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2"/>
  </p:notesMasterIdLst>
  <p:sldIdLst>
    <p:sldId id="256" r:id="rId2"/>
    <p:sldId id="257" r:id="rId3"/>
    <p:sldId id="384" r:id="rId4"/>
    <p:sldId id="376" r:id="rId5"/>
    <p:sldId id="389" r:id="rId6"/>
    <p:sldId id="382" r:id="rId7"/>
    <p:sldId id="347" r:id="rId8"/>
    <p:sldId id="346" r:id="rId9"/>
    <p:sldId id="385" r:id="rId10"/>
    <p:sldId id="386" r:id="rId11"/>
    <p:sldId id="388" r:id="rId12"/>
    <p:sldId id="310" r:id="rId13"/>
    <p:sldId id="264" r:id="rId14"/>
    <p:sldId id="377" r:id="rId15"/>
    <p:sldId id="378" r:id="rId16"/>
    <p:sldId id="354" r:id="rId17"/>
    <p:sldId id="370" r:id="rId18"/>
    <p:sldId id="387" r:id="rId19"/>
    <p:sldId id="380" r:id="rId20"/>
    <p:sldId id="336" r:id="rId21"/>
    <p:sldId id="352" r:id="rId22"/>
    <p:sldId id="272" r:id="rId23"/>
    <p:sldId id="273" r:id="rId24"/>
    <p:sldId id="274" r:id="rId25"/>
    <p:sldId id="276" r:id="rId26"/>
    <p:sldId id="309" r:id="rId27"/>
    <p:sldId id="367" r:id="rId28"/>
    <p:sldId id="364" r:id="rId29"/>
    <p:sldId id="328" r:id="rId30"/>
    <p:sldId id="35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8EF"/>
    <a:srgbClr val="F9DDA5"/>
    <a:srgbClr val="F3CAC3"/>
    <a:srgbClr val="CEE9FA"/>
    <a:srgbClr val="455FA9"/>
    <a:srgbClr val="C63F28"/>
    <a:srgbClr val="EFAA1F"/>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B4A94-C797-455E-AE9A-7CFE109B9044}" v="319" dt="2025-01-08T20:24:22.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6247" autoAdjust="0"/>
  </p:normalViewPr>
  <p:slideViewPr>
    <p:cSldViewPr snapToGrid="0">
      <p:cViewPr>
        <p:scale>
          <a:sx n="75" d="100"/>
          <a:sy n="75" d="100"/>
        </p:scale>
        <p:origin x="100" y="36"/>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0" d="100"/>
          <a:sy n="80" d="100"/>
        </p:scale>
        <p:origin x="38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C73B7-0AD8-4205-A8F7-35DD77FF09B6}" type="doc">
      <dgm:prSet loTypeId="urn:microsoft.com/office/officeart/2005/8/layout/equation2" loCatId="process" qsTypeId="urn:microsoft.com/office/officeart/2005/8/quickstyle/simple1" qsCatId="simple" csTypeId="urn:microsoft.com/office/officeart/2005/8/colors/accent1_2" csCatId="accent1" phldr="1"/>
      <dgm:spPr/>
    </dgm:pt>
    <dgm:pt modelId="{757BBF89-5AC3-460E-98A7-9D711C58641F}">
      <dgm:prSet phldrT="[Text]"/>
      <dgm:spPr>
        <a:solidFill>
          <a:srgbClr val="F3CAC3"/>
        </a:solidFill>
      </dgm:spPr>
      <dgm:t>
        <a:bodyPr/>
        <a:lstStyle/>
        <a:p>
          <a:r>
            <a:rPr lang="en-US" b="1" dirty="0">
              <a:solidFill>
                <a:schemeClr val="tx1"/>
              </a:solidFill>
              <a:latin typeface="Arial" panose="020B0604020202020204" pitchFamily="34" charset="0"/>
              <a:cs typeface="Arial" panose="020B0604020202020204" pitchFamily="34" charset="0"/>
            </a:rPr>
            <a:t>Student Discipline Snapshot</a:t>
          </a:r>
        </a:p>
      </dgm:t>
    </dgm:pt>
    <dgm:pt modelId="{7845F881-857B-4811-B7B1-FB70B1A87C2D}" type="parTrans" cxnId="{B7178FB1-D617-41D0-A367-114B391B4F0D}">
      <dgm:prSet/>
      <dgm:spPr/>
      <dgm:t>
        <a:bodyPr/>
        <a:lstStyle/>
        <a:p>
          <a:endParaRPr lang="en-US"/>
        </a:p>
      </dgm:t>
    </dgm:pt>
    <dgm:pt modelId="{C9A60677-E44A-4546-AA10-5D4D66C28E29}" type="sibTrans" cxnId="{B7178FB1-D617-41D0-A367-114B391B4F0D}">
      <dgm:prSet/>
      <dgm:spPr/>
      <dgm:t>
        <a:bodyPr/>
        <a:lstStyle/>
        <a:p>
          <a:endParaRPr lang="en-US"/>
        </a:p>
      </dgm:t>
    </dgm:pt>
    <dgm:pt modelId="{332C7ACF-BAA4-4D4D-AA5D-4E0B821C8B8E}">
      <dgm:prSet phldrT="[Text]"/>
      <dgm:spPr>
        <a:solidFill>
          <a:srgbClr val="F9DDA5"/>
        </a:solidFill>
      </dgm:spPr>
      <dgm:t>
        <a:bodyPr/>
        <a:lstStyle/>
        <a:p>
          <a:r>
            <a:rPr lang="en-US" b="1" dirty="0">
              <a:solidFill>
                <a:schemeClr val="tx1"/>
              </a:solidFill>
              <a:latin typeface="Arial" panose="020B0604020202020204" pitchFamily="34" charset="0"/>
              <a:cs typeface="Arial" panose="020B0604020202020204" pitchFamily="34" charset="0"/>
            </a:rPr>
            <a:t>SPED Discipline Snapshot</a:t>
          </a:r>
        </a:p>
      </dgm:t>
    </dgm:pt>
    <dgm:pt modelId="{F179ECEF-4936-46DB-A4FE-A278175F5697}" type="parTrans" cxnId="{7EC6896C-262A-49F3-98DE-7E682482CD1A}">
      <dgm:prSet/>
      <dgm:spPr/>
      <dgm:t>
        <a:bodyPr/>
        <a:lstStyle/>
        <a:p>
          <a:endParaRPr lang="en-US"/>
        </a:p>
      </dgm:t>
    </dgm:pt>
    <dgm:pt modelId="{2F501081-C2E4-4073-B8A2-B8C37973E338}" type="sibTrans" cxnId="{7EC6896C-262A-49F3-98DE-7E682482CD1A}">
      <dgm:prSet/>
      <dgm:spPr/>
      <dgm:t>
        <a:bodyPr/>
        <a:lstStyle/>
        <a:p>
          <a:endParaRPr lang="en-US"/>
        </a:p>
      </dgm:t>
    </dgm:pt>
    <dgm:pt modelId="{21C154B9-6EC3-47C3-A41D-14CC7ABDD8DC}">
      <dgm:prSet phldrT="[Text]"/>
      <dgm:spPr>
        <a:solidFill>
          <a:srgbClr val="CEE9FA"/>
        </a:solidFill>
      </dgm:spPr>
      <dgm:t>
        <a:bodyPr/>
        <a:lstStyle/>
        <a:p>
          <a:r>
            <a:rPr lang="en-US" b="1" dirty="0">
              <a:solidFill>
                <a:schemeClr val="tx1"/>
              </a:solidFill>
              <a:latin typeface="Arial" panose="020B0604020202020204" pitchFamily="34" charset="0"/>
              <a:cs typeface="Arial" panose="020B0604020202020204" pitchFamily="34" charset="0"/>
            </a:rPr>
            <a:t>Discipline Interchange</a:t>
          </a:r>
        </a:p>
      </dgm:t>
    </dgm:pt>
    <dgm:pt modelId="{F4D7DB47-3965-4C8E-B96E-36FDBDD842AF}" type="parTrans" cxnId="{8DA4225D-CF70-4CA0-838E-2166F6DA329C}">
      <dgm:prSet/>
      <dgm:spPr/>
      <dgm:t>
        <a:bodyPr/>
        <a:lstStyle/>
        <a:p>
          <a:endParaRPr lang="en-US"/>
        </a:p>
      </dgm:t>
    </dgm:pt>
    <dgm:pt modelId="{57C20939-D8A5-4AC5-9817-C03C30DA90CE}" type="sibTrans" cxnId="{8DA4225D-CF70-4CA0-838E-2166F6DA329C}">
      <dgm:prSet/>
      <dgm:spPr/>
      <dgm:t>
        <a:bodyPr/>
        <a:lstStyle/>
        <a:p>
          <a:endParaRPr lang="en-US"/>
        </a:p>
      </dgm:t>
    </dgm:pt>
    <dgm:pt modelId="{69D62522-FA41-4FE1-B5A9-D23EF84AD78E}" type="pres">
      <dgm:prSet presAssocID="{A24C73B7-0AD8-4205-A8F7-35DD77FF09B6}" presName="Name0" presStyleCnt="0">
        <dgm:presLayoutVars>
          <dgm:dir/>
          <dgm:resizeHandles val="exact"/>
        </dgm:presLayoutVars>
      </dgm:prSet>
      <dgm:spPr/>
    </dgm:pt>
    <dgm:pt modelId="{BB7D3F2D-1A6F-47E8-A236-79D3F0386E38}" type="pres">
      <dgm:prSet presAssocID="{A24C73B7-0AD8-4205-A8F7-35DD77FF09B6}" presName="vNodes" presStyleCnt="0"/>
      <dgm:spPr/>
    </dgm:pt>
    <dgm:pt modelId="{EBA187CF-2BAD-4684-B351-C8C529869BBC}" type="pres">
      <dgm:prSet presAssocID="{757BBF89-5AC3-460E-98A7-9D711C58641F}" presName="node" presStyleLbl="node1" presStyleIdx="0" presStyleCnt="3" custLinFactX="100000" custLinFactY="7742" custLinFactNeighborX="149114" custLinFactNeighborY="100000">
        <dgm:presLayoutVars>
          <dgm:bulletEnabled val="1"/>
        </dgm:presLayoutVars>
      </dgm:prSet>
      <dgm:spPr/>
    </dgm:pt>
    <dgm:pt modelId="{4DA7A21E-4A2E-46AA-A121-F22A421967E4}" type="pres">
      <dgm:prSet presAssocID="{C9A60677-E44A-4546-AA10-5D4D66C28E29}" presName="spacerT" presStyleCnt="0"/>
      <dgm:spPr/>
    </dgm:pt>
    <dgm:pt modelId="{EE3B5321-6DE9-4F78-AB57-646D6388679E}" type="pres">
      <dgm:prSet presAssocID="{C9A60677-E44A-4546-AA10-5D4D66C28E29}" presName="sibTrans" presStyleLbl="sibTrans2D1" presStyleIdx="0" presStyleCnt="2" custLinFactY="2514" custLinFactNeighborX="-80522" custLinFactNeighborY="100000"/>
      <dgm:spPr/>
    </dgm:pt>
    <dgm:pt modelId="{FD34AAD1-BEF9-448E-9959-EC9FD34DCF2D}" type="pres">
      <dgm:prSet presAssocID="{C9A60677-E44A-4546-AA10-5D4D66C28E29}" presName="spacerB" presStyleCnt="0"/>
      <dgm:spPr/>
    </dgm:pt>
    <dgm:pt modelId="{F6B69902-934C-4618-B69E-40871167FDFE}" type="pres">
      <dgm:prSet presAssocID="{332C7ACF-BAA4-4D4D-AA5D-4E0B821C8B8E}" presName="node" presStyleLbl="node1" presStyleIdx="1" presStyleCnt="3" custLinFactX="100000" custLinFactY="-7267" custLinFactNeighborX="153080" custLinFactNeighborY="-100000">
        <dgm:presLayoutVars>
          <dgm:bulletEnabled val="1"/>
        </dgm:presLayoutVars>
      </dgm:prSet>
      <dgm:spPr/>
    </dgm:pt>
    <dgm:pt modelId="{094880A2-7E87-4683-8DCE-FEDC06FAE514}" type="pres">
      <dgm:prSet presAssocID="{A24C73B7-0AD8-4205-A8F7-35DD77FF09B6}" presName="sibTransLast" presStyleLbl="sibTrans2D1" presStyleIdx="1" presStyleCnt="2"/>
      <dgm:spPr/>
    </dgm:pt>
    <dgm:pt modelId="{4640AF51-2039-4842-AEBC-F9C22F7E2750}" type="pres">
      <dgm:prSet presAssocID="{A24C73B7-0AD8-4205-A8F7-35DD77FF09B6}" presName="connectorText" presStyleLbl="sibTrans2D1" presStyleIdx="1" presStyleCnt="2"/>
      <dgm:spPr/>
    </dgm:pt>
    <dgm:pt modelId="{DA517FE2-419E-4F24-ABB1-B401F953568F}" type="pres">
      <dgm:prSet presAssocID="{A24C73B7-0AD8-4205-A8F7-35DD77FF09B6}" presName="lastNode" presStyleLbl="node1" presStyleIdx="2" presStyleCnt="3" custScaleX="97316" custScaleY="94159" custLinFactX="-100000" custLinFactNeighborX="-107366" custLinFactNeighborY="-1266">
        <dgm:presLayoutVars>
          <dgm:bulletEnabled val="1"/>
        </dgm:presLayoutVars>
      </dgm:prSet>
      <dgm:spPr/>
    </dgm:pt>
  </dgm:ptLst>
  <dgm:cxnLst>
    <dgm:cxn modelId="{8DA4225D-CF70-4CA0-838E-2166F6DA329C}" srcId="{A24C73B7-0AD8-4205-A8F7-35DD77FF09B6}" destId="{21C154B9-6EC3-47C3-A41D-14CC7ABDD8DC}" srcOrd="2" destOrd="0" parTransId="{F4D7DB47-3965-4C8E-B96E-36FDBDD842AF}" sibTransId="{57C20939-D8A5-4AC5-9817-C03C30DA90CE}"/>
    <dgm:cxn modelId="{7EC6896C-262A-49F3-98DE-7E682482CD1A}" srcId="{A24C73B7-0AD8-4205-A8F7-35DD77FF09B6}" destId="{332C7ACF-BAA4-4D4D-AA5D-4E0B821C8B8E}" srcOrd="1" destOrd="0" parTransId="{F179ECEF-4936-46DB-A4FE-A278175F5697}" sibTransId="{2F501081-C2E4-4073-B8A2-B8C37973E338}"/>
    <dgm:cxn modelId="{A33E1284-855B-4F4A-AA9B-2726A036994E}" type="presOf" srcId="{757BBF89-5AC3-460E-98A7-9D711C58641F}" destId="{EBA187CF-2BAD-4684-B351-C8C529869BBC}" srcOrd="0" destOrd="0" presId="urn:microsoft.com/office/officeart/2005/8/layout/equation2"/>
    <dgm:cxn modelId="{D65726A0-C00A-4EC5-9F6D-2A2472A4F36B}" type="presOf" srcId="{21C154B9-6EC3-47C3-A41D-14CC7ABDD8DC}" destId="{DA517FE2-419E-4F24-ABB1-B401F953568F}" srcOrd="0" destOrd="0" presId="urn:microsoft.com/office/officeart/2005/8/layout/equation2"/>
    <dgm:cxn modelId="{1B1E9EA7-5F96-41FA-8101-03CBF6ED926B}" type="presOf" srcId="{332C7ACF-BAA4-4D4D-AA5D-4E0B821C8B8E}" destId="{F6B69902-934C-4618-B69E-40871167FDFE}" srcOrd="0" destOrd="0" presId="urn:microsoft.com/office/officeart/2005/8/layout/equation2"/>
    <dgm:cxn modelId="{B7178FB1-D617-41D0-A367-114B391B4F0D}" srcId="{A24C73B7-0AD8-4205-A8F7-35DD77FF09B6}" destId="{757BBF89-5AC3-460E-98A7-9D711C58641F}" srcOrd="0" destOrd="0" parTransId="{7845F881-857B-4811-B7B1-FB70B1A87C2D}" sibTransId="{C9A60677-E44A-4546-AA10-5D4D66C28E29}"/>
    <dgm:cxn modelId="{16DF07C9-DC71-471C-94AA-454C1FDD7B11}" type="presOf" srcId="{2F501081-C2E4-4073-B8A2-B8C37973E338}" destId="{094880A2-7E87-4683-8DCE-FEDC06FAE514}" srcOrd="0" destOrd="0" presId="urn:microsoft.com/office/officeart/2005/8/layout/equation2"/>
    <dgm:cxn modelId="{4BC657D8-5F41-4E43-AFD3-E63854880DAB}" type="presOf" srcId="{A24C73B7-0AD8-4205-A8F7-35DD77FF09B6}" destId="{69D62522-FA41-4FE1-B5A9-D23EF84AD78E}" srcOrd="0" destOrd="0" presId="urn:microsoft.com/office/officeart/2005/8/layout/equation2"/>
    <dgm:cxn modelId="{B95AC5F6-8BE9-4D56-BF0A-31BA71FCEC4F}" type="presOf" srcId="{C9A60677-E44A-4546-AA10-5D4D66C28E29}" destId="{EE3B5321-6DE9-4F78-AB57-646D6388679E}" srcOrd="0" destOrd="0" presId="urn:microsoft.com/office/officeart/2005/8/layout/equation2"/>
    <dgm:cxn modelId="{2BEECFF8-4EB0-4AE9-8235-0CAD49DAB7DD}" type="presOf" srcId="{2F501081-C2E4-4073-B8A2-B8C37973E338}" destId="{4640AF51-2039-4842-AEBC-F9C22F7E2750}" srcOrd="1" destOrd="0" presId="urn:microsoft.com/office/officeart/2005/8/layout/equation2"/>
    <dgm:cxn modelId="{1DC2D1C3-4A73-4F7A-A0CF-89AE86018939}" type="presParOf" srcId="{69D62522-FA41-4FE1-B5A9-D23EF84AD78E}" destId="{BB7D3F2D-1A6F-47E8-A236-79D3F0386E38}" srcOrd="0" destOrd="0" presId="urn:microsoft.com/office/officeart/2005/8/layout/equation2"/>
    <dgm:cxn modelId="{87654B37-3229-4035-9BB3-F5EA1FE6CB5A}" type="presParOf" srcId="{BB7D3F2D-1A6F-47E8-A236-79D3F0386E38}" destId="{EBA187CF-2BAD-4684-B351-C8C529869BBC}" srcOrd="0" destOrd="0" presId="urn:microsoft.com/office/officeart/2005/8/layout/equation2"/>
    <dgm:cxn modelId="{1038DB2D-FAEC-4EC5-8BF1-74A8A56DAA2F}" type="presParOf" srcId="{BB7D3F2D-1A6F-47E8-A236-79D3F0386E38}" destId="{4DA7A21E-4A2E-46AA-A121-F22A421967E4}" srcOrd="1" destOrd="0" presId="urn:microsoft.com/office/officeart/2005/8/layout/equation2"/>
    <dgm:cxn modelId="{A819684F-B3B4-49E4-B67B-71254950F0E2}" type="presParOf" srcId="{BB7D3F2D-1A6F-47E8-A236-79D3F0386E38}" destId="{EE3B5321-6DE9-4F78-AB57-646D6388679E}" srcOrd="2" destOrd="0" presId="urn:microsoft.com/office/officeart/2005/8/layout/equation2"/>
    <dgm:cxn modelId="{33418E7A-00D9-46BC-9C95-A33C9CF4B1E7}" type="presParOf" srcId="{BB7D3F2D-1A6F-47E8-A236-79D3F0386E38}" destId="{FD34AAD1-BEF9-448E-9959-EC9FD34DCF2D}" srcOrd="3" destOrd="0" presId="urn:microsoft.com/office/officeart/2005/8/layout/equation2"/>
    <dgm:cxn modelId="{678A4FE8-3A9F-4704-B9A5-99BA24B52B6C}" type="presParOf" srcId="{BB7D3F2D-1A6F-47E8-A236-79D3F0386E38}" destId="{F6B69902-934C-4618-B69E-40871167FDFE}" srcOrd="4" destOrd="0" presId="urn:microsoft.com/office/officeart/2005/8/layout/equation2"/>
    <dgm:cxn modelId="{A106C035-01EA-48D0-B35A-33403DE4B437}" type="presParOf" srcId="{69D62522-FA41-4FE1-B5A9-D23EF84AD78E}" destId="{094880A2-7E87-4683-8DCE-FEDC06FAE514}" srcOrd="1" destOrd="0" presId="urn:microsoft.com/office/officeart/2005/8/layout/equation2"/>
    <dgm:cxn modelId="{55C3DC31-7622-482A-ACAB-B4B11E236EB0}" type="presParOf" srcId="{094880A2-7E87-4683-8DCE-FEDC06FAE514}" destId="{4640AF51-2039-4842-AEBC-F9C22F7E2750}" srcOrd="0" destOrd="0" presId="urn:microsoft.com/office/officeart/2005/8/layout/equation2"/>
    <dgm:cxn modelId="{D4C5FF16-4565-407F-BF50-1CF36DF2DCFF}" type="presParOf" srcId="{69D62522-FA41-4FE1-B5A9-D23EF84AD78E}" destId="{DA517FE2-419E-4F24-ABB1-B401F953568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ScaleY="90981"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6CB2EA0D-F67B-4F13-8FB6-947A583DD3AB}" type="presOf" srcId="{9575B146-2AD9-4680-ACE2-94B7CF6DF359}" destId="{8B6B82ED-FAC4-490D-B539-55ABFF32BDDC}" srcOrd="0" destOrd="0" presId="urn:microsoft.com/office/officeart/2005/8/layout/hChevron3"/>
    <dgm:cxn modelId="{4EDC5334-2BE0-406D-8E1D-D49975671098}" type="presOf" srcId="{B19967ED-693A-472C-AA8A-9506E8B3409A}" destId="{5CC2431A-E9BD-4789-B9DD-72231978F05C}" srcOrd="0" destOrd="0" presId="urn:microsoft.com/office/officeart/2005/8/layout/hChevron3"/>
    <dgm:cxn modelId="{8A871C52-7DEE-42CA-B552-D68166593F71}" type="presOf" srcId="{3D42EEEF-D311-4A7D-9CEE-2E0A1895E0B4}" destId="{B3B534B0-0386-4D7F-AD07-56DD2E8C6524}"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963C9EA1-0ECA-44BF-84A8-F12A94BD013B}" type="presOf" srcId="{71BA6485-B0BE-4A9C-BDCD-CF261796CE5C}" destId="{3E857BC9-94EA-4598-8730-592B4A33D9D6}" srcOrd="0" destOrd="0" presId="urn:microsoft.com/office/officeart/2005/8/layout/hChevron3"/>
    <dgm:cxn modelId="{0E84CBCA-3570-450A-9C0A-CAEC8377A482}" type="presOf" srcId="{BC53A4E2-FE0D-4D23-900D-479B7027E262}" destId="{59304B67-46A7-4438-85B1-D0FCC0631DF1}"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B8AC1FB-A4B7-42E1-865F-6A482702F05C}" type="presOf" srcId="{C9C275C6-B343-4115-8420-0EF095C14CC0}" destId="{70E81477-DB3C-4D5A-9341-BBFF10CB6413}" srcOrd="0" destOrd="0" presId="urn:microsoft.com/office/officeart/2005/8/layout/hChevron3"/>
    <dgm:cxn modelId="{E8A1EE56-D538-425A-99A3-36788FE54776}" type="presParOf" srcId="{59304B67-46A7-4438-85B1-D0FCC0631DF1}" destId="{3E857BC9-94EA-4598-8730-592B4A33D9D6}" srcOrd="0" destOrd="0" presId="urn:microsoft.com/office/officeart/2005/8/layout/hChevron3"/>
    <dgm:cxn modelId="{2C87E4C9-92DC-416A-8FAA-B38CD71DE27C}" type="presParOf" srcId="{59304B67-46A7-4438-85B1-D0FCC0631DF1}" destId="{3B684650-F14C-410A-8909-E3500849F0F1}" srcOrd="1" destOrd="0" presId="urn:microsoft.com/office/officeart/2005/8/layout/hChevron3"/>
    <dgm:cxn modelId="{A9B48675-83DE-4521-BC2C-9939B35F9E8A}" type="presParOf" srcId="{59304B67-46A7-4438-85B1-D0FCC0631DF1}" destId="{5CC2431A-E9BD-4789-B9DD-72231978F05C}" srcOrd="2" destOrd="0" presId="urn:microsoft.com/office/officeart/2005/8/layout/hChevron3"/>
    <dgm:cxn modelId="{D8F5AB2A-7FD3-4F9F-B915-EAAA69DC46C2}" type="presParOf" srcId="{59304B67-46A7-4438-85B1-D0FCC0631DF1}" destId="{BE2ADA5C-FB87-49CA-979F-27809C9FC1D7}" srcOrd="3" destOrd="0" presId="urn:microsoft.com/office/officeart/2005/8/layout/hChevron3"/>
    <dgm:cxn modelId="{CA132FB6-1C74-41C8-95E7-4736608A3962}" type="presParOf" srcId="{59304B67-46A7-4438-85B1-D0FCC0631DF1}" destId="{70E81477-DB3C-4D5A-9341-BBFF10CB6413}" srcOrd="4" destOrd="0" presId="urn:microsoft.com/office/officeart/2005/8/layout/hChevron3"/>
    <dgm:cxn modelId="{51762C2B-6951-49D2-9449-C4726EFF96AD}" type="presParOf" srcId="{59304B67-46A7-4438-85B1-D0FCC0631DF1}" destId="{8D619BEB-23FA-45EE-8228-40B12746FE98}" srcOrd="5" destOrd="0" presId="urn:microsoft.com/office/officeart/2005/8/layout/hChevron3"/>
    <dgm:cxn modelId="{058F9285-1E50-496E-ADD7-19C0A5E71BFC}" type="presParOf" srcId="{59304B67-46A7-4438-85B1-D0FCC0631DF1}" destId="{B3B534B0-0386-4D7F-AD07-56DD2E8C6524}" srcOrd="6" destOrd="0" presId="urn:microsoft.com/office/officeart/2005/8/layout/hChevron3"/>
    <dgm:cxn modelId="{5645BC10-C9B6-4861-A2EA-15FF454EB3F5}" type="presParOf" srcId="{59304B67-46A7-4438-85B1-D0FCC0631DF1}" destId="{F5B0816C-9377-4D71-9919-F4496695251F}" srcOrd="7" destOrd="0" presId="urn:microsoft.com/office/officeart/2005/8/layout/hChevron3"/>
    <dgm:cxn modelId="{18B562DC-95BD-471B-92D8-8D86EC4ECF51}"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ScaleY="90981"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6CB2EA0D-F67B-4F13-8FB6-947A583DD3AB}" type="presOf" srcId="{9575B146-2AD9-4680-ACE2-94B7CF6DF359}" destId="{8B6B82ED-FAC4-490D-B539-55ABFF32BDDC}" srcOrd="0" destOrd="0" presId="urn:microsoft.com/office/officeart/2005/8/layout/hChevron3"/>
    <dgm:cxn modelId="{4EDC5334-2BE0-406D-8E1D-D49975671098}" type="presOf" srcId="{B19967ED-693A-472C-AA8A-9506E8B3409A}" destId="{5CC2431A-E9BD-4789-B9DD-72231978F05C}" srcOrd="0" destOrd="0" presId="urn:microsoft.com/office/officeart/2005/8/layout/hChevron3"/>
    <dgm:cxn modelId="{8A871C52-7DEE-42CA-B552-D68166593F71}" type="presOf" srcId="{3D42EEEF-D311-4A7D-9CEE-2E0A1895E0B4}" destId="{B3B534B0-0386-4D7F-AD07-56DD2E8C6524}"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963C9EA1-0ECA-44BF-84A8-F12A94BD013B}" type="presOf" srcId="{71BA6485-B0BE-4A9C-BDCD-CF261796CE5C}" destId="{3E857BC9-94EA-4598-8730-592B4A33D9D6}" srcOrd="0" destOrd="0" presId="urn:microsoft.com/office/officeart/2005/8/layout/hChevron3"/>
    <dgm:cxn modelId="{0E84CBCA-3570-450A-9C0A-CAEC8377A482}" type="presOf" srcId="{BC53A4E2-FE0D-4D23-900D-479B7027E262}" destId="{59304B67-46A7-4438-85B1-D0FCC0631DF1}"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B8AC1FB-A4B7-42E1-865F-6A482702F05C}" type="presOf" srcId="{C9C275C6-B343-4115-8420-0EF095C14CC0}" destId="{70E81477-DB3C-4D5A-9341-BBFF10CB6413}" srcOrd="0" destOrd="0" presId="urn:microsoft.com/office/officeart/2005/8/layout/hChevron3"/>
    <dgm:cxn modelId="{E8A1EE56-D538-425A-99A3-36788FE54776}" type="presParOf" srcId="{59304B67-46A7-4438-85B1-D0FCC0631DF1}" destId="{3E857BC9-94EA-4598-8730-592B4A33D9D6}" srcOrd="0" destOrd="0" presId="urn:microsoft.com/office/officeart/2005/8/layout/hChevron3"/>
    <dgm:cxn modelId="{2C87E4C9-92DC-416A-8FAA-B38CD71DE27C}" type="presParOf" srcId="{59304B67-46A7-4438-85B1-D0FCC0631DF1}" destId="{3B684650-F14C-410A-8909-E3500849F0F1}" srcOrd="1" destOrd="0" presId="urn:microsoft.com/office/officeart/2005/8/layout/hChevron3"/>
    <dgm:cxn modelId="{A9B48675-83DE-4521-BC2C-9939B35F9E8A}" type="presParOf" srcId="{59304B67-46A7-4438-85B1-D0FCC0631DF1}" destId="{5CC2431A-E9BD-4789-B9DD-72231978F05C}" srcOrd="2" destOrd="0" presId="urn:microsoft.com/office/officeart/2005/8/layout/hChevron3"/>
    <dgm:cxn modelId="{D8F5AB2A-7FD3-4F9F-B915-EAAA69DC46C2}" type="presParOf" srcId="{59304B67-46A7-4438-85B1-D0FCC0631DF1}" destId="{BE2ADA5C-FB87-49CA-979F-27809C9FC1D7}" srcOrd="3" destOrd="0" presId="urn:microsoft.com/office/officeart/2005/8/layout/hChevron3"/>
    <dgm:cxn modelId="{CA132FB6-1C74-41C8-95E7-4736608A3962}" type="presParOf" srcId="{59304B67-46A7-4438-85B1-D0FCC0631DF1}" destId="{70E81477-DB3C-4D5A-9341-BBFF10CB6413}" srcOrd="4" destOrd="0" presId="urn:microsoft.com/office/officeart/2005/8/layout/hChevron3"/>
    <dgm:cxn modelId="{51762C2B-6951-49D2-9449-C4726EFF96AD}" type="presParOf" srcId="{59304B67-46A7-4438-85B1-D0FCC0631DF1}" destId="{8D619BEB-23FA-45EE-8228-40B12746FE98}" srcOrd="5" destOrd="0" presId="urn:microsoft.com/office/officeart/2005/8/layout/hChevron3"/>
    <dgm:cxn modelId="{058F9285-1E50-496E-ADD7-19C0A5E71BFC}" type="presParOf" srcId="{59304B67-46A7-4438-85B1-D0FCC0631DF1}" destId="{B3B534B0-0386-4D7F-AD07-56DD2E8C6524}" srcOrd="6" destOrd="0" presId="urn:microsoft.com/office/officeart/2005/8/layout/hChevron3"/>
    <dgm:cxn modelId="{5645BC10-C9B6-4861-A2EA-15FF454EB3F5}" type="presParOf" srcId="{59304B67-46A7-4438-85B1-D0FCC0631DF1}" destId="{F5B0816C-9377-4D71-9919-F4496695251F}" srcOrd="7" destOrd="0" presId="urn:microsoft.com/office/officeart/2005/8/layout/hChevron3"/>
    <dgm:cxn modelId="{18B562DC-95BD-471B-92D8-8D86EC4ECF51}"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76AA5800-F75F-41EB-B7E9-857CC2C77465}" type="presOf" srcId="{71BA6485-B0BE-4A9C-BDCD-CF261796CE5C}" destId="{3E857BC9-94EA-4598-8730-592B4A33D9D6}" srcOrd="0" destOrd="0" presId="urn:microsoft.com/office/officeart/2005/8/layout/hChevron3"/>
    <dgm:cxn modelId="{9E5E7809-D4D5-42F6-A681-F06AEB8AC696}" srcId="{BC53A4E2-FE0D-4D23-900D-479B7027E262}" destId="{9575B146-2AD9-4680-ACE2-94B7CF6DF359}" srcOrd="4" destOrd="0" parTransId="{87FF5014-068E-4DDA-A7DC-55BB3FF98484}" sibTransId="{40B42399-7BE8-4895-9DCE-1CE42A25156A}"/>
    <dgm:cxn modelId="{A3B96E17-287B-4737-AD98-23B79854130A}" type="presOf" srcId="{3D42EEEF-D311-4A7D-9CEE-2E0A1895E0B4}" destId="{B3B534B0-0386-4D7F-AD07-56DD2E8C6524}" srcOrd="0" destOrd="0" presId="urn:microsoft.com/office/officeart/2005/8/layout/hChevron3"/>
    <dgm:cxn modelId="{5C41F66A-8678-4DAA-B4D9-83F6F3DC6573}" type="presOf" srcId="{B19967ED-693A-472C-AA8A-9506E8B3409A}" destId="{5CC2431A-E9BD-4789-B9DD-72231978F05C}"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1A2B859-8A3F-4C90-BC0C-11808FB2E9BC}" type="presOf" srcId="{9575B146-2AD9-4680-ACE2-94B7CF6DF359}" destId="{8B6B82ED-FAC4-490D-B539-55ABFF32BDDC}"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AEE2D9B1-6C2E-45D1-845F-E04E78A819EB}" type="presOf" srcId="{BC53A4E2-FE0D-4D23-900D-479B7027E262}" destId="{59304B67-46A7-4438-85B1-D0FCC0631DF1}" srcOrd="0" destOrd="0" presId="urn:microsoft.com/office/officeart/2005/8/layout/hChevron3"/>
    <dgm:cxn modelId="{BA767BB6-60B8-411A-8F02-153980CEDAA6}" type="presOf" srcId="{C9C275C6-B343-4115-8420-0EF095C14CC0}" destId="{70E81477-DB3C-4D5A-9341-BBFF10CB6413}"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B8A98840-5742-4B22-8D7C-68AEC0CFEB61}" type="presParOf" srcId="{59304B67-46A7-4438-85B1-D0FCC0631DF1}" destId="{3E857BC9-94EA-4598-8730-592B4A33D9D6}" srcOrd="0" destOrd="0" presId="urn:microsoft.com/office/officeart/2005/8/layout/hChevron3"/>
    <dgm:cxn modelId="{2B68347B-E0BB-4058-B6C7-17B6621B9CA9}" type="presParOf" srcId="{59304B67-46A7-4438-85B1-D0FCC0631DF1}" destId="{3B684650-F14C-410A-8909-E3500849F0F1}" srcOrd="1" destOrd="0" presId="urn:microsoft.com/office/officeart/2005/8/layout/hChevron3"/>
    <dgm:cxn modelId="{5AF8B0B9-5BA4-4164-9181-6A3DD44FC73C}" type="presParOf" srcId="{59304B67-46A7-4438-85B1-D0FCC0631DF1}" destId="{5CC2431A-E9BD-4789-B9DD-72231978F05C}" srcOrd="2" destOrd="0" presId="urn:microsoft.com/office/officeart/2005/8/layout/hChevron3"/>
    <dgm:cxn modelId="{802F8089-24EF-4D97-8752-97F27E5EF489}" type="presParOf" srcId="{59304B67-46A7-4438-85B1-D0FCC0631DF1}" destId="{BE2ADA5C-FB87-49CA-979F-27809C9FC1D7}" srcOrd="3" destOrd="0" presId="urn:microsoft.com/office/officeart/2005/8/layout/hChevron3"/>
    <dgm:cxn modelId="{6FCCA51A-CF50-469C-B09E-03AB89D67E21}" type="presParOf" srcId="{59304B67-46A7-4438-85B1-D0FCC0631DF1}" destId="{70E81477-DB3C-4D5A-9341-BBFF10CB6413}" srcOrd="4" destOrd="0" presId="urn:microsoft.com/office/officeart/2005/8/layout/hChevron3"/>
    <dgm:cxn modelId="{336FDAB3-D28B-46F5-8A50-A9345C5CE04A}" type="presParOf" srcId="{59304B67-46A7-4438-85B1-D0FCC0631DF1}" destId="{8D619BEB-23FA-45EE-8228-40B12746FE98}" srcOrd="5" destOrd="0" presId="urn:microsoft.com/office/officeart/2005/8/layout/hChevron3"/>
    <dgm:cxn modelId="{0281B000-2069-401D-BE03-8A6D50EC6539}" type="presParOf" srcId="{59304B67-46A7-4438-85B1-D0FCC0631DF1}" destId="{B3B534B0-0386-4D7F-AD07-56DD2E8C6524}" srcOrd="6" destOrd="0" presId="urn:microsoft.com/office/officeart/2005/8/layout/hChevron3"/>
    <dgm:cxn modelId="{03D5A4AE-AD95-4D82-A3D0-44454F7CD021}" type="presParOf" srcId="{59304B67-46A7-4438-85B1-D0FCC0631DF1}" destId="{F5B0816C-9377-4D71-9919-F4496695251F}" srcOrd="7" destOrd="0" presId="urn:microsoft.com/office/officeart/2005/8/layout/hChevron3"/>
    <dgm:cxn modelId="{96620173-477D-4849-B39A-8F31B3AFCF2F}"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2936A-4E89-4624-AFAE-2C0CE1C12C6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B52BE6B-E149-4CB9-A356-9ECDAAED4AB6}">
      <dgm:prSet phldrT="[Text]"/>
      <dgm:spPr/>
      <dgm:t>
        <a:bodyPr/>
        <a:lstStyle/>
        <a:p>
          <a:r>
            <a:rPr lang="en-US" dirty="0">
              <a:solidFill>
                <a:schemeClr val="tx1"/>
              </a:solidFill>
              <a:latin typeface="Arial" panose="020B0604020202020204" pitchFamily="34" charset="0"/>
              <a:cs typeface="Arial" panose="020B0604020202020204" pitchFamily="34" charset="0"/>
            </a:rPr>
            <a:t>Student Demographics File</a:t>
          </a:r>
        </a:p>
      </dgm:t>
    </dgm:pt>
    <dgm:pt modelId="{5F8095F8-A824-4FB4-B355-21139168AA4C}" type="parTrans" cxnId="{6715206F-DB88-43D5-A26B-FB0B016FD75F}">
      <dgm:prSet/>
      <dgm:spPr/>
      <dgm:t>
        <a:bodyPr/>
        <a:lstStyle/>
        <a:p>
          <a:endParaRPr lang="en-US">
            <a:solidFill>
              <a:schemeClr val="tx1"/>
            </a:solidFill>
          </a:endParaRPr>
        </a:p>
      </dgm:t>
    </dgm:pt>
    <dgm:pt modelId="{4FD16B7C-229B-4A4B-8EC9-5587C8F00591}" type="sibTrans" cxnId="{6715206F-DB88-43D5-A26B-FB0B016FD75F}">
      <dgm:prSet/>
      <dgm:spPr/>
      <dgm:t>
        <a:bodyPr/>
        <a:lstStyle/>
        <a:p>
          <a:endParaRPr lang="en-US">
            <a:solidFill>
              <a:schemeClr val="tx1"/>
            </a:solidFill>
          </a:endParaRPr>
        </a:p>
      </dgm:t>
    </dgm:pt>
    <dgm:pt modelId="{34999711-26B9-4797-B7AE-6F015CFF5A7F}">
      <dgm:prSet phldrT="[Text]"/>
      <dgm:spPr/>
      <dgm:t>
        <a:bodyPr/>
        <a:lstStyle/>
        <a:p>
          <a:r>
            <a:rPr lang="en-US" dirty="0">
              <a:solidFill>
                <a:schemeClr val="tx1"/>
              </a:solidFill>
              <a:latin typeface="Arial" panose="020B0604020202020204" pitchFamily="34" charset="0"/>
              <a:cs typeface="Arial" panose="020B0604020202020204" pitchFamily="34" charset="0"/>
            </a:rPr>
            <a:t>Student School Association File</a:t>
          </a:r>
        </a:p>
      </dgm:t>
    </dgm:pt>
    <dgm:pt modelId="{E6F373EF-D42E-4A64-AF5C-392DE706A653}" type="parTrans" cxnId="{D2F9CA14-D817-413D-9F5F-35D6D6D8EB72}">
      <dgm:prSet/>
      <dgm:spPr/>
      <dgm:t>
        <a:bodyPr/>
        <a:lstStyle/>
        <a:p>
          <a:endParaRPr lang="en-US">
            <a:solidFill>
              <a:schemeClr val="tx1"/>
            </a:solidFill>
          </a:endParaRPr>
        </a:p>
      </dgm:t>
    </dgm:pt>
    <dgm:pt modelId="{634C17AF-10C6-430E-BC29-2F1E45CE74E9}" type="sibTrans" cxnId="{D2F9CA14-D817-413D-9F5F-35D6D6D8EB72}">
      <dgm:prSet/>
      <dgm:spPr/>
      <dgm:t>
        <a:bodyPr/>
        <a:lstStyle/>
        <a:p>
          <a:endParaRPr lang="en-US">
            <a:solidFill>
              <a:schemeClr val="tx1"/>
            </a:solidFill>
          </a:endParaRPr>
        </a:p>
      </dgm:t>
    </dgm:pt>
    <dgm:pt modelId="{E75C5D03-9D8C-4E11-93E7-CAA807738557}">
      <dgm:prSet phldrT="[Text]"/>
      <dgm:spPr/>
      <dgm:t>
        <a:bodyPr/>
        <a:lstStyle/>
        <a:p>
          <a:r>
            <a:rPr lang="en-US" dirty="0">
              <a:solidFill>
                <a:schemeClr val="tx1"/>
              </a:solidFill>
              <a:latin typeface="Arial" panose="020B0604020202020204" pitchFamily="34" charset="0"/>
              <a:cs typeface="Arial" panose="020B0604020202020204" pitchFamily="34" charset="0"/>
            </a:rPr>
            <a:t>Discipline Action Interchange File</a:t>
          </a:r>
        </a:p>
      </dgm:t>
    </dgm:pt>
    <dgm:pt modelId="{D082A8BF-4BB5-43B6-BAA8-FFAB9E0E2461}" type="parTrans" cxnId="{DD996414-4619-499C-9F95-6BBDF1D363A2}">
      <dgm:prSet/>
      <dgm:spPr/>
      <dgm:t>
        <a:bodyPr/>
        <a:lstStyle/>
        <a:p>
          <a:endParaRPr lang="en-US">
            <a:solidFill>
              <a:schemeClr val="tx1"/>
            </a:solidFill>
          </a:endParaRPr>
        </a:p>
      </dgm:t>
    </dgm:pt>
    <dgm:pt modelId="{09B7A5FF-8B8F-4E7F-B14D-3A37A24B0314}" type="sibTrans" cxnId="{DD996414-4619-499C-9F95-6BBDF1D363A2}">
      <dgm:prSet/>
      <dgm:spPr/>
      <dgm:t>
        <a:bodyPr/>
        <a:lstStyle/>
        <a:p>
          <a:endParaRPr lang="en-US">
            <a:solidFill>
              <a:schemeClr val="tx1"/>
            </a:solidFill>
          </a:endParaRPr>
        </a:p>
      </dgm:t>
    </dgm:pt>
    <dgm:pt modelId="{4732BA10-63A9-4FEF-B645-FBCF89C2D578}">
      <dgm:prSet phldrT="[Text]" custT="1"/>
      <dgm:spPr/>
      <dgm:t>
        <a:bodyPr/>
        <a:lstStyle/>
        <a:p>
          <a:r>
            <a:rPr lang="en-US" sz="2000" dirty="0">
              <a:solidFill>
                <a:schemeClr val="tx1"/>
              </a:solidFill>
              <a:latin typeface="Arial" panose="020B0604020202020204" pitchFamily="34" charset="0"/>
              <a:cs typeface="Arial" panose="020B0604020202020204" pitchFamily="34" charset="0"/>
            </a:rPr>
            <a:t>Student Discipline Snapshot</a:t>
          </a:r>
        </a:p>
      </dgm:t>
    </dgm:pt>
    <dgm:pt modelId="{F85AB84F-54DE-4FF9-B73D-1B73336DBF75}" type="parTrans" cxnId="{23B5AC68-4528-4C7A-A4A5-F4B65AF30053}">
      <dgm:prSet/>
      <dgm:spPr/>
      <dgm:t>
        <a:bodyPr/>
        <a:lstStyle/>
        <a:p>
          <a:endParaRPr lang="en-US">
            <a:solidFill>
              <a:schemeClr val="tx1"/>
            </a:solidFill>
          </a:endParaRPr>
        </a:p>
      </dgm:t>
    </dgm:pt>
    <dgm:pt modelId="{CF8232A6-0BF3-4CFB-9E4D-8FD09FABB434}" type="sibTrans" cxnId="{23B5AC68-4528-4C7A-A4A5-F4B65AF30053}">
      <dgm:prSet/>
      <dgm:spPr/>
      <dgm:t>
        <a:bodyPr/>
        <a:lstStyle/>
        <a:p>
          <a:endParaRPr lang="en-US">
            <a:solidFill>
              <a:schemeClr val="tx1"/>
            </a:solidFill>
          </a:endParaRPr>
        </a:p>
      </dgm:t>
    </dgm:pt>
    <dgm:pt modelId="{A21A964C-75DE-4789-95EF-B4243596C3DA}" type="pres">
      <dgm:prSet presAssocID="{DEC2936A-4E89-4624-AFAE-2C0CE1C12C61}" presName="Name0" presStyleCnt="0">
        <dgm:presLayoutVars>
          <dgm:chMax val="4"/>
          <dgm:resizeHandles val="exact"/>
        </dgm:presLayoutVars>
      </dgm:prSet>
      <dgm:spPr/>
    </dgm:pt>
    <dgm:pt modelId="{C98C4662-0F77-4191-BE2F-D031B176BE3F}" type="pres">
      <dgm:prSet presAssocID="{DEC2936A-4E89-4624-AFAE-2C0CE1C12C61}" presName="ellipse" presStyleLbl="trBgShp" presStyleIdx="0" presStyleCnt="1" custScaleX="110299" custScaleY="93232" custLinFactNeighborX="912" custLinFactNeighborY="7431"/>
      <dgm:spPr/>
    </dgm:pt>
    <dgm:pt modelId="{1654A500-FE20-4983-B462-23E544F4793C}" type="pres">
      <dgm:prSet presAssocID="{DEC2936A-4E89-4624-AFAE-2C0CE1C12C61}" presName="arrow1" presStyleLbl="fgShp" presStyleIdx="0" presStyleCnt="1"/>
      <dgm:spPr/>
    </dgm:pt>
    <dgm:pt modelId="{CEBBB435-5A1F-4274-AF62-9A6143B112A0}" type="pres">
      <dgm:prSet presAssocID="{DEC2936A-4E89-4624-AFAE-2C0CE1C12C61}" presName="rectangle" presStyleLbl="revTx" presStyleIdx="0" presStyleCnt="1" custScaleX="166470" custLinFactNeighborY="23661">
        <dgm:presLayoutVars>
          <dgm:bulletEnabled val="1"/>
        </dgm:presLayoutVars>
      </dgm:prSet>
      <dgm:spPr/>
    </dgm:pt>
    <dgm:pt modelId="{B4787802-EB1F-443A-9A19-236CEDB9C992}" type="pres">
      <dgm:prSet presAssocID="{34999711-26B9-4797-B7AE-6F015CFF5A7F}" presName="item1" presStyleLbl="node1" presStyleIdx="0" presStyleCnt="3">
        <dgm:presLayoutVars>
          <dgm:bulletEnabled val="1"/>
        </dgm:presLayoutVars>
      </dgm:prSet>
      <dgm:spPr/>
    </dgm:pt>
    <dgm:pt modelId="{DB922937-461F-4680-9D58-80FEEDCF31EF}" type="pres">
      <dgm:prSet presAssocID="{E75C5D03-9D8C-4E11-93E7-CAA807738557}" presName="item2" presStyleLbl="node1" presStyleIdx="1" presStyleCnt="3">
        <dgm:presLayoutVars>
          <dgm:bulletEnabled val="1"/>
        </dgm:presLayoutVars>
      </dgm:prSet>
      <dgm:spPr/>
    </dgm:pt>
    <dgm:pt modelId="{1F598000-23D8-438C-A930-B6AFBE4E79D0}" type="pres">
      <dgm:prSet presAssocID="{4732BA10-63A9-4FEF-B645-FBCF89C2D578}" presName="item3" presStyleLbl="node1" presStyleIdx="2" presStyleCnt="3">
        <dgm:presLayoutVars>
          <dgm:bulletEnabled val="1"/>
        </dgm:presLayoutVars>
      </dgm:prSet>
      <dgm:spPr/>
    </dgm:pt>
    <dgm:pt modelId="{F55A9815-97BC-47E6-A320-7B57063C7534}" type="pres">
      <dgm:prSet presAssocID="{DEC2936A-4E89-4624-AFAE-2C0CE1C12C61}" presName="funnel" presStyleLbl="trAlignAcc1" presStyleIdx="0" presStyleCnt="1" custScaleX="108190" custScaleY="90158"/>
      <dgm:spPr/>
    </dgm:pt>
  </dgm:ptLst>
  <dgm:cxnLst>
    <dgm:cxn modelId="{DD996414-4619-499C-9F95-6BBDF1D363A2}" srcId="{DEC2936A-4E89-4624-AFAE-2C0CE1C12C61}" destId="{E75C5D03-9D8C-4E11-93E7-CAA807738557}" srcOrd="2" destOrd="0" parTransId="{D082A8BF-4BB5-43B6-BAA8-FFAB9E0E2461}" sibTransId="{09B7A5FF-8B8F-4E7F-B14D-3A37A24B0314}"/>
    <dgm:cxn modelId="{D2F9CA14-D817-413D-9F5F-35D6D6D8EB72}" srcId="{DEC2936A-4E89-4624-AFAE-2C0CE1C12C61}" destId="{34999711-26B9-4797-B7AE-6F015CFF5A7F}" srcOrd="1" destOrd="0" parTransId="{E6F373EF-D42E-4A64-AF5C-392DE706A653}" sibTransId="{634C17AF-10C6-430E-BC29-2F1E45CE74E9}"/>
    <dgm:cxn modelId="{7714752A-046E-4406-AE2D-0177F5AA465E}" type="presOf" srcId="{CB52BE6B-E149-4CB9-A356-9ECDAAED4AB6}" destId="{1F598000-23D8-438C-A930-B6AFBE4E79D0}" srcOrd="0" destOrd="0" presId="urn:microsoft.com/office/officeart/2005/8/layout/funnel1"/>
    <dgm:cxn modelId="{342EB364-CB2C-41F8-BEA9-D36ED472D6BC}" type="presOf" srcId="{4732BA10-63A9-4FEF-B645-FBCF89C2D578}" destId="{CEBBB435-5A1F-4274-AF62-9A6143B112A0}" srcOrd="0" destOrd="0" presId="urn:microsoft.com/office/officeart/2005/8/layout/funnel1"/>
    <dgm:cxn modelId="{23B5AC68-4528-4C7A-A4A5-F4B65AF30053}" srcId="{DEC2936A-4E89-4624-AFAE-2C0CE1C12C61}" destId="{4732BA10-63A9-4FEF-B645-FBCF89C2D578}" srcOrd="3" destOrd="0" parTransId="{F85AB84F-54DE-4FF9-B73D-1B73336DBF75}" sibTransId="{CF8232A6-0BF3-4CFB-9E4D-8FD09FABB434}"/>
    <dgm:cxn modelId="{6715206F-DB88-43D5-A26B-FB0B016FD75F}" srcId="{DEC2936A-4E89-4624-AFAE-2C0CE1C12C61}" destId="{CB52BE6B-E149-4CB9-A356-9ECDAAED4AB6}" srcOrd="0" destOrd="0" parTransId="{5F8095F8-A824-4FB4-B355-21139168AA4C}" sibTransId="{4FD16B7C-229B-4A4B-8EC9-5587C8F00591}"/>
    <dgm:cxn modelId="{A3EDA388-DECD-41AB-B899-A69C84B74253}" type="presOf" srcId="{34999711-26B9-4797-B7AE-6F015CFF5A7F}" destId="{DB922937-461F-4680-9D58-80FEEDCF31EF}" srcOrd="0" destOrd="0" presId="urn:microsoft.com/office/officeart/2005/8/layout/funnel1"/>
    <dgm:cxn modelId="{CAF120AD-9EE2-4252-89D2-9E1FAE49B21E}" type="presOf" srcId="{E75C5D03-9D8C-4E11-93E7-CAA807738557}" destId="{B4787802-EB1F-443A-9A19-236CEDB9C992}" srcOrd="0" destOrd="0" presId="urn:microsoft.com/office/officeart/2005/8/layout/funnel1"/>
    <dgm:cxn modelId="{FAA59AC7-1EA4-44A9-85A1-5FF324B8DF82}" type="presOf" srcId="{DEC2936A-4E89-4624-AFAE-2C0CE1C12C61}" destId="{A21A964C-75DE-4789-95EF-B4243596C3DA}" srcOrd="0" destOrd="0" presId="urn:microsoft.com/office/officeart/2005/8/layout/funnel1"/>
    <dgm:cxn modelId="{6EC3AC82-AFFB-4F61-8610-8BEF1A0DCD8D}" type="presParOf" srcId="{A21A964C-75DE-4789-95EF-B4243596C3DA}" destId="{C98C4662-0F77-4191-BE2F-D031B176BE3F}" srcOrd="0" destOrd="0" presId="urn:microsoft.com/office/officeart/2005/8/layout/funnel1"/>
    <dgm:cxn modelId="{5169ACDF-9EC2-44A2-83BD-63947EECA2E8}" type="presParOf" srcId="{A21A964C-75DE-4789-95EF-B4243596C3DA}" destId="{1654A500-FE20-4983-B462-23E544F4793C}" srcOrd="1" destOrd="0" presId="urn:microsoft.com/office/officeart/2005/8/layout/funnel1"/>
    <dgm:cxn modelId="{14903966-D211-4B99-9DF1-0DEB86E55CD2}" type="presParOf" srcId="{A21A964C-75DE-4789-95EF-B4243596C3DA}" destId="{CEBBB435-5A1F-4274-AF62-9A6143B112A0}" srcOrd="2" destOrd="0" presId="urn:microsoft.com/office/officeart/2005/8/layout/funnel1"/>
    <dgm:cxn modelId="{BA41610F-F03C-4225-8572-FACD073BEB86}" type="presParOf" srcId="{A21A964C-75DE-4789-95EF-B4243596C3DA}" destId="{B4787802-EB1F-443A-9A19-236CEDB9C992}" srcOrd="3" destOrd="0" presId="urn:microsoft.com/office/officeart/2005/8/layout/funnel1"/>
    <dgm:cxn modelId="{79924504-FAB0-449D-8CE1-F8F429CCD948}" type="presParOf" srcId="{A21A964C-75DE-4789-95EF-B4243596C3DA}" destId="{DB922937-461F-4680-9D58-80FEEDCF31EF}" srcOrd="4" destOrd="0" presId="urn:microsoft.com/office/officeart/2005/8/layout/funnel1"/>
    <dgm:cxn modelId="{75C6A6FE-6842-4F75-ADE0-577B0ADECD14}" type="presParOf" srcId="{A21A964C-75DE-4789-95EF-B4243596C3DA}" destId="{1F598000-23D8-438C-A930-B6AFBE4E79D0}" srcOrd="5" destOrd="0" presId="urn:microsoft.com/office/officeart/2005/8/layout/funnel1"/>
    <dgm:cxn modelId="{CCE3A113-0BBE-4840-A3DC-ABF659AAEA4E}" type="presParOf" srcId="{A21A964C-75DE-4789-95EF-B4243596C3DA}" destId="{F55A9815-97BC-47E6-A320-7B57063C753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a:p>
      </dgm:t>
    </dgm:pt>
    <dgm:pt modelId="{7E0C7B17-0530-43C1-9D98-82625B2DCA43}" type="sibTrans" cxnId="{9D2E887A-D776-45FF-898E-447BC11E0882}">
      <dgm:prSet/>
      <dgm:spPr/>
      <dgm:t>
        <a:bodyPr/>
        <a:lstStyle/>
        <a:p>
          <a:endParaRPr lang="en-US"/>
        </a:p>
      </dgm:t>
    </dgm:pt>
    <dgm:pt modelId="{C9C275C6-B343-4115-8420-0EF095C14CC0}">
      <dgm:prSet phldrT="[Text]"/>
      <dgm:spPr>
        <a:xfrm>
          <a:off x="1911469"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a:p>
      </dgm:t>
    </dgm:pt>
    <dgm:pt modelId="{15934D91-6964-443D-AFD2-483DADE38CD7}" type="sibTrans" cxnId="{0103CFD6-AAAB-4C98-91F4-CCC77BF2C87D}">
      <dgm:prSet/>
      <dgm:spPr/>
      <dgm:t>
        <a:bodyPr/>
        <a:lstStyle/>
        <a:p>
          <a:endParaRPr lang="en-US"/>
        </a:p>
      </dgm:t>
    </dgm:pt>
    <dgm:pt modelId="{3D42EEEF-D311-4A7D-9CEE-2E0A1895E0B4}">
      <dgm:prSet phldrT="[Text]"/>
      <dgm:spPr>
        <a:xfrm>
          <a:off x="2882361"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a:p>
      </dgm:t>
    </dgm:pt>
    <dgm:pt modelId="{E0792105-F7C3-4D23-A0CD-0F2B1CFD29EB}" type="sibTrans" cxnId="{9E4CB157-D80C-4EF4-87B4-E1BB92498F77}">
      <dgm:prSet/>
      <dgm:spPr/>
      <dgm:t>
        <a:bodyPr/>
        <a:lstStyle/>
        <a:p>
          <a:endParaRPr lang="en-US"/>
        </a:p>
      </dgm:t>
    </dgm:pt>
    <dgm:pt modelId="{9575B146-2AD9-4680-ACE2-94B7CF6DF359}">
      <dgm:prSet phldrT="[Text]"/>
      <dgm:spPr>
        <a:xfrm>
          <a:off x="3810750"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a:p>
      </dgm:t>
    </dgm:pt>
    <dgm:pt modelId="{40B42399-7BE8-4895-9DCE-1CE42A25156A}" type="sibTrans" cxnId="{9E5E7809-D4D5-42F6-A681-F06AEB8AC696}">
      <dgm:prSet/>
      <dgm:spPr/>
      <dgm:t>
        <a:bodyPr/>
        <a:lstStyle/>
        <a:p>
          <a:endParaRPr lang="en-US"/>
        </a:p>
      </dgm:t>
    </dgm:pt>
    <dgm:pt modelId="{B19967ED-693A-472C-AA8A-9506E8B3409A}">
      <dgm:prSet/>
      <dgm:spPr>
        <a:xfrm>
          <a:off x="984659" y="221148"/>
          <a:ext cx="1247609" cy="499043"/>
        </a:xfr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a:p>
      </dgm:t>
    </dgm:pt>
    <dgm:pt modelId="{EFDFBC23-57B7-4824-B5EA-4290927729E6}" type="sibTrans" cxnId="{63C9F8CA-FB74-43F0-96FF-67C370E82D1C}">
      <dgm:prSet/>
      <dgm:spPr/>
      <dgm:t>
        <a:bodyPr/>
        <a:lstStyle/>
        <a:p>
          <a:endParaRPr lang="en-US"/>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2BE8982D-230F-4FC1-BA51-4EA4FA9D5D39}" type="presOf" srcId="{B19967ED-693A-472C-AA8A-9506E8B3409A}" destId="{5CC2431A-E9BD-4789-B9DD-72231978F05C}" srcOrd="0" destOrd="0" presId="urn:microsoft.com/office/officeart/2005/8/layout/hChevron3"/>
    <dgm:cxn modelId="{648E8A66-A6A8-46E8-8839-0C4F5D81E6B4}" type="presOf" srcId="{3D42EEEF-D311-4A7D-9CEE-2E0A1895E0B4}" destId="{B3B534B0-0386-4D7F-AD07-56DD2E8C6524}" srcOrd="0" destOrd="0" presId="urn:microsoft.com/office/officeart/2005/8/layout/hChevron3"/>
    <dgm:cxn modelId="{B5CB8768-980A-444C-A761-4B07ADD4F085}" type="presOf" srcId="{9575B146-2AD9-4680-ACE2-94B7CF6DF359}" destId="{8B6B82ED-FAC4-490D-B539-55ABFF32BDDC}"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1AEA2659-CB04-4B83-BD80-7AAFEA051D3B}" type="presOf" srcId="{71BA6485-B0BE-4A9C-BDCD-CF261796CE5C}" destId="{3E857BC9-94EA-4598-8730-592B4A33D9D6}"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0FF234A4-D94A-460F-82A5-CFE2772B1D6D}" type="presOf" srcId="{C9C275C6-B343-4115-8420-0EF095C14CC0}" destId="{70E81477-DB3C-4D5A-9341-BBFF10CB6413}"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B39C77E9-14FB-4425-AAB4-329F5E2ED2F7}" type="presOf" srcId="{BC53A4E2-FE0D-4D23-900D-479B7027E262}" destId="{59304B67-46A7-4438-85B1-D0FCC0631DF1}" srcOrd="0" destOrd="0" presId="urn:microsoft.com/office/officeart/2005/8/layout/hChevron3"/>
    <dgm:cxn modelId="{6004AED7-F28E-4FBB-AE48-2D6A0F1A8A63}" type="presParOf" srcId="{59304B67-46A7-4438-85B1-D0FCC0631DF1}" destId="{3E857BC9-94EA-4598-8730-592B4A33D9D6}" srcOrd="0" destOrd="0" presId="urn:microsoft.com/office/officeart/2005/8/layout/hChevron3"/>
    <dgm:cxn modelId="{90F0CF62-71C4-44FE-8BD5-92E2730C4502}" type="presParOf" srcId="{59304B67-46A7-4438-85B1-D0FCC0631DF1}" destId="{3B684650-F14C-410A-8909-E3500849F0F1}" srcOrd="1" destOrd="0" presId="urn:microsoft.com/office/officeart/2005/8/layout/hChevron3"/>
    <dgm:cxn modelId="{6DA37C7D-2AE5-4D2C-A21B-4A16E5165D6D}" type="presParOf" srcId="{59304B67-46A7-4438-85B1-D0FCC0631DF1}" destId="{5CC2431A-E9BD-4789-B9DD-72231978F05C}" srcOrd="2" destOrd="0" presId="urn:microsoft.com/office/officeart/2005/8/layout/hChevron3"/>
    <dgm:cxn modelId="{9718BDD3-5F3D-49F1-BB50-AA3EDF7F1C35}" type="presParOf" srcId="{59304B67-46A7-4438-85B1-D0FCC0631DF1}" destId="{BE2ADA5C-FB87-49CA-979F-27809C9FC1D7}" srcOrd="3" destOrd="0" presId="urn:microsoft.com/office/officeart/2005/8/layout/hChevron3"/>
    <dgm:cxn modelId="{362FFD3A-6109-4EFA-86AA-575E27C2C3A8}" type="presParOf" srcId="{59304B67-46A7-4438-85B1-D0FCC0631DF1}" destId="{70E81477-DB3C-4D5A-9341-BBFF10CB6413}" srcOrd="4" destOrd="0" presId="urn:microsoft.com/office/officeart/2005/8/layout/hChevron3"/>
    <dgm:cxn modelId="{460B3952-A7CD-4815-AFCA-B575FBDDD0A4}" type="presParOf" srcId="{59304B67-46A7-4438-85B1-D0FCC0631DF1}" destId="{8D619BEB-23FA-45EE-8228-40B12746FE98}" srcOrd="5" destOrd="0" presId="urn:microsoft.com/office/officeart/2005/8/layout/hChevron3"/>
    <dgm:cxn modelId="{D0F4A30C-FC57-4E47-A962-FC49C1EFBBA3}" type="presParOf" srcId="{59304B67-46A7-4438-85B1-D0FCC0631DF1}" destId="{B3B534B0-0386-4D7F-AD07-56DD2E8C6524}" srcOrd="6" destOrd="0" presId="urn:microsoft.com/office/officeart/2005/8/layout/hChevron3"/>
    <dgm:cxn modelId="{EA03CB4F-AD43-4FE7-B433-E13303E973F3}" type="presParOf" srcId="{59304B67-46A7-4438-85B1-D0FCC0631DF1}" destId="{F5B0816C-9377-4D71-9919-F4496695251F}" srcOrd="7" destOrd="0" presId="urn:microsoft.com/office/officeart/2005/8/layout/hChevron3"/>
    <dgm:cxn modelId="{7A6C266C-FAAF-404E-B495-F589F070E2F3}"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2936A-4E89-4624-AFAE-2C0CE1C12C6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B52BE6B-E149-4CB9-A356-9ECDAAED4AB6}">
      <dgm:prSet phldrT="[Text]"/>
      <dgm:spPr/>
      <dgm:t>
        <a:bodyPr/>
        <a:lstStyle/>
        <a:p>
          <a:r>
            <a:rPr lang="en-US" dirty="0">
              <a:solidFill>
                <a:schemeClr val="tx1"/>
              </a:solidFill>
              <a:latin typeface="Arial" panose="020B0604020202020204" pitchFamily="34" charset="0"/>
              <a:cs typeface="Arial" panose="020B0604020202020204" pitchFamily="34" charset="0"/>
            </a:rPr>
            <a:t>Student Demographics File</a:t>
          </a:r>
        </a:p>
      </dgm:t>
    </dgm:pt>
    <dgm:pt modelId="{5F8095F8-A824-4FB4-B355-21139168AA4C}" type="parTrans" cxnId="{6715206F-DB88-43D5-A26B-FB0B016FD75F}">
      <dgm:prSet/>
      <dgm:spPr/>
      <dgm:t>
        <a:bodyPr/>
        <a:lstStyle/>
        <a:p>
          <a:endParaRPr lang="en-US">
            <a:solidFill>
              <a:schemeClr val="tx1"/>
            </a:solidFill>
          </a:endParaRPr>
        </a:p>
      </dgm:t>
    </dgm:pt>
    <dgm:pt modelId="{4FD16B7C-229B-4A4B-8EC9-5587C8F00591}" type="sibTrans" cxnId="{6715206F-DB88-43D5-A26B-FB0B016FD75F}">
      <dgm:prSet/>
      <dgm:spPr/>
      <dgm:t>
        <a:bodyPr/>
        <a:lstStyle/>
        <a:p>
          <a:endParaRPr lang="en-US">
            <a:solidFill>
              <a:schemeClr val="tx1"/>
            </a:solidFill>
          </a:endParaRPr>
        </a:p>
      </dgm:t>
    </dgm:pt>
    <dgm:pt modelId="{34999711-26B9-4797-B7AE-6F015CFF5A7F}">
      <dgm:prSet phldrT="[Text]"/>
      <dgm:spPr/>
      <dgm:t>
        <a:bodyPr/>
        <a:lstStyle/>
        <a:p>
          <a:r>
            <a:rPr lang="en-US" b="0" dirty="0">
              <a:solidFill>
                <a:schemeClr val="tx1"/>
              </a:solidFill>
              <a:latin typeface="Arial" panose="020B0604020202020204" pitchFamily="34" charset="0"/>
              <a:cs typeface="Arial" panose="020B0604020202020204" pitchFamily="34" charset="0"/>
            </a:rPr>
            <a:t>Student School Association File</a:t>
          </a:r>
        </a:p>
      </dgm:t>
    </dgm:pt>
    <dgm:pt modelId="{E6F373EF-D42E-4A64-AF5C-392DE706A653}" type="parTrans" cxnId="{D2F9CA14-D817-413D-9F5F-35D6D6D8EB72}">
      <dgm:prSet/>
      <dgm:spPr/>
      <dgm:t>
        <a:bodyPr/>
        <a:lstStyle/>
        <a:p>
          <a:endParaRPr lang="en-US">
            <a:solidFill>
              <a:schemeClr val="tx1"/>
            </a:solidFill>
          </a:endParaRPr>
        </a:p>
      </dgm:t>
    </dgm:pt>
    <dgm:pt modelId="{634C17AF-10C6-430E-BC29-2F1E45CE74E9}" type="sibTrans" cxnId="{D2F9CA14-D817-413D-9F5F-35D6D6D8EB72}">
      <dgm:prSet/>
      <dgm:spPr/>
      <dgm:t>
        <a:bodyPr/>
        <a:lstStyle/>
        <a:p>
          <a:endParaRPr lang="en-US">
            <a:solidFill>
              <a:schemeClr val="tx1"/>
            </a:solidFill>
          </a:endParaRPr>
        </a:p>
      </dgm:t>
    </dgm:pt>
    <dgm:pt modelId="{E75C5D03-9D8C-4E11-93E7-CAA807738557}">
      <dgm:prSet phldrT="[Text]"/>
      <dgm:spPr/>
      <dgm:t>
        <a:bodyPr/>
        <a:lstStyle/>
        <a:p>
          <a:r>
            <a:rPr lang="en-US" dirty="0">
              <a:solidFill>
                <a:schemeClr val="tx1"/>
              </a:solidFill>
              <a:latin typeface="Arial" panose="020B0604020202020204" pitchFamily="34" charset="0"/>
              <a:cs typeface="Arial" panose="020B0604020202020204" pitchFamily="34" charset="0"/>
            </a:rPr>
            <a:t>Discipline Action Interchange File</a:t>
          </a:r>
        </a:p>
      </dgm:t>
    </dgm:pt>
    <dgm:pt modelId="{D082A8BF-4BB5-43B6-BAA8-FFAB9E0E2461}" type="parTrans" cxnId="{DD996414-4619-499C-9F95-6BBDF1D363A2}">
      <dgm:prSet/>
      <dgm:spPr/>
      <dgm:t>
        <a:bodyPr/>
        <a:lstStyle/>
        <a:p>
          <a:endParaRPr lang="en-US">
            <a:solidFill>
              <a:schemeClr val="tx1"/>
            </a:solidFill>
          </a:endParaRPr>
        </a:p>
      </dgm:t>
    </dgm:pt>
    <dgm:pt modelId="{09B7A5FF-8B8F-4E7F-B14D-3A37A24B0314}" type="sibTrans" cxnId="{DD996414-4619-499C-9F95-6BBDF1D363A2}">
      <dgm:prSet/>
      <dgm:spPr/>
      <dgm:t>
        <a:bodyPr/>
        <a:lstStyle/>
        <a:p>
          <a:endParaRPr lang="en-US">
            <a:solidFill>
              <a:schemeClr val="tx1"/>
            </a:solidFill>
          </a:endParaRPr>
        </a:p>
      </dgm:t>
    </dgm:pt>
    <dgm:pt modelId="{4732BA10-63A9-4FEF-B645-FBCF89C2D578}">
      <dgm:prSet phldrT="[Text]" custT="1"/>
      <dgm:spPr/>
      <dgm:t>
        <a:bodyPr/>
        <a:lstStyle/>
        <a:p>
          <a:r>
            <a:rPr lang="en-US" sz="2000" dirty="0">
              <a:solidFill>
                <a:schemeClr val="tx1"/>
              </a:solidFill>
              <a:latin typeface="Arial" panose="020B0604020202020204" pitchFamily="34" charset="0"/>
              <a:cs typeface="Arial" panose="020B0604020202020204" pitchFamily="34" charset="0"/>
            </a:rPr>
            <a:t>SPED Discipline Snapshot</a:t>
          </a:r>
        </a:p>
      </dgm:t>
    </dgm:pt>
    <dgm:pt modelId="{F85AB84F-54DE-4FF9-B73D-1B73336DBF75}" type="parTrans" cxnId="{23B5AC68-4528-4C7A-A4A5-F4B65AF30053}">
      <dgm:prSet/>
      <dgm:spPr/>
      <dgm:t>
        <a:bodyPr/>
        <a:lstStyle/>
        <a:p>
          <a:endParaRPr lang="en-US">
            <a:solidFill>
              <a:schemeClr val="tx1"/>
            </a:solidFill>
          </a:endParaRPr>
        </a:p>
      </dgm:t>
    </dgm:pt>
    <dgm:pt modelId="{CF8232A6-0BF3-4CFB-9E4D-8FD09FABB434}" type="sibTrans" cxnId="{23B5AC68-4528-4C7A-A4A5-F4B65AF30053}">
      <dgm:prSet/>
      <dgm:spPr/>
      <dgm:t>
        <a:bodyPr/>
        <a:lstStyle/>
        <a:p>
          <a:endParaRPr lang="en-US">
            <a:solidFill>
              <a:schemeClr val="tx1"/>
            </a:solidFill>
          </a:endParaRPr>
        </a:p>
      </dgm:t>
    </dgm:pt>
    <dgm:pt modelId="{A21A964C-75DE-4789-95EF-B4243596C3DA}" type="pres">
      <dgm:prSet presAssocID="{DEC2936A-4E89-4624-AFAE-2C0CE1C12C61}" presName="Name0" presStyleCnt="0">
        <dgm:presLayoutVars>
          <dgm:chMax val="4"/>
          <dgm:resizeHandles val="exact"/>
        </dgm:presLayoutVars>
      </dgm:prSet>
      <dgm:spPr/>
    </dgm:pt>
    <dgm:pt modelId="{C98C4662-0F77-4191-BE2F-D031B176BE3F}" type="pres">
      <dgm:prSet presAssocID="{DEC2936A-4E89-4624-AFAE-2C0CE1C12C61}" presName="ellipse" presStyleLbl="trBgShp" presStyleIdx="0" presStyleCnt="1" custScaleX="110136" custScaleY="92718" custLinFactNeighborX="332" custLinFactNeighborY="6832"/>
      <dgm:spPr/>
    </dgm:pt>
    <dgm:pt modelId="{1654A500-FE20-4983-B462-23E544F4793C}" type="pres">
      <dgm:prSet presAssocID="{DEC2936A-4E89-4624-AFAE-2C0CE1C12C61}" presName="arrow1" presStyleLbl="fgShp" presStyleIdx="0" presStyleCnt="1"/>
      <dgm:spPr/>
    </dgm:pt>
    <dgm:pt modelId="{CEBBB435-5A1F-4274-AF62-9A6143B112A0}" type="pres">
      <dgm:prSet presAssocID="{DEC2936A-4E89-4624-AFAE-2C0CE1C12C61}" presName="rectangle" presStyleLbl="revTx" presStyleIdx="0" presStyleCnt="1" custScaleX="166470" custLinFactNeighborY="23661">
        <dgm:presLayoutVars>
          <dgm:bulletEnabled val="1"/>
        </dgm:presLayoutVars>
      </dgm:prSet>
      <dgm:spPr/>
    </dgm:pt>
    <dgm:pt modelId="{B4787802-EB1F-443A-9A19-236CEDB9C992}" type="pres">
      <dgm:prSet presAssocID="{34999711-26B9-4797-B7AE-6F015CFF5A7F}" presName="item1" presStyleLbl="node1" presStyleIdx="0" presStyleCnt="3">
        <dgm:presLayoutVars>
          <dgm:bulletEnabled val="1"/>
        </dgm:presLayoutVars>
      </dgm:prSet>
      <dgm:spPr/>
    </dgm:pt>
    <dgm:pt modelId="{DB922937-461F-4680-9D58-80FEEDCF31EF}" type="pres">
      <dgm:prSet presAssocID="{E75C5D03-9D8C-4E11-93E7-CAA807738557}" presName="item2" presStyleLbl="node1" presStyleIdx="1" presStyleCnt="3" custScaleX="67318" custScaleY="67318" custLinFactNeighborX="-40034" custLinFactNeighborY="-24915">
        <dgm:presLayoutVars>
          <dgm:bulletEnabled val="1"/>
        </dgm:presLayoutVars>
      </dgm:prSet>
      <dgm:spPr/>
    </dgm:pt>
    <dgm:pt modelId="{1F598000-23D8-438C-A930-B6AFBE4E79D0}" type="pres">
      <dgm:prSet presAssocID="{4732BA10-63A9-4FEF-B645-FBCF89C2D578}" presName="item3" presStyleLbl="node1" presStyleIdx="2" presStyleCnt="3" custScaleX="67318" custScaleY="67318" custLinFactNeighborX="-75971" custLinFactNeighborY="22616">
        <dgm:presLayoutVars>
          <dgm:bulletEnabled val="1"/>
        </dgm:presLayoutVars>
      </dgm:prSet>
      <dgm:spPr/>
    </dgm:pt>
    <dgm:pt modelId="{F55A9815-97BC-47E6-A320-7B57063C7534}" type="pres">
      <dgm:prSet presAssocID="{DEC2936A-4E89-4624-AFAE-2C0CE1C12C61}" presName="funnel" presStyleLbl="trAlignAcc1" presStyleIdx="0" presStyleCnt="1" custScaleX="108190" custScaleY="90158"/>
      <dgm:spPr/>
    </dgm:pt>
  </dgm:ptLst>
  <dgm:cxnLst>
    <dgm:cxn modelId="{DD996414-4619-499C-9F95-6BBDF1D363A2}" srcId="{DEC2936A-4E89-4624-AFAE-2C0CE1C12C61}" destId="{E75C5D03-9D8C-4E11-93E7-CAA807738557}" srcOrd="2" destOrd="0" parTransId="{D082A8BF-4BB5-43B6-BAA8-FFAB9E0E2461}" sibTransId="{09B7A5FF-8B8F-4E7F-B14D-3A37A24B0314}"/>
    <dgm:cxn modelId="{D2F9CA14-D817-413D-9F5F-35D6D6D8EB72}" srcId="{DEC2936A-4E89-4624-AFAE-2C0CE1C12C61}" destId="{34999711-26B9-4797-B7AE-6F015CFF5A7F}" srcOrd="1" destOrd="0" parTransId="{E6F373EF-D42E-4A64-AF5C-392DE706A653}" sibTransId="{634C17AF-10C6-430E-BC29-2F1E45CE74E9}"/>
    <dgm:cxn modelId="{7714752A-046E-4406-AE2D-0177F5AA465E}" type="presOf" srcId="{CB52BE6B-E149-4CB9-A356-9ECDAAED4AB6}" destId="{1F598000-23D8-438C-A930-B6AFBE4E79D0}" srcOrd="0" destOrd="0" presId="urn:microsoft.com/office/officeart/2005/8/layout/funnel1"/>
    <dgm:cxn modelId="{342EB364-CB2C-41F8-BEA9-D36ED472D6BC}" type="presOf" srcId="{4732BA10-63A9-4FEF-B645-FBCF89C2D578}" destId="{CEBBB435-5A1F-4274-AF62-9A6143B112A0}" srcOrd="0" destOrd="0" presId="urn:microsoft.com/office/officeart/2005/8/layout/funnel1"/>
    <dgm:cxn modelId="{23B5AC68-4528-4C7A-A4A5-F4B65AF30053}" srcId="{DEC2936A-4E89-4624-AFAE-2C0CE1C12C61}" destId="{4732BA10-63A9-4FEF-B645-FBCF89C2D578}" srcOrd="3" destOrd="0" parTransId="{F85AB84F-54DE-4FF9-B73D-1B73336DBF75}" sibTransId="{CF8232A6-0BF3-4CFB-9E4D-8FD09FABB434}"/>
    <dgm:cxn modelId="{6715206F-DB88-43D5-A26B-FB0B016FD75F}" srcId="{DEC2936A-4E89-4624-AFAE-2C0CE1C12C61}" destId="{CB52BE6B-E149-4CB9-A356-9ECDAAED4AB6}" srcOrd="0" destOrd="0" parTransId="{5F8095F8-A824-4FB4-B355-21139168AA4C}" sibTransId="{4FD16B7C-229B-4A4B-8EC9-5587C8F00591}"/>
    <dgm:cxn modelId="{A3EDA388-DECD-41AB-B899-A69C84B74253}" type="presOf" srcId="{34999711-26B9-4797-B7AE-6F015CFF5A7F}" destId="{DB922937-461F-4680-9D58-80FEEDCF31EF}" srcOrd="0" destOrd="0" presId="urn:microsoft.com/office/officeart/2005/8/layout/funnel1"/>
    <dgm:cxn modelId="{CAF120AD-9EE2-4252-89D2-9E1FAE49B21E}" type="presOf" srcId="{E75C5D03-9D8C-4E11-93E7-CAA807738557}" destId="{B4787802-EB1F-443A-9A19-236CEDB9C992}" srcOrd="0" destOrd="0" presId="urn:microsoft.com/office/officeart/2005/8/layout/funnel1"/>
    <dgm:cxn modelId="{FAA59AC7-1EA4-44A9-85A1-5FF324B8DF82}" type="presOf" srcId="{DEC2936A-4E89-4624-AFAE-2C0CE1C12C61}" destId="{A21A964C-75DE-4789-95EF-B4243596C3DA}" srcOrd="0" destOrd="0" presId="urn:microsoft.com/office/officeart/2005/8/layout/funnel1"/>
    <dgm:cxn modelId="{6EC3AC82-AFFB-4F61-8610-8BEF1A0DCD8D}" type="presParOf" srcId="{A21A964C-75DE-4789-95EF-B4243596C3DA}" destId="{C98C4662-0F77-4191-BE2F-D031B176BE3F}" srcOrd="0" destOrd="0" presId="urn:microsoft.com/office/officeart/2005/8/layout/funnel1"/>
    <dgm:cxn modelId="{5169ACDF-9EC2-44A2-83BD-63947EECA2E8}" type="presParOf" srcId="{A21A964C-75DE-4789-95EF-B4243596C3DA}" destId="{1654A500-FE20-4983-B462-23E544F4793C}" srcOrd="1" destOrd="0" presId="urn:microsoft.com/office/officeart/2005/8/layout/funnel1"/>
    <dgm:cxn modelId="{14903966-D211-4B99-9DF1-0DEB86E55CD2}" type="presParOf" srcId="{A21A964C-75DE-4789-95EF-B4243596C3DA}" destId="{CEBBB435-5A1F-4274-AF62-9A6143B112A0}" srcOrd="2" destOrd="0" presId="urn:microsoft.com/office/officeart/2005/8/layout/funnel1"/>
    <dgm:cxn modelId="{BA41610F-F03C-4225-8572-FACD073BEB86}" type="presParOf" srcId="{A21A964C-75DE-4789-95EF-B4243596C3DA}" destId="{B4787802-EB1F-443A-9A19-236CEDB9C992}" srcOrd="3" destOrd="0" presId="urn:microsoft.com/office/officeart/2005/8/layout/funnel1"/>
    <dgm:cxn modelId="{79924504-FAB0-449D-8CE1-F8F429CCD948}" type="presParOf" srcId="{A21A964C-75DE-4789-95EF-B4243596C3DA}" destId="{DB922937-461F-4680-9D58-80FEEDCF31EF}" srcOrd="4" destOrd="0" presId="urn:microsoft.com/office/officeart/2005/8/layout/funnel1"/>
    <dgm:cxn modelId="{75C6A6FE-6842-4F75-ADE0-577B0ADECD14}" type="presParOf" srcId="{A21A964C-75DE-4789-95EF-B4243596C3DA}" destId="{1F598000-23D8-438C-A930-B6AFBE4E79D0}" srcOrd="5" destOrd="0" presId="urn:microsoft.com/office/officeart/2005/8/layout/funnel1"/>
    <dgm:cxn modelId="{CCE3A113-0BBE-4840-A3DC-ABF659AAEA4E}" type="presParOf" srcId="{A21A964C-75DE-4789-95EF-B4243596C3DA}" destId="{F55A9815-97BC-47E6-A320-7B57063C7534}"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p>
      </dgm:t>
    </dgm:pt>
    <dgm:pt modelId="{7E0C7B17-0530-43C1-9D98-82625B2DCA43}" type="sibTrans" cxnId="{9D2E887A-D776-45FF-898E-447BC11E0882}">
      <dgm:prSet/>
      <dgm:spPr/>
      <dgm:t>
        <a:bodyPr/>
        <a:lstStyle/>
        <a:p>
          <a:endParaRPr lang="en-US" b="1"/>
        </a:p>
      </dgm:t>
    </dgm:pt>
    <dgm:pt modelId="{C9C275C6-B343-4115-8420-0EF095C14CC0}">
      <dgm:prSet phldrT="[Text]">
        <dgm:style>
          <a:lnRef idx="1">
            <a:schemeClr val="accent1"/>
          </a:lnRef>
          <a:fillRef idx="2">
            <a:schemeClr val="accent1"/>
          </a:fillRef>
          <a:effectRef idx="1">
            <a:schemeClr val="accent1"/>
          </a:effectRef>
          <a:fontRef idx="minor">
            <a:schemeClr val="dk1"/>
          </a:fontRef>
        </dgm:style>
      </dgm:prSet>
      <dgm:spPr>
        <a:xfrm>
          <a:off x="191146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p>
      </dgm:t>
    </dgm:pt>
    <dgm:pt modelId="{15934D91-6964-443D-AFD2-483DADE38CD7}" type="sibTrans" cxnId="{0103CFD6-AAAB-4C98-91F4-CCC77BF2C87D}">
      <dgm:prSet/>
      <dgm:spPr/>
      <dgm:t>
        <a:bodyPr/>
        <a:lstStyle/>
        <a:p>
          <a:endParaRPr lang="en-US" b="1"/>
        </a:p>
      </dgm:t>
    </dgm:pt>
    <dgm:pt modelId="{3D42EEEF-D311-4A7D-9CEE-2E0A1895E0B4}">
      <dgm:prSet phldrT="[Text]">
        <dgm:style>
          <a:lnRef idx="1">
            <a:schemeClr val="accent1"/>
          </a:lnRef>
          <a:fillRef idx="2">
            <a:schemeClr val="accent1"/>
          </a:fillRef>
          <a:effectRef idx="1">
            <a:schemeClr val="accent1"/>
          </a:effectRef>
          <a:fontRef idx="minor">
            <a:schemeClr val="dk1"/>
          </a:fontRef>
        </dgm:style>
      </dgm:prSet>
      <dgm:spPr>
        <a:xfrm>
          <a:off x="2882361"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p>
      </dgm:t>
    </dgm:pt>
    <dgm:pt modelId="{E0792105-F7C3-4D23-A0CD-0F2B1CFD29EB}" type="sibTrans" cxnId="{9E4CB157-D80C-4EF4-87B4-E1BB92498F77}">
      <dgm:prSet/>
      <dgm:spPr/>
      <dgm:t>
        <a:bodyPr/>
        <a:lstStyle/>
        <a:p>
          <a:endParaRPr lang="en-US" b="1"/>
        </a:p>
      </dgm:t>
    </dgm:pt>
    <dgm:pt modelId="{9575B146-2AD9-4680-ACE2-94B7CF6DF359}">
      <dgm:prSet phldrT="[Text]">
        <dgm:style>
          <a:lnRef idx="1">
            <a:schemeClr val="accent1"/>
          </a:lnRef>
          <a:fillRef idx="2">
            <a:schemeClr val="accent1"/>
          </a:fillRef>
          <a:effectRef idx="1">
            <a:schemeClr val="accent1"/>
          </a:effectRef>
          <a:fontRef idx="minor">
            <a:schemeClr val="dk1"/>
          </a:fontRef>
        </dgm:style>
      </dgm:prSet>
      <dgm:spPr>
        <a:xfrm>
          <a:off x="3810750"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p>
      </dgm:t>
    </dgm:pt>
    <dgm:pt modelId="{40B42399-7BE8-4895-9DCE-1CE42A25156A}" type="sibTrans" cxnId="{9E5E7809-D4D5-42F6-A681-F06AEB8AC696}">
      <dgm:prSet/>
      <dgm:spPr/>
      <dgm:t>
        <a:bodyPr/>
        <a:lstStyle/>
        <a:p>
          <a:endParaRPr lang="en-US" b="1"/>
        </a:p>
      </dgm:t>
    </dgm:pt>
    <dgm:pt modelId="{B19967ED-693A-472C-AA8A-9506E8B3409A}">
      <dgm:prSet>
        <dgm:style>
          <a:lnRef idx="1">
            <a:schemeClr val="accent1"/>
          </a:lnRef>
          <a:fillRef idx="2">
            <a:schemeClr val="accent1"/>
          </a:fillRef>
          <a:effectRef idx="1">
            <a:schemeClr val="accent1"/>
          </a:effectRef>
          <a:fontRef idx="minor">
            <a:schemeClr val="dk1"/>
          </a:fontRef>
        </dgm:style>
      </dgm:prSet>
      <dgm:spPr>
        <a:xfrm>
          <a:off x="98465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p>
      </dgm:t>
    </dgm:pt>
    <dgm:pt modelId="{EFDFBC23-57B7-4824-B5EA-4290927729E6}" type="sibTrans" cxnId="{63C9F8CA-FB74-43F0-96FF-67C370E82D1C}">
      <dgm:prSet/>
      <dgm:spPr/>
      <dgm:t>
        <a:bodyPr/>
        <a:lstStyle/>
        <a:p>
          <a:endParaRPr lang="en-US" b="1"/>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A90C7B31-26F7-4A4F-88E8-C33313AB3586}" type="presOf" srcId="{9575B146-2AD9-4680-ACE2-94B7CF6DF359}" destId="{8B6B82ED-FAC4-490D-B539-55ABFF32BDDC}" srcOrd="0" destOrd="0" presId="urn:microsoft.com/office/officeart/2005/8/layout/hChevron3"/>
    <dgm:cxn modelId="{9DCE7C44-5B72-486B-8B8B-1F4F0C28F50E}" type="presOf" srcId="{71BA6485-B0BE-4A9C-BDCD-CF261796CE5C}" destId="{3E857BC9-94EA-4598-8730-592B4A33D9D6}"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DD235E79-A598-48A9-B2B9-4103DD79A41F}" type="presOf" srcId="{3D42EEEF-D311-4A7D-9CEE-2E0A1895E0B4}" destId="{B3B534B0-0386-4D7F-AD07-56DD2E8C6524}"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0F366DDE-EE17-400B-B9AC-0512D4B2AD9E}" type="presOf" srcId="{B19967ED-693A-472C-AA8A-9506E8B3409A}" destId="{5CC2431A-E9BD-4789-B9DD-72231978F05C}" srcOrd="0" destOrd="0" presId="urn:microsoft.com/office/officeart/2005/8/layout/hChevron3"/>
    <dgm:cxn modelId="{C98553EA-AB8F-4E70-8885-A3D8763E69CA}" type="presOf" srcId="{C9C275C6-B343-4115-8420-0EF095C14CC0}" destId="{70E81477-DB3C-4D5A-9341-BBFF10CB6413}" srcOrd="0" destOrd="0" presId="urn:microsoft.com/office/officeart/2005/8/layout/hChevron3"/>
    <dgm:cxn modelId="{ACF404EC-0040-4A99-B38E-2435CF2EC5D2}" type="presOf" srcId="{BC53A4E2-FE0D-4D23-900D-479B7027E262}" destId="{59304B67-46A7-4438-85B1-D0FCC0631DF1}" srcOrd="0" destOrd="0" presId="urn:microsoft.com/office/officeart/2005/8/layout/hChevron3"/>
    <dgm:cxn modelId="{1E22924F-DCA6-47E8-9721-77BC8348CEE4}" type="presParOf" srcId="{59304B67-46A7-4438-85B1-D0FCC0631DF1}" destId="{3E857BC9-94EA-4598-8730-592B4A33D9D6}" srcOrd="0" destOrd="0" presId="urn:microsoft.com/office/officeart/2005/8/layout/hChevron3"/>
    <dgm:cxn modelId="{4A166B1B-E589-461F-A3C7-A64359F0A577}" type="presParOf" srcId="{59304B67-46A7-4438-85B1-D0FCC0631DF1}" destId="{3B684650-F14C-410A-8909-E3500849F0F1}" srcOrd="1" destOrd="0" presId="urn:microsoft.com/office/officeart/2005/8/layout/hChevron3"/>
    <dgm:cxn modelId="{6AD692BF-F373-49F8-A0D8-509D249FB9C3}" type="presParOf" srcId="{59304B67-46A7-4438-85B1-D0FCC0631DF1}" destId="{5CC2431A-E9BD-4789-B9DD-72231978F05C}" srcOrd="2" destOrd="0" presId="urn:microsoft.com/office/officeart/2005/8/layout/hChevron3"/>
    <dgm:cxn modelId="{033FCB11-81EF-4417-B0B8-269FE79BB2A1}" type="presParOf" srcId="{59304B67-46A7-4438-85B1-D0FCC0631DF1}" destId="{BE2ADA5C-FB87-49CA-979F-27809C9FC1D7}" srcOrd="3" destOrd="0" presId="urn:microsoft.com/office/officeart/2005/8/layout/hChevron3"/>
    <dgm:cxn modelId="{961D73F1-3941-4DC8-B206-FB78DEF1C1EB}" type="presParOf" srcId="{59304B67-46A7-4438-85B1-D0FCC0631DF1}" destId="{70E81477-DB3C-4D5A-9341-BBFF10CB6413}" srcOrd="4" destOrd="0" presId="urn:microsoft.com/office/officeart/2005/8/layout/hChevron3"/>
    <dgm:cxn modelId="{4D29BBA7-6C15-4E85-B24D-44B6BCF1878E}" type="presParOf" srcId="{59304B67-46A7-4438-85B1-D0FCC0631DF1}" destId="{8D619BEB-23FA-45EE-8228-40B12746FE98}" srcOrd="5" destOrd="0" presId="urn:microsoft.com/office/officeart/2005/8/layout/hChevron3"/>
    <dgm:cxn modelId="{919B9155-81EB-4BCD-A447-F09C7A4DF126}" type="presParOf" srcId="{59304B67-46A7-4438-85B1-D0FCC0631DF1}" destId="{B3B534B0-0386-4D7F-AD07-56DD2E8C6524}" srcOrd="6" destOrd="0" presId="urn:microsoft.com/office/officeart/2005/8/layout/hChevron3"/>
    <dgm:cxn modelId="{69E28F3B-0B59-4301-9B4F-0AF403234B36}" type="presParOf" srcId="{59304B67-46A7-4438-85B1-D0FCC0631DF1}" destId="{F5B0816C-9377-4D71-9919-F4496695251F}" srcOrd="7" destOrd="0" presId="urn:microsoft.com/office/officeart/2005/8/layout/hChevron3"/>
    <dgm:cxn modelId="{91B77177-FD69-4112-95DF-E98E7BCADD85}"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p>
      </dgm:t>
    </dgm:pt>
    <dgm:pt modelId="{7E0C7B17-0530-43C1-9D98-82625B2DCA43}" type="sibTrans" cxnId="{9D2E887A-D776-45FF-898E-447BC11E0882}">
      <dgm:prSet/>
      <dgm:spPr/>
      <dgm:t>
        <a:bodyPr/>
        <a:lstStyle/>
        <a:p>
          <a:endParaRPr lang="en-US" b="1"/>
        </a:p>
      </dgm:t>
    </dgm:pt>
    <dgm:pt modelId="{C9C275C6-B343-4115-8420-0EF095C14CC0}">
      <dgm:prSet phldrT="[Text]">
        <dgm:style>
          <a:lnRef idx="1">
            <a:schemeClr val="accent1"/>
          </a:lnRef>
          <a:fillRef idx="2">
            <a:schemeClr val="accent1"/>
          </a:fillRef>
          <a:effectRef idx="1">
            <a:schemeClr val="accent1"/>
          </a:effectRef>
          <a:fontRef idx="minor">
            <a:schemeClr val="dk1"/>
          </a:fontRef>
        </dgm:style>
      </dgm:prSet>
      <dgm:spPr>
        <a:xfrm>
          <a:off x="191146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p>
      </dgm:t>
    </dgm:pt>
    <dgm:pt modelId="{15934D91-6964-443D-AFD2-483DADE38CD7}" type="sibTrans" cxnId="{0103CFD6-AAAB-4C98-91F4-CCC77BF2C87D}">
      <dgm:prSet/>
      <dgm:spPr/>
      <dgm:t>
        <a:bodyPr/>
        <a:lstStyle/>
        <a:p>
          <a:endParaRPr lang="en-US" b="1"/>
        </a:p>
      </dgm:t>
    </dgm:pt>
    <dgm:pt modelId="{3D42EEEF-D311-4A7D-9CEE-2E0A1895E0B4}">
      <dgm:prSet phldrT="[Text]">
        <dgm:style>
          <a:lnRef idx="1">
            <a:schemeClr val="accent1"/>
          </a:lnRef>
          <a:fillRef idx="2">
            <a:schemeClr val="accent1"/>
          </a:fillRef>
          <a:effectRef idx="1">
            <a:schemeClr val="accent1"/>
          </a:effectRef>
          <a:fontRef idx="minor">
            <a:schemeClr val="dk1"/>
          </a:fontRef>
        </dgm:style>
      </dgm:prSet>
      <dgm:spPr>
        <a:xfrm>
          <a:off x="2882361"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p>
      </dgm:t>
    </dgm:pt>
    <dgm:pt modelId="{E0792105-F7C3-4D23-A0CD-0F2B1CFD29EB}" type="sibTrans" cxnId="{9E4CB157-D80C-4EF4-87B4-E1BB92498F77}">
      <dgm:prSet/>
      <dgm:spPr/>
      <dgm:t>
        <a:bodyPr/>
        <a:lstStyle/>
        <a:p>
          <a:endParaRPr lang="en-US" b="1"/>
        </a:p>
      </dgm:t>
    </dgm:pt>
    <dgm:pt modelId="{9575B146-2AD9-4680-ACE2-94B7CF6DF359}">
      <dgm:prSet phldrT="[Text]">
        <dgm:style>
          <a:lnRef idx="1">
            <a:schemeClr val="accent1"/>
          </a:lnRef>
          <a:fillRef idx="2">
            <a:schemeClr val="accent1"/>
          </a:fillRef>
          <a:effectRef idx="1">
            <a:schemeClr val="accent1"/>
          </a:effectRef>
          <a:fontRef idx="minor">
            <a:schemeClr val="dk1"/>
          </a:fontRef>
        </dgm:style>
      </dgm:prSet>
      <dgm:spPr>
        <a:xfrm>
          <a:off x="3810750"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p>
      </dgm:t>
    </dgm:pt>
    <dgm:pt modelId="{40B42399-7BE8-4895-9DCE-1CE42A25156A}" type="sibTrans" cxnId="{9E5E7809-D4D5-42F6-A681-F06AEB8AC696}">
      <dgm:prSet/>
      <dgm:spPr/>
      <dgm:t>
        <a:bodyPr/>
        <a:lstStyle/>
        <a:p>
          <a:endParaRPr lang="en-US" b="1"/>
        </a:p>
      </dgm:t>
    </dgm:pt>
    <dgm:pt modelId="{B19967ED-693A-472C-AA8A-9506E8B3409A}">
      <dgm:prSet>
        <dgm:style>
          <a:lnRef idx="1">
            <a:schemeClr val="accent1"/>
          </a:lnRef>
          <a:fillRef idx="2">
            <a:schemeClr val="accent1"/>
          </a:fillRef>
          <a:effectRef idx="1">
            <a:schemeClr val="accent1"/>
          </a:effectRef>
          <a:fontRef idx="minor">
            <a:schemeClr val="dk1"/>
          </a:fontRef>
        </dgm:style>
      </dgm:prSet>
      <dgm:spPr>
        <a:xfrm>
          <a:off x="98465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p>
      </dgm:t>
    </dgm:pt>
    <dgm:pt modelId="{EFDFBC23-57B7-4824-B5EA-4290927729E6}" type="sibTrans" cxnId="{63C9F8CA-FB74-43F0-96FF-67C370E82D1C}">
      <dgm:prSet/>
      <dgm:spPr/>
      <dgm:t>
        <a:bodyPr/>
        <a:lstStyle/>
        <a:p>
          <a:endParaRPr lang="en-US" b="1"/>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A90C7B31-26F7-4A4F-88E8-C33313AB3586}" type="presOf" srcId="{9575B146-2AD9-4680-ACE2-94B7CF6DF359}" destId="{8B6B82ED-FAC4-490D-B539-55ABFF32BDDC}" srcOrd="0" destOrd="0" presId="urn:microsoft.com/office/officeart/2005/8/layout/hChevron3"/>
    <dgm:cxn modelId="{9DCE7C44-5B72-486B-8B8B-1F4F0C28F50E}" type="presOf" srcId="{71BA6485-B0BE-4A9C-BDCD-CF261796CE5C}" destId="{3E857BC9-94EA-4598-8730-592B4A33D9D6}"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DD235E79-A598-48A9-B2B9-4103DD79A41F}" type="presOf" srcId="{3D42EEEF-D311-4A7D-9CEE-2E0A1895E0B4}" destId="{B3B534B0-0386-4D7F-AD07-56DD2E8C6524}"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0F366DDE-EE17-400B-B9AC-0512D4B2AD9E}" type="presOf" srcId="{B19967ED-693A-472C-AA8A-9506E8B3409A}" destId="{5CC2431A-E9BD-4789-B9DD-72231978F05C}" srcOrd="0" destOrd="0" presId="urn:microsoft.com/office/officeart/2005/8/layout/hChevron3"/>
    <dgm:cxn modelId="{C98553EA-AB8F-4E70-8885-A3D8763E69CA}" type="presOf" srcId="{C9C275C6-B343-4115-8420-0EF095C14CC0}" destId="{70E81477-DB3C-4D5A-9341-BBFF10CB6413}" srcOrd="0" destOrd="0" presId="urn:microsoft.com/office/officeart/2005/8/layout/hChevron3"/>
    <dgm:cxn modelId="{ACF404EC-0040-4A99-B38E-2435CF2EC5D2}" type="presOf" srcId="{BC53A4E2-FE0D-4D23-900D-479B7027E262}" destId="{59304B67-46A7-4438-85B1-D0FCC0631DF1}" srcOrd="0" destOrd="0" presId="urn:microsoft.com/office/officeart/2005/8/layout/hChevron3"/>
    <dgm:cxn modelId="{1E22924F-DCA6-47E8-9721-77BC8348CEE4}" type="presParOf" srcId="{59304B67-46A7-4438-85B1-D0FCC0631DF1}" destId="{3E857BC9-94EA-4598-8730-592B4A33D9D6}" srcOrd="0" destOrd="0" presId="urn:microsoft.com/office/officeart/2005/8/layout/hChevron3"/>
    <dgm:cxn modelId="{4A166B1B-E589-461F-A3C7-A64359F0A577}" type="presParOf" srcId="{59304B67-46A7-4438-85B1-D0FCC0631DF1}" destId="{3B684650-F14C-410A-8909-E3500849F0F1}" srcOrd="1" destOrd="0" presId="urn:microsoft.com/office/officeart/2005/8/layout/hChevron3"/>
    <dgm:cxn modelId="{6AD692BF-F373-49F8-A0D8-509D249FB9C3}" type="presParOf" srcId="{59304B67-46A7-4438-85B1-D0FCC0631DF1}" destId="{5CC2431A-E9BD-4789-B9DD-72231978F05C}" srcOrd="2" destOrd="0" presId="urn:microsoft.com/office/officeart/2005/8/layout/hChevron3"/>
    <dgm:cxn modelId="{033FCB11-81EF-4417-B0B8-269FE79BB2A1}" type="presParOf" srcId="{59304B67-46A7-4438-85B1-D0FCC0631DF1}" destId="{BE2ADA5C-FB87-49CA-979F-27809C9FC1D7}" srcOrd="3" destOrd="0" presId="urn:microsoft.com/office/officeart/2005/8/layout/hChevron3"/>
    <dgm:cxn modelId="{961D73F1-3941-4DC8-B206-FB78DEF1C1EB}" type="presParOf" srcId="{59304B67-46A7-4438-85B1-D0FCC0631DF1}" destId="{70E81477-DB3C-4D5A-9341-BBFF10CB6413}" srcOrd="4" destOrd="0" presId="urn:microsoft.com/office/officeart/2005/8/layout/hChevron3"/>
    <dgm:cxn modelId="{4D29BBA7-6C15-4E85-B24D-44B6BCF1878E}" type="presParOf" srcId="{59304B67-46A7-4438-85B1-D0FCC0631DF1}" destId="{8D619BEB-23FA-45EE-8228-40B12746FE98}" srcOrd="5" destOrd="0" presId="urn:microsoft.com/office/officeart/2005/8/layout/hChevron3"/>
    <dgm:cxn modelId="{919B9155-81EB-4BCD-A447-F09C7A4DF126}" type="presParOf" srcId="{59304B67-46A7-4438-85B1-D0FCC0631DF1}" destId="{B3B534B0-0386-4D7F-AD07-56DD2E8C6524}" srcOrd="6" destOrd="0" presId="urn:microsoft.com/office/officeart/2005/8/layout/hChevron3"/>
    <dgm:cxn modelId="{69E28F3B-0B59-4301-9B4F-0AF403234B36}" type="presParOf" srcId="{59304B67-46A7-4438-85B1-D0FCC0631DF1}" destId="{F5B0816C-9377-4D71-9919-F4496695251F}" srcOrd="7" destOrd="0" presId="urn:microsoft.com/office/officeart/2005/8/layout/hChevron3"/>
    <dgm:cxn modelId="{91B77177-FD69-4112-95DF-E98E7BCADD85}"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p>
      </dgm:t>
    </dgm:pt>
    <dgm:pt modelId="{7E0C7B17-0530-43C1-9D98-82625B2DCA43}" type="sibTrans" cxnId="{9D2E887A-D776-45FF-898E-447BC11E0882}">
      <dgm:prSet/>
      <dgm:spPr/>
      <dgm:t>
        <a:bodyPr/>
        <a:lstStyle/>
        <a:p>
          <a:endParaRPr lang="en-US" b="1"/>
        </a:p>
      </dgm:t>
    </dgm:pt>
    <dgm:pt modelId="{C9C275C6-B343-4115-8420-0EF095C14CC0}">
      <dgm:prSet phldrT="[Text]">
        <dgm:style>
          <a:lnRef idx="1">
            <a:schemeClr val="accent1"/>
          </a:lnRef>
          <a:fillRef idx="2">
            <a:schemeClr val="accent1"/>
          </a:fillRef>
          <a:effectRef idx="1">
            <a:schemeClr val="accent1"/>
          </a:effectRef>
          <a:fontRef idx="minor">
            <a:schemeClr val="dk1"/>
          </a:fontRef>
        </dgm:style>
      </dgm:prSet>
      <dgm:spPr>
        <a:xfrm>
          <a:off x="191146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p>
      </dgm:t>
    </dgm:pt>
    <dgm:pt modelId="{15934D91-6964-443D-AFD2-483DADE38CD7}" type="sibTrans" cxnId="{0103CFD6-AAAB-4C98-91F4-CCC77BF2C87D}">
      <dgm:prSet/>
      <dgm:spPr/>
      <dgm:t>
        <a:bodyPr/>
        <a:lstStyle/>
        <a:p>
          <a:endParaRPr lang="en-US" b="1"/>
        </a:p>
      </dgm:t>
    </dgm:pt>
    <dgm:pt modelId="{3D42EEEF-D311-4A7D-9CEE-2E0A1895E0B4}">
      <dgm:prSet phldrT="[Text]">
        <dgm:style>
          <a:lnRef idx="1">
            <a:schemeClr val="accent1"/>
          </a:lnRef>
          <a:fillRef idx="2">
            <a:schemeClr val="accent1"/>
          </a:fillRef>
          <a:effectRef idx="1">
            <a:schemeClr val="accent1"/>
          </a:effectRef>
          <a:fontRef idx="minor">
            <a:schemeClr val="dk1"/>
          </a:fontRef>
        </dgm:style>
      </dgm:prSet>
      <dgm:spPr>
        <a:xfrm>
          <a:off x="2882361"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p>
      </dgm:t>
    </dgm:pt>
    <dgm:pt modelId="{E0792105-F7C3-4D23-A0CD-0F2B1CFD29EB}" type="sibTrans" cxnId="{9E4CB157-D80C-4EF4-87B4-E1BB92498F77}">
      <dgm:prSet/>
      <dgm:spPr/>
      <dgm:t>
        <a:bodyPr/>
        <a:lstStyle/>
        <a:p>
          <a:endParaRPr lang="en-US" b="1"/>
        </a:p>
      </dgm:t>
    </dgm:pt>
    <dgm:pt modelId="{9575B146-2AD9-4680-ACE2-94B7CF6DF359}">
      <dgm:prSet phldrT="[Text]">
        <dgm:style>
          <a:lnRef idx="1">
            <a:schemeClr val="accent1"/>
          </a:lnRef>
          <a:fillRef idx="2">
            <a:schemeClr val="accent1"/>
          </a:fillRef>
          <a:effectRef idx="1">
            <a:schemeClr val="accent1"/>
          </a:effectRef>
          <a:fontRef idx="minor">
            <a:schemeClr val="dk1"/>
          </a:fontRef>
        </dgm:style>
      </dgm:prSet>
      <dgm:spPr>
        <a:xfrm>
          <a:off x="3810750"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p>
      </dgm:t>
    </dgm:pt>
    <dgm:pt modelId="{40B42399-7BE8-4895-9DCE-1CE42A25156A}" type="sibTrans" cxnId="{9E5E7809-D4D5-42F6-A681-F06AEB8AC696}">
      <dgm:prSet/>
      <dgm:spPr/>
      <dgm:t>
        <a:bodyPr/>
        <a:lstStyle/>
        <a:p>
          <a:endParaRPr lang="en-US" b="1"/>
        </a:p>
      </dgm:t>
    </dgm:pt>
    <dgm:pt modelId="{B19967ED-693A-472C-AA8A-9506E8B3409A}">
      <dgm:prSet>
        <dgm:style>
          <a:lnRef idx="1">
            <a:schemeClr val="accent1"/>
          </a:lnRef>
          <a:fillRef idx="2">
            <a:schemeClr val="accent1"/>
          </a:fillRef>
          <a:effectRef idx="1">
            <a:schemeClr val="accent1"/>
          </a:effectRef>
          <a:fontRef idx="minor">
            <a:schemeClr val="dk1"/>
          </a:fontRef>
        </dgm:style>
      </dgm:prSet>
      <dgm:spPr>
        <a:xfrm>
          <a:off x="984659" y="221148"/>
          <a:ext cx="1247609" cy="499043"/>
        </a:xfr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p>
      </dgm:t>
    </dgm:pt>
    <dgm:pt modelId="{EFDFBC23-57B7-4824-B5EA-4290927729E6}" type="sibTrans" cxnId="{63C9F8CA-FB74-43F0-96FF-67C370E82D1C}">
      <dgm:prSet/>
      <dgm:spPr/>
      <dgm:t>
        <a:bodyPr/>
        <a:lstStyle/>
        <a:p>
          <a:endParaRPr lang="en-US" b="1"/>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A90C7B31-26F7-4A4F-88E8-C33313AB3586}" type="presOf" srcId="{9575B146-2AD9-4680-ACE2-94B7CF6DF359}" destId="{8B6B82ED-FAC4-490D-B539-55ABFF32BDDC}" srcOrd="0" destOrd="0" presId="urn:microsoft.com/office/officeart/2005/8/layout/hChevron3"/>
    <dgm:cxn modelId="{9DCE7C44-5B72-486B-8B8B-1F4F0C28F50E}" type="presOf" srcId="{71BA6485-B0BE-4A9C-BDCD-CF261796CE5C}" destId="{3E857BC9-94EA-4598-8730-592B4A33D9D6}"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DD235E79-A598-48A9-B2B9-4103DD79A41F}" type="presOf" srcId="{3D42EEEF-D311-4A7D-9CEE-2E0A1895E0B4}" destId="{B3B534B0-0386-4D7F-AD07-56DD2E8C6524}" srcOrd="0" destOrd="0" presId="urn:microsoft.com/office/officeart/2005/8/layout/hChevron3"/>
    <dgm:cxn modelId="{9D2E887A-D776-45FF-898E-447BC11E0882}" srcId="{BC53A4E2-FE0D-4D23-900D-479B7027E262}" destId="{71BA6485-B0BE-4A9C-BDCD-CF261796CE5C}" srcOrd="0" destOrd="0" parTransId="{37D40084-7A65-42E4-BA60-9807DA6B6292}" sibTransId="{7E0C7B17-0530-43C1-9D98-82625B2DCA4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0F366DDE-EE17-400B-B9AC-0512D4B2AD9E}" type="presOf" srcId="{B19967ED-693A-472C-AA8A-9506E8B3409A}" destId="{5CC2431A-E9BD-4789-B9DD-72231978F05C}" srcOrd="0" destOrd="0" presId="urn:microsoft.com/office/officeart/2005/8/layout/hChevron3"/>
    <dgm:cxn modelId="{C98553EA-AB8F-4E70-8885-A3D8763E69CA}" type="presOf" srcId="{C9C275C6-B343-4115-8420-0EF095C14CC0}" destId="{70E81477-DB3C-4D5A-9341-BBFF10CB6413}" srcOrd="0" destOrd="0" presId="urn:microsoft.com/office/officeart/2005/8/layout/hChevron3"/>
    <dgm:cxn modelId="{ACF404EC-0040-4A99-B38E-2435CF2EC5D2}" type="presOf" srcId="{BC53A4E2-FE0D-4D23-900D-479B7027E262}" destId="{59304B67-46A7-4438-85B1-D0FCC0631DF1}" srcOrd="0" destOrd="0" presId="urn:microsoft.com/office/officeart/2005/8/layout/hChevron3"/>
    <dgm:cxn modelId="{1E22924F-DCA6-47E8-9721-77BC8348CEE4}" type="presParOf" srcId="{59304B67-46A7-4438-85B1-D0FCC0631DF1}" destId="{3E857BC9-94EA-4598-8730-592B4A33D9D6}" srcOrd="0" destOrd="0" presId="urn:microsoft.com/office/officeart/2005/8/layout/hChevron3"/>
    <dgm:cxn modelId="{4A166B1B-E589-461F-A3C7-A64359F0A577}" type="presParOf" srcId="{59304B67-46A7-4438-85B1-D0FCC0631DF1}" destId="{3B684650-F14C-410A-8909-E3500849F0F1}" srcOrd="1" destOrd="0" presId="urn:microsoft.com/office/officeart/2005/8/layout/hChevron3"/>
    <dgm:cxn modelId="{6AD692BF-F373-49F8-A0D8-509D249FB9C3}" type="presParOf" srcId="{59304B67-46A7-4438-85B1-D0FCC0631DF1}" destId="{5CC2431A-E9BD-4789-B9DD-72231978F05C}" srcOrd="2" destOrd="0" presId="urn:microsoft.com/office/officeart/2005/8/layout/hChevron3"/>
    <dgm:cxn modelId="{033FCB11-81EF-4417-B0B8-269FE79BB2A1}" type="presParOf" srcId="{59304B67-46A7-4438-85B1-D0FCC0631DF1}" destId="{BE2ADA5C-FB87-49CA-979F-27809C9FC1D7}" srcOrd="3" destOrd="0" presId="urn:microsoft.com/office/officeart/2005/8/layout/hChevron3"/>
    <dgm:cxn modelId="{961D73F1-3941-4DC8-B206-FB78DEF1C1EB}" type="presParOf" srcId="{59304B67-46A7-4438-85B1-D0FCC0631DF1}" destId="{70E81477-DB3C-4D5A-9341-BBFF10CB6413}" srcOrd="4" destOrd="0" presId="urn:microsoft.com/office/officeart/2005/8/layout/hChevron3"/>
    <dgm:cxn modelId="{4D29BBA7-6C15-4E85-B24D-44B6BCF1878E}" type="presParOf" srcId="{59304B67-46A7-4438-85B1-D0FCC0631DF1}" destId="{8D619BEB-23FA-45EE-8228-40B12746FE98}" srcOrd="5" destOrd="0" presId="urn:microsoft.com/office/officeart/2005/8/layout/hChevron3"/>
    <dgm:cxn modelId="{919B9155-81EB-4BCD-A447-F09C7A4DF126}" type="presParOf" srcId="{59304B67-46A7-4438-85B1-D0FCC0631DF1}" destId="{B3B534B0-0386-4D7F-AD07-56DD2E8C6524}" srcOrd="6" destOrd="0" presId="urn:microsoft.com/office/officeart/2005/8/layout/hChevron3"/>
    <dgm:cxn modelId="{69E28F3B-0B59-4301-9B4F-0AF403234B36}" type="presParOf" srcId="{59304B67-46A7-4438-85B1-D0FCC0631DF1}" destId="{F5B0816C-9377-4D71-9919-F4496695251F}" srcOrd="7" destOrd="0" presId="urn:microsoft.com/office/officeart/2005/8/layout/hChevron3"/>
    <dgm:cxn modelId="{91B77177-FD69-4112-95DF-E98E7BCADD85}"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4. Resolve Errors</a:t>
          </a: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53A4E2-FE0D-4D23-900D-479B7027E262}" type="doc">
      <dgm:prSet loTypeId="urn:microsoft.com/office/officeart/2005/8/layout/hChevron3" loCatId="process" qsTypeId="urn:microsoft.com/office/officeart/2005/8/quickstyle/simple5" qsCatId="simple" csTypeId="urn:microsoft.com/office/officeart/2005/8/colors/accent1_2" csCatId="accent1" phldr="1"/>
      <dgm:spPr/>
    </dgm:pt>
    <dgm:pt modelId="{71BA6485-B0BE-4A9C-BDCD-CF261796CE5C}">
      <dgm:prSet phldrT="[Text]"/>
      <dgm:spPr>
        <a:xfrm>
          <a:off x="0" y="221148"/>
          <a:ext cx="1247609" cy="499043"/>
        </a:xfr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1. Collection Prep</a:t>
          </a:r>
        </a:p>
      </dgm:t>
    </dgm:pt>
    <dgm:pt modelId="{37D40084-7A65-42E4-BA60-9807DA6B6292}" type="parTrans" cxnId="{9D2E887A-D776-45FF-898E-447BC11E0882}">
      <dgm:prSet/>
      <dgm:spPr/>
      <dgm:t>
        <a:bodyPr/>
        <a:lstStyle/>
        <a:p>
          <a:endParaRPr lang="en-US" b="1">
            <a:solidFill>
              <a:schemeClr val="tx1"/>
            </a:solidFill>
          </a:endParaRPr>
        </a:p>
      </dgm:t>
    </dgm:pt>
    <dgm:pt modelId="{7E0C7B17-0530-43C1-9D98-82625B2DCA43}" type="sibTrans" cxnId="{9D2E887A-D776-45FF-898E-447BC11E0882}">
      <dgm:prSet/>
      <dgm:spPr/>
      <dgm:t>
        <a:bodyPr/>
        <a:lstStyle/>
        <a:p>
          <a:endParaRPr lang="en-US" b="1">
            <a:solidFill>
              <a:schemeClr val="tx1"/>
            </a:solidFill>
          </a:endParaRPr>
        </a:p>
      </dgm:t>
    </dgm:pt>
    <dgm:pt modelId="{C9C275C6-B343-4115-8420-0EF095C14CC0}">
      <dgm:prSet phldrT="[Text]"/>
      <dgm:spPr>
        <a:xfrm>
          <a:off x="1911469"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3. Submit to CSI</a:t>
          </a:r>
        </a:p>
      </dgm:t>
    </dgm:pt>
    <dgm:pt modelId="{483737D5-24E9-435F-8B88-CE8203DDD0FE}" type="parTrans" cxnId="{0103CFD6-AAAB-4C98-91F4-CCC77BF2C87D}">
      <dgm:prSet/>
      <dgm:spPr/>
      <dgm:t>
        <a:bodyPr/>
        <a:lstStyle/>
        <a:p>
          <a:endParaRPr lang="en-US" b="1">
            <a:solidFill>
              <a:schemeClr val="tx1"/>
            </a:solidFill>
          </a:endParaRPr>
        </a:p>
      </dgm:t>
    </dgm:pt>
    <dgm:pt modelId="{15934D91-6964-443D-AFD2-483DADE38CD7}" type="sibTrans" cxnId="{0103CFD6-AAAB-4C98-91F4-CCC77BF2C87D}">
      <dgm:prSet/>
      <dgm:spPr/>
      <dgm:t>
        <a:bodyPr/>
        <a:lstStyle/>
        <a:p>
          <a:endParaRPr lang="en-US" b="1">
            <a:solidFill>
              <a:schemeClr val="tx1"/>
            </a:solidFill>
          </a:endParaRPr>
        </a:p>
      </dgm:t>
    </dgm:pt>
    <dgm:pt modelId="{3D42EEEF-D311-4A7D-9CEE-2E0A1895E0B4}">
      <dgm:prSet phldrT="[Text]"/>
      <dgm:spPr>
        <a:xfrm>
          <a:off x="2882361"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a:solidFill>
                <a:schemeClr val="tx1"/>
              </a:solidFill>
              <a:latin typeface="Calibri" panose="020F0502020204030204"/>
              <a:ea typeface="+mn-ea"/>
              <a:cs typeface="+mn-cs"/>
            </a:rPr>
            <a:t>4. Resolve Errors</a:t>
          </a:r>
          <a:endParaRPr lang="en-US" b="1" dirty="0">
            <a:solidFill>
              <a:schemeClr val="tx1"/>
            </a:solidFill>
            <a:latin typeface="Calibri" panose="020F0502020204030204"/>
            <a:ea typeface="+mn-ea"/>
            <a:cs typeface="+mn-cs"/>
          </a:endParaRPr>
        </a:p>
      </dgm:t>
    </dgm:pt>
    <dgm:pt modelId="{18490FE8-FB33-42BE-9B8F-F4D2CF71FEC6}" type="parTrans" cxnId="{9E4CB157-D80C-4EF4-87B4-E1BB92498F77}">
      <dgm:prSet/>
      <dgm:spPr/>
      <dgm:t>
        <a:bodyPr/>
        <a:lstStyle/>
        <a:p>
          <a:endParaRPr lang="en-US" b="1">
            <a:solidFill>
              <a:schemeClr val="tx1"/>
            </a:solidFill>
          </a:endParaRPr>
        </a:p>
      </dgm:t>
    </dgm:pt>
    <dgm:pt modelId="{E0792105-F7C3-4D23-A0CD-0F2B1CFD29EB}" type="sibTrans" cxnId="{9E4CB157-D80C-4EF4-87B4-E1BB92498F77}">
      <dgm:prSet/>
      <dgm:spPr/>
      <dgm:t>
        <a:bodyPr/>
        <a:lstStyle/>
        <a:p>
          <a:endParaRPr lang="en-US" b="1">
            <a:solidFill>
              <a:schemeClr val="tx1"/>
            </a:solidFill>
          </a:endParaRPr>
        </a:p>
      </dgm:t>
    </dgm:pt>
    <dgm:pt modelId="{9575B146-2AD9-4680-ACE2-94B7CF6DF359}">
      <dgm:prSet phldrT="[Text]"/>
      <dgm:spPr>
        <a:xfrm>
          <a:off x="3810750" y="221148"/>
          <a:ext cx="1247609" cy="499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5. Certify</a:t>
          </a:r>
        </a:p>
      </dgm:t>
    </dgm:pt>
    <dgm:pt modelId="{87FF5014-068E-4DDA-A7DC-55BB3FF98484}" type="parTrans" cxnId="{9E5E7809-D4D5-42F6-A681-F06AEB8AC696}">
      <dgm:prSet/>
      <dgm:spPr/>
      <dgm:t>
        <a:bodyPr/>
        <a:lstStyle/>
        <a:p>
          <a:endParaRPr lang="en-US" b="1">
            <a:solidFill>
              <a:schemeClr val="tx1"/>
            </a:solidFill>
          </a:endParaRPr>
        </a:p>
      </dgm:t>
    </dgm:pt>
    <dgm:pt modelId="{40B42399-7BE8-4895-9DCE-1CE42A25156A}" type="sibTrans" cxnId="{9E5E7809-D4D5-42F6-A681-F06AEB8AC696}">
      <dgm:prSet/>
      <dgm:spPr/>
      <dgm:t>
        <a:bodyPr/>
        <a:lstStyle/>
        <a:p>
          <a:endParaRPr lang="en-US" b="1">
            <a:solidFill>
              <a:schemeClr val="tx1"/>
            </a:solidFill>
          </a:endParaRPr>
        </a:p>
      </dgm:t>
    </dgm:pt>
    <dgm:pt modelId="{B19967ED-693A-472C-AA8A-9506E8B3409A}">
      <dgm:prSet/>
      <dgm:spPr>
        <a:xfrm>
          <a:off x="984659" y="221148"/>
          <a:ext cx="1247609" cy="499043"/>
        </a:xfr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gm:spPr>
      <dgm:t>
        <a:bodyPr/>
        <a:lstStyle/>
        <a:p>
          <a:r>
            <a:rPr lang="en-US" b="1" dirty="0">
              <a:solidFill>
                <a:schemeClr val="tx1"/>
              </a:solidFill>
              <a:latin typeface="Calibri" panose="020F0502020204030204"/>
              <a:ea typeface="+mn-ea"/>
              <a:cs typeface="+mn-cs"/>
            </a:rPr>
            <a:t>2. Data Entry and Review</a:t>
          </a:r>
        </a:p>
      </dgm:t>
    </dgm:pt>
    <dgm:pt modelId="{54490163-C1C5-4239-963A-4D017F4538F7}" type="parTrans" cxnId="{63C9F8CA-FB74-43F0-96FF-67C370E82D1C}">
      <dgm:prSet/>
      <dgm:spPr/>
      <dgm:t>
        <a:bodyPr/>
        <a:lstStyle/>
        <a:p>
          <a:endParaRPr lang="en-US" b="1">
            <a:solidFill>
              <a:schemeClr val="tx1"/>
            </a:solidFill>
          </a:endParaRPr>
        </a:p>
      </dgm:t>
    </dgm:pt>
    <dgm:pt modelId="{EFDFBC23-57B7-4824-B5EA-4290927729E6}" type="sibTrans" cxnId="{63C9F8CA-FB74-43F0-96FF-67C370E82D1C}">
      <dgm:prSet/>
      <dgm:spPr/>
      <dgm:t>
        <a:bodyPr/>
        <a:lstStyle/>
        <a:p>
          <a:endParaRPr lang="en-US" b="1">
            <a:solidFill>
              <a:schemeClr val="tx1"/>
            </a:solidFill>
          </a:endParaRPr>
        </a:p>
      </dgm:t>
    </dgm:pt>
    <dgm:pt modelId="{59304B67-46A7-4438-85B1-D0FCC0631DF1}" type="pres">
      <dgm:prSet presAssocID="{BC53A4E2-FE0D-4D23-900D-479B7027E262}" presName="Name0" presStyleCnt="0">
        <dgm:presLayoutVars>
          <dgm:dir/>
          <dgm:resizeHandles val="exact"/>
        </dgm:presLayoutVars>
      </dgm:prSet>
      <dgm:spPr/>
    </dgm:pt>
    <dgm:pt modelId="{3E857BC9-94EA-4598-8730-592B4A33D9D6}" type="pres">
      <dgm:prSet presAssocID="{71BA6485-B0BE-4A9C-BDCD-CF261796CE5C}" presName="parTxOnly" presStyleLbl="node1" presStyleIdx="0" presStyleCnt="5" custLinFactNeighborX="-2703" custLinFactNeighborY="8366">
        <dgm:presLayoutVars>
          <dgm:bulletEnabled val="1"/>
        </dgm:presLayoutVars>
      </dgm:prSet>
      <dgm:spPr>
        <a:prstGeom prst="homePlate">
          <a:avLst/>
        </a:prstGeom>
      </dgm:spPr>
    </dgm:pt>
    <dgm:pt modelId="{3B684650-F14C-410A-8909-E3500849F0F1}" type="pres">
      <dgm:prSet presAssocID="{7E0C7B17-0530-43C1-9D98-82625B2DCA43}" presName="parSpace" presStyleCnt="0"/>
      <dgm:spPr/>
    </dgm:pt>
    <dgm:pt modelId="{5CC2431A-E9BD-4789-B9DD-72231978F05C}" type="pres">
      <dgm:prSet presAssocID="{B19967ED-693A-472C-AA8A-9506E8B3409A}" presName="parTxOnly" presStyleLbl="node1" presStyleIdx="1" presStyleCnt="5" custLinFactNeighborX="-5638" custLinFactNeighborY="8366">
        <dgm:presLayoutVars>
          <dgm:bulletEnabled val="1"/>
        </dgm:presLayoutVars>
      </dgm:prSet>
      <dgm:spPr>
        <a:prstGeom prst="chevron">
          <a:avLst/>
        </a:prstGeom>
      </dgm:spPr>
    </dgm:pt>
    <dgm:pt modelId="{BE2ADA5C-FB87-49CA-979F-27809C9FC1D7}" type="pres">
      <dgm:prSet presAssocID="{EFDFBC23-57B7-4824-B5EA-4290927729E6}" presName="parSpace" presStyleCnt="0"/>
      <dgm:spPr/>
    </dgm:pt>
    <dgm:pt modelId="{70E81477-DB3C-4D5A-9341-BBFF10CB6413}" type="pres">
      <dgm:prSet presAssocID="{C9C275C6-B343-4115-8420-0EF095C14CC0}" presName="parTxOnly" presStyleLbl="node1" presStyleIdx="2" presStyleCnt="5" custLinFactNeighborX="-34204" custLinFactNeighborY="8366">
        <dgm:presLayoutVars>
          <dgm:bulletEnabled val="1"/>
        </dgm:presLayoutVars>
      </dgm:prSet>
      <dgm:spPr>
        <a:prstGeom prst="chevron">
          <a:avLst/>
        </a:prstGeom>
      </dgm:spPr>
    </dgm:pt>
    <dgm:pt modelId="{8D619BEB-23FA-45EE-8228-40B12746FE98}" type="pres">
      <dgm:prSet presAssocID="{15934D91-6964-443D-AFD2-483DADE38CD7}" presName="parSpace" presStyleCnt="0"/>
      <dgm:spPr/>
    </dgm:pt>
    <dgm:pt modelId="{B3B534B0-0386-4D7F-AD07-56DD2E8C6524}" type="pres">
      <dgm:prSet presAssocID="{3D42EEEF-D311-4A7D-9CEE-2E0A1895E0B4}" presName="parTxOnly" presStyleLbl="node1" presStyleIdx="3" presStyleCnt="5" custLinFactNeighborX="-45103" custLinFactNeighborY="8366">
        <dgm:presLayoutVars>
          <dgm:bulletEnabled val="1"/>
        </dgm:presLayoutVars>
      </dgm:prSet>
      <dgm:spPr>
        <a:prstGeom prst="chevron">
          <a:avLst/>
        </a:prstGeom>
      </dgm:spPr>
    </dgm:pt>
    <dgm:pt modelId="{F5B0816C-9377-4D71-9919-F4496695251F}" type="pres">
      <dgm:prSet presAssocID="{E0792105-F7C3-4D23-A0CD-0F2B1CFD29EB}" presName="parSpace" presStyleCnt="0"/>
      <dgm:spPr/>
    </dgm:pt>
    <dgm:pt modelId="{8B6B82ED-FAC4-490D-B539-55ABFF32BDDC}" type="pres">
      <dgm:prSet presAssocID="{9575B146-2AD9-4680-ACE2-94B7CF6DF359}" presName="parTxOnly" presStyleLbl="node1" presStyleIdx="4" presStyleCnt="5" custLinFactNeighborX="-73036" custLinFactNeighborY="8366">
        <dgm:presLayoutVars>
          <dgm:bulletEnabled val="1"/>
        </dgm:presLayoutVars>
      </dgm:prSet>
      <dgm:spPr>
        <a:prstGeom prst="chevron">
          <a:avLst/>
        </a:prstGeom>
      </dgm:spPr>
    </dgm:pt>
  </dgm:ptLst>
  <dgm:cxnLst>
    <dgm:cxn modelId="{9E5E7809-D4D5-42F6-A681-F06AEB8AC696}" srcId="{BC53A4E2-FE0D-4D23-900D-479B7027E262}" destId="{9575B146-2AD9-4680-ACE2-94B7CF6DF359}" srcOrd="4" destOrd="0" parTransId="{87FF5014-068E-4DDA-A7DC-55BB3FF98484}" sibTransId="{40B42399-7BE8-4895-9DCE-1CE42A25156A}"/>
    <dgm:cxn modelId="{06835033-AD7F-47C5-A361-8041ED3120EA}" type="presOf" srcId="{3D42EEEF-D311-4A7D-9CEE-2E0A1895E0B4}" destId="{B3B534B0-0386-4D7F-AD07-56DD2E8C6524}" srcOrd="0" destOrd="0" presId="urn:microsoft.com/office/officeart/2005/8/layout/hChevron3"/>
    <dgm:cxn modelId="{2F4AAA44-4C47-443B-805A-097C4240A8CE}" type="presOf" srcId="{C9C275C6-B343-4115-8420-0EF095C14CC0}" destId="{70E81477-DB3C-4D5A-9341-BBFF10CB6413}" srcOrd="0" destOrd="0" presId="urn:microsoft.com/office/officeart/2005/8/layout/hChevron3"/>
    <dgm:cxn modelId="{C2FF0F69-DC26-483B-B433-1AFFC5E8573C}" type="presOf" srcId="{BC53A4E2-FE0D-4D23-900D-479B7027E262}" destId="{59304B67-46A7-4438-85B1-D0FCC0631DF1}" srcOrd="0" destOrd="0" presId="urn:microsoft.com/office/officeart/2005/8/layout/hChevron3"/>
    <dgm:cxn modelId="{9E4CB157-D80C-4EF4-87B4-E1BB92498F77}" srcId="{BC53A4E2-FE0D-4D23-900D-479B7027E262}" destId="{3D42EEEF-D311-4A7D-9CEE-2E0A1895E0B4}" srcOrd="3" destOrd="0" parTransId="{18490FE8-FB33-42BE-9B8F-F4D2CF71FEC6}" sibTransId="{E0792105-F7C3-4D23-A0CD-0F2B1CFD29EB}"/>
    <dgm:cxn modelId="{9D2E887A-D776-45FF-898E-447BC11E0882}" srcId="{BC53A4E2-FE0D-4D23-900D-479B7027E262}" destId="{71BA6485-B0BE-4A9C-BDCD-CF261796CE5C}" srcOrd="0" destOrd="0" parTransId="{37D40084-7A65-42E4-BA60-9807DA6B6292}" sibTransId="{7E0C7B17-0530-43C1-9D98-82625B2DCA43}"/>
    <dgm:cxn modelId="{74D5388C-ED6C-4F2F-AC10-FB7F0145D3D5}" type="presOf" srcId="{71BA6485-B0BE-4A9C-BDCD-CF261796CE5C}" destId="{3E857BC9-94EA-4598-8730-592B4A33D9D6}" srcOrd="0" destOrd="0" presId="urn:microsoft.com/office/officeart/2005/8/layout/hChevron3"/>
    <dgm:cxn modelId="{6768F4C8-5662-400E-A6DB-CFFF34429E99}" type="presOf" srcId="{B19967ED-693A-472C-AA8A-9506E8B3409A}" destId="{5CC2431A-E9BD-4789-B9DD-72231978F05C}" srcOrd="0" destOrd="0" presId="urn:microsoft.com/office/officeart/2005/8/layout/hChevron3"/>
    <dgm:cxn modelId="{63C9F8CA-FB74-43F0-96FF-67C370E82D1C}" srcId="{BC53A4E2-FE0D-4D23-900D-479B7027E262}" destId="{B19967ED-693A-472C-AA8A-9506E8B3409A}" srcOrd="1" destOrd="0" parTransId="{54490163-C1C5-4239-963A-4D017F4538F7}" sibTransId="{EFDFBC23-57B7-4824-B5EA-4290927729E6}"/>
    <dgm:cxn modelId="{0103CFD6-AAAB-4C98-91F4-CCC77BF2C87D}" srcId="{BC53A4E2-FE0D-4D23-900D-479B7027E262}" destId="{C9C275C6-B343-4115-8420-0EF095C14CC0}" srcOrd="2" destOrd="0" parTransId="{483737D5-24E9-435F-8B88-CE8203DDD0FE}" sibTransId="{15934D91-6964-443D-AFD2-483DADE38CD7}"/>
    <dgm:cxn modelId="{8D9C6CE8-B497-4DCF-AA27-0F502039047E}" type="presOf" srcId="{9575B146-2AD9-4680-ACE2-94B7CF6DF359}" destId="{8B6B82ED-FAC4-490D-B539-55ABFF32BDDC}" srcOrd="0" destOrd="0" presId="urn:microsoft.com/office/officeart/2005/8/layout/hChevron3"/>
    <dgm:cxn modelId="{4A14A730-2D37-4EEF-BF01-99C3DFFD4F80}" type="presParOf" srcId="{59304B67-46A7-4438-85B1-D0FCC0631DF1}" destId="{3E857BC9-94EA-4598-8730-592B4A33D9D6}" srcOrd="0" destOrd="0" presId="urn:microsoft.com/office/officeart/2005/8/layout/hChevron3"/>
    <dgm:cxn modelId="{6E800E71-E9A6-46A5-B6BA-96205EED99CF}" type="presParOf" srcId="{59304B67-46A7-4438-85B1-D0FCC0631DF1}" destId="{3B684650-F14C-410A-8909-E3500849F0F1}" srcOrd="1" destOrd="0" presId="urn:microsoft.com/office/officeart/2005/8/layout/hChevron3"/>
    <dgm:cxn modelId="{473FA5AE-99C2-4FCD-8FA5-985F1CC3D929}" type="presParOf" srcId="{59304B67-46A7-4438-85B1-D0FCC0631DF1}" destId="{5CC2431A-E9BD-4789-B9DD-72231978F05C}" srcOrd="2" destOrd="0" presId="urn:microsoft.com/office/officeart/2005/8/layout/hChevron3"/>
    <dgm:cxn modelId="{827863EB-FD67-43E0-AE49-B4A11A873992}" type="presParOf" srcId="{59304B67-46A7-4438-85B1-D0FCC0631DF1}" destId="{BE2ADA5C-FB87-49CA-979F-27809C9FC1D7}" srcOrd="3" destOrd="0" presId="urn:microsoft.com/office/officeart/2005/8/layout/hChevron3"/>
    <dgm:cxn modelId="{F14279CF-59F6-4444-B9DC-F88B8EE0FFDF}" type="presParOf" srcId="{59304B67-46A7-4438-85B1-D0FCC0631DF1}" destId="{70E81477-DB3C-4D5A-9341-BBFF10CB6413}" srcOrd="4" destOrd="0" presId="urn:microsoft.com/office/officeart/2005/8/layout/hChevron3"/>
    <dgm:cxn modelId="{FF4C20C0-4A24-4D29-B499-590768149962}" type="presParOf" srcId="{59304B67-46A7-4438-85B1-D0FCC0631DF1}" destId="{8D619BEB-23FA-45EE-8228-40B12746FE98}" srcOrd="5" destOrd="0" presId="urn:microsoft.com/office/officeart/2005/8/layout/hChevron3"/>
    <dgm:cxn modelId="{3251AA3F-E6BC-4E99-B557-22179A28C47E}" type="presParOf" srcId="{59304B67-46A7-4438-85B1-D0FCC0631DF1}" destId="{B3B534B0-0386-4D7F-AD07-56DD2E8C6524}" srcOrd="6" destOrd="0" presId="urn:microsoft.com/office/officeart/2005/8/layout/hChevron3"/>
    <dgm:cxn modelId="{D8FEB927-A5E8-4897-9EF5-8D1DCA816811}" type="presParOf" srcId="{59304B67-46A7-4438-85B1-D0FCC0631DF1}" destId="{F5B0816C-9377-4D71-9919-F4496695251F}" srcOrd="7" destOrd="0" presId="urn:microsoft.com/office/officeart/2005/8/layout/hChevron3"/>
    <dgm:cxn modelId="{3F336F46-9B35-46F5-92D9-1CBE19CB5588}" type="presParOf" srcId="{59304B67-46A7-4438-85B1-D0FCC0631DF1}" destId="{8B6B82ED-FAC4-490D-B539-55ABFF32BDDC}"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187CF-2BAD-4684-B351-C8C529869BBC}">
      <dsp:nvSpPr>
        <dsp:cNvPr id="0" name=""/>
        <dsp:cNvSpPr/>
      </dsp:nvSpPr>
      <dsp:spPr>
        <a:xfrm>
          <a:off x="4889411" y="199938"/>
          <a:ext cx="1246348" cy="1246348"/>
        </a:xfrm>
        <a:prstGeom prst="ellipse">
          <a:avLst/>
        </a:prstGeom>
        <a:solidFill>
          <a:srgbClr val="F3CA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Student Discipline Snapshot</a:t>
          </a:r>
        </a:p>
      </dsp:txBody>
      <dsp:txXfrm>
        <a:off x="5071934" y="382461"/>
        <a:ext cx="881302" cy="881302"/>
      </dsp:txXfrm>
    </dsp:sp>
    <dsp:sp modelId="{EE3B5321-6DE9-4F78-AB57-646D6388679E}">
      <dsp:nvSpPr>
        <dsp:cNvPr id="0" name=""/>
        <dsp:cNvSpPr/>
      </dsp:nvSpPr>
      <dsp:spPr>
        <a:xfrm>
          <a:off x="1464235" y="1469171"/>
          <a:ext cx="722882" cy="7228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60053" y="1745601"/>
        <a:ext cx="531246" cy="170022"/>
      </dsp:txXfrm>
    </dsp:sp>
    <dsp:sp modelId="{F6B69902-934C-4618-B69E-40871167FDFE}">
      <dsp:nvSpPr>
        <dsp:cNvPr id="0" name=""/>
        <dsp:cNvSpPr/>
      </dsp:nvSpPr>
      <dsp:spPr>
        <a:xfrm>
          <a:off x="4938841" y="1982105"/>
          <a:ext cx="1246348" cy="1246348"/>
        </a:xfrm>
        <a:prstGeom prst="ellipse">
          <a:avLst/>
        </a:prstGeom>
        <a:solidFill>
          <a:srgbClr val="F9D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SPED Discipline Snapshot</a:t>
          </a:r>
        </a:p>
      </dsp:txBody>
      <dsp:txXfrm>
        <a:off x="5121364" y="2164628"/>
        <a:ext cx="881302" cy="881302"/>
      </dsp:txXfrm>
    </dsp:sp>
    <dsp:sp modelId="{094880A2-7E87-4683-8DCE-FEDC06FAE514}">
      <dsp:nvSpPr>
        <dsp:cNvPr id="0" name=""/>
        <dsp:cNvSpPr/>
      </dsp:nvSpPr>
      <dsp:spPr>
        <a:xfrm rot="55740">
          <a:off x="1825319" y="1456161"/>
          <a:ext cx="765705" cy="4636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25328" y="1547761"/>
        <a:ext cx="626613" cy="278185"/>
      </dsp:txXfrm>
    </dsp:sp>
    <dsp:sp modelId="{DA517FE2-419E-4F24-ABB1-B401F953568F}">
      <dsp:nvSpPr>
        <dsp:cNvPr id="0" name=""/>
        <dsp:cNvSpPr/>
      </dsp:nvSpPr>
      <dsp:spPr>
        <a:xfrm>
          <a:off x="483149" y="506128"/>
          <a:ext cx="2425793" cy="2347099"/>
        </a:xfrm>
        <a:prstGeom prst="ellipse">
          <a:avLst/>
        </a:prstGeom>
        <a:solidFill>
          <a:srgbClr val="CEE9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Arial" panose="020B0604020202020204" pitchFamily="34" charset="0"/>
              <a:cs typeface="Arial" panose="020B0604020202020204" pitchFamily="34" charset="0"/>
            </a:rPr>
            <a:t>Discipline Interchange</a:t>
          </a:r>
        </a:p>
      </dsp:txBody>
      <dsp:txXfrm>
        <a:off x="838398" y="849853"/>
        <a:ext cx="1715295" cy="1659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421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4211"/>
        <a:ext cx="842137" cy="374282"/>
      </dsp:txXfrm>
    </dsp:sp>
    <dsp:sp modelId="{5CC2431A-E9BD-4789-B9DD-72231978F05C}">
      <dsp:nvSpPr>
        <dsp:cNvPr id="0" name=""/>
        <dsp:cNvSpPr/>
      </dsp:nvSpPr>
      <dsp:spPr>
        <a:xfrm>
          <a:off x="738494" y="16421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4211"/>
        <a:ext cx="561425" cy="374282"/>
      </dsp:txXfrm>
    </dsp:sp>
    <dsp:sp modelId="{70E81477-DB3C-4D5A-9341-BBFF10CB6413}">
      <dsp:nvSpPr>
        <dsp:cNvPr id="0" name=""/>
        <dsp:cNvSpPr/>
      </dsp:nvSpPr>
      <dsp:spPr>
        <a:xfrm>
          <a:off x="1433601" y="181089"/>
          <a:ext cx="935707" cy="340526"/>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03864" y="181089"/>
        <a:ext cx="595181" cy="340526"/>
      </dsp:txXfrm>
    </dsp:sp>
    <dsp:sp modelId="{B3B534B0-0386-4D7F-AD07-56DD2E8C6524}">
      <dsp:nvSpPr>
        <dsp:cNvPr id="0" name=""/>
        <dsp:cNvSpPr/>
      </dsp:nvSpPr>
      <dsp:spPr>
        <a:xfrm>
          <a:off x="2161771" y="16421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4211"/>
        <a:ext cx="561425" cy="374282"/>
      </dsp:txXfrm>
    </dsp:sp>
    <dsp:sp modelId="{8B6B82ED-FAC4-490D-B539-55ABFF32BDDC}">
      <dsp:nvSpPr>
        <dsp:cNvPr id="0" name=""/>
        <dsp:cNvSpPr/>
      </dsp:nvSpPr>
      <dsp:spPr>
        <a:xfrm>
          <a:off x="2858063" y="16421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4211"/>
        <a:ext cx="561425" cy="3742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421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4211"/>
        <a:ext cx="842137" cy="374282"/>
      </dsp:txXfrm>
    </dsp:sp>
    <dsp:sp modelId="{5CC2431A-E9BD-4789-B9DD-72231978F05C}">
      <dsp:nvSpPr>
        <dsp:cNvPr id="0" name=""/>
        <dsp:cNvSpPr/>
      </dsp:nvSpPr>
      <dsp:spPr>
        <a:xfrm>
          <a:off x="738494" y="16421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4211"/>
        <a:ext cx="561425" cy="374282"/>
      </dsp:txXfrm>
    </dsp:sp>
    <dsp:sp modelId="{70E81477-DB3C-4D5A-9341-BBFF10CB6413}">
      <dsp:nvSpPr>
        <dsp:cNvPr id="0" name=""/>
        <dsp:cNvSpPr/>
      </dsp:nvSpPr>
      <dsp:spPr>
        <a:xfrm>
          <a:off x="1433601" y="181089"/>
          <a:ext cx="935707" cy="340526"/>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03864" y="181089"/>
        <a:ext cx="595181" cy="340526"/>
      </dsp:txXfrm>
    </dsp:sp>
    <dsp:sp modelId="{B3B534B0-0386-4D7F-AD07-56DD2E8C6524}">
      <dsp:nvSpPr>
        <dsp:cNvPr id="0" name=""/>
        <dsp:cNvSpPr/>
      </dsp:nvSpPr>
      <dsp:spPr>
        <a:xfrm>
          <a:off x="2161771" y="16421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4211"/>
        <a:ext cx="561425" cy="374282"/>
      </dsp:txXfrm>
    </dsp:sp>
    <dsp:sp modelId="{8B6B82ED-FAC4-490D-B539-55ABFF32BDDC}">
      <dsp:nvSpPr>
        <dsp:cNvPr id="0" name=""/>
        <dsp:cNvSpPr/>
      </dsp:nvSpPr>
      <dsp:spPr>
        <a:xfrm>
          <a:off x="2858063" y="16421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4211"/>
        <a:ext cx="561425" cy="3742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4662-0F77-4191-BE2F-D031B176BE3F}">
      <dsp:nvSpPr>
        <dsp:cNvPr id="0" name=""/>
        <dsp:cNvSpPr/>
      </dsp:nvSpPr>
      <dsp:spPr>
        <a:xfrm>
          <a:off x="594350" y="292613"/>
          <a:ext cx="2834640" cy="83210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4A500-FE20-4983-B462-23E544F4793C}">
      <dsp:nvSpPr>
        <dsp:cNvPr id="0" name=""/>
        <dsp:cNvSpPr/>
      </dsp:nvSpPr>
      <dsp:spPr>
        <a:xfrm>
          <a:off x="1743189" y="2381549"/>
          <a:ext cx="498054" cy="31875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BBB435-5A1F-4274-AF62-9A6143B112A0}">
      <dsp:nvSpPr>
        <dsp:cNvPr id="0" name=""/>
        <dsp:cNvSpPr/>
      </dsp:nvSpPr>
      <dsp:spPr>
        <a:xfrm>
          <a:off x="2350" y="2777967"/>
          <a:ext cx="3979732" cy="59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Student Discipline Snapshot</a:t>
          </a:r>
        </a:p>
      </dsp:txBody>
      <dsp:txXfrm>
        <a:off x="2350" y="2777967"/>
        <a:ext cx="3979732" cy="597665"/>
      </dsp:txXfrm>
    </dsp:sp>
    <dsp:sp modelId="{B4787802-EB1F-443A-9A19-236CEDB9C992}">
      <dsp:nvSpPr>
        <dsp:cNvPr id="0" name=""/>
        <dsp:cNvSpPr/>
      </dsp:nvSpPr>
      <dsp:spPr>
        <a:xfrm>
          <a:off x="1637602" y="1157531"/>
          <a:ext cx="896497" cy="896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latin typeface="Arial" panose="020B0604020202020204" pitchFamily="34" charset="0"/>
              <a:cs typeface="Arial" panose="020B0604020202020204" pitchFamily="34" charset="0"/>
            </a:rPr>
            <a:t>Discipline Action Interchange File</a:t>
          </a:r>
        </a:p>
      </dsp:txBody>
      <dsp:txXfrm>
        <a:off x="1768891" y="1288820"/>
        <a:ext cx="633919" cy="633919"/>
      </dsp:txXfrm>
    </dsp:sp>
    <dsp:sp modelId="{DB922937-461F-4680-9D58-80FEEDCF31EF}">
      <dsp:nvSpPr>
        <dsp:cNvPr id="0" name=""/>
        <dsp:cNvSpPr/>
      </dsp:nvSpPr>
      <dsp:spPr>
        <a:xfrm>
          <a:off x="996108" y="484959"/>
          <a:ext cx="896497" cy="896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latin typeface="Arial" panose="020B0604020202020204" pitchFamily="34" charset="0"/>
              <a:cs typeface="Arial" panose="020B0604020202020204" pitchFamily="34" charset="0"/>
            </a:rPr>
            <a:t>Student School Association File</a:t>
          </a:r>
        </a:p>
      </dsp:txBody>
      <dsp:txXfrm>
        <a:off x="1127397" y="616248"/>
        <a:ext cx="633919" cy="633919"/>
      </dsp:txXfrm>
    </dsp:sp>
    <dsp:sp modelId="{1F598000-23D8-438C-A930-B6AFBE4E79D0}">
      <dsp:nvSpPr>
        <dsp:cNvPr id="0" name=""/>
        <dsp:cNvSpPr/>
      </dsp:nvSpPr>
      <dsp:spPr>
        <a:xfrm>
          <a:off x="1912528" y="268206"/>
          <a:ext cx="896497" cy="896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latin typeface="Arial" panose="020B0604020202020204" pitchFamily="34" charset="0"/>
              <a:cs typeface="Arial" panose="020B0604020202020204" pitchFamily="34" charset="0"/>
            </a:rPr>
            <a:t>Student Demographics File</a:t>
          </a:r>
        </a:p>
      </dsp:txBody>
      <dsp:txXfrm>
        <a:off x="2043817" y="399495"/>
        <a:ext cx="633919" cy="633919"/>
      </dsp:txXfrm>
    </dsp:sp>
    <dsp:sp modelId="{F55A9815-97BC-47E6-A320-7B57063C7534}">
      <dsp:nvSpPr>
        <dsp:cNvPr id="0" name=""/>
        <dsp:cNvSpPr/>
      </dsp:nvSpPr>
      <dsp:spPr>
        <a:xfrm>
          <a:off x="483451" y="196317"/>
          <a:ext cx="3017531" cy="201168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rgbClr val="71A6DB">
                <a:tint val="66000"/>
                <a:satMod val="160000"/>
              </a:srgbClr>
            </a:gs>
            <a:gs pos="50000">
              <a:srgbClr val="71A6DB">
                <a:tint val="44500"/>
                <a:satMod val="160000"/>
              </a:srgbClr>
            </a:gs>
            <a:gs pos="100000">
              <a:srgbClr val="71A6DB">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4662-0F77-4191-BE2F-D031B176BE3F}">
      <dsp:nvSpPr>
        <dsp:cNvPr id="0" name=""/>
        <dsp:cNvSpPr/>
      </dsp:nvSpPr>
      <dsp:spPr>
        <a:xfrm>
          <a:off x="581539" y="289560"/>
          <a:ext cx="2830451" cy="8275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4A500-FE20-4983-B462-23E544F4793C}">
      <dsp:nvSpPr>
        <dsp:cNvPr id="0" name=""/>
        <dsp:cNvSpPr/>
      </dsp:nvSpPr>
      <dsp:spPr>
        <a:xfrm>
          <a:off x="1743189" y="2381549"/>
          <a:ext cx="498054" cy="31875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BBB435-5A1F-4274-AF62-9A6143B112A0}">
      <dsp:nvSpPr>
        <dsp:cNvPr id="0" name=""/>
        <dsp:cNvSpPr/>
      </dsp:nvSpPr>
      <dsp:spPr>
        <a:xfrm>
          <a:off x="2350" y="2777967"/>
          <a:ext cx="3979732" cy="59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SPED Discipline Snapshot</a:t>
          </a:r>
        </a:p>
      </dsp:txBody>
      <dsp:txXfrm>
        <a:off x="2350" y="2777967"/>
        <a:ext cx="3979732" cy="597665"/>
      </dsp:txXfrm>
    </dsp:sp>
    <dsp:sp modelId="{B4787802-EB1F-443A-9A19-236CEDB9C992}">
      <dsp:nvSpPr>
        <dsp:cNvPr id="0" name=""/>
        <dsp:cNvSpPr/>
      </dsp:nvSpPr>
      <dsp:spPr>
        <a:xfrm>
          <a:off x="1637602" y="1157531"/>
          <a:ext cx="896497" cy="8964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latin typeface="Arial" panose="020B0604020202020204" pitchFamily="34" charset="0"/>
              <a:cs typeface="Arial" panose="020B0604020202020204" pitchFamily="34" charset="0"/>
            </a:rPr>
            <a:t>Discipline Action Interchange File</a:t>
          </a:r>
        </a:p>
      </dsp:txBody>
      <dsp:txXfrm>
        <a:off x="1768891" y="1288820"/>
        <a:ext cx="633919" cy="633919"/>
      </dsp:txXfrm>
    </dsp:sp>
    <dsp:sp modelId="{DB922937-461F-4680-9D58-80FEEDCF31EF}">
      <dsp:nvSpPr>
        <dsp:cNvPr id="0" name=""/>
        <dsp:cNvSpPr/>
      </dsp:nvSpPr>
      <dsp:spPr>
        <a:xfrm>
          <a:off x="783701" y="408093"/>
          <a:ext cx="603504" cy="6035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0" kern="1200" dirty="0">
              <a:solidFill>
                <a:schemeClr val="tx1"/>
              </a:solidFill>
              <a:latin typeface="Arial" panose="020B0604020202020204" pitchFamily="34" charset="0"/>
              <a:cs typeface="Arial" panose="020B0604020202020204" pitchFamily="34" charset="0"/>
            </a:rPr>
            <a:t>Student School Association File</a:t>
          </a:r>
        </a:p>
      </dsp:txBody>
      <dsp:txXfrm>
        <a:off x="872082" y="496474"/>
        <a:ext cx="426742" cy="426742"/>
      </dsp:txXfrm>
    </dsp:sp>
    <dsp:sp modelId="{1F598000-23D8-438C-A930-B6AFBE4E79D0}">
      <dsp:nvSpPr>
        <dsp:cNvPr id="0" name=""/>
        <dsp:cNvSpPr/>
      </dsp:nvSpPr>
      <dsp:spPr>
        <a:xfrm>
          <a:off x="1377946" y="617454"/>
          <a:ext cx="603504" cy="6035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latin typeface="Arial" panose="020B0604020202020204" pitchFamily="34" charset="0"/>
              <a:cs typeface="Arial" panose="020B0604020202020204" pitchFamily="34" charset="0"/>
            </a:rPr>
            <a:t>Student Demographics File</a:t>
          </a:r>
        </a:p>
      </dsp:txBody>
      <dsp:txXfrm>
        <a:off x="1466327" y="705835"/>
        <a:ext cx="426742" cy="426742"/>
      </dsp:txXfrm>
    </dsp:sp>
    <dsp:sp modelId="{F55A9815-97BC-47E6-A320-7B57063C7534}">
      <dsp:nvSpPr>
        <dsp:cNvPr id="0" name=""/>
        <dsp:cNvSpPr/>
      </dsp:nvSpPr>
      <dsp:spPr>
        <a:xfrm>
          <a:off x="483451" y="196317"/>
          <a:ext cx="3017531" cy="201168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rgbClr val="A5A5A5">
                <a:lumMod val="50000"/>
                <a:tint val="66000"/>
                <a:satMod val="160000"/>
              </a:srgbClr>
            </a:gs>
            <a:gs pos="50000">
              <a:srgbClr val="A5A5A5">
                <a:lumMod val="50000"/>
                <a:tint val="44500"/>
                <a:satMod val="160000"/>
              </a:srgbClr>
            </a:gs>
            <a:gs pos="100000">
              <a:srgbClr val="A5A5A5">
                <a:lumMod val="5000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0">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4. Resolve Errors</a:t>
          </a: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7BC9-94EA-4598-8730-592B4A33D9D6}">
      <dsp:nvSpPr>
        <dsp:cNvPr id="0" name=""/>
        <dsp:cNvSpPr/>
      </dsp:nvSpPr>
      <dsp:spPr>
        <a:xfrm>
          <a:off x="0" y="165861"/>
          <a:ext cx="935707" cy="374282"/>
        </a:xfrm>
        <a:prstGeom prst="homePlat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1. Collection Prep</a:t>
          </a:r>
        </a:p>
      </dsp:txBody>
      <dsp:txXfrm>
        <a:off x="0" y="165861"/>
        <a:ext cx="842137" cy="374282"/>
      </dsp:txXfrm>
    </dsp:sp>
    <dsp:sp modelId="{5CC2431A-E9BD-4789-B9DD-72231978F05C}">
      <dsp:nvSpPr>
        <dsp:cNvPr id="0" name=""/>
        <dsp:cNvSpPr/>
      </dsp:nvSpPr>
      <dsp:spPr>
        <a:xfrm>
          <a:off x="738494" y="165861"/>
          <a:ext cx="935707" cy="374282"/>
        </a:xfrm>
        <a:prstGeom prst="chevron">
          <a:avLst/>
        </a:prstGeom>
        <a:gradFill flip="none" rotWithShape="0">
          <a:gsLst>
            <a:gs pos="0">
              <a:srgbClr val="677480">
                <a:tint val="66000"/>
                <a:satMod val="160000"/>
              </a:srgbClr>
            </a:gs>
            <a:gs pos="50000">
              <a:srgbClr val="677480">
                <a:tint val="44500"/>
                <a:satMod val="160000"/>
              </a:srgbClr>
            </a:gs>
            <a:gs pos="100000">
              <a:srgbClr val="677480">
                <a:tint val="23500"/>
                <a:satMod val="160000"/>
              </a:srgb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2. Data Entry and Review</a:t>
          </a:r>
        </a:p>
      </dsp:txBody>
      <dsp:txXfrm>
        <a:off x="925635" y="165861"/>
        <a:ext cx="561425" cy="374282"/>
      </dsp:txXfrm>
    </dsp:sp>
    <dsp:sp modelId="{70E81477-DB3C-4D5A-9341-BBFF10CB6413}">
      <dsp:nvSpPr>
        <dsp:cNvPr id="0" name=""/>
        <dsp:cNvSpPr/>
      </dsp:nvSpPr>
      <dsp:spPr>
        <a:xfrm>
          <a:off x="143360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3. Submit to CSI</a:t>
          </a:r>
        </a:p>
      </dsp:txBody>
      <dsp:txXfrm>
        <a:off x="1620742" y="165861"/>
        <a:ext cx="561425" cy="374282"/>
      </dsp:txXfrm>
    </dsp:sp>
    <dsp:sp modelId="{B3B534B0-0386-4D7F-AD07-56DD2E8C6524}">
      <dsp:nvSpPr>
        <dsp:cNvPr id="0" name=""/>
        <dsp:cNvSpPr/>
      </dsp:nvSpPr>
      <dsp:spPr>
        <a:xfrm>
          <a:off x="2161771"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latin typeface="Calibri" panose="020F0502020204030204"/>
              <a:ea typeface="+mn-ea"/>
              <a:cs typeface="+mn-cs"/>
            </a:rPr>
            <a:t>4. Resolve Errors</a:t>
          </a:r>
          <a:endParaRPr lang="en-US" sz="700" b="1" kern="1200" dirty="0">
            <a:solidFill>
              <a:schemeClr val="tx1"/>
            </a:solidFill>
            <a:latin typeface="Calibri" panose="020F0502020204030204"/>
            <a:ea typeface="+mn-ea"/>
            <a:cs typeface="+mn-cs"/>
          </a:endParaRPr>
        </a:p>
      </dsp:txBody>
      <dsp:txXfrm>
        <a:off x="2348912" y="165861"/>
        <a:ext cx="561425" cy="374282"/>
      </dsp:txXfrm>
    </dsp:sp>
    <dsp:sp modelId="{8B6B82ED-FAC4-490D-B539-55ABFF32BDDC}">
      <dsp:nvSpPr>
        <dsp:cNvPr id="0" name=""/>
        <dsp:cNvSpPr/>
      </dsp:nvSpPr>
      <dsp:spPr>
        <a:xfrm>
          <a:off x="2858063" y="165861"/>
          <a:ext cx="935707" cy="3742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1"/>
              </a:solidFill>
              <a:latin typeface="Calibri" panose="020F0502020204030204"/>
              <a:ea typeface="+mn-ea"/>
              <a:cs typeface="+mn-cs"/>
            </a:rPr>
            <a:t>5. Certify</a:t>
          </a:r>
        </a:p>
      </dsp:txBody>
      <dsp:txXfrm>
        <a:off x="3045204" y="165861"/>
        <a:ext cx="561425" cy="37428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74E6E9AB-7BBA-7E45-80EC-C52EA8392FCF}"/>
              </a:ext>
            </a:extLst>
          </p:cNvPr>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E46AA005-7B57-8A9A-87D9-7290677514C4}"/>
              </a:ext>
            </a:extLst>
          </p:cNvPr>
          <p:cNvSpPr>
            <a:spLocks noGrp="1" noRot="1" noChangeAspect="1"/>
          </p:cNvSpPr>
          <p:nvPr>
            <p:ph type="sldImg" idx="2"/>
          </p:nvPr>
        </p:nvSpPr>
        <p:spPr>
          <a:xfrm>
            <a:off x="701675" y="384563"/>
            <a:ext cx="5217862" cy="3914387"/>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BD808D40-45EC-7DF3-6EE2-18AA04FFDF8E}"/>
              </a:ext>
            </a:extLst>
          </p:cNvPr>
          <p:cNvSpPr>
            <a:spLocks noGrp="1"/>
          </p:cNvSpPr>
          <p:nvPr>
            <p:ph type="body" sz="quarter" idx="3"/>
          </p:nvPr>
        </p:nvSpPr>
        <p:spPr>
          <a:xfrm>
            <a:off x="701675" y="4473576"/>
            <a:ext cx="5607050" cy="36607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21B492E-2110-49CA-A0E6-6059E0B74F42}"/>
              </a:ext>
            </a:extLst>
          </p:cNvPr>
          <p:cNvSpPr>
            <a:spLocks noGrp="1"/>
          </p:cNvSpPr>
          <p:nvPr>
            <p:ph type="dt" idx="1"/>
          </p:nvPr>
        </p:nvSpPr>
        <p:spPr>
          <a:xfrm>
            <a:off x="3970340" y="1"/>
            <a:ext cx="3038475" cy="466725"/>
          </a:xfrm>
          <a:prstGeom prst="rect">
            <a:avLst/>
          </a:prstGeom>
        </p:spPr>
        <p:txBody>
          <a:bodyPr vert="horz" lIns="91440" tIns="45720" rIns="91440" bIns="45720" rtlCol="0"/>
          <a:lstStyle>
            <a:lvl1pPr algn="r">
              <a:defRPr sz="1200"/>
            </a:lvl1pPr>
          </a:lstStyle>
          <a:p>
            <a:fld id="{60135331-7ED2-4F66-B0CE-8AAAFC8E9D36}" type="datetimeFigureOut">
              <a:rPr lang="en-US" smtClean="0"/>
              <a:t>1/8/2025</a:t>
            </a:fld>
            <a:endParaRPr lang="en-US"/>
          </a:p>
        </p:txBody>
      </p:sp>
      <p:sp>
        <p:nvSpPr>
          <p:cNvPr id="12" name="Footer Placeholder 11">
            <a:extLst>
              <a:ext uri="{FF2B5EF4-FFF2-40B4-BE49-F238E27FC236}">
                <a16:creationId xmlns:a16="http://schemas.microsoft.com/office/drawing/2014/main" id="{D38F5D5C-7288-C1D9-DD65-3DAFC6C350DE}"/>
              </a:ext>
            </a:extLst>
          </p:cNvPr>
          <p:cNvSpPr>
            <a:spLocks noGrp="1"/>
          </p:cNvSpPr>
          <p:nvPr>
            <p:ph type="ftr" sz="quarter" idx="4"/>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9DA78DCC-EA29-BEEB-0943-CBF8CA8BF1BC}"/>
              </a:ext>
            </a:extLst>
          </p:cNvPr>
          <p:cNvSpPr>
            <a:spLocks noGrp="1"/>
          </p:cNvSpPr>
          <p:nvPr>
            <p:ph type="sldNum" sz="quarter" idx="5"/>
          </p:nvPr>
        </p:nvSpPr>
        <p:spPr>
          <a:xfrm>
            <a:off x="3970340" y="8829676"/>
            <a:ext cx="3038475" cy="466725"/>
          </a:xfrm>
          <a:prstGeom prst="rect">
            <a:avLst/>
          </a:prstGeom>
        </p:spPr>
        <p:txBody>
          <a:bodyPr vert="horz" lIns="91440" tIns="45720" rIns="91440" bIns="45720" rtlCol="0" anchor="b"/>
          <a:lstStyle>
            <a:lvl1pPr algn="r">
              <a:defRPr sz="1200"/>
            </a:lvl1pPr>
          </a:lstStyle>
          <a:p>
            <a:fld id="{51D4CE54-19DD-4761-BE8E-A23493801C3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training module for the upcoming 24-25 discipline collections.  This training is designed to review the Student Discipline collection, SPED Discipline collection, and the NEW THIS YEAR Prevent Harassment or Discrimination collection. If you have questions while reviewing this training, feel free to reach out to the submissions inbox and we will be more than happy to help!</a:t>
            </a:r>
          </a:p>
        </p:txBody>
      </p:sp>
      <p:sp>
        <p:nvSpPr>
          <p:cNvPr id="4" name="Slide Number Placeholder 3"/>
          <p:cNvSpPr>
            <a:spLocks noGrp="1"/>
          </p:cNvSpPr>
          <p:nvPr>
            <p:ph type="sldNum" sz="quarter" idx="5"/>
          </p:nvPr>
        </p:nvSpPr>
        <p:spPr/>
        <p:txBody>
          <a:bodyPr/>
          <a:lstStyle/>
          <a:p>
            <a:fld id="{9ECCF506-CE17-48D7-A346-321FB57AA507}" type="slidenum">
              <a:rPr lang="en-US" smtClean="0"/>
              <a:pPr/>
              <a:t>1</a:t>
            </a:fld>
            <a:endParaRPr lang="en-US"/>
          </a:p>
        </p:txBody>
      </p:sp>
      <p:sp>
        <p:nvSpPr>
          <p:cNvPr id="7" name="Slide Image Placeholder 6">
            <a:extLst>
              <a:ext uri="{FF2B5EF4-FFF2-40B4-BE49-F238E27FC236}">
                <a16:creationId xmlns:a16="http://schemas.microsoft.com/office/drawing/2014/main" id="{319D8EA4-E0D0-2BEB-1D72-757ABB427104}"/>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773025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20912B0F-8B5C-00B6-11C6-A349BC4FCDC6}"/>
            </a:ext>
          </a:extLst>
        </p:cNvPr>
        <p:cNvGrpSpPr/>
        <p:nvPr/>
      </p:nvGrpSpPr>
      <p:grpSpPr>
        <a:xfrm>
          <a:off x="0" y="0"/>
          <a:ext cx="0" cy="0"/>
          <a:chOff x="0" y="0"/>
          <a:chExt cx="0" cy="0"/>
        </a:xfrm>
      </p:grpSpPr>
      <p:sp>
        <p:nvSpPr>
          <p:cNvPr id="122" name="Shape 122">
            <a:extLst>
              <a:ext uri="{FF2B5EF4-FFF2-40B4-BE49-F238E27FC236}">
                <a16:creationId xmlns:a16="http://schemas.microsoft.com/office/drawing/2014/main" id="{03EFA9AB-C434-0AB4-2722-0868E598C010}"/>
              </a:ext>
            </a:extLst>
          </p:cNvPr>
          <p:cNvSpPr txBox="1">
            <a:spLocks noGrp="1"/>
          </p:cNvSpPr>
          <p:nvPr>
            <p:ph type="body" idx="1"/>
          </p:nvPr>
        </p:nvSpPr>
        <p:spPr/>
        <p:txBody>
          <a:bodyPr/>
          <a:lstStyle/>
          <a:p>
            <a:r>
              <a:rPr lang="en-US" dirty="0"/>
              <a:t>Additional Resources are available on the School Discipline webpage. </a:t>
            </a:r>
          </a:p>
          <a:p>
            <a:endParaRPr lang="en-US" dirty="0"/>
          </a:p>
        </p:txBody>
      </p:sp>
      <p:sp>
        <p:nvSpPr>
          <p:cNvPr id="2" name="Slide Number Placeholder 3">
            <a:extLst>
              <a:ext uri="{FF2B5EF4-FFF2-40B4-BE49-F238E27FC236}">
                <a16:creationId xmlns:a16="http://schemas.microsoft.com/office/drawing/2014/main" id="{FDB3F9DE-2093-C72A-3D16-217D9A289793}"/>
              </a:ext>
            </a:extLst>
          </p:cNvPr>
          <p:cNvSpPr>
            <a:spLocks noGrp="1"/>
          </p:cNvSpPr>
          <p:nvPr>
            <p:ph type="sldNum" sz="quarter" idx="5"/>
          </p:nvPr>
        </p:nvSpPr>
        <p:spPr/>
        <p:txBody>
          <a:bodyPr/>
          <a:lstStyle/>
          <a:p>
            <a:fld id="{9ECCF506-CE17-48D7-A346-321FB57AA507}" type="slidenum">
              <a:rPr lang="en-US" smtClean="0"/>
              <a:pPr/>
              <a:t>10</a:t>
            </a:fld>
            <a:endParaRPr lang="en-US" dirty="0"/>
          </a:p>
        </p:txBody>
      </p:sp>
      <p:sp>
        <p:nvSpPr>
          <p:cNvPr id="5" name="Slide Image Placeholder 4">
            <a:extLst>
              <a:ext uri="{FF2B5EF4-FFF2-40B4-BE49-F238E27FC236}">
                <a16:creationId xmlns:a16="http://schemas.microsoft.com/office/drawing/2014/main" id="{A25B4697-B39C-5E20-5431-9541D6D04E37}"/>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82562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C22053FE-1968-0264-F1ED-56BA16ABCAF9}"/>
            </a:ext>
          </a:extLst>
        </p:cNvPr>
        <p:cNvGrpSpPr/>
        <p:nvPr/>
      </p:nvGrpSpPr>
      <p:grpSpPr>
        <a:xfrm>
          <a:off x="0" y="0"/>
          <a:ext cx="0" cy="0"/>
          <a:chOff x="0" y="0"/>
          <a:chExt cx="0" cy="0"/>
        </a:xfrm>
      </p:grpSpPr>
      <p:sp>
        <p:nvSpPr>
          <p:cNvPr id="122" name="Shape 122">
            <a:extLst>
              <a:ext uri="{FF2B5EF4-FFF2-40B4-BE49-F238E27FC236}">
                <a16:creationId xmlns:a16="http://schemas.microsoft.com/office/drawing/2014/main" id="{6D147E2F-FD21-8AEF-3297-89B98D7170C7}"/>
              </a:ext>
            </a:extLst>
          </p:cNvPr>
          <p:cNvSpPr txBox="1">
            <a:spLocks noGrp="1"/>
          </p:cNvSpPr>
          <p:nvPr>
            <p:ph type="body" idx="1"/>
          </p:nvPr>
        </p:nvSpPr>
        <p:spPr/>
        <p:txBody>
          <a:bodyPr/>
          <a:lstStyle/>
          <a:p>
            <a:r>
              <a:rPr lang="en-US"/>
              <a:t>They </a:t>
            </a:r>
            <a:r>
              <a:rPr lang="en-US" dirty="0"/>
              <a:t>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File Layout and Definition documents</a:t>
            </a:r>
          </a:p>
          <a:p>
            <a:pPr marL="171450" indent="-171450">
              <a:buFont typeface="Arial" panose="020B0604020202020204" pitchFamily="34" charset="0"/>
              <a:buChar char="•"/>
            </a:pPr>
            <a:r>
              <a:rPr lang="en-US" dirty="0"/>
              <a:t>Slides for this training, which include clickable links </a:t>
            </a:r>
          </a:p>
          <a:p>
            <a:pPr marL="171450" indent="-171450">
              <a:buFont typeface="Arial" panose="020B0604020202020204" pitchFamily="34" charset="0"/>
              <a:buChar char="•"/>
            </a:pPr>
            <a:r>
              <a:rPr lang="en-US" dirty="0"/>
              <a:t>The Record Checker Tool for the Discipline Action 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System Resources for Infinite Campus and PowerSchool</a:t>
            </a:r>
          </a:p>
          <a:p>
            <a:pPr marL="171450" indent="-171450">
              <a:buFont typeface="Arial" panose="020B0604020202020204" pitchFamily="34" charset="0"/>
              <a:buChar char="•"/>
            </a:pPr>
            <a:endParaRPr lang="en-US" dirty="0"/>
          </a:p>
          <a:p>
            <a:endParaRPr lang="en-US" dirty="0"/>
          </a:p>
        </p:txBody>
      </p:sp>
      <p:sp>
        <p:nvSpPr>
          <p:cNvPr id="2" name="Slide Number Placeholder 3">
            <a:extLst>
              <a:ext uri="{FF2B5EF4-FFF2-40B4-BE49-F238E27FC236}">
                <a16:creationId xmlns:a16="http://schemas.microsoft.com/office/drawing/2014/main" id="{28A74D5B-DA6E-D7DF-C752-8A53287D92E2}"/>
              </a:ext>
            </a:extLst>
          </p:cNvPr>
          <p:cNvSpPr>
            <a:spLocks noGrp="1"/>
          </p:cNvSpPr>
          <p:nvPr>
            <p:ph type="sldNum" sz="quarter" idx="5"/>
          </p:nvPr>
        </p:nvSpPr>
        <p:spPr/>
        <p:txBody>
          <a:bodyPr/>
          <a:lstStyle/>
          <a:p>
            <a:fld id="{9ECCF506-CE17-48D7-A346-321FB57AA507}" type="slidenum">
              <a:rPr lang="en-US" smtClean="0"/>
              <a:pPr/>
              <a:t>11</a:t>
            </a:fld>
            <a:endParaRPr lang="en-US" dirty="0"/>
          </a:p>
        </p:txBody>
      </p:sp>
      <p:sp>
        <p:nvSpPr>
          <p:cNvPr id="5" name="Slide Image Placeholder 4">
            <a:extLst>
              <a:ext uri="{FF2B5EF4-FFF2-40B4-BE49-F238E27FC236}">
                <a16:creationId xmlns:a16="http://schemas.microsoft.com/office/drawing/2014/main" id="{56394ADD-7917-CA7C-4590-1DF1C0F8A79C}"/>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148059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5F333AC-4D5F-4CE2-B142-8DFB9F6EF8D0}"/>
              </a:ext>
            </a:extLst>
          </p:cNvPr>
          <p:cNvSpPr>
            <a:spLocks noGrp="1"/>
          </p:cNvSpPr>
          <p:nvPr>
            <p:ph type="body" idx="1"/>
          </p:nvPr>
        </p:nvSpPr>
        <p:spPr/>
        <p:txBody>
          <a:bodyPr/>
          <a:lstStyle/>
          <a:p>
            <a:r>
              <a:rPr lang="en-US" dirty="0"/>
              <a:t>Step 2 is Data Entry and Review. In the next few slides we will review WHAT data to collect and WHERE the data should be entered. Let’s start with a quick overview.</a:t>
            </a:r>
          </a:p>
          <a:p>
            <a:endParaRPr lang="en-US" dirty="0"/>
          </a:p>
          <a:p>
            <a:r>
              <a:rPr lang="en-US" dirty="0"/>
              <a:t>What data must be collected? State reportable discipline incidents include those with Behavior codes and Action codes as listed in the Discipline Action File Layout document. Behaviors and Allegations collected for pre-populating CRDC are also listed in the Discipline Action File Layout. </a:t>
            </a:r>
          </a:p>
          <a:p>
            <a:r>
              <a:rPr lang="en-US" dirty="0"/>
              <a:t>All formal Harassment or Discrimination reports will be documented as per the Prevent Harassment or Discrimination File Layout.</a:t>
            </a:r>
          </a:p>
          <a:p>
            <a:endParaRPr lang="en-US" dirty="0"/>
          </a:p>
          <a:p>
            <a:r>
              <a:rPr lang="en-US" dirty="0"/>
              <a:t>Where will the data be entered? PowerSchool and Infinite Campus are each set up to collect and report data elements listed in the Discipline Action file. These vendors are in the process of adding the ability to collect and report elements required for the Prevent Harassment or Discrimination file. In the meantime, CDE has provided a template for this collection that is linked on the CSI School Discipline webpage.</a:t>
            </a:r>
          </a:p>
          <a:p>
            <a:endParaRPr lang="en-US" dirty="0"/>
          </a:p>
        </p:txBody>
      </p:sp>
      <p:sp>
        <p:nvSpPr>
          <p:cNvPr id="3" name="Slide Number Placeholder 3">
            <a:extLst>
              <a:ext uri="{FF2B5EF4-FFF2-40B4-BE49-F238E27FC236}">
                <a16:creationId xmlns:a16="http://schemas.microsoft.com/office/drawing/2014/main" id="{17257E69-335A-1442-9D85-EDCF990D43F0}"/>
              </a:ext>
            </a:extLst>
          </p:cNvPr>
          <p:cNvSpPr>
            <a:spLocks noGrp="1"/>
          </p:cNvSpPr>
          <p:nvPr>
            <p:ph type="sldNum" sz="quarter" idx="5"/>
          </p:nvPr>
        </p:nvSpPr>
        <p:spPr/>
        <p:txBody>
          <a:bodyPr/>
          <a:lstStyle/>
          <a:p>
            <a:fld id="{9ECCF506-CE17-48D7-A346-321FB57AA507}" type="slidenum">
              <a:rPr lang="en-US" smtClean="0"/>
              <a:pPr/>
              <a:t>12</a:t>
            </a:fld>
            <a:endParaRPr lang="en-US" dirty="0"/>
          </a:p>
        </p:txBody>
      </p:sp>
      <p:sp>
        <p:nvSpPr>
          <p:cNvPr id="7" name="Slide Image Placeholder 6">
            <a:extLst>
              <a:ext uri="{FF2B5EF4-FFF2-40B4-BE49-F238E27FC236}">
                <a16:creationId xmlns:a16="http://schemas.microsoft.com/office/drawing/2014/main" id="{CBCEACCB-99B9-866B-5FB8-77CD84B64A1A}"/>
              </a:ext>
            </a:extLst>
          </p:cNvPr>
          <p:cNvSpPr>
            <a:spLocks noGrp="1" noRot="1" noChangeAspect="1"/>
          </p:cNvSpPr>
          <p:nvPr>
            <p:ph type="sldImg"/>
          </p:nvPr>
        </p:nvSpPr>
        <p:spPr>
          <a:xfrm>
            <a:off x="701675" y="384175"/>
            <a:ext cx="5218113" cy="391477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33951F-18B6-436D-B092-4D09D07A7A82}"/>
              </a:ext>
            </a:extLst>
          </p:cNvPr>
          <p:cNvSpPr>
            <a:spLocks noGrp="1"/>
          </p:cNvSpPr>
          <p:nvPr>
            <p:ph type="body" idx="1"/>
          </p:nvPr>
        </p:nvSpPr>
        <p:spPr/>
        <p:txBody>
          <a:bodyPr/>
          <a:lstStyle/>
          <a:p>
            <a:r>
              <a:rPr lang="en-US" dirty="0"/>
              <a:t>The file layout and definitions documents, with CSI additions, are a great resource as you go through the data entry process. The documents contain a listing of all fields that are collected in each file.  As you scroll through the document, you will see each field and the possible coding options. CSI also adds notes in green that are specific to CSI schools. It is highly recommended to either bookmark these or print them for reference throughout the collection, from data entry to error clearance. The updated documents are linked on the School Discipline page.</a:t>
            </a:r>
          </a:p>
          <a:p>
            <a:endParaRPr lang="en-US" dirty="0"/>
          </a:p>
          <a:p>
            <a:r>
              <a:rPr lang="en-US" dirty="0"/>
              <a:t>It helps to remember there are basically three types of data reported in the </a:t>
            </a:r>
            <a:r>
              <a:rPr lang="en-US" b="1" dirty="0"/>
              <a:t>Discipline Action</a:t>
            </a:r>
            <a:r>
              <a:rPr lang="en-US" dirty="0"/>
              <a:t> file:</a:t>
            </a:r>
          </a:p>
          <a:p>
            <a:pPr marL="171450" indent="-171450">
              <a:buFont typeface="Arial" panose="020B0604020202020204" pitchFamily="34" charset="0"/>
              <a:buChar char="•"/>
            </a:pPr>
            <a:r>
              <a:rPr lang="en-US" dirty="0"/>
              <a:t>Student information, including Special Education information when applicable</a:t>
            </a:r>
          </a:p>
          <a:p>
            <a:pPr marL="171450" indent="-171450">
              <a:buFont typeface="Arial" panose="020B0604020202020204" pitchFamily="34" charset="0"/>
              <a:buChar char="•"/>
            </a:pPr>
            <a:r>
              <a:rPr lang="en-US" dirty="0"/>
              <a:t>Behavior – What did the student do or what was the allegation?</a:t>
            </a:r>
          </a:p>
          <a:p>
            <a:pPr marL="171450" indent="-171450">
              <a:buFont typeface="Arial" panose="020B0604020202020204" pitchFamily="34" charset="0"/>
              <a:buChar char="•"/>
            </a:pPr>
            <a:r>
              <a:rPr lang="en-US" dirty="0"/>
              <a:t>Action – How did the school respond? This is typically discipline, but sometimes there is NO ACTION if the behavior was an unfounded allegation.</a:t>
            </a:r>
          </a:p>
        </p:txBody>
      </p:sp>
      <p:sp>
        <p:nvSpPr>
          <p:cNvPr id="3" name="Slide Number Placeholder 3">
            <a:extLst>
              <a:ext uri="{FF2B5EF4-FFF2-40B4-BE49-F238E27FC236}">
                <a16:creationId xmlns:a16="http://schemas.microsoft.com/office/drawing/2014/main" id="{9FF4D92D-313F-FA41-1D48-41EF0248DC01}"/>
              </a:ext>
            </a:extLst>
          </p:cNvPr>
          <p:cNvSpPr>
            <a:spLocks noGrp="1"/>
          </p:cNvSpPr>
          <p:nvPr>
            <p:ph type="sldNum" sz="quarter" idx="5"/>
          </p:nvPr>
        </p:nvSpPr>
        <p:spPr/>
        <p:txBody>
          <a:bodyPr/>
          <a:lstStyle/>
          <a:p>
            <a:fld id="{9ECCF506-CE17-48D7-A346-321FB57AA507}" type="slidenum">
              <a:rPr lang="en-US" smtClean="0"/>
              <a:pPr/>
              <a:t>13</a:t>
            </a:fld>
            <a:endParaRPr lang="en-US" dirty="0"/>
          </a:p>
        </p:txBody>
      </p:sp>
      <p:sp>
        <p:nvSpPr>
          <p:cNvPr id="7" name="Slide Image Placeholder 6">
            <a:extLst>
              <a:ext uri="{FF2B5EF4-FFF2-40B4-BE49-F238E27FC236}">
                <a16:creationId xmlns:a16="http://schemas.microsoft.com/office/drawing/2014/main" id="{3C27FD7D-7C24-FF0A-630C-291B6AF96E18}"/>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180786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2536EBB-47F1-43B7-8386-8A152536A7D0}"/>
              </a:ext>
            </a:extLst>
          </p:cNvPr>
          <p:cNvSpPr>
            <a:spLocks noGrp="1"/>
          </p:cNvSpPr>
          <p:nvPr>
            <p:ph type="body" idx="1"/>
          </p:nvPr>
        </p:nvSpPr>
        <p:spPr/>
        <p:txBody>
          <a:bodyPr/>
          <a:lstStyle/>
          <a:p>
            <a:r>
              <a:rPr lang="en-US" dirty="0"/>
              <a:t>Colorado requires that incidents with Behavior codes 01-16, shown on this slide, be reported for the Student Discipline Snapshot and the SPED Discipline Snapshot. These behaviors require a state reportable Action, which we will review on the next slide.</a:t>
            </a:r>
          </a:p>
          <a:p>
            <a:endParaRPr lang="en-US" dirty="0"/>
          </a:p>
          <a:p>
            <a:r>
              <a:rPr lang="en-US" dirty="0"/>
              <a:t>Behavior codes 17-43, listed in the File Layout document, are used for pre-populating CRDC data. These behaviors may or may not have a resulting Action.</a:t>
            </a:r>
          </a:p>
        </p:txBody>
      </p:sp>
      <p:sp>
        <p:nvSpPr>
          <p:cNvPr id="3" name="Slide Number Placeholder 3">
            <a:extLst>
              <a:ext uri="{FF2B5EF4-FFF2-40B4-BE49-F238E27FC236}">
                <a16:creationId xmlns:a16="http://schemas.microsoft.com/office/drawing/2014/main" id="{D60BC4C9-D084-7208-EC50-BE67221EFBA2}"/>
              </a:ext>
            </a:extLst>
          </p:cNvPr>
          <p:cNvSpPr>
            <a:spLocks noGrp="1"/>
          </p:cNvSpPr>
          <p:nvPr>
            <p:ph type="sldNum" sz="quarter" idx="5"/>
          </p:nvPr>
        </p:nvSpPr>
        <p:spPr/>
        <p:txBody>
          <a:bodyPr/>
          <a:lstStyle/>
          <a:p>
            <a:fld id="{9ECCF506-CE17-48D7-A346-321FB57AA507}" type="slidenum">
              <a:rPr lang="en-US" smtClean="0"/>
              <a:pPr/>
              <a:t>14</a:t>
            </a:fld>
            <a:endParaRPr lang="en-US" dirty="0"/>
          </a:p>
        </p:txBody>
      </p:sp>
      <p:sp>
        <p:nvSpPr>
          <p:cNvPr id="7" name="Slide Image Placeholder 6">
            <a:extLst>
              <a:ext uri="{FF2B5EF4-FFF2-40B4-BE49-F238E27FC236}">
                <a16:creationId xmlns:a16="http://schemas.microsoft.com/office/drawing/2014/main" id="{B98079C8-390B-5212-7366-C6CFA5DC4626}"/>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3072154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2536EBB-47F1-43B7-8386-8A152536A7D0}"/>
              </a:ext>
            </a:extLst>
          </p:cNvPr>
          <p:cNvSpPr>
            <a:spLocks noGrp="1"/>
          </p:cNvSpPr>
          <p:nvPr>
            <p:ph type="body" idx="1"/>
          </p:nvPr>
        </p:nvSpPr>
        <p:spPr/>
        <p:txBody>
          <a:bodyPr/>
          <a:lstStyle/>
          <a:p>
            <a:r>
              <a:rPr lang="en-US" dirty="0"/>
              <a:t>Each incident with a state reportable Behavior code must have a state reportable Action. A state reportable Behavior without a state reportable Action, or vice versa, is a very common cause of Discipline Errors. Please review this requirement with the person who enters discipline incidents.</a:t>
            </a:r>
          </a:p>
          <a:p>
            <a:endParaRPr lang="en-US" dirty="0"/>
          </a:p>
          <a:p>
            <a:r>
              <a:rPr lang="en-US" dirty="0"/>
              <a:t>There is a possible exception with Special Education students who have a state reportable Behavior but experience a Unilateral Removal instead of a state reportable Action shown in this list. These are very rare and will be covered in more detail later. The Action code field may also be 00 filled when reporting CRDC allegations that did not result in the school choosing a discipline action.</a:t>
            </a:r>
          </a:p>
          <a:p>
            <a:endParaRPr lang="en-US" dirty="0"/>
          </a:p>
          <a:p>
            <a:r>
              <a:rPr lang="en-US" dirty="0"/>
              <a:t>Let’s pause here to discuss possible confusion in these collections. It is likely that each SIS vendor will choose to use the same Discipline or Behavior reporting tool to collect data for each of these collections. The reporting requirements for the Discipline Action file sometimes differ from the requirements for CRDC and/or Prevent Harassment or Discrimination. As we get closer to the collections opening, CSI will provide additional guidance related to how each SIS vendor chooses to collect and report.</a:t>
            </a:r>
          </a:p>
          <a:p>
            <a:endParaRPr lang="en-US" dirty="0"/>
          </a:p>
        </p:txBody>
      </p:sp>
      <p:sp>
        <p:nvSpPr>
          <p:cNvPr id="3" name="Slide Number Placeholder 3">
            <a:extLst>
              <a:ext uri="{FF2B5EF4-FFF2-40B4-BE49-F238E27FC236}">
                <a16:creationId xmlns:a16="http://schemas.microsoft.com/office/drawing/2014/main" id="{0E16661A-E78F-5858-C6B0-50C245F713ED}"/>
              </a:ext>
            </a:extLst>
          </p:cNvPr>
          <p:cNvSpPr>
            <a:spLocks noGrp="1"/>
          </p:cNvSpPr>
          <p:nvPr>
            <p:ph type="sldNum" sz="quarter" idx="5"/>
          </p:nvPr>
        </p:nvSpPr>
        <p:spPr/>
        <p:txBody>
          <a:bodyPr/>
          <a:lstStyle/>
          <a:p>
            <a:fld id="{9ECCF506-CE17-48D7-A346-321FB57AA507}" type="slidenum">
              <a:rPr lang="en-US" smtClean="0"/>
              <a:pPr/>
              <a:t>15</a:t>
            </a:fld>
            <a:endParaRPr lang="en-US" dirty="0"/>
          </a:p>
        </p:txBody>
      </p:sp>
      <p:sp>
        <p:nvSpPr>
          <p:cNvPr id="7" name="Slide Image Placeholder 6">
            <a:extLst>
              <a:ext uri="{FF2B5EF4-FFF2-40B4-BE49-F238E27FC236}">
                <a16:creationId xmlns:a16="http://schemas.microsoft.com/office/drawing/2014/main" id="{7BBB8BF0-29E1-26A7-1901-98E31E835DA9}"/>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320476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E6C687-2AE7-499E-BF9E-6518E9BA4C23}"/>
              </a:ext>
            </a:extLst>
          </p:cNvPr>
          <p:cNvSpPr>
            <a:spLocks noGrp="1"/>
          </p:cNvSpPr>
          <p:nvPr>
            <p:ph type="body" idx="1"/>
          </p:nvPr>
        </p:nvSpPr>
        <p:spPr/>
        <p:txBody>
          <a:bodyPr/>
          <a:lstStyle/>
          <a:p>
            <a:r>
              <a:rPr lang="en-US" dirty="0"/>
              <a:t>This slide shows screenshots of where discipline data is entered in either PowerSchool or Infinite Campus. Under each screenshot is a URL for vendor provided guidance on entering discipline data.</a:t>
            </a:r>
          </a:p>
          <a:p>
            <a:pPr marL="171450" indent="-171450">
              <a:buFont typeface="Arial" panose="020B0604020202020204" pitchFamily="34" charset="0"/>
              <a:buChar char="•"/>
            </a:pPr>
            <a:r>
              <a:rPr lang="en-US" dirty="0"/>
              <a:t>In PowerSchool, from the Start Page, select People &gt; Students &gt; All Incidents, then select </a:t>
            </a:r>
            <a:r>
              <a:rPr lang="en-US" b="1" dirty="0"/>
              <a:t>Create Detailed Incident </a:t>
            </a:r>
            <a:r>
              <a:rPr lang="en-US" dirty="0"/>
              <a:t>on the All Incidents page.</a:t>
            </a:r>
          </a:p>
          <a:p>
            <a:pPr marL="171450" indent="-171450">
              <a:buFont typeface="Arial" panose="020B0604020202020204" pitchFamily="34" charset="0"/>
              <a:buChar char="•"/>
            </a:pPr>
            <a:r>
              <a:rPr lang="en-US" dirty="0"/>
              <a:t>In Infinite Campus, from the Main Menu select Behavior Office &gt; Behavior Management, then select </a:t>
            </a:r>
            <a:r>
              <a:rPr lang="en-US" b="1" dirty="0"/>
              <a:t>New</a:t>
            </a:r>
            <a:r>
              <a:rPr lang="en-US" dirty="0"/>
              <a:t>.</a:t>
            </a:r>
          </a:p>
        </p:txBody>
      </p:sp>
      <p:sp>
        <p:nvSpPr>
          <p:cNvPr id="3" name="Slide Number Placeholder 3">
            <a:extLst>
              <a:ext uri="{FF2B5EF4-FFF2-40B4-BE49-F238E27FC236}">
                <a16:creationId xmlns:a16="http://schemas.microsoft.com/office/drawing/2014/main" id="{8F7B394E-A9F6-4D1C-70AE-E7B07016AAEF}"/>
              </a:ext>
            </a:extLst>
          </p:cNvPr>
          <p:cNvSpPr>
            <a:spLocks noGrp="1"/>
          </p:cNvSpPr>
          <p:nvPr>
            <p:ph type="sldNum" sz="quarter" idx="5"/>
          </p:nvPr>
        </p:nvSpPr>
        <p:spPr/>
        <p:txBody>
          <a:bodyPr/>
          <a:lstStyle/>
          <a:p>
            <a:fld id="{9ECCF506-CE17-48D7-A346-321FB57AA507}" type="slidenum">
              <a:rPr lang="en-US" smtClean="0"/>
              <a:pPr/>
              <a:t>16</a:t>
            </a:fld>
            <a:endParaRPr lang="en-US" dirty="0"/>
          </a:p>
        </p:txBody>
      </p:sp>
      <p:sp>
        <p:nvSpPr>
          <p:cNvPr id="7" name="Slide Image Placeholder 6">
            <a:extLst>
              <a:ext uri="{FF2B5EF4-FFF2-40B4-BE49-F238E27FC236}">
                <a16:creationId xmlns:a16="http://schemas.microsoft.com/office/drawing/2014/main" id="{754639BF-B4CC-C6FB-A7A1-5059308C676C}"/>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307591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PowerSchool is ready for data entry related to the Prevent Harassment or Discrimination collection. The Incident Management tool now includes elements needed for this collection. The data is collected in one place and reported as needed in each file extract.</a:t>
            </a:r>
          </a:p>
          <a:p>
            <a:pPr marL="171450" indent="-171450">
              <a:buFont typeface="Arial" panose="020B0604020202020204" pitchFamily="34" charset="0"/>
              <a:buChar char="•"/>
            </a:pPr>
            <a:r>
              <a:rPr lang="en-US" dirty="0"/>
              <a:t>The Report Investigation Time field is found in the Incident Description area, when creating an Incident Report. </a:t>
            </a:r>
          </a:p>
          <a:p>
            <a:pPr marL="171450" indent="-171450">
              <a:buFont typeface="Arial" panose="020B0604020202020204" pitchFamily="34" charset="0"/>
              <a:buChar char="•"/>
            </a:pPr>
            <a:r>
              <a:rPr lang="en-US" dirty="0"/>
              <a:t>They have incorporated the required Bias Types within the Behavior Code element, under Bullying/Harassment codes 18-43. These were originally set up for CRDC reporting and now include additional codes for Prevent Harassment or Discrimination.</a:t>
            </a:r>
          </a:p>
          <a:p>
            <a:endParaRPr lang="en-US" dirty="0"/>
          </a:p>
          <a:p>
            <a:r>
              <a:rPr lang="en-US" dirty="0"/>
              <a:t>Infinite Campus had not yet added this functionality, as of the December monthly meeting.</a:t>
            </a:r>
          </a:p>
        </p:txBody>
      </p:sp>
      <p:sp>
        <p:nvSpPr>
          <p:cNvPr id="4" name="Slide Number Placeholder 3"/>
          <p:cNvSpPr>
            <a:spLocks noGrp="1"/>
          </p:cNvSpPr>
          <p:nvPr>
            <p:ph type="sldNum" sz="quarter" idx="5"/>
          </p:nvPr>
        </p:nvSpPr>
        <p:spPr/>
        <p:txBody>
          <a:bodyPr/>
          <a:lstStyle/>
          <a:p>
            <a:fld id="{9ECCF506-CE17-48D7-A346-321FB57AA507}" type="slidenum">
              <a:rPr lang="en-US" smtClean="0"/>
              <a:pPr/>
              <a:t>17</a:t>
            </a:fld>
            <a:endParaRPr lang="en-US"/>
          </a:p>
        </p:txBody>
      </p:sp>
      <p:sp>
        <p:nvSpPr>
          <p:cNvPr id="5" name="Slide Number Placeholder 3">
            <a:extLst>
              <a:ext uri="{FF2B5EF4-FFF2-40B4-BE49-F238E27FC236}">
                <a16:creationId xmlns:a16="http://schemas.microsoft.com/office/drawing/2014/main" id="{D1BADE43-4C80-E461-A2EA-9B5278366DDA}"/>
              </a:ext>
            </a:extLst>
          </p:cNvPr>
          <p:cNvSpPr txBox="1">
            <a:spLocks/>
          </p:cNvSpPr>
          <p:nvPr/>
        </p:nvSpPr>
        <p:spPr>
          <a:xfrm>
            <a:off x="3970340" y="8829676"/>
            <a:ext cx="3038475" cy="466725"/>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CF506-CE17-48D7-A346-321FB57AA507}" type="slidenum">
              <a:rPr lang="en-US" smtClean="0"/>
              <a:pPr/>
              <a:t>17</a:t>
            </a:fld>
            <a:endParaRPr lang="en-US" dirty="0"/>
          </a:p>
        </p:txBody>
      </p:sp>
      <p:sp>
        <p:nvSpPr>
          <p:cNvPr id="8" name="Slide Image Placeholder 7">
            <a:extLst>
              <a:ext uri="{FF2B5EF4-FFF2-40B4-BE49-F238E27FC236}">
                <a16:creationId xmlns:a16="http://schemas.microsoft.com/office/drawing/2014/main" id="{4DA5BDF0-6CE4-63A4-6540-6FA4251195E3}"/>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087541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70C1-0E2E-32E2-7B3B-C397CFDBC816}"/>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0510968F-0895-050C-586B-AA371296B0AA}"/>
              </a:ext>
            </a:extLst>
          </p:cNvPr>
          <p:cNvSpPr>
            <a:spLocks noGrp="1"/>
          </p:cNvSpPr>
          <p:nvPr>
            <p:ph type="body" idx="1"/>
          </p:nvPr>
        </p:nvSpPr>
        <p:spPr/>
        <p:txBody>
          <a:bodyPr/>
          <a:lstStyle/>
          <a:p>
            <a:r>
              <a:rPr lang="en-US" dirty="0"/>
              <a:t>When entering discipline Incidents (Events) in either PowerSchool or Infinite Campus, it is important to note that the Duration Coding must be completed for each Action (Resolution).  These fields impact not only the discipline collections, but other collections as well.  </a:t>
            </a:r>
          </a:p>
          <a:p>
            <a:pPr marL="171450" indent="-171450">
              <a:buFont typeface="Arial" panose="020B0604020202020204" pitchFamily="34" charset="0"/>
              <a:buChar char="•"/>
            </a:pPr>
            <a:r>
              <a:rPr lang="en-US" dirty="0"/>
              <a:t>For PowerSchool, you must enter the </a:t>
            </a:r>
            <a:r>
              <a:rPr lang="en-US" b="1" dirty="0"/>
              <a:t>Duration Code </a:t>
            </a:r>
            <a:r>
              <a:rPr lang="en-US" dirty="0"/>
              <a:t>(which must be DAYS), </a:t>
            </a:r>
            <a:r>
              <a:rPr lang="en-US" b="1" dirty="0"/>
              <a:t>Assigned Duration</a:t>
            </a:r>
            <a:r>
              <a:rPr lang="en-US" dirty="0"/>
              <a:t>, and </a:t>
            </a:r>
            <a:r>
              <a:rPr lang="en-US" b="1" dirty="0"/>
              <a:t>Actual Duration</a:t>
            </a:r>
            <a:r>
              <a:rPr lang="en-US" dirty="0"/>
              <a:t>.  Not entering correctly can impact several collections including Discipline, Attendance, and CRDC.  </a:t>
            </a:r>
          </a:p>
          <a:p>
            <a:pPr marL="171450" indent="-171450">
              <a:buFont typeface="Arial" panose="020B0604020202020204" pitchFamily="34" charset="0"/>
              <a:buChar char="•"/>
            </a:pPr>
            <a:r>
              <a:rPr lang="en-US" dirty="0"/>
              <a:t>For Infinite Campus, the </a:t>
            </a:r>
            <a:r>
              <a:rPr lang="en-US" b="1" dirty="0"/>
              <a:t>Duration in School Days </a:t>
            </a:r>
            <a:r>
              <a:rPr lang="en-US" dirty="0"/>
              <a:t>field must be completed for the </a:t>
            </a:r>
            <a:r>
              <a:rPr lang="en-US" b="1" dirty="0"/>
              <a:t>Number of Days Missed due to Out of School Suspension </a:t>
            </a:r>
            <a:r>
              <a:rPr lang="en-US" dirty="0"/>
              <a:t>to also populate in CRDC.  We ran into many schools where the OSS days differed when it came to CRDC, and this appears to be the culprit. </a:t>
            </a:r>
          </a:p>
        </p:txBody>
      </p:sp>
      <p:sp>
        <p:nvSpPr>
          <p:cNvPr id="4" name="Slide Number Placeholder 3">
            <a:extLst>
              <a:ext uri="{FF2B5EF4-FFF2-40B4-BE49-F238E27FC236}">
                <a16:creationId xmlns:a16="http://schemas.microsoft.com/office/drawing/2014/main" id="{EB470505-2866-5D9C-2398-E7773F9A77D2}"/>
              </a:ext>
            </a:extLst>
          </p:cNvPr>
          <p:cNvSpPr>
            <a:spLocks noGrp="1"/>
          </p:cNvSpPr>
          <p:nvPr>
            <p:ph type="sldNum" sz="quarter" idx="5"/>
          </p:nvPr>
        </p:nvSpPr>
        <p:spPr/>
        <p:txBody>
          <a:bodyPr/>
          <a:lstStyle/>
          <a:p>
            <a:fld id="{9ECCF506-CE17-48D7-A346-321FB57AA507}" type="slidenum">
              <a:rPr lang="en-US" smtClean="0"/>
              <a:pPr/>
              <a:t>18</a:t>
            </a:fld>
            <a:endParaRPr lang="en-US"/>
          </a:p>
        </p:txBody>
      </p:sp>
      <p:sp>
        <p:nvSpPr>
          <p:cNvPr id="7" name="Slide Image Placeholder 6">
            <a:extLst>
              <a:ext uri="{FF2B5EF4-FFF2-40B4-BE49-F238E27FC236}">
                <a16:creationId xmlns:a16="http://schemas.microsoft.com/office/drawing/2014/main" id="{F9707E5C-530F-4FA2-4FA8-8D1C9A8A4F88}"/>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43040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A key factor to ensure your Special Education students being disciplined are being reported in the SPED Discipline snapshot, is to complete the Special Education fields in the Student Information System, in addition to any other plan management system you may use.</a:t>
            </a:r>
          </a:p>
          <a:p>
            <a:pPr marL="171450" indent="-171450">
              <a:buFont typeface="Arial" panose="020B0604020202020204" pitchFamily="34" charset="0"/>
              <a:buChar char="•"/>
            </a:pPr>
            <a:r>
              <a:rPr lang="en-US" dirty="0"/>
              <a:t>In PowerSchool, navigate to Compliance &gt; Special Ed page (under Student Details). Enter the Primary Disability and the Special Education Entry Date. The Special Education (IEP) check box will be marked automatically once these fields are complete.</a:t>
            </a:r>
          </a:p>
          <a:p>
            <a:pPr marL="171450" indent="-171450">
              <a:buFont typeface="Arial" panose="020B0604020202020204" pitchFamily="34" charset="0"/>
              <a:buChar char="•"/>
            </a:pPr>
            <a:r>
              <a:rPr lang="en-US" dirty="0"/>
              <a:t>In Infinite Campus, navigate to the current year’s enrollment and complete the same fields in the Special Ed Fields section at the bottom of the enrollment.</a:t>
            </a:r>
          </a:p>
          <a:p>
            <a:endParaRPr lang="en-US" dirty="0"/>
          </a:p>
        </p:txBody>
      </p:sp>
      <p:sp>
        <p:nvSpPr>
          <p:cNvPr id="2" name="Slide Number Placeholder 3">
            <a:extLst>
              <a:ext uri="{FF2B5EF4-FFF2-40B4-BE49-F238E27FC236}">
                <a16:creationId xmlns:a16="http://schemas.microsoft.com/office/drawing/2014/main" id="{A1DC8CD5-A2C1-B742-2C12-55CC90E21B83}"/>
              </a:ext>
            </a:extLst>
          </p:cNvPr>
          <p:cNvSpPr>
            <a:spLocks noGrp="1"/>
          </p:cNvSpPr>
          <p:nvPr>
            <p:ph type="sldNum" sz="quarter" idx="5"/>
          </p:nvPr>
        </p:nvSpPr>
        <p:spPr/>
        <p:txBody>
          <a:bodyPr/>
          <a:lstStyle/>
          <a:p>
            <a:fld id="{9ECCF506-CE17-48D7-A346-321FB57AA507}" type="slidenum">
              <a:rPr lang="en-US" smtClean="0"/>
              <a:pPr/>
              <a:t>19</a:t>
            </a:fld>
            <a:endParaRPr lang="en-US" dirty="0"/>
          </a:p>
        </p:txBody>
      </p:sp>
      <p:sp>
        <p:nvSpPr>
          <p:cNvPr id="5" name="Slide Image Placeholder 4">
            <a:extLst>
              <a:ext uri="{FF2B5EF4-FFF2-40B4-BE49-F238E27FC236}">
                <a16:creationId xmlns:a16="http://schemas.microsoft.com/office/drawing/2014/main" id="{408AEDD2-D9CE-CD95-6B83-153F24826AD4}"/>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55575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a quick overview of the topics we will cover today.  First, we will look at the collections, the purpose of each collection, and the required files. We will then look at the 5 steps of the collection process and a variety of resources that will support data quality.  Last, we will review the timelines and deadlines!</a:t>
            </a:r>
          </a:p>
          <a:p>
            <a:endParaRPr lang="en-US" dirty="0"/>
          </a:p>
        </p:txBody>
      </p:sp>
      <p:sp>
        <p:nvSpPr>
          <p:cNvPr id="4" name="Slide Number Placeholder 3"/>
          <p:cNvSpPr>
            <a:spLocks noGrp="1"/>
          </p:cNvSpPr>
          <p:nvPr>
            <p:ph type="sldNum" sz="quarter" idx="5"/>
          </p:nvPr>
        </p:nvSpPr>
        <p:spPr/>
        <p:txBody>
          <a:bodyPr/>
          <a:lstStyle/>
          <a:p>
            <a:fld id="{9ECCF506-CE17-48D7-A346-321FB57AA507}" type="slidenum">
              <a:rPr lang="en-US" smtClean="0"/>
              <a:pPr/>
              <a:t>2</a:t>
            </a:fld>
            <a:endParaRPr lang="en-US" dirty="0"/>
          </a:p>
        </p:txBody>
      </p:sp>
      <p:sp>
        <p:nvSpPr>
          <p:cNvPr id="7" name="Slide Image Placeholder 6">
            <a:extLst>
              <a:ext uri="{FF2B5EF4-FFF2-40B4-BE49-F238E27FC236}">
                <a16:creationId xmlns:a16="http://schemas.microsoft.com/office/drawing/2014/main" id="{C77AE5B1-3CB4-F9AD-3653-2A7DA4143072}"/>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23199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The Unilateral Removal of a Special Education student involves unique coding requirements. This slide aims to provide some clarification. Please reach out to the Submissions inbox for additional help if you have a discipline incident you believe includes a Unilateral Removal.</a:t>
            </a:r>
          </a:p>
          <a:p>
            <a:r>
              <a:rPr lang="en-US" dirty="0"/>
              <a:t>By way of definition, a Unilateral Removal occurs when a Special Education student is removed to an Interim Alternative Education Setting (IAES) by order of school personnel or a hearing officer, for 45 days or less. This order is not from the IEP team.</a:t>
            </a:r>
          </a:p>
          <a:p>
            <a:r>
              <a:rPr lang="en-US" dirty="0"/>
              <a:t>These discipline incidents are very uncommon in CSI schools. PowerSchool and Infinite Campus have very different ways of collecting the required information. Please ask for help if you are unsure how to complete data entry. In the extracted file, the Discipline Action will be zero-filled. The Removal Type and Removal Reason will have non-zero values.</a:t>
            </a:r>
          </a:p>
        </p:txBody>
      </p:sp>
      <p:sp>
        <p:nvSpPr>
          <p:cNvPr id="2" name="Slide Number Placeholder 3">
            <a:extLst>
              <a:ext uri="{FF2B5EF4-FFF2-40B4-BE49-F238E27FC236}">
                <a16:creationId xmlns:a16="http://schemas.microsoft.com/office/drawing/2014/main" id="{73001619-B2CC-7DE5-9976-3ADBD363EE09}"/>
              </a:ext>
            </a:extLst>
          </p:cNvPr>
          <p:cNvSpPr>
            <a:spLocks noGrp="1"/>
          </p:cNvSpPr>
          <p:nvPr>
            <p:ph type="sldNum" sz="quarter" idx="5"/>
          </p:nvPr>
        </p:nvSpPr>
        <p:spPr/>
        <p:txBody>
          <a:bodyPr/>
          <a:lstStyle/>
          <a:p>
            <a:fld id="{9ECCF506-CE17-48D7-A346-321FB57AA507}" type="slidenum">
              <a:rPr lang="en-US" smtClean="0"/>
              <a:pPr/>
              <a:t>20</a:t>
            </a:fld>
            <a:endParaRPr lang="en-US" dirty="0"/>
          </a:p>
        </p:txBody>
      </p:sp>
      <p:sp>
        <p:nvSpPr>
          <p:cNvPr id="5" name="Slide Image Placeholder 4">
            <a:extLst>
              <a:ext uri="{FF2B5EF4-FFF2-40B4-BE49-F238E27FC236}">
                <a16:creationId xmlns:a16="http://schemas.microsoft.com/office/drawing/2014/main" id="{3EC6B685-C1BC-C463-CC07-F2F6DB0F8EB4}"/>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105038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358B7FF-DF55-49A0-9232-0E29A288D1EB}"/>
              </a:ext>
            </a:extLst>
          </p:cNvPr>
          <p:cNvSpPr>
            <a:spLocks noGrp="1"/>
          </p:cNvSpPr>
          <p:nvPr>
            <p:ph type="body" idx="1"/>
          </p:nvPr>
        </p:nvSpPr>
        <p:spPr/>
        <p:txBody>
          <a:bodyPr/>
          <a:lstStyle/>
          <a:p>
            <a:r>
              <a:rPr lang="en-US" dirty="0"/>
              <a:t>Another resource to help with the data entry and review step is the Record Checker Tool (RCT). Since the Discipline Action file reports student level data, there is a Discipline Record Checker Tool, similar to the RCT for other collections. There is not a Record Checker Tool for the Prevent Harassment or Discrimination file.  To get started, download the Record Checker Tool from the School </a:t>
            </a:r>
            <a:r>
              <a:rPr lang="en-US"/>
              <a:t>Discipline webpage </a:t>
            </a:r>
            <a:r>
              <a:rPr lang="en-US" dirty="0"/>
              <a:t>and carefully review the Instructions tab. The RCT tool flags missing data and potential errors by highlighting data cells that could cause errors. The goal is to have fewer errors upon initial file submittal, saving time for the CSI Submissions staff and the school Data Contact.</a:t>
            </a:r>
          </a:p>
        </p:txBody>
      </p:sp>
      <p:sp>
        <p:nvSpPr>
          <p:cNvPr id="3" name="Slide Number Placeholder 3">
            <a:extLst>
              <a:ext uri="{FF2B5EF4-FFF2-40B4-BE49-F238E27FC236}">
                <a16:creationId xmlns:a16="http://schemas.microsoft.com/office/drawing/2014/main" id="{4D8B00AA-AA84-50BF-5011-A3D10D4E0A60}"/>
              </a:ext>
            </a:extLst>
          </p:cNvPr>
          <p:cNvSpPr>
            <a:spLocks noGrp="1"/>
          </p:cNvSpPr>
          <p:nvPr>
            <p:ph type="sldNum" sz="quarter" idx="5"/>
          </p:nvPr>
        </p:nvSpPr>
        <p:spPr/>
        <p:txBody>
          <a:bodyPr/>
          <a:lstStyle/>
          <a:p>
            <a:fld id="{9ECCF506-CE17-48D7-A346-321FB57AA507}" type="slidenum">
              <a:rPr lang="en-US" smtClean="0"/>
              <a:pPr/>
              <a:t>21</a:t>
            </a:fld>
            <a:endParaRPr lang="en-US" dirty="0"/>
          </a:p>
        </p:txBody>
      </p:sp>
      <p:sp>
        <p:nvSpPr>
          <p:cNvPr id="7" name="Slide Image Placeholder 6">
            <a:extLst>
              <a:ext uri="{FF2B5EF4-FFF2-40B4-BE49-F238E27FC236}">
                <a16:creationId xmlns:a16="http://schemas.microsoft.com/office/drawing/2014/main" id="{CA4F2B0F-AB7C-CD9F-AD5D-23E0B8095AB4}"/>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3014004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We have come to Step 3, extracting data files and submitting them to CSI. On the CSI School Discipline webpage, under Systems Resources, there are instructions to extract the Discipline Action file for both PowerSchool and Infinite Campus. As of the recording of this training, the SIS vendors have not released a report for the Prevent Harassment or Discrimination file. As more information is released, CSI will post updates.</a:t>
            </a:r>
          </a:p>
          <a:p>
            <a:endParaRPr lang="en-US" dirty="0"/>
          </a:p>
        </p:txBody>
      </p:sp>
      <p:sp>
        <p:nvSpPr>
          <p:cNvPr id="2" name="Slide Number Placeholder 3">
            <a:extLst>
              <a:ext uri="{FF2B5EF4-FFF2-40B4-BE49-F238E27FC236}">
                <a16:creationId xmlns:a16="http://schemas.microsoft.com/office/drawing/2014/main" id="{D567091D-0C6F-84D1-2CFD-1E4419C94D7D}"/>
              </a:ext>
            </a:extLst>
          </p:cNvPr>
          <p:cNvSpPr>
            <a:spLocks noGrp="1"/>
          </p:cNvSpPr>
          <p:nvPr>
            <p:ph type="sldNum" sz="quarter" idx="5"/>
          </p:nvPr>
        </p:nvSpPr>
        <p:spPr/>
        <p:txBody>
          <a:bodyPr/>
          <a:lstStyle/>
          <a:p>
            <a:fld id="{9ECCF506-CE17-48D7-A346-321FB57AA507}" type="slidenum">
              <a:rPr lang="en-US" smtClean="0"/>
              <a:pPr/>
              <a:t>22</a:t>
            </a:fld>
            <a:endParaRPr lang="en-US" dirty="0"/>
          </a:p>
        </p:txBody>
      </p:sp>
      <p:sp>
        <p:nvSpPr>
          <p:cNvPr id="5" name="Slide Image Placeholder 4">
            <a:extLst>
              <a:ext uri="{FF2B5EF4-FFF2-40B4-BE49-F238E27FC236}">
                <a16:creationId xmlns:a16="http://schemas.microsoft.com/office/drawing/2014/main" id="{4705AE65-D6B9-2ED4-A00B-146A67A34AC9}"/>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168525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2555ED-4490-4C2C-817B-88ECF5017608}"/>
              </a:ext>
            </a:extLst>
          </p:cNvPr>
          <p:cNvSpPr>
            <a:spLocks noGrp="1"/>
          </p:cNvSpPr>
          <p:nvPr>
            <p:ph type="body" idx="1"/>
          </p:nvPr>
        </p:nvSpPr>
        <p:spPr/>
        <p:txBody>
          <a:bodyPr/>
          <a:lstStyle/>
          <a:p>
            <a:r>
              <a:rPr lang="en-US" dirty="0"/>
              <a:t>Once you have successfully extracted your file, locate the file in the downloads folder. Do not open the file directly as this will result in the loss of leading zeros and many errors. Move the file into the desired folder on your computer and rename it according to the CSI naming convention. This slide shows a color-coded example of how to name files, starting with school code, school abbreviation, file type, and date. If a second file needs to be submitted on the same day, you may add V2 to the end of the file name. File names may not contain spaces. Files with spaces in the name cannot be processed in CDE’s Data Pipeline and will require the file to be renamed.</a:t>
            </a:r>
          </a:p>
          <a:p>
            <a:endParaRPr lang="en-US" dirty="0"/>
          </a:p>
          <a:p>
            <a:r>
              <a:rPr lang="en-US" dirty="0"/>
              <a:t>At this point, please run the data through the Record Checker Tool, as discussed earlier, prior to submitting to CSI. Next, copy the file to the CSI Google Drive and notify CSI using the Submissions email.</a:t>
            </a:r>
          </a:p>
          <a:p>
            <a:endParaRPr lang="en-US" dirty="0"/>
          </a:p>
        </p:txBody>
      </p:sp>
      <p:sp>
        <p:nvSpPr>
          <p:cNvPr id="3" name="Slide Number Placeholder 3">
            <a:extLst>
              <a:ext uri="{FF2B5EF4-FFF2-40B4-BE49-F238E27FC236}">
                <a16:creationId xmlns:a16="http://schemas.microsoft.com/office/drawing/2014/main" id="{68A6491E-C5FC-32AE-F096-1104BC8B4FB5}"/>
              </a:ext>
            </a:extLst>
          </p:cNvPr>
          <p:cNvSpPr>
            <a:spLocks noGrp="1"/>
          </p:cNvSpPr>
          <p:nvPr>
            <p:ph type="sldNum" sz="quarter" idx="5"/>
          </p:nvPr>
        </p:nvSpPr>
        <p:spPr/>
        <p:txBody>
          <a:bodyPr/>
          <a:lstStyle/>
          <a:p>
            <a:fld id="{9ECCF506-CE17-48D7-A346-321FB57AA507}" type="slidenum">
              <a:rPr lang="en-US" smtClean="0"/>
              <a:pPr/>
              <a:t>23</a:t>
            </a:fld>
            <a:endParaRPr lang="en-US" dirty="0"/>
          </a:p>
        </p:txBody>
      </p:sp>
      <p:sp>
        <p:nvSpPr>
          <p:cNvPr id="7" name="Slide Image Placeholder 6">
            <a:extLst>
              <a:ext uri="{FF2B5EF4-FFF2-40B4-BE49-F238E27FC236}">
                <a16:creationId xmlns:a16="http://schemas.microsoft.com/office/drawing/2014/main" id="{536F7361-2C9E-786A-3BA3-DE8D64EF7C2F}"/>
              </a:ext>
            </a:extLst>
          </p:cNvPr>
          <p:cNvSpPr>
            <a:spLocks noGrp="1" noRot="1" noChangeAspect="1"/>
          </p:cNvSpPr>
          <p:nvPr>
            <p:ph type="sldImg"/>
          </p:nvPr>
        </p:nvSpPr>
        <p:spPr>
          <a:xfrm>
            <a:off x="701675" y="384175"/>
            <a:ext cx="5218113" cy="391477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0CB4BCD-F225-40C6-8E4A-FBDDCED84EB0}"/>
              </a:ext>
            </a:extLst>
          </p:cNvPr>
          <p:cNvSpPr>
            <a:spLocks noGrp="1"/>
          </p:cNvSpPr>
          <p:nvPr>
            <p:ph type="body" idx="1"/>
          </p:nvPr>
        </p:nvSpPr>
        <p:spPr/>
        <p:txBody>
          <a:bodyPr/>
          <a:lstStyle/>
          <a:p>
            <a:r>
              <a:rPr lang="en-US" dirty="0"/>
              <a:t>Once files are submitted to CSI, they are processed through the CDE Data Pipeline and an error report is generated. The Error Report is placed in the Error Reports folder and an email notification is sent that it is available for review.</a:t>
            </a:r>
          </a:p>
          <a:p>
            <a:r>
              <a:rPr lang="en-US" dirty="0"/>
              <a:t>Help is available as you work through resolving errors. Please consult the CSI Troubleshooting Errors resource. The document is always a work in progress and is updated as CDE releases additional Business Rules. If you still need help, reach out to the Submissions email. We are always happy to help.</a:t>
            </a:r>
          </a:p>
          <a:p>
            <a:r>
              <a:rPr lang="en-US" dirty="0"/>
              <a:t>If you are a new data submissions contact, or a returning contact wanting a more in-depth review of Step 4 (Reviewing and Resolving Errors), please visit the Training page linked under General Resources.</a:t>
            </a:r>
          </a:p>
        </p:txBody>
      </p:sp>
      <p:sp>
        <p:nvSpPr>
          <p:cNvPr id="3" name="Slide Number Placeholder 3">
            <a:extLst>
              <a:ext uri="{FF2B5EF4-FFF2-40B4-BE49-F238E27FC236}">
                <a16:creationId xmlns:a16="http://schemas.microsoft.com/office/drawing/2014/main" id="{16DFC3EF-2915-8FBC-CBFD-77B92D44934B}"/>
              </a:ext>
            </a:extLst>
          </p:cNvPr>
          <p:cNvSpPr>
            <a:spLocks noGrp="1"/>
          </p:cNvSpPr>
          <p:nvPr>
            <p:ph type="sldNum" sz="quarter" idx="5"/>
          </p:nvPr>
        </p:nvSpPr>
        <p:spPr/>
        <p:txBody>
          <a:bodyPr/>
          <a:lstStyle/>
          <a:p>
            <a:fld id="{9ECCF506-CE17-48D7-A346-321FB57AA507}" type="slidenum">
              <a:rPr lang="en-US" smtClean="0"/>
              <a:pPr/>
              <a:t>24</a:t>
            </a:fld>
            <a:endParaRPr lang="en-US" dirty="0"/>
          </a:p>
        </p:txBody>
      </p:sp>
      <p:sp>
        <p:nvSpPr>
          <p:cNvPr id="10" name="Slide Image Placeholder 9">
            <a:extLst>
              <a:ext uri="{FF2B5EF4-FFF2-40B4-BE49-F238E27FC236}">
                <a16:creationId xmlns:a16="http://schemas.microsoft.com/office/drawing/2014/main" id="{43F87FA6-6831-B62E-7D72-8CDF73057FA7}"/>
              </a:ext>
            </a:extLst>
          </p:cNvPr>
          <p:cNvSpPr>
            <a:spLocks noGrp="1" noRot="1" noChangeAspect="1"/>
          </p:cNvSpPr>
          <p:nvPr>
            <p:ph type="sldImg"/>
          </p:nvPr>
        </p:nvSpPr>
        <p:spPr>
          <a:xfrm>
            <a:off x="701675" y="384175"/>
            <a:ext cx="5218113" cy="391477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Step 5 is the Final Review of data for a submission. After all errors are cleared CSI will provide a Summary and Certification Report in the G-Drive. Summary reports should be reviewed by the Data Submissions contact, the School Leader, and other relevant staff. This is the last opportunity for final edits. Once the review is complete, the Certification tab will be printed, signed and returned no later than the Certification Agreement due date.</a:t>
            </a:r>
          </a:p>
          <a:p>
            <a:endParaRPr lang="en-US" dirty="0"/>
          </a:p>
        </p:txBody>
      </p:sp>
      <p:sp>
        <p:nvSpPr>
          <p:cNvPr id="2" name="Slide Number Placeholder 3">
            <a:extLst>
              <a:ext uri="{FF2B5EF4-FFF2-40B4-BE49-F238E27FC236}">
                <a16:creationId xmlns:a16="http://schemas.microsoft.com/office/drawing/2014/main" id="{BFF40060-B888-07A0-215E-51041567FED2}"/>
              </a:ext>
            </a:extLst>
          </p:cNvPr>
          <p:cNvSpPr>
            <a:spLocks noGrp="1"/>
          </p:cNvSpPr>
          <p:nvPr>
            <p:ph type="sldNum" sz="quarter" idx="5"/>
          </p:nvPr>
        </p:nvSpPr>
        <p:spPr/>
        <p:txBody>
          <a:bodyPr/>
          <a:lstStyle/>
          <a:p>
            <a:fld id="{9ECCF506-CE17-48D7-A346-321FB57AA507}" type="slidenum">
              <a:rPr lang="en-US" smtClean="0"/>
              <a:pPr/>
              <a:t>25</a:t>
            </a:fld>
            <a:endParaRPr lang="en-US" dirty="0"/>
          </a:p>
        </p:txBody>
      </p:sp>
      <p:sp>
        <p:nvSpPr>
          <p:cNvPr id="8" name="Slide Image Placeholder 7">
            <a:extLst>
              <a:ext uri="{FF2B5EF4-FFF2-40B4-BE49-F238E27FC236}">
                <a16:creationId xmlns:a16="http://schemas.microsoft.com/office/drawing/2014/main" id="{86F55307-91C4-C549-35E9-4473125DB661}"/>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402672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p:txBody>
          <a:bodyPr/>
          <a:lstStyle/>
          <a:p>
            <a:r>
              <a:rPr lang="en-US" dirty="0"/>
              <a:t>Last, we want to look at the timelines and due dates for these collections.  </a:t>
            </a:r>
          </a:p>
          <a:p>
            <a:endParaRPr lang="en-US" dirty="0"/>
          </a:p>
        </p:txBody>
      </p:sp>
      <p:sp>
        <p:nvSpPr>
          <p:cNvPr id="2" name="Slide Number Placeholder 3">
            <a:extLst>
              <a:ext uri="{FF2B5EF4-FFF2-40B4-BE49-F238E27FC236}">
                <a16:creationId xmlns:a16="http://schemas.microsoft.com/office/drawing/2014/main" id="{E732A05D-F52C-6496-B3EB-64885B22755C}"/>
              </a:ext>
            </a:extLst>
          </p:cNvPr>
          <p:cNvSpPr>
            <a:spLocks noGrp="1"/>
          </p:cNvSpPr>
          <p:nvPr>
            <p:ph type="sldNum" sz="quarter" idx="5"/>
          </p:nvPr>
        </p:nvSpPr>
        <p:spPr/>
        <p:txBody>
          <a:bodyPr/>
          <a:lstStyle/>
          <a:p>
            <a:fld id="{9ECCF506-CE17-48D7-A346-321FB57AA507}" type="slidenum">
              <a:rPr lang="en-US" smtClean="0"/>
              <a:pPr/>
              <a:t>26</a:t>
            </a:fld>
            <a:endParaRPr lang="en-US" dirty="0"/>
          </a:p>
        </p:txBody>
      </p:sp>
      <p:sp>
        <p:nvSpPr>
          <p:cNvPr id="5" name="Slide Image Placeholder 4">
            <a:extLst>
              <a:ext uri="{FF2B5EF4-FFF2-40B4-BE49-F238E27FC236}">
                <a16:creationId xmlns:a16="http://schemas.microsoft.com/office/drawing/2014/main" id="{6D9B8746-2DB2-53B7-C966-2A68602A6897}"/>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151559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ACE1A9E-FC67-44AF-B3A4-1F464D82A2DC}"/>
              </a:ext>
            </a:extLst>
          </p:cNvPr>
          <p:cNvSpPr>
            <a:spLocks noGrp="1"/>
          </p:cNvSpPr>
          <p:nvPr>
            <p:ph type="body" idx="1"/>
          </p:nvPr>
        </p:nvSpPr>
        <p:spPr/>
        <p:txBody>
          <a:bodyPr/>
          <a:lstStyle/>
          <a:p>
            <a:r>
              <a:rPr lang="en-US" dirty="0"/>
              <a:t>Initial files for the Discipline Collection are due by May 6th with the Level 1 error clearance due June 12th. Level 2 error clearance is due on June 24th.  The next row in our table is primarily for schools that have cleared all errors prior to the last day of school.  As that day arrives, make sure that all incidents that occurred at the school have been reported. CSI will provide summary reports in early July once a school has cleared all errors. The signed certification will be due no later than July 17th.</a:t>
            </a:r>
          </a:p>
          <a:p>
            <a:r>
              <a:rPr lang="en-US" dirty="0"/>
              <a:t>Please be sure to watch the Weekly Update email for the latest announcements and other details related to the Discipline collections.</a:t>
            </a:r>
          </a:p>
        </p:txBody>
      </p:sp>
      <p:sp>
        <p:nvSpPr>
          <p:cNvPr id="3" name="Slide Number Placeholder 3">
            <a:extLst>
              <a:ext uri="{FF2B5EF4-FFF2-40B4-BE49-F238E27FC236}">
                <a16:creationId xmlns:a16="http://schemas.microsoft.com/office/drawing/2014/main" id="{72D71B97-9799-3DD6-EAA8-85584E449CCF}"/>
              </a:ext>
            </a:extLst>
          </p:cNvPr>
          <p:cNvSpPr>
            <a:spLocks noGrp="1"/>
          </p:cNvSpPr>
          <p:nvPr>
            <p:ph type="sldNum" sz="quarter" idx="5"/>
          </p:nvPr>
        </p:nvSpPr>
        <p:spPr/>
        <p:txBody>
          <a:bodyPr/>
          <a:lstStyle/>
          <a:p>
            <a:fld id="{9ECCF506-CE17-48D7-A346-321FB57AA507}" type="slidenum">
              <a:rPr lang="en-US" smtClean="0"/>
              <a:pPr/>
              <a:t>27</a:t>
            </a:fld>
            <a:endParaRPr lang="en-US" dirty="0"/>
          </a:p>
        </p:txBody>
      </p:sp>
      <p:sp>
        <p:nvSpPr>
          <p:cNvPr id="7" name="Slide Image Placeholder 6">
            <a:extLst>
              <a:ext uri="{FF2B5EF4-FFF2-40B4-BE49-F238E27FC236}">
                <a16:creationId xmlns:a16="http://schemas.microsoft.com/office/drawing/2014/main" id="{E5431887-C5D8-0C62-D8CF-FA56224E9AE4}"/>
              </a:ext>
            </a:extLst>
          </p:cNvPr>
          <p:cNvSpPr>
            <a:spLocks noGrp="1" noRot="1" noChangeAspect="1"/>
          </p:cNvSpPr>
          <p:nvPr>
            <p:ph type="sldImg"/>
          </p:nvPr>
        </p:nvSpPr>
        <p:spPr>
          <a:xfrm>
            <a:off x="701675" y="384175"/>
            <a:ext cx="5218113" cy="3914775"/>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69CD81A-BAF2-4564-99E4-D6DFD1B2A427}"/>
              </a:ext>
            </a:extLst>
          </p:cNvPr>
          <p:cNvSpPr>
            <a:spLocks noGrp="1"/>
          </p:cNvSpPr>
          <p:nvPr>
            <p:ph type="body" idx="1"/>
          </p:nvPr>
        </p:nvSpPr>
        <p:spPr/>
        <p:txBody>
          <a:bodyPr/>
          <a:lstStyle/>
          <a:p>
            <a:r>
              <a:rPr lang="en-US" dirty="0"/>
              <a:t>As mentioned on the previous slide, some schools are Error Free prior to the last day of school. Discipline may occur between the date you were first error free and the last day of school. On the last day of school please follow the 3-step process. (READ STEPS)  This will ensure every incident reported is captured in the files for the collection.</a:t>
            </a:r>
          </a:p>
        </p:txBody>
      </p:sp>
      <p:sp>
        <p:nvSpPr>
          <p:cNvPr id="3" name="Slide Number Placeholder 3">
            <a:extLst>
              <a:ext uri="{FF2B5EF4-FFF2-40B4-BE49-F238E27FC236}">
                <a16:creationId xmlns:a16="http://schemas.microsoft.com/office/drawing/2014/main" id="{3690373A-9412-F724-2B3E-5937BA3C1480}"/>
              </a:ext>
            </a:extLst>
          </p:cNvPr>
          <p:cNvSpPr>
            <a:spLocks noGrp="1"/>
          </p:cNvSpPr>
          <p:nvPr>
            <p:ph type="sldNum" sz="quarter" idx="5"/>
          </p:nvPr>
        </p:nvSpPr>
        <p:spPr/>
        <p:txBody>
          <a:bodyPr/>
          <a:lstStyle/>
          <a:p>
            <a:fld id="{9ECCF506-CE17-48D7-A346-321FB57AA507}" type="slidenum">
              <a:rPr lang="en-US" smtClean="0"/>
              <a:pPr/>
              <a:t>28</a:t>
            </a:fld>
            <a:endParaRPr lang="en-US" dirty="0"/>
          </a:p>
        </p:txBody>
      </p:sp>
      <p:sp>
        <p:nvSpPr>
          <p:cNvPr id="7" name="Slide Image Placeholder 6">
            <a:extLst>
              <a:ext uri="{FF2B5EF4-FFF2-40B4-BE49-F238E27FC236}">
                <a16:creationId xmlns:a16="http://schemas.microsoft.com/office/drawing/2014/main" id="{3509BD64-8123-3362-6602-DB13B65A171F}"/>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26276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That concludes the timeline for the collection.  If you have NO INCIDENTS to report for this year, please email the Data Submissions Inbox stating this.  We will </a:t>
            </a:r>
            <a:r>
              <a:rPr lang="en-US"/>
              <a:t>keep the email </a:t>
            </a:r>
            <a:r>
              <a:rPr lang="en-US" dirty="0"/>
              <a:t>in our records for future reference if needed.</a:t>
            </a:r>
          </a:p>
        </p:txBody>
      </p:sp>
      <p:sp>
        <p:nvSpPr>
          <p:cNvPr id="2" name="Slide Number Placeholder 3">
            <a:extLst>
              <a:ext uri="{FF2B5EF4-FFF2-40B4-BE49-F238E27FC236}">
                <a16:creationId xmlns:a16="http://schemas.microsoft.com/office/drawing/2014/main" id="{26CD886C-05F6-5237-923E-B52E94D5CFC0}"/>
              </a:ext>
            </a:extLst>
          </p:cNvPr>
          <p:cNvSpPr>
            <a:spLocks noGrp="1"/>
          </p:cNvSpPr>
          <p:nvPr>
            <p:ph type="sldNum" sz="quarter" idx="5"/>
          </p:nvPr>
        </p:nvSpPr>
        <p:spPr/>
        <p:txBody>
          <a:bodyPr/>
          <a:lstStyle/>
          <a:p>
            <a:fld id="{9ECCF506-CE17-48D7-A346-321FB57AA507}" type="slidenum">
              <a:rPr lang="en-US" smtClean="0"/>
              <a:pPr/>
              <a:t>29</a:t>
            </a:fld>
            <a:endParaRPr lang="en-US" dirty="0"/>
          </a:p>
        </p:txBody>
      </p:sp>
      <p:sp>
        <p:nvSpPr>
          <p:cNvPr id="5" name="Slide Image Placeholder 4">
            <a:extLst>
              <a:ext uri="{FF2B5EF4-FFF2-40B4-BE49-F238E27FC236}">
                <a16:creationId xmlns:a16="http://schemas.microsoft.com/office/drawing/2014/main" id="{53356722-C9ED-D757-A906-44622625DF08}"/>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115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Schools are required by State and Federal law to collect information on certain discipline events that occur at their school.  Each Discipline collection has a specific purpose.</a:t>
            </a:r>
          </a:p>
          <a:p>
            <a:r>
              <a:rPr lang="en-US" dirty="0"/>
              <a:t> </a:t>
            </a:r>
          </a:p>
          <a:p>
            <a:r>
              <a:rPr lang="en-US" dirty="0"/>
              <a:t>The Discipline Action file collects student level information. This includes which students were disciplined, the type of student behavior, the resulting disciplinary action, and demographic information about the students. This data then populates two Snapshots: The Student Discipline snapshot and the SPED Discipline snapshot. The data is also used to pre-populate the Civil Right Data Collection every other year.</a:t>
            </a:r>
          </a:p>
          <a:p>
            <a:r>
              <a:rPr lang="en-US" dirty="0"/>
              <a:t> </a:t>
            </a:r>
          </a:p>
          <a:p>
            <a:r>
              <a:rPr lang="en-US" dirty="0"/>
              <a:t>The Prevent Harassment or Discrimination collection is new for the 24-25 school year. This file reports incident level information, including number of formal reports, types of bias for each report and the time taken to investigate.</a:t>
            </a:r>
          </a:p>
        </p:txBody>
      </p:sp>
      <p:sp>
        <p:nvSpPr>
          <p:cNvPr id="3" name="Slide Image Placeholder 2">
            <a:extLst>
              <a:ext uri="{FF2B5EF4-FFF2-40B4-BE49-F238E27FC236}">
                <a16:creationId xmlns:a16="http://schemas.microsoft.com/office/drawing/2014/main" id="{BCD24A87-F0CE-1C28-6DAF-D55DCE4ED505}"/>
              </a:ext>
            </a:extLst>
          </p:cNvPr>
          <p:cNvSpPr>
            <a:spLocks noGrp="1" noRot="1" noChangeAspect="1"/>
          </p:cNvSpPr>
          <p:nvPr>
            <p:ph type="sldImg"/>
          </p:nvPr>
        </p:nvSpPr>
        <p:spPr>
          <a:xfrm>
            <a:off x="701675" y="384175"/>
            <a:ext cx="5218113" cy="3914775"/>
          </a:xfrm>
        </p:spPr>
      </p:sp>
      <p:sp>
        <p:nvSpPr>
          <p:cNvPr id="4" name="Slide Number Placeholder 3">
            <a:extLst>
              <a:ext uri="{FF2B5EF4-FFF2-40B4-BE49-F238E27FC236}">
                <a16:creationId xmlns:a16="http://schemas.microsoft.com/office/drawing/2014/main" id="{85C0FE59-4028-10AB-DD53-2F03B8C275D0}"/>
              </a:ext>
            </a:extLst>
          </p:cNvPr>
          <p:cNvSpPr>
            <a:spLocks noGrp="1"/>
          </p:cNvSpPr>
          <p:nvPr>
            <p:ph type="sldNum" sz="quarter" idx="5"/>
          </p:nvPr>
        </p:nvSpPr>
        <p:spPr>
          <a:xfrm>
            <a:off x="3970340" y="8829676"/>
            <a:ext cx="3038475" cy="466725"/>
          </a:xfrm>
        </p:spPr>
        <p:txBody>
          <a:bodyPr/>
          <a:lstStyle/>
          <a:p>
            <a:fld id="{9ECCF506-CE17-48D7-A346-321FB57AA507}" type="slidenum">
              <a:rPr lang="en-US" smtClean="0"/>
              <a:pPr/>
              <a:t>3</a:t>
            </a:fld>
            <a:endParaRPr lang="en-US" dirty="0"/>
          </a:p>
        </p:txBody>
      </p:sp>
    </p:spTree>
    <p:extLst>
      <p:ext uri="{BB962C8B-B14F-4D97-AF65-F5344CB8AC3E}">
        <p14:creationId xmlns:p14="http://schemas.microsoft.com/office/powerpoint/2010/main" val="3119685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5" name="Shape 335"/>
          <p:cNvSpPr txBox="1">
            <a:spLocks noGrp="1"/>
          </p:cNvSpPr>
          <p:nvPr>
            <p:ph type="body" idx="1"/>
          </p:nvPr>
        </p:nvSpPr>
        <p:spPr/>
        <p:txBody>
          <a:bodyPr/>
          <a:lstStyle/>
          <a:p>
            <a:r>
              <a:rPr lang="en-US" dirty="0"/>
              <a:t>Thank you for reviewing this training on the Discipline collections. If you have questions or concerns, don’t hesitate to email for help.</a:t>
            </a:r>
          </a:p>
        </p:txBody>
      </p:sp>
      <p:sp>
        <p:nvSpPr>
          <p:cNvPr id="2" name="Slide Number Placeholder 3">
            <a:extLst>
              <a:ext uri="{FF2B5EF4-FFF2-40B4-BE49-F238E27FC236}">
                <a16:creationId xmlns:a16="http://schemas.microsoft.com/office/drawing/2014/main" id="{CBFCD0A3-5991-FD02-4D06-CE83E817BF7E}"/>
              </a:ext>
            </a:extLst>
          </p:cNvPr>
          <p:cNvSpPr>
            <a:spLocks noGrp="1"/>
          </p:cNvSpPr>
          <p:nvPr>
            <p:ph type="sldNum" sz="quarter" idx="5"/>
          </p:nvPr>
        </p:nvSpPr>
        <p:spPr/>
        <p:txBody>
          <a:bodyPr/>
          <a:lstStyle/>
          <a:p>
            <a:fld id="{9ECCF506-CE17-48D7-A346-321FB57AA507}" type="slidenum">
              <a:rPr lang="en-US" smtClean="0"/>
              <a:pPr/>
              <a:t>30</a:t>
            </a:fld>
            <a:endParaRPr lang="en-US" dirty="0"/>
          </a:p>
        </p:txBody>
      </p:sp>
      <p:sp>
        <p:nvSpPr>
          <p:cNvPr id="5" name="Slide Image Placeholder 4">
            <a:extLst>
              <a:ext uri="{FF2B5EF4-FFF2-40B4-BE49-F238E27FC236}">
                <a16:creationId xmlns:a16="http://schemas.microsoft.com/office/drawing/2014/main" id="{6C9125C9-B1B4-A251-EBC4-E586F67181CD}"/>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22880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F3F39346-2E00-EC12-4DB1-902578296784}"/>
            </a:ext>
          </a:extLst>
        </p:cNvPr>
        <p:cNvGrpSpPr/>
        <p:nvPr/>
      </p:nvGrpSpPr>
      <p:grpSpPr>
        <a:xfrm>
          <a:off x="0" y="0"/>
          <a:ext cx="0" cy="0"/>
          <a:chOff x="0" y="0"/>
          <a:chExt cx="0" cy="0"/>
        </a:xfrm>
      </p:grpSpPr>
      <p:sp>
        <p:nvSpPr>
          <p:cNvPr id="122" name="Shape 122">
            <a:extLst>
              <a:ext uri="{FF2B5EF4-FFF2-40B4-BE49-F238E27FC236}">
                <a16:creationId xmlns:a16="http://schemas.microsoft.com/office/drawing/2014/main" id="{65E632AD-C2B9-255D-75BC-8B2FD7447B7F}"/>
              </a:ext>
            </a:extLst>
          </p:cNvPr>
          <p:cNvSpPr txBox="1">
            <a:spLocks noGrp="1"/>
          </p:cNvSpPr>
          <p:nvPr>
            <p:ph type="body" idx="1"/>
          </p:nvPr>
        </p:nvSpPr>
        <p:spPr/>
        <p:txBody>
          <a:bodyPr/>
          <a:lstStyle/>
          <a:p>
            <a:r>
              <a:rPr lang="en-US" dirty="0"/>
              <a:t>Let’s do a deeper dive into the Student Discipline and SPED Discipline collection. Schools submit one file, the Discipline Action file, which reports all incidents that occurred at the school. This results in one Level 1 error report. Once Level 1 errors are cleared then two snapshots are created: </a:t>
            </a:r>
          </a:p>
          <a:p>
            <a:pPr marL="171450" indent="-171450">
              <a:buFont typeface="Arial" panose="020B0604020202020204" pitchFamily="34" charset="0"/>
              <a:buChar char="•"/>
            </a:pPr>
            <a:r>
              <a:rPr lang="en-US" dirty="0"/>
              <a:t>the Student Discipline Snapshot includes all students; </a:t>
            </a:r>
          </a:p>
          <a:p>
            <a:pPr marL="171450" indent="-171450">
              <a:buFont typeface="Arial" panose="020B0604020202020204" pitchFamily="34" charset="0"/>
              <a:buChar char="•"/>
            </a:pPr>
            <a:r>
              <a:rPr lang="en-US" dirty="0"/>
              <a:t>the SPED Discipline Snapshot includes students with an active IEP at the time of the discipline incident.</a:t>
            </a:r>
          </a:p>
          <a:p>
            <a:endParaRPr lang="en-US" dirty="0"/>
          </a:p>
        </p:txBody>
      </p:sp>
      <p:sp>
        <p:nvSpPr>
          <p:cNvPr id="3" name="Slide Image Placeholder 2">
            <a:extLst>
              <a:ext uri="{FF2B5EF4-FFF2-40B4-BE49-F238E27FC236}">
                <a16:creationId xmlns:a16="http://schemas.microsoft.com/office/drawing/2014/main" id="{0C302D4F-48B0-113B-5A0B-32E069497510}"/>
              </a:ext>
            </a:extLst>
          </p:cNvPr>
          <p:cNvSpPr>
            <a:spLocks noGrp="1" noRot="1" noChangeAspect="1"/>
          </p:cNvSpPr>
          <p:nvPr>
            <p:ph type="sldImg"/>
          </p:nvPr>
        </p:nvSpPr>
        <p:spPr>
          <a:xfrm>
            <a:off x="701675" y="384175"/>
            <a:ext cx="5218113" cy="3914775"/>
          </a:xfrm>
        </p:spPr>
      </p:sp>
      <p:sp>
        <p:nvSpPr>
          <p:cNvPr id="4" name="Slide Number Placeholder 3">
            <a:extLst>
              <a:ext uri="{FF2B5EF4-FFF2-40B4-BE49-F238E27FC236}">
                <a16:creationId xmlns:a16="http://schemas.microsoft.com/office/drawing/2014/main" id="{E247382B-CAC0-2C0E-05CD-DE28979CECCA}"/>
              </a:ext>
            </a:extLst>
          </p:cNvPr>
          <p:cNvSpPr>
            <a:spLocks noGrp="1"/>
          </p:cNvSpPr>
          <p:nvPr>
            <p:ph type="sldNum" sz="quarter" idx="5"/>
          </p:nvPr>
        </p:nvSpPr>
        <p:spPr>
          <a:xfrm>
            <a:off x="3970340" y="8829676"/>
            <a:ext cx="3038475" cy="466725"/>
          </a:xfrm>
        </p:spPr>
        <p:txBody>
          <a:bodyPr/>
          <a:lstStyle/>
          <a:p>
            <a:fld id="{9ECCF506-CE17-48D7-A346-321FB57AA507}" type="slidenum">
              <a:rPr lang="en-US" smtClean="0"/>
              <a:pPr/>
              <a:t>4</a:t>
            </a:fld>
            <a:endParaRPr lang="en-US" dirty="0"/>
          </a:p>
        </p:txBody>
      </p:sp>
    </p:spTree>
    <p:extLst>
      <p:ext uri="{BB962C8B-B14F-4D97-AF65-F5344CB8AC3E}">
        <p14:creationId xmlns:p14="http://schemas.microsoft.com/office/powerpoint/2010/main" val="127676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6F0E34F-366E-828A-4204-26E6DD4C50B3}"/>
            </a:ext>
          </a:extLst>
        </p:cNvPr>
        <p:cNvGrpSpPr/>
        <p:nvPr/>
      </p:nvGrpSpPr>
      <p:grpSpPr>
        <a:xfrm>
          <a:off x="0" y="0"/>
          <a:ext cx="0" cy="0"/>
          <a:chOff x="0" y="0"/>
          <a:chExt cx="0" cy="0"/>
        </a:xfrm>
      </p:grpSpPr>
      <p:sp>
        <p:nvSpPr>
          <p:cNvPr id="122" name="Shape 122">
            <a:extLst>
              <a:ext uri="{FF2B5EF4-FFF2-40B4-BE49-F238E27FC236}">
                <a16:creationId xmlns:a16="http://schemas.microsoft.com/office/drawing/2014/main" id="{36D2D744-F945-FD7A-EDEC-682185322219}"/>
              </a:ext>
            </a:extLst>
          </p:cNvPr>
          <p:cNvSpPr txBox="1">
            <a:spLocks noGrp="1"/>
          </p:cNvSpPr>
          <p:nvPr>
            <p:ph type="body" idx="1"/>
          </p:nvPr>
        </p:nvSpPr>
        <p:spPr/>
        <p:txBody>
          <a:bodyPr/>
          <a:lstStyle/>
          <a:p>
            <a:r>
              <a:rPr lang="en-US" dirty="0"/>
              <a:t>Snapshots incorporate data from the initial Interchange file submitted, combined with data from other sources. </a:t>
            </a:r>
          </a:p>
          <a:p>
            <a:pPr marL="171450" indent="-171450">
              <a:buFont typeface="Arial" panose="020B0604020202020204" pitchFamily="34" charset="0"/>
              <a:buChar char="•"/>
            </a:pPr>
            <a:r>
              <a:rPr lang="en-US" dirty="0"/>
              <a:t>For the Student Discipline snapshot, data is combined from the Discipline Action file, as well as Student Demographic and Student School Association files from the End of Year collection.</a:t>
            </a:r>
          </a:p>
          <a:p>
            <a:pPr marL="171450" indent="-171450">
              <a:buFont typeface="Arial" panose="020B0604020202020204" pitchFamily="34" charset="0"/>
              <a:buChar char="•"/>
            </a:pPr>
            <a:r>
              <a:rPr lang="en-US" dirty="0"/>
              <a:t>The SPED Discipline snapshot includes additional data from the SPED Child and Participation files.</a:t>
            </a:r>
          </a:p>
          <a:p>
            <a:r>
              <a:rPr lang="en-US" dirty="0"/>
              <a:t>This means each student with a discipline incident must be included on the schools EOY files and be Level 1 error free. Completing this collection will require some collaboration with the staff at your school responsible for the regular EOY collection and the SPED EOY collection, since a Level 2 error may require correction in other files.</a:t>
            </a:r>
          </a:p>
        </p:txBody>
      </p:sp>
      <p:sp>
        <p:nvSpPr>
          <p:cNvPr id="3" name="Slide Image Placeholder 2">
            <a:extLst>
              <a:ext uri="{FF2B5EF4-FFF2-40B4-BE49-F238E27FC236}">
                <a16:creationId xmlns:a16="http://schemas.microsoft.com/office/drawing/2014/main" id="{0777B38E-7638-E9FB-CB2B-3406B8BAD57E}"/>
              </a:ext>
            </a:extLst>
          </p:cNvPr>
          <p:cNvSpPr>
            <a:spLocks noGrp="1" noRot="1" noChangeAspect="1"/>
          </p:cNvSpPr>
          <p:nvPr>
            <p:ph type="sldImg"/>
          </p:nvPr>
        </p:nvSpPr>
        <p:spPr>
          <a:xfrm>
            <a:off x="701675" y="384175"/>
            <a:ext cx="5218113" cy="3914775"/>
          </a:xfrm>
        </p:spPr>
      </p:sp>
      <p:sp>
        <p:nvSpPr>
          <p:cNvPr id="4" name="Slide Number Placeholder 3">
            <a:extLst>
              <a:ext uri="{FF2B5EF4-FFF2-40B4-BE49-F238E27FC236}">
                <a16:creationId xmlns:a16="http://schemas.microsoft.com/office/drawing/2014/main" id="{4B5AE1A4-EE03-8217-FB35-881E83AAD905}"/>
              </a:ext>
            </a:extLst>
          </p:cNvPr>
          <p:cNvSpPr>
            <a:spLocks noGrp="1"/>
          </p:cNvSpPr>
          <p:nvPr>
            <p:ph type="sldNum" sz="quarter" idx="5"/>
          </p:nvPr>
        </p:nvSpPr>
        <p:spPr>
          <a:xfrm>
            <a:off x="3970340" y="8829676"/>
            <a:ext cx="3038475" cy="466725"/>
          </a:xfrm>
        </p:spPr>
        <p:txBody>
          <a:bodyPr/>
          <a:lstStyle/>
          <a:p>
            <a:fld id="{9ECCF506-CE17-48D7-A346-321FB57AA507}" type="slidenum">
              <a:rPr lang="en-US" smtClean="0"/>
              <a:pPr/>
              <a:t>5</a:t>
            </a:fld>
            <a:endParaRPr lang="en-US" dirty="0"/>
          </a:p>
        </p:txBody>
      </p:sp>
    </p:spTree>
    <p:extLst>
      <p:ext uri="{BB962C8B-B14F-4D97-AF65-F5344CB8AC3E}">
        <p14:creationId xmlns:p14="http://schemas.microsoft.com/office/powerpoint/2010/main" val="299328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748C1-2EAF-12AD-1988-99389C6EFB7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A20BB4-5FC8-9386-9CAA-A34746EFC85C}"/>
              </a:ext>
            </a:extLst>
          </p:cNvPr>
          <p:cNvSpPr>
            <a:spLocks noGrp="1"/>
          </p:cNvSpPr>
          <p:nvPr>
            <p:ph type="body" idx="1"/>
          </p:nvPr>
        </p:nvSpPr>
        <p:spPr/>
        <p:txBody>
          <a:bodyPr/>
          <a:lstStyle/>
          <a:p>
            <a:r>
              <a:rPr lang="en-US" dirty="0"/>
              <a:t>The Prevent Harassment or Discrimination periodic collection is new for the 24-25 school year.  This file will report incident level information on the number of harassment or discrimination reports received by the school, the type of bias reported, and the time to complete each investigation. Since this is a periodic collection, there is no snapshot involved. This means there will only be Level 1 error reports.  The major Student Information System vendors are still developing the ability to collect and report data for this collection. PowerSchool has provided options for collecting the data within the Incident Management Tool. As of the December monthly meeting, Infinite Campus had not yet identified where the data will be collected. Both vendors plan to have an extract report ready later this spring.</a:t>
            </a:r>
          </a:p>
        </p:txBody>
      </p:sp>
      <p:sp>
        <p:nvSpPr>
          <p:cNvPr id="5" name="Slide Image Placeholder 4">
            <a:extLst>
              <a:ext uri="{FF2B5EF4-FFF2-40B4-BE49-F238E27FC236}">
                <a16:creationId xmlns:a16="http://schemas.microsoft.com/office/drawing/2014/main" id="{23D64212-0ED7-158C-E0AC-87B9E96D730F}"/>
              </a:ext>
            </a:extLst>
          </p:cNvPr>
          <p:cNvSpPr>
            <a:spLocks noGrp="1" noRot="1" noChangeAspect="1"/>
          </p:cNvSpPr>
          <p:nvPr>
            <p:ph type="sldImg"/>
          </p:nvPr>
        </p:nvSpPr>
        <p:spPr>
          <a:xfrm>
            <a:off x="701675" y="384175"/>
            <a:ext cx="5218113" cy="3914775"/>
          </a:xfrm>
        </p:spPr>
      </p:sp>
      <p:sp>
        <p:nvSpPr>
          <p:cNvPr id="6" name="Slide Number Placeholder 3">
            <a:extLst>
              <a:ext uri="{FF2B5EF4-FFF2-40B4-BE49-F238E27FC236}">
                <a16:creationId xmlns:a16="http://schemas.microsoft.com/office/drawing/2014/main" id="{E7B98361-C7F3-FCFC-8B89-E1758F7CDE52}"/>
              </a:ext>
            </a:extLst>
          </p:cNvPr>
          <p:cNvSpPr>
            <a:spLocks noGrp="1"/>
          </p:cNvSpPr>
          <p:nvPr>
            <p:ph type="sldNum" sz="quarter" idx="5"/>
          </p:nvPr>
        </p:nvSpPr>
        <p:spPr>
          <a:xfrm>
            <a:off x="3970340" y="8829676"/>
            <a:ext cx="3038475" cy="466725"/>
          </a:xfrm>
        </p:spPr>
        <p:txBody>
          <a:bodyPr/>
          <a:lstStyle/>
          <a:p>
            <a:fld id="{9ECCF506-CE17-48D7-A346-321FB57AA507}" type="slidenum">
              <a:rPr lang="en-US" smtClean="0"/>
              <a:pPr/>
              <a:t>6</a:t>
            </a:fld>
            <a:endParaRPr lang="en-US" dirty="0"/>
          </a:p>
        </p:txBody>
      </p:sp>
    </p:spTree>
    <p:extLst>
      <p:ext uri="{BB962C8B-B14F-4D97-AF65-F5344CB8AC3E}">
        <p14:creationId xmlns:p14="http://schemas.microsoft.com/office/powerpoint/2010/main" val="706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C8D1908-CEE5-4DEC-B3B4-CA1F247465D7}"/>
              </a:ext>
            </a:extLst>
          </p:cNvPr>
          <p:cNvSpPr>
            <a:spLocks noGrp="1"/>
          </p:cNvSpPr>
          <p:nvPr>
            <p:ph type="body" idx="1"/>
          </p:nvPr>
        </p:nvSpPr>
        <p:spPr/>
        <p:txBody>
          <a:bodyPr/>
          <a:lstStyle/>
          <a:p>
            <a:r>
              <a:rPr lang="en-US" dirty="0"/>
              <a:t>Now that we have a better understanding of the purpose and files being collected, let’s take a look at the overall collection process and some resources available to assist with each step.</a:t>
            </a:r>
          </a:p>
          <a:p>
            <a:endParaRPr lang="en-US" dirty="0"/>
          </a:p>
        </p:txBody>
      </p:sp>
      <p:sp>
        <p:nvSpPr>
          <p:cNvPr id="5" name="Slide Image Placeholder 4">
            <a:extLst>
              <a:ext uri="{FF2B5EF4-FFF2-40B4-BE49-F238E27FC236}">
                <a16:creationId xmlns:a16="http://schemas.microsoft.com/office/drawing/2014/main" id="{F7B702AD-0EF1-6DBB-9805-E0148F03432D}"/>
              </a:ext>
            </a:extLst>
          </p:cNvPr>
          <p:cNvSpPr>
            <a:spLocks noGrp="1" noRot="1" noChangeAspect="1"/>
          </p:cNvSpPr>
          <p:nvPr>
            <p:ph type="sldImg"/>
          </p:nvPr>
        </p:nvSpPr>
        <p:spPr>
          <a:xfrm>
            <a:off x="701675" y="384175"/>
            <a:ext cx="5218113" cy="3914775"/>
          </a:xfrm>
        </p:spPr>
      </p:sp>
      <p:sp>
        <p:nvSpPr>
          <p:cNvPr id="6" name="Slide Number Placeholder 3">
            <a:extLst>
              <a:ext uri="{FF2B5EF4-FFF2-40B4-BE49-F238E27FC236}">
                <a16:creationId xmlns:a16="http://schemas.microsoft.com/office/drawing/2014/main" id="{115B7FEF-C9D4-F12E-5726-8D5D3311F58A}"/>
              </a:ext>
            </a:extLst>
          </p:cNvPr>
          <p:cNvSpPr>
            <a:spLocks noGrp="1"/>
          </p:cNvSpPr>
          <p:nvPr>
            <p:ph type="sldNum" sz="quarter" idx="5"/>
          </p:nvPr>
        </p:nvSpPr>
        <p:spPr>
          <a:xfrm>
            <a:off x="3970340" y="8829676"/>
            <a:ext cx="3038475" cy="466725"/>
          </a:xfrm>
        </p:spPr>
        <p:txBody>
          <a:bodyPr/>
          <a:lstStyle/>
          <a:p>
            <a:fld id="{9ECCF506-CE17-48D7-A346-321FB57AA50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DF79F0-E62E-4538-A627-FD99CDBF0CC0}"/>
              </a:ext>
            </a:extLst>
          </p:cNvPr>
          <p:cNvSpPr>
            <a:spLocks noGrp="1"/>
          </p:cNvSpPr>
          <p:nvPr>
            <p:ph type="body" idx="1"/>
          </p:nvPr>
        </p:nvSpPr>
        <p:spPr/>
        <p:txBody>
          <a:bodyPr/>
          <a:lstStyle/>
          <a:p>
            <a:r>
              <a:rPr lang="en-US" dirty="0"/>
              <a:t>For those of you who have reviewed the Data Submissions Handbook or any other of our trainings, you may be familiar with this slide.  These are the 5 steps of any data collection:</a:t>
            </a:r>
          </a:p>
          <a:p>
            <a:r>
              <a:rPr lang="en-US" dirty="0"/>
              <a:t>Step 1 – Collection prep</a:t>
            </a:r>
          </a:p>
          <a:p>
            <a:r>
              <a:rPr lang="en-US" dirty="0"/>
              <a:t>Step 2 – Collect and enter data</a:t>
            </a:r>
          </a:p>
          <a:p>
            <a:r>
              <a:rPr lang="en-US" dirty="0"/>
              <a:t>Step 3 – Extract and submit files</a:t>
            </a:r>
          </a:p>
          <a:p>
            <a:r>
              <a:rPr lang="en-US" dirty="0"/>
              <a:t>Step 4 – Update data to resolve errors</a:t>
            </a:r>
          </a:p>
          <a:p>
            <a:r>
              <a:rPr lang="en-US" dirty="0"/>
              <a:t>And Step 5 – Final review</a:t>
            </a:r>
          </a:p>
          <a:p>
            <a:endParaRPr lang="en-US" dirty="0"/>
          </a:p>
          <a:p>
            <a:r>
              <a:rPr lang="en-US" dirty="0"/>
              <a:t>We will cover each of these steps in more detail in subsequent slides.  This is an iterative process that involves the repetition of steps 2 through 4 until your school is error free.  Once the data is error free CSI will send a summary report for a final review. Let’s jump into a little more about each of these steps.</a:t>
            </a:r>
          </a:p>
        </p:txBody>
      </p:sp>
      <p:sp>
        <p:nvSpPr>
          <p:cNvPr id="6" name="Slide Number Placeholder 3">
            <a:extLst>
              <a:ext uri="{FF2B5EF4-FFF2-40B4-BE49-F238E27FC236}">
                <a16:creationId xmlns:a16="http://schemas.microsoft.com/office/drawing/2014/main" id="{3CB8948D-C891-759D-A53A-F89E49D16F22}"/>
              </a:ext>
            </a:extLst>
          </p:cNvPr>
          <p:cNvSpPr>
            <a:spLocks noGrp="1"/>
          </p:cNvSpPr>
          <p:nvPr>
            <p:ph type="sldNum" sz="quarter" idx="5"/>
          </p:nvPr>
        </p:nvSpPr>
        <p:spPr/>
        <p:txBody>
          <a:bodyPr/>
          <a:lstStyle/>
          <a:p>
            <a:fld id="{9ECCF506-CE17-48D7-A346-321FB57AA507}" type="slidenum">
              <a:rPr lang="en-US" smtClean="0"/>
              <a:pPr/>
              <a:t>8</a:t>
            </a:fld>
            <a:endParaRPr lang="en-US" dirty="0"/>
          </a:p>
        </p:txBody>
      </p:sp>
      <p:sp>
        <p:nvSpPr>
          <p:cNvPr id="9" name="Slide Image Placeholder 8">
            <a:extLst>
              <a:ext uri="{FF2B5EF4-FFF2-40B4-BE49-F238E27FC236}">
                <a16:creationId xmlns:a16="http://schemas.microsoft.com/office/drawing/2014/main" id="{C3F488AB-6FED-26A0-F735-4959F7D5F0F9}"/>
              </a:ext>
            </a:extLst>
          </p:cNvPr>
          <p:cNvSpPr>
            <a:spLocks noGrp="1" noRot="1" noChangeAspect="1"/>
          </p:cNvSpPr>
          <p:nvPr>
            <p:ph type="sldImg"/>
          </p:nvPr>
        </p:nvSpPr>
        <p:spPr>
          <a:xfrm>
            <a:off x="701675" y="384175"/>
            <a:ext cx="5218113" cy="391477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2" name="Shape 122"/>
          <p:cNvSpPr txBox="1">
            <a:spLocks noGrp="1"/>
          </p:cNvSpPr>
          <p:nvPr>
            <p:ph type="body" idx="1"/>
          </p:nvPr>
        </p:nvSpPr>
        <p:spPr/>
        <p:txBody>
          <a:bodyPr/>
          <a:lstStyle/>
          <a:p>
            <a:r>
              <a:rPr lang="en-US" dirty="0"/>
              <a:t>Step 1, </a:t>
            </a:r>
            <a:r>
              <a:rPr lang="en-US" b="1" dirty="0"/>
              <a:t>Collection Prep </a:t>
            </a:r>
            <a:r>
              <a:rPr lang="en-US" dirty="0"/>
              <a:t>is about action taken prior to an upcoming collection to ensure you have the general knowledge necessary to be successful. This involves 3 key resources listed under General Resources on the Data Submission Library webpage: </a:t>
            </a:r>
          </a:p>
          <a:p>
            <a:pPr marL="171450" indent="-171450">
              <a:buFont typeface="Arial" panose="020B0604020202020204" pitchFamily="34" charset="0"/>
              <a:buChar char="•"/>
            </a:pPr>
            <a:r>
              <a:rPr lang="en-US" dirty="0"/>
              <a:t>Data Submissions Calendar</a:t>
            </a:r>
          </a:p>
          <a:p>
            <a:pPr marL="171450" indent="-171450">
              <a:buFont typeface="Arial" panose="020B0604020202020204" pitchFamily="34" charset="0"/>
              <a:buChar char="•"/>
            </a:pPr>
            <a:r>
              <a:rPr lang="en-US" dirty="0"/>
              <a:t>Data Submissions Handbook </a:t>
            </a:r>
          </a:p>
          <a:p>
            <a:pPr marL="171450" indent="-171450">
              <a:buFont typeface="Arial" panose="020B0604020202020204" pitchFamily="34" charset="0"/>
              <a:buChar char="•"/>
            </a:pPr>
            <a:r>
              <a:rPr lang="en-US" dirty="0"/>
              <a:t>Troubleshooting Errors spreadsheet. </a:t>
            </a:r>
          </a:p>
          <a:p>
            <a:r>
              <a:rPr lang="en-US" dirty="0"/>
              <a:t>The </a:t>
            </a:r>
            <a:r>
              <a:rPr lang="en-US" b="1" dirty="0"/>
              <a:t>Data Submissions Calendar </a:t>
            </a:r>
            <a:r>
              <a:rPr lang="en-US" dirty="0"/>
              <a:t>includes key dates for the collection, including initial file submittal, Level 1 error clearance, Level 2 error clearance, and signed certification. Printing this and reviewing it often will help you stay in compliance by meeting all necessary deadlines.</a:t>
            </a:r>
          </a:p>
          <a:p>
            <a:r>
              <a:rPr lang="en-US" dirty="0"/>
              <a:t>The </a:t>
            </a:r>
            <a:r>
              <a:rPr lang="en-US" b="1" dirty="0"/>
              <a:t>Data Submissions Handbook </a:t>
            </a:r>
            <a:r>
              <a:rPr lang="en-US" dirty="0"/>
              <a:t>is updated every year. It is highly recommended that all new and returning staff review the latest version of this comprehensive resource.</a:t>
            </a:r>
          </a:p>
          <a:p>
            <a:r>
              <a:rPr lang="en-US" dirty="0"/>
              <a:t>The </a:t>
            </a:r>
            <a:r>
              <a:rPr lang="en-US" b="1" dirty="0"/>
              <a:t>Troubleshooting Errors spreadsheet </a:t>
            </a:r>
            <a:r>
              <a:rPr lang="en-US" dirty="0"/>
              <a:t>will be discussed later. In short, it provides updated listings of each possible error and tips on how to correct the error.</a:t>
            </a:r>
          </a:p>
          <a:p>
            <a:endParaRPr lang="en-US" dirty="0"/>
          </a:p>
        </p:txBody>
      </p:sp>
      <p:sp>
        <p:nvSpPr>
          <p:cNvPr id="2" name="Slide Number Placeholder 3">
            <a:extLst>
              <a:ext uri="{FF2B5EF4-FFF2-40B4-BE49-F238E27FC236}">
                <a16:creationId xmlns:a16="http://schemas.microsoft.com/office/drawing/2014/main" id="{17EF3B40-D2BE-3FDE-4D4D-17BCBD873140}"/>
              </a:ext>
            </a:extLst>
          </p:cNvPr>
          <p:cNvSpPr>
            <a:spLocks noGrp="1"/>
          </p:cNvSpPr>
          <p:nvPr>
            <p:ph type="sldNum" sz="quarter" idx="5"/>
          </p:nvPr>
        </p:nvSpPr>
        <p:spPr/>
        <p:txBody>
          <a:bodyPr/>
          <a:lstStyle/>
          <a:p>
            <a:fld id="{9ECCF506-CE17-48D7-A346-321FB57AA507}" type="slidenum">
              <a:rPr lang="en-US" smtClean="0"/>
              <a:pPr/>
              <a:t>9</a:t>
            </a:fld>
            <a:endParaRPr lang="en-US" dirty="0"/>
          </a:p>
        </p:txBody>
      </p:sp>
      <p:sp>
        <p:nvSpPr>
          <p:cNvPr id="5" name="Slide Image Placeholder 4">
            <a:extLst>
              <a:ext uri="{FF2B5EF4-FFF2-40B4-BE49-F238E27FC236}">
                <a16:creationId xmlns:a16="http://schemas.microsoft.com/office/drawing/2014/main" id="{4D7BBF9D-69C4-4010-71C8-B88D43F8B34A}"/>
              </a:ext>
            </a:extLst>
          </p:cNvPr>
          <p:cNvSpPr>
            <a:spLocks noGrp="1" noRot="1" noChangeAspect="1"/>
          </p:cNvSpPr>
          <p:nvPr>
            <p:ph type="sldImg"/>
          </p:nvPr>
        </p:nvSpPr>
        <p:spPr>
          <a:xfrm>
            <a:off x="701675" y="384175"/>
            <a:ext cx="5218113" cy="3914775"/>
          </a:xfrm>
        </p:spPr>
      </p:sp>
    </p:spTree>
    <p:extLst>
      <p:ext uri="{BB962C8B-B14F-4D97-AF65-F5344CB8AC3E}">
        <p14:creationId xmlns:p14="http://schemas.microsoft.com/office/powerpoint/2010/main" val="161372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dirty="0"/>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dirty="0"/>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dirty="0"/>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dirty="0"/>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A">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457200" y="457200"/>
            <a:ext cx="7955280" cy="6858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000">
                <a:solidFill>
                  <a:schemeClr val="tx1"/>
                </a:solidFill>
                <a:latin typeface="Arial" panose="020B0604020202020204" pitchFamily="34" charset="0"/>
                <a:ea typeface="Arial Unicode MS" panose="020B0604020202020204" pitchFamily="34" charset="-128"/>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1604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A">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93622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752137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75" r:id="rId4"/>
    <p:sldLayoutId id="2147483676" r:id="rId5"/>
    <p:sldLayoutId id="214748369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resources.csi.state.co.us/data-submissions/discipline/" TargetMode="External"/><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s://resources.csi.state.co.us/data-submissions/discipline/" TargetMode="External"/><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resources.csi.state.co.us/school-discipline/" TargetMode="External"/><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0.png"/><Relationship Id="rId7" Type="http://schemas.openxmlformats.org/officeDocument/2006/relationships/diagramLayout" Target="../diagrams/layout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Data" Target="../diagrams/data8.xml"/><Relationship Id="rId5" Type="http://schemas.openxmlformats.org/officeDocument/2006/relationships/hyperlink" Target="https://resources.csi.state.co.us/data-submissions/discipline/" TargetMode="External"/><Relationship Id="rId10" Type="http://schemas.microsoft.com/office/2007/relationships/diagramDrawing" Target="../diagrams/drawing8.xml"/><Relationship Id="rId4" Type="http://schemas.openxmlformats.org/officeDocument/2006/relationships/image" Target="../media/image11.png"/><Relationship Id="rId9"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s://resources.csi.state.co.us/wp-content/uploads/2025/01/2024-2025-Discipline-Interchange-Discipline-Action-File_CSI-Additions.docx" TargetMode="External"/><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hyperlink" Target="https://ncaak.powerschool.com/admin/home.html" TargetMode="External"/><Relationship Id="rId7" Type="http://schemas.openxmlformats.org/officeDocument/2006/relationships/hyperlink" Target="https://kb.infinitecampus.com/help/behavior-data-management-and-reporting" TargetMode="External"/><Relationship Id="rId12"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diagramColors" Target="../diagrams/colors11.xml"/><Relationship Id="rId5" Type="http://schemas.openxmlformats.org/officeDocument/2006/relationships/hyperlink" Target="https://ps.powerschool-docs.com/pssis-admin/latest/incident-elements" TargetMode="External"/><Relationship Id="rId10" Type="http://schemas.openxmlformats.org/officeDocument/2006/relationships/diagramQuickStyle" Target="../diagrams/quickStyle11.xml"/><Relationship Id="rId4" Type="http://schemas.openxmlformats.org/officeDocument/2006/relationships/image" Target="../media/image12.png"/><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4.png"/><Relationship Id="rId7" Type="http://schemas.openxmlformats.org/officeDocument/2006/relationships/diagramQuickStyle" Target="../diagrams/quickStyle1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5.png"/><Relationship Id="rId9" Type="http://schemas.microsoft.com/office/2007/relationships/diagramDrawing" Target="../diagrams/drawing1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6.tmp"/><Relationship Id="rId7" Type="http://schemas.openxmlformats.org/officeDocument/2006/relationships/diagramQuickStyle" Target="../diagrams/quickStyle1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17.png"/><Relationship Id="rId9" Type="http://schemas.microsoft.com/office/2007/relationships/diagramDrawing" Target="../diagrams/drawing1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8.png"/><Relationship Id="rId7" Type="http://schemas.openxmlformats.org/officeDocument/2006/relationships/diagramQuickStyle" Target="../diagrams/quickStyle14.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9.png"/><Relationship Id="rId9" Type="http://schemas.microsoft.com/office/2007/relationships/diagramDrawing" Target="../diagrams/drawin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hyperlink" Target="https://resources.csi.state.co.us/data-submissions/discipline/" TargetMode="External"/><Relationship Id="rId7" Type="http://schemas.openxmlformats.org/officeDocument/2006/relationships/diagramQuickStyle" Target="../diagrams/quickStyle1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20.png"/><Relationship Id="rId9" Type="http://schemas.microsoft.com/office/2007/relationships/diagramDrawing" Target="../diagrams/drawing1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1.png"/><Relationship Id="rId7" Type="http://schemas.openxmlformats.org/officeDocument/2006/relationships/diagramQuickStyle" Target="../diagrams/quickStyle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hyperlink" Target="https://resources.csi.state.co.us/data-submissions/discipline/" TargetMode="External"/><Relationship Id="rId9" Type="http://schemas.microsoft.com/office/2007/relationships/diagramDrawing" Target="../diagrams/drawing17.xml"/></Relationships>
</file>

<file path=ppt/slides/_rels/slide23.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mailto:submissions_CSI@csi.state.co.us" TargetMode="External"/><Relationship Id="rId7" Type="http://schemas.openxmlformats.org/officeDocument/2006/relationships/diagramColors" Target="../diagrams/colors18.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19.xml"/><Relationship Id="rId3" Type="http://schemas.openxmlformats.org/officeDocument/2006/relationships/hyperlink" Target="https://docs.google.com/spreadsheets/d/1qzfnPLqbc3oNdp1Y_Q5HkbV6Jxibbnh-_cSLEbkaNE8/edit#gid=1606954372" TargetMode="External"/><Relationship Id="rId7" Type="http://schemas.openxmlformats.org/officeDocument/2006/relationships/image" Target="../media/image23.png"/><Relationship Id="rId12" Type="http://schemas.openxmlformats.org/officeDocument/2006/relationships/diagramColors" Target="../diagrams/colors19.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diagramQuickStyle" Target="../diagrams/quickStyle19.xml"/><Relationship Id="rId5" Type="http://schemas.openxmlformats.org/officeDocument/2006/relationships/hyperlink" Target="https://resources.csi.state.co.us/data-submissions/training/" TargetMode="External"/><Relationship Id="rId10" Type="http://schemas.openxmlformats.org/officeDocument/2006/relationships/diagramLayout" Target="../diagrams/layout19.xml"/><Relationship Id="rId4" Type="http://schemas.openxmlformats.org/officeDocument/2006/relationships/hyperlink" Target="mailto:Submissions_CSI@csi.state.co.us" TargetMode="External"/><Relationship Id="rId9" Type="http://schemas.openxmlformats.org/officeDocument/2006/relationships/diagramData" Target="../diagrams/data19.xml"/></Relationships>
</file>

<file path=ppt/slides/_rels/slide2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5.tmp"/><Relationship Id="rId7" Type="http://schemas.openxmlformats.org/officeDocument/2006/relationships/diagramColors" Target="../diagrams/colors20.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s.csi.state.co.us/wp-content/uploads/2024/03/23-24-Data-Submissions-Calendar-Timeline-23-24_March-2024.doc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mailto:Submissions_CSI@csi.state.co.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mailto:submissions_CSI@csi.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datapipeline/phd_factshee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resources.csi.state.co.us/data-submissions/" TargetMode="Externa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normAutofit/>
          </a:bodyPr>
          <a:lstStyle/>
          <a:p>
            <a:r>
              <a:rPr lang="en-US" sz="4400" dirty="0"/>
              <a:t>24-25 Discipline Collections Training</a:t>
            </a:r>
          </a:p>
        </p:txBody>
      </p:sp>
      <p:sp>
        <p:nvSpPr>
          <p:cNvPr id="3" name="Subtitle 2"/>
          <p:cNvSpPr>
            <a:spLocks noGrp="1"/>
          </p:cNvSpPr>
          <p:nvPr>
            <p:ph type="subTitle" idx="1"/>
          </p:nvPr>
        </p:nvSpPr>
        <p:spPr/>
        <p:txBody>
          <a:bodyPr/>
          <a:lstStyle/>
          <a:p>
            <a:r>
              <a:rPr lang="en-US" dirty="0"/>
              <a:t>Overview – Student Discipline, SPED Discipline and Prevent Harassment or Discrimination</a:t>
            </a:r>
          </a:p>
          <a:p>
            <a:r>
              <a:rPr lang="en-US" sz="1600" dirty="0"/>
              <a:t>Recorded January 2025</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BE29ADFD-3D66-B682-09DD-43DE244ADF7C}"/>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5F973D08-87AB-E4AF-EF56-23CD465F22FE}"/>
              </a:ext>
            </a:extLst>
          </p:cNvPr>
          <p:cNvSpPr txBox="1">
            <a:spLocks noGrp="1"/>
          </p:cNvSpPr>
          <p:nvPr>
            <p:ph type="title"/>
          </p:nvPr>
        </p:nvSpPr>
        <p:spPr>
          <a:xfrm>
            <a:off x="457199"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Discipline Collection Resources</a:t>
            </a:r>
            <a:endParaRPr sz="3000" dirty="0">
              <a:solidFill>
                <a:schemeClr val="tx1"/>
              </a:solidFill>
              <a:latin typeface="Arial" panose="020B0604020202020204" pitchFamily="34" charset="0"/>
              <a:cs typeface="Arial" panose="020B0604020202020204" pitchFamily="34" charset="0"/>
            </a:endParaRPr>
          </a:p>
        </p:txBody>
      </p:sp>
      <p:pic>
        <p:nvPicPr>
          <p:cNvPr id="5" name="Picture 4" descr="Data Submissions Library">
            <a:extLst>
              <a:ext uri="{FF2B5EF4-FFF2-40B4-BE49-F238E27FC236}">
                <a16:creationId xmlns:a16="http://schemas.microsoft.com/office/drawing/2014/main" id="{377F6C1F-2253-B64E-BFF7-65381780532E}"/>
              </a:ext>
            </a:extLst>
          </p:cNvPr>
          <p:cNvPicPr>
            <a:picLocks noChangeAspect="1"/>
          </p:cNvPicPr>
          <p:nvPr/>
        </p:nvPicPr>
        <p:blipFill>
          <a:blip r:embed="rId3"/>
          <a:stretch>
            <a:fillRect/>
          </a:stretch>
        </p:blipFill>
        <p:spPr>
          <a:xfrm>
            <a:off x="1143000" y="1216152"/>
            <a:ext cx="6877714" cy="4371428"/>
          </a:xfrm>
          <a:prstGeom prst="rect">
            <a:avLst/>
          </a:prstGeom>
        </p:spPr>
      </p:pic>
      <p:sp>
        <p:nvSpPr>
          <p:cNvPr id="10" name="TextBox 9">
            <a:extLst>
              <a:ext uri="{FF2B5EF4-FFF2-40B4-BE49-F238E27FC236}">
                <a16:creationId xmlns:a16="http://schemas.microsoft.com/office/drawing/2014/main" id="{2AA26CD4-364E-22F1-DEA0-A61DAAFFD9EC}"/>
              </a:ext>
            </a:extLst>
          </p:cNvPr>
          <p:cNvSpPr txBox="1"/>
          <p:nvPr/>
        </p:nvSpPr>
        <p:spPr>
          <a:xfrm>
            <a:off x="2240280" y="5715000"/>
            <a:ext cx="4572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hlinkClick r:id="rId4"/>
              </a:rPr>
              <a:t>https://resources.csi.state.co.us/data-submissions/discipline/</a:t>
            </a:r>
            <a:endParaRPr lang="en-US" sz="1200" dirty="0">
              <a:latin typeface="Arial" panose="020B0604020202020204" pitchFamily="34" charset="0"/>
              <a:cs typeface="Arial" panose="020B0604020202020204" pitchFamily="34" charset="0"/>
            </a:endParaRPr>
          </a:p>
        </p:txBody>
      </p:sp>
      <p:graphicFrame>
        <p:nvGraphicFramePr>
          <p:cNvPr id="2" name="Diagram 1" descr="Graphic of 5 steps of the submissions process and what step we are discussing.">
            <a:extLst>
              <a:ext uri="{FF2B5EF4-FFF2-40B4-BE49-F238E27FC236}">
                <a16:creationId xmlns:a16="http://schemas.microsoft.com/office/drawing/2014/main" id="{41F42702-717F-5398-818E-DF5DDA6D6E6D}"/>
              </a:ext>
            </a:extLst>
          </p:cNvPr>
          <p:cNvGraphicFramePr/>
          <p:nvPr>
            <p:extLst>
              <p:ext uri="{D42A27DB-BD31-4B8C-83A1-F6EECF244321}">
                <p14:modId xmlns:p14="http://schemas.microsoft.com/office/powerpoint/2010/main" val="651192618"/>
              </p:ext>
            </p:extLst>
          </p:nvPr>
        </p:nvGraphicFramePr>
        <p:xfrm>
          <a:off x="2633472"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26C3A68B-7F1A-D63A-E498-C4AF0B9F2061}"/>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4548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801E99B6-5BE3-741D-FF5D-A6765DF06ECE}"/>
            </a:ext>
          </a:extLst>
        </p:cNvPr>
        <p:cNvGrpSpPr/>
        <p:nvPr/>
      </p:nvGrpSpPr>
      <p:grpSpPr>
        <a:xfrm>
          <a:off x="0" y="0"/>
          <a:ext cx="0" cy="0"/>
          <a:chOff x="0" y="0"/>
          <a:chExt cx="0" cy="0"/>
        </a:xfrm>
      </p:grpSpPr>
      <p:pic>
        <p:nvPicPr>
          <p:cNvPr id="4" name="Picture 3" descr="Discipline Collection Resources">
            <a:extLst>
              <a:ext uri="{FF2B5EF4-FFF2-40B4-BE49-F238E27FC236}">
                <a16:creationId xmlns:a16="http://schemas.microsoft.com/office/drawing/2014/main" id="{329CFBC5-4DDC-118F-3489-32D715616A8F}"/>
              </a:ext>
            </a:extLst>
          </p:cNvPr>
          <p:cNvPicPr>
            <a:picLocks noChangeAspect="1"/>
          </p:cNvPicPr>
          <p:nvPr/>
        </p:nvPicPr>
        <p:blipFill>
          <a:blip r:embed="rId3"/>
          <a:stretch>
            <a:fillRect/>
          </a:stretch>
        </p:blipFill>
        <p:spPr>
          <a:xfrm>
            <a:off x="1088136" y="1194816"/>
            <a:ext cx="6975634" cy="4434840"/>
          </a:xfrm>
          <a:prstGeom prst="rect">
            <a:avLst/>
          </a:prstGeom>
        </p:spPr>
      </p:pic>
      <p:sp>
        <p:nvSpPr>
          <p:cNvPr id="124" name="Shape 124">
            <a:extLst>
              <a:ext uri="{FF2B5EF4-FFF2-40B4-BE49-F238E27FC236}">
                <a16:creationId xmlns:a16="http://schemas.microsoft.com/office/drawing/2014/main" id="{85AA04A4-B148-67C8-2078-F1C91A3C5455}"/>
              </a:ext>
            </a:extLst>
          </p:cNvPr>
          <p:cNvSpPr txBox="1">
            <a:spLocks noGrp="1"/>
          </p:cNvSpPr>
          <p:nvPr>
            <p:ph type="title"/>
          </p:nvPr>
        </p:nvSpPr>
        <p:spPr>
          <a:xfrm>
            <a:off x="457199"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Discipline Collection Resources Cont.</a:t>
            </a:r>
            <a:endParaRPr sz="3000"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D3C9638-1C29-7E84-FA9A-5E68C183296B}"/>
              </a:ext>
            </a:extLst>
          </p:cNvPr>
          <p:cNvSpPr txBox="1"/>
          <p:nvPr/>
        </p:nvSpPr>
        <p:spPr>
          <a:xfrm>
            <a:off x="2240280" y="5715000"/>
            <a:ext cx="4572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hlinkClick r:id="rId4"/>
              </a:rPr>
              <a:t>https://resources.csi.state.co.us/data-submissions/discipline/</a:t>
            </a:r>
            <a:endParaRPr lang="en-US" sz="1200" dirty="0">
              <a:latin typeface="Arial" panose="020B0604020202020204" pitchFamily="34" charset="0"/>
              <a:cs typeface="Arial" panose="020B0604020202020204" pitchFamily="34" charset="0"/>
            </a:endParaRPr>
          </a:p>
        </p:txBody>
      </p:sp>
      <p:graphicFrame>
        <p:nvGraphicFramePr>
          <p:cNvPr id="2" name="Diagram 1" descr="Graphic of 5 steps of the submissions process and what step we are discussing.">
            <a:extLst>
              <a:ext uri="{FF2B5EF4-FFF2-40B4-BE49-F238E27FC236}">
                <a16:creationId xmlns:a16="http://schemas.microsoft.com/office/drawing/2014/main" id="{F35F668E-60C7-EAF1-DF6F-9AAB011847CC}"/>
              </a:ext>
            </a:extLst>
          </p:cNvPr>
          <p:cNvGraphicFramePr/>
          <p:nvPr/>
        </p:nvGraphicFramePr>
        <p:xfrm>
          <a:off x="2633472"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D558FA2C-C008-9D59-1BB0-9E96CF4E709D}"/>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11</a:t>
            </a:fld>
            <a:endParaRPr lang="en" dirty="0"/>
          </a:p>
        </p:txBody>
      </p:sp>
    </p:spTree>
    <p:extLst>
      <p:ext uri="{BB962C8B-B14F-4D97-AF65-F5344CB8AC3E}">
        <p14:creationId xmlns:p14="http://schemas.microsoft.com/office/powerpoint/2010/main" val="32515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2: Data Entry and Review</a:t>
            </a:r>
            <a:endParaRPr sz="3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457200" y="1600198"/>
            <a:ext cx="3886200" cy="2923877"/>
          </a:xfrm>
          <a:prstGeom prst="rect">
            <a:avLst/>
          </a:prstGeom>
          <a:solidFill>
            <a:schemeClr val="accent6">
              <a:lumMod val="20000"/>
              <a:lumOff val="80000"/>
            </a:schemeClr>
          </a:solidFill>
          <a:ln>
            <a:solidFill>
              <a:schemeClr val="tx2">
                <a:lumMod val="20000"/>
                <a:lumOff val="80000"/>
              </a:schemeClr>
            </a:solidFill>
          </a:ln>
        </p:spPr>
        <p:txBody>
          <a:bodyPr wrap="square" rtlCol="0">
            <a:spAutoFit/>
          </a:bodyPr>
          <a:lstStyle/>
          <a:p>
            <a:pPr marL="85725" defTabSz="685800"/>
            <a:r>
              <a:rPr lang="en-US" sz="1600" b="1" dirty="0">
                <a:solidFill>
                  <a:srgbClr val="C63F28"/>
                </a:solidFill>
                <a:latin typeface="Arial" panose="020B0604020202020204" pitchFamily="34" charset="0"/>
                <a:cs typeface="Arial" panose="020B0604020202020204" pitchFamily="34" charset="0"/>
              </a:rPr>
              <a:t>What</a:t>
            </a:r>
            <a:r>
              <a:rPr lang="en-US" sz="1600" dirty="0">
                <a:solidFill>
                  <a:prstClr val="black"/>
                </a:solidFill>
                <a:latin typeface="Arial" panose="020B0604020202020204" pitchFamily="34" charset="0"/>
                <a:cs typeface="Arial" panose="020B0604020202020204" pitchFamily="34" charset="0"/>
              </a:rPr>
              <a:t> data to collect</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All reportable Discipline Incidents during the current school year</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All formal Harassment or Discrimination Reports</a:t>
            </a:r>
          </a:p>
          <a:p>
            <a:pPr defTabSz="685800"/>
            <a:endParaRPr lang="en-US" sz="1600" dirty="0">
              <a:solidFill>
                <a:prstClr val="black"/>
              </a:solidFill>
              <a:latin typeface="Arial" panose="020B0604020202020204" pitchFamily="34" charset="0"/>
              <a:cs typeface="Arial" panose="020B0604020202020204" pitchFamily="34" charset="0"/>
            </a:endParaRPr>
          </a:p>
          <a:p>
            <a:pPr marL="85725" defTabSz="685800"/>
            <a:r>
              <a:rPr lang="en-US" sz="1600" b="1" dirty="0">
                <a:solidFill>
                  <a:srgbClr val="455FA9"/>
                </a:solidFill>
                <a:latin typeface="Arial" panose="020B0604020202020204" pitchFamily="34" charset="0"/>
                <a:cs typeface="Arial" panose="020B0604020202020204" pitchFamily="34" charset="0"/>
              </a:rPr>
              <a:t>Resources Utilized</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File Layout and Definition Documents</a:t>
            </a:r>
          </a:p>
          <a:p>
            <a:pPr marL="182880" lvl="1" defTabSz="685800">
              <a:spcBef>
                <a:spcPts val="600"/>
              </a:spcBef>
            </a:pPr>
            <a:endParaRPr lang="en-US" sz="2000"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D6CF85-2A02-466B-B4B0-11473F447C5F}"/>
              </a:ext>
            </a:extLst>
          </p:cNvPr>
          <p:cNvSpPr txBox="1"/>
          <p:nvPr/>
        </p:nvSpPr>
        <p:spPr>
          <a:xfrm>
            <a:off x="4800599" y="1600200"/>
            <a:ext cx="3886200" cy="2939266"/>
          </a:xfrm>
          <a:prstGeom prst="rect">
            <a:avLst/>
          </a:prstGeom>
          <a:solidFill>
            <a:schemeClr val="accent6">
              <a:lumMod val="20000"/>
              <a:lumOff val="80000"/>
            </a:schemeClr>
          </a:solidFill>
          <a:ln>
            <a:solidFill>
              <a:schemeClr val="tx2">
                <a:lumMod val="20000"/>
                <a:lumOff val="80000"/>
              </a:schemeClr>
            </a:solidFill>
          </a:ln>
        </p:spPr>
        <p:txBody>
          <a:bodyPr wrap="square" rtlCol="0">
            <a:spAutoFit/>
          </a:bodyPr>
          <a:lstStyle/>
          <a:p>
            <a:pPr marL="85725" defTabSz="685800"/>
            <a:r>
              <a:rPr lang="en-US" sz="1600" b="1" dirty="0">
                <a:solidFill>
                  <a:srgbClr val="C63F28"/>
                </a:solidFill>
                <a:latin typeface="Arial" panose="020B0604020202020204" pitchFamily="34" charset="0"/>
                <a:cs typeface="Arial" panose="020B0604020202020204" pitchFamily="34" charset="0"/>
              </a:rPr>
              <a:t>Where </a:t>
            </a:r>
            <a:r>
              <a:rPr lang="en-US" sz="1600" dirty="0">
                <a:latin typeface="Arial" panose="020B0604020202020204" pitchFamily="34" charset="0"/>
                <a:cs typeface="Arial" panose="020B0604020202020204" pitchFamily="34" charset="0"/>
              </a:rPr>
              <a:t>the data should be entered</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PowerSchool </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Infinite Campus OR</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Another Discipline Tracking Tool</a:t>
            </a:r>
          </a:p>
          <a:p>
            <a:pPr marL="342900" lvl="1" defTabSz="685800"/>
            <a:endParaRPr lang="en-US" sz="1600" dirty="0">
              <a:solidFill>
                <a:prstClr val="black"/>
              </a:solidFill>
              <a:latin typeface="Arial" panose="020B0604020202020204" pitchFamily="34" charset="0"/>
              <a:cs typeface="Arial" panose="020B0604020202020204" pitchFamily="34" charset="0"/>
            </a:endParaRPr>
          </a:p>
          <a:p>
            <a:pPr marL="82296" lvl="1" defTabSz="685800"/>
            <a:r>
              <a:rPr lang="en-US" sz="1600" b="1" dirty="0">
                <a:solidFill>
                  <a:srgbClr val="455FA9"/>
                </a:solidFill>
                <a:latin typeface="Arial" panose="020B0604020202020204" pitchFamily="34" charset="0"/>
                <a:cs typeface="Arial" panose="020B0604020202020204" pitchFamily="34" charset="0"/>
              </a:rPr>
              <a:t>Resources Utilized</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PowerSchool or Infinite Campus System Resources</a:t>
            </a:r>
          </a:p>
          <a:p>
            <a:pPr marL="365760" lvl="1" indent="-182880" defTabSz="685800">
              <a:spcBef>
                <a:spcPts val="600"/>
              </a:spcBef>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Prevent Harassment or Discrimination TEMPLATE</a:t>
            </a:r>
            <a:endParaRPr lang="en-US" sz="1600" b="1" dirty="0">
              <a:solidFill>
                <a:srgbClr val="455FA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4AC895-8812-CF9A-E110-CDB791E16E27}"/>
              </a:ext>
            </a:extLst>
          </p:cNvPr>
          <p:cNvSpPr txBox="1"/>
          <p:nvPr/>
        </p:nvSpPr>
        <p:spPr>
          <a:xfrm>
            <a:off x="2240280" y="5715000"/>
            <a:ext cx="4572000" cy="274320"/>
          </a:xfrm>
          <a:prstGeom prst="rect">
            <a:avLst/>
          </a:prstGeom>
          <a:noFill/>
        </p:spPr>
        <p:txBody>
          <a:bodyPr wrap="square">
            <a:spAutoFit/>
          </a:bodyPr>
          <a:lstStyle/>
          <a:p>
            <a:pPr algn="ctr"/>
            <a:r>
              <a:rPr lang="en-US" sz="1400" dirty="0">
                <a:hlinkClick r:id="rId3"/>
              </a:rPr>
              <a:t>https://resources.csi.state.co.us/school-discipline/</a:t>
            </a:r>
            <a:endParaRPr lang="en-US" sz="1400" dirty="0"/>
          </a:p>
        </p:txBody>
      </p:sp>
      <p:graphicFrame>
        <p:nvGraphicFramePr>
          <p:cNvPr id="7" name="Diagram 6" descr="Graphic of 5 steps of the submissions process and what step we are discussing.">
            <a:extLst>
              <a:ext uri="{FF2B5EF4-FFF2-40B4-BE49-F238E27FC236}">
                <a16:creationId xmlns:a16="http://schemas.microsoft.com/office/drawing/2014/main" id="{F063C4B7-3722-4D7D-B8B3-58A036F4EAA1}"/>
              </a:ext>
            </a:extLst>
          </p:cNvPr>
          <p:cNvGraphicFramePr/>
          <p:nvPr>
            <p:extLst>
              <p:ext uri="{D42A27DB-BD31-4B8C-83A1-F6EECF244321}">
                <p14:modId xmlns:p14="http://schemas.microsoft.com/office/powerpoint/2010/main" val="1889016137"/>
              </p:ext>
            </p:extLst>
          </p:nvPr>
        </p:nvGraphicFramePr>
        <p:xfrm>
          <a:off x="2633472" y="5943600"/>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2">
            <a:extLst>
              <a:ext uri="{FF2B5EF4-FFF2-40B4-BE49-F238E27FC236}">
                <a16:creationId xmlns:a16="http://schemas.microsoft.com/office/drawing/2014/main" id="{B1686A42-9223-E741-DBEF-C3260B30990B}"/>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12</a:t>
            </a:fld>
            <a:endParaRPr lang="en" dirty="0"/>
          </a:p>
        </p:txBody>
      </p:sp>
    </p:spTree>
    <p:extLst>
      <p:ext uri="{BB962C8B-B14F-4D97-AF65-F5344CB8AC3E}">
        <p14:creationId xmlns:p14="http://schemas.microsoft.com/office/powerpoint/2010/main" val="37682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199"/>
            <a:ext cx="7955280" cy="957389"/>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File Layout and Definition Documents </a:t>
            </a:r>
            <a:br>
              <a:rPr lang="en-US" sz="3000" dirty="0">
                <a:solidFill>
                  <a:schemeClr val="tx1"/>
                </a:solidFill>
                <a:latin typeface="Arial" panose="020B0604020202020204" pitchFamily="34" charset="0"/>
                <a:cs typeface="Arial" panose="020B0604020202020204" pitchFamily="34" charset="0"/>
              </a:rPr>
            </a:br>
            <a:r>
              <a:rPr lang="en-US" sz="3000" dirty="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CSI Additions</a:t>
            </a:r>
            <a:endParaRPr sz="2400" dirty="0">
              <a:solidFill>
                <a:schemeClr val="tx1"/>
              </a:solidFill>
              <a:latin typeface="Arial" panose="020B0604020202020204" pitchFamily="34" charset="0"/>
              <a:cs typeface="Arial" panose="020B0604020202020204" pitchFamily="34" charset="0"/>
            </a:endParaRPr>
          </a:p>
        </p:txBody>
      </p:sp>
      <p:pic>
        <p:nvPicPr>
          <p:cNvPr id="8" name="Picture 7" descr="File Layout and Definition Documents ">
            <a:extLst>
              <a:ext uri="{FF2B5EF4-FFF2-40B4-BE49-F238E27FC236}">
                <a16:creationId xmlns:a16="http://schemas.microsoft.com/office/drawing/2014/main" id="{44E492C2-5AD4-4290-0576-875C4EBB46A8}"/>
              </a:ext>
            </a:extLst>
          </p:cNvPr>
          <p:cNvPicPr>
            <a:picLocks noChangeAspect="1"/>
          </p:cNvPicPr>
          <p:nvPr/>
        </p:nvPicPr>
        <p:blipFill>
          <a:blip r:embed="rId3"/>
          <a:stretch>
            <a:fillRect/>
          </a:stretch>
        </p:blipFill>
        <p:spPr>
          <a:xfrm>
            <a:off x="365760" y="1463040"/>
            <a:ext cx="4114800" cy="2816898"/>
          </a:xfrm>
          <a:prstGeom prst="rect">
            <a:avLst/>
          </a:prstGeom>
        </p:spPr>
      </p:pic>
      <p:pic>
        <p:nvPicPr>
          <p:cNvPr id="12" name="Picture 11" descr="File Layout and Definition Documents Part 2">
            <a:extLst>
              <a:ext uri="{FF2B5EF4-FFF2-40B4-BE49-F238E27FC236}">
                <a16:creationId xmlns:a16="http://schemas.microsoft.com/office/drawing/2014/main" id="{D5CCDEF2-6285-3BBF-6557-EBB5D43D99A8}"/>
              </a:ext>
            </a:extLst>
          </p:cNvPr>
          <p:cNvPicPr>
            <a:picLocks noChangeAspect="1"/>
          </p:cNvPicPr>
          <p:nvPr/>
        </p:nvPicPr>
        <p:blipFill>
          <a:blip r:embed="rId4"/>
          <a:stretch>
            <a:fillRect/>
          </a:stretch>
        </p:blipFill>
        <p:spPr>
          <a:xfrm>
            <a:off x="4663440" y="2519495"/>
            <a:ext cx="4114800" cy="2851232"/>
          </a:xfrm>
          <a:prstGeom prst="rect">
            <a:avLst/>
          </a:prstGeom>
        </p:spPr>
      </p:pic>
      <p:sp>
        <p:nvSpPr>
          <p:cNvPr id="4" name="Rectangle 3">
            <a:extLst>
              <a:ext uri="{FF2B5EF4-FFF2-40B4-BE49-F238E27FC236}">
                <a16:creationId xmlns:a16="http://schemas.microsoft.com/office/drawing/2014/main" id="{8485B09A-847C-40CF-952C-570A6BEA2B7D}"/>
              </a:ext>
            </a:extLst>
          </p:cNvPr>
          <p:cNvSpPr/>
          <p:nvPr/>
        </p:nvSpPr>
        <p:spPr>
          <a:xfrm>
            <a:off x="2240280" y="5715000"/>
            <a:ext cx="4572000" cy="276999"/>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hlinkClick r:id="rId5"/>
              </a:rPr>
              <a:t>https://resources.csi.state.co.us/data-submissions/discipline/</a:t>
            </a:r>
            <a:endParaRPr lang="en-US" sz="1200" dirty="0">
              <a:latin typeface="Arial" panose="020B0604020202020204" pitchFamily="34" charset="0"/>
              <a:cs typeface="Arial" panose="020B0604020202020204" pitchFamily="34" charset="0"/>
            </a:endParaRPr>
          </a:p>
        </p:txBody>
      </p:sp>
      <p:graphicFrame>
        <p:nvGraphicFramePr>
          <p:cNvPr id="2" name="Diagram 1" descr="Graphic of 5 steps of the submissions process and what step we are discussing.">
            <a:extLst>
              <a:ext uri="{FF2B5EF4-FFF2-40B4-BE49-F238E27FC236}">
                <a16:creationId xmlns:a16="http://schemas.microsoft.com/office/drawing/2014/main" id="{1BF5692E-EC88-A200-20A2-0646C00BDA3B}"/>
              </a:ext>
            </a:extLst>
          </p:cNvPr>
          <p:cNvGraphicFramePr/>
          <p:nvPr>
            <p:extLst>
              <p:ext uri="{D42A27DB-BD31-4B8C-83A1-F6EECF244321}">
                <p14:modId xmlns:p14="http://schemas.microsoft.com/office/powerpoint/2010/main" val="4251295264"/>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Slide Number Placeholder 2">
            <a:extLst>
              <a:ext uri="{FF2B5EF4-FFF2-40B4-BE49-F238E27FC236}">
                <a16:creationId xmlns:a16="http://schemas.microsoft.com/office/drawing/2014/main" id="{662AE591-26BD-0625-7AAE-BE19C668F1F5}"/>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13</a:t>
            </a:fld>
            <a:endParaRPr lang="en" dirty="0"/>
          </a:p>
        </p:txBody>
      </p:sp>
    </p:spTree>
    <p:extLst>
      <p:ext uri="{BB962C8B-B14F-4D97-AF65-F5344CB8AC3E}">
        <p14:creationId xmlns:p14="http://schemas.microsoft.com/office/powerpoint/2010/main" val="278324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Student Discipline – Behavior Codes*</a:t>
            </a:r>
            <a:endParaRPr sz="3000" dirty="0">
              <a:solidFill>
                <a:srgbClr val="FF0000"/>
              </a:solidFill>
            </a:endParaRPr>
          </a:p>
        </p:txBody>
      </p:sp>
      <p:sp>
        <p:nvSpPr>
          <p:cNvPr id="3" name="TextBox 2">
            <a:extLst>
              <a:ext uri="{FF2B5EF4-FFF2-40B4-BE49-F238E27FC236}">
                <a16:creationId xmlns:a16="http://schemas.microsoft.com/office/drawing/2014/main" id="{650E7807-26E8-0E0B-9728-064274EC63B0}"/>
              </a:ext>
            </a:extLst>
          </p:cNvPr>
          <p:cNvSpPr txBox="1"/>
          <p:nvPr/>
        </p:nvSpPr>
        <p:spPr>
          <a:xfrm>
            <a:off x="1463040" y="1323324"/>
            <a:ext cx="5129684" cy="4031873"/>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01 Drug Violation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02 Alcohol Violation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03 Tobacco Violation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04 1st, 2nd Degree or Vehicular Assault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05 Dangerous Weapons Carrying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06 Robbery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07 Other Felony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08 Disobedience/ Defiant or Repeated Interference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09 Detrimental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Destruction of School Property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11 Bullying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 Other Violation of Code of Conduct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 3rd Degree Assault/Disorderly Conduct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14 Marijuana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 Sexual Violence/ Battery (other than Rape)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16 Rape or Attempted Rape</a:t>
            </a:r>
          </a:p>
        </p:txBody>
      </p:sp>
      <p:sp>
        <p:nvSpPr>
          <p:cNvPr id="5" name="TextBox 4">
            <a:extLst>
              <a:ext uri="{FF2B5EF4-FFF2-40B4-BE49-F238E27FC236}">
                <a16:creationId xmlns:a16="http://schemas.microsoft.com/office/drawing/2014/main" id="{F09DAA0A-71C0-81D1-2AD0-8036B4699E43}"/>
              </a:ext>
            </a:extLst>
          </p:cNvPr>
          <p:cNvSpPr txBox="1"/>
          <p:nvPr/>
        </p:nvSpPr>
        <p:spPr>
          <a:xfrm>
            <a:off x="675119" y="5417762"/>
            <a:ext cx="6932181"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 - Codes 17-43 used for CRDC purposes are not listed here.  Please see the </a:t>
            </a:r>
            <a:r>
              <a:rPr lang="en-US" sz="1100" dirty="0">
                <a:latin typeface="Arial" panose="020B0604020202020204" pitchFamily="34" charset="0"/>
                <a:cs typeface="Arial" panose="020B0604020202020204" pitchFamily="34" charset="0"/>
                <a:hlinkClick r:id="rId3"/>
              </a:rPr>
              <a:t>Discipline Action File Layout </a:t>
            </a:r>
            <a:r>
              <a:rPr lang="en-US" sz="1100" dirty="0">
                <a:latin typeface="Arial" panose="020B0604020202020204" pitchFamily="34" charset="0"/>
                <a:cs typeface="Arial" panose="020B0604020202020204" pitchFamily="34" charset="0"/>
              </a:rPr>
              <a:t>to view.</a:t>
            </a:r>
          </a:p>
        </p:txBody>
      </p:sp>
      <p:graphicFrame>
        <p:nvGraphicFramePr>
          <p:cNvPr id="2" name="Diagram 1" descr="Graphic of 5 steps of the submissions process and what step we are discussing.">
            <a:extLst>
              <a:ext uri="{FF2B5EF4-FFF2-40B4-BE49-F238E27FC236}">
                <a16:creationId xmlns:a16="http://schemas.microsoft.com/office/drawing/2014/main" id="{906C245F-E9BA-B029-9FEE-4381A99FC723}"/>
              </a:ext>
            </a:extLst>
          </p:cNvPr>
          <p:cNvGraphicFramePr/>
          <p:nvPr>
            <p:extLst>
              <p:ext uri="{D42A27DB-BD31-4B8C-83A1-F6EECF244321}">
                <p14:modId xmlns:p14="http://schemas.microsoft.com/office/powerpoint/2010/main" val="988094980"/>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2">
            <a:extLst>
              <a:ext uri="{FF2B5EF4-FFF2-40B4-BE49-F238E27FC236}">
                <a16:creationId xmlns:a16="http://schemas.microsoft.com/office/drawing/2014/main" id="{BF2B1114-A7AA-9310-3655-55EBB3ACBA03}"/>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14</a:t>
            </a:fld>
            <a:endParaRPr lang="en" dirty="0"/>
          </a:p>
        </p:txBody>
      </p:sp>
    </p:spTree>
    <p:extLst>
      <p:ext uri="{BB962C8B-B14F-4D97-AF65-F5344CB8AC3E}">
        <p14:creationId xmlns:p14="http://schemas.microsoft.com/office/powerpoint/2010/main" val="231655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199"/>
            <a:ext cx="8201026"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Student Discipline – Action / Resolution Codes</a:t>
            </a:r>
            <a:endParaRPr sz="3000" dirty="0">
              <a:solidFill>
                <a:srgbClr val="FF0000"/>
              </a:solidFill>
            </a:endParaRPr>
          </a:p>
        </p:txBody>
      </p:sp>
      <p:sp>
        <p:nvSpPr>
          <p:cNvPr id="3" name="TextBox 2">
            <a:extLst>
              <a:ext uri="{FF2B5EF4-FFF2-40B4-BE49-F238E27FC236}">
                <a16:creationId xmlns:a16="http://schemas.microsoft.com/office/drawing/2014/main" id="{650E7807-26E8-0E0B-9728-064274EC63B0}"/>
              </a:ext>
            </a:extLst>
          </p:cNvPr>
          <p:cNvSpPr txBox="1"/>
          <p:nvPr/>
        </p:nvSpPr>
        <p:spPr>
          <a:xfrm>
            <a:off x="1463040" y="2015964"/>
            <a:ext cx="5738194" cy="2246769"/>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00  N/A </a:t>
            </a:r>
            <a:r>
              <a:rPr lang="en-US" dirty="0">
                <a:solidFill>
                  <a:prstClr val="black"/>
                </a:solidFill>
                <a:latin typeface="Arial" panose="020B0604020202020204" pitchFamily="34" charset="0"/>
                <a:cs typeface="Arial" panose="020B0604020202020204" pitchFamily="34" charset="0"/>
              </a:rPr>
              <a:t>(used when reporting a Unilateral Removal </a:t>
            </a:r>
            <a:br>
              <a:rPr lang="en-US" dirty="0">
                <a:solidFill>
                  <a:prstClr val="black"/>
                </a:solidFill>
                <a:latin typeface="Arial" panose="020B0604020202020204" pitchFamily="34" charset="0"/>
                <a:cs typeface="Arial" panose="020B0604020202020204" pitchFamily="34" charset="0"/>
              </a:rPr>
            </a:br>
            <a:r>
              <a:rPr lang="en-US" dirty="0">
                <a:solidFill>
                  <a:prstClr val="black"/>
                </a:solidFill>
                <a:latin typeface="Arial" panose="020B0604020202020204" pitchFamily="34" charset="0"/>
                <a:cs typeface="Arial" panose="020B0604020202020204" pitchFamily="34" charset="0"/>
              </a:rPr>
              <a:t>                 or CRDC allegations)</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Classroom Removal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11   In-School Suspension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  Out-of-School Suspension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  Expulsion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14  Any other form of discipline</a:t>
            </a:r>
          </a:p>
        </p:txBody>
      </p:sp>
      <p:graphicFrame>
        <p:nvGraphicFramePr>
          <p:cNvPr id="4" name="Diagram 3" descr="Graphic of 5 steps of the submissions process and what step we are discussing.">
            <a:extLst>
              <a:ext uri="{FF2B5EF4-FFF2-40B4-BE49-F238E27FC236}">
                <a16:creationId xmlns:a16="http://schemas.microsoft.com/office/drawing/2014/main" id="{E99701ED-8D3B-566E-3FBC-4A5BC99A922A}"/>
              </a:ext>
            </a:extLst>
          </p:cNvPr>
          <p:cNvGraphicFramePr/>
          <p:nvPr>
            <p:extLst>
              <p:ext uri="{D42A27DB-BD31-4B8C-83A1-F6EECF244321}">
                <p14:modId xmlns:p14="http://schemas.microsoft.com/office/powerpoint/2010/main" val="1708397375"/>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2">
            <a:extLst>
              <a:ext uri="{FF2B5EF4-FFF2-40B4-BE49-F238E27FC236}">
                <a16:creationId xmlns:a16="http://schemas.microsoft.com/office/drawing/2014/main" id="{28B3145F-28C4-2A88-BAD4-68991D4296FA}"/>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15</a:t>
            </a:fld>
            <a:endParaRPr lang="en" dirty="0"/>
          </a:p>
        </p:txBody>
      </p:sp>
    </p:spTree>
    <p:extLst>
      <p:ext uri="{BB962C8B-B14F-4D97-AF65-F5344CB8AC3E}">
        <p14:creationId xmlns:p14="http://schemas.microsoft.com/office/powerpoint/2010/main" val="316676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199"/>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Incident/Behavior Entry in SIS</a:t>
            </a:r>
            <a:endParaRPr sz="3000" dirty="0">
              <a:solidFill>
                <a:srgbClr val="FF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13B7246-088E-4C5F-AE8D-04C1A3AFD2E9}"/>
              </a:ext>
            </a:extLst>
          </p:cNvPr>
          <p:cNvSpPr txBox="1"/>
          <p:nvPr/>
        </p:nvSpPr>
        <p:spPr>
          <a:xfrm>
            <a:off x="320040" y="1346420"/>
            <a:ext cx="1365304" cy="307777"/>
          </a:xfrm>
          <a:prstGeom prst="rect">
            <a:avLst/>
          </a:prstGeom>
          <a:noFill/>
        </p:spPr>
        <p:txBody>
          <a:bodyPr wrap="square" rtlCol="0">
            <a:spAutoFit/>
          </a:bodyPr>
          <a:lstStyle/>
          <a:p>
            <a:r>
              <a:rPr lang="en-US" sz="1400" b="1" dirty="0">
                <a:solidFill>
                  <a:srgbClr val="C63F28"/>
                </a:solidFill>
                <a:latin typeface="Arial" panose="020B0604020202020204" pitchFamily="34" charset="0"/>
                <a:cs typeface="Arial" panose="020B0604020202020204" pitchFamily="34" charset="0"/>
              </a:rPr>
              <a:t>PowerSchool</a:t>
            </a:r>
          </a:p>
        </p:txBody>
      </p:sp>
      <p:sp>
        <p:nvSpPr>
          <p:cNvPr id="6" name="Rectangle 5">
            <a:extLst>
              <a:ext uri="{FF2B5EF4-FFF2-40B4-BE49-F238E27FC236}">
                <a16:creationId xmlns:a16="http://schemas.microsoft.com/office/drawing/2014/main" id="{4EB2B730-C022-4E45-B5FF-2D68016C5CC4}"/>
              </a:ext>
            </a:extLst>
          </p:cNvPr>
          <p:cNvSpPr/>
          <p:nvPr/>
        </p:nvSpPr>
        <p:spPr>
          <a:xfrm>
            <a:off x="320040" y="1640329"/>
            <a:ext cx="4534731" cy="246221"/>
          </a:xfrm>
          <a:prstGeom prst="rect">
            <a:avLst/>
          </a:prstGeom>
        </p:spPr>
        <p:txBody>
          <a:bodyPr wrap="square">
            <a:spAutoFit/>
          </a:bodyPr>
          <a:lstStyle/>
          <a:p>
            <a:r>
              <a:rPr lang="en-US" sz="1000" dirty="0">
                <a:latin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000" dirty="0">
                <a:latin typeface="Arial" panose="020B0604020202020204" pitchFamily="34" charset="0"/>
              </a:rPr>
              <a:t> &gt; People &gt; Students &gt; All Incidents &gt; </a:t>
            </a:r>
            <a:r>
              <a:rPr lang="en-US" sz="1000" b="1" dirty="0">
                <a:latin typeface="Arial" panose="020B0604020202020204" pitchFamily="34" charset="0"/>
              </a:rPr>
              <a:t>Create Detailed Incident</a:t>
            </a:r>
            <a:endParaRPr lang="en-US" sz="1000" b="1" u="sng" dirty="0"/>
          </a:p>
        </p:txBody>
      </p:sp>
      <p:pic>
        <p:nvPicPr>
          <p:cNvPr id="13" name="Picture 12" descr="Incident/Behavior Entry in SIS">
            <a:extLst>
              <a:ext uri="{FF2B5EF4-FFF2-40B4-BE49-F238E27FC236}">
                <a16:creationId xmlns:a16="http://schemas.microsoft.com/office/drawing/2014/main" id="{F2F516DC-71C0-9786-0ADE-3A3E46B3CFE2}"/>
              </a:ext>
            </a:extLst>
          </p:cNvPr>
          <p:cNvPicPr>
            <a:picLocks noChangeAspect="1"/>
          </p:cNvPicPr>
          <p:nvPr/>
        </p:nvPicPr>
        <p:blipFill>
          <a:blip r:embed="rId4"/>
          <a:stretch>
            <a:fillRect/>
          </a:stretch>
        </p:blipFill>
        <p:spPr>
          <a:xfrm>
            <a:off x="365759" y="2103119"/>
            <a:ext cx="4284147" cy="2971800"/>
          </a:xfrm>
          <a:prstGeom prst="rect">
            <a:avLst/>
          </a:prstGeom>
        </p:spPr>
      </p:pic>
      <p:sp>
        <p:nvSpPr>
          <p:cNvPr id="5" name="Rectangle 4">
            <a:extLst>
              <a:ext uri="{FF2B5EF4-FFF2-40B4-BE49-F238E27FC236}">
                <a16:creationId xmlns:a16="http://schemas.microsoft.com/office/drawing/2014/main" id="{17FEEA61-25FE-4190-A1F9-EEBE9CA3D528}"/>
              </a:ext>
            </a:extLst>
          </p:cNvPr>
          <p:cNvSpPr/>
          <p:nvPr/>
        </p:nvSpPr>
        <p:spPr>
          <a:xfrm>
            <a:off x="365760" y="5088888"/>
            <a:ext cx="3650226" cy="506549"/>
          </a:xfrm>
          <a:prstGeom prst="rect">
            <a:avLst/>
          </a:prstGeom>
        </p:spPr>
        <p:txBody>
          <a:bodyPr wrap="square">
            <a:spAutoFit/>
          </a:bodyPr>
          <a:lstStyle/>
          <a:p>
            <a:pPr marL="0" marR="0">
              <a:lnSpc>
                <a:spcPct val="115000"/>
              </a:lnSpc>
              <a:spcAft>
                <a:spcPts val="600"/>
              </a:spcAft>
            </a:pP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https://ps.powerschool-docs.com/pssis-admin/latest/incident-elements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0BC8A88B-02AD-43E6-86BB-1FE2BDD1C4E2}"/>
              </a:ext>
            </a:extLst>
          </p:cNvPr>
          <p:cNvSpPr txBox="1"/>
          <p:nvPr/>
        </p:nvSpPr>
        <p:spPr>
          <a:xfrm>
            <a:off x="4754879" y="1332552"/>
            <a:ext cx="1560195" cy="307777"/>
          </a:xfrm>
          <a:prstGeom prst="rect">
            <a:avLst/>
          </a:prstGeom>
          <a:noFill/>
        </p:spPr>
        <p:txBody>
          <a:bodyPr wrap="square" rtlCol="0">
            <a:spAutoFit/>
          </a:bodyPr>
          <a:lstStyle/>
          <a:p>
            <a:r>
              <a:rPr lang="en-US" sz="1400" b="1" dirty="0">
                <a:solidFill>
                  <a:srgbClr val="455FA9"/>
                </a:solidFill>
                <a:latin typeface="Arial" panose="020B0604020202020204" pitchFamily="34" charset="0"/>
                <a:cs typeface="Arial" panose="020B0604020202020204" pitchFamily="34" charset="0"/>
              </a:rPr>
              <a:t>Infinite Campus</a:t>
            </a:r>
          </a:p>
        </p:txBody>
      </p:sp>
      <p:sp>
        <p:nvSpPr>
          <p:cNvPr id="12" name="Rectangle 11">
            <a:extLst>
              <a:ext uri="{FF2B5EF4-FFF2-40B4-BE49-F238E27FC236}">
                <a16:creationId xmlns:a16="http://schemas.microsoft.com/office/drawing/2014/main" id="{EE680FD6-0350-4852-A9C9-653EAABF3043}"/>
              </a:ext>
            </a:extLst>
          </p:cNvPr>
          <p:cNvSpPr/>
          <p:nvPr/>
        </p:nvSpPr>
        <p:spPr>
          <a:xfrm>
            <a:off x="4754880" y="1646648"/>
            <a:ext cx="4026310" cy="253916"/>
          </a:xfrm>
          <a:prstGeom prst="rect">
            <a:avLst/>
          </a:prstGeom>
        </p:spPr>
        <p:txBody>
          <a:bodyPr wrap="square">
            <a:spAutoFit/>
          </a:bodyPr>
          <a:lstStyle/>
          <a:p>
            <a:r>
              <a:rPr lang="en-US" sz="1000" dirty="0">
                <a:latin typeface="Arial" panose="020B0604020202020204" pitchFamily="34" charset="0"/>
              </a:rPr>
              <a:t>Main Menu &gt; Behavior Office &gt; Behavior Management &gt; </a:t>
            </a:r>
            <a:r>
              <a:rPr lang="en-US" sz="1050" b="1" dirty="0">
                <a:latin typeface="Arial" panose="020B0604020202020204" pitchFamily="34" charset="0"/>
              </a:rPr>
              <a:t>New</a:t>
            </a:r>
            <a:endParaRPr lang="en-US" sz="1000" b="1" u="sng" dirty="0"/>
          </a:p>
        </p:txBody>
      </p:sp>
      <p:pic>
        <p:nvPicPr>
          <p:cNvPr id="17" name="Picture 16" descr="Incident/Behavior Entry in SIS Part 2">
            <a:extLst>
              <a:ext uri="{FF2B5EF4-FFF2-40B4-BE49-F238E27FC236}">
                <a16:creationId xmlns:a16="http://schemas.microsoft.com/office/drawing/2014/main" id="{55FC2D28-2620-49E6-BF90-2AE142768188}"/>
              </a:ext>
            </a:extLst>
          </p:cNvPr>
          <p:cNvPicPr>
            <a:picLocks noChangeAspect="1"/>
          </p:cNvPicPr>
          <p:nvPr/>
        </p:nvPicPr>
        <p:blipFill>
          <a:blip r:embed="rId6"/>
          <a:stretch>
            <a:fillRect/>
          </a:stretch>
        </p:blipFill>
        <p:spPr>
          <a:xfrm>
            <a:off x="4754880" y="2103120"/>
            <a:ext cx="4026310" cy="2971800"/>
          </a:xfrm>
          <a:prstGeom prst="rect">
            <a:avLst/>
          </a:prstGeom>
        </p:spPr>
      </p:pic>
      <p:sp>
        <p:nvSpPr>
          <p:cNvPr id="10" name="Rectangle 9">
            <a:extLst>
              <a:ext uri="{FF2B5EF4-FFF2-40B4-BE49-F238E27FC236}">
                <a16:creationId xmlns:a16="http://schemas.microsoft.com/office/drawing/2014/main" id="{62D5AFA2-0A92-4F7E-A3C7-310DA3DE122D}"/>
              </a:ext>
            </a:extLst>
          </p:cNvPr>
          <p:cNvSpPr/>
          <p:nvPr/>
        </p:nvSpPr>
        <p:spPr>
          <a:xfrm>
            <a:off x="4754881" y="5088888"/>
            <a:ext cx="4026310" cy="461665"/>
          </a:xfrm>
          <a:prstGeom prst="rect">
            <a:avLst/>
          </a:prstGeom>
        </p:spPr>
        <p:txBody>
          <a:bodyPr wrap="square">
            <a:spAutoFit/>
          </a:bodyPr>
          <a:lstStyle/>
          <a:p>
            <a:r>
              <a:rPr lang="en-US" sz="1200" dirty="0">
                <a:hlinkClick r:id="rId7"/>
              </a:rPr>
              <a:t>https://kb.infinitecampus.com/help/behavior-data-management-and-reporting</a:t>
            </a:r>
            <a:r>
              <a:rPr lang="en-US" sz="1200" dirty="0"/>
              <a:t> </a:t>
            </a:r>
            <a:endParaRPr lang="en-US" sz="1400" dirty="0"/>
          </a:p>
        </p:txBody>
      </p:sp>
      <p:graphicFrame>
        <p:nvGraphicFramePr>
          <p:cNvPr id="8" name="Diagram 7" descr="Graphic of 5 steps of the submissions process and what step we are discussing.">
            <a:extLst>
              <a:ext uri="{FF2B5EF4-FFF2-40B4-BE49-F238E27FC236}">
                <a16:creationId xmlns:a16="http://schemas.microsoft.com/office/drawing/2014/main" id="{4203703A-599A-E88F-9C19-27F844DFF432}"/>
              </a:ext>
            </a:extLst>
          </p:cNvPr>
          <p:cNvGraphicFramePr/>
          <p:nvPr>
            <p:extLst>
              <p:ext uri="{D42A27DB-BD31-4B8C-83A1-F6EECF244321}">
                <p14:modId xmlns:p14="http://schemas.microsoft.com/office/powerpoint/2010/main" val="2221033213"/>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Slide Number Placeholder 2">
            <a:extLst>
              <a:ext uri="{FF2B5EF4-FFF2-40B4-BE49-F238E27FC236}">
                <a16:creationId xmlns:a16="http://schemas.microsoft.com/office/drawing/2014/main" id="{78BBBDD2-C438-031B-1E1F-890DD661F902}"/>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16</a:t>
            </a:fld>
            <a:endParaRPr lang="en" dirty="0"/>
          </a:p>
        </p:txBody>
      </p:sp>
    </p:spTree>
    <p:extLst>
      <p:ext uri="{BB962C8B-B14F-4D97-AF65-F5344CB8AC3E}">
        <p14:creationId xmlns:p14="http://schemas.microsoft.com/office/powerpoint/2010/main" val="161249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7E3E-1D91-4990-B29B-627D67305A26}"/>
              </a:ext>
            </a:extLst>
          </p:cNvPr>
          <p:cNvSpPr>
            <a:spLocks noGrp="1"/>
          </p:cNvSpPr>
          <p:nvPr>
            <p:ph type="title"/>
          </p:nvPr>
        </p:nvSpPr>
        <p:spPr>
          <a:xfrm>
            <a:off x="457200" y="457200"/>
            <a:ext cx="7955280" cy="1081314"/>
          </a:xfrm>
        </p:spPr>
        <p:txBody>
          <a:bodyPr>
            <a:normAutofit/>
          </a:bodyPr>
          <a:lstStyle/>
          <a:p>
            <a:r>
              <a:rPr lang="en-US" sz="3000" dirty="0">
                <a:solidFill>
                  <a:schemeClr val="tx1"/>
                </a:solidFill>
                <a:latin typeface="Arial" panose="020B0604020202020204" pitchFamily="34" charset="0"/>
                <a:cs typeface="Arial" panose="020B0604020202020204" pitchFamily="34" charset="0"/>
              </a:rPr>
              <a:t>PowerSchool data entry – </a:t>
            </a:r>
            <a:br>
              <a:rPr lang="en-US" sz="3000" dirty="0">
                <a:solidFill>
                  <a:schemeClr val="tx1"/>
                </a:solidFill>
                <a:latin typeface="Arial" panose="020B0604020202020204" pitchFamily="34" charset="0"/>
                <a:cs typeface="Arial" panose="020B0604020202020204" pitchFamily="34" charset="0"/>
              </a:rPr>
            </a:br>
            <a:r>
              <a:rPr lang="en-US" sz="3000" dirty="0">
                <a:solidFill>
                  <a:schemeClr val="tx1"/>
                </a:solidFill>
                <a:latin typeface="Arial" panose="020B0604020202020204" pitchFamily="34" charset="0"/>
                <a:cs typeface="Arial" panose="020B0604020202020204" pitchFamily="34" charset="0"/>
              </a:rPr>
              <a:t>	Prevent Harassment or Discrimination</a:t>
            </a:r>
          </a:p>
        </p:txBody>
      </p:sp>
      <p:pic>
        <p:nvPicPr>
          <p:cNvPr id="13" name="Picture 12" descr="PowerSchool data entry – Prevent Harassment or Discrimination">
            <a:extLst>
              <a:ext uri="{FF2B5EF4-FFF2-40B4-BE49-F238E27FC236}">
                <a16:creationId xmlns:a16="http://schemas.microsoft.com/office/drawing/2014/main" id="{FE22BAE5-D187-74F9-F461-C79E32B2BE95}"/>
              </a:ext>
            </a:extLst>
          </p:cNvPr>
          <p:cNvPicPr>
            <a:picLocks noChangeAspect="1"/>
          </p:cNvPicPr>
          <p:nvPr/>
        </p:nvPicPr>
        <p:blipFill>
          <a:blip r:embed="rId3"/>
          <a:stretch>
            <a:fillRect/>
          </a:stretch>
        </p:blipFill>
        <p:spPr>
          <a:xfrm>
            <a:off x="548640" y="1853296"/>
            <a:ext cx="4926202" cy="3417203"/>
          </a:xfrm>
          <a:prstGeom prst="rect">
            <a:avLst/>
          </a:prstGeom>
        </p:spPr>
      </p:pic>
      <p:pic>
        <p:nvPicPr>
          <p:cNvPr id="17" name="Picture 16" descr="PowerSchool data entry – Prevent Harassment or Discrimination Part 2">
            <a:extLst>
              <a:ext uri="{FF2B5EF4-FFF2-40B4-BE49-F238E27FC236}">
                <a16:creationId xmlns:a16="http://schemas.microsoft.com/office/drawing/2014/main" id="{92C877D4-11F7-5472-4136-5FDF0E2C46E8}"/>
              </a:ext>
            </a:extLst>
          </p:cNvPr>
          <p:cNvPicPr>
            <a:picLocks noChangeAspect="1"/>
          </p:cNvPicPr>
          <p:nvPr/>
        </p:nvPicPr>
        <p:blipFill>
          <a:blip r:embed="rId4"/>
          <a:stretch>
            <a:fillRect/>
          </a:stretch>
        </p:blipFill>
        <p:spPr>
          <a:xfrm>
            <a:off x="4434839" y="2664477"/>
            <a:ext cx="4159885" cy="3274397"/>
          </a:xfrm>
          <a:prstGeom prst="rect">
            <a:avLst/>
          </a:prstGeom>
        </p:spPr>
      </p:pic>
      <p:graphicFrame>
        <p:nvGraphicFramePr>
          <p:cNvPr id="4" name="Diagram 3" descr="Graphic of 5 steps of the submissions process and what step we are discussing.">
            <a:extLst>
              <a:ext uri="{FF2B5EF4-FFF2-40B4-BE49-F238E27FC236}">
                <a16:creationId xmlns:a16="http://schemas.microsoft.com/office/drawing/2014/main" id="{69A60666-1757-C4C4-E324-D16A87918C07}"/>
              </a:ext>
            </a:extLst>
          </p:cNvPr>
          <p:cNvGraphicFramePr/>
          <p:nvPr>
            <p:extLst>
              <p:ext uri="{D42A27DB-BD31-4B8C-83A1-F6EECF244321}">
                <p14:modId xmlns:p14="http://schemas.microsoft.com/office/powerpoint/2010/main" val="3051509661"/>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2">
            <a:extLst>
              <a:ext uri="{FF2B5EF4-FFF2-40B4-BE49-F238E27FC236}">
                <a16:creationId xmlns:a16="http://schemas.microsoft.com/office/drawing/2014/main" id="{CAA86221-6BF6-BF18-6FBF-B3C4888C602A}"/>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17</a:t>
            </a:fld>
            <a:endParaRPr lang="en" dirty="0"/>
          </a:p>
        </p:txBody>
      </p:sp>
    </p:spTree>
    <p:extLst>
      <p:ext uri="{BB962C8B-B14F-4D97-AF65-F5344CB8AC3E}">
        <p14:creationId xmlns:p14="http://schemas.microsoft.com/office/powerpoint/2010/main" val="322031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2665-A7DA-8665-67D9-A238DF446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E2C5E-6AF5-6554-B84C-C203D2D8A4B4}"/>
              </a:ext>
            </a:extLst>
          </p:cNvPr>
          <p:cNvSpPr>
            <a:spLocks noGrp="1"/>
          </p:cNvSpPr>
          <p:nvPr>
            <p:ph type="title"/>
          </p:nvPr>
        </p:nvSpPr>
        <p:spPr>
          <a:xfrm>
            <a:off x="457200" y="457200"/>
            <a:ext cx="7955280" cy="685800"/>
          </a:xfrm>
        </p:spPr>
        <p:txBody>
          <a:bodyPr>
            <a:normAutofit fontScale="90000"/>
          </a:bodyPr>
          <a:lstStyle/>
          <a:p>
            <a:r>
              <a:rPr lang="en-US" sz="3000" dirty="0">
                <a:solidFill>
                  <a:schemeClr val="tx1"/>
                </a:solidFill>
                <a:latin typeface="Arial" panose="020B0604020202020204" pitchFamily="34" charset="0"/>
                <a:cs typeface="Arial" panose="020B0604020202020204" pitchFamily="34" charset="0"/>
              </a:rPr>
              <a:t>Duration Coding in PowerSchool &amp; Infinite Campus</a:t>
            </a:r>
          </a:p>
        </p:txBody>
      </p:sp>
      <p:sp>
        <p:nvSpPr>
          <p:cNvPr id="10" name="TextBox 9">
            <a:extLst>
              <a:ext uri="{FF2B5EF4-FFF2-40B4-BE49-F238E27FC236}">
                <a16:creationId xmlns:a16="http://schemas.microsoft.com/office/drawing/2014/main" id="{9EFB1B70-08D9-C2E0-B630-F1665B20EE03}"/>
              </a:ext>
            </a:extLst>
          </p:cNvPr>
          <p:cNvSpPr txBox="1"/>
          <p:nvPr/>
        </p:nvSpPr>
        <p:spPr>
          <a:xfrm>
            <a:off x="457200" y="1311785"/>
            <a:ext cx="7627121" cy="160043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Duration details are required in both PowerSchool and Infinite Campus. This impacts reporting for both Discipline collections along with other collections:</a:t>
            </a:r>
          </a:p>
          <a:p>
            <a:pPr lvl="1" indent="-274320">
              <a:spcBef>
                <a:spcPts val="6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Duration Code (days) </a:t>
            </a:r>
            <a:r>
              <a:rPr lang="en-US" sz="1400" dirty="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Assigned/Actual Duration </a:t>
            </a:r>
            <a:r>
              <a:rPr lang="en-US" sz="1400" dirty="0">
                <a:latin typeface="Arial" panose="020B0604020202020204" pitchFamily="34" charset="0"/>
                <a:cs typeface="Arial" panose="020B0604020202020204" pitchFamily="34" charset="0"/>
              </a:rPr>
              <a:t>fields in PowerSchool must be entered to ensure accurate number of days being reported</a:t>
            </a:r>
            <a:endParaRPr lang="en-US" sz="1200" dirty="0">
              <a:latin typeface="Arial" panose="020B0604020202020204" pitchFamily="34" charset="0"/>
              <a:cs typeface="Arial" panose="020B0604020202020204" pitchFamily="34" charset="0"/>
            </a:endParaRPr>
          </a:p>
          <a:p>
            <a:pPr lvl="1" indent="-274320">
              <a:spcBef>
                <a:spcPts val="6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Duration in School Days </a:t>
            </a:r>
            <a:r>
              <a:rPr lang="en-US" sz="1400" dirty="0">
                <a:latin typeface="Arial" panose="020B0604020202020204" pitchFamily="34" charset="0"/>
                <a:cs typeface="Arial" panose="020B0604020202020204" pitchFamily="34" charset="0"/>
              </a:rPr>
              <a:t>must be entered in Infinite Campus to accurately report the </a:t>
            </a:r>
            <a:r>
              <a:rPr lang="en-US" sz="1400" b="1" dirty="0">
                <a:latin typeface="Arial" panose="020B0604020202020204" pitchFamily="34" charset="0"/>
                <a:cs typeface="Arial" panose="020B0604020202020204" pitchFamily="34" charset="0"/>
              </a:rPr>
              <a:t>Number of Days Missed Due to OSS</a:t>
            </a:r>
            <a:r>
              <a:rPr lang="en-US" sz="1400" dirty="0">
                <a:latin typeface="Arial" panose="020B0604020202020204" pitchFamily="34" charset="0"/>
                <a:cs typeface="Arial" panose="020B0604020202020204" pitchFamily="34" charset="0"/>
              </a:rPr>
              <a:t> in the CRDC Collection</a:t>
            </a:r>
          </a:p>
        </p:txBody>
      </p:sp>
      <p:pic>
        <p:nvPicPr>
          <p:cNvPr id="5" name="Picture 4" descr="Image of PowerSchool Duration Coding fields.">
            <a:extLst>
              <a:ext uri="{FF2B5EF4-FFF2-40B4-BE49-F238E27FC236}">
                <a16:creationId xmlns:a16="http://schemas.microsoft.com/office/drawing/2014/main" id="{9A542443-2C56-AD11-BA90-4A0E961C4EC9}"/>
              </a:ext>
            </a:extLst>
          </p:cNvPr>
          <p:cNvPicPr>
            <a:picLocks noChangeAspect="1"/>
          </p:cNvPicPr>
          <p:nvPr/>
        </p:nvPicPr>
        <p:blipFill>
          <a:blip r:embed="rId3">
            <a:extLst>
              <a:ext uri="{28A0092B-C50C-407E-A947-70E740481C1C}">
                <a14:useLocalDpi xmlns:a14="http://schemas.microsoft.com/office/drawing/2010/main" val="0"/>
              </a:ext>
            </a:extLst>
          </a:blip>
          <a:srcRect b="3350"/>
          <a:stretch/>
        </p:blipFill>
        <p:spPr>
          <a:xfrm>
            <a:off x="877824" y="3076837"/>
            <a:ext cx="3257372" cy="2713653"/>
          </a:xfrm>
          <a:prstGeom prst="rect">
            <a:avLst/>
          </a:prstGeom>
          <a:ln>
            <a:solidFill>
              <a:schemeClr val="tx1"/>
            </a:solidFill>
          </a:ln>
        </p:spPr>
      </p:pic>
      <p:sp>
        <p:nvSpPr>
          <p:cNvPr id="6" name="Rectangle 5">
            <a:extLst>
              <a:ext uri="{FF2B5EF4-FFF2-40B4-BE49-F238E27FC236}">
                <a16:creationId xmlns:a16="http://schemas.microsoft.com/office/drawing/2014/main" id="{E0DE4713-0BAA-EA13-23E3-09A85CC73DCC}"/>
              </a:ext>
              <a:ext uri="{C183D7F6-B498-43B3-948B-1728B52AA6E4}">
                <adec:decorative xmlns:adec="http://schemas.microsoft.com/office/drawing/2017/decorative" val="1"/>
              </a:ext>
            </a:extLst>
          </p:cNvPr>
          <p:cNvSpPr/>
          <p:nvPr/>
        </p:nvSpPr>
        <p:spPr>
          <a:xfrm>
            <a:off x="892392" y="4058571"/>
            <a:ext cx="3172385" cy="37601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uration Coding screenshot from Infinite Campus.">
            <a:extLst>
              <a:ext uri="{FF2B5EF4-FFF2-40B4-BE49-F238E27FC236}">
                <a16:creationId xmlns:a16="http://schemas.microsoft.com/office/drawing/2014/main" id="{DBFF3CEA-DF90-F81B-147E-AA8A87879B2D}"/>
              </a:ext>
            </a:extLst>
          </p:cNvPr>
          <p:cNvPicPr>
            <a:picLocks noChangeAspect="1"/>
          </p:cNvPicPr>
          <p:nvPr/>
        </p:nvPicPr>
        <p:blipFill>
          <a:blip r:embed="rId4"/>
          <a:srcRect t="6514"/>
          <a:stretch/>
        </p:blipFill>
        <p:spPr>
          <a:xfrm>
            <a:off x="4983480" y="3081528"/>
            <a:ext cx="3255264" cy="2713652"/>
          </a:xfrm>
          <a:prstGeom prst="rect">
            <a:avLst/>
          </a:prstGeom>
          <a:ln>
            <a:solidFill>
              <a:schemeClr val="tx1"/>
            </a:solidFill>
          </a:ln>
        </p:spPr>
      </p:pic>
      <p:graphicFrame>
        <p:nvGraphicFramePr>
          <p:cNvPr id="4" name="Diagram 3" descr="Graphic of 5 steps of the submissions process and what step we are discussing.">
            <a:extLst>
              <a:ext uri="{FF2B5EF4-FFF2-40B4-BE49-F238E27FC236}">
                <a16:creationId xmlns:a16="http://schemas.microsoft.com/office/drawing/2014/main" id="{98971A3E-B0D1-E97F-8ACC-3F852587D96D}"/>
              </a:ext>
            </a:extLst>
          </p:cNvPr>
          <p:cNvGraphicFramePr/>
          <p:nvPr>
            <p:extLst>
              <p:ext uri="{D42A27DB-BD31-4B8C-83A1-F6EECF244321}">
                <p14:modId xmlns:p14="http://schemas.microsoft.com/office/powerpoint/2010/main" val="1550060199"/>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Slide Number Placeholder 2">
            <a:extLst>
              <a:ext uri="{FF2B5EF4-FFF2-40B4-BE49-F238E27FC236}">
                <a16:creationId xmlns:a16="http://schemas.microsoft.com/office/drawing/2014/main" id="{443FCC9A-CCC8-33C3-1CEA-DF6E874D1F93}"/>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18</a:t>
            </a:fld>
            <a:endParaRPr lang="en" dirty="0"/>
          </a:p>
        </p:txBody>
      </p:sp>
    </p:spTree>
    <p:extLst>
      <p:ext uri="{BB962C8B-B14F-4D97-AF65-F5344CB8AC3E}">
        <p14:creationId xmlns:p14="http://schemas.microsoft.com/office/powerpoint/2010/main" val="2077431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Special Education Fields in SIS</a:t>
            </a:r>
            <a:endParaRPr sz="3000" dirty="0">
              <a:solidFill>
                <a:schemeClr val="tx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D62436A3-E365-6E23-EEBD-C4CA32454E65}"/>
              </a:ext>
            </a:extLst>
          </p:cNvPr>
          <p:cNvSpPr>
            <a:spLocks noGrp="1"/>
          </p:cNvSpPr>
          <p:nvPr>
            <p:ph type="body" idx="1"/>
          </p:nvPr>
        </p:nvSpPr>
        <p:spPr>
          <a:xfrm>
            <a:off x="457200" y="1188720"/>
            <a:ext cx="8229600" cy="1371600"/>
          </a:xfrm>
        </p:spPr>
        <p:txBody>
          <a:bodyPr>
            <a:normAutofit/>
          </a:bodyPr>
          <a:lstStyle/>
          <a:p>
            <a:pPr marL="28575" indent="0">
              <a:buNone/>
            </a:pPr>
            <a:r>
              <a:rPr lang="en-US" dirty="0">
                <a:solidFill>
                  <a:schemeClr val="tx1"/>
                </a:solidFill>
                <a:latin typeface="Arial" panose="020B0604020202020204" pitchFamily="34" charset="0"/>
                <a:cs typeface="Arial" panose="020B0604020202020204" pitchFamily="34" charset="0"/>
              </a:rPr>
              <a:t>Verify all students receiving Special Education services are coded as such in your SIS regardless if using another plan management system.</a:t>
            </a:r>
          </a:p>
          <a:p>
            <a:pPr marL="28575" indent="0">
              <a:buNone/>
            </a:pPr>
            <a:endParaRPr lang="en-US" sz="2000" dirty="0">
              <a:solidFill>
                <a:schemeClr val="tx1"/>
              </a:solidFill>
              <a:latin typeface="Arial" panose="020B0604020202020204" pitchFamily="34" charset="0"/>
              <a:cs typeface="Arial" panose="020B0604020202020204" pitchFamily="34" charset="0"/>
            </a:endParaRPr>
          </a:p>
          <a:p>
            <a:pPr marL="28575" indent="0">
              <a:buNone/>
            </a:pPr>
            <a:r>
              <a:rPr lang="en-US" sz="1400" dirty="0">
                <a:solidFill>
                  <a:srgbClr val="C63F28"/>
                </a:solidFill>
                <a:latin typeface="Arial" panose="020B0604020202020204" pitchFamily="34" charset="0"/>
                <a:ea typeface="+mn-ea"/>
                <a:cs typeface="Arial" panose="020B0604020202020204" pitchFamily="34" charset="0"/>
              </a:rPr>
              <a:t>Power Schoo</a:t>
            </a:r>
            <a:r>
              <a:rPr lang="en-US" sz="1400" dirty="0">
                <a:solidFill>
                  <a:srgbClr val="C63F28"/>
                </a:solidFill>
                <a:latin typeface="Arial" panose="020B0604020202020204" pitchFamily="34" charset="0"/>
                <a:cs typeface="Arial" panose="020B0604020202020204" pitchFamily="34" charset="0"/>
              </a:rPr>
              <a:t>l</a:t>
            </a:r>
            <a:r>
              <a:rPr lang="en-US" sz="1400" dirty="0">
                <a:solidFill>
                  <a:schemeClr val="tx1"/>
                </a:solidFill>
                <a:latin typeface="Arial" panose="020B0604020202020204" pitchFamily="34" charset="0"/>
                <a:cs typeface="Arial" panose="020B0604020202020204" pitchFamily="34" charset="0"/>
              </a:rPr>
              <a:t>                                                                </a:t>
            </a:r>
            <a:r>
              <a:rPr lang="en-US" sz="1400" dirty="0">
                <a:solidFill>
                  <a:srgbClr val="455FA9"/>
                </a:solidFill>
                <a:latin typeface="Arial" panose="020B0604020202020204" pitchFamily="34" charset="0"/>
                <a:cs typeface="Arial" panose="020B0604020202020204" pitchFamily="34" charset="0"/>
              </a:rPr>
              <a:t>Infinite Campus</a:t>
            </a:r>
          </a:p>
        </p:txBody>
      </p:sp>
      <p:pic>
        <p:nvPicPr>
          <p:cNvPr id="27" name="Picture 26" descr="Special Education Fields in SIS">
            <a:extLst>
              <a:ext uri="{FF2B5EF4-FFF2-40B4-BE49-F238E27FC236}">
                <a16:creationId xmlns:a16="http://schemas.microsoft.com/office/drawing/2014/main" id="{B10DF0B0-4886-6F1E-3347-058CD95FD31E}"/>
              </a:ext>
            </a:extLst>
          </p:cNvPr>
          <p:cNvPicPr>
            <a:picLocks noChangeAspect="1"/>
          </p:cNvPicPr>
          <p:nvPr/>
        </p:nvPicPr>
        <p:blipFill>
          <a:blip r:embed="rId3"/>
          <a:stretch>
            <a:fillRect/>
          </a:stretch>
        </p:blipFill>
        <p:spPr>
          <a:xfrm>
            <a:off x="365760" y="2660904"/>
            <a:ext cx="4069080" cy="2785716"/>
          </a:xfrm>
          <a:prstGeom prst="rect">
            <a:avLst/>
          </a:prstGeom>
        </p:spPr>
      </p:pic>
      <p:pic>
        <p:nvPicPr>
          <p:cNvPr id="19" name="Picture 18" descr="Infinite Campus">
            <a:extLst>
              <a:ext uri="{FF2B5EF4-FFF2-40B4-BE49-F238E27FC236}">
                <a16:creationId xmlns:a16="http://schemas.microsoft.com/office/drawing/2014/main" id="{016F46A1-BC91-E854-1844-B9D9714BB5A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709160" y="2660904"/>
            <a:ext cx="4069080" cy="2761162"/>
          </a:xfrm>
          <a:prstGeom prst="rect">
            <a:avLst/>
          </a:prstGeom>
        </p:spPr>
      </p:pic>
      <p:graphicFrame>
        <p:nvGraphicFramePr>
          <p:cNvPr id="13" name="Diagram 12" descr="Graphic of 5 steps of the submissions process and what step we are discussing.">
            <a:extLst>
              <a:ext uri="{FF2B5EF4-FFF2-40B4-BE49-F238E27FC236}">
                <a16:creationId xmlns:a16="http://schemas.microsoft.com/office/drawing/2014/main" id="{95459701-5DF1-BF96-0281-30A6D243E9DE}"/>
              </a:ext>
            </a:extLst>
          </p:cNvPr>
          <p:cNvGraphicFramePr/>
          <p:nvPr>
            <p:extLst>
              <p:ext uri="{D42A27DB-BD31-4B8C-83A1-F6EECF244321}">
                <p14:modId xmlns:p14="http://schemas.microsoft.com/office/powerpoint/2010/main" val="402641005"/>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14A27DF7-0210-1200-DA77-B77D540F8D02}"/>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317831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C636E4-C554-1EC2-A585-EDEA39135DD6}"/>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Overview</a:t>
            </a:r>
          </a:p>
        </p:txBody>
      </p:sp>
      <p:sp>
        <p:nvSpPr>
          <p:cNvPr id="2" name="Text Placeholder 1">
            <a:extLst>
              <a:ext uri="{FF2B5EF4-FFF2-40B4-BE49-F238E27FC236}">
                <a16:creationId xmlns:a16="http://schemas.microsoft.com/office/drawing/2014/main" id="{39A4A72A-0CAA-4646-BD4B-22AC6CE36A01}"/>
              </a:ext>
            </a:extLst>
          </p:cNvPr>
          <p:cNvSpPr>
            <a:spLocks noGrp="1"/>
          </p:cNvSpPr>
          <p:nvPr>
            <p:ph type="body" sz="quarter" idx="10"/>
          </p:nvPr>
        </p:nvSpPr>
        <p:spPr/>
        <p:txBody>
          <a:bodyPr>
            <a:noAutofit/>
          </a:bodyPr>
          <a:lstStyle/>
          <a:p>
            <a:r>
              <a:rPr lang="en-US" dirty="0"/>
              <a:t>Purpose of each Discipline Collection</a:t>
            </a:r>
          </a:p>
        </p:txBody>
      </p:sp>
      <p:sp>
        <p:nvSpPr>
          <p:cNvPr id="5" name="Text Placeholder 4">
            <a:extLst>
              <a:ext uri="{FF2B5EF4-FFF2-40B4-BE49-F238E27FC236}">
                <a16:creationId xmlns:a16="http://schemas.microsoft.com/office/drawing/2014/main" id="{67CD423C-D2EE-478B-A297-813870876C3C}"/>
              </a:ext>
            </a:extLst>
          </p:cNvPr>
          <p:cNvSpPr>
            <a:spLocks noGrp="1"/>
          </p:cNvSpPr>
          <p:nvPr>
            <p:ph type="body" sz="quarter" idx="13"/>
          </p:nvPr>
        </p:nvSpPr>
        <p:spPr>
          <a:xfrm>
            <a:off x="1184274" y="1654175"/>
            <a:ext cx="5998723" cy="1148140"/>
          </a:xfrm>
        </p:spPr>
        <p:txBody>
          <a:bodyPr/>
          <a:lstStyle/>
          <a:p>
            <a:pPr marL="342900" indent="-342900">
              <a:spcBef>
                <a:spcPts val="600"/>
              </a:spcBef>
              <a:buFont typeface="Arial" panose="020B0604020202020204" pitchFamily="34" charset="0"/>
              <a:buChar char="•"/>
            </a:pPr>
            <a:r>
              <a:rPr lang="en-US" dirty="0"/>
              <a:t>Student Discipline and SPED Discipline</a:t>
            </a:r>
          </a:p>
          <a:p>
            <a:pPr marL="342900" indent="-342900">
              <a:spcBef>
                <a:spcPts val="600"/>
              </a:spcBef>
              <a:buFont typeface="Arial" panose="020B0604020202020204" pitchFamily="34" charset="0"/>
              <a:buChar char="•"/>
            </a:pPr>
            <a:r>
              <a:rPr lang="en-US" dirty="0"/>
              <a:t>NEW - Prevent Harassment or Discrimination</a:t>
            </a:r>
          </a:p>
        </p:txBody>
      </p:sp>
      <p:sp>
        <p:nvSpPr>
          <p:cNvPr id="3" name="Text Placeholder 2">
            <a:extLst>
              <a:ext uri="{FF2B5EF4-FFF2-40B4-BE49-F238E27FC236}">
                <a16:creationId xmlns:a16="http://schemas.microsoft.com/office/drawing/2014/main" id="{A3897F91-8DC3-4210-B2DF-74D870CC446A}"/>
              </a:ext>
            </a:extLst>
          </p:cNvPr>
          <p:cNvSpPr>
            <a:spLocks noGrp="1"/>
          </p:cNvSpPr>
          <p:nvPr>
            <p:ph type="body" sz="quarter" idx="11"/>
          </p:nvPr>
        </p:nvSpPr>
        <p:spPr/>
        <p:txBody>
          <a:bodyPr/>
          <a:lstStyle/>
          <a:p>
            <a:r>
              <a:rPr lang="en-US" dirty="0"/>
              <a:t>Discipline Collections Process</a:t>
            </a:r>
          </a:p>
        </p:txBody>
      </p:sp>
      <p:sp>
        <p:nvSpPr>
          <p:cNvPr id="7" name="Text Placeholder 6">
            <a:extLst>
              <a:ext uri="{FF2B5EF4-FFF2-40B4-BE49-F238E27FC236}">
                <a16:creationId xmlns:a16="http://schemas.microsoft.com/office/drawing/2014/main" id="{D843BA83-B8C3-8E61-8F15-D178B093D281}"/>
              </a:ext>
            </a:extLst>
          </p:cNvPr>
          <p:cNvSpPr>
            <a:spLocks noGrp="1"/>
          </p:cNvSpPr>
          <p:nvPr>
            <p:ph type="body" sz="quarter" idx="14"/>
          </p:nvPr>
        </p:nvSpPr>
        <p:spPr>
          <a:xfrm>
            <a:off x="1184275" y="3533858"/>
            <a:ext cx="4089400" cy="817805"/>
          </a:xfrm>
        </p:spPr>
        <p:txBody>
          <a:bodyPr/>
          <a:lstStyle/>
          <a:p>
            <a:pPr marL="342900" indent="-342900">
              <a:spcBef>
                <a:spcPts val="600"/>
              </a:spcBef>
              <a:buFont typeface="Arial" panose="020B0604020202020204" pitchFamily="34" charset="0"/>
              <a:buChar char="•"/>
            </a:pPr>
            <a:r>
              <a:rPr lang="en-US" dirty="0"/>
              <a:t>5 Step Process</a:t>
            </a:r>
          </a:p>
          <a:p>
            <a:pPr marL="342900" indent="-342900">
              <a:spcBef>
                <a:spcPts val="600"/>
              </a:spcBef>
              <a:buFont typeface="Arial" panose="020B0604020202020204" pitchFamily="34" charset="0"/>
              <a:buChar char="•"/>
            </a:pPr>
            <a:r>
              <a:rPr lang="en-US" dirty="0"/>
              <a:t>Resources</a:t>
            </a:r>
          </a:p>
        </p:txBody>
      </p:sp>
      <p:sp>
        <p:nvSpPr>
          <p:cNvPr id="4" name="Text Placeholder 3">
            <a:extLst>
              <a:ext uri="{FF2B5EF4-FFF2-40B4-BE49-F238E27FC236}">
                <a16:creationId xmlns:a16="http://schemas.microsoft.com/office/drawing/2014/main" id="{57468B74-17D9-4E76-A10E-E60202DAB5AA}"/>
              </a:ext>
            </a:extLst>
          </p:cNvPr>
          <p:cNvSpPr>
            <a:spLocks noGrp="1"/>
          </p:cNvSpPr>
          <p:nvPr>
            <p:ph type="body" sz="quarter" idx="12"/>
          </p:nvPr>
        </p:nvSpPr>
        <p:spPr/>
        <p:txBody>
          <a:bodyPr/>
          <a:lstStyle/>
          <a:p>
            <a:r>
              <a:rPr lang="en-US" dirty="0"/>
              <a:t>Timelines and Deadlines</a:t>
            </a:r>
          </a:p>
        </p:txBody>
      </p:sp>
      <p:sp>
        <p:nvSpPr>
          <p:cNvPr id="6" name="Slide Number Placeholder 2">
            <a:extLst>
              <a:ext uri="{FF2B5EF4-FFF2-40B4-BE49-F238E27FC236}">
                <a16:creationId xmlns:a16="http://schemas.microsoft.com/office/drawing/2014/main" id="{1655D650-425B-438A-7CFF-1647DC5D5157}"/>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a:t>
            </a:fld>
            <a:endParaRPr lang="en" dirty="0"/>
          </a:p>
        </p:txBody>
      </p:sp>
    </p:spTree>
    <p:extLst>
      <p:ext uri="{BB962C8B-B14F-4D97-AF65-F5344CB8AC3E}">
        <p14:creationId xmlns:p14="http://schemas.microsoft.com/office/powerpoint/2010/main" val="20859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Unilateral Removal Clarification </a:t>
            </a:r>
            <a:endParaRPr sz="30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076C2CD-E2B7-4B36-AFE4-8CAE19198768}"/>
              </a:ext>
            </a:extLst>
          </p:cNvPr>
          <p:cNvSpPr txBox="1"/>
          <p:nvPr/>
        </p:nvSpPr>
        <p:spPr>
          <a:xfrm>
            <a:off x="640080" y="1641957"/>
            <a:ext cx="7863840" cy="3994363"/>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Unilateral Removal</a:t>
            </a:r>
            <a:endParaRPr lang="en-US" dirty="0">
              <a:solidFill>
                <a:srgbClr val="C00000"/>
              </a:solidFill>
              <a:latin typeface="Arial" panose="020B0604020202020204" pitchFamily="34" charset="0"/>
              <a:cs typeface="Arial" panose="020B0604020202020204" pitchFamily="34" charset="0"/>
            </a:endParaRPr>
          </a:p>
          <a:p>
            <a:pPr>
              <a:lnSpc>
                <a:spcPct val="114000"/>
              </a:lnSpc>
              <a:spcBef>
                <a:spcPts val="600"/>
              </a:spcBef>
            </a:pPr>
            <a:r>
              <a:rPr lang="en-US" dirty="0">
                <a:latin typeface="Arial" panose="020B0604020202020204" pitchFamily="34" charset="0"/>
                <a:cs typeface="Arial" panose="020B0604020202020204" pitchFamily="34" charset="0"/>
              </a:rPr>
              <a:t>Instances when </a:t>
            </a:r>
            <a:r>
              <a:rPr lang="en-US" dirty="0">
                <a:effectLst/>
                <a:latin typeface="Arial" panose="020B0604020202020204" pitchFamily="34" charset="0"/>
                <a:ea typeface="Aptos" panose="020B0004020202020204" pitchFamily="34" charset="0"/>
                <a:cs typeface="Arial" panose="020B0604020202020204" pitchFamily="34" charset="0"/>
              </a:rPr>
              <a:t>a Special Education student is removed to an Interim Alternative Education Setting (IAES) by order of school personnel or a hearing officer, for 45 days or less. This order is not from the IEP team.</a:t>
            </a:r>
          </a:p>
          <a:p>
            <a:pPr>
              <a:spcBef>
                <a:spcPts val="600"/>
              </a:spcBef>
            </a:pPr>
            <a:endParaRPr lang="en-US" dirty="0">
              <a:latin typeface="Arial" panose="020B0604020202020204" pitchFamily="34" charset="0"/>
              <a:cs typeface="Arial" panose="020B0604020202020204" pitchFamily="34" charset="0"/>
            </a:endParaRPr>
          </a:p>
          <a:p>
            <a:pPr>
              <a:spcBef>
                <a:spcPts val="600"/>
              </a:spcBef>
            </a:pPr>
            <a:endParaRPr lang="en-US" dirty="0">
              <a:latin typeface="Arial" panose="020B0604020202020204" pitchFamily="34"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Data Reporting</a:t>
            </a:r>
            <a:endParaRPr lang="en-US"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Unilateral removals are very uncommon for CSI schools, maybe 1-2 per year across the portfolio.</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Discipline Action </a:t>
            </a:r>
            <a:r>
              <a:rPr lang="en-US" dirty="0">
                <a:latin typeface="Arial" panose="020B0604020202020204" pitchFamily="34" charset="0"/>
                <a:cs typeface="Arial" panose="020B0604020202020204" pitchFamily="34" charset="0"/>
              </a:rPr>
              <a:t>field will be zero-filled</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Removal Type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Removal Reason</a:t>
            </a:r>
            <a:r>
              <a:rPr lang="en-US" dirty="0">
                <a:latin typeface="Arial" panose="020B0604020202020204" pitchFamily="34" charset="0"/>
                <a:cs typeface="Arial" panose="020B0604020202020204" pitchFamily="34" charset="0"/>
              </a:rPr>
              <a:t> fields will have non-zero values</a:t>
            </a:r>
          </a:p>
        </p:txBody>
      </p:sp>
      <p:graphicFrame>
        <p:nvGraphicFramePr>
          <p:cNvPr id="3" name="Diagram 2" descr="Graphic of 5 steps of the submissions process and what step we are discussing.">
            <a:extLst>
              <a:ext uri="{FF2B5EF4-FFF2-40B4-BE49-F238E27FC236}">
                <a16:creationId xmlns:a16="http://schemas.microsoft.com/office/drawing/2014/main" id="{208F55C4-D62A-CE6C-7072-061F93867976}"/>
              </a:ext>
            </a:extLst>
          </p:cNvPr>
          <p:cNvGraphicFramePr/>
          <p:nvPr>
            <p:extLst>
              <p:ext uri="{D42A27DB-BD31-4B8C-83A1-F6EECF244321}">
                <p14:modId xmlns:p14="http://schemas.microsoft.com/office/powerpoint/2010/main" val="917619145"/>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F24C321-F2EC-ADFE-11E5-4318FC6FAD5C}"/>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78841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Discipline Record Checker</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65760" y="1371600"/>
            <a:ext cx="8229600" cy="1352293"/>
          </a:xfrm>
          <a:prstGeom prst="rect">
            <a:avLst/>
          </a:prstGeom>
          <a:noFill/>
        </p:spPr>
        <p:txBody>
          <a:bodyPr wrap="square" rtlCol="0">
            <a:spAutoFit/>
          </a:bodyPr>
          <a:lstStyle/>
          <a:p>
            <a:pPr marL="640080" lvl="1" indent="-274320" defTabSz="685800">
              <a:lnSpc>
                <a:spcPct val="114000"/>
              </a:lnSpc>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Download the Record Checker tool from the </a:t>
            </a:r>
            <a:r>
              <a:rPr lang="en-US" sz="1600" dirty="0">
                <a:latin typeface="Arial" panose="020B0604020202020204" pitchFamily="34" charset="0"/>
                <a:cs typeface="Arial" panose="020B0604020202020204" pitchFamily="34" charset="0"/>
                <a:hlinkClick r:id="rId3"/>
              </a:rPr>
              <a:t>CSI School Discipline webpage</a:t>
            </a:r>
            <a:r>
              <a:rPr lang="en-US" sz="1600" dirty="0">
                <a:latin typeface="Arial" panose="020B0604020202020204" pitchFamily="34" charset="0"/>
                <a:cs typeface="Arial" panose="020B0604020202020204" pitchFamily="34" charset="0"/>
              </a:rPr>
              <a:t>.</a:t>
            </a:r>
          </a:p>
          <a:p>
            <a:pPr marL="640080" marR="0" lvl="1" indent="-274320" defTabSz="685800">
              <a:lnSpc>
                <a:spcPct val="115000"/>
              </a:lnSpc>
              <a:spcAft>
                <a:spcPts val="400"/>
              </a:spcAft>
              <a:buFont typeface="Arial" panose="020B0604020202020204" pitchFamily="34" charset="0"/>
              <a:buChar char="•"/>
              <a:tabLst>
                <a:tab pos="914400" algn="l"/>
              </a:tabLst>
            </a:pPr>
            <a:r>
              <a:rPr lang="en-US" sz="1600" dirty="0">
                <a:latin typeface="Arial" panose="020B0604020202020204" pitchFamily="34" charset="0"/>
                <a:cs typeface="Arial" panose="020B0604020202020204" pitchFamily="34" charset="0"/>
              </a:rPr>
              <a:t>Review and follow the Step-by-Step guidance on the Instructions tab</a:t>
            </a:r>
          </a:p>
          <a:p>
            <a:pPr marL="640080" marR="0" lvl="1" indent="-274320" defTabSz="685800">
              <a:lnSpc>
                <a:spcPct val="115000"/>
              </a:lnSpc>
              <a:spcAft>
                <a:spcPts val="400"/>
              </a:spcAft>
              <a:buFont typeface="Arial" panose="020B0604020202020204" pitchFamily="34" charset="0"/>
              <a:buChar char="•"/>
              <a:tabLst>
                <a:tab pos="914400" algn="l"/>
              </a:tabLst>
            </a:pPr>
            <a:r>
              <a:rPr lang="en-US" sz="1600" dirty="0">
                <a:latin typeface="Arial" panose="020B0604020202020204" pitchFamily="34" charset="0"/>
                <a:cs typeface="Arial" panose="020B0604020202020204" pitchFamily="34" charset="0"/>
              </a:rPr>
              <a:t>The RCT will flag potential issues to be corrected in the SIS</a:t>
            </a:r>
          </a:p>
          <a:p>
            <a:pPr marL="640080" marR="0" lvl="1" indent="-274320" defTabSz="685800">
              <a:lnSpc>
                <a:spcPct val="115000"/>
              </a:lnSpc>
              <a:spcAft>
                <a:spcPts val="400"/>
              </a:spcAft>
              <a:buFont typeface="Arial" panose="020B0604020202020204" pitchFamily="34" charset="0"/>
              <a:buChar char="•"/>
              <a:tabLst>
                <a:tab pos="914400" algn="l"/>
              </a:tabLst>
            </a:pPr>
            <a:r>
              <a:rPr lang="en-US" sz="1600" dirty="0">
                <a:latin typeface="Arial" panose="020B0604020202020204" pitchFamily="34" charset="0"/>
                <a:cs typeface="Arial" panose="020B0604020202020204" pitchFamily="34" charset="0"/>
              </a:rPr>
              <a:t>The goal is to have fewer errors upon initial submittal</a:t>
            </a:r>
            <a:endParaRPr lang="en-US" sz="1350" dirty="0">
              <a:solidFill>
                <a:prstClr val="black"/>
              </a:solidFill>
              <a:latin typeface="Arial" panose="020B0604020202020204" pitchFamily="34" charset="0"/>
              <a:cs typeface="Arial" panose="020B0604020202020204" pitchFamily="34" charset="0"/>
            </a:endParaRPr>
          </a:p>
        </p:txBody>
      </p:sp>
      <p:pic>
        <p:nvPicPr>
          <p:cNvPr id="7" name="Picture 6" descr="Discipline Record Checker">
            <a:extLst>
              <a:ext uri="{FF2B5EF4-FFF2-40B4-BE49-F238E27FC236}">
                <a16:creationId xmlns:a16="http://schemas.microsoft.com/office/drawing/2014/main" id="{2886B88C-D11F-7742-61AA-94CA91E4B424}"/>
              </a:ext>
            </a:extLst>
          </p:cNvPr>
          <p:cNvPicPr>
            <a:picLocks noChangeAspect="1"/>
          </p:cNvPicPr>
          <p:nvPr/>
        </p:nvPicPr>
        <p:blipFill>
          <a:blip r:embed="rId4"/>
          <a:stretch>
            <a:fillRect/>
          </a:stretch>
        </p:blipFill>
        <p:spPr>
          <a:xfrm>
            <a:off x="640080" y="2834640"/>
            <a:ext cx="7863840" cy="2364651"/>
          </a:xfrm>
          <a:prstGeom prst="rect">
            <a:avLst/>
          </a:prstGeom>
        </p:spPr>
      </p:pic>
      <p:graphicFrame>
        <p:nvGraphicFramePr>
          <p:cNvPr id="3" name="Diagram 2" descr="Graphic of 5 steps of the submissions process and what step we are discussing.">
            <a:extLst>
              <a:ext uri="{FF2B5EF4-FFF2-40B4-BE49-F238E27FC236}">
                <a16:creationId xmlns:a16="http://schemas.microsoft.com/office/drawing/2014/main" id="{4A81794F-1D66-14E9-1437-0FDC9F0B54C0}"/>
              </a:ext>
            </a:extLst>
          </p:cNvPr>
          <p:cNvGraphicFramePr/>
          <p:nvPr>
            <p:extLst>
              <p:ext uri="{D42A27DB-BD31-4B8C-83A1-F6EECF244321}">
                <p14:modId xmlns:p14="http://schemas.microsoft.com/office/powerpoint/2010/main" val="4161986028"/>
              </p:ext>
            </p:extLst>
          </p:nvPr>
        </p:nvGraphicFramePr>
        <p:xfrm>
          <a:off x="2634270"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lide Number Placeholder 2">
            <a:extLst>
              <a:ext uri="{FF2B5EF4-FFF2-40B4-BE49-F238E27FC236}">
                <a16:creationId xmlns:a16="http://schemas.microsoft.com/office/drawing/2014/main" id="{D726570E-C132-1D7E-AB65-8324F30FEBD0}"/>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21</a:t>
            </a:fld>
            <a:endParaRPr lang="en" dirty="0"/>
          </a:p>
        </p:txBody>
      </p:sp>
    </p:spTree>
    <p:extLst>
      <p:ext uri="{BB962C8B-B14F-4D97-AF65-F5344CB8AC3E}">
        <p14:creationId xmlns:p14="http://schemas.microsoft.com/office/powerpoint/2010/main" val="1199835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3: Submission to CSI</a:t>
            </a:r>
            <a:endParaRPr sz="3000" dirty="0">
              <a:latin typeface="Arial" panose="020B0604020202020204" pitchFamily="34" charset="0"/>
              <a:cs typeface="Arial" panose="020B0604020202020204" pitchFamily="34" charset="0"/>
            </a:endParaRPr>
          </a:p>
        </p:txBody>
      </p:sp>
      <p:pic>
        <p:nvPicPr>
          <p:cNvPr id="6" name="Picture 5" descr="Step 3: Submission to CSI">
            <a:extLst>
              <a:ext uri="{FF2B5EF4-FFF2-40B4-BE49-F238E27FC236}">
                <a16:creationId xmlns:a16="http://schemas.microsoft.com/office/drawing/2014/main" id="{2E5546C5-CCC6-0DE3-1A88-89467BA0AAB3}"/>
              </a:ext>
            </a:extLst>
          </p:cNvPr>
          <p:cNvPicPr>
            <a:picLocks noChangeAspect="1"/>
          </p:cNvPicPr>
          <p:nvPr/>
        </p:nvPicPr>
        <p:blipFill>
          <a:blip r:embed="rId3"/>
          <a:stretch>
            <a:fillRect/>
          </a:stretch>
        </p:blipFill>
        <p:spPr>
          <a:xfrm>
            <a:off x="2229143" y="1809952"/>
            <a:ext cx="4685714" cy="3238095"/>
          </a:xfrm>
          <a:prstGeom prst="rect">
            <a:avLst/>
          </a:prstGeom>
        </p:spPr>
      </p:pic>
      <p:sp>
        <p:nvSpPr>
          <p:cNvPr id="7" name="Rectangle 6">
            <a:extLst>
              <a:ext uri="{FF2B5EF4-FFF2-40B4-BE49-F238E27FC236}">
                <a16:creationId xmlns:a16="http://schemas.microsoft.com/office/drawing/2014/main" id="{3FEB264C-0C24-3194-BC22-3B9764768F3D}"/>
              </a:ext>
            </a:extLst>
          </p:cNvPr>
          <p:cNvSpPr/>
          <p:nvPr/>
        </p:nvSpPr>
        <p:spPr>
          <a:xfrm>
            <a:off x="2240280" y="5715000"/>
            <a:ext cx="4572000" cy="276999"/>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hlinkClick r:id="rId4"/>
              </a:rPr>
              <a:t>https://resources.csi.state.co.us/data-submissions/discipline/</a:t>
            </a:r>
            <a:endParaRPr lang="en-US" sz="1200" dirty="0">
              <a:latin typeface="Arial" panose="020B0604020202020204" pitchFamily="34" charset="0"/>
              <a:cs typeface="Arial" panose="020B0604020202020204" pitchFamily="34" charset="0"/>
            </a:endParaRPr>
          </a:p>
        </p:txBody>
      </p:sp>
      <p:graphicFrame>
        <p:nvGraphicFramePr>
          <p:cNvPr id="12" name="Diagram 11" descr="Graphic of 5 steps of the submissions process and what step we are discussing.">
            <a:extLst>
              <a:ext uri="{FF2B5EF4-FFF2-40B4-BE49-F238E27FC236}">
                <a16:creationId xmlns:a16="http://schemas.microsoft.com/office/drawing/2014/main" id="{A9BA7CD2-0581-439E-A61B-A1DA2AE9C940}"/>
              </a:ext>
            </a:extLst>
          </p:cNvPr>
          <p:cNvGraphicFramePr/>
          <p:nvPr>
            <p:extLst>
              <p:ext uri="{D42A27DB-BD31-4B8C-83A1-F6EECF244321}">
                <p14:modId xmlns:p14="http://schemas.microsoft.com/office/powerpoint/2010/main" val="3139077839"/>
              </p:ext>
            </p:extLst>
          </p:nvPr>
        </p:nvGraphicFramePr>
        <p:xfrm>
          <a:off x="2633472" y="5943600"/>
          <a:ext cx="3930931" cy="64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C6405903-5B7D-64ED-A63D-882DD52405F5}"/>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180027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3: Submission to CSI (Cont.)</a:t>
            </a:r>
            <a:endParaRPr sz="30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B3C7AA7-2888-1CE5-C7CB-52C1C18A3B5F}"/>
              </a:ext>
            </a:extLst>
          </p:cNvPr>
          <p:cNvSpPr>
            <a:spLocks noGrp="1"/>
          </p:cNvSpPr>
          <p:nvPr>
            <p:ph type="body" idx="1"/>
          </p:nvPr>
        </p:nvSpPr>
        <p:spPr>
          <a:xfrm>
            <a:off x="548640" y="1645920"/>
            <a:ext cx="8046720" cy="3635900"/>
          </a:xfrm>
        </p:spPr>
        <p:txBody>
          <a:bodyPr>
            <a:normAutofit fontScale="92500" lnSpcReduction="20000"/>
          </a:bodyPr>
          <a:lstStyle/>
          <a:p>
            <a:pPr marL="28575" indent="0">
              <a:buNone/>
            </a:pPr>
            <a:r>
              <a:rPr lang="en-US" sz="2300" b="0" dirty="0">
                <a:solidFill>
                  <a:srgbClr val="C00000"/>
                </a:solidFill>
                <a:latin typeface="Arial" panose="020B0604020202020204" pitchFamily="34" charset="0"/>
                <a:cs typeface="Arial" panose="020B0604020202020204" pitchFamily="34" charset="0"/>
              </a:rPr>
              <a:t>School Code</a:t>
            </a:r>
            <a:r>
              <a:rPr lang="en-US" sz="2300" b="0" dirty="0">
                <a:latin typeface="Arial" panose="020B0604020202020204" pitchFamily="34" charset="0"/>
                <a:cs typeface="Arial" panose="020B0604020202020204" pitchFamily="34" charset="0"/>
              </a:rPr>
              <a:t>_</a:t>
            </a:r>
            <a:r>
              <a:rPr lang="en-US" sz="2300" b="0" dirty="0">
                <a:solidFill>
                  <a:srgbClr val="00B0F0"/>
                </a:solidFill>
                <a:latin typeface="Arial" panose="020B0604020202020204" pitchFamily="34" charset="0"/>
                <a:cs typeface="Arial" panose="020B0604020202020204" pitchFamily="34" charset="0"/>
              </a:rPr>
              <a:t>School name/abbreviation</a:t>
            </a:r>
            <a:r>
              <a:rPr lang="en-US" sz="2300" b="0" dirty="0">
                <a:latin typeface="Arial" panose="020B0604020202020204" pitchFamily="34" charset="0"/>
                <a:cs typeface="Arial" panose="020B0604020202020204" pitchFamily="34" charset="0"/>
              </a:rPr>
              <a:t>_</a:t>
            </a:r>
            <a:r>
              <a:rPr lang="en-US" sz="2300" b="0" dirty="0">
                <a:solidFill>
                  <a:srgbClr val="FFC000"/>
                </a:solidFill>
                <a:latin typeface="Arial" panose="020B0604020202020204" pitchFamily="34" charset="0"/>
                <a:cs typeface="Arial" panose="020B0604020202020204" pitchFamily="34" charset="0"/>
              </a:rPr>
              <a:t>interchange type</a:t>
            </a:r>
            <a:r>
              <a:rPr lang="en-US" sz="2300" b="0" dirty="0">
                <a:latin typeface="Arial" panose="020B0604020202020204" pitchFamily="34" charset="0"/>
                <a:cs typeface="Arial" panose="020B0604020202020204" pitchFamily="34" charset="0"/>
              </a:rPr>
              <a:t>_</a:t>
            </a:r>
            <a:r>
              <a:rPr lang="en-US" sz="2300" b="0" dirty="0">
                <a:solidFill>
                  <a:srgbClr val="00B050"/>
                </a:solidFill>
                <a:latin typeface="Arial" panose="020B0604020202020204" pitchFamily="34" charset="0"/>
                <a:cs typeface="Arial" panose="020B0604020202020204" pitchFamily="34" charset="0"/>
              </a:rPr>
              <a:t>date</a:t>
            </a:r>
          </a:p>
          <a:p>
            <a:pPr marL="28575" indent="0">
              <a:buNone/>
            </a:pPr>
            <a:endParaRPr lang="en-US" sz="2400" dirty="0">
              <a:latin typeface="Arial" panose="020B0604020202020204" pitchFamily="34" charset="0"/>
              <a:cs typeface="Arial" panose="020B0604020202020204" pitchFamily="34" charset="0"/>
            </a:endParaRPr>
          </a:p>
          <a:p>
            <a:pPr marL="28575" indent="0">
              <a:buNone/>
            </a:pPr>
            <a:r>
              <a:rPr lang="en-US" sz="2400" b="0" dirty="0">
                <a:solidFill>
                  <a:srgbClr val="FF0000"/>
                </a:solidFill>
                <a:latin typeface="Arial" panose="020B0604020202020204" pitchFamily="34" charset="0"/>
                <a:cs typeface="Arial" panose="020B0604020202020204" pitchFamily="34" charset="0"/>
              </a:rPr>
              <a:t>	</a:t>
            </a:r>
            <a:r>
              <a:rPr lang="en-US" sz="2400" b="0" dirty="0">
                <a:solidFill>
                  <a:srgbClr val="C00000"/>
                </a:solidFill>
                <a:latin typeface="Arial" panose="020B0604020202020204" pitchFamily="34" charset="0"/>
                <a:cs typeface="Arial" panose="020B0604020202020204" pitchFamily="34" charset="0"/>
              </a:rPr>
              <a:t>5423</a:t>
            </a:r>
            <a:r>
              <a:rPr lang="en-US" sz="2400" dirty="0">
                <a:solidFill>
                  <a:srgbClr val="00B0F0"/>
                </a:solidFill>
                <a:latin typeface="Arial" panose="020B0604020202020204" pitchFamily="34" charset="0"/>
                <a:cs typeface="Arial" panose="020B0604020202020204" pitchFamily="34" charset="0"/>
              </a:rPr>
              <a:t>SM</a:t>
            </a:r>
            <a:r>
              <a:rPr lang="en-US" sz="2400" dirty="0">
                <a:solidFill>
                  <a:srgbClr val="FFC000"/>
                </a:solidFill>
                <a:latin typeface="Arial" panose="020B0604020202020204" pitchFamily="34" charset="0"/>
                <a:cs typeface="Arial" panose="020B0604020202020204" pitchFamily="34" charset="0"/>
              </a:rPr>
              <a:t>DisciplineAction</a:t>
            </a:r>
            <a:r>
              <a:rPr lang="en-US" sz="2400" dirty="0">
                <a:solidFill>
                  <a:srgbClr val="00B050"/>
                </a:solidFill>
                <a:latin typeface="Arial" panose="020B0604020202020204" pitchFamily="34" charset="0"/>
                <a:cs typeface="Arial" panose="020B0604020202020204" pitchFamily="34" charset="0"/>
              </a:rPr>
              <a:t>05102025</a:t>
            </a:r>
          </a:p>
          <a:p>
            <a:pPr marL="28575" indent="0">
              <a:buNone/>
            </a:pPr>
            <a:endParaRPr lang="en-US" sz="2400" dirty="0">
              <a:solidFill>
                <a:srgbClr val="00B050"/>
              </a:solidFill>
              <a:latin typeface="Arial" panose="020B0604020202020204" pitchFamily="34" charset="0"/>
              <a:cs typeface="Arial" panose="020B0604020202020204" pitchFamily="34" charset="0"/>
            </a:endParaRPr>
          </a:p>
          <a:p>
            <a:pPr marL="28575" indent="0">
              <a:buNone/>
            </a:pPr>
            <a:r>
              <a:rPr lang="en-US" sz="2400" b="0" dirty="0">
                <a:solidFill>
                  <a:srgbClr val="FF0000"/>
                </a:solidFill>
                <a:latin typeface="Arial" panose="020B0604020202020204" pitchFamily="34" charset="0"/>
                <a:cs typeface="Arial" panose="020B0604020202020204" pitchFamily="34" charset="0"/>
              </a:rPr>
              <a:t>	</a:t>
            </a:r>
            <a:r>
              <a:rPr lang="en-US" sz="2400" b="0" dirty="0">
                <a:solidFill>
                  <a:srgbClr val="C00000"/>
                </a:solidFill>
                <a:latin typeface="Arial" panose="020B0604020202020204" pitchFamily="34" charset="0"/>
                <a:cs typeface="Arial" panose="020B0604020202020204" pitchFamily="34" charset="0"/>
              </a:rPr>
              <a:t>0655</a:t>
            </a:r>
            <a:r>
              <a:rPr lang="en-US" sz="2400" b="0" dirty="0">
                <a:solidFill>
                  <a:schemeClr val="tx1"/>
                </a:solidFill>
                <a:latin typeface="Arial" panose="020B0604020202020204" pitchFamily="34" charset="0"/>
                <a:cs typeface="Arial" panose="020B0604020202020204" pitchFamily="34" charset="0"/>
              </a:rPr>
              <a:t>_</a:t>
            </a:r>
            <a:r>
              <a:rPr lang="en-US" sz="2400" b="0" dirty="0">
                <a:solidFill>
                  <a:srgbClr val="00B0F0"/>
                </a:solidFill>
                <a:latin typeface="Arial" panose="020B0604020202020204" pitchFamily="34" charset="0"/>
                <a:cs typeface="Arial" panose="020B0604020202020204" pitchFamily="34" charset="0"/>
              </a:rPr>
              <a:t>HPA</a:t>
            </a:r>
            <a:r>
              <a:rPr lang="en-US" sz="2400" b="0" dirty="0">
                <a:solidFill>
                  <a:schemeClr val="tx1"/>
                </a:solidFill>
                <a:latin typeface="Arial" panose="020B0604020202020204" pitchFamily="34" charset="0"/>
                <a:cs typeface="Arial" panose="020B0604020202020204" pitchFamily="34" charset="0"/>
              </a:rPr>
              <a:t>_</a:t>
            </a:r>
            <a:r>
              <a:rPr lang="en-US" sz="2400" b="0" dirty="0">
                <a:solidFill>
                  <a:srgbClr val="FFC000"/>
                </a:solidFill>
                <a:latin typeface="Arial" panose="020B0604020202020204" pitchFamily="34" charset="0"/>
                <a:cs typeface="Arial" panose="020B0604020202020204" pitchFamily="34" charset="0"/>
              </a:rPr>
              <a:t>PreventHarassmentDiscrim</a:t>
            </a:r>
            <a:r>
              <a:rPr lang="en-US" sz="2400" b="0" dirty="0">
                <a:solidFill>
                  <a:schemeClr val="tx1"/>
                </a:solidFill>
                <a:latin typeface="Arial" panose="020B0604020202020204" pitchFamily="34" charset="0"/>
                <a:cs typeface="Arial" panose="020B0604020202020204" pitchFamily="34" charset="0"/>
              </a:rPr>
              <a:t>_</a:t>
            </a:r>
            <a:r>
              <a:rPr lang="en-US" sz="2400" b="0" dirty="0">
                <a:solidFill>
                  <a:srgbClr val="00B050"/>
                </a:solidFill>
                <a:latin typeface="Arial" panose="020B0604020202020204" pitchFamily="34" charset="0"/>
                <a:cs typeface="Arial" panose="020B0604020202020204" pitchFamily="34" charset="0"/>
              </a:rPr>
              <a:t>05152025</a:t>
            </a:r>
          </a:p>
          <a:p>
            <a:pPr marL="28575" indent="0">
              <a:buNone/>
            </a:pPr>
            <a:endParaRPr lang="en-US" sz="2600" dirty="0">
              <a:solidFill>
                <a:srgbClr val="00B050"/>
              </a:solidFill>
              <a:latin typeface="Arial" panose="020B0604020202020204" pitchFamily="34" charset="0"/>
              <a:cs typeface="Arial" panose="020B0604020202020204" pitchFamily="34" charset="0"/>
            </a:endParaRPr>
          </a:p>
          <a:p>
            <a:pPr marL="28575" indent="0">
              <a:buNone/>
            </a:pPr>
            <a:endParaRPr lang="en-US" sz="2600" dirty="0">
              <a:solidFill>
                <a:srgbClr val="00B050"/>
              </a:solidFill>
              <a:latin typeface="Arial" panose="020B0604020202020204" pitchFamily="34" charset="0"/>
              <a:cs typeface="Arial" panose="020B0604020202020204" pitchFamily="34" charset="0"/>
            </a:endParaRPr>
          </a:p>
          <a:p>
            <a:pPr marL="0" lvl="1" indent="0">
              <a:buNone/>
            </a:pPr>
            <a:r>
              <a:rPr lang="en-US" sz="2600" b="0" dirty="0">
                <a:solidFill>
                  <a:schemeClr val="tx1"/>
                </a:solidFill>
                <a:latin typeface="Arial" panose="020B0604020202020204" pitchFamily="34" charset="0"/>
              </a:rPr>
              <a:t>In Google Drive:</a:t>
            </a:r>
          </a:p>
          <a:p>
            <a:pPr marL="0" lvl="1" indent="0">
              <a:spcBef>
                <a:spcPts val="600"/>
              </a:spcBef>
              <a:buNone/>
            </a:pPr>
            <a:r>
              <a:rPr lang="en-US" sz="2200" b="0" dirty="0">
                <a:solidFill>
                  <a:schemeClr val="tx1"/>
                </a:solidFill>
                <a:latin typeface="Arial" panose="020B0604020202020204" pitchFamily="34" charset="0"/>
              </a:rPr>
              <a:t>Submissions </a:t>
            </a:r>
            <a:r>
              <a:rPr lang="en-US" sz="2200" b="0" dirty="0">
                <a:solidFill>
                  <a:schemeClr val="tx1"/>
                </a:solidFill>
                <a:latin typeface="Arial" panose="020B0604020202020204" pitchFamily="34" charset="0"/>
                <a:sym typeface="Wingdings" panose="05000000000000000000" pitchFamily="2" charset="2"/>
              </a:rPr>
              <a:t></a:t>
            </a:r>
            <a:r>
              <a:rPr lang="en-US" sz="2200" b="0" dirty="0">
                <a:solidFill>
                  <a:schemeClr val="tx1"/>
                </a:solidFill>
                <a:latin typeface="Arial" panose="020B0604020202020204" pitchFamily="34" charset="0"/>
              </a:rPr>
              <a:t> School Discipline </a:t>
            </a:r>
            <a:r>
              <a:rPr lang="en-US" sz="2200" b="0" dirty="0">
                <a:solidFill>
                  <a:schemeClr val="tx1"/>
                </a:solidFill>
                <a:latin typeface="Arial" panose="020B0604020202020204" pitchFamily="34" charset="0"/>
                <a:sym typeface="Wingdings" panose="05000000000000000000" pitchFamily="2" charset="2"/>
              </a:rPr>
              <a:t> 24-25  </a:t>
            </a:r>
            <a:r>
              <a:rPr lang="en-US" sz="2200" b="0" dirty="0">
                <a:solidFill>
                  <a:srgbClr val="C00000"/>
                </a:solidFill>
                <a:latin typeface="Arial" panose="020B0604020202020204" pitchFamily="34" charset="0"/>
                <a:sym typeface="Wingdings" panose="05000000000000000000" pitchFamily="2" charset="2"/>
              </a:rPr>
              <a:t>Files to Run</a:t>
            </a:r>
          </a:p>
          <a:p>
            <a:pPr marL="0" lvl="1" indent="0">
              <a:buNone/>
            </a:pPr>
            <a:endParaRPr lang="en-US" sz="1800" dirty="0">
              <a:latin typeface="Arial" panose="020B0604020202020204" pitchFamily="34" charset="0"/>
              <a:sym typeface="Wingdings" panose="05000000000000000000" pitchFamily="2" charset="2"/>
            </a:endParaRPr>
          </a:p>
          <a:p>
            <a:pPr marL="0" lvl="1" indent="0">
              <a:buNone/>
            </a:pPr>
            <a:endParaRPr lang="en-US" sz="1800" dirty="0">
              <a:latin typeface="Arial" panose="020B0604020202020204" pitchFamily="34" charset="0"/>
              <a:sym typeface="Wingdings" panose="05000000000000000000" pitchFamily="2" charset="2"/>
            </a:endParaRPr>
          </a:p>
          <a:p>
            <a:pPr marL="0" lvl="1" indent="0">
              <a:buNone/>
            </a:pPr>
            <a:endParaRPr lang="en-US" dirty="0">
              <a:latin typeface="Arial" panose="020B0604020202020204" pitchFamily="34" charset="0"/>
            </a:endParaRPr>
          </a:p>
          <a:p>
            <a:pPr marL="0" lvl="1" indent="0">
              <a:buNone/>
            </a:pPr>
            <a:r>
              <a:rPr lang="en-US" sz="2200" b="0" dirty="0">
                <a:latin typeface="Arial" panose="020B0604020202020204" pitchFamily="34" charset="0"/>
                <a:sym typeface="Wingdings" panose="05000000000000000000" pitchFamily="2" charset="2"/>
                <a:hlinkClick r:id="rId3"/>
              </a:rPr>
              <a:t>Submissions_CSI@csi.state.co.us</a:t>
            </a:r>
            <a:endParaRPr lang="en-US" sz="2200" b="0" dirty="0">
              <a:latin typeface="Arial" panose="020B0604020202020204" pitchFamily="34" charset="0"/>
            </a:endParaRPr>
          </a:p>
        </p:txBody>
      </p:sp>
      <p:graphicFrame>
        <p:nvGraphicFramePr>
          <p:cNvPr id="3" name="Diagram 2" descr="Graphic of 5 steps of the submissions process and what step we are discussing.">
            <a:extLst>
              <a:ext uri="{FF2B5EF4-FFF2-40B4-BE49-F238E27FC236}">
                <a16:creationId xmlns:a16="http://schemas.microsoft.com/office/drawing/2014/main" id="{26C461D9-35A2-97A2-F3C5-C5D90275E4F6}"/>
              </a:ext>
            </a:extLst>
          </p:cNvPr>
          <p:cNvGraphicFramePr/>
          <p:nvPr>
            <p:extLst>
              <p:ext uri="{D42A27DB-BD31-4B8C-83A1-F6EECF244321}">
                <p14:modId xmlns:p14="http://schemas.microsoft.com/office/powerpoint/2010/main" val="3245322886"/>
              </p:ext>
            </p:extLst>
          </p:nvPr>
        </p:nvGraphicFramePr>
        <p:xfrm>
          <a:off x="2633472" y="5943600"/>
          <a:ext cx="3930931" cy="64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2DAA544-1AAC-A402-4831-E51AD407A7DD}"/>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395169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4: Resolve Errors</a:t>
            </a:r>
            <a:endParaRPr sz="3000" dirty="0">
              <a:solidFill>
                <a:schemeClr val="tx1"/>
              </a:solidFill>
              <a:latin typeface="Arial" panose="020B0604020202020204" pitchFamily="34" charset="0"/>
              <a:cs typeface="Arial" panose="020B0604020202020204" pitchFamily="34" charset="0"/>
            </a:endParaRPr>
          </a:p>
        </p:txBody>
      </p:sp>
      <p:sp>
        <p:nvSpPr>
          <p:cNvPr id="10" name="Text Placeholder 4">
            <a:extLst>
              <a:ext uri="{FF2B5EF4-FFF2-40B4-BE49-F238E27FC236}">
                <a16:creationId xmlns:a16="http://schemas.microsoft.com/office/drawing/2014/main" id="{E9BD9612-0472-238F-59E2-CD5CF4C96C86}"/>
              </a:ext>
            </a:extLst>
          </p:cNvPr>
          <p:cNvSpPr>
            <a:spLocks noGrp="1"/>
          </p:cNvSpPr>
          <p:nvPr>
            <p:ph type="body" idx="1"/>
          </p:nvPr>
        </p:nvSpPr>
        <p:spPr>
          <a:xfrm>
            <a:off x="548640" y="1371600"/>
            <a:ext cx="8046720" cy="4406935"/>
          </a:xfrm>
        </p:spPr>
        <p:txBody>
          <a:bodyPr>
            <a:normAutofit/>
          </a:bodyPr>
          <a:lstStyle/>
          <a:p>
            <a:pPr marL="0" lvl="1" indent="0">
              <a:buNone/>
            </a:pPr>
            <a:r>
              <a:rPr lang="en-US" sz="2400" b="0" dirty="0">
                <a:solidFill>
                  <a:schemeClr val="tx1"/>
                </a:solidFill>
                <a:latin typeface="Arial" panose="020B0604020202020204" pitchFamily="34" charset="0"/>
              </a:rPr>
              <a:t>Error Report placed in Google Drive:</a:t>
            </a:r>
          </a:p>
          <a:p>
            <a:pPr marL="0" lvl="1" indent="0">
              <a:spcBef>
                <a:spcPts val="600"/>
              </a:spcBef>
              <a:buNone/>
            </a:pPr>
            <a:r>
              <a:rPr lang="en-US" sz="2200" b="0" dirty="0">
                <a:solidFill>
                  <a:schemeClr val="tx1"/>
                </a:solidFill>
                <a:latin typeface="Arial" panose="020B0604020202020204" pitchFamily="34" charset="0"/>
              </a:rPr>
              <a:t>School Discipline </a:t>
            </a:r>
            <a:r>
              <a:rPr lang="en-US" sz="2200" b="0" dirty="0">
                <a:solidFill>
                  <a:schemeClr val="tx1"/>
                </a:solidFill>
                <a:latin typeface="Arial" panose="020B0604020202020204" pitchFamily="34" charset="0"/>
                <a:sym typeface="Wingdings" panose="05000000000000000000" pitchFamily="2" charset="2"/>
              </a:rPr>
              <a:t> 24-25  </a:t>
            </a:r>
            <a:r>
              <a:rPr lang="en-US" sz="2200" b="0" dirty="0">
                <a:solidFill>
                  <a:srgbClr val="C00000"/>
                </a:solidFill>
                <a:latin typeface="Arial" panose="020B0604020202020204" pitchFamily="34" charset="0"/>
                <a:sym typeface="Wingdings" panose="05000000000000000000" pitchFamily="2" charset="2"/>
              </a:rPr>
              <a:t>Error Reports</a:t>
            </a:r>
          </a:p>
          <a:p>
            <a:pPr marL="0" lvl="1" indent="0">
              <a:buNone/>
            </a:pPr>
            <a:endParaRPr lang="en-US" sz="2400" dirty="0">
              <a:latin typeface="Arial" panose="020B0604020202020204" pitchFamily="34" charset="0"/>
              <a:sym typeface="Wingdings" panose="05000000000000000000" pitchFamily="2" charset="2"/>
            </a:endParaRPr>
          </a:p>
          <a:p>
            <a:pPr marL="0" lvl="1" indent="0">
              <a:buNone/>
            </a:pPr>
            <a:endParaRPr lang="en-US" sz="2400" dirty="0">
              <a:latin typeface="Arial" panose="020B0604020202020204" pitchFamily="34" charset="0"/>
              <a:sym typeface="Wingdings" panose="05000000000000000000" pitchFamily="2" charset="2"/>
            </a:endParaRPr>
          </a:p>
          <a:p>
            <a:pPr marL="0" lvl="1" indent="0">
              <a:buNone/>
            </a:pPr>
            <a:r>
              <a:rPr lang="en-US" sz="2400" kern="0" dirty="0">
                <a:solidFill>
                  <a:srgbClr val="677480"/>
                </a:solidFill>
                <a:latin typeface="Arial" panose="020B0604020202020204" pitchFamily="34" charset="0"/>
                <a:ea typeface="Arial Unicode MS" panose="020B0604020202020204" pitchFamily="34" charset="-128"/>
                <a:sym typeface="Wingdings" panose="05000000000000000000" pitchFamily="2" charset="2"/>
                <a:hlinkClick r:id="rId3"/>
              </a:rPr>
              <a:t>CSI Troubleshooting Errors</a:t>
            </a:r>
            <a:endParaRPr lang="en-US" sz="2400" kern="0" dirty="0">
              <a:solidFill>
                <a:srgbClr val="677480"/>
              </a:solidFill>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endParaRPr>
          </a:p>
          <a:p>
            <a:pPr marL="0" lvl="1" indent="0">
              <a:buNone/>
            </a:pPr>
            <a:endParaRPr lang="en-US" sz="2400" dirty="0">
              <a:latin typeface="Arial" panose="020B0604020202020204" pitchFamily="34" charset="0"/>
              <a:sym typeface="Wingdings" panose="05000000000000000000" pitchFamily="2" charset="2"/>
            </a:endParaRPr>
          </a:p>
          <a:p>
            <a:pPr marL="0" lvl="1" indent="0">
              <a:buNone/>
            </a:pPr>
            <a:endParaRPr lang="en-US" sz="2400" dirty="0">
              <a:latin typeface="Arial" panose="020B0604020202020204" pitchFamily="34" charset="0"/>
              <a:sym typeface="Wingdings" panose="05000000000000000000" pitchFamily="2" charset="2"/>
            </a:endParaRPr>
          </a:p>
          <a:p>
            <a:pPr marL="0" lvl="1" indent="0">
              <a:buNone/>
            </a:pPr>
            <a:endParaRPr lang="en-US" sz="2400" dirty="0">
              <a:latin typeface="Arial" panose="020B0604020202020204" pitchFamily="34" charset="0"/>
              <a:sym typeface="Wingdings" panose="05000000000000000000" pitchFamily="2" charset="2"/>
            </a:endParaRPr>
          </a:p>
          <a:p>
            <a:pPr marL="0" lvl="1" indent="0">
              <a:buNone/>
            </a:pPr>
            <a:r>
              <a:rPr lang="en-US" sz="2400" b="0" dirty="0">
                <a:latin typeface="Arial" panose="020B0604020202020204" pitchFamily="34" charset="0"/>
                <a:sym typeface="Wingdings" panose="05000000000000000000" pitchFamily="2" charset="2"/>
                <a:hlinkClick r:id="rId4"/>
              </a:rPr>
              <a:t>Submissions_CSI@csi.state.co.us</a:t>
            </a:r>
            <a:endParaRPr lang="en-US" sz="2400" b="0" dirty="0">
              <a:latin typeface="Arial" panose="020B0604020202020204" pitchFamily="34" charset="0"/>
              <a:sym typeface="Wingdings" panose="05000000000000000000" pitchFamily="2" charset="2"/>
            </a:endParaRPr>
          </a:p>
          <a:p>
            <a:pPr marL="0" lvl="1" indent="0">
              <a:buNone/>
            </a:pPr>
            <a:endParaRPr lang="en-US" sz="2400" dirty="0">
              <a:latin typeface="Arial" panose="020B0604020202020204" pitchFamily="34" charset="0"/>
              <a:sym typeface="Wingdings" panose="05000000000000000000" pitchFamily="2" charset="2"/>
            </a:endParaRPr>
          </a:p>
          <a:p>
            <a:pPr marL="0" lvl="1" indent="0">
              <a:buNone/>
            </a:pPr>
            <a:endParaRPr lang="en-US" sz="2400" dirty="0">
              <a:latin typeface="Arial" panose="020B0604020202020204" pitchFamily="34" charset="0"/>
              <a:sym typeface="Wingdings" panose="05000000000000000000" pitchFamily="2" charset="2"/>
            </a:endParaRPr>
          </a:p>
          <a:p>
            <a:pPr marL="0" lvl="1" indent="0">
              <a:buNone/>
            </a:pPr>
            <a:r>
              <a:rPr lang="en-US" sz="2400" b="0" dirty="0">
                <a:latin typeface="Arial" panose="020B0604020202020204" pitchFamily="34" charset="0"/>
                <a:sym typeface="Wingdings" panose="05000000000000000000" pitchFamily="2" charset="2"/>
              </a:rPr>
              <a:t>Data Submissions additional training</a:t>
            </a:r>
          </a:p>
          <a:p>
            <a:pPr marL="0" lvl="1" indent="0">
              <a:buNone/>
            </a:pPr>
            <a:r>
              <a:rPr lang="en-US" sz="1600" dirty="0">
                <a:latin typeface="Arial" panose="020B0604020202020204" pitchFamily="34" charset="0"/>
                <a:sym typeface="Wingdings" panose="05000000000000000000" pitchFamily="2" charset="2"/>
                <a:hlinkClick r:id="rId5"/>
              </a:rPr>
              <a:t>https://resources.csi.state.co.us/data-submissions/training/</a:t>
            </a:r>
            <a:r>
              <a:rPr lang="en-US" sz="1600" dirty="0">
                <a:latin typeface="Arial" panose="020B0604020202020204" pitchFamily="34" charset="0"/>
                <a:sym typeface="Wingdings" panose="05000000000000000000" pitchFamily="2" charset="2"/>
              </a:rPr>
              <a:t> </a:t>
            </a:r>
            <a:endParaRPr lang="en-US" sz="1400" b="0" dirty="0">
              <a:latin typeface="Arial" panose="020B0604020202020204" pitchFamily="34" charset="0"/>
            </a:endParaRPr>
          </a:p>
        </p:txBody>
      </p:sp>
      <p:pic>
        <p:nvPicPr>
          <p:cNvPr id="13" name="Picture 12" descr="Error Report placed in Google Drive&#10;">
            <a:extLst>
              <a:ext uri="{FF2B5EF4-FFF2-40B4-BE49-F238E27FC236}">
                <a16:creationId xmlns:a16="http://schemas.microsoft.com/office/drawing/2014/main" id="{68936687-80F8-F50B-1684-C5BFD21DD2E3}"/>
              </a:ext>
            </a:extLst>
          </p:cNvPr>
          <p:cNvPicPr>
            <a:picLocks noChangeAspect="1"/>
          </p:cNvPicPr>
          <p:nvPr/>
        </p:nvPicPr>
        <p:blipFill>
          <a:blip r:embed="rId6"/>
          <a:stretch>
            <a:fillRect/>
          </a:stretch>
        </p:blipFill>
        <p:spPr>
          <a:xfrm>
            <a:off x="6309360" y="1463040"/>
            <a:ext cx="2240280" cy="1578818"/>
          </a:xfrm>
          <a:prstGeom prst="rect">
            <a:avLst/>
          </a:prstGeom>
        </p:spPr>
      </p:pic>
      <p:pic>
        <p:nvPicPr>
          <p:cNvPr id="15" name="Picture 14" descr="CSI Troubleshooting Errors&#10;">
            <a:extLst>
              <a:ext uri="{FF2B5EF4-FFF2-40B4-BE49-F238E27FC236}">
                <a16:creationId xmlns:a16="http://schemas.microsoft.com/office/drawing/2014/main" id="{DE845C2A-C7C7-D08F-397F-D991C4769244}"/>
              </a:ext>
            </a:extLst>
          </p:cNvPr>
          <p:cNvPicPr>
            <a:picLocks noChangeAspect="1"/>
          </p:cNvPicPr>
          <p:nvPr/>
        </p:nvPicPr>
        <p:blipFill>
          <a:blip r:embed="rId7"/>
          <a:stretch>
            <a:fillRect/>
          </a:stretch>
        </p:blipFill>
        <p:spPr>
          <a:xfrm>
            <a:off x="670561" y="3217142"/>
            <a:ext cx="4434840" cy="318137"/>
          </a:xfrm>
          <a:prstGeom prst="rect">
            <a:avLst/>
          </a:prstGeom>
        </p:spPr>
      </p:pic>
      <p:pic>
        <p:nvPicPr>
          <p:cNvPr id="8" name="Picture 7" descr="General Resources Training">
            <a:extLst>
              <a:ext uri="{FF2B5EF4-FFF2-40B4-BE49-F238E27FC236}">
                <a16:creationId xmlns:a16="http://schemas.microsoft.com/office/drawing/2014/main" id="{0F17771B-F8E9-06E0-F6E7-2F116EC3CE28}"/>
              </a:ext>
            </a:extLst>
          </p:cNvPr>
          <p:cNvPicPr>
            <a:picLocks noChangeAspect="1"/>
          </p:cNvPicPr>
          <p:nvPr/>
        </p:nvPicPr>
        <p:blipFill>
          <a:blip r:embed="rId8"/>
          <a:stretch>
            <a:fillRect/>
          </a:stretch>
        </p:blipFill>
        <p:spPr>
          <a:xfrm>
            <a:off x="6309360" y="4011716"/>
            <a:ext cx="2240280" cy="1766819"/>
          </a:xfrm>
          <a:prstGeom prst="rect">
            <a:avLst/>
          </a:prstGeom>
        </p:spPr>
      </p:pic>
      <p:graphicFrame>
        <p:nvGraphicFramePr>
          <p:cNvPr id="7" name="Diagram 6" descr="Graphic of 5 steps of the submissions process and what step we are discussing.">
            <a:extLst>
              <a:ext uri="{FF2B5EF4-FFF2-40B4-BE49-F238E27FC236}">
                <a16:creationId xmlns:a16="http://schemas.microsoft.com/office/drawing/2014/main" id="{3DF3A461-A29C-4BC6-9300-900555B30AE1}"/>
              </a:ext>
            </a:extLst>
          </p:cNvPr>
          <p:cNvGraphicFramePr/>
          <p:nvPr>
            <p:extLst>
              <p:ext uri="{D42A27DB-BD31-4B8C-83A1-F6EECF244321}">
                <p14:modId xmlns:p14="http://schemas.microsoft.com/office/powerpoint/2010/main" val="2502744488"/>
              </p:ext>
            </p:extLst>
          </p:nvPr>
        </p:nvGraphicFramePr>
        <p:xfrm>
          <a:off x="2633472" y="5943600"/>
          <a:ext cx="3930931" cy="6433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Slide Number Placeholder 8">
            <a:extLst>
              <a:ext uri="{FF2B5EF4-FFF2-40B4-BE49-F238E27FC236}">
                <a16:creationId xmlns:a16="http://schemas.microsoft.com/office/drawing/2014/main" id="{C14C7357-11C2-628C-F19D-ECD06CE6AACD}"/>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13728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          Step 5: Final Data Review</a:t>
            </a:r>
            <a:endParaRPr sz="30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48640" y="1831449"/>
            <a:ext cx="8046720" cy="3931920"/>
          </a:xfrm>
          <a:prstGeom prst="rect">
            <a:avLst/>
          </a:prstGeom>
        </p:spPr>
        <p:txBody>
          <a:bodyPr spcFirstLastPara="1" vert="horz" wrap="square" lIns="68569" tIns="68569" rIns="68569" bIns="68569" rtlCol="0" anchor="t" anchorCtr="0">
            <a:noAutofit/>
          </a:bodyPr>
          <a:lstStyle/>
          <a:p>
            <a:pPr marL="85725" indent="0">
              <a:spcBef>
                <a:spcPts val="0"/>
              </a:spcBef>
              <a:buNone/>
            </a:pPr>
            <a:r>
              <a:rPr lang="en-US" sz="2200" dirty="0">
                <a:solidFill>
                  <a:schemeClr val="tx1"/>
                </a:solidFill>
                <a:latin typeface="Arial" panose="020B0604020202020204" pitchFamily="34" charset="0"/>
                <a:cs typeface="Arial" panose="020B0604020202020204" pitchFamily="34" charset="0"/>
              </a:rPr>
              <a:t>Summary/certification report will be provided once error free</a:t>
            </a:r>
          </a:p>
          <a:p>
            <a:pPr marL="85725" indent="0">
              <a:spcBef>
                <a:spcPts val="1800"/>
              </a:spcBef>
              <a:buNone/>
            </a:pPr>
            <a:r>
              <a:rPr lang="en-US" sz="2200" dirty="0">
                <a:solidFill>
                  <a:schemeClr val="tx1"/>
                </a:solidFill>
                <a:latin typeface="Arial" panose="020B0604020202020204" pitchFamily="34" charset="0"/>
                <a:cs typeface="Arial" panose="020B0604020202020204" pitchFamily="34" charset="0"/>
              </a:rPr>
              <a:t>Steps to complete:</a:t>
            </a:r>
          </a:p>
          <a:p>
            <a:pPr marL="457200" lvl="1" indent="-257175">
              <a:spcBef>
                <a:spcPts val="600"/>
              </a:spcBef>
              <a:buSzPct val="80000"/>
              <a:buFont typeface="+mj-lt"/>
              <a:buAutoNum type="arabicPeriod"/>
            </a:pPr>
            <a:r>
              <a:rPr lang="en-US" sz="1800" dirty="0">
                <a:latin typeface="Arial" panose="020B0604020202020204" pitchFamily="34" charset="0"/>
                <a:cs typeface="Arial" panose="020B0604020202020204" pitchFamily="34" charset="0"/>
              </a:rPr>
              <a:t>Review each tab thoroughly to determine accuracy of data</a:t>
            </a:r>
          </a:p>
          <a:p>
            <a:pPr marL="457200" lvl="1" indent="-257175">
              <a:spcBef>
                <a:spcPts val="600"/>
              </a:spcBef>
              <a:buSzPct val="80000"/>
              <a:buFont typeface="+mj-lt"/>
              <a:buAutoNum type="arabicPeriod"/>
            </a:pPr>
            <a:r>
              <a:rPr lang="en-US" sz="1800" dirty="0">
                <a:latin typeface="Arial" panose="020B0604020202020204" pitchFamily="34" charset="0"/>
                <a:cs typeface="Arial" panose="020B0604020202020204" pitchFamily="34" charset="0"/>
              </a:rPr>
              <a:t>If accurate, ensure all parties have signed and return signed Certification</a:t>
            </a:r>
          </a:p>
          <a:p>
            <a:pPr marL="731520" lvl="3">
              <a:spcBef>
                <a:spcPts val="600"/>
              </a:spcBef>
              <a:buSzPct val="80000"/>
              <a:buFont typeface="Arial" panose="020B0604020202020204" pitchFamily="34" charset="0"/>
              <a:buChar char="•"/>
            </a:pPr>
            <a:r>
              <a:rPr lang="en-US" dirty="0">
                <a:latin typeface="Arial" panose="020B0604020202020204" pitchFamily="34" charset="0"/>
                <a:cs typeface="Arial" panose="020B0604020202020204" pitchFamily="34" charset="0"/>
              </a:rPr>
              <a:t>School Leader, Data Submissions Coordinator, SPED Coordinator (SPED Discipline), and Primary Discipline Contact (School Discipline)</a:t>
            </a:r>
          </a:p>
          <a:p>
            <a:pPr marL="457200" lvl="1" indent="-257175">
              <a:spcBef>
                <a:spcPts val="600"/>
              </a:spcBef>
              <a:buSzPct val="80000"/>
              <a:buFont typeface="+mj-lt"/>
              <a:buAutoNum type="arabicPeriod"/>
            </a:pPr>
            <a:r>
              <a:rPr lang="en-US" sz="1800" dirty="0">
                <a:latin typeface="Arial" panose="020B0604020202020204" pitchFamily="34" charset="0"/>
                <a:cs typeface="Arial" panose="020B0604020202020204" pitchFamily="34" charset="0"/>
              </a:rPr>
              <a:t>If errors are found reach out to CSI for assistance</a:t>
            </a:r>
          </a:p>
          <a:p>
            <a:pPr marL="457200" lvl="1" indent="-257175">
              <a:spcBef>
                <a:spcPts val="600"/>
              </a:spcBef>
              <a:buSzPct val="80000"/>
              <a:buFont typeface="+mj-lt"/>
              <a:buAutoNum type="arabicPeriod"/>
            </a:pPr>
            <a:r>
              <a:rPr lang="en-US" sz="1800" dirty="0">
                <a:latin typeface="Arial" panose="020B0604020202020204" pitchFamily="34" charset="0"/>
                <a:cs typeface="Arial" panose="020B0604020202020204" pitchFamily="34" charset="0"/>
              </a:rPr>
              <a:t>Once data is accurate, sign and return prior to the due date.</a:t>
            </a:r>
            <a:endParaRPr lang="en-US" sz="1800" dirty="0">
              <a:latin typeface="Arial" panose="020B0604020202020204" pitchFamily="34" charset="0"/>
            </a:endParaRPr>
          </a:p>
          <a:p>
            <a:pPr marL="0" indent="0">
              <a:lnSpc>
                <a:spcPct val="100000"/>
              </a:lnSpc>
              <a:spcBef>
                <a:spcPts val="0"/>
              </a:spcBef>
              <a:buSzPct val="80000"/>
              <a:buNone/>
            </a:pPr>
            <a:endParaRPr lang="en-US" dirty="0">
              <a:latin typeface="Arial" panose="020B0604020202020204" pitchFamily="34" charset="0"/>
              <a:cs typeface="Arial" panose="020B0604020202020204" pitchFamily="34" charset="0"/>
            </a:endParaRPr>
          </a:p>
          <a:p>
            <a:pPr marL="914400" lvl="1" indent="0">
              <a:buNone/>
            </a:pPr>
            <a:r>
              <a:rPr lang="en-US" sz="1800" dirty="0">
                <a:latin typeface="Arial" panose="020B0604020202020204" pitchFamily="34" charset="0"/>
                <a:cs typeface="Arial" panose="020B0604020202020204" pitchFamily="34" charset="0"/>
              </a:rPr>
              <a:t>Summary reports for School Discipline: </a:t>
            </a:r>
          </a:p>
          <a:p>
            <a:pPr marL="914400" lvl="1" indent="0">
              <a:buNone/>
            </a:pPr>
            <a:r>
              <a:rPr lang="en-US" sz="1800" dirty="0">
                <a:latin typeface="Arial" panose="020B0604020202020204" pitchFamily="34" charset="0"/>
                <a:cs typeface="Arial" panose="020B0604020202020204" pitchFamily="34" charset="0"/>
              </a:rPr>
              <a:t>School Discipline</a:t>
            </a:r>
            <a:r>
              <a:rPr lang="en-US" sz="1800" dirty="0">
                <a:latin typeface="Arial" panose="020B0604020202020204" pitchFamily="34" charset="0"/>
                <a:cs typeface="Arial" panose="020B0604020202020204" pitchFamily="34" charset="0"/>
                <a:sym typeface="Wingdings" panose="05000000000000000000" pitchFamily="2" charset="2"/>
              </a:rPr>
              <a:t>24-25 </a:t>
            </a:r>
            <a:r>
              <a:rPr lang="en-US" sz="1800" dirty="0">
                <a:solidFill>
                  <a:srgbClr val="C00000"/>
                </a:solidFill>
                <a:latin typeface="Arial" panose="020B0604020202020204" pitchFamily="34" charset="0"/>
                <a:cs typeface="Arial" panose="020B0604020202020204" pitchFamily="34" charset="0"/>
                <a:sym typeface="Wingdings" panose="05000000000000000000" pitchFamily="2" charset="2"/>
              </a:rPr>
              <a:t>Summary Certification</a:t>
            </a:r>
            <a:endParaRPr lang="en-US" sz="1800" dirty="0">
              <a:solidFill>
                <a:srgbClr val="C00000"/>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428625" lvl="1" indent="0">
              <a:buNone/>
            </a:pPr>
            <a:endParaRPr lang="en-US" dirty="0"/>
          </a:p>
          <a:p>
            <a:pPr marL="428625" lvl="1" indent="0">
              <a:buNone/>
            </a:pPr>
            <a:endParaRPr lang="en-US" dirty="0"/>
          </a:p>
        </p:txBody>
      </p:sp>
      <p:pic>
        <p:nvPicPr>
          <p:cNvPr id="3" name="Picture 2">
            <a:extLst>
              <a:ext uri="{FF2B5EF4-FFF2-40B4-BE49-F238E27FC236}">
                <a16:creationId xmlns:a16="http://schemas.microsoft.com/office/drawing/2014/main" id="{3FC03BCE-C2A3-42C9-BFE1-03DFCB3058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05" y="612976"/>
            <a:ext cx="1016580" cy="1146842"/>
          </a:xfrm>
          <a:prstGeom prst="rect">
            <a:avLst/>
          </a:prstGeom>
        </p:spPr>
      </p:pic>
      <p:sp>
        <p:nvSpPr>
          <p:cNvPr id="9" name="TextBox 8">
            <a:extLst>
              <a:ext uri="{FF2B5EF4-FFF2-40B4-BE49-F238E27FC236}">
                <a16:creationId xmlns:a16="http://schemas.microsoft.com/office/drawing/2014/main" id="{E36FAA78-223B-4F73-91F6-86F89705667E}"/>
              </a:ext>
              <a:ext uri="{C183D7F6-B498-43B3-948B-1728B52AA6E4}">
                <adec:decorative xmlns:adec="http://schemas.microsoft.com/office/drawing/2017/decorative" val="1"/>
              </a:ext>
            </a:extLst>
          </p:cNvPr>
          <p:cNvSpPr txBox="1"/>
          <p:nvPr/>
        </p:nvSpPr>
        <p:spPr>
          <a:xfrm>
            <a:off x="593760" y="1605815"/>
            <a:ext cx="2486724"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black"/>
                </a:solidFill>
                <a:effectLst/>
                <a:uLnTx/>
                <a:uFillTx/>
              </a:rPr>
              <a:t>courtesy of ya-webdesign.com</a:t>
            </a:r>
          </a:p>
        </p:txBody>
      </p:sp>
      <p:graphicFrame>
        <p:nvGraphicFramePr>
          <p:cNvPr id="7" name="Diagram 6" descr="Graphic of 5 steps of the submissions process and what step we are discussing.">
            <a:extLst>
              <a:ext uri="{FF2B5EF4-FFF2-40B4-BE49-F238E27FC236}">
                <a16:creationId xmlns:a16="http://schemas.microsoft.com/office/drawing/2014/main" id="{CCDCDC85-986D-43AB-8C37-05B4E45B7D46}"/>
              </a:ext>
            </a:extLst>
          </p:cNvPr>
          <p:cNvGraphicFramePr/>
          <p:nvPr>
            <p:extLst>
              <p:ext uri="{D42A27DB-BD31-4B8C-83A1-F6EECF244321}">
                <p14:modId xmlns:p14="http://schemas.microsoft.com/office/powerpoint/2010/main" val="3317769305"/>
              </p:ext>
            </p:extLst>
          </p:nvPr>
        </p:nvGraphicFramePr>
        <p:xfrm>
          <a:off x="2633472" y="5943600"/>
          <a:ext cx="3930931" cy="643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2FA5849D-906B-5E53-053A-F27421C67B91}"/>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150042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9089628-B2FE-2B5F-1B19-1628F48A0478}"/>
              </a:ext>
            </a:extLst>
          </p:cNvPr>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196519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685800"/>
          </a:xfrm>
        </p:spPr>
        <p:txBody>
          <a:bodyPr>
            <a:normAutofit/>
          </a:bodyPr>
          <a:lstStyle/>
          <a:p>
            <a:r>
              <a:rPr lang="en-US" altLang="en-US" sz="3000" dirty="0">
                <a:solidFill>
                  <a:schemeClr val="tx1"/>
                </a:solidFill>
                <a:latin typeface="Arial" panose="020B0604020202020204" pitchFamily="34" charset="0"/>
                <a:cs typeface="Arial" panose="020B0604020202020204" pitchFamily="34" charset="0"/>
              </a:rPr>
              <a:t>School Discipline Timelines and Deadlines</a:t>
            </a:r>
            <a:endParaRPr lang="en-US" sz="3000"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63113761"/>
              </p:ext>
            </p:extLst>
          </p:nvPr>
        </p:nvGraphicFramePr>
        <p:xfrm>
          <a:off x="893700" y="1828800"/>
          <a:ext cx="6000750" cy="2489334"/>
        </p:xfrm>
        <a:graphic>
          <a:graphicData uri="http://schemas.openxmlformats.org/drawingml/2006/table">
            <a:tbl>
              <a:tblPr firstRow="1" bandRow="1">
                <a:tableStyleId>{5C22544A-7EE6-4342-B048-85BDC9FD1C3A}</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tx1">
                              <a:lumMod val="95000"/>
                              <a:lumOff val="5000"/>
                            </a:schemeClr>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200" dirty="0">
                          <a:solidFill>
                            <a:schemeClr val="tx1">
                              <a:lumMod val="95000"/>
                              <a:lumOff val="5000"/>
                            </a:schemeClr>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325254">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05/06/2025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Initial File Submittal</a:t>
                      </a:r>
                    </a:p>
                  </a:txBody>
                  <a:tcPr marL="68580" marR="68580" marT="34290" marB="34290"/>
                </a:tc>
                <a:extLst>
                  <a:ext uri="{0D108BD9-81ED-4DB2-BD59-A6C34878D82A}">
                    <a16:rowId xmlns:a16="http://schemas.microsoft.com/office/drawing/2014/main" val="10001"/>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06/12/2025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Discipline Level 1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363855">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06/24/2025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Discipline Level 2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Last Day of School</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Review last file submitted and resubmit files if changes</a:t>
                      </a:r>
                    </a:p>
                  </a:txBody>
                  <a:tcPr marL="68580" marR="68580" marT="34290" marB="34290"/>
                </a:tc>
                <a:extLst>
                  <a:ext uri="{0D108BD9-81ED-4DB2-BD59-A6C34878D82A}">
                    <a16:rowId xmlns:a16="http://schemas.microsoft.com/office/drawing/2014/main" val="3872451127"/>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Early-July*</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07/17/2025**</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471699"/>
            <a:ext cx="7107300" cy="1815882"/>
          </a:xfrm>
          <a:prstGeom prst="rect">
            <a:avLst/>
          </a:prstGeom>
        </p:spPr>
        <p:txBody>
          <a:bodyPr wrap="square">
            <a:spAutoFit/>
          </a:bodyPr>
          <a:lstStyle/>
          <a:p>
            <a:pPr defTabSz="685800"/>
            <a:r>
              <a:rPr lang="en-US" sz="1600" dirty="0">
                <a:solidFill>
                  <a:prstClr val="black"/>
                </a:solidFill>
                <a:latin typeface="Arial" panose="020B0604020202020204" pitchFamily="34" charset="0"/>
                <a:cs typeface="Arial" panose="020B0604020202020204" pitchFamily="34" charset="0"/>
              </a:rPr>
              <a:t>*Dependent upon </a:t>
            </a:r>
            <a:r>
              <a:rPr lang="en-US" sz="1600" u="sng" dirty="0">
                <a:solidFill>
                  <a:prstClr val="black"/>
                </a:solidFill>
                <a:latin typeface="Arial" panose="020B0604020202020204" pitchFamily="34" charset="0"/>
                <a:cs typeface="Arial" panose="020B0604020202020204" pitchFamily="34" charset="0"/>
              </a:rPr>
              <a:t>all</a:t>
            </a:r>
            <a:r>
              <a:rPr lang="en-US" sz="1600" dirty="0">
                <a:solidFill>
                  <a:prstClr val="black"/>
                </a:solidFill>
                <a:latin typeface="Arial" panose="020B0604020202020204" pitchFamily="34" charset="0"/>
                <a:cs typeface="Arial" panose="020B0604020202020204" pitchFamily="34" charset="0"/>
              </a:rPr>
              <a:t> schools clearing errors by specified deadlines</a:t>
            </a:r>
          </a:p>
          <a:p>
            <a:pPr defTabSz="685800">
              <a:spcBef>
                <a:spcPts val="600"/>
              </a:spcBef>
            </a:pPr>
            <a:r>
              <a:rPr lang="en-US" sz="160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600" b="1" dirty="0">
                <a:solidFill>
                  <a:prstClr val="black"/>
                </a:solidFill>
                <a:latin typeface="Arial" panose="020B0604020202020204" pitchFamily="34" charset="0"/>
                <a:cs typeface="Arial" panose="020B0604020202020204" pitchFamily="34" charset="0"/>
              </a:rPr>
              <a:t>7/14/2025</a:t>
            </a:r>
          </a:p>
          <a:p>
            <a:pPr defTabSz="685800"/>
            <a:endParaRPr lang="en-US" sz="1350" b="1" dirty="0">
              <a:solidFill>
                <a:prstClr val="black"/>
              </a:solidFill>
              <a:latin typeface="Arial" panose="020B0604020202020204" pitchFamily="34" charset="0"/>
              <a:cs typeface="Arial" panose="020B0604020202020204" pitchFamily="34" charset="0"/>
            </a:endParaRPr>
          </a:p>
          <a:p>
            <a:pPr defTabSz="685800"/>
            <a:endParaRPr lang="en-US" sz="1350" b="1" dirty="0">
              <a:solidFill>
                <a:prstClr val="black"/>
              </a:solidFill>
              <a:latin typeface="Arial" panose="020B0604020202020204" pitchFamily="34" charset="0"/>
              <a:cs typeface="Arial" panose="020B0604020202020204" pitchFamily="34" charset="0"/>
            </a:endParaRPr>
          </a:p>
          <a:p>
            <a:pPr defTabSz="685800"/>
            <a:r>
              <a:rPr lang="en-US" sz="1600" dirty="0">
                <a:solidFill>
                  <a:prstClr val="black"/>
                </a:solidFill>
                <a:latin typeface="Arial" panose="020B0604020202020204" pitchFamily="34" charset="0"/>
                <a:cs typeface="Arial" panose="020B0604020202020204" pitchFamily="34" charset="0"/>
              </a:rPr>
              <a:t>Be sure to review the </a:t>
            </a:r>
            <a:r>
              <a:rPr lang="en-US" sz="1600" dirty="0">
                <a:solidFill>
                  <a:prstClr val="black"/>
                </a:solidFill>
                <a:latin typeface="Arial" panose="020B0604020202020204" pitchFamily="34" charset="0"/>
                <a:cs typeface="Arial" panose="020B0604020202020204" pitchFamily="34" charset="0"/>
                <a:hlinkClick r:id="rId3"/>
              </a:rPr>
              <a:t>24-25 Data Submissions Calendar </a:t>
            </a:r>
            <a:r>
              <a:rPr lang="en-US" sz="1600" dirty="0">
                <a:solidFill>
                  <a:prstClr val="black"/>
                </a:solidFill>
                <a:latin typeface="Arial" panose="020B0604020202020204" pitchFamily="34" charset="0"/>
                <a:cs typeface="Arial" panose="020B0604020202020204" pitchFamily="34" charset="0"/>
              </a:rPr>
              <a:t>for all collection deadlines and watch the </a:t>
            </a:r>
            <a:r>
              <a:rPr lang="en-US" sz="1600" b="1" dirty="0">
                <a:solidFill>
                  <a:prstClr val="black"/>
                </a:solidFill>
                <a:latin typeface="Arial" panose="020B0604020202020204" pitchFamily="34" charset="0"/>
                <a:cs typeface="Arial" panose="020B0604020202020204" pitchFamily="34" charset="0"/>
              </a:rPr>
              <a:t>Weekly Update </a:t>
            </a:r>
            <a:r>
              <a:rPr lang="en-US" sz="1600" dirty="0">
                <a:solidFill>
                  <a:prstClr val="black"/>
                </a:solidFill>
                <a:latin typeface="Arial" panose="020B0604020202020204" pitchFamily="34" charset="0"/>
                <a:cs typeface="Arial" panose="020B0604020202020204" pitchFamily="34" charset="0"/>
              </a:rPr>
              <a:t>email for the latest announcements and other details related to the Discipline collections.</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56990FF5-E3FA-E0C3-CE1A-2D916997FD73}"/>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234561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1"/>
                </a:solidFill>
                <a:latin typeface="Arial" panose="020B0604020202020204" pitchFamily="34" charset="0"/>
                <a:cs typeface="Arial" panose="020B0604020202020204" pitchFamily="34" charset="0"/>
              </a:rPr>
              <a:t>Discipline Timeline Reminder</a:t>
            </a:r>
            <a:endParaRPr 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3D43914-43CA-4E00-8A41-85D4A519BF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523" y="497900"/>
            <a:ext cx="1576402" cy="1563891"/>
          </a:xfrm>
          <a:prstGeom prst="rect">
            <a:avLst/>
          </a:prstGeom>
        </p:spPr>
      </p:pic>
      <p:sp>
        <p:nvSpPr>
          <p:cNvPr id="9" name="TextBox 8">
            <a:extLst>
              <a:ext uri="{FF2B5EF4-FFF2-40B4-BE49-F238E27FC236}">
                <a16:creationId xmlns:a16="http://schemas.microsoft.com/office/drawing/2014/main" id="{264CF043-7FB9-428F-86D4-5079BA10B5D1}"/>
              </a:ext>
            </a:extLst>
          </p:cNvPr>
          <p:cNvSpPr txBox="1"/>
          <p:nvPr/>
        </p:nvSpPr>
        <p:spPr>
          <a:xfrm>
            <a:off x="779695" y="1761810"/>
            <a:ext cx="6216444" cy="43781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Date of Error Clearance           Last Day of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Schools who clear errors prior to the last day should review all incidents on the last day of school to ensure all are included.  </a:t>
            </a:r>
          </a:p>
          <a:p>
            <a:pPr>
              <a:spcBef>
                <a:spcPts val="2400"/>
              </a:spcBef>
            </a:pPr>
            <a:r>
              <a:rPr lang="en-US" sz="1600" b="1" dirty="0">
                <a:solidFill>
                  <a:srgbClr val="C63F28"/>
                </a:solidFill>
                <a:latin typeface="Arial" panose="020B0604020202020204" pitchFamily="34" charset="0"/>
                <a:cs typeface="Arial" panose="020B0604020202020204" pitchFamily="34" charset="0"/>
              </a:rPr>
              <a:t>Discipline Steps to Complete on Last Day:</a:t>
            </a:r>
          </a:p>
          <a:p>
            <a:pPr marL="365760" lvl="1" indent="-274320">
              <a:spcBef>
                <a:spcPts val="900"/>
              </a:spcBef>
              <a:buFont typeface="+mj-lt"/>
              <a:buAutoNum type="arabicPeriod"/>
            </a:pPr>
            <a:r>
              <a:rPr lang="en-US" sz="1600" dirty="0">
                <a:latin typeface="Arial" panose="020B0604020202020204" pitchFamily="34" charset="0"/>
                <a:cs typeface="Arial" panose="020B0604020202020204" pitchFamily="34" charset="0"/>
              </a:rPr>
              <a:t>Review the last submitted file and count the number of records.</a:t>
            </a:r>
          </a:p>
          <a:p>
            <a:pPr marL="365760" lvl="1" indent="-274320">
              <a:spcBef>
                <a:spcPts val="900"/>
              </a:spcBef>
              <a:buFont typeface="+mj-lt"/>
              <a:buAutoNum type="arabicPeriod"/>
            </a:pPr>
            <a:r>
              <a:rPr lang="en-US" sz="1600" dirty="0">
                <a:latin typeface="Arial" panose="020B0604020202020204" pitchFamily="34" charset="0"/>
                <a:cs typeface="Arial" panose="020B0604020202020204" pitchFamily="34" charset="0"/>
              </a:rPr>
              <a:t>Extract a new file from your SIS and compare the numbers with your last submitted file.</a:t>
            </a:r>
          </a:p>
          <a:p>
            <a:pPr marL="365760" lvl="1" indent="-274320">
              <a:spcBef>
                <a:spcPts val="900"/>
              </a:spcBef>
              <a:buFont typeface="+mj-lt"/>
              <a:buAutoNum type="arabicPeriod"/>
            </a:pPr>
            <a:r>
              <a:rPr lang="en-US" sz="1600" dirty="0">
                <a:latin typeface="Arial" panose="020B0604020202020204" pitchFamily="34" charset="0"/>
                <a:cs typeface="Arial" panose="020B0604020202020204" pitchFamily="34" charset="0"/>
              </a:rPr>
              <a:t>Submit a new file on the last day of school if changes have occurred since the previous submittal.  OR   Email </a:t>
            </a:r>
            <a:r>
              <a:rPr lang="en-US" sz="1600" dirty="0">
                <a:latin typeface="Arial" panose="020B0604020202020204" pitchFamily="34" charset="0"/>
                <a:cs typeface="Arial" panose="020B0604020202020204" pitchFamily="34" charset="0"/>
                <a:hlinkClick r:id="rId4"/>
              </a:rPr>
              <a:t>Submissions_CSI@csi.state.co.us</a:t>
            </a:r>
            <a:r>
              <a:rPr lang="en-US" sz="1600" dirty="0">
                <a:latin typeface="Arial" panose="020B0604020202020204" pitchFamily="34" charset="0"/>
                <a:cs typeface="Arial" panose="020B0604020202020204" pitchFamily="34" charset="0"/>
              </a:rPr>
              <a:t>  to confirm data has been reviewed and no changes have occurred.</a:t>
            </a:r>
          </a:p>
        </p:txBody>
      </p:sp>
      <p:sp>
        <p:nvSpPr>
          <p:cNvPr id="10" name="Not Equal 9">
            <a:extLst>
              <a:ext uri="{FF2B5EF4-FFF2-40B4-BE49-F238E27FC236}">
                <a16:creationId xmlns:a16="http://schemas.microsoft.com/office/drawing/2014/main" id="{78C27CC8-374C-449D-A16F-4FA369499EB9}"/>
              </a:ext>
              <a:ext uri="{C183D7F6-B498-43B3-948B-1728B52AA6E4}">
                <adec:decorative xmlns:adec="http://schemas.microsoft.com/office/drawing/2017/decorative" val="1"/>
              </a:ext>
            </a:extLst>
          </p:cNvPr>
          <p:cNvSpPr/>
          <p:nvPr/>
        </p:nvSpPr>
        <p:spPr>
          <a:xfrm>
            <a:off x="3731752" y="1756061"/>
            <a:ext cx="471948" cy="399693"/>
          </a:xfrm>
          <a:prstGeom prst="mathNotEqual">
            <a:avLst/>
          </a:prstGeom>
          <a:solidFill>
            <a:srgbClr val="C63F28"/>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Slide Number Placeholder 2">
            <a:extLst>
              <a:ext uri="{FF2B5EF4-FFF2-40B4-BE49-F238E27FC236}">
                <a16:creationId xmlns:a16="http://schemas.microsoft.com/office/drawing/2014/main" id="{581FAC62-021B-7FFF-9A84-0991514DF29A}"/>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183698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pPr algn="ctr"/>
            <a:r>
              <a:rPr lang="en" dirty="0">
                <a:solidFill>
                  <a:schemeClr val="tx1"/>
                </a:solidFill>
                <a:latin typeface="Arial" panose="020B0604020202020204" pitchFamily="34" charset="0"/>
                <a:cs typeface="Arial" panose="020B0604020202020204" pitchFamily="34" charset="0"/>
              </a:rPr>
              <a:t>No Reportable Incidents</a:t>
            </a:r>
            <a:endParaRPr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364CBFD-25E4-4ED1-8682-8C9D761CF6E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577" y="2328717"/>
            <a:ext cx="2534998" cy="198449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979631351"/>
              </p:ext>
            </p:extLst>
          </p:nvPr>
        </p:nvGraphicFramePr>
        <p:xfrm>
          <a:off x="914400" y="4937760"/>
          <a:ext cx="7498080" cy="1016000"/>
        </p:xfrm>
        <a:graphic>
          <a:graphicData uri="http://schemas.openxmlformats.org/drawingml/2006/table">
            <a:tbl>
              <a:tblPr firstRow="1" bandRow="1">
                <a:tableStyleId>{5C22544A-7EE6-4342-B048-85BDC9FD1C3A}</a:tableStyleId>
              </a:tblPr>
              <a:tblGrid>
                <a:gridCol w="7498080">
                  <a:extLst>
                    <a:ext uri="{9D8B030D-6E8A-4147-A177-3AD203B41FA5}">
                      <a16:colId xmlns:a16="http://schemas.microsoft.com/office/drawing/2014/main" val="20000"/>
                    </a:ext>
                  </a:extLst>
                </a:gridCol>
              </a:tblGrid>
              <a:tr h="771221">
                <a:tc>
                  <a:txBody>
                    <a:bodyPr/>
                    <a:lstStyle/>
                    <a:p>
                      <a:pPr marL="91440" marR="0" lvl="0" indent="-91440" algn="l" defTabSz="914400" rtl="0" eaLnBrk="1" fontAlgn="auto" latinLnBrk="0" hangingPunct="1">
                        <a:lnSpc>
                          <a:spcPct val="90000"/>
                        </a:lnSpc>
                        <a:spcBef>
                          <a:spcPts val="1200"/>
                        </a:spcBef>
                        <a:spcAft>
                          <a:spcPts val="200"/>
                        </a:spcAft>
                        <a:buClr>
                          <a:srgbClr val="4859A0"/>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schemeClr val="tx1"/>
                          </a:solidFill>
                          <a:effectLst/>
                          <a:uLnTx/>
                          <a:uFillTx/>
                          <a:latin typeface="Arial" panose="020B0604020202020204"/>
                          <a:ea typeface="+mn-ea"/>
                          <a:cs typeface="+mn-cs"/>
                        </a:rPr>
                        <a:t>If you have no reportable discipline information for one or both collections, send an email to </a:t>
                      </a:r>
                      <a:r>
                        <a:rPr kumimoji="0" lang="en-US" sz="2000" b="0" i="0" u="none" strike="noStrike" kern="1200" cap="none" spc="0" normalizeH="0" baseline="0" noProof="0" dirty="0">
                          <a:ln>
                            <a:noFill/>
                          </a:ln>
                          <a:solidFill>
                            <a:srgbClr val="455FA9"/>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Submissions_CSI@csi.state.co.us</a:t>
                      </a:r>
                      <a:r>
                        <a:rPr kumimoji="0" lang="en-US" sz="2000" b="0" i="0" u="none" strike="noStrike" kern="1200" cap="none" spc="0" normalizeH="0" baseline="0" noProof="0" dirty="0">
                          <a:ln>
                            <a:noFill/>
                          </a:ln>
                          <a:solidFill>
                            <a:srgbClr val="455FA9"/>
                          </a:solidFill>
                          <a:effectLst/>
                          <a:uLnTx/>
                          <a:uFillTx/>
                          <a:latin typeface="Arial" panose="020B0604020202020204"/>
                          <a:ea typeface="+mn-ea"/>
                          <a:cs typeface="+mn-cs"/>
                        </a:rPr>
                        <a:t>  </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0">
                <a:tc>
                  <a:txBody>
                    <a:bodyPr/>
                    <a:lstStyle/>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80E6461D-55F3-4BC0-AF0A-BC9B57C78121}"/>
              </a:ext>
              <a:ext uri="{C183D7F6-B498-43B3-948B-1728B52AA6E4}">
                <adec:decorative xmlns:adec="http://schemas.microsoft.com/office/drawing/2017/decorative" val="1"/>
              </a:ext>
            </a:extLst>
          </p:cNvPr>
          <p:cNvSpPr txBox="1"/>
          <p:nvPr/>
        </p:nvSpPr>
        <p:spPr>
          <a:xfrm>
            <a:off x="3208577" y="4313212"/>
            <a:ext cx="2486724" cy="1692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black"/>
                </a:solidFill>
                <a:effectLst/>
                <a:uLnTx/>
                <a:uFillTx/>
              </a:rPr>
              <a:t>courtesy of </a:t>
            </a:r>
            <a:r>
              <a:rPr lang="en-US" sz="500" kern="0" dirty="0" err="1">
                <a:solidFill>
                  <a:prstClr val="black"/>
                </a:solidFill>
              </a:rPr>
              <a:t>kindpng</a:t>
            </a:r>
            <a:r>
              <a:rPr kumimoji="0" lang="en-US" sz="500" b="0" i="0" u="none" strike="noStrike" kern="0" cap="none" spc="0" normalizeH="0" baseline="0" noProof="0" dirty="0">
                <a:ln>
                  <a:noFill/>
                </a:ln>
                <a:solidFill>
                  <a:prstClr val="black"/>
                </a:solidFill>
                <a:effectLst/>
                <a:uLnTx/>
                <a:uFillTx/>
              </a:rPr>
              <a:t>.com</a:t>
            </a:r>
          </a:p>
        </p:txBody>
      </p:sp>
      <p:sp>
        <p:nvSpPr>
          <p:cNvPr id="2" name="Slide Number Placeholder 1">
            <a:extLst>
              <a:ext uri="{FF2B5EF4-FFF2-40B4-BE49-F238E27FC236}">
                <a16:creationId xmlns:a16="http://schemas.microsoft.com/office/drawing/2014/main" id="{7C76FA08-EC39-1D07-FCAF-FC2F8C9CE45B}"/>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213732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 name="Rectangle 1">
            <a:extLst>
              <a:ext uri="{FF2B5EF4-FFF2-40B4-BE49-F238E27FC236}">
                <a16:creationId xmlns:a16="http://schemas.microsoft.com/office/drawing/2014/main" id="{2F433AF7-681C-42D3-9A6B-FF534F8DD818}"/>
              </a:ext>
              <a:ext uri="{C183D7F6-B498-43B3-948B-1728B52AA6E4}">
                <adec:decorative xmlns:adec="http://schemas.microsoft.com/office/drawing/2017/decorative" val="1"/>
              </a:ext>
            </a:extLst>
          </p:cNvPr>
          <p:cNvSpPr/>
          <p:nvPr/>
        </p:nvSpPr>
        <p:spPr>
          <a:xfrm>
            <a:off x="3478995" y="1243564"/>
            <a:ext cx="5290538" cy="47737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hape 124"/>
          <p:cNvSpPr txBox="1">
            <a:spLocks noGrp="1"/>
          </p:cNvSpPr>
          <p:nvPr>
            <p:ph type="title"/>
          </p:nvPr>
        </p:nvSpPr>
        <p:spPr>
          <a:xfrm>
            <a:off x="457199" y="457200"/>
            <a:ext cx="7955280" cy="684368"/>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Purpose of the Discipline Collections</a:t>
            </a:r>
            <a:endParaRPr sz="3000" dirty="0">
              <a:solidFill>
                <a:schemeClr val="tx1"/>
              </a:solidFill>
              <a:latin typeface="Arial" panose="020B0604020202020204" pitchFamily="34" charset="0"/>
              <a:cs typeface="Arial" panose="020B0604020202020204" pitchFamily="34" charset="0"/>
            </a:endParaRPr>
          </a:p>
        </p:txBody>
      </p:sp>
      <p:pic>
        <p:nvPicPr>
          <p:cNvPr id="7" name="Picture 4" descr="Image result for Free images for purpose">
            <a:extLst>
              <a:ext uri="{FF2B5EF4-FFF2-40B4-BE49-F238E27FC236}">
                <a16:creationId xmlns:a16="http://schemas.microsoft.com/office/drawing/2014/main" id="{E4E3665C-3003-40CC-9E5E-0BF96035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7" y="2542904"/>
            <a:ext cx="2974819" cy="2278446"/>
          </a:xfrm>
          <a:prstGeom prst="rect">
            <a:avLst/>
          </a:prstGeom>
          <a:noFill/>
          <a:extLst>
            <a:ext uri="{909E8E84-426E-40DD-AFC4-6F175D3DCCD1}">
              <a14:hiddenFill xmlns:a14="http://schemas.microsoft.com/office/drawing/2010/main">
                <a:solidFill>
                  <a:srgbClr val="FFFFFF"/>
                </a:solidFill>
              </a14:hiddenFill>
            </a:ext>
          </a:extLst>
        </p:spPr>
      </p:pic>
      <p:sp>
        <p:nvSpPr>
          <p:cNvPr id="125" name="Shape 125"/>
          <p:cNvSpPr txBox="1">
            <a:spLocks noGrp="1"/>
          </p:cNvSpPr>
          <p:nvPr>
            <p:ph type="body" idx="1"/>
          </p:nvPr>
        </p:nvSpPr>
        <p:spPr>
          <a:xfrm>
            <a:off x="3473601" y="1266568"/>
            <a:ext cx="5346732" cy="4750774"/>
          </a:xfrm>
          <a:prstGeom prst="rect">
            <a:avLst/>
          </a:prstGeom>
        </p:spPr>
        <p:txBody>
          <a:bodyPr spcFirstLastPara="1" vert="horz" wrap="square" lIns="68569" tIns="68569" rIns="68569" bIns="68569" rtlCol="0" anchor="t" anchorCtr="0">
            <a:noAutofit/>
          </a:bodyPr>
          <a:lstStyle/>
          <a:p>
            <a:pPr marL="68580" indent="-68580">
              <a:spcBef>
                <a:spcPts val="900"/>
              </a:spcBef>
              <a:spcAft>
                <a:spcPts val="150"/>
              </a:spcAft>
              <a:buClr>
                <a:srgbClr val="4859A0"/>
              </a:buClr>
              <a:buSzPct val="100000"/>
              <a:buFont typeface="Calibri" panose="020F0502020204030204" pitchFamily="34" charset="0"/>
              <a:buChar char=" "/>
              <a:defRPr/>
            </a:pPr>
            <a:r>
              <a:rPr lang="en-US" dirty="0">
                <a:solidFill>
                  <a:schemeClr val="tx1"/>
                </a:solidFill>
                <a:latin typeface="Arial" panose="020B0604020202020204" pitchFamily="34" charset="0"/>
                <a:cs typeface="Arial" panose="020B0604020202020204" pitchFamily="34" charset="0"/>
              </a:rPr>
              <a:t>The </a:t>
            </a:r>
            <a:r>
              <a:rPr lang="en-US" b="1" dirty="0">
                <a:solidFill>
                  <a:schemeClr val="tx1"/>
                </a:solidFill>
                <a:latin typeface="Arial" panose="020B0604020202020204" pitchFamily="34" charset="0"/>
                <a:cs typeface="Arial" panose="020B0604020202020204" pitchFamily="34" charset="0"/>
              </a:rPr>
              <a:t>Student Discipline </a:t>
            </a:r>
            <a:r>
              <a:rPr lang="en-US" dirty="0">
                <a:solidFill>
                  <a:schemeClr val="tx1"/>
                </a:solidFill>
                <a:latin typeface="Arial" panose="020B0604020202020204" pitchFamily="34" charset="0"/>
                <a:cs typeface="Arial" panose="020B0604020202020204" pitchFamily="34" charset="0"/>
              </a:rPr>
              <a:t>and </a:t>
            </a:r>
            <a:r>
              <a:rPr lang="en-US" b="1" dirty="0">
                <a:solidFill>
                  <a:schemeClr val="tx1"/>
                </a:solidFill>
                <a:latin typeface="Arial" panose="020B0604020202020204" pitchFamily="34" charset="0"/>
                <a:cs typeface="Arial" panose="020B0604020202020204" pitchFamily="34" charset="0"/>
              </a:rPr>
              <a:t>SPED Discipline </a:t>
            </a:r>
            <a:r>
              <a:rPr lang="en-US" dirty="0">
                <a:solidFill>
                  <a:schemeClr val="tx1"/>
                </a:solidFill>
                <a:latin typeface="Arial" panose="020B0604020202020204" pitchFamily="34" charset="0"/>
                <a:cs typeface="Arial" panose="020B0604020202020204" pitchFamily="34" charset="0"/>
              </a:rPr>
              <a:t>collections contain student level information: </a:t>
            </a:r>
          </a:p>
          <a:p>
            <a:pPr marL="548640" indent="-274320">
              <a:spcBef>
                <a:spcPts val="900"/>
              </a:spcBef>
              <a:spcAft>
                <a:spcPts val="150"/>
              </a:spcAft>
              <a:buClr>
                <a:srgbClr val="4859A0"/>
              </a:buClr>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Students disciplined, type of behavior and resulting disciplinary action</a:t>
            </a:r>
          </a:p>
          <a:p>
            <a:pPr marL="548640" indent="-274320">
              <a:spcBef>
                <a:spcPts val="900"/>
              </a:spcBef>
              <a:spcAft>
                <a:spcPts val="150"/>
              </a:spcAft>
              <a:buClr>
                <a:srgbClr val="4859A0"/>
              </a:buClr>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Demographics of the student(s) disciplined  </a:t>
            </a:r>
          </a:p>
          <a:p>
            <a:pPr marL="548640" indent="-274320">
              <a:spcBef>
                <a:spcPts val="900"/>
              </a:spcBef>
              <a:spcAft>
                <a:spcPts val="150"/>
              </a:spcAft>
              <a:buClr>
                <a:srgbClr val="4859A0"/>
              </a:buClr>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Data can also be used to pre-populate the Civil Rights Data Collection (CRDC – every other year)</a:t>
            </a:r>
          </a:p>
          <a:p>
            <a:pPr marL="68580" indent="-68580">
              <a:spcBef>
                <a:spcPts val="1800"/>
              </a:spcBef>
              <a:spcAft>
                <a:spcPts val="150"/>
              </a:spcAft>
              <a:buClr>
                <a:srgbClr val="4859A0"/>
              </a:buClr>
              <a:buSzPct val="100000"/>
              <a:buFont typeface="Calibri" panose="020F0502020204030204" pitchFamily="34" charset="0"/>
              <a:buChar char=" "/>
              <a:defRPr/>
            </a:pPr>
            <a:r>
              <a:rPr lang="en-US" dirty="0">
                <a:solidFill>
                  <a:schemeClr val="tx1"/>
                </a:solidFill>
                <a:latin typeface="Arial" panose="020B0604020202020204" pitchFamily="34" charset="0"/>
                <a:cs typeface="Arial" panose="020B0604020202020204" pitchFamily="34" charset="0"/>
              </a:rPr>
              <a:t>The </a:t>
            </a:r>
            <a:r>
              <a:rPr lang="en-US" b="1" dirty="0">
                <a:solidFill>
                  <a:schemeClr val="tx1"/>
                </a:solidFill>
                <a:latin typeface="Arial" panose="020B0604020202020204" pitchFamily="34" charset="0"/>
                <a:cs typeface="Arial" panose="020B0604020202020204" pitchFamily="34" charset="0"/>
              </a:rPr>
              <a:t>Prevent Harassment or Discrimination </a:t>
            </a:r>
            <a:r>
              <a:rPr lang="en-US" dirty="0">
                <a:solidFill>
                  <a:schemeClr val="tx1"/>
                </a:solidFill>
                <a:latin typeface="Arial" panose="020B0604020202020204" pitchFamily="34" charset="0"/>
                <a:cs typeface="Arial" panose="020B0604020202020204" pitchFamily="34" charset="0"/>
              </a:rPr>
              <a:t>collection reports incident level information: </a:t>
            </a:r>
          </a:p>
          <a:p>
            <a:pPr marL="548640" indent="-274320">
              <a:spcBef>
                <a:spcPts val="900"/>
              </a:spcBef>
              <a:spcAft>
                <a:spcPts val="150"/>
              </a:spcAft>
              <a:buClr>
                <a:srgbClr val="4859A0"/>
              </a:buClr>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Number of formal reports</a:t>
            </a:r>
          </a:p>
          <a:p>
            <a:pPr marL="548640" indent="-274320">
              <a:spcBef>
                <a:spcPts val="900"/>
              </a:spcBef>
              <a:spcAft>
                <a:spcPts val="150"/>
              </a:spcAft>
              <a:buClr>
                <a:srgbClr val="4859A0"/>
              </a:buClr>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Types of bias</a:t>
            </a:r>
          </a:p>
          <a:p>
            <a:pPr marL="548640" indent="-274320">
              <a:spcBef>
                <a:spcPts val="900"/>
              </a:spcBef>
              <a:spcAft>
                <a:spcPts val="150"/>
              </a:spcAft>
              <a:buClr>
                <a:srgbClr val="4859A0"/>
              </a:buClr>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Time taken to investigate</a:t>
            </a:r>
            <a:endParaRPr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D07613-337D-4352-98D1-D81FE7E596D0}"/>
              </a:ext>
              <a:ext uri="{C183D7F6-B498-43B3-948B-1728B52AA6E4}">
                <adec:decorative xmlns:adec="http://schemas.microsoft.com/office/drawing/2017/decorative" val="1"/>
              </a:ext>
            </a:extLst>
          </p:cNvPr>
          <p:cNvSpPr txBox="1"/>
          <p:nvPr/>
        </p:nvSpPr>
        <p:spPr>
          <a:xfrm>
            <a:off x="216877" y="4652073"/>
            <a:ext cx="2486724" cy="169277"/>
          </a:xfrm>
          <a:prstGeom prst="rect">
            <a:avLst/>
          </a:prstGeom>
          <a:noFill/>
        </p:spPr>
        <p:txBody>
          <a:bodyPr wrap="square" rtlCol="0">
            <a:spAutoFit/>
          </a:bodyPr>
          <a:lstStyle/>
          <a:p>
            <a:r>
              <a:rPr lang="en-US" sz="500" dirty="0"/>
              <a:t>courtesy of depositphotos.com</a:t>
            </a:r>
          </a:p>
        </p:txBody>
      </p:sp>
      <p:sp>
        <p:nvSpPr>
          <p:cNvPr id="4" name="Slide Number Placeholder 2">
            <a:extLst>
              <a:ext uri="{FF2B5EF4-FFF2-40B4-BE49-F238E27FC236}">
                <a16:creationId xmlns:a16="http://schemas.microsoft.com/office/drawing/2014/main" id="{1B2CBA9A-6015-D9FD-B27F-A70C5132B253}"/>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a:t>
            </a:fld>
            <a:endParaRPr lang="en" dirty="0"/>
          </a:p>
        </p:txBody>
      </p:sp>
    </p:spTree>
    <p:extLst>
      <p:ext uri="{BB962C8B-B14F-4D97-AF65-F5344CB8AC3E}">
        <p14:creationId xmlns:p14="http://schemas.microsoft.com/office/powerpoint/2010/main" val="4122301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06E616D7-238E-4692-87F6-7D1AB85A3451}"/>
              </a:ext>
            </a:extLst>
          </p:cNvPr>
          <p:cNvSpPr txBox="1">
            <a:spLocks noGrp="1"/>
          </p:cNvSpPr>
          <p:nvPr>
            <p:ph type="title" idx="4294967295"/>
          </p:nvPr>
        </p:nvSpPr>
        <p:spPr>
          <a:xfrm>
            <a:off x="457199" y="929148"/>
            <a:ext cx="82296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 for Reviewing this Training</a:t>
            </a:r>
          </a:p>
        </p:txBody>
      </p:sp>
      <p:sp>
        <p:nvSpPr>
          <p:cNvPr id="339" name="Shape 339"/>
          <p:cNvSpPr txBox="1">
            <a:spLocks noGrp="1"/>
          </p:cNvSpPr>
          <p:nvPr>
            <p:ph type="body" idx="4294967295"/>
          </p:nvPr>
        </p:nvSpPr>
        <p:spPr>
          <a:xfrm>
            <a:off x="2039165" y="3641208"/>
            <a:ext cx="5080413" cy="822960"/>
          </a:xfrm>
          <a:prstGeom prst="rect">
            <a:avLst/>
          </a:prstGeom>
        </p:spPr>
        <p:txBody>
          <a:bodyPr spcFirstLastPara="1" vert="horz" wrap="square" lIns="68569" tIns="68569" rIns="68569" bIns="68569" rtlCol="0" anchor="t" anchorCtr="0">
            <a:noAutofit/>
          </a:bodyPr>
          <a:lstStyle/>
          <a:p>
            <a:pPr marL="0" indent="0" algn="ctr">
              <a:spcBef>
                <a:spcPts val="450"/>
              </a:spcBef>
              <a:buNone/>
            </a:pPr>
            <a:r>
              <a:rPr lang="en" sz="1800" dirty="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endParaRPr sz="1800" dirty="0">
              <a:solidFill>
                <a:srgbClr val="FFFFFF"/>
              </a:solidFill>
              <a:latin typeface="+mj-lt"/>
              <a:ea typeface="Arial Unicode MS" panose="020B0604020202020204" pitchFamily="34" charset="-128"/>
              <a:cs typeface="Arial Unicode MS" panose="020B0604020202020204" pitchFamily="34" charset="-128"/>
            </a:endParaRPr>
          </a:p>
          <a:p>
            <a:pPr marL="0" lvl="2" indent="0" algn="ctr">
              <a:buNone/>
            </a:pPr>
            <a:r>
              <a:rPr lang="en-US" dirty="0">
                <a:solidFill>
                  <a:schemeClr val="bg1"/>
                </a:solidFill>
              </a:rPr>
              <a:t>Submissions_CSI@csi.state.co.us</a:t>
            </a:r>
          </a:p>
          <a:p>
            <a:pPr marL="582930" lvl="2" indent="0">
              <a:buNone/>
            </a:pPr>
            <a:endParaRPr lang="en-US" dirty="0"/>
          </a:p>
        </p:txBody>
      </p:sp>
      <p:pic>
        <p:nvPicPr>
          <p:cNvPr id="1029"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827" y="4638970"/>
            <a:ext cx="1233488" cy="1125141"/>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8116765-3D5A-C824-E11C-FE5946D8DB03}"/>
              </a:ext>
            </a:extLst>
          </p:cNvPr>
          <p:cNvSpPr>
            <a:spLocks noGrp="1"/>
          </p:cNvSpPr>
          <p:nvPr>
            <p:ph type="sldNum" idx="12"/>
          </p:nvPr>
        </p:nvSpPr>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202630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3E2ACE-6BE5-B90C-92CF-5A83CE1DF18D}"/>
            </a:ext>
          </a:extLst>
        </p:cNvPr>
        <p:cNvGrpSpPr/>
        <p:nvPr/>
      </p:nvGrpSpPr>
      <p:grpSpPr>
        <a:xfrm>
          <a:off x="0" y="0"/>
          <a:ext cx="0" cy="0"/>
          <a:chOff x="0" y="0"/>
          <a:chExt cx="0" cy="0"/>
        </a:xfrm>
      </p:grpSpPr>
      <p:sp>
        <p:nvSpPr>
          <p:cNvPr id="10" name="Shape 124">
            <a:extLst>
              <a:ext uri="{FF2B5EF4-FFF2-40B4-BE49-F238E27FC236}">
                <a16:creationId xmlns:a16="http://schemas.microsoft.com/office/drawing/2014/main" id="{9E5A0300-C707-3DB6-E2C8-4AA01946D3AA}"/>
              </a:ext>
            </a:extLst>
          </p:cNvPr>
          <p:cNvSpPr txBox="1">
            <a:spLocks noGrp="1"/>
          </p:cNvSpPr>
          <p:nvPr>
            <p:ph type="title"/>
          </p:nvPr>
        </p:nvSpPr>
        <p:spPr>
          <a:xfrm>
            <a:off x="457199" y="457199"/>
            <a:ext cx="7955280" cy="68580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Discipline Snapshots – error reports</a:t>
            </a:r>
            <a:endParaRPr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A02A843-9BFB-6A64-576C-19E2FE94E6A1}"/>
              </a:ext>
            </a:extLst>
          </p:cNvPr>
          <p:cNvSpPr txBox="1"/>
          <p:nvPr/>
        </p:nvSpPr>
        <p:spPr>
          <a:xfrm>
            <a:off x="585216" y="1266915"/>
            <a:ext cx="7351775" cy="78483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effectLst/>
                <a:latin typeface="Arial" panose="020B0604020202020204" pitchFamily="34" charset="0"/>
                <a:ea typeface="Aptos" panose="020B0004020202020204" pitchFamily="34" charset="0"/>
              </a:rPr>
              <a:t>One Discipline Action Interchange file – includes all students</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Two Snapshots</a:t>
            </a:r>
          </a:p>
        </p:txBody>
      </p:sp>
      <p:sp>
        <p:nvSpPr>
          <p:cNvPr id="8" name="TextBox 7">
            <a:extLst>
              <a:ext uri="{FF2B5EF4-FFF2-40B4-BE49-F238E27FC236}">
                <a16:creationId xmlns:a16="http://schemas.microsoft.com/office/drawing/2014/main" id="{702C0301-0AD3-DCE9-D6B9-B595AD380F94}"/>
              </a:ext>
            </a:extLst>
          </p:cNvPr>
          <p:cNvSpPr txBox="1"/>
          <p:nvPr/>
        </p:nvSpPr>
        <p:spPr>
          <a:xfrm>
            <a:off x="2194939" y="2297676"/>
            <a:ext cx="985194" cy="400110"/>
          </a:xfrm>
          <a:prstGeom prst="rect">
            <a:avLst/>
          </a:prstGeom>
          <a:noFill/>
        </p:spPr>
        <p:txBody>
          <a:bodyPr wrap="square" rtlCol="0">
            <a:spAutoFit/>
          </a:bodyPr>
          <a:lstStyle/>
          <a:p>
            <a:r>
              <a:rPr lang="en-US" sz="2000" b="1" dirty="0"/>
              <a:t>Level 1</a:t>
            </a:r>
          </a:p>
        </p:txBody>
      </p:sp>
      <p:sp>
        <p:nvSpPr>
          <p:cNvPr id="9" name="TextBox 8">
            <a:extLst>
              <a:ext uri="{FF2B5EF4-FFF2-40B4-BE49-F238E27FC236}">
                <a16:creationId xmlns:a16="http://schemas.microsoft.com/office/drawing/2014/main" id="{630B1C0A-432F-E3AE-C5FD-D41857DBD6A4}"/>
              </a:ext>
            </a:extLst>
          </p:cNvPr>
          <p:cNvSpPr txBox="1"/>
          <p:nvPr/>
        </p:nvSpPr>
        <p:spPr>
          <a:xfrm>
            <a:off x="5963867" y="2297460"/>
            <a:ext cx="985193" cy="400110"/>
          </a:xfrm>
          <a:prstGeom prst="rect">
            <a:avLst/>
          </a:prstGeom>
          <a:noFill/>
        </p:spPr>
        <p:txBody>
          <a:bodyPr wrap="square" rtlCol="0">
            <a:spAutoFit/>
          </a:bodyPr>
          <a:lstStyle/>
          <a:p>
            <a:r>
              <a:rPr lang="en-US" sz="2000" b="1" dirty="0"/>
              <a:t>Level 2</a:t>
            </a:r>
          </a:p>
        </p:txBody>
      </p:sp>
      <p:graphicFrame>
        <p:nvGraphicFramePr>
          <p:cNvPr id="4" name="Diagram 3" descr="Diagram of the level 1 Discipline Interchange showing just one error report while level 2 has two error reports">
            <a:extLst>
              <a:ext uri="{FF2B5EF4-FFF2-40B4-BE49-F238E27FC236}">
                <a16:creationId xmlns:a16="http://schemas.microsoft.com/office/drawing/2014/main" id="{01B2B038-7129-9047-E2BA-C0C2773316E4}"/>
              </a:ext>
            </a:extLst>
          </p:cNvPr>
          <p:cNvGraphicFramePr/>
          <p:nvPr>
            <p:extLst>
              <p:ext uri="{D42A27DB-BD31-4B8C-83A1-F6EECF244321}">
                <p14:modId xmlns:p14="http://schemas.microsoft.com/office/powerpoint/2010/main" val="3008242222"/>
              </p:ext>
            </p:extLst>
          </p:nvPr>
        </p:nvGraphicFramePr>
        <p:xfrm>
          <a:off x="900237" y="2562255"/>
          <a:ext cx="7989116" cy="342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CBA875F4-7258-2492-32F4-EA29F6697F83}"/>
              </a:ext>
              <a:ext uri="{C183D7F6-B498-43B3-948B-1728B52AA6E4}">
                <adec:decorative xmlns:adec="http://schemas.microsoft.com/office/drawing/2017/decorative" val="1"/>
              </a:ext>
            </a:extLst>
          </p:cNvPr>
          <p:cNvSpPr/>
          <p:nvPr/>
        </p:nvSpPr>
        <p:spPr>
          <a:xfrm>
            <a:off x="4166878" y="4028610"/>
            <a:ext cx="1434517" cy="511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62E47518-CF69-E9D4-0B03-0A373D79B8AE}"/>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4</a:t>
            </a:fld>
            <a:endParaRPr lang="en" dirty="0"/>
          </a:p>
        </p:txBody>
      </p:sp>
    </p:spTree>
    <p:extLst>
      <p:ext uri="{BB962C8B-B14F-4D97-AF65-F5344CB8AC3E}">
        <p14:creationId xmlns:p14="http://schemas.microsoft.com/office/powerpoint/2010/main" val="372775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36244CEC-C4CB-8D0C-F800-92EED2F94AB6}"/>
            </a:ext>
          </a:extLst>
        </p:cNvPr>
        <p:cNvGrpSpPr/>
        <p:nvPr/>
      </p:nvGrpSpPr>
      <p:grpSpPr>
        <a:xfrm>
          <a:off x="0" y="0"/>
          <a:ext cx="0" cy="0"/>
          <a:chOff x="0" y="0"/>
          <a:chExt cx="0" cy="0"/>
        </a:xfrm>
      </p:grpSpPr>
      <p:sp>
        <p:nvSpPr>
          <p:cNvPr id="8" name="Shape 124">
            <a:extLst>
              <a:ext uri="{FF2B5EF4-FFF2-40B4-BE49-F238E27FC236}">
                <a16:creationId xmlns:a16="http://schemas.microsoft.com/office/drawing/2014/main" id="{73B4E824-D657-03B5-9DFE-4D51104E5AA5}"/>
              </a:ext>
            </a:extLst>
          </p:cNvPr>
          <p:cNvSpPr txBox="1">
            <a:spLocks noGrp="1"/>
          </p:cNvSpPr>
          <p:nvPr>
            <p:ph type="title"/>
          </p:nvPr>
        </p:nvSpPr>
        <p:spPr>
          <a:xfrm>
            <a:off x="457200" y="457199"/>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Discipline Snapshots – files involved</a:t>
            </a:r>
            <a:endParaRPr sz="3000"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5E0FCD0-C803-83CE-C2D7-993923C1437C}"/>
              </a:ext>
            </a:extLst>
          </p:cNvPr>
          <p:cNvSpPr txBox="1"/>
          <p:nvPr/>
        </p:nvSpPr>
        <p:spPr>
          <a:xfrm>
            <a:off x="457200" y="1209040"/>
            <a:ext cx="8134350" cy="100027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Data from the Discipline Interchange and other EOY files go into the Discipline Snapshots.</a:t>
            </a:r>
          </a:p>
          <a:p>
            <a:pPr marL="548640" lvl="1" indent="-27432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Correcting Snapshot errors may require updates in other collections.</a:t>
            </a:r>
          </a:p>
        </p:txBody>
      </p:sp>
      <p:graphicFrame>
        <p:nvGraphicFramePr>
          <p:cNvPr id="6" name="Diagram 5" descr="Diagram showing the Student Demographics, Student School Association, and Discipline Action files all combine into the Student Discipline snapshot.">
            <a:extLst>
              <a:ext uri="{FF2B5EF4-FFF2-40B4-BE49-F238E27FC236}">
                <a16:creationId xmlns:a16="http://schemas.microsoft.com/office/drawing/2014/main" id="{0810A120-A985-EA10-4EBD-2E0619D25C18}"/>
              </a:ext>
            </a:extLst>
          </p:cNvPr>
          <p:cNvGraphicFramePr/>
          <p:nvPr/>
        </p:nvGraphicFramePr>
        <p:xfrm>
          <a:off x="457200" y="2468880"/>
          <a:ext cx="3984434" cy="3430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a:extLst>
              <a:ext uri="{FF2B5EF4-FFF2-40B4-BE49-F238E27FC236}">
                <a16:creationId xmlns:a16="http://schemas.microsoft.com/office/drawing/2014/main" id="{A28B24B0-550F-6A2A-DB17-E14FF48B1572}"/>
              </a:ext>
              <a:ext uri="{C183D7F6-B498-43B3-948B-1728B52AA6E4}">
                <adec:decorative xmlns:adec="http://schemas.microsoft.com/office/drawing/2017/decorative" val="1"/>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5</a:t>
            </a:fld>
            <a:endParaRPr lang="en" dirty="0"/>
          </a:p>
        </p:txBody>
      </p:sp>
      <p:graphicFrame>
        <p:nvGraphicFramePr>
          <p:cNvPr id="10" name="Diagram 9" descr="Diagram showing the Student Demographics, Student School Association, and Discipline Action files all combine into the Student Discipline snapshot.">
            <a:extLst>
              <a:ext uri="{FF2B5EF4-FFF2-40B4-BE49-F238E27FC236}">
                <a16:creationId xmlns:a16="http://schemas.microsoft.com/office/drawing/2014/main" id="{CF20BC08-0D61-DC28-EDD0-32685B811AE2}"/>
              </a:ext>
            </a:extLst>
          </p:cNvPr>
          <p:cNvGraphicFramePr/>
          <p:nvPr>
            <p:extLst>
              <p:ext uri="{D42A27DB-BD31-4B8C-83A1-F6EECF244321}">
                <p14:modId xmlns:p14="http://schemas.microsoft.com/office/powerpoint/2010/main" val="2709877323"/>
              </p:ext>
            </p:extLst>
          </p:nvPr>
        </p:nvGraphicFramePr>
        <p:xfrm>
          <a:off x="4700016" y="2468880"/>
          <a:ext cx="3984434" cy="3430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 name="Group 2">
            <a:extLst>
              <a:ext uri="{FF2B5EF4-FFF2-40B4-BE49-F238E27FC236}">
                <a16:creationId xmlns:a16="http://schemas.microsoft.com/office/drawing/2014/main" id="{4E2038A4-5A2A-2BA2-FFB8-BDC56D458EDE}"/>
              </a:ext>
              <a:ext uri="{C183D7F6-B498-43B3-948B-1728B52AA6E4}">
                <adec:decorative xmlns:adec="http://schemas.microsoft.com/office/drawing/2017/decorative" val="1"/>
              </a:ext>
            </a:extLst>
          </p:cNvPr>
          <p:cNvGrpSpPr/>
          <p:nvPr/>
        </p:nvGrpSpPr>
        <p:grpSpPr>
          <a:xfrm>
            <a:off x="7260565" y="2869661"/>
            <a:ext cx="603504" cy="603504"/>
            <a:chOff x="1297019" y="658370"/>
            <a:chExt cx="603504" cy="603504"/>
          </a:xfrm>
        </p:grpSpPr>
        <p:sp>
          <p:nvSpPr>
            <p:cNvPr id="4" name="Oval 3">
              <a:extLst>
                <a:ext uri="{FF2B5EF4-FFF2-40B4-BE49-F238E27FC236}">
                  <a16:creationId xmlns:a16="http://schemas.microsoft.com/office/drawing/2014/main" id="{532C2931-42F5-69FC-2208-67979E7FC9BB}"/>
                </a:ext>
              </a:extLst>
            </p:cNvPr>
            <p:cNvSpPr/>
            <p:nvPr/>
          </p:nvSpPr>
          <p:spPr>
            <a:xfrm>
              <a:off x="1297019" y="658370"/>
              <a:ext cx="603504" cy="60350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Oval 6">
              <a:extLst>
                <a:ext uri="{FF2B5EF4-FFF2-40B4-BE49-F238E27FC236}">
                  <a16:creationId xmlns:a16="http://schemas.microsoft.com/office/drawing/2014/main" id="{7F02F39D-39FB-98B4-8B4F-4A5C103F20A6}"/>
                </a:ext>
              </a:extLst>
            </p:cNvPr>
            <p:cNvSpPr txBox="1"/>
            <p:nvPr/>
          </p:nvSpPr>
          <p:spPr>
            <a:xfrm>
              <a:off x="1385400" y="746751"/>
              <a:ext cx="426742" cy="426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latin typeface="Arial" panose="020B0604020202020204" pitchFamily="34" charset="0"/>
                  <a:cs typeface="Arial" panose="020B0604020202020204" pitchFamily="34" charset="0"/>
                </a:rPr>
                <a:t>SPED Participation File</a:t>
              </a:r>
            </a:p>
          </p:txBody>
        </p:sp>
      </p:grpSp>
      <p:grpSp>
        <p:nvGrpSpPr>
          <p:cNvPr id="2" name="Group 1">
            <a:extLst>
              <a:ext uri="{FF2B5EF4-FFF2-40B4-BE49-F238E27FC236}">
                <a16:creationId xmlns:a16="http://schemas.microsoft.com/office/drawing/2014/main" id="{AE04AADC-1AD6-23B7-D177-ECA9706BEA1D}"/>
              </a:ext>
              <a:ext uri="{C183D7F6-B498-43B3-948B-1728B52AA6E4}">
                <adec:decorative xmlns:adec="http://schemas.microsoft.com/office/drawing/2017/decorative" val="1"/>
              </a:ext>
            </a:extLst>
          </p:cNvPr>
          <p:cNvGrpSpPr/>
          <p:nvPr/>
        </p:nvGrpSpPr>
        <p:grpSpPr>
          <a:xfrm>
            <a:off x="6610114" y="2781109"/>
            <a:ext cx="603504" cy="603504"/>
            <a:chOff x="713236" y="356616"/>
            <a:chExt cx="603504" cy="603504"/>
          </a:xfrm>
        </p:grpSpPr>
        <p:sp>
          <p:nvSpPr>
            <p:cNvPr id="11" name="Oval 10">
              <a:extLst>
                <a:ext uri="{FF2B5EF4-FFF2-40B4-BE49-F238E27FC236}">
                  <a16:creationId xmlns:a16="http://schemas.microsoft.com/office/drawing/2014/main" id="{3EC14CD9-3405-8E9C-9058-04067424A299}"/>
                </a:ext>
              </a:extLst>
            </p:cNvPr>
            <p:cNvSpPr/>
            <p:nvPr/>
          </p:nvSpPr>
          <p:spPr>
            <a:xfrm>
              <a:off x="713236" y="356616"/>
              <a:ext cx="603504" cy="60350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Oval 4">
              <a:extLst>
                <a:ext uri="{FF2B5EF4-FFF2-40B4-BE49-F238E27FC236}">
                  <a16:creationId xmlns:a16="http://schemas.microsoft.com/office/drawing/2014/main" id="{2C2B6FC3-4A17-1459-E681-873D9A399F73}"/>
                </a:ext>
              </a:extLst>
            </p:cNvPr>
            <p:cNvSpPr txBox="1"/>
            <p:nvPr/>
          </p:nvSpPr>
          <p:spPr>
            <a:xfrm>
              <a:off x="801617" y="444997"/>
              <a:ext cx="426742" cy="426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tx1"/>
                  </a:solidFill>
                  <a:latin typeface="Arial" panose="020B0604020202020204" pitchFamily="34" charset="0"/>
                  <a:cs typeface="Arial" panose="020B0604020202020204" pitchFamily="34" charset="0"/>
                </a:rPr>
                <a:t>SPED Child File</a:t>
              </a:r>
            </a:p>
          </p:txBody>
        </p:sp>
      </p:grpSp>
    </p:spTree>
    <p:extLst>
      <p:ext uri="{BB962C8B-B14F-4D97-AF65-F5344CB8AC3E}">
        <p14:creationId xmlns:p14="http://schemas.microsoft.com/office/powerpoint/2010/main" val="153118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8ED178B6-7BD6-FD61-E2A8-EC1194CEB969}"/>
            </a:ext>
          </a:extLst>
        </p:cNvPr>
        <p:cNvGrpSpPr/>
        <p:nvPr/>
      </p:nvGrpSpPr>
      <p:grpSpPr>
        <a:xfrm>
          <a:off x="0" y="0"/>
          <a:ext cx="0" cy="0"/>
          <a:chOff x="0" y="0"/>
          <a:chExt cx="0" cy="0"/>
        </a:xfrm>
      </p:grpSpPr>
      <p:sp>
        <p:nvSpPr>
          <p:cNvPr id="124" name="Shape 124">
            <a:extLst>
              <a:ext uri="{FF2B5EF4-FFF2-40B4-BE49-F238E27FC236}">
                <a16:creationId xmlns:a16="http://schemas.microsoft.com/office/drawing/2014/main" id="{204C1AC4-3488-6CB1-B2E8-0BA49ABDD19A}"/>
              </a:ext>
            </a:extLst>
          </p:cNvPr>
          <p:cNvSpPr txBox="1">
            <a:spLocks noGrp="1"/>
          </p:cNvSpPr>
          <p:nvPr>
            <p:ph type="title"/>
          </p:nvPr>
        </p:nvSpPr>
        <p:spPr>
          <a:xfrm>
            <a:off x="457200" y="457200"/>
            <a:ext cx="7955280" cy="685800"/>
          </a:xfrm>
          <a:prstGeom prst="rect">
            <a:avLst/>
          </a:prstGeom>
        </p:spPr>
        <p:txBody>
          <a:bodyPr spcFirstLastPara="1" vert="horz" wrap="square" lIns="68569" tIns="68569" rIns="68569" bIns="68569" rtlCol="0" anchor="b" anchorCtr="0">
            <a:noAutofit/>
          </a:bodyPr>
          <a:lstStyle/>
          <a:p>
            <a:r>
              <a:rPr lang="en-US" sz="3400" dirty="0">
                <a:solidFill>
                  <a:schemeClr val="tx1"/>
                </a:solidFill>
                <a:latin typeface="Arial" panose="020B0604020202020204" pitchFamily="34" charset="0"/>
                <a:cs typeface="Arial" panose="020B0604020202020204" pitchFamily="34" charset="0"/>
              </a:rPr>
              <a:t>Prevent Harassment or Discrimination</a:t>
            </a:r>
            <a:endParaRPr sz="3400" dirty="0">
              <a:solidFill>
                <a:schemeClr val="tx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16EDDD86-06FF-5FE5-B68E-493FC2264D98}"/>
              </a:ext>
            </a:extLst>
          </p:cNvPr>
          <p:cNvSpPr>
            <a:spLocks noGrp="1"/>
          </p:cNvSpPr>
          <p:nvPr>
            <p:ph type="body" idx="1"/>
          </p:nvPr>
        </p:nvSpPr>
        <p:spPr>
          <a:xfrm>
            <a:off x="640080" y="1554480"/>
            <a:ext cx="7863840" cy="4572000"/>
          </a:xfrm>
        </p:spPr>
        <p:txBody>
          <a:bodyPr>
            <a:normAutofit/>
          </a:bodyPr>
          <a:lstStyle/>
          <a:p>
            <a:pPr>
              <a:spcBef>
                <a:spcPts val="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NEW Periodic Collection for the 2024-2025 school year</a:t>
            </a:r>
          </a:p>
          <a:p>
            <a:pPr>
              <a:spcBef>
                <a:spcPts val="120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Collects incident level information, not student level data</a:t>
            </a:r>
          </a:p>
          <a:p>
            <a:pPr lvl="1">
              <a:spcBef>
                <a:spcPts val="900"/>
              </a:spcBef>
              <a:buFont typeface="Arial" panose="020B0604020202020204" pitchFamily="34" charset="0"/>
              <a:buChar char="•"/>
            </a:pPr>
            <a:r>
              <a:rPr lang="en-US" sz="2000" dirty="0">
                <a:latin typeface="Arial" panose="020B0604020202020204" pitchFamily="34" charset="0"/>
              </a:rPr>
              <a:t>Number of harassment or discrimination reports</a:t>
            </a:r>
          </a:p>
          <a:p>
            <a:pPr lvl="1">
              <a:spcBef>
                <a:spcPts val="900"/>
              </a:spcBef>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Type of bias reported</a:t>
            </a:r>
          </a:p>
          <a:p>
            <a:pPr lvl="1">
              <a:spcBef>
                <a:spcPts val="900"/>
              </a:spcBef>
              <a:buFont typeface="Arial" panose="020B0604020202020204" pitchFamily="34" charset="0"/>
              <a:buChar char="•"/>
            </a:pPr>
            <a:r>
              <a:rPr lang="en-US" sz="2000" dirty="0">
                <a:latin typeface="Arial" panose="020B0604020202020204" pitchFamily="34" charset="0"/>
              </a:rPr>
              <a:t>Time to complete each investigation</a:t>
            </a:r>
            <a:endParaRPr lang="en-US" sz="2000" dirty="0">
              <a:solidFill>
                <a:schemeClr val="tx1"/>
              </a:solidFill>
              <a:latin typeface="Arial" panose="020B0604020202020204" pitchFamily="34" charset="0"/>
              <a:cs typeface="Arial" panose="020B0604020202020204" pitchFamily="34" charset="0"/>
            </a:endParaRPr>
          </a:p>
          <a:p>
            <a:pPr>
              <a:spcBef>
                <a:spcPts val="120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Only Level 1 errors</a:t>
            </a:r>
          </a:p>
          <a:p>
            <a:pPr>
              <a:spcBef>
                <a:spcPts val="120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SIS vendors only partially ready </a:t>
            </a:r>
          </a:p>
          <a:p>
            <a:pPr marL="28575" indent="0">
              <a:spcBef>
                <a:spcPts val="600"/>
              </a:spcBef>
              <a:buNone/>
            </a:pPr>
            <a:endParaRPr lang="en-US" sz="1700" dirty="0">
              <a:solidFill>
                <a:schemeClr val="tx1"/>
              </a:solidFill>
              <a:latin typeface="Arial" panose="020B0604020202020204" pitchFamily="34" charset="0"/>
              <a:cs typeface="Arial" panose="020B0604020202020204" pitchFamily="34" charset="0"/>
            </a:endParaRPr>
          </a:p>
          <a:p>
            <a:pPr marL="28575" indent="0">
              <a:spcBef>
                <a:spcPts val="600"/>
              </a:spcBef>
              <a:buNone/>
            </a:pPr>
            <a:endParaRPr lang="en-US" sz="1700" dirty="0">
              <a:solidFill>
                <a:schemeClr val="tx1"/>
              </a:solidFill>
              <a:latin typeface="Arial" panose="020B0604020202020204" pitchFamily="34" charset="0"/>
              <a:cs typeface="Arial" panose="020B0604020202020204" pitchFamily="34" charset="0"/>
            </a:endParaRPr>
          </a:p>
          <a:p>
            <a:pPr marL="28575" indent="0">
              <a:spcBef>
                <a:spcPts val="600"/>
              </a:spcBef>
              <a:buNone/>
            </a:pPr>
            <a:endParaRPr lang="en-US" sz="1700" dirty="0">
              <a:solidFill>
                <a:schemeClr val="tx1"/>
              </a:solidFill>
              <a:latin typeface="Arial" panose="020B0604020202020204" pitchFamily="34" charset="0"/>
              <a:cs typeface="Arial" panose="020B0604020202020204" pitchFamily="34" charset="0"/>
            </a:endParaRPr>
          </a:p>
          <a:p>
            <a:pPr marL="28575" indent="0">
              <a:spcBef>
                <a:spcPts val="600"/>
              </a:spcBef>
              <a:buNone/>
            </a:pPr>
            <a:r>
              <a:rPr lang="en-US" sz="1700" dirty="0">
                <a:solidFill>
                  <a:schemeClr val="tx1"/>
                </a:solidFill>
                <a:latin typeface="Arial" panose="020B0604020202020204" pitchFamily="34" charset="0"/>
                <a:cs typeface="Arial" panose="020B0604020202020204" pitchFamily="34" charset="0"/>
              </a:rPr>
              <a:t>Read more: </a:t>
            </a:r>
            <a:r>
              <a:rPr lang="en-US" sz="1700" dirty="0">
                <a:latin typeface="Arial" panose="020B0604020202020204" pitchFamily="34" charset="0"/>
                <a:cs typeface="Arial" panose="020B0604020202020204" pitchFamily="34" charset="0"/>
                <a:hlinkClick r:id="rId3"/>
              </a:rPr>
              <a:t>CDE Prevent Harassment or Discrimination SB23-296 Fact Sheet</a:t>
            </a:r>
            <a:endParaRPr lang="en-US" sz="1700"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314BFBB-EC33-BB12-9FC4-360FECA03AEA}"/>
              </a:ext>
            </a:extLst>
          </p:cNvPr>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87307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843329" y="2456091"/>
            <a:ext cx="5151665"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Discipline </a:t>
            </a:r>
            <a:r>
              <a:rPr lang="en" dirty="0">
                <a:latin typeface="Arial" panose="020B0604020202020204" pitchFamily="34" charset="0"/>
                <a:cs typeface="Arial" panose="020B0604020202020204" pitchFamily="34" charset="0"/>
              </a:rPr>
              <a:t>Collection</a:t>
            </a:r>
            <a:r>
              <a:rPr lang="en-US" dirty="0">
                <a:latin typeface="Arial" panose="020B0604020202020204" pitchFamily="34" charset="0"/>
                <a:cs typeface="Arial" panose="020B0604020202020204" pitchFamily="34" charset="0"/>
              </a:rPr>
              <a:t>s</a:t>
            </a:r>
            <a:r>
              <a:rPr lang="en" dirty="0">
                <a:latin typeface="Arial" panose="020B0604020202020204" pitchFamily="34" charset="0"/>
                <a:cs typeface="Arial" panose="020B0604020202020204" pitchFamily="34" charset="0"/>
              </a:rPr>
              <a:t> Process</a:t>
            </a:r>
            <a:endParaR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7F89530-1A86-FA43-E3C5-9BE70F73FF49}"/>
              </a:ext>
            </a:extLst>
          </p:cNvPr>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37463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963181"/>
            <a:ext cx="484695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Data Collection in 5 Steps</a:t>
            </a:r>
            <a:endParaRPr sz="3000" dirty="0">
              <a:solidFill>
                <a:schemeClr val="tx1"/>
              </a:solidFill>
              <a:latin typeface="Arial" panose="020B0604020202020204" pitchFamily="34" charset="0"/>
              <a:cs typeface="Arial" panose="020B0604020202020204" pitchFamily="34" charset="0"/>
            </a:endParaRPr>
          </a:p>
        </p:txBody>
      </p:sp>
      <p:pic>
        <p:nvPicPr>
          <p:cNvPr id="7" name="Picture 6" descr="Graphic showing the 5 steps of the data submissions process.  ">
            <a:extLst>
              <a:ext uri="{FF2B5EF4-FFF2-40B4-BE49-F238E27FC236}">
                <a16:creationId xmlns:a16="http://schemas.microsoft.com/office/drawing/2014/main" id="{7C59DF70-D209-4578-9A59-8371D79D409F}"/>
              </a:ext>
            </a:extLst>
          </p:cNvPr>
          <p:cNvPicPr/>
          <p:nvPr/>
        </p:nvPicPr>
        <p:blipFill>
          <a:blip r:embed="rId3">
            <a:extLst>
              <a:ext uri="{28A0092B-C50C-407E-A947-70E740481C1C}">
                <a14:useLocalDpi xmlns:a14="http://schemas.microsoft.com/office/drawing/2010/main" val="0"/>
              </a:ext>
            </a:extLst>
          </a:blip>
          <a:stretch>
            <a:fillRect/>
          </a:stretch>
        </p:blipFill>
        <p:spPr>
          <a:xfrm>
            <a:off x="1059118" y="2166488"/>
            <a:ext cx="7050671" cy="2753624"/>
          </a:xfrm>
          <a:prstGeom prst="rect">
            <a:avLst/>
          </a:prstGeom>
          <a:ln>
            <a:noFill/>
          </a:ln>
          <a:effectLst/>
        </p:spPr>
      </p:pic>
      <p:sp>
        <p:nvSpPr>
          <p:cNvPr id="3" name="Rectangle 2"/>
          <p:cNvSpPr/>
          <p:nvPr/>
        </p:nvSpPr>
        <p:spPr>
          <a:xfrm>
            <a:off x="1984725" y="5166112"/>
            <a:ext cx="5193858" cy="369332"/>
          </a:xfrm>
          <a:prstGeom prst="rect">
            <a:avLst/>
          </a:prstGeom>
        </p:spPr>
        <p:txBody>
          <a:bodyPr wrap="none">
            <a:spAutoFit/>
          </a:bodyPr>
          <a:lstStyle/>
          <a:p>
            <a:pPr algn="ctr" defTabSz="685800"/>
            <a:r>
              <a:rPr lang="en-US" i="1" dirty="0">
                <a:solidFill>
                  <a:srgbClr val="006EC0"/>
                </a:solidFill>
                <a:latin typeface="Calibri" panose="020F0502020204030204" pitchFamily="34" charset="0"/>
              </a:rPr>
              <a:t>Repeat steps 2-4 until data is complete and accurate! </a:t>
            </a:r>
            <a:endParaRPr lang="en-US" dirty="0">
              <a:solidFill>
                <a:prstClr val="black"/>
              </a:solidFill>
              <a:latin typeface="Calibri" panose="020F0502020204030204"/>
            </a:endParaRPr>
          </a:p>
        </p:txBody>
      </p:sp>
      <p:sp>
        <p:nvSpPr>
          <p:cNvPr id="2" name="Slide Number Placeholder 2">
            <a:extLst>
              <a:ext uri="{FF2B5EF4-FFF2-40B4-BE49-F238E27FC236}">
                <a16:creationId xmlns:a16="http://schemas.microsoft.com/office/drawing/2014/main" id="{8217575A-B3ED-3849-231D-45F883CFF35C}"/>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8</a:t>
            </a:fld>
            <a:endParaRPr lang="en" dirty="0"/>
          </a:p>
        </p:txBody>
      </p:sp>
    </p:spTree>
    <p:extLst>
      <p:ext uri="{BB962C8B-B14F-4D97-AF65-F5344CB8AC3E}">
        <p14:creationId xmlns:p14="http://schemas.microsoft.com/office/powerpoint/2010/main" val="356155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199" y="457200"/>
            <a:ext cx="7955280" cy="68580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Collection Prep Resources</a:t>
            </a:r>
            <a:endParaRPr sz="3000" dirty="0">
              <a:solidFill>
                <a:schemeClr val="tx1"/>
              </a:solidFill>
              <a:latin typeface="Arial" panose="020B0604020202020204" pitchFamily="34" charset="0"/>
              <a:cs typeface="Arial" panose="020B0604020202020204" pitchFamily="34" charset="0"/>
            </a:endParaRPr>
          </a:p>
        </p:txBody>
      </p:sp>
      <p:pic>
        <p:nvPicPr>
          <p:cNvPr id="8" name="Picture 7" descr="Data Submissions Library">
            <a:extLst>
              <a:ext uri="{FF2B5EF4-FFF2-40B4-BE49-F238E27FC236}">
                <a16:creationId xmlns:a16="http://schemas.microsoft.com/office/drawing/2014/main" id="{36331517-B050-4FB2-0846-F7FA24CD63D8}"/>
              </a:ext>
            </a:extLst>
          </p:cNvPr>
          <p:cNvPicPr>
            <a:picLocks noChangeAspect="1"/>
          </p:cNvPicPr>
          <p:nvPr/>
        </p:nvPicPr>
        <p:blipFill>
          <a:blip r:embed="rId3"/>
          <a:srcRect t="1633"/>
          <a:stretch/>
        </p:blipFill>
        <p:spPr>
          <a:xfrm>
            <a:off x="1144527" y="1214583"/>
            <a:ext cx="6897783" cy="4312601"/>
          </a:xfrm>
          <a:prstGeom prst="rect">
            <a:avLst/>
          </a:prstGeom>
        </p:spPr>
      </p:pic>
      <p:sp>
        <p:nvSpPr>
          <p:cNvPr id="10" name="TextBox 9"/>
          <p:cNvSpPr txBox="1"/>
          <p:nvPr/>
        </p:nvSpPr>
        <p:spPr>
          <a:xfrm>
            <a:off x="2241756" y="5715000"/>
            <a:ext cx="4572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hlinkClick r:id="rId4"/>
              </a:rPr>
              <a:t>https://resources.csi.state.co.us/data-submissions/</a:t>
            </a:r>
            <a:endParaRPr lang="en-US" sz="1200" dirty="0">
              <a:latin typeface="Arial" panose="020B0604020202020204" pitchFamily="34" charset="0"/>
              <a:cs typeface="Arial" panose="020B0604020202020204" pitchFamily="34" charset="0"/>
            </a:endParaRPr>
          </a:p>
        </p:txBody>
      </p:sp>
      <p:graphicFrame>
        <p:nvGraphicFramePr>
          <p:cNvPr id="2" name="Diagram 1" descr="Graphic of 5 steps of the submissions process and what step we are discussing.">
            <a:extLst>
              <a:ext uri="{FF2B5EF4-FFF2-40B4-BE49-F238E27FC236}">
                <a16:creationId xmlns:a16="http://schemas.microsoft.com/office/drawing/2014/main" id="{894A4773-01BE-D1A4-95A4-95B28FCDCF79}"/>
              </a:ext>
            </a:extLst>
          </p:cNvPr>
          <p:cNvGraphicFramePr/>
          <p:nvPr>
            <p:extLst>
              <p:ext uri="{D42A27DB-BD31-4B8C-83A1-F6EECF244321}">
                <p14:modId xmlns:p14="http://schemas.microsoft.com/office/powerpoint/2010/main" val="2274088903"/>
              </p:ext>
            </p:extLst>
          </p:nvPr>
        </p:nvGraphicFramePr>
        <p:xfrm>
          <a:off x="2633472" y="5943600"/>
          <a:ext cx="3930931" cy="643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9AD5422F-3F76-C00E-95C9-84118193078E}"/>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9</a:t>
            </a:fld>
            <a:endParaRPr lang="en" dirty="0"/>
          </a:p>
        </p:txBody>
      </p:sp>
    </p:spTree>
    <p:extLst>
      <p:ext uri="{BB962C8B-B14F-4D97-AF65-F5344CB8AC3E}">
        <p14:creationId xmlns:p14="http://schemas.microsoft.com/office/powerpoint/2010/main" val="2838912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6A965F-FA82-45EA-B6D0-E8C860929DC9}" vid="{26212A1B-D962-4FEE-BB6B-0F4583941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New</Template>
  <TotalTime>28878</TotalTime>
  <Words>4964</Words>
  <Application>Microsoft Office PowerPoint</Application>
  <PresentationFormat>On-screen Show (4:3)</PresentationFormat>
  <Paragraphs>447</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Arial</vt:lpstr>
      <vt:lpstr>Calibri</vt:lpstr>
      <vt:lpstr>Office Theme</vt:lpstr>
      <vt:lpstr>24-25 Discipline Collections Training</vt:lpstr>
      <vt:lpstr>Overview</vt:lpstr>
      <vt:lpstr>Purpose of the Discipline Collections</vt:lpstr>
      <vt:lpstr>Discipline Snapshots – error reports</vt:lpstr>
      <vt:lpstr>Discipline Snapshots – files involved</vt:lpstr>
      <vt:lpstr>Prevent Harassment or Discrimination</vt:lpstr>
      <vt:lpstr>Discipline Collections Process</vt:lpstr>
      <vt:lpstr>Data Collection in 5 Steps</vt:lpstr>
      <vt:lpstr>Step 1: Collection Prep Resources</vt:lpstr>
      <vt:lpstr>Step 1: Discipline Collection Resources</vt:lpstr>
      <vt:lpstr>Step 1: Discipline Collection Resources Cont.</vt:lpstr>
      <vt:lpstr>Step 2: Data Entry and Review</vt:lpstr>
      <vt:lpstr>File Layout and Definition Documents         – CSI Additions</vt:lpstr>
      <vt:lpstr>Student Discipline – Behavior Codes*</vt:lpstr>
      <vt:lpstr>Student Discipline – Action / Resolution Codes</vt:lpstr>
      <vt:lpstr>Incident/Behavior Entry in SIS</vt:lpstr>
      <vt:lpstr>PowerSchool data entry –   Prevent Harassment or Discrimination</vt:lpstr>
      <vt:lpstr>Duration Coding in PowerSchool &amp; Infinite Campus</vt:lpstr>
      <vt:lpstr>Special Education Fields in SIS</vt:lpstr>
      <vt:lpstr>Unilateral Removal Clarification </vt:lpstr>
      <vt:lpstr>Discipline Record Checker</vt:lpstr>
      <vt:lpstr>Step 3: Submission to CSI</vt:lpstr>
      <vt:lpstr>Step 3: Submission to CSI (Cont.)</vt:lpstr>
      <vt:lpstr>Step 4: Resolve Errors</vt:lpstr>
      <vt:lpstr>          Step 5: Final Data Review</vt:lpstr>
      <vt:lpstr>Timelines and Deadlines</vt:lpstr>
      <vt:lpstr>School Discipline Timelines and Deadlines</vt:lpstr>
      <vt:lpstr>Discipline Timeline Reminder</vt:lpstr>
      <vt:lpstr>No Reportable Incidents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19-20 Discipline Collections Training</dc:title>
  <dc:creator>Hartung, Ryan</dc:creator>
  <cp:lastModifiedBy>Oberg, Amanda</cp:lastModifiedBy>
  <cp:revision>228</cp:revision>
  <cp:lastPrinted>2025-01-05T02:53:09Z</cp:lastPrinted>
  <dcterms:created xsi:type="dcterms:W3CDTF">2020-03-03T19:07:30Z</dcterms:created>
  <dcterms:modified xsi:type="dcterms:W3CDTF">2025-01-08T20:41:44Z</dcterms:modified>
</cp:coreProperties>
</file>