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8" r:id="rId4"/>
  </p:sldMasterIdLst>
  <p:notesMasterIdLst>
    <p:notesMasterId r:id="rId29"/>
  </p:notesMasterIdLst>
  <p:handoutMasterIdLst>
    <p:handoutMasterId r:id="rId30"/>
  </p:handoutMasterIdLst>
  <p:sldIdLst>
    <p:sldId id="410" r:id="rId5"/>
    <p:sldId id="383" r:id="rId6"/>
    <p:sldId id="409" r:id="rId7"/>
    <p:sldId id="411" r:id="rId8"/>
    <p:sldId id="412" r:id="rId9"/>
    <p:sldId id="389" r:id="rId10"/>
    <p:sldId id="413" r:id="rId11"/>
    <p:sldId id="266" r:id="rId12"/>
    <p:sldId id="468" r:id="rId13"/>
    <p:sldId id="469" r:id="rId14"/>
    <p:sldId id="467" r:id="rId15"/>
    <p:sldId id="470" r:id="rId16"/>
    <p:sldId id="471" r:id="rId17"/>
    <p:sldId id="472" r:id="rId18"/>
    <p:sldId id="473" r:id="rId19"/>
    <p:sldId id="474" r:id="rId20"/>
    <p:sldId id="272" r:id="rId21"/>
    <p:sldId id="450" r:id="rId22"/>
    <p:sldId id="423" r:id="rId23"/>
    <p:sldId id="476" r:id="rId24"/>
    <p:sldId id="475" r:id="rId25"/>
    <p:sldId id="429" r:id="rId26"/>
    <p:sldId id="430" r:id="rId27"/>
    <p:sldId id="398"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8A107856-5554-42FB-B03E-39F5DBC370B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34" autoAdjust="0"/>
    <p:restoredTop sz="76723" autoAdjust="0"/>
  </p:normalViewPr>
  <p:slideViewPr>
    <p:cSldViewPr snapToGrid="0">
      <p:cViewPr varScale="1">
        <p:scale>
          <a:sx n="49" d="100"/>
          <a:sy n="49" d="100"/>
        </p:scale>
        <p:origin x="496"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58" d="100"/>
          <a:sy n="58" d="100"/>
        </p:scale>
        <p:origin x="3240" y="67"/>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4.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3A444D-062C-6840-ACAC-414FFBE86B04}" type="doc">
      <dgm:prSet loTypeId="urn:microsoft.com/office/officeart/2005/8/layout/hChevron3" loCatId="" qsTypeId="urn:microsoft.com/office/officeart/2005/8/quickstyle/simple1" qsCatId="simple" csTypeId="urn:microsoft.com/office/officeart/2005/8/colors/accent3_2" csCatId="accent3" phldr="1"/>
      <dgm:spPr/>
    </dgm:pt>
    <dgm:pt modelId="{55CF31F0-77DD-584D-B93F-527CB0618C1A}">
      <dgm:prSet phldrT="[Text]" custT="1"/>
      <dgm:spPr/>
      <dgm:t>
        <a:bodyPr/>
        <a:lstStyle/>
        <a:p>
          <a:r>
            <a:rPr lang="en-US" sz="1800" b="1" dirty="0"/>
            <a:t>FOUNDING BOARD</a:t>
          </a:r>
        </a:p>
      </dgm:t>
    </dgm:pt>
    <dgm:pt modelId="{1E718921-833D-4040-BFE3-78EDE25E158E}" type="parTrans" cxnId="{DF94102C-656E-554E-9083-F49A4FCFC481}">
      <dgm:prSet/>
      <dgm:spPr/>
      <dgm:t>
        <a:bodyPr/>
        <a:lstStyle/>
        <a:p>
          <a:endParaRPr lang="en-US"/>
        </a:p>
      </dgm:t>
    </dgm:pt>
    <dgm:pt modelId="{3A6A963E-25E1-174D-8597-60D70092099B}" type="sibTrans" cxnId="{DF94102C-656E-554E-9083-F49A4FCFC481}">
      <dgm:prSet/>
      <dgm:spPr/>
      <dgm:t>
        <a:bodyPr/>
        <a:lstStyle/>
        <a:p>
          <a:endParaRPr lang="en-US"/>
        </a:p>
      </dgm:t>
    </dgm:pt>
    <dgm:pt modelId="{C48D608C-CC32-F444-81D1-5F05CA32A7D7}">
      <dgm:prSet phldrT="[Text]" custT="1"/>
      <dgm:spPr/>
      <dgm:t>
        <a:bodyPr/>
        <a:lstStyle/>
        <a:p>
          <a:r>
            <a:rPr lang="en-US" sz="1800" b="1" dirty="0"/>
            <a:t>EMERGING BOARD</a:t>
          </a:r>
        </a:p>
      </dgm:t>
    </dgm:pt>
    <dgm:pt modelId="{4F18B274-8693-984A-B1EA-72CC8E39A82C}" type="parTrans" cxnId="{27D9E236-3F74-6843-B4AE-0A15DDE91264}">
      <dgm:prSet/>
      <dgm:spPr/>
      <dgm:t>
        <a:bodyPr/>
        <a:lstStyle/>
        <a:p>
          <a:endParaRPr lang="en-US"/>
        </a:p>
      </dgm:t>
    </dgm:pt>
    <dgm:pt modelId="{24D65C53-76C9-994F-B0E3-BC2CCA19BD90}" type="sibTrans" cxnId="{27D9E236-3F74-6843-B4AE-0A15DDE91264}">
      <dgm:prSet/>
      <dgm:spPr/>
      <dgm:t>
        <a:bodyPr/>
        <a:lstStyle/>
        <a:p>
          <a:endParaRPr lang="en-US"/>
        </a:p>
      </dgm:t>
    </dgm:pt>
    <dgm:pt modelId="{6E1DB263-FE1F-2B48-AD04-716F9EBA6382}">
      <dgm:prSet phldrT="[Text]" custT="1"/>
      <dgm:spPr/>
      <dgm:t>
        <a:bodyPr/>
        <a:lstStyle/>
        <a:p>
          <a:r>
            <a:rPr lang="en-US" sz="1800" b="1" dirty="0"/>
            <a:t>MATURING BOARD</a:t>
          </a:r>
        </a:p>
      </dgm:t>
    </dgm:pt>
    <dgm:pt modelId="{B82A128D-337C-424F-9127-58168C26E971}" type="parTrans" cxnId="{3247445A-98E4-9648-A30E-B6E6AB8392A4}">
      <dgm:prSet/>
      <dgm:spPr/>
      <dgm:t>
        <a:bodyPr/>
        <a:lstStyle/>
        <a:p>
          <a:endParaRPr lang="en-US"/>
        </a:p>
      </dgm:t>
    </dgm:pt>
    <dgm:pt modelId="{1FC657EE-8250-7549-B26D-7E66F1C023CD}" type="sibTrans" cxnId="{3247445A-98E4-9648-A30E-B6E6AB8392A4}">
      <dgm:prSet/>
      <dgm:spPr/>
      <dgm:t>
        <a:bodyPr/>
        <a:lstStyle/>
        <a:p>
          <a:endParaRPr lang="en-US"/>
        </a:p>
      </dgm:t>
    </dgm:pt>
    <dgm:pt modelId="{5ECAF911-3D49-B647-9BAD-9CD3E636E68D}" type="pres">
      <dgm:prSet presAssocID="{293A444D-062C-6840-ACAC-414FFBE86B04}" presName="Name0" presStyleCnt="0">
        <dgm:presLayoutVars>
          <dgm:dir/>
          <dgm:resizeHandles val="exact"/>
        </dgm:presLayoutVars>
      </dgm:prSet>
      <dgm:spPr/>
    </dgm:pt>
    <dgm:pt modelId="{22F54AD0-E230-534B-BCD1-75A25871C7C2}" type="pres">
      <dgm:prSet presAssocID="{55CF31F0-77DD-584D-B93F-527CB0618C1A}" presName="parTxOnly" presStyleLbl="node1" presStyleIdx="0" presStyleCnt="3" custScaleX="32462" custScaleY="21823" custLinFactX="-5076" custLinFactNeighborX="-100000" custLinFactNeighborY="-1035">
        <dgm:presLayoutVars>
          <dgm:bulletEnabled val="1"/>
        </dgm:presLayoutVars>
      </dgm:prSet>
      <dgm:spPr/>
    </dgm:pt>
    <dgm:pt modelId="{1DAED2B7-7AE3-6146-BFEF-E418CC8E000D}" type="pres">
      <dgm:prSet presAssocID="{3A6A963E-25E1-174D-8597-60D70092099B}" presName="parSpace" presStyleCnt="0"/>
      <dgm:spPr/>
    </dgm:pt>
    <dgm:pt modelId="{7FD1AD0C-3044-3B49-91EC-8686DBF7CF7D}" type="pres">
      <dgm:prSet presAssocID="{C48D608C-CC32-F444-81D1-5F05CA32A7D7}" presName="parTxOnly" presStyleLbl="node1" presStyleIdx="1" presStyleCnt="3" custScaleX="36055" custScaleY="21823" custLinFactNeighborX="-4314" custLinFactNeighborY="-1035">
        <dgm:presLayoutVars>
          <dgm:bulletEnabled val="1"/>
        </dgm:presLayoutVars>
      </dgm:prSet>
      <dgm:spPr/>
    </dgm:pt>
    <dgm:pt modelId="{ADD91F2C-D78E-B54A-B237-453B97D4822E}" type="pres">
      <dgm:prSet presAssocID="{24D65C53-76C9-994F-B0E3-BC2CCA19BD90}" presName="parSpace" presStyleCnt="0"/>
      <dgm:spPr/>
    </dgm:pt>
    <dgm:pt modelId="{B2D49F1F-5116-3B40-8FAE-6EE83A4E32F0}" type="pres">
      <dgm:prSet presAssocID="{6E1DB263-FE1F-2B48-AD04-716F9EBA6382}" presName="parTxOnly" presStyleLbl="node1" presStyleIdx="2" presStyleCnt="3" custScaleX="36412" custScaleY="21823" custLinFactNeighborX="78961" custLinFactNeighborY="-1035">
        <dgm:presLayoutVars>
          <dgm:bulletEnabled val="1"/>
        </dgm:presLayoutVars>
      </dgm:prSet>
      <dgm:spPr/>
    </dgm:pt>
  </dgm:ptLst>
  <dgm:cxnLst>
    <dgm:cxn modelId="{DF94102C-656E-554E-9083-F49A4FCFC481}" srcId="{293A444D-062C-6840-ACAC-414FFBE86B04}" destId="{55CF31F0-77DD-584D-B93F-527CB0618C1A}" srcOrd="0" destOrd="0" parTransId="{1E718921-833D-4040-BFE3-78EDE25E158E}" sibTransId="{3A6A963E-25E1-174D-8597-60D70092099B}"/>
    <dgm:cxn modelId="{27D9E236-3F74-6843-B4AE-0A15DDE91264}" srcId="{293A444D-062C-6840-ACAC-414FFBE86B04}" destId="{C48D608C-CC32-F444-81D1-5F05CA32A7D7}" srcOrd="1" destOrd="0" parTransId="{4F18B274-8693-984A-B1EA-72CC8E39A82C}" sibTransId="{24D65C53-76C9-994F-B0E3-BC2CCA19BD90}"/>
    <dgm:cxn modelId="{CB34BA3E-20C1-8845-8B54-DE0726CC76D2}" type="presOf" srcId="{55CF31F0-77DD-584D-B93F-527CB0618C1A}" destId="{22F54AD0-E230-534B-BCD1-75A25871C7C2}" srcOrd="0" destOrd="0" presId="urn:microsoft.com/office/officeart/2005/8/layout/hChevron3"/>
    <dgm:cxn modelId="{A0A05F6D-DE53-5F4D-904E-53B5123A85B2}" type="presOf" srcId="{C48D608C-CC32-F444-81D1-5F05CA32A7D7}" destId="{7FD1AD0C-3044-3B49-91EC-8686DBF7CF7D}" srcOrd="0" destOrd="0" presId="urn:microsoft.com/office/officeart/2005/8/layout/hChevron3"/>
    <dgm:cxn modelId="{3247445A-98E4-9648-A30E-B6E6AB8392A4}" srcId="{293A444D-062C-6840-ACAC-414FFBE86B04}" destId="{6E1DB263-FE1F-2B48-AD04-716F9EBA6382}" srcOrd="2" destOrd="0" parTransId="{B82A128D-337C-424F-9127-58168C26E971}" sibTransId="{1FC657EE-8250-7549-B26D-7E66F1C023CD}"/>
    <dgm:cxn modelId="{BD44D2C8-FDD1-F647-B47B-0D107528A908}" type="presOf" srcId="{293A444D-062C-6840-ACAC-414FFBE86B04}" destId="{5ECAF911-3D49-B647-9BAD-9CD3E636E68D}" srcOrd="0" destOrd="0" presId="urn:microsoft.com/office/officeart/2005/8/layout/hChevron3"/>
    <dgm:cxn modelId="{C81D98DA-BA79-3446-8315-DCB20902F3C5}" type="presOf" srcId="{6E1DB263-FE1F-2B48-AD04-716F9EBA6382}" destId="{B2D49F1F-5116-3B40-8FAE-6EE83A4E32F0}" srcOrd="0" destOrd="0" presId="urn:microsoft.com/office/officeart/2005/8/layout/hChevron3"/>
    <dgm:cxn modelId="{8A1CB60C-1EE6-694E-BC7A-F5AE459EDF5B}" type="presParOf" srcId="{5ECAF911-3D49-B647-9BAD-9CD3E636E68D}" destId="{22F54AD0-E230-534B-BCD1-75A25871C7C2}" srcOrd="0" destOrd="0" presId="urn:microsoft.com/office/officeart/2005/8/layout/hChevron3"/>
    <dgm:cxn modelId="{0E4D66B0-71AE-1340-877F-030A78B12DEE}" type="presParOf" srcId="{5ECAF911-3D49-B647-9BAD-9CD3E636E68D}" destId="{1DAED2B7-7AE3-6146-BFEF-E418CC8E000D}" srcOrd="1" destOrd="0" presId="urn:microsoft.com/office/officeart/2005/8/layout/hChevron3"/>
    <dgm:cxn modelId="{CDC428FC-D116-1840-B792-11E3D7D76DE3}" type="presParOf" srcId="{5ECAF911-3D49-B647-9BAD-9CD3E636E68D}" destId="{7FD1AD0C-3044-3B49-91EC-8686DBF7CF7D}" srcOrd="2" destOrd="0" presId="urn:microsoft.com/office/officeart/2005/8/layout/hChevron3"/>
    <dgm:cxn modelId="{FA5933A5-28E2-E742-B1DC-D3E0EEC2C405}" type="presParOf" srcId="{5ECAF911-3D49-B647-9BAD-9CD3E636E68D}" destId="{ADD91F2C-D78E-B54A-B237-453B97D4822E}" srcOrd="3" destOrd="0" presId="urn:microsoft.com/office/officeart/2005/8/layout/hChevron3"/>
    <dgm:cxn modelId="{0C0E49CC-65EF-E544-9F64-4F94A75D03A3}" type="presParOf" srcId="{5ECAF911-3D49-B647-9BAD-9CD3E636E68D}" destId="{B2D49F1F-5116-3B40-8FAE-6EE83A4E32F0}" srcOrd="4" destOrd="0" presId="urn:microsoft.com/office/officeart/2005/8/layout/hChevron3"/>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F54AD0-E230-534B-BCD1-75A25871C7C2}">
      <dsp:nvSpPr>
        <dsp:cNvPr id="0" name=""/>
        <dsp:cNvSpPr/>
      </dsp:nvSpPr>
      <dsp:spPr>
        <a:xfrm>
          <a:off x="0" y="433808"/>
          <a:ext cx="2760040" cy="742189"/>
        </a:xfrm>
        <a:prstGeom prst="homePlat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b="1" kern="1200" dirty="0"/>
            <a:t>FOUNDING BOARD</a:t>
          </a:r>
        </a:p>
      </dsp:txBody>
      <dsp:txXfrm>
        <a:off x="0" y="433808"/>
        <a:ext cx="2574493" cy="742189"/>
      </dsp:txXfrm>
    </dsp:sp>
    <dsp:sp modelId="{7FD1AD0C-3044-3B49-91EC-8686DBF7CF7D}">
      <dsp:nvSpPr>
        <dsp:cNvPr id="0" name=""/>
        <dsp:cNvSpPr/>
      </dsp:nvSpPr>
      <dsp:spPr>
        <a:xfrm>
          <a:off x="2477141" y="433808"/>
          <a:ext cx="3065530" cy="742189"/>
        </a:xfrm>
        <a:prstGeom prst="chevr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b="1" kern="1200" dirty="0"/>
            <a:t>EMERGING BOARD</a:t>
          </a:r>
        </a:p>
      </dsp:txBody>
      <dsp:txXfrm>
        <a:off x="2848236" y="433808"/>
        <a:ext cx="2323341" cy="742189"/>
      </dsp:txXfrm>
    </dsp:sp>
    <dsp:sp modelId="{B2D49F1F-5116-3B40-8FAE-6EE83A4E32F0}">
      <dsp:nvSpPr>
        <dsp:cNvPr id="0" name=""/>
        <dsp:cNvSpPr/>
      </dsp:nvSpPr>
      <dsp:spPr>
        <a:xfrm>
          <a:off x="5258267" y="433808"/>
          <a:ext cx="3095884" cy="742189"/>
        </a:xfrm>
        <a:prstGeom prst="chevron">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009" tIns="48006" rIns="24003" bIns="48006" numCol="1" spcCol="1270" anchor="ctr" anchorCtr="0">
          <a:noAutofit/>
        </a:bodyPr>
        <a:lstStyle/>
        <a:p>
          <a:pPr marL="0" lvl="0" indent="0" algn="ctr" defTabSz="800100">
            <a:lnSpc>
              <a:spcPct val="90000"/>
            </a:lnSpc>
            <a:spcBef>
              <a:spcPct val="0"/>
            </a:spcBef>
            <a:spcAft>
              <a:spcPct val="35000"/>
            </a:spcAft>
            <a:buNone/>
          </a:pPr>
          <a:r>
            <a:rPr lang="en-US" sz="1800" b="1" kern="1200" dirty="0"/>
            <a:t>MATURING BOARD</a:t>
          </a:r>
        </a:p>
      </dsp:txBody>
      <dsp:txXfrm>
        <a:off x="5629362" y="433808"/>
        <a:ext cx="2353695" cy="742189"/>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08F6756E-81DA-9FAC-70D8-556F658BDDA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EBEDD12-BCD5-485B-BCBC-34BB01D7923C}" type="datetimeFigureOut">
              <a:rPr lang="en-US" smtClean="0"/>
              <a:t>12/9/2024</a:t>
            </a:fld>
            <a:endParaRPr lang="en-US" dirty="0"/>
          </a:p>
        </p:txBody>
      </p:sp>
      <p:sp>
        <p:nvSpPr>
          <p:cNvPr id="6" name="Slide Number Placeholder 5">
            <a:extLst>
              <a:ext uri="{FF2B5EF4-FFF2-40B4-BE49-F238E27FC236}">
                <a16:creationId xmlns:a16="http://schemas.microsoft.com/office/drawing/2014/main" id="{A771D415-D05A-7067-CCD3-457153D96CD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2C230DF-5933-439D-898F-38E9AC9BA688}" type="slidenum">
              <a:rPr lang="en-US" smtClean="0"/>
              <a:t>‹#›</a:t>
            </a:fld>
            <a:endParaRPr lang="en-US" dirty="0"/>
          </a:p>
        </p:txBody>
      </p:sp>
      <p:sp>
        <p:nvSpPr>
          <p:cNvPr id="7" name="Footer Placeholder 6">
            <a:extLst>
              <a:ext uri="{FF2B5EF4-FFF2-40B4-BE49-F238E27FC236}">
                <a16:creationId xmlns:a16="http://schemas.microsoft.com/office/drawing/2014/main" id="{B97095E3-54D2-CFD2-4F49-7536FC8641D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8" name="Header Placeholder 7">
            <a:extLst>
              <a:ext uri="{FF2B5EF4-FFF2-40B4-BE49-F238E27FC236}">
                <a16:creationId xmlns:a16="http://schemas.microsoft.com/office/drawing/2014/main" id="{521EE01A-C0B5-5ECF-96DD-768F86AA15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12/9/2024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s://docs.google.com/document/d/1y0lyS1mUzrdQz_8NGs6IKBFx1-na4X-NDpuuMr2nX_I/edit" TargetMode="External"/><Relationship Id="rId2" Type="http://schemas.openxmlformats.org/officeDocument/2006/relationships/slide" Target="../slides/slide20.xml"/><Relationship Id="rId1" Type="http://schemas.openxmlformats.org/officeDocument/2006/relationships/notesMaster" Target="../notesMasters/notesMaster1.xml"/><Relationship Id="rId5" Type="http://schemas.openxmlformats.org/officeDocument/2006/relationships/hyperlink" Target="https://docs.google.com/document/d/1rbh3PuHAHNip6wVALMgbvO_gYzrRgu7RUeB4e1-KGfE/edit#heading=h.gjdgxs" TargetMode="External"/><Relationship Id="rId4" Type="http://schemas.openxmlformats.org/officeDocument/2006/relationships/hyperlink" Target="https://docs.google.com/document/d/12vnO_7tq75eWwGULhvnHu_HTerlEQbgKg45hHABtTJM/edit" TargetMode="Externa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a:t>
            </a:fld>
            <a:endParaRPr lang="en-US" dirty="0"/>
          </a:p>
        </p:txBody>
      </p:sp>
    </p:spTree>
    <p:extLst>
      <p:ext uri="{BB962C8B-B14F-4D97-AF65-F5344CB8AC3E}">
        <p14:creationId xmlns:p14="http://schemas.microsoft.com/office/powerpoint/2010/main" val="1092453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 min. = 17 min. total</a:t>
            </a:r>
          </a:p>
          <a:p>
            <a:endParaRPr lang="en-US" i="1" dirty="0"/>
          </a:p>
          <a:p>
            <a:pPr marL="0" marR="0">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As we’re discussing charter school governance and its framework, I wanted to take a moment to point out some differences from other non-profit boards. These include:</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Responsibilities of a public school board of education</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Operate in a complex environment of accountability</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Long-term focus on outcomes for students</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Often function as “working” boards until the school has established stability and longevity</a:t>
            </a:r>
            <a:endParaRPr lang="en-US" sz="1800" dirty="0">
              <a:effectLst/>
              <a:latin typeface="Times New Roman" panose="02020603050405020304" pitchFamily="18" charset="0"/>
              <a:ea typeface="Times New Roman" panose="02020603050405020304" pitchFamily="18" charset="0"/>
            </a:endParaRPr>
          </a:p>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10</a:t>
            </a:fld>
            <a:endParaRPr lang="en-US" dirty="0"/>
          </a:p>
        </p:txBody>
      </p:sp>
    </p:spTree>
    <p:extLst>
      <p:ext uri="{BB962C8B-B14F-4D97-AF65-F5344CB8AC3E}">
        <p14:creationId xmlns:p14="http://schemas.microsoft.com/office/powerpoint/2010/main" val="31432230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5 min. = 22 min. total</a:t>
            </a:r>
          </a:p>
          <a:p>
            <a:endParaRPr lang="en-US" i="1" dirty="0"/>
          </a:p>
          <a:p>
            <a:r>
              <a:rPr lang="en-US" sz="1800" dirty="0">
                <a:solidFill>
                  <a:srgbClr val="000000"/>
                </a:solidFill>
                <a:effectLst/>
                <a:latin typeface="Calibri" panose="020F0502020204030204" pitchFamily="34" charset="0"/>
                <a:ea typeface="Times New Roman" panose="02020603050405020304" pitchFamily="18" charset="0"/>
              </a:rPr>
              <a:t>Let’s take a few minutes and reflect on the framework for excellent government. Take a look at the questions here and write down responses specific to your charter school board and your personal experience. I’ll give you two minutes to write down your responses and then we’ll share out as a group. </a:t>
            </a:r>
            <a:endParaRPr lang="en-US" sz="1800" i="1" dirty="0">
              <a:solidFill>
                <a:srgbClr val="000000"/>
              </a:solidFill>
              <a:effectLst/>
              <a:latin typeface="Calibri" panose="020F0502020204030204" pitchFamily="34" charset="0"/>
              <a:ea typeface="Times New Roman" panose="02020603050405020304" pitchFamily="18" charset="0"/>
            </a:endParaRPr>
          </a:p>
          <a:p>
            <a:endParaRPr lang="en-US" sz="1800" i="1" dirty="0">
              <a:solidFill>
                <a:srgbClr val="000000"/>
              </a:solidFill>
              <a:effectLst/>
              <a:latin typeface="Calibri" panose="020F0502020204030204" pitchFamily="34" charset="0"/>
              <a:ea typeface="Times New Roman" panose="02020603050405020304" pitchFamily="18" charset="0"/>
            </a:endParaRPr>
          </a:p>
          <a:p>
            <a:r>
              <a:rPr lang="en-US" sz="1800" i="1" dirty="0">
                <a:solidFill>
                  <a:srgbClr val="000000"/>
                </a:solidFill>
                <a:effectLst/>
                <a:latin typeface="Calibri" panose="020F0502020204030204" pitchFamily="34" charset="0"/>
                <a:ea typeface="Times New Roman" panose="02020603050405020304" pitchFamily="18" charset="0"/>
              </a:rPr>
              <a:t>Give people time to write and then ask them to share in the chat or to come off mute and share with the group.</a:t>
            </a:r>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11</a:t>
            </a:fld>
            <a:endParaRPr lang="en-US" dirty="0"/>
          </a:p>
        </p:txBody>
      </p:sp>
    </p:spTree>
    <p:extLst>
      <p:ext uri="{BB962C8B-B14F-4D97-AF65-F5344CB8AC3E}">
        <p14:creationId xmlns:p14="http://schemas.microsoft.com/office/powerpoint/2010/main" val="16090016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12</a:t>
            </a:fld>
            <a:endParaRPr lang="en-US" dirty="0"/>
          </a:p>
        </p:txBody>
      </p:sp>
    </p:spTree>
    <p:extLst>
      <p:ext uri="{BB962C8B-B14F-4D97-AF65-F5344CB8AC3E}">
        <p14:creationId xmlns:p14="http://schemas.microsoft.com/office/powerpoint/2010/main" val="13280187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2 min. = 24 min. total</a:t>
            </a:r>
          </a:p>
          <a:p>
            <a:endParaRPr lang="en-US" i="1" dirty="0"/>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Board service comes with expectations and obligations. A written job description defines the </a:t>
            </a:r>
            <a:r>
              <a:rPr lang="en-US" sz="1800" b="1" dirty="0">
                <a:solidFill>
                  <a:srgbClr val="000000"/>
                </a:solidFill>
                <a:effectLst/>
                <a:latin typeface="Calibri" panose="020F0502020204030204" pitchFamily="34" charset="0"/>
                <a:ea typeface="Times New Roman" panose="02020603050405020304" pitchFamily="18" charset="0"/>
              </a:rPr>
              <a:t>primary governance responsibilities</a:t>
            </a:r>
            <a:r>
              <a:rPr lang="en-US" sz="1800" dirty="0">
                <a:solidFill>
                  <a:srgbClr val="000000"/>
                </a:solidFill>
                <a:effectLst/>
                <a:latin typeface="Calibri" panose="020F0502020204030204" pitchFamily="34" charset="0"/>
                <a:ea typeface="Times New Roman" panose="02020603050405020304" pitchFamily="18" charset="0"/>
              </a:rPr>
              <a:t> of the board and reminds it of the </a:t>
            </a:r>
            <a:r>
              <a:rPr lang="en-US" sz="1800" b="1" dirty="0">
                <a:solidFill>
                  <a:srgbClr val="000000"/>
                </a:solidFill>
                <a:effectLst/>
                <a:latin typeface="Calibri" panose="020F0502020204030204" pitchFamily="34" charset="0"/>
                <a:ea typeface="Times New Roman" panose="02020603050405020304" pitchFamily="18" charset="0"/>
              </a:rPr>
              <a:t>critical components of an effective board</a:t>
            </a: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The job description also outlines the </a:t>
            </a:r>
            <a:r>
              <a:rPr lang="en-US" sz="1800" b="1" dirty="0">
                <a:solidFill>
                  <a:srgbClr val="000000"/>
                </a:solidFill>
                <a:effectLst/>
                <a:latin typeface="Calibri" panose="020F0502020204030204" pitchFamily="34" charset="0"/>
                <a:ea typeface="Times New Roman" panose="02020603050405020304" pitchFamily="18" charset="0"/>
              </a:rPr>
              <a:t>responsibilities of individual board members</a:t>
            </a:r>
            <a:r>
              <a:rPr lang="en-US" sz="1800" dirty="0">
                <a:solidFill>
                  <a:srgbClr val="000000"/>
                </a:solidFill>
                <a:effectLst/>
                <a:latin typeface="Calibri" panose="020F0502020204030204" pitchFamily="34" charset="0"/>
                <a:ea typeface="Times New Roman" panose="02020603050405020304" pitchFamily="18" charset="0"/>
              </a:rPr>
              <a:t> to help them understand what they need to do to meet their legal obligations to the organization and engage productively in the board’s work.</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Finally, the job description should also include </a:t>
            </a:r>
            <a:r>
              <a:rPr lang="en-US" sz="1800" b="1" dirty="0">
                <a:solidFill>
                  <a:srgbClr val="000000"/>
                </a:solidFill>
                <a:effectLst/>
                <a:latin typeface="Calibri" panose="020F0502020204030204" pitchFamily="34" charset="0"/>
                <a:ea typeface="Times New Roman" panose="02020603050405020304" pitchFamily="18" charset="0"/>
              </a:rPr>
              <a:t>the time commitment for board members</a:t>
            </a:r>
            <a:r>
              <a:rPr lang="en-US" sz="1800" dirty="0">
                <a:solidFill>
                  <a:srgbClr val="000000"/>
                </a:solidFill>
                <a:effectLst/>
                <a:latin typeface="Calibri" panose="020F0502020204030204" pitchFamily="34" charset="0"/>
                <a:ea typeface="Times New Roman" panose="02020603050405020304" pitchFamily="18" charset="0"/>
              </a:rPr>
              <a:t>, including the length of their board term and the monthly time commitments related to meeting preparation, full board meetings, committee meetings, and other required commitments unique to your individual board.</a:t>
            </a:r>
          </a:p>
          <a:p>
            <a:pPr marL="0" marR="0" fontAlgn="base">
              <a:spcBef>
                <a:spcPts val="0"/>
              </a:spcBef>
              <a:spcAft>
                <a:spcPts val="0"/>
              </a:spcAft>
            </a:pPr>
            <a:endParaRPr lang="en-US" sz="1800" dirty="0">
              <a:solidFill>
                <a:srgbClr val="000000"/>
              </a:solidFill>
              <a:effectLst/>
              <a:latin typeface="Calibri" panose="020F0502020204030204" pitchFamily="34" charset="0"/>
              <a:ea typeface="Times New Roman" panose="02020603050405020304" pitchFamily="18" charset="0"/>
            </a:endParaRPr>
          </a:p>
          <a:p>
            <a:pPr marL="0" marR="0" fontAlgn="base">
              <a:spcBef>
                <a:spcPts val="0"/>
              </a:spcBef>
              <a:spcAft>
                <a:spcPts val="0"/>
              </a:spcAft>
            </a:pPr>
            <a:r>
              <a:rPr lang="en-US" sz="1800" i="1" dirty="0">
                <a:solidFill>
                  <a:srgbClr val="000000"/>
                </a:solidFill>
                <a:effectLst/>
                <a:latin typeface="Calibri" panose="020F0502020204030204" pitchFamily="34" charset="0"/>
                <a:ea typeface="Times New Roman" panose="02020603050405020304" pitchFamily="18" charset="0"/>
              </a:rPr>
              <a:t>[click for the Note] </a:t>
            </a:r>
            <a:r>
              <a:rPr lang="en-US" sz="1800" dirty="0">
                <a:solidFill>
                  <a:srgbClr val="000000"/>
                </a:solidFill>
                <a:effectLst/>
                <a:latin typeface="Calibri" panose="020F0502020204030204" pitchFamily="34" charset="0"/>
                <a:ea typeface="Times New Roman" panose="02020603050405020304" pitchFamily="18" charset="0"/>
              </a:rPr>
              <a:t>As the board moves through the different stages of the board life cycle that we previously discussed, there can be changes in the responsibilities of the board. This means that there may be different skills you are looking for in new board members. It is important to determine what specializations and ties to the community prospective members can offer to your organization, in order to help facilitate delegation and allow the board to become more institutionalized. Being intentional about recruitment is the key to expanding the capacity of your board while at the same time ensuring each board director provides a strategic presence.</a:t>
            </a:r>
            <a:r>
              <a:rPr lang="en-US" sz="2800" dirty="0">
                <a:effectLst/>
              </a:rPr>
              <a:t> </a:t>
            </a:r>
            <a:endParaRPr lang="en-US" sz="1800" dirty="0">
              <a:effectLst/>
              <a:latin typeface="Times New Roman" panose="02020603050405020304" pitchFamily="18" charset="0"/>
              <a:ea typeface="Times New Roman" panose="02020603050405020304" pitchFamily="18" charset="0"/>
            </a:endParaRPr>
          </a:p>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13</a:t>
            </a:fld>
            <a:endParaRPr lang="en-US" dirty="0"/>
          </a:p>
        </p:txBody>
      </p:sp>
    </p:spTree>
    <p:extLst>
      <p:ext uri="{BB962C8B-B14F-4D97-AF65-F5344CB8AC3E}">
        <p14:creationId xmlns:p14="http://schemas.microsoft.com/office/powerpoint/2010/main" val="31803052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3 min. = 27 min. total</a:t>
            </a:r>
          </a:p>
          <a:p>
            <a:endParaRPr lang="en-US" i="1" dirty="0"/>
          </a:p>
          <a:p>
            <a:pPr marL="0" marR="0" fontAlgn="base">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rPr>
              <a:t>When creating a charter school board director job description, there are a few key items you want to include in each of the four sections we discussed on the previous slide. Let’s walk through a few examples.</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100" dirty="0">
                <a:solidFill>
                  <a:srgbClr val="000000"/>
                </a:solidFill>
                <a:effectLst/>
                <a:latin typeface="Calibri" panose="020F0502020204030204" pitchFamily="34" charset="0"/>
                <a:ea typeface="Times New Roman" panose="02020603050405020304" pitchFamily="18" charset="0"/>
              </a:rPr>
              <a:t>Governance Responsibilities</a:t>
            </a:r>
            <a:endParaRPr lang="en-US" sz="1200" dirty="0">
              <a:effectLst/>
              <a:latin typeface="Times New Roman" panose="02020603050405020304" pitchFamily="18" charset="0"/>
              <a:ea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These may include the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legal obligations</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of board members such as adhering to the Colorado Open Meetings Law and Open Records Act and following other state statutes.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Fiduciary responsibilities</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including the annual audit, quarterly review of financials, and approving the annual budget may be notes.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The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ethical standards</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may outline expectations around understanding how the board works as one voice and adherence to laws related to the charter school and its students, staff, and families.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100" dirty="0">
                <a:solidFill>
                  <a:srgbClr val="000000"/>
                </a:solidFill>
                <a:effectLst/>
                <a:latin typeface="Calibri" panose="020F0502020204030204" pitchFamily="34" charset="0"/>
                <a:ea typeface="Times New Roman" panose="02020603050405020304" pitchFamily="18" charset="0"/>
              </a:rPr>
              <a:t>Critical Components of an Effective Board</a:t>
            </a:r>
            <a:endParaRPr lang="en-US" sz="1200" dirty="0">
              <a:effectLst/>
              <a:latin typeface="Times New Roman" panose="02020603050405020304" pitchFamily="18" charset="0"/>
              <a:ea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this section of the job description, you might give an overview of the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six core responsibilities</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of board members.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This section may outline the need for board members to serve as a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strategic presence</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for the organization.</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Informing prospective board members that there is a plan for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leadership succession</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on the board and the role they will play in adding to the capacity of the board can be in this section.</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It is also important for new board members to understand that being on the board means they will be responsible for the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governance and management</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of the overall success of the organization and the school leader will manage the day-to-day operations.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 finally, as we previously discussed, one of the key roles of the board is the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evaluation of its school leader</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this can be outlined in the job description as well.</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100" dirty="0">
                <a:solidFill>
                  <a:srgbClr val="000000"/>
                </a:solidFill>
                <a:effectLst/>
                <a:latin typeface="Calibri" panose="020F0502020204030204" pitchFamily="34" charset="0"/>
                <a:ea typeface="Times New Roman" panose="02020603050405020304" pitchFamily="18" charset="0"/>
              </a:rPr>
              <a:t>Individual Board Member Responsibilities</a:t>
            </a:r>
            <a:endParaRPr lang="en-US" sz="1200" dirty="0">
              <a:effectLst/>
              <a:latin typeface="Times New Roman" panose="02020603050405020304" pitchFamily="18" charset="0"/>
              <a:ea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 this section, the job description should outline the high-level expectations for new board members as well as any specific skills you are looking for in new board members.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the top of the list should be an acknowledgment that all board members are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aligned to the charter school’s mission and vision</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will be an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advocate and champion</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for the school.</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This section can also provide specific details about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meeting and event attendance</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and </a:t>
            </a: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adherence to conflict of interest and other relevant policies and procedures</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100" dirty="0">
                <a:solidFill>
                  <a:srgbClr val="000000"/>
                </a:solidFill>
                <a:effectLst/>
                <a:latin typeface="Calibri" panose="020F0502020204030204" pitchFamily="34" charset="0"/>
                <a:ea typeface="Times New Roman" panose="02020603050405020304" pitchFamily="18" charset="0"/>
              </a:rPr>
              <a:t>Estimated Time Commitment</a:t>
            </a:r>
            <a:endParaRPr lang="en-US" sz="1200" dirty="0">
              <a:effectLst/>
              <a:latin typeface="Times New Roman" panose="02020603050405020304" pitchFamily="18" charset="0"/>
              <a:ea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Often one of the first questions asked by prospective board members is how much time they will be committing to the board. Spelling this out explicitly in your job description helps ensure people know the expectations for their board service.</a:t>
            </a:r>
            <a:endParaRPr lang="en-US" sz="12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rPr>
              <a:t>You can include how often </a:t>
            </a:r>
            <a:r>
              <a:rPr lang="en-US" sz="1100" b="1" dirty="0">
                <a:solidFill>
                  <a:srgbClr val="000000"/>
                </a:solidFill>
                <a:effectLst/>
                <a:latin typeface="Calibri" panose="020F0502020204030204" pitchFamily="34" charset="0"/>
                <a:ea typeface="Times New Roman" panose="02020603050405020304" pitchFamily="18" charset="0"/>
              </a:rPr>
              <a:t>board meetings and board retreats</a:t>
            </a:r>
            <a:r>
              <a:rPr lang="en-US" sz="1100" dirty="0">
                <a:solidFill>
                  <a:srgbClr val="000000"/>
                </a:solidFill>
                <a:effectLst/>
                <a:latin typeface="Calibri" panose="020F0502020204030204" pitchFamily="34" charset="0"/>
                <a:ea typeface="Times New Roman" panose="02020603050405020304" pitchFamily="18" charset="0"/>
              </a:rPr>
              <a:t> are held, expectations for </a:t>
            </a:r>
            <a:r>
              <a:rPr lang="en-US" sz="1100" b="1" dirty="0">
                <a:solidFill>
                  <a:srgbClr val="000000"/>
                </a:solidFill>
                <a:effectLst/>
                <a:latin typeface="Calibri" panose="020F0502020204030204" pitchFamily="34" charset="0"/>
                <a:ea typeface="Times New Roman" panose="02020603050405020304" pitchFamily="18" charset="0"/>
              </a:rPr>
              <a:t>committee membership and meeting attendance</a:t>
            </a:r>
            <a:r>
              <a:rPr lang="en-US" sz="1100" dirty="0">
                <a:solidFill>
                  <a:srgbClr val="000000"/>
                </a:solidFill>
                <a:effectLst/>
                <a:latin typeface="Calibri" panose="020F0502020204030204" pitchFamily="34" charset="0"/>
                <a:ea typeface="Times New Roman" panose="02020603050405020304" pitchFamily="18" charset="0"/>
              </a:rPr>
              <a:t>, how long it takes to </a:t>
            </a:r>
            <a:r>
              <a:rPr lang="en-US" sz="1100" b="1" dirty="0">
                <a:solidFill>
                  <a:srgbClr val="000000"/>
                </a:solidFill>
                <a:effectLst/>
                <a:latin typeface="Calibri" panose="020F0502020204030204" pitchFamily="34" charset="0"/>
                <a:ea typeface="Times New Roman" panose="02020603050405020304" pitchFamily="18" charset="0"/>
              </a:rPr>
              <a:t>prepare for required meetings</a:t>
            </a:r>
            <a:r>
              <a:rPr lang="en-US" sz="1100" dirty="0">
                <a:solidFill>
                  <a:srgbClr val="000000"/>
                </a:solidFill>
                <a:effectLst/>
                <a:latin typeface="Calibri" panose="020F0502020204030204" pitchFamily="34" charset="0"/>
                <a:ea typeface="Times New Roman" panose="02020603050405020304" pitchFamily="18" charset="0"/>
              </a:rPr>
              <a:t>, expectations for </a:t>
            </a:r>
            <a:r>
              <a:rPr lang="en-US" sz="1100" b="1" dirty="0">
                <a:solidFill>
                  <a:srgbClr val="000000"/>
                </a:solidFill>
                <a:effectLst/>
                <a:latin typeface="Calibri" panose="020F0502020204030204" pitchFamily="34" charset="0"/>
                <a:ea typeface="Times New Roman" panose="02020603050405020304" pitchFamily="18" charset="0"/>
              </a:rPr>
              <a:t>attendance at events outside board meetings</a:t>
            </a:r>
            <a:r>
              <a:rPr lang="en-US" sz="1100" dirty="0">
                <a:solidFill>
                  <a:srgbClr val="000000"/>
                </a:solidFill>
                <a:effectLst/>
                <a:latin typeface="Calibri" panose="020F0502020204030204" pitchFamily="34" charset="0"/>
                <a:ea typeface="Times New Roman" panose="02020603050405020304" pitchFamily="18" charset="0"/>
              </a:rPr>
              <a:t>, and whether or not there is an expectation for </a:t>
            </a:r>
            <a:r>
              <a:rPr lang="en-US" sz="1100" b="1" dirty="0">
                <a:solidFill>
                  <a:srgbClr val="000000"/>
                </a:solidFill>
                <a:effectLst/>
                <a:latin typeface="Calibri" panose="020F0502020204030204" pitchFamily="34" charset="0"/>
                <a:ea typeface="Times New Roman" panose="02020603050405020304" pitchFamily="18" charset="0"/>
              </a:rPr>
              <a:t>visiting the charter school</a:t>
            </a:r>
            <a:r>
              <a:rPr lang="en-US" sz="1100" dirty="0">
                <a:solidFill>
                  <a:srgbClr val="000000"/>
                </a:solidFill>
                <a:effectLst/>
                <a:latin typeface="Calibri" panose="020F0502020204030204" pitchFamily="34" charset="0"/>
                <a:ea typeface="Times New Roman" panose="02020603050405020304" pitchFamily="18" charset="0"/>
              </a:rPr>
              <a:t>, and if there, is how often these visits occur.</a:t>
            </a:r>
            <a:r>
              <a:rPr lang="en-US" dirty="0">
                <a:effectLst/>
              </a:rPr>
              <a:t> </a:t>
            </a:r>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14</a:t>
            </a:fld>
            <a:endParaRPr lang="en-US" dirty="0"/>
          </a:p>
        </p:txBody>
      </p:sp>
    </p:spTree>
    <p:extLst>
      <p:ext uri="{BB962C8B-B14F-4D97-AF65-F5344CB8AC3E}">
        <p14:creationId xmlns:p14="http://schemas.microsoft.com/office/powerpoint/2010/main" val="34725210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10 min. =  37 min. total</a:t>
            </a:r>
          </a:p>
          <a:p>
            <a:r>
              <a:rPr lang="en-US" i="1" dirty="0"/>
              <a:t>(2 min. intro, ~5 min. in breakouts, ~3 min. share)</a:t>
            </a:r>
          </a:p>
          <a:p>
            <a:endParaRPr lang="en-US" i="1" dirty="0"/>
          </a:p>
          <a:p>
            <a:r>
              <a:rPr lang="en-US" i="0" dirty="0"/>
              <a:t>TO PASTE:</a:t>
            </a:r>
          </a:p>
          <a:p>
            <a:pPr marL="355600" indent="-342900">
              <a:buClr>
                <a:schemeClr val="bg1"/>
              </a:buClr>
              <a:buSzPct val="75000"/>
              <a:buFont typeface="Wingdings" pitchFamily="2" charset="2"/>
              <a:buChar char="§"/>
            </a:pPr>
            <a:r>
              <a:rPr lang="en-US" sz="1200" i="1" kern="0" dirty="0">
                <a:ea typeface="Calibri"/>
                <a:sym typeface="Calibri"/>
              </a:rPr>
              <a:t>What does it mean for you to be on your charter school board?</a:t>
            </a:r>
          </a:p>
          <a:p>
            <a:pPr marL="355600" indent="-342900">
              <a:buClr>
                <a:schemeClr val="bg1"/>
              </a:buClr>
              <a:buSzPct val="75000"/>
              <a:buFont typeface="Wingdings" pitchFamily="2" charset="2"/>
              <a:buChar char="§"/>
            </a:pPr>
            <a:r>
              <a:rPr lang="en-US" sz="1200" i="1" kern="0" dirty="0">
                <a:ea typeface="Calibri"/>
                <a:sym typeface="Calibri"/>
              </a:rPr>
              <a:t>What makes being on the charter school board different from being on other boards?</a:t>
            </a:r>
          </a:p>
          <a:p>
            <a:pPr marL="355600" indent="-342900">
              <a:buClr>
                <a:schemeClr val="bg1"/>
              </a:buClr>
              <a:buSzPct val="75000"/>
              <a:buFont typeface="Wingdings" pitchFamily="2" charset="2"/>
              <a:buChar char="§"/>
            </a:pPr>
            <a:r>
              <a:rPr lang="en-US" sz="1200" i="1" dirty="0">
                <a:ea typeface="Calibri"/>
                <a:cs typeface="Arial"/>
              </a:rPr>
              <a:t>What commitments have you made as a charter school board director?</a:t>
            </a:r>
          </a:p>
          <a:p>
            <a:pPr marL="355600" indent="-342900">
              <a:buClr>
                <a:schemeClr val="bg1"/>
              </a:buClr>
              <a:buSzPct val="75000"/>
              <a:buFont typeface="Wingdings" pitchFamily="2" charset="2"/>
              <a:buChar char="§"/>
            </a:pPr>
            <a:r>
              <a:rPr lang="en-US" sz="1200" i="1" dirty="0">
                <a:ea typeface="Calibri"/>
                <a:cs typeface="Arial"/>
                <a:sym typeface="Arial"/>
              </a:rPr>
              <a:t>What commitments are you willing to make that will keep you engaged and not be overwhelming?</a:t>
            </a:r>
            <a:endParaRPr lang="en-US" i="0" dirty="0"/>
          </a:p>
          <a:p>
            <a:endParaRPr lang="en-US" i="0" dirty="0"/>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We’re going to take a few minutes to go into breakout rooms and talk a bit about your experience about being on your charter school board. Listed here are the questions I’d like you to discuss.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When we come back together, I’ll ask you to share out a high-level overview of similarities you found amongst members of your group in terms of the commitment each of you has made to being on your charter school boards.</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i="1" dirty="0">
                <a:solidFill>
                  <a:srgbClr val="000000"/>
                </a:solidFill>
                <a:effectLst/>
                <a:latin typeface="Calibri" panose="020F0502020204030204" pitchFamily="34" charset="0"/>
                <a:ea typeface="Times New Roman" panose="02020603050405020304" pitchFamily="18" charset="0"/>
              </a:rPr>
              <a:t>[Send participants to breakout rooms for about five minutes.]</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i="1"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i="1" dirty="0">
                <a:solidFill>
                  <a:srgbClr val="000000"/>
                </a:solidFill>
                <a:effectLst/>
                <a:latin typeface="Calibri" panose="020F0502020204030204" pitchFamily="34" charset="0"/>
                <a:ea typeface="Times New Roman" panose="02020603050405020304" pitchFamily="18" charset="0"/>
              </a:rPr>
              <a:t>[Upon return from breakout rooms]</a:t>
            </a:r>
            <a:r>
              <a:rPr lang="en-US" sz="1800" dirty="0">
                <a:solidFill>
                  <a:srgbClr val="000000"/>
                </a:solidFill>
                <a:effectLst/>
                <a:latin typeface="Calibri" panose="020F0502020204030204" pitchFamily="34" charset="0"/>
                <a:ea typeface="Times New Roman" panose="02020603050405020304" pitchFamily="18" charset="0"/>
              </a:rPr>
              <a:t> It was great to hear the conversations happening in each of the rooms and see the similarities and differences in your board experiences. I’d love to now have someone from each room share out some of the similarities you heard during your discussions.</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i="1" dirty="0">
                <a:solidFill>
                  <a:srgbClr val="000000"/>
                </a:solidFill>
                <a:effectLst/>
                <a:latin typeface="Calibri" panose="020F0502020204030204" pitchFamily="34" charset="0"/>
                <a:ea typeface="Times New Roman" panose="02020603050405020304" pitchFamily="18" charset="0"/>
              </a:rPr>
              <a:t>[Participants share out and presenter takes notes on the similarities.]</a:t>
            </a:r>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15</a:t>
            </a:fld>
            <a:endParaRPr lang="en-US" dirty="0"/>
          </a:p>
        </p:txBody>
      </p:sp>
    </p:spTree>
    <p:extLst>
      <p:ext uri="{BB962C8B-B14F-4D97-AF65-F5344CB8AC3E}">
        <p14:creationId xmlns:p14="http://schemas.microsoft.com/office/powerpoint/2010/main" val="11175985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2 min. =  39 min. total</a:t>
            </a:r>
          </a:p>
          <a:p>
            <a:endParaRPr lang="en-US" i="1" dirty="0"/>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It was great to hear from each of you about the similarities in the commitments you have made to your charter school boards. Once board members join and the board, and then most often on an annual basis, you are asked to sign a commitment to excellence or board agreement. This document is a great reminder of your responsibilities as a charter school board member and why you chose to be a member of the board.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The board member agreement and commitment to excellence is signed by each individual board member. At a high level, the agreement commits the charter school board director to:</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Legal, fiduciary, and ethical responsibilities</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Belief in and support of the organization’s mission</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Acknowledging the work of the board as a united entity</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Commitment to fulfilling individual duties as a charter school board director</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Process for addressing directors not fulfilling their commitment</a:t>
            </a: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A89C7E07-3C67-C64C-8DA0-0404F6303970}" type="slidenum">
              <a:rPr lang="en-US" smtClean="0"/>
              <a:t>16</a:t>
            </a:fld>
            <a:endParaRPr lang="en-US" dirty="0"/>
          </a:p>
        </p:txBody>
      </p:sp>
    </p:spTree>
    <p:extLst>
      <p:ext uri="{BB962C8B-B14F-4D97-AF65-F5344CB8AC3E}">
        <p14:creationId xmlns:p14="http://schemas.microsoft.com/office/powerpoint/2010/main" val="7365874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6"/>
        <p:cNvGrpSpPr/>
        <p:nvPr/>
      </p:nvGrpSpPr>
      <p:grpSpPr>
        <a:xfrm>
          <a:off x="0" y="0"/>
          <a:ext cx="0" cy="0"/>
          <a:chOff x="0" y="0"/>
          <a:chExt cx="0" cy="0"/>
        </a:xfrm>
      </p:grpSpPr>
      <p:sp>
        <p:nvSpPr>
          <p:cNvPr id="557" name="Google Shape;557;p14:notes"/>
          <p:cNvSpPr>
            <a:spLocks noGrp="1" noRot="1" noChangeAspect="1"/>
          </p:cNvSpPr>
          <p:nvPr>
            <p:ph type="sldImg" idx="2"/>
          </p:nvPr>
        </p:nvSpPr>
        <p:spPr>
          <a:xfrm>
            <a:off x="427038" y="692150"/>
            <a:ext cx="6156325" cy="346392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8" name="Google Shape;558;p14:notes"/>
          <p:cNvSpPr txBox="1">
            <a:spLocks noGrp="1"/>
          </p:cNvSpPr>
          <p:nvPr>
            <p:ph type="body" idx="1"/>
          </p:nvPr>
        </p:nvSpPr>
        <p:spPr>
          <a:xfrm>
            <a:off x="701040" y="4387136"/>
            <a:ext cx="5608320" cy="4156234"/>
          </a:xfrm>
          <a:prstGeom prst="rect">
            <a:avLst/>
          </a:prstGeom>
          <a:noFill/>
          <a:ln>
            <a:noFill/>
          </a:ln>
        </p:spPr>
        <p:txBody>
          <a:bodyPr spcFirstLastPara="1" wrap="square" lIns="92825" tIns="46400" rIns="92825" bIns="46400" anchor="t" anchorCtr="0">
            <a:noAutofit/>
          </a:bodyPr>
          <a:lstStyle/>
          <a:p>
            <a:pPr marL="0" lvl="0" indent="0" algn="l" rtl="0">
              <a:spcBef>
                <a:spcPts val="0"/>
              </a:spcBef>
              <a:spcAft>
                <a:spcPts val="0"/>
              </a:spcAft>
              <a:buNone/>
            </a:pPr>
            <a:r>
              <a:rPr lang="en-US" i="1" dirty="0"/>
              <a:t>3 min. = 42 min. total</a:t>
            </a:r>
          </a:p>
          <a:p>
            <a:pPr marL="0" lvl="0" indent="0" algn="l" rtl="0">
              <a:spcBef>
                <a:spcPts val="0"/>
              </a:spcBef>
              <a:spcAft>
                <a:spcPts val="0"/>
              </a:spcAft>
              <a:buNone/>
            </a:pPr>
            <a:endParaRPr lang="en-US" i="1" dirty="0"/>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Prior to today’s session, I asked people to share sample language for you commitment to excellence and board agreements. Listed here are a few of the items that were included in those examples.</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i="1" dirty="0">
                <a:solidFill>
                  <a:srgbClr val="000000"/>
                </a:solidFill>
                <a:effectLst/>
                <a:latin typeface="Calibri" panose="020F0502020204030204" pitchFamily="34" charset="0"/>
                <a:ea typeface="Times New Roman" panose="02020603050405020304" pitchFamily="18" charset="0"/>
              </a:rPr>
              <a:t>[Read through boxes on the slide.]</a:t>
            </a:r>
            <a:endParaRPr lang="en-US" sz="1800" dirty="0">
              <a:effectLst/>
              <a:latin typeface="Times New Roman" panose="02020603050405020304" pitchFamily="18" charset="0"/>
              <a:ea typeface="Times New Roman" panose="02020603050405020304" pitchFamily="18" charset="0"/>
            </a:endParaRPr>
          </a:p>
        </p:txBody>
      </p:sp>
      <p:sp>
        <p:nvSpPr>
          <p:cNvPr id="559" name="Google Shape;559;p14:notes"/>
          <p:cNvSpPr txBox="1">
            <a:spLocks noGrp="1"/>
          </p:cNvSpPr>
          <p:nvPr>
            <p:ph type="sldNum" idx="12"/>
          </p:nvPr>
        </p:nvSpPr>
        <p:spPr>
          <a:xfrm>
            <a:off x="3970938" y="8772668"/>
            <a:ext cx="3037840" cy="461804"/>
          </a:xfrm>
          <a:prstGeom prst="rect">
            <a:avLst/>
          </a:prstGeom>
          <a:noFill/>
          <a:ln>
            <a:noFill/>
          </a:ln>
        </p:spPr>
        <p:txBody>
          <a:bodyPr spcFirstLastPara="1" wrap="square" lIns="92825" tIns="46400" rIns="92825" bIns="46400" anchor="b" anchorCtr="0">
            <a:noAutofit/>
          </a:bodyPr>
          <a:lstStyle/>
          <a:p>
            <a:pPr marL="0" lvl="0" indent="0" algn="r" rtl="0">
              <a:spcBef>
                <a:spcPts val="0"/>
              </a:spcBef>
              <a:spcAft>
                <a:spcPts val="0"/>
              </a:spcAft>
              <a:buNone/>
            </a:pPr>
            <a:fld id="{00000000-1234-1234-1234-123412341234}" type="slidenum">
              <a:rPr lang="en-US"/>
              <a:t>17</a:t>
            </a:fld>
            <a:endParaRP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3 min. = 45 min. total</a:t>
            </a:r>
          </a:p>
          <a:p>
            <a:endParaRPr lang="en-US" i="1" dirty="0"/>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We have discussed a number of topics related to the role of the charter school board director:</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Framework for Excellent Governance</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Governance Mindset</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Six Core Responsibilities</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Charter School Board Life Cycle</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Charter School Board vs. Other Non-Profit Boards</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Board Director Job Description</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800" dirty="0">
                <a:solidFill>
                  <a:srgbClr val="000000"/>
                </a:solidFill>
                <a:effectLst/>
                <a:latin typeface="Calibri" panose="020F0502020204030204" pitchFamily="34" charset="0"/>
                <a:ea typeface="Times New Roman" panose="02020603050405020304" pitchFamily="18" charset="0"/>
              </a:rPr>
              <a:t>Board Director Agreements and Commitment to Excellence</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What outstanding questions do you have?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i="1" dirty="0">
                <a:solidFill>
                  <a:srgbClr val="000000"/>
                </a:solidFill>
                <a:effectLst/>
                <a:latin typeface="Calibri" panose="020F0502020204030204" pitchFamily="34" charset="0"/>
                <a:ea typeface="Times New Roman" panose="02020603050405020304" pitchFamily="18" charset="0"/>
              </a:rPr>
              <a:t>[Answer participants questions live or from the chat.]</a:t>
            </a:r>
            <a:endParaRPr lang="en-US" i="1" dirty="0"/>
          </a:p>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18</a:t>
            </a:fld>
            <a:endParaRPr lang="en-US" dirty="0"/>
          </a:p>
        </p:txBody>
      </p:sp>
    </p:spTree>
    <p:extLst>
      <p:ext uri="{BB962C8B-B14F-4D97-AF65-F5344CB8AC3E}">
        <p14:creationId xmlns:p14="http://schemas.microsoft.com/office/powerpoint/2010/main" val="35825060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19</a:t>
            </a:fld>
            <a:endParaRPr lang="en-US" dirty="0"/>
          </a:p>
        </p:txBody>
      </p:sp>
    </p:spTree>
    <p:extLst>
      <p:ext uri="{BB962C8B-B14F-4D97-AF65-F5344CB8AC3E}">
        <p14:creationId xmlns:p14="http://schemas.microsoft.com/office/powerpoint/2010/main" val="1299225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 min. = 1 min. total</a:t>
            </a:r>
          </a:p>
          <a:p>
            <a:endParaRPr lang="en-US" i="1" dirty="0"/>
          </a:p>
          <a:p>
            <a:r>
              <a:rPr lang="en-US" i="0" dirty="0"/>
              <a:t>Facilitator introduction and session agenda review</a:t>
            </a:r>
          </a:p>
        </p:txBody>
      </p:sp>
      <p:sp>
        <p:nvSpPr>
          <p:cNvPr id="4" name="Slide Number Placeholder 3"/>
          <p:cNvSpPr>
            <a:spLocks noGrp="1"/>
          </p:cNvSpPr>
          <p:nvPr>
            <p:ph type="sldNum" sz="quarter" idx="5"/>
          </p:nvPr>
        </p:nvSpPr>
        <p:spPr/>
        <p:txBody>
          <a:bodyPr/>
          <a:lstStyle/>
          <a:p>
            <a:fld id="{A89C7E07-3C67-C64C-8DA0-0404F6303970}" type="slidenum">
              <a:rPr lang="en-US" smtClean="0"/>
              <a:t>2</a:t>
            </a:fld>
            <a:endParaRPr lang="en-US" dirty="0"/>
          </a:p>
        </p:txBody>
      </p:sp>
    </p:spTree>
    <p:extLst>
      <p:ext uri="{BB962C8B-B14F-4D97-AF65-F5344CB8AC3E}">
        <p14:creationId xmlns:p14="http://schemas.microsoft.com/office/powerpoint/2010/main" val="31134168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10 min. =  55 min. total</a:t>
            </a:r>
          </a:p>
          <a:p>
            <a:endParaRPr lang="en-US" i="1" dirty="0"/>
          </a:p>
          <a:p>
            <a:pPr marL="0" marR="0" fontAlgn="base">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rPr>
              <a:t>We’re going to take some time now to work on some documents for our individual charter schools. I have pasted in the chat links to templates that you can use to get started if your charter school does not already have these documents.</a:t>
            </a:r>
            <a:endParaRPr lang="en-US" sz="12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rPr>
              <a:t>During the next ten minutes, I’d like you to:</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100" dirty="0">
                <a:solidFill>
                  <a:srgbClr val="000000"/>
                </a:solidFill>
                <a:effectLst/>
                <a:latin typeface="Calibri" panose="020F0502020204030204" pitchFamily="34" charset="0"/>
                <a:ea typeface="Times New Roman" panose="02020603050405020304" pitchFamily="18" charset="0"/>
              </a:rPr>
              <a:t>Start with the Charter School Board Director job description first.</a:t>
            </a:r>
            <a:endParaRPr lang="en-US" sz="1200" dirty="0">
              <a:effectLst/>
              <a:latin typeface="Times New Roman" panose="02020603050405020304" pitchFamily="18" charset="0"/>
              <a:ea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tabLst>
                <a:tab pos="914400" algn="l"/>
              </a:tabLs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If you don’t have one, think about what you would like to include.</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tabLst>
                <a:tab pos="914400" algn="l"/>
              </a:tabLs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If you do have one, are there revisions you’d like to see made based on today’s session? </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100" dirty="0">
                <a:solidFill>
                  <a:srgbClr val="000000"/>
                </a:solidFill>
                <a:effectLst/>
                <a:latin typeface="Calibri" panose="020F0502020204030204" pitchFamily="34" charset="0"/>
                <a:ea typeface="Times New Roman" panose="02020603050405020304" pitchFamily="18" charset="0"/>
              </a:rPr>
              <a:t>Move on to the Board Director Agreement and Commitment to Excellence.</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100" dirty="0">
                <a:solidFill>
                  <a:srgbClr val="000000"/>
                </a:solidFill>
                <a:effectLst/>
                <a:latin typeface="Calibri" panose="020F0502020204030204" pitchFamily="34" charset="0"/>
                <a:ea typeface="Times New Roman" panose="02020603050405020304" pitchFamily="18" charset="0"/>
              </a:rPr>
              <a:t>Review your charter school board director job description to determine the expectations of your charter school board members.</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100" dirty="0">
                <a:solidFill>
                  <a:srgbClr val="000000"/>
                </a:solidFill>
                <a:effectLst/>
                <a:latin typeface="Calibri" panose="020F0502020204030204" pitchFamily="34" charset="0"/>
                <a:ea typeface="Times New Roman" panose="02020603050405020304" pitchFamily="18" charset="0"/>
              </a:rPr>
              <a:t>Using the expectations from your job description, identify for each of the Six Core Responsibilities of a charter school board the specific actions you expect from your charter school board members.</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Font typeface="Wingdings" pitchFamily="2" charset="2"/>
              <a:buChar char="§"/>
              <a:tabLst>
                <a:tab pos="457200" algn="l"/>
              </a:tabLst>
            </a:pPr>
            <a:r>
              <a:rPr lang="en-US" sz="1100" dirty="0">
                <a:solidFill>
                  <a:srgbClr val="000000"/>
                </a:solidFill>
                <a:effectLst/>
                <a:latin typeface="Calibri" panose="020F0502020204030204" pitchFamily="34" charset="0"/>
                <a:ea typeface="Times New Roman" panose="02020603050405020304" pitchFamily="18" charset="0"/>
              </a:rPr>
              <a:t>Determine how you will monitor how each individual and the board as a whole is meeting the commitments made.</a:t>
            </a:r>
            <a:endParaRPr lang="en-US" sz="12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100" i="1" dirty="0">
                <a:solidFill>
                  <a:srgbClr val="000000"/>
                </a:solidFill>
                <a:effectLst/>
                <a:latin typeface="Calibri" panose="020F0502020204030204" pitchFamily="34" charset="0"/>
                <a:ea typeface="Times New Roman" panose="02020603050405020304" pitchFamily="18" charset="0"/>
              </a:rPr>
              <a:t>[If there are multiple people from one charter school board in the meeting, ask if they’d like to move to a breakout room to speak with one another. This offer may also be made to participants who are from different schools but would like to have a thought partner.]</a:t>
            </a:r>
            <a:endParaRPr lang="en-US" sz="1200" dirty="0">
              <a:effectLst/>
              <a:latin typeface="Times New Roman" panose="02020603050405020304" pitchFamily="18" charset="0"/>
              <a:ea typeface="Times New Roman" panose="02020603050405020304" pitchFamily="18" charset="0"/>
            </a:endParaRPr>
          </a:p>
          <a:p>
            <a:endParaRPr lang="en-US" i="1" dirty="0"/>
          </a:p>
          <a:p>
            <a:r>
              <a:rPr lang="en-US" i="0" dirty="0"/>
              <a:t>TO PASTE:</a:t>
            </a:r>
          </a:p>
          <a:p>
            <a:pPr marL="0" marR="0">
              <a:spcBef>
                <a:spcPts val="0"/>
              </a:spcBef>
              <a:spcAft>
                <a:spcPts val="0"/>
              </a:spcAft>
            </a:pPr>
            <a:r>
              <a:rPr lang="en-US" sz="1800" u="sng" dirty="0">
                <a:solidFill>
                  <a:srgbClr val="0000FF"/>
                </a:solidFill>
                <a:effectLst/>
                <a:latin typeface="Calibri" panose="020F0502020204030204" pitchFamily="34" charset="0"/>
                <a:ea typeface="Times New Roman" panose="02020603050405020304" pitchFamily="18" charset="0"/>
                <a:hlinkClick r:id="rId3"/>
              </a:rPr>
              <a:t>Charter School Board Director Job Description Template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u="sng" dirty="0">
                <a:solidFill>
                  <a:srgbClr val="0000FF"/>
                </a:solidFill>
                <a:effectLst/>
                <a:latin typeface="Calibri" panose="020F0502020204030204" pitchFamily="34" charset="0"/>
                <a:ea typeface="Times New Roman" panose="02020603050405020304" pitchFamily="18" charset="0"/>
                <a:hlinkClick r:id="rId4"/>
              </a:rPr>
              <a:t>Agreement and Commitment to Excellence Template</a:t>
            </a:r>
            <a:endParaRPr lang="en-US" sz="1800" dirty="0">
              <a:effectLst/>
              <a:latin typeface="Times New Roman" panose="02020603050405020304" pitchFamily="18" charset="0"/>
              <a:ea typeface="Times New Roman" panose="02020603050405020304" pitchFamily="18" charset="0"/>
            </a:endParaRPr>
          </a:p>
          <a:p>
            <a:r>
              <a:rPr lang="en-US" sz="1800" u="sng" dirty="0">
                <a:solidFill>
                  <a:srgbClr val="0000FF"/>
                </a:solidFill>
                <a:effectLst/>
                <a:latin typeface="Calibri" panose="020F0502020204030204" pitchFamily="34" charset="0"/>
                <a:ea typeface="Times New Roman" panose="02020603050405020304" pitchFamily="18" charset="0"/>
                <a:hlinkClick r:id="rId5"/>
              </a:rPr>
              <a:t>CSI Board Agreement Template</a:t>
            </a:r>
            <a:endParaRPr lang="en-US" dirty="0">
              <a:effectLst/>
            </a:endParaRPr>
          </a:p>
          <a:p>
            <a:endParaRPr lang="en-US" i="0" dirty="0"/>
          </a:p>
          <a:p>
            <a:endParaRPr lang="en-US" i="1" dirty="0"/>
          </a:p>
          <a:p>
            <a:pPr marL="0" marR="0" fontAlgn="base">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A89C7E07-3C67-C64C-8DA0-0404F6303970}" type="slidenum">
              <a:rPr lang="en-US" smtClean="0"/>
              <a:t>20</a:t>
            </a:fld>
            <a:endParaRPr lang="en-US" dirty="0"/>
          </a:p>
        </p:txBody>
      </p:sp>
    </p:spTree>
    <p:extLst>
      <p:ext uri="{BB962C8B-B14F-4D97-AF65-F5344CB8AC3E}">
        <p14:creationId xmlns:p14="http://schemas.microsoft.com/office/powerpoint/2010/main" val="2954290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21</a:t>
            </a:fld>
            <a:endParaRPr lang="en-US" dirty="0"/>
          </a:p>
        </p:txBody>
      </p:sp>
    </p:spTree>
    <p:extLst>
      <p:ext uri="{BB962C8B-B14F-4D97-AF65-F5344CB8AC3E}">
        <p14:creationId xmlns:p14="http://schemas.microsoft.com/office/powerpoint/2010/main" val="33320146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 min. = 56 min. total</a:t>
            </a:r>
          </a:p>
          <a:p>
            <a:endParaRPr lang="en-US" i="1" dirty="0"/>
          </a:p>
          <a:p>
            <a:r>
              <a:rPr lang="en-US" i="0" dirty="0"/>
              <a:t>Read through the two bulleted items on the slide.</a:t>
            </a:r>
          </a:p>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22</a:t>
            </a:fld>
            <a:endParaRPr lang="en-US" dirty="0"/>
          </a:p>
        </p:txBody>
      </p:sp>
    </p:spTree>
    <p:extLst>
      <p:ext uri="{BB962C8B-B14F-4D97-AF65-F5344CB8AC3E}">
        <p14:creationId xmlns:p14="http://schemas.microsoft.com/office/powerpoint/2010/main" val="165047204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 min. = 57 min. total</a:t>
            </a:r>
          </a:p>
          <a:p>
            <a:endParaRPr lang="en-US" i="1" dirty="0"/>
          </a:p>
          <a:p>
            <a:pPr marL="0" marR="0">
              <a:spcBef>
                <a:spcPts val="0"/>
              </a:spcBef>
              <a:spcAft>
                <a:spcPts val="0"/>
              </a:spcAft>
            </a:pPr>
            <a:r>
              <a:rPr lang="en-US" sz="1800" dirty="0">
                <a:effectLst/>
                <a:latin typeface="Calibri" panose="020F0502020204030204" pitchFamily="34" charset="0"/>
                <a:ea typeface="Times New Roman" panose="02020603050405020304" pitchFamily="18" charset="0"/>
              </a:rPr>
              <a:t>There will be five more board development sessions offered over the course of this year for all Board members. These will include:</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Clr>
                <a:srgbClr val="000000"/>
              </a:buClr>
              <a:buSzPts val="1100"/>
              <a:buFont typeface="Wingdings" pitchFamily="2" charset="2"/>
              <a:buChar char=""/>
            </a:pPr>
            <a:r>
              <a:rPr lang="en-US" sz="1800" dirty="0">
                <a:effectLst/>
                <a:latin typeface="Calibri" panose="020F0502020204030204" pitchFamily="34" charset="0"/>
                <a:ea typeface="Times New Roman" panose="02020603050405020304" pitchFamily="18" charset="0"/>
              </a:rPr>
              <a:t>Fund Development</a:t>
            </a:r>
          </a:p>
          <a:p>
            <a:pPr marL="342900" marR="0" lvl="0" indent="-342900">
              <a:spcBef>
                <a:spcPts val="0"/>
              </a:spcBef>
              <a:spcAft>
                <a:spcPts val="0"/>
              </a:spcAft>
              <a:buClr>
                <a:srgbClr val="000000"/>
              </a:buClr>
              <a:buSzPts val="1100"/>
              <a:buFont typeface="Wingdings" pitchFamily="2" charset="2"/>
              <a:buChar char=""/>
            </a:pPr>
            <a:r>
              <a:rPr lang="en-US" sz="1800" dirty="0">
                <a:effectLst/>
                <a:latin typeface="Calibri" panose="020F0502020204030204" pitchFamily="34" charset="0"/>
                <a:ea typeface="Times New Roman" panose="02020603050405020304" pitchFamily="18" charset="0"/>
              </a:rPr>
              <a:t>Charter School Board Governance and Compliance</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Clr>
                <a:srgbClr val="000000"/>
              </a:buClr>
              <a:buSzPts val="1100"/>
              <a:buFont typeface="Wingdings" pitchFamily="2" charset="2"/>
              <a:buChar char=""/>
            </a:pPr>
            <a:r>
              <a:rPr lang="en-US" sz="1800" dirty="0">
                <a:effectLst/>
                <a:latin typeface="Calibri" panose="020F0502020204030204" pitchFamily="34" charset="0"/>
                <a:ea typeface="Times New Roman" panose="02020603050405020304" pitchFamily="18" charset="0"/>
              </a:rPr>
              <a:t>Effectively Implementing Board Committees</a:t>
            </a:r>
          </a:p>
          <a:p>
            <a:pPr marL="342900" marR="0" lvl="0" indent="-342900">
              <a:spcBef>
                <a:spcPts val="0"/>
              </a:spcBef>
              <a:spcAft>
                <a:spcPts val="0"/>
              </a:spcAft>
              <a:buClr>
                <a:srgbClr val="000000"/>
              </a:buClr>
              <a:buSzPts val="1100"/>
              <a:buFont typeface="Wingdings" pitchFamily="2" charset="2"/>
              <a:buChar char=""/>
            </a:pPr>
            <a:r>
              <a:rPr lang="en-US" sz="1800" dirty="0">
                <a:effectLst/>
                <a:latin typeface="Calibri" panose="020F0502020204030204" pitchFamily="34" charset="0"/>
                <a:ea typeface="Times New Roman" panose="02020603050405020304" pitchFamily="18" charset="0"/>
              </a:rPr>
              <a:t>School Leader Hiring, Development, and Evaluation</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Clr>
                <a:srgbClr val="000000"/>
              </a:buClr>
              <a:buSzPts val="1100"/>
              <a:buFont typeface="Wingdings" pitchFamily="2" charset="2"/>
              <a:buChar char=""/>
            </a:pPr>
            <a:r>
              <a:rPr lang="en-US" sz="1800" dirty="0">
                <a:effectLst/>
                <a:latin typeface="Calibri" panose="020F0502020204030204" pitchFamily="34" charset="0"/>
                <a:ea typeface="Times New Roman" panose="02020603050405020304" pitchFamily="18" charset="0"/>
              </a:rPr>
              <a:t>Charter School Board Development and Self-Assessment</a:t>
            </a:r>
            <a:endParaRPr lang="en-US" sz="1800" dirty="0">
              <a:effectLst/>
              <a:latin typeface="Times New Roman" panose="02020603050405020304" pitchFamily="18" charset="0"/>
              <a:ea typeface="Times New Roman" panose="02020603050405020304" pitchFamily="18" charset="0"/>
            </a:endParaRPr>
          </a:p>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23</a:t>
            </a:fld>
            <a:endParaRPr lang="en-US" dirty="0"/>
          </a:p>
        </p:txBody>
      </p:sp>
    </p:spTree>
    <p:extLst>
      <p:ext uri="{BB962C8B-B14F-4D97-AF65-F5344CB8AC3E}">
        <p14:creationId xmlns:p14="http://schemas.microsoft.com/office/powerpoint/2010/main" val="21117181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i="1" dirty="0">
                <a:effectLst/>
                <a:latin typeface="Calibri" panose="020F0502020204030204" pitchFamily="34" charset="0"/>
                <a:ea typeface="Times New Roman" panose="02020603050405020304" pitchFamily="18" charset="0"/>
              </a:rPr>
              <a:t>3 min. = 60 minutes total</a:t>
            </a:r>
          </a:p>
          <a:p>
            <a:endParaRPr lang="en-US" sz="1800" dirty="0">
              <a:effectLst/>
              <a:latin typeface="Calibri" panose="020F0502020204030204" pitchFamily="34" charset="0"/>
              <a:ea typeface="Times New Roman" panose="02020603050405020304" pitchFamily="18" charset="0"/>
            </a:endParaRPr>
          </a:p>
          <a:p>
            <a:r>
              <a:rPr lang="en-US" sz="1800" dirty="0">
                <a:effectLst/>
                <a:latin typeface="Calibri" panose="020F0502020204030204" pitchFamily="34" charset="0"/>
                <a:ea typeface="Times New Roman" panose="02020603050405020304" pitchFamily="18" charset="0"/>
              </a:rPr>
              <a:t>If you have questions or want to talk through anything we discussed today, feel free to call or email. Thank you for your participation!</a:t>
            </a:r>
            <a:r>
              <a:rPr lang="en-US" dirty="0">
                <a:effectLst/>
              </a:rPr>
              <a:t> </a:t>
            </a:r>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24</a:t>
            </a:fld>
            <a:endParaRPr lang="en-US" dirty="0"/>
          </a:p>
        </p:txBody>
      </p:sp>
    </p:spTree>
    <p:extLst>
      <p:ext uri="{BB962C8B-B14F-4D97-AF65-F5344CB8AC3E}">
        <p14:creationId xmlns:p14="http://schemas.microsoft.com/office/powerpoint/2010/main" val="17659231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3</a:t>
            </a:fld>
            <a:endParaRPr lang="en-US" dirty="0"/>
          </a:p>
        </p:txBody>
      </p:sp>
    </p:spTree>
    <p:extLst>
      <p:ext uri="{BB962C8B-B14F-4D97-AF65-F5344CB8AC3E}">
        <p14:creationId xmlns:p14="http://schemas.microsoft.com/office/powerpoint/2010/main" val="2730433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6 min. = 7 min. total</a:t>
            </a:r>
          </a:p>
          <a:p>
            <a:pPr marL="0" marR="0">
              <a:spcBef>
                <a:spcPts val="0"/>
              </a:spcBef>
              <a:spcAft>
                <a:spcPts val="0"/>
              </a:spcAft>
            </a:pPr>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4</a:t>
            </a:fld>
            <a:endParaRPr lang="en-US" dirty="0"/>
          </a:p>
        </p:txBody>
      </p:sp>
    </p:spTree>
    <p:extLst>
      <p:ext uri="{BB962C8B-B14F-4D97-AF65-F5344CB8AC3E}">
        <p14:creationId xmlns:p14="http://schemas.microsoft.com/office/powerpoint/2010/main" val="3724210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5</a:t>
            </a:fld>
            <a:endParaRPr lang="en-US" dirty="0"/>
          </a:p>
        </p:txBody>
      </p:sp>
    </p:spTree>
    <p:extLst>
      <p:ext uri="{BB962C8B-B14F-4D97-AF65-F5344CB8AC3E}">
        <p14:creationId xmlns:p14="http://schemas.microsoft.com/office/powerpoint/2010/main" val="38352284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a:t>1 min. = 8 min. total</a:t>
            </a:r>
          </a:p>
          <a:p>
            <a:endParaRPr lang="en-US" i="1" dirty="0"/>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Excellent governance is dependent on the people who serve on the board of directors. </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Similar to the students in our schools, there are high expectations for board directors.</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While no two boards are exactly alike, excellent governance across charter school boards has some key commonalities.</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There are core responsibilities that need to be responsive and adapt to a changing organization and environment.</a:t>
            </a:r>
            <a:endParaRPr lang="en-US" sz="1800" dirty="0">
              <a:effectLst/>
              <a:latin typeface="Times New Roman" panose="02020603050405020304" pitchFamily="18" charset="0"/>
              <a:ea typeface="Times New Roman" panose="02020603050405020304" pitchFamily="18" charset="0"/>
            </a:endParaRPr>
          </a:p>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6</a:t>
            </a:fld>
            <a:endParaRPr lang="en-US" dirty="0"/>
          </a:p>
        </p:txBody>
      </p:sp>
    </p:spTree>
    <p:extLst>
      <p:ext uri="{BB962C8B-B14F-4D97-AF65-F5344CB8AC3E}">
        <p14:creationId xmlns:p14="http://schemas.microsoft.com/office/powerpoint/2010/main" val="3576248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2 min. = 10 min. total</a:t>
            </a:r>
          </a:p>
          <a:p>
            <a:pPr marL="0" lvl="0" indent="0" algn="l" rtl="0">
              <a:spcBef>
                <a:spcPts val="0"/>
              </a:spcBef>
              <a:spcAft>
                <a:spcPts val="0"/>
              </a:spcAft>
              <a:buNone/>
            </a:pPr>
            <a:endParaRPr lang="en-US" dirty="0"/>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There are three components to a governance mindset:</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Strategy – The board works closely with the school leader to think about the future direction of the organization and make strategic decisions to move successfully in that direction.</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Oversight – The board maintains fiduciary and governance oversight as another core responsibility. Governance oversight includes adhering to federal and state statutes, the board’s own policies, contractual obligations, and overall compliance.</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Support – The board provides support to the school leader so that they can execute the day-to-day operations of the organization.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When thinking about these three components of the governance mindset, these guiding questions can help board directors frame their work.</a:t>
            </a:r>
            <a:endParaRPr lang="en-US" sz="1800" dirty="0">
              <a:effectLst/>
              <a:latin typeface="Times New Roman" panose="02020603050405020304" pitchFamily="18" charset="0"/>
              <a:ea typeface="Times New Roman" panose="02020603050405020304" pitchFamily="18" charset="0"/>
            </a:endParaRPr>
          </a:p>
          <a:p>
            <a:endParaRPr lang="en-US" i="1" dirty="0"/>
          </a:p>
        </p:txBody>
      </p:sp>
      <p:sp>
        <p:nvSpPr>
          <p:cNvPr id="4" name="Slide Number Placeholder 3"/>
          <p:cNvSpPr>
            <a:spLocks noGrp="1"/>
          </p:cNvSpPr>
          <p:nvPr>
            <p:ph type="sldNum" sz="quarter" idx="5"/>
          </p:nvPr>
        </p:nvSpPr>
        <p:spPr/>
        <p:txBody>
          <a:bodyPr/>
          <a:lstStyle/>
          <a:p>
            <a:fld id="{A89C7E07-3C67-C64C-8DA0-0404F6303970}" type="slidenum">
              <a:rPr lang="en-US" smtClean="0"/>
              <a:t>7</a:t>
            </a:fld>
            <a:endParaRPr lang="en-US" dirty="0"/>
          </a:p>
        </p:txBody>
      </p:sp>
    </p:spTree>
    <p:extLst>
      <p:ext uri="{BB962C8B-B14F-4D97-AF65-F5344CB8AC3E}">
        <p14:creationId xmlns:p14="http://schemas.microsoft.com/office/powerpoint/2010/main" val="3531031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
        <p:cNvGrpSpPr/>
        <p:nvPr/>
      </p:nvGrpSpPr>
      <p:grpSpPr>
        <a:xfrm>
          <a:off x="0" y="0"/>
          <a:ext cx="0" cy="0"/>
          <a:chOff x="0" y="0"/>
          <a:chExt cx="0" cy="0"/>
        </a:xfrm>
      </p:grpSpPr>
      <p:sp>
        <p:nvSpPr>
          <p:cNvPr id="251" name="Google Shape;25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2" name="Google Shape;252;p1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000" i="1" dirty="0"/>
              <a:t>3 min. = 13 min. total</a:t>
            </a:r>
          </a:p>
          <a:p>
            <a:pPr marL="0" lvl="0" indent="0" algn="l" rtl="0">
              <a:spcBef>
                <a:spcPts val="0"/>
              </a:spcBef>
              <a:spcAft>
                <a:spcPts val="0"/>
              </a:spcAft>
              <a:buNone/>
            </a:pPr>
            <a:endParaRPr lang="en-US" sz="1000" dirty="0"/>
          </a:p>
          <a:p>
            <a:pPr marL="0" marR="0" fontAlgn="base">
              <a:spcBef>
                <a:spcPts val="0"/>
              </a:spcBef>
              <a:spcAft>
                <a:spcPts val="0"/>
              </a:spcAft>
            </a:pPr>
            <a:r>
              <a:rPr lang="en-US" sz="1800" dirty="0">
                <a:solidFill>
                  <a:srgbClr val="000000"/>
                </a:solidFill>
                <a:effectLst/>
                <a:latin typeface="Calibri" panose="020F0502020204030204" pitchFamily="34" charset="0"/>
                <a:ea typeface="Times New Roman" panose="02020603050405020304" pitchFamily="18" charset="0"/>
              </a:rPr>
              <a:t>Also included as part of the framework for excellent governance are six core responsibilities of board members. Your board may have different titles for how they describe these. Essentially, though, the actions are similar for all boards.</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Governance and Strategy– Board members define and refine the organization’s mission, vision, and strategic direction and ensure effective organizational capacity and planning. </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Leadership Oversight &amp; Development – As I mentioned as part of the governance mindset, supporting the school leader is a key component of excellent government. This starts with recruiting and hiring a strong school leader, supporting and developing that leader, and regularly evaluating them. Additionally, the board monitors and evaluates the organizations programs and services through their support of the school leader. </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Provide Resources – Board members ensure the organization has adequate resources and effectively manages those resources.</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Remove Obstacles – Board members can help to remove obstacles for the organization by being a voice that helps to remove policy, legislative, regulatory, or other impediments to healthy growth. By removing obstacles, the organization’s public standing can be enhanced.</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Board Self-Management – Just as the board develops and monitors the school leader, they should also develop and monitor themselves. This includes they ensure efficient board operations and policies, assess board performance, recruit, orient and effectively engage new board members and create and execute a board leadership succession plan. </a:t>
            </a:r>
            <a:endParaRPr lang="en-US" sz="18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800" dirty="0">
                <a:solidFill>
                  <a:srgbClr val="000000"/>
                </a:solidFill>
                <a:effectLst/>
                <a:latin typeface="Calibri" panose="020F0502020204030204" pitchFamily="34" charset="0"/>
                <a:ea typeface="Times New Roman" panose="02020603050405020304" pitchFamily="18" charset="0"/>
              </a:rPr>
              <a:t>Risk Management Oversight – The sixth area of responsibility for the board is to ensure fiscal, legal, and ethical integrity while also maintaining accountability and transparency.</a:t>
            </a:r>
            <a:endParaRPr lang="en-US" sz="1800" dirty="0">
              <a:effectLst/>
              <a:latin typeface="Times New Roman" panose="02020603050405020304" pitchFamily="18" charset="0"/>
              <a:ea typeface="Times New Roman" panose="02020603050405020304" pitchFamily="18" charset="0"/>
            </a:endParaRPr>
          </a:p>
        </p:txBody>
      </p:sp>
      <p:sp>
        <p:nvSpPr>
          <p:cNvPr id="253" name="Google Shape;253;p1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lang="en-US" sz="1400" b="0" i="0" u="none" strike="noStrike" kern="0" cap="none" spc="0" normalizeH="0" baseline="0" noProof="0">
                <a:ln>
                  <a:noFill/>
                </a:ln>
                <a:solidFill>
                  <a:srgbClr val="000000"/>
                </a:solidFill>
                <a:effectLst/>
                <a:uLnTx/>
                <a:uFillTx/>
                <a:latin typeface="Arial"/>
                <a:cs typeface="Arial"/>
                <a:sym typeface="Arial"/>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8</a:t>
            </a:fld>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i="1" dirty="0"/>
              <a:t>3 min. = 16 min. total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i="1" dirty="0">
              <a:solidFill>
                <a:srgbClr val="000000"/>
              </a:solidFill>
              <a:effectLst/>
              <a:latin typeface="Calibri" panose="020F0502020204030204" pitchFamily="34" charset="0"/>
              <a:ea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rgbClr val="000000"/>
                </a:solidFill>
                <a:effectLst/>
                <a:latin typeface="Calibri" panose="020F0502020204030204" pitchFamily="34" charset="0"/>
                <a:ea typeface="Times New Roman" panose="02020603050405020304" pitchFamily="18" charset="0"/>
              </a:rPr>
              <a:t>Boards go through a series of stages based on the age and performance of the organization.</a:t>
            </a:r>
            <a:endParaRPr lang="en-US" sz="1200" dirty="0">
              <a:effectLst/>
              <a:latin typeface="Times New Roman" panose="02020603050405020304" pitchFamily="18" charset="0"/>
              <a:ea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100" dirty="0">
                <a:solidFill>
                  <a:srgbClr val="000000"/>
                </a:solidFill>
                <a:effectLst/>
                <a:latin typeface="Calibri" panose="020F0502020204030204" pitchFamily="34" charset="0"/>
                <a:ea typeface="Times New Roman" panose="02020603050405020304" pitchFamily="18" charset="0"/>
              </a:rPr>
              <a:t>Outlined here you will see the three stages of a board and the work performed at each stage.</a:t>
            </a:r>
            <a:endParaRPr lang="en-US" sz="1200" dirty="0">
              <a:effectLst/>
              <a:latin typeface="Times New Roman" panose="02020603050405020304" pitchFamily="18" charset="0"/>
              <a:ea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Founding Board</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Emerging Board</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Maturing Board</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marR="0" lvl="0" indent="-342900" fontAlgn="base">
              <a:spcBef>
                <a:spcPts val="0"/>
              </a:spcBef>
              <a:spcAft>
                <a:spcPts val="0"/>
              </a:spcAft>
              <a:buClr>
                <a:srgbClr val="000000"/>
              </a:buClr>
              <a:buSzPts val="1100"/>
              <a:buFont typeface="Wingdings" pitchFamily="2" charset="2"/>
              <a:buChar char=""/>
            </a:pPr>
            <a:r>
              <a:rPr lang="en-US" sz="1100" dirty="0">
                <a:solidFill>
                  <a:srgbClr val="000000"/>
                </a:solidFill>
                <a:effectLst/>
                <a:latin typeface="Calibri" panose="020F0502020204030204" pitchFamily="34" charset="0"/>
                <a:ea typeface="Times New Roman" panose="02020603050405020304" pitchFamily="18" charset="0"/>
              </a:rPr>
              <a:t>These board stages most often evolve at different inflection points over the life of the organization. For charter schools, these are some of the key inflection points for when a board may shift from one stage to the next:</a:t>
            </a:r>
            <a:endParaRPr lang="en-US" sz="1200" dirty="0">
              <a:effectLst/>
              <a:latin typeface="Times New Roman" panose="02020603050405020304" pitchFamily="18" charset="0"/>
              <a:ea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Increase in the number and types of schools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New school leader or executive director</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New Board Chair</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Introduction or changes in supports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fontAlgn="base">
              <a:spcBef>
                <a:spcPts val="0"/>
              </a:spcBef>
              <a:spcAft>
                <a:spcPts val="0"/>
              </a:spcAft>
              <a:buFont typeface="Courier New" panose="02070309020205020404" pitchFamily="49" charset="0"/>
              <a:buChar char="o"/>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Political or regulatory changes</a:t>
            </a:r>
            <a:endParaRPr lang="en-U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fontAlgn="base">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rPr>
              <a:t> </a:t>
            </a:r>
            <a:endParaRPr lang="en-US" sz="1200" dirty="0">
              <a:effectLst/>
              <a:latin typeface="Times New Roman" panose="02020603050405020304" pitchFamily="18" charset="0"/>
              <a:ea typeface="Times New Roman" panose="02020603050405020304" pitchFamily="18" charset="0"/>
            </a:endParaRPr>
          </a:p>
          <a:p>
            <a:pPr marL="0" marR="0" fontAlgn="base">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rPr>
              <a:t>Think about how you would describe the board you are joining. Do you know the stage? Understanding where the board is currently in its governance stage and where it is headed will help you to better perform your board responsibilities. </a:t>
            </a:r>
            <a:endParaRPr lang="en-US" i="1" dirty="0"/>
          </a:p>
          <a:p>
            <a:endParaRPr lang="en-US" b="0" i="0" dirty="0">
              <a:solidFill>
                <a:srgbClr val="333333"/>
              </a:solidFill>
              <a:effectLst/>
              <a:highlight>
                <a:srgbClr val="FFFFFF"/>
              </a:highlight>
              <a:latin typeface="Heuristica"/>
            </a:endParaRPr>
          </a:p>
        </p:txBody>
      </p:sp>
      <p:sp>
        <p:nvSpPr>
          <p:cNvPr id="4" name="Slide Number Placeholder 3"/>
          <p:cNvSpPr>
            <a:spLocks noGrp="1"/>
          </p:cNvSpPr>
          <p:nvPr>
            <p:ph type="sldNum" sz="quarter" idx="5"/>
          </p:nvPr>
        </p:nvSpPr>
        <p:spPr/>
        <p:txBody>
          <a:bodyPr/>
          <a:lstStyle/>
          <a:p>
            <a:fld id="{A89C7E07-3C67-C64C-8DA0-0404F6303970}" type="slidenum">
              <a:rPr lang="en-US" smtClean="0"/>
              <a:t>9</a:t>
            </a:fld>
            <a:endParaRPr lang="en-US" dirty="0"/>
          </a:p>
        </p:txBody>
      </p:sp>
    </p:spTree>
    <p:extLst>
      <p:ext uri="{BB962C8B-B14F-4D97-AF65-F5344CB8AC3E}">
        <p14:creationId xmlns:p14="http://schemas.microsoft.com/office/powerpoint/2010/main" val="3908276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1">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413275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Content and Table">
    <p:bg>
      <p:bgPr>
        <a:solidFill>
          <a:schemeClr val="tx1"/>
        </a:solidFill>
        <a:effectLst/>
      </p:bgPr>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CF555767-B3D8-BD57-1D42-7F6E1E66892B}"/>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9" name="Freeform 13">
              <a:extLst>
                <a:ext uri="{FF2B5EF4-FFF2-40B4-BE49-F238E27FC236}">
                  <a16:creationId xmlns:a16="http://schemas.microsoft.com/office/drawing/2014/main" id="{BC972B6D-098C-52F6-E990-52623B368FB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5" name="Freeform 14">
              <a:extLst>
                <a:ext uri="{FF2B5EF4-FFF2-40B4-BE49-F238E27FC236}">
                  <a16:creationId xmlns:a16="http://schemas.microsoft.com/office/drawing/2014/main" id="{3F0D3EE3-9A8C-531D-1EEE-1AFAB9F3BCA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5">
              <a:extLst>
                <a:ext uri="{FF2B5EF4-FFF2-40B4-BE49-F238E27FC236}">
                  <a16:creationId xmlns:a16="http://schemas.microsoft.com/office/drawing/2014/main" id="{A2BE192C-1768-890B-EC1B-5ED6E1F8259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3661409" y="4661717"/>
            <a:ext cx="7936230" cy="138076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3670935"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584005"/>
            <a:ext cx="2825115" cy="3999060"/>
          </a:xfrm>
        </p:spPr>
        <p:txBody>
          <a:bodyPr lIns="0" tIns="274320">
            <a:normAutofit/>
          </a:bodyPr>
          <a:lstStyle>
            <a:lvl1pPr marL="0" indent="0">
              <a:spcBef>
                <a:spcPts val="1800"/>
              </a:spcBef>
              <a:buFont typeface="Arial" panose="020B0604020202020204" pitchFamily="34" charset="0"/>
              <a:buNone/>
              <a:defRPr sz="2000"/>
            </a:lvl1pPr>
            <a:lvl2pPr marL="457200" indent="0">
              <a:spcBef>
                <a:spcPts val="1800"/>
              </a:spcBef>
              <a:buNone/>
              <a:defRPr sz="2000"/>
            </a:lvl2pPr>
            <a:lvl3pPr marL="914400" indent="0">
              <a:spcBef>
                <a:spcPts val="1800"/>
              </a:spcBef>
              <a:buNone/>
              <a:defRPr sz="2000"/>
            </a:lvl3pPr>
            <a:lvl4pPr marL="1371600" indent="0">
              <a:spcBef>
                <a:spcPts val="1800"/>
              </a:spcBef>
              <a:buNone/>
              <a:defRPr sz="2000"/>
            </a:lvl4pPr>
            <a:lvl5pPr marL="1828800" indent="0">
              <a:spcBef>
                <a:spcPts val="1800"/>
              </a:spcBef>
              <a:buNone/>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3670934" y="584005"/>
            <a:ext cx="7926705"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2244329111"/>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Two Content">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198408"/>
            <a:ext cx="10972800" cy="1574317"/>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6" name="Content Placeholder 5">
            <a:extLst>
              <a:ext uri="{FF2B5EF4-FFF2-40B4-BE49-F238E27FC236}">
                <a16:creationId xmlns:a16="http://schemas.microsoft.com/office/drawing/2014/main" id="{5BCAAA28-C292-C527-AD35-90836B8BB978}"/>
              </a:ext>
            </a:extLst>
          </p:cNvPr>
          <p:cNvSpPr>
            <a:spLocks noGrp="1"/>
          </p:cNvSpPr>
          <p:nvPr>
            <p:ph sz="quarter" idx="13" hasCustomPrompt="1"/>
          </p:nvPr>
        </p:nvSpPr>
        <p:spPr>
          <a:xfrm>
            <a:off x="595523" y="2676525"/>
            <a:ext cx="5746750" cy="359747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7620000" y="2676525"/>
            <a:ext cx="3947160" cy="3597470"/>
          </a:xfrm>
        </p:spPr>
        <p:txBody>
          <a:bodyPr lIns="0">
            <a:normAutofit/>
          </a:bodyPr>
          <a:lstStyle>
            <a:lvl1pPr marL="342900" indent="-342900">
              <a:spcBef>
                <a:spcPts val="1800"/>
              </a:spcBef>
              <a:buFont typeface="Arial" panose="020B0604020202020204" pitchFamily="34" charset="0"/>
              <a:buChar char="•"/>
              <a:defRPr sz="2000"/>
            </a:lvl1pPr>
            <a:lvl2pPr>
              <a:spcBef>
                <a:spcPts val="18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649744719"/>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9" name="Table Placeholder 2">
            <a:extLst>
              <a:ext uri="{FF2B5EF4-FFF2-40B4-BE49-F238E27FC236}">
                <a16:creationId xmlns:a16="http://schemas.microsoft.com/office/drawing/2014/main" id="{1506B022-475A-6647-98FF-D5C319A0C7C4}"/>
              </a:ext>
            </a:extLst>
          </p:cNvPr>
          <p:cNvSpPr>
            <a:spLocks noGrp="1"/>
          </p:cNvSpPr>
          <p:nvPr>
            <p:ph type="tbl" sz="quarter" idx="10"/>
          </p:nvPr>
        </p:nvSpPr>
        <p:spPr>
          <a:xfrm>
            <a:off x="594360" y="2628629"/>
            <a:ext cx="10972800" cy="3636740"/>
          </a:xfrm>
        </p:spPr>
        <p:txBody>
          <a:bodyPr>
            <a:noAutofit/>
          </a:bodyPr>
          <a:lstStyle>
            <a:lvl1pPr>
              <a:defRPr/>
            </a:lvl1pPr>
          </a:lstStyle>
          <a:p>
            <a:r>
              <a:rPr lang="en-US" dirty="0"/>
              <a:t>Click icon to add table</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1041095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able 2">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02400"/>
            <a:ext cx="10972800" cy="1570325"/>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
        <p:nvSpPr>
          <p:cNvPr id="2" name="Content Placeholder 5">
            <a:extLst>
              <a:ext uri="{FF2B5EF4-FFF2-40B4-BE49-F238E27FC236}">
                <a16:creationId xmlns:a16="http://schemas.microsoft.com/office/drawing/2014/main" id="{BF45CDD0-DBC3-2E8B-054D-4FCA2AA73E3E}"/>
              </a:ext>
            </a:extLst>
          </p:cNvPr>
          <p:cNvSpPr>
            <a:spLocks noGrp="1"/>
          </p:cNvSpPr>
          <p:nvPr>
            <p:ph sz="quarter" idx="13" hasCustomPrompt="1"/>
          </p:nvPr>
        </p:nvSpPr>
        <p:spPr>
          <a:xfrm>
            <a:off x="594360" y="2052942"/>
            <a:ext cx="10972800" cy="3999060"/>
          </a:xfrm>
        </p:spPr>
        <p:txBody>
          <a:bodyPr lIns="0">
            <a:normAutofit/>
          </a:bodyPr>
          <a:lstStyle>
            <a:lvl1pPr marL="0" indent="0">
              <a:spcBef>
                <a:spcPts val="1800"/>
              </a:spcBef>
              <a:buNone/>
              <a:defRPr sz="2000"/>
            </a:lvl1pPr>
            <a:lvl2pPr>
              <a:spcBef>
                <a:spcPts val="600"/>
              </a:spcBef>
              <a:defRPr sz="2000"/>
            </a:lvl2pPr>
            <a:lvl3pPr>
              <a:spcBef>
                <a:spcPts val="1800"/>
              </a:spcBef>
              <a:defRPr sz="2000"/>
            </a:lvl3pPr>
            <a:lvl4pPr>
              <a:spcBef>
                <a:spcPts val="1800"/>
              </a:spcBef>
              <a:defRPr sz="2000"/>
            </a:lvl4pPr>
            <a:lvl5pPr>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30032347"/>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3">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594360"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flipH="1" flipV="1">
            <a:off x="6092752" y="0"/>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594360"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4" name="Straight Connector 3">
            <a:extLst>
              <a:ext uri="{FF2B5EF4-FFF2-40B4-BE49-F238E27FC236}">
                <a16:creationId xmlns:a16="http://schemas.microsoft.com/office/drawing/2014/main" id="{58B149C6-5AAC-B8E5-5411-EA38821F6754}"/>
              </a:ext>
              <a:ext uri="{C183D7F6-B498-43B3-948B-1728B52AA6E4}">
                <adec:decorative xmlns:adec="http://schemas.microsoft.com/office/drawing/2017/decorative" val="1"/>
              </a:ext>
            </a:extLst>
          </p:cNvPr>
          <p:cNvCxnSpPr>
            <a:cxnSpLocks/>
          </p:cNvCxnSpPr>
          <p:nvPr userDrawn="1"/>
        </p:nvCxnSpPr>
        <p:spPr>
          <a:xfrm>
            <a:off x="594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6692738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1">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06C6F65-35CD-D64B-992A-0C1C1E00384D}"/>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id="{39F93F26-ED5C-E74E-BFBD-E3054DC1B9C1}"/>
              </a:ext>
            </a:extLst>
          </p:cNvPr>
          <p:cNvSpPr>
            <a:spLocks noGrp="1"/>
          </p:cNvSpPr>
          <p:nvPr>
            <p:ph type="title" hasCustomPrompt="1"/>
          </p:nvPr>
        </p:nvSpPr>
        <p:spPr>
          <a:xfrm>
            <a:off x="594360" y="189572"/>
            <a:ext cx="6787747" cy="1593507"/>
          </a:xfrm>
          <a:prstGeom prst="rect">
            <a:avLst/>
          </a:prstGeom>
        </p:spPr>
        <p:txBody>
          <a:bodyPr lIns="0" tIns="0" rIns="0" bIns="0" anchor="b" anchorCtr="0">
            <a:noAutofit/>
          </a:bodyPr>
          <a:lstStyle>
            <a:lvl1pPr>
              <a:defRPr sz="4400" b="1" i="0" spc="50" baseline="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186153BD-9D2B-47EB-3553-1D3F6663B2A3}"/>
              </a:ext>
            </a:extLst>
          </p:cNvPr>
          <p:cNvSpPr>
            <a:spLocks noGrp="1"/>
          </p:cNvSpPr>
          <p:nvPr>
            <p:ph sz="quarter" idx="13" hasCustomPrompt="1"/>
          </p:nvPr>
        </p:nvSpPr>
        <p:spPr>
          <a:xfrm>
            <a:off x="594359" y="2281918"/>
            <a:ext cx="6787747" cy="3708517"/>
          </a:xfrm>
        </p:spPr>
        <p:txBody>
          <a:bodyPr lIns="0" tIns="228600" rIns="0" bIns="0">
            <a:normAutofit/>
          </a:bodyPr>
          <a:lstStyle>
            <a:lvl1pPr marL="283464" indent="-283464">
              <a:lnSpc>
                <a:spcPct val="80000"/>
              </a:lnSpc>
              <a:spcBef>
                <a:spcPts val="2200"/>
              </a:spcBef>
              <a:buFont typeface="Arial" panose="020B0604020202020204" pitchFamily="34" charset="0"/>
              <a:buChar char="•"/>
              <a:defRPr lang="en-US" sz="2400" b="1" i="0" kern="1200" dirty="0">
                <a:solidFill>
                  <a:schemeClr val="tx2">
                    <a:lumMod val="75000"/>
                  </a:schemeClr>
                </a:solidFill>
                <a:latin typeface="+mn-lt"/>
                <a:ea typeface="+mn-ea"/>
                <a:cs typeface="+mn-cs"/>
              </a:defRPr>
            </a:lvl1pPr>
            <a:lvl2pPr indent="-283464">
              <a:spcBef>
                <a:spcPts val="6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3" name="Slide Number Placeholder 42">
            <a:extLst>
              <a:ext uri="{FF2B5EF4-FFF2-40B4-BE49-F238E27FC236}">
                <a16:creationId xmlns:a16="http://schemas.microsoft.com/office/drawing/2014/main" id="{D80CCC8F-9CF1-9621-04EB-DFA68FEE42D2}"/>
              </a:ext>
            </a:extLst>
          </p:cNvPr>
          <p:cNvSpPr>
            <a:spLocks noGrp="1"/>
          </p:cNvSpPr>
          <p:nvPr>
            <p:ph type="sldNum" sz="quarter" idx="26"/>
          </p:nvPr>
        </p:nvSpPr>
        <p:spPr/>
        <p:txBody>
          <a:bodyPr/>
          <a:lstStyle/>
          <a:p>
            <a:fld id="{294A09A9-5501-47C1-A89A-A340965A2BE2}" type="slidenum">
              <a:rPr lang="en-US" smtClean="0"/>
              <a:pPr/>
              <a:t>‹#›</a:t>
            </a:fld>
            <a:endParaRPr lang="en-US" dirty="0">
              <a:latin typeface="+mn-lt"/>
            </a:endParaRPr>
          </a:p>
        </p:txBody>
      </p:sp>
      <p:sp>
        <p:nvSpPr>
          <p:cNvPr id="42" name="Date Placeholder 41">
            <a:extLst>
              <a:ext uri="{FF2B5EF4-FFF2-40B4-BE49-F238E27FC236}">
                <a16:creationId xmlns:a16="http://schemas.microsoft.com/office/drawing/2014/main" id="{29CE2856-DB8F-5603-C085-74C70560FAC8}"/>
              </a:ext>
            </a:extLst>
          </p:cNvPr>
          <p:cNvSpPr>
            <a:spLocks noGrp="1"/>
          </p:cNvSpPr>
          <p:nvPr>
            <p:ph type="dt" sz="half" idx="25"/>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979826C1-7A52-DA25-F422-EE62DED7D1B6}"/>
              </a:ext>
              <a:ext uri="{C183D7F6-B498-43B3-948B-1728B52AA6E4}">
                <adec:decorative xmlns:adec="http://schemas.microsoft.com/office/drawing/2017/decorative" val="1"/>
              </a:ext>
            </a:extLst>
          </p:cNvPr>
          <p:cNvCxnSpPr>
            <a:cxnSpLocks/>
          </p:cNvCxnSpPr>
          <p:nvPr userDrawn="1"/>
        </p:nvCxnSpPr>
        <p:spPr>
          <a:xfrm>
            <a:off x="594360" y="2148840"/>
            <a:ext cx="2130552" cy="0"/>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518089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Title">
    <p:bg>
      <p:bgPr>
        <a:solidFill>
          <a:schemeClr val="accent3"/>
        </a:solidFill>
        <a:effectLst/>
      </p:bgPr>
    </p:bg>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B79D0555-EBDC-B53A-212D-A5921795FEC8}"/>
              </a:ext>
            </a:extLst>
          </p:cNvPr>
          <p:cNvSpPr>
            <a:spLocks noGrp="1"/>
          </p:cNvSpPr>
          <p:nvPr>
            <p:ph type="pic" sz="quarter" idx="13"/>
          </p:nvPr>
        </p:nvSpPr>
        <p:spPr>
          <a:xfrm>
            <a:off x="0" y="0"/>
            <a:ext cx="12192000" cy="6880543"/>
          </a:xfrm>
          <a:custGeom>
            <a:avLst/>
            <a:gdLst>
              <a:gd name="connsiteX0" fmla="*/ 6309360 w 12192000"/>
              <a:gd name="connsiteY0" fmla="*/ 3951843 h 6880543"/>
              <a:gd name="connsiteX1" fmla="*/ 6309360 w 12192000"/>
              <a:gd name="connsiteY1" fmla="*/ 4052427 h 6880543"/>
              <a:gd name="connsiteX2" fmla="*/ 8442960 w 12192000"/>
              <a:gd name="connsiteY2" fmla="*/ 4052427 h 6880543"/>
              <a:gd name="connsiteX3" fmla="*/ 8442960 w 12192000"/>
              <a:gd name="connsiteY3" fmla="*/ 3951843 h 6880543"/>
              <a:gd name="connsiteX4" fmla="*/ 0 w 12192000"/>
              <a:gd name="connsiteY4" fmla="*/ 0 h 6880543"/>
              <a:gd name="connsiteX5" fmla="*/ 12192000 w 12192000"/>
              <a:gd name="connsiteY5" fmla="*/ 0 h 6880543"/>
              <a:gd name="connsiteX6" fmla="*/ 12192000 w 12192000"/>
              <a:gd name="connsiteY6" fmla="*/ 6880543 h 6880543"/>
              <a:gd name="connsiteX7" fmla="*/ 0 w 12192000"/>
              <a:gd name="connsiteY7" fmla="*/ 6880543 h 68805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6880543">
                <a:moveTo>
                  <a:pt x="6309360" y="3951843"/>
                </a:moveTo>
                <a:lnTo>
                  <a:pt x="6309360" y="4052427"/>
                </a:lnTo>
                <a:lnTo>
                  <a:pt x="8442960" y="4052427"/>
                </a:lnTo>
                <a:lnTo>
                  <a:pt x="8442960" y="3951843"/>
                </a:lnTo>
                <a:close/>
                <a:moveTo>
                  <a:pt x="0" y="0"/>
                </a:moveTo>
                <a:lnTo>
                  <a:pt x="12192000" y="0"/>
                </a:lnTo>
                <a:lnTo>
                  <a:pt x="12192000" y="6880543"/>
                </a:lnTo>
                <a:lnTo>
                  <a:pt x="0" y="6880543"/>
                </a:lnTo>
                <a:close/>
              </a:path>
            </a:pathLst>
          </a:custGeom>
        </p:spPr>
        <p:txBody>
          <a:bodyPr wrap="square" tIns="182880">
            <a:noAutofit/>
          </a:bodyPr>
          <a:lstStyle>
            <a:lvl1pPr marL="0" indent="0" algn="ctr">
              <a:buNone/>
              <a:defRPr sz="2000">
                <a:solidFill>
                  <a:schemeClr val="tx1"/>
                </a:solidFill>
              </a:defRPr>
            </a:lvl1pPr>
          </a:lstStyle>
          <a:p>
            <a:r>
              <a:rPr lang="en-US" dirty="0"/>
              <a:t>Click icon to add picture</a:t>
            </a:r>
          </a:p>
        </p:txBody>
      </p:sp>
      <p:sp>
        <p:nvSpPr>
          <p:cNvPr id="18" name="Title 1">
            <a:extLst>
              <a:ext uri="{FF2B5EF4-FFF2-40B4-BE49-F238E27FC236}">
                <a16:creationId xmlns:a16="http://schemas.microsoft.com/office/drawing/2014/main" id="{8D492973-78E3-D34E-835E-CF2D4517016D}"/>
              </a:ext>
            </a:extLst>
          </p:cNvPr>
          <p:cNvSpPr>
            <a:spLocks noGrp="1"/>
          </p:cNvSpPr>
          <p:nvPr>
            <p:ph type="title" hasCustomPrompt="1"/>
          </p:nvPr>
        </p:nvSpPr>
        <p:spPr>
          <a:xfrm>
            <a:off x="6309359" y="444933"/>
            <a:ext cx="5477479" cy="3291840"/>
          </a:xfrm>
          <a:prstGeom prst="rect">
            <a:avLst/>
          </a:prstGeom>
        </p:spPr>
        <p:txBody>
          <a:bodyPr lIns="0" tIns="0" rIns="0" bIns="0" anchor="b" anchorCtr="0">
            <a:noAutofit/>
          </a:bodyPr>
          <a:lstStyle>
            <a:lvl1pPr>
              <a:defRPr sz="6000" b="1" i="0" baseline="0">
                <a:solidFill>
                  <a:schemeClr val="tx1"/>
                </a:solidFill>
                <a:latin typeface="+mj-lt"/>
              </a:defRPr>
            </a:lvl1pPr>
          </a:lstStyle>
          <a:p>
            <a:r>
              <a:rPr lang="en-US" dirty="0"/>
              <a:t>Click to add title </a:t>
            </a:r>
          </a:p>
        </p:txBody>
      </p:sp>
      <p:sp>
        <p:nvSpPr>
          <p:cNvPr id="7" name="Rectangle 6">
            <a:extLst>
              <a:ext uri="{FF2B5EF4-FFF2-40B4-BE49-F238E27FC236}">
                <a16:creationId xmlns:a16="http://schemas.microsoft.com/office/drawing/2014/main" id="{D96BA398-1ED2-1FCA-63B9-8915A8C7A524}"/>
              </a:ext>
              <a:ext uri="{C183D7F6-B498-43B3-948B-1728B52AA6E4}">
                <adec:decorative xmlns:adec="http://schemas.microsoft.com/office/drawing/2017/decorative" val="1"/>
              </a:ext>
            </a:extLst>
          </p:cNvPr>
          <p:cNvSpPr/>
          <p:nvPr userDrawn="1"/>
        </p:nvSpPr>
        <p:spPr>
          <a:xfrm>
            <a:off x="6309360" y="3951843"/>
            <a:ext cx="2133600" cy="100584"/>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29169562"/>
      </p:ext>
    </p:extLst>
  </p:cSld>
  <p:clrMapOvr>
    <a:masterClrMapping/>
  </p:clrMapOvr>
  <p:extLst>
    <p:ext uri="{DCECCB84-F9BA-43D5-87BE-67443E8EF086}">
      <p15:sldGuideLst xmlns:p15="http://schemas.microsoft.com/office/powerpoint/2012/main">
        <p15:guide id="2" pos="7104">
          <p15:clr>
            <a:srgbClr val="FBAE40"/>
          </p15:clr>
        </p15:guide>
        <p15:guide id="3" pos="4344">
          <p15:clr>
            <a:srgbClr val="FBAE40"/>
          </p15:clr>
        </p15:guide>
        <p15:guide id="4" pos="4560">
          <p15:clr>
            <a:srgbClr val="FBAE40"/>
          </p15:clr>
        </p15:guide>
        <p15:guide id="8" orient="horz" pos="1848">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2">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299835" y="43052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sp>
        <p:nvSpPr>
          <p:cNvPr id="6" name="Picture Placeholder 5">
            <a:extLst>
              <a:ext uri="{FF2B5EF4-FFF2-40B4-BE49-F238E27FC236}">
                <a16:creationId xmlns:a16="http://schemas.microsoft.com/office/drawing/2014/main" id="{A9973BC6-F6E5-0B3B-C8AB-0AC4020D4E8B}"/>
              </a:ext>
            </a:extLst>
          </p:cNvPr>
          <p:cNvSpPr>
            <a:spLocks noGrp="1"/>
          </p:cNvSpPr>
          <p:nvPr>
            <p:ph type="pic" sz="quarter" idx="12"/>
          </p:nvPr>
        </p:nvSpPr>
        <p:spPr>
          <a:xfrm>
            <a:off x="0" y="-11113"/>
            <a:ext cx="5791200" cy="6880226"/>
          </a:xfrm>
        </p:spPr>
        <p:txBody>
          <a:bodyPr>
            <a:normAutofit/>
          </a:bodyPr>
          <a:lstStyle>
            <a:lvl1pPr marL="0" indent="0" algn="ctr">
              <a:buNone/>
              <a:defRPr sz="2000"/>
            </a:lvl1pPr>
          </a:lstStyle>
          <a:p>
            <a:r>
              <a:rPr lang="en-US" dirty="0"/>
              <a:t>Click icon to add picture</a:t>
            </a:r>
          </a:p>
        </p:txBody>
      </p: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299835" y="456860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cxnSp>
        <p:nvCxnSpPr>
          <p:cNvPr id="7" name="Straight Connector 6">
            <a:extLst>
              <a:ext uri="{FF2B5EF4-FFF2-40B4-BE49-F238E27FC236}">
                <a16:creationId xmlns:a16="http://schemas.microsoft.com/office/drawing/2014/main" id="{29169ED6-4B82-6844-119F-AC15CDF2D3E5}"/>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987914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ummary 2">
    <p:bg>
      <p:bgPr>
        <a:solidFill>
          <a:schemeClr val="tx1"/>
        </a:solidFill>
        <a:effectLst/>
      </p:bgPr>
    </p:bg>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C57F1500-1A16-D1EF-4F0C-030852B291FC}"/>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grpSp>
        <p:nvGrpSpPr>
          <p:cNvPr id="10" name="Group 9">
            <a:extLst>
              <a:ext uri="{FF2B5EF4-FFF2-40B4-BE49-F238E27FC236}">
                <a16:creationId xmlns:a16="http://schemas.microsoft.com/office/drawing/2014/main" id="{2D07A0BE-3890-193E-9439-F294E61A71B9}"/>
              </a:ext>
              <a:ext uri="{C183D7F6-B498-43B3-948B-1728B52AA6E4}">
                <adec:decorative xmlns:adec="http://schemas.microsoft.com/office/drawing/2017/decorative" val="1"/>
              </a:ext>
            </a:extLst>
          </p:cNvPr>
          <p:cNvGrpSpPr>
            <a:grpSpLocks/>
          </p:cNvGrpSpPr>
          <p:nvPr userDrawn="1"/>
        </p:nvGrpSpPr>
        <p:grpSpPr bwMode="auto">
          <a:xfrm rot="16200000" flipV="1">
            <a:off x="0" y="3900132"/>
            <a:ext cx="2959226" cy="2959226"/>
            <a:chOff x="0" y="12289"/>
            <a:chExt cx="3550" cy="3551"/>
          </a:xfrm>
        </p:grpSpPr>
        <p:sp>
          <p:nvSpPr>
            <p:cNvPr id="11" name="Freeform 19">
              <a:extLst>
                <a:ext uri="{FF2B5EF4-FFF2-40B4-BE49-F238E27FC236}">
                  <a16:creationId xmlns:a16="http://schemas.microsoft.com/office/drawing/2014/main" id="{C05217ED-C258-E6CE-BA7F-28A6EA41BCD3}"/>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20">
              <a:extLst>
                <a:ext uri="{FF2B5EF4-FFF2-40B4-BE49-F238E27FC236}">
                  <a16:creationId xmlns:a16="http://schemas.microsoft.com/office/drawing/2014/main" id="{F3E11A1F-14DD-BA35-D7D7-4D4ADEAA348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21">
              <a:extLst>
                <a:ext uri="{FF2B5EF4-FFF2-40B4-BE49-F238E27FC236}">
                  <a16:creationId xmlns:a16="http://schemas.microsoft.com/office/drawing/2014/main" id="{F14541B0-973F-7E21-1019-D2FB83C8C0D0}"/>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id="{467E05B6-B7CB-1E4F-96BA-4B8CFE8B63D9}"/>
              </a:ext>
            </a:extLst>
          </p:cNvPr>
          <p:cNvSpPr>
            <a:spLocks noGrp="1"/>
          </p:cNvSpPr>
          <p:nvPr>
            <p:ph type="title" hasCustomPrompt="1"/>
          </p:nvPr>
        </p:nvSpPr>
        <p:spPr>
          <a:xfrm>
            <a:off x="594360" y="102875"/>
            <a:ext cx="10873740" cy="1680205"/>
          </a:xfrm>
          <a:prstGeom prst="rect">
            <a:avLst/>
          </a:prstGeom>
        </p:spPr>
        <p:txBody>
          <a:bodyPr lIns="0" tIns="0" rIns="0" bIns="0" anchor="b" anchorCtr="0">
            <a:noAutofit/>
          </a:bodyPr>
          <a:lstStyle>
            <a:lvl1pPr>
              <a:defRPr sz="4400" b="1" i="0">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6FE0DC0-B0D7-F4D6-8038-177AD7A8C211}"/>
              </a:ext>
            </a:extLst>
          </p:cNvPr>
          <p:cNvSpPr>
            <a:spLocks noGrp="1"/>
          </p:cNvSpPr>
          <p:nvPr>
            <p:ph sz="quarter" idx="13" hasCustomPrompt="1"/>
          </p:nvPr>
        </p:nvSpPr>
        <p:spPr>
          <a:xfrm>
            <a:off x="3657600" y="2282008"/>
            <a:ext cx="7810500" cy="3699328"/>
          </a:xfrm>
        </p:spPr>
        <p:txBody>
          <a:bodyPr lIns="0" tIns="228600" rIns="0" bIns="0">
            <a:normAutofit/>
          </a:bodyPr>
          <a:lstStyle>
            <a:lvl1pPr marL="283464" indent="-283464">
              <a:spcBef>
                <a:spcPts val="1800"/>
              </a:spcBef>
              <a:buFont typeface="Arial" panose="020B0604020202020204" pitchFamily="34" charset="0"/>
              <a:buChar char="•"/>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Slide Number Placeholder 7">
            <a:extLst>
              <a:ext uri="{FF2B5EF4-FFF2-40B4-BE49-F238E27FC236}">
                <a16:creationId xmlns:a16="http://schemas.microsoft.com/office/drawing/2014/main" id="{7ED58739-4346-5104-B1AC-89ED035912AF}"/>
              </a:ext>
            </a:extLst>
          </p:cNvPr>
          <p:cNvSpPr>
            <a:spLocks noGrp="1"/>
          </p:cNvSpPr>
          <p:nvPr>
            <p:ph type="sldNum" sz="quarter" idx="22"/>
          </p:nvPr>
        </p:nvSpPr>
        <p:spPr/>
        <p:txBody>
          <a:bodyPr/>
          <a:lstStyle/>
          <a:p>
            <a:fld id="{294A09A9-5501-47C1-A89A-A340965A2BE2}" type="slidenum">
              <a:rPr lang="en-US" smtClean="0"/>
              <a:pPr/>
              <a:t>‹#›</a:t>
            </a:fld>
            <a:endParaRPr lang="en-US" dirty="0">
              <a:latin typeface="+mn-lt"/>
            </a:endParaRPr>
          </a:p>
        </p:txBody>
      </p:sp>
      <p:sp>
        <p:nvSpPr>
          <p:cNvPr id="5" name="Date Placeholder 4">
            <a:extLst>
              <a:ext uri="{FF2B5EF4-FFF2-40B4-BE49-F238E27FC236}">
                <a16:creationId xmlns:a16="http://schemas.microsoft.com/office/drawing/2014/main" id="{E9272B8D-F380-9F1A-C8E6-BDD2352B1763}"/>
              </a:ext>
            </a:extLst>
          </p:cNvPr>
          <p:cNvSpPr>
            <a:spLocks noGrp="1"/>
          </p:cNvSpPr>
          <p:nvPr>
            <p:ph type="dt" sz="half" idx="21"/>
          </p:nvPr>
        </p:nvSpPr>
        <p:spPr/>
        <p:txBody>
          <a:bodyPr/>
          <a:lstStyle/>
          <a:p>
            <a:endParaRPr lang="en-US" dirty="0">
              <a:latin typeface="+mn-lt"/>
            </a:endParaRPr>
          </a:p>
        </p:txBody>
      </p:sp>
    </p:spTree>
    <p:extLst>
      <p:ext uri="{BB962C8B-B14F-4D97-AF65-F5344CB8AC3E}">
        <p14:creationId xmlns:p14="http://schemas.microsoft.com/office/powerpoint/2010/main" val="140296414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6987D-0137-DE42-B76B-FF621E808D90}"/>
              </a:ext>
            </a:extLst>
          </p:cNvPr>
          <p:cNvSpPr>
            <a:spLocks noGrp="1"/>
          </p:cNvSpPr>
          <p:nvPr>
            <p:ph type="ctrTitle" hasCustomPrompt="1"/>
          </p:nvPr>
        </p:nvSpPr>
        <p:spPr>
          <a:xfrm>
            <a:off x="6309904" y="411479"/>
            <a:ext cx="5486400" cy="3291840"/>
          </a:xfrm>
          <a:prstGeom prst="rect">
            <a:avLst/>
          </a:prstGeom>
        </p:spPr>
        <p:txBody>
          <a:bodyPr lIns="0" tIns="0" rIns="0" bIns="0" anchor="b">
            <a:noAutofit/>
          </a:bodyPr>
          <a:lstStyle>
            <a:lvl1pPr algn="l">
              <a:lnSpc>
                <a:spcPct val="80000"/>
              </a:lnSpc>
              <a:defRPr sz="6000" b="1" i="0" spc="100" baseline="0">
                <a:solidFill>
                  <a:schemeClr val="bg1"/>
                </a:solidFill>
                <a:latin typeface="+mj-lt"/>
              </a:defRPr>
            </a:lvl1pPr>
          </a:lstStyle>
          <a:p>
            <a:r>
              <a:rPr lang="en-US" dirty="0"/>
              <a:t>Click to add title </a:t>
            </a:r>
          </a:p>
        </p:txBody>
      </p:sp>
      <p:grpSp>
        <p:nvGrpSpPr>
          <p:cNvPr id="9" name="Group 8">
            <a:extLst>
              <a:ext uri="{FF2B5EF4-FFF2-40B4-BE49-F238E27FC236}">
                <a16:creationId xmlns:a16="http://schemas.microsoft.com/office/drawing/2014/main" id="{C26C18C3-ED25-DD4B-BA72-24932D54DE37}"/>
              </a:ext>
              <a:ext uri="{C183D7F6-B498-43B3-948B-1728B52AA6E4}">
                <adec:decorative xmlns:adec="http://schemas.microsoft.com/office/drawing/2017/decorative" val="1"/>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cxnSp>
        <p:nvCxnSpPr>
          <p:cNvPr id="13" name="Straight Connector 12">
            <a:extLst>
              <a:ext uri="{FF2B5EF4-FFF2-40B4-BE49-F238E27FC236}">
                <a16:creationId xmlns:a16="http://schemas.microsoft.com/office/drawing/2014/main" id="{A69706A2-3726-FE4E-B923-E75D48597816}"/>
              </a:ext>
              <a:ext uri="{C183D7F6-B498-43B3-948B-1728B52AA6E4}">
                <adec:decorative xmlns:adec="http://schemas.microsoft.com/office/drawing/2017/decorative" val="1"/>
              </a:ext>
            </a:extLst>
          </p:cNvPr>
          <p:cNvCxnSpPr>
            <a:cxnSpLocks/>
          </p:cNvCxnSpPr>
          <p:nvPr userDrawn="1"/>
        </p:nvCxnSpPr>
        <p:spPr>
          <a:xfrm>
            <a:off x="6309360" y="3950208"/>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id="{276A9CD7-E675-3048-86D3-3546A2F6B456}"/>
              </a:ext>
            </a:extLst>
          </p:cNvPr>
          <p:cNvSpPr>
            <a:spLocks noGrp="1"/>
          </p:cNvSpPr>
          <p:nvPr>
            <p:ph type="body" sz="quarter" idx="11" hasCustomPrompt="1"/>
          </p:nvPr>
        </p:nvSpPr>
        <p:spPr>
          <a:xfrm>
            <a:off x="6309905" y="4549552"/>
            <a:ext cx="5486400" cy="1645920"/>
          </a:xfrm>
        </p:spPr>
        <p:txBody>
          <a:bodyPr lIns="0" tIns="0" rIns="0" bIns="0">
            <a:noAutofit/>
          </a:bodyPr>
          <a:lstStyle>
            <a:lvl1pPr marL="0" indent="0">
              <a:buNone/>
              <a:defRPr sz="2400" b="1" i="0">
                <a:solidFill>
                  <a:schemeClr val="tx2">
                    <a:lumMod val="75000"/>
                  </a:schemeClr>
                </a:solidFill>
                <a:latin typeface="+mn-lt"/>
              </a:defRPr>
            </a:lvl1pPr>
            <a:lvl2pPr>
              <a:defRPr sz="4000"/>
            </a:lvl2pPr>
            <a:lvl3pPr>
              <a:defRPr sz="4000"/>
            </a:lvl3pPr>
            <a:lvl4pPr>
              <a:defRPr sz="4000"/>
            </a:lvl4pPr>
            <a:lvl5pPr>
              <a:defRPr sz="4000"/>
            </a:lvl5pPr>
          </a:lstStyle>
          <a:p>
            <a:pPr lvl="0"/>
            <a:r>
              <a:rPr lang="en-US" dirty="0"/>
              <a:t>Click to add text</a:t>
            </a:r>
          </a:p>
        </p:txBody>
      </p:sp>
    </p:spTree>
    <p:extLst>
      <p:ext uri="{BB962C8B-B14F-4D97-AF65-F5344CB8AC3E}">
        <p14:creationId xmlns:p14="http://schemas.microsoft.com/office/powerpoint/2010/main" val="20271085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2">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C97D5AF2-684A-4A8D-3D82-B57D7AC44677}"/>
              </a:ext>
              <a:ext uri="{C183D7F6-B498-43B3-948B-1728B52AA6E4}">
                <adec:decorative xmlns:adec="http://schemas.microsoft.com/office/drawing/2017/decorative" val="1"/>
              </a:ext>
            </a:extLst>
          </p:cNvPr>
          <p:cNvGrpSpPr>
            <a:grpSpLocks/>
          </p:cNvGrpSpPr>
          <p:nvPr userDrawn="1"/>
        </p:nvGrpSpPr>
        <p:grpSpPr bwMode="auto">
          <a:xfrm rot="10800000">
            <a:off x="8870040" y="0"/>
            <a:ext cx="3325208" cy="3325208"/>
            <a:chOff x="0" y="12289"/>
            <a:chExt cx="3550" cy="3551"/>
          </a:xfrm>
        </p:grpSpPr>
        <p:sp>
          <p:nvSpPr>
            <p:cNvPr id="12" name="Freeform 4">
              <a:extLst>
                <a:ext uri="{FF2B5EF4-FFF2-40B4-BE49-F238E27FC236}">
                  <a16:creationId xmlns:a16="http://schemas.microsoft.com/office/drawing/2014/main" id="{8CF5F650-F8F0-F4FE-44DA-1F14ADE428B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5">
              <a:extLst>
                <a:ext uri="{FF2B5EF4-FFF2-40B4-BE49-F238E27FC236}">
                  <a16:creationId xmlns:a16="http://schemas.microsoft.com/office/drawing/2014/main" id="{18870924-E47D-404F-59B5-BD1C58F7B04C}"/>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7">
              <a:extLst>
                <a:ext uri="{FF2B5EF4-FFF2-40B4-BE49-F238E27FC236}">
                  <a16:creationId xmlns:a16="http://schemas.microsoft.com/office/drawing/2014/main" id="{80806A65-E4FC-2F52-65B3-CC181E620C29}"/>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94360" y="278129"/>
            <a:ext cx="9778365" cy="149459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2" name="Content Placeholder 5">
            <a:extLst>
              <a:ext uri="{FF2B5EF4-FFF2-40B4-BE49-F238E27FC236}">
                <a16:creationId xmlns:a16="http://schemas.microsoft.com/office/drawing/2014/main" id="{F14DA3C5-63E4-BAFB-1D68-47F71EEEE538}"/>
              </a:ext>
            </a:extLst>
          </p:cNvPr>
          <p:cNvSpPr>
            <a:spLocks noGrp="1"/>
          </p:cNvSpPr>
          <p:nvPr>
            <p:ph sz="quarter" idx="15" hasCustomPrompt="1"/>
          </p:nvPr>
        </p:nvSpPr>
        <p:spPr>
          <a:xfrm>
            <a:off x="594360"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9436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Content Placeholder 5">
            <a:extLst>
              <a:ext uri="{FF2B5EF4-FFF2-40B4-BE49-F238E27FC236}">
                <a16:creationId xmlns:a16="http://schemas.microsoft.com/office/drawing/2014/main" id="{BD11386D-847E-8CF5-E56A-42E80A65A089}"/>
              </a:ext>
            </a:extLst>
          </p:cNvPr>
          <p:cNvSpPr>
            <a:spLocks noGrp="1"/>
          </p:cNvSpPr>
          <p:nvPr>
            <p:ph sz="quarter" idx="16" hasCustomPrompt="1"/>
          </p:nvPr>
        </p:nvSpPr>
        <p:spPr>
          <a:xfrm>
            <a:off x="5881898" y="2676525"/>
            <a:ext cx="4490827" cy="3597470"/>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14884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941056953"/>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
    <p:bg>
      <p:bgPr>
        <a:solidFill>
          <a:schemeClr val="tx1"/>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2E558A9-6DD6-E21D-3A8F-6707E1DD19F1}"/>
              </a:ext>
              <a:ext uri="{C183D7F6-B498-43B3-948B-1728B52AA6E4}">
                <adec:decorative xmlns:adec="http://schemas.microsoft.com/office/drawing/2017/decorative" val="1"/>
              </a:ext>
            </a:extLst>
          </p:cNvPr>
          <p:cNvGrpSpPr/>
          <p:nvPr userDrawn="1"/>
        </p:nvGrpSpPr>
        <p:grpSpPr>
          <a:xfrm>
            <a:off x="6362700" y="0"/>
            <a:ext cx="5829298" cy="3235602"/>
            <a:chOff x="5612972" y="1"/>
            <a:chExt cx="6615961" cy="3672246"/>
          </a:xfrm>
        </p:grpSpPr>
        <p:sp>
          <p:nvSpPr>
            <p:cNvPr id="12" name="AutoShape 24">
              <a:extLst>
                <a:ext uri="{FF2B5EF4-FFF2-40B4-BE49-F238E27FC236}">
                  <a16:creationId xmlns:a16="http://schemas.microsoft.com/office/drawing/2014/main" id="{3FC994E4-318C-1E66-B4E4-8F8FD08E098F}"/>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3" name="Freeform 7">
              <a:extLst>
                <a:ext uri="{FF2B5EF4-FFF2-40B4-BE49-F238E27FC236}">
                  <a16:creationId xmlns:a16="http://schemas.microsoft.com/office/drawing/2014/main" id="{17C00E6B-F625-6D6C-8364-9DD9F3C3628F}"/>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4" name="Freeform 8">
              <a:extLst>
                <a:ext uri="{FF2B5EF4-FFF2-40B4-BE49-F238E27FC236}">
                  <a16:creationId xmlns:a16="http://schemas.microsoft.com/office/drawing/2014/main" id="{C6197B87-4F65-7981-9463-84830CD3687F}"/>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9">
              <a:extLst>
                <a:ext uri="{FF2B5EF4-FFF2-40B4-BE49-F238E27FC236}">
                  <a16:creationId xmlns:a16="http://schemas.microsoft.com/office/drawing/2014/main" id="{86AA517C-7217-D864-B7E7-40984A2880D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9" name="Freeform 10">
              <a:extLst>
                <a:ext uri="{FF2B5EF4-FFF2-40B4-BE49-F238E27FC236}">
                  <a16:creationId xmlns:a16="http://schemas.microsoft.com/office/drawing/2014/main" id="{524013C6-491C-CAA2-5BD6-7C73596711C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6318885" y="3499667"/>
            <a:ext cx="4939666" cy="2542810"/>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6347460" y="6313170"/>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7" name="Content Placeholder 5">
            <a:extLst>
              <a:ext uri="{FF2B5EF4-FFF2-40B4-BE49-F238E27FC236}">
                <a16:creationId xmlns:a16="http://schemas.microsoft.com/office/drawing/2014/main" id="{8007FA9C-C4D5-89EC-C457-5F329A338E1E}"/>
              </a:ext>
            </a:extLst>
          </p:cNvPr>
          <p:cNvSpPr>
            <a:spLocks noGrp="1"/>
          </p:cNvSpPr>
          <p:nvPr>
            <p:ph sz="quarter" idx="14" hasCustomPrompt="1"/>
          </p:nvPr>
        </p:nvSpPr>
        <p:spPr>
          <a:xfrm>
            <a:off x="603885" y="457201"/>
            <a:ext cx="5198269" cy="2305050"/>
          </a:xfrm>
        </p:spPr>
        <p:txBody>
          <a:bodyPr lIns="0" tIns="274320">
            <a:normAutofit/>
          </a:bodyPr>
          <a:lstStyle>
            <a:lvl1pPr marL="457200" indent="-457200">
              <a:spcBef>
                <a:spcPts val="1800"/>
              </a:spcBef>
              <a:buFont typeface="+mj-lt"/>
              <a:buAutoNum type="arabicPeriod"/>
              <a:defRPr sz="2000"/>
            </a:lvl1pPr>
            <a:lvl2pPr marL="914400" indent="-457200">
              <a:spcBef>
                <a:spcPts val="1800"/>
              </a:spcBef>
              <a:buFont typeface="+mj-lt"/>
              <a:buAutoNum type="alphaLcPeriod"/>
              <a:defRPr sz="2000"/>
            </a:lvl2pPr>
            <a:lvl3pPr marL="1371600" indent="-457200">
              <a:spcBef>
                <a:spcPts val="1800"/>
              </a:spcBef>
              <a:buFont typeface="+mj-lt"/>
              <a:buAutoNum type="arabicParenR"/>
              <a:defRPr sz="2000"/>
            </a:lvl3pPr>
            <a:lvl4pPr marL="1371600" indent="0">
              <a:spcBef>
                <a:spcPts val="1800"/>
              </a:spcBef>
              <a:buFont typeface="+mj-lt"/>
              <a:buNone/>
              <a:defRPr sz="2000"/>
            </a:lvl4pPr>
            <a:lvl5pPr marL="2286000" indent="-457200">
              <a:spcBef>
                <a:spcPts val="1800"/>
              </a:spcBef>
              <a:buFont typeface="+mj-lt"/>
              <a:buAutoNum type="arabicPeriod"/>
              <a:defRPr sz="2000"/>
            </a:lvl5pPr>
          </a:lstStyle>
          <a:p>
            <a:pPr lvl="0"/>
            <a:r>
              <a:rPr lang="en-US" dirty="0"/>
              <a:t>Click to add content</a:t>
            </a:r>
          </a:p>
          <a:p>
            <a:pPr lvl="1"/>
            <a:r>
              <a:rPr lang="en-US" dirty="0"/>
              <a:t>Second level</a:t>
            </a:r>
          </a:p>
          <a:p>
            <a:pPr lvl="2"/>
            <a:r>
              <a:rPr lang="en-US" dirty="0"/>
              <a:t>Third level</a:t>
            </a:r>
          </a:p>
          <a:p>
            <a:pPr lvl="3"/>
            <a:endParaRPr lang="en-US" dirty="0"/>
          </a:p>
        </p:txBody>
      </p:sp>
      <p:sp>
        <p:nvSpPr>
          <p:cNvPr id="2" name="Content Placeholder 5">
            <a:extLst>
              <a:ext uri="{FF2B5EF4-FFF2-40B4-BE49-F238E27FC236}">
                <a16:creationId xmlns:a16="http://schemas.microsoft.com/office/drawing/2014/main" id="{3AC171DA-232D-44C1-6B93-40BACB298F4B}"/>
              </a:ext>
            </a:extLst>
          </p:cNvPr>
          <p:cNvSpPr>
            <a:spLocks noGrp="1"/>
          </p:cNvSpPr>
          <p:nvPr>
            <p:ph sz="quarter" idx="15" hasCustomPrompt="1"/>
          </p:nvPr>
        </p:nvSpPr>
        <p:spPr>
          <a:xfrm>
            <a:off x="594360" y="2810595"/>
            <a:ext cx="5198269" cy="3319513"/>
          </a:xfrm>
        </p:spPr>
        <p:txBody>
          <a:bodyPr lIns="0" tIns="45720" rIns="0" bIns="0">
            <a:normAutofit/>
          </a:bodyPr>
          <a:lstStyle>
            <a:lvl1pPr marL="0" indent="0">
              <a:spcBef>
                <a:spcPts val="1800"/>
              </a:spcBef>
              <a:buFont typeface="Arial" panose="020B0604020202020204" pitchFamily="34" charset="0"/>
              <a:buNone/>
              <a:defRPr sz="2000"/>
            </a:lvl1pPr>
            <a:lvl2pPr marL="283464" indent="-283464">
              <a:spcBef>
                <a:spcPts val="1800"/>
              </a:spcBef>
              <a:defRPr sz="2000"/>
            </a:lvl2pPr>
            <a:lvl3pPr marL="548640" indent="-283464">
              <a:spcBef>
                <a:spcPts val="1800"/>
              </a:spcBef>
              <a:defRPr sz="2000"/>
            </a:lvl3pPr>
            <a:lvl4pPr marL="822960" indent="-283464">
              <a:spcBef>
                <a:spcPts val="1800"/>
              </a:spcBef>
              <a:defRPr sz="2000"/>
            </a:lvl4pPr>
            <a:lvl5pPr marL="1005840"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554606805"/>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Content and Pictur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id="{109B023A-F28F-184D-BA48-3F1C0502AE0A}"/>
              </a:ext>
            </a:extLst>
          </p:cNvPr>
          <p:cNvSpPr>
            <a:spLocks noGrp="1"/>
          </p:cNvSpPr>
          <p:nvPr>
            <p:ph type="title" hasCustomPrompt="1"/>
          </p:nvPr>
        </p:nvSpPr>
        <p:spPr>
          <a:xfrm>
            <a:off x="575310" y="278129"/>
            <a:ext cx="5063490" cy="2354026"/>
          </a:xfrm>
          <a:prstGeom prst="rect">
            <a:avLst/>
          </a:prstGeom>
        </p:spPr>
        <p:txBody>
          <a:bodyPr lIns="0" tIns="0" rIns="0" bIns="0" anchor="b" anchorCtr="0">
            <a:noAutofit/>
          </a:bodyPr>
          <a:lstStyle>
            <a:lvl1pPr>
              <a:defRPr sz="4400" b="1" i="0">
                <a:solidFill>
                  <a:schemeClr val="bg1"/>
                </a:solidFill>
                <a:latin typeface="+mj-lt"/>
              </a:defRPr>
            </a:lvl1pPr>
          </a:lstStyle>
          <a:p>
            <a:r>
              <a:rPr lang="en-US" dirty="0"/>
              <a:t>Click to add title </a:t>
            </a:r>
          </a:p>
        </p:txBody>
      </p:sp>
      <p:sp>
        <p:nvSpPr>
          <p:cNvPr id="3" name="Content Placeholder 5">
            <a:extLst>
              <a:ext uri="{FF2B5EF4-FFF2-40B4-BE49-F238E27FC236}">
                <a16:creationId xmlns:a16="http://schemas.microsoft.com/office/drawing/2014/main" id="{1EF4505D-6803-3813-7738-049963427819}"/>
              </a:ext>
            </a:extLst>
          </p:cNvPr>
          <p:cNvSpPr>
            <a:spLocks noGrp="1"/>
          </p:cNvSpPr>
          <p:nvPr>
            <p:ph sz="quarter" idx="16" hasCustomPrompt="1"/>
          </p:nvPr>
        </p:nvSpPr>
        <p:spPr>
          <a:xfrm>
            <a:off x="594360" y="3279579"/>
            <a:ext cx="5044440" cy="2994415"/>
          </a:xfrm>
        </p:spPr>
        <p:txBody>
          <a:bodyPr lIns="0" tIns="228600" rIns="0" bIns="0">
            <a:normAutofit/>
          </a:bodyPr>
          <a:lstStyle>
            <a:lvl1pPr marL="0" indent="0">
              <a:spcBef>
                <a:spcPts val="1800"/>
              </a:spcBef>
              <a:buFont typeface="Arial" panose="020B0604020202020204" pitchFamily="34" charset="0"/>
              <a:buNone/>
              <a:defRPr sz="2000"/>
            </a:lvl1pPr>
            <a:lvl2pPr indent="-283464">
              <a:spcBef>
                <a:spcPts val="1800"/>
              </a:spcBef>
              <a:defRPr sz="2000"/>
            </a:lvl2pPr>
            <a:lvl3pPr indent="-283464">
              <a:spcBef>
                <a:spcPts val="1800"/>
              </a:spcBef>
              <a:defRPr sz="2000"/>
            </a:lvl3pPr>
            <a:lvl4pPr indent="-283464">
              <a:spcBef>
                <a:spcPts val="1800"/>
              </a:spcBef>
              <a:defRPr sz="2000"/>
            </a:lvl4pPr>
            <a:lvl5pPr indent="-283464">
              <a:spcBef>
                <a:spcPts val="1800"/>
              </a:spcBef>
              <a:defRPr sz="2000"/>
            </a:lvl5pPr>
          </a:lstStyle>
          <a:p>
            <a:pPr lvl="0"/>
            <a:r>
              <a:rPr lang="en-US" dirty="0"/>
              <a:t>Click to add content</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4" name="Straight Connector 3">
            <a:extLst>
              <a:ext uri="{FF2B5EF4-FFF2-40B4-BE49-F238E27FC236}">
                <a16:creationId xmlns:a16="http://schemas.microsoft.com/office/drawing/2014/main" id="{E66081BA-9135-73B1-DCE5-77FD12431F13}"/>
              </a:ext>
              <a:ext uri="{C183D7F6-B498-43B3-948B-1728B52AA6E4}">
                <adec:decorative xmlns:adec="http://schemas.microsoft.com/office/drawing/2017/decorative" val="1"/>
              </a:ext>
            </a:extLst>
          </p:cNvPr>
          <p:cNvCxnSpPr>
            <a:cxnSpLocks/>
          </p:cNvCxnSpPr>
          <p:nvPr userDrawn="1"/>
        </p:nvCxnSpPr>
        <p:spPr>
          <a:xfrm>
            <a:off x="594360" y="2997459"/>
            <a:ext cx="2133600" cy="3992"/>
          </a:xfrm>
          <a:prstGeom prst="line">
            <a:avLst/>
          </a:prstGeom>
          <a:ln w="101600">
            <a:solidFill>
              <a:schemeClr val="tx2">
                <a:lumMod val="75000"/>
              </a:schemeClr>
            </a:solidFill>
          </a:ln>
        </p:spPr>
        <p:style>
          <a:lnRef idx="1">
            <a:schemeClr val="dk1"/>
          </a:lnRef>
          <a:fillRef idx="0">
            <a:schemeClr val="dk1"/>
          </a:fillRef>
          <a:effectRef idx="0">
            <a:schemeClr val="dk1"/>
          </a:effectRef>
          <a:fontRef idx="minor">
            <a:schemeClr val="tx1"/>
          </a:fontRef>
        </p:style>
      </p:cxnSp>
      <p:sp>
        <p:nvSpPr>
          <p:cNvPr id="12" name="Picture Placeholder 11">
            <a:extLst>
              <a:ext uri="{FF2B5EF4-FFF2-40B4-BE49-F238E27FC236}">
                <a16:creationId xmlns:a16="http://schemas.microsoft.com/office/drawing/2014/main" id="{4658637A-5D36-6127-19BC-C203E23FA49F}"/>
              </a:ext>
            </a:extLst>
          </p:cNvPr>
          <p:cNvSpPr>
            <a:spLocks noGrp="1"/>
          </p:cNvSpPr>
          <p:nvPr>
            <p:ph type="pic" sz="quarter" idx="15"/>
          </p:nvPr>
        </p:nvSpPr>
        <p:spPr>
          <a:xfrm>
            <a:off x="6096000" y="0"/>
            <a:ext cx="6118225" cy="6858000"/>
          </a:xfrm>
        </p:spPr>
        <p:txBody>
          <a:bodyPr>
            <a:normAutofit/>
          </a:bodyPr>
          <a:lstStyle>
            <a:lvl1pPr marL="0" indent="0" algn="ctr">
              <a:buNone/>
              <a:defRPr sz="2000">
                <a:solidFill>
                  <a:schemeClr val="bg1"/>
                </a:solidFill>
              </a:defRPr>
            </a:lvl1pPr>
          </a:lstStyle>
          <a:p>
            <a:r>
              <a:rPr lang="en-US" dirty="0"/>
              <a:t>Click icon to add picture</a:t>
            </a:r>
          </a:p>
        </p:txBody>
      </p:sp>
      <p:sp>
        <p:nvSpPr>
          <p:cNvPr id="10" name="Slide Number Placeholder 9">
            <a:extLst>
              <a:ext uri="{FF2B5EF4-FFF2-40B4-BE49-F238E27FC236}">
                <a16:creationId xmlns:a16="http://schemas.microsoft.com/office/drawing/2014/main" id="{05D79B4B-A9BD-581F-536E-DE7CF728F84E}"/>
              </a:ext>
            </a:extLst>
          </p:cNvPr>
          <p:cNvSpPr>
            <a:spLocks noGrp="1"/>
          </p:cNvSpPr>
          <p:nvPr>
            <p:ph type="sldNum" sz="quarter" idx="12"/>
          </p:nvPr>
        </p:nvSpPr>
        <p:spPr/>
        <p:txBody>
          <a:bodyPr/>
          <a:lstStyle/>
          <a:p>
            <a:fld id="{294A09A9-5501-47C1-A89A-A340965A2BE2}" type="slidenum">
              <a:rPr lang="en-US" smtClean="0"/>
              <a:pPr/>
              <a:t>‹#›</a:t>
            </a:fld>
            <a:endParaRPr lang="en-US" dirty="0">
              <a:latin typeface="+mn-lt"/>
            </a:endParaRPr>
          </a:p>
        </p:txBody>
      </p:sp>
      <p:sp>
        <p:nvSpPr>
          <p:cNvPr id="8" name="Date Placeholder 7">
            <a:extLst>
              <a:ext uri="{FF2B5EF4-FFF2-40B4-BE49-F238E27FC236}">
                <a16:creationId xmlns:a16="http://schemas.microsoft.com/office/drawing/2014/main" id="{C5EA2E64-5690-A56B-7051-476EC7BADA55}"/>
              </a:ext>
            </a:extLst>
          </p:cNvPr>
          <p:cNvSpPr>
            <a:spLocks noGrp="1"/>
          </p:cNvSpPr>
          <p:nvPr>
            <p:ph type="dt" sz="half" idx="11"/>
          </p:nvPr>
        </p:nvSpPr>
        <p:spPr/>
        <p:txBody>
          <a:bodyPr/>
          <a:lstStyle/>
          <a:p>
            <a:endParaRPr lang="en-US" dirty="0">
              <a:latin typeface="+mn-lt"/>
            </a:endParaRPr>
          </a:p>
        </p:txBody>
      </p:sp>
    </p:spTree>
    <p:extLst>
      <p:ext uri="{BB962C8B-B14F-4D97-AF65-F5344CB8AC3E}">
        <p14:creationId xmlns:p14="http://schemas.microsoft.com/office/powerpoint/2010/main" val="142931976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EED84C6-50E6-6C43-8031-AFF6268E0C06}"/>
              </a:ext>
            </a:extLst>
          </p:cNvPr>
          <p:cNvSpPr>
            <a:spLocks noGrp="1"/>
          </p:cNvSpPr>
          <p:nvPr>
            <p:ph type="body" idx="1"/>
          </p:nvPr>
        </p:nvSpPr>
        <p:spPr>
          <a:xfrm>
            <a:off x="594360" y="1825625"/>
            <a:ext cx="1038225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1">
            <a:extLst>
              <a:ext uri="{FF2B5EF4-FFF2-40B4-BE49-F238E27FC236}">
                <a16:creationId xmlns:a16="http://schemas.microsoft.com/office/drawing/2014/main" id="{D41FC0AE-253D-D242-9C88-017078F8A23A}"/>
              </a:ext>
            </a:extLst>
          </p:cNvPr>
          <p:cNvSpPr>
            <a:spLocks noGrp="1"/>
          </p:cNvSpPr>
          <p:nvPr>
            <p:ph type="title"/>
          </p:nvPr>
        </p:nvSpPr>
        <p:spPr>
          <a:xfrm>
            <a:off x="594360" y="365125"/>
            <a:ext cx="10401300" cy="1325563"/>
          </a:xfrm>
          <a:prstGeom prst="rect">
            <a:avLst/>
          </a:prstGeom>
        </p:spPr>
        <p:txBody>
          <a:bodyPr vert="horz" lIns="91440" tIns="45720" rIns="91440" bIns="45720" rtlCol="0" anchor="ctr">
            <a:normAutofit/>
          </a:bodyPr>
          <a:lstStyle/>
          <a:p>
            <a:r>
              <a:rPr lang="en-US" dirty="0"/>
              <a:t>Click to edit Master title style</a:t>
            </a:r>
          </a:p>
        </p:txBody>
      </p:sp>
      <p:sp>
        <p:nvSpPr>
          <p:cNvPr id="30" name="Date Placeholder 3">
            <a:extLst>
              <a:ext uri="{FF2B5EF4-FFF2-40B4-BE49-F238E27FC236}">
                <a16:creationId xmlns:a16="http://schemas.microsoft.com/office/drawing/2014/main" id="{EF47083A-6D76-4B4D-87CA-E08E212F781D}"/>
              </a:ext>
            </a:extLst>
          </p:cNvPr>
          <p:cNvSpPr>
            <a:spLocks noGrp="1"/>
          </p:cNvSpPr>
          <p:nvPr>
            <p:ph type="dt" sz="half" idx="2"/>
          </p:nvPr>
        </p:nvSpPr>
        <p:spPr>
          <a:xfrm>
            <a:off x="1133648"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endParaRPr lang="en-US" dirty="0">
              <a:latin typeface="+mn-lt"/>
            </a:endParaRPr>
          </a:p>
        </p:txBody>
      </p:sp>
      <p:sp>
        <p:nvSpPr>
          <p:cNvPr id="32" name="Slide Number Placeholder 5">
            <a:extLst>
              <a:ext uri="{FF2B5EF4-FFF2-40B4-BE49-F238E27FC236}">
                <a16:creationId xmlns:a16="http://schemas.microsoft.com/office/drawing/2014/main" id="{C8ADA0DF-3751-9A48-8A21-59F01C782D7C}"/>
              </a:ext>
            </a:extLst>
          </p:cNvPr>
          <p:cNvSpPr>
            <a:spLocks noGrp="1"/>
          </p:cNvSpPr>
          <p:nvPr>
            <p:ph type="sldNum" sz="quarter" idx="4"/>
          </p:nvPr>
        </p:nvSpPr>
        <p:spPr>
          <a:xfrm>
            <a:off x="594360" y="6332220"/>
            <a:ext cx="523240" cy="247651"/>
          </a:xfrm>
          <a:prstGeom prst="rect">
            <a:avLst/>
          </a:prstGeom>
        </p:spPr>
        <p:txBody>
          <a:bodyPr vert="horz" lIns="0" tIns="0" rIns="0" bIns="0" rtlCol="0" anchor="t" anchorCtr="0"/>
          <a:lstStyle>
            <a:lvl1pPr algn="l">
              <a:defRPr sz="1100" b="1" i="0">
                <a:solidFill>
                  <a:schemeClr val="bg1"/>
                </a:solidFill>
                <a:latin typeface="+mn-lt"/>
              </a:defRPr>
            </a:lvl1pPr>
          </a:lstStyle>
          <a:p>
            <a:fld id="{294A09A9-5501-47C1-A89A-A340965A2BE2}" type="slidenum">
              <a:rPr lang="en-US" smtClean="0"/>
              <a:pPr/>
              <a:t>‹#›</a:t>
            </a:fld>
            <a:endParaRPr lang="en-US" dirty="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711" r:id="rId1"/>
    <p:sldLayoutId id="2147483698" r:id="rId2"/>
    <p:sldLayoutId id="2147483710" r:id="rId3"/>
    <p:sldLayoutId id="2147483700" r:id="rId4"/>
    <p:sldLayoutId id="2147483701" r:id="rId5"/>
    <p:sldLayoutId id="2147483659" r:id="rId6"/>
    <p:sldLayoutId id="2147483709" r:id="rId7"/>
    <p:sldLayoutId id="2147483708" r:id="rId8"/>
    <p:sldLayoutId id="2147483707" r:id="rId9"/>
    <p:sldLayoutId id="2147483706" r:id="rId10"/>
    <p:sldLayoutId id="2147483705" r:id="rId11"/>
    <p:sldLayoutId id="2147483704" r:id="rId12"/>
    <p:sldLayoutId id="2147483712" r:id="rId13"/>
    <p:sldLayoutId id="2147483703" r:id="rId14"/>
  </p:sldLayoutIdLst>
  <p:hf sldNum="0" hdr="0" ftr="0" dt="0"/>
  <p:txStyles>
    <p:titleStyle>
      <a:lvl1pPr algn="l" defTabSz="914400" rtl="0" eaLnBrk="1" latinLnBrk="0" hangingPunct="1">
        <a:lnSpc>
          <a:spcPct val="8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83464"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83464"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83464"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83464"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12.xml"/><Relationship Id="rId5" Type="http://schemas.openxmlformats.org/officeDocument/2006/relationships/image" Target="../media/image13.png"/><Relationship Id="rId4" Type="http://schemas.openxmlformats.org/officeDocument/2006/relationships/image" Target="../media/image12.jp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5.xml"/><Relationship Id="rId5" Type="http://schemas.openxmlformats.org/officeDocument/2006/relationships/image" Target="../media/image4.jpg"/><Relationship Id="rId4" Type="http://schemas.openxmlformats.org/officeDocument/2006/relationships/image" Target="../media/image3.jpg"/></Relationships>
</file>

<file path=ppt/slides/_rels/slide8.xml.rels><?xml version="1.0" encoding="UTF-8" standalone="yes"?>
<Relationships xmlns="http://schemas.openxmlformats.org/package/2006/relationships"><Relationship Id="rId8" Type="http://schemas.openxmlformats.org/officeDocument/2006/relationships/image" Target="../media/image10.jpg"/><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8.jpg"/><Relationship Id="rId5" Type="http://schemas.openxmlformats.org/officeDocument/2006/relationships/image" Target="../media/image7.jpg"/><Relationship Id="rId4" Type="http://schemas.openxmlformats.org/officeDocument/2006/relationships/image" Target="../media/image6.jpg"/></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B1D9D6-2977-ABCD-FDF8-51AFA5064E54}"/>
              </a:ext>
            </a:extLst>
          </p:cNvPr>
          <p:cNvSpPr>
            <a:spLocks noGrp="1"/>
          </p:cNvSpPr>
          <p:nvPr>
            <p:ph type="ctrTitle"/>
          </p:nvPr>
        </p:nvSpPr>
        <p:spPr>
          <a:xfrm>
            <a:off x="6309904" y="411479"/>
            <a:ext cx="5486400" cy="3291840"/>
          </a:xfrm>
        </p:spPr>
        <p:txBody>
          <a:bodyPr/>
          <a:lstStyle/>
          <a:p>
            <a:r>
              <a:rPr lang="en-US" sz="4800" dirty="0"/>
              <a:t>Role of a Charter School Board Director</a:t>
            </a:r>
          </a:p>
        </p:txBody>
      </p:sp>
    </p:spTree>
    <p:extLst>
      <p:ext uri="{BB962C8B-B14F-4D97-AF65-F5344CB8AC3E}">
        <p14:creationId xmlns:p14="http://schemas.microsoft.com/office/powerpoint/2010/main" val="3390304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0BCA4-EA49-BB67-3CCD-6A6F624F7A70}"/>
              </a:ext>
            </a:extLst>
          </p:cNvPr>
          <p:cNvSpPr>
            <a:spLocks noGrp="1"/>
          </p:cNvSpPr>
          <p:nvPr>
            <p:ph type="title"/>
          </p:nvPr>
        </p:nvSpPr>
        <p:spPr/>
        <p:txBody>
          <a:bodyPr/>
          <a:lstStyle/>
          <a:p>
            <a:r>
              <a:rPr lang="en-US" dirty="0"/>
              <a:t>Charter School Boards vs. Other Non-Profit Boards</a:t>
            </a:r>
          </a:p>
        </p:txBody>
      </p:sp>
      <p:sp>
        <p:nvSpPr>
          <p:cNvPr id="3" name="Content Placeholder 2">
            <a:extLst>
              <a:ext uri="{FF2B5EF4-FFF2-40B4-BE49-F238E27FC236}">
                <a16:creationId xmlns:a16="http://schemas.microsoft.com/office/drawing/2014/main" id="{4CC30ECA-C3DB-4CFB-3B38-602DAF227D2E}"/>
              </a:ext>
            </a:extLst>
          </p:cNvPr>
          <p:cNvSpPr>
            <a:spLocks noGrp="1"/>
          </p:cNvSpPr>
          <p:nvPr>
            <p:ph sz="quarter" idx="13"/>
          </p:nvPr>
        </p:nvSpPr>
        <p:spPr>
          <a:xfrm>
            <a:off x="3657600" y="2282008"/>
            <a:ext cx="7810500" cy="4118792"/>
          </a:xfrm>
        </p:spPr>
        <p:txBody>
          <a:bodyPr anchor="t">
            <a:normAutofit/>
          </a:bodyPr>
          <a:lstStyle/>
          <a:p>
            <a:pPr lvl="0" algn="l" rtl="0">
              <a:lnSpc>
                <a:spcPct val="113000"/>
              </a:lnSpc>
              <a:spcBef>
                <a:spcPts val="0"/>
              </a:spcBef>
              <a:spcAft>
                <a:spcPts val="0"/>
              </a:spcAft>
              <a:buClr>
                <a:schemeClr val="bg1"/>
              </a:buClr>
              <a:buSzPct val="100000"/>
              <a:buFont typeface="Wingdings" pitchFamily="2" charset="2"/>
              <a:buChar char="§"/>
            </a:pPr>
            <a:r>
              <a:rPr lang="en-US" sz="2400" dirty="0"/>
              <a:t>Responsibilities of a public school board of education</a:t>
            </a:r>
          </a:p>
          <a:p>
            <a:pPr lvl="0" indent="-457200" algn="l" rtl="0">
              <a:lnSpc>
                <a:spcPct val="113000"/>
              </a:lnSpc>
              <a:spcBef>
                <a:spcPts val="560"/>
              </a:spcBef>
              <a:spcAft>
                <a:spcPts val="0"/>
              </a:spcAft>
              <a:buClr>
                <a:schemeClr val="bg1"/>
              </a:buClr>
              <a:buSzPct val="100000"/>
              <a:buFont typeface="Wingdings" pitchFamily="2" charset="2"/>
              <a:buChar char="§"/>
            </a:pPr>
            <a:endParaRPr lang="en-US" sz="2400" dirty="0"/>
          </a:p>
          <a:p>
            <a:pPr lvl="0" algn="l" rtl="0">
              <a:lnSpc>
                <a:spcPct val="113000"/>
              </a:lnSpc>
              <a:spcBef>
                <a:spcPts val="560"/>
              </a:spcBef>
              <a:spcAft>
                <a:spcPts val="0"/>
              </a:spcAft>
              <a:buClr>
                <a:schemeClr val="bg1"/>
              </a:buClr>
              <a:buSzPct val="100000"/>
              <a:buFont typeface="Wingdings" pitchFamily="2" charset="2"/>
              <a:buChar char="§"/>
            </a:pPr>
            <a:r>
              <a:rPr lang="en-US" sz="2400" dirty="0"/>
              <a:t>Operate in a complex environment of accountability</a:t>
            </a:r>
          </a:p>
          <a:p>
            <a:pPr lvl="0" indent="-457200" algn="l" rtl="0">
              <a:lnSpc>
                <a:spcPct val="113000"/>
              </a:lnSpc>
              <a:spcBef>
                <a:spcPts val="560"/>
              </a:spcBef>
              <a:spcAft>
                <a:spcPts val="0"/>
              </a:spcAft>
              <a:buClr>
                <a:schemeClr val="bg1"/>
              </a:buClr>
              <a:buSzPct val="100000"/>
              <a:buFont typeface="Wingdings" pitchFamily="2" charset="2"/>
              <a:buChar char="§"/>
            </a:pPr>
            <a:endParaRPr lang="en-US" sz="2400" dirty="0"/>
          </a:p>
          <a:p>
            <a:pPr lvl="0" algn="l" rtl="0">
              <a:lnSpc>
                <a:spcPct val="113000"/>
              </a:lnSpc>
              <a:spcBef>
                <a:spcPts val="560"/>
              </a:spcBef>
              <a:spcAft>
                <a:spcPts val="0"/>
              </a:spcAft>
              <a:buClr>
                <a:schemeClr val="bg1"/>
              </a:buClr>
              <a:buSzPct val="100000"/>
              <a:buFont typeface="Wingdings" pitchFamily="2" charset="2"/>
              <a:buChar char="§"/>
            </a:pPr>
            <a:r>
              <a:rPr lang="en-US" sz="2400" dirty="0"/>
              <a:t>Long-term focus on outcomes for students</a:t>
            </a:r>
          </a:p>
          <a:p>
            <a:pPr lvl="0" indent="-457200" algn="l" rtl="0">
              <a:lnSpc>
                <a:spcPct val="113000"/>
              </a:lnSpc>
              <a:spcBef>
                <a:spcPts val="560"/>
              </a:spcBef>
              <a:spcAft>
                <a:spcPts val="0"/>
              </a:spcAft>
              <a:buClr>
                <a:schemeClr val="bg1"/>
              </a:buClr>
              <a:buSzPct val="100000"/>
              <a:buFont typeface="Wingdings" pitchFamily="2" charset="2"/>
              <a:buChar char="§"/>
            </a:pPr>
            <a:endParaRPr lang="en-US" sz="2400" dirty="0"/>
          </a:p>
          <a:p>
            <a:pPr lvl="0" algn="l" rtl="0">
              <a:lnSpc>
                <a:spcPct val="113000"/>
              </a:lnSpc>
              <a:spcBef>
                <a:spcPts val="560"/>
              </a:spcBef>
              <a:spcAft>
                <a:spcPts val="0"/>
              </a:spcAft>
              <a:buClr>
                <a:schemeClr val="bg1"/>
              </a:buClr>
              <a:buSzPct val="100000"/>
              <a:buFont typeface="Wingdings" pitchFamily="2" charset="2"/>
              <a:buChar char="§"/>
            </a:pPr>
            <a:r>
              <a:rPr lang="en-US" sz="2400" dirty="0"/>
              <a:t>Often function as “working” boards until the school has established stability and longevity</a:t>
            </a:r>
          </a:p>
        </p:txBody>
      </p:sp>
    </p:spTree>
    <p:extLst>
      <p:ext uri="{BB962C8B-B14F-4D97-AF65-F5344CB8AC3E}">
        <p14:creationId xmlns:p14="http://schemas.microsoft.com/office/powerpoint/2010/main" val="567912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itle 13">
            <a:extLst>
              <a:ext uri="{FF2B5EF4-FFF2-40B4-BE49-F238E27FC236}">
                <a16:creationId xmlns:a16="http://schemas.microsoft.com/office/drawing/2014/main" id="{DBB23D4F-444B-50B1-4A25-0F27FBFD5297}"/>
              </a:ext>
            </a:extLst>
          </p:cNvPr>
          <p:cNvSpPr>
            <a:spLocks noGrp="1"/>
          </p:cNvSpPr>
          <p:nvPr>
            <p:ph type="title"/>
          </p:nvPr>
        </p:nvSpPr>
        <p:spPr/>
        <p:txBody>
          <a:bodyPr/>
          <a:lstStyle/>
          <a:p>
            <a:r>
              <a:rPr lang="en-US" dirty="0"/>
              <a:t>Reflection</a:t>
            </a:r>
          </a:p>
        </p:txBody>
      </p:sp>
      <p:sp>
        <p:nvSpPr>
          <p:cNvPr id="3" name="Content Placeholder 2">
            <a:extLst>
              <a:ext uri="{FF2B5EF4-FFF2-40B4-BE49-F238E27FC236}">
                <a16:creationId xmlns:a16="http://schemas.microsoft.com/office/drawing/2014/main" id="{B3F09860-B99E-31AC-E197-EE7016BB9F3F}"/>
              </a:ext>
            </a:extLst>
          </p:cNvPr>
          <p:cNvSpPr>
            <a:spLocks noGrp="1"/>
          </p:cNvSpPr>
          <p:nvPr>
            <p:ph type="body" idx="4294967295"/>
          </p:nvPr>
        </p:nvSpPr>
        <p:spPr>
          <a:xfrm>
            <a:off x="594361" y="2495226"/>
            <a:ext cx="5501640" cy="4160374"/>
          </a:xfrm>
        </p:spPr>
        <p:txBody>
          <a:bodyPr>
            <a:normAutofit/>
          </a:bodyPr>
          <a:lstStyle/>
          <a:p>
            <a:pPr marL="0" indent="0">
              <a:spcBef>
                <a:spcPts val="0"/>
              </a:spcBef>
              <a:buClr>
                <a:srgbClr val="5691CE"/>
              </a:buClr>
              <a:buNone/>
            </a:pPr>
            <a:r>
              <a:rPr lang="en-US" sz="2400" b="1" i="1" dirty="0"/>
              <a:t>Write and Share</a:t>
            </a:r>
            <a:endParaRPr lang="en-US" sz="2400" b="1" dirty="0"/>
          </a:p>
          <a:p>
            <a:pPr marL="457200" lvl="1" indent="-457200">
              <a:buClr>
                <a:schemeClr val="bg1"/>
              </a:buClr>
              <a:buSzPct val="100000"/>
              <a:buFont typeface="Wingdings" pitchFamily="2" charset="2"/>
              <a:buChar char="§"/>
            </a:pPr>
            <a:r>
              <a:rPr lang="en-US" sz="2400" dirty="0"/>
              <a:t>Does your board demonstrate some or all of the three components of the Governance Mindset?</a:t>
            </a:r>
          </a:p>
          <a:p>
            <a:pPr marL="457200" lvl="1" indent="-457200">
              <a:buClr>
                <a:schemeClr val="bg1"/>
              </a:buClr>
              <a:buSzPct val="100000"/>
              <a:buFont typeface="Wingdings" pitchFamily="2" charset="2"/>
              <a:buChar char="§"/>
            </a:pPr>
            <a:r>
              <a:rPr lang="en-US" sz="2400" dirty="0"/>
              <a:t>Which of the Six Core Responsibilities do you demonstrate well? Which ones are missing or need to be improved?</a:t>
            </a:r>
          </a:p>
          <a:p>
            <a:pPr marL="457200" lvl="1" indent="-457200">
              <a:buClr>
                <a:schemeClr val="bg1"/>
              </a:buClr>
              <a:buSzPct val="100000"/>
              <a:buFont typeface="Wingdings" pitchFamily="2" charset="2"/>
              <a:buChar char="§"/>
            </a:pPr>
            <a:r>
              <a:rPr lang="en-US" sz="2400" dirty="0"/>
              <a:t>Where would you place your board in the Charter School Board Life Cycle?</a:t>
            </a:r>
          </a:p>
          <a:p>
            <a:endParaRPr lang="en-US" dirty="0"/>
          </a:p>
        </p:txBody>
      </p:sp>
      <p:pic>
        <p:nvPicPr>
          <p:cNvPr id="11" name="Picture 10" descr="Strategy, Oversight, Support">
            <a:extLst>
              <a:ext uri="{FF2B5EF4-FFF2-40B4-BE49-F238E27FC236}">
                <a16:creationId xmlns:a16="http://schemas.microsoft.com/office/drawing/2014/main" id="{A0FD0616-2CDC-CB38-1F09-8B481C0C66F9}"/>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453833" y="186441"/>
            <a:ext cx="6228832" cy="1581351"/>
          </a:xfrm>
          <a:prstGeom prst="rect">
            <a:avLst/>
          </a:prstGeom>
        </p:spPr>
      </p:pic>
      <p:pic>
        <p:nvPicPr>
          <p:cNvPr id="9" name="Picture 8" descr="Six core resposibilities of a school board">
            <a:extLst>
              <a:ext uri="{FF2B5EF4-FFF2-40B4-BE49-F238E27FC236}">
                <a16:creationId xmlns:a16="http://schemas.microsoft.com/office/drawing/2014/main" id="{5DB8F405-57A0-0A34-C40A-1DF277011D3C}"/>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6615921" y="1985239"/>
            <a:ext cx="4577000" cy="2638307"/>
          </a:xfrm>
          <a:prstGeom prst="rect">
            <a:avLst/>
          </a:prstGeom>
        </p:spPr>
      </p:pic>
      <p:pic>
        <p:nvPicPr>
          <p:cNvPr id="5" name="Picture 4" descr="Founding Board, Emerging Board, Maturing Board">
            <a:extLst>
              <a:ext uri="{FF2B5EF4-FFF2-40B4-BE49-F238E27FC236}">
                <a16:creationId xmlns:a16="http://schemas.microsoft.com/office/drawing/2014/main" id="{A6E99529-7855-36AE-5686-7609E8C6AF2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96000" y="4799079"/>
            <a:ext cx="5616844" cy="2049055"/>
          </a:xfrm>
          <a:prstGeom prst="rect">
            <a:avLst/>
          </a:prstGeom>
        </p:spPr>
      </p:pic>
      <p:pic>
        <p:nvPicPr>
          <p:cNvPr id="16" name="Picture 15" descr="Founding Board, Emerging Board, Maturing Board graphic">
            <a:extLst>
              <a:ext uri="{FF2B5EF4-FFF2-40B4-BE49-F238E27FC236}">
                <a16:creationId xmlns:a16="http://schemas.microsoft.com/office/drawing/2014/main" id="{41E5D74D-2D9D-889D-8F31-EC53EE142DD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96000" y="4808945"/>
            <a:ext cx="5616844" cy="2049055"/>
          </a:xfrm>
          <a:prstGeom prst="rect">
            <a:avLst/>
          </a:prstGeom>
        </p:spPr>
      </p:pic>
    </p:spTree>
    <p:extLst>
      <p:ext uri="{BB962C8B-B14F-4D97-AF65-F5344CB8AC3E}">
        <p14:creationId xmlns:p14="http://schemas.microsoft.com/office/powerpoint/2010/main" val="32713489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8DB431A1-9806-9CFE-0E5F-1A5611C2A66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9C37279A-330D-886F-340D-494A5005E5FC}"/>
              </a:ext>
            </a:extLst>
          </p:cNvPr>
          <p:cNvSpPr>
            <a:spLocks noGrp="1"/>
          </p:cNvSpPr>
          <p:nvPr>
            <p:ph type="title"/>
          </p:nvPr>
        </p:nvSpPr>
        <p:spPr>
          <a:xfrm>
            <a:off x="6309359" y="444933"/>
            <a:ext cx="5477479" cy="3291840"/>
          </a:xfrm>
        </p:spPr>
        <p:txBody>
          <a:bodyPr/>
          <a:lstStyle/>
          <a:p>
            <a:r>
              <a:rPr lang="en-US" dirty="0"/>
              <a:t>Board Director Expectations</a:t>
            </a:r>
          </a:p>
        </p:txBody>
      </p:sp>
    </p:spTree>
    <p:extLst>
      <p:ext uri="{BB962C8B-B14F-4D97-AF65-F5344CB8AC3E}">
        <p14:creationId xmlns:p14="http://schemas.microsoft.com/office/powerpoint/2010/main" val="1184402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0BCA4-EA49-BB67-3CCD-6A6F624F7A70}"/>
              </a:ext>
            </a:extLst>
          </p:cNvPr>
          <p:cNvSpPr>
            <a:spLocks noGrp="1"/>
          </p:cNvSpPr>
          <p:nvPr>
            <p:ph type="title"/>
          </p:nvPr>
        </p:nvSpPr>
        <p:spPr/>
        <p:txBody>
          <a:bodyPr/>
          <a:lstStyle/>
          <a:p>
            <a:r>
              <a:rPr lang="en-US" dirty="0"/>
              <a:t>Charter School Board Director </a:t>
            </a:r>
            <a:br>
              <a:rPr lang="en-US" dirty="0"/>
            </a:br>
            <a:r>
              <a:rPr lang="en-US" dirty="0"/>
              <a:t>Job Description</a:t>
            </a:r>
          </a:p>
        </p:txBody>
      </p:sp>
      <p:sp>
        <p:nvSpPr>
          <p:cNvPr id="3" name="Content Placeholder 2">
            <a:extLst>
              <a:ext uri="{FF2B5EF4-FFF2-40B4-BE49-F238E27FC236}">
                <a16:creationId xmlns:a16="http://schemas.microsoft.com/office/drawing/2014/main" id="{4CC30ECA-C3DB-4CFB-3B38-602DAF227D2E}"/>
              </a:ext>
            </a:extLst>
          </p:cNvPr>
          <p:cNvSpPr>
            <a:spLocks noGrp="1"/>
          </p:cNvSpPr>
          <p:nvPr>
            <p:ph sz="quarter" idx="13"/>
          </p:nvPr>
        </p:nvSpPr>
        <p:spPr>
          <a:xfrm>
            <a:off x="3657600" y="2282008"/>
            <a:ext cx="7810500" cy="4118792"/>
          </a:xfrm>
        </p:spPr>
        <p:txBody>
          <a:bodyPr anchor="t">
            <a:normAutofit lnSpcReduction="10000"/>
          </a:bodyPr>
          <a:lstStyle/>
          <a:p>
            <a:pPr marL="0" lvl="0" indent="0" algn="l" rtl="0">
              <a:lnSpc>
                <a:spcPct val="113000"/>
              </a:lnSpc>
              <a:spcBef>
                <a:spcPts val="0"/>
              </a:spcBef>
              <a:spcAft>
                <a:spcPts val="0"/>
              </a:spcAft>
              <a:buClr>
                <a:schemeClr val="bg1"/>
              </a:buClr>
              <a:buSzPct val="100000"/>
              <a:buNone/>
            </a:pPr>
            <a:r>
              <a:rPr lang="en-US" sz="2400" b="1" dirty="0"/>
              <a:t>Key Components of the Job Description:</a:t>
            </a:r>
          </a:p>
          <a:p>
            <a:pPr marL="574675" lvl="0" indent="-274638" algn="l" rtl="0">
              <a:lnSpc>
                <a:spcPct val="113000"/>
              </a:lnSpc>
              <a:spcBef>
                <a:spcPts val="0"/>
              </a:spcBef>
              <a:spcAft>
                <a:spcPts val="0"/>
              </a:spcAft>
              <a:buClr>
                <a:schemeClr val="bg1"/>
              </a:buClr>
              <a:buSzPct val="100000"/>
              <a:buFont typeface="Wingdings" pitchFamily="2" charset="2"/>
              <a:buChar char="§"/>
            </a:pPr>
            <a:r>
              <a:rPr lang="en-US" sz="2400" dirty="0"/>
              <a:t>Primary governance responsibilities</a:t>
            </a:r>
          </a:p>
          <a:p>
            <a:pPr marL="574675" lvl="0" indent="-274638" algn="l" rtl="0">
              <a:lnSpc>
                <a:spcPct val="113000"/>
              </a:lnSpc>
              <a:spcBef>
                <a:spcPts val="0"/>
              </a:spcBef>
              <a:spcAft>
                <a:spcPts val="0"/>
              </a:spcAft>
              <a:buClr>
                <a:schemeClr val="bg1"/>
              </a:buClr>
              <a:buSzPct val="100000"/>
              <a:buFont typeface="Wingdings" pitchFamily="2" charset="2"/>
              <a:buChar char="§"/>
            </a:pPr>
            <a:r>
              <a:rPr lang="en-US" sz="2400" dirty="0"/>
              <a:t>Critical components of an effective board</a:t>
            </a:r>
          </a:p>
          <a:p>
            <a:pPr marL="574675" lvl="0" indent="-274638" algn="l" rtl="0">
              <a:lnSpc>
                <a:spcPct val="113000"/>
              </a:lnSpc>
              <a:spcBef>
                <a:spcPts val="0"/>
              </a:spcBef>
              <a:spcAft>
                <a:spcPts val="0"/>
              </a:spcAft>
              <a:buClr>
                <a:schemeClr val="bg1"/>
              </a:buClr>
              <a:buSzPct val="100000"/>
              <a:buFont typeface="Wingdings" pitchFamily="2" charset="2"/>
              <a:buChar char="§"/>
            </a:pPr>
            <a:r>
              <a:rPr lang="en-US" sz="2400" dirty="0"/>
              <a:t>Responsibilities of individual board members</a:t>
            </a:r>
          </a:p>
          <a:p>
            <a:pPr marL="574675" lvl="0" indent="-274638" algn="l" rtl="0">
              <a:lnSpc>
                <a:spcPct val="113000"/>
              </a:lnSpc>
              <a:spcBef>
                <a:spcPts val="0"/>
              </a:spcBef>
              <a:spcAft>
                <a:spcPts val="0"/>
              </a:spcAft>
              <a:buClr>
                <a:schemeClr val="bg1"/>
              </a:buClr>
              <a:buSzPct val="100000"/>
              <a:buFont typeface="Wingdings" pitchFamily="2" charset="2"/>
              <a:buChar char="§"/>
            </a:pPr>
            <a:r>
              <a:rPr lang="en-US" sz="2400" dirty="0"/>
              <a:t>Estimated time commitment for board members</a:t>
            </a:r>
          </a:p>
          <a:p>
            <a:pPr marL="574675" lvl="0" indent="-274638" algn="l" rtl="0">
              <a:lnSpc>
                <a:spcPct val="113000"/>
              </a:lnSpc>
              <a:spcBef>
                <a:spcPts val="0"/>
              </a:spcBef>
              <a:spcAft>
                <a:spcPts val="0"/>
              </a:spcAft>
              <a:buClr>
                <a:schemeClr val="bg1"/>
              </a:buClr>
              <a:buSzPct val="100000"/>
              <a:buFont typeface="Wingdings" pitchFamily="2" charset="2"/>
              <a:buChar char="§"/>
            </a:pPr>
            <a:endParaRPr lang="en-US" sz="2400" dirty="0"/>
          </a:p>
          <a:p>
            <a:pPr marL="12700" lvl="0" indent="0" algn="l" rtl="0">
              <a:lnSpc>
                <a:spcPct val="113000"/>
              </a:lnSpc>
              <a:spcBef>
                <a:spcPts val="0"/>
              </a:spcBef>
              <a:spcAft>
                <a:spcPts val="0"/>
              </a:spcAft>
              <a:buClr>
                <a:schemeClr val="bg1"/>
              </a:buClr>
              <a:buSzPct val="100000"/>
              <a:buNone/>
            </a:pPr>
            <a:r>
              <a:rPr lang="en-US" sz="2400" i="1" dirty="0"/>
              <a:t>*Note – Depending on where your board is in its life cycle, there may be shifts in the responsibilities of the board. Regularly reviewing your job description is highly recommended.</a:t>
            </a:r>
          </a:p>
        </p:txBody>
      </p:sp>
    </p:spTree>
    <p:extLst>
      <p:ext uri="{BB962C8B-B14F-4D97-AF65-F5344CB8AC3E}">
        <p14:creationId xmlns:p14="http://schemas.microsoft.com/office/powerpoint/2010/main" val="247222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0BCA4-EA49-BB67-3CCD-6A6F624F7A70}"/>
              </a:ext>
            </a:extLst>
          </p:cNvPr>
          <p:cNvSpPr>
            <a:spLocks noGrp="1"/>
          </p:cNvSpPr>
          <p:nvPr>
            <p:ph type="title"/>
          </p:nvPr>
        </p:nvSpPr>
        <p:spPr/>
        <p:txBody>
          <a:bodyPr/>
          <a:lstStyle/>
          <a:p>
            <a:r>
              <a:rPr lang="en-US" dirty="0"/>
              <a:t>Charter School Board Director </a:t>
            </a:r>
            <a:br>
              <a:rPr lang="en-US" dirty="0"/>
            </a:br>
            <a:r>
              <a:rPr lang="en-US" dirty="0"/>
              <a:t>Job Description</a:t>
            </a:r>
          </a:p>
        </p:txBody>
      </p:sp>
      <p:graphicFrame>
        <p:nvGraphicFramePr>
          <p:cNvPr id="4" name="Table 3">
            <a:extLst>
              <a:ext uri="{FF2B5EF4-FFF2-40B4-BE49-F238E27FC236}">
                <a16:creationId xmlns:a16="http://schemas.microsoft.com/office/drawing/2014/main" id="{CE0FA0BC-151E-F95D-317A-F808C29539C9}"/>
              </a:ext>
            </a:extLst>
          </p:cNvPr>
          <p:cNvGraphicFramePr>
            <a:graphicFrameLocks noGrp="1"/>
          </p:cNvGraphicFramePr>
          <p:nvPr>
            <p:extLst>
              <p:ext uri="{D42A27DB-BD31-4B8C-83A1-F6EECF244321}">
                <p14:modId xmlns:p14="http://schemas.microsoft.com/office/powerpoint/2010/main" val="2823761275"/>
              </p:ext>
            </p:extLst>
          </p:nvPr>
        </p:nvGraphicFramePr>
        <p:xfrm>
          <a:off x="1961321" y="2336470"/>
          <a:ext cx="9846364" cy="4084320"/>
        </p:xfrm>
        <a:graphic>
          <a:graphicData uri="http://schemas.openxmlformats.org/drawingml/2006/table">
            <a:tbl>
              <a:tblPr firstRow="1" bandRow="1">
                <a:tableStyleId>{F2DE63D5-997A-4646-A377-4702673A728D}</a:tableStyleId>
              </a:tblPr>
              <a:tblGrid>
                <a:gridCol w="2461591">
                  <a:extLst>
                    <a:ext uri="{9D8B030D-6E8A-4147-A177-3AD203B41FA5}">
                      <a16:colId xmlns:a16="http://schemas.microsoft.com/office/drawing/2014/main" val="3005862844"/>
                    </a:ext>
                  </a:extLst>
                </a:gridCol>
                <a:gridCol w="2461591">
                  <a:extLst>
                    <a:ext uri="{9D8B030D-6E8A-4147-A177-3AD203B41FA5}">
                      <a16:colId xmlns:a16="http://schemas.microsoft.com/office/drawing/2014/main" val="2820698971"/>
                    </a:ext>
                  </a:extLst>
                </a:gridCol>
                <a:gridCol w="2461591">
                  <a:extLst>
                    <a:ext uri="{9D8B030D-6E8A-4147-A177-3AD203B41FA5}">
                      <a16:colId xmlns:a16="http://schemas.microsoft.com/office/drawing/2014/main" val="4151197671"/>
                    </a:ext>
                  </a:extLst>
                </a:gridCol>
                <a:gridCol w="2461591">
                  <a:extLst>
                    <a:ext uri="{9D8B030D-6E8A-4147-A177-3AD203B41FA5}">
                      <a16:colId xmlns:a16="http://schemas.microsoft.com/office/drawing/2014/main" val="917346926"/>
                    </a:ext>
                  </a:extLst>
                </a:gridCol>
              </a:tblGrid>
              <a:tr h="370840">
                <a:tc>
                  <a:txBody>
                    <a:bodyPr/>
                    <a:lstStyle/>
                    <a:p>
                      <a:pPr algn="ctr"/>
                      <a:r>
                        <a:rPr lang="en-US" sz="1600" dirty="0">
                          <a:solidFill>
                            <a:schemeClr val="tx1"/>
                          </a:solidFill>
                        </a:rPr>
                        <a:t>Governance Responsibilities</a:t>
                      </a:r>
                    </a:p>
                  </a:txBody>
                  <a:tcPr>
                    <a:lnL w="6350" cap="flat" cmpd="sng" algn="ctr">
                      <a:noFill/>
                      <a:prstDash val="solid"/>
                      <a:miter lim="800000"/>
                    </a:lnL>
                    <a:lnR>
                      <a:noFill/>
                    </a:lnR>
                    <a:lnT w="6350" cap="flat" cmpd="sng" algn="ctr">
                      <a:noFill/>
                      <a:prstDash val="solid"/>
                      <a:miter lim="800000"/>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solidFill>
                            <a:schemeClr val="tx1"/>
                          </a:solidFill>
                        </a:rPr>
                        <a:t>Critical Components of an Effective Board</a:t>
                      </a:r>
                    </a:p>
                  </a:txBody>
                  <a:tcPr>
                    <a:lnL>
                      <a:noFill/>
                    </a:lnL>
                    <a:lnR>
                      <a:noFill/>
                    </a:lnR>
                    <a:lnT w="6350" cap="flat" cmpd="sng" algn="ctr">
                      <a:noFill/>
                      <a:prstDash val="solid"/>
                      <a:miter lim="800000"/>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solidFill>
                            <a:schemeClr val="tx1"/>
                          </a:solidFill>
                        </a:rPr>
                        <a:t>Individual Board Member Responsibilities</a:t>
                      </a:r>
                    </a:p>
                  </a:txBody>
                  <a:tcPr>
                    <a:lnL>
                      <a:noFill/>
                    </a:lnL>
                    <a:lnR>
                      <a:noFill/>
                    </a:lnR>
                    <a:lnT w="6350" cap="flat" cmpd="sng" algn="ctr">
                      <a:noFill/>
                      <a:prstDash val="solid"/>
                      <a:miter lim="800000"/>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600" dirty="0">
                          <a:solidFill>
                            <a:schemeClr val="tx1"/>
                          </a:solidFill>
                        </a:rPr>
                        <a:t>Estimated Time Commitment</a:t>
                      </a:r>
                    </a:p>
                  </a:txBody>
                  <a:tcPr>
                    <a:lnL>
                      <a:noFill/>
                    </a:lnL>
                    <a:lnR w="6350" cap="flat" cmpd="sng" algn="ctr">
                      <a:noFill/>
                      <a:prstDash val="solid"/>
                      <a:miter lim="800000"/>
                    </a:lnR>
                    <a:lnT w="6350" cap="flat" cmpd="sng" algn="ctr">
                      <a:noFill/>
                      <a:prstDash val="solid"/>
                      <a:miter lim="800000"/>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36198317"/>
                  </a:ext>
                </a:extLst>
              </a:tr>
              <a:tr h="370840">
                <a:tc>
                  <a:txBody>
                    <a:bodyPr/>
                    <a:lstStyle/>
                    <a:p>
                      <a:pPr marL="285750" indent="-285750">
                        <a:buFont typeface="Wingdings" pitchFamily="2" charset="2"/>
                        <a:buChar char="§"/>
                      </a:pPr>
                      <a:r>
                        <a:rPr lang="en-US" sz="1600" dirty="0">
                          <a:solidFill>
                            <a:schemeClr val="bg1"/>
                          </a:solidFill>
                        </a:rPr>
                        <a:t>Legal obligations</a:t>
                      </a:r>
                    </a:p>
                    <a:p>
                      <a:pPr marL="285750" indent="-285750">
                        <a:buFont typeface="Wingdings" pitchFamily="2" charset="2"/>
                        <a:buChar char="§"/>
                      </a:pPr>
                      <a:r>
                        <a:rPr lang="en-US" sz="1600" dirty="0">
                          <a:solidFill>
                            <a:schemeClr val="bg1"/>
                          </a:solidFill>
                        </a:rPr>
                        <a:t>Fiduciary responsibilities</a:t>
                      </a:r>
                    </a:p>
                    <a:p>
                      <a:pPr marL="285750" indent="-285750">
                        <a:buFont typeface="Wingdings" pitchFamily="2" charset="2"/>
                        <a:buChar char="§"/>
                      </a:pPr>
                      <a:r>
                        <a:rPr lang="en-US" sz="1600" dirty="0">
                          <a:solidFill>
                            <a:schemeClr val="bg1"/>
                          </a:solidFill>
                        </a:rPr>
                        <a:t>Ethical standards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Wingdings" pitchFamily="2" charset="2"/>
                        <a:buChar char="§"/>
                      </a:pPr>
                      <a:r>
                        <a:rPr lang="en-US" sz="1600" dirty="0">
                          <a:solidFill>
                            <a:schemeClr val="bg1"/>
                          </a:solidFill>
                        </a:rPr>
                        <a:t>Six Core Responsibilities</a:t>
                      </a:r>
                    </a:p>
                    <a:p>
                      <a:pPr marL="285750" indent="-285750">
                        <a:buFont typeface="Wingdings" pitchFamily="2" charset="2"/>
                        <a:buChar char="§"/>
                      </a:pPr>
                      <a:r>
                        <a:rPr lang="en-US" sz="1600" dirty="0">
                          <a:solidFill>
                            <a:schemeClr val="bg1"/>
                          </a:solidFill>
                        </a:rPr>
                        <a:t>Big picture and long-term sustainability</a:t>
                      </a:r>
                    </a:p>
                    <a:p>
                      <a:pPr marL="285750" indent="-285750">
                        <a:buFont typeface="Wingdings" pitchFamily="2" charset="2"/>
                        <a:buChar char="§"/>
                      </a:pPr>
                      <a:r>
                        <a:rPr lang="en-US" sz="1600" dirty="0">
                          <a:solidFill>
                            <a:schemeClr val="bg1"/>
                          </a:solidFill>
                        </a:rPr>
                        <a:t>Succession planning</a:t>
                      </a:r>
                    </a:p>
                    <a:p>
                      <a:pPr marL="285750" indent="-285750">
                        <a:buFont typeface="Wingdings" pitchFamily="2" charset="2"/>
                        <a:buChar char="§"/>
                      </a:pPr>
                      <a:r>
                        <a:rPr lang="en-US" sz="1600" dirty="0">
                          <a:solidFill>
                            <a:schemeClr val="bg1"/>
                          </a:solidFill>
                        </a:rPr>
                        <a:t>Distinction between management and governance</a:t>
                      </a:r>
                    </a:p>
                    <a:p>
                      <a:pPr marL="285750" indent="-285750">
                        <a:buFont typeface="Wingdings" pitchFamily="2" charset="2"/>
                        <a:buChar char="§"/>
                      </a:pPr>
                      <a:r>
                        <a:rPr lang="en-US" sz="1600" dirty="0">
                          <a:solidFill>
                            <a:schemeClr val="bg1"/>
                          </a:solidFill>
                        </a:rPr>
                        <a:t>Leader evaluation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Wingdings" pitchFamily="2" charset="2"/>
                        <a:buChar char="§"/>
                      </a:pPr>
                      <a:r>
                        <a:rPr lang="en-US" sz="1600" dirty="0">
                          <a:solidFill>
                            <a:schemeClr val="bg1"/>
                          </a:solidFill>
                        </a:rPr>
                        <a:t>Alignment to the charter school’s mission and vision</a:t>
                      </a:r>
                    </a:p>
                    <a:p>
                      <a:pPr marL="285750" marR="0" lvl="0" indent="-285750" algn="l" defTabSz="914400" rtl="0" eaLnBrk="1" fontAlgn="auto" latinLnBrk="0" hangingPunct="1">
                        <a:lnSpc>
                          <a:spcPct val="100000"/>
                        </a:lnSpc>
                        <a:spcBef>
                          <a:spcPts val="0"/>
                        </a:spcBef>
                        <a:spcAft>
                          <a:spcPts val="0"/>
                        </a:spcAft>
                        <a:buClrTx/>
                        <a:buSzTx/>
                        <a:buFont typeface="Wingdings" pitchFamily="2" charset="2"/>
                        <a:buChar char="§"/>
                        <a:tabLst/>
                        <a:defRPr/>
                      </a:pPr>
                      <a:r>
                        <a:rPr lang="en-US" sz="1600" dirty="0">
                          <a:solidFill>
                            <a:schemeClr val="bg1"/>
                          </a:solidFill>
                        </a:rPr>
                        <a:t>Advocate and champion for the charter school</a:t>
                      </a:r>
                    </a:p>
                    <a:p>
                      <a:pPr marL="285750" indent="-285750">
                        <a:buFont typeface="Wingdings" pitchFamily="2" charset="2"/>
                        <a:buChar char="§"/>
                      </a:pPr>
                      <a:r>
                        <a:rPr lang="en-US" sz="1600" dirty="0">
                          <a:solidFill>
                            <a:schemeClr val="bg1"/>
                          </a:solidFill>
                        </a:rPr>
                        <a:t>Commitment to regularly attending meetings and required events</a:t>
                      </a:r>
                    </a:p>
                    <a:p>
                      <a:pPr marL="285750" indent="-285750">
                        <a:buFont typeface="Wingdings" pitchFamily="2" charset="2"/>
                        <a:buChar char="§"/>
                      </a:pPr>
                      <a:r>
                        <a:rPr lang="en-US" sz="1600" dirty="0">
                          <a:solidFill>
                            <a:schemeClr val="bg1"/>
                          </a:solidFill>
                        </a:rPr>
                        <a:t>Adhering to conflict of interest and other relevant policies and procedures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buFont typeface="Wingdings" pitchFamily="2" charset="2"/>
                        <a:buChar char="§"/>
                      </a:pPr>
                      <a:r>
                        <a:rPr lang="en-US" sz="1600" dirty="0">
                          <a:solidFill>
                            <a:schemeClr val="bg1"/>
                          </a:solidFill>
                        </a:rPr>
                        <a:t>Regular meeting and board retreat attendance</a:t>
                      </a:r>
                    </a:p>
                    <a:p>
                      <a:pPr marL="285750" indent="-285750">
                        <a:buFont typeface="Wingdings" pitchFamily="2" charset="2"/>
                        <a:buChar char="§"/>
                      </a:pPr>
                      <a:r>
                        <a:rPr lang="en-US" sz="1600" dirty="0">
                          <a:solidFill>
                            <a:schemeClr val="bg1"/>
                          </a:solidFill>
                        </a:rPr>
                        <a:t>Committee meeting attendance</a:t>
                      </a:r>
                    </a:p>
                    <a:p>
                      <a:pPr marL="285750" indent="-285750">
                        <a:buFont typeface="Wingdings" pitchFamily="2" charset="2"/>
                        <a:buChar char="§"/>
                      </a:pPr>
                      <a:r>
                        <a:rPr lang="en-US" sz="1600" dirty="0">
                          <a:solidFill>
                            <a:schemeClr val="bg1"/>
                          </a:solidFill>
                        </a:rPr>
                        <a:t>Prep time for meetings</a:t>
                      </a:r>
                    </a:p>
                    <a:p>
                      <a:pPr marL="285750" indent="-285750">
                        <a:buFont typeface="Wingdings" pitchFamily="2" charset="2"/>
                        <a:buChar char="§"/>
                      </a:pPr>
                      <a:r>
                        <a:rPr lang="en-US" sz="1600" dirty="0">
                          <a:solidFill>
                            <a:schemeClr val="bg1"/>
                          </a:solidFill>
                        </a:rPr>
                        <a:t>Attending events outside of board meetings</a:t>
                      </a:r>
                    </a:p>
                    <a:p>
                      <a:pPr marL="285750" indent="-285750">
                        <a:buFont typeface="Wingdings" pitchFamily="2" charset="2"/>
                        <a:buChar char="§"/>
                      </a:pPr>
                      <a:r>
                        <a:rPr lang="en-US" sz="1600" dirty="0">
                          <a:solidFill>
                            <a:schemeClr val="bg1"/>
                          </a:solidFill>
                        </a:rPr>
                        <a:t>Visiting the charter school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89421730"/>
                  </a:ext>
                </a:extLst>
              </a:tr>
            </a:tbl>
          </a:graphicData>
        </a:graphic>
      </p:graphicFrame>
    </p:spTree>
    <p:extLst>
      <p:ext uri="{BB962C8B-B14F-4D97-AF65-F5344CB8AC3E}">
        <p14:creationId xmlns:p14="http://schemas.microsoft.com/office/powerpoint/2010/main" val="4282782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0BCA4-EA49-BB67-3CCD-6A6F624F7A70}"/>
              </a:ext>
            </a:extLst>
          </p:cNvPr>
          <p:cNvSpPr>
            <a:spLocks noGrp="1"/>
          </p:cNvSpPr>
          <p:nvPr>
            <p:ph type="title"/>
          </p:nvPr>
        </p:nvSpPr>
        <p:spPr/>
        <p:txBody>
          <a:bodyPr/>
          <a:lstStyle/>
          <a:p>
            <a:r>
              <a:rPr lang="en-US" dirty="0"/>
              <a:t>Charter School Board Director </a:t>
            </a:r>
            <a:br>
              <a:rPr lang="en-US" dirty="0"/>
            </a:br>
            <a:r>
              <a:rPr lang="en-US" dirty="0"/>
              <a:t>Commitment to Excellence</a:t>
            </a:r>
          </a:p>
        </p:txBody>
      </p:sp>
      <p:sp>
        <p:nvSpPr>
          <p:cNvPr id="3" name="Content Placeholder 2">
            <a:extLst>
              <a:ext uri="{FF2B5EF4-FFF2-40B4-BE49-F238E27FC236}">
                <a16:creationId xmlns:a16="http://schemas.microsoft.com/office/drawing/2014/main" id="{4CC30ECA-C3DB-4CFB-3B38-602DAF227D2E}"/>
              </a:ext>
            </a:extLst>
          </p:cNvPr>
          <p:cNvSpPr>
            <a:spLocks noGrp="1"/>
          </p:cNvSpPr>
          <p:nvPr>
            <p:ph sz="quarter" idx="13"/>
          </p:nvPr>
        </p:nvSpPr>
        <p:spPr>
          <a:xfrm>
            <a:off x="3657600" y="2282008"/>
            <a:ext cx="7810500" cy="4118792"/>
          </a:xfrm>
        </p:spPr>
        <p:txBody>
          <a:bodyPr anchor="t">
            <a:normAutofit/>
          </a:bodyPr>
          <a:lstStyle/>
          <a:p>
            <a:pPr marL="12700" indent="0">
              <a:buClr>
                <a:schemeClr val="bg1"/>
              </a:buClr>
              <a:buNone/>
            </a:pPr>
            <a:r>
              <a:rPr lang="en-US" sz="2400" b="1" kern="0" dirty="0">
                <a:ea typeface="Calibri"/>
                <a:sym typeface="Calibri"/>
              </a:rPr>
              <a:t>Breakout Rooms:</a:t>
            </a:r>
            <a:endParaRPr lang="en-US" sz="2400" b="1" dirty="0">
              <a:ea typeface="Calibri"/>
              <a:cs typeface="Arial"/>
              <a:sym typeface="Arial"/>
            </a:endParaRPr>
          </a:p>
          <a:p>
            <a:pPr marL="355600" indent="-342900">
              <a:buClr>
                <a:schemeClr val="bg1"/>
              </a:buClr>
              <a:buSzPct val="75000"/>
              <a:buFont typeface="Wingdings" pitchFamily="2" charset="2"/>
              <a:buChar char="§"/>
            </a:pPr>
            <a:r>
              <a:rPr lang="en-US" sz="2400" i="1" kern="0" dirty="0">
                <a:ea typeface="Calibri"/>
                <a:sym typeface="Calibri"/>
              </a:rPr>
              <a:t>What does it mean for you to be on your charter school board?</a:t>
            </a:r>
          </a:p>
          <a:p>
            <a:pPr marL="355600" indent="-342900">
              <a:buClr>
                <a:schemeClr val="bg1"/>
              </a:buClr>
              <a:buSzPct val="75000"/>
              <a:buFont typeface="Wingdings" pitchFamily="2" charset="2"/>
              <a:buChar char="§"/>
            </a:pPr>
            <a:r>
              <a:rPr lang="en-US" sz="2400" i="1" kern="0" dirty="0">
                <a:ea typeface="Calibri"/>
                <a:sym typeface="Calibri"/>
              </a:rPr>
              <a:t>What makes being on the charter school board different from being on other boards?</a:t>
            </a:r>
          </a:p>
          <a:p>
            <a:pPr marL="355600" indent="-342900">
              <a:buClr>
                <a:schemeClr val="bg1"/>
              </a:buClr>
              <a:buSzPct val="75000"/>
              <a:buFont typeface="Wingdings" pitchFamily="2" charset="2"/>
              <a:buChar char="§"/>
            </a:pPr>
            <a:r>
              <a:rPr lang="en-US" sz="2400" i="1" dirty="0">
                <a:ea typeface="Calibri"/>
                <a:cs typeface="Arial"/>
              </a:rPr>
              <a:t>What commitments have you made as a charter school board director?</a:t>
            </a:r>
          </a:p>
          <a:p>
            <a:pPr marL="355600" indent="-342900">
              <a:buClr>
                <a:schemeClr val="bg1"/>
              </a:buClr>
              <a:buSzPct val="75000"/>
              <a:buFont typeface="Wingdings" pitchFamily="2" charset="2"/>
              <a:buChar char="§"/>
            </a:pPr>
            <a:r>
              <a:rPr lang="en-US" sz="2400" i="1" dirty="0">
                <a:ea typeface="Calibri"/>
                <a:cs typeface="Arial"/>
                <a:sym typeface="Arial"/>
              </a:rPr>
              <a:t>What commitments are you willing to make that will keep you engaged and not be overwhelming?</a:t>
            </a:r>
          </a:p>
        </p:txBody>
      </p:sp>
    </p:spTree>
    <p:extLst>
      <p:ext uri="{BB962C8B-B14F-4D97-AF65-F5344CB8AC3E}">
        <p14:creationId xmlns:p14="http://schemas.microsoft.com/office/powerpoint/2010/main" val="1836201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0BCA4-EA49-BB67-3CCD-6A6F624F7A70}"/>
              </a:ext>
            </a:extLst>
          </p:cNvPr>
          <p:cNvSpPr>
            <a:spLocks noGrp="1"/>
          </p:cNvSpPr>
          <p:nvPr>
            <p:ph type="title"/>
          </p:nvPr>
        </p:nvSpPr>
        <p:spPr/>
        <p:txBody>
          <a:bodyPr/>
          <a:lstStyle/>
          <a:p>
            <a:r>
              <a:rPr lang="en-US" dirty="0"/>
              <a:t>Charter School Board Director </a:t>
            </a:r>
            <a:br>
              <a:rPr lang="en-US" dirty="0"/>
            </a:br>
            <a:r>
              <a:rPr lang="en-US" dirty="0"/>
              <a:t>Commitment to Excellence</a:t>
            </a:r>
          </a:p>
        </p:txBody>
      </p:sp>
      <p:sp>
        <p:nvSpPr>
          <p:cNvPr id="3" name="Content Placeholder 2">
            <a:extLst>
              <a:ext uri="{FF2B5EF4-FFF2-40B4-BE49-F238E27FC236}">
                <a16:creationId xmlns:a16="http://schemas.microsoft.com/office/drawing/2014/main" id="{4CC30ECA-C3DB-4CFB-3B38-602DAF227D2E}"/>
              </a:ext>
            </a:extLst>
          </p:cNvPr>
          <p:cNvSpPr>
            <a:spLocks noGrp="1"/>
          </p:cNvSpPr>
          <p:nvPr>
            <p:ph sz="quarter" idx="13"/>
          </p:nvPr>
        </p:nvSpPr>
        <p:spPr>
          <a:xfrm>
            <a:off x="3657600" y="2282008"/>
            <a:ext cx="7810500" cy="4118792"/>
          </a:xfrm>
        </p:spPr>
        <p:txBody>
          <a:bodyPr anchor="t">
            <a:normAutofit fontScale="92500"/>
          </a:bodyPr>
          <a:lstStyle/>
          <a:p>
            <a:pPr marL="355600" indent="-342900">
              <a:lnSpc>
                <a:spcPct val="110000"/>
              </a:lnSpc>
              <a:buClr>
                <a:schemeClr val="bg1"/>
              </a:buClr>
              <a:buSzPct val="75000"/>
              <a:buFont typeface="Wingdings" pitchFamily="2" charset="2"/>
              <a:buChar char="§"/>
            </a:pPr>
            <a:r>
              <a:rPr lang="en-US" sz="2400" kern="0" dirty="0">
                <a:ea typeface="Calibri"/>
                <a:sym typeface="Calibri"/>
              </a:rPr>
              <a:t>Signed by each individual board member</a:t>
            </a:r>
          </a:p>
          <a:p>
            <a:pPr marL="355600" indent="-342900">
              <a:lnSpc>
                <a:spcPct val="110000"/>
              </a:lnSpc>
              <a:buClr>
                <a:schemeClr val="bg1"/>
              </a:buClr>
              <a:buSzPct val="75000"/>
              <a:buFont typeface="Wingdings" pitchFamily="2" charset="2"/>
              <a:buChar char="§"/>
            </a:pPr>
            <a:r>
              <a:rPr lang="en-US" sz="2400" kern="0" dirty="0">
                <a:ea typeface="Calibri"/>
                <a:cs typeface="Arial"/>
                <a:sym typeface="Calibri"/>
              </a:rPr>
              <a:t>Legal, fiduciary, and ethical responsibilities</a:t>
            </a:r>
          </a:p>
          <a:p>
            <a:pPr marL="355600" indent="-342900">
              <a:lnSpc>
                <a:spcPct val="110000"/>
              </a:lnSpc>
              <a:buClr>
                <a:schemeClr val="bg1"/>
              </a:buClr>
              <a:buSzPct val="75000"/>
              <a:buFont typeface="Wingdings" pitchFamily="2" charset="2"/>
              <a:buChar char="§"/>
            </a:pPr>
            <a:r>
              <a:rPr lang="en-US" sz="2400" kern="0" dirty="0">
                <a:ea typeface="Calibri"/>
                <a:cs typeface="Arial"/>
                <a:sym typeface="Calibri"/>
              </a:rPr>
              <a:t>Belief in and support of the organization’s mission</a:t>
            </a:r>
          </a:p>
          <a:p>
            <a:pPr marL="355600" indent="-342900">
              <a:lnSpc>
                <a:spcPct val="110000"/>
              </a:lnSpc>
              <a:buClr>
                <a:schemeClr val="bg1"/>
              </a:buClr>
              <a:buSzPct val="75000"/>
              <a:buFont typeface="Wingdings" pitchFamily="2" charset="2"/>
              <a:buChar char="§"/>
            </a:pPr>
            <a:r>
              <a:rPr lang="en-US" sz="2400" kern="0" dirty="0">
                <a:ea typeface="Calibri"/>
                <a:cs typeface="Arial"/>
                <a:sym typeface="Calibri"/>
              </a:rPr>
              <a:t>Acknowledging the work of the board as a united entity</a:t>
            </a:r>
          </a:p>
          <a:p>
            <a:pPr marL="355600" indent="-342900">
              <a:lnSpc>
                <a:spcPct val="110000"/>
              </a:lnSpc>
              <a:buClr>
                <a:schemeClr val="bg1"/>
              </a:buClr>
              <a:buSzPct val="75000"/>
              <a:buFont typeface="Wingdings" pitchFamily="2" charset="2"/>
              <a:buChar char="§"/>
            </a:pPr>
            <a:r>
              <a:rPr lang="en-US" sz="2400" kern="0" dirty="0">
                <a:ea typeface="Calibri"/>
                <a:cs typeface="Arial"/>
                <a:sym typeface="Calibri"/>
              </a:rPr>
              <a:t>Commitment to fulfilling individual duties as a charter school board director</a:t>
            </a:r>
          </a:p>
          <a:p>
            <a:pPr marL="355600" indent="-342900">
              <a:lnSpc>
                <a:spcPct val="110000"/>
              </a:lnSpc>
              <a:buClr>
                <a:schemeClr val="bg1"/>
              </a:buClr>
              <a:buSzPct val="75000"/>
              <a:buFont typeface="Wingdings" pitchFamily="2" charset="2"/>
              <a:buChar char="§"/>
            </a:pPr>
            <a:r>
              <a:rPr lang="en-US" sz="2400" kern="0" dirty="0">
                <a:ea typeface="Calibri"/>
                <a:cs typeface="Arial"/>
                <a:sym typeface="Calibri"/>
              </a:rPr>
              <a:t>Process for addressing directors not fulfilling their commitment</a:t>
            </a:r>
            <a:endParaRPr lang="en-US" sz="2400" dirty="0">
              <a:ea typeface="Calibri"/>
              <a:cs typeface="Arial"/>
              <a:sym typeface="Arial"/>
            </a:endParaRPr>
          </a:p>
        </p:txBody>
      </p:sp>
    </p:spTree>
    <p:extLst>
      <p:ext uri="{BB962C8B-B14F-4D97-AF65-F5344CB8AC3E}">
        <p14:creationId xmlns:p14="http://schemas.microsoft.com/office/powerpoint/2010/main" val="42402645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60"/>
        <p:cNvGrpSpPr/>
        <p:nvPr/>
      </p:nvGrpSpPr>
      <p:grpSpPr>
        <a:xfrm>
          <a:off x="0" y="0"/>
          <a:ext cx="0" cy="0"/>
          <a:chOff x="0" y="0"/>
          <a:chExt cx="0" cy="0"/>
        </a:xfrm>
      </p:grpSpPr>
      <p:sp>
        <p:nvSpPr>
          <p:cNvPr id="561" name="Google Shape;561;p88"/>
          <p:cNvSpPr txBox="1">
            <a:spLocks noGrp="1"/>
          </p:cNvSpPr>
          <p:nvPr>
            <p:ph type="title"/>
          </p:nvPr>
        </p:nvSpPr>
        <p:spPr>
          <a:xfrm>
            <a:off x="594360" y="202400"/>
            <a:ext cx="10972800" cy="669593"/>
          </a:xfrm>
          <a:prstGeom prst="rect">
            <a:avLst/>
          </a:prstGeom>
          <a:noFill/>
          <a:ln>
            <a:noFill/>
          </a:ln>
        </p:spPr>
        <p:txBody>
          <a:bodyPr spcFirstLastPara="1" vert="horz" wrap="square" lIns="91425" tIns="45700" rIns="91425" bIns="45700" rtlCol="0" anchor="t" anchorCtr="0">
            <a:noAutofit/>
          </a:bodyPr>
          <a:lstStyle/>
          <a:p>
            <a:pPr>
              <a:buSzPts val="2900"/>
            </a:pPr>
            <a:r>
              <a:rPr lang="en-US" sz="3600" dirty="0"/>
              <a:t>Sample Commitment to Excellence Agreements</a:t>
            </a:r>
            <a:endParaRPr sz="3600" dirty="0"/>
          </a:p>
        </p:txBody>
      </p:sp>
      <p:sp>
        <p:nvSpPr>
          <p:cNvPr id="563" name="Google Shape;563;p88"/>
          <p:cNvSpPr txBox="1"/>
          <p:nvPr/>
        </p:nvSpPr>
        <p:spPr>
          <a:xfrm>
            <a:off x="9956669" y="2673771"/>
            <a:ext cx="2035242" cy="1477328"/>
          </a:xfrm>
          <a:prstGeom prst="rect">
            <a:avLst/>
          </a:prstGeom>
          <a:noFill/>
          <a:ln w="9525" cap="flat" cmpd="sng">
            <a:solidFill>
              <a:schemeClr val="accent6"/>
            </a:solidFill>
            <a:prstDash val="solid"/>
            <a:round/>
            <a:headEnd type="none" w="sm" len="sm"/>
            <a:tailEnd type="none" w="sm" len="sm"/>
          </a:ln>
        </p:spPr>
        <p:txBody>
          <a:bodyPr spcFirstLastPara="1" wrap="square" lIns="91425" tIns="45700" rIns="91425" bIns="45700" anchor="t" anchorCtr="0">
            <a:noAutofit/>
          </a:bodyPr>
          <a:lstStyle/>
          <a:p>
            <a:pPr algn="ctr"/>
            <a:r>
              <a:rPr lang="en-US" dirty="0">
                <a:solidFill>
                  <a:schemeClr val="bg1"/>
                </a:solidFill>
                <a:ea typeface="Calibri"/>
                <a:cs typeface="Calibri"/>
                <a:sym typeface="Calibri"/>
              </a:rPr>
              <a:t>Regularly attend and participate in meetings, committees, and events</a:t>
            </a:r>
            <a:endParaRPr dirty="0">
              <a:solidFill>
                <a:schemeClr val="bg1"/>
              </a:solidFill>
              <a:ea typeface="Calibri"/>
              <a:cs typeface="Calibri"/>
              <a:sym typeface="Calibri"/>
            </a:endParaRPr>
          </a:p>
        </p:txBody>
      </p:sp>
      <p:sp>
        <p:nvSpPr>
          <p:cNvPr id="564" name="Google Shape;564;p88"/>
          <p:cNvSpPr txBox="1"/>
          <p:nvPr/>
        </p:nvSpPr>
        <p:spPr>
          <a:xfrm>
            <a:off x="9147451" y="1027176"/>
            <a:ext cx="2697586" cy="1477328"/>
          </a:xfrm>
          <a:prstGeom prst="rect">
            <a:avLst/>
          </a:prstGeom>
          <a:noFill/>
          <a:ln w="9525" cap="flat" cmpd="sng">
            <a:solidFill>
              <a:schemeClr val="tx2"/>
            </a:solidFill>
            <a:prstDash val="solid"/>
            <a:round/>
            <a:headEnd type="none" w="sm" len="sm"/>
            <a:tailEnd type="none" w="sm" len="sm"/>
          </a:ln>
        </p:spPr>
        <p:txBody>
          <a:bodyPr spcFirstLastPara="1" wrap="square" lIns="91425" tIns="45700" rIns="91425" bIns="45700" anchor="t" anchorCtr="0">
            <a:noAutofit/>
          </a:bodyPr>
          <a:lstStyle/>
          <a:p>
            <a:pPr algn="ctr"/>
            <a:r>
              <a:rPr lang="en-US" dirty="0">
                <a:solidFill>
                  <a:schemeClr val="bg1"/>
                </a:solidFill>
                <a:ea typeface="Calibri"/>
                <a:cs typeface="Calibri"/>
                <a:sym typeface="Calibri"/>
              </a:rPr>
              <a:t>Serve as an active advocate and ambassador for the values, mission, and vision of the school</a:t>
            </a:r>
            <a:endParaRPr dirty="0">
              <a:solidFill>
                <a:schemeClr val="bg1"/>
              </a:solidFill>
              <a:ea typeface="Calibri"/>
              <a:cs typeface="Calibri"/>
              <a:sym typeface="Calibri"/>
            </a:endParaRPr>
          </a:p>
        </p:txBody>
      </p:sp>
      <p:sp>
        <p:nvSpPr>
          <p:cNvPr id="565" name="Google Shape;565;p88"/>
          <p:cNvSpPr txBox="1"/>
          <p:nvPr/>
        </p:nvSpPr>
        <p:spPr>
          <a:xfrm>
            <a:off x="7145486" y="3539769"/>
            <a:ext cx="2483150" cy="915547"/>
          </a:xfrm>
          <a:prstGeom prst="rect">
            <a:avLst/>
          </a:prstGeom>
          <a:noFill/>
          <a:ln w="9525" cap="flat" cmpd="sng">
            <a:solidFill>
              <a:schemeClr val="accent3"/>
            </a:solidFill>
            <a:prstDash val="solid"/>
            <a:round/>
            <a:headEnd type="none" w="sm" len="sm"/>
            <a:tailEnd type="none" w="sm" len="sm"/>
          </a:ln>
        </p:spPr>
        <p:txBody>
          <a:bodyPr spcFirstLastPara="1" wrap="square" lIns="91425" tIns="45700" rIns="91425" bIns="45700" anchor="t" anchorCtr="0">
            <a:noAutofit/>
          </a:bodyPr>
          <a:lstStyle/>
          <a:p>
            <a:pPr algn="ctr"/>
            <a:r>
              <a:rPr lang="en-US" kern="0" dirty="0">
                <a:solidFill>
                  <a:schemeClr val="bg1"/>
                </a:solidFill>
                <a:effectLst/>
                <a:ea typeface="Calibri" panose="020F0502020204030204" pitchFamily="34" charset="0"/>
                <a:cs typeface="Times New Roman" panose="02020603050405020304" pitchFamily="18" charset="0"/>
              </a:rPr>
              <a:t>Encourage a diversity of opinions and solutions</a:t>
            </a:r>
            <a:r>
              <a:rPr lang="en-US" dirty="0">
                <a:solidFill>
                  <a:schemeClr val="bg1"/>
                </a:solidFill>
                <a:effectLst/>
              </a:rPr>
              <a:t> </a:t>
            </a:r>
            <a:endParaRPr dirty="0">
              <a:solidFill>
                <a:schemeClr val="bg1"/>
              </a:solidFill>
            </a:endParaRPr>
          </a:p>
        </p:txBody>
      </p:sp>
      <p:sp>
        <p:nvSpPr>
          <p:cNvPr id="566" name="Google Shape;566;p88"/>
          <p:cNvSpPr txBox="1"/>
          <p:nvPr/>
        </p:nvSpPr>
        <p:spPr>
          <a:xfrm>
            <a:off x="5730688" y="881519"/>
            <a:ext cx="3138887" cy="1477328"/>
          </a:xfrm>
          <a:prstGeom prst="rect">
            <a:avLst/>
          </a:prstGeom>
          <a:noFill/>
          <a:ln w="9525" cap="flat" cmpd="sng">
            <a:solidFill>
              <a:schemeClr val="accent3"/>
            </a:solidFill>
            <a:prstDash val="solid"/>
            <a:round/>
            <a:headEnd type="none" w="sm" len="sm"/>
            <a:tailEnd type="none" w="sm" len="sm"/>
          </a:ln>
        </p:spPr>
        <p:txBody>
          <a:bodyPr spcFirstLastPara="1" wrap="square" lIns="91425" tIns="45700" rIns="91425" bIns="45700" anchor="t" anchorCtr="0">
            <a:noAutofit/>
          </a:bodyPr>
          <a:lstStyle/>
          <a:p>
            <a:pPr algn="ctr"/>
            <a:r>
              <a:rPr lang="en-US" dirty="0">
                <a:solidFill>
                  <a:schemeClr val="bg1"/>
                </a:solidFill>
                <a:ea typeface="Calibri"/>
                <a:cs typeface="Calibri"/>
                <a:sym typeface="Calibri"/>
              </a:rPr>
              <a:t>Stay informed about the organization and its issues by reviewing materials, participating in discussions, and asking strategic questions </a:t>
            </a:r>
            <a:endParaRPr dirty="0">
              <a:solidFill>
                <a:schemeClr val="bg1"/>
              </a:solidFill>
            </a:endParaRPr>
          </a:p>
        </p:txBody>
      </p:sp>
      <p:sp>
        <p:nvSpPr>
          <p:cNvPr id="567" name="Google Shape;567;p88"/>
          <p:cNvSpPr txBox="1"/>
          <p:nvPr/>
        </p:nvSpPr>
        <p:spPr>
          <a:xfrm>
            <a:off x="200088" y="3150264"/>
            <a:ext cx="3338242" cy="1717220"/>
          </a:xfrm>
          <a:prstGeom prst="rect">
            <a:avLst/>
          </a:prstGeom>
          <a:noFill/>
          <a:ln w="9525" cap="flat" cmpd="sng">
            <a:solidFill>
              <a:schemeClr val="accent3"/>
            </a:solidFill>
            <a:prstDash val="solid"/>
            <a:round/>
            <a:headEnd type="none" w="sm" len="sm"/>
            <a:tailEnd type="none" w="sm" len="sm"/>
          </a:ln>
        </p:spPr>
        <p:txBody>
          <a:bodyPr spcFirstLastPara="1" wrap="square" lIns="91425" tIns="45700" rIns="91425" bIns="45700" anchor="t" anchorCtr="0">
            <a:noAutofit/>
          </a:bodyPr>
          <a:lstStyle/>
          <a:p>
            <a:pPr algn="ctr"/>
            <a:r>
              <a:rPr lang="en-US" dirty="0">
                <a:solidFill>
                  <a:schemeClr val="bg1"/>
                </a:solidFill>
                <a:ea typeface="Calibri"/>
                <a:cs typeface="Calibri"/>
                <a:sym typeface="Calibri"/>
              </a:rPr>
              <a:t>Use personal and professional contacts to reach into diverse communities to identify and recruit donors, volunteers, and advocates to support the organization </a:t>
            </a:r>
            <a:endParaRPr dirty="0">
              <a:solidFill>
                <a:schemeClr val="bg1"/>
              </a:solidFill>
            </a:endParaRPr>
          </a:p>
        </p:txBody>
      </p:sp>
      <p:sp>
        <p:nvSpPr>
          <p:cNvPr id="568" name="Google Shape;568;p88"/>
          <p:cNvSpPr txBox="1"/>
          <p:nvPr/>
        </p:nvSpPr>
        <p:spPr>
          <a:xfrm>
            <a:off x="6315363" y="2608559"/>
            <a:ext cx="2374932" cy="607479"/>
          </a:xfrm>
          <a:prstGeom prst="rect">
            <a:avLst/>
          </a:prstGeom>
          <a:noFill/>
          <a:ln w="9525" cap="flat" cmpd="sng">
            <a:solidFill>
              <a:schemeClr val="tx2"/>
            </a:solidFill>
            <a:prstDash val="solid"/>
            <a:round/>
            <a:headEnd type="none" w="sm" len="sm"/>
            <a:tailEnd type="none" w="sm" len="sm"/>
          </a:ln>
        </p:spPr>
        <p:txBody>
          <a:bodyPr spcFirstLastPara="1" wrap="square" lIns="91425" tIns="45700" rIns="91425" bIns="45700" anchor="t" anchorCtr="0">
            <a:noAutofit/>
          </a:bodyPr>
          <a:lstStyle/>
          <a:p>
            <a:pPr algn="ctr"/>
            <a:r>
              <a:rPr lang="en-US" dirty="0">
                <a:solidFill>
                  <a:schemeClr val="bg1"/>
                </a:solidFill>
                <a:ea typeface="Calibri"/>
                <a:cs typeface="Calibri"/>
                <a:sym typeface="Calibri"/>
              </a:rPr>
              <a:t>Serve as a committee chair or member </a:t>
            </a:r>
          </a:p>
        </p:txBody>
      </p:sp>
      <p:sp>
        <p:nvSpPr>
          <p:cNvPr id="569" name="Google Shape;569;p88"/>
          <p:cNvSpPr txBox="1"/>
          <p:nvPr/>
        </p:nvSpPr>
        <p:spPr>
          <a:xfrm>
            <a:off x="4836539" y="5280255"/>
            <a:ext cx="2666290" cy="1207117"/>
          </a:xfrm>
          <a:prstGeom prst="rect">
            <a:avLst/>
          </a:prstGeom>
          <a:noFill/>
          <a:ln w="9525" cap="flat" cmpd="sng">
            <a:solidFill>
              <a:schemeClr val="accent3"/>
            </a:solidFill>
            <a:prstDash val="solid"/>
            <a:round/>
            <a:headEnd type="none" w="sm" len="sm"/>
            <a:tailEnd type="none" w="sm" len="sm"/>
          </a:ln>
        </p:spPr>
        <p:txBody>
          <a:bodyPr spcFirstLastPara="1" wrap="square" lIns="91425" tIns="45700" rIns="91425" bIns="45700" anchor="t" anchorCtr="0">
            <a:noAutofit/>
          </a:bodyPr>
          <a:lstStyle/>
          <a:p>
            <a:pPr algn="ctr"/>
            <a:r>
              <a:rPr lang="en-US" dirty="0">
                <a:solidFill>
                  <a:schemeClr val="bg1"/>
                </a:solidFill>
                <a:ea typeface="Calibri"/>
                <a:cs typeface="Calibri"/>
                <a:sym typeface="Calibri"/>
              </a:rPr>
              <a:t>Make an annual financial contribution and support capital campaigns as appropriate </a:t>
            </a:r>
            <a:endParaRPr dirty="0">
              <a:solidFill>
                <a:schemeClr val="bg1"/>
              </a:solidFill>
            </a:endParaRPr>
          </a:p>
        </p:txBody>
      </p:sp>
      <p:sp>
        <p:nvSpPr>
          <p:cNvPr id="570" name="Google Shape;570;p88"/>
          <p:cNvSpPr txBox="1"/>
          <p:nvPr/>
        </p:nvSpPr>
        <p:spPr>
          <a:xfrm>
            <a:off x="387407" y="917337"/>
            <a:ext cx="2573819" cy="1829508"/>
          </a:xfrm>
          <a:prstGeom prst="rect">
            <a:avLst/>
          </a:prstGeom>
          <a:noFill/>
          <a:ln w="9525" cap="flat" cmpd="sng">
            <a:solidFill>
              <a:schemeClr val="tx2"/>
            </a:solidFill>
            <a:prstDash val="solid"/>
            <a:round/>
            <a:headEnd type="none" w="sm" len="sm"/>
            <a:tailEnd type="none" w="sm" len="sm"/>
          </a:ln>
        </p:spPr>
        <p:txBody>
          <a:bodyPr spcFirstLastPara="1" wrap="square" lIns="91425" tIns="45700" rIns="91425" bIns="45700" anchor="t" anchorCtr="0">
            <a:noAutofit/>
          </a:bodyPr>
          <a:lstStyle/>
          <a:p>
            <a:pPr algn="ctr"/>
            <a:r>
              <a:rPr lang="en-US" dirty="0">
                <a:solidFill>
                  <a:schemeClr val="bg1"/>
                </a:solidFill>
                <a:ea typeface="Calibri"/>
                <a:cs typeface="Calibri"/>
                <a:sym typeface="Calibri"/>
              </a:rPr>
              <a:t>Help raise funds by working on a particular fundraising project or carrying out a particular fundraising responsibility or goal </a:t>
            </a:r>
            <a:endParaRPr dirty="0">
              <a:solidFill>
                <a:schemeClr val="bg1"/>
              </a:solidFill>
            </a:endParaRPr>
          </a:p>
        </p:txBody>
      </p:sp>
      <p:sp>
        <p:nvSpPr>
          <p:cNvPr id="571" name="Google Shape;571;p88"/>
          <p:cNvSpPr txBox="1"/>
          <p:nvPr/>
        </p:nvSpPr>
        <p:spPr>
          <a:xfrm>
            <a:off x="3751314" y="3412435"/>
            <a:ext cx="2996186" cy="1170217"/>
          </a:xfrm>
          <a:prstGeom prst="rect">
            <a:avLst/>
          </a:prstGeom>
          <a:noFill/>
          <a:ln w="9525" cap="flat" cmpd="sng">
            <a:solidFill>
              <a:schemeClr val="tx2"/>
            </a:solidFill>
            <a:prstDash val="solid"/>
            <a:round/>
            <a:headEnd type="none" w="sm" len="sm"/>
            <a:tailEnd type="none" w="sm" len="sm"/>
          </a:ln>
        </p:spPr>
        <p:txBody>
          <a:bodyPr spcFirstLastPara="1" wrap="square" lIns="91425" tIns="45700" rIns="91425" bIns="45700" anchor="t" anchorCtr="0">
            <a:noAutofit/>
          </a:bodyPr>
          <a:lstStyle/>
          <a:p>
            <a:pPr algn="ctr"/>
            <a:r>
              <a:rPr lang="en-US" dirty="0">
                <a:solidFill>
                  <a:schemeClr val="bg1"/>
                </a:solidFill>
                <a:ea typeface="Calibri"/>
                <a:cs typeface="Calibri"/>
                <a:sym typeface="Calibri"/>
              </a:rPr>
              <a:t>Adhere to relevant policies and procedures set by the board and identify any potential conflicts of interest</a:t>
            </a:r>
            <a:endParaRPr dirty="0">
              <a:solidFill>
                <a:schemeClr val="bg1"/>
              </a:solidFill>
              <a:ea typeface="Calibri"/>
              <a:cs typeface="Calibri"/>
              <a:sym typeface="Calibri"/>
            </a:endParaRPr>
          </a:p>
        </p:txBody>
      </p:sp>
      <p:sp>
        <p:nvSpPr>
          <p:cNvPr id="7" name="TextBox 6">
            <a:extLst>
              <a:ext uri="{FF2B5EF4-FFF2-40B4-BE49-F238E27FC236}">
                <a16:creationId xmlns:a16="http://schemas.microsoft.com/office/drawing/2014/main" id="{8DE5924E-0395-DD94-2E25-DA4906496F74}"/>
              </a:ext>
            </a:extLst>
          </p:cNvPr>
          <p:cNvSpPr txBox="1"/>
          <p:nvPr/>
        </p:nvSpPr>
        <p:spPr>
          <a:xfrm>
            <a:off x="3239102" y="1527747"/>
            <a:ext cx="2213710" cy="1477328"/>
          </a:xfrm>
          <a:prstGeom prst="rect">
            <a:avLst/>
          </a:prstGeom>
          <a:noFill/>
          <a:ln>
            <a:solidFill>
              <a:schemeClr val="accent6"/>
            </a:solidFill>
          </a:ln>
        </p:spPr>
        <p:txBody>
          <a:bodyPr wrap="square">
            <a:spAutoFit/>
          </a:bodyPr>
          <a:lstStyle/>
          <a:p>
            <a:pPr algn="ctr"/>
            <a:r>
              <a:rPr lang="en-US" kern="0" dirty="0">
                <a:solidFill>
                  <a:schemeClr val="bg1"/>
                </a:solidFill>
                <a:effectLst/>
                <a:ea typeface="Calibri" panose="020F0502020204030204" pitchFamily="34" charset="0"/>
                <a:cs typeface="Times New Roman" panose="02020603050405020304" pitchFamily="18" charset="0"/>
              </a:rPr>
              <a:t>Encourage each other to fulfill their responsibilities to the fullest of their potential</a:t>
            </a:r>
            <a:r>
              <a:rPr lang="en-US" dirty="0">
                <a:solidFill>
                  <a:schemeClr val="bg1"/>
                </a:solidFill>
                <a:effectLst/>
              </a:rPr>
              <a:t> </a:t>
            </a:r>
            <a:endParaRPr lang="en-US" dirty="0">
              <a:solidFill>
                <a:schemeClr val="bg1"/>
              </a:solidFill>
            </a:endParaRPr>
          </a:p>
        </p:txBody>
      </p:sp>
      <p:sp>
        <p:nvSpPr>
          <p:cNvPr id="9" name="TextBox 8">
            <a:extLst>
              <a:ext uri="{FF2B5EF4-FFF2-40B4-BE49-F238E27FC236}">
                <a16:creationId xmlns:a16="http://schemas.microsoft.com/office/drawing/2014/main" id="{148A92CE-CB5D-389D-9058-69D9D42EB664}"/>
              </a:ext>
            </a:extLst>
          </p:cNvPr>
          <p:cNvSpPr txBox="1"/>
          <p:nvPr/>
        </p:nvSpPr>
        <p:spPr>
          <a:xfrm>
            <a:off x="8068300" y="4867484"/>
            <a:ext cx="3776737" cy="1477328"/>
          </a:xfrm>
          <a:prstGeom prst="rect">
            <a:avLst/>
          </a:prstGeom>
          <a:noFill/>
          <a:ln>
            <a:solidFill>
              <a:schemeClr val="tx2"/>
            </a:solidFill>
          </a:ln>
        </p:spPr>
        <p:txBody>
          <a:bodyPr wrap="square">
            <a:spAutoFit/>
          </a:bodyPr>
          <a:lstStyle/>
          <a:p>
            <a:pPr algn="ctr"/>
            <a:r>
              <a:rPr lang="en-US" kern="0" dirty="0">
                <a:solidFill>
                  <a:schemeClr val="bg1"/>
                </a:solidFill>
                <a:effectLst/>
                <a:ea typeface="Calibri" panose="020F0502020204030204" pitchFamily="34" charset="0"/>
                <a:cs typeface="Times New Roman" panose="02020603050405020304" pitchFamily="18" charset="0"/>
              </a:rPr>
              <a:t>Maintain confidentiality outside of Executive Session and use the utmost discretion when discussing confidential matters outside of board meetings</a:t>
            </a:r>
            <a:r>
              <a:rPr lang="en-US" dirty="0">
                <a:solidFill>
                  <a:schemeClr val="bg1"/>
                </a:solidFill>
                <a:effectLst/>
              </a:rPr>
              <a:t> </a:t>
            </a:r>
            <a:endParaRPr lang="en-US" dirty="0">
              <a:solidFill>
                <a:schemeClr val="bg1"/>
              </a:solidFill>
            </a:endParaRPr>
          </a:p>
        </p:txBody>
      </p:sp>
      <p:sp>
        <p:nvSpPr>
          <p:cNvPr id="11" name="TextBox 10">
            <a:extLst>
              <a:ext uri="{FF2B5EF4-FFF2-40B4-BE49-F238E27FC236}">
                <a16:creationId xmlns:a16="http://schemas.microsoft.com/office/drawing/2014/main" id="{347FE9FB-6B91-B6E1-E19B-B5B2DC2A3D9B}"/>
              </a:ext>
            </a:extLst>
          </p:cNvPr>
          <p:cNvSpPr txBox="1"/>
          <p:nvPr/>
        </p:nvSpPr>
        <p:spPr>
          <a:xfrm>
            <a:off x="1253582" y="5025116"/>
            <a:ext cx="3138887" cy="1754326"/>
          </a:xfrm>
          <a:prstGeom prst="rect">
            <a:avLst/>
          </a:prstGeom>
          <a:noFill/>
          <a:ln>
            <a:solidFill>
              <a:schemeClr val="accent6"/>
            </a:solidFill>
          </a:ln>
        </p:spPr>
        <p:txBody>
          <a:bodyPr wrap="square">
            <a:spAutoFit/>
          </a:bodyPr>
          <a:lstStyle/>
          <a:p>
            <a:pPr marR="0" lvl="0" algn="ctr">
              <a:spcBef>
                <a:spcPts val="0"/>
              </a:spcBef>
              <a:spcAft>
                <a:spcPts val="0"/>
              </a:spcAft>
            </a:pPr>
            <a:r>
              <a:rPr lang="en-US" dirty="0">
                <a:solidFill>
                  <a:srgbClr val="000000"/>
                </a:solidFill>
                <a:ea typeface="Calibri" panose="020F0502020204030204" pitchFamily="34" charset="0"/>
                <a:cs typeface="Noto Sans Symbols"/>
              </a:rPr>
              <a:t>P</a:t>
            </a:r>
            <a:r>
              <a:rPr lang="en-US" sz="1800" dirty="0">
                <a:solidFill>
                  <a:srgbClr val="000000"/>
                </a:solidFill>
                <a:effectLst/>
                <a:ea typeface="Calibri" panose="020F0502020204030204" pitchFamily="34" charset="0"/>
                <a:cs typeface="Noto Sans Symbols"/>
              </a:rPr>
              <a:t>romptly communicate to the school leader and Board Chair any concerns or issues that have the potential to create a risk to the sustainability of the organization</a:t>
            </a:r>
            <a:endParaRPr lang="en-US" sz="1400" dirty="0">
              <a:effectLst/>
              <a:ea typeface="Noto Sans Symbols"/>
              <a:cs typeface="Noto Sans Symbol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6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6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6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6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6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7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 grpId="0" animBg="1"/>
      <p:bldP spid="564" grpId="0" animBg="1"/>
      <p:bldP spid="565" grpId="0" animBg="1"/>
      <p:bldP spid="566" grpId="0" animBg="1"/>
      <p:bldP spid="567" grpId="0" animBg="1"/>
      <p:bldP spid="568" grpId="0" animBg="1"/>
      <p:bldP spid="569" grpId="0" animBg="1"/>
      <p:bldP spid="571" grpId="0" animBg="1"/>
      <p:bldP spid="7" grpId="0" animBg="1"/>
      <p:bldP spid="9" grpId="0" animBg="1"/>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EA1E8F3-B3D3-EB96-22AC-C75F0F285A93}"/>
              </a:ext>
            </a:extLst>
          </p:cNvPr>
          <p:cNvSpPr>
            <a:spLocks noGrp="1"/>
          </p:cNvSpPr>
          <p:nvPr>
            <p:ph type="title"/>
          </p:nvPr>
        </p:nvSpPr>
        <p:spPr/>
        <p:txBody>
          <a:bodyPr/>
          <a:lstStyle/>
          <a:p>
            <a:r>
              <a:rPr lang="en-US" dirty="0"/>
              <a:t>Session Review</a:t>
            </a:r>
          </a:p>
        </p:txBody>
      </p:sp>
      <p:sp>
        <p:nvSpPr>
          <p:cNvPr id="6" name="Content Placeholder 5">
            <a:extLst>
              <a:ext uri="{FF2B5EF4-FFF2-40B4-BE49-F238E27FC236}">
                <a16:creationId xmlns:a16="http://schemas.microsoft.com/office/drawing/2014/main" id="{3C479527-3F10-2AE8-213C-527DF00F6CC0}"/>
              </a:ext>
            </a:extLst>
          </p:cNvPr>
          <p:cNvSpPr>
            <a:spLocks noGrp="1"/>
          </p:cNvSpPr>
          <p:nvPr>
            <p:ph sz="quarter" idx="15"/>
          </p:nvPr>
        </p:nvSpPr>
        <p:spPr>
          <a:xfrm>
            <a:off x="594360" y="2398643"/>
            <a:ext cx="4490827" cy="3875352"/>
          </a:xfrm>
        </p:spPr>
        <p:txBody>
          <a:bodyPr>
            <a:normAutofit/>
          </a:bodyPr>
          <a:lstStyle/>
          <a:p>
            <a:pPr marL="342900" indent="-342900">
              <a:lnSpc>
                <a:spcPct val="120000"/>
              </a:lnSpc>
              <a:spcBef>
                <a:spcPts val="0"/>
              </a:spcBef>
              <a:buFont typeface="Wingdings" pitchFamily="2" charset="2"/>
              <a:buChar char="§"/>
            </a:pPr>
            <a:r>
              <a:rPr lang="en-US" dirty="0"/>
              <a:t>Framework for Excellent Governance</a:t>
            </a:r>
          </a:p>
          <a:p>
            <a:pPr marL="342900" indent="-342900">
              <a:lnSpc>
                <a:spcPct val="120000"/>
              </a:lnSpc>
              <a:spcBef>
                <a:spcPts val="0"/>
              </a:spcBef>
              <a:buFont typeface="Wingdings" pitchFamily="2" charset="2"/>
              <a:buChar char="§"/>
            </a:pPr>
            <a:r>
              <a:rPr lang="en-US" dirty="0"/>
              <a:t>Governance Mindset</a:t>
            </a:r>
          </a:p>
          <a:p>
            <a:pPr marL="342900" indent="-342900">
              <a:lnSpc>
                <a:spcPct val="120000"/>
              </a:lnSpc>
              <a:spcBef>
                <a:spcPts val="0"/>
              </a:spcBef>
              <a:buFont typeface="Wingdings" pitchFamily="2" charset="2"/>
              <a:buChar char="§"/>
            </a:pPr>
            <a:r>
              <a:rPr lang="en-US" dirty="0"/>
              <a:t>Six Core Responsibilities</a:t>
            </a:r>
          </a:p>
          <a:p>
            <a:pPr marL="342900" indent="-342900">
              <a:lnSpc>
                <a:spcPct val="120000"/>
              </a:lnSpc>
              <a:spcBef>
                <a:spcPts val="0"/>
              </a:spcBef>
              <a:buFont typeface="Wingdings" pitchFamily="2" charset="2"/>
              <a:buChar char="§"/>
            </a:pPr>
            <a:r>
              <a:rPr lang="en-US" dirty="0"/>
              <a:t>Charter School Board Life Cycle</a:t>
            </a:r>
          </a:p>
          <a:p>
            <a:pPr marL="342900" indent="-342900">
              <a:lnSpc>
                <a:spcPct val="120000"/>
              </a:lnSpc>
              <a:spcBef>
                <a:spcPts val="0"/>
              </a:spcBef>
              <a:buFont typeface="Wingdings" pitchFamily="2" charset="2"/>
              <a:buChar char="§"/>
            </a:pPr>
            <a:r>
              <a:rPr lang="en-US" dirty="0"/>
              <a:t>Charter School Board vs. Other Non-Profit Boards</a:t>
            </a:r>
          </a:p>
          <a:p>
            <a:pPr marL="342900" indent="-342900">
              <a:lnSpc>
                <a:spcPct val="120000"/>
              </a:lnSpc>
              <a:spcBef>
                <a:spcPts val="0"/>
              </a:spcBef>
              <a:buFont typeface="Wingdings" pitchFamily="2" charset="2"/>
              <a:buChar char="§"/>
            </a:pPr>
            <a:r>
              <a:rPr lang="en-US" dirty="0"/>
              <a:t>Board Director Job Description</a:t>
            </a:r>
          </a:p>
          <a:p>
            <a:pPr marL="342900" indent="-342900">
              <a:lnSpc>
                <a:spcPct val="120000"/>
              </a:lnSpc>
              <a:spcBef>
                <a:spcPts val="0"/>
              </a:spcBef>
              <a:buFont typeface="Wingdings" pitchFamily="2" charset="2"/>
              <a:buChar char="§"/>
            </a:pPr>
            <a:r>
              <a:rPr lang="en-US" dirty="0"/>
              <a:t>Board Director Agreements and Commitment to Excellence</a:t>
            </a:r>
          </a:p>
        </p:txBody>
      </p:sp>
      <p:pic>
        <p:nvPicPr>
          <p:cNvPr id="9" name="Content Placeholder 8">
            <a:extLst>
              <a:ext uri="{FF2B5EF4-FFF2-40B4-BE49-F238E27FC236}">
                <a16:creationId xmlns:a16="http://schemas.microsoft.com/office/drawing/2014/main" id="{066A9732-722B-77ED-1AC0-19DD9D0D09A6}"/>
              </a:ext>
              <a:ext uri="{C183D7F6-B498-43B3-948B-1728B52AA6E4}">
                <adec:decorative xmlns:adec="http://schemas.microsoft.com/office/drawing/2017/decorative" val="1"/>
              </a:ext>
            </a:extLst>
          </p:cNvPr>
          <p:cNvPicPr>
            <a:picLocks noGrp="1" noChangeAspect="1"/>
          </p:cNvPicPr>
          <p:nvPr>
            <p:ph sz="quarter" idx="16"/>
          </p:nvPr>
        </p:nvPicPr>
        <p:blipFill>
          <a:blip r:embed="rId3">
            <a:extLst>
              <a:ext uri="{28A0092B-C50C-407E-A947-70E740481C1C}">
                <a14:useLocalDpi xmlns:a14="http://schemas.microsoft.com/office/drawing/2010/main" val="0"/>
              </a:ext>
            </a:extLst>
          </a:blip>
          <a:stretch>
            <a:fillRect/>
          </a:stretch>
        </p:blipFill>
        <p:spPr>
          <a:xfrm>
            <a:off x="5881688" y="3075516"/>
            <a:ext cx="4491037" cy="2521606"/>
          </a:xfrm>
        </p:spPr>
      </p:pic>
    </p:spTree>
    <p:extLst>
      <p:ext uri="{BB962C8B-B14F-4D97-AF65-F5344CB8AC3E}">
        <p14:creationId xmlns:p14="http://schemas.microsoft.com/office/powerpoint/2010/main" val="20525219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8DB431A1-9806-9CFE-0E5F-1A5611C2A66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9C37279A-330D-886F-340D-494A5005E5FC}"/>
              </a:ext>
            </a:extLst>
          </p:cNvPr>
          <p:cNvSpPr>
            <a:spLocks noGrp="1"/>
          </p:cNvSpPr>
          <p:nvPr>
            <p:ph type="title"/>
          </p:nvPr>
        </p:nvSpPr>
        <p:spPr>
          <a:xfrm>
            <a:off x="6309359" y="444933"/>
            <a:ext cx="5477479" cy="3291840"/>
          </a:xfrm>
        </p:spPr>
        <p:txBody>
          <a:bodyPr/>
          <a:lstStyle/>
          <a:p>
            <a:br>
              <a:rPr lang="en-US" sz="5900" dirty="0"/>
            </a:br>
            <a:r>
              <a:rPr lang="en-US" sz="5900" dirty="0"/>
              <a:t>Work Time</a:t>
            </a:r>
          </a:p>
        </p:txBody>
      </p:sp>
    </p:spTree>
    <p:extLst>
      <p:ext uri="{BB962C8B-B14F-4D97-AF65-F5344CB8AC3E}">
        <p14:creationId xmlns:p14="http://schemas.microsoft.com/office/powerpoint/2010/main" val="972076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t>Agenda</a:t>
            </a:r>
          </a:p>
        </p:txBody>
      </p:sp>
      <p:sp>
        <p:nvSpPr>
          <p:cNvPr id="4" name="TextBox 3">
            <a:extLst>
              <a:ext uri="{FF2B5EF4-FFF2-40B4-BE49-F238E27FC236}">
                <a16:creationId xmlns:a16="http://schemas.microsoft.com/office/drawing/2014/main" id="{69DE8F65-AC04-F461-79FB-DD4ABFDA7D1B}"/>
              </a:ext>
            </a:extLst>
          </p:cNvPr>
          <p:cNvSpPr txBox="1"/>
          <p:nvPr/>
        </p:nvSpPr>
        <p:spPr>
          <a:xfrm>
            <a:off x="624470" y="2497876"/>
            <a:ext cx="7382107" cy="1952329"/>
          </a:xfrm>
          <a:prstGeom prst="rect">
            <a:avLst/>
          </a:prstGeom>
          <a:noFill/>
        </p:spPr>
        <p:txBody>
          <a:bodyPr wrap="square" rtlCol="0">
            <a:spAutoFit/>
          </a:bodyPr>
          <a:lstStyle/>
          <a:p>
            <a:pPr marL="458788" indent="-458788">
              <a:lnSpc>
                <a:spcPct val="110000"/>
              </a:lnSpc>
              <a:spcBef>
                <a:spcPts val="0"/>
              </a:spcBef>
              <a:buFont typeface="Wingdings" pitchFamily="2" charset="2"/>
              <a:buChar char="§"/>
            </a:pPr>
            <a:r>
              <a:rPr lang="en-US" sz="2800" dirty="0">
                <a:solidFill>
                  <a:schemeClr val="bg1"/>
                </a:solidFill>
              </a:rPr>
              <a:t>Introductions</a:t>
            </a:r>
          </a:p>
          <a:p>
            <a:pPr marL="458788" indent="-458788">
              <a:lnSpc>
                <a:spcPct val="110000"/>
              </a:lnSpc>
              <a:spcBef>
                <a:spcPts val="0"/>
              </a:spcBef>
              <a:buFont typeface="Wingdings" pitchFamily="2" charset="2"/>
              <a:buChar char="§"/>
            </a:pPr>
            <a:r>
              <a:rPr lang="en-US" sz="2800" dirty="0">
                <a:solidFill>
                  <a:schemeClr val="bg1"/>
                </a:solidFill>
              </a:rPr>
              <a:t>Framework for Excellent Governance</a:t>
            </a:r>
          </a:p>
          <a:p>
            <a:pPr marL="458788" indent="-458788">
              <a:lnSpc>
                <a:spcPct val="110000"/>
              </a:lnSpc>
              <a:spcBef>
                <a:spcPts val="0"/>
              </a:spcBef>
              <a:buFont typeface="Wingdings" pitchFamily="2" charset="2"/>
              <a:buChar char="§"/>
            </a:pPr>
            <a:r>
              <a:rPr lang="en-US" sz="2800" dirty="0">
                <a:solidFill>
                  <a:schemeClr val="bg1"/>
                </a:solidFill>
              </a:rPr>
              <a:t>Board Director Expectations </a:t>
            </a:r>
          </a:p>
          <a:p>
            <a:pPr marL="458788" indent="-458788">
              <a:lnSpc>
                <a:spcPct val="110000"/>
              </a:lnSpc>
              <a:spcBef>
                <a:spcPts val="0"/>
              </a:spcBef>
              <a:buFont typeface="Wingdings" pitchFamily="2" charset="2"/>
              <a:buChar char="§"/>
            </a:pPr>
            <a:r>
              <a:rPr lang="en-US" sz="2800" dirty="0">
                <a:solidFill>
                  <a:schemeClr val="bg1"/>
                </a:solidFill>
              </a:rPr>
              <a:t>Next steps</a:t>
            </a:r>
          </a:p>
        </p:txBody>
      </p:sp>
    </p:spTree>
    <p:extLst>
      <p:ext uri="{BB962C8B-B14F-4D97-AF65-F5344CB8AC3E}">
        <p14:creationId xmlns:p14="http://schemas.microsoft.com/office/powerpoint/2010/main" val="33466857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0BCA4-EA49-BB67-3CCD-6A6F624F7A70}"/>
              </a:ext>
            </a:extLst>
          </p:cNvPr>
          <p:cNvSpPr>
            <a:spLocks noGrp="1"/>
          </p:cNvSpPr>
          <p:nvPr>
            <p:ph type="title"/>
          </p:nvPr>
        </p:nvSpPr>
        <p:spPr/>
        <p:txBody>
          <a:bodyPr/>
          <a:lstStyle/>
          <a:p>
            <a:r>
              <a:rPr lang="en-US" dirty="0"/>
              <a:t>Creating/Revising Your Documents</a:t>
            </a:r>
          </a:p>
        </p:txBody>
      </p:sp>
      <p:sp>
        <p:nvSpPr>
          <p:cNvPr id="3" name="Content Placeholder 2">
            <a:extLst>
              <a:ext uri="{FF2B5EF4-FFF2-40B4-BE49-F238E27FC236}">
                <a16:creationId xmlns:a16="http://schemas.microsoft.com/office/drawing/2014/main" id="{4CC30ECA-C3DB-4CFB-3B38-602DAF227D2E}"/>
              </a:ext>
            </a:extLst>
          </p:cNvPr>
          <p:cNvSpPr>
            <a:spLocks noGrp="1"/>
          </p:cNvSpPr>
          <p:nvPr>
            <p:ph sz="quarter" idx="13"/>
          </p:nvPr>
        </p:nvSpPr>
        <p:spPr>
          <a:xfrm>
            <a:off x="3657600" y="2282008"/>
            <a:ext cx="7810500" cy="4118792"/>
          </a:xfrm>
        </p:spPr>
        <p:txBody>
          <a:bodyPr anchor="t">
            <a:noAutofit/>
          </a:bodyPr>
          <a:lstStyle/>
          <a:p>
            <a:pPr>
              <a:lnSpc>
                <a:spcPct val="110000"/>
              </a:lnSpc>
              <a:spcBef>
                <a:spcPts val="0"/>
              </a:spcBef>
              <a:buClr>
                <a:schemeClr val="bg1"/>
              </a:buClr>
              <a:buSzPct val="100000"/>
              <a:buFont typeface="Wingdings" pitchFamily="2" charset="2"/>
              <a:buChar char="§"/>
            </a:pPr>
            <a:r>
              <a:rPr lang="en-US" sz="1800" dirty="0"/>
              <a:t>Start with the Charter School Board Director job description first.</a:t>
            </a:r>
          </a:p>
          <a:p>
            <a:pPr lvl="1">
              <a:lnSpc>
                <a:spcPct val="110000"/>
              </a:lnSpc>
              <a:spcBef>
                <a:spcPts val="0"/>
              </a:spcBef>
              <a:buClr>
                <a:schemeClr val="bg1"/>
              </a:buClr>
              <a:buSzPct val="100000"/>
              <a:buFont typeface="Courier New" panose="02070309020205020404" pitchFamily="49" charset="0"/>
              <a:buChar char="o"/>
            </a:pPr>
            <a:r>
              <a:rPr lang="en-US" sz="1800" dirty="0"/>
              <a:t>If you don’t have one, think about what you would like to include.</a:t>
            </a:r>
          </a:p>
          <a:p>
            <a:pPr lvl="1">
              <a:lnSpc>
                <a:spcPct val="110000"/>
              </a:lnSpc>
              <a:spcBef>
                <a:spcPts val="0"/>
              </a:spcBef>
              <a:buClr>
                <a:schemeClr val="bg1"/>
              </a:buClr>
              <a:buSzPct val="100000"/>
              <a:buFont typeface="Courier New" panose="02070309020205020404" pitchFamily="49" charset="0"/>
              <a:buChar char="o"/>
            </a:pPr>
            <a:r>
              <a:rPr lang="en-US" sz="1800" dirty="0"/>
              <a:t>If you do have one, are there revisions you’d like to see made based on today’s session? </a:t>
            </a:r>
          </a:p>
          <a:p>
            <a:pPr>
              <a:lnSpc>
                <a:spcPct val="110000"/>
              </a:lnSpc>
              <a:spcBef>
                <a:spcPts val="0"/>
              </a:spcBef>
              <a:buClr>
                <a:schemeClr val="bg1"/>
              </a:buClr>
              <a:buSzPct val="100000"/>
              <a:buFont typeface="Wingdings" pitchFamily="2" charset="2"/>
              <a:buChar char="§"/>
            </a:pPr>
            <a:r>
              <a:rPr lang="en-US" sz="1800" dirty="0"/>
              <a:t>Move on to the Board Director Agreement and Commitment to Excellence.</a:t>
            </a:r>
          </a:p>
          <a:p>
            <a:pPr>
              <a:lnSpc>
                <a:spcPct val="110000"/>
              </a:lnSpc>
              <a:spcBef>
                <a:spcPts val="0"/>
              </a:spcBef>
              <a:buClr>
                <a:schemeClr val="bg1"/>
              </a:buClr>
              <a:buSzPct val="100000"/>
              <a:buFont typeface="Wingdings" pitchFamily="2" charset="2"/>
              <a:buChar char="§"/>
            </a:pPr>
            <a:r>
              <a:rPr lang="en-US" sz="1800" dirty="0"/>
              <a:t>Review your charter school board director job description to determine the expectations of your charter school board members.</a:t>
            </a:r>
          </a:p>
          <a:p>
            <a:pPr>
              <a:lnSpc>
                <a:spcPct val="110000"/>
              </a:lnSpc>
              <a:spcBef>
                <a:spcPts val="0"/>
              </a:spcBef>
              <a:buClr>
                <a:schemeClr val="bg1"/>
              </a:buClr>
              <a:buSzPct val="100000"/>
              <a:buFont typeface="Wingdings" pitchFamily="2" charset="2"/>
              <a:buChar char="§"/>
            </a:pPr>
            <a:r>
              <a:rPr lang="en-US" sz="1800" dirty="0"/>
              <a:t>Using the expectations from your job description, identify for each of the Six Core Responsibilities of a charter school board the specific actions you expect from your charter school board members.</a:t>
            </a:r>
          </a:p>
          <a:p>
            <a:pPr>
              <a:lnSpc>
                <a:spcPct val="110000"/>
              </a:lnSpc>
              <a:spcBef>
                <a:spcPts val="0"/>
              </a:spcBef>
              <a:buClr>
                <a:schemeClr val="bg1"/>
              </a:buClr>
              <a:buSzPct val="100000"/>
              <a:buFont typeface="Wingdings" pitchFamily="2" charset="2"/>
              <a:buChar char="§"/>
            </a:pPr>
            <a:r>
              <a:rPr lang="en-US" sz="1800" dirty="0"/>
              <a:t>Determine how you will monitor how each individual and the board as a whole is meeting the commitments made.</a:t>
            </a:r>
          </a:p>
        </p:txBody>
      </p:sp>
    </p:spTree>
    <p:extLst>
      <p:ext uri="{BB962C8B-B14F-4D97-AF65-F5344CB8AC3E}">
        <p14:creationId xmlns:p14="http://schemas.microsoft.com/office/powerpoint/2010/main" val="41894814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8DB431A1-9806-9CFE-0E5F-1A5611C2A66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9C37279A-330D-886F-340D-494A5005E5FC}"/>
              </a:ext>
            </a:extLst>
          </p:cNvPr>
          <p:cNvSpPr>
            <a:spLocks noGrp="1"/>
          </p:cNvSpPr>
          <p:nvPr>
            <p:ph type="title"/>
          </p:nvPr>
        </p:nvSpPr>
        <p:spPr>
          <a:xfrm>
            <a:off x="6309359" y="444933"/>
            <a:ext cx="5477479" cy="3291840"/>
          </a:xfrm>
        </p:spPr>
        <p:txBody>
          <a:bodyPr/>
          <a:lstStyle/>
          <a:p>
            <a:br>
              <a:rPr lang="en-US" sz="5900" dirty="0"/>
            </a:br>
            <a:r>
              <a:rPr lang="en-US" sz="5900" dirty="0"/>
              <a:t>Next Steps</a:t>
            </a:r>
          </a:p>
        </p:txBody>
      </p:sp>
    </p:spTree>
    <p:extLst>
      <p:ext uri="{BB962C8B-B14F-4D97-AF65-F5344CB8AC3E}">
        <p14:creationId xmlns:p14="http://schemas.microsoft.com/office/powerpoint/2010/main" val="38690439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t>Individual Next Steps</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2281238"/>
            <a:ext cx="6788150" cy="3709987"/>
          </a:xfrm>
        </p:spPr>
        <p:txBody>
          <a:bodyPr tIns="457200">
            <a:normAutofit fontScale="92500"/>
          </a:bodyPr>
          <a:lstStyle/>
          <a:p>
            <a:pPr>
              <a:lnSpc>
                <a:spcPct val="110000"/>
              </a:lnSpc>
              <a:buFont typeface="Wingdings" pitchFamily="2" charset="2"/>
              <a:buChar char="§"/>
            </a:pPr>
            <a:r>
              <a:rPr lang="en-US" b="0" dirty="0">
                <a:solidFill>
                  <a:schemeClr val="bg1"/>
                </a:solidFill>
              </a:rPr>
              <a:t>Connect with your board colleagues to discuss what you learned today. Create or revisit the charter school board director job description and agreement and commitment to excellent forms for your organization.</a:t>
            </a:r>
          </a:p>
          <a:p>
            <a:pPr>
              <a:lnSpc>
                <a:spcPct val="110000"/>
              </a:lnSpc>
              <a:buFont typeface="Wingdings" pitchFamily="2" charset="2"/>
              <a:buChar char="§"/>
            </a:pPr>
            <a:r>
              <a:rPr lang="en-US" b="0" dirty="0">
                <a:solidFill>
                  <a:schemeClr val="bg1"/>
                </a:solidFill>
              </a:rPr>
              <a:t>Determine where you and/or your board colleagues may need additional development based on what you learned today about the role of the charter school board director.</a:t>
            </a:r>
          </a:p>
        </p:txBody>
      </p:sp>
    </p:spTree>
    <p:extLst>
      <p:ext uri="{BB962C8B-B14F-4D97-AF65-F5344CB8AC3E}">
        <p14:creationId xmlns:p14="http://schemas.microsoft.com/office/powerpoint/2010/main" val="30140666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0BF65-C84B-45C3-72CA-AFDA68851174}"/>
              </a:ext>
            </a:extLst>
          </p:cNvPr>
          <p:cNvSpPr>
            <a:spLocks noGrp="1"/>
          </p:cNvSpPr>
          <p:nvPr>
            <p:ph type="title"/>
          </p:nvPr>
        </p:nvSpPr>
        <p:spPr>
          <a:xfrm>
            <a:off x="594360" y="189572"/>
            <a:ext cx="6787747" cy="1593507"/>
          </a:xfrm>
        </p:spPr>
        <p:txBody>
          <a:bodyPr/>
          <a:lstStyle/>
          <a:p>
            <a:r>
              <a:rPr lang="en-US" dirty="0"/>
              <a:t>CSI Next Steps</a:t>
            </a:r>
          </a:p>
        </p:txBody>
      </p:sp>
      <p:sp>
        <p:nvSpPr>
          <p:cNvPr id="3" name="Text Placeholder 2">
            <a:extLst>
              <a:ext uri="{FF2B5EF4-FFF2-40B4-BE49-F238E27FC236}">
                <a16:creationId xmlns:a16="http://schemas.microsoft.com/office/drawing/2014/main" id="{3B8EBC2C-6DD7-5003-38EB-40753046FE8C}"/>
              </a:ext>
            </a:extLst>
          </p:cNvPr>
          <p:cNvSpPr>
            <a:spLocks noGrp="1"/>
          </p:cNvSpPr>
          <p:nvPr>
            <p:ph sz="quarter" idx="13"/>
          </p:nvPr>
        </p:nvSpPr>
        <p:spPr>
          <a:xfrm>
            <a:off x="593725" y="2281238"/>
            <a:ext cx="6788150" cy="3709987"/>
          </a:xfrm>
        </p:spPr>
        <p:txBody>
          <a:bodyPr tIns="457200">
            <a:normAutofit fontScale="92500" lnSpcReduction="20000"/>
          </a:bodyPr>
          <a:lstStyle/>
          <a:p>
            <a:pPr marL="342900" marR="0" lvl="0" indent="-342900">
              <a:lnSpc>
                <a:spcPct val="110000"/>
              </a:lnSpc>
              <a:spcBef>
                <a:spcPts val="0"/>
              </a:spcBef>
              <a:spcAft>
                <a:spcPts val="0"/>
              </a:spcAft>
              <a:buClr>
                <a:schemeClr val="bg1"/>
              </a:buClr>
              <a:buSzPct val="100000"/>
              <a:buFont typeface="Wingdings" pitchFamily="2" charset="2"/>
              <a:buChar char=""/>
            </a:pPr>
            <a:r>
              <a:rPr lang="en-US" sz="2800" b="0" dirty="0">
                <a:solidFill>
                  <a:schemeClr val="bg1"/>
                </a:solidFill>
                <a:effectLst/>
                <a:ea typeface="Times New Roman" panose="02020603050405020304" pitchFamily="18" charset="0"/>
              </a:rPr>
              <a:t>Fund Development (September 25, 4:00 PM)</a:t>
            </a:r>
          </a:p>
          <a:p>
            <a:pPr marL="342900" marR="0" lvl="0" indent="-342900">
              <a:lnSpc>
                <a:spcPct val="110000"/>
              </a:lnSpc>
              <a:spcBef>
                <a:spcPts val="0"/>
              </a:spcBef>
              <a:spcAft>
                <a:spcPts val="0"/>
              </a:spcAft>
              <a:buClr>
                <a:schemeClr val="bg1"/>
              </a:buClr>
              <a:buSzPct val="100000"/>
              <a:buFont typeface="Wingdings" pitchFamily="2" charset="2"/>
              <a:buChar char=""/>
            </a:pPr>
            <a:r>
              <a:rPr lang="en-US" sz="2800" b="0" dirty="0">
                <a:solidFill>
                  <a:schemeClr val="bg1"/>
                </a:solidFill>
                <a:effectLst/>
                <a:ea typeface="Times New Roman" panose="02020603050405020304" pitchFamily="18" charset="0"/>
              </a:rPr>
              <a:t>Charter School Board Governance and Compliance (September 26, 12:00 PM)</a:t>
            </a:r>
          </a:p>
          <a:p>
            <a:pPr marL="342900" marR="0" lvl="0" indent="-342900">
              <a:lnSpc>
                <a:spcPct val="110000"/>
              </a:lnSpc>
              <a:spcBef>
                <a:spcPts val="0"/>
              </a:spcBef>
              <a:spcAft>
                <a:spcPts val="0"/>
              </a:spcAft>
              <a:buClr>
                <a:schemeClr val="bg1"/>
              </a:buClr>
              <a:buSzPct val="100000"/>
              <a:buFont typeface="Wingdings" pitchFamily="2" charset="2"/>
              <a:buChar char=""/>
            </a:pPr>
            <a:r>
              <a:rPr lang="en-US" sz="2800" b="0" dirty="0">
                <a:solidFill>
                  <a:schemeClr val="bg1"/>
                </a:solidFill>
                <a:effectLst/>
                <a:ea typeface="Times New Roman" panose="02020603050405020304" pitchFamily="18" charset="0"/>
              </a:rPr>
              <a:t>Effectively Implementing Board Committees (November 20, 6:00 PM)</a:t>
            </a:r>
          </a:p>
          <a:p>
            <a:pPr marL="342900" marR="0" lvl="0" indent="-342900">
              <a:lnSpc>
                <a:spcPct val="110000"/>
              </a:lnSpc>
              <a:spcBef>
                <a:spcPts val="0"/>
              </a:spcBef>
              <a:spcAft>
                <a:spcPts val="0"/>
              </a:spcAft>
              <a:buClr>
                <a:schemeClr val="bg1"/>
              </a:buClr>
              <a:buSzPct val="100000"/>
              <a:buFont typeface="Wingdings" pitchFamily="2" charset="2"/>
              <a:buChar char=""/>
            </a:pPr>
            <a:r>
              <a:rPr lang="en-US" sz="2800" b="0" dirty="0">
                <a:solidFill>
                  <a:schemeClr val="bg1"/>
                </a:solidFill>
                <a:effectLst/>
                <a:ea typeface="Times New Roman" panose="02020603050405020304" pitchFamily="18" charset="0"/>
              </a:rPr>
              <a:t>School Leader Hiring, Development, and Evaluation (January 30, 5:30 PM)</a:t>
            </a:r>
          </a:p>
          <a:p>
            <a:pPr marL="342900" marR="0" lvl="0" indent="-342900">
              <a:lnSpc>
                <a:spcPct val="110000"/>
              </a:lnSpc>
              <a:spcBef>
                <a:spcPts val="0"/>
              </a:spcBef>
              <a:spcAft>
                <a:spcPts val="0"/>
              </a:spcAft>
              <a:buClr>
                <a:schemeClr val="bg1"/>
              </a:buClr>
              <a:buSzPct val="100000"/>
              <a:buFont typeface="Wingdings" pitchFamily="2" charset="2"/>
              <a:buChar char=""/>
            </a:pPr>
            <a:r>
              <a:rPr lang="en-US" sz="2800" b="0" dirty="0">
                <a:solidFill>
                  <a:schemeClr val="bg1"/>
                </a:solidFill>
                <a:effectLst/>
                <a:ea typeface="Times New Roman" panose="02020603050405020304" pitchFamily="18" charset="0"/>
              </a:rPr>
              <a:t>Charter School Board Development and Self-Assessment (March 24, 12:00 PM)</a:t>
            </a:r>
          </a:p>
        </p:txBody>
      </p:sp>
    </p:spTree>
    <p:extLst>
      <p:ext uri="{BB962C8B-B14F-4D97-AF65-F5344CB8AC3E}">
        <p14:creationId xmlns:p14="http://schemas.microsoft.com/office/powerpoint/2010/main" val="35338177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10C1B7-6E4E-3DEE-50C0-1CA3B14303EE}"/>
              </a:ext>
            </a:extLst>
          </p:cNvPr>
          <p:cNvSpPr>
            <a:spLocks noGrp="1"/>
          </p:cNvSpPr>
          <p:nvPr>
            <p:ph type="ctrTitle"/>
          </p:nvPr>
        </p:nvSpPr>
        <p:spPr>
          <a:xfrm>
            <a:off x="594360" y="411479"/>
            <a:ext cx="5486400" cy="3291840"/>
          </a:xfrm>
        </p:spPr>
        <p:txBody>
          <a:bodyPr/>
          <a:lstStyle/>
          <a:p>
            <a:r>
              <a:rPr lang="en-US" dirty="0"/>
              <a:t>Thank you</a:t>
            </a:r>
          </a:p>
        </p:txBody>
      </p:sp>
      <p:sp>
        <p:nvSpPr>
          <p:cNvPr id="3" name="Text Placeholder 2">
            <a:extLst>
              <a:ext uri="{FF2B5EF4-FFF2-40B4-BE49-F238E27FC236}">
                <a16:creationId xmlns:a16="http://schemas.microsoft.com/office/drawing/2014/main" id="{8BE734F0-2DDD-AF70-F13D-F9E4C1929411}"/>
              </a:ext>
            </a:extLst>
          </p:cNvPr>
          <p:cNvSpPr>
            <a:spLocks noGrp="1"/>
          </p:cNvSpPr>
          <p:nvPr>
            <p:ph type="body" sz="quarter" idx="11"/>
          </p:nvPr>
        </p:nvSpPr>
        <p:spPr>
          <a:xfrm>
            <a:off x="594360" y="4549552"/>
            <a:ext cx="5486400" cy="1645920"/>
          </a:xfrm>
        </p:spPr>
        <p:txBody>
          <a:bodyPr/>
          <a:lstStyle/>
          <a:p>
            <a:r>
              <a:rPr lang="en-US" dirty="0"/>
              <a:t>Kimberlee Sia</a:t>
            </a:r>
          </a:p>
          <a:p>
            <a:r>
              <a:rPr lang="en-US" dirty="0"/>
              <a:t>773.971.2325</a:t>
            </a:r>
          </a:p>
          <a:p>
            <a:r>
              <a:rPr lang="en-US" dirty="0"/>
              <a:t>kimberlee.sia@gmail.com</a:t>
            </a:r>
          </a:p>
        </p:txBody>
      </p:sp>
    </p:spTree>
    <p:extLst>
      <p:ext uri="{BB962C8B-B14F-4D97-AF65-F5344CB8AC3E}">
        <p14:creationId xmlns:p14="http://schemas.microsoft.com/office/powerpoint/2010/main" val="42611324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8DB431A1-9806-9CFE-0E5F-1A5611C2A66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9C37279A-330D-886F-340D-494A5005E5FC}"/>
              </a:ext>
            </a:extLst>
          </p:cNvPr>
          <p:cNvSpPr>
            <a:spLocks noGrp="1"/>
          </p:cNvSpPr>
          <p:nvPr>
            <p:ph type="title"/>
          </p:nvPr>
        </p:nvSpPr>
        <p:spPr>
          <a:xfrm>
            <a:off x="6309359" y="444933"/>
            <a:ext cx="5477479" cy="3291840"/>
          </a:xfrm>
        </p:spPr>
        <p:txBody>
          <a:bodyPr/>
          <a:lstStyle/>
          <a:p>
            <a:r>
              <a:rPr lang="en-US" dirty="0"/>
              <a:t>Introductions</a:t>
            </a:r>
          </a:p>
        </p:txBody>
      </p:sp>
    </p:spTree>
    <p:extLst>
      <p:ext uri="{BB962C8B-B14F-4D97-AF65-F5344CB8AC3E}">
        <p14:creationId xmlns:p14="http://schemas.microsoft.com/office/powerpoint/2010/main" val="2249372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5D3755-C3E2-975E-DE68-CDECC4B526EC}"/>
              </a:ext>
            </a:extLst>
          </p:cNvPr>
          <p:cNvSpPr>
            <a:spLocks noGrp="1"/>
          </p:cNvSpPr>
          <p:nvPr>
            <p:ph type="title"/>
          </p:nvPr>
        </p:nvSpPr>
        <p:spPr>
          <a:xfrm>
            <a:off x="594360" y="102875"/>
            <a:ext cx="10873740" cy="1680205"/>
          </a:xfrm>
        </p:spPr>
        <p:txBody>
          <a:bodyPr/>
          <a:lstStyle/>
          <a:p>
            <a:r>
              <a:rPr lang="en-US" dirty="0"/>
              <a:t>Introductions</a:t>
            </a:r>
          </a:p>
        </p:txBody>
      </p:sp>
      <p:sp>
        <p:nvSpPr>
          <p:cNvPr id="7" name="Text Placeholder 6">
            <a:extLst>
              <a:ext uri="{FF2B5EF4-FFF2-40B4-BE49-F238E27FC236}">
                <a16:creationId xmlns:a16="http://schemas.microsoft.com/office/drawing/2014/main" id="{F70BD87D-F7DA-961B-4024-A354DC87D168}"/>
              </a:ext>
            </a:extLst>
          </p:cNvPr>
          <p:cNvSpPr>
            <a:spLocks noGrp="1"/>
          </p:cNvSpPr>
          <p:nvPr>
            <p:ph sz="quarter" idx="13"/>
          </p:nvPr>
        </p:nvSpPr>
        <p:spPr>
          <a:xfrm>
            <a:off x="3657600" y="2281238"/>
            <a:ext cx="7810500" cy="3700462"/>
          </a:xfrm>
        </p:spPr>
        <p:txBody>
          <a:bodyPr>
            <a:normAutofit/>
          </a:bodyPr>
          <a:lstStyle/>
          <a:p>
            <a:pPr>
              <a:buFont typeface="Wingdings" pitchFamily="2" charset="2"/>
              <a:buChar char="§"/>
            </a:pPr>
            <a:r>
              <a:rPr lang="en-US" sz="2400" dirty="0"/>
              <a:t>Name, school, role</a:t>
            </a:r>
          </a:p>
          <a:p>
            <a:pPr>
              <a:buFont typeface="Wingdings" pitchFamily="2" charset="2"/>
              <a:buChar char="§"/>
            </a:pPr>
            <a:r>
              <a:rPr lang="en-US" sz="2400" dirty="0"/>
              <a:t>How long have you been on the board?</a:t>
            </a:r>
          </a:p>
          <a:p>
            <a:pPr>
              <a:buFont typeface="Wingdings" pitchFamily="2" charset="2"/>
              <a:buChar char="§"/>
            </a:pPr>
            <a:r>
              <a:rPr lang="en-US" sz="2400" dirty="0"/>
              <a:t>What do you enjoy most about being on the board?</a:t>
            </a:r>
            <a:endParaRPr lang="en-US" dirty="0"/>
          </a:p>
          <a:p>
            <a:endParaRPr lang="en-US" dirty="0"/>
          </a:p>
        </p:txBody>
      </p:sp>
      <p:grpSp>
        <p:nvGrpSpPr>
          <p:cNvPr id="19" name="Group 18">
            <a:extLst>
              <a:ext uri="{FF2B5EF4-FFF2-40B4-BE49-F238E27FC236}">
                <a16:creationId xmlns:a16="http://schemas.microsoft.com/office/drawing/2014/main" id="{C78CEA4F-D72A-C069-6A51-328B103CA0C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7E473402-19FD-A5B0-5CB6-E5F3926D382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879D1CAD-2EA2-9376-7B64-0C3AC590F651}"/>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B16F8906-918C-BE0B-A4AB-6A1D48150AC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4857132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descr="Colorful pastel sticks">
            <a:extLst>
              <a:ext uri="{FF2B5EF4-FFF2-40B4-BE49-F238E27FC236}">
                <a16:creationId xmlns:a16="http://schemas.microsoft.com/office/drawing/2014/main" id="{8DB431A1-9806-9CFE-0E5F-1A5611C2A666}"/>
              </a:ext>
            </a:extLst>
          </p:cNvPr>
          <p:cNvPicPr>
            <a:picLocks noGrp="1" noChangeAspect="1"/>
          </p:cNvPicPr>
          <p:nvPr>
            <p:ph type="pic" sz="quarter" idx="13"/>
          </p:nvPr>
        </p:nvPicPr>
        <p:blipFill>
          <a:blip r:embed="rId3">
            <a:extLst>
              <a:ext uri="{28A0092B-C50C-407E-A947-70E740481C1C}">
                <a14:useLocalDpi xmlns:a14="http://schemas.microsoft.com/office/drawing/2010/main" val="0"/>
              </a:ext>
            </a:extLst>
          </a:blip>
          <a:srcRect t="12378" b="12378"/>
          <a:stretch/>
        </p:blipFill>
        <p:spPr>
          <a:xfrm>
            <a:off x="0" y="0"/>
            <a:ext cx="12192000" cy="6880225"/>
          </a:xfrm>
        </p:spPr>
      </p:pic>
      <p:sp>
        <p:nvSpPr>
          <p:cNvPr id="3" name="Title 2">
            <a:extLst>
              <a:ext uri="{FF2B5EF4-FFF2-40B4-BE49-F238E27FC236}">
                <a16:creationId xmlns:a16="http://schemas.microsoft.com/office/drawing/2014/main" id="{9C37279A-330D-886F-340D-494A5005E5FC}"/>
              </a:ext>
            </a:extLst>
          </p:cNvPr>
          <p:cNvSpPr>
            <a:spLocks noGrp="1"/>
          </p:cNvSpPr>
          <p:nvPr>
            <p:ph type="title"/>
          </p:nvPr>
        </p:nvSpPr>
        <p:spPr>
          <a:xfrm>
            <a:off x="6309359" y="444933"/>
            <a:ext cx="5477479" cy="3291840"/>
          </a:xfrm>
        </p:spPr>
        <p:txBody>
          <a:bodyPr/>
          <a:lstStyle/>
          <a:p>
            <a:r>
              <a:rPr lang="en-US" dirty="0"/>
              <a:t>Framework for Excellent Governance</a:t>
            </a:r>
          </a:p>
        </p:txBody>
      </p:sp>
    </p:spTree>
    <p:extLst>
      <p:ext uri="{BB962C8B-B14F-4D97-AF65-F5344CB8AC3E}">
        <p14:creationId xmlns:p14="http://schemas.microsoft.com/office/powerpoint/2010/main" val="20021678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8CE60-587E-1D5C-8B50-ED3441BA49CE}"/>
              </a:ext>
            </a:extLst>
          </p:cNvPr>
          <p:cNvSpPr>
            <a:spLocks noGrp="1"/>
          </p:cNvSpPr>
          <p:nvPr>
            <p:ph type="title"/>
          </p:nvPr>
        </p:nvSpPr>
        <p:spPr/>
        <p:txBody>
          <a:bodyPr/>
          <a:lstStyle/>
          <a:p>
            <a:r>
              <a:rPr lang="en-US" dirty="0"/>
              <a:t>Framework for Excellent Governance</a:t>
            </a:r>
          </a:p>
        </p:txBody>
      </p:sp>
      <p:sp>
        <p:nvSpPr>
          <p:cNvPr id="3" name="Text Placeholder 2">
            <a:extLst>
              <a:ext uri="{FF2B5EF4-FFF2-40B4-BE49-F238E27FC236}">
                <a16:creationId xmlns:a16="http://schemas.microsoft.com/office/drawing/2014/main" id="{0E02AE9C-BA1D-195E-3B93-A5A0CC03D8F3}"/>
              </a:ext>
            </a:extLst>
          </p:cNvPr>
          <p:cNvSpPr>
            <a:spLocks noGrp="1"/>
          </p:cNvSpPr>
          <p:nvPr>
            <p:ph sz="quarter" idx="13"/>
          </p:nvPr>
        </p:nvSpPr>
        <p:spPr>
          <a:xfrm>
            <a:off x="2902858" y="2419465"/>
            <a:ext cx="8302172" cy="3937792"/>
          </a:xfrm>
        </p:spPr>
        <p:txBody>
          <a:bodyPr>
            <a:noAutofit/>
          </a:bodyPr>
          <a:lstStyle/>
          <a:p>
            <a:pPr marL="0" indent="0" algn="ctr">
              <a:spcBef>
                <a:spcPts val="0"/>
              </a:spcBef>
              <a:buNone/>
            </a:pPr>
            <a:endParaRPr lang="en-US" sz="2400" dirty="0"/>
          </a:p>
          <a:p>
            <a:pPr marL="0" indent="0" algn="ctr">
              <a:spcBef>
                <a:spcPts val="0"/>
              </a:spcBef>
              <a:buNone/>
            </a:pPr>
            <a:r>
              <a:rPr lang="en-US" sz="2400" dirty="0"/>
              <a:t>Similar to the students in our schools, there are high expectations for board directors.</a:t>
            </a:r>
          </a:p>
          <a:p>
            <a:pPr algn="ctr">
              <a:spcBef>
                <a:spcPts val="0"/>
              </a:spcBef>
              <a:buFont typeface="Wingdings" pitchFamily="2" charset="2"/>
              <a:buChar char="§"/>
            </a:pPr>
            <a:endParaRPr lang="en-US" sz="2400" dirty="0"/>
          </a:p>
          <a:p>
            <a:pPr marL="0" indent="0" algn="ctr">
              <a:spcBef>
                <a:spcPts val="0"/>
              </a:spcBef>
              <a:buNone/>
            </a:pPr>
            <a:r>
              <a:rPr lang="en-US" sz="2400" dirty="0"/>
              <a:t>While no two boards are exactly alike, excellent governance across charter school boards has some key commonalities.</a:t>
            </a:r>
          </a:p>
          <a:p>
            <a:pPr algn="ctr">
              <a:spcBef>
                <a:spcPts val="0"/>
              </a:spcBef>
              <a:buFont typeface="Wingdings" pitchFamily="2" charset="2"/>
              <a:buChar char="§"/>
            </a:pPr>
            <a:endParaRPr lang="en-US" sz="2400" dirty="0"/>
          </a:p>
          <a:p>
            <a:pPr marL="0" indent="0" algn="ctr">
              <a:spcBef>
                <a:spcPts val="0"/>
              </a:spcBef>
              <a:buNone/>
            </a:pPr>
            <a:r>
              <a:rPr lang="en-US" sz="2400" dirty="0"/>
              <a:t>There are core responsibilities that need to be responsive and adapt to a changing organization and environment.</a:t>
            </a:r>
          </a:p>
          <a:p>
            <a:pPr marL="342900" indent="-342900">
              <a:spcBef>
                <a:spcPts val="0"/>
              </a:spcBef>
              <a:buFont typeface="Wingdings" pitchFamily="2" charset="2"/>
              <a:buChar char="§"/>
            </a:pPr>
            <a:endParaRPr lang="en-US" dirty="0"/>
          </a:p>
        </p:txBody>
      </p:sp>
      <p:sp>
        <p:nvSpPr>
          <p:cNvPr id="7" name="Title 1">
            <a:extLst>
              <a:ext uri="{FF2B5EF4-FFF2-40B4-BE49-F238E27FC236}">
                <a16:creationId xmlns:a16="http://schemas.microsoft.com/office/drawing/2014/main" id="{836413BB-B989-36E4-EA66-D0D69BD37A70}"/>
              </a:ext>
              <a:ext uri="{C183D7F6-B498-43B3-948B-1728B52AA6E4}">
                <adec:decorative xmlns:adec="http://schemas.microsoft.com/office/drawing/2017/decorative" val="1"/>
              </a:ext>
            </a:extLst>
          </p:cNvPr>
          <p:cNvSpPr txBox="1">
            <a:spLocks/>
          </p:cNvSpPr>
          <p:nvPr/>
        </p:nvSpPr>
        <p:spPr>
          <a:xfrm>
            <a:off x="202883" y="2588870"/>
            <a:ext cx="5486400" cy="1680259"/>
          </a:xfrm>
          <a:prstGeom prst="rect">
            <a:avLst/>
          </a:prstGeom>
        </p:spPr>
        <p:txBody>
          <a:bodyPr vert="horz" lIns="0" tIns="0" rIns="0" bIns="0" rtlCol="0" anchor="b">
            <a:noAutofit/>
          </a:bodyPr>
          <a:lstStyle>
            <a:lvl1pPr algn="l" defTabSz="914400" rtl="0" eaLnBrk="1" latinLnBrk="0" hangingPunct="1">
              <a:lnSpc>
                <a:spcPct val="80000"/>
              </a:lnSpc>
              <a:spcBef>
                <a:spcPct val="0"/>
              </a:spcBef>
              <a:buNone/>
              <a:defRPr sz="60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n-US" dirty="0"/>
          </a:p>
        </p:txBody>
      </p:sp>
    </p:spTree>
    <p:extLst>
      <p:ext uri="{BB962C8B-B14F-4D97-AF65-F5344CB8AC3E}">
        <p14:creationId xmlns:p14="http://schemas.microsoft.com/office/powerpoint/2010/main" val="144087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346ED-721D-85EE-2F1B-A31D0912DE29}"/>
              </a:ext>
            </a:extLst>
          </p:cNvPr>
          <p:cNvSpPr>
            <a:spLocks noGrp="1"/>
          </p:cNvSpPr>
          <p:nvPr>
            <p:ph type="title"/>
          </p:nvPr>
        </p:nvSpPr>
        <p:spPr/>
        <p:txBody>
          <a:bodyPr/>
          <a:lstStyle/>
          <a:p>
            <a:r>
              <a:rPr lang="en-US" dirty="0"/>
              <a:t>Governance Mindset</a:t>
            </a:r>
          </a:p>
        </p:txBody>
      </p:sp>
      <p:sp>
        <p:nvSpPr>
          <p:cNvPr id="3" name="Google Shape;239;p37">
            <a:extLst>
              <a:ext uri="{FF2B5EF4-FFF2-40B4-BE49-F238E27FC236}">
                <a16:creationId xmlns:a16="http://schemas.microsoft.com/office/drawing/2014/main" id="{8FA9B985-7E62-5CD4-A563-2748A323F587}"/>
              </a:ext>
            </a:extLst>
          </p:cNvPr>
          <p:cNvSpPr txBox="1"/>
          <p:nvPr/>
        </p:nvSpPr>
        <p:spPr>
          <a:xfrm>
            <a:off x="2278743" y="4434385"/>
            <a:ext cx="7738047" cy="2256701"/>
          </a:xfrm>
          <a:prstGeom prst="rect">
            <a:avLst/>
          </a:prstGeom>
          <a:noFill/>
          <a:ln>
            <a:noFill/>
          </a:ln>
        </p:spPr>
        <p:txBody>
          <a:bodyPr spcFirstLastPara="1" wrap="square" lIns="91425" tIns="45700" rIns="91425" bIns="45700" anchor="t" anchorCtr="0">
            <a:noAutofit/>
          </a:bodyPr>
          <a:lstStyle/>
          <a:p>
            <a:pPr algn="ctr">
              <a:lnSpc>
                <a:spcPct val="90000"/>
              </a:lnSpc>
              <a:buClr>
                <a:srgbClr val="5691CE"/>
              </a:buClr>
              <a:buSzPts val="2400"/>
            </a:pPr>
            <a:r>
              <a:rPr lang="en-US" sz="2200" i="1" kern="0" dirty="0">
                <a:solidFill>
                  <a:schemeClr val="bg1"/>
                </a:solidFill>
                <a:ea typeface="Calibri"/>
                <a:cs typeface="Calibri"/>
                <a:sym typeface="Calibri"/>
              </a:rPr>
              <a:t>Is it about the future?</a:t>
            </a:r>
            <a:endParaRPr sz="2200" kern="0" dirty="0">
              <a:solidFill>
                <a:schemeClr val="bg1"/>
              </a:solidFill>
              <a:cs typeface="Arial"/>
              <a:sym typeface="Arial"/>
            </a:endParaRPr>
          </a:p>
          <a:p>
            <a:pPr algn="ctr">
              <a:lnSpc>
                <a:spcPct val="90000"/>
              </a:lnSpc>
              <a:spcBef>
                <a:spcPts val="480"/>
              </a:spcBef>
              <a:buClr>
                <a:srgbClr val="5691CE"/>
              </a:buClr>
              <a:buSzPts val="2400"/>
            </a:pPr>
            <a:r>
              <a:rPr lang="en-US" sz="2200" i="1" kern="0" dirty="0">
                <a:solidFill>
                  <a:schemeClr val="bg1"/>
                </a:solidFill>
                <a:ea typeface="Calibri"/>
                <a:cs typeface="Calibri"/>
                <a:sym typeface="Calibri"/>
              </a:rPr>
              <a:t>Is it core to the mission?</a:t>
            </a:r>
            <a:endParaRPr sz="2200" kern="0" dirty="0">
              <a:solidFill>
                <a:schemeClr val="bg1"/>
              </a:solidFill>
              <a:cs typeface="Arial"/>
              <a:sym typeface="Arial"/>
            </a:endParaRPr>
          </a:p>
          <a:p>
            <a:pPr algn="ctr">
              <a:lnSpc>
                <a:spcPct val="90000"/>
              </a:lnSpc>
              <a:spcBef>
                <a:spcPts val="480"/>
              </a:spcBef>
              <a:buClr>
                <a:srgbClr val="5691CE"/>
              </a:buClr>
              <a:buSzPts val="2400"/>
            </a:pPr>
            <a:r>
              <a:rPr lang="en-US" sz="2200" i="1" kern="0" dirty="0">
                <a:solidFill>
                  <a:schemeClr val="bg1"/>
                </a:solidFill>
                <a:ea typeface="Calibri"/>
                <a:cs typeface="Calibri"/>
                <a:sym typeface="Calibri"/>
              </a:rPr>
              <a:t>Is a high-level policy decision needed to resolve a situation?</a:t>
            </a:r>
            <a:endParaRPr sz="2200" kern="0" dirty="0">
              <a:solidFill>
                <a:schemeClr val="bg1"/>
              </a:solidFill>
              <a:cs typeface="Arial"/>
              <a:sym typeface="Arial"/>
            </a:endParaRPr>
          </a:p>
          <a:p>
            <a:pPr algn="ctr">
              <a:lnSpc>
                <a:spcPct val="90000"/>
              </a:lnSpc>
              <a:spcBef>
                <a:spcPts val="480"/>
              </a:spcBef>
              <a:buClr>
                <a:srgbClr val="5691CE"/>
              </a:buClr>
              <a:buSzPts val="2400"/>
            </a:pPr>
            <a:r>
              <a:rPr lang="en-US" sz="2200" i="1" kern="0" dirty="0">
                <a:solidFill>
                  <a:schemeClr val="bg1"/>
                </a:solidFill>
                <a:ea typeface="Calibri"/>
                <a:cs typeface="Calibri"/>
                <a:sym typeface="Calibri"/>
              </a:rPr>
              <a:t>Is there a red flag flying?</a:t>
            </a:r>
            <a:endParaRPr sz="2200" kern="0" dirty="0">
              <a:solidFill>
                <a:schemeClr val="bg1"/>
              </a:solidFill>
              <a:cs typeface="Arial"/>
              <a:sym typeface="Arial"/>
            </a:endParaRPr>
          </a:p>
          <a:p>
            <a:pPr algn="ctr">
              <a:lnSpc>
                <a:spcPct val="90000"/>
              </a:lnSpc>
              <a:spcBef>
                <a:spcPts val="480"/>
              </a:spcBef>
              <a:buClr>
                <a:srgbClr val="5691CE"/>
              </a:buClr>
              <a:buSzPts val="2400"/>
            </a:pPr>
            <a:r>
              <a:rPr lang="en-US" sz="2200" i="1" kern="0" dirty="0">
                <a:solidFill>
                  <a:schemeClr val="bg1"/>
                </a:solidFill>
                <a:ea typeface="Calibri"/>
                <a:cs typeface="Calibri"/>
                <a:sym typeface="Calibri"/>
              </a:rPr>
              <a:t>Does the school leader want or need the Board’s support?</a:t>
            </a:r>
            <a:endParaRPr sz="2200" kern="0" dirty="0">
              <a:solidFill>
                <a:schemeClr val="bg1"/>
              </a:solidFill>
              <a:cs typeface="Arial"/>
              <a:sym typeface="Arial"/>
            </a:endParaRPr>
          </a:p>
          <a:p>
            <a:pPr algn="ctr">
              <a:lnSpc>
                <a:spcPct val="90000"/>
              </a:lnSpc>
              <a:spcBef>
                <a:spcPts val="480"/>
              </a:spcBef>
              <a:buClr>
                <a:srgbClr val="5F5F5F"/>
              </a:buClr>
              <a:buSzPts val="2400"/>
            </a:pPr>
            <a:endParaRPr sz="2400" kern="0" dirty="0">
              <a:solidFill>
                <a:srgbClr val="5691CE"/>
              </a:solidFill>
              <a:latin typeface="Calibri"/>
              <a:ea typeface="Calibri"/>
              <a:cs typeface="Calibri"/>
              <a:sym typeface="Calibri"/>
            </a:endParaRPr>
          </a:p>
        </p:txBody>
      </p:sp>
      <p:grpSp>
        <p:nvGrpSpPr>
          <p:cNvPr id="4" name="Group 3" descr="Strategy, Oversight, Support">
            <a:extLst>
              <a:ext uri="{FF2B5EF4-FFF2-40B4-BE49-F238E27FC236}">
                <a16:creationId xmlns:a16="http://schemas.microsoft.com/office/drawing/2014/main" id="{61531C66-5726-E632-E939-F9F90DB6129F}"/>
              </a:ext>
            </a:extLst>
          </p:cNvPr>
          <p:cNvGrpSpPr/>
          <p:nvPr/>
        </p:nvGrpSpPr>
        <p:grpSpPr>
          <a:xfrm>
            <a:off x="2175209" y="2423614"/>
            <a:ext cx="7841581" cy="1868279"/>
            <a:chOff x="385105" y="1295420"/>
            <a:chExt cx="8438674" cy="1828801"/>
          </a:xfrm>
          <a:solidFill>
            <a:schemeClr val="accent6"/>
          </a:solidFill>
        </p:grpSpPr>
        <p:sp>
          <p:nvSpPr>
            <p:cNvPr id="5" name="Google Shape;238;p37">
              <a:extLst>
                <a:ext uri="{FF2B5EF4-FFF2-40B4-BE49-F238E27FC236}">
                  <a16:creationId xmlns:a16="http://schemas.microsoft.com/office/drawing/2014/main" id="{554F2D7C-2742-098C-BB11-67191CEB86BA}"/>
                </a:ext>
              </a:extLst>
            </p:cNvPr>
            <p:cNvSpPr/>
            <p:nvPr/>
          </p:nvSpPr>
          <p:spPr>
            <a:xfrm>
              <a:off x="385105" y="1295420"/>
              <a:ext cx="8438674" cy="1828801"/>
            </a:xfrm>
            <a:prstGeom prst="rect">
              <a:avLst/>
            </a:prstGeom>
            <a:grpFill/>
            <a:ln w="12700" cap="flat" cmpd="sng">
              <a:solidFill>
                <a:schemeClr val="dk1"/>
              </a:solidFill>
              <a:prstDash val="solid"/>
              <a:round/>
              <a:headEnd type="none" w="sm" len="sm"/>
              <a:tailEnd type="none" w="sm" len="sm"/>
            </a:ln>
            <a:effectLst>
              <a:outerShdw blurRad="50800" dist="38100" dir="2700000" algn="tl" rotWithShape="0">
                <a:srgbClr val="000000">
                  <a:alpha val="40000"/>
                </a:srgbClr>
              </a:outerShdw>
            </a:effectLst>
          </p:spPr>
          <p:txBody>
            <a:bodyPr spcFirstLastPara="1" wrap="square" lIns="91425" tIns="45700" rIns="91425" bIns="45700" anchor="t" anchorCtr="0">
              <a:noAutofit/>
            </a:bodyPr>
            <a:lstStyle/>
            <a:p>
              <a:pPr marL="53975" algn="ctr">
                <a:buClr>
                  <a:srgbClr val="000000"/>
                </a:buClr>
              </a:pPr>
              <a:endParaRPr sz="2400" kern="0" dirty="0">
                <a:solidFill>
                  <a:srgbClr val="1F497D"/>
                </a:solidFill>
                <a:latin typeface="Calibri"/>
                <a:ea typeface="Calibri"/>
                <a:cs typeface="Calibri"/>
                <a:sym typeface="Calibri"/>
              </a:endParaRPr>
            </a:p>
          </p:txBody>
        </p:sp>
        <p:graphicFrame>
          <p:nvGraphicFramePr>
            <p:cNvPr id="6" name="Google Shape;240;p37">
              <a:extLst>
                <a:ext uri="{FF2B5EF4-FFF2-40B4-BE49-F238E27FC236}">
                  <a16:creationId xmlns:a16="http://schemas.microsoft.com/office/drawing/2014/main" id="{1BDD28A7-A730-2987-7361-68D2C0E7F4AB}"/>
                </a:ext>
              </a:extLst>
            </p:cNvPr>
            <p:cNvGraphicFramePr/>
            <p:nvPr>
              <p:extLst>
                <p:ext uri="{D42A27DB-BD31-4B8C-83A1-F6EECF244321}">
                  <p14:modId xmlns:p14="http://schemas.microsoft.com/office/powerpoint/2010/main" val="1002659677"/>
                </p:ext>
              </p:extLst>
            </p:nvPr>
          </p:nvGraphicFramePr>
          <p:xfrm>
            <a:off x="1219200" y="1447800"/>
            <a:ext cx="6888185" cy="1417207"/>
          </p:xfrm>
          <a:graphic>
            <a:graphicData uri="http://schemas.openxmlformats.org/drawingml/2006/table">
              <a:tbl>
                <a:tblPr firstRow="1" bandRow="1">
                  <a:noFill/>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723900">
                  <a:tc>
                    <a:txBody>
                      <a:bodyPr/>
                      <a:lstStyle/>
                      <a:p>
                        <a:pPr marL="0" marR="0" lvl="0" indent="0" algn="l" rtl="0">
                          <a:spcBef>
                            <a:spcPts val="0"/>
                          </a:spcBef>
                          <a:spcAft>
                            <a:spcPts val="0"/>
                          </a:spcAft>
                          <a:buNone/>
                        </a:pPr>
                        <a:endParaRPr sz="1900" dirty="0">
                          <a:solidFill>
                            <a:srgbClr val="5691CE"/>
                          </a:solidFill>
                        </a:endParaRPr>
                      </a:p>
                    </a:txBody>
                    <a:tcPr marL="91450" marR="91450" marT="45725" marB="4572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900" dirty="0">
                          <a:solidFill>
                            <a:srgbClr val="5691CE"/>
                          </a:solidFill>
                        </a:endParaRPr>
                      </a:p>
                    </a:txBody>
                    <a:tcPr marL="91450" marR="91450" marT="45725" marB="4572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spcBef>
                            <a:spcPts val="0"/>
                          </a:spcBef>
                          <a:spcAft>
                            <a:spcPts val="0"/>
                          </a:spcAft>
                          <a:buNone/>
                        </a:pPr>
                        <a:endParaRPr sz="1900" dirty="0">
                          <a:solidFill>
                            <a:srgbClr val="5691CE"/>
                          </a:solidFill>
                        </a:endParaRPr>
                      </a:p>
                    </a:txBody>
                    <a:tcPr marL="91450" marR="91450" marT="45725" marB="4572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r h="723900">
                  <a:tc>
                    <a:txBody>
                      <a:bodyPr/>
                      <a:lstStyle/>
                      <a:p>
                        <a:pPr marL="0" marR="0" lvl="0" indent="0" algn="ctr" rtl="0">
                          <a:spcBef>
                            <a:spcPts val="0"/>
                          </a:spcBef>
                          <a:spcAft>
                            <a:spcPts val="0"/>
                          </a:spcAft>
                          <a:buNone/>
                        </a:pPr>
                        <a:r>
                          <a:rPr lang="en-US" sz="2400" b="1" i="0" u="none" strike="noStrike" dirty="0">
                            <a:solidFill>
                              <a:schemeClr val="tx1"/>
                            </a:solidFill>
                            <a:latin typeface="+mn-lt"/>
                            <a:ea typeface="Calibri"/>
                            <a:cs typeface="Calibri"/>
                            <a:sym typeface="Calibri"/>
                          </a:rPr>
                          <a:t>     Strategy</a:t>
                        </a:r>
                        <a:endParaRPr lang="en-US" b="1" dirty="0">
                          <a:solidFill>
                            <a:schemeClr val="tx1"/>
                          </a:solidFill>
                          <a:latin typeface="+mn-lt"/>
                        </a:endParaRPr>
                      </a:p>
                    </a:txBody>
                    <a:tcPr marL="91450" marR="91450" marT="45725" marB="4572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spcBef>
                            <a:spcPts val="0"/>
                          </a:spcBef>
                          <a:spcAft>
                            <a:spcPts val="0"/>
                          </a:spcAft>
                          <a:buNone/>
                        </a:pPr>
                        <a:r>
                          <a:rPr lang="en-US" sz="2400" b="1" i="0" u="none" strike="noStrike" dirty="0">
                            <a:solidFill>
                              <a:schemeClr val="tx1"/>
                            </a:solidFill>
                            <a:latin typeface="+mn-lt"/>
                            <a:ea typeface="Calibri"/>
                            <a:cs typeface="Calibri"/>
                            <a:sym typeface="Calibri"/>
                          </a:rPr>
                          <a:t>    Oversight</a:t>
                        </a:r>
                        <a:endParaRPr b="1" dirty="0">
                          <a:solidFill>
                            <a:schemeClr val="tx1"/>
                          </a:solidFill>
                          <a:latin typeface="+mn-lt"/>
                        </a:endParaRPr>
                      </a:p>
                    </a:txBody>
                    <a:tcPr marL="91450" marR="91450" marT="45725" marB="4572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spcBef>
                            <a:spcPts val="0"/>
                          </a:spcBef>
                          <a:spcAft>
                            <a:spcPts val="0"/>
                          </a:spcAft>
                          <a:buNone/>
                        </a:pPr>
                        <a:r>
                          <a:rPr lang="en-US" sz="2400" b="1" i="0" u="none" strike="noStrike" dirty="0">
                            <a:solidFill>
                              <a:schemeClr val="tx1"/>
                            </a:solidFill>
                            <a:latin typeface="+mn-lt"/>
                            <a:ea typeface="Calibri"/>
                            <a:cs typeface="Calibri"/>
                            <a:sym typeface="Calibri"/>
                          </a:rPr>
                          <a:t>Support</a:t>
                        </a:r>
                        <a:endParaRPr b="1" dirty="0">
                          <a:solidFill>
                            <a:schemeClr val="tx1"/>
                          </a:solidFill>
                          <a:latin typeface="+mn-lt"/>
                        </a:endParaRPr>
                      </a:p>
                    </a:txBody>
                    <a:tcPr marL="91450" marR="91450" marT="45725" marB="45725" anchor="b">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1"/>
                    </a:ext>
                  </a:extLst>
                </a:tr>
              </a:tbl>
            </a:graphicData>
          </a:graphic>
        </p:graphicFrame>
        <p:pic>
          <p:nvPicPr>
            <p:cNvPr id="7" name="Google Shape;241;p37">
              <a:extLst>
                <a:ext uri="{FF2B5EF4-FFF2-40B4-BE49-F238E27FC236}">
                  <a16:creationId xmlns:a16="http://schemas.microsoft.com/office/drawing/2014/main" id="{7D02927B-8339-3BFB-31E7-856A85F474B9}"/>
                </a:ext>
              </a:extLst>
            </p:cNvPr>
            <p:cNvPicPr preferRelativeResize="0"/>
            <p:nvPr/>
          </p:nvPicPr>
          <p:blipFill rotWithShape="1">
            <a:blip r:embed="rId3">
              <a:alphaModFix/>
              <a:biLevel thresh="50000"/>
            </a:blip>
            <a:srcRect/>
            <a:stretch/>
          </p:blipFill>
          <p:spPr>
            <a:xfrm>
              <a:off x="2173321" y="1641449"/>
              <a:ext cx="694944" cy="694944"/>
            </a:xfrm>
            <a:prstGeom prst="rect">
              <a:avLst/>
            </a:prstGeom>
            <a:solidFill>
              <a:schemeClr val="tx1"/>
            </a:solidFill>
            <a:ln>
              <a:noFill/>
            </a:ln>
          </p:spPr>
        </p:pic>
        <p:pic>
          <p:nvPicPr>
            <p:cNvPr id="17" name="Google Shape;248;p37">
              <a:extLst>
                <a:ext uri="{FF2B5EF4-FFF2-40B4-BE49-F238E27FC236}">
                  <a16:creationId xmlns:a16="http://schemas.microsoft.com/office/drawing/2014/main" id="{5B896F73-5757-DF7A-A982-0AAF47E768AF}"/>
                </a:ext>
              </a:extLst>
            </p:cNvPr>
            <p:cNvPicPr preferRelativeResize="0"/>
            <p:nvPr/>
          </p:nvPicPr>
          <p:blipFill rotWithShape="1">
            <a:blip r:embed="rId4">
              <a:alphaModFix/>
              <a:biLevel thresh="50000"/>
            </a:blip>
            <a:srcRect/>
            <a:stretch/>
          </p:blipFill>
          <p:spPr>
            <a:xfrm>
              <a:off x="6584122" y="1641449"/>
              <a:ext cx="694944" cy="694944"/>
            </a:xfrm>
            <a:prstGeom prst="rect">
              <a:avLst/>
            </a:prstGeom>
            <a:grpFill/>
            <a:ln>
              <a:noFill/>
            </a:ln>
          </p:spPr>
        </p:pic>
        <p:pic>
          <p:nvPicPr>
            <p:cNvPr id="18" name="Google Shape;249;p37">
              <a:extLst>
                <a:ext uri="{FF2B5EF4-FFF2-40B4-BE49-F238E27FC236}">
                  <a16:creationId xmlns:a16="http://schemas.microsoft.com/office/drawing/2014/main" id="{3028C154-DE7F-E1A7-941E-F851F97AF3DC}"/>
                </a:ext>
              </a:extLst>
            </p:cNvPr>
            <p:cNvPicPr preferRelativeResize="0"/>
            <p:nvPr/>
          </p:nvPicPr>
          <p:blipFill rotWithShape="1">
            <a:blip r:embed="rId5">
              <a:alphaModFix/>
              <a:biLevel thresh="50000"/>
            </a:blip>
            <a:srcRect/>
            <a:stretch/>
          </p:blipFill>
          <p:spPr>
            <a:xfrm>
              <a:off x="4459422" y="1641449"/>
              <a:ext cx="698754" cy="698754"/>
            </a:xfrm>
            <a:prstGeom prst="rect">
              <a:avLst/>
            </a:prstGeom>
            <a:grpFill/>
            <a:ln>
              <a:noFill/>
            </a:ln>
          </p:spPr>
        </p:pic>
      </p:grpSp>
    </p:spTree>
    <p:extLst>
      <p:ext uri="{BB962C8B-B14F-4D97-AF65-F5344CB8AC3E}">
        <p14:creationId xmlns:p14="http://schemas.microsoft.com/office/powerpoint/2010/main" val="1232452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54"/>
        <p:cNvGrpSpPr/>
        <p:nvPr/>
      </p:nvGrpSpPr>
      <p:grpSpPr>
        <a:xfrm>
          <a:off x="0" y="0"/>
          <a:ext cx="0" cy="0"/>
          <a:chOff x="0" y="0"/>
          <a:chExt cx="0" cy="0"/>
        </a:xfrm>
      </p:grpSpPr>
      <p:sp>
        <p:nvSpPr>
          <p:cNvPr id="45" name="Title 44">
            <a:extLst>
              <a:ext uri="{FF2B5EF4-FFF2-40B4-BE49-F238E27FC236}">
                <a16:creationId xmlns:a16="http://schemas.microsoft.com/office/drawing/2014/main" id="{B59DA9E0-7BC6-C5F3-D35B-90B0712B666B}"/>
              </a:ext>
            </a:extLst>
          </p:cNvPr>
          <p:cNvSpPr>
            <a:spLocks noGrp="1"/>
          </p:cNvSpPr>
          <p:nvPr>
            <p:ph type="title"/>
          </p:nvPr>
        </p:nvSpPr>
        <p:spPr/>
        <p:txBody>
          <a:bodyPr/>
          <a:lstStyle/>
          <a:p>
            <a:r>
              <a:rPr lang="en-US" dirty="0"/>
              <a:t>Six Core Responsibilities</a:t>
            </a:r>
          </a:p>
        </p:txBody>
      </p:sp>
      <p:sp>
        <p:nvSpPr>
          <p:cNvPr id="8" name="Google Shape;258;p38">
            <a:extLst>
              <a:ext uri="{FF2B5EF4-FFF2-40B4-BE49-F238E27FC236}">
                <a16:creationId xmlns:a16="http://schemas.microsoft.com/office/drawing/2014/main" id="{64A32584-90B6-829D-DCDA-DD5B87219A55}"/>
              </a:ext>
            </a:extLst>
          </p:cNvPr>
          <p:cNvSpPr/>
          <p:nvPr/>
        </p:nvSpPr>
        <p:spPr>
          <a:xfrm>
            <a:off x="3172063" y="2301240"/>
            <a:ext cx="8296037" cy="4312920"/>
          </a:xfrm>
          <a:prstGeom prst="rect">
            <a:avLst/>
          </a:prstGeom>
          <a:noFill/>
          <a:ln>
            <a:noFill/>
          </a:ln>
        </p:spPr>
        <p:style>
          <a:lnRef idx="0">
            <a:scrgbClr r="0" g="0" b="0"/>
          </a:lnRef>
          <a:fillRef idx="0">
            <a:scrgbClr r="0" g="0" b="0"/>
          </a:fillRef>
          <a:effectRef idx="0">
            <a:scrgbClr r="0" g="0" b="0"/>
          </a:effectRef>
          <a:fontRef idx="minor">
            <a:schemeClr val="dk1"/>
          </a:fontRef>
        </p:style>
        <p:txBody>
          <a:bodyPr spcFirstLastPara="1" wrap="square" lIns="91425" tIns="45700" rIns="91425" bIns="45700" anchor="t" anchorCtr="0">
            <a:noAutofit/>
          </a:bodyPr>
          <a:lstStyle/>
          <a:p>
            <a:pPr marL="53975" algn="ctr">
              <a:buClr>
                <a:srgbClr val="000000"/>
              </a:buClr>
            </a:pPr>
            <a:r>
              <a:rPr lang="en-US" sz="2400" b="1" kern="0" dirty="0">
                <a:ea typeface="Calibri"/>
                <a:cs typeface="Calibri"/>
                <a:sym typeface="Calibri"/>
              </a:rPr>
              <a:t>A charter school board has six core responsibilities…</a:t>
            </a:r>
            <a:endParaRPr sz="1400" b="1" kern="0" dirty="0">
              <a:cs typeface="Arial"/>
              <a:sym typeface="Arial"/>
            </a:endParaRPr>
          </a:p>
        </p:txBody>
      </p:sp>
      <p:sp>
        <p:nvSpPr>
          <p:cNvPr id="13" name="Google Shape;265;p38">
            <a:extLst>
              <a:ext uri="{FF2B5EF4-FFF2-40B4-BE49-F238E27FC236}">
                <a16:creationId xmlns:a16="http://schemas.microsoft.com/office/drawing/2014/main" id="{0F58046E-7CAF-E176-B2AC-1F7109BFF719}"/>
              </a:ext>
            </a:extLst>
          </p:cNvPr>
          <p:cNvSpPr/>
          <p:nvPr/>
        </p:nvSpPr>
        <p:spPr>
          <a:xfrm>
            <a:off x="3926948" y="3007391"/>
            <a:ext cx="2893467" cy="931209"/>
          </a:xfrm>
          <a:prstGeom prst="rect">
            <a:avLst/>
          </a:prstGeom>
          <a:solidFill>
            <a:schemeClr val="accent3"/>
          </a:solidFill>
          <a:ln w="25400" cap="flat" cmpd="sng">
            <a:solidFill>
              <a:schemeClr val="bg1"/>
            </a:solidFill>
            <a:prstDash val="solid"/>
            <a:round/>
            <a:headEnd type="none" w="sm" len="sm"/>
            <a:tailEnd type="none" w="sm" len="sm"/>
          </a:ln>
        </p:spPr>
        <p:txBody>
          <a:bodyPr spcFirstLastPara="1" wrap="square" lIns="91425" tIns="45700" rIns="91425" bIns="45700" anchor="ctr" anchorCtr="0">
            <a:noAutofit/>
          </a:bodyPr>
          <a:lstStyle/>
          <a:p>
            <a:pPr algn="ctr">
              <a:buClr>
                <a:srgbClr val="000000"/>
              </a:buClr>
            </a:pPr>
            <a:endParaRPr lang="en-US" sz="1600" b="1" kern="0" dirty="0">
              <a:ea typeface="Calibri"/>
              <a:cs typeface="Calibri"/>
              <a:sym typeface="Calibri"/>
            </a:endParaRPr>
          </a:p>
          <a:p>
            <a:pPr algn="ctr">
              <a:buClr>
                <a:srgbClr val="000000"/>
              </a:buClr>
            </a:pPr>
            <a:r>
              <a:rPr lang="en-US" sz="1600" b="1" kern="0" dirty="0">
                <a:ea typeface="Calibri"/>
                <a:cs typeface="Calibri"/>
                <a:sym typeface="Calibri"/>
              </a:rPr>
              <a:t>Governance and Strategy</a:t>
            </a:r>
            <a:endParaRPr sz="1600" b="1" kern="0" dirty="0">
              <a:ea typeface="Calibri"/>
              <a:cs typeface="Calibri"/>
              <a:sym typeface="Calibri"/>
            </a:endParaRPr>
          </a:p>
        </p:txBody>
      </p:sp>
      <p:sp>
        <p:nvSpPr>
          <p:cNvPr id="9" name="Google Shape;260;p38">
            <a:extLst>
              <a:ext uri="{FF2B5EF4-FFF2-40B4-BE49-F238E27FC236}">
                <a16:creationId xmlns:a16="http://schemas.microsoft.com/office/drawing/2014/main" id="{62DA9501-A28A-2B50-F242-36E09AEA3513}"/>
              </a:ext>
            </a:extLst>
          </p:cNvPr>
          <p:cNvSpPr/>
          <p:nvPr/>
        </p:nvSpPr>
        <p:spPr>
          <a:xfrm>
            <a:off x="7729395" y="3007391"/>
            <a:ext cx="2893467" cy="931209"/>
          </a:xfrm>
          <a:prstGeom prst="rect">
            <a:avLst/>
          </a:prstGeom>
          <a:solidFill>
            <a:schemeClr val="accent3"/>
          </a:solidFill>
          <a:ln w="25400" cap="flat" cmpd="sng">
            <a:solidFill>
              <a:schemeClr val="bg1"/>
            </a:solidFill>
            <a:prstDash val="solid"/>
            <a:round/>
            <a:headEnd type="none" w="sm" len="sm"/>
            <a:tailEnd type="none" w="sm" len="sm"/>
          </a:ln>
        </p:spPr>
        <p:txBody>
          <a:bodyPr spcFirstLastPara="1" wrap="square" lIns="91425" tIns="45700" rIns="91425" bIns="45700" anchor="ctr" anchorCtr="0">
            <a:noAutofit/>
          </a:bodyPr>
          <a:lstStyle/>
          <a:p>
            <a:pPr algn="ctr">
              <a:buClr>
                <a:srgbClr val="000000"/>
              </a:buClr>
            </a:pPr>
            <a:endParaRPr lang="en-US" sz="1400" b="1" kern="0" dirty="0">
              <a:ea typeface="Calibri"/>
              <a:cs typeface="Calibri"/>
              <a:sym typeface="Calibri"/>
            </a:endParaRPr>
          </a:p>
          <a:p>
            <a:pPr algn="ctr">
              <a:buClr>
                <a:srgbClr val="000000"/>
              </a:buClr>
            </a:pPr>
            <a:r>
              <a:rPr lang="en-US" sz="1600" b="1" kern="0" dirty="0">
                <a:ea typeface="Calibri"/>
                <a:cs typeface="Calibri"/>
                <a:sym typeface="Calibri"/>
              </a:rPr>
              <a:t>Leadership Oversight &amp; Development</a:t>
            </a:r>
            <a:endParaRPr sz="1600" b="1" kern="0" dirty="0">
              <a:ea typeface="Calibri"/>
              <a:cs typeface="Calibri"/>
              <a:sym typeface="Calibri"/>
            </a:endParaRPr>
          </a:p>
        </p:txBody>
      </p:sp>
      <p:pic>
        <p:nvPicPr>
          <p:cNvPr id="12" name="Google Shape;263;p38">
            <a:extLst>
              <a:ext uri="{FF2B5EF4-FFF2-40B4-BE49-F238E27FC236}">
                <a16:creationId xmlns:a16="http://schemas.microsoft.com/office/drawing/2014/main" id="{D436FC5E-F3BC-D356-EDDC-097E707DC1DE}"/>
              </a:ext>
              <a:ext uri="{C183D7F6-B498-43B3-948B-1728B52AA6E4}">
                <adec:decorative xmlns:adec="http://schemas.microsoft.com/office/drawing/2017/decorative" val="1"/>
              </a:ext>
            </a:extLst>
          </p:cNvPr>
          <p:cNvPicPr preferRelativeResize="0"/>
          <p:nvPr/>
        </p:nvPicPr>
        <p:blipFill rotWithShape="1">
          <a:blip r:embed="rId3">
            <a:alphaModFix/>
            <a:biLevel thresh="75000"/>
          </a:blip>
          <a:srcRect t="10466" b="-1"/>
          <a:stretch/>
        </p:blipFill>
        <p:spPr>
          <a:xfrm>
            <a:off x="8920425" y="2767019"/>
            <a:ext cx="548640" cy="502920"/>
          </a:xfrm>
          <a:prstGeom prst="rect">
            <a:avLst/>
          </a:prstGeom>
          <a:noFill/>
          <a:ln>
            <a:solidFill>
              <a:schemeClr val="bg1"/>
            </a:solidFill>
          </a:ln>
        </p:spPr>
      </p:pic>
      <p:pic>
        <p:nvPicPr>
          <p:cNvPr id="14" name="Google Shape;266;p38">
            <a:extLst>
              <a:ext uri="{FF2B5EF4-FFF2-40B4-BE49-F238E27FC236}">
                <a16:creationId xmlns:a16="http://schemas.microsoft.com/office/drawing/2014/main" id="{A113C601-73B6-27A5-0221-E6890CE6868D}"/>
              </a:ext>
              <a:ext uri="{C183D7F6-B498-43B3-948B-1728B52AA6E4}">
                <adec:decorative xmlns:adec="http://schemas.microsoft.com/office/drawing/2017/decorative" val="1"/>
              </a:ext>
            </a:extLst>
          </p:cNvPr>
          <p:cNvPicPr preferRelativeResize="0"/>
          <p:nvPr/>
        </p:nvPicPr>
        <p:blipFill rotWithShape="1">
          <a:blip r:embed="rId4">
            <a:alphaModFix/>
            <a:biLevel thresh="75000"/>
          </a:blip>
          <a:srcRect/>
          <a:stretch/>
        </p:blipFill>
        <p:spPr>
          <a:xfrm>
            <a:off x="4982080" y="2749155"/>
            <a:ext cx="640080" cy="502920"/>
          </a:xfrm>
          <a:prstGeom prst="rect">
            <a:avLst/>
          </a:prstGeom>
          <a:solidFill>
            <a:srgbClr val="81AFA6"/>
          </a:solidFill>
          <a:ln>
            <a:solidFill>
              <a:schemeClr val="bg1"/>
            </a:solidFill>
          </a:ln>
        </p:spPr>
      </p:pic>
      <p:sp>
        <p:nvSpPr>
          <p:cNvPr id="17" name="Google Shape;270;p38">
            <a:extLst>
              <a:ext uri="{FF2B5EF4-FFF2-40B4-BE49-F238E27FC236}">
                <a16:creationId xmlns:a16="http://schemas.microsoft.com/office/drawing/2014/main" id="{B7669946-550B-ECFD-809B-9D2399B6A7A3}"/>
              </a:ext>
            </a:extLst>
          </p:cNvPr>
          <p:cNvSpPr/>
          <p:nvPr/>
        </p:nvSpPr>
        <p:spPr>
          <a:xfrm>
            <a:off x="3929174" y="4173821"/>
            <a:ext cx="2893467" cy="931210"/>
          </a:xfrm>
          <a:prstGeom prst="rect">
            <a:avLst/>
          </a:prstGeom>
          <a:solidFill>
            <a:schemeClr val="accent3"/>
          </a:solidFill>
          <a:ln w="25400" cap="flat" cmpd="sng">
            <a:solidFill>
              <a:schemeClr val="bg1"/>
            </a:solidFill>
            <a:prstDash val="solid"/>
            <a:round/>
            <a:headEnd type="none" w="sm" len="sm"/>
            <a:tailEnd type="none" w="sm" len="sm"/>
          </a:ln>
        </p:spPr>
        <p:txBody>
          <a:bodyPr spcFirstLastPara="1" wrap="square" lIns="91425" tIns="45700" rIns="91425" bIns="45700" anchor="ctr" anchorCtr="0">
            <a:noAutofit/>
          </a:bodyPr>
          <a:lstStyle/>
          <a:p>
            <a:pPr algn="ctr">
              <a:buClr>
                <a:srgbClr val="000000"/>
              </a:buClr>
            </a:pPr>
            <a:endParaRPr lang="en-US" sz="1600" b="1" kern="0" dirty="0">
              <a:ea typeface="Calibri"/>
              <a:cs typeface="Calibri"/>
              <a:sym typeface="Calibri"/>
            </a:endParaRPr>
          </a:p>
          <a:p>
            <a:pPr algn="ctr">
              <a:buClr>
                <a:srgbClr val="000000"/>
              </a:buClr>
            </a:pPr>
            <a:r>
              <a:rPr lang="en-US" sz="1600" b="1" kern="0" dirty="0">
                <a:ea typeface="Calibri"/>
                <a:cs typeface="Calibri"/>
                <a:sym typeface="Calibri"/>
              </a:rPr>
              <a:t>Board Self-Management</a:t>
            </a:r>
            <a:endParaRPr sz="1600" b="1" kern="0" dirty="0">
              <a:ea typeface="Calibri"/>
              <a:cs typeface="Calibri"/>
              <a:sym typeface="Calibri"/>
            </a:endParaRPr>
          </a:p>
        </p:txBody>
      </p:sp>
      <p:pic>
        <p:nvPicPr>
          <p:cNvPr id="20" name="Google Shape;273;p38">
            <a:extLst>
              <a:ext uri="{FF2B5EF4-FFF2-40B4-BE49-F238E27FC236}">
                <a16:creationId xmlns:a16="http://schemas.microsoft.com/office/drawing/2014/main" id="{AD1EB84C-025C-0E4D-012E-B0740F4BBCF0}"/>
              </a:ext>
              <a:ext uri="{C183D7F6-B498-43B3-948B-1728B52AA6E4}">
                <adec:decorative xmlns:adec="http://schemas.microsoft.com/office/drawing/2017/decorative" val="1"/>
              </a:ext>
            </a:extLst>
          </p:cNvPr>
          <p:cNvPicPr preferRelativeResize="0"/>
          <p:nvPr/>
        </p:nvPicPr>
        <p:blipFill rotWithShape="1">
          <a:blip r:embed="rId5">
            <a:alphaModFix/>
            <a:biLevel thresh="50000"/>
          </a:blip>
          <a:srcRect/>
          <a:stretch/>
        </p:blipFill>
        <p:spPr>
          <a:xfrm>
            <a:off x="5013748" y="4005134"/>
            <a:ext cx="622465" cy="501838"/>
          </a:xfrm>
          <a:prstGeom prst="rect">
            <a:avLst/>
          </a:prstGeom>
          <a:noFill/>
          <a:ln>
            <a:solidFill>
              <a:schemeClr val="bg1"/>
            </a:solidFill>
          </a:ln>
        </p:spPr>
      </p:pic>
      <p:sp>
        <p:nvSpPr>
          <p:cNvPr id="25" name="Google Shape;280;p38">
            <a:extLst>
              <a:ext uri="{FF2B5EF4-FFF2-40B4-BE49-F238E27FC236}">
                <a16:creationId xmlns:a16="http://schemas.microsoft.com/office/drawing/2014/main" id="{17016BB4-3931-446F-7375-C326BC18EF0B}"/>
              </a:ext>
            </a:extLst>
          </p:cNvPr>
          <p:cNvSpPr/>
          <p:nvPr/>
        </p:nvSpPr>
        <p:spPr>
          <a:xfrm>
            <a:off x="7731627" y="4173821"/>
            <a:ext cx="2893468" cy="931210"/>
          </a:xfrm>
          <a:prstGeom prst="rect">
            <a:avLst/>
          </a:prstGeom>
          <a:solidFill>
            <a:schemeClr val="accent3"/>
          </a:solidFill>
          <a:ln w="25400" cap="flat" cmpd="sng">
            <a:solidFill>
              <a:schemeClr val="bg1"/>
            </a:solidFill>
            <a:prstDash val="solid"/>
            <a:round/>
            <a:headEnd type="none" w="sm" len="sm"/>
            <a:tailEnd type="none" w="sm" len="sm"/>
          </a:ln>
        </p:spPr>
        <p:txBody>
          <a:bodyPr spcFirstLastPara="1" wrap="square" lIns="91425" tIns="45700" rIns="91425" bIns="45700" anchor="ctr" anchorCtr="0">
            <a:noAutofit/>
          </a:bodyPr>
          <a:lstStyle/>
          <a:p>
            <a:pPr algn="ctr">
              <a:buClr>
                <a:srgbClr val="000000"/>
              </a:buClr>
            </a:pPr>
            <a:endParaRPr lang="en-US" sz="1600" b="1" kern="0" dirty="0">
              <a:ea typeface="Calibri"/>
              <a:cs typeface="Calibri"/>
              <a:sym typeface="Calibri"/>
            </a:endParaRPr>
          </a:p>
          <a:p>
            <a:pPr algn="ctr">
              <a:buClr>
                <a:srgbClr val="000000"/>
              </a:buClr>
            </a:pPr>
            <a:r>
              <a:rPr lang="en-US" sz="1600" b="1" kern="0" dirty="0">
                <a:ea typeface="Calibri"/>
                <a:cs typeface="Calibri"/>
                <a:sym typeface="Calibri"/>
              </a:rPr>
              <a:t>Provide Resources</a:t>
            </a:r>
            <a:endParaRPr sz="1600" b="1" kern="0" dirty="0">
              <a:ea typeface="Calibri"/>
              <a:cs typeface="Calibri"/>
              <a:sym typeface="Calibri"/>
            </a:endParaRPr>
          </a:p>
        </p:txBody>
      </p:sp>
      <p:sp>
        <p:nvSpPr>
          <p:cNvPr id="21" name="Google Shape;275;p38">
            <a:extLst>
              <a:ext uri="{FF2B5EF4-FFF2-40B4-BE49-F238E27FC236}">
                <a16:creationId xmlns:a16="http://schemas.microsoft.com/office/drawing/2014/main" id="{381A9265-1410-5D34-2B54-43AAA27D5D2B}"/>
              </a:ext>
            </a:extLst>
          </p:cNvPr>
          <p:cNvSpPr/>
          <p:nvPr/>
        </p:nvSpPr>
        <p:spPr>
          <a:xfrm>
            <a:off x="3936996" y="5426982"/>
            <a:ext cx="2893467" cy="931210"/>
          </a:xfrm>
          <a:prstGeom prst="rect">
            <a:avLst/>
          </a:prstGeom>
          <a:solidFill>
            <a:schemeClr val="accent3"/>
          </a:solidFill>
          <a:ln w="25400" cap="flat" cmpd="sng">
            <a:solidFill>
              <a:schemeClr val="bg1"/>
            </a:solidFill>
            <a:prstDash val="solid"/>
            <a:round/>
            <a:headEnd type="none" w="sm" len="sm"/>
            <a:tailEnd type="none" w="sm" len="sm"/>
          </a:ln>
        </p:spPr>
        <p:txBody>
          <a:bodyPr spcFirstLastPara="1" wrap="square" lIns="91425" tIns="45700" rIns="91425" bIns="45700" anchor="ctr" anchorCtr="0">
            <a:noAutofit/>
          </a:bodyPr>
          <a:lstStyle/>
          <a:p>
            <a:pPr algn="ctr">
              <a:buClr>
                <a:srgbClr val="000000"/>
              </a:buClr>
            </a:pPr>
            <a:endParaRPr lang="en-US" sz="1600" b="1" kern="0" dirty="0">
              <a:ea typeface="Calibri"/>
              <a:cs typeface="Calibri"/>
              <a:sym typeface="Calibri"/>
            </a:endParaRPr>
          </a:p>
          <a:p>
            <a:pPr algn="ctr">
              <a:buClr>
                <a:srgbClr val="000000"/>
              </a:buClr>
            </a:pPr>
            <a:r>
              <a:rPr lang="en-US" sz="1600" b="1" kern="0" dirty="0">
                <a:ea typeface="Calibri"/>
                <a:cs typeface="Calibri"/>
                <a:sym typeface="Calibri"/>
              </a:rPr>
              <a:t>Remove Obstacles</a:t>
            </a:r>
            <a:endParaRPr sz="1600" b="1" kern="0" dirty="0">
              <a:ea typeface="Calibri"/>
              <a:cs typeface="Calibri"/>
              <a:sym typeface="Calibri"/>
            </a:endParaRPr>
          </a:p>
        </p:txBody>
      </p:sp>
      <p:pic>
        <p:nvPicPr>
          <p:cNvPr id="22" name="Google Shape;276;p38">
            <a:extLst>
              <a:ext uri="{FF2B5EF4-FFF2-40B4-BE49-F238E27FC236}">
                <a16:creationId xmlns:a16="http://schemas.microsoft.com/office/drawing/2014/main" id="{E706E571-4249-BE62-34FE-BB11A9A2ADC6}"/>
              </a:ext>
              <a:ext uri="{C183D7F6-B498-43B3-948B-1728B52AA6E4}">
                <adec:decorative xmlns:adec="http://schemas.microsoft.com/office/drawing/2017/decorative" val="1"/>
              </a:ext>
            </a:extLst>
          </p:cNvPr>
          <p:cNvPicPr preferRelativeResize="0"/>
          <p:nvPr/>
        </p:nvPicPr>
        <p:blipFill rotWithShape="1">
          <a:blip r:embed="rId6">
            <a:alphaModFix/>
            <a:biLevel thresh="50000"/>
          </a:blip>
          <a:srcRect/>
          <a:stretch/>
        </p:blipFill>
        <p:spPr>
          <a:xfrm>
            <a:off x="5027800" y="5171014"/>
            <a:ext cx="594360" cy="548640"/>
          </a:xfrm>
          <a:prstGeom prst="rect">
            <a:avLst/>
          </a:prstGeom>
          <a:noFill/>
          <a:ln>
            <a:solidFill>
              <a:schemeClr val="bg1"/>
            </a:solidFill>
          </a:ln>
        </p:spPr>
      </p:pic>
      <p:pic>
        <p:nvPicPr>
          <p:cNvPr id="27" name="Google Shape;282;p38">
            <a:extLst>
              <a:ext uri="{FF2B5EF4-FFF2-40B4-BE49-F238E27FC236}">
                <a16:creationId xmlns:a16="http://schemas.microsoft.com/office/drawing/2014/main" id="{7E3B4BDE-6593-AB9B-CA04-7FE4E4A3048C}"/>
              </a:ext>
              <a:ext uri="{C183D7F6-B498-43B3-948B-1728B52AA6E4}">
                <adec:decorative xmlns:adec="http://schemas.microsoft.com/office/drawing/2017/decorative" val="1"/>
              </a:ext>
            </a:extLst>
          </p:cNvPr>
          <p:cNvPicPr preferRelativeResize="0"/>
          <p:nvPr/>
        </p:nvPicPr>
        <p:blipFill rotWithShape="1">
          <a:blip r:embed="rId7">
            <a:alphaModFix/>
            <a:biLevel thresh="50000"/>
          </a:blip>
          <a:srcRect/>
          <a:stretch/>
        </p:blipFill>
        <p:spPr>
          <a:xfrm>
            <a:off x="8975105" y="4028973"/>
            <a:ext cx="402045" cy="492842"/>
          </a:xfrm>
          <a:prstGeom prst="rect">
            <a:avLst/>
          </a:prstGeom>
          <a:noFill/>
          <a:ln>
            <a:solidFill>
              <a:schemeClr val="bg1"/>
            </a:solidFill>
          </a:ln>
        </p:spPr>
      </p:pic>
      <p:sp>
        <p:nvSpPr>
          <p:cNvPr id="29" name="Google Shape;286;p38">
            <a:extLst>
              <a:ext uri="{FF2B5EF4-FFF2-40B4-BE49-F238E27FC236}">
                <a16:creationId xmlns:a16="http://schemas.microsoft.com/office/drawing/2014/main" id="{62C2140A-683E-FAB5-987B-27AF543DAF4F}"/>
              </a:ext>
            </a:extLst>
          </p:cNvPr>
          <p:cNvSpPr/>
          <p:nvPr/>
        </p:nvSpPr>
        <p:spPr>
          <a:xfrm>
            <a:off x="7739443" y="5426982"/>
            <a:ext cx="2893467" cy="931210"/>
          </a:xfrm>
          <a:prstGeom prst="rect">
            <a:avLst/>
          </a:prstGeom>
          <a:solidFill>
            <a:schemeClr val="accent3"/>
          </a:solidFill>
          <a:ln w="25400" cap="flat" cmpd="sng">
            <a:solidFill>
              <a:schemeClr val="bg1"/>
            </a:solidFill>
            <a:prstDash val="solid"/>
            <a:round/>
            <a:headEnd type="none" w="sm" len="sm"/>
            <a:tailEnd type="none" w="sm" len="sm"/>
          </a:ln>
        </p:spPr>
        <p:txBody>
          <a:bodyPr spcFirstLastPara="1" wrap="square" lIns="91425" tIns="45700" rIns="91425" bIns="45700" anchor="ctr" anchorCtr="0">
            <a:noAutofit/>
          </a:bodyPr>
          <a:lstStyle/>
          <a:p>
            <a:pPr algn="ctr">
              <a:buClr>
                <a:srgbClr val="000000"/>
              </a:buClr>
            </a:pPr>
            <a:endParaRPr lang="en-US" sz="1600" b="1" kern="0" dirty="0">
              <a:ea typeface="Calibri"/>
              <a:cs typeface="Calibri"/>
              <a:sym typeface="Calibri"/>
            </a:endParaRPr>
          </a:p>
          <a:p>
            <a:pPr algn="ctr">
              <a:buClr>
                <a:srgbClr val="000000"/>
              </a:buClr>
            </a:pPr>
            <a:r>
              <a:rPr lang="en-US" sz="1600" b="1" kern="0" dirty="0">
                <a:ea typeface="Calibri"/>
                <a:cs typeface="Calibri"/>
                <a:sym typeface="Calibri"/>
              </a:rPr>
              <a:t>Risk Management</a:t>
            </a:r>
            <a:endParaRPr sz="1600" b="1" kern="0" dirty="0">
              <a:ea typeface="Calibri"/>
              <a:cs typeface="Calibri"/>
              <a:sym typeface="Calibri"/>
            </a:endParaRPr>
          </a:p>
        </p:txBody>
      </p:sp>
      <p:pic>
        <p:nvPicPr>
          <p:cNvPr id="32" name="Google Shape;289;p38">
            <a:extLst>
              <a:ext uri="{FF2B5EF4-FFF2-40B4-BE49-F238E27FC236}">
                <a16:creationId xmlns:a16="http://schemas.microsoft.com/office/drawing/2014/main" id="{FE4A9B44-511B-53CF-77E3-CFFB94ACA3B9}"/>
              </a:ext>
              <a:ext uri="{C183D7F6-B498-43B3-948B-1728B52AA6E4}">
                <adec:decorative xmlns:adec="http://schemas.microsoft.com/office/drawing/2017/decorative" val="1"/>
              </a:ext>
            </a:extLst>
          </p:cNvPr>
          <p:cNvPicPr preferRelativeResize="0"/>
          <p:nvPr/>
        </p:nvPicPr>
        <p:blipFill rotWithShape="1">
          <a:blip r:embed="rId8">
            <a:alphaModFix/>
            <a:biLevel thresh="50000"/>
          </a:blip>
          <a:srcRect/>
          <a:stretch/>
        </p:blipFill>
        <p:spPr>
          <a:xfrm>
            <a:off x="8901807" y="5208813"/>
            <a:ext cx="548640" cy="502920"/>
          </a:xfrm>
          <a:prstGeom prst="rect">
            <a:avLst/>
          </a:prstGeom>
          <a:noFill/>
          <a:ln>
            <a:solidFill>
              <a:schemeClr val="bg1"/>
            </a:solid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5D3755-C3E2-975E-DE68-CDECC4B526EC}"/>
              </a:ext>
            </a:extLst>
          </p:cNvPr>
          <p:cNvSpPr>
            <a:spLocks noGrp="1"/>
          </p:cNvSpPr>
          <p:nvPr>
            <p:ph type="title"/>
          </p:nvPr>
        </p:nvSpPr>
        <p:spPr>
          <a:xfrm>
            <a:off x="594360" y="102875"/>
            <a:ext cx="10873740" cy="1680205"/>
          </a:xfrm>
        </p:spPr>
        <p:txBody>
          <a:bodyPr/>
          <a:lstStyle/>
          <a:p>
            <a:r>
              <a:rPr lang="en-US" dirty="0"/>
              <a:t>Charter School Board Life Cycle</a:t>
            </a:r>
          </a:p>
        </p:txBody>
      </p:sp>
      <p:grpSp>
        <p:nvGrpSpPr>
          <p:cNvPr id="19" name="Group 18">
            <a:extLst>
              <a:ext uri="{FF2B5EF4-FFF2-40B4-BE49-F238E27FC236}">
                <a16:creationId xmlns:a16="http://schemas.microsoft.com/office/drawing/2014/main" id="{C78CEA4F-D72A-C069-6A51-328B103CA0CA}"/>
              </a:ext>
              <a:ext uri="{C183D7F6-B498-43B3-948B-1728B52AA6E4}">
                <adec:decorative xmlns:adec="http://schemas.microsoft.com/office/drawing/2017/decorative" val="1"/>
              </a:ext>
            </a:extLst>
          </p:cNvPr>
          <p:cNvGrpSpPr>
            <a:grpSpLocks/>
          </p:cNvGrpSpPr>
          <p:nvPr/>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id="{7E473402-19FD-A5B0-5CB6-E5F3926D3828}"/>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id="{879D1CAD-2EA2-9376-7B64-0C3AC590F651}"/>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id="{B16F8906-918C-BE0B-A4AB-6A1D48150AC7}"/>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aphicFrame>
        <p:nvGraphicFramePr>
          <p:cNvPr id="5" name="Google Shape;529;p85">
            <a:extLst>
              <a:ext uri="{FF2B5EF4-FFF2-40B4-BE49-F238E27FC236}">
                <a16:creationId xmlns:a16="http://schemas.microsoft.com/office/drawing/2014/main" id="{CC79AEF4-ABBF-46B9-EDF4-8709078D576A}"/>
              </a:ext>
            </a:extLst>
          </p:cNvPr>
          <p:cNvGraphicFramePr/>
          <p:nvPr>
            <p:extLst>
              <p:ext uri="{D42A27DB-BD31-4B8C-83A1-F6EECF244321}">
                <p14:modId xmlns:p14="http://schemas.microsoft.com/office/powerpoint/2010/main" val="474560163"/>
              </p:ext>
            </p:extLst>
          </p:nvPr>
        </p:nvGraphicFramePr>
        <p:xfrm>
          <a:off x="3291836" y="2993896"/>
          <a:ext cx="8114272" cy="2211468"/>
        </p:xfrm>
        <a:graphic>
          <a:graphicData uri="http://schemas.openxmlformats.org/drawingml/2006/table">
            <a:tbl>
              <a:tblPr firstRow="1" bandRow="1">
                <a:solidFill>
                  <a:schemeClr val="tx2"/>
                </a:solidFill>
              </a:tblPr>
              <a:tblGrid>
                <a:gridCol w="2685818">
                  <a:extLst>
                    <a:ext uri="{9D8B030D-6E8A-4147-A177-3AD203B41FA5}">
                      <a16:colId xmlns:a16="http://schemas.microsoft.com/office/drawing/2014/main" val="20001"/>
                    </a:ext>
                  </a:extLst>
                </a:gridCol>
                <a:gridCol w="2836090">
                  <a:extLst>
                    <a:ext uri="{9D8B030D-6E8A-4147-A177-3AD203B41FA5}">
                      <a16:colId xmlns:a16="http://schemas.microsoft.com/office/drawing/2014/main" val="20002"/>
                    </a:ext>
                  </a:extLst>
                </a:gridCol>
                <a:gridCol w="2592364">
                  <a:extLst>
                    <a:ext uri="{9D8B030D-6E8A-4147-A177-3AD203B41FA5}">
                      <a16:colId xmlns:a16="http://schemas.microsoft.com/office/drawing/2014/main" val="20003"/>
                    </a:ext>
                  </a:extLst>
                </a:gridCol>
              </a:tblGrid>
              <a:tr h="1066660">
                <a:tc>
                  <a:txBody>
                    <a:bodyPr/>
                    <a:lstStyle/>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Board focus on operations,</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may act as “auxiliary</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staff”</a:t>
                      </a:r>
                      <a:endParaRPr sz="1800" b="0" dirty="0">
                        <a:solidFill>
                          <a:schemeClr val="tx1"/>
                        </a:solidFill>
                        <a:latin typeface="+mn-lt"/>
                      </a:endParaRPr>
                    </a:p>
                  </a:txBody>
                  <a:tcPr marL="91450" marR="91450" marT="45725" marB="45725" anchor="ctr">
                    <a:lnL w="9525" cap="flat" cmpd="sng">
                      <a:solidFill>
                        <a:srgbClr val="000000">
                          <a:alpha val="0"/>
                        </a:srgbClr>
                      </a:solidFill>
                      <a:prstDash val="solid"/>
                      <a:round/>
                      <a:headEnd type="none" w="sm" len="sm"/>
                      <a:tailEnd type="none" w="sm" len="sm"/>
                    </a:lnL>
                    <a:lnR w="3810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solidFill>
                      <a:schemeClr val="tx2">
                        <a:alpha val="49928"/>
                      </a:schemeClr>
                    </a:solidFill>
                  </a:tcPr>
                </a:tc>
                <a:tc>
                  <a:txBody>
                    <a:bodyPr/>
                    <a:lstStyle/>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Board focus shifts toward</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more forward-looking</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strategic matters</a:t>
                      </a:r>
                      <a:endParaRPr sz="1800" b="0" dirty="0">
                        <a:solidFill>
                          <a:schemeClr val="tx1"/>
                        </a:solidFill>
                        <a:latin typeface="+mn-lt"/>
                      </a:endParaRPr>
                    </a:p>
                  </a:txBody>
                  <a:tcPr marL="91450" marR="91450" marT="45725" marB="45725" anchor="ctr">
                    <a:lnL w="38100" cap="flat" cmpd="sng">
                      <a:solidFill>
                        <a:schemeClr val="lt1"/>
                      </a:solidFill>
                      <a:prstDash val="solid"/>
                      <a:round/>
                      <a:headEnd type="none" w="sm" len="sm"/>
                      <a:tailEnd type="none" w="sm" len="sm"/>
                    </a:lnL>
                    <a:lnR w="38100" cap="flat" cmpd="sng">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solidFill>
                      <a:schemeClr val="tx2">
                        <a:alpha val="49928"/>
                      </a:schemeClr>
                    </a:solidFill>
                  </a:tcPr>
                </a:tc>
                <a:tc>
                  <a:txBody>
                    <a:bodyPr/>
                    <a:lstStyle/>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Board focus shifts to</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protecting from risk and</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ensuring long-term</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sustainability</a:t>
                      </a:r>
                      <a:endParaRPr sz="1800" b="0" dirty="0">
                        <a:solidFill>
                          <a:schemeClr val="tx1"/>
                        </a:solidFill>
                        <a:latin typeface="+mn-lt"/>
                      </a:endParaRPr>
                    </a:p>
                  </a:txBody>
                  <a:tcPr marL="91450" marR="91450" marT="45725" marB="45725" anchor="ctr">
                    <a:lnL w="38100" cap="flat" cmpd="sng">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lgn="ctr">
                      <a:solidFill>
                        <a:srgbClr val="000000">
                          <a:alpha val="0"/>
                        </a:srgbClr>
                      </a:solidFill>
                      <a:prstDash val="solid"/>
                      <a:round/>
                      <a:headEnd type="none" w="sm" len="sm"/>
                      <a:tailEnd type="none" w="sm" len="sm"/>
                    </a:lnB>
                    <a:solidFill>
                      <a:schemeClr val="tx2">
                        <a:alpha val="49928"/>
                      </a:schemeClr>
                    </a:solidFill>
                  </a:tcPr>
                </a:tc>
                <a:extLst>
                  <a:ext uri="{0D108BD9-81ED-4DB2-BD59-A6C34878D82A}">
                    <a16:rowId xmlns:a16="http://schemas.microsoft.com/office/drawing/2014/main" val="10000"/>
                  </a:ext>
                </a:extLst>
              </a:tr>
              <a:tr h="1022738">
                <a:tc>
                  <a:txBody>
                    <a:bodyPr/>
                    <a:lstStyle/>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5-7 Members</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Often friends of school leader</a:t>
                      </a:r>
                      <a:endParaRPr sz="1800" b="0" dirty="0">
                        <a:solidFill>
                          <a:schemeClr val="tx1"/>
                        </a:solidFill>
                        <a:latin typeface="+mn-lt"/>
                      </a:endParaRPr>
                    </a:p>
                  </a:txBody>
                  <a:tcPr marL="91450" marR="91450" marT="45725" marB="45725" anchor="ctr">
                    <a:lnL w="9525" cap="flat" cmpd="sng" algn="ctr">
                      <a:solidFill>
                        <a:srgbClr val="000000">
                          <a:alpha val="0"/>
                        </a:srgbClr>
                      </a:solidFill>
                      <a:prstDash val="solid"/>
                      <a:round/>
                      <a:headEnd type="none" w="sm" len="sm"/>
                      <a:tailEnd type="none" w="sm" len="sm"/>
                    </a:lnL>
                    <a:lnR w="38100" cap="flat" cmpd="sng" algn="ctr">
                      <a:solidFill>
                        <a:schemeClr val="lt1"/>
                      </a:solidFill>
                      <a:prstDash val="solid"/>
                      <a:round/>
                      <a:headEnd type="none" w="sm" len="sm"/>
                      <a:tailEnd type="none" w="sm" len="sm"/>
                    </a:lnR>
                    <a:lnT w="9525" cap="flat" cmpd="sng" algn="ctr">
                      <a:solidFill>
                        <a:srgbClr val="000000">
                          <a:alpha val="0"/>
                        </a:srgbClr>
                      </a:solidFill>
                      <a:prstDash val="solid"/>
                      <a:round/>
                      <a:headEnd type="none" w="sm" len="sm"/>
                      <a:tailEnd type="none" w="sm" len="sm"/>
                    </a:lnT>
                    <a:lnB w="38100" cap="flat" cmpd="sng">
                      <a:solidFill>
                        <a:schemeClr val="lt1"/>
                      </a:solidFill>
                      <a:prstDash val="solid"/>
                      <a:round/>
                      <a:headEnd type="none" w="sm" len="sm"/>
                      <a:tailEnd type="none" w="sm" len="sm"/>
                    </a:lnB>
                    <a:solidFill>
                      <a:schemeClr val="tx2">
                        <a:alpha val="49928"/>
                      </a:schemeClr>
                    </a:solidFill>
                  </a:tcPr>
                </a:tc>
                <a:tc>
                  <a:txBody>
                    <a:bodyPr/>
                    <a:lstStyle/>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7-15 Members</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More diversified skills and</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relationships</a:t>
                      </a:r>
                      <a:endParaRPr sz="1800" b="0" dirty="0">
                        <a:solidFill>
                          <a:schemeClr val="tx1"/>
                        </a:solidFill>
                        <a:latin typeface="+mn-lt"/>
                      </a:endParaRPr>
                    </a:p>
                  </a:txBody>
                  <a:tcPr marL="91450" marR="91450" marT="45725" marB="45725" anchor="ctr">
                    <a:lnL w="38100" cap="flat" cmpd="sng" algn="ctr">
                      <a:solidFill>
                        <a:schemeClr val="lt1"/>
                      </a:solidFill>
                      <a:prstDash val="solid"/>
                      <a:round/>
                      <a:headEnd type="none" w="sm" len="sm"/>
                      <a:tailEnd type="none" w="sm" len="sm"/>
                    </a:lnL>
                    <a:lnR w="38100" cap="flat" cmpd="sng" algn="ctr">
                      <a:solidFill>
                        <a:schemeClr val="lt1"/>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chemeClr val="lt1"/>
                      </a:solidFill>
                      <a:prstDash val="solid"/>
                      <a:round/>
                      <a:headEnd type="none" w="sm" len="sm"/>
                      <a:tailEnd type="none" w="sm" len="sm"/>
                    </a:lnB>
                    <a:solidFill>
                      <a:schemeClr val="tx2">
                        <a:alpha val="49928"/>
                      </a:schemeClr>
                    </a:solidFill>
                  </a:tcPr>
                </a:tc>
                <a:tc>
                  <a:txBody>
                    <a:bodyPr/>
                    <a:lstStyle/>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11-15 Members</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Strategically targeted for</a:t>
                      </a:r>
                      <a:endParaRPr sz="1800" dirty="0">
                        <a:solidFill>
                          <a:schemeClr val="tx1"/>
                        </a:solidFill>
                        <a:latin typeface="+mn-lt"/>
                      </a:endParaRPr>
                    </a:p>
                    <a:p>
                      <a:pPr marL="0" marR="0" lvl="0" indent="0" algn="ctr" rtl="0">
                        <a:spcBef>
                          <a:spcPts val="0"/>
                        </a:spcBef>
                        <a:spcAft>
                          <a:spcPts val="0"/>
                        </a:spcAft>
                        <a:buNone/>
                      </a:pPr>
                      <a:r>
                        <a:rPr lang="en-US" sz="1800" b="0" i="0" u="none" strike="noStrike" dirty="0">
                          <a:solidFill>
                            <a:schemeClr val="tx1"/>
                          </a:solidFill>
                          <a:latin typeface="+mn-lt"/>
                          <a:ea typeface="Calibri"/>
                          <a:cs typeface="Calibri"/>
                          <a:sym typeface="Calibri"/>
                        </a:rPr>
                        <a:t>profile and influence</a:t>
                      </a:r>
                      <a:endParaRPr sz="1800" b="0" dirty="0">
                        <a:solidFill>
                          <a:schemeClr val="tx1"/>
                        </a:solidFill>
                        <a:latin typeface="+mn-lt"/>
                      </a:endParaRPr>
                    </a:p>
                  </a:txBody>
                  <a:tcPr marL="91450" marR="91450" marT="45725" marB="45725" anchor="ctr">
                    <a:lnL w="38100" cap="flat" cmpd="sng" algn="ctr">
                      <a:solidFill>
                        <a:schemeClr val="lt1"/>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38100" cap="flat" cmpd="sng">
                      <a:solidFill>
                        <a:schemeClr val="lt1"/>
                      </a:solidFill>
                      <a:prstDash val="solid"/>
                      <a:round/>
                      <a:headEnd type="none" w="sm" len="sm"/>
                      <a:tailEnd type="none" w="sm" len="sm"/>
                    </a:lnB>
                    <a:solidFill>
                      <a:schemeClr val="tx2">
                        <a:alpha val="49928"/>
                      </a:schemeClr>
                    </a:solidFill>
                  </a:tcPr>
                </a:tc>
                <a:extLst>
                  <a:ext uri="{0D108BD9-81ED-4DB2-BD59-A6C34878D82A}">
                    <a16:rowId xmlns:a16="http://schemas.microsoft.com/office/drawing/2014/main" val="3069138854"/>
                  </a:ext>
                </a:extLst>
              </a:tr>
            </a:tbl>
          </a:graphicData>
        </a:graphic>
      </p:graphicFrame>
      <p:graphicFrame>
        <p:nvGraphicFramePr>
          <p:cNvPr id="10" name="Diagram 9" descr="Founding Board, Emerging Board, Maturing Board">
            <a:extLst>
              <a:ext uri="{FF2B5EF4-FFF2-40B4-BE49-F238E27FC236}">
                <a16:creationId xmlns:a16="http://schemas.microsoft.com/office/drawing/2014/main" id="{6309D50B-88B8-35F6-2709-A2226CE5EA35}"/>
              </a:ext>
            </a:extLst>
          </p:cNvPr>
          <p:cNvGraphicFramePr/>
          <p:nvPr>
            <p:extLst>
              <p:ext uri="{D42A27DB-BD31-4B8C-83A1-F6EECF244321}">
                <p14:modId xmlns:p14="http://schemas.microsoft.com/office/powerpoint/2010/main" val="2113842041"/>
              </p:ext>
            </p:extLst>
          </p:nvPr>
        </p:nvGraphicFramePr>
        <p:xfrm>
          <a:off x="3291836" y="1748795"/>
          <a:ext cx="8502374" cy="16802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Google Shape;527;p85">
            <a:extLst>
              <a:ext uri="{FF2B5EF4-FFF2-40B4-BE49-F238E27FC236}">
                <a16:creationId xmlns:a16="http://schemas.microsoft.com/office/drawing/2014/main" id="{52BDCD5B-E7EC-0925-4BD4-97CB568B2AF2}"/>
              </a:ext>
            </a:extLst>
          </p:cNvPr>
          <p:cNvSpPr txBox="1"/>
          <p:nvPr/>
        </p:nvSpPr>
        <p:spPr>
          <a:xfrm>
            <a:off x="6055729" y="5284259"/>
            <a:ext cx="2608571" cy="461665"/>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b="1" dirty="0">
                <a:solidFill>
                  <a:schemeClr val="bg1"/>
                </a:solidFill>
                <a:ea typeface="Calibri"/>
                <a:cs typeface="Calibri"/>
                <a:sym typeface="Calibri"/>
              </a:rPr>
              <a:t>Key Inflection Points</a:t>
            </a:r>
            <a:endParaRPr b="1" dirty="0">
              <a:solidFill>
                <a:schemeClr val="bg1"/>
              </a:solidFill>
              <a:ea typeface="Calibri"/>
              <a:cs typeface="Calibri"/>
              <a:sym typeface="Calibri"/>
            </a:endParaRPr>
          </a:p>
        </p:txBody>
      </p:sp>
      <p:graphicFrame>
        <p:nvGraphicFramePr>
          <p:cNvPr id="12" name="Google Shape;528;p85">
            <a:extLst>
              <a:ext uri="{FF2B5EF4-FFF2-40B4-BE49-F238E27FC236}">
                <a16:creationId xmlns:a16="http://schemas.microsoft.com/office/drawing/2014/main" id="{3B637139-2ECC-736A-4D83-B7D012551BD6}"/>
              </a:ext>
            </a:extLst>
          </p:cNvPr>
          <p:cNvGraphicFramePr/>
          <p:nvPr/>
        </p:nvGraphicFramePr>
        <p:xfrm>
          <a:off x="3162296" y="5688325"/>
          <a:ext cx="8305804" cy="882956"/>
        </p:xfrm>
        <a:graphic>
          <a:graphicData uri="http://schemas.openxmlformats.org/drawingml/2006/table">
            <a:tbl>
              <a:tblPr firstRow="1" bandRow="1">
                <a:noFill/>
              </a:tblPr>
              <a:tblGrid>
                <a:gridCol w="1693822">
                  <a:extLst>
                    <a:ext uri="{9D8B030D-6E8A-4147-A177-3AD203B41FA5}">
                      <a16:colId xmlns:a16="http://schemas.microsoft.com/office/drawing/2014/main" val="20000"/>
                    </a:ext>
                  </a:extLst>
                </a:gridCol>
                <a:gridCol w="1917225">
                  <a:extLst>
                    <a:ext uri="{9D8B030D-6E8A-4147-A177-3AD203B41FA5}">
                      <a16:colId xmlns:a16="http://schemas.microsoft.com/office/drawing/2014/main" val="20001"/>
                    </a:ext>
                  </a:extLst>
                </a:gridCol>
                <a:gridCol w="1470419">
                  <a:extLst>
                    <a:ext uri="{9D8B030D-6E8A-4147-A177-3AD203B41FA5}">
                      <a16:colId xmlns:a16="http://schemas.microsoft.com/office/drawing/2014/main" val="20002"/>
                    </a:ext>
                  </a:extLst>
                </a:gridCol>
                <a:gridCol w="1767456">
                  <a:extLst>
                    <a:ext uri="{9D8B030D-6E8A-4147-A177-3AD203B41FA5}">
                      <a16:colId xmlns:a16="http://schemas.microsoft.com/office/drawing/2014/main" val="20003"/>
                    </a:ext>
                  </a:extLst>
                </a:gridCol>
                <a:gridCol w="1456882">
                  <a:extLst>
                    <a:ext uri="{9D8B030D-6E8A-4147-A177-3AD203B41FA5}">
                      <a16:colId xmlns:a16="http://schemas.microsoft.com/office/drawing/2014/main" val="20004"/>
                    </a:ext>
                  </a:extLst>
                </a:gridCol>
              </a:tblGrid>
              <a:tr h="882956">
                <a:tc>
                  <a:txBody>
                    <a:bodyPr/>
                    <a:lstStyle/>
                    <a:p>
                      <a:pPr marL="0" marR="0" lvl="0" indent="0" algn="ctr" rtl="0">
                        <a:lnSpc>
                          <a:spcPct val="100000"/>
                        </a:lnSpc>
                        <a:spcBef>
                          <a:spcPts val="0"/>
                        </a:spcBef>
                        <a:spcAft>
                          <a:spcPts val="0"/>
                        </a:spcAft>
                        <a:buClr>
                          <a:schemeClr val="accent1"/>
                        </a:buClr>
                        <a:buSzPts val="1600"/>
                        <a:buFont typeface="Calibri"/>
                        <a:buNone/>
                      </a:pPr>
                      <a:r>
                        <a:rPr lang="en-US" sz="1600" b="1" dirty="0">
                          <a:solidFill>
                            <a:schemeClr val="bg1"/>
                          </a:solidFill>
                          <a:latin typeface="+mn-lt"/>
                          <a:ea typeface="Calibri"/>
                          <a:cs typeface="Calibri"/>
                          <a:sym typeface="Calibri"/>
                        </a:rPr>
                        <a:t>Increase in number and type of schools</a:t>
                      </a:r>
                      <a:endParaRPr sz="1600" dirty="0">
                        <a:solidFill>
                          <a:schemeClr val="bg1"/>
                        </a:solidFill>
                        <a:latin typeface="+mn-lt"/>
                      </a:endParaRPr>
                    </a:p>
                  </a:txBody>
                  <a:tcPr marL="91450" marR="91450" marT="45725" marB="45725" anchor="ctr"/>
                </a:tc>
                <a:tc>
                  <a:txBody>
                    <a:bodyPr/>
                    <a:lstStyle/>
                    <a:p>
                      <a:pPr marL="0" marR="0" lvl="0" indent="0" algn="ctr" rtl="0">
                        <a:lnSpc>
                          <a:spcPct val="100000"/>
                        </a:lnSpc>
                        <a:spcBef>
                          <a:spcPts val="0"/>
                        </a:spcBef>
                        <a:spcAft>
                          <a:spcPts val="0"/>
                        </a:spcAft>
                        <a:buClr>
                          <a:schemeClr val="accent1"/>
                        </a:buClr>
                        <a:buSzPts val="1600"/>
                        <a:buFont typeface="Calibri"/>
                        <a:buNone/>
                      </a:pPr>
                      <a:r>
                        <a:rPr lang="en-US" sz="1600" b="1" dirty="0">
                          <a:solidFill>
                            <a:schemeClr val="bg1"/>
                          </a:solidFill>
                          <a:latin typeface="+mn-lt"/>
                        </a:rPr>
                        <a:t>New School Leader/</a:t>
                      </a:r>
                    </a:p>
                    <a:p>
                      <a:pPr marL="0" marR="0" lvl="0" indent="0" algn="ctr" rtl="0">
                        <a:lnSpc>
                          <a:spcPct val="100000"/>
                        </a:lnSpc>
                        <a:spcBef>
                          <a:spcPts val="0"/>
                        </a:spcBef>
                        <a:spcAft>
                          <a:spcPts val="0"/>
                        </a:spcAft>
                        <a:buClr>
                          <a:schemeClr val="accent1"/>
                        </a:buClr>
                        <a:buSzPts val="1600"/>
                        <a:buFont typeface="Calibri"/>
                        <a:buNone/>
                      </a:pPr>
                      <a:r>
                        <a:rPr lang="en-US" sz="1600" b="1" dirty="0">
                          <a:solidFill>
                            <a:schemeClr val="bg1"/>
                          </a:solidFill>
                          <a:latin typeface="+mn-lt"/>
                        </a:rPr>
                        <a:t>Executive Director</a:t>
                      </a:r>
                      <a:endParaRPr sz="1600" dirty="0">
                        <a:solidFill>
                          <a:schemeClr val="bg1"/>
                        </a:solidFill>
                        <a:latin typeface="+mn-lt"/>
                      </a:endParaRPr>
                    </a:p>
                  </a:txBody>
                  <a:tcPr marL="91450" marR="91450" marT="45725" marB="45725" anchor="ctr"/>
                </a:tc>
                <a:tc>
                  <a:txBody>
                    <a:bodyPr/>
                    <a:lstStyle/>
                    <a:p>
                      <a:pPr marL="0" marR="0" lvl="0" indent="0" algn="ctr" rtl="0">
                        <a:lnSpc>
                          <a:spcPct val="100000"/>
                        </a:lnSpc>
                        <a:spcBef>
                          <a:spcPts val="0"/>
                        </a:spcBef>
                        <a:spcAft>
                          <a:spcPts val="0"/>
                        </a:spcAft>
                        <a:buClr>
                          <a:schemeClr val="accent1"/>
                        </a:buClr>
                        <a:buSzPts val="1600"/>
                        <a:buFont typeface="Calibri"/>
                        <a:buNone/>
                      </a:pPr>
                      <a:r>
                        <a:rPr lang="en-US" sz="1600" b="1" dirty="0">
                          <a:solidFill>
                            <a:schemeClr val="bg1"/>
                          </a:solidFill>
                          <a:latin typeface="+mn-lt"/>
                          <a:ea typeface="Calibri"/>
                          <a:cs typeface="Calibri"/>
                          <a:sym typeface="Calibri"/>
                        </a:rPr>
                        <a:t>New Board Chair</a:t>
                      </a:r>
                      <a:endParaRPr sz="1600" b="1" dirty="0">
                        <a:solidFill>
                          <a:schemeClr val="bg1"/>
                        </a:solidFill>
                        <a:latin typeface="+mn-lt"/>
                        <a:ea typeface="Calibri"/>
                        <a:cs typeface="Calibri"/>
                        <a:sym typeface="Calibri"/>
                      </a:endParaRPr>
                    </a:p>
                  </a:txBody>
                  <a:tcPr marL="91450" marR="91450" marT="45725" marB="45725" anchor="ctr"/>
                </a:tc>
                <a:tc>
                  <a:txBody>
                    <a:bodyPr/>
                    <a:lstStyle/>
                    <a:p>
                      <a:pPr marL="0" marR="0" lvl="0" indent="0" algn="ctr" rtl="0">
                        <a:lnSpc>
                          <a:spcPct val="100000"/>
                        </a:lnSpc>
                        <a:spcBef>
                          <a:spcPts val="0"/>
                        </a:spcBef>
                        <a:spcAft>
                          <a:spcPts val="0"/>
                        </a:spcAft>
                        <a:buClr>
                          <a:schemeClr val="accent1"/>
                        </a:buClr>
                        <a:buSzPts val="1600"/>
                        <a:buFont typeface="Calibri"/>
                        <a:buNone/>
                      </a:pPr>
                      <a:r>
                        <a:rPr lang="en-US" sz="1600" b="1" dirty="0">
                          <a:solidFill>
                            <a:schemeClr val="bg1"/>
                          </a:solidFill>
                          <a:latin typeface="+mn-lt"/>
                          <a:ea typeface="Calibri"/>
                          <a:cs typeface="Calibri"/>
                          <a:sym typeface="Calibri"/>
                        </a:rPr>
                        <a:t>Introduction or changes in supports</a:t>
                      </a:r>
                      <a:endParaRPr sz="1600" b="1" dirty="0">
                        <a:solidFill>
                          <a:schemeClr val="bg1"/>
                        </a:solidFill>
                        <a:latin typeface="+mn-lt"/>
                        <a:ea typeface="Calibri"/>
                        <a:cs typeface="Calibri"/>
                        <a:sym typeface="Calibri"/>
                      </a:endParaRPr>
                    </a:p>
                  </a:txBody>
                  <a:tcPr marL="91450" marR="91450" marT="45725" marB="45725" anchor="ctr"/>
                </a:tc>
                <a:tc>
                  <a:txBody>
                    <a:bodyPr/>
                    <a:lstStyle/>
                    <a:p>
                      <a:pPr marL="0" marR="0" lvl="0" indent="0" algn="ctr" rtl="0">
                        <a:lnSpc>
                          <a:spcPct val="100000"/>
                        </a:lnSpc>
                        <a:spcBef>
                          <a:spcPts val="0"/>
                        </a:spcBef>
                        <a:spcAft>
                          <a:spcPts val="0"/>
                        </a:spcAft>
                        <a:buClr>
                          <a:schemeClr val="accent1"/>
                        </a:buClr>
                        <a:buSzPts val="1600"/>
                        <a:buFont typeface="Calibri"/>
                        <a:buNone/>
                      </a:pPr>
                      <a:r>
                        <a:rPr lang="en-US" sz="1600" b="1" dirty="0">
                          <a:solidFill>
                            <a:schemeClr val="bg1"/>
                          </a:solidFill>
                          <a:latin typeface="+mn-lt"/>
                          <a:ea typeface="Calibri"/>
                          <a:cs typeface="Calibri"/>
                          <a:sym typeface="Calibri"/>
                        </a:rPr>
                        <a:t>Political or regulatory changes</a:t>
                      </a:r>
                      <a:endParaRPr sz="1600" dirty="0">
                        <a:solidFill>
                          <a:schemeClr val="bg1"/>
                        </a:solidFill>
                        <a:latin typeface="+mn-lt"/>
                      </a:endParaRPr>
                    </a:p>
                  </a:txBody>
                  <a:tcPr marL="91450" marR="91450" marT="45725" marB="45725"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30758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Custom">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M78853419_Win32_SL_V5" id="{958D2C9E-948D-4354-BF9D-DF8AE3C2B240}" vid="{22D4A967-05D2-4D72-8594-54CFF34148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Background xmlns="71af3243-3dd4-4a8d-8c0d-dd76da1f02a5">false</Background>
    <Status xmlns="71af3243-3dd4-4a8d-8c0d-dd76da1f02a5">Not started</Status>
    <_ip_UnifiedCompliancePolicyUIAction xmlns="http://schemas.microsoft.com/sharepoint/v3" xsi:nil="true"/>
    <Image xmlns="71af3243-3dd4-4a8d-8c0d-dd76da1f02a5">
      <Url xsi:nil="true"/>
      <Description xsi:nil="true"/>
    </Image>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8A8ECD1-788F-484B-9043-D957FCFDF1F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0FE134-9032-4C7F-BC57-C7DE3F833363}">
  <ds:schemaRefs>
    <ds:schemaRef ds:uri="http://schemas.microsoft.com/office/2006/metadata/properties"/>
    <ds:schemaRef ds:uri="http://schemas.microsoft.com/office/infopath/2007/PartnerControls"/>
    <ds:schemaRef ds:uri="71af3243-3dd4-4a8d-8c0d-dd76da1f02a5"/>
    <ds:schemaRef ds:uri="http://schemas.microsoft.com/sharepoint/v3"/>
    <ds:schemaRef ds:uri="230e9df3-be65-4c73-a93b-d1236ebd677e"/>
  </ds:schemaRefs>
</ds:datastoreItem>
</file>

<file path=customXml/itemProps3.xml><?xml version="1.0" encoding="utf-8"?>
<ds:datastoreItem xmlns:ds="http://schemas.openxmlformats.org/officeDocument/2006/customXml" ds:itemID="{36D24F1A-6251-4B9A-A918-7D6F3A8F7E2A}">
  <ds:schemaRefs>
    <ds:schemaRef ds:uri="http://schemas.microsoft.com/sharepoint/v3/contenttype/forms"/>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
  <TotalTime>0</TotalTime>
  <Words>3711</Words>
  <Application>Microsoft Office PowerPoint</Application>
  <PresentationFormat>Widescreen</PresentationFormat>
  <Paragraphs>360</Paragraphs>
  <Slides>24</Slides>
  <Notes>24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24</vt:i4>
      </vt:variant>
    </vt:vector>
  </HeadingPairs>
  <TitlesOfParts>
    <vt:vector size="34" baseType="lpstr">
      <vt:lpstr>Arial</vt:lpstr>
      <vt:lpstr>Calibri</vt:lpstr>
      <vt:lpstr>Courier New</vt:lpstr>
      <vt:lpstr>Franklin Gothic Book</vt:lpstr>
      <vt:lpstr>Franklin Gothic Demi</vt:lpstr>
      <vt:lpstr>Heuristica</vt:lpstr>
      <vt:lpstr>Noto Sans Symbols</vt:lpstr>
      <vt:lpstr>Times New Roman</vt:lpstr>
      <vt:lpstr>Wingdings</vt:lpstr>
      <vt:lpstr>Custom</vt:lpstr>
      <vt:lpstr>Role of a Charter School Board Director</vt:lpstr>
      <vt:lpstr>Agenda</vt:lpstr>
      <vt:lpstr>Introductions</vt:lpstr>
      <vt:lpstr>Introductions</vt:lpstr>
      <vt:lpstr>Framework for Excellent Governance</vt:lpstr>
      <vt:lpstr>Framework for Excellent Governance</vt:lpstr>
      <vt:lpstr>Governance Mindset</vt:lpstr>
      <vt:lpstr>Six Core Responsibilities</vt:lpstr>
      <vt:lpstr>Charter School Board Life Cycle</vt:lpstr>
      <vt:lpstr>Charter School Boards vs. Other Non-Profit Boards</vt:lpstr>
      <vt:lpstr>Reflection</vt:lpstr>
      <vt:lpstr>Board Director Expectations</vt:lpstr>
      <vt:lpstr>Charter School Board Director  Job Description</vt:lpstr>
      <vt:lpstr>Charter School Board Director  Job Description</vt:lpstr>
      <vt:lpstr>Charter School Board Director  Commitment to Excellence</vt:lpstr>
      <vt:lpstr>Charter School Board Director  Commitment to Excellence</vt:lpstr>
      <vt:lpstr>Sample Commitment to Excellence Agreements</vt:lpstr>
      <vt:lpstr>Session Review</vt:lpstr>
      <vt:lpstr> Work Time</vt:lpstr>
      <vt:lpstr>Creating/Revising Your Documents</vt:lpstr>
      <vt:lpstr> Next Steps</vt:lpstr>
      <vt:lpstr>Individual Next Steps</vt:lpstr>
      <vt:lpstr>CSI Next Steps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2023-12-20T08:12:12Z</dcterms:created>
  <dcterms:modified xsi:type="dcterms:W3CDTF">2024-12-09T22:40:58Z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