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webextensions/webextension1.xml" ContentType="application/vnd.ms-office.webextension+xml"/>
  <Override PartName="/ppt/webextensions/webextension2.xml" ContentType="application/vnd.ms-office.webextension+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58" r:id="rId4"/>
  </p:sldMasterIdLst>
  <p:notesMasterIdLst>
    <p:notesMasterId r:id="rId62"/>
  </p:notesMasterIdLst>
  <p:handoutMasterIdLst>
    <p:handoutMasterId r:id="rId63"/>
  </p:handoutMasterIdLst>
  <p:sldIdLst>
    <p:sldId id="410" r:id="rId5"/>
    <p:sldId id="383" r:id="rId6"/>
    <p:sldId id="409" r:id="rId7"/>
    <p:sldId id="411" r:id="rId8"/>
    <p:sldId id="412" r:id="rId9"/>
    <p:sldId id="413" r:id="rId10"/>
    <p:sldId id="389" r:id="rId11"/>
    <p:sldId id="391" r:id="rId12"/>
    <p:sldId id="416" r:id="rId13"/>
    <p:sldId id="414" r:id="rId14"/>
    <p:sldId id="415" r:id="rId15"/>
    <p:sldId id="417" r:id="rId16"/>
    <p:sldId id="418" r:id="rId17"/>
    <p:sldId id="419" r:id="rId18"/>
    <p:sldId id="420" r:id="rId19"/>
    <p:sldId id="425" r:id="rId20"/>
    <p:sldId id="422" r:id="rId21"/>
    <p:sldId id="427" r:id="rId22"/>
    <p:sldId id="434" r:id="rId23"/>
    <p:sldId id="435" r:id="rId24"/>
    <p:sldId id="431" r:id="rId25"/>
    <p:sldId id="432" r:id="rId26"/>
    <p:sldId id="433" r:id="rId27"/>
    <p:sldId id="436" r:id="rId28"/>
    <p:sldId id="437" r:id="rId29"/>
    <p:sldId id="428" r:id="rId30"/>
    <p:sldId id="438" r:id="rId31"/>
    <p:sldId id="439" r:id="rId32"/>
    <p:sldId id="441" r:id="rId33"/>
    <p:sldId id="442" r:id="rId34"/>
    <p:sldId id="443" r:id="rId35"/>
    <p:sldId id="444" r:id="rId36"/>
    <p:sldId id="445" r:id="rId37"/>
    <p:sldId id="446" r:id="rId38"/>
    <p:sldId id="447" r:id="rId39"/>
    <p:sldId id="448" r:id="rId40"/>
    <p:sldId id="449" r:id="rId41"/>
    <p:sldId id="423" r:id="rId42"/>
    <p:sldId id="454" r:id="rId43"/>
    <p:sldId id="455" r:id="rId44"/>
    <p:sldId id="456" r:id="rId45"/>
    <p:sldId id="457" r:id="rId46"/>
    <p:sldId id="459" r:id="rId47"/>
    <p:sldId id="460" r:id="rId48"/>
    <p:sldId id="461" r:id="rId49"/>
    <p:sldId id="462" r:id="rId50"/>
    <p:sldId id="463" r:id="rId51"/>
    <p:sldId id="464" r:id="rId52"/>
    <p:sldId id="465" r:id="rId53"/>
    <p:sldId id="452" r:id="rId54"/>
    <p:sldId id="450" r:id="rId55"/>
    <p:sldId id="451" r:id="rId56"/>
    <p:sldId id="466" r:id="rId57"/>
    <p:sldId id="467" r:id="rId58"/>
    <p:sldId id="468" r:id="rId59"/>
    <p:sldId id="429" r:id="rId60"/>
    <p:sldId id="398"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397" autoAdjust="0"/>
    <p:restoredTop sz="76761" autoAdjust="0"/>
  </p:normalViewPr>
  <p:slideViewPr>
    <p:cSldViewPr snapToGrid="0">
      <p:cViewPr varScale="1">
        <p:scale>
          <a:sx n="49" d="100"/>
          <a:sy n="49" d="100"/>
        </p:scale>
        <p:origin x="136"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commentAuthors" Target="commentAuthor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F6756E-81DA-9FAC-70D8-556F658BDD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BEDD12-BCD5-485B-BCBC-34BB01D7923C}" type="datetimeFigureOut">
              <a:rPr lang="en-US" smtClean="0"/>
              <a:t>12/9/2024</a:t>
            </a:fld>
            <a:endParaRPr lang="en-US" dirty="0"/>
          </a:p>
        </p:txBody>
      </p:sp>
      <p:sp>
        <p:nvSpPr>
          <p:cNvPr id="6" name="Slide Number Placeholder 5">
            <a:extLst>
              <a:ext uri="{FF2B5EF4-FFF2-40B4-BE49-F238E27FC236}">
                <a16:creationId xmlns:a16="http://schemas.microsoft.com/office/drawing/2014/main" id="{A771D415-D05A-7067-CCD3-457153D96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C230DF-5933-439D-898F-38E9AC9BA688}" type="slidenum">
              <a:rPr lang="en-US" smtClean="0"/>
              <a:t>‹#›</a:t>
            </a:fld>
            <a:endParaRPr lang="en-US" dirty="0"/>
          </a:p>
        </p:txBody>
      </p:sp>
      <p:sp>
        <p:nvSpPr>
          <p:cNvPr id="7" name="Footer Placeholder 6">
            <a:extLst>
              <a:ext uri="{FF2B5EF4-FFF2-40B4-BE49-F238E27FC236}">
                <a16:creationId xmlns:a16="http://schemas.microsoft.com/office/drawing/2014/main" id="{B97095E3-54D2-CFD2-4F49-7536FC8641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8" name="Header Placeholder 7">
            <a:extLst>
              <a:ext uri="{FF2B5EF4-FFF2-40B4-BE49-F238E27FC236}">
                <a16:creationId xmlns:a16="http://schemas.microsoft.com/office/drawing/2014/main" id="{521EE01A-C0B5-5ECF-96DD-768F86AA15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12/9/2024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a:t>
            </a:fld>
            <a:endParaRPr lang="en-US" dirty="0"/>
          </a:p>
        </p:txBody>
      </p:sp>
    </p:spTree>
    <p:extLst>
      <p:ext uri="{BB962C8B-B14F-4D97-AF65-F5344CB8AC3E}">
        <p14:creationId xmlns:p14="http://schemas.microsoft.com/office/powerpoint/2010/main" val="1092453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3 min. = 16 min. total</a:t>
            </a:r>
          </a:p>
          <a:p>
            <a:endParaRPr lang="en-US" dirty="0"/>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Individual giving continues to be the biggest sector of giving and individuals continuing to feel more economically secure. Breaking this down by generations, these are considerations for how to approach these donors given their giving styles and preferences.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dirty="0"/>
          </a:p>
          <a:p>
            <a:pPr marL="342900" marR="0" lvl="0" indent="-342900">
              <a:spcBef>
                <a:spcPts val="0"/>
              </a:spcBef>
              <a:spcAft>
                <a:spcPts val="0"/>
              </a:spcAft>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2024 Trends Across Generations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Baby Boomers - second largest generation, email/easy online giving, detail-oriented (mission, financials, sustainability), donor-advised funds (DAFs), family foundations, charitable trusts</a:t>
            </a:r>
          </a:p>
          <a:p>
            <a:pPr marL="1200150" marR="0" lvl="2"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tab pos="914400" algn="l"/>
              </a:tabLst>
              <a:defRPr/>
            </a:pPr>
            <a:r>
              <a:rPr lang="en-US" sz="1200" dirty="0">
                <a:effectLst/>
                <a:latin typeface="Calibri" panose="020F0502020204030204" pitchFamily="34" charset="0"/>
                <a:ea typeface="Times New Roman" panose="02020603050405020304" pitchFamily="18" charset="0"/>
              </a:rPr>
              <a:t>Legacy giving has consistently been around 10% of overall giving, wealth of older Americans has continued to grow.</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Gen X – smallest generation, email/online/social media giving, active volunteers, some DAFs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buFont typeface="Courier New" panose="02070309020205020404" pitchFamily="49" charset="0"/>
              <a:buChar char="o"/>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Millennials – largest generation, advocacy and social benefit causes, transparency and direct impact, checkbook giving and some interest in DAFs</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buFont typeface="Courier New" panose="02070309020205020404" pitchFamily="49" charset="0"/>
              <a:buChar char="o"/>
              <a:tabLst>
                <a:tab pos="9144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Gen Z – newest generation, online giving, environmental and social benefit causes, hands-on engagement, crowdsourcing and peer-to-peer fundraising</a:t>
            </a:r>
          </a:p>
          <a:p>
            <a:pPr marL="1143000" marR="0" lvl="2" indent="-228600">
              <a:spcBef>
                <a:spcPts val="0"/>
              </a:spcBef>
              <a:spcAft>
                <a:spcPts val="0"/>
              </a:spcAft>
              <a:buFont typeface="Arial" panose="020B0604020202020204" pitchFamily="34" charset="0"/>
              <a:buChar char="•"/>
              <a:tabLst>
                <a:tab pos="1371600" algn="l"/>
              </a:tabLst>
            </a:pPr>
            <a:r>
              <a:rPr lang="en-US" sz="1800" dirty="0">
                <a:solidFill>
                  <a:srgbClr val="001A3D"/>
                </a:solidFill>
                <a:effectLst/>
                <a:latin typeface="Calibri" panose="020F0502020204030204" pitchFamily="34" charset="0"/>
                <a:ea typeface="Times New Roman" panose="02020603050405020304" pitchFamily="18" charset="0"/>
                <a:cs typeface="Times New Roman" panose="02020603050405020304" pitchFamily="18" charset="0"/>
              </a:rPr>
              <a:t>Younger generations are more likely to support causes aligned with their values and to engage with organizations in a more hands-on manner. This desire is known as “transformational impact,” and it’s one of the key differences between age segments.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Arial" panose="020B0604020202020204" pitchFamily="34" charset="0"/>
              <a:buChar char="•"/>
              <a:tabLst>
                <a:tab pos="1371600" algn="l"/>
              </a:tabLst>
            </a:pPr>
            <a:r>
              <a:rPr lang="en-US" sz="1800" dirty="0">
                <a:solidFill>
                  <a:srgbClr val="212529"/>
                </a:solidFill>
                <a:effectLst/>
                <a:latin typeface="Calibri" panose="020F0502020204030204" pitchFamily="34" charset="0"/>
                <a:ea typeface="Times New Roman" panose="02020603050405020304" pitchFamily="18" charset="0"/>
                <a:cs typeface="Times New Roman" panose="02020603050405020304" pitchFamily="18" charset="0"/>
              </a:rPr>
              <a:t>Younger generations are also more interested in causes than institutions. Causes are flexible and responsive; institutions can lack transparency and be unable (or unwilling) to adapt to givers’ desires.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143000" marR="0" lvl="2" indent="-228600">
              <a:spcBef>
                <a:spcPts val="0"/>
              </a:spcBef>
              <a:spcAft>
                <a:spcPts val="0"/>
              </a:spcAft>
              <a:buFont typeface="Arial" panose="020B0604020202020204" pitchFamily="34" charset="0"/>
              <a:buChar char="•"/>
              <a:tabLst>
                <a:tab pos="1371600" algn="l"/>
              </a:tabLs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Emphasize your mission and not the institution.</a:t>
            </a:r>
          </a:p>
          <a:p>
            <a:pPr marL="1143000" marR="0" lvl="2"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1371600" algn="l"/>
              </a:tabLst>
              <a:defRPr/>
            </a:pPr>
            <a:r>
              <a:rPr lang="en-US" sz="1800" dirty="0">
                <a:solidFill>
                  <a:srgbClr val="001A3D"/>
                </a:solidFill>
                <a:effectLst/>
                <a:latin typeface="Calibri" panose="020F0502020204030204" pitchFamily="34" charset="0"/>
                <a:ea typeface="Times New Roman" panose="02020603050405020304" pitchFamily="18" charset="0"/>
                <a:cs typeface="Times New Roman" panose="02020603050405020304" pitchFamily="18" charset="0"/>
              </a:rPr>
              <a:t>There is a growing trend among donors of all ages to seek deeper, more meaningful relationships with the nonprofits they support. They are no longer satisfied with just making donations; they want to feel a personal connection to the cause and the organization.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buFont typeface="Arial" panose="020B0604020202020204" pitchFamily="34" charset="0"/>
              <a:buChar char="•"/>
              <a:tabLst>
                <a:tab pos="457200" algn="l"/>
              </a:tabLst>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Wealth “handoff” coming</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tabLst>
                <a:tab pos="914400" algn="l"/>
              </a:tabLst>
            </a:pPr>
            <a:r>
              <a:rPr lang="en-US" sz="1800" dirty="0">
                <a:solidFill>
                  <a:srgbClr val="1E1E1E"/>
                </a:solidFill>
                <a:effectLst/>
                <a:latin typeface="Calibri" panose="020F0502020204030204" pitchFamily="34" charset="0"/>
                <a:ea typeface="Times New Roman" panose="02020603050405020304" pitchFamily="18" charset="0"/>
                <a:cs typeface="Times New Roman" panose="02020603050405020304" pitchFamily="18" charset="0"/>
              </a:rPr>
              <a:t>Through 2045, some $84 trillion dollars will pass mostly from baby boomers to Gen X and millennials. An estimated $12 trillion of that will find its way into philanthropy, either through foundations, donor-advised funds, impact investing, or personal direct action.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tabLst>
                <a:tab pos="914400" algn="l"/>
              </a:tabLst>
            </a:pPr>
            <a:r>
              <a:rPr lang="en-US" sz="1800" dirty="0">
                <a:solidFill>
                  <a:srgbClr val="001A3D"/>
                </a:solidFill>
                <a:effectLst/>
                <a:latin typeface="Calibri" panose="020F0502020204030204" pitchFamily="34" charset="0"/>
                <a:ea typeface="Times New Roman" panose="02020603050405020304" pitchFamily="18" charset="0"/>
                <a:cs typeface="Times New Roman" panose="02020603050405020304" pitchFamily="18" charset="0"/>
              </a:rPr>
              <a:t>As the wealth accumulated by older generations is handed down to family (in addition to organizations directly), this transfer means younger and more recently-made wealthy will have the means to make large and impactful gifts.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10</a:t>
            </a:fld>
            <a:endParaRPr lang="en-US" dirty="0"/>
          </a:p>
        </p:txBody>
      </p:sp>
    </p:spTree>
    <p:extLst>
      <p:ext uri="{BB962C8B-B14F-4D97-AF65-F5344CB8AC3E}">
        <p14:creationId xmlns:p14="http://schemas.microsoft.com/office/powerpoint/2010/main" val="3313852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2 min. = 18 min. total</a:t>
            </a:r>
          </a:p>
          <a:p>
            <a:endParaRPr lang="en-US" dirty="0"/>
          </a:p>
          <a:p>
            <a:pPr marL="342900" marR="0" lvl="0" indent="-342900">
              <a:spcBef>
                <a:spcPts val="0"/>
              </a:spcBef>
              <a:spcAft>
                <a:spcPts val="0"/>
              </a:spcAft>
              <a:buClr>
                <a:srgbClr val="000000"/>
              </a:buClr>
              <a:buSzPts val="1100"/>
              <a:buFont typeface="Wingdings" pitchFamily="2" charset="2"/>
              <a:buChar char=""/>
            </a:pPr>
            <a:r>
              <a:rPr lang="en-US" sz="1100" dirty="0">
                <a:effectLst/>
                <a:latin typeface="Calibri" panose="020F0502020204030204" pitchFamily="34" charset="0"/>
                <a:ea typeface="Times New Roman" panose="02020603050405020304" pitchFamily="18" charset="0"/>
              </a:rPr>
              <a:t>November election</a:t>
            </a:r>
            <a:endParaRPr lang="en-US" sz="1200" dirty="0">
              <a:effectLst/>
              <a:latin typeface="Times New Roman" panose="02020603050405020304" pitchFamily="18" charset="0"/>
              <a:ea typeface="Times New Roman" panose="02020603050405020304" pitchFamily="18" charset="0"/>
            </a:endParaRPr>
          </a:p>
          <a:p>
            <a:pPr marL="742950" marR="0" lvl="1" indent="-285750">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This November’s election is on people’s mind and leaves many with uncertainty. Nationally, there is the Presidential race. Locally, there may be local or state candidates along with ballot initiatives that may impact people’s ability or willingness to give.</a:t>
            </a:r>
            <a:endParaRPr lang="en-US" sz="1200" dirty="0">
              <a:effectLst/>
              <a:latin typeface="Times New Roman" panose="02020603050405020304" pitchFamily="18" charset="0"/>
              <a:ea typeface="Times New Roman" panose="02020603050405020304" pitchFamily="18" charset="0"/>
            </a:endParaRPr>
          </a:p>
          <a:p>
            <a:pPr marL="742950" marR="0" lvl="1" indent="-285750">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Policy changes implemented by newly elected federal and state representatives, such as changes to the Tax Cuts and Jobs Act of 2017, set to expire in December 2025, which significantly reduces the standard deduction and marginal tax brackets.</a:t>
            </a:r>
            <a:endParaRPr lang="en-US" sz="1200" dirty="0">
              <a:effectLst/>
              <a:latin typeface="Times New Roman" panose="02020603050405020304" pitchFamily="18" charset="0"/>
              <a:ea typeface="Times New Roman" panose="02020603050405020304" pitchFamily="18" charset="0"/>
            </a:endParaRPr>
          </a:p>
          <a:p>
            <a:pPr marL="342900" marR="0" lvl="0" indent="-342900">
              <a:buClr>
                <a:srgbClr val="000000"/>
              </a:buClr>
              <a:buSzPts val="1100"/>
              <a:buFont typeface="Wingdings" pitchFamily="2" charset="2"/>
              <a:buChar char=""/>
            </a:pPr>
            <a:r>
              <a:rPr lang="en-US" sz="1100" dirty="0">
                <a:effectLst/>
                <a:latin typeface="Calibri" panose="020F0502020204030204" pitchFamily="34" charset="0"/>
                <a:ea typeface="Times New Roman" panose="02020603050405020304" pitchFamily="18" charset="0"/>
              </a:rPr>
              <a:t>Global conditions</a:t>
            </a:r>
            <a:endParaRPr lang="en-US" sz="1200" dirty="0">
              <a:effectLst/>
              <a:latin typeface="Times New Roman" panose="02020603050405020304" pitchFamily="18" charset="0"/>
              <a:ea typeface="Times New Roman" panose="02020603050405020304" pitchFamily="18" charset="0"/>
            </a:endParaRPr>
          </a:p>
          <a:p>
            <a:pPr marL="742950" marR="0" lvl="1" indent="-285750">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Ongoing war between Ukraine and Russia along with Israel and the Palestinians has global impact.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Unknown outcomes from these wars cause uncertainty for some at the economic and financial levels. For donors, this has a dampening effect on give and people are waiting to make donations.</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000000"/>
              </a:buClr>
              <a:buSzPts val="1100"/>
              <a:buFont typeface="Wingdings" pitchFamily="2" charset="2"/>
              <a:buChar char=""/>
            </a:pPr>
            <a:r>
              <a:rPr lang="en-US" sz="1100" dirty="0">
                <a:effectLst/>
                <a:latin typeface="Calibri" panose="020F0502020204030204" pitchFamily="34" charset="0"/>
                <a:ea typeface="Times New Roman" panose="02020603050405020304" pitchFamily="18" charset="0"/>
              </a:rPr>
              <a:t>Social movements</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Focus on racial justice, youth violence prevention, and climate action yield varying levels of support based on current events and public sentiment.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Working with individual donors and foundations, as movements come and go, you may see a change in how donors think about their giving and the causes they want to support.</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000000"/>
              </a:buClr>
              <a:buSzPts val="1100"/>
              <a:buFont typeface="Wingdings" pitchFamily="2" charset="2"/>
              <a:buChar char=""/>
            </a:pPr>
            <a:r>
              <a:rPr lang="en-US" sz="1100" dirty="0">
                <a:effectLst/>
                <a:latin typeface="Calibri" panose="020F0502020204030204" pitchFamily="34" charset="0"/>
                <a:ea typeface="Times New Roman" panose="02020603050405020304" pitchFamily="18" charset="0"/>
              </a:rPr>
              <a:t>Technological trends</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Advancements in technology, such as AI, provide new opportunities for how organizations think about fundraising and the tools they use to streamline processes. This may include working on grants, using online fundraising platforms, and utilizing social media.</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Thinking about the younger generations, understanding technological trends are important when it comes to meeting their engagement and giving preferences. Understanding online fundraising platforms and digital marketing strategies can help increase funds raised.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Along with increased use of technology, though, organizations also need to be familiar with potential cybersecurity concerns and prepared to address these should they arise.</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11</a:t>
            </a:fld>
            <a:endParaRPr lang="en-US" dirty="0"/>
          </a:p>
        </p:txBody>
      </p:sp>
    </p:spTree>
    <p:extLst>
      <p:ext uri="{BB962C8B-B14F-4D97-AF65-F5344CB8AC3E}">
        <p14:creationId xmlns:p14="http://schemas.microsoft.com/office/powerpoint/2010/main" val="3761786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1 min. = 19 min. total</a:t>
            </a:r>
          </a:p>
          <a:p>
            <a:endParaRPr lang="en-US" dirty="0"/>
          </a:p>
          <a:p>
            <a:pPr marL="342900" marR="0" lvl="0" indent="-342900">
              <a:spcBef>
                <a:spcPts val="0"/>
              </a:spcBef>
              <a:spcAft>
                <a:spcPts val="0"/>
              </a:spcAft>
              <a:buClr>
                <a:srgbClr val="000000"/>
              </a:buClr>
              <a:buSzPts val="1100"/>
              <a:buFont typeface="Wingdings" pitchFamily="2" charset="2"/>
              <a:buChar char=""/>
            </a:pPr>
            <a:r>
              <a:rPr lang="en-US" sz="1800" dirty="0">
                <a:effectLst/>
                <a:latin typeface="Calibri" panose="020F0502020204030204" pitchFamily="34" charset="0"/>
                <a:ea typeface="Times New Roman" panose="02020603050405020304" pitchFamily="18" charset="0"/>
              </a:rPr>
              <a:t>There is good news for schools after the past legislative session.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000000"/>
              </a:buClr>
              <a:buSzPts val="1100"/>
              <a:buFont typeface="Wingdings" pitchFamily="2" charset="2"/>
              <a:buChar char=""/>
            </a:pPr>
            <a:r>
              <a:rPr lang="en-US" sz="1800" dirty="0">
                <a:effectLst/>
                <a:latin typeface="Calibri" panose="020F0502020204030204" pitchFamily="34" charset="0"/>
                <a:ea typeface="Times New Roman" panose="02020603050405020304" pitchFamily="18" charset="0"/>
              </a:rPr>
              <a:t>There is no longer a budget stabilization (BS) factor impacting the per pupil amount coming to schools.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000000"/>
              </a:buClr>
              <a:buSzPts val="1100"/>
              <a:buFont typeface="Wingdings" pitchFamily="2" charset="2"/>
              <a:buChar char=""/>
            </a:pPr>
            <a:r>
              <a:rPr lang="en-US" sz="1800" dirty="0">
                <a:effectLst/>
                <a:latin typeface="Calibri" panose="020F0502020204030204" pitchFamily="34" charset="0"/>
                <a:ea typeface="Times New Roman" panose="02020603050405020304" pitchFamily="18" charset="0"/>
              </a:rPr>
              <a:t>Legislation opening up additional funding to CSI schools </a:t>
            </a:r>
            <a:r>
              <a:rPr lang="en-US" sz="1800" dirty="0">
                <a:effectLst/>
                <a:highlight>
                  <a:srgbClr val="FFFF00"/>
                </a:highlight>
                <a:latin typeface="Calibri" panose="020F0502020204030204" pitchFamily="34" charset="0"/>
                <a:ea typeface="Times New Roman" panose="02020603050405020304" pitchFamily="18" charset="0"/>
              </a:rPr>
              <a:t>(include specifics)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000000"/>
              </a:buClr>
              <a:buSzPts val="1100"/>
              <a:buFont typeface="Wingdings" pitchFamily="2" charset="2"/>
              <a:buChar char=""/>
            </a:pPr>
            <a:r>
              <a:rPr lang="en-US" sz="1800" dirty="0">
                <a:effectLst/>
                <a:latin typeface="Calibri" panose="020F0502020204030204" pitchFamily="34" charset="0"/>
                <a:ea typeface="Times New Roman" panose="02020603050405020304" pitchFamily="18" charset="0"/>
              </a:rPr>
              <a:t>There are changes coming in FY26 for the school finance formula that will increase amounts for students with specific needs.</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12</a:t>
            </a:fld>
            <a:endParaRPr lang="en-US" dirty="0"/>
          </a:p>
        </p:txBody>
      </p:sp>
    </p:spTree>
    <p:extLst>
      <p:ext uri="{BB962C8B-B14F-4D97-AF65-F5344CB8AC3E}">
        <p14:creationId xmlns:p14="http://schemas.microsoft.com/office/powerpoint/2010/main" val="1227095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2 min. =  21 min. total</a:t>
            </a:r>
          </a:p>
          <a:p>
            <a:pPr marL="0" marR="0">
              <a:spcBef>
                <a:spcPts val="0"/>
              </a:spcBef>
              <a:spcAft>
                <a:spcPts val="0"/>
              </a:spcAft>
            </a:pPr>
            <a:endParaRPr lang="en-US" sz="1800" i="1"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Clr>
                <a:srgbClr val="000000"/>
              </a:buClr>
              <a:buSzPts val="1100"/>
              <a:buFont typeface="Wingdings" pitchFamily="2" charset="2"/>
              <a:buChar char=""/>
            </a:pPr>
            <a:r>
              <a:rPr lang="en-US" sz="1800" dirty="0">
                <a:effectLst/>
                <a:latin typeface="Calibri" panose="020F0502020204030204" pitchFamily="34" charset="0"/>
                <a:ea typeface="Times New Roman" panose="02020603050405020304" pitchFamily="18" charset="0"/>
              </a:rPr>
              <a:t>The past two years have seen growth for corporations and foundations in their funds due to economic positives. Well-performing financial markets have led to the assets of foundations and corporations growing. </a:t>
            </a:r>
          </a:p>
          <a:p>
            <a:pPr marL="342900" marR="0" lvl="0" indent="-342900" algn="l" defTabSz="914400" rtl="0" eaLnBrk="1" fontAlgn="auto" latinLnBrk="0" hangingPunct="1">
              <a:lnSpc>
                <a:spcPct val="100000"/>
              </a:lnSpc>
              <a:spcBef>
                <a:spcPts val="0"/>
              </a:spcBef>
              <a:spcAft>
                <a:spcPts val="0"/>
              </a:spcAft>
              <a:buClr>
                <a:srgbClr val="000000"/>
              </a:buClr>
              <a:buSzPts val="1100"/>
              <a:buFont typeface="Wingdings" pitchFamily="2" charset="2"/>
              <a:buChar char=""/>
              <a:tabLst/>
              <a:defRPr/>
            </a:pPr>
            <a:r>
              <a:rPr lang="en-US" sz="1800" dirty="0">
                <a:effectLst/>
                <a:latin typeface="Calibri" panose="020F0502020204030204" pitchFamily="34" charset="0"/>
                <a:ea typeface="Times New Roman" panose="02020603050405020304" pitchFamily="18" charset="0"/>
              </a:rPr>
              <a:t>Projected that there will be a 10.3%/5.3% increase in Foundation giving in 2024/2025 and 1.9%/2.6% increase in Corporation giving in the same years.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000000"/>
              </a:buClr>
              <a:buSzPts val="1100"/>
              <a:buFont typeface="Wingdings" pitchFamily="2" charset="2"/>
              <a:buChar char=""/>
            </a:pPr>
            <a:r>
              <a:rPr lang="en-US" sz="1800" dirty="0">
                <a:effectLst/>
                <a:latin typeface="Calibri" panose="020F0502020204030204" pitchFamily="34" charset="0"/>
                <a:ea typeface="Times New Roman" panose="02020603050405020304" pitchFamily="18" charset="0"/>
              </a:rPr>
              <a:t>Returning to relationships that may have been on hold due to economic uncertainty is recommended to see if there may now be money available.</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000000"/>
              </a:buClr>
              <a:buSzPts val="1100"/>
              <a:buFont typeface="Wingdings" pitchFamily="2" charset="2"/>
              <a:buChar char=""/>
            </a:pPr>
            <a:r>
              <a:rPr lang="en-US" sz="1800" dirty="0">
                <a:effectLst/>
                <a:latin typeface="Calibri" panose="020F0502020204030204" pitchFamily="34" charset="0"/>
                <a:ea typeface="Times New Roman" panose="02020603050405020304" pitchFamily="18" charset="0"/>
              </a:rPr>
              <a:t>Foundations and corporations are experimenting with new giving strategies, including finding ways to support non-profit beyond grants and sponsorships. These new strategies include ongoing volunteer opportunities for employees, in-kind donations of time and material resources, educational opportunities for students and/or staff.</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000000"/>
              </a:buClr>
              <a:buSzPts val="1100"/>
              <a:buFont typeface="Wingdings" pitchFamily="2" charset="2"/>
              <a:buChar char=""/>
            </a:pPr>
            <a:r>
              <a:rPr lang="en-US" sz="1800" dirty="0">
                <a:effectLst/>
                <a:latin typeface="Calibri" panose="020F0502020204030204" pitchFamily="34" charset="0"/>
                <a:ea typeface="Times New Roman" panose="02020603050405020304" pitchFamily="18" charset="0"/>
              </a:rPr>
              <a:t>Forming partnerships with these foundations and corporations focused on these new approaches can be beneficial now and in the future.</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i="1" dirty="0">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13</a:t>
            </a:fld>
            <a:endParaRPr lang="en-US" dirty="0"/>
          </a:p>
        </p:txBody>
      </p:sp>
    </p:spTree>
    <p:extLst>
      <p:ext uri="{BB962C8B-B14F-4D97-AF65-F5344CB8AC3E}">
        <p14:creationId xmlns:p14="http://schemas.microsoft.com/office/powerpoint/2010/main" val="853537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2 min. =  23 min. total</a:t>
            </a:r>
          </a:p>
          <a:p>
            <a:endParaRPr lang="en-US" i="1" dirty="0"/>
          </a:p>
          <a:p>
            <a:pPr marL="342900" marR="0" lvl="0" indent="-342900">
              <a:spcBef>
                <a:spcPts val="0"/>
              </a:spcBef>
              <a:spcAft>
                <a:spcPts val="0"/>
              </a:spcAft>
              <a:buClr>
                <a:srgbClr val="000000"/>
              </a:buClr>
              <a:buSzPts val="1100"/>
              <a:buFont typeface="Wingdings" pitchFamily="2" charset="2"/>
              <a:buChar char=""/>
            </a:pPr>
            <a:r>
              <a:rPr lang="en-US" sz="1800" dirty="0">
                <a:effectLst/>
                <a:latin typeface="Calibri" panose="020F0502020204030204" pitchFamily="34" charset="0"/>
                <a:ea typeface="Times New Roman" panose="02020603050405020304" pitchFamily="18" charset="0"/>
              </a:rPr>
              <a:t>Declining enrollment – Schools benefit from per pupil funding. Districts across the state are dealing with declining enrollment challenges and charters are not immune from being impacted by fewer students. Before turning to fundraising to fill the gap of fewer students, charter schools need to have a clear understanding of their non-negotiables that will be funded by per pupil dollars. Once this has been established, looking to fundraising to supplement the sustainable model is a best practice.</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000000"/>
              </a:buClr>
              <a:buSzPts val="1100"/>
              <a:buFont typeface="Wingdings" pitchFamily="2" charset="2"/>
              <a:buChar char=""/>
            </a:pPr>
            <a:r>
              <a:rPr lang="en-US" sz="1800" dirty="0">
                <a:effectLst/>
                <a:latin typeface="Calibri" panose="020F0502020204030204" pitchFamily="34" charset="0"/>
                <a:ea typeface="Times New Roman" panose="02020603050405020304" pitchFamily="18" charset="0"/>
              </a:rPr>
              <a:t>Wage and goods cost increase – When looking at budgets that may potentially have fewer students, and therefore less per pupil dollars, schools need to also take into consideration the increasing costs associated with paying their teams and paying for materials, transportation, insurance, etc. Fundraising may be used to offset some of these costs. However, when it comes to employees, using a funding stream to pay for salaries can be a risk. Schools across the state saw this come to fruition as staff funded through ARPA and ESSER dollars have had to be let go as those funds come to an end in September 2025.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000000"/>
              </a:buClr>
              <a:buSzPts val="1100"/>
              <a:buFont typeface="Wingdings" pitchFamily="2" charset="2"/>
              <a:buChar char=""/>
            </a:pPr>
            <a:r>
              <a:rPr lang="en-US" sz="1800" dirty="0">
                <a:effectLst/>
                <a:latin typeface="Calibri" panose="020F0502020204030204" pitchFamily="34" charset="0"/>
                <a:ea typeface="Times New Roman" panose="02020603050405020304" pitchFamily="18" charset="0"/>
              </a:rPr>
              <a:t>Fundraising opportunities – There are opportunities with individual donors to take advantage of new methods of giving (online giving, social media; legacy giving), donor retention, and expanding your donor pipeline (next generation of donors and your alumni). As a school, opportunities to engage donors in specific areas of interest for them (scholarship fund, endowment, athletics, arts, field trips, college trips, etc.).</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89C7E07-3C67-C64C-8DA0-0404F6303970}" type="slidenum">
              <a:rPr lang="en-US" smtClean="0"/>
              <a:t>14</a:t>
            </a:fld>
            <a:endParaRPr lang="en-US" dirty="0"/>
          </a:p>
        </p:txBody>
      </p:sp>
    </p:spTree>
    <p:extLst>
      <p:ext uri="{BB962C8B-B14F-4D97-AF65-F5344CB8AC3E}">
        <p14:creationId xmlns:p14="http://schemas.microsoft.com/office/powerpoint/2010/main" val="1182735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2 min. = 25 min. total</a:t>
            </a:r>
          </a:p>
          <a:p>
            <a:pPr marL="0" marR="0">
              <a:spcBef>
                <a:spcPts val="0"/>
              </a:spcBef>
              <a:spcAft>
                <a:spcPts val="0"/>
              </a:spcAft>
            </a:pPr>
            <a:endParaRPr lang="en-US" sz="1800" i="1" dirty="0">
              <a:effectLst/>
              <a:latin typeface="Calibri" panose="020F0502020204030204" pitchFamily="34" charset="0"/>
              <a:ea typeface="Times New Roman" panose="02020603050405020304" pitchFamily="18" charset="0"/>
            </a:endParaRPr>
          </a:p>
          <a:p>
            <a:pPr marL="342900" marR="0" lvl="0" indent="-342900">
              <a:spcBef>
                <a:spcPts val="0"/>
              </a:spcBef>
              <a:spcAft>
                <a:spcPts val="0"/>
              </a:spcAft>
              <a:buClr>
                <a:srgbClr val="000000"/>
              </a:buClr>
              <a:buSzPts val="1100"/>
              <a:buFont typeface="Wingdings" pitchFamily="2" charset="2"/>
              <a:buChar char=""/>
            </a:pPr>
            <a:r>
              <a:rPr lang="en-US" sz="1100" dirty="0">
                <a:effectLst/>
                <a:latin typeface="Calibri" panose="020F0502020204030204" pitchFamily="34" charset="0"/>
                <a:ea typeface="Times New Roman" panose="02020603050405020304" pitchFamily="18" charset="0"/>
              </a:rPr>
              <a:t>Fundraising role(s)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The size of your school/organization and the goals you set around fundraising will determine the number and types of fundraising roles that make the most sense.</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Smaller schools/goal </a:t>
            </a:r>
            <a:r>
              <a:rPr lang="en-US" sz="1100" dirty="0">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r>
              <a:rPr lang="en-US" sz="1100" dirty="0">
                <a:effectLst/>
                <a:latin typeface="Calibri" panose="020F0502020204030204" pitchFamily="34" charset="0"/>
                <a:ea typeface="Times New Roman" panose="02020603050405020304" pitchFamily="18" charset="0"/>
              </a:rPr>
              <a:t> Principal or ED may be able to take on the fundraising responsibilities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Larger schools/goal </a:t>
            </a:r>
            <a:r>
              <a:rPr lang="en-US" sz="1100" dirty="0">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r>
              <a:rPr lang="en-US" sz="1100" dirty="0">
                <a:effectLst/>
                <a:latin typeface="Calibri" panose="020F0502020204030204" pitchFamily="34" charset="0"/>
                <a:ea typeface="Times New Roman" panose="02020603050405020304" pitchFamily="18" charset="0"/>
              </a:rPr>
              <a:t> Possible to hire Director of External Affairs-type person who may also have responsibility for overseeing communication and/or student recruitment in addition to fundraising.</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000000"/>
              </a:buClr>
              <a:buSzPts val="1100"/>
              <a:buFont typeface="Wingdings" pitchFamily="2" charset="2"/>
              <a:buChar char=""/>
            </a:pPr>
            <a:r>
              <a:rPr lang="en-US" sz="1100" dirty="0">
                <a:effectLst/>
                <a:latin typeface="Calibri" panose="020F0502020204030204" pitchFamily="34" charset="0"/>
                <a:ea typeface="Times New Roman" panose="02020603050405020304" pitchFamily="18" charset="0"/>
              </a:rPr>
              <a:t>Talent market</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Given the talent challenges that already exist for schools in terms of teachers and other student-touching staff, you may want to get creative in how you think about retaining current staff in a new role. Teachers or other staff members from your program offer a unique perspective, which is helpful for storytelling.</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Nationwide, hiring dedicated fundraising professionals, especially those with multiple years of experience, is challenging. Depending on the cost-of-living, the majority of these professionals make more than $100K.</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The average tenure of a Director of Development is XXX years. The constant turnover of development staff is another consideration when building or growing your fundraising program.</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i="1" dirty="0">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15</a:t>
            </a:fld>
            <a:endParaRPr lang="en-US" dirty="0"/>
          </a:p>
        </p:txBody>
      </p:sp>
    </p:spTree>
    <p:extLst>
      <p:ext uri="{BB962C8B-B14F-4D97-AF65-F5344CB8AC3E}">
        <p14:creationId xmlns:p14="http://schemas.microsoft.com/office/powerpoint/2010/main" val="3029633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10 min. = 35 min. total</a:t>
            </a:r>
          </a:p>
          <a:p>
            <a:endParaRPr lang="en-US" i="1" dirty="0"/>
          </a:p>
          <a:p>
            <a:pPr marL="342900" marR="0" lvl="0" indent="-342900">
              <a:spcBef>
                <a:spcPts val="0"/>
              </a:spcBef>
              <a:spcAft>
                <a:spcPts val="0"/>
              </a:spcAft>
              <a:buClr>
                <a:srgbClr val="000000"/>
              </a:buClr>
              <a:buSzPts val="1100"/>
              <a:buFont typeface="Wingdings" pitchFamily="2" charset="2"/>
              <a:buChar char=""/>
            </a:pPr>
            <a:r>
              <a:rPr lang="en-US" sz="1800" dirty="0">
                <a:effectLst/>
                <a:latin typeface="Calibri" panose="020F0502020204030204" pitchFamily="34" charset="0"/>
                <a:ea typeface="Times New Roman" panose="02020603050405020304" pitchFamily="18" charset="0"/>
              </a:rPr>
              <a:t>Review the five areas of focus for 2024 fundraising trends.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000000"/>
              </a:buClr>
              <a:buSzPts val="1100"/>
              <a:buFont typeface="Wingdings" pitchFamily="2" charset="2"/>
              <a:buChar char=""/>
            </a:pPr>
            <a:r>
              <a:rPr lang="en-US" sz="1800" dirty="0">
                <a:effectLst/>
                <a:latin typeface="Calibri" panose="020F0502020204030204" pitchFamily="34" charset="0"/>
                <a:ea typeface="Times New Roman" panose="02020603050405020304" pitchFamily="18" charset="0"/>
              </a:rPr>
              <a:t>Provide time (approximately 5 minutes) for participants to share takeaways and outstanding questions in breakout rooms.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000000"/>
              </a:buClr>
              <a:buSzPts val="1100"/>
              <a:buFont typeface="Wingdings" pitchFamily="2" charset="2"/>
              <a:buChar char=""/>
            </a:pPr>
            <a:r>
              <a:rPr lang="en-US" sz="1800" dirty="0">
                <a:effectLst/>
                <a:latin typeface="Calibri" panose="020F0502020204030204" pitchFamily="34" charset="0"/>
                <a:ea typeface="Times New Roman" panose="02020603050405020304" pitchFamily="18" charset="0"/>
              </a:rPr>
              <a:t>Bring the small groups back together and have groups share what they discussed.</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000000"/>
              </a:buClr>
              <a:buSzPts val="1100"/>
              <a:buFont typeface="Wingdings" pitchFamily="2" charset="2"/>
              <a:buChar char=""/>
            </a:pPr>
            <a:r>
              <a:rPr lang="en-US" sz="1800" dirty="0">
                <a:effectLst/>
                <a:latin typeface="Calibri" panose="020F0502020204030204" pitchFamily="34" charset="0"/>
                <a:ea typeface="Times New Roman" panose="02020603050405020304" pitchFamily="18" charset="0"/>
              </a:rPr>
              <a:t>Provide time to answer outstanding questions or put in parking lot for future discussion.</a:t>
            </a:r>
            <a:r>
              <a:rPr lang="en-US" dirty="0">
                <a:effectLst/>
              </a:rPr>
              <a:t> </a:t>
            </a:r>
            <a:endParaRPr lang="en-US" i="1" dirty="0"/>
          </a:p>
          <a:p>
            <a:endParaRPr lang="en-US" i="1" dirty="0"/>
          </a:p>
          <a:p>
            <a:endParaRPr lang="en-US" i="1" dirty="0"/>
          </a:p>
        </p:txBody>
      </p:sp>
      <p:sp>
        <p:nvSpPr>
          <p:cNvPr id="4" name="Slide Number Placeholder 3"/>
          <p:cNvSpPr>
            <a:spLocks noGrp="1"/>
          </p:cNvSpPr>
          <p:nvPr>
            <p:ph type="sldNum" sz="quarter" idx="5"/>
          </p:nvPr>
        </p:nvSpPr>
        <p:spPr/>
        <p:txBody>
          <a:bodyPr/>
          <a:lstStyle/>
          <a:p>
            <a:fld id="{A89C7E07-3C67-C64C-8DA0-0404F6303970}" type="slidenum">
              <a:rPr lang="en-US" smtClean="0"/>
              <a:t>16</a:t>
            </a:fld>
            <a:endParaRPr lang="en-US" dirty="0"/>
          </a:p>
        </p:txBody>
      </p:sp>
    </p:spTree>
    <p:extLst>
      <p:ext uri="{BB962C8B-B14F-4D97-AF65-F5344CB8AC3E}">
        <p14:creationId xmlns:p14="http://schemas.microsoft.com/office/powerpoint/2010/main" val="3542714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1 min. = 36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Unique position as a public school and a non-profit to use fundraising as a way to add to revenue for the school(s).</a:t>
            </a:r>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17</a:t>
            </a:fld>
            <a:endParaRPr lang="en-US" dirty="0"/>
          </a:p>
        </p:txBody>
      </p:sp>
    </p:spTree>
    <p:extLst>
      <p:ext uri="{BB962C8B-B14F-4D97-AF65-F5344CB8AC3E}">
        <p14:creationId xmlns:p14="http://schemas.microsoft.com/office/powerpoint/2010/main" val="995536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4 min. = 40 min. total</a:t>
            </a:r>
          </a:p>
          <a:p>
            <a:endParaRPr lang="en-US" i="1" dirty="0"/>
          </a:p>
          <a:p>
            <a:pPr marL="0" marR="0" fontAlgn="base">
              <a:spcBef>
                <a:spcPts val="0"/>
              </a:spcBef>
              <a:spcAft>
                <a:spcPts val="0"/>
              </a:spcAft>
            </a:pPr>
            <a:r>
              <a:rPr lang="en-US" sz="1100" i="1" dirty="0">
                <a:solidFill>
                  <a:srgbClr val="000000"/>
                </a:solidFill>
                <a:effectLst/>
                <a:latin typeface="Calibri" panose="020F0502020204030204" pitchFamily="34" charset="0"/>
                <a:ea typeface="Times New Roman" panose="02020603050405020304" pitchFamily="18" charset="0"/>
              </a:rPr>
              <a:t>Roles &amp; Goals</a:t>
            </a:r>
            <a:endParaRPr lang="en-US" sz="1200" dirty="0">
              <a:effectLst/>
              <a:latin typeface="Times New Roman" panose="02020603050405020304" pitchFamily="18" charset="0"/>
              <a:ea typeface="Times New Roman" panose="02020603050405020304" pitchFamily="18" charset="0"/>
            </a:endParaRPr>
          </a:p>
          <a:p>
            <a:pPr marL="342900" marR="0" lvl="0" indent="-342900" algn="l" defTabSz="914400" rtl="0" eaLnBrk="1" fontAlgn="base" latinLnBrk="0" hangingPunct="1">
              <a:lnSpc>
                <a:spcPct val="100000"/>
              </a:lnSpc>
              <a:spcBef>
                <a:spcPts val="0"/>
              </a:spcBef>
              <a:spcAft>
                <a:spcPts val="0"/>
              </a:spcAft>
              <a:buClr>
                <a:srgbClr val="000000"/>
              </a:buClr>
              <a:buSzPts val="1100"/>
              <a:buFont typeface="Wingdings" pitchFamily="2" charset="2"/>
              <a:buChar char=""/>
              <a:tabLst/>
              <a:defRPr/>
            </a:pPr>
            <a:r>
              <a:rPr lang="en-US" sz="1800" dirty="0">
                <a:solidFill>
                  <a:srgbClr val="000000"/>
                </a:solidFill>
                <a:effectLst/>
                <a:latin typeface="Calibri" panose="020F0502020204030204" pitchFamily="34" charset="0"/>
                <a:ea typeface="Times New Roman" panose="02020603050405020304" pitchFamily="18" charset="0"/>
              </a:rPr>
              <a:t>Before we dive into the nuts and bolts of creating the fund development strategy for your organization, I want to set the stage by discussing the different roles and goals related to charter school fundraising.</a:t>
            </a:r>
            <a:endParaRPr lang="en-US" sz="1100" dirty="0">
              <a:solidFill>
                <a:srgbClr val="000000"/>
              </a:solidFill>
              <a:effectLst/>
              <a:latin typeface="Calibri" panose="020F0502020204030204" pitchFamily="34"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100" dirty="0">
                <a:solidFill>
                  <a:srgbClr val="000000"/>
                </a:solidFill>
                <a:effectLst/>
                <a:latin typeface="Calibri" panose="020F0502020204030204" pitchFamily="34" charset="0"/>
                <a:ea typeface="Times New Roman" panose="02020603050405020304" pitchFamily="18" charset="0"/>
              </a:rPr>
              <a:t>The success of any fundraising strategy depends on the investment of the board members and staff responsible for executing the strategy.</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100" dirty="0">
                <a:solidFill>
                  <a:srgbClr val="000000"/>
                </a:solidFill>
                <a:effectLst/>
                <a:latin typeface="Calibri" panose="020F0502020204030204" pitchFamily="34" charset="0"/>
                <a:ea typeface="Times New Roman" panose="02020603050405020304" pitchFamily="18" charset="0"/>
              </a:rPr>
              <a:t>Board member roles:</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Times New Roman" panose="02020603050405020304" pitchFamily="18" charset="0"/>
              </a:rPr>
              <a:t>Personal contributions </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r>
              <a:rPr lang="en-US" sz="1100" dirty="0">
                <a:solidFill>
                  <a:srgbClr val="000000"/>
                </a:solidFill>
                <a:effectLst/>
                <a:latin typeface="Calibri" panose="020F0502020204030204" pitchFamily="34" charset="0"/>
                <a:ea typeface="Times New Roman" panose="02020603050405020304" pitchFamily="18" charset="0"/>
              </a:rPr>
              <a:t> For a number of individual donors and the majority of foundations, there is a preference that non-profit boards have 100% giving from their board members. Some organizations have a minimum amount they request from board members while others request “a meaningful gift” or that the charter school be one of the top recipients of the board member’s giving.</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Times New Roman" panose="02020603050405020304" pitchFamily="18" charset="0"/>
              </a:rPr>
              <a:t>Development Committee </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r>
              <a:rPr lang="en-US" sz="1100" dirty="0">
                <a:solidFill>
                  <a:srgbClr val="000000"/>
                </a:solidFill>
                <a:effectLst/>
                <a:latin typeface="Calibri" panose="020F0502020204030204" pitchFamily="34" charset="0"/>
                <a:ea typeface="Times New Roman" panose="02020603050405020304" pitchFamily="18" charset="0"/>
              </a:rPr>
              <a:t> Forming a Development Committee of the board provides a support system for the ED/principal, especially if there are no other staff members who focus on fundraising. The Development Committee can work with the leader/staff to create the annual fundraising plan, coordinate fundraising events, make introductions to funders, and assist in other ways as requested by staff.</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Times New Roman" panose="02020603050405020304" pitchFamily="18" charset="0"/>
              </a:rPr>
              <a:t>Friend-raising </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r>
              <a:rPr lang="en-US" sz="1100" dirty="0">
                <a:solidFill>
                  <a:srgbClr val="000000"/>
                </a:solidFill>
                <a:effectLst/>
                <a:latin typeface="Calibri" panose="020F0502020204030204" pitchFamily="34" charset="0"/>
                <a:ea typeface="Times New Roman" panose="02020603050405020304" pitchFamily="18" charset="0"/>
              </a:rPr>
              <a:t> All board members can support the organization by introducing their networks to the organization. By being an advocate for the school(s) and sharing its success with others, the process begins to make these friends of the organization potential future donors.</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100" dirty="0">
                <a:solidFill>
                  <a:srgbClr val="000000"/>
                </a:solidFill>
                <a:effectLst/>
                <a:latin typeface="Calibri" panose="020F0502020204030204" pitchFamily="34" charset="0"/>
                <a:ea typeface="Times New Roman" panose="02020603050405020304" pitchFamily="18" charset="0"/>
              </a:rPr>
              <a:t>Staff roles:</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Times New Roman" panose="02020603050405020304" pitchFamily="18" charset="0"/>
              </a:rPr>
              <a:t>Executive Director/Principal </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r>
              <a:rPr lang="en-US" sz="1100" dirty="0">
                <a:solidFill>
                  <a:srgbClr val="000000"/>
                </a:solidFill>
                <a:effectLst/>
                <a:latin typeface="Calibri" panose="020F0502020204030204" pitchFamily="34" charset="0"/>
                <a:ea typeface="Times New Roman" panose="02020603050405020304" pitchFamily="18" charset="0"/>
              </a:rPr>
              <a:t> For smaller single-site charter or small charter networks, the main fundraiser for the organization is typically the ED or principal. The amount of time the ED or principal spends on fundraising depends on the support of the board, other administrative staff roles in the school, and the size of the annual fundraising goal. </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Times New Roman" panose="02020603050405020304" pitchFamily="18" charset="0"/>
              </a:rPr>
              <a:t>Development staff </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r>
              <a:rPr lang="en-US" sz="1100" dirty="0">
                <a:solidFill>
                  <a:srgbClr val="000000"/>
                </a:solidFill>
                <a:effectLst/>
                <a:latin typeface="Calibri" panose="020F0502020204030204" pitchFamily="34" charset="0"/>
                <a:ea typeface="Times New Roman" panose="02020603050405020304" pitchFamily="18" charset="0"/>
              </a:rPr>
              <a:t> For larger single-site charters or charter networks, there may be one or more team members dedicated exclusively to fundraising and complimentary activities such as communication, marketing, events, and advocacy work. When doing annual fundraising and budget planning, the board and school/network leadership can determine what mix of staff makes the most sense for their organization.</a:t>
            </a:r>
            <a:endParaRPr lang="en-US" sz="12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rPr>
              <a:t>[CLICK for Goals]</a:t>
            </a:r>
            <a:endParaRPr lang="en-US" sz="12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100" dirty="0">
                <a:solidFill>
                  <a:srgbClr val="000000"/>
                </a:solidFill>
                <a:effectLst/>
                <a:latin typeface="Calibri" panose="020F0502020204030204" pitchFamily="34" charset="0"/>
                <a:ea typeface="Times New Roman" panose="02020603050405020304" pitchFamily="18" charset="0"/>
              </a:rPr>
              <a:t>As a non-profit, charter schools have the opportunity to explore a variety of fundraising strategies to grow revenue.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100" dirty="0">
                <a:solidFill>
                  <a:srgbClr val="000000"/>
                </a:solidFill>
                <a:effectLst/>
                <a:latin typeface="Calibri" panose="020F0502020204030204" pitchFamily="34" charset="0"/>
                <a:ea typeface="Times New Roman" panose="02020603050405020304" pitchFamily="18" charset="0"/>
              </a:rPr>
              <a:t>These strategies for fundraising should be aligned to the annual budget planning process. Thinking back to the trends discussed earlier, each organization needs to examine their individual situation and determine where they do or don’t want to set goals.</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100" dirty="0">
                <a:solidFill>
                  <a:srgbClr val="000000"/>
                </a:solidFill>
                <a:effectLst/>
                <a:latin typeface="Calibri" panose="020F0502020204030204" pitchFamily="34" charset="0"/>
                <a:ea typeface="Times New Roman" panose="02020603050405020304" pitchFamily="18" charset="0"/>
              </a:rPr>
              <a:t>In order to make these determinations, organizations should look at the data available related to fundraising. </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Times New Roman" panose="02020603050405020304" pitchFamily="18" charset="0"/>
              </a:rPr>
              <a:t>If fundraising has been done in the past, look at how much money was raised and how it was raised (event, grants, individual donors, families, etc.).</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Times New Roman" panose="02020603050405020304" pitchFamily="18" charset="0"/>
              </a:rPr>
              <a:t>If this is the organization’s first year to include fundraising as a revenue stream, they can look at similar sized organizations to get a sense of potential fundraising numbers.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100" dirty="0">
                <a:solidFill>
                  <a:srgbClr val="000000"/>
                </a:solidFill>
                <a:effectLst/>
                <a:latin typeface="Calibri" panose="020F0502020204030204" pitchFamily="34" charset="0"/>
                <a:ea typeface="Times New Roman" panose="02020603050405020304" pitchFamily="18" charset="0"/>
              </a:rPr>
              <a:t>When setting fundraising goals, you want to ensure that the core components of your educational model are sustainable regardless of whether or not your fundraising goal is met.</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Times New Roman" panose="02020603050405020304" pitchFamily="18" charset="0"/>
              </a:rPr>
              <a:t>Funding for ESSER is a great example of what can happen when one time or short-term funding comes into an organization and is used to create new positions or programs that are not sustainable without continued funding. </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Times New Roman" panose="02020603050405020304" pitchFamily="18" charset="0"/>
              </a:rPr>
              <a:t>Fundraising can help to provide supplemental materials/resources to existing programs, allow for the pilot of innovative ideas or programs, or replace old or outdated items (new athletic uniforms, new vans/buses, new computers, etc.).</a:t>
            </a:r>
            <a:endParaRPr lang="en-US" sz="1200" dirty="0">
              <a:effectLst/>
              <a:latin typeface="Times New Roman" panose="02020603050405020304" pitchFamily="18" charset="0"/>
              <a:ea typeface="Times New Roman" panose="02020603050405020304" pitchFamily="18" charset="0"/>
            </a:endParaRPr>
          </a:p>
          <a:p>
            <a:endParaRPr lang="en-US" i="1" dirty="0"/>
          </a:p>
        </p:txBody>
      </p:sp>
      <p:sp>
        <p:nvSpPr>
          <p:cNvPr id="4" name="Slide Number Placeholder 3"/>
          <p:cNvSpPr>
            <a:spLocks noGrp="1"/>
          </p:cNvSpPr>
          <p:nvPr>
            <p:ph type="sldNum" sz="quarter" idx="5"/>
          </p:nvPr>
        </p:nvSpPr>
        <p:spPr/>
        <p:txBody>
          <a:bodyPr/>
          <a:lstStyle/>
          <a:p>
            <a:fld id="{A89C7E07-3C67-C64C-8DA0-0404F6303970}" type="slidenum">
              <a:rPr lang="en-US" smtClean="0"/>
              <a:t>18</a:t>
            </a:fld>
            <a:endParaRPr lang="en-US" dirty="0"/>
          </a:p>
        </p:txBody>
      </p:sp>
    </p:spTree>
    <p:extLst>
      <p:ext uri="{BB962C8B-B14F-4D97-AF65-F5344CB8AC3E}">
        <p14:creationId xmlns:p14="http://schemas.microsoft.com/office/powerpoint/2010/main" val="2329100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85A26-D72C-84E7-6664-B2BB5D4916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ED5D3-EF37-0405-6A20-8E24631B2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D7A232-AB48-BD9A-2362-AF76DFC242B9}"/>
              </a:ext>
            </a:extLst>
          </p:cNvPr>
          <p:cNvSpPr>
            <a:spLocks noGrp="1"/>
          </p:cNvSpPr>
          <p:nvPr>
            <p:ph type="body" idx="1"/>
          </p:nvPr>
        </p:nvSpPr>
        <p:spPr/>
        <p:txBody>
          <a:bodyPr/>
          <a:lstStyle/>
          <a:p>
            <a:r>
              <a:rPr lang="en-US" i="1" dirty="0"/>
              <a:t>5 min. = 45 min. total</a:t>
            </a:r>
          </a:p>
          <a:p>
            <a:endParaRPr lang="en-US" i="1" dirty="0"/>
          </a:p>
          <a:p>
            <a:r>
              <a:rPr lang="en-US" i="0" dirty="0"/>
              <a:t>Let’s take a few minutes to think about what fundraising looks like for your organization. Here are some questions to help you start thinking about your approach to fundraising this year. Please reflect on these questions or write down your responses on a piece of paper. We’ll be using your responses later in our session to create your organization-specific fund development strategy.</a:t>
            </a:r>
          </a:p>
          <a:p>
            <a:endParaRPr lang="en-US" i="0" dirty="0"/>
          </a:p>
          <a:p>
            <a:r>
              <a:rPr lang="en-US" i="1" dirty="0"/>
              <a:t>Give people about three minutes to reflect on these questions and then ask if anyone would like to share what came up for them or additional questions they are thinking about as they are planning to put together their strategy.</a:t>
            </a:r>
          </a:p>
        </p:txBody>
      </p:sp>
      <p:sp>
        <p:nvSpPr>
          <p:cNvPr id="4" name="Slide Number Placeholder 3">
            <a:extLst>
              <a:ext uri="{FF2B5EF4-FFF2-40B4-BE49-F238E27FC236}">
                <a16:creationId xmlns:a16="http://schemas.microsoft.com/office/drawing/2014/main" id="{0752F08C-3BFD-44F7-1CDC-10405F19C787}"/>
              </a:ext>
            </a:extLst>
          </p:cNvPr>
          <p:cNvSpPr>
            <a:spLocks noGrp="1"/>
          </p:cNvSpPr>
          <p:nvPr>
            <p:ph type="sldNum" sz="quarter" idx="5"/>
          </p:nvPr>
        </p:nvSpPr>
        <p:spPr/>
        <p:txBody>
          <a:bodyPr/>
          <a:lstStyle/>
          <a:p>
            <a:fld id="{A89C7E07-3C67-C64C-8DA0-0404F6303970}" type="slidenum">
              <a:rPr lang="en-US" smtClean="0"/>
              <a:t>19</a:t>
            </a:fld>
            <a:endParaRPr lang="en-US" dirty="0"/>
          </a:p>
        </p:txBody>
      </p:sp>
    </p:spTree>
    <p:extLst>
      <p:ext uri="{BB962C8B-B14F-4D97-AF65-F5344CB8AC3E}">
        <p14:creationId xmlns:p14="http://schemas.microsoft.com/office/powerpoint/2010/main" val="1768778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2 min. = 2 min. total</a:t>
            </a:r>
          </a:p>
          <a:p>
            <a:endParaRPr lang="en-US" i="1" dirty="0"/>
          </a:p>
          <a:p>
            <a:r>
              <a:rPr lang="en-US" i="0" dirty="0"/>
              <a:t>Facilitator introduction and session agenda review</a:t>
            </a:r>
          </a:p>
        </p:txBody>
      </p:sp>
      <p:sp>
        <p:nvSpPr>
          <p:cNvPr id="4" name="Slide Number Placeholder 3"/>
          <p:cNvSpPr>
            <a:spLocks noGrp="1"/>
          </p:cNvSpPr>
          <p:nvPr>
            <p:ph type="sldNum" sz="quarter" idx="5"/>
          </p:nvPr>
        </p:nvSpPr>
        <p:spPr/>
        <p:txBody>
          <a:bodyPr/>
          <a:lstStyle/>
          <a:p>
            <a:fld id="{A89C7E07-3C67-C64C-8DA0-0404F6303970}" type="slidenum">
              <a:rPr lang="en-US" smtClean="0"/>
              <a:t>2</a:t>
            </a:fld>
            <a:endParaRPr lang="en-US" dirty="0"/>
          </a:p>
        </p:txBody>
      </p:sp>
    </p:spTree>
    <p:extLst>
      <p:ext uri="{BB962C8B-B14F-4D97-AF65-F5344CB8AC3E}">
        <p14:creationId xmlns:p14="http://schemas.microsoft.com/office/powerpoint/2010/main" val="3113416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69127-F305-587F-9347-FE16C54E11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E5FD4-16F0-D484-B000-5A9A462C67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41D82C-620F-5C26-0B19-5F38E5FF21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1352D7-4163-074F-A555-671A77129578}"/>
              </a:ext>
            </a:extLst>
          </p:cNvPr>
          <p:cNvSpPr>
            <a:spLocks noGrp="1"/>
          </p:cNvSpPr>
          <p:nvPr>
            <p:ph type="sldNum" sz="quarter" idx="5"/>
          </p:nvPr>
        </p:nvSpPr>
        <p:spPr/>
        <p:txBody>
          <a:bodyPr/>
          <a:lstStyle/>
          <a:p>
            <a:fld id="{A89C7E07-3C67-C64C-8DA0-0404F6303970}" type="slidenum">
              <a:rPr lang="en-US" smtClean="0"/>
              <a:t>20</a:t>
            </a:fld>
            <a:endParaRPr lang="en-US" dirty="0"/>
          </a:p>
        </p:txBody>
      </p:sp>
    </p:spTree>
    <p:extLst>
      <p:ext uri="{BB962C8B-B14F-4D97-AF65-F5344CB8AC3E}">
        <p14:creationId xmlns:p14="http://schemas.microsoft.com/office/powerpoint/2010/main" val="23749618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1 min. = 46 min. total</a:t>
            </a:r>
          </a:p>
          <a:p>
            <a:endParaRPr lang="en-US" i="1" dirty="0"/>
          </a:p>
          <a:p>
            <a:r>
              <a:rPr lang="en-US" i="0" dirty="0"/>
              <a:t>As you create your annual fundraising plan, you want to think about the different funding streams that will help you to raise revenue for your organization. We are going to go through seven different funding streams you want to consider. </a:t>
            </a:r>
          </a:p>
          <a:p>
            <a:endParaRPr lang="en-US" i="0" dirty="0"/>
          </a:p>
          <a:p>
            <a:r>
              <a:rPr lang="en-US" i="1" dirty="0"/>
              <a:t>Read through types of funding streams.</a:t>
            </a:r>
          </a:p>
          <a:p>
            <a:endParaRPr lang="en-US" i="0" dirty="0"/>
          </a:p>
        </p:txBody>
      </p:sp>
      <p:sp>
        <p:nvSpPr>
          <p:cNvPr id="4" name="Slide Number Placeholder 3"/>
          <p:cNvSpPr>
            <a:spLocks noGrp="1"/>
          </p:cNvSpPr>
          <p:nvPr>
            <p:ph type="sldNum" sz="quarter" idx="5"/>
          </p:nvPr>
        </p:nvSpPr>
        <p:spPr/>
        <p:txBody>
          <a:bodyPr/>
          <a:lstStyle/>
          <a:p>
            <a:fld id="{A89C7E07-3C67-C64C-8DA0-0404F6303970}" type="slidenum">
              <a:rPr lang="en-US" smtClean="0"/>
              <a:t>21</a:t>
            </a:fld>
            <a:endParaRPr lang="en-US" dirty="0"/>
          </a:p>
        </p:txBody>
      </p:sp>
    </p:spTree>
    <p:extLst>
      <p:ext uri="{BB962C8B-B14F-4D97-AF65-F5344CB8AC3E}">
        <p14:creationId xmlns:p14="http://schemas.microsoft.com/office/powerpoint/2010/main" val="3531031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1 min. = 47 min. total</a:t>
            </a:r>
          </a:p>
          <a:p>
            <a:endParaRPr lang="en-US" i="1" dirty="0"/>
          </a:p>
          <a:p>
            <a:r>
              <a:rPr lang="en-US" i="0" dirty="0"/>
              <a:t>One type of funding stream is individual donors. As you are thinking about your individual donors, there are a few things you’ll want to think about, including generational considerations, giving campaigns, major gifts, and donor advised funds.</a:t>
            </a:r>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22</a:t>
            </a:fld>
            <a:endParaRPr lang="en-US" dirty="0"/>
          </a:p>
        </p:txBody>
      </p:sp>
    </p:spTree>
    <p:extLst>
      <p:ext uri="{BB962C8B-B14F-4D97-AF65-F5344CB8AC3E}">
        <p14:creationId xmlns:p14="http://schemas.microsoft.com/office/powerpoint/2010/main" val="3576248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2 min. = 49 min. total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Calibri" panose="020F0502020204030204" pitchFamily="34" charset="0"/>
                <a:ea typeface="Times New Roman" panose="02020603050405020304" pitchFamily="18" charset="0"/>
              </a:rPr>
              <a:t>Consider the giving preferences of different generations when building relationships with current and future donors</a:t>
            </a:r>
            <a:endParaRPr lang="en-US" sz="1200" dirty="0">
              <a:effectLst/>
              <a:latin typeface="Times New Roman" panose="02020603050405020304" pitchFamily="18" charset="0"/>
              <a:ea typeface="Times New Roman" panose="02020603050405020304" pitchFamily="18" charset="0"/>
            </a:endParaRPr>
          </a:p>
          <a:p>
            <a:pPr marL="285750" marR="0" lvl="0" indent="-285750">
              <a:spcBef>
                <a:spcPts val="0"/>
              </a:spcBef>
              <a:spcAft>
                <a:spcPts val="0"/>
              </a:spcAft>
              <a:buFont typeface="Wingdings" pitchFamily="2" charset="2"/>
              <a:buChar char="§"/>
            </a:pPr>
            <a:r>
              <a:rPr lang="en-US" sz="1100" dirty="0">
                <a:effectLst/>
                <a:latin typeface="Calibri" panose="020F0502020204030204" pitchFamily="34" charset="0"/>
                <a:ea typeface="Times New Roman" panose="02020603050405020304" pitchFamily="18" charset="0"/>
              </a:rPr>
              <a:t>Baby Boomers - second largest generation, email/easy online giving, detail-oriented (mission, financials, sustainability), donor-advised funds (DAFs), family foundations, charitable trusts</a:t>
            </a:r>
            <a:endParaRPr lang="en-US" sz="1200" dirty="0">
              <a:effectLst/>
              <a:latin typeface="Times New Roman" panose="02020603050405020304" pitchFamily="18" charset="0"/>
              <a:ea typeface="Times New Roman" panose="02020603050405020304" pitchFamily="18" charset="0"/>
            </a:endParaRPr>
          </a:p>
          <a:p>
            <a:pPr marL="685800" marR="0" lvl="1" indent="-228600">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Legacy giving has consistently been around 10% of overall giving, wealth of older Americans has continued to grow.</a:t>
            </a:r>
            <a:endParaRPr lang="en-US" sz="1200" dirty="0">
              <a:effectLst/>
              <a:latin typeface="Times New Roman" panose="02020603050405020304" pitchFamily="18" charset="0"/>
              <a:ea typeface="Times New Roman" panose="02020603050405020304" pitchFamily="18" charset="0"/>
            </a:endParaRPr>
          </a:p>
          <a:p>
            <a:pPr marL="285750" marR="0" lvl="0" indent="-285750">
              <a:spcBef>
                <a:spcPts val="0"/>
              </a:spcBef>
              <a:spcAft>
                <a:spcPts val="0"/>
              </a:spcAft>
              <a:buFont typeface="Wingdings" pitchFamily="2" charset="2"/>
              <a:buChar char="§"/>
            </a:pPr>
            <a:r>
              <a:rPr lang="en-US" sz="1100" dirty="0">
                <a:effectLst/>
                <a:latin typeface="Calibri" panose="020F0502020204030204" pitchFamily="34" charset="0"/>
                <a:ea typeface="Times New Roman" panose="02020603050405020304" pitchFamily="18" charset="0"/>
              </a:rPr>
              <a:t>Gen X – smallest generation, email/online/social media giving, active volunteers, some DAFs</a:t>
            </a:r>
            <a:endParaRPr lang="en-US" sz="1200" dirty="0">
              <a:effectLst/>
              <a:latin typeface="Times New Roman" panose="02020603050405020304" pitchFamily="18" charset="0"/>
              <a:ea typeface="Times New Roman" panose="02020603050405020304" pitchFamily="18" charset="0"/>
            </a:endParaRPr>
          </a:p>
          <a:p>
            <a:pPr marL="285750" marR="0" lvl="0" indent="-285750">
              <a:spcBef>
                <a:spcPts val="0"/>
              </a:spcBef>
              <a:spcAft>
                <a:spcPts val="0"/>
              </a:spcAft>
              <a:buFont typeface="Wingdings" pitchFamily="2" charset="2"/>
              <a:buChar char="§"/>
            </a:pPr>
            <a:r>
              <a:rPr lang="en-US" sz="1100" dirty="0">
                <a:effectLst/>
                <a:latin typeface="Calibri" panose="020F0502020204030204" pitchFamily="34" charset="0"/>
                <a:ea typeface="Times New Roman" panose="02020603050405020304" pitchFamily="18" charset="0"/>
              </a:rPr>
              <a:t>Millennials – largest generation, advocacy and social benefit causes, transparency and direct impact, checkbook giving and some interest in DAFs</a:t>
            </a:r>
            <a:endParaRPr lang="en-US" sz="1200" dirty="0">
              <a:effectLst/>
              <a:latin typeface="Times New Roman" panose="02020603050405020304" pitchFamily="18" charset="0"/>
              <a:ea typeface="Times New Roman" panose="02020603050405020304" pitchFamily="18" charset="0"/>
            </a:endParaRPr>
          </a:p>
          <a:p>
            <a:pPr marL="285750" marR="0" lvl="0" indent="-285750">
              <a:spcBef>
                <a:spcPts val="0"/>
              </a:spcBef>
              <a:spcAft>
                <a:spcPts val="0"/>
              </a:spcAft>
              <a:buFont typeface="Wingdings" pitchFamily="2" charset="2"/>
              <a:buChar char="§"/>
            </a:pPr>
            <a:r>
              <a:rPr lang="en-US" sz="1100" dirty="0">
                <a:effectLst/>
                <a:latin typeface="Calibri" panose="020F0502020204030204" pitchFamily="34" charset="0"/>
                <a:ea typeface="Times New Roman" panose="02020603050405020304" pitchFamily="18" charset="0"/>
              </a:rPr>
              <a:t>Gen Z – newest generation, online giving, environmental and social benefit causes, hands-on engagement, crowdsourcing and peer-to-peer fundraising</a:t>
            </a:r>
            <a:endParaRPr lang="en-US" sz="1200" dirty="0">
              <a:solidFill>
                <a:schemeClr val="tx1"/>
              </a:solidFill>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dirty="0">
                <a:solidFill>
                  <a:srgbClr val="001A3D"/>
                </a:solidFill>
                <a:effectLst/>
                <a:latin typeface="Calibri" panose="020F0502020204030204" pitchFamily="34" charset="0"/>
                <a:ea typeface="Times New Roman" panose="02020603050405020304" pitchFamily="18" charset="0"/>
              </a:rPr>
              <a:t>Younger generations are more likely to support causes aligned with their values and to engage with organizations in a more hands-on manner. This desire is known as “transformational impact,” and it’s one of the key differences between age segments.</a:t>
            </a:r>
            <a:endParaRPr lang="en-US" sz="1200" dirty="0">
              <a:solidFill>
                <a:schemeClr val="tx1"/>
              </a:solidFill>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dirty="0">
                <a:solidFill>
                  <a:srgbClr val="212529"/>
                </a:solidFill>
                <a:effectLst/>
                <a:latin typeface="Calibri" panose="020F0502020204030204" pitchFamily="34" charset="0"/>
                <a:ea typeface="Times New Roman" panose="02020603050405020304" pitchFamily="18" charset="0"/>
              </a:rPr>
              <a:t>Younger generations are also more interested in causes than institutions. Causes are flexible and responsive; institutions can lack transparency and be unable (or unwilling) to adapt to givers’ desires. </a:t>
            </a:r>
            <a:endParaRPr lang="en-US" sz="1200" dirty="0">
              <a:solidFill>
                <a:srgbClr val="212529"/>
              </a:solidFill>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Times New Roman" panose="02020603050405020304" pitchFamily="18" charset="0"/>
              </a:rPr>
              <a:t>Emphasize your mission and not the institution.</a:t>
            </a:r>
            <a:endParaRPr lang="en-US" sz="1200" dirty="0">
              <a:solidFill>
                <a:schemeClr val="tx1"/>
              </a:solidFill>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pPr>
            <a:r>
              <a:rPr lang="en-US" sz="1100" dirty="0">
                <a:solidFill>
                  <a:srgbClr val="001A3D"/>
                </a:solidFill>
                <a:effectLst/>
                <a:latin typeface="Calibri" panose="020F0502020204030204" pitchFamily="34" charset="0"/>
                <a:ea typeface="Times New Roman" panose="02020603050405020304" pitchFamily="18" charset="0"/>
              </a:rPr>
              <a:t>There is a growing trend among donors of all ages to seek deeper, more meaningful relationships with the nonprofits they support. They are no longer satisfied with just making donations; they want to feel a personal connection to the cause and the organization.</a:t>
            </a: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b="0" i="0" dirty="0">
              <a:solidFill>
                <a:srgbClr val="333333"/>
              </a:solidFill>
              <a:effectLst/>
              <a:highlight>
                <a:srgbClr val="FFFFFF"/>
              </a:highlight>
              <a:latin typeface="Heuristica"/>
            </a:endParaRPr>
          </a:p>
        </p:txBody>
      </p:sp>
      <p:sp>
        <p:nvSpPr>
          <p:cNvPr id="4" name="Slide Number Placeholder 3"/>
          <p:cNvSpPr>
            <a:spLocks noGrp="1"/>
          </p:cNvSpPr>
          <p:nvPr>
            <p:ph type="sldNum" sz="quarter" idx="5"/>
          </p:nvPr>
        </p:nvSpPr>
        <p:spPr/>
        <p:txBody>
          <a:bodyPr/>
          <a:lstStyle/>
          <a:p>
            <a:fld id="{A89C7E07-3C67-C64C-8DA0-0404F6303970}" type="slidenum">
              <a:rPr lang="en-US" smtClean="0"/>
              <a:t>23</a:t>
            </a:fld>
            <a:endParaRPr lang="en-US" dirty="0"/>
          </a:p>
        </p:txBody>
      </p:sp>
    </p:spTree>
    <p:extLst>
      <p:ext uri="{BB962C8B-B14F-4D97-AF65-F5344CB8AC3E}">
        <p14:creationId xmlns:p14="http://schemas.microsoft.com/office/powerpoint/2010/main" val="3908276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985DD-BB11-B37C-D07F-311D968E1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E1094B-FD49-479F-E9DE-D8011A773B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847A92-7DF6-C01F-2B22-07BB7F17A7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2 min. = 51 min. total</a:t>
            </a:r>
          </a:p>
          <a:p>
            <a:pPr marL="342900" marR="0" lvl="0" indent="-342900" fontAlgn="base">
              <a:spcBef>
                <a:spcPts val="0"/>
              </a:spcBef>
              <a:spcAft>
                <a:spcPts val="0"/>
              </a:spcAft>
              <a:buClr>
                <a:srgbClr val="000000"/>
              </a:buClr>
              <a:buSzPts val="1100"/>
              <a:buFont typeface="Wingdings" pitchFamily="2" charset="2"/>
              <a:buChar char=""/>
            </a:pPr>
            <a:r>
              <a:rPr lang="en-US" sz="1100" dirty="0">
                <a:solidFill>
                  <a:srgbClr val="000000"/>
                </a:solidFill>
                <a:effectLst/>
                <a:latin typeface="Calibri" panose="020F0502020204030204" pitchFamily="34" charset="0"/>
                <a:ea typeface="Times New Roman" panose="02020603050405020304" pitchFamily="18" charset="0"/>
              </a:rPr>
              <a:t>There are different ways to engage individual donors.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100" dirty="0">
                <a:solidFill>
                  <a:srgbClr val="000000"/>
                </a:solidFill>
                <a:effectLst/>
                <a:latin typeface="Calibri" panose="020F0502020204030204" pitchFamily="34" charset="0"/>
                <a:ea typeface="Times New Roman" panose="02020603050405020304" pitchFamily="18" charset="0"/>
              </a:rPr>
              <a:t>The majority of donors prefer to give online so having a system set up on your website for individual giving is an easy, passive way to collect donations. If you don’t have an online system for managing donors, you can set this up through the Colorado Gives Foundation at ColoradoGives.org.</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100" dirty="0">
                <a:solidFill>
                  <a:srgbClr val="000000"/>
                </a:solidFill>
                <a:effectLst/>
                <a:latin typeface="Calibri" panose="020F0502020204030204" pitchFamily="34" charset="0"/>
                <a:ea typeface="Times New Roman" panose="02020603050405020304" pitchFamily="18" charset="0"/>
              </a:rPr>
              <a:t>In addition to functioning as a donation platform, the Colorado Gives Foundation also sponsors Colorado Gives Day annually on the second Tuesday of December. It is the biggest statewide fundraiser of the year.</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100" dirty="0">
                <a:solidFill>
                  <a:srgbClr val="000000"/>
                </a:solidFill>
                <a:effectLst/>
                <a:latin typeface="Calibri" panose="020F0502020204030204" pitchFamily="34" charset="0"/>
                <a:ea typeface="Times New Roman" panose="02020603050405020304" pitchFamily="18" charset="0"/>
              </a:rPr>
              <a:t>Donors may choose to give one-time or you can set up a separate monthly giving option. Some organizations choose to create a monthly giving campaign where they recruit people to give this way and then have special engagements with their monthly givers.</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Times New Roman" panose="02020603050405020304" pitchFamily="18" charset="0"/>
              </a:rPr>
              <a:t>Examples of monthly giving programs include the Colorado Children’s Campaign that provides a special newsletter, specific webinars, and dedicated events for monthly donors. </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Times New Roman" panose="02020603050405020304" pitchFamily="18" charset="0"/>
              </a:rPr>
              <a:t>Colorado Public Radio is another example of a non-profit that focuses on monthly giving. They call these donors their Evergreen members and provide special invitations to events, opportunities for free tickets, and separate email notifications.</a:t>
            </a:r>
            <a:endParaRPr lang="en-US" sz="1200" dirty="0">
              <a:effectLst/>
              <a:latin typeface="Times New Roman" panose="02020603050405020304" pitchFamily="18" charset="0"/>
              <a:ea typeface="Times New Roman" panose="02020603050405020304" pitchFamily="18" charset="0"/>
            </a:endParaRPr>
          </a:p>
          <a:p>
            <a:pPr marL="171450" indent="-171450">
              <a:buFont typeface="Wingdings" pitchFamily="2" charset="2"/>
              <a:buChar char="§"/>
            </a:pPr>
            <a:r>
              <a:rPr lang="en-US" b="0" i="0" dirty="0">
                <a:solidFill>
                  <a:srgbClr val="333333"/>
                </a:solidFill>
                <a:effectLst/>
                <a:highlight>
                  <a:srgbClr val="FFFFFF"/>
                </a:highlight>
                <a:latin typeface="Heuristica"/>
              </a:rPr>
              <a:t>You may also want to consider a giving campaign for specific events. These might include a back-to-school giving campaign or a campaign aligned with graduation and end-of-year events in the spring. </a:t>
            </a:r>
          </a:p>
        </p:txBody>
      </p:sp>
      <p:sp>
        <p:nvSpPr>
          <p:cNvPr id="4" name="Slide Number Placeholder 3">
            <a:extLst>
              <a:ext uri="{FF2B5EF4-FFF2-40B4-BE49-F238E27FC236}">
                <a16:creationId xmlns:a16="http://schemas.microsoft.com/office/drawing/2014/main" id="{BED88E4F-FC6C-1B57-7EED-3B867BEA8E0C}"/>
              </a:ext>
            </a:extLst>
          </p:cNvPr>
          <p:cNvSpPr>
            <a:spLocks noGrp="1"/>
          </p:cNvSpPr>
          <p:nvPr>
            <p:ph type="sldNum" sz="quarter" idx="5"/>
          </p:nvPr>
        </p:nvSpPr>
        <p:spPr/>
        <p:txBody>
          <a:bodyPr/>
          <a:lstStyle/>
          <a:p>
            <a:fld id="{A89C7E07-3C67-C64C-8DA0-0404F6303970}" type="slidenum">
              <a:rPr lang="en-US" smtClean="0"/>
              <a:t>24</a:t>
            </a:fld>
            <a:endParaRPr lang="en-US" dirty="0"/>
          </a:p>
        </p:txBody>
      </p:sp>
    </p:spTree>
    <p:extLst>
      <p:ext uri="{BB962C8B-B14F-4D97-AF65-F5344CB8AC3E}">
        <p14:creationId xmlns:p14="http://schemas.microsoft.com/office/powerpoint/2010/main" val="12165005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DB249-610E-1C01-FCBF-92EBFA786A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D3AEF5-0EE5-25AC-223B-316B239076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37CA4F-0871-3E7F-BBE1-F8BC8134CE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1 min. = 52 min.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As an organization, you need to decide what you consider a major gift. For some organizations this might be an annual gift of $5,000 and for others it may be $100,000.</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Your current major donors are part of your annual individual donations and determining how to develop your major gifts program starts with them.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Some organizations like to approach major donors to kick off an individual giving campaign while others like to work with major donors to set up multi-year commitments. Getting to know your major donors’ preferences through relationship building will help you to make this decision.</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For future major gifts, you will want to work from a prospect list. We will talk more about how to create this during the mapping exercise.</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b="0" i="0" dirty="0">
              <a:solidFill>
                <a:srgbClr val="333333"/>
              </a:solidFill>
              <a:effectLst/>
              <a:highlight>
                <a:srgbClr val="FFFFFF"/>
              </a:highlight>
              <a:latin typeface="Heuristica"/>
            </a:endParaRPr>
          </a:p>
        </p:txBody>
      </p:sp>
      <p:sp>
        <p:nvSpPr>
          <p:cNvPr id="4" name="Slide Number Placeholder 3">
            <a:extLst>
              <a:ext uri="{FF2B5EF4-FFF2-40B4-BE49-F238E27FC236}">
                <a16:creationId xmlns:a16="http://schemas.microsoft.com/office/drawing/2014/main" id="{B2F3974C-35E3-1E37-E4C0-8E14E0B1438F}"/>
              </a:ext>
            </a:extLst>
          </p:cNvPr>
          <p:cNvSpPr>
            <a:spLocks noGrp="1"/>
          </p:cNvSpPr>
          <p:nvPr>
            <p:ph type="sldNum" sz="quarter" idx="5"/>
          </p:nvPr>
        </p:nvSpPr>
        <p:spPr/>
        <p:txBody>
          <a:bodyPr/>
          <a:lstStyle/>
          <a:p>
            <a:fld id="{A89C7E07-3C67-C64C-8DA0-0404F6303970}" type="slidenum">
              <a:rPr lang="en-US" smtClean="0"/>
              <a:t>25</a:t>
            </a:fld>
            <a:endParaRPr lang="en-US" dirty="0"/>
          </a:p>
        </p:txBody>
      </p:sp>
    </p:spTree>
    <p:extLst>
      <p:ext uri="{BB962C8B-B14F-4D97-AF65-F5344CB8AC3E}">
        <p14:creationId xmlns:p14="http://schemas.microsoft.com/office/powerpoint/2010/main" val="1873572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333333"/>
                </a:solidFill>
                <a:effectLst/>
                <a:highlight>
                  <a:srgbClr val="FFFFFF"/>
                </a:highlight>
                <a:latin typeface="Heuristica"/>
              </a:rPr>
              <a:t>2 min. = 54 min.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1" dirty="0">
              <a:solidFill>
                <a:srgbClr val="333333"/>
              </a:solidFill>
              <a:effectLst/>
              <a:highlight>
                <a:srgbClr val="FFFFFF"/>
              </a:highlight>
              <a:latin typeface="Heuristica"/>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800" dirty="0">
                <a:solidFill>
                  <a:schemeClr val="tx2">
                    <a:lumMod val="75000"/>
                  </a:schemeClr>
                </a:solidFill>
              </a:rPr>
              <a:t>Fund or account owned and controlled by a sponsoring 501c3 organization</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800" dirty="0">
                <a:solidFill>
                  <a:schemeClr val="tx2">
                    <a:lumMod val="75000"/>
                  </a:schemeClr>
                </a:solidFill>
              </a:rPr>
              <a:t>Donation is an irrevocable contribution and donor receives an immediate tax deduction</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800" dirty="0">
                <a:solidFill>
                  <a:srgbClr val="000000"/>
                </a:solidFill>
                <a:effectLst/>
                <a:latin typeface="Calibri" panose="020F0502020204030204" pitchFamily="34" charset="0"/>
                <a:ea typeface="Times New Roman" panose="02020603050405020304" pitchFamily="18" charset="0"/>
              </a:rPr>
              <a:t>Donor-advised funds (DAFs) are funds created by individual donors where they make an irrevocable contribution and receive an immediate tax deduction. </a:t>
            </a:r>
            <a:endParaRPr lang="en-US" sz="1800" dirty="0">
              <a:solidFill>
                <a:schemeClr val="tx1"/>
              </a:solidFill>
              <a:effectLst/>
              <a:latin typeface="Times New Roman" panose="02020603050405020304" pitchFamily="18" charset="0"/>
              <a:ea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800" dirty="0">
                <a:solidFill>
                  <a:srgbClr val="000000"/>
                </a:solidFill>
                <a:effectLst/>
                <a:latin typeface="Calibri" panose="020F0502020204030204" pitchFamily="34" charset="0"/>
                <a:ea typeface="Times New Roman" panose="02020603050405020304" pitchFamily="18" charset="0"/>
              </a:rPr>
              <a:t>More than 10% of all giving in the US comes from DAFs and it is a common contribution vehicle among Baby Boomers and some Gen Xers and Millennials.</a:t>
            </a:r>
            <a:endParaRPr lang="en-US" sz="1800" dirty="0">
              <a:solidFill>
                <a:schemeClr val="tx1"/>
              </a:solidFill>
              <a:effectLst/>
              <a:latin typeface="Times New Roman" panose="02020603050405020304" pitchFamily="18" charset="0"/>
              <a:ea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800" dirty="0">
                <a:solidFill>
                  <a:srgbClr val="000000"/>
                </a:solidFill>
                <a:effectLst/>
                <a:latin typeface="Calibri" panose="020F0502020204030204" pitchFamily="34" charset="0"/>
                <a:ea typeface="Times New Roman" panose="02020603050405020304" pitchFamily="18" charset="0"/>
              </a:rPr>
              <a:t>Currently over $2 billion dollars being invested in DAFs in America.</a:t>
            </a:r>
            <a:endParaRPr lang="en-US" sz="1800" dirty="0">
              <a:solidFill>
                <a:schemeClr val="tx1"/>
              </a:solidFill>
              <a:effectLst/>
              <a:latin typeface="Times New Roman" panose="02020603050405020304" pitchFamily="18" charset="0"/>
              <a:ea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800" dirty="0">
                <a:solidFill>
                  <a:srgbClr val="000000"/>
                </a:solidFill>
                <a:effectLst/>
                <a:latin typeface="Calibri" panose="020F0502020204030204" pitchFamily="34" charset="0"/>
                <a:ea typeface="Times New Roman" panose="02020603050405020304" pitchFamily="18" charset="0"/>
              </a:rPr>
              <a:t>Many DAFs are created with the option for the donated funds to be invested, which grows the balance of the DAF. Donors are not taxed on any growth in their funds.</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US" sz="1800" dirty="0">
                <a:solidFill>
                  <a:srgbClr val="000000"/>
                </a:solidFill>
                <a:effectLst/>
                <a:latin typeface="Calibri" panose="020F0502020204030204" pitchFamily="34" charset="0"/>
                <a:ea typeface="Times New Roman" panose="02020603050405020304" pitchFamily="18" charset="0"/>
              </a:rPr>
              <a:t>Donors work with their sponsoring organization to provide grants to non-profits through the DAF.</a:t>
            </a:r>
          </a:p>
          <a:p>
            <a:pPr marL="342900" marR="0" lvl="0" indent="-342900" fontAlgn="base">
              <a:spcBef>
                <a:spcPts val="0"/>
              </a:spcBef>
              <a:spcAft>
                <a:spcPts val="0"/>
              </a:spcAft>
              <a:buClr>
                <a:srgbClr val="000000"/>
              </a:buClr>
              <a:buSzPts val="1100"/>
              <a:buFont typeface="Wingdings" pitchFamily="2" charset="2"/>
              <a:buChar cha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333333"/>
              </a:solidFill>
              <a:effectLst/>
              <a:highlight>
                <a:srgbClr val="FFFFFF"/>
              </a:highlight>
              <a:latin typeface="Heuristica"/>
            </a:endParaRPr>
          </a:p>
        </p:txBody>
      </p:sp>
      <p:sp>
        <p:nvSpPr>
          <p:cNvPr id="4" name="Slide Number Placeholder 3"/>
          <p:cNvSpPr>
            <a:spLocks noGrp="1"/>
          </p:cNvSpPr>
          <p:nvPr>
            <p:ph type="sldNum" sz="quarter" idx="5"/>
          </p:nvPr>
        </p:nvSpPr>
        <p:spPr/>
        <p:txBody>
          <a:bodyPr/>
          <a:lstStyle/>
          <a:p>
            <a:fld id="{A89C7E07-3C67-C64C-8DA0-0404F6303970}" type="slidenum">
              <a:rPr lang="en-US" smtClean="0"/>
              <a:t>26</a:t>
            </a:fld>
            <a:endParaRPr lang="en-US" dirty="0"/>
          </a:p>
        </p:txBody>
      </p:sp>
    </p:spTree>
    <p:extLst>
      <p:ext uri="{BB962C8B-B14F-4D97-AF65-F5344CB8AC3E}">
        <p14:creationId xmlns:p14="http://schemas.microsoft.com/office/powerpoint/2010/main" val="3364156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EFAF9-868A-C6E3-86D6-F303F528B4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EFDC6C-B95E-FFD4-283A-20D2C3091A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DB0B2C-B5DF-5FCF-F290-B5899738EF77}"/>
              </a:ext>
            </a:extLst>
          </p:cNvPr>
          <p:cNvSpPr>
            <a:spLocks noGrp="1"/>
          </p:cNvSpPr>
          <p:nvPr>
            <p:ph type="body" idx="1"/>
          </p:nvPr>
        </p:nvSpPr>
        <p:spPr/>
        <p:txBody>
          <a:bodyPr/>
          <a:lstStyle/>
          <a:p>
            <a:r>
              <a:rPr lang="en-US" i="1" dirty="0"/>
              <a:t>3 min. = 57 min. total</a:t>
            </a:r>
          </a:p>
          <a:p>
            <a:endParaRPr lang="en-US" i="1" dirty="0"/>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highlight>
                  <a:srgbClr val="FFFF00"/>
                </a:highlight>
                <a:latin typeface="Calibri" panose="020F0502020204030204" pitchFamily="34" charset="0"/>
                <a:ea typeface="Times New Roman" panose="02020603050405020304" pitchFamily="18" charset="0"/>
              </a:rPr>
              <a:t>[Ask participants]</a:t>
            </a:r>
            <a:r>
              <a:rPr lang="en-US" sz="1800" dirty="0">
                <a:solidFill>
                  <a:srgbClr val="000000"/>
                </a:solidFill>
                <a:effectLst/>
                <a:latin typeface="Calibri" panose="020F0502020204030204" pitchFamily="34" charset="0"/>
                <a:ea typeface="Times New Roman" panose="02020603050405020304" pitchFamily="18" charset="0"/>
              </a:rPr>
              <a:t> Take a minute to share with your neighbor/in the chat foundations you know.</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This is a great list! We’ll be discussing more about these and others throughout the day.</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[CLICK FOR FIRST BULLET POINT] To give you a sense of how many foundations there are, in Colorado alone there are 5,875 foundations as of 2023. As we complete our mapping activity, we’ll talk about how to maintain any current funding you have from foundations and solicit new funding in the future.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Foundations are all different sizes and can provide funding at the local, regional, state, and national level.</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Foundations typically have solicited or unsolicited opportunities to apply for funding through a grant process</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Other foundations may have different processes for distributing funds (family members make decisions on behalf of the family foundation or charitable trust, meeting with an ED or program officer yields funding, etc.).</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Some foundations or run through financial institutions. For example, Wells Fargo Trust Philanthropic Services Private Foundations division has multiple trusts they oversee and the application process is a simple application.</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While working on the mapping activity, I’ll share with you a document that has links to foundations that prioritize education, children, STEM, the arts, and more focus areas aligned to your focus areas.</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i="1" dirty="0"/>
          </a:p>
          <a:p>
            <a:endParaRPr lang="en-US" dirty="0"/>
          </a:p>
        </p:txBody>
      </p:sp>
      <p:sp>
        <p:nvSpPr>
          <p:cNvPr id="4" name="Slide Number Placeholder 3">
            <a:extLst>
              <a:ext uri="{FF2B5EF4-FFF2-40B4-BE49-F238E27FC236}">
                <a16:creationId xmlns:a16="http://schemas.microsoft.com/office/drawing/2014/main" id="{917C61FA-8211-06CD-1537-D50FAEB48490}"/>
              </a:ext>
            </a:extLst>
          </p:cNvPr>
          <p:cNvSpPr>
            <a:spLocks noGrp="1"/>
          </p:cNvSpPr>
          <p:nvPr>
            <p:ph type="sldNum" sz="quarter" idx="5"/>
          </p:nvPr>
        </p:nvSpPr>
        <p:spPr/>
        <p:txBody>
          <a:bodyPr/>
          <a:lstStyle/>
          <a:p>
            <a:fld id="{A89C7E07-3C67-C64C-8DA0-0404F6303970}" type="slidenum">
              <a:rPr lang="en-US" smtClean="0"/>
              <a:t>27</a:t>
            </a:fld>
            <a:endParaRPr lang="en-US" dirty="0"/>
          </a:p>
        </p:txBody>
      </p:sp>
    </p:spTree>
    <p:extLst>
      <p:ext uri="{BB962C8B-B14F-4D97-AF65-F5344CB8AC3E}">
        <p14:creationId xmlns:p14="http://schemas.microsoft.com/office/powerpoint/2010/main" val="15457789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5C2FF-1385-C927-15A8-E51FCDFFE0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60B13-A7AD-4970-1A79-1301AB4B4A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2D6360-D2AE-0E7D-48BB-8C3B475542F8}"/>
              </a:ext>
            </a:extLst>
          </p:cNvPr>
          <p:cNvSpPr>
            <a:spLocks noGrp="1"/>
          </p:cNvSpPr>
          <p:nvPr>
            <p:ph type="body" idx="1"/>
          </p:nvPr>
        </p:nvSpPr>
        <p:spPr/>
        <p:txBody>
          <a:bodyPr/>
          <a:lstStyle/>
          <a:p>
            <a:r>
              <a:rPr lang="en-US" i="1" dirty="0"/>
              <a:t>1 min. = 58 min. total</a:t>
            </a:r>
          </a:p>
          <a:p>
            <a:endParaRPr lang="en-US" i="1" dirty="0"/>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There are a variety of ways that businesses determine how they give to non-profits. These include:</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Wingdings"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Corporate social responsibility</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Wingdings"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Employee participation</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Wingdings"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No employee participation</a:t>
            </a:r>
            <a:endParaRPr lang="en-US" sz="1800" dirty="0">
              <a:effectLst/>
              <a:latin typeface="Times New Roman" panose="02020603050405020304" pitchFamily="18" charset="0"/>
              <a:ea typeface="Times New Roman" panose="02020603050405020304" pitchFamily="18" charset="0"/>
            </a:endParaRPr>
          </a:p>
          <a:p>
            <a:endParaRPr lang="en-US" i="1" dirty="0"/>
          </a:p>
        </p:txBody>
      </p:sp>
      <p:sp>
        <p:nvSpPr>
          <p:cNvPr id="4" name="Slide Number Placeholder 3">
            <a:extLst>
              <a:ext uri="{FF2B5EF4-FFF2-40B4-BE49-F238E27FC236}">
                <a16:creationId xmlns:a16="http://schemas.microsoft.com/office/drawing/2014/main" id="{1A9F7617-9E3C-FD56-C564-197DBBD56BC8}"/>
              </a:ext>
            </a:extLst>
          </p:cNvPr>
          <p:cNvSpPr>
            <a:spLocks noGrp="1"/>
          </p:cNvSpPr>
          <p:nvPr>
            <p:ph type="sldNum" sz="quarter" idx="5"/>
          </p:nvPr>
        </p:nvSpPr>
        <p:spPr/>
        <p:txBody>
          <a:bodyPr/>
          <a:lstStyle/>
          <a:p>
            <a:fld id="{A89C7E07-3C67-C64C-8DA0-0404F6303970}" type="slidenum">
              <a:rPr lang="en-US" smtClean="0"/>
              <a:t>28</a:t>
            </a:fld>
            <a:endParaRPr lang="en-US" dirty="0"/>
          </a:p>
        </p:txBody>
      </p:sp>
    </p:spTree>
    <p:extLst>
      <p:ext uri="{BB962C8B-B14F-4D97-AF65-F5344CB8AC3E}">
        <p14:creationId xmlns:p14="http://schemas.microsoft.com/office/powerpoint/2010/main" val="1226388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E210C-1839-DEC6-7662-01FC057264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0F1F8A-23F5-F11B-FC93-1255F5A1A5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4DEFCF-83F0-2059-A020-09124F8F5C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333333"/>
                </a:solidFill>
                <a:effectLst/>
                <a:highlight>
                  <a:srgbClr val="FFFFFF"/>
                </a:highlight>
                <a:latin typeface="Heuristica"/>
              </a:rPr>
              <a:t>1 min. = 59 min.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333333"/>
              </a:solidFill>
              <a:effectLst/>
              <a:highlight>
                <a:srgbClr val="FFFFFF"/>
              </a:highlight>
              <a:latin typeface="Heuristica"/>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Corporate Social Responsibility is the way that corporations determine the work they do to be responsible corporate citizens.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CSR is sometimes done in isolation by companies (such as a tree planting project that reflects the company’s focus on sustainability).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Often, though, CSR work is done in partnership with organizations with the intention of making a bigger social impact in the community.</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There are a variety of ways that companies think about CSR that may or may not involve direct employee participation.</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333333"/>
              </a:solidFill>
              <a:effectLst/>
              <a:highlight>
                <a:srgbClr val="FFFFFF"/>
              </a:highlight>
              <a:latin typeface="Heuristica"/>
            </a:endParaRPr>
          </a:p>
        </p:txBody>
      </p:sp>
      <p:sp>
        <p:nvSpPr>
          <p:cNvPr id="4" name="Slide Number Placeholder 3">
            <a:extLst>
              <a:ext uri="{FF2B5EF4-FFF2-40B4-BE49-F238E27FC236}">
                <a16:creationId xmlns:a16="http://schemas.microsoft.com/office/drawing/2014/main" id="{BB1CC1C6-E038-774A-00CE-ADAAF58FFDE1}"/>
              </a:ext>
            </a:extLst>
          </p:cNvPr>
          <p:cNvSpPr>
            <a:spLocks noGrp="1"/>
          </p:cNvSpPr>
          <p:nvPr>
            <p:ph type="sldNum" sz="quarter" idx="5"/>
          </p:nvPr>
        </p:nvSpPr>
        <p:spPr/>
        <p:txBody>
          <a:bodyPr/>
          <a:lstStyle/>
          <a:p>
            <a:fld id="{A89C7E07-3C67-C64C-8DA0-0404F6303970}" type="slidenum">
              <a:rPr lang="en-US" smtClean="0"/>
              <a:t>29</a:t>
            </a:fld>
            <a:endParaRPr lang="en-US" dirty="0"/>
          </a:p>
        </p:txBody>
      </p:sp>
    </p:spTree>
    <p:extLst>
      <p:ext uri="{BB962C8B-B14F-4D97-AF65-F5344CB8AC3E}">
        <p14:creationId xmlns:p14="http://schemas.microsoft.com/office/powerpoint/2010/main" val="1398739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a:t>
            </a:fld>
            <a:endParaRPr lang="en-US" dirty="0"/>
          </a:p>
        </p:txBody>
      </p:sp>
    </p:spTree>
    <p:extLst>
      <p:ext uri="{BB962C8B-B14F-4D97-AF65-F5344CB8AC3E}">
        <p14:creationId xmlns:p14="http://schemas.microsoft.com/office/powerpoint/2010/main" val="27304331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2032F-3A2E-C3ED-023E-7118711F42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7E1B63-FDA3-C8FA-601E-D79C50151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88BF2D-152A-8D61-7E68-0D032AC0B8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333333"/>
                </a:solidFill>
                <a:effectLst/>
                <a:highlight>
                  <a:srgbClr val="FFFFFF"/>
                </a:highlight>
                <a:latin typeface="Heuristica"/>
              </a:rPr>
              <a:t>2 min. = 61 min.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333333"/>
              </a:solidFill>
              <a:effectLst/>
              <a:highlight>
                <a:srgbClr val="FFFFFF"/>
              </a:highlight>
              <a:latin typeface="Heuristica"/>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Matching gifts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r>
              <a:rPr lang="en-US" sz="1800" dirty="0">
                <a:solidFill>
                  <a:srgbClr val="000000"/>
                </a:solidFill>
                <a:effectLst/>
                <a:latin typeface="Calibri" panose="020F0502020204030204" pitchFamily="34" charset="0"/>
                <a:ea typeface="Times New Roman" panose="02020603050405020304" pitchFamily="18" charset="0"/>
              </a:rPr>
              <a:t> allow employees to give more to the causes they care about; employee donates to a nonprofit of their choice, submits a matching gift request to their employer reporting the donation, and the employer makes an equal contribution to the nonprofit; some companies donate double or triple the employee’s initial gift</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Volunteer grant programs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r>
              <a:rPr lang="en-US" sz="1800" dirty="0">
                <a:solidFill>
                  <a:srgbClr val="000000"/>
                </a:solidFill>
                <a:effectLst/>
                <a:latin typeface="Calibri" panose="020F0502020204030204" pitchFamily="34" charset="0"/>
                <a:ea typeface="Times New Roman" panose="02020603050405020304" pitchFamily="18" charset="0"/>
              </a:rPr>
              <a:t> allow employees to lend their time to the causes they care about and contribute financially through their employer; employees volunteer and then report their hours and any other necessary details, like the nonprofit’s tax ID, to their employer; the employer makes a donation either on a per-hour basis or after a certain hours threshold has been reached</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Payroll deductions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r>
              <a:rPr lang="en-US" sz="1800" dirty="0">
                <a:solidFill>
                  <a:srgbClr val="000000"/>
                </a:solidFill>
                <a:effectLst/>
                <a:latin typeface="Calibri" panose="020F0502020204030204" pitchFamily="34" charset="0"/>
                <a:ea typeface="Times New Roman" panose="02020603050405020304" pitchFamily="18" charset="0"/>
              </a:rPr>
              <a:t> most convenient type of employee giving; employees sign up and agree to be part of an automatic deduction program donates to the nonprofit of their choice; Colorado Combined Campaign (state government employees); Combined Federal Campaign (federal government employees); Community Shares of Colorado</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Grant stipends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r>
              <a:rPr lang="en-US" sz="1800" dirty="0">
                <a:solidFill>
                  <a:srgbClr val="000000"/>
                </a:solidFill>
                <a:effectLst/>
                <a:latin typeface="Calibri" panose="020F0502020204030204" pitchFamily="34" charset="0"/>
                <a:ea typeface="Times New Roman" panose="02020603050405020304" pitchFamily="18" charset="0"/>
              </a:rPr>
              <a:t> differ from matching gifts and payroll deductions by providing employees with the money to donate instead of asking them to pay themselves; the employer provides funds specifically to be donated, and employees then give them to the organization of their choice</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3173FAA4-D05B-8923-6E02-AEAC11604535}"/>
              </a:ext>
            </a:extLst>
          </p:cNvPr>
          <p:cNvSpPr>
            <a:spLocks noGrp="1"/>
          </p:cNvSpPr>
          <p:nvPr>
            <p:ph type="sldNum" sz="quarter" idx="5"/>
          </p:nvPr>
        </p:nvSpPr>
        <p:spPr/>
        <p:txBody>
          <a:bodyPr/>
          <a:lstStyle/>
          <a:p>
            <a:fld id="{A89C7E07-3C67-C64C-8DA0-0404F6303970}" type="slidenum">
              <a:rPr lang="en-US" smtClean="0"/>
              <a:t>30</a:t>
            </a:fld>
            <a:endParaRPr lang="en-US" dirty="0"/>
          </a:p>
        </p:txBody>
      </p:sp>
    </p:spTree>
    <p:extLst>
      <p:ext uri="{BB962C8B-B14F-4D97-AF65-F5344CB8AC3E}">
        <p14:creationId xmlns:p14="http://schemas.microsoft.com/office/powerpoint/2010/main" val="31074014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AD37B-2355-B6F8-AD38-EEACFA7EF2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EC6D5-E8F3-28F3-2C6A-EC69C9E72F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B7778B-66C6-26F3-861C-81000F4699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333333"/>
                </a:solidFill>
                <a:effectLst/>
                <a:highlight>
                  <a:srgbClr val="FFFFFF"/>
                </a:highlight>
                <a:latin typeface="Heuristica"/>
              </a:rPr>
              <a:t>2 min. = 63 min.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333333"/>
              </a:solidFill>
              <a:effectLst/>
              <a:highlight>
                <a:srgbClr val="FFFFFF"/>
              </a:highlight>
              <a:latin typeface="Heuristica"/>
            </a:endParaRPr>
          </a:p>
          <a:p>
            <a:pPr marL="342900" marR="0" lvl="0" indent="-342900">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Corporate foundations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r>
              <a:rPr lang="en-US" sz="1800" dirty="0">
                <a:solidFill>
                  <a:srgbClr val="000000"/>
                </a:solidFill>
                <a:effectLst/>
                <a:latin typeface="Calibri" panose="020F0502020204030204" pitchFamily="34" charset="0"/>
                <a:ea typeface="Times New Roman" panose="02020603050405020304" pitchFamily="18" charset="0"/>
              </a:rPr>
              <a:t> charitable organizations established, managed, and funded by companies; some provide grants to nonprofits, while others plan and launch their own mission-based initiatives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Charity brand lines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r>
              <a:rPr lang="en-US" sz="1800" dirty="0">
                <a:solidFill>
                  <a:srgbClr val="000000"/>
                </a:solidFill>
                <a:effectLst/>
                <a:latin typeface="Calibri" panose="020F0502020204030204" pitchFamily="34" charset="0"/>
                <a:ea typeface="Times New Roman" panose="02020603050405020304" pitchFamily="18" charset="0"/>
              </a:rPr>
              <a:t> form of sponsorship wherein a company works with a nonprofit to develop a specific product or service and pledges to donate a portion of sales proceeds to the nonprofit; shop-for-a-cause programs (King Soopers, restaurant nights, non-profit of the month)</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Sponsorships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r>
              <a:rPr lang="en-US" sz="1800" dirty="0">
                <a:solidFill>
                  <a:srgbClr val="000000"/>
                </a:solidFill>
                <a:effectLst/>
                <a:latin typeface="Calibri" panose="020F0502020204030204" pitchFamily="34" charset="0"/>
                <a:ea typeface="Times New Roman" panose="02020603050405020304" pitchFamily="18" charset="0"/>
              </a:rPr>
              <a:t>  companies provide support to nonprofit events, programs, or initiatives; can be financial gifts, in-kind donations, or marketing assistance; can be one-time deals or ongoing partnerships based on the agreement between the nonprofit and the company</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Impact investments </a:t>
            </a:r>
            <a:r>
              <a:rPr lang="en-U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r>
              <a:rPr lang="en-US" sz="1800" dirty="0">
                <a:solidFill>
                  <a:srgbClr val="000000"/>
                </a:solidFill>
                <a:effectLst/>
                <a:latin typeface="Calibri" panose="020F0502020204030204" pitchFamily="34" charset="0"/>
                <a:ea typeface="Times New Roman" panose="02020603050405020304" pitchFamily="18" charset="0"/>
              </a:rPr>
              <a:t> process where companies invest in nonprofits; these funds provide support for the organizations to get their programs off the ground and the company generates a financial return</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333333"/>
              </a:solidFill>
              <a:effectLst/>
              <a:highlight>
                <a:srgbClr val="FFFFFF"/>
              </a:highlight>
              <a:latin typeface="Heuristica"/>
            </a:endParaRPr>
          </a:p>
        </p:txBody>
      </p:sp>
      <p:sp>
        <p:nvSpPr>
          <p:cNvPr id="4" name="Slide Number Placeholder 3">
            <a:extLst>
              <a:ext uri="{FF2B5EF4-FFF2-40B4-BE49-F238E27FC236}">
                <a16:creationId xmlns:a16="http://schemas.microsoft.com/office/drawing/2014/main" id="{33259DA7-F02F-110A-2F01-4698C9FB97E8}"/>
              </a:ext>
            </a:extLst>
          </p:cNvPr>
          <p:cNvSpPr>
            <a:spLocks noGrp="1"/>
          </p:cNvSpPr>
          <p:nvPr>
            <p:ph type="sldNum" sz="quarter" idx="5"/>
          </p:nvPr>
        </p:nvSpPr>
        <p:spPr/>
        <p:txBody>
          <a:bodyPr/>
          <a:lstStyle/>
          <a:p>
            <a:fld id="{A89C7E07-3C67-C64C-8DA0-0404F6303970}" type="slidenum">
              <a:rPr lang="en-US" smtClean="0"/>
              <a:t>31</a:t>
            </a:fld>
            <a:endParaRPr lang="en-US" dirty="0"/>
          </a:p>
        </p:txBody>
      </p:sp>
    </p:spTree>
    <p:extLst>
      <p:ext uri="{BB962C8B-B14F-4D97-AF65-F5344CB8AC3E}">
        <p14:creationId xmlns:p14="http://schemas.microsoft.com/office/powerpoint/2010/main" val="621962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5DBE5-8836-2A07-920C-FA8B14400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CA4871-E769-BDE0-0C61-0FB0C848DB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B32EC4-8079-9691-02FE-B7CA8B18B7C6}"/>
              </a:ext>
            </a:extLst>
          </p:cNvPr>
          <p:cNvSpPr>
            <a:spLocks noGrp="1"/>
          </p:cNvSpPr>
          <p:nvPr>
            <p:ph type="body" idx="1"/>
          </p:nvPr>
        </p:nvSpPr>
        <p:spPr/>
        <p:txBody>
          <a:bodyPr/>
          <a:lstStyle/>
          <a:p>
            <a:r>
              <a:rPr lang="en-US" i="1" dirty="0"/>
              <a:t>2 min. = 65 min. total</a:t>
            </a:r>
          </a:p>
          <a:p>
            <a:endParaRPr lang="en-US" i="1" dirty="0"/>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Opportunities for city, state, and federal grants exist. CSI is a great resource for supporting these, especially at the state level.</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I encourage you to look at departments beyond education. Depending on the focus of your school, the demographics at your school, or where you are located, there may be grants available from other government departments beyond the department of education. There are a few examples listed here.</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i="1" dirty="0">
                <a:solidFill>
                  <a:srgbClr val="000000"/>
                </a:solidFill>
                <a:effectLst/>
                <a:latin typeface="Calibri" panose="020F0502020204030204" pitchFamily="34" charset="0"/>
                <a:ea typeface="Times New Roman" panose="02020603050405020304" pitchFamily="18" charset="0"/>
              </a:rPr>
              <a:t>Ask participants if anyone has gotten a government grant from a department not listed here.</a:t>
            </a:r>
            <a:endParaRPr lang="en-US" sz="1800" dirty="0">
              <a:effectLst/>
              <a:latin typeface="Times New Roman" panose="02020603050405020304" pitchFamily="18" charset="0"/>
              <a:ea typeface="Times New Roman" panose="02020603050405020304" pitchFamily="18" charset="0"/>
            </a:endParaRPr>
          </a:p>
          <a:p>
            <a:endParaRPr lang="en-US" i="1" dirty="0"/>
          </a:p>
        </p:txBody>
      </p:sp>
      <p:sp>
        <p:nvSpPr>
          <p:cNvPr id="4" name="Slide Number Placeholder 3">
            <a:extLst>
              <a:ext uri="{FF2B5EF4-FFF2-40B4-BE49-F238E27FC236}">
                <a16:creationId xmlns:a16="http://schemas.microsoft.com/office/drawing/2014/main" id="{81BE0A79-51C2-9114-978D-90BE3218E64B}"/>
              </a:ext>
            </a:extLst>
          </p:cNvPr>
          <p:cNvSpPr>
            <a:spLocks noGrp="1"/>
          </p:cNvSpPr>
          <p:nvPr>
            <p:ph type="sldNum" sz="quarter" idx="5"/>
          </p:nvPr>
        </p:nvSpPr>
        <p:spPr/>
        <p:txBody>
          <a:bodyPr/>
          <a:lstStyle/>
          <a:p>
            <a:fld id="{A89C7E07-3C67-C64C-8DA0-0404F6303970}" type="slidenum">
              <a:rPr lang="en-US" smtClean="0"/>
              <a:t>32</a:t>
            </a:fld>
            <a:endParaRPr lang="en-US" dirty="0"/>
          </a:p>
        </p:txBody>
      </p:sp>
    </p:spTree>
    <p:extLst>
      <p:ext uri="{BB962C8B-B14F-4D97-AF65-F5344CB8AC3E}">
        <p14:creationId xmlns:p14="http://schemas.microsoft.com/office/powerpoint/2010/main" val="2530937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C387A-616A-4D00-591E-E36E96704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874D12-BF3F-B76E-F1F7-43272C39A9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80AB83-7103-740A-DDB4-D34B5A0B707B}"/>
              </a:ext>
            </a:extLst>
          </p:cNvPr>
          <p:cNvSpPr>
            <a:spLocks noGrp="1"/>
          </p:cNvSpPr>
          <p:nvPr>
            <p:ph type="body" idx="1"/>
          </p:nvPr>
        </p:nvSpPr>
        <p:spPr/>
        <p:txBody>
          <a:bodyPr/>
          <a:lstStyle/>
          <a:p>
            <a:r>
              <a:rPr lang="en-US" i="1" dirty="0"/>
              <a:t>1 min. = 66 min. total</a:t>
            </a:r>
          </a:p>
          <a:p>
            <a:endParaRPr lang="en-US" i="1" dirty="0"/>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Events are a great way to raise funds for your organization. They can be any size from a dinner for six at a board member’s home to a 600 person sit-down dinner with program at an event center.</a:t>
            </a:r>
            <a:endParaRPr lang="en-US" sz="1800" dirty="0">
              <a:effectLst/>
              <a:latin typeface="Times New Roman" panose="02020603050405020304" pitchFamily="18" charset="0"/>
              <a:ea typeface="Times New Roman" panose="02020603050405020304" pitchFamily="18" charset="0"/>
            </a:endParaRPr>
          </a:p>
          <a:p>
            <a:pPr marL="342900" marR="0" lvl="0" indent="-342900" algn="l" defTabSz="914400" rtl="0" eaLnBrk="1" fontAlgn="base" latinLnBrk="0" hangingPunct="1">
              <a:lnSpc>
                <a:spcPct val="100000"/>
              </a:lnSpc>
              <a:spcBef>
                <a:spcPts val="0"/>
              </a:spcBef>
              <a:spcAft>
                <a:spcPts val="0"/>
              </a:spcAft>
              <a:buClr>
                <a:srgbClr val="000000"/>
              </a:buClr>
              <a:buSzPts val="1100"/>
              <a:buFont typeface="Wingdings" pitchFamily="2" charset="2"/>
              <a:buChar char=""/>
              <a:tabLst/>
              <a:defRPr/>
            </a:pPr>
            <a:r>
              <a:rPr lang="en-US" sz="1800" dirty="0">
                <a:solidFill>
                  <a:srgbClr val="000000"/>
                </a:solidFill>
                <a:effectLst/>
                <a:latin typeface="Calibri" panose="020F0502020204030204" pitchFamily="34" charset="0"/>
                <a:ea typeface="Times New Roman" panose="02020603050405020304" pitchFamily="18" charset="0"/>
              </a:rPr>
              <a:t>Events can be in-person, virtual, or a hybrid of the two. If the event is an educational type of event where you are informing the audience about your school or an aspect of your program, you can include an opportunity to let those attending how they can financially support the organization.</a:t>
            </a:r>
          </a:p>
          <a:p>
            <a:pPr marL="342900" marR="0" lvl="0" indent="-342900" algn="l" defTabSz="914400" rtl="0" eaLnBrk="1" fontAlgn="base" latinLnBrk="0" hangingPunct="1">
              <a:lnSpc>
                <a:spcPct val="100000"/>
              </a:lnSpc>
              <a:spcBef>
                <a:spcPts val="0"/>
              </a:spcBef>
              <a:spcAft>
                <a:spcPts val="0"/>
              </a:spcAft>
              <a:buClr>
                <a:srgbClr val="000000"/>
              </a:buClr>
              <a:buSzPts val="1100"/>
              <a:buFont typeface="Wingdings" pitchFamily="2" charset="2"/>
              <a:buChar char=""/>
              <a:tabLst/>
              <a:defRPr/>
            </a:pPr>
            <a:r>
              <a:rPr lang="en-US" sz="1800" dirty="0">
                <a:solidFill>
                  <a:srgbClr val="000000"/>
                </a:solidFill>
                <a:effectLst/>
                <a:latin typeface="Calibri" panose="020F0502020204030204" pitchFamily="34" charset="0"/>
                <a:ea typeface="Times New Roman" panose="02020603050405020304" pitchFamily="18" charset="0"/>
              </a:rPr>
              <a:t>Some people like to have more activity oriented events like 5Ks, ping pong tournaments, or golfing. I’ve seen others hold trivia nights, adult spelling bees, and talent shows. Find what works best for our school and your supporters.</a:t>
            </a: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Regardless of the type of event, it is always important to think about the costs associated with events and to set your goals around the total amount of revenue you earn after expenses are taken out. </a:t>
            </a:r>
            <a:endParaRPr lang="en-US" sz="1800" dirty="0">
              <a:effectLst/>
              <a:latin typeface="Times New Roman" panose="02020603050405020304" pitchFamily="18" charset="0"/>
              <a:ea typeface="Times New Roman" panose="02020603050405020304" pitchFamily="18" charset="0"/>
            </a:endParaRPr>
          </a:p>
          <a:p>
            <a:endParaRPr lang="en-US" i="1" dirty="0"/>
          </a:p>
        </p:txBody>
      </p:sp>
      <p:sp>
        <p:nvSpPr>
          <p:cNvPr id="4" name="Slide Number Placeholder 3">
            <a:extLst>
              <a:ext uri="{FF2B5EF4-FFF2-40B4-BE49-F238E27FC236}">
                <a16:creationId xmlns:a16="http://schemas.microsoft.com/office/drawing/2014/main" id="{D33500DE-1B05-CF21-722A-DFF280995A52}"/>
              </a:ext>
            </a:extLst>
          </p:cNvPr>
          <p:cNvSpPr>
            <a:spLocks noGrp="1"/>
          </p:cNvSpPr>
          <p:nvPr>
            <p:ph type="sldNum" sz="quarter" idx="5"/>
          </p:nvPr>
        </p:nvSpPr>
        <p:spPr/>
        <p:txBody>
          <a:bodyPr/>
          <a:lstStyle/>
          <a:p>
            <a:fld id="{A89C7E07-3C67-C64C-8DA0-0404F6303970}" type="slidenum">
              <a:rPr lang="en-US" smtClean="0"/>
              <a:t>33</a:t>
            </a:fld>
            <a:endParaRPr lang="en-US" dirty="0"/>
          </a:p>
        </p:txBody>
      </p:sp>
    </p:spTree>
    <p:extLst>
      <p:ext uri="{BB962C8B-B14F-4D97-AF65-F5344CB8AC3E}">
        <p14:creationId xmlns:p14="http://schemas.microsoft.com/office/powerpoint/2010/main" val="37114616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90E37-4E22-E738-B2EA-3BDDCF22EB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530803-1207-C3FC-6F5A-CB322C224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5DEDF1-D9D5-2B7C-EA68-EB0E7416F788}"/>
              </a:ext>
            </a:extLst>
          </p:cNvPr>
          <p:cNvSpPr>
            <a:spLocks noGrp="1"/>
          </p:cNvSpPr>
          <p:nvPr>
            <p:ph type="body" idx="1"/>
          </p:nvPr>
        </p:nvSpPr>
        <p:spPr/>
        <p:txBody>
          <a:bodyPr/>
          <a:lstStyle/>
          <a:p>
            <a:r>
              <a:rPr lang="en-US" i="1" dirty="0"/>
              <a:t>1 min. = 67 min. total</a:t>
            </a:r>
          </a:p>
          <a:p>
            <a:endParaRPr lang="en-US" i="1" dirty="0"/>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While in-kind donations, do not put money directly in your bank account, they can offset expenses that you organization may otherwise have.</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In-kind donations include volunteer hours, materials/resources given directly to the organization (e.g., backpacks for the start of the school year, new books for classroom or school libraries, new sports equipment), meeting or event space provided for free.</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These types of donations can come from individuals, foundations, and corporations.</a:t>
            </a:r>
            <a:endParaRPr lang="en-US" sz="1800" dirty="0">
              <a:effectLst/>
              <a:latin typeface="Times New Roman" panose="02020603050405020304" pitchFamily="18" charset="0"/>
              <a:ea typeface="Times New Roman" panose="02020603050405020304" pitchFamily="18" charset="0"/>
            </a:endParaRPr>
          </a:p>
          <a:p>
            <a:endParaRPr lang="en-US" i="1" dirty="0"/>
          </a:p>
        </p:txBody>
      </p:sp>
      <p:sp>
        <p:nvSpPr>
          <p:cNvPr id="4" name="Slide Number Placeholder 3">
            <a:extLst>
              <a:ext uri="{FF2B5EF4-FFF2-40B4-BE49-F238E27FC236}">
                <a16:creationId xmlns:a16="http://schemas.microsoft.com/office/drawing/2014/main" id="{E40566BB-AF58-0A71-68C0-6566B22754A0}"/>
              </a:ext>
            </a:extLst>
          </p:cNvPr>
          <p:cNvSpPr>
            <a:spLocks noGrp="1"/>
          </p:cNvSpPr>
          <p:nvPr>
            <p:ph type="sldNum" sz="quarter" idx="5"/>
          </p:nvPr>
        </p:nvSpPr>
        <p:spPr/>
        <p:txBody>
          <a:bodyPr/>
          <a:lstStyle/>
          <a:p>
            <a:fld id="{A89C7E07-3C67-C64C-8DA0-0404F6303970}" type="slidenum">
              <a:rPr lang="en-US" smtClean="0"/>
              <a:t>34</a:t>
            </a:fld>
            <a:endParaRPr lang="en-US" dirty="0"/>
          </a:p>
        </p:txBody>
      </p:sp>
    </p:spTree>
    <p:extLst>
      <p:ext uri="{BB962C8B-B14F-4D97-AF65-F5344CB8AC3E}">
        <p14:creationId xmlns:p14="http://schemas.microsoft.com/office/powerpoint/2010/main" val="37233172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5ED20-92B8-B87F-61C4-92B82B7710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71DA7C-92DA-D973-A1D7-9D1D0DC3C9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C701F8-6B99-92BA-26CB-46AF1EDBEB4C}"/>
              </a:ext>
            </a:extLst>
          </p:cNvPr>
          <p:cNvSpPr>
            <a:spLocks noGrp="1"/>
          </p:cNvSpPr>
          <p:nvPr>
            <p:ph type="body" idx="1"/>
          </p:nvPr>
        </p:nvSpPr>
        <p:spPr/>
        <p:txBody>
          <a:bodyPr/>
          <a:lstStyle/>
          <a:p>
            <a:r>
              <a:rPr lang="en-US" i="1" dirty="0"/>
              <a:t>1 min. = 68 min. total</a:t>
            </a:r>
          </a:p>
          <a:p>
            <a:endParaRPr lang="en-US" i="1" dirty="0"/>
          </a:p>
          <a:p>
            <a:pPr marL="342900" marR="0" lvl="0" indent="-342900" fontAlgn="base">
              <a:spcBef>
                <a:spcPts val="0"/>
              </a:spcBef>
              <a:spcAft>
                <a:spcPts val="0"/>
              </a:spcAft>
              <a:buClr>
                <a:srgbClr val="000000"/>
              </a:buClr>
              <a:buSzPts val="1100"/>
              <a:buFont typeface="Wingdings" pitchFamily="2" charset="2"/>
              <a:buChar char=""/>
            </a:pPr>
            <a:r>
              <a:rPr lang="en-US" sz="1100" dirty="0">
                <a:solidFill>
                  <a:srgbClr val="000000"/>
                </a:solidFill>
                <a:effectLst/>
                <a:latin typeface="Calibri" panose="020F0502020204030204" pitchFamily="34" charset="0"/>
                <a:ea typeface="Times New Roman" panose="02020603050405020304" pitchFamily="18" charset="0"/>
              </a:rPr>
              <a:t>There are other types of funding streams that are less common. Being aware of these streams and how to turn them into revenue for your organization can be helpful.</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100" dirty="0">
                <a:solidFill>
                  <a:srgbClr val="000000"/>
                </a:solidFill>
                <a:effectLst/>
                <a:latin typeface="Calibri" panose="020F0502020204030204" pitchFamily="34" charset="0"/>
                <a:ea typeface="Times New Roman" panose="02020603050405020304" pitchFamily="18" charset="0"/>
              </a:rPr>
              <a:t>Some examples include:</a:t>
            </a:r>
            <a:endParaRPr lang="en-US" sz="1200" dirty="0">
              <a:effectLst/>
              <a:latin typeface="Times New Roman" panose="02020603050405020304" pitchFamily="18" charset="0"/>
              <a:ea typeface="Times New Roman" panose="02020603050405020304" pitchFamily="18" charset="0"/>
            </a:endParaRPr>
          </a:p>
          <a:p>
            <a:pPr marL="742950" marR="0" lvl="1" indent="-285750" algn="l" defTabSz="9144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lang="en-US" sz="1100" dirty="0">
                <a:solidFill>
                  <a:srgbClr val="000000"/>
                </a:solidFill>
                <a:effectLst/>
                <a:latin typeface="Calibri" panose="020F0502020204030204" pitchFamily="34" charset="0"/>
                <a:ea typeface="Times New Roman" panose="02020603050405020304" pitchFamily="18" charset="0"/>
              </a:rPr>
              <a:t>Stocks and dividends </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r>
              <a:rPr lang="en-US" sz="1100" dirty="0">
                <a:solidFill>
                  <a:srgbClr val="000000"/>
                </a:solidFill>
                <a:effectLst/>
                <a:latin typeface="Calibri" panose="020F0502020204030204" pitchFamily="34" charset="0"/>
                <a:ea typeface="Times New Roman" panose="02020603050405020304" pitchFamily="18" charset="0"/>
              </a:rPr>
              <a:t> There are donors who find it more advantageous to make their donation through selling stocks and using dividends. You will need to work with your financial institutions to ensure you have an account available to receive these types of donations and turn them into cash.</a:t>
            </a:r>
            <a:r>
              <a:rPr lang="en-US" sz="1100" dirty="0">
                <a:effectLst/>
              </a:rPr>
              <a:t> </a:t>
            </a:r>
            <a:endParaRPr lang="en-US" sz="1100" i="1" dirty="0"/>
          </a:p>
          <a:p>
            <a:pPr marL="742950" marR="0" lvl="1" indent="-285750" algn="l" defTabSz="914400" rtl="0" eaLnBrk="1" fontAlgn="base" latinLnBrk="0" hangingPunct="1">
              <a:lnSpc>
                <a:spcPct val="100000"/>
              </a:lnSpc>
              <a:spcBef>
                <a:spcPts val="0"/>
              </a:spcBef>
              <a:spcAft>
                <a:spcPts val="0"/>
              </a:spcAft>
              <a:buClrTx/>
              <a:buSzTx/>
              <a:buFont typeface="Courier New" panose="02070309020205020404" pitchFamily="49" charset="0"/>
              <a:buChar char="o"/>
              <a:tabLst/>
              <a:defRPr/>
            </a:pPr>
            <a:r>
              <a:rPr lang="en-US" sz="1100" dirty="0">
                <a:solidFill>
                  <a:srgbClr val="000000"/>
                </a:solidFill>
                <a:effectLst/>
                <a:latin typeface="Calibri" panose="020F0502020204030204" pitchFamily="34" charset="0"/>
                <a:ea typeface="Times New Roman" panose="02020603050405020304" pitchFamily="18" charset="0"/>
              </a:rPr>
              <a:t>Estate planning/legacy giving </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r>
              <a:rPr lang="en-US" sz="1100" dirty="0">
                <a:solidFill>
                  <a:srgbClr val="000000"/>
                </a:solidFill>
                <a:effectLst/>
                <a:latin typeface="Calibri" panose="020F0502020204030204" pitchFamily="34" charset="0"/>
                <a:ea typeface="Times New Roman" panose="02020603050405020304" pitchFamily="18" charset="0"/>
              </a:rPr>
              <a:t> Long-time donors begin to look for organizations they want to include in their estate when they pass. Understanding the agreements that need to be created to guarantee your organization is included may involve engaging legal counsel.</a:t>
            </a:r>
          </a:p>
          <a:p>
            <a:pPr marL="742950" marR="0" lvl="1" indent="-285750" fontAlgn="base">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Times New Roman" panose="02020603050405020304" pitchFamily="18" charset="0"/>
              </a:rPr>
              <a:t>Car donations </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r>
              <a:rPr lang="en-US" sz="1100" dirty="0">
                <a:solidFill>
                  <a:srgbClr val="000000"/>
                </a:solidFill>
                <a:effectLst/>
                <a:latin typeface="Calibri" panose="020F0502020204030204" pitchFamily="34" charset="0"/>
                <a:ea typeface="Times New Roman" panose="02020603050405020304" pitchFamily="18" charset="0"/>
              </a:rPr>
              <a:t> These involve working with a dealer to get the value of the car and donated amount.</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Times New Roman" panose="02020603050405020304" pitchFamily="18" charset="0"/>
              </a:rPr>
              <a:t>Land donations </a:t>
            </a:r>
            <a:r>
              <a:rPr lang="en-US" sz="1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sym typeface="Wingdings" pitchFamily="2" charset="2"/>
              </a:rPr>
              <a:t></a:t>
            </a:r>
            <a:r>
              <a:rPr lang="en-US" sz="1100" dirty="0">
                <a:solidFill>
                  <a:srgbClr val="000000"/>
                </a:solidFill>
                <a:effectLst/>
                <a:latin typeface="Calibri" panose="020F0502020204030204" pitchFamily="34" charset="0"/>
                <a:ea typeface="Times New Roman" panose="02020603050405020304" pitchFamily="18" charset="0"/>
              </a:rPr>
              <a:t> These become an asset and should be carefully considered if there isn’t a budget for maintaining the land into the future.</a:t>
            </a: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DFFB9A4D-F9E9-DBCD-897F-B3FE9C5336F3}"/>
              </a:ext>
            </a:extLst>
          </p:cNvPr>
          <p:cNvSpPr>
            <a:spLocks noGrp="1"/>
          </p:cNvSpPr>
          <p:nvPr>
            <p:ph type="sldNum" sz="quarter" idx="5"/>
          </p:nvPr>
        </p:nvSpPr>
        <p:spPr/>
        <p:txBody>
          <a:bodyPr/>
          <a:lstStyle/>
          <a:p>
            <a:fld id="{A89C7E07-3C67-C64C-8DA0-0404F6303970}" type="slidenum">
              <a:rPr lang="en-US" smtClean="0"/>
              <a:t>35</a:t>
            </a:fld>
            <a:endParaRPr lang="en-US" dirty="0"/>
          </a:p>
        </p:txBody>
      </p:sp>
    </p:spTree>
    <p:extLst>
      <p:ext uri="{BB962C8B-B14F-4D97-AF65-F5344CB8AC3E}">
        <p14:creationId xmlns:p14="http://schemas.microsoft.com/office/powerpoint/2010/main" val="13401057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6E2AF-CEED-85A5-5642-E29FDA533E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694581-40B2-F9A9-546A-0A3937E14B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46C990-1160-194E-2500-86A48B8B6A95}"/>
              </a:ext>
            </a:extLst>
          </p:cNvPr>
          <p:cNvSpPr>
            <a:spLocks noGrp="1"/>
          </p:cNvSpPr>
          <p:nvPr>
            <p:ph type="body" idx="1"/>
          </p:nvPr>
        </p:nvSpPr>
        <p:spPr/>
        <p:txBody>
          <a:bodyPr/>
          <a:lstStyle/>
          <a:p>
            <a:r>
              <a:rPr lang="en-US" i="1" dirty="0"/>
              <a:t>2 min. = 70 min. total</a:t>
            </a:r>
          </a:p>
          <a:p>
            <a:endParaRPr lang="en-US" i="1" dirty="0"/>
          </a:p>
          <a:p>
            <a:r>
              <a:rPr lang="en-US" i="0" dirty="0"/>
              <a:t>We went through seven different potential funding streams. Within each of these funding streams, there are even more possibilities for how you may bring revenue into your organization. As you look back at our list, do you have any questions or comments about this section?</a:t>
            </a:r>
            <a:endParaRPr lang="en-US" i="1" dirty="0"/>
          </a:p>
          <a:p>
            <a:endParaRPr lang="en-US" i="0" dirty="0"/>
          </a:p>
        </p:txBody>
      </p:sp>
      <p:sp>
        <p:nvSpPr>
          <p:cNvPr id="4" name="Slide Number Placeholder 3">
            <a:extLst>
              <a:ext uri="{FF2B5EF4-FFF2-40B4-BE49-F238E27FC236}">
                <a16:creationId xmlns:a16="http://schemas.microsoft.com/office/drawing/2014/main" id="{7061D46E-1970-7D0A-3DE2-13D23D505F4C}"/>
              </a:ext>
            </a:extLst>
          </p:cNvPr>
          <p:cNvSpPr>
            <a:spLocks noGrp="1"/>
          </p:cNvSpPr>
          <p:nvPr>
            <p:ph type="sldNum" sz="quarter" idx="5"/>
          </p:nvPr>
        </p:nvSpPr>
        <p:spPr/>
        <p:txBody>
          <a:bodyPr/>
          <a:lstStyle/>
          <a:p>
            <a:fld id="{A89C7E07-3C67-C64C-8DA0-0404F6303970}" type="slidenum">
              <a:rPr lang="en-US" smtClean="0"/>
              <a:t>36</a:t>
            </a:fld>
            <a:endParaRPr lang="en-US" dirty="0"/>
          </a:p>
        </p:txBody>
      </p:sp>
    </p:spTree>
    <p:extLst>
      <p:ext uri="{BB962C8B-B14F-4D97-AF65-F5344CB8AC3E}">
        <p14:creationId xmlns:p14="http://schemas.microsoft.com/office/powerpoint/2010/main" val="12398669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5 min. = 75 min. total</a:t>
            </a:r>
          </a:p>
          <a:p>
            <a:endParaRPr lang="en-US" i="1" dirty="0"/>
          </a:p>
          <a:p>
            <a:r>
              <a:rPr lang="en-US" i="0" dirty="0"/>
              <a:t>We’re going to take a five-minute break. Please stretch, grab a drink, do a quick walk around the room and we’ll come back together in five minutes.</a:t>
            </a:r>
          </a:p>
        </p:txBody>
      </p:sp>
      <p:sp>
        <p:nvSpPr>
          <p:cNvPr id="4" name="Slide Number Placeholder 3"/>
          <p:cNvSpPr>
            <a:spLocks noGrp="1"/>
          </p:cNvSpPr>
          <p:nvPr>
            <p:ph type="sldNum" sz="quarter" idx="5"/>
          </p:nvPr>
        </p:nvSpPr>
        <p:spPr/>
        <p:txBody>
          <a:bodyPr/>
          <a:lstStyle/>
          <a:p>
            <a:fld id="{A89C7E07-3C67-C64C-8DA0-0404F6303970}" type="slidenum">
              <a:rPr lang="en-US" smtClean="0"/>
              <a:t>37</a:t>
            </a:fld>
            <a:endParaRPr lang="en-US" dirty="0"/>
          </a:p>
        </p:txBody>
      </p:sp>
    </p:spTree>
    <p:extLst>
      <p:ext uri="{BB962C8B-B14F-4D97-AF65-F5344CB8AC3E}">
        <p14:creationId xmlns:p14="http://schemas.microsoft.com/office/powerpoint/2010/main" val="28407812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1 min. = 76 min. total</a:t>
            </a:r>
          </a:p>
          <a:p>
            <a:endParaRPr lang="en-US" i="1" dirty="0"/>
          </a:p>
          <a:p>
            <a:r>
              <a:rPr lang="en-US" sz="1800" dirty="0">
                <a:solidFill>
                  <a:srgbClr val="000000"/>
                </a:solidFill>
                <a:effectLst/>
                <a:latin typeface="Calibri" panose="020F0502020204030204" pitchFamily="34" charset="0"/>
                <a:ea typeface="Times New Roman" panose="02020603050405020304" pitchFamily="18" charset="0"/>
              </a:rPr>
              <a:t>In order to determine where you will spend your time when it comes to fundraising, you first need to create a fund development plan. We are going to spend some time now looking at how to analyze your current fund development strategy and begin creating a plan for moving forward.</a:t>
            </a:r>
            <a:r>
              <a:rPr lang="en-US" dirty="0">
                <a:effectLst/>
              </a:rPr>
              <a:t> </a:t>
            </a:r>
            <a:endParaRPr lang="en-US" i="1" dirty="0"/>
          </a:p>
        </p:txBody>
      </p:sp>
      <p:sp>
        <p:nvSpPr>
          <p:cNvPr id="4" name="Slide Number Placeholder 3"/>
          <p:cNvSpPr>
            <a:spLocks noGrp="1"/>
          </p:cNvSpPr>
          <p:nvPr>
            <p:ph type="sldNum" sz="quarter" idx="5"/>
          </p:nvPr>
        </p:nvSpPr>
        <p:spPr/>
        <p:txBody>
          <a:bodyPr/>
          <a:lstStyle/>
          <a:p>
            <a:fld id="{A89C7E07-3C67-C64C-8DA0-0404F6303970}" type="slidenum">
              <a:rPr lang="en-US" smtClean="0"/>
              <a:t>38</a:t>
            </a:fld>
            <a:endParaRPr lang="en-US" dirty="0"/>
          </a:p>
        </p:txBody>
      </p:sp>
    </p:spTree>
    <p:extLst>
      <p:ext uri="{BB962C8B-B14F-4D97-AF65-F5344CB8AC3E}">
        <p14:creationId xmlns:p14="http://schemas.microsoft.com/office/powerpoint/2010/main" val="12992256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4B5DC-B8F8-60FD-9F7D-087503F504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A78BC5-9BF3-79EB-443E-E731EF287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DD3498-569F-23D5-588B-35BBD8A91D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333333"/>
                </a:solidFill>
                <a:effectLst/>
                <a:highlight>
                  <a:srgbClr val="FFFFFF"/>
                </a:highlight>
                <a:latin typeface="Heuristica"/>
              </a:rPr>
              <a:t>3 min. = 79 min.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333333"/>
              </a:solidFill>
              <a:effectLst/>
              <a:highlight>
                <a:srgbClr val="FFFFFF"/>
              </a:highlight>
              <a:latin typeface="Heuris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highlight>
                  <a:srgbClr val="FFFFFF"/>
                </a:highlight>
                <a:latin typeface="Heuristica"/>
              </a:rPr>
              <a:t>As you are analyzing your current process, I encourage you to look at your </a:t>
            </a:r>
            <a:r>
              <a:rPr lang="en-US" sz="1200" b="0" i="0" dirty="0">
                <a:solidFill>
                  <a:srgbClr val="333333"/>
                </a:solidFill>
                <a:effectLst/>
                <a:highlight>
                  <a:srgbClr val="FFFFFF"/>
                </a:highlight>
                <a:latin typeface="Times New Roman" panose="02020603050405020304" pitchFamily="18" charset="0"/>
              </a:rPr>
              <a:t>Revenue Streams. In this example, the budget is broken down by the seven different areas we discussed earlier. You can see what was projected in the adopted budget and how much has been secured or pledged to date.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333333"/>
              </a:solidFill>
              <a:effectLst/>
              <a:highlight>
                <a:srgbClr val="FFFFFF"/>
              </a:highligh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33333"/>
                </a:solidFill>
                <a:effectLst/>
                <a:highlight>
                  <a:srgbClr val="FFFFFF"/>
                </a:highlight>
                <a:latin typeface="Times New Roman" panose="02020603050405020304" pitchFamily="18" charset="0"/>
              </a:rPr>
              <a:t>Looking at this budget, I see a few areas where the organization will need to have a clear strategy to raise the over $500K left for the year. </a:t>
            </a:r>
            <a:r>
              <a:rPr lang="en-US" sz="1200" b="0" i="1" dirty="0">
                <a:solidFill>
                  <a:srgbClr val="333333"/>
                </a:solidFill>
                <a:effectLst/>
                <a:highlight>
                  <a:srgbClr val="FFFFFF"/>
                </a:highlight>
                <a:latin typeface="Times New Roman" panose="02020603050405020304" pitchFamily="18" charset="0"/>
              </a:rPr>
              <a:t>What do others notice?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dirty="0">
              <a:solidFill>
                <a:srgbClr val="333333"/>
              </a:solidFill>
              <a:effectLst/>
              <a:highlight>
                <a:srgbClr val="FFFFFF"/>
              </a:highligh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solidFill>
                  <a:srgbClr val="333333"/>
                </a:solidFill>
                <a:effectLst/>
                <a:highlight>
                  <a:srgbClr val="FFFFFF"/>
                </a:highlight>
                <a:latin typeface="Times New Roman" panose="02020603050405020304" pitchFamily="18" charset="0"/>
              </a:rPr>
              <a:t>[Provide time for discussion about the lagging area in the budget and thoughts about working to close these gaps.]</a:t>
            </a:r>
            <a:endParaRPr lang="en-US" b="0" i="1" dirty="0">
              <a:solidFill>
                <a:srgbClr val="333333"/>
              </a:solidFill>
              <a:effectLst/>
              <a:highlight>
                <a:srgbClr val="FFFFFF"/>
              </a:highlight>
              <a:latin typeface="Heuristica"/>
            </a:endParaRPr>
          </a:p>
        </p:txBody>
      </p:sp>
      <p:sp>
        <p:nvSpPr>
          <p:cNvPr id="4" name="Slide Number Placeholder 3">
            <a:extLst>
              <a:ext uri="{FF2B5EF4-FFF2-40B4-BE49-F238E27FC236}">
                <a16:creationId xmlns:a16="http://schemas.microsoft.com/office/drawing/2014/main" id="{13EF289E-0037-69BA-7A18-7159D43E39AD}"/>
              </a:ext>
            </a:extLst>
          </p:cNvPr>
          <p:cNvSpPr>
            <a:spLocks noGrp="1"/>
          </p:cNvSpPr>
          <p:nvPr>
            <p:ph type="sldNum" sz="quarter" idx="5"/>
          </p:nvPr>
        </p:nvSpPr>
        <p:spPr/>
        <p:txBody>
          <a:bodyPr/>
          <a:lstStyle/>
          <a:p>
            <a:fld id="{A89C7E07-3C67-C64C-8DA0-0404F6303970}" type="slidenum">
              <a:rPr lang="en-US" smtClean="0"/>
              <a:t>39</a:t>
            </a:fld>
            <a:endParaRPr lang="en-US" dirty="0"/>
          </a:p>
        </p:txBody>
      </p:sp>
    </p:spTree>
    <p:extLst>
      <p:ext uri="{BB962C8B-B14F-4D97-AF65-F5344CB8AC3E}">
        <p14:creationId xmlns:p14="http://schemas.microsoft.com/office/powerpoint/2010/main" val="783248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7 min. = 9 min. total</a:t>
            </a:r>
          </a:p>
          <a:p>
            <a:endParaRPr lang="en-US" i="1" dirty="0"/>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(In-person) If there are more than 10 participants, only do the first two bullet points and have people write the third bullet on a Post-it.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(Virtual) Call out participants to share in order of the participant list. </a:t>
            </a:r>
            <a:r>
              <a:rPr lang="en-US" sz="1800" dirty="0">
                <a:solidFill>
                  <a:srgbClr val="000000"/>
                </a:solidFill>
                <a:effectLst/>
                <a:latin typeface="Calibri" panose="020F0502020204030204" pitchFamily="34" charset="0"/>
                <a:ea typeface="Times New Roman" panose="02020603050405020304" pitchFamily="18" charset="0"/>
              </a:rPr>
              <a:t>If there are more than 10 participants, only do the first two bullet points and have people write the third bullet in the chat.</a:t>
            </a:r>
            <a:r>
              <a:rPr lang="en-US" dirty="0">
                <a:effectLst/>
              </a:rPr>
              <a:t> </a:t>
            </a:r>
            <a:endParaRPr lang="en-US" i="1" dirty="0"/>
          </a:p>
        </p:txBody>
      </p:sp>
      <p:sp>
        <p:nvSpPr>
          <p:cNvPr id="4" name="Slide Number Placeholder 3"/>
          <p:cNvSpPr>
            <a:spLocks noGrp="1"/>
          </p:cNvSpPr>
          <p:nvPr>
            <p:ph type="sldNum" sz="quarter" idx="5"/>
          </p:nvPr>
        </p:nvSpPr>
        <p:spPr/>
        <p:txBody>
          <a:bodyPr/>
          <a:lstStyle/>
          <a:p>
            <a:fld id="{A89C7E07-3C67-C64C-8DA0-0404F6303970}" type="slidenum">
              <a:rPr lang="en-US" smtClean="0"/>
              <a:t>4</a:t>
            </a:fld>
            <a:endParaRPr lang="en-US" dirty="0"/>
          </a:p>
        </p:txBody>
      </p:sp>
    </p:spTree>
    <p:extLst>
      <p:ext uri="{BB962C8B-B14F-4D97-AF65-F5344CB8AC3E}">
        <p14:creationId xmlns:p14="http://schemas.microsoft.com/office/powerpoint/2010/main" val="37242106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1AA38-7B85-E882-36AD-19230A668A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26820-8C18-15BC-CE99-CC63436DEA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5C1E59-CE65-E91B-1390-3DDD663E9E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333333"/>
                </a:solidFill>
                <a:effectLst/>
                <a:highlight>
                  <a:srgbClr val="FFFFFF"/>
                </a:highlight>
                <a:latin typeface="Heuristica"/>
              </a:rPr>
              <a:t>17 min. = 96 min. total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333333"/>
                </a:solidFill>
                <a:effectLst/>
                <a:highlight>
                  <a:srgbClr val="FFFFFF"/>
                </a:highlight>
                <a:latin typeface="Heuristica"/>
              </a:rPr>
              <a:t>2 min. to introduce, 15 minutes to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333333"/>
              </a:solidFill>
              <a:effectLst/>
              <a:highlight>
                <a:srgbClr val="FFFFFF"/>
              </a:highlight>
              <a:latin typeface="Heuris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In addition to looking at your revenue streams, it is also important to take note of the roles and responsibilities of your team members and board directors in the fund development work up to this point. Who has been taking the lead? Does this person need support? Have others stepped up to assist? In order to successfully execute your fund development strategy, there need to be clearly delineated responsibilities for each person at the school and on your board who has a role in support fund development.</a:t>
            </a:r>
            <a:r>
              <a:rPr lang="en-US"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333333"/>
              </a:solidFill>
              <a:effectLst/>
              <a:highlight>
                <a:srgbClr val="FFFFFF"/>
              </a:highlight>
              <a:latin typeface="Heuris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After thinking about the roles and responsibilities, you should make a list of your past successes and challenges when it comes to fund development. These will help to inform the creation or refining of your fund development strategy for the future.</a:t>
            </a:r>
            <a:endParaRPr lang="en-US" b="0" i="1" dirty="0">
              <a:solidFill>
                <a:srgbClr val="333333"/>
              </a:solidFill>
              <a:effectLst/>
              <a:highlight>
                <a:srgbClr val="FFFFFF"/>
              </a:highlight>
              <a:latin typeface="Heuris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333333"/>
              </a:solidFill>
              <a:effectLst/>
              <a:highlight>
                <a:srgbClr val="FFFFFF"/>
              </a:highlight>
              <a:latin typeface="Heuris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highlight>
                <a:srgbClr val="FFFFFF"/>
              </a:highlight>
              <a:latin typeface="Heuris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a:t>
            </a:r>
            <a:endParaRPr lang="en-US" b="0" i="1" dirty="0">
              <a:solidFill>
                <a:srgbClr val="333333"/>
              </a:solidFill>
              <a:effectLst/>
              <a:highlight>
                <a:srgbClr val="FFFFFF"/>
              </a:highlight>
              <a:latin typeface="Heuris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333333"/>
              </a:solidFill>
              <a:effectLst/>
              <a:highlight>
                <a:srgbClr val="FFFFFF"/>
              </a:highlight>
              <a:latin typeface="Heuristica"/>
            </a:endParaRPr>
          </a:p>
          <a:p>
            <a:pPr marL="342900" marR="0" lvl="0" indent="-342900" fontAlgn="base">
              <a:spcBef>
                <a:spcPts val="0"/>
              </a:spcBef>
              <a:spcAft>
                <a:spcPts val="0"/>
              </a:spcAft>
              <a:buClr>
                <a:srgbClr val="000000"/>
              </a:buClr>
              <a:buSzPts val="1100"/>
              <a:buFont typeface="Wingdings" pitchFamily="2" charset="2"/>
              <a:buChar char=""/>
            </a:pP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4D66A705-D67C-5FC3-DC40-BEF09C0AB2BB}"/>
              </a:ext>
            </a:extLst>
          </p:cNvPr>
          <p:cNvSpPr>
            <a:spLocks noGrp="1"/>
          </p:cNvSpPr>
          <p:nvPr>
            <p:ph type="sldNum" sz="quarter" idx="5"/>
          </p:nvPr>
        </p:nvSpPr>
        <p:spPr/>
        <p:txBody>
          <a:bodyPr/>
          <a:lstStyle/>
          <a:p>
            <a:fld id="{A89C7E07-3C67-C64C-8DA0-0404F6303970}" type="slidenum">
              <a:rPr lang="en-US" smtClean="0"/>
              <a:t>40</a:t>
            </a:fld>
            <a:endParaRPr lang="en-US" dirty="0"/>
          </a:p>
        </p:txBody>
      </p:sp>
    </p:spTree>
    <p:extLst>
      <p:ext uri="{BB962C8B-B14F-4D97-AF65-F5344CB8AC3E}">
        <p14:creationId xmlns:p14="http://schemas.microsoft.com/office/powerpoint/2010/main" val="17604623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D444C-4ED3-3C4E-B2F1-5C0972F9D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37DCEB-2133-FD86-3845-A92D1449E2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A246C0-7D25-A729-E9BC-B185FCA272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333333"/>
                </a:solidFill>
                <a:effectLst/>
                <a:highlight>
                  <a:srgbClr val="FFFFFF"/>
                </a:highlight>
                <a:latin typeface="Heuristica"/>
              </a:rPr>
              <a:t>2 min. = 98 min.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333333"/>
              </a:solidFill>
              <a:effectLst/>
              <a:highlight>
                <a:srgbClr val="FFFFFF"/>
              </a:highlight>
              <a:latin typeface="Heuristica"/>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Now that you have taken some time to reflect on your past practices related to fund development, we’re going to begin working on developing your strategy.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It is important to look at each of the different funding streams and determine the amount of each one that will contribute to your overall revenue goal.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One way to determine how much you will raise in each of the funding streams, is to think about what actions you will need to take in order to get there. This is where looking at your past strategies and previous funders can be helpful. </a:t>
            </a:r>
          </a:p>
          <a:p>
            <a:pPr marL="0" marR="0" fontAlgn="base">
              <a:spcBef>
                <a:spcPts val="0"/>
              </a:spcBef>
              <a:spcAft>
                <a:spcPts val="0"/>
              </a:spcAft>
            </a:pPr>
            <a:endParaRPr lang="en-US" sz="1800" dirty="0">
              <a:solidFill>
                <a:srgbClr val="000000"/>
              </a:solidFill>
              <a:effectLst/>
              <a:latin typeface="Calibri" panose="020F0502020204030204" pitchFamily="34"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After identifying the actions you want to take, you can set milestones for completion of each action.</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We will walk through some sample fund development goals for each of the revenue streams. </a:t>
            </a:r>
            <a:endParaRPr lang="en-US" b="0" i="1" dirty="0">
              <a:solidFill>
                <a:srgbClr val="333333"/>
              </a:solidFill>
              <a:effectLst/>
              <a:highlight>
                <a:srgbClr val="FFFFFF"/>
              </a:highlight>
              <a:latin typeface="Heuris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highlight>
                <a:srgbClr val="FFFFFF"/>
              </a:highlight>
              <a:latin typeface="Heuris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a:t>
            </a:r>
            <a:endParaRPr lang="en-US" b="0" i="1" dirty="0">
              <a:solidFill>
                <a:srgbClr val="333333"/>
              </a:solidFill>
              <a:effectLst/>
              <a:highlight>
                <a:srgbClr val="FFFFFF"/>
              </a:highlight>
              <a:latin typeface="Heuris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333333"/>
              </a:solidFill>
              <a:effectLst/>
              <a:highlight>
                <a:srgbClr val="FFFFFF"/>
              </a:highlight>
              <a:latin typeface="Heuristica"/>
            </a:endParaRPr>
          </a:p>
          <a:p>
            <a:pPr marL="342900" marR="0" lvl="0" indent="-342900" fontAlgn="base">
              <a:spcBef>
                <a:spcPts val="0"/>
              </a:spcBef>
              <a:spcAft>
                <a:spcPts val="0"/>
              </a:spcAft>
              <a:buClr>
                <a:srgbClr val="000000"/>
              </a:buClr>
              <a:buSzPts val="1100"/>
              <a:buFont typeface="Wingdings" pitchFamily="2" charset="2"/>
              <a:buChar char=""/>
            </a:pP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83D90C7E-6639-8996-DFB7-FCCC37D478B4}"/>
              </a:ext>
            </a:extLst>
          </p:cNvPr>
          <p:cNvSpPr>
            <a:spLocks noGrp="1"/>
          </p:cNvSpPr>
          <p:nvPr>
            <p:ph type="sldNum" sz="quarter" idx="5"/>
          </p:nvPr>
        </p:nvSpPr>
        <p:spPr/>
        <p:txBody>
          <a:bodyPr/>
          <a:lstStyle/>
          <a:p>
            <a:fld id="{A89C7E07-3C67-C64C-8DA0-0404F6303970}" type="slidenum">
              <a:rPr lang="en-US" smtClean="0"/>
              <a:t>41</a:t>
            </a:fld>
            <a:endParaRPr lang="en-US" dirty="0"/>
          </a:p>
        </p:txBody>
      </p:sp>
    </p:spTree>
    <p:extLst>
      <p:ext uri="{BB962C8B-B14F-4D97-AF65-F5344CB8AC3E}">
        <p14:creationId xmlns:p14="http://schemas.microsoft.com/office/powerpoint/2010/main" val="42781177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42614-B8EA-E47A-0568-E1030EC86C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CE1657-799B-86C8-8149-112B7E4760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55ABEC-011F-5296-798A-3F7F34BE4719}"/>
              </a:ext>
            </a:extLst>
          </p:cNvPr>
          <p:cNvSpPr>
            <a:spLocks noGrp="1"/>
          </p:cNvSpPr>
          <p:nvPr>
            <p:ph type="body" idx="1"/>
          </p:nvPr>
        </p:nvSpPr>
        <p:spPr/>
        <p:txBody>
          <a:bodyPr/>
          <a:lstStyle/>
          <a:p>
            <a:pPr marL="0" marR="0" lvl="0" indent="0" fontAlgn="base">
              <a:spcBef>
                <a:spcPts val="0"/>
              </a:spcBef>
              <a:spcAft>
                <a:spcPts val="0"/>
              </a:spcAft>
              <a:buClr>
                <a:srgbClr val="000000"/>
              </a:buClr>
              <a:buSzPts val="1100"/>
              <a:buFont typeface="Wingdings" pitchFamily="2" charset="2"/>
              <a:buNone/>
            </a:pPr>
            <a:r>
              <a:rPr lang="en-US" sz="1200" i="1" dirty="0">
                <a:effectLst/>
                <a:latin typeface="+mn-lt"/>
                <a:ea typeface="Times New Roman" panose="02020603050405020304" pitchFamily="18" charset="0"/>
              </a:rPr>
              <a:t>1 min. = 99 min. total</a:t>
            </a:r>
          </a:p>
          <a:p>
            <a:pPr marL="0" marR="0" lvl="0" indent="0" fontAlgn="base">
              <a:spcBef>
                <a:spcPts val="0"/>
              </a:spcBef>
              <a:spcAft>
                <a:spcPts val="0"/>
              </a:spcAft>
              <a:buClr>
                <a:srgbClr val="000000"/>
              </a:buClr>
              <a:buSzPts val="1100"/>
              <a:buFont typeface="Wingdings" pitchFamily="2" charset="2"/>
              <a:buNone/>
            </a:pPr>
            <a:endParaRPr lang="en-US" sz="1200" i="1" dirty="0">
              <a:effectLst/>
              <a:latin typeface="+mn-lt"/>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Let’s start by looking at some numbers. As you’re working on your annual budget, you’ll want to determine how much of your revenue will come from fundraising.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For this example, the goal for fundraising revenue is $500K and is distributed across all event of the different types of revenue streams. Arriving at these numbers would be based on information from previous years’ budgets and projected activities for this year that will help to raise funds in each of the revenue streams.</a:t>
            </a:r>
            <a:endParaRPr lang="en-US" sz="1800" dirty="0">
              <a:effectLst/>
              <a:latin typeface="Times New Roman" panose="02020603050405020304" pitchFamily="18" charset="0"/>
              <a:ea typeface="Times New Roman" panose="02020603050405020304" pitchFamily="18" charset="0"/>
            </a:endParaRPr>
          </a:p>
          <a:p>
            <a:pPr marL="0" marR="0" lvl="0" indent="0" fontAlgn="base">
              <a:spcBef>
                <a:spcPts val="0"/>
              </a:spcBef>
              <a:spcAft>
                <a:spcPts val="0"/>
              </a:spcAft>
              <a:buClr>
                <a:srgbClr val="000000"/>
              </a:buClr>
              <a:buSzPts val="1100"/>
              <a:buFont typeface="Wingdings" pitchFamily="2" charset="2"/>
              <a:buNone/>
            </a:pPr>
            <a:endParaRPr lang="en-US" sz="1200" i="1" dirty="0">
              <a:effectLst/>
              <a:latin typeface="+mn-lt"/>
              <a:ea typeface="Times New Roman" panose="02020603050405020304" pitchFamily="18" charset="0"/>
            </a:endParaRPr>
          </a:p>
          <a:p>
            <a:pPr marL="0" marR="0" lvl="0" indent="0" fontAlgn="base">
              <a:spcBef>
                <a:spcPts val="0"/>
              </a:spcBef>
              <a:spcAft>
                <a:spcPts val="0"/>
              </a:spcAft>
              <a:buClr>
                <a:srgbClr val="000000"/>
              </a:buClr>
              <a:buSzPts val="1100"/>
              <a:buFont typeface="Wingdings" pitchFamily="2" charset="2"/>
              <a:buNone/>
            </a:pPr>
            <a:endParaRPr lang="en-US" sz="1200" i="0" dirty="0">
              <a:effectLst/>
              <a:latin typeface="+mn-lt"/>
              <a:ea typeface="Times New Roman" panose="02020603050405020304" pitchFamily="18" charset="0"/>
            </a:endParaRPr>
          </a:p>
        </p:txBody>
      </p:sp>
      <p:sp>
        <p:nvSpPr>
          <p:cNvPr id="4" name="Slide Number Placeholder 3">
            <a:extLst>
              <a:ext uri="{FF2B5EF4-FFF2-40B4-BE49-F238E27FC236}">
                <a16:creationId xmlns:a16="http://schemas.microsoft.com/office/drawing/2014/main" id="{2589E573-803B-FFA9-3226-B678E6BC8947}"/>
              </a:ext>
            </a:extLst>
          </p:cNvPr>
          <p:cNvSpPr>
            <a:spLocks noGrp="1"/>
          </p:cNvSpPr>
          <p:nvPr>
            <p:ph type="sldNum" sz="quarter" idx="5"/>
          </p:nvPr>
        </p:nvSpPr>
        <p:spPr/>
        <p:txBody>
          <a:bodyPr/>
          <a:lstStyle/>
          <a:p>
            <a:fld id="{A89C7E07-3C67-C64C-8DA0-0404F6303970}" type="slidenum">
              <a:rPr lang="en-US" smtClean="0"/>
              <a:t>42</a:t>
            </a:fld>
            <a:endParaRPr lang="en-US" dirty="0"/>
          </a:p>
        </p:txBody>
      </p:sp>
    </p:spTree>
    <p:extLst>
      <p:ext uri="{BB962C8B-B14F-4D97-AF65-F5344CB8AC3E}">
        <p14:creationId xmlns:p14="http://schemas.microsoft.com/office/powerpoint/2010/main" val="19494986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875AA-7F09-6412-7217-1F0D520D0F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7EC708-70D7-3B6B-ACD9-EDBD55B8C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6DA11C-888C-2892-4732-FE1FB28F43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3 min. = 102 min.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effectLst/>
              <a:latin typeface="Calibri" panose="020F0502020204030204" pitchFamily="34"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Here is an example of the steps I would take to hit the $30,000 goal in the budget for individual donors.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There are three different strategies I would use.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In order to determine these strategies, I looked at the data from the previous year.</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I then mapped out the specific action steps I would take. When we begin talking about relationship mapping later in the session, I’ll share an example of templates you can use to specifically map out the meetings/events listed here as the strategies.</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The final column shows the projected revenue for each of the strategies. You’ll note that the totals are more than our revenue goal of $30,000. This is done purposefully to allow for some wiggle room on each of the strategies. And, if we hit every strategy out of the park, it’s not a bad thing to exceed our goal.</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rgbClr val="000000"/>
                </a:solidFill>
                <a:effectLst/>
                <a:highlight>
                  <a:srgbClr val="FFFF00"/>
                </a:highlight>
                <a:latin typeface="Calibri" panose="020F0502020204030204" pitchFamily="34" charset="0"/>
                <a:ea typeface="Times New Roman" panose="02020603050405020304" pitchFamily="18" charset="0"/>
              </a:rPr>
              <a:t>Ask if there are any questions about this format or the steps in the process.</a:t>
            </a:r>
            <a:endParaRPr lang="en-US" sz="1800" i="1"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effectLst/>
              <a:latin typeface="Calibri" panose="020F050202020403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D7C6F097-2305-2A53-1C2F-EE42569AEE6E}"/>
              </a:ext>
            </a:extLst>
          </p:cNvPr>
          <p:cNvSpPr>
            <a:spLocks noGrp="1"/>
          </p:cNvSpPr>
          <p:nvPr>
            <p:ph type="sldNum" sz="quarter" idx="5"/>
          </p:nvPr>
        </p:nvSpPr>
        <p:spPr/>
        <p:txBody>
          <a:bodyPr/>
          <a:lstStyle/>
          <a:p>
            <a:fld id="{A89C7E07-3C67-C64C-8DA0-0404F6303970}" type="slidenum">
              <a:rPr lang="en-US" smtClean="0"/>
              <a:t>43</a:t>
            </a:fld>
            <a:endParaRPr lang="en-US" dirty="0"/>
          </a:p>
        </p:txBody>
      </p:sp>
    </p:spTree>
    <p:extLst>
      <p:ext uri="{BB962C8B-B14F-4D97-AF65-F5344CB8AC3E}">
        <p14:creationId xmlns:p14="http://schemas.microsoft.com/office/powerpoint/2010/main" val="446388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B5327-A4DF-7B1D-63FF-E6220781A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F39966-B9EC-E947-7517-431B900913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01AED8-FF02-E806-7155-B361396583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2 min. = 104 min.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effectLst/>
              <a:latin typeface="Calibri" panose="020F0502020204030204" pitchFamily="34"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For foundation giving, you’ll see the strategies focus on identifying new foundations where we can apply for grants and maintaining relationships with current foundation funders.</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The same approach was used here to determine the strategy and action steps. I will note that when identifying new foundations, you’ll want to assume you won’t get every grant you apply for. Here I assumed we’d get six of the ten.</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With this second strategy, if you have a multi-year grant from a foundation, you can include that amount in your goal here and spend the year stewarding that funder. If your funding with a known foundation has expired, this is the opportunity to go to them for your next ask</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B499D9B6-14B8-4188-3499-104F06180AD9}"/>
              </a:ext>
            </a:extLst>
          </p:cNvPr>
          <p:cNvSpPr>
            <a:spLocks noGrp="1"/>
          </p:cNvSpPr>
          <p:nvPr>
            <p:ph type="sldNum" sz="quarter" idx="5"/>
          </p:nvPr>
        </p:nvSpPr>
        <p:spPr/>
        <p:txBody>
          <a:bodyPr/>
          <a:lstStyle/>
          <a:p>
            <a:fld id="{A89C7E07-3C67-C64C-8DA0-0404F6303970}" type="slidenum">
              <a:rPr lang="en-US" smtClean="0"/>
              <a:t>44</a:t>
            </a:fld>
            <a:endParaRPr lang="en-US" dirty="0"/>
          </a:p>
        </p:txBody>
      </p:sp>
    </p:spTree>
    <p:extLst>
      <p:ext uri="{BB962C8B-B14F-4D97-AF65-F5344CB8AC3E}">
        <p14:creationId xmlns:p14="http://schemas.microsoft.com/office/powerpoint/2010/main" val="3009684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95332-18B4-7B87-1AE6-E63D293167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470E10-265E-381F-F664-700DF3EEF0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BA051E-3C03-8B6A-6876-B6A949A29F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2 min. = 106 min.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effectLst/>
              <a:latin typeface="Calibri" panose="020F0502020204030204" pitchFamily="34"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Similar to your foundation funders, you can think about your strategy here in terms of both new funding and current donors.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In this example, you can see that there is a focus to find new corporate partners. A great way to do this is to engage companies who are looking for volunteer opportunities for their employees. Depending on the company, these events can lead to volunteer time and a check or volunteer time and an opportunity for employees to pool together a donation.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The other strategy used here is to continue stewarding current corporate donors and getting your biggest supporters to stay invested and upgrade their donations.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6007F26B-EDFA-473B-73E2-82B2B5F0E37B}"/>
              </a:ext>
            </a:extLst>
          </p:cNvPr>
          <p:cNvSpPr>
            <a:spLocks noGrp="1"/>
          </p:cNvSpPr>
          <p:nvPr>
            <p:ph type="sldNum" sz="quarter" idx="5"/>
          </p:nvPr>
        </p:nvSpPr>
        <p:spPr/>
        <p:txBody>
          <a:bodyPr/>
          <a:lstStyle/>
          <a:p>
            <a:fld id="{A89C7E07-3C67-C64C-8DA0-0404F6303970}" type="slidenum">
              <a:rPr lang="en-US" smtClean="0"/>
              <a:t>45</a:t>
            </a:fld>
            <a:endParaRPr lang="en-US" dirty="0"/>
          </a:p>
        </p:txBody>
      </p:sp>
    </p:spTree>
    <p:extLst>
      <p:ext uri="{BB962C8B-B14F-4D97-AF65-F5344CB8AC3E}">
        <p14:creationId xmlns:p14="http://schemas.microsoft.com/office/powerpoint/2010/main" val="1136433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FA036-8F9E-6C4B-540F-5FBC0C375B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C9D854-0E86-5654-95E9-B7B0F4002F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52CC65-4866-B5A6-03B4-92D8E97296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2 min. = 108 min.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effectLst/>
              <a:latin typeface="Calibri" panose="020F0502020204030204" pitchFamily="34"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The next area of focus is government grants. Many of you probably have received at least one government grant, like the CSP funding that many schools use when they are first starting their charter school.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When exploring government grants, it’s helpful to think big. While the department of education is the most logical place to go first, there are other agencies who fund the work of charter schools, especially if your school has a specific thematic focus or serves a unique population of students.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If you’re not sure where to get started with government grants, I’d suggest you go to SAM.gov and search through their assistance listings. These cover all types of government grants. You can also visit Bidnet Direct, which is a site where governments post bids, many of which are funding for organizations to provide services.</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effectLst/>
              <a:latin typeface="Calibri" panose="020F0502020204030204" pitchFamily="34"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04546CBA-2A98-AE96-9F7D-97F81697AF64}"/>
              </a:ext>
            </a:extLst>
          </p:cNvPr>
          <p:cNvSpPr>
            <a:spLocks noGrp="1"/>
          </p:cNvSpPr>
          <p:nvPr>
            <p:ph type="sldNum" sz="quarter" idx="5"/>
          </p:nvPr>
        </p:nvSpPr>
        <p:spPr/>
        <p:txBody>
          <a:bodyPr/>
          <a:lstStyle/>
          <a:p>
            <a:fld id="{A89C7E07-3C67-C64C-8DA0-0404F6303970}" type="slidenum">
              <a:rPr lang="en-US" smtClean="0"/>
              <a:t>46</a:t>
            </a:fld>
            <a:endParaRPr lang="en-US" dirty="0"/>
          </a:p>
        </p:txBody>
      </p:sp>
    </p:spTree>
    <p:extLst>
      <p:ext uri="{BB962C8B-B14F-4D97-AF65-F5344CB8AC3E}">
        <p14:creationId xmlns:p14="http://schemas.microsoft.com/office/powerpoint/2010/main" val="31460517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AE48C-D274-74AB-CA08-979F7BADA9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17E06D-E49D-0EB7-FE62-808FB9AC42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5E87F5-359C-DBC9-45D0-BEFB9876783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1 min. = 109 min.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Events that your organization hosts as fundraisers can be big or small. I’ve included two different strategies here so you can get an idea of the type of goals you might want to set for events.</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For each type of event that you have, you can include more strategies that include the number of attendees and the average amount raised per event.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effectLst/>
              <a:latin typeface="Calibri" panose="020F0502020204030204" pitchFamily="34"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CA67EB4E-AA48-A709-886A-37D82AFFAB23}"/>
              </a:ext>
            </a:extLst>
          </p:cNvPr>
          <p:cNvSpPr>
            <a:spLocks noGrp="1"/>
          </p:cNvSpPr>
          <p:nvPr>
            <p:ph type="sldNum" sz="quarter" idx="5"/>
          </p:nvPr>
        </p:nvSpPr>
        <p:spPr/>
        <p:txBody>
          <a:bodyPr/>
          <a:lstStyle/>
          <a:p>
            <a:fld id="{A89C7E07-3C67-C64C-8DA0-0404F6303970}" type="slidenum">
              <a:rPr lang="en-US" smtClean="0"/>
              <a:t>47</a:t>
            </a:fld>
            <a:endParaRPr lang="en-US" dirty="0"/>
          </a:p>
        </p:txBody>
      </p:sp>
    </p:spTree>
    <p:extLst>
      <p:ext uri="{BB962C8B-B14F-4D97-AF65-F5344CB8AC3E}">
        <p14:creationId xmlns:p14="http://schemas.microsoft.com/office/powerpoint/2010/main" val="16881958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D681C-767E-9F5B-9219-0D00AA4B3D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F31598-90AE-9E15-5C11-9080D19632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4A296F-746E-716A-6F69-B5951F2E284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2 min. = 111 min.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This final set of funding streams does not always end up on an annual fund development plan. It often depends on how you track in-kind donations and what the “Other Revenue” line means to you on your budget.</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If you do want to track one or both of these funding streams and set goals for them, I’ve included a couple of examples here. The first is for volunteer hours. If you do choose to track this, you will need a clear system for how your volunteers are tracking their hours.</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Calibri" panose="020F0502020204030204" pitchFamily="34" charset="0"/>
                <a:ea typeface="Times New Roman" panose="02020603050405020304" pitchFamily="18" charset="0"/>
              </a:rPr>
              <a:t>In the Other funding stream, there are a variety of types of donations that might fall into this category. I’ve given an example here for a car donation.</a:t>
            </a:r>
            <a:r>
              <a:rPr lang="en-US" dirty="0">
                <a:effectLst/>
              </a:rPr>
              <a:t> </a:t>
            </a:r>
            <a:endParaRPr lang="en-US" i="1" dirty="0"/>
          </a:p>
        </p:txBody>
      </p:sp>
      <p:sp>
        <p:nvSpPr>
          <p:cNvPr id="4" name="Slide Number Placeholder 3">
            <a:extLst>
              <a:ext uri="{FF2B5EF4-FFF2-40B4-BE49-F238E27FC236}">
                <a16:creationId xmlns:a16="http://schemas.microsoft.com/office/drawing/2014/main" id="{208CDDC2-8F69-DDB5-26FA-07198C200F6E}"/>
              </a:ext>
            </a:extLst>
          </p:cNvPr>
          <p:cNvSpPr>
            <a:spLocks noGrp="1"/>
          </p:cNvSpPr>
          <p:nvPr>
            <p:ph type="sldNum" sz="quarter" idx="5"/>
          </p:nvPr>
        </p:nvSpPr>
        <p:spPr/>
        <p:txBody>
          <a:bodyPr/>
          <a:lstStyle/>
          <a:p>
            <a:fld id="{A89C7E07-3C67-C64C-8DA0-0404F6303970}" type="slidenum">
              <a:rPr lang="en-US" smtClean="0"/>
              <a:t>48</a:t>
            </a:fld>
            <a:endParaRPr lang="en-US" dirty="0"/>
          </a:p>
        </p:txBody>
      </p:sp>
    </p:spTree>
    <p:extLst>
      <p:ext uri="{BB962C8B-B14F-4D97-AF65-F5344CB8AC3E}">
        <p14:creationId xmlns:p14="http://schemas.microsoft.com/office/powerpoint/2010/main" val="24420246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EDA53-5BAD-A902-D2DF-5A0CC63364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7D0A25-156E-C899-683B-3F99E7272A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967ABE-1D77-7EC8-D4A9-841310F84A91}"/>
              </a:ext>
            </a:extLst>
          </p:cNvPr>
          <p:cNvSpPr>
            <a:spLocks noGrp="1"/>
          </p:cNvSpPr>
          <p:nvPr>
            <p:ph type="body" idx="1"/>
          </p:nvPr>
        </p:nvSpPr>
        <p:spPr/>
        <p:txBody>
          <a:bodyPr/>
          <a:lstStyle/>
          <a:p>
            <a:r>
              <a:rPr lang="en-US" i="1" dirty="0"/>
              <a:t>24 min. = 135 min. total</a:t>
            </a:r>
          </a:p>
          <a:p>
            <a:r>
              <a:rPr lang="en-US" i="1" dirty="0"/>
              <a:t>2 min. to introduce, 20 min. to work, 2 min. closing</a:t>
            </a:r>
          </a:p>
          <a:p>
            <a:endParaRPr lang="en-US" i="1" dirty="0"/>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Were now going to have you begin working on your fund development plan for this fiscal year. Or, if you already have one, you can work on refining it.</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i="1" dirty="0">
                <a:solidFill>
                  <a:srgbClr val="000000"/>
                </a:solidFill>
                <a:effectLst/>
                <a:highlight>
                  <a:srgbClr val="FFFF00"/>
                </a:highlight>
                <a:latin typeface="Calibri" panose="020F0502020204030204" pitchFamily="34" charset="0"/>
                <a:ea typeface="Times New Roman" panose="02020603050405020304" pitchFamily="18" charset="0"/>
              </a:rPr>
              <a:t>[paste link to template in the chat]</a:t>
            </a:r>
            <a:r>
              <a:rPr lang="en-US" sz="1800" dirty="0">
                <a:solidFill>
                  <a:srgbClr val="000000"/>
                </a:solidFill>
                <a:effectLst/>
                <a:latin typeface="Calibri" panose="020F0502020204030204" pitchFamily="34" charset="0"/>
                <a:ea typeface="Times New Roman" panose="02020603050405020304" pitchFamily="18" charset="0"/>
              </a:rPr>
              <a:t> If you liked the format I used for the examples, you can find it at the link in the chat. You’ll need to download this and make your own copy.</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endParaRPr lang="en-US" sz="1800" dirty="0">
              <a:solidFill>
                <a:srgbClr val="000000"/>
              </a:solidFill>
              <a:effectLst/>
              <a:latin typeface="Calibri" panose="020F0502020204030204" pitchFamily="34" charset="0"/>
              <a:ea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800" i="1" dirty="0"/>
              <a:t>https://docs.google.com/document/d/176sInfrZTPCRpgnzDrYNmPD75IdtACYsRhBZjC1lVFo/edit</a:t>
            </a:r>
            <a:r>
              <a:rPr lang="en-US" sz="1800" dirty="0">
                <a:solidFill>
                  <a:srgbClr val="000000"/>
                </a:solidFill>
                <a:effectLst/>
                <a:latin typeface="Calibri" panose="020F0502020204030204" pitchFamily="34" charset="0"/>
                <a:ea typeface="Times New Roman" panose="02020603050405020304" pitchFamily="18" charset="0"/>
              </a:rPr>
              <a:t> </a:t>
            </a:r>
          </a:p>
          <a:p>
            <a:pPr marL="0" marR="0" fontAlgn="base">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r>
              <a:rPr lang="en-US" sz="1800" dirty="0">
                <a:solidFill>
                  <a:srgbClr val="000000"/>
                </a:solidFill>
                <a:effectLst/>
                <a:latin typeface="Calibri" panose="020F0502020204030204" pitchFamily="34" charset="0"/>
                <a:ea typeface="Times New Roman" panose="02020603050405020304" pitchFamily="18" charset="0"/>
              </a:rPr>
              <a:t>I am going to send you into breakout rooms to work on your goals and how you will achieve them. I’ve placed people from the same schools in their own room. For those of you here on your own, I’ve tried to pair you with someone close geographically so that if while you’re talking, you might have resources and ideas to share with one another </a:t>
            </a:r>
            <a:endParaRPr lang="en-US" i="1" dirty="0"/>
          </a:p>
          <a:p>
            <a:endParaRPr lang="en-US" i="1" dirty="0"/>
          </a:p>
        </p:txBody>
      </p:sp>
      <p:sp>
        <p:nvSpPr>
          <p:cNvPr id="4" name="Slide Number Placeholder 3">
            <a:extLst>
              <a:ext uri="{FF2B5EF4-FFF2-40B4-BE49-F238E27FC236}">
                <a16:creationId xmlns:a16="http://schemas.microsoft.com/office/drawing/2014/main" id="{946E37EF-DFB3-3BEB-A130-615525B3F921}"/>
              </a:ext>
            </a:extLst>
          </p:cNvPr>
          <p:cNvSpPr>
            <a:spLocks noGrp="1"/>
          </p:cNvSpPr>
          <p:nvPr>
            <p:ph type="sldNum" sz="quarter" idx="5"/>
          </p:nvPr>
        </p:nvSpPr>
        <p:spPr/>
        <p:txBody>
          <a:bodyPr/>
          <a:lstStyle/>
          <a:p>
            <a:fld id="{A89C7E07-3C67-C64C-8DA0-0404F6303970}" type="slidenum">
              <a:rPr lang="en-US" smtClean="0"/>
              <a:t>49</a:t>
            </a:fld>
            <a:endParaRPr lang="en-US" dirty="0"/>
          </a:p>
        </p:txBody>
      </p:sp>
    </p:spTree>
    <p:extLst>
      <p:ext uri="{BB962C8B-B14F-4D97-AF65-F5344CB8AC3E}">
        <p14:creationId xmlns:p14="http://schemas.microsoft.com/office/powerpoint/2010/main" val="1837200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5</a:t>
            </a:fld>
            <a:endParaRPr lang="en-US" dirty="0"/>
          </a:p>
        </p:txBody>
      </p:sp>
    </p:spTree>
    <p:extLst>
      <p:ext uri="{BB962C8B-B14F-4D97-AF65-F5344CB8AC3E}">
        <p14:creationId xmlns:p14="http://schemas.microsoft.com/office/powerpoint/2010/main" val="38352284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EF4C4-18F6-FF14-4F3F-A513A71A09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68BA22-2375-4DC5-9399-49405AE53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3B3C24-2F41-8879-3149-CC1ED542AE11}"/>
              </a:ext>
            </a:extLst>
          </p:cNvPr>
          <p:cNvSpPr>
            <a:spLocks noGrp="1"/>
          </p:cNvSpPr>
          <p:nvPr>
            <p:ph type="body" idx="1"/>
          </p:nvPr>
        </p:nvSpPr>
        <p:spPr/>
        <p:txBody>
          <a:bodyPr/>
          <a:lstStyle/>
          <a:p>
            <a:endParaRPr lang="en-US" i="1" dirty="0"/>
          </a:p>
        </p:txBody>
      </p:sp>
      <p:sp>
        <p:nvSpPr>
          <p:cNvPr id="4" name="Slide Number Placeholder 3">
            <a:extLst>
              <a:ext uri="{FF2B5EF4-FFF2-40B4-BE49-F238E27FC236}">
                <a16:creationId xmlns:a16="http://schemas.microsoft.com/office/drawing/2014/main" id="{79871D68-B527-D6B5-73BB-07C15781165A}"/>
              </a:ext>
            </a:extLst>
          </p:cNvPr>
          <p:cNvSpPr>
            <a:spLocks noGrp="1"/>
          </p:cNvSpPr>
          <p:nvPr>
            <p:ph type="sldNum" sz="quarter" idx="5"/>
          </p:nvPr>
        </p:nvSpPr>
        <p:spPr/>
        <p:txBody>
          <a:bodyPr/>
          <a:lstStyle/>
          <a:p>
            <a:fld id="{A89C7E07-3C67-C64C-8DA0-0404F6303970}" type="slidenum">
              <a:rPr lang="en-US" smtClean="0"/>
              <a:t>50</a:t>
            </a:fld>
            <a:endParaRPr lang="en-US" dirty="0"/>
          </a:p>
        </p:txBody>
      </p:sp>
    </p:spTree>
    <p:extLst>
      <p:ext uri="{BB962C8B-B14F-4D97-AF65-F5344CB8AC3E}">
        <p14:creationId xmlns:p14="http://schemas.microsoft.com/office/powerpoint/2010/main" val="42145983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4B480-176C-B323-36AA-E5A65E7369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B1930C-C553-2802-CD53-931D35B00B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C31B21-7D73-3AC2-7088-0B6F64D579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333333"/>
                </a:solidFill>
                <a:effectLst/>
                <a:highlight>
                  <a:srgbClr val="FFFFFF"/>
                </a:highlight>
                <a:latin typeface="Heuristica"/>
              </a:rPr>
              <a:t>2 min. = 137 min.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333333"/>
              </a:solidFill>
              <a:effectLst/>
              <a:highlight>
                <a:srgbClr val="FFFFFF"/>
              </a:highlight>
              <a:latin typeface="Heuristica"/>
            </a:endParaRPr>
          </a:p>
          <a:p>
            <a:pPr marL="342900" marR="0" lvl="0" indent="-342900" fontAlgn="base">
              <a:spcBef>
                <a:spcPts val="0"/>
              </a:spcBef>
              <a:spcAft>
                <a:spcPts val="0"/>
              </a:spcAft>
              <a:buClr>
                <a:srgbClr val="000000"/>
              </a:buClr>
              <a:buSzPts val="1100"/>
              <a:buFont typeface="Wingdings" pitchFamily="2" charset="2"/>
              <a:buChar char=""/>
            </a:pPr>
            <a:r>
              <a:rPr lang="en-US" sz="1100" dirty="0">
                <a:solidFill>
                  <a:srgbClr val="000000"/>
                </a:solidFill>
                <a:effectLst/>
                <a:latin typeface="Calibri" panose="020F0502020204030204" pitchFamily="34" charset="0"/>
                <a:ea typeface="Times New Roman" panose="02020603050405020304" pitchFamily="18" charset="0"/>
              </a:rPr>
              <a:t>Securing a donation can be a lengthy process. Regardless of the funding stream, relationships will be key in bringing in and retaining funding streams. </a:t>
            </a:r>
            <a:endParaRPr lang="en-US" sz="12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100" dirty="0">
                <a:solidFill>
                  <a:srgbClr val="000000"/>
                </a:solidFill>
                <a:effectLst/>
                <a:latin typeface="Calibri" panose="020F0502020204030204" pitchFamily="34" charset="0"/>
                <a:ea typeface="Times New Roman" panose="02020603050405020304" pitchFamily="18" charset="0"/>
              </a:rPr>
              <a:t>When building relationships, you want to cultivate trust, practice authenticity, identify what the donor cares about, navigate differences, and align on a shared purpose.</a:t>
            </a:r>
            <a:endParaRPr lang="en-US" sz="1200"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324DCE5F-706D-C488-012C-C8DB138F1BE9}"/>
              </a:ext>
            </a:extLst>
          </p:cNvPr>
          <p:cNvSpPr>
            <a:spLocks noGrp="1"/>
          </p:cNvSpPr>
          <p:nvPr>
            <p:ph type="sldNum" sz="quarter" idx="5"/>
          </p:nvPr>
        </p:nvSpPr>
        <p:spPr/>
        <p:txBody>
          <a:bodyPr/>
          <a:lstStyle/>
          <a:p>
            <a:fld id="{A89C7E07-3C67-C64C-8DA0-0404F6303970}" type="slidenum">
              <a:rPr lang="en-US" smtClean="0"/>
              <a:t>51</a:t>
            </a:fld>
            <a:endParaRPr lang="en-US" dirty="0"/>
          </a:p>
        </p:txBody>
      </p:sp>
    </p:spTree>
    <p:extLst>
      <p:ext uri="{BB962C8B-B14F-4D97-AF65-F5344CB8AC3E}">
        <p14:creationId xmlns:p14="http://schemas.microsoft.com/office/powerpoint/2010/main" val="18998460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83410-6A10-84C8-E45C-1603DC279C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E3093C-3102-340A-0EE3-B6BF65DC20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42E2E9-0652-C495-2245-B350F1F7FF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333333"/>
                </a:solidFill>
                <a:effectLst/>
                <a:highlight>
                  <a:srgbClr val="FFFFFF"/>
                </a:highlight>
                <a:latin typeface="Heuristica"/>
              </a:rPr>
              <a:t>3 min. = 140 min.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333333"/>
              </a:solidFill>
              <a:effectLst/>
              <a:highlight>
                <a:srgbClr val="FFFFFF"/>
              </a:highlight>
              <a:latin typeface="Heuristica"/>
            </a:endParaRPr>
          </a:p>
          <a:p>
            <a:pPr marL="342900" marR="0" lvl="0" indent="-342900" fontAlgn="base">
              <a:spcBef>
                <a:spcPts val="0"/>
              </a:spcBef>
              <a:spcAft>
                <a:spcPts val="0"/>
              </a:spcAft>
              <a:buClr>
                <a:srgbClr val="000000"/>
              </a:buClr>
              <a:buSzPts val="1100"/>
              <a:buFont typeface="Wingdings" pitchFamily="2" charset="2"/>
              <a:buChar char=""/>
            </a:pPr>
            <a:r>
              <a:rPr lang="en-US" sz="1100" dirty="0">
                <a:solidFill>
                  <a:srgbClr val="000000"/>
                </a:solidFill>
                <a:effectLst/>
                <a:latin typeface="Calibri" panose="020F0502020204030204" pitchFamily="34" charset="0"/>
                <a:ea typeface="Times New Roman" panose="02020603050405020304" pitchFamily="18" charset="0"/>
              </a:rPr>
              <a:t>One way to keep track of the relationships you are building is to use a moves management system. This includes:</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Times New Roman" panose="02020603050405020304" pitchFamily="18" charset="0"/>
              </a:rPr>
              <a:t>Identifying your audience for moves management (first-time donors, major donors, recurring donors, foundation, corporate partner) </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Times New Roman" panose="02020603050405020304" pitchFamily="18" charset="0"/>
              </a:rPr>
              <a:t>Building a list of possible funders and research your candidates to see if they may be interested in becoming more involved with your organization</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Times New Roman" panose="02020603050405020304" pitchFamily="18" charset="0"/>
              </a:rPr>
              <a:t>Setting goals for your moves management process (We’ll look more closely at this when we do the mapping exercise.)</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Times New Roman" panose="02020603050405020304" pitchFamily="18" charset="0"/>
              </a:rPr>
              <a:t>Cultivating and educating prospective funders helps to keep them engaged with the organization. Activities during this time may include sending a monthly newsletter, sharing by email or a phone call exciting stories about what is happening at the organization, or inviting the potential funder to events. </a:t>
            </a:r>
            <a:endParaRPr lang="en-US" sz="12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Times New Roman" panose="02020603050405020304" pitchFamily="18" charset="0"/>
              </a:rPr>
              <a:t>Making the ask is something to be done in person and after the relationship has been cultivated over a period of time. If you have done your research, you’ll know the right amount to request and be prepared to do some negotiation as the funder settles on a number that feels right to them.</a:t>
            </a:r>
            <a:endParaRPr lang="en-US" sz="1200" dirty="0">
              <a:solidFill>
                <a:schemeClr val="tx1"/>
              </a:solidFill>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100" dirty="0">
                <a:solidFill>
                  <a:srgbClr val="000000"/>
                </a:solidFill>
                <a:effectLst/>
                <a:latin typeface="Calibri" panose="020F0502020204030204" pitchFamily="34" charset="0"/>
                <a:ea typeface="Times New Roman" panose="02020603050405020304" pitchFamily="18" charset="0"/>
              </a:rPr>
              <a:t>Stewarding the donor, which is how you keep the funder engaged and informed after they make a contribution to the organization.</a:t>
            </a:r>
            <a:r>
              <a:rPr lang="en-US" dirty="0">
                <a:effectLst/>
              </a:rPr>
              <a:t> </a:t>
            </a:r>
            <a:endParaRPr lang="en-US" b="0" i="1" dirty="0">
              <a:solidFill>
                <a:srgbClr val="333333"/>
              </a:solidFill>
              <a:effectLst/>
              <a:highlight>
                <a:srgbClr val="FFFFFF"/>
              </a:highlight>
              <a:latin typeface="Heuristica"/>
            </a:endParaRPr>
          </a:p>
        </p:txBody>
      </p:sp>
      <p:sp>
        <p:nvSpPr>
          <p:cNvPr id="4" name="Slide Number Placeholder 3">
            <a:extLst>
              <a:ext uri="{FF2B5EF4-FFF2-40B4-BE49-F238E27FC236}">
                <a16:creationId xmlns:a16="http://schemas.microsoft.com/office/drawing/2014/main" id="{59842E16-57D2-4620-461C-26FCB68856CA}"/>
              </a:ext>
            </a:extLst>
          </p:cNvPr>
          <p:cNvSpPr>
            <a:spLocks noGrp="1"/>
          </p:cNvSpPr>
          <p:nvPr>
            <p:ph type="sldNum" sz="quarter" idx="5"/>
          </p:nvPr>
        </p:nvSpPr>
        <p:spPr/>
        <p:txBody>
          <a:bodyPr/>
          <a:lstStyle/>
          <a:p>
            <a:fld id="{A89C7E07-3C67-C64C-8DA0-0404F6303970}" type="slidenum">
              <a:rPr lang="en-US" smtClean="0"/>
              <a:t>52</a:t>
            </a:fld>
            <a:endParaRPr lang="en-US" dirty="0"/>
          </a:p>
        </p:txBody>
      </p:sp>
    </p:spTree>
    <p:extLst>
      <p:ext uri="{BB962C8B-B14F-4D97-AF65-F5344CB8AC3E}">
        <p14:creationId xmlns:p14="http://schemas.microsoft.com/office/powerpoint/2010/main" val="28049595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F152A-80A4-8414-677C-FF2F130EC6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AEDBD8-2D53-9383-D8C0-A954102AFB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89EBBA-A9B1-1913-F229-61B5DA8EB26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333333"/>
                </a:solidFill>
                <a:effectLst/>
                <a:highlight>
                  <a:srgbClr val="FFFFFF"/>
                </a:highlight>
                <a:latin typeface="Heuristica"/>
              </a:rPr>
              <a:t>30 min. = 170 min. total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333333"/>
                </a:solidFill>
                <a:effectLst/>
                <a:highlight>
                  <a:srgbClr val="FFFFFF"/>
                </a:highlight>
                <a:latin typeface="Heuristica"/>
              </a:rPr>
              <a:t>5 min. to walk through templates, 25 min. to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333333"/>
              </a:solidFill>
              <a:effectLst/>
              <a:highlight>
                <a:srgbClr val="FFFFFF"/>
              </a:highlight>
              <a:latin typeface="Heuristica"/>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As we noted on the last slide, the first step in moves management is identifying your audience. This is where your relationship mapping comes into play.</a:t>
            </a: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Once you’ve identified your relationships, then it’s time to start making and managing your moves with current and future donors.</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We are going to take a look at several templates that may be helpful to your board in starting this process.</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The first is the Relationship Mapping Template. </a:t>
            </a:r>
            <a:r>
              <a:rPr lang="en-US" sz="1800" i="1" dirty="0">
                <a:solidFill>
                  <a:srgbClr val="000000"/>
                </a:solidFill>
                <a:effectLst/>
                <a:highlight>
                  <a:srgbClr val="FFFF00"/>
                </a:highlight>
                <a:latin typeface="Calibri" panose="020F0502020204030204" pitchFamily="34" charset="0"/>
                <a:ea typeface="Times New Roman" panose="02020603050405020304" pitchFamily="18" charset="0"/>
              </a:rPr>
              <a:t>[open up link in slide and walk through the template]</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Clr>
                <a:srgbClr val="000000"/>
              </a:buClr>
              <a:buSzPts val="1100"/>
              <a:buFont typeface="Wingdings" pitchFamily="2" charset="2"/>
              <a:buChar char=""/>
            </a:pPr>
            <a:r>
              <a:rPr lang="en-US" sz="1800" dirty="0">
                <a:solidFill>
                  <a:srgbClr val="000000"/>
                </a:solidFill>
                <a:effectLst/>
                <a:latin typeface="Calibri" panose="020F0502020204030204" pitchFamily="34" charset="0"/>
                <a:ea typeface="Times New Roman" panose="02020603050405020304" pitchFamily="18" charset="0"/>
              </a:rPr>
              <a:t>The next template we’ll walk through is the Moves Management Template. </a:t>
            </a:r>
            <a:r>
              <a:rPr lang="en-US" sz="1800" i="1" dirty="0">
                <a:solidFill>
                  <a:srgbClr val="000000"/>
                </a:solidFill>
                <a:effectLst/>
                <a:highlight>
                  <a:srgbClr val="FFFF00"/>
                </a:highlight>
                <a:latin typeface="Calibri" panose="020F0502020204030204" pitchFamily="34" charset="0"/>
                <a:ea typeface="Times New Roman" panose="02020603050405020304" pitchFamily="18" charset="0"/>
              </a:rPr>
              <a:t>[open up link in slide and walk through the template]</a:t>
            </a:r>
          </a:p>
          <a:p>
            <a:pPr marL="742950" marR="0" lvl="1" indent="-285750" fontAlgn="base">
              <a:spcBef>
                <a:spcPts val="0"/>
              </a:spcBef>
              <a:spcAft>
                <a:spcPts val="0"/>
              </a:spcAft>
              <a:buFont typeface="Courier New" panose="02070309020205020404" pitchFamily="49" charset="0"/>
              <a:buChar char="o"/>
            </a:pPr>
            <a:r>
              <a:rPr lang="en-US" sz="1800" dirty="0">
                <a:solidFill>
                  <a:srgbClr val="000000"/>
                </a:solidFill>
                <a:effectLst/>
                <a:latin typeface="Calibri" panose="020F0502020204030204" pitchFamily="34" charset="0"/>
                <a:ea typeface="Times New Roman" panose="02020603050405020304" pitchFamily="18" charset="0"/>
              </a:rPr>
              <a:t>Using the goals you set in your fund development plan, you can begin to map out what your moves management looks like. </a:t>
            </a:r>
            <a:endParaRPr lang="en-US" sz="18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800" dirty="0">
                <a:solidFill>
                  <a:srgbClr val="000000"/>
                </a:solidFill>
                <a:effectLst/>
                <a:latin typeface="Calibri" panose="020F0502020204030204" pitchFamily="34" charset="0"/>
                <a:ea typeface="Times New Roman" panose="02020603050405020304" pitchFamily="18" charset="0"/>
              </a:rPr>
              <a:t>The calendar can be used to determine when you are having what types of meetings.</a:t>
            </a:r>
            <a:endParaRPr lang="en-US" sz="1800" dirty="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800" dirty="0">
                <a:solidFill>
                  <a:srgbClr val="000000"/>
                </a:solidFill>
                <a:effectLst/>
                <a:latin typeface="Calibri" panose="020F0502020204030204" pitchFamily="34" charset="0"/>
                <a:ea typeface="Times New Roman" panose="02020603050405020304" pitchFamily="18" charset="0"/>
              </a:rPr>
              <a:t>This document can also help you to monitor your progress toward your overall fund development goals laid out in your annual plan.</a:t>
            </a:r>
            <a:endParaRPr lang="en-US" sz="1800" i="1" dirty="0">
              <a:solidFill>
                <a:srgbClr val="000000"/>
              </a:solidFill>
              <a:effectLst/>
              <a:highlight>
                <a:srgbClr val="FFFF00"/>
              </a:highlight>
              <a:latin typeface="Calibri" panose="020F0502020204030204" pitchFamily="34" charset="0"/>
              <a:ea typeface="Times New Roman" panose="02020603050405020304" pitchFamily="18" charset="0"/>
            </a:endParaRPr>
          </a:p>
          <a:p>
            <a:pPr marL="342900" marR="0" lvl="0" indent="-342900" algn="l" defTabSz="914400" rtl="0" eaLnBrk="1" fontAlgn="base" latinLnBrk="0" hangingPunct="1">
              <a:lnSpc>
                <a:spcPct val="100000"/>
              </a:lnSpc>
              <a:spcBef>
                <a:spcPts val="0"/>
              </a:spcBef>
              <a:spcAft>
                <a:spcPts val="0"/>
              </a:spcAft>
              <a:buClr>
                <a:srgbClr val="000000"/>
              </a:buClr>
              <a:buSzPts val="1100"/>
              <a:buFont typeface="Wingdings" pitchFamily="2" charset="2"/>
              <a:buChar char=""/>
              <a:tabLst/>
              <a:defRPr/>
            </a:pPr>
            <a:r>
              <a:rPr lang="en-US" sz="1800" dirty="0">
                <a:solidFill>
                  <a:srgbClr val="000000"/>
                </a:solidFill>
                <a:effectLst/>
                <a:latin typeface="Calibri" panose="020F0502020204030204" pitchFamily="34" charset="0"/>
                <a:ea typeface="Times New Roman" panose="02020603050405020304" pitchFamily="18" charset="0"/>
              </a:rPr>
              <a:t>We are going to return to your breakout rooms and work through some relationship mapping and beginning to fill out your moves management. Our work today is just the start since you do not have all of your stakeholders here to complete these activities. Going through this process first, though, should help you to be able to go back and support others in doing it.</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333333"/>
              </a:solidFill>
              <a:effectLst/>
              <a:highlight>
                <a:srgbClr val="FFFFFF"/>
              </a:highlight>
              <a:latin typeface="Heuristica"/>
            </a:endParaRPr>
          </a:p>
        </p:txBody>
      </p:sp>
      <p:sp>
        <p:nvSpPr>
          <p:cNvPr id="4" name="Slide Number Placeholder 3">
            <a:extLst>
              <a:ext uri="{FF2B5EF4-FFF2-40B4-BE49-F238E27FC236}">
                <a16:creationId xmlns:a16="http://schemas.microsoft.com/office/drawing/2014/main" id="{968115A8-4DDB-FCB8-2FBA-DC9E97290B51}"/>
              </a:ext>
            </a:extLst>
          </p:cNvPr>
          <p:cNvSpPr>
            <a:spLocks noGrp="1"/>
          </p:cNvSpPr>
          <p:nvPr>
            <p:ph type="sldNum" sz="quarter" idx="5"/>
          </p:nvPr>
        </p:nvSpPr>
        <p:spPr/>
        <p:txBody>
          <a:bodyPr/>
          <a:lstStyle/>
          <a:p>
            <a:fld id="{A89C7E07-3C67-C64C-8DA0-0404F6303970}" type="slidenum">
              <a:rPr lang="en-US" smtClean="0"/>
              <a:t>53</a:t>
            </a:fld>
            <a:endParaRPr lang="en-US" dirty="0"/>
          </a:p>
        </p:txBody>
      </p:sp>
    </p:spTree>
    <p:extLst>
      <p:ext uri="{BB962C8B-B14F-4D97-AF65-F5344CB8AC3E}">
        <p14:creationId xmlns:p14="http://schemas.microsoft.com/office/powerpoint/2010/main" val="5849839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21775-2069-E04E-2A8F-5E85D57161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CE987E-D155-0F59-A188-8796F9BE51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9DB968-EDD7-23C8-F15A-73D6B1732B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333333"/>
                </a:solidFill>
                <a:effectLst/>
                <a:highlight>
                  <a:srgbClr val="FFFFFF"/>
                </a:highlight>
                <a:latin typeface="Heuristica"/>
              </a:rPr>
              <a:t>5 min. = 175 min.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1" dirty="0">
              <a:solidFill>
                <a:srgbClr val="333333"/>
              </a:solidFill>
              <a:effectLst/>
              <a:highlight>
                <a:srgbClr val="FFFFFF"/>
              </a:highlight>
              <a:latin typeface="Heuristica"/>
            </a:endParaRPr>
          </a:p>
        </p:txBody>
      </p:sp>
      <p:sp>
        <p:nvSpPr>
          <p:cNvPr id="4" name="Slide Number Placeholder 3">
            <a:extLst>
              <a:ext uri="{FF2B5EF4-FFF2-40B4-BE49-F238E27FC236}">
                <a16:creationId xmlns:a16="http://schemas.microsoft.com/office/drawing/2014/main" id="{31D68374-5184-0819-57D9-656C24207E7D}"/>
              </a:ext>
            </a:extLst>
          </p:cNvPr>
          <p:cNvSpPr>
            <a:spLocks noGrp="1"/>
          </p:cNvSpPr>
          <p:nvPr>
            <p:ph type="sldNum" sz="quarter" idx="5"/>
          </p:nvPr>
        </p:nvSpPr>
        <p:spPr/>
        <p:txBody>
          <a:bodyPr/>
          <a:lstStyle/>
          <a:p>
            <a:fld id="{A89C7E07-3C67-C64C-8DA0-0404F6303970}" type="slidenum">
              <a:rPr lang="en-US" smtClean="0"/>
              <a:t>54</a:t>
            </a:fld>
            <a:endParaRPr lang="en-US" dirty="0"/>
          </a:p>
        </p:txBody>
      </p:sp>
    </p:spTree>
    <p:extLst>
      <p:ext uri="{BB962C8B-B14F-4D97-AF65-F5344CB8AC3E}">
        <p14:creationId xmlns:p14="http://schemas.microsoft.com/office/powerpoint/2010/main" val="36819289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D7568-56A1-A125-AAA7-9396A0DC3F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683A4-1A51-AF71-5B73-DAB43CF811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09F300-2A04-4406-2A28-58CCE67D5546}"/>
              </a:ext>
            </a:extLst>
          </p:cNvPr>
          <p:cNvSpPr>
            <a:spLocks noGrp="1"/>
          </p:cNvSpPr>
          <p:nvPr>
            <p:ph type="body" idx="1"/>
          </p:nvPr>
        </p:nvSpPr>
        <p:spPr/>
        <p:txBody>
          <a:bodyPr/>
          <a:lstStyle/>
          <a:p>
            <a:endParaRPr lang="en-US" i="1" dirty="0"/>
          </a:p>
        </p:txBody>
      </p:sp>
      <p:sp>
        <p:nvSpPr>
          <p:cNvPr id="4" name="Slide Number Placeholder 3">
            <a:extLst>
              <a:ext uri="{FF2B5EF4-FFF2-40B4-BE49-F238E27FC236}">
                <a16:creationId xmlns:a16="http://schemas.microsoft.com/office/drawing/2014/main" id="{C6CC8D2C-B672-DA5D-2C4D-19BB6CA15327}"/>
              </a:ext>
            </a:extLst>
          </p:cNvPr>
          <p:cNvSpPr>
            <a:spLocks noGrp="1"/>
          </p:cNvSpPr>
          <p:nvPr>
            <p:ph type="sldNum" sz="quarter" idx="5"/>
          </p:nvPr>
        </p:nvSpPr>
        <p:spPr/>
        <p:txBody>
          <a:bodyPr/>
          <a:lstStyle/>
          <a:p>
            <a:fld id="{A89C7E07-3C67-C64C-8DA0-0404F6303970}" type="slidenum">
              <a:rPr lang="en-US" smtClean="0"/>
              <a:t>55</a:t>
            </a:fld>
            <a:endParaRPr lang="en-US" dirty="0"/>
          </a:p>
        </p:txBody>
      </p:sp>
    </p:spTree>
    <p:extLst>
      <p:ext uri="{BB962C8B-B14F-4D97-AF65-F5344CB8AC3E}">
        <p14:creationId xmlns:p14="http://schemas.microsoft.com/office/powerpoint/2010/main" val="17088375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3 min. = 178 min. total</a:t>
            </a:r>
          </a:p>
          <a:p>
            <a:endParaRPr lang="en-US" i="1" dirty="0"/>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It has been almost three full hours of lots of fund development information. I’m grateful for the questions and conversations during our time together. As you leave this session and begin to process what you have heard and done, I wanted to share a few suggested next steps for your organization.</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Wingdings"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Review fund development goals and responsibilities with the full board</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Wingdings"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Create a fund development plan</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Wingdings"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Complete relationship mapping activity with the full board</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Font typeface="Wingdings" pitchFamily="2"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Meet your fund development goals!</a:t>
            </a:r>
            <a:endParaRPr lang="en-US" sz="1800" dirty="0">
              <a:effectLst/>
              <a:latin typeface="Times New Roman" panose="02020603050405020304" pitchFamily="18" charset="0"/>
              <a:ea typeface="Times New Roman" panose="02020603050405020304" pitchFamily="18" charset="0"/>
            </a:endParaRPr>
          </a:p>
          <a:p>
            <a:endParaRPr lang="en-US" i="1" dirty="0"/>
          </a:p>
          <a:p>
            <a:endParaRPr lang="en-US" i="1" dirty="0"/>
          </a:p>
          <a:p>
            <a:pPr marL="0" marR="0" fontAlgn="base">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89C7E07-3C67-C64C-8DA0-0404F6303970}" type="slidenum">
              <a:rPr lang="en-US" smtClean="0"/>
              <a:t>56</a:t>
            </a:fld>
            <a:endParaRPr lang="en-US" dirty="0"/>
          </a:p>
        </p:txBody>
      </p:sp>
    </p:spTree>
    <p:extLst>
      <p:ext uri="{BB962C8B-B14F-4D97-AF65-F5344CB8AC3E}">
        <p14:creationId xmlns:p14="http://schemas.microsoft.com/office/powerpoint/2010/main" val="16504720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effectLst/>
                <a:latin typeface="Calibri" panose="020F0502020204030204" pitchFamily="34" charset="0"/>
                <a:ea typeface="Times New Roman" panose="02020603050405020304" pitchFamily="18" charset="0"/>
              </a:rPr>
              <a:t>2 min. = 180 min. total</a:t>
            </a:r>
          </a:p>
          <a:p>
            <a:endParaRPr lang="en-US" sz="1800" i="1" dirty="0">
              <a:effectLst/>
              <a:latin typeface="Calibri" panose="020F0502020204030204" pitchFamily="34"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I have enjoyed our time together today. As a follow-up on my end, I’ll be sending out links to the slide deck and templates along with a list of potential funders for you to explore as you’re working on your prospect list.</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If you have any questions, please don’t hesitate to reach out. Thanks so much!</a:t>
            </a:r>
            <a:r>
              <a:rPr lang="en-US" dirty="0">
                <a:effectLst/>
              </a:rPr>
              <a:t> </a:t>
            </a:r>
            <a:endParaRPr lang="en-US" i="1" dirty="0"/>
          </a:p>
        </p:txBody>
      </p:sp>
      <p:sp>
        <p:nvSpPr>
          <p:cNvPr id="4" name="Slide Number Placeholder 3"/>
          <p:cNvSpPr>
            <a:spLocks noGrp="1"/>
          </p:cNvSpPr>
          <p:nvPr>
            <p:ph type="sldNum" sz="quarter" idx="5"/>
          </p:nvPr>
        </p:nvSpPr>
        <p:spPr/>
        <p:txBody>
          <a:bodyPr/>
          <a:lstStyle/>
          <a:p>
            <a:fld id="{A89C7E07-3C67-C64C-8DA0-0404F6303970}" type="slidenum">
              <a:rPr lang="en-US" smtClean="0"/>
              <a:t>57</a:t>
            </a:fld>
            <a:endParaRPr lang="en-US" dirty="0"/>
          </a:p>
        </p:txBody>
      </p:sp>
    </p:spTree>
    <p:extLst>
      <p:ext uri="{BB962C8B-B14F-4D97-AF65-F5344CB8AC3E}">
        <p14:creationId xmlns:p14="http://schemas.microsoft.com/office/powerpoint/2010/main" val="1765923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1 min. = 10 min. total</a:t>
            </a:r>
          </a:p>
          <a:p>
            <a:endParaRPr lang="en-US" i="1" dirty="0"/>
          </a:p>
          <a:p>
            <a:r>
              <a:rPr lang="en-US" i="0" dirty="0"/>
              <a:t>Talk through the five factors to consider given the current state of fundraising</a:t>
            </a:r>
          </a:p>
          <a:p>
            <a:endParaRPr lang="en-US" i="0" dirty="0"/>
          </a:p>
          <a:p>
            <a:r>
              <a:rPr lang="en-US" i="0" dirty="0"/>
              <a:t>Share that information for these factors comes from the 2024 Giving USA report and the Lily Family School of Philanthropy at Indiana University “The Philanthropy Outlook 2024 and 2025” report</a:t>
            </a:r>
          </a:p>
        </p:txBody>
      </p:sp>
      <p:sp>
        <p:nvSpPr>
          <p:cNvPr id="4" name="Slide Number Placeholder 3"/>
          <p:cNvSpPr>
            <a:spLocks noGrp="1"/>
          </p:cNvSpPr>
          <p:nvPr>
            <p:ph type="sldNum" sz="quarter" idx="5"/>
          </p:nvPr>
        </p:nvSpPr>
        <p:spPr/>
        <p:txBody>
          <a:bodyPr/>
          <a:lstStyle/>
          <a:p>
            <a:fld id="{A89C7E07-3C67-C64C-8DA0-0404F6303970}" type="slidenum">
              <a:rPr lang="en-US" smtClean="0"/>
              <a:t>6</a:t>
            </a:fld>
            <a:endParaRPr lang="en-US" dirty="0"/>
          </a:p>
        </p:txBody>
      </p:sp>
    </p:spTree>
    <p:extLst>
      <p:ext uri="{BB962C8B-B14F-4D97-AF65-F5344CB8AC3E}">
        <p14:creationId xmlns:p14="http://schemas.microsoft.com/office/powerpoint/2010/main" val="3531031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1 min. = 11 min. total</a:t>
            </a:r>
          </a:p>
          <a:p>
            <a:pPr marL="0" marR="0">
              <a:spcBef>
                <a:spcPts val="0"/>
              </a:spcBef>
              <a:spcAft>
                <a:spcPts val="0"/>
              </a:spcAft>
            </a:pPr>
            <a:endParaRPr lang="en-US" sz="1800" i="1"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800" i="0" dirty="0">
                <a:effectLst/>
                <a:latin typeface="Calibri" panose="020F0502020204030204" pitchFamily="34" charset="0"/>
                <a:ea typeface="Times New Roman" panose="02020603050405020304" pitchFamily="18" charset="0"/>
              </a:rPr>
              <a:t>According to Giving USA’s most recent report, three of the </a:t>
            </a:r>
            <a:r>
              <a:rPr lang="en-US" sz="1100" i="0" dirty="0">
                <a:effectLst/>
                <a:latin typeface="Calibri" panose="020F0502020204030204" pitchFamily="34" charset="0"/>
                <a:ea typeface="Times New Roman" panose="02020603050405020304" pitchFamily="18" charset="0"/>
              </a:rPr>
              <a:t>biggest current economic impacts on fundraising include:</a:t>
            </a:r>
            <a:endParaRPr lang="en-US" sz="1200" i="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Wingdings" pitchFamily="2" charset="2"/>
              <a:buChar char="§"/>
            </a:pPr>
            <a:r>
              <a:rPr lang="en-US" sz="1100" i="0" dirty="0">
                <a:effectLst/>
                <a:latin typeface="Calibri" panose="020F0502020204030204" pitchFamily="34" charset="0"/>
                <a:ea typeface="Times New Roman" panose="02020603050405020304" pitchFamily="18" charset="0"/>
              </a:rPr>
              <a:t>Inflation and consumer confidence</a:t>
            </a:r>
            <a:endParaRPr lang="en-US" sz="1200" i="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Wingdings" pitchFamily="2" charset="2"/>
              <a:buChar char="§"/>
            </a:pPr>
            <a:r>
              <a:rPr lang="en-US" sz="1100" i="0" dirty="0">
                <a:effectLst/>
                <a:latin typeface="Calibri" panose="020F0502020204030204" pitchFamily="34" charset="0"/>
                <a:ea typeface="Times New Roman" panose="02020603050405020304" pitchFamily="18" charset="0"/>
              </a:rPr>
              <a:t>Generational giving</a:t>
            </a:r>
            <a:endParaRPr lang="en-US" sz="1200" i="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Wingdings" pitchFamily="2" charset="2"/>
              <a:buChar char="§"/>
            </a:pPr>
            <a:r>
              <a:rPr lang="en-US" sz="1100" i="0" dirty="0">
                <a:effectLst/>
                <a:latin typeface="Calibri" panose="020F0502020204030204" pitchFamily="34" charset="0"/>
                <a:ea typeface="Times New Roman" panose="02020603050405020304" pitchFamily="18" charset="0"/>
              </a:rPr>
              <a:t>Geopolitical factors</a:t>
            </a:r>
            <a:endParaRPr lang="en-US" sz="1200" i="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These impacts show there is still some economic uncertainty alongside opportunities for increased funds to be raised in the next two years.</a:t>
            </a:r>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7</a:t>
            </a:fld>
            <a:endParaRPr lang="en-US" dirty="0"/>
          </a:p>
        </p:txBody>
      </p:sp>
    </p:spTree>
    <p:extLst>
      <p:ext uri="{BB962C8B-B14F-4D97-AF65-F5344CB8AC3E}">
        <p14:creationId xmlns:p14="http://schemas.microsoft.com/office/powerpoint/2010/main" val="3576248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1 min. = 12 min.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(Points 1 &amp; 2) The inflation challenge has impacted everyday donors and the causes they support, while a more robust stock market has allowed affluent donors to help their causes thrive. When the market is up, people usually contribute more to their DAFs. At the halfway mark of 2024, researchers and fundraisers say the economy will continue to drive giving, at least in part. </a:t>
            </a:r>
          </a:p>
          <a:p>
            <a:pPr marL="0" marR="0">
              <a:spcBef>
                <a:spcPts val="0"/>
              </a:spcBef>
              <a:spcAft>
                <a:spcPts val="0"/>
              </a:spcAft>
            </a:pPr>
            <a:endParaRPr lang="en-US" sz="1200" dirty="0">
              <a:effectLst/>
              <a:latin typeface="Calibri" panose="020F0502020204030204" pitchFamily="34" charset="0"/>
              <a:ea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Point 3 explained on the next slide.</a:t>
            </a: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b="0" i="0" dirty="0">
              <a:solidFill>
                <a:srgbClr val="333333"/>
              </a:solidFill>
              <a:effectLst/>
              <a:highlight>
                <a:srgbClr val="FFFFFF"/>
              </a:highlight>
              <a:latin typeface="Heuristica"/>
            </a:endParaRPr>
          </a:p>
        </p:txBody>
      </p:sp>
      <p:sp>
        <p:nvSpPr>
          <p:cNvPr id="4" name="Slide Number Placeholder 3"/>
          <p:cNvSpPr>
            <a:spLocks noGrp="1"/>
          </p:cNvSpPr>
          <p:nvPr>
            <p:ph type="sldNum" sz="quarter" idx="5"/>
          </p:nvPr>
        </p:nvSpPr>
        <p:spPr/>
        <p:txBody>
          <a:bodyPr/>
          <a:lstStyle/>
          <a:p>
            <a:fld id="{A89C7E07-3C67-C64C-8DA0-0404F6303970}" type="slidenum">
              <a:rPr lang="en-US" smtClean="0"/>
              <a:t>8</a:t>
            </a:fld>
            <a:endParaRPr lang="en-US" dirty="0"/>
          </a:p>
        </p:txBody>
      </p:sp>
    </p:spTree>
    <p:extLst>
      <p:ext uri="{BB962C8B-B14F-4D97-AF65-F5344CB8AC3E}">
        <p14:creationId xmlns:p14="http://schemas.microsoft.com/office/powerpoint/2010/main" val="3908276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1 min. = 13 min. total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The University of Michigan tracks consumer confidence incorporating market expectations and inflation. </a:t>
            </a: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rPr>
              <a:t>Over the last 12 months, there has been some fluctuation. On the whole, though, the monthly measures show consumers are “fairly confident” about how the economy is doing. </a:t>
            </a:r>
            <a:endParaRPr lang="en-US" sz="1800" dirty="0">
              <a:effectLst/>
              <a:latin typeface="Times New Roman" panose="02020603050405020304" pitchFamily="18" charset="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9</a:t>
            </a:fld>
            <a:endParaRPr lang="en-US" dirty="0"/>
          </a:p>
        </p:txBody>
      </p:sp>
    </p:spTree>
    <p:extLst>
      <p:ext uri="{BB962C8B-B14F-4D97-AF65-F5344CB8AC3E}">
        <p14:creationId xmlns:p14="http://schemas.microsoft.com/office/powerpoint/2010/main" val="5462639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3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224432911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64974471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dirty="0"/>
              <a:t>Click icon to add table</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41095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927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808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dirty="0"/>
              <a:t>Click icon to add picture</a:t>
            </a:r>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9169562"/>
      </p:ext>
    </p:extLst>
  </p:cSld>
  <p:clrMapOvr>
    <a:masterClrMapping/>
  </p:clrMapOvr>
  <p:extLst>
    <p:ext uri="{DCECCB84-F9BA-43D5-87BE-67443E8EF086}">
      <p15:sldGuideLst xmlns:p15="http://schemas.microsoft.com/office/powerpoint/2012/main">
        <p15:guide id="2" pos="7104">
          <p15:clr>
            <a:srgbClr val="FBAE40"/>
          </p15:clr>
        </p15:guide>
        <p15:guide id="3" pos="4344">
          <p15:clr>
            <a:srgbClr val="FBAE40"/>
          </p15:clr>
        </p15:guide>
        <p15:guide id="4" pos="4560">
          <p15:clr>
            <a:srgbClr val="FBAE40"/>
          </p15:clr>
        </p15:guide>
        <p15:guide id="8" orient="horz" pos="18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dirty="0"/>
              <a:t>Click icon to add picture</a:t>
            </a:r>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791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14029641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p14="http://schemas.microsoft.com/office/powerpoint/2010/main" val="2027108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105695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55460680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dirty="0"/>
              <a:t>Click icon to add picture</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142931976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dirty="0"/>
              <a:t>Click to edit Master title style</a:t>
            </a:r>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en-US" dirty="0">
              <a:latin typeface="+mn-lt"/>
            </a:endParaRPr>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bg1"/>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711" r:id="rId1"/>
    <p:sldLayoutId id="2147483698" r:id="rId2"/>
    <p:sldLayoutId id="2147483710" r:id="rId3"/>
    <p:sldLayoutId id="2147483700" r:id="rId4"/>
    <p:sldLayoutId id="2147483701" r:id="rId5"/>
    <p:sldLayoutId id="2147483659" r:id="rId6"/>
    <p:sldLayoutId id="2147483709" r:id="rId7"/>
    <p:sldLayoutId id="2147483708" r:id="rId8"/>
    <p:sldLayoutId id="2147483707" r:id="rId9"/>
    <p:sldLayoutId id="2147483706" r:id="rId10"/>
    <p:sldLayoutId id="2147483705" r:id="rId11"/>
    <p:sldLayoutId id="2147483704" r:id="rId12"/>
    <p:sldLayoutId id="2147483703" r:id="rId13"/>
  </p:sldLayoutIdLst>
  <p:hf sldNum="0" hdr="0" ftr="0" dt="0"/>
  <p:txStyles>
    <p:title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microsoft.com/office/2011/relationships/webextension" Target="../webextensions/webextension2.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hyperlink" Target="https://docs.google.com/spreadsheets/d/11JsWmA-Sc6Ex0_KrdcnKd7Xp-_DxTn9gdeNvO3hsizM/edit?usp=drive_link" TargetMode="External"/><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hyperlink" Target="https://docs.google.com/spreadsheets/d/1RJqBS8y_ts5yMDLr0Q73KoLK69QBFu_Fdz0F3UT4liM/edit?usp=drive_link"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D9D6-2977-ABCD-FDF8-51AFA5064E54}"/>
              </a:ext>
            </a:extLst>
          </p:cNvPr>
          <p:cNvSpPr>
            <a:spLocks noGrp="1"/>
          </p:cNvSpPr>
          <p:nvPr>
            <p:ph type="ctrTitle"/>
          </p:nvPr>
        </p:nvSpPr>
        <p:spPr>
          <a:xfrm>
            <a:off x="6309904" y="411479"/>
            <a:ext cx="5486400" cy="3291840"/>
          </a:xfrm>
        </p:spPr>
        <p:txBody>
          <a:bodyPr/>
          <a:lstStyle/>
          <a:p>
            <a:r>
              <a:rPr lang="en-US" sz="5400" dirty="0"/>
              <a:t>Fund Development for Charter Schools</a:t>
            </a:r>
          </a:p>
        </p:txBody>
      </p:sp>
    </p:spTree>
    <p:extLst>
      <p:ext uri="{BB962C8B-B14F-4D97-AF65-F5344CB8AC3E}">
        <p14:creationId xmlns:p14="http://schemas.microsoft.com/office/powerpoint/2010/main" val="3390304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a:lstStyle/>
          <a:p>
            <a:r>
              <a:rPr lang="en-US" dirty="0"/>
              <a:t>Generational Giving</a:t>
            </a:r>
          </a:p>
        </p:txBody>
      </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3657600" y="2281237"/>
            <a:ext cx="7810500" cy="4339696"/>
          </a:xfrm>
        </p:spPr>
        <p:txBody>
          <a:bodyPr>
            <a:normAutofit lnSpcReduction="10000"/>
          </a:bodyPr>
          <a:lstStyle/>
          <a:p>
            <a:pPr>
              <a:buFont typeface="Wingdings" pitchFamily="2" charset="2"/>
              <a:buChar char="§"/>
            </a:pPr>
            <a:r>
              <a:rPr lang="en-US" sz="2200" b="1" dirty="0">
                <a:solidFill>
                  <a:schemeClr val="tx2">
                    <a:lumMod val="75000"/>
                  </a:schemeClr>
                </a:solidFill>
              </a:rPr>
              <a:t>2024 Trends Across Generations</a:t>
            </a:r>
          </a:p>
          <a:p>
            <a:pPr lvl="1">
              <a:buFont typeface="Courier New" panose="02070309020205020404" pitchFamily="49" charset="0"/>
              <a:buChar char="o"/>
            </a:pPr>
            <a:r>
              <a:rPr lang="en-US" sz="2200" b="1" i="1" dirty="0">
                <a:solidFill>
                  <a:schemeClr val="tx2">
                    <a:lumMod val="75000"/>
                  </a:schemeClr>
                </a:solidFill>
              </a:rPr>
              <a:t>Baby Boomers </a:t>
            </a:r>
            <a:r>
              <a:rPr lang="en-US" sz="2200" dirty="0">
                <a:solidFill>
                  <a:schemeClr val="tx2">
                    <a:lumMod val="75000"/>
                  </a:schemeClr>
                </a:solidFill>
              </a:rPr>
              <a:t>- second largest generation, email/easy online giving, detail-oriented (mission, financials, sustainability)</a:t>
            </a:r>
          </a:p>
          <a:p>
            <a:pPr lvl="1">
              <a:buFont typeface="Courier New" panose="02070309020205020404" pitchFamily="49" charset="0"/>
              <a:buChar char="o"/>
            </a:pPr>
            <a:r>
              <a:rPr lang="en-US" sz="2200" b="1" i="1" dirty="0">
                <a:solidFill>
                  <a:schemeClr val="tx2">
                    <a:lumMod val="75000"/>
                  </a:schemeClr>
                </a:solidFill>
              </a:rPr>
              <a:t>Gen X </a:t>
            </a:r>
            <a:r>
              <a:rPr lang="en-US" sz="2200" dirty="0">
                <a:solidFill>
                  <a:schemeClr val="tx2">
                    <a:lumMod val="75000"/>
                  </a:schemeClr>
                </a:solidFill>
              </a:rPr>
              <a:t>– smallest generation, email/online/social media giving</a:t>
            </a:r>
          </a:p>
          <a:p>
            <a:pPr lvl="1">
              <a:buFont typeface="Courier New" panose="02070309020205020404" pitchFamily="49" charset="0"/>
              <a:buChar char="o"/>
            </a:pPr>
            <a:r>
              <a:rPr lang="en-US" sz="2200" b="1" i="1" dirty="0">
                <a:solidFill>
                  <a:schemeClr val="tx2">
                    <a:lumMod val="75000"/>
                  </a:schemeClr>
                </a:solidFill>
              </a:rPr>
              <a:t>Millennials</a:t>
            </a:r>
            <a:r>
              <a:rPr lang="en-US" sz="2200" dirty="0">
                <a:solidFill>
                  <a:schemeClr val="tx2">
                    <a:lumMod val="75000"/>
                  </a:schemeClr>
                </a:solidFill>
              </a:rPr>
              <a:t> – largest generation, online/social media giving, advocacy and social benefit causes</a:t>
            </a:r>
          </a:p>
          <a:p>
            <a:pPr lvl="1">
              <a:buFont typeface="Courier New" panose="02070309020205020404" pitchFamily="49" charset="0"/>
              <a:buChar char="o"/>
            </a:pPr>
            <a:r>
              <a:rPr lang="en-US" sz="2200" b="1" i="1" dirty="0">
                <a:solidFill>
                  <a:schemeClr val="tx2">
                    <a:lumMod val="75000"/>
                  </a:schemeClr>
                </a:solidFill>
              </a:rPr>
              <a:t>Gen Z </a:t>
            </a:r>
            <a:r>
              <a:rPr lang="en-US" sz="2200" dirty="0">
                <a:solidFill>
                  <a:schemeClr val="tx2">
                    <a:lumMod val="75000"/>
                  </a:schemeClr>
                </a:solidFill>
              </a:rPr>
              <a:t>– online giving, crowdsourcing and peer-to-peer fundraising, environmental and social benefit causes</a:t>
            </a:r>
          </a:p>
          <a:p>
            <a:pPr marL="333375" lvl="1" indent="-333375">
              <a:buFont typeface="Wingdings" pitchFamily="2" charset="2"/>
              <a:buChar char="§"/>
            </a:pPr>
            <a:r>
              <a:rPr lang="en-US" sz="2200" b="1" dirty="0">
                <a:solidFill>
                  <a:schemeClr val="tx2">
                    <a:lumMod val="75000"/>
                  </a:schemeClr>
                </a:solidFill>
              </a:rPr>
              <a:t>Wealth “handoff” coming</a:t>
            </a:r>
          </a:p>
          <a:p>
            <a:endParaRPr lang="en-US" dirty="0">
              <a:solidFill>
                <a:schemeClr val="tx2">
                  <a:lumMod val="75000"/>
                </a:schemeClr>
              </a:solidFill>
            </a:endParaRPr>
          </a:p>
          <a:p>
            <a:endParaRPr lang="en-US" dirty="0">
              <a:solidFill>
                <a:schemeClr val="tx2">
                  <a:lumMod val="75000"/>
                </a:schemeClr>
              </a:solidFill>
            </a:endParaRPr>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271360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a:lstStyle/>
          <a:p>
            <a:r>
              <a:rPr lang="en-US" dirty="0"/>
              <a:t>Geopolitical Factors</a:t>
            </a:r>
          </a:p>
        </p:txBody>
      </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3657600" y="2281238"/>
            <a:ext cx="7810500" cy="3700462"/>
          </a:xfrm>
        </p:spPr>
        <p:txBody>
          <a:bodyPr>
            <a:normAutofit/>
          </a:bodyPr>
          <a:lstStyle/>
          <a:p>
            <a:pPr>
              <a:buFont typeface="Wingdings" pitchFamily="2" charset="2"/>
              <a:buChar char="§"/>
            </a:pPr>
            <a:r>
              <a:rPr lang="en-US" sz="2400" dirty="0">
                <a:solidFill>
                  <a:schemeClr val="tx2">
                    <a:lumMod val="75000"/>
                  </a:schemeClr>
                </a:solidFill>
              </a:rPr>
              <a:t>November election</a:t>
            </a:r>
          </a:p>
          <a:p>
            <a:pPr>
              <a:buFont typeface="Wingdings" pitchFamily="2" charset="2"/>
              <a:buChar char="§"/>
            </a:pPr>
            <a:r>
              <a:rPr lang="en-US" sz="2400" dirty="0">
                <a:solidFill>
                  <a:schemeClr val="tx2">
                    <a:lumMod val="75000"/>
                  </a:schemeClr>
                </a:solidFill>
              </a:rPr>
              <a:t>Global conditions</a:t>
            </a:r>
          </a:p>
          <a:p>
            <a:pPr>
              <a:buFont typeface="Wingdings" pitchFamily="2" charset="2"/>
              <a:buChar char="§"/>
            </a:pPr>
            <a:r>
              <a:rPr lang="en-US" sz="2400" dirty="0">
                <a:solidFill>
                  <a:schemeClr val="tx2">
                    <a:lumMod val="75000"/>
                  </a:schemeClr>
                </a:solidFill>
              </a:rPr>
              <a:t>Social movements</a:t>
            </a:r>
          </a:p>
          <a:p>
            <a:pPr>
              <a:buFont typeface="Wingdings" pitchFamily="2" charset="2"/>
              <a:buChar char="§"/>
            </a:pPr>
            <a:r>
              <a:rPr lang="en-US" sz="2400" dirty="0">
                <a:solidFill>
                  <a:schemeClr val="tx2">
                    <a:lumMod val="75000"/>
                  </a:schemeClr>
                </a:solidFill>
              </a:rPr>
              <a:t>Technological trends</a:t>
            </a:r>
          </a:p>
          <a:p>
            <a:endParaRPr lang="en-US" dirty="0">
              <a:solidFill>
                <a:schemeClr val="tx2">
                  <a:lumMod val="75000"/>
                </a:schemeClr>
              </a:solidFill>
            </a:endParaRPr>
          </a:p>
          <a:p>
            <a:endParaRPr lang="en-US" dirty="0">
              <a:solidFill>
                <a:schemeClr val="tx2">
                  <a:lumMod val="75000"/>
                </a:schemeClr>
              </a:solidFill>
            </a:endParaRPr>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3682628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CE60-587E-1D5C-8B50-ED3441BA49CE}"/>
              </a:ext>
            </a:extLst>
          </p:cNvPr>
          <p:cNvSpPr>
            <a:spLocks noGrp="1"/>
          </p:cNvSpPr>
          <p:nvPr>
            <p:ph type="ctrTitle"/>
          </p:nvPr>
        </p:nvSpPr>
        <p:spPr>
          <a:xfrm>
            <a:off x="6299835" y="430529"/>
            <a:ext cx="5486400" cy="3291840"/>
          </a:xfrm>
        </p:spPr>
        <p:txBody>
          <a:bodyPr/>
          <a:lstStyle/>
          <a:p>
            <a:r>
              <a:rPr lang="en-US" dirty="0"/>
              <a:t>State Funding</a:t>
            </a:r>
          </a:p>
        </p:txBody>
      </p:sp>
      <p:sp>
        <p:nvSpPr>
          <p:cNvPr id="3" name="Text Placeholder 2">
            <a:extLst>
              <a:ext uri="{FF2B5EF4-FFF2-40B4-BE49-F238E27FC236}">
                <a16:creationId xmlns:a16="http://schemas.microsoft.com/office/drawing/2014/main" id="{0E02AE9C-BA1D-195E-3B93-A5A0CC03D8F3}"/>
              </a:ext>
            </a:extLst>
          </p:cNvPr>
          <p:cNvSpPr>
            <a:spLocks noGrp="1"/>
          </p:cNvSpPr>
          <p:nvPr>
            <p:ph type="body" sz="quarter" idx="11"/>
          </p:nvPr>
        </p:nvSpPr>
        <p:spPr>
          <a:xfrm>
            <a:off x="6299835" y="4568602"/>
            <a:ext cx="5486400" cy="2042060"/>
          </a:xfrm>
        </p:spPr>
        <p:txBody>
          <a:bodyPr/>
          <a:lstStyle/>
          <a:p>
            <a:pPr marL="342900" indent="-342900">
              <a:buFont typeface="Wingdings" pitchFamily="2" charset="2"/>
              <a:buChar char="§"/>
            </a:pPr>
            <a:r>
              <a:rPr lang="en-US" dirty="0"/>
              <a:t>Removal of budget stabilization factor</a:t>
            </a:r>
          </a:p>
          <a:p>
            <a:pPr marL="342900" indent="-342900">
              <a:buFont typeface="Wingdings" pitchFamily="2" charset="2"/>
              <a:buChar char="§"/>
            </a:pPr>
            <a:r>
              <a:rPr lang="en-US" dirty="0"/>
              <a:t>Additional funding opportunities for CSI schools</a:t>
            </a:r>
          </a:p>
          <a:p>
            <a:pPr marL="342900" indent="-342900">
              <a:buFont typeface="Wingdings" pitchFamily="2" charset="2"/>
              <a:buChar char="§"/>
            </a:pPr>
            <a:r>
              <a:rPr lang="en-US" dirty="0"/>
              <a:t>Change in school finance formula in FY26</a:t>
            </a:r>
          </a:p>
        </p:txBody>
      </p:sp>
      <p:sp>
        <p:nvSpPr>
          <p:cNvPr id="7" name="Title 1">
            <a:extLst>
              <a:ext uri="{FF2B5EF4-FFF2-40B4-BE49-F238E27FC236}">
                <a16:creationId xmlns:a16="http://schemas.microsoft.com/office/drawing/2014/main" id="{836413BB-B989-36E4-EA66-D0D69BD37A70}"/>
              </a:ext>
              <a:ext uri="{C183D7F6-B498-43B3-948B-1728B52AA6E4}">
                <adec:decorative xmlns:adec="http://schemas.microsoft.com/office/drawing/2017/decorative" val="1"/>
              </a:ext>
            </a:extLst>
          </p:cNvPr>
          <p:cNvSpPr txBox="1">
            <a:spLocks/>
          </p:cNvSpPr>
          <p:nvPr/>
        </p:nvSpPr>
        <p:spPr>
          <a:xfrm>
            <a:off x="202883" y="2588870"/>
            <a:ext cx="5486400" cy="1680259"/>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6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pic>
        <p:nvPicPr>
          <p:cNvPr id="13" name="Picture Placeholder 12">
            <a:extLst>
              <a:ext uri="{FF2B5EF4-FFF2-40B4-BE49-F238E27FC236}">
                <a16:creationId xmlns:a16="http://schemas.microsoft.com/office/drawing/2014/main" id="{B1546911-52DA-BE81-1EE3-2281A02C99E1}"/>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7758" b="7758"/>
          <a:stretch>
            <a:fillRect/>
          </a:stretch>
        </p:blipFill>
        <p:spPr/>
      </p:pic>
    </p:spTree>
    <p:extLst>
      <p:ext uri="{BB962C8B-B14F-4D97-AF65-F5344CB8AC3E}">
        <p14:creationId xmlns:p14="http://schemas.microsoft.com/office/powerpoint/2010/main" val="169190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CE60-587E-1D5C-8B50-ED3441BA49CE}"/>
              </a:ext>
            </a:extLst>
          </p:cNvPr>
          <p:cNvSpPr>
            <a:spLocks noGrp="1"/>
          </p:cNvSpPr>
          <p:nvPr>
            <p:ph type="ctrTitle"/>
          </p:nvPr>
        </p:nvSpPr>
        <p:spPr>
          <a:xfrm>
            <a:off x="6299835" y="430529"/>
            <a:ext cx="5486400" cy="3291840"/>
          </a:xfrm>
        </p:spPr>
        <p:txBody>
          <a:bodyPr/>
          <a:lstStyle/>
          <a:p>
            <a:r>
              <a:rPr lang="en-US" dirty="0"/>
              <a:t>Foundations &amp; Corporations</a:t>
            </a:r>
          </a:p>
        </p:txBody>
      </p:sp>
      <p:sp>
        <p:nvSpPr>
          <p:cNvPr id="3" name="Text Placeholder 2">
            <a:extLst>
              <a:ext uri="{FF2B5EF4-FFF2-40B4-BE49-F238E27FC236}">
                <a16:creationId xmlns:a16="http://schemas.microsoft.com/office/drawing/2014/main" id="{0E02AE9C-BA1D-195E-3B93-A5A0CC03D8F3}"/>
              </a:ext>
            </a:extLst>
          </p:cNvPr>
          <p:cNvSpPr>
            <a:spLocks noGrp="1"/>
          </p:cNvSpPr>
          <p:nvPr>
            <p:ph type="body" sz="quarter" idx="11"/>
          </p:nvPr>
        </p:nvSpPr>
        <p:spPr>
          <a:xfrm>
            <a:off x="6299835" y="4568602"/>
            <a:ext cx="5486400" cy="1645920"/>
          </a:xfrm>
        </p:spPr>
        <p:txBody>
          <a:bodyPr/>
          <a:lstStyle/>
          <a:p>
            <a:pPr marL="342900" indent="-342900">
              <a:buFont typeface="Wingdings" pitchFamily="2" charset="2"/>
              <a:buChar char="§"/>
            </a:pPr>
            <a:r>
              <a:rPr lang="en-US" dirty="0"/>
              <a:t>Economic growth</a:t>
            </a:r>
          </a:p>
          <a:p>
            <a:pPr marL="342900" indent="-342900">
              <a:buFont typeface="Wingdings" pitchFamily="2" charset="2"/>
              <a:buChar char="§"/>
            </a:pPr>
            <a:r>
              <a:rPr lang="en-US" dirty="0"/>
              <a:t>Sponsorship and innovative resource opportunities</a:t>
            </a:r>
          </a:p>
        </p:txBody>
      </p:sp>
      <p:pic>
        <p:nvPicPr>
          <p:cNvPr id="9" name="Picture Placeholder 8">
            <a:extLst>
              <a:ext uri="{FF2B5EF4-FFF2-40B4-BE49-F238E27FC236}">
                <a16:creationId xmlns:a16="http://schemas.microsoft.com/office/drawing/2014/main" id="{CB5CAFA8-271E-089C-FCD0-79C71EC70580}"/>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3077" r="23077"/>
          <a:stretch/>
        </p:blipFill>
        <p:spPr/>
      </p:pic>
      <p:sp>
        <p:nvSpPr>
          <p:cNvPr id="7" name="Title 1">
            <a:extLst>
              <a:ext uri="{FF2B5EF4-FFF2-40B4-BE49-F238E27FC236}">
                <a16:creationId xmlns:a16="http://schemas.microsoft.com/office/drawing/2014/main" id="{836413BB-B989-36E4-EA66-D0D69BD37A70}"/>
              </a:ext>
              <a:ext uri="{C183D7F6-B498-43B3-948B-1728B52AA6E4}">
                <adec:decorative xmlns:adec="http://schemas.microsoft.com/office/drawing/2017/decorative" val="1"/>
              </a:ext>
            </a:extLst>
          </p:cNvPr>
          <p:cNvSpPr txBox="1">
            <a:spLocks/>
          </p:cNvSpPr>
          <p:nvPr/>
        </p:nvSpPr>
        <p:spPr>
          <a:xfrm>
            <a:off x="202883" y="2588870"/>
            <a:ext cx="5486400" cy="1680259"/>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6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spTree>
    <p:extLst>
      <p:ext uri="{BB962C8B-B14F-4D97-AF65-F5344CB8AC3E}">
        <p14:creationId xmlns:p14="http://schemas.microsoft.com/office/powerpoint/2010/main" val="425179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CE60-587E-1D5C-8B50-ED3441BA49CE}"/>
              </a:ext>
            </a:extLst>
          </p:cNvPr>
          <p:cNvSpPr>
            <a:spLocks noGrp="1"/>
          </p:cNvSpPr>
          <p:nvPr>
            <p:ph type="ctrTitle"/>
          </p:nvPr>
        </p:nvSpPr>
        <p:spPr>
          <a:xfrm>
            <a:off x="6299835" y="430529"/>
            <a:ext cx="5486400" cy="3291840"/>
          </a:xfrm>
        </p:spPr>
        <p:txBody>
          <a:bodyPr/>
          <a:lstStyle/>
          <a:p>
            <a:r>
              <a:rPr lang="en-US" dirty="0"/>
              <a:t>Sustainable Models</a:t>
            </a:r>
          </a:p>
        </p:txBody>
      </p:sp>
      <p:sp>
        <p:nvSpPr>
          <p:cNvPr id="3" name="Text Placeholder 2">
            <a:extLst>
              <a:ext uri="{FF2B5EF4-FFF2-40B4-BE49-F238E27FC236}">
                <a16:creationId xmlns:a16="http://schemas.microsoft.com/office/drawing/2014/main" id="{0E02AE9C-BA1D-195E-3B93-A5A0CC03D8F3}"/>
              </a:ext>
            </a:extLst>
          </p:cNvPr>
          <p:cNvSpPr>
            <a:spLocks noGrp="1"/>
          </p:cNvSpPr>
          <p:nvPr>
            <p:ph type="body" sz="quarter" idx="11"/>
          </p:nvPr>
        </p:nvSpPr>
        <p:spPr>
          <a:xfrm>
            <a:off x="6299835" y="4568602"/>
            <a:ext cx="5486400" cy="1645920"/>
          </a:xfrm>
        </p:spPr>
        <p:txBody>
          <a:bodyPr/>
          <a:lstStyle/>
          <a:p>
            <a:pPr marL="342900" indent="-342900">
              <a:buFont typeface="Wingdings" pitchFamily="2" charset="2"/>
              <a:buChar char="§"/>
            </a:pPr>
            <a:r>
              <a:rPr lang="en-US" dirty="0"/>
              <a:t>Declining enrollment</a:t>
            </a:r>
          </a:p>
          <a:p>
            <a:pPr marL="342900" indent="-342900">
              <a:buFont typeface="Wingdings" pitchFamily="2" charset="2"/>
              <a:buChar char="§"/>
            </a:pPr>
            <a:r>
              <a:rPr lang="en-US" dirty="0"/>
              <a:t>Wage and goods cost increase</a:t>
            </a:r>
          </a:p>
          <a:p>
            <a:pPr marL="342900" indent="-342900">
              <a:buFont typeface="Wingdings" pitchFamily="2" charset="2"/>
              <a:buChar char="§"/>
            </a:pPr>
            <a:r>
              <a:rPr lang="en-US" dirty="0"/>
              <a:t>Fundraising opportunities</a:t>
            </a:r>
          </a:p>
        </p:txBody>
      </p:sp>
      <p:pic>
        <p:nvPicPr>
          <p:cNvPr id="9" name="Picture Placeholder 8">
            <a:extLst>
              <a:ext uri="{FF2B5EF4-FFF2-40B4-BE49-F238E27FC236}">
                <a16:creationId xmlns:a16="http://schemas.microsoft.com/office/drawing/2014/main" id="{CB5CAFA8-271E-089C-FCD0-79C71EC70580}"/>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1943" r="21943"/>
          <a:stretch/>
        </p:blipFill>
        <p:spPr/>
      </p:pic>
      <p:sp>
        <p:nvSpPr>
          <p:cNvPr id="7" name="Title 1">
            <a:extLst>
              <a:ext uri="{FF2B5EF4-FFF2-40B4-BE49-F238E27FC236}">
                <a16:creationId xmlns:a16="http://schemas.microsoft.com/office/drawing/2014/main" id="{836413BB-B989-36E4-EA66-D0D69BD37A70}"/>
              </a:ext>
              <a:ext uri="{C183D7F6-B498-43B3-948B-1728B52AA6E4}">
                <adec:decorative xmlns:adec="http://schemas.microsoft.com/office/drawing/2017/decorative" val="1"/>
              </a:ext>
            </a:extLst>
          </p:cNvPr>
          <p:cNvSpPr txBox="1">
            <a:spLocks/>
          </p:cNvSpPr>
          <p:nvPr/>
        </p:nvSpPr>
        <p:spPr>
          <a:xfrm>
            <a:off x="202883" y="2588870"/>
            <a:ext cx="5486400" cy="1680259"/>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6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spTree>
    <p:extLst>
      <p:ext uri="{BB962C8B-B14F-4D97-AF65-F5344CB8AC3E}">
        <p14:creationId xmlns:p14="http://schemas.microsoft.com/office/powerpoint/2010/main" val="237145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CE60-587E-1D5C-8B50-ED3441BA49CE}"/>
              </a:ext>
            </a:extLst>
          </p:cNvPr>
          <p:cNvSpPr>
            <a:spLocks noGrp="1"/>
          </p:cNvSpPr>
          <p:nvPr>
            <p:ph type="ctrTitle"/>
          </p:nvPr>
        </p:nvSpPr>
        <p:spPr>
          <a:xfrm>
            <a:off x="6299835" y="430529"/>
            <a:ext cx="5486400" cy="3291840"/>
          </a:xfrm>
        </p:spPr>
        <p:txBody>
          <a:bodyPr/>
          <a:lstStyle/>
          <a:p>
            <a:r>
              <a:rPr lang="en-US" dirty="0"/>
              <a:t>Fundraising Talent</a:t>
            </a:r>
          </a:p>
        </p:txBody>
      </p:sp>
      <p:sp>
        <p:nvSpPr>
          <p:cNvPr id="3" name="Text Placeholder 2">
            <a:extLst>
              <a:ext uri="{FF2B5EF4-FFF2-40B4-BE49-F238E27FC236}">
                <a16:creationId xmlns:a16="http://schemas.microsoft.com/office/drawing/2014/main" id="{0E02AE9C-BA1D-195E-3B93-A5A0CC03D8F3}"/>
              </a:ext>
            </a:extLst>
          </p:cNvPr>
          <p:cNvSpPr>
            <a:spLocks noGrp="1"/>
          </p:cNvSpPr>
          <p:nvPr>
            <p:ph type="body" sz="quarter" idx="11"/>
          </p:nvPr>
        </p:nvSpPr>
        <p:spPr>
          <a:xfrm>
            <a:off x="6299835" y="4568602"/>
            <a:ext cx="5486400" cy="1645920"/>
          </a:xfrm>
        </p:spPr>
        <p:txBody>
          <a:bodyPr/>
          <a:lstStyle/>
          <a:p>
            <a:pPr marL="342900" indent="-342900">
              <a:buFont typeface="Wingdings" pitchFamily="2" charset="2"/>
              <a:buChar char="§"/>
            </a:pPr>
            <a:r>
              <a:rPr lang="en-US" dirty="0"/>
              <a:t>Fundraising role(s)</a:t>
            </a:r>
          </a:p>
          <a:p>
            <a:pPr marL="342900" indent="-342900">
              <a:buFont typeface="Wingdings" pitchFamily="2" charset="2"/>
              <a:buChar char="§"/>
            </a:pPr>
            <a:r>
              <a:rPr lang="en-US" dirty="0"/>
              <a:t>Talent market</a:t>
            </a:r>
          </a:p>
          <a:p>
            <a:pPr marL="342900" indent="-342900">
              <a:buFont typeface="Wingdings" pitchFamily="2" charset="2"/>
              <a:buChar char="§"/>
            </a:pPr>
            <a:endParaRPr lang="en-US" dirty="0"/>
          </a:p>
        </p:txBody>
      </p:sp>
      <p:pic>
        <p:nvPicPr>
          <p:cNvPr id="9" name="Picture Placeholder 8">
            <a:extLst>
              <a:ext uri="{FF2B5EF4-FFF2-40B4-BE49-F238E27FC236}">
                <a16:creationId xmlns:a16="http://schemas.microsoft.com/office/drawing/2014/main" id="{CB5CAFA8-271E-089C-FCD0-79C71EC70580}"/>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8403" r="18403"/>
          <a:stretch/>
        </p:blipFill>
        <p:spPr/>
      </p:pic>
      <p:sp>
        <p:nvSpPr>
          <p:cNvPr id="7" name="Title 1">
            <a:extLst>
              <a:ext uri="{FF2B5EF4-FFF2-40B4-BE49-F238E27FC236}">
                <a16:creationId xmlns:a16="http://schemas.microsoft.com/office/drawing/2014/main" id="{836413BB-B989-36E4-EA66-D0D69BD37A70}"/>
              </a:ext>
              <a:ext uri="{C183D7F6-B498-43B3-948B-1728B52AA6E4}">
                <adec:decorative xmlns:adec="http://schemas.microsoft.com/office/drawing/2017/decorative" val="1"/>
              </a:ext>
            </a:extLst>
          </p:cNvPr>
          <p:cNvSpPr txBox="1">
            <a:spLocks/>
          </p:cNvSpPr>
          <p:nvPr/>
        </p:nvSpPr>
        <p:spPr>
          <a:xfrm>
            <a:off x="202883" y="2588870"/>
            <a:ext cx="5486400" cy="1680259"/>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6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spTree>
    <p:extLst>
      <p:ext uri="{BB962C8B-B14F-4D97-AF65-F5344CB8AC3E}">
        <p14:creationId xmlns:p14="http://schemas.microsoft.com/office/powerpoint/2010/main" val="1914860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9DC4-8B30-98A0-5BAB-C78BA4A4AD55}"/>
              </a:ext>
            </a:extLst>
          </p:cNvPr>
          <p:cNvSpPr>
            <a:spLocks noGrp="1"/>
          </p:cNvSpPr>
          <p:nvPr>
            <p:ph type="title"/>
          </p:nvPr>
        </p:nvSpPr>
        <p:spPr>
          <a:xfrm>
            <a:off x="594360" y="198408"/>
            <a:ext cx="10972800" cy="1574317"/>
          </a:xfrm>
        </p:spPr>
        <p:txBody>
          <a:bodyPr/>
          <a:lstStyle/>
          <a:p>
            <a:r>
              <a:rPr lang="en-US" dirty="0"/>
              <a:t>Takeaways &amp; Outstanding Questions</a:t>
            </a:r>
          </a:p>
        </p:txBody>
      </p:sp>
      <p:sp>
        <p:nvSpPr>
          <p:cNvPr id="5" name="Content Placeholder 2">
            <a:extLst>
              <a:ext uri="{FF2B5EF4-FFF2-40B4-BE49-F238E27FC236}">
                <a16:creationId xmlns:a16="http://schemas.microsoft.com/office/drawing/2014/main" id="{A61CE4EF-1D4E-2D2C-AA72-C0F4AC30543A}"/>
              </a:ext>
            </a:extLst>
          </p:cNvPr>
          <p:cNvSpPr txBox="1">
            <a:spLocks/>
          </p:cNvSpPr>
          <p:nvPr/>
        </p:nvSpPr>
        <p:spPr>
          <a:xfrm>
            <a:off x="594360" y="2382060"/>
            <a:ext cx="4490827" cy="752475"/>
          </a:xfrm>
          <a:prstGeom prst="rect">
            <a:avLst/>
          </a:prstGeom>
          <a:solidFill>
            <a:schemeClr val="accent6"/>
          </a:solidFill>
        </p:spPr>
        <p:txBody>
          <a:bodyPr anchor="ctr">
            <a:normAutofit/>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638" lvl="1" indent="0" algn="ctr">
              <a:spcBef>
                <a:spcPts val="0"/>
              </a:spcBef>
              <a:buFont typeface="Arial" panose="020B0604020202020204" pitchFamily="34" charset="0"/>
              <a:buNone/>
            </a:pPr>
            <a:r>
              <a:rPr lang="en-US" sz="2800" b="1" dirty="0">
                <a:ea typeface="Times New Roman" panose="02020603050405020304" pitchFamily="18" charset="0"/>
              </a:rPr>
              <a:t>Economic Impacts</a:t>
            </a:r>
          </a:p>
        </p:txBody>
      </p:sp>
      <p:sp>
        <p:nvSpPr>
          <p:cNvPr id="6" name="Content Placeholder 3">
            <a:extLst>
              <a:ext uri="{FF2B5EF4-FFF2-40B4-BE49-F238E27FC236}">
                <a16:creationId xmlns:a16="http://schemas.microsoft.com/office/drawing/2014/main" id="{83AF6763-8A61-0F2A-1B24-55581759EC42}"/>
              </a:ext>
            </a:extLst>
          </p:cNvPr>
          <p:cNvSpPr txBox="1">
            <a:spLocks/>
          </p:cNvSpPr>
          <p:nvPr/>
        </p:nvSpPr>
        <p:spPr>
          <a:xfrm>
            <a:off x="5881898" y="2382060"/>
            <a:ext cx="4490827" cy="752475"/>
          </a:xfrm>
          <a:prstGeom prst="rect">
            <a:avLst/>
          </a:prstGeom>
          <a:solidFill>
            <a:schemeClr val="accent2"/>
          </a:solidFill>
        </p:spPr>
        <p:txBody>
          <a:bodyPr anchor="ctr">
            <a:normAutofit/>
          </a:bodyPr>
          <a:lst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t>State Funding</a:t>
            </a:r>
          </a:p>
        </p:txBody>
      </p:sp>
      <p:sp>
        <p:nvSpPr>
          <p:cNvPr id="8" name="Content Placeholder 3">
            <a:extLst>
              <a:ext uri="{FF2B5EF4-FFF2-40B4-BE49-F238E27FC236}">
                <a16:creationId xmlns:a16="http://schemas.microsoft.com/office/drawing/2014/main" id="{27DA51A5-1C88-2DDB-1E94-049A0005D127}"/>
              </a:ext>
            </a:extLst>
          </p:cNvPr>
          <p:cNvSpPr txBox="1">
            <a:spLocks/>
          </p:cNvSpPr>
          <p:nvPr/>
        </p:nvSpPr>
        <p:spPr>
          <a:xfrm>
            <a:off x="594360" y="3440437"/>
            <a:ext cx="4490827" cy="752475"/>
          </a:xfrm>
          <a:prstGeom prst="rect">
            <a:avLst/>
          </a:prstGeom>
          <a:solidFill>
            <a:schemeClr val="tx2"/>
          </a:solidFill>
        </p:spPr>
        <p:txBody>
          <a:bodyPr vert="horz" lIns="0" tIns="45720" rIns="0" bIns="0" rtlCol="0" anchor="ctr">
            <a:normAutofit/>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283464"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2pPr>
            <a:lvl3pPr marL="5486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82296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10058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t>Foundations &amp; Corporations</a:t>
            </a:r>
          </a:p>
        </p:txBody>
      </p:sp>
      <p:sp>
        <p:nvSpPr>
          <p:cNvPr id="7" name="Content Placeholder 3">
            <a:extLst>
              <a:ext uri="{FF2B5EF4-FFF2-40B4-BE49-F238E27FC236}">
                <a16:creationId xmlns:a16="http://schemas.microsoft.com/office/drawing/2014/main" id="{E2374FA2-9127-870E-7C89-7DA1C4E6339A}"/>
              </a:ext>
            </a:extLst>
          </p:cNvPr>
          <p:cNvSpPr txBox="1">
            <a:spLocks/>
          </p:cNvSpPr>
          <p:nvPr/>
        </p:nvSpPr>
        <p:spPr>
          <a:xfrm>
            <a:off x="5881898" y="3428320"/>
            <a:ext cx="4490827" cy="752475"/>
          </a:xfrm>
          <a:prstGeom prst="rect">
            <a:avLst/>
          </a:prstGeom>
          <a:solidFill>
            <a:schemeClr val="tx2">
              <a:lumMod val="60000"/>
              <a:lumOff val="40000"/>
            </a:schemeClr>
          </a:solidFill>
        </p:spPr>
        <p:txBody>
          <a:bodyPr vert="horz" lIns="0" tIns="45720" rIns="0" bIns="0" rtlCol="0" anchor="ctr">
            <a:normAutofit/>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283464"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2pPr>
            <a:lvl3pPr marL="5486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82296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10058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t>Sustainable Models</a:t>
            </a:r>
          </a:p>
        </p:txBody>
      </p:sp>
      <p:sp>
        <p:nvSpPr>
          <p:cNvPr id="9" name="Content Placeholder 3">
            <a:extLst>
              <a:ext uri="{FF2B5EF4-FFF2-40B4-BE49-F238E27FC236}">
                <a16:creationId xmlns:a16="http://schemas.microsoft.com/office/drawing/2014/main" id="{1F85B47E-21AF-083E-0278-7A39757DD299}"/>
              </a:ext>
            </a:extLst>
          </p:cNvPr>
          <p:cNvSpPr txBox="1">
            <a:spLocks/>
          </p:cNvSpPr>
          <p:nvPr/>
        </p:nvSpPr>
        <p:spPr>
          <a:xfrm>
            <a:off x="3238128" y="4498814"/>
            <a:ext cx="4490827" cy="752475"/>
          </a:xfrm>
          <a:prstGeom prst="rect">
            <a:avLst/>
          </a:prstGeom>
          <a:solidFill>
            <a:schemeClr val="accent3"/>
          </a:solidFill>
        </p:spPr>
        <p:txBody>
          <a:bodyPr vert="horz" lIns="0" tIns="45720" rIns="0" bIns="0" rtlCol="0" anchor="ctr">
            <a:normAutofit/>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283464"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2pPr>
            <a:lvl3pPr marL="5486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82296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10058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t>Fundraising Talent</a:t>
            </a:r>
          </a:p>
        </p:txBody>
      </p:sp>
      <p:sp>
        <p:nvSpPr>
          <p:cNvPr id="3" name="Content Placeholder 2">
            <a:extLst>
              <a:ext uri="{FF2B5EF4-FFF2-40B4-BE49-F238E27FC236}">
                <a16:creationId xmlns:a16="http://schemas.microsoft.com/office/drawing/2014/main" id="{4096FB3A-B62C-3DAB-4FD1-B4EBDD650AEF}"/>
              </a:ext>
            </a:extLst>
          </p:cNvPr>
          <p:cNvSpPr>
            <a:spLocks noGrp="1"/>
          </p:cNvSpPr>
          <p:nvPr>
            <p:ph sz="quarter" idx="13"/>
          </p:nvPr>
        </p:nvSpPr>
        <p:spPr>
          <a:xfrm>
            <a:off x="533819" y="5776430"/>
            <a:ext cx="4611908" cy="896083"/>
          </a:xfrm>
        </p:spPr>
        <p:txBody>
          <a:bodyPr anchor="ctr">
            <a:normAutofit/>
          </a:bodyPr>
          <a:lstStyle/>
          <a:p>
            <a:pPr marL="14288" lvl="1" indent="0" algn="ctr">
              <a:buNone/>
            </a:pPr>
            <a:r>
              <a:rPr lang="en-US" sz="3200" b="1" i="1" dirty="0"/>
              <a:t>What did you learn?</a:t>
            </a:r>
          </a:p>
        </p:txBody>
      </p:sp>
      <p:sp>
        <p:nvSpPr>
          <p:cNvPr id="4" name="Content Placeholder 3">
            <a:extLst>
              <a:ext uri="{FF2B5EF4-FFF2-40B4-BE49-F238E27FC236}">
                <a16:creationId xmlns:a16="http://schemas.microsoft.com/office/drawing/2014/main" id="{43E198AA-251D-4446-30C4-8F2FA7F6A72C}"/>
              </a:ext>
            </a:extLst>
          </p:cNvPr>
          <p:cNvSpPr>
            <a:spLocks noGrp="1"/>
          </p:cNvSpPr>
          <p:nvPr>
            <p:ph sz="quarter" idx="14"/>
          </p:nvPr>
        </p:nvSpPr>
        <p:spPr>
          <a:xfrm>
            <a:off x="6096000" y="5776430"/>
            <a:ext cx="4611907" cy="896084"/>
          </a:xfrm>
        </p:spPr>
        <p:txBody>
          <a:bodyPr anchor="ctr">
            <a:normAutofit/>
          </a:bodyPr>
          <a:lstStyle/>
          <a:p>
            <a:pPr marL="0" indent="0" algn="ctr">
              <a:buNone/>
            </a:pPr>
            <a:r>
              <a:rPr lang="en-US" sz="3200" b="1" i="1" dirty="0"/>
              <a:t>What are you wondering?</a:t>
            </a:r>
          </a:p>
        </p:txBody>
      </p:sp>
    </p:spTree>
    <p:extLst>
      <p:ext uri="{BB962C8B-B14F-4D97-AF65-F5344CB8AC3E}">
        <p14:creationId xmlns:p14="http://schemas.microsoft.com/office/powerpoint/2010/main" val="104071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olorful pastel sticks">
            <a:extLst>
              <a:ext uri="{FF2B5EF4-FFF2-40B4-BE49-F238E27FC236}">
                <a16:creationId xmlns:a16="http://schemas.microsoft.com/office/drawing/2014/main" id="{8DB431A1-9806-9CFE-0E5F-1A5611C2A66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378" b="12378"/>
          <a:stretch/>
        </p:blipFill>
        <p:spPr>
          <a:xfrm>
            <a:off x="0" y="0"/>
            <a:ext cx="12192000" cy="6880225"/>
          </a:xfrm>
        </p:spPr>
      </p:pic>
      <p:sp>
        <p:nvSpPr>
          <p:cNvPr id="3" name="Title 2">
            <a:extLst>
              <a:ext uri="{FF2B5EF4-FFF2-40B4-BE49-F238E27FC236}">
                <a16:creationId xmlns:a16="http://schemas.microsoft.com/office/drawing/2014/main" id="{9C37279A-330D-886F-340D-494A5005E5FC}"/>
              </a:ext>
            </a:extLst>
          </p:cNvPr>
          <p:cNvSpPr>
            <a:spLocks noGrp="1"/>
          </p:cNvSpPr>
          <p:nvPr>
            <p:ph type="title"/>
          </p:nvPr>
        </p:nvSpPr>
        <p:spPr>
          <a:xfrm>
            <a:off x="6309359" y="444933"/>
            <a:ext cx="5477479" cy="3291840"/>
          </a:xfrm>
        </p:spPr>
        <p:txBody>
          <a:bodyPr/>
          <a:lstStyle/>
          <a:p>
            <a:r>
              <a:rPr lang="en-US" sz="5900" dirty="0"/>
              <a:t>Charter School Fundraising</a:t>
            </a:r>
          </a:p>
        </p:txBody>
      </p:sp>
    </p:spTree>
    <p:extLst>
      <p:ext uri="{BB962C8B-B14F-4D97-AF65-F5344CB8AC3E}">
        <p14:creationId xmlns:p14="http://schemas.microsoft.com/office/powerpoint/2010/main" val="4104068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a:xfrm>
            <a:off x="594360" y="278129"/>
            <a:ext cx="9778365" cy="1494596"/>
          </a:xfrm>
        </p:spPr>
        <p:txBody>
          <a:bodyPr/>
          <a:lstStyle/>
          <a:p>
            <a:r>
              <a:rPr lang="en-US" dirty="0"/>
              <a:t>Roles &amp; Goals</a:t>
            </a:r>
          </a:p>
        </p:txBody>
      </p:sp>
      <p:sp>
        <p:nvSpPr>
          <p:cNvPr id="3" name="Content Placeholder 2">
            <a:extLst>
              <a:ext uri="{FF2B5EF4-FFF2-40B4-BE49-F238E27FC236}">
                <a16:creationId xmlns:a16="http://schemas.microsoft.com/office/drawing/2014/main" id="{DB097449-5B72-ADA0-3B2D-1CBC160D6B90}"/>
              </a:ext>
            </a:extLst>
          </p:cNvPr>
          <p:cNvSpPr>
            <a:spLocks noGrp="1"/>
          </p:cNvSpPr>
          <p:nvPr>
            <p:ph sz="quarter" idx="15"/>
          </p:nvPr>
        </p:nvSpPr>
        <p:spPr>
          <a:xfrm>
            <a:off x="594360" y="2676525"/>
            <a:ext cx="4490827" cy="3597470"/>
          </a:xfrm>
        </p:spPr>
        <p:txBody>
          <a:bodyPr>
            <a:normAutofit/>
          </a:bodyPr>
          <a:lstStyle/>
          <a:p>
            <a:pPr>
              <a:lnSpc>
                <a:spcPct val="100000"/>
              </a:lnSpc>
              <a:spcBef>
                <a:spcPts val="1300"/>
              </a:spcBef>
            </a:pPr>
            <a:r>
              <a:rPr lang="en-US" sz="2400" b="1" dirty="0">
                <a:solidFill>
                  <a:schemeClr val="tx2">
                    <a:lumMod val="75000"/>
                  </a:schemeClr>
                </a:solidFill>
              </a:rPr>
              <a:t>Board Member Roles</a:t>
            </a:r>
          </a:p>
          <a:p>
            <a:pPr marL="519113" lvl="1" indent="-350838">
              <a:lnSpc>
                <a:spcPct val="100000"/>
              </a:lnSpc>
              <a:spcBef>
                <a:spcPts val="1300"/>
              </a:spcBef>
              <a:buFont typeface="Wingdings" pitchFamily="2" charset="2"/>
              <a:buChar char="§"/>
            </a:pPr>
            <a:r>
              <a:rPr lang="en-US" sz="2400" dirty="0">
                <a:solidFill>
                  <a:schemeClr val="tx2">
                    <a:lumMod val="75000"/>
                  </a:schemeClr>
                </a:solidFill>
              </a:rPr>
              <a:t>Personal contributions</a:t>
            </a:r>
          </a:p>
          <a:p>
            <a:pPr marL="519113" lvl="1" indent="-350838">
              <a:lnSpc>
                <a:spcPct val="100000"/>
              </a:lnSpc>
              <a:spcBef>
                <a:spcPts val="1300"/>
              </a:spcBef>
              <a:buFont typeface="Wingdings" pitchFamily="2" charset="2"/>
              <a:buChar char="§"/>
            </a:pPr>
            <a:r>
              <a:rPr lang="en-US" sz="2400" dirty="0">
                <a:solidFill>
                  <a:schemeClr val="tx2">
                    <a:lumMod val="75000"/>
                  </a:schemeClr>
                </a:solidFill>
              </a:rPr>
              <a:t>Development Committee</a:t>
            </a:r>
          </a:p>
          <a:p>
            <a:pPr marL="519113" lvl="1" indent="-350838">
              <a:lnSpc>
                <a:spcPct val="100000"/>
              </a:lnSpc>
              <a:spcBef>
                <a:spcPts val="1300"/>
              </a:spcBef>
              <a:buFont typeface="Wingdings" pitchFamily="2" charset="2"/>
              <a:buChar char="§"/>
            </a:pPr>
            <a:r>
              <a:rPr lang="en-US" sz="2400" dirty="0">
                <a:solidFill>
                  <a:schemeClr val="tx2">
                    <a:lumMod val="75000"/>
                  </a:schemeClr>
                </a:solidFill>
              </a:rPr>
              <a:t>Friend-raising</a:t>
            </a:r>
          </a:p>
          <a:p>
            <a:pPr>
              <a:lnSpc>
                <a:spcPct val="100000"/>
              </a:lnSpc>
              <a:spcBef>
                <a:spcPts val="1300"/>
              </a:spcBef>
            </a:pPr>
            <a:r>
              <a:rPr lang="en-US" sz="2400" b="1" dirty="0">
                <a:solidFill>
                  <a:schemeClr val="tx2">
                    <a:lumMod val="75000"/>
                  </a:schemeClr>
                </a:solidFill>
              </a:rPr>
              <a:t>Staff Roles</a:t>
            </a:r>
          </a:p>
          <a:p>
            <a:pPr marL="519113" lvl="1" indent="-336550">
              <a:lnSpc>
                <a:spcPct val="100000"/>
              </a:lnSpc>
              <a:spcBef>
                <a:spcPts val="1300"/>
              </a:spcBef>
              <a:buFont typeface="Wingdings" pitchFamily="2" charset="2"/>
              <a:buChar char="§"/>
            </a:pPr>
            <a:r>
              <a:rPr lang="en-US" sz="2400" dirty="0">
                <a:solidFill>
                  <a:schemeClr val="tx2">
                    <a:lumMod val="75000"/>
                  </a:schemeClr>
                </a:solidFill>
              </a:rPr>
              <a:t>Executive Director/Principal</a:t>
            </a:r>
          </a:p>
          <a:p>
            <a:pPr marL="519113" lvl="1" indent="-336550">
              <a:lnSpc>
                <a:spcPct val="100000"/>
              </a:lnSpc>
              <a:spcBef>
                <a:spcPts val="1300"/>
              </a:spcBef>
              <a:buFont typeface="Wingdings" pitchFamily="2" charset="2"/>
              <a:buChar char="§"/>
            </a:pPr>
            <a:r>
              <a:rPr lang="en-US" sz="2400" dirty="0">
                <a:solidFill>
                  <a:schemeClr val="tx2">
                    <a:lumMod val="75000"/>
                  </a:schemeClr>
                </a:solidFill>
              </a:rPr>
              <a:t>Development Staff</a:t>
            </a:r>
          </a:p>
        </p:txBody>
      </p:sp>
      <p:sp>
        <p:nvSpPr>
          <p:cNvPr id="4" name="Content Placeholder 3">
            <a:extLst>
              <a:ext uri="{FF2B5EF4-FFF2-40B4-BE49-F238E27FC236}">
                <a16:creationId xmlns:a16="http://schemas.microsoft.com/office/drawing/2014/main" id="{41FC7B50-71A6-D8BE-C032-5EB4CF5706D5}"/>
              </a:ext>
            </a:extLst>
          </p:cNvPr>
          <p:cNvSpPr>
            <a:spLocks noGrp="1"/>
          </p:cNvSpPr>
          <p:nvPr>
            <p:ph sz="quarter" idx="16"/>
          </p:nvPr>
        </p:nvSpPr>
        <p:spPr>
          <a:xfrm>
            <a:off x="5881898" y="2676525"/>
            <a:ext cx="4490827" cy="3597470"/>
          </a:xfrm>
        </p:spPr>
        <p:txBody>
          <a:bodyPr>
            <a:normAutofit/>
          </a:bodyPr>
          <a:lstStyle/>
          <a:p>
            <a:pPr>
              <a:spcBef>
                <a:spcPts val="1300"/>
              </a:spcBef>
            </a:pPr>
            <a:r>
              <a:rPr lang="en-US" sz="2400" b="1" dirty="0">
                <a:solidFill>
                  <a:schemeClr val="tx2">
                    <a:lumMod val="75000"/>
                  </a:schemeClr>
                </a:solidFill>
              </a:rPr>
              <a:t>Goals</a:t>
            </a:r>
          </a:p>
          <a:p>
            <a:pPr marL="458788" indent="-276225">
              <a:spcBef>
                <a:spcPts val="1300"/>
              </a:spcBef>
              <a:buFont typeface="Wingdings" pitchFamily="2" charset="2"/>
              <a:buChar char="§"/>
            </a:pPr>
            <a:r>
              <a:rPr lang="en-US" sz="2400" dirty="0">
                <a:solidFill>
                  <a:schemeClr val="tx2">
                    <a:lumMod val="75000"/>
                  </a:schemeClr>
                </a:solidFill>
              </a:rPr>
              <a:t>Aligned to annual budget planning</a:t>
            </a:r>
          </a:p>
          <a:p>
            <a:pPr marL="458788" indent="-276225">
              <a:spcBef>
                <a:spcPts val="1300"/>
              </a:spcBef>
              <a:buFont typeface="Wingdings" pitchFamily="2" charset="2"/>
              <a:buChar char="§"/>
            </a:pPr>
            <a:r>
              <a:rPr lang="en-US" sz="2400" dirty="0">
                <a:solidFill>
                  <a:schemeClr val="tx2">
                    <a:lumMod val="75000"/>
                  </a:schemeClr>
                </a:solidFill>
              </a:rPr>
              <a:t>Data-based</a:t>
            </a:r>
          </a:p>
          <a:p>
            <a:pPr marL="458788" indent="-276225">
              <a:spcBef>
                <a:spcPts val="1300"/>
              </a:spcBef>
              <a:buFont typeface="Wingdings" pitchFamily="2" charset="2"/>
              <a:buChar char="§"/>
            </a:pPr>
            <a:r>
              <a:rPr lang="en-US" sz="2400" dirty="0">
                <a:solidFill>
                  <a:schemeClr val="tx2">
                    <a:lumMod val="75000"/>
                  </a:schemeClr>
                </a:solidFill>
              </a:rPr>
              <a:t>Sustainable</a:t>
            </a:r>
          </a:p>
        </p:txBody>
      </p:sp>
    </p:spTree>
    <p:extLst>
      <p:ext uri="{BB962C8B-B14F-4D97-AF65-F5344CB8AC3E}">
        <p14:creationId xmlns:p14="http://schemas.microsoft.com/office/powerpoint/2010/main" val="183577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30550-1122-C12E-307D-B8575F4D4A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E90485-F715-5E93-6913-FD6EC12731FB}"/>
              </a:ext>
            </a:extLst>
          </p:cNvPr>
          <p:cNvSpPr>
            <a:spLocks noGrp="1"/>
          </p:cNvSpPr>
          <p:nvPr>
            <p:ph type="title"/>
          </p:nvPr>
        </p:nvSpPr>
        <p:spPr>
          <a:xfrm>
            <a:off x="594360" y="278129"/>
            <a:ext cx="9778365" cy="1494596"/>
          </a:xfrm>
        </p:spPr>
        <p:txBody>
          <a:bodyPr/>
          <a:lstStyle/>
          <a:p>
            <a:r>
              <a:rPr lang="en-US" dirty="0"/>
              <a:t>Roles &amp; Goals Reflection</a:t>
            </a:r>
          </a:p>
        </p:txBody>
      </p:sp>
      <p:sp>
        <p:nvSpPr>
          <p:cNvPr id="3" name="Content Placeholder 2">
            <a:extLst>
              <a:ext uri="{FF2B5EF4-FFF2-40B4-BE49-F238E27FC236}">
                <a16:creationId xmlns:a16="http://schemas.microsoft.com/office/drawing/2014/main" id="{F06E358A-028B-2E14-99C3-D71DC2B31E9F}"/>
              </a:ext>
            </a:extLst>
          </p:cNvPr>
          <p:cNvSpPr>
            <a:spLocks noGrp="1"/>
          </p:cNvSpPr>
          <p:nvPr>
            <p:ph sz="quarter" idx="15"/>
          </p:nvPr>
        </p:nvSpPr>
        <p:spPr>
          <a:xfrm>
            <a:off x="594360" y="2381250"/>
            <a:ext cx="9778365" cy="4198621"/>
          </a:xfrm>
        </p:spPr>
        <p:txBody>
          <a:bodyPr>
            <a:normAutofit fontScale="92500" lnSpcReduction="10000"/>
          </a:bodyPr>
          <a:lstStyle/>
          <a:p>
            <a:pPr>
              <a:lnSpc>
                <a:spcPct val="100000"/>
              </a:lnSpc>
              <a:spcBef>
                <a:spcPts val="1300"/>
              </a:spcBef>
            </a:pPr>
            <a:r>
              <a:rPr lang="en-US" sz="2400" b="1" dirty="0">
                <a:solidFill>
                  <a:schemeClr val="tx2">
                    <a:lumMod val="75000"/>
                  </a:schemeClr>
                </a:solidFill>
              </a:rPr>
              <a:t>Roles</a:t>
            </a:r>
          </a:p>
          <a:p>
            <a:pPr marL="342900" indent="-342900">
              <a:lnSpc>
                <a:spcPct val="100000"/>
              </a:lnSpc>
              <a:spcBef>
                <a:spcPts val="1300"/>
              </a:spcBef>
              <a:buFont typeface="Wingdings" pitchFamily="2" charset="2"/>
              <a:buChar char="§"/>
            </a:pPr>
            <a:r>
              <a:rPr lang="en-US" sz="2400" dirty="0">
                <a:solidFill>
                  <a:schemeClr val="tx2">
                    <a:lumMod val="75000"/>
                  </a:schemeClr>
                </a:solidFill>
              </a:rPr>
              <a:t>Who is currently responsible for fundraising in your organization? </a:t>
            </a:r>
          </a:p>
          <a:p>
            <a:pPr marL="342900" indent="-342900">
              <a:lnSpc>
                <a:spcPct val="100000"/>
              </a:lnSpc>
              <a:spcBef>
                <a:spcPts val="1300"/>
              </a:spcBef>
              <a:buFont typeface="Wingdings" pitchFamily="2" charset="2"/>
              <a:buChar char="§"/>
            </a:pPr>
            <a:r>
              <a:rPr lang="en-US" sz="2400" dirty="0">
                <a:solidFill>
                  <a:schemeClr val="tx2">
                    <a:lumMod val="75000"/>
                  </a:schemeClr>
                </a:solidFill>
              </a:rPr>
              <a:t>Who could help with fundraising in the future?</a:t>
            </a:r>
          </a:p>
          <a:p>
            <a:pPr marL="342900" indent="-342900">
              <a:lnSpc>
                <a:spcPct val="100000"/>
              </a:lnSpc>
              <a:spcBef>
                <a:spcPts val="1300"/>
              </a:spcBef>
              <a:buFont typeface="Wingdings" pitchFamily="2" charset="2"/>
              <a:buChar char="§"/>
            </a:pPr>
            <a:r>
              <a:rPr lang="en-US" sz="2400" dirty="0">
                <a:solidFill>
                  <a:schemeClr val="tx2">
                    <a:lumMod val="75000"/>
                  </a:schemeClr>
                </a:solidFill>
              </a:rPr>
              <a:t>What training needs to happen?</a:t>
            </a:r>
          </a:p>
          <a:p>
            <a:pPr marL="342900" indent="-342900">
              <a:lnSpc>
                <a:spcPct val="100000"/>
              </a:lnSpc>
              <a:spcBef>
                <a:spcPts val="1300"/>
              </a:spcBef>
              <a:buFont typeface="Wingdings" pitchFamily="2" charset="2"/>
              <a:buChar char="§"/>
            </a:pPr>
            <a:endParaRPr lang="en-US" sz="2400" dirty="0">
              <a:solidFill>
                <a:schemeClr val="tx2">
                  <a:lumMod val="75000"/>
                </a:schemeClr>
              </a:solidFill>
            </a:endParaRPr>
          </a:p>
          <a:p>
            <a:pPr>
              <a:lnSpc>
                <a:spcPct val="100000"/>
              </a:lnSpc>
              <a:spcBef>
                <a:spcPts val="1300"/>
              </a:spcBef>
            </a:pPr>
            <a:r>
              <a:rPr lang="en-US" sz="2400" b="1" dirty="0">
                <a:solidFill>
                  <a:schemeClr val="tx2">
                    <a:lumMod val="75000"/>
                  </a:schemeClr>
                </a:solidFill>
              </a:rPr>
              <a:t>Goals</a:t>
            </a:r>
          </a:p>
          <a:p>
            <a:pPr marL="342900" indent="-342900">
              <a:lnSpc>
                <a:spcPct val="100000"/>
              </a:lnSpc>
              <a:spcBef>
                <a:spcPts val="1300"/>
              </a:spcBef>
              <a:buFont typeface="Wingdings" pitchFamily="2" charset="2"/>
              <a:buChar char="§"/>
            </a:pPr>
            <a:r>
              <a:rPr lang="en-US" sz="2400" dirty="0">
                <a:solidFill>
                  <a:schemeClr val="tx2">
                    <a:lumMod val="75000"/>
                  </a:schemeClr>
                </a:solidFill>
              </a:rPr>
              <a:t>Do you have an annual fundraising plan? </a:t>
            </a:r>
          </a:p>
          <a:p>
            <a:pPr marL="626364" lvl="1" indent="-342900">
              <a:lnSpc>
                <a:spcPct val="100000"/>
              </a:lnSpc>
              <a:spcBef>
                <a:spcPts val="1300"/>
              </a:spcBef>
              <a:buFont typeface="Courier New" panose="02070309020205020404" pitchFamily="49" charset="0"/>
              <a:buChar char="o"/>
            </a:pPr>
            <a:r>
              <a:rPr lang="en-US" sz="2400" dirty="0">
                <a:solidFill>
                  <a:schemeClr val="tx2">
                    <a:lumMod val="75000"/>
                  </a:schemeClr>
                </a:solidFill>
              </a:rPr>
              <a:t>If so, what is the strategy for hitting your revenue targets? </a:t>
            </a:r>
          </a:p>
          <a:p>
            <a:pPr marL="626364" lvl="1" indent="-342900">
              <a:lnSpc>
                <a:spcPct val="100000"/>
              </a:lnSpc>
              <a:spcBef>
                <a:spcPts val="1300"/>
              </a:spcBef>
              <a:buFont typeface="Courier New" panose="02070309020205020404" pitchFamily="49" charset="0"/>
              <a:buChar char="o"/>
            </a:pPr>
            <a:r>
              <a:rPr lang="en-US" sz="2400" dirty="0">
                <a:solidFill>
                  <a:schemeClr val="tx2">
                    <a:lumMod val="75000"/>
                  </a:schemeClr>
                </a:solidFill>
              </a:rPr>
              <a:t>If not, what are the first steps you want to take to develop your plan?</a:t>
            </a:r>
          </a:p>
        </p:txBody>
      </p:sp>
    </p:spTree>
    <p:extLst>
      <p:ext uri="{BB962C8B-B14F-4D97-AF65-F5344CB8AC3E}">
        <p14:creationId xmlns:p14="http://schemas.microsoft.com/office/powerpoint/2010/main" val="817798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a:xfrm>
            <a:off x="594360" y="189572"/>
            <a:ext cx="6787747" cy="1593507"/>
          </a:xfrm>
        </p:spPr>
        <p:txBody>
          <a:bodyPr/>
          <a:lstStyle/>
          <a:p>
            <a:r>
              <a:rPr lang="en-US" dirty="0"/>
              <a:t>Agenda</a:t>
            </a:r>
          </a:p>
        </p:txBody>
      </p:sp>
      <p:sp>
        <p:nvSpPr>
          <p:cNvPr id="3" name="Text Placeholder 2">
            <a:extLst>
              <a:ext uri="{FF2B5EF4-FFF2-40B4-BE49-F238E27FC236}">
                <a16:creationId xmlns:a16="http://schemas.microsoft.com/office/drawing/2014/main" id="{3B8EBC2C-6DD7-5003-38EB-40753046FE8C}"/>
              </a:ext>
            </a:extLst>
          </p:cNvPr>
          <p:cNvSpPr>
            <a:spLocks noGrp="1"/>
          </p:cNvSpPr>
          <p:nvPr>
            <p:ph sz="quarter" idx="13"/>
          </p:nvPr>
        </p:nvSpPr>
        <p:spPr>
          <a:xfrm>
            <a:off x="593725" y="2281238"/>
            <a:ext cx="6788150" cy="3709987"/>
          </a:xfrm>
        </p:spPr>
        <p:txBody>
          <a:bodyPr tIns="457200">
            <a:normAutofit fontScale="92500" lnSpcReduction="20000"/>
          </a:bodyPr>
          <a:lstStyle/>
          <a:p>
            <a:pPr>
              <a:buFont typeface="Wingdings" pitchFamily="2" charset="2"/>
              <a:buChar char="§"/>
            </a:pPr>
            <a:r>
              <a:rPr lang="en-US" dirty="0"/>
              <a:t>Introductions</a:t>
            </a:r>
          </a:p>
          <a:p>
            <a:pPr>
              <a:buFont typeface="Wingdings" pitchFamily="2" charset="2"/>
              <a:buChar char="§"/>
            </a:pPr>
            <a:r>
              <a:rPr lang="en-US" dirty="0"/>
              <a:t>Current state of fundraising</a:t>
            </a:r>
          </a:p>
          <a:p>
            <a:pPr>
              <a:buFont typeface="Wingdings" pitchFamily="2" charset="2"/>
              <a:buChar char="§"/>
            </a:pPr>
            <a:r>
              <a:rPr lang="en-US" dirty="0"/>
              <a:t>Charter school fundraising</a:t>
            </a:r>
          </a:p>
          <a:p>
            <a:pPr>
              <a:buFont typeface="Wingdings" pitchFamily="2" charset="2"/>
              <a:buChar char="§"/>
            </a:pPr>
            <a:r>
              <a:rPr lang="en-US" dirty="0"/>
              <a:t>Funding streams</a:t>
            </a:r>
          </a:p>
          <a:p>
            <a:pPr>
              <a:buFont typeface="Wingdings" pitchFamily="2" charset="2"/>
              <a:buChar char="§"/>
            </a:pPr>
            <a:r>
              <a:rPr lang="en-US" dirty="0"/>
              <a:t>Fund development planning</a:t>
            </a:r>
          </a:p>
          <a:p>
            <a:pPr>
              <a:buFont typeface="Wingdings" pitchFamily="2" charset="2"/>
              <a:buChar char="§"/>
            </a:pPr>
            <a:r>
              <a:rPr lang="en-US" dirty="0"/>
              <a:t>Building and mapping relationships</a:t>
            </a:r>
          </a:p>
          <a:p>
            <a:pPr>
              <a:buFont typeface="Wingdings" pitchFamily="2" charset="2"/>
              <a:buChar char="§"/>
            </a:pPr>
            <a:r>
              <a:rPr lang="en-US" dirty="0"/>
              <a:t>Next steps</a:t>
            </a:r>
          </a:p>
        </p:txBody>
      </p:sp>
    </p:spTree>
    <p:extLst>
      <p:ext uri="{BB962C8B-B14F-4D97-AF65-F5344CB8AC3E}">
        <p14:creationId xmlns:p14="http://schemas.microsoft.com/office/powerpoint/2010/main" val="3346685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5640A-C779-D318-CB22-D7A53196F018}"/>
            </a:ext>
          </a:extLst>
        </p:cNvPr>
        <p:cNvGrpSpPr/>
        <p:nvPr/>
      </p:nvGrpSpPr>
      <p:grpSpPr>
        <a:xfrm>
          <a:off x="0" y="0"/>
          <a:ext cx="0" cy="0"/>
          <a:chOff x="0" y="0"/>
          <a:chExt cx="0" cy="0"/>
        </a:xfrm>
      </p:grpSpPr>
      <p:pic>
        <p:nvPicPr>
          <p:cNvPr id="11" name="Picture Placeholder 10" descr="Colorful pastel sticks">
            <a:extLst>
              <a:ext uri="{FF2B5EF4-FFF2-40B4-BE49-F238E27FC236}">
                <a16:creationId xmlns:a16="http://schemas.microsoft.com/office/drawing/2014/main" id="{097A20C5-24CE-49F0-F619-1430BD4F210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378" b="12378"/>
          <a:stretch/>
        </p:blipFill>
        <p:spPr>
          <a:xfrm>
            <a:off x="0" y="0"/>
            <a:ext cx="12192000" cy="6880225"/>
          </a:xfrm>
        </p:spPr>
      </p:pic>
      <p:sp>
        <p:nvSpPr>
          <p:cNvPr id="3" name="Title 2">
            <a:extLst>
              <a:ext uri="{FF2B5EF4-FFF2-40B4-BE49-F238E27FC236}">
                <a16:creationId xmlns:a16="http://schemas.microsoft.com/office/drawing/2014/main" id="{10601287-3D15-DF5F-0B03-689CE61CC1EF}"/>
              </a:ext>
            </a:extLst>
          </p:cNvPr>
          <p:cNvSpPr>
            <a:spLocks noGrp="1"/>
          </p:cNvSpPr>
          <p:nvPr>
            <p:ph type="title"/>
          </p:nvPr>
        </p:nvSpPr>
        <p:spPr>
          <a:xfrm>
            <a:off x="6309359" y="444933"/>
            <a:ext cx="5477479" cy="3291840"/>
          </a:xfrm>
        </p:spPr>
        <p:txBody>
          <a:bodyPr/>
          <a:lstStyle/>
          <a:p>
            <a:r>
              <a:rPr lang="en-US" sz="5900" dirty="0"/>
              <a:t>Funding Streams</a:t>
            </a:r>
          </a:p>
        </p:txBody>
      </p:sp>
    </p:spTree>
    <p:extLst>
      <p:ext uri="{BB962C8B-B14F-4D97-AF65-F5344CB8AC3E}">
        <p14:creationId xmlns:p14="http://schemas.microsoft.com/office/powerpoint/2010/main" val="2403816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a:xfrm>
            <a:off x="594360" y="278129"/>
            <a:ext cx="9778365" cy="1494596"/>
          </a:xfrm>
        </p:spPr>
        <p:txBody>
          <a:bodyPr/>
          <a:lstStyle/>
          <a:p>
            <a:r>
              <a:rPr lang="en-US" dirty="0"/>
              <a:t>Funding Streams Overview</a:t>
            </a:r>
          </a:p>
        </p:txBody>
      </p:sp>
      <p:sp>
        <p:nvSpPr>
          <p:cNvPr id="3" name="Content Placeholder 2">
            <a:extLst>
              <a:ext uri="{FF2B5EF4-FFF2-40B4-BE49-F238E27FC236}">
                <a16:creationId xmlns:a16="http://schemas.microsoft.com/office/drawing/2014/main" id="{DB097449-5B72-ADA0-3B2D-1CBC160D6B90}"/>
              </a:ext>
            </a:extLst>
          </p:cNvPr>
          <p:cNvSpPr>
            <a:spLocks noGrp="1"/>
          </p:cNvSpPr>
          <p:nvPr>
            <p:ph sz="quarter" idx="15"/>
          </p:nvPr>
        </p:nvSpPr>
        <p:spPr>
          <a:xfrm>
            <a:off x="594360" y="2676525"/>
            <a:ext cx="4490827" cy="752475"/>
          </a:xfrm>
          <a:solidFill>
            <a:schemeClr val="accent6"/>
          </a:solidFill>
        </p:spPr>
        <p:txBody>
          <a:bodyPr anchor="ctr">
            <a:normAutofit/>
          </a:bodyPr>
          <a:lstStyle/>
          <a:p>
            <a:pPr marL="20638" marR="0" lvl="1" indent="0" algn="ctr">
              <a:spcBef>
                <a:spcPts val="0"/>
              </a:spcBef>
              <a:spcAft>
                <a:spcPts val="0"/>
              </a:spcAft>
              <a:buNone/>
            </a:pPr>
            <a:r>
              <a:rPr lang="en-US" sz="2800" b="1" dirty="0">
                <a:effectLst/>
                <a:ea typeface="Times New Roman" panose="02020603050405020304" pitchFamily="18" charset="0"/>
              </a:rPr>
              <a:t>Individual Donors</a:t>
            </a:r>
          </a:p>
        </p:txBody>
      </p:sp>
      <p:sp>
        <p:nvSpPr>
          <p:cNvPr id="4" name="Content Placeholder 3">
            <a:extLst>
              <a:ext uri="{FF2B5EF4-FFF2-40B4-BE49-F238E27FC236}">
                <a16:creationId xmlns:a16="http://schemas.microsoft.com/office/drawing/2014/main" id="{41FC7B50-71A6-D8BE-C032-5EB4CF5706D5}"/>
              </a:ext>
            </a:extLst>
          </p:cNvPr>
          <p:cNvSpPr>
            <a:spLocks noGrp="1"/>
          </p:cNvSpPr>
          <p:nvPr>
            <p:ph sz="quarter" idx="16"/>
          </p:nvPr>
        </p:nvSpPr>
        <p:spPr>
          <a:xfrm>
            <a:off x="5881898" y="2676525"/>
            <a:ext cx="4490827" cy="752475"/>
          </a:xfrm>
          <a:solidFill>
            <a:schemeClr val="accent2"/>
          </a:solidFill>
        </p:spPr>
        <p:txBody>
          <a:bodyPr anchor="ctr">
            <a:normAutofit/>
          </a:bodyPr>
          <a:lstStyle/>
          <a:p>
            <a:pPr algn="ctr"/>
            <a:r>
              <a:rPr lang="en-US" sz="2800" b="1" dirty="0"/>
              <a:t>Foundation Giving</a:t>
            </a:r>
          </a:p>
        </p:txBody>
      </p:sp>
      <p:sp>
        <p:nvSpPr>
          <p:cNvPr id="7" name="Content Placeholder 3">
            <a:extLst>
              <a:ext uri="{FF2B5EF4-FFF2-40B4-BE49-F238E27FC236}">
                <a16:creationId xmlns:a16="http://schemas.microsoft.com/office/drawing/2014/main" id="{AE00E358-7F30-3E9C-0C30-653476831E04}"/>
              </a:ext>
            </a:extLst>
          </p:cNvPr>
          <p:cNvSpPr txBox="1">
            <a:spLocks/>
          </p:cNvSpPr>
          <p:nvPr/>
        </p:nvSpPr>
        <p:spPr>
          <a:xfrm>
            <a:off x="594360" y="3734902"/>
            <a:ext cx="4490827" cy="752475"/>
          </a:xfrm>
          <a:prstGeom prst="rect">
            <a:avLst/>
          </a:prstGeom>
          <a:solidFill>
            <a:schemeClr val="tx2"/>
          </a:solidFill>
        </p:spPr>
        <p:txBody>
          <a:bodyPr vert="horz" lIns="0" tIns="45720" rIns="0" bIns="0" rtlCol="0" anchor="ctr">
            <a:normAutofit/>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283464"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2pPr>
            <a:lvl3pPr marL="5486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82296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10058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t>Corporate Giving</a:t>
            </a:r>
          </a:p>
        </p:txBody>
      </p:sp>
      <p:sp>
        <p:nvSpPr>
          <p:cNvPr id="5" name="Content Placeholder 3">
            <a:extLst>
              <a:ext uri="{FF2B5EF4-FFF2-40B4-BE49-F238E27FC236}">
                <a16:creationId xmlns:a16="http://schemas.microsoft.com/office/drawing/2014/main" id="{89C8CF55-3F51-ED20-0E1E-E27D824BE060}"/>
              </a:ext>
            </a:extLst>
          </p:cNvPr>
          <p:cNvSpPr txBox="1">
            <a:spLocks/>
          </p:cNvSpPr>
          <p:nvPr/>
        </p:nvSpPr>
        <p:spPr>
          <a:xfrm>
            <a:off x="5881898" y="3722785"/>
            <a:ext cx="4490827" cy="752475"/>
          </a:xfrm>
          <a:prstGeom prst="rect">
            <a:avLst/>
          </a:prstGeom>
          <a:solidFill>
            <a:schemeClr val="tx2">
              <a:lumMod val="60000"/>
              <a:lumOff val="40000"/>
            </a:schemeClr>
          </a:solidFill>
        </p:spPr>
        <p:txBody>
          <a:bodyPr vert="horz" lIns="0" tIns="45720" rIns="0" bIns="0" rtlCol="0" anchor="ctr">
            <a:normAutofit/>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283464"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2pPr>
            <a:lvl3pPr marL="5486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82296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10058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t>Government Grants</a:t>
            </a:r>
          </a:p>
        </p:txBody>
      </p:sp>
      <p:sp>
        <p:nvSpPr>
          <p:cNvPr id="8" name="Content Placeholder 3">
            <a:extLst>
              <a:ext uri="{FF2B5EF4-FFF2-40B4-BE49-F238E27FC236}">
                <a16:creationId xmlns:a16="http://schemas.microsoft.com/office/drawing/2014/main" id="{7B569FDB-E2A3-1E62-90FD-457DAB7B2D36}"/>
              </a:ext>
            </a:extLst>
          </p:cNvPr>
          <p:cNvSpPr txBox="1">
            <a:spLocks/>
          </p:cNvSpPr>
          <p:nvPr/>
        </p:nvSpPr>
        <p:spPr>
          <a:xfrm>
            <a:off x="594360" y="4793279"/>
            <a:ext cx="4490827" cy="752475"/>
          </a:xfrm>
          <a:prstGeom prst="rect">
            <a:avLst/>
          </a:prstGeom>
          <a:solidFill>
            <a:schemeClr val="accent3"/>
          </a:solidFill>
        </p:spPr>
        <p:txBody>
          <a:bodyPr vert="horz" lIns="0" tIns="45720" rIns="0" bIns="0" rtlCol="0" anchor="ctr">
            <a:normAutofit/>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283464"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2pPr>
            <a:lvl3pPr marL="5486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82296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10058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t>Events</a:t>
            </a:r>
          </a:p>
        </p:txBody>
      </p:sp>
      <p:sp>
        <p:nvSpPr>
          <p:cNvPr id="9" name="Content Placeholder 3">
            <a:extLst>
              <a:ext uri="{FF2B5EF4-FFF2-40B4-BE49-F238E27FC236}">
                <a16:creationId xmlns:a16="http://schemas.microsoft.com/office/drawing/2014/main" id="{48125C45-E8E9-E505-8DE7-2081B752EEA4}"/>
              </a:ext>
            </a:extLst>
          </p:cNvPr>
          <p:cNvSpPr txBox="1">
            <a:spLocks/>
          </p:cNvSpPr>
          <p:nvPr/>
        </p:nvSpPr>
        <p:spPr>
          <a:xfrm>
            <a:off x="5881897" y="4793279"/>
            <a:ext cx="4490827" cy="752475"/>
          </a:xfrm>
          <a:prstGeom prst="rect">
            <a:avLst/>
          </a:prstGeom>
          <a:solidFill>
            <a:schemeClr val="accent1"/>
          </a:solidFill>
        </p:spPr>
        <p:txBody>
          <a:bodyPr vert="horz" lIns="0" tIns="45720" rIns="0" bIns="0" rtlCol="0" anchor="ctr">
            <a:normAutofit/>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283464"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2pPr>
            <a:lvl3pPr marL="5486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82296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10058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t>In-Kind Donations</a:t>
            </a:r>
          </a:p>
        </p:txBody>
      </p:sp>
      <p:sp>
        <p:nvSpPr>
          <p:cNvPr id="10" name="Content Placeholder 3">
            <a:extLst>
              <a:ext uri="{FF2B5EF4-FFF2-40B4-BE49-F238E27FC236}">
                <a16:creationId xmlns:a16="http://schemas.microsoft.com/office/drawing/2014/main" id="{EA2CECF5-20D2-CA24-1571-D6761925398E}"/>
              </a:ext>
            </a:extLst>
          </p:cNvPr>
          <p:cNvSpPr txBox="1">
            <a:spLocks/>
          </p:cNvSpPr>
          <p:nvPr/>
        </p:nvSpPr>
        <p:spPr>
          <a:xfrm>
            <a:off x="3238128" y="5839539"/>
            <a:ext cx="4490827" cy="752475"/>
          </a:xfrm>
          <a:prstGeom prst="rect">
            <a:avLst/>
          </a:prstGeom>
          <a:solidFill>
            <a:schemeClr val="accent5"/>
          </a:solidFill>
        </p:spPr>
        <p:txBody>
          <a:bodyPr vert="horz" lIns="0" tIns="45720" rIns="0" bIns="0" rtlCol="0" anchor="ctr">
            <a:normAutofit/>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283464"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2pPr>
            <a:lvl3pPr marL="5486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82296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10058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t>Other</a:t>
            </a:r>
          </a:p>
        </p:txBody>
      </p:sp>
    </p:spTree>
    <p:extLst>
      <p:ext uri="{BB962C8B-B14F-4D97-AF65-F5344CB8AC3E}">
        <p14:creationId xmlns:p14="http://schemas.microsoft.com/office/powerpoint/2010/main" val="2886765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CE60-587E-1D5C-8B50-ED3441BA49CE}"/>
              </a:ext>
            </a:extLst>
          </p:cNvPr>
          <p:cNvSpPr>
            <a:spLocks noGrp="1"/>
          </p:cNvSpPr>
          <p:nvPr>
            <p:ph type="ctrTitle"/>
          </p:nvPr>
        </p:nvSpPr>
        <p:spPr>
          <a:xfrm>
            <a:off x="6299835" y="430529"/>
            <a:ext cx="5486400" cy="3291840"/>
          </a:xfrm>
        </p:spPr>
        <p:txBody>
          <a:bodyPr/>
          <a:lstStyle/>
          <a:p>
            <a:r>
              <a:rPr lang="en-US" dirty="0"/>
              <a:t>Individual Donors</a:t>
            </a:r>
          </a:p>
        </p:txBody>
      </p:sp>
      <p:sp>
        <p:nvSpPr>
          <p:cNvPr id="3" name="Text Placeholder 2">
            <a:extLst>
              <a:ext uri="{FF2B5EF4-FFF2-40B4-BE49-F238E27FC236}">
                <a16:creationId xmlns:a16="http://schemas.microsoft.com/office/drawing/2014/main" id="{0E02AE9C-BA1D-195E-3B93-A5A0CC03D8F3}"/>
              </a:ext>
            </a:extLst>
          </p:cNvPr>
          <p:cNvSpPr>
            <a:spLocks noGrp="1"/>
          </p:cNvSpPr>
          <p:nvPr>
            <p:ph type="body" sz="quarter" idx="11"/>
          </p:nvPr>
        </p:nvSpPr>
        <p:spPr>
          <a:xfrm>
            <a:off x="6299835" y="4300978"/>
            <a:ext cx="5486400" cy="2289398"/>
          </a:xfrm>
        </p:spPr>
        <p:txBody>
          <a:bodyPr/>
          <a:lstStyle/>
          <a:p>
            <a:pPr marL="342900" indent="-342900">
              <a:buFont typeface="Wingdings" pitchFamily="2" charset="2"/>
              <a:buChar char="§"/>
            </a:pPr>
            <a:r>
              <a:rPr lang="en-US" dirty="0"/>
              <a:t>Generational considerations</a:t>
            </a:r>
          </a:p>
          <a:p>
            <a:pPr marL="342900" indent="-342900">
              <a:buFont typeface="Wingdings" pitchFamily="2" charset="2"/>
              <a:buChar char="§"/>
            </a:pPr>
            <a:r>
              <a:rPr lang="en-US" dirty="0"/>
              <a:t>Giving campaigns (online, monthly, Colorado Gives Day)</a:t>
            </a:r>
          </a:p>
          <a:p>
            <a:pPr marL="342900" indent="-342900">
              <a:buFont typeface="Wingdings" pitchFamily="2" charset="2"/>
              <a:buChar char="§"/>
            </a:pPr>
            <a:r>
              <a:rPr lang="en-US" dirty="0"/>
              <a:t>Major gifts</a:t>
            </a:r>
          </a:p>
          <a:p>
            <a:pPr marL="342900" indent="-342900">
              <a:buFont typeface="Wingdings" pitchFamily="2" charset="2"/>
              <a:buChar char="§"/>
            </a:pPr>
            <a:r>
              <a:rPr lang="en-US" dirty="0"/>
              <a:t>Donor Advised Funds (DAFs)</a:t>
            </a:r>
          </a:p>
          <a:p>
            <a:pPr marL="342900" indent="-342900">
              <a:buFont typeface="Wingdings" pitchFamily="2" charset="2"/>
              <a:buChar char="§"/>
            </a:pPr>
            <a:endParaRPr lang="en-US" dirty="0"/>
          </a:p>
        </p:txBody>
      </p:sp>
      <p:sp>
        <p:nvSpPr>
          <p:cNvPr id="7" name="Title 1">
            <a:extLst>
              <a:ext uri="{FF2B5EF4-FFF2-40B4-BE49-F238E27FC236}">
                <a16:creationId xmlns:a16="http://schemas.microsoft.com/office/drawing/2014/main" id="{836413BB-B989-36E4-EA66-D0D69BD37A70}"/>
              </a:ext>
              <a:ext uri="{C183D7F6-B498-43B3-948B-1728B52AA6E4}">
                <adec:decorative xmlns:adec="http://schemas.microsoft.com/office/drawing/2017/decorative" val="1"/>
              </a:ext>
            </a:extLst>
          </p:cNvPr>
          <p:cNvSpPr txBox="1">
            <a:spLocks/>
          </p:cNvSpPr>
          <p:nvPr/>
        </p:nvSpPr>
        <p:spPr>
          <a:xfrm>
            <a:off x="202883" y="2588870"/>
            <a:ext cx="5486400" cy="1680259"/>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6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pic>
        <p:nvPicPr>
          <p:cNvPr id="29" name="Picture Placeholder 28">
            <a:extLst>
              <a:ext uri="{FF2B5EF4-FFF2-40B4-BE49-F238E27FC236}">
                <a16:creationId xmlns:a16="http://schemas.microsoft.com/office/drawing/2014/main" id="{64A7BFAD-876C-12B8-C612-869349DC4BB0}"/>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760" t="10510" r="-3504" b="10510"/>
          <a:stretch/>
        </p:blipFill>
        <p:spPr>
          <a:xfrm>
            <a:off x="0" y="-11113"/>
            <a:ext cx="5892166" cy="6880226"/>
          </a:xfrm>
        </p:spPr>
      </p:pic>
    </p:spTree>
    <p:extLst>
      <p:ext uri="{BB962C8B-B14F-4D97-AF65-F5344CB8AC3E}">
        <p14:creationId xmlns:p14="http://schemas.microsoft.com/office/powerpoint/2010/main" val="37728825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a:lstStyle/>
          <a:p>
            <a:r>
              <a:rPr lang="en-US" dirty="0"/>
              <a:t>Generational Considerations</a:t>
            </a:r>
          </a:p>
        </p:txBody>
      </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3657600" y="2281237"/>
            <a:ext cx="7810500" cy="4253377"/>
          </a:xfrm>
        </p:spPr>
        <p:txBody>
          <a:bodyPr>
            <a:normAutofit fontScale="92500"/>
          </a:bodyPr>
          <a:lstStyle/>
          <a:p>
            <a:pPr marL="288925" lvl="1" indent="-266700">
              <a:buFont typeface="Wingdings" pitchFamily="2" charset="2"/>
              <a:buChar char="§"/>
            </a:pPr>
            <a:r>
              <a:rPr lang="en-US" sz="2400" b="1" i="1" dirty="0">
                <a:solidFill>
                  <a:schemeClr val="tx2">
                    <a:lumMod val="75000"/>
                  </a:schemeClr>
                </a:solidFill>
              </a:rPr>
              <a:t>Baby Boomers </a:t>
            </a:r>
            <a:r>
              <a:rPr lang="en-US" sz="2400" dirty="0">
                <a:solidFill>
                  <a:schemeClr val="tx2">
                    <a:lumMod val="75000"/>
                  </a:schemeClr>
                </a:solidFill>
              </a:rPr>
              <a:t>- second largest generation, email/easy online giving, detail-oriented (mission, financials, sustainability), donor-advised funds (DAFs), family foundations, charitable trusts</a:t>
            </a:r>
          </a:p>
          <a:p>
            <a:pPr marL="288925" lvl="1" indent="-266700">
              <a:buFont typeface="Wingdings" pitchFamily="2" charset="2"/>
              <a:buChar char="§"/>
            </a:pPr>
            <a:r>
              <a:rPr lang="en-US" sz="2400" b="1" i="1" dirty="0">
                <a:solidFill>
                  <a:schemeClr val="tx2">
                    <a:lumMod val="75000"/>
                  </a:schemeClr>
                </a:solidFill>
              </a:rPr>
              <a:t>Gen X </a:t>
            </a:r>
            <a:r>
              <a:rPr lang="en-US" sz="2400" dirty="0">
                <a:solidFill>
                  <a:schemeClr val="tx2">
                    <a:lumMod val="75000"/>
                  </a:schemeClr>
                </a:solidFill>
              </a:rPr>
              <a:t>– smallest generation, email/online/social media giving, active volunteers, some DAFs</a:t>
            </a:r>
          </a:p>
          <a:p>
            <a:pPr marL="288925" lvl="1" indent="-266700">
              <a:buFont typeface="Wingdings" pitchFamily="2" charset="2"/>
              <a:buChar char="§"/>
            </a:pPr>
            <a:r>
              <a:rPr lang="en-US" sz="2400" b="1" i="1" dirty="0">
                <a:solidFill>
                  <a:schemeClr val="tx2">
                    <a:lumMod val="75000"/>
                  </a:schemeClr>
                </a:solidFill>
              </a:rPr>
              <a:t>Millennials</a:t>
            </a:r>
            <a:r>
              <a:rPr lang="en-US" sz="2400" dirty="0">
                <a:solidFill>
                  <a:schemeClr val="tx2">
                    <a:lumMod val="75000"/>
                  </a:schemeClr>
                </a:solidFill>
              </a:rPr>
              <a:t> – largest generation, advocacy and social benefit causes, transparency and direct impact, checkbook giving and some interest in DAFs</a:t>
            </a:r>
          </a:p>
          <a:p>
            <a:pPr marL="288925" lvl="1" indent="-266700">
              <a:buFont typeface="Wingdings" pitchFamily="2" charset="2"/>
              <a:buChar char="§"/>
            </a:pPr>
            <a:r>
              <a:rPr lang="en-US" sz="2400" b="1" i="1" dirty="0">
                <a:solidFill>
                  <a:schemeClr val="tx2">
                    <a:lumMod val="75000"/>
                  </a:schemeClr>
                </a:solidFill>
              </a:rPr>
              <a:t>Gen Z </a:t>
            </a:r>
            <a:r>
              <a:rPr lang="en-US" sz="2400" dirty="0">
                <a:solidFill>
                  <a:schemeClr val="tx2">
                    <a:lumMod val="75000"/>
                  </a:schemeClr>
                </a:solidFill>
              </a:rPr>
              <a:t>– newest generation, online giving, environmental and social benefit causes, hands-on engagement, crowdsourcing and peer-to-peer fundraising</a:t>
            </a:r>
            <a:endParaRPr lang="en-US" sz="2400" dirty="0"/>
          </a:p>
          <a:p>
            <a:endParaRPr lang="en-US" dirty="0"/>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349563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E3FD89-67EB-8235-AB8D-B5680D3FFFC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6C60335-B1D0-1144-4581-F27A02DE379F}"/>
              </a:ext>
            </a:extLst>
          </p:cNvPr>
          <p:cNvSpPr>
            <a:spLocks noGrp="1"/>
          </p:cNvSpPr>
          <p:nvPr>
            <p:ph type="title"/>
          </p:nvPr>
        </p:nvSpPr>
        <p:spPr>
          <a:xfrm>
            <a:off x="594360" y="102875"/>
            <a:ext cx="10873740" cy="1680205"/>
          </a:xfrm>
        </p:spPr>
        <p:txBody>
          <a:bodyPr/>
          <a:lstStyle/>
          <a:p>
            <a:r>
              <a:rPr lang="en-US" dirty="0"/>
              <a:t>Giving Campaigns</a:t>
            </a:r>
          </a:p>
        </p:txBody>
      </p:sp>
      <p:sp>
        <p:nvSpPr>
          <p:cNvPr id="7" name="Text Placeholder 6">
            <a:extLst>
              <a:ext uri="{FF2B5EF4-FFF2-40B4-BE49-F238E27FC236}">
                <a16:creationId xmlns:a16="http://schemas.microsoft.com/office/drawing/2014/main" id="{6DE671DB-D440-2873-BDF0-124EE46FDB22}"/>
              </a:ext>
            </a:extLst>
          </p:cNvPr>
          <p:cNvSpPr>
            <a:spLocks noGrp="1"/>
          </p:cNvSpPr>
          <p:nvPr>
            <p:ph sz="quarter" idx="13"/>
          </p:nvPr>
        </p:nvSpPr>
        <p:spPr>
          <a:xfrm>
            <a:off x="3657600" y="2281237"/>
            <a:ext cx="7810500" cy="4253377"/>
          </a:xfrm>
        </p:spPr>
        <p:txBody>
          <a:bodyPr>
            <a:normAutofit/>
          </a:bodyPr>
          <a:lstStyle/>
          <a:p>
            <a:pPr marL="288925" lvl="1" indent="-266700">
              <a:buFont typeface="Wingdings" pitchFamily="2" charset="2"/>
              <a:buChar char="§"/>
            </a:pPr>
            <a:r>
              <a:rPr lang="en-US" sz="2400" dirty="0">
                <a:solidFill>
                  <a:schemeClr val="tx2">
                    <a:lumMod val="75000"/>
                  </a:schemeClr>
                </a:solidFill>
              </a:rPr>
              <a:t>Online giving options</a:t>
            </a:r>
          </a:p>
          <a:p>
            <a:pPr marL="288925" lvl="1" indent="-266700">
              <a:buFont typeface="Wingdings" pitchFamily="2" charset="2"/>
              <a:buChar char="§"/>
            </a:pPr>
            <a:r>
              <a:rPr lang="en-US" sz="2400" dirty="0">
                <a:solidFill>
                  <a:schemeClr val="tx2">
                    <a:lumMod val="75000"/>
                  </a:schemeClr>
                </a:solidFill>
              </a:rPr>
              <a:t>Colorado Gives Day</a:t>
            </a:r>
          </a:p>
          <a:p>
            <a:pPr marL="288925" lvl="1" indent="-266700">
              <a:buFont typeface="Wingdings" pitchFamily="2" charset="2"/>
              <a:buChar char="§"/>
            </a:pPr>
            <a:r>
              <a:rPr lang="en-US" sz="2400" dirty="0">
                <a:solidFill>
                  <a:schemeClr val="tx2">
                    <a:lumMod val="75000"/>
                  </a:schemeClr>
                </a:solidFill>
              </a:rPr>
              <a:t>One-time versus monthly giving</a:t>
            </a:r>
          </a:p>
          <a:p>
            <a:pPr marL="288925" lvl="1" indent="-266700">
              <a:buFont typeface="Wingdings" pitchFamily="2" charset="2"/>
              <a:buChar char="§"/>
            </a:pPr>
            <a:r>
              <a:rPr lang="en-US" sz="2400" dirty="0">
                <a:solidFill>
                  <a:schemeClr val="tx2">
                    <a:lumMod val="75000"/>
                  </a:schemeClr>
                </a:solidFill>
              </a:rPr>
              <a:t>Event-based campaigns</a:t>
            </a:r>
          </a:p>
        </p:txBody>
      </p:sp>
      <p:grpSp>
        <p:nvGrpSpPr>
          <p:cNvPr id="19" name="Group 18">
            <a:extLst>
              <a:ext uri="{FF2B5EF4-FFF2-40B4-BE49-F238E27FC236}">
                <a16:creationId xmlns:a16="http://schemas.microsoft.com/office/drawing/2014/main" id="{31E61A23-CBA3-A32A-B630-05A35F5DE169}"/>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9C680F3B-4338-C22C-0D1C-B5E980EAAFBB}"/>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2A77E71-D96B-818C-E20D-44D35D92CA8D}"/>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D8AEFAD5-4A64-50D5-B12B-DD229F523D1B}"/>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4121609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FA6A4-1569-F05C-1784-9A55F3C4545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068A280-9704-A0E0-B1F7-1439BEF5DE26}"/>
              </a:ext>
            </a:extLst>
          </p:cNvPr>
          <p:cNvSpPr>
            <a:spLocks noGrp="1"/>
          </p:cNvSpPr>
          <p:nvPr>
            <p:ph type="title"/>
          </p:nvPr>
        </p:nvSpPr>
        <p:spPr>
          <a:xfrm>
            <a:off x="594360" y="102875"/>
            <a:ext cx="10873740" cy="1680205"/>
          </a:xfrm>
        </p:spPr>
        <p:txBody>
          <a:bodyPr/>
          <a:lstStyle/>
          <a:p>
            <a:r>
              <a:rPr lang="en-US" dirty="0"/>
              <a:t>Major Gifts</a:t>
            </a:r>
          </a:p>
        </p:txBody>
      </p:sp>
      <p:sp>
        <p:nvSpPr>
          <p:cNvPr id="7" name="Text Placeholder 6">
            <a:extLst>
              <a:ext uri="{FF2B5EF4-FFF2-40B4-BE49-F238E27FC236}">
                <a16:creationId xmlns:a16="http://schemas.microsoft.com/office/drawing/2014/main" id="{F66C0095-0EF8-9352-1EF7-2C3536B6CEDA}"/>
              </a:ext>
            </a:extLst>
          </p:cNvPr>
          <p:cNvSpPr>
            <a:spLocks noGrp="1"/>
          </p:cNvSpPr>
          <p:nvPr>
            <p:ph sz="quarter" idx="13"/>
          </p:nvPr>
        </p:nvSpPr>
        <p:spPr>
          <a:xfrm>
            <a:off x="3657600" y="2281237"/>
            <a:ext cx="7810500" cy="4253377"/>
          </a:xfrm>
        </p:spPr>
        <p:txBody>
          <a:bodyPr>
            <a:normAutofit/>
          </a:bodyPr>
          <a:lstStyle/>
          <a:p>
            <a:pPr marL="288925" lvl="1" indent="-266700">
              <a:buFont typeface="Wingdings" pitchFamily="2" charset="2"/>
              <a:buChar char="§"/>
            </a:pPr>
            <a:r>
              <a:rPr lang="en-US" sz="2400" dirty="0">
                <a:solidFill>
                  <a:schemeClr val="tx2">
                    <a:lumMod val="75000"/>
                  </a:schemeClr>
                </a:solidFill>
              </a:rPr>
              <a:t>Determine the amount for your organization</a:t>
            </a:r>
          </a:p>
          <a:p>
            <a:pPr marL="288925" lvl="1" indent="-266700">
              <a:buFont typeface="Wingdings" pitchFamily="2" charset="2"/>
              <a:buChar char="§"/>
            </a:pPr>
            <a:r>
              <a:rPr lang="en-US" sz="2400" dirty="0">
                <a:solidFill>
                  <a:schemeClr val="tx2">
                    <a:lumMod val="75000"/>
                  </a:schemeClr>
                </a:solidFill>
              </a:rPr>
              <a:t>Start with current individual donors</a:t>
            </a:r>
          </a:p>
          <a:p>
            <a:pPr marL="288925" lvl="1" indent="-266700">
              <a:buFont typeface="Wingdings" pitchFamily="2" charset="2"/>
              <a:buChar char="§"/>
            </a:pPr>
            <a:r>
              <a:rPr lang="en-US" sz="2400" dirty="0">
                <a:solidFill>
                  <a:schemeClr val="tx2">
                    <a:lumMod val="75000"/>
                  </a:schemeClr>
                </a:solidFill>
              </a:rPr>
              <a:t>Individual giving campaign</a:t>
            </a:r>
          </a:p>
          <a:p>
            <a:pPr marL="288925" lvl="1" indent="-266700">
              <a:buFont typeface="Wingdings" pitchFamily="2" charset="2"/>
              <a:buChar char="§"/>
            </a:pPr>
            <a:r>
              <a:rPr lang="en-US" sz="2400" dirty="0">
                <a:solidFill>
                  <a:schemeClr val="tx2">
                    <a:lumMod val="75000"/>
                  </a:schemeClr>
                </a:solidFill>
              </a:rPr>
              <a:t>Prospecting future donors</a:t>
            </a:r>
          </a:p>
        </p:txBody>
      </p:sp>
      <p:grpSp>
        <p:nvGrpSpPr>
          <p:cNvPr id="19" name="Group 18">
            <a:extLst>
              <a:ext uri="{FF2B5EF4-FFF2-40B4-BE49-F238E27FC236}">
                <a16:creationId xmlns:a16="http://schemas.microsoft.com/office/drawing/2014/main" id="{014733EC-F131-D3D6-7BE5-21026F2623F4}"/>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187508A3-7BCE-5D87-338D-CE7D2639EEB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6A441523-9F03-004C-EA0C-CA3C2B26B1A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973ED0C-DBF7-5E00-309E-1E970759816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1788653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a:lstStyle/>
          <a:p>
            <a:r>
              <a:rPr lang="en-US" dirty="0"/>
              <a:t>Donor Advised Funds (DAFs)</a:t>
            </a:r>
          </a:p>
        </p:txBody>
      </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3657600" y="2281238"/>
            <a:ext cx="7810500" cy="3700462"/>
          </a:xfrm>
        </p:spPr>
        <p:txBody>
          <a:bodyPr>
            <a:normAutofit fontScale="92500" lnSpcReduction="20000"/>
          </a:bodyPr>
          <a:lstStyle/>
          <a:p>
            <a:pPr>
              <a:lnSpc>
                <a:spcPct val="120000"/>
              </a:lnSpc>
              <a:spcBef>
                <a:spcPts val="0"/>
              </a:spcBef>
              <a:buFont typeface="Wingdings" pitchFamily="2" charset="2"/>
              <a:buChar char="§"/>
            </a:pPr>
            <a:r>
              <a:rPr lang="en-US" sz="2400" dirty="0">
                <a:solidFill>
                  <a:schemeClr val="tx2">
                    <a:lumMod val="75000"/>
                  </a:schemeClr>
                </a:solidFill>
              </a:rPr>
              <a:t>Fund or account owned and controlled by a sponsoring 501c3 organization</a:t>
            </a:r>
          </a:p>
          <a:p>
            <a:pPr>
              <a:lnSpc>
                <a:spcPct val="120000"/>
              </a:lnSpc>
              <a:spcBef>
                <a:spcPts val="0"/>
              </a:spcBef>
              <a:buFont typeface="Wingdings" pitchFamily="2" charset="2"/>
              <a:buChar char="§"/>
            </a:pPr>
            <a:r>
              <a:rPr lang="en-US" sz="2400" dirty="0">
                <a:solidFill>
                  <a:schemeClr val="tx2">
                    <a:lumMod val="75000"/>
                  </a:schemeClr>
                </a:solidFill>
              </a:rPr>
              <a:t>Donation is an irrevocable contribution and donor receives an immediate tax deduction</a:t>
            </a:r>
          </a:p>
          <a:p>
            <a:pPr>
              <a:lnSpc>
                <a:spcPct val="120000"/>
              </a:lnSpc>
              <a:spcBef>
                <a:spcPts val="0"/>
              </a:spcBef>
              <a:buFont typeface="Wingdings" pitchFamily="2" charset="2"/>
              <a:buChar char="§"/>
            </a:pPr>
            <a:r>
              <a:rPr lang="en-US" sz="2400" dirty="0">
                <a:solidFill>
                  <a:schemeClr val="tx2">
                    <a:lumMod val="75000"/>
                  </a:schemeClr>
                </a:solidFill>
              </a:rPr>
              <a:t>Less regulated by the IRS and less legally complicated than foundation funds</a:t>
            </a:r>
          </a:p>
          <a:p>
            <a:pPr>
              <a:lnSpc>
                <a:spcPct val="120000"/>
              </a:lnSpc>
              <a:spcBef>
                <a:spcPts val="0"/>
              </a:spcBef>
              <a:buFont typeface="Wingdings" pitchFamily="2" charset="2"/>
              <a:buChar char="§"/>
            </a:pPr>
            <a:r>
              <a:rPr lang="en-US" sz="2400" dirty="0">
                <a:solidFill>
                  <a:schemeClr val="tx2">
                    <a:lumMod val="75000"/>
                  </a:schemeClr>
                </a:solidFill>
              </a:rPr>
              <a:t>Donors are encouraged to create a legacy plan that passes the fund on to other family members and lives on in perpetuity </a:t>
            </a:r>
          </a:p>
          <a:p>
            <a:pPr>
              <a:lnSpc>
                <a:spcPct val="120000"/>
              </a:lnSpc>
              <a:spcBef>
                <a:spcPts val="0"/>
              </a:spcBef>
              <a:buFont typeface="Wingdings" pitchFamily="2" charset="2"/>
              <a:buChar char="§"/>
            </a:pPr>
            <a:r>
              <a:rPr lang="en-US" sz="2400" dirty="0">
                <a:solidFill>
                  <a:schemeClr val="tx2">
                    <a:lumMod val="75000"/>
                  </a:schemeClr>
                </a:solidFill>
              </a:rPr>
              <a:t>Donor uses their fund as an organized way to do all of their giving out of one fund that is low-cost and flexible</a:t>
            </a:r>
          </a:p>
          <a:p>
            <a:pPr>
              <a:buFont typeface="Wingdings" pitchFamily="2" charset="2"/>
              <a:buChar char="§"/>
            </a:pPr>
            <a:endParaRPr lang="en-US" sz="2400" dirty="0">
              <a:solidFill>
                <a:schemeClr val="tx2">
                  <a:lumMod val="75000"/>
                </a:schemeClr>
              </a:solidFill>
            </a:endParaRPr>
          </a:p>
          <a:p>
            <a:pPr>
              <a:buFont typeface="Wingdings" pitchFamily="2" charset="2"/>
              <a:buChar char="§"/>
            </a:pPr>
            <a:endParaRPr lang="en-US" dirty="0">
              <a:solidFill>
                <a:schemeClr val="tx2">
                  <a:lumMod val="75000"/>
                </a:schemeClr>
              </a:solidFill>
            </a:endParaRPr>
          </a:p>
          <a:p>
            <a:endParaRPr lang="en-US" dirty="0">
              <a:solidFill>
                <a:schemeClr val="tx2">
                  <a:lumMod val="75000"/>
                </a:schemeClr>
              </a:solidFill>
            </a:endParaRPr>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816784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F212A-1A74-4A98-6192-E5D4B86900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2B67A4-212D-6C59-4670-4F4924901AB4}"/>
              </a:ext>
            </a:extLst>
          </p:cNvPr>
          <p:cNvSpPr>
            <a:spLocks noGrp="1"/>
          </p:cNvSpPr>
          <p:nvPr>
            <p:ph type="ctrTitle"/>
          </p:nvPr>
        </p:nvSpPr>
        <p:spPr>
          <a:xfrm>
            <a:off x="6299835" y="430529"/>
            <a:ext cx="5486400" cy="3291840"/>
          </a:xfrm>
        </p:spPr>
        <p:txBody>
          <a:bodyPr/>
          <a:lstStyle/>
          <a:p>
            <a:r>
              <a:rPr lang="en-US" dirty="0"/>
              <a:t>Foundation Giving</a:t>
            </a:r>
          </a:p>
        </p:txBody>
      </p:sp>
      <p:sp>
        <p:nvSpPr>
          <p:cNvPr id="3" name="Text Placeholder 2">
            <a:extLst>
              <a:ext uri="{FF2B5EF4-FFF2-40B4-BE49-F238E27FC236}">
                <a16:creationId xmlns:a16="http://schemas.microsoft.com/office/drawing/2014/main" id="{C40FFA7C-1952-CD24-DF01-918F83814AC1}"/>
              </a:ext>
            </a:extLst>
          </p:cNvPr>
          <p:cNvSpPr>
            <a:spLocks noGrp="1"/>
          </p:cNvSpPr>
          <p:nvPr>
            <p:ph type="body" sz="quarter" idx="11"/>
          </p:nvPr>
        </p:nvSpPr>
        <p:spPr>
          <a:xfrm>
            <a:off x="6299835" y="4300978"/>
            <a:ext cx="5486400" cy="2289398"/>
          </a:xfrm>
        </p:spPr>
        <p:txBody>
          <a:bodyPr/>
          <a:lstStyle/>
          <a:p>
            <a:pPr marL="342900" indent="-342900">
              <a:buFont typeface="Wingdings" pitchFamily="2" charset="2"/>
              <a:buChar char="§"/>
            </a:pPr>
            <a:r>
              <a:rPr lang="en-US" dirty="0"/>
              <a:t>5,875 foundations in Colorado</a:t>
            </a:r>
          </a:p>
          <a:p>
            <a:pPr marL="342900" indent="-342900">
              <a:buFont typeface="Wingdings" pitchFamily="2" charset="2"/>
              <a:buChar char="§"/>
            </a:pPr>
            <a:r>
              <a:rPr lang="en-US" dirty="0"/>
              <a:t>Different sizes and may fund at the local, regional, state, or national level</a:t>
            </a:r>
          </a:p>
          <a:p>
            <a:pPr marL="342900" indent="-342900">
              <a:buFont typeface="Wingdings" pitchFamily="2" charset="2"/>
              <a:buChar char="§"/>
            </a:pPr>
            <a:r>
              <a:rPr lang="en-US" dirty="0"/>
              <a:t>Solicited and unsolicited opportunities</a:t>
            </a:r>
          </a:p>
          <a:p>
            <a:pPr marL="342900" indent="-342900">
              <a:buFont typeface="Wingdings" pitchFamily="2" charset="2"/>
              <a:buChar char="§"/>
            </a:pPr>
            <a:r>
              <a:rPr lang="en-US" dirty="0"/>
              <a:t>Strategy focused or general giving</a:t>
            </a:r>
          </a:p>
        </p:txBody>
      </p:sp>
      <p:sp>
        <p:nvSpPr>
          <p:cNvPr id="7" name="Title 1">
            <a:extLst>
              <a:ext uri="{FF2B5EF4-FFF2-40B4-BE49-F238E27FC236}">
                <a16:creationId xmlns:a16="http://schemas.microsoft.com/office/drawing/2014/main" id="{71DB5F32-EC15-4C96-E50C-20FB672C8222}"/>
              </a:ext>
              <a:ext uri="{C183D7F6-B498-43B3-948B-1728B52AA6E4}">
                <adec:decorative xmlns:adec="http://schemas.microsoft.com/office/drawing/2017/decorative" val="1"/>
              </a:ext>
            </a:extLst>
          </p:cNvPr>
          <p:cNvSpPr txBox="1">
            <a:spLocks/>
          </p:cNvSpPr>
          <p:nvPr/>
        </p:nvSpPr>
        <p:spPr>
          <a:xfrm>
            <a:off x="202883" y="2588870"/>
            <a:ext cx="5486400" cy="1680259"/>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6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pic>
        <p:nvPicPr>
          <p:cNvPr id="8" name="Picture Placeholder 7">
            <a:extLst>
              <a:ext uri="{FF2B5EF4-FFF2-40B4-BE49-F238E27FC236}">
                <a16:creationId xmlns:a16="http://schemas.microsoft.com/office/drawing/2014/main" id="{0E56D404-A0C1-BDC6-C182-A86AF4F3902A}"/>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1960" r="21960"/>
          <a:stretch>
            <a:fillRect/>
          </a:stretch>
        </p:blipFill>
        <p:spPr/>
      </p:pic>
    </p:spTree>
    <p:extLst>
      <p:ext uri="{BB962C8B-B14F-4D97-AF65-F5344CB8AC3E}">
        <p14:creationId xmlns:p14="http://schemas.microsoft.com/office/powerpoint/2010/main" val="251516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B5B7A-D1A3-CCD2-2041-D9C9A8032D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24251E-D5A0-6F24-AF90-AD5B0B843FBB}"/>
              </a:ext>
            </a:extLst>
          </p:cNvPr>
          <p:cNvSpPr>
            <a:spLocks noGrp="1"/>
          </p:cNvSpPr>
          <p:nvPr>
            <p:ph type="ctrTitle"/>
          </p:nvPr>
        </p:nvSpPr>
        <p:spPr>
          <a:xfrm>
            <a:off x="6299835" y="430529"/>
            <a:ext cx="5486400" cy="3291840"/>
          </a:xfrm>
        </p:spPr>
        <p:txBody>
          <a:bodyPr/>
          <a:lstStyle/>
          <a:p>
            <a:r>
              <a:rPr lang="en-US" dirty="0"/>
              <a:t>Corporate Giving</a:t>
            </a:r>
          </a:p>
        </p:txBody>
      </p:sp>
      <p:sp>
        <p:nvSpPr>
          <p:cNvPr id="3" name="Text Placeholder 2">
            <a:extLst>
              <a:ext uri="{FF2B5EF4-FFF2-40B4-BE49-F238E27FC236}">
                <a16:creationId xmlns:a16="http://schemas.microsoft.com/office/drawing/2014/main" id="{579AD46C-054A-4361-54F8-66599932B40E}"/>
              </a:ext>
            </a:extLst>
          </p:cNvPr>
          <p:cNvSpPr>
            <a:spLocks noGrp="1"/>
          </p:cNvSpPr>
          <p:nvPr>
            <p:ph type="body" sz="quarter" idx="11"/>
          </p:nvPr>
        </p:nvSpPr>
        <p:spPr>
          <a:xfrm>
            <a:off x="6299835" y="4300978"/>
            <a:ext cx="5486400" cy="2289398"/>
          </a:xfrm>
        </p:spPr>
        <p:txBody>
          <a:bodyPr/>
          <a:lstStyle/>
          <a:p>
            <a:pPr marL="342900" indent="-342900">
              <a:buFont typeface="Wingdings" pitchFamily="2" charset="2"/>
              <a:buChar char="§"/>
            </a:pPr>
            <a:r>
              <a:rPr lang="en-US" dirty="0"/>
              <a:t>Corporate Social Responsibility (CSR)</a:t>
            </a:r>
          </a:p>
          <a:p>
            <a:pPr marL="342900" indent="-342900">
              <a:buFont typeface="Wingdings" pitchFamily="2" charset="2"/>
              <a:buChar char="§"/>
            </a:pPr>
            <a:r>
              <a:rPr lang="en-US" dirty="0"/>
              <a:t>Employee participation</a:t>
            </a:r>
          </a:p>
          <a:p>
            <a:pPr marL="342900" indent="-342900">
              <a:buFont typeface="Wingdings" pitchFamily="2" charset="2"/>
              <a:buChar char="§"/>
            </a:pPr>
            <a:r>
              <a:rPr lang="en-US" dirty="0"/>
              <a:t>No employee participation</a:t>
            </a:r>
          </a:p>
        </p:txBody>
      </p:sp>
      <p:sp>
        <p:nvSpPr>
          <p:cNvPr id="7" name="Title 1">
            <a:extLst>
              <a:ext uri="{FF2B5EF4-FFF2-40B4-BE49-F238E27FC236}">
                <a16:creationId xmlns:a16="http://schemas.microsoft.com/office/drawing/2014/main" id="{9A7D35A7-28FE-B0A5-75E4-87189177D40A}"/>
              </a:ext>
              <a:ext uri="{C183D7F6-B498-43B3-948B-1728B52AA6E4}">
                <adec:decorative xmlns:adec="http://schemas.microsoft.com/office/drawing/2017/decorative" val="1"/>
              </a:ext>
            </a:extLst>
          </p:cNvPr>
          <p:cNvSpPr txBox="1">
            <a:spLocks/>
          </p:cNvSpPr>
          <p:nvPr/>
        </p:nvSpPr>
        <p:spPr>
          <a:xfrm>
            <a:off x="202883" y="2588870"/>
            <a:ext cx="5486400" cy="1680259"/>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6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pic>
        <p:nvPicPr>
          <p:cNvPr id="8" name="Picture Placeholder 7">
            <a:extLst>
              <a:ext uri="{FF2B5EF4-FFF2-40B4-BE49-F238E27FC236}">
                <a16:creationId xmlns:a16="http://schemas.microsoft.com/office/drawing/2014/main" id="{AEE736E7-110C-0F85-09D4-47733334BB8C}"/>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5677" b="5677"/>
          <a:stretch/>
        </p:blipFill>
        <p:spPr/>
      </p:pic>
    </p:spTree>
    <p:extLst>
      <p:ext uri="{BB962C8B-B14F-4D97-AF65-F5344CB8AC3E}">
        <p14:creationId xmlns:p14="http://schemas.microsoft.com/office/powerpoint/2010/main" val="2476195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73462-0542-5093-3D49-E3CB32BB155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7A28862-756C-495E-31C2-EA4B9D945CC0}"/>
              </a:ext>
            </a:extLst>
          </p:cNvPr>
          <p:cNvSpPr>
            <a:spLocks noGrp="1"/>
          </p:cNvSpPr>
          <p:nvPr>
            <p:ph type="title"/>
          </p:nvPr>
        </p:nvSpPr>
        <p:spPr>
          <a:xfrm>
            <a:off x="594360" y="102875"/>
            <a:ext cx="10873740" cy="1680205"/>
          </a:xfrm>
        </p:spPr>
        <p:txBody>
          <a:bodyPr/>
          <a:lstStyle/>
          <a:p>
            <a:r>
              <a:rPr lang="en-US" dirty="0"/>
              <a:t>Corporate Social Responsibility (CSR)</a:t>
            </a:r>
          </a:p>
        </p:txBody>
      </p:sp>
      <p:sp>
        <p:nvSpPr>
          <p:cNvPr id="7" name="Text Placeholder 6">
            <a:extLst>
              <a:ext uri="{FF2B5EF4-FFF2-40B4-BE49-F238E27FC236}">
                <a16:creationId xmlns:a16="http://schemas.microsoft.com/office/drawing/2014/main" id="{3BA2C350-C00B-438D-6FDF-F27AD8D98A7D}"/>
              </a:ext>
            </a:extLst>
          </p:cNvPr>
          <p:cNvSpPr>
            <a:spLocks noGrp="1"/>
          </p:cNvSpPr>
          <p:nvPr>
            <p:ph sz="quarter" idx="13"/>
          </p:nvPr>
        </p:nvSpPr>
        <p:spPr>
          <a:xfrm>
            <a:off x="3657600" y="2281238"/>
            <a:ext cx="7810500" cy="3700462"/>
          </a:xfrm>
        </p:spPr>
        <p:txBody>
          <a:bodyPr>
            <a:normAutofit/>
          </a:bodyPr>
          <a:lstStyle/>
          <a:p>
            <a:pPr>
              <a:buFont typeface="Wingdings" pitchFamily="2" charset="2"/>
              <a:buChar char="§"/>
            </a:pPr>
            <a:r>
              <a:rPr lang="en-US" sz="2400" dirty="0">
                <a:solidFill>
                  <a:schemeClr val="tx2">
                    <a:lumMod val="75000"/>
                  </a:schemeClr>
                </a:solidFill>
              </a:rPr>
              <a:t>Working as responsible corporate citizens</a:t>
            </a:r>
          </a:p>
          <a:p>
            <a:pPr>
              <a:buFont typeface="Wingdings" pitchFamily="2" charset="2"/>
              <a:buChar char="§"/>
            </a:pPr>
            <a:r>
              <a:rPr lang="en-US" sz="2400" dirty="0">
                <a:solidFill>
                  <a:schemeClr val="tx2">
                    <a:lumMod val="75000"/>
                  </a:schemeClr>
                </a:solidFill>
              </a:rPr>
              <a:t>Aligned to company values</a:t>
            </a:r>
          </a:p>
          <a:p>
            <a:pPr>
              <a:buFont typeface="Wingdings" pitchFamily="2" charset="2"/>
              <a:buChar char="§"/>
            </a:pPr>
            <a:r>
              <a:rPr lang="en-US" sz="2400" dirty="0">
                <a:solidFill>
                  <a:schemeClr val="tx2">
                    <a:lumMod val="75000"/>
                  </a:schemeClr>
                </a:solidFill>
              </a:rPr>
              <a:t>Participation may or may not directly engage company employees</a:t>
            </a:r>
          </a:p>
        </p:txBody>
      </p:sp>
      <p:grpSp>
        <p:nvGrpSpPr>
          <p:cNvPr id="19" name="Group 18">
            <a:extLst>
              <a:ext uri="{FF2B5EF4-FFF2-40B4-BE49-F238E27FC236}">
                <a16:creationId xmlns:a16="http://schemas.microsoft.com/office/drawing/2014/main" id="{B16EA0D9-B73E-A3BF-8749-BE11F0E73EF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D13705B8-9D54-D46C-5601-780BCB4E2ADF}"/>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5E65BF5A-A58F-0602-F928-76C1832CFCD6}"/>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867BC364-83AB-2090-2DD3-C22B890B1702}"/>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2228127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olorful pastel sticks">
            <a:extLst>
              <a:ext uri="{FF2B5EF4-FFF2-40B4-BE49-F238E27FC236}">
                <a16:creationId xmlns:a16="http://schemas.microsoft.com/office/drawing/2014/main" id="{8DB431A1-9806-9CFE-0E5F-1A5611C2A66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378" b="12378"/>
          <a:stretch/>
        </p:blipFill>
        <p:spPr>
          <a:xfrm>
            <a:off x="0" y="0"/>
            <a:ext cx="12192000" cy="6880225"/>
          </a:xfrm>
        </p:spPr>
      </p:pic>
      <p:sp>
        <p:nvSpPr>
          <p:cNvPr id="3" name="Title 2">
            <a:extLst>
              <a:ext uri="{FF2B5EF4-FFF2-40B4-BE49-F238E27FC236}">
                <a16:creationId xmlns:a16="http://schemas.microsoft.com/office/drawing/2014/main" id="{9C37279A-330D-886F-340D-494A5005E5FC}"/>
              </a:ext>
            </a:extLst>
          </p:cNvPr>
          <p:cNvSpPr>
            <a:spLocks noGrp="1"/>
          </p:cNvSpPr>
          <p:nvPr>
            <p:ph type="title"/>
          </p:nvPr>
        </p:nvSpPr>
        <p:spPr>
          <a:xfrm>
            <a:off x="6309359" y="444933"/>
            <a:ext cx="5477479" cy="3291840"/>
          </a:xfrm>
        </p:spPr>
        <p:txBody>
          <a:bodyPr/>
          <a:lstStyle/>
          <a:p>
            <a:r>
              <a:rPr lang="en-US" dirty="0"/>
              <a:t>Introductions</a:t>
            </a:r>
          </a:p>
        </p:txBody>
      </p:sp>
    </p:spTree>
    <p:extLst>
      <p:ext uri="{BB962C8B-B14F-4D97-AF65-F5344CB8AC3E}">
        <p14:creationId xmlns:p14="http://schemas.microsoft.com/office/powerpoint/2010/main" val="22493726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8F82E-86F3-4BF9-6A0A-98B77769BF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CEDBE04-B1F2-58BB-3DCA-62C233ED2849}"/>
              </a:ext>
            </a:extLst>
          </p:cNvPr>
          <p:cNvSpPr>
            <a:spLocks noGrp="1"/>
          </p:cNvSpPr>
          <p:nvPr>
            <p:ph type="title"/>
          </p:nvPr>
        </p:nvSpPr>
        <p:spPr>
          <a:xfrm>
            <a:off x="594360" y="102875"/>
            <a:ext cx="10873740" cy="1680205"/>
          </a:xfrm>
        </p:spPr>
        <p:txBody>
          <a:bodyPr/>
          <a:lstStyle/>
          <a:p>
            <a:r>
              <a:rPr lang="en-US" dirty="0"/>
              <a:t>Employee Participation</a:t>
            </a:r>
          </a:p>
        </p:txBody>
      </p:sp>
      <p:sp>
        <p:nvSpPr>
          <p:cNvPr id="7" name="Text Placeholder 6">
            <a:extLst>
              <a:ext uri="{FF2B5EF4-FFF2-40B4-BE49-F238E27FC236}">
                <a16:creationId xmlns:a16="http://schemas.microsoft.com/office/drawing/2014/main" id="{A3C3C220-CFFD-F301-B862-58729777E2FE}"/>
              </a:ext>
            </a:extLst>
          </p:cNvPr>
          <p:cNvSpPr>
            <a:spLocks noGrp="1"/>
          </p:cNvSpPr>
          <p:nvPr>
            <p:ph sz="quarter" idx="13"/>
          </p:nvPr>
        </p:nvSpPr>
        <p:spPr>
          <a:xfrm>
            <a:off x="3657600" y="2281238"/>
            <a:ext cx="7810500" cy="3700462"/>
          </a:xfrm>
        </p:spPr>
        <p:txBody>
          <a:bodyPr>
            <a:normAutofit/>
          </a:bodyPr>
          <a:lstStyle/>
          <a:p>
            <a:pPr>
              <a:lnSpc>
                <a:spcPct val="120000"/>
              </a:lnSpc>
              <a:spcBef>
                <a:spcPts val="0"/>
              </a:spcBef>
              <a:buFont typeface="Wingdings" pitchFamily="2" charset="2"/>
              <a:buChar char="§"/>
            </a:pPr>
            <a:r>
              <a:rPr lang="en-US" sz="2400" dirty="0">
                <a:solidFill>
                  <a:schemeClr val="tx2">
                    <a:lumMod val="75000"/>
                  </a:schemeClr>
                </a:solidFill>
              </a:rPr>
              <a:t>Matching gifts</a:t>
            </a:r>
          </a:p>
          <a:p>
            <a:pPr lvl="1">
              <a:lnSpc>
                <a:spcPct val="120000"/>
              </a:lnSpc>
              <a:spcBef>
                <a:spcPts val="0"/>
              </a:spcBef>
              <a:buFont typeface="Courier New" panose="02070309020205020404" pitchFamily="49" charset="0"/>
              <a:buChar char="o"/>
            </a:pPr>
            <a:r>
              <a:rPr lang="en-US" sz="2400" dirty="0">
                <a:solidFill>
                  <a:schemeClr val="tx2">
                    <a:lumMod val="75000"/>
                  </a:schemeClr>
                </a:solidFill>
              </a:rPr>
              <a:t>Double the Donation</a:t>
            </a:r>
          </a:p>
          <a:p>
            <a:pPr>
              <a:lnSpc>
                <a:spcPct val="120000"/>
              </a:lnSpc>
              <a:spcBef>
                <a:spcPts val="0"/>
              </a:spcBef>
              <a:buFont typeface="Wingdings" pitchFamily="2" charset="2"/>
              <a:buChar char="§"/>
            </a:pPr>
            <a:r>
              <a:rPr lang="en-US" sz="2400" dirty="0">
                <a:solidFill>
                  <a:schemeClr val="tx2">
                    <a:lumMod val="75000"/>
                  </a:schemeClr>
                </a:solidFill>
              </a:rPr>
              <a:t>Volunteer grant program</a:t>
            </a:r>
          </a:p>
          <a:p>
            <a:pPr>
              <a:lnSpc>
                <a:spcPct val="120000"/>
              </a:lnSpc>
              <a:spcBef>
                <a:spcPts val="0"/>
              </a:spcBef>
              <a:buFont typeface="Wingdings" pitchFamily="2" charset="2"/>
              <a:buChar char="§"/>
            </a:pPr>
            <a:r>
              <a:rPr lang="en-US" sz="2400" dirty="0">
                <a:solidFill>
                  <a:schemeClr val="tx2">
                    <a:lumMod val="75000"/>
                  </a:schemeClr>
                </a:solidFill>
              </a:rPr>
              <a:t>Payroll deductions</a:t>
            </a:r>
          </a:p>
          <a:p>
            <a:pPr lvl="1">
              <a:lnSpc>
                <a:spcPct val="120000"/>
              </a:lnSpc>
              <a:spcBef>
                <a:spcPts val="0"/>
              </a:spcBef>
              <a:buFont typeface="Courier New" panose="02070309020205020404" pitchFamily="49" charset="0"/>
              <a:buChar char="o"/>
            </a:pPr>
            <a:r>
              <a:rPr lang="en-US" sz="2400" dirty="0">
                <a:solidFill>
                  <a:schemeClr val="tx2">
                    <a:lumMod val="75000"/>
                  </a:schemeClr>
                </a:solidFill>
              </a:rPr>
              <a:t>Colorado Combined Campaign</a:t>
            </a:r>
          </a:p>
          <a:p>
            <a:pPr lvl="1">
              <a:lnSpc>
                <a:spcPct val="120000"/>
              </a:lnSpc>
              <a:spcBef>
                <a:spcPts val="0"/>
              </a:spcBef>
              <a:buFont typeface="Courier New" panose="02070309020205020404" pitchFamily="49" charset="0"/>
              <a:buChar char="o"/>
            </a:pPr>
            <a:r>
              <a:rPr lang="en-US" sz="2400" dirty="0">
                <a:solidFill>
                  <a:schemeClr val="tx2">
                    <a:lumMod val="75000"/>
                  </a:schemeClr>
                </a:solidFill>
              </a:rPr>
              <a:t>Combined Federal Campaign</a:t>
            </a:r>
          </a:p>
          <a:p>
            <a:pPr lvl="1">
              <a:lnSpc>
                <a:spcPct val="120000"/>
              </a:lnSpc>
              <a:spcBef>
                <a:spcPts val="0"/>
              </a:spcBef>
              <a:buFont typeface="Courier New" panose="02070309020205020404" pitchFamily="49" charset="0"/>
              <a:buChar char="o"/>
            </a:pPr>
            <a:r>
              <a:rPr lang="en-US" sz="2400" dirty="0">
                <a:solidFill>
                  <a:schemeClr val="tx2">
                    <a:lumMod val="75000"/>
                  </a:schemeClr>
                </a:solidFill>
              </a:rPr>
              <a:t>Community Shares of Colorado</a:t>
            </a:r>
          </a:p>
          <a:p>
            <a:pPr>
              <a:lnSpc>
                <a:spcPct val="120000"/>
              </a:lnSpc>
              <a:spcBef>
                <a:spcPts val="0"/>
              </a:spcBef>
              <a:buFont typeface="Wingdings" pitchFamily="2" charset="2"/>
              <a:buChar char="§"/>
            </a:pPr>
            <a:r>
              <a:rPr lang="en-US" sz="2400" dirty="0">
                <a:solidFill>
                  <a:schemeClr val="tx2">
                    <a:lumMod val="75000"/>
                  </a:schemeClr>
                </a:solidFill>
              </a:rPr>
              <a:t>Grant stipends</a:t>
            </a:r>
          </a:p>
        </p:txBody>
      </p:sp>
      <p:grpSp>
        <p:nvGrpSpPr>
          <p:cNvPr id="19" name="Group 18">
            <a:extLst>
              <a:ext uri="{FF2B5EF4-FFF2-40B4-BE49-F238E27FC236}">
                <a16:creationId xmlns:a16="http://schemas.microsoft.com/office/drawing/2014/main" id="{DA4ED025-B5FF-E327-BDE7-7ADF8440F8C6}"/>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C0DF5526-14E4-BA4A-E8F2-0513CBF98D4A}"/>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A53651FC-5B2E-90FD-9583-1A6076455396}"/>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C3955CF4-559D-DAB1-5F84-01B1EAFFC60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236625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8F91E-DFC6-BDAA-FC09-4F225E59CC7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C54044-0925-5DEA-BB38-BA256215D9D2}"/>
              </a:ext>
            </a:extLst>
          </p:cNvPr>
          <p:cNvSpPr>
            <a:spLocks noGrp="1"/>
          </p:cNvSpPr>
          <p:nvPr>
            <p:ph type="title"/>
          </p:nvPr>
        </p:nvSpPr>
        <p:spPr>
          <a:xfrm>
            <a:off x="594360" y="102875"/>
            <a:ext cx="10873740" cy="1680205"/>
          </a:xfrm>
        </p:spPr>
        <p:txBody>
          <a:bodyPr/>
          <a:lstStyle/>
          <a:p>
            <a:r>
              <a:rPr lang="en-US" dirty="0"/>
              <a:t>No Employee Participation</a:t>
            </a:r>
          </a:p>
        </p:txBody>
      </p:sp>
      <p:sp>
        <p:nvSpPr>
          <p:cNvPr id="7" name="Text Placeholder 6">
            <a:extLst>
              <a:ext uri="{FF2B5EF4-FFF2-40B4-BE49-F238E27FC236}">
                <a16:creationId xmlns:a16="http://schemas.microsoft.com/office/drawing/2014/main" id="{F52D78B8-FB45-242D-43E9-374181052E46}"/>
              </a:ext>
            </a:extLst>
          </p:cNvPr>
          <p:cNvSpPr>
            <a:spLocks noGrp="1"/>
          </p:cNvSpPr>
          <p:nvPr>
            <p:ph sz="quarter" idx="13"/>
          </p:nvPr>
        </p:nvSpPr>
        <p:spPr>
          <a:xfrm>
            <a:off x="3657600" y="2281238"/>
            <a:ext cx="7810500" cy="3700462"/>
          </a:xfrm>
        </p:spPr>
        <p:txBody>
          <a:bodyPr>
            <a:normAutofit lnSpcReduction="10000"/>
          </a:bodyPr>
          <a:lstStyle/>
          <a:p>
            <a:pPr marL="342900" marR="0" lvl="0" indent="-342900" fontAlgn="base">
              <a:lnSpc>
                <a:spcPct val="100000"/>
              </a:lnSpc>
              <a:spcBef>
                <a:spcPts val="0"/>
              </a:spcBef>
              <a:spcAft>
                <a:spcPts val="0"/>
              </a:spcAft>
              <a:buClr>
                <a:schemeClr val="tx2"/>
              </a:buClr>
              <a:buSzPct val="100000"/>
              <a:buFont typeface="Wingdings" pitchFamily="2" charset="2"/>
              <a:buChar char=""/>
            </a:pPr>
            <a:r>
              <a:rPr lang="en-US" sz="2400" dirty="0">
                <a:solidFill>
                  <a:schemeClr val="tx2">
                    <a:lumMod val="75000"/>
                  </a:schemeClr>
                </a:solidFill>
                <a:effectLst/>
                <a:ea typeface="Times New Roman" panose="02020603050405020304" pitchFamily="18" charset="0"/>
              </a:rPr>
              <a:t>Corporate foundations</a:t>
            </a:r>
          </a:p>
          <a:p>
            <a:pPr lvl="1" fontAlgn="base">
              <a:lnSpc>
                <a:spcPct val="100000"/>
              </a:lnSpc>
              <a:spcBef>
                <a:spcPts val="0"/>
              </a:spcBef>
              <a:buClr>
                <a:schemeClr val="tx2"/>
              </a:buClr>
              <a:buSzPct val="100000"/>
              <a:buFont typeface="Courier New" panose="02070309020205020404" pitchFamily="49" charset="0"/>
              <a:buChar char="o"/>
            </a:pPr>
            <a:r>
              <a:rPr lang="en-US" sz="2400" dirty="0">
                <a:solidFill>
                  <a:schemeClr val="tx2">
                    <a:lumMod val="75000"/>
                  </a:schemeClr>
                </a:solidFill>
                <a:ea typeface="Times New Roman" panose="02020603050405020304" pitchFamily="18" charset="0"/>
              </a:rPr>
              <a:t>Grant opportunities</a:t>
            </a:r>
            <a:endParaRPr lang="en-US" sz="2400" dirty="0">
              <a:solidFill>
                <a:schemeClr val="tx2">
                  <a:lumMod val="75000"/>
                </a:schemeClr>
              </a:solidFill>
              <a:effectLst/>
              <a:ea typeface="Times New Roman" panose="02020603050405020304" pitchFamily="18" charset="0"/>
            </a:endParaRPr>
          </a:p>
          <a:p>
            <a:pPr marL="342900" marR="0" lvl="0" indent="-342900" fontAlgn="base">
              <a:lnSpc>
                <a:spcPct val="100000"/>
              </a:lnSpc>
              <a:spcBef>
                <a:spcPts val="0"/>
              </a:spcBef>
              <a:spcAft>
                <a:spcPts val="0"/>
              </a:spcAft>
              <a:buClr>
                <a:schemeClr val="tx2"/>
              </a:buClr>
              <a:buSzPct val="100000"/>
              <a:buFont typeface="Wingdings" pitchFamily="2" charset="2"/>
              <a:buChar char=""/>
            </a:pPr>
            <a:r>
              <a:rPr lang="en-US" sz="2400" dirty="0">
                <a:solidFill>
                  <a:schemeClr val="tx2">
                    <a:lumMod val="75000"/>
                  </a:schemeClr>
                </a:solidFill>
                <a:effectLst/>
                <a:ea typeface="Times New Roman" panose="02020603050405020304" pitchFamily="18" charset="0"/>
              </a:rPr>
              <a:t>Charity brand lines</a:t>
            </a:r>
          </a:p>
          <a:p>
            <a:pPr lvl="1" fontAlgn="base">
              <a:lnSpc>
                <a:spcPct val="100000"/>
              </a:lnSpc>
              <a:spcBef>
                <a:spcPts val="0"/>
              </a:spcBef>
              <a:buClr>
                <a:schemeClr val="tx2"/>
              </a:buClr>
              <a:buSzPct val="100000"/>
              <a:buFont typeface="Courier New" panose="02070309020205020404" pitchFamily="49" charset="0"/>
              <a:buChar char="o"/>
            </a:pPr>
            <a:r>
              <a:rPr lang="en-US" sz="2400" dirty="0">
                <a:solidFill>
                  <a:schemeClr val="tx2">
                    <a:lumMod val="75000"/>
                  </a:schemeClr>
                </a:solidFill>
                <a:ea typeface="Times New Roman" panose="02020603050405020304" pitchFamily="18" charset="0"/>
              </a:rPr>
              <a:t>Shopping for a cause</a:t>
            </a:r>
          </a:p>
          <a:p>
            <a:pPr lvl="1" fontAlgn="base">
              <a:lnSpc>
                <a:spcPct val="100000"/>
              </a:lnSpc>
              <a:spcBef>
                <a:spcPts val="0"/>
              </a:spcBef>
              <a:buClr>
                <a:schemeClr val="tx2"/>
              </a:buClr>
              <a:buSzPct val="100000"/>
              <a:buFont typeface="Courier New" panose="02070309020205020404" pitchFamily="49" charset="0"/>
              <a:buChar char="o"/>
            </a:pPr>
            <a:r>
              <a:rPr lang="en-US" sz="2400" dirty="0">
                <a:solidFill>
                  <a:schemeClr val="tx2">
                    <a:lumMod val="75000"/>
                  </a:schemeClr>
                </a:solidFill>
                <a:effectLst/>
                <a:ea typeface="Times New Roman" panose="02020603050405020304" pitchFamily="18" charset="0"/>
              </a:rPr>
              <a:t>Portion of purchase pro</a:t>
            </a:r>
            <a:r>
              <a:rPr lang="en-US" sz="2400" dirty="0">
                <a:solidFill>
                  <a:schemeClr val="tx2">
                    <a:lumMod val="75000"/>
                  </a:schemeClr>
                </a:solidFill>
                <a:ea typeface="Times New Roman" panose="02020603050405020304" pitchFamily="18" charset="0"/>
              </a:rPr>
              <a:t>ceeds</a:t>
            </a:r>
            <a:endParaRPr lang="en-US" sz="2400" dirty="0">
              <a:solidFill>
                <a:schemeClr val="tx2">
                  <a:lumMod val="75000"/>
                </a:schemeClr>
              </a:solidFill>
              <a:effectLst/>
              <a:ea typeface="Times New Roman" panose="02020603050405020304" pitchFamily="18" charset="0"/>
            </a:endParaRPr>
          </a:p>
          <a:p>
            <a:pPr marL="342900" marR="0" lvl="0" indent="-342900" fontAlgn="base">
              <a:lnSpc>
                <a:spcPct val="100000"/>
              </a:lnSpc>
              <a:spcBef>
                <a:spcPts val="0"/>
              </a:spcBef>
              <a:spcAft>
                <a:spcPts val="0"/>
              </a:spcAft>
              <a:buClr>
                <a:schemeClr val="tx2"/>
              </a:buClr>
              <a:buSzPct val="100000"/>
              <a:buFont typeface="Wingdings" pitchFamily="2" charset="2"/>
              <a:buChar char=""/>
            </a:pPr>
            <a:r>
              <a:rPr lang="en-US" sz="2400" dirty="0">
                <a:solidFill>
                  <a:schemeClr val="tx2">
                    <a:lumMod val="75000"/>
                  </a:schemeClr>
                </a:solidFill>
                <a:effectLst/>
                <a:ea typeface="Times New Roman" panose="02020603050405020304" pitchFamily="18" charset="0"/>
              </a:rPr>
              <a:t>Sponsorships</a:t>
            </a:r>
          </a:p>
          <a:p>
            <a:pPr lvl="1" fontAlgn="base">
              <a:lnSpc>
                <a:spcPct val="100000"/>
              </a:lnSpc>
              <a:spcBef>
                <a:spcPts val="0"/>
              </a:spcBef>
              <a:buClr>
                <a:schemeClr val="tx2"/>
              </a:buClr>
              <a:buSzPct val="100000"/>
              <a:buFont typeface="Courier New" panose="02070309020205020404" pitchFamily="49" charset="0"/>
              <a:buChar char="o"/>
            </a:pPr>
            <a:r>
              <a:rPr lang="en-US" sz="2400" dirty="0">
                <a:solidFill>
                  <a:schemeClr val="tx2">
                    <a:lumMod val="75000"/>
                  </a:schemeClr>
                </a:solidFill>
                <a:ea typeface="Times New Roman" panose="02020603050405020304" pitchFamily="18" charset="0"/>
              </a:rPr>
              <a:t>Events</a:t>
            </a:r>
          </a:p>
          <a:p>
            <a:pPr lvl="1" fontAlgn="base">
              <a:lnSpc>
                <a:spcPct val="100000"/>
              </a:lnSpc>
              <a:spcBef>
                <a:spcPts val="0"/>
              </a:spcBef>
              <a:buClr>
                <a:schemeClr val="tx2"/>
              </a:buClr>
              <a:buSzPct val="100000"/>
              <a:buFont typeface="Courier New" panose="02070309020205020404" pitchFamily="49" charset="0"/>
              <a:buChar char="o"/>
            </a:pPr>
            <a:r>
              <a:rPr lang="en-US" sz="2400" dirty="0">
                <a:solidFill>
                  <a:schemeClr val="tx2">
                    <a:lumMod val="75000"/>
                  </a:schemeClr>
                </a:solidFill>
                <a:effectLst/>
                <a:ea typeface="Times New Roman" panose="02020603050405020304" pitchFamily="18" charset="0"/>
              </a:rPr>
              <a:t>Marketing </a:t>
            </a:r>
          </a:p>
          <a:p>
            <a:pPr lvl="1" fontAlgn="base">
              <a:lnSpc>
                <a:spcPct val="100000"/>
              </a:lnSpc>
              <a:spcBef>
                <a:spcPts val="0"/>
              </a:spcBef>
              <a:buClr>
                <a:schemeClr val="tx2"/>
              </a:buClr>
              <a:buSzPct val="100000"/>
              <a:buFont typeface="Courier New" panose="02070309020205020404" pitchFamily="49" charset="0"/>
              <a:buChar char="o"/>
            </a:pPr>
            <a:r>
              <a:rPr lang="en-US" sz="2400" dirty="0">
                <a:solidFill>
                  <a:schemeClr val="tx2">
                    <a:lumMod val="75000"/>
                  </a:schemeClr>
                </a:solidFill>
                <a:effectLst/>
                <a:ea typeface="Times New Roman" panose="02020603050405020304" pitchFamily="18" charset="0"/>
              </a:rPr>
              <a:t>Extended partnerships</a:t>
            </a:r>
          </a:p>
          <a:p>
            <a:pPr marL="342900" marR="0" lvl="0" indent="-342900" fontAlgn="base">
              <a:lnSpc>
                <a:spcPct val="100000"/>
              </a:lnSpc>
              <a:spcBef>
                <a:spcPts val="0"/>
              </a:spcBef>
              <a:spcAft>
                <a:spcPts val="0"/>
              </a:spcAft>
              <a:buClr>
                <a:schemeClr val="tx2"/>
              </a:buClr>
              <a:buSzPct val="100000"/>
              <a:buFont typeface="Wingdings" pitchFamily="2" charset="2"/>
              <a:buChar char=""/>
            </a:pPr>
            <a:r>
              <a:rPr lang="en-US" sz="2400" dirty="0">
                <a:solidFill>
                  <a:schemeClr val="tx2">
                    <a:lumMod val="75000"/>
                  </a:schemeClr>
                </a:solidFill>
                <a:effectLst/>
                <a:ea typeface="Times New Roman" panose="02020603050405020304" pitchFamily="18" charset="0"/>
              </a:rPr>
              <a:t>Impact investments</a:t>
            </a:r>
          </a:p>
        </p:txBody>
      </p:sp>
      <p:grpSp>
        <p:nvGrpSpPr>
          <p:cNvPr id="19" name="Group 18">
            <a:extLst>
              <a:ext uri="{FF2B5EF4-FFF2-40B4-BE49-F238E27FC236}">
                <a16:creationId xmlns:a16="http://schemas.microsoft.com/office/drawing/2014/main" id="{BE2B47B7-0A07-FBA9-06AF-6CEA0561DDA3}"/>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354D864B-5E27-CCE1-0722-C08E7D2B5B59}"/>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D74990DF-DB56-D5C6-935E-0A68D93FFA85}"/>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400A6E69-2141-D2F8-8CFE-DF57A1356672}"/>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280442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C55A7-58B5-FC2A-E9E3-190EF156E7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FC6ECE-8EFB-1CB2-9533-2DA5980BFF00}"/>
              </a:ext>
            </a:extLst>
          </p:cNvPr>
          <p:cNvSpPr>
            <a:spLocks noGrp="1"/>
          </p:cNvSpPr>
          <p:nvPr>
            <p:ph type="ctrTitle"/>
          </p:nvPr>
        </p:nvSpPr>
        <p:spPr>
          <a:xfrm>
            <a:off x="6299835" y="430529"/>
            <a:ext cx="5486400" cy="3291840"/>
          </a:xfrm>
        </p:spPr>
        <p:txBody>
          <a:bodyPr/>
          <a:lstStyle/>
          <a:p>
            <a:r>
              <a:rPr lang="en-US" dirty="0"/>
              <a:t>Government Grants</a:t>
            </a:r>
          </a:p>
        </p:txBody>
      </p:sp>
      <p:sp>
        <p:nvSpPr>
          <p:cNvPr id="3" name="Text Placeholder 2">
            <a:extLst>
              <a:ext uri="{FF2B5EF4-FFF2-40B4-BE49-F238E27FC236}">
                <a16:creationId xmlns:a16="http://schemas.microsoft.com/office/drawing/2014/main" id="{37CB0174-7883-523A-5091-E28E05CC24DE}"/>
              </a:ext>
            </a:extLst>
          </p:cNvPr>
          <p:cNvSpPr>
            <a:spLocks noGrp="1"/>
          </p:cNvSpPr>
          <p:nvPr>
            <p:ph type="body" sz="quarter" idx="11"/>
          </p:nvPr>
        </p:nvSpPr>
        <p:spPr>
          <a:xfrm>
            <a:off x="6299835" y="4300978"/>
            <a:ext cx="5486400" cy="2289398"/>
          </a:xfrm>
        </p:spPr>
        <p:txBody>
          <a:bodyPr/>
          <a:lstStyle/>
          <a:p>
            <a:pPr marL="342900" indent="-342900">
              <a:buFont typeface="Wingdings" pitchFamily="2" charset="2"/>
              <a:buChar char="§"/>
            </a:pPr>
            <a:r>
              <a:rPr lang="en-US" dirty="0"/>
              <a:t>City, state, federal</a:t>
            </a:r>
          </a:p>
          <a:p>
            <a:pPr marL="342900" indent="-342900">
              <a:buFont typeface="Wingdings" pitchFamily="2" charset="2"/>
              <a:buChar char="§"/>
            </a:pPr>
            <a:r>
              <a:rPr lang="en-US" dirty="0"/>
              <a:t>Looking beyond education</a:t>
            </a:r>
          </a:p>
          <a:p>
            <a:pPr marL="746125" lvl="1" indent="-342900">
              <a:buFont typeface="Courier New" panose="02070309020205020404" pitchFamily="49" charset="0"/>
              <a:buChar char="o"/>
            </a:pPr>
            <a:r>
              <a:rPr lang="en-US" sz="2400" dirty="0">
                <a:solidFill>
                  <a:schemeClr val="tx2">
                    <a:lumMod val="75000"/>
                  </a:schemeClr>
                </a:solidFill>
              </a:rPr>
              <a:t>Public Health and Environment</a:t>
            </a:r>
          </a:p>
          <a:p>
            <a:pPr marL="746125" lvl="1" indent="-342900">
              <a:buFont typeface="Courier New" panose="02070309020205020404" pitchFamily="49" charset="0"/>
              <a:buChar char="o"/>
            </a:pPr>
            <a:r>
              <a:rPr lang="en-US" sz="2400" dirty="0">
                <a:solidFill>
                  <a:schemeClr val="tx2">
                    <a:lumMod val="75000"/>
                  </a:schemeClr>
                </a:solidFill>
              </a:rPr>
              <a:t>Transportation</a:t>
            </a:r>
          </a:p>
          <a:p>
            <a:pPr marL="746125" lvl="1" indent="-342900">
              <a:buFont typeface="Courier New" panose="02070309020205020404" pitchFamily="49" charset="0"/>
              <a:buChar char="o"/>
            </a:pPr>
            <a:r>
              <a:rPr lang="en-US" sz="2400" dirty="0">
                <a:solidFill>
                  <a:schemeClr val="tx2">
                    <a:lumMod val="75000"/>
                  </a:schemeClr>
                </a:solidFill>
              </a:rPr>
              <a:t>Gun Violence/Youth Violence Prevention</a:t>
            </a:r>
          </a:p>
        </p:txBody>
      </p:sp>
      <p:sp>
        <p:nvSpPr>
          <p:cNvPr id="7" name="Title 1">
            <a:extLst>
              <a:ext uri="{FF2B5EF4-FFF2-40B4-BE49-F238E27FC236}">
                <a16:creationId xmlns:a16="http://schemas.microsoft.com/office/drawing/2014/main" id="{0EB78EAB-AF25-A1FE-C408-A6DB0E82ACC9}"/>
              </a:ext>
              <a:ext uri="{C183D7F6-B498-43B3-948B-1728B52AA6E4}">
                <adec:decorative xmlns:adec="http://schemas.microsoft.com/office/drawing/2017/decorative" val="1"/>
              </a:ext>
            </a:extLst>
          </p:cNvPr>
          <p:cNvSpPr txBox="1">
            <a:spLocks/>
          </p:cNvSpPr>
          <p:nvPr/>
        </p:nvSpPr>
        <p:spPr>
          <a:xfrm>
            <a:off x="202883" y="2588870"/>
            <a:ext cx="5486400" cy="1680259"/>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6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pic>
        <p:nvPicPr>
          <p:cNvPr id="10" name="Picture Placeholder 9">
            <a:extLst>
              <a:ext uri="{FF2B5EF4-FFF2-40B4-BE49-F238E27FC236}">
                <a16:creationId xmlns:a16="http://schemas.microsoft.com/office/drawing/2014/main" id="{311629A7-BB8E-3813-4D58-0EA1FA2A8A85}"/>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5448" b="5448"/>
          <a:stretch>
            <a:fillRect/>
          </a:stretch>
        </p:blipFill>
        <p:spPr/>
      </p:pic>
      <p:sp>
        <p:nvSpPr>
          <p:cNvPr id="6" name="Picture Placeholder 4">
            <a:extLst>
              <a:ext uri="{FF2B5EF4-FFF2-40B4-BE49-F238E27FC236}">
                <a16:creationId xmlns:a16="http://schemas.microsoft.com/office/drawing/2014/main" id="{2F1B5182-6875-A11F-1263-FE0ECD9EFA58}"/>
              </a:ext>
              <a:ext uri="{C183D7F6-B498-43B3-948B-1728B52AA6E4}">
                <adec:decorative xmlns:adec="http://schemas.microsoft.com/office/drawing/2017/decorative" val="1"/>
              </a:ext>
            </a:extLst>
          </p:cNvPr>
          <p:cNvSpPr txBox="1">
            <a:spLocks/>
          </p:cNvSpPr>
          <p:nvPr/>
        </p:nvSpPr>
        <p:spPr>
          <a:xfrm>
            <a:off x="0" y="0"/>
            <a:ext cx="5791200" cy="6880226"/>
          </a:xfrm>
          <a:prstGeom prst="rect">
            <a:avLst/>
          </a:prstGeom>
        </p:spPr>
        <p:txBody>
          <a:bodyPr/>
          <a:lstStyle/>
          <a:p>
            <a:endParaRPr lang="en-US"/>
          </a:p>
        </p:txBody>
      </p:sp>
    </p:spTree>
    <p:extLst>
      <p:ext uri="{BB962C8B-B14F-4D97-AF65-F5344CB8AC3E}">
        <p14:creationId xmlns:p14="http://schemas.microsoft.com/office/powerpoint/2010/main" val="30601760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7240C-9425-07E2-EB82-8D191DD4E0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8F871C-23E3-19BA-350F-BA5BEB3FF19A}"/>
              </a:ext>
            </a:extLst>
          </p:cNvPr>
          <p:cNvSpPr>
            <a:spLocks noGrp="1"/>
          </p:cNvSpPr>
          <p:nvPr>
            <p:ph type="ctrTitle"/>
          </p:nvPr>
        </p:nvSpPr>
        <p:spPr>
          <a:xfrm>
            <a:off x="6299835" y="430529"/>
            <a:ext cx="5486400" cy="3291840"/>
          </a:xfrm>
        </p:spPr>
        <p:txBody>
          <a:bodyPr/>
          <a:lstStyle/>
          <a:p>
            <a:r>
              <a:rPr lang="en-US" dirty="0"/>
              <a:t>Events</a:t>
            </a:r>
          </a:p>
        </p:txBody>
      </p:sp>
      <p:sp>
        <p:nvSpPr>
          <p:cNvPr id="3" name="Text Placeholder 2">
            <a:extLst>
              <a:ext uri="{FF2B5EF4-FFF2-40B4-BE49-F238E27FC236}">
                <a16:creationId xmlns:a16="http://schemas.microsoft.com/office/drawing/2014/main" id="{23D5037E-0027-874A-1E5D-6B1945635468}"/>
              </a:ext>
            </a:extLst>
          </p:cNvPr>
          <p:cNvSpPr>
            <a:spLocks noGrp="1"/>
          </p:cNvSpPr>
          <p:nvPr>
            <p:ph type="body" sz="quarter" idx="11"/>
          </p:nvPr>
        </p:nvSpPr>
        <p:spPr>
          <a:xfrm>
            <a:off x="6299835" y="4300978"/>
            <a:ext cx="5486400" cy="2289398"/>
          </a:xfrm>
        </p:spPr>
        <p:txBody>
          <a:bodyPr/>
          <a:lstStyle/>
          <a:p>
            <a:pPr marL="342900" indent="-342900">
              <a:buFont typeface="Wingdings" pitchFamily="2" charset="2"/>
              <a:buChar char="§"/>
            </a:pPr>
            <a:r>
              <a:rPr lang="en-US" dirty="0"/>
              <a:t>Large, medium, small</a:t>
            </a:r>
          </a:p>
          <a:p>
            <a:pPr marL="342900" indent="-342900">
              <a:buFont typeface="Wingdings" pitchFamily="2" charset="2"/>
              <a:buChar char="§"/>
            </a:pPr>
            <a:r>
              <a:rPr lang="en-US" dirty="0"/>
              <a:t>In-person, virtual, hybrid</a:t>
            </a:r>
          </a:p>
          <a:p>
            <a:pPr marL="342900" indent="-342900">
              <a:buFont typeface="Wingdings" pitchFamily="2" charset="2"/>
              <a:buChar char="§"/>
            </a:pPr>
            <a:r>
              <a:rPr lang="en-US" dirty="0"/>
              <a:t>Activity oriented versus sit-down</a:t>
            </a:r>
          </a:p>
          <a:p>
            <a:pPr marL="342900" indent="-342900">
              <a:buFont typeface="Wingdings" pitchFamily="2" charset="2"/>
              <a:buChar char="§"/>
            </a:pPr>
            <a:r>
              <a:rPr lang="en-US" dirty="0"/>
              <a:t>Consider the return on investment (ROI)</a:t>
            </a:r>
          </a:p>
        </p:txBody>
      </p:sp>
      <p:sp>
        <p:nvSpPr>
          <p:cNvPr id="7" name="Title 1">
            <a:extLst>
              <a:ext uri="{FF2B5EF4-FFF2-40B4-BE49-F238E27FC236}">
                <a16:creationId xmlns:a16="http://schemas.microsoft.com/office/drawing/2014/main" id="{C9A729B4-B52A-CEC4-8BCB-AAB611752DD1}"/>
              </a:ext>
              <a:ext uri="{C183D7F6-B498-43B3-948B-1728B52AA6E4}">
                <adec:decorative xmlns:adec="http://schemas.microsoft.com/office/drawing/2017/decorative" val="1"/>
              </a:ext>
            </a:extLst>
          </p:cNvPr>
          <p:cNvSpPr txBox="1">
            <a:spLocks/>
          </p:cNvSpPr>
          <p:nvPr/>
        </p:nvSpPr>
        <p:spPr>
          <a:xfrm>
            <a:off x="202883" y="2588870"/>
            <a:ext cx="5486400" cy="1680259"/>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6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pic>
        <p:nvPicPr>
          <p:cNvPr id="8" name="Picture Placeholder 7">
            <a:extLst>
              <a:ext uri="{FF2B5EF4-FFF2-40B4-BE49-F238E27FC236}">
                <a16:creationId xmlns:a16="http://schemas.microsoft.com/office/drawing/2014/main" id="{C9412A70-F796-9174-C405-1B95FCAA2342}"/>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2014" r="22014"/>
          <a:stretch/>
        </p:blipFill>
        <p:spPr/>
      </p:pic>
      <p:pic>
        <p:nvPicPr>
          <p:cNvPr id="4" name="Picture Placeholder 7">
            <a:extLst>
              <a:ext uri="{FF2B5EF4-FFF2-40B4-BE49-F238E27FC236}">
                <a16:creationId xmlns:a16="http://schemas.microsoft.com/office/drawing/2014/main" id="{49703C04-BBC6-8664-D2CE-80480FA9322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l="21943" r="21943"/>
          <a:stretch/>
        </p:blipFill>
        <p:spPr>
          <a:xfrm>
            <a:off x="0" y="0"/>
            <a:ext cx="5791200" cy="6880226"/>
          </a:xfrm>
          <a:prstGeom prst="rect">
            <a:avLst/>
          </a:prstGeom>
        </p:spPr>
      </p:pic>
    </p:spTree>
    <p:extLst>
      <p:ext uri="{BB962C8B-B14F-4D97-AF65-F5344CB8AC3E}">
        <p14:creationId xmlns:p14="http://schemas.microsoft.com/office/powerpoint/2010/main" val="40282059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2BAFD-72DE-E28E-FC3E-8875AD1177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240E86-261B-D042-2A3B-B59B1DCE480F}"/>
              </a:ext>
            </a:extLst>
          </p:cNvPr>
          <p:cNvSpPr>
            <a:spLocks noGrp="1"/>
          </p:cNvSpPr>
          <p:nvPr>
            <p:ph type="ctrTitle"/>
          </p:nvPr>
        </p:nvSpPr>
        <p:spPr>
          <a:xfrm>
            <a:off x="6299835" y="430529"/>
            <a:ext cx="5486400" cy="3291840"/>
          </a:xfrm>
        </p:spPr>
        <p:txBody>
          <a:bodyPr/>
          <a:lstStyle/>
          <a:p>
            <a:r>
              <a:rPr lang="en-US" dirty="0"/>
              <a:t>In-Kind Donations</a:t>
            </a:r>
          </a:p>
        </p:txBody>
      </p:sp>
      <p:sp>
        <p:nvSpPr>
          <p:cNvPr id="3" name="Text Placeholder 2">
            <a:extLst>
              <a:ext uri="{FF2B5EF4-FFF2-40B4-BE49-F238E27FC236}">
                <a16:creationId xmlns:a16="http://schemas.microsoft.com/office/drawing/2014/main" id="{A416F937-01F8-A351-E56C-C3BFC11BE5C3}"/>
              </a:ext>
            </a:extLst>
          </p:cNvPr>
          <p:cNvSpPr>
            <a:spLocks noGrp="1"/>
          </p:cNvSpPr>
          <p:nvPr>
            <p:ph type="body" sz="quarter" idx="11"/>
          </p:nvPr>
        </p:nvSpPr>
        <p:spPr>
          <a:xfrm>
            <a:off x="6299835" y="4300978"/>
            <a:ext cx="5486400" cy="2429606"/>
          </a:xfrm>
        </p:spPr>
        <p:txBody>
          <a:bodyPr/>
          <a:lstStyle/>
          <a:p>
            <a:pPr marL="342900" indent="-342900">
              <a:buFont typeface="Wingdings" pitchFamily="2" charset="2"/>
              <a:buChar char="§"/>
            </a:pPr>
            <a:r>
              <a:rPr lang="en-US" sz="2000" dirty="0"/>
              <a:t>Can offset organizational expenses</a:t>
            </a:r>
          </a:p>
          <a:p>
            <a:pPr marL="342900" indent="-342900">
              <a:buFont typeface="Wingdings" pitchFamily="2" charset="2"/>
              <a:buChar char="§"/>
            </a:pPr>
            <a:r>
              <a:rPr lang="en-US" sz="2000" dirty="0"/>
              <a:t>May include:</a:t>
            </a:r>
          </a:p>
          <a:p>
            <a:pPr marL="746125" lvl="1" indent="-342900">
              <a:buFont typeface="Courier New" panose="02070309020205020404" pitchFamily="49" charset="0"/>
              <a:buChar char="o"/>
            </a:pPr>
            <a:r>
              <a:rPr lang="en-US" sz="2000" dirty="0">
                <a:solidFill>
                  <a:schemeClr val="tx2">
                    <a:lumMod val="75000"/>
                  </a:schemeClr>
                </a:solidFill>
              </a:rPr>
              <a:t>Volunteers</a:t>
            </a:r>
          </a:p>
          <a:p>
            <a:pPr marL="746125" lvl="1" indent="-342900">
              <a:buFont typeface="Courier New" panose="02070309020205020404" pitchFamily="49" charset="0"/>
              <a:buChar char="o"/>
            </a:pPr>
            <a:r>
              <a:rPr lang="en-US" sz="2000" dirty="0">
                <a:solidFill>
                  <a:schemeClr val="tx2">
                    <a:lumMod val="75000"/>
                  </a:schemeClr>
                </a:solidFill>
              </a:rPr>
              <a:t>Materials</a:t>
            </a:r>
          </a:p>
          <a:p>
            <a:pPr marL="746125" lvl="1" indent="-342900">
              <a:buFont typeface="Courier New" panose="02070309020205020404" pitchFamily="49" charset="0"/>
              <a:buChar char="o"/>
            </a:pPr>
            <a:r>
              <a:rPr lang="en-US" sz="2000" dirty="0">
                <a:solidFill>
                  <a:schemeClr val="tx2">
                    <a:lumMod val="75000"/>
                  </a:schemeClr>
                </a:solidFill>
              </a:rPr>
              <a:t>Meeting or event space</a:t>
            </a:r>
          </a:p>
          <a:p>
            <a:pPr marL="342900" indent="-328613">
              <a:buFont typeface="Wingdings" pitchFamily="2" charset="2"/>
              <a:buChar char="§"/>
            </a:pPr>
            <a:r>
              <a:rPr lang="en-US" sz="2000" dirty="0"/>
              <a:t>individuals, foundations, and corporations</a:t>
            </a:r>
          </a:p>
        </p:txBody>
      </p:sp>
      <p:sp>
        <p:nvSpPr>
          <p:cNvPr id="7" name="Title 1">
            <a:extLst>
              <a:ext uri="{FF2B5EF4-FFF2-40B4-BE49-F238E27FC236}">
                <a16:creationId xmlns:a16="http://schemas.microsoft.com/office/drawing/2014/main" id="{0527A626-52E0-54E0-E280-01BC9063B147}"/>
              </a:ext>
              <a:ext uri="{C183D7F6-B498-43B3-948B-1728B52AA6E4}">
                <adec:decorative xmlns:adec="http://schemas.microsoft.com/office/drawing/2017/decorative" val="1"/>
              </a:ext>
            </a:extLst>
          </p:cNvPr>
          <p:cNvSpPr txBox="1">
            <a:spLocks/>
          </p:cNvSpPr>
          <p:nvPr/>
        </p:nvSpPr>
        <p:spPr>
          <a:xfrm>
            <a:off x="202883" y="2588870"/>
            <a:ext cx="5486400" cy="1680259"/>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6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pic>
        <p:nvPicPr>
          <p:cNvPr id="8" name="Picture Placeholder 7">
            <a:extLst>
              <a:ext uri="{FF2B5EF4-FFF2-40B4-BE49-F238E27FC236}">
                <a16:creationId xmlns:a16="http://schemas.microsoft.com/office/drawing/2014/main" id="{99E5F148-1F44-9DD7-6227-468AE3476A86}"/>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1960" r="21960"/>
          <a:stretch/>
        </p:blipFill>
        <p:spPr>
          <a:xfrm>
            <a:off x="0" y="-11113"/>
            <a:ext cx="5791200" cy="6880226"/>
          </a:xfrm>
        </p:spPr>
      </p:pic>
    </p:spTree>
    <p:extLst>
      <p:ext uri="{BB962C8B-B14F-4D97-AF65-F5344CB8AC3E}">
        <p14:creationId xmlns:p14="http://schemas.microsoft.com/office/powerpoint/2010/main" val="36738656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51A0B-5695-A6A5-6EB3-18F19BFFC5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2CFFC6-7D5C-2597-52CF-C87C430AD449}"/>
              </a:ext>
            </a:extLst>
          </p:cNvPr>
          <p:cNvSpPr>
            <a:spLocks noGrp="1"/>
          </p:cNvSpPr>
          <p:nvPr>
            <p:ph type="ctrTitle"/>
          </p:nvPr>
        </p:nvSpPr>
        <p:spPr>
          <a:xfrm>
            <a:off x="6299835" y="430529"/>
            <a:ext cx="5486400" cy="3291840"/>
          </a:xfrm>
        </p:spPr>
        <p:txBody>
          <a:bodyPr/>
          <a:lstStyle/>
          <a:p>
            <a:r>
              <a:rPr lang="en-US" dirty="0"/>
              <a:t>Other</a:t>
            </a:r>
          </a:p>
        </p:txBody>
      </p:sp>
      <p:sp>
        <p:nvSpPr>
          <p:cNvPr id="3" name="Text Placeholder 2">
            <a:extLst>
              <a:ext uri="{FF2B5EF4-FFF2-40B4-BE49-F238E27FC236}">
                <a16:creationId xmlns:a16="http://schemas.microsoft.com/office/drawing/2014/main" id="{6284EED8-1400-2EFC-F16F-D9110EEF0447}"/>
              </a:ext>
            </a:extLst>
          </p:cNvPr>
          <p:cNvSpPr>
            <a:spLocks noGrp="1"/>
          </p:cNvSpPr>
          <p:nvPr>
            <p:ph type="body" sz="quarter" idx="11"/>
          </p:nvPr>
        </p:nvSpPr>
        <p:spPr>
          <a:xfrm>
            <a:off x="6299835" y="4300978"/>
            <a:ext cx="5486400" cy="2289398"/>
          </a:xfrm>
        </p:spPr>
        <p:txBody>
          <a:bodyPr/>
          <a:lstStyle/>
          <a:p>
            <a:pPr marL="342900" indent="-342900">
              <a:buFont typeface="Wingdings" pitchFamily="2" charset="2"/>
              <a:buChar char="§"/>
            </a:pPr>
            <a:r>
              <a:rPr lang="en-US" dirty="0"/>
              <a:t>Stocks and dividends</a:t>
            </a:r>
          </a:p>
          <a:p>
            <a:pPr marL="342900" indent="-342900">
              <a:buFont typeface="Wingdings" pitchFamily="2" charset="2"/>
              <a:buChar char="§"/>
            </a:pPr>
            <a:r>
              <a:rPr lang="en-US" dirty="0"/>
              <a:t>Estate planning/legacy giving</a:t>
            </a:r>
          </a:p>
          <a:p>
            <a:pPr marL="342900" indent="-342900">
              <a:buFont typeface="Wingdings" pitchFamily="2" charset="2"/>
              <a:buChar char="§"/>
            </a:pPr>
            <a:r>
              <a:rPr lang="en-US" dirty="0"/>
              <a:t>Car donations</a:t>
            </a:r>
          </a:p>
          <a:p>
            <a:pPr marL="342900" indent="-342900">
              <a:buFont typeface="Wingdings" pitchFamily="2" charset="2"/>
              <a:buChar char="§"/>
            </a:pPr>
            <a:r>
              <a:rPr lang="en-US" dirty="0"/>
              <a:t>Land donations</a:t>
            </a:r>
          </a:p>
        </p:txBody>
      </p:sp>
      <p:sp>
        <p:nvSpPr>
          <p:cNvPr id="7" name="Title 1">
            <a:extLst>
              <a:ext uri="{FF2B5EF4-FFF2-40B4-BE49-F238E27FC236}">
                <a16:creationId xmlns:a16="http://schemas.microsoft.com/office/drawing/2014/main" id="{3E4A4AB8-DDA3-A541-5399-52A579643DFA}"/>
              </a:ext>
              <a:ext uri="{C183D7F6-B498-43B3-948B-1728B52AA6E4}">
                <adec:decorative xmlns:adec="http://schemas.microsoft.com/office/drawing/2017/decorative" val="1"/>
              </a:ext>
            </a:extLst>
          </p:cNvPr>
          <p:cNvSpPr txBox="1">
            <a:spLocks/>
          </p:cNvSpPr>
          <p:nvPr/>
        </p:nvSpPr>
        <p:spPr>
          <a:xfrm>
            <a:off x="202883" y="2588870"/>
            <a:ext cx="5486400" cy="1680259"/>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6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pic>
        <p:nvPicPr>
          <p:cNvPr id="9" name="Picture Placeholder 8">
            <a:extLst>
              <a:ext uri="{FF2B5EF4-FFF2-40B4-BE49-F238E27FC236}">
                <a16:creationId xmlns:a16="http://schemas.microsoft.com/office/drawing/2014/main" id="{553315F2-0655-28FF-471C-A5D82ACDECE0}"/>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8436" r="18436"/>
          <a:stretch>
            <a:fillRect/>
          </a:stretch>
        </p:blipFill>
        <p:spPr/>
      </p:pic>
    </p:spTree>
    <p:extLst>
      <p:ext uri="{BB962C8B-B14F-4D97-AF65-F5344CB8AC3E}">
        <p14:creationId xmlns:p14="http://schemas.microsoft.com/office/powerpoint/2010/main" val="6374228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2DB2B-0A64-D6E9-5660-F8DB42BED2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D81A59-C578-E44E-B4D2-3C8841A3A1CE}"/>
              </a:ext>
            </a:extLst>
          </p:cNvPr>
          <p:cNvSpPr>
            <a:spLocks noGrp="1"/>
          </p:cNvSpPr>
          <p:nvPr>
            <p:ph type="title"/>
          </p:nvPr>
        </p:nvSpPr>
        <p:spPr>
          <a:xfrm>
            <a:off x="594360" y="278129"/>
            <a:ext cx="9778365" cy="1494596"/>
          </a:xfrm>
        </p:spPr>
        <p:txBody>
          <a:bodyPr/>
          <a:lstStyle/>
          <a:p>
            <a:r>
              <a:rPr lang="en-US" dirty="0"/>
              <a:t>Funding Streams Reflection</a:t>
            </a:r>
          </a:p>
        </p:txBody>
      </p:sp>
      <p:sp>
        <p:nvSpPr>
          <p:cNvPr id="3" name="Content Placeholder 2">
            <a:extLst>
              <a:ext uri="{FF2B5EF4-FFF2-40B4-BE49-F238E27FC236}">
                <a16:creationId xmlns:a16="http://schemas.microsoft.com/office/drawing/2014/main" id="{B0278B20-460D-7EB3-A407-7C76B11B3B78}"/>
              </a:ext>
            </a:extLst>
          </p:cNvPr>
          <p:cNvSpPr>
            <a:spLocks noGrp="1"/>
          </p:cNvSpPr>
          <p:nvPr>
            <p:ph sz="quarter" idx="15"/>
          </p:nvPr>
        </p:nvSpPr>
        <p:spPr>
          <a:xfrm>
            <a:off x="594360" y="2676525"/>
            <a:ext cx="4490827" cy="752475"/>
          </a:xfrm>
          <a:solidFill>
            <a:schemeClr val="accent6"/>
          </a:solidFill>
        </p:spPr>
        <p:txBody>
          <a:bodyPr anchor="ctr">
            <a:normAutofit/>
          </a:bodyPr>
          <a:lstStyle/>
          <a:p>
            <a:pPr marL="20638" marR="0" lvl="1" indent="0" algn="ctr">
              <a:spcBef>
                <a:spcPts val="0"/>
              </a:spcBef>
              <a:spcAft>
                <a:spcPts val="0"/>
              </a:spcAft>
              <a:buNone/>
            </a:pPr>
            <a:r>
              <a:rPr lang="en-US" sz="2800" b="1" dirty="0">
                <a:effectLst/>
                <a:ea typeface="Times New Roman" panose="02020603050405020304" pitchFamily="18" charset="0"/>
              </a:rPr>
              <a:t>Individual Donors</a:t>
            </a:r>
          </a:p>
        </p:txBody>
      </p:sp>
      <p:sp>
        <p:nvSpPr>
          <p:cNvPr id="4" name="Content Placeholder 3">
            <a:extLst>
              <a:ext uri="{FF2B5EF4-FFF2-40B4-BE49-F238E27FC236}">
                <a16:creationId xmlns:a16="http://schemas.microsoft.com/office/drawing/2014/main" id="{A9B63689-F7FB-026A-8FA3-925B0BD2C9B7}"/>
              </a:ext>
            </a:extLst>
          </p:cNvPr>
          <p:cNvSpPr>
            <a:spLocks noGrp="1"/>
          </p:cNvSpPr>
          <p:nvPr>
            <p:ph sz="quarter" idx="16"/>
          </p:nvPr>
        </p:nvSpPr>
        <p:spPr>
          <a:xfrm>
            <a:off x="5881898" y="2676525"/>
            <a:ext cx="4490827" cy="752475"/>
          </a:xfrm>
          <a:solidFill>
            <a:schemeClr val="accent2"/>
          </a:solidFill>
        </p:spPr>
        <p:txBody>
          <a:bodyPr anchor="ctr">
            <a:normAutofit/>
          </a:bodyPr>
          <a:lstStyle/>
          <a:p>
            <a:pPr algn="ctr"/>
            <a:r>
              <a:rPr lang="en-US" sz="2800" b="1" dirty="0"/>
              <a:t>Foundation Giving</a:t>
            </a:r>
          </a:p>
        </p:txBody>
      </p:sp>
      <p:sp>
        <p:nvSpPr>
          <p:cNvPr id="7" name="Content Placeholder 3">
            <a:extLst>
              <a:ext uri="{FF2B5EF4-FFF2-40B4-BE49-F238E27FC236}">
                <a16:creationId xmlns:a16="http://schemas.microsoft.com/office/drawing/2014/main" id="{EF408F22-7841-6728-3854-E82F9E3DC041}"/>
              </a:ext>
            </a:extLst>
          </p:cNvPr>
          <p:cNvSpPr txBox="1">
            <a:spLocks/>
          </p:cNvSpPr>
          <p:nvPr/>
        </p:nvSpPr>
        <p:spPr>
          <a:xfrm>
            <a:off x="594360" y="3734902"/>
            <a:ext cx="4490827" cy="752475"/>
          </a:xfrm>
          <a:prstGeom prst="rect">
            <a:avLst/>
          </a:prstGeom>
          <a:solidFill>
            <a:schemeClr val="tx2"/>
          </a:solidFill>
        </p:spPr>
        <p:txBody>
          <a:bodyPr vert="horz" lIns="0" tIns="45720" rIns="0" bIns="0" rtlCol="0" anchor="ctr">
            <a:normAutofit/>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283464"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2pPr>
            <a:lvl3pPr marL="5486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82296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10058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t>Corporate Giving</a:t>
            </a:r>
          </a:p>
        </p:txBody>
      </p:sp>
      <p:sp>
        <p:nvSpPr>
          <p:cNvPr id="5" name="Content Placeholder 3">
            <a:extLst>
              <a:ext uri="{FF2B5EF4-FFF2-40B4-BE49-F238E27FC236}">
                <a16:creationId xmlns:a16="http://schemas.microsoft.com/office/drawing/2014/main" id="{9F383134-C508-326D-DE8E-F2FE949EAB3A}"/>
              </a:ext>
            </a:extLst>
          </p:cNvPr>
          <p:cNvSpPr txBox="1">
            <a:spLocks/>
          </p:cNvSpPr>
          <p:nvPr/>
        </p:nvSpPr>
        <p:spPr>
          <a:xfrm>
            <a:off x="5881898" y="3722785"/>
            <a:ext cx="4490827" cy="752475"/>
          </a:xfrm>
          <a:prstGeom prst="rect">
            <a:avLst/>
          </a:prstGeom>
          <a:solidFill>
            <a:schemeClr val="tx2">
              <a:lumMod val="60000"/>
              <a:lumOff val="40000"/>
            </a:schemeClr>
          </a:solidFill>
        </p:spPr>
        <p:txBody>
          <a:bodyPr vert="horz" lIns="0" tIns="45720" rIns="0" bIns="0" rtlCol="0" anchor="ctr">
            <a:normAutofit/>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283464"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2pPr>
            <a:lvl3pPr marL="5486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82296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10058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t>Government Grants</a:t>
            </a:r>
          </a:p>
        </p:txBody>
      </p:sp>
      <p:sp>
        <p:nvSpPr>
          <p:cNvPr id="8" name="Content Placeholder 3">
            <a:extLst>
              <a:ext uri="{FF2B5EF4-FFF2-40B4-BE49-F238E27FC236}">
                <a16:creationId xmlns:a16="http://schemas.microsoft.com/office/drawing/2014/main" id="{36D55E0B-EC61-FAE0-877B-1E2E70AD1A44}"/>
              </a:ext>
            </a:extLst>
          </p:cNvPr>
          <p:cNvSpPr txBox="1">
            <a:spLocks/>
          </p:cNvSpPr>
          <p:nvPr/>
        </p:nvSpPr>
        <p:spPr>
          <a:xfrm>
            <a:off x="594360" y="4793279"/>
            <a:ext cx="4490827" cy="752475"/>
          </a:xfrm>
          <a:prstGeom prst="rect">
            <a:avLst/>
          </a:prstGeom>
          <a:solidFill>
            <a:schemeClr val="accent3"/>
          </a:solidFill>
        </p:spPr>
        <p:txBody>
          <a:bodyPr vert="horz" lIns="0" tIns="45720" rIns="0" bIns="0" rtlCol="0" anchor="ctr">
            <a:normAutofit/>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283464"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2pPr>
            <a:lvl3pPr marL="5486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82296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10058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t>Events</a:t>
            </a:r>
          </a:p>
        </p:txBody>
      </p:sp>
      <p:sp>
        <p:nvSpPr>
          <p:cNvPr id="9" name="Content Placeholder 3">
            <a:extLst>
              <a:ext uri="{FF2B5EF4-FFF2-40B4-BE49-F238E27FC236}">
                <a16:creationId xmlns:a16="http://schemas.microsoft.com/office/drawing/2014/main" id="{5386BF86-0F80-4A82-52C4-2317F08C9A5F}"/>
              </a:ext>
            </a:extLst>
          </p:cNvPr>
          <p:cNvSpPr txBox="1">
            <a:spLocks/>
          </p:cNvSpPr>
          <p:nvPr/>
        </p:nvSpPr>
        <p:spPr>
          <a:xfrm>
            <a:off x="5881897" y="4793279"/>
            <a:ext cx="4490827" cy="752475"/>
          </a:xfrm>
          <a:prstGeom prst="rect">
            <a:avLst/>
          </a:prstGeom>
          <a:solidFill>
            <a:schemeClr val="accent1"/>
          </a:solidFill>
        </p:spPr>
        <p:txBody>
          <a:bodyPr vert="horz" lIns="0" tIns="45720" rIns="0" bIns="0" rtlCol="0" anchor="ctr">
            <a:normAutofit/>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283464"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2pPr>
            <a:lvl3pPr marL="5486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82296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10058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t>In-Kind Donations</a:t>
            </a:r>
          </a:p>
        </p:txBody>
      </p:sp>
      <p:sp>
        <p:nvSpPr>
          <p:cNvPr id="10" name="Content Placeholder 3">
            <a:extLst>
              <a:ext uri="{FF2B5EF4-FFF2-40B4-BE49-F238E27FC236}">
                <a16:creationId xmlns:a16="http://schemas.microsoft.com/office/drawing/2014/main" id="{A6D415EE-6EE1-8CEF-6598-9511DCB79E71}"/>
              </a:ext>
            </a:extLst>
          </p:cNvPr>
          <p:cNvSpPr txBox="1">
            <a:spLocks/>
          </p:cNvSpPr>
          <p:nvPr/>
        </p:nvSpPr>
        <p:spPr>
          <a:xfrm>
            <a:off x="3238128" y="5839539"/>
            <a:ext cx="4490827" cy="752475"/>
          </a:xfrm>
          <a:prstGeom prst="rect">
            <a:avLst/>
          </a:prstGeom>
          <a:solidFill>
            <a:schemeClr val="accent5"/>
          </a:solidFill>
        </p:spPr>
        <p:txBody>
          <a:bodyPr vert="horz" lIns="0" tIns="45720" rIns="0" bIns="0" rtlCol="0" anchor="ctr">
            <a:normAutofit/>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283464"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2pPr>
            <a:lvl3pPr marL="5486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82296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10058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t>Other</a:t>
            </a:r>
          </a:p>
        </p:txBody>
      </p:sp>
    </p:spTree>
    <p:extLst>
      <p:ext uri="{BB962C8B-B14F-4D97-AF65-F5344CB8AC3E}">
        <p14:creationId xmlns:p14="http://schemas.microsoft.com/office/powerpoint/2010/main" val="37871541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E8F0903A-D1AB-301D-81A4-C4A6DA101CA1}"/>
              </a:ext>
            </a:extLst>
          </p:cNvPr>
          <p:cNvSpPr>
            <a:spLocks noGrp="1"/>
          </p:cNvSpPr>
          <p:nvPr>
            <p:ph type="pic" sz="quarter" idx="13"/>
          </p:nvPr>
        </p:nvSpPr>
        <p:spPr/>
        <p:txBody>
          <a:bodyPr/>
          <a:lstStyle/>
          <a:p>
            <a:endParaRPr lang="en-US"/>
          </a:p>
        </p:txBody>
      </p:sp>
      <p:sp>
        <p:nvSpPr>
          <p:cNvPr id="3" name="Title 2">
            <a:extLst>
              <a:ext uri="{FF2B5EF4-FFF2-40B4-BE49-F238E27FC236}">
                <a16:creationId xmlns:a16="http://schemas.microsoft.com/office/drawing/2014/main" id="{EDE1E6AE-DA19-235C-B696-44CCCFBA95E9}"/>
              </a:ext>
            </a:extLst>
          </p:cNvPr>
          <p:cNvSpPr>
            <a:spLocks noGrp="1"/>
          </p:cNvSpPr>
          <p:nvPr>
            <p:ph type="title"/>
          </p:nvPr>
        </p:nvSpPr>
        <p:spPr/>
        <p:txBody>
          <a:bodyPr/>
          <a:lstStyle/>
          <a:p>
            <a:r>
              <a:rPr lang="en-US" dirty="0"/>
              <a:t>BREAK TIME</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7" name="Add-in 6">
                <a:extLst>
                  <a:ext uri="{FF2B5EF4-FFF2-40B4-BE49-F238E27FC236}">
                    <a16:creationId xmlns:a16="http://schemas.microsoft.com/office/drawing/2014/main" id="{C885DB36-F53A-20CC-3A68-65822FFDC7B9}"/>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951967217"/>
                  </p:ext>
                </p:extLst>
              </p:nvPr>
            </p:nvGraphicFramePr>
            <p:xfrm>
              <a:off x="1460500" y="819149"/>
              <a:ext cx="9271000" cy="52197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7" name="Add-in 6">
                <a:extLst>
                  <a:ext uri="{FF2B5EF4-FFF2-40B4-BE49-F238E27FC236}">
                    <a16:creationId xmlns:a16="http://schemas.microsoft.com/office/drawing/2014/main" id="{C885DB36-F53A-20CC-3A68-65822FFDC7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460500" y="819149"/>
                <a:ext cx="9271000" cy="5219700"/>
              </a:xfrm>
              <a:prstGeom prst="rect">
                <a:avLst/>
              </a:prstGeom>
            </p:spPr>
          </p:pic>
        </mc:Fallback>
      </mc:AlternateContent>
      <mc:AlternateContent xmlns:mc="http://schemas.openxmlformats.org/markup-compatibility/2006">
        <mc:Choice xmlns:we="http://schemas.microsoft.com/office/webextensions/webextension/2010/11" xmlns:pca="http://schemas.microsoft.com/office/powerpoint/2013/contentapp" Requires="we pca">
          <p:graphicFrame>
            <p:nvGraphicFramePr>
              <p:cNvPr id="8" name="Add-in 7">
                <a:extLst>
                  <a:ext uri="{FF2B5EF4-FFF2-40B4-BE49-F238E27FC236}">
                    <a16:creationId xmlns:a16="http://schemas.microsoft.com/office/drawing/2014/main" id="{CBE94059-ABB3-CB0F-EF7B-361B716845D7}"/>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1120831776"/>
                  </p:ext>
                </p:extLst>
              </p:nvPr>
            </p:nvGraphicFramePr>
            <p:xfrm>
              <a:off x="1460500" y="819149"/>
              <a:ext cx="9271000" cy="5219700"/>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p:pic>
            <p:nvPicPr>
              <p:cNvPr id="8" name="Add-in 7">
                <a:extLst>
                  <a:ext uri="{FF2B5EF4-FFF2-40B4-BE49-F238E27FC236}">
                    <a16:creationId xmlns:a16="http://schemas.microsoft.com/office/drawing/2014/main" id="{CBE94059-ABB3-CB0F-EF7B-361B716845D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1460500" y="819149"/>
                <a:ext cx="9271000" cy="5219700"/>
              </a:xfrm>
              <a:prstGeom prst="rect">
                <a:avLst/>
              </a:prstGeom>
            </p:spPr>
          </p:pic>
        </mc:Fallback>
      </mc:AlternateContent>
    </p:spTree>
    <p:extLst>
      <p:ext uri="{BB962C8B-B14F-4D97-AF65-F5344CB8AC3E}">
        <p14:creationId xmlns:p14="http://schemas.microsoft.com/office/powerpoint/2010/main" val="2123477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olorful pastel sticks">
            <a:extLst>
              <a:ext uri="{FF2B5EF4-FFF2-40B4-BE49-F238E27FC236}">
                <a16:creationId xmlns:a16="http://schemas.microsoft.com/office/drawing/2014/main" id="{8DB431A1-9806-9CFE-0E5F-1A5611C2A66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378" b="12378"/>
          <a:stretch/>
        </p:blipFill>
        <p:spPr>
          <a:xfrm>
            <a:off x="0" y="0"/>
            <a:ext cx="12192000" cy="6880225"/>
          </a:xfrm>
        </p:spPr>
      </p:pic>
      <p:sp>
        <p:nvSpPr>
          <p:cNvPr id="3" name="Title 2">
            <a:extLst>
              <a:ext uri="{FF2B5EF4-FFF2-40B4-BE49-F238E27FC236}">
                <a16:creationId xmlns:a16="http://schemas.microsoft.com/office/drawing/2014/main" id="{9C37279A-330D-886F-340D-494A5005E5FC}"/>
              </a:ext>
            </a:extLst>
          </p:cNvPr>
          <p:cNvSpPr>
            <a:spLocks noGrp="1"/>
          </p:cNvSpPr>
          <p:nvPr>
            <p:ph type="title"/>
          </p:nvPr>
        </p:nvSpPr>
        <p:spPr>
          <a:xfrm>
            <a:off x="6309359" y="444933"/>
            <a:ext cx="5477479" cy="3291840"/>
          </a:xfrm>
        </p:spPr>
        <p:txBody>
          <a:bodyPr/>
          <a:lstStyle/>
          <a:p>
            <a:br>
              <a:rPr lang="en-US" sz="5900" dirty="0"/>
            </a:br>
            <a:r>
              <a:rPr lang="en-US" sz="5900" dirty="0"/>
              <a:t>Fund Development Planning</a:t>
            </a:r>
          </a:p>
        </p:txBody>
      </p:sp>
    </p:spTree>
    <p:extLst>
      <p:ext uri="{BB962C8B-B14F-4D97-AF65-F5344CB8AC3E}">
        <p14:creationId xmlns:p14="http://schemas.microsoft.com/office/powerpoint/2010/main" val="9720762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0C141-197E-2F44-3C2A-5E33DC09B90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4E9B6D1-B4D7-7C1C-8325-F98A365A65D8}"/>
              </a:ext>
            </a:extLst>
          </p:cNvPr>
          <p:cNvSpPr>
            <a:spLocks noGrp="1"/>
          </p:cNvSpPr>
          <p:nvPr>
            <p:ph type="title"/>
          </p:nvPr>
        </p:nvSpPr>
        <p:spPr>
          <a:xfrm>
            <a:off x="594360" y="102875"/>
            <a:ext cx="10873740" cy="1680205"/>
          </a:xfrm>
        </p:spPr>
        <p:txBody>
          <a:bodyPr/>
          <a:lstStyle/>
          <a:p>
            <a:r>
              <a:rPr lang="en-US" dirty="0"/>
              <a:t>Analyzing Your Current Process</a:t>
            </a:r>
          </a:p>
        </p:txBody>
      </p:sp>
      <p:sp>
        <p:nvSpPr>
          <p:cNvPr id="7" name="Text Placeholder 6">
            <a:extLst>
              <a:ext uri="{FF2B5EF4-FFF2-40B4-BE49-F238E27FC236}">
                <a16:creationId xmlns:a16="http://schemas.microsoft.com/office/drawing/2014/main" id="{65FCD7A9-B38B-88DC-7B28-0DE913E24362}"/>
              </a:ext>
            </a:extLst>
          </p:cNvPr>
          <p:cNvSpPr>
            <a:spLocks noGrp="1"/>
          </p:cNvSpPr>
          <p:nvPr>
            <p:ph sz="quarter" idx="13"/>
          </p:nvPr>
        </p:nvSpPr>
        <p:spPr>
          <a:xfrm>
            <a:off x="2683239" y="2364654"/>
            <a:ext cx="7810500" cy="611864"/>
          </a:xfrm>
        </p:spPr>
        <p:txBody>
          <a:bodyPr>
            <a:normAutofit/>
          </a:bodyPr>
          <a:lstStyle/>
          <a:p>
            <a:pPr marL="0" indent="0">
              <a:buNone/>
            </a:pPr>
            <a:r>
              <a:rPr lang="en-US" sz="2400" b="1" dirty="0">
                <a:solidFill>
                  <a:schemeClr val="tx2">
                    <a:lumMod val="75000"/>
                  </a:schemeClr>
                </a:solidFill>
              </a:rPr>
              <a:t>Revenue Streams</a:t>
            </a:r>
          </a:p>
          <a:p>
            <a:pPr marL="0" indent="0">
              <a:buNone/>
            </a:pPr>
            <a:endParaRPr lang="en-US" sz="2400" b="1" dirty="0">
              <a:solidFill>
                <a:schemeClr val="tx2">
                  <a:lumMod val="75000"/>
                </a:schemeClr>
              </a:solidFill>
            </a:endParaRPr>
          </a:p>
        </p:txBody>
      </p:sp>
      <p:grpSp>
        <p:nvGrpSpPr>
          <p:cNvPr id="19" name="Group 18">
            <a:extLst>
              <a:ext uri="{FF2B5EF4-FFF2-40B4-BE49-F238E27FC236}">
                <a16:creationId xmlns:a16="http://schemas.microsoft.com/office/drawing/2014/main" id="{275CEA80-5E8D-1B12-33BA-EE1A7B5F21CD}"/>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6F470B74-A5E2-34A8-95F7-AACE406CA41B}"/>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5B09AAF6-1FA0-B137-4A0E-359BA49288B0}"/>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0A47FB7B-B306-F714-7229-68113569E608}"/>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graphicFrame>
        <p:nvGraphicFramePr>
          <p:cNvPr id="2" name="Table 1">
            <a:extLst>
              <a:ext uri="{FF2B5EF4-FFF2-40B4-BE49-F238E27FC236}">
                <a16:creationId xmlns:a16="http://schemas.microsoft.com/office/drawing/2014/main" id="{0BA4E8A6-16F7-5B79-CB85-B3D71BBA4935}"/>
              </a:ext>
            </a:extLst>
          </p:cNvPr>
          <p:cNvGraphicFramePr>
            <a:graphicFrameLocks noGrp="1"/>
          </p:cNvGraphicFramePr>
          <p:nvPr>
            <p:extLst>
              <p:ext uri="{D42A27DB-BD31-4B8C-83A1-F6EECF244321}">
                <p14:modId xmlns:p14="http://schemas.microsoft.com/office/powerpoint/2010/main" val="2124444140"/>
              </p:ext>
            </p:extLst>
          </p:nvPr>
        </p:nvGraphicFramePr>
        <p:xfrm>
          <a:off x="2683239" y="3113179"/>
          <a:ext cx="9114017" cy="3543140"/>
        </p:xfrm>
        <a:graphic>
          <a:graphicData uri="http://schemas.openxmlformats.org/drawingml/2006/table">
            <a:tbl>
              <a:tblPr firstRow="1">
                <a:tableStyleId>{793D81CF-94F2-401A-BA57-92F5A7B2D0C5}</a:tableStyleId>
              </a:tblPr>
              <a:tblGrid>
                <a:gridCol w="1530732">
                  <a:extLst>
                    <a:ext uri="{9D8B030D-6E8A-4147-A177-3AD203B41FA5}">
                      <a16:colId xmlns:a16="http://schemas.microsoft.com/office/drawing/2014/main" val="2957836717"/>
                    </a:ext>
                  </a:extLst>
                </a:gridCol>
                <a:gridCol w="1689084">
                  <a:extLst>
                    <a:ext uri="{9D8B030D-6E8A-4147-A177-3AD203B41FA5}">
                      <a16:colId xmlns:a16="http://schemas.microsoft.com/office/drawing/2014/main" val="3505701975"/>
                    </a:ext>
                  </a:extLst>
                </a:gridCol>
                <a:gridCol w="2040977">
                  <a:extLst>
                    <a:ext uri="{9D8B030D-6E8A-4147-A177-3AD203B41FA5}">
                      <a16:colId xmlns:a16="http://schemas.microsoft.com/office/drawing/2014/main" val="4001324660"/>
                    </a:ext>
                  </a:extLst>
                </a:gridCol>
                <a:gridCol w="1829842">
                  <a:extLst>
                    <a:ext uri="{9D8B030D-6E8A-4147-A177-3AD203B41FA5}">
                      <a16:colId xmlns:a16="http://schemas.microsoft.com/office/drawing/2014/main" val="3187897395"/>
                    </a:ext>
                  </a:extLst>
                </a:gridCol>
                <a:gridCol w="2023382">
                  <a:extLst>
                    <a:ext uri="{9D8B030D-6E8A-4147-A177-3AD203B41FA5}">
                      <a16:colId xmlns:a16="http://schemas.microsoft.com/office/drawing/2014/main" val="170058072"/>
                    </a:ext>
                  </a:extLst>
                </a:gridCol>
              </a:tblGrid>
              <a:tr h="356283">
                <a:tc>
                  <a:txBody>
                    <a:bodyPr/>
                    <a:lstStyle/>
                    <a:p>
                      <a:pPr algn="r" fontAlgn="b"/>
                      <a:endParaRPr lang="en-US" sz="2000" b="1" i="0" u="none" strike="noStrike" dirty="0">
                        <a:solidFill>
                          <a:schemeClr val="bg1"/>
                        </a:solidFill>
                        <a:effectLst/>
                        <a:latin typeface="+mn-lt"/>
                      </a:endParaRPr>
                    </a:p>
                  </a:txBody>
                  <a:tcPr marL="9525" marR="9525" marT="9525" marB="0" anchor="b"/>
                </a:tc>
                <a:tc>
                  <a:txBody>
                    <a:bodyPr/>
                    <a:lstStyle/>
                    <a:p>
                      <a:pPr algn="r" fontAlgn="b"/>
                      <a:endParaRPr lang="en-US" sz="2000" b="1" i="0" u="none" strike="noStrike" dirty="0">
                        <a:solidFill>
                          <a:schemeClr val="bg1"/>
                        </a:solidFill>
                        <a:effectLst/>
                        <a:latin typeface="+mn-lt"/>
                      </a:endParaRPr>
                    </a:p>
                  </a:txBody>
                  <a:tcPr marL="9525" marR="9525" marT="9525" marB="0" anchor="b"/>
                </a:tc>
                <a:tc>
                  <a:txBody>
                    <a:bodyPr/>
                    <a:lstStyle/>
                    <a:p>
                      <a:pPr algn="r" fontAlgn="b"/>
                      <a:endParaRPr lang="en-US" sz="2000" b="1" i="0" u="none" strike="noStrike" dirty="0">
                        <a:solidFill>
                          <a:schemeClr val="bg1"/>
                        </a:solidFill>
                        <a:effectLst/>
                        <a:latin typeface="+mn-lt"/>
                      </a:endParaRPr>
                    </a:p>
                  </a:txBody>
                  <a:tcPr marL="9525" marR="9525" marT="9525" marB="0" anchor="b"/>
                </a:tc>
                <a:tc>
                  <a:txBody>
                    <a:bodyPr/>
                    <a:lstStyle/>
                    <a:p>
                      <a:pPr algn="r" fontAlgn="b"/>
                      <a:endParaRPr lang="en-US" sz="2000" b="1" i="0" u="none" strike="noStrike" dirty="0">
                        <a:solidFill>
                          <a:schemeClr val="bg1"/>
                        </a:solidFill>
                        <a:effectLst/>
                        <a:latin typeface="+mn-lt"/>
                      </a:endParaRPr>
                    </a:p>
                  </a:txBody>
                  <a:tcPr marL="9525" marR="9525" marT="9525" marB="0" anchor="b"/>
                </a:tc>
                <a:tc>
                  <a:txBody>
                    <a:bodyPr/>
                    <a:lstStyle/>
                    <a:p>
                      <a:pPr algn="r" fontAlgn="b"/>
                      <a:endParaRPr lang="en-US" sz="2000" b="1" i="0" u="none" strike="noStrike" dirty="0">
                        <a:solidFill>
                          <a:schemeClr val="bg1"/>
                        </a:solidFill>
                        <a:effectLst/>
                        <a:latin typeface="+mn-lt"/>
                      </a:endParaRPr>
                    </a:p>
                  </a:txBody>
                  <a:tcPr marL="9525" marR="9525" marT="9525" marB="0" anchor="b"/>
                </a:tc>
                <a:extLst>
                  <a:ext uri="{0D108BD9-81ED-4DB2-BD59-A6C34878D82A}">
                    <a16:rowId xmlns:a16="http://schemas.microsoft.com/office/drawing/2014/main" val="3310279238"/>
                  </a:ext>
                </a:extLst>
              </a:tr>
              <a:tr h="356283">
                <a:tc>
                  <a:txBody>
                    <a:bodyPr/>
                    <a:lstStyle/>
                    <a:p>
                      <a:pPr algn="r" fontAlgn="b"/>
                      <a:endParaRPr lang="en-US" sz="2000" b="1" i="0" u="none" strike="noStrike" dirty="0">
                        <a:solidFill>
                          <a:schemeClr val="bg1"/>
                        </a:solidFill>
                        <a:effectLst/>
                        <a:latin typeface="+mn-lt"/>
                      </a:endParaRPr>
                    </a:p>
                  </a:txBody>
                  <a:tcPr marL="9525" marR="9525" marT="9525" marB="0" anchor="b"/>
                </a:tc>
                <a:tc>
                  <a:txBody>
                    <a:bodyPr/>
                    <a:lstStyle/>
                    <a:p>
                      <a:pPr algn="r" fontAlgn="b"/>
                      <a:r>
                        <a:rPr lang="en-US" sz="2000" b="1" u="none" strike="noStrike" dirty="0">
                          <a:solidFill>
                            <a:schemeClr val="bg1"/>
                          </a:solidFill>
                          <a:effectLst/>
                        </a:rPr>
                        <a:t>Current - Cash </a:t>
                      </a:r>
                      <a:endParaRPr lang="en-US" sz="2000" b="1" i="0" u="none" strike="noStrike" dirty="0">
                        <a:solidFill>
                          <a:schemeClr val="bg1"/>
                        </a:solidFill>
                        <a:effectLst/>
                        <a:latin typeface="+mn-lt"/>
                      </a:endParaRPr>
                    </a:p>
                  </a:txBody>
                  <a:tcPr marL="9525" marR="9525" marT="9525" marB="0" anchor="b"/>
                </a:tc>
                <a:tc>
                  <a:txBody>
                    <a:bodyPr/>
                    <a:lstStyle/>
                    <a:p>
                      <a:pPr algn="r" fontAlgn="b"/>
                      <a:r>
                        <a:rPr lang="en-US" sz="2000" b="1" u="none" strike="noStrike" dirty="0">
                          <a:solidFill>
                            <a:schemeClr val="bg1"/>
                          </a:solidFill>
                          <a:effectLst/>
                        </a:rPr>
                        <a:t>Current - Pledges</a:t>
                      </a:r>
                      <a:endParaRPr lang="en-US" sz="2000" b="1" i="0" u="none" strike="noStrike" dirty="0">
                        <a:solidFill>
                          <a:schemeClr val="bg1"/>
                        </a:solidFill>
                        <a:effectLst/>
                        <a:latin typeface="+mn-lt"/>
                      </a:endParaRPr>
                    </a:p>
                  </a:txBody>
                  <a:tcPr marL="9525" marR="9525" marT="9525" marB="0" anchor="b"/>
                </a:tc>
                <a:tc>
                  <a:txBody>
                    <a:bodyPr/>
                    <a:lstStyle/>
                    <a:p>
                      <a:pPr algn="r" fontAlgn="b"/>
                      <a:r>
                        <a:rPr lang="en-US" sz="2000" b="1" u="none" strike="noStrike" dirty="0">
                          <a:solidFill>
                            <a:schemeClr val="bg1"/>
                          </a:solidFill>
                          <a:effectLst/>
                        </a:rPr>
                        <a:t>Actual Budget</a:t>
                      </a:r>
                      <a:endParaRPr lang="en-US" sz="2000" b="1" i="0" u="none" strike="noStrike" dirty="0">
                        <a:solidFill>
                          <a:schemeClr val="bg1"/>
                        </a:solidFill>
                        <a:effectLst/>
                        <a:latin typeface="+mn-lt"/>
                      </a:endParaRPr>
                    </a:p>
                  </a:txBody>
                  <a:tcPr marL="9525" marR="9525" marT="9525" marB="0" anchor="b"/>
                </a:tc>
                <a:tc>
                  <a:txBody>
                    <a:bodyPr/>
                    <a:lstStyle/>
                    <a:p>
                      <a:pPr algn="r" fontAlgn="b"/>
                      <a:r>
                        <a:rPr lang="en-US" sz="2000" b="1" u="none" strike="noStrike" dirty="0">
                          <a:solidFill>
                            <a:schemeClr val="bg1"/>
                          </a:solidFill>
                          <a:effectLst/>
                        </a:rPr>
                        <a:t>Adopted Budget</a:t>
                      </a:r>
                      <a:endParaRPr lang="en-US" sz="2000" b="1" i="0" u="none" strike="noStrike" dirty="0">
                        <a:solidFill>
                          <a:schemeClr val="bg1"/>
                        </a:solidFill>
                        <a:effectLst/>
                        <a:latin typeface="+mn-lt"/>
                      </a:endParaRPr>
                    </a:p>
                  </a:txBody>
                  <a:tcPr marL="9525" marR="9525" marT="9525" marB="0" anchor="b"/>
                </a:tc>
                <a:extLst>
                  <a:ext uri="{0D108BD9-81ED-4DB2-BD59-A6C34878D82A}">
                    <a16:rowId xmlns:a16="http://schemas.microsoft.com/office/drawing/2014/main" val="2328336951"/>
                  </a:ext>
                </a:extLst>
              </a:tr>
              <a:tr h="212119">
                <a:tc>
                  <a:txBody>
                    <a:bodyPr/>
                    <a:lstStyle/>
                    <a:p>
                      <a:pPr algn="l" fontAlgn="b"/>
                      <a:r>
                        <a:rPr lang="en-US" sz="2000" b="1" i="0" u="none" strike="noStrike" dirty="0">
                          <a:solidFill>
                            <a:srgbClr val="000000"/>
                          </a:solidFill>
                          <a:effectLst/>
                          <a:latin typeface="+mn-lt"/>
                        </a:rPr>
                        <a:t>Individuals</a:t>
                      </a:r>
                    </a:p>
                  </a:txBody>
                  <a:tcPr marL="9525" marR="9525" marT="9525" marB="0" anchor="b"/>
                </a:tc>
                <a:tc>
                  <a:txBody>
                    <a:bodyPr/>
                    <a:lstStyle/>
                    <a:p>
                      <a:pPr algn="r" fontAlgn="b"/>
                      <a:r>
                        <a:rPr lang="en-US" sz="2000" b="0" i="0" u="none" strike="noStrike" dirty="0">
                          <a:solidFill>
                            <a:srgbClr val="000000"/>
                          </a:solidFill>
                          <a:effectLst/>
                          <a:latin typeface="+mn-lt"/>
                        </a:rPr>
                        <a:t>$108,874</a:t>
                      </a:r>
                    </a:p>
                  </a:txBody>
                  <a:tcPr marL="9525" marR="9525" marT="9525" marB="0" anchor="b"/>
                </a:tc>
                <a:tc>
                  <a:txBody>
                    <a:bodyPr/>
                    <a:lstStyle/>
                    <a:p>
                      <a:pPr algn="r" fontAlgn="b"/>
                      <a:r>
                        <a:rPr lang="en-US" sz="2000" b="0" i="0" u="none" strike="noStrike" dirty="0">
                          <a:solidFill>
                            <a:srgbClr val="000000"/>
                          </a:solidFill>
                          <a:effectLst/>
                          <a:latin typeface="+mn-lt"/>
                        </a:rPr>
                        <a:t>$51,698</a:t>
                      </a:r>
                    </a:p>
                  </a:txBody>
                  <a:tcPr marL="9525" marR="9525" marT="9525" marB="0" anchor="b"/>
                </a:tc>
                <a:tc>
                  <a:txBody>
                    <a:bodyPr/>
                    <a:lstStyle/>
                    <a:p>
                      <a:pPr algn="r" fontAlgn="b"/>
                      <a:r>
                        <a:rPr lang="en-US" sz="2000" b="0" i="0" u="none" strike="noStrike" dirty="0">
                          <a:solidFill>
                            <a:srgbClr val="000000"/>
                          </a:solidFill>
                          <a:effectLst/>
                          <a:latin typeface="+mn-lt"/>
                        </a:rPr>
                        <a:t>$160,572</a:t>
                      </a:r>
                    </a:p>
                  </a:txBody>
                  <a:tcPr marL="9525" marR="9525" marT="9525" marB="0" anchor="b"/>
                </a:tc>
                <a:tc>
                  <a:txBody>
                    <a:bodyPr/>
                    <a:lstStyle/>
                    <a:p>
                      <a:pPr algn="r" fontAlgn="b"/>
                      <a:r>
                        <a:rPr lang="en-US" sz="2000" b="0" i="0" u="none" strike="noStrike" dirty="0">
                          <a:solidFill>
                            <a:srgbClr val="000000"/>
                          </a:solidFill>
                          <a:effectLst/>
                          <a:latin typeface="+mn-lt"/>
                        </a:rPr>
                        <a:t>$400,000</a:t>
                      </a:r>
                    </a:p>
                  </a:txBody>
                  <a:tcPr marL="9525" marR="9525" marT="9525" marB="0" anchor="b"/>
                </a:tc>
                <a:extLst>
                  <a:ext uri="{0D108BD9-81ED-4DB2-BD59-A6C34878D82A}">
                    <a16:rowId xmlns:a16="http://schemas.microsoft.com/office/drawing/2014/main" val="3163821597"/>
                  </a:ext>
                </a:extLst>
              </a:tr>
              <a:tr h="356283">
                <a:tc>
                  <a:txBody>
                    <a:bodyPr/>
                    <a:lstStyle/>
                    <a:p>
                      <a:pPr algn="l" fontAlgn="b"/>
                      <a:r>
                        <a:rPr lang="en-US" sz="2000" b="1" i="0" u="none" strike="noStrike" dirty="0">
                          <a:solidFill>
                            <a:srgbClr val="000000"/>
                          </a:solidFill>
                          <a:effectLst/>
                          <a:latin typeface="+mn-lt"/>
                        </a:rPr>
                        <a:t>Foundations</a:t>
                      </a:r>
                    </a:p>
                  </a:txBody>
                  <a:tcPr marL="9525" marR="9525" marT="9525" marB="0" anchor="b"/>
                </a:tc>
                <a:tc>
                  <a:txBody>
                    <a:bodyPr/>
                    <a:lstStyle/>
                    <a:p>
                      <a:pPr algn="r" fontAlgn="b"/>
                      <a:r>
                        <a:rPr lang="en-US" sz="2000" b="0" i="0" u="none" strike="noStrike" dirty="0">
                          <a:solidFill>
                            <a:srgbClr val="000000"/>
                          </a:solidFill>
                          <a:effectLst/>
                          <a:latin typeface="+mn-lt"/>
                        </a:rPr>
                        <a:t>$403,402</a:t>
                      </a:r>
                    </a:p>
                  </a:txBody>
                  <a:tcPr marL="9525" marR="9525" marT="9525" marB="0" anchor="b"/>
                </a:tc>
                <a:tc>
                  <a:txBody>
                    <a:bodyPr/>
                    <a:lstStyle/>
                    <a:p>
                      <a:pPr algn="r" fontAlgn="b"/>
                      <a:r>
                        <a:rPr lang="en-US" sz="2000" b="0" i="0" u="none" strike="noStrike" dirty="0">
                          <a:solidFill>
                            <a:srgbClr val="000000"/>
                          </a:solidFill>
                          <a:effectLst/>
                          <a:latin typeface="+mn-lt"/>
                        </a:rPr>
                        <a:t>$125,000</a:t>
                      </a:r>
                    </a:p>
                  </a:txBody>
                  <a:tcPr marL="9525" marR="9525" marT="9525" marB="0" anchor="b"/>
                </a:tc>
                <a:tc>
                  <a:txBody>
                    <a:bodyPr/>
                    <a:lstStyle/>
                    <a:p>
                      <a:pPr algn="r" rtl="0" fontAlgn="ctr"/>
                      <a:r>
                        <a:rPr lang="en-US" sz="2000" b="0" i="0" u="none" strike="noStrike" dirty="0">
                          <a:solidFill>
                            <a:srgbClr val="393A38"/>
                          </a:solidFill>
                          <a:effectLst/>
                          <a:latin typeface="+mn-lt"/>
                        </a:rPr>
                        <a:t>$528,402</a:t>
                      </a:r>
                    </a:p>
                  </a:txBody>
                  <a:tcPr marL="9525" marR="9525" marT="9525" marB="0" anchor="ctr"/>
                </a:tc>
                <a:tc>
                  <a:txBody>
                    <a:bodyPr/>
                    <a:lstStyle/>
                    <a:p>
                      <a:pPr algn="r" fontAlgn="b"/>
                      <a:r>
                        <a:rPr lang="en-US" sz="2000" b="0" i="0" u="none" strike="noStrike" dirty="0">
                          <a:solidFill>
                            <a:srgbClr val="000000"/>
                          </a:solidFill>
                          <a:effectLst/>
                          <a:latin typeface="+mn-lt"/>
                        </a:rPr>
                        <a:t>$750,000</a:t>
                      </a:r>
                    </a:p>
                  </a:txBody>
                  <a:tcPr marL="9525" marR="9525" marT="9525" marB="0" anchor="b"/>
                </a:tc>
                <a:extLst>
                  <a:ext uri="{0D108BD9-81ED-4DB2-BD59-A6C34878D82A}">
                    <a16:rowId xmlns:a16="http://schemas.microsoft.com/office/drawing/2014/main" val="708284086"/>
                  </a:ext>
                </a:extLst>
              </a:tr>
              <a:tr h="356283">
                <a:tc>
                  <a:txBody>
                    <a:bodyPr/>
                    <a:lstStyle/>
                    <a:p>
                      <a:pPr algn="l" fontAlgn="b"/>
                      <a:r>
                        <a:rPr lang="en-US" sz="2000" b="1" i="0" u="none" strike="noStrike" dirty="0">
                          <a:solidFill>
                            <a:srgbClr val="000000"/>
                          </a:solidFill>
                          <a:effectLst/>
                          <a:latin typeface="+mn-lt"/>
                        </a:rPr>
                        <a:t>Corporate</a:t>
                      </a:r>
                    </a:p>
                  </a:txBody>
                  <a:tcPr marL="9525" marR="9525" marT="9525" marB="0" anchor="b"/>
                </a:tc>
                <a:tc>
                  <a:txBody>
                    <a:bodyPr/>
                    <a:lstStyle/>
                    <a:p>
                      <a:pPr algn="r" fontAlgn="b"/>
                      <a:r>
                        <a:rPr lang="en-US" sz="2000" b="0" i="0" u="none" strike="noStrike" dirty="0">
                          <a:solidFill>
                            <a:srgbClr val="000000"/>
                          </a:solidFill>
                          <a:effectLst/>
                          <a:latin typeface="+mn-lt"/>
                        </a:rPr>
                        <a:t>$52,803</a:t>
                      </a:r>
                    </a:p>
                  </a:txBody>
                  <a:tcPr marL="9525" marR="9525" marT="9525" marB="0" anchor="b"/>
                </a:tc>
                <a:tc>
                  <a:txBody>
                    <a:bodyPr/>
                    <a:lstStyle/>
                    <a:p>
                      <a:pPr algn="r" fontAlgn="b"/>
                      <a:r>
                        <a:rPr lang="en-US" sz="2000" b="0" i="0" u="none" strike="noStrike" dirty="0">
                          <a:solidFill>
                            <a:srgbClr val="000000"/>
                          </a:solidFill>
                          <a:effectLst/>
                          <a:latin typeface="+mn-lt"/>
                        </a:rPr>
                        <a:t>$10,000</a:t>
                      </a:r>
                    </a:p>
                  </a:txBody>
                  <a:tcPr marL="9525" marR="9525" marT="9525" marB="0" anchor="b"/>
                </a:tc>
                <a:tc>
                  <a:txBody>
                    <a:bodyPr/>
                    <a:lstStyle/>
                    <a:p>
                      <a:pPr algn="r" fontAlgn="b"/>
                      <a:r>
                        <a:rPr lang="en-US" sz="2000" b="0" i="0" u="none" strike="noStrike" dirty="0">
                          <a:solidFill>
                            <a:srgbClr val="000000"/>
                          </a:solidFill>
                          <a:effectLst/>
                          <a:latin typeface="+mn-lt"/>
                        </a:rPr>
                        <a:t>$62,803</a:t>
                      </a:r>
                    </a:p>
                  </a:txBody>
                  <a:tcPr marL="9525" marR="9525" marT="9525" marB="0" anchor="b"/>
                </a:tc>
                <a:tc>
                  <a:txBody>
                    <a:bodyPr/>
                    <a:lstStyle/>
                    <a:p>
                      <a:pPr algn="r" fontAlgn="b"/>
                      <a:r>
                        <a:rPr lang="en-US" sz="2000" b="0" i="0" u="none" strike="noStrike" dirty="0">
                          <a:solidFill>
                            <a:srgbClr val="000000"/>
                          </a:solidFill>
                          <a:effectLst/>
                          <a:latin typeface="+mn-lt"/>
                        </a:rPr>
                        <a:t>$100,000</a:t>
                      </a:r>
                    </a:p>
                  </a:txBody>
                  <a:tcPr marL="9525" marR="9525" marT="9525" marB="0" anchor="b"/>
                </a:tc>
                <a:extLst>
                  <a:ext uri="{0D108BD9-81ED-4DB2-BD59-A6C34878D82A}">
                    <a16:rowId xmlns:a16="http://schemas.microsoft.com/office/drawing/2014/main" val="4026043595"/>
                  </a:ext>
                </a:extLst>
              </a:tr>
              <a:tr h="356283">
                <a:tc>
                  <a:txBody>
                    <a:bodyPr/>
                    <a:lstStyle/>
                    <a:p>
                      <a:pPr algn="l" fontAlgn="b"/>
                      <a:r>
                        <a:rPr lang="en-US" sz="2000" b="1" i="0" u="none" strike="noStrike" dirty="0">
                          <a:solidFill>
                            <a:srgbClr val="000000"/>
                          </a:solidFill>
                          <a:effectLst/>
                          <a:latin typeface="+mn-lt"/>
                        </a:rPr>
                        <a:t>Gov Grants</a:t>
                      </a:r>
                    </a:p>
                  </a:txBody>
                  <a:tcPr marL="9525" marR="9525" marT="9525" marB="0" anchor="b"/>
                </a:tc>
                <a:tc>
                  <a:txBody>
                    <a:bodyPr/>
                    <a:lstStyle/>
                    <a:p>
                      <a:pPr algn="r" fontAlgn="b"/>
                      <a:r>
                        <a:rPr lang="en-US" sz="2000" b="0" i="0" u="none" strike="noStrike" dirty="0">
                          <a:solidFill>
                            <a:srgbClr val="000000"/>
                          </a:solidFill>
                          <a:effectLst/>
                          <a:latin typeface="+mn-lt"/>
                        </a:rPr>
                        <a:t>$76,456</a:t>
                      </a:r>
                    </a:p>
                  </a:txBody>
                  <a:tcPr marL="9525" marR="9525" marT="9525" marB="0" anchor="b"/>
                </a:tc>
                <a:tc>
                  <a:txBody>
                    <a:bodyPr/>
                    <a:lstStyle/>
                    <a:p>
                      <a:pPr algn="r" fontAlgn="b"/>
                      <a:r>
                        <a:rPr lang="en-US" sz="2000" b="0" i="0" u="none" strike="noStrike" dirty="0">
                          <a:solidFill>
                            <a:srgbClr val="000000"/>
                          </a:solidFill>
                          <a:effectLst/>
                          <a:latin typeface="+mn-lt"/>
                        </a:rPr>
                        <a:t>$123,544</a:t>
                      </a:r>
                    </a:p>
                  </a:txBody>
                  <a:tcPr marL="9525" marR="9525" marT="9525" marB="0" anchor="b"/>
                </a:tc>
                <a:tc>
                  <a:txBody>
                    <a:bodyPr/>
                    <a:lstStyle/>
                    <a:p>
                      <a:pPr algn="r" fontAlgn="b"/>
                      <a:r>
                        <a:rPr lang="en-US" sz="2000" b="0" i="0" u="none" strike="noStrike" dirty="0">
                          <a:solidFill>
                            <a:srgbClr val="000000"/>
                          </a:solidFill>
                          <a:effectLst/>
                          <a:latin typeface="+mn-lt"/>
                        </a:rPr>
                        <a:t>$200,000</a:t>
                      </a:r>
                    </a:p>
                  </a:txBody>
                  <a:tcPr marL="9525" marR="9525" marT="9525" marB="0" anchor="b"/>
                </a:tc>
                <a:tc>
                  <a:txBody>
                    <a:bodyPr/>
                    <a:lstStyle/>
                    <a:p>
                      <a:pPr algn="r" fontAlgn="b"/>
                      <a:r>
                        <a:rPr lang="en-US" sz="2000" b="0" i="0" u="none" strike="noStrike" dirty="0">
                          <a:solidFill>
                            <a:srgbClr val="000000"/>
                          </a:solidFill>
                          <a:effectLst/>
                          <a:latin typeface="+mn-lt"/>
                        </a:rPr>
                        <a:t>$200,000</a:t>
                      </a:r>
                    </a:p>
                  </a:txBody>
                  <a:tcPr marL="9525" marR="9525" marT="9525" marB="0" anchor="b"/>
                </a:tc>
                <a:extLst>
                  <a:ext uri="{0D108BD9-81ED-4DB2-BD59-A6C34878D82A}">
                    <a16:rowId xmlns:a16="http://schemas.microsoft.com/office/drawing/2014/main" val="1944179261"/>
                  </a:ext>
                </a:extLst>
              </a:tr>
              <a:tr h="356283">
                <a:tc>
                  <a:txBody>
                    <a:bodyPr/>
                    <a:lstStyle/>
                    <a:p>
                      <a:pPr algn="l" fontAlgn="b"/>
                      <a:r>
                        <a:rPr lang="en-US" sz="2000" b="1" i="0" u="none" strike="noStrike" dirty="0">
                          <a:solidFill>
                            <a:srgbClr val="000000"/>
                          </a:solidFill>
                          <a:effectLst/>
                          <a:latin typeface="+mn-lt"/>
                        </a:rPr>
                        <a:t>Events</a:t>
                      </a:r>
                    </a:p>
                  </a:txBody>
                  <a:tcPr marL="9525" marR="9525" marT="9525" marB="0" anchor="b"/>
                </a:tc>
                <a:tc>
                  <a:txBody>
                    <a:bodyPr/>
                    <a:lstStyle/>
                    <a:p>
                      <a:pPr algn="r" fontAlgn="b"/>
                      <a:r>
                        <a:rPr lang="en-US" sz="2000" b="0" i="0" u="none" strike="noStrike" dirty="0">
                          <a:solidFill>
                            <a:srgbClr val="000000"/>
                          </a:solidFill>
                          <a:effectLst/>
                          <a:latin typeface="+mn-lt"/>
                        </a:rPr>
                        <a:t>$2,500</a:t>
                      </a:r>
                    </a:p>
                  </a:txBody>
                  <a:tcPr marL="9525" marR="9525" marT="9525" marB="0" anchor="b"/>
                </a:tc>
                <a:tc>
                  <a:txBody>
                    <a:bodyPr/>
                    <a:lstStyle/>
                    <a:p>
                      <a:pPr algn="r" fontAlgn="b"/>
                      <a:r>
                        <a:rPr lang="en-US" sz="2000" b="0" i="0" u="none" strike="noStrike" dirty="0">
                          <a:solidFill>
                            <a:srgbClr val="000000"/>
                          </a:solidFill>
                          <a:effectLst/>
                          <a:latin typeface="+mn-lt"/>
                        </a:rPr>
                        <a:t>$24,575</a:t>
                      </a:r>
                    </a:p>
                  </a:txBody>
                  <a:tcPr marL="9525" marR="9525" marT="9525" marB="0" anchor="b"/>
                </a:tc>
                <a:tc>
                  <a:txBody>
                    <a:bodyPr/>
                    <a:lstStyle/>
                    <a:p>
                      <a:pPr algn="r" fontAlgn="b"/>
                      <a:r>
                        <a:rPr lang="en-US" sz="2000" b="0" i="0" u="none" strike="noStrike" dirty="0">
                          <a:solidFill>
                            <a:srgbClr val="000000"/>
                          </a:solidFill>
                          <a:effectLst/>
                          <a:latin typeface="+mn-lt"/>
                        </a:rPr>
                        <a:t>$27,075</a:t>
                      </a:r>
                    </a:p>
                  </a:txBody>
                  <a:tcPr marL="9525" marR="9525" marT="9525" marB="0" anchor="b"/>
                </a:tc>
                <a:tc>
                  <a:txBody>
                    <a:bodyPr/>
                    <a:lstStyle/>
                    <a:p>
                      <a:pPr algn="r" fontAlgn="b"/>
                      <a:r>
                        <a:rPr lang="en-US" sz="2000" b="0" i="0" u="none" strike="noStrike" dirty="0">
                          <a:solidFill>
                            <a:srgbClr val="000000"/>
                          </a:solidFill>
                          <a:effectLst/>
                          <a:latin typeface="+mn-lt"/>
                        </a:rPr>
                        <a:t>$50,000</a:t>
                      </a:r>
                    </a:p>
                  </a:txBody>
                  <a:tcPr marL="9525" marR="9525" marT="9525" marB="0" anchor="b"/>
                </a:tc>
                <a:extLst>
                  <a:ext uri="{0D108BD9-81ED-4DB2-BD59-A6C34878D82A}">
                    <a16:rowId xmlns:a16="http://schemas.microsoft.com/office/drawing/2014/main" val="173872212"/>
                  </a:ext>
                </a:extLst>
              </a:tr>
              <a:tr h="378551">
                <a:tc>
                  <a:txBody>
                    <a:bodyPr/>
                    <a:lstStyle/>
                    <a:p>
                      <a:pPr algn="l" fontAlgn="b"/>
                      <a:r>
                        <a:rPr lang="en-US" sz="2000" b="1" i="0" u="none" strike="noStrike" dirty="0">
                          <a:solidFill>
                            <a:srgbClr val="000000"/>
                          </a:solidFill>
                          <a:effectLst/>
                          <a:latin typeface="+mn-lt"/>
                        </a:rPr>
                        <a:t>In-Kind</a:t>
                      </a:r>
                    </a:p>
                  </a:txBody>
                  <a:tcPr marL="9525" marR="9525" marT="9525" marB="0" anchor="b"/>
                </a:tc>
                <a:tc>
                  <a:txBody>
                    <a:bodyPr/>
                    <a:lstStyle/>
                    <a:p>
                      <a:pPr algn="r" fontAlgn="b"/>
                      <a:r>
                        <a:rPr lang="en-US" sz="2000" b="0" i="0" u="none" strike="noStrike" dirty="0">
                          <a:solidFill>
                            <a:srgbClr val="000000"/>
                          </a:solidFill>
                          <a:effectLst/>
                          <a:latin typeface="+mn-lt"/>
                        </a:rPr>
                        <a:t>$575</a:t>
                      </a:r>
                    </a:p>
                  </a:txBody>
                  <a:tcPr marL="9525" marR="9525" marT="9525" marB="0" anchor="b"/>
                </a:tc>
                <a:tc>
                  <a:txBody>
                    <a:bodyPr/>
                    <a:lstStyle/>
                    <a:p>
                      <a:pPr algn="r" fontAlgn="b"/>
                      <a:r>
                        <a:rPr lang="en-US" sz="2000" b="0" i="0" u="none" strike="noStrike" dirty="0">
                          <a:solidFill>
                            <a:srgbClr val="000000"/>
                          </a:solidFill>
                          <a:effectLst/>
                          <a:latin typeface="+mn-lt"/>
                        </a:rPr>
                        <a:t>$500</a:t>
                      </a:r>
                    </a:p>
                  </a:txBody>
                  <a:tcPr marL="9525" marR="9525" marT="9525" marB="0" anchor="b"/>
                </a:tc>
                <a:tc>
                  <a:txBody>
                    <a:bodyPr/>
                    <a:lstStyle/>
                    <a:p>
                      <a:pPr algn="r" fontAlgn="b"/>
                      <a:r>
                        <a:rPr lang="en-US" sz="2000" b="0" i="0" u="none" strike="noStrike" dirty="0">
                          <a:solidFill>
                            <a:srgbClr val="000000"/>
                          </a:solidFill>
                          <a:effectLst/>
                          <a:latin typeface="+mn-lt"/>
                        </a:rPr>
                        <a:t>$1,075</a:t>
                      </a:r>
                    </a:p>
                  </a:txBody>
                  <a:tcPr marL="9525" marR="9525" marT="9525" marB="0" anchor="b"/>
                </a:tc>
                <a:tc>
                  <a:txBody>
                    <a:bodyPr/>
                    <a:lstStyle/>
                    <a:p>
                      <a:pPr algn="r" fontAlgn="b"/>
                      <a:r>
                        <a:rPr lang="en-US" sz="2000" b="0" i="0" u="none" strike="noStrike" dirty="0">
                          <a:solidFill>
                            <a:srgbClr val="000000"/>
                          </a:solidFill>
                          <a:effectLst/>
                          <a:latin typeface="+mn-lt"/>
                        </a:rPr>
                        <a:t>$5,000</a:t>
                      </a:r>
                    </a:p>
                  </a:txBody>
                  <a:tcPr marL="9525" marR="9525" marT="9525" marB="0" anchor="b"/>
                </a:tc>
                <a:extLst>
                  <a:ext uri="{0D108BD9-81ED-4DB2-BD59-A6C34878D82A}">
                    <a16:rowId xmlns:a16="http://schemas.microsoft.com/office/drawing/2014/main" val="1027158507"/>
                  </a:ext>
                </a:extLst>
              </a:tr>
              <a:tr h="356283">
                <a:tc>
                  <a:txBody>
                    <a:bodyPr/>
                    <a:lstStyle/>
                    <a:p>
                      <a:pPr algn="l" fontAlgn="b"/>
                      <a:r>
                        <a:rPr lang="en-US" sz="2000" b="1" i="0" u="none" strike="noStrike" dirty="0">
                          <a:solidFill>
                            <a:srgbClr val="000000"/>
                          </a:solidFill>
                          <a:effectLst/>
                          <a:latin typeface="+mn-lt"/>
                        </a:rPr>
                        <a:t>Other</a:t>
                      </a:r>
                    </a:p>
                  </a:txBody>
                  <a:tcPr marL="9525" marR="9525" marT="9525" marB="0" anchor="b"/>
                </a:tc>
                <a:tc>
                  <a:txBody>
                    <a:bodyPr/>
                    <a:lstStyle/>
                    <a:p>
                      <a:pPr algn="r" fontAlgn="b"/>
                      <a:r>
                        <a:rPr lang="en-US" sz="2000" b="0" i="0" u="none" strike="noStrike" dirty="0">
                          <a:solidFill>
                            <a:srgbClr val="000000"/>
                          </a:solidFill>
                          <a:effectLst/>
                          <a:latin typeface="+mn-lt"/>
                        </a:rPr>
                        <a:t>$4,370</a:t>
                      </a:r>
                    </a:p>
                  </a:txBody>
                  <a:tcPr marL="9525" marR="9525" marT="9525" marB="0" anchor="b"/>
                </a:tc>
                <a:tc>
                  <a:txBody>
                    <a:bodyPr/>
                    <a:lstStyle/>
                    <a:p>
                      <a:pPr algn="r" fontAlgn="b"/>
                      <a:r>
                        <a:rPr lang="en-US" sz="2000" b="0" i="0" u="none" strike="noStrike" dirty="0">
                          <a:solidFill>
                            <a:srgbClr val="000000"/>
                          </a:solidFill>
                          <a:effectLst/>
                          <a:latin typeface="+mn-lt"/>
                        </a:rPr>
                        <a:t>$9,576</a:t>
                      </a:r>
                    </a:p>
                  </a:txBody>
                  <a:tcPr marL="9525" marR="9525" marT="9525" marB="0" anchor="b"/>
                </a:tc>
                <a:tc>
                  <a:txBody>
                    <a:bodyPr/>
                    <a:lstStyle/>
                    <a:p>
                      <a:pPr algn="r" fontAlgn="b"/>
                      <a:r>
                        <a:rPr lang="en-US" sz="2000" b="0" i="0" u="none" strike="noStrike" dirty="0">
                          <a:solidFill>
                            <a:srgbClr val="000000"/>
                          </a:solidFill>
                          <a:effectLst/>
                          <a:latin typeface="+mn-lt"/>
                        </a:rPr>
                        <a:t>$13,946</a:t>
                      </a:r>
                    </a:p>
                  </a:txBody>
                  <a:tcPr marL="9525" marR="9525" marT="9525" marB="0" anchor="b"/>
                </a:tc>
                <a:tc>
                  <a:txBody>
                    <a:bodyPr/>
                    <a:lstStyle/>
                    <a:p>
                      <a:pPr algn="r" fontAlgn="b"/>
                      <a:r>
                        <a:rPr lang="en-US" sz="2000" b="0" i="0" u="none" strike="noStrike" dirty="0">
                          <a:solidFill>
                            <a:srgbClr val="000000"/>
                          </a:solidFill>
                          <a:effectLst/>
                          <a:latin typeface="+mn-lt"/>
                        </a:rPr>
                        <a:t>$20,000</a:t>
                      </a:r>
                    </a:p>
                  </a:txBody>
                  <a:tcPr marL="9525" marR="9525" marT="9525" marB="0" anchor="b"/>
                </a:tc>
                <a:extLst>
                  <a:ext uri="{0D108BD9-81ED-4DB2-BD59-A6C34878D82A}">
                    <a16:rowId xmlns:a16="http://schemas.microsoft.com/office/drawing/2014/main" val="2914117289"/>
                  </a:ext>
                </a:extLst>
              </a:tr>
              <a:tr h="356283">
                <a:tc>
                  <a:txBody>
                    <a:bodyPr/>
                    <a:lstStyle/>
                    <a:p>
                      <a:pPr algn="r" fontAlgn="b"/>
                      <a:r>
                        <a:rPr lang="en-US" sz="2000" b="1" i="0" u="none" strike="noStrike" dirty="0">
                          <a:solidFill>
                            <a:srgbClr val="000000"/>
                          </a:solidFill>
                          <a:effectLst/>
                          <a:latin typeface="+mn-lt"/>
                        </a:rPr>
                        <a:t>TOTAL:</a:t>
                      </a:r>
                    </a:p>
                  </a:txBody>
                  <a:tcPr marL="9525" marR="9525" marT="9525" marB="0" anchor="b"/>
                </a:tc>
                <a:tc>
                  <a:txBody>
                    <a:bodyPr/>
                    <a:lstStyle/>
                    <a:p>
                      <a:pPr algn="r" fontAlgn="b"/>
                      <a:r>
                        <a:rPr lang="en-US" sz="2000" b="0" i="0" u="none" strike="noStrike" dirty="0">
                          <a:solidFill>
                            <a:srgbClr val="000000"/>
                          </a:solidFill>
                          <a:effectLst/>
                          <a:latin typeface="+mn-lt"/>
                        </a:rPr>
                        <a:t>$648,980</a:t>
                      </a:r>
                    </a:p>
                  </a:txBody>
                  <a:tcPr marL="9525" marR="9525" marT="9525" marB="0" anchor="b"/>
                </a:tc>
                <a:tc>
                  <a:txBody>
                    <a:bodyPr/>
                    <a:lstStyle/>
                    <a:p>
                      <a:pPr algn="r" fontAlgn="b"/>
                      <a:r>
                        <a:rPr lang="en-US" sz="2000" b="0" i="0" u="none" strike="noStrike" dirty="0">
                          <a:solidFill>
                            <a:srgbClr val="000000"/>
                          </a:solidFill>
                          <a:effectLst/>
                          <a:latin typeface="+mn-lt"/>
                        </a:rPr>
                        <a:t>$344,893</a:t>
                      </a:r>
                    </a:p>
                  </a:txBody>
                  <a:tcPr marL="9525" marR="9525" marT="9525" marB="0" anchor="b"/>
                </a:tc>
                <a:tc>
                  <a:txBody>
                    <a:bodyPr/>
                    <a:lstStyle/>
                    <a:p>
                      <a:pPr algn="r" fontAlgn="b"/>
                      <a:r>
                        <a:rPr lang="en-US" sz="2000" b="0" i="0" u="none" strike="noStrike" dirty="0">
                          <a:solidFill>
                            <a:srgbClr val="000000"/>
                          </a:solidFill>
                          <a:effectLst/>
                          <a:latin typeface="+mn-lt"/>
                        </a:rPr>
                        <a:t>$993,873</a:t>
                      </a:r>
                    </a:p>
                  </a:txBody>
                  <a:tcPr marL="9525" marR="9525" marT="9525" marB="0" anchor="b"/>
                </a:tc>
                <a:tc>
                  <a:txBody>
                    <a:bodyPr/>
                    <a:lstStyle/>
                    <a:p>
                      <a:pPr algn="r" fontAlgn="b"/>
                      <a:r>
                        <a:rPr lang="en-US" sz="2000" b="0" i="0" u="none" strike="noStrike" dirty="0">
                          <a:solidFill>
                            <a:srgbClr val="000000"/>
                          </a:solidFill>
                          <a:effectLst/>
                          <a:latin typeface="+mn-lt"/>
                        </a:rPr>
                        <a:t>$1,525,000</a:t>
                      </a:r>
                    </a:p>
                  </a:txBody>
                  <a:tcPr marL="9525" marR="9525" marT="9525" marB="0" anchor="b"/>
                </a:tc>
                <a:extLst>
                  <a:ext uri="{0D108BD9-81ED-4DB2-BD59-A6C34878D82A}">
                    <a16:rowId xmlns:a16="http://schemas.microsoft.com/office/drawing/2014/main" val="2029008436"/>
                  </a:ext>
                </a:extLst>
              </a:tr>
            </a:tbl>
          </a:graphicData>
        </a:graphic>
      </p:graphicFrame>
    </p:spTree>
    <p:extLst>
      <p:ext uri="{BB962C8B-B14F-4D97-AF65-F5344CB8AC3E}">
        <p14:creationId xmlns:p14="http://schemas.microsoft.com/office/powerpoint/2010/main" val="1615991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a:lstStyle/>
          <a:p>
            <a:r>
              <a:rPr lang="en-US" dirty="0"/>
              <a:t>Introductions</a:t>
            </a:r>
          </a:p>
        </p:txBody>
      </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3657600" y="2281238"/>
            <a:ext cx="7810500" cy="3700462"/>
          </a:xfrm>
        </p:spPr>
        <p:txBody>
          <a:bodyPr>
            <a:normAutofit/>
          </a:bodyPr>
          <a:lstStyle/>
          <a:p>
            <a:pPr>
              <a:buFont typeface="Wingdings" pitchFamily="2" charset="2"/>
              <a:buChar char="§"/>
            </a:pPr>
            <a:r>
              <a:rPr lang="en-US" sz="2400" dirty="0">
                <a:solidFill>
                  <a:schemeClr val="tx2">
                    <a:lumMod val="75000"/>
                  </a:schemeClr>
                </a:solidFill>
              </a:rPr>
              <a:t>Name, school, role</a:t>
            </a:r>
          </a:p>
          <a:p>
            <a:pPr>
              <a:buFont typeface="Wingdings" pitchFamily="2" charset="2"/>
              <a:buChar char="§"/>
            </a:pPr>
            <a:r>
              <a:rPr lang="en-US" sz="2400" dirty="0">
                <a:solidFill>
                  <a:schemeClr val="tx2">
                    <a:lumMod val="75000"/>
                  </a:schemeClr>
                </a:solidFill>
              </a:rPr>
              <a:t>Experience with fundraising (1 = no experience, 5 = experienced fundraiser)</a:t>
            </a:r>
          </a:p>
          <a:p>
            <a:pPr>
              <a:buFont typeface="Wingdings" pitchFamily="2" charset="2"/>
              <a:buChar char="§"/>
            </a:pPr>
            <a:r>
              <a:rPr lang="en-US" sz="2400" dirty="0">
                <a:solidFill>
                  <a:schemeClr val="tx2">
                    <a:lumMod val="75000"/>
                  </a:schemeClr>
                </a:solidFill>
              </a:rPr>
              <a:t>Question on your mind or a desired session outcome </a:t>
            </a:r>
          </a:p>
          <a:p>
            <a:endParaRPr lang="en-US" dirty="0">
              <a:solidFill>
                <a:schemeClr val="tx2">
                  <a:lumMod val="75000"/>
                </a:schemeClr>
              </a:solidFill>
            </a:endParaRPr>
          </a:p>
          <a:p>
            <a:endParaRPr lang="en-US" dirty="0">
              <a:solidFill>
                <a:schemeClr val="tx2">
                  <a:lumMod val="75000"/>
                </a:schemeClr>
              </a:solidFill>
            </a:endParaRPr>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1485713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7369A-728D-A4FD-1B1E-96E5451DA97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31CD6EA-8755-101B-2069-2C15F07F695C}"/>
              </a:ext>
            </a:extLst>
          </p:cNvPr>
          <p:cNvSpPr>
            <a:spLocks noGrp="1"/>
          </p:cNvSpPr>
          <p:nvPr>
            <p:ph type="title"/>
          </p:nvPr>
        </p:nvSpPr>
        <p:spPr>
          <a:xfrm>
            <a:off x="594360" y="102875"/>
            <a:ext cx="10873740" cy="1680205"/>
          </a:xfrm>
        </p:spPr>
        <p:txBody>
          <a:bodyPr/>
          <a:lstStyle/>
          <a:p>
            <a:r>
              <a:rPr lang="en-US" dirty="0"/>
              <a:t>Analyzing Your Current Process</a:t>
            </a:r>
          </a:p>
        </p:txBody>
      </p:sp>
      <p:sp>
        <p:nvSpPr>
          <p:cNvPr id="7" name="Text Placeholder 6">
            <a:extLst>
              <a:ext uri="{FF2B5EF4-FFF2-40B4-BE49-F238E27FC236}">
                <a16:creationId xmlns:a16="http://schemas.microsoft.com/office/drawing/2014/main" id="{2657707E-B373-BDAB-E97E-179E845F35EA}"/>
              </a:ext>
            </a:extLst>
          </p:cNvPr>
          <p:cNvSpPr>
            <a:spLocks noGrp="1"/>
          </p:cNvSpPr>
          <p:nvPr>
            <p:ph sz="quarter" idx="13"/>
          </p:nvPr>
        </p:nvSpPr>
        <p:spPr>
          <a:xfrm>
            <a:off x="3657600" y="2281238"/>
            <a:ext cx="7810500" cy="1941419"/>
          </a:xfrm>
        </p:spPr>
        <p:txBody>
          <a:bodyPr>
            <a:noAutofit/>
          </a:bodyPr>
          <a:lstStyle/>
          <a:p>
            <a:pPr>
              <a:buFont typeface="Wingdings" pitchFamily="2" charset="2"/>
              <a:buChar char="§"/>
            </a:pPr>
            <a:r>
              <a:rPr lang="en-US" sz="2400" dirty="0">
                <a:solidFill>
                  <a:schemeClr val="tx2">
                    <a:lumMod val="75000"/>
                  </a:schemeClr>
                </a:solidFill>
              </a:rPr>
              <a:t>Revenue streams</a:t>
            </a:r>
          </a:p>
          <a:p>
            <a:pPr>
              <a:buFont typeface="Wingdings" pitchFamily="2" charset="2"/>
              <a:buChar char="§"/>
            </a:pPr>
            <a:r>
              <a:rPr lang="en-US" sz="2400" dirty="0">
                <a:solidFill>
                  <a:schemeClr val="tx2">
                    <a:lumMod val="75000"/>
                  </a:schemeClr>
                </a:solidFill>
              </a:rPr>
              <a:t>Roles and responsibilities</a:t>
            </a:r>
          </a:p>
          <a:p>
            <a:pPr>
              <a:buFont typeface="Wingdings" pitchFamily="2" charset="2"/>
              <a:buChar char="§"/>
            </a:pPr>
            <a:r>
              <a:rPr lang="en-US" sz="2400" dirty="0">
                <a:solidFill>
                  <a:schemeClr val="tx2">
                    <a:lumMod val="75000"/>
                  </a:schemeClr>
                </a:solidFill>
              </a:rPr>
              <a:t>Past successes and challenges</a:t>
            </a:r>
          </a:p>
          <a:p>
            <a:pPr>
              <a:buFont typeface="Wingdings" pitchFamily="2" charset="2"/>
              <a:buChar char="§"/>
            </a:pPr>
            <a:endParaRPr lang="en-US" sz="2400" dirty="0">
              <a:solidFill>
                <a:schemeClr val="tx2">
                  <a:lumMod val="75000"/>
                </a:schemeClr>
              </a:solidFill>
            </a:endParaRPr>
          </a:p>
        </p:txBody>
      </p:sp>
      <p:grpSp>
        <p:nvGrpSpPr>
          <p:cNvPr id="19" name="Group 18">
            <a:extLst>
              <a:ext uri="{FF2B5EF4-FFF2-40B4-BE49-F238E27FC236}">
                <a16:creationId xmlns:a16="http://schemas.microsoft.com/office/drawing/2014/main" id="{87CA5F7C-CBD3-C1A9-C1DE-C299DB391029}"/>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10BA9E69-9444-56A5-ABDA-183C3745637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7DF55255-1FA3-CDD6-2F4B-6A3CB79FA6CB}"/>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BADB52D-4A36-6BAD-4590-25F6ED29A188}"/>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2" name="TextBox 1">
            <a:extLst>
              <a:ext uri="{FF2B5EF4-FFF2-40B4-BE49-F238E27FC236}">
                <a16:creationId xmlns:a16="http://schemas.microsoft.com/office/drawing/2014/main" id="{2B8F57FA-C9B0-9052-9EC5-C76E35EB5478}"/>
              </a:ext>
            </a:extLst>
          </p:cNvPr>
          <p:cNvSpPr txBox="1"/>
          <p:nvPr/>
        </p:nvSpPr>
        <p:spPr>
          <a:xfrm>
            <a:off x="3657600" y="4392118"/>
            <a:ext cx="8034728" cy="2246769"/>
          </a:xfrm>
          <a:prstGeom prst="rect">
            <a:avLst/>
          </a:prstGeom>
          <a:noFill/>
          <a:ln>
            <a:solidFill>
              <a:schemeClr val="tx2">
                <a:lumMod val="75000"/>
              </a:schemeClr>
            </a:solidFill>
          </a:ln>
        </p:spPr>
        <p:txBody>
          <a:bodyPr wrap="square" rtlCol="0">
            <a:spAutoFit/>
          </a:bodyPr>
          <a:lstStyle/>
          <a:p>
            <a:pPr algn="ctr"/>
            <a:r>
              <a:rPr lang="en-US" sz="2000" b="1" u="sng" dirty="0">
                <a:solidFill>
                  <a:schemeClr val="tx2">
                    <a:lumMod val="75000"/>
                  </a:schemeClr>
                </a:solidFill>
              </a:rPr>
              <a:t>Organizational Analysis</a:t>
            </a:r>
          </a:p>
          <a:p>
            <a:pPr algn="ctr"/>
            <a:r>
              <a:rPr lang="en-US" sz="2000" b="1" i="1" dirty="0">
                <a:solidFill>
                  <a:schemeClr val="tx2">
                    <a:lumMod val="75000"/>
                  </a:schemeClr>
                </a:solidFill>
              </a:rPr>
              <a:t>How would you describe the current state of your organization’s fund development process?</a:t>
            </a:r>
          </a:p>
          <a:p>
            <a:pPr algn="ctr"/>
            <a:endParaRPr lang="en-US" sz="2000" b="1" i="1" dirty="0">
              <a:solidFill>
                <a:schemeClr val="tx2">
                  <a:lumMod val="75000"/>
                </a:schemeClr>
              </a:solidFill>
            </a:endParaRPr>
          </a:p>
          <a:p>
            <a:pPr algn="ctr"/>
            <a:r>
              <a:rPr lang="en-US" sz="2000" b="1" i="1" dirty="0">
                <a:solidFill>
                  <a:schemeClr val="tx2">
                    <a:lumMod val="75000"/>
                  </a:schemeClr>
                </a:solidFill>
              </a:rPr>
              <a:t>What are some steps you would like to take in the next one month/three months/six months to ensure your fund development strategy is successful?</a:t>
            </a:r>
          </a:p>
        </p:txBody>
      </p:sp>
    </p:spTree>
    <p:extLst>
      <p:ext uri="{BB962C8B-B14F-4D97-AF65-F5344CB8AC3E}">
        <p14:creationId xmlns:p14="http://schemas.microsoft.com/office/powerpoint/2010/main" val="139861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B9290-999E-764A-F077-D849668CE98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B299E4-EFAC-8209-4E0B-347DEA8C1CE9}"/>
              </a:ext>
            </a:extLst>
          </p:cNvPr>
          <p:cNvSpPr>
            <a:spLocks noGrp="1"/>
          </p:cNvSpPr>
          <p:nvPr>
            <p:ph type="title"/>
          </p:nvPr>
        </p:nvSpPr>
        <p:spPr>
          <a:xfrm>
            <a:off x="594360" y="102875"/>
            <a:ext cx="10873740" cy="1680205"/>
          </a:xfrm>
        </p:spPr>
        <p:txBody>
          <a:bodyPr/>
          <a:lstStyle/>
          <a:p>
            <a:r>
              <a:rPr lang="en-US" dirty="0"/>
              <a:t>Creating/Refining Your Fund Development Strategy</a:t>
            </a:r>
          </a:p>
        </p:txBody>
      </p:sp>
      <p:sp>
        <p:nvSpPr>
          <p:cNvPr id="7" name="Text Placeholder 6">
            <a:extLst>
              <a:ext uri="{FF2B5EF4-FFF2-40B4-BE49-F238E27FC236}">
                <a16:creationId xmlns:a16="http://schemas.microsoft.com/office/drawing/2014/main" id="{F4C4FD80-C08D-C865-974B-8128E915AD5E}"/>
              </a:ext>
            </a:extLst>
          </p:cNvPr>
          <p:cNvSpPr>
            <a:spLocks noGrp="1"/>
          </p:cNvSpPr>
          <p:nvPr>
            <p:ph sz="quarter" idx="13"/>
          </p:nvPr>
        </p:nvSpPr>
        <p:spPr>
          <a:xfrm>
            <a:off x="3657600" y="2281238"/>
            <a:ext cx="7810500" cy="1941419"/>
          </a:xfrm>
        </p:spPr>
        <p:txBody>
          <a:bodyPr>
            <a:noAutofit/>
          </a:bodyPr>
          <a:lstStyle/>
          <a:p>
            <a:pPr>
              <a:buFont typeface="Wingdings" pitchFamily="2" charset="2"/>
              <a:buChar char="§"/>
            </a:pPr>
            <a:r>
              <a:rPr lang="en-US" sz="2400" dirty="0">
                <a:solidFill>
                  <a:schemeClr val="tx2">
                    <a:lumMod val="75000"/>
                  </a:schemeClr>
                </a:solidFill>
              </a:rPr>
              <a:t>Identify the amount needed in each funding stream</a:t>
            </a:r>
          </a:p>
          <a:p>
            <a:pPr>
              <a:buFont typeface="Wingdings" pitchFamily="2" charset="2"/>
              <a:buChar char="§"/>
            </a:pPr>
            <a:r>
              <a:rPr lang="en-US" sz="2400" dirty="0">
                <a:solidFill>
                  <a:schemeClr val="tx2">
                    <a:lumMod val="75000"/>
                  </a:schemeClr>
                </a:solidFill>
              </a:rPr>
              <a:t>Actions to reach goals</a:t>
            </a:r>
          </a:p>
          <a:p>
            <a:pPr>
              <a:buFont typeface="Wingdings" pitchFamily="2" charset="2"/>
              <a:buChar char="§"/>
            </a:pPr>
            <a:r>
              <a:rPr lang="en-US" sz="2400" dirty="0">
                <a:solidFill>
                  <a:schemeClr val="tx2">
                    <a:lumMod val="75000"/>
                  </a:schemeClr>
                </a:solidFill>
              </a:rPr>
              <a:t>Milestones for completion</a:t>
            </a:r>
          </a:p>
        </p:txBody>
      </p:sp>
      <p:grpSp>
        <p:nvGrpSpPr>
          <p:cNvPr id="19" name="Group 18">
            <a:extLst>
              <a:ext uri="{FF2B5EF4-FFF2-40B4-BE49-F238E27FC236}">
                <a16:creationId xmlns:a16="http://schemas.microsoft.com/office/drawing/2014/main" id="{76E9CC36-22B2-4038-7958-9B1067B0D776}"/>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A59CEBC2-F21B-9ED6-F4F8-83525C06C23A}"/>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1F15707D-3915-369A-0AC2-88B0E61CC87F}"/>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276DE184-E09B-9187-64C5-67B264491C05}"/>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16023726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4FE85-101E-D876-F8E7-C7B14E9EEF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2140FB0-EE20-481B-DBCE-FD45139738F2}"/>
              </a:ext>
            </a:extLst>
          </p:cNvPr>
          <p:cNvSpPr>
            <a:spLocks noGrp="1"/>
          </p:cNvSpPr>
          <p:nvPr>
            <p:ph type="title"/>
          </p:nvPr>
        </p:nvSpPr>
        <p:spPr>
          <a:xfrm>
            <a:off x="594360" y="102875"/>
            <a:ext cx="10873740" cy="1680205"/>
          </a:xfrm>
        </p:spPr>
        <p:txBody>
          <a:bodyPr/>
          <a:lstStyle/>
          <a:p>
            <a:r>
              <a:rPr lang="en-US" dirty="0"/>
              <a:t>Fundraising Revenue</a:t>
            </a:r>
          </a:p>
        </p:txBody>
      </p:sp>
      <p:graphicFrame>
        <p:nvGraphicFramePr>
          <p:cNvPr id="2" name="Content Placeholder 1">
            <a:extLst>
              <a:ext uri="{FF2B5EF4-FFF2-40B4-BE49-F238E27FC236}">
                <a16:creationId xmlns:a16="http://schemas.microsoft.com/office/drawing/2014/main" id="{94DC29AE-1DA9-C9F4-D6E6-1DE2F903D8D4}"/>
              </a:ext>
            </a:extLst>
          </p:cNvPr>
          <p:cNvGraphicFramePr>
            <a:graphicFrameLocks noGrp="1"/>
          </p:cNvGraphicFramePr>
          <p:nvPr>
            <p:ph sz="quarter" idx="13"/>
            <p:extLst>
              <p:ext uri="{D42A27DB-BD31-4B8C-83A1-F6EECF244321}">
                <p14:modId xmlns:p14="http://schemas.microsoft.com/office/powerpoint/2010/main" val="567590934"/>
              </p:ext>
            </p:extLst>
          </p:nvPr>
        </p:nvGraphicFramePr>
        <p:xfrm>
          <a:off x="4503213" y="2504219"/>
          <a:ext cx="4985561" cy="4007786"/>
        </p:xfrm>
        <a:graphic>
          <a:graphicData uri="http://schemas.openxmlformats.org/drawingml/2006/table">
            <a:tbl>
              <a:tblPr firstRow="1">
                <a:tableStyleId>{74C1A8A3-306A-4EB7-A6B1-4F7E0EB9C5D6}</a:tableStyleId>
              </a:tblPr>
              <a:tblGrid>
                <a:gridCol w="2617115">
                  <a:extLst>
                    <a:ext uri="{9D8B030D-6E8A-4147-A177-3AD203B41FA5}">
                      <a16:colId xmlns:a16="http://schemas.microsoft.com/office/drawing/2014/main" val="3660443422"/>
                    </a:ext>
                  </a:extLst>
                </a:gridCol>
                <a:gridCol w="2368446">
                  <a:extLst>
                    <a:ext uri="{9D8B030D-6E8A-4147-A177-3AD203B41FA5}">
                      <a16:colId xmlns:a16="http://schemas.microsoft.com/office/drawing/2014/main" val="2003566604"/>
                    </a:ext>
                  </a:extLst>
                </a:gridCol>
              </a:tblGrid>
              <a:tr h="398289">
                <a:tc gridSpan="2">
                  <a:txBody>
                    <a:bodyPr/>
                    <a:lstStyle/>
                    <a:p>
                      <a:pPr algn="ctr" fontAlgn="b"/>
                      <a:r>
                        <a:rPr lang="en-US" sz="2400" b="1" i="0" u="none" strike="noStrike" dirty="0">
                          <a:solidFill>
                            <a:srgbClr val="000000"/>
                          </a:solidFill>
                          <a:effectLst/>
                          <a:latin typeface="+mn-lt"/>
                        </a:rPr>
                        <a:t>Adopted Budget</a:t>
                      </a:r>
                    </a:p>
                  </a:txBody>
                  <a:tcPr marL="3399" marR="3399" marT="3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684865304"/>
                  </a:ext>
                </a:extLst>
              </a:tr>
              <a:tr h="398289">
                <a:tc gridSpan="2">
                  <a:txBody>
                    <a:bodyPr/>
                    <a:lstStyle/>
                    <a:p>
                      <a:pPr algn="ctr" fontAlgn="b"/>
                      <a:r>
                        <a:rPr lang="en-US" sz="2400" b="1" u="none" strike="noStrike" dirty="0">
                          <a:effectLst/>
                        </a:rPr>
                        <a:t>Adopted Budget</a:t>
                      </a:r>
                      <a:endParaRPr lang="en-US" sz="2400" b="1" i="0" u="none" strike="noStrike" dirty="0">
                        <a:solidFill>
                          <a:srgbClr val="000000"/>
                        </a:solidFill>
                        <a:effectLst/>
                        <a:latin typeface="+mn-lt"/>
                      </a:endParaRPr>
                    </a:p>
                  </a:txBody>
                  <a:tcPr marL="3399" marR="3399" marT="3399"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dirty="0"/>
                    </a:p>
                  </a:txBody>
                  <a:tcPr marL="3399" marR="3399" marT="3399" marB="0" anchor="b"/>
                </a:tc>
                <a:extLst>
                  <a:ext uri="{0D108BD9-81ED-4DB2-BD59-A6C34878D82A}">
                    <a16:rowId xmlns:a16="http://schemas.microsoft.com/office/drawing/2014/main" val="2719248718"/>
                  </a:ext>
                </a:extLst>
              </a:tr>
              <a:tr h="398289">
                <a:tc>
                  <a:txBody>
                    <a:bodyPr/>
                    <a:lstStyle/>
                    <a:p>
                      <a:pPr algn="l" fontAlgn="b"/>
                      <a:r>
                        <a:rPr lang="en-US" sz="2400" b="1" u="none" strike="noStrike" dirty="0">
                          <a:effectLst/>
                        </a:rPr>
                        <a:t>Individuals</a:t>
                      </a:r>
                      <a:endParaRPr lang="en-US" sz="2400" b="1" i="0" u="none" strike="noStrike" dirty="0">
                        <a:solidFill>
                          <a:srgbClr val="000000"/>
                        </a:solidFill>
                        <a:effectLst/>
                        <a:latin typeface="+mn-lt"/>
                      </a:endParaRPr>
                    </a:p>
                  </a:txBody>
                  <a:tcPr marL="3399" marR="3399" marT="339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2400" u="none" strike="noStrike" dirty="0">
                          <a:effectLst/>
                        </a:rPr>
                        <a:t>$30,000</a:t>
                      </a:r>
                      <a:endParaRPr lang="en-US" sz="2400" b="0" i="0" u="none" strike="noStrike" dirty="0">
                        <a:solidFill>
                          <a:srgbClr val="000000"/>
                        </a:solidFill>
                        <a:effectLst/>
                        <a:latin typeface="+mn-lt"/>
                      </a:endParaRPr>
                    </a:p>
                  </a:txBody>
                  <a:tcPr marL="3399" marR="3399" marT="339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158949667"/>
                  </a:ext>
                </a:extLst>
              </a:tr>
              <a:tr h="398289">
                <a:tc>
                  <a:txBody>
                    <a:bodyPr/>
                    <a:lstStyle/>
                    <a:p>
                      <a:pPr algn="l" fontAlgn="b"/>
                      <a:r>
                        <a:rPr lang="en-US" sz="2400" b="1" u="none" strike="noStrike" dirty="0">
                          <a:effectLst/>
                        </a:rPr>
                        <a:t>Foundations</a:t>
                      </a:r>
                      <a:endParaRPr lang="en-US" sz="2400" b="1" i="0" u="none" strike="noStrike" dirty="0">
                        <a:solidFill>
                          <a:srgbClr val="000000"/>
                        </a:solidFill>
                        <a:effectLst/>
                        <a:latin typeface="+mn-lt"/>
                      </a:endParaRPr>
                    </a:p>
                  </a:txBody>
                  <a:tcPr marL="3399" marR="3399" marT="339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2400" u="none" strike="noStrike" dirty="0">
                          <a:effectLst/>
                        </a:rPr>
                        <a:t>$250,000</a:t>
                      </a:r>
                      <a:endParaRPr lang="en-US" sz="2400" b="0" i="0" u="none" strike="noStrike" dirty="0">
                        <a:solidFill>
                          <a:srgbClr val="000000"/>
                        </a:solidFill>
                        <a:effectLst/>
                        <a:latin typeface="+mn-lt"/>
                      </a:endParaRPr>
                    </a:p>
                  </a:txBody>
                  <a:tcPr marL="3399" marR="3399" marT="339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53837279"/>
                  </a:ext>
                </a:extLst>
              </a:tr>
              <a:tr h="398289">
                <a:tc>
                  <a:txBody>
                    <a:bodyPr/>
                    <a:lstStyle/>
                    <a:p>
                      <a:pPr algn="l" fontAlgn="b"/>
                      <a:r>
                        <a:rPr lang="en-US" sz="2400" b="1" u="none" strike="noStrike" dirty="0">
                          <a:effectLst/>
                        </a:rPr>
                        <a:t>Corporate</a:t>
                      </a:r>
                      <a:endParaRPr lang="en-US" sz="2400" b="1" i="0" u="none" strike="noStrike" dirty="0">
                        <a:solidFill>
                          <a:srgbClr val="000000"/>
                        </a:solidFill>
                        <a:effectLst/>
                        <a:latin typeface="+mn-lt"/>
                      </a:endParaRPr>
                    </a:p>
                  </a:txBody>
                  <a:tcPr marL="3399" marR="3399" marT="339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2400" u="none" strike="noStrike" dirty="0">
                          <a:effectLst/>
                        </a:rPr>
                        <a:t>$20,000</a:t>
                      </a:r>
                      <a:endParaRPr lang="en-US" sz="2400" b="0" i="0" u="none" strike="noStrike" dirty="0">
                        <a:solidFill>
                          <a:srgbClr val="000000"/>
                        </a:solidFill>
                        <a:effectLst/>
                        <a:latin typeface="+mn-lt"/>
                      </a:endParaRPr>
                    </a:p>
                  </a:txBody>
                  <a:tcPr marL="3399" marR="3399" marT="339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280761161"/>
                  </a:ext>
                </a:extLst>
              </a:tr>
              <a:tr h="398289">
                <a:tc>
                  <a:txBody>
                    <a:bodyPr/>
                    <a:lstStyle/>
                    <a:p>
                      <a:pPr algn="l" fontAlgn="b"/>
                      <a:r>
                        <a:rPr lang="en-US" sz="2400" b="1" u="none" strike="noStrike" dirty="0">
                          <a:effectLst/>
                        </a:rPr>
                        <a:t>Gov Grants</a:t>
                      </a:r>
                      <a:endParaRPr lang="en-US" sz="2400" b="1" i="0" u="none" strike="noStrike" dirty="0">
                        <a:solidFill>
                          <a:srgbClr val="000000"/>
                        </a:solidFill>
                        <a:effectLst/>
                        <a:latin typeface="+mn-lt"/>
                      </a:endParaRPr>
                    </a:p>
                  </a:txBody>
                  <a:tcPr marL="3399" marR="3399" marT="339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2400" u="none" strike="noStrike" dirty="0">
                          <a:effectLst/>
                        </a:rPr>
                        <a:t>$165,000</a:t>
                      </a:r>
                      <a:endParaRPr lang="en-US" sz="2400" b="0" i="0" u="none" strike="noStrike" dirty="0">
                        <a:solidFill>
                          <a:srgbClr val="000000"/>
                        </a:solidFill>
                        <a:effectLst/>
                        <a:latin typeface="+mn-lt"/>
                      </a:endParaRPr>
                    </a:p>
                  </a:txBody>
                  <a:tcPr marL="3399" marR="3399" marT="339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279050885"/>
                  </a:ext>
                </a:extLst>
              </a:tr>
              <a:tr h="398289">
                <a:tc>
                  <a:txBody>
                    <a:bodyPr/>
                    <a:lstStyle/>
                    <a:p>
                      <a:pPr algn="l" fontAlgn="b"/>
                      <a:r>
                        <a:rPr lang="en-US" sz="2400" b="1" u="none" strike="noStrike" dirty="0">
                          <a:effectLst/>
                        </a:rPr>
                        <a:t>Events</a:t>
                      </a:r>
                      <a:endParaRPr lang="en-US" sz="2400" b="1" i="0" u="none" strike="noStrike" dirty="0">
                        <a:solidFill>
                          <a:srgbClr val="000000"/>
                        </a:solidFill>
                        <a:effectLst/>
                        <a:latin typeface="+mn-lt"/>
                      </a:endParaRPr>
                    </a:p>
                  </a:txBody>
                  <a:tcPr marL="3399" marR="3399" marT="339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2400" u="none" strike="noStrike" dirty="0">
                          <a:effectLst/>
                        </a:rPr>
                        <a:t>$20,000</a:t>
                      </a:r>
                      <a:endParaRPr lang="en-US" sz="2400" b="0" i="0" u="none" strike="noStrike" dirty="0">
                        <a:solidFill>
                          <a:srgbClr val="000000"/>
                        </a:solidFill>
                        <a:effectLst/>
                        <a:latin typeface="+mn-lt"/>
                      </a:endParaRPr>
                    </a:p>
                  </a:txBody>
                  <a:tcPr marL="3399" marR="3399" marT="339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429238208"/>
                  </a:ext>
                </a:extLst>
              </a:tr>
              <a:tr h="398289">
                <a:tc>
                  <a:txBody>
                    <a:bodyPr/>
                    <a:lstStyle/>
                    <a:p>
                      <a:pPr algn="l" fontAlgn="b"/>
                      <a:r>
                        <a:rPr lang="en-US" sz="2400" b="1" u="none" strike="noStrike" dirty="0">
                          <a:effectLst/>
                        </a:rPr>
                        <a:t>In-Kind</a:t>
                      </a:r>
                      <a:endParaRPr lang="en-US" sz="2400" b="1" i="0" u="none" strike="noStrike" dirty="0">
                        <a:solidFill>
                          <a:srgbClr val="000000"/>
                        </a:solidFill>
                        <a:effectLst/>
                        <a:latin typeface="+mn-lt"/>
                      </a:endParaRPr>
                    </a:p>
                  </a:txBody>
                  <a:tcPr marL="3399" marR="3399" marT="339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2400" u="none" strike="noStrike" dirty="0">
                          <a:effectLst/>
                        </a:rPr>
                        <a:t>$5,000</a:t>
                      </a:r>
                      <a:endParaRPr lang="en-US" sz="2400" b="0" i="0" u="none" strike="noStrike" dirty="0">
                        <a:solidFill>
                          <a:srgbClr val="000000"/>
                        </a:solidFill>
                        <a:effectLst/>
                        <a:latin typeface="+mn-lt"/>
                      </a:endParaRPr>
                    </a:p>
                  </a:txBody>
                  <a:tcPr marL="3399" marR="3399" marT="339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79576221"/>
                  </a:ext>
                </a:extLst>
              </a:tr>
              <a:tr h="423185">
                <a:tc>
                  <a:txBody>
                    <a:bodyPr/>
                    <a:lstStyle/>
                    <a:p>
                      <a:pPr algn="l" fontAlgn="b"/>
                      <a:r>
                        <a:rPr lang="en-US" sz="2400" b="1" u="none" strike="noStrike" dirty="0">
                          <a:effectLst/>
                        </a:rPr>
                        <a:t>Other</a:t>
                      </a:r>
                      <a:endParaRPr lang="en-US" sz="2400" b="1" i="0" u="none" strike="noStrike" dirty="0">
                        <a:solidFill>
                          <a:srgbClr val="000000"/>
                        </a:solidFill>
                        <a:effectLst/>
                        <a:latin typeface="+mn-lt"/>
                      </a:endParaRPr>
                    </a:p>
                  </a:txBody>
                  <a:tcPr marL="3399" marR="3399" marT="339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fontAlgn="b"/>
                      <a:r>
                        <a:rPr lang="en-US" sz="2400" u="none" strike="noStrike" dirty="0">
                          <a:effectLst/>
                        </a:rPr>
                        <a:t>$10,000</a:t>
                      </a:r>
                      <a:endParaRPr lang="en-US" sz="2400" b="0" i="0" u="none" strike="noStrike" dirty="0">
                        <a:solidFill>
                          <a:srgbClr val="000000"/>
                        </a:solidFill>
                        <a:effectLst/>
                        <a:latin typeface="+mn-lt"/>
                      </a:endParaRPr>
                    </a:p>
                  </a:txBody>
                  <a:tcPr marL="3399" marR="3399" marT="339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4221621476"/>
                  </a:ext>
                </a:extLst>
              </a:tr>
              <a:tr h="398289">
                <a:tc>
                  <a:txBody>
                    <a:bodyPr/>
                    <a:lstStyle/>
                    <a:p>
                      <a:pPr algn="r" fontAlgn="b"/>
                      <a:r>
                        <a:rPr lang="en-US" sz="2400" b="1" u="none" strike="noStrike" dirty="0">
                          <a:effectLst/>
                        </a:rPr>
                        <a:t>TOTAL:</a:t>
                      </a:r>
                      <a:endParaRPr lang="en-US" sz="2400" b="1" i="0" u="none" strike="noStrike" dirty="0">
                        <a:solidFill>
                          <a:srgbClr val="000000"/>
                        </a:solidFill>
                        <a:effectLst/>
                        <a:latin typeface="+mn-lt"/>
                      </a:endParaRPr>
                    </a:p>
                  </a:txBody>
                  <a:tcPr marL="3399" marR="3399" marT="3399"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2400" u="none" strike="noStrike" dirty="0">
                          <a:effectLst/>
                        </a:rPr>
                        <a:t>$500,000</a:t>
                      </a:r>
                      <a:endParaRPr lang="en-US" sz="2400" b="0" i="0" u="none" strike="noStrike" dirty="0">
                        <a:solidFill>
                          <a:srgbClr val="000000"/>
                        </a:solidFill>
                        <a:effectLst/>
                        <a:latin typeface="+mn-lt"/>
                      </a:endParaRPr>
                    </a:p>
                  </a:txBody>
                  <a:tcPr marL="3399" marR="3399" marT="3399"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8730177"/>
                  </a:ext>
                </a:extLst>
              </a:tr>
            </a:tbl>
          </a:graphicData>
        </a:graphic>
      </p:graphicFrame>
      <p:grpSp>
        <p:nvGrpSpPr>
          <p:cNvPr id="19" name="Group 18">
            <a:extLst>
              <a:ext uri="{FF2B5EF4-FFF2-40B4-BE49-F238E27FC236}">
                <a16:creationId xmlns:a16="http://schemas.microsoft.com/office/drawing/2014/main" id="{090B901F-6F34-F55C-F115-79BC47D8E91C}"/>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2C549540-E40A-0D06-32AF-624CD0DBF40A}"/>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09D765F7-89E2-23EB-65DD-6C777CC8DDB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839227A5-B273-DF93-E2DD-D7626ECEE4A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27829351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55FD4-C3B3-20B7-6A33-8CB1049C39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D0728B1-949A-82B3-3086-7CED7A4975C8}"/>
              </a:ext>
            </a:extLst>
          </p:cNvPr>
          <p:cNvSpPr>
            <a:spLocks noGrp="1"/>
          </p:cNvSpPr>
          <p:nvPr>
            <p:ph type="title"/>
          </p:nvPr>
        </p:nvSpPr>
        <p:spPr>
          <a:xfrm>
            <a:off x="594360" y="-1570325"/>
            <a:ext cx="10972800" cy="1570325"/>
          </a:xfrm>
        </p:spPr>
        <p:txBody>
          <a:bodyPr vert="horz" lIns="0" tIns="0" rIns="0" bIns="0" rtlCol="0" anchor="b" anchorCtr="0">
            <a:noAutofit/>
          </a:bodyPr>
          <a:lstStyle/>
          <a:p>
            <a:r>
              <a:rPr lang="en-US" dirty="0"/>
              <a:t>Individual Donors</a:t>
            </a:r>
          </a:p>
        </p:txBody>
      </p:sp>
      <p:graphicFrame>
        <p:nvGraphicFramePr>
          <p:cNvPr id="2" name="Table 1">
            <a:extLst>
              <a:ext uri="{FF2B5EF4-FFF2-40B4-BE49-F238E27FC236}">
                <a16:creationId xmlns:a16="http://schemas.microsoft.com/office/drawing/2014/main" id="{E3BF3FEB-E62B-2ECA-2A54-848E6F42D92D}"/>
              </a:ext>
            </a:extLst>
          </p:cNvPr>
          <p:cNvGraphicFramePr>
            <a:graphicFrameLocks noGrp="1"/>
          </p:cNvGraphicFramePr>
          <p:nvPr>
            <p:extLst>
              <p:ext uri="{D42A27DB-BD31-4B8C-83A1-F6EECF244321}">
                <p14:modId xmlns:p14="http://schemas.microsoft.com/office/powerpoint/2010/main" val="2657031309"/>
              </p:ext>
            </p:extLst>
          </p:nvPr>
        </p:nvGraphicFramePr>
        <p:xfrm>
          <a:off x="326571" y="377408"/>
          <a:ext cx="11538857" cy="6166742"/>
        </p:xfrm>
        <a:graphic>
          <a:graphicData uri="http://schemas.openxmlformats.org/drawingml/2006/table">
            <a:tbl>
              <a:tblPr firstRow="1" firstCol="1" bandRow="1">
                <a:tableStyleId>{1FECB4D8-DB02-4DC6-A0A2-4F2EBAE1DC90}</a:tableStyleId>
              </a:tblPr>
              <a:tblGrid>
                <a:gridCol w="2015287">
                  <a:extLst>
                    <a:ext uri="{9D8B030D-6E8A-4147-A177-3AD203B41FA5}">
                      <a16:colId xmlns:a16="http://schemas.microsoft.com/office/drawing/2014/main" val="4211190861"/>
                    </a:ext>
                  </a:extLst>
                </a:gridCol>
                <a:gridCol w="2675160">
                  <a:extLst>
                    <a:ext uri="{9D8B030D-6E8A-4147-A177-3AD203B41FA5}">
                      <a16:colId xmlns:a16="http://schemas.microsoft.com/office/drawing/2014/main" val="2787593918"/>
                    </a:ext>
                  </a:extLst>
                </a:gridCol>
                <a:gridCol w="5017974">
                  <a:extLst>
                    <a:ext uri="{9D8B030D-6E8A-4147-A177-3AD203B41FA5}">
                      <a16:colId xmlns:a16="http://schemas.microsoft.com/office/drawing/2014/main" val="2422019020"/>
                    </a:ext>
                  </a:extLst>
                </a:gridCol>
                <a:gridCol w="1830436">
                  <a:extLst>
                    <a:ext uri="{9D8B030D-6E8A-4147-A177-3AD203B41FA5}">
                      <a16:colId xmlns:a16="http://schemas.microsoft.com/office/drawing/2014/main" val="2266033234"/>
                    </a:ext>
                  </a:extLst>
                </a:gridCol>
              </a:tblGrid>
              <a:tr h="673994">
                <a:tc gridSpan="4">
                  <a:txBody>
                    <a:bodyPr/>
                    <a:lstStyle/>
                    <a:p>
                      <a:pPr marL="0" marR="0">
                        <a:lnSpc>
                          <a:spcPct val="107000"/>
                        </a:lnSpc>
                        <a:spcBef>
                          <a:spcPts val="0"/>
                        </a:spcBef>
                        <a:spcAft>
                          <a:spcPts val="800"/>
                        </a:spcAft>
                      </a:pPr>
                      <a:r>
                        <a:rPr lang="en-US" sz="2000" dirty="0">
                          <a:solidFill>
                            <a:schemeClr val="bg1"/>
                          </a:solidFill>
                          <a:effectLst/>
                        </a:rPr>
                        <a:t>Individual Donors</a:t>
                      </a:r>
                    </a:p>
                    <a:p>
                      <a:pPr marL="0" marR="0">
                        <a:lnSpc>
                          <a:spcPct val="107000"/>
                        </a:lnSpc>
                        <a:spcBef>
                          <a:spcPts val="0"/>
                        </a:spcBef>
                        <a:spcAft>
                          <a:spcPts val="800"/>
                        </a:spcAft>
                      </a:pPr>
                      <a:r>
                        <a:rPr lang="en-US" sz="2000" dirty="0">
                          <a:solidFill>
                            <a:schemeClr val="bg1"/>
                          </a:solidFill>
                          <a:effectLst/>
                        </a:rPr>
                        <a:t>FY25 Goal = $30,000</a:t>
                      </a:r>
                      <a:endParaRPr lang="en-US" sz="2000" dirty="0">
                        <a:solidFill>
                          <a:schemeClr val="bg1"/>
                        </a:solidFill>
                        <a:effectLst/>
                        <a:latin typeface="Calibri" panose="020F0502020204030204" pitchFamily="34" charset="0"/>
                        <a:ea typeface="Calibri" panose="020F0502020204030204" pitchFamily="34" charset="0"/>
                      </a:endParaRPr>
                    </a:p>
                  </a:txBody>
                  <a:tcPr marL="48066" marR="48066"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95798919"/>
                  </a:ext>
                </a:extLst>
              </a:tr>
              <a:tr h="267375">
                <a:tc>
                  <a:txBody>
                    <a:bodyPr/>
                    <a:lstStyle/>
                    <a:p>
                      <a:pPr marL="0" marR="0" algn="ctr">
                        <a:lnSpc>
                          <a:spcPct val="107000"/>
                        </a:lnSpc>
                        <a:spcBef>
                          <a:spcPts val="0"/>
                        </a:spcBef>
                        <a:spcAft>
                          <a:spcPts val="800"/>
                        </a:spcAft>
                      </a:pPr>
                      <a:r>
                        <a:rPr lang="en-US" sz="1600" dirty="0">
                          <a:solidFill>
                            <a:schemeClr val="bg1"/>
                          </a:solidFill>
                          <a:effectLst/>
                        </a:rPr>
                        <a:t>Strategy</a:t>
                      </a:r>
                      <a:endParaRPr lang="en-US" sz="1600" dirty="0">
                        <a:solidFill>
                          <a:schemeClr val="bg1"/>
                        </a:solidFill>
                        <a:effectLst/>
                        <a:latin typeface="Calibri" panose="020F0502020204030204" pitchFamily="34" charset="0"/>
                        <a:ea typeface="Calibri" panose="020F0502020204030204" pitchFamily="34" charset="0"/>
                      </a:endParaRPr>
                    </a:p>
                  </a:txBody>
                  <a:tcPr marL="48066" marR="48066" marT="0" marB="0"/>
                </a:tc>
                <a:tc>
                  <a:txBody>
                    <a:bodyPr/>
                    <a:lstStyle/>
                    <a:p>
                      <a:pPr marL="0" marR="0" algn="ctr">
                        <a:lnSpc>
                          <a:spcPct val="107000"/>
                        </a:lnSpc>
                        <a:spcBef>
                          <a:spcPts val="0"/>
                        </a:spcBef>
                        <a:spcAft>
                          <a:spcPts val="800"/>
                        </a:spcAft>
                      </a:pPr>
                      <a:r>
                        <a:rPr lang="en-US" sz="1600" b="1" dirty="0">
                          <a:solidFill>
                            <a:schemeClr val="bg1"/>
                          </a:solidFill>
                          <a:effectLst/>
                        </a:rPr>
                        <a:t>FY24 Results</a:t>
                      </a:r>
                      <a:endParaRPr lang="en-US" sz="1600" b="1" dirty="0">
                        <a:solidFill>
                          <a:schemeClr val="bg1"/>
                        </a:solidFill>
                        <a:effectLst/>
                        <a:latin typeface="Calibri" panose="020F0502020204030204" pitchFamily="34" charset="0"/>
                        <a:ea typeface="Calibri" panose="020F0502020204030204" pitchFamily="34" charset="0"/>
                      </a:endParaRPr>
                    </a:p>
                  </a:txBody>
                  <a:tcPr marL="48066" marR="48066" marT="0" marB="0"/>
                </a:tc>
                <a:tc>
                  <a:txBody>
                    <a:bodyPr/>
                    <a:lstStyle/>
                    <a:p>
                      <a:pPr marL="0" marR="0" algn="ctr">
                        <a:lnSpc>
                          <a:spcPct val="107000"/>
                        </a:lnSpc>
                        <a:spcBef>
                          <a:spcPts val="0"/>
                        </a:spcBef>
                        <a:spcAft>
                          <a:spcPts val="800"/>
                        </a:spcAft>
                      </a:pPr>
                      <a:r>
                        <a:rPr lang="en-US" sz="1600" b="1" dirty="0">
                          <a:solidFill>
                            <a:schemeClr val="bg1"/>
                          </a:solidFill>
                          <a:effectLst/>
                        </a:rPr>
                        <a:t>Action Steps</a:t>
                      </a:r>
                      <a:endParaRPr lang="en-US" sz="1600" b="1" dirty="0">
                        <a:solidFill>
                          <a:schemeClr val="bg1"/>
                        </a:solidFill>
                        <a:effectLst/>
                        <a:latin typeface="Calibri" panose="020F0502020204030204" pitchFamily="34" charset="0"/>
                        <a:ea typeface="Calibri" panose="020F0502020204030204" pitchFamily="34" charset="0"/>
                      </a:endParaRPr>
                    </a:p>
                  </a:txBody>
                  <a:tcPr marL="48066" marR="48066" marT="0" marB="0"/>
                </a:tc>
                <a:tc>
                  <a:txBody>
                    <a:bodyPr/>
                    <a:lstStyle/>
                    <a:p>
                      <a:pPr marL="0" marR="0" algn="ctr">
                        <a:lnSpc>
                          <a:spcPct val="107000"/>
                        </a:lnSpc>
                        <a:spcBef>
                          <a:spcPts val="0"/>
                        </a:spcBef>
                        <a:spcAft>
                          <a:spcPts val="800"/>
                        </a:spcAft>
                      </a:pPr>
                      <a:r>
                        <a:rPr lang="en-US" sz="1600" b="1" dirty="0">
                          <a:solidFill>
                            <a:schemeClr val="bg1"/>
                          </a:solidFill>
                          <a:effectLst/>
                        </a:rPr>
                        <a:t>Projected Revenue</a:t>
                      </a:r>
                      <a:endParaRPr lang="en-US" sz="1600" b="1" dirty="0">
                        <a:solidFill>
                          <a:schemeClr val="bg1"/>
                        </a:solidFill>
                        <a:effectLst/>
                        <a:latin typeface="Calibri" panose="020F0502020204030204" pitchFamily="34" charset="0"/>
                        <a:ea typeface="Calibri" panose="020F0502020204030204" pitchFamily="34" charset="0"/>
                      </a:endParaRPr>
                    </a:p>
                  </a:txBody>
                  <a:tcPr marL="48066" marR="48066" marT="0" marB="0"/>
                </a:tc>
                <a:extLst>
                  <a:ext uri="{0D108BD9-81ED-4DB2-BD59-A6C34878D82A}">
                    <a16:rowId xmlns:a16="http://schemas.microsoft.com/office/drawing/2014/main" val="3910915540"/>
                  </a:ext>
                </a:extLst>
              </a:tr>
              <a:tr h="1674222">
                <a:tc>
                  <a:txBody>
                    <a:bodyPr/>
                    <a:lstStyle/>
                    <a:p>
                      <a:pPr marL="0" marR="0">
                        <a:lnSpc>
                          <a:spcPct val="107000"/>
                        </a:lnSpc>
                        <a:spcBef>
                          <a:spcPts val="0"/>
                        </a:spcBef>
                        <a:spcAft>
                          <a:spcPts val="800"/>
                        </a:spcAft>
                      </a:pPr>
                      <a:r>
                        <a:rPr lang="en-US" sz="1600" dirty="0">
                          <a:solidFill>
                            <a:schemeClr val="bg1"/>
                          </a:solidFill>
                          <a:effectLst/>
                        </a:rPr>
                        <a:t>Increase active donors to 150 (20% increase) and aim for average gift amount of at least $250</a:t>
                      </a:r>
                      <a:endParaRPr lang="en-US" sz="1600" dirty="0">
                        <a:solidFill>
                          <a:schemeClr val="bg1"/>
                        </a:solidFill>
                        <a:effectLst/>
                        <a:latin typeface="Calibri" panose="020F0502020204030204" pitchFamily="34" charset="0"/>
                        <a:ea typeface="Calibri" panose="020F0502020204030204" pitchFamily="34" charset="0"/>
                      </a:endParaRPr>
                    </a:p>
                  </a:txBody>
                  <a:tcPr marL="48066" marR="48066" marT="0" marB="0"/>
                </a:tc>
                <a:tc>
                  <a:txBody>
                    <a:bodyPr/>
                    <a:lstStyle/>
                    <a:p>
                      <a:pPr marL="342900" marR="0" lvl="0" indent="-342900">
                        <a:lnSpc>
                          <a:spcPct val="107000"/>
                        </a:lnSpc>
                        <a:spcBef>
                          <a:spcPts val="0"/>
                        </a:spcBef>
                        <a:spcAft>
                          <a:spcPts val="0"/>
                        </a:spcAft>
                        <a:buFont typeface="Wingdings" pitchFamily="2" charset="2"/>
                        <a:buChar char=""/>
                      </a:pPr>
                      <a:r>
                        <a:rPr lang="en-US" sz="1600" dirty="0">
                          <a:solidFill>
                            <a:schemeClr val="bg1"/>
                          </a:solidFill>
                          <a:effectLst/>
                        </a:rPr>
                        <a:t>125 active donors</a:t>
                      </a:r>
                    </a:p>
                    <a:p>
                      <a:pPr marL="342900" marR="0" lvl="0" indent="-342900">
                        <a:lnSpc>
                          <a:spcPct val="107000"/>
                        </a:lnSpc>
                        <a:spcBef>
                          <a:spcPts val="0"/>
                        </a:spcBef>
                        <a:spcAft>
                          <a:spcPts val="0"/>
                        </a:spcAft>
                        <a:buFont typeface="Wingdings" pitchFamily="2" charset="2"/>
                        <a:buChar char=""/>
                      </a:pPr>
                      <a:r>
                        <a:rPr lang="en-US" sz="1600" dirty="0">
                          <a:solidFill>
                            <a:schemeClr val="bg1"/>
                          </a:solidFill>
                          <a:effectLst/>
                        </a:rPr>
                        <a:t>$25,463.89 in revenue</a:t>
                      </a:r>
                    </a:p>
                    <a:p>
                      <a:pPr marL="342900" marR="0" lvl="0" indent="-342900">
                        <a:lnSpc>
                          <a:spcPct val="107000"/>
                        </a:lnSpc>
                        <a:spcBef>
                          <a:spcPts val="0"/>
                        </a:spcBef>
                        <a:spcAft>
                          <a:spcPts val="0"/>
                        </a:spcAft>
                        <a:buFont typeface="Wingdings" pitchFamily="2" charset="2"/>
                        <a:buChar char=""/>
                      </a:pPr>
                      <a:r>
                        <a:rPr lang="en-US" sz="1600" dirty="0">
                          <a:solidFill>
                            <a:schemeClr val="bg1"/>
                          </a:solidFill>
                          <a:effectLst/>
                        </a:rPr>
                        <a:t>Average gift = $203.71</a:t>
                      </a:r>
                      <a:endParaRPr lang="en-US" sz="1600" dirty="0">
                        <a:solidFill>
                          <a:schemeClr val="bg1"/>
                        </a:solidFill>
                        <a:effectLst/>
                        <a:latin typeface="Calibri" panose="020F0502020204030204" pitchFamily="34" charset="0"/>
                        <a:ea typeface="Calibri" panose="020F0502020204030204" pitchFamily="34" charset="0"/>
                      </a:endParaRPr>
                    </a:p>
                  </a:txBody>
                  <a:tcPr marL="48066" marR="48066" marT="0" marB="0"/>
                </a:tc>
                <a:tc>
                  <a:txBody>
                    <a:bodyPr/>
                    <a:lstStyle/>
                    <a:p>
                      <a:pPr marL="342900" marR="0" lvl="0" indent="-342900">
                        <a:lnSpc>
                          <a:spcPct val="107000"/>
                        </a:lnSpc>
                        <a:spcBef>
                          <a:spcPts val="0"/>
                        </a:spcBef>
                        <a:spcAft>
                          <a:spcPts val="0"/>
                        </a:spcAft>
                        <a:buFont typeface="Wingdings" pitchFamily="2" charset="2"/>
                        <a:buChar char=""/>
                      </a:pPr>
                      <a:r>
                        <a:rPr lang="en-US" sz="1600" dirty="0">
                          <a:solidFill>
                            <a:schemeClr val="bg1"/>
                          </a:solidFill>
                          <a:effectLst/>
                        </a:rPr>
                        <a:t>Identify and schedule specific touchpoints with retained donors (personal call/meeting)</a:t>
                      </a:r>
                    </a:p>
                    <a:p>
                      <a:pPr marL="342900" marR="0" lvl="0" indent="-342900">
                        <a:lnSpc>
                          <a:spcPct val="107000"/>
                        </a:lnSpc>
                        <a:spcBef>
                          <a:spcPts val="0"/>
                        </a:spcBef>
                        <a:spcAft>
                          <a:spcPts val="0"/>
                        </a:spcAft>
                        <a:buFont typeface="Wingdings" pitchFamily="2" charset="2"/>
                        <a:buChar char=""/>
                      </a:pPr>
                      <a:r>
                        <a:rPr lang="en-US" sz="1600" dirty="0">
                          <a:solidFill>
                            <a:schemeClr val="bg1"/>
                          </a:solidFill>
                          <a:effectLst/>
                        </a:rPr>
                        <a:t>Host three lunch and learns to attract new donors</a:t>
                      </a:r>
                    </a:p>
                    <a:p>
                      <a:pPr marL="342900" marR="0" lvl="0" indent="-342900">
                        <a:lnSpc>
                          <a:spcPct val="107000"/>
                        </a:lnSpc>
                        <a:spcBef>
                          <a:spcPts val="0"/>
                        </a:spcBef>
                        <a:spcAft>
                          <a:spcPts val="0"/>
                        </a:spcAft>
                        <a:buFont typeface="Wingdings" pitchFamily="2" charset="2"/>
                        <a:buChar char=""/>
                      </a:pPr>
                      <a:r>
                        <a:rPr lang="en-US" sz="1600" dirty="0">
                          <a:solidFill>
                            <a:schemeClr val="bg1"/>
                          </a:solidFill>
                          <a:effectLst/>
                        </a:rPr>
                        <a:t>Identify relationships between current stakeholders and prior donors and assign point person to make a personal ask</a:t>
                      </a:r>
                      <a:endParaRPr lang="en-US" sz="1600" dirty="0">
                        <a:solidFill>
                          <a:schemeClr val="bg1"/>
                        </a:solidFill>
                        <a:effectLst/>
                        <a:latin typeface="Calibri" panose="020F0502020204030204" pitchFamily="34" charset="0"/>
                        <a:ea typeface="Calibri" panose="020F0502020204030204" pitchFamily="34" charset="0"/>
                      </a:endParaRPr>
                    </a:p>
                  </a:txBody>
                  <a:tcPr marL="48066" marR="48066" marT="0" marB="0"/>
                </a:tc>
                <a:tc>
                  <a:txBody>
                    <a:bodyPr/>
                    <a:lstStyle/>
                    <a:p>
                      <a:pPr marL="0" marR="0">
                        <a:lnSpc>
                          <a:spcPct val="107000"/>
                        </a:lnSpc>
                        <a:spcBef>
                          <a:spcPts val="0"/>
                        </a:spcBef>
                        <a:spcAft>
                          <a:spcPts val="800"/>
                        </a:spcAft>
                      </a:pPr>
                      <a:r>
                        <a:rPr lang="en-US" sz="1600" dirty="0">
                          <a:solidFill>
                            <a:schemeClr val="bg1"/>
                          </a:solidFill>
                          <a:effectLst/>
                        </a:rPr>
                        <a:t>Average gift at $250 for 150 active donors = $37,500</a:t>
                      </a:r>
                      <a:endParaRPr lang="en-US" sz="1600" dirty="0">
                        <a:solidFill>
                          <a:schemeClr val="bg1"/>
                        </a:solidFill>
                        <a:effectLst/>
                        <a:latin typeface="Calibri" panose="020F0502020204030204" pitchFamily="34" charset="0"/>
                        <a:ea typeface="Calibri" panose="020F0502020204030204" pitchFamily="34" charset="0"/>
                      </a:endParaRPr>
                    </a:p>
                  </a:txBody>
                  <a:tcPr marL="48066" marR="48066" marT="0" marB="0"/>
                </a:tc>
                <a:extLst>
                  <a:ext uri="{0D108BD9-81ED-4DB2-BD59-A6C34878D82A}">
                    <a16:rowId xmlns:a16="http://schemas.microsoft.com/office/drawing/2014/main" val="1507552247"/>
                  </a:ext>
                </a:extLst>
              </a:tr>
              <a:tr h="1392837">
                <a:tc>
                  <a:txBody>
                    <a:bodyPr/>
                    <a:lstStyle/>
                    <a:p>
                      <a:pPr marL="0" marR="0">
                        <a:lnSpc>
                          <a:spcPct val="107000"/>
                        </a:lnSpc>
                        <a:spcBef>
                          <a:spcPts val="0"/>
                        </a:spcBef>
                        <a:spcAft>
                          <a:spcPts val="800"/>
                        </a:spcAft>
                      </a:pPr>
                      <a:r>
                        <a:rPr lang="en-US" sz="1600" dirty="0">
                          <a:solidFill>
                            <a:schemeClr val="bg1"/>
                          </a:solidFill>
                          <a:effectLst/>
                        </a:rPr>
                        <a:t>Convert 25% of Colorado Gives Day (CGD) donors to monthly donors with an average monthly gift of $50 ($600 annual gift)</a:t>
                      </a:r>
                      <a:endParaRPr lang="en-US" sz="1600" dirty="0">
                        <a:solidFill>
                          <a:schemeClr val="bg1"/>
                        </a:solidFill>
                        <a:effectLst/>
                        <a:latin typeface="Calibri" panose="020F0502020204030204" pitchFamily="34" charset="0"/>
                        <a:ea typeface="Calibri" panose="020F0502020204030204" pitchFamily="34" charset="0"/>
                      </a:endParaRPr>
                    </a:p>
                  </a:txBody>
                  <a:tcPr marL="48066" marR="48066" marT="0" marB="0"/>
                </a:tc>
                <a:tc>
                  <a:txBody>
                    <a:bodyPr/>
                    <a:lstStyle/>
                    <a:p>
                      <a:pPr marL="342900" marR="0" lvl="0" indent="-342900">
                        <a:lnSpc>
                          <a:spcPct val="107000"/>
                        </a:lnSpc>
                        <a:spcBef>
                          <a:spcPts val="0"/>
                        </a:spcBef>
                        <a:spcAft>
                          <a:spcPts val="0"/>
                        </a:spcAft>
                        <a:buFont typeface="Wingdings" pitchFamily="2" charset="2"/>
                        <a:buChar char=""/>
                      </a:pPr>
                      <a:r>
                        <a:rPr lang="en-US" sz="1600" dirty="0">
                          <a:solidFill>
                            <a:schemeClr val="bg1"/>
                          </a:solidFill>
                          <a:effectLst/>
                        </a:rPr>
                        <a:t>39 CGD donors</a:t>
                      </a:r>
                    </a:p>
                    <a:p>
                      <a:pPr marL="342900" marR="0" lvl="0" indent="-342900">
                        <a:lnSpc>
                          <a:spcPct val="107000"/>
                        </a:lnSpc>
                        <a:spcBef>
                          <a:spcPts val="0"/>
                        </a:spcBef>
                        <a:spcAft>
                          <a:spcPts val="0"/>
                        </a:spcAft>
                        <a:buFont typeface="Wingdings" pitchFamily="2" charset="2"/>
                        <a:buChar char=""/>
                      </a:pPr>
                      <a:r>
                        <a:rPr lang="en-US" sz="1600" dirty="0">
                          <a:solidFill>
                            <a:schemeClr val="bg1"/>
                          </a:solidFill>
                          <a:effectLst/>
                        </a:rPr>
                        <a:t>$13,754.75 in revenue</a:t>
                      </a:r>
                    </a:p>
                    <a:p>
                      <a:pPr marL="342900" marR="0" lvl="0" indent="-342900">
                        <a:lnSpc>
                          <a:spcPct val="107000"/>
                        </a:lnSpc>
                        <a:spcBef>
                          <a:spcPts val="0"/>
                        </a:spcBef>
                        <a:spcAft>
                          <a:spcPts val="0"/>
                        </a:spcAft>
                        <a:buFont typeface="Wingdings" pitchFamily="2" charset="2"/>
                        <a:buChar char=""/>
                      </a:pPr>
                      <a:r>
                        <a:rPr lang="en-US" sz="1600" dirty="0">
                          <a:solidFill>
                            <a:schemeClr val="bg1"/>
                          </a:solidFill>
                          <a:effectLst/>
                        </a:rPr>
                        <a:t>Average gift = $352.69</a:t>
                      </a:r>
                      <a:endParaRPr lang="en-US" sz="1600" dirty="0">
                        <a:solidFill>
                          <a:schemeClr val="bg1"/>
                        </a:solidFill>
                        <a:effectLst/>
                        <a:latin typeface="Calibri" panose="020F0502020204030204" pitchFamily="34" charset="0"/>
                        <a:ea typeface="Calibri" panose="020F0502020204030204" pitchFamily="34" charset="0"/>
                      </a:endParaRPr>
                    </a:p>
                  </a:txBody>
                  <a:tcPr marL="48066" marR="48066" marT="0" marB="0"/>
                </a:tc>
                <a:tc>
                  <a:txBody>
                    <a:bodyPr/>
                    <a:lstStyle/>
                    <a:p>
                      <a:pPr marL="342900" marR="0" lvl="0" indent="-342900">
                        <a:lnSpc>
                          <a:spcPct val="107000"/>
                        </a:lnSpc>
                        <a:spcBef>
                          <a:spcPts val="0"/>
                        </a:spcBef>
                        <a:spcAft>
                          <a:spcPts val="0"/>
                        </a:spcAft>
                        <a:buFont typeface="Wingdings" pitchFamily="2" charset="2"/>
                        <a:buChar char=""/>
                      </a:pPr>
                      <a:r>
                        <a:rPr lang="en-US" sz="1600" dirty="0">
                          <a:solidFill>
                            <a:schemeClr val="bg1"/>
                          </a:solidFill>
                          <a:effectLst/>
                        </a:rPr>
                        <a:t>Monthly giving campaign package sent donors in January 2025 to with gifts between $100 and $500 with a follow-up call to invite them to join as a monthly donor</a:t>
                      </a:r>
                    </a:p>
                    <a:p>
                      <a:pPr marL="342900" marR="0" lvl="0" indent="-342900">
                        <a:lnSpc>
                          <a:spcPct val="107000"/>
                        </a:lnSpc>
                        <a:spcBef>
                          <a:spcPts val="0"/>
                        </a:spcBef>
                        <a:spcAft>
                          <a:spcPts val="0"/>
                        </a:spcAft>
                        <a:buFont typeface="Wingdings" pitchFamily="2" charset="2"/>
                        <a:buChar char=""/>
                      </a:pPr>
                      <a:r>
                        <a:rPr lang="en-US" sz="1600" dirty="0">
                          <a:solidFill>
                            <a:schemeClr val="bg1"/>
                          </a:solidFill>
                          <a:effectLst/>
                        </a:rPr>
                        <a:t>Appreciation event in Spring</a:t>
                      </a:r>
                      <a:endParaRPr lang="en-US" sz="1600" dirty="0">
                        <a:solidFill>
                          <a:schemeClr val="bg1"/>
                        </a:solidFill>
                        <a:effectLst/>
                        <a:latin typeface="Calibri" panose="020F0502020204030204" pitchFamily="34" charset="0"/>
                        <a:ea typeface="Calibri" panose="020F0502020204030204" pitchFamily="34" charset="0"/>
                      </a:endParaRPr>
                    </a:p>
                  </a:txBody>
                  <a:tcPr marL="48066" marR="48066" marT="0" marB="0"/>
                </a:tc>
                <a:tc>
                  <a:txBody>
                    <a:bodyPr/>
                    <a:lstStyle/>
                    <a:p>
                      <a:pPr marL="0" marR="0">
                        <a:lnSpc>
                          <a:spcPct val="107000"/>
                        </a:lnSpc>
                        <a:spcBef>
                          <a:spcPts val="0"/>
                        </a:spcBef>
                        <a:spcAft>
                          <a:spcPts val="800"/>
                        </a:spcAft>
                      </a:pPr>
                      <a:r>
                        <a:rPr lang="en-US" sz="1600" dirty="0">
                          <a:solidFill>
                            <a:schemeClr val="bg1"/>
                          </a:solidFill>
                          <a:effectLst/>
                        </a:rPr>
                        <a:t>Average monthly gift at $50 ($600 annually/ $300 through June 2025) for 10 donors = $6,000</a:t>
                      </a:r>
                      <a:endParaRPr lang="en-US" sz="1600" dirty="0">
                        <a:solidFill>
                          <a:schemeClr val="bg1"/>
                        </a:solidFill>
                        <a:effectLst/>
                        <a:latin typeface="Calibri" panose="020F0502020204030204" pitchFamily="34" charset="0"/>
                        <a:ea typeface="Calibri" panose="020F0502020204030204" pitchFamily="34" charset="0"/>
                      </a:endParaRPr>
                    </a:p>
                  </a:txBody>
                  <a:tcPr marL="48066" marR="48066" marT="0" marB="0"/>
                </a:tc>
                <a:extLst>
                  <a:ext uri="{0D108BD9-81ED-4DB2-BD59-A6C34878D82A}">
                    <a16:rowId xmlns:a16="http://schemas.microsoft.com/office/drawing/2014/main" val="831836522"/>
                  </a:ext>
                </a:extLst>
              </a:tr>
              <a:tr h="1674222">
                <a:tc>
                  <a:txBody>
                    <a:bodyPr/>
                    <a:lstStyle/>
                    <a:p>
                      <a:pPr marL="0" marR="0">
                        <a:lnSpc>
                          <a:spcPct val="107000"/>
                        </a:lnSpc>
                        <a:spcBef>
                          <a:spcPts val="0"/>
                        </a:spcBef>
                        <a:spcAft>
                          <a:spcPts val="800"/>
                        </a:spcAft>
                      </a:pPr>
                      <a:r>
                        <a:rPr lang="en-US" sz="1600" dirty="0">
                          <a:solidFill>
                            <a:schemeClr val="bg1"/>
                          </a:solidFill>
                          <a:effectLst/>
                        </a:rPr>
                        <a:t>Secure three new major gifts and retain five major gifts</a:t>
                      </a:r>
                      <a:endParaRPr lang="en-US" sz="1600" dirty="0">
                        <a:solidFill>
                          <a:schemeClr val="bg1"/>
                        </a:solidFill>
                        <a:effectLst/>
                        <a:latin typeface="Calibri" panose="020F0502020204030204" pitchFamily="34" charset="0"/>
                        <a:ea typeface="Calibri" panose="020F0502020204030204" pitchFamily="34" charset="0"/>
                      </a:endParaRPr>
                    </a:p>
                  </a:txBody>
                  <a:tcPr marL="48066" marR="48066" marT="0" marB="0"/>
                </a:tc>
                <a:tc>
                  <a:txBody>
                    <a:bodyPr/>
                    <a:lstStyle/>
                    <a:p>
                      <a:pPr marL="342900" marR="0" lvl="0" indent="-342900">
                        <a:lnSpc>
                          <a:spcPct val="107000"/>
                        </a:lnSpc>
                        <a:spcBef>
                          <a:spcPts val="0"/>
                        </a:spcBef>
                        <a:spcAft>
                          <a:spcPts val="0"/>
                        </a:spcAft>
                        <a:buFont typeface="Wingdings" pitchFamily="2" charset="2"/>
                        <a:buChar char=""/>
                      </a:pPr>
                      <a:r>
                        <a:rPr lang="en-US" sz="1600" dirty="0">
                          <a:solidFill>
                            <a:schemeClr val="bg1"/>
                          </a:solidFill>
                          <a:effectLst/>
                        </a:rPr>
                        <a:t>10 major gift donors</a:t>
                      </a:r>
                    </a:p>
                    <a:p>
                      <a:pPr marL="342900" marR="0" lvl="0" indent="-342900">
                        <a:lnSpc>
                          <a:spcPct val="107000"/>
                        </a:lnSpc>
                        <a:spcBef>
                          <a:spcPts val="0"/>
                        </a:spcBef>
                        <a:spcAft>
                          <a:spcPts val="0"/>
                        </a:spcAft>
                        <a:buFont typeface="Wingdings" pitchFamily="2" charset="2"/>
                        <a:buChar char=""/>
                      </a:pPr>
                      <a:r>
                        <a:rPr lang="en-US" sz="1600" dirty="0">
                          <a:solidFill>
                            <a:schemeClr val="bg1"/>
                          </a:solidFill>
                          <a:effectLst/>
                        </a:rPr>
                        <a:t>$17,500 in revenue</a:t>
                      </a:r>
                    </a:p>
                    <a:p>
                      <a:pPr marL="342900" marR="0" lvl="0" indent="-342900">
                        <a:lnSpc>
                          <a:spcPct val="107000"/>
                        </a:lnSpc>
                        <a:spcBef>
                          <a:spcPts val="0"/>
                        </a:spcBef>
                        <a:spcAft>
                          <a:spcPts val="0"/>
                        </a:spcAft>
                        <a:buFont typeface="Wingdings" pitchFamily="2" charset="2"/>
                        <a:buChar char=""/>
                      </a:pPr>
                      <a:r>
                        <a:rPr lang="en-US" sz="1600" dirty="0">
                          <a:solidFill>
                            <a:schemeClr val="bg1"/>
                          </a:solidFill>
                          <a:effectLst/>
                        </a:rPr>
                        <a:t>Average gift = $1,750</a:t>
                      </a:r>
                      <a:endParaRPr lang="en-US" sz="1600" dirty="0">
                        <a:solidFill>
                          <a:schemeClr val="bg1"/>
                        </a:solidFill>
                        <a:effectLst/>
                        <a:latin typeface="Calibri" panose="020F0502020204030204" pitchFamily="34" charset="0"/>
                        <a:ea typeface="Calibri" panose="020F0502020204030204" pitchFamily="34" charset="0"/>
                      </a:endParaRPr>
                    </a:p>
                  </a:txBody>
                  <a:tcPr marL="48066" marR="48066" marT="0" marB="0"/>
                </a:tc>
                <a:tc>
                  <a:txBody>
                    <a:bodyPr/>
                    <a:lstStyle/>
                    <a:p>
                      <a:pPr marL="342900" marR="0" lvl="0" indent="-342900">
                        <a:lnSpc>
                          <a:spcPct val="107000"/>
                        </a:lnSpc>
                        <a:spcBef>
                          <a:spcPts val="0"/>
                        </a:spcBef>
                        <a:spcAft>
                          <a:spcPts val="0"/>
                        </a:spcAft>
                        <a:buFont typeface="Wingdings" pitchFamily="2" charset="2"/>
                        <a:buChar char=""/>
                      </a:pPr>
                      <a:r>
                        <a:rPr lang="en-US" sz="1600" dirty="0">
                          <a:solidFill>
                            <a:schemeClr val="bg1"/>
                          </a:solidFill>
                          <a:effectLst/>
                        </a:rPr>
                        <a:t>Identify donors in the $500-750 range and steward to make an ask to increase their gift to $1,000</a:t>
                      </a:r>
                    </a:p>
                    <a:p>
                      <a:pPr marL="342900" marR="0" lvl="0" indent="-342900">
                        <a:lnSpc>
                          <a:spcPct val="107000"/>
                        </a:lnSpc>
                        <a:spcBef>
                          <a:spcPts val="0"/>
                        </a:spcBef>
                        <a:spcAft>
                          <a:spcPts val="0"/>
                        </a:spcAft>
                        <a:buFont typeface="Wingdings" pitchFamily="2" charset="2"/>
                        <a:buChar char=""/>
                      </a:pPr>
                      <a:r>
                        <a:rPr lang="en-US" sz="1600" dirty="0">
                          <a:solidFill>
                            <a:schemeClr val="bg1"/>
                          </a:solidFill>
                          <a:effectLst/>
                        </a:rPr>
                        <a:t>Work with current major donors and board members to identify potential new donors</a:t>
                      </a:r>
                    </a:p>
                    <a:p>
                      <a:pPr marL="342900" marR="0" lvl="0" indent="-342900">
                        <a:lnSpc>
                          <a:spcPct val="107000"/>
                        </a:lnSpc>
                        <a:spcBef>
                          <a:spcPts val="0"/>
                        </a:spcBef>
                        <a:spcAft>
                          <a:spcPts val="0"/>
                        </a:spcAft>
                        <a:buFont typeface="Wingdings" pitchFamily="2" charset="2"/>
                        <a:buChar char=""/>
                      </a:pPr>
                      <a:r>
                        <a:rPr lang="en-US" sz="1600" dirty="0">
                          <a:solidFill>
                            <a:schemeClr val="bg1"/>
                          </a:solidFill>
                          <a:effectLst/>
                        </a:rPr>
                        <a:t>Personal meetings with current major donors</a:t>
                      </a:r>
                    </a:p>
                    <a:p>
                      <a:pPr marL="342900" marR="0" lvl="0" indent="-342900">
                        <a:lnSpc>
                          <a:spcPct val="107000"/>
                        </a:lnSpc>
                        <a:spcBef>
                          <a:spcPts val="0"/>
                        </a:spcBef>
                        <a:spcAft>
                          <a:spcPts val="0"/>
                        </a:spcAft>
                        <a:buFont typeface="Wingdings" pitchFamily="2" charset="2"/>
                        <a:buChar char=""/>
                      </a:pPr>
                      <a:r>
                        <a:rPr lang="en-US" sz="1600" dirty="0">
                          <a:solidFill>
                            <a:schemeClr val="bg1"/>
                          </a:solidFill>
                          <a:effectLst/>
                        </a:rPr>
                        <a:t>Appreciation event for all major donors in Spring</a:t>
                      </a:r>
                      <a:endParaRPr lang="en-US" sz="1600" dirty="0">
                        <a:solidFill>
                          <a:schemeClr val="bg1"/>
                        </a:solidFill>
                        <a:effectLst/>
                        <a:latin typeface="Calibri" panose="020F0502020204030204" pitchFamily="34" charset="0"/>
                        <a:ea typeface="Calibri" panose="020F0502020204030204" pitchFamily="34" charset="0"/>
                      </a:endParaRPr>
                    </a:p>
                  </a:txBody>
                  <a:tcPr marL="48066" marR="48066" marT="0" marB="0"/>
                </a:tc>
                <a:tc>
                  <a:txBody>
                    <a:bodyPr/>
                    <a:lstStyle/>
                    <a:p>
                      <a:pPr marL="0" marR="0">
                        <a:lnSpc>
                          <a:spcPct val="107000"/>
                        </a:lnSpc>
                        <a:spcBef>
                          <a:spcPts val="0"/>
                        </a:spcBef>
                        <a:spcAft>
                          <a:spcPts val="800"/>
                        </a:spcAft>
                      </a:pPr>
                      <a:r>
                        <a:rPr lang="en-US" sz="1600" dirty="0">
                          <a:solidFill>
                            <a:schemeClr val="bg1"/>
                          </a:solidFill>
                          <a:effectLst/>
                        </a:rPr>
                        <a:t>Average gift at $1,000 for eight donors = $8,000</a:t>
                      </a:r>
                      <a:endParaRPr lang="en-US" sz="1600" dirty="0">
                        <a:solidFill>
                          <a:schemeClr val="bg1"/>
                        </a:solidFill>
                        <a:effectLst/>
                        <a:latin typeface="Calibri" panose="020F0502020204030204" pitchFamily="34" charset="0"/>
                        <a:ea typeface="Calibri" panose="020F0502020204030204" pitchFamily="34" charset="0"/>
                      </a:endParaRPr>
                    </a:p>
                  </a:txBody>
                  <a:tcPr marL="48066" marR="48066" marT="0" marB="0"/>
                </a:tc>
                <a:extLst>
                  <a:ext uri="{0D108BD9-81ED-4DB2-BD59-A6C34878D82A}">
                    <a16:rowId xmlns:a16="http://schemas.microsoft.com/office/drawing/2014/main" val="3524565776"/>
                  </a:ext>
                </a:extLst>
              </a:tr>
            </a:tbl>
          </a:graphicData>
        </a:graphic>
      </p:graphicFrame>
    </p:spTree>
    <p:extLst>
      <p:ext uri="{BB962C8B-B14F-4D97-AF65-F5344CB8AC3E}">
        <p14:creationId xmlns:p14="http://schemas.microsoft.com/office/powerpoint/2010/main" val="2189723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3FB14-9EED-6784-21B5-7C7F270C16E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6A7D45-1E3B-38EE-CFDB-55B4F1BB35FA}"/>
              </a:ext>
            </a:extLst>
          </p:cNvPr>
          <p:cNvSpPr>
            <a:spLocks noGrp="1"/>
          </p:cNvSpPr>
          <p:nvPr>
            <p:ph type="title"/>
          </p:nvPr>
        </p:nvSpPr>
        <p:spPr>
          <a:xfrm>
            <a:off x="594360" y="-1570325"/>
            <a:ext cx="10972800" cy="1570325"/>
          </a:xfrm>
        </p:spPr>
        <p:txBody>
          <a:bodyPr vert="horz" lIns="0" tIns="0" rIns="0" bIns="0" rtlCol="0" anchor="b" anchorCtr="0">
            <a:noAutofit/>
          </a:bodyPr>
          <a:lstStyle/>
          <a:p>
            <a:r>
              <a:rPr lang="en-US" dirty="0"/>
              <a:t>Foundation Support</a:t>
            </a:r>
          </a:p>
        </p:txBody>
      </p:sp>
      <p:graphicFrame>
        <p:nvGraphicFramePr>
          <p:cNvPr id="2" name="Table 1">
            <a:extLst>
              <a:ext uri="{FF2B5EF4-FFF2-40B4-BE49-F238E27FC236}">
                <a16:creationId xmlns:a16="http://schemas.microsoft.com/office/drawing/2014/main" id="{3D0C25A2-C157-317C-41A7-1469C9CA2CBC}"/>
              </a:ext>
            </a:extLst>
          </p:cNvPr>
          <p:cNvGraphicFramePr>
            <a:graphicFrameLocks noGrp="1"/>
          </p:cNvGraphicFramePr>
          <p:nvPr>
            <p:extLst>
              <p:ext uri="{D42A27DB-BD31-4B8C-83A1-F6EECF244321}">
                <p14:modId xmlns:p14="http://schemas.microsoft.com/office/powerpoint/2010/main" val="2033641841"/>
              </p:ext>
            </p:extLst>
          </p:nvPr>
        </p:nvGraphicFramePr>
        <p:xfrm>
          <a:off x="326571" y="885408"/>
          <a:ext cx="11538857" cy="5070921"/>
        </p:xfrm>
        <a:graphic>
          <a:graphicData uri="http://schemas.openxmlformats.org/drawingml/2006/table">
            <a:tbl>
              <a:tblPr firstRow="1" firstCol="1" bandRow="1">
                <a:tableStyleId>{1FECB4D8-DB02-4DC6-A0A2-4F2EBAE1DC90}</a:tableStyleId>
              </a:tblPr>
              <a:tblGrid>
                <a:gridCol w="2451135">
                  <a:extLst>
                    <a:ext uri="{9D8B030D-6E8A-4147-A177-3AD203B41FA5}">
                      <a16:colId xmlns:a16="http://schemas.microsoft.com/office/drawing/2014/main" val="4211190861"/>
                    </a:ext>
                  </a:extLst>
                </a:gridCol>
                <a:gridCol w="2553419">
                  <a:extLst>
                    <a:ext uri="{9D8B030D-6E8A-4147-A177-3AD203B41FA5}">
                      <a16:colId xmlns:a16="http://schemas.microsoft.com/office/drawing/2014/main" val="2787593918"/>
                    </a:ext>
                  </a:extLst>
                </a:gridCol>
                <a:gridCol w="4335389">
                  <a:extLst>
                    <a:ext uri="{9D8B030D-6E8A-4147-A177-3AD203B41FA5}">
                      <a16:colId xmlns:a16="http://schemas.microsoft.com/office/drawing/2014/main" val="2422019020"/>
                    </a:ext>
                  </a:extLst>
                </a:gridCol>
                <a:gridCol w="2198914">
                  <a:extLst>
                    <a:ext uri="{9D8B030D-6E8A-4147-A177-3AD203B41FA5}">
                      <a16:colId xmlns:a16="http://schemas.microsoft.com/office/drawing/2014/main" val="2266033234"/>
                    </a:ext>
                  </a:extLst>
                </a:gridCol>
              </a:tblGrid>
              <a:tr h="673994">
                <a:tc gridSpan="4">
                  <a:txBody>
                    <a:bodyPr/>
                    <a:lstStyle/>
                    <a:p>
                      <a:pPr marL="0" marR="0">
                        <a:lnSpc>
                          <a:spcPct val="107000"/>
                        </a:lnSpc>
                        <a:spcBef>
                          <a:spcPts val="0"/>
                        </a:spcBef>
                        <a:spcAft>
                          <a:spcPts val="800"/>
                        </a:spcAft>
                      </a:pPr>
                      <a:r>
                        <a:rPr lang="en-US" sz="2000" b="1" dirty="0">
                          <a:solidFill>
                            <a:schemeClr val="bg1"/>
                          </a:solidFill>
                          <a:effectLst/>
                          <a:latin typeface="+mn-lt"/>
                          <a:ea typeface="Calibri" panose="020F0502020204030204" pitchFamily="34" charset="0"/>
                        </a:rPr>
                        <a:t>Type: Foundation Support</a:t>
                      </a:r>
                      <a:endParaRPr lang="en-US" sz="2000" dirty="0">
                        <a:solidFill>
                          <a:schemeClr val="bg1"/>
                        </a:solidFill>
                        <a:effectLst/>
                        <a:latin typeface="+mn-lt"/>
                        <a:ea typeface="Calibri" panose="020F0502020204030204" pitchFamily="34" charset="0"/>
                      </a:endParaRPr>
                    </a:p>
                    <a:p>
                      <a:pPr marL="0" marR="0">
                        <a:lnSpc>
                          <a:spcPct val="107000"/>
                        </a:lnSpc>
                        <a:spcBef>
                          <a:spcPts val="0"/>
                        </a:spcBef>
                        <a:spcAft>
                          <a:spcPts val="800"/>
                        </a:spcAft>
                      </a:pPr>
                      <a:r>
                        <a:rPr lang="en-US" sz="2000" b="1" dirty="0">
                          <a:solidFill>
                            <a:schemeClr val="bg1"/>
                          </a:solidFill>
                          <a:effectLst/>
                          <a:latin typeface="+mn-lt"/>
                          <a:ea typeface="Calibri" panose="020F0502020204030204" pitchFamily="34" charset="0"/>
                        </a:rPr>
                        <a:t>FY25 Goal: $250,000</a:t>
                      </a:r>
                      <a:endParaRPr lang="en-US" sz="2000" dirty="0">
                        <a:solidFill>
                          <a:schemeClr val="bg1"/>
                        </a:solidFill>
                        <a:effectLst/>
                        <a:latin typeface="+mn-lt"/>
                        <a:ea typeface="Calibri" panose="020F050202020403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95798919"/>
                  </a:ext>
                </a:extLst>
              </a:tr>
              <a:tr h="267375">
                <a:tc>
                  <a:txBody>
                    <a:bodyPr/>
                    <a:lstStyle/>
                    <a:p>
                      <a:pPr marL="0" marR="0" algn="ctr">
                        <a:lnSpc>
                          <a:spcPct val="107000"/>
                        </a:lnSpc>
                        <a:spcBef>
                          <a:spcPts val="0"/>
                        </a:spcBef>
                        <a:spcAft>
                          <a:spcPts val="800"/>
                        </a:spcAft>
                      </a:pPr>
                      <a:r>
                        <a:rPr lang="en-US" sz="1800" b="1" dirty="0">
                          <a:solidFill>
                            <a:schemeClr val="bg1"/>
                          </a:solidFill>
                          <a:effectLst/>
                          <a:latin typeface="+mn-lt"/>
                          <a:ea typeface="Calibri" panose="020F0502020204030204" pitchFamily="34" charset="0"/>
                        </a:rPr>
                        <a:t>Strategy</a:t>
                      </a:r>
                      <a:endParaRPr lang="en-US" sz="1800" dirty="0">
                        <a:solidFill>
                          <a:schemeClr val="bg1"/>
                        </a:solidFill>
                        <a:effectLst/>
                        <a:latin typeface="+mn-lt"/>
                        <a:ea typeface="Calibri" panose="020F0502020204030204" pitchFamily="34" charset="0"/>
                      </a:endParaRPr>
                    </a:p>
                  </a:txBody>
                  <a:tcPr marL="68580" marR="68580" marT="0" marB="0"/>
                </a:tc>
                <a:tc>
                  <a:txBody>
                    <a:bodyPr/>
                    <a:lstStyle/>
                    <a:p>
                      <a:pPr marL="0" marR="0" algn="ctr">
                        <a:lnSpc>
                          <a:spcPct val="107000"/>
                        </a:lnSpc>
                        <a:spcBef>
                          <a:spcPts val="0"/>
                        </a:spcBef>
                        <a:spcAft>
                          <a:spcPts val="800"/>
                        </a:spcAft>
                      </a:pPr>
                      <a:r>
                        <a:rPr lang="en-US" sz="1800" b="1" dirty="0">
                          <a:solidFill>
                            <a:schemeClr val="bg1"/>
                          </a:solidFill>
                          <a:effectLst/>
                          <a:latin typeface="+mn-lt"/>
                          <a:ea typeface="Calibri" panose="020F0502020204030204" pitchFamily="34" charset="0"/>
                        </a:rPr>
                        <a:t>FY24 Results</a:t>
                      </a:r>
                      <a:endParaRPr lang="en-US" sz="1800" dirty="0">
                        <a:solidFill>
                          <a:schemeClr val="bg1"/>
                        </a:solidFill>
                        <a:effectLst/>
                        <a:latin typeface="+mn-lt"/>
                        <a:ea typeface="Calibri" panose="020F0502020204030204" pitchFamily="34" charset="0"/>
                      </a:endParaRPr>
                    </a:p>
                  </a:txBody>
                  <a:tcPr marL="68580" marR="68580" marT="0" marB="0"/>
                </a:tc>
                <a:tc>
                  <a:txBody>
                    <a:bodyPr/>
                    <a:lstStyle/>
                    <a:p>
                      <a:pPr marL="0" marR="0" algn="ctr">
                        <a:lnSpc>
                          <a:spcPct val="107000"/>
                        </a:lnSpc>
                        <a:spcBef>
                          <a:spcPts val="0"/>
                        </a:spcBef>
                        <a:spcAft>
                          <a:spcPts val="800"/>
                        </a:spcAft>
                      </a:pPr>
                      <a:r>
                        <a:rPr lang="en-US" sz="1800" b="1" dirty="0">
                          <a:solidFill>
                            <a:schemeClr val="bg1"/>
                          </a:solidFill>
                          <a:effectLst/>
                          <a:latin typeface="+mn-lt"/>
                          <a:ea typeface="Calibri" panose="020F0502020204030204" pitchFamily="34" charset="0"/>
                        </a:rPr>
                        <a:t>Action Steps</a:t>
                      </a:r>
                      <a:endParaRPr lang="en-US" sz="1800" dirty="0">
                        <a:solidFill>
                          <a:schemeClr val="bg1"/>
                        </a:solidFill>
                        <a:effectLst/>
                        <a:latin typeface="+mn-lt"/>
                        <a:ea typeface="Calibri" panose="020F0502020204030204" pitchFamily="34" charset="0"/>
                      </a:endParaRPr>
                    </a:p>
                  </a:txBody>
                  <a:tcPr marL="68580" marR="68580" marT="0" marB="0"/>
                </a:tc>
                <a:tc>
                  <a:txBody>
                    <a:bodyPr/>
                    <a:lstStyle/>
                    <a:p>
                      <a:pPr marL="0" marR="0" algn="ctr">
                        <a:lnSpc>
                          <a:spcPct val="107000"/>
                        </a:lnSpc>
                        <a:spcBef>
                          <a:spcPts val="0"/>
                        </a:spcBef>
                        <a:spcAft>
                          <a:spcPts val="800"/>
                        </a:spcAft>
                      </a:pPr>
                      <a:r>
                        <a:rPr lang="en-US" sz="1800" b="1" dirty="0">
                          <a:solidFill>
                            <a:schemeClr val="bg1"/>
                          </a:solidFill>
                          <a:effectLst/>
                          <a:latin typeface="+mn-lt"/>
                          <a:ea typeface="Calibri" panose="020F0502020204030204" pitchFamily="34" charset="0"/>
                        </a:rPr>
                        <a:t>Projected Revenue</a:t>
                      </a:r>
                      <a:endParaRPr lang="en-US" sz="1800" dirty="0">
                        <a:solidFill>
                          <a:schemeClr val="bg1"/>
                        </a:solidFill>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3910915540"/>
                  </a:ext>
                </a:extLst>
              </a:tr>
              <a:tr h="1674222">
                <a:tc>
                  <a:txBody>
                    <a:bodyPr/>
                    <a:lstStyle/>
                    <a:p>
                      <a:pPr marL="0" marR="0">
                        <a:lnSpc>
                          <a:spcPct val="107000"/>
                        </a:lnSpc>
                        <a:spcBef>
                          <a:spcPts val="0"/>
                        </a:spcBef>
                        <a:spcAft>
                          <a:spcPts val="800"/>
                        </a:spcAft>
                      </a:pPr>
                      <a:r>
                        <a:rPr lang="en-US" sz="1800" dirty="0">
                          <a:solidFill>
                            <a:schemeClr val="bg1"/>
                          </a:solidFill>
                          <a:effectLst/>
                          <a:latin typeface="+mn-lt"/>
                          <a:ea typeface="Calibri" panose="020F0502020204030204" pitchFamily="34" charset="0"/>
                        </a:rPr>
                        <a:t>Identify and solicit 10 new foundations through grant proposals</a:t>
                      </a:r>
                    </a:p>
                  </a:txBody>
                  <a:tcPr marL="68580" marR="68580" marT="0" marB="0"/>
                </a:tc>
                <a:tc>
                  <a:txBody>
                    <a:bodyPr/>
                    <a:lstStyle/>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5 new foundation grants</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$89,554.50 total revenue</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Average gift = $6,888.81</a:t>
                      </a:r>
                    </a:p>
                  </a:txBody>
                  <a:tcPr marL="68580" marR="68580" marT="0" marB="0"/>
                </a:tc>
                <a:tc>
                  <a:txBody>
                    <a:bodyPr/>
                    <a:lstStyle/>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Ongoing research to identify aligned funding opportunities</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Review prior grants received and re-engage relationships with program managers</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Complete grant proposals to meet rolling deadlines</a:t>
                      </a:r>
                    </a:p>
                  </a:txBody>
                  <a:tcPr marL="68580" marR="68580" marT="0" marB="0"/>
                </a:tc>
                <a:tc>
                  <a:txBody>
                    <a:bodyPr/>
                    <a:lstStyle/>
                    <a:p>
                      <a:pPr marL="0" marR="0">
                        <a:lnSpc>
                          <a:spcPct val="107000"/>
                        </a:lnSpc>
                        <a:spcBef>
                          <a:spcPts val="0"/>
                        </a:spcBef>
                        <a:spcAft>
                          <a:spcPts val="800"/>
                        </a:spcAft>
                      </a:pPr>
                      <a:r>
                        <a:rPr lang="en-US" sz="1800" dirty="0">
                          <a:solidFill>
                            <a:schemeClr val="bg1"/>
                          </a:solidFill>
                          <a:effectLst/>
                          <a:latin typeface="+mn-lt"/>
                          <a:ea typeface="Calibri" panose="020F0502020204030204" pitchFamily="34" charset="0"/>
                        </a:rPr>
                        <a:t>One grant at $100,000, one grant at $50,000, one grant at $25,000,  and four grants at $5,000 = $195,000</a:t>
                      </a:r>
                    </a:p>
                  </a:txBody>
                  <a:tcPr marL="68580" marR="68580" marT="0" marB="0"/>
                </a:tc>
                <a:extLst>
                  <a:ext uri="{0D108BD9-81ED-4DB2-BD59-A6C34878D82A}">
                    <a16:rowId xmlns:a16="http://schemas.microsoft.com/office/drawing/2014/main" val="1507552247"/>
                  </a:ext>
                </a:extLst>
              </a:tr>
              <a:tr h="1392837">
                <a:tc>
                  <a:txBody>
                    <a:bodyPr/>
                    <a:lstStyle/>
                    <a:p>
                      <a:pPr marL="0" marR="0">
                        <a:lnSpc>
                          <a:spcPct val="107000"/>
                        </a:lnSpc>
                        <a:spcBef>
                          <a:spcPts val="0"/>
                        </a:spcBef>
                        <a:spcAft>
                          <a:spcPts val="800"/>
                        </a:spcAft>
                      </a:pPr>
                      <a:r>
                        <a:rPr lang="en-US" sz="1800" dirty="0">
                          <a:solidFill>
                            <a:schemeClr val="bg1"/>
                          </a:solidFill>
                          <a:effectLst/>
                          <a:latin typeface="+mn-lt"/>
                          <a:ea typeface="Calibri" panose="020F0502020204030204" pitchFamily="34" charset="0"/>
                        </a:rPr>
                        <a:t>Maintain relationships with at least 10 foundations who have provided past funding and secure grants of at least $10,000 from each one</a:t>
                      </a:r>
                    </a:p>
                  </a:txBody>
                  <a:tcPr marL="68580" marR="68580" marT="0" marB="0"/>
                </a:tc>
                <a:tc>
                  <a:txBody>
                    <a:bodyPr/>
                    <a:lstStyle/>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14 foundation grants</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$211,048.70 total revenue</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Average gift = $15,074.91</a:t>
                      </a:r>
                    </a:p>
                  </a:txBody>
                  <a:tcPr marL="68580" marR="68580" marT="0" marB="0"/>
                </a:tc>
                <a:tc>
                  <a:txBody>
                    <a:bodyPr/>
                    <a:lstStyle/>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Individual touchpoint with grant leads for current funders</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Regular engagement through newsletters, tours, volunteer opportunities, and Spring stewardship event</a:t>
                      </a:r>
                    </a:p>
                  </a:txBody>
                  <a:tcPr marL="68580" marR="68580" marT="0" marB="0"/>
                </a:tc>
                <a:tc>
                  <a:txBody>
                    <a:bodyPr/>
                    <a:lstStyle/>
                    <a:p>
                      <a:pPr marL="0" marR="0">
                        <a:lnSpc>
                          <a:spcPct val="107000"/>
                        </a:lnSpc>
                        <a:spcBef>
                          <a:spcPts val="0"/>
                        </a:spcBef>
                        <a:spcAft>
                          <a:spcPts val="800"/>
                        </a:spcAft>
                      </a:pPr>
                      <a:r>
                        <a:rPr lang="en-US" sz="1800" dirty="0">
                          <a:solidFill>
                            <a:schemeClr val="bg1"/>
                          </a:solidFill>
                          <a:effectLst/>
                          <a:latin typeface="+mn-lt"/>
                          <a:ea typeface="Calibri" panose="020F0502020204030204" pitchFamily="34" charset="0"/>
                        </a:rPr>
                        <a:t>10 retained foundation gifts at an average of $10,000 = $100,000</a:t>
                      </a:r>
                    </a:p>
                  </a:txBody>
                  <a:tcPr marL="68580" marR="68580" marT="0" marB="0"/>
                </a:tc>
                <a:extLst>
                  <a:ext uri="{0D108BD9-81ED-4DB2-BD59-A6C34878D82A}">
                    <a16:rowId xmlns:a16="http://schemas.microsoft.com/office/drawing/2014/main" val="831836522"/>
                  </a:ext>
                </a:extLst>
              </a:tr>
            </a:tbl>
          </a:graphicData>
        </a:graphic>
      </p:graphicFrame>
    </p:spTree>
    <p:extLst>
      <p:ext uri="{BB962C8B-B14F-4D97-AF65-F5344CB8AC3E}">
        <p14:creationId xmlns:p14="http://schemas.microsoft.com/office/powerpoint/2010/main" val="2714661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45AD7-664F-6D43-CF09-8BA92FAF2B7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AE8124-1C74-3F96-A4F9-E98BDF8D2B79}"/>
              </a:ext>
            </a:extLst>
          </p:cNvPr>
          <p:cNvSpPr>
            <a:spLocks noGrp="1"/>
          </p:cNvSpPr>
          <p:nvPr>
            <p:ph type="title"/>
          </p:nvPr>
        </p:nvSpPr>
        <p:spPr>
          <a:xfrm>
            <a:off x="594360" y="-1570325"/>
            <a:ext cx="10972800" cy="1570325"/>
          </a:xfrm>
        </p:spPr>
        <p:txBody>
          <a:bodyPr vert="horz" lIns="0" tIns="0" rIns="0" bIns="0" rtlCol="0" anchor="b" anchorCtr="0">
            <a:noAutofit/>
          </a:bodyPr>
          <a:lstStyle/>
          <a:p>
            <a:r>
              <a:rPr lang="en-US" dirty="0"/>
              <a:t>Corporate Support</a:t>
            </a:r>
          </a:p>
        </p:txBody>
      </p:sp>
      <p:graphicFrame>
        <p:nvGraphicFramePr>
          <p:cNvPr id="2" name="Table 1">
            <a:extLst>
              <a:ext uri="{FF2B5EF4-FFF2-40B4-BE49-F238E27FC236}">
                <a16:creationId xmlns:a16="http://schemas.microsoft.com/office/drawing/2014/main" id="{1100C324-8045-FB48-9141-48114D635DA4}"/>
              </a:ext>
            </a:extLst>
          </p:cNvPr>
          <p:cNvGraphicFramePr>
            <a:graphicFrameLocks noGrp="1"/>
          </p:cNvGraphicFramePr>
          <p:nvPr>
            <p:extLst>
              <p:ext uri="{D42A27DB-BD31-4B8C-83A1-F6EECF244321}">
                <p14:modId xmlns:p14="http://schemas.microsoft.com/office/powerpoint/2010/main" val="3834121550"/>
              </p:ext>
            </p:extLst>
          </p:nvPr>
        </p:nvGraphicFramePr>
        <p:xfrm>
          <a:off x="326571" y="600042"/>
          <a:ext cx="11538857" cy="5657915"/>
        </p:xfrm>
        <a:graphic>
          <a:graphicData uri="http://schemas.openxmlformats.org/drawingml/2006/table">
            <a:tbl>
              <a:tblPr firstRow="1" firstCol="1" bandRow="1">
                <a:tableStyleId>{1FECB4D8-DB02-4DC6-A0A2-4F2EBAE1DC90}</a:tableStyleId>
              </a:tblPr>
              <a:tblGrid>
                <a:gridCol w="2295859">
                  <a:extLst>
                    <a:ext uri="{9D8B030D-6E8A-4147-A177-3AD203B41FA5}">
                      <a16:colId xmlns:a16="http://schemas.microsoft.com/office/drawing/2014/main" val="4211190861"/>
                    </a:ext>
                  </a:extLst>
                </a:gridCol>
                <a:gridCol w="2846717">
                  <a:extLst>
                    <a:ext uri="{9D8B030D-6E8A-4147-A177-3AD203B41FA5}">
                      <a16:colId xmlns:a16="http://schemas.microsoft.com/office/drawing/2014/main" val="2787593918"/>
                    </a:ext>
                  </a:extLst>
                </a:gridCol>
                <a:gridCol w="4197367">
                  <a:extLst>
                    <a:ext uri="{9D8B030D-6E8A-4147-A177-3AD203B41FA5}">
                      <a16:colId xmlns:a16="http://schemas.microsoft.com/office/drawing/2014/main" val="2422019020"/>
                    </a:ext>
                  </a:extLst>
                </a:gridCol>
                <a:gridCol w="2198914">
                  <a:extLst>
                    <a:ext uri="{9D8B030D-6E8A-4147-A177-3AD203B41FA5}">
                      <a16:colId xmlns:a16="http://schemas.microsoft.com/office/drawing/2014/main" val="2266033234"/>
                    </a:ext>
                  </a:extLst>
                </a:gridCol>
              </a:tblGrid>
              <a:tr h="673994">
                <a:tc gridSpan="4">
                  <a:txBody>
                    <a:bodyPr/>
                    <a:lstStyle/>
                    <a:p>
                      <a:pPr marL="0" marR="0">
                        <a:lnSpc>
                          <a:spcPct val="107000"/>
                        </a:lnSpc>
                        <a:spcBef>
                          <a:spcPts val="0"/>
                        </a:spcBef>
                        <a:spcAft>
                          <a:spcPts val="800"/>
                        </a:spcAft>
                      </a:pPr>
                      <a:r>
                        <a:rPr lang="en-US" sz="2000" b="1" dirty="0">
                          <a:solidFill>
                            <a:schemeClr val="bg1"/>
                          </a:solidFill>
                          <a:effectLst/>
                          <a:latin typeface="+mn-lt"/>
                          <a:ea typeface="Calibri" panose="020F0502020204030204" pitchFamily="34" charset="0"/>
                        </a:rPr>
                        <a:t>Type: Corporate Support</a:t>
                      </a:r>
                    </a:p>
                    <a:p>
                      <a:pPr marL="0" marR="0">
                        <a:lnSpc>
                          <a:spcPct val="107000"/>
                        </a:lnSpc>
                        <a:spcBef>
                          <a:spcPts val="0"/>
                        </a:spcBef>
                        <a:spcAft>
                          <a:spcPts val="800"/>
                        </a:spcAft>
                      </a:pPr>
                      <a:r>
                        <a:rPr lang="en-US" sz="2000" b="1" dirty="0">
                          <a:solidFill>
                            <a:schemeClr val="bg1"/>
                          </a:solidFill>
                          <a:effectLst/>
                          <a:latin typeface="+mn-lt"/>
                          <a:ea typeface="Calibri" panose="020F0502020204030204" pitchFamily="34" charset="0"/>
                        </a:rPr>
                        <a:t>FY25 Goal: $20,000 </a:t>
                      </a: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95798919"/>
                  </a:ext>
                </a:extLst>
              </a:tr>
              <a:tr h="267375">
                <a:tc>
                  <a:txBody>
                    <a:bodyPr/>
                    <a:lstStyle/>
                    <a:p>
                      <a:pPr marL="0" marR="0" algn="ctr">
                        <a:lnSpc>
                          <a:spcPct val="107000"/>
                        </a:lnSpc>
                        <a:spcBef>
                          <a:spcPts val="0"/>
                        </a:spcBef>
                        <a:spcAft>
                          <a:spcPts val="800"/>
                        </a:spcAft>
                      </a:pPr>
                      <a:r>
                        <a:rPr lang="en-US" sz="1800" b="1" dirty="0">
                          <a:solidFill>
                            <a:schemeClr val="bg1"/>
                          </a:solidFill>
                          <a:effectLst/>
                          <a:latin typeface="+mn-lt"/>
                          <a:ea typeface="Calibri" panose="020F0502020204030204" pitchFamily="34" charset="0"/>
                        </a:rPr>
                        <a:t>Strategy</a:t>
                      </a:r>
                      <a:endParaRPr lang="en-US" sz="1800" dirty="0">
                        <a:solidFill>
                          <a:schemeClr val="bg1"/>
                        </a:solidFill>
                        <a:effectLst/>
                        <a:latin typeface="+mn-lt"/>
                        <a:ea typeface="Calibri" panose="020F0502020204030204" pitchFamily="34" charset="0"/>
                      </a:endParaRPr>
                    </a:p>
                  </a:txBody>
                  <a:tcPr marL="68580" marR="68580" marT="0" marB="0"/>
                </a:tc>
                <a:tc>
                  <a:txBody>
                    <a:bodyPr/>
                    <a:lstStyle/>
                    <a:p>
                      <a:pPr marL="0" marR="0" algn="ctr">
                        <a:lnSpc>
                          <a:spcPct val="107000"/>
                        </a:lnSpc>
                        <a:spcBef>
                          <a:spcPts val="0"/>
                        </a:spcBef>
                        <a:spcAft>
                          <a:spcPts val="800"/>
                        </a:spcAft>
                      </a:pPr>
                      <a:r>
                        <a:rPr lang="en-US" sz="1800" b="1" dirty="0">
                          <a:solidFill>
                            <a:schemeClr val="bg1"/>
                          </a:solidFill>
                          <a:effectLst/>
                          <a:latin typeface="+mn-lt"/>
                          <a:ea typeface="Calibri" panose="020F0502020204030204" pitchFamily="34" charset="0"/>
                        </a:rPr>
                        <a:t>FY24 Results</a:t>
                      </a:r>
                      <a:endParaRPr lang="en-US" sz="1800" dirty="0">
                        <a:solidFill>
                          <a:schemeClr val="bg1"/>
                        </a:solidFill>
                        <a:effectLst/>
                        <a:latin typeface="+mn-lt"/>
                        <a:ea typeface="Calibri" panose="020F0502020204030204" pitchFamily="34" charset="0"/>
                      </a:endParaRPr>
                    </a:p>
                  </a:txBody>
                  <a:tcPr marL="68580" marR="68580" marT="0" marB="0"/>
                </a:tc>
                <a:tc>
                  <a:txBody>
                    <a:bodyPr/>
                    <a:lstStyle/>
                    <a:p>
                      <a:pPr marL="0" marR="0" algn="ctr">
                        <a:lnSpc>
                          <a:spcPct val="107000"/>
                        </a:lnSpc>
                        <a:spcBef>
                          <a:spcPts val="0"/>
                        </a:spcBef>
                        <a:spcAft>
                          <a:spcPts val="800"/>
                        </a:spcAft>
                      </a:pPr>
                      <a:r>
                        <a:rPr lang="en-US" sz="1800" b="1" dirty="0">
                          <a:solidFill>
                            <a:schemeClr val="bg1"/>
                          </a:solidFill>
                          <a:effectLst/>
                          <a:latin typeface="+mn-lt"/>
                          <a:ea typeface="Calibri" panose="020F0502020204030204" pitchFamily="34" charset="0"/>
                        </a:rPr>
                        <a:t>Action Steps</a:t>
                      </a:r>
                      <a:endParaRPr lang="en-US" sz="1800" dirty="0">
                        <a:solidFill>
                          <a:schemeClr val="bg1"/>
                        </a:solidFill>
                        <a:effectLst/>
                        <a:latin typeface="+mn-lt"/>
                        <a:ea typeface="Calibri" panose="020F0502020204030204" pitchFamily="34" charset="0"/>
                      </a:endParaRPr>
                    </a:p>
                  </a:txBody>
                  <a:tcPr marL="68580" marR="68580" marT="0" marB="0"/>
                </a:tc>
                <a:tc>
                  <a:txBody>
                    <a:bodyPr/>
                    <a:lstStyle/>
                    <a:p>
                      <a:pPr marL="0" marR="0" algn="ctr">
                        <a:lnSpc>
                          <a:spcPct val="107000"/>
                        </a:lnSpc>
                        <a:spcBef>
                          <a:spcPts val="0"/>
                        </a:spcBef>
                        <a:spcAft>
                          <a:spcPts val="800"/>
                        </a:spcAft>
                      </a:pPr>
                      <a:r>
                        <a:rPr lang="en-US" sz="1800" b="1" dirty="0">
                          <a:solidFill>
                            <a:schemeClr val="bg1"/>
                          </a:solidFill>
                          <a:effectLst/>
                          <a:latin typeface="+mn-lt"/>
                          <a:ea typeface="Calibri" panose="020F0502020204030204" pitchFamily="34" charset="0"/>
                        </a:rPr>
                        <a:t>Projected Revenue</a:t>
                      </a:r>
                      <a:endParaRPr lang="en-US" sz="1800" dirty="0">
                        <a:solidFill>
                          <a:schemeClr val="bg1"/>
                        </a:solidFill>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3910915540"/>
                  </a:ext>
                </a:extLst>
              </a:tr>
              <a:tr h="1674222">
                <a:tc>
                  <a:txBody>
                    <a:bodyPr/>
                    <a:lstStyle/>
                    <a:p>
                      <a:pPr marL="0" marR="0">
                        <a:lnSpc>
                          <a:spcPct val="107000"/>
                        </a:lnSpc>
                        <a:spcBef>
                          <a:spcPts val="0"/>
                        </a:spcBef>
                        <a:spcAft>
                          <a:spcPts val="800"/>
                        </a:spcAft>
                      </a:pPr>
                      <a:r>
                        <a:rPr lang="en-US" sz="1800" dirty="0">
                          <a:solidFill>
                            <a:schemeClr val="bg1"/>
                          </a:solidFill>
                          <a:effectLst/>
                          <a:latin typeface="+mn-lt"/>
                          <a:ea typeface="Calibri" panose="020F0502020204030204" pitchFamily="34" charset="0"/>
                        </a:rPr>
                        <a:t>Build a pipeline of at least three new corporate partners (not including event sponsors)</a:t>
                      </a:r>
                    </a:p>
                  </a:txBody>
                  <a:tcPr marL="68580" marR="68580" marT="0" marB="0"/>
                </a:tc>
                <a:tc>
                  <a:txBody>
                    <a:bodyPr/>
                    <a:lstStyle/>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5 corporate gifts</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$19,476.18 total revenue</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Average gift = $3,895.24</a:t>
                      </a:r>
                    </a:p>
                  </a:txBody>
                  <a:tcPr marL="68580" marR="68580" marT="0" marB="0"/>
                </a:tc>
                <a:tc>
                  <a:txBody>
                    <a:bodyPr/>
                    <a:lstStyle/>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Review annual reports of similar organizations</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Identify partnership opportunities through volunteer/day of service participation by corporations</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Identify a point of contact for each company and set up a meeting/tour</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Appreciation event for company volunteers in Spring</a:t>
                      </a:r>
                    </a:p>
                  </a:txBody>
                  <a:tcPr marL="68580" marR="68580" marT="0" marB="0"/>
                </a:tc>
                <a:tc>
                  <a:txBody>
                    <a:bodyPr/>
                    <a:lstStyle/>
                    <a:p>
                      <a:pPr marL="0" marR="0">
                        <a:lnSpc>
                          <a:spcPct val="107000"/>
                        </a:lnSpc>
                        <a:spcBef>
                          <a:spcPts val="0"/>
                        </a:spcBef>
                        <a:spcAft>
                          <a:spcPts val="800"/>
                        </a:spcAft>
                      </a:pPr>
                      <a:r>
                        <a:rPr lang="en-US" sz="1800" dirty="0">
                          <a:solidFill>
                            <a:schemeClr val="bg1"/>
                          </a:solidFill>
                          <a:effectLst/>
                          <a:latin typeface="+mn-lt"/>
                          <a:ea typeface="Calibri" panose="020F0502020204030204" pitchFamily="34" charset="0"/>
                        </a:rPr>
                        <a:t>3 new corporate supporters giving an average gift of $5,000 = $15,000</a:t>
                      </a:r>
                    </a:p>
                  </a:txBody>
                  <a:tcPr marL="68580" marR="68580" marT="0" marB="0"/>
                </a:tc>
                <a:extLst>
                  <a:ext uri="{0D108BD9-81ED-4DB2-BD59-A6C34878D82A}">
                    <a16:rowId xmlns:a16="http://schemas.microsoft.com/office/drawing/2014/main" val="1507552247"/>
                  </a:ext>
                </a:extLst>
              </a:tr>
              <a:tr h="1392837">
                <a:tc>
                  <a:txBody>
                    <a:bodyPr/>
                    <a:lstStyle/>
                    <a:p>
                      <a:pPr marL="0" marR="0">
                        <a:lnSpc>
                          <a:spcPct val="107000"/>
                        </a:lnSpc>
                        <a:spcBef>
                          <a:spcPts val="0"/>
                        </a:spcBef>
                        <a:spcAft>
                          <a:spcPts val="800"/>
                        </a:spcAft>
                      </a:pPr>
                      <a:r>
                        <a:rPr lang="en-US" sz="1800" dirty="0">
                          <a:solidFill>
                            <a:schemeClr val="bg1"/>
                          </a:solidFill>
                          <a:effectLst/>
                          <a:latin typeface="+mn-lt"/>
                          <a:ea typeface="Calibri" panose="020F0502020204030204" pitchFamily="34" charset="0"/>
                        </a:rPr>
                        <a:t>Upgrade at least two current corporate donors</a:t>
                      </a:r>
                    </a:p>
                  </a:txBody>
                  <a:tcPr marL="68580" marR="68580" marT="0" marB="0"/>
                </a:tc>
                <a:tc>
                  <a:txBody>
                    <a:bodyPr/>
                    <a:lstStyle/>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2 corporate donors upgraded from FY23 to FY24</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Increase in revenue from FY23 to FY24 = $9,500</a:t>
                      </a:r>
                    </a:p>
                  </a:txBody>
                  <a:tcPr marL="68580" marR="68580" marT="0" marB="0"/>
                </a:tc>
                <a:tc>
                  <a:txBody>
                    <a:bodyPr/>
                    <a:lstStyle/>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Meet with current corporate partners by December 1</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Identify partnership opportunities through volunteer/day of service participation by corporation</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Appreciation event for company volunteers in Spring</a:t>
                      </a:r>
                    </a:p>
                  </a:txBody>
                  <a:tcPr marL="68580" marR="68580" marT="0" marB="0"/>
                </a:tc>
                <a:tc>
                  <a:txBody>
                    <a:bodyPr/>
                    <a:lstStyle/>
                    <a:p>
                      <a:pPr marL="0" marR="0">
                        <a:lnSpc>
                          <a:spcPct val="107000"/>
                        </a:lnSpc>
                        <a:spcBef>
                          <a:spcPts val="0"/>
                        </a:spcBef>
                        <a:spcAft>
                          <a:spcPts val="800"/>
                        </a:spcAft>
                      </a:pPr>
                      <a:r>
                        <a:rPr lang="en-US" sz="1800" dirty="0">
                          <a:solidFill>
                            <a:schemeClr val="bg1"/>
                          </a:solidFill>
                          <a:effectLst/>
                          <a:latin typeface="+mn-lt"/>
                          <a:ea typeface="Calibri" panose="020F0502020204030204" pitchFamily="34" charset="0"/>
                        </a:rPr>
                        <a:t>2 corporate upgrades for $10,000 in increased revenue = $10,000</a:t>
                      </a:r>
                    </a:p>
                  </a:txBody>
                  <a:tcPr marL="68580" marR="68580" marT="0" marB="0"/>
                </a:tc>
                <a:extLst>
                  <a:ext uri="{0D108BD9-81ED-4DB2-BD59-A6C34878D82A}">
                    <a16:rowId xmlns:a16="http://schemas.microsoft.com/office/drawing/2014/main" val="831836522"/>
                  </a:ext>
                </a:extLst>
              </a:tr>
            </a:tbl>
          </a:graphicData>
        </a:graphic>
      </p:graphicFrame>
    </p:spTree>
    <p:extLst>
      <p:ext uri="{BB962C8B-B14F-4D97-AF65-F5344CB8AC3E}">
        <p14:creationId xmlns:p14="http://schemas.microsoft.com/office/powerpoint/2010/main" val="41183748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E2D2D-9838-E525-837E-1BA3CA86AA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37DF743-C77B-12BF-E993-EB8E167AED52}"/>
              </a:ext>
            </a:extLst>
          </p:cNvPr>
          <p:cNvSpPr>
            <a:spLocks noGrp="1"/>
          </p:cNvSpPr>
          <p:nvPr>
            <p:ph type="title"/>
          </p:nvPr>
        </p:nvSpPr>
        <p:spPr>
          <a:xfrm>
            <a:off x="594360" y="-1570325"/>
            <a:ext cx="10972800" cy="1570325"/>
          </a:xfrm>
        </p:spPr>
        <p:txBody>
          <a:bodyPr vert="horz" lIns="0" tIns="0" rIns="0" bIns="0" rtlCol="0" anchor="b" anchorCtr="0">
            <a:noAutofit/>
          </a:bodyPr>
          <a:lstStyle/>
          <a:p>
            <a:r>
              <a:rPr lang="en-US" dirty="0"/>
              <a:t>Government Grants</a:t>
            </a:r>
          </a:p>
        </p:txBody>
      </p:sp>
      <p:graphicFrame>
        <p:nvGraphicFramePr>
          <p:cNvPr id="2" name="Table 1">
            <a:extLst>
              <a:ext uri="{FF2B5EF4-FFF2-40B4-BE49-F238E27FC236}">
                <a16:creationId xmlns:a16="http://schemas.microsoft.com/office/drawing/2014/main" id="{BCD07AC9-B579-0C03-0BD4-E10685B55472}"/>
              </a:ext>
            </a:extLst>
          </p:cNvPr>
          <p:cNvGraphicFramePr>
            <a:graphicFrameLocks noGrp="1"/>
          </p:cNvGraphicFramePr>
          <p:nvPr>
            <p:extLst>
              <p:ext uri="{D42A27DB-BD31-4B8C-83A1-F6EECF244321}">
                <p14:modId xmlns:p14="http://schemas.microsoft.com/office/powerpoint/2010/main" val="768029940"/>
              </p:ext>
            </p:extLst>
          </p:nvPr>
        </p:nvGraphicFramePr>
        <p:xfrm>
          <a:off x="326571" y="1514442"/>
          <a:ext cx="11538857" cy="3037206"/>
        </p:xfrm>
        <a:graphic>
          <a:graphicData uri="http://schemas.openxmlformats.org/drawingml/2006/table">
            <a:tbl>
              <a:tblPr firstRow="1" firstCol="1" bandRow="1">
                <a:tableStyleId>{1FECB4D8-DB02-4DC6-A0A2-4F2EBAE1DC90}</a:tableStyleId>
              </a:tblPr>
              <a:tblGrid>
                <a:gridCol w="2295859">
                  <a:extLst>
                    <a:ext uri="{9D8B030D-6E8A-4147-A177-3AD203B41FA5}">
                      <a16:colId xmlns:a16="http://schemas.microsoft.com/office/drawing/2014/main" val="4211190861"/>
                    </a:ext>
                  </a:extLst>
                </a:gridCol>
                <a:gridCol w="2846717">
                  <a:extLst>
                    <a:ext uri="{9D8B030D-6E8A-4147-A177-3AD203B41FA5}">
                      <a16:colId xmlns:a16="http://schemas.microsoft.com/office/drawing/2014/main" val="2787593918"/>
                    </a:ext>
                  </a:extLst>
                </a:gridCol>
                <a:gridCol w="4197367">
                  <a:extLst>
                    <a:ext uri="{9D8B030D-6E8A-4147-A177-3AD203B41FA5}">
                      <a16:colId xmlns:a16="http://schemas.microsoft.com/office/drawing/2014/main" val="2422019020"/>
                    </a:ext>
                  </a:extLst>
                </a:gridCol>
                <a:gridCol w="2198914">
                  <a:extLst>
                    <a:ext uri="{9D8B030D-6E8A-4147-A177-3AD203B41FA5}">
                      <a16:colId xmlns:a16="http://schemas.microsoft.com/office/drawing/2014/main" val="2266033234"/>
                    </a:ext>
                  </a:extLst>
                </a:gridCol>
              </a:tblGrid>
              <a:tr h="673994">
                <a:tc gridSpan="4">
                  <a:txBody>
                    <a:bodyPr/>
                    <a:lstStyle/>
                    <a:p>
                      <a:pPr marL="0" marR="0">
                        <a:lnSpc>
                          <a:spcPct val="107000"/>
                        </a:lnSpc>
                        <a:spcBef>
                          <a:spcPts val="0"/>
                        </a:spcBef>
                        <a:spcAft>
                          <a:spcPts val="800"/>
                        </a:spcAft>
                      </a:pPr>
                      <a:r>
                        <a:rPr lang="en-US" sz="2000" b="1" dirty="0">
                          <a:solidFill>
                            <a:schemeClr val="bg1"/>
                          </a:solidFill>
                          <a:effectLst/>
                          <a:latin typeface="+mn-lt"/>
                          <a:ea typeface="Calibri" panose="020F0502020204030204" pitchFamily="34" charset="0"/>
                        </a:rPr>
                        <a:t>Type: Government Grants</a:t>
                      </a:r>
                    </a:p>
                    <a:p>
                      <a:pPr marL="0" marR="0">
                        <a:lnSpc>
                          <a:spcPct val="107000"/>
                        </a:lnSpc>
                        <a:spcBef>
                          <a:spcPts val="0"/>
                        </a:spcBef>
                        <a:spcAft>
                          <a:spcPts val="800"/>
                        </a:spcAft>
                      </a:pPr>
                      <a:r>
                        <a:rPr lang="en-US" sz="2000" b="1" dirty="0">
                          <a:solidFill>
                            <a:schemeClr val="bg1"/>
                          </a:solidFill>
                          <a:effectLst/>
                          <a:latin typeface="+mn-lt"/>
                          <a:ea typeface="Calibri" panose="020F0502020204030204" pitchFamily="34" charset="0"/>
                        </a:rPr>
                        <a:t>FY25 Goal: $165,000 </a:t>
                      </a: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95798919"/>
                  </a:ext>
                </a:extLst>
              </a:tr>
              <a:tr h="267375">
                <a:tc>
                  <a:txBody>
                    <a:bodyPr/>
                    <a:lstStyle/>
                    <a:p>
                      <a:pPr marL="0" marR="0" algn="ctr">
                        <a:lnSpc>
                          <a:spcPct val="107000"/>
                        </a:lnSpc>
                        <a:spcBef>
                          <a:spcPts val="0"/>
                        </a:spcBef>
                        <a:spcAft>
                          <a:spcPts val="800"/>
                        </a:spcAft>
                      </a:pPr>
                      <a:r>
                        <a:rPr lang="en-US" sz="1800" b="1" dirty="0">
                          <a:solidFill>
                            <a:schemeClr val="bg1"/>
                          </a:solidFill>
                          <a:effectLst/>
                          <a:latin typeface="+mn-lt"/>
                          <a:ea typeface="Calibri" panose="020F0502020204030204" pitchFamily="34" charset="0"/>
                        </a:rPr>
                        <a:t>Strategy</a:t>
                      </a:r>
                      <a:endParaRPr lang="en-US" sz="1800" dirty="0">
                        <a:solidFill>
                          <a:schemeClr val="bg1"/>
                        </a:solidFill>
                        <a:effectLst/>
                        <a:latin typeface="+mn-lt"/>
                        <a:ea typeface="Calibri" panose="020F0502020204030204" pitchFamily="34" charset="0"/>
                      </a:endParaRPr>
                    </a:p>
                  </a:txBody>
                  <a:tcPr marL="68580" marR="68580" marT="0" marB="0"/>
                </a:tc>
                <a:tc>
                  <a:txBody>
                    <a:bodyPr/>
                    <a:lstStyle/>
                    <a:p>
                      <a:pPr marL="0" marR="0" algn="ctr">
                        <a:lnSpc>
                          <a:spcPct val="107000"/>
                        </a:lnSpc>
                        <a:spcBef>
                          <a:spcPts val="0"/>
                        </a:spcBef>
                        <a:spcAft>
                          <a:spcPts val="800"/>
                        </a:spcAft>
                      </a:pPr>
                      <a:r>
                        <a:rPr lang="en-US" sz="1800" b="1" dirty="0">
                          <a:solidFill>
                            <a:schemeClr val="bg1"/>
                          </a:solidFill>
                          <a:effectLst/>
                          <a:latin typeface="+mn-lt"/>
                          <a:ea typeface="Calibri" panose="020F0502020204030204" pitchFamily="34" charset="0"/>
                        </a:rPr>
                        <a:t>FY24 Results</a:t>
                      </a:r>
                      <a:endParaRPr lang="en-US" sz="1800" dirty="0">
                        <a:solidFill>
                          <a:schemeClr val="bg1"/>
                        </a:solidFill>
                        <a:effectLst/>
                        <a:latin typeface="+mn-lt"/>
                        <a:ea typeface="Calibri" panose="020F0502020204030204" pitchFamily="34" charset="0"/>
                      </a:endParaRPr>
                    </a:p>
                  </a:txBody>
                  <a:tcPr marL="68580" marR="68580" marT="0" marB="0"/>
                </a:tc>
                <a:tc>
                  <a:txBody>
                    <a:bodyPr/>
                    <a:lstStyle/>
                    <a:p>
                      <a:pPr marL="0" marR="0" algn="ctr">
                        <a:lnSpc>
                          <a:spcPct val="107000"/>
                        </a:lnSpc>
                        <a:spcBef>
                          <a:spcPts val="0"/>
                        </a:spcBef>
                        <a:spcAft>
                          <a:spcPts val="800"/>
                        </a:spcAft>
                      </a:pPr>
                      <a:r>
                        <a:rPr lang="en-US" sz="1800" b="1" dirty="0">
                          <a:solidFill>
                            <a:schemeClr val="bg1"/>
                          </a:solidFill>
                          <a:effectLst/>
                          <a:latin typeface="+mn-lt"/>
                          <a:ea typeface="Calibri" panose="020F0502020204030204" pitchFamily="34" charset="0"/>
                        </a:rPr>
                        <a:t>Action Steps</a:t>
                      </a:r>
                      <a:endParaRPr lang="en-US" sz="1800" dirty="0">
                        <a:solidFill>
                          <a:schemeClr val="bg1"/>
                        </a:solidFill>
                        <a:effectLst/>
                        <a:latin typeface="+mn-lt"/>
                        <a:ea typeface="Calibri" panose="020F0502020204030204" pitchFamily="34" charset="0"/>
                      </a:endParaRPr>
                    </a:p>
                  </a:txBody>
                  <a:tcPr marL="68580" marR="68580" marT="0" marB="0"/>
                </a:tc>
                <a:tc>
                  <a:txBody>
                    <a:bodyPr/>
                    <a:lstStyle/>
                    <a:p>
                      <a:pPr marL="0" marR="0" algn="ctr">
                        <a:lnSpc>
                          <a:spcPct val="107000"/>
                        </a:lnSpc>
                        <a:spcBef>
                          <a:spcPts val="0"/>
                        </a:spcBef>
                        <a:spcAft>
                          <a:spcPts val="800"/>
                        </a:spcAft>
                      </a:pPr>
                      <a:r>
                        <a:rPr lang="en-US" sz="1800" b="1" dirty="0">
                          <a:solidFill>
                            <a:schemeClr val="bg1"/>
                          </a:solidFill>
                          <a:effectLst/>
                          <a:latin typeface="+mn-lt"/>
                          <a:ea typeface="Calibri" panose="020F0502020204030204" pitchFamily="34" charset="0"/>
                        </a:rPr>
                        <a:t>Projected Revenue</a:t>
                      </a:r>
                      <a:endParaRPr lang="en-US" sz="1800" dirty="0">
                        <a:solidFill>
                          <a:schemeClr val="bg1"/>
                        </a:solidFill>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3910915540"/>
                  </a:ext>
                </a:extLst>
              </a:tr>
              <a:tr h="1674222">
                <a:tc>
                  <a:txBody>
                    <a:bodyPr/>
                    <a:lstStyle/>
                    <a:p>
                      <a:pPr marL="0" marR="0">
                        <a:lnSpc>
                          <a:spcPct val="107000"/>
                        </a:lnSpc>
                        <a:spcBef>
                          <a:spcPts val="0"/>
                        </a:spcBef>
                        <a:spcAft>
                          <a:spcPts val="800"/>
                        </a:spcAft>
                      </a:pPr>
                      <a:r>
                        <a:rPr lang="en-US" sz="1800" dirty="0">
                          <a:solidFill>
                            <a:schemeClr val="bg1"/>
                          </a:solidFill>
                          <a:effectLst/>
                          <a:latin typeface="+mn-lt"/>
                          <a:ea typeface="Calibri" panose="020F0502020204030204" pitchFamily="34" charset="0"/>
                        </a:rPr>
                        <a:t>Secure five new government grants </a:t>
                      </a:r>
                    </a:p>
                  </a:txBody>
                  <a:tcPr marL="68580" marR="68580" marT="0" marB="0"/>
                </a:tc>
                <a:tc>
                  <a:txBody>
                    <a:bodyPr/>
                    <a:lstStyle/>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2 new state grants</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1 new city grant</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1 new federal grant</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$175,000 total revenue</a:t>
                      </a:r>
                    </a:p>
                  </a:txBody>
                  <a:tcPr marL="68580" marR="68580" marT="0" marB="0"/>
                </a:tc>
                <a:tc>
                  <a:txBody>
                    <a:bodyPr/>
                    <a:lstStyle/>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Review SAM.gov assistance listings for grant opportunities</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Review state agency websites for grant opportunities</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Review city/county websites for grant opportunities</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Register for Bidnet Direct account</a:t>
                      </a:r>
                    </a:p>
                  </a:txBody>
                  <a:tcPr marL="68580" marR="68580" marT="0" marB="0"/>
                </a:tc>
                <a:tc>
                  <a:txBody>
                    <a:bodyPr/>
                    <a:lstStyle/>
                    <a:p>
                      <a:pPr marL="0" marR="0">
                        <a:lnSpc>
                          <a:spcPct val="107000"/>
                        </a:lnSpc>
                        <a:spcBef>
                          <a:spcPts val="0"/>
                        </a:spcBef>
                        <a:spcAft>
                          <a:spcPts val="800"/>
                        </a:spcAft>
                      </a:pPr>
                      <a:r>
                        <a:rPr lang="en-US" sz="1800" dirty="0">
                          <a:solidFill>
                            <a:schemeClr val="bg1"/>
                          </a:solidFill>
                          <a:effectLst/>
                          <a:latin typeface="+mn-lt"/>
                          <a:ea typeface="Calibri" panose="020F0502020204030204" pitchFamily="34" charset="0"/>
                        </a:rPr>
                        <a:t>5 new government grants for an average of $40,000 each = $200,000</a:t>
                      </a:r>
                    </a:p>
                  </a:txBody>
                  <a:tcPr marL="68580" marR="68580" marT="0" marB="0"/>
                </a:tc>
                <a:extLst>
                  <a:ext uri="{0D108BD9-81ED-4DB2-BD59-A6C34878D82A}">
                    <a16:rowId xmlns:a16="http://schemas.microsoft.com/office/drawing/2014/main" val="1507552247"/>
                  </a:ext>
                </a:extLst>
              </a:tr>
            </a:tbl>
          </a:graphicData>
        </a:graphic>
      </p:graphicFrame>
    </p:spTree>
    <p:extLst>
      <p:ext uri="{BB962C8B-B14F-4D97-AF65-F5344CB8AC3E}">
        <p14:creationId xmlns:p14="http://schemas.microsoft.com/office/powerpoint/2010/main" val="39980609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D9DC3-6445-D8D3-7BDA-22B5EB6B546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2AECEAF-8C0A-EB2F-21B1-7CC9D1F83B01}"/>
              </a:ext>
            </a:extLst>
          </p:cNvPr>
          <p:cNvSpPr>
            <a:spLocks noGrp="1"/>
          </p:cNvSpPr>
          <p:nvPr>
            <p:ph type="title"/>
          </p:nvPr>
        </p:nvSpPr>
        <p:spPr>
          <a:xfrm>
            <a:off x="594360" y="-1570325"/>
            <a:ext cx="10972800" cy="1570325"/>
          </a:xfrm>
        </p:spPr>
        <p:txBody>
          <a:bodyPr vert="horz" lIns="0" tIns="0" rIns="0" bIns="0" rtlCol="0" anchor="b" anchorCtr="0">
            <a:noAutofit/>
          </a:bodyPr>
          <a:lstStyle/>
          <a:p>
            <a:r>
              <a:rPr lang="en-US" dirty="0"/>
              <a:t>Events</a:t>
            </a:r>
          </a:p>
        </p:txBody>
      </p:sp>
      <p:graphicFrame>
        <p:nvGraphicFramePr>
          <p:cNvPr id="2" name="Table 1">
            <a:extLst>
              <a:ext uri="{FF2B5EF4-FFF2-40B4-BE49-F238E27FC236}">
                <a16:creationId xmlns:a16="http://schemas.microsoft.com/office/drawing/2014/main" id="{6BAE8669-DAE4-0397-E263-F6C5A23BCD0C}"/>
              </a:ext>
            </a:extLst>
          </p:cNvPr>
          <p:cNvGraphicFramePr>
            <a:graphicFrameLocks noGrp="1"/>
          </p:cNvGraphicFramePr>
          <p:nvPr>
            <p:extLst>
              <p:ext uri="{D42A27DB-BD31-4B8C-83A1-F6EECF244321}">
                <p14:modId xmlns:p14="http://schemas.microsoft.com/office/powerpoint/2010/main" val="1741661433"/>
              </p:ext>
            </p:extLst>
          </p:nvPr>
        </p:nvGraphicFramePr>
        <p:xfrm>
          <a:off x="326571" y="600042"/>
          <a:ext cx="11538857" cy="4711428"/>
        </p:xfrm>
        <a:graphic>
          <a:graphicData uri="http://schemas.openxmlformats.org/drawingml/2006/table">
            <a:tbl>
              <a:tblPr firstRow="1" firstCol="1" bandRow="1">
                <a:tableStyleId>{1FECB4D8-DB02-4DC6-A0A2-4F2EBAE1DC90}</a:tableStyleId>
              </a:tblPr>
              <a:tblGrid>
                <a:gridCol w="2295859">
                  <a:extLst>
                    <a:ext uri="{9D8B030D-6E8A-4147-A177-3AD203B41FA5}">
                      <a16:colId xmlns:a16="http://schemas.microsoft.com/office/drawing/2014/main" val="4211190861"/>
                    </a:ext>
                  </a:extLst>
                </a:gridCol>
                <a:gridCol w="2846717">
                  <a:extLst>
                    <a:ext uri="{9D8B030D-6E8A-4147-A177-3AD203B41FA5}">
                      <a16:colId xmlns:a16="http://schemas.microsoft.com/office/drawing/2014/main" val="2787593918"/>
                    </a:ext>
                  </a:extLst>
                </a:gridCol>
                <a:gridCol w="4197367">
                  <a:extLst>
                    <a:ext uri="{9D8B030D-6E8A-4147-A177-3AD203B41FA5}">
                      <a16:colId xmlns:a16="http://schemas.microsoft.com/office/drawing/2014/main" val="2422019020"/>
                    </a:ext>
                  </a:extLst>
                </a:gridCol>
                <a:gridCol w="2198914">
                  <a:extLst>
                    <a:ext uri="{9D8B030D-6E8A-4147-A177-3AD203B41FA5}">
                      <a16:colId xmlns:a16="http://schemas.microsoft.com/office/drawing/2014/main" val="2266033234"/>
                    </a:ext>
                  </a:extLst>
                </a:gridCol>
              </a:tblGrid>
              <a:tr h="673994">
                <a:tc gridSpan="4">
                  <a:txBody>
                    <a:bodyPr/>
                    <a:lstStyle/>
                    <a:p>
                      <a:pPr marL="0" marR="0">
                        <a:lnSpc>
                          <a:spcPct val="107000"/>
                        </a:lnSpc>
                        <a:spcBef>
                          <a:spcPts val="0"/>
                        </a:spcBef>
                        <a:spcAft>
                          <a:spcPts val="800"/>
                        </a:spcAft>
                      </a:pPr>
                      <a:r>
                        <a:rPr lang="en-US" sz="2000" b="1" dirty="0">
                          <a:solidFill>
                            <a:schemeClr val="bg1"/>
                          </a:solidFill>
                          <a:effectLst/>
                          <a:latin typeface="+mn-lt"/>
                          <a:ea typeface="Calibri" panose="020F0502020204030204" pitchFamily="34" charset="0"/>
                        </a:rPr>
                        <a:t>Type: Events</a:t>
                      </a:r>
                    </a:p>
                    <a:p>
                      <a:pPr marL="0" marR="0">
                        <a:lnSpc>
                          <a:spcPct val="107000"/>
                        </a:lnSpc>
                        <a:spcBef>
                          <a:spcPts val="0"/>
                        </a:spcBef>
                        <a:spcAft>
                          <a:spcPts val="800"/>
                        </a:spcAft>
                      </a:pPr>
                      <a:r>
                        <a:rPr lang="en-US" sz="2000" b="1" dirty="0">
                          <a:solidFill>
                            <a:schemeClr val="bg1"/>
                          </a:solidFill>
                          <a:effectLst/>
                          <a:latin typeface="+mn-lt"/>
                          <a:ea typeface="Calibri" panose="020F0502020204030204" pitchFamily="34" charset="0"/>
                        </a:rPr>
                        <a:t>FY25 Goal: $20,000</a:t>
                      </a: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95798919"/>
                  </a:ext>
                </a:extLst>
              </a:tr>
              <a:tr h="267375">
                <a:tc>
                  <a:txBody>
                    <a:bodyPr/>
                    <a:lstStyle/>
                    <a:p>
                      <a:pPr marL="0" marR="0" algn="ctr">
                        <a:lnSpc>
                          <a:spcPct val="107000"/>
                        </a:lnSpc>
                        <a:spcBef>
                          <a:spcPts val="0"/>
                        </a:spcBef>
                        <a:spcAft>
                          <a:spcPts val="800"/>
                        </a:spcAft>
                      </a:pPr>
                      <a:r>
                        <a:rPr lang="en-US" sz="1800" b="1" dirty="0">
                          <a:solidFill>
                            <a:schemeClr val="bg1"/>
                          </a:solidFill>
                          <a:effectLst/>
                          <a:latin typeface="+mn-lt"/>
                          <a:ea typeface="Calibri" panose="020F0502020204030204" pitchFamily="34" charset="0"/>
                        </a:rPr>
                        <a:t>Strategy</a:t>
                      </a:r>
                      <a:endParaRPr lang="en-US" sz="1800" dirty="0">
                        <a:solidFill>
                          <a:schemeClr val="bg1"/>
                        </a:solidFill>
                        <a:effectLst/>
                        <a:latin typeface="+mn-lt"/>
                        <a:ea typeface="Calibri" panose="020F0502020204030204" pitchFamily="34" charset="0"/>
                      </a:endParaRPr>
                    </a:p>
                  </a:txBody>
                  <a:tcPr marL="68580" marR="68580" marT="0" marB="0"/>
                </a:tc>
                <a:tc>
                  <a:txBody>
                    <a:bodyPr/>
                    <a:lstStyle/>
                    <a:p>
                      <a:pPr marL="0" marR="0" algn="ctr">
                        <a:lnSpc>
                          <a:spcPct val="107000"/>
                        </a:lnSpc>
                        <a:spcBef>
                          <a:spcPts val="0"/>
                        </a:spcBef>
                        <a:spcAft>
                          <a:spcPts val="800"/>
                        </a:spcAft>
                      </a:pPr>
                      <a:r>
                        <a:rPr lang="en-US" sz="1800" b="1" dirty="0">
                          <a:solidFill>
                            <a:schemeClr val="bg1"/>
                          </a:solidFill>
                          <a:effectLst/>
                          <a:latin typeface="+mn-lt"/>
                          <a:ea typeface="Calibri" panose="020F0502020204030204" pitchFamily="34" charset="0"/>
                        </a:rPr>
                        <a:t>FY24 Results</a:t>
                      </a:r>
                      <a:endParaRPr lang="en-US" sz="1800" dirty="0">
                        <a:solidFill>
                          <a:schemeClr val="bg1"/>
                        </a:solidFill>
                        <a:effectLst/>
                        <a:latin typeface="+mn-lt"/>
                        <a:ea typeface="Calibri" panose="020F0502020204030204" pitchFamily="34" charset="0"/>
                      </a:endParaRPr>
                    </a:p>
                  </a:txBody>
                  <a:tcPr marL="68580" marR="68580" marT="0" marB="0"/>
                </a:tc>
                <a:tc>
                  <a:txBody>
                    <a:bodyPr/>
                    <a:lstStyle/>
                    <a:p>
                      <a:pPr marL="0" marR="0" algn="ctr">
                        <a:lnSpc>
                          <a:spcPct val="107000"/>
                        </a:lnSpc>
                        <a:spcBef>
                          <a:spcPts val="0"/>
                        </a:spcBef>
                        <a:spcAft>
                          <a:spcPts val="800"/>
                        </a:spcAft>
                      </a:pPr>
                      <a:r>
                        <a:rPr lang="en-US" sz="1800" b="1" dirty="0">
                          <a:solidFill>
                            <a:schemeClr val="bg1"/>
                          </a:solidFill>
                          <a:effectLst/>
                          <a:latin typeface="+mn-lt"/>
                          <a:ea typeface="Calibri" panose="020F0502020204030204" pitchFamily="34" charset="0"/>
                        </a:rPr>
                        <a:t>Action Steps</a:t>
                      </a:r>
                      <a:endParaRPr lang="en-US" sz="1800" dirty="0">
                        <a:solidFill>
                          <a:schemeClr val="bg1"/>
                        </a:solidFill>
                        <a:effectLst/>
                        <a:latin typeface="+mn-lt"/>
                        <a:ea typeface="Calibri" panose="020F0502020204030204" pitchFamily="34" charset="0"/>
                      </a:endParaRPr>
                    </a:p>
                  </a:txBody>
                  <a:tcPr marL="68580" marR="68580" marT="0" marB="0"/>
                </a:tc>
                <a:tc>
                  <a:txBody>
                    <a:bodyPr/>
                    <a:lstStyle/>
                    <a:p>
                      <a:pPr marL="0" marR="0" algn="ctr">
                        <a:lnSpc>
                          <a:spcPct val="107000"/>
                        </a:lnSpc>
                        <a:spcBef>
                          <a:spcPts val="0"/>
                        </a:spcBef>
                        <a:spcAft>
                          <a:spcPts val="800"/>
                        </a:spcAft>
                      </a:pPr>
                      <a:r>
                        <a:rPr lang="en-US" sz="1800" b="1" dirty="0">
                          <a:solidFill>
                            <a:schemeClr val="bg1"/>
                          </a:solidFill>
                          <a:effectLst/>
                          <a:latin typeface="+mn-lt"/>
                          <a:ea typeface="Calibri" panose="020F0502020204030204" pitchFamily="34" charset="0"/>
                        </a:rPr>
                        <a:t>Projected Revenue</a:t>
                      </a:r>
                      <a:endParaRPr lang="en-US" sz="1800" dirty="0">
                        <a:solidFill>
                          <a:schemeClr val="bg1"/>
                        </a:solidFill>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3910915540"/>
                  </a:ext>
                </a:extLst>
              </a:tr>
              <a:tr h="1674222">
                <a:tc>
                  <a:txBody>
                    <a:bodyPr/>
                    <a:lstStyle/>
                    <a:p>
                      <a:pPr marL="0" marR="0">
                        <a:lnSpc>
                          <a:spcPct val="107000"/>
                        </a:lnSpc>
                        <a:spcBef>
                          <a:spcPts val="0"/>
                        </a:spcBef>
                        <a:spcAft>
                          <a:spcPts val="800"/>
                        </a:spcAft>
                      </a:pPr>
                      <a:r>
                        <a:rPr lang="en-US" sz="1600" dirty="0">
                          <a:effectLst/>
                          <a:latin typeface="+mn-lt"/>
                          <a:ea typeface="Calibri" panose="020F0502020204030204" pitchFamily="34" charset="0"/>
                        </a:rPr>
                        <a:t>Secure 1 Gold ($5,000), 2 Silver ($2,500), and 5 Bronze ($1,000) Sponsors for the annual event</a:t>
                      </a:r>
                    </a:p>
                  </a:txBody>
                  <a:tcPr marL="68580" marR="68580" marT="0" marB="0"/>
                </a:tc>
                <a:tc>
                  <a:txBody>
                    <a:bodyPr/>
                    <a:lstStyle/>
                    <a:p>
                      <a:pPr marL="342900" marR="0" lvl="0" indent="-342900">
                        <a:lnSpc>
                          <a:spcPct val="107000"/>
                        </a:lnSpc>
                        <a:spcBef>
                          <a:spcPts val="0"/>
                        </a:spcBef>
                        <a:spcAft>
                          <a:spcPts val="0"/>
                        </a:spcAft>
                        <a:buFont typeface="Wingdings" pitchFamily="2" charset="2"/>
                        <a:buChar char=""/>
                      </a:pPr>
                      <a:r>
                        <a:rPr lang="en-US" sz="1600" dirty="0">
                          <a:effectLst/>
                          <a:latin typeface="+mn-lt"/>
                          <a:ea typeface="Calibri" panose="020F0502020204030204" pitchFamily="34" charset="0"/>
                        </a:rPr>
                        <a:t>1 Gold Sponsor = $5,000</a:t>
                      </a:r>
                    </a:p>
                    <a:p>
                      <a:pPr marL="342900" marR="0" lvl="0" indent="-342900">
                        <a:lnSpc>
                          <a:spcPct val="107000"/>
                        </a:lnSpc>
                        <a:spcBef>
                          <a:spcPts val="0"/>
                        </a:spcBef>
                        <a:spcAft>
                          <a:spcPts val="0"/>
                        </a:spcAft>
                        <a:buFont typeface="Wingdings" pitchFamily="2" charset="2"/>
                        <a:buChar char=""/>
                      </a:pPr>
                      <a:r>
                        <a:rPr lang="en-US" sz="1600" dirty="0">
                          <a:effectLst/>
                          <a:latin typeface="+mn-lt"/>
                          <a:ea typeface="Calibri" panose="020F0502020204030204" pitchFamily="34" charset="0"/>
                        </a:rPr>
                        <a:t>5 Silver Sponsors = $7,500</a:t>
                      </a:r>
                    </a:p>
                    <a:p>
                      <a:pPr marL="342900" marR="0" lvl="0" indent="-342900">
                        <a:lnSpc>
                          <a:spcPct val="107000"/>
                        </a:lnSpc>
                        <a:spcBef>
                          <a:spcPts val="0"/>
                        </a:spcBef>
                        <a:spcAft>
                          <a:spcPts val="0"/>
                        </a:spcAft>
                        <a:buFont typeface="Wingdings" pitchFamily="2" charset="2"/>
                        <a:buChar char=""/>
                      </a:pPr>
                      <a:r>
                        <a:rPr lang="en-US" sz="1600" dirty="0">
                          <a:effectLst/>
                          <a:latin typeface="+mn-lt"/>
                          <a:ea typeface="Calibri" panose="020F0502020204030204" pitchFamily="34" charset="0"/>
                        </a:rPr>
                        <a:t>2 Bronze Sponsors = $2,000</a:t>
                      </a:r>
                    </a:p>
                    <a:p>
                      <a:pPr marL="342900" marR="0" lvl="0" indent="-342900">
                        <a:lnSpc>
                          <a:spcPct val="107000"/>
                        </a:lnSpc>
                        <a:spcBef>
                          <a:spcPts val="0"/>
                        </a:spcBef>
                        <a:spcAft>
                          <a:spcPts val="0"/>
                        </a:spcAft>
                        <a:buFont typeface="Wingdings" pitchFamily="2" charset="2"/>
                        <a:buChar char=""/>
                      </a:pPr>
                      <a:r>
                        <a:rPr lang="en-US" sz="1600" dirty="0">
                          <a:effectLst/>
                          <a:latin typeface="+mn-lt"/>
                          <a:ea typeface="Calibri" panose="020F0502020204030204" pitchFamily="34" charset="0"/>
                        </a:rPr>
                        <a:t>Total sponsorships = $14,500</a:t>
                      </a:r>
                    </a:p>
                  </a:txBody>
                  <a:tcPr marL="68580" marR="68580" marT="0" marB="0"/>
                </a:tc>
                <a:tc>
                  <a:txBody>
                    <a:bodyPr/>
                    <a:lstStyle/>
                    <a:p>
                      <a:pPr marL="342900" marR="0" lvl="0" indent="-342900">
                        <a:lnSpc>
                          <a:spcPct val="107000"/>
                        </a:lnSpc>
                        <a:spcBef>
                          <a:spcPts val="0"/>
                        </a:spcBef>
                        <a:spcAft>
                          <a:spcPts val="0"/>
                        </a:spcAft>
                        <a:buFont typeface="Wingdings" pitchFamily="2" charset="2"/>
                        <a:buChar char=""/>
                      </a:pPr>
                      <a:r>
                        <a:rPr lang="en-US" sz="1600" dirty="0">
                          <a:effectLst/>
                          <a:latin typeface="+mn-lt"/>
                          <a:ea typeface="Calibri" panose="020F0502020204030204" pitchFamily="34" charset="0"/>
                        </a:rPr>
                        <a:t>Develop sponsorship packages by October 31</a:t>
                      </a:r>
                    </a:p>
                    <a:p>
                      <a:pPr marL="342900" marR="0" lvl="0" indent="-342900">
                        <a:lnSpc>
                          <a:spcPct val="107000"/>
                        </a:lnSpc>
                        <a:spcBef>
                          <a:spcPts val="0"/>
                        </a:spcBef>
                        <a:spcAft>
                          <a:spcPts val="0"/>
                        </a:spcAft>
                        <a:buFont typeface="Wingdings" pitchFamily="2" charset="2"/>
                        <a:buChar char=""/>
                      </a:pPr>
                      <a:r>
                        <a:rPr lang="en-US" sz="1600" dirty="0">
                          <a:effectLst/>
                          <a:latin typeface="+mn-lt"/>
                          <a:ea typeface="Calibri" panose="020F0502020204030204" pitchFamily="34" charset="0"/>
                        </a:rPr>
                        <a:t>Assign sponsorship asks to Board/staff/ past sponsors and make calls/hold meetings</a:t>
                      </a:r>
                    </a:p>
                  </a:txBody>
                  <a:tcPr marL="68580" marR="68580" marT="0" marB="0"/>
                </a:tc>
                <a:tc>
                  <a:txBody>
                    <a:bodyPr/>
                    <a:lstStyle/>
                    <a:p>
                      <a:pPr marL="0" marR="0">
                        <a:lnSpc>
                          <a:spcPct val="107000"/>
                        </a:lnSpc>
                        <a:spcBef>
                          <a:spcPts val="0"/>
                        </a:spcBef>
                        <a:spcAft>
                          <a:spcPts val="800"/>
                        </a:spcAft>
                      </a:pPr>
                      <a:r>
                        <a:rPr lang="en-US" sz="1600" dirty="0">
                          <a:effectLst/>
                          <a:latin typeface="+mn-lt"/>
                          <a:ea typeface="Calibri" panose="020F0502020204030204" pitchFamily="34" charset="0"/>
                        </a:rPr>
                        <a:t>8 sponsors at various levels = $15,000</a:t>
                      </a:r>
                    </a:p>
                  </a:txBody>
                  <a:tcPr marL="68580" marR="68580" marT="0" marB="0"/>
                </a:tc>
                <a:extLst>
                  <a:ext uri="{0D108BD9-81ED-4DB2-BD59-A6C34878D82A}">
                    <a16:rowId xmlns:a16="http://schemas.microsoft.com/office/drawing/2014/main" val="1507552247"/>
                  </a:ext>
                </a:extLst>
              </a:tr>
              <a:tr h="1392837">
                <a:tc>
                  <a:txBody>
                    <a:bodyPr/>
                    <a:lstStyle/>
                    <a:p>
                      <a:pPr marL="0" marR="0">
                        <a:lnSpc>
                          <a:spcPct val="107000"/>
                        </a:lnSpc>
                        <a:spcBef>
                          <a:spcPts val="0"/>
                        </a:spcBef>
                        <a:spcAft>
                          <a:spcPts val="800"/>
                        </a:spcAft>
                      </a:pPr>
                      <a:r>
                        <a:rPr lang="en-US" sz="1800" dirty="0">
                          <a:effectLst/>
                          <a:latin typeface="+mn-lt"/>
                          <a:ea typeface="Calibri" panose="020F0502020204030204" pitchFamily="34" charset="0"/>
                        </a:rPr>
                        <a:t>Set up 10 mini-events with some/all of the proceeds going to our organization</a:t>
                      </a:r>
                    </a:p>
                  </a:txBody>
                  <a:tcPr marL="68580" marR="68580" marT="0" marB="0"/>
                </a:tc>
                <a:tc>
                  <a:txBody>
                    <a:bodyPr/>
                    <a:lstStyle/>
                    <a:p>
                      <a:pPr marL="342900" marR="0" lvl="0" indent="-342900">
                        <a:lnSpc>
                          <a:spcPct val="107000"/>
                        </a:lnSpc>
                        <a:spcBef>
                          <a:spcPts val="0"/>
                        </a:spcBef>
                        <a:spcAft>
                          <a:spcPts val="0"/>
                        </a:spcAft>
                        <a:buFont typeface="Wingdings" pitchFamily="2" charset="2"/>
                        <a:buChar char=""/>
                      </a:pPr>
                      <a:r>
                        <a:rPr lang="en-US" sz="1800" dirty="0">
                          <a:effectLst/>
                          <a:latin typeface="+mn-lt"/>
                          <a:ea typeface="Calibri" panose="020F0502020204030204" pitchFamily="34" charset="0"/>
                        </a:rPr>
                        <a:t>7 mini-events hosted</a:t>
                      </a:r>
                    </a:p>
                    <a:p>
                      <a:pPr marL="342900" marR="0" lvl="0" indent="-342900">
                        <a:lnSpc>
                          <a:spcPct val="107000"/>
                        </a:lnSpc>
                        <a:spcBef>
                          <a:spcPts val="0"/>
                        </a:spcBef>
                        <a:spcAft>
                          <a:spcPts val="0"/>
                        </a:spcAft>
                        <a:buFont typeface="Wingdings" pitchFamily="2" charset="2"/>
                        <a:buChar char=""/>
                      </a:pPr>
                      <a:r>
                        <a:rPr lang="en-US" sz="1800" dirty="0">
                          <a:effectLst/>
                          <a:latin typeface="+mn-lt"/>
                          <a:ea typeface="Calibri" panose="020F0502020204030204" pitchFamily="34" charset="0"/>
                        </a:rPr>
                        <a:t>$7,842.56 in revenue</a:t>
                      </a:r>
                    </a:p>
                    <a:p>
                      <a:pPr marL="342900" marR="0" lvl="0" indent="-342900">
                        <a:lnSpc>
                          <a:spcPct val="107000"/>
                        </a:lnSpc>
                        <a:spcBef>
                          <a:spcPts val="0"/>
                        </a:spcBef>
                        <a:spcAft>
                          <a:spcPts val="0"/>
                        </a:spcAft>
                        <a:buFont typeface="Wingdings" pitchFamily="2" charset="2"/>
                        <a:buChar char=""/>
                      </a:pPr>
                      <a:r>
                        <a:rPr lang="en-US" sz="1800" dirty="0">
                          <a:effectLst/>
                          <a:latin typeface="+mn-lt"/>
                          <a:ea typeface="Calibri" panose="020F0502020204030204" pitchFamily="34" charset="0"/>
                        </a:rPr>
                        <a:t>Average revenue per event = $1,120.37</a:t>
                      </a:r>
                    </a:p>
                  </a:txBody>
                  <a:tcPr marL="68580" marR="68580" marT="0" marB="0"/>
                </a:tc>
                <a:tc>
                  <a:txBody>
                    <a:bodyPr/>
                    <a:lstStyle/>
                    <a:p>
                      <a:pPr marL="342900" marR="0" lvl="0" indent="-342900">
                        <a:lnSpc>
                          <a:spcPct val="107000"/>
                        </a:lnSpc>
                        <a:spcBef>
                          <a:spcPts val="0"/>
                        </a:spcBef>
                        <a:spcAft>
                          <a:spcPts val="0"/>
                        </a:spcAft>
                        <a:buFont typeface="Wingdings" pitchFamily="2" charset="2"/>
                        <a:buChar char=""/>
                      </a:pPr>
                      <a:r>
                        <a:rPr lang="en-US" sz="1800" dirty="0">
                          <a:effectLst/>
                          <a:latin typeface="+mn-lt"/>
                          <a:ea typeface="Calibri" panose="020F0502020204030204" pitchFamily="34" charset="0"/>
                        </a:rPr>
                        <a:t>Identify Dines Out/Brewery Nights establishments </a:t>
                      </a:r>
                    </a:p>
                    <a:p>
                      <a:pPr marL="342900" marR="0" lvl="0" indent="-342900">
                        <a:lnSpc>
                          <a:spcPct val="107000"/>
                        </a:lnSpc>
                        <a:spcBef>
                          <a:spcPts val="0"/>
                        </a:spcBef>
                        <a:spcAft>
                          <a:spcPts val="0"/>
                        </a:spcAft>
                        <a:buFont typeface="Wingdings" pitchFamily="2" charset="2"/>
                        <a:buChar char=""/>
                      </a:pPr>
                      <a:r>
                        <a:rPr lang="en-US" sz="1800" dirty="0">
                          <a:effectLst/>
                          <a:latin typeface="+mn-lt"/>
                          <a:ea typeface="Calibri" panose="020F0502020204030204" pitchFamily="34" charset="0"/>
                        </a:rPr>
                        <a:t>Coordinate calendar for hosting events</a:t>
                      </a:r>
                    </a:p>
                    <a:p>
                      <a:pPr marL="342900" marR="0" lvl="0" indent="-342900">
                        <a:lnSpc>
                          <a:spcPct val="107000"/>
                        </a:lnSpc>
                        <a:spcBef>
                          <a:spcPts val="0"/>
                        </a:spcBef>
                        <a:spcAft>
                          <a:spcPts val="0"/>
                        </a:spcAft>
                        <a:buFont typeface="Wingdings" pitchFamily="2" charset="2"/>
                        <a:buChar char=""/>
                      </a:pPr>
                      <a:r>
                        <a:rPr lang="en-US" sz="1800" dirty="0">
                          <a:effectLst/>
                          <a:latin typeface="+mn-lt"/>
                          <a:ea typeface="Calibri" panose="020F0502020204030204" pitchFamily="34" charset="0"/>
                        </a:rPr>
                        <a:t>Develop social media and Constant Contact campaigns for engaging stakeholders</a:t>
                      </a:r>
                    </a:p>
                    <a:p>
                      <a:pPr marL="342900" marR="0" lvl="0" indent="-342900">
                        <a:lnSpc>
                          <a:spcPct val="107000"/>
                        </a:lnSpc>
                        <a:spcBef>
                          <a:spcPts val="0"/>
                        </a:spcBef>
                        <a:spcAft>
                          <a:spcPts val="0"/>
                        </a:spcAft>
                        <a:buFont typeface="Wingdings" pitchFamily="2" charset="2"/>
                        <a:buChar char=""/>
                      </a:pPr>
                      <a:r>
                        <a:rPr lang="en-US" sz="1800" dirty="0">
                          <a:effectLst/>
                          <a:latin typeface="+mn-lt"/>
                          <a:ea typeface="Calibri" panose="020F0502020204030204" pitchFamily="34" charset="0"/>
                        </a:rPr>
                        <a:t>Host events</a:t>
                      </a:r>
                    </a:p>
                  </a:txBody>
                  <a:tcPr marL="68580" marR="68580" marT="0" marB="0"/>
                </a:tc>
                <a:tc>
                  <a:txBody>
                    <a:bodyPr/>
                    <a:lstStyle/>
                    <a:p>
                      <a:pPr marL="0" marR="0">
                        <a:lnSpc>
                          <a:spcPct val="107000"/>
                        </a:lnSpc>
                        <a:spcBef>
                          <a:spcPts val="0"/>
                        </a:spcBef>
                        <a:spcAft>
                          <a:spcPts val="800"/>
                        </a:spcAft>
                      </a:pPr>
                      <a:r>
                        <a:rPr lang="en-US" sz="1800" dirty="0">
                          <a:effectLst/>
                          <a:latin typeface="+mn-lt"/>
                          <a:ea typeface="Calibri" panose="020F0502020204030204" pitchFamily="34" charset="0"/>
                        </a:rPr>
                        <a:t>$5,000 in revenue through Dines Out/ Brewery Nights</a:t>
                      </a:r>
                    </a:p>
                  </a:txBody>
                  <a:tcPr marL="68580" marR="68580" marT="0" marB="0"/>
                </a:tc>
                <a:extLst>
                  <a:ext uri="{0D108BD9-81ED-4DB2-BD59-A6C34878D82A}">
                    <a16:rowId xmlns:a16="http://schemas.microsoft.com/office/drawing/2014/main" val="831836522"/>
                  </a:ext>
                </a:extLst>
              </a:tr>
            </a:tbl>
          </a:graphicData>
        </a:graphic>
      </p:graphicFrame>
    </p:spTree>
    <p:extLst>
      <p:ext uri="{BB962C8B-B14F-4D97-AF65-F5344CB8AC3E}">
        <p14:creationId xmlns:p14="http://schemas.microsoft.com/office/powerpoint/2010/main" val="26120812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E799E-5697-9C6F-195A-7034D59E9B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D3C004B-A410-9FE8-9F7F-146947652B98}"/>
              </a:ext>
            </a:extLst>
          </p:cNvPr>
          <p:cNvSpPr>
            <a:spLocks noGrp="1"/>
          </p:cNvSpPr>
          <p:nvPr>
            <p:ph type="title"/>
          </p:nvPr>
        </p:nvSpPr>
        <p:spPr>
          <a:xfrm>
            <a:off x="594360" y="-1570325"/>
            <a:ext cx="10972800" cy="1570325"/>
          </a:xfrm>
        </p:spPr>
        <p:txBody>
          <a:bodyPr vert="horz" lIns="0" tIns="0" rIns="0" bIns="0" rtlCol="0" anchor="b" anchorCtr="0">
            <a:noAutofit/>
          </a:bodyPr>
          <a:lstStyle/>
          <a:p>
            <a:r>
              <a:rPr lang="en-US" dirty="0"/>
              <a:t>In-Kind/Other</a:t>
            </a:r>
          </a:p>
        </p:txBody>
      </p:sp>
      <p:graphicFrame>
        <p:nvGraphicFramePr>
          <p:cNvPr id="2" name="Table 1">
            <a:extLst>
              <a:ext uri="{FF2B5EF4-FFF2-40B4-BE49-F238E27FC236}">
                <a16:creationId xmlns:a16="http://schemas.microsoft.com/office/drawing/2014/main" id="{D5E1BA03-024E-1A52-B869-144B79F4E248}"/>
              </a:ext>
            </a:extLst>
          </p:cNvPr>
          <p:cNvGraphicFramePr>
            <a:graphicFrameLocks noGrp="1"/>
          </p:cNvGraphicFramePr>
          <p:nvPr>
            <p:extLst>
              <p:ext uri="{D42A27DB-BD31-4B8C-83A1-F6EECF244321}">
                <p14:modId xmlns:p14="http://schemas.microsoft.com/office/powerpoint/2010/main" val="457901182"/>
              </p:ext>
            </p:extLst>
          </p:nvPr>
        </p:nvGraphicFramePr>
        <p:xfrm>
          <a:off x="326571" y="600042"/>
          <a:ext cx="11538857" cy="4777424"/>
        </p:xfrm>
        <a:graphic>
          <a:graphicData uri="http://schemas.openxmlformats.org/drawingml/2006/table">
            <a:tbl>
              <a:tblPr firstRow="1" firstCol="1" bandRow="1">
                <a:tableStyleId>{1FECB4D8-DB02-4DC6-A0A2-4F2EBAE1DC90}</a:tableStyleId>
              </a:tblPr>
              <a:tblGrid>
                <a:gridCol w="2295859">
                  <a:extLst>
                    <a:ext uri="{9D8B030D-6E8A-4147-A177-3AD203B41FA5}">
                      <a16:colId xmlns:a16="http://schemas.microsoft.com/office/drawing/2014/main" val="4211190861"/>
                    </a:ext>
                  </a:extLst>
                </a:gridCol>
                <a:gridCol w="2846717">
                  <a:extLst>
                    <a:ext uri="{9D8B030D-6E8A-4147-A177-3AD203B41FA5}">
                      <a16:colId xmlns:a16="http://schemas.microsoft.com/office/drawing/2014/main" val="2787593918"/>
                    </a:ext>
                  </a:extLst>
                </a:gridCol>
                <a:gridCol w="4197367">
                  <a:extLst>
                    <a:ext uri="{9D8B030D-6E8A-4147-A177-3AD203B41FA5}">
                      <a16:colId xmlns:a16="http://schemas.microsoft.com/office/drawing/2014/main" val="2422019020"/>
                    </a:ext>
                  </a:extLst>
                </a:gridCol>
                <a:gridCol w="2198914">
                  <a:extLst>
                    <a:ext uri="{9D8B030D-6E8A-4147-A177-3AD203B41FA5}">
                      <a16:colId xmlns:a16="http://schemas.microsoft.com/office/drawing/2014/main" val="2266033234"/>
                    </a:ext>
                  </a:extLst>
                </a:gridCol>
              </a:tblGrid>
              <a:tr h="673994">
                <a:tc gridSpan="4">
                  <a:txBody>
                    <a:bodyPr/>
                    <a:lstStyle/>
                    <a:p>
                      <a:pPr marL="0" marR="0">
                        <a:lnSpc>
                          <a:spcPct val="107000"/>
                        </a:lnSpc>
                        <a:spcBef>
                          <a:spcPts val="0"/>
                        </a:spcBef>
                        <a:spcAft>
                          <a:spcPts val="800"/>
                        </a:spcAft>
                      </a:pPr>
                      <a:r>
                        <a:rPr lang="en-US" sz="2000" b="1" dirty="0">
                          <a:solidFill>
                            <a:schemeClr val="bg1"/>
                          </a:solidFill>
                          <a:effectLst/>
                          <a:latin typeface="+mn-lt"/>
                          <a:ea typeface="Calibri" panose="020F0502020204030204" pitchFamily="34" charset="0"/>
                        </a:rPr>
                        <a:t>Type: In-Kind/Other</a:t>
                      </a:r>
                    </a:p>
                    <a:p>
                      <a:pPr marL="0" marR="0">
                        <a:lnSpc>
                          <a:spcPct val="107000"/>
                        </a:lnSpc>
                        <a:spcBef>
                          <a:spcPts val="0"/>
                        </a:spcBef>
                        <a:spcAft>
                          <a:spcPts val="800"/>
                        </a:spcAft>
                      </a:pPr>
                      <a:r>
                        <a:rPr lang="en-US" sz="2000" b="1" dirty="0">
                          <a:solidFill>
                            <a:schemeClr val="bg1"/>
                          </a:solidFill>
                          <a:effectLst/>
                          <a:latin typeface="+mn-lt"/>
                          <a:ea typeface="Calibri" panose="020F0502020204030204" pitchFamily="34" charset="0"/>
                        </a:rPr>
                        <a:t>FY25 Goal: $15,000</a:t>
                      </a: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95798919"/>
                  </a:ext>
                </a:extLst>
              </a:tr>
              <a:tr h="267375">
                <a:tc>
                  <a:txBody>
                    <a:bodyPr/>
                    <a:lstStyle/>
                    <a:p>
                      <a:pPr marL="0" marR="0" algn="ctr">
                        <a:lnSpc>
                          <a:spcPct val="107000"/>
                        </a:lnSpc>
                        <a:spcBef>
                          <a:spcPts val="0"/>
                        </a:spcBef>
                        <a:spcAft>
                          <a:spcPts val="800"/>
                        </a:spcAft>
                      </a:pPr>
                      <a:r>
                        <a:rPr lang="en-US" sz="1800" b="1" dirty="0">
                          <a:solidFill>
                            <a:schemeClr val="bg1"/>
                          </a:solidFill>
                          <a:effectLst/>
                          <a:latin typeface="+mn-lt"/>
                          <a:ea typeface="Calibri" panose="020F0502020204030204" pitchFamily="34" charset="0"/>
                        </a:rPr>
                        <a:t>Strategy</a:t>
                      </a:r>
                      <a:endParaRPr lang="en-US" sz="1800" dirty="0">
                        <a:solidFill>
                          <a:schemeClr val="bg1"/>
                        </a:solidFill>
                        <a:effectLst/>
                        <a:latin typeface="+mn-lt"/>
                        <a:ea typeface="Calibri" panose="020F0502020204030204" pitchFamily="34" charset="0"/>
                      </a:endParaRPr>
                    </a:p>
                  </a:txBody>
                  <a:tcPr marL="68580" marR="68580" marT="0" marB="0"/>
                </a:tc>
                <a:tc>
                  <a:txBody>
                    <a:bodyPr/>
                    <a:lstStyle/>
                    <a:p>
                      <a:pPr marL="0" marR="0" algn="ctr">
                        <a:lnSpc>
                          <a:spcPct val="107000"/>
                        </a:lnSpc>
                        <a:spcBef>
                          <a:spcPts val="0"/>
                        </a:spcBef>
                        <a:spcAft>
                          <a:spcPts val="800"/>
                        </a:spcAft>
                      </a:pPr>
                      <a:r>
                        <a:rPr lang="en-US" sz="1800" b="1" dirty="0">
                          <a:solidFill>
                            <a:schemeClr val="bg1"/>
                          </a:solidFill>
                          <a:effectLst/>
                          <a:latin typeface="+mn-lt"/>
                          <a:ea typeface="Calibri" panose="020F0502020204030204" pitchFamily="34" charset="0"/>
                        </a:rPr>
                        <a:t>FY24 Results</a:t>
                      </a:r>
                      <a:endParaRPr lang="en-US" sz="1800" dirty="0">
                        <a:solidFill>
                          <a:schemeClr val="bg1"/>
                        </a:solidFill>
                        <a:effectLst/>
                        <a:latin typeface="+mn-lt"/>
                        <a:ea typeface="Calibri" panose="020F0502020204030204" pitchFamily="34" charset="0"/>
                      </a:endParaRPr>
                    </a:p>
                  </a:txBody>
                  <a:tcPr marL="68580" marR="68580" marT="0" marB="0"/>
                </a:tc>
                <a:tc>
                  <a:txBody>
                    <a:bodyPr/>
                    <a:lstStyle/>
                    <a:p>
                      <a:pPr marL="0" marR="0" algn="ctr">
                        <a:lnSpc>
                          <a:spcPct val="107000"/>
                        </a:lnSpc>
                        <a:spcBef>
                          <a:spcPts val="0"/>
                        </a:spcBef>
                        <a:spcAft>
                          <a:spcPts val="800"/>
                        </a:spcAft>
                      </a:pPr>
                      <a:r>
                        <a:rPr lang="en-US" sz="1800" b="1" dirty="0">
                          <a:solidFill>
                            <a:schemeClr val="bg1"/>
                          </a:solidFill>
                          <a:effectLst/>
                          <a:latin typeface="+mn-lt"/>
                          <a:ea typeface="Calibri" panose="020F0502020204030204" pitchFamily="34" charset="0"/>
                        </a:rPr>
                        <a:t>Action Steps</a:t>
                      </a:r>
                      <a:endParaRPr lang="en-US" sz="1800" dirty="0">
                        <a:solidFill>
                          <a:schemeClr val="bg1"/>
                        </a:solidFill>
                        <a:effectLst/>
                        <a:latin typeface="+mn-lt"/>
                        <a:ea typeface="Calibri" panose="020F0502020204030204" pitchFamily="34" charset="0"/>
                      </a:endParaRPr>
                    </a:p>
                  </a:txBody>
                  <a:tcPr marL="68580" marR="68580" marT="0" marB="0"/>
                </a:tc>
                <a:tc>
                  <a:txBody>
                    <a:bodyPr/>
                    <a:lstStyle/>
                    <a:p>
                      <a:pPr marL="0" marR="0" algn="ctr">
                        <a:lnSpc>
                          <a:spcPct val="107000"/>
                        </a:lnSpc>
                        <a:spcBef>
                          <a:spcPts val="0"/>
                        </a:spcBef>
                        <a:spcAft>
                          <a:spcPts val="800"/>
                        </a:spcAft>
                      </a:pPr>
                      <a:r>
                        <a:rPr lang="en-US" sz="1800" b="1" dirty="0">
                          <a:solidFill>
                            <a:schemeClr val="bg1"/>
                          </a:solidFill>
                          <a:effectLst/>
                          <a:latin typeface="+mn-lt"/>
                          <a:ea typeface="Calibri" panose="020F0502020204030204" pitchFamily="34" charset="0"/>
                        </a:rPr>
                        <a:t>Projected Revenue</a:t>
                      </a:r>
                      <a:endParaRPr lang="en-US" sz="1800" dirty="0">
                        <a:solidFill>
                          <a:schemeClr val="bg1"/>
                        </a:solidFill>
                        <a:effectLst/>
                        <a:latin typeface="+mn-lt"/>
                        <a:ea typeface="Calibri" panose="020F0502020204030204" pitchFamily="34" charset="0"/>
                      </a:endParaRPr>
                    </a:p>
                  </a:txBody>
                  <a:tcPr marL="68580" marR="68580" marT="0" marB="0"/>
                </a:tc>
                <a:extLst>
                  <a:ext uri="{0D108BD9-81ED-4DB2-BD59-A6C34878D82A}">
                    <a16:rowId xmlns:a16="http://schemas.microsoft.com/office/drawing/2014/main" val="3910915540"/>
                  </a:ext>
                </a:extLst>
              </a:tr>
              <a:tr h="1674222">
                <a:tc>
                  <a:txBody>
                    <a:bodyPr/>
                    <a:lstStyle/>
                    <a:p>
                      <a:pPr marL="0" marR="0">
                        <a:lnSpc>
                          <a:spcPct val="107000"/>
                        </a:lnSpc>
                        <a:spcBef>
                          <a:spcPts val="0"/>
                        </a:spcBef>
                        <a:spcAft>
                          <a:spcPts val="800"/>
                        </a:spcAft>
                      </a:pPr>
                      <a:r>
                        <a:rPr lang="en-US" sz="1800" dirty="0">
                          <a:solidFill>
                            <a:schemeClr val="bg1"/>
                          </a:solidFill>
                          <a:effectLst/>
                          <a:latin typeface="+mn-lt"/>
                          <a:ea typeface="Calibri" panose="020F0502020204030204" pitchFamily="34" charset="0"/>
                        </a:rPr>
                        <a:t>Increase number of regular (at least weekly) volunteers from 10 to 15</a:t>
                      </a:r>
                    </a:p>
                  </a:txBody>
                  <a:tcPr marL="68580" marR="68580" marT="0" marB="0"/>
                </a:tc>
                <a:tc>
                  <a:txBody>
                    <a:bodyPr/>
                    <a:lstStyle/>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10 volunteers</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Average number of volunteer hours per week = 15</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Total in-kind revenue for volunteers per week = $5,023.50</a:t>
                      </a:r>
                    </a:p>
                  </a:txBody>
                  <a:tcPr marL="68580" marR="68580" marT="0" marB="0"/>
                </a:tc>
                <a:tc>
                  <a:txBody>
                    <a:bodyPr/>
                    <a:lstStyle/>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Share volunteer opportunities in school newsletter, on the website, and on social media</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Gather quarterly feedback from volunteers about their experience</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Appreciation event for volunteers in the Spring</a:t>
                      </a:r>
                    </a:p>
                  </a:txBody>
                  <a:tcPr marL="68580" marR="68580" marT="0" marB="0"/>
                </a:tc>
                <a:tc>
                  <a:txBody>
                    <a:bodyPr/>
                    <a:lstStyle/>
                    <a:p>
                      <a:pPr marL="0" marR="0">
                        <a:lnSpc>
                          <a:spcPct val="107000"/>
                        </a:lnSpc>
                        <a:spcBef>
                          <a:spcPts val="0"/>
                        </a:spcBef>
                        <a:spcAft>
                          <a:spcPts val="800"/>
                        </a:spcAft>
                      </a:pPr>
                      <a:r>
                        <a:rPr lang="en-US" sz="1800" dirty="0">
                          <a:solidFill>
                            <a:schemeClr val="bg1"/>
                          </a:solidFill>
                          <a:effectLst/>
                          <a:latin typeface="+mn-lt"/>
                          <a:ea typeface="Calibri" panose="020F0502020204030204" pitchFamily="34" charset="0"/>
                        </a:rPr>
                        <a:t>15 volunteers per week at an average of 15 hours per week at $33.49 per hour = $7,535.25 in-kind revenue </a:t>
                      </a:r>
                    </a:p>
                  </a:txBody>
                  <a:tcPr marL="68580" marR="68580" marT="0" marB="0"/>
                </a:tc>
                <a:extLst>
                  <a:ext uri="{0D108BD9-81ED-4DB2-BD59-A6C34878D82A}">
                    <a16:rowId xmlns:a16="http://schemas.microsoft.com/office/drawing/2014/main" val="1507552247"/>
                  </a:ext>
                </a:extLst>
              </a:tr>
              <a:tr h="1392837">
                <a:tc>
                  <a:txBody>
                    <a:bodyPr/>
                    <a:lstStyle/>
                    <a:p>
                      <a:pPr marL="0" marR="0">
                        <a:lnSpc>
                          <a:spcPct val="107000"/>
                        </a:lnSpc>
                        <a:spcBef>
                          <a:spcPts val="0"/>
                        </a:spcBef>
                        <a:spcAft>
                          <a:spcPts val="800"/>
                        </a:spcAft>
                      </a:pPr>
                      <a:r>
                        <a:rPr lang="en-US" sz="1800" dirty="0">
                          <a:solidFill>
                            <a:schemeClr val="bg1"/>
                          </a:solidFill>
                          <a:effectLst/>
                          <a:latin typeface="+mn-lt"/>
                          <a:ea typeface="Calibri" panose="020F0502020204030204" pitchFamily="34" charset="0"/>
                        </a:rPr>
                        <a:t>Secure two car donations</a:t>
                      </a:r>
                    </a:p>
                  </a:txBody>
                  <a:tcPr marL="68580" marR="68580" marT="0" marB="0"/>
                </a:tc>
                <a:tc>
                  <a:txBody>
                    <a:bodyPr/>
                    <a:lstStyle/>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1 car donation</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Revenue from car donation = $6,098.74</a:t>
                      </a:r>
                    </a:p>
                  </a:txBody>
                  <a:tcPr marL="68580" marR="68580" marT="0" marB="0"/>
                </a:tc>
                <a:tc>
                  <a:txBody>
                    <a:bodyPr/>
                    <a:lstStyle/>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Highlight process for car donations in newsletter and on the website</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Share a spotlight story/social media post about past car donor</a:t>
                      </a:r>
                    </a:p>
                    <a:p>
                      <a:pPr marL="342900" marR="0" lvl="0" indent="-342900">
                        <a:lnSpc>
                          <a:spcPct val="107000"/>
                        </a:lnSpc>
                        <a:spcBef>
                          <a:spcPts val="0"/>
                        </a:spcBef>
                        <a:spcAft>
                          <a:spcPts val="0"/>
                        </a:spcAft>
                        <a:buFont typeface="Wingdings" pitchFamily="2" charset="2"/>
                        <a:buChar char=""/>
                      </a:pPr>
                      <a:r>
                        <a:rPr lang="en-US" sz="1800" dirty="0">
                          <a:solidFill>
                            <a:schemeClr val="bg1"/>
                          </a:solidFill>
                          <a:effectLst/>
                          <a:latin typeface="+mn-lt"/>
                          <a:ea typeface="Calibri" panose="020F0502020204030204" pitchFamily="34" charset="0"/>
                        </a:rPr>
                        <a:t>Work with car reseller to improve marketing practices</a:t>
                      </a:r>
                    </a:p>
                  </a:txBody>
                  <a:tcPr marL="68580" marR="68580" marT="0" marB="0"/>
                </a:tc>
                <a:tc>
                  <a:txBody>
                    <a:bodyPr/>
                    <a:lstStyle/>
                    <a:p>
                      <a:pPr marL="0" marR="0">
                        <a:lnSpc>
                          <a:spcPct val="107000"/>
                        </a:lnSpc>
                        <a:spcBef>
                          <a:spcPts val="0"/>
                        </a:spcBef>
                        <a:spcAft>
                          <a:spcPts val="800"/>
                        </a:spcAft>
                      </a:pPr>
                      <a:r>
                        <a:rPr lang="en-US" sz="1800" dirty="0">
                          <a:solidFill>
                            <a:schemeClr val="bg1"/>
                          </a:solidFill>
                          <a:effectLst/>
                          <a:latin typeface="+mn-lt"/>
                          <a:ea typeface="Calibri" panose="020F0502020204030204" pitchFamily="34" charset="0"/>
                        </a:rPr>
                        <a:t>2 car donations for an average of $6,500 each = $13,000</a:t>
                      </a:r>
                    </a:p>
                  </a:txBody>
                  <a:tcPr marL="68580" marR="68580" marT="0" marB="0"/>
                </a:tc>
                <a:extLst>
                  <a:ext uri="{0D108BD9-81ED-4DB2-BD59-A6C34878D82A}">
                    <a16:rowId xmlns:a16="http://schemas.microsoft.com/office/drawing/2014/main" val="831836522"/>
                  </a:ext>
                </a:extLst>
              </a:tr>
            </a:tbl>
          </a:graphicData>
        </a:graphic>
      </p:graphicFrame>
    </p:spTree>
    <p:extLst>
      <p:ext uri="{BB962C8B-B14F-4D97-AF65-F5344CB8AC3E}">
        <p14:creationId xmlns:p14="http://schemas.microsoft.com/office/powerpoint/2010/main" val="42602087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051E5-A608-7B6E-C86D-ED9DAD2CDC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996F7A-11E0-11AD-DF58-5DF2F38358C0}"/>
              </a:ext>
            </a:extLst>
          </p:cNvPr>
          <p:cNvSpPr>
            <a:spLocks noGrp="1"/>
          </p:cNvSpPr>
          <p:nvPr>
            <p:ph type="ctrTitle"/>
          </p:nvPr>
        </p:nvSpPr>
        <p:spPr/>
        <p:txBody>
          <a:bodyPr/>
          <a:lstStyle/>
          <a:p>
            <a:r>
              <a:rPr lang="en-US" dirty="0"/>
              <a:t>Your turn!</a:t>
            </a:r>
          </a:p>
        </p:txBody>
      </p:sp>
      <p:sp>
        <p:nvSpPr>
          <p:cNvPr id="7" name="Title 1">
            <a:extLst>
              <a:ext uri="{FF2B5EF4-FFF2-40B4-BE49-F238E27FC236}">
                <a16:creationId xmlns:a16="http://schemas.microsoft.com/office/drawing/2014/main" id="{106EBF9D-006C-34AA-B587-362FE71B7E84}"/>
              </a:ext>
              <a:ext uri="{C183D7F6-B498-43B3-948B-1728B52AA6E4}">
                <adec:decorative xmlns:adec="http://schemas.microsoft.com/office/drawing/2017/decorative" val="1"/>
              </a:ext>
            </a:extLst>
          </p:cNvPr>
          <p:cNvSpPr txBox="1">
            <a:spLocks/>
          </p:cNvSpPr>
          <p:nvPr/>
        </p:nvSpPr>
        <p:spPr>
          <a:xfrm>
            <a:off x="202883" y="2588870"/>
            <a:ext cx="5486400" cy="1680259"/>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6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spTree>
    <p:extLst>
      <p:ext uri="{BB962C8B-B14F-4D97-AF65-F5344CB8AC3E}">
        <p14:creationId xmlns:p14="http://schemas.microsoft.com/office/powerpoint/2010/main" val="2349919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olorful pastel sticks">
            <a:extLst>
              <a:ext uri="{FF2B5EF4-FFF2-40B4-BE49-F238E27FC236}">
                <a16:creationId xmlns:a16="http://schemas.microsoft.com/office/drawing/2014/main" id="{8DB431A1-9806-9CFE-0E5F-1A5611C2A66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378" b="12378"/>
          <a:stretch/>
        </p:blipFill>
        <p:spPr>
          <a:xfrm>
            <a:off x="0" y="0"/>
            <a:ext cx="12192000" cy="6880225"/>
          </a:xfrm>
        </p:spPr>
      </p:pic>
      <p:sp>
        <p:nvSpPr>
          <p:cNvPr id="3" name="Title 2">
            <a:extLst>
              <a:ext uri="{FF2B5EF4-FFF2-40B4-BE49-F238E27FC236}">
                <a16:creationId xmlns:a16="http://schemas.microsoft.com/office/drawing/2014/main" id="{9C37279A-330D-886F-340D-494A5005E5FC}"/>
              </a:ext>
            </a:extLst>
          </p:cNvPr>
          <p:cNvSpPr>
            <a:spLocks noGrp="1"/>
          </p:cNvSpPr>
          <p:nvPr>
            <p:ph type="title"/>
          </p:nvPr>
        </p:nvSpPr>
        <p:spPr>
          <a:xfrm>
            <a:off x="6309359" y="444933"/>
            <a:ext cx="5477479" cy="3291840"/>
          </a:xfrm>
        </p:spPr>
        <p:txBody>
          <a:bodyPr/>
          <a:lstStyle/>
          <a:p>
            <a:r>
              <a:rPr lang="en-US" dirty="0"/>
              <a:t>Current State of Fundraising</a:t>
            </a:r>
          </a:p>
        </p:txBody>
      </p:sp>
    </p:spTree>
    <p:extLst>
      <p:ext uri="{BB962C8B-B14F-4D97-AF65-F5344CB8AC3E}">
        <p14:creationId xmlns:p14="http://schemas.microsoft.com/office/powerpoint/2010/main" val="20021678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3CF95-C8AC-FB2E-67F1-7F5699D9BCD5}"/>
            </a:ext>
          </a:extLst>
        </p:cNvPr>
        <p:cNvGrpSpPr/>
        <p:nvPr/>
      </p:nvGrpSpPr>
      <p:grpSpPr>
        <a:xfrm>
          <a:off x="0" y="0"/>
          <a:ext cx="0" cy="0"/>
          <a:chOff x="0" y="0"/>
          <a:chExt cx="0" cy="0"/>
        </a:xfrm>
      </p:grpSpPr>
      <p:pic>
        <p:nvPicPr>
          <p:cNvPr id="11" name="Picture Placeholder 10" descr="Colorful pastel sticks">
            <a:extLst>
              <a:ext uri="{FF2B5EF4-FFF2-40B4-BE49-F238E27FC236}">
                <a16:creationId xmlns:a16="http://schemas.microsoft.com/office/drawing/2014/main" id="{1A2F5B4B-D6E1-4569-13FB-0B11F00C536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378" b="12378"/>
          <a:stretch/>
        </p:blipFill>
        <p:spPr>
          <a:xfrm>
            <a:off x="0" y="0"/>
            <a:ext cx="12192000" cy="6880225"/>
          </a:xfrm>
        </p:spPr>
      </p:pic>
      <p:sp>
        <p:nvSpPr>
          <p:cNvPr id="3" name="Title 2">
            <a:extLst>
              <a:ext uri="{FF2B5EF4-FFF2-40B4-BE49-F238E27FC236}">
                <a16:creationId xmlns:a16="http://schemas.microsoft.com/office/drawing/2014/main" id="{EA7AEDCE-C656-E070-6457-0F7CFFBC05EA}"/>
              </a:ext>
            </a:extLst>
          </p:cNvPr>
          <p:cNvSpPr>
            <a:spLocks noGrp="1"/>
          </p:cNvSpPr>
          <p:nvPr>
            <p:ph type="title"/>
          </p:nvPr>
        </p:nvSpPr>
        <p:spPr>
          <a:xfrm>
            <a:off x="6309359" y="444933"/>
            <a:ext cx="5477479" cy="3291840"/>
          </a:xfrm>
        </p:spPr>
        <p:txBody>
          <a:bodyPr/>
          <a:lstStyle/>
          <a:p>
            <a:br>
              <a:rPr lang="en-US" sz="5900" dirty="0"/>
            </a:br>
            <a:r>
              <a:rPr lang="en-US" sz="5900" dirty="0"/>
              <a:t>Building &amp; Mapping Relationships</a:t>
            </a:r>
          </a:p>
        </p:txBody>
      </p:sp>
    </p:spTree>
    <p:extLst>
      <p:ext uri="{BB962C8B-B14F-4D97-AF65-F5344CB8AC3E}">
        <p14:creationId xmlns:p14="http://schemas.microsoft.com/office/powerpoint/2010/main" val="8085067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CD70E-B08C-E044-7457-B107DD9FDDC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BA37CF9-2E37-3FC3-93FC-59B092211522}"/>
              </a:ext>
            </a:extLst>
          </p:cNvPr>
          <p:cNvSpPr>
            <a:spLocks noGrp="1"/>
          </p:cNvSpPr>
          <p:nvPr>
            <p:ph type="title"/>
          </p:nvPr>
        </p:nvSpPr>
        <p:spPr>
          <a:xfrm>
            <a:off x="594360" y="102875"/>
            <a:ext cx="10873740" cy="1680205"/>
          </a:xfrm>
        </p:spPr>
        <p:txBody>
          <a:bodyPr/>
          <a:lstStyle/>
          <a:p>
            <a:r>
              <a:rPr lang="en-US" dirty="0"/>
              <a:t>Building Relationships</a:t>
            </a:r>
          </a:p>
        </p:txBody>
      </p:sp>
      <p:sp>
        <p:nvSpPr>
          <p:cNvPr id="7" name="Text Placeholder 6">
            <a:extLst>
              <a:ext uri="{FF2B5EF4-FFF2-40B4-BE49-F238E27FC236}">
                <a16:creationId xmlns:a16="http://schemas.microsoft.com/office/drawing/2014/main" id="{315FD38D-EF6D-F351-B129-532DC76EDD3B}"/>
              </a:ext>
            </a:extLst>
          </p:cNvPr>
          <p:cNvSpPr>
            <a:spLocks noGrp="1"/>
          </p:cNvSpPr>
          <p:nvPr>
            <p:ph sz="quarter" idx="13"/>
          </p:nvPr>
        </p:nvSpPr>
        <p:spPr>
          <a:xfrm>
            <a:off x="3657600" y="2281238"/>
            <a:ext cx="7810500" cy="3700462"/>
          </a:xfrm>
        </p:spPr>
        <p:txBody>
          <a:bodyPr>
            <a:normAutofit/>
          </a:bodyPr>
          <a:lstStyle/>
          <a:p>
            <a:pPr>
              <a:buFont typeface="Wingdings" pitchFamily="2" charset="2"/>
              <a:buChar char="§"/>
            </a:pPr>
            <a:r>
              <a:rPr lang="en-US" sz="2400" dirty="0">
                <a:solidFill>
                  <a:schemeClr val="tx2">
                    <a:lumMod val="75000"/>
                  </a:schemeClr>
                </a:solidFill>
              </a:rPr>
              <a:t>Trust and authenticity</a:t>
            </a:r>
          </a:p>
          <a:p>
            <a:pPr>
              <a:buFont typeface="Wingdings" pitchFamily="2" charset="2"/>
              <a:buChar char="§"/>
            </a:pPr>
            <a:r>
              <a:rPr lang="en-US" sz="2400" dirty="0">
                <a:solidFill>
                  <a:schemeClr val="tx2">
                    <a:lumMod val="75000"/>
                  </a:schemeClr>
                </a:solidFill>
              </a:rPr>
              <a:t>Identifying what they care about</a:t>
            </a:r>
          </a:p>
          <a:p>
            <a:pPr>
              <a:buFont typeface="Wingdings" pitchFamily="2" charset="2"/>
              <a:buChar char="§"/>
            </a:pPr>
            <a:r>
              <a:rPr lang="en-US" sz="2400" dirty="0">
                <a:solidFill>
                  <a:schemeClr val="tx2">
                    <a:lumMod val="75000"/>
                  </a:schemeClr>
                </a:solidFill>
              </a:rPr>
              <a:t>Navigating differences</a:t>
            </a:r>
          </a:p>
          <a:p>
            <a:pPr>
              <a:buFont typeface="Wingdings" pitchFamily="2" charset="2"/>
              <a:buChar char="§"/>
            </a:pPr>
            <a:r>
              <a:rPr lang="en-US" sz="2400" dirty="0">
                <a:solidFill>
                  <a:schemeClr val="tx2">
                    <a:lumMod val="75000"/>
                  </a:schemeClr>
                </a:solidFill>
              </a:rPr>
              <a:t>Aligning on a shared purpose</a:t>
            </a:r>
          </a:p>
        </p:txBody>
      </p:sp>
      <p:grpSp>
        <p:nvGrpSpPr>
          <p:cNvPr id="19" name="Group 18">
            <a:extLst>
              <a:ext uri="{FF2B5EF4-FFF2-40B4-BE49-F238E27FC236}">
                <a16:creationId xmlns:a16="http://schemas.microsoft.com/office/drawing/2014/main" id="{5D688E17-B2ED-DF26-8769-DBFAFBB1B396}"/>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2600D1AB-650D-8005-0103-7771322B0ECE}"/>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FF061425-B730-9477-CFEF-520D88A58C1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C4265287-65AE-6811-1D33-44E0519B4F5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9194168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508C7-CFDE-DCA8-C964-7810D16CA7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5C497C3-6059-3B16-9C17-8D8213474445}"/>
              </a:ext>
            </a:extLst>
          </p:cNvPr>
          <p:cNvSpPr>
            <a:spLocks noGrp="1"/>
          </p:cNvSpPr>
          <p:nvPr>
            <p:ph type="title"/>
          </p:nvPr>
        </p:nvSpPr>
        <p:spPr>
          <a:xfrm>
            <a:off x="594360" y="102875"/>
            <a:ext cx="10873740" cy="1680205"/>
          </a:xfrm>
        </p:spPr>
        <p:txBody>
          <a:bodyPr/>
          <a:lstStyle/>
          <a:p>
            <a:r>
              <a:rPr lang="en-US" dirty="0"/>
              <a:t>Moves Management</a:t>
            </a:r>
          </a:p>
        </p:txBody>
      </p:sp>
      <p:sp>
        <p:nvSpPr>
          <p:cNvPr id="7" name="Text Placeholder 6">
            <a:extLst>
              <a:ext uri="{FF2B5EF4-FFF2-40B4-BE49-F238E27FC236}">
                <a16:creationId xmlns:a16="http://schemas.microsoft.com/office/drawing/2014/main" id="{FFC47257-104D-BF68-D8BE-2E8A7CA83BB2}"/>
              </a:ext>
            </a:extLst>
          </p:cNvPr>
          <p:cNvSpPr>
            <a:spLocks noGrp="1"/>
          </p:cNvSpPr>
          <p:nvPr>
            <p:ph sz="quarter" idx="13"/>
          </p:nvPr>
        </p:nvSpPr>
        <p:spPr>
          <a:xfrm>
            <a:off x="3657600" y="2281238"/>
            <a:ext cx="7810500" cy="3700462"/>
          </a:xfrm>
        </p:spPr>
        <p:txBody>
          <a:bodyPr>
            <a:normAutofit/>
          </a:bodyPr>
          <a:lstStyle/>
          <a:p>
            <a:pPr>
              <a:buFont typeface="Wingdings" pitchFamily="2" charset="2"/>
              <a:buChar char="§"/>
            </a:pPr>
            <a:r>
              <a:rPr lang="en-US" sz="2400" dirty="0">
                <a:solidFill>
                  <a:schemeClr val="tx2">
                    <a:lumMod val="75000"/>
                  </a:schemeClr>
                </a:solidFill>
              </a:rPr>
              <a:t>Identify audience</a:t>
            </a:r>
          </a:p>
          <a:p>
            <a:pPr>
              <a:buFont typeface="Wingdings" pitchFamily="2" charset="2"/>
              <a:buChar char="§"/>
            </a:pPr>
            <a:r>
              <a:rPr lang="en-US" sz="2400" dirty="0">
                <a:solidFill>
                  <a:schemeClr val="tx2">
                    <a:lumMod val="75000"/>
                  </a:schemeClr>
                </a:solidFill>
              </a:rPr>
              <a:t>Build a prospect list</a:t>
            </a:r>
          </a:p>
          <a:p>
            <a:pPr>
              <a:buFont typeface="Wingdings" pitchFamily="2" charset="2"/>
              <a:buChar char="§"/>
            </a:pPr>
            <a:r>
              <a:rPr lang="en-US" sz="2400" dirty="0">
                <a:solidFill>
                  <a:schemeClr val="tx2">
                    <a:lumMod val="75000"/>
                  </a:schemeClr>
                </a:solidFill>
              </a:rPr>
              <a:t>Set goals</a:t>
            </a:r>
          </a:p>
          <a:p>
            <a:pPr>
              <a:buFont typeface="Wingdings" pitchFamily="2" charset="2"/>
              <a:buChar char="§"/>
            </a:pPr>
            <a:r>
              <a:rPr lang="en-US" sz="2400" dirty="0">
                <a:solidFill>
                  <a:schemeClr val="tx2">
                    <a:lumMod val="75000"/>
                  </a:schemeClr>
                </a:solidFill>
              </a:rPr>
              <a:t>Cultivate and educate prospective donors</a:t>
            </a:r>
          </a:p>
          <a:p>
            <a:pPr>
              <a:buFont typeface="Wingdings" pitchFamily="2" charset="2"/>
              <a:buChar char="§"/>
            </a:pPr>
            <a:r>
              <a:rPr lang="en-US" sz="2400" dirty="0">
                <a:solidFill>
                  <a:schemeClr val="tx2">
                    <a:lumMod val="75000"/>
                  </a:schemeClr>
                </a:solidFill>
              </a:rPr>
              <a:t>Make the ask</a:t>
            </a:r>
          </a:p>
          <a:p>
            <a:pPr>
              <a:buFont typeface="Wingdings" pitchFamily="2" charset="2"/>
              <a:buChar char="§"/>
            </a:pPr>
            <a:r>
              <a:rPr lang="en-US" sz="2400" dirty="0">
                <a:solidFill>
                  <a:schemeClr val="tx2">
                    <a:lumMod val="75000"/>
                  </a:schemeClr>
                </a:solidFill>
              </a:rPr>
              <a:t>Stewarding the donor</a:t>
            </a:r>
          </a:p>
          <a:p>
            <a:pPr>
              <a:buFont typeface="Wingdings" pitchFamily="2" charset="2"/>
              <a:buChar char="§"/>
            </a:pPr>
            <a:endParaRPr lang="en-US" sz="2400" dirty="0">
              <a:solidFill>
                <a:schemeClr val="tx2">
                  <a:lumMod val="75000"/>
                </a:schemeClr>
              </a:solidFill>
            </a:endParaRPr>
          </a:p>
        </p:txBody>
      </p:sp>
      <p:grpSp>
        <p:nvGrpSpPr>
          <p:cNvPr id="19" name="Group 18">
            <a:extLst>
              <a:ext uri="{FF2B5EF4-FFF2-40B4-BE49-F238E27FC236}">
                <a16:creationId xmlns:a16="http://schemas.microsoft.com/office/drawing/2014/main" id="{E8B90AA9-9062-8CE1-890A-BF5CA497E0B7}"/>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DAC2427-03B3-B824-0C91-EDBA0C4A3EDB}"/>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A02F2FD4-D386-0009-E416-2635897A4F6B}"/>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6DE21CE5-DE1C-DEF0-7671-91E9FD30A67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7687098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8822E-90A4-1841-EE9C-D48F13C294D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D6B5D2-5FC4-C5ED-F62B-31B649981505}"/>
              </a:ext>
            </a:extLst>
          </p:cNvPr>
          <p:cNvSpPr>
            <a:spLocks noGrp="1"/>
          </p:cNvSpPr>
          <p:nvPr>
            <p:ph type="title"/>
          </p:nvPr>
        </p:nvSpPr>
        <p:spPr>
          <a:xfrm>
            <a:off x="594360" y="102875"/>
            <a:ext cx="10873740" cy="1680205"/>
          </a:xfrm>
        </p:spPr>
        <p:txBody>
          <a:bodyPr/>
          <a:lstStyle/>
          <a:p>
            <a:r>
              <a:rPr lang="en-US" dirty="0"/>
              <a:t>Mapping Activity</a:t>
            </a:r>
          </a:p>
        </p:txBody>
      </p:sp>
      <p:sp>
        <p:nvSpPr>
          <p:cNvPr id="7" name="Text Placeholder 6">
            <a:extLst>
              <a:ext uri="{FF2B5EF4-FFF2-40B4-BE49-F238E27FC236}">
                <a16:creationId xmlns:a16="http://schemas.microsoft.com/office/drawing/2014/main" id="{C36D75CA-A061-CBD4-6237-B18DF271EA96}"/>
              </a:ext>
            </a:extLst>
          </p:cNvPr>
          <p:cNvSpPr>
            <a:spLocks noGrp="1"/>
          </p:cNvSpPr>
          <p:nvPr>
            <p:ph sz="quarter" idx="13"/>
          </p:nvPr>
        </p:nvSpPr>
        <p:spPr>
          <a:xfrm>
            <a:off x="3657600" y="2281238"/>
            <a:ext cx="7810500" cy="3700462"/>
          </a:xfrm>
        </p:spPr>
        <p:txBody>
          <a:bodyPr>
            <a:normAutofit/>
          </a:bodyPr>
          <a:lstStyle/>
          <a:p>
            <a:pPr marL="0" indent="0">
              <a:buNone/>
            </a:pPr>
            <a:r>
              <a:rPr lang="en-US" sz="2400" dirty="0">
                <a:solidFill>
                  <a:schemeClr val="tx2"/>
                </a:solidFill>
                <a:hlinkClick r:id="rId3">
                  <a:extLst>
                    <a:ext uri="{A12FA001-AC4F-418D-AE19-62706E023703}">
                      <ahyp:hlinkClr xmlns:ahyp="http://schemas.microsoft.com/office/drawing/2018/hyperlinkcolor" val="tx"/>
                    </a:ext>
                  </a:extLst>
                </a:hlinkClick>
              </a:rPr>
              <a:t>Relationship Mapping Template</a:t>
            </a:r>
            <a:endParaRPr lang="en-US" sz="2400" dirty="0">
              <a:solidFill>
                <a:schemeClr val="tx2"/>
              </a:solidFill>
            </a:endParaRPr>
          </a:p>
          <a:p>
            <a:pPr marL="0" indent="0">
              <a:buNone/>
            </a:pPr>
            <a:endParaRPr lang="en-US" sz="2400" dirty="0">
              <a:solidFill>
                <a:schemeClr val="tx2"/>
              </a:solidFill>
            </a:endParaRPr>
          </a:p>
          <a:p>
            <a:pPr marL="0" indent="0">
              <a:buNone/>
            </a:pPr>
            <a:r>
              <a:rPr lang="en-US" sz="2400" dirty="0">
                <a:solidFill>
                  <a:schemeClr val="tx2"/>
                </a:solidFill>
                <a:hlinkClick r:id="rId4">
                  <a:extLst>
                    <a:ext uri="{A12FA001-AC4F-418D-AE19-62706E023703}">
                      <ahyp:hlinkClr xmlns:ahyp="http://schemas.microsoft.com/office/drawing/2018/hyperlinkcolor" val="tx"/>
                    </a:ext>
                  </a:extLst>
                </a:hlinkClick>
              </a:rPr>
              <a:t>Moves Management Template</a:t>
            </a:r>
            <a:endParaRPr lang="en-US" sz="2400" dirty="0">
              <a:solidFill>
                <a:schemeClr val="tx2"/>
              </a:solidFill>
            </a:endParaRPr>
          </a:p>
        </p:txBody>
      </p:sp>
      <p:grpSp>
        <p:nvGrpSpPr>
          <p:cNvPr id="19" name="Group 18">
            <a:extLst>
              <a:ext uri="{FF2B5EF4-FFF2-40B4-BE49-F238E27FC236}">
                <a16:creationId xmlns:a16="http://schemas.microsoft.com/office/drawing/2014/main" id="{4B1A7920-E1B8-D652-E08D-A789DD2BB02B}"/>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570579E9-0835-C5D6-E99C-2742C3A6A20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D7D98232-789F-F911-DAA1-066A94571AE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163809F3-ACC4-4539-2602-20D44EB3E08C}"/>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344933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C788D-BFCF-4047-A4A2-8242C973B72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C1B91B-1BF8-412D-B112-5C484483CBFD}"/>
              </a:ext>
            </a:extLst>
          </p:cNvPr>
          <p:cNvSpPr>
            <a:spLocks noGrp="1"/>
          </p:cNvSpPr>
          <p:nvPr>
            <p:ph type="title"/>
          </p:nvPr>
        </p:nvSpPr>
        <p:spPr>
          <a:xfrm>
            <a:off x="594360" y="102875"/>
            <a:ext cx="10873740" cy="1680205"/>
          </a:xfrm>
        </p:spPr>
        <p:txBody>
          <a:bodyPr/>
          <a:lstStyle/>
          <a:p>
            <a:r>
              <a:rPr lang="en-US" dirty="0"/>
              <a:t>Mapping Activity Reflection</a:t>
            </a:r>
          </a:p>
        </p:txBody>
      </p:sp>
      <p:sp>
        <p:nvSpPr>
          <p:cNvPr id="7" name="Text Placeholder 6">
            <a:extLst>
              <a:ext uri="{FF2B5EF4-FFF2-40B4-BE49-F238E27FC236}">
                <a16:creationId xmlns:a16="http://schemas.microsoft.com/office/drawing/2014/main" id="{C924CD41-4F59-BB19-D73E-E8AD9FA4C361}"/>
              </a:ext>
            </a:extLst>
          </p:cNvPr>
          <p:cNvSpPr>
            <a:spLocks noGrp="1"/>
          </p:cNvSpPr>
          <p:nvPr>
            <p:ph sz="quarter" idx="13"/>
          </p:nvPr>
        </p:nvSpPr>
        <p:spPr>
          <a:xfrm>
            <a:off x="3657600" y="2281238"/>
            <a:ext cx="7810500" cy="3700462"/>
          </a:xfrm>
        </p:spPr>
        <p:txBody>
          <a:bodyPr>
            <a:normAutofit/>
          </a:bodyPr>
          <a:lstStyle/>
          <a:p>
            <a:pPr>
              <a:buFont typeface="Wingdings" pitchFamily="2" charset="2"/>
              <a:buChar char="§"/>
            </a:pPr>
            <a:r>
              <a:rPr lang="en-US" sz="2400" dirty="0">
                <a:solidFill>
                  <a:schemeClr val="tx2"/>
                </a:solidFill>
              </a:rPr>
              <a:t>What went well?</a:t>
            </a:r>
          </a:p>
          <a:p>
            <a:pPr>
              <a:buFont typeface="Wingdings" pitchFamily="2" charset="2"/>
              <a:buChar char="§"/>
            </a:pPr>
            <a:r>
              <a:rPr lang="en-US" sz="2400" dirty="0">
                <a:solidFill>
                  <a:schemeClr val="tx2"/>
                </a:solidFill>
              </a:rPr>
              <a:t>What was challenging?</a:t>
            </a:r>
          </a:p>
          <a:p>
            <a:pPr>
              <a:buFont typeface="Wingdings" pitchFamily="2" charset="2"/>
              <a:buChar char="§"/>
            </a:pPr>
            <a:r>
              <a:rPr lang="en-US" sz="2400" dirty="0">
                <a:solidFill>
                  <a:schemeClr val="tx2"/>
                </a:solidFill>
              </a:rPr>
              <a:t>What lingering questions do you have about the process?</a:t>
            </a:r>
          </a:p>
          <a:p>
            <a:pPr>
              <a:buFont typeface="Wingdings" pitchFamily="2" charset="2"/>
              <a:buChar char="§"/>
            </a:pPr>
            <a:r>
              <a:rPr lang="en-US" sz="2400" dirty="0">
                <a:solidFill>
                  <a:schemeClr val="tx2"/>
                </a:solidFill>
              </a:rPr>
              <a:t>What else do you need to know before teaching others how to do this?</a:t>
            </a:r>
          </a:p>
        </p:txBody>
      </p:sp>
      <p:grpSp>
        <p:nvGrpSpPr>
          <p:cNvPr id="19" name="Group 18">
            <a:extLst>
              <a:ext uri="{FF2B5EF4-FFF2-40B4-BE49-F238E27FC236}">
                <a16:creationId xmlns:a16="http://schemas.microsoft.com/office/drawing/2014/main" id="{0D871E24-BF2C-D48A-2A4D-D34F519C5C5D}"/>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2D1824C3-FA93-6DBF-D16F-4F17B8AFA3EB}"/>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43F82E85-4EC2-9392-375D-FFB0FDAA0F08}"/>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24A7684F-365A-70EE-E71A-A83CB66C1DB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35328827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DC7B8-B2CA-E272-F556-9762D1B5E8A5}"/>
            </a:ext>
          </a:extLst>
        </p:cNvPr>
        <p:cNvGrpSpPr/>
        <p:nvPr/>
      </p:nvGrpSpPr>
      <p:grpSpPr>
        <a:xfrm>
          <a:off x="0" y="0"/>
          <a:ext cx="0" cy="0"/>
          <a:chOff x="0" y="0"/>
          <a:chExt cx="0" cy="0"/>
        </a:xfrm>
      </p:grpSpPr>
      <p:pic>
        <p:nvPicPr>
          <p:cNvPr id="11" name="Picture Placeholder 10" descr="Colorful pastel sticks">
            <a:extLst>
              <a:ext uri="{FF2B5EF4-FFF2-40B4-BE49-F238E27FC236}">
                <a16:creationId xmlns:a16="http://schemas.microsoft.com/office/drawing/2014/main" id="{38BDEBD0-6417-0CE2-D928-92C963801F0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378" b="12378"/>
          <a:stretch/>
        </p:blipFill>
        <p:spPr>
          <a:xfrm>
            <a:off x="0" y="0"/>
            <a:ext cx="12192000" cy="6880225"/>
          </a:xfrm>
        </p:spPr>
      </p:pic>
      <p:sp>
        <p:nvSpPr>
          <p:cNvPr id="3" name="Title 2">
            <a:extLst>
              <a:ext uri="{FF2B5EF4-FFF2-40B4-BE49-F238E27FC236}">
                <a16:creationId xmlns:a16="http://schemas.microsoft.com/office/drawing/2014/main" id="{A678D8EF-2E8E-E477-EB26-A9713F3A8973}"/>
              </a:ext>
            </a:extLst>
          </p:cNvPr>
          <p:cNvSpPr>
            <a:spLocks noGrp="1"/>
          </p:cNvSpPr>
          <p:nvPr>
            <p:ph type="title"/>
          </p:nvPr>
        </p:nvSpPr>
        <p:spPr>
          <a:xfrm>
            <a:off x="6309359" y="444933"/>
            <a:ext cx="5477479" cy="3291840"/>
          </a:xfrm>
        </p:spPr>
        <p:txBody>
          <a:bodyPr/>
          <a:lstStyle/>
          <a:p>
            <a:br>
              <a:rPr lang="en-US" sz="5900" dirty="0"/>
            </a:br>
            <a:r>
              <a:rPr lang="en-US" sz="5900" dirty="0"/>
              <a:t>Next Steps</a:t>
            </a:r>
          </a:p>
        </p:txBody>
      </p:sp>
    </p:spTree>
    <p:extLst>
      <p:ext uri="{BB962C8B-B14F-4D97-AF65-F5344CB8AC3E}">
        <p14:creationId xmlns:p14="http://schemas.microsoft.com/office/powerpoint/2010/main" val="17595330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a:xfrm>
            <a:off x="594360" y="189572"/>
            <a:ext cx="6787747" cy="1593507"/>
          </a:xfrm>
        </p:spPr>
        <p:txBody>
          <a:bodyPr/>
          <a:lstStyle/>
          <a:p>
            <a:r>
              <a:rPr lang="en-US" dirty="0"/>
              <a:t>Organization Next Steps</a:t>
            </a:r>
          </a:p>
        </p:txBody>
      </p:sp>
      <p:sp>
        <p:nvSpPr>
          <p:cNvPr id="3" name="Text Placeholder 2">
            <a:extLst>
              <a:ext uri="{FF2B5EF4-FFF2-40B4-BE49-F238E27FC236}">
                <a16:creationId xmlns:a16="http://schemas.microsoft.com/office/drawing/2014/main" id="{3B8EBC2C-6DD7-5003-38EB-40753046FE8C}"/>
              </a:ext>
            </a:extLst>
          </p:cNvPr>
          <p:cNvSpPr>
            <a:spLocks noGrp="1"/>
          </p:cNvSpPr>
          <p:nvPr>
            <p:ph sz="quarter" idx="13"/>
          </p:nvPr>
        </p:nvSpPr>
        <p:spPr>
          <a:xfrm>
            <a:off x="593725" y="2281238"/>
            <a:ext cx="6788150" cy="3709987"/>
          </a:xfrm>
        </p:spPr>
        <p:txBody>
          <a:bodyPr tIns="457200">
            <a:normAutofit fontScale="92500" lnSpcReduction="10000"/>
          </a:bodyPr>
          <a:lstStyle/>
          <a:p>
            <a:pPr>
              <a:lnSpc>
                <a:spcPct val="110000"/>
              </a:lnSpc>
              <a:spcBef>
                <a:spcPts val="0"/>
              </a:spcBef>
              <a:buFont typeface="Wingdings" pitchFamily="2" charset="2"/>
              <a:buChar char="§"/>
            </a:pPr>
            <a:r>
              <a:rPr lang="en-US" dirty="0"/>
              <a:t>Review fund development goals and responsibilities with the full board</a:t>
            </a:r>
          </a:p>
          <a:p>
            <a:pPr marL="0" indent="0">
              <a:lnSpc>
                <a:spcPct val="110000"/>
              </a:lnSpc>
              <a:spcBef>
                <a:spcPts val="0"/>
              </a:spcBef>
              <a:buNone/>
            </a:pPr>
            <a:endParaRPr lang="en-US" dirty="0"/>
          </a:p>
          <a:p>
            <a:pPr>
              <a:lnSpc>
                <a:spcPct val="110000"/>
              </a:lnSpc>
              <a:spcBef>
                <a:spcPts val="0"/>
              </a:spcBef>
              <a:buFont typeface="Wingdings" pitchFamily="2" charset="2"/>
              <a:buChar char="§"/>
            </a:pPr>
            <a:r>
              <a:rPr lang="en-US" dirty="0"/>
              <a:t>Create a fund development plan</a:t>
            </a:r>
          </a:p>
          <a:p>
            <a:pPr marL="0" indent="0">
              <a:lnSpc>
                <a:spcPct val="110000"/>
              </a:lnSpc>
              <a:spcBef>
                <a:spcPts val="0"/>
              </a:spcBef>
              <a:buNone/>
            </a:pPr>
            <a:endParaRPr lang="en-US" dirty="0"/>
          </a:p>
          <a:p>
            <a:pPr>
              <a:lnSpc>
                <a:spcPct val="110000"/>
              </a:lnSpc>
              <a:spcBef>
                <a:spcPts val="0"/>
              </a:spcBef>
              <a:buFont typeface="Wingdings" pitchFamily="2" charset="2"/>
              <a:buChar char="§"/>
            </a:pPr>
            <a:r>
              <a:rPr lang="en-US" dirty="0"/>
              <a:t>Complete relationship mapping activity with the full board</a:t>
            </a:r>
          </a:p>
          <a:p>
            <a:pPr marL="0" indent="0">
              <a:lnSpc>
                <a:spcPct val="110000"/>
              </a:lnSpc>
              <a:spcBef>
                <a:spcPts val="0"/>
              </a:spcBef>
              <a:buNone/>
            </a:pPr>
            <a:endParaRPr lang="en-US" dirty="0"/>
          </a:p>
          <a:p>
            <a:pPr>
              <a:lnSpc>
                <a:spcPct val="110000"/>
              </a:lnSpc>
              <a:spcBef>
                <a:spcPts val="0"/>
              </a:spcBef>
              <a:buFont typeface="Wingdings" pitchFamily="2" charset="2"/>
              <a:buChar char="§"/>
            </a:pPr>
            <a:r>
              <a:rPr lang="en-US" dirty="0"/>
              <a:t>Meet your fund development goals!</a:t>
            </a:r>
          </a:p>
          <a:p>
            <a:pPr>
              <a:buFont typeface="Wingdings" pitchFamily="2" charset="2"/>
              <a:buChar char="§"/>
            </a:pPr>
            <a:endParaRPr lang="en-US" dirty="0"/>
          </a:p>
        </p:txBody>
      </p:sp>
    </p:spTree>
    <p:extLst>
      <p:ext uri="{BB962C8B-B14F-4D97-AF65-F5344CB8AC3E}">
        <p14:creationId xmlns:p14="http://schemas.microsoft.com/office/powerpoint/2010/main" val="30140666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C1B7-6E4E-3DEE-50C0-1CA3B14303EE}"/>
              </a:ext>
            </a:extLst>
          </p:cNvPr>
          <p:cNvSpPr>
            <a:spLocks noGrp="1"/>
          </p:cNvSpPr>
          <p:nvPr>
            <p:ph type="ctrTitle"/>
          </p:nvPr>
        </p:nvSpPr>
        <p:spPr>
          <a:xfrm>
            <a:off x="594360" y="411479"/>
            <a:ext cx="5486400" cy="3291840"/>
          </a:xfrm>
        </p:spPr>
        <p:txBody>
          <a:bodyPr/>
          <a:lstStyle/>
          <a:p>
            <a:r>
              <a:rPr lang="en-US" dirty="0"/>
              <a:t>Thank you</a:t>
            </a:r>
          </a:p>
        </p:txBody>
      </p:sp>
      <p:sp>
        <p:nvSpPr>
          <p:cNvPr id="3" name="Text Placeholder 2">
            <a:extLst>
              <a:ext uri="{FF2B5EF4-FFF2-40B4-BE49-F238E27FC236}">
                <a16:creationId xmlns:a16="http://schemas.microsoft.com/office/drawing/2014/main" id="{8BE734F0-2DDD-AF70-F13D-F9E4C1929411}"/>
              </a:ext>
            </a:extLst>
          </p:cNvPr>
          <p:cNvSpPr>
            <a:spLocks noGrp="1"/>
          </p:cNvSpPr>
          <p:nvPr>
            <p:ph type="body" sz="quarter" idx="11"/>
          </p:nvPr>
        </p:nvSpPr>
        <p:spPr>
          <a:xfrm>
            <a:off x="594360" y="4549552"/>
            <a:ext cx="5486400" cy="1645920"/>
          </a:xfrm>
        </p:spPr>
        <p:txBody>
          <a:bodyPr/>
          <a:lstStyle/>
          <a:p>
            <a:r>
              <a:rPr lang="en-US" dirty="0"/>
              <a:t>Kimberlee Sia</a:t>
            </a:r>
          </a:p>
          <a:p>
            <a:r>
              <a:rPr lang="en-US" dirty="0"/>
              <a:t>773.971.2325</a:t>
            </a:r>
          </a:p>
          <a:p>
            <a:r>
              <a:rPr lang="en-US" dirty="0"/>
              <a:t>kimberlee.sia@gmail.com</a:t>
            </a:r>
          </a:p>
        </p:txBody>
      </p:sp>
    </p:spTree>
    <p:extLst>
      <p:ext uri="{BB962C8B-B14F-4D97-AF65-F5344CB8AC3E}">
        <p14:creationId xmlns:p14="http://schemas.microsoft.com/office/powerpoint/2010/main" val="4261132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a:xfrm>
            <a:off x="594360" y="278129"/>
            <a:ext cx="9778365" cy="1494596"/>
          </a:xfrm>
        </p:spPr>
        <p:txBody>
          <a:bodyPr/>
          <a:lstStyle/>
          <a:p>
            <a:r>
              <a:rPr lang="en-US" dirty="0"/>
              <a:t>Current State of Fundraising</a:t>
            </a:r>
          </a:p>
        </p:txBody>
      </p:sp>
      <p:sp>
        <p:nvSpPr>
          <p:cNvPr id="3" name="Content Placeholder 2">
            <a:extLst>
              <a:ext uri="{FF2B5EF4-FFF2-40B4-BE49-F238E27FC236}">
                <a16:creationId xmlns:a16="http://schemas.microsoft.com/office/drawing/2014/main" id="{DB097449-5B72-ADA0-3B2D-1CBC160D6B90}"/>
              </a:ext>
            </a:extLst>
          </p:cNvPr>
          <p:cNvSpPr>
            <a:spLocks noGrp="1"/>
          </p:cNvSpPr>
          <p:nvPr>
            <p:ph sz="quarter" idx="15"/>
          </p:nvPr>
        </p:nvSpPr>
        <p:spPr>
          <a:xfrm>
            <a:off x="594360" y="2676525"/>
            <a:ext cx="4490827" cy="752475"/>
          </a:xfrm>
          <a:solidFill>
            <a:schemeClr val="accent6"/>
          </a:solidFill>
        </p:spPr>
        <p:txBody>
          <a:bodyPr anchor="ctr">
            <a:normAutofit/>
          </a:bodyPr>
          <a:lstStyle/>
          <a:p>
            <a:pPr marL="20638" marR="0" lvl="1" indent="0" algn="ctr">
              <a:spcBef>
                <a:spcPts val="0"/>
              </a:spcBef>
              <a:spcAft>
                <a:spcPts val="0"/>
              </a:spcAft>
              <a:buNone/>
            </a:pPr>
            <a:r>
              <a:rPr lang="en-US" sz="2800" b="1" dirty="0">
                <a:effectLst/>
                <a:ea typeface="Times New Roman" panose="02020603050405020304" pitchFamily="18" charset="0"/>
              </a:rPr>
              <a:t>Economic Impacts</a:t>
            </a:r>
          </a:p>
        </p:txBody>
      </p:sp>
      <p:sp>
        <p:nvSpPr>
          <p:cNvPr id="4" name="Content Placeholder 3">
            <a:extLst>
              <a:ext uri="{FF2B5EF4-FFF2-40B4-BE49-F238E27FC236}">
                <a16:creationId xmlns:a16="http://schemas.microsoft.com/office/drawing/2014/main" id="{41FC7B50-71A6-D8BE-C032-5EB4CF5706D5}"/>
              </a:ext>
            </a:extLst>
          </p:cNvPr>
          <p:cNvSpPr>
            <a:spLocks noGrp="1"/>
          </p:cNvSpPr>
          <p:nvPr>
            <p:ph sz="quarter" idx="16"/>
          </p:nvPr>
        </p:nvSpPr>
        <p:spPr>
          <a:xfrm>
            <a:off x="5881898" y="2676525"/>
            <a:ext cx="4490827" cy="752475"/>
          </a:xfrm>
          <a:solidFill>
            <a:schemeClr val="accent2"/>
          </a:solidFill>
        </p:spPr>
        <p:txBody>
          <a:bodyPr anchor="ctr">
            <a:normAutofit/>
          </a:bodyPr>
          <a:lstStyle/>
          <a:p>
            <a:pPr algn="ctr"/>
            <a:r>
              <a:rPr lang="en-US" sz="2800" b="1" dirty="0"/>
              <a:t>State Funding</a:t>
            </a:r>
          </a:p>
        </p:txBody>
      </p:sp>
      <p:sp>
        <p:nvSpPr>
          <p:cNvPr id="7" name="Content Placeholder 3">
            <a:extLst>
              <a:ext uri="{FF2B5EF4-FFF2-40B4-BE49-F238E27FC236}">
                <a16:creationId xmlns:a16="http://schemas.microsoft.com/office/drawing/2014/main" id="{AE00E358-7F30-3E9C-0C30-653476831E04}"/>
              </a:ext>
            </a:extLst>
          </p:cNvPr>
          <p:cNvSpPr txBox="1">
            <a:spLocks/>
          </p:cNvSpPr>
          <p:nvPr/>
        </p:nvSpPr>
        <p:spPr>
          <a:xfrm>
            <a:off x="594360" y="3734902"/>
            <a:ext cx="4490827" cy="752475"/>
          </a:xfrm>
          <a:prstGeom prst="rect">
            <a:avLst/>
          </a:prstGeom>
          <a:solidFill>
            <a:schemeClr val="tx2"/>
          </a:solidFill>
        </p:spPr>
        <p:txBody>
          <a:bodyPr vert="horz" lIns="0" tIns="45720" rIns="0" bIns="0" rtlCol="0" anchor="ctr">
            <a:normAutofit/>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283464"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2pPr>
            <a:lvl3pPr marL="5486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82296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10058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t>Foundations &amp; Corporations</a:t>
            </a:r>
          </a:p>
        </p:txBody>
      </p:sp>
      <p:sp>
        <p:nvSpPr>
          <p:cNvPr id="5" name="Content Placeholder 3">
            <a:extLst>
              <a:ext uri="{FF2B5EF4-FFF2-40B4-BE49-F238E27FC236}">
                <a16:creationId xmlns:a16="http://schemas.microsoft.com/office/drawing/2014/main" id="{89C8CF55-3F51-ED20-0E1E-E27D824BE060}"/>
              </a:ext>
            </a:extLst>
          </p:cNvPr>
          <p:cNvSpPr txBox="1">
            <a:spLocks/>
          </p:cNvSpPr>
          <p:nvPr/>
        </p:nvSpPr>
        <p:spPr>
          <a:xfrm>
            <a:off x="5881898" y="3722785"/>
            <a:ext cx="4490827" cy="752475"/>
          </a:xfrm>
          <a:prstGeom prst="rect">
            <a:avLst/>
          </a:prstGeom>
          <a:solidFill>
            <a:schemeClr val="tx2">
              <a:lumMod val="60000"/>
              <a:lumOff val="40000"/>
            </a:schemeClr>
          </a:solidFill>
        </p:spPr>
        <p:txBody>
          <a:bodyPr vert="horz" lIns="0" tIns="45720" rIns="0" bIns="0" rtlCol="0" anchor="ctr">
            <a:normAutofit/>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283464"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2pPr>
            <a:lvl3pPr marL="5486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82296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10058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t>Sustainable Models</a:t>
            </a:r>
          </a:p>
        </p:txBody>
      </p:sp>
      <p:sp>
        <p:nvSpPr>
          <p:cNvPr id="8" name="Content Placeholder 3">
            <a:extLst>
              <a:ext uri="{FF2B5EF4-FFF2-40B4-BE49-F238E27FC236}">
                <a16:creationId xmlns:a16="http://schemas.microsoft.com/office/drawing/2014/main" id="{7B569FDB-E2A3-1E62-90FD-457DAB7B2D36}"/>
              </a:ext>
            </a:extLst>
          </p:cNvPr>
          <p:cNvSpPr txBox="1">
            <a:spLocks/>
          </p:cNvSpPr>
          <p:nvPr/>
        </p:nvSpPr>
        <p:spPr>
          <a:xfrm>
            <a:off x="3238128" y="4793279"/>
            <a:ext cx="4490827" cy="752475"/>
          </a:xfrm>
          <a:prstGeom prst="rect">
            <a:avLst/>
          </a:prstGeom>
          <a:solidFill>
            <a:schemeClr val="accent3"/>
          </a:solidFill>
        </p:spPr>
        <p:txBody>
          <a:bodyPr vert="horz" lIns="0" tIns="45720" rIns="0" bIns="0" rtlCol="0" anchor="ctr">
            <a:normAutofit/>
          </a:bodyPr>
          <a:lstStyle>
            <a:lvl1pPr marL="0" indent="0" algn="l" defTabSz="914400" rtl="0" eaLnBrk="1" latinLnBrk="0" hangingPunct="1">
              <a:lnSpc>
                <a:spcPct val="90000"/>
              </a:lnSpc>
              <a:spcBef>
                <a:spcPts val="1800"/>
              </a:spcBef>
              <a:buFont typeface="Arial" panose="020B0604020202020204" pitchFamily="34" charset="0"/>
              <a:buNone/>
              <a:defRPr sz="2000" b="0" i="0" kern="1200">
                <a:solidFill>
                  <a:schemeClr val="bg1"/>
                </a:solidFill>
                <a:latin typeface="+mn-lt"/>
                <a:ea typeface="+mn-ea"/>
                <a:cs typeface="+mn-cs"/>
              </a:defRPr>
            </a:lvl1pPr>
            <a:lvl2pPr marL="283464"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2pPr>
            <a:lvl3pPr marL="5486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3pPr>
            <a:lvl4pPr marL="82296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4pPr>
            <a:lvl5pPr marL="1005840" indent="-283464" algn="l" defTabSz="914400" rtl="0" eaLnBrk="1" latinLnBrk="0" hangingPunct="1">
              <a:lnSpc>
                <a:spcPct val="90000"/>
              </a:lnSpc>
              <a:spcBef>
                <a:spcPts val="1800"/>
              </a:spcBef>
              <a:buFont typeface="Arial" panose="020B0604020202020204" pitchFamily="34" charset="0"/>
              <a:buChar char="•"/>
              <a:defRPr sz="2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b="1" dirty="0"/>
              <a:t>Fundraising Talent</a:t>
            </a:r>
          </a:p>
        </p:txBody>
      </p:sp>
    </p:spTree>
    <p:extLst>
      <p:ext uri="{BB962C8B-B14F-4D97-AF65-F5344CB8AC3E}">
        <p14:creationId xmlns:p14="http://schemas.microsoft.com/office/powerpoint/2010/main" val="1232452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CE60-587E-1D5C-8B50-ED3441BA49CE}"/>
              </a:ext>
            </a:extLst>
          </p:cNvPr>
          <p:cNvSpPr>
            <a:spLocks noGrp="1"/>
          </p:cNvSpPr>
          <p:nvPr>
            <p:ph type="ctrTitle"/>
          </p:nvPr>
        </p:nvSpPr>
        <p:spPr>
          <a:xfrm>
            <a:off x="6299835" y="430529"/>
            <a:ext cx="5486400" cy="3291840"/>
          </a:xfrm>
        </p:spPr>
        <p:txBody>
          <a:bodyPr/>
          <a:lstStyle/>
          <a:p>
            <a:r>
              <a:rPr lang="en-US" dirty="0"/>
              <a:t>Economic Impacts</a:t>
            </a:r>
          </a:p>
        </p:txBody>
      </p:sp>
      <p:sp>
        <p:nvSpPr>
          <p:cNvPr id="3" name="Text Placeholder 2">
            <a:extLst>
              <a:ext uri="{FF2B5EF4-FFF2-40B4-BE49-F238E27FC236}">
                <a16:creationId xmlns:a16="http://schemas.microsoft.com/office/drawing/2014/main" id="{0E02AE9C-BA1D-195E-3B93-A5A0CC03D8F3}"/>
              </a:ext>
            </a:extLst>
          </p:cNvPr>
          <p:cNvSpPr>
            <a:spLocks noGrp="1"/>
          </p:cNvSpPr>
          <p:nvPr>
            <p:ph type="body" sz="quarter" idx="11"/>
          </p:nvPr>
        </p:nvSpPr>
        <p:spPr>
          <a:xfrm>
            <a:off x="6299835" y="4568602"/>
            <a:ext cx="5486400" cy="1645920"/>
          </a:xfrm>
        </p:spPr>
        <p:txBody>
          <a:bodyPr/>
          <a:lstStyle/>
          <a:p>
            <a:pPr marL="342900" indent="-342900">
              <a:buFont typeface="Wingdings" pitchFamily="2" charset="2"/>
              <a:buChar char="§"/>
            </a:pPr>
            <a:r>
              <a:rPr lang="en-US" dirty="0"/>
              <a:t>Inflation and Consumer Confidence </a:t>
            </a:r>
          </a:p>
          <a:p>
            <a:pPr marL="342900" indent="-342900">
              <a:buFont typeface="Wingdings" pitchFamily="2" charset="2"/>
              <a:buChar char="§"/>
            </a:pPr>
            <a:r>
              <a:rPr lang="en-US" dirty="0"/>
              <a:t>Generational Giving</a:t>
            </a:r>
          </a:p>
          <a:p>
            <a:pPr marL="342900" indent="-342900">
              <a:buFont typeface="Wingdings" pitchFamily="2" charset="2"/>
              <a:buChar char="§"/>
            </a:pPr>
            <a:r>
              <a:rPr lang="en-US" dirty="0"/>
              <a:t>Geopolitical Factors</a:t>
            </a:r>
          </a:p>
        </p:txBody>
      </p:sp>
      <p:sp>
        <p:nvSpPr>
          <p:cNvPr id="7" name="Title 1">
            <a:extLst>
              <a:ext uri="{FF2B5EF4-FFF2-40B4-BE49-F238E27FC236}">
                <a16:creationId xmlns:a16="http://schemas.microsoft.com/office/drawing/2014/main" id="{836413BB-B989-36E4-EA66-D0D69BD37A70}"/>
              </a:ext>
              <a:ext uri="{C183D7F6-B498-43B3-948B-1728B52AA6E4}">
                <adec:decorative xmlns:adec="http://schemas.microsoft.com/office/drawing/2017/decorative" val="1"/>
              </a:ext>
            </a:extLst>
          </p:cNvPr>
          <p:cNvSpPr txBox="1">
            <a:spLocks/>
          </p:cNvSpPr>
          <p:nvPr/>
        </p:nvSpPr>
        <p:spPr>
          <a:xfrm>
            <a:off x="202883" y="2588870"/>
            <a:ext cx="5486400" cy="1680259"/>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60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dirty="0"/>
          </a:p>
        </p:txBody>
      </p:sp>
      <p:pic>
        <p:nvPicPr>
          <p:cNvPr id="8" name="Picture Placeholder 7">
            <a:extLst>
              <a:ext uri="{FF2B5EF4-FFF2-40B4-BE49-F238E27FC236}">
                <a16:creationId xmlns:a16="http://schemas.microsoft.com/office/drawing/2014/main" id="{55239A4C-CA14-E73B-6DCF-64B7CF953693}"/>
              </a:ext>
              <a:ext uri="{C183D7F6-B498-43B3-948B-1728B52AA6E4}">
                <adec:decorative xmlns:adec="http://schemas.microsoft.com/office/drawing/2017/decorative" val="1"/>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949" b="16949"/>
          <a:stretch>
            <a:fillRect/>
          </a:stretch>
        </p:blipFill>
        <p:spPr/>
      </p:pic>
    </p:spTree>
    <p:extLst>
      <p:ext uri="{BB962C8B-B14F-4D97-AF65-F5344CB8AC3E}">
        <p14:creationId xmlns:p14="http://schemas.microsoft.com/office/powerpoint/2010/main" val="1440871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a:lstStyle/>
          <a:p>
            <a:r>
              <a:rPr lang="en-US" dirty="0"/>
              <a:t>Inflation and Consumer Confidence</a:t>
            </a:r>
          </a:p>
        </p:txBody>
      </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3657600" y="2281238"/>
            <a:ext cx="7810500" cy="3700462"/>
          </a:xfrm>
        </p:spPr>
        <p:txBody>
          <a:bodyPr>
            <a:normAutofit/>
          </a:bodyPr>
          <a:lstStyle/>
          <a:p>
            <a:pPr>
              <a:buFont typeface="Wingdings" pitchFamily="2" charset="2"/>
              <a:buChar char="§"/>
            </a:pPr>
            <a:r>
              <a:rPr lang="en-US" sz="2400" dirty="0">
                <a:solidFill>
                  <a:schemeClr val="tx2">
                    <a:lumMod val="75000"/>
                  </a:schemeClr>
                </a:solidFill>
              </a:rPr>
              <a:t>The economy is outperforming expectations, including double-digit rates for the stock market even when adjusted for inflation.</a:t>
            </a:r>
          </a:p>
          <a:p>
            <a:pPr>
              <a:buFont typeface="Wingdings" pitchFamily="2" charset="2"/>
              <a:buChar char="§"/>
            </a:pPr>
            <a:r>
              <a:rPr lang="en-US" sz="2400" dirty="0">
                <a:solidFill>
                  <a:schemeClr val="tx2">
                    <a:lumMod val="75000"/>
                  </a:schemeClr>
                </a:solidFill>
              </a:rPr>
              <a:t>Inflation has moderated but the prices of key things like food and gas are higher. </a:t>
            </a:r>
          </a:p>
          <a:p>
            <a:pPr>
              <a:buFont typeface="Wingdings" pitchFamily="2" charset="2"/>
              <a:buChar char="§"/>
            </a:pPr>
            <a:r>
              <a:rPr lang="en-US" sz="2400" dirty="0">
                <a:solidFill>
                  <a:schemeClr val="tx2">
                    <a:lumMod val="75000"/>
                  </a:schemeClr>
                </a:solidFill>
              </a:rPr>
              <a:t>People are feeling “fairly confident” about the economy.</a:t>
            </a:r>
          </a:p>
          <a:p>
            <a:endParaRPr lang="en-US" dirty="0">
              <a:solidFill>
                <a:schemeClr val="tx2">
                  <a:lumMod val="75000"/>
                </a:schemeClr>
              </a:solidFill>
            </a:endParaRPr>
          </a:p>
          <a:p>
            <a:endParaRPr lang="en-US" dirty="0">
              <a:solidFill>
                <a:schemeClr val="tx2">
                  <a:lumMod val="75000"/>
                </a:schemeClr>
              </a:solidFill>
            </a:endParaRPr>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3200312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0AEAF-E1F2-9D34-2CF4-A97093B9102A}"/>
              </a:ext>
            </a:extLst>
          </p:cNvPr>
          <p:cNvSpPr>
            <a:spLocks noGrp="1"/>
          </p:cNvSpPr>
          <p:nvPr>
            <p:ph type="title"/>
          </p:nvPr>
        </p:nvSpPr>
        <p:spPr>
          <a:xfrm>
            <a:off x="594360" y="-1494596"/>
            <a:ext cx="9778365" cy="1494596"/>
          </a:xfrm>
        </p:spPr>
        <p:txBody>
          <a:bodyPr vert="horz" lIns="0" tIns="0" rIns="0" bIns="0" rtlCol="0" anchor="b" anchorCtr="0">
            <a:noAutofit/>
          </a:bodyPr>
          <a:lstStyle/>
          <a:p>
            <a:r>
              <a:rPr lang="en-US" dirty="0"/>
              <a:t>Consumer Sentiment</a:t>
            </a:r>
          </a:p>
        </p:txBody>
      </p:sp>
      <p:pic>
        <p:nvPicPr>
          <p:cNvPr id="9" name="Picture 8" descr="graph showing consumer sentiment over time">
            <a:extLst>
              <a:ext uri="{FF2B5EF4-FFF2-40B4-BE49-F238E27FC236}">
                <a16:creationId xmlns:a16="http://schemas.microsoft.com/office/drawing/2014/main" id="{FE5E4196-CB77-D95A-E7FF-F75DDE742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058" y="935792"/>
            <a:ext cx="8986078" cy="5715600"/>
          </a:xfrm>
          <a:prstGeom prst="rect">
            <a:avLst/>
          </a:prstGeom>
        </p:spPr>
      </p:pic>
    </p:spTree>
    <p:extLst>
      <p:ext uri="{BB962C8B-B14F-4D97-AF65-F5344CB8AC3E}">
        <p14:creationId xmlns:p14="http://schemas.microsoft.com/office/powerpoint/2010/main" val="3960278197"/>
      </p:ext>
    </p:extLst>
  </p:cSld>
  <p:clrMapOvr>
    <a:masterClrMapping/>
  </p:clrMapOvr>
</p:sld>
</file>

<file path=ppt/theme/theme1.xml><?xml version="1.0" encoding="utf-8"?>
<a:theme xmlns:a="http://schemas.openxmlformats.org/drawingml/2006/main" name="Custom">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6.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16.png"/></Relationships>
</file>

<file path=ppt/webextensions/webextension1.xml><?xml version="1.0" encoding="utf-8"?>
<we:webextension xmlns:we="http://schemas.microsoft.com/office/webextensions/webextension/2010/11" id="{4A86F361-732B-6748-A148-FB5CE050FAC5}">
  <we:reference id="wa104221182" version="3.3.0.0" store="en-US" storeType="OMEX"/>
  <we:alternateReferences>
    <we:reference id="WA104221182" version="3.3.0.0" store="WA104221182" storeType="OMEX"/>
  </we:alternateReferences>
  <we:properties>
    <we:property name="autoplay" value="1"/>
    <we:property name="endtime" value="0"/>
    <we:property name="slideId" value="449"/>
    <we:property name="starttime" value="0"/>
    <we:property name="vid" value="&quot;https://www.youtube.com/watch?v=_W0bSen8Qjg&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050C503D-91FD-3444-A64D-8D7DB2C391F1}">
  <we:reference id="wa104221182" version="3.3.0.0" store="en-US" storeType="OMEX"/>
  <we:alternateReferences>
    <we:reference id="WA104221182" version="3.3.0.0" store="WA104221182" storeType="OMEX"/>
  </we:alternateReferences>
  <we:properties>
    <we:property name="autoplay" value="1"/>
    <we:property name="endtime" value="0"/>
    <we:property name="slideId" value="449"/>
    <we:property name="starttime" value="0"/>
    <we:property name="vid" value="&quot;https://www.youtube.com/watch?v=Flk_IHNEN6k&amp;list=RDQMFtQufVQ5smg&amp;index=24&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A8ECD1-788F-484B-9043-D957FCFDF1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A0FE134-9032-4C7F-BC57-C7DE3F833363}">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36D24F1A-6251-4B9A-A918-7D6F3A8F7E2A}">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0</TotalTime>
  <Words>9617</Words>
  <Application>Microsoft Office PowerPoint</Application>
  <PresentationFormat>Widescreen</PresentationFormat>
  <Paragraphs>866</Paragraphs>
  <Slides>57</Slides>
  <Notes>57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Arial</vt:lpstr>
      <vt:lpstr>Calibri</vt:lpstr>
      <vt:lpstr>Courier New</vt:lpstr>
      <vt:lpstr>Franklin Gothic Book</vt:lpstr>
      <vt:lpstr>Franklin Gothic Demi</vt:lpstr>
      <vt:lpstr>Heuristica</vt:lpstr>
      <vt:lpstr>Times New Roman</vt:lpstr>
      <vt:lpstr>Wingdings</vt:lpstr>
      <vt:lpstr>Custom</vt:lpstr>
      <vt:lpstr>Fund Development for Charter Schools</vt:lpstr>
      <vt:lpstr>Agenda</vt:lpstr>
      <vt:lpstr>Introductions</vt:lpstr>
      <vt:lpstr>Introductions</vt:lpstr>
      <vt:lpstr>Current State of Fundraising</vt:lpstr>
      <vt:lpstr>Current State of Fundraising</vt:lpstr>
      <vt:lpstr>Economic Impacts</vt:lpstr>
      <vt:lpstr>Inflation and Consumer Confidence</vt:lpstr>
      <vt:lpstr>Consumer Sentiment</vt:lpstr>
      <vt:lpstr>Generational Giving</vt:lpstr>
      <vt:lpstr>Geopolitical Factors</vt:lpstr>
      <vt:lpstr>State Funding</vt:lpstr>
      <vt:lpstr>Foundations &amp; Corporations</vt:lpstr>
      <vt:lpstr>Sustainable Models</vt:lpstr>
      <vt:lpstr>Fundraising Talent</vt:lpstr>
      <vt:lpstr>Takeaways &amp; Outstanding Questions</vt:lpstr>
      <vt:lpstr>Charter School Fundraising</vt:lpstr>
      <vt:lpstr>Roles &amp; Goals</vt:lpstr>
      <vt:lpstr>Roles &amp; Goals Reflection</vt:lpstr>
      <vt:lpstr>Funding Streams</vt:lpstr>
      <vt:lpstr>Funding Streams Overview</vt:lpstr>
      <vt:lpstr>Individual Donors</vt:lpstr>
      <vt:lpstr>Generational Considerations</vt:lpstr>
      <vt:lpstr>Giving Campaigns</vt:lpstr>
      <vt:lpstr>Major Gifts</vt:lpstr>
      <vt:lpstr>Donor Advised Funds (DAFs)</vt:lpstr>
      <vt:lpstr>Foundation Giving</vt:lpstr>
      <vt:lpstr>Corporate Giving</vt:lpstr>
      <vt:lpstr>Corporate Social Responsibility (CSR)</vt:lpstr>
      <vt:lpstr>Employee Participation</vt:lpstr>
      <vt:lpstr>No Employee Participation</vt:lpstr>
      <vt:lpstr>Government Grants</vt:lpstr>
      <vt:lpstr>Events</vt:lpstr>
      <vt:lpstr>In-Kind Donations</vt:lpstr>
      <vt:lpstr>Other</vt:lpstr>
      <vt:lpstr>Funding Streams Reflection</vt:lpstr>
      <vt:lpstr>BREAK TIME</vt:lpstr>
      <vt:lpstr> Fund Development Planning</vt:lpstr>
      <vt:lpstr>Analyzing Your Current Process</vt:lpstr>
      <vt:lpstr>Analyzing Your Current Process</vt:lpstr>
      <vt:lpstr>Creating/Refining Your Fund Development Strategy</vt:lpstr>
      <vt:lpstr>Fundraising Revenue</vt:lpstr>
      <vt:lpstr>Individual Donors</vt:lpstr>
      <vt:lpstr>Foundation Support</vt:lpstr>
      <vt:lpstr>Corporate Support</vt:lpstr>
      <vt:lpstr>Government Grants</vt:lpstr>
      <vt:lpstr>Events</vt:lpstr>
      <vt:lpstr>In-Kind/Other</vt:lpstr>
      <vt:lpstr>Your turn!</vt:lpstr>
      <vt:lpstr> Building &amp; Mapping Relationships</vt:lpstr>
      <vt:lpstr>Building Relationships</vt:lpstr>
      <vt:lpstr>Moves Management</vt:lpstr>
      <vt:lpstr>Mapping Activity</vt:lpstr>
      <vt:lpstr>Mapping Activity Reflection</vt:lpstr>
      <vt:lpstr> Next Steps</vt:lpstr>
      <vt:lpstr>Organization 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2023-12-20T08:12:12Z</dcterms:created>
  <dcterms:modified xsi:type="dcterms:W3CDTF">2024-12-09T22:53:24Z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