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8" r:id="rId4"/>
  </p:sldMasterIdLst>
  <p:notesMasterIdLst>
    <p:notesMasterId r:id="rId28"/>
  </p:notesMasterIdLst>
  <p:handoutMasterIdLst>
    <p:handoutMasterId r:id="rId29"/>
  </p:handoutMasterIdLst>
  <p:sldIdLst>
    <p:sldId id="410" r:id="rId5"/>
    <p:sldId id="383" r:id="rId6"/>
    <p:sldId id="409" r:id="rId7"/>
    <p:sldId id="411" r:id="rId8"/>
    <p:sldId id="412" r:id="rId9"/>
    <p:sldId id="389" r:id="rId10"/>
    <p:sldId id="473" r:id="rId11"/>
    <p:sldId id="474" r:id="rId12"/>
    <p:sldId id="413" r:id="rId13"/>
    <p:sldId id="467" r:id="rId14"/>
    <p:sldId id="466" r:id="rId15"/>
    <p:sldId id="480" r:id="rId16"/>
    <p:sldId id="479" r:id="rId17"/>
    <p:sldId id="482" r:id="rId18"/>
    <p:sldId id="481" r:id="rId19"/>
    <p:sldId id="468" r:id="rId20"/>
    <p:sldId id="483" r:id="rId21"/>
    <p:sldId id="484" r:id="rId22"/>
    <p:sldId id="485" r:id="rId23"/>
    <p:sldId id="423" r:id="rId24"/>
    <p:sldId id="429" r:id="rId25"/>
    <p:sldId id="430" r:id="rId26"/>
    <p:sldId id="3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79" autoAdjust="0"/>
    <p:restoredTop sz="76761" autoAdjust="0"/>
  </p:normalViewPr>
  <p:slideViewPr>
    <p:cSldViewPr snapToGrid="0">
      <p:cViewPr varScale="1">
        <p:scale>
          <a:sx n="49" d="100"/>
          <a:sy n="49" d="100"/>
        </p:scale>
        <p:origin x="388" y="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8/10/relationships/authors" Targe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12/9/2024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5CB5E-A2E6-D505-DB9D-B22F45066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565BED-8768-2BA5-1526-0567978FE9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26CDB7-1D42-FACD-8D9D-72335D14418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37B7E71-BB8C-26E8-FBE5-B0B67A6F3BE2}"/>
              </a:ext>
            </a:extLst>
          </p:cNvPr>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2209902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E13D0-FC41-5030-2408-3859C56227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5613D7-F011-B300-1421-833E945C0C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B76908-7501-EDFD-9E69-4D9AF07A834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4 min. = 34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We are going to talk through some of the key board committees that many charter school boards have. As a reminder, these key committees are the standing committees outlined in your board bylaws.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Executive Committee </a:t>
            </a:r>
            <a:r>
              <a:rPr lang="en-US" sz="2800" i="0" dirty="0">
                <a:effectLst/>
                <a:latin typeface="Times New Roman" panose="02020603050405020304" pitchFamily="18" charset="0"/>
                <a:ea typeface="Times New Roman" panose="02020603050405020304" pitchFamily="18" charset="0"/>
              </a:rPr>
              <a:t>p</a:t>
            </a:r>
            <a:r>
              <a:rPr lang="en-US" sz="2800" dirty="0"/>
              <a:t>rovides leadership and acts on behalf of the full board between meetings when immediate decisions are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i="0" dirty="0">
                <a:effectLst/>
                <a:latin typeface="Times New Roman" panose="02020603050405020304" pitchFamily="18" charset="0"/>
                <a:ea typeface="Times New Roman" panose="02020603050405020304" pitchFamily="18" charset="0"/>
              </a:rPr>
              <a:t>Specific responsibilities are to:</a:t>
            </a:r>
          </a:p>
          <a:p>
            <a:pPr marL="342900" indent="-342900">
              <a:buFont typeface="Wingdings" pitchFamily="2" charset="2"/>
              <a:buChar char="§"/>
            </a:pPr>
            <a:r>
              <a:rPr lang="en-US" sz="2800" b="0" dirty="0">
                <a:solidFill>
                  <a:schemeClr val="bg1"/>
                </a:solidFill>
              </a:rPr>
              <a:t>Serve as a liaison between the board and the principal/ED</a:t>
            </a:r>
          </a:p>
          <a:p>
            <a:pPr marL="342900" indent="-342900">
              <a:buFont typeface="Wingdings" pitchFamily="2" charset="2"/>
              <a:buChar char="§"/>
            </a:pPr>
            <a:r>
              <a:rPr lang="en-US" sz="2800" b="0" dirty="0">
                <a:solidFill>
                  <a:schemeClr val="bg1"/>
                </a:solidFill>
              </a:rPr>
              <a:t>Address urgent or time-sensitive matters</a:t>
            </a:r>
          </a:p>
          <a:p>
            <a:pPr marL="342900" indent="-342900">
              <a:buFont typeface="Wingdings" pitchFamily="2" charset="2"/>
              <a:buChar char="§"/>
            </a:pPr>
            <a:r>
              <a:rPr lang="en-US" sz="2800" b="0" dirty="0">
                <a:solidFill>
                  <a:schemeClr val="bg1"/>
                </a:solidFill>
              </a:rPr>
              <a:t>Set agendas for board meetings</a:t>
            </a:r>
          </a:p>
          <a:p>
            <a:pPr marL="342900" indent="-342900">
              <a:buFont typeface="Wingdings" pitchFamily="2" charset="2"/>
              <a:buChar char="§"/>
            </a:pPr>
            <a:r>
              <a:rPr lang="en-US" sz="2800" b="0" dirty="0">
                <a:solidFill>
                  <a:schemeClr val="bg1"/>
                </a:solidFill>
              </a:rPr>
              <a:t>Oversee strategic initiatives and monitor board performance</a:t>
            </a:r>
          </a:p>
          <a:p>
            <a:pPr marL="342900" indent="-342900">
              <a:buFont typeface="Wingdings" pitchFamily="2" charset="2"/>
              <a:buChar char="§"/>
            </a:pPr>
            <a:r>
              <a:rPr lang="en-US" sz="2800" b="0" dirty="0">
                <a:solidFill>
                  <a:schemeClr val="bg1"/>
                </a:solidFill>
              </a:rPr>
              <a:t>Support the Board Chair and principal/ED in governance-related matters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While the Executive Committee usually has authority delegated to it in the Board bylaws to address time-sensitive items on behalf of the Board, it should not replace the full board when it comes to decision-making. The Executive Committee serves as a supportive body for operational efficiency.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This committee is most often comprised of the Board’s officers. I have also seen Executive Committee that include committee chairs alongside the officers. This decision will depend on the overall size of your Board.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Executive Committees usually meet monthly.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0BAA9A-32B4-10E2-1B37-ED16E69476EC}"/>
              </a:ext>
            </a:extLst>
          </p:cNvPr>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2567761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BE4DC-6E1B-6244-B4F6-3FCF5B680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949193-0450-2277-58D6-B809D7E689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CACE65-1142-181A-89FF-B64E7EB2679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4 min. = 38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Governance Committee (also sometimes called the Governance and Nominating Committee) is responsible for overseeing the board’s operations and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Responsibilities of this committee are to:</a:t>
            </a:r>
          </a:p>
          <a:p>
            <a:pPr>
              <a:lnSpc>
                <a:spcPct val="110000"/>
              </a:lnSpc>
              <a:spcBef>
                <a:spcPts val="0"/>
              </a:spcBef>
              <a:buFont typeface="Wingdings" pitchFamily="2" charset="2"/>
              <a:buChar char="§"/>
            </a:pPr>
            <a:r>
              <a:rPr lang="en-US" sz="4800" dirty="0"/>
              <a:t>Recruit, onboard, and train Board members</a:t>
            </a:r>
          </a:p>
          <a:p>
            <a:pPr>
              <a:lnSpc>
                <a:spcPct val="110000"/>
              </a:lnSpc>
              <a:spcBef>
                <a:spcPts val="0"/>
              </a:spcBef>
              <a:buFont typeface="Wingdings" pitchFamily="2" charset="2"/>
              <a:buChar char="§"/>
            </a:pPr>
            <a:r>
              <a:rPr lang="en-US" sz="4800" dirty="0"/>
              <a:t>Develop Board member job descriptions and committee charters</a:t>
            </a:r>
          </a:p>
          <a:p>
            <a:pPr>
              <a:lnSpc>
                <a:spcPct val="110000"/>
              </a:lnSpc>
              <a:spcBef>
                <a:spcPts val="0"/>
              </a:spcBef>
              <a:buFont typeface="Wingdings" pitchFamily="2" charset="2"/>
              <a:buChar char="§"/>
            </a:pPr>
            <a:r>
              <a:rPr lang="en-US" sz="4800" dirty="0"/>
              <a:t>Conduct board self-assessments and performance evaluations</a:t>
            </a:r>
          </a:p>
          <a:p>
            <a:pPr>
              <a:lnSpc>
                <a:spcPct val="110000"/>
              </a:lnSpc>
              <a:spcBef>
                <a:spcPts val="0"/>
              </a:spcBef>
              <a:buFont typeface="Wingdings" pitchFamily="2" charset="2"/>
              <a:buChar char="§"/>
            </a:pPr>
            <a:r>
              <a:rPr lang="en-US" sz="4800" dirty="0"/>
              <a:t>Ensure compliance with bylaws, Board policy, charter contract, and applicable laws</a:t>
            </a:r>
          </a:p>
          <a:p>
            <a:pPr>
              <a:lnSpc>
                <a:spcPct val="110000"/>
              </a:lnSpc>
              <a:spcBef>
                <a:spcPts val="0"/>
              </a:spcBef>
              <a:buFont typeface="Wingdings" pitchFamily="2" charset="2"/>
              <a:buChar char="§"/>
            </a:pPr>
            <a:r>
              <a:rPr lang="en-US" sz="4800" dirty="0"/>
              <a:t>Facilitate updates to governance documents, policies, and practices</a:t>
            </a:r>
            <a:endParaRPr lang="en-US" sz="3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Ask participants if there are other responsibilities they have seen for the Governance Committee that aren’t listed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AC697345-9A1B-0C17-FFCB-77C6D7D49EBA}"/>
              </a:ext>
            </a:extLst>
          </p:cNvPr>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978728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5B686-32EF-1FF3-60A0-9CE6695B8F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8DBCDF-A7D2-7D4C-C645-478FBF360B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0D3366-E760-900C-877B-00FE1ADD53F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3 min. = 41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US" sz="1800" i="0" dirty="0">
                <a:effectLst/>
                <a:latin typeface="Times New Roman" panose="02020603050405020304" pitchFamily="18" charset="0"/>
                <a:ea typeface="Times New Roman" panose="02020603050405020304" pitchFamily="18" charset="0"/>
              </a:rPr>
              <a:t>The Finance Committee is the committee monitor </a:t>
            </a:r>
            <a:r>
              <a:rPr lang="en-US" sz="3200" dirty="0"/>
              <a:t>the financial health and sustainability of the organization.</a:t>
            </a:r>
            <a:endParaRPr lang="en-US" sz="32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responsibilities of this committee are to:</a:t>
            </a:r>
          </a:p>
          <a:p>
            <a:pPr marL="342900" indent="-342900">
              <a:lnSpc>
                <a:spcPct val="120000"/>
              </a:lnSpc>
              <a:spcBef>
                <a:spcPts val="0"/>
              </a:spcBef>
              <a:buFont typeface="Wingdings" pitchFamily="2" charset="2"/>
              <a:buChar char="§"/>
            </a:pPr>
            <a:r>
              <a:rPr lang="en-US" sz="3200" dirty="0"/>
              <a:t>Prepare and oversee annual budgets</a:t>
            </a:r>
          </a:p>
          <a:p>
            <a:pPr marL="342900" indent="-342900">
              <a:lnSpc>
                <a:spcPct val="120000"/>
              </a:lnSpc>
              <a:spcBef>
                <a:spcPts val="0"/>
              </a:spcBef>
              <a:buFont typeface="Wingdings" pitchFamily="2" charset="2"/>
              <a:buChar char="§"/>
            </a:pPr>
            <a:r>
              <a:rPr lang="en-US" sz="3200" dirty="0"/>
              <a:t>Review and monitor financial statements and performance metrics</a:t>
            </a:r>
          </a:p>
          <a:p>
            <a:pPr marL="342900" indent="-342900">
              <a:lnSpc>
                <a:spcPct val="120000"/>
              </a:lnSpc>
              <a:spcBef>
                <a:spcPts val="0"/>
              </a:spcBef>
              <a:buFont typeface="Wingdings" pitchFamily="2" charset="2"/>
              <a:buChar char="§"/>
            </a:pPr>
            <a:r>
              <a:rPr lang="en-US" sz="3200" dirty="0"/>
              <a:t>Facilitate annual audits and ensure regulatory compliance</a:t>
            </a:r>
          </a:p>
          <a:p>
            <a:pPr marL="342900" indent="-342900">
              <a:lnSpc>
                <a:spcPct val="120000"/>
              </a:lnSpc>
              <a:spcBef>
                <a:spcPts val="0"/>
              </a:spcBef>
              <a:buFont typeface="Wingdings" pitchFamily="2" charset="2"/>
              <a:buChar char="§"/>
            </a:pPr>
            <a:r>
              <a:rPr lang="en-US" sz="3200" dirty="0"/>
              <a:t>Develop and implement financial policies, including risk management strategies.</a:t>
            </a:r>
            <a:endParaRPr lang="en-US" sz="1800" i="0" dirty="0">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dirty="0"/>
          </a:p>
          <a:p>
            <a:pPr marL="0" indent="0">
              <a:lnSpc>
                <a:spcPct val="120000"/>
              </a:lnSpc>
              <a:spcBef>
                <a:spcPts val="0"/>
              </a:spcBef>
              <a:buFont typeface="Wingdings" pitchFamily="2" charset="2"/>
              <a:buNone/>
            </a:pPr>
            <a:r>
              <a:rPr lang="en-US" sz="3200" dirty="0"/>
              <a:t>The Finance Committee is usually chaired by the Board’s Treasurer and meets once a month as required to be in compliance with state statute.</a:t>
            </a:r>
          </a:p>
          <a:p>
            <a:pPr marL="0" indent="0">
              <a:lnSpc>
                <a:spcPct val="120000"/>
              </a:lnSpc>
              <a:spcBef>
                <a:spcPts val="0"/>
              </a:spcBef>
              <a:buFont typeface="Wingdings" pitchFamily="2" charset="2"/>
              <a:buNone/>
            </a:pPr>
            <a:endParaRPr lang="en-US" sz="3200" dirty="0"/>
          </a:p>
          <a:p>
            <a:pPr marL="0" indent="0">
              <a:lnSpc>
                <a:spcPct val="120000"/>
              </a:lnSpc>
              <a:spcBef>
                <a:spcPts val="0"/>
              </a:spcBef>
              <a:buFont typeface="Wingdings" pitchFamily="2" charset="2"/>
              <a:buNone/>
            </a:pPr>
            <a:r>
              <a:rPr lang="en-US" sz="3200" dirty="0"/>
              <a:t>This is a committee where I often see boards opening up seats to non-voting members. If a Board is fortunate to have three to four Board members with financial expertise, this may not be the case. Because the expertise needed for this committee, recruiting someone who is not a Board director is advisable, if your bylaws allow it, to ensure the necessary expertise is available to the oversight and reporting from this committee.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3AA162D4-8D20-EA67-90DE-FEEC5E3E2BCF}"/>
              </a:ext>
            </a:extLst>
          </p:cNvPr>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1011115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CCC1B0-4C85-A3E2-886A-5F8D14DEE1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B9AA6E-B513-43EA-5625-3343ADD0DD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04D629-D482-F20D-A4B8-4671A073C5F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3 min. = 44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Most non-profit boards have a development or fundraising committee but it might not be a standing committee outlined in your bylaws. Regardless of whether it is a standing committee or a special committee, it will be helpful to have one if fundraising is an area where your board could use expertise. This is a great committee to recruit non-voting members to join because it invests them in your organization, brings in expertise, and helps you to build your new board member pipeline.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purpose of the Development Committee is to drive fundraising and resource development aligned to the school’s mission.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responsibilities of this committee are to:</a:t>
            </a:r>
          </a:p>
          <a:p>
            <a:pPr>
              <a:lnSpc>
                <a:spcPct val="110000"/>
              </a:lnSpc>
              <a:spcBef>
                <a:spcPts val="0"/>
              </a:spcBef>
              <a:buFont typeface="Wingdings" pitchFamily="2" charset="2"/>
              <a:buChar char="§"/>
            </a:pPr>
            <a:r>
              <a:rPr lang="en-US" sz="4800" dirty="0"/>
              <a:t>Develop and execute fundraising strategies and campaigns</a:t>
            </a:r>
          </a:p>
          <a:p>
            <a:pPr>
              <a:lnSpc>
                <a:spcPct val="110000"/>
              </a:lnSpc>
              <a:spcBef>
                <a:spcPts val="0"/>
              </a:spcBef>
              <a:buFont typeface="Wingdings" pitchFamily="2" charset="2"/>
              <a:buChar char="§"/>
            </a:pPr>
            <a:r>
              <a:rPr lang="en-US" sz="4800" dirty="0"/>
              <a:t>Build and maintain relationships with donors, sponsors, and community partners</a:t>
            </a:r>
          </a:p>
          <a:p>
            <a:pPr>
              <a:lnSpc>
                <a:spcPct val="110000"/>
              </a:lnSpc>
              <a:spcBef>
                <a:spcPts val="0"/>
              </a:spcBef>
              <a:buFont typeface="Wingdings" pitchFamily="2" charset="2"/>
              <a:buChar char="§"/>
            </a:pPr>
            <a:r>
              <a:rPr lang="en-US" sz="4800" dirty="0"/>
              <a:t>Monitor and report on progress toward fundraising goals</a:t>
            </a:r>
          </a:p>
          <a:p>
            <a:pPr>
              <a:lnSpc>
                <a:spcPct val="110000"/>
              </a:lnSpc>
              <a:spcBef>
                <a:spcPts val="0"/>
              </a:spcBef>
              <a:buFont typeface="Wingdings" pitchFamily="2" charset="2"/>
              <a:buChar char="§"/>
            </a:pPr>
            <a:r>
              <a:rPr lang="en-US" sz="4800" dirty="0"/>
              <a:t>Plan and oversee special events and grant applications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D46BD397-FFDF-CA41-569D-5E48BA529A70}"/>
              </a:ext>
            </a:extLst>
          </p:cNvPr>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2593234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BA0BC-C1CA-24D7-85BB-B440F55718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275667-0EB2-23BA-F7DB-708302AB7A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090D26-8BBE-E554-E91C-DC833A89409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3 min. = 47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 Academic Committee is another committee that may not be a standing committee in your bylaws. It is a common committee for charter school boards, though, given the organization and the authorizer’s focus on academic accountability.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rPr>
              <a:t>The purpose of this committee is to </a:t>
            </a:r>
            <a:r>
              <a:rPr lang="en-US" sz="2800" i="0" dirty="0">
                <a:effectLst/>
                <a:latin typeface="Times New Roman" panose="02020603050405020304" pitchFamily="18" charset="0"/>
              </a:rPr>
              <a:t>o</a:t>
            </a:r>
            <a:r>
              <a:rPr lang="en-US" sz="2800" dirty="0"/>
              <a:t>versee the school’s academic performance and ensure alignment with the charter's mission and goals.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The Academic Committee’s responsibilities are to:</a:t>
            </a:r>
          </a:p>
          <a:p>
            <a:pPr>
              <a:lnSpc>
                <a:spcPct val="110000"/>
              </a:lnSpc>
              <a:spcBef>
                <a:spcPts val="0"/>
              </a:spcBef>
              <a:buFont typeface="Wingdings" pitchFamily="2" charset="2"/>
              <a:buChar char="§"/>
            </a:pPr>
            <a:r>
              <a:rPr lang="en-US" sz="2800" dirty="0"/>
              <a:t>Monitor student achievement and progress </a:t>
            </a:r>
          </a:p>
          <a:p>
            <a:pPr>
              <a:lnSpc>
                <a:spcPct val="110000"/>
              </a:lnSpc>
              <a:spcBef>
                <a:spcPts val="0"/>
              </a:spcBef>
              <a:buFont typeface="Wingdings" pitchFamily="2" charset="2"/>
              <a:buChar char="§"/>
            </a:pPr>
            <a:r>
              <a:rPr lang="en-US" sz="2800" dirty="0"/>
              <a:t>Review curriculum and instructional practices to ensure alignment with state standards and charter contract</a:t>
            </a:r>
          </a:p>
          <a:p>
            <a:pPr>
              <a:lnSpc>
                <a:spcPct val="110000"/>
              </a:lnSpc>
              <a:spcBef>
                <a:spcPts val="0"/>
              </a:spcBef>
              <a:buFont typeface="Arial" panose="020B0604020202020204" pitchFamily="34" charset="0"/>
              <a:buChar char="•"/>
            </a:pPr>
            <a:r>
              <a:rPr lang="en-US" sz="2800" dirty="0"/>
              <a:t>Oversee compliance with state and federal academic requirements</a:t>
            </a:r>
          </a:p>
          <a:p>
            <a:pPr>
              <a:lnSpc>
                <a:spcPct val="110000"/>
              </a:lnSpc>
              <a:spcBef>
                <a:spcPts val="0"/>
              </a:spcBef>
              <a:buFont typeface="Arial" panose="020B0604020202020204" pitchFamily="34" charset="0"/>
              <a:buChar char="•"/>
            </a:pPr>
            <a:r>
              <a:rPr lang="en-US" sz="2800" dirty="0"/>
              <a:t>Provide support for academic improvement initiatives and interventions</a:t>
            </a:r>
          </a:p>
          <a:p>
            <a:pPr>
              <a:lnSpc>
                <a:spcPct val="110000"/>
              </a:lnSpc>
              <a:spcBef>
                <a:spcPts val="0"/>
              </a:spcBef>
              <a:buFont typeface="Arial" panose="020B0604020202020204" pitchFamily="34" charset="0"/>
              <a:buChar char="•"/>
            </a:pPr>
            <a:r>
              <a:rPr lang="en-US" sz="2800" dirty="0"/>
              <a:t>Evaluate outcomes to inform board decisions on academic priorities and resources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AD68AB4-121F-8B4F-1BF6-374BB252304C}"/>
              </a:ext>
            </a:extLst>
          </p:cNvPr>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4029465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388E7-D9A8-5742-C129-778087962A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BE4088-CD21-CE3C-4393-99316DC5D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DC0E97-BF4B-94A9-FCD9-E0FF745B381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D5C658-967F-9FAA-E281-C21C987640D9}"/>
              </a:ext>
            </a:extLst>
          </p:cNvPr>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956758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9DE78-900F-0060-DDEB-FBEF9A7C99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42ADEC-4329-B28F-7648-FB026D4BC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48BFF7-623A-4AE9-4B58-3F8DF391671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5 min. = 52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There are some key factors to consider when you are thinking about how to make your committees more effective. </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i="0" dirty="0">
                <a:effectLst/>
                <a:latin typeface="Times New Roman" panose="02020603050405020304" pitchFamily="18" charset="0"/>
                <a:ea typeface="Times New Roman" panose="02020603050405020304" pitchFamily="18" charset="0"/>
              </a:rPr>
              <a:t>The first is to create clear committee charters. </a:t>
            </a:r>
            <a:r>
              <a:rPr lang="en-US" sz="2800" b="0" i="0" dirty="0">
                <a:solidFill>
                  <a:srgbClr val="000000"/>
                </a:solidFill>
                <a:effectLst/>
                <a:latin typeface="__Plus_Jakarta_Sans_e3c363"/>
              </a:rPr>
              <a:t>Charters should be clearly defined, outlining the committee's purpose, responsibilities, and authority.</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800" b="0" i="0" dirty="0">
                <a:solidFill>
                  <a:srgbClr val="000000"/>
                </a:solidFill>
                <a:effectLst/>
                <a:latin typeface="__Plus_Jakarta_Sans_e3c363"/>
              </a:rPr>
              <a:t>The next factor to consider is who is on the committee. When seeking board members or others to volunteer for or be appointed to a committee, ensure they possess relevant expertise and experience.</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800" b="0" i="0" dirty="0">
                <a:solidFill>
                  <a:srgbClr val="000000"/>
                </a:solidFill>
                <a:effectLst/>
                <a:latin typeface="__Plus_Jakarta_Sans_e3c363"/>
              </a:rPr>
              <a:t>Third, your committees need to hold regular meetings. Meetings should occur frequently enough for committees to thoroughly address their assigned tasks. Pay attention to attendance at meetings, though, I have seen several people roll off board’s because the number of committee meetings plus board meetings became too much of a time commitment for volunteers.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800" b="0" i="0" dirty="0">
                <a:solidFill>
                  <a:srgbClr val="000000"/>
                </a:solidFill>
                <a:effectLst/>
                <a:latin typeface="__Plus_Jakarta_Sans_e3c363"/>
              </a:rPr>
              <a:t>Next, committees need to maintain clear communication channels with staff and the full board. This may be done through reports or dashboards shared at board meetings or updates sent out by the committee chair. Because the board always makes decisions as one voice, it’s important that the specialized work happening on committees is consistently shared so all Board members have the information they need to carry out their duties as Board members. If you are looking for sample committee reports or dashboards, please reach out and I’m happy to share or point you in the right direction.</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800" b="0" i="0" dirty="0">
                <a:solidFill>
                  <a:srgbClr val="000000"/>
                </a:solidFill>
                <a:effectLst/>
                <a:latin typeface="__Plus_Jakarta_Sans_e3c363"/>
              </a:rPr>
              <a:t>Finally, Board committees should be periodically reviewed and adjusted to ensure alignment with evolving needs of the organization. This can be done as part of the board’s annual/semi-annually board assessment or done separately just to gather feedback for the committees.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A3F37416-9483-2A39-861B-A47ED3FAF93F}"/>
              </a:ext>
            </a:extLst>
          </p:cNvPr>
          <p:cNvSpPr>
            <a:spLocks noGrp="1"/>
          </p:cNvSpPr>
          <p:nvPr>
            <p:ph type="sldNum" sz="quarter" idx="5"/>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806287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698C6-449C-9ECF-8AEA-3F98CE3F6E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A1E526-150A-2BDC-AE50-DA24D3EE72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E4E54D-7274-283D-8879-7C17F7711B8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13 min. = 65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I have here some sample committee charters for us to review. </a:t>
            </a:r>
            <a:r>
              <a:rPr lang="en-US" sz="1800" i="1" dirty="0">
                <a:effectLst/>
                <a:latin typeface="Times New Roman" panose="02020603050405020304" pitchFamily="18" charset="0"/>
                <a:ea typeface="Times New Roman" panose="02020603050405020304" pitchFamily="18" charset="0"/>
              </a:rPr>
              <a:t>(Click on the hyperlink and walk through the examples for the key committees discussed in today’s session.)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After reviewing the sample charters, ask if anyone has questions about these or anything else discussed so far today.</a:t>
            </a:r>
          </a:p>
        </p:txBody>
      </p:sp>
      <p:sp>
        <p:nvSpPr>
          <p:cNvPr id="4" name="Slide Number Placeholder 3">
            <a:extLst>
              <a:ext uri="{FF2B5EF4-FFF2-40B4-BE49-F238E27FC236}">
                <a16:creationId xmlns:a16="http://schemas.microsoft.com/office/drawing/2014/main" id="{DED6DCB3-C63E-4174-E740-9625019F7D3A}"/>
              </a:ext>
            </a:extLst>
          </p:cNvPr>
          <p:cNvSpPr>
            <a:spLocks noGrp="1"/>
          </p:cNvSpPr>
          <p:nvPr>
            <p:ph type="sldNum" sz="quarter" idx="5"/>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4026161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ADDC8-E57F-DBFB-21FF-A169DC9255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838328-5869-D399-7FAF-868D5FC44D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B316D8-1AA5-A0BE-C3F7-78866F563F6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20 min. = 85 min. total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15 min. work time + 5 min. share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We’re going to take some time now to move into breakout rooms and do some reflection and planning related to board committees at your organization. I’ve put together some questions here to get you started and will paste them in the chat as well so you have them when you move into your breakout rooms.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latin typeface="Times New Roman" panose="02020603050405020304" pitchFamily="18" charset="0"/>
                <a:ea typeface="Times New Roman" panose="02020603050405020304" pitchFamily="18" charset="0"/>
              </a:rPr>
              <a:t>At the end of this work time, I’d love for you to have a draft of your committee structure and a purpose statement for each committee. Also, if you’re able to draft out a timeline for reviewing this with your board along with the strategies you’ll need to use to introduce to your board colleagues and train them on expectations for each committee. The last item for output, if you have time, is to think about how you’ll evaluate the effectiveness of your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Send people to break out rooms and paste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indent="0">
              <a:lnSpc>
                <a:spcPct val="110000"/>
              </a:lnSpc>
              <a:spcBef>
                <a:spcPts val="0"/>
              </a:spcBef>
              <a:buNone/>
            </a:pPr>
            <a:r>
              <a:rPr lang="en-US" sz="3200" b="1" dirty="0"/>
              <a:t>Reflection Questions:</a:t>
            </a:r>
          </a:p>
          <a:p>
            <a:pPr>
              <a:lnSpc>
                <a:spcPct val="110000"/>
              </a:lnSpc>
              <a:spcBef>
                <a:spcPts val="0"/>
              </a:spcBef>
              <a:buFont typeface="+mj-lt"/>
              <a:buAutoNum type="arabicPeriod"/>
            </a:pPr>
            <a:r>
              <a:rPr lang="en-US" sz="1800" dirty="0"/>
              <a:t>What committees currently exist, and are they effective?</a:t>
            </a:r>
          </a:p>
          <a:p>
            <a:pPr>
              <a:lnSpc>
                <a:spcPct val="110000"/>
              </a:lnSpc>
              <a:spcBef>
                <a:spcPts val="0"/>
              </a:spcBef>
              <a:buFont typeface="+mj-lt"/>
              <a:buAutoNum type="arabicPeriod"/>
            </a:pPr>
            <a:r>
              <a:rPr lang="en-US" sz="1800" dirty="0"/>
              <a:t>What additional committees would strengthen governance?</a:t>
            </a:r>
          </a:p>
          <a:p>
            <a:pPr>
              <a:lnSpc>
                <a:spcPct val="110000"/>
              </a:lnSpc>
              <a:spcBef>
                <a:spcPts val="0"/>
              </a:spcBef>
              <a:buFont typeface="+mj-lt"/>
              <a:buAutoNum type="arabicPeriod"/>
            </a:pPr>
            <a:r>
              <a:rPr lang="en-US" sz="1800" dirty="0"/>
              <a:t>What will be the specific responsibilities of each committee?</a:t>
            </a:r>
          </a:p>
          <a:p>
            <a:pPr>
              <a:lnSpc>
                <a:spcPct val="110000"/>
              </a:lnSpc>
              <a:spcBef>
                <a:spcPts val="0"/>
              </a:spcBef>
              <a:buFont typeface="+mj-lt"/>
              <a:buAutoNum type="arabicPeriod"/>
            </a:pPr>
            <a:r>
              <a:rPr lang="en-US" sz="1800" dirty="0"/>
              <a:t>How will you find the right individuals for each committee?</a:t>
            </a:r>
          </a:p>
          <a:p>
            <a:pPr>
              <a:lnSpc>
                <a:spcPct val="110000"/>
              </a:lnSpc>
              <a:spcBef>
                <a:spcPts val="0"/>
              </a:spcBef>
              <a:buFont typeface="+mj-lt"/>
              <a:buAutoNum type="arabicPeriod"/>
            </a:pPr>
            <a:r>
              <a:rPr lang="en-US" sz="1800" dirty="0"/>
              <a:t>What are the immediate and long-term goals for your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effectLst/>
                <a:latin typeface="Times New Roman" panose="02020603050405020304" pitchFamily="18" charset="0"/>
                <a:ea typeface="Times New Roman" panose="02020603050405020304" pitchFamily="18" charset="0"/>
              </a:rPr>
              <a:t>Bring people back when at 7:25 and ask them to share what they accomplished or any questions that came up during their work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i="1"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040B7BF-0FD6-CB0C-FA31-7105AC087945}"/>
              </a:ext>
            </a:extLst>
          </p:cNvPr>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2673903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1 min. total</a:t>
            </a:r>
          </a:p>
          <a:p>
            <a:endParaRPr lang="en-US" i="1" dirty="0"/>
          </a:p>
          <a:p>
            <a:r>
              <a:rPr lang="en-US" i="0" dirty="0"/>
              <a:t>Facilitator introduction and session agenda review</a:t>
            </a:r>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1299225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86 min. total</a:t>
            </a:r>
          </a:p>
          <a:p>
            <a:endParaRPr lang="en-US" i="1" dirty="0"/>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Following today’s session, I recommend that each of you do two things:</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effectLst/>
                <a:latin typeface="Calibri" panose="020F0502020204030204" pitchFamily="34" charset="0"/>
                <a:ea typeface="Times New Roman" panose="02020603050405020304" pitchFamily="18" charset="0"/>
              </a:rPr>
              <a:t>Review school-specific documents discussed during today’s session (e.g., bylaws, policies, previous CARS, charter school contract). You should be able to get these from the Board Chair, school leadership, and the school’s website.</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effectLst/>
                <a:latin typeface="Calibri" panose="020F0502020204030204" pitchFamily="34" charset="0"/>
                <a:ea typeface="Times New Roman" panose="02020603050405020304" pitchFamily="18" charset="0"/>
              </a:rPr>
              <a:t>Make a list of questions you want to ask your board colleagues or school leadership related to your board’s role in ensuring compliance</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16504720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87 min. total</a:t>
            </a:r>
          </a:p>
          <a:p>
            <a:endParaRPr lang="en-US" i="1" dirty="0"/>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There are two more board development sessions this year for all Board members. These will include:</a:t>
            </a: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School Leader Hiring, Development, and Evaluation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Charter School Board Development and Self-Assessment</a:t>
            </a: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2111718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i="1" dirty="0">
                <a:effectLst/>
                <a:latin typeface="Calibri" panose="020F0502020204030204" pitchFamily="34" charset="0"/>
                <a:ea typeface="Times New Roman" panose="02020603050405020304" pitchFamily="18" charset="0"/>
              </a:rPr>
              <a:t>1 min. = 88 minutes total</a:t>
            </a:r>
          </a:p>
          <a:p>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If you have questions or want to talk through anything we discussed today, feel free to call or email. Thank you for your participation!</a:t>
            </a:r>
            <a:r>
              <a:rPr lang="en-US" dirty="0">
                <a:effectLst/>
              </a:rPr>
              <a:t> </a:t>
            </a:r>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273043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12 min. = 13 min. total</a:t>
            </a:r>
          </a:p>
          <a:p>
            <a:pPr marL="0" marR="0">
              <a:spcBef>
                <a:spcPts val="0"/>
              </a:spcBef>
              <a:spcAft>
                <a:spcPts val="0"/>
              </a:spcAft>
            </a:pPr>
            <a:endParaRPr lang="en-US" i="1" dirty="0"/>
          </a:p>
          <a:p>
            <a:pPr marL="0" marR="0">
              <a:spcBef>
                <a:spcPts val="0"/>
              </a:spcBef>
              <a:spcAft>
                <a:spcPts val="0"/>
              </a:spcAft>
            </a:pPr>
            <a:r>
              <a:rPr lang="en-US" i="0" dirty="0"/>
              <a:t>Ask each person to share these items.</a:t>
            </a:r>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72421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3835228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3 min. = 16 min. total</a:t>
            </a:r>
          </a:p>
          <a:p>
            <a:endParaRPr lang="en-US" i="1" dirty="0"/>
          </a:p>
          <a:p>
            <a:pPr marL="171450" indent="-171450">
              <a:buFont typeface="Arial" panose="020B0604020202020204" pitchFamily="34" charset="0"/>
              <a:buChar char="•"/>
            </a:pPr>
            <a:r>
              <a:rPr lang="en-US" i="0" dirty="0"/>
              <a:t>Committees are a key component of the board. </a:t>
            </a:r>
          </a:p>
          <a:p>
            <a:pPr marL="171450" indent="-171450">
              <a:buFont typeface="Arial" panose="020B0604020202020204" pitchFamily="34" charset="0"/>
              <a:buChar char="•"/>
            </a:pPr>
            <a:r>
              <a:rPr lang="en-US" i="0" dirty="0"/>
              <a:t>By utilizing a high-function committee structure </a:t>
            </a:r>
            <a:r>
              <a:rPr lang="en-US" sz="1200" dirty="0"/>
              <a:t>helps the board organize and delegate its work to individuals while maintaining a collective decision‐making process. </a:t>
            </a:r>
          </a:p>
          <a:p>
            <a:pPr marL="171450" indent="-171450">
              <a:buFont typeface="Arial" panose="020B0604020202020204" pitchFamily="34" charset="0"/>
              <a:buChar char="•"/>
            </a:pPr>
            <a:r>
              <a:rPr lang="en-US" sz="1200" dirty="0"/>
              <a:t>Most board bylaws dictate the type of committees, composition, and other requirements for committees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Scope of the committee’s work is limited to study and investigation within its particular area of concern.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The committee then makes reports and recommendations to the full Board for its ultimate action.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Most boards have in their bylaws that the chair of each committee shall be a Board Director.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Committee members may include non-Board members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Each committee member serves at the pleasure of the Board. There are different processes described in the bylaws or board procedure manuals around how committees are formed, including how the committee chair is determined.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indent="-171450">
              <a:buFont typeface="Arial" panose="020B0604020202020204" pitchFamily="34" charset="0"/>
              <a:buChar char="•"/>
            </a:pPr>
            <a:endParaRPr lang="en-US" sz="1200" dirty="0"/>
          </a:p>
          <a:p>
            <a:endParaRPr lang="en-US" sz="1200" i="0" dirty="0"/>
          </a:p>
          <a:p>
            <a:endParaRPr lang="en-US" i="0"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357624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A3E70-37C7-FFD3-DB05-43D18DA0FF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6A06BC-F23F-1323-2E68-738B2BDBCC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672F15-FBC3-B3B8-71A1-B7BB215D057E}"/>
              </a:ext>
            </a:extLst>
          </p:cNvPr>
          <p:cNvSpPr>
            <a:spLocks noGrp="1"/>
          </p:cNvSpPr>
          <p:nvPr>
            <p:ph type="body" idx="1"/>
          </p:nvPr>
        </p:nvSpPr>
        <p:spPr/>
        <p:txBody>
          <a:bodyPr/>
          <a:lstStyle/>
          <a:p>
            <a:r>
              <a:rPr lang="en-US" i="1" dirty="0"/>
              <a:t>2 min. = 18 min. total</a:t>
            </a:r>
          </a:p>
          <a:p>
            <a:endParaRPr lang="en-US" sz="1200" i="1" dirty="0"/>
          </a:p>
          <a:p>
            <a:r>
              <a:rPr lang="en-US" sz="1200" dirty="0"/>
              <a:t>There are two different types of committees that most boards have, standing committees and ad-hoc committees. </a:t>
            </a:r>
          </a:p>
          <a:p>
            <a:endParaRPr lang="en-US" sz="1200" dirty="0"/>
          </a:p>
          <a:p>
            <a:r>
              <a:rPr lang="en-US" sz="1200" dirty="0"/>
              <a:t>The </a:t>
            </a:r>
            <a:r>
              <a:rPr lang="en-US" sz="2200" dirty="0"/>
              <a:t>Standing Committees organize the ongoing core work of the Board, are limited in number, and are recognized in the board bylaws. </a:t>
            </a:r>
          </a:p>
          <a:p>
            <a:endParaRPr lang="en-US" sz="2200" dirty="0"/>
          </a:p>
          <a:p>
            <a:r>
              <a:rPr lang="en-US" sz="2200" dirty="0"/>
              <a:t>The creation of Ad-Hoc or Special Committees are also recognized in the board bylaws with guidance on how/when these are created. These types of committees are created to organize short-term projects and can be active for a determined time period. An example of an ad-hoc committee may be a Real Estate Committee that is created when the school is looking into purchasing a new facility.</a:t>
            </a: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indent="-171450">
              <a:buFont typeface="Arial" panose="020B0604020202020204" pitchFamily="34" charset="0"/>
              <a:buChar char="•"/>
            </a:pPr>
            <a:endParaRPr lang="en-US" sz="1200" dirty="0"/>
          </a:p>
          <a:p>
            <a:endParaRPr lang="en-US" sz="1200" i="0" dirty="0"/>
          </a:p>
          <a:p>
            <a:endParaRPr lang="en-US" i="0" dirty="0"/>
          </a:p>
        </p:txBody>
      </p:sp>
      <p:sp>
        <p:nvSpPr>
          <p:cNvPr id="4" name="Slide Number Placeholder 3">
            <a:extLst>
              <a:ext uri="{FF2B5EF4-FFF2-40B4-BE49-F238E27FC236}">
                <a16:creationId xmlns:a16="http://schemas.microsoft.com/office/drawing/2014/main" id="{835375FE-9EE8-9F7D-55C5-2A07F679A9DD}"/>
              </a:ext>
            </a:extLst>
          </p:cNvPr>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3393695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CC2720-59E8-FEC2-B1E2-A50211F82B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83B593-05C6-23F8-EB08-A3C8512AEC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8A7A3A-7400-F34D-B2DD-B22DAA7B6E42}"/>
              </a:ext>
            </a:extLst>
          </p:cNvPr>
          <p:cNvSpPr>
            <a:spLocks noGrp="1"/>
          </p:cNvSpPr>
          <p:nvPr>
            <p:ph type="body" idx="1"/>
          </p:nvPr>
        </p:nvSpPr>
        <p:spPr/>
        <p:txBody>
          <a:bodyPr/>
          <a:lstStyle/>
          <a:p>
            <a:r>
              <a:rPr lang="en-US" i="1" dirty="0"/>
              <a:t>4 min. = 22 min. total</a:t>
            </a:r>
          </a:p>
          <a:p>
            <a:endParaRPr lang="en-US" b="1" i="1" dirty="0">
              <a:solidFill>
                <a:srgbClr val="000000"/>
              </a:solidFill>
              <a:effectLst/>
              <a:latin typeface="__Plus_Jakarta_Sans_e3c363"/>
            </a:endParaRPr>
          </a:p>
          <a:p>
            <a:r>
              <a:rPr lang="en-US" b="0" i="0" dirty="0">
                <a:solidFill>
                  <a:srgbClr val="000000"/>
                </a:solidFill>
                <a:effectLst/>
                <a:latin typeface="__Plus_Jakarta_Sans_e3c363"/>
              </a:rPr>
              <a:t>There are a number of benefits to having board committees. These include:</a:t>
            </a:r>
          </a:p>
          <a:p>
            <a:pPr marL="171450" indent="-171450">
              <a:buFont typeface="Arial" panose="020B0604020202020204" pitchFamily="34" charset="0"/>
              <a:buChar char="•"/>
            </a:pPr>
            <a:r>
              <a:rPr lang="en-US" b="1" i="0" dirty="0">
                <a:solidFill>
                  <a:srgbClr val="000000"/>
                </a:solidFill>
                <a:effectLst/>
                <a:latin typeface="__Plus_Jakarta_Sans_e3c363"/>
              </a:rPr>
              <a:t>Enhanced expertise:</a:t>
            </a:r>
            <a:r>
              <a:rPr lang="en-US" b="0" i="0" dirty="0">
                <a:solidFill>
                  <a:srgbClr val="000000"/>
                </a:solidFill>
                <a:effectLst/>
                <a:latin typeface="__Plus_Jakarta_Sans_e3c363"/>
              </a:rPr>
              <a:t> Committees allow board members with specific expertise to focus on relevant areas, leading to more informed decisions.</a:t>
            </a:r>
          </a:p>
          <a:p>
            <a:pPr marL="171450" indent="-171450">
              <a:buFont typeface="Arial" panose="020B0604020202020204" pitchFamily="34" charset="0"/>
              <a:buChar char="•"/>
            </a:pPr>
            <a:r>
              <a:rPr lang="en-US" b="1" i="0" dirty="0">
                <a:solidFill>
                  <a:srgbClr val="000000"/>
                </a:solidFill>
                <a:effectLst/>
                <a:latin typeface="__Plus_Jakarta_Sans_e3c363"/>
              </a:rPr>
              <a:t>Increased efficiency:</a:t>
            </a:r>
            <a:r>
              <a:rPr lang="en-US" b="0" i="0" dirty="0">
                <a:solidFill>
                  <a:srgbClr val="000000"/>
                </a:solidFill>
                <a:effectLst/>
                <a:latin typeface="__Plus_Jakarta_Sans_e3c363"/>
              </a:rPr>
              <a:t> By delegating specific tasks and diving deeper into complex matters, committees streamline board meetings and improve efficiency.</a:t>
            </a:r>
          </a:p>
          <a:p>
            <a:pPr marL="171450" indent="-171450">
              <a:buFont typeface="Arial" panose="020B0604020202020204" pitchFamily="34" charset="0"/>
              <a:buChar char="•"/>
            </a:pPr>
            <a:r>
              <a:rPr lang="en-US" b="1" i="0" dirty="0">
                <a:solidFill>
                  <a:srgbClr val="000000"/>
                </a:solidFill>
                <a:effectLst/>
                <a:latin typeface="__Plus_Jakarta_Sans_e3c363"/>
              </a:rPr>
              <a:t>Improved oversight:</a:t>
            </a:r>
            <a:r>
              <a:rPr lang="en-US" b="0" i="0" dirty="0">
                <a:solidFill>
                  <a:srgbClr val="000000"/>
                </a:solidFill>
                <a:effectLst/>
                <a:latin typeface="__Plus_Jakarta_Sans_e3c363"/>
              </a:rPr>
              <a:t> Committees provide a closer look at critical areas like financial reporting and academic outcomes and provides reports and recommendations to the full board, strengthening overall board oversight.</a:t>
            </a:r>
          </a:p>
          <a:p>
            <a:pPr marL="171450" indent="-171450">
              <a:buFont typeface="Arial" panose="020B0604020202020204" pitchFamily="34" charset="0"/>
              <a:buChar char="•"/>
            </a:pPr>
            <a:r>
              <a:rPr lang="en-US" b="1" i="0" dirty="0">
                <a:solidFill>
                  <a:srgbClr val="000000"/>
                </a:solidFill>
                <a:effectLst/>
                <a:latin typeface="__Plus_Jakarta_Sans_e3c363"/>
              </a:rPr>
              <a:t>Enhanced accountability:</a:t>
            </a:r>
            <a:r>
              <a:rPr lang="en-US" b="0" i="0" dirty="0">
                <a:solidFill>
                  <a:srgbClr val="000000"/>
                </a:solidFill>
                <a:effectLst/>
                <a:latin typeface="__Plus_Jakarta_Sans_e3c363"/>
              </a:rPr>
              <a:t> Committee members are directly accountable for their designated areas, promoting board ownership and responsibility.</a:t>
            </a:r>
          </a:p>
          <a:p>
            <a:pPr marL="171450" indent="-171450">
              <a:buFont typeface="Arial" panose="020B0604020202020204" pitchFamily="34" charset="0"/>
              <a:buChar char="•"/>
            </a:pPr>
            <a:r>
              <a:rPr lang="en-US" b="1" i="0" dirty="0">
                <a:solidFill>
                  <a:srgbClr val="000000"/>
                </a:solidFill>
                <a:effectLst/>
                <a:latin typeface="__Plus_Jakarta_Sans_e3c363"/>
              </a:rPr>
              <a:t>Succession planning: </a:t>
            </a:r>
            <a:r>
              <a:rPr lang="en-US" b="0" i="0" dirty="0">
                <a:solidFill>
                  <a:srgbClr val="000000"/>
                </a:solidFill>
                <a:effectLst/>
                <a:latin typeface="__Plus_Jakarta_Sans_e3c363"/>
              </a:rPr>
              <a:t>Committees can help identify potential board candidates and onboard them to the organization and the board, ensuring a robust pipeline for future board members.</a:t>
            </a:r>
          </a:p>
          <a:p>
            <a:pPr marL="171450" indent="-171450">
              <a:buFont typeface="Arial" panose="020B0604020202020204" pitchFamily="34" charset="0"/>
              <a:buChar char="•"/>
            </a:pPr>
            <a:r>
              <a:rPr lang="en-US" b="1" i="0" dirty="0">
                <a:solidFill>
                  <a:srgbClr val="000000"/>
                </a:solidFill>
                <a:effectLst/>
                <a:latin typeface="__Plus_Jakarta_Sans_e3c363"/>
              </a:rPr>
              <a:t>Board engagement:</a:t>
            </a:r>
            <a:r>
              <a:rPr lang="en-US" b="0" i="0" dirty="0">
                <a:solidFill>
                  <a:srgbClr val="000000"/>
                </a:solidFill>
                <a:effectLst/>
                <a:latin typeface="__Plus_Jakarta_Sans_e3c363"/>
              </a:rPr>
              <a:t> Committees provide the opportunity for board members to engage deeper with the organization in an area of expertise or interest, which increases connection with the organization, staff members, and other board members.</a:t>
            </a:r>
            <a:endParaRPr lang="en-US" sz="1200" dirty="0"/>
          </a:p>
        </p:txBody>
      </p:sp>
      <p:sp>
        <p:nvSpPr>
          <p:cNvPr id="4" name="Slide Number Placeholder 3">
            <a:extLst>
              <a:ext uri="{FF2B5EF4-FFF2-40B4-BE49-F238E27FC236}">
                <a16:creationId xmlns:a16="http://schemas.microsoft.com/office/drawing/2014/main" id="{9792AE43-F36A-E41A-292D-636554E16DFE}"/>
              </a:ext>
            </a:extLst>
          </p:cNvPr>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63002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i="1" dirty="0"/>
              <a:t>8 min. = 30 min. total</a:t>
            </a:r>
          </a:p>
          <a:p>
            <a:pPr marL="0" lvl="0" indent="0" algn="l" rtl="0">
              <a:spcBef>
                <a:spcPts val="0"/>
              </a:spcBef>
              <a:spcAft>
                <a:spcPts val="0"/>
              </a:spcAft>
              <a:buNone/>
            </a:pPr>
            <a:r>
              <a:rPr lang="en-US" i="1" dirty="0"/>
              <a:t>1 min. explain, 3 min. think, 4 min. share</a:t>
            </a:r>
          </a:p>
          <a:p>
            <a:pPr marL="0" lvl="0" indent="0" algn="l" rtl="0">
              <a:spcBef>
                <a:spcPts val="0"/>
              </a:spcBef>
              <a:spcAft>
                <a:spcPts val="0"/>
              </a:spcAft>
              <a:buNone/>
            </a:pPr>
            <a:endParaRPr lang="en-US"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Thinking about your Board, I’d like you to take a few minutes and reflect on these four questions. We’ll then share out as a group. </a:t>
            </a:r>
            <a:r>
              <a:rPr lang="en-US" sz="1800" i="1" dirty="0">
                <a:solidFill>
                  <a:srgbClr val="000000"/>
                </a:solidFill>
                <a:effectLst/>
                <a:latin typeface="Calibri" panose="020F0502020204030204" pitchFamily="34" charset="0"/>
                <a:ea typeface="Times New Roman" panose="02020603050405020304" pitchFamily="18" charset="0"/>
              </a:rPr>
              <a:t>(give time to think/write responses)</a:t>
            </a:r>
            <a:endParaRPr lang="en-US" sz="1800" i="0" dirty="0">
              <a:solidFill>
                <a:srgbClr val="000000"/>
              </a:solidFill>
              <a:effectLst/>
              <a:latin typeface="Calibri" panose="020F0502020204030204" pitchFamily="34" charset="0"/>
              <a:ea typeface="Times New Roman" panose="02020603050405020304" pitchFamily="18" charset="0"/>
            </a:endParaRPr>
          </a:p>
          <a:p>
            <a:pPr marL="0" marR="0" fontAlgn="base">
              <a:spcBef>
                <a:spcPts val="0"/>
              </a:spcBef>
              <a:spcAft>
                <a:spcPts val="0"/>
              </a:spcAft>
            </a:pPr>
            <a:endParaRPr lang="en-US" sz="1800" i="0" dirty="0">
              <a:solidFill>
                <a:srgbClr val="000000"/>
              </a:solidFill>
              <a:effectLst/>
              <a:latin typeface="Calibri" panose="020F0502020204030204" pitchFamily="34" charset="0"/>
            </a:endParaRPr>
          </a:p>
          <a:p>
            <a:pPr marL="0" marR="0" fontAlgn="base">
              <a:spcBef>
                <a:spcPts val="0"/>
              </a:spcBef>
              <a:spcAft>
                <a:spcPts val="0"/>
              </a:spcAft>
            </a:pPr>
            <a:r>
              <a:rPr lang="en-US" sz="1800" i="0" dirty="0">
                <a:solidFill>
                  <a:srgbClr val="000000"/>
                </a:solidFill>
                <a:effectLst/>
                <a:latin typeface="Calibri" panose="020F0502020204030204" pitchFamily="34" charset="0"/>
              </a:rPr>
              <a:t>Ask participants to share out their reflections based on these questions. </a:t>
            </a:r>
          </a:p>
          <a:p>
            <a:pPr marL="0" marR="0" fontAlgn="base">
              <a:spcBef>
                <a:spcPts val="0"/>
              </a:spcBef>
              <a:spcAft>
                <a:spcPts val="0"/>
              </a:spcAft>
            </a:pPr>
            <a:endParaRPr lang="en-US" sz="1800" i="0" dirty="0">
              <a:solidFill>
                <a:srgbClr val="000000"/>
              </a:solidFill>
              <a:effectLst/>
              <a:latin typeface="Calibri" panose="020F0502020204030204" pitchFamily="34" charset="0"/>
            </a:endParaRPr>
          </a:p>
          <a:p>
            <a:pPr marL="0" marR="0" fontAlgn="base">
              <a:spcBef>
                <a:spcPts val="0"/>
              </a:spcBef>
              <a:spcAft>
                <a:spcPts val="0"/>
              </a:spcAft>
            </a:pPr>
            <a:r>
              <a:rPr lang="en-US" sz="1800" i="0" dirty="0">
                <a:solidFill>
                  <a:srgbClr val="000000"/>
                </a:solidFill>
                <a:effectLst/>
                <a:latin typeface="Calibri" panose="020F0502020204030204" pitchFamily="34" charset="0"/>
              </a:rPr>
              <a:t>After people have shared, asked if there are any questions about committees in general.</a:t>
            </a:r>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3531031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dirty="0"/>
              <a:t>Click icon to add table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dirty="0"/>
              <a:t>Click icon to add picture</a:t>
            </a:r>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p15:clr>
            <a:srgbClr val="FBAE40"/>
          </p15:clr>
        </p15:guide>
        <p15:guide id="4" pos="4560">
          <p15:clr>
            <a:srgbClr val="FBAE40"/>
          </p15:clr>
        </p15:guide>
        <p15:guide id="8" orient="horz" pos="18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dirty="0"/>
              <a:t>Click icon to add picture</a:t>
            </a:r>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dirty="0"/>
              <a:t>Click icon to add picture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dirty="0"/>
              <a:t>Click to edit Master title style</a:t>
            </a:r>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document/d/1BQHM9OY7kuFCTwzQDGpeQbpcJ5zjvA6UKRdijrRa48A/edit?usp=drive_link"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a:lstStyle/>
          <a:p>
            <a:r>
              <a:rPr lang="en-US" sz="4800" dirty="0"/>
              <a:t>Effective Board Committees</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856AD-256C-BA52-63CE-A3EF6857500F}"/>
            </a:ext>
          </a:extLst>
        </p:cNvPr>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CCD5BE53-CC9C-BC45-2FF0-F550DEFEF008}"/>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6BAF200B-ACBF-1A78-AAB5-1EDF6D0D240A}"/>
              </a:ext>
            </a:extLst>
          </p:cNvPr>
          <p:cNvSpPr>
            <a:spLocks noGrp="1"/>
          </p:cNvSpPr>
          <p:nvPr>
            <p:ph type="title"/>
          </p:nvPr>
        </p:nvSpPr>
        <p:spPr>
          <a:xfrm>
            <a:off x="6309359" y="444933"/>
            <a:ext cx="5477479" cy="3291840"/>
          </a:xfrm>
        </p:spPr>
        <p:txBody>
          <a:bodyPr/>
          <a:lstStyle/>
          <a:p>
            <a:r>
              <a:rPr lang="en-US" dirty="0"/>
              <a:t>Key Board Committees</a:t>
            </a:r>
          </a:p>
        </p:txBody>
      </p:sp>
    </p:spTree>
    <p:extLst>
      <p:ext uri="{BB962C8B-B14F-4D97-AF65-F5344CB8AC3E}">
        <p14:creationId xmlns:p14="http://schemas.microsoft.com/office/powerpoint/2010/main" val="343953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8D0F8-610B-A667-432E-792DD7BAE8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A4A9E7-9C6C-1732-E96C-BE8F0D745902}"/>
              </a:ext>
            </a:extLst>
          </p:cNvPr>
          <p:cNvSpPr>
            <a:spLocks noGrp="1"/>
          </p:cNvSpPr>
          <p:nvPr>
            <p:ph type="title"/>
          </p:nvPr>
        </p:nvSpPr>
        <p:spPr/>
        <p:txBody>
          <a:bodyPr/>
          <a:lstStyle/>
          <a:p>
            <a:r>
              <a:rPr lang="en-US" dirty="0"/>
              <a:t>Executive Committee</a:t>
            </a:r>
          </a:p>
        </p:txBody>
      </p:sp>
      <p:sp>
        <p:nvSpPr>
          <p:cNvPr id="3" name="Text Placeholder 2">
            <a:extLst>
              <a:ext uri="{FF2B5EF4-FFF2-40B4-BE49-F238E27FC236}">
                <a16:creationId xmlns:a16="http://schemas.microsoft.com/office/drawing/2014/main" id="{95CD3EF8-32F4-EB18-8A29-22590A4AA915}"/>
              </a:ext>
            </a:extLst>
          </p:cNvPr>
          <p:cNvSpPr>
            <a:spLocks noGrp="1"/>
          </p:cNvSpPr>
          <p:nvPr>
            <p:ph sz="quarter" idx="13"/>
          </p:nvPr>
        </p:nvSpPr>
        <p:spPr>
          <a:xfrm>
            <a:off x="3657600" y="2282008"/>
            <a:ext cx="7810500" cy="4310178"/>
          </a:xfrm>
        </p:spPr>
        <p:txBody>
          <a:bodyPr>
            <a:noAutofit/>
          </a:bodyPr>
          <a:lstStyle/>
          <a:p>
            <a:pPr marL="0" indent="0">
              <a:lnSpc>
                <a:spcPct val="120000"/>
              </a:lnSpc>
              <a:spcBef>
                <a:spcPts val="0"/>
              </a:spcBef>
              <a:buNone/>
            </a:pPr>
            <a:r>
              <a:rPr lang="en-US" b="1" i="0" dirty="0">
                <a:effectLst/>
                <a:ea typeface="Times New Roman" panose="02020603050405020304" pitchFamily="18" charset="0"/>
              </a:rPr>
              <a:t>Purpose:</a:t>
            </a:r>
            <a:endParaRPr lang="en-US" b="1" dirty="0">
              <a:ea typeface="Times New Roman" panose="02020603050405020304" pitchFamily="18" charset="0"/>
            </a:endParaRPr>
          </a:p>
          <a:p>
            <a:pPr marL="0" indent="0">
              <a:lnSpc>
                <a:spcPct val="120000"/>
              </a:lnSpc>
              <a:spcBef>
                <a:spcPts val="0"/>
              </a:spcBef>
              <a:buNone/>
            </a:pPr>
            <a:r>
              <a:rPr lang="en-US" dirty="0">
                <a:solidFill>
                  <a:schemeClr val="bg1"/>
                </a:solidFill>
              </a:rPr>
              <a:t>Provide leadership and acts on behalf of the full Board between meetings when immediate decisions are necessary.</a:t>
            </a:r>
          </a:p>
          <a:p>
            <a:pPr marL="0" indent="0">
              <a:lnSpc>
                <a:spcPct val="120000"/>
              </a:lnSpc>
              <a:spcBef>
                <a:spcPts val="0"/>
              </a:spcBef>
              <a:buNone/>
            </a:pPr>
            <a:endParaRPr lang="en-US" b="1" dirty="0">
              <a:solidFill>
                <a:schemeClr val="bg1"/>
              </a:solidFill>
            </a:endParaRPr>
          </a:p>
          <a:p>
            <a:pPr marL="0" indent="0">
              <a:lnSpc>
                <a:spcPct val="120000"/>
              </a:lnSpc>
              <a:spcBef>
                <a:spcPts val="0"/>
              </a:spcBef>
              <a:buNone/>
            </a:pPr>
            <a:r>
              <a:rPr lang="en-US" b="1" dirty="0">
                <a:solidFill>
                  <a:schemeClr val="bg1"/>
                </a:solidFill>
              </a:rPr>
              <a:t>Responsibilities:</a:t>
            </a:r>
          </a:p>
          <a:p>
            <a:pPr marL="342900" indent="-342900">
              <a:lnSpc>
                <a:spcPct val="120000"/>
              </a:lnSpc>
              <a:spcBef>
                <a:spcPts val="0"/>
              </a:spcBef>
              <a:buFont typeface="Wingdings" pitchFamily="2" charset="2"/>
              <a:buChar char="§"/>
            </a:pPr>
            <a:r>
              <a:rPr lang="en-US" b="0" dirty="0">
                <a:solidFill>
                  <a:schemeClr val="bg1"/>
                </a:solidFill>
              </a:rPr>
              <a:t>Serve as a liaison between the Board and the principal/ED</a:t>
            </a:r>
          </a:p>
          <a:p>
            <a:pPr marL="342900" indent="-342900">
              <a:lnSpc>
                <a:spcPct val="120000"/>
              </a:lnSpc>
              <a:spcBef>
                <a:spcPts val="0"/>
              </a:spcBef>
              <a:buFont typeface="Wingdings" pitchFamily="2" charset="2"/>
              <a:buChar char="§"/>
            </a:pPr>
            <a:r>
              <a:rPr lang="en-US" b="0" dirty="0">
                <a:solidFill>
                  <a:schemeClr val="bg1"/>
                </a:solidFill>
              </a:rPr>
              <a:t>Address urgent or time-sensitive matters</a:t>
            </a:r>
          </a:p>
          <a:p>
            <a:pPr marL="342900" indent="-342900">
              <a:lnSpc>
                <a:spcPct val="120000"/>
              </a:lnSpc>
              <a:spcBef>
                <a:spcPts val="0"/>
              </a:spcBef>
              <a:buFont typeface="Wingdings" pitchFamily="2" charset="2"/>
              <a:buChar char="§"/>
            </a:pPr>
            <a:r>
              <a:rPr lang="en-US" b="0" dirty="0">
                <a:solidFill>
                  <a:schemeClr val="bg1"/>
                </a:solidFill>
              </a:rPr>
              <a:t>Set agendas for Board meetings</a:t>
            </a:r>
          </a:p>
          <a:p>
            <a:pPr marL="342900" indent="-342900">
              <a:lnSpc>
                <a:spcPct val="120000"/>
              </a:lnSpc>
              <a:spcBef>
                <a:spcPts val="0"/>
              </a:spcBef>
              <a:buFont typeface="Wingdings" pitchFamily="2" charset="2"/>
              <a:buChar char="§"/>
            </a:pPr>
            <a:r>
              <a:rPr lang="en-US" b="0" dirty="0">
                <a:solidFill>
                  <a:schemeClr val="bg1"/>
                </a:solidFill>
              </a:rPr>
              <a:t>Oversee strategic initiatives and monitor Board performance</a:t>
            </a:r>
          </a:p>
          <a:p>
            <a:pPr marL="342900" indent="-342900">
              <a:lnSpc>
                <a:spcPct val="120000"/>
              </a:lnSpc>
              <a:spcBef>
                <a:spcPts val="0"/>
              </a:spcBef>
              <a:buFont typeface="Wingdings" pitchFamily="2" charset="2"/>
              <a:buChar char="§"/>
            </a:pPr>
            <a:r>
              <a:rPr lang="en-US" b="0" dirty="0">
                <a:solidFill>
                  <a:schemeClr val="bg1"/>
                </a:solidFill>
              </a:rPr>
              <a:t>Support the Board Chair and principal/ED in governance-related matters</a:t>
            </a:r>
          </a:p>
        </p:txBody>
      </p:sp>
      <p:sp>
        <p:nvSpPr>
          <p:cNvPr id="7" name="Title 1">
            <a:extLst>
              <a:ext uri="{FF2B5EF4-FFF2-40B4-BE49-F238E27FC236}">
                <a16:creationId xmlns:a16="http://schemas.microsoft.com/office/drawing/2014/main" id="{44EAEE81-F693-3BE6-599B-D3784FD99403}"/>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623643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B3755-255D-FE8B-F8E9-88C6BA0F29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213641-E1C9-4D96-0636-F9ADB2B041C6}"/>
              </a:ext>
            </a:extLst>
          </p:cNvPr>
          <p:cNvSpPr>
            <a:spLocks noGrp="1"/>
          </p:cNvSpPr>
          <p:nvPr>
            <p:ph type="title"/>
          </p:nvPr>
        </p:nvSpPr>
        <p:spPr/>
        <p:txBody>
          <a:bodyPr/>
          <a:lstStyle/>
          <a:p>
            <a:r>
              <a:rPr lang="en-US" dirty="0"/>
              <a:t>Governance Committee</a:t>
            </a:r>
          </a:p>
        </p:txBody>
      </p:sp>
      <p:sp>
        <p:nvSpPr>
          <p:cNvPr id="3" name="Text Placeholder 2">
            <a:extLst>
              <a:ext uri="{FF2B5EF4-FFF2-40B4-BE49-F238E27FC236}">
                <a16:creationId xmlns:a16="http://schemas.microsoft.com/office/drawing/2014/main" id="{832ABBF9-4246-142D-D187-CDF5D414C210}"/>
              </a:ext>
            </a:extLst>
          </p:cNvPr>
          <p:cNvSpPr>
            <a:spLocks noGrp="1"/>
          </p:cNvSpPr>
          <p:nvPr>
            <p:ph sz="quarter" idx="13"/>
          </p:nvPr>
        </p:nvSpPr>
        <p:spPr>
          <a:xfrm>
            <a:off x="3657600" y="2282008"/>
            <a:ext cx="7810500" cy="4310178"/>
          </a:xfrm>
        </p:spPr>
        <p:txBody>
          <a:bodyPr>
            <a:noAutofit/>
          </a:bodyPr>
          <a:lstStyle/>
          <a:p>
            <a:pPr marL="0" indent="0">
              <a:lnSpc>
                <a:spcPct val="110000"/>
              </a:lnSpc>
              <a:spcBef>
                <a:spcPts val="0"/>
              </a:spcBef>
              <a:buNone/>
            </a:pPr>
            <a:r>
              <a:rPr lang="en-US" b="1" dirty="0"/>
              <a:t>Purpose: </a:t>
            </a:r>
          </a:p>
          <a:p>
            <a:pPr marL="0" indent="0">
              <a:lnSpc>
                <a:spcPct val="110000"/>
              </a:lnSpc>
              <a:spcBef>
                <a:spcPts val="0"/>
              </a:spcBef>
              <a:buNone/>
            </a:pPr>
            <a:r>
              <a:rPr lang="en-US" dirty="0"/>
              <a:t>Oversee Board operations and development</a:t>
            </a:r>
          </a:p>
          <a:p>
            <a:pPr marL="0" indent="0">
              <a:lnSpc>
                <a:spcPct val="110000"/>
              </a:lnSpc>
              <a:spcBef>
                <a:spcPts val="0"/>
              </a:spcBef>
              <a:buNone/>
            </a:pPr>
            <a:endParaRPr lang="en-US" b="1" dirty="0"/>
          </a:p>
          <a:p>
            <a:pPr marL="0" indent="0">
              <a:lnSpc>
                <a:spcPct val="110000"/>
              </a:lnSpc>
              <a:spcBef>
                <a:spcPts val="0"/>
              </a:spcBef>
              <a:buNone/>
            </a:pPr>
            <a:r>
              <a:rPr lang="en-US" b="1" dirty="0"/>
              <a:t>Responsibilities</a:t>
            </a:r>
            <a:r>
              <a:rPr lang="en-US" dirty="0"/>
              <a:t>:</a:t>
            </a:r>
          </a:p>
          <a:p>
            <a:pPr>
              <a:lnSpc>
                <a:spcPct val="110000"/>
              </a:lnSpc>
              <a:spcBef>
                <a:spcPts val="0"/>
              </a:spcBef>
              <a:buFont typeface="Wingdings" pitchFamily="2" charset="2"/>
              <a:buChar char="§"/>
            </a:pPr>
            <a:r>
              <a:rPr lang="en-US" dirty="0"/>
              <a:t>Recruit, onboard, and train Board members</a:t>
            </a:r>
          </a:p>
          <a:p>
            <a:pPr>
              <a:lnSpc>
                <a:spcPct val="110000"/>
              </a:lnSpc>
              <a:spcBef>
                <a:spcPts val="0"/>
              </a:spcBef>
              <a:buFont typeface="Wingdings" pitchFamily="2" charset="2"/>
              <a:buChar char="§"/>
            </a:pPr>
            <a:r>
              <a:rPr lang="en-US" dirty="0"/>
              <a:t>Develop Board member job descriptions and committee charters</a:t>
            </a:r>
          </a:p>
          <a:p>
            <a:pPr>
              <a:lnSpc>
                <a:spcPct val="110000"/>
              </a:lnSpc>
              <a:spcBef>
                <a:spcPts val="0"/>
              </a:spcBef>
              <a:buFont typeface="Wingdings" pitchFamily="2" charset="2"/>
              <a:buChar char="§"/>
            </a:pPr>
            <a:r>
              <a:rPr lang="en-US" dirty="0"/>
              <a:t>Conduct board self-assessments and performance evaluations</a:t>
            </a:r>
          </a:p>
          <a:p>
            <a:pPr>
              <a:lnSpc>
                <a:spcPct val="110000"/>
              </a:lnSpc>
              <a:spcBef>
                <a:spcPts val="0"/>
              </a:spcBef>
              <a:buFont typeface="Wingdings" pitchFamily="2" charset="2"/>
              <a:buChar char="§"/>
            </a:pPr>
            <a:r>
              <a:rPr lang="en-US" dirty="0"/>
              <a:t>Ensure compliance with bylaws, Board policy, charter contract, and applicable laws</a:t>
            </a:r>
          </a:p>
          <a:p>
            <a:pPr>
              <a:lnSpc>
                <a:spcPct val="110000"/>
              </a:lnSpc>
              <a:spcBef>
                <a:spcPts val="0"/>
              </a:spcBef>
              <a:buFont typeface="Wingdings" pitchFamily="2" charset="2"/>
              <a:buChar char="§"/>
            </a:pPr>
            <a:r>
              <a:rPr lang="en-US" dirty="0"/>
              <a:t>Facilitate updates to governance documents, policies, and practices</a:t>
            </a:r>
          </a:p>
        </p:txBody>
      </p:sp>
      <p:sp>
        <p:nvSpPr>
          <p:cNvPr id="7" name="Title 1">
            <a:extLst>
              <a:ext uri="{FF2B5EF4-FFF2-40B4-BE49-F238E27FC236}">
                <a16:creationId xmlns:a16="http://schemas.microsoft.com/office/drawing/2014/main" id="{F71237E9-0150-B02F-4A1C-30E66632F701}"/>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4722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F16B0-59BC-B228-2424-104171CD61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844B7F-C3EB-7B1C-84B1-9FC37EC15856}"/>
              </a:ext>
            </a:extLst>
          </p:cNvPr>
          <p:cNvSpPr>
            <a:spLocks noGrp="1"/>
          </p:cNvSpPr>
          <p:nvPr>
            <p:ph type="title"/>
          </p:nvPr>
        </p:nvSpPr>
        <p:spPr/>
        <p:txBody>
          <a:bodyPr/>
          <a:lstStyle/>
          <a:p>
            <a:r>
              <a:rPr lang="en-US" dirty="0"/>
              <a:t>Finance Committee</a:t>
            </a:r>
          </a:p>
        </p:txBody>
      </p:sp>
      <p:sp>
        <p:nvSpPr>
          <p:cNvPr id="3" name="Text Placeholder 2">
            <a:extLst>
              <a:ext uri="{FF2B5EF4-FFF2-40B4-BE49-F238E27FC236}">
                <a16:creationId xmlns:a16="http://schemas.microsoft.com/office/drawing/2014/main" id="{AB0BEDE9-65E1-DAED-ACB2-4C0FF2FD5D26}"/>
              </a:ext>
            </a:extLst>
          </p:cNvPr>
          <p:cNvSpPr>
            <a:spLocks noGrp="1"/>
          </p:cNvSpPr>
          <p:nvPr>
            <p:ph sz="quarter" idx="13"/>
          </p:nvPr>
        </p:nvSpPr>
        <p:spPr>
          <a:xfrm>
            <a:off x="3657600" y="2282008"/>
            <a:ext cx="7810500" cy="4310178"/>
          </a:xfrm>
        </p:spPr>
        <p:txBody>
          <a:bodyPr>
            <a:noAutofit/>
          </a:bodyPr>
          <a:lstStyle/>
          <a:p>
            <a:pPr marL="0" indent="0">
              <a:lnSpc>
                <a:spcPct val="120000"/>
              </a:lnSpc>
              <a:spcBef>
                <a:spcPts val="0"/>
              </a:spcBef>
              <a:buNone/>
            </a:pPr>
            <a:r>
              <a:rPr lang="en-US" b="1" i="0" dirty="0">
                <a:effectLst/>
                <a:ea typeface="Times New Roman" panose="02020603050405020304" pitchFamily="18" charset="0"/>
              </a:rPr>
              <a:t>Purpose:</a:t>
            </a:r>
            <a:endParaRPr lang="en-US" b="1" dirty="0">
              <a:ea typeface="Times New Roman" panose="02020603050405020304" pitchFamily="18" charset="0"/>
            </a:endParaRPr>
          </a:p>
          <a:p>
            <a:pPr marL="0" indent="0">
              <a:lnSpc>
                <a:spcPct val="120000"/>
              </a:lnSpc>
              <a:spcBef>
                <a:spcPts val="0"/>
              </a:spcBef>
              <a:buNone/>
            </a:pPr>
            <a:r>
              <a:rPr lang="en-US" dirty="0"/>
              <a:t>Monitor the financial health and sustainability of the organization</a:t>
            </a:r>
            <a:endParaRPr lang="en-US" dirty="0">
              <a:solidFill>
                <a:schemeClr val="bg1"/>
              </a:solidFill>
            </a:endParaRPr>
          </a:p>
          <a:p>
            <a:pPr marL="0" indent="0">
              <a:lnSpc>
                <a:spcPct val="120000"/>
              </a:lnSpc>
              <a:spcBef>
                <a:spcPts val="0"/>
              </a:spcBef>
              <a:buNone/>
            </a:pPr>
            <a:endParaRPr lang="en-US" b="1" dirty="0">
              <a:solidFill>
                <a:schemeClr val="bg1"/>
              </a:solidFill>
            </a:endParaRPr>
          </a:p>
          <a:p>
            <a:pPr marL="0" indent="0">
              <a:lnSpc>
                <a:spcPct val="120000"/>
              </a:lnSpc>
              <a:spcBef>
                <a:spcPts val="0"/>
              </a:spcBef>
              <a:buNone/>
            </a:pPr>
            <a:r>
              <a:rPr lang="en-US" b="1" dirty="0">
                <a:solidFill>
                  <a:schemeClr val="bg1"/>
                </a:solidFill>
              </a:rPr>
              <a:t>Responsibilities:</a:t>
            </a:r>
          </a:p>
          <a:p>
            <a:pPr marL="342900" indent="-342900">
              <a:lnSpc>
                <a:spcPct val="120000"/>
              </a:lnSpc>
              <a:spcBef>
                <a:spcPts val="0"/>
              </a:spcBef>
              <a:buFont typeface="Wingdings" pitchFamily="2" charset="2"/>
              <a:buChar char="§"/>
            </a:pPr>
            <a:r>
              <a:rPr lang="en-US" dirty="0"/>
              <a:t>Prepare and oversee annual budgets</a:t>
            </a:r>
          </a:p>
          <a:p>
            <a:pPr marL="342900" indent="-342900">
              <a:lnSpc>
                <a:spcPct val="120000"/>
              </a:lnSpc>
              <a:spcBef>
                <a:spcPts val="0"/>
              </a:spcBef>
              <a:buFont typeface="Wingdings" pitchFamily="2" charset="2"/>
              <a:buChar char="§"/>
            </a:pPr>
            <a:r>
              <a:rPr lang="en-US" dirty="0"/>
              <a:t>Review and monitor financial statements and performance metrics</a:t>
            </a:r>
          </a:p>
          <a:p>
            <a:pPr marL="342900" indent="-342900">
              <a:lnSpc>
                <a:spcPct val="120000"/>
              </a:lnSpc>
              <a:spcBef>
                <a:spcPts val="0"/>
              </a:spcBef>
              <a:buFont typeface="Wingdings" pitchFamily="2" charset="2"/>
              <a:buChar char="§"/>
            </a:pPr>
            <a:r>
              <a:rPr lang="en-US" dirty="0"/>
              <a:t>Facilitate annual audits and ensure regulatory compliance</a:t>
            </a:r>
          </a:p>
          <a:p>
            <a:pPr marL="342900" indent="-342900">
              <a:lnSpc>
                <a:spcPct val="120000"/>
              </a:lnSpc>
              <a:spcBef>
                <a:spcPts val="0"/>
              </a:spcBef>
              <a:buFont typeface="Wingdings" pitchFamily="2" charset="2"/>
              <a:buChar char="§"/>
            </a:pPr>
            <a:r>
              <a:rPr lang="en-US" dirty="0"/>
              <a:t>Develop and implement financial policies, including risk management strategies.</a:t>
            </a:r>
            <a:endParaRPr lang="en-US" b="0" dirty="0">
              <a:solidFill>
                <a:schemeClr val="bg1"/>
              </a:solidFill>
            </a:endParaRPr>
          </a:p>
        </p:txBody>
      </p:sp>
      <p:sp>
        <p:nvSpPr>
          <p:cNvPr id="7" name="Title 1">
            <a:extLst>
              <a:ext uri="{FF2B5EF4-FFF2-40B4-BE49-F238E27FC236}">
                <a16:creationId xmlns:a16="http://schemas.microsoft.com/office/drawing/2014/main" id="{68BD7B62-720E-FC20-CC97-2B6F3081CD08}"/>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197034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6B9E0-46EA-5DC9-EE25-84DCC4CB12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FCA18-DCA1-6CA6-EEFA-B07549A9220F}"/>
              </a:ext>
            </a:extLst>
          </p:cNvPr>
          <p:cNvSpPr>
            <a:spLocks noGrp="1"/>
          </p:cNvSpPr>
          <p:nvPr>
            <p:ph type="title"/>
          </p:nvPr>
        </p:nvSpPr>
        <p:spPr/>
        <p:txBody>
          <a:bodyPr/>
          <a:lstStyle/>
          <a:p>
            <a:r>
              <a:rPr lang="en-US" dirty="0"/>
              <a:t>Development/Fundraising Committee</a:t>
            </a:r>
          </a:p>
        </p:txBody>
      </p:sp>
      <p:sp>
        <p:nvSpPr>
          <p:cNvPr id="3" name="Text Placeholder 2">
            <a:extLst>
              <a:ext uri="{FF2B5EF4-FFF2-40B4-BE49-F238E27FC236}">
                <a16:creationId xmlns:a16="http://schemas.microsoft.com/office/drawing/2014/main" id="{9BEC0127-3A3A-6D7C-9C19-B12837B9EDA1}"/>
              </a:ext>
            </a:extLst>
          </p:cNvPr>
          <p:cNvSpPr>
            <a:spLocks noGrp="1"/>
          </p:cNvSpPr>
          <p:nvPr>
            <p:ph sz="quarter" idx="13"/>
          </p:nvPr>
        </p:nvSpPr>
        <p:spPr>
          <a:xfrm>
            <a:off x="3657600" y="2282008"/>
            <a:ext cx="7810500" cy="4310178"/>
          </a:xfrm>
        </p:spPr>
        <p:txBody>
          <a:bodyPr>
            <a:noAutofit/>
          </a:bodyPr>
          <a:lstStyle/>
          <a:p>
            <a:pPr marL="0" indent="0">
              <a:lnSpc>
                <a:spcPct val="110000"/>
              </a:lnSpc>
              <a:spcBef>
                <a:spcPts val="0"/>
              </a:spcBef>
              <a:buNone/>
            </a:pPr>
            <a:r>
              <a:rPr lang="en-US" b="1" dirty="0"/>
              <a:t>Purpose</a:t>
            </a:r>
            <a:r>
              <a:rPr lang="en-US" dirty="0"/>
              <a:t>: </a:t>
            </a:r>
          </a:p>
          <a:p>
            <a:pPr marL="0" indent="0">
              <a:lnSpc>
                <a:spcPct val="110000"/>
              </a:lnSpc>
              <a:spcBef>
                <a:spcPts val="0"/>
              </a:spcBef>
              <a:buNone/>
            </a:pPr>
            <a:r>
              <a:rPr lang="en-US" dirty="0"/>
              <a:t>Drive fundraising and resource development aligned with the school’s mission</a:t>
            </a:r>
          </a:p>
          <a:p>
            <a:pPr marL="0" indent="0">
              <a:lnSpc>
                <a:spcPct val="110000"/>
              </a:lnSpc>
              <a:spcBef>
                <a:spcPts val="0"/>
              </a:spcBef>
              <a:buNone/>
            </a:pPr>
            <a:endParaRPr lang="en-US" b="1" dirty="0"/>
          </a:p>
          <a:p>
            <a:pPr marL="0" indent="0">
              <a:lnSpc>
                <a:spcPct val="110000"/>
              </a:lnSpc>
              <a:spcBef>
                <a:spcPts val="0"/>
              </a:spcBef>
              <a:buNone/>
            </a:pPr>
            <a:r>
              <a:rPr lang="en-US" b="1" dirty="0"/>
              <a:t>Responsibilities</a:t>
            </a:r>
            <a:r>
              <a:rPr lang="en-US" dirty="0"/>
              <a:t>:</a:t>
            </a:r>
          </a:p>
          <a:p>
            <a:pPr>
              <a:lnSpc>
                <a:spcPct val="110000"/>
              </a:lnSpc>
              <a:spcBef>
                <a:spcPts val="0"/>
              </a:spcBef>
              <a:buFont typeface="Wingdings" pitchFamily="2" charset="2"/>
              <a:buChar char="§"/>
            </a:pPr>
            <a:r>
              <a:rPr lang="en-US" dirty="0"/>
              <a:t>Develop and execute fundraising strategies and campaigns</a:t>
            </a:r>
          </a:p>
          <a:p>
            <a:pPr>
              <a:lnSpc>
                <a:spcPct val="110000"/>
              </a:lnSpc>
              <a:spcBef>
                <a:spcPts val="0"/>
              </a:spcBef>
              <a:buFont typeface="Wingdings" pitchFamily="2" charset="2"/>
              <a:buChar char="§"/>
            </a:pPr>
            <a:r>
              <a:rPr lang="en-US" dirty="0"/>
              <a:t>Build and maintain relationships with donors, sponsors, and community partners</a:t>
            </a:r>
          </a:p>
          <a:p>
            <a:pPr>
              <a:lnSpc>
                <a:spcPct val="110000"/>
              </a:lnSpc>
              <a:spcBef>
                <a:spcPts val="0"/>
              </a:spcBef>
              <a:buFont typeface="Wingdings" pitchFamily="2" charset="2"/>
              <a:buChar char="§"/>
            </a:pPr>
            <a:r>
              <a:rPr lang="en-US" dirty="0"/>
              <a:t>Monitor and report on progress toward fundraising goals</a:t>
            </a:r>
          </a:p>
          <a:p>
            <a:pPr>
              <a:lnSpc>
                <a:spcPct val="110000"/>
              </a:lnSpc>
              <a:spcBef>
                <a:spcPts val="0"/>
              </a:spcBef>
              <a:buFont typeface="Wingdings" pitchFamily="2" charset="2"/>
              <a:buChar char="§"/>
            </a:pPr>
            <a:r>
              <a:rPr lang="en-US" dirty="0"/>
              <a:t>Plan and oversee special events and grant applications</a:t>
            </a:r>
          </a:p>
        </p:txBody>
      </p:sp>
      <p:sp>
        <p:nvSpPr>
          <p:cNvPr id="7" name="Title 1">
            <a:extLst>
              <a:ext uri="{FF2B5EF4-FFF2-40B4-BE49-F238E27FC236}">
                <a16:creationId xmlns:a16="http://schemas.microsoft.com/office/drawing/2014/main" id="{F42A4D91-D0E9-DAA0-846E-5A47C2DBDC79}"/>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3838787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712BF-46B8-E4E4-A91F-4D2E5EDF9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CC55CC-FBA6-8669-0E4A-CA8FFBF3E411}"/>
              </a:ext>
            </a:extLst>
          </p:cNvPr>
          <p:cNvSpPr>
            <a:spLocks noGrp="1"/>
          </p:cNvSpPr>
          <p:nvPr>
            <p:ph type="title"/>
          </p:nvPr>
        </p:nvSpPr>
        <p:spPr/>
        <p:txBody>
          <a:bodyPr/>
          <a:lstStyle/>
          <a:p>
            <a:r>
              <a:rPr lang="en-US" dirty="0"/>
              <a:t>Academic Committee</a:t>
            </a:r>
          </a:p>
        </p:txBody>
      </p:sp>
      <p:sp>
        <p:nvSpPr>
          <p:cNvPr id="3" name="Text Placeholder 2">
            <a:extLst>
              <a:ext uri="{FF2B5EF4-FFF2-40B4-BE49-F238E27FC236}">
                <a16:creationId xmlns:a16="http://schemas.microsoft.com/office/drawing/2014/main" id="{033FB5C0-9B92-93F2-3B5F-C929EE0A0E0C}"/>
              </a:ext>
            </a:extLst>
          </p:cNvPr>
          <p:cNvSpPr>
            <a:spLocks noGrp="1"/>
          </p:cNvSpPr>
          <p:nvPr>
            <p:ph sz="quarter" idx="13"/>
          </p:nvPr>
        </p:nvSpPr>
        <p:spPr>
          <a:xfrm>
            <a:off x="3657600" y="2282007"/>
            <a:ext cx="7810500" cy="4980941"/>
          </a:xfrm>
        </p:spPr>
        <p:txBody>
          <a:bodyPr>
            <a:noAutofit/>
          </a:bodyPr>
          <a:lstStyle/>
          <a:p>
            <a:pPr marL="0" indent="0">
              <a:lnSpc>
                <a:spcPct val="110000"/>
              </a:lnSpc>
              <a:spcBef>
                <a:spcPts val="0"/>
              </a:spcBef>
              <a:buNone/>
            </a:pPr>
            <a:r>
              <a:rPr lang="en-US" sz="1900" b="1" dirty="0"/>
              <a:t>Purpose</a:t>
            </a:r>
            <a:r>
              <a:rPr lang="en-US" sz="1900" dirty="0"/>
              <a:t>: </a:t>
            </a:r>
          </a:p>
          <a:p>
            <a:pPr marL="0" indent="0">
              <a:lnSpc>
                <a:spcPct val="110000"/>
              </a:lnSpc>
              <a:spcBef>
                <a:spcPts val="0"/>
              </a:spcBef>
              <a:buNone/>
            </a:pPr>
            <a:r>
              <a:rPr lang="en-US" sz="1900" dirty="0"/>
              <a:t>Oversee the school’s academic performance and ensure alignment with the charter's mission and goals</a:t>
            </a:r>
          </a:p>
          <a:p>
            <a:pPr marL="0" indent="0">
              <a:lnSpc>
                <a:spcPct val="110000"/>
              </a:lnSpc>
              <a:spcBef>
                <a:spcPts val="0"/>
              </a:spcBef>
              <a:buNone/>
            </a:pPr>
            <a:endParaRPr lang="en-US" sz="1900" b="1" dirty="0"/>
          </a:p>
          <a:p>
            <a:pPr marL="0" indent="0">
              <a:lnSpc>
                <a:spcPct val="110000"/>
              </a:lnSpc>
              <a:spcBef>
                <a:spcPts val="0"/>
              </a:spcBef>
              <a:buNone/>
            </a:pPr>
            <a:r>
              <a:rPr lang="en-US" sz="1900" b="1" dirty="0"/>
              <a:t>Responsibilities</a:t>
            </a:r>
            <a:r>
              <a:rPr lang="en-US" sz="1900" dirty="0"/>
              <a:t>:</a:t>
            </a:r>
          </a:p>
          <a:p>
            <a:pPr>
              <a:lnSpc>
                <a:spcPct val="110000"/>
              </a:lnSpc>
              <a:spcBef>
                <a:spcPts val="0"/>
              </a:spcBef>
              <a:buFont typeface="Wingdings" pitchFamily="2" charset="2"/>
              <a:buChar char="§"/>
            </a:pPr>
            <a:r>
              <a:rPr lang="en-US" sz="1900" dirty="0"/>
              <a:t>Monitor student achievement and progress </a:t>
            </a:r>
          </a:p>
          <a:p>
            <a:pPr>
              <a:lnSpc>
                <a:spcPct val="110000"/>
              </a:lnSpc>
              <a:spcBef>
                <a:spcPts val="0"/>
              </a:spcBef>
              <a:buFont typeface="Wingdings" pitchFamily="2" charset="2"/>
              <a:buChar char="§"/>
            </a:pPr>
            <a:r>
              <a:rPr lang="en-US" sz="1900" dirty="0"/>
              <a:t>Review curriculum and instructional practices to ensure alignment with state standards and charter contract</a:t>
            </a:r>
          </a:p>
          <a:p>
            <a:pPr>
              <a:lnSpc>
                <a:spcPct val="110000"/>
              </a:lnSpc>
              <a:spcBef>
                <a:spcPts val="0"/>
              </a:spcBef>
              <a:buFont typeface="Arial" panose="020B0604020202020204" pitchFamily="34" charset="0"/>
              <a:buChar char="•"/>
            </a:pPr>
            <a:r>
              <a:rPr lang="en-US" sz="1900" dirty="0"/>
              <a:t>Oversee compliance with state and federal academic requirements</a:t>
            </a:r>
          </a:p>
          <a:p>
            <a:pPr>
              <a:lnSpc>
                <a:spcPct val="110000"/>
              </a:lnSpc>
              <a:spcBef>
                <a:spcPts val="0"/>
              </a:spcBef>
              <a:buFont typeface="Arial" panose="020B0604020202020204" pitchFamily="34" charset="0"/>
              <a:buChar char="•"/>
            </a:pPr>
            <a:r>
              <a:rPr lang="en-US" sz="1900" dirty="0"/>
              <a:t>Provide support for academic improvement initiatives and interventions</a:t>
            </a:r>
          </a:p>
          <a:p>
            <a:pPr>
              <a:lnSpc>
                <a:spcPct val="110000"/>
              </a:lnSpc>
              <a:spcBef>
                <a:spcPts val="0"/>
              </a:spcBef>
              <a:buFont typeface="Arial" panose="020B0604020202020204" pitchFamily="34" charset="0"/>
              <a:buChar char="•"/>
            </a:pPr>
            <a:r>
              <a:rPr lang="en-US" sz="1900" dirty="0"/>
              <a:t>Evaluate outcomes to inform board decisions on academic priorities and resources</a:t>
            </a:r>
          </a:p>
        </p:txBody>
      </p:sp>
      <p:sp>
        <p:nvSpPr>
          <p:cNvPr id="7" name="Title 1">
            <a:extLst>
              <a:ext uri="{FF2B5EF4-FFF2-40B4-BE49-F238E27FC236}">
                <a16:creationId xmlns:a16="http://schemas.microsoft.com/office/drawing/2014/main" id="{B12A3AB8-4775-9538-12B9-DBAB4C45986D}"/>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1826591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1F934-D213-654E-B12E-6987D3BEF668}"/>
            </a:ext>
          </a:extLst>
        </p:cNvPr>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64AC1EE3-FCB1-C41B-E242-8188FBAA1B82}"/>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1CB02E3B-CB43-62DF-372F-A2EC28843A3D}"/>
              </a:ext>
            </a:extLst>
          </p:cNvPr>
          <p:cNvSpPr>
            <a:spLocks noGrp="1"/>
          </p:cNvSpPr>
          <p:nvPr>
            <p:ph type="title"/>
          </p:nvPr>
        </p:nvSpPr>
        <p:spPr>
          <a:xfrm>
            <a:off x="6309359" y="444933"/>
            <a:ext cx="5477479" cy="3291840"/>
          </a:xfrm>
        </p:spPr>
        <p:txBody>
          <a:bodyPr/>
          <a:lstStyle/>
          <a:p>
            <a:r>
              <a:rPr lang="en-US" dirty="0"/>
              <a:t>Planning for Effective Committees</a:t>
            </a:r>
          </a:p>
        </p:txBody>
      </p:sp>
    </p:spTree>
    <p:extLst>
      <p:ext uri="{BB962C8B-B14F-4D97-AF65-F5344CB8AC3E}">
        <p14:creationId xmlns:p14="http://schemas.microsoft.com/office/powerpoint/2010/main" val="115271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9B832-5987-6AA2-A8EE-2B05248CE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2D833D-5615-76BE-70E3-19B8A9E9B946}"/>
              </a:ext>
            </a:extLst>
          </p:cNvPr>
          <p:cNvSpPr>
            <a:spLocks noGrp="1"/>
          </p:cNvSpPr>
          <p:nvPr>
            <p:ph type="title"/>
          </p:nvPr>
        </p:nvSpPr>
        <p:spPr/>
        <p:txBody>
          <a:bodyPr/>
          <a:lstStyle/>
          <a:p>
            <a:r>
              <a:rPr lang="en-US" dirty="0"/>
              <a:t>Planning for Effective Committees</a:t>
            </a:r>
          </a:p>
        </p:txBody>
      </p:sp>
      <p:sp>
        <p:nvSpPr>
          <p:cNvPr id="3" name="Text Placeholder 2">
            <a:extLst>
              <a:ext uri="{FF2B5EF4-FFF2-40B4-BE49-F238E27FC236}">
                <a16:creationId xmlns:a16="http://schemas.microsoft.com/office/drawing/2014/main" id="{08391D05-D29F-2359-8650-41826F1E9C2B}"/>
              </a:ext>
            </a:extLst>
          </p:cNvPr>
          <p:cNvSpPr>
            <a:spLocks noGrp="1"/>
          </p:cNvSpPr>
          <p:nvPr>
            <p:ph sz="quarter" idx="13"/>
          </p:nvPr>
        </p:nvSpPr>
        <p:spPr>
          <a:xfrm>
            <a:off x="2946083" y="2304310"/>
            <a:ext cx="7810500" cy="2535319"/>
          </a:xfrm>
        </p:spPr>
        <p:txBody>
          <a:bodyPr>
            <a:noAutofit/>
          </a:bodyPr>
          <a:lstStyle/>
          <a:p>
            <a:pPr>
              <a:lnSpc>
                <a:spcPct val="110000"/>
              </a:lnSpc>
              <a:spcBef>
                <a:spcPts val="0"/>
              </a:spcBef>
              <a:buFont typeface="Wingdings" pitchFamily="2" charset="2"/>
              <a:buChar char="§"/>
            </a:pPr>
            <a:r>
              <a:rPr lang="en-US" sz="2400" dirty="0"/>
              <a:t>Create clear committee charters</a:t>
            </a:r>
          </a:p>
          <a:p>
            <a:pPr>
              <a:lnSpc>
                <a:spcPct val="110000"/>
              </a:lnSpc>
              <a:spcBef>
                <a:spcPts val="0"/>
              </a:spcBef>
              <a:buFont typeface="Wingdings" pitchFamily="2" charset="2"/>
              <a:buChar char="§"/>
            </a:pPr>
            <a:r>
              <a:rPr lang="en-US" sz="2400" dirty="0"/>
              <a:t>Appoint qualified committee members</a:t>
            </a:r>
          </a:p>
          <a:p>
            <a:pPr>
              <a:lnSpc>
                <a:spcPct val="110000"/>
              </a:lnSpc>
              <a:spcBef>
                <a:spcPts val="0"/>
              </a:spcBef>
              <a:buFont typeface="Wingdings" pitchFamily="2" charset="2"/>
              <a:buChar char="§"/>
            </a:pPr>
            <a:r>
              <a:rPr lang="en-US" sz="2400" dirty="0"/>
              <a:t>Hold regular committee meetings</a:t>
            </a:r>
          </a:p>
          <a:p>
            <a:pPr>
              <a:lnSpc>
                <a:spcPct val="110000"/>
              </a:lnSpc>
              <a:spcBef>
                <a:spcPts val="0"/>
              </a:spcBef>
              <a:buFont typeface="Wingdings" pitchFamily="2" charset="2"/>
              <a:buChar char="§"/>
            </a:pPr>
            <a:r>
              <a:rPr lang="en-US" sz="2400" dirty="0"/>
              <a:t>Ensure strong communication (reports/dashboards)</a:t>
            </a:r>
          </a:p>
          <a:p>
            <a:pPr>
              <a:lnSpc>
                <a:spcPct val="110000"/>
              </a:lnSpc>
              <a:spcBef>
                <a:spcPts val="0"/>
              </a:spcBef>
              <a:buFont typeface="Wingdings" pitchFamily="2" charset="2"/>
              <a:buChar char="§"/>
            </a:pPr>
            <a:r>
              <a:rPr lang="en-US" sz="2400" dirty="0"/>
              <a:t>Conduct ongoing review and assessment</a:t>
            </a:r>
          </a:p>
        </p:txBody>
      </p:sp>
      <p:sp>
        <p:nvSpPr>
          <p:cNvPr id="7" name="Title 1">
            <a:extLst>
              <a:ext uri="{FF2B5EF4-FFF2-40B4-BE49-F238E27FC236}">
                <a16:creationId xmlns:a16="http://schemas.microsoft.com/office/drawing/2014/main" id="{33BA82C8-9D01-614A-260D-45C5F3B09901}"/>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296508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7820E-4467-FBBF-A151-A8F4894FB9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DE3C40-AF35-97FF-0724-048259963EE2}"/>
              </a:ext>
            </a:extLst>
          </p:cNvPr>
          <p:cNvSpPr>
            <a:spLocks noGrp="1"/>
          </p:cNvSpPr>
          <p:nvPr>
            <p:ph type="title"/>
          </p:nvPr>
        </p:nvSpPr>
        <p:spPr/>
        <p:txBody>
          <a:bodyPr/>
          <a:lstStyle/>
          <a:p>
            <a:r>
              <a:rPr lang="en-US" dirty="0"/>
              <a:t>Examples and Questions</a:t>
            </a:r>
          </a:p>
        </p:txBody>
      </p:sp>
      <p:sp>
        <p:nvSpPr>
          <p:cNvPr id="8" name="Content Placeholder 7">
            <a:extLst>
              <a:ext uri="{FF2B5EF4-FFF2-40B4-BE49-F238E27FC236}">
                <a16:creationId xmlns:a16="http://schemas.microsoft.com/office/drawing/2014/main" id="{2373DA23-D681-FF99-697E-D19BB0B6CCE8}"/>
              </a:ext>
            </a:extLst>
          </p:cNvPr>
          <p:cNvSpPr>
            <a:spLocks noGrp="1"/>
          </p:cNvSpPr>
          <p:nvPr>
            <p:ph sz="quarter" idx="13"/>
          </p:nvPr>
        </p:nvSpPr>
        <p:spPr/>
        <p:txBody>
          <a:bodyPr/>
          <a:lstStyle/>
          <a:p>
            <a:pPr>
              <a:buFont typeface="Wingdings" pitchFamily="2" charset="2"/>
              <a:buChar char="§"/>
            </a:pPr>
            <a:r>
              <a:rPr lang="en-US" sz="2400" dirty="0">
                <a:hlinkClick r:id="rId3"/>
              </a:rPr>
              <a:t>Sample Committee Charters</a:t>
            </a:r>
            <a:endParaRPr lang="en-US" sz="2400" dirty="0"/>
          </a:p>
          <a:p>
            <a:pPr>
              <a:buFont typeface="Wingdings" pitchFamily="2" charset="2"/>
              <a:buChar char="§"/>
            </a:pPr>
            <a:r>
              <a:rPr lang="en-US" sz="2400" dirty="0"/>
              <a:t>Effective Board Committee Questions</a:t>
            </a:r>
            <a:endParaRPr lang="en-US" dirty="0"/>
          </a:p>
        </p:txBody>
      </p:sp>
      <p:sp>
        <p:nvSpPr>
          <p:cNvPr id="7" name="Title 1">
            <a:extLst>
              <a:ext uri="{FF2B5EF4-FFF2-40B4-BE49-F238E27FC236}">
                <a16:creationId xmlns:a16="http://schemas.microsoft.com/office/drawing/2014/main" id="{EEE89000-11F5-1363-5C2B-5BF9652206DC}"/>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614363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F6C2D-13BC-82EC-BECC-0BF37BF33F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C4D52-C8F7-C8E2-35FC-63807FC03AC8}"/>
              </a:ext>
            </a:extLst>
          </p:cNvPr>
          <p:cNvSpPr>
            <a:spLocks noGrp="1"/>
          </p:cNvSpPr>
          <p:nvPr>
            <p:ph type="title"/>
          </p:nvPr>
        </p:nvSpPr>
        <p:spPr/>
        <p:txBody>
          <a:bodyPr/>
          <a:lstStyle/>
          <a:p>
            <a:r>
              <a:rPr lang="en-US" dirty="0"/>
              <a:t>Work Time</a:t>
            </a:r>
          </a:p>
        </p:txBody>
      </p:sp>
      <p:sp>
        <p:nvSpPr>
          <p:cNvPr id="8" name="Content Placeholder 7">
            <a:extLst>
              <a:ext uri="{FF2B5EF4-FFF2-40B4-BE49-F238E27FC236}">
                <a16:creationId xmlns:a16="http://schemas.microsoft.com/office/drawing/2014/main" id="{DD892409-8F9A-31B4-049D-ED5AE3EB7D2E}"/>
              </a:ext>
            </a:extLst>
          </p:cNvPr>
          <p:cNvSpPr>
            <a:spLocks noGrp="1"/>
          </p:cNvSpPr>
          <p:nvPr>
            <p:ph sz="quarter" idx="13"/>
          </p:nvPr>
        </p:nvSpPr>
        <p:spPr>
          <a:xfrm>
            <a:off x="2946083" y="2077743"/>
            <a:ext cx="7810500" cy="4498966"/>
          </a:xfrm>
        </p:spPr>
        <p:txBody>
          <a:bodyPr>
            <a:noAutofit/>
          </a:bodyPr>
          <a:lstStyle/>
          <a:p>
            <a:pPr marL="0" indent="0">
              <a:lnSpc>
                <a:spcPct val="110000"/>
              </a:lnSpc>
              <a:spcBef>
                <a:spcPts val="0"/>
              </a:spcBef>
              <a:buNone/>
            </a:pPr>
            <a:r>
              <a:rPr lang="en-US" b="1" dirty="0"/>
              <a:t>Reflection Questions:</a:t>
            </a:r>
          </a:p>
          <a:p>
            <a:pPr>
              <a:lnSpc>
                <a:spcPct val="110000"/>
              </a:lnSpc>
              <a:spcBef>
                <a:spcPts val="0"/>
              </a:spcBef>
              <a:buFont typeface="+mj-lt"/>
              <a:buAutoNum type="arabicPeriod"/>
            </a:pPr>
            <a:r>
              <a:rPr lang="en-US" dirty="0"/>
              <a:t>What committees currently exist, and are they effective?</a:t>
            </a:r>
          </a:p>
          <a:p>
            <a:pPr>
              <a:lnSpc>
                <a:spcPct val="110000"/>
              </a:lnSpc>
              <a:spcBef>
                <a:spcPts val="0"/>
              </a:spcBef>
              <a:buFont typeface="+mj-lt"/>
              <a:buAutoNum type="arabicPeriod"/>
            </a:pPr>
            <a:r>
              <a:rPr lang="en-US" dirty="0"/>
              <a:t>What additional committees would strengthen governance?</a:t>
            </a:r>
          </a:p>
          <a:p>
            <a:pPr>
              <a:lnSpc>
                <a:spcPct val="110000"/>
              </a:lnSpc>
              <a:spcBef>
                <a:spcPts val="0"/>
              </a:spcBef>
              <a:buFont typeface="+mj-lt"/>
              <a:buAutoNum type="arabicPeriod"/>
            </a:pPr>
            <a:r>
              <a:rPr lang="en-US" dirty="0"/>
              <a:t>What will be the specific responsibilities of each committee?</a:t>
            </a:r>
          </a:p>
          <a:p>
            <a:pPr>
              <a:lnSpc>
                <a:spcPct val="110000"/>
              </a:lnSpc>
              <a:spcBef>
                <a:spcPts val="0"/>
              </a:spcBef>
              <a:buFont typeface="+mj-lt"/>
              <a:buAutoNum type="arabicPeriod"/>
            </a:pPr>
            <a:r>
              <a:rPr lang="en-US" dirty="0"/>
              <a:t>How will you find the right individuals for each committee?</a:t>
            </a:r>
          </a:p>
          <a:p>
            <a:pPr>
              <a:lnSpc>
                <a:spcPct val="110000"/>
              </a:lnSpc>
              <a:spcBef>
                <a:spcPts val="0"/>
              </a:spcBef>
              <a:buFont typeface="+mj-lt"/>
              <a:buAutoNum type="arabicPeriod"/>
            </a:pPr>
            <a:r>
              <a:rPr lang="en-US" dirty="0"/>
              <a:t>What are the immediate and long-term goals for your committees?</a:t>
            </a:r>
          </a:p>
          <a:p>
            <a:pPr marL="0" indent="0">
              <a:lnSpc>
                <a:spcPct val="110000"/>
              </a:lnSpc>
              <a:spcBef>
                <a:spcPts val="0"/>
              </a:spcBef>
              <a:buNone/>
            </a:pPr>
            <a:endParaRPr lang="en-US" b="1" dirty="0"/>
          </a:p>
          <a:p>
            <a:pPr marL="0" indent="0">
              <a:lnSpc>
                <a:spcPct val="110000"/>
              </a:lnSpc>
              <a:spcBef>
                <a:spcPts val="0"/>
              </a:spcBef>
              <a:buNone/>
            </a:pPr>
            <a:r>
              <a:rPr lang="en-US" b="1" dirty="0"/>
              <a:t>Outcomes:</a:t>
            </a:r>
          </a:p>
          <a:p>
            <a:pPr>
              <a:lnSpc>
                <a:spcPct val="110000"/>
              </a:lnSpc>
              <a:spcBef>
                <a:spcPts val="0"/>
              </a:spcBef>
              <a:buFont typeface="Wingdings" pitchFamily="2" charset="2"/>
              <a:buChar char="§"/>
            </a:pPr>
            <a:r>
              <a:rPr lang="en-US" dirty="0"/>
              <a:t>Draft committee structure and purpose statement</a:t>
            </a:r>
          </a:p>
          <a:p>
            <a:pPr>
              <a:lnSpc>
                <a:spcPct val="110000"/>
              </a:lnSpc>
              <a:spcBef>
                <a:spcPts val="0"/>
              </a:spcBef>
              <a:buFont typeface="Wingdings" pitchFamily="2" charset="2"/>
              <a:buChar char="§"/>
            </a:pPr>
            <a:r>
              <a:rPr lang="en-US" dirty="0"/>
              <a:t>Timeline for implementing changes</a:t>
            </a:r>
          </a:p>
          <a:p>
            <a:pPr>
              <a:lnSpc>
                <a:spcPct val="110000"/>
              </a:lnSpc>
              <a:spcBef>
                <a:spcPts val="0"/>
              </a:spcBef>
              <a:buFont typeface="Wingdings" pitchFamily="2" charset="2"/>
              <a:buChar char="§"/>
            </a:pPr>
            <a:r>
              <a:rPr lang="en-US" dirty="0"/>
              <a:t>Strategies for introducing and training other board members</a:t>
            </a:r>
          </a:p>
          <a:p>
            <a:pPr>
              <a:lnSpc>
                <a:spcPct val="110000"/>
              </a:lnSpc>
              <a:spcBef>
                <a:spcPts val="0"/>
              </a:spcBef>
              <a:buFont typeface="Wingdings" pitchFamily="2" charset="2"/>
              <a:buChar char="§"/>
            </a:pPr>
            <a:r>
              <a:rPr lang="en-US" dirty="0"/>
              <a:t>Evaluation of committee structure</a:t>
            </a:r>
          </a:p>
        </p:txBody>
      </p:sp>
      <p:sp>
        <p:nvSpPr>
          <p:cNvPr id="7" name="Title 1">
            <a:extLst>
              <a:ext uri="{FF2B5EF4-FFF2-40B4-BE49-F238E27FC236}">
                <a16:creationId xmlns:a16="http://schemas.microsoft.com/office/drawing/2014/main" id="{C933A255-01E2-F50D-BB73-9F40A5C45AF6}"/>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35519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Agenda</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4387190"/>
          </a:xfrm>
        </p:spPr>
        <p:txBody>
          <a:bodyPr tIns="457200">
            <a:normAutofit/>
          </a:bodyPr>
          <a:lstStyle/>
          <a:p>
            <a:pPr>
              <a:buFont typeface="Wingdings" pitchFamily="2" charset="2"/>
              <a:buChar char="§"/>
            </a:pPr>
            <a:r>
              <a:rPr lang="en-US" dirty="0"/>
              <a:t>Introductions</a:t>
            </a:r>
          </a:p>
          <a:p>
            <a:pPr>
              <a:buFont typeface="Wingdings" pitchFamily="2" charset="2"/>
              <a:buChar char="§"/>
            </a:pPr>
            <a:r>
              <a:rPr lang="en-US" dirty="0"/>
              <a:t>Overview of non-profit board committees</a:t>
            </a:r>
          </a:p>
          <a:p>
            <a:pPr>
              <a:buFont typeface="Wingdings" pitchFamily="2" charset="2"/>
              <a:buChar char="§"/>
            </a:pPr>
            <a:r>
              <a:rPr lang="en-US" dirty="0"/>
              <a:t>Key board committees</a:t>
            </a:r>
          </a:p>
          <a:p>
            <a:pPr>
              <a:buFont typeface="Wingdings" pitchFamily="2" charset="2"/>
              <a:buChar char="§"/>
            </a:pPr>
            <a:r>
              <a:rPr lang="en-US" dirty="0"/>
              <a:t>Planning for effective committees</a:t>
            </a:r>
          </a:p>
          <a:p>
            <a:pPr>
              <a:buFont typeface="Wingdings" pitchFamily="2" charset="2"/>
              <a:buChar char="§"/>
            </a:pPr>
            <a:r>
              <a:rPr lang="en-US" dirty="0"/>
              <a:t>Next steps</a:t>
            </a:r>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br>
              <a:rPr lang="en-US" sz="5900" dirty="0"/>
            </a:br>
            <a:r>
              <a:rPr lang="en-US" sz="5900" dirty="0"/>
              <a:t>Next Steps</a:t>
            </a:r>
          </a:p>
        </p:txBody>
      </p:sp>
    </p:spTree>
    <p:extLst>
      <p:ext uri="{BB962C8B-B14F-4D97-AF65-F5344CB8AC3E}">
        <p14:creationId xmlns:p14="http://schemas.microsoft.com/office/powerpoint/2010/main" val="972076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Individual Next Steps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a:normAutofit/>
          </a:bodyPr>
          <a:lstStyle/>
          <a:p>
            <a:pPr>
              <a:lnSpc>
                <a:spcPct val="110000"/>
              </a:lnSpc>
              <a:buFont typeface="Wingdings" pitchFamily="2" charset="2"/>
              <a:buChar char="§"/>
            </a:pPr>
            <a:r>
              <a:rPr lang="en-US" dirty="0"/>
              <a:t>Review your Board’s bylaws and look at current standing and ad-hoc/special committees.</a:t>
            </a:r>
          </a:p>
          <a:p>
            <a:pPr>
              <a:lnSpc>
                <a:spcPct val="110000"/>
              </a:lnSpc>
              <a:buFont typeface="Wingdings" pitchFamily="2" charset="2"/>
              <a:buChar char="§"/>
            </a:pPr>
            <a:r>
              <a:rPr lang="en-US" dirty="0"/>
              <a:t>Share your responses to the reflection questions and work with the full Board to set yourselves up for success with effective Board committees.</a:t>
            </a:r>
          </a:p>
        </p:txBody>
      </p:sp>
    </p:spTree>
    <p:extLst>
      <p:ext uri="{BB962C8B-B14F-4D97-AF65-F5344CB8AC3E}">
        <p14:creationId xmlns:p14="http://schemas.microsoft.com/office/powerpoint/2010/main" val="3014066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CSI Next Steps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4360" y="2260600"/>
            <a:ext cx="7063972" cy="4254500"/>
          </a:xfrm>
        </p:spPr>
        <p:txBody>
          <a:bodyPr tIns="457200">
            <a:noAutofit/>
          </a:bodyPr>
          <a:lstStyle/>
          <a:p>
            <a:pPr marL="342900" marR="0" lvl="0" indent="-342900">
              <a:lnSpc>
                <a:spcPct val="110000"/>
              </a:lnSpc>
              <a:spcBef>
                <a:spcPts val="0"/>
              </a:spcBef>
              <a:spcAft>
                <a:spcPts val="0"/>
              </a:spcAft>
              <a:buClr>
                <a:schemeClr val="tx2"/>
              </a:buClr>
              <a:buSzPct val="100000"/>
              <a:buFont typeface="Wingdings" pitchFamily="2" charset="2"/>
              <a:buChar char=""/>
            </a:pPr>
            <a:r>
              <a:rPr lang="en-US" sz="2800" b="0" dirty="0">
                <a:solidFill>
                  <a:schemeClr val="tx2"/>
                </a:solidFill>
                <a:effectLst/>
                <a:ea typeface="Times New Roman" panose="02020603050405020304" pitchFamily="18" charset="0"/>
              </a:rPr>
              <a:t>School Leader Hiring, Development, and Evaluation – January 30, 5:30-7:00 PM</a:t>
            </a:r>
          </a:p>
          <a:p>
            <a:pPr marL="342900" marR="0" lvl="0" indent="-342900">
              <a:lnSpc>
                <a:spcPct val="110000"/>
              </a:lnSpc>
              <a:spcBef>
                <a:spcPts val="0"/>
              </a:spcBef>
              <a:spcAft>
                <a:spcPts val="0"/>
              </a:spcAft>
              <a:buClr>
                <a:schemeClr val="tx2"/>
              </a:buClr>
              <a:buSzPct val="100000"/>
              <a:buFont typeface="Wingdings" pitchFamily="2" charset="2"/>
              <a:buChar char=""/>
            </a:pPr>
            <a:r>
              <a:rPr lang="en-US" sz="2800" b="0" dirty="0">
                <a:solidFill>
                  <a:schemeClr val="tx2"/>
                </a:solidFill>
                <a:effectLst/>
                <a:ea typeface="Times New Roman" panose="02020603050405020304" pitchFamily="18" charset="0"/>
              </a:rPr>
              <a:t>Charter School Board Development and Self-Assessment – March 24, 12:00-1:00 PM</a:t>
            </a:r>
          </a:p>
        </p:txBody>
      </p:sp>
    </p:spTree>
    <p:extLst>
      <p:ext uri="{BB962C8B-B14F-4D97-AF65-F5344CB8AC3E}">
        <p14:creationId xmlns:p14="http://schemas.microsoft.com/office/powerpoint/2010/main" val="3533817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549552"/>
            <a:ext cx="5486400" cy="1645920"/>
          </a:xfrm>
        </p:spPr>
        <p:txBody>
          <a:bodyPr/>
          <a:lstStyle/>
          <a:p>
            <a:r>
              <a:rPr lang="en-US" dirty="0"/>
              <a:t>Kimberlee Sia</a:t>
            </a:r>
          </a:p>
          <a:p>
            <a:r>
              <a:rPr lang="en-US" dirty="0"/>
              <a:t>773.971.2325</a:t>
            </a:r>
          </a:p>
          <a:p>
            <a:r>
              <a:rPr lang="en-US" dirty="0"/>
              <a:t>kimberlee.sia@gmail.com</a:t>
            </a:r>
          </a:p>
        </p:txBody>
      </p:sp>
    </p:spTree>
    <p:extLst>
      <p:ext uri="{BB962C8B-B14F-4D97-AF65-F5344CB8AC3E}">
        <p14:creationId xmlns:p14="http://schemas.microsoft.com/office/powerpoint/2010/main" val="426113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t>Introductions</a:t>
            </a:r>
          </a:p>
        </p:txBody>
      </p:sp>
    </p:spTree>
    <p:extLst>
      <p:ext uri="{BB962C8B-B14F-4D97-AF65-F5344CB8AC3E}">
        <p14:creationId xmlns:p14="http://schemas.microsoft.com/office/powerpoint/2010/main" val="224937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Introductions</a:t>
            </a:r>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a:normAutofit/>
          </a:bodyPr>
          <a:lstStyle/>
          <a:p>
            <a:pPr>
              <a:lnSpc>
                <a:spcPct val="114000"/>
              </a:lnSpc>
              <a:buFont typeface="Wingdings" pitchFamily="2" charset="2"/>
              <a:buChar char="§"/>
            </a:pPr>
            <a:r>
              <a:rPr lang="en-US" sz="2400" dirty="0">
                <a:solidFill>
                  <a:schemeClr val="tx2">
                    <a:lumMod val="75000"/>
                  </a:schemeClr>
                </a:solidFill>
              </a:rPr>
              <a:t>Name, school, role</a:t>
            </a:r>
          </a:p>
          <a:p>
            <a:pPr>
              <a:lnSpc>
                <a:spcPct val="114000"/>
              </a:lnSpc>
              <a:buFont typeface="Wingdings" pitchFamily="2" charset="2"/>
              <a:buChar char="§"/>
            </a:pPr>
            <a:r>
              <a:rPr lang="en-US" sz="2400" dirty="0">
                <a:solidFill>
                  <a:schemeClr val="tx2">
                    <a:lumMod val="75000"/>
                  </a:schemeClr>
                </a:solidFill>
              </a:rPr>
              <a:t>Please share what you hope to get out of this session or a question you would like to be answered</a:t>
            </a:r>
          </a:p>
          <a:p>
            <a:pPr marL="0" indent="0">
              <a:buNone/>
            </a:pPr>
            <a:endParaRPr lang="en-US" dirty="0"/>
          </a:p>
          <a:p>
            <a:endParaRPr lang="en-US" dirty="0"/>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8571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t>Overview of Non-Profit Board Committees</a:t>
            </a:r>
          </a:p>
        </p:txBody>
      </p:sp>
    </p:spTree>
    <p:extLst>
      <p:ext uri="{BB962C8B-B14F-4D97-AF65-F5344CB8AC3E}">
        <p14:creationId xmlns:p14="http://schemas.microsoft.com/office/powerpoint/2010/main" val="200216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CE60-587E-1D5C-8B50-ED3441BA49CE}"/>
              </a:ext>
            </a:extLst>
          </p:cNvPr>
          <p:cNvSpPr>
            <a:spLocks noGrp="1"/>
          </p:cNvSpPr>
          <p:nvPr>
            <p:ph type="title"/>
          </p:nvPr>
        </p:nvSpPr>
        <p:spPr/>
        <p:txBody>
          <a:bodyPr/>
          <a:lstStyle/>
          <a:p>
            <a:r>
              <a:rPr lang="en-US" dirty="0"/>
              <a:t>Role of Board Committees in Non-Profit Governance</a:t>
            </a:r>
          </a:p>
        </p:txBody>
      </p:sp>
      <p:sp>
        <p:nvSpPr>
          <p:cNvPr id="3" name="Text Placeholder 2">
            <a:extLst>
              <a:ext uri="{FF2B5EF4-FFF2-40B4-BE49-F238E27FC236}">
                <a16:creationId xmlns:a16="http://schemas.microsoft.com/office/drawing/2014/main" id="{0E02AE9C-BA1D-195E-3B93-A5A0CC03D8F3}"/>
              </a:ext>
            </a:extLst>
          </p:cNvPr>
          <p:cNvSpPr>
            <a:spLocks noGrp="1"/>
          </p:cNvSpPr>
          <p:nvPr>
            <p:ph sz="quarter" idx="13"/>
          </p:nvPr>
        </p:nvSpPr>
        <p:spPr>
          <a:xfrm>
            <a:off x="2946083" y="2217987"/>
            <a:ext cx="8522017" cy="4335660"/>
          </a:xfrm>
        </p:spPr>
        <p:txBody>
          <a:bodyPr>
            <a:noAutofit/>
          </a:bodyPr>
          <a:lstStyle/>
          <a:p>
            <a:pPr>
              <a:lnSpc>
                <a:spcPct val="100000"/>
              </a:lnSpc>
              <a:spcBef>
                <a:spcPts val="0"/>
              </a:spcBef>
              <a:buFont typeface="Wingdings" pitchFamily="2" charset="2"/>
              <a:buChar char="§"/>
            </a:pPr>
            <a:r>
              <a:rPr lang="en-US" sz="2200" dirty="0"/>
              <a:t>Utilizing a high-function committee structure helps the board organize and delegate its work to individuals while maintaining a collective decision‐making process</a:t>
            </a:r>
          </a:p>
          <a:p>
            <a:pPr>
              <a:lnSpc>
                <a:spcPct val="100000"/>
              </a:lnSpc>
              <a:spcBef>
                <a:spcPts val="0"/>
              </a:spcBef>
              <a:buFont typeface="Wingdings" pitchFamily="2" charset="2"/>
              <a:buChar char="§"/>
            </a:pPr>
            <a:r>
              <a:rPr lang="en-US" sz="2200" dirty="0"/>
              <a:t>Bylaws dictate board committees </a:t>
            </a:r>
          </a:p>
          <a:p>
            <a:pPr>
              <a:lnSpc>
                <a:spcPct val="100000"/>
              </a:lnSpc>
              <a:spcBef>
                <a:spcPts val="0"/>
              </a:spcBef>
              <a:buFont typeface="Wingdings" pitchFamily="2" charset="2"/>
              <a:buChar char="§"/>
            </a:pPr>
            <a:r>
              <a:rPr lang="en-US" sz="2200" dirty="0"/>
              <a:t>Board can approve standing or special committees</a:t>
            </a:r>
          </a:p>
          <a:p>
            <a:pPr>
              <a:lnSpc>
                <a:spcPct val="100000"/>
              </a:lnSpc>
              <a:spcBef>
                <a:spcPts val="0"/>
              </a:spcBef>
              <a:buFont typeface="Wingdings" pitchFamily="2" charset="2"/>
              <a:buChar char="§"/>
            </a:pPr>
            <a:r>
              <a:rPr lang="en-US" sz="2200" dirty="0"/>
              <a:t>Scope is limited to study and investigation within its particular area of concern</a:t>
            </a:r>
          </a:p>
          <a:p>
            <a:pPr>
              <a:lnSpc>
                <a:spcPct val="100000"/>
              </a:lnSpc>
              <a:spcBef>
                <a:spcPts val="0"/>
              </a:spcBef>
              <a:buFont typeface="Wingdings" pitchFamily="2" charset="2"/>
              <a:buChar char="§"/>
            </a:pPr>
            <a:r>
              <a:rPr lang="en-US" sz="2200" dirty="0"/>
              <a:t>Make reports and recommendations to the full Board for its ultimate action</a:t>
            </a:r>
          </a:p>
          <a:p>
            <a:pPr>
              <a:lnSpc>
                <a:spcPct val="100000"/>
              </a:lnSpc>
              <a:spcBef>
                <a:spcPts val="0"/>
              </a:spcBef>
              <a:buFont typeface="Wingdings" pitchFamily="2" charset="2"/>
              <a:buChar char="§"/>
            </a:pPr>
            <a:r>
              <a:rPr lang="en-US" sz="2200" dirty="0"/>
              <a:t>Chair of each committee shall be a Board Director</a:t>
            </a:r>
          </a:p>
          <a:p>
            <a:pPr>
              <a:lnSpc>
                <a:spcPct val="100000"/>
              </a:lnSpc>
              <a:spcBef>
                <a:spcPts val="0"/>
              </a:spcBef>
              <a:buFont typeface="Wingdings" pitchFamily="2" charset="2"/>
              <a:buChar char="§"/>
            </a:pPr>
            <a:r>
              <a:rPr lang="en-US" sz="2200" dirty="0"/>
              <a:t>Committee members may include non-Board members</a:t>
            </a:r>
          </a:p>
          <a:p>
            <a:pPr>
              <a:lnSpc>
                <a:spcPct val="100000"/>
              </a:lnSpc>
              <a:spcBef>
                <a:spcPts val="0"/>
              </a:spcBef>
              <a:buFont typeface="Wingdings" pitchFamily="2" charset="2"/>
              <a:buChar char="§"/>
            </a:pPr>
            <a:r>
              <a:rPr lang="en-US" sz="2200" dirty="0"/>
              <a:t>Each committee member serves at the pleasure of the Board</a:t>
            </a:r>
          </a:p>
        </p:txBody>
      </p:sp>
      <p:sp>
        <p:nvSpPr>
          <p:cNvPr id="7" name="Title 1">
            <a:extLst>
              <a:ext uri="{FF2B5EF4-FFF2-40B4-BE49-F238E27FC236}">
                <a16:creationId xmlns:a16="http://schemas.microsoft.com/office/drawing/2014/main" id="{836413BB-B989-36E4-EA66-D0D69BD37A70}"/>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144087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12BCA-6818-A7B3-4F0D-FD3879A916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98A5AB-5E6C-F924-C856-D7868DE0DF27}"/>
              </a:ext>
            </a:extLst>
          </p:cNvPr>
          <p:cNvSpPr>
            <a:spLocks noGrp="1"/>
          </p:cNvSpPr>
          <p:nvPr>
            <p:ph type="title"/>
          </p:nvPr>
        </p:nvSpPr>
        <p:spPr/>
        <p:txBody>
          <a:bodyPr/>
          <a:lstStyle/>
          <a:p>
            <a:r>
              <a:rPr lang="en-US" dirty="0"/>
              <a:t>Types of Board Committees</a:t>
            </a:r>
          </a:p>
        </p:txBody>
      </p:sp>
      <p:sp>
        <p:nvSpPr>
          <p:cNvPr id="3" name="Text Placeholder 2">
            <a:extLst>
              <a:ext uri="{FF2B5EF4-FFF2-40B4-BE49-F238E27FC236}">
                <a16:creationId xmlns:a16="http://schemas.microsoft.com/office/drawing/2014/main" id="{DF0D2F53-F3D3-E2A8-E988-40A40292DCD5}"/>
              </a:ext>
            </a:extLst>
          </p:cNvPr>
          <p:cNvSpPr>
            <a:spLocks noGrp="1"/>
          </p:cNvSpPr>
          <p:nvPr>
            <p:ph sz="quarter" idx="13"/>
          </p:nvPr>
        </p:nvSpPr>
        <p:spPr>
          <a:xfrm>
            <a:off x="2946083" y="2217987"/>
            <a:ext cx="8522017" cy="2989444"/>
          </a:xfrm>
        </p:spPr>
        <p:txBody>
          <a:bodyPr>
            <a:noAutofit/>
          </a:bodyPr>
          <a:lstStyle/>
          <a:p>
            <a:pPr>
              <a:lnSpc>
                <a:spcPct val="110000"/>
              </a:lnSpc>
              <a:spcBef>
                <a:spcPts val="0"/>
              </a:spcBef>
              <a:buFont typeface="Wingdings" pitchFamily="2" charset="2"/>
              <a:buChar char="§"/>
            </a:pPr>
            <a:r>
              <a:rPr lang="en-US" sz="2200" dirty="0"/>
              <a:t>Standing Committees</a:t>
            </a:r>
          </a:p>
          <a:p>
            <a:pPr lvl="1">
              <a:lnSpc>
                <a:spcPct val="110000"/>
              </a:lnSpc>
              <a:spcBef>
                <a:spcPts val="0"/>
              </a:spcBef>
              <a:buFont typeface="Wingdings" pitchFamily="2" charset="2"/>
              <a:buChar char="§"/>
            </a:pPr>
            <a:r>
              <a:rPr lang="en-US" sz="2200" dirty="0"/>
              <a:t>Organize the ongoing, core work of the Board</a:t>
            </a:r>
          </a:p>
          <a:p>
            <a:pPr lvl="1">
              <a:lnSpc>
                <a:spcPct val="110000"/>
              </a:lnSpc>
              <a:spcBef>
                <a:spcPts val="0"/>
              </a:spcBef>
              <a:buFont typeface="Wingdings" pitchFamily="2" charset="2"/>
              <a:buChar char="§"/>
            </a:pPr>
            <a:r>
              <a:rPr lang="en-US" sz="2200" dirty="0"/>
              <a:t>Limit to as few as possible</a:t>
            </a:r>
          </a:p>
          <a:p>
            <a:pPr lvl="1">
              <a:lnSpc>
                <a:spcPct val="110000"/>
              </a:lnSpc>
              <a:spcBef>
                <a:spcPts val="0"/>
              </a:spcBef>
              <a:buFont typeface="Wingdings" pitchFamily="2" charset="2"/>
              <a:buChar char="§"/>
            </a:pPr>
            <a:r>
              <a:rPr lang="en-US" sz="2200" dirty="0"/>
              <a:t>Recognize these in the bylaws</a:t>
            </a:r>
          </a:p>
          <a:p>
            <a:pPr>
              <a:lnSpc>
                <a:spcPct val="110000"/>
              </a:lnSpc>
              <a:spcBef>
                <a:spcPts val="0"/>
              </a:spcBef>
              <a:buFont typeface="Wingdings" pitchFamily="2" charset="2"/>
              <a:buChar char="§"/>
            </a:pPr>
            <a:r>
              <a:rPr lang="en-US" sz="2200" dirty="0"/>
              <a:t>Ad-Hoc/Special Committees</a:t>
            </a:r>
          </a:p>
          <a:p>
            <a:pPr lvl="1">
              <a:lnSpc>
                <a:spcPct val="110000"/>
              </a:lnSpc>
              <a:spcBef>
                <a:spcPts val="0"/>
              </a:spcBef>
              <a:buFont typeface="Wingdings" pitchFamily="2" charset="2"/>
              <a:buChar char="§"/>
            </a:pPr>
            <a:r>
              <a:rPr lang="en-US" sz="2200" dirty="0"/>
              <a:t>Organize short-term projects</a:t>
            </a:r>
          </a:p>
          <a:p>
            <a:pPr lvl="1">
              <a:lnSpc>
                <a:spcPct val="110000"/>
              </a:lnSpc>
              <a:spcBef>
                <a:spcPts val="0"/>
              </a:spcBef>
              <a:buFont typeface="Wingdings" pitchFamily="2" charset="2"/>
              <a:buChar char="§"/>
            </a:pPr>
            <a:r>
              <a:rPr lang="en-US" sz="2200" dirty="0"/>
              <a:t>Can be active for a determined time period </a:t>
            </a:r>
          </a:p>
        </p:txBody>
      </p:sp>
      <p:sp>
        <p:nvSpPr>
          <p:cNvPr id="7" name="Title 1">
            <a:extLst>
              <a:ext uri="{FF2B5EF4-FFF2-40B4-BE49-F238E27FC236}">
                <a16:creationId xmlns:a16="http://schemas.microsoft.com/office/drawing/2014/main" id="{6FEAB09E-8804-6943-9331-822061E601F7}"/>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46411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A9EA9-B2D6-F5EB-56D9-51AEFD160D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C61FD8-1B93-C95A-581D-49D94BC8E7E1}"/>
              </a:ext>
            </a:extLst>
          </p:cNvPr>
          <p:cNvSpPr>
            <a:spLocks noGrp="1"/>
          </p:cNvSpPr>
          <p:nvPr>
            <p:ph type="title"/>
          </p:nvPr>
        </p:nvSpPr>
        <p:spPr/>
        <p:txBody>
          <a:bodyPr/>
          <a:lstStyle/>
          <a:p>
            <a:r>
              <a:rPr lang="en-US" dirty="0"/>
              <a:t>Benefits of Board Committees</a:t>
            </a:r>
          </a:p>
        </p:txBody>
      </p:sp>
      <p:sp>
        <p:nvSpPr>
          <p:cNvPr id="3" name="Text Placeholder 2">
            <a:extLst>
              <a:ext uri="{FF2B5EF4-FFF2-40B4-BE49-F238E27FC236}">
                <a16:creationId xmlns:a16="http://schemas.microsoft.com/office/drawing/2014/main" id="{A59F1529-99F0-C333-9EAB-F73BEBEE5FEB}"/>
              </a:ext>
            </a:extLst>
          </p:cNvPr>
          <p:cNvSpPr>
            <a:spLocks noGrp="1"/>
          </p:cNvSpPr>
          <p:nvPr>
            <p:ph sz="quarter" idx="13"/>
          </p:nvPr>
        </p:nvSpPr>
        <p:spPr>
          <a:xfrm>
            <a:off x="2946083" y="2217987"/>
            <a:ext cx="8522017" cy="2648481"/>
          </a:xfrm>
        </p:spPr>
        <p:txBody>
          <a:bodyPr>
            <a:noAutofit/>
          </a:bodyPr>
          <a:lstStyle/>
          <a:p>
            <a:pPr>
              <a:lnSpc>
                <a:spcPct val="110000"/>
              </a:lnSpc>
              <a:spcBef>
                <a:spcPts val="0"/>
              </a:spcBef>
              <a:buFont typeface="Wingdings" pitchFamily="2" charset="2"/>
              <a:buChar char="§"/>
            </a:pPr>
            <a:r>
              <a:rPr lang="en-US" sz="2200" dirty="0"/>
              <a:t>Enhanced expertise</a:t>
            </a:r>
          </a:p>
          <a:p>
            <a:pPr>
              <a:lnSpc>
                <a:spcPct val="110000"/>
              </a:lnSpc>
              <a:spcBef>
                <a:spcPts val="0"/>
              </a:spcBef>
              <a:buFont typeface="Wingdings" pitchFamily="2" charset="2"/>
              <a:buChar char="§"/>
            </a:pPr>
            <a:r>
              <a:rPr lang="en-US" sz="2200" dirty="0"/>
              <a:t>Increased efficiency</a:t>
            </a:r>
          </a:p>
          <a:p>
            <a:pPr>
              <a:lnSpc>
                <a:spcPct val="110000"/>
              </a:lnSpc>
              <a:spcBef>
                <a:spcPts val="0"/>
              </a:spcBef>
              <a:buFont typeface="Wingdings" pitchFamily="2" charset="2"/>
              <a:buChar char="§"/>
            </a:pPr>
            <a:r>
              <a:rPr lang="en-US" sz="2200" dirty="0"/>
              <a:t>Improved oversight</a:t>
            </a:r>
          </a:p>
          <a:p>
            <a:pPr>
              <a:lnSpc>
                <a:spcPct val="110000"/>
              </a:lnSpc>
              <a:spcBef>
                <a:spcPts val="0"/>
              </a:spcBef>
              <a:buFont typeface="Wingdings" pitchFamily="2" charset="2"/>
              <a:buChar char="§"/>
            </a:pPr>
            <a:r>
              <a:rPr lang="en-US" sz="2200" dirty="0"/>
              <a:t>Enhanced accountability</a:t>
            </a:r>
          </a:p>
          <a:p>
            <a:pPr>
              <a:lnSpc>
                <a:spcPct val="110000"/>
              </a:lnSpc>
              <a:spcBef>
                <a:spcPts val="0"/>
              </a:spcBef>
              <a:buFont typeface="Wingdings" pitchFamily="2" charset="2"/>
              <a:buChar char="§"/>
            </a:pPr>
            <a:r>
              <a:rPr lang="en-US" sz="2200" dirty="0"/>
              <a:t>Succession planning</a:t>
            </a:r>
          </a:p>
          <a:p>
            <a:pPr>
              <a:lnSpc>
                <a:spcPct val="110000"/>
              </a:lnSpc>
              <a:spcBef>
                <a:spcPts val="0"/>
              </a:spcBef>
              <a:buFont typeface="Wingdings" pitchFamily="2" charset="2"/>
              <a:buChar char="§"/>
            </a:pPr>
            <a:r>
              <a:rPr lang="en-US" sz="2200" dirty="0"/>
              <a:t>Board engagement</a:t>
            </a:r>
          </a:p>
        </p:txBody>
      </p:sp>
      <p:sp>
        <p:nvSpPr>
          <p:cNvPr id="7" name="Title 1">
            <a:extLst>
              <a:ext uri="{FF2B5EF4-FFF2-40B4-BE49-F238E27FC236}">
                <a16:creationId xmlns:a16="http://schemas.microsoft.com/office/drawing/2014/main" id="{2811F3F5-7963-B156-FE35-030E54AFB732}"/>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424067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p:txBody>
          <a:bodyPr/>
          <a:lstStyle/>
          <a:p>
            <a:r>
              <a:rPr lang="en-US" dirty="0"/>
              <a:t>Reflecting on Board Committees</a:t>
            </a:r>
          </a:p>
        </p:txBody>
      </p:sp>
      <p:sp>
        <p:nvSpPr>
          <p:cNvPr id="3" name="Google Shape;239;p37">
            <a:extLst>
              <a:ext uri="{FF2B5EF4-FFF2-40B4-BE49-F238E27FC236}">
                <a16:creationId xmlns:a16="http://schemas.microsoft.com/office/drawing/2014/main" id="{8FA9B985-7E62-5CD4-A563-2748A323F587}"/>
              </a:ext>
            </a:extLst>
          </p:cNvPr>
          <p:cNvSpPr txBox="1"/>
          <p:nvPr/>
        </p:nvSpPr>
        <p:spPr>
          <a:xfrm>
            <a:off x="2226976" y="2605585"/>
            <a:ext cx="7738047" cy="2689429"/>
          </a:xfrm>
          <a:prstGeom prst="rect">
            <a:avLst/>
          </a:prstGeom>
          <a:noFill/>
          <a:ln>
            <a:noFill/>
          </a:ln>
        </p:spPr>
        <p:txBody>
          <a:bodyPr spcFirstLastPara="1" wrap="square" lIns="91425" tIns="45700" rIns="91425" bIns="45700" anchor="t" anchorCtr="0">
            <a:noAutofit/>
          </a:bodyPr>
          <a:lstStyle/>
          <a:p>
            <a:pPr algn="ctr">
              <a:lnSpc>
                <a:spcPct val="90000"/>
              </a:lnSpc>
              <a:buClr>
                <a:srgbClr val="5691CE"/>
              </a:buClr>
              <a:buSzPts val="2400"/>
            </a:pPr>
            <a:r>
              <a:rPr lang="en-US" sz="2200" i="1" kern="0" dirty="0">
                <a:solidFill>
                  <a:schemeClr val="bg1"/>
                </a:solidFill>
                <a:ea typeface="Calibri"/>
                <a:cs typeface="Calibri"/>
                <a:sym typeface="Calibri"/>
              </a:rPr>
              <a:t>What committees does your Board currently have?</a:t>
            </a:r>
          </a:p>
          <a:p>
            <a:pPr algn="ctr">
              <a:lnSpc>
                <a:spcPct val="90000"/>
              </a:lnSpc>
              <a:buClr>
                <a:srgbClr val="5691CE"/>
              </a:buClr>
              <a:buSzPts val="2400"/>
            </a:pPr>
            <a:endParaRPr lang="en-US" sz="2200" i="1" kern="0" dirty="0">
              <a:solidFill>
                <a:schemeClr val="bg1"/>
              </a:solidFill>
              <a:cs typeface="Calibri"/>
              <a:sym typeface="Calibri"/>
            </a:endParaRPr>
          </a:p>
          <a:p>
            <a:pPr algn="ctr">
              <a:lnSpc>
                <a:spcPct val="90000"/>
              </a:lnSpc>
              <a:buClr>
                <a:srgbClr val="5691CE"/>
              </a:buClr>
              <a:buSzPts val="2400"/>
            </a:pPr>
            <a:r>
              <a:rPr lang="en-US" sz="2200" i="1" kern="0" dirty="0">
                <a:solidFill>
                  <a:schemeClr val="bg1"/>
                </a:solidFill>
                <a:cs typeface="Calibri"/>
                <a:sym typeface="Calibri"/>
              </a:rPr>
              <a:t>What committees do you think your Board needs?</a:t>
            </a:r>
          </a:p>
          <a:p>
            <a:pPr algn="ctr">
              <a:lnSpc>
                <a:spcPct val="90000"/>
              </a:lnSpc>
              <a:buClr>
                <a:srgbClr val="5691CE"/>
              </a:buClr>
              <a:buSzPts val="2400"/>
            </a:pPr>
            <a:endParaRPr lang="en-US" sz="2200" i="1" kern="0" dirty="0">
              <a:solidFill>
                <a:schemeClr val="bg1"/>
              </a:solidFill>
              <a:cs typeface="Calibri"/>
              <a:sym typeface="Calibri"/>
            </a:endParaRPr>
          </a:p>
          <a:p>
            <a:pPr algn="ctr">
              <a:lnSpc>
                <a:spcPct val="90000"/>
              </a:lnSpc>
              <a:buClr>
                <a:srgbClr val="5691CE"/>
              </a:buClr>
              <a:buSzPts val="2400"/>
            </a:pPr>
            <a:r>
              <a:rPr lang="en-US" sz="2200" i="1" kern="0" dirty="0">
                <a:solidFill>
                  <a:schemeClr val="bg1"/>
                </a:solidFill>
                <a:cs typeface="Calibri"/>
                <a:sym typeface="Calibri"/>
              </a:rPr>
              <a:t>What has worked well for your Board committees?</a:t>
            </a:r>
          </a:p>
          <a:p>
            <a:pPr algn="ctr">
              <a:lnSpc>
                <a:spcPct val="90000"/>
              </a:lnSpc>
              <a:buClr>
                <a:srgbClr val="5691CE"/>
              </a:buClr>
              <a:buSzPts val="2400"/>
            </a:pPr>
            <a:endParaRPr lang="en-US" sz="2200" i="1" kern="0" dirty="0">
              <a:solidFill>
                <a:schemeClr val="bg1"/>
              </a:solidFill>
              <a:cs typeface="Calibri"/>
              <a:sym typeface="Calibri"/>
            </a:endParaRPr>
          </a:p>
          <a:p>
            <a:pPr algn="ctr">
              <a:lnSpc>
                <a:spcPct val="90000"/>
              </a:lnSpc>
              <a:buClr>
                <a:srgbClr val="5691CE"/>
              </a:buClr>
              <a:buSzPts val="2400"/>
            </a:pPr>
            <a:r>
              <a:rPr lang="en-US" sz="2200" i="1" kern="0" dirty="0">
                <a:solidFill>
                  <a:schemeClr val="bg1"/>
                </a:solidFill>
                <a:cs typeface="Calibri"/>
                <a:sym typeface="Calibri"/>
              </a:rPr>
              <a:t>What challenges have you had with Board committees or how would you like to improve your Board committees?</a:t>
            </a:r>
          </a:p>
          <a:p>
            <a:pPr algn="ctr">
              <a:lnSpc>
                <a:spcPct val="90000"/>
              </a:lnSpc>
              <a:buClr>
                <a:srgbClr val="5691CE"/>
              </a:buClr>
              <a:buSzPts val="2400"/>
            </a:pPr>
            <a:endParaRPr sz="2200" kern="0" dirty="0">
              <a:solidFill>
                <a:schemeClr val="bg1"/>
              </a:solidFill>
              <a:cs typeface="Arial"/>
              <a:sym typeface="Arial"/>
            </a:endParaRPr>
          </a:p>
          <a:p>
            <a:pPr algn="ctr">
              <a:lnSpc>
                <a:spcPct val="90000"/>
              </a:lnSpc>
              <a:spcBef>
                <a:spcPts val="480"/>
              </a:spcBef>
              <a:buClr>
                <a:srgbClr val="5F5F5F"/>
              </a:buClr>
              <a:buSzPts val="2400"/>
            </a:pPr>
            <a:endParaRPr sz="2400" kern="0" dirty="0">
              <a:solidFill>
                <a:srgbClr val="5691CE"/>
              </a:solidFill>
              <a:latin typeface="Calibri"/>
              <a:ea typeface="Calibri"/>
              <a:cs typeface="Calibri"/>
              <a:sym typeface="Calibri"/>
            </a:endParaRPr>
          </a:p>
        </p:txBody>
      </p:sp>
    </p:spTree>
    <p:extLst>
      <p:ext uri="{BB962C8B-B14F-4D97-AF65-F5344CB8AC3E}">
        <p14:creationId xmlns:p14="http://schemas.microsoft.com/office/powerpoint/2010/main" val="1232452872"/>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8ECD1-788F-484B-9043-D957FCFDF1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0FE134-9032-4C7F-BC57-C7DE3F833363}">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36D24F1A-6251-4B9A-A918-7D6F3A8F7E2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0</TotalTime>
  <Words>2870</Words>
  <Application>Microsoft Office PowerPoint</Application>
  <PresentationFormat>Widescreen</PresentationFormat>
  <Paragraphs>304</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__Plus_Jakarta_Sans_e3c363</vt:lpstr>
      <vt:lpstr>Arial</vt:lpstr>
      <vt:lpstr>Calibri</vt:lpstr>
      <vt:lpstr>Franklin Gothic Book</vt:lpstr>
      <vt:lpstr>Franklin Gothic Demi</vt:lpstr>
      <vt:lpstr>Times New Roman</vt:lpstr>
      <vt:lpstr>Wingdings</vt:lpstr>
      <vt:lpstr>Custom</vt:lpstr>
      <vt:lpstr>Effective Board Committees</vt:lpstr>
      <vt:lpstr>Agenda</vt:lpstr>
      <vt:lpstr>Introductions</vt:lpstr>
      <vt:lpstr>Introductions</vt:lpstr>
      <vt:lpstr>Overview of Non-Profit Board Committees</vt:lpstr>
      <vt:lpstr>Role of Board Committees in Non-Profit Governance</vt:lpstr>
      <vt:lpstr>Types of Board Committees</vt:lpstr>
      <vt:lpstr>Benefits of Board Committees</vt:lpstr>
      <vt:lpstr>Reflecting on Board Committees</vt:lpstr>
      <vt:lpstr>Key Board Committees</vt:lpstr>
      <vt:lpstr>Executive Committee</vt:lpstr>
      <vt:lpstr>Governance Committee</vt:lpstr>
      <vt:lpstr>Finance Committee</vt:lpstr>
      <vt:lpstr>Development/Fundraising Committee</vt:lpstr>
      <vt:lpstr>Academic Committee</vt:lpstr>
      <vt:lpstr>Planning for Effective Committees</vt:lpstr>
      <vt:lpstr>Planning for Effective Committees</vt:lpstr>
      <vt:lpstr>Examples and Questions</vt:lpstr>
      <vt:lpstr>Work Time</vt:lpstr>
      <vt:lpstr> Next Steps</vt:lpstr>
      <vt:lpstr>Individual Next Steps</vt:lpstr>
      <vt:lpstr>CSI 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2023-12-20T08:12:12Z</dcterms:created>
  <dcterms:modified xsi:type="dcterms:W3CDTF">2024-12-09T22:35:19Z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