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4"/>
  </p:sldMasterIdLst>
  <p:notesMasterIdLst>
    <p:notesMasterId r:id="rId39"/>
  </p:notesMasterIdLst>
  <p:handoutMasterIdLst>
    <p:handoutMasterId r:id="rId40"/>
  </p:handoutMasterIdLst>
  <p:sldIdLst>
    <p:sldId id="410" r:id="rId5"/>
    <p:sldId id="383" r:id="rId6"/>
    <p:sldId id="409" r:id="rId7"/>
    <p:sldId id="411" r:id="rId8"/>
    <p:sldId id="412" r:id="rId9"/>
    <p:sldId id="389" r:id="rId10"/>
    <p:sldId id="413" r:id="rId11"/>
    <p:sldId id="470" r:id="rId12"/>
    <p:sldId id="445" r:id="rId13"/>
    <p:sldId id="467" r:id="rId14"/>
    <p:sldId id="466" r:id="rId15"/>
    <p:sldId id="468" r:id="rId16"/>
    <p:sldId id="469" r:id="rId17"/>
    <p:sldId id="446" r:id="rId18"/>
    <p:sldId id="447" r:id="rId19"/>
    <p:sldId id="450" r:id="rId20"/>
    <p:sldId id="448" r:id="rId21"/>
    <p:sldId id="414" r:id="rId22"/>
    <p:sldId id="449" r:id="rId23"/>
    <p:sldId id="435" r:id="rId24"/>
    <p:sldId id="417" r:id="rId25"/>
    <p:sldId id="418" r:id="rId26"/>
    <p:sldId id="419" r:id="rId27"/>
    <p:sldId id="452" r:id="rId28"/>
    <p:sldId id="453" r:id="rId29"/>
    <p:sldId id="458" r:id="rId30"/>
    <p:sldId id="459" r:id="rId31"/>
    <p:sldId id="460" r:id="rId32"/>
    <p:sldId id="471" r:id="rId33"/>
    <p:sldId id="472" r:id="rId34"/>
    <p:sldId id="423" r:id="rId35"/>
    <p:sldId id="429" r:id="rId36"/>
    <p:sldId id="430" r:id="rId37"/>
    <p:sldId id="3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5" autoAdjust="0"/>
    <p:restoredTop sz="76761" autoAdjust="0"/>
  </p:normalViewPr>
  <p:slideViewPr>
    <p:cSldViewPr snapToGrid="0">
      <p:cViewPr varScale="1">
        <p:scale>
          <a:sx n="49" d="100"/>
          <a:sy n="49" d="100"/>
        </p:scale>
        <p:origin x="364"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FCDA9-8670-44CC-9D88-53C3F9E8E3DE}" type="doc">
      <dgm:prSet loTypeId="urn:microsoft.com/office/officeart/2009/3/layout/RandomtoResultProcess" loCatId="process" qsTypeId="urn:microsoft.com/office/officeart/2005/8/quickstyle/simple1" qsCatId="simple" csTypeId="urn:microsoft.com/office/officeart/2005/8/colors/colorful1" csCatId="colorful" phldr="1"/>
      <dgm:spPr/>
    </dgm:pt>
    <dgm:pt modelId="{5170CA52-7E74-4026-95E1-A668929497A9}">
      <dgm:prSet phldrT="[Text]"/>
      <dgm:spPr/>
      <dgm:t>
        <a:bodyPr/>
        <a:lstStyle/>
        <a:p>
          <a:r>
            <a:rPr lang="en-US" dirty="0">
              <a:solidFill>
                <a:schemeClr val="bg1"/>
              </a:solidFill>
            </a:rPr>
            <a:t>Data Collection</a:t>
          </a:r>
        </a:p>
      </dgm:t>
    </dgm:pt>
    <dgm:pt modelId="{C2B3B941-7E9F-4791-B351-FBC81520F0F4}" type="parTrans" cxnId="{E85F03AD-99CA-42D0-9988-E6EC7A6B429D}">
      <dgm:prSet/>
      <dgm:spPr/>
      <dgm:t>
        <a:bodyPr/>
        <a:lstStyle/>
        <a:p>
          <a:endParaRPr lang="en-US">
            <a:solidFill>
              <a:schemeClr val="bg1"/>
            </a:solidFill>
          </a:endParaRPr>
        </a:p>
      </dgm:t>
    </dgm:pt>
    <dgm:pt modelId="{75E76E37-2348-4873-AFB6-A33D753FDE0A}" type="sibTrans" cxnId="{E85F03AD-99CA-42D0-9988-E6EC7A6B429D}">
      <dgm:prSet/>
      <dgm:spPr/>
      <dgm:t>
        <a:bodyPr/>
        <a:lstStyle/>
        <a:p>
          <a:endParaRPr lang="en-US">
            <a:solidFill>
              <a:schemeClr val="bg1"/>
            </a:solidFill>
          </a:endParaRPr>
        </a:p>
      </dgm:t>
    </dgm:pt>
    <dgm:pt modelId="{F9E27282-268E-4DAA-879C-DE6E6BC4E155}">
      <dgm:prSet phldrT="[Text]"/>
      <dgm:spPr/>
      <dgm:t>
        <a:bodyPr/>
        <a:lstStyle/>
        <a:p>
          <a:r>
            <a:rPr lang="en-US" dirty="0">
              <a:solidFill>
                <a:schemeClr val="bg1"/>
              </a:solidFill>
            </a:rPr>
            <a:t>Reporting</a:t>
          </a:r>
        </a:p>
      </dgm:t>
    </dgm:pt>
    <dgm:pt modelId="{99210763-4E43-4362-8670-2BE7AC969CF1}" type="parTrans" cxnId="{47217532-BCFB-4139-94DA-AD1A439DF226}">
      <dgm:prSet/>
      <dgm:spPr/>
      <dgm:t>
        <a:bodyPr/>
        <a:lstStyle/>
        <a:p>
          <a:endParaRPr lang="en-US">
            <a:solidFill>
              <a:schemeClr val="bg1"/>
            </a:solidFill>
          </a:endParaRPr>
        </a:p>
      </dgm:t>
    </dgm:pt>
    <dgm:pt modelId="{B8287414-AC59-467D-AA01-C3152B6BC3A0}" type="sibTrans" cxnId="{47217532-BCFB-4139-94DA-AD1A439DF226}">
      <dgm:prSet/>
      <dgm:spPr/>
      <dgm:t>
        <a:bodyPr/>
        <a:lstStyle/>
        <a:p>
          <a:endParaRPr lang="en-US">
            <a:solidFill>
              <a:schemeClr val="bg1"/>
            </a:solidFill>
          </a:endParaRPr>
        </a:p>
      </dgm:t>
    </dgm:pt>
    <dgm:pt modelId="{1367FF9C-72DD-4640-8577-297AC316B6B8}">
      <dgm:prSet phldrT="[Text]" custT="1"/>
      <dgm:spPr/>
      <dgm:t>
        <a:bodyPr/>
        <a:lstStyle/>
        <a:p>
          <a:pPr algn="ctr">
            <a:buFont typeface="Wingdings" pitchFamily="2" charset="2"/>
            <a:buNone/>
          </a:pPr>
          <a:r>
            <a:rPr lang="en-US" sz="1600" dirty="0">
              <a:solidFill>
                <a:schemeClr val="bg1"/>
              </a:solidFill>
            </a:rPr>
            <a:t>Visuals</a:t>
          </a:r>
        </a:p>
      </dgm:t>
    </dgm:pt>
    <dgm:pt modelId="{DA18C3BA-A7D6-4E6B-AA2D-24D2EAA03246}" type="parTrans" cxnId="{55CCE8DD-8E1B-41C2-83E2-4CADA8B99281}">
      <dgm:prSet/>
      <dgm:spPr/>
      <dgm:t>
        <a:bodyPr/>
        <a:lstStyle/>
        <a:p>
          <a:endParaRPr lang="en-US">
            <a:solidFill>
              <a:schemeClr val="bg1"/>
            </a:solidFill>
          </a:endParaRPr>
        </a:p>
      </dgm:t>
    </dgm:pt>
    <dgm:pt modelId="{5D6E7FBA-EB34-4D37-91C5-BB9F4ADA5FBD}" type="sibTrans" cxnId="{55CCE8DD-8E1B-41C2-83E2-4CADA8B99281}">
      <dgm:prSet/>
      <dgm:spPr/>
      <dgm:t>
        <a:bodyPr/>
        <a:lstStyle/>
        <a:p>
          <a:endParaRPr lang="en-US">
            <a:solidFill>
              <a:schemeClr val="bg1"/>
            </a:solidFill>
          </a:endParaRPr>
        </a:p>
      </dgm:t>
    </dgm:pt>
    <dgm:pt modelId="{FCF2684C-CAF4-46E8-AECF-68E8D45B0C42}">
      <dgm:prSet phldrT="[Text]" custT="1"/>
      <dgm:spPr/>
      <dgm:t>
        <a:bodyPr/>
        <a:lstStyle/>
        <a:p>
          <a:pPr>
            <a:buFont typeface="Wingdings" pitchFamily="2" charset="2"/>
            <a:buChar char="§"/>
          </a:pPr>
          <a:r>
            <a:rPr lang="en-US" sz="1300" dirty="0">
              <a:solidFill>
                <a:schemeClr val="bg1"/>
              </a:solidFill>
            </a:rPr>
            <a:t>Assessments</a:t>
          </a:r>
        </a:p>
      </dgm:t>
    </dgm:pt>
    <dgm:pt modelId="{98D618AA-534B-469C-B06E-375C8E2CDDE1}" type="parTrans" cxnId="{9C69C6DB-7B3E-40E2-BF9C-2B4CBBC230ED}">
      <dgm:prSet/>
      <dgm:spPr/>
      <dgm:t>
        <a:bodyPr/>
        <a:lstStyle/>
        <a:p>
          <a:endParaRPr lang="en-US">
            <a:solidFill>
              <a:schemeClr val="bg1"/>
            </a:solidFill>
          </a:endParaRPr>
        </a:p>
      </dgm:t>
    </dgm:pt>
    <dgm:pt modelId="{FCB70A45-70A2-40DD-BF2C-2796CBE8BE3E}" type="sibTrans" cxnId="{9C69C6DB-7B3E-40E2-BF9C-2B4CBBC230ED}">
      <dgm:prSet/>
      <dgm:spPr/>
      <dgm:t>
        <a:bodyPr/>
        <a:lstStyle/>
        <a:p>
          <a:endParaRPr lang="en-US">
            <a:solidFill>
              <a:schemeClr val="bg1"/>
            </a:solidFill>
          </a:endParaRPr>
        </a:p>
      </dgm:t>
    </dgm:pt>
    <dgm:pt modelId="{BFB7CE21-64F2-4049-A2AB-1917CB5AD5E7}">
      <dgm:prSet phldrT="[Text]" custT="1"/>
      <dgm:spPr/>
      <dgm:t>
        <a:bodyPr/>
        <a:lstStyle/>
        <a:p>
          <a:pPr>
            <a:buFont typeface="Wingdings" pitchFamily="2" charset="2"/>
            <a:buChar char="§"/>
          </a:pPr>
          <a:r>
            <a:rPr lang="en-US" sz="1300" dirty="0">
              <a:solidFill>
                <a:schemeClr val="bg1"/>
              </a:solidFill>
            </a:rPr>
            <a:t>Organizational Submissions</a:t>
          </a:r>
        </a:p>
      </dgm:t>
    </dgm:pt>
    <dgm:pt modelId="{6E75112B-049F-4B93-8466-FDDDD9032A86}" type="parTrans" cxnId="{E60AF774-8385-4A0B-A273-742C670694DE}">
      <dgm:prSet/>
      <dgm:spPr/>
      <dgm:t>
        <a:bodyPr/>
        <a:lstStyle/>
        <a:p>
          <a:endParaRPr lang="en-US">
            <a:solidFill>
              <a:schemeClr val="bg1"/>
            </a:solidFill>
          </a:endParaRPr>
        </a:p>
      </dgm:t>
    </dgm:pt>
    <dgm:pt modelId="{7386ED6A-1015-4DE6-9253-2E0D97BAC619}" type="sibTrans" cxnId="{E60AF774-8385-4A0B-A273-742C670694DE}">
      <dgm:prSet/>
      <dgm:spPr/>
      <dgm:t>
        <a:bodyPr/>
        <a:lstStyle/>
        <a:p>
          <a:endParaRPr lang="en-US">
            <a:solidFill>
              <a:schemeClr val="bg1"/>
            </a:solidFill>
          </a:endParaRPr>
        </a:p>
      </dgm:t>
    </dgm:pt>
    <dgm:pt modelId="{03D1074D-A492-4FFF-9C8D-BD45695AF096}">
      <dgm:prSet phldrT="[Text]" custT="1"/>
      <dgm:spPr/>
      <dgm:t>
        <a:bodyPr/>
        <a:lstStyle/>
        <a:p>
          <a:pPr>
            <a:buFont typeface="Wingdings" pitchFamily="2" charset="2"/>
            <a:buChar char="§"/>
          </a:pPr>
          <a:r>
            <a:rPr lang="en-US" sz="1300" dirty="0">
              <a:solidFill>
                <a:schemeClr val="bg1"/>
              </a:solidFill>
            </a:rPr>
            <a:t>Audits</a:t>
          </a:r>
        </a:p>
      </dgm:t>
    </dgm:pt>
    <dgm:pt modelId="{27ACEBC0-0D6D-429F-90D2-777B6F4D21B5}" type="parTrans" cxnId="{AFB40283-1F77-42DD-8A98-FC6E57A4336B}">
      <dgm:prSet/>
      <dgm:spPr/>
      <dgm:t>
        <a:bodyPr/>
        <a:lstStyle/>
        <a:p>
          <a:endParaRPr lang="en-US">
            <a:solidFill>
              <a:schemeClr val="bg1"/>
            </a:solidFill>
          </a:endParaRPr>
        </a:p>
      </dgm:t>
    </dgm:pt>
    <dgm:pt modelId="{A199C4D1-2495-4B4A-BA91-77F9966C87E8}" type="sibTrans" cxnId="{AFB40283-1F77-42DD-8A98-FC6E57A4336B}">
      <dgm:prSet/>
      <dgm:spPr/>
      <dgm:t>
        <a:bodyPr/>
        <a:lstStyle/>
        <a:p>
          <a:endParaRPr lang="en-US">
            <a:solidFill>
              <a:schemeClr val="bg1"/>
            </a:solidFill>
          </a:endParaRPr>
        </a:p>
      </dgm:t>
    </dgm:pt>
    <dgm:pt modelId="{E93B4DA9-5C70-4816-8461-D4D79AC481C5}">
      <dgm:prSet phldrT="[Text]" custT="1"/>
      <dgm:spPr/>
      <dgm:t>
        <a:bodyPr/>
        <a:lstStyle/>
        <a:p>
          <a:pPr>
            <a:buFont typeface="Wingdings" pitchFamily="2" charset="2"/>
            <a:buChar char="§"/>
          </a:pPr>
          <a:r>
            <a:rPr lang="en-US" sz="1300" dirty="0">
              <a:solidFill>
                <a:schemeClr val="bg1"/>
              </a:solidFill>
            </a:rPr>
            <a:t>Site Visits</a:t>
          </a:r>
        </a:p>
      </dgm:t>
    </dgm:pt>
    <dgm:pt modelId="{76DDA17A-26CE-49E2-94E1-1D359C8A4B5E}" type="parTrans" cxnId="{25F459EF-50B9-474C-BA17-36C223FEDDE2}">
      <dgm:prSet/>
      <dgm:spPr/>
      <dgm:t>
        <a:bodyPr/>
        <a:lstStyle/>
        <a:p>
          <a:endParaRPr lang="en-US">
            <a:solidFill>
              <a:schemeClr val="bg1"/>
            </a:solidFill>
          </a:endParaRPr>
        </a:p>
      </dgm:t>
    </dgm:pt>
    <dgm:pt modelId="{E4840779-5D3F-43B5-9815-3904CEA0B258}" type="sibTrans" cxnId="{25F459EF-50B9-474C-BA17-36C223FEDDE2}">
      <dgm:prSet/>
      <dgm:spPr/>
      <dgm:t>
        <a:bodyPr/>
        <a:lstStyle/>
        <a:p>
          <a:endParaRPr lang="en-US">
            <a:solidFill>
              <a:schemeClr val="bg1"/>
            </a:solidFill>
          </a:endParaRPr>
        </a:p>
      </dgm:t>
    </dgm:pt>
    <dgm:pt modelId="{08334AF7-8E9E-4410-BEC2-EBB90DF7FFA9}">
      <dgm:prSet phldrT="[Text]"/>
      <dgm:spPr/>
      <dgm:t>
        <a:bodyPr/>
        <a:lstStyle/>
        <a:p>
          <a:r>
            <a:rPr lang="en-US" dirty="0">
              <a:solidFill>
                <a:schemeClr val="bg1"/>
              </a:solidFill>
            </a:rPr>
            <a:t>Analysis</a:t>
          </a:r>
        </a:p>
      </dgm:t>
    </dgm:pt>
    <dgm:pt modelId="{86B30F46-A598-4268-9DA7-831E23010413}" type="parTrans" cxnId="{B84AD2D4-83CB-476C-BD64-01BEF39DE286}">
      <dgm:prSet/>
      <dgm:spPr/>
      <dgm:t>
        <a:bodyPr/>
        <a:lstStyle/>
        <a:p>
          <a:endParaRPr lang="en-US">
            <a:solidFill>
              <a:schemeClr val="bg1"/>
            </a:solidFill>
          </a:endParaRPr>
        </a:p>
      </dgm:t>
    </dgm:pt>
    <dgm:pt modelId="{4D234BDB-A57D-44C7-ABC9-5B7CD8146E18}" type="sibTrans" cxnId="{B84AD2D4-83CB-476C-BD64-01BEF39DE286}">
      <dgm:prSet/>
      <dgm:spPr/>
      <dgm:t>
        <a:bodyPr/>
        <a:lstStyle/>
        <a:p>
          <a:endParaRPr lang="en-US">
            <a:solidFill>
              <a:schemeClr val="bg1"/>
            </a:solidFill>
          </a:endParaRPr>
        </a:p>
      </dgm:t>
    </dgm:pt>
    <dgm:pt modelId="{598FB4BE-F194-4E2D-9137-6FACAE8BBE9D}">
      <dgm:prSet phldrT="[Text]" custT="1"/>
      <dgm:spPr/>
      <dgm:t>
        <a:bodyPr anchor="t"/>
        <a:lstStyle/>
        <a:p>
          <a:pPr>
            <a:spcAft>
              <a:spcPts val="0"/>
            </a:spcAft>
          </a:pPr>
          <a:r>
            <a:rPr lang="en-US" sz="1600" dirty="0">
              <a:solidFill>
                <a:schemeClr val="bg1"/>
              </a:solidFill>
            </a:rPr>
            <a:t>Evaluate against metric criteria</a:t>
          </a:r>
        </a:p>
      </dgm:t>
    </dgm:pt>
    <dgm:pt modelId="{956C7664-B2DC-42C3-94C0-D493C4FAC09B}" type="parTrans" cxnId="{E25B2361-1E87-4149-8719-F2D120C9CA1F}">
      <dgm:prSet/>
      <dgm:spPr/>
      <dgm:t>
        <a:bodyPr/>
        <a:lstStyle/>
        <a:p>
          <a:endParaRPr lang="en-US">
            <a:solidFill>
              <a:schemeClr val="bg1"/>
            </a:solidFill>
          </a:endParaRPr>
        </a:p>
      </dgm:t>
    </dgm:pt>
    <dgm:pt modelId="{475F20D7-C01B-4915-818E-D63926516C29}" type="sibTrans" cxnId="{E25B2361-1E87-4149-8719-F2D120C9CA1F}">
      <dgm:prSet/>
      <dgm:spPr/>
      <dgm:t>
        <a:bodyPr/>
        <a:lstStyle/>
        <a:p>
          <a:endParaRPr lang="en-US">
            <a:solidFill>
              <a:schemeClr val="bg1"/>
            </a:solidFill>
          </a:endParaRPr>
        </a:p>
      </dgm:t>
    </dgm:pt>
    <dgm:pt modelId="{C554A17C-3A38-482D-9708-4E6D970F55FE}">
      <dgm:prSet phldrT="[Text]" custT="1"/>
      <dgm:spPr/>
      <dgm:t>
        <a:bodyPr/>
        <a:lstStyle/>
        <a:p>
          <a:pPr algn="ctr">
            <a:buFont typeface="Wingdings" pitchFamily="2" charset="2"/>
            <a:buNone/>
          </a:pPr>
          <a:r>
            <a:rPr lang="en-US" sz="1600" dirty="0">
              <a:solidFill>
                <a:schemeClr val="bg1"/>
              </a:solidFill>
            </a:rPr>
            <a:t>Narrative</a:t>
          </a:r>
        </a:p>
      </dgm:t>
    </dgm:pt>
    <dgm:pt modelId="{FBE72D20-A580-4EA3-8032-C4B47CD528B0}" type="parTrans" cxnId="{2F332161-EF13-4493-8C9F-F12101AA9CA1}">
      <dgm:prSet/>
      <dgm:spPr/>
      <dgm:t>
        <a:bodyPr/>
        <a:lstStyle/>
        <a:p>
          <a:endParaRPr lang="en-US">
            <a:solidFill>
              <a:schemeClr val="bg1"/>
            </a:solidFill>
          </a:endParaRPr>
        </a:p>
      </dgm:t>
    </dgm:pt>
    <dgm:pt modelId="{0C705178-6DE7-4DFE-923A-B2C83644FEF8}" type="sibTrans" cxnId="{2F332161-EF13-4493-8C9F-F12101AA9CA1}">
      <dgm:prSet/>
      <dgm:spPr/>
      <dgm:t>
        <a:bodyPr/>
        <a:lstStyle/>
        <a:p>
          <a:endParaRPr lang="en-US">
            <a:solidFill>
              <a:schemeClr val="bg1"/>
            </a:solidFill>
          </a:endParaRPr>
        </a:p>
      </dgm:t>
    </dgm:pt>
    <dgm:pt modelId="{0991CC2F-F886-425B-8B6E-1AEB81A87B4F}">
      <dgm:prSet phldrT="[Text]" custT="1"/>
      <dgm:spPr/>
      <dgm:t>
        <a:bodyPr/>
        <a:lstStyle/>
        <a:p>
          <a:pPr>
            <a:buFont typeface="Wingdings" pitchFamily="2" charset="2"/>
            <a:buChar char="§"/>
          </a:pPr>
          <a:r>
            <a:rPr lang="en-US" sz="1300" dirty="0">
              <a:solidFill>
                <a:schemeClr val="bg1"/>
              </a:solidFill>
            </a:rPr>
            <a:t>School-specific data</a:t>
          </a:r>
        </a:p>
      </dgm:t>
    </dgm:pt>
    <dgm:pt modelId="{4EA82E6A-D81D-4AF6-9272-52186DA84188}" type="parTrans" cxnId="{E117C61D-3FCA-4A87-8D5A-E01E52D38FA7}">
      <dgm:prSet/>
      <dgm:spPr/>
      <dgm:t>
        <a:bodyPr/>
        <a:lstStyle/>
        <a:p>
          <a:endParaRPr lang="en-US">
            <a:solidFill>
              <a:schemeClr val="bg1"/>
            </a:solidFill>
          </a:endParaRPr>
        </a:p>
      </dgm:t>
    </dgm:pt>
    <dgm:pt modelId="{7CBD2A0F-C0B3-49A6-8355-5B4A94B265F7}" type="sibTrans" cxnId="{E117C61D-3FCA-4A87-8D5A-E01E52D38FA7}">
      <dgm:prSet/>
      <dgm:spPr/>
      <dgm:t>
        <a:bodyPr/>
        <a:lstStyle/>
        <a:p>
          <a:endParaRPr lang="en-US">
            <a:solidFill>
              <a:schemeClr val="bg1"/>
            </a:solidFill>
          </a:endParaRPr>
        </a:p>
      </dgm:t>
    </dgm:pt>
    <dgm:pt modelId="{524877FF-BD83-497A-B59A-6973E170EC92}">
      <dgm:prSet phldrT="[Text]" custT="1"/>
      <dgm:spPr/>
      <dgm:t>
        <a:bodyPr/>
        <a:lstStyle/>
        <a:p>
          <a:pPr>
            <a:buFont typeface="Wingdings" pitchFamily="2" charset="2"/>
            <a:buChar char="§"/>
          </a:pPr>
          <a:r>
            <a:rPr lang="en-US" sz="1300" dirty="0">
              <a:solidFill>
                <a:schemeClr val="bg1"/>
              </a:solidFill>
            </a:rPr>
            <a:t>State Reporting</a:t>
          </a:r>
        </a:p>
      </dgm:t>
    </dgm:pt>
    <dgm:pt modelId="{78133F5A-F698-400B-9991-58410FB53BEE}" type="parTrans" cxnId="{83B1A356-225F-4F6A-A530-9B48A6FCA461}">
      <dgm:prSet/>
      <dgm:spPr/>
      <dgm:t>
        <a:bodyPr/>
        <a:lstStyle/>
        <a:p>
          <a:endParaRPr lang="en-US">
            <a:solidFill>
              <a:schemeClr val="bg1"/>
            </a:solidFill>
          </a:endParaRPr>
        </a:p>
      </dgm:t>
    </dgm:pt>
    <dgm:pt modelId="{683351DF-6995-4200-845C-1B13A8DEE360}" type="sibTrans" cxnId="{83B1A356-225F-4F6A-A530-9B48A6FCA461}">
      <dgm:prSet/>
      <dgm:spPr/>
      <dgm:t>
        <a:bodyPr/>
        <a:lstStyle/>
        <a:p>
          <a:endParaRPr lang="en-US">
            <a:solidFill>
              <a:schemeClr val="bg1"/>
            </a:solidFill>
          </a:endParaRPr>
        </a:p>
      </dgm:t>
    </dgm:pt>
    <dgm:pt modelId="{C28A6D4D-60EF-40F3-B7C4-0CD1A3808C25}" type="pres">
      <dgm:prSet presAssocID="{316FCDA9-8670-44CC-9D88-53C3F9E8E3DE}" presName="Name0" presStyleCnt="0">
        <dgm:presLayoutVars>
          <dgm:dir/>
          <dgm:animOne val="branch"/>
          <dgm:animLvl val="lvl"/>
        </dgm:presLayoutVars>
      </dgm:prSet>
      <dgm:spPr/>
    </dgm:pt>
    <dgm:pt modelId="{3FD2CF7B-61E1-43DC-85E7-393E48FD4C00}" type="pres">
      <dgm:prSet presAssocID="{5170CA52-7E74-4026-95E1-A668929497A9}" presName="chaos" presStyleCnt="0"/>
      <dgm:spPr/>
    </dgm:pt>
    <dgm:pt modelId="{5BC96691-F296-412B-B30C-3B0BE6B9C05A}" type="pres">
      <dgm:prSet presAssocID="{5170CA52-7E74-4026-95E1-A668929497A9}" presName="parTx1" presStyleLbl="revTx" presStyleIdx="0" presStyleCnt="5"/>
      <dgm:spPr/>
    </dgm:pt>
    <dgm:pt modelId="{E4FA0954-FC03-478D-97B6-9977BB04C601}" type="pres">
      <dgm:prSet presAssocID="{5170CA52-7E74-4026-95E1-A668929497A9}" presName="desTx1" presStyleLbl="revTx" presStyleIdx="1" presStyleCnt="5">
        <dgm:presLayoutVars>
          <dgm:bulletEnabled val="1"/>
        </dgm:presLayoutVars>
      </dgm:prSet>
      <dgm:spPr/>
    </dgm:pt>
    <dgm:pt modelId="{36C06FDB-EF3F-44C9-932C-80C0A224BFAE}" type="pres">
      <dgm:prSet presAssocID="{5170CA52-7E74-4026-95E1-A668929497A9}" presName="c1" presStyleLbl="node1" presStyleIdx="0" presStyleCnt="19"/>
      <dgm:spPr/>
    </dgm:pt>
    <dgm:pt modelId="{FCE33157-8708-42D3-956E-A6B4342127E5}" type="pres">
      <dgm:prSet presAssocID="{5170CA52-7E74-4026-95E1-A668929497A9}" presName="c2" presStyleLbl="node1" presStyleIdx="1" presStyleCnt="19"/>
      <dgm:spPr/>
    </dgm:pt>
    <dgm:pt modelId="{47386B5B-3158-4626-B4B5-92A4B1421356}" type="pres">
      <dgm:prSet presAssocID="{5170CA52-7E74-4026-95E1-A668929497A9}" presName="c3" presStyleLbl="node1" presStyleIdx="2" presStyleCnt="19"/>
      <dgm:spPr/>
    </dgm:pt>
    <dgm:pt modelId="{4C012F46-836D-4B54-B845-901DF3B69DC4}" type="pres">
      <dgm:prSet presAssocID="{5170CA52-7E74-4026-95E1-A668929497A9}" presName="c4" presStyleLbl="node1" presStyleIdx="3" presStyleCnt="19"/>
      <dgm:spPr/>
    </dgm:pt>
    <dgm:pt modelId="{C793E9DB-8A8B-42C1-B1FE-9BDE91C9842C}" type="pres">
      <dgm:prSet presAssocID="{5170CA52-7E74-4026-95E1-A668929497A9}" presName="c5" presStyleLbl="node1" presStyleIdx="4" presStyleCnt="19"/>
      <dgm:spPr/>
    </dgm:pt>
    <dgm:pt modelId="{105BD5CB-5FFF-43BC-A02D-70A647A76E6D}" type="pres">
      <dgm:prSet presAssocID="{5170CA52-7E74-4026-95E1-A668929497A9}" presName="c6" presStyleLbl="node1" presStyleIdx="5" presStyleCnt="19"/>
      <dgm:spPr/>
    </dgm:pt>
    <dgm:pt modelId="{F59513FC-5057-42F6-9EB5-E5B9E3C79FD5}" type="pres">
      <dgm:prSet presAssocID="{5170CA52-7E74-4026-95E1-A668929497A9}" presName="c7" presStyleLbl="node1" presStyleIdx="6" presStyleCnt="19"/>
      <dgm:spPr/>
    </dgm:pt>
    <dgm:pt modelId="{E8BC262D-C92A-4DF5-8184-D4CECE733AE0}" type="pres">
      <dgm:prSet presAssocID="{5170CA52-7E74-4026-95E1-A668929497A9}" presName="c8" presStyleLbl="node1" presStyleIdx="7" presStyleCnt="19"/>
      <dgm:spPr/>
    </dgm:pt>
    <dgm:pt modelId="{09192145-E7B3-42CC-83FB-38AFA2FFE40E}" type="pres">
      <dgm:prSet presAssocID="{5170CA52-7E74-4026-95E1-A668929497A9}" presName="c9" presStyleLbl="node1" presStyleIdx="8" presStyleCnt="19"/>
      <dgm:spPr/>
    </dgm:pt>
    <dgm:pt modelId="{35A7BA7E-127F-485A-8D0A-47063E002F0B}" type="pres">
      <dgm:prSet presAssocID="{5170CA52-7E74-4026-95E1-A668929497A9}" presName="c10" presStyleLbl="node1" presStyleIdx="9" presStyleCnt="19"/>
      <dgm:spPr/>
    </dgm:pt>
    <dgm:pt modelId="{6B10D9D8-3140-41A2-AC0C-522739578B79}" type="pres">
      <dgm:prSet presAssocID="{5170CA52-7E74-4026-95E1-A668929497A9}" presName="c11" presStyleLbl="node1" presStyleIdx="10" presStyleCnt="19"/>
      <dgm:spPr/>
    </dgm:pt>
    <dgm:pt modelId="{52273E3B-84FB-4AB6-8BBF-C1796094FF67}" type="pres">
      <dgm:prSet presAssocID="{5170CA52-7E74-4026-95E1-A668929497A9}" presName="c12" presStyleLbl="node1" presStyleIdx="11" presStyleCnt="19"/>
      <dgm:spPr/>
    </dgm:pt>
    <dgm:pt modelId="{691A562F-99C1-4B9B-9F1C-CB8A52427B51}" type="pres">
      <dgm:prSet presAssocID="{5170CA52-7E74-4026-95E1-A668929497A9}" presName="c13" presStyleLbl="node1" presStyleIdx="12" presStyleCnt="19"/>
      <dgm:spPr/>
    </dgm:pt>
    <dgm:pt modelId="{D1FC3C2B-B993-4DE2-91D1-8BD6EAC0B5E9}" type="pres">
      <dgm:prSet presAssocID="{5170CA52-7E74-4026-95E1-A668929497A9}" presName="c14" presStyleLbl="node1" presStyleIdx="13" presStyleCnt="19"/>
      <dgm:spPr/>
    </dgm:pt>
    <dgm:pt modelId="{ED21F83D-8D25-425F-9C14-D34609F23EC2}" type="pres">
      <dgm:prSet presAssocID="{5170CA52-7E74-4026-95E1-A668929497A9}" presName="c15" presStyleLbl="node1" presStyleIdx="14" presStyleCnt="19"/>
      <dgm:spPr/>
    </dgm:pt>
    <dgm:pt modelId="{778C5A0A-EECE-4C78-A54E-EEDED60BE349}" type="pres">
      <dgm:prSet presAssocID="{5170CA52-7E74-4026-95E1-A668929497A9}" presName="c16" presStyleLbl="node1" presStyleIdx="15" presStyleCnt="19"/>
      <dgm:spPr/>
    </dgm:pt>
    <dgm:pt modelId="{742075AA-531A-4AE2-9566-FAFC08054EAB}" type="pres">
      <dgm:prSet presAssocID="{5170CA52-7E74-4026-95E1-A668929497A9}" presName="c17" presStyleLbl="node1" presStyleIdx="16" presStyleCnt="19"/>
      <dgm:spPr/>
    </dgm:pt>
    <dgm:pt modelId="{286C2ED3-4714-4B26-9FAD-B1796E141BFC}" type="pres">
      <dgm:prSet presAssocID="{5170CA52-7E74-4026-95E1-A668929497A9}" presName="c18" presStyleLbl="node1" presStyleIdx="17" presStyleCnt="19"/>
      <dgm:spPr/>
    </dgm:pt>
    <dgm:pt modelId="{85FE9999-259A-433C-9A6C-C611BC681A4A}" type="pres">
      <dgm:prSet presAssocID="{75E76E37-2348-4873-AFB6-A33D753FDE0A}" presName="chevronComposite1" presStyleCnt="0"/>
      <dgm:spPr/>
    </dgm:pt>
    <dgm:pt modelId="{2C953FF1-A80C-407A-A569-007117D547EF}" type="pres">
      <dgm:prSet presAssocID="{75E76E37-2348-4873-AFB6-A33D753FDE0A}" presName="chevron1" presStyleLbl="sibTrans2D1" presStyleIdx="0" presStyleCnt="2"/>
      <dgm:spPr/>
    </dgm:pt>
    <dgm:pt modelId="{51A8286A-6177-444C-95D4-CCBEA03BAE82}" type="pres">
      <dgm:prSet presAssocID="{75E76E37-2348-4873-AFB6-A33D753FDE0A}" presName="spChevron1" presStyleCnt="0"/>
      <dgm:spPr/>
    </dgm:pt>
    <dgm:pt modelId="{3EDC718A-56ED-439A-A556-141DB0353068}" type="pres">
      <dgm:prSet presAssocID="{08334AF7-8E9E-4410-BEC2-EBB90DF7FFA9}" presName="middle" presStyleCnt="0"/>
      <dgm:spPr/>
    </dgm:pt>
    <dgm:pt modelId="{FE27A4DB-A450-426E-888B-1F7AAFE9B7EB}" type="pres">
      <dgm:prSet presAssocID="{08334AF7-8E9E-4410-BEC2-EBB90DF7FFA9}" presName="parTxMid" presStyleLbl="revTx" presStyleIdx="2" presStyleCnt="5"/>
      <dgm:spPr/>
    </dgm:pt>
    <dgm:pt modelId="{C45A8839-AA63-47BC-899F-1875284E6B86}" type="pres">
      <dgm:prSet presAssocID="{08334AF7-8E9E-4410-BEC2-EBB90DF7FFA9}" presName="desTxMid" presStyleLbl="revTx" presStyleIdx="3" presStyleCnt="5" custLinFactNeighborX="-4628" custLinFactNeighborY="-3651">
        <dgm:presLayoutVars>
          <dgm:bulletEnabled val="1"/>
        </dgm:presLayoutVars>
      </dgm:prSet>
      <dgm:spPr/>
    </dgm:pt>
    <dgm:pt modelId="{03E12AA5-7010-449A-9C1E-8A40B20688E1}" type="pres">
      <dgm:prSet presAssocID="{08334AF7-8E9E-4410-BEC2-EBB90DF7FFA9}" presName="spMid" presStyleCnt="0"/>
      <dgm:spPr/>
    </dgm:pt>
    <dgm:pt modelId="{DAE04092-9136-40F9-A34B-79F27F94A2F4}" type="pres">
      <dgm:prSet presAssocID="{4D234BDB-A57D-44C7-ABC9-5B7CD8146E18}" presName="chevronComposite1" presStyleCnt="0"/>
      <dgm:spPr/>
    </dgm:pt>
    <dgm:pt modelId="{54087E71-0DCF-410B-BE28-FED849C0753D}" type="pres">
      <dgm:prSet presAssocID="{4D234BDB-A57D-44C7-ABC9-5B7CD8146E18}" presName="chevron1" presStyleLbl="sibTrans2D1" presStyleIdx="1" presStyleCnt="2"/>
      <dgm:spPr/>
    </dgm:pt>
    <dgm:pt modelId="{89BE0EEE-1FD8-4C69-896D-351966A5D4F2}" type="pres">
      <dgm:prSet presAssocID="{4D234BDB-A57D-44C7-ABC9-5B7CD8146E18}" presName="spChevron1" presStyleCnt="0"/>
      <dgm:spPr/>
    </dgm:pt>
    <dgm:pt modelId="{F7AFCABE-3E96-479A-A73B-000AA19AD915}" type="pres">
      <dgm:prSet presAssocID="{F9E27282-268E-4DAA-879C-DE6E6BC4E155}" presName="last" presStyleCnt="0"/>
      <dgm:spPr/>
    </dgm:pt>
    <dgm:pt modelId="{0FD50CCB-9D12-4030-93EC-7510F0229F79}" type="pres">
      <dgm:prSet presAssocID="{F9E27282-268E-4DAA-879C-DE6E6BC4E155}" presName="circleTx" presStyleLbl="node1" presStyleIdx="18" presStyleCnt="19"/>
      <dgm:spPr/>
    </dgm:pt>
    <dgm:pt modelId="{1C43F1B5-0FFC-4DFD-8498-022D8DF58A56}" type="pres">
      <dgm:prSet presAssocID="{F9E27282-268E-4DAA-879C-DE6E6BC4E155}" presName="desTxN" presStyleLbl="revTx" presStyleIdx="4" presStyleCnt="5">
        <dgm:presLayoutVars>
          <dgm:bulletEnabled val="1"/>
        </dgm:presLayoutVars>
      </dgm:prSet>
      <dgm:spPr/>
    </dgm:pt>
    <dgm:pt modelId="{CEBC11EF-390D-4249-8A1A-CD68C112E0AF}" type="pres">
      <dgm:prSet presAssocID="{F9E27282-268E-4DAA-879C-DE6E6BC4E155}" presName="spN" presStyleCnt="0"/>
      <dgm:spPr/>
    </dgm:pt>
  </dgm:ptLst>
  <dgm:cxnLst>
    <dgm:cxn modelId="{BF1AD70D-0F2F-458F-88C3-EE7EFAB8C9F6}" type="presOf" srcId="{5170CA52-7E74-4026-95E1-A668929497A9}" destId="{5BC96691-F296-412B-B30C-3B0BE6B9C05A}" srcOrd="0" destOrd="0" presId="urn:microsoft.com/office/officeart/2009/3/layout/RandomtoResultProcess"/>
    <dgm:cxn modelId="{41E4F111-4194-4BE7-B2A8-56C22BADD4AE}" type="presOf" srcId="{E93B4DA9-5C70-4816-8461-D4D79AC481C5}" destId="{E4FA0954-FC03-478D-97B6-9977BB04C601}" srcOrd="0" destOrd="4" presId="urn:microsoft.com/office/officeart/2009/3/layout/RandomtoResultProcess"/>
    <dgm:cxn modelId="{E117C61D-3FCA-4A87-8D5A-E01E52D38FA7}" srcId="{5170CA52-7E74-4026-95E1-A668929497A9}" destId="{0991CC2F-F886-425B-8B6E-1AEB81A87B4F}" srcOrd="5" destOrd="0" parTransId="{4EA82E6A-D81D-4AF6-9272-52186DA84188}" sibTransId="{7CBD2A0F-C0B3-49A6-8355-5B4A94B265F7}"/>
    <dgm:cxn modelId="{47217532-BCFB-4139-94DA-AD1A439DF226}" srcId="{316FCDA9-8670-44CC-9D88-53C3F9E8E3DE}" destId="{F9E27282-268E-4DAA-879C-DE6E6BC4E155}" srcOrd="2" destOrd="0" parTransId="{99210763-4E43-4362-8670-2BE7AC969CF1}" sibTransId="{B8287414-AC59-467D-AA01-C3152B6BC3A0}"/>
    <dgm:cxn modelId="{5EF2185D-7A2F-4FB2-B0A2-74D909C89710}" type="presOf" srcId="{F9E27282-268E-4DAA-879C-DE6E6BC4E155}" destId="{0FD50CCB-9D12-4030-93EC-7510F0229F79}" srcOrd="0" destOrd="0" presId="urn:microsoft.com/office/officeart/2009/3/layout/RandomtoResultProcess"/>
    <dgm:cxn modelId="{2F332161-EF13-4493-8C9F-F12101AA9CA1}" srcId="{F9E27282-268E-4DAA-879C-DE6E6BC4E155}" destId="{C554A17C-3A38-482D-9708-4E6D970F55FE}" srcOrd="1" destOrd="0" parTransId="{FBE72D20-A580-4EA3-8032-C4B47CD528B0}" sibTransId="{0C705178-6DE7-4DFE-923A-B2C83644FEF8}"/>
    <dgm:cxn modelId="{E25B2361-1E87-4149-8719-F2D120C9CA1F}" srcId="{08334AF7-8E9E-4410-BEC2-EBB90DF7FFA9}" destId="{598FB4BE-F194-4E2D-9137-6FACAE8BBE9D}" srcOrd="0" destOrd="0" parTransId="{956C7664-B2DC-42C3-94C0-D493C4FAC09B}" sibTransId="{475F20D7-C01B-4915-818E-D63926516C29}"/>
    <dgm:cxn modelId="{77418272-D7EF-4EFF-8764-437C3B873D06}" type="presOf" srcId="{03D1074D-A492-4FFF-9C8D-BD45695AF096}" destId="{E4FA0954-FC03-478D-97B6-9977BB04C601}" srcOrd="0" destOrd="3" presId="urn:microsoft.com/office/officeart/2009/3/layout/RandomtoResultProcess"/>
    <dgm:cxn modelId="{E60AF774-8385-4A0B-A273-742C670694DE}" srcId="{5170CA52-7E74-4026-95E1-A668929497A9}" destId="{BFB7CE21-64F2-4049-A2AB-1917CB5AD5E7}" srcOrd="2" destOrd="0" parTransId="{6E75112B-049F-4B93-8466-FDDDD9032A86}" sibTransId="{7386ED6A-1015-4DE6-9253-2E0D97BAC619}"/>
    <dgm:cxn modelId="{83B1A356-225F-4F6A-A530-9B48A6FCA461}" srcId="{5170CA52-7E74-4026-95E1-A668929497A9}" destId="{524877FF-BD83-497A-B59A-6973E170EC92}" srcOrd="1" destOrd="0" parTransId="{78133F5A-F698-400B-9991-58410FB53BEE}" sibTransId="{683351DF-6995-4200-845C-1B13A8DEE360}"/>
    <dgm:cxn modelId="{2DE4F479-C9C5-4E96-9FA4-F376B73343CA}" type="presOf" srcId="{598FB4BE-F194-4E2D-9137-6FACAE8BBE9D}" destId="{C45A8839-AA63-47BC-899F-1875284E6B86}" srcOrd="0" destOrd="0" presId="urn:microsoft.com/office/officeart/2009/3/layout/RandomtoResultProcess"/>
    <dgm:cxn modelId="{AFB40283-1F77-42DD-8A98-FC6E57A4336B}" srcId="{5170CA52-7E74-4026-95E1-A668929497A9}" destId="{03D1074D-A492-4FFF-9C8D-BD45695AF096}" srcOrd="3" destOrd="0" parTransId="{27ACEBC0-0D6D-429F-90D2-777B6F4D21B5}" sibTransId="{A199C4D1-2495-4B4A-BA91-77F9966C87E8}"/>
    <dgm:cxn modelId="{63B95287-7DE9-425C-8971-433A753B9075}" type="presOf" srcId="{BFB7CE21-64F2-4049-A2AB-1917CB5AD5E7}" destId="{E4FA0954-FC03-478D-97B6-9977BB04C601}" srcOrd="0" destOrd="2" presId="urn:microsoft.com/office/officeart/2009/3/layout/RandomtoResultProcess"/>
    <dgm:cxn modelId="{E85F03AD-99CA-42D0-9988-E6EC7A6B429D}" srcId="{316FCDA9-8670-44CC-9D88-53C3F9E8E3DE}" destId="{5170CA52-7E74-4026-95E1-A668929497A9}" srcOrd="0" destOrd="0" parTransId="{C2B3B941-7E9F-4791-B351-FBC81520F0F4}" sibTransId="{75E76E37-2348-4873-AFB6-A33D753FDE0A}"/>
    <dgm:cxn modelId="{10C4C3BB-18E8-454E-BCBA-CD1A05E5424A}" type="presOf" srcId="{0991CC2F-F886-425B-8B6E-1AEB81A87B4F}" destId="{E4FA0954-FC03-478D-97B6-9977BB04C601}" srcOrd="0" destOrd="5" presId="urn:microsoft.com/office/officeart/2009/3/layout/RandomtoResultProcess"/>
    <dgm:cxn modelId="{8B02AAD1-0B57-4D55-BD66-364FB10E9819}" type="presOf" srcId="{316FCDA9-8670-44CC-9D88-53C3F9E8E3DE}" destId="{C28A6D4D-60EF-40F3-B7C4-0CD1A3808C25}" srcOrd="0" destOrd="0" presId="urn:microsoft.com/office/officeart/2009/3/layout/RandomtoResultProcess"/>
    <dgm:cxn modelId="{B84AD2D4-83CB-476C-BD64-01BEF39DE286}" srcId="{316FCDA9-8670-44CC-9D88-53C3F9E8E3DE}" destId="{08334AF7-8E9E-4410-BEC2-EBB90DF7FFA9}" srcOrd="1" destOrd="0" parTransId="{86B30F46-A598-4268-9DA7-831E23010413}" sibTransId="{4D234BDB-A57D-44C7-ABC9-5B7CD8146E18}"/>
    <dgm:cxn modelId="{32699DD5-47E0-4090-82CA-E506877903F3}" type="presOf" srcId="{C554A17C-3A38-482D-9708-4E6D970F55FE}" destId="{1C43F1B5-0FFC-4DFD-8498-022D8DF58A56}" srcOrd="0" destOrd="1" presId="urn:microsoft.com/office/officeart/2009/3/layout/RandomtoResultProcess"/>
    <dgm:cxn modelId="{9C69C6DB-7B3E-40E2-BF9C-2B4CBBC230ED}" srcId="{5170CA52-7E74-4026-95E1-A668929497A9}" destId="{FCF2684C-CAF4-46E8-AECF-68E8D45B0C42}" srcOrd="0" destOrd="0" parTransId="{98D618AA-534B-469C-B06E-375C8E2CDDE1}" sibTransId="{FCB70A45-70A2-40DD-BF2C-2796CBE8BE3E}"/>
    <dgm:cxn modelId="{55CCE8DD-8E1B-41C2-83E2-4CADA8B99281}" srcId="{F9E27282-268E-4DAA-879C-DE6E6BC4E155}" destId="{1367FF9C-72DD-4640-8577-297AC316B6B8}" srcOrd="0" destOrd="0" parTransId="{DA18C3BA-A7D6-4E6B-AA2D-24D2EAA03246}" sibTransId="{5D6E7FBA-EB34-4D37-91C5-BB9F4ADA5FBD}"/>
    <dgm:cxn modelId="{D44D14E5-870C-4B10-B8D5-E9A9DFEFCC53}" type="presOf" srcId="{1367FF9C-72DD-4640-8577-297AC316B6B8}" destId="{1C43F1B5-0FFC-4DFD-8498-022D8DF58A56}" srcOrd="0" destOrd="0" presId="urn:microsoft.com/office/officeart/2009/3/layout/RandomtoResultProcess"/>
    <dgm:cxn modelId="{9D58F4E6-74BD-47CC-91E0-150603432A73}" type="presOf" srcId="{524877FF-BD83-497A-B59A-6973E170EC92}" destId="{E4FA0954-FC03-478D-97B6-9977BB04C601}" srcOrd="0" destOrd="1" presId="urn:microsoft.com/office/officeart/2009/3/layout/RandomtoResultProcess"/>
    <dgm:cxn modelId="{7EFDFDE7-DE2E-4469-A21C-B55E3021B462}" type="presOf" srcId="{FCF2684C-CAF4-46E8-AECF-68E8D45B0C42}" destId="{E4FA0954-FC03-478D-97B6-9977BB04C601}" srcOrd="0" destOrd="0" presId="urn:microsoft.com/office/officeart/2009/3/layout/RandomtoResultProcess"/>
    <dgm:cxn modelId="{25F459EF-50B9-474C-BA17-36C223FEDDE2}" srcId="{5170CA52-7E74-4026-95E1-A668929497A9}" destId="{E93B4DA9-5C70-4816-8461-D4D79AC481C5}" srcOrd="4" destOrd="0" parTransId="{76DDA17A-26CE-49E2-94E1-1D359C8A4B5E}" sibTransId="{E4840779-5D3F-43B5-9815-3904CEA0B258}"/>
    <dgm:cxn modelId="{E73DCCF4-5A76-4353-B101-C3E89C34842E}" type="presOf" srcId="{08334AF7-8E9E-4410-BEC2-EBB90DF7FFA9}" destId="{FE27A4DB-A450-426E-888B-1F7AAFE9B7EB}" srcOrd="0" destOrd="0" presId="urn:microsoft.com/office/officeart/2009/3/layout/RandomtoResultProcess"/>
    <dgm:cxn modelId="{C53F84F8-CE91-46BC-AB47-EEE72D5811FD}" type="presParOf" srcId="{C28A6D4D-60EF-40F3-B7C4-0CD1A3808C25}" destId="{3FD2CF7B-61E1-43DC-85E7-393E48FD4C00}" srcOrd="0" destOrd="0" presId="urn:microsoft.com/office/officeart/2009/3/layout/RandomtoResultProcess"/>
    <dgm:cxn modelId="{051CAA44-0A9D-433D-BCFB-E9EFDD5E72E1}" type="presParOf" srcId="{3FD2CF7B-61E1-43DC-85E7-393E48FD4C00}" destId="{5BC96691-F296-412B-B30C-3B0BE6B9C05A}" srcOrd="0" destOrd="0" presId="urn:microsoft.com/office/officeart/2009/3/layout/RandomtoResultProcess"/>
    <dgm:cxn modelId="{0BCE4243-398A-4E8E-8511-791090243A59}" type="presParOf" srcId="{3FD2CF7B-61E1-43DC-85E7-393E48FD4C00}" destId="{E4FA0954-FC03-478D-97B6-9977BB04C601}" srcOrd="1" destOrd="0" presId="urn:microsoft.com/office/officeart/2009/3/layout/RandomtoResultProcess"/>
    <dgm:cxn modelId="{0B6C35B3-1A7A-4461-BF9C-40E7FE3908F8}" type="presParOf" srcId="{3FD2CF7B-61E1-43DC-85E7-393E48FD4C00}" destId="{36C06FDB-EF3F-44C9-932C-80C0A224BFAE}" srcOrd="2" destOrd="0" presId="urn:microsoft.com/office/officeart/2009/3/layout/RandomtoResultProcess"/>
    <dgm:cxn modelId="{8C0A9A8B-54EF-4E02-8680-059D4C780DB3}" type="presParOf" srcId="{3FD2CF7B-61E1-43DC-85E7-393E48FD4C00}" destId="{FCE33157-8708-42D3-956E-A6B4342127E5}" srcOrd="3" destOrd="0" presId="urn:microsoft.com/office/officeart/2009/3/layout/RandomtoResultProcess"/>
    <dgm:cxn modelId="{06E45A51-0F37-4484-9DC3-F130D460D90A}" type="presParOf" srcId="{3FD2CF7B-61E1-43DC-85E7-393E48FD4C00}" destId="{47386B5B-3158-4626-B4B5-92A4B1421356}" srcOrd="4" destOrd="0" presId="urn:microsoft.com/office/officeart/2009/3/layout/RandomtoResultProcess"/>
    <dgm:cxn modelId="{28018DF7-BF69-47A5-87DD-C9CF3270484D}" type="presParOf" srcId="{3FD2CF7B-61E1-43DC-85E7-393E48FD4C00}" destId="{4C012F46-836D-4B54-B845-901DF3B69DC4}" srcOrd="5" destOrd="0" presId="urn:microsoft.com/office/officeart/2009/3/layout/RandomtoResultProcess"/>
    <dgm:cxn modelId="{952D89FB-BB31-49C7-9DED-1B168A214F28}" type="presParOf" srcId="{3FD2CF7B-61E1-43DC-85E7-393E48FD4C00}" destId="{C793E9DB-8A8B-42C1-B1FE-9BDE91C9842C}" srcOrd="6" destOrd="0" presId="urn:microsoft.com/office/officeart/2009/3/layout/RandomtoResultProcess"/>
    <dgm:cxn modelId="{A19E69A0-BF9A-41E9-BA80-4C394DC356B1}" type="presParOf" srcId="{3FD2CF7B-61E1-43DC-85E7-393E48FD4C00}" destId="{105BD5CB-5FFF-43BC-A02D-70A647A76E6D}" srcOrd="7" destOrd="0" presId="urn:microsoft.com/office/officeart/2009/3/layout/RandomtoResultProcess"/>
    <dgm:cxn modelId="{86CEEECD-4EDD-4149-9048-7C2AE7C9E492}" type="presParOf" srcId="{3FD2CF7B-61E1-43DC-85E7-393E48FD4C00}" destId="{F59513FC-5057-42F6-9EB5-E5B9E3C79FD5}" srcOrd="8" destOrd="0" presId="urn:microsoft.com/office/officeart/2009/3/layout/RandomtoResultProcess"/>
    <dgm:cxn modelId="{D6C29C59-E30A-4F32-ADAB-A2C31B50725E}" type="presParOf" srcId="{3FD2CF7B-61E1-43DC-85E7-393E48FD4C00}" destId="{E8BC262D-C92A-4DF5-8184-D4CECE733AE0}" srcOrd="9" destOrd="0" presId="urn:microsoft.com/office/officeart/2009/3/layout/RandomtoResultProcess"/>
    <dgm:cxn modelId="{5EFDC0AC-0F8B-4DFF-BAF1-1C7F948D4CAB}" type="presParOf" srcId="{3FD2CF7B-61E1-43DC-85E7-393E48FD4C00}" destId="{09192145-E7B3-42CC-83FB-38AFA2FFE40E}" srcOrd="10" destOrd="0" presId="urn:microsoft.com/office/officeart/2009/3/layout/RandomtoResultProcess"/>
    <dgm:cxn modelId="{6F815B32-B6FC-4CE8-A0B1-88A0DF8C8855}" type="presParOf" srcId="{3FD2CF7B-61E1-43DC-85E7-393E48FD4C00}" destId="{35A7BA7E-127F-485A-8D0A-47063E002F0B}" srcOrd="11" destOrd="0" presId="urn:microsoft.com/office/officeart/2009/3/layout/RandomtoResultProcess"/>
    <dgm:cxn modelId="{EC06D0CD-CF83-4368-9D55-CE59902E77FC}" type="presParOf" srcId="{3FD2CF7B-61E1-43DC-85E7-393E48FD4C00}" destId="{6B10D9D8-3140-41A2-AC0C-522739578B79}" srcOrd="12" destOrd="0" presId="urn:microsoft.com/office/officeart/2009/3/layout/RandomtoResultProcess"/>
    <dgm:cxn modelId="{4ACB7F76-EE5B-4F18-A62C-225FB7D8E6E3}" type="presParOf" srcId="{3FD2CF7B-61E1-43DC-85E7-393E48FD4C00}" destId="{52273E3B-84FB-4AB6-8BBF-C1796094FF67}" srcOrd="13" destOrd="0" presId="urn:microsoft.com/office/officeart/2009/3/layout/RandomtoResultProcess"/>
    <dgm:cxn modelId="{77BE1147-3919-4B63-A24F-CD22CE921B63}" type="presParOf" srcId="{3FD2CF7B-61E1-43DC-85E7-393E48FD4C00}" destId="{691A562F-99C1-4B9B-9F1C-CB8A52427B51}" srcOrd="14" destOrd="0" presId="urn:microsoft.com/office/officeart/2009/3/layout/RandomtoResultProcess"/>
    <dgm:cxn modelId="{BBCE3050-AA5B-491D-B91A-7B19CCDC1994}" type="presParOf" srcId="{3FD2CF7B-61E1-43DC-85E7-393E48FD4C00}" destId="{D1FC3C2B-B993-4DE2-91D1-8BD6EAC0B5E9}" srcOrd="15" destOrd="0" presId="urn:microsoft.com/office/officeart/2009/3/layout/RandomtoResultProcess"/>
    <dgm:cxn modelId="{BC926BC2-3C5D-4C41-A34D-2932E4BA0C10}" type="presParOf" srcId="{3FD2CF7B-61E1-43DC-85E7-393E48FD4C00}" destId="{ED21F83D-8D25-425F-9C14-D34609F23EC2}" srcOrd="16" destOrd="0" presId="urn:microsoft.com/office/officeart/2009/3/layout/RandomtoResultProcess"/>
    <dgm:cxn modelId="{3D82A81F-207F-4D3E-928D-1B0DCF15576E}" type="presParOf" srcId="{3FD2CF7B-61E1-43DC-85E7-393E48FD4C00}" destId="{778C5A0A-EECE-4C78-A54E-EEDED60BE349}" srcOrd="17" destOrd="0" presId="urn:microsoft.com/office/officeart/2009/3/layout/RandomtoResultProcess"/>
    <dgm:cxn modelId="{F2A9B28C-C988-4C94-A55E-5A84EC2A7B36}" type="presParOf" srcId="{3FD2CF7B-61E1-43DC-85E7-393E48FD4C00}" destId="{742075AA-531A-4AE2-9566-FAFC08054EAB}" srcOrd="18" destOrd="0" presId="urn:microsoft.com/office/officeart/2009/3/layout/RandomtoResultProcess"/>
    <dgm:cxn modelId="{4DB0BC63-2A92-44D5-A0EB-AAD9A26EA25D}" type="presParOf" srcId="{3FD2CF7B-61E1-43DC-85E7-393E48FD4C00}" destId="{286C2ED3-4714-4B26-9FAD-B1796E141BFC}" srcOrd="19" destOrd="0" presId="urn:microsoft.com/office/officeart/2009/3/layout/RandomtoResultProcess"/>
    <dgm:cxn modelId="{26261797-591D-456F-8FD3-A7DC2B954576}" type="presParOf" srcId="{C28A6D4D-60EF-40F3-B7C4-0CD1A3808C25}" destId="{85FE9999-259A-433C-9A6C-C611BC681A4A}" srcOrd="1" destOrd="0" presId="urn:microsoft.com/office/officeart/2009/3/layout/RandomtoResultProcess"/>
    <dgm:cxn modelId="{1F5A5364-79B3-47FD-8D57-909ADDCEE796}" type="presParOf" srcId="{85FE9999-259A-433C-9A6C-C611BC681A4A}" destId="{2C953FF1-A80C-407A-A569-007117D547EF}" srcOrd="0" destOrd="0" presId="urn:microsoft.com/office/officeart/2009/3/layout/RandomtoResultProcess"/>
    <dgm:cxn modelId="{A0617019-E6C5-44B3-A2B6-81B520D0417A}" type="presParOf" srcId="{85FE9999-259A-433C-9A6C-C611BC681A4A}" destId="{51A8286A-6177-444C-95D4-CCBEA03BAE82}" srcOrd="1" destOrd="0" presId="urn:microsoft.com/office/officeart/2009/3/layout/RandomtoResultProcess"/>
    <dgm:cxn modelId="{90663492-5F8C-47B2-BE10-78F7EAF6CF94}" type="presParOf" srcId="{C28A6D4D-60EF-40F3-B7C4-0CD1A3808C25}" destId="{3EDC718A-56ED-439A-A556-141DB0353068}" srcOrd="2" destOrd="0" presId="urn:microsoft.com/office/officeart/2009/3/layout/RandomtoResultProcess"/>
    <dgm:cxn modelId="{4AA4E402-D277-4352-A499-41782B4328A9}" type="presParOf" srcId="{3EDC718A-56ED-439A-A556-141DB0353068}" destId="{FE27A4DB-A450-426E-888B-1F7AAFE9B7EB}" srcOrd="0" destOrd="0" presId="urn:microsoft.com/office/officeart/2009/3/layout/RandomtoResultProcess"/>
    <dgm:cxn modelId="{26214C72-E4CD-4283-8255-F3C16E7AA489}" type="presParOf" srcId="{3EDC718A-56ED-439A-A556-141DB0353068}" destId="{C45A8839-AA63-47BC-899F-1875284E6B86}" srcOrd="1" destOrd="0" presId="urn:microsoft.com/office/officeart/2009/3/layout/RandomtoResultProcess"/>
    <dgm:cxn modelId="{5773D6BA-828B-42FA-8B10-47C30B27E908}" type="presParOf" srcId="{3EDC718A-56ED-439A-A556-141DB0353068}" destId="{03E12AA5-7010-449A-9C1E-8A40B20688E1}" srcOrd="2" destOrd="0" presId="urn:microsoft.com/office/officeart/2009/3/layout/RandomtoResultProcess"/>
    <dgm:cxn modelId="{53A94569-C8C3-432E-81D8-7491C678773C}" type="presParOf" srcId="{C28A6D4D-60EF-40F3-B7C4-0CD1A3808C25}" destId="{DAE04092-9136-40F9-A34B-79F27F94A2F4}" srcOrd="3" destOrd="0" presId="urn:microsoft.com/office/officeart/2009/3/layout/RandomtoResultProcess"/>
    <dgm:cxn modelId="{A6ECD893-C6E7-43A4-9BAF-1D897D92915D}" type="presParOf" srcId="{DAE04092-9136-40F9-A34B-79F27F94A2F4}" destId="{54087E71-0DCF-410B-BE28-FED849C0753D}" srcOrd="0" destOrd="0" presId="urn:microsoft.com/office/officeart/2009/3/layout/RandomtoResultProcess"/>
    <dgm:cxn modelId="{6FB3886A-E28D-4B81-A518-B7269AB3FC6D}" type="presParOf" srcId="{DAE04092-9136-40F9-A34B-79F27F94A2F4}" destId="{89BE0EEE-1FD8-4C69-896D-351966A5D4F2}" srcOrd="1" destOrd="0" presId="urn:microsoft.com/office/officeart/2009/3/layout/RandomtoResultProcess"/>
    <dgm:cxn modelId="{C67273E9-3948-4D39-BCD1-6EC3A76A670E}" type="presParOf" srcId="{C28A6D4D-60EF-40F3-B7C4-0CD1A3808C25}" destId="{F7AFCABE-3E96-479A-A73B-000AA19AD915}" srcOrd="4" destOrd="0" presId="urn:microsoft.com/office/officeart/2009/3/layout/RandomtoResultProcess"/>
    <dgm:cxn modelId="{E889BDBB-0CAB-43AB-B6F9-CA67333B2CA4}" type="presParOf" srcId="{F7AFCABE-3E96-479A-A73B-000AA19AD915}" destId="{0FD50CCB-9D12-4030-93EC-7510F0229F79}" srcOrd="0" destOrd="0" presId="urn:microsoft.com/office/officeart/2009/3/layout/RandomtoResultProcess"/>
    <dgm:cxn modelId="{FB85ACAE-F739-4F66-848A-FAE69C776A30}" type="presParOf" srcId="{F7AFCABE-3E96-479A-A73B-000AA19AD915}" destId="{1C43F1B5-0FFC-4DFD-8498-022D8DF58A56}" srcOrd="1" destOrd="0" presId="urn:microsoft.com/office/officeart/2009/3/layout/RandomtoResultProcess"/>
    <dgm:cxn modelId="{5CEDFE9B-128B-4A1D-841C-0F1FFC6E5D9D}" type="presParOf" srcId="{F7AFCABE-3E96-479A-A73B-000AA19AD915}" destId="{CEBC11EF-390D-4249-8A1A-CD68C112E0AF}"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96691-F296-412B-B30C-3B0BE6B9C05A}">
      <dsp:nvSpPr>
        <dsp:cNvPr id="0" name=""/>
        <dsp:cNvSpPr/>
      </dsp:nvSpPr>
      <dsp:spPr>
        <a:xfrm>
          <a:off x="149113" y="801106"/>
          <a:ext cx="2177342" cy="717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Data Collection</a:t>
          </a:r>
        </a:p>
      </dsp:txBody>
      <dsp:txXfrm>
        <a:off x="149113" y="801106"/>
        <a:ext cx="2177342" cy="717533"/>
      </dsp:txXfrm>
    </dsp:sp>
    <dsp:sp modelId="{E4FA0954-FC03-478D-97B6-9977BB04C601}">
      <dsp:nvSpPr>
        <dsp:cNvPr id="0" name=""/>
        <dsp:cNvSpPr/>
      </dsp:nvSpPr>
      <dsp:spPr>
        <a:xfrm>
          <a:off x="149113" y="2314137"/>
          <a:ext cx="2177342" cy="134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t" anchorCtr="0">
          <a:noAutofit/>
        </a:bodyPr>
        <a:lstStyle/>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Assessments</a:t>
          </a:r>
        </a:p>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State Reporting</a:t>
          </a:r>
        </a:p>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Organizational Submissions</a:t>
          </a:r>
        </a:p>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Audits</a:t>
          </a:r>
        </a:p>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Site Visits</a:t>
          </a:r>
        </a:p>
        <a:p>
          <a:pPr marL="114300" lvl="1" indent="-114300" algn="l" defTabSz="577850">
            <a:lnSpc>
              <a:spcPct val="90000"/>
            </a:lnSpc>
            <a:spcBef>
              <a:spcPct val="0"/>
            </a:spcBef>
            <a:spcAft>
              <a:spcPct val="15000"/>
            </a:spcAft>
            <a:buFont typeface="Wingdings" pitchFamily="2" charset="2"/>
            <a:buChar char="§"/>
          </a:pPr>
          <a:r>
            <a:rPr lang="en-US" sz="1300" kern="1200" dirty="0">
              <a:solidFill>
                <a:schemeClr val="bg1"/>
              </a:solidFill>
            </a:rPr>
            <a:t>School-specific data</a:t>
          </a:r>
        </a:p>
      </dsp:txBody>
      <dsp:txXfrm>
        <a:off x="149113" y="2314137"/>
        <a:ext cx="2177342" cy="1344307"/>
      </dsp:txXfrm>
    </dsp:sp>
    <dsp:sp modelId="{36C06FDB-EF3F-44C9-932C-80C0A224BFAE}">
      <dsp:nvSpPr>
        <dsp:cNvPr id="0" name=""/>
        <dsp:cNvSpPr/>
      </dsp:nvSpPr>
      <dsp:spPr>
        <a:xfrm>
          <a:off x="146639" y="582877"/>
          <a:ext cx="173197" cy="17319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33157-8708-42D3-956E-A6B4342127E5}">
      <dsp:nvSpPr>
        <dsp:cNvPr id="0" name=""/>
        <dsp:cNvSpPr/>
      </dsp:nvSpPr>
      <dsp:spPr>
        <a:xfrm>
          <a:off x="267878" y="340400"/>
          <a:ext cx="173197" cy="17319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86B5B-3158-4626-B4B5-92A4B1421356}">
      <dsp:nvSpPr>
        <dsp:cNvPr id="0" name=""/>
        <dsp:cNvSpPr/>
      </dsp:nvSpPr>
      <dsp:spPr>
        <a:xfrm>
          <a:off x="558850" y="388896"/>
          <a:ext cx="272167" cy="27216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12F46-836D-4B54-B845-901DF3B69DC4}">
      <dsp:nvSpPr>
        <dsp:cNvPr id="0" name=""/>
        <dsp:cNvSpPr/>
      </dsp:nvSpPr>
      <dsp:spPr>
        <a:xfrm>
          <a:off x="801326" y="122171"/>
          <a:ext cx="173197" cy="1731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3E9DB-8A8B-42C1-B1FE-9BDE91C9842C}">
      <dsp:nvSpPr>
        <dsp:cNvPr id="0" name=""/>
        <dsp:cNvSpPr/>
      </dsp:nvSpPr>
      <dsp:spPr>
        <a:xfrm>
          <a:off x="1116546" y="25181"/>
          <a:ext cx="173197" cy="17319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BD5CB-5FFF-43BC-A02D-70A647A76E6D}">
      <dsp:nvSpPr>
        <dsp:cNvPr id="0" name=""/>
        <dsp:cNvSpPr/>
      </dsp:nvSpPr>
      <dsp:spPr>
        <a:xfrm>
          <a:off x="1504509" y="194914"/>
          <a:ext cx="173197" cy="17319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513FC-5057-42F6-9EB5-E5B9E3C79FD5}">
      <dsp:nvSpPr>
        <dsp:cNvPr id="0" name=""/>
        <dsp:cNvSpPr/>
      </dsp:nvSpPr>
      <dsp:spPr>
        <a:xfrm>
          <a:off x="1746986" y="316153"/>
          <a:ext cx="272167" cy="2721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C262D-C92A-4DF5-8184-D4CECE733AE0}">
      <dsp:nvSpPr>
        <dsp:cNvPr id="0" name=""/>
        <dsp:cNvSpPr/>
      </dsp:nvSpPr>
      <dsp:spPr>
        <a:xfrm>
          <a:off x="2086453" y="582877"/>
          <a:ext cx="173197" cy="17319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92145-E7B3-42CC-83FB-38AFA2FFE40E}">
      <dsp:nvSpPr>
        <dsp:cNvPr id="0" name=""/>
        <dsp:cNvSpPr/>
      </dsp:nvSpPr>
      <dsp:spPr>
        <a:xfrm>
          <a:off x="2231939" y="849602"/>
          <a:ext cx="173197" cy="1731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7BA7E-127F-485A-8D0A-47063E002F0B}">
      <dsp:nvSpPr>
        <dsp:cNvPr id="0" name=""/>
        <dsp:cNvSpPr/>
      </dsp:nvSpPr>
      <dsp:spPr>
        <a:xfrm>
          <a:off x="971060" y="340400"/>
          <a:ext cx="445365" cy="44536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0D9D8-3140-41A2-AC0C-522739578B79}">
      <dsp:nvSpPr>
        <dsp:cNvPr id="0" name=""/>
        <dsp:cNvSpPr/>
      </dsp:nvSpPr>
      <dsp:spPr>
        <a:xfrm>
          <a:off x="25401" y="1261812"/>
          <a:ext cx="173197" cy="17319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73E3B-84FB-4AB6-8BBF-C1796094FF67}">
      <dsp:nvSpPr>
        <dsp:cNvPr id="0" name=""/>
        <dsp:cNvSpPr/>
      </dsp:nvSpPr>
      <dsp:spPr>
        <a:xfrm>
          <a:off x="170887" y="1480041"/>
          <a:ext cx="272167" cy="2721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1A562F-99C1-4B9B-9F1C-CB8A52427B51}">
      <dsp:nvSpPr>
        <dsp:cNvPr id="0" name=""/>
        <dsp:cNvSpPr/>
      </dsp:nvSpPr>
      <dsp:spPr>
        <a:xfrm>
          <a:off x="534602" y="1674023"/>
          <a:ext cx="395880" cy="3958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C3C2B-B993-4DE2-91D1-8BD6EAC0B5E9}">
      <dsp:nvSpPr>
        <dsp:cNvPr id="0" name=""/>
        <dsp:cNvSpPr/>
      </dsp:nvSpPr>
      <dsp:spPr>
        <a:xfrm>
          <a:off x="1043803" y="1989242"/>
          <a:ext cx="173197" cy="1731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1F83D-8D25-425F-9C14-D34609F23EC2}">
      <dsp:nvSpPr>
        <dsp:cNvPr id="0" name=""/>
        <dsp:cNvSpPr/>
      </dsp:nvSpPr>
      <dsp:spPr>
        <a:xfrm>
          <a:off x="1140794" y="1674023"/>
          <a:ext cx="272167" cy="27216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C5A0A-EECE-4C78-A54E-EEDED60BE349}">
      <dsp:nvSpPr>
        <dsp:cNvPr id="0" name=""/>
        <dsp:cNvSpPr/>
      </dsp:nvSpPr>
      <dsp:spPr>
        <a:xfrm>
          <a:off x="1383271" y="2013490"/>
          <a:ext cx="173197" cy="17319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075AA-531A-4AE2-9566-FAFC08054EAB}">
      <dsp:nvSpPr>
        <dsp:cNvPr id="0" name=""/>
        <dsp:cNvSpPr/>
      </dsp:nvSpPr>
      <dsp:spPr>
        <a:xfrm>
          <a:off x="1601500" y="1625527"/>
          <a:ext cx="395880" cy="39588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C2ED3-4714-4B26-9FAD-B1796E141BFC}">
      <dsp:nvSpPr>
        <dsp:cNvPr id="0" name=""/>
        <dsp:cNvSpPr/>
      </dsp:nvSpPr>
      <dsp:spPr>
        <a:xfrm>
          <a:off x="2134949" y="1528536"/>
          <a:ext cx="272167" cy="27216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53FF1-A80C-407A-A569-007117D547EF}">
      <dsp:nvSpPr>
        <dsp:cNvPr id="0" name=""/>
        <dsp:cNvSpPr/>
      </dsp:nvSpPr>
      <dsp:spPr>
        <a:xfrm>
          <a:off x="2407116" y="388492"/>
          <a:ext cx="799318" cy="1525985"/>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27A4DB-A450-426E-888B-1F7AAFE9B7EB}">
      <dsp:nvSpPr>
        <dsp:cNvPr id="0" name=""/>
        <dsp:cNvSpPr/>
      </dsp:nvSpPr>
      <dsp:spPr>
        <a:xfrm>
          <a:off x="3206434" y="389234"/>
          <a:ext cx="2179958" cy="1525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Analysis</a:t>
          </a:r>
        </a:p>
      </dsp:txBody>
      <dsp:txXfrm>
        <a:off x="3206434" y="389234"/>
        <a:ext cx="2179958" cy="1525970"/>
      </dsp:txXfrm>
    </dsp:sp>
    <dsp:sp modelId="{C45A8839-AA63-47BC-899F-1875284E6B86}">
      <dsp:nvSpPr>
        <dsp:cNvPr id="0" name=""/>
        <dsp:cNvSpPr/>
      </dsp:nvSpPr>
      <dsp:spPr>
        <a:xfrm>
          <a:off x="3105546" y="2265056"/>
          <a:ext cx="2179958" cy="134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ts val="0"/>
            </a:spcAft>
            <a:buNone/>
          </a:pPr>
          <a:r>
            <a:rPr lang="en-US" sz="1600" kern="1200" dirty="0">
              <a:solidFill>
                <a:schemeClr val="bg1"/>
              </a:solidFill>
            </a:rPr>
            <a:t>Evaluate against metric criteria</a:t>
          </a:r>
        </a:p>
      </dsp:txBody>
      <dsp:txXfrm>
        <a:off x="3105546" y="2265056"/>
        <a:ext cx="2179958" cy="1344307"/>
      </dsp:txXfrm>
    </dsp:sp>
    <dsp:sp modelId="{54087E71-0DCF-410B-BE28-FED849C0753D}">
      <dsp:nvSpPr>
        <dsp:cNvPr id="0" name=""/>
        <dsp:cNvSpPr/>
      </dsp:nvSpPr>
      <dsp:spPr>
        <a:xfrm>
          <a:off x="5386393" y="388492"/>
          <a:ext cx="799318" cy="1525985"/>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D50CCB-9D12-4030-93EC-7510F0229F79}">
      <dsp:nvSpPr>
        <dsp:cNvPr id="0" name=""/>
        <dsp:cNvSpPr/>
      </dsp:nvSpPr>
      <dsp:spPr>
        <a:xfrm>
          <a:off x="6349208" y="280236"/>
          <a:ext cx="1852964" cy="185296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Reporting</a:t>
          </a:r>
        </a:p>
      </dsp:txBody>
      <dsp:txXfrm>
        <a:off x="6620568" y="551596"/>
        <a:ext cx="1310244" cy="1310244"/>
      </dsp:txXfrm>
    </dsp:sp>
    <dsp:sp modelId="{1C43F1B5-0FFC-4DFD-8498-022D8DF58A56}">
      <dsp:nvSpPr>
        <dsp:cNvPr id="0" name=""/>
        <dsp:cNvSpPr/>
      </dsp:nvSpPr>
      <dsp:spPr>
        <a:xfrm>
          <a:off x="6185711" y="2314137"/>
          <a:ext cx="2179958" cy="134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171450" algn="ctr" defTabSz="711200">
            <a:lnSpc>
              <a:spcPct val="90000"/>
            </a:lnSpc>
            <a:spcBef>
              <a:spcPct val="0"/>
            </a:spcBef>
            <a:spcAft>
              <a:spcPct val="15000"/>
            </a:spcAft>
            <a:buFont typeface="Wingdings" pitchFamily="2" charset="2"/>
            <a:buNone/>
          </a:pPr>
          <a:r>
            <a:rPr lang="en-US" sz="1600" kern="1200" dirty="0">
              <a:solidFill>
                <a:schemeClr val="bg1"/>
              </a:solidFill>
            </a:rPr>
            <a:t>Visuals</a:t>
          </a:r>
        </a:p>
        <a:p>
          <a:pPr marL="171450" lvl="1" indent="-171450" algn="ctr" defTabSz="711200">
            <a:lnSpc>
              <a:spcPct val="90000"/>
            </a:lnSpc>
            <a:spcBef>
              <a:spcPct val="0"/>
            </a:spcBef>
            <a:spcAft>
              <a:spcPct val="15000"/>
            </a:spcAft>
            <a:buFont typeface="Wingdings" pitchFamily="2" charset="2"/>
            <a:buNone/>
          </a:pPr>
          <a:r>
            <a:rPr lang="en-US" sz="1600" kern="1200" dirty="0">
              <a:solidFill>
                <a:schemeClr val="bg1"/>
              </a:solidFill>
            </a:rPr>
            <a:t>Narrative</a:t>
          </a:r>
        </a:p>
      </dsp:txBody>
      <dsp:txXfrm>
        <a:off x="6185711" y="2314137"/>
        <a:ext cx="2179958" cy="134430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12/9/2024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5CB5E-A2E6-D505-DB9D-B22F45066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65BED-8768-2BA5-1526-0567978FE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6CDB7-1D42-FACD-8D9D-72335D1441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7B7E71-BB8C-26E8-FBE5-B0B67A6F3BE2}"/>
              </a:ext>
            </a:extLst>
          </p:cNvPr>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20990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E13D0-FC41-5030-2408-3859C5622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13D7-F011-B300-1421-833E945C0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76908-7501-EDFD-9E69-4D9AF07A834B}"/>
              </a:ext>
            </a:extLst>
          </p:cNvPr>
          <p:cNvSpPr>
            <a:spLocks noGrp="1"/>
          </p:cNvSpPr>
          <p:nvPr>
            <p:ph type="body" idx="1"/>
          </p:nvPr>
        </p:nvSpPr>
        <p:spPr/>
        <p:txBody>
          <a:bodyPr/>
          <a:lstStyle/>
          <a:p>
            <a:r>
              <a:rPr lang="en-US" i="1" dirty="0"/>
              <a:t>3 min. = 19 min. total</a:t>
            </a:r>
          </a:p>
          <a:p>
            <a:endParaRPr lang="en-US" dirty="0"/>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Boards have policies that outline the guardrails under which they govern. Some of these policies are required by the state’s charter school statute while others are best practice for non-profit board governance.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first two policies listed here are required as part of the state statute called “The Charter Schools Act”.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The non-discrimination policy must prohibit discrimination on the basis of disability, race, creed, color, sex, sexual orientation, gender identity, gender expression, national origin, religion, ancestry, or need for special education services.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The enrollment requirement in the Charter Schools Act states, “Enrollment in a charter school must be open to any child who resides within the school district…Enrollment decisions shall be made in a nondiscriminatory manner specified by the charter school applicant in the charter school application.” Some schools include language related to this in their non-discrimination policy while others have a separate policy that may also include the more details related to the school’s enrollment process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The third policy listed here, the Conflict of Interest policy, is a best practice policy that school board and non-profit boards have board members read and agree to on an annual basis. </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Wingdings" pitchFamily="2" charset="2"/>
              <a:buChar char=""/>
              <a:tabLst/>
              <a:defRPr/>
            </a:pPr>
            <a:r>
              <a:rPr lang="en-US" sz="1800" dirty="0">
                <a:solidFill>
                  <a:srgbClr val="000000"/>
                </a:solidFill>
                <a:effectLst/>
                <a:latin typeface="Calibri" panose="020F0502020204030204" pitchFamily="34" charset="0"/>
                <a:ea typeface="Times New Roman" panose="02020603050405020304" pitchFamily="18" charset="0"/>
              </a:rPr>
              <a:t>As part of the board’s responsibility as the fiscal stewards of the organization, you also have financial policies that govern the way that you handle finances for the organization. These policies will include, but are not limited to, addressing requirements around your annual audit, outlining how funds are received, spent, and tracked, and the processes for money handling.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If you are not sure whether or not your board has these policies, reach out to your board chair or school leader to find out. Once you have the policies, read through them, and think about how policies like these (along with any others your board has created) will help you to better serve as a member of the school’s governing body.</a:t>
            </a:r>
          </a:p>
          <a:p>
            <a:pPr marL="0" marR="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In addition to these three policies, your board may also have school-specific policies. These may include a grievance policy, a discipline policy, and records retention policies. If you have not done so already, familiarize yourself with these policies to help ensure that the organization is in compliance and providing consistent services to your stakeholders. You can find a number of sample policies on the CSI website. Here is the link for these.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rPr>
              <a:t>[</a:t>
            </a:r>
            <a:r>
              <a:rPr lang="en-US" sz="1800" i="1" dirty="0">
                <a:solidFill>
                  <a:srgbClr val="000000"/>
                </a:solidFill>
                <a:effectLst/>
                <a:highlight>
                  <a:srgbClr val="FFFF00"/>
                </a:highlight>
                <a:latin typeface="Calibri" panose="020F0502020204030204" pitchFamily="34" charset="0"/>
                <a:ea typeface="Times New Roman" panose="02020603050405020304" pitchFamily="18" charset="0"/>
              </a:rPr>
              <a:t>Paste the link in the chat - https://resources.csi.state.co.us/sample-policies/.</a:t>
            </a:r>
            <a:r>
              <a:rPr lang="en-US" sz="1800" i="1" dirty="0">
                <a:solidFill>
                  <a:srgbClr val="00000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720BAA9A-32B4-10E2-1B37-ED16E69476EC}"/>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256776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388E7-D9A8-5742-C129-778087962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E4088-CD21-CE3C-4393-99316DC5D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DC0E97-BF4B-94A9-FCD9-E0FF745B38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D5C658-967F-9FAA-E281-C21C987640D9}"/>
              </a:ext>
            </a:extLst>
          </p:cNvPr>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95675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 min. = 23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In addition to the policies that your board has created to ensure compliance, there are also state statutes that the board most follow in order to be in compliance. Some of these include: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The School Finance Act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a:t>
            </a:r>
            <a:r>
              <a:rPr lang="en-US" sz="1800" dirty="0">
                <a:solidFill>
                  <a:srgbClr val="000000"/>
                </a:solidFill>
                <a:effectLst/>
                <a:latin typeface="Calibri" panose="020F0502020204030204" pitchFamily="34" charset="0"/>
                <a:ea typeface="Times New Roman" panose="02020603050405020304" pitchFamily="18" charset="0"/>
              </a:rPr>
              <a:t> These state statutes dictate how schools are funded. They outline what schools receive money for, how this money is distributed, how school districts receive local revenues such as property taxes, required financial reports to be submitted to the state, and additional funding mechanisms for rural schools. These requirements are included as part of your charter contract and something that CSI helps to ensure your school’s adherence to through your contract.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Waivers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a:t>
            </a:r>
            <a:r>
              <a:rPr lang="en-US" sz="1800" dirty="0">
                <a:solidFill>
                  <a:srgbClr val="000000"/>
                </a:solidFill>
                <a:effectLst/>
                <a:latin typeface="Calibri" panose="020F0502020204030204" pitchFamily="34" charset="0"/>
                <a:ea typeface="Times New Roman" panose="02020603050405020304" pitchFamily="18" charset="0"/>
              </a:rPr>
              <a:t> Another compliance outlined in state statute is the types of waivers that are available to charter schools. There are certain waivers that are automatic for charter schools and other waivers that the school must request through your authorizer and the Colorado State Board of Education. You can find the specific waivers for your school in your charter contract.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School food authority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a:t>
            </a:r>
            <a:r>
              <a:rPr lang="en-US" sz="1800" dirty="0">
                <a:solidFill>
                  <a:srgbClr val="000000"/>
                </a:solidFill>
                <a:effectLst/>
                <a:latin typeface="Calibri" panose="020F0502020204030204" pitchFamily="34" charset="0"/>
                <a:ea typeface="Times New Roman" panose="02020603050405020304" pitchFamily="18" charset="0"/>
              </a:rPr>
              <a:t> Your school has the ability on their own or with a consortium of other schools to be part of a school food authority. This authority dictates how the school participates in both the state’s Healthy Meals for All program and the federal School Lunch Program.</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Federal student loan repayment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a:t>
            </a:r>
            <a:r>
              <a:rPr lang="en-US" sz="1800" dirty="0">
                <a:solidFill>
                  <a:srgbClr val="000000"/>
                </a:solidFill>
                <a:effectLst/>
                <a:latin typeface="Calibri" panose="020F0502020204030204" pitchFamily="34" charset="0"/>
                <a:ea typeface="Times New Roman" panose="02020603050405020304" pitchFamily="18" charset="0"/>
              </a:rPr>
              <a:t> Each charter school shall annually distribute to their employee informational materials relating to federal student loan repayment programs and student loan forgiveness programs. In addition to annual distribution, a charter school shall distribute the informational materials to newly hired employees as part of its employee orientation process. The charter school may distribute the informational materials to its employees through an e-mail to employees or as part of a mailing or regular communication to employees.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Inventory of Local Government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a:t>
            </a:r>
            <a:r>
              <a:rPr lang="en-US" sz="1800" dirty="0">
                <a:solidFill>
                  <a:srgbClr val="000000"/>
                </a:solidFill>
                <a:effectLst/>
                <a:latin typeface="Calibri" panose="020F0502020204030204" pitchFamily="34" charset="0"/>
                <a:ea typeface="Times New Roman" panose="02020603050405020304" pitchFamily="18" charset="0"/>
              </a:rPr>
              <a:t> Each charter school is required to report annual to the state their existence. This is done through the Secretary of State’s office. It is includes sharing the official name of your entity, your address, your registered agent, and the mailing address of the agent. Additionally, should the State request it, this statute allows for an inventory of any relevant data or documents collected by the school.</a:t>
            </a: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Oath or affirmation of public office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a:t>
            </a:r>
            <a:r>
              <a:rPr lang="en-US" sz="1800" dirty="0">
                <a:solidFill>
                  <a:srgbClr val="000000"/>
                </a:solidFill>
                <a:effectLst/>
                <a:latin typeface="Calibri" panose="020F0502020204030204" pitchFamily="34" charset="0"/>
                <a:ea typeface="Times New Roman" panose="02020603050405020304" pitchFamily="18" charset="0"/>
              </a:rPr>
              <a:t> In 2023 an amendment to the Charter Schools Act added a provision that all charter school members upon joining the board shall make an oath or affirmation for their position on the charter school board. This is similar to the oath that school board directors take when they are sworn into their office. The oath is verbally taken and then signed and filed with the State.</a:t>
            </a:r>
            <a:r>
              <a:rPr lang="en-US" sz="2800" dirty="0">
                <a:effectLst/>
              </a:rPr>
              <a:t> </a:t>
            </a:r>
            <a:endParaRPr lang="en-US" sz="1800" dirty="0">
              <a:effectLst/>
              <a:latin typeface="Times New Roman" panose="02020603050405020304" pitchFamily="18" charset="0"/>
              <a:ea typeface="Times New Roman" panose="02020603050405020304" pitchFamily="18" charset="0"/>
            </a:endParaRPr>
          </a:p>
          <a:p>
            <a:endParaRPr lang="en-US" i="1" dirty="0"/>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72255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26 min. total</a:t>
            </a:r>
          </a:p>
          <a:p>
            <a:endParaRPr lang="en-US" dirty="0"/>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 Colorado Open Meetings Law are the standard for government transparency. It aims to ensure that the formation of public policy is conducted transparently and not in secret. This law mandates that public business must be open to public observation and participation.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Charter schools in Colorado are considered "local public bodies" under the Open Meetings Law. This designation means that charter school boards must adhere to the same transparency and public access requirements as other local public entities.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Under this law, there are requirements for how meetings are noticed and conducted. A meeting is defined as any time a quorum or three or more members of the board meet to discuss public board business. This includes in person, telephone, video, and email communication. These meetings must be publicly noticed at least 24 hours in advance.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If the board decides to hold an Executive Session, which is a meeting closed to the public, there are limits to topics that can be discussed. These include: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Buying or selling property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Conferences with an attorney to receive legal advice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Matters required to be kept confidential by state or federal law (e.g., student academic records)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Security arrangements or investigations;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Determining contract negotiation strategies;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Personnel matters (Note that “personnel matters” does not include discussions concerning a member of the charter school board or the appointment of a person to fill a vacancy on the board. Nor does the topic include discussion of general personnel policies like salary schedules. The exception occurs only when an individual employee or group of employees are discussed.);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Consideration of documents protected from disclosure under the Open Records Act (for more on this see the discussion of that act below);</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Discussion of individual students where public discussion would adversely affect the student involved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Negotiations concerning the terms of an employment contract with one or more finalists for the position of chief executive officer</a:t>
            </a:r>
            <a:endParaRPr lang="en-US" sz="1800" dirty="0">
              <a:effectLst/>
              <a:latin typeface="Times New Roman" panose="02020603050405020304" pitchFamily="18" charset="0"/>
              <a:ea typeface="Times New Roman" panose="02020603050405020304" pitchFamily="18" charset="0"/>
            </a:endParaRP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128219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29 min. total</a:t>
            </a:r>
          </a:p>
          <a:p>
            <a:endParaRPr lang="en-US" dirty="0"/>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Like the Open Meetings Law, the Open Records Act declares as its general purpose that all public records shall be open for inspection by the public. All public records shall be open for inspection by any person at reasonable times.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 definition of public records is extremely broad and includes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any kind of written, electronic or recorded communication, or document imaginable. Note that the term specifically includes email. This means that any emails among board members will be subject to production to any member of the public who wishes to see them.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 Open Records Act contains very specific and detailed instructions for the production of public records to a requesting member of the public. The procedures require the charter school to make the records available to the requesting party within three working days of the request unless there are extenuating circumstances justifying a greater time. However, the maximum period of time between the request and the production is seven working days.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There are many exceptions to what is released when a CORA request is received. A few examples include records that violate state and federal laws, test questions and scoring keys, real estate appraisals prior to title passing, medical records, personnel files, letters of reference, privileged information between attorneys and their clients, and address and telephone numbers of students that have not been approved to be shared in a school directory.</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Each charter school should have a custodian of records to whom CORA requests are made. This person facilitates the process for gathering the records, fulfilling the request, and charging the fee for the request. Charges for a reasonable fee for providing requested copies of open records can include the cost of physical copies of the record and the time spent to research, retrieve and compile the records with the first hour provided at no charge.</a:t>
            </a:r>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202807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 = 32 min. total</a:t>
            </a:r>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3582506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1138167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33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Your charter school board holds a contract with the Colorado Charter School Institute (CSI) Board of Directors. As the oversight body and authorizer of your charter school, CSI is responsible for monitoring compliance and performance of your school.</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There are a number of ways that CSI exercises these responsibilities.</a:t>
            </a:r>
            <a:r>
              <a:rPr lang="en-US" dirty="0">
                <a:effectLst/>
              </a:rPr>
              <a:t> </a:t>
            </a:r>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331385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3 min. = 36 min.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mbria" panose="02040503050406030204" pitchFamily="18" charset="0"/>
                <a:cs typeface="Times New Roman" panose="02020603050405020304" pitchFamily="18" charset="0"/>
              </a:rPr>
              <a:t>Each charter school is asked to certify an Assurance of Compliance on an annual basis. You can find a copy of this assurance at the website I just pasted in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mbria" panose="02040503050406030204" pitchFamily="18" charset="0"/>
                <a:cs typeface="Times New Roman" panose="02020603050405020304" pitchFamily="18" charset="0"/>
              </a:rPr>
              <a:t>https://resources.csi.state.co.us/organizational-submissions/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mbria" panose="02040503050406030204" pitchFamily="18" charset="0"/>
                <a:cs typeface="Times New Roman" panose="02020603050405020304" pitchFamily="18" charset="0"/>
              </a:rPr>
              <a:t>By signing the assurance, the school indicates it is aware of the statutes, rules, and policies as well as certain information from governing documents with which they must comply.</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a:spcBef>
                <a:spcPts val="0"/>
              </a:spcBef>
              <a:spcAft>
                <a:spcPts val="0"/>
              </a:spcAft>
            </a:pPr>
            <a:r>
              <a:rPr lang="en-US" sz="1100" dirty="0">
                <a:effectLst/>
                <a:latin typeface="Calibri" panose="020F0502020204030204" pitchFamily="34" charset="0"/>
                <a:ea typeface="Cambria" panose="02040503050406030204" pitchFamily="18" charset="0"/>
                <a:cs typeface="Times New Roman" panose="02020603050405020304" pitchFamily="18" charset="0"/>
              </a:rPr>
              <a:t>At a high level, areas of compliance include the following:</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100" dirty="0">
                <a:effectLst/>
                <a:latin typeface="Calibri" panose="020F0502020204030204" pitchFamily="34" charset="0"/>
                <a:ea typeface="Cambria" panose="02040503050406030204" pitchFamily="18" charset="0"/>
                <a:cs typeface="Times New Roman" panose="02020603050405020304" pitchFamily="18" charset="0"/>
              </a:rPr>
              <a:t>Charter contract</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100" dirty="0">
                <a:effectLst/>
                <a:latin typeface="Calibri" panose="020F0502020204030204" pitchFamily="34" charset="0"/>
                <a:ea typeface="Cambria" panose="02040503050406030204" pitchFamily="18" charset="0"/>
                <a:cs typeface="Times New Roman" panose="02020603050405020304" pitchFamily="18" charset="0"/>
              </a:rPr>
              <a:t>Board governing documents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100" dirty="0">
                <a:effectLst/>
                <a:latin typeface="Calibri" panose="020F0502020204030204" pitchFamily="34" charset="0"/>
                <a:ea typeface="Cambria" panose="02040503050406030204" pitchFamily="18" charset="0"/>
                <a:cs typeface="Times New Roman" panose="02020603050405020304" pitchFamily="18" charset="0"/>
              </a:rPr>
              <a:t>Operational areas (food service, Educational Service Provider, transportation)</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100" dirty="0">
                <a:effectLst/>
                <a:latin typeface="Calibri" panose="020F0502020204030204" pitchFamily="34" charset="0"/>
                <a:ea typeface="Cambria" panose="02040503050406030204" pitchFamily="18" charset="0"/>
                <a:cs typeface="Times New Roman" panose="02020603050405020304" pitchFamily="18" charset="0"/>
              </a:rPr>
              <a:t>Federal and State rules and policies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Lst>
            </a:pPr>
            <a:r>
              <a:rPr lang="en-US" sz="1100" dirty="0">
                <a:effectLst/>
                <a:latin typeface="Calibri" panose="020F0502020204030204" pitchFamily="34" charset="0"/>
                <a:ea typeface="Cambria" panose="02040503050406030204" pitchFamily="18" charset="0"/>
                <a:cs typeface="Times New Roman" panose="02020603050405020304" pitchFamily="18" charset="0"/>
              </a:rPr>
              <a:t>Records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Lst>
            </a:pPr>
            <a:r>
              <a:rPr lang="en-US" sz="1100" dirty="0">
                <a:effectLst/>
                <a:latin typeface="Calibri" panose="020F0502020204030204" pitchFamily="34" charset="0"/>
                <a:ea typeface="Cambria" panose="02040503050406030204" pitchFamily="18" charset="0"/>
                <a:cs typeface="Times New Roman" panose="02020603050405020304" pitchFamily="18" charset="0"/>
              </a:rPr>
              <a:t>Safety and discipline</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Lst>
            </a:pPr>
            <a:r>
              <a:rPr lang="en-US" sz="1100" dirty="0">
                <a:effectLst/>
                <a:latin typeface="Calibri" panose="020F0502020204030204" pitchFamily="34" charset="0"/>
                <a:ea typeface="Cambria" panose="02040503050406030204" pitchFamily="18" charset="0"/>
                <a:cs typeface="Times New Roman" panose="02020603050405020304" pitchFamily="18" charset="0"/>
              </a:rPr>
              <a:t>Educational accountability</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Lst>
            </a:pPr>
            <a:r>
              <a:rPr lang="en-US" sz="1100" dirty="0">
                <a:effectLst/>
                <a:latin typeface="Calibri" panose="020F0502020204030204" pitchFamily="34" charset="0"/>
                <a:ea typeface="Cambria" panose="02040503050406030204" pitchFamily="18" charset="0"/>
                <a:cs typeface="Times New Roman" panose="02020603050405020304" pitchFamily="18" charset="0"/>
              </a:rPr>
              <a:t>Curriculum, Instruction, and Extra-Curricular Activities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Lst>
            </a:pPr>
            <a:r>
              <a:rPr lang="en-US" sz="1100" dirty="0">
                <a:effectLst/>
                <a:latin typeface="Calibri" panose="020F0502020204030204" pitchFamily="34" charset="0"/>
                <a:ea typeface="Cambria" panose="02040503050406030204" pitchFamily="18" charset="0"/>
                <a:cs typeface="Times New Roman" panose="02020603050405020304" pitchFamily="18" charset="0"/>
              </a:rPr>
              <a:t>Operations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Lst>
            </a:pPr>
            <a:r>
              <a:rPr lang="en-US" sz="1100" dirty="0">
                <a:effectLst/>
                <a:latin typeface="Calibri" panose="020F0502020204030204" pitchFamily="34" charset="0"/>
                <a:ea typeface="Cambria" panose="02040503050406030204" pitchFamily="18" charset="0"/>
                <a:cs typeface="Times New Roman" panose="02020603050405020304" pitchFamily="18" charset="0"/>
              </a:rPr>
              <a:t>Employment</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Lst>
            </a:pPr>
            <a:r>
              <a:rPr lang="en-US" sz="1100" dirty="0">
                <a:effectLst/>
                <a:latin typeface="Calibri" panose="020F0502020204030204" pitchFamily="34" charset="0"/>
                <a:ea typeface="Cambria" panose="02040503050406030204" pitchFamily="18" charset="0"/>
                <a:cs typeface="Times New Roman" panose="02020603050405020304" pitchFamily="18" charset="0"/>
              </a:rPr>
              <a:t>Exceptional students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Lst>
            </a:pPr>
            <a:r>
              <a:rPr lang="en-US" sz="1100" dirty="0">
                <a:effectLst/>
                <a:latin typeface="Calibri" panose="020F0502020204030204" pitchFamily="34" charset="0"/>
                <a:ea typeface="Cambria" panose="02040503050406030204" pitchFamily="18" charset="0"/>
                <a:cs typeface="Times New Roman" panose="02020603050405020304" pitchFamily="18" charset="0"/>
              </a:rPr>
              <a:t>Finance</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b="0" i="0" dirty="0">
              <a:solidFill>
                <a:srgbClr val="333333"/>
              </a:solidFill>
              <a:effectLst/>
              <a:highlight>
                <a:srgbClr val="FFFFFF"/>
              </a:highlight>
              <a:latin typeface="Heuristica"/>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387315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1 min. total</a:t>
            </a:r>
          </a:p>
          <a:p>
            <a:endParaRPr lang="en-US" i="1" dirty="0"/>
          </a:p>
          <a:p>
            <a:r>
              <a:rPr lang="en-US" i="0" dirty="0"/>
              <a:t>Facilitator introduction and session agenda review</a:t>
            </a:r>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37 min. total</a:t>
            </a:r>
          </a:p>
          <a:p>
            <a:endParaRPr lang="en-US" i="1" dirty="0"/>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Another way CSI ensures compliance is through an annual review of the school</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The CSI Annual Review of Schools (CARS) is a report used to annually evaluate and accredit schools.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CSI Annual Review of Schools (CARS) refers to the </a:t>
            </a:r>
            <a:r>
              <a:rPr lang="en-US" sz="1800" u="sng" dirty="0">
                <a:solidFill>
                  <a:srgbClr val="000000"/>
                </a:solidFill>
                <a:effectLst/>
                <a:latin typeface="Calibri" panose="020F0502020204030204" pitchFamily="34" charset="0"/>
                <a:ea typeface="Times New Roman" panose="02020603050405020304" pitchFamily="18" charset="0"/>
              </a:rPr>
              <a:t>process</a:t>
            </a:r>
            <a:r>
              <a:rPr lang="en-US" sz="1800" dirty="0">
                <a:solidFill>
                  <a:srgbClr val="000000"/>
                </a:solidFill>
                <a:effectLst/>
                <a:latin typeface="Calibri" panose="020F0502020204030204" pitchFamily="34" charset="0"/>
                <a:ea typeface="Times New Roman" panose="02020603050405020304" pitchFamily="18" charset="0"/>
              </a:rPr>
              <a:t> for collecting, analyzing, and reporting data on school performance.</a:t>
            </a:r>
          </a:p>
          <a:p>
            <a:pPr marL="342900" marR="0" lvl="0" indent="-342900" algn="l" defTabSz="914400" rtl="0" eaLnBrk="1" fontAlgn="base" latinLnBrk="0" hangingPunct="1">
              <a:lnSpc>
                <a:spcPct val="100000"/>
              </a:lnSpc>
              <a:spcBef>
                <a:spcPts val="0"/>
              </a:spcBef>
              <a:spcAft>
                <a:spcPts val="0"/>
              </a:spcAft>
              <a:buClr>
                <a:srgbClr val="000000"/>
              </a:buClr>
              <a:buSzPts val="1100"/>
              <a:buFont typeface="Wingdings" pitchFamily="2" charset="2"/>
              <a:buChar char=""/>
              <a:tabLst/>
              <a:defRPr/>
            </a:pPr>
            <a:r>
              <a:rPr lang="en-US" sz="1800" dirty="0">
                <a:solidFill>
                  <a:srgbClr val="000000"/>
                </a:solidFill>
                <a:effectLst/>
                <a:latin typeface="Calibri" panose="020F0502020204030204" pitchFamily="34" charset="0"/>
                <a:ea typeface="Times New Roman" panose="02020603050405020304" pitchFamily="18" charset="0"/>
              </a:rPr>
              <a:t>As you can see here, there a variety of data points that are collected and then analyzed against criteria established by CSI. The final report is then shared out.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endParaRPr lang="en-US" sz="1800" dirty="0">
              <a:effectLst/>
              <a:latin typeface="Times New Roman" panose="02020603050405020304" pitchFamily="18" charset="0"/>
              <a:ea typeface="Times New Roman" panose="02020603050405020304" pitchFamily="18" charset="0"/>
            </a:endParaRPr>
          </a:p>
          <a:p>
            <a:endParaRPr lang="en-US" i="1" dirty="0"/>
          </a:p>
          <a:p>
            <a:endParaRPr lang="en-US" i="1" dirty="0"/>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3714102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38 min. total</a:t>
            </a:r>
          </a:p>
          <a:p>
            <a:endParaRPr lang="en-US" dirty="0"/>
          </a:p>
          <a:p>
            <a:r>
              <a:rPr lang="en-US" dirty="0"/>
              <a:t>The audience for the CARS includes the community, the school, and the CSI Board.</a:t>
            </a:r>
          </a:p>
          <a:p>
            <a:endParaRPr lang="en-US" dirty="0"/>
          </a:p>
          <a:p>
            <a:r>
              <a:rPr lang="en-US" dirty="0"/>
              <a:t>The areas reviewed for the CARS encompass three buckets – academic, finance, and organizational.</a:t>
            </a:r>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1227095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40 min. total</a:t>
            </a:r>
          </a:p>
          <a:p>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The data collected to inform the CARS is also used to assign the schools accreditation rating. The accreditation ratings are used to determine school supports: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Performance with Distinction - Awarded to any CSI school in the top 25% of schools in Colorado – </a:t>
            </a:r>
            <a:r>
              <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rating is unique to CSI</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Performance/Improvement - Schools in these categories are not mandated to receive the level of supports as the rating categories below. However, schools with declining performance may be required to receive additional supports.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Priority Improvement/Turnaround - Any school in these rating categories are placed on performance watch and receive additional supports and interventions, required by both CSI and the state.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Schools can use the data gathered through the CARS process and their assigned rating to inform their improvement planning. Additionally, the CSI Board will use the information gathered during the CARS process to inform charter renewal decisions.</a:t>
            </a:r>
            <a:endParaRPr lang="en-US" sz="1200" dirty="0">
              <a:effectLst/>
              <a:latin typeface="Times New Roman" panose="02020603050405020304" pitchFamily="18" charset="0"/>
              <a:ea typeface="Times New Roman" panose="02020603050405020304" pitchFamily="18" charset="0"/>
            </a:endParaRPr>
          </a:p>
          <a:p>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i="0" dirty="0"/>
          </a:p>
          <a:p>
            <a:pPr marL="0" marR="0">
              <a:spcBef>
                <a:spcPts val="0"/>
              </a:spcBef>
              <a:spcAft>
                <a:spcPts val="0"/>
              </a:spcAft>
            </a:pPr>
            <a:endParaRPr lang="en-US" sz="1800" i="1" dirty="0">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800" i="1"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85353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41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authorizer compliance items, including the CARS, that we just discussed are part of the larger charter school contract that your board holds with the CSI board.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We’ll take a few minutes now to review the purpose of the contract, key components, and how to make contract modifications</a:t>
            </a:r>
            <a:endParaRPr lang="en-US" sz="180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1182735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42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charter contract is a legally binding agreement between the school governing board (the entity that holds the charter) and CSI Board. It stipulates the terms and conditions by which the school will operate and defines and rights and responsibilities of each party.</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Not all of the CSI school contracts are the same. Most of the terms and provisions in the charter contract are similar for all of the schools that CSI oversees. However, there are specific terms that CSI negotiates with each school due to the school’s particular design or circumstances. CSI uses a contract template that contains “boilerplate” language that is applicable to any school CSI authorizes, and then school-specific terms are negotiated with individual schools. These school-specific items are found in the contract cover sheet and in the exhibits to the contract. School-specific changes may also be in the body of the contract if alternate language is negotiated.</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negotiation process for he contract takes place between the charter school and CSI following the application approval. Per state statute </a:t>
            </a:r>
            <a:r>
              <a:rPr lang="en-US" sz="1800" i="1" dirty="0">
                <a:solidFill>
                  <a:srgbClr val="000000"/>
                </a:solidFill>
                <a:effectLst/>
                <a:latin typeface="Calibri" panose="020F0502020204030204" pitchFamily="34" charset="0"/>
                <a:ea typeface="Times New Roman" panose="02020603050405020304" pitchFamily="18" charset="0"/>
              </a:rPr>
              <a:t>(C.R.S. 22-30.5-510), </a:t>
            </a:r>
            <a:r>
              <a:rPr lang="en-US" sz="1800" dirty="0">
                <a:solidFill>
                  <a:srgbClr val="000000"/>
                </a:solidFill>
                <a:effectLst/>
                <a:latin typeface="Calibri" panose="020F0502020204030204" pitchFamily="34" charset="0"/>
                <a:ea typeface="Times New Roman" panose="02020603050405020304" pitchFamily="18" charset="0"/>
              </a:rPr>
              <a:t>all terms of the contract must be agreed upon no later than forty-five days after the charter application approval.</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1284329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44 min. total</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The CSI contract contains eleven sections plus exhibits. The eleven sections are outlined here. As you read through these, are there any about which you have questions or need a reminder as to what type of information is included in that section?</a:t>
            </a:r>
            <a:endParaRPr lang="en-US" i="1" dirty="0"/>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305119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45 min. total</a:t>
            </a:r>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The contract also includes several important Exhibits that further outline the school’s operations, including:</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Milestones, if applicable, and maximum projected enrollment</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Requested waivers from state law and the CSI board resolution approving of the contract</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Exhibits outlining school plans for transportation, food service, and online learning, if applicable</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Clr>
                <a:srgbClr val="000000"/>
              </a:buClr>
              <a:buSzPts val="1100"/>
              <a:buFont typeface="Wingdings"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Plans for contracting with an Education Service Provider, Preschool, and Homeschool support programs, if applicable.</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Any changes to items in the Exhibits must be communicated and approved by CSI. </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3045897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46 min. total</a:t>
            </a:r>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There may be times when the school needs to make modifications to the program and contract. To ensure that  CSI schools can make needed changes, CSI has developed a School Program and Contract Modification Process. Some changes simply require notification to CSI. This list outlines the Notification Only list of changes.</a:t>
            </a:r>
            <a:endParaRPr lang="en-US" sz="180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1451551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47 min. total</a:t>
            </a:r>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Changes to items listed here require CSI approval and may require a contract amendment. The items with the stars require a contract change. If a school is considering making a change to an item here, the Program and Contract Modification form found on the CSI website has instructions for submitting the item for review and approval. </a:t>
            </a:r>
            <a:endParaRPr lang="en-US" sz="180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3257103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7F6D3-A080-F113-56BE-FFC93AF6A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4EB3A-D6A7-53E5-5555-A348214B0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F7D2C-8EE4-E313-2EE9-04FAA3671AA1}"/>
              </a:ext>
            </a:extLst>
          </p:cNvPr>
          <p:cNvSpPr>
            <a:spLocks noGrp="1"/>
          </p:cNvSpPr>
          <p:nvPr>
            <p:ph type="body" idx="1"/>
          </p:nvPr>
        </p:nvSpPr>
        <p:spPr/>
        <p:txBody>
          <a:bodyPr/>
          <a:lstStyle/>
          <a:p>
            <a:endParaRPr lang="en-US" i="1" dirty="0"/>
          </a:p>
        </p:txBody>
      </p:sp>
      <p:sp>
        <p:nvSpPr>
          <p:cNvPr id="4" name="Slide Number Placeholder 3">
            <a:extLst>
              <a:ext uri="{FF2B5EF4-FFF2-40B4-BE49-F238E27FC236}">
                <a16:creationId xmlns:a16="http://schemas.microsoft.com/office/drawing/2014/main" id="{43D7C4BD-3BE5-814B-1D21-8DBB9C2575F8}"/>
              </a:ext>
            </a:extLst>
          </p:cNvPr>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23101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730433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95EC0-7C7F-FB3B-1255-F69ECEFEA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9D77F-7BF4-1048-A633-757A4AABD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35CF9-4BE2-74C4-A4EC-F5402A6EAA30}"/>
              </a:ext>
            </a:extLst>
          </p:cNvPr>
          <p:cNvSpPr>
            <a:spLocks noGrp="1"/>
          </p:cNvSpPr>
          <p:nvPr>
            <p:ph type="body" idx="1"/>
          </p:nvPr>
        </p:nvSpPr>
        <p:spPr/>
        <p:txBody>
          <a:bodyPr/>
          <a:lstStyle/>
          <a:p>
            <a:r>
              <a:rPr lang="en-US" i="1" dirty="0"/>
              <a:t>7 min. = 54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I’d love to take a few minutes now to reflect on everything we’ve reviewed. Listed here are our agenda topics. </a:t>
            </a:r>
            <a:r>
              <a:rPr lang="en-US" sz="1800" i="1" dirty="0">
                <a:solidFill>
                  <a:srgbClr val="000000"/>
                </a:solidFill>
                <a:effectLst/>
                <a:latin typeface="Calibri" panose="020F0502020204030204" pitchFamily="34" charset="0"/>
                <a:ea typeface="Times New Roman" panose="02020603050405020304" pitchFamily="18" charset="0"/>
              </a:rPr>
              <a:t>[Give people a few seconds to read.]</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i="1" dirty="0">
              <a:solidFill>
                <a:srgbClr val="000000"/>
              </a:solidFill>
              <a:effectLst/>
              <a:highlight>
                <a:srgbClr val="FFFF00"/>
              </a:highlight>
              <a:latin typeface="Calibri" panose="020F0502020204030204" pitchFamily="34" charset="0"/>
              <a:ea typeface="Times New Roman" panose="02020603050405020304" pitchFamily="18" charset="0"/>
            </a:endParaRPr>
          </a:p>
          <a:p>
            <a:pPr marL="0" marR="0" fontAlgn="base">
              <a:spcBef>
                <a:spcPts val="0"/>
              </a:spcBef>
              <a:spcAft>
                <a:spcPts val="0"/>
              </a:spcAft>
            </a:pPr>
            <a:r>
              <a:rPr lang="en-US" sz="1800" i="1" dirty="0">
                <a:solidFill>
                  <a:srgbClr val="000000"/>
                </a:solidFill>
                <a:effectLst/>
                <a:highlight>
                  <a:srgbClr val="FFFF00"/>
                </a:highlight>
                <a:latin typeface="Calibri" panose="020F0502020204030204" pitchFamily="34" charset="0"/>
                <a:ea typeface="Times New Roman" panose="02020603050405020304" pitchFamily="18" charset="0"/>
              </a:rPr>
              <a:t>CLICK for questions</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Thinking about the topics we discussed, what are your responses to these questions: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Wingdings"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Where has your charter school board been most successful when you think about compliance?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Wingdings"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Where have there been challenges or pain points?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Wingdings"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Are there areas around compliance where your charter school board needs more in-depth training or guidance?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Wingdings"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Are there any parts of compliance where you need further explanation?</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i="1" dirty="0">
                <a:solidFill>
                  <a:srgbClr val="000000"/>
                </a:solidFill>
                <a:effectLst/>
                <a:latin typeface="Calibri" panose="020F0502020204030204" pitchFamily="34" charset="0"/>
                <a:ea typeface="Times New Roman" panose="02020603050405020304" pitchFamily="18" charset="0"/>
              </a:rPr>
              <a:t>Allow time for open discussion and any other questions participants may have.</a:t>
            </a:r>
            <a:r>
              <a:rPr lang="en-US" dirty="0">
                <a:effectLst/>
              </a:rPr>
              <a:t> </a:t>
            </a:r>
            <a:endParaRPr lang="en-US" i="1" dirty="0"/>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endParaRPr lang="en-US" i="1" dirty="0"/>
          </a:p>
        </p:txBody>
      </p:sp>
      <p:sp>
        <p:nvSpPr>
          <p:cNvPr id="4" name="Slide Number Placeholder 3">
            <a:extLst>
              <a:ext uri="{FF2B5EF4-FFF2-40B4-BE49-F238E27FC236}">
                <a16:creationId xmlns:a16="http://schemas.microsoft.com/office/drawing/2014/main" id="{1C0A65D9-9BC5-C0AC-790F-760D72CDB807}"/>
              </a:ext>
            </a:extLst>
          </p:cNvPr>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1699426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1299225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55 min. total</a:t>
            </a:r>
          </a:p>
          <a:p>
            <a:endParaRPr lang="en-US" i="1" dirty="0"/>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Following today’s session, I recommend that each of you do two things: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1800" dirty="0">
                <a:effectLst/>
                <a:latin typeface="Calibri" panose="020F0502020204030204" pitchFamily="34" charset="0"/>
                <a:ea typeface="Times New Roman" panose="02020603050405020304" pitchFamily="18" charset="0"/>
              </a:rPr>
              <a:t>Review school-specific documents discussed during today’s session (e.g., bylaws, policies, previous CARS, charter school contract). You should be able to get these from the Board Chair, school leadership, and the school’s website.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1800" dirty="0">
                <a:effectLst/>
                <a:latin typeface="Calibri" panose="020F0502020204030204" pitchFamily="34" charset="0"/>
                <a:ea typeface="Times New Roman" panose="02020603050405020304" pitchFamily="18" charset="0"/>
              </a:rPr>
              <a:t>Make a list of questions you want to ask your board colleagues or school leadership related to your board’s role in ensuring compliance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1650472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56 min. total</a:t>
            </a:r>
          </a:p>
          <a:p>
            <a:endParaRPr lang="en-US" i="1" dirty="0"/>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There are three more board development sessions this year for all Board members. These will include:</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Wingdings" pitchFamily="2" charset="2"/>
              <a:buChar char=""/>
              <a:tabLst/>
              <a:defRPr/>
            </a:pPr>
            <a:r>
              <a:rPr lang="en-US" sz="1800" dirty="0">
                <a:effectLst/>
                <a:latin typeface="Calibri" panose="020F0502020204030204" pitchFamily="34" charset="0"/>
                <a:ea typeface="Times New Roman" panose="02020603050405020304" pitchFamily="18" charset="0"/>
              </a:rPr>
              <a:t>Effectively Implementing Board Committees</a:t>
            </a: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School Leader Hiring, Development, and Evaluation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000000"/>
              </a:buClr>
              <a:buSzPts val="1100"/>
              <a:buFont typeface="Wingdings" pitchFamily="2" charset="2"/>
              <a:buChar char=""/>
            </a:pPr>
            <a:r>
              <a:rPr lang="en-US" sz="1800" dirty="0">
                <a:effectLst/>
                <a:latin typeface="Calibri" panose="020F0502020204030204" pitchFamily="34" charset="0"/>
                <a:ea typeface="Times New Roman" panose="02020603050405020304" pitchFamily="18" charset="0"/>
              </a:rPr>
              <a:t>Charter School Board Development and Self-Assessment</a:t>
            </a: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2111718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Calibri" panose="020F0502020204030204" pitchFamily="34" charset="0"/>
                <a:ea typeface="Times New Roman" panose="02020603050405020304" pitchFamily="18" charset="0"/>
              </a:rPr>
              <a:t>1 min. = 57 minutes total</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If you have questions or want to talk through anything we discussed today, feel free to call or email. Thank you for your participation!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 min. = 10 min. total</a:t>
            </a:r>
          </a:p>
          <a:p>
            <a:pPr marL="0" marR="0">
              <a:spcBef>
                <a:spcPts val="0"/>
              </a:spcBef>
              <a:spcAft>
                <a:spcPts val="0"/>
              </a:spcAft>
            </a:pPr>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72421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83522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11 min. total</a:t>
            </a:r>
          </a:p>
          <a:p>
            <a:endParaRPr lang="en-US" i="1"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Excellent governance is dependent on the people who serve on the board of directors.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Similar to the students in our schools, there are high expectations for board directors.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While no two boards are exactly alike, excellent governance across charter school boards has some key commonalities.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There are core responsibilities that need to be responsive and adapt to a changing organization and environment.</a:t>
            </a:r>
            <a:endParaRPr lang="en-US" sz="180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i="1" dirty="0"/>
              <a:t>2 min. = 13 min. total</a:t>
            </a:r>
          </a:p>
          <a:p>
            <a:pPr marL="0" lvl="0" indent="0" algn="l" rtl="0">
              <a:spcBef>
                <a:spcPts val="0"/>
              </a:spcBef>
              <a:spcAft>
                <a:spcPts val="0"/>
              </a:spcAft>
              <a:buNone/>
            </a:pPr>
            <a:endParaRPr lang="en-US"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There are three components to a governance mindset: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Strategy – The board works closely with the school leader to think about the future direction of the organization and make strategic decisions to move successfully in that direction.</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Oversight – The board maintains fiduciary and governance oversight as another core responsibility. Governance oversight includes adhering to federal and state statutes, the board’s own policies, contractual obligations, and overall compliance.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Support – The board provides support to the school leader so that they can execute the day-to-day operations of the organization.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When thinking about these three components of the governance mindset, these guiding questions can help board directors frame their work.</a:t>
            </a:r>
            <a:endParaRPr lang="en-US" sz="180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53103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 = 14 min. total</a:t>
            </a:r>
          </a:p>
          <a:p>
            <a:endParaRPr lang="en-US" i="1" dirty="0"/>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As we’re discussing charter school governance and its framework, I wanted to take a moment to point out some differences from other non-profit boards. These include: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Responsibilities of a public school board of education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Operate in a complex environment of accountability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Long-term focus on outcomes for students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Often function as “working” boards until the school has established stability and longevity</a:t>
            </a:r>
            <a:endParaRPr lang="en-US" sz="1800" dirty="0">
              <a:effectLst/>
              <a:latin typeface="Times New Roman" panose="02020603050405020304" pitchFamily="18" charset="0"/>
              <a:ea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314322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 = 16 min. total</a:t>
            </a:r>
          </a:p>
          <a:p>
            <a:endParaRPr lang="en-US" dirty="0"/>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Every board has a set of bylaws that outline how the board governs and functions. Reviewing these bylaws can help you to better understand the specific requirements your board has established for governance. A few of the key topics for you to review include:</a:t>
            </a:r>
            <a:r>
              <a:rPr lang="en-US" sz="2800" dirty="0">
                <a:effectLst/>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Powers and responsibilities – This section of the bylaws outlines the duties of the board. If your board has a board director job description, these responsibilities are most likely outlined there.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Membership and terms – These sections outline the minimum and maximum number of members on the board, the way board members are elected to the board, and the length of board terms.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Meetings – These sections outline the types of meetings held by the board. They are governed by the Colorado Open Meetings Law, which we’ll discuss on the next slide.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Officers – These sections outline the officers of the board and their responsibilities. It most likely also includes information about how board officers are elected and the length of their terms.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SzPts val="1100"/>
              <a:buFont typeface="Wingdings"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Committees – These sections outline the types of standing committees that your board has and the responsibilities of these committees. It may also outline how special committees of the board are created. In a future session. we’ll dive deeper into board committees and how to ensure they are effective.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3144667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r>
              <a:rPr lang="en-US" sz="4800" dirty="0"/>
              <a:t>Charter School Board Governance and Compliance</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856AD-256C-BA52-63CE-A3EF6857500F}"/>
            </a:ext>
          </a:extLst>
        </p:cNvPr>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CCD5BE53-CC9C-BC45-2FF0-F550DEFEF00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6BAF200B-ACBF-1A78-AAB5-1EDF6D0D240A}"/>
              </a:ext>
            </a:extLst>
          </p:cNvPr>
          <p:cNvSpPr>
            <a:spLocks noGrp="1"/>
          </p:cNvSpPr>
          <p:nvPr>
            <p:ph type="title"/>
          </p:nvPr>
        </p:nvSpPr>
        <p:spPr>
          <a:xfrm>
            <a:off x="6309359" y="444933"/>
            <a:ext cx="5477479" cy="3291840"/>
          </a:xfrm>
        </p:spPr>
        <p:txBody>
          <a:bodyPr/>
          <a:lstStyle/>
          <a:p>
            <a:r>
              <a:rPr lang="en-US" dirty="0"/>
              <a:t>Governance Compliance</a:t>
            </a:r>
          </a:p>
        </p:txBody>
      </p:sp>
    </p:spTree>
    <p:extLst>
      <p:ext uri="{BB962C8B-B14F-4D97-AF65-F5344CB8AC3E}">
        <p14:creationId xmlns:p14="http://schemas.microsoft.com/office/powerpoint/2010/main" val="343953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8D0F8-610B-A667-432E-792DD7BAE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4A9E7-9C6C-1732-E96C-BE8F0D745902}"/>
              </a:ext>
            </a:extLst>
          </p:cNvPr>
          <p:cNvSpPr>
            <a:spLocks noGrp="1"/>
          </p:cNvSpPr>
          <p:nvPr>
            <p:ph type="ctrTitle"/>
          </p:nvPr>
        </p:nvSpPr>
        <p:spPr>
          <a:xfrm>
            <a:off x="6299835" y="430529"/>
            <a:ext cx="5486400" cy="3291840"/>
          </a:xfrm>
        </p:spPr>
        <p:txBody>
          <a:bodyPr/>
          <a:lstStyle/>
          <a:p>
            <a:r>
              <a:rPr lang="en-US" dirty="0"/>
              <a:t>Board Policies</a:t>
            </a:r>
          </a:p>
        </p:txBody>
      </p:sp>
      <p:sp>
        <p:nvSpPr>
          <p:cNvPr id="3" name="Text Placeholder 2">
            <a:extLst>
              <a:ext uri="{FF2B5EF4-FFF2-40B4-BE49-F238E27FC236}">
                <a16:creationId xmlns:a16="http://schemas.microsoft.com/office/drawing/2014/main" id="{95CD3EF8-32F4-EB18-8A29-22590A4AA915}"/>
              </a:ext>
            </a:extLst>
          </p:cNvPr>
          <p:cNvSpPr>
            <a:spLocks noGrp="1"/>
          </p:cNvSpPr>
          <p:nvPr>
            <p:ph type="body" sz="quarter" idx="11"/>
          </p:nvPr>
        </p:nvSpPr>
        <p:spPr>
          <a:xfrm>
            <a:off x="6299835" y="4269129"/>
            <a:ext cx="5486400" cy="2158342"/>
          </a:xfrm>
        </p:spPr>
        <p:txBody>
          <a:bodyPr/>
          <a:lstStyle/>
          <a:p>
            <a:pPr marL="342900" indent="-342900">
              <a:buFont typeface="Wingdings" pitchFamily="2" charset="2"/>
              <a:buChar char="§"/>
            </a:pPr>
            <a:r>
              <a:rPr lang="en-US" b="0" dirty="0"/>
              <a:t>Non-Discrimination</a:t>
            </a:r>
          </a:p>
          <a:p>
            <a:pPr marL="342900" indent="-342900">
              <a:buFont typeface="Wingdings" pitchFamily="2" charset="2"/>
              <a:buChar char="§"/>
            </a:pPr>
            <a:r>
              <a:rPr lang="en-US" b="0" dirty="0"/>
              <a:t>Enrollment</a:t>
            </a:r>
          </a:p>
          <a:p>
            <a:pPr marL="342900" indent="-342900">
              <a:buFont typeface="Wingdings" pitchFamily="2" charset="2"/>
              <a:buChar char="§"/>
            </a:pPr>
            <a:r>
              <a:rPr lang="en-US" b="0" dirty="0"/>
              <a:t>Conflict of Interest</a:t>
            </a:r>
          </a:p>
          <a:p>
            <a:pPr marL="342900" indent="-342900">
              <a:buFont typeface="Wingdings" pitchFamily="2" charset="2"/>
              <a:buChar char="§"/>
            </a:pPr>
            <a:r>
              <a:rPr lang="en-US" b="0" dirty="0"/>
              <a:t>Financial policies</a:t>
            </a:r>
          </a:p>
          <a:p>
            <a:pPr marL="342900" indent="-342900">
              <a:buFont typeface="Wingdings" pitchFamily="2" charset="2"/>
              <a:buChar char="§"/>
            </a:pPr>
            <a:r>
              <a:rPr lang="en-US" b="0" dirty="0"/>
              <a:t>School-specific policies</a:t>
            </a:r>
          </a:p>
        </p:txBody>
      </p:sp>
      <p:sp>
        <p:nvSpPr>
          <p:cNvPr id="7" name="Title 1">
            <a:extLst>
              <a:ext uri="{FF2B5EF4-FFF2-40B4-BE49-F238E27FC236}">
                <a16:creationId xmlns:a16="http://schemas.microsoft.com/office/drawing/2014/main" id="{44EAEE81-F693-3BE6-599B-D3784FD99403}"/>
              </a:ext>
              <a:ext uri="{C183D7F6-B498-43B3-948B-1728B52AA6E4}">
                <adec:decorative xmlns:adec="http://schemas.microsoft.com/office/drawing/2017/decorative" val="1"/>
              </a:ext>
            </a:extLst>
          </p:cNvPr>
          <p:cNvSpPr txBox="1">
            <a:spLocks/>
          </p:cNvSpPr>
          <p:nvPr/>
        </p:nvSpPr>
        <p:spPr>
          <a:xfrm>
            <a:off x="202883" y="2588870"/>
            <a:ext cx="5486400" cy="1680259"/>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10" name="Picture Placeholder 9">
            <a:extLst>
              <a:ext uri="{FF2B5EF4-FFF2-40B4-BE49-F238E27FC236}">
                <a16:creationId xmlns:a16="http://schemas.microsoft.com/office/drawing/2014/main" id="{965498D5-1A6E-602C-606E-B4DEBFE1C5AF}"/>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4827" t="162" r="38037" b="-162"/>
          <a:stretch/>
        </p:blipFill>
        <p:spPr>
          <a:xfrm>
            <a:off x="0" y="-11113"/>
            <a:ext cx="5791200" cy="6880226"/>
          </a:xfrm>
        </p:spPr>
      </p:pic>
      <p:pic>
        <p:nvPicPr>
          <p:cNvPr id="4" name="Picture Placeholder 9">
            <a:extLst>
              <a:ext uri="{FF2B5EF4-FFF2-40B4-BE49-F238E27FC236}">
                <a16:creationId xmlns:a16="http://schemas.microsoft.com/office/drawing/2014/main" id="{B9D2AD6B-2749-0524-4454-1C54BE2924E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7914" r="7914"/>
          <a:stretch/>
        </p:blipFill>
        <p:spPr>
          <a:xfrm>
            <a:off x="0" y="0"/>
            <a:ext cx="5791200" cy="6880226"/>
          </a:xfrm>
          <a:prstGeom prst="rect">
            <a:avLst/>
          </a:prstGeom>
        </p:spPr>
      </p:pic>
    </p:spTree>
    <p:extLst>
      <p:ext uri="{BB962C8B-B14F-4D97-AF65-F5344CB8AC3E}">
        <p14:creationId xmlns:p14="http://schemas.microsoft.com/office/powerpoint/2010/main" val="62364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1F934-D213-654E-B12E-6987D3BEF668}"/>
            </a:ext>
          </a:extLst>
        </p:cNvPr>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64AC1EE3-FCB1-C41B-E242-8188FBAA1B8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1CB02E3B-CB43-62DF-372F-A2EC28843A3D}"/>
              </a:ext>
            </a:extLst>
          </p:cNvPr>
          <p:cNvSpPr>
            <a:spLocks noGrp="1"/>
          </p:cNvSpPr>
          <p:nvPr>
            <p:ph type="title"/>
          </p:nvPr>
        </p:nvSpPr>
        <p:spPr>
          <a:xfrm>
            <a:off x="6309359" y="444933"/>
            <a:ext cx="5477479" cy="3291840"/>
          </a:xfrm>
        </p:spPr>
        <p:txBody>
          <a:bodyPr/>
          <a:lstStyle/>
          <a:p>
            <a:r>
              <a:rPr lang="en-US" dirty="0"/>
              <a:t>State Compliance</a:t>
            </a:r>
          </a:p>
        </p:txBody>
      </p:sp>
    </p:spTree>
    <p:extLst>
      <p:ext uri="{BB962C8B-B14F-4D97-AF65-F5344CB8AC3E}">
        <p14:creationId xmlns:p14="http://schemas.microsoft.com/office/powerpoint/2010/main" val="11527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006F-8DD9-CA5B-60E1-8AC87B1BDA75}"/>
              </a:ext>
            </a:extLst>
          </p:cNvPr>
          <p:cNvSpPr>
            <a:spLocks noGrp="1"/>
          </p:cNvSpPr>
          <p:nvPr>
            <p:ph type="ctrTitle"/>
          </p:nvPr>
        </p:nvSpPr>
        <p:spPr/>
        <p:txBody>
          <a:bodyPr/>
          <a:lstStyle/>
          <a:p>
            <a:r>
              <a:rPr lang="en-US" dirty="0"/>
              <a:t>State Statutes</a:t>
            </a:r>
          </a:p>
        </p:txBody>
      </p:sp>
      <p:pic>
        <p:nvPicPr>
          <p:cNvPr id="6" name="Picture Placeholder 5">
            <a:extLst>
              <a:ext uri="{FF2B5EF4-FFF2-40B4-BE49-F238E27FC236}">
                <a16:creationId xmlns:a16="http://schemas.microsoft.com/office/drawing/2014/main" id="{2013A571-74C8-1EAC-C53E-D9804219C3B3}"/>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994" r="21994"/>
          <a:stretch>
            <a:fillRect/>
          </a:stretch>
        </p:blipFill>
        <p:spPr/>
      </p:pic>
      <p:sp>
        <p:nvSpPr>
          <p:cNvPr id="4" name="Text Placeholder 3">
            <a:extLst>
              <a:ext uri="{FF2B5EF4-FFF2-40B4-BE49-F238E27FC236}">
                <a16:creationId xmlns:a16="http://schemas.microsoft.com/office/drawing/2014/main" id="{D47863D2-BA03-C8B8-7B00-01C3CEC656B9}"/>
              </a:ext>
            </a:extLst>
          </p:cNvPr>
          <p:cNvSpPr>
            <a:spLocks noGrp="1"/>
          </p:cNvSpPr>
          <p:nvPr>
            <p:ph type="body" sz="quarter" idx="11"/>
          </p:nvPr>
        </p:nvSpPr>
        <p:spPr>
          <a:xfrm>
            <a:off x="6299835" y="4111401"/>
            <a:ext cx="5486400" cy="2316069"/>
          </a:xfrm>
        </p:spPr>
        <p:txBody>
          <a:bodyPr/>
          <a:lstStyle/>
          <a:p>
            <a:pPr marL="285750" indent="-285750">
              <a:buFont typeface="Wingdings" pitchFamily="2" charset="2"/>
              <a:buChar char="§"/>
            </a:pPr>
            <a:r>
              <a:rPr lang="en-US" sz="1800" b="0" dirty="0">
                <a:solidFill>
                  <a:schemeClr val="tx2"/>
                </a:solidFill>
              </a:rPr>
              <a:t>School Finance Act</a:t>
            </a:r>
          </a:p>
          <a:p>
            <a:pPr marL="285750" indent="-285750">
              <a:buFont typeface="Wingdings" pitchFamily="2" charset="2"/>
              <a:buChar char="§"/>
            </a:pPr>
            <a:r>
              <a:rPr lang="en-US" sz="1800" b="0" dirty="0">
                <a:solidFill>
                  <a:schemeClr val="tx2"/>
                </a:solidFill>
              </a:rPr>
              <a:t>Waivers</a:t>
            </a:r>
          </a:p>
          <a:p>
            <a:pPr marL="285750" indent="-285750">
              <a:buFont typeface="Wingdings" pitchFamily="2" charset="2"/>
              <a:buChar char="§"/>
            </a:pPr>
            <a:r>
              <a:rPr lang="en-US" sz="1800" b="0" dirty="0">
                <a:solidFill>
                  <a:schemeClr val="tx2"/>
                </a:solidFill>
              </a:rPr>
              <a:t>School food authority</a:t>
            </a:r>
          </a:p>
          <a:p>
            <a:pPr marL="285750" indent="-285750">
              <a:buFont typeface="Wingdings" pitchFamily="2" charset="2"/>
              <a:buChar char="§"/>
            </a:pPr>
            <a:r>
              <a:rPr lang="en-US" sz="1800" b="0" dirty="0">
                <a:solidFill>
                  <a:schemeClr val="tx2"/>
                </a:solidFill>
              </a:rPr>
              <a:t>Federal s</a:t>
            </a:r>
            <a:r>
              <a:rPr lang="en-US" sz="1800" b="0" i="0" dirty="0">
                <a:solidFill>
                  <a:schemeClr val="tx2"/>
                </a:solidFill>
                <a:effectLst/>
              </a:rPr>
              <a:t>tudent loan repayment</a:t>
            </a:r>
          </a:p>
          <a:p>
            <a:pPr marL="285750" indent="-285750">
              <a:buFont typeface="Wingdings" pitchFamily="2" charset="2"/>
              <a:buChar char="§"/>
            </a:pPr>
            <a:r>
              <a:rPr lang="en-US" sz="1800" b="0" dirty="0">
                <a:solidFill>
                  <a:schemeClr val="tx2"/>
                </a:solidFill>
              </a:rPr>
              <a:t>Inventory of local government</a:t>
            </a:r>
          </a:p>
          <a:p>
            <a:pPr marL="285750" indent="-285750">
              <a:buFont typeface="Wingdings" pitchFamily="2" charset="2"/>
              <a:buChar char="§"/>
            </a:pPr>
            <a:r>
              <a:rPr lang="en-US" sz="1800" b="0" i="0" dirty="0">
                <a:solidFill>
                  <a:schemeClr val="tx2"/>
                </a:solidFill>
                <a:effectLst/>
              </a:rPr>
              <a:t>Oath or affirmation of public office or position</a:t>
            </a:r>
          </a:p>
        </p:txBody>
      </p:sp>
    </p:spTree>
    <p:extLst>
      <p:ext uri="{BB962C8B-B14F-4D97-AF65-F5344CB8AC3E}">
        <p14:creationId xmlns:p14="http://schemas.microsoft.com/office/powerpoint/2010/main" val="236982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Colorado Open Meetings Law</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269129"/>
            <a:ext cx="5486400" cy="2158342"/>
          </a:xfrm>
        </p:spPr>
        <p:txBody>
          <a:bodyPr/>
          <a:lstStyle/>
          <a:p>
            <a:pPr marL="342900" indent="-342900">
              <a:buFont typeface="Wingdings" pitchFamily="2" charset="2"/>
              <a:buChar char="§"/>
            </a:pPr>
            <a:r>
              <a:rPr lang="en-US" b="0" dirty="0"/>
              <a:t>Standard for government transparency</a:t>
            </a:r>
          </a:p>
          <a:p>
            <a:pPr marL="342900" indent="-342900">
              <a:buFont typeface="Wingdings" pitchFamily="2" charset="2"/>
              <a:buChar char="§"/>
            </a:pPr>
            <a:r>
              <a:rPr lang="en-US" b="0" dirty="0"/>
              <a:t>Quorum or three or more board members</a:t>
            </a:r>
          </a:p>
          <a:p>
            <a:pPr marL="342900" indent="-342900">
              <a:buFont typeface="Wingdings" pitchFamily="2" charset="2"/>
              <a:buChar char="§"/>
            </a:pPr>
            <a:r>
              <a:rPr lang="en-US" b="0" dirty="0"/>
              <a:t>Meeting notices</a:t>
            </a:r>
          </a:p>
          <a:p>
            <a:pPr marL="342900" indent="-342900">
              <a:buFont typeface="Wingdings" pitchFamily="2" charset="2"/>
              <a:buChar char="§"/>
            </a:pPr>
            <a:r>
              <a:rPr lang="en-US" b="0" dirty="0"/>
              <a:t>Executive sessions</a:t>
            </a:r>
          </a:p>
          <a:p>
            <a:endParaRPr lang="en-US" b="0" dirty="0"/>
          </a:p>
        </p:txBody>
      </p:sp>
      <p:sp>
        <p:nvSpPr>
          <p:cNvPr id="7" name="Title 1">
            <a:extLst>
              <a:ext uri="{FF2B5EF4-FFF2-40B4-BE49-F238E27FC236}">
                <a16:creationId xmlns:a16="http://schemas.microsoft.com/office/drawing/2014/main" id="{836413BB-B989-36E4-EA66-D0D69BD37A70}"/>
              </a:ext>
              <a:ext uri="{C183D7F6-B498-43B3-948B-1728B52AA6E4}">
                <adec:decorative xmlns:adec="http://schemas.microsoft.com/office/drawing/2017/decorative" val="1"/>
              </a:ext>
            </a:extLst>
          </p:cNvPr>
          <p:cNvSpPr txBox="1">
            <a:spLocks/>
          </p:cNvSpPr>
          <p:nvPr/>
        </p:nvSpPr>
        <p:spPr>
          <a:xfrm>
            <a:off x="202883" y="2588870"/>
            <a:ext cx="5486400" cy="1680259"/>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9" name="Picture Placeholder 8">
            <a:extLst>
              <a:ext uri="{FF2B5EF4-FFF2-40B4-BE49-F238E27FC236}">
                <a16:creationId xmlns:a16="http://schemas.microsoft.com/office/drawing/2014/main" id="{83DAA737-8E6C-15A9-DCF0-A201DF9120DA}"/>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914" r="7914"/>
          <a:stretch/>
        </p:blipFill>
        <p:spPr/>
      </p:pic>
    </p:spTree>
    <p:extLst>
      <p:ext uri="{BB962C8B-B14F-4D97-AF65-F5344CB8AC3E}">
        <p14:creationId xmlns:p14="http://schemas.microsoft.com/office/powerpoint/2010/main" val="89778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Colorado Open Records Act (CORA)</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269129"/>
            <a:ext cx="5486400" cy="2158342"/>
          </a:xfrm>
        </p:spPr>
        <p:txBody>
          <a:bodyPr/>
          <a:lstStyle/>
          <a:p>
            <a:pPr marL="342900" indent="-342900">
              <a:buFont typeface="Wingdings" pitchFamily="2" charset="2"/>
              <a:buChar char="§"/>
            </a:pPr>
            <a:r>
              <a:rPr lang="en-US" b="0" dirty="0"/>
              <a:t>Public records transparency</a:t>
            </a:r>
          </a:p>
          <a:p>
            <a:pPr marL="342900" indent="-342900">
              <a:buFont typeface="Wingdings" pitchFamily="2" charset="2"/>
              <a:buChar char="§"/>
            </a:pPr>
            <a:r>
              <a:rPr lang="en-US" b="0" dirty="0"/>
              <a:t>Procedures for production</a:t>
            </a:r>
          </a:p>
          <a:p>
            <a:pPr marL="342900" indent="-342900">
              <a:buFont typeface="Wingdings" pitchFamily="2" charset="2"/>
              <a:buChar char="§"/>
            </a:pPr>
            <a:r>
              <a:rPr lang="en-US" b="0" dirty="0"/>
              <a:t>Exceptions</a:t>
            </a:r>
          </a:p>
          <a:p>
            <a:pPr marL="342900" indent="-342900">
              <a:buFont typeface="Wingdings" pitchFamily="2" charset="2"/>
              <a:buChar char="§"/>
            </a:pPr>
            <a:r>
              <a:rPr lang="en-US" b="0" dirty="0"/>
              <a:t>Fees</a:t>
            </a:r>
          </a:p>
          <a:p>
            <a:endParaRPr lang="en-US" b="0" dirty="0"/>
          </a:p>
        </p:txBody>
      </p:sp>
      <p:sp>
        <p:nvSpPr>
          <p:cNvPr id="7" name="Title 1">
            <a:extLst>
              <a:ext uri="{FF2B5EF4-FFF2-40B4-BE49-F238E27FC236}">
                <a16:creationId xmlns:a16="http://schemas.microsoft.com/office/drawing/2014/main" id="{836413BB-B989-36E4-EA66-D0D69BD37A70}"/>
              </a:ext>
              <a:ext uri="{C183D7F6-B498-43B3-948B-1728B52AA6E4}">
                <adec:decorative xmlns:adec="http://schemas.microsoft.com/office/drawing/2017/decorative" val="1"/>
              </a:ext>
            </a:extLst>
          </p:cNvPr>
          <p:cNvSpPr txBox="1">
            <a:spLocks/>
          </p:cNvSpPr>
          <p:nvPr/>
        </p:nvSpPr>
        <p:spPr>
          <a:xfrm>
            <a:off x="202883" y="2588870"/>
            <a:ext cx="5486400" cy="1680259"/>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9" name="Picture Placeholder 8">
            <a:extLst>
              <a:ext uri="{FF2B5EF4-FFF2-40B4-BE49-F238E27FC236}">
                <a16:creationId xmlns:a16="http://schemas.microsoft.com/office/drawing/2014/main" id="{83DAA737-8E6C-15A9-DCF0-A201DF9120DA}"/>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9402" b="-9402"/>
          <a:stretch/>
        </p:blipFill>
        <p:spPr>
          <a:xfrm>
            <a:off x="0" y="-11113"/>
            <a:ext cx="5791200" cy="6880226"/>
          </a:xfrm>
        </p:spPr>
      </p:pic>
    </p:spTree>
    <p:extLst>
      <p:ext uri="{BB962C8B-B14F-4D97-AF65-F5344CB8AC3E}">
        <p14:creationId xmlns:p14="http://schemas.microsoft.com/office/powerpoint/2010/main" val="229887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832F-DAFD-A6A7-5ABD-8CD1E8A8ED2F}"/>
              </a:ext>
            </a:extLst>
          </p:cNvPr>
          <p:cNvSpPr>
            <a:spLocks noGrp="1"/>
          </p:cNvSpPr>
          <p:nvPr>
            <p:ph type="ctrTitle"/>
          </p:nvPr>
        </p:nvSpPr>
        <p:spPr>
          <a:xfrm>
            <a:off x="6309904" y="-3291840"/>
            <a:ext cx="5486400" cy="3291840"/>
          </a:xfrm>
        </p:spPr>
        <p:txBody>
          <a:bodyPr vert="horz" lIns="0" tIns="0" rIns="0" bIns="0" rtlCol="0" anchor="b">
            <a:noAutofit/>
          </a:bodyPr>
          <a:lstStyle/>
          <a:p>
            <a:r>
              <a:rPr lang="en-US" dirty="0"/>
              <a:t>Questions</a:t>
            </a:r>
          </a:p>
        </p:txBody>
      </p:sp>
      <p:pic>
        <p:nvPicPr>
          <p:cNvPr id="1028" name="Picture 4" descr="Any Questions&quot; Images – Browse 425 Stock Photos, Vectors ...">
            <a:extLst>
              <a:ext uri="{FF2B5EF4-FFF2-40B4-BE49-F238E27FC236}">
                <a16:creationId xmlns:a16="http://schemas.microsoft.com/office/drawing/2014/main" id="{D105D057-4609-9DBC-EA77-E4922FCDF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286" y="1693828"/>
            <a:ext cx="6190343" cy="347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2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Authorizer Compliance</a:t>
            </a:r>
          </a:p>
        </p:txBody>
      </p:sp>
    </p:spTree>
    <p:extLst>
      <p:ext uri="{BB962C8B-B14F-4D97-AF65-F5344CB8AC3E}">
        <p14:creationId xmlns:p14="http://schemas.microsoft.com/office/powerpoint/2010/main" val="4064676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Authorizer Compliance</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 name="Shape 59913">
            <a:extLst>
              <a:ext uri="{FF2B5EF4-FFF2-40B4-BE49-F238E27FC236}">
                <a16:creationId xmlns:a16="http://schemas.microsoft.com/office/drawing/2014/main" id="{D7FF2C81-50F8-A69D-0DD1-171D6B80F15F}"/>
              </a:ext>
              <a:ext uri="{C183D7F6-B498-43B3-948B-1728B52AA6E4}">
                <adec:decorative xmlns:adec="http://schemas.microsoft.com/office/drawing/2017/decorative" val="1"/>
              </a:ext>
            </a:extLst>
          </p:cNvPr>
          <p:cNvSpPr/>
          <p:nvPr/>
        </p:nvSpPr>
        <p:spPr>
          <a:xfrm>
            <a:off x="3657600" y="4006999"/>
            <a:ext cx="6467037" cy="2135844"/>
          </a:xfrm>
          <a:custGeom>
            <a:avLst/>
            <a:gdLst/>
            <a:ahLst/>
            <a:cxnLst>
              <a:cxn ang="0">
                <a:pos x="wd2" y="hd2"/>
              </a:cxn>
              <a:cxn ang="5400000">
                <a:pos x="wd2" y="hd2"/>
              </a:cxn>
              <a:cxn ang="10800000">
                <a:pos x="wd2" y="hd2"/>
              </a:cxn>
              <a:cxn ang="16200000">
                <a:pos x="wd2" y="hd2"/>
              </a:cxn>
            </a:cxnLst>
            <a:rect l="0" t="0" r="r" b="b"/>
            <a:pathLst>
              <a:path w="21600" h="21370" extrusionOk="0">
                <a:moveTo>
                  <a:pt x="0" y="0"/>
                </a:moveTo>
                <a:lnTo>
                  <a:pt x="7049" y="12190"/>
                </a:lnTo>
                <a:lnTo>
                  <a:pt x="7050" y="12184"/>
                </a:lnTo>
                <a:lnTo>
                  <a:pt x="7292" y="12610"/>
                </a:lnTo>
                <a:cubicBezTo>
                  <a:pt x="7382" y="12150"/>
                  <a:pt x="7468" y="11689"/>
                  <a:pt x="7552" y="11229"/>
                </a:cubicBezTo>
                <a:cubicBezTo>
                  <a:pt x="7635" y="10774"/>
                  <a:pt x="7717" y="10308"/>
                  <a:pt x="7854" y="9986"/>
                </a:cubicBezTo>
                <a:cubicBezTo>
                  <a:pt x="7935" y="9796"/>
                  <a:pt x="8033" y="9667"/>
                  <a:pt x="8136" y="9670"/>
                </a:cubicBezTo>
                <a:cubicBezTo>
                  <a:pt x="8218" y="9672"/>
                  <a:pt x="8296" y="9757"/>
                  <a:pt x="8371" y="9847"/>
                </a:cubicBezTo>
                <a:cubicBezTo>
                  <a:pt x="8452" y="9944"/>
                  <a:pt x="8533" y="10048"/>
                  <a:pt x="8613" y="10164"/>
                </a:cubicBezTo>
                <a:lnTo>
                  <a:pt x="11012" y="13758"/>
                </a:lnTo>
                <a:cubicBezTo>
                  <a:pt x="11125" y="13939"/>
                  <a:pt x="11235" y="14126"/>
                  <a:pt x="11342" y="14323"/>
                </a:cubicBezTo>
                <a:cubicBezTo>
                  <a:pt x="11472" y="14562"/>
                  <a:pt x="11602" y="14841"/>
                  <a:pt x="11642" y="15278"/>
                </a:cubicBezTo>
                <a:cubicBezTo>
                  <a:pt x="11681" y="15713"/>
                  <a:pt x="11615" y="16151"/>
                  <a:pt x="11551" y="16562"/>
                </a:cubicBezTo>
                <a:cubicBezTo>
                  <a:pt x="11499" y="16894"/>
                  <a:pt x="11448" y="17233"/>
                  <a:pt x="11395" y="17574"/>
                </a:cubicBezTo>
                <a:cubicBezTo>
                  <a:pt x="11239" y="18581"/>
                  <a:pt x="11075" y="19576"/>
                  <a:pt x="10903" y="20561"/>
                </a:cubicBezTo>
                <a:cubicBezTo>
                  <a:pt x="11037" y="21323"/>
                  <a:pt x="11357" y="21600"/>
                  <a:pt x="11606" y="21162"/>
                </a:cubicBezTo>
                <a:cubicBezTo>
                  <a:pt x="11768" y="20876"/>
                  <a:pt x="11784" y="19995"/>
                  <a:pt x="11742" y="19251"/>
                </a:cubicBezTo>
                <a:lnTo>
                  <a:pt x="11848" y="19118"/>
                </a:lnTo>
                <a:cubicBezTo>
                  <a:pt x="11978" y="19825"/>
                  <a:pt x="12276" y="20089"/>
                  <a:pt x="12512" y="19700"/>
                </a:cubicBezTo>
                <a:cubicBezTo>
                  <a:pt x="12684" y="19417"/>
                  <a:pt x="12733" y="18453"/>
                  <a:pt x="12698" y="17680"/>
                </a:cubicBezTo>
                <a:lnTo>
                  <a:pt x="12794" y="17526"/>
                </a:lnTo>
                <a:cubicBezTo>
                  <a:pt x="12987" y="18026"/>
                  <a:pt x="13271" y="18459"/>
                  <a:pt x="13451" y="18207"/>
                </a:cubicBezTo>
                <a:cubicBezTo>
                  <a:pt x="13717" y="17833"/>
                  <a:pt x="13787" y="16855"/>
                  <a:pt x="13658" y="16065"/>
                </a:cubicBezTo>
                <a:lnTo>
                  <a:pt x="12142" y="8093"/>
                </a:lnTo>
                <a:cubicBezTo>
                  <a:pt x="11903" y="8708"/>
                  <a:pt x="11637" y="9290"/>
                  <a:pt x="11367" y="9782"/>
                </a:cubicBezTo>
                <a:cubicBezTo>
                  <a:pt x="11231" y="10031"/>
                  <a:pt x="11009" y="10327"/>
                  <a:pt x="10774" y="10323"/>
                </a:cubicBezTo>
                <a:cubicBezTo>
                  <a:pt x="10610" y="10321"/>
                  <a:pt x="10451" y="10167"/>
                  <a:pt x="10318" y="9897"/>
                </a:cubicBezTo>
                <a:cubicBezTo>
                  <a:pt x="10036" y="9328"/>
                  <a:pt x="9892" y="8315"/>
                  <a:pt x="9923" y="7298"/>
                </a:cubicBezTo>
                <a:cubicBezTo>
                  <a:pt x="9939" y="6796"/>
                  <a:pt x="10000" y="6371"/>
                  <a:pt x="10046" y="6118"/>
                </a:cubicBezTo>
                <a:cubicBezTo>
                  <a:pt x="10109" y="5773"/>
                  <a:pt x="10191" y="5467"/>
                  <a:pt x="10283" y="5188"/>
                </a:cubicBezTo>
                <a:cubicBezTo>
                  <a:pt x="10422" y="4770"/>
                  <a:pt x="10581" y="4418"/>
                  <a:pt x="10740" y="4071"/>
                </a:cubicBezTo>
                <a:cubicBezTo>
                  <a:pt x="10894" y="3735"/>
                  <a:pt x="11049" y="3401"/>
                  <a:pt x="11204" y="3072"/>
                </a:cubicBezTo>
                <a:cubicBezTo>
                  <a:pt x="11017" y="2861"/>
                  <a:pt x="9320" y="2584"/>
                  <a:pt x="8235" y="3056"/>
                </a:cubicBezTo>
                <a:cubicBezTo>
                  <a:pt x="8200" y="3071"/>
                  <a:pt x="8164" y="3102"/>
                  <a:pt x="8129" y="3127"/>
                </a:cubicBezTo>
                <a:lnTo>
                  <a:pt x="6321" y="0"/>
                </a:lnTo>
                <a:lnTo>
                  <a:pt x="0" y="0"/>
                </a:lnTo>
                <a:close/>
                <a:moveTo>
                  <a:pt x="15279" y="0"/>
                </a:moveTo>
                <a:lnTo>
                  <a:pt x="13328" y="3375"/>
                </a:lnTo>
                <a:cubicBezTo>
                  <a:pt x="13311" y="3369"/>
                  <a:pt x="13295" y="3355"/>
                  <a:pt x="13277" y="3351"/>
                </a:cubicBezTo>
                <a:cubicBezTo>
                  <a:pt x="12874" y="3278"/>
                  <a:pt x="12403" y="3218"/>
                  <a:pt x="12048" y="3384"/>
                </a:cubicBezTo>
                <a:cubicBezTo>
                  <a:pt x="11922" y="3443"/>
                  <a:pt x="11796" y="3531"/>
                  <a:pt x="11677" y="3674"/>
                </a:cubicBezTo>
                <a:cubicBezTo>
                  <a:pt x="11529" y="3853"/>
                  <a:pt x="11397" y="4124"/>
                  <a:pt x="11268" y="4402"/>
                </a:cubicBezTo>
                <a:cubicBezTo>
                  <a:pt x="11059" y="4847"/>
                  <a:pt x="10856" y="5313"/>
                  <a:pt x="10654" y="5786"/>
                </a:cubicBezTo>
                <a:cubicBezTo>
                  <a:pt x="10569" y="5985"/>
                  <a:pt x="10495" y="6221"/>
                  <a:pt x="10436" y="6493"/>
                </a:cubicBezTo>
                <a:cubicBezTo>
                  <a:pt x="10394" y="6687"/>
                  <a:pt x="10360" y="6896"/>
                  <a:pt x="10337" y="7117"/>
                </a:cubicBezTo>
                <a:cubicBezTo>
                  <a:pt x="10272" y="7753"/>
                  <a:pt x="10303" y="8467"/>
                  <a:pt x="10475" y="8865"/>
                </a:cubicBezTo>
                <a:cubicBezTo>
                  <a:pt x="10632" y="9231"/>
                  <a:pt x="10852" y="9176"/>
                  <a:pt x="11041" y="8962"/>
                </a:cubicBezTo>
                <a:cubicBezTo>
                  <a:pt x="11338" y="8627"/>
                  <a:pt x="11573" y="7971"/>
                  <a:pt x="11820" y="7386"/>
                </a:cubicBezTo>
                <a:cubicBezTo>
                  <a:pt x="11965" y="7042"/>
                  <a:pt x="12115" y="6718"/>
                  <a:pt x="12271" y="6419"/>
                </a:cubicBezTo>
                <a:lnTo>
                  <a:pt x="14125" y="16269"/>
                </a:lnTo>
                <a:cubicBezTo>
                  <a:pt x="14253" y="15959"/>
                  <a:pt x="14696" y="15004"/>
                  <a:pt x="14698" y="14258"/>
                </a:cubicBezTo>
                <a:cubicBezTo>
                  <a:pt x="14700" y="13478"/>
                  <a:pt x="14715" y="12674"/>
                  <a:pt x="14732" y="11876"/>
                </a:cubicBezTo>
                <a:lnTo>
                  <a:pt x="21600" y="0"/>
                </a:lnTo>
                <a:lnTo>
                  <a:pt x="15279" y="0"/>
                </a:lnTo>
                <a:close/>
                <a:moveTo>
                  <a:pt x="8221" y="10921"/>
                </a:moveTo>
                <a:cubicBezTo>
                  <a:pt x="8174" y="10913"/>
                  <a:pt x="8127" y="10933"/>
                  <a:pt x="8082" y="10977"/>
                </a:cubicBezTo>
                <a:cubicBezTo>
                  <a:pt x="7993" y="11066"/>
                  <a:pt x="7919" y="11257"/>
                  <a:pt x="7874" y="11527"/>
                </a:cubicBezTo>
                <a:lnTo>
                  <a:pt x="7327" y="14790"/>
                </a:lnTo>
                <a:cubicBezTo>
                  <a:pt x="7281" y="15061"/>
                  <a:pt x="7277" y="15361"/>
                  <a:pt x="7306" y="15627"/>
                </a:cubicBezTo>
                <a:cubicBezTo>
                  <a:pt x="7335" y="15894"/>
                  <a:pt x="7398" y="16128"/>
                  <a:pt x="7489" y="16263"/>
                </a:cubicBezTo>
                <a:cubicBezTo>
                  <a:pt x="7669" y="16534"/>
                  <a:pt x="7889" y="16310"/>
                  <a:pt x="7979" y="15769"/>
                </a:cubicBezTo>
                <a:lnTo>
                  <a:pt x="8526" y="12506"/>
                </a:lnTo>
                <a:cubicBezTo>
                  <a:pt x="8617" y="11965"/>
                  <a:pt x="8542" y="11304"/>
                  <a:pt x="8362" y="11033"/>
                </a:cubicBezTo>
                <a:cubicBezTo>
                  <a:pt x="8316" y="10966"/>
                  <a:pt x="8269" y="10929"/>
                  <a:pt x="8221" y="10921"/>
                </a:cubicBezTo>
                <a:close/>
                <a:moveTo>
                  <a:pt x="9094" y="12228"/>
                </a:moveTo>
                <a:cubicBezTo>
                  <a:pt x="9047" y="12220"/>
                  <a:pt x="8999" y="12240"/>
                  <a:pt x="8955" y="12285"/>
                </a:cubicBezTo>
                <a:cubicBezTo>
                  <a:pt x="8866" y="12373"/>
                  <a:pt x="8788" y="12564"/>
                  <a:pt x="8743" y="12835"/>
                </a:cubicBezTo>
                <a:lnTo>
                  <a:pt x="8200" y="16097"/>
                </a:lnTo>
                <a:cubicBezTo>
                  <a:pt x="8109" y="16639"/>
                  <a:pt x="8181" y="17299"/>
                  <a:pt x="8362" y="17571"/>
                </a:cubicBezTo>
                <a:cubicBezTo>
                  <a:pt x="8542" y="17842"/>
                  <a:pt x="8762" y="17618"/>
                  <a:pt x="8852" y="17077"/>
                </a:cubicBezTo>
                <a:lnTo>
                  <a:pt x="9399" y="13814"/>
                </a:lnTo>
                <a:cubicBezTo>
                  <a:pt x="9490" y="13273"/>
                  <a:pt x="9415" y="12612"/>
                  <a:pt x="9234" y="12341"/>
                </a:cubicBezTo>
                <a:cubicBezTo>
                  <a:pt x="9189" y="12273"/>
                  <a:pt x="9141" y="12237"/>
                  <a:pt x="9094" y="12228"/>
                </a:cubicBezTo>
                <a:close/>
                <a:moveTo>
                  <a:pt x="9967" y="13536"/>
                </a:moveTo>
                <a:cubicBezTo>
                  <a:pt x="9920" y="13527"/>
                  <a:pt x="9872" y="13548"/>
                  <a:pt x="9828" y="13592"/>
                </a:cubicBezTo>
                <a:cubicBezTo>
                  <a:pt x="9739" y="13681"/>
                  <a:pt x="9661" y="13872"/>
                  <a:pt x="9616" y="14142"/>
                </a:cubicBezTo>
                <a:lnTo>
                  <a:pt x="9069" y="17405"/>
                </a:lnTo>
                <a:cubicBezTo>
                  <a:pt x="8978" y="17946"/>
                  <a:pt x="9054" y="18607"/>
                  <a:pt x="9234" y="18878"/>
                </a:cubicBezTo>
                <a:cubicBezTo>
                  <a:pt x="9415" y="19149"/>
                  <a:pt x="9635" y="18926"/>
                  <a:pt x="9725" y="18384"/>
                </a:cubicBezTo>
                <a:lnTo>
                  <a:pt x="10272" y="15121"/>
                </a:lnTo>
                <a:cubicBezTo>
                  <a:pt x="10363" y="14580"/>
                  <a:pt x="10287" y="13919"/>
                  <a:pt x="10106" y="13648"/>
                </a:cubicBezTo>
                <a:cubicBezTo>
                  <a:pt x="10061" y="13580"/>
                  <a:pt x="10014" y="13544"/>
                  <a:pt x="9967" y="13536"/>
                </a:cubicBezTo>
                <a:close/>
                <a:moveTo>
                  <a:pt x="10840" y="14843"/>
                </a:moveTo>
                <a:cubicBezTo>
                  <a:pt x="10793" y="14835"/>
                  <a:pt x="10745" y="14855"/>
                  <a:pt x="10701" y="14899"/>
                </a:cubicBezTo>
                <a:cubicBezTo>
                  <a:pt x="10612" y="14988"/>
                  <a:pt x="10534" y="15179"/>
                  <a:pt x="10488" y="15450"/>
                </a:cubicBezTo>
                <a:lnTo>
                  <a:pt x="9941" y="18712"/>
                </a:lnTo>
                <a:cubicBezTo>
                  <a:pt x="9851" y="19254"/>
                  <a:pt x="9925" y="19914"/>
                  <a:pt x="10106" y="20185"/>
                </a:cubicBezTo>
                <a:cubicBezTo>
                  <a:pt x="10287" y="20456"/>
                  <a:pt x="10508" y="20242"/>
                  <a:pt x="10598" y="19700"/>
                </a:cubicBezTo>
                <a:lnTo>
                  <a:pt x="11145" y="16429"/>
                </a:lnTo>
                <a:cubicBezTo>
                  <a:pt x="11236" y="15888"/>
                  <a:pt x="11160" y="15227"/>
                  <a:pt x="10979" y="14956"/>
                </a:cubicBezTo>
                <a:cubicBezTo>
                  <a:pt x="10934" y="14888"/>
                  <a:pt x="10887" y="14852"/>
                  <a:pt x="10840" y="14843"/>
                </a:cubicBezTo>
                <a:close/>
              </a:path>
            </a:pathLst>
          </a:custGeom>
          <a:solidFill>
            <a:schemeClr val="tx1">
              <a:lumMod val="75000"/>
            </a:schemeClr>
          </a:solid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4" name="Shape 59914">
            <a:extLst>
              <a:ext uri="{FF2B5EF4-FFF2-40B4-BE49-F238E27FC236}">
                <a16:creationId xmlns:a16="http://schemas.microsoft.com/office/drawing/2014/main" id="{6F9B2590-2E3A-F87C-EC60-F7B6CF2847E6}"/>
              </a:ext>
              <a:ext uri="{C183D7F6-B498-43B3-948B-1728B52AA6E4}">
                <adec:decorative xmlns:adec="http://schemas.microsoft.com/office/drawing/2017/decorative" val="1"/>
              </a:ext>
            </a:extLst>
          </p:cNvPr>
          <p:cNvSpPr/>
          <p:nvPr/>
        </p:nvSpPr>
        <p:spPr>
          <a:xfrm>
            <a:off x="3340606" y="2581785"/>
            <a:ext cx="2247421" cy="2247421"/>
          </a:xfrm>
          <a:prstGeom prst="ellipse">
            <a:avLst/>
          </a:prstGeom>
          <a:solidFill>
            <a:schemeClr val="accent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 name="Shape 59919">
            <a:extLst>
              <a:ext uri="{FF2B5EF4-FFF2-40B4-BE49-F238E27FC236}">
                <a16:creationId xmlns:a16="http://schemas.microsoft.com/office/drawing/2014/main" id="{A625E729-8BF8-AA04-BA94-5DAF71D66FA3}"/>
              </a:ext>
              <a:ext uri="{C183D7F6-B498-43B3-948B-1728B52AA6E4}">
                <adec:decorative xmlns:adec="http://schemas.microsoft.com/office/drawing/2017/decorative" val="1"/>
              </a:ext>
            </a:extLst>
          </p:cNvPr>
          <p:cNvSpPr/>
          <p:nvPr/>
        </p:nvSpPr>
        <p:spPr>
          <a:xfrm>
            <a:off x="8193982" y="2581786"/>
            <a:ext cx="2247421" cy="2247421"/>
          </a:xfrm>
          <a:prstGeom prst="ellipse">
            <a:avLst/>
          </a:prstGeom>
          <a:solidFill>
            <a:schemeClr val="accent3"/>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6" name="Subtitle 2">
            <a:extLst>
              <a:ext uri="{FF2B5EF4-FFF2-40B4-BE49-F238E27FC236}">
                <a16:creationId xmlns:a16="http://schemas.microsoft.com/office/drawing/2014/main" id="{B6721830-3483-0577-1DA6-1BF64A13B88C}"/>
              </a:ext>
            </a:extLst>
          </p:cNvPr>
          <p:cNvSpPr txBox="1">
            <a:spLocks/>
          </p:cNvSpPr>
          <p:nvPr/>
        </p:nvSpPr>
        <p:spPr>
          <a:xfrm>
            <a:off x="3320626" y="3272682"/>
            <a:ext cx="2247422" cy="86563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b="1" dirty="0">
                <a:solidFill>
                  <a:schemeClr val="bg1"/>
                </a:solidFill>
                <a:latin typeface="+mn-lt"/>
                <a:ea typeface="Lato Light" panose="020F0502020204030203" pitchFamily="34" charset="0"/>
                <a:cs typeface="Arial" panose="020B0604020202020204" pitchFamily="34" charset="0"/>
              </a:rPr>
              <a:t>Charter School Institute Board of Directors</a:t>
            </a:r>
          </a:p>
        </p:txBody>
      </p:sp>
      <p:sp>
        <p:nvSpPr>
          <p:cNvPr id="8" name="Subtitle 2">
            <a:extLst>
              <a:ext uri="{FF2B5EF4-FFF2-40B4-BE49-F238E27FC236}">
                <a16:creationId xmlns:a16="http://schemas.microsoft.com/office/drawing/2014/main" id="{73A5546C-6312-B392-DCC4-D3090429A9D4}"/>
              </a:ext>
            </a:extLst>
          </p:cNvPr>
          <p:cNvSpPr txBox="1">
            <a:spLocks/>
          </p:cNvSpPr>
          <p:nvPr/>
        </p:nvSpPr>
        <p:spPr>
          <a:xfrm>
            <a:off x="8413204" y="3272682"/>
            <a:ext cx="1848925" cy="86563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b="1" dirty="0">
                <a:solidFill>
                  <a:schemeClr val="bg1"/>
                </a:solidFill>
                <a:latin typeface="+mn-lt"/>
                <a:ea typeface="Lato Light" panose="020F0502020204030203" pitchFamily="34" charset="0"/>
                <a:cs typeface="Arial" panose="020B0604020202020204" pitchFamily="34" charset="0"/>
              </a:rPr>
              <a:t>Charter School Board of Directors</a:t>
            </a:r>
          </a:p>
        </p:txBody>
      </p:sp>
    </p:spTree>
    <p:extLst>
      <p:ext uri="{BB962C8B-B14F-4D97-AF65-F5344CB8AC3E}">
        <p14:creationId xmlns:p14="http://schemas.microsoft.com/office/powerpoint/2010/main" val="271360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Compliance</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 name="Content Placeholder 2">
            <a:extLst>
              <a:ext uri="{FF2B5EF4-FFF2-40B4-BE49-F238E27FC236}">
                <a16:creationId xmlns:a16="http://schemas.microsoft.com/office/drawing/2014/main" id="{5AF26985-D33B-CB29-2565-6B35F08E3776}"/>
              </a:ext>
            </a:extLst>
          </p:cNvPr>
          <p:cNvSpPr>
            <a:spLocks noGrp="1"/>
          </p:cNvSpPr>
          <p:nvPr>
            <p:ph sz="quarter" idx="13"/>
          </p:nvPr>
        </p:nvSpPr>
        <p:spPr>
          <a:xfrm>
            <a:off x="3287029" y="2230248"/>
            <a:ext cx="8508874" cy="4343079"/>
          </a:xfrm>
        </p:spPr>
        <p:txBody>
          <a:bodyPr>
            <a:normAutofit fontScale="77500" lnSpcReduction="20000"/>
          </a:bodyPr>
          <a:lstStyle/>
          <a:p>
            <a:pPr>
              <a:lnSpc>
                <a:spcPct val="114000"/>
              </a:lnSpc>
              <a:spcBef>
                <a:spcPts val="0"/>
              </a:spcBef>
              <a:buFont typeface="Wingdings" pitchFamily="2" charset="2"/>
              <a:buChar char="§"/>
            </a:pPr>
            <a:r>
              <a:rPr lang="en-US" sz="2400" dirty="0">
                <a:solidFill>
                  <a:schemeClr val="tx2"/>
                </a:solidFill>
              </a:rPr>
              <a:t>Assurance of Compliance</a:t>
            </a:r>
          </a:p>
          <a:p>
            <a:pPr>
              <a:lnSpc>
                <a:spcPct val="114000"/>
              </a:lnSpc>
              <a:spcBef>
                <a:spcPts val="0"/>
              </a:spcBef>
              <a:buFont typeface="Wingdings" pitchFamily="2" charset="2"/>
              <a:buChar char="§"/>
            </a:pPr>
            <a:r>
              <a:rPr lang="en-US" sz="2400" dirty="0">
                <a:solidFill>
                  <a:schemeClr val="tx2"/>
                </a:solidFill>
              </a:rPr>
              <a:t>Areas of compliance</a:t>
            </a:r>
          </a:p>
          <a:p>
            <a:pPr lvl="1">
              <a:lnSpc>
                <a:spcPct val="114000"/>
              </a:lnSpc>
              <a:spcBef>
                <a:spcPts val="0"/>
              </a:spcBef>
              <a:buFont typeface="Courier New" panose="02070309020205020404" pitchFamily="49" charset="0"/>
              <a:buChar char="o"/>
            </a:pPr>
            <a:r>
              <a:rPr lang="en-US" sz="2400" dirty="0">
                <a:solidFill>
                  <a:schemeClr val="tx2"/>
                </a:solidFill>
              </a:rPr>
              <a:t>Charter contract</a:t>
            </a:r>
          </a:p>
          <a:p>
            <a:pPr lvl="1">
              <a:lnSpc>
                <a:spcPct val="114000"/>
              </a:lnSpc>
              <a:spcBef>
                <a:spcPts val="0"/>
              </a:spcBef>
              <a:buFont typeface="Courier New" panose="02070309020205020404" pitchFamily="49" charset="0"/>
              <a:buChar char="o"/>
            </a:pPr>
            <a:r>
              <a:rPr lang="en-US" sz="2400" dirty="0">
                <a:solidFill>
                  <a:schemeClr val="tx2"/>
                </a:solidFill>
              </a:rPr>
              <a:t>Board governing documents</a:t>
            </a:r>
          </a:p>
          <a:p>
            <a:pPr lvl="1">
              <a:lnSpc>
                <a:spcPct val="114000"/>
              </a:lnSpc>
              <a:spcBef>
                <a:spcPts val="0"/>
              </a:spcBef>
              <a:buFont typeface="Courier New" panose="02070309020205020404" pitchFamily="49" charset="0"/>
              <a:buChar char="o"/>
            </a:pPr>
            <a:r>
              <a:rPr lang="en-US" sz="2400" dirty="0">
                <a:solidFill>
                  <a:schemeClr val="tx2"/>
                </a:solidFill>
              </a:rPr>
              <a:t>Operational areas (food service, Educational Service Provider, transportation)</a:t>
            </a:r>
          </a:p>
          <a:p>
            <a:pPr lvl="1">
              <a:lnSpc>
                <a:spcPct val="114000"/>
              </a:lnSpc>
              <a:spcBef>
                <a:spcPts val="0"/>
              </a:spcBef>
              <a:buFont typeface="Courier New" panose="02070309020205020404" pitchFamily="49" charset="0"/>
              <a:buChar char="o"/>
            </a:pPr>
            <a:r>
              <a:rPr lang="en-US" sz="2400" dirty="0">
                <a:solidFill>
                  <a:schemeClr val="tx2"/>
                </a:solidFill>
              </a:rPr>
              <a:t>Federal and State rules and policies</a:t>
            </a:r>
          </a:p>
          <a:p>
            <a:pPr lvl="2">
              <a:lnSpc>
                <a:spcPct val="114000"/>
              </a:lnSpc>
              <a:spcBef>
                <a:spcPts val="0"/>
              </a:spcBef>
              <a:buFont typeface="Wingdings" pitchFamily="2" charset="2"/>
              <a:buChar char="§"/>
            </a:pPr>
            <a:r>
              <a:rPr lang="en-US" sz="2400" dirty="0">
                <a:solidFill>
                  <a:schemeClr val="tx2"/>
                </a:solidFill>
              </a:rPr>
              <a:t>Records</a:t>
            </a:r>
          </a:p>
          <a:p>
            <a:pPr lvl="2">
              <a:lnSpc>
                <a:spcPct val="114000"/>
              </a:lnSpc>
              <a:spcBef>
                <a:spcPts val="0"/>
              </a:spcBef>
              <a:buFont typeface="Wingdings" pitchFamily="2" charset="2"/>
              <a:buChar char="§"/>
            </a:pPr>
            <a:r>
              <a:rPr lang="en-US" sz="2400" dirty="0">
                <a:solidFill>
                  <a:schemeClr val="tx2"/>
                </a:solidFill>
              </a:rPr>
              <a:t>Safety and discipline</a:t>
            </a:r>
          </a:p>
          <a:p>
            <a:pPr lvl="2">
              <a:lnSpc>
                <a:spcPct val="114000"/>
              </a:lnSpc>
              <a:spcBef>
                <a:spcPts val="0"/>
              </a:spcBef>
              <a:buFont typeface="Wingdings" pitchFamily="2" charset="2"/>
              <a:buChar char="§"/>
            </a:pPr>
            <a:r>
              <a:rPr lang="en-US" sz="2400" dirty="0">
                <a:solidFill>
                  <a:schemeClr val="tx2"/>
                </a:solidFill>
              </a:rPr>
              <a:t>Educational accountability</a:t>
            </a:r>
          </a:p>
          <a:p>
            <a:pPr lvl="2">
              <a:lnSpc>
                <a:spcPct val="114000"/>
              </a:lnSpc>
              <a:spcBef>
                <a:spcPts val="0"/>
              </a:spcBef>
              <a:buFont typeface="Wingdings" pitchFamily="2" charset="2"/>
              <a:buChar char="§"/>
            </a:pPr>
            <a:r>
              <a:rPr lang="en-US" sz="2400" dirty="0">
                <a:solidFill>
                  <a:schemeClr val="tx2"/>
                </a:solidFill>
              </a:rPr>
              <a:t>Curriculum, Instruction, and Extra-Curricular Activities</a:t>
            </a:r>
          </a:p>
          <a:p>
            <a:pPr lvl="2">
              <a:lnSpc>
                <a:spcPct val="114000"/>
              </a:lnSpc>
              <a:spcBef>
                <a:spcPts val="0"/>
              </a:spcBef>
              <a:buFont typeface="Wingdings" pitchFamily="2" charset="2"/>
              <a:buChar char="§"/>
            </a:pPr>
            <a:r>
              <a:rPr lang="en-US" sz="2400" dirty="0">
                <a:solidFill>
                  <a:schemeClr val="tx2"/>
                </a:solidFill>
              </a:rPr>
              <a:t>Operations</a:t>
            </a:r>
          </a:p>
          <a:p>
            <a:pPr lvl="2">
              <a:lnSpc>
                <a:spcPct val="114000"/>
              </a:lnSpc>
              <a:spcBef>
                <a:spcPts val="0"/>
              </a:spcBef>
              <a:buFont typeface="Wingdings" pitchFamily="2" charset="2"/>
              <a:buChar char="§"/>
            </a:pPr>
            <a:r>
              <a:rPr lang="en-US" sz="2400" dirty="0">
                <a:solidFill>
                  <a:schemeClr val="tx2"/>
                </a:solidFill>
              </a:rPr>
              <a:t>Employment</a:t>
            </a:r>
          </a:p>
          <a:p>
            <a:pPr lvl="2">
              <a:lnSpc>
                <a:spcPct val="114000"/>
              </a:lnSpc>
              <a:spcBef>
                <a:spcPts val="0"/>
              </a:spcBef>
              <a:buFont typeface="Wingdings" pitchFamily="2" charset="2"/>
              <a:buChar char="§"/>
            </a:pPr>
            <a:r>
              <a:rPr lang="en-US" sz="2400" dirty="0">
                <a:solidFill>
                  <a:schemeClr val="tx2"/>
                </a:solidFill>
              </a:rPr>
              <a:t>Exceptional students</a:t>
            </a:r>
          </a:p>
          <a:p>
            <a:pPr lvl="2">
              <a:lnSpc>
                <a:spcPct val="114000"/>
              </a:lnSpc>
              <a:spcBef>
                <a:spcPts val="0"/>
              </a:spcBef>
              <a:buFont typeface="Wingdings" pitchFamily="2" charset="2"/>
              <a:buChar char="§"/>
            </a:pPr>
            <a:r>
              <a:rPr lang="en-US" sz="2400" dirty="0">
                <a:solidFill>
                  <a:schemeClr val="tx2"/>
                </a:solidFill>
              </a:rPr>
              <a:t>Finance</a:t>
            </a:r>
          </a:p>
          <a:p>
            <a:pPr lvl="2">
              <a:lnSpc>
                <a:spcPct val="114000"/>
              </a:lnSpc>
              <a:spcBef>
                <a:spcPts val="0"/>
              </a:spcBef>
              <a:buFont typeface="Wingdings" pitchFamily="2" charset="2"/>
              <a:buChar char="§"/>
            </a:pPr>
            <a:endParaRPr lang="en-US" sz="2400" dirty="0">
              <a:solidFill>
                <a:schemeClr val="tx2"/>
              </a:solidFill>
            </a:endParaRPr>
          </a:p>
        </p:txBody>
      </p:sp>
    </p:spTree>
    <p:extLst>
      <p:ext uri="{BB962C8B-B14F-4D97-AF65-F5344CB8AC3E}">
        <p14:creationId xmlns:p14="http://schemas.microsoft.com/office/powerpoint/2010/main" val="145678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Agenda</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4387190"/>
          </a:xfrm>
        </p:spPr>
        <p:txBody>
          <a:bodyPr tIns="457200">
            <a:normAutofit/>
          </a:bodyPr>
          <a:lstStyle/>
          <a:p>
            <a:pPr>
              <a:buFont typeface="Wingdings" pitchFamily="2" charset="2"/>
              <a:buChar char="§"/>
            </a:pPr>
            <a:r>
              <a:rPr lang="en-US" dirty="0"/>
              <a:t>Introductions</a:t>
            </a:r>
          </a:p>
          <a:p>
            <a:pPr>
              <a:buFont typeface="Wingdings" pitchFamily="2" charset="2"/>
              <a:buChar char="§"/>
            </a:pPr>
            <a:r>
              <a:rPr lang="en-US" dirty="0"/>
              <a:t>Overview of charter school governance</a:t>
            </a:r>
          </a:p>
          <a:p>
            <a:pPr>
              <a:buFont typeface="Wingdings" pitchFamily="2" charset="2"/>
              <a:buChar char="§"/>
            </a:pPr>
            <a:r>
              <a:rPr lang="en-US" dirty="0"/>
              <a:t>Governance compliance</a:t>
            </a:r>
          </a:p>
          <a:p>
            <a:pPr>
              <a:buFont typeface="Wingdings" pitchFamily="2" charset="2"/>
              <a:buChar char="§"/>
            </a:pPr>
            <a:r>
              <a:rPr lang="en-US" dirty="0"/>
              <a:t>State compliance</a:t>
            </a:r>
          </a:p>
          <a:p>
            <a:pPr>
              <a:buFont typeface="Wingdings" pitchFamily="2" charset="2"/>
              <a:buChar char="§"/>
            </a:pPr>
            <a:r>
              <a:rPr lang="en-US" dirty="0"/>
              <a:t>Authorizer compliance</a:t>
            </a:r>
          </a:p>
          <a:p>
            <a:pPr>
              <a:buFont typeface="Wingdings" pitchFamily="2" charset="2"/>
              <a:buChar char="§"/>
            </a:pPr>
            <a:r>
              <a:rPr lang="en-US" dirty="0"/>
              <a:t>Next steps</a:t>
            </a: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DE82-E606-D977-2EE4-68F2673B7B9F}"/>
              </a:ext>
            </a:extLst>
          </p:cNvPr>
          <p:cNvSpPr>
            <a:spLocks noGrp="1"/>
          </p:cNvSpPr>
          <p:nvPr>
            <p:ph type="title"/>
          </p:nvPr>
        </p:nvSpPr>
        <p:spPr/>
        <p:txBody>
          <a:bodyPr/>
          <a:lstStyle/>
          <a:p>
            <a:r>
              <a:rPr lang="en-US" dirty="0"/>
              <a:t>CSI Annual Review of Schools (CARS)</a:t>
            </a:r>
          </a:p>
        </p:txBody>
      </p:sp>
      <p:graphicFrame>
        <p:nvGraphicFramePr>
          <p:cNvPr id="5" name="Diagram 4" descr="CARS Diagram">
            <a:extLst>
              <a:ext uri="{FF2B5EF4-FFF2-40B4-BE49-F238E27FC236}">
                <a16:creationId xmlns:a16="http://schemas.microsoft.com/office/drawing/2014/main" id="{BD4E94B3-A5F7-B740-3454-A4CE70CC0DCE}"/>
              </a:ext>
            </a:extLst>
          </p:cNvPr>
          <p:cNvGraphicFramePr/>
          <p:nvPr>
            <p:extLst>
              <p:ext uri="{D42A27DB-BD31-4B8C-83A1-F6EECF244321}">
                <p14:modId xmlns:p14="http://schemas.microsoft.com/office/powerpoint/2010/main" val="3141909853"/>
              </p:ext>
            </p:extLst>
          </p:nvPr>
        </p:nvGraphicFramePr>
        <p:xfrm>
          <a:off x="3077029" y="3145758"/>
          <a:ext cx="8391071" cy="3683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2A97B78-27C7-E442-9D06-FE49F89FE589}"/>
              </a:ext>
            </a:extLst>
          </p:cNvPr>
          <p:cNvSpPr txBox="1"/>
          <p:nvPr/>
        </p:nvSpPr>
        <p:spPr>
          <a:xfrm>
            <a:off x="3077028" y="2317150"/>
            <a:ext cx="8391071"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CA0"/>
                </a:solidFill>
                <a:effectLst/>
                <a:uLnTx/>
                <a:uFillTx/>
                <a:latin typeface="Arial"/>
                <a:ea typeface="+mn-ea"/>
                <a:cs typeface="Arial"/>
              </a:rPr>
              <a:t>CSI Annual Review of Schools (CARS) refers to the </a:t>
            </a:r>
            <a:r>
              <a:rPr kumimoji="0" lang="en-US" sz="1800" b="1" i="0" u="sng" strike="noStrike" kern="1200" cap="none" spc="0" normalizeH="0" baseline="0" noProof="0" dirty="0">
                <a:ln>
                  <a:noFill/>
                </a:ln>
                <a:solidFill>
                  <a:srgbClr val="008CA0"/>
                </a:solidFill>
                <a:effectLst/>
                <a:uLnTx/>
                <a:uFillTx/>
                <a:latin typeface="Arial"/>
                <a:ea typeface="+mn-ea"/>
                <a:cs typeface="Arial"/>
              </a:rPr>
              <a:t>process</a:t>
            </a:r>
            <a:r>
              <a:rPr kumimoji="0" lang="en-US" sz="1800" b="1" i="0" u="none" strike="noStrike" kern="1200" cap="none" spc="0" normalizeH="0" baseline="0" noProof="0" dirty="0">
                <a:ln>
                  <a:noFill/>
                </a:ln>
                <a:solidFill>
                  <a:srgbClr val="008CA0"/>
                </a:solidFill>
                <a:effectLst/>
                <a:uLnTx/>
                <a:uFillTx/>
                <a:latin typeface="Arial"/>
                <a:ea typeface="+mn-ea"/>
                <a:cs typeface="Arial"/>
              </a:rPr>
              <a:t> for collecting, analyzing, and reporting data on school performance.</a:t>
            </a:r>
          </a:p>
        </p:txBody>
      </p:sp>
    </p:spTree>
    <p:extLst>
      <p:ext uri="{BB962C8B-B14F-4D97-AF65-F5344CB8AC3E}">
        <p14:creationId xmlns:p14="http://schemas.microsoft.com/office/powerpoint/2010/main" val="228398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CARS</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269129"/>
            <a:ext cx="5486400" cy="2158342"/>
          </a:xfrm>
        </p:spPr>
        <p:txBody>
          <a:bodyPr/>
          <a:lstStyle/>
          <a:p>
            <a:r>
              <a:rPr lang="en-US" dirty="0"/>
              <a:t>Audience</a:t>
            </a:r>
          </a:p>
          <a:p>
            <a:pPr marL="342900" indent="-342900">
              <a:buFont typeface="Wingdings" pitchFamily="2" charset="2"/>
              <a:buChar char="§"/>
            </a:pPr>
            <a:r>
              <a:rPr lang="en-US" dirty="0"/>
              <a:t>Community, School, CSI Board</a:t>
            </a:r>
          </a:p>
          <a:p>
            <a:endParaRPr lang="en-US" dirty="0"/>
          </a:p>
          <a:p>
            <a:r>
              <a:rPr lang="en-US" dirty="0"/>
              <a:t>Areas for Review</a:t>
            </a:r>
          </a:p>
          <a:p>
            <a:pPr marL="342900" indent="-342900">
              <a:buFont typeface="Wingdings" pitchFamily="2" charset="2"/>
              <a:buChar char="§"/>
            </a:pPr>
            <a:r>
              <a:rPr lang="en-US" dirty="0"/>
              <a:t>Academic, Finance, Organizational</a:t>
            </a:r>
          </a:p>
        </p:txBody>
      </p:sp>
      <p:sp>
        <p:nvSpPr>
          <p:cNvPr id="7" name="Title 1">
            <a:extLst>
              <a:ext uri="{FF2B5EF4-FFF2-40B4-BE49-F238E27FC236}">
                <a16:creationId xmlns:a16="http://schemas.microsoft.com/office/drawing/2014/main" id="{836413BB-B989-36E4-EA66-D0D69BD37A70}"/>
              </a:ext>
              <a:ext uri="{C183D7F6-B498-43B3-948B-1728B52AA6E4}">
                <adec:decorative xmlns:adec="http://schemas.microsoft.com/office/drawing/2017/decorative" val="1"/>
              </a:ext>
            </a:extLst>
          </p:cNvPr>
          <p:cNvSpPr txBox="1">
            <a:spLocks/>
          </p:cNvSpPr>
          <p:nvPr/>
        </p:nvSpPr>
        <p:spPr>
          <a:xfrm>
            <a:off x="202883" y="2588870"/>
            <a:ext cx="5486400" cy="1680259"/>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10" name="Picture Placeholder 9">
            <a:extLst>
              <a:ext uri="{FF2B5EF4-FFF2-40B4-BE49-F238E27FC236}">
                <a16:creationId xmlns:a16="http://schemas.microsoft.com/office/drawing/2014/main" id="{12D6EC6E-5D86-A067-A642-9DDB2D624333}"/>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4827" t="162" r="38037" b="-162"/>
          <a:stretch/>
        </p:blipFill>
        <p:spPr>
          <a:xfrm>
            <a:off x="0" y="-11113"/>
            <a:ext cx="5791200" cy="6880226"/>
          </a:xfrm>
        </p:spPr>
      </p:pic>
      <p:pic>
        <p:nvPicPr>
          <p:cNvPr id="4" name="Picture Placeholder 9">
            <a:extLst>
              <a:ext uri="{FF2B5EF4-FFF2-40B4-BE49-F238E27FC236}">
                <a16:creationId xmlns:a16="http://schemas.microsoft.com/office/drawing/2014/main" id="{EC7514FA-32C2-9C10-BC62-37A287CBB43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21970" r="21970"/>
          <a:stretch/>
        </p:blipFill>
        <p:spPr>
          <a:xfrm>
            <a:off x="0" y="0"/>
            <a:ext cx="5791200" cy="6880226"/>
          </a:xfrm>
          <a:prstGeom prst="rect">
            <a:avLst/>
          </a:prstGeom>
        </p:spPr>
      </p:pic>
    </p:spTree>
    <p:extLst>
      <p:ext uri="{BB962C8B-B14F-4D97-AF65-F5344CB8AC3E}">
        <p14:creationId xmlns:p14="http://schemas.microsoft.com/office/powerpoint/2010/main" val="169190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Accreditation Ratings</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269128"/>
            <a:ext cx="5486400" cy="2334871"/>
          </a:xfrm>
        </p:spPr>
        <p:txBody>
          <a:bodyPr/>
          <a:lstStyle/>
          <a:p>
            <a:pPr marL="342900" indent="-342900">
              <a:buFont typeface="Wingdings" pitchFamily="2" charset="2"/>
              <a:buChar char="§"/>
            </a:pPr>
            <a:r>
              <a:rPr lang="en-US" dirty="0"/>
              <a:t>Ratings used to determine school supports</a:t>
            </a:r>
          </a:p>
          <a:p>
            <a:pPr marL="342900" indent="-342900">
              <a:buFont typeface="Wingdings" pitchFamily="2" charset="2"/>
              <a:buChar char="§"/>
            </a:pPr>
            <a:r>
              <a:rPr lang="en-US" dirty="0"/>
              <a:t>Schools use CARS and their rating to inform improvement planning</a:t>
            </a:r>
          </a:p>
          <a:p>
            <a:pPr marL="342900" indent="-342900">
              <a:buFont typeface="Wingdings" pitchFamily="2" charset="2"/>
              <a:buChar char="§"/>
            </a:pPr>
            <a:r>
              <a:rPr lang="en-US" dirty="0"/>
              <a:t>CSI Board uses CARS and rating in renewal decisions</a:t>
            </a:r>
          </a:p>
        </p:txBody>
      </p:sp>
      <p:pic>
        <p:nvPicPr>
          <p:cNvPr id="6" name="Picture 5">
            <a:extLst>
              <a:ext uri="{FF2B5EF4-FFF2-40B4-BE49-F238E27FC236}">
                <a16:creationId xmlns:a16="http://schemas.microsoft.com/office/drawing/2014/main" id="{02838281-931E-D522-DE0C-E36FDF46C8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34997" y="127792"/>
            <a:ext cx="3222171" cy="6602413"/>
          </a:xfrm>
          <a:prstGeom prst="rect">
            <a:avLst/>
          </a:prstGeom>
        </p:spPr>
      </p:pic>
      <p:sp>
        <p:nvSpPr>
          <p:cNvPr id="7" name="Title 1">
            <a:extLst>
              <a:ext uri="{FF2B5EF4-FFF2-40B4-BE49-F238E27FC236}">
                <a16:creationId xmlns:a16="http://schemas.microsoft.com/office/drawing/2014/main" id="{836413BB-B989-36E4-EA66-D0D69BD37A70}"/>
              </a:ext>
              <a:ext uri="{C183D7F6-B498-43B3-948B-1728B52AA6E4}">
                <adec:decorative xmlns:adec="http://schemas.microsoft.com/office/drawing/2017/decorative" val="1"/>
              </a:ext>
            </a:extLst>
          </p:cNvPr>
          <p:cNvSpPr txBox="1">
            <a:spLocks/>
          </p:cNvSpPr>
          <p:nvPr/>
        </p:nvSpPr>
        <p:spPr>
          <a:xfrm>
            <a:off x="202883" y="2588870"/>
            <a:ext cx="5486400" cy="1680259"/>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425179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Charter School Contract</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568601"/>
            <a:ext cx="5486400" cy="1858869"/>
          </a:xfrm>
        </p:spPr>
        <p:txBody>
          <a:bodyPr/>
          <a:lstStyle/>
          <a:p>
            <a:pPr marL="342900" indent="-342900">
              <a:buFont typeface="Wingdings" pitchFamily="2" charset="2"/>
              <a:buChar char="§"/>
            </a:pPr>
            <a:r>
              <a:rPr lang="en-US" sz="2000" dirty="0">
                <a:solidFill>
                  <a:schemeClr val="tx2"/>
                </a:solidFill>
              </a:rPr>
              <a:t>Purpose</a:t>
            </a:r>
          </a:p>
          <a:p>
            <a:pPr marL="342900" indent="-342900">
              <a:buFont typeface="Wingdings" pitchFamily="2" charset="2"/>
              <a:buChar char="§"/>
            </a:pPr>
            <a:r>
              <a:rPr lang="en-US" sz="2000" dirty="0">
                <a:solidFill>
                  <a:schemeClr val="tx2"/>
                </a:solidFill>
              </a:rPr>
              <a:t>Key Components</a:t>
            </a:r>
          </a:p>
          <a:p>
            <a:pPr marL="342900" indent="-342900">
              <a:buFont typeface="Wingdings" pitchFamily="2" charset="2"/>
              <a:buChar char="§"/>
            </a:pPr>
            <a:r>
              <a:rPr lang="en-US" sz="2000" dirty="0">
                <a:solidFill>
                  <a:schemeClr val="tx2"/>
                </a:solidFill>
              </a:rPr>
              <a:t>Modifications</a:t>
            </a:r>
          </a:p>
        </p:txBody>
      </p:sp>
      <p:sp>
        <p:nvSpPr>
          <p:cNvPr id="7" name="Title 1">
            <a:extLst>
              <a:ext uri="{FF2B5EF4-FFF2-40B4-BE49-F238E27FC236}">
                <a16:creationId xmlns:a16="http://schemas.microsoft.com/office/drawing/2014/main" id="{836413BB-B989-36E4-EA66-D0D69BD37A70}"/>
              </a:ext>
              <a:ext uri="{C183D7F6-B498-43B3-948B-1728B52AA6E4}">
                <adec:decorative xmlns:adec="http://schemas.microsoft.com/office/drawing/2017/decorative" val="1"/>
              </a:ext>
            </a:extLst>
          </p:cNvPr>
          <p:cNvSpPr txBox="1">
            <a:spLocks/>
          </p:cNvSpPr>
          <p:nvPr/>
        </p:nvSpPr>
        <p:spPr>
          <a:xfrm>
            <a:off x="202883" y="2588870"/>
            <a:ext cx="5486400" cy="1680259"/>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8" name="Picture Placeholder 7">
            <a:extLst>
              <a:ext uri="{FF2B5EF4-FFF2-40B4-BE49-F238E27FC236}">
                <a16:creationId xmlns:a16="http://schemas.microsoft.com/office/drawing/2014/main" id="{94D4A8D8-A3C5-13A0-E6C2-7396C2933EA3}"/>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914" r="7914"/>
          <a:stretch>
            <a:fillRect/>
          </a:stretch>
        </p:blipFill>
        <p:spPr/>
      </p:pic>
    </p:spTree>
    <p:extLst>
      <p:ext uri="{BB962C8B-B14F-4D97-AF65-F5344CB8AC3E}">
        <p14:creationId xmlns:p14="http://schemas.microsoft.com/office/powerpoint/2010/main" val="237145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B951D0FA-1607-73EB-E997-7DD9D1272EA1}"/>
              </a:ext>
            </a:extLst>
          </p:cNvPr>
          <p:cNvSpPr>
            <a:spLocks noGrp="1"/>
          </p:cNvSpPr>
          <p:nvPr>
            <p:ph sz="quarter" idx="13"/>
          </p:nvPr>
        </p:nvSpPr>
        <p:spPr/>
        <p:txBody>
          <a:bodyPr>
            <a:normAutofit/>
          </a:bodyPr>
          <a:lstStyle/>
          <a:p>
            <a:pPr>
              <a:lnSpc>
                <a:spcPct val="150000"/>
              </a:lnSpc>
              <a:spcBef>
                <a:spcPts val="0"/>
              </a:spcBef>
              <a:buFont typeface="Wingdings" pitchFamily="2" charset="2"/>
              <a:buChar char="§"/>
            </a:pPr>
            <a:r>
              <a:rPr lang="en-US" sz="2400" dirty="0">
                <a:solidFill>
                  <a:schemeClr val="tx2"/>
                </a:solidFill>
              </a:rPr>
              <a:t>Legally binding agreement</a:t>
            </a:r>
          </a:p>
          <a:p>
            <a:pPr>
              <a:lnSpc>
                <a:spcPct val="150000"/>
              </a:lnSpc>
              <a:spcBef>
                <a:spcPts val="0"/>
              </a:spcBef>
              <a:buFont typeface="Wingdings" pitchFamily="2" charset="2"/>
              <a:buChar char="§"/>
            </a:pPr>
            <a:r>
              <a:rPr lang="en-US" sz="2400" dirty="0">
                <a:solidFill>
                  <a:schemeClr val="tx2"/>
                </a:solidFill>
              </a:rPr>
              <a:t>Terms and conditions</a:t>
            </a:r>
          </a:p>
          <a:p>
            <a:pPr>
              <a:lnSpc>
                <a:spcPct val="150000"/>
              </a:lnSpc>
              <a:spcBef>
                <a:spcPts val="0"/>
              </a:spcBef>
              <a:buFont typeface="Wingdings" pitchFamily="2" charset="2"/>
              <a:buChar char="§"/>
            </a:pPr>
            <a:r>
              <a:rPr lang="en-US" sz="2400" dirty="0">
                <a:solidFill>
                  <a:schemeClr val="tx2"/>
                </a:solidFill>
              </a:rPr>
              <a:t>Contract differences</a:t>
            </a:r>
          </a:p>
          <a:p>
            <a:pPr>
              <a:lnSpc>
                <a:spcPct val="150000"/>
              </a:lnSpc>
              <a:spcBef>
                <a:spcPts val="0"/>
              </a:spcBef>
              <a:buFont typeface="Wingdings" pitchFamily="2" charset="2"/>
              <a:buChar char="§"/>
            </a:pPr>
            <a:r>
              <a:rPr lang="en-US" sz="2400" dirty="0">
                <a:solidFill>
                  <a:schemeClr val="tx2"/>
                </a:solidFill>
              </a:rPr>
              <a:t>Negotiating the contract</a:t>
            </a:r>
          </a:p>
        </p:txBody>
      </p:sp>
    </p:spTree>
    <p:extLst>
      <p:ext uri="{BB962C8B-B14F-4D97-AF65-F5344CB8AC3E}">
        <p14:creationId xmlns:p14="http://schemas.microsoft.com/office/powerpoint/2010/main" val="288010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Key Components of the Contract – Sections </a:t>
            </a:r>
          </a:p>
        </p:txBody>
      </p:sp>
      <p:sp>
        <p:nvSpPr>
          <p:cNvPr id="6" name="Content Placeholder 2">
            <a:extLst>
              <a:ext uri="{FF2B5EF4-FFF2-40B4-BE49-F238E27FC236}">
                <a16:creationId xmlns:a16="http://schemas.microsoft.com/office/drawing/2014/main" id="{92B1C7E1-1E61-250F-2942-BF3B5DB2DA28}"/>
              </a:ext>
            </a:extLst>
          </p:cNvPr>
          <p:cNvSpPr txBox="1">
            <a:spLocks/>
          </p:cNvSpPr>
          <p:nvPr/>
        </p:nvSpPr>
        <p:spPr>
          <a:xfrm>
            <a:off x="3164816" y="2222440"/>
            <a:ext cx="3886200" cy="4351338"/>
          </a:xfrm>
          <a:prstGeom prst="rect">
            <a:avLst/>
          </a:prstGeom>
        </p:spPr>
        <p:txBody>
          <a:bodyPr>
            <a:normAutofit fontScale="92500" lnSpcReduction="20000"/>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a:pPr>
            <a:r>
              <a:rPr lang="en-US" dirty="0">
                <a:solidFill>
                  <a:schemeClr val="tx2"/>
                </a:solidFill>
              </a:rPr>
              <a:t>Recitals</a:t>
            </a:r>
          </a:p>
          <a:p>
            <a:pPr marL="514350" indent="-514350">
              <a:lnSpc>
                <a:spcPct val="120000"/>
              </a:lnSpc>
              <a:buFont typeface="+mj-lt"/>
              <a:buAutoNum type="arabicPeriod"/>
            </a:pPr>
            <a:r>
              <a:rPr lang="en-US" dirty="0">
                <a:solidFill>
                  <a:schemeClr val="tx2"/>
                </a:solidFill>
              </a:rPr>
              <a:t>Establishment of the School</a:t>
            </a:r>
          </a:p>
          <a:p>
            <a:pPr marL="514350" indent="-514350">
              <a:lnSpc>
                <a:spcPct val="120000"/>
              </a:lnSpc>
              <a:buFont typeface="+mj-lt"/>
              <a:buAutoNum type="arabicPeriod"/>
            </a:pPr>
            <a:r>
              <a:rPr lang="en-US" dirty="0">
                <a:solidFill>
                  <a:schemeClr val="tx2"/>
                </a:solidFill>
              </a:rPr>
              <a:t>Institute-School Relationship</a:t>
            </a:r>
          </a:p>
          <a:p>
            <a:pPr marL="514350" indent="-514350">
              <a:lnSpc>
                <a:spcPct val="120000"/>
              </a:lnSpc>
              <a:buFont typeface="+mj-lt"/>
              <a:buAutoNum type="arabicPeriod"/>
            </a:pPr>
            <a:r>
              <a:rPr lang="en-US" dirty="0">
                <a:solidFill>
                  <a:schemeClr val="tx2"/>
                </a:solidFill>
              </a:rPr>
              <a:t>School Governance</a:t>
            </a:r>
          </a:p>
          <a:p>
            <a:pPr marL="514350" indent="-514350">
              <a:lnSpc>
                <a:spcPct val="120000"/>
              </a:lnSpc>
              <a:buFont typeface="+mj-lt"/>
              <a:buAutoNum type="arabicPeriod"/>
            </a:pPr>
            <a:r>
              <a:rPr lang="en-US" dirty="0">
                <a:solidFill>
                  <a:schemeClr val="tx2"/>
                </a:solidFill>
              </a:rPr>
              <a:t>Operation of School</a:t>
            </a:r>
          </a:p>
          <a:p>
            <a:pPr marL="514350" indent="-514350">
              <a:lnSpc>
                <a:spcPct val="120000"/>
              </a:lnSpc>
              <a:buFont typeface="+mj-lt"/>
              <a:buAutoNum type="arabicPeriod"/>
            </a:pPr>
            <a:r>
              <a:rPr lang="en-US" dirty="0">
                <a:solidFill>
                  <a:schemeClr val="tx2"/>
                </a:solidFill>
              </a:rPr>
              <a:t>Enrollment and Demographics</a:t>
            </a:r>
          </a:p>
          <a:p>
            <a:pPr>
              <a:lnSpc>
                <a:spcPct val="120000"/>
              </a:lnSpc>
            </a:pPr>
            <a:endParaRPr lang="en-US" dirty="0"/>
          </a:p>
        </p:txBody>
      </p:sp>
      <p:sp>
        <p:nvSpPr>
          <p:cNvPr id="8" name="Content Placeholder 3">
            <a:extLst>
              <a:ext uri="{FF2B5EF4-FFF2-40B4-BE49-F238E27FC236}">
                <a16:creationId xmlns:a16="http://schemas.microsoft.com/office/drawing/2014/main" id="{2208AC09-0CA3-D729-1FB1-0B40FF9A0E0F}"/>
              </a:ext>
            </a:extLst>
          </p:cNvPr>
          <p:cNvSpPr txBox="1">
            <a:spLocks/>
          </p:cNvSpPr>
          <p:nvPr/>
        </p:nvSpPr>
        <p:spPr>
          <a:xfrm>
            <a:off x="7410450" y="2222440"/>
            <a:ext cx="4057650" cy="4351338"/>
          </a:xfrm>
          <a:prstGeom prst="rect">
            <a:avLst/>
          </a:prstGeom>
        </p:spPr>
        <p:txBody>
          <a:bodyPr>
            <a:norm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dirty="0">
                <a:solidFill>
                  <a:schemeClr val="tx2"/>
                </a:solidFill>
              </a:rPr>
              <a:t>7.    Educational Program               </a:t>
            </a:r>
          </a:p>
          <a:p>
            <a:pPr marL="0" indent="0">
              <a:lnSpc>
                <a:spcPct val="120000"/>
              </a:lnSpc>
              <a:buFont typeface="Arial" panose="020B0604020202020204" pitchFamily="34" charset="0"/>
              <a:buNone/>
            </a:pPr>
            <a:r>
              <a:rPr lang="en-US" dirty="0">
                <a:solidFill>
                  <a:schemeClr val="tx2"/>
                </a:solidFill>
              </a:rPr>
              <a:t>8.    Financial Matters</a:t>
            </a:r>
          </a:p>
          <a:p>
            <a:pPr marL="0" indent="0">
              <a:buFont typeface="Arial" panose="020B0604020202020204" pitchFamily="34" charset="0"/>
              <a:buNone/>
            </a:pPr>
            <a:r>
              <a:rPr lang="en-US" dirty="0">
                <a:solidFill>
                  <a:schemeClr val="tx2"/>
                </a:solidFill>
              </a:rPr>
              <a:t>9.    Personnel</a:t>
            </a:r>
          </a:p>
          <a:p>
            <a:pPr marL="0" indent="0">
              <a:buFont typeface="Arial" panose="020B0604020202020204" pitchFamily="34" charset="0"/>
              <a:buNone/>
            </a:pPr>
            <a:r>
              <a:rPr lang="en-US" dirty="0">
                <a:solidFill>
                  <a:schemeClr val="tx2"/>
                </a:solidFill>
              </a:rPr>
              <a:t>10.  Renewal, Revocation   </a:t>
            </a:r>
          </a:p>
          <a:p>
            <a:pPr marL="0" indent="0">
              <a:buFont typeface="Arial" panose="020B0604020202020204" pitchFamily="34" charset="0"/>
              <a:buNone/>
            </a:pPr>
            <a:r>
              <a:rPr lang="en-US" dirty="0">
                <a:solidFill>
                  <a:schemeClr val="tx2"/>
                </a:solidFill>
              </a:rPr>
              <a:t>       and Closure</a:t>
            </a:r>
          </a:p>
          <a:p>
            <a:pPr marL="0" indent="0">
              <a:buFont typeface="Arial" panose="020B0604020202020204" pitchFamily="34" charset="0"/>
              <a:buNone/>
            </a:pPr>
            <a:r>
              <a:rPr lang="en-US" dirty="0">
                <a:solidFill>
                  <a:schemeClr val="tx2"/>
                </a:solidFill>
              </a:rPr>
              <a:t>11.  General Provisions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22493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Key Components of the Contract – Exhibits</a:t>
            </a:r>
          </a:p>
        </p:txBody>
      </p:sp>
      <p:sp>
        <p:nvSpPr>
          <p:cNvPr id="3" name="Content Placeholder 2">
            <a:extLst>
              <a:ext uri="{FF2B5EF4-FFF2-40B4-BE49-F238E27FC236}">
                <a16:creationId xmlns:a16="http://schemas.microsoft.com/office/drawing/2014/main" id="{F9DE63CD-8B9F-F9E4-5974-02CC5BF3C04D}"/>
              </a:ext>
            </a:extLst>
          </p:cNvPr>
          <p:cNvSpPr txBox="1">
            <a:spLocks/>
          </p:cNvSpPr>
          <p:nvPr/>
        </p:nvSpPr>
        <p:spPr>
          <a:xfrm>
            <a:off x="3552371" y="2189665"/>
            <a:ext cx="3886200" cy="4168776"/>
          </a:xfrm>
          <a:prstGeom prst="rect">
            <a:avLst/>
          </a:prstGeom>
        </p:spPr>
        <p:txBody>
          <a:bodyPr>
            <a:normAutofit fontScale="70000" lnSpcReduction="20000"/>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indent="-460375">
              <a:lnSpc>
                <a:spcPct val="120000"/>
              </a:lnSpc>
              <a:buFont typeface="+mj-lt"/>
              <a:buAutoNum type="alphaUcPeriod"/>
            </a:pPr>
            <a:r>
              <a:rPr lang="en-US" sz="4000" dirty="0">
                <a:solidFill>
                  <a:schemeClr val="tx2"/>
                </a:solidFill>
              </a:rPr>
              <a:t>Milestones</a:t>
            </a:r>
          </a:p>
          <a:p>
            <a:pPr marL="460375" indent="-460375">
              <a:lnSpc>
                <a:spcPct val="120000"/>
              </a:lnSpc>
              <a:buFont typeface="+mj-lt"/>
              <a:buAutoNum type="alphaUcPeriod"/>
            </a:pPr>
            <a:r>
              <a:rPr lang="en-US" sz="4000" dirty="0">
                <a:solidFill>
                  <a:schemeClr val="tx2"/>
                </a:solidFill>
              </a:rPr>
              <a:t>Maximum projected enrollment</a:t>
            </a:r>
          </a:p>
          <a:p>
            <a:pPr marL="460375" indent="-460375">
              <a:lnSpc>
                <a:spcPct val="120000"/>
              </a:lnSpc>
              <a:buFont typeface="+mj-lt"/>
              <a:buAutoNum type="alphaUcPeriod"/>
            </a:pPr>
            <a:r>
              <a:rPr lang="en-US" sz="4000" dirty="0">
                <a:solidFill>
                  <a:schemeClr val="tx2"/>
                </a:solidFill>
              </a:rPr>
              <a:t>Requested Waivers</a:t>
            </a:r>
          </a:p>
          <a:p>
            <a:pPr marL="460375" indent="-460375">
              <a:lnSpc>
                <a:spcPct val="120000"/>
              </a:lnSpc>
              <a:buFont typeface="+mj-lt"/>
              <a:buAutoNum type="alphaUcPeriod"/>
            </a:pPr>
            <a:r>
              <a:rPr lang="en-US" sz="4000" dirty="0">
                <a:solidFill>
                  <a:schemeClr val="tx2"/>
                </a:solidFill>
              </a:rPr>
              <a:t>CSI resolution approving the contract</a:t>
            </a:r>
          </a:p>
          <a:p>
            <a:pPr marL="460375" indent="-460375">
              <a:lnSpc>
                <a:spcPct val="120000"/>
              </a:lnSpc>
              <a:buFont typeface="+mj-lt"/>
              <a:buAutoNum type="alphaUcPeriod"/>
            </a:pPr>
            <a:r>
              <a:rPr lang="en-US" sz="4000" dirty="0">
                <a:solidFill>
                  <a:schemeClr val="tx2"/>
                </a:solidFill>
              </a:rPr>
              <a:t>Transportation</a:t>
            </a:r>
          </a:p>
          <a:p>
            <a:pPr>
              <a:lnSpc>
                <a:spcPct val="120000"/>
              </a:lnSpc>
            </a:pPr>
            <a:endParaRPr lang="en-US" sz="2200" dirty="0"/>
          </a:p>
        </p:txBody>
      </p:sp>
      <p:sp>
        <p:nvSpPr>
          <p:cNvPr id="4" name="Content Placeholder 3">
            <a:extLst>
              <a:ext uri="{FF2B5EF4-FFF2-40B4-BE49-F238E27FC236}">
                <a16:creationId xmlns:a16="http://schemas.microsoft.com/office/drawing/2014/main" id="{7CBB9E8A-5088-E639-7A16-3067E1BD096C}"/>
              </a:ext>
            </a:extLst>
          </p:cNvPr>
          <p:cNvSpPr txBox="1">
            <a:spLocks/>
          </p:cNvSpPr>
          <p:nvPr/>
        </p:nvSpPr>
        <p:spPr>
          <a:xfrm>
            <a:off x="7581900" y="2189665"/>
            <a:ext cx="3886200" cy="3995787"/>
          </a:xfrm>
          <a:prstGeom prst="rect">
            <a:avLst/>
          </a:prstGeom>
        </p:spPr>
        <p:txBody>
          <a:bodyPr>
            <a:norm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indent="-515938">
              <a:lnSpc>
                <a:spcPct val="120000"/>
              </a:lnSpc>
              <a:buFont typeface="+mj-lt"/>
              <a:buAutoNum type="alphaUcPeriod" startAt="6"/>
            </a:pPr>
            <a:r>
              <a:rPr lang="en-US" dirty="0">
                <a:solidFill>
                  <a:schemeClr val="tx2"/>
                </a:solidFill>
              </a:rPr>
              <a:t>Food Service</a:t>
            </a:r>
          </a:p>
          <a:p>
            <a:pPr marL="460375" indent="-515938">
              <a:lnSpc>
                <a:spcPct val="120000"/>
              </a:lnSpc>
              <a:buFont typeface="+mj-lt"/>
              <a:buAutoNum type="alphaUcPeriod" startAt="6"/>
            </a:pPr>
            <a:r>
              <a:rPr lang="en-US" dirty="0">
                <a:solidFill>
                  <a:schemeClr val="tx2"/>
                </a:solidFill>
              </a:rPr>
              <a:t>Online Learning</a:t>
            </a:r>
          </a:p>
          <a:p>
            <a:pPr marL="519113" indent="-504825">
              <a:lnSpc>
                <a:spcPct val="120000"/>
              </a:lnSpc>
              <a:buFont typeface="+mj-lt"/>
              <a:buAutoNum type="alphaUcPeriod" startAt="6"/>
            </a:pPr>
            <a:r>
              <a:rPr lang="en-US" dirty="0">
                <a:solidFill>
                  <a:schemeClr val="tx2"/>
                </a:solidFill>
              </a:rPr>
              <a:t>Education Service Provider</a:t>
            </a:r>
          </a:p>
          <a:p>
            <a:pPr marL="460375" indent="-515938">
              <a:lnSpc>
                <a:spcPct val="120000"/>
              </a:lnSpc>
              <a:buFont typeface="+mj-lt"/>
              <a:buAutoNum type="alphaUcPeriod" startAt="6"/>
            </a:pPr>
            <a:r>
              <a:rPr lang="en-US" dirty="0">
                <a:solidFill>
                  <a:schemeClr val="tx2"/>
                </a:solidFill>
              </a:rPr>
              <a:t>Preschool</a:t>
            </a:r>
          </a:p>
          <a:p>
            <a:pPr marL="460375" indent="-515938">
              <a:lnSpc>
                <a:spcPct val="120000"/>
              </a:lnSpc>
              <a:buFont typeface="+mj-lt"/>
              <a:buAutoNum type="alphaUcPeriod" startAt="6"/>
            </a:pPr>
            <a:r>
              <a:rPr lang="en-US" dirty="0">
                <a:solidFill>
                  <a:schemeClr val="tx2"/>
                </a:solidFill>
              </a:rPr>
              <a:t>Homeschool support</a:t>
            </a:r>
          </a:p>
          <a:p>
            <a:endParaRPr lang="en-US" dirty="0"/>
          </a:p>
        </p:txBody>
      </p:sp>
    </p:spTree>
    <p:extLst>
      <p:ext uri="{BB962C8B-B14F-4D97-AF65-F5344CB8AC3E}">
        <p14:creationId xmlns:p14="http://schemas.microsoft.com/office/powerpoint/2010/main" val="1377561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Contract Modifications</a:t>
            </a:r>
          </a:p>
        </p:txBody>
      </p:sp>
      <p:sp>
        <p:nvSpPr>
          <p:cNvPr id="3" name="Content Placeholder 2">
            <a:extLst>
              <a:ext uri="{FF2B5EF4-FFF2-40B4-BE49-F238E27FC236}">
                <a16:creationId xmlns:a16="http://schemas.microsoft.com/office/drawing/2014/main" id="{F9DE63CD-8B9F-F9E4-5974-02CC5BF3C04D}"/>
              </a:ext>
            </a:extLst>
          </p:cNvPr>
          <p:cNvSpPr txBox="1">
            <a:spLocks/>
          </p:cNvSpPr>
          <p:nvPr/>
        </p:nvSpPr>
        <p:spPr>
          <a:xfrm>
            <a:off x="3571059" y="3193144"/>
            <a:ext cx="7897041" cy="3222172"/>
          </a:xfrm>
          <a:prstGeom prst="rect">
            <a:avLst/>
          </a:prstGeom>
        </p:spPr>
        <p:txBody>
          <a:bodyPr numCol="2" spcCol="274320">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Wingdings" pitchFamily="2" charset="2"/>
              <a:buChar char="§"/>
            </a:pPr>
            <a:r>
              <a:rPr lang="en-US" sz="1800" dirty="0">
                <a:solidFill>
                  <a:schemeClr val="tx2"/>
                </a:solidFill>
              </a:rPr>
              <a:t>Articles of Incorporation/Bylaws</a:t>
            </a:r>
          </a:p>
          <a:p>
            <a:pPr marL="342900" indent="-342900">
              <a:lnSpc>
                <a:spcPct val="120000"/>
              </a:lnSpc>
              <a:buFont typeface="Wingdings" pitchFamily="2" charset="2"/>
              <a:buChar char="§"/>
            </a:pPr>
            <a:r>
              <a:rPr lang="en-US" sz="1800" dirty="0">
                <a:solidFill>
                  <a:schemeClr val="tx2"/>
                </a:solidFill>
              </a:rPr>
              <a:t>Calendar/hours</a:t>
            </a:r>
          </a:p>
          <a:p>
            <a:pPr marL="342900" indent="-342900">
              <a:lnSpc>
                <a:spcPct val="120000"/>
              </a:lnSpc>
              <a:buFont typeface="Wingdings" pitchFamily="2" charset="2"/>
              <a:buChar char="§"/>
            </a:pPr>
            <a:r>
              <a:rPr lang="en-US" sz="1800" dirty="0">
                <a:solidFill>
                  <a:schemeClr val="tx2"/>
                </a:solidFill>
              </a:rPr>
              <a:t>Curricula</a:t>
            </a:r>
          </a:p>
          <a:p>
            <a:pPr marL="342900" indent="-342900">
              <a:lnSpc>
                <a:spcPct val="120000"/>
              </a:lnSpc>
              <a:buFont typeface="Wingdings" pitchFamily="2" charset="2"/>
              <a:buChar char="§"/>
            </a:pPr>
            <a:r>
              <a:rPr lang="en-US" sz="1800" dirty="0">
                <a:solidFill>
                  <a:schemeClr val="tx2"/>
                </a:solidFill>
              </a:rPr>
              <a:t>Delayed/paused program</a:t>
            </a:r>
          </a:p>
          <a:p>
            <a:pPr marL="342900" indent="-342900">
              <a:lnSpc>
                <a:spcPct val="120000"/>
              </a:lnSpc>
              <a:buFont typeface="Wingdings" pitchFamily="2" charset="2"/>
              <a:buChar char="§"/>
            </a:pPr>
            <a:r>
              <a:rPr lang="en-US" sz="1800" dirty="0">
                <a:solidFill>
                  <a:schemeClr val="tx2"/>
                </a:solidFill>
              </a:rPr>
              <a:t>Enrollment changes </a:t>
            </a:r>
          </a:p>
          <a:p>
            <a:pPr marL="342900" indent="-342900">
              <a:lnSpc>
                <a:spcPct val="120000"/>
              </a:lnSpc>
              <a:buFont typeface="Wingdings" pitchFamily="2" charset="2"/>
              <a:buChar char="§"/>
            </a:pPr>
            <a:r>
              <a:rPr lang="en-US" sz="1800" dirty="0">
                <a:solidFill>
                  <a:schemeClr val="tx2"/>
                </a:solidFill>
              </a:rPr>
              <a:t>Four-day school week/&lt;160 contact days</a:t>
            </a:r>
          </a:p>
          <a:p>
            <a:pPr marL="342900" indent="-342900">
              <a:lnSpc>
                <a:spcPct val="120000"/>
              </a:lnSpc>
              <a:buFont typeface="Wingdings" pitchFamily="2" charset="2"/>
              <a:buChar char="§"/>
            </a:pPr>
            <a:r>
              <a:rPr lang="en-US" sz="1800" dirty="0">
                <a:solidFill>
                  <a:schemeClr val="tx2"/>
                </a:solidFill>
              </a:rPr>
              <a:t>Governing board roster</a:t>
            </a:r>
          </a:p>
          <a:p>
            <a:pPr marL="342900" indent="-342900">
              <a:lnSpc>
                <a:spcPct val="120000"/>
              </a:lnSpc>
              <a:buFont typeface="Wingdings" pitchFamily="2" charset="2"/>
              <a:buChar char="§"/>
            </a:pPr>
            <a:r>
              <a:rPr lang="en-US" sz="1800" dirty="0">
                <a:solidFill>
                  <a:schemeClr val="tx2"/>
                </a:solidFill>
              </a:rPr>
              <a:t>Insurance</a:t>
            </a:r>
          </a:p>
          <a:p>
            <a:pPr marL="342900" indent="-342900">
              <a:lnSpc>
                <a:spcPct val="120000"/>
              </a:lnSpc>
              <a:buFont typeface="Wingdings" pitchFamily="2" charset="2"/>
              <a:buChar char="§"/>
            </a:pPr>
            <a:r>
              <a:rPr lang="en-US" sz="1800" dirty="0">
                <a:solidFill>
                  <a:schemeClr val="tx2"/>
                </a:solidFill>
              </a:rPr>
              <a:t>Location</a:t>
            </a:r>
          </a:p>
          <a:p>
            <a:pPr marL="342900" indent="-342900">
              <a:lnSpc>
                <a:spcPct val="120000"/>
              </a:lnSpc>
              <a:buFont typeface="Wingdings" pitchFamily="2" charset="2"/>
              <a:buChar char="§"/>
            </a:pPr>
            <a:r>
              <a:rPr lang="en-US" sz="1800" dirty="0">
                <a:solidFill>
                  <a:schemeClr val="tx2"/>
                </a:solidFill>
              </a:rPr>
              <a:t>Name</a:t>
            </a:r>
          </a:p>
          <a:p>
            <a:pPr marL="342900" indent="-342900">
              <a:lnSpc>
                <a:spcPct val="120000"/>
              </a:lnSpc>
              <a:buFont typeface="Wingdings" pitchFamily="2" charset="2"/>
              <a:buChar char="§"/>
            </a:pPr>
            <a:r>
              <a:rPr lang="en-US" sz="1800" dirty="0">
                <a:solidFill>
                  <a:schemeClr val="tx2"/>
                </a:solidFill>
              </a:rPr>
              <a:t>Organizational structure</a:t>
            </a:r>
          </a:p>
          <a:p>
            <a:pPr marL="342900" indent="-342900">
              <a:lnSpc>
                <a:spcPct val="120000"/>
              </a:lnSpc>
              <a:buFont typeface="Wingdings" pitchFamily="2" charset="2"/>
              <a:buChar char="§"/>
            </a:pPr>
            <a:r>
              <a:rPr lang="en-US" sz="1800" dirty="0">
                <a:solidFill>
                  <a:schemeClr val="tx2"/>
                </a:solidFill>
              </a:rPr>
              <a:t>School board-approved policies</a:t>
            </a:r>
          </a:p>
        </p:txBody>
      </p:sp>
      <p:sp>
        <p:nvSpPr>
          <p:cNvPr id="5" name="TextBox 4">
            <a:extLst>
              <a:ext uri="{FF2B5EF4-FFF2-40B4-BE49-F238E27FC236}">
                <a16:creationId xmlns:a16="http://schemas.microsoft.com/office/drawing/2014/main" id="{004D8C2D-293D-DF6D-B8F2-682D04D11913}"/>
              </a:ext>
            </a:extLst>
          </p:cNvPr>
          <p:cNvSpPr txBox="1"/>
          <p:nvPr/>
        </p:nvSpPr>
        <p:spPr>
          <a:xfrm>
            <a:off x="3571059" y="2452914"/>
            <a:ext cx="3918858" cy="523220"/>
          </a:xfrm>
          <a:prstGeom prst="rect">
            <a:avLst/>
          </a:prstGeom>
          <a:noFill/>
        </p:spPr>
        <p:txBody>
          <a:bodyPr wrap="square" rtlCol="0">
            <a:spAutoFit/>
          </a:bodyPr>
          <a:lstStyle/>
          <a:p>
            <a:r>
              <a:rPr lang="en-US" sz="2800" b="1" dirty="0">
                <a:solidFill>
                  <a:schemeClr val="tx2"/>
                </a:solidFill>
              </a:rPr>
              <a:t>Notification Only</a:t>
            </a:r>
          </a:p>
        </p:txBody>
      </p:sp>
    </p:spTree>
    <p:extLst>
      <p:ext uri="{BB962C8B-B14F-4D97-AF65-F5344CB8AC3E}">
        <p14:creationId xmlns:p14="http://schemas.microsoft.com/office/powerpoint/2010/main" val="559548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E167-556F-32B7-A1C5-BA23F0E101BB}"/>
              </a:ext>
            </a:extLst>
          </p:cNvPr>
          <p:cNvSpPr>
            <a:spLocks noGrp="1"/>
          </p:cNvSpPr>
          <p:nvPr>
            <p:ph type="title"/>
          </p:nvPr>
        </p:nvSpPr>
        <p:spPr/>
        <p:txBody>
          <a:bodyPr/>
          <a:lstStyle/>
          <a:p>
            <a:r>
              <a:rPr lang="en-US" dirty="0"/>
              <a:t>Contract Modifications</a:t>
            </a:r>
          </a:p>
        </p:txBody>
      </p:sp>
      <p:sp>
        <p:nvSpPr>
          <p:cNvPr id="3" name="Content Placeholder 2">
            <a:extLst>
              <a:ext uri="{FF2B5EF4-FFF2-40B4-BE49-F238E27FC236}">
                <a16:creationId xmlns:a16="http://schemas.microsoft.com/office/drawing/2014/main" id="{F9DE63CD-8B9F-F9E4-5974-02CC5BF3C04D}"/>
              </a:ext>
            </a:extLst>
          </p:cNvPr>
          <p:cNvSpPr txBox="1">
            <a:spLocks/>
          </p:cNvSpPr>
          <p:nvPr/>
        </p:nvSpPr>
        <p:spPr>
          <a:xfrm>
            <a:off x="3571059" y="3025660"/>
            <a:ext cx="8127455" cy="3778990"/>
          </a:xfrm>
          <a:prstGeom prst="rect">
            <a:avLst/>
          </a:prstGeom>
        </p:spPr>
        <p:txBody>
          <a:bodyPr numCol="2" spcCol="274320">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2"/>
                </a:solidFill>
                <a:cs typeface="Arial"/>
              </a:rPr>
              <a:t>Educational Service Provider</a:t>
            </a:r>
          </a:p>
          <a:p>
            <a:r>
              <a:rPr lang="en-US" sz="1800" dirty="0">
                <a:solidFill>
                  <a:schemeClr val="tx2"/>
                </a:solidFill>
                <a:cs typeface="Arial"/>
              </a:rPr>
              <a:t>*Food services</a:t>
            </a:r>
          </a:p>
          <a:p>
            <a:pPr marL="287338" indent="-273050"/>
            <a:r>
              <a:rPr lang="en-US" sz="1800" dirty="0">
                <a:solidFill>
                  <a:schemeClr val="tx2"/>
                </a:solidFill>
                <a:cs typeface="Arial"/>
              </a:rPr>
              <a:t>*Full-time, in-person grades served (outside of already planned/ approved buildout and excluding the addition of PreK)</a:t>
            </a:r>
          </a:p>
          <a:p>
            <a:r>
              <a:rPr lang="en-US" sz="1800" dirty="0">
                <a:solidFill>
                  <a:schemeClr val="tx2"/>
                </a:solidFill>
                <a:cs typeface="Arial"/>
              </a:rPr>
              <a:t>*Homeschool program</a:t>
            </a:r>
          </a:p>
          <a:p>
            <a:r>
              <a:rPr lang="en-US" sz="1800" dirty="0">
                <a:solidFill>
                  <a:schemeClr val="tx2"/>
                </a:solidFill>
                <a:cs typeface="Arial"/>
              </a:rPr>
              <a:t>Interim Assessment Platform</a:t>
            </a:r>
          </a:p>
          <a:p>
            <a:r>
              <a:rPr lang="en-US" sz="1800" dirty="0">
                <a:solidFill>
                  <a:schemeClr val="tx2"/>
                </a:solidFill>
                <a:cs typeface="Arial"/>
              </a:rPr>
              <a:t>Mission and/or vision</a:t>
            </a:r>
          </a:p>
          <a:p>
            <a:r>
              <a:rPr lang="en-US" sz="1800" dirty="0">
                <a:solidFill>
                  <a:schemeClr val="tx2"/>
                </a:solidFill>
                <a:cs typeface="Arial"/>
              </a:rPr>
              <a:t>Online program</a:t>
            </a:r>
          </a:p>
          <a:p>
            <a:r>
              <a:rPr lang="en-US" sz="1800" dirty="0">
                <a:solidFill>
                  <a:schemeClr val="tx2"/>
                </a:solidFill>
                <a:cs typeface="Arial"/>
              </a:rPr>
              <a:t>*Preschool</a:t>
            </a:r>
          </a:p>
          <a:p>
            <a:pPr marL="287338" indent="-258763"/>
            <a:r>
              <a:rPr lang="en-US" sz="1800" dirty="0">
                <a:solidFill>
                  <a:schemeClr val="tx2"/>
                </a:solidFill>
                <a:cs typeface="Arial"/>
              </a:rPr>
              <a:t>READ Act Curricula</a:t>
            </a:r>
          </a:p>
          <a:p>
            <a:pPr marL="287338" indent="-258763"/>
            <a:r>
              <a:rPr lang="en-US" sz="1800" dirty="0">
                <a:solidFill>
                  <a:schemeClr val="tx2"/>
                </a:solidFill>
                <a:cs typeface="Arial"/>
              </a:rPr>
              <a:t>Replication</a:t>
            </a:r>
          </a:p>
          <a:p>
            <a:pPr marL="287338" indent="-258763"/>
            <a:r>
              <a:rPr lang="en-US" sz="1800" dirty="0">
                <a:solidFill>
                  <a:schemeClr val="tx2"/>
                </a:solidFill>
                <a:cs typeface="Arial"/>
              </a:rPr>
              <a:t>School model (e.g., Core Knowledge, Classical, Montessori)</a:t>
            </a:r>
          </a:p>
          <a:p>
            <a:pPr marL="287338" indent="-258763"/>
            <a:r>
              <a:rPr lang="en-US" sz="1800" dirty="0">
                <a:solidFill>
                  <a:schemeClr val="tx2"/>
                </a:solidFill>
                <a:cs typeface="Arial"/>
              </a:rPr>
              <a:t>*Transportation services</a:t>
            </a:r>
          </a:p>
          <a:p>
            <a:pPr marL="287338" indent="-258763"/>
            <a:r>
              <a:rPr lang="en-US" sz="1800" dirty="0">
                <a:solidFill>
                  <a:schemeClr val="tx2"/>
                </a:solidFill>
                <a:cs typeface="Arial"/>
              </a:rPr>
              <a:t>*Waiver request</a:t>
            </a:r>
          </a:p>
          <a:p>
            <a:pPr marL="28575" indent="0">
              <a:buNone/>
            </a:pPr>
            <a:endParaRPr lang="en-US" sz="1800" i="1" dirty="0">
              <a:solidFill>
                <a:schemeClr val="tx2"/>
              </a:solidFill>
            </a:endParaRPr>
          </a:p>
          <a:p>
            <a:pPr marL="28575" indent="0">
              <a:buNone/>
            </a:pPr>
            <a:r>
              <a:rPr lang="en-US" sz="1800" b="1" i="1" dirty="0">
                <a:solidFill>
                  <a:schemeClr val="tx2"/>
                </a:solidFill>
              </a:rPr>
              <a:t>*Starred items may require a contract amendment.</a:t>
            </a:r>
          </a:p>
        </p:txBody>
      </p:sp>
      <p:sp>
        <p:nvSpPr>
          <p:cNvPr id="5" name="TextBox 4">
            <a:extLst>
              <a:ext uri="{FF2B5EF4-FFF2-40B4-BE49-F238E27FC236}">
                <a16:creationId xmlns:a16="http://schemas.microsoft.com/office/drawing/2014/main" id="{004D8C2D-293D-DF6D-B8F2-682D04D11913}"/>
              </a:ext>
            </a:extLst>
          </p:cNvPr>
          <p:cNvSpPr txBox="1"/>
          <p:nvPr/>
        </p:nvSpPr>
        <p:spPr>
          <a:xfrm>
            <a:off x="3571059" y="2351314"/>
            <a:ext cx="3918858" cy="523220"/>
          </a:xfrm>
          <a:prstGeom prst="rect">
            <a:avLst/>
          </a:prstGeom>
          <a:noFill/>
        </p:spPr>
        <p:txBody>
          <a:bodyPr wrap="square" rtlCol="0">
            <a:spAutoFit/>
          </a:bodyPr>
          <a:lstStyle/>
          <a:p>
            <a:r>
              <a:rPr lang="en-US" sz="2800" b="1" dirty="0">
                <a:solidFill>
                  <a:schemeClr val="tx2"/>
                </a:solidFill>
              </a:rPr>
              <a:t>Approval Needed</a:t>
            </a:r>
          </a:p>
        </p:txBody>
      </p:sp>
    </p:spTree>
    <p:extLst>
      <p:ext uri="{BB962C8B-B14F-4D97-AF65-F5344CB8AC3E}">
        <p14:creationId xmlns:p14="http://schemas.microsoft.com/office/powerpoint/2010/main" val="1912122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AD90D-29D5-7B12-20EF-7988314E5E66}"/>
            </a:ext>
          </a:extLst>
        </p:cNvPr>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9DBE8CB1-2578-EF69-7439-6A7B1C73618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6ED8C18-508D-81EE-6B84-4697FF5D4AF9}"/>
              </a:ext>
            </a:extLst>
          </p:cNvPr>
          <p:cNvSpPr>
            <a:spLocks noGrp="1"/>
          </p:cNvSpPr>
          <p:nvPr>
            <p:ph type="title"/>
          </p:nvPr>
        </p:nvSpPr>
        <p:spPr>
          <a:xfrm>
            <a:off x="6309359" y="444933"/>
            <a:ext cx="5477479" cy="3291840"/>
          </a:xfrm>
        </p:spPr>
        <p:txBody>
          <a:bodyPr/>
          <a:lstStyle/>
          <a:p>
            <a:br>
              <a:rPr lang="en-US" sz="5900" dirty="0"/>
            </a:br>
            <a:r>
              <a:rPr lang="en-US" sz="5900" dirty="0"/>
              <a:t>Reflection</a:t>
            </a:r>
          </a:p>
        </p:txBody>
      </p:sp>
    </p:spTree>
    <p:extLst>
      <p:ext uri="{BB962C8B-B14F-4D97-AF65-F5344CB8AC3E}">
        <p14:creationId xmlns:p14="http://schemas.microsoft.com/office/powerpoint/2010/main" val="408977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Introductions</a:t>
            </a:r>
          </a:p>
        </p:txBody>
      </p:sp>
    </p:spTree>
    <p:extLst>
      <p:ext uri="{BB962C8B-B14F-4D97-AF65-F5344CB8AC3E}">
        <p14:creationId xmlns:p14="http://schemas.microsoft.com/office/powerpoint/2010/main" val="2249372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F8A98-6054-86F5-D6E1-8463845EA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DF664-1F09-2C67-7AE2-D0B6A6E86984}"/>
              </a:ext>
            </a:extLst>
          </p:cNvPr>
          <p:cNvSpPr>
            <a:spLocks noGrp="1"/>
          </p:cNvSpPr>
          <p:nvPr>
            <p:ph type="title"/>
          </p:nvPr>
        </p:nvSpPr>
        <p:spPr/>
        <p:txBody>
          <a:bodyPr/>
          <a:lstStyle/>
          <a:p>
            <a:r>
              <a:rPr lang="en-US" dirty="0"/>
              <a:t>Reflection</a:t>
            </a:r>
          </a:p>
        </p:txBody>
      </p:sp>
      <p:sp>
        <p:nvSpPr>
          <p:cNvPr id="5" name="TextBox 4">
            <a:extLst>
              <a:ext uri="{FF2B5EF4-FFF2-40B4-BE49-F238E27FC236}">
                <a16:creationId xmlns:a16="http://schemas.microsoft.com/office/drawing/2014/main" id="{79083BC4-8C36-D985-02B9-6E45DAB4DAD8}"/>
              </a:ext>
            </a:extLst>
          </p:cNvPr>
          <p:cNvSpPr txBox="1"/>
          <p:nvPr/>
        </p:nvSpPr>
        <p:spPr>
          <a:xfrm>
            <a:off x="3118438" y="2336125"/>
            <a:ext cx="6373041" cy="1938992"/>
          </a:xfrm>
          <a:prstGeom prst="rect">
            <a:avLst/>
          </a:prstGeom>
          <a:noFill/>
        </p:spPr>
        <p:txBody>
          <a:bodyPr wrap="square" rtlCol="0">
            <a:spAutoFit/>
          </a:bodyPr>
          <a:lstStyle/>
          <a:p>
            <a:r>
              <a:rPr lang="en-US" sz="2400" b="1" i="1" dirty="0">
                <a:solidFill>
                  <a:schemeClr val="tx2"/>
                </a:solidFill>
              </a:rPr>
              <a:t>Session Topics</a:t>
            </a:r>
          </a:p>
          <a:p>
            <a:pPr marL="342900" indent="-342900">
              <a:buFont typeface="Wingdings" pitchFamily="2" charset="2"/>
              <a:buChar char="§"/>
            </a:pPr>
            <a:r>
              <a:rPr lang="en-US" sz="2400" dirty="0">
                <a:solidFill>
                  <a:schemeClr val="tx2"/>
                </a:solidFill>
              </a:rPr>
              <a:t>Overview of charter school governance</a:t>
            </a:r>
          </a:p>
          <a:p>
            <a:pPr marL="342900" indent="-342900">
              <a:buFont typeface="Wingdings" pitchFamily="2" charset="2"/>
              <a:buChar char="§"/>
            </a:pPr>
            <a:r>
              <a:rPr lang="en-US" sz="2400" dirty="0">
                <a:solidFill>
                  <a:schemeClr val="tx2"/>
                </a:solidFill>
              </a:rPr>
              <a:t>Governance compliance</a:t>
            </a:r>
          </a:p>
          <a:p>
            <a:pPr marL="342900" indent="-342900">
              <a:buFont typeface="Wingdings" pitchFamily="2" charset="2"/>
              <a:buChar char="§"/>
            </a:pPr>
            <a:r>
              <a:rPr lang="en-US" sz="2400" dirty="0">
                <a:solidFill>
                  <a:schemeClr val="tx2"/>
                </a:solidFill>
              </a:rPr>
              <a:t>State compliance</a:t>
            </a:r>
          </a:p>
          <a:p>
            <a:pPr marL="342900" indent="-342900">
              <a:buFont typeface="Wingdings" pitchFamily="2" charset="2"/>
              <a:buChar char="§"/>
            </a:pPr>
            <a:r>
              <a:rPr lang="en-US" sz="2400" dirty="0">
                <a:solidFill>
                  <a:schemeClr val="tx2"/>
                </a:solidFill>
              </a:rPr>
              <a:t>Authorizer compliance</a:t>
            </a:r>
          </a:p>
        </p:txBody>
      </p:sp>
      <p:sp>
        <p:nvSpPr>
          <p:cNvPr id="4" name="TextBox 3">
            <a:extLst>
              <a:ext uri="{FF2B5EF4-FFF2-40B4-BE49-F238E27FC236}">
                <a16:creationId xmlns:a16="http://schemas.microsoft.com/office/drawing/2014/main" id="{3AEE56AB-FCA1-CD9B-C024-74CBF62A2EC2}"/>
              </a:ext>
            </a:extLst>
          </p:cNvPr>
          <p:cNvSpPr txBox="1"/>
          <p:nvPr/>
        </p:nvSpPr>
        <p:spPr>
          <a:xfrm>
            <a:off x="3118438" y="4396001"/>
            <a:ext cx="8768762" cy="2246769"/>
          </a:xfrm>
          <a:prstGeom prst="rect">
            <a:avLst/>
          </a:prstGeom>
          <a:noFill/>
          <a:ln>
            <a:solidFill>
              <a:schemeClr val="bg1"/>
            </a:solidFill>
          </a:ln>
        </p:spPr>
        <p:txBody>
          <a:bodyPr wrap="square" rtlCol="0">
            <a:spAutoFit/>
          </a:bodyPr>
          <a:lstStyle/>
          <a:p>
            <a:r>
              <a:rPr lang="en-US" sz="2000" b="1" i="1" dirty="0">
                <a:solidFill>
                  <a:schemeClr val="tx2"/>
                </a:solidFill>
              </a:rPr>
              <a:t>Reflection Questions</a:t>
            </a:r>
          </a:p>
          <a:p>
            <a:pPr marL="285750" indent="-285750">
              <a:buFont typeface="Wingdings" pitchFamily="2" charset="2"/>
              <a:buChar char="§"/>
            </a:pPr>
            <a:r>
              <a:rPr lang="en-US" sz="2000" dirty="0">
                <a:solidFill>
                  <a:schemeClr val="tx2"/>
                </a:solidFill>
              </a:rPr>
              <a:t>Where has your charter school board been most successful when you think about compliance?</a:t>
            </a:r>
          </a:p>
          <a:p>
            <a:pPr marL="285750" indent="-285750">
              <a:buFont typeface="Wingdings" pitchFamily="2" charset="2"/>
              <a:buChar char="§"/>
            </a:pPr>
            <a:r>
              <a:rPr lang="en-US" sz="2000" dirty="0">
                <a:solidFill>
                  <a:schemeClr val="tx2"/>
                </a:solidFill>
              </a:rPr>
              <a:t>Where have there been challenges or pain points?</a:t>
            </a:r>
          </a:p>
          <a:p>
            <a:pPr marL="285750" indent="-285750">
              <a:buFont typeface="Wingdings" pitchFamily="2" charset="2"/>
              <a:buChar char="§"/>
            </a:pPr>
            <a:r>
              <a:rPr lang="en-US" sz="2000" dirty="0">
                <a:solidFill>
                  <a:schemeClr val="tx2"/>
                </a:solidFill>
              </a:rPr>
              <a:t>Are there areas around compliance where your charter school board needs more in-depth training or guidance?</a:t>
            </a:r>
          </a:p>
          <a:p>
            <a:pPr marL="285750" indent="-285750">
              <a:buFont typeface="Wingdings" pitchFamily="2" charset="2"/>
              <a:buChar char="§"/>
            </a:pPr>
            <a:r>
              <a:rPr lang="en-US" sz="2000" dirty="0">
                <a:solidFill>
                  <a:schemeClr val="tx2"/>
                </a:solidFill>
              </a:rPr>
              <a:t>Are there any parts of compliance where you need further explanation?</a:t>
            </a:r>
          </a:p>
        </p:txBody>
      </p:sp>
    </p:spTree>
    <p:extLst>
      <p:ext uri="{BB962C8B-B14F-4D97-AF65-F5344CB8AC3E}">
        <p14:creationId xmlns:p14="http://schemas.microsoft.com/office/powerpoint/2010/main" val="39584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br>
              <a:rPr lang="en-US" sz="5900" dirty="0"/>
            </a:br>
            <a:r>
              <a:rPr lang="en-US" sz="5900" dirty="0"/>
              <a:t>Next Steps</a:t>
            </a:r>
          </a:p>
        </p:txBody>
      </p:sp>
    </p:spTree>
    <p:extLst>
      <p:ext uri="{BB962C8B-B14F-4D97-AF65-F5344CB8AC3E}">
        <p14:creationId xmlns:p14="http://schemas.microsoft.com/office/powerpoint/2010/main" val="972076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Individual Next Steps</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a:normAutofit/>
          </a:bodyPr>
          <a:lstStyle/>
          <a:p>
            <a:pPr>
              <a:lnSpc>
                <a:spcPct val="110000"/>
              </a:lnSpc>
              <a:buFont typeface="Wingdings" pitchFamily="2" charset="2"/>
              <a:buChar char="§"/>
            </a:pPr>
            <a:r>
              <a:rPr lang="en-US" dirty="0"/>
              <a:t>Review school-specific documents discussed during today’s session (e.g., bylaws, policies, previous CARS, charter school contract)</a:t>
            </a:r>
          </a:p>
          <a:p>
            <a:pPr>
              <a:lnSpc>
                <a:spcPct val="110000"/>
              </a:lnSpc>
              <a:buFont typeface="Wingdings" pitchFamily="2" charset="2"/>
              <a:buChar char="§"/>
            </a:pPr>
            <a:r>
              <a:rPr lang="en-US" dirty="0"/>
              <a:t>Make a list of questions you want to ask your board colleagues or school leadership related to your board’s role in ensuring compliance</a:t>
            </a:r>
          </a:p>
        </p:txBody>
      </p:sp>
    </p:spTree>
    <p:extLst>
      <p:ext uri="{BB962C8B-B14F-4D97-AF65-F5344CB8AC3E}">
        <p14:creationId xmlns:p14="http://schemas.microsoft.com/office/powerpoint/2010/main" val="3014066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CSI Next Steps</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4360" y="2260600"/>
            <a:ext cx="7063972" cy="4254500"/>
          </a:xfrm>
        </p:spPr>
        <p:txBody>
          <a:bodyPr tIns="457200">
            <a:noAutofit/>
          </a:bodyPr>
          <a:lstStyle/>
          <a:p>
            <a:pPr marL="342900" indent="-342900">
              <a:lnSpc>
                <a:spcPct val="110000"/>
              </a:lnSpc>
              <a:spcBef>
                <a:spcPts val="0"/>
              </a:spcBef>
              <a:buClr>
                <a:schemeClr val="tx2"/>
              </a:buClr>
              <a:buSzPct val="100000"/>
              <a:buFont typeface="Wingdings" pitchFamily="2" charset="2"/>
              <a:buChar char=""/>
            </a:pPr>
            <a:r>
              <a:rPr lang="en-US" sz="2800" b="0" dirty="0">
                <a:solidFill>
                  <a:schemeClr val="tx2"/>
                </a:solidFill>
                <a:ea typeface="Times New Roman" panose="02020603050405020304" pitchFamily="18" charset="0"/>
              </a:rPr>
              <a:t>Effectively Implementing Board Committees – November 20, 6:00-7:00 PM</a:t>
            </a:r>
            <a:endParaRPr lang="en-US" sz="2800" b="0" dirty="0">
              <a:solidFill>
                <a:schemeClr val="tx2"/>
              </a:solidFill>
              <a:effectLst/>
              <a:ea typeface="Times New Roman" panose="02020603050405020304" pitchFamily="18" charset="0"/>
            </a:endParaRPr>
          </a:p>
          <a:p>
            <a:pPr marL="342900" marR="0" lvl="0" indent="-342900">
              <a:lnSpc>
                <a:spcPct val="110000"/>
              </a:lnSpc>
              <a:spcBef>
                <a:spcPts val="0"/>
              </a:spcBef>
              <a:spcAft>
                <a:spcPts val="0"/>
              </a:spcAft>
              <a:buClr>
                <a:schemeClr val="tx2"/>
              </a:buClr>
              <a:buSzPct val="100000"/>
              <a:buFont typeface="Wingdings" pitchFamily="2" charset="2"/>
              <a:buChar char=""/>
            </a:pPr>
            <a:r>
              <a:rPr lang="en-US" sz="2800" b="0" dirty="0">
                <a:solidFill>
                  <a:schemeClr val="tx2"/>
                </a:solidFill>
                <a:effectLst/>
                <a:ea typeface="Times New Roman" panose="02020603050405020304" pitchFamily="18" charset="0"/>
              </a:rPr>
              <a:t>School Leader Hiring, Development, and Evaluation – January 30, 5:30-7:00 PM</a:t>
            </a:r>
          </a:p>
          <a:p>
            <a:pPr marL="342900" marR="0" lvl="0" indent="-342900">
              <a:lnSpc>
                <a:spcPct val="110000"/>
              </a:lnSpc>
              <a:spcBef>
                <a:spcPts val="0"/>
              </a:spcBef>
              <a:spcAft>
                <a:spcPts val="0"/>
              </a:spcAft>
              <a:buClr>
                <a:schemeClr val="tx2"/>
              </a:buClr>
              <a:buSzPct val="100000"/>
              <a:buFont typeface="Wingdings" pitchFamily="2" charset="2"/>
              <a:buChar char=""/>
            </a:pPr>
            <a:r>
              <a:rPr lang="en-US" sz="2800" b="0" dirty="0">
                <a:solidFill>
                  <a:schemeClr val="tx2"/>
                </a:solidFill>
                <a:effectLst/>
                <a:ea typeface="Times New Roman" panose="02020603050405020304" pitchFamily="18" charset="0"/>
              </a:rPr>
              <a:t>Charter School Board Development and Self-Assessment – March 24, 12:00-1:00 PM</a:t>
            </a:r>
          </a:p>
        </p:txBody>
      </p:sp>
    </p:spTree>
    <p:extLst>
      <p:ext uri="{BB962C8B-B14F-4D97-AF65-F5344CB8AC3E}">
        <p14:creationId xmlns:p14="http://schemas.microsoft.com/office/powerpoint/2010/main" val="3533817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3291840"/>
          </a:xfrm>
        </p:spPr>
        <p:txBody>
          <a:bodyPr/>
          <a:lstStyle/>
          <a:p>
            <a:r>
              <a:rPr lang="en-US"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594360" y="4549552"/>
            <a:ext cx="5486400" cy="1645920"/>
          </a:xfrm>
        </p:spPr>
        <p:txBody>
          <a:bodyPr/>
          <a:lstStyle/>
          <a:p>
            <a:r>
              <a:rPr lang="en-US" dirty="0"/>
              <a:t>Kimberlee Sia</a:t>
            </a:r>
          </a:p>
          <a:p>
            <a:r>
              <a:rPr lang="en-US" dirty="0"/>
              <a:t>773.971.2325</a:t>
            </a:r>
          </a:p>
          <a:p>
            <a:r>
              <a:rPr lang="en-US" dirty="0"/>
              <a:t>kimberlee.sia@gmail.com</a:t>
            </a:r>
          </a:p>
        </p:txBody>
      </p:sp>
    </p:spTree>
    <p:extLst>
      <p:ext uri="{BB962C8B-B14F-4D97-AF65-F5344CB8AC3E}">
        <p14:creationId xmlns:p14="http://schemas.microsoft.com/office/powerpoint/2010/main" val="426113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Introductions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657600" y="2281238"/>
            <a:ext cx="7810500" cy="3700462"/>
          </a:xfrm>
        </p:spPr>
        <p:txBody>
          <a:bodyPr>
            <a:normAutofit/>
          </a:bodyPr>
          <a:lstStyle/>
          <a:p>
            <a:pPr>
              <a:lnSpc>
                <a:spcPct val="114000"/>
              </a:lnSpc>
              <a:buFont typeface="Wingdings" pitchFamily="2" charset="2"/>
              <a:buChar char="§"/>
            </a:pPr>
            <a:r>
              <a:rPr lang="en-US" sz="2400" dirty="0">
                <a:solidFill>
                  <a:schemeClr val="tx2">
                    <a:lumMod val="75000"/>
                  </a:schemeClr>
                </a:solidFill>
              </a:rPr>
              <a:t>Name, school, role</a:t>
            </a:r>
          </a:p>
          <a:p>
            <a:pPr>
              <a:lnSpc>
                <a:spcPct val="114000"/>
              </a:lnSpc>
              <a:buFont typeface="Wingdings" pitchFamily="2" charset="2"/>
              <a:buChar char="§"/>
            </a:pPr>
            <a:r>
              <a:rPr lang="en-US" sz="2400" dirty="0">
                <a:solidFill>
                  <a:schemeClr val="tx2">
                    <a:lumMod val="75000"/>
                  </a:schemeClr>
                </a:solidFill>
              </a:rPr>
              <a:t>A question you have about governance or compliance you hope to have answered today</a:t>
            </a:r>
          </a:p>
          <a:p>
            <a:pPr marL="0" indent="0">
              <a:buNone/>
            </a:pP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8571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olorful pastel sticks">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78" b="12378"/>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Overview of Charter School Governance</a:t>
            </a:r>
          </a:p>
        </p:txBody>
      </p:sp>
    </p:spTree>
    <p:extLst>
      <p:ext uri="{BB962C8B-B14F-4D97-AF65-F5344CB8AC3E}">
        <p14:creationId xmlns:p14="http://schemas.microsoft.com/office/powerpoint/2010/main" val="200216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title"/>
          </p:nvPr>
        </p:nvSpPr>
        <p:spPr/>
        <p:txBody>
          <a:bodyPr/>
          <a:lstStyle/>
          <a:p>
            <a:r>
              <a:rPr lang="en-US" dirty="0"/>
              <a:t>Framework for Excellent Governance</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sz="quarter" idx="13"/>
          </p:nvPr>
        </p:nvSpPr>
        <p:spPr>
          <a:xfrm>
            <a:off x="2902858" y="2419465"/>
            <a:ext cx="8302172" cy="3937792"/>
          </a:xfrm>
        </p:spPr>
        <p:txBody>
          <a:bodyPr>
            <a:noAutofit/>
          </a:bodyPr>
          <a:lstStyle/>
          <a:p>
            <a:pPr marL="0" indent="0" algn="ctr">
              <a:spcBef>
                <a:spcPts val="0"/>
              </a:spcBef>
              <a:buNone/>
            </a:pPr>
            <a:endParaRPr lang="en-US" sz="2400" dirty="0"/>
          </a:p>
          <a:p>
            <a:pPr marL="0" indent="0" algn="ctr">
              <a:spcBef>
                <a:spcPts val="0"/>
              </a:spcBef>
              <a:buNone/>
            </a:pPr>
            <a:r>
              <a:rPr lang="en-US" sz="2400" dirty="0"/>
              <a:t>Similar to the students in our schools, there are high expectations for board directors.</a:t>
            </a:r>
          </a:p>
          <a:p>
            <a:pPr algn="ctr">
              <a:spcBef>
                <a:spcPts val="0"/>
              </a:spcBef>
              <a:buFont typeface="Wingdings" pitchFamily="2" charset="2"/>
              <a:buChar char="§"/>
            </a:pPr>
            <a:endParaRPr lang="en-US" sz="2400" dirty="0"/>
          </a:p>
          <a:p>
            <a:pPr marL="0" indent="0" algn="ctr">
              <a:spcBef>
                <a:spcPts val="0"/>
              </a:spcBef>
              <a:buNone/>
            </a:pPr>
            <a:r>
              <a:rPr lang="en-US" sz="2400" dirty="0"/>
              <a:t>While no two boards are exactly alike, excellent governance across charter school boards has some key commonalities.</a:t>
            </a:r>
          </a:p>
          <a:p>
            <a:pPr algn="ctr">
              <a:spcBef>
                <a:spcPts val="0"/>
              </a:spcBef>
              <a:buFont typeface="Wingdings" pitchFamily="2" charset="2"/>
              <a:buChar char="§"/>
            </a:pPr>
            <a:endParaRPr lang="en-US" sz="2400" dirty="0"/>
          </a:p>
          <a:p>
            <a:pPr marL="0" indent="0" algn="ctr">
              <a:spcBef>
                <a:spcPts val="0"/>
              </a:spcBef>
              <a:buNone/>
            </a:pPr>
            <a:r>
              <a:rPr lang="en-US" sz="2400" dirty="0"/>
              <a:t>There are core responsibilities that need to be responsive and adapt to a changing organization and environment.</a:t>
            </a:r>
          </a:p>
          <a:p>
            <a:pPr marL="342900" indent="-342900">
              <a:spcBef>
                <a:spcPts val="0"/>
              </a:spcBef>
              <a:buFont typeface="Wingdings" pitchFamily="2" charset="2"/>
              <a:buChar char="§"/>
            </a:pPr>
            <a:endParaRPr lang="en-US" dirty="0"/>
          </a:p>
        </p:txBody>
      </p:sp>
      <p:sp>
        <p:nvSpPr>
          <p:cNvPr id="7" name="Title 1">
            <a:extLst>
              <a:ext uri="{FF2B5EF4-FFF2-40B4-BE49-F238E27FC236}">
                <a16:creationId xmlns:a16="http://schemas.microsoft.com/office/drawing/2014/main" id="{836413BB-B989-36E4-EA66-D0D69BD37A70}"/>
              </a:ext>
              <a:ext uri="{C183D7F6-B498-43B3-948B-1728B52AA6E4}">
                <adec:decorative xmlns:adec="http://schemas.microsoft.com/office/drawing/2017/decorative" val="1"/>
              </a:ext>
            </a:extLst>
          </p:cNvPr>
          <p:cNvSpPr txBox="1">
            <a:spLocks/>
          </p:cNvSpPr>
          <p:nvPr/>
        </p:nvSpPr>
        <p:spPr>
          <a:xfrm>
            <a:off x="202883" y="2588870"/>
            <a:ext cx="5486400" cy="1680259"/>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14408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dirty="0"/>
              <a:t>Governance Mindset</a:t>
            </a:r>
          </a:p>
        </p:txBody>
      </p:sp>
      <p:sp>
        <p:nvSpPr>
          <p:cNvPr id="3" name="Google Shape;239;p37">
            <a:extLst>
              <a:ext uri="{FF2B5EF4-FFF2-40B4-BE49-F238E27FC236}">
                <a16:creationId xmlns:a16="http://schemas.microsoft.com/office/drawing/2014/main" id="{8FA9B985-7E62-5CD4-A563-2748A323F587}"/>
              </a:ext>
            </a:extLst>
          </p:cNvPr>
          <p:cNvSpPr txBox="1"/>
          <p:nvPr/>
        </p:nvSpPr>
        <p:spPr>
          <a:xfrm>
            <a:off x="2278743" y="4434385"/>
            <a:ext cx="7738047" cy="2256701"/>
          </a:xfrm>
          <a:prstGeom prst="rect">
            <a:avLst/>
          </a:prstGeom>
          <a:noFill/>
          <a:ln>
            <a:noFill/>
          </a:ln>
        </p:spPr>
        <p:txBody>
          <a:bodyPr spcFirstLastPara="1" wrap="square" lIns="91425" tIns="45700" rIns="91425" bIns="45700" anchor="t" anchorCtr="0">
            <a:noAutofit/>
          </a:bodyPr>
          <a:lstStyle/>
          <a:p>
            <a:pPr algn="ctr">
              <a:lnSpc>
                <a:spcPct val="90000"/>
              </a:lnSpc>
              <a:buClr>
                <a:srgbClr val="5691CE"/>
              </a:buClr>
              <a:buSzPts val="2400"/>
            </a:pPr>
            <a:r>
              <a:rPr lang="en-US" sz="2200" i="1" kern="0" dirty="0">
                <a:solidFill>
                  <a:schemeClr val="bg1"/>
                </a:solidFill>
                <a:ea typeface="Calibri"/>
                <a:cs typeface="Calibri"/>
                <a:sym typeface="Calibri"/>
              </a:rPr>
              <a:t>Is it about the future?</a:t>
            </a:r>
            <a:endParaRPr sz="2200" kern="0" dirty="0">
              <a:solidFill>
                <a:schemeClr val="bg1"/>
              </a:solidFill>
              <a:cs typeface="Arial"/>
              <a:sym typeface="Arial"/>
            </a:endParaRPr>
          </a:p>
          <a:p>
            <a:pPr algn="ctr">
              <a:lnSpc>
                <a:spcPct val="90000"/>
              </a:lnSpc>
              <a:spcBef>
                <a:spcPts val="480"/>
              </a:spcBef>
              <a:buClr>
                <a:srgbClr val="5691CE"/>
              </a:buClr>
              <a:buSzPts val="2400"/>
            </a:pPr>
            <a:r>
              <a:rPr lang="en-US" sz="2200" i="1" kern="0" dirty="0">
                <a:solidFill>
                  <a:schemeClr val="bg1"/>
                </a:solidFill>
                <a:ea typeface="Calibri"/>
                <a:cs typeface="Calibri"/>
                <a:sym typeface="Calibri"/>
              </a:rPr>
              <a:t>Is it core to the mission?</a:t>
            </a:r>
            <a:endParaRPr sz="2200" kern="0" dirty="0">
              <a:solidFill>
                <a:schemeClr val="bg1"/>
              </a:solidFill>
              <a:cs typeface="Arial"/>
              <a:sym typeface="Arial"/>
            </a:endParaRPr>
          </a:p>
          <a:p>
            <a:pPr algn="ctr">
              <a:lnSpc>
                <a:spcPct val="90000"/>
              </a:lnSpc>
              <a:spcBef>
                <a:spcPts val="480"/>
              </a:spcBef>
              <a:buClr>
                <a:srgbClr val="5691CE"/>
              </a:buClr>
              <a:buSzPts val="2400"/>
            </a:pPr>
            <a:r>
              <a:rPr lang="en-US" sz="2200" i="1" kern="0" dirty="0">
                <a:solidFill>
                  <a:schemeClr val="bg1"/>
                </a:solidFill>
                <a:ea typeface="Calibri"/>
                <a:cs typeface="Calibri"/>
                <a:sym typeface="Calibri"/>
              </a:rPr>
              <a:t>Is a high-level policy decision needed to resolve a situation?</a:t>
            </a:r>
            <a:endParaRPr sz="2200" kern="0" dirty="0">
              <a:solidFill>
                <a:schemeClr val="bg1"/>
              </a:solidFill>
              <a:cs typeface="Arial"/>
              <a:sym typeface="Arial"/>
            </a:endParaRPr>
          </a:p>
          <a:p>
            <a:pPr algn="ctr">
              <a:lnSpc>
                <a:spcPct val="90000"/>
              </a:lnSpc>
              <a:spcBef>
                <a:spcPts val="480"/>
              </a:spcBef>
              <a:buClr>
                <a:srgbClr val="5691CE"/>
              </a:buClr>
              <a:buSzPts val="2400"/>
            </a:pPr>
            <a:r>
              <a:rPr lang="en-US" sz="2200" i="1" kern="0" dirty="0">
                <a:solidFill>
                  <a:schemeClr val="bg1"/>
                </a:solidFill>
                <a:ea typeface="Calibri"/>
                <a:cs typeface="Calibri"/>
                <a:sym typeface="Calibri"/>
              </a:rPr>
              <a:t>Is there a red flag flying?</a:t>
            </a:r>
            <a:endParaRPr sz="2200" kern="0" dirty="0">
              <a:solidFill>
                <a:schemeClr val="bg1"/>
              </a:solidFill>
              <a:cs typeface="Arial"/>
              <a:sym typeface="Arial"/>
            </a:endParaRPr>
          </a:p>
          <a:p>
            <a:pPr algn="ctr">
              <a:lnSpc>
                <a:spcPct val="90000"/>
              </a:lnSpc>
              <a:spcBef>
                <a:spcPts val="480"/>
              </a:spcBef>
              <a:buClr>
                <a:srgbClr val="5691CE"/>
              </a:buClr>
              <a:buSzPts val="2400"/>
            </a:pPr>
            <a:r>
              <a:rPr lang="en-US" sz="2200" i="1" kern="0" dirty="0">
                <a:solidFill>
                  <a:schemeClr val="bg1"/>
                </a:solidFill>
                <a:ea typeface="Calibri"/>
                <a:cs typeface="Calibri"/>
                <a:sym typeface="Calibri"/>
              </a:rPr>
              <a:t>Does the school leader want or need the Board’s support?</a:t>
            </a:r>
            <a:endParaRPr sz="2200" kern="0" dirty="0">
              <a:solidFill>
                <a:schemeClr val="bg1"/>
              </a:solidFill>
              <a:cs typeface="Arial"/>
              <a:sym typeface="Arial"/>
            </a:endParaRPr>
          </a:p>
          <a:p>
            <a:pPr algn="ctr">
              <a:lnSpc>
                <a:spcPct val="90000"/>
              </a:lnSpc>
              <a:spcBef>
                <a:spcPts val="480"/>
              </a:spcBef>
              <a:buClr>
                <a:srgbClr val="5F5F5F"/>
              </a:buClr>
              <a:buSzPts val="2400"/>
            </a:pPr>
            <a:endParaRPr sz="2400" kern="0" dirty="0">
              <a:solidFill>
                <a:srgbClr val="5691CE"/>
              </a:solidFill>
              <a:latin typeface="Calibri"/>
              <a:ea typeface="Calibri"/>
              <a:cs typeface="Calibri"/>
              <a:sym typeface="Calibri"/>
            </a:endParaRPr>
          </a:p>
        </p:txBody>
      </p:sp>
      <p:grpSp>
        <p:nvGrpSpPr>
          <p:cNvPr id="4" name="Group 3" descr="Strategy, Oversight, Support">
            <a:extLst>
              <a:ext uri="{FF2B5EF4-FFF2-40B4-BE49-F238E27FC236}">
                <a16:creationId xmlns:a16="http://schemas.microsoft.com/office/drawing/2014/main" id="{61531C66-5726-E632-E939-F9F90DB6129F}"/>
              </a:ext>
            </a:extLst>
          </p:cNvPr>
          <p:cNvGrpSpPr/>
          <p:nvPr/>
        </p:nvGrpSpPr>
        <p:grpSpPr>
          <a:xfrm>
            <a:off x="2175209" y="2423614"/>
            <a:ext cx="7841581" cy="1868279"/>
            <a:chOff x="385105" y="1295420"/>
            <a:chExt cx="8438674" cy="1828801"/>
          </a:xfrm>
          <a:solidFill>
            <a:schemeClr val="accent6"/>
          </a:solidFill>
        </p:grpSpPr>
        <p:sp>
          <p:nvSpPr>
            <p:cNvPr id="5" name="Google Shape;238;p37">
              <a:extLst>
                <a:ext uri="{FF2B5EF4-FFF2-40B4-BE49-F238E27FC236}">
                  <a16:creationId xmlns:a16="http://schemas.microsoft.com/office/drawing/2014/main" id="{554F2D7C-2742-098C-BB11-67191CEB86BA}"/>
                </a:ext>
              </a:extLst>
            </p:cNvPr>
            <p:cNvSpPr/>
            <p:nvPr/>
          </p:nvSpPr>
          <p:spPr>
            <a:xfrm>
              <a:off x="385105" y="1295420"/>
              <a:ext cx="8438674" cy="1828801"/>
            </a:xfrm>
            <a:prstGeom prst="rect">
              <a:avLst/>
            </a:prstGeom>
            <a:grp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53975" algn="ctr">
                <a:buClr>
                  <a:srgbClr val="000000"/>
                </a:buClr>
              </a:pPr>
              <a:endParaRPr sz="2400" kern="0" dirty="0">
                <a:solidFill>
                  <a:srgbClr val="1F497D"/>
                </a:solidFill>
                <a:latin typeface="Calibri"/>
                <a:ea typeface="Calibri"/>
                <a:cs typeface="Calibri"/>
                <a:sym typeface="Calibri"/>
              </a:endParaRPr>
            </a:p>
          </p:txBody>
        </p:sp>
        <p:graphicFrame>
          <p:nvGraphicFramePr>
            <p:cNvPr id="6" name="Google Shape;240;p37">
              <a:extLst>
                <a:ext uri="{FF2B5EF4-FFF2-40B4-BE49-F238E27FC236}">
                  <a16:creationId xmlns:a16="http://schemas.microsoft.com/office/drawing/2014/main" id="{1BDD28A7-A730-2987-7361-68D2C0E7F4AB}"/>
                </a:ext>
              </a:extLst>
            </p:cNvPr>
            <p:cNvGraphicFramePr/>
            <p:nvPr/>
          </p:nvGraphicFramePr>
          <p:xfrm>
            <a:off x="1219200" y="1447800"/>
            <a:ext cx="6888185" cy="1417207"/>
          </p:xfrm>
          <a:graphic>
            <a:graphicData uri="http://schemas.openxmlformats.org/drawingml/2006/table">
              <a:tbl>
                <a:tblPr firstRow="1" bandRow="1">
                  <a:noFil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723900">
                  <a:tc>
                    <a:txBody>
                      <a:bodyPr/>
                      <a:lstStyle/>
                      <a:p>
                        <a:pPr marL="0" marR="0" lvl="0" indent="0" algn="l" rtl="0">
                          <a:spcBef>
                            <a:spcPts val="0"/>
                          </a:spcBef>
                          <a:spcAft>
                            <a:spcPts val="0"/>
                          </a:spcAft>
                          <a:buNone/>
                        </a:pPr>
                        <a:endParaRPr sz="1900" dirty="0">
                          <a:solidFill>
                            <a:srgbClr val="5691CE"/>
                          </a:solidFill>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900" dirty="0">
                          <a:solidFill>
                            <a:srgbClr val="5691CE"/>
                          </a:solidFill>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900" dirty="0">
                          <a:solidFill>
                            <a:srgbClr val="5691CE"/>
                          </a:solidFill>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23900">
                  <a:tc>
                    <a:txBody>
                      <a:bodyPr/>
                      <a:lstStyle/>
                      <a:p>
                        <a:pPr marL="0" marR="0" lvl="0" indent="0" algn="ctr" rtl="0">
                          <a:spcBef>
                            <a:spcPts val="0"/>
                          </a:spcBef>
                          <a:spcAft>
                            <a:spcPts val="0"/>
                          </a:spcAft>
                          <a:buNone/>
                        </a:pPr>
                        <a:r>
                          <a:rPr lang="en-US" sz="2400" b="1" i="0" u="none" strike="noStrike" dirty="0">
                            <a:solidFill>
                              <a:schemeClr val="tx1"/>
                            </a:solidFill>
                            <a:latin typeface="+mn-lt"/>
                            <a:ea typeface="Calibri"/>
                            <a:cs typeface="Calibri"/>
                            <a:sym typeface="Calibri"/>
                          </a:rPr>
                          <a:t>     Strategy</a:t>
                        </a:r>
                        <a:endParaRPr lang="en-US" b="1" dirty="0">
                          <a:solidFill>
                            <a:schemeClr val="tx1"/>
                          </a:solidFill>
                          <a:latin typeface="+mn-lt"/>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i="0" u="none" strike="noStrike" dirty="0">
                            <a:solidFill>
                              <a:schemeClr val="tx1"/>
                            </a:solidFill>
                            <a:latin typeface="+mn-lt"/>
                            <a:ea typeface="Calibri"/>
                            <a:cs typeface="Calibri"/>
                            <a:sym typeface="Calibri"/>
                          </a:rPr>
                          <a:t>    Oversight</a:t>
                        </a:r>
                        <a:endParaRPr b="1" dirty="0">
                          <a:solidFill>
                            <a:schemeClr val="tx1"/>
                          </a:solidFill>
                          <a:latin typeface="+mn-lt"/>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i="0" u="none" strike="noStrike" dirty="0">
                            <a:solidFill>
                              <a:schemeClr val="tx1"/>
                            </a:solidFill>
                            <a:latin typeface="+mn-lt"/>
                            <a:ea typeface="Calibri"/>
                            <a:cs typeface="Calibri"/>
                            <a:sym typeface="Calibri"/>
                          </a:rPr>
                          <a:t>Support</a:t>
                        </a:r>
                        <a:endParaRPr b="1" dirty="0">
                          <a:solidFill>
                            <a:schemeClr val="tx1"/>
                          </a:solidFill>
                          <a:latin typeface="+mn-lt"/>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 name="Google Shape;241;p37">
              <a:extLst>
                <a:ext uri="{FF2B5EF4-FFF2-40B4-BE49-F238E27FC236}">
                  <a16:creationId xmlns:a16="http://schemas.microsoft.com/office/drawing/2014/main" id="{7D02927B-8339-3BFB-31E7-856A85F474B9}"/>
                </a:ext>
              </a:extLst>
            </p:cNvPr>
            <p:cNvPicPr preferRelativeResize="0"/>
            <p:nvPr/>
          </p:nvPicPr>
          <p:blipFill rotWithShape="1">
            <a:blip r:embed="rId3">
              <a:alphaModFix/>
              <a:biLevel thresh="50000"/>
            </a:blip>
            <a:srcRect/>
            <a:stretch/>
          </p:blipFill>
          <p:spPr>
            <a:xfrm>
              <a:off x="2173321" y="1641449"/>
              <a:ext cx="694944" cy="694944"/>
            </a:xfrm>
            <a:prstGeom prst="rect">
              <a:avLst/>
            </a:prstGeom>
            <a:solidFill>
              <a:schemeClr val="tx1"/>
            </a:solidFill>
            <a:ln>
              <a:noFill/>
            </a:ln>
          </p:spPr>
        </p:pic>
        <p:pic>
          <p:nvPicPr>
            <p:cNvPr id="17" name="Google Shape;248;p37">
              <a:extLst>
                <a:ext uri="{FF2B5EF4-FFF2-40B4-BE49-F238E27FC236}">
                  <a16:creationId xmlns:a16="http://schemas.microsoft.com/office/drawing/2014/main" id="{5B896F73-5757-DF7A-A982-0AAF47E768AF}"/>
                </a:ext>
              </a:extLst>
            </p:cNvPr>
            <p:cNvPicPr preferRelativeResize="0"/>
            <p:nvPr/>
          </p:nvPicPr>
          <p:blipFill rotWithShape="1">
            <a:blip r:embed="rId4">
              <a:alphaModFix/>
              <a:biLevel thresh="50000"/>
            </a:blip>
            <a:srcRect/>
            <a:stretch/>
          </p:blipFill>
          <p:spPr>
            <a:xfrm>
              <a:off x="6584122" y="1641449"/>
              <a:ext cx="694944" cy="694944"/>
            </a:xfrm>
            <a:prstGeom prst="rect">
              <a:avLst/>
            </a:prstGeom>
            <a:grpFill/>
            <a:ln>
              <a:noFill/>
            </a:ln>
          </p:spPr>
        </p:pic>
        <p:pic>
          <p:nvPicPr>
            <p:cNvPr id="18" name="Google Shape;249;p37">
              <a:extLst>
                <a:ext uri="{FF2B5EF4-FFF2-40B4-BE49-F238E27FC236}">
                  <a16:creationId xmlns:a16="http://schemas.microsoft.com/office/drawing/2014/main" id="{3028C154-DE7F-E1A7-941E-F851F97AF3DC}"/>
                </a:ext>
              </a:extLst>
            </p:cNvPr>
            <p:cNvPicPr preferRelativeResize="0"/>
            <p:nvPr/>
          </p:nvPicPr>
          <p:blipFill rotWithShape="1">
            <a:blip r:embed="rId5">
              <a:alphaModFix/>
              <a:biLevel thresh="50000"/>
            </a:blip>
            <a:srcRect/>
            <a:stretch/>
          </p:blipFill>
          <p:spPr>
            <a:xfrm>
              <a:off x="4459422" y="1641449"/>
              <a:ext cx="698754" cy="698754"/>
            </a:xfrm>
            <a:prstGeom prst="rect">
              <a:avLst/>
            </a:prstGeom>
            <a:grpFill/>
            <a:ln>
              <a:noFill/>
            </a:ln>
          </p:spPr>
        </p:pic>
      </p:grpSp>
    </p:spTree>
    <p:extLst>
      <p:ext uri="{BB962C8B-B14F-4D97-AF65-F5344CB8AC3E}">
        <p14:creationId xmlns:p14="http://schemas.microsoft.com/office/powerpoint/2010/main" val="1232452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BCA4-EA49-BB67-3CCD-6A6F624F7A70}"/>
              </a:ext>
            </a:extLst>
          </p:cNvPr>
          <p:cNvSpPr>
            <a:spLocks noGrp="1"/>
          </p:cNvSpPr>
          <p:nvPr>
            <p:ph type="title"/>
          </p:nvPr>
        </p:nvSpPr>
        <p:spPr/>
        <p:txBody>
          <a:bodyPr/>
          <a:lstStyle/>
          <a:p>
            <a:r>
              <a:rPr lang="en-US" dirty="0"/>
              <a:t>Charter School Boards vs. Other Non-Profit Boards</a:t>
            </a:r>
          </a:p>
        </p:txBody>
      </p:sp>
      <p:sp>
        <p:nvSpPr>
          <p:cNvPr id="3" name="Content Placeholder 2">
            <a:extLst>
              <a:ext uri="{FF2B5EF4-FFF2-40B4-BE49-F238E27FC236}">
                <a16:creationId xmlns:a16="http://schemas.microsoft.com/office/drawing/2014/main" id="{4CC30ECA-C3DB-4CFB-3B38-602DAF227D2E}"/>
              </a:ext>
            </a:extLst>
          </p:cNvPr>
          <p:cNvSpPr>
            <a:spLocks noGrp="1"/>
          </p:cNvSpPr>
          <p:nvPr>
            <p:ph sz="quarter" idx="13"/>
          </p:nvPr>
        </p:nvSpPr>
        <p:spPr>
          <a:xfrm>
            <a:off x="3657600" y="2282008"/>
            <a:ext cx="7810500" cy="4118792"/>
          </a:xfrm>
        </p:spPr>
        <p:txBody>
          <a:bodyPr anchor="t">
            <a:normAutofit/>
          </a:bodyPr>
          <a:lstStyle/>
          <a:p>
            <a:pPr lvl="0" algn="l" rtl="0">
              <a:lnSpc>
                <a:spcPct val="113000"/>
              </a:lnSpc>
              <a:spcBef>
                <a:spcPts val="0"/>
              </a:spcBef>
              <a:spcAft>
                <a:spcPts val="0"/>
              </a:spcAft>
              <a:buClr>
                <a:schemeClr val="bg1"/>
              </a:buClr>
              <a:buSzPct val="100000"/>
              <a:buFont typeface="Wingdings" pitchFamily="2" charset="2"/>
              <a:buChar char="§"/>
            </a:pPr>
            <a:r>
              <a:rPr lang="en-US" sz="2400" dirty="0"/>
              <a:t>Responsibilities of a public school board of education</a:t>
            </a:r>
          </a:p>
          <a:p>
            <a:pPr lvl="0" indent="-457200" algn="l" rtl="0">
              <a:lnSpc>
                <a:spcPct val="113000"/>
              </a:lnSpc>
              <a:spcBef>
                <a:spcPts val="560"/>
              </a:spcBef>
              <a:spcAft>
                <a:spcPts val="0"/>
              </a:spcAft>
              <a:buClr>
                <a:schemeClr val="bg1"/>
              </a:buClr>
              <a:buSzPct val="100000"/>
              <a:buFont typeface="Wingdings" pitchFamily="2" charset="2"/>
              <a:buChar char="§"/>
            </a:pPr>
            <a:endParaRPr lang="en-US" sz="2400" dirty="0"/>
          </a:p>
          <a:p>
            <a:pPr lvl="0" algn="l" rtl="0">
              <a:lnSpc>
                <a:spcPct val="113000"/>
              </a:lnSpc>
              <a:spcBef>
                <a:spcPts val="560"/>
              </a:spcBef>
              <a:spcAft>
                <a:spcPts val="0"/>
              </a:spcAft>
              <a:buClr>
                <a:schemeClr val="bg1"/>
              </a:buClr>
              <a:buSzPct val="100000"/>
              <a:buFont typeface="Wingdings" pitchFamily="2" charset="2"/>
              <a:buChar char="§"/>
            </a:pPr>
            <a:r>
              <a:rPr lang="en-US" sz="2400" dirty="0"/>
              <a:t>Operate in a complex environment of accountability</a:t>
            </a:r>
          </a:p>
          <a:p>
            <a:pPr lvl="0" indent="-457200" algn="l" rtl="0">
              <a:lnSpc>
                <a:spcPct val="113000"/>
              </a:lnSpc>
              <a:spcBef>
                <a:spcPts val="560"/>
              </a:spcBef>
              <a:spcAft>
                <a:spcPts val="0"/>
              </a:spcAft>
              <a:buClr>
                <a:schemeClr val="bg1"/>
              </a:buClr>
              <a:buSzPct val="100000"/>
              <a:buFont typeface="Wingdings" pitchFamily="2" charset="2"/>
              <a:buChar char="§"/>
            </a:pPr>
            <a:endParaRPr lang="en-US" sz="2400" dirty="0"/>
          </a:p>
          <a:p>
            <a:pPr lvl="0" algn="l" rtl="0">
              <a:lnSpc>
                <a:spcPct val="113000"/>
              </a:lnSpc>
              <a:spcBef>
                <a:spcPts val="560"/>
              </a:spcBef>
              <a:spcAft>
                <a:spcPts val="0"/>
              </a:spcAft>
              <a:buClr>
                <a:schemeClr val="bg1"/>
              </a:buClr>
              <a:buSzPct val="100000"/>
              <a:buFont typeface="Wingdings" pitchFamily="2" charset="2"/>
              <a:buChar char="§"/>
            </a:pPr>
            <a:r>
              <a:rPr lang="en-US" sz="2400" dirty="0"/>
              <a:t>Long-term focus on outcomes for students</a:t>
            </a:r>
          </a:p>
          <a:p>
            <a:pPr lvl="0" indent="-457200" algn="l" rtl="0">
              <a:lnSpc>
                <a:spcPct val="113000"/>
              </a:lnSpc>
              <a:spcBef>
                <a:spcPts val="560"/>
              </a:spcBef>
              <a:spcAft>
                <a:spcPts val="0"/>
              </a:spcAft>
              <a:buClr>
                <a:schemeClr val="bg1"/>
              </a:buClr>
              <a:buSzPct val="100000"/>
              <a:buFont typeface="Wingdings" pitchFamily="2" charset="2"/>
              <a:buChar char="§"/>
            </a:pPr>
            <a:endParaRPr lang="en-US" sz="2400" dirty="0"/>
          </a:p>
          <a:p>
            <a:pPr lvl="0" algn="l" rtl="0">
              <a:lnSpc>
                <a:spcPct val="113000"/>
              </a:lnSpc>
              <a:spcBef>
                <a:spcPts val="560"/>
              </a:spcBef>
              <a:spcAft>
                <a:spcPts val="0"/>
              </a:spcAft>
              <a:buClr>
                <a:schemeClr val="bg1"/>
              </a:buClr>
              <a:buSzPct val="100000"/>
              <a:buFont typeface="Wingdings" pitchFamily="2" charset="2"/>
              <a:buChar char="§"/>
            </a:pPr>
            <a:r>
              <a:rPr lang="en-US" sz="2400" dirty="0"/>
              <a:t>Often function as “working” boards until the school has established stability and longevity</a:t>
            </a:r>
          </a:p>
        </p:txBody>
      </p:sp>
    </p:spTree>
    <p:extLst>
      <p:ext uri="{BB962C8B-B14F-4D97-AF65-F5344CB8AC3E}">
        <p14:creationId xmlns:p14="http://schemas.microsoft.com/office/powerpoint/2010/main" val="56791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Board Bylaws</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269129"/>
            <a:ext cx="5486400" cy="2158342"/>
          </a:xfrm>
        </p:spPr>
        <p:txBody>
          <a:bodyPr/>
          <a:lstStyle/>
          <a:p>
            <a:pPr marL="342900" indent="-342900">
              <a:buFont typeface="Wingdings" pitchFamily="2" charset="2"/>
              <a:buChar char="§"/>
            </a:pPr>
            <a:r>
              <a:rPr lang="en-US" b="0" dirty="0"/>
              <a:t>Powers and responsibilities</a:t>
            </a:r>
          </a:p>
          <a:p>
            <a:pPr marL="342900" indent="-342900">
              <a:buFont typeface="Wingdings" pitchFamily="2" charset="2"/>
              <a:buChar char="§"/>
            </a:pPr>
            <a:r>
              <a:rPr lang="en-US" b="0" dirty="0"/>
              <a:t>Membership and terms</a:t>
            </a:r>
          </a:p>
          <a:p>
            <a:pPr marL="342900" indent="-342900">
              <a:buFont typeface="Wingdings" pitchFamily="2" charset="2"/>
              <a:buChar char="§"/>
            </a:pPr>
            <a:r>
              <a:rPr lang="en-US" b="0" dirty="0"/>
              <a:t>Meetings</a:t>
            </a:r>
          </a:p>
          <a:p>
            <a:pPr marL="342900" indent="-342900">
              <a:buFont typeface="Wingdings" pitchFamily="2" charset="2"/>
              <a:buChar char="§"/>
            </a:pPr>
            <a:r>
              <a:rPr lang="en-US" b="0" dirty="0"/>
              <a:t>Officers</a:t>
            </a:r>
          </a:p>
          <a:p>
            <a:pPr marL="342900" indent="-342900">
              <a:buFont typeface="Wingdings" pitchFamily="2" charset="2"/>
              <a:buChar char="§"/>
            </a:pPr>
            <a:r>
              <a:rPr lang="en-US" b="0" dirty="0"/>
              <a:t>Committees</a:t>
            </a:r>
          </a:p>
        </p:txBody>
      </p:sp>
      <p:sp>
        <p:nvSpPr>
          <p:cNvPr id="7" name="Title 1">
            <a:extLst>
              <a:ext uri="{FF2B5EF4-FFF2-40B4-BE49-F238E27FC236}">
                <a16:creationId xmlns:a16="http://schemas.microsoft.com/office/drawing/2014/main" id="{836413BB-B989-36E4-EA66-D0D69BD37A70}"/>
              </a:ext>
              <a:ext uri="{C183D7F6-B498-43B3-948B-1728B52AA6E4}">
                <adec:decorative xmlns:adec="http://schemas.microsoft.com/office/drawing/2017/decorative" val="1"/>
              </a:ext>
            </a:extLst>
          </p:cNvPr>
          <p:cNvSpPr txBox="1">
            <a:spLocks/>
          </p:cNvSpPr>
          <p:nvPr/>
        </p:nvSpPr>
        <p:spPr>
          <a:xfrm>
            <a:off x="202883" y="2588870"/>
            <a:ext cx="5486400" cy="1680259"/>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10" name="Picture Placeholder 9">
            <a:extLst>
              <a:ext uri="{FF2B5EF4-FFF2-40B4-BE49-F238E27FC236}">
                <a16:creationId xmlns:a16="http://schemas.microsoft.com/office/drawing/2014/main" id="{12D6EC6E-5D86-A067-A642-9DDB2D624333}"/>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4827" t="162" r="38037" b="-162"/>
          <a:stretch/>
        </p:blipFill>
        <p:spPr>
          <a:xfrm>
            <a:off x="0" y="-11113"/>
            <a:ext cx="5791200" cy="6880226"/>
          </a:xfrm>
        </p:spPr>
      </p:pic>
      <p:pic>
        <p:nvPicPr>
          <p:cNvPr id="4" name="Picture Placeholder 9">
            <a:extLst>
              <a:ext uri="{FF2B5EF4-FFF2-40B4-BE49-F238E27FC236}">
                <a16:creationId xmlns:a16="http://schemas.microsoft.com/office/drawing/2014/main" id="{EC7514FA-32C2-9C10-BC62-37A287CBB43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4152" r="11676"/>
          <a:stretch/>
        </p:blipFill>
        <p:spPr>
          <a:xfrm>
            <a:off x="0" y="0"/>
            <a:ext cx="5791200" cy="6880226"/>
          </a:xfrm>
          <a:prstGeom prst="rect">
            <a:avLst/>
          </a:prstGeom>
        </p:spPr>
      </p:pic>
    </p:spTree>
    <p:extLst>
      <p:ext uri="{BB962C8B-B14F-4D97-AF65-F5344CB8AC3E}">
        <p14:creationId xmlns:p14="http://schemas.microsoft.com/office/powerpoint/2010/main" val="255345567"/>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8A8ECD1-788F-484B-9043-D957FCFDF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D24F1A-6251-4B9A-A918-7D6F3A8F7E2A}">
  <ds:schemaRefs>
    <ds:schemaRef ds:uri="http://schemas.microsoft.com/sharepoint/v3/contenttype/forms"/>
  </ds:schemaRefs>
</ds:datastoreItem>
</file>

<file path=customXml/itemProps3.xml><?xml version="1.0" encoding="utf-8"?>
<ds:datastoreItem xmlns:ds="http://schemas.openxmlformats.org/officeDocument/2006/customXml" ds:itemID="{CA0FE134-9032-4C7F-BC57-C7DE3F833363}">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4426</Words>
  <Application>Microsoft Office PowerPoint</Application>
  <PresentationFormat>Widescreen</PresentationFormat>
  <Paragraphs>429</Paragraphs>
  <Slides>34</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Cambria</vt:lpstr>
      <vt:lpstr>Courier New</vt:lpstr>
      <vt:lpstr>Franklin Gothic Book</vt:lpstr>
      <vt:lpstr>Franklin Gothic Demi</vt:lpstr>
      <vt:lpstr>Heuristica</vt:lpstr>
      <vt:lpstr>Lato Light</vt:lpstr>
      <vt:lpstr>Times New Roman</vt:lpstr>
      <vt:lpstr>Wingdings</vt:lpstr>
      <vt:lpstr>Custom</vt:lpstr>
      <vt:lpstr>Charter School Board Governance and Compliance</vt:lpstr>
      <vt:lpstr>Agenda</vt:lpstr>
      <vt:lpstr>Introductions</vt:lpstr>
      <vt:lpstr>Introductions</vt:lpstr>
      <vt:lpstr>Overview of Charter School Governance</vt:lpstr>
      <vt:lpstr>Framework for Excellent Governance</vt:lpstr>
      <vt:lpstr>Governance Mindset</vt:lpstr>
      <vt:lpstr>Charter School Boards vs. Other Non-Profit Boards</vt:lpstr>
      <vt:lpstr>Board Bylaws</vt:lpstr>
      <vt:lpstr>Governance Compliance</vt:lpstr>
      <vt:lpstr>Board Policies</vt:lpstr>
      <vt:lpstr>State Compliance</vt:lpstr>
      <vt:lpstr>State Statutes</vt:lpstr>
      <vt:lpstr>Colorado Open Meetings Law</vt:lpstr>
      <vt:lpstr>Colorado Open Records Act (CORA)</vt:lpstr>
      <vt:lpstr>Questions</vt:lpstr>
      <vt:lpstr>Authorizer Compliance</vt:lpstr>
      <vt:lpstr>Authorizer Compliance</vt:lpstr>
      <vt:lpstr>Compliance</vt:lpstr>
      <vt:lpstr>CSI Annual Review of Schools (CARS)</vt:lpstr>
      <vt:lpstr>CARS</vt:lpstr>
      <vt:lpstr>Accreditation Ratings</vt:lpstr>
      <vt:lpstr>Charter School Contract</vt:lpstr>
      <vt:lpstr>Purpose</vt:lpstr>
      <vt:lpstr>Key Components of the Contract – Sections </vt:lpstr>
      <vt:lpstr>Key Components of the Contract – Exhibits</vt:lpstr>
      <vt:lpstr>Contract Modifications</vt:lpstr>
      <vt:lpstr>Contract Modifications</vt:lpstr>
      <vt:lpstr> Reflection</vt:lpstr>
      <vt:lpstr>Reflection</vt:lpstr>
      <vt:lpstr> Next Steps</vt:lpstr>
      <vt:lpstr>Individual Next Steps</vt:lpstr>
      <vt:lpstr>CSI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2023-12-20T08:12:12Z</dcterms:created>
  <dcterms:modified xsi:type="dcterms:W3CDTF">2024-12-09T22:37:23Z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