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4"/>
    <p:sldMasterId id="2147483734" r:id="rId5"/>
  </p:sldMasterIdLst>
  <p:notesMasterIdLst>
    <p:notesMasterId r:id="rId17"/>
  </p:notesMasterIdLst>
  <p:sldIdLst>
    <p:sldId id="4108" r:id="rId6"/>
    <p:sldId id="4109" r:id="rId7"/>
    <p:sldId id="4122" r:id="rId8"/>
    <p:sldId id="4121" r:id="rId9"/>
    <p:sldId id="4123" r:id="rId10"/>
    <p:sldId id="4124" r:id="rId11"/>
    <p:sldId id="4126" r:id="rId12"/>
    <p:sldId id="4128" r:id="rId13"/>
    <p:sldId id="4129" r:id="rId14"/>
    <p:sldId id="4120" r:id="rId15"/>
    <p:sldId id="4055" r:id="rId16"/>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8094833-A1A0-E14B-2BAB-A396A9C93F7E}" name="Dinnen, Janet" initials="DJ" userId="S::dinnen_j@cde.state.co.us::682ebc80-7236-4772-9819-9edf9790eda1" providerId="AD"/>
  <p188:author id="{A9311169-BE50-A6C0-E8B6-68B8DC36EE6B}" name="Dinnen, Janet" initials="DJ" userId="S::Dinnen_J@cde.state.co.us::682ebc80-7236-4772-9819-9edf9790eda1" providerId="AD"/>
  <p188:author id="{FD9EDD74-493D-449B-750D-38058C24319A}" name="Sever, David" initials="SD" userId="S::sever_d@cde.state.co.us::991c0e51-0d05-4f08-862f-96afb5115e4a" providerId="AD"/>
  <p188:author id="{55ADFFDE-5C0F-FC08-644F-FC7C7651BCB7}" name="Denton, Andra" initials="DA" userId="S::denton_a@cde.state.co.us::3f2143dc-fa5e-4469-a380-9491fb4bc36e" providerId="AD"/>
  <p188:author id="{DF86C7FA-8351-0290-E870-8BE6C2C1EA9F}" name="Oberg, Amanda" initials="OA" userId="S::oberg_amanda@cde.state.co.us::31f75dea-38a5-4e2d-b82d-e61610bcc39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innen, Janet" initials="DJ" lastIdx="3" clrIdx="0">
    <p:extLst>
      <p:ext uri="{19B8F6BF-5375-455C-9EA6-DF929625EA0E}">
        <p15:presenceInfo xmlns:p15="http://schemas.microsoft.com/office/powerpoint/2012/main" userId="S::Dinnen_J@cde.state.co.us::682ebc80-7236-4772-9819-9edf9790eda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5FA9"/>
    <a:srgbClr val="008CA0"/>
    <a:srgbClr val="C63F28"/>
    <a:srgbClr val="EFAA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6" autoAdjust="0"/>
    <p:restoredTop sz="86387" autoAdjust="0"/>
  </p:normalViewPr>
  <p:slideViewPr>
    <p:cSldViewPr snapToGrid="0">
      <p:cViewPr varScale="1">
        <p:scale>
          <a:sx n="104" d="100"/>
          <a:sy n="104" d="100"/>
        </p:scale>
        <p:origin x="108" y="24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284806-748C-4728-8695-4A6680BD7E09}" type="doc">
      <dgm:prSet loTypeId="urn:microsoft.com/office/officeart/2005/8/layout/hierarchy6" loCatId="hierarchy" qsTypeId="urn:microsoft.com/office/officeart/2005/8/quickstyle/simple3" qsCatId="simple" csTypeId="urn:microsoft.com/office/officeart/2005/8/colors/colorful4" csCatId="colorful" phldr="1"/>
      <dgm:spPr/>
      <dgm:t>
        <a:bodyPr/>
        <a:lstStyle/>
        <a:p>
          <a:endParaRPr lang="en-US"/>
        </a:p>
      </dgm:t>
    </dgm:pt>
    <dgm:pt modelId="{2CFAEDDB-31D0-4F12-A275-06678C0994CB}">
      <dgm:prSet phldrT="[Text]" phldr="0"/>
      <dgm:spPr/>
      <dgm:t>
        <a:bodyPr/>
        <a:lstStyle/>
        <a:p>
          <a:pPr rtl="0"/>
          <a:r>
            <a:rPr lang="en-US" dirty="0">
              <a:latin typeface="Calibri Light" panose="020F0302020204030204"/>
            </a:rPr>
            <a:t>David Sever,</a:t>
          </a:r>
          <a:br>
            <a:rPr lang="en-US" dirty="0">
              <a:latin typeface="Calibri Light" panose="020F0302020204030204"/>
            </a:rPr>
          </a:br>
          <a:r>
            <a:rPr lang="en-US" dirty="0">
              <a:latin typeface="Calibri Light" panose="020F0302020204030204"/>
            </a:rPr>
            <a:t>Senior Director of Finance</a:t>
          </a:r>
          <a:endParaRPr lang="en-US" dirty="0"/>
        </a:p>
      </dgm:t>
    </dgm:pt>
    <dgm:pt modelId="{7835709C-E3C7-46F9-8CEC-258ED0FCFDB2}" type="parTrans" cxnId="{B1BEBFF0-3589-44F3-8FEB-24614BCBC9D1}">
      <dgm:prSet/>
      <dgm:spPr/>
      <dgm:t>
        <a:bodyPr/>
        <a:lstStyle/>
        <a:p>
          <a:endParaRPr lang="en-US"/>
        </a:p>
      </dgm:t>
    </dgm:pt>
    <dgm:pt modelId="{D83EC9B8-34B7-440F-A2F1-7B3EEEDEA225}" type="sibTrans" cxnId="{B1BEBFF0-3589-44F3-8FEB-24614BCBC9D1}">
      <dgm:prSet/>
      <dgm:spPr/>
      <dgm:t>
        <a:bodyPr/>
        <a:lstStyle/>
        <a:p>
          <a:endParaRPr lang="en-US"/>
        </a:p>
      </dgm:t>
    </dgm:pt>
    <dgm:pt modelId="{1F6CDB5F-8E93-4248-8158-DC8164CF7589}">
      <dgm:prSet phldrT="[Text]" phldr="0"/>
      <dgm:spPr/>
      <dgm:t>
        <a:bodyPr/>
        <a:lstStyle/>
        <a:p>
          <a:pPr rtl="0"/>
          <a:r>
            <a:rPr lang="en-US" dirty="0">
              <a:latin typeface="Calibri Light" panose="020F0302020204030204"/>
            </a:rPr>
            <a:t>Melissa Allen,</a:t>
          </a:r>
          <a:br>
            <a:rPr lang="en-US" dirty="0">
              <a:latin typeface="Calibri Light" panose="020F0302020204030204"/>
            </a:rPr>
          </a:br>
          <a:r>
            <a:rPr lang="en-US" dirty="0">
              <a:latin typeface="Calibri Light" panose="020F0302020204030204"/>
            </a:rPr>
            <a:t>Staff Accountant</a:t>
          </a:r>
          <a:endParaRPr lang="en-US" dirty="0"/>
        </a:p>
      </dgm:t>
    </dgm:pt>
    <dgm:pt modelId="{9644476B-BC7F-4552-A2D4-FAA9A0E1F02F}" type="parTrans" cxnId="{84CBF36E-5F4B-4529-AD8C-5FA1564411E8}">
      <dgm:prSet/>
      <dgm:spPr/>
      <dgm:t>
        <a:bodyPr/>
        <a:lstStyle/>
        <a:p>
          <a:endParaRPr lang="en-US"/>
        </a:p>
      </dgm:t>
    </dgm:pt>
    <dgm:pt modelId="{8B6A5DE1-60F5-4922-8E5D-520861416422}" type="sibTrans" cxnId="{84CBF36E-5F4B-4529-AD8C-5FA1564411E8}">
      <dgm:prSet/>
      <dgm:spPr/>
      <dgm:t>
        <a:bodyPr/>
        <a:lstStyle/>
        <a:p>
          <a:endParaRPr lang="en-US"/>
        </a:p>
      </dgm:t>
    </dgm:pt>
    <dgm:pt modelId="{177CE73D-35D4-4110-B6BF-6EDC70B1EE46}">
      <dgm:prSet phldrT="[Text]" phldr="0"/>
      <dgm:spPr/>
      <dgm:t>
        <a:bodyPr/>
        <a:lstStyle/>
        <a:p>
          <a:pPr rtl="0"/>
          <a:r>
            <a:rPr lang="en-US" dirty="0">
              <a:latin typeface="Calibri Light" panose="020F0302020204030204"/>
            </a:rPr>
            <a:t>Marcie </a:t>
          </a:r>
          <a:r>
            <a:rPr lang="en-US" dirty="0" err="1">
              <a:latin typeface="Calibri Light" panose="020F0302020204030204"/>
            </a:rPr>
            <a:t>Robidart</a:t>
          </a:r>
          <a:r>
            <a:rPr lang="en-US" dirty="0">
              <a:latin typeface="Calibri Light" panose="020F0302020204030204"/>
            </a:rPr>
            <a:t>,</a:t>
          </a:r>
          <a:br>
            <a:rPr lang="en-US" dirty="0">
              <a:latin typeface="Calibri Light" panose="020F0302020204030204"/>
            </a:rPr>
          </a:br>
          <a:r>
            <a:rPr lang="en-US" dirty="0">
              <a:latin typeface="Calibri Light" panose="020F0302020204030204"/>
            </a:rPr>
            <a:t>Director of Grants Fiscal &amp; Accounting</a:t>
          </a:r>
          <a:endParaRPr lang="en-US" dirty="0"/>
        </a:p>
      </dgm:t>
    </dgm:pt>
    <dgm:pt modelId="{81A4FD68-6006-43EA-80DC-E49D5BCCC7C5}" type="parTrans" cxnId="{B1247125-86E4-4EA9-9FBD-022D340FC162}">
      <dgm:prSet/>
      <dgm:spPr/>
      <dgm:t>
        <a:bodyPr/>
        <a:lstStyle/>
        <a:p>
          <a:endParaRPr lang="en-US"/>
        </a:p>
      </dgm:t>
    </dgm:pt>
    <dgm:pt modelId="{F3E347A8-6FCC-4974-8245-4A6BC839EC17}" type="sibTrans" cxnId="{B1247125-86E4-4EA9-9FBD-022D340FC162}">
      <dgm:prSet/>
      <dgm:spPr/>
      <dgm:t>
        <a:bodyPr/>
        <a:lstStyle/>
        <a:p>
          <a:endParaRPr lang="en-US"/>
        </a:p>
      </dgm:t>
    </dgm:pt>
    <dgm:pt modelId="{C4CCFB53-9D95-48E5-8354-1C4BCDBC3623}">
      <dgm:prSet phldrT="[Text]" phldr="0"/>
      <dgm:spPr/>
      <dgm:t>
        <a:bodyPr/>
        <a:lstStyle/>
        <a:p>
          <a:pPr rtl="0"/>
          <a:r>
            <a:rPr lang="en-US">
              <a:latin typeface="Calibri Light" panose="020F0302020204030204"/>
            </a:rPr>
            <a:t>Art Ford </a:t>
          </a:r>
          <a:br>
            <a:rPr lang="en-US" dirty="0">
              <a:latin typeface="Calibri Light" panose="020F0302020204030204"/>
            </a:rPr>
          </a:br>
          <a:r>
            <a:rPr lang="en-US" dirty="0">
              <a:latin typeface="Calibri Light" panose="020F0302020204030204"/>
            </a:rPr>
            <a:t>School Finance Manager</a:t>
          </a:r>
          <a:endParaRPr lang="en-US" dirty="0"/>
        </a:p>
      </dgm:t>
    </dgm:pt>
    <dgm:pt modelId="{0A2F9535-FC26-4471-9A95-98553D25028A}" type="parTrans" cxnId="{F2174672-C2B7-4A22-9140-942CD308A5DA}">
      <dgm:prSet/>
      <dgm:spPr/>
      <dgm:t>
        <a:bodyPr/>
        <a:lstStyle/>
        <a:p>
          <a:endParaRPr lang="en-US"/>
        </a:p>
      </dgm:t>
    </dgm:pt>
    <dgm:pt modelId="{1CDFFD58-5000-4C13-89DA-6C3FFDEEF1D1}" type="sibTrans" cxnId="{F2174672-C2B7-4A22-9140-942CD308A5DA}">
      <dgm:prSet/>
      <dgm:spPr/>
      <dgm:t>
        <a:bodyPr/>
        <a:lstStyle/>
        <a:p>
          <a:endParaRPr lang="en-US"/>
        </a:p>
      </dgm:t>
    </dgm:pt>
    <dgm:pt modelId="{095CE534-1914-47F4-88E4-5E9F127395C5}">
      <dgm:prSet phldr="0"/>
      <dgm:spPr/>
      <dgm:t>
        <a:bodyPr/>
        <a:lstStyle/>
        <a:p>
          <a:pPr rtl="0"/>
          <a:r>
            <a:rPr lang="en-US" dirty="0">
              <a:latin typeface="Calibri Light" panose="020F0302020204030204"/>
            </a:rPr>
            <a:t>Emma Post,</a:t>
          </a:r>
          <a:br>
            <a:rPr lang="en-US" dirty="0">
              <a:latin typeface="Calibri Light" panose="020F0302020204030204"/>
            </a:rPr>
          </a:br>
          <a:r>
            <a:rPr lang="en-US" dirty="0">
              <a:latin typeface="Calibri Light" panose="020F0302020204030204"/>
            </a:rPr>
            <a:t>Grant &amp; Procurement Manager</a:t>
          </a:r>
        </a:p>
      </dgm:t>
    </dgm:pt>
    <dgm:pt modelId="{2E2E9D7E-C8C8-4BFE-9B03-5D3D1CAA30A5}" type="parTrans" cxnId="{71F8CC59-DFBD-412D-BC7F-527220B8658C}">
      <dgm:prSet/>
      <dgm:spPr/>
      <dgm:t>
        <a:bodyPr/>
        <a:lstStyle/>
        <a:p>
          <a:endParaRPr lang="en-US"/>
        </a:p>
      </dgm:t>
    </dgm:pt>
    <dgm:pt modelId="{A494563A-8C23-4705-96AE-B22812081589}" type="sibTrans" cxnId="{71F8CC59-DFBD-412D-BC7F-527220B8658C}">
      <dgm:prSet/>
      <dgm:spPr/>
      <dgm:t>
        <a:bodyPr/>
        <a:lstStyle/>
        <a:p>
          <a:endParaRPr lang="en-US"/>
        </a:p>
      </dgm:t>
    </dgm:pt>
    <dgm:pt modelId="{2B1C1B3D-C0D6-456A-984B-55F852855289}">
      <dgm:prSet phldr="0"/>
      <dgm:spPr/>
      <dgm:t>
        <a:bodyPr/>
        <a:lstStyle/>
        <a:p>
          <a:pPr rtl="0"/>
          <a:r>
            <a:rPr lang="en-US" dirty="0">
              <a:latin typeface="Calibri Light" panose="020F0302020204030204"/>
            </a:rPr>
            <a:t>Shawn Wilkens,</a:t>
          </a:r>
          <a:br>
            <a:rPr lang="en-US" dirty="0">
              <a:latin typeface="Calibri Light" panose="020F0302020204030204"/>
            </a:rPr>
          </a:br>
          <a:r>
            <a:rPr lang="en-US" dirty="0">
              <a:latin typeface="Calibri Light" panose="020F0302020204030204"/>
            </a:rPr>
            <a:t>Grant &amp; Accounting Technician</a:t>
          </a:r>
        </a:p>
      </dgm:t>
    </dgm:pt>
    <dgm:pt modelId="{6F0CB08D-8164-4B01-B335-C7D79532FE79}" type="parTrans" cxnId="{A73C9F0B-3F62-4C26-9A88-FEBAD9A0251D}">
      <dgm:prSet/>
      <dgm:spPr/>
      <dgm:t>
        <a:bodyPr/>
        <a:lstStyle/>
        <a:p>
          <a:endParaRPr lang="en-US"/>
        </a:p>
      </dgm:t>
    </dgm:pt>
    <dgm:pt modelId="{20BDD5D2-FA54-448F-A775-8B037E6B056C}" type="sibTrans" cxnId="{A73C9F0B-3F62-4C26-9A88-FEBAD9A0251D}">
      <dgm:prSet/>
      <dgm:spPr/>
      <dgm:t>
        <a:bodyPr/>
        <a:lstStyle/>
        <a:p>
          <a:endParaRPr lang="en-US"/>
        </a:p>
      </dgm:t>
    </dgm:pt>
    <dgm:pt modelId="{54FBB9E7-44CA-4EAF-B525-8871EC5CF433}">
      <dgm:prSet phldr="0"/>
      <dgm:spPr/>
      <dgm:t>
        <a:bodyPr/>
        <a:lstStyle/>
        <a:p>
          <a:pPr rtl="0"/>
          <a:r>
            <a:rPr lang="en-US" dirty="0">
              <a:latin typeface="Calibri Light" panose="020F0302020204030204"/>
            </a:rPr>
            <a:t>Magaly Mar-Sotero,</a:t>
          </a:r>
          <a:br>
            <a:rPr lang="en-US" dirty="0">
              <a:latin typeface="Calibri Light" panose="020F0302020204030204"/>
            </a:rPr>
          </a:br>
          <a:r>
            <a:rPr lang="en-US" dirty="0">
              <a:latin typeface="Calibri Light" panose="020F0302020204030204"/>
            </a:rPr>
            <a:t>Grant and Accounting Technician</a:t>
          </a:r>
        </a:p>
      </dgm:t>
    </dgm:pt>
    <dgm:pt modelId="{9A2ED8FB-2EEA-48DA-825E-88AE29DB14DC}" type="parTrans" cxnId="{0415F760-DF42-42DB-8427-4E093EBBCB1D}">
      <dgm:prSet/>
      <dgm:spPr/>
      <dgm:t>
        <a:bodyPr/>
        <a:lstStyle/>
        <a:p>
          <a:endParaRPr lang="en-US"/>
        </a:p>
      </dgm:t>
    </dgm:pt>
    <dgm:pt modelId="{B9B23CC2-36B2-41B0-A704-A699E82797D2}" type="sibTrans" cxnId="{0415F760-DF42-42DB-8427-4E093EBBCB1D}">
      <dgm:prSet/>
      <dgm:spPr/>
      <dgm:t>
        <a:bodyPr/>
        <a:lstStyle/>
        <a:p>
          <a:endParaRPr lang="en-US"/>
        </a:p>
      </dgm:t>
    </dgm:pt>
    <dgm:pt modelId="{8FD6C1BF-D280-4902-A640-11FF0D909A9C}" type="pres">
      <dgm:prSet presAssocID="{4A284806-748C-4728-8695-4A6680BD7E09}" presName="mainComposite" presStyleCnt="0">
        <dgm:presLayoutVars>
          <dgm:chPref val="1"/>
          <dgm:dir/>
          <dgm:animOne val="branch"/>
          <dgm:animLvl val="lvl"/>
          <dgm:resizeHandles val="exact"/>
        </dgm:presLayoutVars>
      </dgm:prSet>
      <dgm:spPr/>
    </dgm:pt>
    <dgm:pt modelId="{9FB08223-2180-4CF5-9D6C-2C413477C21C}" type="pres">
      <dgm:prSet presAssocID="{4A284806-748C-4728-8695-4A6680BD7E09}" presName="hierFlow" presStyleCnt="0"/>
      <dgm:spPr/>
    </dgm:pt>
    <dgm:pt modelId="{6E932275-1225-4728-9ADC-B3A88158FF2E}" type="pres">
      <dgm:prSet presAssocID="{4A284806-748C-4728-8695-4A6680BD7E09}" presName="hierChild1" presStyleCnt="0">
        <dgm:presLayoutVars>
          <dgm:chPref val="1"/>
          <dgm:animOne val="branch"/>
          <dgm:animLvl val="lvl"/>
        </dgm:presLayoutVars>
      </dgm:prSet>
      <dgm:spPr/>
    </dgm:pt>
    <dgm:pt modelId="{45FC8739-C66C-4A6D-965D-9F89E47B5B8F}" type="pres">
      <dgm:prSet presAssocID="{2CFAEDDB-31D0-4F12-A275-06678C0994CB}" presName="Name14" presStyleCnt="0"/>
      <dgm:spPr/>
    </dgm:pt>
    <dgm:pt modelId="{FE0BCEF9-7179-47AD-9437-86CEDF3F4B9C}" type="pres">
      <dgm:prSet presAssocID="{2CFAEDDB-31D0-4F12-A275-06678C0994CB}" presName="level1Shape" presStyleLbl="node0" presStyleIdx="0" presStyleCnt="1">
        <dgm:presLayoutVars>
          <dgm:chPref val="3"/>
        </dgm:presLayoutVars>
      </dgm:prSet>
      <dgm:spPr/>
    </dgm:pt>
    <dgm:pt modelId="{22CA9685-5C5B-4DFA-9BBE-A2C720CA310A}" type="pres">
      <dgm:prSet presAssocID="{2CFAEDDB-31D0-4F12-A275-06678C0994CB}" presName="hierChild2" presStyleCnt="0"/>
      <dgm:spPr/>
    </dgm:pt>
    <dgm:pt modelId="{D1D578EC-4786-4D99-AC27-EC6663BB046A}" type="pres">
      <dgm:prSet presAssocID="{9644476B-BC7F-4552-A2D4-FAA9A0E1F02F}" presName="Name19" presStyleLbl="parChTrans1D2" presStyleIdx="0" presStyleCnt="3"/>
      <dgm:spPr/>
    </dgm:pt>
    <dgm:pt modelId="{61A91EC1-B956-4FD1-A9DF-3E516393F131}" type="pres">
      <dgm:prSet presAssocID="{1F6CDB5F-8E93-4248-8158-DC8164CF7589}" presName="Name21" presStyleCnt="0"/>
      <dgm:spPr/>
    </dgm:pt>
    <dgm:pt modelId="{0665F639-B12E-4964-AD37-AA30F8913B69}" type="pres">
      <dgm:prSet presAssocID="{1F6CDB5F-8E93-4248-8158-DC8164CF7589}" presName="level2Shape" presStyleLbl="node2" presStyleIdx="0" presStyleCnt="3"/>
      <dgm:spPr/>
    </dgm:pt>
    <dgm:pt modelId="{E367ADBD-8464-4FDF-B733-150241CFD1CE}" type="pres">
      <dgm:prSet presAssocID="{1F6CDB5F-8E93-4248-8158-DC8164CF7589}" presName="hierChild3" presStyleCnt="0"/>
      <dgm:spPr/>
    </dgm:pt>
    <dgm:pt modelId="{83D0A783-745D-4B95-B65D-92A460CE72A0}" type="pres">
      <dgm:prSet presAssocID="{81A4FD68-6006-43EA-80DC-E49D5BCCC7C5}" presName="Name19" presStyleLbl="parChTrans1D2" presStyleIdx="1" presStyleCnt="3"/>
      <dgm:spPr/>
    </dgm:pt>
    <dgm:pt modelId="{0C046EFE-7082-42A7-BA43-6C8A58AABCF8}" type="pres">
      <dgm:prSet presAssocID="{177CE73D-35D4-4110-B6BF-6EDC70B1EE46}" presName="Name21" presStyleCnt="0"/>
      <dgm:spPr/>
    </dgm:pt>
    <dgm:pt modelId="{B9FF10DD-6CA6-485D-A07F-FF8474DBCA6E}" type="pres">
      <dgm:prSet presAssocID="{177CE73D-35D4-4110-B6BF-6EDC70B1EE46}" presName="level2Shape" presStyleLbl="node2" presStyleIdx="1" presStyleCnt="3"/>
      <dgm:spPr/>
    </dgm:pt>
    <dgm:pt modelId="{F8CDC0FA-E5B3-46AC-8D29-9918514273C4}" type="pres">
      <dgm:prSet presAssocID="{177CE73D-35D4-4110-B6BF-6EDC70B1EE46}" presName="hierChild3" presStyleCnt="0"/>
      <dgm:spPr/>
    </dgm:pt>
    <dgm:pt modelId="{345E8993-FAF1-447D-B8E5-B6A5FE5AB9F4}" type="pres">
      <dgm:prSet presAssocID="{2E2E9D7E-C8C8-4BFE-9B03-5D3D1CAA30A5}" presName="Name19" presStyleLbl="parChTrans1D3" presStyleIdx="0" presStyleCnt="3"/>
      <dgm:spPr/>
    </dgm:pt>
    <dgm:pt modelId="{80C48C61-44DE-4E04-B4BE-6AA27D177617}" type="pres">
      <dgm:prSet presAssocID="{095CE534-1914-47F4-88E4-5E9F127395C5}" presName="Name21" presStyleCnt="0"/>
      <dgm:spPr/>
    </dgm:pt>
    <dgm:pt modelId="{B6063918-D8EA-4088-BE43-246DCD06F015}" type="pres">
      <dgm:prSet presAssocID="{095CE534-1914-47F4-88E4-5E9F127395C5}" presName="level2Shape" presStyleLbl="node3" presStyleIdx="0" presStyleCnt="3"/>
      <dgm:spPr/>
    </dgm:pt>
    <dgm:pt modelId="{DC841401-7110-43D1-B2FF-9BF8AE1BD740}" type="pres">
      <dgm:prSet presAssocID="{095CE534-1914-47F4-88E4-5E9F127395C5}" presName="hierChild3" presStyleCnt="0"/>
      <dgm:spPr/>
    </dgm:pt>
    <dgm:pt modelId="{DE973D31-8320-4AA8-954F-C11DCD727EFF}" type="pres">
      <dgm:prSet presAssocID="{6F0CB08D-8164-4B01-B335-C7D79532FE79}" presName="Name19" presStyleLbl="parChTrans1D3" presStyleIdx="1" presStyleCnt="3"/>
      <dgm:spPr/>
    </dgm:pt>
    <dgm:pt modelId="{4CB037B6-5181-4397-B347-59881C5E7EA9}" type="pres">
      <dgm:prSet presAssocID="{2B1C1B3D-C0D6-456A-984B-55F852855289}" presName="Name21" presStyleCnt="0"/>
      <dgm:spPr/>
    </dgm:pt>
    <dgm:pt modelId="{7547D559-75CB-4819-8C91-C584F8615268}" type="pres">
      <dgm:prSet presAssocID="{2B1C1B3D-C0D6-456A-984B-55F852855289}" presName="level2Shape" presStyleLbl="node3" presStyleIdx="1" presStyleCnt="3"/>
      <dgm:spPr/>
    </dgm:pt>
    <dgm:pt modelId="{3D5D50D9-AE0C-4B75-81AD-DEE9A21EB2F1}" type="pres">
      <dgm:prSet presAssocID="{2B1C1B3D-C0D6-456A-984B-55F852855289}" presName="hierChild3" presStyleCnt="0"/>
      <dgm:spPr/>
    </dgm:pt>
    <dgm:pt modelId="{A0AABC66-B6DD-4B74-8970-9467BC425E13}" type="pres">
      <dgm:prSet presAssocID="{9A2ED8FB-2EEA-48DA-825E-88AE29DB14DC}" presName="Name19" presStyleLbl="parChTrans1D3" presStyleIdx="2" presStyleCnt="3"/>
      <dgm:spPr/>
    </dgm:pt>
    <dgm:pt modelId="{FD44C4B5-5114-4938-8D94-B609BCB4BF44}" type="pres">
      <dgm:prSet presAssocID="{54FBB9E7-44CA-4EAF-B525-8871EC5CF433}" presName="Name21" presStyleCnt="0"/>
      <dgm:spPr/>
    </dgm:pt>
    <dgm:pt modelId="{89A1A785-5DF2-475A-9B23-6D8977BFA556}" type="pres">
      <dgm:prSet presAssocID="{54FBB9E7-44CA-4EAF-B525-8871EC5CF433}" presName="level2Shape" presStyleLbl="node3" presStyleIdx="2" presStyleCnt="3"/>
      <dgm:spPr/>
    </dgm:pt>
    <dgm:pt modelId="{FE19C12B-564E-442B-B685-EBE27FD19F33}" type="pres">
      <dgm:prSet presAssocID="{54FBB9E7-44CA-4EAF-B525-8871EC5CF433}" presName="hierChild3" presStyleCnt="0"/>
      <dgm:spPr/>
    </dgm:pt>
    <dgm:pt modelId="{725D82B7-B82A-4558-BC3D-21D1E834D430}" type="pres">
      <dgm:prSet presAssocID="{0A2F9535-FC26-4471-9A95-98553D25028A}" presName="Name19" presStyleLbl="parChTrans1D2" presStyleIdx="2" presStyleCnt="3"/>
      <dgm:spPr/>
    </dgm:pt>
    <dgm:pt modelId="{B86ED49A-9841-43C9-A215-FC3E606C1190}" type="pres">
      <dgm:prSet presAssocID="{C4CCFB53-9D95-48E5-8354-1C4BCDBC3623}" presName="Name21" presStyleCnt="0"/>
      <dgm:spPr/>
    </dgm:pt>
    <dgm:pt modelId="{FAF8F6D2-206F-4874-9104-AF26BEFD17E5}" type="pres">
      <dgm:prSet presAssocID="{C4CCFB53-9D95-48E5-8354-1C4BCDBC3623}" presName="level2Shape" presStyleLbl="node2" presStyleIdx="2" presStyleCnt="3"/>
      <dgm:spPr/>
    </dgm:pt>
    <dgm:pt modelId="{96D5C99F-11D7-4FE9-9E77-023A528E77BD}" type="pres">
      <dgm:prSet presAssocID="{C4CCFB53-9D95-48E5-8354-1C4BCDBC3623}" presName="hierChild3" presStyleCnt="0"/>
      <dgm:spPr/>
    </dgm:pt>
    <dgm:pt modelId="{BC195C72-7A37-4A76-8EB6-BFC4560A9918}" type="pres">
      <dgm:prSet presAssocID="{4A284806-748C-4728-8695-4A6680BD7E09}" presName="bgShapesFlow" presStyleCnt="0"/>
      <dgm:spPr/>
    </dgm:pt>
  </dgm:ptLst>
  <dgm:cxnLst>
    <dgm:cxn modelId="{DC8DC604-74ED-422A-A834-3BCCC373EEDC}" type="presOf" srcId="{81A4FD68-6006-43EA-80DC-E49D5BCCC7C5}" destId="{83D0A783-745D-4B95-B65D-92A460CE72A0}" srcOrd="0" destOrd="0" presId="urn:microsoft.com/office/officeart/2005/8/layout/hierarchy6"/>
    <dgm:cxn modelId="{33F53606-BA7A-4541-8CE7-9641DF68E66E}" type="presOf" srcId="{6F0CB08D-8164-4B01-B335-C7D79532FE79}" destId="{DE973D31-8320-4AA8-954F-C11DCD727EFF}" srcOrd="0" destOrd="0" presId="urn:microsoft.com/office/officeart/2005/8/layout/hierarchy6"/>
    <dgm:cxn modelId="{A73C9F0B-3F62-4C26-9A88-FEBAD9A0251D}" srcId="{177CE73D-35D4-4110-B6BF-6EDC70B1EE46}" destId="{2B1C1B3D-C0D6-456A-984B-55F852855289}" srcOrd="1" destOrd="0" parTransId="{6F0CB08D-8164-4B01-B335-C7D79532FE79}" sibTransId="{20BDD5D2-FA54-448F-A775-8B037E6B056C}"/>
    <dgm:cxn modelId="{B1247125-86E4-4EA9-9FBD-022D340FC162}" srcId="{2CFAEDDB-31D0-4F12-A275-06678C0994CB}" destId="{177CE73D-35D4-4110-B6BF-6EDC70B1EE46}" srcOrd="1" destOrd="0" parTransId="{81A4FD68-6006-43EA-80DC-E49D5BCCC7C5}" sibTransId="{F3E347A8-6FCC-4974-8245-4A6BC839EC17}"/>
    <dgm:cxn modelId="{8F49E63F-1703-4E76-A07D-3D32429E18D8}" type="presOf" srcId="{095CE534-1914-47F4-88E4-5E9F127395C5}" destId="{B6063918-D8EA-4088-BE43-246DCD06F015}" srcOrd="0" destOrd="0" presId="urn:microsoft.com/office/officeart/2005/8/layout/hierarchy6"/>
    <dgm:cxn modelId="{0415F760-DF42-42DB-8427-4E093EBBCB1D}" srcId="{177CE73D-35D4-4110-B6BF-6EDC70B1EE46}" destId="{54FBB9E7-44CA-4EAF-B525-8871EC5CF433}" srcOrd="2" destOrd="0" parTransId="{9A2ED8FB-2EEA-48DA-825E-88AE29DB14DC}" sibTransId="{B9B23CC2-36B2-41B0-A704-A699E82797D2}"/>
    <dgm:cxn modelId="{421FA76A-1BCD-417B-9EBC-4B7E2B8A69C4}" type="presOf" srcId="{1F6CDB5F-8E93-4248-8158-DC8164CF7589}" destId="{0665F639-B12E-4964-AD37-AA30F8913B69}" srcOrd="0" destOrd="0" presId="urn:microsoft.com/office/officeart/2005/8/layout/hierarchy6"/>
    <dgm:cxn modelId="{84CBF36E-5F4B-4529-AD8C-5FA1564411E8}" srcId="{2CFAEDDB-31D0-4F12-A275-06678C0994CB}" destId="{1F6CDB5F-8E93-4248-8158-DC8164CF7589}" srcOrd="0" destOrd="0" parTransId="{9644476B-BC7F-4552-A2D4-FAA9A0E1F02F}" sibTransId="{8B6A5DE1-60F5-4922-8E5D-520861416422}"/>
    <dgm:cxn modelId="{F2174672-C2B7-4A22-9140-942CD308A5DA}" srcId="{2CFAEDDB-31D0-4F12-A275-06678C0994CB}" destId="{C4CCFB53-9D95-48E5-8354-1C4BCDBC3623}" srcOrd="2" destOrd="0" parTransId="{0A2F9535-FC26-4471-9A95-98553D25028A}" sibTransId="{1CDFFD58-5000-4C13-89DA-6C3FFDEEF1D1}"/>
    <dgm:cxn modelId="{71F8CC59-DFBD-412D-BC7F-527220B8658C}" srcId="{177CE73D-35D4-4110-B6BF-6EDC70B1EE46}" destId="{095CE534-1914-47F4-88E4-5E9F127395C5}" srcOrd="0" destOrd="0" parTransId="{2E2E9D7E-C8C8-4BFE-9B03-5D3D1CAA30A5}" sibTransId="{A494563A-8C23-4705-96AE-B22812081589}"/>
    <dgm:cxn modelId="{A6409F87-79DC-4C86-8152-77277D3D0CF3}" type="presOf" srcId="{C4CCFB53-9D95-48E5-8354-1C4BCDBC3623}" destId="{FAF8F6D2-206F-4874-9104-AF26BEFD17E5}" srcOrd="0" destOrd="0" presId="urn:microsoft.com/office/officeart/2005/8/layout/hierarchy6"/>
    <dgm:cxn modelId="{6FBBC897-9970-46D9-A3AE-98BE63EAED67}" type="presOf" srcId="{4A284806-748C-4728-8695-4A6680BD7E09}" destId="{8FD6C1BF-D280-4902-A640-11FF0D909A9C}" srcOrd="0" destOrd="0" presId="urn:microsoft.com/office/officeart/2005/8/layout/hierarchy6"/>
    <dgm:cxn modelId="{13B0CE9A-F553-42BA-B31F-F5FC901129D0}" type="presOf" srcId="{9644476B-BC7F-4552-A2D4-FAA9A0E1F02F}" destId="{D1D578EC-4786-4D99-AC27-EC6663BB046A}" srcOrd="0" destOrd="0" presId="urn:microsoft.com/office/officeart/2005/8/layout/hierarchy6"/>
    <dgm:cxn modelId="{D8853EA7-5696-484E-B129-69807AC2A564}" type="presOf" srcId="{2CFAEDDB-31D0-4F12-A275-06678C0994CB}" destId="{FE0BCEF9-7179-47AD-9437-86CEDF3F4B9C}" srcOrd="0" destOrd="0" presId="urn:microsoft.com/office/officeart/2005/8/layout/hierarchy6"/>
    <dgm:cxn modelId="{0B2AB2CA-F0E2-420B-88F1-64E8DB3B79A8}" type="presOf" srcId="{54FBB9E7-44CA-4EAF-B525-8871EC5CF433}" destId="{89A1A785-5DF2-475A-9B23-6D8977BFA556}" srcOrd="0" destOrd="0" presId="urn:microsoft.com/office/officeart/2005/8/layout/hierarchy6"/>
    <dgm:cxn modelId="{18D0B1CD-DF76-49E6-8DF6-F7A5785831C3}" type="presOf" srcId="{0A2F9535-FC26-4471-9A95-98553D25028A}" destId="{725D82B7-B82A-4558-BC3D-21D1E834D430}" srcOrd="0" destOrd="0" presId="urn:microsoft.com/office/officeart/2005/8/layout/hierarchy6"/>
    <dgm:cxn modelId="{99BECCD6-866B-4448-9006-200037C28C30}" type="presOf" srcId="{2E2E9D7E-C8C8-4BFE-9B03-5D3D1CAA30A5}" destId="{345E8993-FAF1-447D-B8E5-B6A5FE5AB9F4}" srcOrd="0" destOrd="0" presId="urn:microsoft.com/office/officeart/2005/8/layout/hierarchy6"/>
    <dgm:cxn modelId="{B38D51D8-5A4B-4AD9-BED2-F3907844D60F}" type="presOf" srcId="{177CE73D-35D4-4110-B6BF-6EDC70B1EE46}" destId="{B9FF10DD-6CA6-485D-A07F-FF8474DBCA6E}" srcOrd="0" destOrd="0" presId="urn:microsoft.com/office/officeart/2005/8/layout/hierarchy6"/>
    <dgm:cxn modelId="{6D7CEAE8-2058-46DC-8363-7C69DECFB304}" type="presOf" srcId="{2B1C1B3D-C0D6-456A-984B-55F852855289}" destId="{7547D559-75CB-4819-8C91-C584F8615268}" srcOrd="0" destOrd="0" presId="urn:microsoft.com/office/officeart/2005/8/layout/hierarchy6"/>
    <dgm:cxn modelId="{B1BEBFF0-3589-44F3-8FEB-24614BCBC9D1}" srcId="{4A284806-748C-4728-8695-4A6680BD7E09}" destId="{2CFAEDDB-31D0-4F12-A275-06678C0994CB}" srcOrd="0" destOrd="0" parTransId="{7835709C-E3C7-46F9-8CEC-258ED0FCFDB2}" sibTransId="{D83EC9B8-34B7-440F-A2F1-7B3EEEDEA225}"/>
    <dgm:cxn modelId="{8A3C9AF7-47EA-4055-B18B-E7BC29E5EA2D}" type="presOf" srcId="{9A2ED8FB-2EEA-48DA-825E-88AE29DB14DC}" destId="{A0AABC66-B6DD-4B74-8970-9467BC425E13}" srcOrd="0" destOrd="0" presId="urn:microsoft.com/office/officeart/2005/8/layout/hierarchy6"/>
    <dgm:cxn modelId="{53D5F9B0-89F1-47FF-B154-CC9819787B37}" type="presParOf" srcId="{8FD6C1BF-D280-4902-A640-11FF0D909A9C}" destId="{9FB08223-2180-4CF5-9D6C-2C413477C21C}" srcOrd="0" destOrd="0" presId="urn:microsoft.com/office/officeart/2005/8/layout/hierarchy6"/>
    <dgm:cxn modelId="{404E4850-2712-4E52-9993-FF2C56E0E185}" type="presParOf" srcId="{9FB08223-2180-4CF5-9D6C-2C413477C21C}" destId="{6E932275-1225-4728-9ADC-B3A88158FF2E}" srcOrd="0" destOrd="0" presId="urn:microsoft.com/office/officeart/2005/8/layout/hierarchy6"/>
    <dgm:cxn modelId="{21167DEE-AB54-4077-A675-C8BF7B94B441}" type="presParOf" srcId="{6E932275-1225-4728-9ADC-B3A88158FF2E}" destId="{45FC8739-C66C-4A6D-965D-9F89E47B5B8F}" srcOrd="0" destOrd="0" presId="urn:microsoft.com/office/officeart/2005/8/layout/hierarchy6"/>
    <dgm:cxn modelId="{93D02FF3-4E4C-4D4D-8BA9-8B050AC55320}" type="presParOf" srcId="{45FC8739-C66C-4A6D-965D-9F89E47B5B8F}" destId="{FE0BCEF9-7179-47AD-9437-86CEDF3F4B9C}" srcOrd="0" destOrd="0" presId="urn:microsoft.com/office/officeart/2005/8/layout/hierarchy6"/>
    <dgm:cxn modelId="{70425CD7-0467-4FB7-AF1F-508A003789BB}" type="presParOf" srcId="{45FC8739-C66C-4A6D-965D-9F89E47B5B8F}" destId="{22CA9685-5C5B-4DFA-9BBE-A2C720CA310A}" srcOrd="1" destOrd="0" presId="urn:microsoft.com/office/officeart/2005/8/layout/hierarchy6"/>
    <dgm:cxn modelId="{17A63656-B4D8-4D1C-B794-E42D9B8DD7DF}" type="presParOf" srcId="{22CA9685-5C5B-4DFA-9BBE-A2C720CA310A}" destId="{D1D578EC-4786-4D99-AC27-EC6663BB046A}" srcOrd="0" destOrd="0" presId="urn:microsoft.com/office/officeart/2005/8/layout/hierarchy6"/>
    <dgm:cxn modelId="{652AE8A8-2031-4309-81FF-DE359ED85509}" type="presParOf" srcId="{22CA9685-5C5B-4DFA-9BBE-A2C720CA310A}" destId="{61A91EC1-B956-4FD1-A9DF-3E516393F131}" srcOrd="1" destOrd="0" presId="urn:microsoft.com/office/officeart/2005/8/layout/hierarchy6"/>
    <dgm:cxn modelId="{54D41299-F613-4B78-AB22-41F4DF7986FB}" type="presParOf" srcId="{61A91EC1-B956-4FD1-A9DF-3E516393F131}" destId="{0665F639-B12E-4964-AD37-AA30F8913B69}" srcOrd="0" destOrd="0" presId="urn:microsoft.com/office/officeart/2005/8/layout/hierarchy6"/>
    <dgm:cxn modelId="{740D9333-A605-436B-9617-E3626EC508AA}" type="presParOf" srcId="{61A91EC1-B956-4FD1-A9DF-3E516393F131}" destId="{E367ADBD-8464-4FDF-B733-150241CFD1CE}" srcOrd="1" destOrd="0" presId="urn:microsoft.com/office/officeart/2005/8/layout/hierarchy6"/>
    <dgm:cxn modelId="{6FC33CF6-25AA-48BC-902C-88F9DAA2BDB8}" type="presParOf" srcId="{22CA9685-5C5B-4DFA-9BBE-A2C720CA310A}" destId="{83D0A783-745D-4B95-B65D-92A460CE72A0}" srcOrd="2" destOrd="0" presId="urn:microsoft.com/office/officeart/2005/8/layout/hierarchy6"/>
    <dgm:cxn modelId="{A67B2B27-1CA4-4835-82E9-9A6FB7351BE5}" type="presParOf" srcId="{22CA9685-5C5B-4DFA-9BBE-A2C720CA310A}" destId="{0C046EFE-7082-42A7-BA43-6C8A58AABCF8}" srcOrd="3" destOrd="0" presId="urn:microsoft.com/office/officeart/2005/8/layout/hierarchy6"/>
    <dgm:cxn modelId="{8F3FE681-DCAC-46EF-B6E6-1867C2D22314}" type="presParOf" srcId="{0C046EFE-7082-42A7-BA43-6C8A58AABCF8}" destId="{B9FF10DD-6CA6-485D-A07F-FF8474DBCA6E}" srcOrd="0" destOrd="0" presId="urn:microsoft.com/office/officeart/2005/8/layout/hierarchy6"/>
    <dgm:cxn modelId="{238F60BA-7E5F-4509-81B4-D81185DDEE39}" type="presParOf" srcId="{0C046EFE-7082-42A7-BA43-6C8A58AABCF8}" destId="{F8CDC0FA-E5B3-46AC-8D29-9918514273C4}" srcOrd="1" destOrd="0" presId="urn:microsoft.com/office/officeart/2005/8/layout/hierarchy6"/>
    <dgm:cxn modelId="{EE898B3E-AD26-47BD-89BC-23F0F48E61DB}" type="presParOf" srcId="{F8CDC0FA-E5B3-46AC-8D29-9918514273C4}" destId="{345E8993-FAF1-447D-B8E5-B6A5FE5AB9F4}" srcOrd="0" destOrd="0" presId="urn:microsoft.com/office/officeart/2005/8/layout/hierarchy6"/>
    <dgm:cxn modelId="{C50982CB-347E-4A94-92EA-FBDD1176F992}" type="presParOf" srcId="{F8CDC0FA-E5B3-46AC-8D29-9918514273C4}" destId="{80C48C61-44DE-4E04-B4BE-6AA27D177617}" srcOrd="1" destOrd="0" presId="urn:microsoft.com/office/officeart/2005/8/layout/hierarchy6"/>
    <dgm:cxn modelId="{D59CF1E7-A4DB-4CDF-94ED-B12F412E517D}" type="presParOf" srcId="{80C48C61-44DE-4E04-B4BE-6AA27D177617}" destId="{B6063918-D8EA-4088-BE43-246DCD06F015}" srcOrd="0" destOrd="0" presId="urn:microsoft.com/office/officeart/2005/8/layout/hierarchy6"/>
    <dgm:cxn modelId="{106AC39C-60A2-46DA-9F2B-7E245C427EFE}" type="presParOf" srcId="{80C48C61-44DE-4E04-B4BE-6AA27D177617}" destId="{DC841401-7110-43D1-B2FF-9BF8AE1BD740}" srcOrd="1" destOrd="0" presId="urn:microsoft.com/office/officeart/2005/8/layout/hierarchy6"/>
    <dgm:cxn modelId="{5DD325BE-D1F3-41A2-9395-3927E326A758}" type="presParOf" srcId="{F8CDC0FA-E5B3-46AC-8D29-9918514273C4}" destId="{DE973D31-8320-4AA8-954F-C11DCD727EFF}" srcOrd="2" destOrd="0" presId="urn:microsoft.com/office/officeart/2005/8/layout/hierarchy6"/>
    <dgm:cxn modelId="{B096F38A-4875-4CF9-A789-704A46CD6C39}" type="presParOf" srcId="{F8CDC0FA-E5B3-46AC-8D29-9918514273C4}" destId="{4CB037B6-5181-4397-B347-59881C5E7EA9}" srcOrd="3" destOrd="0" presId="urn:microsoft.com/office/officeart/2005/8/layout/hierarchy6"/>
    <dgm:cxn modelId="{88955159-453F-4E4E-B5F9-14C43E3AD76B}" type="presParOf" srcId="{4CB037B6-5181-4397-B347-59881C5E7EA9}" destId="{7547D559-75CB-4819-8C91-C584F8615268}" srcOrd="0" destOrd="0" presId="urn:microsoft.com/office/officeart/2005/8/layout/hierarchy6"/>
    <dgm:cxn modelId="{C6BA8DA1-F5E3-4836-9BF9-BB2E3F4340CE}" type="presParOf" srcId="{4CB037B6-5181-4397-B347-59881C5E7EA9}" destId="{3D5D50D9-AE0C-4B75-81AD-DEE9A21EB2F1}" srcOrd="1" destOrd="0" presId="urn:microsoft.com/office/officeart/2005/8/layout/hierarchy6"/>
    <dgm:cxn modelId="{1CEC97CA-D09C-44B0-91CD-C67DEC8F2A86}" type="presParOf" srcId="{F8CDC0FA-E5B3-46AC-8D29-9918514273C4}" destId="{A0AABC66-B6DD-4B74-8970-9467BC425E13}" srcOrd="4" destOrd="0" presId="urn:microsoft.com/office/officeart/2005/8/layout/hierarchy6"/>
    <dgm:cxn modelId="{652AC10C-18E5-4604-BA79-21D08DA83DCD}" type="presParOf" srcId="{F8CDC0FA-E5B3-46AC-8D29-9918514273C4}" destId="{FD44C4B5-5114-4938-8D94-B609BCB4BF44}" srcOrd="5" destOrd="0" presId="urn:microsoft.com/office/officeart/2005/8/layout/hierarchy6"/>
    <dgm:cxn modelId="{C829EA93-A7F1-46BD-8C65-DC859A020BF4}" type="presParOf" srcId="{FD44C4B5-5114-4938-8D94-B609BCB4BF44}" destId="{89A1A785-5DF2-475A-9B23-6D8977BFA556}" srcOrd="0" destOrd="0" presId="urn:microsoft.com/office/officeart/2005/8/layout/hierarchy6"/>
    <dgm:cxn modelId="{1D3B6E93-6868-4C85-BE5B-285BE94E1106}" type="presParOf" srcId="{FD44C4B5-5114-4938-8D94-B609BCB4BF44}" destId="{FE19C12B-564E-442B-B685-EBE27FD19F33}" srcOrd="1" destOrd="0" presId="urn:microsoft.com/office/officeart/2005/8/layout/hierarchy6"/>
    <dgm:cxn modelId="{71834090-9CE4-45C1-AE94-21E49224EF4B}" type="presParOf" srcId="{22CA9685-5C5B-4DFA-9BBE-A2C720CA310A}" destId="{725D82B7-B82A-4558-BC3D-21D1E834D430}" srcOrd="4" destOrd="0" presId="urn:microsoft.com/office/officeart/2005/8/layout/hierarchy6"/>
    <dgm:cxn modelId="{A414EBC4-B1B0-4BA9-AE5E-1239BAA141C9}" type="presParOf" srcId="{22CA9685-5C5B-4DFA-9BBE-A2C720CA310A}" destId="{B86ED49A-9841-43C9-A215-FC3E606C1190}" srcOrd="5" destOrd="0" presId="urn:microsoft.com/office/officeart/2005/8/layout/hierarchy6"/>
    <dgm:cxn modelId="{498EF888-228B-4048-BA18-2B500DF57C31}" type="presParOf" srcId="{B86ED49A-9841-43C9-A215-FC3E606C1190}" destId="{FAF8F6D2-206F-4874-9104-AF26BEFD17E5}" srcOrd="0" destOrd="0" presId="urn:microsoft.com/office/officeart/2005/8/layout/hierarchy6"/>
    <dgm:cxn modelId="{C02C91F5-0145-4A24-9A8F-2C89859B8205}" type="presParOf" srcId="{B86ED49A-9841-43C9-A215-FC3E606C1190}" destId="{96D5C99F-11D7-4FE9-9E77-023A528E77BD}" srcOrd="1" destOrd="0" presId="urn:microsoft.com/office/officeart/2005/8/layout/hierarchy6"/>
    <dgm:cxn modelId="{6410B9B5-0146-4842-A783-0B47364E3270}" type="presParOf" srcId="{8FD6C1BF-D280-4902-A640-11FF0D909A9C}" destId="{BC195C72-7A37-4A76-8EB6-BFC4560A9918}"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FDCA66-E585-4918-A968-7E0A17C39395}" type="doc">
      <dgm:prSet loTypeId="urn:microsoft.com/office/officeart/2005/8/layout/orgChart1" loCatId="hierarchy" qsTypeId="urn:microsoft.com/office/officeart/2005/8/quickstyle/simple3" qsCatId="simple" csTypeId="urn:microsoft.com/office/officeart/2005/8/colors/colorful4" csCatId="colorful" phldr="1"/>
      <dgm:spPr/>
      <dgm:t>
        <a:bodyPr/>
        <a:lstStyle/>
        <a:p>
          <a:endParaRPr lang="en-US"/>
        </a:p>
      </dgm:t>
    </dgm:pt>
    <dgm:pt modelId="{D3090BA9-DDE9-4F3F-9B29-A3FA94CF2F6E}">
      <dgm:prSet phldrT="[Text]" phldr="0"/>
      <dgm:spPr/>
      <dgm:t>
        <a:bodyPr/>
        <a:lstStyle/>
        <a:p>
          <a:pPr rtl="0"/>
          <a:r>
            <a:rPr lang="en-US" dirty="0">
              <a:latin typeface="Calibri Light" panose="020F0302020204030204"/>
            </a:rPr>
            <a:t>Ilene Agustin,</a:t>
          </a:r>
          <a:br>
            <a:rPr lang="en-US" dirty="0">
              <a:latin typeface="Calibri Light" panose="020F0302020204030204"/>
            </a:rPr>
          </a:br>
          <a:r>
            <a:rPr lang="en-US" dirty="0">
              <a:latin typeface="Calibri Light" panose="020F0302020204030204"/>
            </a:rPr>
            <a:t>Director of School Nutrition</a:t>
          </a:r>
          <a:endParaRPr lang="en-US" dirty="0"/>
        </a:p>
      </dgm:t>
    </dgm:pt>
    <dgm:pt modelId="{A5C70BDC-9CB4-4CA3-B19C-EA552CF1C01D}" type="parTrans" cxnId="{457B5C6F-9F7A-4BE3-8EF3-E4C9CF5A90E9}">
      <dgm:prSet/>
      <dgm:spPr/>
      <dgm:t>
        <a:bodyPr/>
        <a:lstStyle/>
        <a:p>
          <a:endParaRPr lang="en-US"/>
        </a:p>
      </dgm:t>
    </dgm:pt>
    <dgm:pt modelId="{5BAA2904-9D4D-4EF7-987D-72677FAD954E}" type="sibTrans" cxnId="{457B5C6F-9F7A-4BE3-8EF3-E4C9CF5A90E9}">
      <dgm:prSet/>
      <dgm:spPr/>
      <dgm:t>
        <a:bodyPr/>
        <a:lstStyle/>
        <a:p>
          <a:endParaRPr lang="en-US"/>
        </a:p>
      </dgm:t>
    </dgm:pt>
    <dgm:pt modelId="{ECDED23D-91BE-49AD-A936-CD405BA8B3C1}">
      <dgm:prSet phldrT="[Text]" phldr="0"/>
      <dgm:spPr/>
      <dgm:t>
        <a:bodyPr/>
        <a:lstStyle/>
        <a:p>
          <a:pPr rtl="0"/>
          <a:r>
            <a:rPr lang="en-US" dirty="0">
              <a:latin typeface="Calibri Light" panose="020F0302020204030204"/>
            </a:rPr>
            <a:t>Maggie Necaise,</a:t>
          </a:r>
          <a:br>
            <a:rPr lang="en-US" dirty="0">
              <a:latin typeface="Calibri Light" panose="020F0302020204030204"/>
            </a:rPr>
          </a:br>
          <a:r>
            <a:rPr lang="en-US" dirty="0">
              <a:latin typeface="Calibri Light" panose="020F0302020204030204"/>
            </a:rPr>
            <a:t>School Nutrition Specialist</a:t>
          </a:r>
          <a:endParaRPr lang="en-US" dirty="0"/>
        </a:p>
      </dgm:t>
    </dgm:pt>
    <dgm:pt modelId="{CAE60D42-0E14-45DF-A86E-C7DCC858FE19}" type="parTrans" cxnId="{97B46150-075A-4A9C-A071-829D35B11892}">
      <dgm:prSet/>
      <dgm:spPr/>
      <dgm:t>
        <a:bodyPr/>
        <a:lstStyle/>
        <a:p>
          <a:endParaRPr lang="en-US"/>
        </a:p>
      </dgm:t>
    </dgm:pt>
    <dgm:pt modelId="{FB2F6F80-2DED-4C52-86FC-58397C8E4F60}" type="sibTrans" cxnId="{97B46150-075A-4A9C-A071-829D35B11892}">
      <dgm:prSet/>
      <dgm:spPr/>
      <dgm:t>
        <a:bodyPr/>
        <a:lstStyle/>
        <a:p>
          <a:endParaRPr lang="en-US"/>
        </a:p>
      </dgm:t>
    </dgm:pt>
    <dgm:pt modelId="{168B3DF5-1D46-4EA2-A136-1FEDD93D8682}">
      <dgm:prSet phldrT="[Text]" phldr="0"/>
      <dgm:spPr/>
      <dgm:t>
        <a:bodyPr/>
        <a:lstStyle/>
        <a:p>
          <a:pPr rtl="0"/>
          <a:r>
            <a:rPr lang="en-US" dirty="0">
              <a:latin typeface="Calibri Light" panose="020F0302020204030204"/>
            </a:rPr>
            <a:t>Maggie Smart,</a:t>
          </a:r>
          <a:br>
            <a:rPr lang="en-US" dirty="0"/>
          </a:br>
          <a:r>
            <a:rPr lang="en-US" dirty="0">
              <a:latin typeface="Calibri Light" panose="020F0302020204030204"/>
            </a:rPr>
            <a:t>School Nutrition Specialist</a:t>
          </a:r>
          <a:endParaRPr lang="en-US" dirty="0"/>
        </a:p>
      </dgm:t>
    </dgm:pt>
    <dgm:pt modelId="{9C481D14-F355-40DA-B44A-B3A4045003FF}" type="parTrans" cxnId="{FF103156-87D0-4044-A367-2B348EF8132C}">
      <dgm:prSet/>
      <dgm:spPr/>
      <dgm:t>
        <a:bodyPr/>
        <a:lstStyle/>
        <a:p>
          <a:endParaRPr lang="en-US"/>
        </a:p>
      </dgm:t>
    </dgm:pt>
    <dgm:pt modelId="{69106094-79BD-45C1-87AE-4E7363B9AB16}" type="sibTrans" cxnId="{FF103156-87D0-4044-A367-2B348EF8132C}">
      <dgm:prSet/>
      <dgm:spPr/>
      <dgm:t>
        <a:bodyPr/>
        <a:lstStyle/>
        <a:p>
          <a:endParaRPr lang="en-US"/>
        </a:p>
      </dgm:t>
    </dgm:pt>
    <dgm:pt modelId="{DC3002A3-C848-45E4-9D0A-2FCA5629AA92}" type="pres">
      <dgm:prSet presAssocID="{39FDCA66-E585-4918-A968-7E0A17C39395}" presName="hierChild1" presStyleCnt="0">
        <dgm:presLayoutVars>
          <dgm:orgChart val="1"/>
          <dgm:chPref val="1"/>
          <dgm:dir/>
          <dgm:animOne val="branch"/>
          <dgm:animLvl val="lvl"/>
          <dgm:resizeHandles/>
        </dgm:presLayoutVars>
      </dgm:prSet>
      <dgm:spPr/>
    </dgm:pt>
    <dgm:pt modelId="{2D56DC78-2F27-4E0E-8696-6EC5AD8725E3}" type="pres">
      <dgm:prSet presAssocID="{D3090BA9-DDE9-4F3F-9B29-A3FA94CF2F6E}" presName="hierRoot1" presStyleCnt="0">
        <dgm:presLayoutVars>
          <dgm:hierBranch val="init"/>
        </dgm:presLayoutVars>
      </dgm:prSet>
      <dgm:spPr/>
    </dgm:pt>
    <dgm:pt modelId="{18F7D27A-ACAD-41EA-A22F-B10678C87A00}" type="pres">
      <dgm:prSet presAssocID="{D3090BA9-DDE9-4F3F-9B29-A3FA94CF2F6E}" presName="rootComposite1" presStyleCnt="0"/>
      <dgm:spPr/>
    </dgm:pt>
    <dgm:pt modelId="{79611FB0-D636-4AB6-B030-4F3483B4F144}" type="pres">
      <dgm:prSet presAssocID="{D3090BA9-DDE9-4F3F-9B29-A3FA94CF2F6E}" presName="rootText1" presStyleLbl="node0" presStyleIdx="0" presStyleCnt="1">
        <dgm:presLayoutVars>
          <dgm:chPref val="3"/>
        </dgm:presLayoutVars>
      </dgm:prSet>
      <dgm:spPr/>
    </dgm:pt>
    <dgm:pt modelId="{D1509C17-FEBF-4CA1-9AEF-D74631581BB2}" type="pres">
      <dgm:prSet presAssocID="{D3090BA9-DDE9-4F3F-9B29-A3FA94CF2F6E}" presName="rootConnector1" presStyleLbl="node1" presStyleIdx="0" presStyleCnt="0"/>
      <dgm:spPr/>
    </dgm:pt>
    <dgm:pt modelId="{25D743B4-AED2-429B-9DB9-8400A42B29D7}" type="pres">
      <dgm:prSet presAssocID="{D3090BA9-DDE9-4F3F-9B29-A3FA94CF2F6E}" presName="hierChild2" presStyleCnt="0"/>
      <dgm:spPr/>
    </dgm:pt>
    <dgm:pt modelId="{F52C80E0-FB64-40B2-8E96-53EAC855E6C2}" type="pres">
      <dgm:prSet presAssocID="{CAE60D42-0E14-45DF-A86E-C7DCC858FE19}" presName="Name37" presStyleLbl="parChTrans1D2" presStyleIdx="0" presStyleCnt="2"/>
      <dgm:spPr/>
    </dgm:pt>
    <dgm:pt modelId="{04EFA66A-C18A-4E6C-A1C8-D0645DB6FA87}" type="pres">
      <dgm:prSet presAssocID="{ECDED23D-91BE-49AD-A936-CD405BA8B3C1}" presName="hierRoot2" presStyleCnt="0">
        <dgm:presLayoutVars>
          <dgm:hierBranch val="init"/>
        </dgm:presLayoutVars>
      </dgm:prSet>
      <dgm:spPr/>
    </dgm:pt>
    <dgm:pt modelId="{9852625B-F7FD-46D9-B598-8A4E183A713C}" type="pres">
      <dgm:prSet presAssocID="{ECDED23D-91BE-49AD-A936-CD405BA8B3C1}" presName="rootComposite" presStyleCnt="0"/>
      <dgm:spPr/>
    </dgm:pt>
    <dgm:pt modelId="{4840E001-D6D0-4E61-8409-A18EEE24C070}" type="pres">
      <dgm:prSet presAssocID="{ECDED23D-91BE-49AD-A936-CD405BA8B3C1}" presName="rootText" presStyleLbl="node2" presStyleIdx="0" presStyleCnt="2">
        <dgm:presLayoutVars>
          <dgm:chPref val="3"/>
        </dgm:presLayoutVars>
      </dgm:prSet>
      <dgm:spPr/>
    </dgm:pt>
    <dgm:pt modelId="{CB18A0F1-2E1B-44E2-A178-31E3DB043087}" type="pres">
      <dgm:prSet presAssocID="{ECDED23D-91BE-49AD-A936-CD405BA8B3C1}" presName="rootConnector" presStyleLbl="node2" presStyleIdx="0" presStyleCnt="2"/>
      <dgm:spPr/>
    </dgm:pt>
    <dgm:pt modelId="{0020D345-7000-4C2E-8449-F487B92B5755}" type="pres">
      <dgm:prSet presAssocID="{ECDED23D-91BE-49AD-A936-CD405BA8B3C1}" presName="hierChild4" presStyleCnt="0"/>
      <dgm:spPr/>
    </dgm:pt>
    <dgm:pt modelId="{3B188301-049C-44F4-B8AA-1474854403BE}" type="pres">
      <dgm:prSet presAssocID="{ECDED23D-91BE-49AD-A936-CD405BA8B3C1}" presName="hierChild5" presStyleCnt="0"/>
      <dgm:spPr/>
    </dgm:pt>
    <dgm:pt modelId="{3647E9EE-2BFB-4E62-B9A5-410FF8085DA3}" type="pres">
      <dgm:prSet presAssocID="{9C481D14-F355-40DA-B44A-B3A4045003FF}" presName="Name37" presStyleLbl="parChTrans1D2" presStyleIdx="1" presStyleCnt="2"/>
      <dgm:spPr/>
    </dgm:pt>
    <dgm:pt modelId="{BFDD0712-2F16-44EC-8935-B38207A78D5F}" type="pres">
      <dgm:prSet presAssocID="{168B3DF5-1D46-4EA2-A136-1FEDD93D8682}" presName="hierRoot2" presStyleCnt="0">
        <dgm:presLayoutVars>
          <dgm:hierBranch val="init"/>
        </dgm:presLayoutVars>
      </dgm:prSet>
      <dgm:spPr/>
    </dgm:pt>
    <dgm:pt modelId="{69A9EF08-2B91-4BC8-8704-029BC8626564}" type="pres">
      <dgm:prSet presAssocID="{168B3DF5-1D46-4EA2-A136-1FEDD93D8682}" presName="rootComposite" presStyleCnt="0"/>
      <dgm:spPr/>
    </dgm:pt>
    <dgm:pt modelId="{37F757C9-5D22-48B1-82A2-9B7FAA8D8DA2}" type="pres">
      <dgm:prSet presAssocID="{168B3DF5-1D46-4EA2-A136-1FEDD93D8682}" presName="rootText" presStyleLbl="node2" presStyleIdx="1" presStyleCnt="2">
        <dgm:presLayoutVars>
          <dgm:chPref val="3"/>
        </dgm:presLayoutVars>
      </dgm:prSet>
      <dgm:spPr/>
    </dgm:pt>
    <dgm:pt modelId="{92A627DF-4C31-459F-B769-BFD25AE21AF1}" type="pres">
      <dgm:prSet presAssocID="{168B3DF5-1D46-4EA2-A136-1FEDD93D8682}" presName="rootConnector" presStyleLbl="node2" presStyleIdx="1" presStyleCnt="2"/>
      <dgm:spPr/>
    </dgm:pt>
    <dgm:pt modelId="{0678E02C-A67F-4EA5-B94C-A6F981A33780}" type="pres">
      <dgm:prSet presAssocID="{168B3DF5-1D46-4EA2-A136-1FEDD93D8682}" presName="hierChild4" presStyleCnt="0"/>
      <dgm:spPr/>
    </dgm:pt>
    <dgm:pt modelId="{B70F53B0-D26F-4D7F-8039-75AB3EEE9E42}" type="pres">
      <dgm:prSet presAssocID="{168B3DF5-1D46-4EA2-A136-1FEDD93D8682}" presName="hierChild5" presStyleCnt="0"/>
      <dgm:spPr/>
    </dgm:pt>
    <dgm:pt modelId="{ECF05A17-1602-485D-A032-FC3E45DA8DE2}" type="pres">
      <dgm:prSet presAssocID="{D3090BA9-DDE9-4F3F-9B29-A3FA94CF2F6E}" presName="hierChild3" presStyleCnt="0"/>
      <dgm:spPr/>
    </dgm:pt>
  </dgm:ptLst>
  <dgm:cxnLst>
    <dgm:cxn modelId="{37B29C03-0353-4574-ABB8-A7398878E19A}" type="presOf" srcId="{D3090BA9-DDE9-4F3F-9B29-A3FA94CF2F6E}" destId="{79611FB0-D636-4AB6-B030-4F3483B4F144}" srcOrd="0" destOrd="0" presId="urn:microsoft.com/office/officeart/2005/8/layout/orgChart1"/>
    <dgm:cxn modelId="{5E15BC1C-0246-4550-8758-9AF6E0B7FE32}" type="presOf" srcId="{9C481D14-F355-40DA-B44A-B3A4045003FF}" destId="{3647E9EE-2BFB-4E62-B9A5-410FF8085DA3}" srcOrd="0" destOrd="0" presId="urn:microsoft.com/office/officeart/2005/8/layout/orgChart1"/>
    <dgm:cxn modelId="{B156B55B-CDD6-4D26-9D98-A5F07273E36D}" type="presOf" srcId="{ECDED23D-91BE-49AD-A936-CD405BA8B3C1}" destId="{4840E001-D6D0-4E61-8409-A18EEE24C070}" srcOrd="0" destOrd="0" presId="urn:microsoft.com/office/officeart/2005/8/layout/orgChart1"/>
    <dgm:cxn modelId="{6BF54D6C-E68E-4D01-89D1-81855BA21A81}" type="presOf" srcId="{ECDED23D-91BE-49AD-A936-CD405BA8B3C1}" destId="{CB18A0F1-2E1B-44E2-A178-31E3DB043087}" srcOrd="1" destOrd="0" presId="urn:microsoft.com/office/officeart/2005/8/layout/orgChart1"/>
    <dgm:cxn modelId="{457B5C6F-9F7A-4BE3-8EF3-E4C9CF5A90E9}" srcId="{39FDCA66-E585-4918-A968-7E0A17C39395}" destId="{D3090BA9-DDE9-4F3F-9B29-A3FA94CF2F6E}" srcOrd="0" destOrd="0" parTransId="{A5C70BDC-9CB4-4CA3-B19C-EA552CF1C01D}" sibTransId="{5BAA2904-9D4D-4EF7-987D-72677FAD954E}"/>
    <dgm:cxn modelId="{97B46150-075A-4A9C-A071-829D35B11892}" srcId="{D3090BA9-DDE9-4F3F-9B29-A3FA94CF2F6E}" destId="{ECDED23D-91BE-49AD-A936-CD405BA8B3C1}" srcOrd="0" destOrd="0" parTransId="{CAE60D42-0E14-45DF-A86E-C7DCC858FE19}" sibTransId="{FB2F6F80-2DED-4C52-86FC-58397C8E4F60}"/>
    <dgm:cxn modelId="{FF103156-87D0-4044-A367-2B348EF8132C}" srcId="{D3090BA9-DDE9-4F3F-9B29-A3FA94CF2F6E}" destId="{168B3DF5-1D46-4EA2-A136-1FEDD93D8682}" srcOrd="1" destOrd="0" parTransId="{9C481D14-F355-40DA-B44A-B3A4045003FF}" sibTransId="{69106094-79BD-45C1-87AE-4E7363B9AB16}"/>
    <dgm:cxn modelId="{29995292-C897-4E39-B027-3676E5EC35BA}" type="presOf" srcId="{168B3DF5-1D46-4EA2-A136-1FEDD93D8682}" destId="{37F757C9-5D22-48B1-82A2-9B7FAA8D8DA2}" srcOrd="0" destOrd="0" presId="urn:microsoft.com/office/officeart/2005/8/layout/orgChart1"/>
    <dgm:cxn modelId="{21E50398-8071-4092-A1E1-05DE2AC6CB07}" type="presOf" srcId="{168B3DF5-1D46-4EA2-A136-1FEDD93D8682}" destId="{92A627DF-4C31-459F-B769-BFD25AE21AF1}" srcOrd="1" destOrd="0" presId="urn:microsoft.com/office/officeart/2005/8/layout/orgChart1"/>
    <dgm:cxn modelId="{201D7BD1-7CCB-4029-A367-9E60781214EB}" type="presOf" srcId="{CAE60D42-0E14-45DF-A86E-C7DCC858FE19}" destId="{F52C80E0-FB64-40B2-8E96-53EAC855E6C2}" srcOrd="0" destOrd="0" presId="urn:microsoft.com/office/officeart/2005/8/layout/orgChart1"/>
    <dgm:cxn modelId="{0F289AE2-30C0-45F6-9C63-FE35455E0632}" type="presOf" srcId="{39FDCA66-E585-4918-A968-7E0A17C39395}" destId="{DC3002A3-C848-45E4-9D0A-2FCA5629AA92}" srcOrd="0" destOrd="0" presId="urn:microsoft.com/office/officeart/2005/8/layout/orgChart1"/>
    <dgm:cxn modelId="{B6ACE0EF-84D1-4F89-A5B7-9940694F08E0}" type="presOf" srcId="{D3090BA9-DDE9-4F3F-9B29-A3FA94CF2F6E}" destId="{D1509C17-FEBF-4CA1-9AEF-D74631581BB2}" srcOrd="1" destOrd="0" presId="urn:microsoft.com/office/officeart/2005/8/layout/orgChart1"/>
    <dgm:cxn modelId="{DD98A4D7-6285-4234-8C76-4E20F5388E6E}" type="presParOf" srcId="{DC3002A3-C848-45E4-9D0A-2FCA5629AA92}" destId="{2D56DC78-2F27-4E0E-8696-6EC5AD8725E3}" srcOrd="0" destOrd="0" presId="urn:microsoft.com/office/officeart/2005/8/layout/orgChart1"/>
    <dgm:cxn modelId="{50A3491F-B8F0-4AE2-98D5-DE6D71026DE3}" type="presParOf" srcId="{2D56DC78-2F27-4E0E-8696-6EC5AD8725E3}" destId="{18F7D27A-ACAD-41EA-A22F-B10678C87A00}" srcOrd="0" destOrd="0" presId="urn:microsoft.com/office/officeart/2005/8/layout/orgChart1"/>
    <dgm:cxn modelId="{1A65ECDB-D981-43F3-B7C2-EBC3AFC6A1A3}" type="presParOf" srcId="{18F7D27A-ACAD-41EA-A22F-B10678C87A00}" destId="{79611FB0-D636-4AB6-B030-4F3483B4F144}" srcOrd="0" destOrd="0" presId="urn:microsoft.com/office/officeart/2005/8/layout/orgChart1"/>
    <dgm:cxn modelId="{69CB2AC1-E996-4ED8-B921-57370A07E67F}" type="presParOf" srcId="{18F7D27A-ACAD-41EA-A22F-B10678C87A00}" destId="{D1509C17-FEBF-4CA1-9AEF-D74631581BB2}" srcOrd="1" destOrd="0" presId="urn:microsoft.com/office/officeart/2005/8/layout/orgChart1"/>
    <dgm:cxn modelId="{B642E1B6-40AE-49D2-9B79-D55DC4B1087B}" type="presParOf" srcId="{2D56DC78-2F27-4E0E-8696-6EC5AD8725E3}" destId="{25D743B4-AED2-429B-9DB9-8400A42B29D7}" srcOrd="1" destOrd="0" presId="urn:microsoft.com/office/officeart/2005/8/layout/orgChart1"/>
    <dgm:cxn modelId="{C1D53B9F-A02D-47A5-8A42-38234FCCB642}" type="presParOf" srcId="{25D743B4-AED2-429B-9DB9-8400A42B29D7}" destId="{F52C80E0-FB64-40B2-8E96-53EAC855E6C2}" srcOrd="0" destOrd="0" presId="urn:microsoft.com/office/officeart/2005/8/layout/orgChart1"/>
    <dgm:cxn modelId="{AD99D883-644A-4C18-A1BB-E35BE5CA2078}" type="presParOf" srcId="{25D743B4-AED2-429B-9DB9-8400A42B29D7}" destId="{04EFA66A-C18A-4E6C-A1C8-D0645DB6FA87}" srcOrd="1" destOrd="0" presId="urn:microsoft.com/office/officeart/2005/8/layout/orgChart1"/>
    <dgm:cxn modelId="{7B4033A9-C256-4C89-BA20-B568E8611AFE}" type="presParOf" srcId="{04EFA66A-C18A-4E6C-A1C8-D0645DB6FA87}" destId="{9852625B-F7FD-46D9-B598-8A4E183A713C}" srcOrd="0" destOrd="0" presId="urn:microsoft.com/office/officeart/2005/8/layout/orgChart1"/>
    <dgm:cxn modelId="{576AAF9C-4178-4449-9FE5-837687D1FF04}" type="presParOf" srcId="{9852625B-F7FD-46D9-B598-8A4E183A713C}" destId="{4840E001-D6D0-4E61-8409-A18EEE24C070}" srcOrd="0" destOrd="0" presId="urn:microsoft.com/office/officeart/2005/8/layout/orgChart1"/>
    <dgm:cxn modelId="{F89DB2C1-32C2-4F6E-A149-454842AFC894}" type="presParOf" srcId="{9852625B-F7FD-46D9-B598-8A4E183A713C}" destId="{CB18A0F1-2E1B-44E2-A178-31E3DB043087}" srcOrd="1" destOrd="0" presId="urn:microsoft.com/office/officeart/2005/8/layout/orgChart1"/>
    <dgm:cxn modelId="{118502E4-84F5-4779-8C17-08DA330BCE2C}" type="presParOf" srcId="{04EFA66A-C18A-4E6C-A1C8-D0645DB6FA87}" destId="{0020D345-7000-4C2E-8449-F487B92B5755}" srcOrd="1" destOrd="0" presId="urn:microsoft.com/office/officeart/2005/8/layout/orgChart1"/>
    <dgm:cxn modelId="{4A054D9D-EB74-46FE-862E-DA52215BAB8C}" type="presParOf" srcId="{04EFA66A-C18A-4E6C-A1C8-D0645DB6FA87}" destId="{3B188301-049C-44F4-B8AA-1474854403BE}" srcOrd="2" destOrd="0" presId="urn:microsoft.com/office/officeart/2005/8/layout/orgChart1"/>
    <dgm:cxn modelId="{0AA146C9-3929-4677-B752-FAAC3C675BC4}" type="presParOf" srcId="{25D743B4-AED2-429B-9DB9-8400A42B29D7}" destId="{3647E9EE-2BFB-4E62-B9A5-410FF8085DA3}" srcOrd="2" destOrd="0" presId="urn:microsoft.com/office/officeart/2005/8/layout/orgChart1"/>
    <dgm:cxn modelId="{4A79F8B3-663D-4BB4-B3E6-A064A27CA85E}" type="presParOf" srcId="{25D743B4-AED2-429B-9DB9-8400A42B29D7}" destId="{BFDD0712-2F16-44EC-8935-B38207A78D5F}" srcOrd="3" destOrd="0" presId="urn:microsoft.com/office/officeart/2005/8/layout/orgChart1"/>
    <dgm:cxn modelId="{9FE838E0-7DF8-45B2-BD72-2DE3BB6FDC2C}" type="presParOf" srcId="{BFDD0712-2F16-44EC-8935-B38207A78D5F}" destId="{69A9EF08-2B91-4BC8-8704-029BC8626564}" srcOrd="0" destOrd="0" presId="urn:microsoft.com/office/officeart/2005/8/layout/orgChart1"/>
    <dgm:cxn modelId="{565D974E-4497-44B9-9431-4692E49DB363}" type="presParOf" srcId="{69A9EF08-2B91-4BC8-8704-029BC8626564}" destId="{37F757C9-5D22-48B1-82A2-9B7FAA8D8DA2}" srcOrd="0" destOrd="0" presId="urn:microsoft.com/office/officeart/2005/8/layout/orgChart1"/>
    <dgm:cxn modelId="{7246873E-4563-4A48-873A-FBBF3B1B9F6C}" type="presParOf" srcId="{69A9EF08-2B91-4BC8-8704-029BC8626564}" destId="{92A627DF-4C31-459F-B769-BFD25AE21AF1}" srcOrd="1" destOrd="0" presId="urn:microsoft.com/office/officeart/2005/8/layout/orgChart1"/>
    <dgm:cxn modelId="{4CBFDFB8-1552-4095-800C-84976A273064}" type="presParOf" srcId="{BFDD0712-2F16-44EC-8935-B38207A78D5F}" destId="{0678E02C-A67F-4EA5-B94C-A6F981A33780}" srcOrd="1" destOrd="0" presId="urn:microsoft.com/office/officeart/2005/8/layout/orgChart1"/>
    <dgm:cxn modelId="{7881F15B-3F33-4C12-9B02-93D3EC9DCB7C}" type="presParOf" srcId="{BFDD0712-2F16-44EC-8935-B38207A78D5F}" destId="{B70F53B0-D26F-4D7F-8039-75AB3EEE9E42}" srcOrd="2" destOrd="0" presId="urn:microsoft.com/office/officeart/2005/8/layout/orgChart1"/>
    <dgm:cxn modelId="{8F8B547D-69BF-4E78-8B29-69AD0DC5AD92}" type="presParOf" srcId="{2D56DC78-2F27-4E0E-8696-6EC5AD8725E3}" destId="{ECF05A17-1602-485D-A032-FC3E45DA8DE2}" srcOrd="2" destOrd="0" presId="urn:microsoft.com/office/officeart/2005/8/layout/orgChar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0BCEF9-7179-47AD-9437-86CEDF3F4B9C}">
      <dsp:nvSpPr>
        <dsp:cNvPr id="0" name=""/>
        <dsp:cNvSpPr/>
      </dsp:nvSpPr>
      <dsp:spPr>
        <a:xfrm>
          <a:off x="3040380" y="2123"/>
          <a:ext cx="1561705" cy="1041136"/>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dirty="0">
              <a:latin typeface="Calibri Light" panose="020F0302020204030204"/>
            </a:rPr>
            <a:t>David Sever,</a:t>
          </a:r>
          <a:br>
            <a:rPr lang="en-US" sz="1300" kern="1200" dirty="0">
              <a:latin typeface="Calibri Light" panose="020F0302020204030204"/>
            </a:rPr>
          </a:br>
          <a:r>
            <a:rPr lang="en-US" sz="1300" kern="1200" dirty="0">
              <a:latin typeface="Calibri Light" panose="020F0302020204030204"/>
            </a:rPr>
            <a:t>Senior Director of Finance</a:t>
          </a:r>
          <a:endParaRPr lang="en-US" sz="1300" kern="1200" dirty="0"/>
        </a:p>
      </dsp:txBody>
      <dsp:txXfrm>
        <a:off x="3070874" y="32617"/>
        <a:ext cx="1500717" cy="980148"/>
      </dsp:txXfrm>
    </dsp:sp>
    <dsp:sp modelId="{D1D578EC-4786-4D99-AC27-EC6663BB046A}">
      <dsp:nvSpPr>
        <dsp:cNvPr id="0" name=""/>
        <dsp:cNvSpPr/>
      </dsp:nvSpPr>
      <dsp:spPr>
        <a:xfrm>
          <a:off x="1791016" y="1043260"/>
          <a:ext cx="2030216" cy="416454"/>
        </a:xfrm>
        <a:custGeom>
          <a:avLst/>
          <a:gdLst/>
          <a:ahLst/>
          <a:cxnLst/>
          <a:rect l="0" t="0" r="0" b="0"/>
          <a:pathLst>
            <a:path>
              <a:moveTo>
                <a:pt x="2030216" y="0"/>
              </a:moveTo>
              <a:lnTo>
                <a:pt x="2030216" y="208227"/>
              </a:lnTo>
              <a:lnTo>
                <a:pt x="0" y="208227"/>
              </a:lnTo>
              <a:lnTo>
                <a:pt x="0" y="41645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65F639-B12E-4964-AD37-AA30F8913B69}">
      <dsp:nvSpPr>
        <dsp:cNvPr id="0" name=""/>
        <dsp:cNvSpPr/>
      </dsp:nvSpPr>
      <dsp:spPr>
        <a:xfrm>
          <a:off x="1010163" y="1459715"/>
          <a:ext cx="1561705" cy="104113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dirty="0">
              <a:latin typeface="Calibri Light" panose="020F0302020204030204"/>
            </a:rPr>
            <a:t>Melissa Allen,</a:t>
          </a:r>
          <a:br>
            <a:rPr lang="en-US" sz="1300" kern="1200" dirty="0">
              <a:latin typeface="Calibri Light" panose="020F0302020204030204"/>
            </a:rPr>
          </a:br>
          <a:r>
            <a:rPr lang="en-US" sz="1300" kern="1200" dirty="0">
              <a:latin typeface="Calibri Light" panose="020F0302020204030204"/>
            </a:rPr>
            <a:t>Staff Accountant</a:t>
          </a:r>
          <a:endParaRPr lang="en-US" sz="1300" kern="1200" dirty="0"/>
        </a:p>
      </dsp:txBody>
      <dsp:txXfrm>
        <a:off x="1040657" y="1490209"/>
        <a:ext cx="1500717" cy="980148"/>
      </dsp:txXfrm>
    </dsp:sp>
    <dsp:sp modelId="{83D0A783-745D-4B95-B65D-92A460CE72A0}">
      <dsp:nvSpPr>
        <dsp:cNvPr id="0" name=""/>
        <dsp:cNvSpPr/>
      </dsp:nvSpPr>
      <dsp:spPr>
        <a:xfrm>
          <a:off x="3775513" y="1043260"/>
          <a:ext cx="91440" cy="416454"/>
        </a:xfrm>
        <a:custGeom>
          <a:avLst/>
          <a:gdLst/>
          <a:ahLst/>
          <a:cxnLst/>
          <a:rect l="0" t="0" r="0" b="0"/>
          <a:pathLst>
            <a:path>
              <a:moveTo>
                <a:pt x="45720" y="0"/>
              </a:moveTo>
              <a:lnTo>
                <a:pt x="45720" y="41645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9FF10DD-6CA6-485D-A07F-FF8474DBCA6E}">
      <dsp:nvSpPr>
        <dsp:cNvPr id="0" name=""/>
        <dsp:cNvSpPr/>
      </dsp:nvSpPr>
      <dsp:spPr>
        <a:xfrm>
          <a:off x="3040380" y="1459715"/>
          <a:ext cx="1561705" cy="104113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dirty="0">
              <a:latin typeface="Calibri Light" panose="020F0302020204030204"/>
            </a:rPr>
            <a:t>Marcie </a:t>
          </a:r>
          <a:r>
            <a:rPr lang="en-US" sz="1300" kern="1200" dirty="0" err="1">
              <a:latin typeface="Calibri Light" panose="020F0302020204030204"/>
            </a:rPr>
            <a:t>Robidart</a:t>
          </a:r>
          <a:r>
            <a:rPr lang="en-US" sz="1300" kern="1200" dirty="0">
              <a:latin typeface="Calibri Light" panose="020F0302020204030204"/>
            </a:rPr>
            <a:t>,</a:t>
          </a:r>
          <a:br>
            <a:rPr lang="en-US" sz="1300" kern="1200" dirty="0">
              <a:latin typeface="Calibri Light" panose="020F0302020204030204"/>
            </a:rPr>
          </a:br>
          <a:r>
            <a:rPr lang="en-US" sz="1300" kern="1200" dirty="0">
              <a:latin typeface="Calibri Light" panose="020F0302020204030204"/>
            </a:rPr>
            <a:t>Director of Grants Fiscal &amp; Accounting</a:t>
          </a:r>
          <a:endParaRPr lang="en-US" sz="1300" kern="1200" dirty="0"/>
        </a:p>
      </dsp:txBody>
      <dsp:txXfrm>
        <a:off x="3070874" y="1490209"/>
        <a:ext cx="1500717" cy="980148"/>
      </dsp:txXfrm>
    </dsp:sp>
    <dsp:sp modelId="{345E8993-FAF1-447D-B8E5-B6A5FE5AB9F4}">
      <dsp:nvSpPr>
        <dsp:cNvPr id="0" name=""/>
        <dsp:cNvSpPr/>
      </dsp:nvSpPr>
      <dsp:spPr>
        <a:xfrm>
          <a:off x="1791016" y="2500851"/>
          <a:ext cx="2030216" cy="416454"/>
        </a:xfrm>
        <a:custGeom>
          <a:avLst/>
          <a:gdLst/>
          <a:ahLst/>
          <a:cxnLst/>
          <a:rect l="0" t="0" r="0" b="0"/>
          <a:pathLst>
            <a:path>
              <a:moveTo>
                <a:pt x="2030216" y="0"/>
              </a:moveTo>
              <a:lnTo>
                <a:pt x="2030216" y="208227"/>
              </a:lnTo>
              <a:lnTo>
                <a:pt x="0" y="208227"/>
              </a:lnTo>
              <a:lnTo>
                <a:pt x="0" y="41645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063918-D8EA-4088-BE43-246DCD06F015}">
      <dsp:nvSpPr>
        <dsp:cNvPr id="0" name=""/>
        <dsp:cNvSpPr/>
      </dsp:nvSpPr>
      <dsp:spPr>
        <a:xfrm>
          <a:off x="1010163" y="2917306"/>
          <a:ext cx="1561705" cy="104113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dirty="0">
              <a:latin typeface="Calibri Light" panose="020F0302020204030204"/>
            </a:rPr>
            <a:t>Emma Post,</a:t>
          </a:r>
          <a:br>
            <a:rPr lang="en-US" sz="1300" kern="1200" dirty="0">
              <a:latin typeface="Calibri Light" panose="020F0302020204030204"/>
            </a:rPr>
          </a:br>
          <a:r>
            <a:rPr lang="en-US" sz="1300" kern="1200" dirty="0">
              <a:latin typeface="Calibri Light" panose="020F0302020204030204"/>
            </a:rPr>
            <a:t>Grant &amp; Procurement Manager</a:t>
          </a:r>
        </a:p>
      </dsp:txBody>
      <dsp:txXfrm>
        <a:off x="1040657" y="2947800"/>
        <a:ext cx="1500717" cy="980148"/>
      </dsp:txXfrm>
    </dsp:sp>
    <dsp:sp modelId="{DE973D31-8320-4AA8-954F-C11DCD727EFF}">
      <dsp:nvSpPr>
        <dsp:cNvPr id="0" name=""/>
        <dsp:cNvSpPr/>
      </dsp:nvSpPr>
      <dsp:spPr>
        <a:xfrm>
          <a:off x="3775513" y="2500851"/>
          <a:ext cx="91440" cy="416454"/>
        </a:xfrm>
        <a:custGeom>
          <a:avLst/>
          <a:gdLst/>
          <a:ahLst/>
          <a:cxnLst/>
          <a:rect l="0" t="0" r="0" b="0"/>
          <a:pathLst>
            <a:path>
              <a:moveTo>
                <a:pt x="45720" y="0"/>
              </a:moveTo>
              <a:lnTo>
                <a:pt x="45720" y="41645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47D559-75CB-4819-8C91-C584F8615268}">
      <dsp:nvSpPr>
        <dsp:cNvPr id="0" name=""/>
        <dsp:cNvSpPr/>
      </dsp:nvSpPr>
      <dsp:spPr>
        <a:xfrm>
          <a:off x="3040380" y="2917306"/>
          <a:ext cx="1561705" cy="104113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dirty="0">
              <a:latin typeface="Calibri Light" panose="020F0302020204030204"/>
            </a:rPr>
            <a:t>Shawn Wilkens,</a:t>
          </a:r>
          <a:br>
            <a:rPr lang="en-US" sz="1300" kern="1200" dirty="0">
              <a:latin typeface="Calibri Light" panose="020F0302020204030204"/>
            </a:rPr>
          </a:br>
          <a:r>
            <a:rPr lang="en-US" sz="1300" kern="1200" dirty="0">
              <a:latin typeface="Calibri Light" panose="020F0302020204030204"/>
            </a:rPr>
            <a:t>Grant &amp; Accounting Technician</a:t>
          </a:r>
        </a:p>
      </dsp:txBody>
      <dsp:txXfrm>
        <a:off x="3070874" y="2947800"/>
        <a:ext cx="1500717" cy="980148"/>
      </dsp:txXfrm>
    </dsp:sp>
    <dsp:sp modelId="{A0AABC66-B6DD-4B74-8970-9467BC425E13}">
      <dsp:nvSpPr>
        <dsp:cNvPr id="0" name=""/>
        <dsp:cNvSpPr/>
      </dsp:nvSpPr>
      <dsp:spPr>
        <a:xfrm>
          <a:off x="3821233" y="2500851"/>
          <a:ext cx="2030216" cy="416454"/>
        </a:xfrm>
        <a:custGeom>
          <a:avLst/>
          <a:gdLst/>
          <a:ahLst/>
          <a:cxnLst/>
          <a:rect l="0" t="0" r="0" b="0"/>
          <a:pathLst>
            <a:path>
              <a:moveTo>
                <a:pt x="0" y="0"/>
              </a:moveTo>
              <a:lnTo>
                <a:pt x="0" y="208227"/>
              </a:lnTo>
              <a:lnTo>
                <a:pt x="2030216" y="208227"/>
              </a:lnTo>
              <a:lnTo>
                <a:pt x="2030216" y="41645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9A1A785-5DF2-475A-9B23-6D8977BFA556}">
      <dsp:nvSpPr>
        <dsp:cNvPr id="0" name=""/>
        <dsp:cNvSpPr/>
      </dsp:nvSpPr>
      <dsp:spPr>
        <a:xfrm>
          <a:off x="5070597" y="2917306"/>
          <a:ext cx="1561705" cy="104113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dirty="0">
              <a:latin typeface="Calibri Light" panose="020F0302020204030204"/>
            </a:rPr>
            <a:t>Magaly Mar-Sotero,</a:t>
          </a:r>
          <a:br>
            <a:rPr lang="en-US" sz="1300" kern="1200" dirty="0">
              <a:latin typeface="Calibri Light" panose="020F0302020204030204"/>
            </a:rPr>
          </a:br>
          <a:r>
            <a:rPr lang="en-US" sz="1300" kern="1200" dirty="0">
              <a:latin typeface="Calibri Light" panose="020F0302020204030204"/>
            </a:rPr>
            <a:t>Grant and Accounting Technician</a:t>
          </a:r>
        </a:p>
      </dsp:txBody>
      <dsp:txXfrm>
        <a:off x="5101091" y="2947800"/>
        <a:ext cx="1500717" cy="980148"/>
      </dsp:txXfrm>
    </dsp:sp>
    <dsp:sp modelId="{725D82B7-B82A-4558-BC3D-21D1E834D430}">
      <dsp:nvSpPr>
        <dsp:cNvPr id="0" name=""/>
        <dsp:cNvSpPr/>
      </dsp:nvSpPr>
      <dsp:spPr>
        <a:xfrm>
          <a:off x="3821233" y="1043260"/>
          <a:ext cx="2030216" cy="416454"/>
        </a:xfrm>
        <a:custGeom>
          <a:avLst/>
          <a:gdLst/>
          <a:ahLst/>
          <a:cxnLst/>
          <a:rect l="0" t="0" r="0" b="0"/>
          <a:pathLst>
            <a:path>
              <a:moveTo>
                <a:pt x="0" y="0"/>
              </a:moveTo>
              <a:lnTo>
                <a:pt x="0" y="208227"/>
              </a:lnTo>
              <a:lnTo>
                <a:pt x="2030216" y="208227"/>
              </a:lnTo>
              <a:lnTo>
                <a:pt x="2030216" y="41645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F8F6D2-206F-4874-9104-AF26BEFD17E5}">
      <dsp:nvSpPr>
        <dsp:cNvPr id="0" name=""/>
        <dsp:cNvSpPr/>
      </dsp:nvSpPr>
      <dsp:spPr>
        <a:xfrm>
          <a:off x="5070597" y="1459715"/>
          <a:ext cx="1561705" cy="104113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Art Ford </a:t>
          </a:r>
          <a:br>
            <a:rPr lang="en-US" sz="1300" kern="1200" dirty="0">
              <a:latin typeface="Calibri Light" panose="020F0302020204030204"/>
            </a:rPr>
          </a:br>
          <a:r>
            <a:rPr lang="en-US" sz="1300" kern="1200" dirty="0">
              <a:latin typeface="Calibri Light" panose="020F0302020204030204"/>
            </a:rPr>
            <a:t>School Finance Manager</a:t>
          </a:r>
          <a:endParaRPr lang="en-US" sz="1300" kern="1200" dirty="0"/>
        </a:p>
      </dsp:txBody>
      <dsp:txXfrm>
        <a:off x="5101091" y="1490209"/>
        <a:ext cx="1500717" cy="9801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47E9EE-2BFB-4E62-B9A5-410FF8085DA3}">
      <dsp:nvSpPr>
        <dsp:cNvPr id="0" name=""/>
        <dsp:cNvSpPr/>
      </dsp:nvSpPr>
      <dsp:spPr>
        <a:xfrm>
          <a:off x="1465385" y="761545"/>
          <a:ext cx="801928" cy="278355"/>
        </a:xfrm>
        <a:custGeom>
          <a:avLst/>
          <a:gdLst/>
          <a:ahLst/>
          <a:cxnLst/>
          <a:rect l="0" t="0" r="0" b="0"/>
          <a:pathLst>
            <a:path>
              <a:moveTo>
                <a:pt x="0" y="0"/>
              </a:moveTo>
              <a:lnTo>
                <a:pt x="0" y="139177"/>
              </a:lnTo>
              <a:lnTo>
                <a:pt x="801928" y="139177"/>
              </a:lnTo>
              <a:lnTo>
                <a:pt x="801928" y="27835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52C80E0-FB64-40B2-8E96-53EAC855E6C2}">
      <dsp:nvSpPr>
        <dsp:cNvPr id="0" name=""/>
        <dsp:cNvSpPr/>
      </dsp:nvSpPr>
      <dsp:spPr>
        <a:xfrm>
          <a:off x="663456" y="761545"/>
          <a:ext cx="801928" cy="278355"/>
        </a:xfrm>
        <a:custGeom>
          <a:avLst/>
          <a:gdLst/>
          <a:ahLst/>
          <a:cxnLst/>
          <a:rect l="0" t="0" r="0" b="0"/>
          <a:pathLst>
            <a:path>
              <a:moveTo>
                <a:pt x="801928" y="0"/>
              </a:moveTo>
              <a:lnTo>
                <a:pt x="801928" y="139177"/>
              </a:lnTo>
              <a:lnTo>
                <a:pt x="0" y="139177"/>
              </a:lnTo>
              <a:lnTo>
                <a:pt x="0" y="27835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9611FB0-D636-4AB6-B030-4F3483B4F144}">
      <dsp:nvSpPr>
        <dsp:cNvPr id="0" name=""/>
        <dsp:cNvSpPr/>
      </dsp:nvSpPr>
      <dsp:spPr>
        <a:xfrm>
          <a:off x="802634" y="98795"/>
          <a:ext cx="1325500" cy="662750"/>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Calibri Light" panose="020F0302020204030204"/>
            </a:rPr>
            <a:t>Ilene Agustin,</a:t>
          </a:r>
          <a:br>
            <a:rPr lang="en-US" sz="1500" kern="1200" dirty="0">
              <a:latin typeface="Calibri Light" panose="020F0302020204030204"/>
            </a:rPr>
          </a:br>
          <a:r>
            <a:rPr lang="en-US" sz="1500" kern="1200" dirty="0">
              <a:latin typeface="Calibri Light" panose="020F0302020204030204"/>
            </a:rPr>
            <a:t>Director of School Nutrition</a:t>
          </a:r>
          <a:endParaRPr lang="en-US" sz="1500" kern="1200" dirty="0"/>
        </a:p>
      </dsp:txBody>
      <dsp:txXfrm>
        <a:off x="802634" y="98795"/>
        <a:ext cx="1325500" cy="662750"/>
      </dsp:txXfrm>
    </dsp:sp>
    <dsp:sp modelId="{4840E001-D6D0-4E61-8409-A18EEE24C070}">
      <dsp:nvSpPr>
        <dsp:cNvPr id="0" name=""/>
        <dsp:cNvSpPr/>
      </dsp:nvSpPr>
      <dsp:spPr>
        <a:xfrm>
          <a:off x="706" y="1039901"/>
          <a:ext cx="1325500" cy="662750"/>
        </a:xfrm>
        <a:prstGeom prst="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Calibri Light" panose="020F0302020204030204"/>
            </a:rPr>
            <a:t>Maggie Necaise,</a:t>
          </a:r>
          <a:br>
            <a:rPr lang="en-US" sz="1500" kern="1200" dirty="0">
              <a:latin typeface="Calibri Light" panose="020F0302020204030204"/>
            </a:rPr>
          </a:br>
          <a:r>
            <a:rPr lang="en-US" sz="1500" kern="1200" dirty="0">
              <a:latin typeface="Calibri Light" panose="020F0302020204030204"/>
            </a:rPr>
            <a:t>School Nutrition Specialist</a:t>
          </a:r>
          <a:endParaRPr lang="en-US" sz="1500" kern="1200" dirty="0"/>
        </a:p>
      </dsp:txBody>
      <dsp:txXfrm>
        <a:off x="706" y="1039901"/>
        <a:ext cx="1325500" cy="662750"/>
      </dsp:txXfrm>
    </dsp:sp>
    <dsp:sp modelId="{37F757C9-5D22-48B1-82A2-9B7FAA8D8DA2}">
      <dsp:nvSpPr>
        <dsp:cNvPr id="0" name=""/>
        <dsp:cNvSpPr/>
      </dsp:nvSpPr>
      <dsp:spPr>
        <a:xfrm>
          <a:off x="1604562" y="1039901"/>
          <a:ext cx="1325500" cy="662750"/>
        </a:xfrm>
        <a:prstGeom prst="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dirty="0">
              <a:latin typeface="Calibri Light" panose="020F0302020204030204"/>
            </a:rPr>
            <a:t>Maggie Smart,</a:t>
          </a:r>
          <a:br>
            <a:rPr lang="en-US" sz="1500" kern="1200" dirty="0"/>
          </a:br>
          <a:r>
            <a:rPr lang="en-US" sz="1500" kern="1200" dirty="0">
              <a:latin typeface="Calibri Light" panose="020F0302020204030204"/>
            </a:rPr>
            <a:t>School Nutrition Specialist</a:t>
          </a:r>
          <a:endParaRPr lang="en-US" sz="1500" kern="1200" dirty="0"/>
        </a:p>
      </dsp:txBody>
      <dsp:txXfrm>
        <a:off x="1604562" y="1039901"/>
        <a:ext cx="1325500" cy="66275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D902B5-B0F6-49D2-817A-DE13D321316F}"/>
              </a:ext>
            </a:extLst>
          </p:cNvPr>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a:extLst>
              <a:ext uri="{FF2B5EF4-FFF2-40B4-BE49-F238E27FC236}">
                <a16:creationId xmlns:a16="http://schemas.microsoft.com/office/drawing/2014/main" id="{5613008B-EDDC-47A6-9098-7D27B339315C}"/>
              </a:ext>
            </a:extLst>
          </p:cNvPr>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4AE532E3-D17B-4397-96B1-27FF697FC2DF}" type="datetimeFigureOut">
              <a:rPr lang="en-US" smtClean="0"/>
              <a:t>11/22/2024</a:t>
            </a:fld>
            <a:endParaRPr lang="en-US"/>
          </a:p>
        </p:txBody>
      </p:sp>
      <p:sp>
        <p:nvSpPr>
          <p:cNvPr id="4" name="Slide Image Placeholder 3">
            <a:extLst>
              <a:ext uri="{FF2B5EF4-FFF2-40B4-BE49-F238E27FC236}">
                <a16:creationId xmlns:a16="http://schemas.microsoft.com/office/drawing/2014/main" id="{98B710E7-0709-4C1B-894C-2A7876FC0FD2}"/>
              </a:ext>
            </a:extLst>
          </p:cNvPr>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a:extLst>
              <a:ext uri="{FF2B5EF4-FFF2-40B4-BE49-F238E27FC236}">
                <a16:creationId xmlns:a16="http://schemas.microsoft.com/office/drawing/2014/main" id="{BE2EE9A4-B048-4B5D-B6FD-80D44C82F86C}"/>
              </a:ext>
            </a:extLst>
          </p:cNvPr>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81B38A4D-85B5-4967-B401-C48DAB598C7D}"/>
              </a:ext>
            </a:extLst>
          </p:cNvPr>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a:extLst>
              <a:ext uri="{FF2B5EF4-FFF2-40B4-BE49-F238E27FC236}">
                <a16:creationId xmlns:a16="http://schemas.microsoft.com/office/drawing/2014/main" id="{3FD82675-9AED-4216-BE25-093124CE3C07}"/>
              </a:ext>
            </a:extLst>
          </p:cNvPr>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6E9D5F07-974D-4ACE-945D-1B4518047B1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Welcome! Its busy day and thanks for being here to help with the move, learn about finance and some of our work. Today you'll hear from, Ilene Agustin our School Nutrition Manager, and Marcie </a:t>
            </a:r>
            <a:r>
              <a:rPr lang="en-US" err="1">
                <a:cs typeface="Calibri"/>
              </a:rPr>
              <a:t>Robidart</a:t>
            </a:r>
            <a:r>
              <a:rPr lang="en-US">
                <a:cs typeface="Calibri"/>
              </a:rPr>
              <a:t> our Grants Fiscal and </a:t>
            </a:r>
            <a:r>
              <a:rPr lang="en-US" err="1">
                <a:cs typeface="Calibri"/>
              </a:rPr>
              <a:t>Acct'ing</a:t>
            </a:r>
            <a:r>
              <a:rPr lang="en-US">
                <a:cs typeface="Calibri"/>
              </a:rPr>
              <a:t>  Manager and myself. Review Agenda</a:t>
            </a:r>
          </a:p>
        </p:txBody>
      </p:sp>
      <p:sp>
        <p:nvSpPr>
          <p:cNvPr id="4" name="Slide Number Placeholder 3"/>
          <p:cNvSpPr>
            <a:spLocks noGrp="1"/>
          </p:cNvSpPr>
          <p:nvPr>
            <p:ph type="sldNum" sz="quarter" idx="5"/>
          </p:nvPr>
        </p:nvSpPr>
        <p:spPr/>
        <p:txBody>
          <a:bodyPr/>
          <a:lstStyle/>
          <a:p>
            <a:fld id="{6E9D5F07-974D-4ACE-945D-1B4518047B1E}" type="slidenum">
              <a:rPr lang="en-US" smtClean="0"/>
              <a:t>2</a:t>
            </a:fld>
            <a:endParaRPr lang="en-US"/>
          </a:p>
        </p:txBody>
      </p:sp>
    </p:spTree>
    <p:extLst>
      <p:ext uri="{BB962C8B-B14F-4D97-AF65-F5344CB8AC3E}">
        <p14:creationId xmlns:p14="http://schemas.microsoft.com/office/powerpoint/2010/main" val="833659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Quick overview of the team. Our team supports CSI and Schools. Today we're going to provide a deeper look at some of our work because it is evolving – as in SFA - or it relates to the work you might be doing currently or in the year to come. We want to provide clarity on tasks that intersect with the finance team and ensure that you have the right contact to reach out if you have questions. </a:t>
            </a:r>
            <a:endParaRPr lang="en-US"/>
          </a:p>
          <a:p>
            <a:r>
              <a:rPr lang="en-US">
                <a:cs typeface="Calibri"/>
              </a:rPr>
              <a:t> </a:t>
            </a:r>
            <a:endParaRPr lang="en-US"/>
          </a:p>
        </p:txBody>
      </p:sp>
      <p:sp>
        <p:nvSpPr>
          <p:cNvPr id="4" name="Slide Number Placeholder 3"/>
          <p:cNvSpPr>
            <a:spLocks noGrp="1"/>
          </p:cNvSpPr>
          <p:nvPr>
            <p:ph type="sldNum" sz="quarter" idx="5"/>
          </p:nvPr>
        </p:nvSpPr>
        <p:spPr/>
        <p:txBody>
          <a:bodyPr/>
          <a:lstStyle/>
          <a:p>
            <a:fld id="{6E9D5F07-974D-4ACE-945D-1B4518047B1E}" type="slidenum">
              <a:rPr lang="en-US" smtClean="0"/>
              <a:t>4</a:t>
            </a:fld>
            <a:endParaRPr lang="en-US"/>
          </a:p>
        </p:txBody>
      </p:sp>
    </p:spTree>
    <p:extLst>
      <p:ext uri="{BB962C8B-B14F-4D97-AF65-F5344CB8AC3E}">
        <p14:creationId xmlns:p14="http://schemas.microsoft.com/office/powerpoint/2010/main" val="682011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9D5F07-974D-4ACE-945D-1B4518047B1E}" type="slidenum">
              <a:rPr lang="en-US" smtClean="0"/>
              <a:t>11</a:t>
            </a:fld>
            <a:endParaRPr lang="en-US"/>
          </a:p>
        </p:txBody>
      </p:sp>
    </p:spTree>
    <p:extLst>
      <p:ext uri="{BB962C8B-B14F-4D97-AF65-F5344CB8AC3E}">
        <p14:creationId xmlns:p14="http://schemas.microsoft.com/office/powerpoint/2010/main" val="1113375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875564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66141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8945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1325563"/>
          </a:xfrm>
        </p:spPr>
        <p:txBody>
          <a:bodyPr/>
          <a:lstStyle>
            <a:lvl1pPr>
              <a:defRPr>
                <a:solidFill>
                  <a:schemeClr val="bg1"/>
                </a:solidFill>
              </a:defRPr>
            </a:lvl1pPr>
          </a:lstStyle>
          <a:p>
            <a:r>
              <a:rPr lang="en-US"/>
              <a:t>Click to edit Master title style</a:t>
            </a:r>
          </a:p>
        </p:txBody>
      </p:sp>
      <p:sp>
        <p:nvSpPr>
          <p:cNvPr id="11" name="Content Placeholder 2"/>
          <p:cNvSpPr>
            <a:spLocks noGrp="1"/>
          </p:cNvSpPr>
          <p:nvPr>
            <p:ph idx="1"/>
          </p:nvPr>
        </p:nvSpPr>
        <p:spPr>
          <a:xfrm>
            <a:off x="628650" y="1825625"/>
            <a:ext cx="7886700" cy="435133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69846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FAF39-9B25-8E5E-9E8E-BF8AC7B69B1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C63E2F0-20AA-FA2F-8CC7-D3051BE1B86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D3AD5332-A518-530B-2DDC-BD5E5E9F0128}"/>
              </a:ext>
            </a:extLst>
          </p:cNvPr>
          <p:cNvSpPr>
            <a:spLocks noGrp="1"/>
          </p:cNvSpPr>
          <p:nvPr>
            <p:ph type="dt" sz="half" idx="10"/>
          </p:nvPr>
        </p:nvSpPr>
        <p:spPr/>
        <p:txBody>
          <a:bodyPr/>
          <a:lstStyle/>
          <a:p>
            <a:fld id="{96DFF08F-DC6B-4601-B491-B0F83F6DD2DA}" type="datetimeFigureOut">
              <a:rPr lang="en-US" smtClean="0"/>
              <a:t>11/22/2024</a:t>
            </a:fld>
            <a:endParaRPr lang="en-US"/>
          </a:p>
        </p:txBody>
      </p:sp>
      <p:sp>
        <p:nvSpPr>
          <p:cNvPr id="5" name="Footer Placeholder 4">
            <a:extLst>
              <a:ext uri="{FF2B5EF4-FFF2-40B4-BE49-F238E27FC236}">
                <a16:creationId xmlns:a16="http://schemas.microsoft.com/office/drawing/2014/main" id="{7FEAD57A-BBA2-0EA9-D75F-A80D2E4AB2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C94C6-218C-3124-5CD2-2C82FE9FBD15}"/>
              </a:ext>
            </a:extLst>
          </p:cNvPr>
          <p:cNvSpPr>
            <a:spLocks noGrp="1"/>
          </p:cNvSpPr>
          <p:nvPr>
            <p:ph type="sldNum" sz="quarter" idx="12"/>
          </p:nvPr>
        </p:nvSpPr>
        <p:spPr/>
        <p:txBody>
          <a:bodyPr/>
          <a:lstStyle/>
          <a:p>
            <a:fld id="{4FAB73BC-B049-4115-A692-8D63A059BFB8}" type="slidenum">
              <a:rPr lang="en-US" smtClean="0"/>
              <a:t>‹#›</a:t>
            </a:fld>
            <a:endParaRPr lang="en-US"/>
          </a:p>
        </p:txBody>
      </p:sp>
      <p:sp>
        <p:nvSpPr>
          <p:cNvPr id="7" name="Shape 11">
            <a:extLst>
              <a:ext uri="{FF2B5EF4-FFF2-40B4-BE49-F238E27FC236}">
                <a16:creationId xmlns:a16="http://schemas.microsoft.com/office/drawing/2014/main" id="{85961D0E-4266-5EB1-14EE-87A50E6DCC55}"/>
              </a:ext>
            </a:extLst>
          </p:cNvPr>
          <p:cNvSpPr/>
          <p:nvPr userDrawn="1"/>
        </p:nvSpPr>
        <p:spPr>
          <a:xfrm>
            <a:off x="4453685" y="3469353"/>
            <a:ext cx="54135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12">
            <a:extLst>
              <a:ext uri="{FF2B5EF4-FFF2-40B4-BE49-F238E27FC236}">
                <a16:creationId xmlns:a16="http://schemas.microsoft.com/office/drawing/2014/main" id="{B44D3C6F-0C85-982A-EC1F-8A888D26CA52}"/>
              </a:ext>
            </a:extLst>
          </p:cNvPr>
          <p:cNvSpPr/>
          <p:nvPr userDrawn="1"/>
        </p:nvSpPr>
        <p:spPr>
          <a:xfrm>
            <a:off x="4994897" y="3469353"/>
            <a:ext cx="54135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13">
            <a:extLst>
              <a:ext uri="{FF2B5EF4-FFF2-40B4-BE49-F238E27FC236}">
                <a16:creationId xmlns:a16="http://schemas.microsoft.com/office/drawing/2014/main" id="{7A5DA032-52F6-CD58-3CA0-D382D91B49F3}"/>
              </a:ext>
            </a:extLst>
          </p:cNvPr>
          <p:cNvSpPr/>
          <p:nvPr userDrawn="1"/>
        </p:nvSpPr>
        <p:spPr>
          <a:xfrm>
            <a:off x="0" y="3469353"/>
            <a:ext cx="54135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14">
            <a:extLst>
              <a:ext uri="{FF2B5EF4-FFF2-40B4-BE49-F238E27FC236}">
                <a16:creationId xmlns:a16="http://schemas.microsoft.com/office/drawing/2014/main" id="{D3D73890-8413-C014-8F36-322056285025}"/>
              </a:ext>
            </a:extLst>
          </p:cNvPr>
          <p:cNvSpPr/>
          <p:nvPr userDrawn="1"/>
        </p:nvSpPr>
        <p:spPr>
          <a:xfrm>
            <a:off x="541070" y="3469353"/>
            <a:ext cx="3912525"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a:extLst>
              <a:ext uri="{FF2B5EF4-FFF2-40B4-BE49-F238E27FC236}">
                <a16:creationId xmlns:a16="http://schemas.microsoft.com/office/drawing/2014/main" id="{F431B04B-576E-F0B1-6438-932137BF3F2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56000" y="6040774"/>
            <a:ext cx="1694376" cy="529038"/>
          </a:xfrm>
          <a:prstGeom prst="rect">
            <a:avLst/>
          </a:prstGeom>
        </p:spPr>
      </p:pic>
    </p:spTree>
    <p:extLst>
      <p:ext uri="{BB962C8B-B14F-4D97-AF65-F5344CB8AC3E}">
        <p14:creationId xmlns:p14="http://schemas.microsoft.com/office/powerpoint/2010/main" val="205929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FD60B-DF4F-2927-B63F-1D8F04D841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C6E37C-D30A-CD9C-61DD-B84ABEEE27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6015-7EA7-37E0-4542-86265473F635}"/>
              </a:ext>
            </a:extLst>
          </p:cNvPr>
          <p:cNvSpPr>
            <a:spLocks noGrp="1"/>
          </p:cNvSpPr>
          <p:nvPr>
            <p:ph type="dt" sz="half" idx="10"/>
          </p:nvPr>
        </p:nvSpPr>
        <p:spPr/>
        <p:txBody>
          <a:bodyPr/>
          <a:lstStyle/>
          <a:p>
            <a:fld id="{96DFF08F-DC6B-4601-B491-B0F83F6DD2DA}" type="datetimeFigureOut">
              <a:rPr lang="en-US" smtClean="0"/>
              <a:t>11/22/2024</a:t>
            </a:fld>
            <a:endParaRPr lang="en-US"/>
          </a:p>
        </p:txBody>
      </p:sp>
      <p:sp>
        <p:nvSpPr>
          <p:cNvPr id="5" name="Footer Placeholder 4">
            <a:extLst>
              <a:ext uri="{FF2B5EF4-FFF2-40B4-BE49-F238E27FC236}">
                <a16:creationId xmlns:a16="http://schemas.microsoft.com/office/drawing/2014/main" id="{D7540882-60FC-244F-397C-637FBF3DF1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62E8BC-A63C-A380-5BCD-2C84F53EAF6B}"/>
              </a:ext>
            </a:extLst>
          </p:cNvPr>
          <p:cNvSpPr>
            <a:spLocks noGrp="1"/>
          </p:cNvSpPr>
          <p:nvPr>
            <p:ph type="sldNum" sz="quarter" idx="12"/>
          </p:nvPr>
        </p:nvSpPr>
        <p:spPr/>
        <p:txBody>
          <a:bodyPr/>
          <a:lstStyle/>
          <a:p>
            <a:fld id="{4FAB73BC-B049-4115-A692-8D63A059BFB8}" type="slidenum">
              <a:rPr lang="en-US" smtClean="0"/>
              <a:t>‹#›</a:t>
            </a:fld>
            <a:endParaRPr lang="en-US"/>
          </a:p>
        </p:txBody>
      </p:sp>
      <p:sp>
        <p:nvSpPr>
          <p:cNvPr id="7" name="Shape 34">
            <a:extLst>
              <a:ext uri="{FF2B5EF4-FFF2-40B4-BE49-F238E27FC236}">
                <a16:creationId xmlns:a16="http://schemas.microsoft.com/office/drawing/2014/main" id="{6C65CA56-F06C-70DC-C79E-9569423407FE}"/>
              </a:ext>
            </a:extLst>
          </p:cNvPr>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35">
            <a:extLst>
              <a:ext uri="{FF2B5EF4-FFF2-40B4-BE49-F238E27FC236}">
                <a16:creationId xmlns:a16="http://schemas.microsoft.com/office/drawing/2014/main" id="{CB800963-A08A-4D8F-F89A-7A0E23986000}"/>
              </a:ext>
            </a:extLst>
          </p:cNvPr>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6">
            <a:extLst>
              <a:ext uri="{FF2B5EF4-FFF2-40B4-BE49-F238E27FC236}">
                <a16:creationId xmlns:a16="http://schemas.microsoft.com/office/drawing/2014/main" id="{73F76591-CF83-DCCB-D16B-17BC7E63D957}"/>
              </a:ext>
            </a:extLst>
          </p:cNvPr>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7">
            <a:extLst>
              <a:ext uri="{FF2B5EF4-FFF2-40B4-BE49-F238E27FC236}">
                <a16:creationId xmlns:a16="http://schemas.microsoft.com/office/drawing/2014/main" id="{88A03E92-B7E1-BC92-07CA-072E462EF739}"/>
              </a:ext>
            </a:extLst>
          </p:cNvPr>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a:extLst>
              <a:ext uri="{FF2B5EF4-FFF2-40B4-BE49-F238E27FC236}">
                <a16:creationId xmlns:a16="http://schemas.microsoft.com/office/drawing/2014/main" id="{21F0D880-E01F-7EC8-E5EE-43811C36AA2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2771759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271D0-4F4B-90AE-696A-998E48A6E72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782CD57B-538C-6D52-3CA2-0525BCF7F09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A7F6C4-3023-22EE-9025-894F4E2925E7}"/>
              </a:ext>
            </a:extLst>
          </p:cNvPr>
          <p:cNvSpPr>
            <a:spLocks noGrp="1"/>
          </p:cNvSpPr>
          <p:nvPr>
            <p:ph type="dt" sz="half" idx="10"/>
          </p:nvPr>
        </p:nvSpPr>
        <p:spPr/>
        <p:txBody>
          <a:bodyPr/>
          <a:lstStyle/>
          <a:p>
            <a:fld id="{96DFF08F-DC6B-4601-B491-B0F83F6DD2DA}" type="datetimeFigureOut">
              <a:rPr lang="en-US" smtClean="0"/>
              <a:pPr/>
              <a:t>11/22/2024</a:t>
            </a:fld>
            <a:endParaRPr lang="en-US"/>
          </a:p>
        </p:txBody>
      </p:sp>
      <p:sp>
        <p:nvSpPr>
          <p:cNvPr id="5" name="Footer Placeholder 4">
            <a:extLst>
              <a:ext uri="{FF2B5EF4-FFF2-40B4-BE49-F238E27FC236}">
                <a16:creationId xmlns:a16="http://schemas.microsoft.com/office/drawing/2014/main" id="{8DFFD1F4-8C89-C1D7-BB1F-EB3BB55901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33EC9A-025A-6CE8-9A1A-6E0BA974BA04}"/>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826513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3A7FD-A6B2-9607-5995-5DCEB60D94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ACE6E5-E41E-25A7-097A-6626F1C8E6A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E0C5A2-76DC-740B-A23D-11882465678A}"/>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434DA7-B486-6130-1125-939A68299933}"/>
              </a:ext>
            </a:extLst>
          </p:cNvPr>
          <p:cNvSpPr>
            <a:spLocks noGrp="1"/>
          </p:cNvSpPr>
          <p:nvPr>
            <p:ph type="dt" sz="half" idx="10"/>
          </p:nvPr>
        </p:nvSpPr>
        <p:spPr/>
        <p:txBody>
          <a:bodyPr/>
          <a:lstStyle/>
          <a:p>
            <a:fld id="{96DFF08F-DC6B-4601-B491-B0F83F6DD2DA}" type="datetimeFigureOut">
              <a:rPr lang="en-US" smtClean="0"/>
              <a:pPr/>
              <a:t>11/22/2024</a:t>
            </a:fld>
            <a:endParaRPr lang="en-US"/>
          </a:p>
        </p:txBody>
      </p:sp>
      <p:sp>
        <p:nvSpPr>
          <p:cNvPr id="6" name="Footer Placeholder 5">
            <a:extLst>
              <a:ext uri="{FF2B5EF4-FFF2-40B4-BE49-F238E27FC236}">
                <a16:creationId xmlns:a16="http://schemas.microsoft.com/office/drawing/2014/main" id="{7D07485C-AFD0-0C5A-3CF0-047D60F913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1B69F5-220C-A773-3D75-44FA175F02CC}"/>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79389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C283C-D8EC-D405-89BF-B8AED7604260}"/>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462279-85D0-AE9B-352A-5742FFAFF95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31B00A9-F2AE-C21A-5CDE-468EAB85785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6EB006-38DF-812C-FCC8-751CED40D24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38CA657-EF77-18C8-AFB8-B20339A857A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D9A603-8268-1A8F-4A40-950D71FF168F}"/>
              </a:ext>
            </a:extLst>
          </p:cNvPr>
          <p:cNvSpPr>
            <a:spLocks noGrp="1"/>
          </p:cNvSpPr>
          <p:nvPr>
            <p:ph type="dt" sz="half" idx="10"/>
          </p:nvPr>
        </p:nvSpPr>
        <p:spPr/>
        <p:txBody>
          <a:bodyPr/>
          <a:lstStyle/>
          <a:p>
            <a:fld id="{96DFF08F-DC6B-4601-B491-B0F83F6DD2DA}" type="datetimeFigureOut">
              <a:rPr lang="en-US" smtClean="0"/>
              <a:t>11/22/2024</a:t>
            </a:fld>
            <a:endParaRPr lang="en-US"/>
          </a:p>
        </p:txBody>
      </p:sp>
      <p:sp>
        <p:nvSpPr>
          <p:cNvPr id="8" name="Footer Placeholder 7">
            <a:extLst>
              <a:ext uri="{FF2B5EF4-FFF2-40B4-BE49-F238E27FC236}">
                <a16:creationId xmlns:a16="http://schemas.microsoft.com/office/drawing/2014/main" id="{4102188C-3269-2B1F-359B-573224A23D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1F7063-ADBB-AA20-81ED-B2ED0347872B}"/>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759858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F0B33-5CD6-A5B2-7F8E-FD33AB1DBB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C05F78-32C0-5772-5027-8512E78262D1}"/>
              </a:ext>
            </a:extLst>
          </p:cNvPr>
          <p:cNvSpPr>
            <a:spLocks noGrp="1"/>
          </p:cNvSpPr>
          <p:nvPr>
            <p:ph type="dt" sz="half" idx="10"/>
          </p:nvPr>
        </p:nvSpPr>
        <p:spPr/>
        <p:txBody>
          <a:bodyPr/>
          <a:lstStyle/>
          <a:p>
            <a:fld id="{96DFF08F-DC6B-4601-B491-B0F83F6DD2DA}" type="datetimeFigureOut">
              <a:rPr lang="en-US" smtClean="0"/>
              <a:t>11/22/2024</a:t>
            </a:fld>
            <a:endParaRPr lang="en-US"/>
          </a:p>
        </p:txBody>
      </p:sp>
      <p:sp>
        <p:nvSpPr>
          <p:cNvPr id="4" name="Footer Placeholder 3">
            <a:extLst>
              <a:ext uri="{FF2B5EF4-FFF2-40B4-BE49-F238E27FC236}">
                <a16:creationId xmlns:a16="http://schemas.microsoft.com/office/drawing/2014/main" id="{876079B8-0993-E70E-B2F5-C7BFA7D1D4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52A0ED-B558-8DDC-2DE3-C74DC2A3B649}"/>
              </a:ext>
            </a:extLst>
          </p:cNvPr>
          <p:cNvSpPr>
            <a:spLocks noGrp="1"/>
          </p:cNvSpPr>
          <p:nvPr>
            <p:ph type="sldNum" sz="quarter" idx="12"/>
          </p:nvPr>
        </p:nvSpPr>
        <p:spPr/>
        <p:txBody>
          <a:bodyPr/>
          <a:lstStyle/>
          <a:p>
            <a:fld id="{4FAB73BC-B049-4115-A692-8D63A059BFB8}" type="slidenum">
              <a:rPr lang="en-US" smtClean="0"/>
              <a:t>‹#›</a:t>
            </a:fld>
            <a:endParaRPr lang="en-US"/>
          </a:p>
        </p:txBody>
      </p:sp>
      <p:pic>
        <p:nvPicPr>
          <p:cNvPr id="6" name="Picture 5">
            <a:extLst>
              <a:ext uri="{FF2B5EF4-FFF2-40B4-BE49-F238E27FC236}">
                <a16:creationId xmlns:a16="http://schemas.microsoft.com/office/drawing/2014/main" id="{45D0A606-360C-77EF-D486-CB35A174D6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7" name="Shape 60">
            <a:extLst>
              <a:ext uri="{FF2B5EF4-FFF2-40B4-BE49-F238E27FC236}">
                <a16:creationId xmlns:a16="http://schemas.microsoft.com/office/drawing/2014/main" id="{67B450FF-D198-26F1-2A41-77E21455984A}"/>
              </a:ext>
            </a:extLst>
          </p:cNvPr>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61">
            <a:extLst>
              <a:ext uri="{FF2B5EF4-FFF2-40B4-BE49-F238E27FC236}">
                <a16:creationId xmlns:a16="http://schemas.microsoft.com/office/drawing/2014/main" id="{D567FC13-55B8-4109-41E9-4442B220E5D6}"/>
              </a:ext>
            </a:extLst>
          </p:cNvPr>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62">
            <a:extLst>
              <a:ext uri="{FF2B5EF4-FFF2-40B4-BE49-F238E27FC236}">
                <a16:creationId xmlns:a16="http://schemas.microsoft.com/office/drawing/2014/main" id="{1B7DCF51-C3B1-21CA-F49B-C4523DD7890A}"/>
              </a:ext>
            </a:extLst>
          </p:cNvPr>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63">
            <a:extLst>
              <a:ext uri="{FF2B5EF4-FFF2-40B4-BE49-F238E27FC236}">
                <a16:creationId xmlns:a16="http://schemas.microsoft.com/office/drawing/2014/main" id="{B8AC4609-5B0A-2849-C982-8F4779BD749C}"/>
              </a:ext>
            </a:extLst>
          </p:cNvPr>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9944229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9E92E6-64A8-45DF-737A-9910D3D25C41}"/>
              </a:ext>
            </a:extLst>
          </p:cNvPr>
          <p:cNvSpPr>
            <a:spLocks noGrp="1"/>
          </p:cNvSpPr>
          <p:nvPr>
            <p:ph type="dt" sz="half" idx="10"/>
          </p:nvPr>
        </p:nvSpPr>
        <p:spPr/>
        <p:txBody>
          <a:bodyPr/>
          <a:lstStyle/>
          <a:p>
            <a:fld id="{96DFF08F-DC6B-4601-B491-B0F83F6DD2DA}" type="datetimeFigureOut">
              <a:rPr lang="en-US" smtClean="0"/>
              <a:t>11/22/2024</a:t>
            </a:fld>
            <a:endParaRPr lang="en-US"/>
          </a:p>
        </p:txBody>
      </p:sp>
      <p:sp>
        <p:nvSpPr>
          <p:cNvPr id="3" name="Footer Placeholder 2">
            <a:extLst>
              <a:ext uri="{FF2B5EF4-FFF2-40B4-BE49-F238E27FC236}">
                <a16:creationId xmlns:a16="http://schemas.microsoft.com/office/drawing/2014/main" id="{F1270269-07F9-F88B-BA68-1E4DDA3A5A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D98EC1-5C21-59A7-9F9D-152BF4A16F6E}"/>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8920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540656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0E1DD-0596-AC7A-026E-A167ADE76E2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AD44753B-0C42-B03C-D27E-F1D747282D4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FCC7E4-A037-4202-2DE1-FBE7DE0B8B3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F0AAC3E-4391-ADC8-153C-6276DE3F2067}"/>
              </a:ext>
            </a:extLst>
          </p:cNvPr>
          <p:cNvSpPr>
            <a:spLocks noGrp="1"/>
          </p:cNvSpPr>
          <p:nvPr>
            <p:ph type="dt" sz="half" idx="10"/>
          </p:nvPr>
        </p:nvSpPr>
        <p:spPr/>
        <p:txBody>
          <a:bodyPr/>
          <a:lstStyle/>
          <a:p>
            <a:fld id="{96DFF08F-DC6B-4601-B491-B0F83F6DD2DA}" type="datetimeFigureOut">
              <a:rPr lang="en-US" smtClean="0"/>
              <a:t>11/22/2024</a:t>
            </a:fld>
            <a:endParaRPr lang="en-US"/>
          </a:p>
        </p:txBody>
      </p:sp>
      <p:sp>
        <p:nvSpPr>
          <p:cNvPr id="6" name="Footer Placeholder 5">
            <a:extLst>
              <a:ext uri="{FF2B5EF4-FFF2-40B4-BE49-F238E27FC236}">
                <a16:creationId xmlns:a16="http://schemas.microsoft.com/office/drawing/2014/main" id="{44560208-C44E-CE2C-3449-67425C57D9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FE33D7-B7A7-45FB-4723-284719E768B0}"/>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6875198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6968D-D112-6556-E1EF-8F870690D22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C43A4413-DF37-0750-C75D-DE00C8B24A5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245B2E1B-255C-A12C-34D7-39D35896FF3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C91F98C-8402-075B-3C2F-357CB76DA344}"/>
              </a:ext>
            </a:extLst>
          </p:cNvPr>
          <p:cNvSpPr>
            <a:spLocks noGrp="1"/>
          </p:cNvSpPr>
          <p:nvPr>
            <p:ph type="dt" sz="half" idx="10"/>
          </p:nvPr>
        </p:nvSpPr>
        <p:spPr/>
        <p:txBody>
          <a:bodyPr/>
          <a:lstStyle/>
          <a:p>
            <a:fld id="{96DFF08F-DC6B-4601-B491-B0F83F6DD2DA}" type="datetimeFigureOut">
              <a:rPr lang="en-US" smtClean="0"/>
              <a:pPr/>
              <a:t>11/22/2024</a:t>
            </a:fld>
            <a:endParaRPr lang="en-US"/>
          </a:p>
        </p:txBody>
      </p:sp>
      <p:sp>
        <p:nvSpPr>
          <p:cNvPr id="6" name="Footer Placeholder 5">
            <a:extLst>
              <a:ext uri="{FF2B5EF4-FFF2-40B4-BE49-F238E27FC236}">
                <a16:creationId xmlns:a16="http://schemas.microsoft.com/office/drawing/2014/main" id="{4E803D2D-9F1D-AEEC-6E74-750DB7312B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7BC847-328C-C266-6FAB-19FECDAD6CF1}"/>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200115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D475-8ED3-4095-0DE8-F59E9CE48A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CD050D-56D3-2CEA-4256-A95E0D775C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5980A6-F874-3419-EFD7-2680CAA558EC}"/>
              </a:ext>
            </a:extLst>
          </p:cNvPr>
          <p:cNvSpPr>
            <a:spLocks noGrp="1"/>
          </p:cNvSpPr>
          <p:nvPr>
            <p:ph type="dt" sz="half" idx="10"/>
          </p:nvPr>
        </p:nvSpPr>
        <p:spPr/>
        <p:txBody>
          <a:bodyPr/>
          <a:lstStyle/>
          <a:p>
            <a:fld id="{96DFF08F-DC6B-4601-B491-B0F83F6DD2DA}" type="datetimeFigureOut">
              <a:rPr lang="en-US" smtClean="0"/>
              <a:t>11/22/2024</a:t>
            </a:fld>
            <a:endParaRPr lang="en-US"/>
          </a:p>
        </p:txBody>
      </p:sp>
      <p:sp>
        <p:nvSpPr>
          <p:cNvPr id="5" name="Footer Placeholder 4">
            <a:extLst>
              <a:ext uri="{FF2B5EF4-FFF2-40B4-BE49-F238E27FC236}">
                <a16:creationId xmlns:a16="http://schemas.microsoft.com/office/drawing/2014/main" id="{45E60012-EBB4-D1F7-88F0-44907C87B3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359418-611F-7186-D5D1-318FA066D6DA}"/>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1225342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39CDC8-0374-FF36-CB09-D41379A30C7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7871BB-7317-4A95-3E54-5D6A21B3C758}"/>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D94016-654A-F3F6-DF43-84108D08DFE2}"/>
              </a:ext>
            </a:extLst>
          </p:cNvPr>
          <p:cNvSpPr>
            <a:spLocks noGrp="1"/>
          </p:cNvSpPr>
          <p:nvPr>
            <p:ph type="dt" sz="half" idx="10"/>
          </p:nvPr>
        </p:nvSpPr>
        <p:spPr/>
        <p:txBody>
          <a:bodyPr/>
          <a:lstStyle/>
          <a:p>
            <a:fld id="{96DFF08F-DC6B-4601-B491-B0F83F6DD2DA}" type="datetimeFigureOut">
              <a:rPr lang="en-US" smtClean="0"/>
              <a:t>11/22/2024</a:t>
            </a:fld>
            <a:endParaRPr lang="en-US"/>
          </a:p>
        </p:txBody>
      </p:sp>
      <p:sp>
        <p:nvSpPr>
          <p:cNvPr id="5" name="Footer Placeholder 4">
            <a:extLst>
              <a:ext uri="{FF2B5EF4-FFF2-40B4-BE49-F238E27FC236}">
                <a16:creationId xmlns:a16="http://schemas.microsoft.com/office/drawing/2014/main" id="{D3537E93-32C1-AC6B-5BF0-13EE5A31D7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E12F89-C0AE-FD74-E6A4-E118036B79AF}"/>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2157949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4967681" y="2071863"/>
            <a:ext cx="14679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4" name="Shape 27"/>
          <p:cNvSpPr/>
          <p:nvPr userDrawn="1"/>
        </p:nvSpPr>
        <p:spPr>
          <a:xfrm>
            <a:off x="6435581" y="2071864"/>
            <a:ext cx="2720451"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5" name="Shape 28"/>
          <p:cNvSpPr/>
          <p:nvPr userDrawn="1"/>
        </p:nvSpPr>
        <p:spPr>
          <a:xfrm>
            <a:off x="0" y="2071861"/>
            <a:ext cx="2364206"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Shape 29"/>
          <p:cNvSpPr/>
          <p:nvPr userDrawn="1"/>
        </p:nvSpPr>
        <p:spPr>
          <a:xfrm>
            <a:off x="2364205" y="2071862"/>
            <a:ext cx="1753412"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7" name="Shape 25"/>
          <p:cNvSpPr txBox="1"/>
          <p:nvPr userDrawn="1"/>
        </p:nvSpPr>
        <p:spPr>
          <a:xfrm>
            <a:off x="3766612" y="1552771"/>
            <a:ext cx="14679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a:solidFill>
                  <a:srgbClr val="97ABBC"/>
                </a:solidFill>
                <a:latin typeface="Arial" panose="020B0604020202020204" pitchFamily="34" charset="0"/>
                <a:cs typeface="Arial" panose="020B0604020202020204" pitchFamily="34" charset="0"/>
              </a:rPr>
              <a:t>“</a:t>
            </a:r>
            <a:endParaRPr sz="7200" b="1">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9911" y="146610"/>
            <a:ext cx="986625" cy="174724"/>
          </a:xfrm>
          <a:prstGeom prst="rect">
            <a:avLst/>
          </a:prstGeom>
        </p:spPr>
      </p:pic>
      <p:sp>
        <p:nvSpPr>
          <p:cNvPr id="10" name="Text Placeholder 9"/>
          <p:cNvSpPr>
            <a:spLocks noGrp="1"/>
          </p:cNvSpPr>
          <p:nvPr>
            <p:ph type="body" sz="quarter" idx="10"/>
          </p:nvPr>
        </p:nvSpPr>
        <p:spPr>
          <a:xfrm>
            <a:off x="1350036" y="2584133"/>
            <a:ext cx="6619875" cy="738187"/>
          </a:xfrm>
        </p:spPr>
        <p:txBody>
          <a:bodyPr>
            <a:normAutofit/>
          </a:bodyPr>
          <a:lstStyle>
            <a:lvl1pPr marL="0" indent="0" algn="ctr">
              <a:buNone/>
              <a:defRPr sz="2400"/>
            </a:lvl1pPr>
          </a:lstStyle>
          <a:p>
            <a:pPr lvl="0"/>
            <a:r>
              <a:rPr lang="en-US"/>
              <a:t>Click to edit Master text styles</a:t>
            </a:r>
          </a:p>
        </p:txBody>
      </p:sp>
    </p:spTree>
    <p:extLst>
      <p:ext uri="{BB962C8B-B14F-4D97-AF65-F5344CB8AC3E}">
        <p14:creationId xmlns:p14="http://schemas.microsoft.com/office/powerpoint/2010/main" val="13251398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1325563"/>
          </a:xfrm>
        </p:spPr>
        <p:txBody>
          <a:bodyPr/>
          <a:lstStyle>
            <a:lvl1pPr>
              <a:defRPr>
                <a:solidFill>
                  <a:schemeClr val="bg1"/>
                </a:solidFill>
              </a:defRPr>
            </a:lvl1pPr>
          </a:lstStyle>
          <a:p>
            <a:r>
              <a:rPr lang="en-US"/>
              <a:t>Click to edit Master title style</a:t>
            </a:r>
          </a:p>
        </p:txBody>
      </p:sp>
      <p:sp>
        <p:nvSpPr>
          <p:cNvPr id="11" name="Content Placeholder 2"/>
          <p:cNvSpPr>
            <a:spLocks noGrp="1"/>
          </p:cNvSpPr>
          <p:nvPr>
            <p:ph idx="1"/>
          </p:nvPr>
        </p:nvSpPr>
        <p:spPr>
          <a:xfrm>
            <a:off x="628650" y="1825625"/>
            <a:ext cx="7886700" cy="435133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88093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552450" y="420341"/>
            <a:ext cx="7886700" cy="1325563"/>
          </a:xfrm>
        </p:spPr>
        <p:txBody>
          <a:bodyPr/>
          <a:lstStyle/>
          <a:p>
            <a:r>
              <a:rPr lang="en-US"/>
              <a:t>Click to edit Master title style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32317" y="2669418"/>
            <a:ext cx="3305700" cy="669000"/>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0" y="2669632"/>
            <a:ext cx="3546900" cy="669000"/>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4204" y="2669418"/>
            <a:ext cx="3305700" cy="669000"/>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800"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423590"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3527425"/>
            <a:ext cx="2430463" cy="22796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3527425"/>
            <a:ext cx="2430463" cy="22796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3527425"/>
            <a:ext cx="2430463" cy="22796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8324960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6250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276750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4672500"/>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91252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2802315"/>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4725064"/>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165417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3691037"/>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536561"/>
            <a:ext cx="4089400"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047198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0" y="0"/>
            <a:ext cx="5256621"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57910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722802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82495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074370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18250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041284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991811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162462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11/22/2024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1998101387"/>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666E57-B1B8-497F-34A0-01340FBD263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92C1F1-A898-34F9-9787-B8E6ED09F3E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3DD8F6-4F26-D2DF-271B-51E337A6AE97}"/>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6DFF08F-DC6B-4601-B491-B0F83F6DD2DA}" type="datetimeFigureOut">
              <a:rPr lang="en-US" smtClean="0"/>
              <a:pPr/>
              <a:t>11/22/2024</a:t>
            </a:fld>
            <a:endParaRPr lang="en-US"/>
          </a:p>
        </p:txBody>
      </p:sp>
      <p:sp>
        <p:nvSpPr>
          <p:cNvPr id="5" name="Footer Placeholder 4">
            <a:extLst>
              <a:ext uri="{FF2B5EF4-FFF2-40B4-BE49-F238E27FC236}">
                <a16:creationId xmlns:a16="http://schemas.microsoft.com/office/drawing/2014/main" id="{147864E8-F622-037A-6876-D2D6A65165C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AE99B0-C0B3-D2D2-F2CE-C943A491BE3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1283887488"/>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660" r:id="rId12"/>
    <p:sldLayoutId id="2147483668" r:id="rId13"/>
    <p:sldLayoutId id="2147483673" r:id="rId14"/>
    <p:sldLayoutId id="2147483674" r:id="rId15"/>
    <p:sldLayoutId id="2147483670" r:id="rId1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hyperlink" Target="https://www.surveymonkey.com/r/CNTHSHQ" TargetMode="Externa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hyperlink" Target="https://resources.csi.state.co.us/financial-services-library/" TargetMode="External"/><Relationship Id="rId5" Type="http://schemas.openxmlformats.org/officeDocument/2006/relationships/hyperlink" Target="https://www.surveymonkey.com/r/H2XVYMF" TargetMode="External"/><Relationship Id="rId4" Type="http://schemas.openxmlformats.org/officeDocument/2006/relationships/image" Target="../media/image9.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4.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hyperlink" Target="https://resources.csi.state.co.us/wp-content/uploads/2022/09/Generating-a-School-Payment-Report-in-GV.pdf"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CSI Grant &amp; Finance Session</a:t>
            </a:r>
          </a:p>
        </p:txBody>
      </p:sp>
      <p:sp>
        <p:nvSpPr>
          <p:cNvPr id="3" name="Subtitle 2"/>
          <p:cNvSpPr>
            <a:spLocks noGrp="1"/>
          </p:cNvSpPr>
          <p:nvPr>
            <p:ph type="subTitle" idx="1"/>
          </p:nvPr>
        </p:nvSpPr>
        <p:spPr/>
        <p:txBody>
          <a:bodyPr vert="horz" lIns="91440" tIns="45720" rIns="91440" bIns="45720" rtlCol="0" anchor="t">
            <a:normAutofit/>
          </a:bodyPr>
          <a:lstStyle/>
          <a:p>
            <a:r>
              <a:rPr lang="en-US" i="1" dirty="0">
                <a:cs typeface="Calibri"/>
              </a:rPr>
              <a:t>November 2024</a:t>
            </a:r>
          </a:p>
        </p:txBody>
      </p:sp>
    </p:spTree>
    <p:extLst>
      <p:ext uri="{BB962C8B-B14F-4D97-AF65-F5344CB8AC3E}">
        <p14:creationId xmlns:p14="http://schemas.microsoft.com/office/powerpoint/2010/main" val="2573651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B209-BCA6-4C91-0ECE-B09B7DB097B4}"/>
              </a:ext>
            </a:extLst>
          </p:cNvPr>
          <p:cNvSpPr>
            <a:spLocks noGrp="1"/>
          </p:cNvSpPr>
          <p:nvPr>
            <p:ph type="title"/>
          </p:nvPr>
        </p:nvSpPr>
        <p:spPr/>
        <p:txBody>
          <a:bodyPr/>
          <a:lstStyle/>
          <a:p>
            <a:r>
              <a:rPr lang="en-US" sz="4100" dirty="0">
                <a:ea typeface="Calibri Light"/>
                <a:cs typeface="Calibri Light"/>
              </a:rPr>
              <a:t>Upcoming Grant Deadlines </a:t>
            </a:r>
            <a:endParaRPr lang="en-US" dirty="0"/>
          </a:p>
        </p:txBody>
      </p:sp>
      <p:graphicFrame>
        <p:nvGraphicFramePr>
          <p:cNvPr id="4" name="Table 3">
            <a:extLst>
              <a:ext uri="{FF2B5EF4-FFF2-40B4-BE49-F238E27FC236}">
                <a16:creationId xmlns:a16="http://schemas.microsoft.com/office/drawing/2014/main" id="{C59BFDA7-C0FC-F292-B21D-D53693AD26C5}"/>
              </a:ext>
            </a:extLst>
          </p:cNvPr>
          <p:cNvGraphicFramePr>
            <a:graphicFrameLocks noGrp="1"/>
          </p:cNvGraphicFramePr>
          <p:nvPr>
            <p:extLst>
              <p:ext uri="{D42A27DB-BD31-4B8C-83A1-F6EECF244321}">
                <p14:modId xmlns:p14="http://schemas.microsoft.com/office/powerpoint/2010/main" val="87048005"/>
              </p:ext>
            </p:extLst>
          </p:nvPr>
        </p:nvGraphicFramePr>
        <p:xfrm>
          <a:off x="634635" y="1902759"/>
          <a:ext cx="7873602" cy="3053069"/>
        </p:xfrm>
        <a:graphic>
          <a:graphicData uri="http://schemas.openxmlformats.org/drawingml/2006/table">
            <a:tbl>
              <a:tblPr firstRow="1" bandRow="1">
                <a:tableStyleId>{5C22544A-7EE6-4342-B048-85BDC9FD1C3A}</a:tableStyleId>
              </a:tblPr>
              <a:tblGrid>
                <a:gridCol w="1050483">
                  <a:extLst>
                    <a:ext uri="{9D8B030D-6E8A-4147-A177-3AD203B41FA5}">
                      <a16:colId xmlns:a16="http://schemas.microsoft.com/office/drawing/2014/main" val="598037703"/>
                    </a:ext>
                  </a:extLst>
                </a:gridCol>
                <a:gridCol w="1577835">
                  <a:extLst>
                    <a:ext uri="{9D8B030D-6E8A-4147-A177-3AD203B41FA5}">
                      <a16:colId xmlns:a16="http://schemas.microsoft.com/office/drawing/2014/main" val="2599966079"/>
                    </a:ext>
                  </a:extLst>
                </a:gridCol>
                <a:gridCol w="3255065">
                  <a:extLst>
                    <a:ext uri="{9D8B030D-6E8A-4147-A177-3AD203B41FA5}">
                      <a16:colId xmlns:a16="http://schemas.microsoft.com/office/drawing/2014/main" val="2988985107"/>
                    </a:ext>
                  </a:extLst>
                </a:gridCol>
                <a:gridCol w="1990219">
                  <a:extLst>
                    <a:ext uri="{9D8B030D-6E8A-4147-A177-3AD203B41FA5}">
                      <a16:colId xmlns:a16="http://schemas.microsoft.com/office/drawing/2014/main" val="2655830988"/>
                    </a:ext>
                  </a:extLst>
                </a:gridCol>
              </a:tblGrid>
              <a:tr h="370840">
                <a:tc>
                  <a:txBody>
                    <a:bodyPr/>
                    <a:lstStyle/>
                    <a:p>
                      <a:pPr algn="ctr"/>
                      <a:r>
                        <a:rPr lang="en-US" sz="1600" b="0" dirty="0">
                          <a:solidFill>
                            <a:schemeClr val="tx1"/>
                          </a:solidFill>
                        </a:rPr>
                        <a:t>Date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solidFill>
                      <a:schemeClr val="accent5">
                        <a:lumMod val="20000"/>
                        <a:lumOff val="80000"/>
                      </a:schemeClr>
                    </a:solidFill>
                  </a:tcPr>
                </a:tc>
                <a:tc>
                  <a:txBody>
                    <a:bodyPr/>
                    <a:lstStyle/>
                    <a:p>
                      <a:pPr lvl="0" algn="ctr">
                        <a:buNone/>
                      </a:pPr>
                      <a:r>
                        <a:rPr lang="en-US" sz="1600" b="0" dirty="0">
                          <a:solidFill>
                            <a:schemeClr val="tx1"/>
                          </a:solidFill>
                        </a:rPr>
                        <a:t>Item/Grant</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solidFill>
                      <a:schemeClr val="accent5">
                        <a:lumMod val="20000"/>
                        <a:lumOff val="80000"/>
                      </a:schemeClr>
                    </a:solidFill>
                  </a:tcPr>
                </a:tc>
                <a:tc>
                  <a:txBody>
                    <a:bodyPr/>
                    <a:lstStyle/>
                    <a:p>
                      <a:pPr algn="ctr"/>
                      <a:r>
                        <a:rPr lang="en-US" sz="1600" b="0" dirty="0">
                          <a:solidFill>
                            <a:schemeClr val="tx1"/>
                          </a:solidFill>
                        </a:rPr>
                        <a:t>Requirement</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solidFill>
                      <a:schemeClr val="accent5">
                        <a:lumMod val="20000"/>
                        <a:lumOff val="80000"/>
                      </a:schemeClr>
                    </a:solidFill>
                  </a:tcPr>
                </a:tc>
                <a:tc>
                  <a:txBody>
                    <a:bodyPr/>
                    <a:lstStyle/>
                    <a:p>
                      <a:pPr algn="ctr"/>
                      <a:r>
                        <a:rPr lang="en-US" sz="1600" b="0" dirty="0">
                          <a:solidFill>
                            <a:schemeClr val="tx1"/>
                          </a:solidFill>
                        </a:rPr>
                        <a:t>Submission Location</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solidFill>
                      <a:schemeClr val="accent5">
                        <a:lumMod val="20000"/>
                        <a:lumOff val="80000"/>
                      </a:schemeClr>
                    </a:solidFill>
                  </a:tcPr>
                </a:tc>
                <a:extLst>
                  <a:ext uri="{0D108BD9-81ED-4DB2-BD59-A6C34878D82A}">
                    <a16:rowId xmlns:a16="http://schemas.microsoft.com/office/drawing/2014/main" val="4029780621"/>
                  </a:ext>
                </a:extLst>
              </a:tr>
              <a:tr h="370838">
                <a:tc>
                  <a:txBody>
                    <a:bodyPr/>
                    <a:lstStyle/>
                    <a:p>
                      <a:pPr lvl="0" algn="l">
                        <a:buNone/>
                      </a:pPr>
                      <a:r>
                        <a:rPr lang="en-US" dirty="0"/>
                        <a:t>12/02/2024</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dirty="0"/>
                        <a:t>CSI Scholarship</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dirty="0"/>
                        <a:t>Deadline to apply for PD scholarship</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200" b="0" i="0" u="none" strike="noStrike" noProof="0" dirty="0">
                          <a:latin typeface="Calibri Light"/>
                          <a:hlinkClick r:id="rId2"/>
                        </a:rPr>
                        <a:t>Survey Monkey Application Link</a:t>
                      </a:r>
                      <a:endParaRPr lang="en-US" sz="1200" b="0" i="0" u="none" strike="noStrike" noProof="0" dirty="0">
                        <a:latin typeface="Calibri"/>
                      </a:endParaRP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2265415120"/>
                  </a:ext>
                </a:extLst>
              </a:tr>
              <a:tr h="370838">
                <a:tc>
                  <a:txBody>
                    <a:bodyPr/>
                    <a:lstStyle/>
                    <a:p>
                      <a:pPr lvl="0" algn="l">
                        <a:buNone/>
                      </a:pPr>
                      <a:r>
                        <a:rPr lang="en-US" dirty="0"/>
                        <a:t>12/04/2024</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dirty="0"/>
                        <a:t>ESSER III</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dirty="0"/>
                        <a:t>ESSER Participation Reporting Due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350" b="0" i="0" u="none" strike="noStrike" noProof="0" dirty="0">
                          <a:latin typeface="Calibri"/>
                        </a:rPr>
                        <a:t>Epicenter</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3422291043"/>
                  </a:ext>
                </a:extLst>
              </a:tr>
              <a:tr h="370838">
                <a:tc>
                  <a:txBody>
                    <a:bodyPr/>
                    <a:lstStyle/>
                    <a:p>
                      <a:pPr lvl="0" algn="l">
                        <a:buNone/>
                      </a:pPr>
                      <a:r>
                        <a:rPr lang="en-US" dirty="0"/>
                        <a:t>12/16/2024</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dirty="0"/>
                        <a:t>Title IA-MKV</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dirty="0"/>
                        <a:t>*Budget workbooks due back</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350" b="0" i="0" u="none" strike="noStrike" noProof="0" dirty="0">
                          <a:latin typeface="Calibri"/>
                        </a:rPr>
                        <a:t>Epicenter</a:t>
                      </a:r>
                      <a:endParaRPr lang="en-US" dirty="0"/>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2646492760"/>
                  </a:ext>
                </a:extLst>
              </a:tr>
              <a:tr h="370839">
                <a:tc>
                  <a:txBody>
                    <a:bodyPr/>
                    <a:lstStyle/>
                    <a:p>
                      <a:pPr lvl="0" algn="l">
                        <a:buNone/>
                      </a:pPr>
                      <a:r>
                        <a:rPr lang="en-US" dirty="0"/>
                        <a:t>01/08/2025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dirty="0"/>
                        <a:t>Milestone #2</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dirty="0"/>
                        <a:t>40% of Reimbursable Funding Requested</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dirty="0"/>
                        <a:t>Epicenter </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29485085"/>
                  </a:ext>
                </a:extLst>
              </a:tr>
              <a:tr h="370838">
                <a:tc>
                  <a:txBody>
                    <a:bodyPr/>
                    <a:lstStyle/>
                    <a:p>
                      <a:pPr lvl="0" algn="l">
                        <a:buNone/>
                      </a:pPr>
                      <a:r>
                        <a:rPr lang="en-US" dirty="0"/>
                        <a:t>01/08/2025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dirty="0"/>
                        <a:t>Single Objective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dirty="0"/>
                        <a:t>*Semi-annual recertification due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dirty="0"/>
                        <a:t>Epicenter</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1824677837"/>
                  </a:ext>
                </a:extLst>
              </a:tr>
              <a:tr h="370838">
                <a:tc>
                  <a:txBody>
                    <a:bodyPr/>
                    <a:lstStyle/>
                    <a:p>
                      <a:pPr lvl="0" algn="l">
                        <a:buNone/>
                      </a:pPr>
                      <a:r>
                        <a:rPr lang="en-US" dirty="0"/>
                        <a:t>01/08/2025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dirty="0"/>
                        <a:t>UEI</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dirty="0"/>
                        <a:t>*UEI registration complete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dirty="0"/>
                        <a:t>Epicenter</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398466350"/>
                  </a:ext>
                </a:extLst>
              </a:tr>
              <a:tr h="370838">
                <a:tc>
                  <a:txBody>
                    <a:bodyPr/>
                    <a:lstStyle/>
                    <a:p>
                      <a:pPr lvl="0" algn="l">
                        <a:buNone/>
                      </a:pPr>
                      <a:r>
                        <a:rPr lang="en-US" dirty="0"/>
                        <a:t>01/27/2025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dirty="0"/>
                        <a:t>ECEA/ECEA GT/ELPA</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dirty="0"/>
                        <a:t>Interim Financial Reporting Due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dirty="0"/>
                        <a:t>Epicenter</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157893053"/>
                  </a:ext>
                </a:extLst>
              </a:tr>
            </a:tbl>
          </a:graphicData>
        </a:graphic>
      </p:graphicFrame>
      <p:sp>
        <p:nvSpPr>
          <p:cNvPr id="3" name="TextBox 2">
            <a:extLst>
              <a:ext uri="{FF2B5EF4-FFF2-40B4-BE49-F238E27FC236}">
                <a16:creationId xmlns:a16="http://schemas.microsoft.com/office/drawing/2014/main" id="{E391B5A3-B1B0-72A9-296D-13F57132A0E8}"/>
              </a:ext>
            </a:extLst>
          </p:cNvPr>
          <p:cNvSpPr txBox="1"/>
          <p:nvPr/>
        </p:nvSpPr>
        <p:spPr>
          <a:xfrm>
            <a:off x="628842" y="5041445"/>
            <a:ext cx="3530662"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cs typeface="Calibri"/>
              </a:rPr>
              <a:t>*Does not apply to all CSI-schools</a:t>
            </a:r>
            <a:endParaRPr lang="en-US" sz="1100" dirty="0"/>
          </a:p>
        </p:txBody>
      </p:sp>
    </p:spTree>
    <p:extLst>
      <p:ext uri="{BB962C8B-B14F-4D97-AF65-F5344CB8AC3E}">
        <p14:creationId xmlns:p14="http://schemas.microsoft.com/office/powerpoint/2010/main" val="186926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descr="Thanks and end presentation">
            <a:extLst>
              <a:ext uri="{FF2B5EF4-FFF2-40B4-BE49-F238E27FC236}">
                <a16:creationId xmlns:a16="http://schemas.microsoft.com/office/drawing/2014/main" id="{9EA306DB-E82F-934D-52B4-B5EE9ACE65E9}"/>
              </a:ext>
            </a:extLst>
          </p:cNvPr>
          <p:cNvSpPr>
            <a:spLocks noGrp="1"/>
          </p:cNvSpPr>
          <p:nvPr>
            <p:ph type="title"/>
          </p:nvPr>
        </p:nvSpPr>
        <p:spPr>
          <a:xfrm>
            <a:off x="3408218" y="2512291"/>
            <a:ext cx="5421246" cy="1080654"/>
          </a:xfrm>
        </p:spPr>
        <p:txBody>
          <a:bodyPr vert="horz" lIns="91440" tIns="45720" rIns="91440" bIns="45720" rtlCol="0" anchor="b">
            <a:normAutofit/>
          </a:bodyPr>
          <a:lstStyle/>
          <a:p>
            <a:pPr defTabSz="914400"/>
            <a:r>
              <a:rPr lang="en-US" sz="6000" b="1" dirty="0">
                <a:solidFill>
                  <a:schemeClr val="tx1"/>
                </a:solidFill>
              </a:rPr>
              <a:t>Thank you!   </a:t>
            </a:r>
            <a:endParaRPr lang="en-US" sz="4500" b="1" kern="1200" dirty="0">
              <a:solidFill>
                <a:schemeClr val="tx1"/>
              </a:solidFill>
              <a:ea typeface="Calibri Light"/>
              <a:cs typeface="Calibri Light"/>
            </a:endParaRPr>
          </a:p>
        </p:txBody>
      </p:sp>
      <p:pic>
        <p:nvPicPr>
          <p:cNvPr id="6" name="Graphic 5" descr="Abacus with solid fill">
            <a:extLst>
              <a:ext uri="{FF2B5EF4-FFF2-40B4-BE49-F238E27FC236}">
                <a16:creationId xmlns:a16="http://schemas.microsoft.com/office/drawing/2014/main" id="{C004CD93-6576-29C8-4879-8F1CA36C6EC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6047" y="1226973"/>
            <a:ext cx="3035882" cy="3035882"/>
          </a:xfrm>
          <a:prstGeom prst="rect">
            <a:avLst/>
          </a:prstGeom>
        </p:spPr>
      </p:pic>
      <p:sp>
        <p:nvSpPr>
          <p:cNvPr id="3" name="TextBox 2">
            <a:extLst>
              <a:ext uri="{FF2B5EF4-FFF2-40B4-BE49-F238E27FC236}">
                <a16:creationId xmlns:a16="http://schemas.microsoft.com/office/drawing/2014/main" id="{5A6CEF6B-DE6C-BE8A-900E-1C67DC42FE4E}"/>
              </a:ext>
            </a:extLst>
          </p:cNvPr>
          <p:cNvSpPr txBox="1"/>
          <p:nvPr/>
        </p:nvSpPr>
        <p:spPr>
          <a:xfrm>
            <a:off x="873103" y="5344813"/>
            <a:ext cx="7298906" cy="523220"/>
          </a:xfrm>
          <a:prstGeom prst="rect">
            <a:avLst/>
          </a:prstGeom>
          <a:solidFill>
            <a:schemeClr val="accent3">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0563C1"/>
                </a:solidFill>
                <a:latin typeface="Calibri Light"/>
                <a:ea typeface="Calibri Light"/>
                <a:cs typeface="Calibri Light"/>
                <a:hlinkClick r:id="rId5">
                  <a:extLst>
                    <a:ext uri="{A12FA001-AC4F-418D-AE19-62706E023703}">
                      <ahyp:hlinkClr xmlns:ahyp="http://schemas.microsoft.com/office/drawing/2018/hyperlinkcolor" val="tx"/>
                    </a:ext>
                  </a:extLst>
                </a:hlinkClick>
              </a:rPr>
              <a:t>Session Feedback Survey</a:t>
            </a:r>
            <a:endParaRPr lang="en-US" sz="1400">
              <a:latin typeface="Calibri Light"/>
              <a:ea typeface="Calibri Light"/>
              <a:cs typeface="Calibri Light"/>
            </a:endParaRPr>
          </a:p>
          <a:p>
            <a:r>
              <a:rPr lang="en-US" sz="1400">
                <a:solidFill>
                  <a:srgbClr val="0563C1"/>
                </a:solidFill>
                <a:latin typeface="Calibri Light"/>
                <a:ea typeface="Calibri Light"/>
                <a:cs typeface="Calibri Light"/>
                <a:hlinkClick r:id="rId6">
                  <a:extLst>
                    <a:ext uri="{A12FA001-AC4F-418D-AE19-62706E023703}">
                      <ahyp:hlinkClr xmlns:ahyp="http://schemas.microsoft.com/office/drawing/2018/hyperlinkcolor" val="tx"/>
                    </a:ext>
                  </a:extLst>
                </a:hlinkClick>
              </a:rPr>
              <a:t>School Finance and Grant Training/Resources Link</a:t>
            </a:r>
            <a:endParaRPr lang="en-US"/>
          </a:p>
        </p:txBody>
      </p:sp>
    </p:spTree>
    <p:extLst>
      <p:ext uri="{BB962C8B-B14F-4D97-AF65-F5344CB8AC3E}">
        <p14:creationId xmlns:p14="http://schemas.microsoft.com/office/powerpoint/2010/main" val="1442578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46E0C-5F41-4484-961A-5F6EF71B242E}"/>
              </a:ext>
            </a:extLst>
          </p:cNvPr>
          <p:cNvSpPr>
            <a:spLocks noGrp="1"/>
          </p:cNvSpPr>
          <p:nvPr>
            <p:ph type="title"/>
          </p:nvPr>
        </p:nvSpPr>
        <p:spPr>
          <a:xfrm>
            <a:off x="620182" y="231926"/>
            <a:ext cx="7886700" cy="1325563"/>
          </a:xfrm>
          <a:noFill/>
        </p:spPr>
        <p:txBody>
          <a:bodyPr anchor="ctr">
            <a:normAutofit/>
          </a:bodyPr>
          <a:lstStyle/>
          <a:p>
            <a:r>
              <a:rPr lang="en-US" sz="3600">
                <a:solidFill>
                  <a:schemeClr val="bg2">
                    <a:lumMod val="25000"/>
                  </a:schemeClr>
                </a:solidFill>
              </a:rPr>
              <a:t>Agenda</a:t>
            </a:r>
          </a:p>
        </p:txBody>
      </p:sp>
      <p:sp>
        <p:nvSpPr>
          <p:cNvPr id="4" name="Content Placeholder 3">
            <a:extLst>
              <a:ext uri="{FF2B5EF4-FFF2-40B4-BE49-F238E27FC236}">
                <a16:creationId xmlns:a16="http://schemas.microsoft.com/office/drawing/2014/main" id="{930DE667-4427-2238-1E7A-454B1382D308}"/>
              </a:ext>
            </a:extLst>
          </p:cNvPr>
          <p:cNvSpPr>
            <a:spLocks noGrp="1"/>
          </p:cNvSpPr>
          <p:nvPr>
            <p:ph idx="1"/>
          </p:nvPr>
        </p:nvSpPr>
        <p:spPr>
          <a:xfrm>
            <a:off x="618242" y="1555166"/>
            <a:ext cx="8061705" cy="4981027"/>
          </a:xfrm>
        </p:spPr>
        <p:txBody>
          <a:bodyPr vert="horz" lIns="91440" tIns="45720" rIns="91440" bIns="45720" rtlCol="0" anchor="t">
            <a:normAutofit/>
          </a:bodyPr>
          <a:lstStyle/>
          <a:p>
            <a:pPr marL="342900" indent="-342900">
              <a:lnSpc>
                <a:spcPct val="150000"/>
              </a:lnSpc>
              <a:spcBef>
                <a:spcPts val="0"/>
              </a:spcBef>
              <a:buFont typeface="Wingdings,Sans-Serif" panose="020B0604020202020204" pitchFamily="34" charset="0"/>
              <a:buChar char="§"/>
            </a:pPr>
            <a:r>
              <a:rPr lang="en-US" dirty="0">
                <a:latin typeface="Calibri Light"/>
                <a:ea typeface="Calibri Light"/>
                <a:cs typeface="Calibri Light"/>
              </a:rPr>
              <a:t>CSI Finance Team Introduction</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School Finance:</a:t>
            </a:r>
            <a:r>
              <a:rPr lang="en-US" dirty="0">
                <a:latin typeface="Calibri Light"/>
                <a:ea typeface="Calibri Light"/>
                <a:cs typeface="Calibri Light"/>
              </a:rPr>
              <a:t> FY26 School Finance Updates</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Grants:</a:t>
            </a:r>
            <a:r>
              <a:rPr lang="en-US" dirty="0">
                <a:latin typeface="Calibri Light"/>
                <a:ea typeface="Calibri Light"/>
                <a:cs typeface="Calibri Light"/>
              </a:rPr>
              <a:t> Epicenter Revision Process</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Grants:</a:t>
            </a:r>
            <a:r>
              <a:rPr lang="en-US" dirty="0">
                <a:latin typeface="Calibri Light"/>
                <a:ea typeface="Calibri Light"/>
                <a:cs typeface="Calibri Light"/>
              </a:rPr>
              <a:t> UEI Project</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Grants:</a:t>
            </a:r>
            <a:r>
              <a:rPr lang="en-US" dirty="0">
                <a:latin typeface="Calibri Light"/>
                <a:ea typeface="Calibri Light"/>
                <a:cs typeface="Calibri Light"/>
              </a:rPr>
              <a:t> ELPA &amp; ECEA GT IFR</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Grants:</a:t>
            </a:r>
            <a:r>
              <a:rPr lang="en-US" dirty="0">
                <a:latin typeface="Calibri Light"/>
                <a:ea typeface="Calibri Light"/>
                <a:cs typeface="Calibri Light"/>
              </a:rPr>
              <a:t>  Single Objective Federal Form Update</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Grants:</a:t>
            </a:r>
            <a:r>
              <a:rPr lang="en-US" dirty="0">
                <a:latin typeface="Calibri Light"/>
                <a:ea typeface="Calibri Light"/>
                <a:cs typeface="Calibri Light"/>
              </a:rPr>
              <a:t> </a:t>
            </a:r>
            <a:r>
              <a:rPr lang="en-US" dirty="0" err="1">
                <a:latin typeface="Calibri Light"/>
                <a:ea typeface="Calibri Light"/>
                <a:cs typeface="Calibri Light"/>
              </a:rPr>
              <a:t>Miscellanous</a:t>
            </a:r>
            <a:r>
              <a:rPr lang="en-US" dirty="0">
                <a:latin typeface="Calibri Light"/>
                <a:ea typeface="Calibri Light"/>
                <a:cs typeface="Calibri Light"/>
              </a:rPr>
              <a:t> Items</a:t>
            </a:r>
          </a:p>
          <a:p>
            <a:pPr marL="342900" indent="-342900">
              <a:lnSpc>
                <a:spcPct val="150000"/>
              </a:lnSpc>
              <a:spcBef>
                <a:spcPts val="0"/>
              </a:spcBef>
              <a:buFont typeface="Wingdings,Sans-Serif" panose="020B0604020202020204" pitchFamily="34" charset="0"/>
              <a:buChar char="§"/>
            </a:pPr>
            <a:r>
              <a:rPr lang="en-US" u="sng" dirty="0">
                <a:latin typeface="Calibri Light"/>
                <a:ea typeface="Calibri Light"/>
                <a:cs typeface="Calibri Light"/>
              </a:rPr>
              <a:t>Grants:</a:t>
            </a:r>
            <a:r>
              <a:rPr lang="en-US" dirty="0">
                <a:latin typeface="Calibri Light"/>
                <a:ea typeface="Calibri Light"/>
                <a:cs typeface="Calibri Light"/>
              </a:rPr>
              <a:t> Upcoming Deadlines</a:t>
            </a:r>
          </a:p>
          <a:p>
            <a:pPr marL="0" indent="0">
              <a:lnSpc>
                <a:spcPct val="150000"/>
              </a:lnSpc>
              <a:spcBef>
                <a:spcPts val="0"/>
              </a:spcBef>
              <a:buNone/>
            </a:pPr>
            <a:endParaRPr lang="en-US" sz="2000">
              <a:latin typeface="Calibri Light"/>
              <a:ea typeface="Calibri Light"/>
              <a:cs typeface="Calibri"/>
            </a:endParaRPr>
          </a:p>
          <a:p>
            <a:pPr marL="342900" indent="-342900">
              <a:lnSpc>
                <a:spcPct val="150000"/>
              </a:lnSpc>
              <a:spcBef>
                <a:spcPts val="0"/>
              </a:spcBef>
              <a:buFont typeface="Wingdings" panose="020B0604020202020204" pitchFamily="34" charset="0"/>
              <a:buChar char="§"/>
            </a:pPr>
            <a:endParaRPr lang="en-US" sz="2400">
              <a:latin typeface="Arial"/>
              <a:ea typeface="Calibri Light"/>
              <a:cs typeface="Arial"/>
            </a:endParaRPr>
          </a:p>
        </p:txBody>
      </p:sp>
    </p:spTree>
    <p:extLst>
      <p:ext uri="{BB962C8B-B14F-4D97-AF65-F5344CB8AC3E}">
        <p14:creationId xmlns:p14="http://schemas.microsoft.com/office/powerpoint/2010/main" val="1606694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012B9-1E41-A40A-99F9-FA99B7242B42}"/>
              </a:ext>
            </a:extLst>
          </p:cNvPr>
          <p:cNvSpPr>
            <a:spLocks noGrp="1"/>
          </p:cNvSpPr>
          <p:nvPr>
            <p:ph type="title"/>
          </p:nvPr>
        </p:nvSpPr>
        <p:spPr/>
        <p:txBody>
          <a:bodyPr/>
          <a:lstStyle/>
          <a:p>
            <a:r>
              <a:rPr lang="en-US" sz="3600" dirty="0">
                <a:cs typeface="Calibri Light"/>
              </a:rPr>
              <a:t>CSI Finance &amp; SFA Team - Introductions</a:t>
            </a:r>
            <a:endParaRPr lang="en-US" dirty="0"/>
          </a:p>
        </p:txBody>
      </p:sp>
      <p:graphicFrame>
        <p:nvGraphicFramePr>
          <p:cNvPr id="23" name="Content Placeholder 22" descr="Finance Department Org Chart">
            <a:extLst>
              <a:ext uri="{FF2B5EF4-FFF2-40B4-BE49-F238E27FC236}">
                <a16:creationId xmlns:a16="http://schemas.microsoft.com/office/drawing/2014/main" id="{0A749708-6F46-6FA5-7841-D04E31D35721}"/>
              </a:ext>
            </a:extLst>
          </p:cNvPr>
          <p:cNvGraphicFramePr>
            <a:graphicFrameLocks noGrp="1"/>
          </p:cNvGraphicFramePr>
          <p:nvPr>
            <p:ph idx="1"/>
            <p:extLst>
              <p:ext uri="{D42A27DB-BD31-4B8C-83A1-F6EECF244321}">
                <p14:modId xmlns:p14="http://schemas.microsoft.com/office/powerpoint/2010/main" val="2895066133"/>
              </p:ext>
            </p:extLst>
          </p:nvPr>
        </p:nvGraphicFramePr>
        <p:xfrm>
          <a:off x="-572965" y="1454394"/>
          <a:ext cx="7642467" cy="39605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215" name="Diagram 2214" descr="SFA Org Chart">
            <a:extLst>
              <a:ext uri="{FF2B5EF4-FFF2-40B4-BE49-F238E27FC236}">
                <a16:creationId xmlns:a16="http://schemas.microsoft.com/office/drawing/2014/main" id="{B057B984-3480-C7C3-3D25-93D66088B317}"/>
              </a:ext>
            </a:extLst>
          </p:cNvPr>
          <p:cNvGraphicFramePr/>
          <p:nvPr>
            <p:extLst>
              <p:ext uri="{D42A27DB-BD31-4B8C-83A1-F6EECF244321}">
                <p14:modId xmlns:p14="http://schemas.microsoft.com/office/powerpoint/2010/main" val="2834920474"/>
              </p:ext>
            </p:extLst>
          </p:nvPr>
        </p:nvGraphicFramePr>
        <p:xfrm>
          <a:off x="5832231" y="4697046"/>
          <a:ext cx="2930770" cy="180144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41534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C737C-B71E-4491-8FA5-CA23355B208E}"/>
              </a:ext>
            </a:extLst>
          </p:cNvPr>
          <p:cNvSpPr>
            <a:spLocks noGrp="1"/>
          </p:cNvSpPr>
          <p:nvPr>
            <p:ph type="title"/>
          </p:nvPr>
        </p:nvSpPr>
        <p:spPr/>
        <p:txBody>
          <a:bodyPr>
            <a:normAutofit/>
          </a:bodyPr>
          <a:lstStyle/>
          <a:p>
            <a:r>
              <a:rPr lang="en-US" sz="3600" b="1">
                <a:latin typeface="Arial"/>
                <a:cs typeface="Arial"/>
              </a:rPr>
              <a:t>FY26 School Finance Updates</a:t>
            </a:r>
            <a:endParaRPr lang="en-US" b="1">
              <a:latin typeface="Arial"/>
              <a:cs typeface="Arial"/>
            </a:endParaRPr>
          </a:p>
        </p:txBody>
      </p:sp>
      <p:sp>
        <p:nvSpPr>
          <p:cNvPr id="9" name="Content Placeholder 8">
            <a:extLst>
              <a:ext uri="{FF2B5EF4-FFF2-40B4-BE49-F238E27FC236}">
                <a16:creationId xmlns:a16="http://schemas.microsoft.com/office/drawing/2014/main" id="{34649A9D-0689-48D9-A5C7-EFF1CC16BFD8}"/>
              </a:ext>
              <a:ext uri="{C183D7F6-B498-43B3-948B-1728B52AA6E4}">
                <adec:decorative xmlns:adec="http://schemas.microsoft.com/office/drawing/2017/decorative" val="1"/>
              </a:ext>
            </a:extLst>
          </p:cNvPr>
          <p:cNvSpPr>
            <a:spLocks noGrp="1"/>
          </p:cNvSpPr>
          <p:nvPr>
            <p:ph idx="1"/>
          </p:nvPr>
        </p:nvSpPr>
        <p:spPr>
          <a:xfrm>
            <a:off x="628650" y="1864536"/>
            <a:ext cx="8020050" cy="4351338"/>
          </a:xfrm>
        </p:spPr>
        <p:txBody>
          <a:bodyPr vert="horz" lIns="91440" tIns="45720" rIns="91440" bIns="45720" rtlCol="0" anchor="t">
            <a:normAutofit/>
          </a:bodyPr>
          <a:lstStyle/>
          <a:p>
            <a:pPr marL="0" indent="0">
              <a:buNone/>
            </a:pPr>
            <a:r>
              <a:rPr lang="en-US" sz="1800" i="1">
                <a:cs typeface="Calibri"/>
              </a:rPr>
              <a:t>  </a:t>
            </a:r>
            <a:endParaRPr lang="en-US" sz="1800" i="1"/>
          </a:p>
        </p:txBody>
      </p:sp>
      <p:sp>
        <p:nvSpPr>
          <p:cNvPr id="67" name="Content Placeholder 3">
            <a:extLst>
              <a:ext uri="{FF2B5EF4-FFF2-40B4-BE49-F238E27FC236}">
                <a16:creationId xmlns:a16="http://schemas.microsoft.com/office/drawing/2014/main" id="{930DE667-4427-2238-1E7A-454B1382D308}"/>
              </a:ext>
            </a:extLst>
          </p:cNvPr>
          <p:cNvSpPr>
            <a:spLocks noGrp="1"/>
          </p:cNvSpPr>
          <p:nvPr/>
        </p:nvSpPr>
        <p:spPr>
          <a:xfrm>
            <a:off x="628650" y="1825625"/>
            <a:ext cx="7886700" cy="4351338"/>
          </a:xfrm>
          <a:prstGeom prst="rect">
            <a:avLst/>
          </a:prstGeom>
        </p:spPr>
        <p:txBody>
          <a:bodyPr vert="horz" lIns="91440" tIns="45720" rIns="91440" bIns="45720" rtlCol="0" anchor="t">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spcBef>
                <a:spcPts val="0"/>
              </a:spcBef>
            </a:pPr>
            <a:r>
              <a:rPr lang="en-US" sz="2400">
                <a:latin typeface="Arial"/>
                <a:ea typeface="Calibri"/>
                <a:cs typeface="Arial"/>
              </a:rPr>
              <a:t>Governor's proposed budget eliminates the benefit of averaging for districts/schools with declining enrollment</a:t>
            </a:r>
            <a:endParaRPr lang="en-US" sz="2400">
              <a:latin typeface="Arial"/>
              <a:ea typeface="Calibri"/>
              <a:cs typeface="Calibri" panose="020F0502020204030204"/>
            </a:endParaRPr>
          </a:p>
          <a:p>
            <a:pPr lvl="1">
              <a:lnSpc>
                <a:spcPct val="150000"/>
              </a:lnSpc>
              <a:spcBef>
                <a:spcPts val="0"/>
              </a:spcBef>
            </a:pPr>
            <a:r>
              <a:rPr lang="en-US" sz="2000">
                <a:solidFill>
                  <a:srgbClr val="000000"/>
                </a:solidFill>
                <a:latin typeface="Arial"/>
                <a:ea typeface="+mn-lt"/>
                <a:cs typeface="Arial"/>
              </a:rPr>
              <a:t>Would result in current year actuals being used for all</a:t>
            </a:r>
          </a:p>
          <a:p>
            <a:pPr>
              <a:lnSpc>
                <a:spcPct val="150000"/>
              </a:lnSpc>
              <a:spcBef>
                <a:spcPts val="0"/>
              </a:spcBef>
            </a:pPr>
            <a:r>
              <a:rPr lang="en-US" sz="2400">
                <a:solidFill>
                  <a:srgbClr val="000000"/>
                </a:solidFill>
                <a:latin typeface="Arial"/>
                <a:ea typeface="+mn-lt"/>
                <a:cs typeface="Calibri Light"/>
              </a:rPr>
              <a:t>Budget Stabilization Factor (BSF) eliminated in FY24-25, and proposal for FY25-26 again does not include a BSF</a:t>
            </a:r>
          </a:p>
          <a:p>
            <a:pPr>
              <a:lnSpc>
                <a:spcPct val="150000"/>
              </a:lnSpc>
              <a:spcBef>
                <a:spcPts val="0"/>
              </a:spcBef>
            </a:pPr>
            <a:r>
              <a:rPr lang="en-US" sz="2400">
                <a:solidFill>
                  <a:srgbClr val="000000"/>
                </a:solidFill>
                <a:latin typeface="Arial"/>
                <a:ea typeface="+mn-lt"/>
                <a:cs typeface="Calibri Light"/>
              </a:rPr>
              <a:t>Current proposal estimates an increase to PPR of 3.4% on average</a:t>
            </a:r>
          </a:p>
          <a:p>
            <a:pPr lvl="1">
              <a:lnSpc>
                <a:spcPct val="150000"/>
              </a:lnSpc>
              <a:spcBef>
                <a:spcPts val="0"/>
              </a:spcBef>
            </a:pPr>
            <a:r>
              <a:rPr lang="en-US" sz="2100">
                <a:solidFill>
                  <a:srgbClr val="000000"/>
                </a:solidFill>
                <a:latin typeface="Arial"/>
                <a:ea typeface="Calibri"/>
                <a:cs typeface="Calibri Light"/>
              </a:rPr>
              <a:t>FY23-24 to FY24-25 increase was higher on average due to the elimination of the BSF</a:t>
            </a:r>
          </a:p>
          <a:p>
            <a:pPr marL="342900" lvl="1" indent="0">
              <a:lnSpc>
                <a:spcPct val="150000"/>
              </a:lnSpc>
              <a:spcBef>
                <a:spcPts val="0"/>
              </a:spcBef>
              <a:buNone/>
            </a:pPr>
            <a:endParaRPr lang="en-US" sz="2300">
              <a:solidFill>
                <a:srgbClr val="000000"/>
              </a:solidFill>
              <a:latin typeface="Calibri Light"/>
              <a:ea typeface="Calibri"/>
              <a:cs typeface="Calibri Light"/>
            </a:endParaRPr>
          </a:p>
          <a:p>
            <a:pPr marL="342900" lvl="1" indent="0">
              <a:lnSpc>
                <a:spcPct val="150000"/>
              </a:lnSpc>
              <a:spcBef>
                <a:spcPts val="0"/>
              </a:spcBef>
              <a:buNone/>
            </a:pPr>
            <a:endParaRPr lang="en-US" sz="2300">
              <a:solidFill>
                <a:srgbClr val="000000"/>
              </a:solidFill>
              <a:latin typeface="Calibri Light"/>
              <a:ea typeface="Calibri"/>
              <a:cs typeface="Arial"/>
            </a:endParaRPr>
          </a:p>
          <a:p>
            <a:pPr lvl="1"/>
            <a:endParaRPr lang="en-US" sz="2400">
              <a:solidFill>
                <a:srgbClr val="000000"/>
              </a:solidFill>
              <a:latin typeface="Arial"/>
              <a:cs typeface="Calibri"/>
            </a:endParaRPr>
          </a:p>
          <a:p>
            <a:pPr marL="342900" lvl="1" indent="0">
              <a:buNone/>
            </a:pPr>
            <a:endParaRPr lang="en-US" sz="2400">
              <a:solidFill>
                <a:srgbClr val="333333"/>
              </a:solidFill>
              <a:latin typeface="Arial"/>
              <a:cs typeface="Calibri"/>
            </a:endParaRPr>
          </a:p>
          <a:p>
            <a:pPr lvl="1"/>
            <a:endParaRPr lang="en-US" sz="2400">
              <a:solidFill>
                <a:srgbClr val="333333"/>
              </a:solidFill>
              <a:latin typeface="Arial"/>
              <a:cs typeface="Calibri"/>
            </a:endParaRPr>
          </a:p>
          <a:p>
            <a:endParaRPr lang="en-US" sz="2000">
              <a:latin typeface="Calibri Light"/>
              <a:cs typeface="Arial"/>
            </a:endParaRPr>
          </a:p>
          <a:p>
            <a:pPr marL="685800" lvl="1" indent="-342900">
              <a:lnSpc>
                <a:spcPct val="150000"/>
              </a:lnSpc>
              <a:spcBef>
                <a:spcPts val="0"/>
              </a:spcBef>
            </a:pPr>
            <a:endParaRPr lang="en-US" sz="1700">
              <a:latin typeface="Calibri Light"/>
              <a:cs typeface="Arial"/>
            </a:endParaRPr>
          </a:p>
          <a:p>
            <a:pPr marL="342900" indent="-342900">
              <a:lnSpc>
                <a:spcPct val="150000"/>
              </a:lnSpc>
              <a:spcBef>
                <a:spcPts val="0"/>
              </a:spcBef>
            </a:pPr>
            <a:endParaRPr lang="en-US" sz="2400">
              <a:latin typeface="Arial"/>
              <a:cs typeface="Arial"/>
            </a:endParaRPr>
          </a:p>
        </p:txBody>
      </p:sp>
    </p:spTree>
    <p:extLst>
      <p:ext uri="{BB962C8B-B14F-4D97-AF65-F5344CB8AC3E}">
        <p14:creationId xmlns:p14="http://schemas.microsoft.com/office/powerpoint/2010/main" val="1509434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E389F-B835-04AC-0843-781BA497DF67}"/>
              </a:ext>
            </a:extLst>
          </p:cNvPr>
          <p:cNvSpPr>
            <a:spLocks noGrp="1"/>
          </p:cNvSpPr>
          <p:nvPr>
            <p:ph type="title"/>
          </p:nvPr>
        </p:nvSpPr>
        <p:spPr>
          <a:xfrm>
            <a:off x="390362" y="103472"/>
            <a:ext cx="7886700" cy="1325563"/>
          </a:xfrm>
        </p:spPr>
        <p:txBody>
          <a:bodyPr>
            <a:normAutofit/>
          </a:bodyPr>
          <a:lstStyle/>
          <a:p>
            <a:r>
              <a:rPr lang="en-US" sz="3600" dirty="0">
                <a:cs typeface="Calibri Light"/>
              </a:rPr>
              <a:t>Epicenter Revision Process </a:t>
            </a:r>
            <a:endParaRPr lang="en-US" sz="3600" dirty="0"/>
          </a:p>
        </p:txBody>
      </p:sp>
      <p:sp>
        <p:nvSpPr>
          <p:cNvPr id="3" name="Content Placeholder 2">
            <a:extLst>
              <a:ext uri="{FF2B5EF4-FFF2-40B4-BE49-F238E27FC236}">
                <a16:creationId xmlns:a16="http://schemas.microsoft.com/office/drawing/2014/main" id="{0EAE92D8-A85A-B9CC-4FC9-30409D676716}"/>
              </a:ext>
            </a:extLst>
          </p:cNvPr>
          <p:cNvSpPr>
            <a:spLocks noGrp="1"/>
          </p:cNvSpPr>
          <p:nvPr>
            <p:ph idx="1"/>
          </p:nvPr>
        </p:nvSpPr>
        <p:spPr>
          <a:xfrm>
            <a:off x="1595805" y="1268780"/>
            <a:ext cx="5942624" cy="746493"/>
          </a:xfrm>
          <a:solidFill>
            <a:schemeClr val="tx2">
              <a:lumMod val="20000"/>
              <a:lumOff val="80000"/>
            </a:schemeClr>
          </a:solidFill>
        </p:spPr>
        <p:txBody>
          <a:bodyPr vert="horz" lIns="91440" tIns="45720" rIns="91440" bIns="45720" rtlCol="0" anchor="t">
            <a:normAutofit/>
          </a:bodyPr>
          <a:lstStyle/>
          <a:p>
            <a:pPr marL="0" indent="0" algn="ctr">
              <a:buNone/>
            </a:pPr>
            <a:r>
              <a:rPr lang="en-US" dirty="0">
                <a:cs typeface="Calibri" panose="020F0502020204030204"/>
              </a:rPr>
              <a:t>Revision link is initially listed under your tasks</a:t>
            </a:r>
          </a:p>
          <a:p>
            <a:pPr marL="0" indent="0" algn="ctr">
              <a:buNone/>
            </a:pPr>
            <a:r>
              <a:rPr lang="en-US" sz="1400" dirty="0">
                <a:cs typeface="Calibri" panose="020F0502020204030204"/>
              </a:rPr>
              <a:t>Once you have submitted one revision it will no longer be under your tasks</a:t>
            </a:r>
            <a:endParaRPr lang="en-US" dirty="0">
              <a:cs typeface="Calibri" panose="020F0502020204030204"/>
            </a:endParaRPr>
          </a:p>
          <a:p>
            <a:pPr marL="0" indent="0" algn="ctr">
              <a:buNone/>
            </a:pPr>
            <a:endParaRPr lang="en-US" dirty="0">
              <a:cs typeface="Calibri" panose="020F0502020204030204"/>
            </a:endParaRPr>
          </a:p>
          <a:p>
            <a:pPr marL="0" indent="0" algn="ctr">
              <a:buNone/>
            </a:pPr>
            <a:endParaRPr lang="en-US" dirty="0">
              <a:cs typeface="Calibri" panose="020F0502020204030204"/>
            </a:endParaRPr>
          </a:p>
          <a:p>
            <a:pPr marL="0" indent="0" algn="ctr">
              <a:buNone/>
            </a:pPr>
            <a:endParaRPr lang="en-US" dirty="0">
              <a:cs typeface="Calibri" panose="020F0502020204030204"/>
            </a:endParaRPr>
          </a:p>
        </p:txBody>
      </p:sp>
      <p:sp>
        <p:nvSpPr>
          <p:cNvPr id="10" name="TextBox 9">
            <a:extLst>
              <a:ext uri="{FF2B5EF4-FFF2-40B4-BE49-F238E27FC236}">
                <a16:creationId xmlns:a16="http://schemas.microsoft.com/office/drawing/2014/main" id="{A84A6396-1CE4-D4EE-3621-22739F936C1E}"/>
              </a:ext>
            </a:extLst>
          </p:cNvPr>
          <p:cNvSpPr txBox="1"/>
          <p:nvPr/>
        </p:nvSpPr>
        <p:spPr>
          <a:xfrm>
            <a:off x="726277" y="2291520"/>
            <a:ext cx="400565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cs typeface="Calibri"/>
              </a:rPr>
              <a:t>1.) Search for the budget under </a:t>
            </a:r>
            <a:r>
              <a:rPr lang="en-US" sz="1400" b="1" i="1" u="sng" dirty="0">
                <a:cs typeface="Calibri"/>
              </a:rPr>
              <a:t>Document Center</a:t>
            </a:r>
            <a:r>
              <a:rPr lang="en-US" sz="1400" dirty="0">
                <a:cs typeface="Calibri"/>
              </a:rPr>
              <a:t> from the main page.</a:t>
            </a:r>
            <a:endParaRPr lang="en-US" sz="1400" dirty="0"/>
          </a:p>
        </p:txBody>
      </p:sp>
      <p:pic>
        <p:nvPicPr>
          <p:cNvPr id="11" name="Picture 10" descr="Epicenter screen shot">
            <a:extLst>
              <a:ext uri="{FF2B5EF4-FFF2-40B4-BE49-F238E27FC236}">
                <a16:creationId xmlns:a16="http://schemas.microsoft.com/office/drawing/2014/main" id="{2061542B-2428-5520-5692-56BD6C81B281}"/>
              </a:ext>
            </a:extLst>
          </p:cNvPr>
          <p:cNvPicPr>
            <a:picLocks noChangeAspect="1"/>
          </p:cNvPicPr>
          <p:nvPr/>
        </p:nvPicPr>
        <p:blipFill>
          <a:blip r:embed="rId2"/>
          <a:srcRect t="84192" b="-344"/>
          <a:stretch/>
        </p:blipFill>
        <p:spPr>
          <a:xfrm>
            <a:off x="6419547" y="2297592"/>
            <a:ext cx="2436127" cy="496240"/>
          </a:xfrm>
          <a:prstGeom prst="rect">
            <a:avLst/>
          </a:prstGeom>
          <a:ln w="12700">
            <a:solidFill>
              <a:schemeClr val="tx1"/>
            </a:solidFill>
          </a:ln>
        </p:spPr>
      </p:pic>
      <p:sp>
        <p:nvSpPr>
          <p:cNvPr id="12" name="TextBox 11">
            <a:extLst>
              <a:ext uri="{FF2B5EF4-FFF2-40B4-BE49-F238E27FC236}">
                <a16:creationId xmlns:a16="http://schemas.microsoft.com/office/drawing/2014/main" id="{7777A6F2-C34A-7C07-54C6-94E953017562}"/>
              </a:ext>
            </a:extLst>
          </p:cNvPr>
          <p:cNvSpPr txBox="1"/>
          <p:nvPr/>
        </p:nvSpPr>
        <p:spPr>
          <a:xfrm>
            <a:off x="731291" y="3111645"/>
            <a:ext cx="4154365"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ptos"/>
              </a:rPr>
              <a:t>2.) Use </a:t>
            </a:r>
            <a:r>
              <a:rPr lang="en-US" sz="1400" b="1" u="sng" dirty="0">
                <a:latin typeface="Aptos"/>
              </a:rPr>
              <a:t>S</a:t>
            </a:r>
            <a:r>
              <a:rPr lang="en-US" sz="1400" b="1" i="1" u="sng" dirty="0">
                <a:latin typeface="Aptos"/>
              </a:rPr>
              <a:t>ubmission Type</a:t>
            </a:r>
            <a:r>
              <a:rPr lang="en-US" sz="1400" dirty="0">
                <a:latin typeface="Aptos"/>
              </a:rPr>
              <a:t> to locate your budget.</a:t>
            </a:r>
          </a:p>
        </p:txBody>
      </p:sp>
      <p:pic>
        <p:nvPicPr>
          <p:cNvPr id="13" name="Picture 12" descr="Epicenter Screen shot">
            <a:extLst>
              <a:ext uri="{FF2B5EF4-FFF2-40B4-BE49-F238E27FC236}">
                <a16:creationId xmlns:a16="http://schemas.microsoft.com/office/drawing/2014/main" id="{298C3A99-8E2B-6D21-1D9A-2E0A36A7BC6B}"/>
              </a:ext>
            </a:extLst>
          </p:cNvPr>
          <p:cNvPicPr>
            <a:picLocks noChangeAspect="1"/>
          </p:cNvPicPr>
          <p:nvPr/>
        </p:nvPicPr>
        <p:blipFill>
          <a:blip r:embed="rId3"/>
          <a:stretch>
            <a:fillRect/>
          </a:stretch>
        </p:blipFill>
        <p:spPr>
          <a:xfrm>
            <a:off x="4485090" y="3042382"/>
            <a:ext cx="4361099" cy="393993"/>
          </a:xfrm>
          <a:prstGeom prst="rect">
            <a:avLst/>
          </a:prstGeom>
          <a:ln w="12700">
            <a:solidFill>
              <a:schemeClr val="tx1"/>
            </a:solidFill>
          </a:ln>
        </p:spPr>
      </p:pic>
      <p:sp>
        <p:nvSpPr>
          <p:cNvPr id="14" name="TextBox 13">
            <a:extLst>
              <a:ext uri="{FF2B5EF4-FFF2-40B4-BE49-F238E27FC236}">
                <a16:creationId xmlns:a16="http://schemas.microsoft.com/office/drawing/2014/main" id="{8140805B-B605-1B65-983E-496E4522FAF6}"/>
              </a:ext>
            </a:extLst>
          </p:cNvPr>
          <p:cNvSpPr txBox="1"/>
          <p:nvPr/>
        </p:nvSpPr>
        <p:spPr>
          <a:xfrm>
            <a:off x="733148" y="3723460"/>
            <a:ext cx="3749706"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cs typeface="Calibri"/>
              </a:rPr>
              <a:t>3.) </a:t>
            </a:r>
            <a:r>
              <a:rPr lang="en-US" sz="1400" dirty="0">
                <a:ea typeface="+mn-lt"/>
                <a:cs typeface="+mn-lt"/>
              </a:rPr>
              <a:t>Click directly on the final budget attachment or click anywhere on the item to open the task itself</a:t>
            </a:r>
            <a:r>
              <a:rPr lang="en-US" sz="1100" dirty="0">
                <a:ea typeface="+mn-lt"/>
                <a:cs typeface="+mn-lt"/>
              </a:rPr>
              <a:t>.</a:t>
            </a:r>
            <a:endParaRPr lang="en-US" dirty="0">
              <a:cs typeface="Calibri"/>
            </a:endParaRPr>
          </a:p>
          <a:p>
            <a:endParaRPr lang="en-US" dirty="0">
              <a:cs typeface="Calibri"/>
            </a:endParaRPr>
          </a:p>
        </p:txBody>
      </p:sp>
      <p:pic>
        <p:nvPicPr>
          <p:cNvPr id="15" name="Picture 14" descr="Epicenter screen shot">
            <a:extLst>
              <a:ext uri="{FF2B5EF4-FFF2-40B4-BE49-F238E27FC236}">
                <a16:creationId xmlns:a16="http://schemas.microsoft.com/office/drawing/2014/main" id="{4E6C4191-A0B1-913D-0ACD-9B30B57D5E53}"/>
              </a:ext>
            </a:extLst>
          </p:cNvPr>
          <p:cNvPicPr>
            <a:picLocks noChangeAspect="1"/>
          </p:cNvPicPr>
          <p:nvPr/>
        </p:nvPicPr>
        <p:blipFill>
          <a:blip r:embed="rId4"/>
          <a:srcRect l="27811" r="197" b="-2439"/>
          <a:stretch/>
        </p:blipFill>
        <p:spPr>
          <a:xfrm>
            <a:off x="5069136" y="3795250"/>
            <a:ext cx="3775506" cy="440634"/>
          </a:xfrm>
          <a:prstGeom prst="rect">
            <a:avLst/>
          </a:prstGeom>
          <a:ln w="12700">
            <a:solidFill>
              <a:schemeClr val="tx1"/>
            </a:solidFill>
          </a:ln>
        </p:spPr>
      </p:pic>
      <p:sp>
        <p:nvSpPr>
          <p:cNvPr id="16" name="TextBox 15">
            <a:extLst>
              <a:ext uri="{FF2B5EF4-FFF2-40B4-BE49-F238E27FC236}">
                <a16:creationId xmlns:a16="http://schemas.microsoft.com/office/drawing/2014/main" id="{40AF8951-3C9F-7208-B18C-2CB4B82BCF26}"/>
              </a:ext>
            </a:extLst>
          </p:cNvPr>
          <p:cNvSpPr txBox="1"/>
          <p:nvPr/>
        </p:nvSpPr>
        <p:spPr>
          <a:xfrm>
            <a:off x="725365" y="4608634"/>
            <a:ext cx="395653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cs typeface="Calibri"/>
              </a:rPr>
              <a:t>4.) Make proposed changes within the final budget document.</a:t>
            </a:r>
            <a:endParaRPr lang="en-US" sz="1400" dirty="0"/>
          </a:p>
        </p:txBody>
      </p:sp>
      <p:sp>
        <p:nvSpPr>
          <p:cNvPr id="17" name="TextBox 16">
            <a:extLst>
              <a:ext uri="{FF2B5EF4-FFF2-40B4-BE49-F238E27FC236}">
                <a16:creationId xmlns:a16="http://schemas.microsoft.com/office/drawing/2014/main" id="{36A37504-E6EE-7B63-3B57-2F77578C4623}"/>
              </a:ext>
            </a:extLst>
          </p:cNvPr>
          <p:cNvSpPr txBox="1"/>
          <p:nvPr/>
        </p:nvSpPr>
        <p:spPr>
          <a:xfrm>
            <a:off x="730835" y="5264849"/>
            <a:ext cx="3714750"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cs typeface="Calibri"/>
              </a:rPr>
              <a:t>5.) Open the original task and click the  </a:t>
            </a:r>
            <a:r>
              <a:rPr lang="en-US" sz="1400" b="1" i="1" u="sng" dirty="0">
                <a:cs typeface="Calibri"/>
              </a:rPr>
              <a:t>Add Revision</a:t>
            </a:r>
            <a:r>
              <a:rPr lang="en-US" sz="1400" dirty="0">
                <a:cs typeface="Calibri"/>
              </a:rPr>
              <a:t> link at the bottom and upload proposed budget</a:t>
            </a:r>
            <a:endParaRPr lang="en-US" sz="1400" dirty="0"/>
          </a:p>
        </p:txBody>
      </p:sp>
      <p:pic>
        <p:nvPicPr>
          <p:cNvPr id="18" name="Picture 17" descr="Epicenter screen shot">
            <a:extLst>
              <a:ext uri="{FF2B5EF4-FFF2-40B4-BE49-F238E27FC236}">
                <a16:creationId xmlns:a16="http://schemas.microsoft.com/office/drawing/2014/main" id="{068C49F2-DA20-424C-C2EF-82D6C003BFC8}"/>
              </a:ext>
            </a:extLst>
          </p:cNvPr>
          <p:cNvPicPr>
            <a:picLocks noChangeAspect="1"/>
          </p:cNvPicPr>
          <p:nvPr/>
        </p:nvPicPr>
        <p:blipFill>
          <a:blip r:embed="rId5"/>
          <a:stretch>
            <a:fillRect/>
          </a:stretch>
        </p:blipFill>
        <p:spPr>
          <a:xfrm>
            <a:off x="5012592" y="4937369"/>
            <a:ext cx="3886200" cy="1066800"/>
          </a:xfrm>
          <a:prstGeom prst="rect">
            <a:avLst/>
          </a:prstGeom>
          <a:ln w="12700">
            <a:solidFill>
              <a:schemeClr val="tx1"/>
            </a:solidFill>
          </a:ln>
        </p:spPr>
      </p:pic>
      <p:sp>
        <p:nvSpPr>
          <p:cNvPr id="19" name="TextBox 18">
            <a:extLst>
              <a:ext uri="{FF2B5EF4-FFF2-40B4-BE49-F238E27FC236}">
                <a16:creationId xmlns:a16="http://schemas.microsoft.com/office/drawing/2014/main" id="{AFB0216C-D9B5-FCCE-E5AB-2F0AE4726E8F}"/>
              </a:ext>
            </a:extLst>
          </p:cNvPr>
          <p:cNvSpPr txBox="1"/>
          <p:nvPr/>
        </p:nvSpPr>
        <p:spPr>
          <a:xfrm>
            <a:off x="391485" y="6208406"/>
            <a:ext cx="8356011" cy="307777"/>
          </a:xfrm>
          <a:prstGeom prst="rect">
            <a:avLst/>
          </a:prstGeom>
          <a:solidFill>
            <a:schemeClr val="tx2">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dirty="0">
                <a:cs typeface="Calibri"/>
              </a:rPr>
              <a:t>*You will receive a notification from Epicenter with an approval or request for further information.</a:t>
            </a:r>
            <a:endParaRPr lang="en-US" sz="1400" dirty="0"/>
          </a:p>
        </p:txBody>
      </p:sp>
    </p:spTree>
    <p:extLst>
      <p:ext uri="{BB962C8B-B14F-4D97-AF65-F5344CB8AC3E}">
        <p14:creationId xmlns:p14="http://schemas.microsoft.com/office/powerpoint/2010/main" val="3672408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67580-5594-5AFF-13AF-58E3D2BDA596}"/>
              </a:ext>
            </a:extLst>
          </p:cNvPr>
          <p:cNvSpPr>
            <a:spLocks noGrp="1"/>
          </p:cNvSpPr>
          <p:nvPr>
            <p:ph type="title"/>
          </p:nvPr>
        </p:nvSpPr>
        <p:spPr/>
        <p:txBody>
          <a:bodyPr/>
          <a:lstStyle/>
          <a:p>
            <a:r>
              <a:rPr lang="en-US" dirty="0">
                <a:cs typeface="Calibri Light"/>
              </a:rPr>
              <a:t>UEI Project</a:t>
            </a:r>
            <a:endParaRPr lang="en-US" dirty="0"/>
          </a:p>
        </p:txBody>
      </p:sp>
      <p:sp>
        <p:nvSpPr>
          <p:cNvPr id="9" name="TextBox 8">
            <a:extLst>
              <a:ext uri="{FF2B5EF4-FFF2-40B4-BE49-F238E27FC236}">
                <a16:creationId xmlns:a16="http://schemas.microsoft.com/office/drawing/2014/main" id="{460021B0-E809-E4B8-79FF-3E50B5D65136}"/>
              </a:ext>
            </a:extLst>
          </p:cNvPr>
          <p:cNvSpPr txBox="1"/>
          <p:nvPr/>
        </p:nvSpPr>
        <p:spPr>
          <a:xfrm>
            <a:off x="629662" y="1390669"/>
            <a:ext cx="7601112"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According to the latest </a:t>
            </a:r>
            <a:r>
              <a:rPr lang="en-US" sz="1600" i="1" dirty="0">
                <a:ea typeface="+mn-lt"/>
                <a:cs typeface="+mn-lt"/>
              </a:rPr>
              <a:t>2 CFR 200</a:t>
            </a:r>
            <a:r>
              <a:rPr lang="en-US" sz="1600" dirty="0">
                <a:ea typeface="+mn-lt"/>
                <a:cs typeface="+mn-lt"/>
              </a:rPr>
              <a:t> updates (effective</a:t>
            </a:r>
            <a:r>
              <a:rPr lang="en-US" sz="1600" dirty="0">
                <a:latin typeface="Arial"/>
                <a:cs typeface="Arial"/>
              </a:rPr>
              <a:t> </a:t>
            </a:r>
            <a:r>
              <a:rPr lang="en-US" sz="1600" dirty="0">
                <a:ea typeface="+mn-lt"/>
                <a:cs typeface="+mn-lt"/>
              </a:rPr>
              <a:t>10/1/2024), each school will need to have their own UEI (formally DUNS) to receive federal funding. </a:t>
            </a:r>
            <a:endParaRPr lang="en-US" dirty="0">
              <a:cs typeface="Calibri"/>
            </a:endParaRPr>
          </a:p>
          <a:p>
            <a:pPr algn="l"/>
            <a:endParaRPr lang="en-US" dirty="0">
              <a:cs typeface="Calibri"/>
            </a:endParaRPr>
          </a:p>
        </p:txBody>
      </p:sp>
      <p:sp>
        <p:nvSpPr>
          <p:cNvPr id="10" name="TextBox 9">
            <a:extLst>
              <a:ext uri="{FF2B5EF4-FFF2-40B4-BE49-F238E27FC236}">
                <a16:creationId xmlns:a16="http://schemas.microsoft.com/office/drawing/2014/main" id="{9A9B62A5-01FD-776B-0AA7-902C7E2F08B2}"/>
              </a:ext>
            </a:extLst>
          </p:cNvPr>
          <p:cNvSpPr txBox="1"/>
          <p:nvPr/>
        </p:nvSpPr>
        <p:spPr>
          <a:xfrm>
            <a:off x="624773" y="2138198"/>
            <a:ext cx="7889509" cy="369332"/>
          </a:xfrm>
          <a:prstGeom prst="rect">
            <a:avLst/>
          </a:prstGeom>
          <a:solidFill>
            <a:schemeClr val="accent4">
              <a:lumMod val="20000"/>
              <a:lumOff val="80000"/>
            </a:schemeClr>
          </a:solidFill>
          <a:ln w="28575">
            <a:solidFill>
              <a:schemeClr val="bg2">
                <a:lumMod val="50000"/>
              </a:schemeClr>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cs typeface="Calibri"/>
              </a:rPr>
              <a:t>Epicenter Task – Provide UEI number</a:t>
            </a:r>
            <a:endParaRPr lang="en-US"/>
          </a:p>
        </p:txBody>
      </p:sp>
      <p:sp>
        <p:nvSpPr>
          <p:cNvPr id="11" name="TextBox 10">
            <a:extLst>
              <a:ext uri="{FF2B5EF4-FFF2-40B4-BE49-F238E27FC236}">
                <a16:creationId xmlns:a16="http://schemas.microsoft.com/office/drawing/2014/main" id="{028B22F1-E8E4-8269-875C-3C1C591E88C6}"/>
              </a:ext>
            </a:extLst>
          </p:cNvPr>
          <p:cNvSpPr txBox="1"/>
          <p:nvPr/>
        </p:nvSpPr>
        <p:spPr>
          <a:xfrm>
            <a:off x="734394" y="2955797"/>
            <a:ext cx="7672261"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cs typeface="Calibri"/>
              </a:rPr>
              <a:t>Step 1:</a:t>
            </a:r>
            <a:r>
              <a:rPr lang="en-US" dirty="0">
                <a:cs typeface="Calibri"/>
              </a:rPr>
              <a:t> Navigate to Sam.gov and check for an UEI number.  Schools that previously had a DUNs number were automatically assigned a UEI.</a:t>
            </a:r>
          </a:p>
          <a:p>
            <a:endParaRPr lang="en-US" dirty="0">
              <a:cs typeface="Calibri"/>
            </a:endParaRPr>
          </a:p>
          <a:p>
            <a:r>
              <a:rPr lang="en-US" b="1" dirty="0">
                <a:cs typeface="Calibri"/>
              </a:rPr>
              <a:t>Step 2:</a:t>
            </a:r>
            <a:r>
              <a:rPr lang="en-US" dirty="0">
                <a:cs typeface="Calibri"/>
              </a:rPr>
              <a:t> Apply for a UEI. </a:t>
            </a:r>
            <a:r>
              <a:rPr lang="en-US" dirty="0">
                <a:latin typeface="Calibri"/>
                <a:cs typeface="Calibri"/>
              </a:rPr>
              <a:t>Creating a Sam.gov account can be a lengthy process, but there is a way to apply for the UEI without having to set-up the sam.gov account.</a:t>
            </a:r>
          </a:p>
          <a:p>
            <a:r>
              <a:rPr lang="en-US" dirty="0">
                <a:latin typeface="Calibri"/>
                <a:cs typeface="Calibri"/>
              </a:rPr>
              <a:t> *detailed information for applying will be sent to applicable schools</a:t>
            </a:r>
          </a:p>
          <a:p>
            <a:endParaRPr lang="en-US" dirty="0">
              <a:latin typeface="Calibri"/>
              <a:cs typeface="Calibri"/>
            </a:endParaRPr>
          </a:p>
          <a:p>
            <a:r>
              <a:rPr lang="en-US" b="1" dirty="0">
                <a:latin typeface="Calibri"/>
                <a:cs typeface="Calibri"/>
              </a:rPr>
              <a:t>Step 3:</a:t>
            </a:r>
            <a:r>
              <a:rPr lang="en-US" dirty="0">
                <a:latin typeface="Calibri"/>
                <a:cs typeface="Calibri"/>
              </a:rPr>
              <a:t> Submit UEI number in Epicenter</a:t>
            </a:r>
          </a:p>
        </p:txBody>
      </p:sp>
      <p:sp>
        <p:nvSpPr>
          <p:cNvPr id="3" name="TextBox 2">
            <a:extLst>
              <a:ext uri="{FF2B5EF4-FFF2-40B4-BE49-F238E27FC236}">
                <a16:creationId xmlns:a16="http://schemas.microsoft.com/office/drawing/2014/main" id="{EFE13A22-AA58-D351-6DD8-28F30BB366F1}"/>
              </a:ext>
            </a:extLst>
          </p:cNvPr>
          <p:cNvSpPr txBox="1"/>
          <p:nvPr/>
        </p:nvSpPr>
        <p:spPr>
          <a:xfrm>
            <a:off x="3123873" y="6122401"/>
            <a:ext cx="583129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cs typeface="Calibri"/>
              </a:rPr>
              <a:t>*CSI encourages schools to begin the application process as soon as possible.  It may take sam.gov 3-4 weeks for processing new applications.</a:t>
            </a:r>
            <a:endParaRPr lang="en-US" sz="1400" dirty="0"/>
          </a:p>
        </p:txBody>
      </p:sp>
    </p:spTree>
    <p:extLst>
      <p:ext uri="{BB962C8B-B14F-4D97-AF65-F5344CB8AC3E}">
        <p14:creationId xmlns:p14="http://schemas.microsoft.com/office/powerpoint/2010/main" val="167845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67580-5594-5AFF-13AF-58E3D2BDA596}"/>
              </a:ext>
            </a:extLst>
          </p:cNvPr>
          <p:cNvSpPr>
            <a:spLocks noGrp="1"/>
          </p:cNvSpPr>
          <p:nvPr>
            <p:ph type="title"/>
          </p:nvPr>
        </p:nvSpPr>
        <p:spPr/>
        <p:txBody>
          <a:bodyPr/>
          <a:lstStyle/>
          <a:p>
            <a:r>
              <a:rPr lang="en-US" dirty="0">
                <a:cs typeface="Calibri Light"/>
              </a:rPr>
              <a:t>ELPA &amp; ECEA Gift &amp; Talented IFR</a:t>
            </a:r>
            <a:endParaRPr lang="en-US" dirty="0"/>
          </a:p>
        </p:txBody>
      </p:sp>
      <p:sp>
        <p:nvSpPr>
          <p:cNvPr id="9" name="TextBox 8">
            <a:extLst>
              <a:ext uri="{FF2B5EF4-FFF2-40B4-BE49-F238E27FC236}">
                <a16:creationId xmlns:a16="http://schemas.microsoft.com/office/drawing/2014/main" id="{460021B0-E809-E4B8-79FF-3E50B5D65136}"/>
              </a:ext>
            </a:extLst>
          </p:cNvPr>
          <p:cNvSpPr txBox="1"/>
          <p:nvPr/>
        </p:nvSpPr>
        <p:spPr>
          <a:xfrm>
            <a:off x="629662" y="1390669"/>
            <a:ext cx="7601112"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latin typeface="Calibri"/>
                <a:ea typeface="+mn-lt"/>
                <a:cs typeface="Calibri"/>
              </a:rPr>
              <a:t>CSI will collect reporting to track ELPA (3140) &amp; ECEA GT (3150) spending beginning in  Quarter 2.  Deadlines will align with ECEA (3130) interim financial reporting.</a:t>
            </a:r>
            <a:endParaRPr lang="en-US" dirty="0"/>
          </a:p>
          <a:p>
            <a:pPr algn="l"/>
            <a:endParaRPr lang="en-US" dirty="0">
              <a:cs typeface="Calibri"/>
            </a:endParaRPr>
          </a:p>
        </p:txBody>
      </p:sp>
      <p:sp>
        <p:nvSpPr>
          <p:cNvPr id="10" name="TextBox 9">
            <a:extLst>
              <a:ext uri="{FF2B5EF4-FFF2-40B4-BE49-F238E27FC236}">
                <a16:creationId xmlns:a16="http://schemas.microsoft.com/office/drawing/2014/main" id="{9A9B62A5-01FD-776B-0AA7-902C7E2F08B2}"/>
              </a:ext>
            </a:extLst>
          </p:cNvPr>
          <p:cNvSpPr txBox="1"/>
          <p:nvPr/>
        </p:nvSpPr>
        <p:spPr>
          <a:xfrm>
            <a:off x="624773" y="2254078"/>
            <a:ext cx="7889509" cy="369332"/>
          </a:xfrm>
          <a:prstGeom prst="rect">
            <a:avLst/>
          </a:prstGeom>
          <a:solidFill>
            <a:schemeClr val="accent4">
              <a:lumMod val="20000"/>
              <a:lumOff val="80000"/>
            </a:schemeClr>
          </a:solidFill>
          <a:ln w="28575">
            <a:solidFill>
              <a:schemeClr val="bg2">
                <a:lumMod val="50000"/>
              </a:schemeClr>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cs typeface="Calibri"/>
              </a:rPr>
              <a:t>Epicenter Task – Submit Interim Financial Reporting</a:t>
            </a:r>
            <a:endParaRPr lang="en-US" dirty="0"/>
          </a:p>
        </p:txBody>
      </p:sp>
      <p:sp>
        <p:nvSpPr>
          <p:cNvPr id="11" name="TextBox 10">
            <a:extLst>
              <a:ext uri="{FF2B5EF4-FFF2-40B4-BE49-F238E27FC236}">
                <a16:creationId xmlns:a16="http://schemas.microsoft.com/office/drawing/2014/main" id="{028B22F1-E8E4-8269-875C-3C1C591E88C6}"/>
              </a:ext>
            </a:extLst>
          </p:cNvPr>
          <p:cNvSpPr txBox="1"/>
          <p:nvPr/>
        </p:nvSpPr>
        <p:spPr>
          <a:xfrm>
            <a:off x="734394" y="2761026"/>
            <a:ext cx="7672261"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Calibri"/>
                <a:cs typeface="Calibri"/>
              </a:rPr>
              <a:t>Purpose: </a:t>
            </a:r>
            <a:endParaRPr lang="en-US" b="1" dirty="0"/>
          </a:p>
          <a:p>
            <a:endParaRPr lang="en-US" dirty="0">
              <a:latin typeface="Calibri"/>
              <a:cs typeface="Calibri"/>
            </a:endParaRPr>
          </a:p>
          <a:p>
            <a:pPr marL="285750" indent="-285750">
              <a:buFont typeface="Wingdings"/>
              <a:buChar char="§"/>
            </a:pPr>
            <a:r>
              <a:rPr lang="en-US" dirty="0">
                <a:latin typeface="Calibri"/>
                <a:cs typeface="Calibri"/>
              </a:rPr>
              <a:t>To ensure that schools are spending this categorical funding in full within the year it is received.</a:t>
            </a:r>
          </a:p>
          <a:p>
            <a:endParaRPr lang="en-US" dirty="0">
              <a:cs typeface="Calibri"/>
            </a:endParaRPr>
          </a:p>
          <a:p>
            <a:pPr marL="285750" indent="-285750">
              <a:buFont typeface="Wingdings"/>
              <a:buChar char="§"/>
            </a:pPr>
            <a:r>
              <a:rPr lang="en-US" dirty="0">
                <a:cs typeface="Calibri"/>
              </a:rPr>
              <a:t>Information will be provided to the CSI's student support staff and follow-up through student supports may occur for underspending.</a:t>
            </a:r>
          </a:p>
          <a:p>
            <a:endParaRPr lang="en-US" dirty="0">
              <a:cs typeface="Calibri"/>
            </a:endParaRPr>
          </a:p>
          <a:p>
            <a:r>
              <a:rPr lang="en-US" b="1" dirty="0">
                <a:cs typeface="Calibri"/>
              </a:rPr>
              <a:t>Requirement:</a:t>
            </a:r>
          </a:p>
          <a:p>
            <a:endParaRPr lang="en-US" dirty="0">
              <a:cs typeface="Calibri"/>
            </a:endParaRPr>
          </a:p>
          <a:p>
            <a:pPr marL="285750" indent="-285750">
              <a:buFont typeface="Wingdings"/>
              <a:buChar char="§"/>
            </a:pPr>
            <a:r>
              <a:rPr lang="en-US" dirty="0">
                <a:cs typeface="Calibri"/>
              </a:rPr>
              <a:t>Upload general ledger for expenditures beginning of year to date</a:t>
            </a:r>
          </a:p>
        </p:txBody>
      </p:sp>
      <p:sp>
        <p:nvSpPr>
          <p:cNvPr id="4" name="TextBox 3">
            <a:extLst>
              <a:ext uri="{FF2B5EF4-FFF2-40B4-BE49-F238E27FC236}">
                <a16:creationId xmlns:a16="http://schemas.microsoft.com/office/drawing/2014/main" id="{23894327-16C2-F79B-5240-B121CE59FC7C}"/>
              </a:ext>
            </a:extLst>
          </p:cNvPr>
          <p:cNvSpPr txBox="1"/>
          <p:nvPr/>
        </p:nvSpPr>
        <p:spPr>
          <a:xfrm>
            <a:off x="4643014" y="6187283"/>
            <a:ext cx="449933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a:t>
            </a:r>
            <a:r>
              <a:rPr lang="en-US" sz="1400" dirty="0">
                <a:cs typeface="Calibri"/>
              </a:rPr>
              <a:t>Quarter 2 deadline may be adjusted for 3140</a:t>
            </a:r>
            <a:endParaRPr lang="en-US" sz="1400" dirty="0"/>
          </a:p>
        </p:txBody>
      </p:sp>
    </p:spTree>
    <p:extLst>
      <p:ext uri="{BB962C8B-B14F-4D97-AF65-F5344CB8AC3E}">
        <p14:creationId xmlns:p14="http://schemas.microsoft.com/office/powerpoint/2010/main" val="1052195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67580-5594-5AFF-13AF-58E3D2BDA596}"/>
              </a:ext>
            </a:extLst>
          </p:cNvPr>
          <p:cNvSpPr>
            <a:spLocks noGrp="1"/>
          </p:cNvSpPr>
          <p:nvPr>
            <p:ph type="title"/>
          </p:nvPr>
        </p:nvSpPr>
        <p:spPr/>
        <p:txBody>
          <a:bodyPr/>
          <a:lstStyle/>
          <a:p>
            <a:r>
              <a:rPr lang="en-US" dirty="0">
                <a:cs typeface="Calibri Light"/>
              </a:rPr>
              <a:t>Single Objective Federal Form Update</a:t>
            </a:r>
            <a:endParaRPr lang="en-US" dirty="0"/>
          </a:p>
        </p:txBody>
      </p:sp>
      <p:sp>
        <p:nvSpPr>
          <p:cNvPr id="9" name="TextBox 8">
            <a:extLst>
              <a:ext uri="{FF2B5EF4-FFF2-40B4-BE49-F238E27FC236}">
                <a16:creationId xmlns:a16="http://schemas.microsoft.com/office/drawing/2014/main" id="{460021B0-E809-E4B8-79FF-3E50B5D65136}"/>
              </a:ext>
            </a:extLst>
          </p:cNvPr>
          <p:cNvSpPr txBox="1"/>
          <p:nvPr/>
        </p:nvSpPr>
        <p:spPr>
          <a:xfrm>
            <a:off x="629662" y="1390669"/>
            <a:ext cx="7601112"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latin typeface="Calibri"/>
                <a:ea typeface="+mn-lt"/>
                <a:cs typeface="Calibri"/>
              </a:rPr>
              <a:t>CSI has updated the Single Objective Federal Form as we approach the semi-annual certification deadline.</a:t>
            </a:r>
            <a:endParaRPr lang="en-US" sz="1600" dirty="0">
              <a:cs typeface="Calibri"/>
            </a:endParaRPr>
          </a:p>
          <a:p>
            <a:pPr algn="l"/>
            <a:endParaRPr lang="en-US" dirty="0">
              <a:cs typeface="Calibri"/>
            </a:endParaRPr>
          </a:p>
        </p:txBody>
      </p:sp>
      <p:sp>
        <p:nvSpPr>
          <p:cNvPr id="11" name="TextBox 10">
            <a:extLst>
              <a:ext uri="{FF2B5EF4-FFF2-40B4-BE49-F238E27FC236}">
                <a16:creationId xmlns:a16="http://schemas.microsoft.com/office/drawing/2014/main" id="{028B22F1-E8E4-8269-875C-3C1C591E88C6}"/>
              </a:ext>
            </a:extLst>
          </p:cNvPr>
          <p:cNvSpPr txBox="1"/>
          <p:nvPr/>
        </p:nvSpPr>
        <p:spPr>
          <a:xfrm>
            <a:off x="625537" y="1988140"/>
            <a:ext cx="4014661" cy="390876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latin typeface="Calibri"/>
                <a:cs typeface="Calibri"/>
              </a:rPr>
              <a:t>Purpose: </a:t>
            </a:r>
            <a:endParaRPr lang="en-US" sz="1600" b="1">
              <a:cs typeface="Calibri"/>
            </a:endParaRPr>
          </a:p>
          <a:p>
            <a:endParaRPr lang="en-US" sz="1600" dirty="0">
              <a:latin typeface="Calibri"/>
              <a:cs typeface="Calibri"/>
            </a:endParaRPr>
          </a:p>
          <a:p>
            <a:pPr marL="285750" indent="-285750">
              <a:buFont typeface="Wingdings"/>
              <a:buChar char="§"/>
            </a:pPr>
            <a:r>
              <a:rPr lang="en-US" sz="1600" dirty="0">
                <a:latin typeface="Calibri"/>
                <a:cs typeface="Calibri"/>
              </a:rPr>
              <a:t>Updated language to provide clarity</a:t>
            </a:r>
          </a:p>
          <a:p>
            <a:pPr marL="742950" lvl="1" indent="-285750">
              <a:buFont typeface="Courier New"/>
              <a:buChar char="o"/>
            </a:pPr>
            <a:r>
              <a:rPr lang="en-US" sz="1600" dirty="0">
                <a:cs typeface="Calibri"/>
              </a:rPr>
              <a:t>Old form referenced OMB rather than CFR</a:t>
            </a:r>
          </a:p>
          <a:p>
            <a:pPr marL="742950" lvl="1" indent="-285750">
              <a:buFont typeface="Courier New"/>
              <a:buChar char="o"/>
            </a:pPr>
            <a:r>
              <a:rPr lang="en-US" sz="1600" dirty="0">
                <a:cs typeface="Calibri"/>
              </a:rPr>
              <a:t>Old form reference cost objective rather than project objective in areas</a:t>
            </a:r>
          </a:p>
          <a:p>
            <a:pPr marL="742950" lvl="1" indent="-285750">
              <a:buFont typeface="Courier New"/>
              <a:buChar char="o"/>
            </a:pPr>
            <a:endParaRPr lang="en-US" sz="1600" dirty="0">
              <a:cs typeface="Calibri"/>
            </a:endParaRPr>
          </a:p>
          <a:p>
            <a:pPr marL="285750" indent="-285750">
              <a:buFont typeface="Wingdings"/>
              <a:buChar char="§"/>
            </a:pPr>
            <a:r>
              <a:rPr lang="en-US" sz="1600" dirty="0">
                <a:cs typeface="Calibri"/>
              </a:rPr>
              <a:t>Additional Requirements</a:t>
            </a:r>
          </a:p>
          <a:p>
            <a:pPr marL="742950" lvl="1" indent="-285750">
              <a:buFont typeface="Courier New"/>
              <a:buChar char="o"/>
            </a:pPr>
            <a:r>
              <a:rPr lang="en-US" sz="1600" dirty="0">
                <a:cs typeface="Calibri"/>
              </a:rPr>
              <a:t>Position title</a:t>
            </a:r>
          </a:p>
          <a:p>
            <a:pPr marL="742950" lvl="1" indent="-285750">
              <a:buFont typeface="Courier New"/>
              <a:buChar char="o"/>
            </a:pPr>
            <a:r>
              <a:rPr lang="en-US" sz="1600" dirty="0">
                <a:cs typeface="Calibri"/>
              </a:rPr>
              <a:t>Brief objective description requirement</a:t>
            </a:r>
          </a:p>
          <a:p>
            <a:pPr marL="742950" lvl="1" indent="-285750">
              <a:buFont typeface="Courier New"/>
              <a:buChar char="o"/>
            </a:pPr>
            <a:r>
              <a:rPr lang="en-US" sz="1600" dirty="0">
                <a:cs typeface="Calibri"/>
              </a:rPr>
              <a:t>Schools must list all funding sources being used for salary</a:t>
            </a:r>
          </a:p>
          <a:p>
            <a:endParaRPr lang="en-US" sz="1200" dirty="0">
              <a:cs typeface="Calibri"/>
            </a:endParaRPr>
          </a:p>
          <a:p>
            <a:endParaRPr lang="en-US" sz="1200" dirty="0">
              <a:cs typeface="Calibri"/>
            </a:endParaRPr>
          </a:p>
        </p:txBody>
      </p:sp>
      <p:pic>
        <p:nvPicPr>
          <p:cNvPr id="3" name="Picture 2" descr="Semi-annual Single Objective Federal Certification Form screen shot">
            <a:extLst>
              <a:ext uri="{FF2B5EF4-FFF2-40B4-BE49-F238E27FC236}">
                <a16:creationId xmlns:a16="http://schemas.microsoft.com/office/drawing/2014/main" id="{F6947C70-575F-5080-115E-BA5B8266BD0E}"/>
              </a:ext>
            </a:extLst>
          </p:cNvPr>
          <p:cNvPicPr>
            <a:picLocks noChangeAspect="1"/>
          </p:cNvPicPr>
          <p:nvPr/>
        </p:nvPicPr>
        <p:blipFill>
          <a:blip r:embed="rId2"/>
          <a:stretch>
            <a:fillRect/>
          </a:stretch>
        </p:blipFill>
        <p:spPr>
          <a:xfrm>
            <a:off x="5010391" y="1806589"/>
            <a:ext cx="3501382" cy="4078456"/>
          </a:xfrm>
          <a:prstGeom prst="rect">
            <a:avLst/>
          </a:prstGeom>
          <a:ln>
            <a:solidFill>
              <a:schemeClr val="bg2">
                <a:lumMod val="75000"/>
              </a:schemeClr>
            </a:solidFill>
          </a:ln>
        </p:spPr>
      </p:pic>
      <p:sp>
        <p:nvSpPr>
          <p:cNvPr id="6" name="TextBox 5">
            <a:extLst>
              <a:ext uri="{FF2B5EF4-FFF2-40B4-BE49-F238E27FC236}">
                <a16:creationId xmlns:a16="http://schemas.microsoft.com/office/drawing/2014/main" id="{DD4B29A1-15F3-4D15-B05D-BD4147C39DAA}"/>
              </a:ext>
            </a:extLst>
          </p:cNvPr>
          <p:cNvSpPr txBox="1"/>
          <p:nvPr/>
        </p:nvSpPr>
        <p:spPr>
          <a:xfrm>
            <a:off x="351250" y="6122282"/>
            <a:ext cx="8429304"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ea typeface="+mn-lt"/>
                <a:cs typeface="+mn-lt"/>
              </a:rPr>
              <a:t>*Reminder communication will be sent to schools for staff requiring re-certification in early December </a:t>
            </a:r>
            <a:endParaRPr lang="en-US" sz="1200" dirty="0"/>
          </a:p>
          <a:p>
            <a:r>
              <a:rPr lang="en-US" sz="1200" dirty="0">
                <a:cs typeface="Calibri"/>
              </a:rPr>
              <a:t>*New forms will be uploaded into Epicenter using the revision link process</a:t>
            </a:r>
          </a:p>
          <a:p>
            <a:endParaRPr lang="en-US" dirty="0">
              <a:cs typeface="Calibri"/>
            </a:endParaRPr>
          </a:p>
        </p:txBody>
      </p:sp>
    </p:spTree>
    <p:extLst>
      <p:ext uri="{BB962C8B-B14F-4D97-AF65-F5344CB8AC3E}">
        <p14:creationId xmlns:p14="http://schemas.microsoft.com/office/powerpoint/2010/main" val="124470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67580-5594-5AFF-13AF-58E3D2BDA596}"/>
              </a:ext>
            </a:extLst>
          </p:cNvPr>
          <p:cNvSpPr>
            <a:spLocks noGrp="1"/>
          </p:cNvSpPr>
          <p:nvPr>
            <p:ph type="title"/>
          </p:nvPr>
        </p:nvSpPr>
        <p:spPr>
          <a:xfrm>
            <a:off x="628650" y="80693"/>
            <a:ext cx="7886700" cy="1325563"/>
          </a:xfrm>
        </p:spPr>
        <p:txBody>
          <a:bodyPr/>
          <a:lstStyle/>
          <a:p>
            <a:r>
              <a:rPr lang="en-US" dirty="0">
                <a:cs typeface="Calibri Light"/>
              </a:rPr>
              <a:t>Miscellaneous Updates </a:t>
            </a:r>
            <a:endParaRPr lang="en-US" dirty="0"/>
          </a:p>
        </p:txBody>
      </p:sp>
      <p:sp>
        <p:nvSpPr>
          <p:cNvPr id="3" name="TextBox 2">
            <a:extLst>
              <a:ext uri="{FF2B5EF4-FFF2-40B4-BE49-F238E27FC236}">
                <a16:creationId xmlns:a16="http://schemas.microsoft.com/office/drawing/2014/main" id="{31D89BF5-E861-47FD-D092-43A7AF6FCF8D}"/>
              </a:ext>
            </a:extLst>
          </p:cNvPr>
          <p:cNvSpPr txBox="1"/>
          <p:nvPr/>
        </p:nvSpPr>
        <p:spPr>
          <a:xfrm>
            <a:off x="631187" y="1188632"/>
            <a:ext cx="7612970" cy="541686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cs typeface="Calibri"/>
              </a:rPr>
              <a:t>Changes to the IDEA HR Forms and Instructor Reporting</a:t>
            </a:r>
          </a:p>
          <a:p>
            <a:pPr marL="742950" indent="-285750">
              <a:buFont typeface="Wingdings"/>
              <a:buChar char="§"/>
            </a:pPr>
            <a:r>
              <a:rPr lang="en-US" sz="1200" dirty="0">
                <a:cs typeface="Calibri"/>
              </a:rPr>
              <a:t>Section 504 is an unfunded federal mandate; </a:t>
            </a:r>
            <a:r>
              <a:rPr lang="en-US" sz="1200" dirty="0">
                <a:ea typeface="+mn-lt"/>
                <a:cs typeface="+mn-lt"/>
              </a:rPr>
              <a:t>IDEA funds may not be used to serve children found eligible only under</a:t>
            </a:r>
          </a:p>
          <a:p>
            <a:pPr marL="742950" lvl="1" indent="-285750">
              <a:buFont typeface="Wingdings"/>
              <a:buChar char="§"/>
            </a:pPr>
            <a:r>
              <a:rPr lang="en-US" sz="1200" dirty="0">
                <a:ea typeface="+mn-lt"/>
                <a:cs typeface="+mn-lt"/>
              </a:rPr>
              <a:t>GT</a:t>
            </a:r>
            <a:r>
              <a:rPr lang="en-US" sz="1200" dirty="0">
                <a:cs typeface="Calibri"/>
              </a:rPr>
              <a:t> work may not be covered IDEA</a:t>
            </a:r>
          </a:p>
          <a:p>
            <a:endParaRPr lang="en-US" dirty="0">
              <a:cs typeface="Calibri"/>
            </a:endParaRPr>
          </a:p>
          <a:p>
            <a:r>
              <a:rPr lang="en-US" sz="1600" dirty="0">
                <a:cs typeface="Calibri"/>
              </a:rPr>
              <a:t>Title IA-McKinney Vento Allocation increases the first week of December</a:t>
            </a:r>
            <a:endParaRPr lang="en-US" sz="1600" dirty="0"/>
          </a:p>
          <a:p>
            <a:pPr marL="742950" lvl="1" indent="-285750">
              <a:buFont typeface="Wingdings"/>
              <a:buChar char="§"/>
            </a:pPr>
            <a:r>
              <a:rPr lang="en-US" sz="1200" dirty="0">
                <a:cs typeface="Calibri"/>
              </a:rPr>
              <a:t>December 1st and February 1st count pulls</a:t>
            </a:r>
          </a:p>
          <a:p>
            <a:pPr marL="742950" lvl="1" indent="-285750">
              <a:buFont typeface="Wingdings"/>
              <a:buChar char="§"/>
            </a:pPr>
            <a:endParaRPr lang="en-US" sz="1400" dirty="0">
              <a:cs typeface="Calibri"/>
            </a:endParaRPr>
          </a:p>
          <a:p>
            <a:r>
              <a:rPr lang="en-US" sz="1600" dirty="0">
                <a:cs typeface="Calibri"/>
              </a:rPr>
              <a:t>State Categorical Funding</a:t>
            </a:r>
          </a:p>
          <a:p>
            <a:pPr marL="742950" lvl="1" indent="-285750">
              <a:buFont typeface="Wingdings"/>
              <a:buChar char="§"/>
            </a:pPr>
            <a:r>
              <a:rPr lang="en-US" sz="1200" dirty="0">
                <a:cs typeface="Calibri"/>
              </a:rPr>
              <a:t>ELPA &amp; READ – still waiting on funds from the CDE</a:t>
            </a:r>
          </a:p>
          <a:p>
            <a:pPr marL="742950" lvl="1" indent="-285750">
              <a:buFont typeface="Wingdings"/>
              <a:buChar char="§"/>
            </a:pPr>
            <a:endParaRPr lang="en-US" sz="1600" dirty="0">
              <a:cs typeface="Calibri"/>
            </a:endParaRPr>
          </a:p>
          <a:p>
            <a:r>
              <a:rPr lang="en-US" sz="1600" dirty="0">
                <a:cs typeface="Calibri"/>
              </a:rPr>
              <a:t>Milestone #1 Reports </a:t>
            </a:r>
          </a:p>
          <a:p>
            <a:pPr marL="742950" lvl="1" indent="-285750">
              <a:buFont typeface="Wingdings"/>
              <a:buChar char="§"/>
            </a:pPr>
            <a:r>
              <a:rPr lang="en-US" sz="1200" dirty="0">
                <a:cs typeface="Calibri"/>
              </a:rPr>
              <a:t>Sent the first week of December</a:t>
            </a:r>
          </a:p>
          <a:p>
            <a:pPr marL="742950" lvl="1" indent="-285750">
              <a:buFont typeface="Wingdings"/>
              <a:buChar char="§"/>
            </a:pPr>
            <a:endParaRPr lang="en-US" sz="1400" dirty="0">
              <a:cs typeface="Calibri"/>
            </a:endParaRPr>
          </a:p>
          <a:p>
            <a:r>
              <a:rPr lang="en-US" sz="1600" dirty="0">
                <a:cs typeface="Calibri"/>
              </a:rPr>
              <a:t>Updated School Payment Reports</a:t>
            </a:r>
          </a:p>
          <a:p>
            <a:pPr marL="742950" lvl="1" indent="-285750">
              <a:buFont typeface="Wingdings"/>
              <a:buChar char="§"/>
            </a:pPr>
            <a:r>
              <a:rPr lang="en-US" sz="1200" dirty="0">
                <a:cs typeface="Calibri"/>
              </a:rPr>
              <a:t>Released in December/January once MLE, Capital Construction &amp; PPR are trued-up</a:t>
            </a:r>
          </a:p>
          <a:p>
            <a:pPr marL="742950" lvl="1" indent="-285750">
              <a:buFont typeface="Wingdings"/>
              <a:buChar char="§"/>
            </a:pPr>
            <a:r>
              <a:rPr lang="en-US" sz="1200" dirty="0">
                <a:ea typeface="+mn-lt"/>
                <a:cs typeface="+mn-lt"/>
                <a:hlinkClick r:id="rId2"/>
              </a:rPr>
              <a:t>Generating School Payment Reports</a:t>
            </a:r>
            <a:r>
              <a:rPr lang="en-US" sz="1200" dirty="0">
                <a:ea typeface="+mn-lt"/>
                <a:cs typeface="+mn-lt"/>
              </a:rPr>
              <a:t> </a:t>
            </a:r>
            <a:endParaRPr lang="en-US" sz="1200" dirty="0">
              <a:cs typeface="Calibri"/>
            </a:endParaRPr>
          </a:p>
          <a:p>
            <a:pPr marL="742950" lvl="1" indent="-285750">
              <a:buFont typeface="Wingdings"/>
              <a:buChar char="§"/>
            </a:pPr>
            <a:endParaRPr lang="en-US" sz="1400" dirty="0">
              <a:cs typeface="Calibri"/>
            </a:endParaRPr>
          </a:p>
          <a:p>
            <a:r>
              <a:rPr lang="en-US" sz="1600" dirty="0">
                <a:cs typeface="Calibri"/>
              </a:rPr>
              <a:t>Calendar Updates</a:t>
            </a:r>
          </a:p>
          <a:p>
            <a:pPr marL="742950" lvl="1" indent="-285750">
              <a:buFont typeface="Wingdings"/>
              <a:buChar char="§"/>
            </a:pPr>
            <a:r>
              <a:rPr lang="en-US" sz="1200" dirty="0">
                <a:cs typeface="Calibri"/>
              </a:rPr>
              <a:t>11/27/24 - Office Hours Canceled / Holiday</a:t>
            </a:r>
          </a:p>
          <a:p>
            <a:pPr marL="742950" lvl="1" indent="-285750">
              <a:buFont typeface="Wingdings"/>
              <a:buChar char="§"/>
            </a:pPr>
            <a:r>
              <a:rPr lang="en-US" sz="1200" dirty="0">
                <a:cs typeface="Calibri"/>
              </a:rPr>
              <a:t>12/11/24 - Office Hours Canceled / CSI Development Day</a:t>
            </a:r>
          </a:p>
          <a:p>
            <a:pPr marL="742950" lvl="1" indent="-285750">
              <a:buFont typeface="Wingdings"/>
              <a:buChar char="§"/>
            </a:pPr>
            <a:r>
              <a:rPr lang="en-US" sz="1200" dirty="0">
                <a:cs typeface="Calibri"/>
              </a:rPr>
              <a:t>12/19/24 - Grant &amp; Finance Session Canceled / Holiday</a:t>
            </a:r>
          </a:p>
          <a:p>
            <a:pPr marL="742950" lvl="1" indent="-285750">
              <a:buFont typeface="Wingdings"/>
              <a:buChar char="§"/>
            </a:pPr>
            <a:r>
              <a:rPr lang="en-US" sz="1200" dirty="0">
                <a:cs typeface="Calibri"/>
              </a:rPr>
              <a:t>12/25/24 - Office Hours Canceled / Holiday</a:t>
            </a:r>
          </a:p>
          <a:p>
            <a:pPr marL="742950" lvl="1" indent="-285750">
              <a:buFont typeface="Wingdings"/>
              <a:buChar char="§"/>
            </a:pPr>
            <a:r>
              <a:rPr lang="en-US" sz="1200" dirty="0">
                <a:cs typeface="Calibri"/>
              </a:rPr>
              <a:t>01/01/25 - Office Hours Canceled / Holiday</a:t>
            </a:r>
          </a:p>
          <a:p>
            <a:r>
              <a:rPr lang="en-US" dirty="0">
                <a:cs typeface="Calibri"/>
              </a:rPr>
              <a:t> </a:t>
            </a:r>
          </a:p>
        </p:txBody>
      </p:sp>
    </p:spTree>
    <p:extLst>
      <p:ext uri="{BB962C8B-B14F-4D97-AF65-F5344CB8AC3E}">
        <p14:creationId xmlns:p14="http://schemas.microsoft.com/office/powerpoint/2010/main" val="34017047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4FBF790D2C8B543AA42B5174B067D97" ma:contentTypeVersion="8" ma:contentTypeDescription="Create a new document." ma:contentTypeScope="" ma:versionID="68421083a2e1a3577162302883973126">
  <xsd:schema xmlns:xsd="http://www.w3.org/2001/XMLSchema" xmlns:xs="http://www.w3.org/2001/XMLSchema" xmlns:p="http://schemas.microsoft.com/office/2006/metadata/properties" xmlns:ns3="5e8f432d-b748-435e-8c88-5ec46615cd23" xmlns:ns4="7c9a8f40-4f20-403e-ba79-91c1ba474368" targetNamespace="http://schemas.microsoft.com/office/2006/metadata/properties" ma:root="true" ma:fieldsID="7e865b68115fe4f2b96126b5f2f3f79c" ns3:_="" ns4:_="">
    <xsd:import namespace="5e8f432d-b748-435e-8c88-5ec46615cd23"/>
    <xsd:import namespace="7c9a8f40-4f20-403e-ba79-91c1ba47436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8f432d-b748-435e-8c88-5ec46615cd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c9a8f40-4f20-403e-ba79-91c1ba47436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5e8f432d-b748-435e-8c88-5ec46615cd2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A36F5C-B1C3-4FB0-B726-DFC05CDBB2B5}">
  <ds:schemaRefs>
    <ds:schemaRef ds:uri="5e8f432d-b748-435e-8c88-5ec46615cd23"/>
    <ds:schemaRef ds:uri="7c9a8f40-4f20-403e-ba79-91c1ba47436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6C95F91-3652-4C42-89D7-9291A78DCDD4}">
  <ds:schemaRefs>
    <ds:schemaRef ds:uri="5e8f432d-b748-435e-8c88-5ec46615cd23"/>
    <ds:schemaRef ds:uri="7c9a8f40-4f20-403e-ba79-91c1ba47436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AE2F14C-0850-44DA-A8B3-30B6266308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68</TotalTime>
  <Words>1061</Words>
  <Application>Microsoft Office PowerPoint</Application>
  <PresentationFormat>On-screen Show (4:3)</PresentationFormat>
  <Paragraphs>150</Paragraphs>
  <Slides>11</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Aptos</vt:lpstr>
      <vt:lpstr>Arial</vt:lpstr>
      <vt:lpstr>Calibri</vt:lpstr>
      <vt:lpstr>Calibri Light</vt:lpstr>
      <vt:lpstr>Courier New</vt:lpstr>
      <vt:lpstr>Wingdings</vt:lpstr>
      <vt:lpstr>Wingdings,Sans-Serif</vt:lpstr>
      <vt:lpstr>Office Theme</vt:lpstr>
      <vt:lpstr>Office Theme</vt:lpstr>
      <vt:lpstr>CSI Grant &amp; Finance Session</vt:lpstr>
      <vt:lpstr>Agenda</vt:lpstr>
      <vt:lpstr>CSI Finance &amp; SFA Team - Introductions</vt:lpstr>
      <vt:lpstr>FY26 School Finance Updates</vt:lpstr>
      <vt:lpstr>Epicenter Revision Process </vt:lpstr>
      <vt:lpstr>UEI Project</vt:lpstr>
      <vt:lpstr>ELPA &amp; ECEA Gift &amp; Talented IFR</vt:lpstr>
      <vt:lpstr>Single Objective Federal Form Update</vt:lpstr>
      <vt:lpstr>Miscellaneous Updates </vt:lpstr>
      <vt:lpstr>Upcoming Grant Deadlines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2020-21 Kick Off Webinar</dc:title>
  <dc:creator>Dinnen, Janet</dc:creator>
  <cp:lastModifiedBy>Oberg, Amanda</cp:lastModifiedBy>
  <cp:revision>1074</cp:revision>
  <cp:lastPrinted>2022-06-13T18:30:20Z</cp:lastPrinted>
  <dcterms:created xsi:type="dcterms:W3CDTF">2020-09-01T02:09:52Z</dcterms:created>
  <dcterms:modified xsi:type="dcterms:W3CDTF">2024-11-22T22:22:20Z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0x01010034FBF790D2C8B543AA42B5174B067D97</vt:lpwstr>
  </property>
</Properties>
</file>