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58" r:id="rId4"/>
  </p:sldMasterIdLst>
  <p:notesMasterIdLst>
    <p:notesMasterId r:id="rId57"/>
  </p:notesMasterIdLst>
  <p:handoutMasterIdLst>
    <p:handoutMasterId r:id="rId58"/>
  </p:handoutMasterIdLst>
  <p:sldIdLst>
    <p:sldId id="410" r:id="rId5"/>
    <p:sldId id="383" r:id="rId6"/>
    <p:sldId id="409" r:id="rId7"/>
    <p:sldId id="411" r:id="rId8"/>
    <p:sldId id="412" r:id="rId9"/>
    <p:sldId id="413" r:id="rId10"/>
    <p:sldId id="389" r:id="rId11"/>
    <p:sldId id="431" r:id="rId12"/>
    <p:sldId id="432" r:id="rId13"/>
    <p:sldId id="433" r:id="rId14"/>
    <p:sldId id="434" r:id="rId15"/>
    <p:sldId id="391" r:id="rId16"/>
    <p:sldId id="445" r:id="rId17"/>
    <p:sldId id="446" r:id="rId18"/>
    <p:sldId id="447" r:id="rId19"/>
    <p:sldId id="450" r:id="rId20"/>
    <p:sldId id="448" r:id="rId21"/>
    <p:sldId id="414" r:id="rId22"/>
    <p:sldId id="435" r:id="rId23"/>
    <p:sldId id="417" r:id="rId24"/>
    <p:sldId id="418" r:id="rId25"/>
    <p:sldId id="449" r:id="rId26"/>
    <p:sldId id="438" r:id="rId27"/>
    <p:sldId id="436" r:id="rId28"/>
    <p:sldId id="437" r:id="rId29"/>
    <p:sldId id="439" r:id="rId30"/>
    <p:sldId id="440" r:id="rId31"/>
    <p:sldId id="441" r:id="rId32"/>
    <p:sldId id="443" r:id="rId33"/>
    <p:sldId id="442" r:id="rId34"/>
    <p:sldId id="451" r:id="rId35"/>
    <p:sldId id="444" r:id="rId36"/>
    <p:sldId id="419" r:id="rId37"/>
    <p:sldId id="452" r:id="rId38"/>
    <p:sldId id="453" r:id="rId39"/>
    <p:sldId id="454" r:id="rId40"/>
    <p:sldId id="455" r:id="rId41"/>
    <p:sldId id="456" r:id="rId42"/>
    <p:sldId id="457" r:id="rId43"/>
    <p:sldId id="458" r:id="rId44"/>
    <p:sldId id="459" r:id="rId45"/>
    <p:sldId id="460" r:id="rId46"/>
    <p:sldId id="461" r:id="rId47"/>
    <p:sldId id="462" r:id="rId48"/>
    <p:sldId id="420" r:id="rId49"/>
    <p:sldId id="463" r:id="rId50"/>
    <p:sldId id="464" r:id="rId51"/>
    <p:sldId id="465" r:id="rId52"/>
    <p:sldId id="423" r:id="rId53"/>
    <p:sldId id="429" r:id="rId54"/>
    <p:sldId id="430" r:id="rId55"/>
    <p:sldId id="398"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22" autoAdjust="0"/>
    <p:restoredTop sz="76730" autoAdjust="0"/>
  </p:normalViewPr>
  <p:slideViewPr>
    <p:cSldViewPr snapToGrid="0">
      <p:cViewPr varScale="1">
        <p:scale>
          <a:sx n="98" d="100"/>
          <a:sy n="98" d="100"/>
        </p:scale>
        <p:origin x="378" y="84"/>
      </p:cViewPr>
      <p:guideLst/>
    </p:cSldViewPr>
  </p:slideViewPr>
  <p:outlineViewPr>
    <p:cViewPr>
      <p:scale>
        <a:sx n="33" d="100"/>
        <a:sy n="33" d="100"/>
      </p:scale>
      <p:origin x="0" y="-1404"/>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3A444D-062C-6840-ACAC-414FFBE86B04}" type="doc">
      <dgm:prSet loTypeId="urn:microsoft.com/office/officeart/2005/8/layout/hChevron3" loCatId="" qsTypeId="urn:microsoft.com/office/officeart/2005/8/quickstyle/simple1" qsCatId="simple" csTypeId="urn:microsoft.com/office/officeart/2005/8/colors/accent3_2" csCatId="accent3" phldr="1"/>
      <dgm:spPr/>
    </dgm:pt>
    <dgm:pt modelId="{55CF31F0-77DD-584D-B93F-527CB0618C1A}">
      <dgm:prSet phldrT="[Text]" custT="1"/>
      <dgm:spPr/>
      <dgm:t>
        <a:bodyPr/>
        <a:lstStyle/>
        <a:p>
          <a:r>
            <a:rPr lang="en-US" sz="1800" b="1" dirty="0"/>
            <a:t>FOUNDING BOARD</a:t>
          </a:r>
        </a:p>
      </dgm:t>
    </dgm:pt>
    <dgm:pt modelId="{1E718921-833D-4040-BFE3-78EDE25E158E}" type="parTrans" cxnId="{DF94102C-656E-554E-9083-F49A4FCFC481}">
      <dgm:prSet/>
      <dgm:spPr/>
      <dgm:t>
        <a:bodyPr/>
        <a:lstStyle/>
        <a:p>
          <a:endParaRPr lang="en-US"/>
        </a:p>
      </dgm:t>
    </dgm:pt>
    <dgm:pt modelId="{3A6A963E-25E1-174D-8597-60D70092099B}" type="sibTrans" cxnId="{DF94102C-656E-554E-9083-F49A4FCFC481}">
      <dgm:prSet/>
      <dgm:spPr/>
      <dgm:t>
        <a:bodyPr/>
        <a:lstStyle/>
        <a:p>
          <a:endParaRPr lang="en-US"/>
        </a:p>
      </dgm:t>
    </dgm:pt>
    <dgm:pt modelId="{C48D608C-CC32-F444-81D1-5F05CA32A7D7}">
      <dgm:prSet phldrT="[Text]" custT="1"/>
      <dgm:spPr/>
      <dgm:t>
        <a:bodyPr/>
        <a:lstStyle/>
        <a:p>
          <a:r>
            <a:rPr lang="en-US" sz="1800" b="1" dirty="0"/>
            <a:t>EMERGING BOARD</a:t>
          </a:r>
        </a:p>
      </dgm:t>
    </dgm:pt>
    <dgm:pt modelId="{4F18B274-8693-984A-B1EA-72CC8E39A82C}" type="parTrans" cxnId="{27D9E236-3F74-6843-B4AE-0A15DDE91264}">
      <dgm:prSet/>
      <dgm:spPr/>
      <dgm:t>
        <a:bodyPr/>
        <a:lstStyle/>
        <a:p>
          <a:endParaRPr lang="en-US"/>
        </a:p>
      </dgm:t>
    </dgm:pt>
    <dgm:pt modelId="{24D65C53-76C9-994F-B0E3-BC2CCA19BD90}" type="sibTrans" cxnId="{27D9E236-3F74-6843-B4AE-0A15DDE91264}">
      <dgm:prSet/>
      <dgm:spPr/>
      <dgm:t>
        <a:bodyPr/>
        <a:lstStyle/>
        <a:p>
          <a:endParaRPr lang="en-US"/>
        </a:p>
      </dgm:t>
    </dgm:pt>
    <dgm:pt modelId="{6E1DB263-FE1F-2B48-AD04-716F9EBA6382}">
      <dgm:prSet phldrT="[Text]" custT="1"/>
      <dgm:spPr/>
      <dgm:t>
        <a:bodyPr/>
        <a:lstStyle/>
        <a:p>
          <a:r>
            <a:rPr lang="en-US" sz="1800" b="1" dirty="0"/>
            <a:t>MATURING BOARD</a:t>
          </a:r>
        </a:p>
      </dgm:t>
    </dgm:pt>
    <dgm:pt modelId="{B82A128D-337C-424F-9127-58168C26E971}" type="parTrans" cxnId="{3247445A-98E4-9648-A30E-B6E6AB8392A4}">
      <dgm:prSet/>
      <dgm:spPr/>
      <dgm:t>
        <a:bodyPr/>
        <a:lstStyle/>
        <a:p>
          <a:endParaRPr lang="en-US"/>
        </a:p>
      </dgm:t>
    </dgm:pt>
    <dgm:pt modelId="{1FC657EE-8250-7549-B26D-7E66F1C023CD}" type="sibTrans" cxnId="{3247445A-98E4-9648-A30E-B6E6AB8392A4}">
      <dgm:prSet/>
      <dgm:spPr/>
      <dgm:t>
        <a:bodyPr/>
        <a:lstStyle/>
        <a:p>
          <a:endParaRPr lang="en-US"/>
        </a:p>
      </dgm:t>
    </dgm:pt>
    <dgm:pt modelId="{5ECAF911-3D49-B647-9BAD-9CD3E636E68D}" type="pres">
      <dgm:prSet presAssocID="{293A444D-062C-6840-ACAC-414FFBE86B04}" presName="Name0" presStyleCnt="0">
        <dgm:presLayoutVars>
          <dgm:dir/>
          <dgm:resizeHandles val="exact"/>
        </dgm:presLayoutVars>
      </dgm:prSet>
      <dgm:spPr/>
    </dgm:pt>
    <dgm:pt modelId="{22F54AD0-E230-534B-BCD1-75A25871C7C2}" type="pres">
      <dgm:prSet presAssocID="{55CF31F0-77DD-584D-B93F-527CB0618C1A}" presName="parTxOnly" presStyleLbl="node1" presStyleIdx="0" presStyleCnt="3" custScaleX="32462" custScaleY="21823" custLinFactX="-5076" custLinFactNeighborX="-100000" custLinFactNeighborY="-1035">
        <dgm:presLayoutVars>
          <dgm:bulletEnabled val="1"/>
        </dgm:presLayoutVars>
      </dgm:prSet>
      <dgm:spPr/>
    </dgm:pt>
    <dgm:pt modelId="{1DAED2B7-7AE3-6146-BFEF-E418CC8E000D}" type="pres">
      <dgm:prSet presAssocID="{3A6A963E-25E1-174D-8597-60D70092099B}" presName="parSpace" presStyleCnt="0"/>
      <dgm:spPr/>
    </dgm:pt>
    <dgm:pt modelId="{7FD1AD0C-3044-3B49-91EC-8686DBF7CF7D}" type="pres">
      <dgm:prSet presAssocID="{C48D608C-CC32-F444-81D1-5F05CA32A7D7}" presName="parTxOnly" presStyleLbl="node1" presStyleIdx="1" presStyleCnt="3" custScaleX="36055" custScaleY="21823" custLinFactNeighborX="-4314" custLinFactNeighborY="-1035">
        <dgm:presLayoutVars>
          <dgm:bulletEnabled val="1"/>
        </dgm:presLayoutVars>
      </dgm:prSet>
      <dgm:spPr/>
    </dgm:pt>
    <dgm:pt modelId="{ADD91F2C-D78E-B54A-B237-453B97D4822E}" type="pres">
      <dgm:prSet presAssocID="{24D65C53-76C9-994F-B0E3-BC2CCA19BD90}" presName="parSpace" presStyleCnt="0"/>
      <dgm:spPr/>
    </dgm:pt>
    <dgm:pt modelId="{B2D49F1F-5116-3B40-8FAE-6EE83A4E32F0}" type="pres">
      <dgm:prSet presAssocID="{6E1DB263-FE1F-2B48-AD04-716F9EBA6382}" presName="parTxOnly" presStyleLbl="node1" presStyleIdx="2" presStyleCnt="3" custScaleX="36412" custScaleY="21823" custLinFactNeighborX="78961" custLinFactNeighborY="-1035">
        <dgm:presLayoutVars>
          <dgm:bulletEnabled val="1"/>
        </dgm:presLayoutVars>
      </dgm:prSet>
      <dgm:spPr/>
    </dgm:pt>
  </dgm:ptLst>
  <dgm:cxnLst>
    <dgm:cxn modelId="{DF94102C-656E-554E-9083-F49A4FCFC481}" srcId="{293A444D-062C-6840-ACAC-414FFBE86B04}" destId="{55CF31F0-77DD-584D-B93F-527CB0618C1A}" srcOrd="0" destOrd="0" parTransId="{1E718921-833D-4040-BFE3-78EDE25E158E}" sibTransId="{3A6A963E-25E1-174D-8597-60D70092099B}"/>
    <dgm:cxn modelId="{27D9E236-3F74-6843-B4AE-0A15DDE91264}" srcId="{293A444D-062C-6840-ACAC-414FFBE86B04}" destId="{C48D608C-CC32-F444-81D1-5F05CA32A7D7}" srcOrd="1" destOrd="0" parTransId="{4F18B274-8693-984A-B1EA-72CC8E39A82C}" sibTransId="{24D65C53-76C9-994F-B0E3-BC2CCA19BD90}"/>
    <dgm:cxn modelId="{CB34BA3E-20C1-8845-8B54-DE0726CC76D2}" type="presOf" srcId="{55CF31F0-77DD-584D-B93F-527CB0618C1A}" destId="{22F54AD0-E230-534B-BCD1-75A25871C7C2}" srcOrd="0" destOrd="0" presId="urn:microsoft.com/office/officeart/2005/8/layout/hChevron3"/>
    <dgm:cxn modelId="{A0A05F6D-DE53-5F4D-904E-53B5123A85B2}" type="presOf" srcId="{C48D608C-CC32-F444-81D1-5F05CA32A7D7}" destId="{7FD1AD0C-3044-3B49-91EC-8686DBF7CF7D}" srcOrd="0" destOrd="0" presId="urn:microsoft.com/office/officeart/2005/8/layout/hChevron3"/>
    <dgm:cxn modelId="{3247445A-98E4-9648-A30E-B6E6AB8392A4}" srcId="{293A444D-062C-6840-ACAC-414FFBE86B04}" destId="{6E1DB263-FE1F-2B48-AD04-716F9EBA6382}" srcOrd="2" destOrd="0" parTransId="{B82A128D-337C-424F-9127-58168C26E971}" sibTransId="{1FC657EE-8250-7549-B26D-7E66F1C023CD}"/>
    <dgm:cxn modelId="{BD44D2C8-FDD1-F647-B47B-0D107528A908}" type="presOf" srcId="{293A444D-062C-6840-ACAC-414FFBE86B04}" destId="{5ECAF911-3D49-B647-9BAD-9CD3E636E68D}" srcOrd="0" destOrd="0" presId="urn:microsoft.com/office/officeart/2005/8/layout/hChevron3"/>
    <dgm:cxn modelId="{C81D98DA-BA79-3446-8315-DCB20902F3C5}" type="presOf" srcId="{6E1DB263-FE1F-2B48-AD04-716F9EBA6382}" destId="{B2D49F1F-5116-3B40-8FAE-6EE83A4E32F0}" srcOrd="0" destOrd="0" presId="urn:microsoft.com/office/officeart/2005/8/layout/hChevron3"/>
    <dgm:cxn modelId="{8A1CB60C-1EE6-694E-BC7A-F5AE459EDF5B}" type="presParOf" srcId="{5ECAF911-3D49-B647-9BAD-9CD3E636E68D}" destId="{22F54AD0-E230-534B-BCD1-75A25871C7C2}" srcOrd="0" destOrd="0" presId="urn:microsoft.com/office/officeart/2005/8/layout/hChevron3"/>
    <dgm:cxn modelId="{0E4D66B0-71AE-1340-877F-030A78B12DEE}" type="presParOf" srcId="{5ECAF911-3D49-B647-9BAD-9CD3E636E68D}" destId="{1DAED2B7-7AE3-6146-BFEF-E418CC8E000D}" srcOrd="1" destOrd="0" presId="urn:microsoft.com/office/officeart/2005/8/layout/hChevron3"/>
    <dgm:cxn modelId="{CDC428FC-D116-1840-B792-11E3D7D76DE3}" type="presParOf" srcId="{5ECAF911-3D49-B647-9BAD-9CD3E636E68D}" destId="{7FD1AD0C-3044-3B49-91EC-8686DBF7CF7D}" srcOrd="2" destOrd="0" presId="urn:microsoft.com/office/officeart/2005/8/layout/hChevron3"/>
    <dgm:cxn modelId="{FA5933A5-28E2-E742-B1DC-D3E0EEC2C405}" type="presParOf" srcId="{5ECAF911-3D49-B647-9BAD-9CD3E636E68D}" destId="{ADD91F2C-D78E-B54A-B237-453B97D4822E}" srcOrd="3" destOrd="0" presId="urn:microsoft.com/office/officeart/2005/8/layout/hChevron3"/>
    <dgm:cxn modelId="{0C0E49CC-65EF-E544-9F64-4F94A75D03A3}" type="presParOf" srcId="{5ECAF911-3D49-B647-9BAD-9CD3E636E68D}" destId="{B2D49F1F-5116-3B40-8FAE-6EE83A4E32F0}"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16FCDA9-8670-44CC-9D88-53C3F9E8E3DE}" type="doc">
      <dgm:prSet loTypeId="urn:microsoft.com/office/officeart/2009/3/layout/RandomtoResultProcess" loCatId="process" qsTypeId="urn:microsoft.com/office/officeart/2005/8/quickstyle/simple1" qsCatId="simple" csTypeId="urn:microsoft.com/office/officeart/2005/8/colors/colorful1" csCatId="colorful" phldr="1"/>
      <dgm:spPr/>
    </dgm:pt>
    <dgm:pt modelId="{5170CA52-7E74-4026-95E1-A668929497A9}">
      <dgm:prSet phldrT="[Text]"/>
      <dgm:spPr/>
      <dgm:t>
        <a:bodyPr/>
        <a:lstStyle/>
        <a:p>
          <a:r>
            <a:rPr lang="en-US" dirty="0">
              <a:solidFill>
                <a:schemeClr val="bg1"/>
              </a:solidFill>
            </a:rPr>
            <a:t>Data Collection</a:t>
          </a:r>
        </a:p>
      </dgm:t>
    </dgm:pt>
    <dgm:pt modelId="{C2B3B941-7E9F-4791-B351-FBC81520F0F4}" type="parTrans" cxnId="{E85F03AD-99CA-42D0-9988-E6EC7A6B429D}">
      <dgm:prSet/>
      <dgm:spPr/>
      <dgm:t>
        <a:bodyPr/>
        <a:lstStyle/>
        <a:p>
          <a:endParaRPr lang="en-US">
            <a:solidFill>
              <a:schemeClr val="bg1"/>
            </a:solidFill>
          </a:endParaRPr>
        </a:p>
      </dgm:t>
    </dgm:pt>
    <dgm:pt modelId="{75E76E37-2348-4873-AFB6-A33D753FDE0A}" type="sibTrans" cxnId="{E85F03AD-99CA-42D0-9988-E6EC7A6B429D}">
      <dgm:prSet/>
      <dgm:spPr/>
      <dgm:t>
        <a:bodyPr/>
        <a:lstStyle/>
        <a:p>
          <a:endParaRPr lang="en-US">
            <a:solidFill>
              <a:schemeClr val="bg1"/>
            </a:solidFill>
          </a:endParaRPr>
        </a:p>
      </dgm:t>
    </dgm:pt>
    <dgm:pt modelId="{F9E27282-268E-4DAA-879C-DE6E6BC4E155}">
      <dgm:prSet phldrT="[Text]"/>
      <dgm:spPr/>
      <dgm:t>
        <a:bodyPr/>
        <a:lstStyle/>
        <a:p>
          <a:r>
            <a:rPr lang="en-US" dirty="0">
              <a:solidFill>
                <a:schemeClr val="bg1"/>
              </a:solidFill>
            </a:rPr>
            <a:t>Reporting</a:t>
          </a:r>
        </a:p>
      </dgm:t>
    </dgm:pt>
    <dgm:pt modelId="{99210763-4E43-4362-8670-2BE7AC969CF1}" type="parTrans" cxnId="{47217532-BCFB-4139-94DA-AD1A439DF226}">
      <dgm:prSet/>
      <dgm:spPr/>
      <dgm:t>
        <a:bodyPr/>
        <a:lstStyle/>
        <a:p>
          <a:endParaRPr lang="en-US">
            <a:solidFill>
              <a:schemeClr val="bg1"/>
            </a:solidFill>
          </a:endParaRPr>
        </a:p>
      </dgm:t>
    </dgm:pt>
    <dgm:pt modelId="{B8287414-AC59-467D-AA01-C3152B6BC3A0}" type="sibTrans" cxnId="{47217532-BCFB-4139-94DA-AD1A439DF226}">
      <dgm:prSet/>
      <dgm:spPr/>
      <dgm:t>
        <a:bodyPr/>
        <a:lstStyle/>
        <a:p>
          <a:endParaRPr lang="en-US">
            <a:solidFill>
              <a:schemeClr val="bg1"/>
            </a:solidFill>
          </a:endParaRPr>
        </a:p>
      </dgm:t>
    </dgm:pt>
    <dgm:pt modelId="{1367FF9C-72DD-4640-8577-297AC316B6B8}">
      <dgm:prSet phldrT="[Text]" custT="1"/>
      <dgm:spPr/>
      <dgm:t>
        <a:bodyPr/>
        <a:lstStyle/>
        <a:p>
          <a:pPr algn="ctr">
            <a:buFont typeface="Wingdings" pitchFamily="2" charset="2"/>
            <a:buNone/>
          </a:pPr>
          <a:r>
            <a:rPr lang="en-US" sz="1600" dirty="0">
              <a:solidFill>
                <a:schemeClr val="bg1"/>
              </a:solidFill>
            </a:rPr>
            <a:t>Visuals</a:t>
          </a:r>
        </a:p>
      </dgm:t>
    </dgm:pt>
    <dgm:pt modelId="{DA18C3BA-A7D6-4E6B-AA2D-24D2EAA03246}" type="parTrans" cxnId="{55CCE8DD-8E1B-41C2-83E2-4CADA8B99281}">
      <dgm:prSet/>
      <dgm:spPr/>
      <dgm:t>
        <a:bodyPr/>
        <a:lstStyle/>
        <a:p>
          <a:endParaRPr lang="en-US">
            <a:solidFill>
              <a:schemeClr val="bg1"/>
            </a:solidFill>
          </a:endParaRPr>
        </a:p>
      </dgm:t>
    </dgm:pt>
    <dgm:pt modelId="{5D6E7FBA-EB34-4D37-91C5-BB9F4ADA5FBD}" type="sibTrans" cxnId="{55CCE8DD-8E1B-41C2-83E2-4CADA8B99281}">
      <dgm:prSet/>
      <dgm:spPr/>
      <dgm:t>
        <a:bodyPr/>
        <a:lstStyle/>
        <a:p>
          <a:endParaRPr lang="en-US">
            <a:solidFill>
              <a:schemeClr val="bg1"/>
            </a:solidFill>
          </a:endParaRPr>
        </a:p>
      </dgm:t>
    </dgm:pt>
    <dgm:pt modelId="{FCF2684C-CAF4-46E8-AECF-68E8D45B0C42}">
      <dgm:prSet phldrT="[Text]" custT="1"/>
      <dgm:spPr/>
      <dgm:t>
        <a:bodyPr/>
        <a:lstStyle/>
        <a:p>
          <a:pPr>
            <a:buFont typeface="Wingdings" pitchFamily="2" charset="2"/>
            <a:buChar char="§"/>
          </a:pPr>
          <a:r>
            <a:rPr lang="en-US" sz="1300" dirty="0">
              <a:solidFill>
                <a:schemeClr val="bg1"/>
              </a:solidFill>
            </a:rPr>
            <a:t>Assessments</a:t>
          </a:r>
        </a:p>
      </dgm:t>
    </dgm:pt>
    <dgm:pt modelId="{98D618AA-534B-469C-B06E-375C8E2CDDE1}" type="parTrans" cxnId="{9C69C6DB-7B3E-40E2-BF9C-2B4CBBC230ED}">
      <dgm:prSet/>
      <dgm:spPr/>
      <dgm:t>
        <a:bodyPr/>
        <a:lstStyle/>
        <a:p>
          <a:endParaRPr lang="en-US">
            <a:solidFill>
              <a:schemeClr val="bg1"/>
            </a:solidFill>
          </a:endParaRPr>
        </a:p>
      </dgm:t>
    </dgm:pt>
    <dgm:pt modelId="{FCB70A45-70A2-40DD-BF2C-2796CBE8BE3E}" type="sibTrans" cxnId="{9C69C6DB-7B3E-40E2-BF9C-2B4CBBC230ED}">
      <dgm:prSet/>
      <dgm:spPr/>
      <dgm:t>
        <a:bodyPr/>
        <a:lstStyle/>
        <a:p>
          <a:endParaRPr lang="en-US">
            <a:solidFill>
              <a:schemeClr val="bg1"/>
            </a:solidFill>
          </a:endParaRPr>
        </a:p>
      </dgm:t>
    </dgm:pt>
    <dgm:pt modelId="{BFB7CE21-64F2-4049-A2AB-1917CB5AD5E7}">
      <dgm:prSet phldrT="[Text]" custT="1"/>
      <dgm:spPr/>
      <dgm:t>
        <a:bodyPr/>
        <a:lstStyle/>
        <a:p>
          <a:pPr>
            <a:buFont typeface="Wingdings" pitchFamily="2" charset="2"/>
            <a:buChar char="§"/>
          </a:pPr>
          <a:r>
            <a:rPr lang="en-US" sz="1300" dirty="0">
              <a:solidFill>
                <a:schemeClr val="bg1"/>
              </a:solidFill>
            </a:rPr>
            <a:t>Organizational Submissions</a:t>
          </a:r>
        </a:p>
      </dgm:t>
    </dgm:pt>
    <dgm:pt modelId="{6E75112B-049F-4B93-8466-FDDDD9032A86}" type="parTrans" cxnId="{E60AF774-8385-4A0B-A273-742C670694DE}">
      <dgm:prSet/>
      <dgm:spPr/>
      <dgm:t>
        <a:bodyPr/>
        <a:lstStyle/>
        <a:p>
          <a:endParaRPr lang="en-US">
            <a:solidFill>
              <a:schemeClr val="bg1"/>
            </a:solidFill>
          </a:endParaRPr>
        </a:p>
      </dgm:t>
    </dgm:pt>
    <dgm:pt modelId="{7386ED6A-1015-4DE6-9253-2E0D97BAC619}" type="sibTrans" cxnId="{E60AF774-8385-4A0B-A273-742C670694DE}">
      <dgm:prSet/>
      <dgm:spPr/>
      <dgm:t>
        <a:bodyPr/>
        <a:lstStyle/>
        <a:p>
          <a:endParaRPr lang="en-US">
            <a:solidFill>
              <a:schemeClr val="bg1"/>
            </a:solidFill>
          </a:endParaRPr>
        </a:p>
      </dgm:t>
    </dgm:pt>
    <dgm:pt modelId="{03D1074D-A492-4FFF-9C8D-BD45695AF096}">
      <dgm:prSet phldrT="[Text]" custT="1"/>
      <dgm:spPr/>
      <dgm:t>
        <a:bodyPr/>
        <a:lstStyle/>
        <a:p>
          <a:pPr>
            <a:buFont typeface="Wingdings" pitchFamily="2" charset="2"/>
            <a:buChar char="§"/>
          </a:pPr>
          <a:r>
            <a:rPr lang="en-US" sz="1300" dirty="0">
              <a:solidFill>
                <a:schemeClr val="bg1"/>
              </a:solidFill>
            </a:rPr>
            <a:t>Audits</a:t>
          </a:r>
        </a:p>
      </dgm:t>
    </dgm:pt>
    <dgm:pt modelId="{27ACEBC0-0D6D-429F-90D2-777B6F4D21B5}" type="parTrans" cxnId="{AFB40283-1F77-42DD-8A98-FC6E57A4336B}">
      <dgm:prSet/>
      <dgm:spPr/>
      <dgm:t>
        <a:bodyPr/>
        <a:lstStyle/>
        <a:p>
          <a:endParaRPr lang="en-US">
            <a:solidFill>
              <a:schemeClr val="bg1"/>
            </a:solidFill>
          </a:endParaRPr>
        </a:p>
      </dgm:t>
    </dgm:pt>
    <dgm:pt modelId="{A199C4D1-2495-4B4A-BA91-77F9966C87E8}" type="sibTrans" cxnId="{AFB40283-1F77-42DD-8A98-FC6E57A4336B}">
      <dgm:prSet/>
      <dgm:spPr/>
      <dgm:t>
        <a:bodyPr/>
        <a:lstStyle/>
        <a:p>
          <a:endParaRPr lang="en-US">
            <a:solidFill>
              <a:schemeClr val="bg1"/>
            </a:solidFill>
          </a:endParaRPr>
        </a:p>
      </dgm:t>
    </dgm:pt>
    <dgm:pt modelId="{E93B4DA9-5C70-4816-8461-D4D79AC481C5}">
      <dgm:prSet phldrT="[Text]" custT="1"/>
      <dgm:spPr/>
      <dgm:t>
        <a:bodyPr/>
        <a:lstStyle/>
        <a:p>
          <a:pPr>
            <a:buFont typeface="Wingdings" pitchFamily="2" charset="2"/>
            <a:buChar char="§"/>
          </a:pPr>
          <a:r>
            <a:rPr lang="en-US" sz="1300" dirty="0">
              <a:solidFill>
                <a:schemeClr val="bg1"/>
              </a:solidFill>
            </a:rPr>
            <a:t>Site Visits</a:t>
          </a:r>
        </a:p>
      </dgm:t>
    </dgm:pt>
    <dgm:pt modelId="{76DDA17A-26CE-49E2-94E1-1D359C8A4B5E}" type="parTrans" cxnId="{25F459EF-50B9-474C-BA17-36C223FEDDE2}">
      <dgm:prSet/>
      <dgm:spPr/>
      <dgm:t>
        <a:bodyPr/>
        <a:lstStyle/>
        <a:p>
          <a:endParaRPr lang="en-US">
            <a:solidFill>
              <a:schemeClr val="bg1"/>
            </a:solidFill>
          </a:endParaRPr>
        </a:p>
      </dgm:t>
    </dgm:pt>
    <dgm:pt modelId="{E4840779-5D3F-43B5-9815-3904CEA0B258}" type="sibTrans" cxnId="{25F459EF-50B9-474C-BA17-36C223FEDDE2}">
      <dgm:prSet/>
      <dgm:spPr/>
      <dgm:t>
        <a:bodyPr/>
        <a:lstStyle/>
        <a:p>
          <a:endParaRPr lang="en-US">
            <a:solidFill>
              <a:schemeClr val="bg1"/>
            </a:solidFill>
          </a:endParaRPr>
        </a:p>
      </dgm:t>
    </dgm:pt>
    <dgm:pt modelId="{08334AF7-8E9E-4410-BEC2-EBB90DF7FFA9}">
      <dgm:prSet phldrT="[Text]"/>
      <dgm:spPr/>
      <dgm:t>
        <a:bodyPr/>
        <a:lstStyle/>
        <a:p>
          <a:r>
            <a:rPr lang="en-US" dirty="0">
              <a:solidFill>
                <a:schemeClr val="bg1"/>
              </a:solidFill>
            </a:rPr>
            <a:t>Analysis</a:t>
          </a:r>
        </a:p>
      </dgm:t>
    </dgm:pt>
    <dgm:pt modelId="{86B30F46-A598-4268-9DA7-831E23010413}" type="parTrans" cxnId="{B84AD2D4-83CB-476C-BD64-01BEF39DE286}">
      <dgm:prSet/>
      <dgm:spPr/>
      <dgm:t>
        <a:bodyPr/>
        <a:lstStyle/>
        <a:p>
          <a:endParaRPr lang="en-US">
            <a:solidFill>
              <a:schemeClr val="bg1"/>
            </a:solidFill>
          </a:endParaRPr>
        </a:p>
      </dgm:t>
    </dgm:pt>
    <dgm:pt modelId="{4D234BDB-A57D-44C7-ABC9-5B7CD8146E18}" type="sibTrans" cxnId="{B84AD2D4-83CB-476C-BD64-01BEF39DE286}">
      <dgm:prSet/>
      <dgm:spPr/>
      <dgm:t>
        <a:bodyPr/>
        <a:lstStyle/>
        <a:p>
          <a:endParaRPr lang="en-US">
            <a:solidFill>
              <a:schemeClr val="bg1"/>
            </a:solidFill>
          </a:endParaRPr>
        </a:p>
      </dgm:t>
    </dgm:pt>
    <dgm:pt modelId="{598FB4BE-F194-4E2D-9137-6FACAE8BBE9D}">
      <dgm:prSet phldrT="[Text]" custT="1"/>
      <dgm:spPr/>
      <dgm:t>
        <a:bodyPr anchor="t"/>
        <a:lstStyle/>
        <a:p>
          <a:pPr>
            <a:spcAft>
              <a:spcPts val="0"/>
            </a:spcAft>
          </a:pPr>
          <a:r>
            <a:rPr lang="en-US" sz="1600" dirty="0">
              <a:solidFill>
                <a:schemeClr val="bg1"/>
              </a:solidFill>
            </a:rPr>
            <a:t>Evaluate against metric criteria</a:t>
          </a:r>
        </a:p>
      </dgm:t>
    </dgm:pt>
    <dgm:pt modelId="{956C7664-B2DC-42C3-94C0-D493C4FAC09B}" type="parTrans" cxnId="{E25B2361-1E87-4149-8719-F2D120C9CA1F}">
      <dgm:prSet/>
      <dgm:spPr/>
      <dgm:t>
        <a:bodyPr/>
        <a:lstStyle/>
        <a:p>
          <a:endParaRPr lang="en-US">
            <a:solidFill>
              <a:schemeClr val="bg1"/>
            </a:solidFill>
          </a:endParaRPr>
        </a:p>
      </dgm:t>
    </dgm:pt>
    <dgm:pt modelId="{475F20D7-C01B-4915-818E-D63926516C29}" type="sibTrans" cxnId="{E25B2361-1E87-4149-8719-F2D120C9CA1F}">
      <dgm:prSet/>
      <dgm:spPr/>
      <dgm:t>
        <a:bodyPr/>
        <a:lstStyle/>
        <a:p>
          <a:endParaRPr lang="en-US">
            <a:solidFill>
              <a:schemeClr val="bg1"/>
            </a:solidFill>
          </a:endParaRPr>
        </a:p>
      </dgm:t>
    </dgm:pt>
    <dgm:pt modelId="{C554A17C-3A38-482D-9708-4E6D970F55FE}">
      <dgm:prSet phldrT="[Text]" custT="1"/>
      <dgm:spPr/>
      <dgm:t>
        <a:bodyPr/>
        <a:lstStyle/>
        <a:p>
          <a:pPr algn="ctr">
            <a:buFont typeface="Wingdings" pitchFamily="2" charset="2"/>
            <a:buNone/>
          </a:pPr>
          <a:r>
            <a:rPr lang="en-US" sz="1600" dirty="0">
              <a:solidFill>
                <a:schemeClr val="bg1"/>
              </a:solidFill>
            </a:rPr>
            <a:t>Narrative</a:t>
          </a:r>
        </a:p>
      </dgm:t>
    </dgm:pt>
    <dgm:pt modelId="{FBE72D20-A580-4EA3-8032-C4B47CD528B0}" type="parTrans" cxnId="{2F332161-EF13-4493-8C9F-F12101AA9CA1}">
      <dgm:prSet/>
      <dgm:spPr/>
      <dgm:t>
        <a:bodyPr/>
        <a:lstStyle/>
        <a:p>
          <a:endParaRPr lang="en-US">
            <a:solidFill>
              <a:schemeClr val="bg1"/>
            </a:solidFill>
          </a:endParaRPr>
        </a:p>
      </dgm:t>
    </dgm:pt>
    <dgm:pt modelId="{0C705178-6DE7-4DFE-923A-B2C83644FEF8}" type="sibTrans" cxnId="{2F332161-EF13-4493-8C9F-F12101AA9CA1}">
      <dgm:prSet/>
      <dgm:spPr/>
      <dgm:t>
        <a:bodyPr/>
        <a:lstStyle/>
        <a:p>
          <a:endParaRPr lang="en-US">
            <a:solidFill>
              <a:schemeClr val="bg1"/>
            </a:solidFill>
          </a:endParaRPr>
        </a:p>
      </dgm:t>
    </dgm:pt>
    <dgm:pt modelId="{0991CC2F-F886-425B-8B6E-1AEB81A87B4F}">
      <dgm:prSet phldrT="[Text]" custT="1"/>
      <dgm:spPr/>
      <dgm:t>
        <a:bodyPr/>
        <a:lstStyle/>
        <a:p>
          <a:pPr>
            <a:buFont typeface="Wingdings" pitchFamily="2" charset="2"/>
            <a:buChar char="§"/>
          </a:pPr>
          <a:r>
            <a:rPr lang="en-US" sz="1300" dirty="0">
              <a:solidFill>
                <a:schemeClr val="bg1"/>
              </a:solidFill>
            </a:rPr>
            <a:t>School-specific data</a:t>
          </a:r>
        </a:p>
      </dgm:t>
    </dgm:pt>
    <dgm:pt modelId="{4EA82E6A-D81D-4AF6-9272-52186DA84188}" type="parTrans" cxnId="{E117C61D-3FCA-4A87-8D5A-E01E52D38FA7}">
      <dgm:prSet/>
      <dgm:spPr/>
      <dgm:t>
        <a:bodyPr/>
        <a:lstStyle/>
        <a:p>
          <a:endParaRPr lang="en-US">
            <a:solidFill>
              <a:schemeClr val="bg1"/>
            </a:solidFill>
          </a:endParaRPr>
        </a:p>
      </dgm:t>
    </dgm:pt>
    <dgm:pt modelId="{7CBD2A0F-C0B3-49A6-8355-5B4A94B265F7}" type="sibTrans" cxnId="{E117C61D-3FCA-4A87-8D5A-E01E52D38FA7}">
      <dgm:prSet/>
      <dgm:spPr/>
      <dgm:t>
        <a:bodyPr/>
        <a:lstStyle/>
        <a:p>
          <a:endParaRPr lang="en-US">
            <a:solidFill>
              <a:schemeClr val="bg1"/>
            </a:solidFill>
          </a:endParaRPr>
        </a:p>
      </dgm:t>
    </dgm:pt>
    <dgm:pt modelId="{524877FF-BD83-497A-B59A-6973E170EC92}">
      <dgm:prSet phldrT="[Text]" custT="1"/>
      <dgm:spPr/>
      <dgm:t>
        <a:bodyPr/>
        <a:lstStyle/>
        <a:p>
          <a:pPr>
            <a:buFont typeface="Wingdings" pitchFamily="2" charset="2"/>
            <a:buChar char="§"/>
          </a:pPr>
          <a:r>
            <a:rPr lang="en-US" sz="1300" dirty="0">
              <a:solidFill>
                <a:schemeClr val="bg1"/>
              </a:solidFill>
            </a:rPr>
            <a:t>State Reporting</a:t>
          </a:r>
        </a:p>
      </dgm:t>
    </dgm:pt>
    <dgm:pt modelId="{78133F5A-F698-400B-9991-58410FB53BEE}" type="parTrans" cxnId="{83B1A356-225F-4F6A-A530-9B48A6FCA461}">
      <dgm:prSet/>
      <dgm:spPr/>
      <dgm:t>
        <a:bodyPr/>
        <a:lstStyle/>
        <a:p>
          <a:endParaRPr lang="en-US">
            <a:solidFill>
              <a:schemeClr val="bg1"/>
            </a:solidFill>
          </a:endParaRPr>
        </a:p>
      </dgm:t>
    </dgm:pt>
    <dgm:pt modelId="{683351DF-6995-4200-845C-1B13A8DEE360}" type="sibTrans" cxnId="{83B1A356-225F-4F6A-A530-9B48A6FCA461}">
      <dgm:prSet/>
      <dgm:spPr/>
      <dgm:t>
        <a:bodyPr/>
        <a:lstStyle/>
        <a:p>
          <a:endParaRPr lang="en-US">
            <a:solidFill>
              <a:schemeClr val="bg1"/>
            </a:solidFill>
          </a:endParaRPr>
        </a:p>
      </dgm:t>
    </dgm:pt>
    <dgm:pt modelId="{C28A6D4D-60EF-40F3-B7C4-0CD1A3808C25}" type="pres">
      <dgm:prSet presAssocID="{316FCDA9-8670-44CC-9D88-53C3F9E8E3DE}" presName="Name0" presStyleCnt="0">
        <dgm:presLayoutVars>
          <dgm:dir/>
          <dgm:animOne val="branch"/>
          <dgm:animLvl val="lvl"/>
        </dgm:presLayoutVars>
      </dgm:prSet>
      <dgm:spPr/>
    </dgm:pt>
    <dgm:pt modelId="{3FD2CF7B-61E1-43DC-85E7-393E48FD4C00}" type="pres">
      <dgm:prSet presAssocID="{5170CA52-7E74-4026-95E1-A668929497A9}" presName="chaos" presStyleCnt="0"/>
      <dgm:spPr/>
    </dgm:pt>
    <dgm:pt modelId="{5BC96691-F296-412B-B30C-3B0BE6B9C05A}" type="pres">
      <dgm:prSet presAssocID="{5170CA52-7E74-4026-95E1-A668929497A9}" presName="parTx1" presStyleLbl="revTx" presStyleIdx="0" presStyleCnt="5"/>
      <dgm:spPr/>
    </dgm:pt>
    <dgm:pt modelId="{E4FA0954-FC03-478D-97B6-9977BB04C601}" type="pres">
      <dgm:prSet presAssocID="{5170CA52-7E74-4026-95E1-A668929497A9}" presName="desTx1" presStyleLbl="revTx" presStyleIdx="1" presStyleCnt="5">
        <dgm:presLayoutVars>
          <dgm:bulletEnabled val="1"/>
        </dgm:presLayoutVars>
      </dgm:prSet>
      <dgm:spPr/>
    </dgm:pt>
    <dgm:pt modelId="{36C06FDB-EF3F-44C9-932C-80C0A224BFAE}" type="pres">
      <dgm:prSet presAssocID="{5170CA52-7E74-4026-95E1-A668929497A9}" presName="c1" presStyleLbl="node1" presStyleIdx="0" presStyleCnt="19"/>
      <dgm:spPr/>
    </dgm:pt>
    <dgm:pt modelId="{FCE33157-8708-42D3-956E-A6B4342127E5}" type="pres">
      <dgm:prSet presAssocID="{5170CA52-7E74-4026-95E1-A668929497A9}" presName="c2" presStyleLbl="node1" presStyleIdx="1" presStyleCnt="19"/>
      <dgm:spPr/>
    </dgm:pt>
    <dgm:pt modelId="{47386B5B-3158-4626-B4B5-92A4B1421356}" type="pres">
      <dgm:prSet presAssocID="{5170CA52-7E74-4026-95E1-A668929497A9}" presName="c3" presStyleLbl="node1" presStyleIdx="2" presStyleCnt="19"/>
      <dgm:spPr/>
    </dgm:pt>
    <dgm:pt modelId="{4C012F46-836D-4B54-B845-901DF3B69DC4}" type="pres">
      <dgm:prSet presAssocID="{5170CA52-7E74-4026-95E1-A668929497A9}" presName="c4" presStyleLbl="node1" presStyleIdx="3" presStyleCnt="19"/>
      <dgm:spPr/>
    </dgm:pt>
    <dgm:pt modelId="{C793E9DB-8A8B-42C1-B1FE-9BDE91C9842C}" type="pres">
      <dgm:prSet presAssocID="{5170CA52-7E74-4026-95E1-A668929497A9}" presName="c5" presStyleLbl="node1" presStyleIdx="4" presStyleCnt="19"/>
      <dgm:spPr/>
    </dgm:pt>
    <dgm:pt modelId="{105BD5CB-5FFF-43BC-A02D-70A647A76E6D}" type="pres">
      <dgm:prSet presAssocID="{5170CA52-7E74-4026-95E1-A668929497A9}" presName="c6" presStyleLbl="node1" presStyleIdx="5" presStyleCnt="19"/>
      <dgm:spPr/>
    </dgm:pt>
    <dgm:pt modelId="{F59513FC-5057-42F6-9EB5-E5B9E3C79FD5}" type="pres">
      <dgm:prSet presAssocID="{5170CA52-7E74-4026-95E1-A668929497A9}" presName="c7" presStyleLbl="node1" presStyleIdx="6" presStyleCnt="19"/>
      <dgm:spPr/>
    </dgm:pt>
    <dgm:pt modelId="{E8BC262D-C92A-4DF5-8184-D4CECE733AE0}" type="pres">
      <dgm:prSet presAssocID="{5170CA52-7E74-4026-95E1-A668929497A9}" presName="c8" presStyleLbl="node1" presStyleIdx="7" presStyleCnt="19"/>
      <dgm:spPr/>
    </dgm:pt>
    <dgm:pt modelId="{09192145-E7B3-42CC-83FB-38AFA2FFE40E}" type="pres">
      <dgm:prSet presAssocID="{5170CA52-7E74-4026-95E1-A668929497A9}" presName="c9" presStyleLbl="node1" presStyleIdx="8" presStyleCnt="19"/>
      <dgm:spPr/>
    </dgm:pt>
    <dgm:pt modelId="{35A7BA7E-127F-485A-8D0A-47063E002F0B}" type="pres">
      <dgm:prSet presAssocID="{5170CA52-7E74-4026-95E1-A668929497A9}" presName="c10" presStyleLbl="node1" presStyleIdx="9" presStyleCnt="19"/>
      <dgm:spPr/>
    </dgm:pt>
    <dgm:pt modelId="{6B10D9D8-3140-41A2-AC0C-522739578B79}" type="pres">
      <dgm:prSet presAssocID="{5170CA52-7E74-4026-95E1-A668929497A9}" presName="c11" presStyleLbl="node1" presStyleIdx="10" presStyleCnt="19"/>
      <dgm:spPr/>
    </dgm:pt>
    <dgm:pt modelId="{52273E3B-84FB-4AB6-8BBF-C1796094FF67}" type="pres">
      <dgm:prSet presAssocID="{5170CA52-7E74-4026-95E1-A668929497A9}" presName="c12" presStyleLbl="node1" presStyleIdx="11" presStyleCnt="19"/>
      <dgm:spPr/>
    </dgm:pt>
    <dgm:pt modelId="{691A562F-99C1-4B9B-9F1C-CB8A52427B51}" type="pres">
      <dgm:prSet presAssocID="{5170CA52-7E74-4026-95E1-A668929497A9}" presName="c13" presStyleLbl="node1" presStyleIdx="12" presStyleCnt="19"/>
      <dgm:spPr/>
    </dgm:pt>
    <dgm:pt modelId="{D1FC3C2B-B993-4DE2-91D1-8BD6EAC0B5E9}" type="pres">
      <dgm:prSet presAssocID="{5170CA52-7E74-4026-95E1-A668929497A9}" presName="c14" presStyleLbl="node1" presStyleIdx="13" presStyleCnt="19"/>
      <dgm:spPr/>
    </dgm:pt>
    <dgm:pt modelId="{ED21F83D-8D25-425F-9C14-D34609F23EC2}" type="pres">
      <dgm:prSet presAssocID="{5170CA52-7E74-4026-95E1-A668929497A9}" presName="c15" presStyleLbl="node1" presStyleIdx="14" presStyleCnt="19"/>
      <dgm:spPr/>
    </dgm:pt>
    <dgm:pt modelId="{778C5A0A-EECE-4C78-A54E-EEDED60BE349}" type="pres">
      <dgm:prSet presAssocID="{5170CA52-7E74-4026-95E1-A668929497A9}" presName="c16" presStyleLbl="node1" presStyleIdx="15" presStyleCnt="19"/>
      <dgm:spPr/>
    </dgm:pt>
    <dgm:pt modelId="{742075AA-531A-4AE2-9566-FAFC08054EAB}" type="pres">
      <dgm:prSet presAssocID="{5170CA52-7E74-4026-95E1-A668929497A9}" presName="c17" presStyleLbl="node1" presStyleIdx="16" presStyleCnt="19"/>
      <dgm:spPr/>
    </dgm:pt>
    <dgm:pt modelId="{286C2ED3-4714-4B26-9FAD-B1796E141BFC}" type="pres">
      <dgm:prSet presAssocID="{5170CA52-7E74-4026-95E1-A668929497A9}" presName="c18" presStyleLbl="node1" presStyleIdx="17" presStyleCnt="19"/>
      <dgm:spPr/>
    </dgm:pt>
    <dgm:pt modelId="{85FE9999-259A-433C-9A6C-C611BC681A4A}" type="pres">
      <dgm:prSet presAssocID="{75E76E37-2348-4873-AFB6-A33D753FDE0A}" presName="chevronComposite1" presStyleCnt="0"/>
      <dgm:spPr/>
    </dgm:pt>
    <dgm:pt modelId="{2C953FF1-A80C-407A-A569-007117D547EF}" type="pres">
      <dgm:prSet presAssocID="{75E76E37-2348-4873-AFB6-A33D753FDE0A}" presName="chevron1" presStyleLbl="sibTrans2D1" presStyleIdx="0" presStyleCnt="2"/>
      <dgm:spPr/>
    </dgm:pt>
    <dgm:pt modelId="{51A8286A-6177-444C-95D4-CCBEA03BAE82}" type="pres">
      <dgm:prSet presAssocID="{75E76E37-2348-4873-AFB6-A33D753FDE0A}" presName="spChevron1" presStyleCnt="0"/>
      <dgm:spPr/>
    </dgm:pt>
    <dgm:pt modelId="{3EDC718A-56ED-439A-A556-141DB0353068}" type="pres">
      <dgm:prSet presAssocID="{08334AF7-8E9E-4410-BEC2-EBB90DF7FFA9}" presName="middle" presStyleCnt="0"/>
      <dgm:spPr/>
    </dgm:pt>
    <dgm:pt modelId="{FE27A4DB-A450-426E-888B-1F7AAFE9B7EB}" type="pres">
      <dgm:prSet presAssocID="{08334AF7-8E9E-4410-BEC2-EBB90DF7FFA9}" presName="parTxMid" presStyleLbl="revTx" presStyleIdx="2" presStyleCnt="5"/>
      <dgm:spPr/>
    </dgm:pt>
    <dgm:pt modelId="{C45A8839-AA63-47BC-899F-1875284E6B86}" type="pres">
      <dgm:prSet presAssocID="{08334AF7-8E9E-4410-BEC2-EBB90DF7FFA9}" presName="desTxMid" presStyleLbl="revTx" presStyleIdx="3" presStyleCnt="5" custLinFactNeighborX="-4628" custLinFactNeighborY="-3651">
        <dgm:presLayoutVars>
          <dgm:bulletEnabled val="1"/>
        </dgm:presLayoutVars>
      </dgm:prSet>
      <dgm:spPr/>
    </dgm:pt>
    <dgm:pt modelId="{03E12AA5-7010-449A-9C1E-8A40B20688E1}" type="pres">
      <dgm:prSet presAssocID="{08334AF7-8E9E-4410-BEC2-EBB90DF7FFA9}" presName="spMid" presStyleCnt="0"/>
      <dgm:spPr/>
    </dgm:pt>
    <dgm:pt modelId="{DAE04092-9136-40F9-A34B-79F27F94A2F4}" type="pres">
      <dgm:prSet presAssocID="{4D234BDB-A57D-44C7-ABC9-5B7CD8146E18}" presName="chevronComposite1" presStyleCnt="0"/>
      <dgm:spPr/>
    </dgm:pt>
    <dgm:pt modelId="{54087E71-0DCF-410B-BE28-FED849C0753D}" type="pres">
      <dgm:prSet presAssocID="{4D234BDB-A57D-44C7-ABC9-5B7CD8146E18}" presName="chevron1" presStyleLbl="sibTrans2D1" presStyleIdx="1" presStyleCnt="2"/>
      <dgm:spPr/>
    </dgm:pt>
    <dgm:pt modelId="{89BE0EEE-1FD8-4C69-896D-351966A5D4F2}" type="pres">
      <dgm:prSet presAssocID="{4D234BDB-A57D-44C7-ABC9-5B7CD8146E18}" presName="spChevron1" presStyleCnt="0"/>
      <dgm:spPr/>
    </dgm:pt>
    <dgm:pt modelId="{F7AFCABE-3E96-479A-A73B-000AA19AD915}" type="pres">
      <dgm:prSet presAssocID="{F9E27282-268E-4DAA-879C-DE6E6BC4E155}" presName="last" presStyleCnt="0"/>
      <dgm:spPr/>
    </dgm:pt>
    <dgm:pt modelId="{0FD50CCB-9D12-4030-93EC-7510F0229F79}" type="pres">
      <dgm:prSet presAssocID="{F9E27282-268E-4DAA-879C-DE6E6BC4E155}" presName="circleTx" presStyleLbl="node1" presStyleIdx="18" presStyleCnt="19"/>
      <dgm:spPr/>
    </dgm:pt>
    <dgm:pt modelId="{1C43F1B5-0FFC-4DFD-8498-022D8DF58A56}" type="pres">
      <dgm:prSet presAssocID="{F9E27282-268E-4DAA-879C-DE6E6BC4E155}" presName="desTxN" presStyleLbl="revTx" presStyleIdx="4" presStyleCnt="5">
        <dgm:presLayoutVars>
          <dgm:bulletEnabled val="1"/>
        </dgm:presLayoutVars>
      </dgm:prSet>
      <dgm:spPr/>
    </dgm:pt>
    <dgm:pt modelId="{CEBC11EF-390D-4249-8A1A-CD68C112E0AF}" type="pres">
      <dgm:prSet presAssocID="{F9E27282-268E-4DAA-879C-DE6E6BC4E155}" presName="spN" presStyleCnt="0"/>
      <dgm:spPr/>
    </dgm:pt>
  </dgm:ptLst>
  <dgm:cxnLst>
    <dgm:cxn modelId="{BF1AD70D-0F2F-458F-88C3-EE7EFAB8C9F6}" type="presOf" srcId="{5170CA52-7E74-4026-95E1-A668929497A9}" destId="{5BC96691-F296-412B-B30C-3B0BE6B9C05A}" srcOrd="0" destOrd="0" presId="urn:microsoft.com/office/officeart/2009/3/layout/RandomtoResultProcess"/>
    <dgm:cxn modelId="{41E4F111-4194-4BE7-B2A8-56C22BADD4AE}" type="presOf" srcId="{E93B4DA9-5C70-4816-8461-D4D79AC481C5}" destId="{E4FA0954-FC03-478D-97B6-9977BB04C601}" srcOrd="0" destOrd="4" presId="urn:microsoft.com/office/officeart/2009/3/layout/RandomtoResultProcess"/>
    <dgm:cxn modelId="{E117C61D-3FCA-4A87-8D5A-E01E52D38FA7}" srcId="{5170CA52-7E74-4026-95E1-A668929497A9}" destId="{0991CC2F-F886-425B-8B6E-1AEB81A87B4F}" srcOrd="5" destOrd="0" parTransId="{4EA82E6A-D81D-4AF6-9272-52186DA84188}" sibTransId="{7CBD2A0F-C0B3-49A6-8355-5B4A94B265F7}"/>
    <dgm:cxn modelId="{47217532-BCFB-4139-94DA-AD1A439DF226}" srcId="{316FCDA9-8670-44CC-9D88-53C3F9E8E3DE}" destId="{F9E27282-268E-4DAA-879C-DE6E6BC4E155}" srcOrd="2" destOrd="0" parTransId="{99210763-4E43-4362-8670-2BE7AC969CF1}" sibTransId="{B8287414-AC59-467D-AA01-C3152B6BC3A0}"/>
    <dgm:cxn modelId="{5EF2185D-7A2F-4FB2-B0A2-74D909C89710}" type="presOf" srcId="{F9E27282-268E-4DAA-879C-DE6E6BC4E155}" destId="{0FD50CCB-9D12-4030-93EC-7510F0229F79}" srcOrd="0" destOrd="0" presId="urn:microsoft.com/office/officeart/2009/3/layout/RandomtoResultProcess"/>
    <dgm:cxn modelId="{2F332161-EF13-4493-8C9F-F12101AA9CA1}" srcId="{F9E27282-268E-4DAA-879C-DE6E6BC4E155}" destId="{C554A17C-3A38-482D-9708-4E6D970F55FE}" srcOrd="1" destOrd="0" parTransId="{FBE72D20-A580-4EA3-8032-C4B47CD528B0}" sibTransId="{0C705178-6DE7-4DFE-923A-B2C83644FEF8}"/>
    <dgm:cxn modelId="{E25B2361-1E87-4149-8719-F2D120C9CA1F}" srcId="{08334AF7-8E9E-4410-BEC2-EBB90DF7FFA9}" destId="{598FB4BE-F194-4E2D-9137-6FACAE8BBE9D}" srcOrd="0" destOrd="0" parTransId="{956C7664-B2DC-42C3-94C0-D493C4FAC09B}" sibTransId="{475F20D7-C01B-4915-818E-D63926516C29}"/>
    <dgm:cxn modelId="{77418272-D7EF-4EFF-8764-437C3B873D06}" type="presOf" srcId="{03D1074D-A492-4FFF-9C8D-BD45695AF096}" destId="{E4FA0954-FC03-478D-97B6-9977BB04C601}" srcOrd="0" destOrd="3" presId="urn:microsoft.com/office/officeart/2009/3/layout/RandomtoResultProcess"/>
    <dgm:cxn modelId="{E60AF774-8385-4A0B-A273-742C670694DE}" srcId="{5170CA52-7E74-4026-95E1-A668929497A9}" destId="{BFB7CE21-64F2-4049-A2AB-1917CB5AD5E7}" srcOrd="2" destOrd="0" parTransId="{6E75112B-049F-4B93-8466-FDDDD9032A86}" sibTransId="{7386ED6A-1015-4DE6-9253-2E0D97BAC619}"/>
    <dgm:cxn modelId="{83B1A356-225F-4F6A-A530-9B48A6FCA461}" srcId="{5170CA52-7E74-4026-95E1-A668929497A9}" destId="{524877FF-BD83-497A-B59A-6973E170EC92}" srcOrd="1" destOrd="0" parTransId="{78133F5A-F698-400B-9991-58410FB53BEE}" sibTransId="{683351DF-6995-4200-845C-1B13A8DEE360}"/>
    <dgm:cxn modelId="{2DE4F479-C9C5-4E96-9FA4-F376B73343CA}" type="presOf" srcId="{598FB4BE-F194-4E2D-9137-6FACAE8BBE9D}" destId="{C45A8839-AA63-47BC-899F-1875284E6B86}" srcOrd="0" destOrd="0" presId="urn:microsoft.com/office/officeart/2009/3/layout/RandomtoResultProcess"/>
    <dgm:cxn modelId="{AFB40283-1F77-42DD-8A98-FC6E57A4336B}" srcId="{5170CA52-7E74-4026-95E1-A668929497A9}" destId="{03D1074D-A492-4FFF-9C8D-BD45695AF096}" srcOrd="3" destOrd="0" parTransId="{27ACEBC0-0D6D-429F-90D2-777B6F4D21B5}" sibTransId="{A199C4D1-2495-4B4A-BA91-77F9966C87E8}"/>
    <dgm:cxn modelId="{63B95287-7DE9-425C-8971-433A753B9075}" type="presOf" srcId="{BFB7CE21-64F2-4049-A2AB-1917CB5AD5E7}" destId="{E4FA0954-FC03-478D-97B6-9977BB04C601}" srcOrd="0" destOrd="2" presId="urn:microsoft.com/office/officeart/2009/3/layout/RandomtoResultProcess"/>
    <dgm:cxn modelId="{E85F03AD-99CA-42D0-9988-E6EC7A6B429D}" srcId="{316FCDA9-8670-44CC-9D88-53C3F9E8E3DE}" destId="{5170CA52-7E74-4026-95E1-A668929497A9}" srcOrd="0" destOrd="0" parTransId="{C2B3B941-7E9F-4791-B351-FBC81520F0F4}" sibTransId="{75E76E37-2348-4873-AFB6-A33D753FDE0A}"/>
    <dgm:cxn modelId="{10C4C3BB-18E8-454E-BCBA-CD1A05E5424A}" type="presOf" srcId="{0991CC2F-F886-425B-8B6E-1AEB81A87B4F}" destId="{E4FA0954-FC03-478D-97B6-9977BB04C601}" srcOrd="0" destOrd="5" presId="urn:microsoft.com/office/officeart/2009/3/layout/RandomtoResultProcess"/>
    <dgm:cxn modelId="{8B02AAD1-0B57-4D55-BD66-364FB10E9819}" type="presOf" srcId="{316FCDA9-8670-44CC-9D88-53C3F9E8E3DE}" destId="{C28A6D4D-60EF-40F3-B7C4-0CD1A3808C25}" srcOrd="0" destOrd="0" presId="urn:microsoft.com/office/officeart/2009/3/layout/RandomtoResultProcess"/>
    <dgm:cxn modelId="{B84AD2D4-83CB-476C-BD64-01BEF39DE286}" srcId="{316FCDA9-8670-44CC-9D88-53C3F9E8E3DE}" destId="{08334AF7-8E9E-4410-BEC2-EBB90DF7FFA9}" srcOrd="1" destOrd="0" parTransId="{86B30F46-A598-4268-9DA7-831E23010413}" sibTransId="{4D234BDB-A57D-44C7-ABC9-5B7CD8146E18}"/>
    <dgm:cxn modelId="{32699DD5-47E0-4090-82CA-E506877903F3}" type="presOf" srcId="{C554A17C-3A38-482D-9708-4E6D970F55FE}" destId="{1C43F1B5-0FFC-4DFD-8498-022D8DF58A56}" srcOrd="0" destOrd="1" presId="urn:microsoft.com/office/officeart/2009/3/layout/RandomtoResultProcess"/>
    <dgm:cxn modelId="{9C69C6DB-7B3E-40E2-BF9C-2B4CBBC230ED}" srcId="{5170CA52-7E74-4026-95E1-A668929497A9}" destId="{FCF2684C-CAF4-46E8-AECF-68E8D45B0C42}" srcOrd="0" destOrd="0" parTransId="{98D618AA-534B-469C-B06E-375C8E2CDDE1}" sibTransId="{FCB70A45-70A2-40DD-BF2C-2796CBE8BE3E}"/>
    <dgm:cxn modelId="{55CCE8DD-8E1B-41C2-83E2-4CADA8B99281}" srcId="{F9E27282-268E-4DAA-879C-DE6E6BC4E155}" destId="{1367FF9C-72DD-4640-8577-297AC316B6B8}" srcOrd="0" destOrd="0" parTransId="{DA18C3BA-A7D6-4E6B-AA2D-24D2EAA03246}" sibTransId="{5D6E7FBA-EB34-4D37-91C5-BB9F4ADA5FBD}"/>
    <dgm:cxn modelId="{D44D14E5-870C-4B10-B8D5-E9A9DFEFCC53}" type="presOf" srcId="{1367FF9C-72DD-4640-8577-297AC316B6B8}" destId="{1C43F1B5-0FFC-4DFD-8498-022D8DF58A56}" srcOrd="0" destOrd="0" presId="urn:microsoft.com/office/officeart/2009/3/layout/RandomtoResultProcess"/>
    <dgm:cxn modelId="{9D58F4E6-74BD-47CC-91E0-150603432A73}" type="presOf" srcId="{524877FF-BD83-497A-B59A-6973E170EC92}" destId="{E4FA0954-FC03-478D-97B6-9977BB04C601}" srcOrd="0" destOrd="1" presId="urn:microsoft.com/office/officeart/2009/3/layout/RandomtoResultProcess"/>
    <dgm:cxn modelId="{7EFDFDE7-DE2E-4469-A21C-B55E3021B462}" type="presOf" srcId="{FCF2684C-CAF4-46E8-AECF-68E8D45B0C42}" destId="{E4FA0954-FC03-478D-97B6-9977BB04C601}" srcOrd="0" destOrd="0" presId="urn:microsoft.com/office/officeart/2009/3/layout/RandomtoResultProcess"/>
    <dgm:cxn modelId="{25F459EF-50B9-474C-BA17-36C223FEDDE2}" srcId="{5170CA52-7E74-4026-95E1-A668929497A9}" destId="{E93B4DA9-5C70-4816-8461-D4D79AC481C5}" srcOrd="4" destOrd="0" parTransId="{76DDA17A-26CE-49E2-94E1-1D359C8A4B5E}" sibTransId="{E4840779-5D3F-43B5-9815-3904CEA0B258}"/>
    <dgm:cxn modelId="{E73DCCF4-5A76-4353-B101-C3E89C34842E}" type="presOf" srcId="{08334AF7-8E9E-4410-BEC2-EBB90DF7FFA9}" destId="{FE27A4DB-A450-426E-888B-1F7AAFE9B7EB}" srcOrd="0" destOrd="0" presId="urn:microsoft.com/office/officeart/2009/3/layout/RandomtoResultProcess"/>
    <dgm:cxn modelId="{C53F84F8-CE91-46BC-AB47-EEE72D5811FD}" type="presParOf" srcId="{C28A6D4D-60EF-40F3-B7C4-0CD1A3808C25}" destId="{3FD2CF7B-61E1-43DC-85E7-393E48FD4C00}" srcOrd="0" destOrd="0" presId="urn:microsoft.com/office/officeart/2009/3/layout/RandomtoResultProcess"/>
    <dgm:cxn modelId="{051CAA44-0A9D-433D-BCFB-E9EFDD5E72E1}" type="presParOf" srcId="{3FD2CF7B-61E1-43DC-85E7-393E48FD4C00}" destId="{5BC96691-F296-412B-B30C-3B0BE6B9C05A}" srcOrd="0" destOrd="0" presId="urn:microsoft.com/office/officeart/2009/3/layout/RandomtoResultProcess"/>
    <dgm:cxn modelId="{0BCE4243-398A-4E8E-8511-791090243A59}" type="presParOf" srcId="{3FD2CF7B-61E1-43DC-85E7-393E48FD4C00}" destId="{E4FA0954-FC03-478D-97B6-9977BB04C601}" srcOrd="1" destOrd="0" presId="urn:microsoft.com/office/officeart/2009/3/layout/RandomtoResultProcess"/>
    <dgm:cxn modelId="{0B6C35B3-1A7A-4461-BF9C-40E7FE3908F8}" type="presParOf" srcId="{3FD2CF7B-61E1-43DC-85E7-393E48FD4C00}" destId="{36C06FDB-EF3F-44C9-932C-80C0A224BFAE}" srcOrd="2" destOrd="0" presId="urn:microsoft.com/office/officeart/2009/3/layout/RandomtoResultProcess"/>
    <dgm:cxn modelId="{8C0A9A8B-54EF-4E02-8680-059D4C780DB3}" type="presParOf" srcId="{3FD2CF7B-61E1-43DC-85E7-393E48FD4C00}" destId="{FCE33157-8708-42D3-956E-A6B4342127E5}" srcOrd="3" destOrd="0" presId="urn:microsoft.com/office/officeart/2009/3/layout/RandomtoResultProcess"/>
    <dgm:cxn modelId="{06E45A51-0F37-4484-9DC3-F130D460D90A}" type="presParOf" srcId="{3FD2CF7B-61E1-43DC-85E7-393E48FD4C00}" destId="{47386B5B-3158-4626-B4B5-92A4B1421356}" srcOrd="4" destOrd="0" presId="urn:microsoft.com/office/officeart/2009/3/layout/RandomtoResultProcess"/>
    <dgm:cxn modelId="{28018DF7-BF69-47A5-87DD-C9CF3270484D}" type="presParOf" srcId="{3FD2CF7B-61E1-43DC-85E7-393E48FD4C00}" destId="{4C012F46-836D-4B54-B845-901DF3B69DC4}" srcOrd="5" destOrd="0" presId="urn:microsoft.com/office/officeart/2009/3/layout/RandomtoResultProcess"/>
    <dgm:cxn modelId="{952D89FB-BB31-49C7-9DED-1B168A214F28}" type="presParOf" srcId="{3FD2CF7B-61E1-43DC-85E7-393E48FD4C00}" destId="{C793E9DB-8A8B-42C1-B1FE-9BDE91C9842C}" srcOrd="6" destOrd="0" presId="urn:microsoft.com/office/officeart/2009/3/layout/RandomtoResultProcess"/>
    <dgm:cxn modelId="{A19E69A0-BF9A-41E9-BA80-4C394DC356B1}" type="presParOf" srcId="{3FD2CF7B-61E1-43DC-85E7-393E48FD4C00}" destId="{105BD5CB-5FFF-43BC-A02D-70A647A76E6D}" srcOrd="7" destOrd="0" presId="urn:microsoft.com/office/officeart/2009/3/layout/RandomtoResultProcess"/>
    <dgm:cxn modelId="{86CEEECD-4EDD-4149-9048-7C2AE7C9E492}" type="presParOf" srcId="{3FD2CF7B-61E1-43DC-85E7-393E48FD4C00}" destId="{F59513FC-5057-42F6-9EB5-E5B9E3C79FD5}" srcOrd="8" destOrd="0" presId="urn:microsoft.com/office/officeart/2009/3/layout/RandomtoResultProcess"/>
    <dgm:cxn modelId="{D6C29C59-E30A-4F32-ADAB-A2C31B50725E}" type="presParOf" srcId="{3FD2CF7B-61E1-43DC-85E7-393E48FD4C00}" destId="{E8BC262D-C92A-4DF5-8184-D4CECE733AE0}" srcOrd="9" destOrd="0" presId="urn:microsoft.com/office/officeart/2009/3/layout/RandomtoResultProcess"/>
    <dgm:cxn modelId="{5EFDC0AC-0F8B-4DFF-BAF1-1C7F948D4CAB}" type="presParOf" srcId="{3FD2CF7B-61E1-43DC-85E7-393E48FD4C00}" destId="{09192145-E7B3-42CC-83FB-38AFA2FFE40E}" srcOrd="10" destOrd="0" presId="urn:microsoft.com/office/officeart/2009/3/layout/RandomtoResultProcess"/>
    <dgm:cxn modelId="{6F815B32-B6FC-4CE8-A0B1-88A0DF8C8855}" type="presParOf" srcId="{3FD2CF7B-61E1-43DC-85E7-393E48FD4C00}" destId="{35A7BA7E-127F-485A-8D0A-47063E002F0B}" srcOrd="11" destOrd="0" presId="urn:microsoft.com/office/officeart/2009/3/layout/RandomtoResultProcess"/>
    <dgm:cxn modelId="{EC06D0CD-CF83-4368-9D55-CE59902E77FC}" type="presParOf" srcId="{3FD2CF7B-61E1-43DC-85E7-393E48FD4C00}" destId="{6B10D9D8-3140-41A2-AC0C-522739578B79}" srcOrd="12" destOrd="0" presId="urn:microsoft.com/office/officeart/2009/3/layout/RandomtoResultProcess"/>
    <dgm:cxn modelId="{4ACB7F76-EE5B-4F18-A62C-225FB7D8E6E3}" type="presParOf" srcId="{3FD2CF7B-61E1-43DC-85E7-393E48FD4C00}" destId="{52273E3B-84FB-4AB6-8BBF-C1796094FF67}" srcOrd="13" destOrd="0" presId="urn:microsoft.com/office/officeart/2009/3/layout/RandomtoResultProcess"/>
    <dgm:cxn modelId="{77BE1147-3919-4B63-A24F-CD22CE921B63}" type="presParOf" srcId="{3FD2CF7B-61E1-43DC-85E7-393E48FD4C00}" destId="{691A562F-99C1-4B9B-9F1C-CB8A52427B51}" srcOrd="14" destOrd="0" presId="urn:microsoft.com/office/officeart/2009/3/layout/RandomtoResultProcess"/>
    <dgm:cxn modelId="{BBCE3050-AA5B-491D-B91A-7B19CCDC1994}" type="presParOf" srcId="{3FD2CF7B-61E1-43DC-85E7-393E48FD4C00}" destId="{D1FC3C2B-B993-4DE2-91D1-8BD6EAC0B5E9}" srcOrd="15" destOrd="0" presId="urn:microsoft.com/office/officeart/2009/3/layout/RandomtoResultProcess"/>
    <dgm:cxn modelId="{BC926BC2-3C5D-4C41-A34D-2932E4BA0C10}" type="presParOf" srcId="{3FD2CF7B-61E1-43DC-85E7-393E48FD4C00}" destId="{ED21F83D-8D25-425F-9C14-D34609F23EC2}" srcOrd="16" destOrd="0" presId="urn:microsoft.com/office/officeart/2009/3/layout/RandomtoResultProcess"/>
    <dgm:cxn modelId="{3D82A81F-207F-4D3E-928D-1B0DCF15576E}" type="presParOf" srcId="{3FD2CF7B-61E1-43DC-85E7-393E48FD4C00}" destId="{778C5A0A-EECE-4C78-A54E-EEDED60BE349}" srcOrd="17" destOrd="0" presId="urn:microsoft.com/office/officeart/2009/3/layout/RandomtoResultProcess"/>
    <dgm:cxn modelId="{F2A9B28C-C988-4C94-A55E-5A84EC2A7B36}" type="presParOf" srcId="{3FD2CF7B-61E1-43DC-85E7-393E48FD4C00}" destId="{742075AA-531A-4AE2-9566-FAFC08054EAB}" srcOrd="18" destOrd="0" presId="urn:microsoft.com/office/officeart/2009/3/layout/RandomtoResultProcess"/>
    <dgm:cxn modelId="{4DB0BC63-2A92-44D5-A0EB-AAD9A26EA25D}" type="presParOf" srcId="{3FD2CF7B-61E1-43DC-85E7-393E48FD4C00}" destId="{286C2ED3-4714-4B26-9FAD-B1796E141BFC}" srcOrd="19" destOrd="0" presId="urn:microsoft.com/office/officeart/2009/3/layout/RandomtoResultProcess"/>
    <dgm:cxn modelId="{26261797-591D-456F-8FD3-A7DC2B954576}" type="presParOf" srcId="{C28A6D4D-60EF-40F3-B7C4-0CD1A3808C25}" destId="{85FE9999-259A-433C-9A6C-C611BC681A4A}" srcOrd="1" destOrd="0" presId="urn:microsoft.com/office/officeart/2009/3/layout/RandomtoResultProcess"/>
    <dgm:cxn modelId="{1F5A5364-79B3-47FD-8D57-909ADDCEE796}" type="presParOf" srcId="{85FE9999-259A-433C-9A6C-C611BC681A4A}" destId="{2C953FF1-A80C-407A-A569-007117D547EF}" srcOrd="0" destOrd="0" presId="urn:microsoft.com/office/officeart/2009/3/layout/RandomtoResultProcess"/>
    <dgm:cxn modelId="{A0617019-E6C5-44B3-A2B6-81B520D0417A}" type="presParOf" srcId="{85FE9999-259A-433C-9A6C-C611BC681A4A}" destId="{51A8286A-6177-444C-95D4-CCBEA03BAE82}" srcOrd="1" destOrd="0" presId="urn:microsoft.com/office/officeart/2009/3/layout/RandomtoResultProcess"/>
    <dgm:cxn modelId="{90663492-5F8C-47B2-BE10-78F7EAF6CF94}" type="presParOf" srcId="{C28A6D4D-60EF-40F3-B7C4-0CD1A3808C25}" destId="{3EDC718A-56ED-439A-A556-141DB0353068}" srcOrd="2" destOrd="0" presId="urn:microsoft.com/office/officeart/2009/3/layout/RandomtoResultProcess"/>
    <dgm:cxn modelId="{4AA4E402-D277-4352-A499-41782B4328A9}" type="presParOf" srcId="{3EDC718A-56ED-439A-A556-141DB0353068}" destId="{FE27A4DB-A450-426E-888B-1F7AAFE9B7EB}" srcOrd="0" destOrd="0" presId="urn:microsoft.com/office/officeart/2009/3/layout/RandomtoResultProcess"/>
    <dgm:cxn modelId="{26214C72-E4CD-4283-8255-F3C16E7AA489}" type="presParOf" srcId="{3EDC718A-56ED-439A-A556-141DB0353068}" destId="{C45A8839-AA63-47BC-899F-1875284E6B86}" srcOrd="1" destOrd="0" presId="urn:microsoft.com/office/officeart/2009/3/layout/RandomtoResultProcess"/>
    <dgm:cxn modelId="{5773D6BA-828B-42FA-8B10-47C30B27E908}" type="presParOf" srcId="{3EDC718A-56ED-439A-A556-141DB0353068}" destId="{03E12AA5-7010-449A-9C1E-8A40B20688E1}" srcOrd="2" destOrd="0" presId="urn:microsoft.com/office/officeart/2009/3/layout/RandomtoResultProcess"/>
    <dgm:cxn modelId="{53A94569-C8C3-432E-81D8-7491C678773C}" type="presParOf" srcId="{C28A6D4D-60EF-40F3-B7C4-0CD1A3808C25}" destId="{DAE04092-9136-40F9-A34B-79F27F94A2F4}" srcOrd="3" destOrd="0" presId="urn:microsoft.com/office/officeart/2009/3/layout/RandomtoResultProcess"/>
    <dgm:cxn modelId="{A6ECD893-C6E7-43A4-9BAF-1D897D92915D}" type="presParOf" srcId="{DAE04092-9136-40F9-A34B-79F27F94A2F4}" destId="{54087E71-0DCF-410B-BE28-FED849C0753D}" srcOrd="0" destOrd="0" presId="urn:microsoft.com/office/officeart/2009/3/layout/RandomtoResultProcess"/>
    <dgm:cxn modelId="{6FB3886A-E28D-4B81-A518-B7269AB3FC6D}" type="presParOf" srcId="{DAE04092-9136-40F9-A34B-79F27F94A2F4}" destId="{89BE0EEE-1FD8-4C69-896D-351966A5D4F2}" srcOrd="1" destOrd="0" presId="urn:microsoft.com/office/officeart/2009/3/layout/RandomtoResultProcess"/>
    <dgm:cxn modelId="{C67273E9-3948-4D39-BCD1-6EC3A76A670E}" type="presParOf" srcId="{C28A6D4D-60EF-40F3-B7C4-0CD1A3808C25}" destId="{F7AFCABE-3E96-479A-A73B-000AA19AD915}" srcOrd="4" destOrd="0" presId="urn:microsoft.com/office/officeart/2009/3/layout/RandomtoResultProcess"/>
    <dgm:cxn modelId="{E889BDBB-0CAB-43AB-B6F9-CA67333B2CA4}" type="presParOf" srcId="{F7AFCABE-3E96-479A-A73B-000AA19AD915}" destId="{0FD50CCB-9D12-4030-93EC-7510F0229F79}" srcOrd="0" destOrd="0" presId="urn:microsoft.com/office/officeart/2009/3/layout/RandomtoResultProcess"/>
    <dgm:cxn modelId="{FB85ACAE-F739-4F66-848A-FAE69C776A30}" type="presParOf" srcId="{F7AFCABE-3E96-479A-A73B-000AA19AD915}" destId="{1C43F1B5-0FFC-4DFD-8498-022D8DF58A56}" srcOrd="1" destOrd="0" presId="urn:microsoft.com/office/officeart/2009/3/layout/RandomtoResultProcess"/>
    <dgm:cxn modelId="{5CEDFE9B-128B-4A1D-841C-0F1FFC6E5D9D}" type="presParOf" srcId="{F7AFCABE-3E96-479A-A73B-000AA19AD915}" destId="{CEBC11EF-390D-4249-8A1A-CD68C112E0AF}" srcOrd="2"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C66E9A-A52E-8247-93E7-7C3501118973}" type="doc">
      <dgm:prSet loTypeId="urn:microsoft.com/office/officeart/2005/8/layout/hierarchy4" loCatId="" qsTypeId="urn:microsoft.com/office/officeart/2005/8/quickstyle/simple1" qsCatId="simple" csTypeId="urn:microsoft.com/office/officeart/2005/8/colors/accent4_2" csCatId="accent4" phldr="1"/>
      <dgm:spPr/>
      <dgm:t>
        <a:bodyPr/>
        <a:lstStyle/>
        <a:p>
          <a:endParaRPr lang="en-US"/>
        </a:p>
      </dgm:t>
    </dgm:pt>
    <dgm:pt modelId="{7C0B9997-9159-4D4A-89B3-A566D5468C48}">
      <dgm:prSet phldrT="[Text]"/>
      <dgm:spPr/>
      <dgm:t>
        <a:bodyPr/>
        <a:lstStyle/>
        <a:p>
          <a:r>
            <a:rPr lang="en-US" dirty="0"/>
            <a:t>Mission and Vision</a:t>
          </a:r>
        </a:p>
      </dgm:t>
    </dgm:pt>
    <dgm:pt modelId="{1E0A4C62-A931-4C41-A575-FE28C4E1DB71}" type="parTrans" cxnId="{3AC6DEA1-AE38-D942-B423-3BB2F0B50962}">
      <dgm:prSet/>
      <dgm:spPr/>
      <dgm:t>
        <a:bodyPr/>
        <a:lstStyle/>
        <a:p>
          <a:endParaRPr lang="en-US"/>
        </a:p>
      </dgm:t>
    </dgm:pt>
    <dgm:pt modelId="{718C3670-11E0-7248-932A-266FC6A149D9}" type="sibTrans" cxnId="{3AC6DEA1-AE38-D942-B423-3BB2F0B50962}">
      <dgm:prSet/>
      <dgm:spPr/>
      <dgm:t>
        <a:bodyPr/>
        <a:lstStyle/>
        <a:p>
          <a:endParaRPr lang="en-US"/>
        </a:p>
      </dgm:t>
    </dgm:pt>
    <dgm:pt modelId="{78FE85A3-286C-CA4C-BE1B-AAA0C9B0FE5E}">
      <dgm:prSet phldrT="[Text]"/>
      <dgm:spPr/>
      <dgm:t>
        <a:bodyPr/>
        <a:lstStyle/>
        <a:p>
          <a:r>
            <a:rPr lang="en-US" dirty="0"/>
            <a:t>Goal #1</a:t>
          </a:r>
        </a:p>
        <a:p>
          <a:r>
            <a:rPr lang="en-US" dirty="0"/>
            <a:t>Student Performance</a:t>
          </a:r>
        </a:p>
      </dgm:t>
    </dgm:pt>
    <dgm:pt modelId="{CC6E16C9-5909-6443-8C00-9057168DEB4E}" type="parTrans" cxnId="{8FA7A8F7-C814-CC41-B58E-2C8D1197888A}">
      <dgm:prSet/>
      <dgm:spPr/>
      <dgm:t>
        <a:bodyPr/>
        <a:lstStyle/>
        <a:p>
          <a:endParaRPr lang="en-US"/>
        </a:p>
      </dgm:t>
    </dgm:pt>
    <dgm:pt modelId="{4FC55543-20AD-A24C-976A-F8B3D35C13A4}" type="sibTrans" cxnId="{8FA7A8F7-C814-CC41-B58E-2C8D1197888A}">
      <dgm:prSet/>
      <dgm:spPr/>
      <dgm:t>
        <a:bodyPr/>
        <a:lstStyle/>
        <a:p>
          <a:endParaRPr lang="en-US"/>
        </a:p>
      </dgm:t>
    </dgm:pt>
    <dgm:pt modelId="{284D4AF2-ED06-9F44-9A80-76D5BC647616}">
      <dgm:prSet phldrT="[Text]"/>
      <dgm:spPr/>
      <dgm:t>
        <a:bodyPr/>
        <a:lstStyle/>
        <a:p>
          <a:r>
            <a:rPr lang="en-US" dirty="0"/>
            <a:t>Milestones/Deliverables</a:t>
          </a:r>
        </a:p>
      </dgm:t>
    </dgm:pt>
    <dgm:pt modelId="{19112BED-6B16-0746-909F-728FBD8D630A}" type="parTrans" cxnId="{451AC46C-5911-BC4D-9817-08C5D5422AAD}">
      <dgm:prSet/>
      <dgm:spPr/>
      <dgm:t>
        <a:bodyPr/>
        <a:lstStyle/>
        <a:p>
          <a:endParaRPr lang="en-US"/>
        </a:p>
      </dgm:t>
    </dgm:pt>
    <dgm:pt modelId="{FBEDD221-1161-A948-80CC-A33FD0379E56}" type="sibTrans" cxnId="{451AC46C-5911-BC4D-9817-08C5D5422AAD}">
      <dgm:prSet/>
      <dgm:spPr/>
      <dgm:t>
        <a:bodyPr/>
        <a:lstStyle/>
        <a:p>
          <a:endParaRPr lang="en-US"/>
        </a:p>
      </dgm:t>
    </dgm:pt>
    <dgm:pt modelId="{F6A30237-50D2-214E-A59B-8781296AC479}">
      <dgm:prSet phldrT="[Text]"/>
      <dgm:spPr/>
      <dgm:t>
        <a:bodyPr/>
        <a:lstStyle/>
        <a:p>
          <a:r>
            <a:rPr lang="en-US" dirty="0"/>
            <a:t>Goal #2</a:t>
          </a:r>
        </a:p>
        <a:p>
          <a:r>
            <a:rPr lang="en-US" dirty="0"/>
            <a:t>Financial</a:t>
          </a:r>
        </a:p>
      </dgm:t>
    </dgm:pt>
    <dgm:pt modelId="{27B7F953-A156-8C43-B463-1CAF5AB923C9}" type="parTrans" cxnId="{E05ADF41-D32C-4941-B679-BCDE13EA10F6}">
      <dgm:prSet/>
      <dgm:spPr/>
      <dgm:t>
        <a:bodyPr/>
        <a:lstStyle/>
        <a:p>
          <a:endParaRPr lang="en-US"/>
        </a:p>
      </dgm:t>
    </dgm:pt>
    <dgm:pt modelId="{0FF0B8D9-63CC-7641-A96E-A93EE3975D55}" type="sibTrans" cxnId="{E05ADF41-D32C-4941-B679-BCDE13EA10F6}">
      <dgm:prSet/>
      <dgm:spPr/>
      <dgm:t>
        <a:bodyPr/>
        <a:lstStyle/>
        <a:p>
          <a:endParaRPr lang="en-US"/>
        </a:p>
      </dgm:t>
    </dgm:pt>
    <dgm:pt modelId="{D0F035C0-883A-524D-BE23-52B060AD9701}">
      <dgm:prSet phldrT="[Text]"/>
      <dgm:spPr/>
      <dgm:t>
        <a:bodyPr/>
        <a:lstStyle/>
        <a:p>
          <a:r>
            <a:rPr lang="en-US" dirty="0"/>
            <a:t>Goal #3</a:t>
          </a:r>
        </a:p>
        <a:p>
          <a:r>
            <a:rPr lang="en-US" dirty="0"/>
            <a:t>Governance</a:t>
          </a:r>
        </a:p>
      </dgm:t>
    </dgm:pt>
    <dgm:pt modelId="{F05116C6-B52A-8B4D-9C78-774CF0E35F7B}" type="parTrans" cxnId="{B4F7C51D-DB01-844A-80F3-986CD92E0F05}">
      <dgm:prSet/>
      <dgm:spPr/>
      <dgm:t>
        <a:bodyPr/>
        <a:lstStyle/>
        <a:p>
          <a:endParaRPr lang="en-US"/>
        </a:p>
      </dgm:t>
    </dgm:pt>
    <dgm:pt modelId="{2F3C6E18-E007-A44F-ACDF-F72DD29AF392}" type="sibTrans" cxnId="{B4F7C51D-DB01-844A-80F3-986CD92E0F05}">
      <dgm:prSet/>
      <dgm:spPr/>
      <dgm:t>
        <a:bodyPr/>
        <a:lstStyle/>
        <a:p>
          <a:endParaRPr lang="en-US"/>
        </a:p>
      </dgm:t>
    </dgm:pt>
    <dgm:pt modelId="{7DE613DF-D729-F541-98CE-C6833DC38EAC}">
      <dgm:prSet phldrT="[Text]"/>
      <dgm:spPr/>
      <dgm:t>
        <a:bodyPr/>
        <a:lstStyle/>
        <a:p>
          <a:r>
            <a:rPr lang="en-US" dirty="0"/>
            <a:t>Milestones/Deliverables</a:t>
          </a:r>
        </a:p>
      </dgm:t>
    </dgm:pt>
    <dgm:pt modelId="{EFE794AC-E0E2-B34D-9376-663D4C941C49}" type="parTrans" cxnId="{9BAAA313-D50F-BB4C-A89B-D9C622C59B6D}">
      <dgm:prSet/>
      <dgm:spPr/>
      <dgm:t>
        <a:bodyPr/>
        <a:lstStyle/>
        <a:p>
          <a:endParaRPr lang="en-US"/>
        </a:p>
      </dgm:t>
    </dgm:pt>
    <dgm:pt modelId="{D489EC2F-1506-6643-BEB3-559B9B3D8EA9}" type="sibTrans" cxnId="{9BAAA313-D50F-BB4C-A89B-D9C622C59B6D}">
      <dgm:prSet/>
      <dgm:spPr/>
      <dgm:t>
        <a:bodyPr/>
        <a:lstStyle/>
        <a:p>
          <a:endParaRPr lang="en-US"/>
        </a:p>
      </dgm:t>
    </dgm:pt>
    <dgm:pt modelId="{F1D72E2B-43BB-3547-A986-C446AB887932}">
      <dgm:prSet phldrT="[Text]"/>
      <dgm:spPr/>
      <dgm:t>
        <a:bodyPr/>
        <a:lstStyle/>
        <a:p>
          <a:r>
            <a:rPr lang="en-US" dirty="0"/>
            <a:t>Milestones/Deliverables</a:t>
          </a:r>
        </a:p>
      </dgm:t>
    </dgm:pt>
    <dgm:pt modelId="{C218B8EC-1E3E-974A-B1C2-58A5D0DE24EB}" type="parTrans" cxnId="{49328B42-36D1-0949-8ADF-DEEE80D92C35}">
      <dgm:prSet/>
      <dgm:spPr/>
      <dgm:t>
        <a:bodyPr/>
        <a:lstStyle/>
        <a:p>
          <a:endParaRPr lang="en-US"/>
        </a:p>
      </dgm:t>
    </dgm:pt>
    <dgm:pt modelId="{7B6DD306-E96B-5C41-96CE-1AA8C3321473}" type="sibTrans" cxnId="{49328B42-36D1-0949-8ADF-DEEE80D92C35}">
      <dgm:prSet/>
      <dgm:spPr/>
      <dgm:t>
        <a:bodyPr/>
        <a:lstStyle/>
        <a:p>
          <a:endParaRPr lang="en-US"/>
        </a:p>
      </dgm:t>
    </dgm:pt>
    <dgm:pt modelId="{7F07EF1E-234C-9E45-B6CB-1123A42C925B}" type="pres">
      <dgm:prSet presAssocID="{8DC66E9A-A52E-8247-93E7-7C3501118973}" presName="Name0" presStyleCnt="0">
        <dgm:presLayoutVars>
          <dgm:chPref val="1"/>
          <dgm:dir/>
          <dgm:animOne val="branch"/>
          <dgm:animLvl val="lvl"/>
          <dgm:resizeHandles/>
        </dgm:presLayoutVars>
      </dgm:prSet>
      <dgm:spPr/>
    </dgm:pt>
    <dgm:pt modelId="{1A455219-85FC-B945-AA3E-44922B4A5ACD}" type="pres">
      <dgm:prSet presAssocID="{7C0B9997-9159-4D4A-89B3-A566D5468C48}" presName="vertOne" presStyleCnt="0"/>
      <dgm:spPr/>
    </dgm:pt>
    <dgm:pt modelId="{3A71EB82-810A-7F4E-908E-58B03DD486D7}" type="pres">
      <dgm:prSet presAssocID="{7C0B9997-9159-4D4A-89B3-A566D5468C48}" presName="txOne" presStyleLbl="node0" presStyleIdx="0" presStyleCnt="1">
        <dgm:presLayoutVars>
          <dgm:chPref val="3"/>
        </dgm:presLayoutVars>
      </dgm:prSet>
      <dgm:spPr/>
    </dgm:pt>
    <dgm:pt modelId="{AF48E306-7CAC-0546-9386-A7F4C3EF3186}" type="pres">
      <dgm:prSet presAssocID="{7C0B9997-9159-4D4A-89B3-A566D5468C48}" presName="parTransOne" presStyleCnt="0"/>
      <dgm:spPr/>
    </dgm:pt>
    <dgm:pt modelId="{02E5970A-D3F0-A349-930B-059AE882E7E4}" type="pres">
      <dgm:prSet presAssocID="{7C0B9997-9159-4D4A-89B3-A566D5468C48}" presName="horzOne" presStyleCnt="0"/>
      <dgm:spPr/>
    </dgm:pt>
    <dgm:pt modelId="{8BF3FE75-8C86-7040-A692-495728848C42}" type="pres">
      <dgm:prSet presAssocID="{78FE85A3-286C-CA4C-BE1B-AAA0C9B0FE5E}" presName="vertTwo" presStyleCnt="0"/>
      <dgm:spPr/>
    </dgm:pt>
    <dgm:pt modelId="{E1FF47E5-F00C-CD48-9E31-A916BBE61813}" type="pres">
      <dgm:prSet presAssocID="{78FE85A3-286C-CA4C-BE1B-AAA0C9B0FE5E}" presName="txTwo" presStyleLbl="node2" presStyleIdx="0" presStyleCnt="3">
        <dgm:presLayoutVars>
          <dgm:chPref val="3"/>
        </dgm:presLayoutVars>
      </dgm:prSet>
      <dgm:spPr/>
    </dgm:pt>
    <dgm:pt modelId="{CA91C85B-73E3-FD46-8EF6-9C17D4026406}" type="pres">
      <dgm:prSet presAssocID="{78FE85A3-286C-CA4C-BE1B-AAA0C9B0FE5E}" presName="parTransTwo" presStyleCnt="0"/>
      <dgm:spPr/>
    </dgm:pt>
    <dgm:pt modelId="{067CCA58-5A51-544F-99E3-C4045F2764AC}" type="pres">
      <dgm:prSet presAssocID="{78FE85A3-286C-CA4C-BE1B-AAA0C9B0FE5E}" presName="horzTwo" presStyleCnt="0"/>
      <dgm:spPr/>
    </dgm:pt>
    <dgm:pt modelId="{A1FF5EB9-4A38-DF4E-AB77-D3073C256DAE}" type="pres">
      <dgm:prSet presAssocID="{284D4AF2-ED06-9F44-9A80-76D5BC647616}" presName="vertThree" presStyleCnt="0"/>
      <dgm:spPr/>
    </dgm:pt>
    <dgm:pt modelId="{BEF383C5-BFD3-E547-8CDF-B379CA8BC923}" type="pres">
      <dgm:prSet presAssocID="{284D4AF2-ED06-9F44-9A80-76D5BC647616}" presName="txThree" presStyleLbl="node3" presStyleIdx="0" presStyleCnt="3">
        <dgm:presLayoutVars>
          <dgm:chPref val="3"/>
        </dgm:presLayoutVars>
      </dgm:prSet>
      <dgm:spPr/>
    </dgm:pt>
    <dgm:pt modelId="{0D4DE35A-3BE7-464B-8BA0-D5A3D428D364}" type="pres">
      <dgm:prSet presAssocID="{284D4AF2-ED06-9F44-9A80-76D5BC647616}" presName="horzThree" presStyleCnt="0"/>
      <dgm:spPr/>
    </dgm:pt>
    <dgm:pt modelId="{0B549FBC-2172-0449-8A06-C6C7D6AD7456}" type="pres">
      <dgm:prSet presAssocID="{4FC55543-20AD-A24C-976A-F8B3D35C13A4}" presName="sibSpaceTwo" presStyleCnt="0"/>
      <dgm:spPr/>
    </dgm:pt>
    <dgm:pt modelId="{76E35B9B-60EA-3147-801B-66DAAAFF5BEA}" type="pres">
      <dgm:prSet presAssocID="{F6A30237-50D2-214E-A59B-8781296AC479}" presName="vertTwo" presStyleCnt="0"/>
      <dgm:spPr/>
    </dgm:pt>
    <dgm:pt modelId="{BBD5EEE9-1ADD-F641-9EBE-4303D9ED6996}" type="pres">
      <dgm:prSet presAssocID="{F6A30237-50D2-214E-A59B-8781296AC479}" presName="txTwo" presStyleLbl="node2" presStyleIdx="1" presStyleCnt="3">
        <dgm:presLayoutVars>
          <dgm:chPref val="3"/>
        </dgm:presLayoutVars>
      </dgm:prSet>
      <dgm:spPr/>
    </dgm:pt>
    <dgm:pt modelId="{05E21504-F96F-FA4C-BD24-4AE4A83E2E49}" type="pres">
      <dgm:prSet presAssocID="{F6A30237-50D2-214E-A59B-8781296AC479}" presName="parTransTwo" presStyleCnt="0"/>
      <dgm:spPr/>
    </dgm:pt>
    <dgm:pt modelId="{112659D8-6EE6-E443-A7FA-5EFDDE4FDE8A}" type="pres">
      <dgm:prSet presAssocID="{F6A30237-50D2-214E-A59B-8781296AC479}" presName="horzTwo" presStyleCnt="0"/>
      <dgm:spPr/>
    </dgm:pt>
    <dgm:pt modelId="{87E76EC6-E120-AF40-848F-CD00355337D3}" type="pres">
      <dgm:prSet presAssocID="{7DE613DF-D729-F541-98CE-C6833DC38EAC}" presName="vertThree" presStyleCnt="0"/>
      <dgm:spPr/>
    </dgm:pt>
    <dgm:pt modelId="{4C0E8235-3720-D642-A84D-CCD497E2FFD1}" type="pres">
      <dgm:prSet presAssocID="{7DE613DF-D729-F541-98CE-C6833DC38EAC}" presName="txThree" presStyleLbl="node3" presStyleIdx="1" presStyleCnt="3">
        <dgm:presLayoutVars>
          <dgm:chPref val="3"/>
        </dgm:presLayoutVars>
      </dgm:prSet>
      <dgm:spPr/>
    </dgm:pt>
    <dgm:pt modelId="{B65E1E56-EADE-3843-A1C8-066A7776D37D}" type="pres">
      <dgm:prSet presAssocID="{7DE613DF-D729-F541-98CE-C6833DC38EAC}" presName="horzThree" presStyleCnt="0"/>
      <dgm:spPr/>
    </dgm:pt>
    <dgm:pt modelId="{2A1DAA9B-0750-AC42-8249-8F14E5AF54DC}" type="pres">
      <dgm:prSet presAssocID="{0FF0B8D9-63CC-7641-A96E-A93EE3975D55}" presName="sibSpaceTwo" presStyleCnt="0"/>
      <dgm:spPr/>
    </dgm:pt>
    <dgm:pt modelId="{930B65CA-EF4B-0E49-9A16-844E6F60DCC5}" type="pres">
      <dgm:prSet presAssocID="{D0F035C0-883A-524D-BE23-52B060AD9701}" presName="vertTwo" presStyleCnt="0"/>
      <dgm:spPr/>
    </dgm:pt>
    <dgm:pt modelId="{E4DD9C50-63E2-F342-8D30-624F970DD991}" type="pres">
      <dgm:prSet presAssocID="{D0F035C0-883A-524D-BE23-52B060AD9701}" presName="txTwo" presStyleLbl="node2" presStyleIdx="2" presStyleCnt="3">
        <dgm:presLayoutVars>
          <dgm:chPref val="3"/>
        </dgm:presLayoutVars>
      </dgm:prSet>
      <dgm:spPr/>
    </dgm:pt>
    <dgm:pt modelId="{50A49C96-241F-704A-8EDC-F2EF284DCD28}" type="pres">
      <dgm:prSet presAssocID="{D0F035C0-883A-524D-BE23-52B060AD9701}" presName="parTransTwo" presStyleCnt="0"/>
      <dgm:spPr/>
    </dgm:pt>
    <dgm:pt modelId="{0D848057-5ACA-A04B-BBDE-A90863748E3E}" type="pres">
      <dgm:prSet presAssocID="{D0F035C0-883A-524D-BE23-52B060AD9701}" presName="horzTwo" presStyleCnt="0"/>
      <dgm:spPr/>
    </dgm:pt>
    <dgm:pt modelId="{918C9284-40CF-1044-9946-7F4395CC37B7}" type="pres">
      <dgm:prSet presAssocID="{F1D72E2B-43BB-3547-A986-C446AB887932}" presName="vertThree" presStyleCnt="0"/>
      <dgm:spPr/>
    </dgm:pt>
    <dgm:pt modelId="{AF70C859-D657-9340-A642-48325DF8158D}" type="pres">
      <dgm:prSet presAssocID="{F1D72E2B-43BB-3547-A986-C446AB887932}" presName="txThree" presStyleLbl="node3" presStyleIdx="2" presStyleCnt="3">
        <dgm:presLayoutVars>
          <dgm:chPref val="3"/>
        </dgm:presLayoutVars>
      </dgm:prSet>
      <dgm:spPr/>
    </dgm:pt>
    <dgm:pt modelId="{B273867B-7D20-BA4F-B911-010615CDF1F5}" type="pres">
      <dgm:prSet presAssocID="{F1D72E2B-43BB-3547-A986-C446AB887932}" presName="horzThree" presStyleCnt="0"/>
      <dgm:spPr/>
    </dgm:pt>
  </dgm:ptLst>
  <dgm:cxnLst>
    <dgm:cxn modelId="{17719B01-A469-7343-9B11-0FF68D83DA78}" type="presOf" srcId="{F6A30237-50D2-214E-A59B-8781296AC479}" destId="{BBD5EEE9-1ADD-F641-9EBE-4303D9ED6996}" srcOrd="0" destOrd="0" presId="urn:microsoft.com/office/officeart/2005/8/layout/hierarchy4"/>
    <dgm:cxn modelId="{307A0402-E995-8244-9C73-48EBC44279B4}" type="presOf" srcId="{284D4AF2-ED06-9F44-9A80-76D5BC647616}" destId="{BEF383C5-BFD3-E547-8CDF-B379CA8BC923}" srcOrd="0" destOrd="0" presId="urn:microsoft.com/office/officeart/2005/8/layout/hierarchy4"/>
    <dgm:cxn modelId="{9BAAA313-D50F-BB4C-A89B-D9C622C59B6D}" srcId="{F6A30237-50D2-214E-A59B-8781296AC479}" destId="{7DE613DF-D729-F541-98CE-C6833DC38EAC}" srcOrd="0" destOrd="0" parTransId="{EFE794AC-E0E2-B34D-9376-663D4C941C49}" sibTransId="{D489EC2F-1506-6643-BEB3-559B9B3D8EA9}"/>
    <dgm:cxn modelId="{A2520E18-8DBB-1F44-9A4B-A168504E2F48}" type="presOf" srcId="{8DC66E9A-A52E-8247-93E7-7C3501118973}" destId="{7F07EF1E-234C-9E45-B6CB-1123A42C925B}" srcOrd="0" destOrd="0" presId="urn:microsoft.com/office/officeart/2005/8/layout/hierarchy4"/>
    <dgm:cxn modelId="{6E7A8F18-C973-504A-9EC1-B6153AD73345}" type="presOf" srcId="{7DE613DF-D729-F541-98CE-C6833DC38EAC}" destId="{4C0E8235-3720-D642-A84D-CCD497E2FFD1}" srcOrd="0" destOrd="0" presId="urn:microsoft.com/office/officeart/2005/8/layout/hierarchy4"/>
    <dgm:cxn modelId="{B4F7C51D-DB01-844A-80F3-986CD92E0F05}" srcId="{7C0B9997-9159-4D4A-89B3-A566D5468C48}" destId="{D0F035C0-883A-524D-BE23-52B060AD9701}" srcOrd="2" destOrd="0" parTransId="{F05116C6-B52A-8B4D-9C78-774CF0E35F7B}" sibTransId="{2F3C6E18-E007-A44F-ACDF-F72DD29AF392}"/>
    <dgm:cxn modelId="{2CF09C1E-1D8A-7F4B-A401-B95ED275416D}" type="presOf" srcId="{7C0B9997-9159-4D4A-89B3-A566D5468C48}" destId="{3A71EB82-810A-7F4E-908E-58B03DD486D7}" srcOrd="0" destOrd="0" presId="urn:microsoft.com/office/officeart/2005/8/layout/hierarchy4"/>
    <dgm:cxn modelId="{E355853D-5C91-0144-BE4F-E4C6C35B1B26}" type="presOf" srcId="{D0F035C0-883A-524D-BE23-52B060AD9701}" destId="{E4DD9C50-63E2-F342-8D30-624F970DD991}" srcOrd="0" destOrd="0" presId="urn:microsoft.com/office/officeart/2005/8/layout/hierarchy4"/>
    <dgm:cxn modelId="{E05ADF41-D32C-4941-B679-BCDE13EA10F6}" srcId="{7C0B9997-9159-4D4A-89B3-A566D5468C48}" destId="{F6A30237-50D2-214E-A59B-8781296AC479}" srcOrd="1" destOrd="0" parTransId="{27B7F953-A156-8C43-B463-1CAF5AB923C9}" sibTransId="{0FF0B8D9-63CC-7641-A96E-A93EE3975D55}"/>
    <dgm:cxn modelId="{49328B42-36D1-0949-8ADF-DEEE80D92C35}" srcId="{D0F035C0-883A-524D-BE23-52B060AD9701}" destId="{F1D72E2B-43BB-3547-A986-C446AB887932}" srcOrd="0" destOrd="0" parTransId="{C218B8EC-1E3E-974A-B1C2-58A5D0DE24EB}" sibTransId="{7B6DD306-E96B-5C41-96CE-1AA8C3321473}"/>
    <dgm:cxn modelId="{01F12B4A-7403-A14B-880F-614B9A8ABE18}" type="presOf" srcId="{78FE85A3-286C-CA4C-BE1B-AAA0C9B0FE5E}" destId="{E1FF47E5-F00C-CD48-9E31-A916BBE61813}" srcOrd="0" destOrd="0" presId="urn:microsoft.com/office/officeart/2005/8/layout/hierarchy4"/>
    <dgm:cxn modelId="{451AC46C-5911-BC4D-9817-08C5D5422AAD}" srcId="{78FE85A3-286C-CA4C-BE1B-AAA0C9B0FE5E}" destId="{284D4AF2-ED06-9F44-9A80-76D5BC647616}" srcOrd="0" destOrd="0" parTransId="{19112BED-6B16-0746-909F-728FBD8D630A}" sibTransId="{FBEDD221-1161-A948-80CC-A33FD0379E56}"/>
    <dgm:cxn modelId="{3AC6DEA1-AE38-D942-B423-3BB2F0B50962}" srcId="{8DC66E9A-A52E-8247-93E7-7C3501118973}" destId="{7C0B9997-9159-4D4A-89B3-A566D5468C48}" srcOrd="0" destOrd="0" parTransId="{1E0A4C62-A931-4C41-A575-FE28C4E1DB71}" sibTransId="{718C3670-11E0-7248-932A-266FC6A149D9}"/>
    <dgm:cxn modelId="{211296EF-4AE4-9643-874D-2D9FA34255F9}" type="presOf" srcId="{F1D72E2B-43BB-3547-A986-C446AB887932}" destId="{AF70C859-D657-9340-A642-48325DF8158D}" srcOrd="0" destOrd="0" presId="urn:microsoft.com/office/officeart/2005/8/layout/hierarchy4"/>
    <dgm:cxn modelId="{8FA7A8F7-C814-CC41-B58E-2C8D1197888A}" srcId="{7C0B9997-9159-4D4A-89B3-A566D5468C48}" destId="{78FE85A3-286C-CA4C-BE1B-AAA0C9B0FE5E}" srcOrd="0" destOrd="0" parTransId="{CC6E16C9-5909-6443-8C00-9057168DEB4E}" sibTransId="{4FC55543-20AD-A24C-976A-F8B3D35C13A4}"/>
    <dgm:cxn modelId="{2E2CFEFD-419F-BF4E-9834-9F8A9D87BFBD}" type="presParOf" srcId="{7F07EF1E-234C-9E45-B6CB-1123A42C925B}" destId="{1A455219-85FC-B945-AA3E-44922B4A5ACD}" srcOrd="0" destOrd="0" presId="urn:microsoft.com/office/officeart/2005/8/layout/hierarchy4"/>
    <dgm:cxn modelId="{3E80639F-19F4-CF43-8017-01D8BDB8CDF0}" type="presParOf" srcId="{1A455219-85FC-B945-AA3E-44922B4A5ACD}" destId="{3A71EB82-810A-7F4E-908E-58B03DD486D7}" srcOrd="0" destOrd="0" presId="urn:microsoft.com/office/officeart/2005/8/layout/hierarchy4"/>
    <dgm:cxn modelId="{D1DAD409-D513-6543-8C94-BA788FB4254A}" type="presParOf" srcId="{1A455219-85FC-B945-AA3E-44922B4A5ACD}" destId="{AF48E306-7CAC-0546-9386-A7F4C3EF3186}" srcOrd="1" destOrd="0" presId="urn:microsoft.com/office/officeart/2005/8/layout/hierarchy4"/>
    <dgm:cxn modelId="{74C4F9A3-DC22-CA4D-8609-C7F2E76A6C61}" type="presParOf" srcId="{1A455219-85FC-B945-AA3E-44922B4A5ACD}" destId="{02E5970A-D3F0-A349-930B-059AE882E7E4}" srcOrd="2" destOrd="0" presId="urn:microsoft.com/office/officeart/2005/8/layout/hierarchy4"/>
    <dgm:cxn modelId="{CBFB5327-EB61-CD48-A080-78A2FA053932}" type="presParOf" srcId="{02E5970A-D3F0-A349-930B-059AE882E7E4}" destId="{8BF3FE75-8C86-7040-A692-495728848C42}" srcOrd="0" destOrd="0" presId="urn:microsoft.com/office/officeart/2005/8/layout/hierarchy4"/>
    <dgm:cxn modelId="{9237368E-A545-CB4A-A16C-AFFC6B2D7B13}" type="presParOf" srcId="{8BF3FE75-8C86-7040-A692-495728848C42}" destId="{E1FF47E5-F00C-CD48-9E31-A916BBE61813}" srcOrd="0" destOrd="0" presId="urn:microsoft.com/office/officeart/2005/8/layout/hierarchy4"/>
    <dgm:cxn modelId="{1A718052-7B98-0E42-9B9F-FF8CA5B3F077}" type="presParOf" srcId="{8BF3FE75-8C86-7040-A692-495728848C42}" destId="{CA91C85B-73E3-FD46-8EF6-9C17D4026406}" srcOrd="1" destOrd="0" presId="urn:microsoft.com/office/officeart/2005/8/layout/hierarchy4"/>
    <dgm:cxn modelId="{0538C434-1F6A-CB41-AE6F-2FB75BF7CDFE}" type="presParOf" srcId="{8BF3FE75-8C86-7040-A692-495728848C42}" destId="{067CCA58-5A51-544F-99E3-C4045F2764AC}" srcOrd="2" destOrd="0" presId="urn:microsoft.com/office/officeart/2005/8/layout/hierarchy4"/>
    <dgm:cxn modelId="{49E5367F-3B0C-2B4B-8604-660EA077BE3E}" type="presParOf" srcId="{067CCA58-5A51-544F-99E3-C4045F2764AC}" destId="{A1FF5EB9-4A38-DF4E-AB77-D3073C256DAE}" srcOrd="0" destOrd="0" presId="urn:microsoft.com/office/officeart/2005/8/layout/hierarchy4"/>
    <dgm:cxn modelId="{6CDBFA6D-B016-9F44-9711-D4B8BF8489C0}" type="presParOf" srcId="{A1FF5EB9-4A38-DF4E-AB77-D3073C256DAE}" destId="{BEF383C5-BFD3-E547-8CDF-B379CA8BC923}" srcOrd="0" destOrd="0" presId="urn:microsoft.com/office/officeart/2005/8/layout/hierarchy4"/>
    <dgm:cxn modelId="{6D44ECE1-0970-A149-9737-FDB716FB1B7A}" type="presParOf" srcId="{A1FF5EB9-4A38-DF4E-AB77-D3073C256DAE}" destId="{0D4DE35A-3BE7-464B-8BA0-D5A3D428D364}" srcOrd="1" destOrd="0" presId="urn:microsoft.com/office/officeart/2005/8/layout/hierarchy4"/>
    <dgm:cxn modelId="{39D72C4F-1F46-3344-B934-7008AB0D8E4D}" type="presParOf" srcId="{02E5970A-D3F0-A349-930B-059AE882E7E4}" destId="{0B549FBC-2172-0449-8A06-C6C7D6AD7456}" srcOrd="1" destOrd="0" presId="urn:microsoft.com/office/officeart/2005/8/layout/hierarchy4"/>
    <dgm:cxn modelId="{ED71D377-40FA-F543-9112-4E0BD3F8A491}" type="presParOf" srcId="{02E5970A-D3F0-A349-930B-059AE882E7E4}" destId="{76E35B9B-60EA-3147-801B-66DAAAFF5BEA}" srcOrd="2" destOrd="0" presId="urn:microsoft.com/office/officeart/2005/8/layout/hierarchy4"/>
    <dgm:cxn modelId="{FFE08496-3865-514C-AF14-091F038F690D}" type="presParOf" srcId="{76E35B9B-60EA-3147-801B-66DAAAFF5BEA}" destId="{BBD5EEE9-1ADD-F641-9EBE-4303D9ED6996}" srcOrd="0" destOrd="0" presId="urn:microsoft.com/office/officeart/2005/8/layout/hierarchy4"/>
    <dgm:cxn modelId="{996F6BE3-D122-624C-87D7-6B9AD57E4C7D}" type="presParOf" srcId="{76E35B9B-60EA-3147-801B-66DAAAFF5BEA}" destId="{05E21504-F96F-FA4C-BD24-4AE4A83E2E49}" srcOrd="1" destOrd="0" presId="urn:microsoft.com/office/officeart/2005/8/layout/hierarchy4"/>
    <dgm:cxn modelId="{36C39749-0F11-FC42-8AF0-91D4E0DE1FF9}" type="presParOf" srcId="{76E35B9B-60EA-3147-801B-66DAAAFF5BEA}" destId="{112659D8-6EE6-E443-A7FA-5EFDDE4FDE8A}" srcOrd="2" destOrd="0" presId="urn:microsoft.com/office/officeart/2005/8/layout/hierarchy4"/>
    <dgm:cxn modelId="{5D0F30EE-8F19-614E-99C2-A80D64CAD968}" type="presParOf" srcId="{112659D8-6EE6-E443-A7FA-5EFDDE4FDE8A}" destId="{87E76EC6-E120-AF40-848F-CD00355337D3}" srcOrd="0" destOrd="0" presId="urn:microsoft.com/office/officeart/2005/8/layout/hierarchy4"/>
    <dgm:cxn modelId="{1AE91FF5-B84F-2E45-BB89-52EC02055E79}" type="presParOf" srcId="{87E76EC6-E120-AF40-848F-CD00355337D3}" destId="{4C0E8235-3720-D642-A84D-CCD497E2FFD1}" srcOrd="0" destOrd="0" presId="urn:microsoft.com/office/officeart/2005/8/layout/hierarchy4"/>
    <dgm:cxn modelId="{FF9656F3-D998-524F-B326-0BA7AA1167DE}" type="presParOf" srcId="{87E76EC6-E120-AF40-848F-CD00355337D3}" destId="{B65E1E56-EADE-3843-A1C8-066A7776D37D}" srcOrd="1" destOrd="0" presId="urn:microsoft.com/office/officeart/2005/8/layout/hierarchy4"/>
    <dgm:cxn modelId="{7FE95504-ABD7-DA4D-9724-F18548AD9BB2}" type="presParOf" srcId="{02E5970A-D3F0-A349-930B-059AE882E7E4}" destId="{2A1DAA9B-0750-AC42-8249-8F14E5AF54DC}" srcOrd="3" destOrd="0" presId="urn:microsoft.com/office/officeart/2005/8/layout/hierarchy4"/>
    <dgm:cxn modelId="{8E8CBCCD-3897-D849-AAD4-8DC3417EABBC}" type="presParOf" srcId="{02E5970A-D3F0-A349-930B-059AE882E7E4}" destId="{930B65CA-EF4B-0E49-9A16-844E6F60DCC5}" srcOrd="4" destOrd="0" presId="urn:microsoft.com/office/officeart/2005/8/layout/hierarchy4"/>
    <dgm:cxn modelId="{923D4C7A-8F24-6244-B816-50417B0BABD8}" type="presParOf" srcId="{930B65CA-EF4B-0E49-9A16-844E6F60DCC5}" destId="{E4DD9C50-63E2-F342-8D30-624F970DD991}" srcOrd="0" destOrd="0" presId="urn:microsoft.com/office/officeart/2005/8/layout/hierarchy4"/>
    <dgm:cxn modelId="{08BE38F5-FFA6-3446-B316-7F1E40A01B64}" type="presParOf" srcId="{930B65CA-EF4B-0E49-9A16-844E6F60DCC5}" destId="{50A49C96-241F-704A-8EDC-F2EF284DCD28}" srcOrd="1" destOrd="0" presId="urn:microsoft.com/office/officeart/2005/8/layout/hierarchy4"/>
    <dgm:cxn modelId="{A90B2FDE-DE41-CD47-B5D2-165C3FB99895}" type="presParOf" srcId="{930B65CA-EF4B-0E49-9A16-844E6F60DCC5}" destId="{0D848057-5ACA-A04B-BBDE-A90863748E3E}" srcOrd="2" destOrd="0" presId="urn:microsoft.com/office/officeart/2005/8/layout/hierarchy4"/>
    <dgm:cxn modelId="{055B8668-3C4A-5D44-8622-16DE09FF7D8E}" type="presParOf" srcId="{0D848057-5ACA-A04B-BBDE-A90863748E3E}" destId="{918C9284-40CF-1044-9946-7F4395CC37B7}" srcOrd="0" destOrd="0" presId="urn:microsoft.com/office/officeart/2005/8/layout/hierarchy4"/>
    <dgm:cxn modelId="{4B47D442-F9F5-D944-8DFD-DF58B0678512}" type="presParOf" srcId="{918C9284-40CF-1044-9946-7F4395CC37B7}" destId="{AF70C859-D657-9340-A642-48325DF8158D}" srcOrd="0" destOrd="0" presId="urn:microsoft.com/office/officeart/2005/8/layout/hierarchy4"/>
    <dgm:cxn modelId="{8FB5A1CD-46A4-1043-8898-F0F5725E53DA}" type="presParOf" srcId="{918C9284-40CF-1044-9946-7F4395CC37B7}" destId="{B273867B-7D20-BA4F-B911-010615CDF1F5}"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F54AD0-E230-534B-BCD1-75A25871C7C2}">
      <dsp:nvSpPr>
        <dsp:cNvPr id="0" name=""/>
        <dsp:cNvSpPr/>
      </dsp:nvSpPr>
      <dsp:spPr>
        <a:xfrm>
          <a:off x="0" y="433808"/>
          <a:ext cx="2760040" cy="742189"/>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b="1" kern="1200" dirty="0"/>
            <a:t>FOUNDING BOARD</a:t>
          </a:r>
        </a:p>
      </dsp:txBody>
      <dsp:txXfrm>
        <a:off x="0" y="433808"/>
        <a:ext cx="2574493" cy="742189"/>
      </dsp:txXfrm>
    </dsp:sp>
    <dsp:sp modelId="{7FD1AD0C-3044-3B49-91EC-8686DBF7CF7D}">
      <dsp:nvSpPr>
        <dsp:cNvPr id="0" name=""/>
        <dsp:cNvSpPr/>
      </dsp:nvSpPr>
      <dsp:spPr>
        <a:xfrm>
          <a:off x="2477141" y="433808"/>
          <a:ext cx="3065530" cy="742189"/>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b="1" kern="1200" dirty="0"/>
            <a:t>EMERGING BOARD</a:t>
          </a:r>
        </a:p>
      </dsp:txBody>
      <dsp:txXfrm>
        <a:off x="2848236" y="433808"/>
        <a:ext cx="2323341" cy="742189"/>
      </dsp:txXfrm>
    </dsp:sp>
    <dsp:sp modelId="{B2D49F1F-5116-3B40-8FAE-6EE83A4E32F0}">
      <dsp:nvSpPr>
        <dsp:cNvPr id="0" name=""/>
        <dsp:cNvSpPr/>
      </dsp:nvSpPr>
      <dsp:spPr>
        <a:xfrm>
          <a:off x="5258267" y="433808"/>
          <a:ext cx="3095884" cy="742189"/>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b="1" kern="1200" dirty="0"/>
            <a:t>MATURING BOARD</a:t>
          </a:r>
        </a:p>
      </dsp:txBody>
      <dsp:txXfrm>
        <a:off x="5629362" y="433808"/>
        <a:ext cx="2353695" cy="7421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96691-F296-412B-B30C-3B0BE6B9C05A}">
      <dsp:nvSpPr>
        <dsp:cNvPr id="0" name=""/>
        <dsp:cNvSpPr/>
      </dsp:nvSpPr>
      <dsp:spPr>
        <a:xfrm>
          <a:off x="149113" y="801106"/>
          <a:ext cx="2177342" cy="717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bg1"/>
              </a:solidFill>
            </a:rPr>
            <a:t>Data Collection</a:t>
          </a:r>
        </a:p>
      </dsp:txBody>
      <dsp:txXfrm>
        <a:off x="149113" y="801106"/>
        <a:ext cx="2177342" cy="717533"/>
      </dsp:txXfrm>
    </dsp:sp>
    <dsp:sp modelId="{E4FA0954-FC03-478D-97B6-9977BB04C601}">
      <dsp:nvSpPr>
        <dsp:cNvPr id="0" name=""/>
        <dsp:cNvSpPr/>
      </dsp:nvSpPr>
      <dsp:spPr>
        <a:xfrm>
          <a:off x="149113" y="2314137"/>
          <a:ext cx="2177342" cy="1344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t" anchorCtr="0">
          <a:noAutofit/>
        </a:bodyPr>
        <a:lstStyle/>
        <a:p>
          <a:pPr marL="114300" lvl="1" indent="-114300" algn="l" defTabSz="577850">
            <a:lnSpc>
              <a:spcPct val="90000"/>
            </a:lnSpc>
            <a:spcBef>
              <a:spcPct val="0"/>
            </a:spcBef>
            <a:spcAft>
              <a:spcPct val="15000"/>
            </a:spcAft>
            <a:buFont typeface="Wingdings" pitchFamily="2" charset="2"/>
            <a:buChar char="§"/>
          </a:pPr>
          <a:r>
            <a:rPr lang="en-US" sz="1300" kern="1200" dirty="0">
              <a:solidFill>
                <a:schemeClr val="bg1"/>
              </a:solidFill>
            </a:rPr>
            <a:t>Assessments</a:t>
          </a:r>
        </a:p>
        <a:p>
          <a:pPr marL="114300" lvl="1" indent="-114300" algn="l" defTabSz="577850">
            <a:lnSpc>
              <a:spcPct val="90000"/>
            </a:lnSpc>
            <a:spcBef>
              <a:spcPct val="0"/>
            </a:spcBef>
            <a:spcAft>
              <a:spcPct val="15000"/>
            </a:spcAft>
            <a:buFont typeface="Wingdings" pitchFamily="2" charset="2"/>
            <a:buChar char="§"/>
          </a:pPr>
          <a:r>
            <a:rPr lang="en-US" sz="1300" kern="1200" dirty="0">
              <a:solidFill>
                <a:schemeClr val="bg1"/>
              </a:solidFill>
            </a:rPr>
            <a:t>State Reporting</a:t>
          </a:r>
        </a:p>
        <a:p>
          <a:pPr marL="114300" lvl="1" indent="-114300" algn="l" defTabSz="577850">
            <a:lnSpc>
              <a:spcPct val="90000"/>
            </a:lnSpc>
            <a:spcBef>
              <a:spcPct val="0"/>
            </a:spcBef>
            <a:spcAft>
              <a:spcPct val="15000"/>
            </a:spcAft>
            <a:buFont typeface="Wingdings" pitchFamily="2" charset="2"/>
            <a:buChar char="§"/>
          </a:pPr>
          <a:r>
            <a:rPr lang="en-US" sz="1300" kern="1200" dirty="0">
              <a:solidFill>
                <a:schemeClr val="bg1"/>
              </a:solidFill>
            </a:rPr>
            <a:t>Organizational Submissions</a:t>
          </a:r>
        </a:p>
        <a:p>
          <a:pPr marL="114300" lvl="1" indent="-114300" algn="l" defTabSz="577850">
            <a:lnSpc>
              <a:spcPct val="90000"/>
            </a:lnSpc>
            <a:spcBef>
              <a:spcPct val="0"/>
            </a:spcBef>
            <a:spcAft>
              <a:spcPct val="15000"/>
            </a:spcAft>
            <a:buFont typeface="Wingdings" pitchFamily="2" charset="2"/>
            <a:buChar char="§"/>
          </a:pPr>
          <a:r>
            <a:rPr lang="en-US" sz="1300" kern="1200" dirty="0">
              <a:solidFill>
                <a:schemeClr val="bg1"/>
              </a:solidFill>
            </a:rPr>
            <a:t>Audits</a:t>
          </a:r>
        </a:p>
        <a:p>
          <a:pPr marL="114300" lvl="1" indent="-114300" algn="l" defTabSz="577850">
            <a:lnSpc>
              <a:spcPct val="90000"/>
            </a:lnSpc>
            <a:spcBef>
              <a:spcPct val="0"/>
            </a:spcBef>
            <a:spcAft>
              <a:spcPct val="15000"/>
            </a:spcAft>
            <a:buFont typeface="Wingdings" pitchFamily="2" charset="2"/>
            <a:buChar char="§"/>
          </a:pPr>
          <a:r>
            <a:rPr lang="en-US" sz="1300" kern="1200" dirty="0">
              <a:solidFill>
                <a:schemeClr val="bg1"/>
              </a:solidFill>
            </a:rPr>
            <a:t>Site Visits</a:t>
          </a:r>
        </a:p>
        <a:p>
          <a:pPr marL="114300" lvl="1" indent="-114300" algn="l" defTabSz="577850">
            <a:lnSpc>
              <a:spcPct val="90000"/>
            </a:lnSpc>
            <a:spcBef>
              <a:spcPct val="0"/>
            </a:spcBef>
            <a:spcAft>
              <a:spcPct val="15000"/>
            </a:spcAft>
            <a:buFont typeface="Wingdings" pitchFamily="2" charset="2"/>
            <a:buChar char="§"/>
          </a:pPr>
          <a:r>
            <a:rPr lang="en-US" sz="1300" kern="1200" dirty="0">
              <a:solidFill>
                <a:schemeClr val="bg1"/>
              </a:solidFill>
            </a:rPr>
            <a:t>School-specific data</a:t>
          </a:r>
        </a:p>
      </dsp:txBody>
      <dsp:txXfrm>
        <a:off x="149113" y="2314137"/>
        <a:ext cx="2177342" cy="1344307"/>
      </dsp:txXfrm>
    </dsp:sp>
    <dsp:sp modelId="{36C06FDB-EF3F-44C9-932C-80C0A224BFAE}">
      <dsp:nvSpPr>
        <dsp:cNvPr id="0" name=""/>
        <dsp:cNvSpPr/>
      </dsp:nvSpPr>
      <dsp:spPr>
        <a:xfrm>
          <a:off x="146639" y="582877"/>
          <a:ext cx="173197" cy="17319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E33157-8708-42D3-956E-A6B4342127E5}">
      <dsp:nvSpPr>
        <dsp:cNvPr id="0" name=""/>
        <dsp:cNvSpPr/>
      </dsp:nvSpPr>
      <dsp:spPr>
        <a:xfrm>
          <a:off x="267878" y="340400"/>
          <a:ext cx="173197" cy="17319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386B5B-3158-4626-B4B5-92A4B1421356}">
      <dsp:nvSpPr>
        <dsp:cNvPr id="0" name=""/>
        <dsp:cNvSpPr/>
      </dsp:nvSpPr>
      <dsp:spPr>
        <a:xfrm>
          <a:off x="558850" y="388896"/>
          <a:ext cx="272167" cy="27216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012F46-836D-4B54-B845-901DF3B69DC4}">
      <dsp:nvSpPr>
        <dsp:cNvPr id="0" name=""/>
        <dsp:cNvSpPr/>
      </dsp:nvSpPr>
      <dsp:spPr>
        <a:xfrm>
          <a:off x="801326" y="122171"/>
          <a:ext cx="173197" cy="17319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93E9DB-8A8B-42C1-B1FE-9BDE91C9842C}">
      <dsp:nvSpPr>
        <dsp:cNvPr id="0" name=""/>
        <dsp:cNvSpPr/>
      </dsp:nvSpPr>
      <dsp:spPr>
        <a:xfrm>
          <a:off x="1116546" y="25181"/>
          <a:ext cx="173197" cy="173197"/>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5BD5CB-5FFF-43BC-A02D-70A647A76E6D}">
      <dsp:nvSpPr>
        <dsp:cNvPr id="0" name=""/>
        <dsp:cNvSpPr/>
      </dsp:nvSpPr>
      <dsp:spPr>
        <a:xfrm>
          <a:off x="1504509" y="194914"/>
          <a:ext cx="173197" cy="17319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9513FC-5057-42F6-9EB5-E5B9E3C79FD5}">
      <dsp:nvSpPr>
        <dsp:cNvPr id="0" name=""/>
        <dsp:cNvSpPr/>
      </dsp:nvSpPr>
      <dsp:spPr>
        <a:xfrm>
          <a:off x="1746986" y="316153"/>
          <a:ext cx="272167" cy="27216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C262D-C92A-4DF5-8184-D4CECE733AE0}">
      <dsp:nvSpPr>
        <dsp:cNvPr id="0" name=""/>
        <dsp:cNvSpPr/>
      </dsp:nvSpPr>
      <dsp:spPr>
        <a:xfrm>
          <a:off x="2086453" y="582877"/>
          <a:ext cx="173197" cy="17319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192145-E7B3-42CC-83FB-38AFA2FFE40E}">
      <dsp:nvSpPr>
        <dsp:cNvPr id="0" name=""/>
        <dsp:cNvSpPr/>
      </dsp:nvSpPr>
      <dsp:spPr>
        <a:xfrm>
          <a:off x="2231939" y="849602"/>
          <a:ext cx="173197" cy="17319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A7BA7E-127F-485A-8D0A-47063E002F0B}">
      <dsp:nvSpPr>
        <dsp:cNvPr id="0" name=""/>
        <dsp:cNvSpPr/>
      </dsp:nvSpPr>
      <dsp:spPr>
        <a:xfrm>
          <a:off x="971060" y="340400"/>
          <a:ext cx="445365" cy="445365"/>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10D9D8-3140-41A2-AC0C-522739578B79}">
      <dsp:nvSpPr>
        <dsp:cNvPr id="0" name=""/>
        <dsp:cNvSpPr/>
      </dsp:nvSpPr>
      <dsp:spPr>
        <a:xfrm>
          <a:off x="25401" y="1261812"/>
          <a:ext cx="173197" cy="17319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273E3B-84FB-4AB6-8BBF-C1796094FF67}">
      <dsp:nvSpPr>
        <dsp:cNvPr id="0" name=""/>
        <dsp:cNvSpPr/>
      </dsp:nvSpPr>
      <dsp:spPr>
        <a:xfrm>
          <a:off x="170887" y="1480041"/>
          <a:ext cx="272167" cy="27216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1A562F-99C1-4B9B-9F1C-CB8A52427B51}">
      <dsp:nvSpPr>
        <dsp:cNvPr id="0" name=""/>
        <dsp:cNvSpPr/>
      </dsp:nvSpPr>
      <dsp:spPr>
        <a:xfrm>
          <a:off x="534602" y="1674023"/>
          <a:ext cx="395880" cy="39588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FC3C2B-B993-4DE2-91D1-8BD6EAC0B5E9}">
      <dsp:nvSpPr>
        <dsp:cNvPr id="0" name=""/>
        <dsp:cNvSpPr/>
      </dsp:nvSpPr>
      <dsp:spPr>
        <a:xfrm>
          <a:off x="1043803" y="1989242"/>
          <a:ext cx="173197" cy="17319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21F83D-8D25-425F-9C14-D34609F23EC2}">
      <dsp:nvSpPr>
        <dsp:cNvPr id="0" name=""/>
        <dsp:cNvSpPr/>
      </dsp:nvSpPr>
      <dsp:spPr>
        <a:xfrm>
          <a:off x="1140794" y="1674023"/>
          <a:ext cx="272167" cy="272167"/>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8C5A0A-EECE-4C78-A54E-EEDED60BE349}">
      <dsp:nvSpPr>
        <dsp:cNvPr id="0" name=""/>
        <dsp:cNvSpPr/>
      </dsp:nvSpPr>
      <dsp:spPr>
        <a:xfrm>
          <a:off x="1383271" y="2013490"/>
          <a:ext cx="173197" cy="17319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2075AA-531A-4AE2-9566-FAFC08054EAB}">
      <dsp:nvSpPr>
        <dsp:cNvPr id="0" name=""/>
        <dsp:cNvSpPr/>
      </dsp:nvSpPr>
      <dsp:spPr>
        <a:xfrm>
          <a:off x="1601500" y="1625527"/>
          <a:ext cx="395880" cy="39588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6C2ED3-4714-4B26-9FAD-B1796E141BFC}">
      <dsp:nvSpPr>
        <dsp:cNvPr id="0" name=""/>
        <dsp:cNvSpPr/>
      </dsp:nvSpPr>
      <dsp:spPr>
        <a:xfrm>
          <a:off x="2134949" y="1528536"/>
          <a:ext cx="272167" cy="27216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953FF1-A80C-407A-A569-007117D547EF}">
      <dsp:nvSpPr>
        <dsp:cNvPr id="0" name=""/>
        <dsp:cNvSpPr/>
      </dsp:nvSpPr>
      <dsp:spPr>
        <a:xfrm>
          <a:off x="2407116" y="388492"/>
          <a:ext cx="799318" cy="1525985"/>
        </a:xfrm>
        <a:prstGeom prst="chevron">
          <a:avLst>
            <a:gd name="adj" fmla="val 6231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27A4DB-A450-426E-888B-1F7AAFE9B7EB}">
      <dsp:nvSpPr>
        <dsp:cNvPr id="0" name=""/>
        <dsp:cNvSpPr/>
      </dsp:nvSpPr>
      <dsp:spPr>
        <a:xfrm>
          <a:off x="3206434" y="389234"/>
          <a:ext cx="2179958" cy="1525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bg1"/>
              </a:solidFill>
            </a:rPr>
            <a:t>Analysis</a:t>
          </a:r>
        </a:p>
      </dsp:txBody>
      <dsp:txXfrm>
        <a:off x="3206434" y="389234"/>
        <a:ext cx="2179958" cy="1525970"/>
      </dsp:txXfrm>
    </dsp:sp>
    <dsp:sp modelId="{C45A8839-AA63-47BC-899F-1875284E6B86}">
      <dsp:nvSpPr>
        <dsp:cNvPr id="0" name=""/>
        <dsp:cNvSpPr/>
      </dsp:nvSpPr>
      <dsp:spPr>
        <a:xfrm>
          <a:off x="3105546" y="2265056"/>
          <a:ext cx="2179958" cy="1344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t" anchorCtr="0">
          <a:noAutofit/>
        </a:bodyPr>
        <a:lstStyle/>
        <a:p>
          <a:pPr marL="0" lvl="0" indent="0" algn="ctr" defTabSz="711200">
            <a:lnSpc>
              <a:spcPct val="90000"/>
            </a:lnSpc>
            <a:spcBef>
              <a:spcPct val="0"/>
            </a:spcBef>
            <a:spcAft>
              <a:spcPts val="0"/>
            </a:spcAft>
            <a:buNone/>
          </a:pPr>
          <a:r>
            <a:rPr lang="en-US" sz="1600" kern="1200" dirty="0">
              <a:solidFill>
                <a:schemeClr val="bg1"/>
              </a:solidFill>
            </a:rPr>
            <a:t>Evaluate against metric criteria</a:t>
          </a:r>
        </a:p>
      </dsp:txBody>
      <dsp:txXfrm>
        <a:off x="3105546" y="2265056"/>
        <a:ext cx="2179958" cy="1344307"/>
      </dsp:txXfrm>
    </dsp:sp>
    <dsp:sp modelId="{54087E71-0DCF-410B-BE28-FED849C0753D}">
      <dsp:nvSpPr>
        <dsp:cNvPr id="0" name=""/>
        <dsp:cNvSpPr/>
      </dsp:nvSpPr>
      <dsp:spPr>
        <a:xfrm>
          <a:off x="5386393" y="388492"/>
          <a:ext cx="799318" cy="1525985"/>
        </a:xfrm>
        <a:prstGeom prst="chevron">
          <a:avLst>
            <a:gd name="adj" fmla="val 6231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D50CCB-9D12-4030-93EC-7510F0229F79}">
      <dsp:nvSpPr>
        <dsp:cNvPr id="0" name=""/>
        <dsp:cNvSpPr/>
      </dsp:nvSpPr>
      <dsp:spPr>
        <a:xfrm>
          <a:off x="6349208" y="280236"/>
          <a:ext cx="1852964" cy="185296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bg1"/>
              </a:solidFill>
            </a:rPr>
            <a:t>Reporting</a:t>
          </a:r>
        </a:p>
      </dsp:txBody>
      <dsp:txXfrm>
        <a:off x="6620568" y="551596"/>
        <a:ext cx="1310244" cy="1310244"/>
      </dsp:txXfrm>
    </dsp:sp>
    <dsp:sp modelId="{1C43F1B5-0FFC-4DFD-8498-022D8DF58A56}">
      <dsp:nvSpPr>
        <dsp:cNvPr id="0" name=""/>
        <dsp:cNvSpPr/>
      </dsp:nvSpPr>
      <dsp:spPr>
        <a:xfrm>
          <a:off x="6185711" y="2314137"/>
          <a:ext cx="2179958" cy="1344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t" anchorCtr="0">
          <a:noAutofit/>
        </a:bodyPr>
        <a:lstStyle/>
        <a:p>
          <a:pPr marL="171450" lvl="1" indent="-171450" algn="ctr" defTabSz="711200">
            <a:lnSpc>
              <a:spcPct val="90000"/>
            </a:lnSpc>
            <a:spcBef>
              <a:spcPct val="0"/>
            </a:spcBef>
            <a:spcAft>
              <a:spcPct val="15000"/>
            </a:spcAft>
            <a:buFont typeface="Wingdings" pitchFamily="2" charset="2"/>
            <a:buNone/>
          </a:pPr>
          <a:r>
            <a:rPr lang="en-US" sz="1600" kern="1200" dirty="0">
              <a:solidFill>
                <a:schemeClr val="bg1"/>
              </a:solidFill>
            </a:rPr>
            <a:t>Visuals</a:t>
          </a:r>
        </a:p>
        <a:p>
          <a:pPr marL="171450" lvl="1" indent="-171450" algn="ctr" defTabSz="711200">
            <a:lnSpc>
              <a:spcPct val="90000"/>
            </a:lnSpc>
            <a:spcBef>
              <a:spcPct val="0"/>
            </a:spcBef>
            <a:spcAft>
              <a:spcPct val="15000"/>
            </a:spcAft>
            <a:buFont typeface="Wingdings" pitchFamily="2" charset="2"/>
            <a:buNone/>
          </a:pPr>
          <a:r>
            <a:rPr lang="en-US" sz="1600" kern="1200" dirty="0">
              <a:solidFill>
                <a:schemeClr val="bg1"/>
              </a:solidFill>
            </a:rPr>
            <a:t>Narrative</a:t>
          </a:r>
        </a:p>
      </dsp:txBody>
      <dsp:txXfrm>
        <a:off x="6185711" y="2314137"/>
        <a:ext cx="2179958" cy="13443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1EB82-810A-7F4E-908E-58B03DD486D7}">
      <dsp:nvSpPr>
        <dsp:cNvPr id="0" name=""/>
        <dsp:cNvSpPr/>
      </dsp:nvSpPr>
      <dsp:spPr>
        <a:xfrm>
          <a:off x="2994" y="969"/>
          <a:ext cx="8325210" cy="110307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dirty="0"/>
            <a:t>Mission and Vision</a:t>
          </a:r>
        </a:p>
      </dsp:txBody>
      <dsp:txXfrm>
        <a:off x="35302" y="33277"/>
        <a:ext cx="8260594" cy="1038454"/>
      </dsp:txXfrm>
    </dsp:sp>
    <dsp:sp modelId="{E1FF47E5-F00C-CD48-9E31-A916BBE61813}">
      <dsp:nvSpPr>
        <dsp:cNvPr id="0" name=""/>
        <dsp:cNvSpPr/>
      </dsp:nvSpPr>
      <dsp:spPr>
        <a:xfrm>
          <a:off x="2994" y="1247102"/>
          <a:ext cx="2627907" cy="110307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Goal #1</a:t>
          </a:r>
        </a:p>
        <a:p>
          <a:pPr marL="0" lvl="0" indent="0" algn="ctr" defTabSz="933450">
            <a:lnSpc>
              <a:spcPct val="90000"/>
            </a:lnSpc>
            <a:spcBef>
              <a:spcPct val="0"/>
            </a:spcBef>
            <a:spcAft>
              <a:spcPct val="35000"/>
            </a:spcAft>
            <a:buNone/>
          </a:pPr>
          <a:r>
            <a:rPr lang="en-US" sz="2100" kern="1200" dirty="0"/>
            <a:t>Student Performance</a:t>
          </a:r>
        </a:p>
      </dsp:txBody>
      <dsp:txXfrm>
        <a:off x="35302" y="1279410"/>
        <a:ext cx="2563291" cy="1038454"/>
      </dsp:txXfrm>
    </dsp:sp>
    <dsp:sp modelId="{BEF383C5-BFD3-E547-8CDF-B379CA8BC923}">
      <dsp:nvSpPr>
        <dsp:cNvPr id="0" name=""/>
        <dsp:cNvSpPr/>
      </dsp:nvSpPr>
      <dsp:spPr>
        <a:xfrm>
          <a:off x="2994" y="2493235"/>
          <a:ext cx="2627907" cy="110307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Milestones/Deliverables</a:t>
          </a:r>
        </a:p>
      </dsp:txBody>
      <dsp:txXfrm>
        <a:off x="35302" y="2525543"/>
        <a:ext cx="2563291" cy="1038454"/>
      </dsp:txXfrm>
    </dsp:sp>
    <dsp:sp modelId="{BBD5EEE9-1ADD-F641-9EBE-4303D9ED6996}">
      <dsp:nvSpPr>
        <dsp:cNvPr id="0" name=""/>
        <dsp:cNvSpPr/>
      </dsp:nvSpPr>
      <dsp:spPr>
        <a:xfrm>
          <a:off x="2851645" y="1247102"/>
          <a:ext cx="2627907" cy="110307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Goal #2</a:t>
          </a:r>
        </a:p>
        <a:p>
          <a:pPr marL="0" lvl="0" indent="0" algn="ctr" defTabSz="933450">
            <a:lnSpc>
              <a:spcPct val="90000"/>
            </a:lnSpc>
            <a:spcBef>
              <a:spcPct val="0"/>
            </a:spcBef>
            <a:spcAft>
              <a:spcPct val="35000"/>
            </a:spcAft>
            <a:buNone/>
          </a:pPr>
          <a:r>
            <a:rPr lang="en-US" sz="2100" kern="1200" dirty="0"/>
            <a:t>Financial</a:t>
          </a:r>
        </a:p>
      </dsp:txBody>
      <dsp:txXfrm>
        <a:off x="2883953" y="1279410"/>
        <a:ext cx="2563291" cy="1038454"/>
      </dsp:txXfrm>
    </dsp:sp>
    <dsp:sp modelId="{4C0E8235-3720-D642-A84D-CCD497E2FFD1}">
      <dsp:nvSpPr>
        <dsp:cNvPr id="0" name=""/>
        <dsp:cNvSpPr/>
      </dsp:nvSpPr>
      <dsp:spPr>
        <a:xfrm>
          <a:off x="2851645" y="2493235"/>
          <a:ext cx="2627907" cy="110307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Milestones/Deliverables</a:t>
          </a:r>
        </a:p>
      </dsp:txBody>
      <dsp:txXfrm>
        <a:off x="2883953" y="2525543"/>
        <a:ext cx="2563291" cy="1038454"/>
      </dsp:txXfrm>
    </dsp:sp>
    <dsp:sp modelId="{E4DD9C50-63E2-F342-8D30-624F970DD991}">
      <dsp:nvSpPr>
        <dsp:cNvPr id="0" name=""/>
        <dsp:cNvSpPr/>
      </dsp:nvSpPr>
      <dsp:spPr>
        <a:xfrm>
          <a:off x="5700297" y="1247102"/>
          <a:ext cx="2627907" cy="110307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Goal #3</a:t>
          </a:r>
        </a:p>
        <a:p>
          <a:pPr marL="0" lvl="0" indent="0" algn="ctr" defTabSz="933450">
            <a:lnSpc>
              <a:spcPct val="90000"/>
            </a:lnSpc>
            <a:spcBef>
              <a:spcPct val="0"/>
            </a:spcBef>
            <a:spcAft>
              <a:spcPct val="35000"/>
            </a:spcAft>
            <a:buNone/>
          </a:pPr>
          <a:r>
            <a:rPr lang="en-US" sz="2100" kern="1200" dirty="0"/>
            <a:t>Governance</a:t>
          </a:r>
        </a:p>
      </dsp:txBody>
      <dsp:txXfrm>
        <a:off x="5732605" y="1279410"/>
        <a:ext cx="2563291" cy="1038454"/>
      </dsp:txXfrm>
    </dsp:sp>
    <dsp:sp modelId="{AF70C859-D657-9340-A642-48325DF8158D}">
      <dsp:nvSpPr>
        <dsp:cNvPr id="0" name=""/>
        <dsp:cNvSpPr/>
      </dsp:nvSpPr>
      <dsp:spPr>
        <a:xfrm>
          <a:off x="5700297" y="2493235"/>
          <a:ext cx="2627907" cy="110307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Milestones/Deliverables</a:t>
          </a:r>
        </a:p>
      </dsp:txBody>
      <dsp:txXfrm>
        <a:off x="5732605" y="2525543"/>
        <a:ext cx="2563291" cy="1038454"/>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8F6756E-81DA-9FAC-70D8-556F658BDD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BEDD12-BCD5-485B-BCBC-34BB01D7923C}" type="datetimeFigureOut">
              <a:rPr lang="en-US" smtClean="0"/>
              <a:t>11/21/2024</a:t>
            </a:fld>
            <a:endParaRPr lang="en-US" dirty="0"/>
          </a:p>
        </p:txBody>
      </p:sp>
      <p:sp>
        <p:nvSpPr>
          <p:cNvPr id="6" name="Slide Number Placeholder 5">
            <a:extLst>
              <a:ext uri="{FF2B5EF4-FFF2-40B4-BE49-F238E27FC236}">
                <a16:creationId xmlns:a16="http://schemas.microsoft.com/office/drawing/2014/main" id="{A771D415-D05A-7067-CCD3-457153D96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C230DF-5933-439D-898F-38E9AC9BA688}" type="slidenum">
              <a:rPr lang="en-US" smtClean="0"/>
              <a:t>‹#›</a:t>
            </a:fld>
            <a:endParaRPr lang="en-US" dirty="0"/>
          </a:p>
        </p:txBody>
      </p:sp>
      <p:sp>
        <p:nvSpPr>
          <p:cNvPr id="7" name="Footer Placeholder 6">
            <a:extLst>
              <a:ext uri="{FF2B5EF4-FFF2-40B4-BE49-F238E27FC236}">
                <a16:creationId xmlns:a16="http://schemas.microsoft.com/office/drawing/2014/main" id="{B97095E3-54D2-CFD2-4F49-7536FC8641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8" name="Header Placeholder 7">
            <a:extLst>
              <a:ext uri="{FF2B5EF4-FFF2-40B4-BE49-F238E27FC236}">
                <a16:creationId xmlns:a16="http://schemas.microsoft.com/office/drawing/2014/main" id="{521EE01A-C0B5-5ECF-96DD-768F86AA15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11/21/2024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a:t>
            </a:fld>
            <a:endParaRPr lang="en-US" dirty="0"/>
          </a:p>
        </p:txBody>
      </p:sp>
    </p:spTree>
    <p:extLst>
      <p:ext uri="{BB962C8B-B14F-4D97-AF65-F5344CB8AC3E}">
        <p14:creationId xmlns:p14="http://schemas.microsoft.com/office/powerpoint/2010/main" val="1092453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2 min. = 20 min. total</a:t>
            </a:r>
          </a:p>
          <a:p>
            <a:endParaRPr lang="en-US" i="1" dirty="0"/>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As a new board member, it’s good to know the history of the organization you have joined. You will be reviewing information and making decisions that impact the future of the organization and it’s important to know what happened in the past.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SzPts val="1100"/>
              <a:buFont typeface="Wingdings" pitchFamily="2" charset="2"/>
              <a:buChar char=""/>
            </a:pPr>
            <a:r>
              <a:rPr lang="en-US" sz="1800" dirty="0">
                <a:solidFill>
                  <a:srgbClr val="000000"/>
                </a:solidFill>
                <a:effectLst/>
                <a:latin typeface="Calibri" panose="020F0502020204030204" pitchFamily="34" charset="0"/>
                <a:ea typeface="Times New Roman" panose="02020603050405020304" pitchFamily="18" charset="0"/>
              </a:rPr>
              <a:t>School’s founding – Ask for the organization’s origin story. When was the school founded? What led to it’s creation? Who were the key leaders in the beginning? Were there any challenges?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SzPts val="1100"/>
              <a:buFont typeface="Wingdings" pitchFamily="2" charset="2"/>
              <a:buChar char=""/>
            </a:pPr>
            <a:r>
              <a:rPr lang="en-US" sz="1800" dirty="0">
                <a:solidFill>
                  <a:srgbClr val="000000"/>
                </a:solidFill>
                <a:effectLst/>
                <a:latin typeface="Calibri" panose="020F0502020204030204" pitchFamily="34" charset="0"/>
                <a:ea typeface="Times New Roman" panose="02020603050405020304" pitchFamily="18" charset="0"/>
              </a:rPr>
              <a:t>Community context – Understanding the community where the school is located is important in understanding its history, provides context for how and why past decisions were made, and helps to inform current context related to the school’s culture and performance.</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SzPts val="1100"/>
              <a:buFont typeface="Wingdings" pitchFamily="2" charset="2"/>
              <a:buChar char=""/>
            </a:pPr>
            <a:r>
              <a:rPr lang="en-US" sz="1800" dirty="0">
                <a:solidFill>
                  <a:srgbClr val="000000"/>
                </a:solidFill>
                <a:effectLst/>
                <a:latin typeface="Calibri" panose="020F0502020204030204" pitchFamily="34" charset="0"/>
                <a:ea typeface="Times New Roman" panose="02020603050405020304" pitchFamily="18" charset="0"/>
              </a:rPr>
              <a:t>Successes and challenges – The successes and challenges of the organization are helpful to you as a board member. Talk to leaders, staff, students, families, community members, and fellow board members about what they are most proud of and where there have been challenges. How were the successes achieved? How were challenges addressed?</a:t>
            </a:r>
            <a:endParaRPr lang="en-US" sz="18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SzPts val="1100"/>
              <a:buFont typeface="Wingdings" pitchFamily="2" charset="2"/>
              <a:buChar char=""/>
            </a:pPr>
            <a:r>
              <a:rPr lang="en-US" sz="1800" dirty="0">
                <a:solidFill>
                  <a:srgbClr val="000000"/>
                </a:solidFill>
                <a:effectLst/>
                <a:latin typeface="Calibri" panose="020F0502020204030204" pitchFamily="34" charset="0"/>
                <a:ea typeface="Times New Roman" panose="02020603050405020304" pitchFamily="18" charset="0"/>
              </a:rPr>
              <a:t>Board evolution – Understanding the evolution of the board upon which you are serving will help you to be the best board member you can be. Speak to school leadership and fellow board members about the history of the board. Who were the founding board members? Do any of them still sit on the board? Are there family members, students, or alumni on the board? How are board members selected? Founding boards are typically very hands-on in the beginning and then shift into an emerging board more focused on strategy. A mature board focuses on the sustainability of the organization. What type of board is this one?</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r>
              <a:rPr lang="en-US" sz="1800" dirty="0">
                <a:solidFill>
                  <a:srgbClr val="000000"/>
                </a:solidFill>
                <a:effectLst/>
                <a:latin typeface="Calibri" panose="020F0502020204030204" pitchFamily="34" charset="0"/>
                <a:ea typeface="Times New Roman" panose="02020603050405020304" pitchFamily="18" charset="0"/>
              </a:rPr>
              <a:t>Take a moment to write down any questions you have related to the history of the school that you want to make sure to ask. If you’re a school leader, think about items you want to make sure you share with any new board members.</a:t>
            </a:r>
            <a:r>
              <a:rPr lang="en-US" dirty="0">
                <a:effectLst/>
              </a:rPr>
              <a:t> </a:t>
            </a:r>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10</a:t>
            </a:fld>
            <a:endParaRPr lang="en-US" dirty="0"/>
          </a:p>
        </p:txBody>
      </p:sp>
    </p:spTree>
    <p:extLst>
      <p:ext uri="{BB962C8B-B14F-4D97-AF65-F5344CB8AC3E}">
        <p14:creationId xmlns:p14="http://schemas.microsoft.com/office/powerpoint/2010/main" val="1329656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11</a:t>
            </a:fld>
            <a:endParaRPr lang="en-US" dirty="0"/>
          </a:p>
        </p:txBody>
      </p:sp>
    </p:spTree>
    <p:extLst>
      <p:ext uri="{BB962C8B-B14F-4D97-AF65-F5344CB8AC3E}">
        <p14:creationId xmlns:p14="http://schemas.microsoft.com/office/powerpoint/2010/main" val="3030697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5 min. = 25 min. total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342900" marR="0" lvl="0" indent="-342900" fontAlgn="base">
              <a:spcBef>
                <a:spcPts val="0"/>
              </a:spcBef>
              <a:spcAft>
                <a:spcPts val="0"/>
              </a:spcAft>
              <a:buClr>
                <a:srgbClr val="000000"/>
              </a:buClr>
              <a:buSzPts val="1100"/>
              <a:buFont typeface="Wingdings" pitchFamily="2" charset="2"/>
              <a:buChar char=""/>
            </a:pPr>
            <a:r>
              <a:rPr lang="en-US" sz="1100" dirty="0">
                <a:solidFill>
                  <a:srgbClr val="000000"/>
                </a:solidFill>
                <a:effectLst/>
                <a:latin typeface="Calibri" panose="020F0502020204030204" pitchFamily="34" charset="0"/>
                <a:ea typeface="Times New Roman" panose="02020603050405020304" pitchFamily="18" charset="0"/>
              </a:rPr>
              <a:t>Each charter school board is established as a Colorado nonprofit corporation</a:t>
            </a:r>
          </a:p>
          <a:p>
            <a:pPr marL="342900" marR="0" lvl="0" indent="-342900" fontAlgn="base">
              <a:spcBef>
                <a:spcPts val="0"/>
              </a:spcBef>
              <a:spcAft>
                <a:spcPts val="0"/>
              </a:spcAft>
              <a:buClr>
                <a:srgbClr val="000000"/>
              </a:buClr>
              <a:buSzPts val="1100"/>
              <a:buFont typeface="Wingdings" pitchFamily="2" charset="2"/>
              <a:buChar char=""/>
            </a:pPr>
            <a:r>
              <a:rPr lang="en-US" sz="1100" dirty="0">
                <a:solidFill>
                  <a:srgbClr val="000000"/>
                </a:solidFill>
                <a:effectLst/>
                <a:latin typeface="Calibri" panose="020F0502020204030204" pitchFamily="34" charset="0"/>
                <a:ea typeface="Times New Roman" panose="02020603050405020304" pitchFamily="18" charset="0"/>
              </a:rPr>
              <a:t>Boards go through a series of stages based on the age and performance of the organization.</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Clr>
                <a:srgbClr val="000000"/>
              </a:buClr>
              <a:buSzPts val="1100"/>
              <a:buFont typeface="Wingdings" pitchFamily="2" charset="2"/>
              <a:buChar char=""/>
            </a:pPr>
            <a:r>
              <a:rPr lang="en-US" sz="1100" dirty="0">
                <a:solidFill>
                  <a:srgbClr val="000000"/>
                </a:solidFill>
                <a:effectLst/>
                <a:latin typeface="Calibri" panose="020F0502020204030204" pitchFamily="34" charset="0"/>
                <a:ea typeface="Times New Roman" panose="02020603050405020304" pitchFamily="18" charset="0"/>
              </a:rPr>
              <a:t>Outlined here you will see the three stages of a board and the work performed at each stage.</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Font typeface="Courier New" panose="02070309020205020404" pitchFamily="49" charset="0"/>
              <a:buChar char="o"/>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Founding Board</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fontAlgn="base">
              <a:spcBef>
                <a:spcPts val="0"/>
              </a:spcBef>
              <a:spcAft>
                <a:spcPts val="0"/>
              </a:spcAft>
              <a:buFont typeface="Courier New" panose="02070309020205020404" pitchFamily="49" charset="0"/>
              <a:buChar char="o"/>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Emerging Board</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fontAlgn="base">
              <a:spcBef>
                <a:spcPts val="0"/>
              </a:spcBef>
              <a:spcAft>
                <a:spcPts val="0"/>
              </a:spcAft>
              <a:buFont typeface="Courier New" panose="02070309020205020404" pitchFamily="49" charset="0"/>
              <a:buChar char="o"/>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Maturing Board</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fontAlgn="base">
              <a:spcBef>
                <a:spcPts val="0"/>
              </a:spcBef>
              <a:spcAft>
                <a:spcPts val="0"/>
              </a:spcAft>
              <a:buClr>
                <a:srgbClr val="000000"/>
              </a:buClr>
              <a:buSzPts val="1100"/>
              <a:buFont typeface="Wingdings" pitchFamily="2" charset="2"/>
              <a:buChar char=""/>
            </a:pPr>
            <a:r>
              <a:rPr lang="en-US" sz="1100" dirty="0">
                <a:solidFill>
                  <a:srgbClr val="000000"/>
                </a:solidFill>
                <a:effectLst/>
                <a:latin typeface="Calibri" panose="020F0502020204030204" pitchFamily="34" charset="0"/>
                <a:ea typeface="Times New Roman" panose="02020603050405020304" pitchFamily="18" charset="0"/>
              </a:rPr>
              <a:t>These board stages most often evolve at different inflection points over the life of the organization. For charter schools, these are some of the key inflection points for when a board may shift from one stage to the next:</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Font typeface="Courier New" panose="02070309020205020404" pitchFamily="49" charset="0"/>
              <a:buChar char="o"/>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Increase in the number and types of schools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fontAlgn="base">
              <a:spcBef>
                <a:spcPts val="0"/>
              </a:spcBef>
              <a:spcAft>
                <a:spcPts val="0"/>
              </a:spcAft>
              <a:buFont typeface="Courier New" panose="02070309020205020404" pitchFamily="49" charset="0"/>
              <a:buChar char="o"/>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New school leader or executive director</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fontAlgn="base">
              <a:spcBef>
                <a:spcPts val="0"/>
              </a:spcBef>
              <a:spcAft>
                <a:spcPts val="0"/>
              </a:spcAft>
              <a:buFont typeface="Courier New" panose="02070309020205020404" pitchFamily="49" charset="0"/>
              <a:buChar char="o"/>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New Board Chair</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fontAlgn="base">
              <a:spcBef>
                <a:spcPts val="0"/>
              </a:spcBef>
              <a:spcAft>
                <a:spcPts val="0"/>
              </a:spcAft>
              <a:buFont typeface="Courier New" panose="02070309020205020404" pitchFamily="49" charset="0"/>
              <a:buChar char="o"/>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Introduction or changes in supports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fontAlgn="base">
              <a:spcBef>
                <a:spcPts val="0"/>
              </a:spcBef>
              <a:spcAft>
                <a:spcPts val="0"/>
              </a:spcAft>
              <a:buFont typeface="Courier New" panose="02070309020205020404" pitchFamily="49" charset="0"/>
              <a:buChar char="o"/>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Political or regulatory changes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fontAlgn="base">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rPr>
              <a:t>Think about how you would describe the board you are joining. Do you know the stage? Understanding where the board is currently in its governance stage and where it is headed will help you to better perform your board responsibilities. We’ll get into more details in future sessions about specific governance types of boards and best practices related to the governance framework.</a:t>
            </a:r>
            <a:endParaRPr lang="en-US"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endParaRPr lang="en-US" b="0" i="0" dirty="0">
              <a:solidFill>
                <a:srgbClr val="333333"/>
              </a:solidFill>
              <a:effectLst/>
              <a:highlight>
                <a:srgbClr val="FFFFFF"/>
              </a:highlight>
              <a:latin typeface="Heuristica"/>
            </a:endParaRPr>
          </a:p>
        </p:txBody>
      </p:sp>
      <p:sp>
        <p:nvSpPr>
          <p:cNvPr id="4" name="Slide Number Placeholder 3"/>
          <p:cNvSpPr>
            <a:spLocks noGrp="1"/>
          </p:cNvSpPr>
          <p:nvPr>
            <p:ph type="sldNum" sz="quarter" idx="5"/>
          </p:nvPr>
        </p:nvSpPr>
        <p:spPr/>
        <p:txBody>
          <a:bodyPr/>
          <a:lstStyle/>
          <a:p>
            <a:fld id="{A89C7E07-3C67-C64C-8DA0-0404F6303970}" type="slidenum">
              <a:rPr lang="en-US" smtClean="0"/>
              <a:t>12</a:t>
            </a:fld>
            <a:endParaRPr lang="en-US" dirty="0"/>
          </a:p>
        </p:txBody>
      </p:sp>
    </p:spTree>
    <p:extLst>
      <p:ext uri="{BB962C8B-B14F-4D97-AF65-F5344CB8AC3E}">
        <p14:creationId xmlns:p14="http://schemas.microsoft.com/office/powerpoint/2010/main" val="3908276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2 min. = 27 min. total</a:t>
            </a:r>
          </a:p>
          <a:p>
            <a:endParaRPr lang="en-US" dirty="0"/>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Every board has a set of bylaws that outline how the board functions. You should review these bylaws to better understand the specific requirements your board has established for governance. A few of the key topics for you to review include:</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Clr>
                <a:srgbClr val="000000"/>
              </a:buClr>
              <a:buSzPts val="1100"/>
              <a:buFont typeface="Wingdings" pitchFamily="2" charset="2"/>
              <a:buChar char=""/>
            </a:pPr>
            <a:r>
              <a:rPr lang="en-US" sz="1800" dirty="0">
                <a:solidFill>
                  <a:srgbClr val="000000"/>
                </a:solidFill>
                <a:effectLst/>
                <a:latin typeface="Calibri" panose="020F0502020204030204" pitchFamily="34" charset="0"/>
                <a:ea typeface="Times New Roman" panose="02020603050405020304" pitchFamily="18" charset="0"/>
              </a:rPr>
              <a:t>Powers and responsibilities – This section of the bylaws outlines the duties of the board. If your board has a board director job description, these responsibilities are most likely outlined there.</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Clr>
                <a:srgbClr val="000000"/>
              </a:buClr>
              <a:buSzPts val="1100"/>
              <a:buFont typeface="Wingdings" pitchFamily="2" charset="2"/>
              <a:buChar char=""/>
            </a:pPr>
            <a:r>
              <a:rPr lang="en-US" sz="1800" dirty="0">
                <a:solidFill>
                  <a:srgbClr val="000000"/>
                </a:solidFill>
                <a:effectLst/>
                <a:latin typeface="Calibri" panose="020F0502020204030204" pitchFamily="34" charset="0"/>
                <a:ea typeface="Times New Roman" panose="02020603050405020304" pitchFamily="18" charset="0"/>
              </a:rPr>
              <a:t>Membership and terms – These sections outline the minimum and maximum number of members on the board, the way board members are elected to the board, and the length of board terms.</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Clr>
                <a:srgbClr val="000000"/>
              </a:buClr>
              <a:buSzPts val="1100"/>
              <a:buFont typeface="Wingdings" pitchFamily="2" charset="2"/>
              <a:buChar char=""/>
            </a:pPr>
            <a:r>
              <a:rPr lang="en-US" sz="1800" dirty="0">
                <a:solidFill>
                  <a:srgbClr val="000000"/>
                </a:solidFill>
                <a:effectLst/>
                <a:latin typeface="Calibri" panose="020F0502020204030204" pitchFamily="34" charset="0"/>
                <a:ea typeface="Times New Roman" panose="02020603050405020304" pitchFamily="18" charset="0"/>
              </a:rPr>
              <a:t>Meetings – These sections outline the types of meetings held by the board. They are governed by the Colorado Open Meetings Law, which we’ll discuss on the next slide.</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Clr>
                <a:srgbClr val="000000"/>
              </a:buClr>
              <a:buSzPts val="1100"/>
              <a:buFont typeface="Wingdings" pitchFamily="2" charset="2"/>
              <a:buChar char=""/>
            </a:pPr>
            <a:r>
              <a:rPr lang="en-US" sz="1800" dirty="0">
                <a:solidFill>
                  <a:srgbClr val="000000"/>
                </a:solidFill>
                <a:effectLst/>
                <a:latin typeface="Calibri" panose="020F0502020204030204" pitchFamily="34" charset="0"/>
                <a:ea typeface="Times New Roman" panose="02020603050405020304" pitchFamily="18" charset="0"/>
              </a:rPr>
              <a:t>Officers – These sections outline the officers of the board and their responsibilities. It most likely also includes information about how board officers are elected and the length of their terms.</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Clr>
                <a:srgbClr val="000000"/>
              </a:buClr>
              <a:buSzPts val="1100"/>
              <a:buFont typeface="Wingdings" pitchFamily="2" charset="2"/>
              <a:buChar char=""/>
            </a:pPr>
            <a:r>
              <a:rPr lang="en-US" sz="1800" dirty="0">
                <a:solidFill>
                  <a:srgbClr val="000000"/>
                </a:solidFill>
                <a:effectLst/>
                <a:latin typeface="Calibri" panose="020F0502020204030204" pitchFamily="34" charset="0"/>
                <a:ea typeface="Times New Roman" panose="02020603050405020304" pitchFamily="18" charset="0"/>
              </a:rPr>
              <a:t>Committees – These sections outline the types of standing committees that your board has and the responsibilities of these committees. It may also outline how special committees of the board are created. In a future session. we’ll dive deeper into board committees and how to ensure they are effective.</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89C7E07-3C67-C64C-8DA0-0404F6303970}" type="slidenum">
              <a:rPr lang="en-US" smtClean="0"/>
              <a:t>13</a:t>
            </a:fld>
            <a:endParaRPr lang="en-US" dirty="0"/>
          </a:p>
        </p:txBody>
      </p:sp>
    </p:spTree>
    <p:extLst>
      <p:ext uri="{BB962C8B-B14F-4D97-AF65-F5344CB8AC3E}">
        <p14:creationId xmlns:p14="http://schemas.microsoft.com/office/powerpoint/2010/main" val="3144667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3 min. = 30 min. total</a:t>
            </a:r>
          </a:p>
          <a:p>
            <a:endParaRPr lang="en-US" dirty="0"/>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The Colorado Open Meetings Law are the standard for government transparency. It aims to ensure that the formation of public policy is conducted transparently and not in secret. This law mandates that public business must be open to public observation and participation.</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Charter schools in Colorado are considered "local public bodies" under the Open Meetings Law. This designation means that charter school boards must adhere to the same transparency and public access requirements as other local public entities.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Under this law, there are requirements for how meetings are noticed and conducted. A meeting is defined as any time a quorum or three or more members of the board meet to discuss public board business. This includes in person, telephone, video, and email communication. These meetings must be publicly noticed at least 24 hours in advance.</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If the board decides to hold an Executive Session, which is a meeting closed to the public, there are limits to topics that can be discussed. These include:</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SzPts val="1100"/>
              <a:buFont typeface="Wingdings" pitchFamily="2" charset="2"/>
              <a:buChar char=""/>
            </a:pPr>
            <a:r>
              <a:rPr lang="en-US" sz="1800" dirty="0">
                <a:effectLst/>
                <a:latin typeface="Calibri" panose="020F0502020204030204" pitchFamily="34" charset="0"/>
                <a:ea typeface="Times New Roman" panose="02020603050405020304" pitchFamily="18" charset="0"/>
              </a:rPr>
              <a:t>Buying or selling property</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SzPts val="1100"/>
              <a:buFont typeface="Wingdings" pitchFamily="2" charset="2"/>
              <a:buChar char=""/>
            </a:pPr>
            <a:r>
              <a:rPr lang="en-US" sz="1800" dirty="0">
                <a:effectLst/>
                <a:latin typeface="Calibri" panose="020F0502020204030204" pitchFamily="34" charset="0"/>
                <a:ea typeface="Times New Roman" panose="02020603050405020304" pitchFamily="18" charset="0"/>
              </a:rPr>
              <a:t>Conferences with an attorney to receive legal advice</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SzPts val="1100"/>
              <a:buFont typeface="Wingdings" pitchFamily="2" charset="2"/>
              <a:buChar char=""/>
            </a:pPr>
            <a:r>
              <a:rPr lang="en-US" sz="1800" dirty="0">
                <a:effectLst/>
                <a:latin typeface="Calibri" panose="020F0502020204030204" pitchFamily="34" charset="0"/>
                <a:ea typeface="Times New Roman" panose="02020603050405020304" pitchFamily="18" charset="0"/>
              </a:rPr>
              <a:t>Matters required to be kept confidential by state or federal law (e.g., student academic records)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SzPts val="1100"/>
              <a:buFont typeface="Wingdings" pitchFamily="2" charset="2"/>
              <a:buChar char=""/>
            </a:pPr>
            <a:r>
              <a:rPr lang="en-US" sz="1800" dirty="0">
                <a:effectLst/>
                <a:latin typeface="Calibri" panose="020F0502020204030204" pitchFamily="34" charset="0"/>
                <a:ea typeface="Times New Roman" panose="02020603050405020304" pitchFamily="18" charset="0"/>
              </a:rPr>
              <a:t>Security arrangements or investigations;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SzPts val="1100"/>
              <a:buFont typeface="Wingdings" pitchFamily="2" charset="2"/>
              <a:buChar char=""/>
            </a:pPr>
            <a:r>
              <a:rPr lang="en-US" sz="1800" dirty="0">
                <a:effectLst/>
                <a:latin typeface="Calibri" panose="020F0502020204030204" pitchFamily="34" charset="0"/>
                <a:ea typeface="Times New Roman" panose="02020603050405020304" pitchFamily="18" charset="0"/>
              </a:rPr>
              <a:t>Determining contract negotiation strategies;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SzPts val="1100"/>
              <a:buFont typeface="Wingdings" pitchFamily="2" charset="2"/>
              <a:buChar char=""/>
            </a:pPr>
            <a:r>
              <a:rPr lang="en-US" sz="1800" dirty="0">
                <a:effectLst/>
                <a:latin typeface="Calibri" panose="020F0502020204030204" pitchFamily="34" charset="0"/>
                <a:ea typeface="Times New Roman" panose="02020603050405020304" pitchFamily="18" charset="0"/>
              </a:rPr>
              <a:t>Personnel matters (Note that “personnel matters” does not include discussions concerning a member of the charter school board or the appointment of a person to fill a vacancy on the board. Nor does the topic include discussion of general personnel policies like salary schedules. The exception occurs only when an individual employee or group of employees are discussed.);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SzPts val="1100"/>
              <a:buFont typeface="Wingdings" pitchFamily="2" charset="2"/>
              <a:buChar char=""/>
            </a:pPr>
            <a:r>
              <a:rPr lang="en-US" sz="1800" dirty="0">
                <a:effectLst/>
                <a:latin typeface="Calibri" panose="020F0502020204030204" pitchFamily="34" charset="0"/>
                <a:ea typeface="Times New Roman" panose="02020603050405020304" pitchFamily="18" charset="0"/>
              </a:rPr>
              <a:t>Consideration of documents protected from disclosure under the Open Records Act (for more on this see the discussion of that act below);</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SzPts val="1100"/>
              <a:buFont typeface="Wingdings" pitchFamily="2" charset="2"/>
              <a:buChar char=""/>
            </a:pPr>
            <a:r>
              <a:rPr lang="en-US" sz="1800" dirty="0">
                <a:effectLst/>
                <a:latin typeface="Calibri" panose="020F0502020204030204" pitchFamily="34" charset="0"/>
                <a:ea typeface="Times New Roman" panose="02020603050405020304" pitchFamily="18" charset="0"/>
              </a:rPr>
              <a:t>Discussion of individual students where public discussion would adversely affect the student involved</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SzPts val="1100"/>
              <a:buFont typeface="Wingdings" pitchFamily="2" charset="2"/>
              <a:buChar char=""/>
            </a:pPr>
            <a:r>
              <a:rPr lang="en-US" sz="1800" dirty="0">
                <a:effectLst/>
                <a:latin typeface="Calibri" panose="020F0502020204030204" pitchFamily="34" charset="0"/>
                <a:ea typeface="Times New Roman" panose="02020603050405020304" pitchFamily="18" charset="0"/>
              </a:rPr>
              <a:t>Negotiations concerning the terms of an employment contract with one or more finalists for the position of chief executive officer</a:t>
            </a:r>
            <a:endParaRPr lang="en-US" sz="1800" dirty="0">
              <a:effectLst/>
              <a:latin typeface="Times New Roman" panose="02020603050405020304" pitchFamily="18" charset="0"/>
              <a:ea typeface="Times New Roman" panose="02020603050405020304" pitchFamily="18" charset="0"/>
            </a:endParaRPr>
          </a:p>
          <a:p>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14</a:t>
            </a:fld>
            <a:endParaRPr lang="en-US" dirty="0"/>
          </a:p>
        </p:txBody>
      </p:sp>
    </p:spTree>
    <p:extLst>
      <p:ext uri="{BB962C8B-B14F-4D97-AF65-F5344CB8AC3E}">
        <p14:creationId xmlns:p14="http://schemas.microsoft.com/office/powerpoint/2010/main" val="1282196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3 min. = 33 min. total</a:t>
            </a:r>
          </a:p>
          <a:p>
            <a:endParaRPr lang="en-US" dirty="0"/>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Like the Open Records Law, the Open Records Act declares as its general purpose that all public records shall be open for inspection by the public. All public records shall be open for inspection by any person at reasonable times.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The definition of public records is extremely broad and includes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any kind of written, electronic or recorded communication, or document imaginable. Note that the term specifically includes email. This means that any emails among board members will be subject to production to any member of the public who wishes to see them. </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i="1"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The Open Records Act contains very specific and detailed instructions for the production of public records to a requesting member of the public. The procedures require the charter school to make the records available to the requesting party within three working days of the request unless there are extenuating circumstances justifying a greater time. However, the maximum period of time between the request and the production is seven working days.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There are many exceptions to what is released when a CORA request is received. A few examples include records that violate state and federal laws, test questions and scoring keys, real estate appraisals prior to title passing, medical records, personnel files, letters of reference, privileged information between attorneys and their clients, and address and telephone numbers of students that have not been approved to be shared in a school directory.</a:t>
            </a: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Each charter school should have a custodian of records to whom CORA requests are made. This person facilitates the process for gathering the records, fulfilling the request, and charging the fee for the request. Charges for a reasonable fee for providing requested copies of open records can include the cost of physical copies of the record and the time spent to research, retrieve and compile the records with the first hour provided at no charge.</a:t>
            </a:r>
          </a:p>
        </p:txBody>
      </p:sp>
      <p:sp>
        <p:nvSpPr>
          <p:cNvPr id="4" name="Slide Number Placeholder 3"/>
          <p:cNvSpPr>
            <a:spLocks noGrp="1"/>
          </p:cNvSpPr>
          <p:nvPr>
            <p:ph type="sldNum" sz="quarter" idx="5"/>
          </p:nvPr>
        </p:nvSpPr>
        <p:spPr/>
        <p:txBody>
          <a:bodyPr/>
          <a:lstStyle/>
          <a:p>
            <a:fld id="{A89C7E07-3C67-C64C-8DA0-0404F6303970}" type="slidenum">
              <a:rPr lang="en-US" smtClean="0"/>
              <a:t>15</a:t>
            </a:fld>
            <a:endParaRPr lang="en-US" dirty="0"/>
          </a:p>
        </p:txBody>
      </p:sp>
    </p:spTree>
    <p:extLst>
      <p:ext uri="{BB962C8B-B14F-4D97-AF65-F5344CB8AC3E}">
        <p14:creationId xmlns:p14="http://schemas.microsoft.com/office/powerpoint/2010/main" val="2028079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2 min. = 35 min. total</a:t>
            </a:r>
          </a:p>
        </p:txBody>
      </p:sp>
      <p:sp>
        <p:nvSpPr>
          <p:cNvPr id="4" name="Slide Number Placeholder 3"/>
          <p:cNvSpPr>
            <a:spLocks noGrp="1"/>
          </p:cNvSpPr>
          <p:nvPr>
            <p:ph type="sldNum" sz="quarter" idx="5"/>
          </p:nvPr>
        </p:nvSpPr>
        <p:spPr/>
        <p:txBody>
          <a:bodyPr/>
          <a:lstStyle/>
          <a:p>
            <a:fld id="{A89C7E07-3C67-C64C-8DA0-0404F6303970}" type="slidenum">
              <a:rPr lang="en-US" smtClean="0"/>
              <a:t>16</a:t>
            </a:fld>
            <a:endParaRPr lang="en-US" dirty="0"/>
          </a:p>
        </p:txBody>
      </p:sp>
    </p:spTree>
    <p:extLst>
      <p:ext uri="{BB962C8B-B14F-4D97-AF65-F5344CB8AC3E}">
        <p14:creationId xmlns:p14="http://schemas.microsoft.com/office/powerpoint/2010/main" val="3582506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17</a:t>
            </a:fld>
            <a:endParaRPr lang="en-US" dirty="0"/>
          </a:p>
        </p:txBody>
      </p:sp>
    </p:spTree>
    <p:extLst>
      <p:ext uri="{BB962C8B-B14F-4D97-AF65-F5344CB8AC3E}">
        <p14:creationId xmlns:p14="http://schemas.microsoft.com/office/powerpoint/2010/main" val="1138167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1 min. = 36 min. total</a:t>
            </a:r>
          </a:p>
          <a:p>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Colorado Charter School Institute (CSI) is the oversight body responsible for the overall performance and compliance of the charter school.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Your charter school Board holds a contract with the CSI Board of Directors.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a number of ways that CSI holds its schools accountable. </a:t>
            </a:r>
          </a:p>
          <a:p>
            <a:endParaRPr lang="en-US" i="1" dirty="0"/>
          </a:p>
        </p:txBody>
      </p:sp>
      <p:sp>
        <p:nvSpPr>
          <p:cNvPr id="4" name="Slide Number Placeholder 3"/>
          <p:cNvSpPr>
            <a:spLocks noGrp="1"/>
          </p:cNvSpPr>
          <p:nvPr>
            <p:ph type="sldNum" sz="quarter" idx="5"/>
          </p:nvPr>
        </p:nvSpPr>
        <p:spPr/>
        <p:txBody>
          <a:bodyPr/>
          <a:lstStyle/>
          <a:p>
            <a:fld id="{A89C7E07-3C67-C64C-8DA0-0404F6303970}" type="slidenum">
              <a:rPr lang="en-US" smtClean="0"/>
              <a:t>18</a:t>
            </a:fld>
            <a:endParaRPr lang="en-US" dirty="0"/>
          </a:p>
        </p:txBody>
      </p:sp>
    </p:spTree>
    <p:extLst>
      <p:ext uri="{BB962C8B-B14F-4D97-AF65-F5344CB8AC3E}">
        <p14:creationId xmlns:p14="http://schemas.microsoft.com/office/powerpoint/2010/main" val="3313852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1 min. = 37 min. total</a:t>
            </a:r>
          </a:p>
          <a:p>
            <a:endParaRPr lang="en-US" i="1" dirty="0"/>
          </a:p>
          <a:p>
            <a:pPr marL="342900" marR="0" lvl="0" indent="-342900" fontAlgn="base">
              <a:spcBef>
                <a:spcPts val="0"/>
              </a:spcBef>
              <a:spcAft>
                <a:spcPts val="0"/>
              </a:spcAft>
              <a:buClr>
                <a:srgbClr val="000000"/>
              </a:buClr>
              <a:buSzPts val="1100"/>
              <a:buFont typeface="Wingdings" pitchFamily="2" charset="2"/>
              <a:buChar char=""/>
            </a:pPr>
            <a:r>
              <a:rPr lang="en-US" sz="1800" dirty="0">
                <a:solidFill>
                  <a:srgbClr val="000000"/>
                </a:solidFill>
                <a:effectLst/>
                <a:latin typeface="Calibri" panose="020F0502020204030204" pitchFamily="34" charset="0"/>
                <a:ea typeface="Times New Roman" panose="02020603050405020304" pitchFamily="18" charset="0"/>
              </a:rPr>
              <a:t>The CARS is a report used to annually evaluate and accredit schools.</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buClr>
                <a:srgbClr val="000000"/>
              </a:buClr>
              <a:buSzPts val="1100"/>
              <a:buFont typeface="Wingdings" pitchFamily="2" charset="2"/>
              <a:buChar char=""/>
            </a:pPr>
            <a:r>
              <a:rPr lang="en-US" sz="1800" dirty="0">
                <a:solidFill>
                  <a:srgbClr val="000000"/>
                </a:solidFill>
                <a:effectLst/>
                <a:latin typeface="Calibri" panose="020F0502020204030204" pitchFamily="34" charset="0"/>
                <a:ea typeface="Times New Roman" panose="02020603050405020304" pitchFamily="18" charset="0"/>
              </a:rPr>
              <a:t>CSI Annual Review of Schools (CARS) refers to the </a:t>
            </a:r>
            <a:r>
              <a:rPr lang="en-US" sz="1800" u="sng" dirty="0">
                <a:solidFill>
                  <a:srgbClr val="000000"/>
                </a:solidFill>
                <a:effectLst/>
                <a:latin typeface="Calibri" panose="020F0502020204030204" pitchFamily="34" charset="0"/>
                <a:ea typeface="Times New Roman" panose="02020603050405020304" pitchFamily="18" charset="0"/>
              </a:rPr>
              <a:t>process</a:t>
            </a:r>
            <a:r>
              <a:rPr lang="en-US" sz="1800" dirty="0">
                <a:solidFill>
                  <a:srgbClr val="000000"/>
                </a:solidFill>
                <a:effectLst/>
                <a:latin typeface="Calibri" panose="020F0502020204030204" pitchFamily="34" charset="0"/>
                <a:ea typeface="Times New Roman" panose="02020603050405020304" pitchFamily="18" charset="0"/>
              </a:rPr>
              <a:t> for collecting, analyzing, and reporting data on school performance.</a:t>
            </a:r>
          </a:p>
          <a:p>
            <a:pPr marL="342900" marR="0" lvl="0" indent="-342900" fontAlgn="base">
              <a:buClr>
                <a:srgbClr val="000000"/>
              </a:buClr>
              <a:buSzPts val="1100"/>
              <a:buFont typeface="Wingdings" pitchFamily="2" charset="2"/>
              <a:buChar char=""/>
            </a:pPr>
            <a:r>
              <a:rPr lang="en-US" sz="1800" dirty="0">
                <a:solidFill>
                  <a:srgbClr val="000000"/>
                </a:solidFill>
                <a:effectLst/>
                <a:latin typeface="Calibri" panose="020F0502020204030204" pitchFamily="34" charset="0"/>
                <a:ea typeface="Times New Roman" panose="02020603050405020304" pitchFamily="18" charset="0"/>
              </a:rPr>
              <a:t>As you can see here, there a variety of data points that are collected and then analyzed against criteria established by CSI. The final report is then shared out.</a:t>
            </a:r>
            <a:endParaRPr lang="en-US" sz="1800" dirty="0">
              <a:effectLst/>
              <a:latin typeface="Times New Roman" panose="02020603050405020304" pitchFamily="18" charset="0"/>
              <a:ea typeface="Times New Roman" panose="02020603050405020304" pitchFamily="18" charset="0"/>
            </a:endParaRPr>
          </a:p>
          <a:p>
            <a:endParaRPr lang="en-US" i="1" dirty="0"/>
          </a:p>
          <a:p>
            <a:endParaRPr lang="en-US" i="1" dirty="0"/>
          </a:p>
          <a:p>
            <a:endParaRPr lang="en-US" i="1" dirty="0"/>
          </a:p>
        </p:txBody>
      </p:sp>
      <p:sp>
        <p:nvSpPr>
          <p:cNvPr id="4" name="Slide Number Placeholder 3"/>
          <p:cNvSpPr>
            <a:spLocks noGrp="1"/>
          </p:cNvSpPr>
          <p:nvPr>
            <p:ph type="sldNum" sz="quarter" idx="5"/>
          </p:nvPr>
        </p:nvSpPr>
        <p:spPr/>
        <p:txBody>
          <a:bodyPr/>
          <a:lstStyle/>
          <a:p>
            <a:fld id="{A89C7E07-3C67-C64C-8DA0-0404F6303970}" type="slidenum">
              <a:rPr lang="en-US" smtClean="0"/>
              <a:t>19</a:t>
            </a:fld>
            <a:endParaRPr lang="en-US" dirty="0"/>
          </a:p>
        </p:txBody>
      </p:sp>
    </p:spTree>
    <p:extLst>
      <p:ext uri="{BB962C8B-B14F-4D97-AF65-F5344CB8AC3E}">
        <p14:creationId xmlns:p14="http://schemas.microsoft.com/office/powerpoint/2010/main" val="3714102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1 min. = 1 min. total</a:t>
            </a:r>
          </a:p>
          <a:p>
            <a:endParaRPr lang="en-US" i="1" dirty="0"/>
          </a:p>
          <a:p>
            <a:r>
              <a:rPr lang="en-US" i="0" dirty="0"/>
              <a:t>Facilitator introduction and session agenda review</a:t>
            </a:r>
          </a:p>
        </p:txBody>
      </p:sp>
      <p:sp>
        <p:nvSpPr>
          <p:cNvPr id="4" name="Slide Number Placeholder 3"/>
          <p:cNvSpPr>
            <a:spLocks noGrp="1"/>
          </p:cNvSpPr>
          <p:nvPr>
            <p:ph type="sldNum" sz="quarter" idx="5"/>
          </p:nvPr>
        </p:nvSpPr>
        <p:spPr/>
        <p:txBody>
          <a:bodyPr/>
          <a:lstStyle/>
          <a:p>
            <a:fld id="{A89C7E07-3C67-C64C-8DA0-0404F6303970}" type="slidenum">
              <a:rPr lang="en-US" smtClean="0"/>
              <a:t>2</a:t>
            </a:fld>
            <a:endParaRPr lang="en-US" dirty="0"/>
          </a:p>
        </p:txBody>
      </p:sp>
    </p:spTree>
    <p:extLst>
      <p:ext uri="{BB962C8B-B14F-4D97-AF65-F5344CB8AC3E}">
        <p14:creationId xmlns:p14="http://schemas.microsoft.com/office/powerpoint/2010/main" val="3113416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1 min. = 38 min. total</a:t>
            </a:r>
          </a:p>
          <a:p>
            <a:endParaRPr lang="en-US" dirty="0"/>
          </a:p>
          <a:p>
            <a:r>
              <a:rPr lang="en-US" dirty="0"/>
              <a:t>The audience for the CARS includes the community, the school, and the CSI Board.</a:t>
            </a:r>
          </a:p>
          <a:p>
            <a:endParaRPr lang="en-US" dirty="0"/>
          </a:p>
          <a:p>
            <a:r>
              <a:rPr lang="en-US" dirty="0"/>
              <a:t>The areas reviewed for the CARS encompass three buckets – academic, finance, and organizational.</a:t>
            </a:r>
          </a:p>
        </p:txBody>
      </p:sp>
      <p:sp>
        <p:nvSpPr>
          <p:cNvPr id="4" name="Slide Number Placeholder 3"/>
          <p:cNvSpPr>
            <a:spLocks noGrp="1"/>
          </p:cNvSpPr>
          <p:nvPr>
            <p:ph type="sldNum" sz="quarter" idx="5"/>
          </p:nvPr>
        </p:nvSpPr>
        <p:spPr/>
        <p:txBody>
          <a:bodyPr/>
          <a:lstStyle/>
          <a:p>
            <a:fld id="{A89C7E07-3C67-C64C-8DA0-0404F6303970}" type="slidenum">
              <a:rPr lang="en-US" smtClean="0"/>
              <a:t>20</a:t>
            </a:fld>
            <a:endParaRPr lang="en-US" dirty="0"/>
          </a:p>
        </p:txBody>
      </p:sp>
    </p:spTree>
    <p:extLst>
      <p:ext uri="{BB962C8B-B14F-4D97-AF65-F5344CB8AC3E}">
        <p14:creationId xmlns:p14="http://schemas.microsoft.com/office/powerpoint/2010/main" val="1227095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2 min. =  40 min. total</a:t>
            </a:r>
          </a:p>
          <a:p>
            <a:endParaRPr lang="en-US" i="1" dirty="0"/>
          </a:p>
          <a:p>
            <a:r>
              <a:rPr lang="en-US" b="0" i="0" dirty="0"/>
              <a:t>The accreditation ratings are used to determine school supports:</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i="0" dirty="0"/>
              <a:t>Performance with Distinction -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Awarded to any CSI school in the top 25% of schools in Colorado – </a:t>
            </a: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rating is unique to CSI</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i="0" dirty="0"/>
              <a:t>Performance/Improvement -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Schools in these categories are not mandated to receive the level of supports as the rating categories below. However, schools with declining performance may be required to receive additional supports.</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Priority Improvement/Turnaround - Any school in these rating categories are placed on performance watch and receive additional supports and interventions, required by both CSI and the state.</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Schools can use the data gathered through the CARS process and their assigned rating to inform their improvement planning. Additionally, the CSI Board will use the information gathered during the CARS process to inform charter renewal decisions.</a:t>
            </a:r>
            <a:endPar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i="0" dirty="0"/>
          </a:p>
          <a:p>
            <a:pPr marL="0" marR="0">
              <a:spcBef>
                <a:spcPts val="0"/>
              </a:spcBef>
              <a:spcAft>
                <a:spcPts val="0"/>
              </a:spcAft>
            </a:pPr>
            <a:endParaRPr lang="en-US" sz="1800" i="1" dirty="0">
              <a:effectLst/>
              <a:latin typeface="Calibri" panose="020F0502020204030204" pitchFamily="34" charset="0"/>
              <a:ea typeface="Times New Roman" panose="02020603050405020304" pitchFamily="18" charset="0"/>
            </a:endParaRPr>
          </a:p>
          <a:p>
            <a:pPr marL="0" marR="0">
              <a:spcBef>
                <a:spcPts val="0"/>
              </a:spcBef>
              <a:spcAft>
                <a:spcPts val="0"/>
              </a:spcAft>
            </a:pPr>
            <a:endParaRPr lang="en-US" sz="1800" i="1" dirty="0">
              <a:effectLst/>
              <a:latin typeface="Calibri" panose="020F0502020204030204" pitchFamily="34"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21</a:t>
            </a:fld>
            <a:endParaRPr lang="en-US" dirty="0"/>
          </a:p>
        </p:txBody>
      </p:sp>
    </p:spTree>
    <p:extLst>
      <p:ext uri="{BB962C8B-B14F-4D97-AF65-F5344CB8AC3E}">
        <p14:creationId xmlns:p14="http://schemas.microsoft.com/office/powerpoint/2010/main" val="853537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2 min. = 42 min. total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endParaRPr lang="en-US" b="0" i="0" dirty="0">
              <a:solidFill>
                <a:srgbClr val="333333"/>
              </a:solidFill>
              <a:effectLst/>
              <a:highlight>
                <a:srgbClr val="FFFFFF"/>
              </a:highlight>
              <a:latin typeface="Heuristica"/>
            </a:endParaRPr>
          </a:p>
        </p:txBody>
      </p:sp>
      <p:sp>
        <p:nvSpPr>
          <p:cNvPr id="4" name="Slide Number Placeholder 3"/>
          <p:cNvSpPr>
            <a:spLocks noGrp="1"/>
          </p:cNvSpPr>
          <p:nvPr>
            <p:ph type="sldNum" sz="quarter" idx="5"/>
          </p:nvPr>
        </p:nvSpPr>
        <p:spPr/>
        <p:txBody>
          <a:bodyPr/>
          <a:lstStyle/>
          <a:p>
            <a:fld id="{A89C7E07-3C67-C64C-8DA0-0404F6303970}" type="slidenum">
              <a:rPr lang="en-US" smtClean="0"/>
              <a:t>22</a:t>
            </a:fld>
            <a:endParaRPr lang="en-US" dirty="0"/>
          </a:p>
        </p:txBody>
      </p:sp>
    </p:spTree>
    <p:extLst>
      <p:ext uri="{BB962C8B-B14F-4D97-AF65-F5344CB8AC3E}">
        <p14:creationId xmlns:p14="http://schemas.microsoft.com/office/powerpoint/2010/main" val="38731538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3 min. = 45 min. total</a:t>
            </a:r>
          </a:p>
        </p:txBody>
      </p:sp>
      <p:sp>
        <p:nvSpPr>
          <p:cNvPr id="4" name="Slide Number Placeholder 3"/>
          <p:cNvSpPr>
            <a:spLocks noGrp="1"/>
          </p:cNvSpPr>
          <p:nvPr>
            <p:ph type="sldNum" sz="quarter" idx="5"/>
          </p:nvPr>
        </p:nvSpPr>
        <p:spPr/>
        <p:txBody>
          <a:bodyPr/>
          <a:lstStyle/>
          <a:p>
            <a:fld id="{A89C7E07-3C67-C64C-8DA0-0404F6303970}" type="slidenum">
              <a:rPr lang="en-US" smtClean="0"/>
              <a:t>23</a:t>
            </a:fld>
            <a:endParaRPr lang="en-US" dirty="0"/>
          </a:p>
        </p:txBody>
      </p:sp>
    </p:spTree>
    <p:extLst>
      <p:ext uri="{BB962C8B-B14F-4D97-AF65-F5344CB8AC3E}">
        <p14:creationId xmlns:p14="http://schemas.microsoft.com/office/powerpoint/2010/main" val="5453932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24</a:t>
            </a:fld>
            <a:endParaRPr lang="en-US" dirty="0"/>
          </a:p>
        </p:txBody>
      </p:sp>
    </p:spTree>
    <p:extLst>
      <p:ext uri="{BB962C8B-B14F-4D97-AF65-F5344CB8AC3E}">
        <p14:creationId xmlns:p14="http://schemas.microsoft.com/office/powerpoint/2010/main" val="16911490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1 min. = 46 min. total</a:t>
            </a:r>
          </a:p>
          <a:p>
            <a:endParaRPr lang="en-US" i="1" dirty="0"/>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We’re going to spend a few minutes now discussing the responsibilities of the board when it comes to the school’s finances. We’ll talk through:</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Arial" panose="020B0604020202020204" pitchFamily="34" charset="0"/>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Board financial responsibilities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fontAlgn="base">
              <a:spcBef>
                <a:spcPts val="0"/>
              </a:spcBef>
              <a:spcAft>
                <a:spcPts val="0"/>
              </a:spcAft>
              <a:buFont typeface="Arial" panose="020B0604020202020204" pitchFamily="34" charset="0"/>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Assessing the school’s financial health</a:t>
            </a:r>
          </a:p>
          <a:p>
            <a:pPr marL="342900" marR="0" lvl="0" indent="-342900" fontAlgn="base">
              <a:spcBef>
                <a:spcPts val="0"/>
              </a:spcBef>
              <a:spcAft>
                <a:spcPts val="0"/>
              </a:spcAft>
              <a:buFont typeface="Arial" panose="020B0604020202020204" pitchFamily="34" charset="0"/>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Working with school leadership</a:t>
            </a:r>
            <a:r>
              <a:rPr lang="en-US" dirty="0">
                <a:effectLst/>
              </a:rPr>
              <a:t> </a:t>
            </a:r>
            <a:endParaRPr lang="en-US" i="1" dirty="0"/>
          </a:p>
        </p:txBody>
      </p:sp>
      <p:sp>
        <p:nvSpPr>
          <p:cNvPr id="4" name="Slide Number Placeholder 3"/>
          <p:cNvSpPr>
            <a:spLocks noGrp="1"/>
          </p:cNvSpPr>
          <p:nvPr>
            <p:ph type="sldNum" sz="quarter" idx="5"/>
          </p:nvPr>
        </p:nvSpPr>
        <p:spPr/>
        <p:txBody>
          <a:bodyPr/>
          <a:lstStyle/>
          <a:p>
            <a:fld id="{A89C7E07-3C67-C64C-8DA0-0404F6303970}" type="slidenum">
              <a:rPr lang="en-US" smtClean="0"/>
              <a:t>25</a:t>
            </a:fld>
            <a:endParaRPr lang="en-US" dirty="0"/>
          </a:p>
        </p:txBody>
      </p:sp>
    </p:spTree>
    <p:extLst>
      <p:ext uri="{BB962C8B-B14F-4D97-AF65-F5344CB8AC3E}">
        <p14:creationId xmlns:p14="http://schemas.microsoft.com/office/powerpoint/2010/main" val="40215792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2 min. = 48 min. total</a:t>
            </a:r>
          </a:p>
          <a:p>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rPr>
              <a:t>Every school district in the state of Colorado must adhere to requirements outlined in the Colorado Revised Statutes. As I mentioned at the beginning of our session, as a charter school board, you and your schools have the same requirements as a district school board. The statutes related to board financial responsibilities include: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000000"/>
                </a:solidFill>
                <a:effectLst/>
                <a:latin typeface="Calibri" panose="020F0502020204030204" pitchFamily="34" charset="0"/>
                <a:ea typeface="Times New Roman" panose="02020603050405020304" pitchFamily="18" charset="0"/>
              </a:rPr>
              <a:t>CRS 22-45-102(1)(a) &amp; (b) – </a:t>
            </a:r>
            <a:r>
              <a:rPr lang="en-US" sz="1800" i="1" dirty="0">
                <a:solidFill>
                  <a:srgbClr val="000000"/>
                </a:solidFill>
                <a:effectLst/>
                <a:latin typeface="Calibri" panose="020F0502020204030204" pitchFamily="34" charset="0"/>
                <a:ea typeface="Times New Roman" panose="02020603050405020304" pitchFamily="18" charset="0"/>
              </a:rPr>
              <a:t>Read through items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0" dirty="0">
                <a:solidFill>
                  <a:srgbClr val="000000"/>
                </a:solidFill>
                <a:effectLst/>
                <a:latin typeface="Calibri" panose="020F0502020204030204" pitchFamily="34" charset="0"/>
                <a:ea typeface="Times New Roman" panose="02020603050405020304" pitchFamily="18" charset="0"/>
              </a:rPr>
              <a:t>CRS 22-45-102(2) – </a:t>
            </a:r>
            <a:r>
              <a:rPr lang="en-US" sz="1800" i="1" dirty="0">
                <a:solidFill>
                  <a:srgbClr val="000000"/>
                </a:solidFill>
                <a:effectLst/>
                <a:latin typeface="Calibri" panose="020F0502020204030204" pitchFamily="34" charset="0"/>
                <a:ea typeface="Times New Roman" panose="02020603050405020304" pitchFamily="18" charset="0"/>
              </a:rPr>
              <a:t>Read through items</a:t>
            </a:r>
            <a:endParaRPr lang="en-US" sz="1800" i="0" dirty="0">
              <a:effectLst/>
              <a:latin typeface="Times New Roman" panose="02020603050405020304" pitchFamily="18" charset="0"/>
              <a:ea typeface="Times New Roman" panose="02020603050405020304" pitchFamily="18" charset="0"/>
            </a:endParaRPr>
          </a:p>
          <a:p>
            <a:endParaRPr lang="en-US" i="1" dirty="0"/>
          </a:p>
        </p:txBody>
      </p:sp>
      <p:sp>
        <p:nvSpPr>
          <p:cNvPr id="4" name="Slide Number Placeholder 3"/>
          <p:cNvSpPr>
            <a:spLocks noGrp="1"/>
          </p:cNvSpPr>
          <p:nvPr>
            <p:ph type="sldNum" sz="quarter" idx="5"/>
          </p:nvPr>
        </p:nvSpPr>
        <p:spPr/>
        <p:txBody>
          <a:bodyPr/>
          <a:lstStyle/>
          <a:p>
            <a:fld id="{A89C7E07-3C67-C64C-8DA0-0404F6303970}" type="slidenum">
              <a:rPr lang="en-US" smtClean="0"/>
              <a:t>26</a:t>
            </a:fld>
            <a:endParaRPr lang="en-US" dirty="0"/>
          </a:p>
        </p:txBody>
      </p:sp>
    </p:spTree>
    <p:extLst>
      <p:ext uri="{BB962C8B-B14F-4D97-AF65-F5344CB8AC3E}">
        <p14:creationId xmlns:p14="http://schemas.microsoft.com/office/powerpoint/2010/main" val="37835358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3 min. = 51 minutes total</a:t>
            </a:r>
          </a:p>
          <a:p>
            <a:endParaRPr lang="en-US" i="1" dirty="0"/>
          </a:p>
          <a:p>
            <a:pPr marL="0" marR="0" fontAlgn="base">
              <a:spcBef>
                <a:spcPts val="0"/>
              </a:spcBef>
              <a:spcAft>
                <a:spcPts val="0"/>
              </a:spcAft>
            </a:pPr>
            <a:r>
              <a:rPr lang="en-US" sz="1800" i="1" dirty="0">
                <a:solidFill>
                  <a:srgbClr val="000000"/>
                </a:solidFill>
                <a:effectLst/>
                <a:latin typeface="Calibri" panose="020F0502020204030204" pitchFamily="34" charset="0"/>
                <a:ea typeface="Times New Roman" panose="02020603050405020304" pitchFamily="18" charset="0"/>
              </a:rPr>
              <a:t>Board Policy</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Colorado statutes require that every school district and charter school has a financial policies and procedures handbook. If you have not seen this document, please ask your Board Treasurer or school leader for a copy so you can review it and know what specific policies your organization has put into place. Types of policies that may be included in this handbook or that may be separate board policies include financial policies, investment policies, and the organization’s conflict of interest policy. </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You can also visit the Financial Policies &amp; Procedures section of the CSI website for more resources for your review.</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i="1" dirty="0">
                <a:solidFill>
                  <a:srgbClr val="000000"/>
                </a:solidFill>
                <a:effectLst/>
                <a:latin typeface="Calibri" panose="020F0502020204030204" pitchFamily="34" charset="0"/>
                <a:ea typeface="Times New Roman" panose="02020603050405020304" pitchFamily="18" charset="0"/>
              </a:rPr>
              <a:t>Charter Contract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Your charter contract may have specific financial requirements outlined. One of the most important items related to finances that will be in your charter contract is the enrollment expectations for your school. Because the majority of funding for charter schools comes from your per pupil dollars, you’ll want to know the enrollment expectations for the school.</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As we discussed earlier, the CARS also include a financial health section upon which the school will be evaluated on an annual basis. When we do a deeper dive into the CARS at our future section, we’ll look at the specifics for finances at that point.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i="1" dirty="0">
                <a:solidFill>
                  <a:srgbClr val="000000"/>
                </a:solidFill>
                <a:effectLst/>
                <a:latin typeface="Calibri" panose="020F0502020204030204" pitchFamily="34" charset="0"/>
                <a:ea typeface="Times New Roman" panose="02020603050405020304" pitchFamily="18" charset="0"/>
              </a:rPr>
              <a:t>Debt Covenants</a:t>
            </a:r>
            <a:endParaRPr lang="en-US" sz="1800" dirty="0">
              <a:effectLst/>
              <a:latin typeface="Times New Roman" panose="02020603050405020304" pitchFamily="18" charset="0"/>
              <a:ea typeface="Times New Roman" panose="02020603050405020304" pitchFamily="18" charset="0"/>
            </a:endParaRPr>
          </a:p>
          <a:p>
            <a:r>
              <a:rPr lang="en-US" sz="1800" dirty="0">
                <a:solidFill>
                  <a:srgbClr val="000000"/>
                </a:solidFill>
                <a:effectLst/>
                <a:latin typeface="Calibri" panose="020F0502020204030204" pitchFamily="34" charset="0"/>
                <a:ea typeface="Times New Roman" panose="02020603050405020304" pitchFamily="18" charset="0"/>
              </a:rPr>
              <a:t>The third area where your board may have financial responsibilities is around any debt covenants. If your school is in a building that is leased from a private entity or that the organization owns, there will be debt covenants that you must abide to. The information around the organization’s debts will also be part of the monthly/quarterly reporting received by the Board.</a:t>
            </a:r>
            <a:r>
              <a:rPr lang="en-US" dirty="0">
                <a:effectLst/>
              </a:rPr>
              <a:t> </a:t>
            </a:r>
            <a:endParaRPr lang="en-US" i="1" dirty="0"/>
          </a:p>
        </p:txBody>
      </p:sp>
      <p:sp>
        <p:nvSpPr>
          <p:cNvPr id="4" name="Slide Number Placeholder 3"/>
          <p:cNvSpPr>
            <a:spLocks noGrp="1"/>
          </p:cNvSpPr>
          <p:nvPr>
            <p:ph type="sldNum" sz="quarter" idx="5"/>
          </p:nvPr>
        </p:nvSpPr>
        <p:spPr/>
        <p:txBody>
          <a:bodyPr/>
          <a:lstStyle/>
          <a:p>
            <a:fld id="{A89C7E07-3C67-C64C-8DA0-0404F6303970}" type="slidenum">
              <a:rPr lang="en-US" smtClean="0"/>
              <a:t>27</a:t>
            </a:fld>
            <a:endParaRPr lang="en-US" dirty="0"/>
          </a:p>
        </p:txBody>
      </p:sp>
    </p:spTree>
    <p:extLst>
      <p:ext uri="{BB962C8B-B14F-4D97-AF65-F5344CB8AC3E}">
        <p14:creationId xmlns:p14="http://schemas.microsoft.com/office/powerpoint/2010/main" val="37567637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3 min. = 54 min. total</a:t>
            </a:r>
          </a:p>
          <a:p>
            <a:endParaRPr lang="en-US" i="1" dirty="0"/>
          </a:p>
          <a:p>
            <a:pPr marL="0" marR="0" fontAlgn="base">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rPr>
              <a:t>There are different roles that the full board, Finance Committee, and school staff play in assessing the school’s financial health:</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Clr>
                <a:srgbClr val="000000"/>
              </a:buClr>
              <a:buSzPts val="1100"/>
              <a:buFont typeface="Wingdings" pitchFamily="2" charset="2"/>
              <a:buChar char=""/>
            </a:pPr>
            <a:r>
              <a:rPr lang="en-US" sz="1100" dirty="0">
                <a:solidFill>
                  <a:srgbClr val="000000"/>
                </a:solidFill>
                <a:effectLst/>
                <a:latin typeface="Calibri" panose="020F0502020204030204" pitchFamily="34" charset="0"/>
                <a:ea typeface="Times New Roman" panose="02020603050405020304" pitchFamily="18" charset="0"/>
              </a:rPr>
              <a:t>Full Board</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buFont typeface="Courier New" panose="02070309020205020404" pitchFamily="49" charset="0"/>
              <a:buChar char="o"/>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Budget adoption – Annually the board will approve the organization’s budget for the following school year. The school must submit a proposed budget to the board by June 1 and the board must approve the budget by June 30.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fontAlgn="base">
              <a:buFont typeface="Courier New" panose="02070309020205020404" pitchFamily="49" charset="0"/>
              <a:buChar char="o"/>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Quarterly financial report review – Per state statute, the board should receive financial reports at least quarterly. Many charter school boards choose to share these reports on a monthly basis. In a future session, we’ll dig into the information in these reports and how to read them.</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fontAlgn="base">
              <a:buFont typeface="Courier New" panose="02070309020205020404" pitchFamily="49" charset="0"/>
              <a:buChar char="o"/>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Financial policy review and adoption – The board should review the financial policies and procedures of the organization on an annual basis. As changes occur, they can be reviewed and adopted more frequently.</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fontAlgn="base">
              <a:buFont typeface="Courier New" panose="02070309020205020404" pitchFamily="49" charset="0"/>
              <a:buChar char="o"/>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Independent audit review – The board will do an annual audit review of the organization. An independent auditor is recommended by the Finance Committee and approved by the board.</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fontAlgn="base">
              <a:spcBef>
                <a:spcPts val="0"/>
              </a:spcBef>
              <a:spcAft>
                <a:spcPts val="0"/>
              </a:spcAft>
              <a:buClr>
                <a:srgbClr val="000000"/>
              </a:buClr>
              <a:buSzPts val="1100"/>
              <a:buFont typeface="Wingdings" pitchFamily="2" charset="2"/>
              <a:buChar char=""/>
            </a:pPr>
            <a:r>
              <a:rPr lang="en-US" sz="1100" dirty="0">
                <a:solidFill>
                  <a:srgbClr val="000000"/>
                </a:solidFill>
                <a:effectLst/>
                <a:latin typeface="Calibri" panose="020F0502020204030204" pitchFamily="34" charset="0"/>
                <a:ea typeface="Times New Roman" panose="02020603050405020304" pitchFamily="18" charset="0"/>
              </a:rPr>
              <a:t>Finance Committee </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Clr>
                <a:srgbClr val="000000"/>
              </a:buClr>
              <a:buSzPts val="1100"/>
              <a:buFont typeface="Courier New" panose="02070309020205020404" pitchFamily="49" charset="0"/>
              <a:buChar char="o"/>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Monthly financial report review – The Finance Committee will review the organization’s finances on a monthly basis. These may also be shared with the full board monthly or rolled up into the quarterly finance report.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fontAlgn="base">
              <a:spcBef>
                <a:spcPts val="0"/>
              </a:spcBef>
              <a:spcAft>
                <a:spcPts val="0"/>
              </a:spcAft>
              <a:buClr>
                <a:srgbClr val="000000"/>
              </a:buClr>
              <a:buSzPts val="1100"/>
              <a:buFont typeface="Courier New" panose="02070309020205020404" pitchFamily="49" charset="0"/>
              <a:buChar char="o"/>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Budget recommendations – The Finance Committee will work with school leadership to craft the annual budget. In doing so, the Finance Committee should also take into consideration the long-term financial standing of the organization and consider any changes that may occur due to enrollment changes, organizational costs, and changes in funding streams.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fontAlgn="base">
              <a:spcBef>
                <a:spcPts val="0"/>
              </a:spcBef>
              <a:spcAft>
                <a:spcPts val="0"/>
              </a:spcAft>
              <a:buClr>
                <a:srgbClr val="000000"/>
              </a:buClr>
              <a:buSzPts val="1100"/>
              <a:buFont typeface="Courier New" panose="02070309020205020404" pitchFamily="49" charset="0"/>
              <a:buChar char="o"/>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Financial policy and procedure review – The Finance Committee will do a deep dive into the organization’s financial policies and procedures on an annual basis. They will make recommended changes to go to the full board for approval.</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fontAlgn="base">
              <a:spcBef>
                <a:spcPts val="0"/>
              </a:spcBef>
              <a:spcAft>
                <a:spcPts val="0"/>
              </a:spcAft>
              <a:buClr>
                <a:srgbClr val="000000"/>
              </a:buClr>
              <a:buSzPts val="1100"/>
              <a:buFont typeface="Courier New" panose="02070309020205020404" pitchFamily="49" charset="0"/>
              <a:buChar char="o"/>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Engage independent auditors and review with them the adequacy of the organization's internal controls – The Finance Committee will facilitate the engagement with the independent auditors and work with school leadership through the audit process and presentation of the final findings to the full board.</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fontAlgn="base">
              <a:spcBef>
                <a:spcPts val="0"/>
              </a:spcBef>
              <a:spcAft>
                <a:spcPts val="0"/>
              </a:spcAft>
              <a:buClr>
                <a:srgbClr val="000000"/>
              </a:buClr>
              <a:buSzPts val="1100"/>
              <a:buFont typeface="Wingdings" pitchFamily="2" charset="2"/>
              <a:buChar char=""/>
            </a:pPr>
            <a:r>
              <a:rPr lang="en-US" sz="1100" dirty="0">
                <a:solidFill>
                  <a:srgbClr val="000000"/>
                </a:solidFill>
                <a:effectLst/>
                <a:latin typeface="Calibri" panose="020F0502020204030204" pitchFamily="34" charset="0"/>
                <a:ea typeface="Times New Roman" panose="02020603050405020304" pitchFamily="18" charset="0"/>
              </a:rPr>
              <a:t>School Staff</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Courier New" panose="02070309020205020404" pitchFamily="49" charset="0"/>
              <a:buChar char="o"/>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Monthly financial report preparation and presentation – School staff will put together the monthly financials for review by the Finance Committee and the full board if this is the process followed by the organization.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fontAlgn="base">
              <a:spcBef>
                <a:spcPts val="0"/>
              </a:spcBef>
              <a:spcAft>
                <a:spcPts val="0"/>
              </a:spcAft>
              <a:buFont typeface="Courier New" panose="02070309020205020404" pitchFamily="49" charset="0"/>
              <a:buChar char="o"/>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Development of financial procedures – School staff will use their knowledge of the day-to-day financial operations to inform the development of the financial procedures. They will review these with the Finance Committee and the full board will approve them annually.</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fontAlgn="base">
              <a:spcBef>
                <a:spcPts val="0"/>
              </a:spcBef>
              <a:spcAft>
                <a:spcPts val="0"/>
              </a:spcAft>
              <a:buFont typeface="Courier New" panose="02070309020205020404" pitchFamily="49" charset="0"/>
              <a:buChar char="o"/>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Day-to-day financial operations – All of the day-to-day financial operations will be implemented by the school staff. Per the organization’s financial policies and procedures, the Board Treasurer, Finance Committee, or full board will be engaged when applicable.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fontAlgn="base">
              <a:spcBef>
                <a:spcPts val="0"/>
              </a:spcBef>
              <a:spcAft>
                <a:spcPts val="0"/>
              </a:spcAft>
              <a:buFont typeface="Courier New" panose="02070309020205020404" pitchFamily="49" charset="0"/>
              <a:buChar char="o"/>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Implementation of board polices and financial procedures – When implementing the day-to-day financial operations, school staff will follow all board policies and financial procedures.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i="1" dirty="0"/>
          </a:p>
        </p:txBody>
      </p:sp>
      <p:sp>
        <p:nvSpPr>
          <p:cNvPr id="4" name="Slide Number Placeholder 3"/>
          <p:cNvSpPr>
            <a:spLocks noGrp="1"/>
          </p:cNvSpPr>
          <p:nvPr>
            <p:ph type="sldNum" sz="quarter" idx="5"/>
          </p:nvPr>
        </p:nvSpPr>
        <p:spPr/>
        <p:txBody>
          <a:bodyPr/>
          <a:lstStyle/>
          <a:p>
            <a:fld id="{A89C7E07-3C67-C64C-8DA0-0404F6303970}" type="slidenum">
              <a:rPr lang="en-US" smtClean="0"/>
              <a:t>28</a:t>
            </a:fld>
            <a:endParaRPr lang="en-US" dirty="0"/>
          </a:p>
        </p:txBody>
      </p:sp>
    </p:spTree>
    <p:extLst>
      <p:ext uri="{BB962C8B-B14F-4D97-AF65-F5344CB8AC3E}">
        <p14:creationId xmlns:p14="http://schemas.microsoft.com/office/powerpoint/2010/main" val="21773901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2 min. = 56 min. total</a:t>
            </a:r>
          </a:p>
          <a:p>
            <a:endParaRPr lang="en-US" i="1" dirty="0"/>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More charter schools fail due to finance than any other reason. Ensuring a clear risk mitigation plan when it comes to the organization’s finances is essential to the financial solvency of the organization and is a key responsibility of the board. </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i="1" dirty="0">
                <a:solidFill>
                  <a:srgbClr val="000000"/>
                </a:solidFill>
                <a:effectLst/>
                <a:latin typeface="Calibri" panose="020F0502020204030204" pitchFamily="34" charset="0"/>
                <a:ea typeface="Times New Roman" panose="02020603050405020304" pitchFamily="18" charset="0"/>
              </a:rPr>
              <a:t>[Walk through the diagram.]</a:t>
            </a:r>
            <a:endParaRPr lang="en-US" sz="1800" dirty="0">
              <a:effectLst/>
              <a:latin typeface="Times New Roman" panose="02020603050405020304" pitchFamily="18" charset="0"/>
              <a:ea typeface="Times New Roman" panose="02020603050405020304" pitchFamily="18" charset="0"/>
            </a:endParaRPr>
          </a:p>
          <a:p>
            <a:endParaRPr lang="en-US" i="1" dirty="0"/>
          </a:p>
          <a:p>
            <a:endParaRPr lang="en-US" i="1" dirty="0"/>
          </a:p>
        </p:txBody>
      </p:sp>
      <p:sp>
        <p:nvSpPr>
          <p:cNvPr id="4" name="Slide Number Placeholder 3"/>
          <p:cNvSpPr>
            <a:spLocks noGrp="1"/>
          </p:cNvSpPr>
          <p:nvPr>
            <p:ph type="sldNum" sz="quarter" idx="5"/>
          </p:nvPr>
        </p:nvSpPr>
        <p:spPr/>
        <p:txBody>
          <a:bodyPr/>
          <a:lstStyle/>
          <a:p>
            <a:fld id="{A89C7E07-3C67-C64C-8DA0-0404F6303970}" type="slidenum">
              <a:rPr lang="en-US" smtClean="0"/>
              <a:t>29</a:t>
            </a:fld>
            <a:endParaRPr lang="en-US" dirty="0"/>
          </a:p>
        </p:txBody>
      </p:sp>
    </p:spTree>
    <p:extLst>
      <p:ext uri="{BB962C8B-B14F-4D97-AF65-F5344CB8AC3E}">
        <p14:creationId xmlns:p14="http://schemas.microsoft.com/office/powerpoint/2010/main" val="1275643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a:t>
            </a:fld>
            <a:endParaRPr lang="en-US" dirty="0"/>
          </a:p>
        </p:txBody>
      </p:sp>
    </p:spTree>
    <p:extLst>
      <p:ext uri="{BB962C8B-B14F-4D97-AF65-F5344CB8AC3E}">
        <p14:creationId xmlns:p14="http://schemas.microsoft.com/office/powerpoint/2010/main" val="27304331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3 min. = 59 min. total</a:t>
            </a:r>
          </a:p>
          <a:p>
            <a:endParaRPr lang="en-US" i="1" dirty="0"/>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Key to ensuring a strong financial picture for the organization is the relationship between the board and school leadership. This starts with clear and frequent communication. Adhering to a regular cadence of Finance Committee meetings and other check-ins as needed will help maintain the lines of communication.</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The board should offer support to school leadership as needed when it comes to the district’s finances. Most school leaders come into the role from the classroom and their expertise is in learning and instruction. Ensuring that the board has members with expertise in finance is a huge support to school leadership.</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r>
              <a:rPr lang="en-US" sz="1800" dirty="0">
                <a:solidFill>
                  <a:srgbClr val="000000"/>
                </a:solidFill>
                <a:effectLst/>
                <a:latin typeface="Calibri" panose="020F0502020204030204" pitchFamily="34" charset="0"/>
                <a:ea typeface="Times New Roman" panose="02020603050405020304" pitchFamily="18" charset="0"/>
              </a:rPr>
              <a:t>Because of the board’s fiduciary responsibilities, oversight of school leadership is key in maintain financial success. Establishing processes for this oversight, both through the policies and procedures approved by the board and through the communication and support processes established will help set the expectations for oversight.</a:t>
            </a:r>
            <a:r>
              <a:rPr lang="en-US" dirty="0">
                <a:effectLst/>
              </a:rPr>
              <a:t> </a:t>
            </a:r>
            <a:endParaRPr lang="en-US" i="1" dirty="0"/>
          </a:p>
        </p:txBody>
      </p:sp>
      <p:sp>
        <p:nvSpPr>
          <p:cNvPr id="4" name="Slide Number Placeholder 3"/>
          <p:cNvSpPr>
            <a:spLocks noGrp="1"/>
          </p:cNvSpPr>
          <p:nvPr>
            <p:ph type="sldNum" sz="quarter" idx="5"/>
          </p:nvPr>
        </p:nvSpPr>
        <p:spPr/>
        <p:txBody>
          <a:bodyPr/>
          <a:lstStyle/>
          <a:p>
            <a:fld id="{A89C7E07-3C67-C64C-8DA0-0404F6303970}" type="slidenum">
              <a:rPr lang="en-US" smtClean="0"/>
              <a:t>30</a:t>
            </a:fld>
            <a:endParaRPr lang="en-US" dirty="0"/>
          </a:p>
        </p:txBody>
      </p:sp>
    </p:spTree>
    <p:extLst>
      <p:ext uri="{BB962C8B-B14F-4D97-AF65-F5344CB8AC3E}">
        <p14:creationId xmlns:p14="http://schemas.microsoft.com/office/powerpoint/2010/main" val="11172699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2 min. = 61 min. total</a:t>
            </a:r>
          </a:p>
        </p:txBody>
      </p:sp>
      <p:sp>
        <p:nvSpPr>
          <p:cNvPr id="4" name="Slide Number Placeholder 3"/>
          <p:cNvSpPr>
            <a:spLocks noGrp="1"/>
          </p:cNvSpPr>
          <p:nvPr>
            <p:ph type="sldNum" sz="quarter" idx="5"/>
          </p:nvPr>
        </p:nvSpPr>
        <p:spPr/>
        <p:txBody>
          <a:bodyPr/>
          <a:lstStyle/>
          <a:p>
            <a:fld id="{A89C7E07-3C67-C64C-8DA0-0404F6303970}" type="slidenum">
              <a:rPr lang="en-US" smtClean="0"/>
              <a:t>31</a:t>
            </a:fld>
            <a:endParaRPr lang="en-US" dirty="0"/>
          </a:p>
        </p:txBody>
      </p:sp>
    </p:spTree>
    <p:extLst>
      <p:ext uri="{BB962C8B-B14F-4D97-AF65-F5344CB8AC3E}">
        <p14:creationId xmlns:p14="http://schemas.microsoft.com/office/powerpoint/2010/main" val="998008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32</a:t>
            </a:fld>
            <a:endParaRPr lang="en-US" dirty="0"/>
          </a:p>
        </p:txBody>
      </p:sp>
    </p:spTree>
    <p:extLst>
      <p:ext uri="{BB962C8B-B14F-4D97-AF65-F5344CB8AC3E}">
        <p14:creationId xmlns:p14="http://schemas.microsoft.com/office/powerpoint/2010/main" val="14084128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1 min. =  62 min. total</a:t>
            </a:r>
          </a:p>
          <a:p>
            <a:endParaRPr lang="en-US" i="1" dirty="0"/>
          </a:p>
        </p:txBody>
      </p:sp>
      <p:sp>
        <p:nvSpPr>
          <p:cNvPr id="4" name="Slide Number Placeholder 3"/>
          <p:cNvSpPr>
            <a:spLocks noGrp="1"/>
          </p:cNvSpPr>
          <p:nvPr>
            <p:ph type="sldNum" sz="quarter" idx="5"/>
          </p:nvPr>
        </p:nvSpPr>
        <p:spPr/>
        <p:txBody>
          <a:bodyPr/>
          <a:lstStyle/>
          <a:p>
            <a:fld id="{A89C7E07-3C67-C64C-8DA0-0404F6303970}" type="slidenum">
              <a:rPr lang="en-US" smtClean="0"/>
              <a:t>33</a:t>
            </a:fld>
            <a:endParaRPr lang="en-US" dirty="0"/>
          </a:p>
        </p:txBody>
      </p:sp>
    </p:spTree>
    <p:extLst>
      <p:ext uri="{BB962C8B-B14F-4D97-AF65-F5344CB8AC3E}">
        <p14:creationId xmlns:p14="http://schemas.microsoft.com/office/powerpoint/2010/main" val="11827350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1 min. = 63 min. total</a:t>
            </a:r>
          </a:p>
          <a:p>
            <a:endParaRPr lang="en-US" i="1" dirty="0"/>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The charter contract is a legally binding agreement between the school governing board (the entity that holds the charter) and CSI Board. It stipulates the terms and conditions by which the school will operate and defines and rights and responsibilities of each party.</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Not all of the CSI school contracts are the same. Most of the terms and provisions in the charter contract are similar for all of the schools that CSI oversees. However, there are specific terms that CSI negotiates with each school due to the school’s particular design or circumstances. CSI uses a contract template that contains “boilerplate” language that is applicable to any school CSI authorizes, and then school-specific terms are negotiated with individual schools. These school-specific items are found in the contract cover sheet and in the exhibits to the contract. School-specific changes may also be in the body of the contract if alternate language is negotiated.</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The negotiation process for he contract takes place between the charter school and CSI following the application approval. Per state statute </a:t>
            </a:r>
            <a:r>
              <a:rPr lang="en-US" sz="1800" i="1" dirty="0">
                <a:solidFill>
                  <a:srgbClr val="000000"/>
                </a:solidFill>
                <a:effectLst/>
                <a:latin typeface="Calibri" panose="020F0502020204030204" pitchFamily="34" charset="0"/>
                <a:ea typeface="Times New Roman" panose="02020603050405020304" pitchFamily="18" charset="0"/>
              </a:rPr>
              <a:t>(C.R.S. 22-30.5-510), </a:t>
            </a:r>
            <a:r>
              <a:rPr lang="en-US" sz="1800" dirty="0">
                <a:solidFill>
                  <a:srgbClr val="000000"/>
                </a:solidFill>
                <a:effectLst/>
                <a:latin typeface="Calibri" panose="020F0502020204030204" pitchFamily="34" charset="0"/>
                <a:ea typeface="Times New Roman" panose="02020603050405020304" pitchFamily="18" charset="0"/>
              </a:rPr>
              <a:t>all terms of the contract must be agreed upon no later than forty-five days after the charter application approval.</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89C7E07-3C67-C64C-8DA0-0404F6303970}" type="slidenum">
              <a:rPr lang="en-US" smtClean="0"/>
              <a:t>34</a:t>
            </a:fld>
            <a:endParaRPr lang="en-US" dirty="0"/>
          </a:p>
        </p:txBody>
      </p:sp>
    </p:spTree>
    <p:extLst>
      <p:ext uri="{BB962C8B-B14F-4D97-AF65-F5344CB8AC3E}">
        <p14:creationId xmlns:p14="http://schemas.microsoft.com/office/powerpoint/2010/main" val="12843294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1 min. = 64 min. total</a:t>
            </a:r>
          </a:p>
          <a:p>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rPr>
              <a:t>The CSI contract contains eleven sections plus exhibits. Today we will review each of the sections at a high level. I encourage you to ask to review the full contract for your charter school.</a:t>
            </a:r>
            <a:endParaRPr lang="en-US" sz="1800" dirty="0">
              <a:effectLst/>
              <a:latin typeface="Times New Roman" panose="02020603050405020304" pitchFamily="18" charset="0"/>
              <a:ea typeface="Times New Roman" panose="02020603050405020304" pitchFamily="18" charset="0"/>
            </a:endParaRPr>
          </a:p>
          <a:p>
            <a:endParaRPr lang="en-US" i="1" dirty="0"/>
          </a:p>
          <a:p>
            <a:endParaRPr lang="en-US" i="1" dirty="0"/>
          </a:p>
        </p:txBody>
      </p:sp>
      <p:sp>
        <p:nvSpPr>
          <p:cNvPr id="4" name="Slide Number Placeholder 3"/>
          <p:cNvSpPr>
            <a:spLocks noGrp="1"/>
          </p:cNvSpPr>
          <p:nvPr>
            <p:ph type="sldNum" sz="quarter" idx="5"/>
          </p:nvPr>
        </p:nvSpPr>
        <p:spPr/>
        <p:txBody>
          <a:bodyPr/>
          <a:lstStyle/>
          <a:p>
            <a:fld id="{A89C7E07-3C67-C64C-8DA0-0404F6303970}" type="slidenum">
              <a:rPr lang="en-US" smtClean="0"/>
              <a:t>35</a:t>
            </a:fld>
            <a:endParaRPr lang="en-US" dirty="0"/>
          </a:p>
        </p:txBody>
      </p:sp>
    </p:spTree>
    <p:extLst>
      <p:ext uri="{BB962C8B-B14F-4D97-AF65-F5344CB8AC3E}">
        <p14:creationId xmlns:p14="http://schemas.microsoft.com/office/powerpoint/2010/main" val="3051198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2 min. = 66 min. total</a:t>
            </a:r>
          </a:p>
          <a:p>
            <a:endParaRPr lang="en-US" i="1" dirty="0"/>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Sections 1-3</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Clr>
                <a:srgbClr val="000000"/>
              </a:buClr>
              <a:buSzPts val="1100"/>
              <a:buFont typeface="Calibri" panose="020F0502020204030204" pitchFamily="34" charset="0"/>
              <a:buAutoNum type="arabicPeriod"/>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Recitals – The first section in the contract is the contract recitals. The recitals affirm the legal authority of the authorizer and charter school to enter into a contract and the circumstances surrounding the contract.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fontAlgn="base">
              <a:spcBef>
                <a:spcPts val="0"/>
              </a:spcBef>
              <a:spcAft>
                <a:spcPts val="0"/>
              </a:spcAft>
              <a:buClr>
                <a:srgbClr val="000000"/>
              </a:buClr>
              <a:buSzPts val="1100"/>
              <a:buFont typeface="Calibri" panose="020F0502020204030204" pitchFamily="34" charset="0"/>
              <a:buAutoNum type="arabicPeriod"/>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Establishment of the School – Section 2 of the contract establishes the school’s status as a Colorado nonprofit corporation and establishes the term of the contract. The term is determined by the CSI Board during the charter application approval process. Contracts are awarded for limited, renewable terms, typically between three and five years. Some contracts include automatic extensions tied to established performance benchmarks (so for example, a three-year contract is approved but may be extended for an additional two years and become a five-year contract if certain conditions are met.)</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fontAlgn="base">
              <a:spcBef>
                <a:spcPts val="0"/>
              </a:spcBef>
              <a:spcAft>
                <a:spcPts val="0"/>
              </a:spcAft>
              <a:buClr>
                <a:srgbClr val="000000"/>
              </a:buClr>
              <a:buSzPts val="1100"/>
              <a:buFont typeface="Calibri" panose="020F0502020204030204" pitchFamily="34" charset="0"/>
              <a:buAutoNum type="arabicPeriod"/>
            </a:pPr>
            <a:r>
              <a:rPr lang="en-US" sz="1800" dirty="0">
                <a:solidFill>
                  <a:srgbClr val="000000"/>
                </a:solidFill>
                <a:effectLst/>
                <a:latin typeface="Calibri" panose="020F0502020204030204" pitchFamily="34" charset="0"/>
                <a:ea typeface="Times New Roman" panose="02020603050405020304" pitchFamily="18" charset="0"/>
              </a:rPr>
              <a:t>Institute-School Relationship – The terms of the relationship between CSI and the charter school are established in Section 3. This section establishes CSI’s oversight authority. This means the school is accountable to CSI and subject to all applicable federal and state statutes, state regulations, and Institute policies except when waived. The section also establishes requirements for authorizer-school communications and addresses procedures related to data access, complaints, and notification requirements. Finally, this section also addresses procedures and requirements for CSI-school dispute resolution, contract breaches, contract nonrenewal, and revocation are also included in this section.</a:t>
            </a:r>
            <a:r>
              <a:rPr lang="en-US" sz="2800" dirty="0">
                <a:effectLst/>
              </a:rPr>
              <a:t> </a:t>
            </a:r>
            <a:endParaRPr lang="en-US" i="1" dirty="0"/>
          </a:p>
          <a:p>
            <a:endParaRPr lang="en-US" i="1" dirty="0"/>
          </a:p>
        </p:txBody>
      </p:sp>
      <p:sp>
        <p:nvSpPr>
          <p:cNvPr id="4" name="Slide Number Placeholder 3"/>
          <p:cNvSpPr>
            <a:spLocks noGrp="1"/>
          </p:cNvSpPr>
          <p:nvPr>
            <p:ph type="sldNum" sz="quarter" idx="5"/>
          </p:nvPr>
        </p:nvSpPr>
        <p:spPr/>
        <p:txBody>
          <a:bodyPr/>
          <a:lstStyle/>
          <a:p>
            <a:fld id="{A89C7E07-3C67-C64C-8DA0-0404F6303970}" type="slidenum">
              <a:rPr lang="en-US" smtClean="0"/>
              <a:t>36</a:t>
            </a:fld>
            <a:endParaRPr lang="en-US" dirty="0"/>
          </a:p>
        </p:txBody>
      </p:sp>
    </p:spTree>
    <p:extLst>
      <p:ext uri="{BB962C8B-B14F-4D97-AF65-F5344CB8AC3E}">
        <p14:creationId xmlns:p14="http://schemas.microsoft.com/office/powerpoint/2010/main" val="26314472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2 min. = 68 min. total</a:t>
            </a:r>
          </a:p>
          <a:p>
            <a:endParaRPr lang="en-US" i="1" dirty="0"/>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Sections 4-6</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Clr>
                <a:srgbClr val="000000"/>
              </a:buClr>
              <a:buSzPts val="1100"/>
              <a:buFont typeface="Calibri" panose="020F0502020204030204" pitchFamily="34" charset="0"/>
              <a:buAutoNum type="arabicPeriod" startAt="4"/>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School Governance – This section outlines key components related to school governance that we discussed in the previous part of today’s session. High points include the requirement that the school is a Colorado nonprofit corporation, board members fiduciaries of the school and must operate under the board’s Articles of Incorporation and Bylaws, the school is subject to the Colorado Sunshine Law and the Colorado Open Records Act, the  board adopt and enforce a conflict of interest policy and a grievance policy that is consistent with requirements established by CSI, and the school may apply for certain waivers from state law, as set forth in this section.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fontAlgn="base">
              <a:spcBef>
                <a:spcPts val="0"/>
              </a:spcBef>
              <a:spcAft>
                <a:spcPts val="0"/>
              </a:spcAft>
              <a:buClr>
                <a:srgbClr val="000000"/>
              </a:buClr>
              <a:buSzPts val="1100"/>
              <a:buFont typeface="Calibri" panose="020F0502020204030204" pitchFamily="34" charset="0"/>
              <a:buAutoNum type="arabicPeriod" startAt="4"/>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Operation of School – Section 5 outlines key operational terms ranging from insurance and facility guidelines and nonsectarian status to volunteers and non-discrimination requirements.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fontAlgn="base">
              <a:spcBef>
                <a:spcPts val="0"/>
              </a:spcBef>
              <a:spcAft>
                <a:spcPts val="0"/>
              </a:spcAft>
              <a:buClr>
                <a:srgbClr val="000000"/>
              </a:buClr>
              <a:buSzPts val="1100"/>
              <a:buFont typeface="Calibri" panose="020F0502020204030204" pitchFamily="34" charset="0"/>
              <a:buAutoNum type="arabicPeriod" startAt="4"/>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Enrollment and Demographics – Section 6 of the contract establishes expectations and requirements for student enrollment, including continuing enrollment and denial of admission. The contract provides requirements that recruitment and enrollment decisions are made in a nondiscriminatory manner. Additionally, this section outlines that any material changes to the school’s enrollment policy or requests for grade expansions must be approved by CSI.</a:t>
            </a:r>
            <a:endParaRPr lang="en-US" i="1" dirty="0"/>
          </a:p>
          <a:p>
            <a:endParaRPr lang="en-US" i="1" dirty="0"/>
          </a:p>
        </p:txBody>
      </p:sp>
      <p:sp>
        <p:nvSpPr>
          <p:cNvPr id="4" name="Slide Number Placeholder 3"/>
          <p:cNvSpPr>
            <a:spLocks noGrp="1"/>
          </p:cNvSpPr>
          <p:nvPr>
            <p:ph type="sldNum" sz="quarter" idx="5"/>
          </p:nvPr>
        </p:nvSpPr>
        <p:spPr/>
        <p:txBody>
          <a:bodyPr/>
          <a:lstStyle/>
          <a:p>
            <a:fld id="{A89C7E07-3C67-C64C-8DA0-0404F6303970}" type="slidenum">
              <a:rPr lang="en-US" smtClean="0"/>
              <a:t>37</a:t>
            </a:fld>
            <a:endParaRPr lang="en-US" dirty="0"/>
          </a:p>
        </p:txBody>
      </p:sp>
    </p:spTree>
    <p:extLst>
      <p:ext uri="{BB962C8B-B14F-4D97-AF65-F5344CB8AC3E}">
        <p14:creationId xmlns:p14="http://schemas.microsoft.com/office/powerpoint/2010/main" val="4788392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2 min. = 70 min. total</a:t>
            </a:r>
          </a:p>
          <a:p>
            <a:endParaRPr lang="en-US" i="1" dirty="0"/>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Sections 7-8</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Clr>
                <a:srgbClr val="000000"/>
              </a:buClr>
              <a:buSzPts val="1100"/>
              <a:buFont typeface="Calibri" panose="020F0502020204030204" pitchFamily="34" charset="0"/>
              <a:buAutoNum type="arabicPeriod" startAt="7"/>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Educational Program – Section 7 of the contract includes all of the key terms and requirements related to the school’s educational program, including the school calendar, curriculum, instructional program, services for exceptional students, performance goals, and school discipline and safety policies. This section also describes the CARS process we discussed earlier. Overall, Section 7 offers autonomy to schools to create their own educational program while also specifying how CSI will monitor and report on the school’s challenges and successes.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fontAlgn="base">
              <a:spcBef>
                <a:spcPts val="0"/>
              </a:spcBef>
              <a:spcAft>
                <a:spcPts val="0"/>
              </a:spcAft>
              <a:buClr>
                <a:srgbClr val="000000"/>
              </a:buClr>
              <a:buSzPts val="1100"/>
              <a:buFont typeface="Calibri" panose="020F0502020204030204" pitchFamily="34" charset="0"/>
              <a:buAutoNum type="arabicPeriod" startAt="7"/>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Financial Matters – Section 8 of the contract defines key funding processes and provisions and the financial responsibilities of CSI and the school. This section establishes requirements for CSI disbursement of federal and state funding and establishes requirements for schools to annually prepare and submit a board-approved budget, prepare and submit quarterly financial reports to CSI,  annually submit enrollment projections to CSI , maintain appropriate financial records, undergo an annual independent financial audit, and meet TABOR reserve requirements.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i="1" dirty="0"/>
          </a:p>
          <a:p>
            <a:endParaRPr lang="en-US" i="1" dirty="0"/>
          </a:p>
          <a:p>
            <a:endParaRPr lang="en-US" i="1" dirty="0"/>
          </a:p>
        </p:txBody>
      </p:sp>
      <p:sp>
        <p:nvSpPr>
          <p:cNvPr id="4" name="Slide Number Placeholder 3"/>
          <p:cNvSpPr>
            <a:spLocks noGrp="1"/>
          </p:cNvSpPr>
          <p:nvPr>
            <p:ph type="sldNum" sz="quarter" idx="5"/>
          </p:nvPr>
        </p:nvSpPr>
        <p:spPr/>
        <p:txBody>
          <a:bodyPr/>
          <a:lstStyle/>
          <a:p>
            <a:fld id="{A89C7E07-3C67-C64C-8DA0-0404F6303970}" type="slidenum">
              <a:rPr lang="en-US" smtClean="0"/>
              <a:t>38</a:t>
            </a:fld>
            <a:endParaRPr lang="en-US" dirty="0"/>
          </a:p>
        </p:txBody>
      </p:sp>
    </p:spTree>
    <p:extLst>
      <p:ext uri="{BB962C8B-B14F-4D97-AF65-F5344CB8AC3E}">
        <p14:creationId xmlns:p14="http://schemas.microsoft.com/office/powerpoint/2010/main" val="32654432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2 min. = 72 min. total</a:t>
            </a:r>
          </a:p>
          <a:p>
            <a:pPr marL="0" marR="0" fontAlgn="base">
              <a:spcBef>
                <a:spcPts val="0"/>
              </a:spcBef>
              <a:spcAft>
                <a:spcPts val="0"/>
              </a:spcAft>
            </a:pPr>
            <a:endParaRPr lang="en-US" sz="1800" dirty="0">
              <a:solidFill>
                <a:srgbClr val="000000"/>
              </a:solidFill>
              <a:effectLst/>
              <a:latin typeface="Calibri" panose="020F0502020204030204" pitchFamily="34"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Sections 9-11</a:t>
            </a:r>
            <a:endParaRPr lang="en-US" sz="1800" dirty="0">
              <a:solidFill>
                <a:schemeClr val="tx1"/>
              </a:solidFill>
              <a:effectLst/>
              <a:latin typeface="Times New Roman" panose="02020603050405020304" pitchFamily="18" charset="0"/>
              <a:ea typeface="Times New Roman" panose="02020603050405020304" pitchFamily="18" charset="0"/>
              <a:cs typeface="+mn-cs"/>
            </a:endParaRPr>
          </a:p>
          <a:p>
            <a:pPr marL="0" marR="0" fontAlgn="base">
              <a:spcBef>
                <a:spcPts val="0"/>
              </a:spcBef>
              <a:spcAft>
                <a:spcPts val="0"/>
              </a:spcAft>
            </a:pPr>
            <a:r>
              <a:rPr lang="en-US" sz="1800" dirty="0">
                <a:solidFill>
                  <a:schemeClr val="tx1"/>
                </a:solidFill>
                <a:effectLst/>
                <a:latin typeface="Times New Roman" panose="02020603050405020304" pitchFamily="18" charset="0"/>
                <a:ea typeface="Times New Roman" panose="02020603050405020304" pitchFamily="18" charset="0"/>
                <a:cs typeface="+mn-cs"/>
              </a:rPr>
              <a:t>9. </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Personnel – Section 9 outlines requirements for school employees, including, staff qualifications, background check and fingerprinting requirements, required personnel policies, and the requirements for the evaluation of the school leader.</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fontAlgn="base">
              <a:spcBef>
                <a:spcPts val="0"/>
              </a:spcBef>
              <a:spcAft>
                <a:spcPts val="0"/>
              </a:spcAft>
            </a:pP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 </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Renewal, Revocation, and Closure – Section 10 of the charter contract establishes the requirements and timeline for charter renewal, authorizes the CSI Board to not renew or revoke a contract under certain conditions, outlines requirements for school-initiated closure, dissolution, and the handling of assets or property owned by the school that is closing. The contract provides that CSI-initiated termination cannot occur until the school has exhausted or waived its opportunity to appeal CSI’s decision to the State Board.</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fontAlgn="base">
              <a:spcBef>
                <a:spcPts val="0"/>
              </a:spcBef>
              <a:spcAft>
                <a:spcPts val="0"/>
              </a:spcAft>
            </a:pP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11. </a:t>
            </a:r>
            <a:r>
              <a:rPr lang="en-US" sz="1800" dirty="0">
                <a:solidFill>
                  <a:srgbClr val="000000"/>
                </a:solidFill>
                <a:effectLst/>
                <a:latin typeface="Calibri" panose="020F0502020204030204" pitchFamily="34" charset="0"/>
                <a:ea typeface="Times New Roman" panose="02020603050405020304" pitchFamily="18" charset="0"/>
              </a:rPr>
              <a:t>General Provisions – Section 11 includes additional terms regarding the contract, including the precedence of federal and state laws and regulations, as well as CSI policies and requirements for amendments and notices.</a:t>
            </a:r>
            <a:endParaRPr lang="en-US" i="1" dirty="0"/>
          </a:p>
          <a:p>
            <a:endParaRPr lang="en-US" i="1" dirty="0"/>
          </a:p>
        </p:txBody>
      </p:sp>
      <p:sp>
        <p:nvSpPr>
          <p:cNvPr id="4" name="Slide Number Placeholder 3"/>
          <p:cNvSpPr>
            <a:spLocks noGrp="1"/>
          </p:cNvSpPr>
          <p:nvPr>
            <p:ph type="sldNum" sz="quarter" idx="5"/>
          </p:nvPr>
        </p:nvSpPr>
        <p:spPr/>
        <p:txBody>
          <a:bodyPr/>
          <a:lstStyle/>
          <a:p>
            <a:fld id="{A89C7E07-3C67-C64C-8DA0-0404F6303970}" type="slidenum">
              <a:rPr lang="en-US" smtClean="0"/>
              <a:t>39</a:t>
            </a:fld>
            <a:endParaRPr lang="en-US" dirty="0"/>
          </a:p>
        </p:txBody>
      </p:sp>
    </p:spTree>
    <p:extLst>
      <p:ext uri="{BB962C8B-B14F-4D97-AF65-F5344CB8AC3E}">
        <p14:creationId xmlns:p14="http://schemas.microsoft.com/office/powerpoint/2010/main" val="715985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9 min. = 10 min. total</a:t>
            </a:r>
          </a:p>
          <a:p>
            <a:pPr marL="0" marR="0">
              <a:spcBef>
                <a:spcPts val="0"/>
              </a:spcBef>
              <a:spcAft>
                <a:spcPts val="0"/>
              </a:spcAft>
            </a:pPr>
            <a:endParaRPr lang="en-US" i="1" dirty="0"/>
          </a:p>
        </p:txBody>
      </p:sp>
      <p:sp>
        <p:nvSpPr>
          <p:cNvPr id="4" name="Slide Number Placeholder 3"/>
          <p:cNvSpPr>
            <a:spLocks noGrp="1"/>
          </p:cNvSpPr>
          <p:nvPr>
            <p:ph type="sldNum" sz="quarter" idx="5"/>
          </p:nvPr>
        </p:nvSpPr>
        <p:spPr/>
        <p:txBody>
          <a:bodyPr/>
          <a:lstStyle/>
          <a:p>
            <a:fld id="{A89C7E07-3C67-C64C-8DA0-0404F6303970}" type="slidenum">
              <a:rPr lang="en-US" smtClean="0"/>
              <a:t>4</a:t>
            </a:fld>
            <a:endParaRPr lang="en-US" dirty="0"/>
          </a:p>
        </p:txBody>
      </p:sp>
    </p:spTree>
    <p:extLst>
      <p:ext uri="{BB962C8B-B14F-4D97-AF65-F5344CB8AC3E}">
        <p14:creationId xmlns:p14="http://schemas.microsoft.com/office/powerpoint/2010/main" val="37242106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1 min. = 73 min. total</a:t>
            </a:r>
          </a:p>
          <a:p>
            <a:pPr marL="0" marR="0" fontAlgn="base">
              <a:spcBef>
                <a:spcPts val="0"/>
              </a:spcBef>
              <a:spcAft>
                <a:spcPts val="0"/>
              </a:spcAft>
            </a:pPr>
            <a:endParaRPr lang="en-US" sz="1800" dirty="0">
              <a:solidFill>
                <a:srgbClr val="000000"/>
              </a:solidFill>
              <a:effectLst/>
              <a:latin typeface="Calibri" panose="020F0502020204030204" pitchFamily="34" charset="0"/>
              <a:ea typeface="Times New Roman" panose="02020603050405020304" pitchFamily="18" charset="0"/>
            </a:endParaRPr>
          </a:p>
          <a:p>
            <a:pPr marL="0" marR="0" fontAlgn="base">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rPr>
              <a:t>The contract also includes several important Exhibits that further outline the school’s operations, including:</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Clr>
                <a:srgbClr val="000000"/>
              </a:buClr>
              <a:buSzPts val="1100"/>
              <a:buFont typeface="Wingdings" pitchFamily="2" charset="2"/>
              <a:buChar char=""/>
            </a:pPr>
            <a:r>
              <a:rPr lang="en-US" sz="1100" dirty="0">
                <a:solidFill>
                  <a:srgbClr val="000000"/>
                </a:solidFill>
                <a:effectLst/>
                <a:latin typeface="Calibri" panose="020F0502020204030204" pitchFamily="34" charset="0"/>
                <a:ea typeface="Times New Roman" panose="02020603050405020304" pitchFamily="18" charset="0"/>
              </a:rPr>
              <a:t>Milestones, if applicable, and maximum projected enrollment</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Clr>
                <a:srgbClr val="000000"/>
              </a:buClr>
              <a:buSzPts val="1100"/>
              <a:buFont typeface="Wingdings" pitchFamily="2" charset="2"/>
              <a:buChar char=""/>
            </a:pPr>
            <a:r>
              <a:rPr lang="en-US" sz="1100" dirty="0">
                <a:solidFill>
                  <a:srgbClr val="000000"/>
                </a:solidFill>
                <a:effectLst/>
                <a:latin typeface="Calibri" panose="020F0502020204030204" pitchFamily="34" charset="0"/>
                <a:ea typeface="Times New Roman" panose="02020603050405020304" pitchFamily="18" charset="0"/>
              </a:rPr>
              <a:t>Requested waivers from state law and the CSI board resolution approving of the contract</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Clr>
                <a:srgbClr val="000000"/>
              </a:buClr>
              <a:buSzPts val="1100"/>
              <a:buFont typeface="Wingdings" pitchFamily="2" charset="2"/>
              <a:buChar char=""/>
            </a:pPr>
            <a:r>
              <a:rPr lang="en-US" sz="1100" dirty="0">
                <a:solidFill>
                  <a:srgbClr val="000000"/>
                </a:solidFill>
                <a:effectLst/>
                <a:latin typeface="Calibri" panose="020F0502020204030204" pitchFamily="34" charset="0"/>
                <a:ea typeface="Times New Roman" panose="02020603050405020304" pitchFamily="18" charset="0"/>
              </a:rPr>
              <a:t>Exhibits outlining school plans for transportation, food service, and online learning, if applicable</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Clr>
                <a:srgbClr val="000000"/>
              </a:buClr>
              <a:buSzPts val="1100"/>
              <a:buFont typeface="Wingdings" pitchFamily="2" charset="2"/>
              <a:buChar char=""/>
            </a:pPr>
            <a:r>
              <a:rPr lang="en-US" sz="1100" dirty="0">
                <a:solidFill>
                  <a:srgbClr val="000000"/>
                </a:solidFill>
                <a:effectLst/>
                <a:latin typeface="Calibri" panose="020F0502020204030204" pitchFamily="34" charset="0"/>
                <a:ea typeface="Times New Roman" panose="02020603050405020304" pitchFamily="18" charset="0"/>
              </a:rPr>
              <a:t>Plans for contracting with an Education Service Provider, Preschool, and Homeschool support programs, if applicable.</a:t>
            </a:r>
            <a:endParaRPr lang="en-US" sz="12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rPr>
              <a:t>Any changes to items in the Exhibits must be communicated and approved by CSI. </a:t>
            </a:r>
            <a:endParaRPr lang="en-US" sz="12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endParaRPr lang="en-US" sz="1800" dirty="0">
              <a:solidFill>
                <a:srgbClr val="000000"/>
              </a:solidFill>
              <a:effectLst/>
              <a:latin typeface="Calibri" panose="020F0502020204030204" pitchFamily="34" charset="0"/>
              <a:ea typeface="Times New Roman" panose="02020603050405020304" pitchFamily="18" charset="0"/>
            </a:endParaRPr>
          </a:p>
          <a:p>
            <a:endParaRPr lang="en-US" i="1" dirty="0"/>
          </a:p>
        </p:txBody>
      </p:sp>
      <p:sp>
        <p:nvSpPr>
          <p:cNvPr id="4" name="Slide Number Placeholder 3"/>
          <p:cNvSpPr>
            <a:spLocks noGrp="1"/>
          </p:cNvSpPr>
          <p:nvPr>
            <p:ph type="sldNum" sz="quarter" idx="5"/>
          </p:nvPr>
        </p:nvSpPr>
        <p:spPr/>
        <p:txBody>
          <a:bodyPr/>
          <a:lstStyle/>
          <a:p>
            <a:fld id="{A89C7E07-3C67-C64C-8DA0-0404F6303970}" type="slidenum">
              <a:rPr lang="en-US" smtClean="0"/>
              <a:t>40</a:t>
            </a:fld>
            <a:endParaRPr lang="en-US" dirty="0"/>
          </a:p>
        </p:txBody>
      </p:sp>
    </p:spTree>
    <p:extLst>
      <p:ext uri="{BB962C8B-B14F-4D97-AF65-F5344CB8AC3E}">
        <p14:creationId xmlns:p14="http://schemas.microsoft.com/office/powerpoint/2010/main" val="30458978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1 min. = 74 min. total</a:t>
            </a:r>
          </a:p>
          <a:p>
            <a:pPr marL="0" marR="0" fontAlgn="base">
              <a:spcBef>
                <a:spcPts val="0"/>
              </a:spcBef>
              <a:spcAft>
                <a:spcPts val="0"/>
              </a:spcAft>
            </a:pPr>
            <a:endParaRPr lang="en-US" sz="1800" dirty="0">
              <a:solidFill>
                <a:srgbClr val="000000"/>
              </a:solidFill>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There may be times when the school needs to make modifications to the program and contract.</a:t>
            </a:r>
          </a:p>
          <a:p>
            <a:endParaRPr lang="en-US" i="1" dirty="0"/>
          </a:p>
        </p:txBody>
      </p:sp>
      <p:sp>
        <p:nvSpPr>
          <p:cNvPr id="4" name="Slide Number Placeholder 3"/>
          <p:cNvSpPr>
            <a:spLocks noGrp="1"/>
          </p:cNvSpPr>
          <p:nvPr>
            <p:ph type="sldNum" sz="quarter" idx="5"/>
          </p:nvPr>
        </p:nvSpPr>
        <p:spPr/>
        <p:txBody>
          <a:bodyPr/>
          <a:lstStyle/>
          <a:p>
            <a:fld id="{A89C7E07-3C67-C64C-8DA0-0404F6303970}" type="slidenum">
              <a:rPr lang="en-US" smtClean="0"/>
              <a:t>41</a:t>
            </a:fld>
            <a:endParaRPr lang="en-US" dirty="0"/>
          </a:p>
        </p:txBody>
      </p:sp>
    </p:spTree>
    <p:extLst>
      <p:ext uri="{BB962C8B-B14F-4D97-AF65-F5344CB8AC3E}">
        <p14:creationId xmlns:p14="http://schemas.microsoft.com/office/powerpoint/2010/main" val="14515512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1 min. = 75 min. total</a:t>
            </a:r>
          </a:p>
          <a:p>
            <a:pPr marL="0" marR="0" fontAlgn="base">
              <a:spcBef>
                <a:spcPts val="0"/>
              </a:spcBef>
              <a:spcAft>
                <a:spcPts val="0"/>
              </a:spcAft>
            </a:pPr>
            <a:endParaRPr lang="en-US" sz="1800" dirty="0">
              <a:solidFill>
                <a:srgbClr val="000000"/>
              </a:solidFill>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There may be times when the school needs to make modifications to the program and contract.</a:t>
            </a:r>
          </a:p>
          <a:p>
            <a:endParaRPr lang="en-US" i="1" dirty="0"/>
          </a:p>
        </p:txBody>
      </p:sp>
      <p:sp>
        <p:nvSpPr>
          <p:cNvPr id="4" name="Slide Number Placeholder 3"/>
          <p:cNvSpPr>
            <a:spLocks noGrp="1"/>
          </p:cNvSpPr>
          <p:nvPr>
            <p:ph type="sldNum" sz="quarter" idx="5"/>
          </p:nvPr>
        </p:nvSpPr>
        <p:spPr/>
        <p:txBody>
          <a:bodyPr/>
          <a:lstStyle/>
          <a:p>
            <a:fld id="{A89C7E07-3C67-C64C-8DA0-0404F6303970}" type="slidenum">
              <a:rPr lang="en-US" smtClean="0"/>
              <a:t>42</a:t>
            </a:fld>
            <a:endParaRPr lang="en-US" dirty="0"/>
          </a:p>
        </p:txBody>
      </p:sp>
    </p:spTree>
    <p:extLst>
      <p:ext uri="{BB962C8B-B14F-4D97-AF65-F5344CB8AC3E}">
        <p14:creationId xmlns:p14="http://schemas.microsoft.com/office/powerpoint/2010/main" val="32571030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3 min. = 78 min. total</a:t>
            </a:r>
          </a:p>
          <a:p>
            <a:endParaRPr lang="en-US" i="1" dirty="0"/>
          </a:p>
          <a:p>
            <a:r>
              <a:rPr lang="en-US" sz="1800" i="1" dirty="0">
                <a:solidFill>
                  <a:srgbClr val="000000"/>
                </a:solidFill>
                <a:effectLst/>
                <a:latin typeface="Calibri" panose="020F0502020204030204" pitchFamily="34" charset="0"/>
                <a:ea typeface="Times New Roman" panose="02020603050405020304" pitchFamily="18" charset="0"/>
              </a:rPr>
              <a:t>Ask if participants have to write down questions they have about their school’s charter contract specifics and to keep these to discuss with the school leader or other boards members after this session.</a:t>
            </a:r>
            <a:r>
              <a:rPr lang="en-US" dirty="0">
                <a:effectLst/>
              </a:rPr>
              <a:t> </a:t>
            </a:r>
            <a:endParaRPr lang="en-US" i="1" dirty="0"/>
          </a:p>
        </p:txBody>
      </p:sp>
      <p:sp>
        <p:nvSpPr>
          <p:cNvPr id="4" name="Slide Number Placeholder 3"/>
          <p:cNvSpPr>
            <a:spLocks noGrp="1"/>
          </p:cNvSpPr>
          <p:nvPr>
            <p:ph type="sldNum" sz="quarter" idx="5"/>
          </p:nvPr>
        </p:nvSpPr>
        <p:spPr/>
        <p:txBody>
          <a:bodyPr/>
          <a:lstStyle/>
          <a:p>
            <a:fld id="{A89C7E07-3C67-C64C-8DA0-0404F6303970}" type="slidenum">
              <a:rPr lang="en-US" smtClean="0"/>
              <a:t>43</a:t>
            </a:fld>
            <a:endParaRPr lang="en-US" dirty="0"/>
          </a:p>
        </p:txBody>
      </p:sp>
    </p:spTree>
    <p:extLst>
      <p:ext uri="{BB962C8B-B14F-4D97-AF65-F5344CB8AC3E}">
        <p14:creationId xmlns:p14="http://schemas.microsoft.com/office/powerpoint/2010/main" val="9430223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44</a:t>
            </a:fld>
            <a:endParaRPr lang="en-US" dirty="0"/>
          </a:p>
        </p:txBody>
      </p:sp>
    </p:spTree>
    <p:extLst>
      <p:ext uri="{BB962C8B-B14F-4D97-AF65-F5344CB8AC3E}">
        <p14:creationId xmlns:p14="http://schemas.microsoft.com/office/powerpoint/2010/main" val="31888378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2 min. = 80 min. total</a:t>
            </a:r>
          </a:p>
          <a:p>
            <a:endParaRPr lang="en-US" i="1" dirty="0"/>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One of the responsibilities of the charter school board of directors is to determine the strategic direction of the organization. To this end, the board ensures </a:t>
            </a:r>
            <a:r>
              <a:rPr lang="en-US" sz="1800" dirty="0">
                <a:effectLst/>
                <a:latin typeface="Calibri" panose="020F0502020204030204" pitchFamily="34" charset="0"/>
                <a:ea typeface="Times New Roman" panose="02020603050405020304" pitchFamily="18" charset="0"/>
              </a:rPr>
              <a:t>the organization has a reasonable and current strategic plan for achieving a long‐term vision and that implementation decisions are driven by the organization’s mission. The main goal of strategic planning is to improve organizational effectiveness by utilizing a systemic approach to monitoring actions and results and making adjustments when necessary.</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effectLst/>
                <a:latin typeface="Calibri" panose="020F0502020204030204" pitchFamily="34" charset="0"/>
                <a:ea typeface="Times New Roman" panose="02020603050405020304" pitchFamily="18" charset="0"/>
              </a:rPr>
              <a:t>The strategic plan becomes the guide the board and school leader use to align leadership and improvement efforts. It allows the board to focus on effective governance processes and the school leader to direct their efforts on operational leadership practices. A well-developed strategic plan provides the structure for the board to monitor progress toward achieving goals and create a process for evaluating the school leader.</a:t>
            </a:r>
            <a:endParaRPr lang="en-US" sz="1800" dirty="0">
              <a:effectLst/>
              <a:latin typeface="Times New Roman" panose="02020603050405020304" pitchFamily="18" charset="0"/>
              <a:ea typeface="Times New Roman" panose="02020603050405020304" pitchFamily="18" charset="0"/>
            </a:endParaRPr>
          </a:p>
          <a:p>
            <a:endParaRPr lang="en-US" i="1" dirty="0"/>
          </a:p>
        </p:txBody>
      </p:sp>
      <p:sp>
        <p:nvSpPr>
          <p:cNvPr id="4" name="Slide Number Placeholder 3"/>
          <p:cNvSpPr>
            <a:spLocks noGrp="1"/>
          </p:cNvSpPr>
          <p:nvPr>
            <p:ph type="sldNum" sz="quarter" idx="5"/>
          </p:nvPr>
        </p:nvSpPr>
        <p:spPr/>
        <p:txBody>
          <a:bodyPr/>
          <a:lstStyle/>
          <a:p>
            <a:fld id="{A89C7E07-3C67-C64C-8DA0-0404F6303970}" type="slidenum">
              <a:rPr lang="en-US" smtClean="0"/>
              <a:t>45</a:t>
            </a:fld>
            <a:endParaRPr lang="en-US" dirty="0"/>
          </a:p>
        </p:txBody>
      </p:sp>
    </p:spTree>
    <p:extLst>
      <p:ext uri="{BB962C8B-B14F-4D97-AF65-F5344CB8AC3E}">
        <p14:creationId xmlns:p14="http://schemas.microsoft.com/office/powerpoint/2010/main" val="30296338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2 min. = 82 min. total</a:t>
            </a:r>
          </a:p>
          <a:p>
            <a:endParaRPr lang="en-US" i="1" dirty="0"/>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This visual gives you an idea of what the strategic plan might look like and how it is driven. The mission and vision of your organization are the ultimate objective you are trying to reach in your strategic plan.</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To get there, you want to set goals that are </a:t>
            </a:r>
            <a:r>
              <a:rPr lang="en-US" sz="1800" dirty="0">
                <a:effectLst/>
                <a:latin typeface="Calibri" panose="020F0502020204030204" pitchFamily="34" charset="0"/>
                <a:ea typeface="Times New Roman" panose="02020603050405020304" pitchFamily="18" charset="0"/>
              </a:rPr>
              <a:t>specific, measurable, attainable, realistic, and can be achieved in a timely manner. I’ve included three examples here that are aligned with the CARS since these are the three areas that CSI is also monitoring on an annual basis. </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In order to progress monitor towards accomplishing the goals of the strategic plan, you’ll want to understand the milestones or deliverables you expect to see along the way. These are the action plan for achieving the goal. </a:t>
            </a:r>
            <a:r>
              <a:rPr lang="en-US" sz="1800" dirty="0">
                <a:effectLst/>
                <a:latin typeface="Calibri" panose="020F0502020204030204" pitchFamily="34" charset="0"/>
                <a:ea typeface="Times New Roman" panose="02020603050405020304" pitchFamily="18" charset="0"/>
              </a:rPr>
              <a:t>By setting clearly articulating these milestones, including the people responsible for each, and developing an reporting schedule, the board will be positioned to use progress monitoring to improve and sustain the school.  </a:t>
            </a:r>
            <a:endParaRPr lang="en-US" sz="1800" dirty="0">
              <a:effectLst/>
              <a:latin typeface="Times New Roman" panose="02020603050405020304" pitchFamily="18" charset="0"/>
              <a:ea typeface="Times New Roman" panose="02020603050405020304" pitchFamily="18" charset="0"/>
            </a:endParaRPr>
          </a:p>
          <a:p>
            <a:endParaRPr lang="en-US" i="1" dirty="0"/>
          </a:p>
        </p:txBody>
      </p:sp>
      <p:sp>
        <p:nvSpPr>
          <p:cNvPr id="4" name="Slide Number Placeholder 3"/>
          <p:cNvSpPr>
            <a:spLocks noGrp="1"/>
          </p:cNvSpPr>
          <p:nvPr>
            <p:ph type="sldNum" sz="quarter" idx="5"/>
          </p:nvPr>
        </p:nvSpPr>
        <p:spPr/>
        <p:txBody>
          <a:bodyPr/>
          <a:lstStyle/>
          <a:p>
            <a:fld id="{A89C7E07-3C67-C64C-8DA0-0404F6303970}" type="slidenum">
              <a:rPr lang="en-US" smtClean="0"/>
              <a:t>46</a:t>
            </a:fld>
            <a:endParaRPr lang="en-US" dirty="0"/>
          </a:p>
        </p:txBody>
      </p:sp>
    </p:spTree>
    <p:extLst>
      <p:ext uri="{BB962C8B-B14F-4D97-AF65-F5344CB8AC3E}">
        <p14:creationId xmlns:p14="http://schemas.microsoft.com/office/powerpoint/2010/main" val="28899241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2 min. = 84 min. total</a:t>
            </a:r>
          </a:p>
          <a:p>
            <a:endParaRPr lang="en-US" i="1" dirty="0"/>
          </a:p>
          <a:p>
            <a:pPr marL="0" marR="0">
              <a:spcBef>
                <a:spcPts val="0"/>
              </a:spcBef>
              <a:spcAft>
                <a:spcPts val="0"/>
              </a:spcAft>
            </a:pPr>
            <a:r>
              <a:rPr lang="en-US" sz="1800" dirty="0">
                <a:solidFill>
                  <a:srgbClr val="000000"/>
                </a:solidFill>
                <a:effectLst/>
                <a:highlight>
                  <a:srgbClr val="FFFFFF"/>
                </a:highlight>
                <a:latin typeface="Calibri" panose="020F0502020204030204" pitchFamily="34" charset="0"/>
                <a:ea typeface="Times New Roman" panose="02020603050405020304" pitchFamily="18" charset="0"/>
              </a:rPr>
              <a:t>The board can take a number of actions to prepare for the strategic planning process, annual goal setting, and progress monitoring of the plan. A few examples of board actions include:</a:t>
            </a:r>
            <a:endParaRPr lang="en-US" sz="1800" dirty="0">
              <a:effectLst/>
              <a:highlight>
                <a:srgbClr val="FFFFFF"/>
              </a:highligh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SzPts val="1100"/>
              <a:buFont typeface="Wingdings" pitchFamily="2" charset="2"/>
              <a:buChar char=""/>
            </a:pPr>
            <a:r>
              <a:rPr lang="en-US" sz="1800" dirty="0">
                <a:solidFill>
                  <a:srgbClr val="000000"/>
                </a:solidFill>
                <a:effectLst/>
                <a:highlight>
                  <a:srgbClr val="FFFFFF"/>
                </a:highlight>
                <a:latin typeface="Calibri" panose="020F0502020204030204" pitchFamily="34" charset="0"/>
                <a:ea typeface="Times New Roman" panose="02020603050405020304" pitchFamily="18" charset="0"/>
              </a:rPr>
              <a:t>Working with school leadership to create the multi‐year strategic or financial plan </a:t>
            </a:r>
            <a:endParaRPr lang="en-US" sz="1800" dirty="0">
              <a:effectLst/>
              <a:highlight>
                <a:srgbClr val="FFFFFF"/>
              </a:highligh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SzPts val="1100"/>
              <a:buFont typeface="Wingdings" pitchFamily="2" charset="2"/>
              <a:buChar char=""/>
            </a:pPr>
            <a:r>
              <a:rPr lang="en-US" sz="1800" dirty="0">
                <a:solidFill>
                  <a:srgbClr val="000000"/>
                </a:solidFill>
                <a:effectLst/>
                <a:highlight>
                  <a:srgbClr val="FFFFFF"/>
                </a:highlight>
                <a:latin typeface="Calibri" panose="020F0502020204030204" pitchFamily="34" charset="0"/>
                <a:ea typeface="Times New Roman" panose="02020603050405020304" pitchFamily="18" charset="0"/>
              </a:rPr>
              <a:t>Oversee creation of an annual strategic plan </a:t>
            </a:r>
            <a:endParaRPr lang="en-US" sz="1800" dirty="0">
              <a:effectLst/>
              <a:highlight>
                <a:srgbClr val="FFFFFF"/>
              </a:highligh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SzPts val="1100"/>
              <a:buFont typeface="Wingdings" pitchFamily="2" charset="2"/>
              <a:buChar char=""/>
            </a:pPr>
            <a:r>
              <a:rPr lang="en-US" sz="1800" dirty="0">
                <a:solidFill>
                  <a:srgbClr val="000000"/>
                </a:solidFill>
                <a:effectLst/>
                <a:highlight>
                  <a:srgbClr val="FFFFFF"/>
                </a:highlight>
                <a:latin typeface="Calibri" panose="020F0502020204030204" pitchFamily="34" charset="0"/>
                <a:ea typeface="Times New Roman" panose="02020603050405020304" pitchFamily="18" charset="0"/>
              </a:rPr>
              <a:t>Perform landscape or SWOT analysis </a:t>
            </a:r>
            <a:endParaRPr lang="en-US" sz="1800" dirty="0">
              <a:effectLst/>
              <a:highlight>
                <a:srgbClr val="FFFFFF"/>
              </a:highligh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SzPts val="1100"/>
              <a:buFont typeface="Wingdings" pitchFamily="2" charset="2"/>
              <a:buChar char=""/>
            </a:pPr>
            <a:r>
              <a:rPr lang="en-US" sz="1800" dirty="0">
                <a:solidFill>
                  <a:srgbClr val="000000"/>
                </a:solidFill>
                <a:effectLst/>
                <a:highlight>
                  <a:srgbClr val="FFFFFF"/>
                </a:highlight>
                <a:latin typeface="Calibri" panose="020F0502020204030204" pitchFamily="34" charset="0"/>
                <a:ea typeface="Times New Roman" panose="02020603050405020304" pitchFamily="18" charset="0"/>
              </a:rPr>
              <a:t>Perform enrollment feasibility study </a:t>
            </a:r>
            <a:endParaRPr lang="en-US" sz="1800" dirty="0">
              <a:effectLst/>
              <a:highlight>
                <a:srgbClr val="FFFFFF"/>
              </a:highligh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SzPts val="1100"/>
              <a:buFont typeface="Wingdings" pitchFamily="2" charset="2"/>
              <a:buChar char=""/>
            </a:pPr>
            <a:r>
              <a:rPr lang="en-US" sz="1800" dirty="0">
                <a:solidFill>
                  <a:srgbClr val="000000"/>
                </a:solidFill>
                <a:effectLst/>
                <a:highlight>
                  <a:srgbClr val="FFFFFF"/>
                </a:highlight>
                <a:latin typeface="Calibri" panose="020F0502020204030204" pitchFamily="34" charset="0"/>
                <a:ea typeface="Times New Roman" panose="02020603050405020304" pitchFamily="18" charset="0"/>
              </a:rPr>
              <a:t>Oversee charter expansion process </a:t>
            </a:r>
            <a:endParaRPr lang="en-US" sz="1800" dirty="0">
              <a:effectLst/>
              <a:highlight>
                <a:srgbClr val="FFFFFF"/>
              </a:highligh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SzPts val="1100"/>
              <a:buFont typeface="Wingdings" pitchFamily="2" charset="2"/>
              <a:buChar char=""/>
            </a:pPr>
            <a:r>
              <a:rPr lang="en-US" sz="1800" dirty="0">
                <a:solidFill>
                  <a:srgbClr val="000000"/>
                </a:solidFill>
                <a:effectLst/>
                <a:highlight>
                  <a:srgbClr val="FFFFFF"/>
                </a:highlight>
                <a:latin typeface="Calibri" panose="020F0502020204030204" pitchFamily="34" charset="0"/>
                <a:ea typeface="Times New Roman" panose="02020603050405020304" pitchFamily="18" charset="0"/>
              </a:rPr>
              <a:t>Engage in a visioning / strategy retreat </a:t>
            </a:r>
            <a:endParaRPr lang="en-US" sz="1800" dirty="0">
              <a:effectLst/>
              <a:highlight>
                <a:srgbClr val="FFFFFF"/>
              </a:highligh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SzPts val="1100"/>
              <a:buFont typeface="Wingdings" pitchFamily="2" charset="2"/>
              <a:buChar char=""/>
            </a:pPr>
            <a:r>
              <a:rPr lang="en-US" sz="1800" dirty="0">
                <a:solidFill>
                  <a:srgbClr val="000000"/>
                </a:solidFill>
                <a:effectLst/>
                <a:highlight>
                  <a:srgbClr val="FFFFFF"/>
                </a:highlight>
                <a:latin typeface="Calibri" panose="020F0502020204030204" pitchFamily="34" charset="0"/>
                <a:ea typeface="Times New Roman" panose="02020603050405020304" pitchFamily="18" charset="0"/>
              </a:rPr>
              <a:t>Hire a strategic planning consultant </a:t>
            </a:r>
            <a:endParaRPr lang="en-US" sz="1800" dirty="0">
              <a:effectLst/>
              <a:highlight>
                <a:srgbClr val="FFFFFF"/>
              </a:highlight>
              <a:latin typeface="Times New Roman" panose="02020603050405020304" pitchFamily="18" charset="0"/>
              <a:ea typeface="Times New Roman" panose="02020603050405020304" pitchFamily="18" charset="0"/>
            </a:endParaRPr>
          </a:p>
          <a:p>
            <a:endParaRPr lang="en-US" i="1" dirty="0"/>
          </a:p>
        </p:txBody>
      </p:sp>
      <p:sp>
        <p:nvSpPr>
          <p:cNvPr id="4" name="Slide Number Placeholder 3"/>
          <p:cNvSpPr>
            <a:spLocks noGrp="1"/>
          </p:cNvSpPr>
          <p:nvPr>
            <p:ph type="sldNum" sz="quarter" idx="5"/>
          </p:nvPr>
        </p:nvSpPr>
        <p:spPr/>
        <p:txBody>
          <a:bodyPr/>
          <a:lstStyle/>
          <a:p>
            <a:fld id="{A89C7E07-3C67-C64C-8DA0-0404F6303970}" type="slidenum">
              <a:rPr lang="en-US" smtClean="0"/>
              <a:t>47</a:t>
            </a:fld>
            <a:endParaRPr lang="en-US" dirty="0"/>
          </a:p>
        </p:txBody>
      </p:sp>
    </p:spTree>
    <p:extLst>
      <p:ext uri="{BB962C8B-B14F-4D97-AF65-F5344CB8AC3E}">
        <p14:creationId xmlns:p14="http://schemas.microsoft.com/office/powerpoint/2010/main" val="38803154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1 min. = 85 min. total</a:t>
            </a:r>
          </a:p>
          <a:p>
            <a:endParaRPr lang="en-US" i="1" dirty="0"/>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The first step for you as a new board member is to ask to see a copy of the organization’s most recent strategic plan. Some questions you can consider while reading the plan or that you may want to ask your fellow board colleagues include:</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Wingdings" pitchFamily="2" charset="2"/>
              <a:buChar char="§"/>
              <a:tabLst>
                <a:tab pos="457200" algn="l"/>
              </a:tabLst>
            </a:pPr>
            <a:r>
              <a:rPr lang="en-US" sz="1800" dirty="0">
                <a:solidFill>
                  <a:srgbClr val="000000"/>
                </a:solidFill>
                <a:effectLst/>
                <a:highlight>
                  <a:srgbClr val="FFFFFF"/>
                </a:highlight>
                <a:latin typeface="Calibri" panose="020F0502020204030204" pitchFamily="34" charset="0"/>
                <a:ea typeface="Times New Roman" panose="02020603050405020304" pitchFamily="18" charset="0"/>
              </a:rPr>
              <a:t>When was the last strategic plan created?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Wingdings" pitchFamily="2" charset="2"/>
              <a:buChar char="§"/>
              <a:tabLst>
                <a:tab pos="457200" algn="l"/>
              </a:tabLst>
            </a:pPr>
            <a:r>
              <a:rPr lang="en-US" sz="1800" dirty="0">
                <a:solidFill>
                  <a:srgbClr val="000000"/>
                </a:solidFill>
                <a:effectLst/>
                <a:highlight>
                  <a:srgbClr val="FFFFFF"/>
                </a:highlight>
                <a:latin typeface="Calibri" panose="020F0502020204030204" pitchFamily="34" charset="0"/>
                <a:ea typeface="Times New Roman" panose="02020603050405020304" pitchFamily="18" charset="0"/>
              </a:rPr>
              <a:t>How often is the plan reviewed and adjusted?</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Wingdings" pitchFamily="2" charset="2"/>
              <a:buChar char="§"/>
              <a:tabLst>
                <a:tab pos="457200" algn="l"/>
              </a:tabLst>
            </a:pPr>
            <a:r>
              <a:rPr lang="en-US" sz="1800" dirty="0">
                <a:solidFill>
                  <a:srgbClr val="000000"/>
                </a:solidFill>
                <a:effectLst/>
                <a:highlight>
                  <a:srgbClr val="FFFFFF"/>
                </a:highlight>
                <a:latin typeface="Calibri" panose="020F0502020204030204" pitchFamily="34" charset="0"/>
                <a:ea typeface="Times New Roman" panose="02020603050405020304" pitchFamily="18" charset="0"/>
              </a:rPr>
              <a:t>What are the goals outlined in the strategic plan?</a:t>
            </a:r>
            <a:endParaRPr lang="en-US" sz="1800" dirty="0">
              <a:solidFill>
                <a:schemeClr val="tx1"/>
              </a:solidFill>
              <a:effectLst/>
              <a:highlight>
                <a:srgbClr val="FFFFFF"/>
              </a:highligh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Wingdings" pitchFamily="2" charset="2"/>
              <a:buChar char="§"/>
              <a:tabLst>
                <a:tab pos="457200" algn="l"/>
              </a:tabLst>
            </a:pPr>
            <a:r>
              <a:rPr lang="en-US" sz="1800" dirty="0">
                <a:solidFill>
                  <a:srgbClr val="000000"/>
                </a:solidFill>
                <a:effectLst/>
                <a:highlight>
                  <a:srgbClr val="FFFFFF"/>
                </a:highlight>
                <a:latin typeface="Calibri" panose="020F0502020204030204" pitchFamily="34" charset="0"/>
                <a:ea typeface="Times New Roman" panose="02020603050405020304" pitchFamily="18" charset="0"/>
              </a:rPr>
              <a:t>How well has the organization done in the past in terms of executing a strategic plan and achieving its goals?</a:t>
            </a:r>
            <a:r>
              <a:rPr lang="en-US" dirty="0">
                <a:effectLst/>
              </a:rPr>
              <a:t> </a:t>
            </a:r>
            <a:endParaRPr lang="en-US" i="1" dirty="0"/>
          </a:p>
          <a:p>
            <a:endParaRPr lang="en-US" i="1" dirty="0"/>
          </a:p>
        </p:txBody>
      </p:sp>
      <p:sp>
        <p:nvSpPr>
          <p:cNvPr id="4" name="Slide Number Placeholder 3"/>
          <p:cNvSpPr>
            <a:spLocks noGrp="1"/>
          </p:cNvSpPr>
          <p:nvPr>
            <p:ph type="sldNum" sz="quarter" idx="5"/>
          </p:nvPr>
        </p:nvSpPr>
        <p:spPr/>
        <p:txBody>
          <a:bodyPr/>
          <a:lstStyle/>
          <a:p>
            <a:fld id="{A89C7E07-3C67-C64C-8DA0-0404F6303970}" type="slidenum">
              <a:rPr lang="en-US" smtClean="0"/>
              <a:t>48</a:t>
            </a:fld>
            <a:endParaRPr lang="en-US" dirty="0"/>
          </a:p>
        </p:txBody>
      </p:sp>
    </p:spTree>
    <p:extLst>
      <p:ext uri="{BB962C8B-B14F-4D97-AF65-F5344CB8AC3E}">
        <p14:creationId xmlns:p14="http://schemas.microsoft.com/office/powerpoint/2010/main" val="16528434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A89C7E07-3C67-C64C-8DA0-0404F6303970}" type="slidenum">
              <a:rPr lang="en-US" smtClean="0"/>
              <a:t>49</a:t>
            </a:fld>
            <a:endParaRPr lang="en-US" dirty="0"/>
          </a:p>
        </p:txBody>
      </p:sp>
    </p:spTree>
    <p:extLst>
      <p:ext uri="{BB962C8B-B14F-4D97-AF65-F5344CB8AC3E}">
        <p14:creationId xmlns:p14="http://schemas.microsoft.com/office/powerpoint/2010/main" val="1299225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5</a:t>
            </a:fld>
            <a:endParaRPr lang="en-US" dirty="0"/>
          </a:p>
        </p:txBody>
      </p:sp>
    </p:spTree>
    <p:extLst>
      <p:ext uri="{BB962C8B-B14F-4D97-AF65-F5344CB8AC3E}">
        <p14:creationId xmlns:p14="http://schemas.microsoft.com/office/powerpoint/2010/main" val="38352284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1 min. = 86 min. total</a:t>
            </a:r>
          </a:p>
          <a:p>
            <a:endParaRPr lang="en-US" i="1" dirty="0"/>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For the next 10</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89C7E07-3C67-C64C-8DA0-0404F6303970}" type="slidenum">
              <a:rPr lang="en-US" smtClean="0"/>
              <a:t>50</a:t>
            </a:fld>
            <a:endParaRPr lang="en-US" dirty="0"/>
          </a:p>
        </p:txBody>
      </p:sp>
    </p:spTree>
    <p:extLst>
      <p:ext uri="{BB962C8B-B14F-4D97-AF65-F5344CB8AC3E}">
        <p14:creationId xmlns:p14="http://schemas.microsoft.com/office/powerpoint/2010/main" val="1650472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1 min. = 87 min. total</a:t>
            </a:r>
          </a:p>
          <a:p>
            <a:endParaRPr lang="en-US" i="1" dirty="0"/>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There will be a series of governance sessions over the course of this year for all Board members. These will include:</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SzPts val="1100"/>
              <a:buFont typeface="Wingdings" pitchFamily="2" charset="2"/>
              <a:buChar char=""/>
            </a:pPr>
            <a:r>
              <a:rPr lang="en-US" sz="1800" dirty="0">
                <a:effectLst/>
                <a:latin typeface="Calibri" panose="020F0502020204030204" pitchFamily="34" charset="0"/>
                <a:ea typeface="Times New Roman" panose="02020603050405020304" pitchFamily="18" charset="0"/>
              </a:rPr>
              <a:t>The Role of a Charter School Board Director</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SzPts val="1100"/>
              <a:buFont typeface="Wingdings" pitchFamily="2" charset="2"/>
              <a:buChar char=""/>
            </a:pPr>
            <a:r>
              <a:rPr lang="en-US" sz="1800" dirty="0">
                <a:effectLst/>
                <a:latin typeface="Calibri" panose="020F0502020204030204" pitchFamily="34" charset="0"/>
                <a:ea typeface="Times New Roman" panose="02020603050405020304" pitchFamily="18" charset="0"/>
              </a:rPr>
              <a:t>Charter School Board Governance and Compliance</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SzPts val="1100"/>
              <a:buFont typeface="Wingdings" pitchFamily="2" charset="2"/>
              <a:buChar char=""/>
            </a:pPr>
            <a:r>
              <a:rPr lang="en-US" sz="1800" dirty="0">
                <a:effectLst/>
                <a:latin typeface="Calibri" panose="020F0502020204030204" pitchFamily="34" charset="0"/>
                <a:ea typeface="Times New Roman" panose="02020603050405020304" pitchFamily="18" charset="0"/>
              </a:rPr>
              <a:t>School Leader Hiring, Development, and Evaluation</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SzPts val="1100"/>
              <a:buFont typeface="Wingdings" pitchFamily="2" charset="2"/>
              <a:buChar char=""/>
            </a:pPr>
            <a:r>
              <a:rPr lang="en-US" sz="1800" dirty="0">
                <a:effectLst/>
                <a:latin typeface="Calibri" panose="020F0502020204030204" pitchFamily="34" charset="0"/>
                <a:ea typeface="Times New Roman" panose="02020603050405020304" pitchFamily="18" charset="0"/>
              </a:rPr>
              <a:t>Charter School Board Development and Self-Assessment</a:t>
            </a:r>
            <a:endParaRPr lang="en-US" sz="1800" dirty="0">
              <a:effectLst/>
              <a:latin typeface="Times New Roman" panose="02020603050405020304" pitchFamily="18" charset="0"/>
              <a:ea typeface="Times New Roman" panose="02020603050405020304" pitchFamily="18" charset="0"/>
            </a:endParaRPr>
          </a:p>
          <a:p>
            <a:endParaRPr lang="en-US" i="1" dirty="0"/>
          </a:p>
        </p:txBody>
      </p:sp>
      <p:sp>
        <p:nvSpPr>
          <p:cNvPr id="4" name="Slide Number Placeholder 3"/>
          <p:cNvSpPr>
            <a:spLocks noGrp="1"/>
          </p:cNvSpPr>
          <p:nvPr>
            <p:ph type="sldNum" sz="quarter" idx="5"/>
          </p:nvPr>
        </p:nvSpPr>
        <p:spPr/>
        <p:txBody>
          <a:bodyPr/>
          <a:lstStyle/>
          <a:p>
            <a:fld id="{A89C7E07-3C67-C64C-8DA0-0404F6303970}" type="slidenum">
              <a:rPr lang="en-US" smtClean="0"/>
              <a:t>51</a:t>
            </a:fld>
            <a:endParaRPr lang="en-US" dirty="0"/>
          </a:p>
        </p:txBody>
      </p:sp>
    </p:spTree>
    <p:extLst>
      <p:ext uri="{BB962C8B-B14F-4D97-AF65-F5344CB8AC3E}">
        <p14:creationId xmlns:p14="http://schemas.microsoft.com/office/powerpoint/2010/main" val="21117181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1" dirty="0">
                <a:effectLst/>
                <a:latin typeface="Calibri" panose="020F0502020204030204" pitchFamily="34" charset="0"/>
                <a:ea typeface="Times New Roman" panose="02020603050405020304" pitchFamily="18" charset="0"/>
              </a:rPr>
              <a:t>3 min. = 90 minutes total</a:t>
            </a:r>
          </a:p>
          <a:p>
            <a:endParaRPr lang="en-US" sz="1800" dirty="0">
              <a:effectLst/>
              <a:latin typeface="Calibri" panose="020F0502020204030204" pitchFamily="34"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If you have questions or want to talk through anything we discussed today, feel free to call or email. Thank you for your participation!</a:t>
            </a:r>
            <a:r>
              <a:rPr lang="en-US" dirty="0">
                <a:effectLst/>
              </a:rPr>
              <a:t> </a:t>
            </a:r>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52</a:t>
            </a:fld>
            <a:endParaRPr lang="en-US" dirty="0"/>
          </a:p>
        </p:txBody>
      </p:sp>
    </p:spTree>
    <p:extLst>
      <p:ext uri="{BB962C8B-B14F-4D97-AF65-F5344CB8AC3E}">
        <p14:creationId xmlns:p14="http://schemas.microsoft.com/office/powerpoint/2010/main" val="1765923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1 min. = 11 min. total</a:t>
            </a:r>
          </a:p>
          <a:p>
            <a:endParaRPr lang="en-US" sz="1800" dirty="0">
              <a:solidFill>
                <a:srgbClr val="000000"/>
              </a:solidFill>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rPr>
              <a:t>In thinking about charter school governance, it’s important to understand the mission and vision, history, and achievements of the charter school and use these to ground your work as a board member</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endParaRPr lang="en-US" i="1" dirty="0"/>
          </a:p>
        </p:txBody>
      </p:sp>
      <p:sp>
        <p:nvSpPr>
          <p:cNvPr id="4" name="Slide Number Placeholder 3"/>
          <p:cNvSpPr>
            <a:spLocks noGrp="1"/>
          </p:cNvSpPr>
          <p:nvPr>
            <p:ph type="sldNum" sz="quarter" idx="5"/>
          </p:nvPr>
        </p:nvSpPr>
        <p:spPr/>
        <p:txBody>
          <a:bodyPr/>
          <a:lstStyle/>
          <a:p>
            <a:fld id="{A89C7E07-3C67-C64C-8DA0-0404F6303970}" type="slidenum">
              <a:rPr lang="en-US" smtClean="0"/>
              <a:t>6</a:t>
            </a:fld>
            <a:endParaRPr lang="en-US" dirty="0"/>
          </a:p>
        </p:txBody>
      </p:sp>
    </p:spTree>
    <p:extLst>
      <p:ext uri="{BB962C8B-B14F-4D97-AF65-F5344CB8AC3E}">
        <p14:creationId xmlns:p14="http://schemas.microsoft.com/office/powerpoint/2010/main" val="3531031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1 min. = 12 min. total</a:t>
            </a:r>
          </a:p>
          <a:p>
            <a:endParaRPr lang="en-US" i="1" dirty="0"/>
          </a:p>
          <a:p>
            <a:pPr marL="342900" marR="0" lvl="0" indent="-342900" fontAlgn="base">
              <a:spcBef>
                <a:spcPts val="0"/>
              </a:spcBef>
              <a:spcAft>
                <a:spcPts val="0"/>
              </a:spcAft>
              <a:buClr>
                <a:srgbClr val="000000"/>
              </a:buClr>
              <a:buSzPts val="1100"/>
              <a:buFont typeface="Wingdings" pitchFamily="2" charset="2"/>
              <a:buChar char=""/>
            </a:pPr>
            <a:r>
              <a:rPr lang="en-US" sz="1100" b="1" dirty="0">
                <a:solidFill>
                  <a:srgbClr val="000000"/>
                </a:solidFill>
                <a:effectLst/>
                <a:latin typeface="Calibri" panose="020F0502020204030204" pitchFamily="34" charset="0"/>
                <a:ea typeface="Times New Roman" panose="02020603050405020304" pitchFamily="18" charset="0"/>
              </a:rPr>
              <a:t>Mission</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Font typeface="Courier New" panose="02070309020205020404" pitchFamily="49" charset="0"/>
              <a:buChar char="o"/>
            </a:pPr>
            <a:r>
              <a:rPr lang="en-US" sz="1100" dirty="0">
                <a:solidFill>
                  <a:srgbClr val="000000"/>
                </a:solidFill>
                <a:effectLst/>
                <a:latin typeface="Calibri" panose="020F0502020204030204" pitchFamily="34" charset="0"/>
                <a:ea typeface="Times New Roman" panose="02020603050405020304" pitchFamily="18" charset="0"/>
              </a:rPr>
              <a:t>What you do now</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Font typeface="Courier New" panose="02070309020205020404" pitchFamily="49" charset="0"/>
              <a:buChar char="o"/>
            </a:pPr>
            <a:r>
              <a:rPr lang="en-US" sz="1100" dirty="0">
                <a:solidFill>
                  <a:srgbClr val="000000"/>
                </a:solidFill>
                <a:effectLst/>
                <a:latin typeface="Calibri" panose="020F0502020204030204" pitchFamily="34" charset="0"/>
                <a:ea typeface="Times New Roman" panose="02020603050405020304" pitchFamily="18" charset="0"/>
              </a:rPr>
              <a:t>For whom</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Font typeface="Courier New" panose="02070309020205020404" pitchFamily="49" charset="0"/>
              <a:buChar char="o"/>
            </a:pPr>
            <a:r>
              <a:rPr lang="en-US" sz="1100" dirty="0">
                <a:solidFill>
                  <a:srgbClr val="000000"/>
                </a:solidFill>
                <a:effectLst/>
                <a:latin typeface="Calibri" panose="020F0502020204030204" pitchFamily="34" charset="0"/>
                <a:ea typeface="Times New Roman" panose="02020603050405020304" pitchFamily="18" charset="0"/>
              </a:rPr>
              <a:t>How you do it</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Font typeface="Courier New" panose="02070309020205020404" pitchFamily="49" charset="0"/>
              <a:buChar char="o"/>
            </a:pPr>
            <a:r>
              <a:rPr lang="en-US" sz="1100" dirty="0">
                <a:solidFill>
                  <a:srgbClr val="000000"/>
                </a:solidFill>
                <a:effectLst/>
                <a:latin typeface="Calibri" panose="020F0502020204030204" pitchFamily="34" charset="0"/>
                <a:ea typeface="Times New Roman" panose="02020603050405020304" pitchFamily="18" charset="0"/>
              </a:rPr>
              <a:t>What this achieves</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Clr>
                <a:srgbClr val="000000"/>
              </a:buClr>
              <a:buSzPts val="1100"/>
              <a:buFont typeface="Wingdings" pitchFamily="2" charset="2"/>
              <a:buChar char=""/>
            </a:pPr>
            <a:r>
              <a:rPr lang="en-US" sz="1100" b="1" dirty="0">
                <a:solidFill>
                  <a:srgbClr val="000000"/>
                </a:solidFill>
                <a:effectLst/>
                <a:latin typeface="Calibri" panose="020F0502020204030204" pitchFamily="34" charset="0"/>
                <a:ea typeface="Times New Roman" panose="02020603050405020304" pitchFamily="18" charset="0"/>
              </a:rPr>
              <a:t>Vision</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Font typeface="Courier New" panose="02070309020205020404" pitchFamily="49" charset="0"/>
              <a:buChar char="o"/>
            </a:pPr>
            <a:r>
              <a:rPr lang="en-US" sz="1100" dirty="0">
                <a:solidFill>
                  <a:srgbClr val="000000"/>
                </a:solidFill>
                <a:effectLst/>
                <a:latin typeface="Calibri" panose="020F0502020204030204" pitchFamily="34" charset="0"/>
                <a:ea typeface="Times New Roman" panose="02020603050405020304" pitchFamily="18" charset="0"/>
              </a:rPr>
              <a:t>Where you’re going</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Font typeface="Courier New" panose="02070309020205020404" pitchFamily="49" charset="0"/>
              <a:buChar char="o"/>
            </a:pPr>
            <a:r>
              <a:rPr lang="en-US" sz="1100" dirty="0">
                <a:solidFill>
                  <a:srgbClr val="000000"/>
                </a:solidFill>
                <a:effectLst/>
                <a:latin typeface="Calibri" panose="020F0502020204030204" pitchFamily="34" charset="0"/>
                <a:ea typeface="Times New Roman" panose="02020603050405020304" pitchFamily="18" charset="0"/>
              </a:rPr>
              <a:t>What you want your mission to ultimately achieve for your students</a:t>
            </a: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89C7E07-3C67-C64C-8DA0-0404F6303970}" type="slidenum">
              <a:rPr lang="en-US" smtClean="0"/>
              <a:t>7</a:t>
            </a:fld>
            <a:endParaRPr lang="en-US" dirty="0"/>
          </a:p>
        </p:txBody>
      </p:sp>
    </p:spTree>
    <p:extLst>
      <p:ext uri="{BB962C8B-B14F-4D97-AF65-F5344CB8AC3E}">
        <p14:creationId xmlns:p14="http://schemas.microsoft.com/office/powerpoint/2010/main" val="3576248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3 min. = 15 min. total</a:t>
            </a:r>
          </a:p>
          <a:p>
            <a:endParaRPr lang="en-US" sz="1100" dirty="0">
              <a:solidFill>
                <a:srgbClr val="000000"/>
              </a:solidFill>
              <a:effectLst/>
              <a:latin typeface="Calibri" panose="020F0502020204030204" pitchFamily="34" charset="0"/>
              <a:ea typeface="Times New Roman" panose="02020603050405020304" pitchFamily="18" charset="0"/>
            </a:endParaRPr>
          </a:p>
          <a:p>
            <a:r>
              <a:rPr lang="en-US" sz="1100" dirty="0">
                <a:solidFill>
                  <a:srgbClr val="000000"/>
                </a:solidFill>
                <a:effectLst/>
                <a:latin typeface="Calibri" panose="020F0502020204030204" pitchFamily="34" charset="0"/>
                <a:ea typeface="Times New Roman" panose="02020603050405020304" pitchFamily="18" charset="0"/>
              </a:rPr>
              <a:t>Take a moment to go to your school’s website and look at the mission and vision. Reflect on what resonates for you and what you role you play as a board member in achieving this mission and vision.</a:t>
            </a:r>
            <a:r>
              <a:rPr lang="en-US" dirty="0">
                <a:effectLst/>
              </a:rPr>
              <a:t> </a:t>
            </a:r>
          </a:p>
          <a:p>
            <a:endParaRPr lang="en-US" i="1"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solidFill>
                  <a:srgbClr val="000000"/>
                </a:solidFill>
                <a:effectLst/>
                <a:latin typeface="Calibri" panose="020F0502020204030204" pitchFamily="34" charset="0"/>
                <a:ea typeface="Times New Roman" panose="02020603050405020304" pitchFamily="18" charset="0"/>
              </a:rPr>
              <a:t>Have participants share in the chat or verbally their thoughts based on their organization’s vision and mission.</a:t>
            </a:r>
            <a:endParaRPr lang="en-US" sz="1800" dirty="0">
              <a:effectLst/>
              <a:latin typeface="Times New Roman" panose="02020603050405020304" pitchFamily="18" charset="0"/>
              <a:ea typeface="Times New Roman" panose="02020603050405020304" pitchFamily="18" charset="0"/>
            </a:endParaRPr>
          </a:p>
          <a:p>
            <a:endParaRPr lang="en-US" i="1" dirty="0"/>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8</a:t>
            </a:fld>
            <a:endParaRPr lang="en-US" dirty="0"/>
          </a:p>
        </p:txBody>
      </p:sp>
    </p:spTree>
    <p:extLst>
      <p:ext uri="{BB962C8B-B14F-4D97-AF65-F5344CB8AC3E}">
        <p14:creationId xmlns:p14="http://schemas.microsoft.com/office/powerpoint/2010/main" val="1224432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3 min. = 18 min. total</a:t>
            </a:r>
          </a:p>
          <a:p>
            <a:endParaRPr lang="en-US" i="1" dirty="0"/>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As a new board member, it’s good to know the history of the organization you have joined. You will be reviewing information and making decisions that impact the future of the organization and it’s important to know what happened in the past.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SzPts val="1100"/>
              <a:buFont typeface="Wingdings" pitchFamily="2" charset="2"/>
              <a:buChar char=""/>
            </a:pPr>
            <a:r>
              <a:rPr lang="en-US" sz="1800" dirty="0">
                <a:solidFill>
                  <a:srgbClr val="000000"/>
                </a:solidFill>
                <a:effectLst/>
                <a:latin typeface="Calibri" panose="020F0502020204030204" pitchFamily="34" charset="0"/>
                <a:ea typeface="Times New Roman" panose="02020603050405020304" pitchFamily="18" charset="0"/>
              </a:rPr>
              <a:t>School’s founding – Ask for the organization’s origin story. When was the school founded? What led to it’s creation? Who were the key leaders in the beginning? Were there any challenges?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SzPts val="1100"/>
              <a:buFont typeface="Wingdings" pitchFamily="2" charset="2"/>
              <a:buChar char=""/>
            </a:pPr>
            <a:r>
              <a:rPr lang="en-US" sz="1800" dirty="0">
                <a:solidFill>
                  <a:srgbClr val="000000"/>
                </a:solidFill>
                <a:effectLst/>
                <a:latin typeface="Calibri" panose="020F0502020204030204" pitchFamily="34" charset="0"/>
                <a:ea typeface="Times New Roman" panose="02020603050405020304" pitchFamily="18" charset="0"/>
              </a:rPr>
              <a:t>Community context – Understanding the community where the school is located is important in understanding its history, provides context for how and why past decisions were made, and helps to inform current context related to the school’s culture and performance.</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SzPts val="1100"/>
              <a:buFont typeface="Wingdings" pitchFamily="2" charset="2"/>
              <a:buChar char=""/>
            </a:pPr>
            <a:r>
              <a:rPr lang="en-US" sz="1800" dirty="0">
                <a:solidFill>
                  <a:srgbClr val="000000"/>
                </a:solidFill>
                <a:effectLst/>
                <a:latin typeface="Calibri" panose="020F0502020204030204" pitchFamily="34" charset="0"/>
                <a:ea typeface="Times New Roman" panose="02020603050405020304" pitchFamily="18" charset="0"/>
              </a:rPr>
              <a:t>Board evolution – Understanding the evolution of the board upon which you are serving will help you to be the best board member you can be. Speak to school leadership and fellow board members about the history of the board. Who were the founding board members? Do any of them still sit on the board? Are there family members, students, or alumni on the board? How are board members selected? Founding boards are typically very hands-on in the beginning and then shift into an emerging board more focused on strategy. A mature board focuses on the sustainability of the organization. What type of board is this one?</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r>
              <a:rPr lang="en-US" sz="1800" dirty="0">
                <a:solidFill>
                  <a:srgbClr val="000000"/>
                </a:solidFill>
                <a:effectLst/>
                <a:latin typeface="Calibri" panose="020F0502020204030204" pitchFamily="34" charset="0"/>
                <a:ea typeface="Times New Roman" panose="02020603050405020304" pitchFamily="18" charset="0"/>
              </a:rPr>
              <a:t>Take a moment to write down any questions you have related to the history of the school that you want to make sure to ask. If you’re a school leader, think about items you want to make sure you share with any new board members.</a:t>
            </a:r>
            <a:r>
              <a:rPr lang="en-US" dirty="0">
                <a:effectLst/>
              </a:rPr>
              <a:t> </a:t>
            </a:r>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9</a:t>
            </a:fld>
            <a:endParaRPr lang="en-US" dirty="0"/>
          </a:p>
        </p:txBody>
      </p:sp>
    </p:spTree>
    <p:extLst>
      <p:ext uri="{BB962C8B-B14F-4D97-AF65-F5344CB8AC3E}">
        <p14:creationId xmlns:p14="http://schemas.microsoft.com/office/powerpoint/2010/main" val="869560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32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tx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F555767-B3D8-BD57-1D42-7F6E1E66892B}"/>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9" name="Freeform 13">
              <a:extLst>
                <a:ext uri="{FF2B5EF4-FFF2-40B4-BE49-F238E27FC236}">
                  <a16:creationId xmlns:a16="http://schemas.microsoft.com/office/drawing/2014/main" id="{BC972B6D-098C-52F6-E990-52623B368FB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5" name="Freeform 14">
              <a:extLst>
                <a:ext uri="{FF2B5EF4-FFF2-40B4-BE49-F238E27FC236}">
                  <a16:creationId xmlns:a16="http://schemas.microsoft.com/office/drawing/2014/main" id="{3F0D3EE3-9A8C-531D-1EEE-1AFAB9F3BCA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5">
              <a:extLst>
                <a:ext uri="{FF2B5EF4-FFF2-40B4-BE49-F238E27FC236}">
                  <a16:creationId xmlns:a16="http://schemas.microsoft.com/office/drawing/2014/main" id="{A2BE192C-1768-890B-EC1B-5ED6E1F8259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3661409" y="4661717"/>
            <a:ext cx="7936230" cy="138076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3670935"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584005"/>
            <a:ext cx="2825115" cy="3999060"/>
          </a:xfrm>
        </p:spPr>
        <p:txBody>
          <a:bodyPr lIns="0" tIns="274320">
            <a:normAutofit/>
          </a:bodyPr>
          <a:lstStyle>
            <a:lvl1pPr marL="0" indent="0">
              <a:spcBef>
                <a:spcPts val="1800"/>
              </a:spcBef>
              <a:buFont typeface="Arial" panose="020B0604020202020204" pitchFamily="34" charset="0"/>
              <a:buNone/>
              <a:defRPr sz="2000"/>
            </a:lvl1pPr>
            <a:lvl2pPr marL="457200" indent="0">
              <a:spcBef>
                <a:spcPts val="1800"/>
              </a:spcBef>
              <a:buNone/>
              <a:defRPr sz="2000"/>
            </a:lvl2pPr>
            <a:lvl3pPr marL="914400" indent="0">
              <a:spcBef>
                <a:spcPts val="1800"/>
              </a:spcBef>
              <a:buNone/>
              <a:defRPr sz="2000"/>
            </a:lvl3pPr>
            <a:lvl4pPr marL="1371600" indent="0">
              <a:spcBef>
                <a:spcPts val="1800"/>
              </a:spcBef>
              <a:buNone/>
              <a:defRPr sz="2000"/>
            </a:lvl4pPr>
            <a:lvl5pPr marL="1828800" indent="0">
              <a:spcBef>
                <a:spcPts val="1800"/>
              </a:spcBef>
              <a:buNone/>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3670934" y="584005"/>
            <a:ext cx="7926705" cy="399906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224432911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676525"/>
            <a:ext cx="5746750" cy="359747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676525"/>
            <a:ext cx="3947160" cy="3597470"/>
          </a:xfrm>
        </p:spPr>
        <p:txBody>
          <a:bodyPr lIns="0">
            <a:normAutofit/>
          </a:bodyPr>
          <a:lstStyle>
            <a:lvl1pPr marL="342900" indent="-342900">
              <a:spcBef>
                <a:spcPts val="1800"/>
              </a:spcBef>
              <a:buFont typeface="Arial" panose="020B0604020202020204" pitchFamily="34" charset="0"/>
              <a:buChar char="•"/>
              <a:defRPr sz="2000"/>
            </a:lvl1pPr>
            <a:lvl2pPr>
              <a:spcBef>
                <a:spcPts val="18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64974471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02400"/>
            <a:ext cx="10972800" cy="1570325"/>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594360" y="2628629"/>
            <a:ext cx="10972800" cy="3636740"/>
          </a:xfrm>
        </p:spPr>
        <p:txBody>
          <a:bodyPr>
            <a:noAutofit/>
          </a:bodyPr>
          <a:lstStyle>
            <a:lvl1pPr>
              <a:defRPr/>
            </a:lvl1pPr>
          </a:lstStyle>
          <a:p>
            <a:r>
              <a:rPr lang="en-US" dirty="0"/>
              <a:t>Click icon to add table</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41095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4" name="Straight Connector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9273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anchor="b" anchorCtr="0">
            <a:noAutofit/>
          </a:bodyPr>
          <a:lstStyle>
            <a:lvl1pPr>
              <a:defRPr sz="4400" b="1" i="0" spc="50" baseline="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tx2">
                    <a:lumMod val="75000"/>
                  </a:schemeClr>
                </a:solidFill>
                <a:latin typeface="+mn-lt"/>
                <a:ea typeface="+mn-ea"/>
                <a:cs typeface="+mn-cs"/>
              </a:defRPr>
            </a:lvl1pPr>
            <a:lvl2pPr indent="-283464">
              <a:spcBef>
                <a:spcPts val="6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Slide Number Placeholder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a:lstStyle/>
          <a:p>
            <a:fld id="{294A09A9-5501-47C1-A89A-A340965A2BE2}" type="slidenum">
              <a:rPr lang="en-US" smtClean="0"/>
              <a:pPr/>
              <a:t>‹#›</a:t>
            </a:fld>
            <a:endParaRPr lang="en-US" dirty="0">
              <a:latin typeface="+mn-lt"/>
            </a:endParaRPr>
          </a:p>
        </p:txBody>
      </p:sp>
      <p:sp>
        <p:nvSpPr>
          <p:cNvPr id="42" name="Date Placeholder 41">
            <a:extLst>
              <a:ext uri="{FF2B5EF4-FFF2-40B4-BE49-F238E27FC236}">
                <a16:creationId xmlns:a16="http://schemas.microsoft.com/office/drawing/2014/main" id="{29CE2856-DB8F-5603-C085-74C70560FAC8}"/>
              </a:ext>
            </a:extLst>
          </p:cNvPr>
          <p:cNvSpPr>
            <a:spLocks noGrp="1"/>
          </p:cNvSpPr>
          <p:nvPr>
            <p:ph type="dt" sz="half" idx="25"/>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808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79D0555-EBDC-B53A-212D-A5921795FEC8}"/>
              </a:ext>
            </a:extLst>
          </p:cNvPr>
          <p:cNvSpPr>
            <a:spLocks noGrp="1"/>
          </p:cNvSpPr>
          <p:nvPr>
            <p:ph type="pic" sz="quarter" idx="13"/>
          </p:nvPr>
        </p:nvSpPr>
        <p:spPr>
          <a:xfrm>
            <a:off x="0" y="0"/>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a:noAutofit/>
          </a:bodyPr>
          <a:lstStyle>
            <a:lvl1pPr marL="0" indent="0" algn="ctr">
              <a:buNone/>
              <a:defRPr sz="2000">
                <a:solidFill>
                  <a:schemeClr val="tx1"/>
                </a:solidFill>
              </a:defRPr>
            </a:lvl1pPr>
          </a:lstStyle>
          <a:p>
            <a:r>
              <a:rPr lang="en-US" dirty="0"/>
              <a:t>Click icon to add picture</a:t>
            </a:r>
          </a:p>
        </p:txBody>
      </p:sp>
      <p:sp>
        <p:nvSpPr>
          <p:cNvPr id="18" name="Title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anchor="b" anchorCtr="0">
            <a:noAutofit/>
          </a:bodyPr>
          <a:lstStyle>
            <a:lvl1pPr>
              <a:defRPr sz="6000" b="1" i="0" baseline="0">
                <a:solidFill>
                  <a:schemeClr val="tx1"/>
                </a:solidFill>
                <a:latin typeface="+mj-lt"/>
              </a:defRPr>
            </a:lvl1pPr>
          </a:lstStyle>
          <a:p>
            <a:r>
              <a:rPr lang="en-US" dirty="0"/>
              <a:t>Click to add title </a:t>
            </a:r>
          </a:p>
        </p:txBody>
      </p:sp>
      <p:sp>
        <p:nvSpPr>
          <p:cNvPr id="7" name="Rectangle 6">
            <a:extLst>
              <a:ext uri="{FF2B5EF4-FFF2-40B4-BE49-F238E27FC236}">
                <a16:creationId xmlns:a16="http://schemas.microsoft.com/office/drawing/2014/main" id="{D96BA398-1ED2-1FCA-63B9-8915A8C7A524}"/>
              </a:ext>
              <a:ext uri="{C183D7F6-B498-43B3-948B-1728B52AA6E4}">
                <adec:decorative xmlns:adec="http://schemas.microsoft.com/office/drawing/2017/decorative" val="1"/>
              </a:ext>
            </a:extLst>
          </p:cNvPr>
          <p:cNvSpPr/>
          <p:nvPr userDrawn="1"/>
        </p:nvSpPr>
        <p:spPr>
          <a:xfrm>
            <a:off x="6309360" y="3951843"/>
            <a:ext cx="21336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9169562"/>
      </p:ext>
    </p:extLst>
  </p:cSld>
  <p:clrMapOvr>
    <a:masterClrMapping/>
  </p:clrMapOvr>
  <p:extLst>
    <p:ext uri="{DCECCB84-F9BA-43D5-87BE-67443E8EF086}">
      <p15:sldGuideLst xmlns:p15="http://schemas.microsoft.com/office/powerpoint/2012/main">
        <p15:guide id="2" pos="7104">
          <p15:clr>
            <a:srgbClr val="FBAE40"/>
          </p15:clr>
        </p15:guide>
        <p15:guide id="3" pos="4344">
          <p15:clr>
            <a:srgbClr val="FBAE40"/>
          </p15:clr>
        </p15:guide>
        <p15:guide id="4" pos="4560">
          <p15:clr>
            <a:srgbClr val="FBAE40"/>
          </p15:clr>
        </p15:guide>
        <p15:guide id="8" orient="horz" pos="184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sp>
        <p:nvSpPr>
          <p:cNvPr id="6" name="Picture Placeholder 5">
            <a:extLst>
              <a:ext uri="{FF2B5EF4-FFF2-40B4-BE49-F238E27FC236}">
                <a16:creationId xmlns:a16="http://schemas.microsoft.com/office/drawing/2014/main" id="{A9973BC6-F6E5-0B3B-C8AB-0AC4020D4E8B}"/>
              </a:ext>
            </a:extLst>
          </p:cNvPr>
          <p:cNvSpPr>
            <a:spLocks noGrp="1"/>
          </p:cNvSpPr>
          <p:nvPr>
            <p:ph type="pic" sz="quarter" idx="12"/>
          </p:nvPr>
        </p:nvSpPr>
        <p:spPr>
          <a:xfrm>
            <a:off x="0" y="-11113"/>
            <a:ext cx="5791200" cy="6880226"/>
          </a:xfrm>
        </p:spPr>
        <p:txBody>
          <a:bodyPr>
            <a:normAutofit/>
          </a:bodyPr>
          <a:lstStyle>
            <a:lvl1pPr marL="0" indent="0" algn="ctr">
              <a:buNone/>
              <a:defRPr sz="2000"/>
            </a:lvl1pPr>
          </a:lstStyle>
          <a:p>
            <a:r>
              <a:rPr lang="en-US" dirty="0"/>
              <a:t>Click icon to add picture</a:t>
            </a:r>
          </a:p>
        </p:txBody>
      </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7" name="Straight Connector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791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mmary 2">
    <p:bg>
      <p:bgPr>
        <a:solidFill>
          <a:schemeClr val="tx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reeform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anchor="b" anchorCtr="0">
            <a:noAutofit/>
          </a:bodyPr>
          <a:lstStyle>
            <a:lvl1pPr>
              <a:defRPr sz="4400" b="1" i="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a:normAutofit/>
          </a:bodyPr>
          <a:lstStyle>
            <a:lvl1pPr marL="283464" indent="-283464">
              <a:spcBef>
                <a:spcPts val="1800"/>
              </a:spcBef>
              <a:buFont typeface="Arial" panose="020B0604020202020204" pitchFamily="34" charset="0"/>
              <a:buChar char="•"/>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a:lstStyle/>
          <a:p>
            <a:fld id="{294A09A9-5501-47C1-A89A-A340965A2BE2}" type="slidenum">
              <a:rPr lang="en-US" smtClean="0"/>
              <a:pPr/>
              <a:t>‹#›</a:t>
            </a:fld>
            <a:endParaRPr lang="en-US" dirty="0">
              <a:latin typeface="+mn-lt"/>
            </a:endParaRPr>
          </a:p>
        </p:txBody>
      </p:sp>
      <p:sp>
        <p:nvSpPr>
          <p:cNvPr id="5" name="Date Placeholder 4">
            <a:extLst>
              <a:ext uri="{FF2B5EF4-FFF2-40B4-BE49-F238E27FC236}">
                <a16:creationId xmlns:a16="http://schemas.microsoft.com/office/drawing/2014/main" id="{E9272B8D-F380-9F1A-C8E6-BDD2352B1763}"/>
              </a:ext>
            </a:extLst>
          </p:cNvPr>
          <p:cNvSpPr>
            <a:spLocks noGrp="1"/>
          </p:cNvSpPr>
          <p:nvPr>
            <p:ph type="dt" sz="half" idx="21"/>
          </p:nvPr>
        </p:nvSpPr>
        <p:spPr/>
        <p:txBody>
          <a:bodyPr/>
          <a:lstStyle/>
          <a:p>
            <a:endParaRPr lang="en-US" dirty="0">
              <a:latin typeface="+mn-lt"/>
            </a:endParaRPr>
          </a:p>
        </p:txBody>
      </p:sp>
    </p:spTree>
    <p:extLst>
      <p:ext uri="{BB962C8B-B14F-4D97-AF65-F5344CB8AC3E}">
        <p14:creationId xmlns:p14="http://schemas.microsoft.com/office/powerpoint/2010/main" val="14029641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09905"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spTree>
    <p:extLst>
      <p:ext uri="{BB962C8B-B14F-4D97-AF65-F5344CB8AC3E}">
        <p14:creationId xmlns:p14="http://schemas.microsoft.com/office/powerpoint/2010/main" val="202710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2">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9436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105695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2E558A9-6DD6-E21D-3A8F-6707E1DD19F1}"/>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12" name="AutoShape 24">
              <a:extLst>
                <a:ext uri="{FF2B5EF4-FFF2-40B4-BE49-F238E27FC236}">
                  <a16:creationId xmlns:a16="http://schemas.microsoft.com/office/drawing/2014/main" id="{3FC994E4-318C-1E66-B4E4-8F8FD08E098F}"/>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7">
              <a:extLst>
                <a:ext uri="{FF2B5EF4-FFF2-40B4-BE49-F238E27FC236}">
                  <a16:creationId xmlns:a16="http://schemas.microsoft.com/office/drawing/2014/main" id="{17C00E6B-F625-6D6C-8364-9DD9F3C3628F}"/>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8">
              <a:extLst>
                <a:ext uri="{FF2B5EF4-FFF2-40B4-BE49-F238E27FC236}">
                  <a16:creationId xmlns:a16="http://schemas.microsoft.com/office/drawing/2014/main" id="{C6197B87-4F65-7981-9463-84830CD3687F}"/>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9">
              <a:extLst>
                <a:ext uri="{FF2B5EF4-FFF2-40B4-BE49-F238E27FC236}">
                  <a16:creationId xmlns:a16="http://schemas.microsoft.com/office/drawing/2014/main" id="{86AA517C-7217-D864-B7E7-40984A2880D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9" name="Freeform 10">
              <a:extLst>
                <a:ext uri="{FF2B5EF4-FFF2-40B4-BE49-F238E27FC236}">
                  <a16:creationId xmlns:a16="http://schemas.microsoft.com/office/drawing/2014/main" id="{524013C6-491C-CAA2-5BD6-7C73596711C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6318885" y="3499667"/>
            <a:ext cx="4939666" cy="254281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6347460"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457201"/>
            <a:ext cx="5198269" cy="2305050"/>
          </a:xfrm>
        </p:spPr>
        <p:txBody>
          <a:bodyPr lIns="0" tIns="274320">
            <a:normAutofit/>
          </a:bodyPr>
          <a:lstStyle>
            <a:lvl1pPr marL="457200" indent="-457200">
              <a:spcBef>
                <a:spcPts val="1800"/>
              </a:spcBef>
              <a:buFont typeface="+mj-lt"/>
              <a:buAutoNum type="arabicPeriod"/>
              <a:defRPr sz="2000"/>
            </a:lvl1pPr>
            <a:lvl2pPr marL="914400" indent="-457200">
              <a:spcBef>
                <a:spcPts val="1800"/>
              </a:spcBef>
              <a:buFont typeface="+mj-lt"/>
              <a:buAutoNum type="alphaLcPeriod"/>
              <a:defRPr sz="2000"/>
            </a:lvl2pPr>
            <a:lvl3pPr marL="1371600" indent="-457200">
              <a:spcBef>
                <a:spcPts val="1800"/>
              </a:spcBef>
              <a:buFont typeface="+mj-lt"/>
              <a:buAutoNum type="arabicParenR"/>
              <a:defRPr sz="2000"/>
            </a:lvl3pPr>
            <a:lvl4pPr marL="1371600" indent="0">
              <a:spcBef>
                <a:spcPts val="1800"/>
              </a:spcBef>
              <a:buFont typeface="+mj-lt"/>
              <a:buNone/>
              <a:defRPr sz="2000"/>
            </a:lvl4pPr>
            <a:lvl5pPr marL="2286000" indent="-457200">
              <a:spcBef>
                <a:spcPts val="1800"/>
              </a:spcBef>
              <a:buFont typeface="+mj-lt"/>
              <a:buAutoNum type="arabicPeriod"/>
              <a:defRPr sz="2000"/>
            </a:lvl5pPr>
          </a:lstStyle>
          <a:p>
            <a:pPr lvl="0"/>
            <a:r>
              <a:rPr lang="en-US" dirty="0"/>
              <a:t>Click to add content</a:t>
            </a:r>
          </a:p>
          <a:p>
            <a:pPr lvl="1"/>
            <a:r>
              <a:rPr lang="en-US" dirty="0"/>
              <a:t>Second level</a:t>
            </a:r>
          </a:p>
          <a:p>
            <a:pPr lvl="2"/>
            <a:r>
              <a:rPr lang="en-US" dirty="0"/>
              <a:t>Third level</a:t>
            </a:r>
          </a:p>
          <a:p>
            <a:pPr lvl="3"/>
            <a:endParaRPr lang="en-US" dirty="0"/>
          </a:p>
        </p:txBody>
      </p:sp>
      <p:sp>
        <p:nvSpPr>
          <p:cNvPr id="2" name="Content Placeholder 5">
            <a:extLst>
              <a:ext uri="{FF2B5EF4-FFF2-40B4-BE49-F238E27FC236}">
                <a16:creationId xmlns:a16="http://schemas.microsoft.com/office/drawing/2014/main" id="{3AC171DA-232D-44C1-6B93-40BACB298F4B}"/>
              </a:ext>
            </a:extLst>
          </p:cNvPr>
          <p:cNvSpPr>
            <a:spLocks noGrp="1"/>
          </p:cNvSpPr>
          <p:nvPr>
            <p:ph sz="quarter" idx="15" hasCustomPrompt="1"/>
          </p:nvPr>
        </p:nvSpPr>
        <p:spPr>
          <a:xfrm>
            <a:off x="594360" y="2810595"/>
            <a:ext cx="5198269" cy="3319513"/>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55460680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Pictur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3" name="Content Placeholder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a:normAutofit/>
          </a:bodyPr>
          <a:lstStyle>
            <a:lvl1pPr marL="0" indent="0">
              <a:spcBef>
                <a:spcPts val="1800"/>
              </a:spcBef>
              <a:buFont typeface="Arial" panose="020B0604020202020204" pitchFamily="34" charset="0"/>
              <a:buNone/>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Picture Placeholder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a:normAutofit/>
          </a:bodyPr>
          <a:lstStyle>
            <a:lvl1pPr marL="0" indent="0" algn="ctr">
              <a:buNone/>
              <a:defRPr sz="2000">
                <a:solidFill>
                  <a:schemeClr val="bg1"/>
                </a:solidFill>
              </a:defRPr>
            </a:lvl1pPr>
          </a:lstStyle>
          <a:p>
            <a:r>
              <a:rPr lang="en-US" dirty="0"/>
              <a:t>Click icon to add picture</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142931976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594360" y="1825625"/>
            <a:ext cx="1038225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594360" y="365125"/>
            <a:ext cx="10401300" cy="1325563"/>
          </a:xfrm>
          <a:prstGeom prst="rect">
            <a:avLst/>
          </a:prstGeom>
        </p:spPr>
        <p:txBody>
          <a:bodyPr vert="horz" lIns="91440" tIns="45720" rIns="91440" bIns="45720" rtlCol="0" anchor="ctr">
            <a:normAutofit/>
          </a:bodyPr>
          <a:lstStyle/>
          <a:p>
            <a:r>
              <a:rPr lang="en-US" dirty="0"/>
              <a:t>Click to edit Master title style</a:t>
            </a:r>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1133648"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endParaRPr lang="en-US" dirty="0">
              <a:latin typeface="+mn-lt"/>
            </a:endParaRPr>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594360" y="6332220"/>
            <a:ext cx="523240" cy="247651"/>
          </a:xfrm>
          <a:prstGeom prst="rect">
            <a:avLst/>
          </a:prstGeom>
        </p:spPr>
        <p:txBody>
          <a:bodyPr vert="horz" lIns="0" tIns="0" rIns="0" bIns="0" rtlCol="0" anchor="t" anchorCtr="0"/>
          <a:lstStyle>
            <a:lvl1pPr algn="l">
              <a:defRPr sz="1100" b="1" i="0">
                <a:solidFill>
                  <a:schemeClr val="bg1"/>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711" r:id="rId1"/>
    <p:sldLayoutId id="2147483698" r:id="rId2"/>
    <p:sldLayoutId id="2147483710" r:id="rId3"/>
    <p:sldLayoutId id="2147483700" r:id="rId4"/>
    <p:sldLayoutId id="2147483701" r:id="rId5"/>
    <p:sldLayoutId id="2147483659" r:id="rId6"/>
    <p:sldLayoutId id="2147483709" r:id="rId7"/>
    <p:sldLayoutId id="2147483708" r:id="rId8"/>
    <p:sldLayoutId id="2147483707" r:id="rId9"/>
    <p:sldLayoutId id="2147483706" r:id="rId10"/>
    <p:sldLayoutId id="2147483705" r:id="rId11"/>
    <p:sldLayoutId id="2147483704" r:id="rId12"/>
    <p:sldLayoutId id="2147483703" r:id="rId13"/>
  </p:sldLayoutIdLst>
  <p:hf sldNum="0" hdr="0" ftr="0" dt="0"/>
  <p:txStyles>
    <p:title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1D9D6-2977-ABCD-FDF8-51AFA5064E54}"/>
              </a:ext>
            </a:extLst>
          </p:cNvPr>
          <p:cNvSpPr>
            <a:spLocks noGrp="1"/>
          </p:cNvSpPr>
          <p:nvPr>
            <p:ph type="ctrTitle"/>
          </p:nvPr>
        </p:nvSpPr>
        <p:spPr>
          <a:xfrm>
            <a:off x="6309904" y="411479"/>
            <a:ext cx="5486400" cy="3291840"/>
          </a:xfrm>
        </p:spPr>
        <p:txBody>
          <a:bodyPr/>
          <a:lstStyle/>
          <a:p>
            <a:r>
              <a:rPr lang="en-US" sz="4800" dirty="0"/>
              <a:t>New Board Member Onboarding</a:t>
            </a:r>
          </a:p>
        </p:txBody>
      </p:sp>
    </p:spTree>
    <p:extLst>
      <p:ext uri="{BB962C8B-B14F-4D97-AF65-F5344CB8AC3E}">
        <p14:creationId xmlns:p14="http://schemas.microsoft.com/office/powerpoint/2010/main" val="3390304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CE60-587E-1D5C-8B50-ED3441BA49CE}"/>
              </a:ext>
            </a:extLst>
          </p:cNvPr>
          <p:cNvSpPr>
            <a:spLocks noGrp="1"/>
          </p:cNvSpPr>
          <p:nvPr>
            <p:ph type="title"/>
          </p:nvPr>
        </p:nvSpPr>
        <p:spPr/>
        <p:txBody>
          <a:bodyPr/>
          <a:lstStyle/>
          <a:p>
            <a:r>
              <a:rPr lang="en-US" dirty="0"/>
              <a:t>Achievements</a:t>
            </a:r>
          </a:p>
        </p:txBody>
      </p:sp>
      <p:sp>
        <p:nvSpPr>
          <p:cNvPr id="3" name="Text Placeholder 2">
            <a:extLst>
              <a:ext uri="{FF2B5EF4-FFF2-40B4-BE49-F238E27FC236}">
                <a16:creationId xmlns:a16="http://schemas.microsoft.com/office/drawing/2014/main" id="{0E02AE9C-BA1D-195E-3B93-A5A0CC03D8F3}"/>
              </a:ext>
            </a:extLst>
          </p:cNvPr>
          <p:cNvSpPr>
            <a:spLocks noGrp="1"/>
          </p:cNvSpPr>
          <p:nvPr>
            <p:ph sz="quarter" idx="15"/>
          </p:nvPr>
        </p:nvSpPr>
        <p:spPr/>
        <p:txBody>
          <a:bodyPr/>
          <a:lstStyle/>
          <a:p>
            <a:pPr marL="342900" marR="0" lvl="0" indent="-342900" fontAlgn="base">
              <a:lnSpc>
                <a:spcPct val="150000"/>
              </a:lnSpc>
              <a:spcBef>
                <a:spcPts val="0"/>
              </a:spcBef>
              <a:spcAft>
                <a:spcPts val="0"/>
              </a:spcAft>
              <a:buClr>
                <a:schemeClr val="tx2"/>
              </a:buClr>
              <a:buSzPct val="100000"/>
              <a:buFont typeface="Wingdings" pitchFamily="2" charset="2"/>
              <a:buChar char="§"/>
            </a:pPr>
            <a:r>
              <a:rPr lang="en-US" sz="2400" b="0" dirty="0">
                <a:solidFill>
                  <a:schemeClr val="tx2"/>
                </a:solidFill>
                <a:effectLst/>
                <a:ea typeface="Times New Roman" panose="02020603050405020304" pitchFamily="18" charset="0"/>
              </a:rPr>
              <a:t>Academics</a:t>
            </a:r>
          </a:p>
          <a:p>
            <a:pPr marL="342900" marR="0" lvl="0" indent="-342900" fontAlgn="base">
              <a:lnSpc>
                <a:spcPct val="150000"/>
              </a:lnSpc>
              <a:spcBef>
                <a:spcPts val="0"/>
              </a:spcBef>
              <a:spcAft>
                <a:spcPts val="0"/>
              </a:spcAft>
              <a:buClr>
                <a:schemeClr val="tx2"/>
              </a:buClr>
              <a:buSzPct val="100000"/>
              <a:buFont typeface="Wingdings" pitchFamily="2" charset="2"/>
              <a:buChar char="§"/>
            </a:pPr>
            <a:r>
              <a:rPr lang="en-US" sz="2400" b="0" dirty="0">
                <a:solidFill>
                  <a:schemeClr val="tx2"/>
                </a:solidFill>
                <a:ea typeface="Times New Roman" panose="02020603050405020304" pitchFamily="18" charset="0"/>
              </a:rPr>
              <a:t>Awards</a:t>
            </a:r>
          </a:p>
          <a:p>
            <a:pPr marL="342900" marR="0" lvl="0" indent="-342900" fontAlgn="base">
              <a:lnSpc>
                <a:spcPct val="150000"/>
              </a:lnSpc>
              <a:spcBef>
                <a:spcPts val="0"/>
              </a:spcBef>
              <a:spcAft>
                <a:spcPts val="0"/>
              </a:spcAft>
              <a:buClr>
                <a:schemeClr val="tx2"/>
              </a:buClr>
              <a:buSzPct val="100000"/>
              <a:buFont typeface="Wingdings" pitchFamily="2" charset="2"/>
              <a:buChar char="§"/>
            </a:pPr>
            <a:r>
              <a:rPr lang="en-US" sz="2400" b="0" dirty="0">
                <a:solidFill>
                  <a:schemeClr val="tx2"/>
                </a:solidFill>
                <a:ea typeface="Times New Roman" panose="02020603050405020304" pitchFamily="18" charset="0"/>
              </a:rPr>
              <a:t>Milestones</a:t>
            </a:r>
          </a:p>
          <a:p>
            <a:pPr marL="342900" marR="0" lvl="0" indent="-342900" fontAlgn="base">
              <a:lnSpc>
                <a:spcPct val="150000"/>
              </a:lnSpc>
              <a:spcBef>
                <a:spcPts val="0"/>
              </a:spcBef>
              <a:spcAft>
                <a:spcPts val="0"/>
              </a:spcAft>
              <a:buClr>
                <a:schemeClr val="tx2"/>
              </a:buClr>
              <a:buSzPct val="100000"/>
              <a:buFont typeface="Wingdings" pitchFamily="2" charset="2"/>
              <a:buChar char="§"/>
            </a:pPr>
            <a:r>
              <a:rPr lang="en-US" sz="2400" b="0" dirty="0">
                <a:solidFill>
                  <a:schemeClr val="tx2"/>
                </a:solidFill>
                <a:ea typeface="Times New Roman" panose="02020603050405020304" pitchFamily="18" charset="0"/>
              </a:rPr>
              <a:t>Finances</a:t>
            </a:r>
          </a:p>
          <a:p>
            <a:pPr marL="342900" marR="0" lvl="0" indent="-342900" fontAlgn="base">
              <a:lnSpc>
                <a:spcPct val="150000"/>
              </a:lnSpc>
              <a:spcBef>
                <a:spcPts val="0"/>
              </a:spcBef>
              <a:spcAft>
                <a:spcPts val="0"/>
              </a:spcAft>
              <a:buClr>
                <a:schemeClr val="tx2"/>
              </a:buClr>
              <a:buSzPct val="100000"/>
              <a:buFont typeface="Wingdings" pitchFamily="2" charset="2"/>
              <a:buChar char="§"/>
            </a:pPr>
            <a:endParaRPr lang="en-US" b="0" dirty="0">
              <a:solidFill>
                <a:schemeClr val="tx2"/>
              </a:solidFill>
              <a:ea typeface="Times New Roman" panose="02020603050405020304" pitchFamily="18" charset="0"/>
            </a:endParaRPr>
          </a:p>
          <a:p>
            <a:pPr marL="342900" marR="0" lvl="0" indent="-342900" fontAlgn="base">
              <a:spcBef>
                <a:spcPts val="0"/>
              </a:spcBef>
              <a:spcAft>
                <a:spcPts val="0"/>
              </a:spcAft>
              <a:buClr>
                <a:schemeClr val="tx2"/>
              </a:buClr>
              <a:buSzPct val="100000"/>
              <a:buFont typeface="Wingdings" pitchFamily="2" charset="2"/>
              <a:buChar char="§"/>
            </a:pPr>
            <a:endParaRPr lang="en-US" b="0" dirty="0">
              <a:solidFill>
                <a:schemeClr val="tx2"/>
              </a:solidFill>
              <a:effectLst/>
              <a:ea typeface="Times New Roman" panose="02020603050405020304" pitchFamily="18" charset="0"/>
            </a:endParaRPr>
          </a:p>
          <a:p>
            <a:pPr marL="342900" indent="-342900">
              <a:buFont typeface="Wingdings" pitchFamily="2" charset="2"/>
              <a:buChar char="§"/>
            </a:pPr>
            <a:endParaRPr lang="en-US" sz="1600" dirty="0"/>
          </a:p>
        </p:txBody>
      </p:sp>
      <p:pic>
        <p:nvPicPr>
          <p:cNvPr id="8" name="Picture Placeholder 7">
            <a:extLst>
              <a:ext uri="{FF2B5EF4-FFF2-40B4-BE49-F238E27FC236}">
                <a16:creationId xmlns:a16="http://schemas.microsoft.com/office/drawing/2014/main" id="{6DCE7306-4E48-5B3F-0E22-86A0C5BDAD74}"/>
              </a:ext>
              <a:ext uri="{C183D7F6-B498-43B3-948B-1728B52AA6E4}">
                <adec:decorative xmlns:adec="http://schemas.microsoft.com/office/drawing/2017/decorative" val="1"/>
              </a:ext>
            </a:extLst>
          </p:cNvPr>
          <p:cNvPicPr>
            <a:picLocks noGrp="1" noChangeAspect="1"/>
          </p:cNvPicPr>
          <p:nvPr>
            <p:ph sz="quarter" idx="16"/>
          </p:nvPr>
        </p:nvPicPr>
        <p:blipFill>
          <a:blip r:embed="rId3">
            <a:extLst>
              <a:ext uri="{28A0092B-C50C-407E-A947-70E740481C1C}">
                <a14:useLocalDpi xmlns:a14="http://schemas.microsoft.com/office/drawing/2010/main" val="0"/>
              </a:ext>
            </a:extLst>
          </a:blip>
          <a:stretch/>
        </p:blipFill>
        <p:spPr>
          <a:xfrm>
            <a:off x="5881688" y="2791024"/>
            <a:ext cx="4491037" cy="3368277"/>
          </a:xfrm>
        </p:spPr>
      </p:pic>
    </p:spTree>
    <p:extLst>
      <p:ext uri="{BB962C8B-B14F-4D97-AF65-F5344CB8AC3E}">
        <p14:creationId xmlns:p14="http://schemas.microsoft.com/office/powerpoint/2010/main" val="2509570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Colorful pastel sticks">
            <a:extLst>
              <a:ext uri="{FF2B5EF4-FFF2-40B4-BE49-F238E27FC236}">
                <a16:creationId xmlns:a16="http://schemas.microsoft.com/office/drawing/2014/main" id="{8DB431A1-9806-9CFE-0E5F-1A5611C2A66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378" b="12378"/>
          <a:stretch/>
        </p:blipFill>
        <p:spPr>
          <a:xfrm>
            <a:off x="0" y="0"/>
            <a:ext cx="12192000" cy="6880225"/>
          </a:xfrm>
        </p:spPr>
      </p:pic>
      <p:sp>
        <p:nvSpPr>
          <p:cNvPr id="3" name="Title 2">
            <a:extLst>
              <a:ext uri="{FF2B5EF4-FFF2-40B4-BE49-F238E27FC236}">
                <a16:creationId xmlns:a16="http://schemas.microsoft.com/office/drawing/2014/main" id="{9C37279A-330D-886F-340D-494A5005E5FC}"/>
              </a:ext>
            </a:extLst>
          </p:cNvPr>
          <p:cNvSpPr>
            <a:spLocks noGrp="1"/>
          </p:cNvSpPr>
          <p:nvPr>
            <p:ph type="title"/>
          </p:nvPr>
        </p:nvSpPr>
        <p:spPr>
          <a:xfrm>
            <a:off x="6309359" y="444933"/>
            <a:ext cx="5477479" cy="3291840"/>
          </a:xfrm>
        </p:spPr>
        <p:txBody>
          <a:bodyPr/>
          <a:lstStyle/>
          <a:p>
            <a:r>
              <a:rPr lang="en-US" dirty="0"/>
              <a:t>Governance Framework</a:t>
            </a:r>
          </a:p>
        </p:txBody>
      </p:sp>
    </p:spTree>
    <p:extLst>
      <p:ext uri="{BB962C8B-B14F-4D97-AF65-F5344CB8AC3E}">
        <p14:creationId xmlns:p14="http://schemas.microsoft.com/office/powerpoint/2010/main" val="1575815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94360" y="102875"/>
            <a:ext cx="10873740" cy="1680205"/>
          </a:xfrm>
        </p:spPr>
        <p:txBody>
          <a:bodyPr/>
          <a:lstStyle/>
          <a:p>
            <a:r>
              <a:rPr lang="en-US" dirty="0"/>
              <a:t>Governance Framework</a:t>
            </a: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graphicFrame>
        <p:nvGraphicFramePr>
          <p:cNvPr id="5" name="Google Shape;529;p85">
            <a:extLst>
              <a:ext uri="{FF2B5EF4-FFF2-40B4-BE49-F238E27FC236}">
                <a16:creationId xmlns:a16="http://schemas.microsoft.com/office/drawing/2014/main" id="{CC79AEF4-ABBF-46B9-EDF4-8709078D576A}"/>
              </a:ext>
            </a:extLst>
          </p:cNvPr>
          <p:cNvGraphicFramePr/>
          <p:nvPr>
            <p:extLst>
              <p:ext uri="{D42A27DB-BD31-4B8C-83A1-F6EECF244321}">
                <p14:modId xmlns:p14="http://schemas.microsoft.com/office/powerpoint/2010/main" val="149610777"/>
              </p:ext>
            </p:extLst>
          </p:nvPr>
        </p:nvGraphicFramePr>
        <p:xfrm>
          <a:off x="3291836" y="2993896"/>
          <a:ext cx="8114272" cy="2211468"/>
        </p:xfrm>
        <a:graphic>
          <a:graphicData uri="http://schemas.openxmlformats.org/drawingml/2006/table">
            <a:tbl>
              <a:tblPr firstRow="1" bandRow="1">
                <a:solidFill>
                  <a:schemeClr val="tx2"/>
                </a:solidFill>
              </a:tblPr>
              <a:tblGrid>
                <a:gridCol w="2685818">
                  <a:extLst>
                    <a:ext uri="{9D8B030D-6E8A-4147-A177-3AD203B41FA5}">
                      <a16:colId xmlns:a16="http://schemas.microsoft.com/office/drawing/2014/main" val="20001"/>
                    </a:ext>
                  </a:extLst>
                </a:gridCol>
                <a:gridCol w="2836090">
                  <a:extLst>
                    <a:ext uri="{9D8B030D-6E8A-4147-A177-3AD203B41FA5}">
                      <a16:colId xmlns:a16="http://schemas.microsoft.com/office/drawing/2014/main" val="20002"/>
                    </a:ext>
                  </a:extLst>
                </a:gridCol>
                <a:gridCol w="2592364">
                  <a:extLst>
                    <a:ext uri="{9D8B030D-6E8A-4147-A177-3AD203B41FA5}">
                      <a16:colId xmlns:a16="http://schemas.microsoft.com/office/drawing/2014/main" val="20003"/>
                    </a:ext>
                  </a:extLst>
                </a:gridCol>
              </a:tblGrid>
              <a:tr h="1066660">
                <a:tc>
                  <a:txBody>
                    <a:bodyPr/>
                    <a:lstStyle/>
                    <a:p>
                      <a:pPr marL="0" marR="0" lvl="0" indent="0" algn="ctr" rtl="0">
                        <a:spcBef>
                          <a:spcPts val="0"/>
                        </a:spcBef>
                        <a:spcAft>
                          <a:spcPts val="0"/>
                        </a:spcAft>
                        <a:buNone/>
                      </a:pPr>
                      <a:r>
                        <a:rPr lang="en-US" sz="1800" b="0" i="0" u="none" strike="noStrike" dirty="0">
                          <a:solidFill>
                            <a:schemeClr val="tx1"/>
                          </a:solidFill>
                          <a:latin typeface="+mn-lt"/>
                          <a:ea typeface="Calibri"/>
                          <a:cs typeface="Calibri"/>
                          <a:sym typeface="Calibri"/>
                        </a:rPr>
                        <a:t>Board focus on operations,</a:t>
                      </a:r>
                      <a:endParaRPr sz="1800" dirty="0">
                        <a:solidFill>
                          <a:schemeClr val="tx1"/>
                        </a:solidFill>
                        <a:latin typeface="+mn-lt"/>
                      </a:endParaRPr>
                    </a:p>
                    <a:p>
                      <a:pPr marL="0" marR="0" lvl="0" indent="0" algn="ctr" rtl="0">
                        <a:spcBef>
                          <a:spcPts val="0"/>
                        </a:spcBef>
                        <a:spcAft>
                          <a:spcPts val="0"/>
                        </a:spcAft>
                        <a:buNone/>
                      </a:pPr>
                      <a:r>
                        <a:rPr lang="en-US" sz="1800" b="0" i="0" u="none" strike="noStrike" dirty="0">
                          <a:solidFill>
                            <a:schemeClr val="tx1"/>
                          </a:solidFill>
                          <a:latin typeface="+mn-lt"/>
                          <a:ea typeface="Calibri"/>
                          <a:cs typeface="Calibri"/>
                          <a:sym typeface="Calibri"/>
                        </a:rPr>
                        <a:t>may act as “auxiliary</a:t>
                      </a:r>
                      <a:endParaRPr sz="1800" dirty="0">
                        <a:solidFill>
                          <a:schemeClr val="tx1"/>
                        </a:solidFill>
                        <a:latin typeface="+mn-lt"/>
                      </a:endParaRPr>
                    </a:p>
                    <a:p>
                      <a:pPr marL="0" marR="0" lvl="0" indent="0" algn="ctr" rtl="0">
                        <a:spcBef>
                          <a:spcPts val="0"/>
                        </a:spcBef>
                        <a:spcAft>
                          <a:spcPts val="0"/>
                        </a:spcAft>
                        <a:buNone/>
                      </a:pPr>
                      <a:r>
                        <a:rPr lang="en-US" sz="1800" b="0" i="0" u="none" strike="noStrike" dirty="0">
                          <a:solidFill>
                            <a:schemeClr val="tx1"/>
                          </a:solidFill>
                          <a:latin typeface="+mn-lt"/>
                          <a:ea typeface="Calibri"/>
                          <a:cs typeface="Calibri"/>
                          <a:sym typeface="Calibri"/>
                        </a:rPr>
                        <a:t>staff”</a:t>
                      </a:r>
                      <a:endParaRPr sz="1800" b="0" dirty="0">
                        <a:solidFill>
                          <a:schemeClr val="tx1"/>
                        </a:solidFill>
                        <a:latin typeface="+mn-lt"/>
                      </a:endParaRPr>
                    </a:p>
                  </a:txBody>
                  <a:tcPr marL="91450" marR="91450" marT="45725" marB="45725" anchor="ctr">
                    <a:lnL w="9525" cap="flat" cmpd="sng">
                      <a:solidFill>
                        <a:srgbClr val="000000">
                          <a:alpha val="0"/>
                        </a:srgbClr>
                      </a:solidFill>
                      <a:prstDash val="solid"/>
                      <a:round/>
                      <a:headEnd type="none" w="sm" len="sm"/>
                      <a:tailEnd type="none" w="sm" len="sm"/>
                    </a:lnL>
                    <a:lnR w="3810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chemeClr val="tx2">
                        <a:alpha val="49928"/>
                      </a:schemeClr>
                    </a:solidFill>
                  </a:tcPr>
                </a:tc>
                <a:tc>
                  <a:txBody>
                    <a:bodyPr/>
                    <a:lstStyle/>
                    <a:p>
                      <a:pPr marL="0" marR="0" lvl="0" indent="0" algn="ctr" rtl="0">
                        <a:spcBef>
                          <a:spcPts val="0"/>
                        </a:spcBef>
                        <a:spcAft>
                          <a:spcPts val="0"/>
                        </a:spcAft>
                        <a:buNone/>
                      </a:pPr>
                      <a:r>
                        <a:rPr lang="en-US" sz="1800" b="0" i="0" u="none" strike="noStrike" dirty="0">
                          <a:solidFill>
                            <a:schemeClr val="tx1"/>
                          </a:solidFill>
                          <a:latin typeface="+mn-lt"/>
                          <a:ea typeface="Calibri"/>
                          <a:cs typeface="Calibri"/>
                          <a:sym typeface="Calibri"/>
                        </a:rPr>
                        <a:t>Board focus shifts toward</a:t>
                      </a:r>
                      <a:endParaRPr sz="1800" dirty="0">
                        <a:solidFill>
                          <a:schemeClr val="tx1"/>
                        </a:solidFill>
                        <a:latin typeface="+mn-lt"/>
                      </a:endParaRPr>
                    </a:p>
                    <a:p>
                      <a:pPr marL="0" marR="0" lvl="0" indent="0" algn="ctr" rtl="0">
                        <a:spcBef>
                          <a:spcPts val="0"/>
                        </a:spcBef>
                        <a:spcAft>
                          <a:spcPts val="0"/>
                        </a:spcAft>
                        <a:buNone/>
                      </a:pPr>
                      <a:r>
                        <a:rPr lang="en-US" sz="1800" b="0" i="0" u="none" strike="noStrike" dirty="0">
                          <a:solidFill>
                            <a:schemeClr val="tx1"/>
                          </a:solidFill>
                          <a:latin typeface="+mn-lt"/>
                          <a:ea typeface="Calibri"/>
                          <a:cs typeface="Calibri"/>
                          <a:sym typeface="Calibri"/>
                        </a:rPr>
                        <a:t>more forward-looking</a:t>
                      </a:r>
                      <a:endParaRPr sz="1800" dirty="0">
                        <a:solidFill>
                          <a:schemeClr val="tx1"/>
                        </a:solidFill>
                        <a:latin typeface="+mn-lt"/>
                      </a:endParaRPr>
                    </a:p>
                    <a:p>
                      <a:pPr marL="0" marR="0" lvl="0" indent="0" algn="ctr" rtl="0">
                        <a:spcBef>
                          <a:spcPts val="0"/>
                        </a:spcBef>
                        <a:spcAft>
                          <a:spcPts val="0"/>
                        </a:spcAft>
                        <a:buNone/>
                      </a:pPr>
                      <a:r>
                        <a:rPr lang="en-US" sz="1800" b="0" i="0" u="none" strike="noStrike" dirty="0">
                          <a:solidFill>
                            <a:schemeClr val="tx1"/>
                          </a:solidFill>
                          <a:latin typeface="+mn-lt"/>
                          <a:ea typeface="Calibri"/>
                          <a:cs typeface="Calibri"/>
                          <a:sym typeface="Calibri"/>
                        </a:rPr>
                        <a:t>strategic matters</a:t>
                      </a:r>
                      <a:endParaRPr sz="1800" b="0" dirty="0">
                        <a:solidFill>
                          <a:schemeClr val="tx1"/>
                        </a:solidFill>
                        <a:latin typeface="+mn-lt"/>
                      </a:endParaRPr>
                    </a:p>
                  </a:txBody>
                  <a:tcPr marL="91450" marR="91450" marT="45725" marB="45725"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chemeClr val="tx2">
                        <a:alpha val="49928"/>
                      </a:schemeClr>
                    </a:solidFill>
                  </a:tcPr>
                </a:tc>
                <a:tc>
                  <a:txBody>
                    <a:bodyPr/>
                    <a:lstStyle/>
                    <a:p>
                      <a:pPr marL="0" marR="0" lvl="0" indent="0" algn="ctr" rtl="0">
                        <a:spcBef>
                          <a:spcPts val="0"/>
                        </a:spcBef>
                        <a:spcAft>
                          <a:spcPts val="0"/>
                        </a:spcAft>
                        <a:buNone/>
                      </a:pPr>
                      <a:r>
                        <a:rPr lang="en-US" sz="1800" b="0" i="0" u="none" strike="noStrike" dirty="0">
                          <a:solidFill>
                            <a:schemeClr val="tx1"/>
                          </a:solidFill>
                          <a:latin typeface="+mn-lt"/>
                          <a:ea typeface="Calibri"/>
                          <a:cs typeface="Calibri"/>
                          <a:sym typeface="Calibri"/>
                        </a:rPr>
                        <a:t>Board focus shifts to</a:t>
                      </a:r>
                      <a:endParaRPr sz="1800" dirty="0">
                        <a:solidFill>
                          <a:schemeClr val="tx1"/>
                        </a:solidFill>
                        <a:latin typeface="+mn-lt"/>
                      </a:endParaRPr>
                    </a:p>
                    <a:p>
                      <a:pPr marL="0" marR="0" lvl="0" indent="0" algn="ctr" rtl="0">
                        <a:spcBef>
                          <a:spcPts val="0"/>
                        </a:spcBef>
                        <a:spcAft>
                          <a:spcPts val="0"/>
                        </a:spcAft>
                        <a:buNone/>
                      </a:pPr>
                      <a:r>
                        <a:rPr lang="en-US" sz="1800" b="0" i="0" u="none" strike="noStrike" dirty="0">
                          <a:solidFill>
                            <a:schemeClr val="tx1"/>
                          </a:solidFill>
                          <a:latin typeface="+mn-lt"/>
                          <a:ea typeface="Calibri"/>
                          <a:cs typeface="Calibri"/>
                          <a:sym typeface="Calibri"/>
                        </a:rPr>
                        <a:t>protecting from risk and</a:t>
                      </a:r>
                      <a:endParaRPr sz="1800" dirty="0">
                        <a:solidFill>
                          <a:schemeClr val="tx1"/>
                        </a:solidFill>
                        <a:latin typeface="+mn-lt"/>
                      </a:endParaRPr>
                    </a:p>
                    <a:p>
                      <a:pPr marL="0" marR="0" lvl="0" indent="0" algn="ctr" rtl="0">
                        <a:spcBef>
                          <a:spcPts val="0"/>
                        </a:spcBef>
                        <a:spcAft>
                          <a:spcPts val="0"/>
                        </a:spcAft>
                        <a:buNone/>
                      </a:pPr>
                      <a:r>
                        <a:rPr lang="en-US" sz="1800" b="0" i="0" u="none" strike="noStrike" dirty="0">
                          <a:solidFill>
                            <a:schemeClr val="tx1"/>
                          </a:solidFill>
                          <a:latin typeface="+mn-lt"/>
                          <a:ea typeface="Calibri"/>
                          <a:cs typeface="Calibri"/>
                          <a:sym typeface="Calibri"/>
                        </a:rPr>
                        <a:t>ensuring long-term</a:t>
                      </a:r>
                      <a:endParaRPr sz="1800" dirty="0">
                        <a:solidFill>
                          <a:schemeClr val="tx1"/>
                        </a:solidFill>
                        <a:latin typeface="+mn-lt"/>
                      </a:endParaRPr>
                    </a:p>
                    <a:p>
                      <a:pPr marL="0" marR="0" lvl="0" indent="0" algn="ctr" rtl="0">
                        <a:spcBef>
                          <a:spcPts val="0"/>
                        </a:spcBef>
                        <a:spcAft>
                          <a:spcPts val="0"/>
                        </a:spcAft>
                        <a:buNone/>
                      </a:pPr>
                      <a:r>
                        <a:rPr lang="en-US" sz="1800" b="0" i="0" u="none" strike="noStrike" dirty="0">
                          <a:solidFill>
                            <a:schemeClr val="tx1"/>
                          </a:solidFill>
                          <a:latin typeface="+mn-lt"/>
                          <a:ea typeface="Calibri"/>
                          <a:cs typeface="Calibri"/>
                          <a:sym typeface="Calibri"/>
                        </a:rPr>
                        <a:t>sustainability</a:t>
                      </a:r>
                      <a:endParaRPr sz="1800" b="0" dirty="0">
                        <a:solidFill>
                          <a:schemeClr val="tx1"/>
                        </a:solidFill>
                        <a:latin typeface="+mn-lt"/>
                      </a:endParaRPr>
                    </a:p>
                  </a:txBody>
                  <a:tcPr marL="91450" marR="91450" marT="45725" marB="45725" anchor="ctr">
                    <a:lnL w="3810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chemeClr val="tx2">
                        <a:alpha val="49928"/>
                      </a:schemeClr>
                    </a:solidFill>
                  </a:tcPr>
                </a:tc>
                <a:extLst>
                  <a:ext uri="{0D108BD9-81ED-4DB2-BD59-A6C34878D82A}">
                    <a16:rowId xmlns:a16="http://schemas.microsoft.com/office/drawing/2014/main" val="10000"/>
                  </a:ext>
                </a:extLst>
              </a:tr>
              <a:tr h="1022738">
                <a:tc>
                  <a:txBody>
                    <a:bodyPr/>
                    <a:lstStyle/>
                    <a:p>
                      <a:pPr marL="0" marR="0" lvl="0" indent="0" algn="ctr" rtl="0">
                        <a:spcBef>
                          <a:spcPts val="0"/>
                        </a:spcBef>
                        <a:spcAft>
                          <a:spcPts val="0"/>
                        </a:spcAft>
                        <a:buNone/>
                      </a:pPr>
                      <a:r>
                        <a:rPr lang="en-US" sz="1800" b="0" i="0" u="none" strike="noStrike" dirty="0">
                          <a:solidFill>
                            <a:schemeClr val="tx1"/>
                          </a:solidFill>
                          <a:latin typeface="+mn-lt"/>
                          <a:ea typeface="Calibri"/>
                          <a:cs typeface="Calibri"/>
                          <a:sym typeface="Calibri"/>
                        </a:rPr>
                        <a:t>5-7 Members</a:t>
                      </a:r>
                      <a:endParaRPr sz="1800" dirty="0">
                        <a:solidFill>
                          <a:schemeClr val="tx1"/>
                        </a:solidFill>
                        <a:latin typeface="+mn-lt"/>
                      </a:endParaRPr>
                    </a:p>
                    <a:p>
                      <a:pPr marL="0" marR="0" lvl="0" indent="0" algn="ctr" rtl="0">
                        <a:spcBef>
                          <a:spcPts val="0"/>
                        </a:spcBef>
                        <a:spcAft>
                          <a:spcPts val="0"/>
                        </a:spcAft>
                        <a:buNone/>
                      </a:pPr>
                      <a:r>
                        <a:rPr lang="en-US" sz="1800" b="0" i="0" u="none" strike="noStrike" dirty="0">
                          <a:solidFill>
                            <a:schemeClr val="tx1"/>
                          </a:solidFill>
                          <a:latin typeface="+mn-lt"/>
                          <a:ea typeface="Calibri"/>
                          <a:cs typeface="Calibri"/>
                          <a:sym typeface="Calibri"/>
                        </a:rPr>
                        <a:t>Often friends of school leader</a:t>
                      </a:r>
                      <a:endParaRPr sz="1800" b="0" dirty="0">
                        <a:solidFill>
                          <a:schemeClr val="tx1"/>
                        </a:solidFill>
                        <a:latin typeface="+mn-lt"/>
                      </a:endParaRPr>
                    </a:p>
                  </a:txBody>
                  <a:tcPr marL="91450" marR="91450" marT="45725" marB="45725" anchor="ctr">
                    <a:lnL w="9525" cap="flat" cmpd="sng" algn="ctr">
                      <a:solidFill>
                        <a:srgbClr val="000000">
                          <a:alpha val="0"/>
                        </a:srgbClr>
                      </a:solidFill>
                      <a:prstDash val="solid"/>
                      <a:round/>
                      <a:headEnd type="none" w="sm" len="sm"/>
                      <a:tailEnd type="none" w="sm" len="sm"/>
                    </a:lnL>
                    <a:lnR w="38100" cap="flat" cmpd="sng" algn="ctr">
                      <a:solidFill>
                        <a:schemeClr val="lt1"/>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38100" cap="flat" cmpd="sng">
                      <a:solidFill>
                        <a:schemeClr val="lt1"/>
                      </a:solidFill>
                      <a:prstDash val="solid"/>
                      <a:round/>
                      <a:headEnd type="none" w="sm" len="sm"/>
                      <a:tailEnd type="none" w="sm" len="sm"/>
                    </a:lnB>
                    <a:solidFill>
                      <a:schemeClr val="tx2">
                        <a:alpha val="49928"/>
                      </a:schemeClr>
                    </a:solidFill>
                  </a:tcPr>
                </a:tc>
                <a:tc>
                  <a:txBody>
                    <a:bodyPr/>
                    <a:lstStyle/>
                    <a:p>
                      <a:pPr marL="0" marR="0" lvl="0" indent="0" algn="ctr" rtl="0">
                        <a:spcBef>
                          <a:spcPts val="0"/>
                        </a:spcBef>
                        <a:spcAft>
                          <a:spcPts val="0"/>
                        </a:spcAft>
                        <a:buNone/>
                      </a:pPr>
                      <a:r>
                        <a:rPr lang="en-US" sz="1800" b="0" i="0" u="none" strike="noStrike" dirty="0">
                          <a:solidFill>
                            <a:schemeClr val="tx1"/>
                          </a:solidFill>
                          <a:latin typeface="+mn-lt"/>
                          <a:ea typeface="Calibri"/>
                          <a:cs typeface="Calibri"/>
                          <a:sym typeface="Calibri"/>
                        </a:rPr>
                        <a:t>7-15 Members</a:t>
                      </a:r>
                      <a:endParaRPr sz="1800" dirty="0">
                        <a:solidFill>
                          <a:schemeClr val="tx1"/>
                        </a:solidFill>
                        <a:latin typeface="+mn-lt"/>
                      </a:endParaRPr>
                    </a:p>
                    <a:p>
                      <a:pPr marL="0" marR="0" lvl="0" indent="0" algn="ctr" rtl="0">
                        <a:spcBef>
                          <a:spcPts val="0"/>
                        </a:spcBef>
                        <a:spcAft>
                          <a:spcPts val="0"/>
                        </a:spcAft>
                        <a:buNone/>
                      </a:pPr>
                      <a:r>
                        <a:rPr lang="en-US" sz="1800" b="0" i="0" u="none" strike="noStrike" dirty="0">
                          <a:solidFill>
                            <a:schemeClr val="tx1"/>
                          </a:solidFill>
                          <a:latin typeface="+mn-lt"/>
                          <a:ea typeface="Calibri"/>
                          <a:cs typeface="Calibri"/>
                          <a:sym typeface="Calibri"/>
                        </a:rPr>
                        <a:t>More diversified skills and</a:t>
                      </a:r>
                      <a:endParaRPr sz="1800" dirty="0">
                        <a:solidFill>
                          <a:schemeClr val="tx1"/>
                        </a:solidFill>
                        <a:latin typeface="+mn-lt"/>
                      </a:endParaRPr>
                    </a:p>
                    <a:p>
                      <a:pPr marL="0" marR="0" lvl="0" indent="0" algn="ctr" rtl="0">
                        <a:spcBef>
                          <a:spcPts val="0"/>
                        </a:spcBef>
                        <a:spcAft>
                          <a:spcPts val="0"/>
                        </a:spcAft>
                        <a:buNone/>
                      </a:pPr>
                      <a:r>
                        <a:rPr lang="en-US" sz="1800" b="0" i="0" u="none" strike="noStrike" dirty="0">
                          <a:solidFill>
                            <a:schemeClr val="tx1"/>
                          </a:solidFill>
                          <a:latin typeface="+mn-lt"/>
                          <a:ea typeface="Calibri"/>
                          <a:cs typeface="Calibri"/>
                          <a:sym typeface="Calibri"/>
                        </a:rPr>
                        <a:t>relationships</a:t>
                      </a:r>
                      <a:endParaRPr sz="1800" b="0" dirty="0">
                        <a:solidFill>
                          <a:schemeClr val="tx1"/>
                        </a:solidFill>
                        <a:latin typeface="+mn-lt"/>
                      </a:endParaRPr>
                    </a:p>
                  </a:txBody>
                  <a:tcPr marL="91450" marR="91450" marT="45725" marB="45725" anchor="ctr">
                    <a:lnL w="38100" cap="flat" cmpd="sng" algn="ctr">
                      <a:solidFill>
                        <a:schemeClr val="lt1"/>
                      </a:solidFill>
                      <a:prstDash val="solid"/>
                      <a:round/>
                      <a:headEnd type="none" w="sm" len="sm"/>
                      <a:tailEnd type="none" w="sm" len="sm"/>
                    </a:lnL>
                    <a:lnR w="38100" cap="flat" cmpd="sng" algn="ctr">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chemeClr val="lt1"/>
                      </a:solidFill>
                      <a:prstDash val="solid"/>
                      <a:round/>
                      <a:headEnd type="none" w="sm" len="sm"/>
                      <a:tailEnd type="none" w="sm" len="sm"/>
                    </a:lnB>
                    <a:solidFill>
                      <a:schemeClr val="tx2">
                        <a:alpha val="49928"/>
                      </a:schemeClr>
                    </a:solidFill>
                  </a:tcPr>
                </a:tc>
                <a:tc>
                  <a:txBody>
                    <a:bodyPr/>
                    <a:lstStyle/>
                    <a:p>
                      <a:pPr marL="0" marR="0" lvl="0" indent="0" algn="ctr" rtl="0">
                        <a:spcBef>
                          <a:spcPts val="0"/>
                        </a:spcBef>
                        <a:spcAft>
                          <a:spcPts val="0"/>
                        </a:spcAft>
                        <a:buNone/>
                      </a:pPr>
                      <a:r>
                        <a:rPr lang="en-US" sz="1800" b="0" i="0" u="none" strike="noStrike" dirty="0">
                          <a:solidFill>
                            <a:schemeClr val="tx1"/>
                          </a:solidFill>
                          <a:latin typeface="+mn-lt"/>
                          <a:ea typeface="Calibri"/>
                          <a:cs typeface="Calibri"/>
                          <a:sym typeface="Calibri"/>
                        </a:rPr>
                        <a:t>11-15 Members</a:t>
                      </a:r>
                      <a:endParaRPr sz="1800" dirty="0">
                        <a:solidFill>
                          <a:schemeClr val="tx1"/>
                        </a:solidFill>
                        <a:latin typeface="+mn-lt"/>
                      </a:endParaRPr>
                    </a:p>
                    <a:p>
                      <a:pPr marL="0" marR="0" lvl="0" indent="0" algn="ctr" rtl="0">
                        <a:spcBef>
                          <a:spcPts val="0"/>
                        </a:spcBef>
                        <a:spcAft>
                          <a:spcPts val="0"/>
                        </a:spcAft>
                        <a:buNone/>
                      </a:pPr>
                      <a:r>
                        <a:rPr lang="en-US" sz="1800" b="0" i="0" u="none" strike="noStrike" dirty="0">
                          <a:solidFill>
                            <a:schemeClr val="tx1"/>
                          </a:solidFill>
                          <a:latin typeface="+mn-lt"/>
                          <a:ea typeface="Calibri"/>
                          <a:cs typeface="Calibri"/>
                          <a:sym typeface="Calibri"/>
                        </a:rPr>
                        <a:t>Strategically targeted for</a:t>
                      </a:r>
                      <a:endParaRPr sz="1800" dirty="0">
                        <a:solidFill>
                          <a:schemeClr val="tx1"/>
                        </a:solidFill>
                        <a:latin typeface="+mn-lt"/>
                      </a:endParaRPr>
                    </a:p>
                    <a:p>
                      <a:pPr marL="0" marR="0" lvl="0" indent="0" algn="ctr" rtl="0">
                        <a:spcBef>
                          <a:spcPts val="0"/>
                        </a:spcBef>
                        <a:spcAft>
                          <a:spcPts val="0"/>
                        </a:spcAft>
                        <a:buNone/>
                      </a:pPr>
                      <a:r>
                        <a:rPr lang="en-US" sz="1800" b="0" i="0" u="none" strike="noStrike" dirty="0">
                          <a:solidFill>
                            <a:schemeClr val="tx1"/>
                          </a:solidFill>
                          <a:latin typeface="+mn-lt"/>
                          <a:ea typeface="Calibri"/>
                          <a:cs typeface="Calibri"/>
                          <a:sym typeface="Calibri"/>
                        </a:rPr>
                        <a:t>profile and influence</a:t>
                      </a:r>
                      <a:endParaRPr sz="1800" b="0" dirty="0">
                        <a:solidFill>
                          <a:schemeClr val="tx1"/>
                        </a:solidFill>
                        <a:latin typeface="+mn-lt"/>
                      </a:endParaRPr>
                    </a:p>
                  </a:txBody>
                  <a:tcPr marL="91450" marR="91450" marT="45725" marB="45725" anchor="ctr">
                    <a:lnL w="38100" cap="flat" cmpd="sng" algn="ctr">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chemeClr val="lt1"/>
                      </a:solidFill>
                      <a:prstDash val="solid"/>
                      <a:round/>
                      <a:headEnd type="none" w="sm" len="sm"/>
                      <a:tailEnd type="none" w="sm" len="sm"/>
                    </a:lnB>
                    <a:solidFill>
                      <a:schemeClr val="tx2">
                        <a:alpha val="49928"/>
                      </a:schemeClr>
                    </a:solidFill>
                  </a:tcPr>
                </a:tc>
                <a:extLst>
                  <a:ext uri="{0D108BD9-81ED-4DB2-BD59-A6C34878D82A}">
                    <a16:rowId xmlns:a16="http://schemas.microsoft.com/office/drawing/2014/main" val="3069138854"/>
                  </a:ext>
                </a:extLst>
              </a:tr>
            </a:tbl>
          </a:graphicData>
        </a:graphic>
      </p:graphicFrame>
      <p:graphicFrame>
        <p:nvGraphicFramePr>
          <p:cNvPr id="10" name="Diagram 9" descr="Founding Board, Emerging Board, Maturing Board&#10;">
            <a:extLst>
              <a:ext uri="{FF2B5EF4-FFF2-40B4-BE49-F238E27FC236}">
                <a16:creationId xmlns:a16="http://schemas.microsoft.com/office/drawing/2014/main" id="{6309D50B-88B8-35F6-2709-A2226CE5EA35}"/>
              </a:ext>
            </a:extLst>
          </p:cNvPr>
          <p:cNvGraphicFramePr/>
          <p:nvPr>
            <p:extLst>
              <p:ext uri="{D42A27DB-BD31-4B8C-83A1-F6EECF244321}">
                <p14:modId xmlns:p14="http://schemas.microsoft.com/office/powerpoint/2010/main" val="3634177986"/>
              </p:ext>
            </p:extLst>
          </p:nvPr>
        </p:nvGraphicFramePr>
        <p:xfrm>
          <a:off x="3291836" y="1748795"/>
          <a:ext cx="8502374" cy="1680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Google Shape;527;p85">
            <a:extLst>
              <a:ext uri="{FF2B5EF4-FFF2-40B4-BE49-F238E27FC236}">
                <a16:creationId xmlns:a16="http://schemas.microsoft.com/office/drawing/2014/main" id="{52BDCD5B-E7EC-0925-4BD4-97CB568B2AF2}"/>
              </a:ext>
            </a:extLst>
          </p:cNvPr>
          <p:cNvSpPr txBox="1"/>
          <p:nvPr/>
        </p:nvSpPr>
        <p:spPr>
          <a:xfrm>
            <a:off x="6055729" y="5284259"/>
            <a:ext cx="2608571"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b="1" dirty="0">
                <a:solidFill>
                  <a:schemeClr val="bg1"/>
                </a:solidFill>
                <a:ea typeface="Calibri"/>
                <a:cs typeface="Calibri"/>
                <a:sym typeface="Calibri"/>
              </a:rPr>
              <a:t>Key Inflection Points</a:t>
            </a:r>
            <a:endParaRPr b="1" dirty="0">
              <a:solidFill>
                <a:schemeClr val="bg1"/>
              </a:solidFill>
              <a:ea typeface="Calibri"/>
              <a:cs typeface="Calibri"/>
              <a:sym typeface="Calibri"/>
            </a:endParaRPr>
          </a:p>
        </p:txBody>
      </p:sp>
      <p:graphicFrame>
        <p:nvGraphicFramePr>
          <p:cNvPr id="12" name="Google Shape;528;p85">
            <a:extLst>
              <a:ext uri="{FF2B5EF4-FFF2-40B4-BE49-F238E27FC236}">
                <a16:creationId xmlns:a16="http://schemas.microsoft.com/office/drawing/2014/main" id="{3B637139-2ECC-736A-4D83-B7D012551BD6}"/>
              </a:ext>
            </a:extLst>
          </p:cNvPr>
          <p:cNvGraphicFramePr/>
          <p:nvPr>
            <p:extLst>
              <p:ext uri="{D42A27DB-BD31-4B8C-83A1-F6EECF244321}">
                <p14:modId xmlns:p14="http://schemas.microsoft.com/office/powerpoint/2010/main" val="3007728803"/>
              </p:ext>
            </p:extLst>
          </p:nvPr>
        </p:nvGraphicFramePr>
        <p:xfrm>
          <a:off x="3162296" y="5688325"/>
          <a:ext cx="8305804" cy="882956"/>
        </p:xfrm>
        <a:graphic>
          <a:graphicData uri="http://schemas.openxmlformats.org/drawingml/2006/table">
            <a:tbl>
              <a:tblPr firstRow="1" bandRow="1">
                <a:noFill/>
              </a:tblPr>
              <a:tblGrid>
                <a:gridCol w="1693822">
                  <a:extLst>
                    <a:ext uri="{9D8B030D-6E8A-4147-A177-3AD203B41FA5}">
                      <a16:colId xmlns:a16="http://schemas.microsoft.com/office/drawing/2014/main" val="20000"/>
                    </a:ext>
                  </a:extLst>
                </a:gridCol>
                <a:gridCol w="1917225">
                  <a:extLst>
                    <a:ext uri="{9D8B030D-6E8A-4147-A177-3AD203B41FA5}">
                      <a16:colId xmlns:a16="http://schemas.microsoft.com/office/drawing/2014/main" val="20001"/>
                    </a:ext>
                  </a:extLst>
                </a:gridCol>
                <a:gridCol w="1470419">
                  <a:extLst>
                    <a:ext uri="{9D8B030D-6E8A-4147-A177-3AD203B41FA5}">
                      <a16:colId xmlns:a16="http://schemas.microsoft.com/office/drawing/2014/main" val="20002"/>
                    </a:ext>
                  </a:extLst>
                </a:gridCol>
                <a:gridCol w="1767456">
                  <a:extLst>
                    <a:ext uri="{9D8B030D-6E8A-4147-A177-3AD203B41FA5}">
                      <a16:colId xmlns:a16="http://schemas.microsoft.com/office/drawing/2014/main" val="20003"/>
                    </a:ext>
                  </a:extLst>
                </a:gridCol>
                <a:gridCol w="1456882">
                  <a:extLst>
                    <a:ext uri="{9D8B030D-6E8A-4147-A177-3AD203B41FA5}">
                      <a16:colId xmlns:a16="http://schemas.microsoft.com/office/drawing/2014/main" val="20004"/>
                    </a:ext>
                  </a:extLst>
                </a:gridCol>
              </a:tblGrid>
              <a:tr h="882956">
                <a:tc>
                  <a:txBody>
                    <a:bodyPr/>
                    <a:lstStyle/>
                    <a:p>
                      <a:pPr marL="0" marR="0" lvl="0" indent="0" algn="ctr" rtl="0">
                        <a:lnSpc>
                          <a:spcPct val="100000"/>
                        </a:lnSpc>
                        <a:spcBef>
                          <a:spcPts val="0"/>
                        </a:spcBef>
                        <a:spcAft>
                          <a:spcPts val="0"/>
                        </a:spcAft>
                        <a:buClr>
                          <a:schemeClr val="accent1"/>
                        </a:buClr>
                        <a:buSzPts val="1600"/>
                        <a:buFont typeface="Calibri"/>
                        <a:buNone/>
                      </a:pPr>
                      <a:r>
                        <a:rPr lang="en-US" sz="1600" b="1" dirty="0">
                          <a:solidFill>
                            <a:schemeClr val="bg1"/>
                          </a:solidFill>
                          <a:latin typeface="+mn-lt"/>
                          <a:ea typeface="Calibri"/>
                          <a:cs typeface="Calibri"/>
                          <a:sym typeface="Calibri"/>
                        </a:rPr>
                        <a:t>Increase in number and type of schools</a:t>
                      </a:r>
                      <a:endParaRPr sz="1600" dirty="0">
                        <a:solidFill>
                          <a:schemeClr val="bg1"/>
                        </a:solidFill>
                        <a:latin typeface="+mn-lt"/>
                      </a:endParaRPr>
                    </a:p>
                  </a:txBody>
                  <a:tcPr marL="91450" marR="91450" marT="45725" marB="45725" anchor="ctr"/>
                </a:tc>
                <a:tc>
                  <a:txBody>
                    <a:bodyPr/>
                    <a:lstStyle/>
                    <a:p>
                      <a:pPr marL="0" marR="0" lvl="0" indent="0" algn="ctr" rtl="0">
                        <a:lnSpc>
                          <a:spcPct val="100000"/>
                        </a:lnSpc>
                        <a:spcBef>
                          <a:spcPts val="0"/>
                        </a:spcBef>
                        <a:spcAft>
                          <a:spcPts val="0"/>
                        </a:spcAft>
                        <a:buClr>
                          <a:schemeClr val="accent1"/>
                        </a:buClr>
                        <a:buSzPts val="1600"/>
                        <a:buFont typeface="Calibri"/>
                        <a:buNone/>
                      </a:pPr>
                      <a:r>
                        <a:rPr lang="en-US" sz="1600" b="1" dirty="0">
                          <a:solidFill>
                            <a:schemeClr val="bg1"/>
                          </a:solidFill>
                          <a:latin typeface="+mn-lt"/>
                        </a:rPr>
                        <a:t>New School Leader/</a:t>
                      </a:r>
                    </a:p>
                    <a:p>
                      <a:pPr marL="0" marR="0" lvl="0" indent="0" algn="ctr" rtl="0">
                        <a:lnSpc>
                          <a:spcPct val="100000"/>
                        </a:lnSpc>
                        <a:spcBef>
                          <a:spcPts val="0"/>
                        </a:spcBef>
                        <a:spcAft>
                          <a:spcPts val="0"/>
                        </a:spcAft>
                        <a:buClr>
                          <a:schemeClr val="accent1"/>
                        </a:buClr>
                        <a:buSzPts val="1600"/>
                        <a:buFont typeface="Calibri"/>
                        <a:buNone/>
                      </a:pPr>
                      <a:r>
                        <a:rPr lang="en-US" sz="1600" b="1" dirty="0">
                          <a:solidFill>
                            <a:schemeClr val="bg1"/>
                          </a:solidFill>
                          <a:latin typeface="+mn-lt"/>
                        </a:rPr>
                        <a:t>Executive Director</a:t>
                      </a:r>
                      <a:endParaRPr sz="1600" dirty="0">
                        <a:solidFill>
                          <a:schemeClr val="bg1"/>
                        </a:solidFill>
                        <a:latin typeface="+mn-lt"/>
                      </a:endParaRPr>
                    </a:p>
                  </a:txBody>
                  <a:tcPr marL="91450" marR="91450" marT="45725" marB="45725" anchor="ctr"/>
                </a:tc>
                <a:tc>
                  <a:txBody>
                    <a:bodyPr/>
                    <a:lstStyle/>
                    <a:p>
                      <a:pPr marL="0" marR="0" lvl="0" indent="0" algn="ctr" rtl="0">
                        <a:lnSpc>
                          <a:spcPct val="100000"/>
                        </a:lnSpc>
                        <a:spcBef>
                          <a:spcPts val="0"/>
                        </a:spcBef>
                        <a:spcAft>
                          <a:spcPts val="0"/>
                        </a:spcAft>
                        <a:buClr>
                          <a:schemeClr val="accent1"/>
                        </a:buClr>
                        <a:buSzPts val="1600"/>
                        <a:buFont typeface="Calibri"/>
                        <a:buNone/>
                      </a:pPr>
                      <a:r>
                        <a:rPr lang="en-US" sz="1600" b="1" dirty="0">
                          <a:solidFill>
                            <a:schemeClr val="bg1"/>
                          </a:solidFill>
                          <a:latin typeface="+mn-lt"/>
                          <a:ea typeface="Calibri"/>
                          <a:cs typeface="Calibri"/>
                          <a:sym typeface="Calibri"/>
                        </a:rPr>
                        <a:t>New Board Chair</a:t>
                      </a:r>
                      <a:endParaRPr sz="1600" b="1" dirty="0">
                        <a:solidFill>
                          <a:schemeClr val="bg1"/>
                        </a:solidFill>
                        <a:latin typeface="+mn-lt"/>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Clr>
                          <a:schemeClr val="accent1"/>
                        </a:buClr>
                        <a:buSzPts val="1600"/>
                        <a:buFont typeface="Calibri"/>
                        <a:buNone/>
                      </a:pPr>
                      <a:r>
                        <a:rPr lang="en-US" sz="1600" b="1" dirty="0">
                          <a:solidFill>
                            <a:schemeClr val="bg1"/>
                          </a:solidFill>
                          <a:latin typeface="+mn-lt"/>
                          <a:ea typeface="Calibri"/>
                          <a:cs typeface="Calibri"/>
                          <a:sym typeface="Calibri"/>
                        </a:rPr>
                        <a:t>Introduction or changes in supports</a:t>
                      </a:r>
                      <a:endParaRPr sz="1600" b="1" dirty="0">
                        <a:solidFill>
                          <a:schemeClr val="bg1"/>
                        </a:solidFill>
                        <a:latin typeface="+mn-lt"/>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Clr>
                          <a:schemeClr val="accent1"/>
                        </a:buClr>
                        <a:buSzPts val="1600"/>
                        <a:buFont typeface="Calibri"/>
                        <a:buNone/>
                      </a:pPr>
                      <a:r>
                        <a:rPr lang="en-US" sz="1600" b="1" dirty="0">
                          <a:solidFill>
                            <a:schemeClr val="bg1"/>
                          </a:solidFill>
                          <a:latin typeface="+mn-lt"/>
                          <a:ea typeface="Calibri"/>
                          <a:cs typeface="Calibri"/>
                          <a:sym typeface="Calibri"/>
                        </a:rPr>
                        <a:t>Political or regulatory changes</a:t>
                      </a:r>
                      <a:endParaRPr sz="1600" dirty="0">
                        <a:solidFill>
                          <a:schemeClr val="bg1"/>
                        </a:solidFill>
                        <a:latin typeface="+mn-lt"/>
                      </a:endParaRPr>
                    </a:p>
                  </a:txBody>
                  <a:tcPr marL="91450" marR="91450" marT="45725" marB="45725"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0031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CE60-587E-1D5C-8B50-ED3441BA49CE}"/>
              </a:ext>
            </a:extLst>
          </p:cNvPr>
          <p:cNvSpPr>
            <a:spLocks noGrp="1"/>
          </p:cNvSpPr>
          <p:nvPr>
            <p:ph type="ctrTitle"/>
          </p:nvPr>
        </p:nvSpPr>
        <p:spPr>
          <a:xfrm>
            <a:off x="6299835" y="430529"/>
            <a:ext cx="5486400" cy="3291840"/>
          </a:xfrm>
        </p:spPr>
        <p:txBody>
          <a:bodyPr/>
          <a:lstStyle/>
          <a:p>
            <a:r>
              <a:rPr lang="en-US" dirty="0"/>
              <a:t>Board Bylaws</a:t>
            </a:r>
          </a:p>
        </p:txBody>
      </p:sp>
      <p:sp>
        <p:nvSpPr>
          <p:cNvPr id="3" name="Text Placeholder 2">
            <a:extLst>
              <a:ext uri="{FF2B5EF4-FFF2-40B4-BE49-F238E27FC236}">
                <a16:creationId xmlns:a16="http://schemas.microsoft.com/office/drawing/2014/main" id="{0E02AE9C-BA1D-195E-3B93-A5A0CC03D8F3}"/>
              </a:ext>
            </a:extLst>
          </p:cNvPr>
          <p:cNvSpPr>
            <a:spLocks noGrp="1"/>
          </p:cNvSpPr>
          <p:nvPr>
            <p:ph type="body" sz="quarter" idx="11"/>
          </p:nvPr>
        </p:nvSpPr>
        <p:spPr>
          <a:xfrm>
            <a:off x="6299835" y="4269129"/>
            <a:ext cx="5486400" cy="2158342"/>
          </a:xfrm>
        </p:spPr>
        <p:txBody>
          <a:bodyPr/>
          <a:lstStyle/>
          <a:p>
            <a:pPr marL="342900" indent="-342900">
              <a:buFont typeface="Wingdings" pitchFamily="2" charset="2"/>
              <a:buChar char="§"/>
            </a:pPr>
            <a:r>
              <a:rPr lang="en-US" b="0" dirty="0"/>
              <a:t>Powers and responsibilities</a:t>
            </a:r>
          </a:p>
          <a:p>
            <a:pPr marL="342900" indent="-342900">
              <a:buFont typeface="Wingdings" pitchFamily="2" charset="2"/>
              <a:buChar char="§"/>
            </a:pPr>
            <a:r>
              <a:rPr lang="en-US" b="0" dirty="0"/>
              <a:t>Membership and terms</a:t>
            </a:r>
          </a:p>
          <a:p>
            <a:pPr marL="342900" indent="-342900">
              <a:buFont typeface="Wingdings" pitchFamily="2" charset="2"/>
              <a:buChar char="§"/>
            </a:pPr>
            <a:r>
              <a:rPr lang="en-US" b="0" dirty="0"/>
              <a:t>Meetings</a:t>
            </a:r>
          </a:p>
          <a:p>
            <a:pPr marL="342900" indent="-342900">
              <a:buFont typeface="Wingdings" pitchFamily="2" charset="2"/>
              <a:buChar char="§"/>
            </a:pPr>
            <a:r>
              <a:rPr lang="en-US" b="0" dirty="0"/>
              <a:t>Officers</a:t>
            </a:r>
          </a:p>
          <a:p>
            <a:pPr marL="342900" indent="-342900">
              <a:buFont typeface="Wingdings" pitchFamily="2" charset="2"/>
              <a:buChar char="§"/>
            </a:pPr>
            <a:r>
              <a:rPr lang="en-US" b="0" dirty="0"/>
              <a:t>Committees</a:t>
            </a:r>
          </a:p>
        </p:txBody>
      </p:sp>
      <p:pic>
        <p:nvPicPr>
          <p:cNvPr id="10" name="Picture Placeholder 9">
            <a:extLst>
              <a:ext uri="{FF2B5EF4-FFF2-40B4-BE49-F238E27FC236}">
                <a16:creationId xmlns:a16="http://schemas.microsoft.com/office/drawing/2014/main" id="{12D6EC6E-5D86-A067-A642-9DDB2D624333}"/>
              </a:ext>
              <a:ext uri="{C183D7F6-B498-43B3-948B-1728B52AA6E4}">
                <adec:decorative xmlns:adec="http://schemas.microsoft.com/office/drawing/2017/decorative" val="1"/>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4827" t="162" r="38037" b="-162"/>
          <a:stretch/>
        </p:blipFill>
        <p:spPr>
          <a:xfrm>
            <a:off x="0" y="-11113"/>
            <a:ext cx="5791200" cy="6880226"/>
          </a:xfrm>
        </p:spPr>
      </p:pic>
      <p:pic>
        <p:nvPicPr>
          <p:cNvPr id="4" name="Picture Placeholder 9">
            <a:extLst>
              <a:ext uri="{FF2B5EF4-FFF2-40B4-BE49-F238E27FC236}">
                <a16:creationId xmlns:a16="http://schemas.microsoft.com/office/drawing/2014/main" id="{EC7514FA-32C2-9C10-BC62-37A287CBB43D}"/>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4152" r="11676"/>
          <a:stretch/>
        </p:blipFill>
        <p:spPr>
          <a:xfrm>
            <a:off x="0" y="0"/>
            <a:ext cx="5791200" cy="6880226"/>
          </a:xfrm>
          <a:prstGeom prst="rect">
            <a:avLst/>
          </a:prstGeom>
        </p:spPr>
      </p:pic>
    </p:spTree>
    <p:extLst>
      <p:ext uri="{BB962C8B-B14F-4D97-AF65-F5344CB8AC3E}">
        <p14:creationId xmlns:p14="http://schemas.microsoft.com/office/powerpoint/2010/main" val="255345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CE60-587E-1D5C-8B50-ED3441BA49CE}"/>
              </a:ext>
            </a:extLst>
          </p:cNvPr>
          <p:cNvSpPr>
            <a:spLocks noGrp="1"/>
          </p:cNvSpPr>
          <p:nvPr>
            <p:ph type="ctrTitle"/>
          </p:nvPr>
        </p:nvSpPr>
        <p:spPr>
          <a:xfrm>
            <a:off x="6299835" y="430529"/>
            <a:ext cx="5486400" cy="3291840"/>
          </a:xfrm>
        </p:spPr>
        <p:txBody>
          <a:bodyPr/>
          <a:lstStyle/>
          <a:p>
            <a:r>
              <a:rPr lang="en-US" dirty="0"/>
              <a:t>Colorado Open Meetings Law</a:t>
            </a:r>
          </a:p>
        </p:txBody>
      </p:sp>
      <p:sp>
        <p:nvSpPr>
          <p:cNvPr id="3" name="Text Placeholder 2">
            <a:extLst>
              <a:ext uri="{FF2B5EF4-FFF2-40B4-BE49-F238E27FC236}">
                <a16:creationId xmlns:a16="http://schemas.microsoft.com/office/drawing/2014/main" id="{0E02AE9C-BA1D-195E-3B93-A5A0CC03D8F3}"/>
              </a:ext>
            </a:extLst>
          </p:cNvPr>
          <p:cNvSpPr>
            <a:spLocks noGrp="1"/>
          </p:cNvSpPr>
          <p:nvPr>
            <p:ph type="body" sz="quarter" idx="11"/>
          </p:nvPr>
        </p:nvSpPr>
        <p:spPr>
          <a:xfrm>
            <a:off x="6299835" y="4269129"/>
            <a:ext cx="5486400" cy="2158342"/>
          </a:xfrm>
        </p:spPr>
        <p:txBody>
          <a:bodyPr/>
          <a:lstStyle/>
          <a:p>
            <a:pPr marL="342900" indent="-342900">
              <a:buFont typeface="Wingdings" pitchFamily="2" charset="2"/>
              <a:buChar char="§"/>
            </a:pPr>
            <a:r>
              <a:rPr lang="en-US" b="0" dirty="0"/>
              <a:t>Standard for government transparency</a:t>
            </a:r>
          </a:p>
          <a:p>
            <a:pPr marL="342900" indent="-342900">
              <a:buFont typeface="Wingdings" pitchFamily="2" charset="2"/>
              <a:buChar char="§"/>
            </a:pPr>
            <a:r>
              <a:rPr lang="en-US" b="0" dirty="0"/>
              <a:t>Quorum or three or more board members</a:t>
            </a:r>
          </a:p>
          <a:p>
            <a:pPr marL="342900" indent="-342900">
              <a:buFont typeface="Wingdings" pitchFamily="2" charset="2"/>
              <a:buChar char="§"/>
            </a:pPr>
            <a:r>
              <a:rPr lang="en-US" b="0" dirty="0"/>
              <a:t>Meeting notices</a:t>
            </a:r>
          </a:p>
          <a:p>
            <a:pPr marL="342900" indent="-342900">
              <a:buFont typeface="Wingdings" pitchFamily="2" charset="2"/>
              <a:buChar char="§"/>
            </a:pPr>
            <a:r>
              <a:rPr lang="en-US" b="0" dirty="0"/>
              <a:t>Executive sessions</a:t>
            </a:r>
          </a:p>
          <a:p>
            <a:endParaRPr lang="en-US" b="0" dirty="0"/>
          </a:p>
        </p:txBody>
      </p:sp>
      <p:pic>
        <p:nvPicPr>
          <p:cNvPr id="9" name="Picture Placeholder 8">
            <a:extLst>
              <a:ext uri="{FF2B5EF4-FFF2-40B4-BE49-F238E27FC236}">
                <a16:creationId xmlns:a16="http://schemas.microsoft.com/office/drawing/2014/main" id="{83DAA737-8E6C-15A9-DCF0-A201DF9120DA}"/>
              </a:ext>
              <a:ext uri="{C183D7F6-B498-43B3-948B-1728B52AA6E4}">
                <adec:decorative xmlns:adec="http://schemas.microsoft.com/office/drawing/2017/decorative" val="1"/>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7914" r="7914"/>
          <a:stretch/>
        </p:blipFill>
        <p:spPr/>
      </p:pic>
    </p:spTree>
    <p:extLst>
      <p:ext uri="{BB962C8B-B14F-4D97-AF65-F5344CB8AC3E}">
        <p14:creationId xmlns:p14="http://schemas.microsoft.com/office/powerpoint/2010/main" val="897780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CE60-587E-1D5C-8B50-ED3441BA49CE}"/>
              </a:ext>
            </a:extLst>
          </p:cNvPr>
          <p:cNvSpPr>
            <a:spLocks noGrp="1"/>
          </p:cNvSpPr>
          <p:nvPr>
            <p:ph type="ctrTitle"/>
          </p:nvPr>
        </p:nvSpPr>
        <p:spPr>
          <a:xfrm>
            <a:off x="6299835" y="430529"/>
            <a:ext cx="5486400" cy="3291840"/>
          </a:xfrm>
        </p:spPr>
        <p:txBody>
          <a:bodyPr/>
          <a:lstStyle/>
          <a:p>
            <a:r>
              <a:rPr lang="en-US" dirty="0"/>
              <a:t>Colorado Open Records Act (CORA)</a:t>
            </a:r>
          </a:p>
        </p:txBody>
      </p:sp>
      <p:sp>
        <p:nvSpPr>
          <p:cNvPr id="3" name="Text Placeholder 2">
            <a:extLst>
              <a:ext uri="{FF2B5EF4-FFF2-40B4-BE49-F238E27FC236}">
                <a16:creationId xmlns:a16="http://schemas.microsoft.com/office/drawing/2014/main" id="{0E02AE9C-BA1D-195E-3B93-A5A0CC03D8F3}"/>
              </a:ext>
            </a:extLst>
          </p:cNvPr>
          <p:cNvSpPr>
            <a:spLocks noGrp="1"/>
          </p:cNvSpPr>
          <p:nvPr>
            <p:ph type="body" sz="quarter" idx="11"/>
          </p:nvPr>
        </p:nvSpPr>
        <p:spPr>
          <a:xfrm>
            <a:off x="6299835" y="4269129"/>
            <a:ext cx="5486400" cy="2158342"/>
          </a:xfrm>
        </p:spPr>
        <p:txBody>
          <a:bodyPr/>
          <a:lstStyle/>
          <a:p>
            <a:pPr marL="342900" indent="-342900">
              <a:buFont typeface="Wingdings" pitchFamily="2" charset="2"/>
              <a:buChar char="§"/>
            </a:pPr>
            <a:r>
              <a:rPr lang="en-US" b="0" dirty="0"/>
              <a:t>Public records transparency</a:t>
            </a:r>
          </a:p>
          <a:p>
            <a:pPr marL="342900" indent="-342900">
              <a:buFont typeface="Wingdings" pitchFamily="2" charset="2"/>
              <a:buChar char="§"/>
            </a:pPr>
            <a:r>
              <a:rPr lang="en-US" b="0" dirty="0"/>
              <a:t>Procedures for production</a:t>
            </a:r>
          </a:p>
          <a:p>
            <a:pPr marL="342900" indent="-342900">
              <a:buFont typeface="Wingdings" pitchFamily="2" charset="2"/>
              <a:buChar char="§"/>
            </a:pPr>
            <a:r>
              <a:rPr lang="en-US" b="0" dirty="0"/>
              <a:t>Exceptions</a:t>
            </a:r>
          </a:p>
          <a:p>
            <a:pPr marL="342900" indent="-342900">
              <a:buFont typeface="Wingdings" pitchFamily="2" charset="2"/>
              <a:buChar char="§"/>
            </a:pPr>
            <a:r>
              <a:rPr lang="en-US" b="0" dirty="0"/>
              <a:t>Fees</a:t>
            </a:r>
          </a:p>
          <a:p>
            <a:endParaRPr lang="en-US" b="0" dirty="0"/>
          </a:p>
        </p:txBody>
      </p:sp>
      <p:pic>
        <p:nvPicPr>
          <p:cNvPr id="9" name="Picture Placeholder 8">
            <a:extLst>
              <a:ext uri="{FF2B5EF4-FFF2-40B4-BE49-F238E27FC236}">
                <a16:creationId xmlns:a16="http://schemas.microsoft.com/office/drawing/2014/main" id="{83DAA737-8E6C-15A9-DCF0-A201DF9120DA}"/>
              </a:ext>
              <a:ext uri="{C183D7F6-B498-43B3-948B-1728B52AA6E4}">
                <adec:decorative xmlns:adec="http://schemas.microsoft.com/office/drawing/2017/decorative" val="1"/>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9402" b="-9402"/>
          <a:stretch/>
        </p:blipFill>
        <p:spPr>
          <a:xfrm>
            <a:off x="0" y="-11113"/>
            <a:ext cx="5791200" cy="6880226"/>
          </a:xfrm>
        </p:spPr>
      </p:pic>
    </p:spTree>
    <p:extLst>
      <p:ext uri="{BB962C8B-B14F-4D97-AF65-F5344CB8AC3E}">
        <p14:creationId xmlns:p14="http://schemas.microsoft.com/office/powerpoint/2010/main" val="2298873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105D057-4609-9DBC-EA77-E4922FCDF41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0286" y="1693828"/>
            <a:ext cx="6190343" cy="347034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CE9479C7-05C1-B167-2331-56647BB183CB}"/>
              </a:ext>
            </a:extLst>
          </p:cNvPr>
          <p:cNvSpPr>
            <a:spLocks noGrp="1"/>
          </p:cNvSpPr>
          <p:nvPr>
            <p:ph type="ctrTitle"/>
          </p:nvPr>
        </p:nvSpPr>
        <p:spPr>
          <a:xfrm>
            <a:off x="6309904" y="-3291840"/>
            <a:ext cx="5486400" cy="3291840"/>
          </a:xfrm>
        </p:spPr>
        <p:txBody>
          <a:bodyPr vert="horz" lIns="0" tIns="0" rIns="0" bIns="0" rtlCol="0" anchor="b">
            <a:noAutofit/>
          </a:bodyPr>
          <a:lstStyle/>
          <a:p>
            <a:r>
              <a:rPr lang="en-US" dirty="0"/>
              <a:t>Questions</a:t>
            </a:r>
          </a:p>
        </p:txBody>
      </p:sp>
    </p:spTree>
    <p:extLst>
      <p:ext uri="{BB962C8B-B14F-4D97-AF65-F5344CB8AC3E}">
        <p14:creationId xmlns:p14="http://schemas.microsoft.com/office/powerpoint/2010/main" val="2052521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Colorful pastel sticks">
            <a:extLst>
              <a:ext uri="{FF2B5EF4-FFF2-40B4-BE49-F238E27FC236}">
                <a16:creationId xmlns:a16="http://schemas.microsoft.com/office/drawing/2014/main" id="{8DB431A1-9806-9CFE-0E5F-1A5611C2A66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378" b="12378"/>
          <a:stretch/>
        </p:blipFill>
        <p:spPr>
          <a:xfrm>
            <a:off x="0" y="0"/>
            <a:ext cx="12192000" cy="6880225"/>
          </a:xfrm>
        </p:spPr>
      </p:pic>
      <p:sp>
        <p:nvSpPr>
          <p:cNvPr id="3" name="Title 2">
            <a:extLst>
              <a:ext uri="{FF2B5EF4-FFF2-40B4-BE49-F238E27FC236}">
                <a16:creationId xmlns:a16="http://schemas.microsoft.com/office/drawing/2014/main" id="{9C37279A-330D-886F-340D-494A5005E5FC}"/>
              </a:ext>
            </a:extLst>
          </p:cNvPr>
          <p:cNvSpPr>
            <a:spLocks noGrp="1"/>
          </p:cNvSpPr>
          <p:nvPr>
            <p:ph type="title"/>
          </p:nvPr>
        </p:nvSpPr>
        <p:spPr>
          <a:xfrm>
            <a:off x="6309359" y="444933"/>
            <a:ext cx="5477479" cy="3291840"/>
          </a:xfrm>
        </p:spPr>
        <p:txBody>
          <a:bodyPr/>
          <a:lstStyle/>
          <a:p>
            <a:r>
              <a:rPr lang="en-US" dirty="0"/>
              <a:t>Accountability and Compliance</a:t>
            </a:r>
          </a:p>
        </p:txBody>
      </p:sp>
    </p:spTree>
    <p:extLst>
      <p:ext uri="{BB962C8B-B14F-4D97-AF65-F5344CB8AC3E}">
        <p14:creationId xmlns:p14="http://schemas.microsoft.com/office/powerpoint/2010/main" val="4064676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94360" y="102875"/>
            <a:ext cx="10873740" cy="1680205"/>
          </a:xfrm>
        </p:spPr>
        <p:txBody>
          <a:bodyPr/>
          <a:lstStyle/>
          <a:p>
            <a:r>
              <a:rPr lang="en-US" dirty="0"/>
              <a:t>Accountability Overview</a:t>
            </a: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2" name="Shape 59913">
            <a:extLst>
              <a:ext uri="{FF2B5EF4-FFF2-40B4-BE49-F238E27FC236}">
                <a16:creationId xmlns:a16="http://schemas.microsoft.com/office/drawing/2014/main" id="{D7FF2C81-50F8-A69D-0DD1-171D6B80F15F}"/>
              </a:ext>
              <a:ext uri="{C183D7F6-B498-43B3-948B-1728B52AA6E4}">
                <adec:decorative xmlns:adec="http://schemas.microsoft.com/office/drawing/2017/decorative" val="1"/>
              </a:ext>
            </a:extLst>
          </p:cNvPr>
          <p:cNvSpPr/>
          <p:nvPr/>
        </p:nvSpPr>
        <p:spPr>
          <a:xfrm>
            <a:off x="3657600" y="4006999"/>
            <a:ext cx="6467037" cy="2135844"/>
          </a:xfrm>
          <a:custGeom>
            <a:avLst/>
            <a:gdLst/>
            <a:ahLst/>
            <a:cxnLst>
              <a:cxn ang="0">
                <a:pos x="wd2" y="hd2"/>
              </a:cxn>
              <a:cxn ang="5400000">
                <a:pos x="wd2" y="hd2"/>
              </a:cxn>
              <a:cxn ang="10800000">
                <a:pos x="wd2" y="hd2"/>
              </a:cxn>
              <a:cxn ang="16200000">
                <a:pos x="wd2" y="hd2"/>
              </a:cxn>
            </a:cxnLst>
            <a:rect l="0" t="0" r="r" b="b"/>
            <a:pathLst>
              <a:path w="21600" h="21370" extrusionOk="0">
                <a:moveTo>
                  <a:pt x="0" y="0"/>
                </a:moveTo>
                <a:lnTo>
                  <a:pt x="7049" y="12190"/>
                </a:lnTo>
                <a:lnTo>
                  <a:pt x="7050" y="12184"/>
                </a:lnTo>
                <a:lnTo>
                  <a:pt x="7292" y="12610"/>
                </a:lnTo>
                <a:cubicBezTo>
                  <a:pt x="7382" y="12150"/>
                  <a:pt x="7468" y="11689"/>
                  <a:pt x="7552" y="11229"/>
                </a:cubicBezTo>
                <a:cubicBezTo>
                  <a:pt x="7635" y="10774"/>
                  <a:pt x="7717" y="10308"/>
                  <a:pt x="7854" y="9986"/>
                </a:cubicBezTo>
                <a:cubicBezTo>
                  <a:pt x="7935" y="9796"/>
                  <a:pt x="8033" y="9667"/>
                  <a:pt x="8136" y="9670"/>
                </a:cubicBezTo>
                <a:cubicBezTo>
                  <a:pt x="8218" y="9672"/>
                  <a:pt x="8296" y="9757"/>
                  <a:pt x="8371" y="9847"/>
                </a:cubicBezTo>
                <a:cubicBezTo>
                  <a:pt x="8452" y="9944"/>
                  <a:pt x="8533" y="10048"/>
                  <a:pt x="8613" y="10164"/>
                </a:cubicBezTo>
                <a:lnTo>
                  <a:pt x="11012" y="13758"/>
                </a:lnTo>
                <a:cubicBezTo>
                  <a:pt x="11125" y="13939"/>
                  <a:pt x="11235" y="14126"/>
                  <a:pt x="11342" y="14323"/>
                </a:cubicBezTo>
                <a:cubicBezTo>
                  <a:pt x="11472" y="14562"/>
                  <a:pt x="11602" y="14841"/>
                  <a:pt x="11642" y="15278"/>
                </a:cubicBezTo>
                <a:cubicBezTo>
                  <a:pt x="11681" y="15713"/>
                  <a:pt x="11615" y="16151"/>
                  <a:pt x="11551" y="16562"/>
                </a:cubicBezTo>
                <a:cubicBezTo>
                  <a:pt x="11499" y="16894"/>
                  <a:pt x="11448" y="17233"/>
                  <a:pt x="11395" y="17574"/>
                </a:cubicBezTo>
                <a:cubicBezTo>
                  <a:pt x="11239" y="18581"/>
                  <a:pt x="11075" y="19576"/>
                  <a:pt x="10903" y="20561"/>
                </a:cubicBezTo>
                <a:cubicBezTo>
                  <a:pt x="11037" y="21323"/>
                  <a:pt x="11357" y="21600"/>
                  <a:pt x="11606" y="21162"/>
                </a:cubicBezTo>
                <a:cubicBezTo>
                  <a:pt x="11768" y="20876"/>
                  <a:pt x="11784" y="19995"/>
                  <a:pt x="11742" y="19251"/>
                </a:cubicBezTo>
                <a:lnTo>
                  <a:pt x="11848" y="19118"/>
                </a:lnTo>
                <a:cubicBezTo>
                  <a:pt x="11978" y="19825"/>
                  <a:pt x="12276" y="20089"/>
                  <a:pt x="12512" y="19700"/>
                </a:cubicBezTo>
                <a:cubicBezTo>
                  <a:pt x="12684" y="19417"/>
                  <a:pt x="12733" y="18453"/>
                  <a:pt x="12698" y="17680"/>
                </a:cubicBezTo>
                <a:lnTo>
                  <a:pt x="12794" y="17526"/>
                </a:lnTo>
                <a:cubicBezTo>
                  <a:pt x="12987" y="18026"/>
                  <a:pt x="13271" y="18459"/>
                  <a:pt x="13451" y="18207"/>
                </a:cubicBezTo>
                <a:cubicBezTo>
                  <a:pt x="13717" y="17833"/>
                  <a:pt x="13787" y="16855"/>
                  <a:pt x="13658" y="16065"/>
                </a:cubicBezTo>
                <a:lnTo>
                  <a:pt x="12142" y="8093"/>
                </a:lnTo>
                <a:cubicBezTo>
                  <a:pt x="11903" y="8708"/>
                  <a:pt x="11637" y="9290"/>
                  <a:pt x="11367" y="9782"/>
                </a:cubicBezTo>
                <a:cubicBezTo>
                  <a:pt x="11231" y="10031"/>
                  <a:pt x="11009" y="10327"/>
                  <a:pt x="10774" y="10323"/>
                </a:cubicBezTo>
                <a:cubicBezTo>
                  <a:pt x="10610" y="10321"/>
                  <a:pt x="10451" y="10167"/>
                  <a:pt x="10318" y="9897"/>
                </a:cubicBezTo>
                <a:cubicBezTo>
                  <a:pt x="10036" y="9328"/>
                  <a:pt x="9892" y="8315"/>
                  <a:pt x="9923" y="7298"/>
                </a:cubicBezTo>
                <a:cubicBezTo>
                  <a:pt x="9939" y="6796"/>
                  <a:pt x="10000" y="6371"/>
                  <a:pt x="10046" y="6118"/>
                </a:cubicBezTo>
                <a:cubicBezTo>
                  <a:pt x="10109" y="5773"/>
                  <a:pt x="10191" y="5467"/>
                  <a:pt x="10283" y="5188"/>
                </a:cubicBezTo>
                <a:cubicBezTo>
                  <a:pt x="10422" y="4770"/>
                  <a:pt x="10581" y="4418"/>
                  <a:pt x="10740" y="4071"/>
                </a:cubicBezTo>
                <a:cubicBezTo>
                  <a:pt x="10894" y="3735"/>
                  <a:pt x="11049" y="3401"/>
                  <a:pt x="11204" y="3072"/>
                </a:cubicBezTo>
                <a:cubicBezTo>
                  <a:pt x="11017" y="2861"/>
                  <a:pt x="9320" y="2584"/>
                  <a:pt x="8235" y="3056"/>
                </a:cubicBezTo>
                <a:cubicBezTo>
                  <a:pt x="8200" y="3071"/>
                  <a:pt x="8164" y="3102"/>
                  <a:pt x="8129" y="3127"/>
                </a:cubicBezTo>
                <a:lnTo>
                  <a:pt x="6321" y="0"/>
                </a:lnTo>
                <a:lnTo>
                  <a:pt x="0" y="0"/>
                </a:lnTo>
                <a:close/>
                <a:moveTo>
                  <a:pt x="15279" y="0"/>
                </a:moveTo>
                <a:lnTo>
                  <a:pt x="13328" y="3375"/>
                </a:lnTo>
                <a:cubicBezTo>
                  <a:pt x="13311" y="3369"/>
                  <a:pt x="13295" y="3355"/>
                  <a:pt x="13277" y="3351"/>
                </a:cubicBezTo>
                <a:cubicBezTo>
                  <a:pt x="12874" y="3278"/>
                  <a:pt x="12403" y="3218"/>
                  <a:pt x="12048" y="3384"/>
                </a:cubicBezTo>
                <a:cubicBezTo>
                  <a:pt x="11922" y="3443"/>
                  <a:pt x="11796" y="3531"/>
                  <a:pt x="11677" y="3674"/>
                </a:cubicBezTo>
                <a:cubicBezTo>
                  <a:pt x="11529" y="3853"/>
                  <a:pt x="11397" y="4124"/>
                  <a:pt x="11268" y="4402"/>
                </a:cubicBezTo>
                <a:cubicBezTo>
                  <a:pt x="11059" y="4847"/>
                  <a:pt x="10856" y="5313"/>
                  <a:pt x="10654" y="5786"/>
                </a:cubicBezTo>
                <a:cubicBezTo>
                  <a:pt x="10569" y="5985"/>
                  <a:pt x="10495" y="6221"/>
                  <a:pt x="10436" y="6493"/>
                </a:cubicBezTo>
                <a:cubicBezTo>
                  <a:pt x="10394" y="6687"/>
                  <a:pt x="10360" y="6896"/>
                  <a:pt x="10337" y="7117"/>
                </a:cubicBezTo>
                <a:cubicBezTo>
                  <a:pt x="10272" y="7753"/>
                  <a:pt x="10303" y="8467"/>
                  <a:pt x="10475" y="8865"/>
                </a:cubicBezTo>
                <a:cubicBezTo>
                  <a:pt x="10632" y="9231"/>
                  <a:pt x="10852" y="9176"/>
                  <a:pt x="11041" y="8962"/>
                </a:cubicBezTo>
                <a:cubicBezTo>
                  <a:pt x="11338" y="8627"/>
                  <a:pt x="11573" y="7971"/>
                  <a:pt x="11820" y="7386"/>
                </a:cubicBezTo>
                <a:cubicBezTo>
                  <a:pt x="11965" y="7042"/>
                  <a:pt x="12115" y="6718"/>
                  <a:pt x="12271" y="6419"/>
                </a:cubicBezTo>
                <a:lnTo>
                  <a:pt x="14125" y="16269"/>
                </a:lnTo>
                <a:cubicBezTo>
                  <a:pt x="14253" y="15959"/>
                  <a:pt x="14696" y="15004"/>
                  <a:pt x="14698" y="14258"/>
                </a:cubicBezTo>
                <a:cubicBezTo>
                  <a:pt x="14700" y="13478"/>
                  <a:pt x="14715" y="12674"/>
                  <a:pt x="14732" y="11876"/>
                </a:cubicBezTo>
                <a:lnTo>
                  <a:pt x="21600" y="0"/>
                </a:lnTo>
                <a:lnTo>
                  <a:pt x="15279" y="0"/>
                </a:lnTo>
                <a:close/>
                <a:moveTo>
                  <a:pt x="8221" y="10921"/>
                </a:moveTo>
                <a:cubicBezTo>
                  <a:pt x="8174" y="10913"/>
                  <a:pt x="8127" y="10933"/>
                  <a:pt x="8082" y="10977"/>
                </a:cubicBezTo>
                <a:cubicBezTo>
                  <a:pt x="7993" y="11066"/>
                  <a:pt x="7919" y="11257"/>
                  <a:pt x="7874" y="11527"/>
                </a:cubicBezTo>
                <a:lnTo>
                  <a:pt x="7327" y="14790"/>
                </a:lnTo>
                <a:cubicBezTo>
                  <a:pt x="7281" y="15061"/>
                  <a:pt x="7277" y="15361"/>
                  <a:pt x="7306" y="15627"/>
                </a:cubicBezTo>
                <a:cubicBezTo>
                  <a:pt x="7335" y="15894"/>
                  <a:pt x="7398" y="16128"/>
                  <a:pt x="7489" y="16263"/>
                </a:cubicBezTo>
                <a:cubicBezTo>
                  <a:pt x="7669" y="16534"/>
                  <a:pt x="7889" y="16310"/>
                  <a:pt x="7979" y="15769"/>
                </a:cubicBezTo>
                <a:lnTo>
                  <a:pt x="8526" y="12506"/>
                </a:lnTo>
                <a:cubicBezTo>
                  <a:pt x="8617" y="11965"/>
                  <a:pt x="8542" y="11304"/>
                  <a:pt x="8362" y="11033"/>
                </a:cubicBezTo>
                <a:cubicBezTo>
                  <a:pt x="8316" y="10966"/>
                  <a:pt x="8269" y="10929"/>
                  <a:pt x="8221" y="10921"/>
                </a:cubicBezTo>
                <a:close/>
                <a:moveTo>
                  <a:pt x="9094" y="12228"/>
                </a:moveTo>
                <a:cubicBezTo>
                  <a:pt x="9047" y="12220"/>
                  <a:pt x="8999" y="12240"/>
                  <a:pt x="8955" y="12285"/>
                </a:cubicBezTo>
                <a:cubicBezTo>
                  <a:pt x="8866" y="12373"/>
                  <a:pt x="8788" y="12564"/>
                  <a:pt x="8743" y="12835"/>
                </a:cubicBezTo>
                <a:lnTo>
                  <a:pt x="8200" y="16097"/>
                </a:lnTo>
                <a:cubicBezTo>
                  <a:pt x="8109" y="16639"/>
                  <a:pt x="8181" y="17299"/>
                  <a:pt x="8362" y="17571"/>
                </a:cubicBezTo>
                <a:cubicBezTo>
                  <a:pt x="8542" y="17842"/>
                  <a:pt x="8762" y="17618"/>
                  <a:pt x="8852" y="17077"/>
                </a:cubicBezTo>
                <a:lnTo>
                  <a:pt x="9399" y="13814"/>
                </a:lnTo>
                <a:cubicBezTo>
                  <a:pt x="9490" y="13273"/>
                  <a:pt x="9415" y="12612"/>
                  <a:pt x="9234" y="12341"/>
                </a:cubicBezTo>
                <a:cubicBezTo>
                  <a:pt x="9189" y="12273"/>
                  <a:pt x="9141" y="12237"/>
                  <a:pt x="9094" y="12228"/>
                </a:cubicBezTo>
                <a:close/>
                <a:moveTo>
                  <a:pt x="9967" y="13536"/>
                </a:moveTo>
                <a:cubicBezTo>
                  <a:pt x="9920" y="13527"/>
                  <a:pt x="9872" y="13548"/>
                  <a:pt x="9828" y="13592"/>
                </a:cubicBezTo>
                <a:cubicBezTo>
                  <a:pt x="9739" y="13681"/>
                  <a:pt x="9661" y="13872"/>
                  <a:pt x="9616" y="14142"/>
                </a:cubicBezTo>
                <a:lnTo>
                  <a:pt x="9069" y="17405"/>
                </a:lnTo>
                <a:cubicBezTo>
                  <a:pt x="8978" y="17946"/>
                  <a:pt x="9054" y="18607"/>
                  <a:pt x="9234" y="18878"/>
                </a:cubicBezTo>
                <a:cubicBezTo>
                  <a:pt x="9415" y="19149"/>
                  <a:pt x="9635" y="18926"/>
                  <a:pt x="9725" y="18384"/>
                </a:cubicBezTo>
                <a:lnTo>
                  <a:pt x="10272" y="15121"/>
                </a:lnTo>
                <a:cubicBezTo>
                  <a:pt x="10363" y="14580"/>
                  <a:pt x="10287" y="13919"/>
                  <a:pt x="10106" y="13648"/>
                </a:cubicBezTo>
                <a:cubicBezTo>
                  <a:pt x="10061" y="13580"/>
                  <a:pt x="10014" y="13544"/>
                  <a:pt x="9967" y="13536"/>
                </a:cubicBezTo>
                <a:close/>
                <a:moveTo>
                  <a:pt x="10840" y="14843"/>
                </a:moveTo>
                <a:cubicBezTo>
                  <a:pt x="10793" y="14835"/>
                  <a:pt x="10745" y="14855"/>
                  <a:pt x="10701" y="14899"/>
                </a:cubicBezTo>
                <a:cubicBezTo>
                  <a:pt x="10612" y="14988"/>
                  <a:pt x="10534" y="15179"/>
                  <a:pt x="10488" y="15450"/>
                </a:cubicBezTo>
                <a:lnTo>
                  <a:pt x="9941" y="18712"/>
                </a:lnTo>
                <a:cubicBezTo>
                  <a:pt x="9851" y="19254"/>
                  <a:pt x="9925" y="19914"/>
                  <a:pt x="10106" y="20185"/>
                </a:cubicBezTo>
                <a:cubicBezTo>
                  <a:pt x="10287" y="20456"/>
                  <a:pt x="10508" y="20242"/>
                  <a:pt x="10598" y="19700"/>
                </a:cubicBezTo>
                <a:lnTo>
                  <a:pt x="11145" y="16429"/>
                </a:lnTo>
                <a:cubicBezTo>
                  <a:pt x="11236" y="15888"/>
                  <a:pt x="11160" y="15227"/>
                  <a:pt x="10979" y="14956"/>
                </a:cubicBezTo>
                <a:cubicBezTo>
                  <a:pt x="10934" y="14888"/>
                  <a:pt x="10887" y="14852"/>
                  <a:pt x="10840" y="14843"/>
                </a:cubicBezTo>
                <a:close/>
              </a:path>
            </a:pathLst>
          </a:custGeom>
          <a:solidFill>
            <a:schemeClr val="tx1">
              <a:lumMod val="75000"/>
            </a:schemeClr>
          </a:solid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4" name="Shape 59914">
            <a:extLst>
              <a:ext uri="{FF2B5EF4-FFF2-40B4-BE49-F238E27FC236}">
                <a16:creationId xmlns:a16="http://schemas.microsoft.com/office/drawing/2014/main" id="{6F9B2590-2E3A-F87C-EC60-F7B6CF2847E6}"/>
              </a:ext>
              <a:ext uri="{C183D7F6-B498-43B3-948B-1728B52AA6E4}">
                <adec:decorative xmlns:adec="http://schemas.microsoft.com/office/drawing/2017/decorative" val="1"/>
              </a:ext>
            </a:extLst>
          </p:cNvPr>
          <p:cNvSpPr/>
          <p:nvPr/>
        </p:nvSpPr>
        <p:spPr>
          <a:xfrm>
            <a:off x="3340606" y="2581785"/>
            <a:ext cx="2247421" cy="2247421"/>
          </a:xfrm>
          <a:prstGeom prst="ellipse">
            <a:avLst/>
          </a:prstGeom>
          <a:solidFill>
            <a:schemeClr val="accent1"/>
          </a:solid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5" name="Shape 59919">
            <a:extLst>
              <a:ext uri="{FF2B5EF4-FFF2-40B4-BE49-F238E27FC236}">
                <a16:creationId xmlns:a16="http://schemas.microsoft.com/office/drawing/2014/main" id="{A625E729-8BF8-AA04-BA94-5DAF71D66FA3}"/>
              </a:ext>
              <a:ext uri="{C183D7F6-B498-43B3-948B-1728B52AA6E4}">
                <adec:decorative xmlns:adec="http://schemas.microsoft.com/office/drawing/2017/decorative" val="1"/>
              </a:ext>
            </a:extLst>
          </p:cNvPr>
          <p:cNvSpPr/>
          <p:nvPr/>
        </p:nvSpPr>
        <p:spPr>
          <a:xfrm>
            <a:off x="8193982" y="2581786"/>
            <a:ext cx="2247421" cy="2247421"/>
          </a:xfrm>
          <a:prstGeom prst="ellipse">
            <a:avLst/>
          </a:prstGeom>
          <a:solidFill>
            <a:schemeClr val="accent3"/>
          </a:solid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6" name="Subtitle 2">
            <a:extLst>
              <a:ext uri="{FF2B5EF4-FFF2-40B4-BE49-F238E27FC236}">
                <a16:creationId xmlns:a16="http://schemas.microsoft.com/office/drawing/2014/main" id="{B6721830-3483-0577-1DA6-1BF64A13B88C}"/>
              </a:ext>
            </a:extLst>
          </p:cNvPr>
          <p:cNvSpPr txBox="1">
            <a:spLocks/>
          </p:cNvSpPr>
          <p:nvPr/>
        </p:nvSpPr>
        <p:spPr>
          <a:xfrm>
            <a:off x="3320626" y="3272682"/>
            <a:ext cx="2247422" cy="865630"/>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b="1" dirty="0">
                <a:solidFill>
                  <a:schemeClr val="bg1"/>
                </a:solidFill>
                <a:latin typeface="+mn-lt"/>
                <a:ea typeface="Lato Light" panose="020F0502020204030203" pitchFamily="34" charset="0"/>
                <a:cs typeface="Arial" panose="020B0604020202020204" pitchFamily="34" charset="0"/>
              </a:rPr>
              <a:t>Charter School Institute Board of Directors</a:t>
            </a:r>
          </a:p>
        </p:txBody>
      </p:sp>
      <p:sp>
        <p:nvSpPr>
          <p:cNvPr id="8" name="Subtitle 2">
            <a:extLst>
              <a:ext uri="{FF2B5EF4-FFF2-40B4-BE49-F238E27FC236}">
                <a16:creationId xmlns:a16="http://schemas.microsoft.com/office/drawing/2014/main" id="{73A5546C-6312-B392-DCC4-D3090429A9D4}"/>
              </a:ext>
            </a:extLst>
          </p:cNvPr>
          <p:cNvSpPr txBox="1">
            <a:spLocks/>
          </p:cNvSpPr>
          <p:nvPr/>
        </p:nvSpPr>
        <p:spPr>
          <a:xfrm>
            <a:off x="8413204" y="3272682"/>
            <a:ext cx="1848925" cy="865630"/>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b="1" dirty="0">
                <a:solidFill>
                  <a:schemeClr val="bg1"/>
                </a:solidFill>
                <a:latin typeface="+mn-lt"/>
                <a:ea typeface="Lato Light" panose="020F0502020204030203" pitchFamily="34" charset="0"/>
                <a:cs typeface="Arial" panose="020B0604020202020204" pitchFamily="34" charset="0"/>
              </a:rPr>
              <a:t>Charter School Board of Directors</a:t>
            </a:r>
          </a:p>
        </p:txBody>
      </p:sp>
    </p:spTree>
    <p:extLst>
      <p:ext uri="{BB962C8B-B14F-4D97-AF65-F5344CB8AC3E}">
        <p14:creationId xmlns:p14="http://schemas.microsoft.com/office/powerpoint/2010/main" val="2713606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FDE82-E606-D977-2EE4-68F2673B7B9F}"/>
              </a:ext>
            </a:extLst>
          </p:cNvPr>
          <p:cNvSpPr>
            <a:spLocks noGrp="1"/>
          </p:cNvSpPr>
          <p:nvPr>
            <p:ph type="title"/>
          </p:nvPr>
        </p:nvSpPr>
        <p:spPr/>
        <p:txBody>
          <a:bodyPr/>
          <a:lstStyle/>
          <a:p>
            <a:r>
              <a:rPr lang="en-US" dirty="0"/>
              <a:t>CSI Annual Review of Schools (CARS)</a:t>
            </a:r>
          </a:p>
        </p:txBody>
      </p:sp>
      <p:graphicFrame>
        <p:nvGraphicFramePr>
          <p:cNvPr id="5" name="Diagram 4" descr="CARS Diagram">
            <a:extLst>
              <a:ext uri="{FF2B5EF4-FFF2-40B4-BE49-F238E27FC236}">
                <a16:creationId xmlns:a16="http://schemas.microsoft.com/office/drawing/2014/main" id="{BD4E94B3-A5F7-B740-3454-A4CE70CC0DCE}"/>
              </a:ext>
            </a:extLst>
          </p:cNvPr>
          <p:cNvGraphicFramePr/>
          <p:nvPr>
            <p:extLst>
              <p:ext uri="{D42A27DB-BD31-4B8C-83A1-F6EECF244321}">
                <p14:modId xmlns:p14="http://schemas.microsoft.com/office/powerpoint/2010/main" val="3141909853"/>
              </p:ext>
            </p:extLst>
          </p:nvPr>
        </p:nvGraphicFramePr>
        <p:xfrm>
          <a:off x="3077029" y="3145758"/>
          <a:ext cx="8391071" cy="3683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82A97B78-27C7-E442-9D06-FE49F89FE589}"/>
              </a:ext>
            </a:extLst>
          </p:cNvPr>
          <p:cNvSpPr txBox="1"/>
          <p:nvPr/>
        </p:nvSpPr>
        <p:spPr>
          <a:xfrm>
            <a:off x="3077028" y="2317150"/>
            <a:ext cx="8391071"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8CA0"/>
                </a:solidFill>
                <a:effectLst/>
                <a:uLnTx/>
                <a:uFillTx/>
                <a:latin typeface="Arial"/>
                <a:ea typeface="+mn-ea"/>
                <a:cs typeface="Arial"/>
              </a:rPr>
              <a:t>CSI Annual Review of Schools (CARS) refers to the </a:t>
            </a:r>
            <a:r>
              <a:rPr kumimoji="0" lang="en-US" sz="1800" b="1" i="0" u="sng" strike="noStrike" kern="1200" cap="none" spc="0" normalizeH="0" baseline="0" noProof="0" dirty="0">
                <a:ln>
                  <a:noFill/>
                </a:ln>
                <a:solidFill>
                  <a:srgbClr val="008CA0"/>
                </a:solidFill>
                <a:effectLst/>
                <a:uLnTx/>
                <a:uFillTx/>
                <a:latin typeface="Arial"/>
                <a:ea typeface="+mn-ea"/>
                <a:cs typeface="Arial"/>
              </a:rPr>
              <a:t>process</a:t>
            </a:r>
            <a:r>
              <a:rPr kumimoji="0" lang="en-US" sz="1800" b="1" i="0" u="none" strike="noStrike" kern="1200" cap="none" spc="0" normalizeH="0" baseline="0" noProof="0" dirty="0">
                <a:ln>
                  <a:noFill/>
                </a:ln>
                <a:solidFill>
                  <a:srgbClr val="008CA0"/>
                </a:solidFill>
                <a:effectLst/>
                <a:uLnTx/>
                <a:uFillTx/>
                <a:latin typeface="Arial"/>
                <a:ea typeface="+mn-ea"/>
                <a:cs typeface="Arial"/>
              </a:rPr>
              <a:t> for collecting, analyzing, and reporting data on school performance.</a:t>
            </a:r>
          </a:p>
        </p:txBody>
      </p:sp>
    </p:spTree>
    <p:extLst>
      <p:ext uri="{BB962C8B-B14F-4D97-AF65-F5344CB8AC3E}">
        <p14:creationId xmlns:p14="http://schemas.microsoft.com/office/powerpoint/2010/main" val="2283983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BF65-C84B-45C3-72CA-AFDA68851174}"/>
              </a:ext>
            </a:extLst>
          </p:cNvPr>
          <p:cNvSpPr>
            <a:spLocks noGrp="1"/>
          </p:cNvSpPr>
          <p:nvPr>
            <p:ph type="title"/>
          </p:nvPr>
        </p:nvSpPr>
        <p:spPr>
          <a:xfrm>
            <a:off x="594360" y="189572"/>
            <a:ext cx="6787747" cy="1593507"/>
          </a:xfrm>
        </p:spPr>
        <p:txBody>
          <a:bodyPr/>
          <a:lstStyle/>
          <a:p>
            <a:r>
              <a:rPr lang="en-US" dirty="0"/>
              <a:t>Agenda</a:t>
            </a:r>
          </a:p>
        </p:txBody>
      </p:sp>
      <p:sp>
        <p:nvSpPr>
          <p:cNvPr id="3" name="Text Placeholder 2">
            <a:extLst>
              <a:ext uri="{FF2B5EF4-FFF2-40B4-BE49-F238E27FC236}">
                <a16:creationId xmlns:a16="http://schemas.microsoft.com/office/drawing/2014/main" id="{3B8EBC2C-6DD7-5003-38EB-40753046FE8C}"/>
              </a:ext>
            </a:extLst>
          </p:cNvPr>
          <p:cNvSpPr>
            <a:spLocks noGrp="1"/>
          </p:cNvSpPr>
          <p:nvPr>
            <p:ph sz="quarter" idx="13"/>
          </p:nvPr>
        </p:nvSpPr>
        <p:spPr>
          <a:xfrm>
            <a:off x="593725" y="2281238"/>
            <a:ext cx="6788150" cy="4387190"/>
          </a:xfrm>
        </p:spPr>
        <p:txBody>
          <a:bodyPr tIns="457200">
            <a:normAutofit fontScale="92500" lnSpcReduction="10000"/>
          </a:bodyPr>
          <a:lstStyle/>
          <a:p>
            <a:pPr>
              <a:buFont typeface="Wingdings" pitchFamily="2" charset="2"/>
              <a:buChar char="§"/>
            </a:pPr>
            <a:r>
              <a:rPr lang="en-US" dirty="0"/>
              <a:t>Introductions</a:t>
            </a:r>
          </a:p>
          <a:p>
            <a:pPr>
              <a:buFont typeface="Wingdings" pitchFamily="2" charset="2"/>
              <a:buChar char="§"/>
            </a:pPr>
            <a:r>
              <a:rPr lang="en-US" dirty="0"/>
              <a:t>Overview of charter school governance</a:t>
            </a:r>
          </a:p>
          <a:p>
            <a:pPr>
              <a:buFont typeface="Wingdings" pitchFamily="2" charset="2"/>
              <a:buChar char="§"/>
            </a:pPr>
            <a:r>
              <a:rPr lang="en-US" dirty="0"/>
              <a:t>Governance framework </a:t>
            </a:r>
          </a:p>
          <a:p>
            <a:pPr>
              <a:buFont typeface="Wingdings" pitchFamily="2" charset="2"/>
              <a:buChar char="§"/>
            </a:pPr>
            <a:r>
              <a:rPr lang="en-US" dirty="0"/>
              <a:t>Accountability and compliance</a:t>
            </a:r>
          </a:p>
          <a:p>
            <a:pPr>
              <a:buFont typeface="Wingdings" pitchFamily="2" charset="2"/>
              <a:buChar char="§"/>
            </a:pPr>
            <a:r>
              <a:rPr lang="en-US" dirty="0"/>
              <a:t>Financial oversight</a:t>
            </a:r>
          </a:p>
          <a:p>
            <a:pPr>
              <a:buFont typeface="Wingdings" pitchFamily="2" charset="2"/>
              <a:buChar char="§"/>
            </a:pPr>
            <a:r>
              <a:rPr lang="en-US" dirty="0"/>
              <a:t>Understanding the charter contract</a:t>
            </a:r>
          </a:p>
          <a:p>
            <a:pPr>
              <a:buFont typeface="Wingdings" pitchFamily="2" charset="2"/>
              <a:buChar char="§"/>
            </a:pPr>
            <a:r>
              <a:rPr lang="en-US" dirty="0"/>
              <a:t>Strategic planning and goal-setting</a:t>
            </a:r>
          </a:p>
          <a:p>
            <a:pPr>
              <a:buFont typeface="Wingdings" pitchFamily="2" charset="2"/>
              <a:buChar char="§"/>
            </a:pPr>
            <a:r>
              <a:rPr lang="en-US" dirty="0"/>
              <a:t>Next steps</a:t>
            </a:r>
          </a:p>
        </p:txBody>
      </p:sp>
    </p:spTree>
    <p:extLst>
      <p:ext uri="{BB962C8B-B14F-4D97-AF65-F5344CB8AC3E}">
        <p14:creationId xmlns:p14="http://schemas.microsoft.com/office/powerpoint/2010/main" val="3346685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CE60-587E-1D5C-8B50-ED3441BA49CE}"/>
              </a:ext>
            </a:extLst>
          </p:cNvPr>
          <p:cNvSpPr>
            <a:spLocks noGrp="1"/>
          </p:cNvSpPr>
          <p:nvPr>
            <p:ph type="ctrTitle"/>
          </p:nvPr>
        </p:nvSpPr>
        <p:spPr>
          <a:xfrm>
            <a:off x="6299835" y="430529"/>
            <a:ext cx="5486400" cy="3291840"/>
          </a:xfrm>
        </p:spPr>
        <p:txBody>
          <a:bodyPr/>
          <a:lstStyle/>
          <a:p>
            <a:r>
              <a:rPr lang="en-US" dirty="0"/>
              <a:t>CARS</a:t>
            </a:r>
          </a:p>
        </p:txBody>
      </p:sp>
      <p:sp>
        <p:nvSpPr>
          <p:cNvPr id="3" name="Text Placeholder 2">
            <a:extLst>
              <a:ext uri="{FF2B5EF4-FFF2-40B4-BE49-F238E27FC236}">
                <a16:creationId xmlns:a16="http://schemas.microsoft.com/office/drawing/2014/main" id="{0E02AE9C-BA1D-195E-3B93-A5A0CC03D8F3}"/>
              </a:ext>
            </a:extLst>
          </p:cNvPr>
          <p:cNvSpPr>
            <a:spLocks noGrp="1"/>
          </p:cNvSpPr>
          <p:nvPr>
            <p:ph type="body" sz="quarter" idx="11"/>
          </p:nvPr>
        </p:nvSpPr>
        <p:spPr>
          <a:xfrm>
            <a:off x="6299835" y="4269129"/>
            <a:ext cx="5486400" cy="2158342"/>
          </a:xfrm>
        </p:spPr>
        <p:txBody>
          <a:bodyPr/>
          <a:lstStyle/>
          <a:p>
            <a:r>
              <a:rPr lang="en-US" dirty="0"/>
              <a:t>Audience</a:t>
            </a:r>
          </a:p>
          <a:p>
            <a:pPr marL="342900" indent="-342900">
              <a:buFont typeface="Wingdings" pitchFamily="2" charset="2"/>
              <a:buChar char="§"/>
            </a:pPr>
            <a:r>
              <a:rPr lang="en-US" dirty="0"/>
              <a:t>Community, School, CSI Board</a:t>
            </a:r>
          </a:p>
          <a:p>
            <a:endParaRPr lang="en-US" dirty="0"/>
          </a:p>
          <a:p>
            <a:r>
              <a:rPr lang="en-US" dirty="0"/>
              <a:t>Areas for Review</a:t>
            </a:r>
          </a:p>
          <a:p>
            <a:pPr marL="342900" indent="-342900">
              <a:buFont typeface="Wingdings" pitchFamily="2" charset="2"/>
              <a:buChar char="§"/>
            </a:pPr>
            <a:r>
              <a:rPr lang="en-US" dirty="0"/>
              <a:t>Academic, Finance, Organizational</a:t>
            </a:r>
          </a:p>
        </p:txBody>
      </p:sp>
      <p:pic>
        <p:nvPicPr>
          <p:cNvPr id="10" name="Picture Placeholder 9">
            <a:extLst>
              <a:ext uri="{FF2B5EF4-FFF2-40B4-BE49-F238E27FC236}">
                <a16:creationId xmlns:a16="http://schemas.microsoft.com/office/drawing/2014/main" id="{12D6EC6E-5D86-A067-A642-9DDB2D624333}"/>
              </a:ext>
              <a:ext uri="{C183D7F6-B498-43B3-948B-1728B52AA6E4}">
                <adec:decorative xmlns:adec="http://schemas.microsoft.com/office/drawing/2017/decorative" val="1"/>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4827" t="162" r="38037" b="-162"/>
          <a:stretch/>
        </p:blipFill>
        <p:spPr>
          <a:xfrm>
            <a:off x="0" y="-11113"/>
            <a:ext cx="5791200" cy="6880226"/>
          </a:xfrm>
        </p:spPr>
      </p:pic>
      <p:pic>
        <p:nvPicPr>
          <p:cNvPr id="4" name="Picture Placeholder 9">
            <a:extLst>
              <a:ext uri="{FF2B5EF4-FFF2-40B4-BE49-F238E27FC236}">
                <a16:creationId xmlns:a16="http://schemas.microsoft.com/office/drawing/2014/main" id="{EC7514FA-32C2-9C10-BC62-37A287CBB43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l="21970" r="21970"/>
          <a:stretch/>
        </p:blipFill>
        <p:spPr>
          <a:xfrm>
            <a:off x="0" y="0"/>
            <a:ext cx="5791200" cy="6880226"/>
          </a:xfrm>
          <a:prstGeom prst="rect">
            <a:avLst/>
          </a:prstGeom>
        </p:spPr>
      </p:pic>
    </p:spTree>
    <p:extLst>
      <p:ext uri="{BB962C8B-B14F-4D97-AF65-F5344CB8AC3E}">
        <p14:creationId xmlns:p14="http://schemas.microsoft.com/office/powerpoint/2010/main" val="169190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CE60-587E-1D5C-8B50-ED3441BA49CE}"/>
              </a:ext>
            </a:extLst>
          </p:cNvPr>
          <p:cNvSpPr>
            <a:spLocks noGrp="1"/>
          </p:cNvSpPr>
          <p:nvPr>
            <p:ph type="ctrTitle"/>
          </p:nvPr>
        </p:nvSpPr>
        <p:spPr>
          <a:xfrm>
            <a:off x="6299835" y="430529"/>
            <a:ext cx="5486400" cy="3291840"/>
          </a:xfrm>
        </p:spPr>
        <p:txBody>
          <a:bodyPr/>
          <a:lstStyle/>
          <a:p>
            <a:r>
              <a:rPr lang="en-US" dirty="0"/>
              <a:t>Accreditation Ratings</a:t>
            </a:r>
          </a:p>
        </p:txBody>
      </p:sp>
      <p:sp>
        <p:nvSpPr>
          <p:cNvPr id="3" name="Text Placeholder 2">
            <a:extLst>
              <a:ext uri="{FF2B5EF4-FFF2-40B4-BE49-F238E27FC236}">
                <a16:creationId xmlns:a16="http://schemas.microsoft.com/office/drawing/2014/main" id="{0E02AE9C-BA1D-195E-3B93-A5A0CC03D8F3}"/>
              </a:ext>
            </a:extLst>
          </p:cNvPr>
          <p:cNvSpPr>
            <a:spLocks noGrp="1"/>
          </p:cNvSpPr>
          <p:nvPr>
            <p:ph type="body" sz="quarter" idx="11"/>
          </p:nvPr>
        </p:nvSpPr>
        <p:spPr>
          <a:xfrm>
            <a:off x="6299835" y="4269128"/>
            <a:ext cx="5486400" cy="2334871"/>
          </a:xfrm>
        </p:spPr>
        <p:txBody>
          <a:bodyPr/>
          <a:lstStyle/>
          <a:p>
            <a:pPr marL="342900" indent="-342900">
              <a:buFont typeface="Wingdings" pitchFamily="2" charset="2"/>
              <a:buChar char="§"/>
            </a:pPr>
            <a:r>
              <a:rPr lang="en-US" dirty="0"/>
              <a:t>Ratings used to determine school supports</a:t>
            </a:r>
          </a:p>
          <a:p>
            <a:pPr marL="342900" indent="-342900">
              <a:buFont typeface="Wingdings" pitchFamily="2" charset="2"/>
              <a:buChar char="§"/>
            </a:pPr>
            <a:r>
              <a:rPr lang="en-US" dirty="0"/>
              <a:t>Schools use CARS and their rating to inform improvement planning</a:t>
            </a:r>
          </a:p>
          <a:p>
            <a:pPr marL="342900" indent="-342900">
              <a:buFont typeface="Wingdings" pitchFamily="2" charset="2"/>
              <a:buChar char="§"/>
            </a:pPr>
            <a:r>
              <a:rPr lang="en-US" dirty="0"/>
              <a:t>CSI Board uses CARS and rating in renewal decisions</a:t>
            </a:r>
          </a:p>
        </p:txBody>
      </p:sp>
      <p:pic>
        <p:nvPicPr>
          <p:cNvPr id="6" name="Picture 5">
            <a:extLst>
              <a:ext uri="{FF2B5EF4-FFF2-40B4-BE49-F238E27FC236}">
                <a16:creationId xmlns:a16="http://schemas.microsoft.com/office/drawing/2014/main" id="{02838281-931E-D522-DE0C-E36FDF46C8D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34997" y="127792"/>
            <a:ext cx="3222171" cy="6602413"/>
          </a:xfrm>
          <a:prstGeom prst="rect">
            <a:avLst/>
          </a:prstGeom>
        </p:spPr>
      </p:pic>
    </p:spTree>
    <p:extLst>
      <p:ext uri="{BB962C8B-B14F-4D97-AF65-F5344CB8AC3E}">
        <p14:creationId xmlns:p14="http://schemas.microsoft.com/office/powerpoint/2010/main" val="425179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94360" y="102875"/>
            <a:ext cx="10873740" cy="1680205"/>
          </a:xfrm>
        </p:spPr>
        <p:txBody>
          <a:bodyPr/>
          <a:lstStyle/>
          <a:p>
            <a:r>
              <a:rPr lang="en-US" dirty="0"/>
              <a:t>Compliance</a:t>
            </a: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2" name="Content Placeholder 2">
            <a:extLst>
              <a:ext uri="{FF2B5EF4-FFF2-40B4-BE49-F238E27FC236}">
                <a16:creationId xmlns:a16="http://schemas.microsoft.com/office/drawing/2014/main" id="{5AF26985-D33B-CB29-2565-6B35F08E3776}"/>
              </a:ext>
            </a:extLst>
          </p:cNvPr>
          <p:cNvSpPr>
            <a:spLocks noGrp="1"/>
          </p:cNvSpPr>
          <p:nvPr>
            <p:ph sz="quarter" idx="13"/>
          </p:nvPr>
        </p:nvSpPr>
        <p:spPr>
          <a:xfrm>
            <a:off x="3287029" y="2230248"/>
            <a:ext cx="8508874" cy="4343079"/>
          </a:xfrm>
        </p:spPr>
        <p:txBody>
          <a:bodyPr>
            <a:normAutofit fontScale="77500" lnSpcReduction="20000"/>
          </a:bodyPr>
          <a:lstStyle/>
          <a:p>
            <a:pPr>
              <a:lnSpc>
                <a:spcPct val="114000"/>
              </a:lnSpc>
              <a:spcBef>
                <a:spcPts val="0"/>
              </a:spcBef>
              <a:buFont typeface="Wingdings" pitchFamily="2" charset="2"/>
              <a:buChar char="§"/>
            </a:pPr>
            <a:r>
              <a:rPr lang="en-US" sz="2400" dirty="0">
                <a:solidFill>
                  <a:schemeClr val="tx2"/>
                </a:solidFill>
              </a:rPr>
              <a:t>Assurance of Compliance</a:t>
            </a:r>
          </a:p>
          <a:p>
            <a:pPr>
              <a:lnSpc>
                <a:spcPct val="114000"/>
              </a:lnSpc>
              <a:spcBef>
                <a:spcPts val="0"/>
              </a:spcBef>
              <a:buFont typeface="Wingdings" pitchFamily="2" charset="2"/>
              <a:buChar char="§"/>
            </a:pPr>
            <a:r>
              <a:rPr lang="en-US" sz="2400" dirty="0">
                <a:solidFill>
                  <a:schemeClr val="tx2"/>
                </a:solidFill>
              </a:rPr>
              <a:t>Areas of compliance</a:t>
            </a:r>
          </a:p>
          <a:p>
            <a:pPr lvl="1">
              <a:lnSpc>
                <a:spcPct val="114000"/>
              </a:lnSpc>
              <a:spcBef>
                <a:spcPts val="0"/>
              </a:spcBef>
              <a:buFont typeface="Courier New" panose="02070309020205020404" pitchFamily="49" charset="0"/>
              <a:buChar char="o"/>
            </a:pPr>
            <a:r>
              <a:rPr lang="en-US" sz="2400" dirty="0">
                <a:solidFill>
                  <a:schemeClr val="tx2"/>
                </a:solidFill>
              </a:rPr>
              <a:t>Charter contract</a:t>
            </a:r>
          </a:p>
          <a:p>
            <a:pPr lvl="1">
              <a:lnSpc>
                <a:spcPct val="114000"/>
              </a:lnSpc>
              <a:spcBef>
                <a:spcPts val="0"/>
              </a:spcBef>
              <a:buFont typeface="Courier New" panose="02070309020205020404" pitchFamily="49" charset="0"/>
              <a:buChar char="o"/>
            </a:pPr>
            <a:r>
              <a:rPr lang="en-US" sz="2400" dirty="0">
                <a:solidFill>
                  <a:schemeClr val="tx2"/>
                </a:solidFill>
              </a:rPr>
              <a:t>Board governing documents</a:t>
            </a:r>
          </a:p>
          <a:p>
            <a:pPr lvl="1">
              <a:lnSpc>
                <a:spcPct val="114000"/>
              </a:lnSpc>
              <a:spcBef>
                <a:spcPts val="0"/>
              </a:spcBef>
              <a:buFont typeface="Courier New" panose="02070309020205020404" pitchFamily="49" charset="0"/>
              <a:buChar char="o"/>
            </a:pPr>
            <a:r>
              <a:rPr lang="en-US" sz="2400" dirty="0">
                <a:solidFill>
                  <a:schemeClr val="tx2"/>
                </a:solidFill>
              </a:rPr>
              <a:t>Operational areas (food service, Educational Service Provider, transportation)</a:t>
            </a:r>
          </a:p>
          <a:p>
            <a:pPr lvl="1">
              <a:lnSpc>
                <a:spcPct val="114000"/>
              </a:lnSpc>
              <a:spcBef>
                <a:spcPts val="0"/>
              </a:spcBef>
              <a:buFont typeface="Courier New" panose="02070309020205020404" pitchFamily="49" charset="0"/>
              <a:buChar char="o"/>
            </a:pPr>
            <a:r>
              <a:rPr lang="en-US" sz="2400" dirty="0">
                <a:solidFill>
                  <a:schemeClr val="tx2"/>
                </a:solidFill>
              </a:rPr>
              <a:t>Federal and State rules and policies</a:t>
            </a:r>
          </a:p>
          <a:p>
            <a:pPr lvl="2">
              <a:lnSpc>
                <a:spcPct val="114000"/>
              </a:lnSpc>
              <a:spcBef>
                <a:spcPts val="0"/>
              </a:spcBef>
              <a:buFont typeface="Wingdings" pitchFamily="2" charset="2"/>
              <a:buChar char="§"/>
            </a:pPr>
            <a:r>
              <a:rPr lang="en-US" sz="2400" dirty="0">
                <a:solidFill>
                  <a:schemeClr val="tx2"/>
                </a:solidFill>
              </a:rPr>
              <a:t>Records</a:t>
            </a:r>
          </a:p>
          <a:p>
            <a:pPr lvl="2">
              <a:lnSpc>
                <a:spcPct val="114000"/>
              </a:lnSpc>
              <a:spcBef>
                <a:spcPts val="0"/>
              </a:spcBef>
              <a:buFont typeface="Wingdings" pitchFamily="2" charset="2"/>
              <a:buChar char="§"/>
            </a:pPr>
            <a:r>
              <a:rPr lang="en-US" sz="2400" dirty="0">
                <a:solidFill>
                  <a:schemeClr val="tx2"/>
                </a:solidFill>
              </a:rPr>
              <a:t>Safety and discipline</a:t>
            </a:r>
          </a:p>
          <a:p>
            <a:pPr lvl="2">
              <a:lnSpc>
                <a:spcPct val="114000"/>
              </a:lnSpc>
              <a:spcBef>
                <a:spcPts val="0"/>
              </a:spcBef>
              <a:buFont typeface="Wingdings" pitchFamily="2" charset="2"/>
              <a:buChar char="§"/>
            </a:pPr>
            <a:r>
              <a:rPr lang="en-US" sz="2400" dirty="0">
                <a:solidFill>
                  <a:schemeClr val="tx2"/>
                </a:solidFill>
              </a:rPr>
              <a:t>Educational accountability</a:t>
            </a:r>
          </a:p>
          <a:p>
            <a:pPr lvl="2">
              <a:lnSpc>
                <a:spcPct val="114000"/>
              </a:lnSpc>
              <a:spcBef>
                <a:spcPts val="0"/>
              </a:spcBef>
              <a:buFont typeface="Wingdings" pitchFamily="2" charset="2"/>
              <a:buChar char="§"/>
            </a:pPr>
            <a:r>
              <a:rPr lang="en-US" sz="2400" dirty="0">
                <a:solidFill>
                  <a:schemeClr val="tx2"/>
                </a:solidFill>
              </a:rPr>
              <a:t>Curriculum, Instruction, and Extra-Curricular Activities</a:t>
            </a:r>
          </a:p>
          <a:p>
            <a:pPr lvl="2">
              <a:lnSpc>
                <a:spcPct val="114000"/>
              </a:lnSpc>
              <a:spcBef>
                <a:spcPts val="0"/>
              </a:spcBef>
              <a:buFont typeface="Wingdings" pitchFamily="2" charset="2"/>
              <a:buChar char="§"/>
            </a:pPr>
            <a:r>
              <a:rPr lang="en-US" sz="2400" dirty="0">
                <a:solidFill>
                  <a:schemeClr val="tx2"/>
                </a:solidFill>
              </a:rPr>
              <a:t>Operations</a:t>
            </a:r>
          </a:p>
          <a:p>
            <a:pPr lvl="2">
              <a:lnSpc>
                <a:spcPct val="114000"/>
              </a:lnSpc>
              <a:spcBef>
                <a:spcPts val="0"/>
              </a:spcBef>
              <a:buFont typeface="Wingdings" pitchFamily="2" charset="2"/>
              <a:buChar char="§"/>
            </a:pPr>
            <a:r>
              <a:rPr lang="en-US" sz="2400" dirty="0">
                <a:solidFill>
                  <a:schemeClr val="tx2"/>
                </a:solidFill>
              </a:rPr>
              <a:t>Employment</a:t>
            </a:r>
          </a:p>
          <a:p>
            <a:pPr lvl="2">
              <a:lnSpc>
                <a:spcPct val="114000"/>
              </a:lnSpc>
              <a:spcBef>
                <a:spcPts val="0"/>
              </a:spcBef>
              <a:buFont typeface="Wingdings" pitchFamily="2" charset="2"/>
              <a:buChar char="§"/>
            </a:pPr>
            <a:r>
              <a:rPr lang="en-US" sz="2400" dirty="0">
                <a:solidFill>
                  <a:schemeClr val="tx2"/>
                </a:solidFill>
              </a:rPr>
              <a:t>Exceptional students</a:t>
            </a:r>
          </a:p>
          <a:p>
            <a:pPr lvl="2">
              <a:lnSpc>
                <a:spcPct val="114000"/>
              </a:lnSpc>
              <a:spcBef>
                <a:spcPts val="0"/>
              </a:spcBef>
              <a:buFont typeface="Wingdings" pitchFamily="2" charset="2"/>
              <a:buChar char="§"/>
            </a:pPr>
            <a:r>
              <a:rPr lang="en-US" sz="2400" dirty="0">
                <a:solidFill>
                  <a:schemeClr val="tx2"/>
                </a:solidFill>
              </a:rPr>
              <a:t>Finance</a:t>
            </a:r>
          </a:p>
          <a:p>
            <a:pPr lvl="2">
              <a:lnSpc>
                <a:spcPct val="114000"/>
              </a:lnSpc>
              <a:spcBef>
                <a:spcPts val="0"/>
              </a:spcBef>
              <a:buFont typeface="Wingdings" pitchFamily="2" charset="2"/>
              <a:buChar char="§"/>
            </a:pPr>
            <a:endParaRPr lang="en-US" sz="2400" dirty="0">
              <a:solidFill>
                <a:schemeClr val="tx2"/>
              </a:solidFill>
            </a:endParaRPr>
          </a:p>
        </p:txBody>
      </p:sp>
    </p:spTree>
    <p:extLst>
      <p:ext uri="{BB962C8B-B14F-4D97-AF65-F5344CB8AC3E}">
        <p14:creationId xmlns:p14="http://schemas.microsoft.com/office/powerpoint/2010/main" val="1456788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105D057-4609-9DBC-EA77-E4922FCDF41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0286" y="1693828"/>
            <a:ext cx="6190343" cy="34703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0FE7791-CEE2-E204-A6E5-54EA0D8C1D7E}"/>
              </a:ext>
            </a:extLst>
          </p:cNvPr>
          <p:cNvSpPr>
            <a:spLocks noGrp="1"/>
          </p:cNvSpPr>
          <p:nvPr>
            <p:ph type="ctrTitle"/>
          </p:nvPr>
        </p:nvSpPr>
        <p:spPr>
          <a:xfrm>
            <a:off x="6309904" y="-3291840"/>
            <a:ext cx="5486400" cy="3291840"/>
          </a:xfrm>
        </p:spPr>
        <p:txBody>
          <a:bodyPr vert="horz" lIns="0" tIns="0" rIns="0" bIns="0" rtlCol="0" anchor="b">
            <a:noAutofit/>
          </a:bodyPr>
          <a:lstStyle/>
          <a:p>
            <a:r>
              <a:rPr lang="en-US" dirty="0"/>
              <a:t>Questions</a:t>
            </a:r>
          </a:p>
        </p:txBody>
      </p:sp>
    </p:spTree>
    <p:extLst>
      <p:ext uri="{BB962C8B-B14F-4D97-AF65-F5344CB8AC3E}">
        <p14:creationId xmlns:p14="http://schemas.microsoft.com/office/powerpoint/2010/main" val="468046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Colorful pastel sticks">
            <a:extLst>
              <a:ext uri="{FF2B5EF4-FFF2-40B4-BE49-F238E27FC236}">
                <a16:creationId xmlns:a16="http://schemas.microsoft.com/office/drawing/2014/main" id="{8DB431A1-9806-9CFE-0E5F-1A5611C2A66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378" b="12378"/>
          <a:stretch/>
        </p:blipFill>
        <p:spPr>
          <a:xfrm>
            <a:off x="0" y="0"/>
            <a:ext cx="12192000" cy="6880225"/>
          </a:xfrm>
        </p:spPr>
      </p:pic>
      <p:sp>
        <p:nvSpPr>
          <p:cNvPr id="3" name="Title 2">
            <a:extLst>
              <a:ext uri="{FF2B5EF4-FFF2-40B4-BE49-F238E27FC236}">
                <a16:creationId xmlns:a16="http://schemas.microsoft.com/office/drawing/2014/main" id="{9C37279A-330D-886F-340D-494A5005E5FC}"/>
              </a:ext>
            </a:extLst>
          </p:cNvPr>
          <p:cNvSpPr>
            <a:spLocks noGrp="1"/>
          </p:cNvSpPr>
          <p:nvPr>
            <p:ph type="title"/>
          </p:nvPr>
        </p:nvSpPr>
        <p:spPr>
          <a:xfrm>
            <a:off x="6309359" y="444933"/>
            <a:ext cx="5477479" cy="3291840"/>
          </a:xfrm>
        </p:spPr>
        <p:txBody>
          <a:bodyPr/>
          <a:lstStyle/>
          <a:p>
            <a:r>
              <a:rPr lang="en-US" dirty="0"/>
              <a:t>Financial Oversight</a:t>
            </a:r>
          </a:p>
        </p:txBody>
      </p:sp>
    </p:spTree>
    <p:extLst>
      <p:ext uri="{BB962C8B-B14F-4D97-AF65-F5344CB8AC3E}">
        <p14:creationId xmlns:p14="http://schemas.microsoft.com/office/powerpoint/2010/main" val="3006640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CB0AD-E135-D559-9766-84E8B4DF356E}"/>
              </a:ext>
            </a:extLst>
          </p:cNvPr>
          <p:cNvSpPr>
            <a:spLocks noGrp="1"/>
          </p:cNvSpPr>
          <p:nvPr>
            <p:ph type="title"/>
          </p:nvPr>
        </p:nvSpPr>
        <p:spPr/>
        <p:txBody>
          <a:bodyPr/>
          <a:lstStyle/>
          <a:p>
            <a:r>
              <a:rPr lang="en-US" dirty="0"/>
              <a:t>Financial Oversight</a:t>
            </a:r>
          </a:p>
        </p:txBody>
      </p:sp>
      <p:sp>
        <p:nvSpPr>
          <p:cNvPr id="3" name="Content Placeholder 2">
            <a:extLst>
              <a:ext uri="{FF2B5EF4-FFF2-40B4-BE49-F238E27FC236}">
                <a16:creationId xmlns:a16="http://schemas.microsoft.com/office/drawing/2014/main" id="{5EE125E9-DCE8-1057-6654-2BC9D381CB48}"/>
              </a:ext>
            </a:extLst>
          </p:cNvPr>
          <p:cNvSpPr>
            <a:spLocks noGrp="1"/>
          </p:cNvSpPr>
          <p:nvPr>
            <p:ph sz="quarter" idx="13"/>
          </p:nvPr>
        </p:nvSpPr>
        <p:spPr/>
        <p:txBody>
          <a:bodyPr/>
          <a:lstStyle/>
          <a:p>
            <a:r>
              <a:rPr lang="en-US" dirty="0"/>
              <a:t>Board financial responsibilities</a:t>
            </a:r>
          </a:p>
          <a:p>
            <a:r>
              <a:rPr lang="en-US" dirty="0"/>
              <a:t>Assessing the school’s financial health</a:t>
            </a:r>
          </a:p>
          <a:p>
            <a:r>
              <a:rPr lang="en-US" dirty="0"/>
              <a:t>Working with school leadership</a:t>
            </a:r>
          </a:p>
        </p:txBody>
      </p:sp>
    </p:spTree>
    <p:extLst>
      <p:ext uri="{BB962C8B-B14F-4D97-AF65-F5344CB8AC3E}">
        <p14:creationId xmlns:p14="http://schemas.microsoft.com/office/powerpoint/2010/main" val="1223560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DE167-556F-32B7-A1C5-BA23F0E101BB}"/>
              </a:ext>
            </a:extLst>
          </p:cNvPr>
          <p:cNvSpPr>
            <a:spLocks noGrp="1"/>
          </p:cNvSpPr>
          <p:nvPr>
            <p:ph type="title"/>
          </p:nvPr>
        </p:nvSpPr>
        <p:spPr/>
        <p:txBody>
          <a:bodyPr/>
          <a:lstStyle/>
          <a:p>
            <a:r>
              <a:rPr lang="en-US" dirty="0"/>
              <a:t>Board Financial Responsibilities</a:t>
            </a:r>
          </a:p>
        </p:txBody>
      </p:sp>
      <p:sp>
        <p:nvSpPr>
          <p:cNvPr id="3" name="Content Placeholder 2">
            <a:extLst>
              <a:ext uri="{FF2B5EF4-FFF2-40B4-BE49-F238E27FC236}">
                <a16:creationId xmlns:a16="http://schemas.microsoft.com/office/drawing/2014/main" id="{B951D0FA-1607-73EB-E997-7DD9D1272EA1}"/>
              </a:ext>
            </a:extLst>
          </p:cNvPr>
          <p:cNvSpPr>
            <a:spLocks noGrp="1"/>
          </p:cNvSpPr>
          <p:nvPr>
            <p:ph sz="quarter" idx="13"/>
          </p:nvPr>
        </p:nvSpPr>
        <p:spPr/>
        <p:txBody>
          <a:bodyPr>
            <a:normAutofit lnSpcReduction="10000"/>
          </a:bodyPr>
          <a:lstStyle/>
          <a:p>
            <a:pPr>
              <a:lnSpc>
                <a:spcPct val="114000"/>
              </a:lnSpc>
              <a:spcBef>
                <a:spcPts val="0"/>
              </a:spcBef>
              <a:buFont typeface="Wingdings" pitchFamily="2" charset="2"/>
              <a:buChar char="§"/>
            </a:pPr>
            <a:r>
              <a:rPr lang="en-US" dirty="0">
                <a:solidFill>
                  <a:schemeClr val="tx2"/>
                </a:solidFill>
              </a:rPr>
              <a:t>Colorado State Statues</a:t>
            </a:r>
          </a:p>
          <a:p>
            <a:pPr lvl="1">
              <a:lnSpc>
                <a:spcPct val="114000"/>
              </a:lnSpc>
              <a:spcBef>
                <a:spcPts val="0"/>
              </a:spcBef>
            </a:pPr>
            <a:r>
              <a:rPr lang="en-US" dirty="0">
                <a:solidFill>
                  <a:schemeClr val="tx2"/>
                </a:solidFill>
              </a:rPr>
              <a:t>CRS </a:t>
            </a:r>
            <a:r>
              <a:rPr lang="en-US" dirty="0">
                <a:solidFill>
                  <a:schemeClr val="tx2"/>
                </a:solidFill>
                <a:effectLst/>
              </a:rPr>
              <a:t>22-45-102(1)(a) &amp; (b)</a:t>
            </a:r>
          </a:p>
          <a:p>
            <a:pPr marL="1038225" lvl="2" indent="-288925">
              <a:lnSpc>
                <a:spcPct val="114000"/>
              </a:lnSpc>
              <a:spcBef>
                <a:spcPts val="0"/>
              </a:spcBef>
              <a:buFont typeface="Courier New" panose="02070309020205020404" pitchFamily="49" charset="0"/>
              <a:buChar char="o"/>
            </a:pPr>
            <a:r>
              <a:rPr lang="en-US" dirty="0">
                <a:solidFill>
                  <a:schemeClr val="tx2"/>
                </a:solidFill>
              </a:rPr>
              <a:t>A</a:t>
            </a:r>
            <a:r>
              <a:rPr lang="en-US" dirty="0">
                <a:solidFill>
                  <a:schemeClr val="tx2"/>
                </a:solidFill>
                <a:effectLst/>
              </a:rPr>
              <a:t>ccounting practices</a:t>
            </a:r>
          </a:p>
          <a:p>
            <a:pPr marL="1038225" lvl="2" indent="-288925">
              <a:lnSpc>
                <a:spcPct val="114000"/>
              </a:lnSpc>
              <a:spcBef>
                <a:spcPts val="0"/>
              </a:spcBef>
              <a:buFont typeface="Courier New" panose="02070309020205020404" pitchFamily="49" charset="0"/>
              <a:buChar char="o"/>
            </a:pPr>
            <a:r>
              <a:rPr lang="en-US" dirty="0">
                <a:solidFill>
                  <a:schemeClr val="tx2"/>
                </a:solidFill>
              </a:rPr>
              <a:t>F</a:t>
            </a:r>
            <a:r>
              <a:rPr lang="en-US" dirty="0">
                <a:solidFill>
                  <a:schemeClr val="tx2"/>
                </a:solidFill>
                <a:effectLst/>
              </a:rPr>
              <a:t>inancial transaction recording</a:t>
            </a:r>
          </a:p>
          <a:p>
            <a:pPr marL="1038225" lvl="2" indent="-288925">
              <a:lnSpc>
                <a:spcPct val="114000"/>
              </a:lnSpc>
              <a:spcBef>
                <a:spcPts val="0"/>
              </a:spcBef>
              <a:buFont typeface="Courier New" panose="02070309020205020404" pitchFamily="49" charset="0"/>
              <a:buChar char="o"/>
            </a:pPr>
            <a:r>
              <a:rPr lang="en-US" dirty="0">
                <a:solidFill>
                  <a:schemeClr val="tx2"/>
                </a:solidFill>
              </a:rPr>
              <a:t>M</a:t>
            </a:r>
            <a:r>
              <a:rPr lang="en-US" dirty="0">
                <a:solidFill>
                  <a:schemeClr val="tx2"/>
                </a:solidFill>
                <a:effectLst/>
              </a:rPr>
              <a:t>onthly balancing of accounts</a:t>
            </a:r>
          </a:p>
          <a:p>
            <a:pPr marL="1038225" lvl="2" indent="-288925">
              <a:lnSpc>
                <a:spcPct val="114000"/>
              </a:lnSpc>
              <a:spcBef>
                <a:spcPts val="0"/>
              </a:spcBef>
              <a:buFont typeface="Courier New" panose="02070309020205020404" pitchFamily="49" charset="0"/>
              <a:buChar char="o"/>
            </a:pPr>
            <a:r>
              <a:rPr lang="en-US" dirty="0">
                <a:solidFill>
                  <a:schemeClr val="tx2"/>
                </a:solidFill>
              </a:rPr>
              <a:t>Q</a:t>
            </a:r>
            <a:r>
              <a:rPr lang="en-US" dirty="0">
                <a:solidFill>
                  <a:schemeClr val="tx2"/>
                </a:solidFill>
                <a:effectLst/>
              </a:rPr>
              <a:t>uarterly review of financial condition</a:t>
            </a:r>
          </a:p>
          <a:p>
            <a:pPr lvl="1">
              <a:lnSpc>
                <a:spcPct val="114000"/>
              </a:lnSpc>
            </a:pPr>
            <a:r>
              <a:rPr lang="en-US" dirty="0">
                <a:solidFill>
                  <a:schemeClr val="tx2"/>
                </a:solidFill>
                <a:effectLst/>
              </a:rPr>
              <a:t>CRS 22-45-102(2)</a:t>
            </a:r>
          </a:p>
          <a:p>
            <a:pPr marL="1038225" lvl="2" indent="-288925">
              <a:lnSpc>
                <a:spcPct val="114000"/>
              </a:lnSpc>
              <a:spcBef>
                <a:spcPts val="0"/>
              </a:spcBef>
              <a:buFont typeface="Courier New" panose="02070309020205020404" pitchFamily="49" charset="0"/>
              <a:buChar char="o"/>
            </a:pPr>
            <a:r>
              <a:rPr lang="en-US" dirty="0">
                <a:solidFill>
                  <a:schemeClr val="tx2"/>
                </a:solidFill>
              </a:rPr>
              <a:t>Maintaining files</a:t>
            </a:r>
          </a:p>
          <a:p>
            <a:pPr marL="1038225" lvl="2" indent="-288925">
              <a:lnSpc>
                <a:spcPct val="114000"/>
              </a:lnSpc>
              <a:spcBef>
                <a:spcPts val="0"/>
              </a:spcBef>
              <a:buFont typeface="Courier New" panose="02070309020205020404" pitchFamily="49" charset="0"/>
              <a:buChar char="o"/>
            </a:pPr>
            <a:r>
              <a:rPr lang="en-US" dirty="0">
                <a:solidFill>
                  <a:schemeClr val="tx2"/>
                </a:solidFill>
              </a:rPr>
              <a:t>Monthly reconciliation</a:t>
            </a:r>
          </a:p>
          <a:p>
            <a:pPr marL="1038225" lvl="2" indent="-288925">
              <a:lnSpc>
                <a:spcPct val="114000"/>
              </a:lnSpc>
              <a:spcBef>
                <a:spcPts val="0"/>
              </a:spcBef>
              <a:buFont typeface="Courier New" panose="02070309020205020404" pitchFamily="49" charset="0"/>
              <a:buChar char="o"/>
            </a:pPr>
            <a:r>
              <a:rPr lang="en-US" dirty="0">
                <a:solidFill>
                  <a:schemeClr val="tx2"/>
                </a:solidFill>
              </a:rPr>
              <a:t>Financial transparency and open records</a:t>
            </a:r>
          </a:p>
        </p:txBody>
      </p:sp>
    </p:spTree>
    <p:extLst>
      <p:ext uri="{BB962C8B-B14F-4D97-AF65-F5344CB8AC3E}">
        <p14:creationId xmlns:p14="http://schemas.microsoft.com/office/powerpoint/2010/main" val="2321473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DE167-556F-32B7-A1C5-BA23F0E101BB}"/>
              </a:ext>
            </a:extLst>
          </p:cNvPr>
          <p:cNvSpPr>
            <a:spLocks noGrp="1"/>
          </p:cNvSpPr>
          <p:nvPr>
            <p:ph type="title"/>
          </p:nvPr>
        </p:nvSpPr>
        <p:spPr/>
        <p:txBody>
          <a:bodyPr/>
          <a:lstStyle/>
          <a:p>
            <a:r>
              <a:rPr lang="en-US" dirty="0"/>
              <a:t>Board Financial Responsibilities</a:t>
            </a:r>
          </a:p>
        </p:txBody>
      </p:sp>
      <p:sp>
        <p:nvSpPr>
          <p:cNvPr id="3" name="Content Placeholder 2">
            <a:extLst>
              <a:ext uri="{FF2B5EF4-FFF2-40B4-BE49-F238E27FC236}">
                <a16:creationId xmlns:a16="http://schemas.microsoft.com/office/drawing/2014/main" id="{B951D0FA-1607-73EB-E997-7DD9D1272EA1}"/>
              </a:ext>
            </a:extLst>
          </p:cNvPr>
          <p:cNvSpPr>
            <a:spLocks noGrp="1"/>
          </p:cNvSpPr>
          <p:nvPr>
            <p:ph sz="quarter" idx="13"/>
          </p:nvPr>
        </p:nvSpPr>
        <p:spPr/>
        <p:txBody>
          <a:bodyPr>
            <a:normAutofit/>
          </a:bodyPr>
          <a:lstStyle/>
          <a:p>
            <a:pPr>
              <a:lnSpc>
                <a:spcPct val="114000"/>
              </a:lnSpc>
              <a:spcBef>
                <a:spcPts val="0"/>
              </a:spcBef>
              <a:buFont typeface="Wingdings" pitchFamily="2" charset="2"/>
              <a:buChar char="§"/>
            </a:pPr>
            <a:r>
              <a:rPr lang="en-US" sz="2400" dirty="0">
                <a:solidFill>
                  <a:schemeClr val="tx2"/>
                </a:solidFill>
              </a:rPr>
              <a:t>Board policy</a:t>
            </a:r>
          </a:p>
          <a:p>
            <a:pPr lvl="1">
              <a:lnSpc>
                <a:spcPct val="114000"/>
              </a:lnSpc>
              <a:spcBef>
                <a:spcPts val="0"/>
              </a:spcBef>
              <a:buFont typeface="Courier New" panose="02070309020205020404" pitchFamily="49" charset="0"/>
              <a:buChar char="o"/>
            </a:pPr>
            <a:r>
              <a:rPr lang="en-US" sz="2400" dirty="0">
                <a:solidFill>
                  <a:schemeClr val="tx2"/>
                </a:solidFill>
              </a:rPr>
              <a:t>Financial policies</a:t>
            </a:r>
          </a:p>
          <a:p>
            <a:pPr lvl="1">
              <a:lnSpc>
                <a:spcPct val="114000"/>
              </a:lnSpc>
              <a:spcBef>
                <a:spcPts val="0"/>
              </a:spcBef>
              <a:buFont typeface="Courier New" panose="02070309020205020404" pitchFamily="49" charset="0"/>
              <a:buChar char="o"/>
            </a:pPr>
            <a:r>
              <a:rPr lang="en-US" sz="2400" dirty="0">
                <a:solidFill>
                  <a:schemeClr val="tx2"/>
                </a:solidFill>
              </a:rPr>
              <a:t>Investment policies</a:t>
            </a:r>
          </a:p>
          <a:p>
            <a:pPr lvl="1">
              <a:lnSpc>
                <a:spcPct val="114000"/>
              </a:lnSpc>
              <a:spcBef>
                <a:spcPts val="0"/>
              </a:spcBef>
              <a:buFont typeface="Courier New" panose="02070309020205020404" pitchFamily="49" charset="0"/>
              <a:buChar char="o"/>
            </a:pPr>
            <a:r>
              <a:rPr lang="en-US" sz="2400" dirty="0">
                <a:solidFill>
                  <a:schemeClr val="tx2"/>
                </a:solidFill>
              </a:rPr>
              <a:t>Conflict of interest policy</a:t>
            </a:r>
          </a:p>
          <a:p>
            <a:pPr>
              <a:lnSpc>
                <a:spcPct val="114000"/>
              </a:lnSpc>
              <a:spcBef>
                <a:spcPts val="0"/>
              </a:spcBef>
              <a:buFont typeface="Wingdings" pitchFamily="2" charset="2"/>
              <a:buChar char="§"/>
            </a:pPr>
            <a:r>
              <a:rPr lang="en-US" sz="2400" dirty="0">
                <a:solidFill>
                  <a:schemeClr val="tx2"/>
                </a:solidFill>
              </a:rPr>
              <a:t>Charter contract</a:t>
            </a:r>
          </a:p>
          <a:p>
            <a:pPr lvl="1">
              <a:lnSpc>
                <a:spcPct val="114000"/>
              </a:lnSpc>
              <a:spcBef>
                <a:spcPts val="0"/>
              </a:spcBef>
              <a:buFont typeface="Courier New" panose="02070309020205020404" pitchFamily="49" charset="0"/>
              <a:buChar char="o"/>
            </a:pPr>
            <a:r>
              <a:rPr lang="en-US" sz="2400" dirty="0">
                <a:solidFill>
                  <a:schemeClr val="tx2"/>
                </a:solidFill>
              </a:rPr>
              <a:t>Enrollment</a:t>
            </a:r>
          </a:p>
          <a:p>
            <a:pPr lvl="1">
              <a:lnSpc>
                <a:spcPct val="114000"/>
              </a:lnSpc>
              <a:spcBef>
                <a:spcPts val="0"/>
              </a:spcBef>
              <a:buFont typeface="Courier New" panose="02070309020205020404" pitchFamily="49" charset="0"/>
              <a:buChar char="o"/>
            </a:pPr>
            <a:r>
              <a:rPr lang="en-US" sz="2400" dirty="0">
                <a:solidFill>
                  <a:schemeClr val="tx2"/>
                </a:solidFill>
              </a:rPr>
              <a:t>Financial health</a:t>
            </a:r>
          </a:p>
          <a:p>
            <a:pPr>
              <a:lnSpc>
                <a:spcPct val="114000"/>
              </a:lnSpc>
              <a:spcBef>
                <a:spcPts val="0"/>
              </a:spcBef>
              <a:buFont typeface="Wingdings" pitchFamily="2" charset="2"/>
              <a:buChar char="§"/>
            </a:pPr>
            <a:r>
              <a:rPr lang="en-US" sz="2400" dirty="0">
                <a:solidFill>
                  <a:schemeClr val="tx2"/>
                </a:solidFill>
              </a:rPr>
              <a:t>Debt covenants</a:t>
            </a:r>
          </a:p>
        </p:txBody>
      </p:sp>
    </p:spTree>
    <p:extLst>
      <p:ext uri="{BB962C8B-B14F-4D97-AF65-F5344CB8AC3E}">
        <p14:creationId xmlns:p14="http://schemas.microsoft.com/office/powerpoint/2010/main" val="328048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DE167-556F-32B7-A1C5-BA23F0E101BB}"/>
              </a:ext>
            </a:extLst>
          </p:cNvPr>
          <p:cNvSpPr>
            <a:spLocks noGrp="1"/>
          </p:cNvSpPr>
          <p:nvPr>
            <p:ph type="title"/>
          </p:nvPr>
        </p:nvSpPr>
        <p:spPr/>
        <p:txBody>
          <a:bodyPr/>
          <a:lstStyle/>
          <a:p>
            <a:r>
              <a:rPr lang="en-US" dirty="0"/>
              <a:t>Assessing the School’s Financial Health</a:t>
            </a:r>
          </a:p>
        </p:txBody>
      </p:sp>
      <p:graphicFrame>
        <p:nvGraphicFramePr>
          <p:cNvPr id="4" name="Table 3">
            <a:extLst>
              <a:ext uri="{FF2B5EF4-FFF2-40B4-BE49-F238E27FC236}">
                <a16:creationId xmlns:a16="http://schemas.microsoft.com/office/drawing/2014/main" id="{8C286FC4-F8C7-E21A-D42A-F0870B25D68C}"/>
              </a:ext>
            </a:extLst>
          </p:cNvPr>
          <p:cNvGraphicFramePr>
            <a:graphicFrameLocks noGrp="1"/>
          </p:cNvGraphicFramePr>
          <p:nvPr>
            <p:extLst>
              <p:ext uri="{D42A27DB-BD31-4B8C-83A1-F6EECF244321}">
                <p14:modId xmlns:p14="http://schemas.microsoft.com/office/powerpoint/2010/main" val="3854725663"/>
              </p:ext>
            </p:extLst>
          </p:nvPr>
        </p:nvGraphicFramePr>
        <p:xfrm>
          <a:off x="2277375" y="2544247"/>
          <a:ext cx="9575319" cy="3444240"/>
        </p:xfrm>
        <a:graphic>
          <a:graphicData uri="http://schemas.openxmlformats.org/drawingml/2006/table">
            <a:tbl>
              <a:tblPr firstRow="1" bandRow="1">
                <a:tableStyleId>{F2DE63D5-997A-4646-A377-4702673A728D}</a:tableStyleId>
              </a:tblPr>
              <a:tblGrid>
                <a:gridCol w="3191773">
                  <a:extLst>
                    <a:ext uri="{9D8B030D-6E8A-4147-A177-3AD203B41FA5}">
                      <a16:colId xmlns:a16="http://schemas.microsoft.com/office/drawing/2014/main" val="759944547"/>
                    </a:ext>
                  </a:extLst>
                </a:gridCol>
                <a:gridCol w="3191773">
                  <a:extLst>
                    <a:ext uri="{9D8B030D-6E8A-4147-A177-3AD203B41FA5}">
                      <a16:colId xmlns:a16="http://schemas.microsoft.com/office/drawing/2014/main" val="631068327"/>
                    </a:ext>
                  </a:extLst>
                </a:gridCol>
                <a:gridCol w="3191773">
                  <a:extLst>
                    <a:ext uri="{9D8B030D-6E8A-4147-A177-3AD203B41FA5}">
                      <a16:colId xmlns:a16="http://schemas.microsoft.com/office/drawing/2014/main" val="3592166531"/>
                    </a:ext>
                  </a:extLst>
                </a:gridCol>
              </a:tblGrid>
              <a:tr h="370840">
                <a:tc>
                  <a:txBody>
                    <a:bodyPr/>
                    <a:lstStyle/>
                    <a:p>
                      <a:pPr algn="ctr"/>
                      <a:r>
                        <a:rPr lang="en-US" sz="2400" dirty="0">
                          <a:solidFill>
                            <a:schemeClr val="tx1"/>
                          </a:solidFill>
                        </a:rPr>
                        <a:t>Full Board</a:t>
                      </a:r>
                    </a:p>
                  </a:txBody>
                  <a:tcPr/>
                </a:tc>
                <a:tc>
                  <a:txBody>
                    <a:bodyPr/>
                    <a:lstStyle/>
                    <a:p>
                      <a:pPr algn="ctr"/>
                      <a:r>
                        <a:rPr lang="en-US" sz="2400" dirty="0">
                          <a:solidFill>
                            <a:schemeClr val="tx1"/>
                          </a:solidFill>
                        </a:rPr>
                        <a:t>Finance Committee</a:t>
                      </a:r>
                    </a:p>
                  </a:txBody>
                  <a:tcPr/>
                </a:tc>
                <a:tc>
                  <a:txBody>
                    <a:bodyPr/>
                    <a:lstStyle/>
                    <a:p>
                      <a:pPr algn="ctr"/>
                      <a:r>
                        <a:rPr lang="en-US" sz="2400" dirty="0">
                          <a:solidFill>
                            <a:schemeClr val="tx1"/>
                          </a:solidFill>
                        </a:rPr>
                        <a:t>School Staff</a:t>
                      </a:r>
                    </a:p>
                  </a:txBody>
                  <a:tcPr/>
                </a:tc>
                <a:extLst>
                  <a:ext uri="{0D108BD9-81ED-4DB2-BD59-A6C34878D82A}">
                    <a16:rowId xmlns:a16="http://schemas.microsoft.com/office/drawing/2014/main" val="821594793"/>
                  </a:ext>
                </a:extLst>
              </a:tr>
              <a:tr h="370840">
                <a:tc>
                  <a:txBody>
                    <a:bodyPr/>
                    <a:lstStyle/>
                    <a:p>
                      <a:pPr marL="285750" indent="-285750">
                        <a:buFont typeface="Wingdings" pitchFamily="2" charset="2"/>
                        <a:buChar char="§"/>
                      </a:pPr>
                      <a:r>
                        <a:rPr lang="en-US" sz="1900" dirty="0">
                          <a:solidFill>
                            <a:schemeClr val="bg1"/>
                          </a:solidFill>
                        </a:rPr>
                        <a:t>Budget adoption</a:t>
                      </a:r>
                    </a:p>
                    <a:p>
                      <a:pPr marL="285750" indent="-285750">
                        <a:buFont typeface="Wingdings" pitchFamily="2" charset="2"/>
                        <a:buChar char="§"/>
                      </a:pPr>
                      <a:r>
                        <a:rPr lang="en-US" sz="1900" dirty="0">
                          <a:solidFill>
                            <a:schemeClr val="bg1"/>
                          </a:solidFill>
                        </a:rPr>
                        <a:t>Quarterly financial report review</a:t>
                      </a:r>
                    </a:p>
                    <a:p>
                      <a:pPr marL="285750" indent="-285750">
                        <a:buFont typeface="Wingdings" pitchFamily="2" charset="2"/>
                        <a:buChar char="§"/>
                      </a:pPr>
                      <a:r>
                        <a:rPr lang="en-US" sz="1900" dirty="0">
                          <a:solidFill>
                            <a:schemeClr val="bg1"/>
                          </a:solidFill>
                        </a:rPr>
                        <a:t>Financial policy review and adoption</a:t>
                      </a:r>
                    </a:p>
                    <a:p>
                      <a:pPr marL="285750" indent="-285750">
                        <a:buFont typeface="Wingdings" pitchFamily="2" charset="2"/>
                        <a:buChar char="§"/>
                      </a:pPr>
                      <a:r>
                        <a:rPr lang="en-US" sz="1900" dirty="0">
                          <a:solidFill>
                            <a:schemeClr val="bg1"/>
                          </a:solidFill>
                        </a:rPr>
                        <a:t>Independent audit review</a:t>
                      </a:r>
                    </a:p>
                  </a:txBody>
                  <a:tcPr/>
                </a:tc>
                <a:tc>
                  <a:txBody>
                    <a:bodyPr/>
                    <a:lstStyle/>
                    <a:p>
                      <a:pPr marL="285750" indent="-285750">
                        <a:buFont typeface="Wingdings" pitchFamily="2" charset="2"/>
                        <a:buChar char="§"/>
                      </a:pPr>
                      <a:r>
                        <a:rPr lang="en-US" sz="1900" dirty="0">
                          <a:solidFill>
                            <a:schemeClr val="bg1"/>
                          </a:solidFill>
                        </a:rPr>
                        <a:t>Monthly financial report review</a:t>
                      </a:r>
                    </a:p>
                    <a:p>
                      <a:pPr marL="285750" indent="-285750">
                        <a:buFont typeface="Wingdings" pitchFamily="2" charset="2"/>
                        <a:buChar char="§"/>
                      </a:pPr>
                      <a:r>
                        <a:rPr lang="en-US" sz="1900" dirty="0">
                          <a:solidFill>
                            <a:schemeClr val="bg1"/>
                          </a:solidFill>
                        </a:rPr>
                        <a:t>Budget recommendations</a:t>
                      </a:r>
                    </a:p>
                    <a:p>
                      <a:pPr marL="285750" indent="-285750">
                        <a:buFont typeface="Wingdings" pitchFamily="2" charset="2"/>
                        <a:buChar char="§"/>
                      </a:pPr>
                      <a:r>
                        <a:rPr lang="en-US" sz="1900" dirty="0">
                          <a:solidFill>
                            <a:schemeClr val="bg1"/>
                          </a:solidFill>
                        </a:rPr>
                        <a:t>Financial policy and procedure review</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900" dirty="0">
                          <a:solidFill>
                            <a:schemeClr val="bg1"/>
                          </a:solidFill>
                        </a:rPr>
                        <a:t>Engage independent auditors and r</a:t>
                      </a:r>
                      <a:r>
                        <a:rPr lang="en-US" sz="1900" kern="1200" dirty="0">
                          <a:solidFill>
                            <a:schemeClr val="bg1"/>
                          </a:solidFill>
                          <a:effectLst/>
                          <a:latin typeface="+mn-lt"/>
                          <a:ea typeface="+mn-ea"/>
                          <a:cs typeface="+mn-cs"/>
                        </a:rPr>
                        <a:t>eview with them the adequacy of the organization's internal controls</a:t>
                      </a:r>
                      <a:endParaRPr lang="en-US" sz="1900" dirty="0">
                        <a:solidFill>
                          <a:schemeClr val="bg1"/>
                        </a:solidFill>
                      </a:endParaRPr>
                    </a:p>
                  </a:txBody>
                  <a:tcPr/>
                </a:tc>
                <a:tc>
                  <a:txBody>
                    <a:bodyPr/>
                    <a:lstStyle/>
                    <a:p>
                      <a:pPr marL="285750" indent="-285750">
                        <a:buFont typeface="Wingdings" pitchFamily="2" charset="2"/>
                        <a:buChar char="§"/>
                      </a:pPr>
                      <a:r>
                        <a:rPr lang="en-US" sz="1900" dirty="0">
                          <a:solidFill>
                            <a:schemeClr val="bg1"/>
                          </a:solidFill>
                        </a:rPr>
                        <a:t>Monthly financial report preparation and presentation</a:t>
                      </a:r>
                    </a:p>
                    <a:p>
                      <a:pPr marL="285750" indent="-285750">
                        <a:buFont typeface="Wingdings" pitchFamily="2" charset="2"/>
                        <a:buChar char="§"/>
                      </a:pPr>
                      <a:r>
                        <a:rPr lang="en-US" sz="1900" dirty="0">
                          <a:solidFill>
                            <a:schemeClr val="bg1"/>
                          </a:solidFill>
                        </a:rPr>
                        <a:t>Development of financial procedures</a:t>
                      </a:r>
                    </a:p>
                    <a:p>
                      <a:pPr marL="285750" indent="-285750">
                        <a:buFont typeface="Wingdings" pitchFamily="2" charset="2"/>
                        <a:buChar char="§"/>
                      </a:pPr>
                      <a:r>
                        <a:rPr lang="en-US" sz="1900" dirty="0">
                          <a:solidFill>
                            <a:schemeClr val="bg1"/>
                          </a:solidFill>
                        </a:rPr>
                        <a:t>Day-to-day financial operations</a:t>
                      </a:r>
                    </a:p>
                    <a:p>
                      <a:pPr marL="285750" indent="-285750">
                        <a:buFont typeface="Wingdings" pitchFamily="2" charset="2"/>
                        <a:buChar char="§"/>
                      </a:pPr>
                      <a:r>
                        <a:rPr lang="en-US" sz="1900" dirty="0">
                          <a:solidFill>
                            <a:schemeClr val="bg1"/>
                          </a:solidFill>
                        </a:rPr>
                        <a:t>Implementation of board polices and financial procedures</a:t>
                      </a:r>
                    </a:p>
                  </a:txBody>
                  <a:tcPr/>
                </a:tc>
                <a:extLst>
                  <a:ext uri="{0D108BD9-81ED-4DB2-BD59-A6C34878D82A}">
                    <a16:rowId xmlns:a16="http://schemas.microsoft.com/office/drawing/2014/main" val="4181383815"/>
                  </a:ext>
                </a:extLst>
              </a:tr>
            </a:tbl>
          </a:graphicData>
        </a:graphic>
      </p:graphicFrame>
    </p:spTree>
    <p:extLst>
      <p:ext uri="{BB962C8B-B14F-4D97-AF65-F5344CB8AC3E}">
        <p14:creationId xmlns:p14="http://schemas.microsoft.com/office/powerpoint/2010/main" val="1124406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DE167-556F-32B7-A1C5-BA23F0E101BB}"/>
              </a:ext>
            </a:extLst>
          </p:cNvPr>
          <p:cNvSpPr>
            <a:spLocks noGrp="1"/>
          </p:cNvSpPr>
          <p:nvPr>
            <p:ph type="title"/>
          </p:nvPr>
        </p:nvSpPr>
        <p:spPr>
          <a:xfrm>
            <a:off x="594360" y="189140"/>
            <a:ext cx="10873740" cy="1680205"/>
          </a:xfrm>
        </p:spPr>
        <p:txBody>
          <a:bodyPr/>
          <a:lstStyle/>
          <a:p>
            <a:r>
              <a:rPr lang="en-US" dirty="0"/>
              <a:t>Assessing the School’s Financial Health – Risk Mitigation</a:t>
            </a:r>
          </a:p>
        </p:txBody>
      </p:sp>
      <p:pic>
        <p:nvPicPr>
          <p:cNvPr id="7" name="Content Placeholder 6" descr="Graphic showing, from bottom to top, control environment, risk assessment, control activities, monitoring">
            <a:extLst>
              <a:ext uri="{FF2B5EF4-FFF2-40B4-BE49-F238E27FC236}">
                <a16:creationId xmlns:a16="http://schemas.microsoft.com/office/drawing/2014/main" id="{A850ACF8-BED3-2200-3AA5-2EBBF1CB25E6}"/>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549218" y="2303368"/>
            <a:ext cx="9314978" cy="4166487"/>
          </a:xfrm>
        </p:spPr>
      </p:pic>
    </p:spTree>
    <p:extLst>
      <p:ext uri="{BB962C8B-B14F-4D97-AF65-F5344CB8AC3E}">
        <p14:creationId xmlns:p14="http://schemas.microsoft.com/office/powerpoint/2010/main" val="3853748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Colorful pastel sticks">
            <a:extLst>
              <a:ext uri="{FF2B5EF4-FFF2-40B4-BE49-F238E27FC236}">
                <a16:creationId xmlns:a16="http://schemas.microsoft.com/office/drawing/2014/main" id="{8DB431A1-9806-9CFE-0E5F-1A5611C2A66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378" b="12378"/>
          <a:stretch/>
        </p:blipFill>
        <p:spPr>
          <a:xfrm>
            <a:off x="0" y="0"/>
            <a:ext cx="12192000" cy="6880225"/>
          </a:xfrm>
        </p:spPr>
      </p:pic>
      <p:sp>
        <p:nvSpPr>
          <p:cNvPr id="3" name="Title 2">
            <a:extLst>
              <a:ext uri="{FF2B5EF4-FFF2-40B4-BE49-F238E27FC236}">
                <a16:creationId xmlns:a16="http://schemas.microsoft.com/office/drawing/2014/main" id="{9C37279A-330D-886F-340D-494A5005E5FC}"/>
              </a:ext>
            </a:extLst>
          </p:cNvPr>
          <p:cNvSpPr>
            <a:spLocks noGrp="1"/>
          </p:cNvSpPr>
          <p:nvPr>
            <p:ph type="title"/>
          </p:nvPr>
        </p:nvSpPr>
        <p:spPr>
          <a:xfrm>
            <a:off x="6309359" y="444933"/>
            <a:ext cx="5477479" cy="3291840"/>
          </a:xfrm>
        </p:spPr>
        <p:txBody>
          <a:bodyPr/>
          <a:lstStyle/>
          <a:p>
            <a:r>
              <a:rPr lang="en-US" dirty="0"/>
              <a:t>Introductions</a:t>
            </a:r>
          </a:p>
        </p:txBody>
      </p:sp>
    </p:spTree>
    <p:extLst>
      <p:ext uri="{BB962C8B-B14F-4D97-AF65-F5344CB8AC3E}">
        <p14:creationId xmlns:p14="http://schemas.microsoft.com/office/powerpoint/2010/main" val="2249372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DE167-556F-32B7-A1C5-BA23F0E101BB}"/>
              </a:ext>
            </a:extLst>
          </p:cNvPr>
          <p:cNvSpPr>
            <a:spLocks noGrp="1"/>
          </p:cNvSpPr>
          <p:nvPr>
            <p:ph type="title"/>
          </p:nvPr>
        </p:nvSpPr>
        <p:spPr/>
        <p:txBody>
          <a:bodyPr/>
          <a:lstStyle/>
          <a:p>
            <a:r>
              <a:rPr lang="en-US" dirty="0"/>
              <a:t>Working with School Leadership</a:t>
            </a:r>
          </a:p>
        </p:txBody>
      </p:sp>
      <p:sp>
        <p:nvSpPr>
          <p:cNvPr id="3" name="Content Placeholder 2">
            <a:extLst>
              <a:ext uri="{FF2B5EF4-FFF2-40B4-BE49-F238E27FC236}">
                <a16:creationId xmlns:a16="http://schemas.microsoft.com/office/drawing/2014/main" id="{B951D0FA-1607-73EB-E997-7DD9D1272EA1}"/>
              </a:ext>
            </a:extLst>
          </p:cNvPr>
          <p:cNvSpPr>
            <a:spLocks noGrp="1"/>
          </p:cNvSpPr>
          <p:nvPr>
            <p:ph sz="quarter" idx="13"/>
          </p:nvPr>
        </p:nvSpPr>
        <p:spPr/>
        <p:txBody>
          <a:bodyPr>
            <a:normAutofit/>
          </a:bodyPr>
          <a:lstStyle/>
          <a:p>
            <a:pPr>
              <a:lnSpc>
                <a:spcPct val="150000"/>
              </a:lnSpc>
              <a:spcBef>
                <a:spcPts val="0"/>
              </a:spcBef>
              <a:buFont typeface="Wingdings" pitchFamily="2" charset="2"/>
              <a:buChar char="§"/>
            </a:pPr>
            <a:r>
              <a:rPr lang="en-US" sz="2400" dirty="0">
                <a:solidFill>
                  <a:schemeClr val="tx2"/>
                </a:solidFill>
              </a:rPr>
              <a:t>Communication</a:t>
            </a:r>
          </a:p>
          <a:p>
            <a:pPr>
              <a:lnSpc>
                <a:spcPct val="150000"/>
              </a:lnSpc>
              <a:spcBef>
                <a:spcPts val="0"/>
              </a:spcBef>
              <a:buFont typeface="Wingdings" pitchFamily="2" charset="2"/>
              <a:buChar char="§"/>
            </a:pPr>
            <a:r>
              <a:rPr lang="en-US" sz="2400" dirty="0">
                <a:solidFill>
                  <a:schemeClr val="tx2"/>
                </a:solidFill>
              </a:rPr>
              <a:t>Support</a:t>
            </a:r>
          </a:p>
          <a:p>
            <a:pPr>
              <a:lnSpc>
                <a:spcPct val="150000"/>
              </a:lnSpc>
              <a:spcBef>
                <a:spcPts val="0"/>
              </a:spcBef>
              <a:buFont typeface="Wingdings" pitchFamily="2" charset="2"/>
              <a:buChar char="§"/>
            </a:pPr>
            <a:r>
              <a:rPr lang="en-US" sz="2400" dirty="0">
                <a:solidFill>
                  <a:schemeClr val="tx2"/>
                </a:solidFill>
              </a:rPr>
              <a:t>Expertise</a:t>
            </a:r>
          </a:p>
          <a:p>
            <a:pPr>
              <a:lnSpc>
                <a:spcPct val="150000"/>
              </a:lnSpc>
              <a:spcBef>
                <a:spcPts val="0"/>
              </a:spcBef>
              <a:buFont typeface="Wingdings" pitchFamily="2" charset="2"/>
              <a:buChar char="§"/>
            </a:pPr>
            <a:r>
              <a:rPr lang="en-US" sz="2400" dirty="0">
                <a:solidFill>
                  <a:schemeClr val="tx2"/>
                </a:solidFill>
              </a:rPr>
              <a:t>Oversight</a:t>
            </a:r>
          </a:p>
        </p:txBody>
      </p:sp>
    </p:spTree>
    <p:extLst>
      <p:ext uri="{BB962C8B-B14F-4D97-AF65-F5344CB8AC3E}">
        <p14:creationId xmlns:p14="http://schemas.microsoft.com/office/powerpoint/2010/main" val="36864696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105D057-4609-9DBC-EA77-E4922FCDF41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0286" y="1693828"/>
            <a:ext cx="6190343" cy="34703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244D34B-BE43-D0DC-E16C-7BA58F9178E8}"/>
              </a:ext>
            </a:extLst>
          </p:cNvPr>
          <p:cNvSpPr>
            <a:spLocks noGrp="1"/>
          </p:cNvSpPr>
          <p:nvPr>
            <p:ph type="ctrTitle"/>
          </p:nvPr>
        </p:nvSpPr>
        <p:spPr>
          <a:xfrm>
            <a:off x="6309904" y="-3291840"/>
            <a:ext cx="5486400" cy="3291840"/>
          </a:xfrm>
        </p:spPr>
        <p:txBody>
          <a:bodyPr vert="horz" lIns="0" tIns="0" rIns="0" bIns="0" rtlCol="0" anchor="b">
            <a:noAutofit/>
          </a:bodyPr>
          <a:lstStyle/>
          <a:p>
            <a:r>
              <a:rPr lang="en-US" dirty="0"/>
              <a:t>Questions</a:t>
            </a:r>
          </a:p>
        </p:txBody>
      </p:sp>
    </p:spTree>
    <p:extLst>
      <p:ext uri="{BB962C8B-B14F-4D97-AF65-F5344CB8AC3E}">
        <p14:creationId xmlns:p14="http://schemas.microsoft.com/office/powerpoint/2010/main" val="1708961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Colorful pastel sticks">
            <a:extLst>
              <a:ext uri="{FF2B5EF4-FFF2-40B4-BE49-F238E27FC236}">
                <a16:creationId xmlns:a16="http://schemas.microsoft.com/office/drawing/2014/main" id="{8DB431A1-9806-9CFE-0E5F-1A5611C2A66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378" b="12378"/>
          <a:stretch/>
        </p:blipFill>
        <p:spPr>
          <a:xfrm>
            <a:off x="0" y="0"/>
            <a:ext cx="12192000" cy="6880225"/>
          </a:xfrm>
        </p:spPr>
      </p:pic>
      <p:sp>
        <p:nvSpPr>
          <p:cNvPr id="3" name="Title 2">
            <a:extLst>
              <a:ext uri="{FF2B5EF4-FFF2-40B4-BE49-F238E27FC236}">
                <a16:creationId xmlns:a16="http://schemas.microsoft.com/office/drawing/2014/main" id="{9C37279A-330D-886F-340D-494A5005E5FC}"/>
              </a:ext>
            </a:extLst>
          </p:cNvPr>
          <p:cNvSpPr>
            <a:spLocks noGrp="1"/>
          </p:cNvSpPr>
          <p:nvPr>
            <p:ph type="title"/>
          </p:nvPr>
        </p:nvSpPr>
        <p:spPr>
          <a:xfrm>
            <a:off x="6309359" y="444933"/>
            <a:ext cx="5477479" cy="3291840"/>
          </a:xfrm>
        </p:spPr>
        <p:txBody>
          <a:bodyPr/>
          <a:lstStyle/>
          <a:p>
            <a:r>
              <a:rPr lang="en-US" dirty="0"/>
              <a:t>Understanding the Charter Contract</a:t>
            </a:r>
          </a:p>
        </p:txBody>
      </p:sp>
    </p:spTree>
    <p:extLst>
      <p:ext uri="{BB962C8B-B14F-4D97-AF65-F5344CB8AC3E}">
        <p14:creationId xmlns:p14="http://schemas.microsoft.com/office/powerpoint/2010/main" val="2161391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CE60-587E-1D5C-8B50-ED3441BA49CE}"/>
              </a:ext>
            </a:extLst>
          </p:cNvPr>
          <p:cNvSpPr>
            <a:spLocks noGrp="1"/>
          </p:cNvSpPr>
          <p:nvPr>
            <p:ph type="ctrTitle"/>
          </p:nvPr>
        </p:nvSpPr>
        <p:spPr>
          <a:xfrm>
            <a:off x="6299835" y="430529"/>
            <a:ext cx="5486400" cy="3291840"/>
          </a:xfrm>
        </p:spPr>
        <p:txBody>
          <a:bodyPr/>
          <a:lstStyle/>
          <a:p>
            <a:r>
              <a:rPr lang="en-US" dirty="0"/>
              <a:t>Charter School Contract</a:t>
            </a:r>
          </a:p>
        </p:txBody>
      </p:sp>
      <p:sp>
        <p:nvSpPr>
          <p:cNvPr id="3" name="Text Placeholder 2">
            <a:extLst>
              <a:ext uri="{FF2B5EF4-FFF2-40B4-BE49-F238E27FC236}">
                <a16:creationId xmlns:a16="http://schemas.microsoft.com/office/drawing/2014/main" id="{0E02AE9C-BA1D-195E-3B93-A5A0CC03D8F3}"/>
              </a:ext>
            </a:extLst>
          </p:cNvPr>
          <p:cNvSpPr>
            <a:spLocks noGrp="1"/>
          </p:cNvSpPr>
          <p:nvPr>
            <p:ph type="body" sz="quarter" idx="11"/>
          </p:nvPr>
        </p:nvSpPr>
        <p:spPr>
          <a:xfrm>
            <a:off x="6299835" y="4568601"/>
            <a:ext cx="5486400" cy="1858869"/>
          </a:xfrm>
        </p:spPr>
        <p:txBody>
          <a:bodyPr/>
          <a:lstStyle/>
          <a:p>
            <a:pPr marL="342900" indent="-342900">
              <a:buFont typeface="Wingdings" pitchFamily="2" charset="2"/>
              <a:buChar char="§"/>
            </a:pPr>
            <a:r>
              <a:rPr lang="en-US" sz="2000" b="0" dirty="0">
                <a:solidFill>
                  <a:schemeClr val="tx2"/>
                </a:solidFill>
              </a:rPr>
              <a:t>Purpose</a:t>
            </a:r>
          </a:p>
          <a:p>
            <a:pPr marL="342900" indent="-342900">
              <a:buFont typeface="Wingdings" pitchFamily="2" charset="2"/>
              <a:buChar char="§"/>
            </a:pPr>
            <a:r>
              <a:rPr lang="en-US" sz="2000" dirty="0">
                <a:solidFill>
                  <a:schemeClr val="tx2"/>
                </a:solidFill>
              </a:rPr>
              <a:t>Key Components</a:t>
            </a:r>
          </a:p>
          <a:p>
            <a:pPr marL="1096963" lvl="1" indent="-635000">
              <a:buFont typeface="Courier New" panose="02070309020205020404" pitchFamily="49" charset="0"/>
              <a:buChar char="o"/>
            </a:pPr>
            <a:r>
              <a:rPr lang="en-US" sz="2000" dirty="0">
                <a:solidFill>
                  <a:schemeClr val="tx2"/>
                </a:solidFill>
              </a:rPr>
              <a:t>Sections</a:t>
            </a:r>
          </a:p>
          <a:p>
            <a:pPr marL="1096963" lvl="1" indent="-635000">
              <a:buFont typeface="Courier New" panose="02070309020205020404" pitchFamily="49" charset="0"/>
              <a:buChar char="o"/>
            </a:pPr>
            <a:r>
              <a:rPr lang="en-US" sz="2000" dirty="0">
                <a:solidFill>
                  <a:schemeClr val="tx2"/>
                </a:solidFill>
              </a:rPr>
              <a:t>Exhibits</a:t>
            </a:r>
          </a:p>
          <a:p>
            <a:pPr marL="342900" indent="-342900">
              <a:buFont typeface="Wingdings" pitchFamily="2" charset="2"/>
              <a:buChar char="§"/>
            </a:pPr>
            <a:r>
              <a:rPr lang="en-US" sz="2000" dirty="0">
                <a:solidFill>
                  <a:schemeClr val="tx2"/>
                </a:solidFill>
              </a:rPr>
              <a:t>Modifications</a:t>
            </a:r>
          </a:p>
        </p:txBody>
      </p:sp>
      <p:pic>
        <p:nvPicPr>
          <p:cNvPr id="8" name="Picture Placeholder 7">
            <a:extLst>
              <a:ext uri="{FF2B5EF4-FFF2-40B4-BE49-F238E27FC236}">
                <a16:creationId xmlns:a16="http://schemas.microsoft.com/office/drawing/2014/main" id="{94D4A8D8-A3C5-13A0-E6C2-7396C2933EA3}"/>
              </a:ext>
              <a:ext uri="{C183D7F6-B498-43B3-948B-1728B52AA6E4}">
                <adec:decorative xmlns:adec="http://schemas.microsoft.com/office/drawing/2017/decorative" val="1"/>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7914" r="7914"/>
          <a:stretch>
            <a:fillRect/>
          </a:stretch>
        </p:blipFill>
        <p:spPr/>
      </p:pic>
    </p:spTree>
    <p:extLst>
      <p:ext uri="{BB962C8B-B14F-4D97-AF65-F5344CB8AC3E}">
        <p14:creationId xmlns:p14="http://schemas.microsoft.com/office/powerpoint/2010/main" val="2371457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DE167-556F-32B7-A1C5-BA23F0E101BB}"/>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B951D0FA-1607-73EB-E997-7DD9D1272EA1}"/>
              </a:ext>
            </a:extLst>
          </p:cNvPr>
          <p:cNvSpPr>
            <a:spLocks noGrp="1"/>
          </p:cNvSpPr>
          <p:nvPr>
            <p:ph sz="quarter" idx="13"/>
          </p:nvPr>
        </p:nvSpPr>
        <p:spPr/>
        <p:txBody>
          <a:bodyPr>
            <a:normAutofit/>
          </a:bodyPr>
          <a:lstStyle/>
          <a:p>
            <a:pPr>
              <a:lnSpc>
                <a:spcPct val="150000"/>
              </a:lnSpc>
              <a:spcBef>
                <a:spcPts val="0"/>
              </a:spcBef>
              <a:buFont typeface="Wingdings" pitchFamily="2" charset="2"/>
              <a:buChar char="§"/>
            </a:pPr>
            <a:r>
              <a:rPr lang="en-US" sz="2400" dirty="0">
                <a:solidFill>
                  <a:schemeClr val="tx2"/>
                </a:solidFill>
              </a:rPr>
              <a:t>Legally binding agreement</a:t>
            </a:r>
          </a:p>
          <a:p>
            <a:pPr>
              <a:lnSpc>
                <a:spcPct val="150000"/>
              </a:lnSpc>
              <a:spcBef>
                <a:spcPts val="0"/>
              </a:spcBef>
              <a:buFont typeface="Wingdings" pitchFamily="2" charset="2"/>
              <a:buChar char="§"/>
            </a:pPr>
            <a:r>
              <a:rPr lang="en-US" sz="2400" dirty="0">
                <a:solidFill>
                  <a:schemeClr val="tx2"/>
                </a:solidFill>
              </a:rPr>
              <a:t>Terms and conditions</a:t>
            </a:r>
          </a:p>
          <a:p>
            <a:pPr>
              <a:lnSpc>
                <a:spcPct val="150000"/>
              </a:lnSpc>
              <a:spcBef>
                <a:spcPts val="0"/>
              </a:spcBef>
              <a:buFont typeface="Wingdings" pitchFamily="2" charset="2"/>
              <a:buChar char="§"/>
            </a:pPr>
            <a:r>
              <a:rPr lang="en-US" sz="2400" dirty="0">
                <a:solidFill>
                  <a:schemeClr val="tx2"/>
                </a:solidFill>
              </a:rPr>
              <a:t>Contract differences</a:t>
            </a:r>
          </a:p>
          <a:p>
            <a:pPr>
              <a:lnSpc>
                <a:spcPct val="150000"/>
              </a:lnSpc>
              <a:spcBef>
                <a:spcPts val="0"/>
              </a:spcBef>
              <a:buFont typeface="Wingdings" pitchFamily="2" charset="2"/>
              <a:buChar char="§"/>
            </a:pPr>
            <a:r>
              <a:rPr lang="en-US" sz="2400" dirty="0">
                <a:solidFill>
                  <a:schemeClr val="tx2"/>
                </a:solidFill>
              </a:rPr>
              <a:t>Negotiating the contract</a:t>
            </a:r>
          </a:p>
        </p:txBody>
      </p:sp>
    </p:spTree>
    <p:extLst>
      <p:ext uri="{BB962C8B-B14F-4D97-AF65-F5344CB8AC3E}">
        <p14:creationId xmlns:p14="http://schemas.microsoft.com/office/powerpoint/2010/main" val="28801053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DE167-556F-32B7-A1C5-BA23F0E101BB}"/>
              </a:ext>
            </a:extLst>
          </p:cNvPr>
          <p:cNvSpPr>
            <a:spLocks noGrp="1"/>
          </p:cNvSpPr>
          <p:nvPr>
            <p:ph type="title"/>
          </p:nvPr>
        </p:nvSpPr>
        <p:spPr/>
        <p:txBody>
          <a:bodyPr/>
          <a:lstStyle/>
          <a:p>
            <a:r>
              <a:rPr lang="en-US" dirty="0"/>
              <a:t>Key Components of the Contract – Sections </a:t>
            </a:r>
          </a:p>
        </p:txBody>
      </p:sp>
      <p:sp>
        <p:nvSpPr>
          <p:cNvPr id="6" name="Content Placeholder 2">
            <a:extLst>
              <a:ext uri="{FF2B5EF4-FFF2-40B4-BE49-F238E27FC236}">
                <a16:creationId xmlns:a16="http://schemas.microsoft.com/office/drawing/2014/main" id="{92B1C7E1-1E61-250F-2942-BF3B5DB2DA28}"/>
              </a:ext>
            </a:extLst>
          </p:cNvPr>
          <p:cNvSpPr txBox="1">
            <a:spLocks/>
          </p:cNvSpPr>
          <p:nvPr/>
        </p:nvSpPr>
        <p:spPr>
          <a:xfrm>
            <a:off x="3164816" y="2222440"/>
            <a:ext cx="3886200" cy="4351338"/>
          </a:xfrm>
          <a:prstGeom prst="rect">
            <a:avLst/>
          </a:prstGeom>
        </p:spPr>
        <p:txBody>
          <a:bodyPr>
            <a:normAutofit fontScale="92500" lnSpcReduction="20000"/>
          </a:bodyPr>
          <a:lst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20000"/>
              </a:lnSpc>
              <a:buFont typeface="+mj-lt"/>
              <a:buAutoNum type="arabicPeriod"/>
            </a:pPr>
            <a:r>
              <a:rPr lang="en-US" dirty="0">
                <a:solidFill>
                  <a:schemeClr val="tx2"/>
                </a:solidFill>
              </a:rPr>
              <a:t>Recitals</a:t>
            </a:r>
          </a:p>
          <a:p>
            <a:pPr marL="514350" indent="-514350">
              <a:lnSpc>
                <a:spcPct val="120000"/>
              </a:lnSpc>
              <a:buFont typeface="+mj-lt"/>
              <a:buAutoNum type="arabicPeriod"/>
            </a:pPr>
            <a:r>
              <a:rPr lang="en-US" dirty="0">
                <a:solidFill>
                  <a:schemeClr val="tx2"/>
                </a:solidFill>
              </a:rPr>
              <a:t>Establishment of the School</a:t>
            </a:r>
          </a:p>
          <a:p>
            <a:pPr marL="514350" indent="-514350">
              <a:lnSpc>
                <a:spcPct val="120000"/>
              </a:lnSpc>
              <a:buFont typeface="+mj-lt"/>
              <a:buAutoNum type="arabicPeriod"/>
            </a:pPr>
            <a:r>
              <a:rPr lang="en-US" dirty="0">
                <a:solidFill>
                  <a:schemeClr val="tx2"/>
                </a:solidFill>
              </a:rPr>
              <a:t>Institute-School Relationship</a:t>
            </a:r>
          </a:p>
          <a:p>
            <a:pPr marL="514350" indent="-514350">
              <a:lnSpc>
                <a:spcPct val="120000"/>
              </a:lnSpc>
              <a:buFont typeface="+mj-lt"/>
              <a:buAutoNum type="arabicPeriod"/>
            </a:pPr>
            <a:r>
              <a:rPr lang="en-US" dirty="0">
                <a:solidFill>
                  <a:schemeClr val="tx2"/>
                </a:solidFill>
              </a:rPr>
              <a:t>School Governance</a:t>
            </a:r>
          </a:p>
          <a:p>
            <a:pPr marL="514350" indent="-514350">
              <a:lnSpc>
                <a:spcPct val="120000"/>
              </a:lnSpc>
              <a:buFont typeface="+mj-lt"/>
              <a:buAutoNum type="arabicPeriod"/>
            </a:pPr>
            <a:r>
              <a:rPr lang="en-US" dirty="0">
                <a:solidFill>
                  <a:schemeClr val="tx2"/>
                </a:solidFill>
              </a:rPr>
              <a:t>Operation of School</a:t>
            </a:r>
          </a:p>
          <a:p>
            <a:pPr marL="514350" indent="-514350">
              <a:lnSpc>
                <a:spcPct val="120000"/>
              </a:lnSpc>
              <a:buFont typeface="+mj-lt"/>
              <a:buAutoNum type="arabicPeriod"/>
            </a:pPr>
            <a:r>
              <a:rPr lang="en-US" dirty="0">
                <a:solidFill>
                  <a:schemeClr val="tx2"/>
                </a:solidFill>
              </a:rPr>
              <a:t>Enrollment and Demographics</a:t>
            </a:r>
          </a:p>
          <a:p>
            <a:pPr>
              <a:lnSpc>
                <a:spcPct val="120000"/>
              </a:lnSpc>
            </a:pPr>
            <a:endParaRPr lang="en-US" dirty="0"/>
          </a:p>
        </p:txBody>
      </p:sp>
      <p:sp>
        <p:nvSpPr>
          <p:cNvPr id="8" name="Content Placeholder 3">
            <a:extLst>
              <a:ext uri="{FF2B5EF4-FFF2-40B4-BE49-F238E27FC236}">
                <a16:creationId xmlns:a16="http://schemas.microsoft.com/office/drawing/2014/main" id="{2208AC09-0CA3-D729-1FB1-0B40FF9A0E0F}"/>
              </a:ext>
            </a:extLst>
          </p:cNvPr>
          <p:cNvSpPr txBox="1">
            <a:spLocks/>
          </p:cNvSpPr>
          <p:nvPr/>
        </p:nvSpPr>
        <p:spPr>
          <a:xfrm>
            <a:off x="7410450" y="2222440"/>
            <a:ext cx="4057650" cy="4351338"/>
          </a:xfrm>
          <a:prstGeom prst="rect">
            <a:avLst/>
          </a:prstGeom>
        </p:spPr>
        <p:txBody>
          <a:bodyPr>
            <a:normAutofit/>
          </a:bodyPr>
          <a:lst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dirty="0">
                <a:solidFill>
                  <a:schemeClr val="tx2"/>
                </a:solidFill>
              </a:rPr>
              <a:t>7.    Educational Program               </a:t>
            </a:r>
          </a:p>
          <a:p>
            <a:pPr marL="0" indent="0">
              <a:lnSpc>
                <a:spcPct val="120000"/>
              </a:lnSpc>
              <a:buFont typeface="Arial" panose="020B0604020202020204" pitchFamily="34" charset="0"/>
              <a:buNone/>
            </a:pPr>
            <a:r>
              <a:rPr lang="en-US" dirty="0">
                <a:solidFill>
                  <a:schemeClr val="tx2"/>
                </a:solidFill>
              </a:rPr>
              <a:t>8.    Financial Matters</a:t>
            </a:r>
          </a:p>
          <a:p>
            <a:pPr marL="0" indent="0">
              <a:buFont typeface="Arial" panose="020B0604020202020204" pitchFamily="34" charset="0"/>
              <a:buNone/>
            </a:pPr>
            <a:r>
              <a:rPr lang="en-US" dirty="0">
                <a:solidFill>
                  <a:schemeClr val="tx2"/>
                </a:solidFill>
              </a:rPr>
              <a:t>9.    Personnel</a:t>
            </a:r>
          </a:p>
          <a:p>
            <a:pPr marL="0" indent="0">
              <a:buFont typeface="Arial" panose="020B0604020202020204" pitchFamily="34" charset="0"/>
              <a:buNone/>
            </a:pPr>
            <a:r>
              <a:rPr lang="en-US" dirty="0">
                <a:solidFill>
                  <a:schemeClr val="tx2"/>
                </a:solidFill>
              </a:rPr>
              <a:t>10.  Renewal, Revocation   </a:t>
            </a:r>
          </a:p>
          <a:p>
            <a:pPr marL="0" indent="0">
              <a:buFont typeface="Arial" panose="020B0604020202020204" pitchFamily="34" charset="0"/>
              <a:buNone/>
            </a:pPr>
            <a:r>
              <a:rPr lang="en-US" dirty="0">
                <a:solidFill>
                  <a:schemeClr val="tx2"/>
                </a:solidFill>
              </a:rPr>
              <a:t>       and Closure</a:t>
            </a:r>
          </a:p>
          <a:p>
            <a:pPr marL="0" indent="0">
              <a:buFont typeface="Arial" panose="020B0604020202020204" pitchFamily="34" charset="0"/>
              <a:buNone/>
            </a:pPr>
            <a:r>
              <a:rPr lang="en-US" dirty="0">
                <a:solidFill>
                  <a:schemeClr val="tx2"/>
                </a:solidFill>
              </a:rPr>
              <a:t>11.  General Provisions</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2249375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DE167-556F-32B7-A1C5-BA23F0E101BB}"/>
              </a:ext>
            </a:extLst>
          </p:cNvPr>
          <p:cNvSpPr>
            <a:spLocks noGrp="1"/>
          </p:cNvSpPr>
          <p:nvPr>
            <p:ph type="title"/>
          </p:nvPr>
        </p:nvSpPr>
        <p:spPr/>
        <p:txBody>
          <a:bodyPr/>
          <a:lstStyle/>
          <a:p>
            <a:r>
              <a:rPr lang="en-US" dirty="0"/>
              <a:t>Key Components of the Contract – Sections</a:t>
            </a:r>
          </a:p>
        </p:txBody>
      </p:sp>
      <p:sp>
        <p:nvSpPr>
          <p:cNvPr id="6" name="Content Placeholder 2">
            <a:extLst>
              <a:ext uri="{FF2B5EF4-FFF2-40B4-BE49-F238E27FC236}">
                <a16:creationId xmlns:a16="http://schemas.microsoft.com/office/drawing/2014/main" id="{92B1C7E1-1E61-250F-2942-BF3B5DB2DA28}"/>
              </a:ext>
            </a:extLst>
          </p:cNvPr>
          <p:cNvSpPr txBox="1">
            <a:spLocks/>
          </p:cNvSpPr>
          <p:nvPr/>
        </p:nvSpPr>
        <p:spPr>
          <a:xfrm>
            <a:off x="3164815" y="2222440"/>
            <a:ext cx="8084029" cy="4351338"/>
          </a:xfrm>
          <a:prstGeom prst="rect">
            <a:avLst/>
          </a:prstGeom>
        </p:spPr>
        <p:txBody>
          <a:bodyPr>
            <a:normAutofit fontScale="85000" lnSpcReduction="10000"/>
          </a:bodyPr>
          <a:lst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20000"/>
              </a:lnSpc>
              <a:buFont typeface="+mj-lt"/>
              <a:buAutoNum type="arabicPeriod"/>
            </a:pPr>
            <a:r>
              <a:rPr lang="en-US" dirty="0">
                <a:solidFill>
                  <a:schemeClr val="tx2"/>
                </a:solidFill>
              </a:rPr>
              <a:t>Recitals</a:t>
            </a:r>
          </a:p>
          <a:p>
            <a:pPr marL="971550" lvl="1" indent="-395288">
              <a:lnSpc>
                <a:spcPct val="120000"/>
              </a:lnSpc>
              <a:buFont typeface="Wingdings" pitchFamily="2" charset="2"/>
              <a:buChar char="§"/>
            </a:pPr>
            <a:r>
              <a:rPr lang="en-US" dirty="0">
                <a:solidFill>
                  <a:schemeClr val="tx2"/>
                </a:solidFill>
              </a:rPr>
              <a:t>Affirm legal authority for CSI and charter to enter into a charter and the circumstances to do this</a:t>
            </a:r>
          </a:p>
          <a:p>
            <a:pPr marL="514350" indent="-514350">
              <a:lnSpc>
                <a:spcPct val="120000"/>
              </a:lnSpc>
              <a:buFont typeface="+mj-lt"/>
              <a:buAutoNum type="arabicPeriod"/>
            </a:pPr>
            <a:r>
              <a:rPr lang="en-US" dirty="0">
                <a:solidFill>
                  <a:schemeClr val="tx2"/>
                </a:solidFill>
              </a:rPr>
              <a:t>Establishment of the School</a:t>
            </a:r>
          </a:p>
          <a:p>
            <a:pPr marL="971550" lvl="1" indent="-395288">
              <a:lnSpc>
                <a:spcPct val="120000"/>
              </a:lnSpc>
              <a:buFont typeface="Wingdings" pitchFamily="2" charset="2"/>
              <a:buChar char="§"/>
            </a:pPr>
            <a:r>
              <a:rPr lang="en-US" dirty="0">
                <a:solidFill>
                  <a:schemeClr val="tx2"/>
                </a:solidFill>
              </a:rPr>
              <a:t>School’s legal statue and term of the contract</a:t>
            </a:r>
          </a:p>
          <a:p>
            <a:pPr marL="514350" indent="-514350">
              <a:lnSpc>
                <a:spcPct val="120000"/>
              </a:lnSpc>
              <a:buFont typeface="+mj-lt"/>
              <a:buAutoNum type="arabicPeriod"/>
            </a:pPr>
            <a:r>
              <a:rPr lang="en-US" dirty="0">
                <a:solidFill>
                  <a:schemeClr val="tx2"/>
                </a:solidFill>
              </a:rPr>
              <a:t>Institute-School Relationship</a:t>
            </a:r>
          </a:p>
          <a:p>
            <a:pPr marL="971550" lvl="1" indent="-395288">
              <a:lnSpc>
                <a:spcPct val="120000"/>
              </a:lnSpc>
              <a:buFont typeface="Wingdings" pitchFamily="2" charset="2"/>
              <a:buChar char="§"/>
            </a:pPr>
            <a:r>
              <a:rPr lang="en-US" dirty="0">
                <a:solidFill>
                  <a:schemeClr val="tx2"/>
                </a:solidFill>
              </a:rPr>
              <a:t>CSI’s oversight authority</a:t>
            </a:r>
          </a:p>
          <a:p>
            <a:pPr marL="971550" lvl="1" indent="-395288">
              <a:lnSpc>
                <a:spcPct val="120000"/>
              </a:lnSpc>
              <a:buFont typeface="Wingdings" pitchFamily="2" charset="2"/>
              <a:buChar char="§"/>
            </a:pPr>
            <a:r>
              <a:rPr lang="en-US" dirty="0">
                <a:solidFill>
                  <a:schemeClr val="tx2"/>
                </a:solidFill>
              </a:rPr>
              <a:t>Procedures for communication, data access, complaints, notification requirements, dispute resolution</a:t>
            </a:r>
          </a:p>
          <a:p>
            <a:pPr marL="971550" lvl="1" indent="-395288">
              <a:lnSpc>
                <a:spcPct val="120000"/>
              </a:lnSpc>
              <a:buFont typeface="Wingdings" pitchFamily="2" charset="2"/>
              <a:buChar char="§"/>
            </a:pPr>
            <a:r>
              <a:rPr lang="en-US" dirty="0">
                <a:solidFill>
                  <a:schemeClr val="tx2"/>
                </a:solidFill>
              </a:rPr>
              <a:t>Procedures for contract breaches, non-renewal, and revocation</a:t>
            </a:r>
          </a:p>
          <a:p>
            <a:pPr>
              <a:lnSpc>
                <a:spcPct val="120000"/>
              </a:lnSpc>
            </a:pPr>
            <a:endParaRPr lang="en-US" dirty="0"/>
          </a:p>
        </p:txBody>
      </p:sp>
    </p:spTree>
    <p:extLst>
      <p:ext uri="{BB962C8B-B14F-4D97-AF65-F5344CB8AC3E}">
        <p14:creationId xmlns:p14="http://schemas.microsoft.com/office/powerpoint/2010/main" val="206480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DE167-556F-32B7-A1C5-BA23F0E101BB}"/>
              </a:ext>
            </a:extLst>
          </p:cNvPr>
          <p:cNvSpPr>
            <a:spLocks noGrp="1"/>
          </p:cNvSpPr>
          <p:nvPr>
            <p:ph type="title"/>
          </p:nvPr>
        </p:nvSpPr>
        <p:spPr/>
        <p:txBody>
          <a:bodyPr/>
          <a:lstStyle/>
          <a:p>
            <a:r>
              <a:rPr lang="en-US" dirty="0"/>
              <a:t>Key Components of the Contract – Sections</a:t>
            </a:r>
          </a:p>
        </p:txBody>
      </p:sp>
      <p:sp>
        <p:nvSpPr>
          <p:cNvPr id="6" name="Content Placeholder 2">
            <a:extLst>
              <a:ext uri="{FF2B5EF4-FFF2-40B4-BE49-F238E27FC236}">
                <a16:creationId xmlns:a16="http://schemas.microsoft.com/office/drawing/2014/main" id="{92B1C7E1-1E61-250F-2942-BF3B5DB2DA28}"/>
              </a:ext>
            </a:extLst>
          </p:cNvPr>
          <p:cNvSpPr txBox="1">
            <a:spLocks/>
          </p:cNvSpPr>
          <p:nvPr/>
        </p:nvSpPr>
        <p:spPr>
          <a:xfrm>
            <a:off x="3164816" y="2222440"/>
            <a:ext cx="8303284" cy="4351338"/>
          </a:xfrm>
          <a:prstGeom prst="rect">
            <a:avLst/>
          </a:prstGeom>
        </p:spPr>
        <p:txBody>
          <a:bodyPr>
            <a:normAutofit fontScale="70000" lnSpcReduction="20000"/>
          </a:bodyPr>
          <a:lst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20000"/>
              </a:lnSpc>
              <a:buFont typeface="+mj-lt"/>
              <a:buAutoNum type="arabicPeriod" startAt="4"/>
            </a:pPr>
            <a:r>
              <a:rPr lang="en-US" dirty="0">
                <a:solidFill>
                  <a:schemeClr val="tx2"/>
                </a:solidFill>
              </a:rPr>
              <a:t>School Governance</a:t>
            </a:r>
          </a:p>
          <a:p>
            <a:pPr marL="971550" lvl="1" indent="-336550">
              <a:lnSpc>
                <a:spcPct val="120000"/>
              </a:lnSpc>
              <a:buFont typeface="Wingdings" pitchFamily="2" charset="2"/>
              <a:buChar char="§"/>
            </a:pPr>
            <a:r>
              <a:rPr lang="en-US" dirty="0">
                <a:solidFill>
                  <a:schemeClr val="tx2"/>
                </a:solidFill>
              </a:rPr>
              <a:t>Incorporated as a Colorado nonprofit corporation</a:t>
            </a:r>
          </a:p>
          <a:p>
            <a:pPr marL="971550" lvl="1" indent="-336550">
              <a:lnSpc>
                <a:spcPct val="120000"/>
              </a:lnSpc>
              <a:buFont typeface="Wingdings" pitchFamily="2" charset="2"/>
              <a:buChar char="§"/>
            </a:pPr>
            <a:r>
              <a:rPr lang="en-US" dirty="0">
                <a:solidFill>
                  <a:schemeClr val="tx2"/>
                </a:solidFill>
              </a:rPr>
              <a:t>Fiduciaries operating under Articles of Incorporation and Bylaws</a:t>
            </a:r>
          </a:p>
          <a:p>
            <a:pPr marL="971550" lvl="1" indent="-336550">
              <a:lnSpc>
                <a:spcPct val="120000"/>
              </a:lnSpc>
              <a:buFont typeface="Wingdings" pitchFamily="2" charset="2"/>
              <a:buChar char="§"/>
            </a:pPr>
            <a:r>
              <a:rPr lang="en-US" dirty="0">
                <a:solidFill>
                  <a:schemeClr val="tx2"/>
                </a:solidFill>
              </a:rPr>
              <a:t>COML/CORA</a:t>
            </a:r>
          </a:p>
          <a:p>
            <a:pPr marL="971550" lvl="1" indent="-336550">
              <a:lnSpc>
                <a:spcPct val="120000"/>
              </a:lnSpc>
              <a:buFont typeface="Wingdings" pitchFamily="2" charset="2"/>
              <a:buChar char="§"/>
            </a:pPr>
            <a:r>
              <a:rPr lang="en-US" dirty="0">
                <a:solidFill>
                  <a:schemeClr val="tx2"/>
                </a:solidFill>
              </a:rPr>
              <a:t>Conflict of interest and grievance policies</a:t>
            </a:r>
          </a:p>
          <a:p>
            <a:pPr marL="971550" lvl="1" indent="-336550">
              <a:lnSpc>
                <a:spcPct val="120000"/>
              </a:lnSpc>
              <a:buFont typeface="Wingdings" pitchFamily="2" charset="2"/>
              <a:buChar char="§"/>
            </a:pPr>
            <a:r>
              <a:rPr lang="en-US" dirty="0">
                <a:solidFill>
                  <a:schemeClr val="tx2"/>
                </a:solidFill>
              </a:rPr>
              <a:t>Waivers</a:t>
            </a:r>
          </a:p>
          <a:p>
            <a:pPr marL="514350" indent="-514350">
              <a:lnSpc>
                <a:spcPct val="120000"/>
              </a:lnSpc>
              <a:buFont typeface="+mj-lt"/>
              <a:buAutoNum type="arabicPeriod" startAt="4"/>
            </a:pPr>
            <a:r>
              <a:rPr lang="en-US" dirty="0">
                <a:solidFill>
                  <a:schemeClr val="tx2"/>
                </a:solidFill>
              </a:rPr>
              <a:t>Operation of School</a:t>
            </a:r>
          </a:p>
          <a:p>
            <a:pPr marL="971550" lvl="1" indent="-336550">
              <a:lnSpc>
                <a:spcPct val="120000"/>
              </a:lnSpc>
              <a:buFont typeface="Wingdings" pitchFamily="2" charset="2"/>
              <a:buChar char="§"/>
            </a:pPr>
            <a:r>
              <a:rPr lang="en-US" dirty="0">
                <a:solidFill>
                  <a:schemeClr val="tx2"/>
                </a:solidFill>
              </a:rPr>
              <a:t>Insurance</a:t>
            </a:r>
          </a:p>
          <a:p>
            <a:pPr marL="971550" lvl="1" indent="-336550">
              <a:lnSpc>
                <a:spcPct val="120000"/>
              </a:lnSpc>
              <a:buFont typeface="Wingdings" pitchFamily="2" charset="2"/>
              <a:buChar char="§"/>
            </a:pPr>
            <a:r>
              <a:rPr lang="en-US" dirty="0">
                <a:solidFill>
                  <a:schemeClr val="tx2"/>
                </a:solidFill>
              </a:rPr>
              <a:t>Facilities</a:t>
            </a:r>
          </a:p>
          <a:p>
            <a:pPr marL="971550" lvl="1" indent="-336550">
              <a:lnSpc>
                <a:spcPct val="120000"/>
              </a:lnSpc>
              <a:buFont typeface="Wingdings" pitchFamily="2" charset="2"/>
              <a:buChar char="§"/>
            </a:pPr>
            <a:r>
              <a:rPr lang="en-US" dirty="0">
                <a:solidFill>
                  <a:schemeClr val="tx2"/>
                </a:solidFill>
              </a:rPr>
              <a:t>Volunteers</a:t>
            </a:r>
          </a:p>
          <a:p>
            <a:pPr marL="971550" lvl="1" indent="-336550">
              <a:lnSpc>
                <a:spcPct val="120000"/>
              </a:lnSpc>
              <a:buFont typeface="Wingdings" pitchFamily="2" charset="2"/>
              <a:buChar char="§"/>
            </a:pPr>
            <a:r>
              <a:rPr lang="en-US" dirty="0">
                <a:solidFill>
                  <a:schemeClr val="tx2"/>
                </a:solidFill>
              </a:rPr>
              <a:t>Non-discrimination</a:t>
            </a:r>
          </a:p>
          <a:p>
            <a:pPr marL="514350" indent="-514350">
              <a:lnSpc>
                <a:spcPct val="120000"/>
              </a:lnSpc>
              <a:buFont typeface="+mj-lt"/>
              <a:buAutoNum type="arabicPeriod" startAt="4"/>
            </a:pPr>
            <a:r>
              <a:rPr lang="en-US" dirty="0">
                <a:solidFill>
                  <a:schemeClr val="tx2"/>
                </a:solidFill>
              </a:rPr>
              <a:t>Enrollment and Demographics</a:t>
            </a:r>
          </a:p>
          <a:p>
            <a:pPr>
              <a:lnSpc>
                <a:spcPct val="120000"/>
              </a:lnSpc>
            </a:pPr>
            <a:endParaRPr lang="en-US" dirty="0"/>
          </a:p>
        </p:txBody>
      </p:sp>
    </p:spTree>
    <p:extLst>
      <p:ext uri="{BB962C8B-B14F-4D97-AF65-F5344CB8AC3E}">
        <p14:creationId xmlns:p14="http://schemas.microsoft.com/office/powerpoint/2010/main" val="291689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DE167-556F-32B7-A1C5-BA23F0E101BB}"/>
              </a:ext>
            </a:extLst>
          </p:cNvPr>
          <p:cNvSpPr>
            <a:spLocks noGrp="1"/>
          </p:cNvSpPr>
          <p:nvPr>
            <p:ph type="title"/>
          </p:nvPr>
        </p:nvSpPr>
        <p:spPr/>
        <p:txBody>
          <a:bodyPr/>
          <a:lstStyle/>
          <a:p>
            <a:r>
              <a:rPr lang="en-US" dirty="0"/>
              <a:t>Key Components of the Contract – Sections</a:t>
            </a:r>
          </a:p>
        </p:txBody>
      </p:sp>
      <p:sp>
        <p:nvSpPr>
          <p:cNvPr id="8" name="Content Placeholder 3">
            <a:extLst>
              <a:ext uri="{FF2B5EF4-FFF2-40B4-BE49-F238E27FC236}">
                <a16:creationId xmlns:a16="http://schemas.microsoft.com/office/drawing/2014/main" id="{2208AC09-0CA3-D729-1FB1-0B40FF9A0E0F}"/>
              </a:ext>
            </a:extLst>
          </p:cNvPr>
          <p:cNvSpPr txBox="1">
            <a:spLocks/>
          </p:cNvSpPr>
          <p:nvPr/>
        </p:nvSpPr>
        <p:spPr>
          <a:xfrm>
            <a:off x="3183890" y="2403787"/>
            <a:ext cx="8284210" cy="4351338"/>
          </a:xfrm>
          <a:prstGeom prst="rect">
            <a:avLst/>
          </a:prstGeom>
        </p:spPr>
        <p:txBody>
          <a:bodyPr>
            <a:normAutofit fontScale="92500" lnSpcReduction="10000"/>
          </a:bodyPr>
          <a:lst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20000"/>
              </a:lnSpc>
              <a:buFont typeface="Arial" panose="020B0604020202020204" pitchFamily="34" charset="0"/>
              <a:buAutoNum type="arabicPeriod" startAt="7"/>
            </a:pPr>
            <a:r>
              <a:rPr lang="en-US" dirty="0">
                <a:solidFill>
                  <a:schemeClr val="tx2"/>
                </a:solidFill>
              </a:rPr>
              <a:t>Educational Program   </a:t>
            </a:r>
          </a:p>
          <a:p>
            <a:pPr marL="865188" lvl="1" indent="-288925">
              <a:lnSpc>
                <a:spcPct val="120000"/>
              </a:lnSpc>
              <a:spcBef>
                <a:spcPts val="0"/>
              </a:spcBef>
              <a:buFont typeface="Wingdings" pitchFamily="2" charset="2"/>
              <a:buChar char="§"/>
            </a:pPr>
            <a:r>
              <a:rPr lang="en-US" dirty="0">
                <a:solidFill>
                  <a:schemeClr val="tx2"/>
                </a:solidFill>
              </a:rPr>
              <a:t>Calendar, curriculum, and instructional program</a:t>
            </a:r>
          </a:p>
          <a:p>
            <a:pPr marL="865188" lvl="1" indent="-288925">
              <a:lnSpc>
                <a:spcPct val="120000"/>
              </a:lnSpc>
              <a:spcBef>
                <a:spcPts val="0"/>
              </a:spcBef>
              <a:buFont typeface="Wingdings" pitchFamily="2" charset="2"/>
              <a:buChar char="§"/>
            </a:pPr>
            <a:r>
              <a:rPr lang="en-US" dirty="0">
                <a:solidFill>
                  <a:schemeClr val="tx2"/>
                </a:solidFill>
              </a:rPr>
              <a:t>Performance goals</a:t>
            </a:r>
          </a:p>
          <a:p>
            <a:pPr marL="865188" lvl="1" indent="-288925">
              <a:lnSpc>
                <a:spcPct val="120000"/>
              </a:lnSpc>
              <a:spcBef>
                <a:spcPts val="0"/>
              </a:spcBef>
              <a:buFont typeface="Wingdings" pitchFamily="2" charset="2"/>
              <a:buChar char="§"/>
            </a:pPr>
            <a:r>
              <a:rPr lang="en-US" dirty="0">
                <a:solidFill>
                  <a:schemeClr val="tx2"/>
                </a:solidFill>
              </a:rPr>
              <a:t>Services for exceptional students</a:t>
            </a:r>
          </a:p>
          <a:p>
            <a:pPr marL="865188" lvl="1" indent="-288925">
              <a:lnSpc>
                <a:spcPct val="120000"/>
              </a:lnSpc>
              <a:spcBef>
                <a:spcPts val="0"/>
              </a:spcBef>
              <a:buFont typeface="Wingdings" pitchFamily="2" charset="2"/>
              <a:buChar char="§"/>
            </a:pPr>
            <a:r>
              <a:rPr lang="en-US" dirty="0">
                <a:solidFill>
                  <a:schemeClr val="tx2"/>
                </a:solidFill>
              </a:rPr>
              <a:t>Discipline and safety policies</a:t>
            </a:r>
          </a:p>
          <a:p>
            <a:pPr marL="865188" lvl="1" indent="-288925">
              <a:lnSpc>
                <a:spcPct val="120000"/>
              </a:lnSpc>
              <a:spcBef>
                <a:spcPts val="0"/>
              </a:spcBef>
              <a:buFont typeface="Wingdings" pitchFamily="2" charset="2"/>
              <a:buChar char="§"/>
            </a:pPr>
            <a:r>
              <a:rPr lang="en-US" dirty="0">
                <a:solidFill>
                  <a:schemeClr val="tx2"/>
                </a:solidFill>
              </a:rPr>
              <a:t>CSI Annual Review of Schools (CARS)</a:t>
            </a:r>
          </a:p>
          <a:p>
            <a:pPr marL="514350" indent="-514350">
              <a:lnSpc>
                <a:spcPct val="120000"/>
              </a:lnSpc>
              <a:buFont typeface="Arial" panose="020B0604020202020204" pitchFamily="34" charset="0"/>
              <a:buAutoNum type="arabicPeriod" startAt="8"/>
            </a:pPr>
            <a:r>
              <a:rPr lang="en-US" dirty="0">
                <a:solidFill>
                  <a:schemeClr val="tx2"/>
                </a:solidFill>
              </a:rPr>
              <a:t>Financial Matters</a:t>
            </a:r>
          </a:p>
          <a:p>
            <a:pPr marL="865188" lvl="1" indent="-346075">
              <a:lnSpc>
                <a:spcPct val="120000"/>
              </a:lnSpc>
              <a:buFont typeface="Wingdings" pitchFamily="2" charset="2"/>
              <a:buChar char="§"/>
            </a:pPr>
            <a:r>
              <a:rPr lang="en-US" dirty="0">
                <a:solidFill>
                  <a:schemeClr val="tx2"/>
                </a:solidFill>
              </a:rPr>
              <a:t>Funding processes and financial responsibilities of CSI and the school</a:t>
            </a:r>
          </a:p>
          <a:p>
            <a:pPr marL="865188" lvl="1" indent="-346075">
              <a:lnSpc>
                <a:spcPct val="120000"/>
              </a:lnSpc>
              <a:buFont typeface="Wingdings" pitchFamily="2" charset="2"/>
              <a:buChar char="§"/>
            </a:pPr>
            <a:r>
              <a:rPr lang="en-US" dirty="0">
                <a:solidFill>
                  <a:schemeClr val="tx2"/>
                </a:solidFill>
              </a:rPr>
              <a:t>Budget, enrollment projections, TABOR reserve</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65475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DE167-556F-32B7-A1C5-BA23F0E101BB}"/>
              </a:ext>
            </a:extLst>
          </p:cNvPr>
          <p:cNvSpPr>
            <a:spLocks noGrp="1"/>
          </p:cNvSpPr>
          <p:nvPr>
            <p:ph type="title"/>
          </p:nvPr>
        </p:nvSpPr>
        <p:spPr/>
        <p:txBody>
          <a:bodyPr/>
          <a:lstStyle/>
          <a:p>
            <a:r>
              <a:rPr lang="en-US" dirty="0"/>
              <a:t>Key Components of the Contract – Sections</a:t>
            </a:r>
          </a:p>
        </p:txBody>
      </p:sp>
      <p:sp>
        <p:nvSpPr>
          <p:cNvPr id="8" name="Content Placeholder 3">
            <a:extLst>
              <a:ext uri="{FF2B5EF4-FFF2-40B4-BE49-F238E27FC236}">
                <a16:creationId xmlns:a16="http://schemas.microsoft.com/office/drawing/2014/main" id="{2208AC09-0CA3-D729-1FB1-0B40FF9A0E0F}"/>
              </a:ext>
            </a:extLst>
          </p:cNvPr>
          <p:cNvSpPr txBox="1">
            <a:spLocks/>
          </p:cNvSpPr>
          <p:nvPr/>
        </p:nvSpPr>
        <p:spPr>
          <a:xfrm>
            <a:off x="3183890" y="2403787"/>
            <a:ext cx="8284210" cy="4351338"/>
          </a:xfrm>
          <a:prstGeom prst="rect">
            <a:avLst/>
          </a:prstGeom>
        </p:spPr>
        <p:txBody>
          <a:bodyPr>
            <a:normAutofit/>
          </a:bodyPr>
          <a:lst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Arial" panose="020B0604020202020204" pitchFamily="34" charset="0"/>
              <a:buAutoNum type="arabicPeriod" startAt="9"/>
            </a:pPr>
            <a:r>
              <a:rPr lang="en-US" dirty="0">
                <a:solidFill>
                  <a:schemeClr val="tx2"/>
                </a:solidFill>
              </a:rPr>
              <a:t>Personnel</a:t>
            </a:r>
          </a:p>
          <a:p>
            <a:pPr marL="971550" lvl="1" indent="-336550">
              <a:buFont typeface="Wingdings" pitchFamily="2" charset="2"/>
              <a:buChar char="§"/>
            </a:pPr>
            <a:r>
              <a:rPr lang="en-US" dirty="0">
                <a:solidFill>
                  <a:schemeClr val="tx2"/>
                </a:solidFill>
              </a:rPr>
              <a:t>Staff qualifications</a:t>
            </a:r>
          </a:p>
          <a:p>
            <a:pPr marL="971550" lvl="1" indent="-336550">
              <a:buFont typeface="Wingdings" pitchFamily="2" charset="2"/>
              <a:buChar char="§"/>
            </a:pPr>
            <a:r>
              <a:rPr lang="en-US" dirty="0">
                <a:solidFill>
                  <a:schemeClr val="tx2"/>
                </a:solidFill>
              </a:rPr>
              <a:t>Background checks and fingerprinting</a:t>
            </a:r>
          </a:p>
          <a:p>
            <a:pPr marL="971550" lvl="1" indent="-336550">
              <a:buFont typeface="Wingdings" pitchFamily="2" charset="2"/>
              <a:buChar char="§"/>
            </a:pPr>
            <a:r>
              <a:rPr lang="en-US" dirty="0">
                <a:solidFill>
                  <a:schemeClr val="tx2"/>
                </a:solidFill>
              </a:rPr>
              <a:t>Personnel policies</a:t>
            </a:r>
          </a:p>
          <a:p>
            <a:pPr marL="971550" lvl="1" indent="-336550">
              <a:buFont typeface="Wingdings" pitchFamily="2" charset="2"/>
              <a:buChar char="§"/>
            </a:pPr>
            <a:r>
              <a:rPr lang="en-US" dirty="0">
                <a:solidFill>
                  <a:schemeClr val="tx2"/>
                </a:solidFill>
              </a:rPr>
              <a:t>School leader evaluation</a:t>
            </a:r>
          </a:p>
          <a:p>
            <a:pPr marL="0" indent="0">
              <a:buFont typeface="Arial" panose="020B0604020202020204" pitchFamily="34" charset="0"/>
              <a:buNone/>
            </a:pPr>
            <a:r>
              <a:rPr lang="en-US" dirty="0">
                <a:solidFill>
                  <a:schemeClr val="tx2"/>
                </a:solidFill>
              </a:rPr>
              <a:t>10.  Renewal, Revocation, and Closure</a:t>
            </a:r>
          </a:p>
          <a:p>
            <a:pPr marL="0" indent="0">
              <a:buFont typeface="Arial" panose="020B0604020202020204" pitchFamily="34" charset="0"/>
              <a:buNone/>
            </a:pPr>
            <a:r>
              <a:rPr lang="en-US" dirty="0">
                <a:solidFill>
                  <a:schemeClr val="tx2"/>
                </a:solidFill>
              </a:rPr>
              <a:t>11.  General Provisions</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134471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94360" y="102875"/>
            <a:ext cx="10873740" cy="1680205"/>
          </a:xfrm>
        </p:spPr>
        <p:txBody>
          <a:bodyPr/>
          <a:lstStyle/>
          <a:p>
            <a:r>
              <a:rPr lang="en-US" dirty="0"/>
              <a:t>Introductions</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3657600" y="2281238"/>
            <a:ext cx="7810500" cy="3700462"/>
          </a:xfrm>
        </p:spPr>
        <p:txBody>
          <a:bodyPr>
            <a:normAutofit/>
          </a:bodyPr>
          <a:lstStyle/>
          <a:p>
            <a:pPr>
              <a:buFont typeface="Wingdings" pitchFamily="2" charset="2"/>
              <a:buChar char="§"/>
            </a:pPr>
            <a:r>
              <a:rPr lang="en-US" sz="2400" dirty="0">
                <a:solidFill>
                  <a:schemeClr val="tx2">
                    <a:lumMod val="75000"/>
                  </a:schemeClr>
                </a:solidFill>
              </a:rPr>
              <a:t>Name, school, role</a:t>
            </a:r>
          </a:p>
          <a:p>
            <a:pPr>
              <a:buFont typeface="Wingdings" pitchFamily="2" charset="2"/>
              <a:buChar char="§"/>
            </a:pPr>
            <a:r>
              <a:rPr lang="en-US" sz="2400" dirty="0">
                <a:solidFill>
                  <a:schemeClr val="tx2">
                    <a:lumMod val="75000"/>
                  </a:schemeClr>
                </a:solidFill>
              </a:rPr>
              <a:t>Share why you decided to join a charter school board or what excites you most about working at your school.</a:t>
            </a:r>
          </a:p>
          <a:p>
            <a:pPr marL="0" indent="0">
              <a:buNone/>
            </a:pPr>
            <a:endParaRPr lang="en-US" dirty="0"/>
          </a:p>
          <a:p>
            <a:endParaRPr lang="en-US" dirty="0"/>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4857132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DE167-556F-32B7-A1C5-BA23F0E101BB}"/>
              </a:ext>
            </a:extLst>
          </p:cNvPr>
          <p:cNvSpPr>
            <a:spLocks noGrp="1"/>
          </p:cNvSpPr>
          <p:nvPr>
            <p:ph type="title"/>
          </p:nvPr>
        </p:nvSpPr>
        <p:spPr/>
        <p:txBody>
          <a:bodyPr/>
          <a:lstStyle/>
          <a:p>
            <a:r>
              <a:rPr lang="en-US" dirty="0"/>
              <a:t>Key Components of the Contract – Exhibits</a:t>
            </a:r>
          </a:p>
        </p:txBody>
      </p:sp>
      <p:sp>
        <p:nvSpPr>
          <p:cNvPr id="3" name="Content Placeholder 2">
            <a:extLst>
              <a:ext uri="{FF2B5EF4-FFF2-40B4-BE49-F238E27FC236}">
                <a16:creationId xmlns:a16="http://schemas.microsoft.com/office/drawing/2014/main" id="{F9DE63CD-8B9F-F9E4-5974-02CC5BF3C04D}"/>
              </a:ext>
            </a:extLst>
          </p:cNvPr>
          <p:cNvSpPr txBox="1">
            <a:spLocks/>
          </p:cNvSpPr>
          <p:nvPr/>
        </p:nvSpPr>
        <p:spPr>
          <a:xfrm>
            <a:off x="3552371" y="2189665"/>
            <a:ext cx="3886200" cy="4168776"/>
          </a:xfrm>
          <a:prstGeom prst="rect">
            <a:avLst/>
          </a:prstGeom>
        </p:spPr>
        <p:txBody>
          <a:bodyPr>
            <a:normAutofit fontScale="70000" lnSpcReduction="20000"/>
          </a:bodyPr>
          <a:lst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0375" indent="-460375">
              <a:lnSpc>
                <a:spcPct val="120000"/>
              </a:lnSpc>
              <a:buFont typeface="+mj-lt"/>
              <a:buAutoNum type="alphaUcPeriod"/>
            </a:pPr>
            <a:r>
              <a:rPr lang="en-US" sz="4000" dirty="0">
                <a:solidFill>
                  <a:schemeClr val="tx2"/>
                </a:solidFill>
              </a:rPr>
              <a:t>Milestones</a:t>
            </a:r>
          </a:p>
          <a:p>
            <a:pPr marL="460375" indent="-460375">
              <a:lnSpc>
                <a:spcPct val="120000"/>
              </a:lnSpc>
              <a:buFont typeface="+mj-lt"/>
              <a:buAutoNum type="alphaUcPeriod"/>
            </a:pPr>
            <a:r>
              <a:rPr lang="en-US" sz="4000" dirty="0">
                <a:solidFill>
                  <a:schemeClr val="tx2"/>
                </a:solidFill>
              </a:rPr>
              <a:t>Maximum projected enrollment</a:t>
            </a:r>
          </a:p>
          <a:p>
            <a:pPr marL="460375" indent="-460375">
              <a:lnSpc>
                <a:spcPct val="120000"/>
              </a:lnSpc>
              <a:buFont typeface="+mj-lt"/>
              <a:buAutoNum type="alphaUcPeriod"/>
            </a:pPr>
            <a:r>
              <a:rPr lang="en-US" sz="4000" dirty="0">
                <a:solidFill>
                  <a:schemeClr val="tx2"/>
                </a:solidFill>
              </a:rPr>
              <a:t>Requested Waivers</a:t>
            </a:r>
          </a:p>
          <a:p>
            <a:pPr marL="460375" indent="-460375">
              <a:lnSpc>
                <a:spcPct val="120000"/>
              </a:lnSpc>
              <a:buFont typeface="+mj-lt"/>
              <a:buAutoNum type="alphaUcPeriod"/>
            </a:pPr>
            <a:r>
              <a:rPr lang="en-US" sz="4000" dirty="0">
                <a:solidFill>
                  <a:schemeClr val="tx2"/>
                </a:solidFill>
              </a:rPr>
              <a:t>CSI resolution approving the contract</a:t>
            </a:r>
          </a:p>
          <a:p>
            <a:pPr marL="460375" indent="-460375">
              <a:lnSpc>
                <a:spcPct val="120000"/>
              </a:lnSpc>
              <a:buFont typeface="+mj-lt"/>
              <a:buAutoNum type="alphaUcPeriod"/>
            </a:pPr>
            <a:r>
              <a:rPr lang="en-US" sz="4000" dirty="0">
                <a:solidFill>
                  <a:schemeClr val="tx2"/>
                </a:solidFill>
              </a:rPr>
              <a:t>Transportation</a:t>
            </a:r>
          </a:p>
          <a:p>
            <a:pPr>
              <a:lnSpc>
                <a:spcPct val="120000"/>
              </a:lnSpc>
            </a:pPr>
            <a:endParaRPr lang="en-US" sz="2200" dirty="0"/>
          </a:p>
        </p:txBody>
      </p:sp>
      <p:sp>
        <p:nvSpPr>
          <p:cNvPr id="4" name="Content Placeholder 3">
            <a:extLst>
              <a:ext uri="{FF2B5EF4-FFF2-40B4-BE49-F238E27FC236}">
                <a16:creationId xmlns:a16="http://schemas.microsoft.com/office/drawing/2014/main" id="{7CBB9E8A-5088-E639-7A16-3067E1BD096C}"/>
              </a:ext>
            </a:extLst>
          </p:cNvPr>
          <p:cNvSpPr txBox="1">
            <a:spLocks/>
          </p:cNvSpPr>
          <p:nvPr/>
        </p:nvSpPr>
        <p:spPr>
          <a:xfrm>
            <a:off x="7581900" y="2189665"/>
            <a:ext cx="3886200" cy="3995787"/>
          </a:xfrm>
          <a:prstGeom prst="rect">
            <a:avLst/>
          </a:prstGeom>
        </p:spPr>
        <p:txBody>
          <a:bodyPr>
            <a:normAutofit/>
          </a:bodyPr>
          <a:lst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0375" indent="-515938">
              <a:lnSpc>
                <a:spcPct val="120000"/>
              </a:lnSpc>
              <a:buFont typeface="+mj-lt"/>
              <a:buAutoNum type="alphaUcPeriod" startAt="6"/>
            </a:pPr>
            <a:r>
              <a:rPr lang="en-US" dirty="0">
                <a:solidFill>
                  <a:schemeClr val="tx2"/>
                </a:solidFill>
              </a:rPr>
              <a:t>Food Service</a:t>
            </a:r>
          </a:p>
          <a:p>
            <a:pPr marL="460375" indent="-515938">
              <a:lnSpc>
                <a:spcPct val="120000"/>
              </a:lnSpc>
              <a:buFont typeface="+mj-lt"/>
              <a:buAutoNum type="alphaUcPeriod" startAt="6"/>
            </a:pPr>
            <a:r>
              <a:rPr lang="en-US" dirty="0">
                <a:solidFill>
                  <a:schemeClr val="tx2"/>
                </a:solidFill>
              </a:rPr>
              <a:t>Online Learning</a:t>
            </a:r>
          </a:p>
          <a:p>
            <a:pPr marL="519113" indent="-504825">
              <a:lnSpc>
                <a:spcPct val="120000"/>
              </a:lnSpc>
              <a:buFont typeface="+mj-lt"/>
              <a:buAutoNum type="alphaUcPeriod" startAt="6"/>
            </a:pPr>
            <a:r>
              <a:rPr lang="en-US" dirty="0">
                <a:solidFill>
                  <a:schemeClr val="tx2"/>
                </a:solidFill>
              </a:rPr>
              <a:t>Education Service Provider</a:t>
            </a:r>
          </a:p>
          <a:p>
            <a:pPr marL="460375" indent="-515938">
              <a:lnSpc>
                <a:spcPct val="120000"/>
              </a:lnSpc>
              <a:buFont typeface="+mj-lt"/>
              <a:buAutoNum type="alphaUcPeriod" startAt="6"/>
            </a:pPr>
            <a:r>
              <a:rPr lang="en-US" dirty="0">
                <a:solidFill>
                  <a:schemeClr val="tx2"/>
                </a:solidFill>
              </a:rPr>
              <a:t>Preschool</a:t>
            </a:r>
          </a:p>
          <a:p>
            <a:pPr marL="460375" indent="-515938">
              <a:lnSpc>
                <a:spcPct val="120000"/>
              </a:lnSpc>
              <a:buFont typeface="+mj-lt"/>
              <a:buAutoNum type="alphaUcPeriod" startAt="6"/>
            </a:pPr>
            <a:r>
              <a:rPr lang="en-US" dirty="0">
                <a:solidFill>
                  <a:schemeClr val="tx2"/>
                </a:solidFill>
              </a:rPr>
              <a:t>Homeschool support</a:t>
            </a:r>
          </a:p>
          <a:p>
            <a:endParaRPr lang="en-US" dirty="0"/>
          </a:p>
        </p:txBody>
      </p:sp>
    </p:spTree>
    <p:extLst>
      <p:ext uri="{BB962C8B-B14F-4D97-AF65-F5344CB8AC3E}">
        <p14:creationId xmlns:p14="http://schemas.microsoft.com/office/powerpoint/2010/main" val="13775612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DE167-556F-32B7-A1C5-BA23F0E101BB}"/>
              </a:ext>
            </a:extLst>
          </p:cNvPr>
          <p:cNvSpPr>
            <a:spLocks noGrp="1"/>
          </p:cNvSpPr>
          <p:nvPr>
            <p:ph type="title"/>
          </p:nvPr>
        </p:nvSpPr>
        <p:spPr/>
        <p:txBody>
          <a:bodyPr/>
          <a:lstStyle/>
          <a:p>
            <a:r>
              <a:rPr lang="en-US" dirty="0"/>
              <a:t>Contract Modifications</a:t>
            </a:r>
          </a:p>
        </p:txBody>
      </p:sp>
      <p:sp>
        <p:nvSpPr>
          <p:cNvPr id="3" name="Content Placeholder 2">
            <a:extLst>
              <a:ext uri="{FF2B5EF4-FFF2-40B4-BE49-F238E27FC236}">
                <a16:creationId xmlns:a16="http://schemas.microsoft.com/office/drawing/2014/main" id="{F9DE63CD-8B9F-F9E4-5974-02CC5BF3C04D}"/>
              </a:ext>
            </a:extLst>
          </p:cNvPr>
          <p:cNvSpPr txBox="1">
            <a:spLocks/>
          </p:cNvSpPr>
          <p:nvPr/>
        </p:nvSpPr>
        <p:spPr>
          <a:xfrm>
            <a:off x="3571059" y="3193144"/>
            <a:ext cx="7897041" cy="3222172"/>
          </a:xfrm>
          <a:prstGeom prst="rect">
            <a:avLst/>
          </a:prstGeom>
        </p:spPr>
        <p:txBody>
          <a:bodyPr numCol="2" spcCol="274320">
            <a:noAutofit/>
          </a:bodyPr>
          <a:lst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20000"/>
              </a:lnSpc>
              <a:buFont typeface="Wingdings" pitchFamily="2" charset="2"/>
              <a:buChar char="§"/>
            </a:pPr>
            <a:r>
              <a:rPr lang="en-US" sz="1800" dirty="0">
                <a:solidFill>
                  <a:schemeClr val="tx2"/>
                </a:solidFill>
              </a:rPr>
              <a:t>Articles of Incorporation/Bylaws</a:t>
            </a:r>
          </a:p>
          <a:p>
            <a:pPr marL="342900" indent="-342900">
              <a:lnSpc>
                <a:spcPct val="120000"/>
              </a:lnSpc>
              <a:buFont typeface="Wingdings" pitchFamily="2" charset="2"/>
              <a:buChar char="§"/>
            </a:pPr>
            <a:r>
              <a:rPr lang="en-US" sz="1800" dirty="0">
                <a:solidFill>
                  <a:schemeClr val="tx2"/>
                </a:solidFill>
              </a:rPr>
              <a:t>Calendar/hours</a:t>
            </a:r>
          </a:p>
          <a:p>
            <a:pPr marL="342900" indent="-342900">
              <a:lnSpc>
                <a:spcPct val="120000"/>
              </a:lnSpc>
              <a:buFont typeface="Wingdings" pitchFamily="2" charset="2"/>
              <a:buChar char="§"/>
            </a:pPr>
            <a:r>
              <a:rPr lang="en-US" sz="1800" dirty="0">
                <a:solidFill>
                  <a:schemeClr val="tx2"/>
                </a:solidFill>
              </a:rPr>
              <a:t>Curricula</a:t>
            </a:r>
          </a:p>
          <a:p>
            <a:pPr marL="342900" indent="-342900">
              <a:lnSpc>
                <a:spcPct val="120000"/>
              </a:lnSpc>
              <a:buFont typeface="Wingdings" pitchFamily="2" charset="2"/>
              <a:buChar char="§"/>
            </a:pPr>
            <a:r>
              <a:rPr lang="en-US" sz="1800" dirty="0">
                <a:solidFill>
                  <a:schemeClr val="tx2"/>
                </a:solidFill>
              </a:rPr>
              <a:t>Delayed/paused program</a:t>
            </a:r>
          </a:p>
          <a:p>
            <a:pPr marL="342900" indent="-342900">
              <a:lnSpc>
                <a:spcPct val="120000"/>
              </a:lnSpc>
              <a:buFont typeface="Wingdings" pitchFamily="2" charset="2"/>
              <a:buChar char="§"/>
            </a:pPr>
            <a:r>
              <a:rPr lang="en-US" sz="1800" dirty="0">
                <a:solidFill>
                  <a:schemeClr val="tx2"/>
                </a:solidFill>
              </a:rPr>
              <a:t>Enrollment changes </a:t>
            </a:r>
          </a:p>
          <a:p>
            <a:pPr marL="342900" indent="-342900">
              <a:lnSpc>
                <a:spcPct val="120000"/>
              </a:lnSpc>
              <a:buFont typeface="Wingdings" pitchFamily="2" charset="2"/>
              <a:buChar char="§"/>
            </a:pPr>
            <a:r>
              <a:rPr lang="en-US" sz="1800" dirty="0">
                <a:solidFill>
                  <a:schemeClr val="tx2"/>
                </a:solidFill>
              </a:rPr>
              <a:t>Four-day school week/&lt;160 contact days</a:t>
            </a:r>
          </a:p>
          <a:p>
            <a:pPr marL="342900" indent="-342900">
              <a:lnSpc>
                <a:spcPct val="120000"/>
              </a:lnSpc>
              <a:buFont typeface="Wingdings" pitchFamily="2" charset="2"/>
              <a:buChar char="§"/>
            </a:pPr>
            <a:r>
              <a:rPr lang="en-US" sz="1800" dirty="0">
                <a:solidFill>
                  <a:schemeClr val="tx2"/>
                </a:solidFill>
              </a:rPr>
              <a:t>Governing board roster</a:t>
            </a:r>
          </a:p>
          <a:p>
            <a:pPr marL="342900" indent="-342900">
              <a:lnSpc>
                <a:spcPct val="120000"/>
              </a:lnSpc>
              <a:buFont typeface="Wingdings" pitchFamily="2" charset="2"/>
              <a:buChar char="§"/>
            </a:pPr>
            <a:r>
              <a:rPr lang="en-US" sz="1800" dirty="0">
                <a:solidFill>
                  <a:schemeClr val="tx2"/>
                </a:solidFill>
              </a:rPr>
              <a:t>Insurance</a:t>
            </a:r>
          </a:p>
          <a:p>
            <a:pPr marL="342900" indent="-342900">
              <a:lnSpc>
                <a:spcPct val="120000"/>
              </a:lnSpc>
              <a:buFont typeface="Wingdings" pitchFamily="2" charset="2"/>
              <a:buChar char="§"/>
            </a:pPr>
            <a:r>
              <a:rPr lang="en-US" sz="1800" dirty="0">
                <a:solidFill>
                  <a:schemeClr val="tx2"/>
                </a:solidFill>
              </a:rPr>
              <a:t>Location</a:t>
            </a:r>
          </a:p>
          <a:p>
            <a:pPr marL="342900" indent="-342900">
              <a:lnSpc>
                <a:spcPct val="120000"/>
              </a:lnSpc>
              <a:buFont typeface="Wingdings" pitchFamily="2" charset="2"/>
              <a:buChar char="§"/>
            </a:pPr>
            <a:r>
              <a:rPr lang="en-US" sz="1800" dirty="0">
                <a:solidFill>
                  <a:schemeClr val="tx2"/>
                </a:solidFill>
              </a:rPr>
              <a:t>Name</a:t>
            </a:r>
          </a:p>
          <a:p>
            <a:pPr marL="342900" indent="-342900">
              <a:lnSpc>
                <a:spcPct val="120000"/>
              </a:lnSpc>
              <a:buFont typeface="Wingdings" pitchFamily="2" charset="2"/>
              <a:buChar char="§"/>
            </a:pPr>
            <a:r>
              <a:rPr lang="en-US" sz="1800" dirty="0">
                <a:solidFill>
                  <a:schemeClr val="tx2"/>
                </a:solidFill>
              </a:rPr>
              <a:t>Organizational structure</a:t>
            </a:r>
          </a:p>
          <a:p>
            <a:pPr marL="342900" indent="-342900">
              <a:lnSpc>
                <a:spcPct val="120000"/>
              </a:lnSpc>
              <a:buFont typeface="Wingdings" pitchFamily="2" charset="2"/>
              <a:buChar char="§"/>
            </a:pPr>
            <a:r>
              <a:rPr lang="en-US" sz="1800" dirty="0">
                <a:solidFill>
                  <a:schemeClr val="tx2"/>
                </a:solidFill>
              </a:rPr>
              <a:t>School board-approved policies</a:t>
            </a:r>
          </a:p>
        </p:txBody>
      </p:sp>
      <p:sp>
        <p:nvSpPr>
          <p:cNvPr id="5" name="TextBox 4">
            <a:extLst>
              <a:ext uri="{FF2B5EF4-FFF2-40B4-BE49-F238E27FC236}">
                <a16:creationId xmlns:a16="http://schemas.microsoft.com/office/drawing/2014/main" id="{004D8C2D-293D-DF6D-B8F2-682D04D11913}"/>
              </a:ext>
            </a:extLst>
          </p:cNvPr>
          <p:cNvSpPr txBox="1"/>
          <p:nvPr/>
        </p:nvSpPr>
        <p:spPr>
          <a:xfrm>
            <a:off x="3571059" y="2452914"/>
            <a:ext cx="3918858" cy="523220"/>
          </a:xfrm>
          <a:prstGeom prst="rect">
            <a:avLst/>
          </a:prstGeom>
          <a:noFill/>
        </p:spPr>
        <p:txBody>
          <a:bodyPr wrap="square" rtlCol="0">
            <a:spAutoFit/>
          </a:bodyPr>
          <a:lstStyle/>
          <a:p>
            <a:r>
              <a:rPr lang="en-US" sz="2800" b="1" dirty="0">
                <a:solidFill>
                  <a:schemeClr val="tx2"/>
                </a:solidFill>
              </a:rPr>
              <a:t>Notification Only</a:t>
            </a:r>
          </a:p>
        </p:txBody>
      </p:sp>
    </p:spTree>
    <p:extLst>
      <p:ext uri="{BB962C8B-B14F-4D97-AF65-F5344CB8AC3E}">
        <p14:creationId xmlns:p14="http://schemas.microsoft.com/office/powerpoint/2010/main" val="5595483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DE167-556F-32B7-A1C5-BA23F0E101BB}"/>
              </a:ext>
            </a:extLst>
          </p:cNvPr>
          <p:cNvSpPr>
            <a:spLocks noGrp="1"/>
          </p:cNvSpPr>
          <p:nvPr>
            <p:ph type="title"/>
          </p:nvPr>
        </p:nvSpPr>
        <p:spPr/>
        <p:txBody>
          <a:bodyPr/>
          <a:lstStyle/>
          <a:p>
            <a:r>
              <a:rPr lang="en-US" dirty="0"/>
              <a:t>Contract Modifications</a:t>
            </a:r>
          </a:p>
        </p:txBody>
      </p:sp>
      <p:sp>
        <p:nvSpPr>
          <p:cNvPr id="3" name="Content Placeholder 2">
            <a:extLst>
              <a:ext uri="{FF2B5EF4-FFF2-40B4-BE49-F238E27FC236}">
                <a16:creationId xmlns:a16="http://schemas.microsoft.com/office/drawing/2014/main" id="{F9DE63CD-8B9F-F9E4-5974-02CC5BF3C04D}"/>
              </a:ext>
            </a:extLst>
          </p:cNvPr>
          <p:cNvSpPr txBox="1">
            <a:spLocks/>
          </p:cNvSpPr>
          <p:nvPr/>
        </p:nvSpPr>
        <p:spPr>
          <a:xfrm>
            <a:off x="3571059" y="3025660"/>
            <a:ext cx="8127455" cy="3778990"/>
          </a:xfrm>
          <a:prstGeom prst="rect">
            <a:avLst/>
          </a:prstGeom>
        </p:spPr>
        <p:txBody>
          <a:bodyPr numCol="2" spcCol="274320">
            <a:noAutofit/>
          </a:bodyPr>
          <a:lst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2"/>
                </a:solidFill>
                <a:cs typeface="Arial"/>
              </a:rPr>
              <a:t>Educational Service Provider</a:t>
            </a:r>
          </a:p>
          <a:p>
            <a:r>
              <a:rPr lang="en-US" sz="1800" dirty="0">
                <a:solidFill>
                  <a:schemeClr val="tx2"/>
                </a:solidFill>
                <a:cs typeface="Arial"/>
              </a:rPr>
              <a:t>*Food services</a:t>
            </a:r>
          </a:p>
          <a:p>
            <a:pPr marL="287338" indent="-273050"/>
            <a:r>
              <a:rPr lang="en-US" sz="1800" dirty="0">
                <a:solidFill>
                  <a:schemeClr val="tx2"/>
                </a:solidFill>
                <a:cs typeface="Arial"/>
              </a:rPr>
              <a:t>*Full-time, in-person grades served (outside of already planned/ approved buildout and excluding the addition of PreK)</a:t>
            </a:r>
          </a:p>
          <a:p>
            <a:r>
              <a:rPr lang="en-US" sz="1800" dirty="0">
                <a:solidFill>
                  <a:schemeClr val="tx2"/>
                </a:solidFill>
                <a:cs typeface="Arial"/>
              </a:rPr>
              <a:t>*Homeschool program</a:t>
            </a:r>
          </a:p>
          <a:p>
            <a:r>
              <a:rPr lang="en-US" sz="1800" dirty="0">
                <a:solidFill>
                  <a:schemeClr val="tx2"/>
                </a:solidFill>
                <a:cs typeface="Arial"/>
              </a:rPr>
              <a:t>Interim Assessment Platform</a:t>
            </a:r>
          </a:p>
          <a:p>
            <a:r>
              <a:rPr lang="en-US" sz="1800" dirty="0">
                <a:solidFill>
                  <a:schemeClr val="tx2"/>
                </a:solidFill>
                <a:cs typeface="Arial"/>
              </a:rPr>
              <a:t>Mission and/or vision</a:t>
            </a:r>
          </a:p>
          <a:p>
            <a:r>
              <a:rPr lang="en-US" sz="1800" dirty="0">
                <a:solidFill>
                  <a:schemeClr val="tx2"/>
                </a:solidFill>
                <a:cs typeface="Arial"/>
              </a:rPr>
              <a:t>Online program</a:t>
            </a:r>
          </a:p>
          <a:p>
            <a:r>
              <a:rPr lang="en-US" sz="1800" dirty="0">
                <a:solidFill>
                  <a:schemeClr val="tx2"/>
                </a:solidFill>
                <a:cs typeface="Arial"/>
              </a:rPr>
              <a:t>*Preschool</a:t>
            </a:r>
          </a:p>
          <a:p>
            <a:pPr marL="287338" indent="-258763"/>
            <a:r>
              <a:rPr lang="en-US" sz="1800" dirty="0">
                <a:solidFill>
                  <a:schemeClr val="tx2"/>
                </a:solidFill>
                <a:cs typeface="Arial"/>
              </a:rPr>
              <a:t>READ Act Curricula</a:t>
            </a:r>
          </a:p>
          <a:p>
            <a:pPr marL="287338" indent="-258763"/>
            <a:r>
              <a:rPr lang="en-US" sz="1800" dirty="0">
                <a:solidFill>
                  <a:schemeClr val="tx2"/>
                </a:solidFill>
                <a:cs typeface="Arial"/>
              </a:rPr>
              <a:t>Replication</a:t>
            </a:r>
          </a:p>
          <a:p>
            <a:pPr marL="287338" indent="-258763"/>
            <a:r>
              <a:rPr lang="en-US" sz="1800" dirty="0">
                <a:solidFill>
                  <a:schemeClr val="tx2"/>
                </a:solidFill>
                <a:cs typeface="Arial"/>
              </a:rPr>
              <a:t>School model (e.g., Core Knowledge, Classical, Montessori)</a:t>
            </a:r>
          </a:p>
          <a:p>
            <a:pPr marL="287338" indent="-258763"/>
            <a:r>
              <a:rPr lang="en-US" sz="1800" dirty="0">
                <a:solidFill>
                  <a:schemeClr val="tx2"/>
                </a:solidFill>
                <a:cs typeface="Arial"/>
              </a:rPr>
              <a:t>*Transportation services</a:t>
            </a:r>
          </a:p>
          <a:p>
            <a:pPr marL="287338" indent="-258763"/>
            <a:r>
              <a:rPr lang="en-US" sz="1800" dirty="0">
                <a:solidFill>
                  <a:schemeClr val="tx2"/>
                </a:solidFill>
                <a:cs typeface="Arial"/>
              </a:rPr>
              <a:t>*Waiver request</a:t>
            </a:r>
          </a:p>
          <a:p>
            <a:pPr marL="28575" indent="0">
              <a:buNone/>
            </a:pPr>
            <a:endParaRPr lang="en-US" sz="1800" i="1" dirty="0">
              <a:solidFill>
                <a:schemeClr val="tx2"/>
              </a:solidFill>
            </a:endParaRPr>
          </a:p>
          <a:p>
            <a:pPr marL="28575" indent="0">
              <a:buNone/>
            </a:pPr>
            <a:r>
              <a:rPr lang="en-US" sz="1800" b="1" i="1" dirty="0">
                <a:solidFill>
                  <a:schemeClr val="tx2"/>
                </a:solidFill>
              </a:rPr>
              <a:t>*Starred items may require a contract amendment.</a:t>
            </a:r>
          </a:p>
        </p:txBody>
      </p:sp>
      <p:sp>
        <p:nvSpPr>
          <p:cNvPr id="5" name="TextBox 4">
            <a:extLst>
              <a:ext uri="{FF2B5EF4-FFF2-40B4-BE49-F238E27FC236}">
                <a16:creationId xmlns:a16="http://schemas.microsoft.com/office/drawing/2014/main" id="{004D8C2D-293D-DF6D-B8F2-682D04D11913}"/>
              </a:ext>
            </a:extLst>
          </p:cNvPr>
          <p:cNvSpPr txBox="1"/>
          <p:nvPr/>
        </p:nvSpPr>
        <p:spPr>
          <a:xfrm>
            <a:off x="3571059" y="2351314"/>
            <a:ext cx="3918858" cy="523220"/>
          </a:xfrm>
          <a:prstGeom prst="rect">
            <a:avLst/>
          </a:prstGeom>
          <a:noFill/>
        </p:spPr>
        <p:txBody>
          <a:bodyPr wrap="square" rtlCol="0">
            <a:spAutoFit/>
          </a:bodyPr>
          <a:lstStyle/>
          <a:p>
            <a:r>
              <a:rPr lang="en-US" sz="2800" b="1" dirty="0">
                <a:solidFill>
                  <a:schemeClr val="tx2"/>
                </a:solidFill>
              </a:rPr>
              <a:t>Approval Needed</a:t>
            </a:r>
          </a:p>
        </p:txBody>
      </p:sp>
    </p:spTree>
    <p:extLst>
      <p:ext uri="{BB962C8B-B14F-4D97-AF65-F5344CB8AC3E}">
        <p14:creationId xmlns:p14="http://schemas.microsoft.com/office/powerpoint/2010/main" val="19121228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105D057-4609-9DBC-EA77-E4922FCDF41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0286" y="1693828"/>
            <a:ext cx="6190343" cy="34703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E478C19-B3AD-064A-F58B-404A138349E7}"/>
              </a:ext>
            </a:extLst>
          </p:cNvPr>
          <p:cNvSpPr>
            <a:spLocks noGrp="1"/>
          </p:cNvSpPr>
          <p:nvPr>
            <p:ph type="ctrTitle"/>
          </p:nvPr>
        </p:nvSpPr>
        <p:spPr>
          <a:xfrm>
            <a:off x="6309904" y="-3291840"/>
            <a:ext cx="5486400" cy="3291840"/>
          </a:xfrm>
        </p:spPr>
        <p:txBody>
          <a:bodyPr vert="horz" lIns="0" tIns="0" rIns="0" bIns="0" rtlCol="0" anchor="b">
            <a:noAutofit/>
          </a:bodyPr>
          <a:lstStyle/>
          <a:p>
            <a:r>
              <a:rPr lang="en-US" dirty="0"/>
              <a:t>Questions</a:t>
            </a:r>
          </a:p>
        </p:txBody>
      </p:sp>
    </p:spTree>
    <p:extLst>
      <p:ext uri="{BB962C8B-B14F-4D97-AF65-F5344CB8AC3E}">
        <p14:creationId xmlns:p14="http://schemas.microsoft.com/office/powerpoint/2010/main" val="16776934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Colorful pastel sticks">
            <a:extLst>
              <a:ext uri="{FF2B5EF4-FFF2-40B4-BE49-F238E27FC236}">
                <a16:creationId xmlns:a16="http://schemas.microsoft.com/office/drawing/2014/main" id="{8DB431A1-9806-9CFE-0E5F-1A5611C2A66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378" b="12378"/>
          <a:stretch/>
        </p:blipFill>
        <p:spPr>
          <a:xfrm>
            <a:off x="0" y="0"/>
            <a:ext cx="12192000" cy="6880225"/>
          </a:xfrm>
        </p:spPr>
      </p:pic>
      <p:sp>
        <p:nvSpPr>
          <p:cNvPr id="3" name="Title 2">
            <a:extLst>
              <a:ext uri="{FF2B5EF4-FFF2-40B4-BE49-F238E27FC236}">
                <a16:creationId xmlns:a16="http://schemas.microsoft.com/office/drawing/2014/main" id="{9C37279A-330D-886F-340D-494A5005E5FC}"/>
              </a:ext>
            </a:extLst>
          </p:cNvPr>
          <p:cNvSpPr>
            <a:spLocks noGrp="1"/>
          </p:cNvSpPr>
          <p:nvPr>
            <p:ph type="title"/>
          </p:nvPr>
        </p:nvSpPr>
        <p:spPr>
          <a:xfrm>
            <a:off x="6309359" y="444933"/>
            <a:ext cx="5477479" cy="3291840"/>
          </a:xfrm>
        </p:spPr>
        <p:txBody>
          <a:bodyPr/>
          <a:lstStyle/>
          <a:p>
            <a:r>
              <a:rPr lang="en-US" dirty="0"/>
              <a:t>Strategic Planning &amp; Goal Setting</a:t>
            </a:r>
          </a:p>
        </p:txBody>
      </p:sp>
    </p:spTree>
    <p:extLst>
      <p:ext uri="{BB962C8B-B14F-4D97-AF65-F5344CB8AC3E}">
        <p14:creationId xmlns:p14="http://schemas.microsoft.com/office/powerpoint/2010/main" val="9961497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CE60-587E-1D5C-8B50-ED3441BA49CE}"/>
              </a:ext>
            </a:extLst>
          </p:cNvPr>
          <p:cNvSpPr>
            <a:spLocks noGrp="1"/>
          </p:cNvSpPr>
          <p:nvPr>
            <p:ph type="ctrTitle"/>
          </p:nvPr>
        </p:nvSpPr>
        <p:spPr>
          <a:xfrm>
            <a:off x="6299835" y="430529"/>
            <a:ext cx="5486400" cy="3291840"/>
          </a:xfrm>
        </p:spPr>
        <p:txBody>
          <a:bodyPr/>
          <a:lstStyle/>
          <a:p>
            <a:r>
              <a:rPr lang="en-US" dirty="0"/>
              <a:t>Strategic Planning &amp; Goal Setting</a:t>
            </a:r>
          </a:p>
        </p:txBody>
      </p:sp>
      <p:sp>
        <p:nvSpPr>
          <p:cNvPr id="3" name="Text Placeholder 2">
            <a:extLst>
              <a:ext uri="{FF2B5EF4-FFF2-40B4-BE49-F238E27FC236}">
                <a16:creationId xmlns:a16="http://schemas.microsoft.com/office/drawing/2014/main" id="{0E02AE9C-BA1D-195E-3B93-A5A0CC03D8F3}"/>
              </a:ext>
            </a:extLst>
          </p:cNvPr>
          <p:cNvSpPr>
            <a:spLocks noGrp="1"/>
          </p:cNvSpPr>
          <p:nvPr>
            <p:ph type="body" sz="quarter" idx="11"/>
          </p:nvPr>
        </p:nvSpPr>
        <p:spPr>
          <a:xfrm>
            <a:off x="6299835" y="4426857"/>
            <a:ext cx="5486400" cy="2000613"/>
          </a:xfrm>
        </p:spPr>
        <p:txBody>
          <a:bodyPr/>
          <a:lstStyle/>
          <a:p>
            <a:pPr marL="342900" indent="-342900">
              <a:buFont typeface="Wingdings" pitchFamily="2" charset="2"/>
              <a:buChar char="§"/>
            </a:pPr>
            <a:r>
              <a:rPr lang="en-US" dirty="0"/>
              <a:t>Three to five year strategic direction</a:t>
            </a:r>
          </a:p>
          <a:p>
            <a:pPr marL="342900" indent="-342900">
              <a:buFont typeface="Wingdings" pitchFamily="2" charset="2"/>
              <a:buChar char="§"/>
            </a:pPr>
            <a:r>
              <a:rPr lang="en-US" dirty="0"/>
              <a:t>Measurable goals</a:t>
            </a:r>
          </a:p>
          <a:p>
            <a:pPr marL="342900" indent="-342900">
              <a:buFont typeface="Wingdings" pitchFamily="2" charset="2"/>
              <a:buChar char="§"/>
            </a:pPr>
            <a:r>
              <a:rPr lang="en-US" dirty="0"/>
              <a:t>Progress monitoring </a:t>
            </a:r>
          </a:p>
          <a:p>
            <a:pPr marL="342900" indent="-342900">
              <a:buFont typeface="Wingdings" pitchFamily="2" charset="2"/>
              <a:buChar char="§"/>
            </a:pPr>
            <a:r>
              <a:rPr lang="en-US" dirty="0"/>
              <a:t>School leader evaluation</a:t>
            </a:r>
          </a:p>
          <a:p>
            <a:pPr marL="342900" indent="-342900">
              <a:buFont typeface="Wingdings" pitchFamily="2" charset="2"/>
              <a:buChar char="§"/>
            </a:pPr>
            <a:endParaRPr lang="en-US" dirty="0"/>
          </a:p>
          <a:p>
            <a:pPr marL="342900" indent="-342900">
              <a:buFont typeface="Wingdings" pitchFamily="2" charset="2"/>
              <a:buChar char="§"/>
            </a:pPr>
            <a:endParaRPr lang="en-US" dirty="0"/>
          </a:p>
        </p:txBody>
      </p:sp>
      <p:pic>
        <p:nvPicPr>
          <p:cNvPr id="9" name="Picture Placeholder 8">
            <a:extLst>
              <a:ext uri="{FF2B5EF4-FFF2-40B4-BE49-F238E27FC236}">
                <a16:creationId xmlns:a16="http://schemas.microsoft.com/office/drawing/2014/main" id="{CB5CAFA8-271E-089C-FCD0-79C71EC70580}"/>
              </a:ext>
              <a:ext uri="{C183D7F6-B498-43B3-948B-1728B52AA6E4}">
                <adec:decorative xmlns:adec="http://schemas.microsoft.com/office/drawing/2017/decorative" val="1"/>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1970" r="21970"/>
          <a:stretch>
            <a:fillRect/>
          </a:stretch>
        </p:blipFill>
        <p:spPr/>
      </p:pic>
      <p:pic>
        <p:nvPicPr>
          <p:cNvPr id="4" name="Picture Placeholder 8">
            <a:extLst>
              <a:ext uri="{FF2B5EF4-FFF2-40B4-BE49-F238E27FC236}">
                <a16:creationId xmlns:a16="http://schemas.microsoft.com/office/drawing/2014/main" id="{5DB7F82A-F420-91B8-AC29-6200E397BC7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l="7914" r="7914"/>
          <a:stretch/>
        </p:blipFill>
        <p:spPr>
          <a:xfrm>
            <a:off x="0" y="0"/>
            <a:ext cx="5791200" cy="6880226"/>
          </a:xfrm>
          <a:prstGeom prst="rect">
            <a:avLst/>
          </a:prstGeom>
        </p:spPr>
      </p:pic>
    </p:spTree>
    <p:extLst>
      <p:ext uri="{BB962C8B-B14F-4D97-AF65-F5344CB8AC3E}">
        <p14:creationId xmlns:p14="http://schemas.microsoft.com/office/powerpoint/2010/main" val="19148605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CE60-587E-1D5C-8B50-ED3441BA49CE}"/>
              </a:ext>
            </a:extLst>
          </p:cNvPr>
          <p:cNvSpPr>
            <a:spLocks noGrp="1"/>
          </p:cNvSpPr>
          <p:nvPr>
            <p:ph type="title"/>
          </p:nvPr>
        </p:nvSpPr>
        <p:spPr/>
        <p:txBody>
          <a:bodyPr/>
          <a:lstStyle/>
          <a:p>
            <a:r>
              <a:rPr lang="en-US" dirty="0"/>
              <a:t>Strategic Planning &amp; Goal Setting</a:t>
            </a:r>
          </a:p>
        </p:txBody>
      </p:sp>
      <p:graphicFrame>
        <p:nvGraphicFramePr>
          <p:cNvPr id="23" name="Content Placeholder 22" descr="Graphic with Mission and Vision, under which there are goals for student performance, financial, and governance with milestones and deliverables">
            <a:extLst>
              <a:ext uri="{FF2B5EF4-FFF2-40B4-BE49-F238E27FC236}">
                <a16:creationId xmlns:a16="http://schemas.microsoft.com/office/drawing/2014/main" id="{B0DB7354-F5F5-17A9-7119-49608E8C1DF6}"/>
              </a:ext>
            </a:extLst>
          </p:cNvPr>
          <p:cNvGraphicFramePr>
            <a:graphicFrameLocks noGrp="1"/>
          </p:cNvGraphicFramePr>
          <p:nvPr>
            <p:ph sz="quarter" idx="16"/>
            <p:extLst>
              <p:ext uri="{D42A27DB-BD31-4B8C-83A1-F6EECF244321}">
                <p14:modId xmlns:p14="http://schemas.microsoft.com/office/powerpoint/2010/main" val="2273559821"/>
              </p:ext>
            </p:extLst>
          </p:nvPr>
        </p:nvGraphicFramePr>
        <p:xfrm>
          <a:off x="2041526" y="2588870"/>
          <a:ext cx="8331199" cy="3597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20127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DE167-556F-32B7-A1C5-BA23F0E101BB}"/>
              </a:ext>
            </a:extLst>
          </p:cNvPr>
          <p:cNvSpPr>
            <a:spLocks noGrp="1"/>
          </p:cNvSpPr>
          <p:nvPr>
            <p:ph type="title"/>
          </p:nvPr>
        </p:nvSpPr>
        <p:spPr/>
        <p:txBody>
          <a:bodyPr/>
          <a:lstStyle/>
          <a:p>
            <a:r>
              <a:rPr lang="en-US" dirty="0"/>
              <a:t>Strategic Planning &amp; Goal Setting</a:t>
            </a:r>
          </a:p>
        </p:txBody>
      </p:sp>
      <p:sp>
        <p:nvSpPr>
          <p:cNvPr id="8" name="Content Placeholder 3">
            <a:extLst>
              <a:ext uri="{FF2B5EF4-FFF2-40B4-BE49-F238E27FC236}">
                <a16:creationId xmlns:a16="http://schemas.microsoft.com/office/drawing/2014/main" id="{2208AC09-0CA3-D729-1FB1-0B40FF9A0E0F}"/>
              </a:ext>
            </a:extLst>
          </p:cNvPr>
          <p:cNvSpPr txBox="1">
            <a:spLocks/>
          </p:cNvSpPr>
          <p:nvPr/>
        </p:nvSpPr>
        <p:spPr>
          <a:xfrm>
            <a:off x="3183890" y="2403787"/>
            <a:ext cx="8284210" cy="4351338"/>
          </a:xfrm>
          <a:prstGeom prst="rect">
            <a:avLst/>
          </a:prstGeom>
        </p:spPr>
        <p:txBody>
          <a:bodyPr>
            <a:normAutofit/>
          </a:bodyPr>
          <a:lst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3000"/>
              </a:lnSpc>
              <a:buFont typeface="Arial" panose="020B0604020202020204" pitchFamily="34" charset="0"/>
              <a:buNone/>
            </a:pPr>
            <a:r>
              <a:rPr lang="en-US" sz="2400" dirty="0">
                <a:solidFill>
                  <a:srgbClr val="002060"/>
                </a:solidFill>
              </a:rPr>
              <a:t>Board actions related to strategic planning:</a:t>
            </a:r>
          </a:p>
          <a:p>
            <a:pPr marL="342900" marR="0" lvl="0" indent="-342900">
              <a:lnSpc>
                <a:spcPct val="113000"/>
              </a:lnSpc>
              <a:spcBef>
                <a:spcPts val="0"/>
              </a:spcBef>
              <a:spcAft>
                <a:spcPts val="0"/>
              </a:spcAft>
              <a:buClr>
                <a:srgbClr val="000000"/>
              </a:buClr>
              <a:buSzPts val="1100"/>
              <a:buFont typeface="Wingdings" pitchFamily="2" charset="2"/>
              <a:buChar char=""/>
            </a:pPr>
            <a:r>
              <a:rPr lang="en-US" sz="2400" dirty="0">
                <a:solidFill>
                  <a:srgbClr val="002060"/>
                </a:solidFill>
                <a:effectLst/>
                <a:highlight>
                  <a:srgbClr val="FFFFFF"/>
                </a:highlight>
                <a:ea typeface="Times New Roman" panose="02020603050405020304" pitchFamily="18" charset="0"/>
              </a:rPr>
              <a:t>Working with school leadership to create the multi‐year strategic or financial plan </a:t>
            </a:r>
          </a:p>
          <a:p>
            <a:pPr marL="342900" marR="0" lvl="0" indent="-342900">
              <a:lnSpc>
                <a:spcPct val="113000"/>
              </a:lnSpc>
              <a:spcBef>
                <a:spcPts val="0"/>
              </a:spcBef>
              <a:spcAft>
                <a:spcPts val="0"/>
              </a:spcAft>
              <a:buClr>
                <a:srgbClr val="000000"/>
              </a:buClr>
              <a:buSzPts val="1100"/>
              <a:buFont typeface="Wingdings" pitchFamily="2" charset="2"/>
              <a:buChar char=""/>
            </a:pPr>
            <a:r>
              <a:rPr lang="en-US" sz="2400" dirty="0">
                <a:solidFill>
                  <a:srgbClr val="002060"/>
                </a:solidFill>
                <a:effectLst/>
                <a:highlight>
                  <a:srgbClr val="FFFFFF"/>
                </a:highlight>
                <a:ea typeface="Times New Roman" panose="02020603050405020304" pitchFamily="18" charset="0"/>
              </a:rPr>
              <a:t>Oversee the creation of an annual strategic plan </a:t>
            </a:r>
          </a:p>
          <a:p>
            <a:pPr marL="342900" marR="0" lvl="0" indent="-342900">
              <a:lnSpc>
                <a:spcPct val="113000"/>
              </a:lnSpc>
              <a:spcBef>
                <a:spcPts val="0"/>
              </a:spcBef>
              <a:spcAft>
                <a:spcPts val="0"/>
              </a:spcAft>
              <a:buClr>
                <a:srgbClr val="000000"/>
              </a:buClr>
              <a:buSzPts val="1100"/>
              <a:buFont typeface="Wingdings" pitchFamily="2" charset="2"/>
              <a:buChar char=""/>
            </a:pPr>
            <a:r>
              <a:rPr lang="en-US" sz="2400" dirty="0">
                <a:solidFill>
                  <a:srgbClr val="002060"/>
                </a:solidFill>
                <a:effectLst/>
                <a:highlight>
                  <a:srgbClr val="FFFFFF"/>
                </a:highlight>
                <a:ea typeface="Times New Roman" panose="02020603050405020304" pitchFamily="18" charset="0"/>
              </a:rPr>
              <a:t>Perform landscape or SWOT analysis </a:t>
            </a:r>
          </a:p>
          <a:p>
            <a:pPr marL="342900" marR="0" lvl="0" indent="-342900">
              <a:lnSpc>
                <a:spcPct val="113000"/>
              </a:lnSpc>
              <a:spcBef>
                <a:spcPts val="0"/>
              </a:spcBef>
              <a:spcAft>
                <a:spcPts val="0"/>
              </a:spcAft>
              <a:buClr>
                <a:srgbClr val="000000"/>
              </a:buClr>
              <a:buSzPts val="1100"/>
              <a:buFont typeface="Wingdings" pitchFamily="2" charset="2"/>
              <a:buChar char=""/>
            </a:pPr>
            <a:r>
              <a:rPr lang="en-US" sz="2400" dirty="0">
                <a:solidFill>
                  <a:srgbClr val="002060"/>
                </a:solidFill>
                <a:effectLst/>
                <a:highlight>
                  <a:srgbClr val="FFFFFF"/>
                </a:highlight>
                <a:ea typeface="Times New Roman" panose="02020603050405020304" pitchFamily="18" charset="0"/>
              </a:rPr>
              <a:t>Perform enrollment feasibility study </a:t>
            </a:r>
          </a:p>
          <a:p>
            <a:pPr marL="342900" marR="0" lvl="0" indent="-342900">
              <a:lnSpc>
                <a:spcPct val="113000"/>
              </a:lnSpc>
              <a:spcBef>
                <a:spcPts val="0"/>
              </a:spcBef>
              <a:spcAft>
                <a:spcPts val="0"/>
              </a:spcAft>
              <a:buClr>
                <a:srgbClr val="000000"/>
              </a:buClr>
              <a:buSzPts val="1100"/>
              <a:buFont typeface="Wingdings" pitchFamily="2" charset="2"/>
              <a:buChar char=""/>
            </a:pPr>
            <a:r>
              <a:rPr lang="en-US" sz="2400" dirty="0">
                <a:solidFill>
                  <a:srgbClr val="002060"/>
                </a:solidFill>
                <a:effectLst/>
                <a:highlight>
                  <a:srgbClr val="FFFFFF"/>
                </a:highlight>
                <a:ea typeface="Times New Roman" panose="02020603050405020304" pitchFamily="18" charset="0"/>
              </a:rPr>
              <a:t>Oversee the charter expansion process </a:t>
            </a:r>
          </a:p>
          <a:p>
            <a:pPr marL="342900" marR="0" lvl="0" indent="-342900">
              <a:lnSpc>
                <a:spcPct val="113000"/>
              </a:lnSpc>
              <a:spcBef>
                <a:spcPts val="0"/>
              </a:spcBef>
              <a:spcAft>
                <a:spcPts val="0"/>
              </a:spcAft>
              <a:buClr>
                <a:srgbClr val="000000"/>
              </a:buClr>
              <a:buSzPts val="1100"/>
              <a:buFont typeface="Wingdings" pitchFamily="2" charset="2"/>
              <a:buChar char=""/>
            </a:pPr>
            <a:r>
              <a:rPr lang="en-US" sz="2400" dirty="0">
                <a:solidFill>
                  <a:srgbClr val="002060"/>
                </a:solidFill>
                <a:effectLst/>
                <a:highlight>
                  <a:srgbClr val="FFFFFF"/>
                </a:highlight>
                <a:ea typeface="Times New Roman" panose="02020603050405020304" pitchFamily="18" charset="0"/>
              </a:rPr>
              <a:t>Engage in a visioning/strategy retreat </a:t>
            </a:r>
          </a:p>
          <a:p>
            <a:pPr marL="342900" marR="0" lvl="0" indent="-342900">
              <a:lnSpc>
                <a:spcPct val="113000"/>
              </a:lnSpc>
              <a:spcBef>
                <a:spcPts val="0"/>
              </a:spcBef>
              <a:spcAft>
                <a:spcPts val="0"/>
              </a:spcAft>
              <a:buClr>
                <a:srgbClr val="000000"/>
              </a:buClr>
              <a:buSzPts val="1100"/>
              <a:buFont typeface="Wingdings" pitchFamily="2" charset="2"/>
              <a:buChar char=""/>
            </a:pPr>
            <a:r>
              <a:rPr lang="en-US" sz="2400" dirty="0">
                <a:solidFill>
                  <a:srgbClr val="002060"/>
                </a:solidFill>
                <a:effectLst/>
                <a:highlight>
                  <a:srgbClr val="FFFFFF"/>
                </a:highlight>
                <a:ea typeface="Times New Roman" panose="02020603050405020304" pitchFamily="18" charset="0"/>
              </a:rPr>
              <a:t>Hire a strategic planning consultant </a:t>
            </a:r>
          </a:p>
          <a:p>
            <a:pPr marL="0" indent="0">
              <a:buFont typeface="Arial" panose="020B0604020202020204" pitchFamily="34" charset="0"/>
              <a:buNone/>
            </a:pPr>
            <a:endParaRPr lang="en-US" dirty="0">
              <a:solidFill>
                <a:srgbClr val="002060"/>
              </a:solidFill>
            </a:endParaRPr>
          </a:p>
        </p:txBody>
      </p:sp>
    </p:spTree>
    <p:extLst>
      <p:ext uri="{BB962C8B-B14F-4D97-AF65-F5344CB8AC3E}">
        <p14:creationId xmlns:p14="http://schemas.microsoft.com/office/powerpoint/2010/main" val="22666775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DE167-556F-32B7-A1C5-BA23F0E101BB}"/>
              </a:ext>
            </a:extLst>
          </p:cNvPr>
          <p:cNvSpPr>
            <a:spLocks noGrp="1"/>
          </p:cNvSpPr>
          <p:nvPr>
            <p:ph type="title"/>
          </p:nvPr>
        </p:nvSpPr>
        <p:spPr/>
        <p:txBody>
          <a:bodyPr/>
          <a:lstStyle/>
          <a:p>
            <a:r>
              <a:rPr lang="en-US" dirty="0"/>
              <a:t>Strategic Planning &amp; Goal Setting</a:t>
            </a:r>
          </a:p>
        </p:txBody>
      </p:sp>
      <p:sp>
        <p:nvSpPr>
          <p:cNvPr id="8" name="Content Placeholder 3">
            <a:extLst>
              <a:ext uri="{FF2B5EF4-FFF2-40B4-BE49-F238E27FC236}">
                <a16:creationId xmlns:a16="http://schemas.microsoft.com/office/drawing/2014/main" id="{2208AC09-0CA3-D729-1FB1-0B40FF9A0E0F}"/>
              </a:ext>
            </a:extLst>
          </p:cNvPr>
          <p:cNvSpPr txBox="1">
            <a:spLocks/>
          </p:cNvSpPr>
          <p:nvPr/>
        </p:nvSpPr>
        <p:spPr>
          <a:xfrm>
            <a:off x="3183890" y="2403787"/>
            <a:ext cx="8284210" cy="4351338"/>
          </a:xfrm>
          <a:prstGeom prst="rect">
            <a:avLst/>
          </a:prstGeom>
        </p:spPr>
        <p:txBody>
          <a:bodyPr>
            <a:normAutofit/>
          </a:bodyPr>
          <a:lst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3000"/>
              </a:lnSpc>
              <a:buFont typeface="Arial" panose="020B0604020202020204" pitchFamily="34" charset="0"/>
              <a:buNone/>
            </a:pPr>
            <a:r>
              <a:rPr lang="en-US" sz="2400" dirty="0">
                <a:solidFill>
                  <a:srgbClr val="002060"/>
                </a:solidFill>
              </a:rPr>
              <a:t>Questions to ask:</a:t>
            </a:r>
          </a:p>
          <a:p>
            <a:pPr marL="342900" indent="-342900">
              <a:lnSpc>
                <a:spcPct val="113000"/>
              </a:lnSpc>
              <a:buFont typeface="Wingdings" pitchFamily="2" charset="2"/>
              <a:buChar char="§"/>
            </a:pPr>
            <a:r>
              <a:rPr lang="en-US" sz="2400" dirty="0">
                <a:solidFill>
                  <a:srgbClr val="002060"/>
                </a:solidFill>
                <a:effectLst/>
                <a:highlight>
                  <a:srgbClr val="FFFFFF"/>
                </a:highlight>
                <a:ea typeface="Times New Roman" panose="02020603050405020304" pitchFamily="18" charset="0"/>
              </a:rPr>
              <a:t>When was the last strategic</a:t>
            </a:r>
            <a:r>
              <a:rPr lang="en-US" sz="2400" dirty="0">
                <a:solidFill>
                  <a:srgbClr val="002060"/>
                </a:solidFill>
                <a:highlight>
                  <a:srgbClr val="FFFFFF"/>
                </a:highlight>
                <a:ea typeface="Times New Roman" panose="02020603050405020304" pitchFamily="18" charset="0"/>
              </a:rPr>
              <a:t> plan created? </a:t>
            </a:r>
          </a:p>
          <a:p>
            <a:pPr marL="342900" indent="-342900">
              <a:lnSpc>
                <a:spcPct val="113000"/>
              </a:lnSpc>
              <a:buFont typeface="Wingdings" pitchFamily="2" charset="2"/>
              <a:buChar char="§"/>
            </a:pPr>
            <a:r>
              <a:rPr lang="en-US" sz="2400" dirty="0">
                <a:solidFill>
                  <a:srgbClr val="002060"/>
                </a:solidFill>
                <a:highlight>
                  <a:srgbClr val="FFFFFF"/>
                </a:highlight>
                <a:ea typeface="Times New Roman" panose="02020603050405020304" pitchFamily="18" charset="0"/>
              </a:rPr>
              <a:t>How often is the plan reviewed and adjusted?</a:t>
            </a:r>
          </a:p>
          <a:p>
            <a:pPr marL="342900" indent="-342900">
              <a:lnSpc>
                <a:spcPct val="113000"/>
              </a:lnSpc>
              <a:buFont typeface="Wingdings" pitchFamily="2" charset="2"/>
              <a:buChar char="§"/>
            </a:pPr>
            <a:r>
              <a:rPr lang="en-US" sz="2400" dirty="0">
                <a:solidFill>
                  <a:srgbClr val="002060"/>
                </a:solidFill>
                <a:effectLst/>
                <a:highlight>
                  <a:srgbClr val="FFFFFF"/>
                </a:highlight>
                <a:ea typeface="Times New Roman" panose="02020603050405020304" pitchFamily="18" charset="0"/>
              </a:rPr>
              <a:t>What are the goals outlined in the strategic plan?</a:t>
            </a:r>
          </a:p>
          <a:p>
            <a:pPr marL="342900" indent="-342900">
              <a:lnSpc>
                <a:spcPct val="113000"/>
              </a:lnSpc>
              <a:buFont typeface="Wingdings" pitchFamily="2" charset="2"/>
              <a:buChar char="§"/>
            </a:pPr>
            <a:r>
              <a:rPr lang="en-US" sz="2400" dirty="0">
                <a:solidFill>
                  <a:srgbClr val="002060"/>
                </a:solidFill>
                <a:highlight>
                  <a:srgbClr val="FFFFFF"/>
                </a:highlight>
                <a:ea typeface="Times New Roman" panose="02020603050405020304" pitchFamily="18" charset="0"/>
              </a:rPr>
              <a:t>How well has the organization done in the past in terms of executing a strategic plan and achieving its goals?</a:t>
            </a:r>
            <a:endParaRPr lang="en-US" sz="2400" dirty="0">
              <a:solidFill>
                <a:srgbClr val="002060"/>
              </a:solidFill>
              <a:effectLst/>
              <a:highlight>
                <a:srgbClr val="FFFFFF"/>
              </a:highlight>
              <a:ea typeface="Times New Roman" panose="02020603050405020304" pitchFamily="18" charset="0"/>
            </a:endParaRPr>
          </a:p>
          <a:p>
            <a:pPr marL="0" indent="0">
              <a:buFont typeface="Arial" panose="020B0604020202020204" pitchFamily="34" charset="0"/>
              <a:buNone/>
            </a:pPr>
            <a:endParaRPr lang="en-US" dirty="0">
              <a:solidFill>
                <a:srgbClr val="002060"/>
              </a:solidFill>
            </a:endParaRPr>
          </a:p>
        </p:txBody>
      </p:sp>
    </p:spTree>
    <p:extLst>
      <p:ext uri="{BB962C8B-B14F-4D97-AF65-F5344CB8AC3E}">
        <p14:creationId xmlns:p14="http://schemas.microsoft.com/office/powerpoint/2010/main" val="4280085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Colorful pastel sticks">
            <a:extLst>
              <a:ext uri="{FF2B5EF4-FFF2-40B4-BE49-F238E27FC236}">
                <a16:creationId xmlns:a16="http://schemas.microsoft.com/office/drawing/2014/main" id="{8DB431A1-9806-9CFE-0E5F-1A5611C2A66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378" b="12378"/>
          <a:stretch/>
        </p:blipFill>
        <p:spPr>
          <a:xfrm>
            <a:off x="0" y="0"/>
            <a:ext cx="12192000" cy="6880225"/>
          </a:xfrm>
        </p:spPr>
      </p:pic>
      <p:sp>
        <p:nvSpPr>
          <p:cNvPr id="3" name="Title 2">
            <a:extLst>
              <a:ext uri="{FF2B5EF4-FFF2-40B4-BE49-F238E27FC236}">
                <a16:creationId xmlns:a16="http://schemas.microsoft.com/office/drawing/2014/main" id="{9C37279A-330D-886F-340D-494A5005E5FC}"/>
              </a:ext>
            </a:extLst>
          </p:cNvPr>
          <p:cNvSpPr>
            <a:spLocks noGrp="1"/>
          </p:cNvSpPr>
          <p:nvPr>
            <p:ph type="title"/>
          </p:nvPr>
        </p:nvSpPr>
        <p:spPr>
          <a:xfrm>
            <a:off x="6309359" y="444933"/>
            <a:ext cx="5477479" cy="3291840"/>
          </a:xfrm>
        </p:spPr>
        <p:txBody>
          <a:bodyPr/>
          <a:lstStyle/>
          <a:p>
            <a:br>
              <a:rPr lang="en-US" sz="5900" dirty="0"/>
            </a:br>
            <a:r>
              <a:rPr lang="en-US" sz="5900" dirty="0"/>
              <a:t>Next Steps</a:t>
            </a:r>
          </a:p>
        </p:txBody>
      </p:sp>
    </p:spTree>
    <p:extLst>
      <p:ext uri="{BB962C8B-B14F-4D97-AF65-F5344CB8AC3E}">
        <p14:creationId xmlns:p14="http://schemas.microsoft.com/office/powerpoint/2010/main" val="972076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Colorful pastel sticks">
            <a:extLst>
              <a:ext uri="{FF2B5EF4-FFF2-40B4-BE49-F238E27FC236}">
                <a16:creationId xmlns:a16="http://schemas.microsoft.com/office/drawing/2014/main" id="{8DB431A1-9806-9CFE-0E5F-1A5611C2A66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378" b="12378"/>
          <a:stretch/>
        </p:blipFill>
        <p:spPr>
          <a:xfrm>
            <a:off x="0" y="0"/>
            <a:ext cx="12192000" cy="6880225"/>
          </a:xfrm>
        </p:spPr>
      </p:pic>
      <p:sp>
        <p:nvSpPr>
          <p:cNvPr id="3" name="Title 2">
            <a:extLst>
              <a:ext uri="{FF2B5EF4-FFF2-40B4-BE49-F238E27FC236}">
                <a16:creationId xmlns:a16="http://schemas.microsoft.com/office/drawing/2014/main" id="{9C37279A-330D-886F-340D-494A5005E5FC}"/>
              </a:ext>
            </a:extLst>
          </p:cNvPr>
          <p:cNvSpPr>
            <a:spLocks noGrp="1"/>
          </p:cNvSpPr>
          <p:nvPr>
            <p:ph type="title"/>
          </p:nvPr>
        </p:nvSpPr>
        <p:spPr>
          <a:xfrm>
            <a:off x="6309359" y="444933"/>
            <a:ext cx="5477479" cy="3291840"/>
          </a:xfrm>
        </p:spPr>
        <p:txBody>
          <a:bodyPr/>
          <a:lstStyle/>
          <a:p>
            <a:r>
              <a:rPr lang="en-US" dirty="0"/>
              <a:t>Overview of Charter School Governance</a:t>
            </a:r>
          </a:p>
        </p:txBody>
      </p:sp>
    </p:spTree>
    <p:extLst>
      <p:ext uri="{BB962C8B-B14F-4D97-AF65-F5344CB8AC3E}">
        <p14:creationId xmlns:p14="http://schemas.microsoft.com/office/powerpoint/2010/main" val="20021678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BF65-C84B-45C3-72CA-AFDA68851174}"/>
              </a:ext>
            </a:extLst>
          </p:cNvPr>
          <p:cNvSpPr>
            <a:spLocks noGrp="1"/>
          </p:cNvSpPr>
          <p:nvPr>
            <p:ph type="title"/>
          </p:nvPr>
        </p:nvSpPr>
        <p:spPr>
          <a:xfrm>
            <a:off x="594360" y="189572"/>
            <a:ext cx="6787747" cy="1593507"/>
          </a:xfrm>
        </p:spPr>
        <p:txBody>
          <a:bodyPr/>
          <a:lstStyle/>
          <a:p>
            <a:r>
              <a:rPr lang="en-US" dirty="0"/>
              <a:t>Individual Next Steps</a:t>
            </a:r>
          </a:p>
        </p:txBody>
      </p:sp>
      <p:sp>
        <p:nvSpPr>
          <p:cNvPr id="3" name="Text Placeholder 2">
            <a:extLst>
              <a:ext uri="{FF2B5EF4-FFF2-40B4-BE49-F238E27FC236}">
                <a16:creationId xmlns:a16="http://schemas.microsoft.com/office/drawing/2014/main" id="{3B8EBC2C-6DD7-5003-38EB-40753046FE8C}"/>
              </a:ext>
            </a:extLst>
          </p:cNvPr>
          <p:cNvSpPr>
            <a:spLocks noGrp="1"/>
          </p:cNvSpPr>
          <p:nvPr>
            <p:ph sz="quarter" idx="13"/>
          </p:nvPr>
        </p:nvSpPr>
        <p:spPr>
          <a:xfrm>
            <a:off x="593725" y="2281238"/>
            <a:ext cx="6788150" cy="3709987"/>
          </a:xfrm>
        </p:spPr>
        <p:txBody>
          <a:bodyPr tIns="457200">
            <a:normAutofit fontScale="92500"/>
          </a:bodyPr>
          <a:lstStyle/>
          <a:p>
            <a:pPr>
              <a:lnSpc>
                <a:spcPct val="110000"/>
              </a:lnSpc>
              <a:buFont typeface="Wingdings" pitchFamily="2" charset="2"/>
              <a:buChar char="§"/>
            </a:pPr>
            <a:r>
              <a:rPr lang="en-US" dirty="0"/>
              <a:t>Review school-specific documents discussed during today’s session (e.g., bylaws, financials, previous CARS, charter school contract, strategic plan)</a:t>
            </a:r>
          </a:p>
          <a:p>
            <a:pPr>
              <a:lnSpc>
                <a:spcPct val="110000"/>
              </a:lnSpc>
              <a:buFont typeface="Wingdings" pitchFamily="2" charset="2"/>
              <a:buChar char="§"/>
            </a:pPr>
            <a:r>
              <a:rPr lang="en-US" dirty="0"/>
              <a:t>Make a list of questions you want to ask your board colleagues or school leadership related to your roles and responsibilities on the Board and set up a meeting with the appropriate person to discuss</a:t>
            </a:r>
          </a:p>
        </p:txBody>
      </p:sp>
    </p:spTree>
    <p:extLst>
      <p:ext uri="{BB962C8B-B14F-4D97-AF65-F5344CB8AC3E}">
        <p14:creationId xmlns:p14="http://schemas.microsoft.com/office/powerpoint/2010/main" val="30140666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BF65-C84B-45C3-72CA-AFDA68851174}"/>
              </a:ext>
            </a:extLst>
          </p:cNvPr>
          <p:cNvSpPr>
            <a:spLocks noGrp="1"/>
          </p:cNvSpPr>
          <p:nvPr>
            <p:ph type="title"/>
          </p:nvPr>
        </p:nvSpPr>
        <p:spPr>
          <a:xfrm>
            <a:off x="594360" y="189572"/>
            <a:ext cx="6787747" cy="1593507"/>
          </a:xfrm>
        </p:spPr>
        <p:txBody>
          <a:bodyPr/>
          <a:lstStyle/>
          <a:p>
            <a:r>
              <a:rPr lang="en-US" dirty="0"/>
              <a:t>CSI Next Steps</a:t>
            </a:r>
          </a:p>
        </p:txBody>
      </p:sp>
      <p:sp>
        <p:nvSpPr>
          <p:cNvPr id="3" name="Text Placeholder 2">
            <a:extLst>
              <a:ext uri="{FF2B5EF4-FFF2-40B4-BE49-F238E27FC236}">
                <a16:creationId xmlns:a16="http://schemas.microsoft.com/office/drawing/2014/main" id="{3B8EBC2C-6DD7-5003-38EB-40753046FE8C}"/>
              </a:ext>
            </a:extLst>
          </p:cNvPr>
          <p:cNvSpPr>
            <a:spLocks noGrp="1"/>
          </p:cNvSpPr>
          <p:nvPr>
            <p:ph sz="quarter" idx="13"/>
          </p:nvPr>
        </p:nvSpPr>
        <p:spPr>
          <a:xfrm>
            <a:off x="593725" y="2281238"/>
            <a:ext cx="6788150" cy="3709987"/>
          </a:xfrm>
        </p:spPr>
        <p:txBody>
          <a:bodyPr tIns="457200">
            <a:normAutofit fontScale="92500"/>
          </a:bodyPr>
          <a:lstStyle/>
          <a:p>
            <a:pPr marL="342900" marR="0" lvl="0" indent="-342900">
              <a:lnSpc>
                <a:spcPct val="110000"/>
              </a:lnSpc>
              <a:spcBef>
                <a:spcPts val="0"/>
              </a:spcBef>
              <a:spcAft>
                <a:spcPts val="0"/>
              </a:spcAft>
              <a:buClr>
                <a:schemeClr val="tx2"/>
              </a:buClr>
              <a:buSzPct val="100000"/>
              <a:buFont typeface="Wingdings" pitchFamily="2" charset="2"/>
              <a:buChar char=""/>
            </a:pPr>
            <a:r>
              <a:rPr lang="en-US" sz="2800" b="0" dirty="0">
                <a:solidFill>
                  <a:schemeClr val="tx2"/>
                </a:solidFill>
                <a:effectLst/>
                <a:ea typeface="Times New Roman" panose="02020603050405020304" pitchFamily="18" charset="0"/>
              </a:rPr>
              <a:t>The Role of a Charter School Board Director</a:t>
            </a:r>
          </a:p>
          <a:p>
            <a:pPr marL="342900" marR="0" lvl="0" indent="-342900">
              <a:lnSpc>
                <a:spcPct val="110000"/>
              </a:lnSpc>
              <a:spcBef>
                <a:spcPts val="0"/>
              </a:spcBef>
              <a:spcAft>
                <a:spcPts val="0"/>
              </a:spcAft>
              <a:buClr>
                <a:schemeClr val="tx2"/>
              </a:buClr>
              <a:buSzPct val="100000"/>
              <a:buFont typeface="Wingdings" pitchFamily="2" charset="2"/>
              <a:buChar char=""/>
            </a:pPr>
            <a:r>
              <a:rPr lang="en-US" sz="2800" b="0" dirty="0">
                <a:solidFill>
                  <a:schemeClr val="tx2"/>
                </a:solidFill>
                <a:effectLst/>
                <a:ea typeface="Times New Roman" panose="02020603050405020304" pitchFamily="18" charset="0"/>
              </a:rPr>
              <a:t>Charter School Board Governance and Compliance</a:t>
            </a:r>
          </a:p>
          <a:p>
            <a:pPr marL="342900" marR="0" lvl="0" indent="-342900">
              <a:lnSpc>
                <a:spcPct val="110000"/>
              </a:lnSpc>
              <a:spcBef>
                <a:spcPts val="0"/>
              </a:spcBef>
              <a:spcAft>
                <a:spcPts val="0"/>
              </a:spcAft>
              <a:buClr>
                <a:schemeClr val="tx2"/>
              </a:buClr>
              <a:buSzPct val="100000"/>
              <a:buFont typeface="Wingdings" pitchFamily="2" charset="2"/>
              <a:buChar char=""/>
            </a:pPr>
            <a:r>
              <a:rPr lang="en-US" sz="2800" b="0" dirty="0">
                <a:solidFill>
                  <a:schemeClr val="tx2"/>
                </a:solidFill>
                <a:effectLst/>
                <a:ea typeface="Times New Roman" panose="02020603050405020304" pitchFamily="18" charset="0"/>
              </a:rPr>
              <a:t>School Leader Hiring, Development, and Evaluation</a:t>
            </a:r>
          </a:p>
          <a:p>
            <a:pPr marL="342900" marR="0" lvl="0" indent="-342900">
              <a:lnSpc>
                <a:spcPct val="110000"/>
              </a:lnSpc>
              <a:spcBef>
                <a:spcPts val="0"/>
              </a:spcBef>
              <a:spcAft>
                <a:spcPts val="0"/>
              </a:spcAft>
              <a:buClr>
                <a:schemeClr val="tx2"/>
              </a:buClr>
              <a:buSzPct val="100000"/>
              <a:buFont typeface="Wingdings" pitchFamily="2" charset="2"/>
              <a:buChar char=""/>
            </a:pPr>
            <a:r>
              <a:rPr lang="en-US" sz="2800" b="0" dirty="0">
                <a:solidFill>
                  <a:schemeClr val="tx2"/>
                </a:solidFill>
                <a:effectLst/>
                <a:ea typeface="Times New Roman" panose="02020603050405020304" pitchFamily="18" charset="0"/>
              </a:rPr>
              <a:t>Charter School Board Development and Self-Assessment</a:t>
            </a:r>
          </a:p>
        </p:txBody>
      </p:sp>
    </p:spTree>
    <p:extLst>
      <p:ext uri="{BB962C8B-B14F-4D97-AF65-F5344CB8AC3E}">
        <p14:creationId xmlns:p14="http://schemas.microsoft.com/office/powerpoint/2010/main" val="35338177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0C1B7-6E4E-3DEE-50C0-1CA3B14303EE}"/>
              </a:ext>
            </a:extLst>
          </p:cNvPr>
          <p:cNvSpPr>
            <a:spLocks noGrp="1"/>
          </p:cNvSpPr>
          <p:nvPr>
            <p:ph type="ctrTitle"/>
          </p:nvPr>
        </p:nvSpPr>
        <p:spPr>
          <a:xfrm>
            <a:off x="594360" y="411479"/>
            <a:ext cx="5486400" cy="3291840"/>
          </a:xfrm>
        </p:spPr>
        <p:txBody>
          <a:bodyPr/>
          <a:lstStyle/>
          <a:p>
            <a:r>
              <a:rPr lang="en-US" dirty="0"/>
              <a:t>Thank you</a:t>
            </a:r>
          </a:p>
        </p:txBody>
      </p:sp>
      <p:sp>
        <p:nvSpPr>
          <p:cNvPr id="3" name="Text Placeholder 2">
            <a:extLst>
              <a:ext uri="{FF2B5EF4-FFF2-40B4-BE49-F238E27FC236}">
                <a16:creationId xmlns:a16="http://schemas.microsoft.com/office/drawing/2014/main" id="{8BE734F0-2DDD-AF70-F13D-F9E4C1929411}"/>
              </a:ext>
            </a:extLst>
          </p:cNvPr>
          <p:cNvSpPr>
            <a:spLocks noGrp="1"/>
          </p:cNvSpPr>
          <p:nvPr>
            <p:ph type="body" sz="quarter" idx="11"/>
          </p:nvPr>
        </p:nvSpPr>
        <p:spPr>
          <a:xfrm>
            <a:off x="594360" y="4549552"/>
            <a:ext cx="5486400" cy="1645920"/>
          </a:xfrm>
        </p:spPr>
        <p:txBody>
          <a:bodyPr/>
          <a:lstStyle/>
          <a:p>
            <a:r>
              <a:rPr lang="en-US" dirty="0"/>
              <a:t>Kimberlee Sia</a:t>
            </a:r>
          </a:p>
          <a:p>
            <a:r>
              <a:rPr lang="en-US" dirty="0"/>
              <a:t>773.971.2325</a:t>
            </a:r>
          </a:p>
          <a:p>
            <a:r>
              <a:rPr lang="en-US" dirty="0"/>
              <a:t>kimberlee.sia@gmail.com</a:t>
            </a:r>
          </a:p>
        </p:txBody>
      </p:sp>
    </p:spTree>
    <p:extLst>
      <p:ext uri="{BB962C8B-B14F-4D97-AF65-F5344CB8AC3E}">
        <p14:creationId xmlns:p14="http://schemas.microsoft.com/office/powerpoint/2010/main" val="4261132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a:xfrm>
            <a:off x="594360" y="278129"/>
            <a:ext cx="9778365" cy="1494596"/>
          </a:xfrm>
        </p:spPr>
        <p:txBody>
          <a:bodyPr/>
          <a:lstStyle/>
          <a:p>
            <a:r>
              <a:rPr lang="en-US" dirty="0"/>
              <a:t>Overview of Charter School Governance</a:t>
            </a:r>
          </a:p>
        </p:txBody>
      </p:sp>
      <p:sp>
        <p:nvSpPr>
          <p:cNvPr id="12" name="Content Placeholder 2">
            <a:extLst>
              <a:ext uri="{FF2B5EF4-FFF2-40B4-BE49-F238E27FC236}">
                <a16:creationId xmlns:a16="http://schemas.microsoft.com/office/drawing/2014/main" id="{2125851D-AA5C-0AC7-1BBE-AB273CFE324B}"/>
              </a:ext>
            </a:extLst>
          </p:cNvPr>
          <p:cNvSpPr txBox="1">
            <a:spLocks/>
          </p:cNvSpPr>
          <p:nvPr/>
        </p:nvSpPr>
        <p:spPr>
          <a:xfrm>
            <a:off x="3642360" y="2820884"/>
            <a:ext cx="4490827" cy="752475"/>
          </a:xfrm>
          <a:prstGeom prst="rect">
            <a:avLst/>
          </a:prstGeom>
          <a:solidFill>
            <a:schemeClr val="accent6"/>
          </a:solidFill>
        </p:spPr>
        <p:txBody>
          <a:bodyPr vert="horz" lIns="0" tIns="45720" rIns="0" bIns="0" rtlCol="0" anchor="ctr">
            <a:normAutofit/>
          </a:bodyPr>
          <a:lstStyle>
            <a:lvl1pPr marL="0" indent="0" algn="l" defTabSz="914400" rtl="0" eaLnBrk="1" latinLnBrk="0" hangingPunct="1">
              <a:lnSpc>
                <a:spcPct val="90000"/>
              </a:lnSpc>
              <a:spcBef>
                <a:spcPts val="1800"/>
              </a:spcBef>
              <a:buFont typeface="Arial" panose="020B0604020202020204" pitchFamily="34" charset="0"/>
              <a:buNone/>
              <a:defRPr sz="2000" b="0" i="0" kern="1200">
                <a:solidFill>
                  <a:schemeClr val="bg1"/>
                </a:solidFill>
                <a:latin typeface="+mn-lt"/>
                <a:ea typeface="+mn-ea"/>
                <a:cs typeface="+mn-cs"/>
              </a:defRPr>
            </a:lvl1pPr>
            <a:lvl2pPr marL="283464"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2pPr>
            <a:lvl3pPr marL="59436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3pPr>
            <a:lvl4pPr marL="82296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4pPr>
            <a:lvl5pPr marL="100584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0638" lvl="1" indent="0" algn="ctr">
              <a:spcBef>
                <a:spcPts val="0"/>
              </a:spcBef>
              <a:buFont typeface="Arial" panose="020B0604020202020204" pitchFamily="34" charset="0"/>
              <a:buNone/>
            </a:pPr>
            <a:r>
              <a:rPr lang="en-US" sz="2800" b="1" dirty="0">
                <a:ea typeface="Times New Roman" panose="02020603050405020304" pitchFamily="18" charset="0"/>
              </a:rPr>
              <a:t>Mission and Vision</a:t>
            </a:r>
          </a:p>
        </p:txBody>
      </p:sp>
      <p:sp>
        <p:nvSpPr>
          <p:cNvPr id="13" name="Content Placeholder 3">
            <a:extLst>
              <a:ext uri="{FF2B5EF4-FFF2-40B4-BE49-F238E27FC236}">
                <a16:creationId xmlns:a16="http://schemas.microsoft.com/office/drawing/2014/main" id="{0D4E0AD4-9B5C-C091-5BBB-9BFA8532787B}"/>
              </a:ext>
            </a:extLst>
          </p:cNvPr>
          <p:cNvSpPr txBox="1">
            <a:spLocks/>
          </p:cNvSpPr>
          <p:nvPr/>
        </p:nvSpPr>
        <p:spPr>
          <a:xfrm>
            <a:off x="3642360" y="3879261"/>
            <a:ext cx="4490827" cy="752475"/>
          </a:xfrm>
          <a:prstGeom prst="rect">
            <a:avLst/>
          </a:prstGeom>
          <a:solidFill>
            <a:schemeClr val="tx2"/>
          </a:solidFill>
        </p:spPr>
        <p:txBody>
          <a:bodyPr vert="horz" lIns="0" tIns="45720" rIns="0" bIns="0" rtlCol="0" anchor="ctr">
            <a:normAutofit/>
          </a:bodyPr>
          <a:lstStyle>
            <a:lvl1pPr marL="0" indent="0" algn="l" defTabSz="914400" rtl="0" eaLnBrk="1" latinLnBrk="0" hangingPunct="1">
              <a:lnSpc>
                <a:spcPct val="90000"/>
              </a:lnSpc>
              <a:spcBef>
                <a:spcPts val="1800"/>
              </a:spcBef>
              <a:buFont typeface="Arial" panose="020B0604020202020204" pitchFamily="34" charset="0"/>
              <a:buNone/>
              <a:defRPr sz="2000" b="0" i="0" kern="1200">
                <a:solidFill>
                  <a:schemeClr val="bg1"/>
                </a:solidFill>
                <a:latin typeface="+mn-lt"/>
                <a:ea typeface="+mn-ea"/>
                <a:cs typeface="+mn-cs"/>
              </a:defRPr>
            </a:lvl1pPr>
            <a:lvl2pPr marL="283464"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2pPr>
            <a:lvl3pPr marL="54864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3pPr>
            <a:lvl4pPr marL="82296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4pPr>
            <a:lvl5pPr marL="100584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b="1" dirty="0"/>
              <a:t>History</a:t>
            </a:r>
          </a:p>
        </p:txBody>
      </p:sp>
      <p:sp>
        <p:nvSpPr>
          <p:cNvPr id="14" name="Content Placeholder 3">
            <a:extLst>
              <a:ext uri="{FF2B5EF4-FFF2-40B4-BE49-F238E27FC236}">
                <a16:creationId xmlns:a16="http://schemas.microsoft.com/office/drawing/2014/main" id="{B6684CB7-F0E4-BAAA-CDE4-F90F7256FED6}"/>
              </a:ext>
            </a:extLst>
          </p:cNvPr>
          <p:cNvSpPr txBox="1">
            <a:spLocks/>
          </p:cNvSpPr>
          <p:nvPr/>
        </p:nvSpPr>
        <p:spPr>
          <a:xfrm>
            <a:off x="3642360" y="4937638"/>
            <a:ext cx="4490827" cy="752475"/>
          </a:xfrm>
          <a:prstGeom prst="rect">
            <a:avLst/>
          </a:prstGeom>
          <a:solidFill>
            <a:schemeClr val="accent3"/>
          </a:solidFill>
        </p:spPr>
        <p:txBody>
          <a:bodyPr vert="horz" lIns="0" tIns="45720" rIns="0" bIns="0" rtlCol="0" anchor="ctr">
            <a:normAutofit/>
          </a:bodyPr>
          <a:lstStyle>
            <a:lvl1pPr marL="0" indent="0" algn="l" defTabSz="914400" rtl="0" eaLnBrk="1" latinLnBrk="0" hangingPunct="1">
              <a:lnSpc>
                <a:spcPct val="90000"/>
              </a:lnSpc>
              <a:spcBef>
                <a:spcPts val="1800"/>
              </a:spcBef>
              <a:buFont typeface="Arial" panose="020B0604020202020204" pitchFamily="34" charset="0"/>
              <a:buNone/>
              <a:defRPr sz="2000" b="0" i="0" kern="1200">
                <a:solidFill>
                  <a:schemeClr val="bg1"/>
                </a:solidFill>
                <a:latin typeface="+mn-lt"/>
                <a:ea typeface="+mn-ea"/>
                <a:cs typeface="+mn-cs"/>
              </a:defRPr>
            </a:lvl1pPr>
            <a:lvl2pPr marL="283464"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2pPr>
            <a:lvl3pPr marL="54864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3pPr>
            <a:lvl4pPr marL="82296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4pPr>
            <a:lvl5pPr marL="100584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b="1" dirty="0"/>
              <a:t>Achievements</a:t>
            </a:r>
          </a:p>
        </p:txBody>
      </p:sp>
    </p:spTree>
    <p:extLst>
      <p:ext uri="{BB962C8B-B14F-4D97-AF65-F5344CB8AC3E}">
        <p14:creationId xmlns:p14="http://schemas.microsoft.com/office/powerpoint/2010/main" val="1232452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CE60-587E-1D5C-8B50-ED3441BA49CE}"/>
              </a:ext>
            </a:extLst>
          </p:cNvPr>
          <p:cNvSpPr>
            <a:spLocks noGrp="1"/>
          </p:cNvSpPr>
          <p:nvPr>
            <p:ph type="title"/>
          </p:nvPr>
        </p:nvSpPr>
        <p:spPr/>
        <p:txBody>
          <a:bodyPr/>
          <a:lstStyle/>
          <a:p>
            <a:r>
              <a:rPr lang="en-US" dirty="0"/>
              <a:t>Mission and Vision</a:t>
            </a:r>
          </a:p>
        </p:txBody>
      </p:sp>
      <p:sp>
        <p:nvSpPr>
          <p:cNvPr id="3" name="Text Placeholder 2">
            <a:extLst>
              <a:ext uri="{FF2B5EF4-FFF2-40B4-BE49-F238E27FC236}">
                <a16:creationId xmlns:a16="http://schemas.microsoft.com/office/drawing/2014/main" id="{0E02AE9C-BA1D-195E-3B93-A5A0CC03D8F3}"/>
              </a:ext>
            </a:extLst>
          </p:cNvPr>
          <p:cNvSpPr>
            <a:spLocks noGrp="1"/>
          </p:cNvSpPr>
          <p:nvPr>
            <p:ph sz="quarter" idx="13"/>
          </p:nvPr>
        </p:nvSpPr>
        <p:spPr/>
        <p:txBody>
          <a:bodyPr>
            <a:noAutofit/>
          </a:bodyPr>
          <a:lstStyle/>
          <a:p>
            <a:pPr marL="342900" indent="-342900">
              <a:lnSpc>
                <a:spcPct val="120000"/>
              </a:lnSpc>
              <a:spcBef>
                <a:spcPts val="0"/>
              </a:spcBef>
              <a:buFont typeface="Wingdings" pitchFamily="2" charset="2"/>
              <a:buChar char="§"/>
            </a:pPr>
            <a:r>
              <a:rPr lang="en-US" sz="2400" b="1" dirty="0">
                <a:solidFill>
                  <a:schemeClr val="tx2"/>
                </a:solidFill>
              </a:rPr>
              <a:t>Mission</a:t>
            </a:r>
          </a:p>
          <a:p>
            <a:pPr marL="1038225" lvl="1" indent="-606425">
              <a:lnSpc>
                <a:spcPct val="120000"/>
              </a:lnSpc>
              <a:spcBef>
                <a:spcPts val="0"/>
              </a:spcBef>
              <a:buSzPct val="75000"/>
              <a:buFont typeface="Courier New" panose="02070309020205020404" pitchFamily="49" charset="0"/>
              <a:buChar char="o"/>
            </a:pPr>
            <a:r>
              <a:rPr lang="en-US" sz="2400" dirty="0">
                <a:solidFill>
                  <a:schemeClr val="tx2"/>
                </a:solidFill>
              </a:rPr>
              <a:t>What you do now</a:t>
            </a:r>
          </a:p>
          <a:p>
            <a:pPr marL="1038225" lvl="1" indent="-606425">
              <a:lnSpc>
                <a:spcPct val="120000"/>
              </a:lnSpc>
              <a:spcBef>
                <a:spcPts val="0"/>
              </a:spcBef>
              <a:buSzPct val="75000"/>
              <a:buFont typeface="Courier New" panose="02070309020205020404" pitchFamily="49" charset="0"/>
              <a:buChar char="o"/>
            </a:pPr>
            <a:r>
              <a:rPr lang="en-US" sz="2400" dirty="0">
                <a:solidFill>
                  <a:schemeClr val="tx2"/>
                </a:solidFill>
              </a:rPr>
              <a:t>For whom</a:t>
            </a:r>
          </a:p>
          <a:p>
            <a:pPr marL="1038225" lvl="1" indent="-606425">
              <a:lnSpc>
                <a:spcPct val="120000"/>
              </a:lnSpc>
              <a:spcBef>
                <a:spcPts val="0"/>
              </a:spcBef>
              <a:buSzPct val="75000"/>
              <a:buFont typeface="Courier New" panose="02070309020205020404" pitchFamily="49" charset="0"/>
              <a:buChar char="o"/>
            </a:pPr>
            <a:r>
              <a:rPr lang="en-US" sz="2400" dirty="0">
                <a:solidFill>
                  <a:schemeClr val="tx2"/>
                </a:solidFill>
              </a:rPr>
              <a:t>How you do it</a:t>
            </a:r>
          </a:p>
          <a:p>
            <a:pPr marL="1038225" lvl="1" indent="-606425">
              <a:lnSpc>
                <a:spcPct val="120000"/>
              </a:lnSpc>
              <a:spcBef>
                <a:spcPts val="0"/>
              </a:spcBef>
              <a:buSzPct val="75000"/>
              <a:buFont typeface="Courier New" panose="02070309020205020404" pitchFamily="49" charset="0"/>
              <a:buChar char="o"/>
            </a:pPr>
            <a:r>
              <a:rPr lang="en-US" sz="2400" dirty="0">
                <a:solidFill>
                  <a:schemeClr val="tx2"/>
                </a:solidFill>
              </a:rPr>
              <a:t>What this achieves</a:t>
            </a:r>
          </a:p>
          <a:p>
            <a:pPr marL="342900" indent="-342900">
              <a:lnSpc>
                <a:spcPct val="120000"/>
              </a:lnSpc>
              <a:spcBef>
                <a:spcPts val="0"/>
              </a:spcBef>
              <a:buFont typeface="Wingdings" pitchFamily="2" charset="2"/>
              <a:buChar char="§"/>
            </a:pPr>
            <a:r>
              <a:rPr lang="en-US" sz="2400" b="1" dirty="0">
                <a:solidFill>
                  <a:schemeClr val="tx2"/>
                </a:solidFill>
              </a:rPr>
              <a:t>Vision</a:t>
            </a:r>
          </a:p>
          <a:p>
            <a:pPr marL="1038225" lvl="1" indent="-606425">
              <a:lnSpc>
                <a:spcPct val="120000"/>
              </a:lnSpc>
              <a:spcBef>
                <a:spcPts val="0"/>
              </a:spcBef>
              <a:buFont typeface="Courier New" panose="02070309020205020404" pitchFamily="49" charset="0"/>
              <a:buChar char="o"/>
            </a:pPr>
            <a:r>
              <a:rPr lang="en-US" sz="2400" dirty="0">
                <a:solidFill>
                  <a:schemeClr val="tx2"/>
                </a:solidFill>
              </a:rPr>
              <a:t>Where you’re going</a:t>
            </a:r>
          </a:p>
          <a:p>
            <a:pPr marL="1038225" lvl="1" indent="-606425">
              <a:lnSpc>
                <a:spcPct val="120000"/>
              </a:lnSpc>
              <a:spcBef>
                <a:spcPts val="0"/>
              </a:spcBef>
              <a:buFont typeface="Courier New" panose="02070309020205020404" pitchFamily="49" charset="0"/>
              <a:buChar char="o"/>
            </a:pPr>
            <a:r>
              <a:rPr lang="en-US" sz="2400" dirty="0">
                <a:solidFill>
                  <a:schemeClr val="tx2"/>
                </a:solidFill>
              </a:rPr>
              <a:t>What you want your mission to ultimately achieve for your students</a:t>
            </a:r>
          </a:p>
          <a:p>
            <a:pPr marL="342900" indent="-342900">
              <a:spcBef>
                <a:spcPts val="0"/>
              </a:spcBef>
              <a:buFont typeface="Wingdings" pitchFamily="2" charset="2"/>
              <a:buChar char="§"/>
            </a:pPr>
            <a:endParaRPr lang="en-US" sz="1600" dirty="0"/>
          </a:p>
        </p:txBody>
      </p:sp>
    </p:spTree>
    <p:extLst>
      <p:ext uri="{BB962C8B-B14F-4D97-AF65-F5344CB8AC3E}">
        <p14:creationId xmlns:p14="http://schemas.microsoft.com/office/powerpoint/2010/main" val="1440871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CE60-587E-1D5C-8B50-ED3441BA49CE}"/>
              </a:ext>
            </a:extLst>
          </p:cNvPr>
          <p:cNvSpPr>
            <a:spLocks noGrp="1"/>
          </p:cNvSpPr>
          <p:nvPr>
            <p:ph type="ctrTitle"/>
          </p:nvPr>
        </p:nvSpPr>
        <p:spPr>
          <a:xfrm>
            <a:off x="6299835" y="430529"/>
            <a:ext cx="5486400" cy="3291840"/>
          </a:xfrm>
        </p:spPr>
        <p:txBody>
          <a:bodyPr/>
          <a:lstStyle/>
          <a:p>
            <a:r>
              <a:rPr lang="en-US" dirty="0"/>
              <a:t>Mission and Vision</a:t>
            </a:r>
          </a:p>
        </p:txBody>
      </p:sp>
      <p:sp>
        <p:nvSpPr>
          <p:cNvPr id="3" name="Text Placeholder 2">
            <a:extLst>
              <a:ext uri="{FF2B5EF4-FFF2-40B4-BE49-F238E27FC236}">
                <a16:creationId xmlns:a16="http://schemas.microsoft.com/office/drawing/2014/main" id="{0E02AE9C-BA1D-195E-3B93-A5A0CC03D8F3}"/>
              </a:ext>
            </a:extLst>
          </p:cNvPr>
          <p:cNvSpPr>
            <a:spLocks noGrp="1"/>
          </p:cNvSpPr>
          <p:nvPr>
            <p:ph type="body" sz="quarter" idx="11"/>
          </p:nvPr>
        </p:nvSpPr>
        <p:spPr>
          <a:xfrm>
            <a:off x="6299835" y="4138072"/>
            <a:ext cx="5486400" cy="2567527"/>
          </a:xfrm>
        </p:spPr>
        <p:txBody>
          <a:bodyPr/>
          <a:lstStyle/>
          <a:p>
            <a:pPr marR="0" lvl="0" fontAlgn="base">
              <a:spcBef>
                <a:spcPts val="0"/>
              </a:spcBef>
              <a:spcAft>
                <a:spcPts val="0"/>
              </a:spcAft>
              <a:buClr>
                <a:srgbClr val="000000"/>
              </a:buClr>
              <a:buSzPts val="1100"/>
            </a:pPr>
            <a:r>
              <a:rPr lang="en-US" b="0" dirty="0">
                <a:solidFill>
                  <a:schemeClr val="tx2"/>
                </a:solidFill>
                <a:effectLst/>
                <a:ea typeface="Times New Roman" panose="02020603050405020304" pitchFamily="18" charset="0"/>
              </a:rPr>
              <a:t>Visit your school’s website and look at the mission and vision. </a:t>
            </a:r>
          </a:p>
          <a:p>
            <a:pPr marR="0" lvl="0" fontAlgn="base">
              <a:spcBef>
                <a:spcPts val="0"/>
              </a:spcBef>
              <a:spcAft>
                <a:spcPts val="0"/>
              </a:spcAft>
              <a:buClr>
                <a:srgbClr val="000000"/>
              </a:buClr>
              <a:buSzPts val="1100"/>
            </a:pPr>
            <a:endParaRPr lang="en-US" b="0" dirty="0">
              <a:solidFill>
                <a:schemeClr val="tx2"/>
              </a:solidFill>
              <a:ea typeface="Times New Roman" panose="02020603050405020304" pitchFamily="18" charset="0"/>
            </a:endParaRPr>
          </a:p>
          <a:p>
            <a:pPr marR="0" lvl="0" fontAlgn="base">
              <a:spcBef>
                <a:spcPts val="0"/>
              </a:spcBef>
              <a:spcAft>
                <a:spcPts val="0"/>
              </a:spcAft>
              <a:buClr>
                <a:srgbClr val="000000"/>
              </a:buClr>
              <a:buSzPts val="1100"/>
            </a:pPr>
            <a:r>
              <a:rPr lang="en-US" b="0" dirty="0">
                <a:solidFill>
                  <a:schemeClr val="tx2"/>
                </a:solidFill>
                <a:effectLst/>
                <a:ea typeface="Times New Roman" panose="02020603050405020304" pitchFamily="18" charset="0"/>
              </a:rPr>
              <a:t>Reflect on what resonates for you and what role you play as a board member in achieving this mission and vision.</a:t>
            </a:r>
          </a:p>
          <a:p>
            <a:pPr marL="342900" indent="-342900">
              <a:buFont typeface="Wingdings" pitchFamily="2" charset="2"/>
              <a:buChar char="§"/>
            </a:pPr>
            <a:endParaRPr lang="en-US" sz="1600" dirty="0"/>
          </a:p>
        </p:txBody>
      </p:sp>
      <p:pic>
        <p:nvPicPr>
          <p:cNvPr id="8" name="Picture Placeholder 7">
            <a:extLst>
              <a:ext uri="{FF2B5EF4-FFF2-40B4-BE49-F238E27FC236}">
                <a16:creationId xmlns:a16="http://schemas.microsoft.com/office/drawing/2014/main" id="{6DCE7306-4E48-5B3F-0E22-86A0C5BDAD74}"/>
              </a:ext>
              <a:ext uri="{C183D7F6-B498-43B3-948B-1728B52AA6E4}">
                <adec:decorative xmlns:adec="http://schemas.microsoft.com/office/drawing/2017/decorative" val="1"/>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2750" r="22750"/>
          <a:stretch>
            <a:fillRect/>
          </a:stretch>
        </p:blipFill>
        <p:spPr/>
      </p:pic>
    </p:spTree>
    <p:extLst>
      <p:ext uri="{BB962C8B-B14F-4D97-AF65-F5344CB8AC3E}">
        <p14:creationId xmlns:p14="http://schemas.microsoft.com/office/powerpoint/2010/main" val="457215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CE60-587E-1D5C-8B50-ED3441BA49CE}"/>
              </a:ext>
            </a:extLst>
          </p:cNvPr>
          <p:cNvSpPr>
            <a:spLocks noGrp="1"/>
          </p:cNvSpPr>
          <p:nvPr>
            <p:ph type="title"/>
          </p:nvPr>
        </p:nvSpPr>
        <p:spPr/>
        <p:txBody>
          <a:bodyPr/>
          <a:lstStyle/>
          <a:p>
            <a:r>
              <a:rPr lang="en-US" dirty="0"/>
              <a:t>History</a:t>
            </a:r>
          </a:p>
        </p:txBody>
      </p:sp>
      <p:sp>
        <p:nvSpPr>
          <p:cNvPr id="3" name="Text Placeholder 2">
            <a:extLst>
              <a:ext uri="{FF2B5EF4-FFF2-40B4-BE49-F238E27FC236}">
                <a16:creationId xmlns:a16="http://schemas.microsoft.com/office/drawing/2014/main" id="{0E02AE9C-BA1D-195E-3B93-A5A0CC03D8F3}"/>
              </a:ext>
            </a:extLst>
          </p:cNvPr>
          <p:cNvSpPr>
            <a:spLocks noGrp="1"/>
          </p:cNvSpPr>
          <p:nvPr>
            <p:ph sz="quarter" idx="15"/>
          </p:nvPr>
        </p:nvSpPr>
        <p:spPr/>
        <p:txBody>
          <a:bodyPr/>
          <a:lstStyle/>
          <a:p>
            <a:pPr marL="342900" marR="0" lvl="0" indent="-342900" fontAlgn="base">
              <a:lnSpc>
                <a:spcPct val="150000"/>
              </a:lnSpc>
              <a:spcBef>
                <a:spcPts val="0"/>
              </a:spcBef>
              <a:spcAft>
                <a:spcPts val="0"/>
              </a:spcAft>
              <a:buClr>
                <a:schemeClr val="tx2"/>
              </a:buClr>
              <a:buSzPct val="100000"/>
              <a:buFont typeface="Wingdings" pitchFamily="2" charset="2"/>
              <a:buChar char="§"/>
            </a:pPr>
            <a:r>
              <a:rPr lang="en-US" sz="2400" b="0" dirty="0">
                <a:solidFill>
                  <a:schemeClr val="tx2"/>
                </a:solidFill>
                <a:effectLst/>
                <a:ea typeface="Times New Roman" panose="02020603050405020304" pitchFamily="18" charset="0"/>
              </a:rPr>
              <a:t>School’s founding</a:t>
            </a:r>
          </a:p>
          <a:p>
            <a:pPr marL="342900" marR="0" lvl="0" indent="-342900" fontAlgn="base">
              <a:lnSpc>
                <a:spcPct val="150000"/>
              </a:lnSpc>
              <a:spcBef>
                <a:spcPts val="0"/>
              </a:spcBef>
              <a:spcAft>
                <a:spcPts val="0"/>
              </a:spcAft>
              <a:buClr>
                <a:schemeClr val="tx2"/>
              </a:buClr>
              <a:buSzPct val="100000"/>
              <a:buFont typeface="Wingdings" pitchFamily="2" charset="2"/>
              <a:buChar char="§"/>
            </a:pPr>
            <a:r>
              <a:rPr lang="en-US" sz="2400" b="0" dirty="0">
                <a:solidFill>
                  <a:schemeClr val="tx2"/>
                </a:solidFill>
                <a:ea typeface="Times New Roman" panose="02020603050405020304" pitchFamily="18" charset="0"/>
              </a:rPr>
              <a:t>Community context</a:t>
            </a:r>
          </a:p>
          <a:p>
            <a:pPr marL="342900" marR="0" lvl="0" indent="-342900" fontAlgn="base">
              <a:lnSpc>
                <a:spcPct val="150000"/>
              </a:lnSpc>
              <a:spcBef>
                <a:spcPts val="0"/>
              </a:spcBef>
              <a:spcAft>
                <a:spcPts val="0"/>
              </a:spcAft>
              <a:buClr>
                <a:schemeClr val="tx2"/>
              </a:buClr>
              <a:buSzPct val="100000"/>
              <a:buFont typeface="Wingdings" pitchFamily="2" charset="2"/>
              <a:buChar char="§"/>
            </a:pPr>
            <a:r>
              <a:rPr lang="en-US" sz="2400" b="0" dirty="0">
                <a:solidFill>
                  <a:schemeClr val="tx2"/>
                </a:solidFill>
                <a:ea typeface="Times New Roman" panose="02020603050405020304" pitchFamily="18" charset="0"/>
              </a:rPr>
              <a:t>Board evolution</a:t>
            </a:r>
          </a:p>
          <a:p>
            <a:pPr marL="342900" marR="0" lvl="0" indent="-342900" fontAlgn="base">
              <a:lnSpc>
                <a:spcPct val="150000"/>
              </a:lnSpc>
              <a:spcBef>
                <a:spcPts val="0"/>
              </a:spcBef>
              <a:spcAft>
                <a:spcPts val="0"/>
              </a:spcAft>
              <a:buClr>
                <a:schemeClr val="tx2"/>
              </a:buClr>
              <a:buSzPct val="100000"/>
              <a:buFont typeface="Wingdings" pitchFamily="2" charset="2"/>
              <a:buChar char="§"/>
            </a:pPr>
            <a:endParaRPr lang="en-US" b="0" dirty="0">
              <a:solidFill>
                <a:schemeClr val="tx2"/>
              </a:solidFill>
              <a:ea typeface="Times New Roman" panose="02020603050405020304" pitchFamily="18" charset="0"/>
            </a:endParaRPr>
          </a:p>
          <a:p>
            <a:pPr marL="342900" marR="0" lvl="0" indent="-342900" fontAlgn="base">
              <a:spcBef>
                <a:spcPts val="0"/>
              </a:spcBef>
              <a:spcAft>
                <a:spcPts val="0"/>
              </a:spcAft>
              <a:buClr>
                <a:schemeClr val="tx2"/>
              </a:buClr>
              <a:buSzPct val="100000"/>
              <a:buFont typeface="Wingdings" pitchFamily="2" charset="2"/>
              <a:buChar char="§"/>
            </a:pPr>
            <a:endParaRPr lang="en-US" b="0" dirty="0">
              <a:solidFill>
                <a:schemeClr val="tx2"/>
              </a:solidFill>
              <a:effectLst/>
              <a:ea typeface="Times New Roman" panose="02020603050405020304" pitchFamily="18" charset="0"/>
            </a:endParaRPr>
          </a:p>
          <a:p>
            <a:pPr marL="342900" indent="-342900">
              <a:buFont typeface="Wingdings" pitchFamily="2" charset="2"/>
              <a:buChar char="§"/>
            </a:pPr>
            <a:endParaRPr lang="en-US" sz="1600" dirty="0"/>
          </a:p>
        </p:txBody>
      </p:sp>
      <p:pic>
        <p:nvPicPr>
          <p:cNvPr id="8" name="Picture Placeholder 7">
            <a:extLst>
              <a:ext uri="{FF2B5EF4-FFF2-40B4-BE49-F238E27FC236}">
                <a16:creationId xmlns:a16="http://schemas.microsoft.com/office/drawing/2014/main" id="{6DCE7306-4E48-5B3F-0E22-86A0C5BDAD74}"/>
              </a:ext>
              <a:ext uri="{C183D7F6-B498-43B3-948B-1728B52AA6E4}">
                <adec:decorative xmlns:adec="http://schemas.microsoft.com/office/drawing/2017/decorative" val="1"/>
              </a:ext>
            </a:extLst>
          </p:cNvPr>
          <p:cNvPicPr>
            <a:picLocks noGrp="1" noChangeAspect="1"/>
          </p:cNvPicPr>
          <p:nvPr>
            <p:ph sz="quarter" idx="16"/>
          </p:nvPr>
        </p:nvPicPr>
        <p:blipFill rotWithShape="1">
          <a:blip r:embed="rId3">
            <a:extLst>
              <a:ext uri="{28A0092B-C50C-407E-A947-70E740481C1C}">
                <a14:useLocalDpi xmlns:a14="http://schemas.microsoft.com/office/drawing/2010/main" val="0"/>
              </a:ext>
            </a:extLst>
          </a:blip>
          <a:stretch/>
        </p:blipFill>
        <p:spPr>
          <a:xfrm>
            <a:off x="5881688" y="2791024"/>
            <a:ext cx="4491037" cy="3368277"/>
          </a:xfrm>
        </p:spPr>
      </p:pic>
    </p:spTree>
    <p:extLst>
      <p:ext uri="{BB962C8B-B14F-4D97-AF65-F5344CB8AC3E}">
        <p14:creationId xmlns:p14="http://schemas.microsoft.com/office/powerpoint/2010/main" val="3379729775"/>
      </p:ext>
    </p:extLst>
  </p:cSld>
  <p:clrMapOvr>
    <a:masterClrMapping/>
  </p:clrMapOvr>
</p:sld>
</file>

<file path=ppt/theme/theme1.xml><?xml version="1.0" encoding="utf-8"?>
<a:theme xmlns:a="http://schemas.openxmlformats.org/drawingml/2006/main" name="Custom">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78853419_Win32_SL_V5" id="{958D2C9E-948D-4354-BF9D-DF8AE3C2B240}" vid="{22D4A967-05D2-4D72-8594-54CFF34148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0FE134-9032-4C7F-BC57-C7DE3F833363}">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A8A8ECD1-788F-484B-9043-D957FCFDF1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6D24F1A-6251-4B9A-A918-7D6F3A8F7E2A}">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0</TotalTime>
  <Words>6788</Words>
  <Application>Microsoft Office PowerPoint</Application>
  <PresentationFormat>Widescreen</PresentationFormat>
  <Paragraphs>665</Paragraphs>
  <Slides>52</Slides>
  <Notes>52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Arial</vt:lpstr>
      <vt:lpstr>Calibri</vt:lpstr>
      <vt:lpstr>Courier New</vt:lpstr>
      <vt:lpstr>Franklin Gothic Book</vt:lpstr>
      <vt:lpstr>Franklin Gothic Demi</vt:lpstr>
      <vt:lpstr>Heuristica</vt:lpstr>
      <vt:lpstr>Lato Light</vt:lpstr>
      <vt:lpstr>Times New Roman</vt:lpstr>
      <vt:lpstr>Wingdings</vt:lpstr>
      <vt:lpstr>Custom</vt:lpstr>
      <vt:lpstr>New Board Member Onboarding</vt:lpstr>
      <vt:lpstr>Agenda</vt:lpstr>
      <vt:lpstr>Introductions</vt:lpstr>
      <vt:lpstr>Introductions</vt:lpstr>
      <vt:lpstr>Overview of Charter School Governance</vt:lpstr>
      <vt:lpstr>Overview of Charter School Governance</vt:lpstr>
      <vt:lpstr>Mission and Vision</vt:lpstr>
      <vt:lpstr>Mission and Vision</vt:lpstr>
      <vt:lpstr>History</vt:lpstr>
      <vt:lpstr>Achievements</vt:lpstr>
      <vt:lpstr>Governance Framework</vt:lpstr>
      <vt:lpstr>Governance Framework</vt:lpstr>
      <vt:lpstr>Board Bylaws</vt:lpstr>
      <vt:lpstr>Colorado Open Meetings Law</vt:lpstr>
      <vt:lpstr>Colorado Open Records Act (CORA)</vt:lpstr>
      <vt:lpstr>Questions</vt:lpstr>
      <vt:lpstr>Accountability and Compliance</vt:lpstr>
      <vt:lpstr>Accountability Overview</vt:lpstr>
      <vt:lpstr>CSI Annual Review of Schools (CARS)</vt:lpstr>
      <vt:lpstr>CARS</vt:lpstr>
      <vt:lpstr>Accreditation Ratings</vt:lpstr>
      <vt:lpstr>Compliance</vt:lpstr>
      <vt:lpstr>Questions</vt:lpstr>
      <vt:lpstr>Financial Oversight</vt:lpstr>
      <vt:lpstr>Financial Oversight</vt:lpstr>
      <vt:lpstr>Board Financial Responsibilities</vt:lpstr>
      <vt:lpstr>Board Financial Responsibilities</vt:lpstr>
      <vt:lpstr>Assessing the School’s Financial Health</vt:lpstr>
      <vt:lpstr>Assessing the School’s Financial Health – Risk Mitigation</vt:lpstr>
      <vt:lpstr>Working with School Leadership</vt:lpstr>
      <vt:lpstr>Questions</vt:lpstr>
      <vt:lpstr>Understanding the Charter Contract</vt:lpstr>
      <vt:lpstr>Charter School Contract</vt:lpstr>
      <vt:lpstr>Purpose</vt:lpstr>
      <vt:lpstr>Key Components of the Contract – Sections </vt:lpstr>
      <vt:lpstr>Key Components of the Contract – Sections</vt:lpstr>
      <vt:lpstr>Key Components of the Contract – Sections</vt:lpstr>
      <vt:lpstr>Key Components of the Contract – Sections</vt:lpstr>
      <vt:lpstr>Key Components of the Contract – Sections</vt:lpstr>
      <vt:lpstr>Key Components of the Contract – Exhibits</vt:lpstr>
      <vt:lpstr>Contract Modifications</vt:lpstr>
      <vt:lpstr>Contract Modifications</vt:lpstr>
      <vt:lpstr>Questions</vt:lpstr>
      <vt:lpstr>Strategic Planning &amp; Goal Setting</vt:lpstr>
      <vt:lpstr>Strategic Planning &amp; Goal Setting</vt:lpstr>
      <vt:lpstr>Strategic Planning &amp; Goal Setting</vt:lpstr>
      <vt:lpstr>Strategic Planning &amp; Goal Setting</vt:lpstr>
      <vt:lpstr>Strategic Planning &amp; Goal Setting</vt:lpstr>
      <vt:lpstr> Next Steps</vt:lpstr>
      <vt:lpstr>Individual Next Steps</vt:lpstr>
      <vt:lpstr>CSI Next Steps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2023-12-20T08:12:12Z</dcterms:created>
  <dcterms:modified xsi:type="dcterms:W3CDTF">2024-11-21T16:24:43Z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