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notesMasterIdLst>
    <p:notesMasterId r:id="rId20"/>
  </p:notesMasterIdLst>
  <p:sldIdLst>
    <p:sldId id="256" r:id="rId2"/>
    <p:sldId id="341" r:id="rId3"/>
    <p:sldId id="357" r:id="rId4"/>
    <p:sldId id="358" r:id="rId5"/>
    <p:sldId id="342" r:id="rId6"/>
    <p:sldId id="344" r:id="rId7"/>
    <p:sldId id="346" r:id="rId8"/>
    <p:sldId id="360" r:id="rId9"/>
    <p:sldId id="361" r:id="rId10"/>
    <p:sldId id="363" r:id="rId11"/>
    <p:sldId id="343" r:id="rId12"/>
    <p:sldId id="359" r:id="rId13"/>
    <p:sldId id="362" r:id="rId14"/>
    <p:sldId id="356" r:id="rId15"/>
    <p:sldId id="347" r:id="rId16"/>
    <p:sldId id="364" r:id="rId17"/>
    <p:sldId id="350" r:id="rId18"/>
    <p:sldId id="34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CA0"/>
    <a:srgbClr val="455FA9"/>
    <a:srgbClr val="C63F28"/>
    <a:srgbClr val="EFAA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06" autoAdjust="0"/>
    <p:restoredTop sz="92623"/>
  </p:normalViewPr>
  <p:slideViewPr>
    <p:cSldViewPr snapToGrid="0">
      <p:cViewPr varScale="1">
        <p:scale>
          <a:sx n="131" d="100"/>
          <a:sy n="131" d="100"/>
        </p:scale>
        <p:origin x="1362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66B86B-3B13-42D5-B16F-1DC7D14A971C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299B8EB-DE50-48FA-A43C-D1AF8E282959}">
      <dgm:prSet custT="1"/>
      <dgm:spPr/>
      <dgm:t>
        <a:bodyPr/>
        <a:lstStyle/>
        <a:p>
          <a:r>
            <a:rPr lang="en-US" sz="2400" b="1" i="0" dirty="0"/>
            <a:t>Individualized</a:t>
          </a:r>
          <a:endParaRPr lang="en-US" sz="2400" dirty="0"/>
        </a:p>
      </dgm:t>
    </dgm:pt>
    <dgm:pt modelId="{E209729A-6B2A-4984-930A-7631AC385402}" type="parTrans" cxnId="{D6E74D57-E9A0-422A-A517-5A790693EB2A}">
      <dgm:prSet/>
      <dgm:spPr/>
      <dgm:t>
        <a:bodyPr/>
        <a:lstStyle/>
        <a:p>
          <a:endParaRPr lang="en-US"/>
        </a:p>
      </dgm:t>
    </dgm:pt>
    <dgm:pt modelId="{C53C6979-C934-417B-A92C-3276638910B0}" type="sibTrans" cxnId="{D6E74D57-E9A0-422A-A517-5A790693EB2A}">
      <dgm:prSet/>
      <dgm:spPr/>
      <dgm:t>
        <a:bodyPr/>
        <a:lstStyle/>
        <a:p>
          <a:endParaRPr lang="en-US"/>
        </a:p>
      </dgm:t>
    </dgm:pt>
    <dgm:pt modelId="{CF6EAC45-553A-4F17-A66E-0EEE535B8F00}">
      <dgm:prSet custT="1"/>
      <dgm:spPr/>
      <dgm:t>
        <a:bodyPr/>
        <a:lstStyle/>
        <a:p>
          <a:r>
            <a:rPr lang="en-US" sz="1800" b="1" i="0" dirty="0"/>
            <a:t>Tailored to the specific needs of the student</a:t>
          </a:r>
          <a:endParaRPr lang="en-US" sz="1800" b="1" dirty="0"/>
        </a:p>
      </dgm:t>
    </dgm:pt>
    <dgm:pt modelId="{5B37279D-2513-42C4-B18D-E466F0D75062}" type="parTrans" cxnId="{EFE732B0-C34A-4EBF-BC4A-97933755CA13}">
      <dgm:prSet/>
      <dgm:spPr/>
      <dgm:t>
        <a:bodyPr/>
        <a:lstStyle/>
        <a:p>
          <a:endParaRPr lang="en-US"/>
        </a:p>
      </dgm:t>
    </dgm:pt>
    <dgm:pt modelId="{87633D40-6529-4A8C-8166-7BE6795CA8E1}" type="sibTrans" cxnId="{EFE732B0-C34A-4EBF-BC4A-97933755CA13}">
      <dgm:prSet/>
      <dgm:spPr/>
      <dgm:t>
        <a:bodyPr/>
        <a:lstStyle/>
        <a:p>
          <a:endParaRPr lang="en-US"/>
        </a:p>
      </dgm:t>
    </dgm:pt>
    <dgm:pt modelId="{84C5208B-A765-4B08-AB0F-4B5905175913}">
      <dgm:prSet custT="1"/>
      <dgm:spPr/>
      <dgm:t>
        <a:bodyPr/>
        <a:lstStyle/>
        <a:p>
          <a:r>
            <a:rPr lang="en-US" sz="2400" b="1" i="0" dirty="0"/>
            <a:t>Reasonable</a:t>
          </a:r>
          <a:endParaRPr lang="en-US" sz="2400" dirty="0"/>
        </a:p>
      </dgm:t>
    </dgm:pt>
    <dgm:pt modelId="{7291C5D4-E814-4F81-B742-883B827C8A34}" type="parTrans" cxnId="{D0E06CCC-9A40-40BD-B679-9E798878501F}">
      <dgm:prSet/>
      <dgm:spPr/>
      <dgm:t>
        <a:bodyPr/>
        <a:lstStyle/>
        <a:p>
          <a:endParaRPr lang="en-US"/>
        </a:p>
      </dgm:t>
    </dgm:pt>
    <dgm:pt modelId="{BC3A1493-9EB8-496D-BE64-750486342C8F}" type="sibTrans" cxnId="{D0E06CCC-9A40-40BD-B679-9E798878501F}">
      <dgm:prSet/>
      <dgm:spPr/>
      <dgm:t>
        <a:bodyPr/>
        <a:lstStyle/>
        <a:p>
          <a:endParaRPr lang="en-US"/>
        </a:p>
      </dgm:t>
    </dgm:pt>
    <dgm:pt modelId="{0221521A-6899-48C9-BD56-6BCCC14B9B20}">
      <dgm:prSet custT="1"/>
      <dgm:spPr/>
      <dgm:t>
        <a:bodyPr/>
        <a:lstStyle/>
        <a:p>
          <a:r>
            <a:rPr lang="en-US" sz="1800" b="1" i="0" dirty="0">
              <a:solidFill>
                <a:schemeClr val="accent2">
                  <a:lumMod val="75000"/>
                </a:schemeClr>
              </a:solidFill>
            </a:rPr>
            <a:t>Accommodations should be practical and not place an undue burden (hardship) on the school</a:t>
          </a:r>
          <a:endParaRPr lang="en-US" sz="1800" b="1" dirty="0">
            <a:solidFill>
              <a:schemeClr val="accent2">
                <a:lumMod val="75000"/>
              </a:schemeClr>
            </a:solidFill>
          </a:endParaRPr>
        </a:p>
      </dgm:t>
    </dgm:pt>
    <dgm:pt modelId="{79B484A7-2D41-4F92-A544-A7AF2CC3C55F}" type="parTrans" cxnId="{6C4D993F-C24C-48D9-9481-8C46460FFC60}">
      <dgm:prSet/>
      <dgm:spPr/>
      <dgm:t>
        <a:bodyPr/>
        <a:lstStyle/>
        <a:p>
          <a:endParaRPr lang="en-US"/>
        </a:p>
      </dgm:t>
    </dgm:pt>
    <dgm:pt modelId="{9F2C60E6-9915-4241-B5D1-BB4288E49D49}" type="sibTrans" cxnId="{6C4D993F-C24C-48D9-9481-8C46460FFC60}">
      <dgm:prSet/>
      <dgm:spPr/>
      <dgm:t>
        <a:bodyPr/>
        <a:lstStyle/>
        <a:p>
          <a:endParaRPr lang="en-US"/>
        </a:p>
      </dgm:t>
    </dgm:pt>
    <dgm:pt modelId="{EA37FEFD-92BA-4795-B48B-C1A3691062B0}">
      <dgm:prSet custT="1"/>
      <dgm:spPr/>
      <dgm:t>
        <a:bodyPr/>
        <a:lstStyle/>
        <a:p>
          <a:r>
            <a:rPr lang="en-US" sz="1800" b="1" i="0" dirty="0"/>
            <a:t>Focused on </a:t>
          </a:r>
        </a:p>
        <a:p>
          <a:r>
            <a:rPr lang="en-US" sz="2400" b="1" i="0" dirty="0"/>
            <a:t>Access</a:t>
          </a:r>
          <a:endParaRPr lang="en-US" sz="2400" dirty="0"/>
        </a:p>
      </dgm:t>
    </dgm:pt>
    <dgm:pt modelId="{AD327545-C1A9-4B80-AFB4-D5ABADB45DAB}" type="parTrans" cxnId="{CFD14AE9-9B9D-4581-A7AC-F8BBA2E8C4D3}">
      <dgm:prSet/>
      <dgm:spPr/>
      <dgm:t>
        <a:bodyPr/>
        <a:lstStyle/>
        <a:p>
          <a:endParaRPr lang="en-US"/>
        </a:p>
      </dgm:t>
    </dgm:pt>
    <dgm:pt modelId="{274EA7BE-7D48-4360-AC81-17ECE7161A71}" type="sibTrans" cxnId="{CFD14AE9-9B9D-4581-A7AC-F8BBA2E8C4D3}">
      <dgm:prSet/>
      <dgm:spPr/>
      <dgm:t>
        <a:bodyPr/>
        <a:lstStyle/>
        <a:p>
          <a:endParaRPr lang="en-US"/>
        </a:p>
      </dgm:t>
    </dgm:pt>
    <dgm:pt modelId="{2C77FF05-0DC9-4B90-B5E7-3C871DDC3146}">
      <dgm:prSet custT="1"/>
      <dgm:spPr/>
      <dgm:t>
        <a:bodyPr/>
        <a:lstStyle/>
        <a:p>
          <a:r>
            <a:rPr lang="en-US" sz="1800" b="1" i="0" dirty="0"/>
            <a:t>Ensure that the student can participate in the learning environment equally</a:t>
          </a:r>
          <a:endParaRPr lang="en-US" sz="1800" b="1" dirty="0"/>
        </a:p>
      </dgm:t>
    </dgm:pt>
    <dgm:pt modelId="{CAF8F3E5-E6FF-4140-A247-43D5FF9DA8B9}" type="parTrans" cxnId="{8A0701F7-9A1C-4956-8713-E94779FF1A2A}">
      <dgm:prSet/>
      <dgm:spPr/>
      <dgm:t>
        <a:bodyPr/>
        <a:lstStyle/>
        <a:p>
          <a:endParaRPr lang="en-US"/>
        </a:p>
      </dgm:t>
    </dgm:pt>
    <dgm:pt modelId="{F499AB4B-3167-4EB9-BF85-BF0814F9E400}" type="sibTrans" cxnId="{8A0701F7-9A1C-4956-8713-E94779FF1A2A}">
      <dgm:prSet/>
      <dgm:spPr/>
      <dgm:t>
        <a:bodyPr/>
        <a:lstStyle/>
        <a:p>
          <a:endParaRPr lang="en-US"/>
        </a:p>
      </dgm:t>
    </dgm:pt>
    <dgm:pt modelId="{1BF9CCB2-780C-441E-B3A1-09BB71C57478}">
      <dgm:prSet custT="1"/>
      <dgm:spPr/>
      <dgm:t>
        <a:bodyPr/>
        <a:lstStyle/>
        <a:p>
          <a:r>
            <a:rPr lang="en-US" sz="1800" b="1" dirty="0">
              <a:solidFill>
                <a:schemeClr val="accent2">
                  <a:lumMod val="75000"/>
                </a:schemeClr>
              </a:solidFill>
            </a:rPr>
            <a:t>If a service is provided, the purpose is to enable the student to access their education</a:t>
          </a:r>
        </a:p>
      </dgm:t>
    </dgm:pt>
    <dgm:pt modelId="{3211BE1B-5075-44FC-A434-CAD808BAD658}" type="parTrans" cxnId="{9B7261A4-34EA-4B37-82F9-8B72BC71C728}">
      <dgm:prSet/>
      <dgm:spPr/>
      <dgm:t>
        <a:bodyPr/>
        <a:lstStyle/>
        <a:p>
          <a:endParaRPr lang="en-US"/>
        </a:p>
      </dgm:t>
    </dgm:pt>
    <dgm:pt modelId="{452C7F5B-AE43-484B-9D30-736F72050037}" type="sibTrans" cxnId="{9B7261A4-34EA-4B37-82F9-8B72BC71C728}">
      <dgm:prSet/>
      <dgm:spPr/>
      <dgm:t>
        <a:bodyPr/>
        <a:lstStyle/>
        <a:p>
          <a:endParaRPr lang="en-US"/>
        </a:p>
      </dgm:t>
    </dgm:pt>
    <dgm:pt modelId="{BCFE76D3-27C1-4A02-A46D-8F35D22C62BC}">
      <dgm:prSet custT="1"/>
      <dgm:spPr/>
      <dgm:t>
        <a:bodyPr/>
        <a:lstStyle/>
        <a:p>
          <a:r>
            <a:rPr lang="en-US" sz="1800" b="1" dirty="0"/>
            <a:t>Maintain the </a:t>
          </a:r>
        </a:p>
        <a:p>
          <a:r>
            <a:rPr lang="en-US" sz="2400" b="1" dirty="0"/>
            <a:t>Thread</a:t>
          </a:r>
          <a:endParaRPr lang="en-US" sz="2400" dirty="0"/>
        </a:p>
      </dgm:t>
    </dgm:pt>
    <dgm:pt modelId="{F7AA8F0B-7A6D-4F6D-9D38-DA1292865FD6}" type="parTrans" cxnId="{93B51F9A-2B72-49F6-A6C3-56D8E4F9CF16}">
      <dgm:prSet/>
      <dgm:spPr/>
      <dgm:t>
        <a:bodyPr/>
        <a:lstStyle/>
        <a:p>
          <a:endParaRPr lang="en-US"/>
        </a:p>
      </dgm:t>
    </dgm:pt>
    <dgm:pt modelId="{73A3B6ED-552F-423B-BABB-3C9C1D42ADBA}" type="sibTrans" cxnId="{93B51F9A-2B72-49F6-A6C3-56D8E4F9CF16}">
      <dgm:prSet/>
      <dgm:spPr/>
      <dgm:t>
        <a:bodyPr/>
        <a:lstStyle/>
        <a:p>
          <a:endParaRPr lang="en-US"/>
        </a:p>
      </dgm:t>
    </dgm:pt>
    <dgm:pt modelId="{5FFCA932-A660-4AFD-92E1-33F3BB6049FB}">
      <dgm:prSet custT="1"/>
      <dgm:spPr/>
      <dgm:t>
        <a:bodyPr/>
        <a:lstStyle/>
        <a:p>
          <a:r>
            <a:rPr lang="en-US" sz="1800" b="1" dirty="0"/>
            <a:t>from assessment to condition, areas of impact and accommodations</a:t>
          </a:r>
        </a:p>
      </dgm:t>
    </dgm:pt>
    <dgm:pt modelId="{61FD03B3-2373-4EB0-8448-C0F7BE28364D}" type="parTrans" cxnId="{BAD75084-419C-45D4-A44C-9D8871C74157}">
      <dgm:prSet/>
      <dgm:spPr/>
      <dgm:t>
        <a:bodyPr/>
        <a:lstStyle/>
        <a:p>
          <a:endParaRPr lang="en-US"/>
        </a:p>
      </dgm:t>
    </dgm:pt>
    <dgm:pt modelId="{97B5EF2F-A280-44E4-9A10-DAB707AD4446}" type="sibTrans" cxnId="{BAD75084-419C-45D4-A44C-9D8871C74157}">
      <dgm:prSet/>
      <dgm:spPr/>
      <dgm:t>
        <a:bodyPr/>
        <a:lstStyle/>
        <a:p>
          <a:endParaRPr lang="en-US"/>
        </a:p>
      </dgm:t>
    </dgm:pt>
    <dgm:pt modelId="{2F6610DB-3BC4-CB46-98A2-B2C8D825B36F}">
      <dgm:prSet custT="1"/>
      <dgm:spPr/>
      <dgm:t>
        <a:bodyPr/>
        <a:lstStyle/>
        <a:p>
          <a:r>
            <a:rPr lang="en-US" sz="1800" b="1" dirty="0">
              <a:solidFill>
                <a:schemeClr val="accent2">
                  <a:lumMod val="75000"/>
                </a:schemeClr>
              </a:solidFill>
            </a:rPr>
            <a:t>Limit accommodations to areas specific to the condition</a:t>
          </a:r>
          <a:endParaRPr lang="en-US" sz="1800" dirty="0">
            <a:solidFill>
              <a:schemeClr val="accent2">
                <a:lumMod val="75000"/>
              </a:schemeClr>
            </a:solidFill>
          </a:endParaRPr>
        </a:p>
      </dgm:t>
    </dgm:pt>
    <dgm:pt modelId="{788B52A3-7A99-D248-8905-A789345313AE}" type="parTrans" cxnId="{264E4F66-D44D-FC43-9245-D9CA37122DB7}">
      <dgm:prSet/>
      <dgm:spPr/>
      <dgm:t>
        <a:bodyPr/>
        <a:lstStyle/>
        <a:p>
          <a:endParaRPr lang="en-US"/>
        </a:p>
      </dgm:t>
    </dgm:pt>
    <dgm:pt modelId="{7A213E5D-FF29-344C-9366-535031CD7295}" type="sibTrans" cxnId="{264E4F66-D44D-FC43-9245-D9CA37122DB7}">
      <dgm:prSet/>
      <dgm:spPr/>
      <dgm:t>
        <a:bodyPr/>
        <a:lstStyle/>
        <a:p>
          <a:endParaRPr lang="en-US"/>
        </a:p>
      </dgm:t>
    </dgm:pt>
    <dgm:pt modelId="{F6C30B1E-8C3A-9C47-9D83-639C4F351B55}" type="pres">
      <dgm:prSet presAssocID="{5166B86B-3B13-42D5-B16F-1DC7D14A971C}" presName="Name0" presStyleCnt="0">
        <dgm:presLayoutVars>
          <dgm:dir/>
          <dgm:animLvl val="lvl"/>
          <dgm:resizeHandles val="exact"/>
        </dgm:presLayoutVars>
      </dgm:prSet>
      <dgm:spPr/>
    </dgm:pt>
    <dgm:pt modelId="{4839F058-7A50-0945-A34A-9B93DBA4F0BE}" type="pres">
      <dgm:prSet presAssocID="{F299B8EB-DE50-48FA-A43C-D1AF8E282959}" presName="linNode" presStyleCnt="0"/>
      <dgm:spPr/>
    </dgm:pt>
    <dgm:pt modelId="{D6802068-F9ED-8B4B-9B33-EF1C125AF00A}" type="pres">
      <dgm:prSet presAssocID="{F299B8EB-DE50-48FA-A43C-D1AF8E282959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5270A2B5-394A-194D-8D47-4F754EEE1F1C}" type="pres">
      <dgm:prSet presAssocID="{F299B8EB-DE50-48FA-A43C-D1AF8E282959}" presName="descendantText" presStyleLbl="alignAccFollowNode1" presStyleIdx="0" presStyleCnt="4">
        <dgm:presLayoutVars>
          <dgm:bulletEnabled val="1"/>
        </dgm:presLayoutVars>
      </dgm:prSet>
      <dgm:spPr/>
    </dgm:pt>
    <dgm:pt modelId="{7847CBEB-0887-4340-8465-4B12BFAE7A4A}" type="pres">
      <dgm:prSet presAssocID="{C53C6979-C934-417B-A92C-3276638910B0}" presName="sp" presStyleCnt="0"/>
      <dgm:spPr/>
    </dgm:pt>
    <dgm:pt modelId="{C5CD9204-610C-2846-B9B9-5722973A64C9}" type="pres">
      <dgm:prSet presAssocID="{84C5208B-A765-4B08-AB0F-4B5905175913}" presName="linNode" presStyleCnt="0"/>
      <dgm:spPr/>
    </dgm:pt>
    <dgm:pt modelId="{F7ED74AF-6515-124F-86D3-090FDA6F3038}" type="pres">
      <dgm:prSet presAssocID="{84C5208B-A765-4B08-AB0F-4B5905175913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C0EF53D9-7069-6345-9512-C47232D4A185}" type="pres">
      <dgm:prSet presAssocID="{84C5208B-A765-4B08-AB0F-4B5905175913}" presName="descendantText" presStyleLbl="alignAccFollowNode1" presStyleIdx="1" presStyleCnt="4">
        <dgm:presLayoutVars>
          <dgm:bulletEnabled val="1"/>
        </dgm:presLayoutVars>
      </dgm:prSet>
      <dgm:spPr/>
    </dgm:pt>
    <dgm:pt modelId="{DCFBBEFF-E2F9-1843-8F86-E487A56D138B}" type="pres">
      <dgm:prSet presAssocID="{BC3A1493-9EB8-496D-BE64-750486342C8F}" presName="sp" presStyleCnt="0"/>
      <dgm:spPr/>
    </dgm:pt>
    <dgm:pt modelId="{7D93145A-CC52-8245-BDC5-67D0916E1533}" type="pres">
      <dgm:prSet presAssocID="{EA37FEFD-92BA-4795-B48B-C1A3691062B0}" presName="linNode" presStyleCnt="0"/>
      <dgm:spPr/>
    </dgm:pt>
    <dgm:pt modelId="{D320C8A8-EED9-BE4C-BCF5-582978DA2FBA}" type="pres">
      <dgm:prSet presAssocID="{EA37FEFD-92BA-4795-B48B-C1A3691062B0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0E368273-E05E-4245-831B-F30B115A1FCE}" type="pres">
      <dgm:prSet presAssocID="{EA37FEFD-92BA-4795-B48B-C1A3691062B0}" presName="descendantText" presStyleLbl="alignAccFollowNode1" presStyleIdx="2" presStyleCnt="4" custScaleY="131814">
        <dgm:presLayoutVars>
          <dgm:bulletEnabled val="1"/>
        </dgm:presLayoutVars>
      </dgm:prSet>
      <dgm:spPr/>
    </dgm:pt>
    <dgm:pt modelId="{8744B64E-3971-C340-9163-28647213D158}" type="pres">
      <dgm:prSet presAssocID="{274EA7BE-7D48-4360-AC81-17ECE7161A71}" presName="sp" presStyleCnt="0"/>
      <dgm:spPr/>
    </dgm:pt>
    <dgm:pt modelId="{0236EFD7-9894-E143-B7E8-28589AE1BBDF}" type="pres">
      <dgm:prSet presAssocID="{BCFE76D3-27C1-4A02-A46D-8F35D22C62BC}" presName="linNode" presStyleCnt="0"/>
      <dgm:spPr/>
    </dgm:pt>
    <dgm:pt modelId="{EADBEB31-55B6-4243-B393-BBA1DAA9B036}" type="pres">
      <dgm:prSet presAssocID="{BCFE76D3-27C1-4A02-A46D-8F35D22C62BC}" presName="parentText" presStyleLbl="node1" presStyleIdx="3" presStyleCnt="4" custScaleY="113404">
        <dgm:presLayoutVars>
          <dgm:chMax val="1"/>
          <dgm:bulletEnabled val="1"/>
        </dgm:presLayoutVars>
      </dgm:prSet>
      <dgm:spPr/>
    </dgm:pt>
    <dgm:pt modelId="{E0636881-6BEC-9E4F-BE09-970D6C3C41D6}" type="pres">
      <dgm:prSet presAssocID="{BCFE76D3-27C1-4A02-A46D-8F35D22C62BC}" presName="descendantText" presStyleLbl="alignAccFollowNode1" presStyleIdx="3" presStyleCnt="4" custScaleY="120354">
        <dgm:presLayoutVars>
          <dgm:bulletEnabled val="1"/>
        </dgm:presLayoutVars>
      </dgm:prSet>
      <dgm:spPr/>
    </dgm:pt>
  </dgm:ptLst>
  <dgm:cxnLst>
    <dgm:cxn modelId="{5B23D415-389E-004A-A5A5-356CC8CBAEE2}" type="presOf" srcId="{CF6EAC45-553A-4F17-A66E-0EEE535B8F00}" destId="{5270A2B5-394A-194D-8D47-4F754EEE1F1C}" srcOrd="0" destOrd="0" presId="urn:microsoft.com/office/officeart/2005/8/layout/vList5"/>
    <dgm:cxn modelId="{3A8A8B21-8A66-F84C-9AD8-3A23E668C6C4}" type="presOf" srcId="{0221521A-6899-48C9-BD56-6BCCC14B9B20}" destId="{C0EF53D9-7069-6345-9512-C47232D4A185}" srcOrd="0" destOrd="0" presId="urn:microsoft.com/office/officeart/2005/8/layout/vList5"/>
    <dgm:cxn modelId="{6C4D993F-C24C-48D9-9481-8C46460FFC60}" srcId="{84C5208B-A765-4B08-AB0F-4B5905175913}" destId="{0221521A-6899-48C9-BD56-6BCCC14B9B20}" srcOrd="0" destOrd="0" parTransId="{79B484A7-2D41-4F92-A544-A7AF2CC3C55F}" sibTransId="{9F2C60E6-9915-4241-B5D1-BB4288E49D49}"/>
    <dgm:cxn modelId="{264E4F66-D44D-FC43-9245-D9CA37122DB7}" srcId="{BCFE76D3-27C1-4A02-A46D-8F35D22C62BC}" destId="{2F6610DB-3BC4-CB46-98A2-B2C8D825B36F}" srcOrd="1" destOrd="0" parTransId="{788B52A3-7A99-D248-8905-A789345313AE}" sibTransId="{7A213E5D-FF29-344C-9366-535031CD7295}"/>
    <dgm:cxn modelId="{D6E74D57-E9A0-422A-A517-5A790693EB2A}" srcId="{5166B86B-3B13-42D5-B16F-1DC7D14A971C}" destId="{F299B8EB-DE50-48FA-A43C-D1AF8E282959}" srcOrd="0" destOrd="0" parTransId="{E209729A-6B2A-4984-930A-7631AC385402}" sibTransId="{C53C6979-C934-417B-A92C-3276638910B0}"/>
    <dgm:cxn modelId="{443A5378-2F70-E446-96CC-BE408D69FB11}" type="presOf" srcId="{84C5208B-A765-4B08-AB0F-4B5905175913}" destId="{F7ED74AF-6515-124F-86D3-090FDA6F3038}" srcOrd="0" destOrd="0" presId="urn:microsoft.com/office/officeart/2005/8/layout/vList5"/>
    <dgm:cxn modelId="{BAD75084-419C-45D4-A44C-9D8871C74157}" srcId="{BCFE76D3-27C1-4A02-A46D-8F35D22C62BC}" destId="{5FFCA932-A660-4AFD-92E1-33F3BB6049FB}" srcOrd="0" destOrd="0" parTransId="{61FD03B3-2373-4EB0-8448-C0F7BE28364D}" sibTransId="{97B5EF2F-A280-44E4-9A10-DAB707AD4446}"/>
    <dgm:cxn modelId="{30DA9288-EA11-1746-AAB1-4EAA4FAA6D82}" type="presOf" srcId="{BCFE76D3-27C1-4A02-A46D-8F35D22C62BC}" destId="{EADBEB31-55B6-4243-B393-BBA1DAA9B036}" srcOrd="0" destOrd="0" presId="urn:microsoft.com/office/officeart/2005/8/layout/vList5"/>
    <dgm:cxn modelId="{4CC0C68A-9975-574D-9315-E735BE6A4DF7}" type="presOf" srcId="{5166B86B-3B13-42D5-B16F-1DC7D14A971C}" destId="{F6C30B1E-8C3A-9C47-9D83-639C4F351B55}" srcOrd="0" destOrd="0" presId="urn:microsoft.com/office/officeart/2005/8/layout/vList5"/>
    <dgm:cxn modelId="{93B51F9A-2B72-49F6-A6C3-56D8E4F9CF16}" srcId="{5166B86B-3B13-42D5-B16F-1DC7D14A971C}" destId="{BCFE76D3-27C1-4A02-A46D-8F35D22C62BC}" srcOrd="3" destOrd="0" parTransId="{F7AA8F0B-7A6D-4F6D-9D38-DA1292865FD6}" sibTransId="{73A3B6ED-552F-423B-BABB-3C9C1D42ADBA}"/>
    <dgm:cxn modelId="{E4FC549A-5C57-0B40-B3D9-59F50886884F}" type="presOf" srcId="{2C77FF05-0DC9-4B90-B5E7-3C871DDC3146}" destId="{0E368273-E05E-4245-831B-F30B115A1FCE}" srcOrd="0" destOrd="0" presId="urn:microsoft.com/office/officeart/2005/8/layout/vList5"/>
    <dgm:cxn modelId="{CFCF7AA0-75EA-854E-B563-6DAEEB4AFF8D}" type="presOf" srcId="{EA37FEFD-92BA-4795-B48B-C1A3691062B0}" destId="{D320C8A8-EED9-BE4C-BCF5-582978DA2FBA}" srcOrd="0" destOrd="0" presId="urn:microsoft.com/office/officeart/2005/8/layout/vList5"/>
    <dgm:cxn modelId="{9B7261A4-34EA-4B37-82F9-8B72BC71C728}" srcId="{EA37FEFD-92BA-4795-B48B-C1A3691062B0}" destId="{1BF9CCB2-780C-441E-B3A1-09BB71C57478}" srcOrd="1" destOrd="0" parTransId="{3211BE1B-5075-44FC-A434-CAD808BAD658}" sibTransId="{452C7F5B-AE43-484B-9D30-736F72050037}"/>
    <dgm:cxn modelId="{6D4D46AC-6B0F-3144-AAAD-6E0454E11CCF}" type="presOf" srcId="{1BF9CCB2-780C-441E-B3A1-09BB71C57478}" destId="{0E368273-E05E-4245-831B-F30B115A1FCE}" srcOrd="0" destOrd="1" presId="urn:microsoft.com/office/officeart/2005/8/layout/vList5"/>
    <dgm:cxn modelId="{EFE732B0-C34A-4EBF-BC4A-97933755CA13}" srcId="{F299B8EB-DE50-48FA-A43C-D1AF8E282959}" destId="{CF6EAC45-553A-4F17-A66E-0EEE535B8F00}" srcOrd="0" destOrd="0" parTransId="{5B37279D-2513-42C4-B18D-E466F0D75062}" sibTransId="{87633D40-6529-4A8C-8166-7BE6795CA8E1}"/>
    <dgm:cxn modelId="{D0E06CCC-9A40-40BD-B679-9E798878501F}" srcId="{5166B86B-3B13-42D5-B16F-1DC7D14A971C}" destId="{84C5208B-A765-4B08-AB0F-4B5905175913}" srcOrd="1" destOrd="0" parTransId="{7291C5D4-E814-4F81-B742-883B827C8A34}" sibTransId="{BC3A1493-9EB8-496D-BE64-750486342C8F}"/>
    <dgm:cxn modelId="{A39169DF-22CE-6D4A-8AAC-C56ED260A707}" type="presOf" srcId="{F299B8EB-DE50-48FA-A43C-D1AF8E282959}" destId="{D6802068-F9ED-8B4B-9B33-EF1C125AF00A}" srcOrd="0" destOrd="0" presId="urn:microsoft.com/office/officeart/2005/8/layout/vList5"/>
    <dgm:cxn modelId="{CFD14AE9-9B9D-4581-A7AC-F8BBA2E8C4D3}" srcId="{5166B86B-3B13-42D5-B16F-1DC7D14A971C}" destId="{EA37FEFD-92BA-4795-B48B-C1A3691062B0}" srcOrd="2" destOrd="0" parTransId="{AD327545-C1A9-4B80-AFB4-D5ABADB45DAB}" sibTransId="{274EA7BE-7D48-4360-AC81-17ECE7161A71}"/>
    <dgm:cxn modelId="{20EB6AEC-8D2E-9146-851E-6B77957FFF27}" type="presOf" srcId="{2F6610DB-3BC4-CB46-98A2-B2C8D825B36F}" destId="{E0636881-6BEC-9E4F-BE09-970D6C3C41D6}" srcOrd="0" destOrd="1" presId="urn:microsoft.com/office/officeart/2005/8/layout/vList5"/>
    <dgm:cxn modelId="{C745A1F2-71AF-DF44-8546-26AFB27A710B}" type="presOf" srcId="{5FFCA932-A660-4AFD-92E1-33F3BB6049FB}" destId="{E0636881-6BEC-9E4F-BE09-970D6C3C41D6}" srcOrd="0" destOrd="0" presId="urn:microsoft.com/office/officeart/2005/8/layout/vList5"/>
    <dgm:cxn modelId="{8A0701F7-9A1C-4956-8713-E94779FF1A2A}" srcId="{EA37FEFD-92BA-4795-B48B-C1A3691062B0}" destId="{2C77FF05-0DC9-4B90-B5E7-3C871DDC3146}" srcOrd="0" destOrd="0" parTransId="{CAF8F3E5-E6FF-4140-A247-43D5FF9DA8B9}" sibTransId="{F499AB4B-3167-4EB9-BF85-BF0814F9E400}"/>
    <dgm:cxn modelId="{519A9A5D-F3DA-DD44-9F1C-7B6569F9C4A2}" type="presParOf" srcId="{F6C30B1E-8C3A-9C47-9D83-639C4F351B55}" destId="{4839F058-7A50-0945-A34A-9B93DBA4F0BE}" srcOrd="0" destOrd="0" presId="urn:microsoft.com/office/officeart/2005/8/layout/vList5"/>
    <dgm:cxn modelId="{50F0A582-D9C0-C844-BB21-001A09882D89}" type="presParOf" srcId="{4839F058-7A50-0945-A34A-9B93DBA4F0BE}" destId="{D6802068-F9ED-8B4B-9B33-EF1C125AF00A}" srcOrd="0" destOrd="0" presId="urn:microsoft.com/office/officeart/2005/8/layout/vList5"/>
    <dgm:cxn modelId="{0B8F6E9A-AA47-7440-A37F-C8215E08D741}" type="presParOf" srcId="{4839F058-7A50-0945-A34A-9B93DBA4F0BE}" destId="{5270A2B5-394A-194D-8D47-4F754EEE1F1C}" srcOrd="1" destOrd="0" presId="urn:microsoft.com/office/officeart/2005/8/layout/vList5"/>
    <dgm:cxn modelId="{4C49AE92-05D8-8544-B3A6-CEDA492DA647}" type="presParOf" srcId="{F6C30B1E-8C3A-9C47-9D83-639C4F351B55}" destId="{7847CBEB-0887-4340-8465-4B12BFAE7A4A}" srcOrd="1" destOrd="0" presId="urn:microsoft.com/office/officeart/2005/8/layout/vList5"/>
    <dgm:cxn modelId="{AE7923E6-602F-A24D-B6D3-A3288A6DF257}" type="presParOf" srcId="{F6C30B1E-8C3A-9C47-9D83-639C4F351B55}" destId="{C5CD9204-610C-2846-B9B9-5722973A64C9}" srcOrd="2" destOrd="0" presId="urn:microsoft.com/office/officeart/2005/8/layout/vList5"/>
    <dgm:cxn modelId="{F386781F-FFCD-F643-9D0F-8504BCC1E6F5}" type="presParOf" srcId="{C5CD9204-610C-2846-B9B9-5722973A64C9}" destId="{F7ED74AF-6515-124F-86D3-090FDA6F3038}" srcOrd="0" destOrd="0" presId="urn:microsoft.com/office/officeart/2005/8/layout/vList5"/>
    <dgm:cxn modelId="{6B858C22-C1D1-754D-9239-3F2435D7E671}" type="presParOf" srcId="{C5CD9204-610C-2846-B9B9-5722973A64C9}" destId="{C0EF53D9-7069-6345-9512-C47232D4A185}" srcOrd="1" destOrd="0" presId="urn:microsoft.com/office/officeart/2005/8/layout/vList5"/>
    <dgm:cxn modelId="{AF3B5826-026A-8E41-AF31-8F55F76DDA4E}" type="presParOf" srcId="{F6C30B1E-8C3A-9C47-9D83-639C4F351B55}" destId="{DCFBBEFF-E2F9-1843-8F86-E487A56D138B}" srcOrd="3" destOrd="0" presId="urn:microsoft.com/office/officeart/2005/8/layout/vList5"/>
    <dgm:cxn modelId="{71E3ABBF-D3D1-924F-AC8A-B8D75EA55E3B}" type="presParOf" srcId="{F6C30B1E-8C3A-9C47-9D83-639C4F351B55}" destId="{7D93145A-CC52-8245-BDC5-67D0916E1533}" srcOrd="4" destOrd="0" presId="urn:microsoft.com/office/officeart/2005/8/layout/vList5"/>
    <dgm:cxn modelId="{60CE6DD9-68D8-6443-B921-417A11DC8F3F}" type="presParOf" srcId="{7D93145A-CC52-8245-BDC5-67D0916E1533}" destId="{D320C8A8-EED9-BE4C-BCF5-582978DA2FBA}" srcOrd="0" destOrd="0" presId="urn:microsoft.com/office/officeart/2005/8/layout/vList5"/>
    <dgm:cxn modelId="{E79CB9C0-6056-524C-B19B-D66CFDD04820}" type="presParOf" srcId="{7D93145A-CC52-8245-BDC5-67D0916E1533}" destId="{0E368273-E05E-4245-831B-F30B115A1FCE}" srcOrd="1" destOrd="0" presId="urn:microsoft.com/office/officeart/2005/8/layout/vList5"/>
    <dgm:cxn modelId="{C8BC19AF-2563-444F-9A6F-3218BFEEE97A}" type="presParOf" srcId="{F6C30B1E-8C3A-9C47-9D83-639C4F351B55}" destId="{8744B64E-3971-C340-9163-28647213D158}" srcOrd="5" destOrd="0" presId="urn:microsoft.com/office/officeart/2005/8/layout/vList5"/>
    <dgm:cxn modelId="{2B89AC4E-F056-2F4B-BE8D-2B12367720CC}" type="presParOf" srcId="{F6C30B1E-8C3A-9C47-9D83-639C4F351B55}" destId="{0236EFD7-9894-E143-B7E8-28589AE1BBDF}" srcOrd="6" destOrd="0" presId="urn:microsoft.com/office/officeart/2005/8/layout/vList5"/>
    <dgm:cxn modelId="{96EA2610-1EC0-2440-B2DF-8A72C876AE5A}" type="presParOf" srcId="{0236EFD7-9894-E143-B7E8-28589AE1BBDF}" destId="{EADBEB31-55B6-4243-B393-BBA1DAA9B036}" srcOrd="0" destOrd="0" presId="urn:microsoft.com/office/officeart/2005/8/layout/vList5"/>
    <dgm:cxn modelId="{032F95EA-4E38-AA49-B599-84360CE71824}" type="presParOf" srcId="{0236EFD7-9894-E143-B7E8-28589AE1BBDF}" destId="{E0636881-6BEC-9E4F-BE09-970D6C3C41D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A76F8F-A1F7-4913-BFFA-EECCEF5EC422}" type="doc">
      <dgm:prSet loTypeId="urn:microsoft.com/office/officeart/2016/7/layout/VerticalDownArrowProcess" loCatId="process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2A7DAB54-4E58-4186-AD36-6A0B75F0D580}">
      <dgm:prSet/>
      <dgm:spPr/>
      <dgm:t>
        <a:bodyPr/>
        <a:lstStyle/>
        <a:p>
          <a:r>
            <a:rPr lang="en-US" b="1" i="0"/>
            <a:t>Too Vague</a:t>
          </a:r>
          <a:endParaRPr lang="en-US" dirty="0"/>
        </a:p>
      </dgm:t>
    </dgm:pt>
    <dgm:pt modelId="{BEFC50E6-4F04-4C3D-AF27-8BED05351BFB}" type="parTrans" cxnId="{6AC3E753-D3A5-44D9-BBAA-274BACE7CAA8}">
      <dgm:prSet/>
      <dgm:spPr/>
      <dgm:t>
        <a:bodyPr/>
        <a:lstStyle/>
        <a:p>
          <a:endParaRPr lang="en-US"/>
        </a:p>
      </dgm:t>
    </dgm:pt>
    <dgm:pt modelId="{E9F42872-28E8-43C2-9681-208119246202}" type="sibTrans" cxnId="{6AC3E753-D3A5-44D9-BBAA-274BACE7CAA8}">
      <dgm:prSet/>
      <dgm:spPr/>
      <dgm:t>
        <a:bodyPr/>
        <a:lstStyle/>
        <a:p>
          <a:endParaRPr lang="en-US"/>
        </a:p>
      </dgm:t>
    </dgm:pt>
    <dgm:pt modelId="{A0D1533E-873F-4CDC-9F90-AC637F594506}">
      <dgm:prSet custT="1"/>
      <dgm:spPr/>
      <dgm:t>
        <a:bodyPr/>
        <a:lstStyle/>
        <a:p>
          <a:r>
            <a:rPr lang="en-US" sz="1800" b="0" i="0" dirty="0"/>
            <a:t>Example: “</a:t>
          </a:r>
          <a:r>
            <a:rPr lang="en-US" sz="1800" b="1" i="0" dirty="0"/>
            <a:t>Provide help as needed</a:t>
          </a:r>
          <a:r>
            <a:rPr lang="en-US" sz="1800" b="0" i="0" dirty="0"/>
            <a:t>” → lacks clarity on what type of help and when</a:t>
          </a:r>
          <a:endParaRPr lang="en-US" sz="1800" dirty="0"/>
        </a:p>
      </dgm:t>
    </dgm:pt>
    <dgm:pt modelId="{8AFA2C45-9825-4E0B-BA42-3DD3FB207B3A}" type="parTrans" cxnId="{9EA8EBE2-D984-404B-AC7F-50D8C0298751}">
      <dgm:prSet/>
      <dgm:spPr/>
      <dgm:t>
        <a:bodyPr/>
        <a:lstStyle/>
        <a:p>
          <a:endParaRPr lang="en-US"/>
        </a:p>
      </dgm:t>
    </dgm:pt>
    <dgm:pt modelId="{795C5CA3-EE5F-43E4-B273-7E89D0554652}" type="sibTrans" cxnId="{9EA8EBE2-D984-404B-AC7F-50D8C0298751}">
      <dgm:prSet/>
      <dgm:spPr/>
      <dgm:t>
        <a:bodyPr/>
        <a:lstStyle/>
        <a:p>
          <a:endParaRPr lang="en-US"/>
        </a:p>
      </dgm:t>
    </dgm:pt>
    <dgm:pt modelId="{4AE76E15-BC95-4B9D-9AA8-374A606189B4}">
      <dgm:prSet/>
      <dgm:spPr/>
      <dgm:t>
        <a:bodyPr/>
        <a:lstStyle/>
        <a:p>
          <a:r>
            <a:rPr lang="en-US" b="1" i="0"/>
            <a:t>Too General</a:t>
          </a:r>
          <a:endParaRPr lang="en-US" dirty="0"/>
        </a:p>
      </dgm:t>
    </dgm:pt>
    <dgm:pt modelId="{01369C61-A238-46D0-8280-BA2606BB7FB1}" type="parTrans" cxnId="{175390B8-4CC2-45D9-8DD7-3818A33FBB7D}">
      <dgm:prSet/>
      <dgm:spPr/>
      <dgm:t>
        <a:bodyPr/>
        <a:lstStyle/>
        <a:p>
          <a:endParaRPr lang="en-US"/>
        </a:p>
      </dgm:t>
    </dgm:pt>
    <dgm:pt modelId="{F9C42847-1E55-44BF-850D-8F24BC4C37C0}" type="sibTrans" cxnId="{175390B8-4CC2-45D9-8DD7-3818A33FBB7D}">
      <dgm:prSet/>
      <dgm:spPr/>
      <dgm:t>
        <a:bodyPr/>
        <a:lstStyle/>
        <a:p>
          <a:endParaRPr lang="en-US"/>
        </a:p>
      </dgm:t>
    </dgm:pt>
    <dgm:pt modelId="{CBEA3EE5-AC8D-4E26-BAA8-43CC2DDEB1BA}">
      <dgm:prSet custT="1"/>
      <dgm:spPr/>
      <dgm:t>
        <a:bodyPr/>
        <a:lstStyle/>
        <a:p>
          <a:r>
            <a:rPr lang="en-US" sz="1800" b="0" i="0" dirty="0"/>
            <a:t>Example: “</a:t>
          </a:r>
          <a:r>
            <a:rPr lang="en-US" sz="1800" b="1" i="0" dirty="0"/>
            <a:t>Preferential seating</a:t>
          </a:r>
          <a:r>
            <a:rPr lang="en-US" sz="1800" b="0" i="0" dirty="0"/>
            <a:t>” → needs specification on where the student should sit and why</a:t>
          </a:r>
          <a:endParaRPr lang="en-US" sz="1800" dirty="0"/>
        </a:p>
      </dgm:t>
    </dgm:pt>
    <dgm:pt modelId="{427FFE9C-70D0-4945-A0CC-893F3E4A335A}" type="parTrans" cxnId="{A3F66CDE-7062-4210-B842-E40F9981DF9B}">
      <dgm:prSet/>
      <dgm:spPr/>
      <dgm:t>
        <a:bodyPr/>
        <a:lstStyle/>
        <a:p>
          <a:endParaRPr lang="en-US"/>
        </a:p>
      </dgm:t>
    </dgm:pt>
    <dgm:pt modelId="{AD35CBA6-98E2-44AD-B012-FD747AF7DBFD}" type="sibTrans" cxnId="{A3F66CDE-7062-4210-B842-E40F9981DF9B}">
      <dgm:prSet/>
      <dgm:spPr/>
      <dgm:t>
        <a:bodyPr/>
        <a:lstStyle/>
        <a:p>
          <a:endParaRPr lang="en-US"/>
        </a:p>
      </dgm:t>
    </dgm:pt>
    <dgm:pt modelId="{40F470E3-6B6A-48B0-802C-0077F6D0487C}">
      <dgm:prSet custT="1"/>
      <dgm:spPr/>
      <dgm:t>
        <a:bodyPr/>
        <a:lstStyle/>
        <a:p>
          <a:r>
            <a:rPr lang="en-US" sz="1800" dirty="0"/>
            <a:t>Example: Example:  “</a:t>
          </a:r>
          <a:r>
            <a:rPr lang="en-US" sz="1800" b="1" dirty="0"/>
            <a:t>Allow extra time to complete assignments and tests</a:t>
          </a:r>
          <a:r>
            <a:rPr lang="en-US" sz="1800" dirty="0"/>
            <a:t>” </a:t>
          </a:r>
          <a:r>
            <a:rPr lang="en-US" sz="1800" dirty="0">
              <a:latin typeface="+mn-lt"/>
            </a:rPr>
            <a:t>→ needs specification on when and how much time</a:t>
          </a:r>
          <a:endParaRPr lang="en-US" sz="1800" dirty="0"/>
        </a:p>
      </dgm:t>
    </dgm:pt>
    <dgm:pt modelId="{3F658351-4A73-4972-8ACF-1CEE38EA5229}" type="parTrans" cxnId="{6E6A5FC5-0AA7-4F67-8502-9BBF50A600CD}">
      <dgm:prSet/>
      <dgm:spPr/>
      <dgm:t>
        <a:bodyPr/>
        <a:lstStyle/>
        <a:p>
          <a:endParaRPr lang="en-US"/>
        </a:p>
      </dgm:t>
    </dgm:pt>
    <dgm:pt modelId="{6FCA1878-F8BB-4193-A91F-CB8BA25CDA50}" type="sibTrans" cxnId="{6E6A5FC5-0AA7-4F67-8502-9BBF50A600CD}">
      <dgm:prSet/>
      <dgm:spPr/>
      <dgm:t>
        <a:bodyPr/>
        <a:lstStyle/>
        <a:p>
          <a:endParaRPr lang="en-US"/>
        </a:p>
      </dgm:t>
    </dgm:pt>
    <dgm:pt modelId="{6359CF8C-B3C9-4A69-BFE3-9D284D31C24A}">
      <dgm:prSet/>
      <dgm:spPr/>
      <dgm:t>
        <a:bodyPr/>
        <a:lstStyle/>
        <a:p>
          <a:r>
            <a:rPr lang="en-US" b="1" i="0"/>
            <a:t>Unrelated to the Disability</a:t>
          </a:r>
          <a:endParaRPr lang="en-US" dirty="0"/>
        </a:p>
      </dgm:t>
    </dgm:pt>
    <dgm:pt modelId="{F3C683C3-6C18-4324-9096-563C4C69CEA5}" type="parTrans" cxnId="{994583CA-CA34-4E4B-8621-58C9D56AB42D}">
      <dgm:prSet/>
      <dgm:spPr/>
      <dgm:t>
        <a:bodyPr/>
        <a:lstStyle/>
        <a:p>
          <a:endParaRPr lang="en-US"/>
        </a:p>
      </dgm:t>
    </dgm:pt>
    <dgm:pt modelId="{222A349E-1845-4F9F-A06D-C970690DCB63}" type="sibTrans" cxnId="{994583CA-CA34-4E4B-8621-58C9D56AB42D}">
      <dgm:prSet/>
      <dgm:spPr/>
      <dgm:t>
        <a:bodyPr/>
        <a:lstStyle/>
        <a:p>
          <a:endParaRPr lang="en-US"/>
        </a:p>
      </dgm:t>
    </dgm:pt>
    <dgm:pt modelId="{790DFA9D-773B-49C4-A710-4399C3057F92}">
      <dgm:prSet/>
      <dgm:spPr/>
      <dgm:t>
        <a:bodyPr/>
        <a:lstStyle/>
        <a:p>
          <a:r>
            <a:rPr lang="en-US" b="0" i="0" dirty="0"/>
            <a:t>Ensure accommodations directly address the student’s impairment</a:t>
          </a:r>
          <a:endParaRPr lang="en-US" dirty="0"/>
        </a:p>
      </dgm:t>
    </dgm:pt>
    <dgm:pt modelId="{52B0615F-F388-49D9-AE5E-12469487BBCE}" type="parTrans" cxnId="{6160423A-17D6-4EB0-8533-EFA45AF4EBDB}">
      <dgm:prSet/>
      <dgm:spPr/>
      <dgm:t>
        <a:bodyPr/>
        <a:lstStyle/>
        <a:p>
          <a:endParaRPr lang="en-US"/>
        </a:p>
      </dgm:t>
    </dgm:pt>
    <dgm:pt modelId="{1DB77CEC-C2FC-494F-B6F0-70E99C387086}" type="sibTrans" cxnId="{6160423A-17D6-4EB0-8533-EFA45AF4EBDB}">
      <dgm:prSet/>
      <dgm:spPr/>
      <dgm:t>
        <a:bodyPr/>
        <a:lstStyle/>
        <a:p>
          <a:endParaRPr lang="en-US"/>
        </a:p>
      </dgm:t>
    </dgm:pt>
    <dgm:pt modelId="{CC36A4AC-CCCF-0B4D-9A42-83750A15584B}" type="pres">
      <dgm:prSet presAssocID="{27A76F8F-A1F7-4913-BFFA-EECCEF5EC422}" presName="Name0" presStyleCnt="0">
        <dgm:presLayoutVars>
          <dgm:dir/>
          <dgm:animLvl val="lvl"/>
          <dgm:resizeHandles val="exact"/>
        </dgm:presLayoutVars>
      </dgm:prSet>
      <dgm:spPr/>
    </dgm:pt>
    <dgm:pt modelId="{023E099A-513A-C948-974B-5387AF4C499C}" type="pres">
      <dgm:prSet presAssocID="{6359CF8C-B3C9-4A69-BFE3-9D284D31C24A}" presName="boxAndChildren" presStyleCnt="0"/>
      <dgm:spPr/>
    </dgm:pt>
    <dgm:pt modelId="{8B762091-367E-F84C-96F9-9B17AC517CC9}" type="pres">
      <dgm:prSet presAssocID="{6359CF8C-B3C9-4A69-BFE3-9D284D31C24A}" presName="parentTextBox" presStyleLbl="alignNode1" presStyleIdx="0" presStyleCnt="3"/>
      <dgm:spPr/>
    </dgm:pt>
    <dgm:pt modelId="{96A2D18F-3C89-2043-9479-D05AA914DE63}" type="pres">
      <dgm:prSet presAssocID="{6359CF8C-B3C9-4A69-BFE3-9D284D31C24A}" presName="descendantBox" presStyleLbl="bgAccFollowNode1" presStyleIdx="0" presStyleCnt="3"/>
      <dgm:spPr/>
    </dgm:pt>
    <dgm:pt modelId="{6E23B1EE-10FD-7142-B383-0436AA1E699F}" type="pres">
      <dgm:prSet presAssocID="{F9C42847-1E55-44BF-850D-8F24BC4C37C0}" presName="sp" presStyleCnt="0"/>
      <dgm:spPr/>
    </dgm:pt>
    <dgm:pt modelId="{F4019CBB-ECD8-3A49-9B95-A5931163DEC5}" type="pres">
      <dgm:prSet presAssocID="{4AE76E15-BC95-4B9D-9AA8-374A606189B4}" presName="arrowAndChildren" presStyleCnt="0"/>
      <dgm:spPr/>
    </dgm:pt>
    <dgm:pt modelId="{E90A8B7D-F941-B34B-8403-E5BF00BFAEF5}" type="pres">
      <dgm:prSet presAssocID="{4AE76E15-BC95-4B9D-9AA8-374A606189B4}" presName="parentTextArrow" presStyleLbl="node1" presStyleIdx="0" presStyleCnt="0"/>
      <dgm:spPr/>
    </dgm:pt>
    <dgm:pt modelId="{FF044B0F-4550-4844-BCE1-5ABA2ED3BF44}" type="pres">
      <dgm:prSet presAssocID="{4AE76E15-BC95-4B9D-9AA8-374A606189B4}" presName="arrow" presStyleLbl="alignNode1" presStyleIdx="1" presStyleCnt="3" custLinFactNeighborY="529"/>
      <dgm:spPr/>
    </dgm:pt>
    <dgm:pt modelId="{912EC3A8-70D3-7E47-8DE9-E1796FF7C251}" type="pres">
      <dgm:prSet presAssocID="{4AE76E15-BC95-4B9D-9AA8-374A606189B4}" presName="descendantArrow" presStyleLbl="bgAccFollowNode1" presStyleIdx="1" presStyleCnt="3" custScaleY="143241"/>
      <dgm:spPr/>
    </dgm:pt>
    <dgm:pt modelId="{46DE4C36-66E5-D24D-853E-B5D0E10F609F}" type="pres">
      <dgm:prSet presAssocID="{E9F42872-28E8-43C2-9681-208119246202}" presName="sp" presStyleCnt="0"/>
      <dgm:spPr/>
    </dgm:pt>
    <dgm:pt modelId="{2E975F64-F9BD-4942-ACB0-211AB82C59B4}" type="pres">
      <dgm:prSet presAssocID="{2A7DAB54-4E58-4186-AD36-6A0B75F0D580}" presName="arrowAndChildren" presStyleCnt="0"/>
      <dgm:spPr/>
    </dgm:pt>
    <dgm:pt modelId="{6DD17F9C-5824-BE4D-A872-A0BAEA443E05}" type="pres">
      <dgm:prSet presAssocID="{2A7DAB54-4E58-4186-AD36-6A0B75F0D580}" presName="parentTextArrow" presStyleLbl="node1" presStyleIdx="0" presStyleCnt="0"/>
      <dgm:spPr/>
    </dgm:pt>
    <dgm:pt modelId="{9791AFC6-75C0-D347-94A6-AE86D5E8D4CD}" type="pres">
      <dgm:prSet presAssocID="{2A7DAB54-4E58-4186-AD36-6A0B75F0D580}" presName="arrow" presStyleLbl="alignNode1" presStyleIdx="2" presStyleCnt="3"/>
      <dgm:spPr/>
    </dgm:pt>
    <dgm:pt modelId="{48FD1C92-26FE-684D-A846-68670DED24C1}" type="pres">
      <dgm:prSet presAssocID="{2A7DAB54-4E58-4186-AD36-6A0B75F0D580}" presName="descendantArrow" presStyleLbl="bgAccFollowNode1" presStyleIdx="2" presStyleCnt="3" custScaleY="105643" custLinFactNeighborX="0" custLinFactNeighborY="-8403"/>
      <dgm:spPr/>
    </dgm:pt>
  </dgm:ptLst>
  <dgm:cxnLst>
    <dgm:cxn modelId="{7ED9DA00-3634-F940-A078-B839BBB8BAA8}" type="presOf" srcId="{A0D1533E-873F-4CDC-9F90-AC637F594506}" destId="{48FD1C92-26FE-684D-A846-68670DED24C1}" srcOrd="0" destOrd="0" presId="urn:microsoft.com/office/officeart/2016/7/layout/VerticalDownArrowProcess"/>
    <dgm:cxn modelId="{9BD28434-D40D-9645-86D4-F97EE5C1F068}" type="presOf" srcId="{4AE76E15-BC95-4B9D-9AA8-374A606189B4}" destId="{E90A8B7D-F941-B34B-8403-E5BF00BFAEF5}" srcOrd="0" destOrd="0" presId="urn:microsoft.com/office/officeart/2016/7/layout/VerticalDownArrowProcess"/>
    <dgm:cxn modelId="{6160423A-17D6-4EB0-8533-EFA45AF4EBDB}" srcId="{6359CF8C-B3C9-4A69-BFE3-9D284D31C24A}" destId="{790DFA9D-773B-49C4-A710-4399C3057F92}" srcOrd="0" destOrd="0" parTransId="{52B0615F-F388-49D9-AE5E-12469487BBCE}" sibTransId="{1DB77CEC-C2FC-494F-B6F0-70E99C387086}"/>
    <dgm:cxn modelId="{0FCAAA6C-FE20-7744-9F5F-857CE8267205}" type="presOf" srcId="{6359CF8C-B3C9-4A69-BFE3-9D284D31C24A}" destId="{8B762091-367E-F84C-96F9-9B17AC517CC9}" srcOrd="0" destOrd="0" presId="urn:microsoft.com/office/officeart/2016/7/layout/VerticalDownArrowProcess"/>
    <dgm:cxn modelId="{6AC3E753-D3A5-44D9-BBAA-274BACE7CAA8}" srcId="{27A76F8F-A1F7-4913-BFFA-EECCEF5EC422}" destId="{2A7DAB54-4E58-4186-AD36-6A0B75F0D580}" srcOrd="0" destOrd="0" parTransId="{BEFC50E6-4F04-4C3D-AF27-8BED05351BFB}" sibTransId="{E9F42872-28E8-43C2-9681-208119246202}"/>
    <dgm:cxn modelId="{2A158D74-3233-3240-998C-8AE6B8540C79}" type="presOf" srcId="{2A7DAB54-4E58-4186-AD36-6A0B75F0D580}" destId="{6DD17F9C-5824-BE4D-A872-A0BAEA443E05}" srcOrd="0" destOrd="0" presId="urn:microsoft.com/office/officeart/2016/7/layout/VerticalDownArrowProcess"/>
    <dgm:cxn modelId="{8E624876-AC8D-4146-B151-717990C15277}" type="presOf" srcId="{4AE76E15-BC95-4B9D-9AA8-374A606189B4}" destId="{FF044B0F-4550-4844-BCE1-5ABA2ED3BF44}" srcOrd="1" destOrd="0" presId="urn:microsoft.com/office/officeart/2016/7/layout/VerticalDownArrowProcess"/>
    <dgm:cxn modelId="{5177BD59-15B9-EB45-B4EB-B2E842798C2A}" type="presOf" srcId="{2A7DAB54-4E58-4186-AD36-6A0B75F0D580}" destId="{9791AFC6-75C0-D347-94A6-AE86D5E8D4CD}" srcOrd="1" destOrd="0" presId="urn:microsoft.com/office/officeart/2016/7/layout/VerticalDownArrowProcess"/>
    <dgm:cxn modelId="{8C485F87-54AF-E547-82E2-843C52E62D61}" type="presOf" srcId="{27A76F8F-A1F7-4913-BFFA-EECCEF5EC422}" destId="{CC36A4AC-CCCF-0B4D-9A42-83750A15584B}" srcOrd="0" destOrd="0" presId="urn:microsoft.com/office/officeart/2016/7/layout/VerticalDownArrowProcess"/>
    <dgm:cxn modelId="{65E984A0-B97C-2545-9D02-21FB5D8DC713}" type="presOf" srcId="{CBEA3EE5-AC8D-4E26-BAA8-43CC2DDEB1BA}" destId="{912EC3A8-70D3-7E47-8DE9-E1796FF7C251}" srcOrd="0" destOrd="0" presId="urn:microsoft.com/office/officeart/2016/7/layout/VerticalDownArrowProcess"/>
    <dgm:cxn modelId="{175390B8-4CC2-45D9-8DD7-3818A33FBB7D}" srcId="{27A76F8F-A1F7-4913-BFFA-EECCEF5EC422}" destId="{4AE76E15-BC95-4B9D-9AA8-374A606189B4}" srcOrd="1" destOrd="0" parTransId="{01369C61-A238-46D0-8280-BA2606BB7FB1}" sibTransId="{F9C42847-1E55-44BF-850D-8F24BC4C37C0}"/>
    <dgm:cxn modelId="{5EB624C0-7FBE-D140-93CB-1B436CC3C381}" type="presOf" srcId="{790DFA9D-773B-49C4-A710-4399C3057F92}" destId="{96A2D18F-3C89-2043-9479-D05AA914DE63}" srcOrd="0" destOrd="0" presId="urn:microsoft.com/office/officeart/2016/7/layout/VerticalDownArrowProcess"/>
    <dgm:cxn modelId="{6E6A5FC5-0AA7-4F67-8502-9BBF50A600CD}" srcId="{4AE76E15-BC95-4B9D-9AA8-374A606189B4}" destId="{40F470E3-6B6A-48B0-802C-0077F6D0487C}" srcOrd="1" destOrd="0" parTransId="{3F658351-4A73-4972-8ACF-1CEE38EA5229}" sibTransId="{6FCA1878-F8BB-4193-A91F-CB8BA25CDA50}"/>
    <dgm:cxn modelId="{994583CA-CA34-4E4B-8621-58C9D56AB42D}" srcId="{27A76F8F-A1F7-4913-BFFA-EECCEF5EC422}" destId="{6359CF8C-B3C9-4A69-BFE3-9D284D31C24A}" srcOrd="2" destOrd="0" parTransId="{F3C683C3-6C18-4324-9096-563C4C69CEA5}" sibTransId="{222A349E-1845-4F9F-A06D-C970690DCB63}"/>
    <dgm:cxn modelId="{C46A85D0-16D1-9D41-95CA-67A0A9EC97FB}" type="presOf" srcId="{40F470E3-6B6A-48B0-802C-0077F6D0487C}" destId="{912EC3A8-70D3-7E47-8DE9-E1796FF7C251}" srcOrd="0" destOrd="1" presId="urn:microsoft.com/office/officeart/2016/7/layout/VerticalDownArrowProcess"/>
    <dgm:cxn modelId="{A3F66CDE-7062-4210-B842-E40F9981DF9B}" srcId="{4AE76E15-BC95-4B9D-9AA8-374A606189B4}" destId="{CBEA3EE5-AC8D-4E26-BAA8-43CC2DDEB1BA}" srcOrd="0" destOrd="0" parTransId="{427FFE9C-70D0-4945-A0CC-893F3E4A335A}" sibTransId="{AD35CBA6-98E2-44AD-B012-FD747AF7DBFD}"/>
    <dgm:cxn modelId="{9EA8EBE2-D984-404B-AC7F-50D8C0298751}" srcId="{2A7DAB54-4E58-4186-AD36-6A0B75F0D580}" destId="{A0D1533E-873F-4CDC-9F90-AC637F594506}" srcOrd="0" destOrd="0" parTransId="{8AFA2C45-9825-4E0B-BA42-3DD3FB207B3A}" sibTransId="{795C5CA3-EE5F-43E4-B273-7E89D0554652}"/>
    <dgm:cxn modelId="{AEB2345D-C36C-7C44-95E7-3B13BDD25AEE}" type="presParOf" srcId="{CC36A4AC-CCCF-0B4D-9A42-83750A15584B}" destId="{023E099A-513A-C948-974B-5387AF4C499C}" srcOrd="0" destOrd="0" presId="urn:microsoft.com/office/officeart/2016/7/layout/VerticalDownArrowProcess"/>
    <dgm:cxn modelId="{8795EB07-76DF-9A42-9DAF-05F67D6E2356}" type="presParOf" srcId="{023E099A-513A-C948-974B-5387AF4C499C}" destId="{8B762091-367E-F84C-96F9-9B17AC517CC9}" srcOrd="0" destOrd="0" presId="urn:microsoft.com/office/officeart/2016/7/layout/VerticalDownArrowProcess"/>
    <dgm:cxn modelId="{A9269571-6AC4-5F45-B879-9B36BFF47C71}" type="presParOf" srcId="{023E099A-513A-C948-974B-5387AF4C499C}" destId="{96A2D18F-3C89-2043-9479-D05AA914DE63}" srcOrd="1" destOrd="0" presId="urn:microsoft.com/office/officeart/2016/7/layout/VerticalDownArrowProcess"/>
    <dgm:cxn modelId="{D6B15FF5-B8B7-F946-9FE4-31F3D2A1E774}" type="presParOf" srcId="{CC36A4AC-CCCF-0B4D-9A42-83750A15584B}" destId="{6E23B1EE-10FD-7142-B383-0436AA1E699F}" srcOrd="1" destOrd="0" presId="urn:microsoft.com/office/officeart/2016/7/layout/VerticalDownArrowProcess"/>
    <dgm:cxn modelId="{8F5634AE-17B0-B145-9EC6-E8652A148516}" type="presParOf" srcId="{CC36A4AC-CCCF-0B4D-9A42-83750A15584B}" destId="{F4019CBB-ECD8-3A49-9B95-A5931163DEC5}" srcOrd="2" destOrd="0" presId="urn:microsoft.com/office/officeart/2016/7/layout/VerticalDownArrowProcess"/>
    <dgm:cxn modelId="{3BDF52ED-ACF7-DE40-A5C2-F62D2C914E99}" type="presParOf" srcId="{F4019CBB-ECD8-3A49-9B95-A5931163DEC5}" destId="{E90A8B7D-F941-B34B-8403-E5BF00BFAEF5}" srcOrd="0" destOrd="0" presId="urn:microsoft.com/office/officeart/2016/7/layout/VerticalDownArrowProcess"/>
    <dgm:cxn modelId="{63676717-C2D7-424A-AFA7-A16C2390E934}" type="presParOf" srcId="{F4019CBB-ECD8-3A49-9B95-A5931163DEC5}" destId="{FF044B0F-4550-4844-BCE1-5ABA2ED3BF44}" srcOrd="1" destOrd="0" presId="urn:microsoft.com/office/officeart/2016/7/layout/VerticalDownArrowProcess"/>
    <dgm:cxn modelId="{4534F32A-15EB-0740-BD32-ACFB43013669}" type="presParOf" srcId="{F4019CBB-ECD8-3A49-9B95-A5931163DEC5}" destId="{912EC3A8-70D3-7E47-8DE9-E1796FF7C251}" srcOrd="2" destOrd="0" presId="urn:microsoft.com/office/officeart/2016/7/layout/VerticalDownArrowProcess"/>
    <dgm:cxn modelId="{1B417954-4D86-4B4E-A06B-D48C7D85EFAD}" type="presParOf" srcId="{CC36A4AC-CCCF-0B4D-9A42-83750A15584B}" destId="{46DE4C36-66E5-D24D-853E-B5D0E10F609F}" srcOrd="3" destOrd="0" presId="urn:microsoft.com/office/officeart/2016/7/layout/VerticalDownArrowProcess"/>
    <dgm:cxn modelId="{F8B47769-7C7D-E04C-A082-F6A02DFD34F5}" type="presParOf" srcId="{CC36A4AC-CCCF-0B4D-9A42-83750A15584B}" destId="{2E975F64-F9BD-4942-ACB0-211AB82C59B4}" srcOrd="4" destOrd="0" presId="urn:microsoft.com/office/officeart/2016/7/layout/VerticalDownArrowProcess"/>
    <dgm:cxn modelId="{05B07334-5D19-2847-A84E-30408610EB3B}" type="presParOf" srcId="{2E975F64-F9BD-4942-ACB0-211AB82C59B4}" destId="{6DD17F9C-5824-BE4D-A872-A0BAEA443E05}" srcOrd="0" destOrd="0" presId="urn:microsoft.com/office/officeart/2016/7/layout/VerticalDownArrowProcess"/>
    <dgm:cxn modelId="{B2E8BF19-18ED-DF47-AC65-7DBE8EC7EDD1}" type="presParOf" srcId="{2E975F64-F9BD-4942-ACB0-211AB82C59B4}" destId="{9791AFC6-75C0-D347-94A6-AE86D5E8D4CD}" srcOrd="1" destOrd="0" presId="urn:microsoft.com/office/officeart/2016/7/layout/VerticalDownArrowProcess"/>
    <dgm:cxn modelId="{AEC71231-BB89-8543-B9A8-35917577C41B}" type="presParOf" srcId="{2E975F64-F9BD-4942-ACB0-211AB82C59B4}" destId="{48FD1C92-26FE-684D-A846-68670DED24C1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70A2B5-394A-194D-8D47-4F754EEE1F1C}">
      <dsp:nvSpPr>
        <dsp:cNvPr id="0" name=""/>
        <dsp:cNvSpPr/>
      </dsp:nvSpPr>
      <dsp:spPr>
        <a:xfrm rot="5400000">
          <a:off x="4932970" y="-1986030"/>
          <a:ext cx="859971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i="0" kern="1200" dirty="0"/>
            <a:t>Tailored to the specific needs of the student</a:t>
          </a:r>
          <a:endParaRPr lang="en-US" sz="1800" b="1" kern="1200" dirty="0"/>
        </a:p>
      </dsp:txBody>
      <dsp:txXfrm rot="-5400000">
        <a:off x="2839212" y="149708"/>
        <a:ext cx="5005508" cy="776011"/>
      </dsp:txXfrm>
    </dsp:sp>
    <dsp:sp modelId="{D6802068-F9ED-8B4B-9B33-EF1C125AF00A}">
      <dsp:nvSpPr>
        <dsp:cNvPr id="0" name=""/>
        <dsp:cNvSpPr/>
      </dsp:nvSpPr>
      <dsp:spPr>
        <a:xfrm>
          <a:off x="0" y="231"/>
          <a:ext cx="2839212" cy="107496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i="0" kern="1200" dirty="0"/>
            <a:t>Individualized</a:t>
          </a:r>
          <a:endParaRPr lang="en-US" sz="2400" kern="1200" dirty="0"/>
        </a:p>
      </dsp:txBody>
      <dsp:txXfrm>
        <a:off x="52475" y="52706"/>
        <a:ext cx="2734262" cy="970014"/>
      </dsp:txXfrm>
    </dsp:sp>
    <dsp:sp modelId="{C0EF53D9-7069-6345-9512-C47232D4A185}">
      <dsp:nvSpPr>
        <dsp:cNvPr id="0" name=""/>
        <dsp:cNvSpPr/>
      </dsp:nvSpPr>
      <dsp:spPr>
        <a:xfrm rot="5400000">
          <a:off x="4932970" y="-857317"/>
          <a:ext cx="859971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i="0" kern="1200" dirty="0">
              <a:solidFill>
                <a:schemeClr val="accent2">
                  <a:lumMod val="75000"/>
                </a:schemeClr>
              </a:solidFill>
            </a:rPr>
            <a:t>Accommodations should be practical and not place an undue burden (hardship) on the school</a:t>
          </a:r>
          <a:endParaRPr lang="en-US" sz="1800" b="1" kern="1200" dirty="0">
            <a:solidFill>
              <a:schemeClr val="accent2">
                <a:lumMod val="75000"/>
              </a:schemeClr>
            </a:solidFill>
          </a:endParaRPr>
        </a:p>
      </dsp:txBody>
      <dsp:txXfrm rot="-5400000">
        <a:off x="2839212" y="1278421"/>
        <a:ext cx="5005508" cy="776011"/>
      </dsp:txXfrm>
    </dsp:sp>
    <dsp:sp modelId="{F7ED74AF-6515-124F-86D3-090FDA6F3038}">
      <dsp:nvSpPr>
        <dsp:cNvPr id="0" name=""/>
        <dsp:cNvSpPr/>
      </dsp:nvSpPr>
      <dsp:spPr>
        <a:xfrm>
          <a:off x="0" y="1128944"/>
          <a:ext cx="2839212" cy="107496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i="0" kern="1200" dirty="0"/>
            <a:t>Reasonable</a:t>
          </a:r>
          <a:endParaRPr lang="en-US" sz="2400" kern="1200" dirty="0"/>
        </a:p>
      </dsp:txBody>
      <dsp:txXfrm>
        <a:off x="52475" y="1181419"/>
        <a:ext cx="2734262" cy="970014"/>
      </dsp:txXfrm>
    </dsp:sp>
    <dsp:sp modelId="{0E368273-E05E-4245-831B-F30B115A1FCE}">
      <dsp:nvSpPr>
        <dsp:cNvPr id="0" name=""/>
        <dsp:cNvSpPr/>
      </dsp:nvSpPr>
      <dsp:spPr>
        <a:xfrm rot="5400000">
          <a:off x="4790937" y="303158"/>
          <a:ext cx="1133562" cy="504255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i="0" kern="1200" dirty="0"/>
            <a:t>Ensure that the student can participate in the learning environment equally</a:t>
          </a: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 dirty="0">
              <a:solidFill>
                <a:schemeClr val="accent2">
                  <a:lumMod val="75000"/>
                </a:schemeClr>
              </a:solidFill>
            </a:rPr>
            <a:t>If a service is provided, the purpose is to enable the student to access their education</a:t>
          </a:r>
        </a:p>
      </dsp:txBody>
      <dsp:txXfrm rot="-5400000">
        <a:off x="2836439" y="2312992"/>
        <a:ext cx="4987222" cy="1022890"/>
      </dsp:txXfrm>
    </dsp:sp>
    <dsp:sp modelId="{D320C8A8-EED9-BE4C-BCF5-582978DA2FBA}">
      <dsp:nvSpPr>
        <dsp:cNvPr id="0" name=""/>
        <dsp:cNvSpPr/>
      </dsp:nvSpPr>
      <dsp:spPr>
        <a:xfrm>
          <a:off x="0" y="2286955"/>
          <a:ext cx="2836439" cy="107496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0" kern="1200" dirty="0"/>
            <a:t>Focused on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i="0" kern="1200" dirty="0"/>
            <a:t>Access</a:t>
          </a:r>
          <a:endParaRPr lang="en-US" sz="2400" kern="1200" dirty="0"/>
        </a:p>
      </dsp:txBody>
      <dsp:txXfrm>
        <a:off x="52475" y="2339430"/>
        <a:ext cx="2731489" cy="970014"/>
      </dsp:txXfrm>
    </dsp:sp>
    <dsp:sp modelId="{E0636881-6BEC-9E4F-BE09-970D6C3C41D6}">
      <dsp:nvSpPr>
        <dsp:cNvPr id="0" name=""/>
        <dsp:cNvSpPr/>
      </dsp:nvSpPr>
      <dsp:spPr>
        <a:xfrm rot="5400000">
          <a:off x="4840213" y="1533214"/>
          <a:ext cx="1035010" cy="504255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 dirty="0"/>
            <a:t>from assessment to condition, areas of impact and accommodations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 dirty="0">
              <a:solidFill>
                <a:schemeClr val="accent2">
                  <a:lumMod val="75000"/>
                </a:schemeClr>
              </a:solidFill>
            </a:rPr>
            <a:t>Limit accommodations to areas specific to the condition</a:t>
          </a:r>
          <a:endParaRPr lang="en-US" sz="1800" kern="1200" dirty="0">
            <a:solidFill>
              <a:schemeClr val="accent2">
                <a:lumMod val="75000"/>
              </a:schemeClr>
            </a:solidFill>
          </a:endParaRPr>
        </a:p>
      </dsp:txBody>
      <dsp:txXfrm rot="-5400000">
        <a:off x="2836440" y="3587513"/>
        <a:ext cx="4992033" cy="933960"/>
      </dsp:txXfrm>
    </dsp:sp>
    <dsp:sp modelId="{EADBEB31-55B6-4243-B393-BBA1DAA9B036}">
      <dsp:nvSpPr>
        <dsp:cNvPr id="0" name=""/>
        <dsp:cNvSpPr/>
      </dsp:nvSpPr>
      <dsp:spPr>
        <a:xfrm>
          <a:off x="0" y="3444967"/>
          <a:ext cx="2836439" cy="121905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Maintain the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Thread</a:t>
          </a:r>
          <a:endParaRPr lang="en-US" sz="2400" kern="1200" dirty="0"/>
        </a:p>
      </dsp:txBody>
      <dsp:txXfrm>
        <a:off x="59509" y="3504476"/>
        <a:ext cx="2717421" cy="11000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762091-367E-F84C-96F9-9B17AC517CC9}">
      <dsp:nvSpPr>
        <dsp:cNvPr id="0" name=""/>
        <dsp:cNvSpPr/>
      </dsp:nvSpPr>
      <dsp:spPr>
        <a:xfrm>
          <a:off x="0" y="3336268"/>
          <a:ext cx="1971675" cy="101347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0226" tIns="170688" rIns="140226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i="0" kern="1200"/>
            <a:t>Unrelated to the Disability</a:t>
          </a:r>
          <a:endParaRPr lang="en-US" sz="2400" kern="1200" dirty="0"/>
        </a:p>
      </dsp:txBody>
      <dsp:txXfrm>
        <a:off x="0" y="3336268"/>
        <a:ext cx="1971675" cy="1013470"/>
      </dsp:txXfrm>
    </dsp:sp>
    <dsp:sp modelId="{96A2D18F-3C89-2043-9479-D05AA914DE63}">
      <dsp:nvSpPr>
        <dsp:cNvPr id="0" name=""/>
        <dsp:cNvSpPr/>
      </dsp:nvSpPr>
      <dsp:spPr>
        <a:xfrm>
          <a:off x="1971675" y="3336268"/>
          <a:ext cx="5915025" cy="101347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9985" tIns="241300" rIns="119985" bIns="24130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 dirty="0"/>
            <a:t>Ensure accommodations directly address the student’s impairment</a:t>
          </a:r>
          <a:endParaRPr lang="en-US" sz="1900" kern="1200" dirty="0"/>
        </a:p>
      </dsp:txBody>
      <dsp:txXfrm>
        <a:off x="1971675" y="3336268"/>
        <a:ext cx="5915025" cy="1013470"/>
      </dsp:txXfrm>
    </dsp:sp>
    <dsp:sp modelId="{FF044B0F-4550-4844-BCE1-5ABA2ED3BF44}">
      <dsp:nvSpPr>
        <dsp:cNvPr id="0" name=""/>
        <dsp:cNvSpPr/>
      </dsp:nvSpPr>
      <dsp:spPr>
        <a:xfrm rot="10800000">
          <a:off x="0" y="1800998"/>
          <a:ext cx="1971675" cy="1558718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0226" tIns="170688" rIns="140226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i="0" kern="1200"/>
            <a:t>Too General</a:t>
          </a:r>
          <a:endParaRPr lang="en-US" sz="2400" kern="1200" dirty="0"/>
        </a:p>
      </dsp:txBody>
      <dsp:txXfrm rot="-10800000">
        <a:off x="0" y="1800998"/>
        <a:ext cx="1971675" cy="1013166"/>
      </dsp:txXfrm>
    </dsp:sp>
    <dsp:sp modelId="{912EC3A8-70D3-7E47-8DE9-E1796FF7C251}">
      <dsp:nvSpPr>
        <dsp:cNvPr id="0" name=""/>
        <dsp:cNvSpPr/>
      </dsp:nvSpPr>
      <dsp:spPr>
        <a:xfrm>
          <a:off x="1971675" y="1573700"/>
          <a:ext cx="5915025" cy="145127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9985" tIns="228600" rIns="119985" bIns="2286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/>
            <a:t>Example: “</a:t>
          </a:r>
          <a:r>
            <a:rPr lang="en-US" sz="1800" b="1" i="0" kern="1200" dirty="0"/>
            <a:t>Preferential seating</a:t>
          </a:r>
          <a:r>
            <a:rPr lang="en-US" sz="1800" b="0" i="0" kern="1200" dirty="0"/>
            <a:t>” → needs specification on where the student should sit and why</a:t>
          </a:r>
          <a:endParaRPr lang="en-US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Example: Example:  “</a:t>
          </a:r>
          <a:r>
            <a:rPr lang="en-US" sz="1800" b="1" kern="1200" dirty="0"/>
            <a:t>Allow extra time to complete assignments and tests</a:t>
          </a:r>
          <a:r>
            <a:rPr lang="en-US" sz="1800" kern="1200" dirty="0"/>
            <a:t>” </a:t>
          </a:r>
          <a:r>
            <a:rPr lang="en-US" sz="1800" kern="1200" dirty="0">
              <a:latin typeface="+mn-lt"/>
            </a:rPr>
            <a:t>→ needs specification on when and how much time</a:t>
          </a:r>
          <a:endParaRPr lang="en-US" sz="1800" kern="1200" dirty="0"/>
        </a:p>
      </dsp:txBody>
      <dsp:txXfrm>
        <a:off x="1971675" y="1573700"/>
        <a:ext cx="5915025" cy="1451270"/>
      </dsp:txXfrm>
    </dsp:sp>
    <dsp:sp modelId="{9791AFC6-75C0-D347-94A6-AE86D5E8D4CD}">
      <dsp:nvSpPr>
        <dsp:cNvPr id="0" name=""/>
        <dsp:cNvSpPr/>
      </dsp:nvSpPr>
      <dsp:spPr>
        <a:xfrm rot="10800000">
          <a:off x="0" y="30184"/>
          <a:ext cx="1971675" cy="1558718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0226" tIns="170688" rIns="140226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i="0" kern="1200"/>
            <a:t>Too Vague</a:t>
          </a:r>
          <a:endParaRPr lang="en-US" sz="2400" kern="1200" dirty="0"/>
        </a:p>
      </dsp:txBody>
      <dsp:txXfrm rot="-10800000">
        <a:off x="0" y="30184"/>
        <a:ext cx="1971675" cy="1013166"/>
      </dsp:txXfrm>
    </dsp:sp>
    <dsp:sp modelId="{48FD1C92-26FE-684D-A846-68670DED24C1}">
      <dsp:nvSpPr>
        <dsp:cNvPr id="0" name=""/>
        <dsp:cNvSpPr/>
      </dsp:nvSpPr>
      <dsp:spPr>
        <a:xfrm>
          <a:off x="1971675" y="0"/>
          <a:ext cx="5915025" cy="1070339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9985" tIns="228600" rIns="119985" bIns="2286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/>
            <a:t>Example: “</a:t>
          </a:r>
          <a:r>
            <a:rPr lang="en-US" sz="1800" b="1" i="0" kern="1200" dirty="0"/>
            <a:t>Provide help as needed</a:t>
          </a:r>
          <a:r>
            <a:rPr lang="en-US" sz="1800" b="0" i="0" kern="1200" dirty="0"/>
            <a:t>” → lacks clarity on what type of help and when</a:t>
          </a:r>
          <a:endParaRPr lang="en-US" sz="1800" kern="1200" dirty="0"/>
        </a:p>
      </dsp:txBody>
      <dsp:txXfrm>
        <a:off x="1971675" y="0"/>
        <a:ext cx="5915025" cy="10703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5CCA0B-7EA4-4C45-B424-F55137C125FE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4B306F-3785-E64C-8E5E-C8D96A6F6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582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4B306F-3785-E64C-8E5E-C8D96A6F630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136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0F0A5-7CE0-3500-06A7-B07A8BBE96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39BC5E-1960-F218-ED6F-12B91CE9A5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1F422-C5EC-0B4B-A748-370B84A6D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pPr/>
              <a:t>10/3/2024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1F8792-CA5F-57B8-733C-8E190F72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EF06FA-57C8-B2B6-1BC3-F32518EBE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hape 11">
            <a:extLst>
              <a:ext uri="{FF2B5EF4-FFF2-40B4-BE49-F238E27FC236}">
                <a16:creationId xmlns:a16="http://schemas.microsoft.com/office/drawing/2014/main" id="{7E353425-CE9F-C624-754C-7719E1D2E27B}"/>
              </a:ext>
            </a:extLst>
          </p:cNvPr>
          <p:cNvSpPr/>
          <p:nvPr userDrawn="1"/>
        </p:nvSpPr>
        <p:spPr>
          <a:xfrm>
            <a:off x="4453685" y="3469353"/>
            <a:ext cx="541350" cy="1029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8" name="Shape 12">
            <a:extLst>
              <a:ext uri="{FF2B5EF4-FFF2-40B4-BE49-F238E27FC236}">
                <a16:creationId xmlns:a16="http://schemas.microsoft.com/office/drawing/2014/main" id="{CE290D4C-CBA4-8245-C4A3-ED5BCCCD4392}"/>
              </a:ext>
            </a:extLst>
          </p:cNvPr>
          <p:cNvSpPr/>
          <p:nvPr userDrawn="1"/>
        </p:nvSpPr>
        <p:spPr>
          <a:xfrm>
            <a:off x="4994897" y="3469353"/>
            <a:ext cx="541350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9" name="Shape 13">
            <a:extLst>
              <a:ext uri="{FF2B5EF4-FFF2-40B4-BE49-F238E27FC236}">
                <a16:creationId xmlns:a16="http://schemas.microsoft.com/office/drawing/2014/main" id="{E9CC4293-AA86-FF3A-7F6E-CF8431E58E62}"/>
              </a:ext>
            </a:extLst>
          </p:cNvPr>
          <p:cNvSpPr/>
          <p:nvPr userDrawn="1"/>
        </p:nvSpPr>
        <p:spPr>
          <a:xfrm>
            <a:off x="0" y="3469353"/>
            <a:ext cx="541350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10" name="Shape 14">
            <a:extLst>
              <a:ext uri="{FF2B5EF4-FFF2-40B4-BE49-F238E27FC236}">
                <a16:creationId xmlns:a16="http://schemas.microsoft.com/office/drawing/2014/main" id="{3C6F3ED3-A795-406B-7BBC-CD794269B2B0}"/>
              </a:ext>
            </a:extLst>
          </p:cNvPr>
          <p:cNvSpPr/>
          <p:nvPr userDrawn="1"/>
        </p:nvSpPr>
        <p:spPr>
          <a:xfrm>
            <a:off x="541070" y="3469353"/>
            <a:ext cx="3912525" cy="1029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9520EDF-82CE-9782-624B-0342CBA1E8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6000" y="6040774"/>
            <a:ext cx="1694376" cy="529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316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E8C41-5847-AA5B-52C8-ECBA6AB07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DDDA20-0D9D-768D-7DBE-3C48E31BD8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4EB1F1-B9F6-70C3-BE3B-FE6C28FFC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10/3/2024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FAF28B-5DE3-450E-D19B-2FE7705A2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4882F-E561-D367-9F2D-BCF44BE76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986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14D699-95E4-ED85-75B8-D1042A7ED4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380BF9-7E88-6B08-09E6-1124360A1C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EE163-BCAE-F39F-C783-5C95DFB7C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10/3/2024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F78E22-E02A-5EEB-8944-064EF41F4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BF9FED-BC49-73E3-12E4-7EA8D3E96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4236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6"/>
          <p:cNvSpPr/>
          <p:nvPr userDrawn="1"/>
        </p:nvSpPr>
        <p:spPr>
          <a:xfrm>
            <a:off x="4967681" y="2071863"/>
            <a:ext cx="1467900" cy="102035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4" name="Shape 27"/>
          <p:cNvSpPr/>
          <p:nvPr userDrawn="1"/>
        </p:nvSpPr>
        <p:spPr>
          <a:xfrm>
            <a:off x="6435581" y="2071864"/>
            <a:ext cx="2720451" cy="102035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5" name="Shape 28"/>
          <p:cNvSpPr/>
          <p:nvPr userDrawn="1"/>
        </p:nvSpPr>
        <p:spPr>
          <a:xfrm>
            <a:off x="0" y="2071861"/>
            <a:ext cx="2364206" cy="102035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6" name="Shape 29"/>
          <p:cNvSpPr/>
          <p:nvPr userDrawn="1"/>
        </p:nvSpPr>
        <p:spPr>
          <a:xfrm>
            <a:off x="2364205" y="2071862"/>
            <a:ext cx="1753412" cy="102035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7" name="Shape 25"/>
          <p:cNvSpPr txBox="1"/>
          <p:nvPr userDrawn="1"/>
        </p:nvSpPr>
        <p:spPr>
          <a:xfrm>
            <a:off x="3766612" y="1552771"/>
            <a:ext cx="1467900" cy="8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b="1" dirty="0">
                <a:solidFill>
                  <a:srgbClr val="97AB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sz="7200" b="1" dirty="0">
              <a:solidFill>
                <a:srgbClr val="97AB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911" y="146610"/>
            <a:ext cx="986625" cy="174724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1350036" y="2584133"/>
            <a:ext cx="6619875" cy="738187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51398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Blurple">
    <p:bg>
      <p:bgPr>
        <a:solidFill>
          <a:srgbClr val="455F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79"/>
          <p:cNvSpPr/>
          <p:nvPr userDrawn="1"/>
        </p:nvSpPr>
        <p:spPr>
          <a:xfrm>
            <a:off x="7356366" y="6755100"/>
            <a:ext cx="893700" cy="1029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Shape 80"/>
          <p:cNvSpPr/>
          <p:nvPr userDrawn="1"/>
        </p:nvSpPr>
        <p:spPr>
          <a:xfrm>
            <a:off x="8250312" y="6755100"/>
            <a:ext cx="893700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Shape 81"/>
          <p:cNvSpPr/>
          <p:nvPr userDrawn="1"/>
        </p:nvSpPr>
        <p:spPr>
          <a:xfrm>
            <a:off x="0" y="6755100"/>
            <a:ext cx="893700" cy="102900"/>
          </a:xfrm>
          <a:prstGeom prst="rect">
            <a:avLst/>
          </a:prstGeom>
          <a:solidFill>
            <a:srgbClr val="7C9B5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Shape 82"/>
          <p:cNvSpPr/>
          <p:nvPr userDrawn="1"/>
        </p:nvSpPr>
        <p:spPr>
          <a:xfrm>
            <a:off x="893710" y="6755100"/>
            <a:ext cx="6462600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716" y="154631"/>
            <a:ext cx="1315500" cy="174724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8093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420341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716" y="154631"/>
            <a:ext cx="1315500" cy="174724"/>
          </a:xfrm>
          <a:prstGeom prst="rect">
            <a:avLst/>
          </a:prstGeom>
        </p:spPr>
      </p:pic>
      <p:sp>
        <p:nvSpPr>
          <p:cNvPr id="5" name="Shape 246"/>
          <p:cNvSpPr/>
          <p:nvPr/>
        </p:nvSpPr>
        <p:spPr>
          <a:xfrm>
            <a:off x="5632317" y="2669418"/>
            <a:ext cx="3305700" cy="669000"/>
          </a:xfrm>
          <a:prstGeom prst="chevron">
            <a:avLst>
              <a:gd name="adj" fmla="val 50000"/>
            </a:avLst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b="1" dirty="0">
              <a:solidFill>
                <a:srgbClr val="FFFFFF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  <a:sym typeface="Lato"/>
            </a:endParaRPr>
          </a:p>
        </p:txBody>
      </p:sp>
      <p:sp>
        <p:nvSpPr>
          <p:cNvPr id="8" name="Shape 249"/>
          <p:cNvSpPr/>
          <p:nvPr/>
        </p:nvSpPr>
        <p:spPr>
          <a:xfrm>
            <a:off x="0" y="2669632"/>
            <a:ext cx="3546900" cy="669000"/>
          </a:xfrm>
          <a:prstGeom prst="homePlate">
            <a:avLst>
              <a:gd name="adj" fmla="val 50000"/>
            </a:avLst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2400" b="1" dirty="0">
              <a:solidFill>
                <a:srgbClr val="FFFFFF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  <a:sym typeface="Raleway"/>
            </a:endParaRPr>
          </a:p>
        </p:txBody>
      </p:sp>
      <p:sp>
        <p:nvSpPr>
          <p:cNvPr id="11" name="Shape 252"/>
          <p:cNvSpPr/>
          <p:nvPr/>
        </p:nvSpPr>
        <p:spPr>
          <a:xfrm>
            <a:off x="2944204" y="2669418"/>
            <a:ext cx="3305700" cy="669000"/>
          </a:xfrm>
          <a:prstGeom prst="chevron">
            <a:avLst>
              <a:gd name="adj" fmla="val 50000"/>
            </a:avLst>
          </a:prstGeom>
          <a:solidFill>
            <a:srgbClr val="455F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b="1" dirty="0">
              <a:solidFill>
                <a:srgbClr val="FFFFFF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  <a:sym typeface="Lato"/>
            </a:endParaRPr>
          </a:p>
        </p:txBody>
      </p:sp>
      <p:sp>
        <p:nvSpPr>
          <p:cNvPr id="14" name="Shape 60"/>
          <p:cNvSpPr/>
          <p:nvPr userDrawn="1"/>
        </p:nvSpPr>
        <p:spPr>
          <a:xfrm>
            <a:off x="7356366" y="6755100"/>
            <a:ext cx="893700" cy="1029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Shape 61"/>
          <p:cNvSpPr/>
          <p:nvPr userDrawn="1"/>
        </p:nvSpPr>
        <p:spPr>
          <a:xfrm>
            <a:off x="8250312" y="6755100"/>
            <a:ext cx="893700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Shape 62"/>
          <p:cNvSpPr/>
          <p:nvPr userDrawn="1"/>
        </p:nvSpPr>
        <p:spPr>
          <a:xfrm>
            <a:off x="0" y="6755100"/>
            <a:ext cx="893700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Shape 63"/>
          <p:cNvSpPr/>
          <p:nvPr userDrawn="1"/>
        </p:nvSpPr>
        <p:spPr>
          <a:xfrm>
            <a:off x="893710" y="6755100"/>
            <a:ext cx="6462600" cy="1029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04800" y="2797175"/>
            <a:ext cx="2332038" cy="403225"/>
          </a:xfrm>
        </p:spPr>
        <p:txBody>
          <a:bodyPr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3423590" y="2797175"/>
            <a:ext cx="2332038" cy="403225"/>
          </a:xfrm>
        </p:spPr>
        <p:txBody>
          <a:bodyPr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269401" y="2797175"/>
            <a:ext cx="2332038" cy="403225"/>
          </a:xfrm>
        </p:spPr>
        <p:txBody>
          <a:bodyPr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04800" y="3527425"/>
            <a:ext cx="2430463" cy="22796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3262494" y="3527425"/>
            <a:ext cx="2430463" cy="22796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6220188" y="3527425"/>
            <a:ext cx="2430463" cy="22796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2496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arrow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36"/>
          <p:cNvSpPr/>
          <p:nvPr userDrawn="1"/>
        </p:nvSpPr>
        <p:spPr>
          <a:xfrm>
            <a:off x="0" y="862500"/>
            <a:ext cx="940500" cy="891600"/>
          </a:xfrm>
          <a:prstGeom prst="rightArrow">
            <a:avLst>
              <a:gd name="adj1" fmla="val 61815"/>
              <a:gd name="adj2" fmla="val 50000"/>
            </a:avLst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Shape 237"/>
          <p:cNvSpPr/>
          <p:nvPr userDrawn="1"/>
        </p:nvSpPr>
        <p:spPr>
          <a:xfrm>
            <a:off x="0" y="2767500"/>
            <a:ext cx="940500" cy="891600"/>
          </a:xfrm>
          <a:prstGeom prst="rightArrow">
            <a:avLst>
              <a:gd name="adj1" fmla="val 61815"/>
              <a:gd name="adj2" fmla="val 50000"/>
            </a:avLst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Shape 238"/>
          <p:cNvSpPr/>
          <p:nvPr userDrawn="1"/>
        </p:nvSpPr>
        <p:spPr>
          <a:xfrm>
            <a:off x="0" y="4672500"/>
            <a:ext cx="940500" cy="891600"/>
          </a:xfrm>
          <a:prstGeom prst="rightArrow">
            <a:avLst>
              <a:gd name="adj1" fmla="val 61815"/>
              <a:gd name="adj2" fmla="val 50000"/>
            </a:avLst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Shape 73"/>
          <p:cNvSpPr/>
          <p:nvPr userDrawn="1"/>
        </p:nvSpPr>
        <p:spPr>
          <a:xfrm>
            <a:off x="7356366" y="6755100"/>
            <a:ext cx="893700" cy="1029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Shape 74"/>
          <p:cNvSpPr/>
          <p:nvPr userDrawn="1"/>
        </p:nvSpPr>
        <p:spPr>
          <a:xfrm>
            <a:off x="8250312" y="6755100"/>
            <a:ext cx="893700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Shape 75"/>
          <p:cNvSpPr/>
          <p:nvPr userDrawn="1"/>
        </p:nvSpPr>
        <p:spPr>
          <a:xfrm>
            <a:off x="0" y="6755100"/>
            <a:ext cx="893700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Shape 76"/>
          <p:cNvSpPr/>
          <p:nvPr userDrawn="1"/>
        </p:nvSpPr>
        <p:spPr>
          <a:xfrm>
            <a:off x="893710" y="6755100"/>
            <a:ext cx="6462600" cy="1029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716" y="154631"/>
            <a:ext cx="1315500" cy="174724"/>
          </a:xfrm>
          <a:prstGeom prst="rect">
            <a:avLst/>
          </a:prstGeom>
        </p:spPr>
      </p:pic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1185063" y="912529"/>
            <a:ext cx="6110287" cy="647302"/>
          </a:xfrm>
        </p:spPr>
        <p:txBody>
          <a:bodyPr/>
          <a:lstStyle>
            <a:lvl1pPr marL="0" indent="0">
              <a:buNone/>
              <a:defRPr>
                <a:solidFill>
                  <a:srgbClr val="EFAA1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1185063" y="2802315"/>
            <a:ext cx="6110287" cy="647302"/>
          </a:xfrm>
        </p:spPr>
        <p:txBody>
          <a:bodyPr/>
          <a:lstStyle>
            <a:lvl1pPr marL="0" indent="0">
              <a:buNone/>
              <a:defRPr>
                <a:solidFill>
                  <a:srgbClr val="C63F28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1185063" y="4725064"/>
            <a:ext cx="6110287" cy="647302"/>
          </a:xfrm>
        </p:spPr>
        <p:txBody>
          <a:bodyPr/>
          <a:lstStyle>
            <a:lvl1pPr marL="0" indent="0">
              <a:buNone/>
              <a:defRPr>
                <a:solidFill>
                  <a:srgbClr val="008CA0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3"/>
          </p:nvPr>
        </p:nvSpPr>
        <p:spPr>
          <a:xfrm>
            <a:off x="1184275" y="1654175"/>
            <a:ext cx="4089400" cy="563563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22"/>
          <p:cNvSpPr>
            <a:spLocks noGrp="1"/>
          </p:cNvSpPr>
          <p:nvPr>
            <p:ph type="body" sz="quarter" idx="14"/>
          </p:nvPr>
        </p:nvSpPr>
        <p:spPr>
          <a:xfrm>
            <a:off x="1184275" y="3691037"/>
            <a:ext cx="4089400" cy="563563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2"/>
          <p:cNvSpPr>
            <a:spLocks noGrp="1"/>
          </p:cNvSpPr>
          <p:nvPr>
            <p:ph type="body" sz="quarter" idx="15"/>
          </p:nvPr>
        </p:nvSpPr>
        <p:spPr>
          <a:xfrm>
            <a:off x="1184275" y="5536561"/>
            <a:ext cx="4089400" cy="563563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7198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0"/>
            <a:ext cx="5256621" cy="675510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hape 73"/>
          <p:cNvSpPr/>
          <p:nvPr userDrawn="1"/>
        </p:nvSpPr>
        <p:spPr>
          <a:xfrm>
            <a:off x="7356366" y="6755100"/>
            <a:ext cx="893700" cy="1029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Shape 74"/>
          <p:cNvSpPr/>
          <p:nvPr userDrawn="1"/>
        </p:nvSpPr>
        <p:spPr>
          <a:xfrm>
            <a:off x="8250312" y="6755100"/>
            <a:ext cx="893700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Shape 75"/>
          <p:cNvSpPr/>
          <p:nvPr userDrawn="1"/>
        </p:nvSpPr>
        <p:spPr>
          <a:xfrm>
            <a:off x="0" y="6755100"/>
            <a:ext cx="893700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Shape 76"/>
          <p:cNvSpPr/>
          <p:nvPr userDrawn="1"/>
        </p:nvSpPr>
        <p:spPr>
          <a:xfrm>
            <a:off x="893710" y="6755100"/>
            <a:ext cx="6462600" cy="1029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57910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475FC-E99D-3E25-FA0B-DF00CDCDB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92C730-EA21-E169-EAD1-257D4B476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CBF71-2DF6-EC04-1676-A04EFB6CD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10/3/2024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1C83F-07FD-CC57-CF37-D34354FE0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F3754A-2BC6-B5F5-2B11-E221981E4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hape 34">
            <a:extLst>
              <a:ext uri="{FF2B5EF4-FFF2-40B4-BE49-F238E27FC236}">
                <a16:creationId xmlns:a16="http://schemas.microsoft.com/office/drawing/2014/main" id="{EFBE2C63-3704-5D90-C9F4-3B0BD8F6136B}"/>
              </a:ext>
            </a:extLst>
          </p:cNvPr>
          <p:cNvSpPr/>
          <p:nvPr userDrawn="1"/>
        </p:nvSpPr>
        <p:spPr>
          <a:xfrm>
            <a:off x="5696953" y="6755101"/>
            <a:ext cx="1401679" cy="110921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8" name="Shape 35">
            <a:extLst>
              <a:ext uri="{FF2B5EF4-FFF2-40B4-BE49-F238E27FC236}">
                <a16:creationId xmlns:a16="http://schemas.microsoft.com/office/drawing/2014/main" id="{0EF85E86-7D42-40BF-D031-28146D69C834}"/>
              </a:ext>
            </a:extLst>
          </p:cNvPr>
          <p:cNvSpPr/>
          <p:nvPr userDrawn="1"/>
        </p:nvSpPr>
        <p:spPr>
          <a:xfrm>
            <a:off x="7098631" y="6755100"/>
            <a:ext cx="2045369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9" name="Shape 36">
            <a:extLst>
              <a:ext uri="{FF2B5EF4-FFF2-40B4-BE49-F238E27FC236}">
                <a16:creationId xmlns:a16="http://schemas.microsoft.com/office/drawing/2014/main" id="{A8EC11E5-4F68-414A-D4BD-FBCA5BC834F1}"/>
              </a:ext>
            </a:extLst>
          </p:cNvPr>
          <p:cNvSpPr/>
          <p:nvPr userDrawn="1"/>
        </p:nvSpPr>
        <p:spPr>
          <a:xfrm>
            <a:off x="0" y="6755100"/>
            <a:ext cx="1473867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10" name="Shape 37">
            <a:extLst>
              <a:ext uri="{FF2B5EF4-FFF2-40B4-BE49-F238E27FC236}">
                <a16:creationId xmlns:a16="http://schemas.microsoft.com/office/drawing/2014/main" id="{EFA4A128-2C35-7A5A-498C-F49898065C55}"/>
              </a:ext>
            </a:extLst>
          </p:cNvPr>
          <p:cNvSpPr/>
          <p:nvPr userDrawn="1"/>
        </p:nvSpPr>
        <p:spPr>
          <a:xfrm>
            <a:off x="1473868" y="6755100"/>
            <a:ext cx="4223084" cy="1029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039250A-6332-2A8B-9855-705C65062D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3737" y="122933"/>
            <a:ext cx="986625" cy="17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369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708E5-90BE-F2E2-166F-7CDDDDCD0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0EE110-CD86-D88F-1258-DD124F1B01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057C9C-1A35-6C46-8118-CC57E1A60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pPr/>
              <a:t>10/3/2024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2C574B-46A7-FEC8-2B15-DAF66B9E9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9BF62E-9B74-5295-B4B4-44A3CFE57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896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DD62A-479C-303D-8897-10808DAF6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6F9674-6C8A-5C60-49F6-74E29F930A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F973F3-7CD7-E91D-03A3-A3BB2010B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124698-5EF7-C551-3B7A-E5D84C467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10/3/2024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CE3293-52F3-D4C8-1108-72B3EB1AC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AB4D32-A37A-318F-6966-2AD3246B6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Shape 34">
            <a:extLst>
              <a:ext uri="{FF2B5EF4-FFF2-40B4-BE49-F238E27FC236}">
                <a16:creationId xmlns:a16="http://schemas.microsoft.com/office/drawing/2014/main" id="{AB8502D3-3991-333F-4EFD-246B3E5DA1D1}"/>
              </a:ext>
            </a:extLst>
          </p:cNvPr>
          <p:cNvSpPr/>
          <p:nvPr userDrawn="1"/>
        </p:nvSpPr>
        <p:spPr>
          <a:xfrm>
            <a:off x="5696953" y="6755101"/>
            <a:ext cx="1401679" cy="110921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9" name="Shape 35">
            <a:extLst>
              <a:ext uri="{FF2B5EF4-FFF2-40B4-BE49-F238E27FC236}">
                <a16:creationId xmlns:a16="http://schemas.microsoft.com/office/drawing/2014/main" id="{866EABE3-0CBA-1BF8-14BD-938698ABE793}"/>
              </a:ext>
            </a:extLst>
          </p:cNvPr>
          <p:cNvSpPr/>
          <p:nvPr userDrawn="1"/>
        </p:nvSpPr>
        <p:spPr>
          <a:xfrm>
            <a:off x="7098631" y="6755100"/>
            <a:ext cx="2045369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10" name="Shape 36">
            <a:extLst>
              <a:ext uri="{FF2B5EF4-FFF2-40B4-BE49-F238E27FC236}">
                <a16:creationId xmlns:a16="http://schemas.microsoft.com/office/drawing/2014/main" id="{99D61933-7BDC-81EF-E294-BDD0AF71D401}"/>
              </a:ext>
            </a:extLst>
          </p:cNvPr>
          <p:cNvSpPr/>
          <p:nvPr userDrawn="1"/>
        </p:nvSpPr>
        <p:spPr>
          <a:xfrm>
            <a:off x="0" y="6755100"/>
            <a:ext cx="1473867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11" name="Shape 37">
            <a:extLst>
              <a:ext uri="{FF2B5EF4-FFF2-40B4-BE49-F238E27FC236}">
                <a16:creationId xmlns:a16="http://schemas.microsoft.com/office/drawing/2014/main" id="{D1786E2B-1F6F-72F7-4A41-29F5837434A2}"/>
              </a:ext>
            </a:extLst>
          </p:cNvPr>
          <p:cNvSpPr/>
          <p:nvPr userDrawn="1"/>
        </p:nvSpPr>
        <p:spPr>
          <a:xfrm>
            <a:off x="1473868" y="6755100"/>
            <a:ext cx="4223084" cy="1029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178EE7E-749C-DD66-990E-51F64DE6C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3737" y="122933"/>
            <a:ext cx="986625" cy="17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854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D504F-31F4-D1C2-6E6C-389DAE595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7D3CC2-C029-1160-1156-C53679D0D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B0E8AC-4354-1381-C041-8707CAA8E9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C46A08-6774-DB9A-E551-03C2911EBC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87A376-B0B5-B6E2-B33C-8EE3AD9010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79024C-5393-5599-1B65-978430A16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pPr/>
              <a:t>10/3/2024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A96249-EBD4-267D-F978-AFFB60F25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8F2DCF-43B1-689D-229A-0FE41B1AF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468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C329D-5029-DEB3-D201-4BF4E480F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8B3DE8-9E1E-989C-74E5-3429E8C5F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10/3/2024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150837-384B-4B14-C773-C8B47AD7D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86B20F-356F-86C3-C0D8-1BC2E1B45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A32776C-3DAD-12EC-EFA9-088C5809141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716" y="154631"/>
            <a:ext cx="1315500" cy="174724"/>
          </a:xfrm>
          <a:prstGeom prst="rect">
            <a:avLst/>
          </a:prstGeom>
        </p:spPr>
      </p:pic>
      <p:sp>
        <p:nvSpPr>
          <p:cNvPr id="7" name="Shape 60">
            <a:extLst>
              <a:ext uri="{FF2B5EF4-FFF2-40B4-BE49-F238E27FC236}">
                <a16:creationId xmlns:a16="http://schemas.microsoft.com/office/drawing/2014/main" id="{63FB0E7E-785F-8C53-5F1A-3042AA31636F}"/>
              </a:ext>
            </a:extLst>
          </p:cNvPr>
          <p:cNvSpPr/>
          <p:nvPr userDrawn="1"/>
        </p:nvSpPr>
        <p:spPr>
          <a:xfrm>
            <a:off x="7356366" y="6755100"/>
            <a:ext cx="893700" cy="1029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Shape 61">
            <a:extLst>
              <a:ext uri="{FF2B5EF4-FFF2-40B4-BE49-F238E27FC236}">
                <a16:creationId xmlns:a16="http://schemas.microsoft.com/office/drawing/2014/main" id="{AE5BAA70-E420-333E-A2D7-CBEB944CC797}"/>
              </a:ext>
            </a:extLst>
          </p:cNvPr>
          <p:cNvSpPr/>
          <p:nvPr userDrawn="1"/>
        </p:nvSpPr>
        <p:spPr>
          <a:xfrm>
            <a:off x="8250312" y="6755100"/>
            <a:ext cx="893700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Shape 62">
            <a:extLst>
              <a:ext uri="{FF2B5EF4-FFF2-40B4-BE49-F238E27FC236}">
                <a16:creationId xmlns:a16="http://schemas.microsoft.com/office/drawing/2014/main" id="{482AAEB4-D631-1AB9-7DC8-BD2DFD2D5831}"/>
              </a:ext>
            </a:extLst>
          </p:cNvPr>
          <p:cNvSpPr/>
          <p:nvPr userDrawn="1"/>
        </p:nvSpPr>
        <p:spPr>
          <a:xfrm>
            <a:off x="0" y="6755100"/>
            <a:ext cx="893700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Shape 63">
            <a:extLst>
              <a:ext uri="{FF2B5EF4-FFF2-40B4-BE49-F238E27FC236}">
                <a16:creationId xmlns:a16="http://schemas.microsoft.com/office/drawing/2014/main" id="{54BB3AA1-30C9-1DBD-8AA5-195716E35D58}"/>
              </a:ext>
            </a:extLst>
          </p:cNvPr>
          <p:cNvSpPr/>
          <p:nvPr userDrawn="1"/>
        </p:nvSpPr>
        <p:spPr>
          <a:xfrm>
            <a:off x="893710" y="6755100"/>
            <a:ext cx="6462600" cy="1029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1566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D51B38-2632-C69D-2ECA-6117772C8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10/3/2024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5E4F5A-06AA-651D-3E7C-033A75E6B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781D5A-76D7-E443-407D-5EA6499BF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430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B1803-4F7D-E5F7-58C5-DCA1CF3A7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C2B7B-94C1-EB6B-DCF8-2BCCDC9B4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65B59E-38B7-B6C8-768E-7F8EB7ECD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20337-5715-CD49-93E8-F6BE08566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10/3/2024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73C778-A067-BBE3-C980-F997A95F5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F14FFB-0433-F28E-932F-88A2F0B64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01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ED324-8F45-2B78-3E82-AA5231905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D827FE-A7AC-A1EC-CBCB-7E01963919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8BE4BB-D6F1-4F2F-0D9C-421110B7CC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D4818C-72EB-8FDE-1C98-614B53391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pPr/>
              <a:t>10/3/2024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86D45B-2841-A1C1-A9E9-4B45E35AD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D579F6-46EE-9EA4-F6EE-56DE91FA8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714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7FE088-AA63-AD20-6390-A3F550951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387B87-F02E-F05F-B882-9D314AD724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0EF413-4701-DEAA-CB86-446AB32207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pPr/>
              <a:t>10/3/2024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3DF7C7-6AD6-CDB8-C36F-AF76BB325F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A49835-E205-2BEE-D978-D82CAD97E1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013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660" r:id="rId12"/>
    <p:sldLayoutId id="2147483668" r:id="rId13"/>
    <p:sldLayoutId id="2147483673" r:id="rId14"/>
    <p:sldLayoutId id="2147483674" r:id="rId15"/>
    <p:sldLayoutId id="2147483670" r:id="rId16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adayinourshoes.com/printable-list-of-strategies-sdis-for-your-iep-meeting/#h-iep-accommodations-and-strategies" TargetMode="External"/><Relationship Id="rId2" Type="http://schemas.openxmlformats.org/officeDocument/2006/relationships/hyperlink" Target="https://www.psea.org/contentassets/ac6695903bd94d27aa14e85c3a12d90e/504-accommodations-guide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acer.org/parent/php/PHP-c267.pdf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Section 504 Module VIII"/>
          <p:cNvSpPr>
            <a:spLocks noGrp="1"/>
          </p:cNvSpPr>
          <p:nvPr>
            <p:ph type="ctrTitle"/>
          </p:nvPr>
        </p:nvSpPr>
        <p:spPr>
          <a:xfrm>
            <a:off x="1143000" y="1041400"/>
            <a:ext cx="6858000" cy="2387600"/>
          </a:xfrm>
        </p:spPr>
        <p:txBody>
          <a:bodyPr/>
          <a:lstStyle/>
          <a:p>
            <a:r>
              <a:rPr lang="en-US" dirty="0"/>
              <a:t>Section 504 Module VIII:</a:t>
            </a:r>
          </a:p>
        </p:txBody>
      </p:sp>
      <p:sp>
        <p:nvSpPr>
          <p:cNvPr id="3" name="Subtitle 2" descr="Subtitle: Writing Effective Accommodations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Writing Effective Accommodations</a:t>
            </a:r>
            <a:endParaRPr lang="en-US" sz="28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6667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530AF0D-612E-8090-E952-E3B9A74DD1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A309BA-E4AB-08A2-AB1F-5C8B658B2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8C17340-157B-ED53-C608-CE922EB678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46" y="554152"/>
            <a:ext cx="4306641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66FBA6-DEE3-8B1D-FA34-84540F029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804" y="1289765"/>
            <a:ext cx="2738325" cy="4270963"/>
          </a:xfrm>
        </p:spPr>
        <p:txBody>
          <a:bodyPr anchor="ctr">
            <a:normAutofit/>
          </a:bodyPr>
          <a:lstStyle/>
          <a:p>
            <a:pPr algn="ctr"/>
            <a:r>
              <a:rPr lang="en-US" sz="2700" b="1" i="0" u="none" strike="noStrike" dirty="0">
                <a:solidFill>
                  <a:srgbClr val="FFFFFF"/>
                </a:solidFill>
                <a:effectLst/>
              </a:rPr>
              <a:t>Specific and Measurable Accommodation-Anxiety</a:t>
            </a:r>
            <a:br>
              <a:rPr lang="en-US" sz="2700" b="1" i="0" u="none" strike="noStrike" dirty="0">
                <a:solidFill>
                  <a:srgbClr val="FFFFFF"/>
                </a:solidFill>
                <a:effectLst/>
              </a:rPr>
            </a:br>
            <a:endParaRPr lang="en-US" sz="2700" dirty="0">
              <a:solidFill>
                <a:srgbClr val="FFFFFF"/>
              </a:solidFill>
            </a:endParaRP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D24AA5E-7D9A-1316-74E8-47680F0058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619" y="374394"/>
            <a:ext cx="128637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83B52E9B-0413-9ED5-1630-FCD035D167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2581" y="1084507"/>
            <a:ext cx="118159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428B3B-4B0B-34A7-8F3D-4382C8018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6054" y="374394"/>
            <a:ext cx="4356074" cy="633120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2400" b="1" i="0" u="none" strike="noStrike" dirty="0">
              <a:solidFill>
                <a:schemeClr val="tx1">
                  <a:alpha val="8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sz="2400" b="1" i="0" u="none" strike="noStrike" dirty="0">
                <a:solidFill>
                  <a:schemeClr val="tx1">
                    <a:alpha val="80000"/>
                  </a:schemeClr>
                </a:solidFill>
                <a:effectLst/>
              </a:rPr>
              <a:t>For a Student with </a:t>
            </a:r>
            <a:r>
              <a:rPr lang="en-US" sz="2400" b="1" i="0" u="none" strike="noStrike" dirty="0">
                <a:solidFill>
                  <a:srgbClr val="008CA0">
                    <a:alpha val="80000"/>
                  </a:srgbClr>
                </a:solidFill>
                <a:effectLst/>
              </a:rPr>
              <a:t>Anxiety</a:t>
            </a:r>
            <a:r>
              <a:rPr lang="en-US" sz="2400" b="1" i="0" u="none" strike="noStrike" dirty="0">
                <a:solidFill>
                  <a:schemeClr val="tx1">
                    <a:alpha val="80000"/>
                  </a:schemeClr>
                </a:solidFill>
                <a:effectLst/>
              </a:rPr>
              <a:t>:</a:t>
            </a:r>
            <a:endParaRPr lang="en-US" sz="2400" b="0" i="0" u="none" strike="noStrike" dirty="0">
              <a:solidFill>
                <a:schemeClr val="tx1">
                  <a:alpha val="80000"/>
                </a:schemeClr>
              </a:solidFill>
              <a:effectLst/>
            </a:endParaRPr>
          </a:p>
          <a:p>
            <a:pPr marL="457200" lvl="1" indent="0">
              <a:buNone/>
            </a:pPr>
            <a:endParaRPr lang="en-US" sz="1700" dirty="0">
              <a:solidFill>
                <a:schemeClr val="tx1">
                  <a:alpha val="80000"/>
                </a:schemeClr>
              </a:solidFill>
            </a:endParaRPr>
          </a:p>
          <a:p>
            <a:pPr marL="457200" lvl="1" indent="0">
              <a:buNone/>
            </a:pPr>
            <a:r>
              <a:rPr lang="en-US" sz="2000" b="1" dirty="0">
                <a:solidFill>
                  <a:schemeClr val="tx1">
                    <a:alpha val="80000"/>
                  </a:schemeClr>
                </a:solidFill>
              </a:rPr>
              <a:t>Until the next 504 plan review, to assist the student managing and coping with anxious thoughts and reactions:</a:t>
            </a:r>
            <a:endParaRPr lang="en-US" sz="2000" dirty="0">
              <a:solidFill>
                <a:schemeClr val="tx1">
                  <a:alpha val="80000"/>
                </a:schemeClr>
              </a:solidFill>
            </a:endParaRPr>
          </a:p>
          <a:p>
            <a:pPr marL="628650" lvl="1" indent="-449263">
              <a:buFont typeface="Wingdings" pitchFamily="2" charset="2"/>
              <a:buChar char="Ø"/>
              <a:tabLst>
                <a:tab pos="560388" algn="l"/>
              </a:tabLst>
            </a:pPr>
            <a:r>
              <a:rPr lang="en-US" sz="2000" b="1" i="1" u="none" strike="noStrike" dirty="0">
                <a:solidFill>
                  <a:schemeClr val="accent4">
                    <a:lumMod val="75000"/>
                    <a:alpha val="80000"/>
                  </a:schemeClr>
                </a:solidFill>
                <a:effectLst/>
              </a:rPr>
              <a:t>provide structured skills training, individually, or in group, with a school mental health professional to assist the student with recognition of triggers and to learn and practice coping strategies (e.g., breathing exercises).</a:t>
            </a:r>
          </a:p>
          <a:p>
            <a:pPr marL="628650" lvl="1" indent="-449263">
              <a:buFont typeface="Wingdings" pitchFamily="2" charset="2"/>
              <a:buChar char="Ø"/>
              <a:tabLst>
                <a:tab pos="560388" algn="l"/>
              </a:tabLst>
            </a:pPr>
            <a:endParaRPr lang="en-US" b="1" i="1" u="none" strike="noStrike" dirty="0">
              <a:solidFill>
                <a:schemeClr val="accent4">
                  <a:lumMod val="75000"/>
                  <a:alpha val="80000"/>
                </a:schemeClr>
              </a:solidFill>
              <a:effectLst/>
            </a:endParaRPr>
          </a:p>
          <a:p>
            <a:pPr marL="628650" lvl="1" indent="-449263">
              <a:buFont typeface="Wingdings" pitchFamily="2" charset="2"/>
              <a:buChar char="Ø"/>
              <a:tabLst>
                <a:tab pos="560388" algn="l"/>
              </a:tabLst>
            </a:pPr>
            <a:r>
              <a:rPr lang="en-US" sz="2000" b="1" i="1" u="none" strike="noStrike" dirty="0">
                <a:solidFill>
                  <a:srgbClr val="00B050">
                    <a:alpha val="80000"/>
                  </a:srgbClr>
                </a:solidFill>
                <a:effectLst/>
              </a:rPr>
              <a:t>When known in advance, provide student knowledge of unexpected changes in school-day routine</a:t>
            </a:r>
            <a:r>
              <a:rPr lang="en-US" sz="2000" b="1" i="1" dirty="0">
                <a:solidFill>
                  <a:srgbClr val="00B050">
                    <a:alpha val="80000"/>
                  </a:srgbClr>
                </a:solidFill>
              </a:rPr>
              <a:t> prior to their occurrence.</a:t>
            </a: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39760ACF-EA6A-4AC6-2A6F-0414B6CE78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77410" y="5751820"/>
            <a:ext cx="84319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EA1D444-3FC4-189A-4D6A-B73FBED11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89621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9232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46" y="554152"/>
            <a:ext cx="4306641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773A2B-3660-3CC8-09E5-86F86D7D1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804" y="1289766"/>
            <a:ext cx="2746374" cy="4106324"/>
          </a:xfrm>
        </p:spPr>
        <p:txBody>
          <a:bodyPr anchor="ctr">
            <a:normAutofit/>
          </a:bodyPr>
          <a:lstStyle/>
          <a:p>
            <a:pPr algn="ctr"/>
            <a:r>
              <a:rPr lang="en-US" sz="2700" b="1" i="0" u="none" strike="noStrike" dirty="0">
                <a:solidFill>
                  <a:srgbClr val="FFFFFF"/>
                </a:solidFill>
                <a:effectLst/>
              </a:rPr>
              <a:t>Specific and Measurable Accommodations-ADHD</a:t>
            </a:r>
            <a:br>
              <a:rPr lang="en-US" sz="2700" b="1" i="0" u="none" strike="noStrike" dirty="0">
                <a:solidFill>
                  <a:srgbClr val="FFFFFF"/>
                </a:solidFill>
                <a:effectLst/>
              </a:rPr>
            </a:br>
            <a:endParaRPr lang="en-US" sz="2700" dirty="0">
              <a:solidFill>
                <a:srgbClr val="FFFFFF"/>
              </a:solidFill>
            </a:endParaRP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619" y="374394"/>
            <a:ext cx="128637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2581" y="1084507"/>
            <a:ext cx="118159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5E046-C8E0-E00A-A70B-5F4C75D91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1113" y="378436"/>
            <a:ext cx="4738508" cy="6248142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endParaRPr lang="en-US" sz="2400" b="1" i="0" u="none" strike="noStrike" dirty="0">
              <a:solidFill>
                <a:schemeClr val="tx1">
                  <a:alpha val="80000"/>
                </a:schemeClr>
              </a:solidFill>
              <a:effectLst/>
            </a:endParaRPr>
          </a:p>
          <a:p>
            <a:pPr marL="0" indent="0">
              <a:buNone/>
            </a:pPr>
            <a:endParaRPr lang="en-US" sz="2400" b="1" dirty="0">
              <a:solidFill>
                <a:schemeClr val="tx1">
                  <a:alpha val="80000"/>
                </a:schemeClr>
              </a:solidFill>
            </a:endParaRPr>
          </a:p>
          <a:p>
            <a:pPr marL="0" indent="0">
              <a:buNone/>
            </a:pPr>
            <a:r>
              <a:rPr lang="en-US" sz="2400" b="1" i="0" u="none" strike="noStrike" dirty="0">
                <a:solidFill>
                  <a:srgbClr val="008CA0">
                    <a:alpha val="80000"/>
                  </a:srgbClr>
                </a:solidFill>
                <a:effectLst/>
              </a:rPr>
              <a:t>ADHD or focus/concentration </a:t>
            </a:r>
            <a:r>
              <a:rPr lang="en-US" sz="2400" b="1" i="0" u="none" strike="noStrike" dirty="0">
                <a:solidFill>
                  <a:schemeClr val="tx1">
                    <a:alpha val="80000"/>
                  </a:schemeClr>
                </a:solidFill>
                <a:effectLst/>
              </a:rPr>
              <a:t>needs:</a:t>
            </a:r>
          </a:p>
          <a:p>
            <a:pPr marL="0" indent="0">
              <a:buNone/>
            </a:pPr>
            <a:endParaRPr lang="en-US" sz="2400" b="0" i="0" u="none" strike="noStrike" dirty="0">
              <a:solidFill>
                <a:schemeClr val="tx1">
                  <a:alpha val="80000"/>
                </a:schemeClr>
              </a:solidFill>
              <a:effectLst/>
            </a:endParaRPr>
          </a:p>
          <a:p>
            <a:pPr marL="742950" lvl="1" indent="-285750"/>
            <a:r>
              <a:rPr lang="en-US" sz="2400" b="1" i="1" u="none" strike="noStrike" dirty="0">
                <a:solidFill>
                  <a:schemeClr val="tx1">
                    <a:alpha val="80000"/>
                  </a:schemeClr>
                </a:solidFill>
                <a:effectLst/>
              </a:rPr>
              <a:t>Rationale/Purpose of the accommodation: </a:t>
            </a:r>
            <a:r>
              <a:rPr lang="en-US" b="0" i="0" u="none" strike="noStrike" dirty="0">
                <a:solidFill>
                  <a:schemeClr val="tx1">
                    <a:alpha val="80000"/>
                  </a:schemeClr>
                </a:solidFill>
                <a:effectLst/>
              </a:rPr>
              <a:t>"Breaks will help the student refocus and manage symptoms of hyperactivity.”</a:t>
            </a:r>
          </a:p>
          <a:p>
            <a:pPr marL="457200" lvl="1" indent="0">
              <a:buNone/>
            </a:pPr>
            <a:endParaRPr lang="en-US" sz="1600" b="1" i="1" u="none" strike="noStrike" dirty="0">
              <a:solidFill>
                <a:schemeClr val="tx1">
                  <a:alpha val="80000"/>
                </a:schemeClr>
              </a:solidFill>
              <a:effectLst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1" i="1" u="none" strike="noStrike" dirty="0">
                <a:solidFill>
                  <a:schemeClr val="tx1">
                    <a:alpha val="80000"/>
                  </a:schemeClr>
                </a:solidFill>
                <a:effectLst/>
              </a:rPr>
              <a:t>Specific</a:t>
            </a:r>
            <a:r>
              <a:rPr lang="en-US" sz="2400" b="1" i="0" u="none" strike="noStrike" dirty="0">
                <a:solidFill>
                  <a:schemeClr val="tx1">
                    <a:alpha val="80000"/>
                  </a:schemeClr>
                </a:solidFill>
                <a:effectLst/>
              </a:rPr>
              <a:t>: </a:t>
            </a:r>
            <a:r>
              <a:rPr lang="en-US" b="0" i="0" u="none" strike="noStrike" dirty="0">
                <a:solidFill>
                  <a:schemeClr val="tx1">
                    <a:alpha val="80000"/>
                  </a:schemeClr>
                </a:solidFill>
                <a:effectLst/>
              </a:rPr>
              <a:t>"Allow 5-10-minute movement breaks every 30 minutes during class”; “ensure that breaks do not disrupt other students”</a:t>
            </a:r>
          </a:p>
          <a:p>
            <a:pPr marL="457200" lvl="1" indent="0">
              <a:buNone/>
            </a:pPr>
            <a:endParaRPr lang="en-US" sz="1600" b="0" i="0" u="none" strike="noStrike" dirty="0">
              <a:solidFill>
                <a:schemeClr val="tx1">
                  <a:alpha val="80000"/>
                </a:schemeClr>
              </a:solidFill>
              <a:effectLst/>
            </a:endParaRPr>
          </a:p>
          <a:p>
            <a:pPr marL="742950" lvl="1" indent="-285750"/>
            <a:r>
              <a:rPr lang="en-US" sz="2400" b="1" i="1" u="none" strike="noStrike" dirty="0">
                <a:solidFill>
                  <a:schemeClr val="tx1">
                    <a:alpha val="80000"/>
                  </a:schemeClr>
                </a:solidFill>
                <a:effectLst/>
              </a:rPr>
              <a:t>Measurable/Observable</a:t>
            </a:r>
            <a:r>
              <a:rPr lang="en-US" sz="2400" b="1" i="0" u="none" strike="noStrike" dirty="0">
                <a:solidFill>
                  <a:schemeClr val="tx1">
                    <a:alpha val="80000"/>
                  </a:schemeClr>
                </a:solidFill>
                <a:effectLst/>
              </a:rPr>
              <a:t>:  </a:t>
            </a:r>
            <a:r>
              <a:rPr lang="en-US" b="0" i="0" u="none" strike="noStrike" dirty="0">
                <a:solidFill>
                  <a:schemeClr val="tx1">
                    <a:alpha val="80000"/>
                  </a:schemeClr>
                </a:solidFill>
                <a:effectLst/>
              </a:rPr>
              <a:t>“Every 30 minutes” behavior is enacted</a:t>
            </a:r>
          </a:p>
          <a:p>
            <a:pPr marL="457200" lvl="1" indent="0">
              <a:buNone/>
            </a:pPr>
            <a:endParaRPr lang="en-US" sz="1600" b="0" i="0" u="none" strike="noStrike" dirty="0">
              <a:solidFill>
                <a:schemeClr val="tx1">
                  <a:alpha val="80000"/>
                </a:schemeClr>
              </a:solidFill>
              <a:effectLst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>
                    <a:alpha val="80000"/>
                  </a:schemeClr>
                </a:solidFill>
              </a:rPr>
              <a:t>When, Where, How:</a:t>
            </a:r>
            <a:r>
              <a:rPr lang="en-US" b="1" dirty="0">
                <a:solidFill>
                  <a:schemeClr val="tx1">
                    <a:alpha val="80000"/>
                  </a:schemeClr>
                </a:solidFill>
              </a:rPr>
              <a:t> </a:t>
            </a:r>
            <a:r>
              <a:rPr lang="en-US" b="0" i="0" u="none" strike="noStrike" dirty="0">
                <a:solidFill>
                  <a:schemeClr val="tx1">
                    <a:alpha val="80000"/>
                  </a:schemeClr>
                </a:solidFill>
                <a:effectLst/>
              </a:rPr>
              <a:t>"Ensure breaks do not disrupt other students.”; “stand in the back of the room”; “stretching”, “breathing exercises”</a:t>
            </a:r>
          </a:p>
          <a:p>
            <a:pPr marL="457200" lvl="1" indent="0">
              <a:buNone/>
            </a:pPr>
            <a:endParaRPr lang="en-US" sz="1600" dirty="0">
              <a:solidFill>
                <a:schemeClr val="tx1">
                  <a:alpha val="80000"/>
                </a:schemeClr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77410" y="5751820"/>
            <a:ext cx="84319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89621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2403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B1077DA-95B8-78EE-1DE3-8780C51FB3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46" y="554152"/>
            <a:ext cx="4306641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55EF32-B6B4-3C11-859B-E467F330A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804" y="1289765"/>
            <a:ext cx="2738325" cy="4270963"/>
          </a:xfrm>
        </p:spPr>
        <p:txBody>
          <a:bodyPr anchor="ctr">
            <a:normAutofit/>
          </a:bodyPr>
          <a:lstStyle/>
          <a:p>
            <a:pPr algn="ctr"/>
            <a:r>
              <a:rPr lang="en-US" sz="2700" b="1" i="0" u="none" strike="noStrike" dirty="0">
                <a:solidFill>
                  <a:srgbClr val="FFFFFF"/>
                </a:solidFill>
                <a:effectLst/>
              </a:rPr>
              <a:t>Specific and Measurable Accommodations-ADHD Examples</a:t>
            </a:r>
            <a:br>
              <a:rPr lang="en-US" sz="2700" b="1" i="0" u="none" strike="noStrike" dirty="0">
                <a:solidFill>
                  <a:srgbClr val="FFFFFF"/>
                </a:solidFill>
                <a:effectLst/>
              </a:rPr>
            </a:br>
            <a:endParaRPr lang="en-US" sz="2700" dirty="0">
              <a:solidFill>
                <a:srgbClr val="FFFFFF"/>
              </a:solidFill>
            </a:endParaRP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619" y="374394"/>
            <a:ext cx="128637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2581" y="1084507"/>
            <a:ext cx="118159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0ACE4-3B5D-A910-68E2-CCCA1E90E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6054" y="374394"/>
            <a:ext cx="4356074" cy="6331206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endParaRPr lang="en-US" sz="2400" b="1" i="0" u="none" strike="noStrike" dirty="0">
              <a:solidFill>
                <a:schemeClr val="tx1">
                  <a:alpha val="8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sz="2400" b="1" i="0" u="none" strike="noStrike" dirty="0">
                <a:solidFill>
                  <a:srgbClr val="008CA0">
                    <a:alpha val="80000"/>
                  </a:srgbClr>
                </a:solidFill>
                <a:effectLst/>
              </a:rPr>
              <a:t>ADHD or focus/concentration </a:t>
            </a:r>
            <a:r>
              <a:rPr lang="en-US" sz="2400" b="1" i="0" u="none" strike="noStrike" dirty="0">
                <a:solidFill>
                  <a:schemeClr val="tx1">
                    <a:alpha val="80000"/>
                  </a:schemeClr>
                </a:solidFill>
                <a:effectLst/>
              </a:rPr>
              <a:t>needs:</a:t>
            </a:r>
            <a:endParaRPr lang="en-US" sz="2400" b="0" i="0" u="none" strike="noStrike" dirty="0">
              <a:solidFill>
                <a:schemeClr val="tx1">
                  <a:alpha val="80000"/>
                </a:schemeClr>
              </a:solidFill>
              <a:effectLst/>
            </a:endParaRPr>
          </a:p>
          <a:p>
            <a:pPr marL="457200" lvl="1" indent="0">
              <a:buNone/>
            </a:pPr>
            <a:endParaRPr lang="en-US" sz="1700" dirty="0">
              <a:solidFill>
                <a:schemeClr val="tx1">
                  <a:alpha val="80000"/>
                </a:schemeClr>
              </a:solidFill>
            </a:endParaRPr>
          </a:p>
          <a:p>
            <a:pPr marL="457200" lvl="1" indent="0">
              <a:buNone/>
            </a:pPr>
            <a:r>
              <a:rPr lang="en-US" sz="2000" b="1" dirty="0">
                <a:solidFill>
                  <a:schemeClr val="tx1">
                    <a:alpha val="80000"/>
                  </a:schemeClr>
                </a:solidFill>
              </a:rPr>
              <a:t>Until the next 504 plan review, to assist the student refocus and manage symptoms of hyperactivity:</a:t>
            </a:r>
            <a:endParaRPr lang="en-US" sz="2000" dirty="0">
              <a:solidFill>
                <a:schemeClr val="tx1">
                  <a:alpha val="80000"/>
                </a:schemeClr>
              </a:solidFill>
            </a:endParaRPr>
          </a:p>
          <a:p>
            <a:pPr marL="628650" lvl="1" indent="-449263">
              <a:buFont typeface="Wingdings" pitchFamily="2" charset="2"/>
              <a:buChar char="Ø"/>
              <a:tabLst>
                <a:tab pos="560388" algn="l"/>
              </a:tabLst>
            </a:pPr>
            <a:r>
              <a:rPr lang="en-US" b="1" i="1" u="none" strike="noStrike" dirty="0">
                <a:solidFill>
                  <a:schemeClr val="accent4">
                    <a:lumMod val="75000"/>
                    <a:alpha val="80000"/>
                  </a:schemeClr>
                </a:solidFill>
                <a:effectLst/>
              </a:rPr>
              <a:t>Allow movement breaks</a:t>
            </a:r>
            <a:r>
              <a:rPr lang="en-US" b="1" i="1" dirty="0">
                <a:solidFill>
                  <a:schemeClr val="accent4">
                    <a:lumMod val="75000"/>
                    <a:alpha val="80000"/>
                  </a:schemeClr>
                </a:solidFill>
              </a:rPr>
              <a:t> (e.g., standing, stretching, breathing exercises for 5-10 minutes in the back of the room) </a:t>
            </a:r>
            <a:r>
              <a:rPr lang="en-US" b="1" i="1" u="none" strike="noStrike" dirty="0">
                <a:solidFill>
                  <a:schemeClr val="accent4">
                    <a:lumMod val="75000"/>
                    <a:alpha val="80000"/>
                  </a:schemeClr>
                </a:solidFill>
                <a:effectLst/>
              </a:rPr>
              <a:t>every 30 minutes during class, while ensuring that the breaks do not disrupt other students.</a:t>
            </a:r>
          </a:p>
          <a:p>
            <a:pPr marL="628650" lvl="1" indent="-449263">
              <a:buFont typeface="Wingdings" pitchFamily="2" charset="2"/>
              <a:buChar char="Ø"/>
              <a:tabLst>
                <a:tab pos="560388" algn="l"/>
              </a:tabLst>
            </a:pPr>
            <a:endParaRPr lang="en-US" b="1" i="1" u="none" strike="noStrike" dirty="0">
              <a:solidFill>
                <a:schemeClr val="accent4">
                  <a:lumMod val="75000"/>
                  <a:alpha val="80000"/>
                </a:schemeClr>
              </a:solidFill>
              <a:effectLst/>
            </a:endParaRPr>
          </a:p>
          <a:p>
            <a:pPr marL="628650" lvl="1" indent="-449263">
              <a:buFont typeface="Wingdings" pitchFamily="2" charset="2"/>
              <a:buChar char="Ø"/>
              <a:tabLst>
                <a:tab pos="560388" algn="l"/>
              </a:tabLst>
            </a:pPr>
            <a:r>
              <a:rPr lang="en-US" b="1" i="1" u="none" strike="noStrike" dirty="0">
                <a:solidFill>
                  <a:srgbClr val="00B050">
                    <a:alpha val="80000"/>
                  </a:srgbClr>
                </a:solidFill>
                <a:effectLst/>
              </a:rPr>
              <a:t>Provide student with a timer with suggested times to help student </a:t>
            </a:r>
            <a:r>
              <a:rPr lang="en-US" b="1" i="1" dirty="0">
                <a:solidFill>
                  <a:srgbClr val="00B050">
                    <a:alpha val="80000"/>
                  </a:srgbClr>
                </a:solidFill>
              </a:rPr>
              <a:t>stay on-task when working on in-class assignments.  </a:t>
            </a:r>
          </a:p>
          <a:p>
            <a:pPr marL="179387" lvl="1" indent="0">
              <a:buNone/>
              <a:tabLst>
                <a:tab pos="560388" algn="l"/>
              </a:tabLst>
            </a:pPr>
            <a:endParaRPr lang="en-US" b="1" i="1" dirty="0">
              <a:solidFill>
                <a:schemeClr val="accent4"/>
              </a:solidFill>
            </a:endParaRPr>
          </a:p>
          <a:p>
            <a:pPr marL="628650" lvl="1" indent="-449263">
              <a:buFont typeface="Wingdings" pitchFamily="2" charset="2"/>
              <a:buChar char="Ø"/>
              <a:tabLst>
                <a:tab pos="560388" algn="l"/>
              </a:tabLst>
            </a:pPr>
            <a:r>
              <a:rPr lang="en-US" b="1" i="1" u="none" strike="noStrike" dirty="0">
                <a:solidFill>
                  <a:schemeClr val="accent4">
                    <a:lumMod val="75000"/>
                  </a:schemeClr>
                </a:solidFill>
                <a:effectLst/>
              </a:rPr>
              <a:t>Utilize a self-charting system for completion of tasks, combined with re</a:t>
            </a:r>
            <a:r>
              <a:rPr lang="en-US" b="1" i="1" dirty="0">
                <a:solidFill>
                  <a:schemeClr val="accent4">
                    <a:lumMod val="75000"/>
                  </a:schemeClr>
                </a:solidFill>
              </a:rPr>
              <a:t>inforcement, to increase student ownership for managing completion of tasks</a:t>
            </a:r>
            <a:endParaRPr lang="en-US" b="0" i="0" u="none" strike="noStrike" dirty="0">
              <a:solidFill>
                <a:schemeClr val="accent4">
                  <a:lumMod val="75000"/>
                </a:schemeClr>
              </a:solidFill>
              <a:effectLst/>
            </a:endParaRPr>
          </a:p>
          <a:p>
            <a:pPr marL="0" indent="0">
              <a:buNone/>
            </a:pPr>
            <a:endParaRPr lang="en-US" sz="1700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77410" y="5751820"/>
            <a:ext cx="84319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89621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618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90751-E385-B5DC-4D49-1DC06AFCD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000" dirty="0"/>
              <a:t>Accommodation Plan Example with Multiple Related Accommodations:  </a:t>
            </a:r>
            <a:r>
              <a:rPr lang="en-US" sz="3000" b="1" dirty="0"/>
              <a:t>ADHD/Concentration/Focus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DE038-B91C-499E-DEAD-342022B5F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tx1">
                    <a:alpha val="80000"/>
                  </a:schemeClr>
                </a:solidFill>
              </a:rPr>
              <a:t>Until the next 504 plan review, to assist the student refocus and manage symptoms of hyperactivity:</a:t>
            </a:r>
          </a:p>
          <a:p>
            <a:pPr marL="800100" lvl="1" indent="-457200">
              <a:buFont typeface="+mj-lt"/>
              <a:buAutoNum type="alphaUcPeriod"/>
            </a:pPr>
            <a:r>
              <a:rPr lang="en-US" sz="2000" b="1" u="none" strike="noStrike" dirty="0">
                <a:effectLst/>
              </a:rPr>
              <a:t>Allow movement breaks</a:t>
            </a:r>
            <a:r>
              <a:rPr lang="en-US" sz="2000" b="1" dirty="0"/>
              <a:t> </a:t>
            </a:r>
            <a:r>
              <a:rPr lang="en-US" sz="2000" dirty="0"/>
              <a:t>(e.g., standing, stretching, breathing exercises for 5-10 minutes in the back of the room) </a:t>
            </a:r>
            <a:r>
              <a:rPr lang="en-US" sz="2000" u="none" strike="noStrike" dirty="0">
                <a:effectLst/>
              </a:rPr>
              <a:t>every 30 minutes during class, while ensuring that the breaks do not disrupt other students.</a:t>
            </a:r>
          </a:p>
          <a:p>
            <a:pPr marL="800100" lvl="1" indent="-457200">
              <a:buFont typeface="+mj-lt"/>
              <a:buAutoNum type="alphaUcPeriod"/>
            </a:pPr>
            <a:r>
              <a:rPr lang="en-US" sz="2000" b="1" i="1" u="none" strike="noStrike" dirty="0">
                <a:effectLst/>
              </a:rPr>
              <a:t>Provide student with a timer </a:t>
            </a:r>
            <a:r>
              <a:rPr lang="en-US" sz="2000" i="1" u="none" strike="noStrike" dirty="0">
                <a:effectLst/>
              </a:rPr>
              <a:t>with suggested times to help student </a:t>
            </a:r>
            <a:r>
              <a:rPr lang="en-US" sz="2000" i="1" dirty="0"/>
              <a:t>stay on-task when working on in-class assignments.  </a:t>
            </a:r>
          </a:p>
          <a:p>
            <a:pPr marL="800100" lvl="1" indent="-457200">
              <a:buFont typeface="+mj-lt"/>
              <a:buAutoNum type="alphaUcPeriod"/>
            </a:pPr>
            <a:r>
              <a:rPr lang="en-US" sz="2000" b="1" i="1" u="none" strike="noStrike" dirty="0">
                <a:effectLst/>
              </a:rPr>
              <a:t>Utilize a self-charting system</a:t>
            </a:r>
            <a:r>
              <a:rPr lang="en-US" sz="2000" i="1" u="none" strike="noStrike" dirty="0">
                <a:effectLst/>
              </a:rPr>
              <a:t>, combined with re</a:t>
            </a:r>
            <a:r>
              <a:rPr lang="en-US" sz="2000" i="1" dirty="0"/>
              <a:t>inforcement, to increase student’s self-management skills and ownership for completion of tasks</a:t>
            </a:r>
            <a:endParaRPr lang="en-US" sz="2000" i="0" u="none" strike="noStrike" dirty="0">
              <a:effectLst/>
            </a:endParaRPr>
          </a:p>
          <a:p>
            <a:pPr marL="800100" lvl="1" indent="-457200">
              <a:buFont typeface="+mj-lt"/>
              <a:buAutoNum type="alphaUcPeriod"/>
            </a:pPr>
            <a:endParaRPr lang="en-US" sz="2400" b="1" i="1" dirty="0">
              <a:solidFill>
                <a:srgbClr val="00B050">
                  <a:alpha val="80000"/>
                </a:srgbClr>
              </a:solidFill>
            </a:endParaRPr>
          </a:p>
          <a:p>
            <a:pPr marL="800100" lvl="1" indent="-457200">
              <a:buFont typeface="+mj-lt"/>
              <a:buAutoNum type="alphaUcPeriod"/>
            </a:pPr>
            <a:endParaRPr lang="en-US" sz="2400" u="none" strike="noStrike" dirty="0">
              <a:solidFill>
                <a:schemeClr val="tx1">
                  <a:alpha val="80000"/>
                </a:schemeClr>
              </a:solidFill>
              <a:effectLst/>
            </a:endParaRPr>
          </a:p>
          <a:p>
            <a:pPr marL="800100" lvl="1" indent="-457200">
              <a:buFont typeface="+mj-lt"/>
              <a:buAutoNum type="alphaUcPeriod"/>
            </a:pPr>
            <a:endParaRPr lang="en-US" sz="2400" u="none" strike="noStrike" dirty="0">
              <a:solidFill>
                <a:schemeClr val="tx1">
                  <a:alpha val="80000"/>
                </a:schemeClr>
              </a:solidFill>
              <a:effectLst/>
            </a:endParaRPr>
          </a:p>
          <a:p>
            <a:pPr marL="800100" lvl="1" indent="-457200">
              <a:buFont typeface="+mj-lt"/>
              <a:buAutoNum type="alphaUcPeriod"/>
            </a:pPr>
            <a:endParaRPr lang="en-US" sz="2100" dirty="0">
              <a:solidFill>
                <a:schemeClr val="tx1">
                  <a:alpha val="80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9047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75224-36D4-BC41-7314-7CFC29E7D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Tip:  Use Lists of Accommodations by Areas of Concern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6C7CE-7F11-E6A8-71FD-ABDB0AC11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Dozens of excellent lists of accommodations broken down by areas of concern are free on the internet:  </a:t>
            </a:r>
          </a:p>
          <a:p>
            <a:pPr marL="0" indent="0">
              <a:buNone/>
            </a:pPr>
            <a:r>
              <a:rPr lang="en-US" dirty="0"/>
              <a:t>Examples: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Pennsylvania State Education Association Accommodations Guidebook</a:t>
            </a:r>
            <a:endParaRPr lang="en-US" dirty="0"/>
          </a:p>
          <a:p>
            <a:pPr marL="0" indent="0">
              <a:buNone/>
            </a:pPr>
            <a:r>
              <a:rPr lang="en-US" dirty="0">
                <a:hlinkClick r:id="rId3"/>
              </a:rPr>
              <a:t>Lisa Lightner's list from 'A Day in Our Shoes’</a:t>
            </a:r>
            <a:endParaRPr lang="en-US" dirty="0"/>
          </a:p>
          <a:p>
            <a:pPr marL="0" indent="0">
              <a:buNone/>
            </a:pPr>
            <a:r>
              <a:rPr lang="en-US" dirty="0">
                <a:hlinkClick r:id="rId4"/>
              </a:rPr>
              <a:t>PACER parent Center List</a:t>
            </a:r>
            <a:endParaRPr lang="en-US" dirty="0"/>
          </a:p>
          <a:p>
            <a:endParaRPr lang="en-US" dirty="0"/>
          </a:p>
          <a:p>
            <a:r>
              <a:rPr lang="en-US" dirty="0"/>
              <a:t>Caution:  </a:t>
            </a:r>
          </a:p>
          <a:p>
            <a:r>
              <a:rPr lang="en-US" dirty="0"/>
              <a:t>Need to edit accommodations and make them more specific/individualized</a:t>
            </a:r>
          </a:p>
          <a:p>
            <a:r>
              <a:rPr lang="en-US" dirty="0"/>
              <a:t>Need to keep in mind allowable CDE assessment accommodations</a:t>
            </a:r>
          </a:p>
        </p:txBody>
      </p:sp>
    </p:spTree>
    <p:extLst>
      <p:ext uri="{BB962C8B-B14F-4D97-AF65-F5344CB8AC3E}">
        <p14:creationId xmlns:p14="http://schemas.microsoft.com/office/powerpoint/2010/main" val="13116363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42F98-931D-DB72-E361-0EFB2F0C5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Considerations Related to 504 Accommodations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87ABAC-FB41-0BC2-82D6-8C4A06F17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sz="2400" b="1" i="0" u="none" strike="noStrike" dirty="0">
                <a:solidFill>
                  <a:srgbClr val="008CA0"/>
                </a:solidFill>
                <a:effectLst/>
              </a:rPr>
              <a:t>Implementation of Plan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Common Issue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A common problem identified by the OCR is schools failing to properly implement accommodations listed in a student’s 504 plan. </a:t>
            </a:r>
          </a:p>
          <a:p>
            <a:pPr marL="0" indent="0" algn="l">
              <a:buNone/>
            </a:pPr>
            <a:endParaRPr lang="en-US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b="0" i="0" u="none" strike="noStrike" dirty="0">
              <a:solidFill>
                <a:srgbClr val="000000"/>
              </a:solidFill>
              <a:effectLst/>
            </a:endParaRPr>
          </a:p>
          <a:p>
            <a:pPr marL="0" indent="0" algn="l">
              <a:buNone/>
            </a:pPr>
            <a:r>
              <a:rPr lang="en-US" sz="2400" b="1" dirty="0">
                <a:solidFill>
                  <a:srgbClr val="008CA0"/>
                </a:solidFill>
              </a:rPr>
              <a:t>Training General Education Staff</a:t>
            </a:r>
            <a:endParaRPr lang="en-US" sz="2400" b="1" i="0" u="none" strike="noStrike" dirty="0">
              <a:solidFill>
                <a:srgbClr val="008CA0"/>
              </a:solidFill>
              <a:effectLst/>
            </a:endParaRPr>
          </a:p>
          <a:p>
            <a:r>
              <a:rPr lang="en-US" b="1" i="0" u="none" strike="noStrike" dirty="0">
                <a:solidFill>
                  <a:srgbClr val="000000"/>
                </a:solidFill>
                <a:effectLst/>
                <a:latin typeface="-webkit-standard"/>
              </a:rPr>
              <a:t>Common Issue: 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Many Section 504 violations occur due to staff not being adequately trained on what accommodations are required or how to implement them.</a:t>
            </a:r>
          </a:p>
          <a:p>
            <a:endParaRPr lang="en-US" dirty="0">
              <a:solidFill>
                <a:srgbClr val="000000"/>
              </a:solidFill>
              <a:latin typeface="-webkit-standard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8584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A996CE-4BB6-5EA7-8B72-A9CF33C0FA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17FCC-87D7-AE5F-97E5-5E3C088C7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Legal Considerations Related to Implementation of Accommodations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C2851C-268B-B36B-E4F5-DA71F6D4B2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i="0" u="none" strike="noStrike" dirty="0">
                <a:solidFill>
                  <a:srgbClr val="008CA0"/>
                </a:solidFill>
                <a:effectLst/>
              </a:rPr>
              <a:t>Discrimination or Exclusion Based on Disability:</a:t>
            </a:r>
          </a:p>
          <a:p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Common Issue:  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Students with disabilities were disproportionately subjected to suspensions, denied participation in extracurricular activities, or placed in segregated settings.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>
                <a:solidFill>
                  <a:srgbClr val="008CA0"/>
                </a:solidFill>
              </a:rPr>
              <a:t>Documentation:</a:t>
            </a:r>
          </a:p>
          <a:p>
            <a:pPr marL="808038" indent="-292100">
              <a:buFont typeface="Wingdings" pitchFamily="2" charset="2"/>
              <a:buChar char="ü"/>
            </a:pPr>
            <a:r>
              <a:rPr lang="en-US" dirty="0"/>
              <a:t>Use of Accommodations and </a:t>
            </a:r>
          </a:p>
          <a:p>
            <a:pPr marL="808038" indent="-292100">
              <a:buFont typeface="Wingdings" pitchFamily="2" charset="2"/>
              <a:buChar char="ü"/>
            </a:pPr>
            <a:r>
              <a:rPr lang="en-US" dirty="0"/>
              <a:t>Log Services</a:t>
            </a:r>
          </a:p>
          <a:p>
            <a:pPr marL="808038" indent="-292100">
              <a:buFont typeface="Wingdings" pitchFamily="2" charset="2"/>
              <a:buChar char="ü"/>
            </a:pPr>
            <a:r>
              <a:rPr lang="en-US" dirty="0"/>
              <a:t>504 Training for staff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b="0" i="0" u="none" strike="noStrike" dirty="0">
              <a:solidFill>
                <a:srgbClr val="000000"/>
              </a:solidFill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7367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29E43-9FB8-DA73-45F1-34A5028B8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Legal Considerations….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CBE5E-2005-85C5-470E-6B61655D8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i="0" u="none" strike="noStrike" dirty="0">
                <a:solidFill>
                  <a:srgbClr val="008CA0"/>
                </a:solidFill>
                <a:effectLst/>
              </a:rPr>
              <a:t>Individualization</a:t>
            </a:r>
            <a:endParaRPr lang="en-US" sz="2400" b="0" i="0" u="none" strike="noStrike" dirty="0">
              <a:solidFill>
                <a:srgbClr val="008CA0"/>
              </a:solidFill>
              <a:effectLst/>
              <a:latin typeface="-webkit-standard"/>
            </a:endParaRPr>
          </a:p>
          <a:p>
            <a:r>
              <a:rPr lang="en-US" b="1" i="0" u="none" strike="noStrike" dirty="0">
                <a:solidFill>
                  <a:srgbClr val="000000"/>
                </a:solidFill>
                <a:effectLst/>
                <a:latin typeface="-webkit-standard"/>
              </a:rPr>
              <a:t>Common Issue: 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Some schools apply a one-size-fits-all approach to accommodations, which results in inadequate support for students whose disabilities require more specific modifications.</a:t>
            </a:r>
          </a:p>
          <a:p>
            <a:pPr marL="0" indent="0">
              <a:buNone/>
            </a:pPr>
            <a:endParaRPr lang="en-US" b="0" i="0" u="none" strike="noStrike" dirty="0">
              <a:solidFill>
                <a:srgbClr val="000000"/>
              </a:solidFill>
              <a:effectLst/>
              <a:latin typeface="-webkit-standard"/>
            </a:endParaRPr>
          </a:p>
          <a:p>
            <a:pPr marL="0" indent="0" algn="l">
              <a:buNone/>
            </a:pPr>
            <a:r>
              <a:rPr lang="en-US" sz="2400" b="1" i="0" u="none" strike="noStrike" dirty="0">
                <a:solidFill>
                  <a:srgbClr val="008CA0"/>
                </a:solidFill>
                <a:effectLst/>
              </a:rPr>
              <a:t>Access to Assistive Technology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Common Issue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Schools may fail to provide necessary assistive technology that is critical for students with disabilities to access the curriculum.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1791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61799-F51F-0358-600C-F152A5CCD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Legal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A8CD7-A016-23E1-4107-BAD50018C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71397"/>
            <a:ext cx="7886700" cy="48964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08CA0"/>
                </a:solidFill>
              </a:rPr>
              <a:t>Thread between Assessment, Condition, and Accommodations:</a:t>
            </a:r>
          </a:p>
          <a:p>
            <a:r>
              <a:rPr lang="en-US" sz="2000" b="1" dirty="0">
                <a:solidFill>
                  <a:srgbClr val="000000"/>
                </a:solidFill>
              </a:rPr>
              <a:t>Common Issues:  </a:t>
            </a:r>
            <a:r>
              <a:rPr lang="en-US" sz="2000" dirty="0">
                <a:solidFill>
                  <a:srgbClr val="000000"/>
                </a:solidFill>
              </a:rPr>
              <a:t>Accommodations not directly related to findings in assessment…too broad, need for accommodation not linked to condition.</a:t>
            </a:r>
          </a:p>
          <a:p>
            <a:pPr marL="0" indent="0" algn="ctr">
              <a:buNone/>
            </a:pPr>
            <a:r>
              <a:rPr lang="en-US" sz="2000" i="1" dirty="0">
                <a:solidFill>
                  <a:srgbClr val="000000"/>
                </a:solidFill>
              </a:rPr>
              <a:t>Example:  Student identified with Dyslexia only but receives accommodations for breaks outside the classroom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8CA0"/>
                </a:solidFill>
              </a:rPr>
              <a:t>Too Many/Redundant Accommodations:</a:t>
            </a:r>
          </a:p>
          <a:p>
            <a:r>
              <a:rPr lang="en-US" sz="2000" b="1" dirty="0">
                <a:solidFill>
                  <a:srgbClr val="000000"/>
                </a:solidFill>
              </a:rPr>
              <a:t>Common Issue:  </a:t>
            </a:r>
            <a:r>
              <a:rPr lang="en-US" sz="2000" dirty="0">
                <a:solidFill>
                  <a:srgbClr val="000000"/>
                </a:solidFill>
              </a:rPr>
              <a:t>too many accommodations to implement with fidelity, confusing and often redundant/</a:t>
            </a:r>
            <a:r>
              <a:rPr lang="en-US" sz="2000" dirty="0" err="1">
                <a:solidFill>
                  <a:srgbClr val="000000"/>
                </a:solidFill>
              </a:rPr>
              <a:t>overapping</a:t>
            </a:r>
            <a:r>
              <a:rPr lang="en-US" sz="2000" dirty="0">
                <a:solidFill>
                  <a:srgbClr val="000000"/>
                </a:solidFill>
              </a:rPr>
              <a:t> accommodations</a:t>
            </a: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8CA0"/>
                </a:solidFill>
              </a:rPr>
              <a:t>Accessibility for Extra-Curricular and After-School Programs</a:t>
            </a:r>
          </a:p>
          <a:p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Common Issue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Cases have shown that some schools fail to provide physical accessibility in classrooms, transportation, or extracurricular activities for students with mobility impairments.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b="0" i="0" u="none" strike="noStrike" dirty="0">
              <a:solidFill>
                <a:srgbClr val="000000"/>
              </a:solidFill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043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03AC1-60A4-E6DE-7261-BF2716E5D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 anchor="ctr">
            <a:normAutofit/>
          </a:bodyPr>
          <a:lstStyle/>
          <a:p>
            <a:r>
              <a:rPr lang="en-US" b="1" i="0" u="none" strike="noStrike" dirty="0">
                <a:effectLst/>
              </a:rPr>
              <a:t>Foundation:  Understanding Accommodations</a:t>
            </a:r>
            <a:br>
              <a:rPr lang="en-US" b="1" i="0" u="none" strike="noStrike" dirty="0">
                <a:effectLst/>
              </a:rPr>
            </a:br>
            <a:endParaRPr lang="en-US" dirty="0"/>
          </a:p>
        </p:txBody>
      </p:sp>
      <p:pic>
        <p:nvPicPr>
          <p:cNvPr id="25" name="Content Placeholder 24" descr="Hand reading braille">
            <a:extLst>
              <a:ext uri="{FF2B5EF4-FFF2-40B4-BE49-F238E27FC236}">
                <a16:creationId xmlns:a16="http://schemas.microsoft.com/office/drawing/2014/main" id="{CB5411F0-3C8E-3AC4-9DAC-16F1A0E0E8C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80" r="28227" b="-3"/>
          <a:stretch/>
        </p:blipFill>
        <p:spPr>
          <a:xfrm>
            <a:off x="352814" y="1960010"/>
            <a:ext cx="3420686" cy="3830108"/>
          </a:xfrm>
          <a:noFill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25BB3-3C1D-4FCC-FF4F-1CEC6DC126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51111" y="1257255"/>
            <a:ext cx="4978400" cy="52356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i="0" u="none" strike="noStrike" dirty="0">
                <a:effectLst/>
              </a:rPr>
              <a:t>What are Accommodations?</a:t>
            </a:r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r>
              <a:rPr lang="en-US" sz="2000" b="1" dirty="0"/>
              <a:t>Changes, adaptations, work-arounds for the disability that do not change learning expectations.   Allow the student to have ‘access’ despite a disabling condition.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i="0" u="none" strike="noStrike" dirty="0">
                <a:effectLst/>
              </a:rPr>
              <a:t>Still expected to know the same material and demonstrate the </a:t>
            </a:r>
            <a:r>
              <a:rPr lang="en-US" sz="2000" b="1" i="0" u="sng" strike="noStrike" dirty="0">
                <a:effectLst/>
              </a:rPr>
              <a:t>same level of competence </a:t>
            </a:r>
            <a:r>
              <a:rPr lang="en-US" sz="2000" b="1" i="0" u="none" strike="noStrike" dirty="0">
                <a:effectLst/>
              </a:rPr>
              <a:t>in the content/skill.</a:t>
            </a:r>
          </a:p>
          <a:p>
            <a:pPr marL="0" indent="0">
              <a:buNone/>
            </a:pPr>
            <a:endParaRPr lang="en-US" sz="2000" b="0" i="0" u="none" strike="noStrike" dirty="0">
              <a:effectLst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effectLst/>
              </a:rPr>
              <a:t>Alterations made to allow an individual with a disability the ability to </a:t>
            </a:r>
            <a:r>
              <a:rPr lang="en-US" sz="2000" b="0" i="0" u="sng" strike="noStrike" dirty="0">
                <a:effectLst/>
              </a:rPr>
              <a:t>access</a:t>
            </a:r>
            <a:r>
              <a:rPr lang="en-US" sz="2000" b="0" i="0" u="none" strike="noStrike" dirty="0">
                <a:effectLst/>
              </a:rPr>
              <a:t> information or complete a task.  </a:t>
            </a:r>
          </a:p>
          <a:p>
            <a:pPr marL="457200" lvl="1" indent="0">
              <a:buNone/>
            </a:pPr>
            <a:endParaRPr lang="en-US" sz="1600" b="0" i="0" u="none" strike="noStrike" dirty="0">
              <a:effectLst/>
            </a:endParaRPr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46414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EA36C7-EB2F-F137-13BD-AA7B2FFA80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28AE7-3AF5-3F89-D980-716AE90E2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270" y="365127"/>
            <a:ext cx="8353168" cy="944384"/>
          </a:xfrm>
        </p:spPr>
        <p:txBody>
          <a:bodyPr>
            <a:normAutofit fontScale="90000"/>
          </a:bodyPr>
          <a:lstStyle/>
          <a:p>
            <a:br>
              <a:rPr lang="en-US" b="1" i="0" u="none" strike="noStrike" dirty="0">
                <a:solidFill>
                  <a:srgbClr val="000000"/>
                </a:solidFill>
                <a:effectLst/>
              </a:rPr>
            </a:br>
            <a:r>
              <a:rPr lang="en-US" sz="3100" b="1" i="0" u="none" strike="noStrike" dirty="0">
                <a:solidFill>
                  <a:srgbClr val="000000"/>
                </a:solidFill>
                <a:effectLst/>
              </a:rPr>
              <a:t>Foundation:  Understanding Types of Accommodations</a:t>
            </a:r>
            <a:br>
              <a:rPr lang="en-US" b="1" i="0" u="none" strike="noStrike" dirty="0">
                <a:solidFill>
                  <a:srgbClr val="000000"/>
                </a:solidFill>
                <a:effectLst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B85D8-5806-C301-5E79-CABD254265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09510"/>
            <a:ext cx="7886700" cy="5271911"/>
          </a:xfrm>
        </p:spPr>
        <p:txBody>
          <a:bodyPr/>
          <a:lstStyle/>
          <a:p>
            <a:pPr marL="0" indent="0" algn="l">
              <a:buNone/>
            </a:pPr>
            <a:endParaRPr lang="en-US" b="0" i="0" u="none" strike="noStrike" dirty="0">
              <a:solidFill>
                <a:srgbClr val="000000"/>
              </a:solidFill>
              <a:effectLst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</a:rPr>
              <a:t>Presentation:  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How the information is provided to the student-auditory, verbally, tactile, visual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en-US" sz="2000" b="0" i="0" u="none" strike="noStrike" dirty="0">
              <a:solidFill>
                <a:srgbClr val="000000"/>
              </a:solidFill>
              <a:effectLst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0000"/>
                </a:solidFill>
              </a:rPr>
              <a:t>Response:  </a:t>
            </a:r>
            <a:r>
              <a:rPr lang="en-US" sz="2000" dirty="0">
                <a:solidFill>
                  <a:srgbClr val="000000"/>
                </a:solidFill>
              </a:rPr>
              <a:t>How the student completes assignments/tests, provides responses in class, etc.  (use of AT device, orally, in written form)</a:t>
            </a:r>
          </a:p>
          <a:p>
            <a:pPr marL="457200" lvl="1" indent="0" algn="l">
              <a:buNone/>
            </a:pPr>
            <a:endParaRPr lang="en-US" sz="2000" dirty="0">
              <a:solidFill>
                <a:srgbClr val="000000"/>
              </a:solidFill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</a:rPr>
              <a:t>Setting/Environmental: </a:t>
            </a:r>
            <a:r>
              <a:rPr lang="en-US" sz="2000" i="0" u="none" strike="noStrike" dirty="0">
                <a:solidFill>
                  <a:srgbClr val="000000"/>
                </a:solidFill>
                <a:effectLst/>
              </a:rPr>
              <a:t>Location of the assignment completion/test, environmental conditions 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(e.g., seating arrangements</a:t>
            </a:r>
            <a:r>
              <a:rPr lang="en-US" sz="2000" dirty="0">
                <a:solidFill>
                  <a:srgbClr val="000000"/>
                </a:solidFill>
              </a:rPr>
              <a:t>, movement in classroom, breaks)</a:t>
            </a:r>
            <a:endParaRPr lang="en-US" sz="2000" b="0" i="0" u="none" strike="noStrike" dirty="0">
              <a:solidFill>
                <a:srgbClr val="000000"/>
              </a:solidFill>
              <a:effectLst/>
            </a:endParaRPr>
          </a:p>
          <a:p>
            <a:pPr marL="457200" lvl="1" indent="0" algn="l">
              <a:buNone/>
            </a:pPr>
            <a:endParaRPr lang="en-US" sz="2000" b="0" i="0" u="none" strike="noStrike" dirty="0">
              <a:solidFill>
                <a:srgbClr val="000000"/>
              </a:solidFill>
              <a:effectLst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0000"/>
                </a:solidFill>
              </a:rPr>
              <a:t>Timing/Scheduling:  </a:t>
            </a:r>
            <a:r>
              <a:rPr lang="en-US" sz="2000" dirty="0">
                <a:solidFill>
                  <a:srgbClr val="000000"/>
                </a:solidFill>
              </a:rPr>
              <a:t>Change the timing of how the assignment/test is completed (more time, different time, more sessions)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888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E4C253-8ABB-CF39-99B3-F440F61CAD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B8038-5B89-A8E0-FFD4-0EBB79721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492" y="101654"/>
            <a:ext cx="8670508" cy="1493130"/>
          </a:xfrm>
        </p:spPr>
        <p:txBody>
          <a:bodyPr anchor="b">
            <a:normAutofit/>
          </a:bodyPr>
          <a:lstStyle/>
          <a:p>
            <a:r>
              <a:rPr lang="en-US" sz="2800" b="1" i="0" u="none" strike="noStrike" dirty="0">
                <a:effectLst/>
                <a:latin typeface="+mn-lt"/>
              </a:rPr>
              <a:t>Foundation:  </a:t>
            </a:r>
            <a:br>
              <a:rPr lang="en-US" sz="2800" b="1" i="0" u="none" strike="noStrike" dirty="0">
                <a:effectLst/>
                <a:latin typeface="+mn-lt"/>
              </a:rPr>
            </a:br>
            <a:r>
              <a:rPr lang="en-US" sz="2800" b="1" i="0" u="none" strike="noStrike" dirty="0">
                <a:effectLst/>
                <a:latin typeface="+mn-lt"/>
              </a:rPr>
              <a:t>Understanding Modifications</a:t>
            </a:r>
            <a:br>
              <a:rPr lang="en-US" b="1" i="0" u="none" strike="noStrike" dirty="0">
                <a:effectLst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EFD0E-791C-EE98-23C7-39A71D76F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196" y="1485800"/>
            <a:ext cx="5542844" cy="51750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i="0" u="none" strike="noStrike" dirty="0">
                <a:effectLst/>
              </a:rPr>
              <a:t>What are Modifications?</a:t>
            </a:r>
          </a:p>
          <a:p>
            <a:pPr marL="0" indent="0">
              <a:buNone/>
            </a:pPr>
            <a:endParaRPr lang="en-US" sz="2000" b="0" i="0" u="none" strike="noStrike" dirty="0">
              <a:effectLst/>
            </a:endParaRPr>
          </a:p>
          <a:p>
            <a:pPr marL="742950" lvl="1" indent="-285750"/>
            <a:r>
              <a:rPr lang="en-US" sz="2000" b="1" i="0" u="none" strike="noStrike" dirty="0">
                <a:effectLst/>
              </a:rPr>
              <a:t>Modifications </a:t>
            </a:r>
            <a:r>
              <a:rPr lang="en-US" sz="2000" b="1" i="0" u="sng" strike="noStrike" dirty="0">
                <a:effectLst/>
              </a:rPr>
              <a:t>change what the student is taught or expected to learn</a:t>
            </a:r>
            <a:r>
              <a:rPr lang="en-US" sz="2000" b="1" i="0" u="none" strike="noStrike" dirty="0">
                <a:effectLst/>
              </a:rPr>
              <a:t>, changes in the curriculum</a:t>
            </a:r>
          </a:p>
          <a:p>
            <a:pPr marL="457200" lvl="1" indent="0">
              <a:buNone/>
            </a:pPr>
            <a:endParaRPr lang="en-US" sz="2000" b="0" i="0" u="none" strike="noStrike" dirty="0">
              <a:effectLst/>
            </a:endParaRPr>
          </a:p>
          <a:p>
            <a:pPr marL="800100" lvl="1" indent="-342900">
              <a:buFont typeface="Wingdings" pitchFamily="2" charset="2"/>
              <a:buChar char="v"/>
            </a:pP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Students that require changes in the content of the curriculum often have difficulty with comprehending the content</a:t>
            </a: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2000" b="0" i="0" u="none" strike="noStrike" dirty="0">
              <a:effectLst/>
            </a:endParaRPr>
          </a:p>
          <a:p>
            <a:pPr marL="742950" lvl="1" indent="-285750">
              <a:buFont typeface="Wingdings" pitchFamily="2" charset="2"/>
              <a:buChar char="v"/>
            </a:pPr>
            <a:r>
              <a:rPr lang="en-US" sz="2000" b="0" i="1" u="none" strike="noStrike" dirty="0">
                <a:solidFill>
                  <a:schemeClr val="accent4">
                    <a:lumMod val="75000"/>
                  </a:schemeClr>
                </a:solidFill>
                <a:effectLst/>
              </a:rPr>
              <a:t>Typically, Section 504 plans are composed of accommodations rather than accommodations.  </a:t>
            </a:r>
          </a:p>
          <a:p>
            <a:pPr marL="0" indent="0">
              <a:buNone/>
            </a:pPr>
            <a:endParaRPr lang="en-US" sz="1500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9F34E158-3031-BA8B-EBD2-63FED7BCC6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02057" y="1854506"/>
            <a:ext cx="2949178" cy="3811588"/>
          </a:xfrm>
        </p:spPr>
        <p:txBody>
          <a:bodyPr>
            <a:normAutofit lnSpcReduction="10000"/>
          </a:bodyPr>
          <a:lstStyle/>
          <a:p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Examples:</a:t>
            </a:r>
          </a:p>
          <a:p>
            <a:pPr marL="342900" indent="-342900">
              <a:buClr>
                <a:schemeClr val="accent6"/>
              </a:buClr>
              <a:buFont typeface="Wingdings" pitchFamily="2" charset="2"/>
              <a:buChar char="ü"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Use of Alternative Texts, Reading passages</a:t>
            </a:r>
          </a:p>
          <a:p>
            <a:pPr marL="342900" indent="-342900">
              <a:buClr>
                <a:schemeClr val="accent6"/>
              </a:buClr>
              <a:buFont typeface="Wingdings" pitchFamily="2" charset="2"/>
              <a:buChar char="ü"/>
            </a:pP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>
              <a:buClr>
                <a:schemeClr val="accent6"/>
              </a:buClr>
              <a:buFont typeface="Wingdings" pitchFamily="2" charset="2"/>
              <a:buChar char="ü"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Modified Grading</a:t>
            </a:r>
          </a:p>
          <a:p>
            <a:pPr marL="342900" indent="-342900">
              <a:buClr>
                <a:schemeClr val="accent6"/>
              </a:buClr>
              <a:buFont typeface="Wingdings" pitchFamily="2" charset="2"/>
              <a:buChar char="ü"/>
            </a:pP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>
              <a:buClr>
                <a:schemeClr val="accent6"/>
              </a:buClr>
              <a:buFont typeface="Wingdings" pitchFamily="2" charset="2"/>
              <a:buChar char="ü"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Modified Standards</a:t>
            </a:r>
          </a:p>
          <a:p>
            <a:pPr marL="342900" indent="-342900">
              <a:buClr>
                <a:schemeClr val="accent6"/>
              </a:buClr>
              <a:buFont typeface="Wingdings" pitchFamily="2" charset="2"/>
              <a:buChar char="ü"/>
            </a:pP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>
              <a:buClr>
                <a:schemeClr val="accent6"/>
              </a:buClr>
              <a:buFont typeface="Wingdings" pitchFamily="2" charset="2"/>
              <a:buChar char="ü"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Learning different material</a:t>
            </a:r>
          </a:p>
        </p:txBody>
      </p:sp>
    </p:spTree>
    <p:extLst>
      <p:ext uri="{BB962C8B-B14F-4D97-AF65-F5344CB8AC3E}">
        <p14:creationId xmlns:p14="http://schemas.microsoft.com/office/powerpoint/2010/main" val="1455591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72F09-F7CA-291B-934A-679D62920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 anchor="ctr">
            <a:normAutofit/>
          </a:bodyPr>
          <a:lstStyle/>
          <a:p>
            <a:r>
              <a:rPr lang="en-US" b="1" i="0" u="none" strike="noStrike">
                <a:effectLst/>
              </a:rPr>
              <a:t>Principles of Effective Accommodations</a:t>
            </a:r>
            <a:br>
              <a:rPr lang="en-US" b="1" i="0" u="none" strike="noStrike">
                <a:effectLst/>
              </a:rPr>
            </a:br>
            <a:endParaRPr lang="en-US" dirty="0"/>
          </a:p>
        </p:txBody>
      </p:sp>
      <p:graphicFrame>
        <p:nvGraphicFramePr>
          <p:cNvPr id="5" name="Content Placeholder 2" descr="Individualized, Reasonable, Focused on Access and Maintain the Thread">
            <a:extLst>
              <a:ext uri="{FF2B5EF4-FFF2-40B4-BE49-F238E27FC236}">
                <a16:creationId xmlns:a16="http://schemas.microsoft.com/office/drawing/2014/main" id="{5C9AE934-15DB-0CDC-6811-78125AA3E2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6974761"/>
              </p:ext>
            </p:extLst>
          </p:nvPr>
        </p:nvGraphicFramePr>
        <p:xfrm>
          <a:off x="628650" y="1512711"/>
          <a:ext cx="7886700" cy="46642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69549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BF123-A891-53D2-417C-CABE883D9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 anchor="ctr">
            <a:normAutofit/>
          </a:bodyPr>
          <a:lstStyle/>
          <a:p>
            <a:r>
              <a:rPr lang="en-US" b="1" i="0" u="none" strike="noStrike" dirty="0">
                <a:effectLst/>
              </a:rPr>
              <a:t>Common Pitfalls in Writing Accommodations</a:t>
            </a:r>
            <a:br>
              <a:rPr lang="en-US" b="1" i="0" u="none" strike="noStrike" dirty="0">
                <a:effectLst/>
              </a:rPr>
            </a:br>
            <a:endParaRPr lang="en-US" dirty="0"/>
          </a:p>
        </p:txBody>
      </p:sp>
      <p:graphicFrame>
        <p:nvGraphicFramePr>
          <p:cNvPr id="5" name="Content Placeholder 2" descr="Too Vague, Too General, or Unrelated to the Disability">
            <a:extLst>
              <a:ext uri="{FF2B5EF4-FFF2-40B4-BE49-F238E27FC236}">
                <a16:creationId xmlns:a16="http://schemas.microsoft.com/office/drawing/2014/main" id="{7E02CE03-54B6-4F9F-E21B-F184086D3A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567585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0058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FE29D-EF81-A48E-990F-64EBD70AA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 anchor="ctr">
            <a:normAutofit/>
          </a:bodyPr>
          <a:lstStyle/>
          <a:p>
            <a:r>
              <a:rPr lang="en-US" b="1" i="0" u="none" strike="noStrike">
                <a:effectLst/>
              </a:rPr>
              <a:t>Writing Clear and Actionable Accommodations</a:t>
            </a:r>
            <a:br>
              <a:rPr lang="en-US" b="1" i="0" u="none" strike="noStrike">
                <a:effectLst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F762F-A950-61F0-5CF4-808D7A677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i="0" u="none" strike="noStrike" dirty="0">
                <a:effectLst/>
              </a:rPr>
              <a:t>Key Points</a:t>
            </a:r>
            <a:r>
              <a:rPr lang="en-US" sz="2800" b="0" i="0" u="none" strike="noStrike" dirty="0">
                <a:effectLst/>
              </a:rPr>
              <a:t>:</a:t>
            </a:r>
          </a:p>
          <a:p>
            <a:pPr marL="0" indent="0">
              <a:buNone/>
            </a:pPr>
            <a:endParaRPr lang="en-US" sz="2400" b="0" i="0" u="none" strike="noStrike" dirty="0">
              <a:effectLst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effectLst/>
              </a:rPr>
              <a:t>Use clear, specific language.</a:t>
            </a:r>
          </a:p>
          <a:p>
            <a:pPr marL="457200" lvl="1" indent="0">
              <a:buNone/>
            </a:pPr>
            <a:endParaRPr lang="en-US" sz="2400" b="0" i="0" u="none" strike="noStrike" dirty="0">
              <a:effectLst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effectLst/>
              </a:rPr>
              <a:t>Avoid vague terms like “as needed” or “when necessary.”</a:t>
            </a:r>
          </a:p>
          <a:p>
            <a:pPr marL="457200" lvl="1" indent="0">
              <a:buNone/>
            </a:pPr>
            <a:endParaRPr lang="en-US" sz="2400" b="0" i="0" u="none" strike="noStrike" dirty="0">
              <a:effectLst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effectLst/>
              </a:rPr>
              <a:t>Include concrete strategies (e.g., “allow up to 50% extra time on all tests”).</a:t>
            </a:r>
          </a:p>
          <a:p>
            <a:pPr marL="457200" lvl="1" indent="0">
              <a:buNone/>
            </a:pPr>
            <a:endParaRPr lang="en-US" sz="2400" b="0" i="0" u="none" strike="noStrike" dirty="0">
              <a:effectLst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effectLst/>
              </a:rPr>
              <a:t>Make accommodations measurable and observable.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648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2081A0A-F1C7-60FA-0A67-DBF84B2DCE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A2B839E-DAC1-23C8-CA44-D85A03C81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68142DE-4967-F7A5-40D9-66B6DA571B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46" y="554152"/>
            <a:ext cx="4306641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05A002-BF07-96B6-59E8-025D0D13C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804" y="1289766"/>
            <a:ext cx="2746374" cy="4106324"/>
          </a:xfrm>
        </p:spPr>
        <p:txBody>
          <a:bodyPr anchor="ctr">
            <a:normAutofit/>
          </a:bodyPr>
          <a:lstStyle/>
          <a:p>
            <a:pPr algn="ctr"/>
            <a:r>
              <a:rPr lang="en-US" sz="2700" b="1" i="0" u="none" strike="noStrike" dirty="0">
                <a:solidFill>
                  <a:srgbClr val="FFFFFF"/>
                </a:solidFill>
                <a:effectLst/>
              </a:rPr>
              <a:t>Specific and Measurable Accommodations</a:t>
            </a:r>
            <a:br>
              <a:rPr lang="en-US" sz="2700" b="1" i="0" u="none" strike="noStrike" dirty="0">
                <a:solidFill>
                  <a:srgbClr val="FFFFFF"/>
                </a:solidFill>
                <a:effectLst/>
              </a:rPr>
            </a:br>
            <a:endParaRPr lang="en-US" sz="2700" dirty="0">
              <a:solidFill>
                <a:srgbClr val="FFFFFF"/>
              </a:solidFill>
            </a:endParaRP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43006B09-AF69-2603-7E2E-E27ED1883F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619" y="374394"/>
            <a:ext cx="128637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2C1E2EF5-B1C9-4D6D-2D4A-FD1E775EB4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2581" y="1084507"/>
            <a:ext cx="118159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C28D4-D2CB-4360-FB23-53B7DA7F0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1113" y="518400"/>
            <a:ext cx="4738508" cy="615333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2400" b="1" i="0" u="none" strike="noStrike" dirty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</a:rPr>
              <a:t>For a Student with </a:t>
            </a:r>
            <a:r>
              <a:rPr lang="en-US" sz="2400" b="1" i="0" u="none" strike="noStrike" dirty="0">
                <a:solidFill>
                  <a:srgbClr val="008CA0"/>
                </a:solidFill>
                <a:effectLst/>
              </a:rPr>
              <a:t>Dyslexia</a:t>
            </a:r>
            <a:endParaRPr lang="en-US" sz="2400" dirty="0">
              <a:solidFill>
                <a:srgbClr val="008CA0"/>
              </a:solidFill>
            </a:endParaRPr>
          </a:p>
          <a:p>
            <a:pPr marL="0" indent="0">
              <a:buNone/>
            </a:pPr>
            <a:endParaRPr lang="en-US" sz="2400" b="1" dirty="0">
              <a:solidFill>
                <a:schemeClr val="tx1">
                  <a:alpha val="80000"/>
                </a:schemeClr>
              </a:solidFill>
            </a:endParaRPr>
          </a:p>
          <a:p>
            <a:pPr marL="742950" lvl="1" indent="-285750"/>
            <a:r>
              <a:rPr lang="en-US" sz="2400" b="1" i="1" u="none" strike="noStrike" dirty="0">
                <a:solidFill>
                  <a:schemeClr val="tx1">
                    <a:alpha val="80000"/>
                  </a:schemeClr>
                </a:solidFill>
                <a:effectLst/>
              </a:rPr>
              <a:t>Rationale/Purpose of the accommodation: </a:t>
            </a:r>
            <a:r>
              <a:rPr lang="en-US" b="0" i="0" u="none" strike="noStrike" dirty="0">
                <a:solidFill>
                  <a:schemeClr val="tx1">
                    <a:alpha val="80000"/>
                  </a:schemeClr>
                </a:solidFill>
                <a:effectLst/>
              </a:rPr>
              <a:t>"</a:t>
            </a:r>
            <a:r>
              <a:rPr lang="en-US" i="1" u="none" strike="noStrike" dirty="0">
                <a:solidFill>
                  <a:srgbClr val="000000"/>
                </a:solidFill>
                <a:effectLst/>
              </a:rPr>
              <a:t>Student needs additional processing time to read questions and produce written responses</a:t>
            </a:r>
            <a:r>
              <a:rPr lang="en-US" sz="1600" i="1" u="none" strike="noStrike" dirty="0">
                <a:solidFill>
                  <a:srgbClr val="000000"/>
                </a:solidFill>
                <a:effectLst/>
              </a:rPr>
              <a:t>”</a:t>
            </a:r>
          </a:p>
          <a:p>
            <a:pPr marL="742950" lvl="1" indent="-285750"/>
            <a:endParaRPr lang="en-US" sz="1600" b="1" i="1" u="none" strike="noStrike" dirty="0">
              <a:solidFill>
                <a:schemeClr val="tx1">
                  <a:alpha val="80000"/>
                </a:schemeClr>
              </a:solidFill>
              <a:effectLst/>
            </a:endParaRPr>
          </a:p>
          <a:p>
            <a:pPr marL="742950" lvl="1" indent="-285750"/>
            <a:r>
              <a:rPr lang="en-US" sz="2400" b="1" i="1" u="none" strike="noStrike" dirty="0">
                <a:solidFill>
                  <a:schemeClr val="tx1">
                    <a:alpha val="80000"/>
                  </a:schemeClr>
                </a:solidFill>
                <a:effectLst/>
              </a:rPr>
              <a:t>Specific</a:t>
            </a:r>
            <a:r>
              <a:rPr lang="en-US" sz="2400" b="1" i="0" u="none" strike="noStrike" dirty="0">
                <a:solidFill>
                  <a:schemeClr val="tx1">
                    <a:alpha val="80000"/>
                  </a:schemeClr>
                </a:solidFill>
                <a:effectLst/>
              </a:rPr>
              <a:t>:  </a:t>
            </a:r>
            <a:r>
              <a:rPr lang="en-US" i="1" dirty="0">
                <a:solidFill>
                  <a:srgbClr val="000000"/>
                </a:solidFill>
              </a:rPr>
              <a:t>When reading passages and directions, or being required to produce written responses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b="0" i="0" u="none" strike="noStrike" dirty="0">
              <a:solidFill>
                <a:schemeClr val="tx1">
                  <a:alpha val="80000"/>
                </a:schemeClr>
              </a:solidFill>
              <a:effectLst/>
            </a:endParaRPr>
          </a:p>
          <a:p>
            <a:pPr marL="742950" lvl="1" indent="-285750"/>
            <a:r>
              <a:rPr lang="en-US" sz="2400" b="1" i="1" u="none" strike="noStrike" dirty="0">
                <a:solidFill>
                  <a:schemeClr val="tx1">
                    <a:alpha val="80000"/>
                  </a:schemeClr>
                </a:solidFill>
                <a:effectLst/>
              </a:rPr>
              <a:t>Measurable/Observable</a:t>
            </a:r>
            <a:r>
              <a:rPr lang="en-US" sz="2400" b="1" i="0" u="none" strike="noStrike" dirty="0">
                <a:solidFill>
                  <a:schemeClr val="tx1">
                    <a:alpha val="80000"/>
                  </a:schemeClr>
                </a:solidFill>
                <a:effectLst/>
              </a:rPr>
              <a:t>: </a:t>
            </a:r>
            <a:r>
              <a:rPr lang="en-US" b="0" i="1" u="none" strike="noStrike" dirty="0">
                <a:solidFill>
                  <a:srgbClr val="000000"/>
                </a:solidFill>
                <a:effectLst/>
              </a:rPr>
              <a:t>allow student time and a half extra to complete assignments</a:t>
            </a:r>
            <a:endParaRPr lang="en-US" b="0" i="0" u="none" strike="noStrike" dirty="0">
              <a:solidFill>
                <a:schemeClr val="tx1">
                  <a:alpha val="80000"/>
                </a:schemeClr>
              </a:solidFill>
              <a:effectLst/>
            </a:endParaRPr>
          </a:p>
          <a:p>
            <a:pPr marL="457200" lvl="1" indent="0">
              <a:buNone/>
            </a:pPr>
            <a:endParaRPr lang="en-US" sz="1600" b="0" i="0" u="none" strike="noStrike" dirty="0">
              <a:solidFill>
                <a:schemeClr val="tx1">
                  <a:alpha val="80000"/>
                </a:schemeClr>
              </a:solidFill>
              <a:effectLst/>
            </a:endParaRPr>
          </a:p>
          <a:p>
            <a:pPr marL="742950" lvl="1" indent="-285750"/>
            <a:r>
              <a:rPr lang="en-US" sz="2400" b="1" dirty="0">
                <a:solidFill>
                  <a:schemeClr val="tx1">
                    <a:alpha val="80000"/>
                  </a:schemeClr>
                </a:solidFill>
              </a:rPr>
              <a:t>When, Where, How:  </a:t>
            </a:r>
            <a:r>
              <a:rPr lang="en-US" sz="1600" i="1" dirty="0">
                <a:solidFill>
                  <a:srgbClr val="000000"/>
                </a:solidFill>
              </a:rPr>
              <a:t>Allow student extra time to complete quizzes, tests and in-class assignments</a:t>
            </a:r>
            <a:endParaRPr lang="en-US" sz="1600" dirty="0">
              <a:solidFill>
                <a:schemeClr val="tx1">
                  <a:alpha val="80000"/>
                </a:schemeClr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5706AF0F-9E84-D045-EAF1-4422681748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77410" y="5751820"/>
            <a:ext cx="84319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0039C20-E5AE-9D46-4D91-9019D1A0C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89621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0442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7124F1E-CB04-6A31-300D-ABF7213140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ADD4464-413D-9A14-FCF6-090E45F5D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807B0AE-7817-46A7-ED2A-9E7EC44AAF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46" y="554152"/>
            <a:ext cx="4306641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0BC30C-FF26-CC22-0EBA-A31638296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804" y="1289765"/>
            <a:ext cx="2738325" cy="4270963"/>
          </a:xfrm>
        </p:spPr>
        <p:txBody>
          <a:bodyPr anchor="ctr">
            <a:normAutofit/>
          </a:bodyPr>
          <a:lstStyle/>
          <a:p>
            <a:pPr algn="ctr"/>
            <a:r>
              <a:rPr lang="en-US" sz="2700" b="1" i="0" u="none" strike="noStrike" dirty="0">
                <a:solidFill>
                  <a:srgbClr val="FFFFFF"/>
                </a:solidFill>
                <a:effectLst/>
              </a:rPr>
              <a:t>Specific and Measurable Accommodations-Examples</a:t>
            </a:r>
            <a:br>
              <a:rPr lang="en-US" sz="2700" b="1" i="0" u="none" strike="noStrike" dirty="0">
                <a:solidFill>
                  <a:srgbClr val="FFFFFF"/>
                </a:solidFill>
                <a:effectLst/>
              </a:rPr>
            </a:br>
            <a:endParaRPr lang="en-US" sz="2700" dirty="0">
              <a:solidFill>
                <a:srgbClr val="FFFFFF"/>
              </a:solidFill>
            </a:endParaRP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D8743989-3666-2B58-5C34-959E644E93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619" y="374394"/>
            <a:ext cx="128637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5B1C77A6-4C7B-EFC5-BD9C-BB2E9331B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2581" y="1084507"/>
            <a:ext cx="118159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F8F40-A1DA-CA47-2950-05157320F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1024" y="259885"/>
            <a:ext cx="4356074" cy="6330722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endParaRPr lang="en-US" sz="2400" b="1" i="0" u="none" strike="noStrike" dirty="0">
              <a:solidFill>
                <a:schemeClr val="tx1">
                  <a:alpha val="80000"/>
                </a:schemeClr>
              </a:solidFill>
              <a:effectLst/>
            </a:endParaRPr>
          </a:p>
          <a:p>
            <a:pPr marL="0" indent="0">
              <a:buNone/>
            </a:pPr>
            <a:endParaRPr lang="en-US" sz="2400" b="1" dirty="0">
              <a:solidFill>
                <a:schemeClr val="tx1">
                  <a:alpha val="80000"/>
                </a:schemeClr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8CA0">
                    <a:alpha val="80000"/>
                  </a:srgbClr>
                </a:solidFill>
              </a:rPr>
              <a:t>Dyslexia/processing</a:t>
            </a:r>
            <a:r>
              <a:rPr lang="en-US" sz="2400" b="1" i="0" u="none" strike="noStrike" dirty="0">
                <a:solidFill>
                  <a:srgbClr val="008CA0">
                    <a:alpha val="80000"/>
                  </a:srgbClr>
                </a:solidFill>
                <a:effectLst/>
              </a:rPr>
              <a:t> needs</a:t>
            </a:r>
            <a:r>
              <a:rPr lang="en-US" sz="2400" b="1" i="0" u="none" strike="noStrike" dirty="0">
                <a:solidFill>
                  <a:schemeClr val="tx1">
                    <a:alpha val="80000"/>
                  </a:schemeClr>
                </a:solidFill>
                <a:effectLst/>
              </a:rPr>
              <a:t>:</a:t>
            </a:r>
            <a:endParaRPr lang="en-US" sz="2400" i="0" u="none" strike="noStrike" dirty="0">
              <a:solidFill>
                <a:schemeClr val="tx1">
                  <a:alpha val="80000"/>
                </a:schemeClr>
              </a:solidFill>
              <a:effectLst/>
            </a:endParaRPr>
          </a:p>
          <a:p>
            <a:pPr marL="0" indent="0">
              <a:buNone/>
            </a:pPr>
            <a:endParaRPr lang="en-US" sz="2400" b="1" dirty="0">
              <a:solidFill>
                <a:schemeClr val="tx1">
                  <a:alpha val="80000"/>
                </a:schemeClr>
              </a:solidFill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tx1">
                    <a:alpha val="80000"/>
                  </a:schemeClr>
                </a:solidFill>
              </a:rPr>
              <a:t>Until the next 504 plan review,  provide the student with sufficient time to read passages and directions or when required to produce written responses: </a:t>
            </a:r>
          </a:p>
          <a:p>
            <a:pPr marL="457200" lvl="1" indent="0">
              <a:buNone/>
            </a:pPr>
            <a:endParaRPr lang="en-US" sz="2000" dirty="0">
              <a:solidFill>
                <a:schemeClr val="tx1">
                  <a:alpha val="80000"/>
                </a:schemeClr>
              </a:solidFill>
            </a:endParaRPr>
          </a:p>
          <a:p>
            <a:pPr marL="628650" lvl="1" indent="-449263">
              <a:buFont typeface="Wingdings" pitchFamily="2" charset="2"/>
              <a:buChar char="Ø"/>
              <a:tabLst>
                <a:tab pos="560388" algn="l"/>
              </a:tabLst>
            </a:pPr>
            <a:r>
              <a:rPr lang="en-US" b="1" i="1" u="none" strike="noStrike" dirty="0">
                <a:solidFill>
                  <a:schemeClr val="accent4">
                    <a:lumMod val="75000"/>
                    <a:alpha val="80000"/>
                  </a:schemeClr>
                </a:solidFill>
                <a:effectLst/>
              </a:rPr>
              <a:t>Allow the student time-and-a- half additional time to complete in-class tasks, quizzes and tests.</a:t>
            </a:r>
          </a:p>
          <a:p>
            <a:pPr marL="179387" lvl="1" indent="0">
              <a:buNone/>
              <a:tabLst>
                <a:tab pos="560388" algn="l"/>
              </a:tabLst>
            </a:pPr>
            <a:endParaRPr lang="en-US" sz="2000" b="1" i="1" u="none" strike="noStrike" dirty="0">
              <a:solidFill>
                <a:schemeClr val="accent4">
                  <a:lumMod val="75000"/>
                  <a:alpha val="80000"/>
                </a:schemeClr>
              </a:solidFill>
              <a:effectLst/>
            </a:endParaRPr>
          </a:p>
          <a:p>
            <a:pPr marL="179387" lvl="1" indent="0">
              <a:buNone/>
              <a:tabLst>
                <a:tab pos="560388" algn="l"/>
              </a:tabLst>
            </a:pPr>
            <a:r>
              <a:rPr lang="en-US" sz="2000" b="1" dirty="0">
                <a:solidFill>
                  <a:schemeClr val="tx1">
                    <a:alpha val="80000"/>
                  </a:schemeClr>
                </a:solidFill>
              </a:rPr>
              <a:t>Until the next 504 plan review,  to ensure student understands assignment and test instructions and expectations:</a:t>
            </a:r>
          </a:p>
          <a:p>
            <a:pPr marL="628650" lvl="1" indent="-393700">
              <a:buFont typeface="Wingdings" pitchFamily="2" charset="2"/>
              <a:buChar char="Ø"/>
              <a:tabLst>
                <a:tab pos="560388" algn="l"/>
              </a:tabLst>
            </a:pPr>
            <a:r>
              <a:rPr lang="en-US" b="1" dirty="0">
                <a:solidFill>
                  <a:srgbClr val="00B050"/>
                </a:solidFill>
              </a:rPr>
              <a:t>Repeat oral directions and check for understanding (e.g., have the student repeat the directions in own words) for all assignments, tests, and quizzes.</a:t>
            </a:r>
          </a:p>
          <a:p>
            <a:pPr marL="628650" lvl="1" indent="-449263">
              <a:buFont typeface="Wingdings" pitchFamily="2" charset="2"/>
              <a:buChar char="Ø"/>
              <a:tabLst>
                <a:tab pos="560388" algn="l"/>
              </a:tabLst>
            </a:pPr>
            <a:endParaRPr lang="en-US" sz="2000" b="1" i="1" u="none" strike="noStrike" dirty="0">
              <a:solidFill>
                <a:schemeClr val="accent4">
                  <a:lumMod val="75000"/>
                  <a:alpha val="80000"/>
                </a:schemeClr>
              </a:solidFill>
              <a:effectLst/>
            </a:endParaRPr>
          </a:p>
          <a:p>
            <a:pPr marL="628650" lvl="1" indent="-449263">
              <a:buFont typeface="Wingdings" pitchFamily="2" charset="2"/>
              <a:buChar char="Ø"/>
              <a:tabLst>
                <a:tab pos="560388" algn="l"/>
              </a:tabLst>
            </a:pPr>
            <a:endParaRPr lang="en-US" sz="1700" b="0" i="0" u="none" strike="noStrike" dirty="0">
              <a:solidFill>
                <a:schemeClr val="tx1">
                  <a:alpha val="80000"/>
                </a:schemeClr>
              </a:solidFill>
              <a:effectLst/>
            </a:endParaRPr>
          </a:p>
          <a:p>
            <a:pPr marL="0" indent="0">
              <a:buNone/>
            </a:pPr>
            <a:endParaRPr lang="en-US" sz="1700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D8533F6B-8A0E-9FBF-7692-5335E8BAC4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77410" y="5751820"/>
            <a:ext cx="84319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CA5BD13-E2C4-04D0-56C5-FF52D9202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89621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6448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8114</TotalTime>
  <Words>1423</Words>
  <Application>Microsoft Office PowerPoint</Application>
  <PresentationFormat>On-screen Show (4:3)</PresentationFormat>
  <Paragraphs>170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-webkit-standard</vt:lpstr>
      <vt:lpstr>Wingdings</vt:lpstr>
      <vt:lpstr>Office Theme</vt:lpstr>
      <vt:lpstr>Section 504 Module VIII:</vt:lpstr>
      <vt:lpstr>Foundation:  Understanding Accommodations </vt:lpstr>
      <vt:lpstr> Foundation:  Understanding Types of Accommodations </vt:lpstr>
      <vt:lpstr>Foundation:   Understanding Modifications </vt:lpstr>
      <vt:lpstr>Principles of Effective Accommodations </vt:lpstr>
      <vt:lpstr>Common Pitfalls in Writing Accommodations </vt:lpstr>
      <vt:lpstr>Writing Clear and Actionable Accommodations </vt:lpstr>
      <vt:lpstr>Specific and Measurable Accommodations </vt:lpstr>
      <vt:lpstr>Specific and Measurable Accommodations-Examples </vt:lpstr>
      <vt:lpstr>Specific and Measurable Accommodation-Anxiety </vt:lpstr>
      <vt:lpstr>Specific and Measurable Accommodations-ADHD </vt:lpstr>
      <vt:lpstr>Specific and Measurable Accommodations-ADHD Examples </vt:lpstr>
      <vt:lpstr>Accommodation Plan Example with Multiple Related Accommodations:  ADHD/Concentration/Focus </vt:lpstr>
      <vt:lpstr>Tip:  Use Lists of Accommodations by Areas of Concern</vt:lpstr>
      <vt:lpstr>Important Considerations Related to 504 Accommodations</vt:lpstr>
      <vt:lpstr>Common Legal Considerations Related to Implementation of Accommodations</vt:lpstr>
      <vt:lpstr>Common Legal Considerations….</vt:lpstr>
      <vt:lpstr>Common Legal Considerations</vt:lpstr>
    </vt:vector>
  </TitlesOfParts>
  <Company>Colorado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First Section 504 Meeting</dc:title>
  <dc:creator>Stachokus, Nick</dc:creator>
  <cp:lastModifiedBy>Oberg, Amanda</cp:lastModifiedBy>
  <cp:revision>120</cp:revision>
  <dcterms:created xsi:type="dcterms:W3CDTF">2019-06-13T15:30:37Z</dcterms:created>
  <dcterms:modified xsi:type="dcterms:W3CDTF">2024-10-03T16:17:07Z</dcterms:modified>
</cp:coreProperties>
</file>