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8" r:id="rId2"/>
  </p:sldMasterIdLst>
  <p:notesMasterIdLst>
    <p:notesMasterId r:id="rId20"/>
  </p:notesMasterIdLst>
  <p:sldIdLst>
    <p:sldId id="256" r:id="rId3"/>
    <p:sldId id="257" r:id="rId4"/>
    <p:sldId id="258" r:id="rId5"/>
    <p:sldId id="263" r:id="rId6"/>
    <p:sldId id="259" r:id="rId7"/>
    <p:sldId id="264" r:id="rId8"/>
    <p:sldId id="262" r:id="rId9"/>
    <p:sldId id="261" r:id="rId10"/>
    <p:sldId id="265" r:id="rId11"/>
    <p:sldId id="266" r:id="rId12"/>
    <p:sldId id="267" r:id="rId13"/>
    <p:sldId id="268" r:id="rId14"/>
    <p:sldId id="272" r:id="rId15"/>
    <p:sldId id="269" r:id="rId16"/>
    <p:sldId id="274" r:id="rId17"/>
    <p:sldId id="275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2E7D57-2221-4C54-B732-8B5BEFBA07F5}">
          <p14:sldIdLst>
            <p14:sldId id="256"/>
          </p14:sldIdLst>
        </p14:section>
        <p14:section name="Untitled Section" id="{C9118544-9F16-4F64-8BBC-FF6704D5B361}">
          <p14:sldIdLst>
            <p14:sldId id="257"/>
          </p14:sldIdLst>
        </p14:section>
        <p14:section name="Untitled Section" id="{0182BA34-B15A-4540-B938-41D6B1000E55}">
          <p14:sldIdLst>
            <p14:sldId id="258"/>
            <p14:sldId id="263"/>
            <p14:sldId id="259"/>
            <p14:sldId id="264"/>
            <p14:sldId id="262"/>
            <p14:sldId id="261"/>
            <p14:sldId id="265"/>
            <p14:sldId id="266"/>
            <p14:sldId id="267"/>
            <p14:sldId id="268"/>
            <p14:sldId id="272"/>
            <p14:sldId id="269"/>
            <p14:sldId id="274"/>
            <p14:sldId id="275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A1F"/>
    <a:srgbClr val="C63F28"/>
    <a:srgbClr val="455FA9"/>
    <a:srgbClr val="008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B8F8C5-6A29-4C9E-8F74-C56D6540428B}" v="4" dt="2023-07-24T19:09:38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3" autoAdjust="0"/>
    <p:restoredTop sz="86375" autoAdjust="0"/>
  </p:normalViewPr>
  <p:slideViewPr>
    <p:cSldViewPr snapToGrid="0">
      <p:cViewPr varScale="1">
        <p:scale>
          <a:sx n="92" d="100"/>
          <a:sy n="92" d="100"/>
        </p:scale>
        <p:origin x="157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14F2E-92A9-42C6-9CBE-1E57962C0C8F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36FA9-E422-4CFD-956E-786F13BB8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36FA9-E422-4CFD-956E-786F13BB8D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55207"/>
            <a:ext cx="77724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5824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hape 11"/>
          <p:cNvSpPr/>
          <p:nvPr userDrawn="1"/>
        </p:nvSpPr>
        <p:spPr>
          <a:xfrm>
            <a:off x="4453685" y="3469353"/>
            <a:ext cx="54135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12"/>
          <p:cNvSpPr/>
          <p:nvPr userDrawn="1"/>
        </p:nvSpPr>
        <p:spPr>
          <a:xfrm>
            <a:off x="4994897" y="3469353"/>
            <a:ext cx="54135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13"/>
          <p:cNvSpPr/>
          <p:nvPr userDrawn="1"/>
        </p:nvSpPr>
        <p:spPr>
          <a:xfrm>
            <a:off x="0" y="3469353"/>
            <a:ext cx="54135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14"/>
          <p:cNvSpPr/>
          <p:nvPr userDrawn="1"/>
        </p:nvSpPr>
        <p:spPr>
          <a:xfrm>
            <a:off x="541070" y="3469353"/>
            <a:ext cx="3912525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0" y="6040774"/>
            <a:ext cx="1694376" cy="5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1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ar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/>
          <p:nvPr userDrawn="1"/>
        </p:nvSpPr>
        <p:spPr>
          <a:xfrm>
            <a:off x="0" y="136245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hape 237"/>
          <p:cNvSpPr/>
          <p:nvPr userDrawn="1"/>
        </p:nvSpPr>
        <p:spPr>
          <a:xfrm>
            <a:off x="0" y="327465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238"/>
          <p:cNvSpPr/>
          <p:nvPr userDrawn="1"/>
        </p:nvSpPr>
        <p:spPr>
          <a:xfrm>
            <a:off x="0" y="5180024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185063" y="148459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EFAA1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185063" y="339679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C63F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185063" y="5302173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008C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184275" y="2168525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4275" y="4081562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184275" y="5988749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CFC75-6E07-A3B9-06E4-44EF6EA0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7501"/>
            <a:ext cx="7886700" cy="730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2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arrow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/>
          <p:nvPr userDrawn="1"/>
        </p:nvSpPr>
        <p:spPr>
          <a:xfrm>
            <a:off x="0" y="8481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hape 237"/>
          <p:cNvSpPr/>
          <p:nvPr userDrawn="1"/>
        </p:nvSpPr>
        <p:spPr>
          <a:xfrm>
            <a:off x="0" y="2760300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238"/>
          <p:cNvSpPr/>
          <p:nvPr userDrawn="1"/>
        </p:nvSpPr>
        <p:spPr>
          <a:xfrm>
            <a:off x="0" y="4665674"/>
            <a:ext cx="940500" cy="891600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185063" y="97024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EFAA1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1185063" y="2882449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C63F2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1185063" y="4787823"/>
            <a:ext cx="6110287" cy="647302"/>
          </a:xfrm>
        </p:spPr>
        <p:txBody>
          <a:bodyPr/>
          <a:lstStyle>
            <a:lvl1pPr marL="0" indent="0">
              <a:buNone/>
              <a:defRPr>
                <a:solidFill>
                  <a:srgbClr val="008CA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184275" y="1654175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1184275" y="3567212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1184275" y="5474399"/>
            <a:ext cx="4089400" cy="5635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1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0"/>
            <a:ext cx="5256621" cy="67551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hape 73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4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75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76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91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2148"/>
            <a:ext cx="7886700" cy="48948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82148"/>
            <a:ext cx="3886200" cy="4894815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82148"/>
            <a:ext cx="3886200" cy="4894815"/>
          </a:xfrm>
        </p:spPr>
        <p:txBody>
          <a:bodyPr/>
          <a:lstStyle>
            <a:lvl1pPr>
              <a:defRPr>
                <a:solidFill>
                  <a:srgbClr val="455FA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hape 34"/>
          <p:cNvSpPr/>
          <p:nvPr userDrawn="1"/>
        </p:nvSpPr>
        <p:spPr>
          <a:xfrm>
            <a:off x="5696953" y="6755101"/>
            <a:ext cx="1401679" cy="110921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" name="Shape 35"/>
          <p:cNvSpPr/>
          <p:nvPr userDrawn="1"/>
        </p:nvSpPr>
        <p:spPr>
          <a:xfrm>
            <a:off x="7098631" y="6755100"/>
            <a:ext cx="2045369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Shape 36"/>
          <p:cNvSpPr/>
          <p:nvPr userDrawn="1"/>
        </p:nvSpPr>
        <p:spPr>
          <a:xfrm>
            <a:off x="0" y="6755100"/>
            <a:ext cx="1473867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" name="Shape 37"/>
          <p:cNvSpPr/>
          <p:nvPr userDrawn="1"/>
        </p:nvSpPr>
        <p:spPr>
          <a:xfrm>
            <a:off x="1473868" y="6755100"/>
            <a:ext cx="4223084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37" y="122933"/>
            <a:ext cx="986625" cy="17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/>
          <p:nvPr userDrawn="1"/>
        </p:nvSpPr>
        <p:spPr>
          <a:xfrm>
            <a:off x="4967681" y="2071863"/>
            <a:ext cx="1467900" cy="102035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" name="Shape 27"/>
          <p:cNvSpPr/>
          <p:nvPr userDrawn="1"/>
        </p:nvSpPr>
        <p:spPr>
          <a:xfrm>
            <a:off x="6435581" y="2071864"/>
            <a:ext cx="2720451" cy="102035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Shape 28"/>
          <p:cNvSpPr/>
          <p:nvPr userDrawn="1"/>
        </p:nvSpPr>
        <p:spPr>
          <a:xfrm>
            <a:off x="0" y="2071861"/>
            <a:ext cx="2364206" cy="102035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Shape 29"/>
          <p:cNvSpPr/>
          <p:nvPr userDrawn="1"/>
        </p:nvSpPr>
        <p:spPr>
          <a:xfrm>
            <a:off x="2364205" y="2071862"/>
            <a:ext cx="1753412" cy="102035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Shape 25"/>
          <p:cNvSpPr txBox="1"/>
          <p:nvPr userDrawn="1"/>
        </p:nvSpPr>
        <p:spPr>
          <a:xfrm>
            <a:off x="3766612" y="1552771"/>
            <a:ext cx="14679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rgbClr val="97A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sz="7200" b="1" dirty="0">
              <a:solidFill>
                <a:srgbClr val="97AB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11" y="146610"/>
            <a:ext cx="986625" cy="1747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50036" y="2584133"/>
            <a:ext cx="6619875" cy="738187"/>
          </a:xfrm>
        </p:spPr>
        <p:txBody>
          <a:bodyPr>
            <a:normAutofit/>
          </a:bodyPr>
          <a:lstStyle>
            <a:lvl1pPr marL="0" indent="0" algn="ctr">
              <a:buNone/>
              <a:defRPr sz="28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13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501"/>
            <a:ext cx="7886700" cy="7302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7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99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rple">
    <p:bg>
      <p:bgPr>
        <a:solidFill>
          <a:srgbClr val="455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80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1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2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7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1311965"/>
            <a:ext cx="7886700" cy="4864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0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rple">
    <p:bg>
      <p:bgPr>
        <a:solidFill>
          <a:srgbClr val="455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9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hape 80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1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C9B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2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035300"/>
            <a:ext cx="7886700" cy="787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5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420342"/>
            <a:ext cx="7886700" cy="669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5" name="Shape 246"/>
          <p:cNvSpPr/>
          <p:nvPr/>
        </p:nvSpPr>
        <p:spPr>
          <a:xfrm>
            <a:off x="5624296" y="2107442"/>
            <a:ext cx="3305700" cy="864357"/>
          </a:xfrm>
          <a:prstGeom prst="chevron">
            <a:avLst>
              <a:gd name="adj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Shape 249"/>
          <p:cNvSpPr/>
          <p:nvPr/>
        </p:nvSpPr>
        <p:spPr>
          <a:xfrm>
            <a:off x="-8021" y="2107656"/>
            <a:ext cx="3546900" cy="864357"/>
          </a:xfrm>
          <a:prstGeom prst="homePlate">
            <a:avLst>
              <a:gd name="adj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Shape 252"/>
          <p:cNvSpPr/>
          <p:nvPr/>
        </p:nvSpPr>
        <p:spPr>
          <a:xfrm>
            <a:off x="2949659" y="2107442"/>
            <a:ext cx="3305700" cy="864357"/>
          </a:xfrm>
          <a:prstGeom prst="chevron">
            <a:avLst>
              <a:gd name="adj" fmla="val 50000"/>
            </a:avLst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799" y="2228863"/>
            <a:ext cx="2430463" cy="6000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79078" y="2228863"/>
            <a:ext cx="2413863" cy="6000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69401" y="2228863"/>
            <a:ext cx="2381250" cy="6000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3429000"/>
            <a:ext cx="2430463" cy="2378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62494" y="3429000"/>
            <a:ext cx="2430463" cy="2378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188" y="3429000"/>
            <a:ext cx="2430463" cy="23780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49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16" y="154631"/>
            <a:ext cx="1315500" cy="174724"/>
          </a:xfrm>
          <a:prstGeom prst="rect">
            <a:avLst/>
          </a:prstGeom>
        </p:spPr>
      </p:pic>
      <p:sp>
        <p:nvSpPr>
          <p:cNvPr id="5" name="Shape 246"/>
          <p:cNvSpPr/>
          <p:nvPr/>
        </p:nvSpPr>
        <p:spPr>
          <a:xfrm>
            <a:off x="5624296" y="1012067"/>
            <a:ext cx="3305700" cy="864357"/>
          </a:xfrm>
          <a:prstGeom prst="chevron">
            <a:avLst>
              <a:gd name="adj" fmla="val 50000"/>
            </a:avLst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8" name="Shape 249"/>
          <p:cNvSpPr/>
          <p:nvPr/>
        </p:nvSpPr>
        <p:spPr>
          <a:xfrm>
            <a:off x="-8021" y="1012281"/>
            <a:ext cx="3546900" cy="864357"/>
          </a:xfrm>
          <a:prstGeom prst="homePlate">
            <a:avLst>
              <a:gd name="adj" fmla="val 50000"/>
            </a:avLst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Raleway"/>
            </a:endParaRPr>
          </a:p>
        </p:txBody>
      </p:sp>
      <p:sp>
        <p:nvSpPr>
          <p:cNvPr id="11" name="Shape 252"/>
          <p:cNvSpPr/>
          <p:nvPr/>
        </p:nvSpPr>
        <p:spPr>
          <a:xfrm>
            <a:off x="2949659" y="1012067"/>
            <a:ext cx="3305700" cy="864357"/>
          </a:xfrm>
          <a:prstGeom prst="chevron">
            <a:avLst>
              <a:gd name="adj" fmla="val 50000"/>
            </a:avLst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rgbClr val="FFFFFF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Shape 60"/>
          <p:cNvSpPr/>
          <p:nvPr userDrawn="1"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EFAA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61"/>
          <p:cNvSpPr/>
          <p:nvPr userDrawn="1"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C63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62"/>
          <p:cNvSpPr/>
          <p:nvPr userDrawn="1"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008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63"/>
          <p:cNvSpPr/>
          <p:nvPr userDrawn="1"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455F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4799" y="1133488"/>
            <a:ext cx="2430463" cy="6000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79078" y="1133488"/>
            <a:ext cx="2413863" cy="6000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269401" y="1133488"/>
            <a:ext cx="2381250" cy="60006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4800" y="2333625"/>
            <a:ext cx="2430463" cy="40195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62494" y="2333625"/>
            <a:ext cx="2430463" cy="40195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0188" y="2333625"/>
            <a:ext cx="2430463" cy="40195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24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0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52575"/>
            <a:ext cx="7886700" cy="4624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6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0" r:id="rId4"/>
    <p:sldLayoutId id="2147483667" r:id="rId5"/>
    <p:sldLayoutId id="2147483668" r:id="rId6"/>
    <p:sldLayoutId id="2147483677" r:id="rId7"/>
    <p:sldLayoutId id="2147483673" r:id="rId8"/>
    <p:sldLayoutId id="2147483676" r:id="rId9"/>
    <p:sldLayoutId id="2147483675" r:id="rId10"/>
    <p:sldLayoutId id="2147483674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6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csi.state.co.us/onboarding-training/" TargetMode="External"/><Relationship Id="rId2" Type="http://schemas.openxmlformats.org/officeDocument/2006/relationships/hyperlink" Target="http://www.cde.state.co.us/cdesped/iep_proceduralguidan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/>
              <a:t>Student Transfers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D3AB21-CDDA-59FF-0C46-44478E6A6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4"/>
    </mc:Choice>
    <mc:Fallback xmlns="">
      <p:transition spd="slow" advTm="53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AC7C-5FD2-71B1-8238-334192BE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Transfer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0DBD5-CB65-5E12-5434-FE0F0F0F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7426"/>
            <a:ext cx="7886700" cy="4339537"/>
          </a:xfrm>
        </p:spPr>
        <p:txBody>
          <a:bodyPr/>
          <a:lstStyle/>
          <a:p>
            <a:r>
              <a:rPr lang="en-US" dirty="0"/>
              <a:t>IEP student who enrolls in your school from another school at anytime during the school year.</a:t>
            </a:r>
          </a:p>
          <a:p>
            <a:r>
              <a:rPr lang="en-US" dirty="0"/>
              <a:t>The IEP must be in effect the first day the student enters.</a:t>
            </a:r>
          </a:p>
          <a:p>
            <a:r>
              <a:rPr lang="en-US" dirty="0"/>
              <a:t>Any changes to the student’s goals, services, or LRE must be made through an official IEP meeting or an IEP amendment.</a:t>
            </a:r>
          </a:p>
        </p:txBody>
      </p:sp>
    </p:spTree>
    <p:extLst>
      <p:ext uri="{BB962C8B-B14F-4D97-AF65-F5344CB8AC3E}">
        <p14:creationId xmlns:p14="http://schemas.microsoft.com/office/powerpoint/2010/main" val="2846769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72E38-F3AF-67E2-D24B-56537847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51CE5-F09B-3CF5-3813-723A42237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3525"/>
            <a:ext cx="7886700" cy="4503438"/>
          </a:xfrm>
        </p:spPr>
        <p:txBody>
          <a:bodyPr/>
          <a:lstStyle/>
          <a:p>
            <a:r>
              <a:rPr lang="en-US" dirty="0"/>
              <a:t>In-state transfer – When a student with an IEP enrolls in your school from another district/school in Colorado.</a:t>
            </a:r>
          </a:p>
          <a:p>
            <a:endParaRPr lang="en-US" dirty="0"/>
          </a:p>
          <a:p>
            <a:r>
              <a:rPr lang="en-US" dirty="0"/>
              <a:t>Out-of-state transfer – when a student with an IEP enrolls in your school from a district/school from another state.</a:t>
            </a:r>
          </a:p>
        </p:txBody>
      </p:sp>
    </p:spTree>
    <p:extLst>
      <p:ext uri="{BB962C8B-B14F-4D97-AF65-F5344CB8AC3E}">
        <p14:creationId xmlns:p14="http://schemas.microsoft.com/office/powerpoint/2010/main" val="209261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1670A-200B-567B-BD49-FA758DFD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In-State Transfer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3E80B-E6A1-0E95-50BE-B049ED574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Conduct a transfer meeting when a student with an IEP enrolls in your school.</a:t>
            </a:r>
          </a:p>
          <a:p>
            <a:r>
              <a:rPr lang="en-US" dirty="0"/>
              <a:t>Determine if the current IEP can be accepted as is.</a:t>
            </a:r>
          </a:p>
          <a:p>
            <a:pPr lvl="1"/>
            <a:r>
              <a:rPr lang="en-US" dirty="0"/>
              <a:t>If YES:</a:t>
            </a:r>
          </a:p>
          <a:p>
            <a:pPr lvl="2"/>
            <a:r>
              <a:rPr lang="en-US" dirty="0"/>
              <a:t>Complete the transfer form and indicate that the current IEP will be followed as is.</a:t>
            </a:r>
          </a:p>
          <a:p>
            <a:pPr lvl="1"/>
            <a:r>
              <a:rPr lang="en-US" dirty="0"/>
              <a:t>If NO:</a:t>
            </a:r>
          </a:p>
          <a:p>
            <a:pPr lvl="2"/>
            <a:r>
              <a:rPr lang="en-US" dirty="0"/>
              <a:t>Complete transfer form and indicate that the IEP will not be adopted and proceed to develop a new IEP through the IEP process.</a:t>
            </a:r>
          </a:p>
          <a:p>
            <a:pPr lvl="2"/>
            <a:r>
              <a:rPr lang="en-US" dirty="0"/>
              <a:t>Define comparable services on the form.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	*If significant changes are made to the current IEP, the evaluation 	process must be followed.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6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IEP form for student transfers within Colorado.">
            <a:extLst>
              <a:ext uri="{FF2B5EF4-FFF2-40B4-BE49-F238E27FC236}">
                <a16:creationId xmlns:a16="http://schemas.microsoft.com/office/drawing/2014/main" id="{14A8E29C-CF98-4C25-AD37-6704F2E02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" r="2" b="7966"/>
          <a:stretch/>
        </p:blipFill>
        <p:spPr>
          <a:xfrm>
            <a:off x="90487" y="375339"/>
            <a:ext cx="8963025" cy="6319837"/>
          </a:xfrm>
          <a:noFill/>
        </p:spPr>
      </p:pic>
    </p:spTree>
    <p:extLst>
      <p:ext uri="{BB962C8B-B14F-4D97-AF65-F5344CB8AC3E}">
        <p14:creationId xmlns:p14="http://schemas.microsoft.com/office/powerpoint/2010/main" val="368346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505C-B16E-FDEC-4D04-218FB16D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of State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80EF-AD86-E1EE-CF6F-A243382E7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if the student </a:t>
            </a:r>
            <a:r>
              <a:rPr lang="en-US"/>
              <a:t>meets Colorado’s </a:t>
            </a:r>
            <a:r>
              <a:rPr lang="en-US" dirty="0"/>
              <a:t>eligibility requirements as a student with a disability under ECEA Rules.</a:t>
            </a:r>
          </a:p>
          <a:p>
            <a:pPr lvl="1"/>
            <a:r>
              <a:rPr lang="en-US" dirty="0"/>
              <a:t>If Yes:</a:t>
            </a:r>
          </a:p>
          <a:p>
            <a:pPr lvl="2"/>
            <a:r>
              <a:rPr lang="en-US" dirty="0"/>
              <a:t>The IEP team may adopt the current IEP or determine appropriate comparable services until a new IEP is developed.</a:t>
            </a:r>
          </a:p>
          <a:p>
            <a:pPr lvl="1"/>
            <a:r>
              <a:rPr lang="en-US" dirty="0"/>
              <a:t>If No:</a:t>
            </a:r>
          </a:p>
          <a:p>
            <a:pPr lvl="2"/>
            <a:r>
              <a:rPr lang="en-US" dirty="0"/>
              <a:t>The IEP team must conduct a new evaluation to determine eligibility following the appropriate steps for an Initial Evaluation.</a:t>
            </a:r>
          </a:p>
        </p:txBody>
      </p:sp>
    </p:spTree>
    <p:extLst>
      <p:ext uri="{BB962C8B-B14F-4D97-AF65-F5344CB8AC3E}">
        <p14:creationId xmlns:p14="http://schemas.microsoft.com/office/powerpoint/2010/main" val="186463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the Colorado IEP form for students who transfer to Colorado from another state.&#10;">
            <a:extLst>
              <a:ext uri="{FF2B5EF4-FFF2-40B4-BE49-F238E27FC236}">
                <a16:creationId xmlns:a16="http://schemas.microsoft.com/office/drawing/2014/main" id="{4CDF3475-9F86-481B-B221-61BBA670C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0" y="366713"/>
            <a:ext cx="8181020" cy="6319837"/>
          </a:xfrm>
          <a:noFill/>
        </p:spPr>
      </p:pic>
    </p:spTree>
    <p:extLst>
      <p:ext uri="{BB962C8B-B14F-4D97-AF65-F5344CB8AC3E}">
        <p14:creationId xmlns:p14="http://schemas.microsoft.com/office/powerpoint/2010/main" val="254328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7FDB-53F7-70AF-9C1C-E10038AC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5865"/>
          </a:xfrm>
        </p:spPr>
        <p:txBody>
          <a:bodyPr/>
          <a:lstStyle/>
          <a:p>
            <a:pPr algn="ctr"/>
            <a:r>
              <a:rPr lang="en-US" dirty="0"/>
              <a:t>Most Importantly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724F9-5232-BE82-9786-26D656469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students with an IEP must begin receiving services the first day of school</a:t>
            </a:r>
          </a:p>
          <a:p>
            <a:r>
              <a:rPr lang="en-US" dirty="0"/>
              <a:t>All relevant staff must be notified of accommodations and modifications for students in their classrooms.</a:t>
            </a:r>
          </a:p>
          <a:p>
            <a:r>
              <a:rPr lang="en-US" dirty="0"/>
              <a:t>All pertinent staff must receive a copy of student behavior plans; including bus drivers, recess paraeducators, and lunchroom staff, if appropriate.</a:t>
            </a:r>
          </a:p>
        </p:txBody>
      </p:sp>
    </p:spTree>
    <p:extLst>
      <p:ext uri="{BB962C8B-B14F-4D97-AF65-F5344CB8AC3E}">
        <p14:creationId xmlns:p14="http://schemas.microsoft.com/office/powerpoint/2010/main" val="103535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685C-D944-4D48-D64A-33FB68BF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A190C-881E-8DFA-D722-FC263846D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your CSI Regional </a:t>
            </a:r>
            <a:r>
              <a:rPr lang="en-US"/>
              <a:t>Coordinator for additional </a:t>
            </a:r>
            <a:r>
              <a:rPr lang="en-US" dirty="0"/>
              <a:t>guidance or information.</a:t>
            </a:r>
          </a:p>
          <a:p>
            <a:r>
              <a:rPr lang="en-US" i="1" dirty="0"/>
              <a:t>IEP Procedural Guidance</a:t>
            </a:r>
            <a:r>
              <a:rPr lang="en-US" dirty="0"/>
              <a:t>: Exceptional Student Services Unit Technical Assistance; Colorado Department of Education </a:t>
            </a:r>
            <a:r>
              <a:rPr lang="en-US" dirty="0">
                <a:hlinkClick r:id="rId2"/>
              </a:rPr>
              <a:t>http://www.cde.state.co.us/cdesped/iep_proceduralguidance</a:t>
            </a:r>
            <a:endParaRPr lang="en-US" dirty="0"/>
          </a:p>
          <a:p>
            <a:r>
              <a:rPr lang="en-US" i="1" dirty="0"/>
              <a:t>Special Education Onboarding Handbook: A Guide for New CSI Schools and Staff </a:t>
            </a:r>
            <a:r>
              <a:rPr lang="en-US" dirty="0">
                <a:hlinkClick r:id="rId3"/>
              </a:rPr>
              <a:t>https://resources.csi.state.co.us/onboarding-training/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F642-7786-5F72-5555-38A941F3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Back to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56B6B-7464-D362-BB5D-03DDC8F6D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Education Teachers have a unique situation when preparing for the new school year.</a:t>
            </a:r>
          </a:p>
          <a:p>
            <a:r>
              <a:rPr lang="en-US" dirty="0"/>
              <a:t>Usually receive a list of special education students the day they return.</a:t>
            </a:r>
          </a:p>
          <a:p>
            <a:r>
              <a:rPr lang="en-US" dirty="0"/>
              <a:t>After receiving the list there are several steps the special education case managers will need to follow prior the students entering school.</a:t>
            </a:r>
          </a:p>
        </p:txBody>
      </p:sp>
    </p:spTree>
    <p:extLst>
      <p:ext uri="{BB962C8B-B14F-4D97-AF65-F5344CB8AC3E}">
        <p14:creationId xmlns:p14="http://schemas.microsoft.com/office/powerpoint/2010/main" val="113523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A1DE-8420-43BB-0FC2-F9645A49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960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Notice to District of Residence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1EAE0-BC80-2462-D602-09250AD50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9020"/>
            <a:ext cx="7886700" cy="4537944"/>
          </a:xfrm>
        </p:spPr>
        <p:txBody>
          <a:bodyPr>
            <a:normAutofit/>
          </a:bodyPr>
          <a:lstStyle/>
          <a:p>
            <a:r>
              <a:rPr lang="en-US" dirty="0"/>
              <a:t>Determine which special education students are new (enrolled over the summer) or have transferred to your school this current school year.</a:t>
            </a:r>
          </a:p>
          <a:p>
            <a:r>
              <a:rPr lang="en-US" dirty="0"/>
              <a:t>Complete notification letter to the superintendent and special education director of the student’s District of Residence.</a:t>
            </a:r>
          </a:p>
          <a:p>
            <a:r>
              <a:rPr lang="en-US" dirty="0"/>
              <a:t>Use your letterhead for your school and either mail or fax the letter to the District of Residence.</a:t>
            </a:r>
          </a:p>
        </p:txBody>
      </p:sp>
    </p:spTree>
    <p:extLst>
      <p:ext uri="{BB962C8B-B14F-4D97-AF65-F5344CB8AC3E}">
        <p14:creationId xmlns:p14="http://schemas.microsoft.com/office/powerpoint/2010/main" val="416551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1DF2-EC2B-A771-F7C2-5DA5BD6B4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Letter to District of Residence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5EC7F-776C-2DB6-8C48-1851CF00C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/>
              <a:t>CONFIDENTIAL</a:t>
            </a:r>
          </a:p>
          <a:p>
            <a:pPr marL="0" indent="0" algn="ctr">
              <a:buNone/>
            </a:pPr>
            <a:r>
              <a:rPr lang="en-US" b="1" u="sng" dirty="0"/>
              <a:t>Notice to District of Residence</a:t>
            </a:r>
          </a:p>
          <a:p>
            <a:pPr marL="0" indent="0" algn="r">
              <a:buNone/>
            </a:pPr>
            <a:r>
              <a:rPr lang="en-US" dirty="0"/>
              <a:t>Date_____________</a:t>
            </a:r>
          </a:p>
          <a:p>
            <a:pPr marL="0" indent="0">
              <a:buNone/>
            </a:pPr>
            <a:r>
              <a:rPr lang="en-US" dirty="0"/>
              <a:t>To:</a:t>
            </a:r>
          </a:p>
          <a:p>
            <a:pPr marL="0" indent="0">
              <a:buNone/>
            </a:pPr>
            <a:r>
              <a:rPr lang="en-US" dirty="0"/>
              <a:t>Superintendent of________________________</a:t>
            </a:r>
          </a:p>
          <a:p>
            <a:pPr marL="0" indent="0">
              <a:buNone/>
            </a:pPr>
            <a:r>
              <a:rPr lang="en-US" dirty="0"/>
              <a:t>Director of Special Education of_____________</a:t>
            </a:r>
          </a:p>
          <a:p>
            <a:pPr marL="0" indent="0">
              <a:buNone/>
            </a:pPr>
            <a:r>
              <a:rPr lang="en-US" dirty="0"/>
              <a:t>Name of Charter School:___________________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following student, who has an identified special education disability, has applied to enroll or has enrolled in our school.</a:t>
            </a:r>
          </a:p>
          <a:p>
            <a:pPr marL="0" indent="0">
              <a:buNone/>
            </a:pPr>
            <a:r>
              <a:rPr lang="en-US" dirty="0"/>
              <a:t>Name of Student:___________________________</a:t>
            </a:r>
          </a:p>
          <a:p>
            <a:pPr marL="0" indent="0">
              <a:buNone/>
            </a:pPr>
            <a:r>
              <a:rPr lang="en-US" dirty="0"/>
              <a:t>Student’s Date of Birth_______________________  SASID________________________</a:t>
            </a:r>
          </a:p>
          <a:p>
            <a:pPr marL="0" indent="0">
              <a:buNone/>
            </a:pPr>
            <a:r>
              <a:rPr lang="en-US" dirty="0"/>
              <a:t>Date of enrollment application:____________________</a:t>
            </a:r>
          </a:p>
          <a:p>
            <a:pPr marL="0" indent="0">
              <a:buNone/>
            </a:pPr>
            <a:r>
              <a:rPr lang="en-US" dirty="0"/>
              <a:t>Anticipated date of admission:____________________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_______________________________________________</a:t>
            </a:r>
          </a:p>
          <a:p>
            <a:pPr marL="0" indent="0">
              <a:buNone/>
            </a:pPr>
            <a:r>
              <a:rPr lang="en-US" dirty="0"/>
              <a:t>Printed Name of Charter School Administrator</a:t>
            </a:r>
          </a:p>
          <a:p>
            <a:pPr marL="0" indent="0">
              <a:buNone/>
            </a:pPr>
            <a:r>
              <a:rPr lang="en-US" dirty="0"/>
              <a:t>_______________________________________________</a:t>
            </a:r>
          </a:p>
          <a:p>
            <a:pPr marL="0" indent="0">
              <a:buNone/>
            </a:pPr>
            <a:r>
              <a:rPr lang="en-US" dirty="0"/>
              <a:t>Signature of Charter School Administrator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EC69-7305-B18E-DCC3-55E2C8CC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8124"/>
            <a:ext cx="7886700" cy="10701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Request and Review the IEPs of New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2409-5780-ACDB-1E57-E35E210FC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9921"/>
            <a:ext cx="7886700" cy="459995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Determine which students are new enrollees and which students are transfer students</a:t>
            </a:r>
          </a:p>
          <a:p>
            <a:pPr lvl="1"/>
            <a:r>
              <a:rPr lang="en-US" dirty="0"/>
              <a:t>New Enrollees</a:t>
            </a:r>
          </a:p>
          <a:p>
            <a:pPr lvl="2"/>
            <a:r>
              <a:rPr lang="en-US" dirty="0"/>
              <a:t>Students who enrolled prior to the start of the school year – spring or summer following the lottery</a:t>
            </a:r>
          </a:p>
          <a:p>
            <a:pPr lvl="1"/>
            <a:r>
              <a:rPr lang="en-US" dirty="0"/>
              <a:t>Transfer Students</a:t>
            </a:r>
          </a:p>
          <a:p>
            <a:pPr lvl="2"/>
            <a:r>
              <a:rPr lang="en-US" dirty="0"/>
              <a:t>Students who enrolled in your school after school begins.</a:t>
            </a:r>
          </a:p>
          <a:p>
            <a:r>
              <a:rPr lang="en-US" dirty="0"/>
              <a:t>Request records from the previous school.</a:t>
            </a:r>
          </a:p>
          <a:p>
            <a:pPr lvl="1"/>
            <a:r>
              <a:rPr lang="en-US" dirty="0"/>
              <a:t>Initial evaluation or most recent triennial evaluation</a:t>
            </a:r>
          </a:p>
          <a:p>
            <a:pPr lvl="1"/>
            <a:r>
              <a:rPr lang="en-US" dirty="0"/>
              <a:t>Eligibility Determination</a:t>
            </a:r>
          </a:p>
          <a:p>
            <a:pPr lvl="1"/>
            <a:r>
              <a:rPr lang="en-US" dirty="0"/>
              <a:t>Current IEP </a:t>
            </a:r>
          </a:p>
          <a:p>
            <a:pPr lvl="1"/>
            <a:r>
              <a:rPr lang="en-US" dirty="0"/>
              <a:t>Copy of Prior Written Notice and Consent for Placement</a:t>
            </a:r>
          </a:p>
          <a:p>
            <a:pPr lvl="2"/>
            <a:r>
              <a:rPr lang="en-US" dirty="0"/>
              <a:t>If the previous district did not complete a PWN and Consent for Placement, complete one and have it signed by the parent.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*Remember schools do not need a signed request of records to gain access to a copy of the IEPs from the previous school. 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FF0000"/>
                </a:solidFill>
              </a:rPr>
              <a:t>If you have difficulty obtaining the records, talk with your coordinator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4641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0F43-6131-C509-8507-AC463533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999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Enrollees</a:t>
            </a:r>
            <a:br>
              <a:rPr lang="en-US" dirty="0"/>
            </a:br>
            <a:r>
              <a:rPr lang="en-US" dirty="0"/>
              <a:t>Spring and Summer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45039-B63C-84C2-C59E-0C1340627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80591"/>
            <a:ext cx="7886700" cy="4096372"/>
          </a:xfrm>
        </p:spPr>
        <p:txBody>
          <a:bodyPr/>
          <a:lstStyle/>
          <a:p>
            <a:r>
              <a:rPr lang="en-US" dirty="0"/>
              <a:t>Special Education students who enroll in your school over the summer must have a current IEP in place the first day of school.</a:t>
            </a:r>
          </a:p>
          <a:p>
            <a:r>
              <a:rPr lang="en-US" dirty="0"/>
              <a:t>The student’s IEP from their previous school must be adopted or you must develop a new IEP prior to the first day of school.</a:t>
            </a:r>
          </a:p>
        </p:txBody>
      </p:sp>
    </p:spTree>
    <p:extLst>
      <p:ext uri="{BB962C8B-B14F-4D97-AF65-F5344CB8AC3E}">
        <p14:creationId xmlns:p14="http://schemas.microsoft.com/office/powerpoint/2010/main" val="162292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5CC4-BF77-073E-73C8-4EEE505D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790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Students </a:t>
            </a:r>
            <a:br>
              <a:rPr lang="en-US" dirty="0"/>
            </a:br>
            <a:r>
              <a:rPr lang="en-US" dirty="0"/>
              <a:t>Acceptable IEP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4C620-52E6-7CE0-A783-4FA2EBEB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66122"/>
            <a:ext cx="7756225" cy="3950597"/>
          </a:xfrm>
        </p:spPr>
        <p:txBody>
          <a:bodyPr>
            <a:normAutofit/>
          </a:bodyPr>
          <a:lstStyle/>
          <a:p>
            <a:r>
              <a:rPr lang="en-US" sz="2400" dirty="0"/>
              <a:t>Student’s Profile is completed in the IEP platform that the school is using.</a:t>
            </a:r>
          </a:p>
          <a:p>
            <a:r>
              <a:rPr lang="en-US" sz="2400" dirty="0"/>
              <a:t>The current IEP from the previous school is adopted, scanned, and uploaded in the IEP platform used by the charter school. </a:t>
            </a:r>
          </a:p>
          <a:p>
            <a:r>
              <a:rPr lang="en-US" sz="2400" dirty="0"/>
              <a:t>All appropriate staff are notified of the student’s IEP.</a:t>
            </a:r>
          </a:p>
          <a:p>
            <a:r>
              <a:rPr lang="en-US" sz="2400" dirty="0"/>
              <a:t>All dates stay consistent with the current IEP.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448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256B-44C5-E11B-C94F-64FBD09E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6182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Student Enrollment Unacceptable IEP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6B108-9D89-94F6-8035-7AAC2B98D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0991"/>
            <a:ext cx="7886700" cy="47059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the IEP team determines the student’s current IEP is inappropriate:</a:t>
            </a:r>
          </a:p>
          <a:p>
            <a:pPr lvl="1"/>
            <a:r>
              <a:rPr lang="en-US" dirty="0"/>
              <a:t>Complete Student Profile Information in IEP platform.</a:t>
            </a:r>
          </a:p>
          <a:p>
            <a:pPr lvl="1"/>
            <a:r>
              <a:rPr lang="en-US" dirty="0"/>
              <a:t>Request Prior Written Notice and Permission to Evaluate from the parent to determine Least Restrictive Environment and Services.</a:t>
            </a:r>
          </a:p>
          <a:p>
            <a:pPr lvl="1"/>
            <a:r>
              <a:rPr lang="en-US" dirty="0"/>
              <a:t>Document how you are going to provide comparable IEP services while assessment takes place.</a:t>
            </a:r>
          </a:p>
          <a:p>
            <a:pPr lvl="1"/>
            <a:r>
              <a:rPr lang="en-US" dirty="0"/>
              <a:t>Assess the student to determine needs, services and placement.</a:t>
            </a:r>
          </a:p>
          <a:p>
            <a:pPr lvl="1"/>
            <a:r>
              <a:rPr lang="en-US" dirty="0"/>
              <a:t>Within 30 days, convene an evaluation meeting with all required members and all appropriate paperwork, including Notice of Meeting.</a:t>
            </a:r>
          </a:p>
          <a:p>
            <a:pPr lvl="1"/>
            <a:r>
              <a:rPr lang="en-US" dirty="0"/>
              <a:t>Develop a new IEP based upon the </a:t>
            </a:r>
            <a:r>
              <a:rPr lang="en-US" b="1" dirty="0"/>
              <a:t>student’s needs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80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D8BAD-65A0-9353-2DFF-9968C073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During the Assessment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C3DAE-FF3C-572B-B3C1-5A87BB31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student must be served according to the previous IEP;</a:t>
            </a:r>
          </a:p>
          <a:p>
            <a:r>
              <a:rPr lang="en-US" dirty="0"/>
              <a:t>Comparable services will be provided, if required;</a:t>
            </a:r>
          </a:p>
          <a:p>
            <a:r>
              <a:rPr lang="en-US" dirty="0"/>
              <a:t>Parents must be provided with Prior Written Notice indicating the comparable services.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*Remember: The student must be served based upon their needs, not the school’s needs.</a:t>
            </a:r>
          </a:p>
        </p:txBody>
      </p:sp>
    </p:spTree>
    <p:extLst>
      <p:ext uri="{BB962C8B-B14F-4D97-AF65-F5344CB8AC3E}">
        <p14:creationId xmlns:p14="http://schemas.microsoft.com/office/powerpoint/2010/main" val="4017713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5FA9"/>
      </a:accent1>
      <a:accent2>
        <a:srgbClr val="008CA0"/>
      </a:accent2>
      <a:accent3>
        <a:srgbClr val="7C9B52"/>
      </a:accent3>
      <a:accent4>
        <a:srgbClr val="EFAA1F"/>
      </a:accent4>
      <a:accent5>
        <a:srgbClr val="C63F28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 PowerPoint Template" id="{C14E304F-5A32-4AF4-80EF-900BF47375BA}" vid="{3303ABBC-D49F-452D-9940-407FDE384BB4}"/>
    </a:ext>
  </a:extLst>
</a:theme>
</file>

<file path=ppt/theme/theme2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5FA9"/>
      </a:accent1>
      <a:accent2>
        <a:srgbClr val="008CA0"/>
      </a:accent2>
      <a:accent3>
        <a:srgbClr val="7C9B52"/>
      </a:accent3>
      <a:accent4>
        <a:srgbClr val="EFAA1F"/>
      </a:accent4>
      <a:accent5>
        <a:srgbClr val="C63F28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nsfer IEP Powerpoint 2020" id="{8ABAE055-E108-4130-ADF2-4E6D53F59429}" vid="{735D5FA1-84A4-438E-B85D-98E52E45FA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2977</TotalTime>
  <Words>1026</Words>
  <Application>Microsoft Office PowerPoint</Application>
  <PresentationFormat>On-screen Show (4:3)</PresentationFormat>
  <Paragraphs>97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Office Theme</vt:lpstr>
      <vt:lpstr>New Student Transfers</vt:lpstr>
      <vt:lpstr>Back to School</vt:lpstr>
      <vt:lpstr>Notice to District of Residence</vt:lpstr>
      <vt:lpstr>Letter to District of Residence</vt:lpstr>
      <vt:lpstr>Request and Review the IEPs of New Students</vt:lpstr>
      <vt:lpstr>New Enrollees Spring and Summer Enrollment</vt:lpstr>
      <vt:lpstr>New Students  Acceptable IEP</vt:lpstr>
      <vt:lpstr>New Student Enrollment Unacceptable IEP</vt:lpstr>
      <vt:lpstr>During the Assessment Process</vt:lpstr>
      <vt:lpstr>Transfer Student</vt:lpstr>
      <vt:lpstr>Types of Transfers</vt:lpstr>
      <vt:lpstr>In-State Transfer Students</vt:lpstr>
      <vt:lpstr>PowerPoint Presentation</vt:lpstr>
      <vt:lpstr>Out of State Transfers</vt:lpstr>
      <vt:lpstr>PowerPoint Presentation</vt:lpstr>
      <vt:lpstr>Most Importantly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PowerPoint Template</dc:title>
  <dc:creator>Day, Donna</dc:creator>
  <cp:lastModifiedBy>Stachokus, Nick</cp:lastModifiedBy>
  <cp:revision>4</cp:revision>
  <dcterms:created xsi:type="dcterms:W3CDTF">2023-07-24T14:45:05Z</dcterms:created>
  <dcterms:modified xsi:type="dcterms:W3CDTF">2024-09-20T02:44:36Z</dcterms:modified>
</cp:coreProperties>
</file>