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3" d="100"/>
          <a:sy n="133" d="100"/>
        </p:scale>
        <p:origin x="378"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2aea344e390_1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2aea344e390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aea344e390_1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2aea344e390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aea344e390_1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aea344e390_1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aea344e390_1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aea344e390_1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aea344e390_1_7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2aea344e390_1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aea344e390_1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aea344e390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aea344e390_1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aea344e390_1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2aea344e390_1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2aea344e390_1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aeba34c49a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2aeba34c49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aea344e390_1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aea344e390_1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aea9f6e44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aea9f6e44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I asked you this question, your mind probably went to visualization and the spirit of travel. You imagined the places you could go along with your needs (relaxation, adventure, family time, etc…).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2aeba34c49a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2aeba34c49a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aeba34c49a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aeba34c49a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aea344e390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2aea344e39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It is not until much later in the process that you put logistics in place and/or audit for them.</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aea344e390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2aea344e390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spirit and logistics of travel planning work together. If you skipped the spirit part, you might end up on a cheap trip to an arbitrary location that didn’t really serve your needs. Without the logistics step, you might get flagged by customs or find yourself unprepared or unsafe. Our best trip planning is anchored in the spirit of travel, but the logistics are double- (maybe triple-) checked.</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aea344e390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aea344e390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Because of how much airtime compliance gets in the world of special education, we often skip the spirit part of transition planning. We start and end in that logistical world of compliance. We find ourselves driven by only the letter of the law.</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aea344e390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aea344e390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Much like with travel planning, when we skip the spirit step and the true intent of IDEA law, we sacrifice our students’ richest possible outcomes.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ea344e390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ea344e39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why we need both, together. We need to anchor our planning in the spirit of the law, and then audit our work with the letter of the law.</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2aea344e390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2aea344e390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we look at both the spirit and letter of transition law, there are really six essential elements to consider. When we cover these and they work together (one informs and refers to the other), they make up the Golden Thread.</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aea344e390_1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aea344e390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document/d/1HzCzi5xHR8WnjTP-jwgD8nn5OhFAAsvc/edit"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1728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Transition IEPs</a:t>
            </a:r>
            <a:endParaRPr/>
          </a:p>
        </p:txBody>
      </p:sp>
      <p:sp>
        <p:nvSpPr>
          <p:cNvPr id="55" name="Google Shape;55;p13"/>
          <p:cNvSpPr txBox="1">
            <a:spLocks noGrp="1"/>
          </p:cNvSpPr>
          <p:nvPr>
            <p:ph type="subTitle" idx="1"/>
          </p:nvPr>
        </p:nvSpPr>
        <p:spPr>
          <a:xfrm>
            <a:off x="311700" y="2517750"/>
            <a:ext cx="8520600" cy="805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A Holistic Approach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More on Conducting Assessments</a:t>
            </a:r>
            <a:endParaRPr/>
          </a:p>
        </p:txBody>
      </p:sp>
      <p:sp>
        <p:nvSpPr>
          <p:cNvPr id="130" name="Google Shape;13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10000"/>
          </a:bodyPr>
          <a:lstStyle/>
          <a:p>
            <a:pPr marL="0" lvl="0" indent="0" algn="l" rtl="0">
              <a:spcBef>
                <a:spcPts val="1200"/>
              </a:spcBef>
              <a:spcAft>
                <a:spcPts val="0"/>
              </a:spcAft>
              <a:buNone/>
            </a:pPr>
            <a:r>
              <a:rPr lang="en" sz="9600">
                <a:solidFill>
                  <a:schemeClr val="dk1"/>
                </a:solidFill>
                <a:uFill>
                  <a:noFill/>
                </a:uFill>
                <a:hlinkClick r:id="rId3">
                  <a:extLst>
                    <a:ext uri="{A12FA001-AC4F-418D-AE19-62706E023703}">
                      <ahyp:hlinkClr xmlns:ahyp="http://schemas.microsoft.com/office/drawing/2018/hyperlinkcolor" val="tx"/>
                    </a:ext>
                  </a:extLst>
                </a:hlinkClick>
              </a:rPr>
              <a:t> </a:t>
            </a:r>
            <a:r>
              <a:rPr lang="en" sz="9600" u="sng">
                <a:solidFill>
                  <a:schemeClr val="hlink"/>
                </a:solidFill>
                <a:hlinkClick r:id="rId3"/>
              </a:rPr>
              <a:t>Transition Assessment Finder</a:t>
            </a:r>
            <a:endParaRPr sz="4937">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r>
              <a:rPr lang="en" sz="5600" b="1">
                <a:solidFill>
                  <a:schemeClr val="dk1"/>
                </a:solidFill>
              </a:rPr>
              <a:t>Exemplar PLAAFP Statement: </a:t>
            </a:r>
            <a:r>
              <a:rPr lang="en" sz="5600">
                <a:solidFill>
                  <a:schemeClr val="dk1"/>
                </a:solidFill>
              </a:rPr>
              <a:t>After taking the O*NET Interest Profiler, Jenny identified a PSG of being an architect and attending a four-year university. Jenny’s scores in writing are comparable to peers her age when applying the accommodation of speech-to-text, however, her mathematics scores remain significantly below grade level on classroom, district and state assessments. Jenny’s current math index scores on CO state testing do not meet freshman index scores for entrance into any four-year college in the state of Colorado. Although Jenny’s initial goal was to attend a four-year university, further conferencing and a visit to the local community college’s office of disabilities led Jenny to decide to pursue an associate’s degree in architectural drafting.</a:t>
            </a:r>
            <a:endParaRPr sz="5600">
              <a:solidFill>
                <a:schemeClr val="dk1"/>
              </a:solidFill>
            </a:endParaRPr>
          </a:p>
          <a:p>
            <a:pPr marL="0" lvl="0" indent="0" algn="l" rtl="0">
              <a:spcBef>
                <a:spcPts val="1200"/>
              </a:spcBef>
              <a:spcAft>
                <a:spcPts val="0"/>
              </a:spcAft>
              <a:buClr>
                <a:schemeClr val="dk1"/>
              </a:buClr>
              <a:buSzPct val="45833"/>
              <a:buFont typeface="Arial"/>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Write Post-Secondary Goals</a:t>
            </a:r>
            <a:endParaRPr/>
          </a:p>
        </p:txBody>
      </p:sp>
      <p:sp>
        <p:nvSpPr>
          <p:cNvPr id="136" name="Google Shape;136;p23"/>
          <p:cNvSpPr txBox="1">
            <a:spLocks noGrp="1"/>
          </p:cNvSpPr>
          <p:nvPr>
            <p:ph type="body" idx="1"/>
          </p:nvPr>
        </p:nvSpPr>
        <p:spPr>
          <a:xfrm>
            <a:off x="311700" y="12286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post-secondary goal writing is to:</a:t>
            </a:r>
            <a:endParaRPr/>
          </a:p>
          <a:p>
            <a:pPr marL="457200" lvl="0" indent="-317500" algn="l" rtl="0">
              <a:spcBef>
                <a:spcPts val="1200"/>
              </a:spcBef>
              <a:spcAft>
                <a:spcPts val="0"/>
              </a:spcAft>
              <a:buSzPts val="1400"/>
              <a:buChar char="●"/>
            </a:pPr>
            <a:r>
              <a:rPr lang="en"/>
              <a:t>Dream!</a:t>
            </a:r>
            <a:endParaRPr/>
          </a:p>
          <a:p>
            <a:pPr marL="457200" lvl="0" indent="-317500" algn="l" rtl="0">
              <a:spcBef>
                <a:spcPts val="0"/>
              </a:spcBef>
              <a:spcAft>
                <a:spcPts val="0"/>
              </a:spcAft>
              <a:buSzPts val="1400"/>
              <a:buChar char="●"/>
            </a:pPr>
            <a:r>
              <a:rPr lang="en"/>
              <a:t>Visualize!</a:t>
            </a:r>
            <a:endParaRPr/>
          </a:p>
          <a:p>
            <a:pPr marL="457200" lvl="0" indent="-317500" algn="l" rtl="0">
              <a:spcBef>
                <a:spcPts val="0"/>
              </a:spcBef>
              <a:spcAft>
                <a:spcPts val="0"/>
              </a:spcAft>
              <a:buSzPts val="1400"/>
              <a:buChar char="●"/>
            </a:pPr>
            <a:r>
              <a:rPr lang="en"/>
              <a:t>Paint a picture of life after high school. Ask questions and solve for barriers</a:t>
            </a:r>
            <a:endParaRPr/>
          </a:p>
          <a:p>
            <a:pPr marL="914400" lvl="1" indent="-304800" algn="l" rtl="0">
              <a:spcBef>
                <a:spcPts val="0"/>
              </a:spcBef>
              <a:spcAft>
                <a:spcPts val="0"/>
              </a:spcAft>
              <a:buSzPts val="1200"/>
              <a:buChar char="○"/>
            </a:pPr>
            <a:r>
              <a:rPr lang="en"/>
              <a:t>Education/training</a:t>
            </a:r>
            <a:endParaRPr/>
          </a:p>
          <a:p>
            <a:pPr marL="914400" lvl="1" indent="-304800" algn="l" rtl="0">
              <a:spcBef>
                <a:spcPts val="0"/>
              </a:spcBef>
              <a:spcAft>
                <a:spcPts val="0"/>
              </a:spcAft>
              <a:buSzPts val="1200"/>
              <a:buChar char="○"/>
            </a:pPr>
            <a:r>
              <a:rPr lang="en"/>
              <a:t>Career</a:t>
            </a:r>
            <a:endParaRPr/>
          </a:p>
          <a:p>
            <a:pPr marL="914400" lvl="1" indent="-304800" algn="l" rtl="0">
              <a:spcBef>
                <a:spcPts val="0"/>
              </a:spcBef>
              <a:spcAft>
                <a:spcPts val="0"/>
              </a:spcAft>
              <a:buSzPts val="1200"/>
              <a:buChar char="○"/>
            </a:pPr>
            <a:r>
              <a:rPr lang="en"/>
              <a:t>Independent living </a:t>
            </a:r>
            <a:endParaRPr/>
          </a:p>
        </p:txBody>
      </p:sp>
      <p:sp>
        <p:nvSpPr>
          <p:cNvPr id="137" name="Google Shape;137;p23"/>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the law requires that post-secondary goals:</a:t>
            </a:r>
            <a:endParaRPr/>
          </a:p>
          <a:p>
            <a:pPr marL="457200" lvl="0" indent="-317500" algn="l" rtl="0">
              <a:spcBef>
                <a:spcPts val="1200"/>
              </a:spcBef>
              <a:spcAft>
                <a:spcPts val="0"/>
              </a:spcAft>
              <a:buSzPts val="1400"/>
              <a:buChar char="❏"/>
            </a:pPr>
            <a:r>
              <a:rPr lang="en"/>
              <a:t>Are updated annually </a:t>
            </a:r>
            <a:endParaRPr/>
          </a:p>
          <a:p>
            <a:pPr marL="457200" lvl="0" indent="-317500" algn="l" rtl="0">
              <a:spcBef>
                <a:spcPts val="0"/>
              </a:spcBef>
              <a:spcAft>
                <a:spcPts val="0"/>
              </a:spcAft>
              <a:buSzPts val="1400"/>
              <a:buChar char="❏"/>
            </a:pPr>
            <a:r>
              <a:rPr lang="en"/>
              <a:t>Include two or three domains</a:t>
            </a:r>
            <a:endParaRPr/>
          </a:p>
          <a:p>
            <a:pPr marL="914400" lvl="1" indent="-304800" algn="l" rtl="0">
              <a:spcBef>
                <a:spcPts val="0"/>
              </a:spcBef>
              <a:spcAft>
                <a:spcPts val="0"/>
              </a:spcAft>
              <a:buSzPts val="1200"/>
              <a:buChar char="❏"/>
            </a:pPr>
            <a:r>
              <a:rPr lang="en"/>
              <a:t>Education</a:t>
            </a:r>
            <a:endParaRPr/>
          </a:p>
          <a:p>
            <a:pPr marL="914400" lvl="1" indent="-304800" algn="l" rtl="0">
              <a:spcBef>
                <a:spcPts val="0"/>
              </a:spcBef>
              <a:spcAft>
                <a:spcPts val="0"/>
              </a:spcAft>
              <a:buSzPts val="1200"/>
              <a:buChar char="❏"/>
            </a:pPr>
            <a:r>
              <a:rPr lang="en"/>
              <a:t>Career</a:t>
            </a:r>
            <a:endParaRPr/>
          </a:p>
          <a:p>
            <a:pPr marL="914400" lvl="1" indent="-304800" algn="l" rtl="0">
              <a:spcBef>
                <a:spcPts val="0"/>
              </a:spcBef>
              <a:spcAft>
                <a:spcPts val="0"/>
              </a:spcAft>
              <a:buSzPts val="1200"/>
              <a:buChar char="❏"/>
            </a:pPr>
            <a:r>
              <a:rPr lang="en"/>
              <a:t>Independent living (if relevant)</a:t>
            </a:r>
            <a:endParaRPr/>
          </a:p>
          <a:p>
            <a:pPr marL="457200" lvl="0" indent="-317500" algn="l" rtl="0">
              <a:spcBef>
                <a:spcPts val="0"/>
              </a:spcBef>
              <a:spcAft>
                <a:spcPts val="0"/>
              </a:spcAft>
              <a:buSzPts val="1400"/>
              <a:buChar char="❏"/>
            </a:pPr>
            <a:r>
              <a:rPr lang="en"/>
              <a:t>Written in active voice, stating what the student “will do.”</a:t>
            </a:r>
            <a:endParaRPr/>
          </a:p>
        </p:txBody>
      </p:sp>
      <p:pic>
        <p:nvPicPr>
          <p:cNvPr id="138" name="Google Shape;138;p23"/>
          <p:cNvPicPr preferRelativeResize="0"/>
          <p:nvPr/>
        </p:nvPicPr>
        <p:blipFill>
          <a:blip r:embed="rId3">
            <a:alphaModFix/>
          </a:blip>
          <a:stretch>
            <a:fillRect/>
          </a:stretch>
        </p:blipFill>
        <p:spPr>
          <a:xfrm>
            <a:off x="6406250" y="3593500"/>
            <a:ext cx="852175" cy="673675"/>
          </a:xfrm>
          <a:prstGeom prst="rect">
            <a:avLst/>
          </a:prstGeom>
          <a:noFill/>
          <a:ln>
            <a:noFill/>
          </a:ln>
        </p:spPr>
      </p:pic>
      <p:pic>
        <p:nvPicPr>
          <p:cNvPr id="139" name="Google Shape;139;p23"/>
          <p:cNvPicPr preferRelativeResize="0"/>
          <p:nvPr/>
        </p:nvPicPr>
        <p:blipFill>
          <a:blip r:embed="rId4">
            <a:alphaModFix/>
          </a:blip>
          <a:stretch>
            <a:fillRect/>
          </a:stretch>
        </p:blipFill>
        <p:spPr>
          <a:xfrm>
            <a:off x="1974825" y="3593500"/>
            <a:ext cx="673651" cy="6736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More on Writing Post-Secondary Goals</a:t>
            </a:r>
            <a:endParaRPr/>
          </a:p>
        </p:txBody>
      </p:sp>
      <p:sp>
        <p:nvSpPr>
          <p:cNvPr id="145" name="Google Shape;145;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1200"/>
              </a:spcBef>
              <a:spcAft>
                <a:spcPts val="0"/>
              </a:spcAft>
              <a:buNone/>
            </a:pPr>
            <a:r>
              <a:rPr lang="en" sz="7200" b="1">
                <a:solidFill>
                  <a:schemeClr val="dk1"/>
                </a:solidFill>
              </a:rPr>
              <a:t>Exemplar Post-Secondary Goals:</a:t>
            </a:r>
            <a:endParaRPr sz="7200" b="1">
              <a:solidFill>
                <a:schemeClr val="dk1"/>
              </a:solidFill>
            </a:endParaRPr>
          </a:p>
          <a:p>
            <a:pPr marL="457200" lvl="0" indent="-330200" algn="l" rtl="0">
              <a:lnSpc>
                <a:spcPct val="150000"/>
              </a:lnSpc>
              <a:spcBef>
                <a:spcPts val="1200"/>
              </a:spcBef>
              <a:spcAft>
                <a:spcPts val="0"/>
              </a:spcAft>
              <a:buClr>
                <a:schemeClr val="dk1"/>
              </a:buClr>
              <a:buSzPct val="100000"/>
              <a:buChar char="●"/>
            </a:pPr>
            <a:r>
              <a:rPr lang="en" sz="6400" b="1">
                <a:solidFill>
                  <a:schemeClr val="dk1"/>
                </a:solidFill>
              </a:rPr>
              <a:t>Education/Training:</a:t>
            </a:r>
            <a:r>
              <a:rPr lang="en" sz="6400">
                <a:solidFill>
                  <a:schemeClr val="dk1"/>
                </a:solidFill>
              </a:rPr>
              <a:t> After high school, Jenny will attend AIMS Community College to complete a 2-year degree in Architectural Drafting.</a:t>
            </a:r>
            <a:endParaRPr sz="6400">
              <a:solidFill>
                <a:schemeClr val="dk1"/>
              </a:solidFill>
            </a:endParaRPr>
          </a:p>
          <a:p>
            <a:pPr marL="457200" lvl="0" indent="-330200" algn="l" rtl="0">
              <a:lnSpc>
                <a:spcPct val="150000"/>
              </a:lnSpc>
              <a:spcBef>
                <a:spcPts val="0"/>
              </a:spcBef>
              <a:spcAft>
                <a:spcPts val="0"/>
              </a:spcAft>
              <a:buClr>
                <a:schemeClr val="dk1"/>
              </a:buClr>
              <a:buSzPct val="100000"/>
              <a:buChar char="●"/>
            </a:pPr>
            <a:r>
              <a:rPr lang="en" sz="6400" b="1">
                <a:solidFill>
                  <a:schemeClr val="dk1"/>
                </a:solidFill>
              </a:rPr>
              <a:t>Career/Employment:</a:t>
            </a:r>
            <a:r>
              <a:rPr lang="en" sz="6400">
                <a:solidFill>
                  <a:schemeClr val="dk1"/>
                </a:solidFill>
              </a:rPr>
              <a:t> After completing her associate’s degree in architectural drafting, Jenny will obtain employment as an assistant in the field of architecture.</a:t>
            </a:r>
            <a:endParaRPr sz="6400">
              <a:solidFill>
                <a:schemeClr val="dk1"/>
              </a:solidFill>
            </a:endParaRPr>
          </a:p>
          <a:p>
            <a:pPr marL="457200" lvl="0" indent="-330200" algn="l" rtl="0">
              <a:lnSpc>
                <a:spcPct val="150000"/>
              </a:lnSpc>
              <a:spcBef>
                <a:spcPts val="0"/>
              </a:spcBef>
              <a:spcAft>
                <a:spcPts val="0"/>
              </a:spcAft>
              <a:buClr>
                <a:schemeClr val="dk1"/>
              </a:buClr>
              <a:buSzPct val="100000"/>
              <a:buChar char="●"/>
            </a:pPr>
            <a:r>
              <a:rPr lang="en" sz="6400" b="1">
                <a:solidFill>
                  <a:schemeClr val="dk1"/>
                </a:solidFill>
              </a:rPr>
              <a:t>Independent Living: </a:t>
            </a:r>
            <a:r>
              <a:rPr lang="en" sz="6400">
                <a:solidFill>
                  <a:schemeClr val="dk1"/>
                </a:solidFill>
              </a:rPr>
              <a:t>Based on Jenny’s completion of the Casey Life Skills Brief Assessment, there are no independent living needs at this time.</a:t>
            </a:r>
            <a:endParaRPr sz="6400">
              <a:solidFill>
                <a:schemeClr val="dk1"/>
              </a:solidFill>
            </a:endParaRPr>
          </a:p>
          <a:p>
            <a:pPr marL="0" lvl="0" indent="0" algn="l" rtl="0">
              <a:spcBef>
                <a:spcPts val="1200"/>
              </a:spcBef>
              <a:spcAft>
                <a:spcPts val="0"/>
              </a:spcAft>
              <a:buNone/>
            </a:pPr>
            <a:endParaRPr sz="2400">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Write Annual IEP Goals</a:t>
            </a:r>
            <a:endParaRPr/>
          </a:p>
        </p:txBody>
      </p:sp>
      <p:sp>
        <p:nvSpPr>
          <p:cNvPr id="151" name="Google Shape;151;p25"/>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annual IEP goal writing is to:</a:t>
            </a:r>
            <a:endParaRPr/>
          </a:p>
          <a:p>
            <a:pPr marL="457200" lvl="0" indent="-317500" algn="l" rtl="0">
              <a:spcBef>
                <a:spcPts val="1200"/>
              </a:spcBef>
              <a:spcAft>
                <a:spcPts val="0"/>
              </a:spcAft>
              <a:buSzPts val="1400"/>
              <a:buChar char="●"/>
            </a:pPr>
            <a:r>
              <a:rPr lang="en"/>
              <a:t>Anticipate barriers or skill deficits that may prevent student from living a quality life after high school</a:t>
            </a:r>
            <a:endParaRPr/>
          </a:p>
          <a:p>
            <a:pPr marL="457200" lvl="0" indent="-317500" algn="l" rtl="0">
              <a:spcBef>
                <a:spcPts val="0"/>
              </a:spcBef>
              <a:spcAft>
                <a:spcPts val="0"/>
              </a:spcAft>
              <a:buSzPts val="1400"/>
              <a:buChar char="●"/>
            </a:pPr>
            <a:r>
              <a:rPr lang="en"/>
              <a:t>Write goals that close those gaps and solve for those barriers</a:t>
            </a:r>
            <a:endParaRPr/>
          </a:p>
        </p:txBody>
      </p:sp>
      <p:sp>
        <p:nvSpPr>
          <p:cNvPr id="152" name="Google Shape;152;p25"/>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of the law requires that annual IEP goals:</a:t>
            </a:r>
            <a:endParaRPr/>
          </a:p>
          <a:p>
            <a:pPr marL="457200" lvl="0" indent="-317500" algn="l" rtl="0">
              <a:spcBef>
                <a:spcPts val="1200"/>
              </a:spcBef>
              <a:spcAft>
                <a:spcPts val="0"/>
              </a:spcAft>
              <a:buSzPts val="1400"/>
              <a:buChar char="❏"/>
            </a:pPr>
            <a:r>
              <a:rPr lang="en"/>
              <a:t>Are SMART (Specific, Measurable, Achievable, Relevant, and Time-Bound)</a:t>
            </a:r>
            <a:endParaRPr/>
          </a:p>
          <a:p>
            <a:pPr marL="457200" lvl="0" indent="-317500" algn="l" rtl="0">
              <a:spcBef>
                <a:spcPts val="0"/>
              </a:spcBef>
              <a:spcAft>
                <a:spcPts val="0"/>
              </a:spcAft>
              <a:buSzPts val="1400"/>
              <a:buChar char="❏"/>
            </a:pPr>
            <a:r>
              <a:rPr lang="en"/>
              <a:t>Relate to transition services</a:t>
            </a:r>
            <a:endParaRPr/>
          </a:p>
          <a:p>
            <a:pPr marL="457200" lvl="0" indent="-317500" algn="l" rtl="0">
              <a:spcBef>
                <a:spcPts val="0"/>
              </a:spcBef>
              <a:spcAft>
                <a:spcPts val="0"/>
              </a:spcAft>
              <a:buSzPts val="1400"/>
              <a:buChar char="❏"/>
            </a:pPr>
            <a:r>
              <a:rPr lang="en"/>
              <a:t>Link to post-secondary goals</a:t>
            </a:r>
            <a:endParaRPr/>
          </a:p>
          <a:p>
            <a:pPr marL="457200" lvl="0" indent="0" algn="l" rtl="0">
              <a:spcBef>
                <a:spcPts val="1200"/>
              </a:spcBef>
              <a:spcAft>
                <a:spcPts val="1200"/>
              </a:spcAft>
              <a:buNone/>
            </a:pPr>
            <a:endParaRPr/>
          </a:p>
        </p:txBody>
      </p:sp>
      <p:pic>
        <p:nvPicPr>
          <p:cNvPr id="153" name="Google Shape;153;p25"/>
          <p:cNvPicPr preferRelativeResize="0"/>
          <p:nvPr/>
        </p:nvPicPr>
        <p:blipFill>
          <a:blip r:embed="rId3">
            <a:alphaModFix/>
          </a:blip>
          <a:stretch>
            <a:fillRect/>
          </a:stretch>
        </p:blipFill>
        <p:spPr>
          <a:xfrm>
            <a:off x="6406250" y="3412075"/>
            <a:ext cx="852175" cy="673675"/>
          </a:xfrm>
          <a:prstGeom prst="rect">
            <a:avLst/>
          </a:prstGeom>
          <a:noFill/>
          <a:ln>
            <a:noFill/>
          </a:ln>
        </p:spPr>
      </p:pic>
      <p:pic>
        <p:nvPicPr>
          <p:cNvPr id="154" name="Google Shape;154;p25"/>
          <p:cNvPicPr preferRelativeResize="0"/>
          <p:nvPr/>
        </p:nvPicPr>
        <p:blipFill>
          <a:blip r:embed="rId4">
            <a:alphaModFix/>
          </a:blip>
          <a:stretch>
            <a:fillRect/>
          </a:stretch>
        </p:blipFill>
        <p:spPr>
          <a:xfrm>
            <a:off x="1974825" y="3412075"/>
            <a:ext cx="673651" cy="6736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More on Writing Annual IEP Goals</a:t>
            </a:r>
            <a:endParaRPr/>
          </a:p>
        </p:txBody>
      </p:sp>
      <p:sp>
        <p:nvSpPr>
          <p:cNvPr id="160" name="Google Shape;160;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1200"/>
              </a:spcBef>
              <a:spcAft>
                <a:spcPts val="0"/>
              </a:spcAft>
              <a:buNone/>
            </a:pPr>
            <a:r>
              <a:rPr lang="en" sz="7200" b="1">
                <a:solidFill>
                  <a:schemeClr val="dk1"/>
                </a:solidFill>
              </a:rPr>
              <a:t>Exemplar Annual IEP Goals:</a:t>
            </a:r>
            <a:endParaRPr sz="7200" b="1">
              <a:solidFill>
                <a:schemeClr val="dk1"/>
              </a:solidFill>
            </a:endParaRPr>
          </a:p>
          <a:p>
            <a:pPr marL="457200" lvl="0" indent="-323850" algn="l" rtl="0">
              <a:lnSpc>
                <a:spcPct val="150000"/>
              </a:lnSpc>
              <a:spcBef>
                <a:spcPts val="1200"/>
              </a:spcBef>
              <a:spcAft>
                <a:spcPts val="0"/>
              </a:spcAft>
              <a:buClr>
                <a:schemeClr val="dk1"/>
              </a:buClr>
              <a:buSzPct val="100000"/>
              <a:buChar char="●"/>
            </a:pPr>
            <a:r>
              <a:rPr lang="en" sz="6000" b="1">
                <a:solidFill>
                  <a:schemeClr val="dk1"/>
                </a:solidFill>
              </a:rPr>
              <a:t>Education/Training: </a:t>
            </a:r>
            <a:r>
              <a:rPr lang="en" sz="6000">
                <a:solidFill>
                  <a:schemeClr val="dk1"/>
                </a:solidFill>
              </a:rPr>
              <a:t>Reading Comprehension- By March of 2025, in order to comprehend information while attending a community college, when given a grade-level reading passage and literal questions to answer, Jenny will effectively use annotation strategies to determine the meaning of the passage as evidenced by four out of five correct responses.</a:t>
            </a:r>
            <a:endParaRPr sz="6000">
              <a:solidFill>
                <a:schemeClr val="dk1"/>
              </a:solidFill>
            </a:endParaRPr>
          </a:p>
          <a:p>
            <a:pPr marL="457200" lvl="0" indent="-323850" algn="l" rtl="0">
              <a:lnSpc>
                <a:spcPct val="150000"/>
              </a:lnSpc>
              <a:spcBef>
                <a:spcPts val="0"/>
              </a:spcBef>
              <a:spcAft>
                <a:spcPts val="0"/>
              </a:spcAft>
              <a:buClr>
                <a:schemeClr val="dk1"/>
              </a:buClr>
              <a:buSzPct val="100000"/>
              <a:buChar char="●"/>
            </a:pPr>
            <a:r>
              <a:rPr lang="en" sz="6000" b="1">
                <a:solidFill>
                  <a:schemeClr val="dk1"/>
                </a:solidFill>
              </a:rPr>
              <a:t>Career/Employment: </a:t>
            </a:r>
            <a:r>
              <a:rPr lang="en" sz="6000">
                <a:solidFill>
                  <a:schemeClr val="dk1"/>
                </a:solidFill>
              </a:rPr>
              <a:t>By March of 2025, in order to calculate scaled blueprints as an architectural assistant, when given a set of grade-level equations, Jenny will determine the correct operation and apply correct computational strategies as evidenced by eight out of ten accurate solutions.</a:t>
            </a:r>
            <a:endParaRPr sz="6400" b="1">
              <a:solidFill>
                <a:schemeClr val="dk1"/>
              </a:solidFill>
            </a:endParaRPr>
          </a:p>
          <a:p>
            <a:pPr marL="0" lvl="0" indent="0" algn="l" rtl="0">
              <a:spcBef>
                <a:spcPts val="1200"/>
              </a:spcBef>
              <a:spcAft>
                <a:spcPts val="0"/>
              </a:spcAft>
              <a:buNone/>
            </a:pPr>
            <a:endParaRPr sz="2400">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4.   Identify Transition Services</a:t>
            </a:r>
            <a:endParaRPr/>
          </a:p>
        </p:txBody>
      </p:sp>
      <p:sp>
        <p:nvSpPr>
          <p:cNvPr id="166" name="Google Shape;166;p27"/>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identifying transition services asks is to:</a:t>
            </a:r>
            <a:endParaRPr/>
          </a:p>
          <a:p>
            <a:pPr marL="457200" lvl="0" indent="-317500" algn="l" rtl="0">
              <a:spcBef>
                <a:spcPts val="1200"/>
              </a:spcBef>
              <a:spcAft>
                <a:spcPts val="0"/>
              </a:spcAft>
              <a:buSzPts val="1400"/>
              <a:buChar char="●"/>
            </a:pPr>
            <a:r>
              <a:rPr lang="en"/>
              <a:t>Who are the student’s key people until graduation who can help them close the gaps and address the barriers which jeopardize their future quality of life?</a:t>
            </a:r>
            <a:endParaRPr/>
          </a:p>
          <a:p>
            <a:pPr marL="457200" lvl="0" indent="-317500" algn="l" rtl="0">
              <a:spcBef>
                <a:spcPts val="0"/>
              </a:spcBef>
              <a:spcAft>
                <a:spcPts val="0"/>
              </a:spcAft>
              <a:buSzPts val="1400"/>
              <a:buChar char="●"/>
            </a:pPr>
            <a:r>
              <a:rPr lang="en"/>
              <a:t>What will services need to look like in order to meet that end?</a:t>
            </a:r>
            <a:endParaRPr/>
          </a:p>
        </p:txBody>
      </p:sp>
      <p:sp>
        <p:nvSpPr>
          <p:cNvPr id="167" name="Google Shape;167;p27"/>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of the law requires that transition services include:</a:t>
            </a:r>
            <a:endParaRPr/>
          </a:p>
          <a:p>
            <a:pPr marL="457200" lvl="0" indent="-317500" algn="l" rtl="0">
              <a:spcBef>
                <a:spcPts val="1200"/>
              </a:spcBef>
              <a:spcAft>
                <a:spcPts val="0"/>
              </a:spcAft>
              <a:buSzPts val="1400"/>
              <a:buChar char="❏"/>
            </a:pPr>
            <a:r>
              <a:rPr lang="en"/>
              <a:t>Specially designed instruction</a:t>
            </a:r>
            <a:endParaRPr/>
          </a:p>
          <a:p>
            <a:pPr marL="457200" lvl="0" indent="-317500" algn="l" rtl="0">
              <a:spcBef>
                <a:spcPts val="0"/>
              </a:spcBef>
              <a:spcAft>
                <a:spcPts val="0"/>
              </a:spcAft>
              <a:buSzPts val="1400"/>
              <a:buChar char="❏"/>
            </a:pPr>
            <a:r>
              <a:rPr lang="en"/>
              <a:t>A direct relationship to annual goals</a:t>
            </a:r>
            <a:endParaRPr/>
          </a:p>
          <a:p>
            <a:pPr marL="457200" lvl="0" indent="-317500" algn="l" rtl="0">
              <a:spcBef>
                <a:spcPts val="0"/>
              </a:spcBef>
              <a:spcAft>
                <a:spcPts val="0"/>
              </a:spcAft>
              <a:buSzPts val="1400"/>
              <a:buChar char="❏"/>
            </a:pPr>
            <a:r>
              <a:rPr lang="en"/>
              <a:t>The wording “The OT/case manager/etc will provide…”</a:t>
            </a:r>
            <a:endParaRPr/>
          </a:p>
          <a:p>
            <a:pPr marL="457200" lvl="0" indent="-317500" algn="l" rtl="0">
              <a:spcBef>
                <a:spcPts val="0"/>
              </a:spcBef>
              <a:spcAft>
                <a:spcPts val="0"/>
              </a:spcAft>
              <a:buSzPts val="1400"/>
              <a:buChar char="❏"/>
            </a:pPr>
            <a:r>
              <a:rPr lang="en"/>
              <a:t>Student engagement (student must be invited to the meeting)</a:t>
            </a:r>
            <a:endParaRPr/>
          </a:p>
        </p:txBody>
      </p:sp>
      <p:pic>
        <p:nvPicPr>
          <p:cNvPr id="168" name="Google Shape;168;p27"/>
          <p:cNvPicPr preferRelativeResize="0"/>
          <p:nvPr/>
        </p:nvPicPr>
        <p:blipFill>
          <a:blip r:embed="rId3">
            <a:alphaModFix/>
          </a:blip>
          <a:stretch>
            <a:fillRect/>
          </a:stretch>
        </p:blipFill>
        <p:spPr>
          <a:xfrm>
            <a:off x="1946863" y="3471075"/>
            <a:ext cx="729575" cy="729575"/>
          </a:xfrm>
          <a:prstGeom prst="rect">
            <a:avLst/>
          </a:prstGeom>
          <a:noFill/>
          <a:ln>
            <a:noFill/>
          </a:ln>
        </p:spPr>
      </p:pic>
      <p:pic>
        <p:nvPicPr>
          <p:cNvPr id="169" name="Google Shape;169;p27"/>
          <p:cNvPicPr preferRelativeResize="0"/>
          <p:nvPr/>
        </p:nvPicPr>
        <p:blipFill>
          <a:blip r:embed="rId4">
            <a:alphaModFix/>
          </a:blip>
          <a:stretch>
            <a:fillRect/>
          </a:stretch>
        </p:blipFill>
        <p:spPr>
          <a:xfrm>
            <a:off x="6406263" y="3499025"/>
            <a:ext cx="852175" cy="6736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4:   More on Identifying Transition Services</a:t>
            </a:r>
            <a:endParaRPr/>
          </a:p>
        </p:txBody>
      </p:sp>
      <p:sp>
        <p:nvSpPr>
          <p:cNvPr id="175" name="Google Shape;175;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50000"/>
              </a:lnSpc>
              <a:spcBef>
                <a:spcPts val="1200"/>
              </a:spcBef>
              <a:spcAft>
                <a:spcPts val="0"/>
              </a:spcAft>
              <a:buNone/>
            </a:pPr>
            <a:r>
              <a:rPr lang="en" sz="5600" b="1">
                <a:solidFill>
                  <a:schemeClr val="dk1"/>
                </a:solidFill>
              </a:rPr>
              <a:t>Exemplar Transition Service Statement: </a:t>
            </a:r>
            <a:r>
              <a:rPr lang="en" sz="5600">
                <a:solidFill>
                  <a:schemeClr val="dk1"/>
                </a:solidFill>
              </a:rPr>
              <a:t>The case manager will assist Jenny in applying to Aims Community College and submitting her formal request for disability support to the SSD office.</a:t>
            </a:r>
            <a:endParaRPr sz="5600">
              <a:solidFill>
                <a:schemeClr val="dk1"/>
              </a:solidFill>
            </a:endParaRPr>
          </a:p>
          <a:p>
            <a:pPr marL="0" lvl="0" indent="0" algn="l" rtl="0">
              <a:lnSpc>
                <a:spcPct val="150000"/>
              </a:lnSpc>
              <a:spcBef>
                <a:spcPts val="1200"/>
              </a:spcBef>
              <a:spcAft>
                <a:spcPts val="0"/>
              </a:spcAft>
              <a:buNone/>
            </a:pPr>
            <a:r>
              <a:rPr lang="en" sz="5600" b="1">
                <a:solidFill>
                  <a:schemeClr val="dk1"/>
                </a:solidFill>
              </a:rPr>
              <a:t>Examples of Transition Activities:</a:t>
            </a:r>
            <a:endParaRPr sz="5600" b="1">
              <a:solidFill>
                <a:schemeClr val="dk1"/>
              </a:solidFill>
            </a:endParaRPr>
          </a:p>
          <a:p>
            <a:pPr marL="457200" lvl="0" indent="-317500" algn="l" rtl="0">
              <a:lnSpc>
                <a:spcPct val="150000"/>
              </a:lnSpc>
              <a:spcBef>
                <a:spcPts val="1200"/>
              </a:spcBef>
              <a:spcAft>
                <a:spcPts val="0"/>
              </a:spcAft>
              <a:buClr>
                <a:schemeClr val="dk1"/>
              </a:buClr>
              <a:buSzPct val="100000"/>
              <a:buChar char="●"/>
            </a:pPr>
            <a:r>
              <a:rPr lang="en" sz="5600">
                <a:solidFill>
                  <a:schemeClr val="dk1"/>
                </a:solidFill>
              </a:rPr>
              <a:t>Tour or research postsecondary programs</a:t>
            </a:r>
            <a:endParaRPr sz="5600">
              <a:solidFill>
                <a:schemeClr val="dk1"/>
              </a:solidFill>
            </a:endParaRPr>
          </a:p>
          <a:p>
            <a:pPr marL="457200" lvl="0" indent="-317500" algn="l" rtl="0">
              <a:lnSpc>
                <a:spcPct val="150000"/>
              </a:lnSpc>
              <a:spcBef>
                <a:spcPts val="0"/>
              </a:spcBef>
              <a:spcAft>
                <a:spcPts val="0"/>
              </a:spcAft>
              <a:buClr>
                <a:schemeClr val="dk1"/>
              </a:buClr>
              <a:buSzPct val="100000"/>
              <a:buChar char="●"/>
            </a:pPr>
            <a:r>
              <a:rPr lang="en" sz="5600">
                <a:solidFill>
                  <a:schemeClr val="dk1"/>
                </a:solidFill>
              </a:rPr>
              <a:t>Research and contact local college disability services</a:t>
            </a:r>
            <a:endParaRPr sz="5600">
              <a:solidFill>
                <a:schemeClr val="dk1"/>
              </a:solidFill>
            </a:endParaRPr>
          </a:p>
          <a:p>
            <a:pPr marL="457200" lvl="0" indent="-317500" algn="l" rtl="0">
              <a:lnSpc>
                <a:spcPct val="150000"/>
              </a:lnSpc>
              <a:spcBef>
                <a:spcPts val="0"/>
              </a:spcBef>
              <a:spcAft>
                <a:spcPts val="0"/>
              </a:spcAft>
              <a:buClr>
                <a:schemeClr val="dk1"/>
              </a:buClr>
              <a:buSzPct val="100000"/>
              <a:buChar char="●"/>
            </a:pPr>
            <a:r>
              <a:rPr lang="en" sz="5600">
                <a:solidFill>
                  <a:schemeClr val="dk1"/>
                </a:solidFill>
              </a:rPr>
              <a:t>Instruction in self-advocacy/disability awareness</a:t>
            </a:r>
            <a:endParaRPr sz="5600">
              <a:solidFill>
                <a:schemeClr val="dk1"/>
              </a:solidFill>
            </a:endParaRPr>
          </a:p>
          <a:p>
            <a:pPr marL="457200" lvl="0" indent="-317500" algn="l" rtl="0">
              <a:lnSpc>
                <a:spcPct val="150000"/>
              </a:lnSpc>
              <a:spcBef>
                <a:spcPts val="0"/>
              </a:spcBef>
              <a:spcAft>
                <a:spcPts val="0"/>
              </a:spcAft>
              <a:buClr>
                <a:schemeClr val="dk1"/>
              </a:buClr>
              <a:buSzPct val="100000"/>
              <a:buChar char="●"/>
            </a:pPr>
            <a:r>
              <a:rPr lang="en" sz="5600">
                <a:solidFill>
                  <a:schemeClr val="dk1"/>
                </a:solidFill>
              </a:rPr>
              <a:t>Internships/job shadows</a:t>
            </a:r>
            <a:endParaRPr sz="5600">
              <a:solidFill>
                <a:schemeClr val="dk1"/>
              </a:solidFill>
            </a:endParaRPr>
          </a:p>
          <a:p>
            <a:pPr marL="457200" lvl="0" indent="-317500" algn="l" rtl="0">
              <a:lnSpc>
                <a:spcPct val="150000"/>
              </a:lnSpc>
              <a:spcBef>
                <a:spcPts val="0"/>
              </a:spcBef>
              <a:spcAft>
                <a:spcPts val="0"/>
              </a:spcAft>
              <a:buClr>
                <a:schemeClr val="dk1"/>
              </a:buClr>
              <a:buSzPct val="100000"/>
              <a:buChar char="●"/>
            </a:pPr>
            <a:r>
              <a:rPr lang="en" sz="5600">
                <a:solidFill>
                  <a:schemeClr val="dk1"/>
                </a:solidFill>
              </a:rPr>
              <a:t>Instruction in budgeting</a:t>
            </a:r>
            <a:endParaRPr sz="5600">
              <a:solidFill>
                <a:schemeClr val="dk1"/>
              </a:solidFill>
            </a:endParaRPr>
          </a:p>
          <a:p>
            <a:pPr marL="457200" lvl="0" indent="-317500" algn="l" rtl="0">
              <a:lnSpc>
                <a:spcPct val="150000"/>
              </a:lnSpc>
              <a:spcBef>
                <a:spcPts val="0"/>
              </a:spcBef>
              <a:spcAft>
                <a:spcPts val="0"/>
              </a:spcAft>
              <a:buClr>
                <a:schemeClr val="dk1"/>
              </a:buClr>
              <a:buSzPct val="100000"/>
              <a:buChar char="●"/>
            </a:pPr>
            <a:r>
              <a:rPr lang="en" sz="5600">
                <a:solidFill>
                  <a:schemeClr val="dk1"/>
                </a:solidFill>
              </a:rPr>
              <a:t>Supported public transportation exploration</a:t>
            </a:r>
            <a:endParaRPr sz="5600">
              <a:solidFill>
                <a:schemeClr val="dk1"/>
              </a:solidFill>
            </a:endParaRPr>
          </a:p>
          <a:p>
            <a:pPr marL="0" lvl="0" indent="0" algn="l" rtl="0">
              <a:lnSpc>
                <a:spcPct val="150000"/>
              </a:lnSpc>
              <a:spcBef>
                <a:spcPts val="1200"/>
              </a:spcBef>
              <a:spcAft>
                <a:spcPts val="0"/>
              </a:spcAft>
              <a:buNone/>
            </a:pPr>
            <a:endParaRPr sz="6800" b="1">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spcBef>
                <a:spcPts val="1200"/>
              </a:spcBef>
              <a:spcAft>
                <a:spcPts val="0"/>
              </a:spcAft>
              <a:buNone/>
            </a:pPr>
            <a:endParaRPr sz="2400">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Describe Courses of Study</a:t>
            </a:r>
            <a:endParaRPr/>
          </a:p>
        </p:txBody>
      </p:sp>
      <p:sp>
        <p:nvSpPr>
          <p:cNvPr id="181" name="Google Shape;181;p29"/>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describing courses of study is to:</a:t>
            </a:r>
            <a:endParaRPr/>
          </a:p>
          <a:p>
            <a:pPr marL="457200" lvl="0" indent="-317500" algn="l" rtl="0">
              <a:spcBef>
                <a:spcPts val="1200"/>
              </a:spcBef>
              <a:spcAft>
                <a:spcPts val="0"/>
              </a:spcAft>
              <a:buSzPts val="1400"/>
              <a:buChar char="●"/>
            </a:pPr>
            <a:r>
              <a:rPr lang="en"/>
              <a:t>Identify specific courses that would best help the student close the gaps which jeopardize their success after high school</a:t>
            </a:r>
            <a:endParaRPr/>
          </a:p>
        </p:txBody>
      </p:sp>
      <p:sp>
        <p:nvSpPr>
          <p:cNvPr id="182" name="Google Shape;182;p29"/>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of the law requires that courses of study:</a:t>
            </a:r>
            <a:endParaRPr/>
          </a:p>
          <a:p>
            <a:pPr marL="457200" lvl="0" indent="-317500" algn="l" rtl="0">
              <a:spcBef>
                <a:spcPts val="1200"/>
              </a:spcBef>
              <a:spcAft>
                <a:spcPts val="0"/>
              </a:spcAft>
              <a:buSzPts val="1400"/>
              <a:buChar char="❏"/>
            </a:pPr>
            <a:r>
              <a:rPr lang="en"/>
              <a:t>Are aligned with postsecondary goals and transition services</a:t>
            </a:r>
            <a:endParaRPr/>
          </a:p>
          <a:p>
            <a:pPr marL="457200" lvl="0" indent="-317500" algn="l" rtl="0">
              <a:spcBef>
                <a:spcPts val="0"/>
              </a:spcBef>
              <a:spcAft>
                <a:spcPts val="0"/>
              </a:spcAft>
              <a:buSzPts val="1400"/>
              <a:buChar char="❏"/>
            </a:pPr>
            <a:r>
              <a:rPr lang="en"/>
              <a:t>Include a multi-year description</a:t>
            </a:r>
            <a:endParaRPr/>
          </a:p>
          <a:p>
            <a:pPr marL="457200" lvl="0" indent="-317500" algn="l" rtl="0">
              <a:spcBef>
                <a:spcPts val="0"/>
              </a:spcBef>
              <a:spcAft>
                <a:spcPts val="0"/>
              </a:spcAft>
              <a:buSzPts val="1400"/>
              <a:buChar char="❏"/>
            </a:pPr>
            <a:r>
              <a:rPr lang="en"/>
              <a:t>Are in narrative form (not just a generic listing of graduation requirements)</a:t>
            </a:r>
            <a:endParaRPr/>
          </a:p>
          <a:p>
            <a:pPr marL="457200" lvl="0" indent="0" algn="l" rtl="0">
              <a:spcBef>
                <a:spcPts val="1200"/>
              </a:spcBef>
              <a:spcAft>
                <a:spcPts val="1200"/>
              </a:spcAft>
              <a:buNone/>
            </a:pPr>
            <a:endParaRPr/>
          </a:p>
        </p:txBody>
      </p:sp>
      <p:pic>
        <p:nvPicPr>
          <p:cNvPr id="183" name="Google Shape;183;p29"/>
          <p:cNvPicPr preferRelativeResize="0"/>
          <p:nvPr/>
        </p:nvPicPr>
        <p:blipFill>
          <a:blip r:embed="rId3">
            <a:alphaModFix/>
          </a:blip>
          <a:stretch>
            <a:fillRect/>
          </a:stretch>
        </p:blipFill>
        <p:spPr>
          <a:xfrm>
            <a:off x="6406250" y="3412075"/>
            <a:ext cx="852175" cy="673675"/>
          </a:xfrm>
          <a:prstGeom prst="rect">
            <a:avLst/>
          </a:prstGeom>
          <a:noFill/>
          <a:ln>
            <a:noFill/>
          </a:ln>
        </p:spPr>
      </p:pic>
      <p:pic>
        <p:nvPicPr>
          <p:cNvPr id="184" name="Google Shape;184;p29"/>
          <p:cNvPicPr preferRelativeResize="0"/>
          <p:nvPr/>
        </p:nvPicPr>
        <p:blipFill>
          <a:blip r:embed="rId4">
            <a:alphaModFix/>
          </a:blip>
          <a:stretch>
            <a:fillRect/>
          </a:stretch>
        </p:blipFill>
        <p:spPr>
          <a:xfrm>
            <a:off x="1974825" y="3412075"/>
            <a:ext cx="673651" cy="6736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More on Describing the Course of Study</a:t>
            </a:r>
            <a:endParaRPr/>
          </a:p>
        </p:txBody>
      </p:sp>
      <p:sp>
        <p:nvSpPr>
          <p:cNvPr id="190" name="Google Shape;190;p30"/>
          <p:cNvSpPr txBox="1">
            <a:spLocks noGrp="1"/>
          </p:cNvSpPr>
          <p:nvPr>
            <p:ph type="body" idx="1"/>
          </p:nvPr>
        </p:nvSpPr>
        <p:spPr>
          <a:xfrm>
            <a:off x="534500" y="1278025"/>
            <a:ext cx="7712400" cy="3291000"/>
          </a:xfrm>
          <a:prstGeom prst="rect">
            <a:avLst/>
          </a:prstGeom>
        </p:spPr>
        <p:txBody>
          <a:bodyPr spcFirstLastPara="1" wrap="square" lIns="91425" tIns="91425" rIns="91425" bIns="91425" anchor="t" anchorCtr="0">
            <a:normAutofit fontScale="25000" lnSpcReduction="20000"/>
          </a:bodyPr>
          <a:lstStyle/>
          <a:p>
            <a:pPr marL="0" lvl="0" indent="0" algn="l" rtl="0">
              <a:lnSpc>
                <a:spcPct val="150000"/>
              </a:lnSpc>
              <a:spcBef>
                <a:spcPts val="1200"/>
              </a:spcBef>
              <a:spcAft>
                <a:spcPts val="0"/>
              </a:spcAft>
              <a:buNone/>
            </a:pPr>
            <a:r>
              <a:rPr lang="en" sz="6000" b="1">
                <a:solidFill>
                  <a:schemeClr val="dk1"/>
                </a:solidFill>
              </a:rPr>
              <a:t>Exemplar Course of Study Statement:</a:t>
            </a:r>
            <a:endParaRPr sz="6000" b="1">
              <a:solidFill>
                <a:schemeClr val="dk1"/>
              </a:solidFill>
            </a:endParaRPr>
          </a:p>
          <a:p>
            <a:pPr marL="457200" lvl="0" indent="0" algn="l" rtl="0">
              <a:lnSpc>
                <a:spcPct val="150000"/>
              </a:lnSpc>
              <a:spcBef>
                <a:spcPts val="1200"/>
              </a:spcBef>
              <a:spcAft>
                <a:spcPts val="0"/>
              </a:spcAft>
              <a:buNone/>
            </a:pPr>
            <a:r>
              <a:rPr lang="en" sz="6000">
                <a:solidFill>
                  <a:schemeClr val="dk1"/>
                </a:solidFill>
              </a:rPr>
              <a:t>In order for Jenny to meet the entrance requirements for AIMS Community College’s Architectural Drafting Associate’s Program, she will take the district required courses in math, science, social studies and language arts. She will also receive direct instruction in reading comprehension and math problem solving. For her senior math credit, she will take Geometry in the Real World and for her remaining science credit she will take a computer-aided drafting STEM course.</a:t>
            </a:r>
            <a:endParaRPr sz="6000">
              <a:solidFill>
                <a:schemeClr val="dk1"/>
              </a:solidFill>
            </a:endParaRPr>
          </a:p>
          <a:p>
            <a:pPr marL="0" lvl="0" indent="0" algn="l" rtl="0">
              <a:lnSpc>
                <a:spcPct val="150000"/>
              </a:lnSpc>
              <a:spcBef>
                <a:spcPts val="1200"/>
              </a:spcBef>
              <a:spcAft>
                <a:spcPts val="0"/>
              </a:spcAft>
              <a:buNone/>
            </a:pPr>
            <a:endParaRPr sz="6400">
              <a:solidFill>
                <a:schemeClr val="dk1"/>
              </a:solidFill>
            </a:endParaRPr>
          </a:p>
          <a:p>
            <a:pPr marL="0" lvl="0" indent="0" algn="l" rtl="0">
              <a:lnSpc>
                <a:spcPct val="150000"/>
              </a:lnSpc>
              <a:spcBef>
                <a:spcPts val="1200"/>
              </a:spcBef>
              <a:spcAft>
                <a:spcPts val="0"/>
              </a:spcAft>
              <a:buNone/>
            </a:pPr>
            <a:endParaRPr sz="6800" b="1">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spcBef>
                <a:spcPts val="1200"/>
              </a:spcBef>
              <a:spcAft>
                <a:spcPts val="0"/>
              </a:spcAft>
              <a:buNone/>
            </a:pPr>
            <a:endParaRPr sz="2400">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6.   Coordinate with Adult Agencies</a:t>
            </a:r>
            <a:endParaRPr/>
          </a:p>
        </p:txBody>
      </p:sp>
      <p:sp>
        <p:nvSpPr>
          <p:cNvPr id="196" name="Google Shape;196;p31"/>
          <p:cNvSpPr txBox="1">
            <a:spLocks noGrp="1"/>
          </p:cNvSpPr>
          <p:nvPr>
            <p:ph type="body" idx="1"/>
          </p:nvPr>
        </p:nvSpPr>
        <p:spPr>
          <a:xfrm>
            <a:off x="311700" y="1152475"/>
            <a:ext cx="40884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sz="1500"/>
              <a:t>The spirit of coordinating w/ adult agencies is to:</a:t>
            </a:r>
            <a:endParaRPr sz="1500"/>
          </a:p>
          <a:p>
            <a:pPr marL="457200" lvl="0" indent="-323850" algn="l" rtl="0">
              <a:spcBef>
                <a:spcPts val="1200"/>
              </a:spcBef>
              <a:spcAft>
                <a:spcPts val="0"/>
              </a:spcAft>
              <a:buSzPts val="1500"/>
              <a:buChar char="●"/>
            </a:pPr>
            <a:r>
              <a:rPr lang="en" sz="1500"/>
              <a:t>Involve outside agencies in students’ transition in order to create a hand-off from our village to the next one</a:t>
            </a:r>
            <a:endParaRPr sz="1500"/>
          </a:p>
        </p:txBody>
      </p:sp>
      <p:sp>
        <p:nvSpPr>
          <p:cNvPr id="197" name="Google Shape;197;p31"/>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the law requires that when coordinating with adult agencies, IEP teams:</a:t>
            </a:r>
            <a:endParaRPr/>
          </a:p>
          <a:p>
            <a:pPr marL="457200" lvl="0" indent="-304800" algn="l" rtl="0">
              <a:spcBef>
                <a:spcPts val="1200"/>
              </a:spcBef>
              <a:spcAft>
                <a:spcPts val="0"/>
              </a:spcAft>
              <a:buSzPts val="1200"/>
              <a:buChar char="❏"/>
            </a:pPr>
            <a:r>
              <a:rPr lang="en" sz="1200"/>
              <a:t>Facilitate linkages and referrals to adult agencies</a:t>
            </a:r>
            <a:endParaRPr sz="1200"/>
          </a:p>
          <a:p>
            <a:pPr marL="457200" lvl="0" indent="-304800" algn="l" rtl="0">
              <a:spcBef>
                <a:spcPts val="0"/>
              </a:spcBef>
              <a:spcAft>
                <a:spcPts val="0"/>
              </a:spcAft>
              <a:buSzPts val="1200"/>
              <a:buChar char="❏"/>
            </a:pPr>
            <a:r>
              <a:rPr lang="en" sz="1200"/>
              <a:t>Have parent consent to invite outside agency representatives to IEP meetings</a:t>
            </a:r>
            <a:endParaRPr sz="1200"/>
          </a:p>
          <a:p>
            <a:pPr marL="457200" lvl="0" indent="-304800" algn="l" rtl="0">
              <a:spcBef>
                <a:spcPts val="0"/>
              </a:spcBef>
              <a:spcAft>
                <a:spcPts val="0"/>
              </a:spcAft>
              <a:buSzPts val="1200"/>
              <a:buChar char="❏"/>
            </a:pPr>
            <a:r>
              <a:rPr lang="en" sz="1200"/>
              <a:t>Commit other agencies to provide services only with agency participation and approval</a:t>
            </a:r>
            <a:endParaRPr sz="1200"/>
          </a:p>
          <a:p>
            <a:pPr marL="457200" lvl="0" indent="0" algn="l" rtl="0">
              <a:spcBef>
                <a:spcPts val="1200"/>
              </a:spcBef>
              <a:spcAft>
                <a:spcPts val="1200"/>
              </a:spcAft>
              <a:buNone/>
            </a:pPr>
            <a:endParaRPr/>
          </a:p>
        </p:txBody>
      </p:sp>
      <p:pic>
        <p:nvPicPr>
          <p:cNvPr id="198" name="Google Shape;198;p31"/>
          <p:cNvPicPr preferRelativeResize="0"/>
          <p:nvPr/>
        </p:nvPicPr>
        <p:blipFill>
          <a:blip r:embed="rId3">
            <a:alphaModFix/>
          </a:blip>
          <a:stretch>
            <a:fillRect/>
          </a:stretch>
        </p:blipFill>
        <p:spPr>
          <a:xfrm>
            <a:off x="6406263" y="3680275"/>
            <a:ext cx="852175" cy="673675"/>
          </a:xfrm>
          <a:prstGeom prst="rect">
            <a:avLst/>
          </a:prstGeom>
          <a:noFill/>
          <a:ln>
            <a:noFill/>
          </a:ln>
        </p:spPr>
      </p:pic>
      <p:pic>
        <p:nvPicPr>
          <p:cNvPr id="199" name="Google Shape;199;p31"/>
          <p:cNvPicPr preferRelativeResize="0"/>
          <p:nvPr/>
        </p:nvPicPr>
        <p:blipFill>
          <a:blip r:embed="rId4">
            <a:alphaModFix/>
          </a:blip>
          <a:stretch>
            <a:fillRect/>
          </a:stretch>
        </p:blipFill>
        <p:spPr>
          <a:xfrm>
            <a:off x="2019075" y="3680275"/>
            <a:ext cx="673651" cy="6736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body" idx="4294967295"/>
          </p:nvPr>
        </p:nvSpPr>
        <p:spPr>
          <a:xfrm>
            <a:off x="1367975" y="1161425"/>
            <a:ext cx="6912300" cy="3587100"/>
          </a:xfrm>
          <a:prstGeom prst="rect">
            <a:avLst/>
          </a:prstGeom>
        </p:spPr>
        <p:txBody>
          <a:bodyPr spcFirstLastPara="1" wrap="square" lIns="91425" tIns="91425" rIns="91425" bIns="91425" anchor="t" anchorCtr="0">
            <a:normAutofit/>
          </a:bodyPr>
          <a:lstStyle/>
          <a:p>
            <a:pPr marL="457200" lvl="0" indent="-349250" algn="l" rtl="0">
              <a:spcBef>
                <a:spcPts val="0"/>
              </a:spcBef>
              <a:spcAft>
                <a:spcPts val="0"/>
              </a:spcAft>
              <a:buSzPts val="1900"/>
              <a:buChar char="●"/>
            </a:pPr>
            <a:r>
              <a:rPr lang="en" sz="1900"/>
              <a:t>Camping in the Sand Dunes</a:t>
            </a:r>
            <a:endParaRPr sz="1900"/>
          </a:p>
          <a:p>
            <a:pPr marL="457200" lvl="0" indent="-349250" algn="l" rtl="0">
              <a:spcBef>
                <a:spcPts val="0"/>
              </a:spcBef>
              <a:spcAft>
                <a:spcPts val="0"/>
              </a:spcAft>
              <a:buSzPts val="1900"/>
              <a:buChar char="●"/>
            </a:pPr>
            <a:r>
              <a:rPr lang="en" sz="1900"/>
              <a:t>Theatre tour in London</a:t>
            </a:r>
            <a:endParaRPr sz="1900"/>
          </a:p>
          <a:p>
            <a:pPr marL="457200" lvl="0" indent="-349250" algn="l" rtl="0">
              <a:spcBef>
                <a:spcPts val="0"/>
              </a:spcBef>
              <a:spcAft>
                <a:spcPts val="0"/>
              </a:spcAft>
              <a:buSzPts val="1900"/>
              <a:buChar char="●"/>
            </a:pPr>
            <a:r>
              <a:rPr lang="en" sz="1900"/>
              <a:t>Beachside books in Maui</a:t>
            </a:r>
            <a:endParaRPr sz="1900"/>
          </a:p>
          <a:p>
            <a:pPr marL="457200" lvl="0" indent="-349250" algn="l" rtl="0">
              <a:spcBef>
                <a:spcPts val="0"/>
              </a:spcBef>
              <a:spcAft>
                <a:spcPts val="0"/>
              </a:spcAft>
              <a:buSzPts val="1900"/>
              <a:buChar char="●"/>
            </a:pPr>
            <a:r>
              <a:rPr lang="en" sz="1900"/>
              <a:t>Backpacking through Ireland</a:t>
            </a:r>
            <a:endParaRPr sz="1900"/>
          </a:p>
          <a:p>
            <a:pPr marL="457200" lvl="0" indent="-349250" algn="l" rtl="0">
              <a:spcBef>
                <a:spcPts val="0"/>
              </a:spcBef>
              <a:spcAft>
                <a:spcPts val="0"/>
              </a:spcAft>
              <a:buSzPts val="1900"/>
              <a:buChar char="●"/>
            </a:pPr>
            <a:r>
              <a:rPr lang="en" sz="1900"/>
              <a:t>Hiking Machu Picchu</a:t>
            </a:r>
            <a:endParaRPr sz="1900"/>
          </a:p>
          <a:p>
            <a:pPr marL="457200" lvl="0" indent="-349250" algn="l" rtl="0">
              <a:spcBef>
                <a:spcPts val="0"/>
              </a:spcBef>
              <a:spcAft>
                <a:spcPts val="0"/>
              </a:spcAft>
              <a:buSzPts val="1900"/>
              <a:buChar char="●"/>
            </a:pPr>
            <a:r>
              <a:rPr lang="en" sz="1900"/>
              <a:t>Family visit in North Carolina</a:t>
            </a:r>
            <a:endParaRPr sz="1900"/>
          </a:p>
          <a:p>
            <a:pPr marL="457200" lvl="0" indent="-349250" algn="l" rtl="0">
              <a:spcBef>
                <a:spcPts val="0"/>
              </a:spcBef>
              <a:spcAft>
                <a:spcPts val="0"/>
              </a:spcAft>
              <a:buSzPts val="1900"/>
              <a:buChar char="●"/>
            </a:pPr>
            <a:r>
              <a:rPr lang="en" sz="1900"/>
              <a:t>Quebec culture excursion</a:t>
            </a:r>
            <a:endParaRPr sz="1900"/>
          </a:p>
        </p:txBody>
      </p:sp>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420"/>
              <a:t>Icebreaker: Describe a vacation you’d like to take</a:t>
            </a:r>
            <a:endParaRPr sz="2420"/>
          </a:p>
        </p:txBody>
      </p:sp>
      <p:sp>
        <p:nvSpPr>
          <p:cNvPr id="63" name="Google Shape;63;p14"/>
          <p:cNvSpPr/>
          <p:nvPr/>
        </p:nvSpPr>
        <p:spPr>
          <a:xfrm>
            <a:off x="5789475" y="1609050"/>
            <a:ext cx="1976700" cy="19254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t>Spirit of Travel</a:t>
            </a:r>
            <a:endParaRPr sz="15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6:   More on Coordinating w/ Outside Agencies</a:t>
            </a:r>
            <a:endParaRPr/>
          </a:p>
        </p:txBody>
      </p:sp>
      <p:sp>
        <p:nvSpPr>
          <p:cNvPr id="205" name="Google Shape;205;p32"/>
          <p:cNvSpPr txBox="1">
            <a:spLocks noGrp="1"/>
          </p:cNvSpPr>
          <p:nvPr>
            <p:ph type="body" idx="1"/>
          </p:nvPr>
        </p:nvSpPr>
        <p:spPr>
          <a:xfrm>
            <a:off x="534500" y="1278025"/>
            <a:ext cx="7712400" cy="3291000"/>
          </a:xfrm>
          <a:prstGeom prst="rect">
            <a:avLst/>
          </a:prstGeom>
        </p:spPr>
        <p:txBody>
          <a:bodyPr spcFirstLastPara="1" wrap="square" lIns="91425" tIns="91425" rIns="91425" bIns="91425" anchor="t" anchorCtr="0">
            <a:normAutofit fontScale="25000" lnSpcReduction="20000"/>
          </a:bodyPr>
          <a:lstStyle/>
          <a:p>
            <a:pPr marL="0" lvl="0" indent="0" algn="l" rtl="0">
              <a:lnSpc>
                <a:spcPct val="150000"/>
              </a:lnSpc>
              <a:spcBef>
                <a:spcPts val="1200"/>
              </a:spcBef>
              <a:spcAft>
                <a:spcPts val="0"/>
              </a:spcAft>
              <a:buNone/>
            </a:pPr>
            <a:r>
              <a:rPr lang="en" sz="6400" b="1">
                <a:solidFill>
                  <a:schemeClr val="dk1"/>
                </a:solidFill>
              </a:rPr>
              <a:t>Exemplar Outside Agency Statement:</a:t>
            </a:r>
            <a:endParaRPr sz="6400" b="1">
              <a:solidFill>
                <a:schemeClr val="dk1"/>
              </a:solidFill>
            </a:endParaRPr>
          </a:p>
          <a:p>
            <a:pPr marL="457200" lvl="0" indent="0" algn="l" rtl="0">
              <a:lnSpc>
                <a:spcPct val="150000"/>
              </a:lnSpc>
              <a:spcBef>
                <a:spcPts val="1200"/>
              </a:spcBef>
              <a:spcAft>
                <a:spcPts val="0"/>
              </a:spcAft>
              <a:buNone/>
            </a:pPr>
            <a:r>
              <a:rPr lang="en" sz="6400">
                <a:solidFill>
                  <a:schemeClr val="dk1"/>
                </a:solidFill>
              </a:rPr>
              <a:t>A representative from AIMS Community College’s SSD Office was in attendance at Jenny’s junior year IEP meeting and will stay in touch with her team throughout the application and enrollment process. </a:t>
            </a:r>
            <a:endParaRPr sz="6400">
              <a:solidFill>
                <a:schemeClr val="dk1"/>
              </a:solidFill>
            </a:endParaRPr>
          </a:p>
          <a:p>
            <a:pPr marL="457200" lvl="0" indent="0" algn="l" rtl="0">
              <a:lnSpc>
                <a:spcPct val="150000"/>
              </a:lnSpc>
              <a:spcBef>
                <a:spcPts val="1200"/>
              </a:spcBef>
              <a:spcAft>
                <a:spcPts val="0"/>
              </a:spcAft>
              <a:buNone/>
            </a:pPr>
            <a:endParaRPr sz="6400" b="1">
              <a:solidFill>
                <a:schemeClr val="dk1"/>
              </a:solidFill>
            </a:endParaRPr>
          </a:p>
          <a:p>
            <a:pPr marL="0" lvl="0" indent="0" algn="l" rtl="0">
              <a:lnSpc>
                <a:spcPct val="150000"/>
              </a:lnSpc>
              <a:spcBef>
                <a:spcPts val="1200"/>
              </a:spcBef>
              <a:spcAft>
                <a:spcPts val="0"/>
              </a:spcAft>
              <a:buNone/>
            </a:pPr>
            <a:endParaRPr sz="6400">
              <a:solidFill>
                <a:schemeClr val="dk1"/>
              </a:solidFill>
            </a:endParaRPr>
          </a:p>
          <a:p>
            <a:pPr marL="0" lvl="0" indent="0" algn="l" rtl="0">
              <a:lnSpc>
                <a:spcPct val="150000"/>
              </a:lnSpc>
              <a:spcBef>
                <a:spcPts val="1200"/>
              </a:spcBef>
              <a:spcAft>
                <a:spcPts val="0"/>
              </a:spcAft>
              <a:buNone/>
            </a:pPr>
            <a:endParaRPr sz="6800" b="1">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lnSpc>
                <a:spcPct val="150000"/>
              </a:lnSpc>
              <a:spcBef>
                <a:spcPts val="1200"/>
              </a:spcBef>
              <a:spcAft>
                <a:spcPts val="0"/>
              </a:spcAft>
              <a:buNone/>
            </a:pPr>
            <a:endParaRPr sz="7200">
              <a:solidFill>
                <a:schemeClr val="dk1"/>
              </a:solidFill>
            </a:endParaRPr>
          </a:p>
          <a:p>
            <a:pPr marL="0" lvl="0" indent="0" algn="l" rtl="0">
              <a:spcBef>
                <a:spcPts val="1200"/>
              </a:spcBef>
              <a:spcAft>
                <a:spcPts val="0"/>
              </a:spcAft>
              <a:buNone/>
            </a:pPr>
            <a:endParaRPr sz="2400">
              <a:solidFill>
                <a:schemeClr val="dk1"/>
              </a:solidFill>
            </a:endParaRPr>
          </a:p>
          <a:p>
            <a:pPr marL="0" lvl="0" indent="0" algn="l" rtl="0">
              <a:spcBef>
                <a:spcPts val="1200"/>
              </a:spcBef>
              <a:spcAft>
                <a:spcPts val="0"/>
              </a:spcAft>
              <a:buNone/>
            </a:pPr>
            <a:endParaRPr sz="4937">
              <a:solidFill>
                <a:schemeClr val="dk1"/>
              </a:solidFill>
            </a:endParaRPr>
          </a:p>
          <a:p>
            <a:pPr marL="0" lvl="0" indent="0" algn="l" rtl="0">
              <a:spcBef>
                <a:spcPts val="1200"/>
              </a:spcBef>
              <a:spcAft>
                <a:spcPts val="0"/>
              </a:spcAft>
              <a:buNone/>
            </a:pPr>
            <a:endParaRPr sz="2400" u="sng">
              <a:solidFill>
                <a:schemeClr val="hlink"/>
              </a:solidFill>
            </a:endParaRPr>
          </a:p>
          <a:p>
            <a:pPr marL="0" lvl="0" indent="0" algn="l" rtl="0">
              <a:spcBef>
                <a:spcPts val="1200"/>
              </a:spcBef>
              <a:spcAft>
                <a:spcPts val="1200"/>
              </a:spcAft>
              <a:buNone/>
            </a:pP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2320"/>
              <a:t>Review: Six Essential (Golden) Elements of Transition Planning</a:t>
            </a:r>
            <a:endParaRPr sz="2320"/>
          </a:p>
        </p:txBody>
      </p:sp>
      <p:sp>
        <p:nvSpPr>
          <p:cNvPr id="211" name="Google Shape;211;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3850" algn="l" rtl="0">
              <a:lnSpc>
                <a:spcPct val="95000"/>
              </a:lnSpc>
              <a:spcBef>
                <a:spcPts val="0"/>
              </a:spcBef>
              <a:spcAft>
                <a:spcPts val="0"/>
              </a:spcAft>
              <a:buSzPts val="1500"/>
              <a:buAutoNum type="arabicPeriod"/>
            </a:pPr>
            <a:r>
              <a:rPr lang="en" sz="1500"/>
              <a:t>Conduct assessments (comprehensive description including at least one new age-appropriate, individualized, formal or informal assessment per year)</a:t>
            </a:r>
            <a:endParaRPr sz="1500"/>
          </a:p>
          <a:p>
            <a:pPr marL="457200" lvl="0" indent="-323850" algn="l" rtl="0">
              <a:lnSpc>
                <a:spcPct val="95000"/>
              </a:lnSpc>
              <a:spcBef>
                <a:spcPts val="0"/>
              </a:spcBef>
              <a:spcAft>
                <a:spcPts val="0"/>
              </a:spcAft>
              <a:buSzPts val="1500"/>
              <a:buAutoNum type="arabicPeriod"/>
            </a:pPr>
            <a:r>
              <a:rPr lang="en" sz="1500"/>
              <a:t>Write post-secondary goals (updated annually, including two or three domains, written in active voice)</a:t>
            </a:r>
            <a:endParaRPr sz="1500"/>
          </a:p>
          <a:p>
            <a:pPr marL="457200" lvl="0" indent="-323850" algn="l" rtl="0">
              <a:lnSpc>
                <a:spcPct val="95000"/>
              </a:lnSpc>
              <a:spcBef>
                <a:spcPts val="0"/>
              </a:spcBef>
              <a:spcAft>
                <a:spcPts val="0"/>
              </a:spcAft>
              <a:buSzPts val="1500"/>
              <a:buAutoNum type="arabicPeriod"/>
            </a:pPr>
            <a:r>
              <a:rPr lang="en" sz="1500"/>
              <a:t>Write annual IEP goals (must be SMART, linked to post-secondary goal and related to transition services)</a:t>
            </a:r>
            <a:endParaRPr sz="1500"/>
          </a:p>
          <a:p>
            <a:pPr marL="457200" lvl="0" indent="-323850" algn="l" rtl="0">
              <a:lnSpc>
                <a:spcPct val="95000"/>
              </a:lnSpc>
              <a:spcBef>
                <a:spcPts val="0"/>
              </a:spcBef>
              <a:spcAft>
                <a:spcPts val="0"/>
              </a:spcAft>
              <a:buSzPts val="1500"/>
              <a:buAutoNum type="arabicPeriod"/>
            </a:pPr>
            <a:r>
              <a:rPr lang="en" sz="1500"/>
              <a:t>Identify transition services (actively worded, specially designed instruction which is related to annually goals with the student present at meeting)</a:t>
            </a:r>
            <a:endParaRPr sz="1500"/>
          </a:p>
          <a:p>
            <a:pPr marL="457200" lvl="0" indent="-323850" algn="l" rtl="0">
              <a:lnSpc>
                <a:spcPct val="95000"/>
              </a:lnSpc>
              <a:spcBef>
                <a:spcPts val="0"/>
              </a:spcBef>
              <a:spcAft>
                <a:spcPts val="0"/>
              </a:spcAft>
              <a:buSzPts val="1500"/>
              <a:buAutoNum type="arabicPeriod"/>
            </a:pPr>
            <a:r>
              <a:rPr lang="en" sz="1500"/>
              <a:t>Describe courses of study (narrative, multi-year description which is aligned with post-secondary goals and transition services)</a:t>
            </a:r>
            <a:endParaRPr sz="1500"/>
          </a:p>
          <a:p>
            <a:pPr marL="457200" lvl="0" indent="-323850" algn="l" rtl="0">
              <a:lnSpc>
                <a:spcPct val="95000"/>
              </a:lnSpc>
              <a:spcBef>
                <a:spcPts val="0"/>
              </a:spcBef>
              <a:spcAft>
                <a:spcPts val="0"/>
              </a:spcAft>
              <a:buSzPts val="1500"/>
              <a:buAutoNum type="arabicPeriod"/>
            </a:pPr>
            <a:r>
              <a:rPr lang="en" sz="1500"/>
              <a:t>Coordinate with outside agencies (facilitate linkages with parent consent and agency approval for agency involvement)</a:t>
            </a:r>
            <a:endParaRPr sz="1500"/>
          </a:p>
        </p:txBody>
      </p:sp>
      <p:pic>
        <p:nvPicPr>
          <p:cNvPr id="212" name="Google Shape;212;p33"/>
          <p:cNvPicPr preferRelativeResize="0"/>
          <p:nvPr/>
        </p:nvPicPr>
        <p:blipFill>
          <a:blip r:embed="rId3">
            <a:alphaModFix/>
          </a:blip>
          <a:stretch>
            <a:fillRect/>
          </a:stretch>
        </p:blipFill>
        <p:spPr>
          <a:xfrm>
            <a:off x="152400" y="3963218"/>
            <a:ext cx="8679900" cy="102788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12"/>
                                        </p:tgtEl>
                                        <p:attrNameLst>
                                          <p:attrName>style.visibility</p:attrName>
                                        </p:attrNameLst>
                                      </p:cBhvr>
                                      <p:to>
                                        <p:strVal val="visible"/>
                                      </p:to>
                                    </p:set>
                                    <p:anim calcmode="lin" valueType="num">
                                      <p:cBhvr additive="base">
                                        <p:cTn id="7" dur="1000"/>
                                        <p:tgtEl>
                                          <p:spTgt spid="2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body" idx="4294967295"/>
          </p:nvPr>
        </p:nvSpPr>
        <p:spPr>
          <a:xfrm>
            <a:off x="1451025" y="1653700"/>
            <a:ext cx="6176400" cy="3085500"/>
          </a:xfrm>
          <a:prstGeom prst="rect">
            <a:avLst/>
          </a:prstGeom>
        </p:spPr>
        <p:txBody>
          <a:bodyPr spcFirstLastPara="1" wrap="square" lIns="91425" tIns="91425" rIns="91425" bIns="91425" anchor="t" anchorCtr="0">
            <a:normAutofit/>
          </a:bodyPr>
          <a:lstStyle/>
          <a:p>
            <a:pPr marL="457200" lvl="0" indent="-349250" algn="l" rtl="0">
              <a:spcBef>
                <a:spcPts val="0"/>
              </a:spcBef>
              <a:spcAft>
                <a:spcPts val="0"/>
              </a:spcAft>
              <a:buSzPts val="1900"/>
              <a:buChar char="❏"/>
            </a:pPr>
            <a:r>
              <a:rPr lang="en" sz="1900"/>
              <a:t>ID?</a:t>
            </a:r>
            <a:endParaRPr sz="1900"/>
          </a:p>
          <a:p>
            <a:pPr marL="457200" lvl="0" indent="-349250" algn="l" rtl="0">
              <a:spcBef>
                <a:spcPts val="0"/>
              </a:spcBef>
              <a:spcAft>
                <a:spcPts val="0"/>
              </a:spcAft>
              <a:buSzPts val="1900"/>
              <a:buChar char="❏"/>
            </a:pPr>
            <a:r>
              <a:rPr lang="en" sz="1900"/>
              <a:t>Passport or Visa?</a:t>
            </a:r>
            <a:endParaRPr sz="1900"/>
          </a:p>
          <a:p>
            <a:pPr marL="457200" lvl="0" indent="-349250" algn="l" rtl="0">
              <a:spcBef>
                <a:spcPts val="0"/>
              </a:spcBef>
              <a:spcAft>
                <a:spcPts val="0"/>
              </a:spcAft>
              <a:buSzPts val="1900"/>
              <a:buChar char="❏"/>
            </a:pPr>
            <a:r>
              <a:rPr lang="en" sz="1900"/>
              <a:t>Boarding pass?</a:t>
            </a:r>
            <a:endParaRPr sz="1900"/>
          </a:p>
          <a:p>
            <a:pPr marL="457200" lvl="0" indent="-349250" algn="l" rtl="0">
              <a:spcBef>
                <a:spcPts val="0"/>
              </a:spcBef>
              <a:spcAft>
                <a:spcPts val="0"/>
              </a:spcAft>
              <a:buSzPts val="1900"/>
              <a:buChar char="❏"/>
            </a:pPr>
            <a:r>
              <a:rPr lang="en" sz="1900"/>
              <a:t>Enough underwear?</a:t>
            </a:r>
            <a:endParaRPr sz="1900"/>
          </a:p>
          <a:p>
            <a:pPr marL="457200" lvl="0" indent="-349250" algn="l" rtl="0">
              <a:spcBef>
                <a:spcPts val="0"/>
              </a:spcBef>
              <a:spcAft>
                <a:spcPts val="0"/>
              </a:spcAft>
              <a:buSzPts val="1900"/>
              <a:buChar char="❏"/>
            </a:pPr>
            <a:r>
              <a:rPr lang="en" sz="1900"/>
              <a:t>Charger?</a:t>
            </a:r>
            <a:endParaRPr sz="1900"/>
          </a:p>
          <a:p>
            <a:pPr marL="457200" lvl="0" indent="-349250" algn="l" rtl="0">
              <a:spcBef>
                <a:spcPts val="0"/>
              </a:spcBef>
              <a:spcAft>
                <a:spcPts val="0"/>
              </a:spcAft>
              <a:buSzPts val="1900"/>
              <a:buChar char="❏"/>
            </a:pPr>
            <a:r>
              <a:rPr lang="en" sz="1900"/>
              <a:t>Carseat?</a:t>
            </a:r>
            <a:endParaRPr sz="1900"/>
          </a:p>
          <a:p>
            <a:pPr marL="457200" lvl="0" indent="-349250" algn="l" rtl="0">
              <a:spcBef>
                <a:spcPts val="0"/>
              </a:spcBef>
              <a:spcAft>
                <a:spcPts val="0"/>
              </a:spcAft>
              <a:buSzPts val="1900"/>
              <a:buChar char="❏"/>
            </a:pPr>
            <a:r>
              <a:rPr lang="en" sz="1900"/>
              <a:t>Binky?</a:t>
            </a:r>
            <a:endParaRPr sz="1900"/>
          </a:p>
        </p:txBody>
      </p:sp>
      <p:sp>
        <p:nvSpPr>
          <p:cNvPr id="69" name="Google Shape;69;p15"/>
          <p:cNvSpPr txBox="1">
            <a:spLocks noGrp="1"/>
          </p:cNvSpPr>
          <p:nvPr>
            <p:ph type="title"/>
          </p:nvPr>
        </p:nvSpPr>
        <p:spPr>
          <a:xfrm>
            <a:off x="311700" y="445025"/>
            <a:ext cx="8520600" cy="9378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220"/>
              <a:t>Icebreaker pt. 2: The morning you are leaving your </a:t>
            </a:r>
            <a:endParaRPr sz="2220"/>
          </a:p>
          <a:p>
            <a:pPr marL="0" lvl="0" indent="0" algn="ctr" rtl="0">
              <a:spcBef>
                <a:spcPts val="0"/>
              </a:spcBef>
              <a:spcAft>
                <a:spcPts val="0"/>
              </a:spcAft>
              <a:buSzPts val="990"/>
              <a:buNone/>
            </a:pPr>
            <a:r>
              <a:rPr lang="en" sz="2220"/>
              <a:t>house, what do you double-check?</a:t>
            </a:r>
            <a:endParaRPr sz="2220"/>
          </a:p>
        </p:txBody>
      </p:sp>
      <p:sp>
        <p:nvSpPr>
          <p:cNvPr id="70" name="Google Shape;70;p15"/>
          <p:cNvSpPr/>
          <p:nvPr/>
        </p:nvSpPr>
        <p:spPr>
          <a:xfrm>
            <a:off x="4799400" y="2114700"/>
            <a:ext cx="1976700" cy="19254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t>Logistics of Travel</a:t>
            </a:r>
            <a:endParaRPr sz="15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2220"/>
              <a:t>Our Approach to Travel: Spirit and Logistics</a:t>
            </a:r>
            <a:endParaRPr sz="2220"/>
          </a:p>
        </p:txBody>
      </p:sp>
      <p:sp>
        <p:nvSpPr>
          <p:cNvPr id="76" name="Google Shape;76;p16"/>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sz="1500"/>
              <a:t>The spirit of travel:</a:t>
            </a:r>
            <a:endParaRPr sz="1500"/>
          </a:p>
          <a:p>
            <a:pPr marL="457200" lvl="0" indent="-323850" algn="l" rtl="0">
              <a:spcBef>
                <a:spcPts val="1200"/>
              </a:spcBef>
              <a:spcAft>
                <a:spcPts val="0"/>
              </a:spcAft>
              <a:buSzPts val="1500"/>
              <a:buChar char="●"/>
            </a:pPr>
            <a:r>
              <a:rPr lang="en" sz="1500"/>
              <a:t>Is passenger-driven</a:t>
            </a:r>
            <a:endParaRPr sz="1500"/>
          </a:p>
          <a:p>
            <a:pPr marL="457200" lvl="0" indent="-323850" algn="l" rtl="0">
              <a:spcBef>
                <a:spcPts val="0"/>
              </a:spcBef>
              <a:spcAft>
                <a:spcPts val="0"/>
              </a:spcAft>
              <a:buSzPts val="1500"/>
              <a:buChar char="●"/>
            </a:pPr>
            <a:r>
              <a:rPr lang="en" sz="1500"/>
              <a:t>Is holistic</a:t>
            </a:r>
            <a:endParaRPr sz="1500"/>
          </a:p>
          <a:p>
            <a:pPr marL="457200" lvl="0" indent="-323850" algn="l" rtl="0">
              <a:spcBef>
                <a:spcPts val="0"/>
              </a:spcBef>
              <a:spcAft>
                <a:spcPts val="0"/>
              </a:spcAft>
              <a:buSzPts val="1500"/>
              <a:buChar char="●"/>
            </a:pPr>
            <a:r>
              <a:rPr lang="en" sz="1500"/>
              <a:t>Visualizes the possibilities</a:t>
            </a:r>
            <a:endParaRPr sz="1500"/>
          </a:p>
          <a:p>
            <a:pPr marL="457200" lvl="0" indent="-323850" algn="l" rtl="0">
              <a:spcBef>
                <a:spcPts val="0"/>
              </a:spcBef>
              <a:spcAft>
                <a:spcPts val="0"/>
              </a:spcAft>
              <a:buSzPts val="1500"/>
              <a:buChar char="●"/>
            </a:pPr>
            <a:r>
              <a:rPr lang="en" sz="1500"/>
              <a:t>Anticipates barriers</a:t>
            </a:r>
            <a:endParaRPr sz="1500"/>
          </a:p>
          <a:p>
            <a:pPr marL="457200" lvl="0" indent="-323850" algn="l" rtl="0">
              <a:spcBef>
                <a:spcPts val="0"/>
              </a:spcBef>
              <a:spcAft>
                <a:spcPts val="0"/>
              </a:spcAft>
              <a:buSzPts val="1500"/>
              <a:buChar char="●"/>
            </a:pPr>
            <a:r>
              <a:rPr lang="en" sz="1500"/>
              <a:t>Solves and plans for barriers</a:t>
            </a:r>
            <a:endParaRPr sz="1500"/>
          </a:p>
          <a:p>
            <a:pPr marL="457200" lvl="0" indent="-323850" algn="l" rtl="0">
              <a:spcBef>
                <a:spcPts val="0"/>
              </a:spcBef>
              <a:spcAft>
                <a:spcPts val="0"/>
              </a:spcAft>
              <a:buSzPts val="1500"/>
              <a:buChar char="●"/>
            </a:pPr>
            <a:r>
              <a:rPr lang="en" sz="1500"/>
              <a:t>Develops a plan</a:t>
            </a:r>
            <a:endParaRPr sz="1500"/>
          </a:p>
        </p:txBody>
      </p:sp>
      <p:sp>
        <p:nvSpPr>
          <p:cNvPr id="77" name="Google Shape;77;p16"/>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sz="1500"/>
              <a:t>The logistics of travel:</a:t>
            </a:r>
            <a:endParaRPr sz="1500"/>
          </a:p>
          <a:p>
            <a:pPr marL="457200" lvl="0" indent="-323850" algn="l" rtl="0">
              <a:spcBef>
                <a:spcPts val="1200"/>
              </a:spcBef>
              <a:spcAft>
                <a:spcPts val="0"/>
              </a:spcAft>
              <a:buSzPts val="1500"/>
              <a:buChar char="❏"/>
            </a:pPr>
            <a:r>
              <a:rPr lang="en" sz="1500"/>
              <a:t>Are logistically driven</a:t>
            </a:r>
            <a:endParaRPr sz="1500"/>
          </a:p>
          <a:p>
            <a:pPr marL="457200" lvl="0" indent="-323850" algn="l" rtl="0">
              <a:spcBef>
                <a:spcPts val="0"/>
              </a:spcBef>
              <a:spcAft>
                <a:spcPts val="0"/>
              </a:spcAft>
              <a:buSzPts val="1500"/>
              <a:buChar char="❏"/>
            </a:pPr>
            <a:r>
              <a:rPr lang="en" sz="1500"/>
              <a:t>Are linear</a:t>
            </a:r>
            <a:endParaRPr sz="1500"/>
          </a:p>
          <a:p>
            <a:pPr marL="457200" lvl="0" indent="-323850" algn="l" rtl="0">
              <a:spcBef>
                <a:spcPts val="0"/>
              </a:spcBef>
              <a:spcAft>
                <a:spcPts val="0"/>
              </a:spcAft>
              <a:buSzPts val="1500"/>
              <a:buChar char="❏"/>
            </a:pPr>
            <a:r>
              <a:rPr lang="en" sz="1500"/>
              <a:t>Identify minimal requirements</a:t>
            </a:r>
            <a:endParaRPr sz="1500"/>
          </a:p>
          <a:p>
            <a:pPr marL="457200" lvl="0" indent="-323850" algn="l" rtl="0">
              <a:spcBef>
                <a:spcPts val="0"/>
              </a:spcBef>
              <a:spcAft>
                <a:spcPts val="0"/>
              </a:spcAft>
              <a:buSzPts val="1500"/>
              <a:buChar char="❏"/>
            </a:pPr>
            <a:r>
              <a:rPr lang="en" sz="1500"/>
              <a:t>Check boxes and meet requirements</a:t>
            </a:r>
            <a:endParaRPr sz="1500"/>
          </a:p>
          <a:p>
            <a:pPr marL="457200" lvl="0" indent="-323850" algn="l" rtl="0">
              <a:spcBef>
                <a:spcPts val="0"/>
              </a:spcBef>
              <a:spcAft>
                <a:spcPts val="0"/>
              </a:spcAft>
              <a:buSzPts val="1500"/>
              <a:buChar char="❏"/>
            </a:pPr>
            <a:r>
              <a:rPr lang="en" sz="1500"/>
              <a:t>Prevent cancellation/injury/death</a:t>
            </a:r>
            <a:endParaRPr sz="1500"/>
          </a:p>
          <a:p>
            <a:pPr marL="457200" lvl="0" indent="-323850" algn="l" rtl="0">
              <a:spcBef>
                <a:spcPts val="0"/>
              </a:spcBef>
              <a:spcAft>
                <a:spcPts val="0"/>
              </a:spcAft>
              <a:buSzPts val="1500"/>
              <a:buChar char="❏"/>
            </a:pPr>
            <a:r>
              <a:rPr lang="en" sz="1500"/>
              <a:t>Ensure safety</a:t>
            </a:r>
            <a:endParaRPr sz="1500"/>
          </a:p>
        </p:txBody>
      </p:sp>
      <p:pic>
        <p:nvPicPr>
          <p:cNvPr id="78" name="Google Shape;78;p16"/>
          <p:cNvPicPr preferRelativeResize="0"/>
          <p:nvPr/>
        </p:nvPicPr>
        <p:blipFill>
          <a:blip r:embed="rId3">
            <a:alphaModFix/>
          </a:blip>
          <a:stretch>
            <a:fillRect/>
          </a:stretch>
        </p:blipFill>
        <p:spPr>
          <a:xfrm>
            <a:off x="1974825" y="3680250"/>
            <a:ext cx="673651" cy="673675"/>
          </a:xfrm>
          <a:prstGeom prst="rect">
            <a:avLst/>
          </a:prstGeom>
          <a:noFill/>
          <a:ln>
            <a:noFill/>
          </a:ln>
        </p:spPr>
      </p:pic>
      <p:pic>
        <p:nvPicPr>
          <p:cNvPr id="79" name="Google Shape;79;p16"/>
          <p:cNvPicPr preferRelativeResize="0"/>
          <p:nvPr/>
        </p:nvPicPr>
        <p:blipFill>
          <a:blip r:embed="rId4">
            <a:alphaModFix/>
          </a:blip>
          <a:stretch>
            <a:fillRect/>
          </a:stretch>
        </p:blipFill>
        <p:spPr>
          <a:xfrm>
            <a:off x="6406250" y="3680250"/>
            <a:ext cx="852175" cy="6736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body" idx="4294967295"/>
          </p:nvPr>
        </p:nvSpPr>
        <p:spPr>
          <a:xfrm>
            <a:off x="1177450" y="1529550"/>
            <a:ext cx="6576900" cy="2908500"/>
          </a:xfrm>
          <a:prstGeom prst="rect">
            <a:avLst/>
          </a:prstGeom>
        </p:spPr>
        <p:txBody>
          <a:bodyPr spcFirstLastPara="1" wrap="square" lIns="91425" tIns="91425" rIns="91425" bIns="91425" anchor="t" anchorCtr="0">
            <a:normAutofit/>
          </a:bodyPr>
          <a:lstStyle/>
          <a:p>
            <a:pPr marL="457200" lvl="0" indent="-336550" algn="l" rtl="0">
              <a:lnSpc>
                <a:spcPct val="115000"/>
              </a:lnSpc>
              <a:spcBef>
                <a:spcPts val="0"/>
              </a:spcBef>
              <a:spcAft>
                <a:spcPts val="0"/>
              </a:spcAft>
              <a:buSzPts val="1700"/>
              <a:buChar char="❏"/>
            </a:pPr>
            <a:r>
              <a:rPr lang="en" sz="1700"/>
              <a:t>Paperwork</a:t>
            </a:r>
            <a:endParaRPr sz="1700"/>
          </a:p>
          <a:p>
            <a:pPr marL="457200" lvl="0" indent="-336550" algn="l" rtl="0">
              <a:lnSpc>
                <a:spcPct val="115000"/>
              </a:lnSpc>
              <a:spcBef>
                <a:spcPts val="0"/>
              </a:spcBef>
              <a:spcAft>
                <a:spcPts val="0"/>
              </a:spcAft>
              <a:buSzPts val="1700"/>
              <a:buChar char="❏"/>
            </a:pPr>
            <a:r>
              <a:rPr lang="en" sz="1700"/>
              <a:t>Indicator 13</a:t>
            </a:r>
            <a:endParaRPr sz="1700"/>
          </a:p>
          <a:p>
            <a:pPr marL="457200" lvl="0" indent="-336550" algn="l" rtl="0">
              <a:lnSpc>
                <a:spcPct val="115000"/>
              </a:lnSpc>
              <a:spcBef>
                <a:spcPts val="0"/>
              </a:spcBef>
              <a:spcAft>
                <a:spcPts val="0"/>
              </a:spcAft>
              <a:buSzPts val="1700"/>
              <a:buChar char="❏"/>
            </a:pPr>
            <a:r>
              <a:rPr lang="en" sz="1700"/>
              <a:t>Inventories and assessments</a:t>
            </a:r>
            <a:endParaRPr sz="1700"/>
          </a:p>
          <a:p>
            <a:pPr marL="457200" lvl="0" indent="-336550" algn="l" rtl="0">
              <a:lnSpc>
                <a:spcPct val="115000"/>
              </a:lnSpc>
              <a:spcBef>
                <a:spcPts val="0"/>
              </a:spcBef>
              <a:spcAft>
                <a:spcPts val="0"/>
              </a:spcAft>
              <a:buSzPts val="1700"/>
              <a:buChar char="❏"/>
            </a:pPr>
            <a:r>
              <a:rPr lang="en" sz="1700"/>
              <a:t>Post-secondary section</a:t>
            </a:r>
            <a:endParaRPr sz="1700"/>
          </a:p>
          <a:p>
            <a:pPr marL="457200" lvl="0" indent="-336550" algn="l" rtl="0">
              <a:lnSpc>
                <a:spcPct val="115000"/>
              </a:lnSpc>
              <a:spcBef>
                <a:spcPts val="0"/>
              </a:spcBef>
              <a:spcAft>
                <a:spcPts val="0"/>
              </a:spcAft>
              <a:buSzPts val="1700"/>
              <a:buChar char="❏"/>
            </a:pPr>
            <a:r>
              <a:rPr lang="en" sz="1700"/>
              <a:t>Education and career</a:t>
            </a:r>
            <a:endParaRPr sz="1700"/>
          </a:p>
          <a:p>
            <a:pPr marL="457200" lvl="0" indent="-336550" algn="l" rtl="0">
              <a:lnSpc>
                <a:spcPct val="115000"/>
              </a:lnSpc>
              <a:spcBef>
                <a:spcPts val="0"/>
              </a:spcBef>
              <a:spcAft>
                <a:spcPts val="0"/>
              </a:spcAft>
              <a:buSzPts val="1700"/>
              <a:buChar char="❏"/>
            </a:pPr>
            <a:r>
              <a:rPr lang="en" sz="1700"/>
              <a:t>Job training</a:t>
            </a:r>
            <a:endParaRPr sz="1700"/>
          </a:p>
          <a:p>
            <a:pPr marL="457200" lvl="0" indent="-336550" algn="l" rtl="0">
              <a:lnSpc>
                <a:spcPct val="115000"/>
              </a:lnSpc>
              <a:spcBef>
                <a:spcPts val="0"/>
              </a:spcBef>
              <a:spcAft>
                <a:spcPts val="0"/>
              </a:spcAft>
              <a:buSzPts val="1700"/>
              <a:buChar char="❏"/>
            </a:pPr>
            <a:r>
              <a:rPr lang="en" sz="1700"/>
              <a:t>Compliance</a:t>
            </a:r>
            <a:endParaRPr sz="1700"/>
          </a:p>
          <a:p>
            <a:pPr marL="457200" lvl="0" indent="0" algn="l" rtl="0">
              <a:lnSpc>
                <a:spcPct val="95000"/>
              </a:lnSpc>
              <a:spcBef>
                <a:spcPts val="1200"/>
              </a:spcBef>
              <a:spcAft>
                <a:spcPts val="1200"/>
              </a:spcAft>
              <a:buNone/>
            </a:pPr>
            <a:endParaRPr sz="1600"/>
          </a:p>
        </p:txBody>
      </p:sp>
      <p:sp>
        <p:nvSpPr>
          <p:cNvPr id="85" name="Google Shape;85;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2120"/>
              <a:t>Transition IEPs: We do it backwards. </a:t>
            </a:r>
            <a:endParaRPr sz="2120"/>
          </a:p>
          <a:p>
            <a:pPr marL="0" lvl="0" indent="0" algn="ctr" rtl="0">
              <a:spcBef>
                <a:spcPts val="0"/>
              </a:spcBef>
              <a:spcAft>
                <a:spcPts val="0"/>
              </a:spcAft>
              <a:buSzPts val="990"/>
              <a:buNone/>
            </a:pPr>
            <a:r>
              <a:rPr lang="en" sz="2120"/>
              <a:t>We often start (and even end) here:</a:t>
            </a:r>
            <a:endParaRPr sz="2020"/>
          </a:p>
        </p:txBody>
      </p:sp>
      <p:sp>
        <p:nvSpPr>
          <p:cNvPr id="86" name="Google Shape;86;p17"/>
          <p:cNvSpPr/>
          <p:nvPr/>
        </p:nvSpPr>
        <p:spPr>
          <a:xfrm>
            <a:off x="5220750" y="1706350"/>
            <a:ext cx="1976700" cy="1925400"/>
          </a:xfrm>
          <a:prstGeom prst="rect">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t>Letter of the Law</a:t>
            </a:r>
            <a:endParaRPr sz="15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353800"/>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220"/>
              <a:t>Transition IEPs: We need to back up.</a:t>
            </a:r>
            <a:endParaRPr sz="2220"/>
          </a:p>
        </p:txBody>
      </p:sp>
      <p:pic>
        <p:nvPicPr>
          <p:cNvPr id="92" name="Google Shape;92;p18"/>
          <p:cNvPicPr preferRelativeResize="0"/>
          <p:nvPr/>
        </p:nvPicPr>
        <p:blipFill>
          <a:blip r:embed="rId3">
            <a:alphaModFix/>
          </a:blip>
          <a:stretch>
            <a:fillRect/>
          </a:stretch>
        </p:blipFill>
        <p:spPr>
          <a:xfrm>
            <a:off x="6149598" y="3101163"/>
            <a:ext cx="2019900" cy="1343012"/>
          </a:xfrm>
          <a:prstGeom prst="rect">
            <a:avLst/>
          </a:prstGeom>
          <a:noFill/>
          <a:ln>
            <a:noFill/>
          </a:ln>
        </p:spPr>
      </p:pic>
      <p:pic>
        <p:nvPicPr>
          <p:cNvPr id="93" name="Google Shape;93;p18"/>
          <p:cNvPicPr preferRelativeResize="0"/>
          <p:nvPr/>
        </p:nvPicPr>
        <p:blipFill>
          <a:blip r:embed="rId4">
            <a:alphaModFix/>
          </a:blip>
          <a:stretch>
            <a:fillRect/>
          </a:stretch>
        </p:blipFill>
        <p:spPr>
          <a:xfrm>
            <a:off x="6323550" y="1831613"/>
            <a:ext cx="1672000" cy="832025"/>
          </a:xfrm>
          <a:prstGeom prst="rect">
            <a:avLst/>
          </a:prstGeom>
          <a:noFill/>
          <a:ln>
            <a:noFill/>
          </a:ln>
        </p:spPr>
      </p:pic>
      <p:pic>
        <p:nvPicPr>
          <p:cNvPr id="94" name="Google Shape;94;p18"/>
          <p:cNvPicPr preferRelativeResize="0"/>
          <p:nvPr/>
        </p:nvPicPr>
        <p:blipFill>
          <a:blip r:embed="rId5">
            <a:alphaModFix/>
          </a:blip>
          <a:stretch>
            <a:fillRect/>
          </a:stretch>
        </p:blipFill>
        <p:spPr>
          <a:xfrm>
            <a:off x="3772953" y="3522500"/>
            <a:ext cx="1598100" cy="1126375"/>
          </a:xfrm>
          <a:prstGeom prst="rect">
            <a:avLst/>
          </a:prstGeom>
          <a:noFill/>
          <a:ln>
            <a:noFill/>
          </a:ln>
        </p:spPr>
      </p:pic>
      <p:pic>
        <p:nvPicPr>
          <p:cNvPr id="95" name="Google Shape;95;p18"/>
          <p:cNvPicPr preferRelativeResize="0"/>
          <p:nvPr/>
        </p:nvPicPr>
        <p:blipFill>
          <a:blip r:embed="rId6">
            <a:alphaModFix/>
          </a:blip>
          <a:stretch>
            <a:fillRect/>
          </a:stretch>
        </p:blipFill>
        <p:spPr>
          <a:xfrm>
            <a:off x="932375" y="3204775"/>
            <a:ext cx="2019900" cy="1463337"/>
          </a:xfrm>
          <a:prstGeom prst="rect">
            <a:avLst/>
          </a:prstGeom>
          <a:noFill/>
          <a:ln>
            <a:noFill/>
          </a:ln>
        </p:spPr>
      </p:pic>
      <p:sp>
        <p:nvSpPr>
          <p:cNvPr id="96" name="Google Shape;96;p18"/>
          <p:cNvSpPr/>
          <p:nvPr/>
        </p:nvSpPr>
        <p:spPr>
          <a:xfrm>
            <a:off x="3562038" y="1290475"/>
            <a:ext cx="2019900" cy="1914300"/>
          </a:xfrm>
          <a:prstGeom prst="rect">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t>Spirit of the Law</a:t>
            </a:r>
            <a:endParaRPr sz="1500" b="1"/>
          </a:p>
        </p:txBody>
      </p:sp>
      <p:pic>
        <p:nvPicPr>
          <p:cNvPr id="97" name="Google Shape;97;p18"/>
          <p:cNvPicPr preferRelativeResize="0"/>
          <p:nvPr/>
        </p:nvPicPr>
        <p:blipFill>
          <a:blip r:embed="rId7">
            <a:alphaModFix/>
          </a:blip>
          <a:stretch>
            <a:fillRect/>
          </a:stretch>
        </p:blipFill>
        <p:spPr>
          <a:xfrm>
            <a:off x="1377574" y="1641413"/>
            <a:ext cx="1129502" cy="12124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Transition IEPs: Spirit vs. Letter</a:t>
            </a:r>
            <a:endParaRPr/>
          </a:p>
        </p:txBody>
      </p:sp>
      <p:sp>
        <p:nvSpPr>
          <p:cNvPr id="103" name="Google Shape;103;p19"/>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transition law:</a:t>
            </a:r>
            <a:endParaRPr/>
          </a:p>
          <a:p>
            <a:pPr marL="457200" lvl="0" indent="-317500" algn="l" rtl="0">
              <a:spcBef>
                <a:spcPts val="1200"/>
              </a:spcBef>
              <a:spcAft>
                <a:spcPts val="0"/>
              </a:spcAft>
              <a:buSzPts val="1400"/>
              <a:buChar char="●"/>
            </a:pPr>
            <a:r>
              <a:rPr lang="en"/>
              <a:t>Is student-driven</a:t>
            </a:r>
            <a:endParaRPr/>
          </a:p>
          <a:p>
            <a:pPr marL="457200" lvl="0" indent="-317500" algn="l" rtl="0">
              <a:spcBef>
                <a:spcPts val="0"/>
              </a:spcBef>
              <a:spcAft>
                <a:spcPts val="0"/>
              </a:spcAft>
              <a:buSzPts val="1400"/>
              <a:buChar char="●"/>
            </a:pPr>
            <a:r>
              <a:rPr lang="en"/>
              <a:t>Is holistic</a:t>
            </a:r>
            <a:endParaRPr/>
          </a:p>
          <a:p>
            <a:pPr marL="457200" lvl="0" indent="-317500" algn="l" rtl="0">
              <a:spcBef>
                <a:spcPts val="0"/>
              </a:spcBef>
              <a:spcAft>
                <a:spcPts val="0"/>
              </a:spcAft>
              <a:buSzPts val="1400"/>
              <a:buChar char="●"/>
            </a:pPr>
            <a:r>
              <a:rPr lang="en"/>
              <a:t>Visualizes the possibilities</a:t>
            </a:r>
            <a:endParaRPr/>
          </a:p>
          <a:p>
            <a:pPr marL="457200" lvl="0" indent="-317500" algn="l" rtl="0">
              <a:spcBef>
                <a:spcPts val="0"/>
              </a:spcBef>
              <a:spcAft>
                <a:spcPts val="0"/>
              </a:spcAft>
              <a:buSzPts val="1400"/>
              <a:buChar char="●"/>
            </a:pPr>
            <a:r>
              <a:rPr lang="en"/>
              <a:t>Anticipates barriers</a:t>
            </a:r>
            <a:endParaRPr/>
          </a:p>
          <a:p>
            <a:pPr marL="457200" lvl="0" indent="-317500" algn="l" rtl="0">
              <a:spcBef>
                <a:spcPts val="0"/>
              </a:spcBef>
              <a:spcAft>
                <a:spcPts val="0"/>
              </a:spcAft>
              <a:buSzPts val="1400"/>
              <a:buChar char="●"/>
            </a:pPr>
            <a:r>
              <a:rPr lang="en"/>
              <a:t>Solves and plans for barriers</a:t>
            </a:r>
            <a:endParaRPr/>
          </a:p>
          <a:p>
            <a:pPr marL="457200" lvl="0" indent="-317500" algn="l" rtl="0">
              <a:spcBef>
                <a:spcPts val="0"/>
              </a:spcBef>
              <a:spcAft>
                <a:spcPts val="0"/>
              </a:spcAft>
              <a:buSzPts val="1400"/>
              <a:buChar char="●"/>
            </a:pPr>
            <a:r>
              <a:rPr lang="en"/>
              <a:t>Develops a village</a:t>
            </a:r>
            <a:endParaRPr/>
          </a:p>
        </p:txBody>
      </p:sp>
      <p:sp>
        <p:nvSpPr>
          <p:cNvPr id="104" name="Google Shape;104;p19"/>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transition law:</a:t>
            </a:r>
            <a:endParaRPr/>
          </a:p>
          <a:p>
            <a:pPr marL="457200" lvl="0" indent="-317500" algn="l" rtl="0">
              <a:spcBef>
                <a:spcPts val="1200"/>
              </a:spcBef>
              <a:spcAft>
                <a:spcPts val="0"/>
              </a:spcAft>
              <a:buSzPts val="1400"/>
              <a:buChar char="❏"/>
            </a:pPr>
            <a:r>
              <a:rPr lang="en"/>
              <a:t>Is compliance-driven</a:t>
            </a:r>
            <a:endParaRPr/>
          </a:p>
          <a:p>
            <a:pPr marL="457200" lvl="0" indent="-317500" algn="l" rtl="0">
              <a:spcBef>
                <a:spcPts val="0"/>
              </a:spcBef>
              <a:spcAft>
                <a:spcPts val="0"/>
              </a:spcAft>
              <a:buSzPts val="1400"/>
              <a:buChar char="❏"/>
            </a:pPr>
            <a:r>
              <a:rPr lang="en"/>
              <a:t>Is linear</a:t>
            </a:r>
            <a:endParaRPr/>
          </a:p>
          <a:p>
            <a:pPr marL="457200" lvl="0" indent="-317500" algn="l" rtl="0">
              <a:spcBef>
                <a:spcPts val="0"/>
              </a:spcBef>
              <a:spcAft>
                <a:spcPts val="0"/>
              </a:spcAft>
              <a:buSzPts val="1400"/>
              <a:buChar char="❏"/>
            </a:pPr>
            <a:r>
              <a:rPr lang="en"/>
              <a:t>Identifies minimal requirements</a:t>
            </a:r>
            <a:endParaRPr/>
          </a:p>
          <a:p>
            <a:pPr marL="457200" lvl="0" indent="-317500" algn="l" rtl="0">
              <a:spcBef>
                <a:spcPts val="0"/>
              </a:spcBef>
              <a:spcAft>
                <a:spcPts val="0"/>
              </a:spcAft>
              <a:buSzPts val="1400"/>
              <a:buChar char="❏"/>
            </a:pPr>
            <a:r>
              <a:rPr lang="en"/>
              <a:t>Checks boxes and meets requirements</a:t>
            </a:r>
            <a:endParaRPr/>
          </a:p>
          <a:p>
            <a:pPr marL="457200" lvl="0" indent="-317500" algn="l" rtl="0">
              <a:spcBef>
                <a:spcPts val="0"/>
              </a:spcBef>
              <a:spcAft>
                <a:spcPts val="0"/>
              </a:spcAft>
              <a:buSzPts val="1400"/>
              <a:buChar char="❏"/>
            </a:pPr>
            <a:r>
              <a:rPr lang="en"/>
              <a:t>Prevents lawsuits</a:t>
            </a:r>
            <a:endParaRPr/>
          </a:p>
          <a:p>
            <a:pPr marL="457200" lvl="0" indent="-317500" algn="l" rtl="0">
              <a:spcBef>
                <a:spcPts val="0"/>
              </a:spcBef>
              <a:spcAft>
                <a:spcPts val="0"/>
              </a:spcAft>
              <a:buSzPts val="1400"/>
              <a:buChar char="❏"/>
            </a:pPr>
            <a:r>
              <a:rPr lang="en"/>
              <a:t>Ensures equity</a:t>
            </a:r>
            <a:endParaRPr/>
          </a:p>
        </p:txBody>
      </p:sp>
      <p:sp>
        <p:nvSpPr>
          <p:cNvPr id="105" name="Google Shape;105;p19"/>
          <p:cNvSpPr/>
          <p:nvPr/>
        </p:nvSpPr>
        <p:spPr>
          <a:xfrm>
            <a:off x="3553200" y="3065575"/>
            <a:ext cx="2037600" cy="1916100"/>
          </a:xfrm>
          <a:prstGeom prst="ellipse">
            <a:avLst/>
          </a:prstGeom>
          <a:solidFill>
            <a:srgbClr val="E066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We need both!</a:t>
            </a:r>
            <a:endParaRPr/>
          </a:p>
        </p:txBody>
      </p:sp>
      <p:pic>
        <p:nvPicPr>
          <p:cNvPr id="106" name="Google Shape;106;p19"/>
          <p:cNvPicPr preferRelativeResize="0"/>
          <p:nvPr/>
        </p:nvPicPr>
        <p:blipFill>
          <a:blip r:embed="rId3">
            <a:alphaModFix/>
          </a:blip>
          <a:stretch>
            <a:fillRect/>
          </a:stretch>
        </p:blipFill>
        <p:spPr>
          <a:xfrm>
            <a:off x="1974825" y="3412075"/>
            <a:ext cx="673651" cy="673675"/>
          </a:xfrm>
          <a:prstGeom prst="rect">
            <a:avLst/>
          </a:prstGeom>
          <a:noFill/>
          <a:ln>
            <a:noFill/>
          </a:ln>
        </p:spPr>
      </p:pic>
      <p:pic>
        <p:nvPicPr>
          <p:cNvPr id="107" name="Google Shape;107;p19"/>
          <p:cNvPicPr preferRelativeResize="0"/>
          <p:nvPr/>
        </p:nvPicPr>
        <p:blipFill>
          <a:blip r:embed="rId4">
            <a:alphaModFix/>
          </a:blip>
          <a:stretch>
            <a:fillRect/>
          </a:stretch>
        </p:blipFill>
        <p:spPr>
          <a:xfrm>
            <a:off x="6406263" y="3412075"/>
            <a:ext cx="852175" cy="6736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Six Essential Elements of Transition Planning</a:t>
            </a:r>
            <a:endParaRPr/>
          </a:p>
        </p:txBody>
      </p:sp>
      <p:sp>
        <p:nvSpPr>
          <p:cNvPr id="113" name="Google Shape;113;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81000" algn="l" rtl="0">
              <a:spcBef>
                <a:spcPts val="0"/>
              </a:spcBef>
              <a:spcAft>
                <a:spcPts val="0"/>
              </a:spcAft>
              <a:buSzPts val="2400"/>
              <a:buAutoNum type="arabicPeriod"/>
            </a:pPr>
            <a:r>
              <a:rPr lang="en" sz="2400"/>
              <a:t>Conduct assessments</a:t>
            </a:r>
            <a:endParaRPr sz="2400"/>
          </a:p>
          <a:p>
            <a:pPr marL="457200" lvl="0" indent="-381000" algn="l" rtl="0">
              <a:spcBef>
                <a:spcPts val="0"/>
              </a:spcBef>
              <a:spcAft>
                <a:spcPts val="0"/>
              </a:spcAft>
              <a:buSzPts val="2400"/>
              <a:buAutoNum type="arabicPeriod"/>
            </a:pPr>
            <a:r>
              <a:rPr lang="en" sz="2400"/>
              <a:t>Write post-secondary goals</a:t>
            </a:r>
            <a:endParaRPr sz="2400"/>
          </a:p>
          <a:p>
            <a:pPr marL="457200" lvl="0" indent="-381000" algn="l" rtl="0">
              <a:spcBef>
                <a:spcPts val="0"/>
              </a:spcBef>
              <a:spcAft>
                <a:spcPts val="0"/>
              </a:spcAft>
              <a:buSzPts val="2400"/>
              <a:buAutoNum type="arabicPeriod"/>
            </a:pPr>
            <a:r>
              <a:rPr lang="en" sz="2400"/>
              <a:t>Write annual IEP goals</a:t>
            </a:r>
            <a:endParaRPr sz="2400"/>
          </a:p>
          <a:p>
            <a:pPr marL="457200" lvl="0" indent="-381000" algn="l" rtl="0">
              <a:spcBef>
                <a:spcPts val="0"/>
              </a:spcBef>
              <a:spcAft>
                <a:spcPts val="0"/>
              </a:spcAft>
              <a:buSzPts val="2400"/>
              <a:buAutoNum type="arabicPeriod"/>
            </a:pPr>
            <a:r>
              <a:rPr lang="en" sz="2400"/>
              <a:t>Identify transition services</a:t>
            </a:r>
            <a:endParaRPr sz="2400"/>
          </a:p>
          <a:p>
            <a:pPr marL="457200" lvl="0" indent="-381000" algn="l" rtl="0">
              <a:spcBef>
                <a:spcPts val="0"/>
              </a:spcBef>
              <a:spcAft>
                <a:spcPts val="0"/>
              </a:spcAft>
              <a:buSzPts val="2400"/>
              <a:buAutoNum type="arabicPeriod"/>
            </a:pPr>
            <a:r>
              <a:rPr lang="en" sz="2400"/>
              <a:t>Describe courses of study</a:t>
            </a:r>
            <a:endParaRPr sz="2400"/>
          </a:p>
          <a:p>
            <a:pPr marL="457200" lvl="0" indent="-381000" algn="l" rtl="0">
              <a:spcBef>
                <a:spcPts val="0"/>
              </a:spcBef>
              <a:spcAft>
                <a:spcPts val="0"/>
              </a:spcAft>
              <a:buSzPts val="2400"/>
              <a:buAutoNum type="arabicPeriod"/>
            </a:pPr>
            <a:r>
              <a:rPr lang="en" sz="2400"/>
              <a:t>Coordinate with adult agencies</a:t>
            </a:r>
            <a:endParaRPr sz="2400"/>
          </a:p>
        </p:txBody>
      </p:sp>
      <p:pic>
        <p:nvPicPr>
          <p:cNvPr id="114" name="Google Shape;114;p20"/>
          <p:cNvPicPr preferRelativeResize="0"/>
          <p:nvPr/>
        </p:nvPicPr>
        <p:blipFill>
          <a:blip r:embed="rId3">
            <a:alphaModFix/>
          </a:blip>
          <a:stretch>
            <a:fillRect/>
          </a:stretch>
        </p:blipFill>
        <p:spPr>
          <a:xfrm>
            <a:off x="152400" y="3963218"/>
            <a:ext cx="8679900" cy="1027882"/>
          </a:xfrm>
          <a:prstGeom prst="rect">
            <a:avLst/>
          </a:prstGeom>
          <a:noFill/>
          <a:ln>
            <a:noFill/>
          </a:ln>
        </p:spPr>
      </p:pic>
      <p:sp>
        <p:nvSpPr>
          <p:cNvPr id="115" name="Google Shape;115;p20"/>
          <p:cNvSpPr/>
          <p:nvPr/>
        </p:nvSpPr>
        <p:spPr>
          <a:xfrm>
            <a:off x="5401250" y="1759725"/>
            <a:ext cx="2502850" cy="867800"/>
          </a:xfrm>
          <a:prstGeom prst="flowChartPunchedTape">
            <a:avLst/>
          </a:prstGeom>
          <a:gradFill>
            <a:gsLst>
              <a:gs pos="0">
                <a:srgbClr val="FFF6DB"/>
              </a:gs>
              <a:gs pos="100000">
                <a:srgbClr val="FAD25C"/>
              </a:gs>
            </a:gsLst>
            <a:path path="circle">
              <a:fillToRect l="50000" t="50000" r="50000" b="50000"/>
            </a:path>
            <a:tileRect/>
          </a:gra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t>Together these make up the Golden Thread</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 calcmode="lin" valueType="num">
                                      <p:cBhvr additive="base">
                                        <p:cTn id="7" dur="1000"/>
                                        <p:tgtEl>
                                          <p:spTgt spid="115"/>
                                        </p:tgtEl>
                                        <p:attrNameLst>
                                          <p:attrName>ppt_w</p:attrName>
                                        </p:attrNameLst>
                                      </p:cBhvr>
                                      <p:tavLst>
                                        <p:tav tm="0">
                                          <p:val>
                                            <p:strVal val="0"/>
                                          </p:val>
                                        </p:tav>
                                        <p:tav tm="100000">
                                          <p:val>
                                            <p:strVal val="#ppt_w"/>
                                          </p:val>
                                        </p:tav>
                                      </p:tavLst>
                                    </p:anim>
                                    <p:anim calcmode="lin" valueType="num">
                                      <p:cBhvr additive="base">
                                        <p:cTn id="8" dur="1000"/>
                                        <p:tgtEl>
                                          <p:spTgt spid="115"/>
                                        </p:tgtEl>
                                        <p:attrNameLst>
                                          <p:attrName>ppt_h</p:attrName>
                                        </p:attrNameLst>
                                      </p:cBhvr>
                                      <p:tavLst>
                                        <p:tav tm="0">
                                          <p:val>
                                            <p:str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114"/>
                                        </p:tgtEl>
                                        <p:attrNameLst>
                                          <p:attrName>style.visibility</p:attrName>
                                        </p:attrNameLst>
                                      </p:cBhvr>
                                      <p:to>
                                        <p:strVal val="visible"/>
                                      </p:to>
                                    </p:set>
                                    <p:anim calcmode="lin" valueType="num">
                                      <p:cBhvr additive="base">
                                        <p:cTn id="13" dur="1000"/>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Conduct Assessments </a:t>
            </a:r>
            <a:endParaRPr/>
          </a:p>
        </p:txBody>
      </p:sp>
      <p:sp>
        <p:nvSpPr>
          <p:cNvPr id="121" name="Google Shape;121;p21"/>
          <p:cNvSpPr txBox="1">
            <a:spLocks noGrp="1"/>
          </p:cNvSpPr>
          <p:nvPr>
            <p:ph type="body" idx="1"/>
          </p:nvPr>
        </p:nvSpPr>
        <p:spPr>
          <a:xfrm>
            <a:off x="311700" y="1152475"/>
            <a:ext cx="3999900" cy="3416400"/>
          </a:xfrm>
          <a:prstGeom prst="rect">
            <a:avLst/>
          </a:prstGeom>
          <a:solidFill>
            <a:srgbClr val="FFD966"/>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spirit of assessments is to help the student discover:</a:t>
            </a:r>
            <a:endParaRPr/>
          </a:p>
          <a:p>
            <a:pPr marL="457200" lvl="0" indent="-311150" algn="l" rtl="0">
              <a:spcBef>
                <a:spcPts val="1200"/>
              </a:spcBef>
              <a:spcAft>
                <a:spcPts val="0"/>
              </a:spcAft>
              <a:buSzPts val="1300"/>
              <a:buChar char="●"/>
            </a:pPr>
            <a:r>
              <a:rPr lang="en" sz="1300"/>
              <a:t>Who am I?</a:t>
            </a:r>
            <a:endParaRPr sz="1300"/>
          </a:p>
          <a:p>
            <a:pPr marL="457200" lvl="0" indent="-311150" algn="l" rtl="0">
              <a:spcBef>
                <a:spcPts val="0"/>
              </a:spcBef>
              <a:spcAft>
                <a:spcPts val="0"/>
              </a:spcAft>
              <a:buSzPts val="1300"/>
              <a:buChar char="●"/>
            </a:pPr>
            <a:r>
              <a:rPr lang="en" sz="1300"/>
              <a:t>What do I want for my future?</a:t>
            </a:r>
            <a:endParaRPr sz="1300"/>
          </a:p>
          <a:p>
            <a:pPr marL="457200" lvl="0" indent="-311150" algn="l" rtl="0">
              <a:spcBef>
                <a:spcPts val="0"/>
              </a:spcBef>
              <a:spcAft>
                <a:spcPts val="0"/>
              </a:spcAft>
              <a:buSzPts val="1300"/>
              <a:buChar char="●"/>
            </a:pPr>
            <a:r>
              <a:rPr lang="en" sz="1300"/>
              <a:t>When and where am I at my best?</a:t>
            </a:r>
            <a:endParaRPr sz="1300"/>
          </a:p>
          <a:p>
            <a:pPr marL="457200" lvl="0" indent="-311150" algn="l" rtl="0">
              <a:spcBef>
                <a:spcPts val="0"/>
              </a:spcBef>
              <a:spcAft>
                <a:spcPts val="0"/>
              </a:spcAft>
              <a:buSzPts val="1300"/>
              <a:buChar char="●"/>
            </a:pPr>
            <a:r>
              <a:rPr lang="en" sz="1300"/>
              <a:t>What are my unique interests?</a:t>
            </a:r>
            <a:endParaRPr sz="1300"/>
          </a:p>
          <a:p>
            <a:pPr marL="457200" lvl="0" indent="-311150" algn="l" rtl="0">
              <a:spcBef>
                <a:spcPts val="0"/>
              </a:spcBef>
              <a:spcAft>
                <a:spcPts val="0"/>
              </a:spcAft>
              <a:buSzPts val="1300"/>
              <a:buChar char="●"/>
            </a:pPr>
            <a:r>
              <a:rPr lang="en" sz="1300"/>
              <a:t>What are my barriers to success?</a:t>
            </a:r>
            <a:endParaRPr sz="1300"/>
          </a:p>
          <a:p>
            <a:pPr marL="457200" lvl="0" indent="-311150" algn="l" rtl="0">
              <a:spcBef>
                <a:spcPts val="0"/>
              </a:spcBef>
              <a:spcAft>
                <a:spcPts val="0"/>
              </a:spcAft>
              <a:buSzPts val="1300"/>
              <a:buChar char="●"/>
            </a:pPr>
            <a:r>
              <a:rPr lang="en" sz="1300"/>
              <a:t>How can I tackle those barriers?</a:t>
            </a:r>
            <a:endParaRPr sz="1300"/>
          </a:p>
          <a:p>
            <a:pPr marL="457200" lvl="0" indent="-311150" algn="l" rtl="0">
              <a:spcBef>
                <a:spcPts val="0"/>
              </a:spcBef>
              <a:spcAft>
                <a:spcPts val="0"/>
              </a:spcAft>
              <a:buSzPts val="1300"/>
              <a:buChar char="●"/>
            </a:pPr>
            <a:r>
              <a:rPr lang="en" sz="1300"/>
              <a:t>When I get stuck, who is my network?</a:t>
            </a:r>
            <a:endParaRPr sz="1300"/>
          </a:p>
        </p:txBody>
      </p:sp>
      <p:sp>
        <p:nvSpPr>
          <p:cNvPr id="122" name="Google Shape;122;p21"/>
          <p:cNvSpPr txBox="1">
            <a:spLocks noGrp="1"/>
          </p:cNvSpPr>
          <p:nvPr>
            <p:ph type="body" idx="2"/>
          </p:nvPr>
        </p:nvSpPr>
        <p:spPr>
          <a:xfrm>
            <a:off x="4832400" y="1152475"/>
            <a:ext cx="3999900" cy="3416400"/>
          </a:xfrm>
          <a:prstGeom prst="rect">
            <a:avLst/>
          </a:prstGeom>
          <a:solidFill>
            <a:srgbClr val="93C47D"/>
          </a:solidFill>
        </p:spPr>
        <p:txBody>
          <a:bodyPr spcFirstLastPara="1" wrap="square" lIns="91425" tIns="91425" rIns="91425" bIns="91425" anchor="t" anchorCtr="0">
            <a:normAutofit/>
          </a:bodyPr>
          <a:lstStyle/>
          <a:p>
            <a:pPr marL="0" lvl="0" indent="0" algn="l" rtl="0">
              <a:spcBef>
                <a:spcPts val="0"/>
              </a:spcBef>
              <a:spcAft>
                <a:spcPts val="0"/>
              </a:spcAft>
              <a:buNone/>
            </a:pPr>
            <a:r>
              <a:rPr lang="en"/>
              <a:t>The letter of of the law requires that assessments:</a:t>
            </a:r>
            <a:endParaRPr/>
          </a:p>
          <a:p>
            <a:pPr marL="457200" lvl="0" indent="-317500" algn="l" rtl="0">
              <a:spcBef>
                <a:spcPts val="1200"/>
              </a:spcBef>
              <a:spcAft>
                <a:spcPts val="0"/>
              </a:spcAft>
              <a:buSzPts val="1400"/>
              <a:buChar char="❏"/>
            </a:pPr>
            <a:r>
              <a:rPr lang="en"/>
              <a:t>Are age-appropriate</a:t>
            </a:r>
            <a:endParaRPr/>
          </a:p>
          <a:p>
            <a:pPr marL="457200" lvl="0" indent="-317500" algn="l" rtl="0">
              <a:spcBef>
                <a:spcPts val="0"/>
              </a:spcBef>
              <a:spcAft>
                <a:spcPts val="0"/>
              </a:spcAft>
              <a:buSzPts val="1400"/>
              <a:buChar char="❏"/>
            </a:pPr>
            <a:r>
              <a:rPr lang="en"/>
              <a:t>Are individualized</a:t>
            </a:r>
            <a:endParaRPr/>
          </a:p>
          <a:p>
            <a:pPr marL="457200" lvl="0" indent="-317500" algn="l" rtl="0">
              <a:spcBef>
                <a:spcPts val="0"/>
              </a:spcBef>
              <a:spcAft>
                <a:spcPts val="0"/>
              </a:spcAft>
              <a:buSzPts val="1400"/>
              <a:buChar char="❏"/>
            </a:pPr>
            <a:r>
              <a:rPr lang="en"/>
              <a:t>Include both formal and informal assessments</a:t>
            </a:r>
            <a:endParaRPr/>
          </a:p>
          <a:p>
            <a:pPr marL="457200" lvl="0" indent="-317500" algn="l" rtl="0">
              <a:spcBef>
                <a:spcPts val="0"/>
              </a:spcBef>
              <a:spcAft>
                <a:spcPts val="0"/>
              </a:spcAft>
              <a:buSzPts val="1400"/>
              <a:buChar char="❏"/>
            </a:pPr>
            <a:r>
              <a:rPr lang="en"/>
              <a:t>Include at least one new assessment each year</a:t>
            </a:r>
            <a:endParaRPr/>
          </a:p>
        </p:txBody>
      </p:sp>
      <p:pic>
        <p:nvPicPr>
          <p:cNvPr id="123" name="Google Shape;123;p21"/>
          <p:cNvPicPr preferRelativeResize="0"/>
          <p:nvPr/>
        </p:nvPicPr>
        <p:blipFill>
          <a:blip r:embed="rId3">
            <a:alphaModFix/>
          </a:blip>
          <a:stretch>
            <a:fillRect/>
          </a:stretch>
        </p:blipFill>
        <p:spPr>
          <a:xfrm>
            <a:off x="6406250" y="3511875"/>
            <a:ext cx="852175" cy="673675"/>
          </a:xfrm>
          <a:prstGeom prst="rect">
            <a:avLst/>
          </a:prstGeom>
          <a:noFill/>
          <a:ln>
            <a:noFill/>
          </a:ln>
        </p:spPr>
      </p:pic>
      <p:pic>
        <p:nvPicPr>
          <p:cNvPr id="124" name="Google Shape;124;p21"/>
          <p:cNvPicPr preferRelativeResize="0"/>
          <p:nvPr/>
        </p:nvPicPr>
        <p:blipFill>
          <a:blip r:embed="rId4">
            <a:alphaModFix/>
          </a:blip>
          <a:stretch>
            <a:fillRect/>
          </a:stretch>
        </p:blipFill>
        <p:spPr>
          <a:xfrm>
            <a:off x="1974825" y="3511875"/>
            <a:ext cx="673651" cy="6736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1758</Words>
  <Application>Microsoft Office PowerPoint</Application>
  <PresentationFormat>On-screen Show (16:9)</PresentationFormat>
  <Paragraphs>196</Paragraphs>
  <Slides>21</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Simple Light</vt:lpstr>
      <vt:lpstr>Transition IEPs</vt:lpstr>
      <vt:lpstr>Icebreaker: Describe a vacation you’d like to take</vt:lpstr>
      <vt:lpstr>Icebreaker pt. 2: The morning you are leaving your  house, what do you double-check?</vt:lpstr>
      <vt:lpstr>Our Approach to Travel: Spirit and Logistics</vt:lpstr>
      <vt:lpstr>Transition IEPs: We do it backwards.  We often start (and even end) here:</vt:lpstr>
      <vt:lpstr>Transition IEPs: We need to back up.</vt:lpstr>
      <vt:lpstr>Transition IEPs: Spirit vs. Letter</vt:lpstr>
      <vt:lpstr>Six Essential Elements of Transition Planning</vt:lpstr>
      <vt:lpstr>1:   Conduct Assessments </vt:lpstr>
      <vt:lpstr>1:   More on Conducting Assessments</vt:lpstr>
      <vt:lpstr>2.   Write Post-Secondary Goals</vt:lpstr>
      <vt:lpstr>2:   More on Writing Post-Secondary Goals</vt:lpstr>
      <vt:lpstr>3.   Write Annual IEP Goals</vt:lpstr>
      <vt:lpstr>3:   More on Writing Annual IEP Goals</vt:lpstr>
      <vt:lpstr>4.   Identify Transition Services</vt:lpstr>
      <vt:lpstr>4:   More on Identifying Transition Services</vt:lpstr>
      <vt:lpstr>5.   Describe Courses of Study</vt:lpstr>
      <vt:lpstr>5:   More on Describing the Course of Study</vt:lpstr>
      <vt:lpstr>6.   Coordinate with Adult Agencies</vt:lpstr>
      <vt:lpstr>6:   More on Coordinating w/ Outside Agencies</vt:lpstr>
      <vt:lpstr>Review: Six Essential (Golden) Elements of Transition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Stachokus, Nick</cp:lastModifiedBy>
  <cp:revision>1</cp:revision>
  <dcterms:modified xsi:type="dcterms:W3CDTF">2024-09-20T02:31:34Z</dcterms:modified>
</cp:coreProperties>
</file>