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9" r:id="rId30"/>
    <p:sldId id="290" r:id="rId31"/>
    <p:sldId id="291" r:id="rId32"/>
    <p:sldId id="292" r:id="rId33"/>
    <p:sldId id="293" r:id="rId34"/>
    <p:sldId id="295" r:id="rId3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30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rgbClr val="66666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96941" y="6755086"/>
            <a:ext cx="1402080" cy="103505"/>
          </a:xfrm>
          <a:custGeom>
            <a:avLst/>
            <a:gdLst/>
            <a:ahLst/>
            <a:cxnLst/>
            <a:rect l="l" t="t" r="r" b="b"/>
            <a:pathLst>
              <a:path w="1402079" h="103504">
                <a:moveTo>
                  <a:pt x="0" y="0"/>
                </a:moveTo>
                <a:lnTo>
                  <a:pt x="1401597" y="0"/>
                </a:lnTo>
                <a:lnTo>
                  <a:pt x="1401597" y="102898"/>
                </a:lnTo>
                <a:lnTo>
                  <a:pt x="0" y="102898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34315" y="703360"/>
            <a:ext cx="2275369" cy="609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1675" y="1070444"/>
            <a:ext cx="7635875" cy="4563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66666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acrobat.adobe.com/link/review?uri=urn%3Aaaid%3Ascds%3AUS%3A3c9e887d-02c5-3a10-b429-8363c3a56a0a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acrobat.adobe.com/link/review?uri=urn%3Aaaid%3Ascds%3AUS%3A3c9e887d-02c5-3a10-b429-8363c3a56a0a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acrobat.adobe.com/link/review?uri=urn%3Aaaid%3Ascds%3AUS%3A5fcad70c-410e-3f57-a472-64befde476ab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acrobat.adobe.com/link/review?uri=urn%3Aaaid%3Ascds%3AUS%3A277aeb33-4f50-3df7-a158-26fcb3f1c19b" TargetMode="External"/><Relationship Id="rId7" Type="http://schemas.openxmlformats.org/officeDocument/2006/relationships/hyperlink" Target="http://docs.google.com/document/d/15bsA3cpyz61fj4tqXYm_MEoMwMC_d0aPr_8fw9XJgaY/edit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google.com/document/d/1huseeSfNMmryCOxCDBBkDpqKDk5KoKDmSPfCZE_EVoU/edit" TargetMode="External"/><Relationship Id="rId5" Type="http://schemas.openxmlformats.org/officeDocument/2006/relationships/hyperlink" Target="https://docs.google.com/document/d/15gwaLscbyiL524xkTLsIsmSnLuDnk4v3VL8Lk51Wvfo/edit" TargetMode="External"/><Relationship Id="rId4" Type="http://schemas.openxmlformats.org/officeDocument/2006/relationships/hyperlink" Target="https://docs.google.com/document/d/1JummrP1Bn-Dnsz86hRyYc2fGIDf16Mt6jhOGZ2sGfr4/edi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53676" y="3469346"/>
            <a:ext cx="541655" cy="103505"/>
          </a:xfrm>
          <a:custGeom>
            <a:avLst/>
            <a:gdLst/>
            <a:ahLst/>
            <a:cxnLst/>
            <a:rect l="l" t="t" r="r" b="b"/>
            <a:pathLst>
              <a:path w="541654" h="103504">
                <a:moveTo>
                  <a:pt x="0" y="0"/>
                </a:moveTo>
                <a:lnTo>
                  <a:pt x="541498" y="0"/>
                </a:lnTo>
                <a:lnTo>
                  <a:pt x="541498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994886" y="3469346"/>
            <a:ext cx="541655" cy="103505"/>
          </a:xfrm>
          <a:custGeom>
            <a:avLst/>
            <a:gdLst/>
            <a:ahLst/>
            <a:cxnLst/>
            <a:rect l="l" t="t" r="r" b="b"/>
            <a:pathLst>
              <a:path w="541654" h="103504">
                <a:moveTo>
                  <a:pt x="0" y="0"/>
                </a:moveTo>
                <a:lnTo>
                  <a:pt x="541498" y="0"/>
                </a:lnTo>
                <a:lnTo>
                  <a:pt x="541498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5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69346"/>
            <a:ext cx="541655" cy="103505"/>
          </a:xfrm>
          <a:custGeom>
            <a:avLst/>
            <a:gdLst/>
            <a:ahLst/>
            <a:cxnLst/>
            <a:rect l="l" t="t" r="r" b="b"/>
            <a:pathLst>
              <a:path w="541655" h="103504">
                <a:moveTo>
                  <a:pt x="0" y="0"/>
                </a:moveTo>
                <a:lnTo>
                  <a:pt x="541498" y="0"/>
                </a:lnTo>
                <a:lnTo>
                  <a:pt x="541498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B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1068" y="3469346"/>
            <a:ext cx="3912870" cy="103505"/>
          </a:xfrm>
          <a:custGeom>
            <a:avLst/>
            <a:gdLst/>
            <a:ahLst/>
            <a:cxnLst/>
            <a:rect l="l" t="t" r="r" b="b"/>
            <a:pathLst>
              <a:path w="3912870" h="103504">
                <a:moveTo>
                  <a:pt x="0" y="0"/>
                </a:moveTo>
                <a:lnTo>
                  <a:pt x="3912592" y="0"/>
                </a:lnTo>
                <a:lnTo>
                  <a:pt x="3912592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55985" y="6040761"/>
            <a:ext cx="1270779" cy="3967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88750" y="1559606"/>
            <a:ext cx="5709285" cy="64135"/>
          </a:xfrm>
          <a:custGeom>
            <a:avLst/>
            <a:gdLst/>
            <a:ahLst/>
            <a:cxnLst/>
            <a:rect l="l" t="t" r="r" b="b"/>
            <a:pathLst>
              <a:path w="5709284" h="64134">
                <a:moveTo>
                  <a:pt x="0" y="0"/>
                </a:moveTo>
                <a:lnTo>
                  <a:pt x="5709283" y="0"/>
                </a:lnTo>
                <a:lnTo>
                  <a:pt x="5709283" y="64007"/>
                </a:lnTo>
                <a:lnTo>
                  <a:pt x="0" y="6400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54709" y="802178"/>
            <a:ext cx="6974205" cy="2585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tabLst>
                <a:tab pos="1611630" algn="l"/>
                <a:tab pos="2360295" algn="l"/>
                <a:tab pos="2381885" algn="l"/>
                <a:tab pos="4940935" algn="l"/>
              </a:tabLst>
            </a:pPr>
            <a:r>
              <a:rPr sz="5600" b="1" spc="-5" dirty="0">
                <a:latin typeface="Times New Roman"/>
                <a:cs typeface="Times New Roman"/>
              </a:rPr>
              <a:t>Special	Education:  How	</a:t>
            </a:r>
            <a:r>
              <a:rPr sz="5600" b="1" dirty="0">
                <a:latin typeface="Times New Roman"/>
                <a:cs typeface="Times New Roman"/>
              </a:rPr>
              <a:t>to		</a:t>
            </a:r>
            <a:r>
              <a:rPr sz="5600" b="1" spc="-35" dirty="0">
                <a:latin typeface="Times New Roman"/>
                <a:cs typeface="Times New Roman"/>
              </a:rPr>
              <a:t>prepare	</a:t>
            </a:r>
            <a:r>
              <a:rPr sz="5600" b="1" spc="-5" dirty="0">
                <a:latin typeface="Times New Roman"/>
                <a:cs typeface="Times New Roman"/>
              </a:rPr>
              <a:t>for</a:t>
            </a:r>
            <a:r>
              <a:rPr sz="5600" b="1" spc="-190" dirty="0">
                <a:latin typeface="Times New Roman"/>
                <a:cs typeface="Times New Roman"/>
              </a:rPr>
              <a:t> </a:t>
            </a:r>
            <a:r>
              <a:rPr sz="5600" b="1" spc="-5" dirty="0">
                <a:latin typeface="Times New Roman"/>
                <a:cs typeface="Times New Roman"/>
              </a:rPr>
              <a:t>the  year</a:t>
            </a:r>
            <a:endParaRPr sz="5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736157" y="519126"/>
            <a:ext cx="3669665" cy="692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95780" algn="l"/>
              </a:tabLst>
            </a:pPr>
            <a:r>
              <a:rPr sz="4400" u="none" spc="-5" dirty="0">
                <a:solidFill>
                  <a:srgbClr val="666666"/>
                </a:solidFill>
              </a:rPr>
              <a:t>Annual	Meeting</a:t>
            </a:r>
            <a:endParaRPr sz="4400"/>
          </a:p>
        </p:txBody>
      </p:sp>
      <p:sp>
        <p:nvSpPr>
          <p:cNvPr id="7" name="object 7"/>
          <p:cNvSpPr txBox="1"/>
          <p:nvPr/>
        </p:nvSpPr>
        <p:spPr>
          <a:xfrm>
            <a:off x="701675" y="1292270"/>
            <a:ext cx="7585709" cy="5312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550" u="heavy" spc="-5" dirty="0">
                <a:latin typeface="Times New Roman"/>
                <a:cs typeface="Times New Roman"/>
              </a:rPr>
              <a:t>1</a:t>
            </a:r>
            <a:r>
              <a:rPr sz="2550" u="heavy" spc="-65" dirty="0">
                <a:latin typeface="Times New Roman"/>
                <a:cs typeface="Times New Roman"/>
              </a:rPr>
              <a:t> </a:t>
            </a:r>
            <a:r>
              <a:rPr sz="2550" u="heavy" spc="-10" dirty="0">
                <a:latin typeface="Times New Roman"/>
                <a:cs typeface="Times New Roman"/>
              </a:rPr>
              <a:t>month:</a:t>
            </a:r>
            <a:endParaRPr sz="2550">
              <a:latin typeface="Times New Roman"/>
              <a:cs typeface="Times New Roman"/>
            </a:endParaRPr>
          </a:p>
          <a:p>
            <a:pPr marL="469900" indent="-302895">
              <a:lnSpc>
                <a:spcPts val="2985"/>
              </a:lnSpc>
              <a:spcBef>
                <a:spcPts val="675"/>
              </a:spcBef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-10" dirty="0">
                <a:latin typeface="Times New Roman"/>
                <a:cs typeface="Times New Roman"/>
              </a:rPr>
              <a:t>Connect with team </a:t>
            </a:r>
            <a:r>
              <a:rPr sz="2550" spc="-5" dirty="0">
                <a:latin typeface="Times New Roman"/>
                <a:cs typeface="Times New Roman"/>
              </a:rPr>
              <a:t>(any other providers) for</a:t>
            </a:r>
            <a:r>
              <a:rPr sz="2550" spc="105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Times New Roman"/>
                <a:cs typeface="Times New Roman"/>
              </a:rPr>
              <a:t>dates</a:t>
            </a:r>
            <a:endParaRPr sz="2550">
              <a:latin typeface="Times New Roman"/>
              <a:cs typeface="Times New Roman"/>
            </a:endParaRPr>
          </a:p>
          <a:p>
            <a:pPr marL="469900" indent="-302895">
              <a:lnSpc>
                <a:spcPts val="2790"/>
              </a:lnSpc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15" dirty="0">
                <a:latin typeface="Times New Roman"/>
                <a:cs typeface="Times New Roman"/>
              </a:rPr>
              <a:t>Contact parents- </a:t>
            </a:r>
            <a:r>
              <a:rPr sz="2550" spc="10" dirty="0">
                <a:latin typeface="Times New Roman"/>
                <a:cs typeface="Times New Roman"/>
              </a:rPr>
              <a:t>set </a:t>
            </a:r>
            <a:r>
              <a:rPr sz="2550" spc="15" dirty="0">
                <a:latin typeface="Times New Roman"/>
                <a:cs typeface="Times New Roman"/>
              </a:rPr>
              <a:t>meeting date (~week within</a:t>
            </a:r>
            <a:r>
              <a:rPr sz="2550" spc="-30" dirty="0">
                <a:latin typeface="Times New Roman"/>
                <a:cs typeface="Times New Roman"/>
              </a:rPr>
              <a:t> </a:t>
            </a:r>
            <a:r>
              <a:rPr sz="2550" spc="10" dirty="0">
                <a:latin typeface="Times New Roman"/>
                <a:cs typeface="Times New Roman"/>
              </a:rPr>
              <a:t>date)</a:t>
            </a:r>
            <a:endParaRPr sz="2550">
              <a:latin typeface="Times New Roman"/>
              <a:cs typeface="Times New Roman"/>
            </a:endParaRPr>
          </a:p>
          <a:p>
            <a:pPr marL="469900" indent="-302895">
              <a:lnSpc>
                <a:spcPts val="2770"/>
              </a:lnSpc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10" dirty="0">
                <a:latin typeface="Times New Roman"/>
                <a:cs typeface="Times New Roman"/>
              </a:rPr>
              <a:t>List </a:t>
            </a:r>
            <a:r>
              <a:rPr sz="2550" spc="15" dirty="0">
                <a:latin typeface="Times New Roman"/>
                <a:cs typeface="Times New Roman"/>
              </a:rPr>
              <a:t>meeting </a:t>
            </a:r>
            <a:r>
              <a:rPr sz="2550" spc="20" dirty="0">
                <a:latin typeface="Times New Roman"/>
                <a:cs typeface="Times New Roman"/>
              </a:rPr>
              <a:t>on </a:t>
            </a:r>
            <a:r>
              <a:rPr sz="2550" spc="15" dirty="0">
                <a:latin typeface="Times New Roman"/>
                <a:cs typeface="Times New Roman"/>
              </a:rPr>
              <a:t>team calendar/school</a:t>
            </a:r>
            <a:r>
              <a:rPr sz="2550" spc="-65" dirty="0">
                <a:latin typeface="Times New Roman"/>
                <a:cs typeface="Times New Roman"/>
              </a:rPr>
              <a:t> </a:t>
            </a:r>
            <a:r>
              <a:rPr sz="2550" spc="15" dirty="0">
                <a:latin typeface="Times New Roman"/>
                <a:cs typeface="Times New Roman"/>
              </a:rPr>
              <a:t>calendar</a:t>
            </a:r>
            <a:endParaRPr sz="2550">
              <a:latin typeface="Times New Roman"/>
              <a:cs typeface="Times New Roman"/>
            </a:endParaRPr>
          </a:p>
          <a:p>
            <a:pPr marL="469900" marR="127000" indent="-302895">
              <a:lnSpc>
                <a:spcPts val="2800"/>
              </a:lnSpc>
              <a:spcBef>
                <a:spcPts val="200"/>
              </a:spcBef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-10" dirty="0">
                <a:latin typeface="Times New Roman"/>
                <a:cs typeface="Times New Roman"/>
              </a:rPr>
              <a:t>Meeting confirmed-create Notice </a:t>
            </a:r>
            <a:r>
              <a:rPr sz="2550" spc="-5" dirty="0">
                <a:latin typeface="Times New Roman"/>
                <a:cs typeface="Times New Roman"/>
              </a:rPr>
              <a:t>of </a:t>
            </a:r>
            <a:r>
              <a:rPr sz="2550" spc="-10" dirty="0">
                <a:latin typeface="Times New Roman"/>
                <a:cs typeface="Times New Roman"/>
              </a:rPr>
              <a:t>Meeting (NOM)  </a:t>
            </a:r>
            <a:r>
              <a:rPr sz="2550" spc="15" dirty="0">
                <a:latin typeface="Times New Roman"/>
                <a:cs typeface="Times New Roman"/>
              </a:rPr>
              <a:t>and ensure </a:t>
            </a:r>
            <a:r>
              <a:rPr sz="2550" spc="10" dirty="0">
                <a:latin typeface="Times New Roman"/>
                <a:cs typeface="Times New Roman"/>
              </a:rPr>
              <a:t>all </a:t>
            </a:r>
            <a:r>
              <a:rPr sz="2550" spc="15" dirty="0">
                <a:latin typeface="Times New Roman"/>
                <a:cs typeface="Times New Roman"/>
              </a:rPr>
              <a:t>required </a:t>
            </a:r>
            <a:r>
              <a:rPr sz="2550" spc="10" dirty="0">
                <a:latin typeface="Times New Roman"/>
                <a:cs typeface="Times New Roman"/>
              </a:rPr>
              <a:t>participants are </a:t>
            </a:r>
            <a:r>
              <a:rPr sz="2550" spc="20" dirty="0">
                <a:latin typeface="Times New Roman"/>
                <a:cs typeface="Times New Roman"/>
              </a:rPr>
              <a:t>on</a:t>
            </a:r>
            <a:r>
              <a:rPr sz="2550" spc="-5" dirty="0">
                <a:latin typeface="Times New Roman"/>
                <a:cs typeface="Times New Roman"/>
              </a:rPr>
              <a:t> </a:t>
            </a:r>
            <a:r>
              <a:rPr sz="2550" spc="5" dirty="0">
                <a:latin typeface="Times New Roman"/>
                <a:cs typeface="Times New Roman"/>
              </a:rPr>
              <a:t>it</a:t>
            </a:r>
            <a:endParaRPr sz="2550">
              <a:latin typeface="Times New Roman"/>
              <a:cs typeface="Times New Roman"/>
            </a:endParaRPr>
          </a:p>
          <a:p>
            <a:pPr marL="469900" indent="-302895">
              <a:lnSpc>
                <a:spcPts val="2755"/>
              </a:lnSpc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-10" dirty="0">
                <a:latin typeface="Times New Roman"/>
                <a:cs typeface="Times New Roman"/>
              </a:rPr>
              <a:t>Send NOM </a:t>
            </a:r>
            <a:r>
              <a:rPr sz="1850" dirty="0">
                <a:latin typeface="Times New Roman"/>
                <a:cs typeface="Times New Roman"/>
              </a:rPr>
              <a:t>~10 </a:t>
            </a:r>
            <a:r>
              <a:rPr sz="1850" spc="-5" dirty="0">
                <a:latin typeface="Times New Roman"/>
                <a:cs typeface="Times New Roman"/>
              </a:rPr>
              <a:t>days in</a:t>
            </a:r>
            <a:r>
              <a:rPr sz="1850" spc="20" dirty="0">
                <a:latin typeface="Times New Roman"/>
                <a:cs typeface="Times New Roman"/>
              </a:rPr>
              <a:t> </a:t>
            </a:r>
            <a:r>
              <a:rPr sz="1850" spc="-5" dirty="0">
                <a:latin typeface="Times New Roman"/>
                <a:cs typeface="Times New Roman"/>
              </a:rPr>
              <a:t>advance</a:t>
            </a: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2550" u="heavy" spc="20" dirty="0">
                <a:latin typeface="Times New Roman"/>
                <a:cs typeface="Times New Roman"/>
              </a:rPr>
              <a:t>3</a:t>
            </a:r>
            <a:r>
              <a:rPr sz="2550" u="heavy" spc="-80" dirty="0">
                <a:latin typeface="Times New Roman"/>
                <a:cs typeface="Times New Roman"/>
              </a:rPr>
              <a:t> </a:t>
            </a:r>
            <a:r>
              <a:rPr sz="2550" u="heavy" spc="15" dirty="0">
                <a:latin typeface="Times New Roman"/>
                <a:cs typeface="Times New Roman"/>
              </a:rPr>
              <a:t>weeks:</a:t>
            </a:r>
            <a:endParaRPr sz="2550">
              <a:latin typeface="Times New Roman"/>
              <a:cs typeface="Times New Roman"/>
            </a:endParaRPr>
          </a:p>
          <a:p>
            <a:pPr marL="469900" indent="-319405">
              <a:lnSpc>
                <a:spcPts val="2985"/>
              </a:lnSpc>
              <a:spcBef>
                <a:spcPts val="680"/>
              </a:spcBef>
              <a:buSzPct val="78431"/>
              <a:buChar char="•"/>
              <a:tabLst>
                <a:tab pos="469265" algn="l"/>
                <a:tab pos="469900" algn="l"/>
              </a:tabLst>
            </a:pPr>
            <a:r>
              <a:rPr sz="2550" spc="-10" dirty="0">
                <a:latin typeface="Times New Roman"/>
                <a:cs typeface="Times New Roman"/>
              </a:rPr>
              <a:t>Student</a:t>
            </a:r>
            <a:r>
              <a:rPr sz="2550" spc="-15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Times New Roman"/>
                <a:cs typeface="Times New Roman"/>
              </a:rPr>
              <a:t>interview</a:t>
            </a:r>
            <a:endParaRPr sz="2550">
              <a:latin typeface="Times New Roman"/>
              <a:cs typeface="Times New Roman"/>
            </a:endParaRPr>
          </a:p>
          <a:p>
            <a:pPr marL="469900" indent="-319405">
              <a:lnSpc>
                <a:spcPts val="2790"/>
              </a:lnSpc>
              <a:buSzPct val="78431"/>
              <a:buChar char="•"/>
              <a:tabLst>
                <a:tab pos="469265" algn="l"/>
                <a:tab pos="469900" algn="l"/>
              </a:tabLst>
            </a:pPr>
            <a:r>
              <a:rPr sz="2550" spc="10" dirty="0">
                <a:latin typeface="Times New Roman"/>
                <a:cs typeface="Times New Roman"/>
              </a:rPr>
              <a:t>Collect teacher/parent </a:t>
            </a:r>
            <a:r>
              <a:rPr sz="2550" spc="15" dirty="0">
                <a:latin typeface="Times New Roman"/>
                <a:cs typeface="Times New Roman"/>
              </a:rPr>
              <a:t>input</a:t>
            </a:r>
            <a:endParaRPr sz="2550">
              <a:latin typeface="Times New Roman"/>
              <a:cs typeface="Times New Roman"/>
            </a:endParaRPr>
          </a:p>
          <a:p>
            <a:pPr marL="469900" indent="-319405">
              <a:lnSpc>
                <a:spcPts val="2930"/>
              </a:lnSpc>
              <a:buSzPct val="78431"/>
              <a:buChar char="•"/>
              <a:tabLst>
                <a:tab pos="469265" algn="l"/>
                <a:tab pos="469900" algn="l"/>
              </a:tabLst>
            </a:pPr>
            <a:r>
              <a:rPr sz="2550" spc="15" dirty="0">
                <a:latin typeface="Times New Roman"/>
                <a:cs typeface="Times New Roman"/>
              </a:rPr>
              <a:t>Finish </a:t>
            </a:r>
            <a:r>
              <a:rPr sz="2550" spc="10" dirty="0">
                <a:latin typeface="Times New Roman"/>
                <a:cs typeface="Times New Roman"/>
              </a:rPr>
              <a:t>draft</a:t>
            </a:r>
            <a:r>
              <a:rPr sz="2550" spc="-60" dirty="0">
                <a:latin typeface="Times New Roman"/>
                <a:cs typeface="Times New Roman"/>
              </a:rPr>
              <a:t> </a:t>
            </a:r>
            <a:r>
              <a:rPr sz="2550" spc="15" dirty="0">
                <a:latin typeface="Times New Roman"/>
                <a:cs typeface="Times New Roman"/>
              </a:rPr>
              <a:t>IEP</a:t>
            </a:r>
            <a:endParaRPr sz="2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2550" u="heavy" spc="20" dirty="0">
                <a:latin typeface="Times New Roman"/>
                <a:cs typeface="Times New Roman"/>
              </a:rPr>
              <a:t>1</a:t>
            </a:r>
            <a:r>
              <a:rPr sz="2550" u="heavy" spc="-80" dirty="0">
                <a:latin typeface="Times New Roman"/>
                <a:cs typeface="Times New Roman"/>
              </a:rPr>
              <a:t> </a:t>
            </a:r>
            <a:r>
              <a:rPr sz="2550" u="heavy" spc="15" dirty="0">
                <a:latin typeface="Times New Roman"/>
                <a:cs typeface="Times New Roman"/>
              </a:rPr>
              <a:t>week:</a:t>
            </a:r>
            <a:endParaRPr sz="2550">
              <a:latin typeface="Times New Roman"/>
              <a:cs typeface="Times New Roman"/>
            </a:endParaRPr>
          </a:p>
          <a:p>
            <a:pPr marL="469900" indent="-302895">
              <a:lnSpc>
                <a:spcPct val="100000"/>
              </a:lnSpc>
              <a:spcBef>
                <a:spcPts val="730"/>
              </a:spcBef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15" dirty="0">
                <a:latin typeface="Times New Roman"/>
                <a:cs typeface="Times New Roman"/>
              </a:rPr>
              <a:t>*best </a:t>
            </a:r>
            <a:r>
              <a:rPr sz="2550" spc="10" dirty="0">
                <a:latin typeface="Times New Roman"/>
                <a:cs typeface="Times New Roman"/>
              </a:rPr>
              <a:t>practice= </a:t>
            </a:r>
            <a:r>
              <a:rPr sz="2550" spc="15" dirty="0">
                <a:latin typeface="Times New Roman"/>
                <a:cs typeface="Times New Roman"/>
              </a:rPr>
              <a:t>send </a:t>
            </a:r>
            <a:r>
              <a:rPr sz="2550" spc="10" dirty="0">
                <a:latin typeface="Times New Roman"/>
                <a:cs typeface="Times New Roman"/>
              </a:rPr>
              <a:t>draft to </a:t>
            </a:r>
            <a:r>
              <a:rPr sz="2550" spc="15" dirty="0">
                <a:latin typeface="Times New Roman"/>
                <a:cs typeface="Times New Roman"/>
              </a:rPr>
              <a:t>parents before</a:t>
            </a:r>
            <a:r>
              <a:rPr sz="2550" spc="5" dirty="0">
                <a:latin typeface="Times New Roman"/>
                <a:cs typeface="Times New Roman"/>
              </a:rPr>
              <a:t> </a:t>
            </a:r>
            <a:r>
              <a:rPr sz="2550" spc="15" dirty="0">
                <a:latin typeface="Times New Roman"/>
                <a:cs typeface="Times New Roman"/>
              </a:rPr>
              <a:t>meeting</a:t>
            </a:r>
            <a:endParaRPr sz="25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01675" y="650227"/>
            <a:ext cx="4570095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95780" algn="l"/>
              </a:tabLst>
            </a:pPr>
            <a:r>
              <a:rPr sz="4400" u="none" spc="-5" dirty="0">
                <a:solidFill>
                  <a:srgbClr val="666666"/>
                </a:solidFill>
              </a:rPr>
              <a:t>Annual	continued…</a:t>
            </a:r>
            <a:endParaRPr sz="4400"/>
          </a:p>
        </p:txBody>
      </p:sp>
      <p:sp>
        <p:nvSpPr>
          <p:cNvPr id="7" name="object 7"/>
          <p:cNvSpPr txBox="1"/>
          <p:nvPr/>
        </p:nvSpPr>
        <p:spPr>
          <a:xfrm>
            <a:off x="530225" y="1517315"/>
            <a:ext cx="7381240" cy="4888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33400" lvl="1" indent="-520700">
              <a:lnSpc>
                <a:spcPct val="100000"/>
              </a:lnSpc>
              <a:buAutoNum type="arabicPlain" startAt="3"/>
              <a:tabLst>
                <a:tab pos="533400" algn="l"/>
              </a:tabLst>
            </a:pPr>
            <a:r>
              <a:rPr sz="2550" u="heavy" spc="15" dirty="0">
                <a:latin typeface="Times New Roman"/>
                <a:cs typeface="Times New Roman"/>
              </a:rPr>
              <a:t>Days Before</a:t>
            </a:r>
            <a:r>
              <a:rPr sz="2550" u="heavy" spc="-55" dirty="0">
                <a:latin typeface="Times New Roman"/>
                <a:cs typeface="Times New Roman"/>
              </a:rPr>
              <a:t> </a:t>
            </a:r>
            <a:r>
              <a:rPr sz="2550" u="heavy" spc="15" dirty="0">
                <a:latin typeface="Times New Roman"/>
                <a:cs typeface="Times New Roman"/>
              </a:rPr>
              <a:t>Meeting:</a:t>
            </a:r>
            <a:endParaRPr sz="2550">
              <a:latin typeface="Times New Roman"/>
              <a:cs typeface="Times New Roman"/>
            </a:endParaRPr>
          </a:p>
          <a:p>
            <a:pPr marL="469900" lvl="2" indent="-302895">
              <a:lnSpc>
                <a:spcPts val="2675"/>
              </a:lnSpc>
              <a:spcBef>
                <a:spcPts val="65"/>
              </a:spcBef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-10" dirty="0">
                <a:latin typeface="Times New Roman"/>
                <a:cs typeface="Times New Roman"/>
              </a:rPr>
              <a:t>Send </a:t>
            </a:r>
            <a:r>
              <a:rPr sz="2550" spc="-5" dirty="0">
                <a:latin typeface="Times New Roman"/>
                <a:cs typeface="Times New Roman"/>
              </a:rPr>
              <a:t>out </a:t>
            </a:r>
            <a:r>
              <a:rPr sz="2550" spc="-10" dirty="0">
                <a:latin typeface="Times New Roman"/>
                <a:cs typeface="Times New Roman"/>
              </a:rPr>
              <a:t>meeting reminder </a:t>
            </a:r>
            <a:r>
              <a:rPr sz="2550" spc="-5" dirty="0">
                <a:latin typeface="Times New Roman"/>
                <a:cs typeface="Times New Roman"/>
              </a:rPr>
              <a:t>(parents,</a:t>
            </a:r>
            <a:r>
              <a:rPr sz="2550" spc="70" dirty="0">
                <a:latin typeface="Times New Roman"/>
                <a:cs typeface="Times New Roman"/>
              </a:rPr>
              <a:t> </a:t>
            </a:r>
            <a:r>
              <a:rPr sz="2550" spc="-5" dirty="0">
                <a:latin typeface="Times New Roman"/>
                <a:cs typeface="Times New Roman"/>
              </a:rPr>
              <a:t>teachers,</a:t>
            </a:r>
            <a:endParaRPr sz="2550">
              <a:latin typeface="Times New Roman"/>
              <a:cs typeface="Times New Roman"/>
            </a:endParaRPr>
          </a:p>
          <a:p>
            <a:pPr marR="3968750" algn="ctr">
              <a:lnSpc>
                <a:spcPts val="2145"/>
              </a:lnSpc>
            </a:pPr>
            <a:r>
              <a:rPr sz="2550" spc="15" dirty="0">
                <a:latin typeface="Times New Roman"/>
                <a:cs typeface="Times New Roman"/>
              </a:rPr>
              <a:t>providers,</a:t>
            </a:r>
            <a:r>
              <a:rPr sz="2550" spc="-85" dirty="0">
                <a:latin typeface="Times New Roman"/>
                <a:cs typeface="Times New Roman"/>
              </a:rPr>
              <a:t> </a:t>
            </a:r>
            <a:r>
              <a:rPr sz="2550" spc="15" dirty="0">
                <a:latin typeface="Times New Roman"/>
                <a:cs typeface="Times New Roman"/>
              </a:rPr>
              <a:t>student)</a:t>
            </a:r>
            <a:endParaRPr sz="2550">
              <a:latin typeface="Times New Roman"/>
              <a:cs typeface="Times New Roman"/>
            </a:endParaRPr>
          </a:p>
          <a:p>
            <a:pPr marL="469900" lvl="2" indent="-302895">
              <a:lnSpc>
                <a:spcPts val="2655"/>
              </a:lnSpc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-10" dirty="0">
                <a:latin typeface="Times New Roman"/>
                <a:cs typeface="Times New Roman"/>
              </a:rPr>
              <a:t>Prepare paperwork </a:t>
            </a:r>
            <a:r>
              <a:rPr sz="2550" spc="-5" dirty="0">
                <a:latin typeface="Times New Roman"/>
                <a:cs typeface="Times New Roman"/>
              </a:rPr>
              <a:t>for </a:t>
            </a:r>
            <a:r>
              <a:rPr sz="2550" spc="-10" dirty="0">
                <a:latin typeface="Times New Roman"/>
                <a:cs typeface="Times New Roman"/>
              </a:rPr>
              <a:t>meeting </a:t>
            </a:r>
            <a:r>
              <a:rPr sz="2550" spc="-5" dirty="0">
                <a:latin typeface="Times New Roman"/>
                <a:cs typeface="Times New Roman"/>
              </a:rPr>
              <a:t>(printouts,</a:t>
            </a:r>
            <a:r>
              <a:rPr sz="2550" spc="95" dirty="0">
                <a:latin typeface="Times New Roman"/>
                <a:cs typeface="Times New Roman"/>
              </a:rPr>
              <a:t> </a:t>
            </a:r>
            <a:r>
              <a:rPr sz="2550" spc="-5" dirty="0">
                <a:latin typeface="Times New Roman"/>
                <a:cs typeface="Times New Roman"/>
              </a:rPr>
              <a:t>copies)</a:t>
            </a:r>
            <a:endParaRPr sz="255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buFont typeface="Times New Roman"/>
              <a:buChar char="•"/>
            </a:pPr>
            <a:endParaRPr sz="2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550" u="heavy" spc="15" dirty="0">
                <a:latin typeface="Times New Roman"/>
                <a:cs typeface="Times New Roman"/>
              </a:rPr>
              <a:t>At</a:t>
            </a:r>
            <a:r>
              <a:rPr sz="2550" u="heavy" spc="-70" dirty="0">
                <a:latin typeface="Times New Roman"/>
                <a:cs typeface="Times New Roman"/>
              </a:rPr>
              <a:t> </a:t>
            </a:r>
            <a:r>
              <a:rPr sz="2550" u="heavy" spc="15" dirty="0">
                <a:latin typeface="Times New Roman"/>
                <a:cs typeface="Times New Roman"/>
              </a:rPr>
              <a:t>Meeting:</a:t>
            </a:r>
            <a:endParaRPr sz="2550">
              <a:latin typeface="Times New Roman"/>
              <a:cs typeface="Times New Roman"/>
            </a:endParaRPr>
          </a:p>
          <a:p>
            <a:pPr marL="469900" lvl="2" indent="-302895">
              <a:lnSpc>
                <a:spcPts val="2620"/>
              </a:lnSpc>
              <a:spcBef>
                <a:spcPts val="110"/>
              </a:spcBef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10" dirty="0">
                <a:latin typeface="Times New Roman"/>
                <a:cs typeface="Times New Roman"/>
              </a:rPr>
              <a:t>Project </a:t>
            </a:r>
            <a:r>
              <a:rPr sz="2550" spc="15" dirty="0">
                <a:latin typeface="Times New Roman"/>
                <a:cs typeface="Times New Roman"/>
              </a:rPr>
              <a:t>IEP/Print </a:t>
            </a:r>
            <a:r>
              <a:rPr sz="2550" spc="10" dirty="0">
                <a:latin typeface="Times New Roman"/>
                <a:cs typeface="Times New Roman"/>
              </a:rPr>
              <a:t>drafts </a:t>
            </a:r>
            <a:r>
              <a:rPr sz="2550" spc="15" dirty="0">
                <a:latin typeface="Times New Roman"/>
                <a:cs typeface="Times New Roman"/>
              </a:rPr>
              <a:t>for</a:t>
            </a:r>
            <a:r>
              <a:rPr sz="2550" spc="-30" dirty="0">
                <a:latin typeface="Times New Roman"/>
                <a:cs typeface="Times New Roman"/>
              </a:rPr>
              <a:t> </a:t>
            </a:r>
            <a:r>
              <a:rPr sz="2550" spc="10" dirty="0">
                <a:latin typeface="Times New Roman"/>
                <a:cs typeface="Times New Roman"/>
              </a:rPr>
              <a:t>all</a:t>
            </a:r>
            <a:endParaRPr sz="2550">
              <a:latin typeface="Times New Roman"/>
              <a:cs typeface="Times New Roman"/>
            </a:endParaRPr>
          </a:p>
          <a:p>
            <a:pPr marL="469900" lvl="2" indent="-302895">
              <a:lnSpc>
                <a:spcPts val="2175"/>
              </a:lnSpc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15" dirty="0">
                <a:latin typeface="Times New Roman"/>
                <a:cs typeface="Times New Roman"/>
              </a:rPr>
              <a:t>Procedural</a:t>
            </a:r>
            <a:r>
              <a:rPr sz="2550" spc="-60" dirty="0">
                <a:latin typeface="Times New Roman"/>
                <a:cs typeface="Times New Roman"/>
              </a:rPr>
              <a:t> </a:t>
            </a:r>
            <a:r>
              <a:rPr sz="2550" spc="15" dirty="0">
                <a:latin typeface="Times New Roman"/>
                <a:cs typeface="Times New Roman"/>
              </a:rPr>
              <a:t>Safeguards</a:t>
            </a:r>
            <a:endParaRPr sz="2550">
              <a:latin typeface="Times New Roman"/>
              <a:cs typeface="Times New Roman"/>
            </a:endParaRPr>
          </a:p>
          <a:p>
            <a:pPr marL="469900" lvl="2" indent="-302895">
              <a:lnSpc>
                <a:spcPts val="2620"/>
              </a:lnSpc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15" dirty="0">
                <a:latin typeface="Times New Roman"/>
                <a:cs typeface="Times New Roman"/>
              </a:rPr>
              <a:t>Edit during meeting </a:t>
            </a:r>
            <a:r>
              <a:rPr sz="2550" spc="10" dirty="0">
                <a:latin typeface="Times New Roman"/>
                <a:cs typeface="Times New Roman"/>
              </a:rPr>
              <a:t>(real time)/ </a:t>
            </a:r>
            <a:r>
              <a:rPr sz="2550" spc="15" dirty="0">
                <a:latin typeface="Times New Roman"/>
                <a:cs typeface="Times New Roman"/>
              </a:rPr>
              <a:t>mark </a:t>
            </a:r>
            <a:r>
              <a:rPr sz="2550" spc="10" dirty="0">
                <a:latin typeface="Times New Roman"/>
                <a:cs typeface="Times New Roman"/>
              </a:rPr>
              <a:t>in </a:t>
            </a:r>
            <a:r>
              <a:rPr sz="2550" spc="15" dirty="0">
                <a:latin typeface="Times New Roman"/>
                <a:cs typeface="Times New Roman"/>
              </a:rPr>
              <a:t>colored</a:t>
            </a:r>
            <a:r>
              <a:rPr sz="2550" dirty="0">
                <a:latin typeface="Times New Roman"/>
                <a:cs typeface="Times New Roman"/>
              </a:rPr>
              <a:t> </a:t>
            </a:r>
            <a:r>
              <a:rPr sz="2550" spc="15" dirty="0">
                <a:latin typeface="Times New Roman"/>
                <a:cs typeface="Times New Roman"/>
              </a:rPr>
              <a:t>pen</a:t>
            </a:r>
            <a:endParaRPr sz="255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spcBef>
                <a:spcPts val="10"/>
              </a:spcBef>
              <a:buFont typeface="Times New Roman"/>
              <a:buChar char="•"/>
            </a:pPr>
            <a:endParaRPr sz="2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550" u="heavy" spc="15" dirty="0">
                <a:latin typeface="Times New Roman"/>
                <a:cs typeface="Times New Roman"/>
              </a:rPr>
              <a:t>After</a:t>
            </a:r>
            <a:r>
              <a:rPr sz="2550" u="heavy" spc="-75" dirty="0">
                <a:latin typeface="Times New Roman"/>
                <a:cs typeface="Times New Roman"/>
              </a:rPr>
              <a:t> </a:t>
            </a:r>
            <a:r>
              <a:rPr sz="2550" u="heavy" spc="15" dirty="0">
                <a:latin typeface="Times New Roman"/>
                <a:cs typeface="Times New Roman"/>
              </a:rPr>
              <a:t>Meeting:</a:t>
            </a:r>
            <a:endParaRPr sz="2550">
              <a:latin typeface="Times New Roman"/>
              <a:cs typeface="Times New Roman"/>
            </a:endParaRPr>
          </a:p>
          <a:p>
            <a:pPr marL="469900" lvl="2" indent="-302895">
              <a:lnSpc>
                <a:spcPts val="2620"/>
              </a:lnSpc>
              <a:spcBef>
                <a:spcPts val="110"/>
              </a:spcBef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15" dirty="0">
                <a:latin typeface="Times New Roman"/>
                <a:cs typeface="Times New Roman"/>
              </a:rPr>
              <a:t>Parents leave with IEP </a:t>
            </a:r>
            <a:r>
              <a:rPr sz="2550" spc="10" dirty="0">
                <a:latin typeface="Times New Roman"/>
                <a:cs typeface="Times New Roman"/>
              </a:rPr>
              <a:t>draft </a:t>
            </a:r>
            <a:r>
              <a:rPr sz="2550" spc="15" dirty="0">
                <a:latin typeface="Times New Roman"/>
                <a:cs typeface="Times New Roman"/>
              </a:rPr>
              <a:t>(with </a:t>
            </a:r>
            <a:r>
              <a:rPr sz="2550" spc="10" dirty="0">
                <a:latin typeface="Times New Roman"/>
                <a:cs typeface="Times New Roman"/>
              </a:rPr>
              <a:t>edits/colored</a:t>
            </a:r>
            <a:r>
              <a:rPr sz="2550" spc="-95" dirty="0">
                <a:latin typeface="Times New Roman"/>
                <a:cs typeface="Times New Roman"/>
              </a:rPr>
              <a:t> </a:t>
            </a:r>
            <a:r>
              <a:rPr sz="2550" spc="15" dirty="0">
                <a:latin typeface="Times New Roman"/>
                <a:cs typeface="Times New Roman"/>
              </a:rPr>
              <a:t>pen)</a:t>
            </a:r>
            <a:endParaRPr sz="2550">
              <a:latin typeface="Times New Roman"/>
              <a:cs typeface="Times New Roman"/>
            </a:endParaRPr>
          </a:p>
          <a:p>
            <a:pPr marL="469900" lvl="2" indent="-302895">
              <a:lnSpc>
                <a:spcPts val="2175"/>
              </a:lnSpc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15" dirty="0">
                <a:latin typeface="Times New Roman"/>
                <a:cs typeface="Times New Roman"/>
              </a:rPr>
              <a:t>Upload </a:t>
            </a:r>
            <a:r>
              <a:rPr sz="2550" spc="10" dirty="0">
                <a:latin typeface="Times New Roman"/>
                <a:cs typeface="Times New Roman"/>
              </a:rPr>
              <a:t>all </a:t>
            </a:r>
            <a:r>
              <a:rPr sz="2550" spc="15" dirty="0">
                <a:latin typeface="Times New Roman"/>
                <a:cs typeface="Times New Roman"/>
              </a:rPr>
              <a:t>documents (signature page, </a:t>
            </a:r>
            <a:r>
              <a:rPr sz="2550" spc="10" dirty="0">
                <a:latin typeface="Times New Roman"/>
                <a:cs typeface="Times New Roman"/>
              </a:rPr>
              <a:t>rubrics,</a:t>
            </a:r>
            <a:r>
              <a:rPr sz="2550" dirty="0">
                <a:latin typeface="Times New Roman"/>
                <a:cs typeface="Times New Roman"/>
              </a:rPr>
              <a:t> </a:t>
            </a:r>
            <a:r>
              <a:rPr sz="2550" spc="10" dirty="0">
                <a:latin typeface="Times New Roman"/>
                <a:cs typeface="Times New Roman"/>
              </a:rPr>
              <a:t>etc)</a:t>
            </a:r>
            <a:endParaRPr sz="2550">
              <a:latin typeface="Times New Roman"/>
              <a:cs typeface="Times New Roman"/>
            </a:endParaRPr>
          </a:p>
          <a:p>
            <a:pPr marL="469900" lvl="2" indent="-302895">
              <a:lnSpc>
                <a:spcPts val="2620"/>
              </a:lnSpc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15" dirty="0">
                <a:latin typeface="Times New Roman"/>
                <a:cs typeface="Times New Roman"/>
              </a:rPr>
              <a:t>Finalize/send </a:t>
            </a:r>
            <a:r>
              <a:rPr sz="2550" spc="20" dirty="0">
                <a:latin typeface="Times New Roman"/>
                <a:cs typeface="Times New Roman"/>
              </a:rPr>
              <a:t>home </a:t>
            </a:r>
            <a:r>
              <a:rPr sz="2550" spc="15" dirty="0">
                <a:latin typeface="Times New Roman"/>
                <a:cs typeface="Times New Roman"/>
              </a:rPr>
              <a:t>within </a:t>
            </a:r>
            <a:r>
              <a:rPr sz="2550" spc="20" dirty="0">
                <a:latin typeface="Times New Roman"/>
                <a:cs typeface="Times New Roman"/>
              </a:rPr>
              <a:t>1</a:t>
            </a:r>
            <a:r>
              <a:rPr sz="2550" spc="-85" dirty="0">
                <a:latin typeface="Times New Roman"/>
                <a:cs typeface="Times New Roman"/>
              </a:rPr>
              <a:t> </a:t>
            </a:r>
            <a:r>
              <a:rPr sz="2550" spc="15" dirty="0">
                <a:latin typeface="Times New Roman"/>
                <a:cs typeface="Times New Roman"/>
              </a:rPr>
              <a:t>week</a:t>
            </a:r>
            <a:endParaRPr sz="25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792639" y="366863"/>
            <a:ext cx="3616325" cy="445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/>
              <a:t>Annual Review</a:t>
            </a:r>
            <a:r>
              <a:rPr sz="2800" spc="-25" dirty="0"/>
              <a:t> </a:t>
            </a:r>
            <a:r>
              <a:rPr sz="2800" spc="-5" dirty="0"/>
              <a:t>Calendar</a:t>
            </a:r>
            <a:endParaRPr sz="2800"/>
          </a:p>
        </p:txBody>
      </p:sp>
      <p:sp>
        <p:nvSpPr>
          <p:cNvPr id="7" name="object 7"/>
          <p:cNvSpPr/>
          <p:nvPr/>
        </p:nvSpPr>
        <p:spPr>
          <a:xfrm>
            <a:off x="138850" y="1222775"/>
            <a:ext cx="8833373" cy="51756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25000" y="4483549"/>
            <a:ext cx="1061720" cy="922019"/>
          </a:xfrm>
          <a:custGeom>
            <a:avLst/>
            <a:gdLst/>
            <a:ahLst/>
            <a:cxnLst/>
            <a:rect l="l" t="t" r="r" b="b"/>
            <a:pathLst>
              <a:path w="1061720" h="922020">
                <a:moveTo>
                  <a:pt x="0" y="460949"/>
                </a:moveTo>
                <a:lnTo>
                  <a:pt x="2429" y="416557"/>
                </a:lnTo>
                <a:lnTo>
                  <a:pt x="9569" y="373358"/>
                </a:lnTo>
                <a:lnTo>
                  <a:pt x="21197" y="331547"/>
                </a:lnTo>
                <a:lnTo>
                  <a:pt x="37091" y="291315"/>
                </a:lnTo>
                <a:lnTo>
                  <a:pt x="57028" y="252857"/>
                </a:lnTo>
                <a:lnTo>
                  <a:pt x="80786" y="216366"/>
                </a:lnTo>
                <a:lnTo>
                  <a:pt x="108142" y="182034"/>
                </a:lnTo>
                <a:lnTo>
                  <a:pt x="138875" y="150055"/>
                </a:lnTo>
                <a:lnTo>
                  <a:pt x="172761" y="120623"/>
                </a:lnTo>
                <a:lnTo>
                  <a:pt x="209579" y="93929"/>
                </a:lnTo>
                <a:lnTo>
                  <a:pt x="249106" y="70168"/>
                </a:lnTo>
                <a:lnTo>
                  <a:pt x="291119" y="49532"/>
                </a:lnTo>
                <a:lnTo>
                  <a:pt x="335397" y="32216"/>
                </a:lnTo>
                <a:lnTo>
                  <a:pt x="381716" y="18411"/>
                </a:lnTo>
                <a:lnTo>
                  <a:pt x="429854" y="8311"/>
                </a:lnTo>
                <a:lnTo>
                  <a:pt x="479590" y="2110"/>
                </a:lnTo>
                <a:lnTo>
                  <a:pt x="530699" y="0"/>
                </a:lnTo>
                <a:lnTo>
                  <a:pt x="581809" y="2110"/>
                </a:lnTo>
                <a:lnTo>
                  <a:pt x="631545" y="8311"/>
                </a:lnTo>
                <a:lnTo>
                  <a:pt x="679683" y="18411"/>
                </a:lnTo>
                <a:lnTo>
                  <a:pt x="726002" y="32216"/>
                </a:lnTo>
                <a:lnTo>
                  <a:pt x="770280" y="49532"/>
                </a:lnTo>
                <a:lnTo>
                  <a:pt x="812293" y="70168"/>
                </a:lnTo>
                <a:lnTo>
                  <a:pt x="851820" y="93929"/>
                </a:lnTo>
                <a:lnTo>
                  <a:pt x="888638" y="120623"/>
                </a:lnTo>
                <a:lnTo>
                  <a:pt x="922524" y="150055"/>
                </a:lnTo>
                <a:lnTo>
                  <a:pt x="953257" y="182034"/>
                </a:lnTo>
                <a:lnTo>
                  <a:pt x="980613" y="216366"/>
                </a:lnTo>
                <a:lnTo>
                  <a:pt x="1004371" y="252857"/>
                </a:lnTo>
                <a:lnTo>
                  <a:pt x="1024308" y="291315"/>
                </a:lnTo>
                <a:lnTo>
                  <a:pt x="1040202" y="331547"/>
                </a:lnTo>
                <a:lnTo>
                  <a:pt x="1051830" y="373358"/>
                </a:lnTo>
                <a:lnTo>
                  <a:pt x="1058970" y="416557"/>
                </a:lnTo>
                <a:lnTo>
                  <a:pt x="1061399" y="460949"/>
                </a:lnTo>
                <a:lnTo>
                  <a:pt x="1058970" y="505342"/>
                </a:lnTo>
                <a:lnTo>
                  <a:pt x="1051830" y="548541"/>
                </a:lnTo>
                <a:lnTo>
                  <a:pt x="1040202" y="590352"/>
                </a:lnTo>
                <a:lnTo>
                  <a:pt x="1024308" y="630584"/>
                </a:lnTo>
                <a:lnTo>
                  <a:pt x="1004371" y="669042"/>
                </a:lnTo>
                <a:lnTo>
                  <a:pt x="980613" y="705533"/>
                </a:lnTo>
                <a:lnTo>
                  <a:pt x="953257" y="739865"/>
                </a:lnTo>
                <a:lnTo>
                  <a:pt x="922524" y="771844"/>
                </a:lnTo>
                <a:lnTo>
                  <a:pt x="888638" y="801276"/>
                </a:lnTo>
                <a:lnTo>
                  <a:pt x="851820" y="827970"/>
                </a:lnTo>
                <a:lnTo>
                  <a:pt x="812293" y="851731"/>
                </a:lnTo>
                <a:lnTo>
                  <a:pt x="770280" y="872367"/>
                </a:lnTo>
                <a:lnTo>
                  <a:pt x="726002" y="889683"/>
                </a:lnTo>
                <a:lnTo>
                  <a:pt x="679683" y="903488"/>
                </a:lnTo>
                <a:lnTo>
                  <a:pt x="631545" y="913588"/>
                </a:lnTo>
                <a:lnTo>
                  <a:pt x="581809" y="919789"/>
                </a:lnTo>
                <a:lnTo>
                  <a:pt x="530699" y="921899"/>
                </a:lnTo>
                <a:lnTo>
                  <a:pt x="479590" y="919789"/>
                </a:lnTo>
                <a:lnTo>
                  <a:pt x="429854" y="913588"/>
                </a:lnTo>
                <a:lnTo>
                  <a:pt x="381716" y="903488"/>
                </a:lnTo>
                <a:lnTo>
                  <a:pt x="335397" y="889683"/>
                </a:lnTo>
                <a:lnTo>
                  <a:pt x="291119" y="872367"/>
                </a:lnTo>
                <a:lnTo>
                  <a:pt x="249106" y="851731"/>
                </a:lnTo>
                <a:lnTo>
                  <a:pt x="209579" y="827970"/>
                </a:lnTo>
                <a:lnTo>
                  <a:pt x="172761" y="801276"/>
                </a:lnTo>
                <a:lnTo>
                  <a:pt x="138875" y="771844"/>
                </a:lnTo>
                <a:lnTo>
                  <a:pt x="108142" y="739865"/>
                </a:lnTo>
                <a:lnTo>
                  <a:pt x="80786" y="705533"/>
                </a:lnTo>
                <a:lnTo>
                  <a:pt x="57028" y="669042"/>
                </a:lnTo>
                <a:lnTo>
                  <a:pt x="37091" y="630584"/>
                </a:lnTo>
                <a:lnTo>
                  <a:pt x="21197" y="590352"/>
                </a:lnTo>
                <a:lnTo>
                  <a:pt x="9569" y="548541"/>
                </a:lnTo>
                <a:lnTo>
                  <a:pt x="2429" y="505342"/>
                </a:lnTo>
                <a:lnTo>
                  <a:pt x="0" y="460949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18135" y="1908007"/>
            <a:ext cx="6893559" cy="13633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95245" marR="5080" indent="-2583180">
              <a:lnSpc>
                <a:spcPct val="100000"/>
              </a:lnSpc>
              <a:tabLst>
                <a:tab pos="2322830" algn="l"/>
                <a:tab pos="3114040" algn="l"/>
                <a:tab pos="3935729" algn="l"/>
              </a:tabLst>
            </a:pPr>
            <a:r>
              <a:rPr sz="4400" u="none" spc="-5" dirty="0"/>
              <a:t>Preparing	for	the	Reevaluation  Review</a:t>
            </a:r>
            <a:endParaRPr sz="4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84177" y="1863725"/>
            <a:ext cx="7169150" cy="2461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4320"/>
              </a:lnSpc>
            </a:pPr>
            <a:r>
              <a:rPr sz="4000" spc="-5" dirty="0">
                <a:latin typeface="Times New Roman"/>
                <a:cs typeface="Times New Roman"/>
              </a:rPr>
              <a:t>What is a Reevaluation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(re-eval) </a:t>
            </a:r>
            <a:r>
              <a:rPr sz="4000" dirty="0">
                <a:latin typeface="Times New Roman"/>
                <a:cs typeface="Times New Roman"/>
              </a:rPr>
              <a:t>or  </a:t>
            </a:r>
            <a:r>
              <a:rPr sz="4000" spc="-20" dirty="0">
                <a:latin typeface="Times New Roman"/>
                <a:cs typeface="Times New Roman"/>
              </a:rPr>
              <a:t>Triennial</a:t>
            </a:r>
            <a:r>
              <a:rPr sz="4000" spc="-65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Review?</a:t>
            </a: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5000">
              <a:latin typeface="Times New Roman"/>
              <a:cs typeface="Times New Roman"/>
            </a:endParaRPr>
          </a:p>
          <a:p>
            <a:pPr marL="3175" algn="ctr">
              <a:lnSpc>
                <a:spcPct val="100000"/>
              </a:lnSpc>
            </a:pPr>
            <a:r>
              <a:rPr sz="4000" spc="-5" dirty="0">
                <a:latin typeface="Times New Roman"/>
                <a:cs typeface="Times New Roman"/>
              </a:rPr>
              <a:t>Why </a:t>
            </a:r>
            <a:r>
              <a:rPr sz="4000" dirty="0">
                <a:latin typeface="Times New Roman"/>
                <a:cs typeface="Times New Roman"/>
              </a:rPr>
              <a:t>do </a:t>
            </a:r>
            <a:r>
              <a:rPr sz="4000" spc="-5" dirty="0">
                <a:latin typeface="Times New Roman"/>
                <a:cs typeface="Times New Roman"/>
              </a:rPr>
              <a:t>we have</a:t>
            </a:r>
            <a:r>
              <a:rPr sz="4000" spc="-5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them?</a:t>
            </a:r>
            <a:endParaRPr sz="4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73876" y="423913"/>
            <a:ext cx="4391660" cy="647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090"/>
              </a:lnSpc>
              <a:tabLst>
                <a:tab pos="2517775" algn="l"/>
              </a:tabLst>
            </a:pPr>
            <a:r>
              <a:rPr sz="4400" u="none" spc="-5" dirty="0">
                <a:solidFill>
                  <a:srgbClr val="666666"/>
                </a:solidFill>
              </a:rPr>
              <a:t>Reeval/</a:t>
            </a:r>
            <a:r>
              <a:rPr sz="4400" u="none" spc="-160" dirty="0">
                <a:solidFill>
                  <a:srgbClr val="666666"/>
                </a:solidFill>
              </a:rPr>
              <a:t>T</a:t>
            </a:r>
            <a:r>
              <a:rPr sz="4400" u="none" spc="-5" dirty="0">
                <a:solidFill>
                  <a:srgbClr val="666666"/>
                </a:solidFill>
              </a:rPr>
              <a:t>ri</a:t>
            </a:r>
            <a:r>
              <a:rPr sz="4400" u="none" dirty="0">
                <a:solidFill>
                  <a:srgbClr val="666666"/>
                </a:solidFill>
              </a:rPr>
              <a:t>	</a:t>
            </a:r>
            <a:r>
              <a:rPr sz="4400" u="none" spc="-5" dirty="0">
                <a:solidFill>
                  <a:srgbClr val="666666"/>
                </a:solidFill>
              </a:rPr>
              <a:t>Meeting</a:t>
            </a:r>
            <a:endParaRPr sz="4400"/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01725">
              <a:lnSpc>
                <a:spcPts val="3770"/>
              </a:lnSpc>
            </a:pPr>
            <a:r>
              <a:rPr spc="-10" dirty="0"/>
              <a:t>(Reevaluation-Triennial </a:t>
            </a:r>
            <a:r>
              <a:rPr spc="-5" dirty="0"/>
              <a:t>Review)</a:t>
            </a:r>
          </a:p>
          <a:p>
            <a:pPr marL="469900" indent="-325755">
              <a:lnSpc>
                <a:spcPts val="2210"/>
              </a:lnSpc>
              <a:spcBef>
                <a:spcPts val="730"/>
              </a:spcBef>
              <a:buChar char="•"/>
              <a:tabLst>
                <a:tab pos="469265" algn="l"/>
                <a:tab pos="469900" algn="l"/>
              </a:tabLst>
            </a:pPr>
            <a:r>
              <a:rPr sz="2150" spc="15" dirty="0">
                <a:solidFill>
                  <a:srgbClr val="000000"/>
                </a:solidFill>
              </a:rPr>
              <a:t>Determine what </a:t>
            </a:r>
            <a:r>
              <a:rPr sz="2150" spc="10" dirty="0">
                <a:solidFill>
                  <a:srgbClr val="000000"/>
                </a:solidFill>
              </a:rPr>
              <a:t>areas are to</a:t>
            </a:r>
            <a:r>
              <a:rPr sz="2150" spc="-55" dirty="0">
                <a:solidFill>
                  <a:srgbClr val="000000"/>
                </a:solidFill>
              </a:rPr>
              <a:t> </a:t>
            </a:r>
            <a:r>
              <a:rPr sz="2150" spc="10" dirty="0">
                <a:solidFill>
                  <a:srgbClr val="000000"/>
                </a:solidFill>
              </a:rPr>
              <a:t>evaluated</a:t>
            </a:r>
            <a:endParaRPr sz="2150"/>
          </a:p>
          <a:p>
            <a:pPr marL="469900" indent="-325755">
              <a:lnSpc>
                <a:spcPts val="1835"/>
              </a:lnSpc>
              <a:buChar char="•"/>
              <a:tabLst>
                <a:tab pos="469265" algn="l"/>
                <a:tab pos="469900" algn="l"/>
              </a:tabLst>
            </a:pPr>
            <a:r>
              <a:rPr sz="2150" spc="15" dirty="0">
                <a:solidFill>
                  <a:srgbClr val="000000"/>
                </a:solidFill>
              </a:rPr>
              <a:t>Get </a:t>
            </a:r>
            <a:r>
              <a:rPr sz="2150" spc="10" dirty="0">
                <a:solidFill>
                  <a:srgbClr val="000000"/>
                </a:solidFill>
              </a:rPr>
              <a:t>consent to</a:t>
            </a:r>
            <a:r>
              <a:rPr sz="2150" spc="-45" dirty="0">
                <a:solidFill>
                  <a:srgbClr val="000000"/>
                </a:solidFill>
              </a:rPr>
              <a:t> </a:t>
            </a:r>
            <a:r>
              <a:rPr sz="2150" spc="10" dirty="0">
                <a:solidFill>
                  <a:srgbClr val="000000"/>
                </a:solidFill>
              </a:rPr>
              <a:t>evaluate</a:t>
            </a:r>
            <a:endParaRPr sz="2150"/>
          </a:p>
          <a:p>
            <a:pPr marL="469900" indent="-325755">
              <a:lnSpc>
                <a:spcPts val="1835"/>
              </a:lnSpc>
              <a:buChar char="•"/>
              <a:tabLst>
                <a:tab pos="469265" algn="l"/>
                <a:tab pos="469900" algn="l"/>
              </a:tabLst>
            </a:pPr>
            <a:r>
              <a:rPr sz="2150" spc="20" dirty="0">
                <a:solidFill>
                  <a:srgbClr val="000000"/>
                </a:solidFill>
              </a:rPr>
              <a:t>Map </a:t>
            </a:r>
            <a:r>
              <a:rPr sz="2150" spc="10" dirty="0">
                <a:solidFill>
                  <a:srgbClr val="000000"/>
                </a:solidFill>
              </a:rPr>
              <a:t>out </a:t>
            </a:r>
            <a:r>
              <a:rPr sz="2150" spc="15" dirty="0">
                <a:solidFill>
                  <a:srgbClr val="000000"/>
                </a:solidFill>
              </a:rPr>
              <a:t>60 days </a:t>
            </a:r>
            <a:r>
              <a:rPr sz="2150" spc="10" dirty="0">
                <a:solidFill>
                  <a:srgbClr val="000000"/>
                </a:solidFill>
              </a:rPr>
              <a:t>for evaluation (give yourself </a:t>
            </a:r>
            <a:r>
              <a:rPr sz="2150" spc="15" dirty="0">
                <a:solidFill>
                  <a:srgbClr val="000000"/>
                </a:solidFill>
              </a:rPr>
              <a:t>wiggle</a:t>
            </a:r>
            <a:r>
              <a:rPr sz="2150" spc="-25" dirty="0">
                <a:solidFill>
                  <a:srgbClr val="000000"/>
                </a:solidFill>
              </a:rPr>
              <a:t> </a:t>
            </a:r>
            <a:r>
              <a:rPr sz="2150" spc="15" dirty="0">
                <a:solidFill>
                  <a:srgbClr val="000000"/>
                </a:solidFill>
              </a:rPr>
              <a:t>room)</a:t>
            </a:r>
            <a:endParaRPr sz="2150"/>
          </a:p>
          <a:p>
            <a:pPr marL="469900" indent="-325755">
              <a:lnSpc>
                <a:spcPts val="1835"/>
              </a:lnSpc>
              <a:buChar char="•"/>
              <a:tabLst>
                <a:tab pos="469265" algn="l"/>
                <a:tab pos="469900" algn="l"/>
              </a:tabLst>
            </a:pPr>
            <a:r>
              <a:rPr sz="2150" spc="15" dirty="0">
                <a:solidFill>
                  <a:srgbClr val="000000"/>
                </a:solidFill>
              </a:rPr>
              <a:t>Share </a:t>
            </a:r>
            <a:r>
              <a:rPr sz="2150" spc="10" dirty="0">
                <a:solidFill>
                  <a:srgbClr val="000000"/>
                </a:solidFill>
              </a:rPr>
              <a:t>with providers </a:t>
            </a:r>
            <a:r>
              <a:rPr sz="2150" spc="15" dirty="0">
                <a:solidFill>
                  <a:srgbClr val="000000"/>
                </a:solidFill>
              </a:rPr>
              <a:t>when </a:t>
            </a:r>
            <a:r>
              <a:rPr sz="2150" spc="10" dirty="0">
                <a:solidFill>
                  <a:srgbClr val="000000"/>
                </a:solidFill>
              </a:rPr>
              <a:t>consent is</a:t>
            </a:r>
            <a:r>
              <a:rPr sz="2150" spc="5" dirty="0">
                <a:solidFill>
                  <a:srgbClr val="000000"/>
                </a:solidFill>
              </a:rPr>
              <a:t> </a:t>
            </a:r>
            <a:r>
              <a:rPr sz="2150" spc="10" dirty="0">
                <a:solidFill>
                  <a:srgbClr val="000000"/>
                </a:solidFill>
              </a:rPr>
              <a:t>received</a:t>
            </a:r>
            <a:endParaRPr sz="2150"/>
          </a:p>
          <a:p>
            <a:pPr marL="469900" indent="-325755">
              <a:lnSpc>
                <a:spcPts val="1835"/>
              </a:lnSpc>
              <a:buChar char="•"/>
              <a:tabLst>
                <a:tab pos="469265" algn="l"/>
                <a:tab pos="469900" algn="l"/>
              </a:tabLst>
            </a:pPr>
            <a:r>
              <a:rPr sz="2150" spc="15" dirty="0">
                <a:solidFill>
                  <a:srgbClr val="000000"/>
                </a:solidFill>
              </a:rPr>
              <a:t>Connect </a:t>
            </a:r>
            <a:r>
              <a:rPr sz="2150" spc="10" dirty="0">
                <a:solidFill>
                  <a:srgbClr val="000000"/>
                </a:solidFill>
              </a:rPr>
              <a:t>with </a:t>
            </a:r>
            <a:r>
              <a:rPr sz="2150" spc="15" dirty="0">
                <a:solidFill>
                  <a:srgbClr val="000000"/>
                </a:solidFill>
              </a:rPr>
              <a:t>team (any </a:t>
            </a:r>
            <a:r>
              <a:rPr sz="2150" spc="10" dirty="0">
                <a:solidFill>
                  <a:srgbClr val="000000"/>
                </a:solidFill>
              </a:rPr>
              <a:t>other providers) for</a:t>
            </a:r>
            <a:r>
              <a:rPr sz="2150" spc="-30" dirty="0">
                <a:solidFill>
                  <a:srgbClr val="000000"/>
                </a:solidFill>
              </a:rPr>
              <a:t> </a:t>
            </a:r>
            <a:r>
              <a:rPr sz="2150" spc="10" dirty="0">
                <a:solidFill>
                  <a:srgbClr val="000000"/>
                </a:solidFill>
              </a:rPr>
              <a:t>dates</a:t>
            </a:r>
            <a:endParaRPr sz="2150"/>
          </a:p>
          <a:p>
            <a:pPr marL="469900" indent="-325755">
              <a:lnSpc>
                <a:spcPts val="1835"/>
              </a:lnSpc>
              <a:buChar char="•"/>
              <a:tabLst>
                <a:tab pos="469265" algn="l"/>
                <a:tab pos="469900" algn="l"/>
              </a:tabLst>
            </a:pPr>
            <a:r>
              <a:rPr sz="2150" spc="10" dirty="0">
                <a:solidFill>
                  <a:srgbClr val="000000"/>
                </a:solidFill>
              </a:rPr>
              <a:t>Contact parents- set </a:t>
            </a:r>
            <a:r>
              <a:rPr sz="2150" spc="15" dirty="0">
                <a:solidFill>
                  <a:srgbClr val="000000"/>
                </a:solidFill>
              </a:rPr>
              <a:t>meeting </a:t>
            </a:r>
            <a:r>
              <a:rPr sz="2150" spc="10" dirty="0">
                <a:solidFill>
                  <a:srgbClr val="000000"/>
                </a:solidFill>
              </a:rPr>
              <a:t>date </a:t>
            </a:r>
            <a:r>
              <a:rPr sz="2150" spc="15" dirty="0">
                <a:solidFill>
                  <a:srgbClr val="000000"/>
                </a:solidFill>
              </a:rPr>
              <a:t>(~week </a:t>
            </a:r>
            <a:r>
              <a:rPr sz="2150" spc="10" dirty="0">
                <a:solidFill>
                  <a:srgbClr val="000000"/>
                </a:solidFill>
              </a:rPr>
              <a:t>before </a:t>
            </a:r>
            <a:r>
              <a:rPr sz="2150" spc="15" dirty="0">
                <a:solidFill>
                  <a:srgbClr val="000000"/>
                </a:solidFill>
              </a:rPr>
              <a:t>60</a:t>
            </a:r>
            <a:r>
              <a:rPr sz="2150" dirty="0">
                <a:solidFill>
                  <a:srgbClr val="000000"/>
                </a:solidFill>
              </a:rPr>
              <a:t> </a:t>
            </a:r>
            <a:r>
              <a:rPr sz="2150" spc="10" dirty="0">
                <a:solidFill>
                  <a:srgbClr val="000000"/>
                </a:solidFill>
              </a:rPr>
              <a:t>days)</a:t>
            </a:r>
            <a:endParaRPr sz="2150"/>
          </a:p>
          <a:p>
            <a:pPr marL="927100" lvl="1" indent="-325755">
              <a:lnSpc>
                <a:spcPts val="1835"/>
              </a:lnSpc>
              <a:buChar char="•"/>
              <a:tabLst>
                <a:tab pos="926465" algn="l"/>
                <a:tab pos="927100" algn="l"/>
              </a:tabLst>
            </a:pPr>
            <a:r>
              <a:rPr sz="2150" spc="15" dirty="0">
                <a:latin typeface="Times New Roman"/>
                <a:cs typeface="Times New Roman"/>
              </a:rPr>
              <a:t>60 day</a:t>
            </a:r>
            <a:r>
              <a:rPr sz="2150" spc="-35" dirty="0">
                <a:latin typeface="Times New Roman"/>
                <a:cs typeface="Times New Roman"/>
              </a:rPr>
              <a:t> </a:t>
            </a:r>
            <a:r>
              <a:rPr sz="2150" spc="5" dirty="0">
                <a:latin typeface="Times New Roman"/>
                <a:cs typeface="Times New Roman"/>
              </a:rPr>
              <a:t>calendar-</a:t>
            </a:r>
            <a:r>
              <a:rPr sz="2150" u="heavy" spc="5" dirty="0">
                <a:solidFill>
                  <a:srgbClr val="455FA9"/>
                </a:solidFill>
                <a:latin typeface="Times New Roman"/>
                <a:cs typeface="Times New Roman"/>
                <a:hlinkClick r:id="rId3"/>
              </a:rPr>
              <a:t>link</a:t>
            </a:r>
            <a:endParaRPr sz="2150">
              <a:latin typeface="Times New Roman"/>
              <a:cs typeface="Times New Roman"/>
            </a:endParaRPr>
          </a:p>
          <a:p>
            <a:pPr marL="469900" indent="-325755">
              <a:lnSpc>
                <a:spcPts val="1835"/>
              </a:lnSpc>
              <a:buChar char="•"/>
              <a:tabLst>
                <a:tab pos="469265" algn="l"/>
                <a:tab pos="469900" algn="l"/>
              </a:tabLst>
            </a:pPr>
            <a:r>
              <a:rPr sz="2150" spc="10" dirty="0">
                <a:solidFill>
                  <a:srgbClr val="000000"/>
                </a:solidFill>
              </a:rPr>
              <a:t>Coordinate testing (not all </a:t>
            </a:r>
            <a:r>
              <a:rPr sz="2150" spc="15" dirty="0">
                <a:solidFill>
                  <a:srgbClr val="000000"/>
                </a:solidFill>
              </a:rPr>
              <a:t>on one</a:t>
            </a:r>
            <a:r>
              <a:rPr sz="2150" spc="-40" dirty="0">
                <a:solidFill>
                  <a:srgbClr val="000000"/>
                </a:solidFill>
              </a:rPr>
              <a:t> </a:t>
            </a:r>
            <a:r>
              <a:rPr sz="2150" spc="15" dirty="0">
                <a:solidFill>
                  <a:srgbClr val="000000"/>
                </a:solidFill>
              </a:rPr>
              <a:t>day)</a:t>
            </a:r>
            <a:endParaRPr sz="2150"/>
          </a:p>
          <a:p>
            <a:pPr marL="469900" indent="-325755">
              <a:lnSpc>
                <a:spcPts val="1835"/>
              </a:lnSpc>
              <a:buChar char="•"/>
              <a:tabLst>
                <a:tab pos="469265" algn="l"/>
                <a:tab pos="469900" algn="l"/>
              </a:tabLst>
            </a:pPr>
            <a:r>
              <a:rPr sz="2150" spc="10" dirty="0">
                <a:solidFill>
                  <a:srgbClr val="000000"/>
                </a:solidFill>
              </a:rPr>
              <a:t>Prepare Evaluation</a:t>
            </a:r>
            <a:r>
              <a:rPr sz="2150" spc="-10" dirty="0">
                <a:solidFill>
                  <a:srgbClr val="000000"/>
                </a:solidFill>
              </a:rPr>
              <a:t> </a:t>
            </a:r>
            <a:r>
              <a:rPr sz="2150" spc="10" dirty="0">
                <a:solidFill>
                  <a:srgbClr val="000000"/>
                </a:solidFill>
              </a:rPr>
              <a:t>report</a:t>
            </a:r>
            <a:endParaRPr sz="2150"/>
          </a:p>
          <a:p>
            <a:pPr marL="469900" indent="-325755">
              <a:lnSpc>
                <a:spcPts val="1835"/>
              </a:lnSpc>
              <a:buChar char="•"/>
              <a:tabLst>
                <a:tab pos="469265" algn="l"/>
                <a:tab pos="469900" algn="l"/>
              </a:tabLst>
            </a:pPr>
            <a:r>
              <a:rPr sz="2150" spc="15" dirty="0">
                <a:solidFill>
                  <a:srgbClr val="000000"/>
                </a:solidFill>
              </a:rPr>
              <a:t>*Consider </a:t>
            </a:r>
            <a:r>
              <a:rPr sz="2150" spc="10" dirty="0">
                <a:solidFill>
                  <a:srgbClr val="000000"/>
                </a:solidFill>
              </a:rPr>
              <a:t>holding </a:t>
            </a:r>
            <a:r>
              <a:rPr sz="2150" spc="15" dirty="0">
                <a:solidFill>
                  <a:srgbClr val="000000"/>
                </a:solidFill>
              </a:rPr>
              <a:t>IEP meeting </a:t>
            </a:r>
            <a:r>
              <a:rPr sz="2150" spc="10" dirty="0">
                <a:solidFill>
                  <a:srgbClr val="000000"/>
                </a:solidFill>
              </a:rPr>
              <a:t>following</a:t>
            </a:r>
            <a:r>
              <a:rPr sz="2150" spc="-70" dirty="0">
                <a:solidFill>
                  <a:srgbClr val="000000"/>
                </a:solidFill>
              </a:rPr>
              <a:t> </a:t>
            </a:r>
            <a:r>
              <a:rPr sz="2150" spc="10" dirty="0">
                <a:solidFill>
                  <a:srgbClr val="000000"/>
                </a:solidFill>
              </a:rPr>
              <a:t>Eligibility/Evaluation</a:t>
            </a:r>
            <a:endParaRPr sz="2150"/>
          </a:p>
          <a:p>
            <a:pPr marL="469900" marR="5080" indent="-325755">
              <a:lnSpc>
                <a:spcPct val="71200"/>
              </a:lnSpc>
              <a:spcBef>
                <a:spcPts val="370"/>
              </a:spcBef>
              <a:buChar char="•"/>
              <a:tabLst>
                <a:tab pos="469265" algn="l"/>
                <a:tab pos="469900" algn="l"/>
              </a:tabLst>
            </a:pPr>
            <a:r>
              <a:rPr sz="2150" spc="15" dirty="0">
                <a:solidFill>
                  <a:srgbClr val="000000"/>
                </a:solidFill>
              </a:rPr>
              <a:t>Meeting </a:t>
            </a:r>
            <a:r>
              <a:rPr sz="2150" spc="10" dirty="0">
                <a:solidFill>
                  <a:srgbClr val="000000"/>
                </a:solidFill>
              </a:rPr>
              <a:t>confirmed-create Notice of </a:t>
            </a:r>
            <a:r>
              <a:rPr sz="2150" spc="15" dirty="0">
                <a:solidFill>
                  <a:srgbClr val="000000"/>
                </a:solidFill>
              </a:rPr>
              <a:t>Meeting </a:t>
            </a:r>
            <a:r>
              <a:rPr sz="2150" spc="20" dirty="0">
                <a:solidFill>
                  <a:srgbClr val="000000"/>
                </a:solidFill>
              </a:rPr>
              <a:t>(NOM) </a:t>
            </a:r>
            <a:r>
              <a:rPr sz="2150" spc="15" dirty="0">
                <a:solidFill>
                  <a:srgbClr val="000000"/>
                </a:solidFill>
              </a:rPr>
              <a:t>and </a:t>
            </a:r>
            <a:r>
              <a:rPr sz="2150" spc="10" dirty="0">
                <a:solidFill>
                  <a:srgbClr val="000000"/>
                </a:solidFill>
              </a:rPr>
              <a:t>ensure  all required participants are </a:t>
            </a:r>
            <a:r>
              <a:rPr sz="2150" spc="15" dirty="0">
                <a:solidFill>
                  <a:srgbClr val="000000"/>
                </a:solidFill>
              </a:rPr>
              <a:t>on </a:t>
            </a:r>
            <a:r>
              <a:rPr sz="2150" spc="5" dirty="0">
                <a:solidFill>
                  <a:srgbClr val="000000"/>
                </a:solidFill>
              </a:rPr>
              <a:t>it </a:t>
            </a:r>
            <a:r>
              <a:rPr sz="2150" spc="10" dirty="0">
                <a:solidFill>
                  <a:srgbClr val="000000"/>
                </a:solidFill>
              </a:rPr>
              <a:t>(*at least </a:t>
            </a:r>
            <a:r>
              <a:rPr sz="2150" spc="15" dirty="0">
                <a:solidFill>
                  <a:srgbClr val="000000"/>
                </a:solidFill>
              </a:rPr>
              <a:t>10</a:t>
            </a:r>
            <a:r>
              <a:rPr sz="2150" spc="-5" dirty="0">
                <a:solidFill>
                  <a:srgbClr val="000000"/>
                </a:solidFill>
              </a:rPr>
              <a:t> </a:t>
            </a:r>
            <a:r>
              <a:rPr sz="2150" spc="10" dirty="0">
                <a:solidFill>
                  <a:srgbClr val="000000"/>
                </a:solidFill>
              </a:rPr>
              <a:t>days)</a:t>
            </a:r>
            <a:endParaRPr sz="2150"/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650"/>
          </a:p>
          <a:p>
            <a:pPr marL="12700">
              <a:lnSpc>
                <a:spcPct val="100000"/>
              </a:lnSpc>
            </a:pPr>
            <a:r>
              <a:rPr sz="2150" u="heavy" spc="15" dirty="0">
                <a:solidFill>
                  <a:srgbClr val="000000"/>
                </a:solidFill>
              </a:rPr>
              <a:t>1 week </a:t>
            </a:r>
            <a:r>
              <a:rPr sz="2150" u="heavy" spc="10" dirty="0">
                <a:solidFill>
                  <a:srgbClr val="000000"/>
                </a:solidFill>
              </a:rPr>
              <a:t>before</a:t>
            </a:r>
            <a:r>
              <a:rPr sz="2150" u="heavy" spc="-45" dirty="0">
                <a:solidFill>
                  <a:srgbClr val="000000"/>
                </a:solidFill>
              </a:rPr>
              <a:t> </a:t>
            </a:r>
            <a:r>
              <a:rPr sz="2150" u="heavy" spc="10" dirty="0">
                <a:solidFill>
                  <a:srgbClr val="000000"/>
                </a:solidFill>
              </a:rPr>
              <a:t>meeting:</a:t>
            </a:r>
            <a:endParaRPr sz="2150"/>
          </a:p>
          <a:p>
            <a:pPr marL="469900" indent="-325755">
              <a:lnSpc>
                <a:spcPct val="100000"/>
              </a:lnSpc>
              <a:spcBef>
                <a:spcPts val="254"/>
              </a:spcBef>
              <a:buChar char="•"/>
              <a:tabLst>
                <a:tab pos="469265" algn="l"/>
                <a:tab pos="469900" algn="l"/>
              </a:tabLst>
            </a:pPr>
            <a:r>
              <a:rPr sz="2150" spc="10" dirty="0">
                <a:solidFill>
                  <a:srgbClr val="000000"/>
                </a:solidFill>
              </a:rPr>
              <a:t>Best Practice- </a:t>
            </a:r>
            <a:r>
              <a:rPr sz="2150" spc="15" dirty="0">
                <a:solidFill>
                  <a:srgbClr val="000000"/>
                </a:solidFill>
              </a:rPr>
              <a:t>Send </a:t>
            </a:r>
            <a:r>
              <a:rPr sz="2150" spc="10" dirty="0">
                <a:solidFill>
                  <a:srgbClr val="000000"/>
                </a:solidFill>
              </a:rPr>
              <a:t>draft </a:t>
            </a:r>
            <a:r>
              <a:rPr sz="2150" spc="15" dirty="0">
                <a:solidFill>
                  <a:srgbClr val="000000"/>
                </a:solidFill>
              </a:rPr>
              <a:t>home 5 days </a:t>
            </a:r>
            <a:r>
              <a:rPr sz="2150" spc="10" dirty="0">
                <a:solidFill>
                  <a:srgbClr val="000000"/>
                </a:solidFill>
              </a:rPr>
              <a:t>prior to</a:t>
            </a:r>
            <a:r>
              <a:rPr sz="2150" spc="-55" dirty="0">
                <a:solidFill>
                  <a:srgbClr val="000000"/>
                </a:solidFill>
              </a:rPr>
              <a:t> </a:t>
            </a:r>
            <a:r>
              <a:rPr sz="2150" spc="15" dirty="0">
                <a:solidFill>
                  <a:srgbClr val="000000"/>
                </a:solidFill>
              </a:rPr>
              <a:t>meeting</a:t>
            </a:r>
            <a:endParaRPr sz="215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01675" y="675982"/>
            <a:ext cx="7085965" cy="646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520315" algn="l"/>
                <a:tab pos="4384040" algn="l"/>
              </a:tabLst>
            </a:pPr>
            <a:r>
              <a:rPr sz="4100" u="none" spc="-20" dirty="0">
                <a:solidFill>
                  <a:srgbClr val="666666"/>
                </a:solidFill>
              </a:rPr>
              <a:t>Re-eval/Tri	</a:t>
            </a:r>
            <a:r>
              <a:rPr sz="4100" u="none" spc="-5" dirty="0">
                <a:solidFill>
                  <a:srgbClr val="666666"/>
                </a:solidFill>
              </a:rPr>
              <a:t>Meeting	Continued…</a:t>
            </a:r>
            <a:endParaRPr sz="4100"/>
          </a:p>
        </p:txBody>
      </p:sp>
      <p:sp>
        <p:nvSpPr>
          <p:cNvPr id="7" name="object 7"/>
          <p:cNvSpPr txBox="1"/>
          <p:nvPr/>
        </p:nvSpPr>
        <p:spPr>
          <a:xfrm>
            <a:off x="701675" y="1754566"/>
            <a:ext cx="7409180" cy="3961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33400" lvl="1" indent="-520700">
              <a:lnSpc>
                <a:spcPct val="100000"/>
              </a:lnSpc>
              <a:buAutoNum type="arabicPlain" startAt="3"/>
              <a:tabLst>
                <a:tab pos="533400" algn="l"/>
              </a:tabLst>
            </a:pPr>
            <a:r>
              <a:rPr sz="2550" u="heavy" spc="-10" dirty="0">
                <a:latin typeface="Times New Roman"/>
                <a:cs typeface="Times New Roman"/>
              </a:rPr>
              <a:t>Days Before</a:t>
            </a:r>
            <a:r>
              <a:rPr sz="2550" u="heavy" spc="5" dirty="0">
                <a:latin typeface="Times New Roman"/>
                <a:cs typeface="Times New Roman"/>
              </a:rPr>
              <a:t> </a:t>
            </a:r>
            <a:r>
              <a:rPr sz="2550" u="heavy" spc="-10" dirty="0">
                <a:latin typeface="Times New Roman"/>
                <a:cs typeface="Times New Roman"/>
              </a:rPr>
              <a:t>Meeting:</a:t>
            </a:r>
            <a:endParaRPr sz="2550">
              <a:latin typeface="Times New Roman"/>
              <a:cs typeface="Times New Roman"/>
            </a:endParaRPr>
          </a:p>
          <a:p>
            <a:pPr marL="469900" lvl="2" indent="-302895">
              <a:lnSpc>
                <a:spcPts val="2595"/>
              </a:lnSpc>
              <a:spcBef>
                <a:spcPts val="105"/>
              </a:spcBef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15" dirty="0">
                <a:latin typeface="Times New Roman"/>
                <a:cs typeface="Times New Roman"/>
              </a:rPr>
              <a:t>Send out meeting reminder </a:t>
            </a:r>
            <a:r>
              <a:rPr sz="2550" spc="10" dirty="0">
                <a:latin typeface="Times New Roman"/>
                <a:cs typeface="Times New Roman"/>
              </a:rPr>
              <a:t>(parents,</a:t>
            </a:r>
            <a:r>
              <a:rPr sz="2550" spc="20" dirty="0">
                <a:latin typeface="Times New Roman"/>
                <a:cs typeface="Times New Roman"/>
              </a:rPr>
              <a:t> </a:t>
            </a:r>
            <a:r>
              <a:rPr sz="2550" spc="10" dirty="0">
                <a:latin typeface="Times New Roman"/>
                <a:cs typeface="Times New Roman"/>
              </a:rPr>
              <a:t>teachers,</a:t>
            </a:r>
            <a:endParaRPr sz="2550">
              <a:latin typeface="Times New Roman"/>
              <a:cs typeface="Times New Roman"/>
            </a:endParaRPr>
          </a:p>
          <a:p>
            <a:pPr marL="469900">
              <a:lnSpc>
                <a:spcPts val="2205"/>
              </a:lnSpc>
            </a:pPr>
            <a:r>
              <a:rPr sz="2550" spc="-5" dirty="0">
                <a:latin typeface="Times New Roman"/>
                <a:cs typeface="Times New Roman"/>
              </a:rPr>
              <a:t>providers, student) </a:t>
            </a:r>
            <a:r>
              <a:rPr sz="2550" spc="-10" dirty="0">
                <a:latin typeface="Times New Roman"/>
                <a:cs typeface="Times New Roman"/>
              </a:rPr>
              <a:t>*confirm</a:t>
            </a:r>
            <a:r>
              <a:rPr sz="2550" spc="25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Times New Roman"/>
                <a:cs typeface="Times New Roman"/>
              </a:rPr>
              <a:t>space/time</a:t>
            </a:r>
            <a:endParaRPr sz="2550">
              <a:latin typeface="Times New Roman"/>
              <a:cs typeface="Times New Roman"/>
            </a:endParaRPr>
          </a:p>
          <a:p>
            <a:pPr marL="469900" lvl="2" indent="-302895">
              <a:lnSpc>
                <a:spcPts val="2170"/>
              </a:lnSpc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15" dirty="0">
                <a:latin typeface="Times New Roman"/>
                <a:cs typeface="Times New Roman"/>
              </a:rPr>
              <a:t>Prepare paperwork for meeting </a:t>
            </a:r>
            <a:r>
              <a:rPr sz="2550" spc="10" dirty="0">
                <a:latin typeface="Times New Roman"/>
                <a:cs typeface="Times New Roman"/>
              </a:rPr>
              <a:t>(printouts,</a:t>
            </a:r>
            <a:r>
              <a:rPr sz="2550" spc="-5" dirty="0">
                <a:latin typeface="Times New Roman"/>
                <a:cs typeface="Times New Roman"/>
              </a:rPr>
              <a:t> </a:t>
            </a:r>
            <a:r>
              <a:rPr sz="2550" spc="15" dirty="0">
                <a:latin typeface="Times New Roman"/>
                <a:cs typeface="Times New Roman"/>
              </a:rPr>
              <a:t>copies)</a:t>
            </a:r>
            <a:endParaRPr sz="2550">
              <a:latin typeface="Times New Roman"/>
              <a:cs typeface="Times New Roman"/>
            </a:endParaRPr>
          </a:p>
          <a:p>
            <a:pPr marL="469900" marR="69850" lvl="2" indent="-302895">
              <a:lnSpc>
                <a:spcPct val="71100"/>
              </a:lnSpc>
              <a:spcBef>
                <a:spcPts val="440"/>
              </a:spcBef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10" dirty="0">
                <a:latin typeface="Times New Roman"/>
                <a:cs typeface="Times New Roman"/>
              </a:rPr>
              <a:t>*Eligibility/Eval </a:t>
            </a:r>
            <a:r>
              <a:rPr sz="2550" spc="15" dirty="0">
                <a:latin typeface="Times New Roman"/>
                <a:cs typeface="Times New Roman"/>
              </a:rPr>
              <a:t>Report, </a:t>
            </a:r>
            <a:r>
              <a:rPr sz="2550" spc="10" dirty="0">
                <a:latin typeface="Times New Roman"/>
                <a:cs typeface="Times New Roman"/>
              </a:rPr>
              <a:t>eligibility checklist(s), </a:t>
            </a:r>
            <a:r>
              <a:rPr sz="2550" spc="15" dirty="0">
                <a:latin typeface="Times New Roman"/>
                <a:cs typeface="Times New Roman"/>
              </a:rPr>
              <a:t>IEP  </a:t>
            </a:r>
            <a:r>
              <a:rPr sz="2550" spc="10" dirty="0">
                <a:latin typeface="Times New Roman"/>
                <a:cs typeface="Times New Roman"/>
              </a:rPr>
              <a:t>draft,</a:t>
            </a:r>
            <a:r>
              <a:rPr sz="2550" spc="-70" dirty="0">
                <a:latin typeface="Times New Roman"/>
                <a:cs typeface="Times New Roman"/>
              </a:rPr>
              <a:t> </a:t>
            </a:r>
            <a:r>
              <a:rPr sz="2550" spc="25" dirty="0">
                <a:latin typeface="Times New Roman"/>
                <a:cs typeface="Times New Roman"/>
              </a:rPr>
              <a:t>PWNs</a:t>
            </a:r>
            <a:endParaRPr sz="255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spcBef>
                <a:spcPts val="10"/>
              </a:spcBef>
              <a:buFont typeface="Times New Roman"/>
              <a:buChar char="•"/>
            </a:pPr>
            <a:endParaRPr sz="2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550" u="heavy" spc="15" dirty="0">
                <a:latin typeface="Times New Roman"/>
                <a:cs typeface="Times New Roman"/>
              </a:rPr>
              <a:t>At</a:t>
            </a:r>
            <a:r>
              <a:rPr sz="2550" u="heavy" spc="-70" dirty="0">
                <a:latin typeface="Times New Roman"/>
                <a:cs typeface="Times New Roman"/>
              </a:rPr>
              <a:t> </a:t>
            </a:r>
            <a:r>
              <a:rPr sz="2550" u="heavy" spc="15" dirty="0">
                <a:latin typeface="Times New Roman"/>
                <a:cs typeface="Times New Roman"/>
              </a:rPr>
              <a:t>Meeting:</a:t>
            </a:r>
            <a:endParaRPr sz="2550">
              <a:latin typeface="Times New Roman"/>
              <a:cs typeface="Times New Roman"/>
            </a:endParaRPr>
          </a:p>
          <a:p>
            <a:pPr marL="469900" lvl="2" indent="-302895">
              <a:lnSpc>
                <a:spcPts val="2675"/>
              </a:lnSpc>
              <a:spcBef>
                <a:spcPts val="60"/>
              </a:spcBef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-10" dirty="0">
                <a:latin typeface="Times New Roman"/>
                <a:cs typeface="Times New Roman"/>
              </a:rPr>
              <a:t>Project Eval/Eligibility Report </a:t>
            </a:r>
            <a:r>
              <a:rPr sz="2550" spc="-5" dirty="0">
                <a:latin typeface="Times New Roman"/>
                <a:cs typeface="Times New Roman"/>
              </a:rPr>
              <a:t>(and) IEP/Print</a:t>
            </a:r>
            <a:r>
              <a:rPr sz="2550" spc="120" dirty="0">
                <a:latin typeface="Times New Roman"/>
                <a:cs typeface="Times New Roman"/>
              </a:rPr>
              <a:t> </a:t>
            </a:r>
            <a:r>
              <a:rPr sz="2550" spc="-5" dirty="0">
                <a:latin typeface="Times New Roman"/>
                <a:cs typeface="Times New Roman"/>
              </a:rPr>
              <a:t>drafts</a:t>
            </a:r>
            <a:endParaRPr sz="2550">
              <a:latin typeface="Times New Roman"/>
              <a:cs typeface="Times New Roman"/>
            </a:endParaRPr>
          </a:p>
          <a:p>
            <a:pPr marL="469900">
              <a:lnSpc>
                <a:spcPts val="2170"/>
              </a:lnSpc>
            </a:pPr>
            <a:r>
              <a:rPr sz="2550" spc="15" dirty="0">
                <a:latin typeface="Times New Roman"/>
                <a:cs typeface="Times New Roman"/>
              </a:rPr>
              <a:t>for</a:t>
            </a:r>
            <a:r>
              <a:rPr sz="2550" spc="-85" dirty="0">
                <a:latin typeface="Times New Roman"/>
                <a:cs typeface="Times New Roman"/>
              </a:rPr>
              <a:t> </a:t>
            </a:r>
            <a:r>
              <a:rPr sz="2550" spc="10" dirty="0">
                <a:latin typeface="Times New Roman"/>
                <a:cs typeface="Times New Roman"/>
              </a:rPr>
              <a:t>all</a:t>
            </a:r>
            <a:endParaRPr sz="2550">
              <a:latin typeface="Times New Roman"/>
              <a:cs typeface="Times New Roman"/>
            </a:endParaRPr>
          </a:p>
          <a:p>
            <a:pPr marL="469900" lvl="2" indent="-302895">
              <a:lnSpc>
                <a:spcPts val="2150"/>
              </a:lnSpc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15" dirty="0">
                <a:latin typeface="Times New Roman"/>
                <a:cs typeface="Times New Roman"/>
              </a:rPr>
              <a:t>Procedural</a:t>
            </a:r>
            <a:r>
              <a:rPr sz="2550" spc="-60" dirty="0">
                <a:latin typeface="Times New Roman"/>
                <a:cs typeface="Times New Roman"/>
              </a:rPr>
              <a:t> </a:t>
            </a:r>
            <a:r>
              <a:rPr sz="2550" spc="15" dirty="0">
                <a:latin typeface="Times New Roman"/>
                <a:cs typeface="Times New Roman"/>
              </a:rPr>
              <a:t>Safeguards</a:t>
            </a:r>
            <a:endParaRPr sz="2550">
              <a:latin typeface="Times New Roman"/>
              <a:cs typeface="Times New Roman"/>
            </a:endParaRPr>
          </a:p>
          <a:p>
            <a:pPr marL="469900" lvl="2" indent="-302895">
              <a:lnSpc>
                <a:spcPts val="2655"/>
              </a:lnSpc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-10" dirty="0">
                <a:latin typeface="Times New Roman"/>
                <a:cs typeface="Times New Roman"/>
              </a:rPr>
              <a:t>Edit </a:t>
            </a:r>
            <a:r>
              <a:rPr sz="2550" spc="-5" dirty="0">
                <a:latin typeface="Times New Roman"/>
                <a:cs typeface="Times New Roman"/>
              </a:rPr>
              <a:t>during </a:t>
            </a:r>
            <a:r>
              <a:rPr sz="2550" spc="-10" dirty="0">
                <a:latin typeface="Times New Roman"/>
                <a:cs typeface="Times New Roman"/>
              </a:rPr>
              <a:t>meeting </a:t>
            </a:r>
            <a:r>
              <a:rPr sz="2550" spc="-5" dirty="0">
                <a:latin typeface="Times New Roman"/>
                <a:cs typeface="Times New Roman"/>
              </a:rPr>
              <a:t>(real </a:t>
            </a:r>
            <a:r>
              <a:rPr sz="2550" spc="-10" dirty="0">
                <a:latin typeface="Times New Roman"/>
                <a:cs typeface="Times New Roman"/>
              </a:rPr>
              <a:t>time)/ mark </a:t>
            </a:r>
            <a:r>
              <a:rPr sz="2550" spc="-5" dirty="0">
                <a:latin typeface="Times New Roman"/>
                <a:cs typeface="Times New Roman"/>
              </a:rPr>
              <a:t>in </a:t>
            </a:r>
            <a:r>
              <a:rPr sz="2550" spc="-10" dirty="0">
                <a:latin typeface="Times New Roman"/>
                <a:cs typeface="Times New Roman"/>
              </a:rPr>
              <a:t>colored</a:t>
            </a:r>
            <a:r>
              <a:rPr sz="2550" spc="170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Times New Roman"/>
                <a:cs typeface="Times New Roman"/>
              </a:rPr>
              <a:t>pen</a:t>
            </a:r>
            <a:endParaRPr sz="25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01675" y="684567"/>
            <a:ext cx="6958965" cy="631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u="none" spc="-5" dirty="0">
                <a:solidFill>
                  <a:srgbClr val="666666"/>
                </a:solidFill>
              </a:rPr>
              <a:t>Re-eval/TRI meeting</a:t>
            </a:r>
            <a:r>
              <a:rPr u="none" spc="-15" dirty="0">
                <a:solidFill>
                  <a:srgbClr val="666666"/>
                </a:solidFill>
              </a:rPr>
              <a:t> </a:t>
            </a:r>
            <a:r>
              <a:rPr u="none" spc="-5" dirty="0">
                <a:solidFill>
                  <a:srgbClr val="666666"/>
                </a:solidFill>
              </a:rPr>
              <a:t>continued…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01675" y="1815363"/>
            <a:ext cx="7428230" cy="2493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u="heavy" spc="-5" dirty="0">
                <a:latin typeface="Times New Roman"/>
                <a:cs typeface="Times New Roman"/>
              </a:rPr>
              <a:t>After</a:t>
            </a:r>
            <a:r>
              <a:rPr sz="2800" u="heavy" spc="-55" dirty="0">
                <a:latin typeface="Times New Roman"/>
                <a:cs typeface="Times New Roman"/>
              </a:rPr>
              <a:t> </a:t>
            </a:r>
            <a:r>
              <a:rPr sz="2800" u="heavy" spc="-5" dirty="0">
                <a:latin typeface="Times New Roman"/>
                <a:cs typeface="Times New Roman"/>
              </a:rPr>
              <a:t>Meeting:</a:t>
            </a:r>
            <a:endParaRPr sz="2800">
              <a:latin typeface="Times New Roman"/>
              <a:cs typeface="Times New Roman"/>
            </a:endParaRPr>
          </a:p>
          <a:p>
            <a:pPr marL="469900" marR="215265" indent="-309245">
              <a:lnSpc>
                <a:spcPts val="3020"/>
              </a:lnSpc>
              <a:spcBef>
                <a:spcPts val="1045"/>
              </a:spcBef>
              <a:buSzPct val="64285"/>
              <a:buChar char="•"/>
              <a:tabLst>
                <a:tab pos="469265" algn="l"/>
                <a:tab pos="469900" algn="l"/>
              </a:tabLst>
            </a:pPr>
            <a:r>
              <a:rPr sz="2800" spc="-5" dirty="0">
                <a:latin typeface="Times New Roman"/>
                <a:cs typeface="Times New Roman"/>
              </a:rPr>
              <a:t>Parents leave with IEP draft (with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edits/colored  pen)</a:t>
            </a:r>
            <a:endParaRPr sz="2800">
              <a:latin typeface="Times New Roman"/>
              <a:cs typeface="Times New Roman"/>
            </a:endParaRPr>
          </a:p>
          <a:p>
            <a:pPr marL="469900" marR="5080" indent="-309245">
              <a:lnSpc>
                <a:spcPts val="3020"/>
              </a:lnSpc>
              <a:buSzPct val="64285"/>
              <a:buChar char="•"/>
              <a:tabLst>
                <a:tab pos="469265" algn="l"/>
                <a:tab pos="469900" algn="l"/>
              </a:tabLst>
            </a:pPr>
            <a:r>
              <a:rPr sz="2800" spc="-5" dirty="0">
                <a:latin typeface="Times New Roman"/>
                <a:cs typeface="Times New Roman"/>
              </a:rPr>
              <a:t>Upload all documents (signature page, eligibility  checklist, rubrics,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etc)</a:t>
            </a:r>
            <a:endParaRPr sz="2800">
              <a:latin typeface="Times New Roman"/>
              <a:cs typeface="Times New Roman"/>
            </a:endParaRPr>
          </a:p>
          <a:p>
            <a:pPr marL="469900" indent="-309245">
              <a:lnSpc>
                <a:spcPts val="2980"/>
              </a:lnSpc>
              <a:buSzPct val="64285"/>
              <a:buChar char="•"/>
              <a:tabLst>
                <a:tab pos="469265" algn="l"/>
                <a:tab pos="469900" algn="l"/>
              </a:tabLst>
            </a:pPr>
            <a:r>
              <a:rPr sz="2800" spc="-5" dirty="0">
                <a:latin typeface="Times New Roman"/>
                <a:cs typeface="Times New Roman"/>
              </a:rPr>
              <a:t>Finalize/send home within </a:t>
            </a:r>
            <a:r>
              <a:rPr sz="2800" dirty="0">
                <a:latin typeface="Times New Roman"/>
                <a:cs typeface="Times New Roman"/>
              </a:rPr>
              <a:t>1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week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038326" y="125101"/>
            <a:ext cx="5062220" cy="692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034030" algn="l"/>
              </a:tabLst>
            </a:pPr>
            <a:r>
              <a:rPr sz="4400" u="none" spc="-5" dirty="0">
                <a:solidFill>
                  <a:srgbClr val="666666"/>
                </a:solidFill>
              </a:rPr>
              <a:t>Re-Eval/TRI	Calendar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0" y="820853"/>
            <a:ext cx="9143999" cy="55210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73274" y="5377450"/>
            <a:ext cx="1201420" cy="768350"/>
          </a:xfrm>
          <a:custGeom>
            <a:avLst/>
            <a:gdLst/>
            <a:ahLst/>
            <a:cxnLst/>
            <a:rect l="l" t="t" r="r" b="b"/>
            <a:pathLst>
              <a:path w="1201420" h="768350">
                <a:moveTo>
                  <a:pt x="0" y="384149"/>
                </a:moveTo>
                <a:lnTo>
                  <a:pt x="2749" y="347153"/>
                </a:lnTo>
                <a:lnTo>
                  <a:pt x="10829" y="311152"/>
                </a:lnTo>
                <a:lnTo>
                  <a:pt x="41976" y="242779"/>
                </a:lnTo>
                <a:lnTo>
                  <a:pt x="64539" y="210728"/>
                </a:lnTo>
                <a:lnTo>
                  <a:pt x="91426" y="180317"/>
                </a:lnTo>
                <a:lnTo>
                  <a:pt x="122386" y="151705"/>
                </a:lnTo>
                <a:lnTo>
                  <a:pt x="157167" y="125054"/>
                </a:lnTo>
                <a:lnTo>
                  <a:pt x="195516" y="100525"/>
                </a:lnTo>
                <a:lnTo>
                  <a:pt x="237184" y="78279"/>
                </a:lnTo>
                <a:lnTo>
                  <a:pt x="281916" y="58477"/>
                </a:lnTo>
                <a:lnTo>
                  <a:pt x="329463" y="41280"/>
                </a:lnTo>
                <a:lnTo>
                  <a:pt x="379573" y="26848"/>
                </a:lnTo>
                <a:lnTo>
                  <a:pt x="431993" y="15343"/>
                </a:lnTo>
                <a:lnTo>
                  <a:pt x="486472" y="6926"/>
                </a:lnTo>
                <a:lnTo>
                  <a:pt x="542758" y="1758"/>
                </a:lnTo>
                <a:lnTo>
                  <a:pt x="600599" y="0"/>
                </a:lnTo>
                <a:lnTo>
                  <a:pt x="658441" y="1758"/>
                </a:lnTo>
                <a:lnTo>
                  <a:pt x="714727" y="6926"/>
                </a:lnTo>
                <a:lnTo>
                  <a:pt x="769206" y="15343"/>
                </a:lnTo>
                <a:lnTo>
                  <a:pt x="821626" y="26848"/>
                </a:lnTo>
                <a:lnTo>
                  <a:pt x="871736" y="41280"/>
                </a:lnTo>
                <a:lnTo>
                  <a:pt x="919283" y="58477"/>
                </a:lnTo>
                <a:lnTo>
                  <a:pt x="964015" y="78279"/>
                </a:lnTo>
                <a:lnTo>
                  <a:pt x="1005683" y="100525"/>
                </a:lnTo>
                <a:lnTo>
                  <a:pt x="1044032" y="125054"/>
                </a:lnTo>
                <a:lnTo>
                  <a:pt x="1078813" y="151705"/>
                </a:lnTo>
                <a:lnTo>
                  <a:pt x="1109773" y="180317"/>
                </a:lnTo>
                <a:lnTo>
                  <a:pt x="1136660" y="210728"/>
                </a:lnTo>
                <a:lnTo>
                  <a:pt x="1159223" y="242779"/>
                </a:lnTo>
                <a:lnTo>
                  <a:pt x="1190370" y="311152"/>
                </a:lnTo>
                <a:lnTo>
                  <a:pt x="1201199" y="384149"/>
                </a:lnTo>
                <a:lnTo>
                  <a:pt x="1190370" y="457147"/>
                </a:lnTo>
                <a:lnTo>
                  <a:pt x="1159223" y="525520"/>
                </a:lnTo>
                <a:lnTo>
                  <a:pt x="1136660" y="557571"/>
                </a:lnTo>
                <a:lnTo>
                  <a:pt x="1109773" y="587982"/>
                </a:lnTo>
                <a:lnTo>
                  <a:pt x="1078813" y="616594"/>
                </a:lnTo>
                <a:lnTo>
                  <a:pt x="1044032" y="643245"/>
                </a:lnTo>
                <a:lnTo>
                  <a:pt x="1005683" y="667774"/>
                </a:lnTo>
                <a:lnTo>
                  <a:pt x="964015" y="690020"/>
                </a:lnTo>
                <a:lnTo>
                  <a:pt x="919283" y="709822"/>
                </a:lnTo>
                <a:lnTo>
                  <a:pt x="871736" y="727019"/>
                </a:lnTo>
                <a:lnTo>
                  <a:pt x="821626" y="741451"/>
                </a:lnTo>
                <a:lnTo>
                  <a:pt x="769206" y="752956"/>
                </a:lnTo>
                <a:lnTo>
                  <a:pt x="714727" y="761373"/>
                </a:lnTo>
                <a:lnTo>
                  <a:pt x="658441" y="766541"/>
                </a:lnTo>
                <a:lnTo>
                  <a:pt x="600599" y="768299"/>
                </a:lnTo>
                <a:lnTo>
                  <a:pt x="542758" y="766541"/>
                </a:lnTo>
                <a:lnTo>
                  <a:pt x="486472" y="761373"/>
                </a:lnTo>
                <a:lnTo>
                  <a:pt x="431993" y="752956"/>
                </a:lnTo>
                <a:lnTo>
                  <a:pt x="379573" y="741451"/>
                </a:lnTo>
                <a:lnTo>
                  <a:pt x="329463" y="727019"/>
                </a:lnTo>
                <a:lnTo>
                  <a:pt x="281916" y="709822"/>
                </a:lnTo>
                <a:lnTo>
                  <a:pt x="237184" y="690020"/>
                </a:lnTo>
                <a:lnTo>
                  <a:pt x="195516" y="667774"/>
                </a:lnTo>
                <a:lnTo>
                  <a:pt x="157167" y="643245"/>
                </a:lnTo>
                <a:lnTo>
                  <a:pt x="122386" y="616594"/>
                </a:lnTo>
                <a:lnTo>
                  <a:pt x="91426" y="587982"/>
                </a:lnTo>
                <a:lnTo>
                  <a:pt x="64539" y="557571"/>
                </a:lnTo>
                <a:lnTo>
                  <a:pt x="41976" y="525520"/>
                </a:lnTo>
                <a:lnTo>
                  <a:pt x="10829" y="457147"/>
                </a:lnTo>
                <a:lnTo>
                  <a:pt x="2749" y="421146"/>
                </a:lnTo>
                <a:lnTo>
                  <a:pt x="0" y="384149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00174" y="3999811"/>
            <a:ext cx="3871595" cy="1377950"/>
          </a:xfrm>
          <a:custGeom>
            <a:avLst/>
            <a:gdLst/>
            <a:ahLst/>
            <a:cxnLst/>
            <a:rect l="l" t="t" r="r" b="b"/>
            <a:pathLst>
              <a:path w="3871595" h="1377950">
                <a:moveTo>
                  <a:pt x="0" y="1377638"/>
                </a:moveTo>
                <a:lnTo>
                  <a:pt x="3871057" y="0"/>
                </a:lnTo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365958" y="3984989"/>
            <a:ext cx="46355" cy="29845"/>
          </a:xfrm>
          <a:custGeom>
            <a:avLst/>
            <a:gdLst/>
            <a:ahLst/>
            <a:cxnLst/>
            <a:rect l="l" t="t" r="r" b="b"/>
            <a:pathLst>
              <a:path w="46354" h="29845">
                <a:moveTo>
                  <a:pt x="10549" y="29643"/>
                </a:moveTo>
                <a:lnTo>
                  <a:pt x="45997" y="329"/>
                </a:lnTo>
                <a:lnTo>
                  <a:pt x="0" y="0"/>
                </a:lnTo>
                <a:lnTo>
                  <a:pt x="10549" y="29643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82810" y="3944422"/>
            <a:ext cx="809625" cy="78740"/>
          </a:xfrm>
          <a:custGeom>
            <a:avLst/>
            <a:gdLst/>
            <a:ahLst/>
            <a:cxnLst/>
            <a:rect l="l" t="t" r="r" b="b"/>
            <a:pathLst>
              <a:path w="809625" h="78739">
                <a:moveTo>
                  <a:pt x="809214" y="78202"/>
                </a:moveTo>
                <a:lnTo>
                  <a:pt x="0" y="0"/>
                </a:lnTo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139785" y="3928762"/>
            <a:ext cx="45085" cy="31750"/>
          </a:xfrm>
          <a:custGeom>
            <a:avLst/>
            <a:gdLst/>
            <a:ahLst/>
            <a:cxnLst/>
            <a:rect l="l" t="t" r="r" b="b"/>
            <a:pathLst>
              <a:path w="45085" h="31750">
                <a:moveTo>
                  <a:pt x="44538" y="0"/>
                </a:moveTo>
                <a:lnTo>
                  <a:pt x="0" y="11501"/>
                </a:lnTo>
                <a:lnTo>
                  <a:pt x="41511" y="31319"/>
                </a:lnTo>
                <a:lnTo>
                  <a:pt x="44538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116444" y="125101"/>
            <a:ext cx="2908300" cy="692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u="none" spc="-5" dirty="0">
                <a:solidFill>
                  <a:srgbClr val="666666"/>
                </a:solidFill>
              </a:rPr>
              <a:t>Re-Eval/TRI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76200" y="765325"/>
            <a:ext cx="9019150" cy="5254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73860" y="3771200"/>
            <a:ext cx="2515235" cy="601980"/>
          </a:xfrm>
          <a:custGeom>
            <a:avLst/>
            <a:gdLst/>
            <a:ahLst/>
            <a:cxnLst/>
            <a:rect l="l" t="t" r="r" b="b"/>
            <a:pathLst>
              <a:path w="2515235" h="601979">
                <a:moveTo>
                  <a:pt x="2514739" y="0"/>
                </a:moveTo>
                <a:lnTo>
                  <a:pt x="0" y="601894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89784" y="4342493"/>
            <a:ext cx="91440" cy="61594"/>
          </a:xfrm>
          <a:custGeom>
            <a:avLst/>
            <a:gdLst/>
            <a:ahLst/>
            <a:cxnLst/>
            <a:rect l="l" t="t" r="r" b="b"/>
            <a:pathLst>
              <a:path w="91439" h="61595">
                <a:moveTo>
                  <a:pt x="76751" y="0"/>
                </a:moveTo>
                <a:lnTo>
                  <a:pt x="0" y="50724"/>
                </a:lnTo>
                <a:lnTo>
                  <a:pt x="91400" y="61202"/>
                </a:lnTo>
                <a:lnTo>
                  <a:pt x="76751" y="0"/>
                </a:lnTo>
                <a:close/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064700" y="6349479"/>
            <a:ext cx="6922134" cy="244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5" dirty="0">
                <a:solidFill>
                  <a:srgbClr val="FF0000"/>
                </a:solidFill>
                <a:latin typeface="Times New Roman"/>
                <a:cs typeface="Times New Roman"/>
              </a:rPr>
              <a:t>**Once consent is received notify team and start testing-communicate with team</a:t>
            </a:r>
            <a:r>
              <a:rPr sz="1500" spc="2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500" spc="-5" dirty="0">
                <a:solidFill>
                  <a:srgbClr val="FF0000"/>
                </a:solidFill>
                <a:latin typeface="Times New Roman"/>
                <a:cs typeface="Times New Roman"/>
              </a:rPr>
              <a:t>members</a:t>
            </a:r>
            <a:endParaRPr sz="1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17" y="6755086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5" y="0"/>
                </a:lnTo>
                <a:lnTo>
                  <a:pt x="2045395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5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086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7" y="0"/>
                </a:lnTo>
                <a:lnTo>
                  <a:pt x="1473897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B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4" y="6755086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1" y="0"/>
                </a:lnTo>
                <a:lnTo>
                  <a:pt x="4223091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20" y="122932"/>
            <a:ext cx="986622" cy="1310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245611" y="417503"/>
            <a:ext cx="2383790" cy="692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u="none" spc="-5" dirty="0">
                <a:solidFill>
                  <a:srgbClr val="666666"/>
                </a:solidFill>
              </a:rPr>
              <a:t>AGENDA</a:t>
            </a:r>
            <a:endParaRPr sz="4400"/>
          </a:p>
        </p:txBody>
      </p:sp>
      <p:sp>
        <p:nvSpPr>
          <p:cNvPr id="7" name="object 7"/>
          <p:cNvSpPr txBox="1"/>
          <p:nvPr/>
        </p:nvSpPr>
        <p:spPr>
          <a:xfrm>
            <a:off x="625548" y="1306840"/>
            <a:ext cx="7177405" cy="4524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5465" indent="-532765">
              <a:lnSpc>
                <a:spcPct val="100000"/>
              </a:lnSpc>
              <a:buAutoNum type="arabicPeriod"/>
              <a:tabLst>
                <a:tab pos="545465" algn="l"/>
                <a:tab pos="546100" algn="l"/>
              </a:tabLst>
            </a:pPr>
            <a:r>
              <a:rPr sz="3200" spc="-5" dirty="0">
                <a:latin typeface="Times New Roman"/>
                <a:cs typeface="Times New Roman"/>
              </a:rPr>
              <a:t>Intro</a:t>
            </a:r>
            <a:endParaRPr sz="3200">
              <a:latin typeface="Times New Roman"/>
              <a:cs typeface="Times New Roman"/>
            </a:endParaRPr>
          </a:p>
          <a:p>
            <a:pPr marL="545465" indent="-532765">
              <a:lnSpc>
                <a:spcPct val="100000"/>
              </a:lnSpc>
              <a:spcBef>
                <a:spcPts val="935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3200" spc="-70" dirty="0">
                <a:latin typeface="Times New Roman"/>
                <a:cs typeface="Times New Roman"/>
              </a:rPr>
              <a:t>Warm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Up</a:t>
            </a:r>
            <a:endParaRPr sz="3200">
              <a:latin typeface="Times New Roman"/>
              <a:cs typeface="Times New Roman"/>
            </a:endParaRPr>
          </a:p>
          <a:p>
            <a:pPr marL="545465" indent="-532765">
              <a:lnSpc>
                <a:spcPct val="100000"/>
              </a:lnSpc>
              <a:spcBef>
                <a:spcPts val="935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3200" spc="-5" dirty="0">
                <a:latin typeface="Times New Roman"/>
                <a:cs typeface="Times New Roman"/>
              </a:rPr>
              <a:t>Where to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start?</a:t>
            </a:r>
            <a:endParaRPr sz="3200">
              <a:latin typeface="Times New Roman"/>
              <a:cs typeface="Times New Roman"/>
            </a:endParaRPr>
          </a:p>
          <a:p>
            <a:pPr marL="545465" indent="-532765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3200" spc="-5" dirty="0">
                <a:latin typeface="Times New Roman"/>
                <a:cs typeface="Times New Roman"/>
              </a:rPr>
              <a:t>Beginning </a:t>
            </a:r>
            <a:r>
              <a:rPr sz="3200" dirty="0">
                <a:latin typeface="Times New Roman"/>
                <a:cs typeface="Times New Roman"/>
              </a:rPr>
              <a:t>of </a:t>
            </a:r>
            <a:r>
              <a:rPr sz="3200" spc="-5" dirty="0">
                <a:latin typeface="Times New Roman"/>
                <a:cs typeface="Times New Roman"/>
              </a:rPr>
              <a:t>year transfer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IEPs</a:t>
            </a:r>
            <a:endParaRPr sz="3200">
              <a:latin typeface="Times New Roman"/>
              <a:cs typeface="Times New Roman"/>
            </a:endParaRPr>
          </a:p>
          <a:p>
            <a:pPr marL="545465" indent="-532765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3200" spc="-5" dirty="0">
                <a:latin typeface="Times New Roman"/>
                <a:cs typeface="Times New Roman"/>
              </a:rPr>
              <a:t>Annual Review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Prep</a:t>
            </a:r>
            <a:endParaRPr sz="3200">
              <a:latin typeface="Times New Roman"/>
              <a:cs typeface="Times New Roman"/>
            </a:endParaRPr>
          </a:p>
          <a:p>
            <a:pPr marL="545465" indent="-532765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3200" spc="-10" dirty="0">
                <a:latin typeface="Times New Roman"/>
                <a:cs typeface="Times New Roman"/>
              </a:rPr>
              <a:t>Re-evaluation/Triennial </a:t>
            </a:r>
            <a:r>
              <a:rPr sz="3200" spc="-5" dirty="0">
                <a:latin typeface="Times New Roman"/>
                <a:cs typeface="Times New Roman"/>
              </a:rPr>
              <a:t>IEP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Prep</a:t>
            </a:r>
            <a:endParaRPr sz="3200">
              <a:latin typeface="Times New Roman"/>
              <a:cs typeface="Times New Roman"/>
            </a:endParaRPr>
          </a:p>
          <a:p>
            <a:pPr marL="545465" indent="-532765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3200" spc="-5" dirty="0">
                <a:latin typeface="Times New Roman"/>
                <a:cs typeface="Times New Roman"/>
              </a:rPr>
              <a:t>Planning </a:t>
            </a:r>
            <a:r>
              <a:rPr sz="3200" dirty="0">
                <a:latin typeface="Times New Roman"/>
                <a:cs typeface="Times New Roman"/>
              </a:rPr>
              <a:t>for </a:t>
            </a:r>
            <a:r>
              <a:rPr sz="3200" spc="-5" dirty="0">
                <a:latin typeface="Times New Roman"/>
                <a:cs typeface="Times New Roman"/>
              </a:rPr>
              <a:t>an Initial Special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Education</a:t>
            </a:r>
            <a:endParaRPr sz="3200">
              <a:latin typeface="Times New Roman"/>
              <a:cs typeface="Times New Roman"/>
            </a:endParaRPr>
          </a:p>
          <a:p>
            <a:pPr marL="545465" indent="-532765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3200" spc="-5" dirty="0">
                <a:latin typeface="Times New Roman"/>
                <a:cs typeface="Times New Roman"/>
              </a:rPr>
              <a:t>Things to think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about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116444" y="125101"/>
            <a:ext cx="2908300" cy="692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u="none" spc="-5" dirty="0">
                <a:solidFill>
                  <a:srgbClr val="666666"/>
                </a:solidFill>
              </a:rPr>
              <a:t>Re-Eval/TRI</a:t>
            </a:r>
            <a:endParaRPr sz="4400"/>
          </a:p>
        </p:txBody>
      </p:sp>
      <p:sp>
        <p:nvSpPr>
          <p:cNvPr id="7" name="object 7"/>
          <p:cNvSpPr/>
          <p:nvPr/>
        </p:nvSpPr>
        <p:spPr>
          <a:xfrm>
            <a:off x="0" y="747050"/>
            <a:ext cx="9077174" cy="53246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060328" y="3355631"/>
            <a:ext cx="7016750" cy="692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322830" algn="l"/>
                <a:tab pos="3114040" algn="l"/>
                <a:tab pos="4740910" algn="l"/>
              </a:tabLst>
            </a:pPr>
            <a:r>
              <a:rPr sz="4400" spc="-5" dirty="0">
                <a:latin typeface="Times New Roman"/>
                <a:cs typeface="Times New Roman"/>
              </a:rPr>
              <a:t>Preparing	for	Initial/	Eligibility</a:t>
            </a:r>
            <a:endParaRPr sz="4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35872" y="1863725"/>
            <a:ext cx="6464300" cy="2461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810" algn="ctr">
              <a:lnSpc>
                <a:spcPts val="4320"/>
              </a:lnSpc>
            </a:pPr>
            <a:r>
              <a:rPr sz="4000" spc="-5" dirty="0">
                <a:latin typeface="Times New Roman"/>
                <a:cs typeface="Times New Roman"/>
              </a:rPr>
              <a:t>What is an Initial  Evaluation/Eligibility</a:t>
            </a:r>
            <a:r>
              <a:rPr sz="4000" spc="-2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Meeting?</a:t>
            </a:r>
            <a:endParaRPr sz="4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5000">
              <a:latin typeface="Times New Roman"/>
              <a:cs typeface="Times New Roman"/>
            </a:endParaRPr>
          </a:p>
          <a:p>
            <a:pPr marL="4445" algn="ctr">
              <a:lnSpc>
                <a:spcPct val="100000"/>
              </a:lnSpc>
            </a:pPr>
            <a:r>
              <a:rPr sz="4000" spc="-5" dirty="0">
                <a:latin typeface="Times New Roman"/>
                <a:cs typeface="Times New Roman"/>
              </a:rPr>
              <a:t>What </a:t>
            </a:r>
            <a:r>
              <a:rPr sz="4000" dirty="0">
                <a:latin typeface="Times New Roman"/>
                <a:cs typeface="Times New Roman"/>
              </a:rPr>
              <a:t>do </a:t>
            </a:r>
            <a:r>
              <a:rPr sz="4000" spc="-5" dirty="0">
                <a:latin typeface="Times New Roman"/>
                <a:cs typeface="Times New Roman"/>
              </a:rPr>
              <a:t>we </a:t>
            </a:r>
            <a:r>
              <a:rPr sz="4000" dirty="0">
                <a:latin typeface="Times New Roman"/>
                <a:cs typeface="Times New Roman"/>
              </a:rPr>
              <a:t>do</a:t>
            </a:r>
            <a:r>
              <a:rPr sz="4000" spc="-65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them?</a:t>
            </a:r>
            <a:endParaRPr sz="4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6913" y="653447"/>
            <a:ext cx="3206115" cy="640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17320" algn="l"/>
              </a:tabLst>
            </a:pPr>
            <a:r>
              <a:rPr sz="4200" u="none" spc="-5" dirty="0">
                <a:solidFill>
                  <a:srgbClr val="666666"/>
                </a:solidFill>
              </a:rPr>
              <a:t>Initial	Meeting</a:t>
            </a:r>
            <a:endParaRPr sz="4200"/>
          </a:p>
        </p:txBody>
      </p:sp>
      <p:sp>
        <p:nvSpPr>
          <p:cNvPr id="7" name="object 7"/>
          <p:cNvSpPr txBox="1"/>
          <p:nvPr/>
        </p:nvSpPr>
        <p:spPr>
          <a:xfrm>
            <a:off x="701675" y="1382758"/>
            <a:ext cx="7333615" cy="4380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328930">
              <a:lnSpc>
                <a:spcPts val="2295"/>
              </a:lnSpc>
              <a:buChar char="•"/>
              <a:tabLst>
                <a:tab pos="469265" algn="l"/>
                <a:tab pos="469900" algn="l"/>
              </a:tabLst>
            </a:pPr>
            <a:r>
              <a:rPr sz="2250" spc="-5" dirty="0">
                <a:latin typeface="Times New Roman"/>
                <a:cs typeface="Times New Roman"/>
              </a:rPr>
              <a:t>Determine what areas are to</a:t>
            </a:r>
            <a:r>
              <a:rPr sz="2250" spc="-30" dirty="0">
                <a:latin typeface="Times New Roman"/>
                <a:cs typeface="Times New Roman"/>
              </a:rPr>
              <a:t> </a:t>
            </a:r>
            <a:r>
              <a:rPr sz="2250" spc="-5" dirty="0">
                <a:latin typeface="Times New Roman"/>
                <a:cs typeface="Times New Roman"/>
              </a:rPr>
              <a:t>evaluated</a:t>
            </a:r>
            <a:endParaRPr sz="2250">
              <a:latin typeface="Times New Roman"/>
              <a:cs typeface="Times New Roman"/>
            </a:endParaRPr>
          </a:p>
          <a:p>
            <a:pPr marL="469900" indent="-328930">
              <a:lnSpc>
                <a:spcPts val="1885"/>
              </a:lnSpc>
              <a:buChar char="•"/>
              <a:tabLst>
                <a:tab pos="469265" algn="l"/>
                <a:tab pos="469900" algn="l"/>
              </a:tabLst>
            </a:pPr>
            <a:r>
              <a:rPr sz="2250" spc="-5" dirty="0">
                <a:latin typeface="Times New Roman"/>
                <a:cs typeface="Times New Roman"/>
              </a:rPr>
              <a:t>Get consent to</a:t>
            </a:r>
            <a:r>
              <a:rPr sz="2250" spc="-60" dirty="0">
                <a:latin typeface="Times New Roman"/>
                <a:cs typeface="Times New Roman"/>
              </a:rPr>
              <a:t> </a:t>
            </a:r>
            <a:r>
              <a:rPr sz="2250" spc="-5" dirty="0">
                <a:latin typeface="Times New Roman"/>
                <a:cs typeface="Times New Roman"/>
              </a:rPr>
              <a:t>evaluate</a:t>
            </a:r>
            <a:endParaRPr sz="2250">
              <a:latin typeface="Times New Roman"/>
              <a:cs typeface="Times New Roman"/>
            </a:endParaRPr>
          </a:p>
          <a:p>
            <a:pPr marL="469900" indent="-328930">
              <a:lnSpc>
                <a:spcPts val="1885"/>
              </a:lnSpc>
              <a:buChar char="•"/>
              <a:tabLst>
                <a:tab pos="469265" algn="l"/>
                <a:tab pos="469900" algn="l"/>
              </a:tabLst>
            </a:pPr>
            <a:r>
              <a:rPr sz="2250" spc="-5" dirty="0">
                <a:latin typeface="Times New Roman"/>
                <a:cs typeface="Times New Roman"/>
              </a:rPr>
              <a:t>Map out 60 days for evaluation (give yourself wiggle</a:t>
            </a:r>
            <a:r>
              <a:rPr sz="2250" spc="35" dirty="0">
                <a:latin typeface="Times New Roman"/>
                <a:cs typeface="Times New Roman"/>
              </a:rPr>
              <a:t> </a:t>
            </a:r>
            <a:r>
              <a:rPr sz="2250" spc="-5" dirty="0">
                <a:latin typeface="Times New Roman"/>
                <a:cs typeface="Times New Roman"/>
              </a:rPr>
              <a:t>room)</a:t>
            </a:r>
            <a:endParaRPr sz="2250">
              <a:latin typeface="Times New Roman"/>
              <a:cs typeface="Times New Roman"/>
            </a:endParaRPr>
          </a:p>
          <a:p>
            <a:pPr marL="469900" indent="-328930">
              <a:lnSpc>
                <a:spcPts val="1885"/>
              </a:lnSpc>
              <a:buChar char="•"/>
              <a:tabLst>
                <a:tab pos="469265" algn="l"/>
                <a:tab pos="469900" algn="l"/>
              </a:tabLst>
            </a:pPr>
            <a:r>
              <a:rPr sz="2250" spc="-5" dirty="0">
                <a:latin typeface="Times New Roman"/>
                <a:cs typeface="Times New Roman"/>
              </a:rPr>
              <a:t>Share with providers when consent is</a:t>
            </a:r>
            <a:r>
              <a:rPr sz="2250" dirty="0">
                <a:latin typeface="Times New Roman"/>
                <a:cs typeface="Times New Roman"/>
              </a:rPr>
              <a:t> </a:t>
            </a:r>
            <a:r>
              <a:rPr sz="2250" spc="-5" dirty="0">
                <a:latin typeface="Times New Roman"/>
                <a:cs typeface="Times New Roman"/>
              </a:rPr>
              <a:t>received</a:t>
            </a:r>
            <a:endParaRPr sz="2250">
              <a:latin typeface="Times New Roman"/>
              <a:cs typeface="Times New Roman"/>
            </a:endParaRPr>
          </a:p>
          <a:p>
            <a:pPr marL="469900" indent="-328930">
              <a:lnSpc>
                <a:spcPts val="1885"/>
              </a:lnSpc>
              <a:buChar char="•"/>
              <a:tabLst>
                <a:tab pos="469265" algn="l"/>
                <a:tab pos="469900" algn="l"/>
              </a:tabLst>
            </a:pPr>
            <a:r>
              <a:rPr sz="2250" spc="-5" dirty="0">
                <a:latin typeface="Times New Roman"/>
                <a:cs typeface="Times New Roman"/>
              </a:rPr>
              <a:t>Connect with team (any other providers) for</a:t>
            </a:r>
            <a:r>
              <a:rPr sz="2250" spc="10" dirty="0">
                <a:latin typeface="Times New Roman"/>
                <a:cs typeface="Times New Roman"/>
              </a:rPr>
              <a:t> </a:t>
            </a:r>
            <a:r>
              <a:rPr sz="2250" spc="-5" dirty="0">
                <a:latin typeface="Times New Roman"/>
                <a:cs typeface="Times New Roman"/>
              </a:rPr>
              <a:t>dates</a:t>
            </a:r>
            <a:endParaRPr sz="2250">
              <a:latin typeface="Times New Roman"/>
              <a:cs typeface="Times New Roman"/>
            </a:endParaRPr>
          </a:p>
          <a:p>
            <a:pPr marL="469900" indent="-328930">
              <a:lnSpc>
                <a:spcPts val="1885"/>
              </a:lnSpc>
              <a:buChar char="•"/>
              <a:tabLst>
                <a:tab pos="469265" algn="l"/>
                <a:tab pos="469900" algn="l"/>
              </a:tabLst>
            </a:pPr>
            <a:r>
              <a:rPr sz="2250" spc="-5" dirty="0">
                <a:latin typeface="Times New Roman"/>
                <a:cs typeface="Times New Roman"/>
              </a:rPr>
              <a:t>Contact parents- set meeting date (~week before 60</a:t>
            </a:r>
            <a:r>
              <a:rPr sz="2250" spc="20" dirty="0">
                <a:latin typeface="Times New Roman"/>
                <a:cs typeface="Times New Roman"/>
              </a:rPr>
              <a:t> </a:t>
            </a:r>
            <a:r>
              <a:rPr sz="2250" spc="-5" dirty="0">
                <a:latin typeface="Times New Roman"/>
                <a:cs typeface="Times New Roman"/>
              </a:rPr>
              <a:t>days)</a:t>
            </a:r>
            <a:endParaRPr sz="2250">
              <a:latin typeface="Times New Roman"/>
              <a:cs typeface="Times New Roman"/>
            </a:endParaRPr>
          </a:p>
          <a:p>
            <a:pPr marL="927100" lvl="1" indent="-328930">
              <a:lnSpc>
                <a:spcPts val="1885"/>
              </a:lnSpc>
              <a:buChar char="•"/>
              <a:tabLst>
                <a:tab pos="926465" algn="l"/>
                <a:tab pos="927100" algn="l"/>
              </a:tabLst>
            </a:pPr>
            <a:r>
              <a:rPr sz="2250" spc="-5" dirty="0">
                <a:latin typeface="Times New Roman"/>
                <a:cs typeface="Times New Roman"/>
              </a:rPr>
              <a:t>60 day</a:t>
            </a:r>
            <a:r>
              <a:rPr sz="2250" spc="-30" dirty="0">
                <a:latin typeface="Times New Roman"/>
                <a:cs typeface="Times New Roman"/>
              </a:rPr>
              <a:t> </a:t>
            </a:r>
            <a:r>
              <a:rPr sz="2250" spc="-10" dirty="0">
                <a:latin typeface="Times New Roman"/>
                <a:cs typeface="Times New Roman"/>
              </a:rPr>
              <a:t>calendar-</a:t>
            </a:r>
            <a:r>
              <a:rPr sz="2250" u="heavy" spc="-10" dirty="0">
                <a:solidFill>
                  <a:srgbClr val="455FA9"/>
                </a:solidFill>
                <a:latin typeface="Times New Roman"/>
                <a:cs typeface="Times New Roman"/>
                <a:hlinkClick r:id="rId3"/>
              </a:rPr>
              <a:t>link</a:t>
            </a:r>
            <a:endParaRPr sz="2250">
              <a:latin typeface="Times New Roman"/>
              <a:cs typeface="Times New Roman"/>
            </a:endParaRPr>
          </a:p>
          <a:p>
            <a:pPr marL="469900" indent="-328930">
              <a:lnSpc>
                <a:spcPts val="1885"/>
              </a:lnSpc>
              <a:buChar char="•"/>
              <a:tabLst>
                <a:tab pos="469265" algn="l"/>
                <a:tab pos="469900" algn="l"/>
              </a:tabLst>
            </a:pPr>
            <a:r>
              <a:rPr sz="2250" spc="-5" dirty="0">
                <a:latin typeface="Times New Roman"/>
                <a:cs typeface="Times New Roman"/>
              </a:rPr>
              <a:t>Coordinate testing (not all on one</a:t>
            </a:r>
            <a:r>
              <a:rPr sz="2250" spc="-15" dirty="0">
                <a:latin typeface="Times New Roman"/>
                <a:cs typeface="Times New Roman"/>
              </a:rPr>
              <a:t> </a:t>
            </a:r>
            <a:r>
              <a:rPr sz="2250" spc="-5" dirty="0">
                <a:latin typeface="Times New Roman"/>
                <a:cs typeface="Times New Roman"/>
              </a:rPr>
              <a:t>day)</a:t>
            </a:r>
            <a:endParaRPr sz="2250">
              <a:latin typeface="Times New Roman"/>
              <a:cs typeface="Times New Roman"/>
            </a:endParaRPr>
          </a:p>
          <a:p>
            <a:pPr marL="469900" indent="-328930">
              <a:lnSpc>
                <a:spcPts val="1885"/>
              </a:lnSpc>
              <a:buChar char="•"/>
              <a:tabLst>
                <a:tab pos="469265" algn="l"/>
                <a:tab pos="469900" algn="l"/>
              </a:tabLst>
            </a:pPr>
            <a:r>
              <a:rPr sz="2250" spc="-5" dirty="0">
                <a:latin typeface="Times New Roman"/>
                <a:cs typeface="Times New Roman"/>
              </a:rPr>
              <a:t>Prepare Evaluation</a:t>
            </a:r>
            <a:r>
              <a:rPr sz="2250" spc="-45" dirty="0">
                <a:latin typeface="Times New Roman"/>
                <a:cs typeface="Times New Roman"/>
              </a:rPr>
              <a:t> </a:t>
            </a:r>
            <a:r>
              <a:rPr sz="2250" spc="-5" dirty="0">
                <a:latin typeface="Times New Roman"/>
                <a:cs typeface="Times New Roman"/>
              </a:rPr>
              <a:t>report</a:t>
            </a:r>
            <a:endParaRPr sz="2250">
              <a:latin typeface="Times New Roman"/>
              <a:cs typeface="Times New Roman"/>
            </a:endParaRPr>
          </a:p>
          <a:p>
            <a:pPr marL="469900" indent="-328930">
              <a:lnSpc>
                <a:spcPts val="1885"/>
              </a:lnSpc>
              <a:buChar char="•"/>
              <a:tabLst>
                <a:tab pos="469265" algn="l"/>
                <a:tab pos="469900" algn="l"/>
              </a:tabLst>
            </a:pPr>
            <a:r>
              <a:rPr sz="2250" spc="-5" dirty="0">
                <a:latin typeface="Times New Roman"/>
                <a:cs typeface="Times New Roman"/>
              </a:rPr>
              <a:t>*Consider holding IEP meeting</a:t>
            </a:r>
            <a:r>
              <a:rPr sz="2250" spc="-90" dirty="0">
                <a:latin typeface="Times New Roman"/>
                <a:cs typeface="Times New Roman"/>
              </a:rPr>
              <a:t> </a:t>
            </a:r>
            <a:r>
              <a:rPr sz="2250" spc="-5" dirty="0">
                <a:latin typeface="Times New Roman"/>
                <a:cs typeface="Times New Roman"/>
              </a:rPr>
              <a:t>following</a:t>
            </a:r>
            <a:endParaRPr sz="2250">
              <a:latin typeface="Times New Roman"/>
              <a:cs typeface="Times New Roman"/>
            </a:endParaRPr>
          </a:p>
          <a:p>
            <a:pPr marL="469900">
              <a:lnSpc>
                <a:spcPts val="1885"/>
              </a:lnSpc>
            </a:pPr>
            <a:r>
              <a:rPr sz="2250" spc="-5" dirty="0">
                <a:latin typeface="Times New Roman"/>
                <a:cs typeface="Times New Roman"/>
              </a:rPr>
              <a:t>Eligibility/Evaluation</a:t>
            </a:r>
            <a:endParaRPr sz="2250">
              <a:latin typeface="Times New Roman"/>
              <a:cs typeface="Times New Roman"/>
            </a:endParaRPr>
          </a:p>
          <a:p>
            <a:pPr marL="469900" marR="173990" indent="-328930">
              <a:lnSpc>
                <a:spcPct val="69900"/>
              </a:lnSpc>
              <a:spcBef>
                <a:spcPts val="405"/>
              </a:spcBef>
              <a:buChar char="•"/>
              <a:tabLst>
                <a:tab pos="469265" algn="l"/>
                <a:tab pos="469900" algn="l"/>
              </a:tabLst>
            </a:pPr>
            <a:r>
              <a:rPr sz="2250" spc="-5" dirty="0">
                <a:latin typeface="Times New Roman"/>
                <a:cs typeface="Times New Roman"/>
              </a:rPr>
              <a:t>Meeting confirmed-create Notice of Meeting (NOM) and  ensure all required participants are on it (*at least 10</a:t>
            </a:r>
            <a:r>
              <a:rPr sz="2250" spc="35" dirty="0">
                <a:latin typeface="Times New Roman"/>
                <a:cs typeface="Times New Roman"/>
              </a:rPr>
              <a:t> </a:t>
            </a:r>
            <a:r>
              <a:rPr sz="2250" spc="-5" dirty="0">
                <a:latin typeface="Times New Roman"/>
                <a:cs typeface="Times New Roman"/>
              </a:rPr>
              <a:t>days)</a:t>
            </a:r>
            <a:endParaRPr sz="22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350" u="heavy" spc="15" dirty="0">
                <a:latin typeface="Times New Roman"/>
                <a:cs typeface="Times New Roman"/>
              </a:rPr>
              <a:t>1 </a:t>
            </a:r>
            <a:r>
              <a:rPr sz="2350" u="heavy" spc="10" dirty="0">
                <a:latin typeface="Times New Roman"/>
                <a:cs typeface="Times New Roman"/>
              </a:rPr>
              <a:t>week before</a:t>
            </a:r>
            <a:r>
              <a:rPr sz="2350" u="heavy" spc="-70" dirty="0">
                <a:latin typeface="Times New Roman"/>
                <a:cs typeface="Times New Roman"/>
              </a:rPr>
              <a:t> </a:t>
            </a:r>
            <a:r>
              <a:rPr sz="2350" u="heavy" spc="10" dirty="0">
                <a:latin typeface="Times New Roman"/>
                <a:cs typeface="Times New Roman"/>
              </a:rPr>
              <a:t>meeting:</a:t>
            </a:r>
            <a:endParaRPr sz="2350">
              <a:latin typeface="Times New Roman"/>
              <a:cs typeface="Times New Roman"/>
            </a:endParaRPr>
          </a:p>
          <a:p>
            <a:pPr marL="469900" indent="-297180">
              <a:lnSpc>
                <a:spcPct val="100000"/>
              </a:lnSpc>
              <a:spcBef>
                <a:spcPts val="175"/>
              </a:spcBef>
              <a:buSzPct val="63829"/>
              <a:buChar char="•"/>
              <a:tabLst>
                <a:tab pos="469265" algn="l"/>
                <a:tab pos="469900" algn="l"/>
              </a:tabLst>
            </a:pPr>
            <a:r>
              <a:rPr sz="2350" spc="10" dirty="0">
                <a:latin typeface="Times New Roman"/>
                <a:cs typeface="Times New Roman"/>
              </a:rPr>
              <a:t>Best Practice- Send draft </a:t>
            </a:r>
            <a:r>
              <a:rPr sz="2350" spc="15" dirty="0">
                <a:latin typeface="Times New Roman"/>
                <a:cs typeface="Times New Roman"/>
              </a:rPr>
              <a:t>home 5 </a:t>
            </a:r>
            <a:r>
              <a:rPr sz="2350" spc="10" dirty="0">
                <a:latin typeface="Times New Roman"/>
                <a:cs typeface="Times New Roman"/>
              </a:rPr>
              <a:t>days prior to</a:t>
            </a:r>
            <a:r>
              <a:rPr sz="2350" spc="-75" dirty="0">
                <a:latin typeface="Times New Roman"/>
                <a:cs typeface="Times New Roman"/>
              </a:rPr>
              <a:t> </a:t>
            </a:r>
            <a:r>
              <a:rPr sz="2350" spc="10" dirty="0">
                <a:latin typeface="Times New Roman"/>
                <a:cs typeface="Times New Roman"/>
              </a:rPr>
              <a:t>meeting</a:t>
            </a:r>
            <a:endParaRPr sz="23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01675" y="670343"/>
            <a:ext cx="4382770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83995" algn="l"/>
              </a:tabLst>
            </a:pPr>
            <a:r>
              <a:rPr sz="4400" u="none" spc="-5" dirty="0">
                <a:solidFill>
                  <a:srgbClr val="666666"/>
                </a:solidFill>
              </a:rPr>
              <a:t>Initial	Continued…</a:t>
            </a:r>
            <a:endParaRPr sz="4400"/>
          </a:p>
        </p:txBody>
      </p:sp>
      <p:sp>
        <p:nvSpPr>
          <p:cNvPr id="7" name="object 7"/>
          <p:cNvSpPr txBox="1"/>
          <p:nvPr/>
        </p:nvSpPr>
        <p:spPr>
          <a:xfrm>
            <a:off x="701675" y="1471715"/>
            <a:ext cx="7423784" cy="3955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33400" lvl="1" indent="-520700">
              <a:lnSpc>
                <a:spcPct val="100000"/>
              </a:lnSpc>
              <a:buAutoNum type="arabicPlain" startAt="3"/>
              <a:tabLst>
                <a:tab pos="533400" algn="l"/>
              </a:tabLst>
            </a:pPr>
            <a:r>
              <a:rPr sz="2550" u="heavy" spc="15" dirty="0">
                <a:latin typeface="Times New Roman"/>
                <a:cs typeface="Times New Roman"/>
              </a:rPr>
              <a:t>Days Before</a:t>
            </a:r>
            <a:r>
              <a:rPr sz="2550" u="heavy" spc="-55" dirty="0">
                <a:latin typeface="Times New Roman"/>
                <a:cs typeface="Times New Roman"/>
              </a:rPr>
              <a:t> </a:t>
            </a:r>
            <a:r>
              <a:rPr sz="2550" u="heavy" spc="15" dirty="0">
                <a:latin typeface="Times New Roman"/>
                <a:cs typeface="Times New Roman"/>
              </a:rPr>
              <a:t>Meeting:</a:t>
            </a:r>
            <a:endParaRPr sz="2550">
              <a:latin typeface="Times New Roman"/>
              <a:cs typeface="Times New Roman"/>
            </a:endParaRPr>
          </a:p>
          <a:p>
            <a:pPr marL="469900" lvl="2" indent="-302895">
              <a:lnSpc>
                <a:spcPts val="2675"/>
              </a:lnSpc>
              <a:spcBef>
                <a:spcPts val="65"/>
              </a:spcBef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-10" dirty="0">
                <a:latin typeface="Times New Roman"/>
                <a:cs typeface="Times New Roman"/>
              </a:rPr>
              <a:t>Send </a:t>
            </a:r>
            <a:r>
              <a:rPr sz="2550" spc="-5" dirty="0">
                <a:latin typeface="Times New Roman"/>
                <a:cs typeface="Times New Roman"/>
              </a:rPr>
              <a:t>out </a:t>
            </a:r>
            <a:r>
              <a:rPr sz="2550" spc="-10" dirty="0">
                <a:latin typeface="Times New Roman"/>
                <a:cs typeface="Times New Roman"/>
              </a:rPr>
              <a:t>meeting reminder </a:t>
            </a:r>
            <a:r>
              <a:rPr sz="2550" spc="-5" dirty="0">
                <a:latin typeface="Times New Roman"/>
                <a:cs typeface="Times New Roman"/>
              </a:rPr>
              <a:t>(parents,</a:t>
            </a:r>
            <a:r>
              <a:rPr sz="2550" spc="70" dirty="0">
                <a:latin typeface="Times New Roman"/>
                <a:cs typeface="Times New Roman"/>
              </a:rPr>
              <a:t> </a:t>
            </a:r>
            <a:r>
              <a:rPr sz="2550" spc="-5" dirty="0">
                <a:latin typeface="Times New Roman"/>
                <a:cs typeface="Times New Roman"/>
              </a:rPr>
              <a:t>teachers,</a:t>
            </a:r>
            <a:endParaRPr sz="2550">
              <a:latin typeface="Times New Roman"/>
              <a:cs typeface="Times New Roman"/>
            </a:endParaRPr>
          </a:p>
          <a:p>
            <a:pPr marL="469900">
              <a:lnSpc>
                <a:spcPts val="2145"/>
              </a:lnSpc>
            </a:pPr>
            <a:r>
              <a:rPr sz="2550" spc="15" dirty="0">
                <a:latin typeface="Times New Roman"/>
                <a:cs typeface="Times New Roman"/>
              </a:rPr>
              <a:t>providers, student) *confirm</a:t>
            </a:r>
            <a:r>
              <a:rPr sz="2550" spc="-70" dirty="0">
                <a:latin typeface="Times New Roman"/>
                <a:cs typeface="Times New Roman"/>
              </a:rPr>
              <a:t> </a:t>
            </a:r>
            <a:r>
              <a:rPr sz="2550" spc="15" dirty="0">
                <a:latin typeface="Times New Roman"/>
                <a:cs typeface="Times New Roman"/>
              </a:rPr>
              <a:t>space/time</a:t>
            </a:r>
            <a:endParaRPr sz="2550">
              <a:latin typeface="Times New Roman"/>
              <a:cs typeface="Times New Roman"/>
            </a:endParaRPr>
          </a:p>
          <a:p>
            <a:pPr marL="469900" lvl="2" indent="-302895">
              <a:lnSpc>
                <a:spcPts val="2205"/>
              </a:lnSpc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-10" dirty="0">
                <a:latin typeface="Times New Roman"/>
                <a:cs typeface="Times New Roman"/>
              </a:rPr>
              <a:t>Prepare paperwork </a:t>
            </a:r>
            <a:r>
              <a:rPr sz="2550" spc="-5" dirty="0">
                <a:latin typeface="Times New Roman"/>
                <a:cs typeface="Times New Roman"/>
              </a:rPr>
              <a:t>for </a:t>
            </a:r>
            <a:r>
              <a:rPr sz="2550" spc="-10" dirty="0">
                <a:latin typeface="Times New Roman"/>
                <a:cs typeface="Times New Roman"/>
              </a:rPr>
              <a:t>meeting </a:t>
            </a:r>
            <a:r>
              <a:rPr sz="2550" spc="-5" dirty="0">
                <a:latin typeface="Times New Roman"/>
                <a:cs typeface="Times New Roman"/>
              </a:rPr>
              <a:t>(printouts,</a:t>
            </a:r>
            <a:r>
              <a:rPr sz="2550" spc="95" dirty="0">
                <a:latin typeface="Times New Roman"/>
                <a:cs typeface="Times New Roman"/>
              </a:rPr>
              <a:t> </a:t>
            </a:r>
            <a:r>
              <a:rPr sz="2550" spc="-5" dirty="0">
                <a:latin typeface="Times New Roman"/>
                <a:cs typeface="Times New Roman"/>
              </a:rPr>
              <a:t>copies)</a:t>
            </a:r>
            <a:endParaRPr sz="2550">
              <a:latin typeface="Times New Roman"/>
              <a:cs typeface="Times New Roman"/>
            </a:endParaRPr>
          </a:p>
          <a:p>
            <a:pPr marL="469900" marR="5080" lvl="2" indent="-302895">
              <a:lnSpc>
                <a:spcPct val="71100"/>
              </a:lnSpc>
              <a:spcBef>
                <a:spcPts val="434"/>
              </a:spcBef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10" dirty="0">
                <a:latin typeface="Times New Roman"/>
                <a:cs typeface="Times New Roman"/>
              </a:rPr>
              <a:t>*Eligibility </a:t>
            </a:r>
            <a:r>
              <a:rPr sz="2550" spc="15" dirty="0">
                <a:latin typeface="Times New Roman"/>
                <a:cs typeface="Times New Roman"/>
              </a:rPr>
              <a:t>Report, </a:t>
            </a:r>
            <a:r>
              <a:rPr sz="2550" spc="10" dirty="0">
                <a:latin typeface="Times New Roman"/>
                <a:cs typeface="Times New Roman"/>
              </a:rPr>
              <a:t>eligibility checklist(s), </a:t>
            </a:r>
            <a:r>
              <a:rPr sz="2550" spc="15" dirty="0">
                <a:latin typeface="Times New Roman"/>
                <a:cs typeface="Times New Roman"/>
              </a:rPr>
              <a:t>IEP</a:t>
            </a:r>
            <a:r>
              <a:rPr sz="2550" spc="-35" dirty="0">
                <a:latin typeface="Times New Roman"/>
                <a:cs typeface="Times New Roman"/>
              </a:rPr>
              <a:t> </a:t>
            </a:r>
            <a:r>
              <a:rPr sz="2550" spc="10" dirty="0">
                <a:latin typeface="Times New Roman"/>
                <a:cs typeface="Times New Roman"/>
              </a:rPr>
              <a:t>draft,  </a:t>
            </a:r>
            <a:r>
              <a:rPr sz="2550" spc="25" dirty="0">
                <a:latin typeface="Times New Roman"/>
                <a:cs typeface="Times New Roman"/>
              </a:rPr>
              <a:t>PWNs</a:t>
            </a:r>
            <a:endParaRPr sz="255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spcBef>
                <a:spcPts val="20"/>
              </a:spcBef>
              <a:buFont typeface="Times New Roman"/>
              <a:buChar char="•"/>
            </a:pP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550" u="heavy" spc="-10" dirty="0">
                <a:latin typeface="Times New Roman"/>
                <a:cs typeface="Times New Roman"/>
              </a:rPr>
              <a:t>At</a:t>
            </a:r>
            <a:r>
              <a:rPr sz="2550" u="heavy" spc="-50" dirty="0">
                <a:latin typeface="Times New Roman"/>
                <a:cs typeface="Times New Roman"/>
              </a:rPr>
              <a:t> </a:t>
            </a:r>
            <a:r>
              <a:rPr sz="2550" u="heavy" spc="-10" dirty="0">
                <a:latin typeface="Times New Roman"/>
                <a:cs typeface="Times New Roman"/>
              </a:rPr>
              <a:t>Meeting:</a:t>
            </a:r>
            <a:endParaRPr sz="2550">
              <a:latin typeface="Times New Roman"/>
              <a:cs typeface="Times New Roman"/>
            </a:endParaRPr>
          </a:p>
          <a:p>
            <a:pPr marL="469900" lvl="2" indent="-302895">
              <a:lnSpc>
                <a:spcPts val="2650"/>
              </a:lnSpc>
              <a:spcBef>
                <a:spcPts val="55"/>
              </a:spcBef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-10" dirty="0">
                <a:latin typeface="Times New Roman"/>
                <a:cs typeface="Times New Roman"/>
              </a:rPr>
              <a:t>Project Eval/Eligibility Report </a:t>
            </a:r>
            <a:r>
              <a:rPr sz="2550" spc="-5" dirty="0">
                <a:latin typeface="Times New Roman"/>
                <a:cs typeface="Times New Roman"/>
              </a:rPr>
              <a:t>(and) IEP/Print</a:t>
            </a:r>
            <a:r>
              <a:rPr sz="2550" spc="120" dirty="0">
                <a:latin typeface="Times New Roman"/>
                <a:cs typeface="Times New Roman"/>
              </a:rPr>
              <a:t> </a:t>
            </a:r>
            <a:r>
              <a:rPr sz="2550" spc="-5" dirty="0">
                <a:latin typeface="Times New Roman"/>
                <a:cs typeface="Times New Roman"/>
              </a:rPr>
              <a:t>drafts</a:t>
            </a:r>
            <a:endParaRPr sz="2550">
              <a:latin typeface="Times New Roman"/>
              <a:cs typeface="Times New Roman"/>
            </a:endParaRPr>
          </a:p>
          <a:p>
            <a:pPr marL="469900">
              <a:lnSpc>
                <a:spcPts val="2175"/>
              </a:lnSpc>
            </a:pPr>
            <a:r>
              <a:rPr sz="2550" spc="-5" dirty="0">
                <a:latin typeface="Times New Roman"/>
                <a:cs typeface="Times New Roman"/>
              </a:rPr>
              <a:t>for</a:t>
            </a:r>
            <a:r>
              <a:rPr sz="2550" spc="-75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Times New Roman"/>
                <a:cs typeface="Times New Roman"/>
              </a:rPr>
              <a:t>all</a:t>
            </a:r>
            <a:endParaRPr sz="2550">
              <a:latin typeface="Times New Roman"/>
              <a:cs typeface="Times New Roman"/>
            </a:endParaRPr>
          </a:p>
          <a:p>
            <a:pPr marL="469900" lvl="2" indent="-302895">
              <a:lnSpc>
                <a:spcPts val="2175"/>
              </a:lnSpc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-10" dirty="0">
                <a:latin typeface="Times New Roman"/>
                <a:cs typeface="Times New Roman"/>
              </a:rPr>
              <a:t>Procedural</a:t>
            </a:r>
            <a:r>
              <a:rPr sz="2550" spc="-45" dirty="0">
                <a:latin typeface="Times New Roman"/>
                <a:cs typeface="Times New Roman"/>
              </a:rPr>
              <a:t> </a:t>
            </a:r>
            <a:r>
              <a:rPr sz="2550" spc="-5" dirty="0">
                <a:latin typeface="Times New Roman"/>
                <a:cs typeface="Times New Roman"/>
              </a:rPr>
              <a:t>Safeguards</a:t>
            </a:r>
            <a:endParaRPr sz="2550">
              <a:latin typeface="Times New Roman"/>
              <a:cs typeface="Times New Roman"/>
            </a:endParaRPr>
          </a:p>
          <a:p>
            <a:pPr marL="469900" lvl="2" indent="-302895">
              <a:lnSpc>
                <a:spcPts val="2650"/>
              </a:lnSpc>
              <a:buSzPct val="64705"/>
              <a:buChar char="•"/>
              <a:tabLst>
                <a:tab pos="469265" algn="l"/>
                <a:tab pos="469900" algn="l"/>
              </a:tabLst>
            </a:pPr>
            <a:r>
              <a:rPr sz="2550" spc="-10" dirty="0">
                <a:latin typeface="Times New Roman"/>
                <a:cs typeface="Times New Roman"/>
              </a:rPr>
              <a:t>Edit </a:t>
            </a:r>
            <a:r>
              <a:rPr sz="2550" spc="-5" dirty="0">
                <a:latin typeface="Times New Roman"/>
                <a:cs typeface="Times New Roman"/>
              </a:rPr>
              <a:t>during </a:t>
            </a:r>
            <a:r>
              <a:rPr sz="2550" spc="-10" dirty="0">
                <a:latin typeface="Times New Roman"/>
                <a:cs typeface="Times New Roman"/>
              </a:rPr>
              <a:t>meeting </a:t>
            </a:r>
            <a:r>
              <a:rPr sz="2550" spc="-5" dirty="0">
                <a:latin typeface="Times New Roman"/>
                <a:cs typeface="Times New Roman"/>
              </a:rPr>
              <a:t>(real </a:t>
            </a:r>
            <a:r>
              <a:rPr sz="2550" spc="-10" dirty="0">
                <a:latin typeface="Times New Roman"/>
                <a:cs typeface="Times New Roman"/>
              </a:rPr>
              <a:t>time)/ mark </a:t>
            </a:r>
            <a:r>
              <a:rPr sz="2550" spc="-5" dirty="0">
                <a:latin typeface="Times New Roman"/>
                <a:cs typeface="Times New Roman"/>
              </a:rPr>
              <a:t>in </a:t>
            </a:r>
            <a:r>
              <a:rPr sz="2550" spc="-10" dirty="0">
                <a:latin typeface="Times New Roman"/>
                <a:cs typeface="Times New Roman"/>
              </a:rPr>
              <a:t>colored</a:t>
            </a:r>
            <a:r>
              <a:rPr sz="2550" spc="170" dirty="0">
                <a:latin typeface="Times New Roman"/>
                <a:cs typeface="Times New Roman"/>
              </a:rPr>
              <a:t> </a:t>
            </a:r>
            <a:r>
              <a:rPr sz="2550" spc="-10" dirty="0">
                <a:latin typeface="Times New Roman"/>
                <a:cs typeface="Times New Roman"/>
              </a:rPr>
              <a:t>pen</a:t>
            </a:r>
            <a:endParaRPr sz="25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01675" y="650227"/>
            <a:ext cx="4382770" cy="692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83995" algn="l"/>
              </a:tabLst>
            </a:pPr>
            <a:r>
              <a:rPr sz="4400" u="none" spc="-5" dirty="0">
                <a:solidFill>
                  <a:srgbClr val="666666"/>
                </a:solidFill>
              </a:rPr>
              <a:t>Initial	Continued…</a:t>
            </a:r>
            <a:endParaRPr sz="4400"/>
          </a:p>
        </p:txBody>
      </p:sp>
      <p:sp>
        <p:nvSpPr>
          <p:cNvPr id="7" name="object 7"/>
          <p:cNvSpPr txBox="1"/>
          <p:nvPr/>
        </p:nvSpPr>
        <p:spPr>
          <a:xfrm>
            <a:off x="701675" y="1815363"/>
            <a:ext cx="7428230" cy="2493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u="heavy" spc="-5" dirty="0">
                <a:latin typeface="Times New Roman"/>
                <a:cs typeface="Times New Roman"/>
              </a:rPr>
              <a:t>After</a:t>
            </a:r>
            <a:r>
              <a:rPr sz="2800" u="heavy" spc="-55" dirty="0">
                <a:latin typeface="Times New Roman"/>
                <a:cs typeface="Times New Roman"/>
              </a:rPr>
              <a:t> </a:t>
            </a:r>
            <a:r>
              <a:rPr sz="2800" u="heavy" spc="-5" dirty="0">
                <a:latin typeface="Times New Roman"/>
                <a:cs typeface="Times New Roman"/>
              </a:rPr>
              <a:t>Meeting:</a:t>
            </a:r>
            <a:endParaRPr sz="2800">
              <a:latin typeface="Times New Roman"/>
              <a:cs typeface="Times New Roman"/>
            </a:endParaRPr>
          </a:p>
          <a:p>
            <a:pPr marL="469900" marR="215265" indent="-309245">
              <a:lnSpc>
                <a:spcPts val="3020"/>
              </a:lnSpc>
              <a:spcBef>
                <a:spcPts val="1045"/>
              </a:spcBef>
              <a:buSzPct val="64285"/>
              <a:buChar char="•"/>
              <a:tabLst>
                <a:tab pos="469265" algn="l"/>
                <a:tab pos="469900" algn="l"/>
              </a:tabLst>
            </a:pPr>
            <a:r>
              <a:rPr sz="2800" spc="-5" dirty="0">
                <a:latin typeface="Times New Roman"/>
                <a:cs typeface="Times New Roman"/>
              </a:rPr>
              <a:t>Parents leave with IEP draft (with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edits/colored  pen)</a:t>
            </a:r>
            <a:endParaRPr sz="2800">
              <a:latin typeface="Times New Roman"/>
              <a:cs typeface="Times New Roman"/>
            </a:endParaRPr>
          </a:p>
          <a:p>
            <a:pPr marL="469900" marR="5080" indent="-309245">
              <a:lnSpc>
                <a:spcPts val="3020"/>
              </a:lnSpc>
              <a:buSzPct val="64285"/>
              <a:buChar char="•"/>
              <a:tabLst>
                <a:tab pos="469265" algn="l"/>
                <a:tab pos="469900" algn="l"/>
              </a:tabLst>
            </a:pPr>
            <a:r>
              <a:rPr sz="2800" spc="-5" dirty="0">
                <a:latin typeface="Times New Roman"/>
                <a:cs typeface="Times New Roman"/>
              </a:rPr>
              <a:t>Upload all documents (signature page, eligibility  checklist, PWN consent to eval, rubrics,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etc)</a:t>
            </a:r>
            <a:endParaRPr sz="2800">
              <a:latin typeface="Times New Roman"/>
              <a:cs typeface="Times New Roman"/>
            </a:endParaRPr>
          </a:p>
          <a:p>
            <a:pPr marL="469900" indent="-309245">
              <a:lnSpc>
                <a:spcPts val="2980"/>
              </a:lnSpc>
              <a:buSzPct val="64285"/>
              <a:buChar char="•"/>
              <a:tabLst>
                <a:tab pos="469265" algn="l"/>
                <a:tab pos="469900" algn="l"/>
              </a:tabLst>
            </a:pPr>
            <a:r>
              <a:rPr sz="2800" spc="-5" dirty="0">
                <a:latin typeface="Times New Roman"/>
                <a:cs typeface="Times New Roman"/>
              </a:rPr>
              <a:t>Finalize/send home within </a:t>
            </a:r>
            <a:r>
              <a:rPr sz="2800" dirty="0">
                <a:latin typeface="Times New Roman"/>
                <a:cs typeface="Times New Roman"/>
              </a:rPr>
              <a:t>1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week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343065" y="353517"/>
            <a:ext cx="6449060" cy="631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u="none" spc="-5" dirty="0">
                <a:solidFill>
                  <a:srgbClr val="666666"/>
                </a:solidFill>
              </a:rPr>
              <a:t>Initial Eval/Eligibility</a:t>
            </a:r>
            <a:r>
              <a:rPr u="none" spc="-15" dirty="0">
                <a:solidFill>
                  <a:srgbClr val="666666"/>
                </a:solidFill>
              </a:rPr>
              <a:t> </a:t>
            </a:r>
            <a:r>
              <a:rPr u="none" spc="-5" dirty="0">
                <a:solidFill>
                  <a:srgbClr val="666666"/>
                </a:solidFill>
              </a:rPr>
              <a:t>Calendar</a:t>
            </a:r>
          </a:p>
        </p:txBody>
      </p:sp>
      <p:sp>
        <p:nvSpPr>
          <p:cNvPr id="7" name="object 7"/>
          <p:cNvSpPr/>
          <p:nvPr/>
        </p:nvSpPr>
        <p:spPr>
          <a:xfrm>
            <a:off x="254400" y="1161325"/>
            <a:ext cx="8775325" cy="50685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9637" y="1156562"/>
            <a:ext cx="8785225" cy="5078095"/>
          </a:xfrm>
          <a:custGeom>
            <a:avLst/>
            <a:gdLst/>
            <a:ahLst/>
            <a:cxnLst/>
            <a:rect l="l" t="t" r="r" b="b"/>
            <a:pathLst>
              <a:path w="8785225" h="5078095">
                <a:moveTo>
                  <a:pt x="0" y="0"/>
                </a:moveTo>
                <a:lnTo>
                  <a:pt x="8784850" y="0"/>
                </a:lnTo>
                <a:lnTo>
                  <a:pt x="8784850" y="5078049"/>
                </a:lnTo>
                <a:lnTo>
                  <a:pt x="0" y="5078049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29050" y="4314825"/>
            <a:ext cx="1343660" cy="871855"/>
          </a:xfrm>
          <a:custGeom>
            <a:avLst/>
            <a:gdLst/>
            <a:ahLst/>
            <a:cxnLst/>
            <a:rect l="l" t="t" r="r" b="b"/>
            <a:pathLst>
              <a:path w="1343660" h="871854">
                <a:moveTo>
                  <a:pt x="0" y="435749"/>
                </a:moveTo>
                <a:lnTo>
                  <a:pt x="2464" y="398151"/>
                </a:lnTo>
                <a:lnTo>
                  <a:pt x="9725" y="361441"/>
                </a:lnTo>
                <a:lnTo>
                  <a:pt x="37827" y="291209"/>
                </a:lnTo>
                <a:lnTo>
                  <a:pt x="58265" y="257948"/>
                </a:lnTo>
                <a:lnTo>
                  <a:pt x="82692" y="226098"/>
                </a:lnTo>
                <a:lnTo>
                  <a:pt x="110907" y="195791"/>
                </a:lnTo>
                <a:lnTo>
                  <a:pt x="142708" y="167156"/>
                </a:lnTo>
                <a:lnTo>
                  <a:pt x="177893" y="140326"/>
                </a:lnTo>
                <a:lnTo>
                  <a:pt x="216261" y="115430"/>
                </a:lnTo>
                <a:lnTo>
                  <a:pt x="257611" y="92599"/>
                </a:lnTo>
                <a:lnTo>
                  <a:pt x="301741" y="71964"/>
                </a:lnTo>
                <a:lnTo>
                  <a:pt x="348449" y="53656"/>
                </a:lnTo>
                <a:lnTo>
                  <a:pt x="397533" y="37806"/>
                </a:lnTo>
                <a:lnTo>
                  <a:pt x="448793" y="24544"/>
                </a:lnTo>
                <a:lnTo>
                  <a:pt x="502026" y="14002"/>
                </a:lnTo>
                <a:lnTo>
                  <a:pt x="557030" y="6310"/>
                </a:lnTo>
                <a:lnTo>
                  <a:pt x="613606" y="1599"/>
                </a:lnTo>
                <a:lnTo>
                  <a:pt x="671549" y="0"/>
                </a:lnTo>
                <a:lnTo>
                  <a:pt x="729493" y="1599"/>
                </a:lnTo>
                <a:lnTo>
                  <a:pt x="786069" y="6310"/>
                </a:lnTo>
                <a:lnTo>
                  <a:pt x="841073" y="14002"/>
                </a:lnTo>
                <a:lnTo>
                  <a:pt x="894306" y="24544"/>
                </a:lnTo>
                <a:lnTo>
                  <a:pt x="945566" y="37806"/>
                </a:lnTo>
                <a:lnTo>
                  <a:pt x="994650" y="53656"/>
                </a:lnTo>
                <a:lnTo>
                  <a:pt x="1041358" y="71964"/>
                </a:lnTo>
                <a:lnTo>
                  <a:pt x="1085488" y="92599"/>
                </a:lnTo>
                <a:lnTo>
                  <a:pt x="1126838" y="115430"/>
                </a:lnTo>
                <a:lnTo>
                  <a:pt x="1165206" y="140326"/>
                </a:lnTo>
                <a:lnTo>
                  <a:pt x="1200391" y="167156"/>
                </a:lnTo>
                <a:lnTo>
                  <a:pt x="1232192" y="195791"/>
                </a:lnTo>
                <a:lnTo>
                  <a:pt x="1260407" y="226098"/>
                </a:lnTo>
                <a:lnTo>
                  <a:pt x="1284834" y="257948"/>
                </a:lnTo>
                <a:lnTo>
                  <a:pt x="1305272" y="291209"/>
                </a:lnTo>
                <a:lnTo>
                  <a:pt x="1321519" y="325750"/>
                </a:lnTo>
                <a:lnTo>
                  <a:pt x="1340635" y="398151"/>
                </a:lnTo>
                <a:lnTo>
                  <a:pt x="1343099" y="435749"/>
                </a:lnTo>
                <a:lnTo>
                  <a:pt x="1333374" y="510058"/>
                </a:lnTo>
                <a:lnTo>
                  <a:pt x="1305272" y="580290"/>
                </a:lnTo>
                <a:lnTo>
                  <a:pt x="1284834" y="613551"/>
                </a:lnTo>
                <a:lnTo>
                  <a:pt x="1260407" y="645401"/>
                </a:lnTo>
                <a:lnTo>
                  <a:pt x="1232192" y="675708"/>
                </a:lnTo>
                <a:lnTo>
                  <a:pt x="1200391" y="704343"/>
                </a:lnTo>
                <a:lnTo>
                  <a:pt x="1165206" y="731173"/>
                </a:lnTo>
                <a:lnTo>
                  <a:pt x="1126838" y="756069"/>
                </a:lnTo>
                <a:lnTo>
                  <a:pt x="1085488" y="778900"/>
                </a:lnTo>
                <a:lnTo>
                  <a:pt x="1041358" y="799535"/>
                </a:lnTo>
                <a:lnTo>
                  <a:pt x="994650" y="817843"/>
                </a:lnTo>
                <a:lnTo>
                  <a:pt x="945566" y="833693"/>
                </a:lnTo>
                <a:lnTo>
                  <a:pt x="894306" y="846955"/>
                </a:lnTo>
                <a:lnTo>
                  <a:pt x="841073" y="857497"/>
                </a:lnTo>
                <a:lnTo>
                  <a:pt x="786069" y="865189"/>
                </a:lnTo>
                <a:lnTo>
                  <a:pt x="729493" y="869900"/>
                </a:lnTo>
                <a:lnTo>
                  <a:pt x="671549" y="871499"/>
                </a:lnTo>
                <a:lnTo>
                  <a:pt x="613606" y="869900"/>
                </a:lnTo>
                <a:lnTo>
                  <a:pt x="557030" y="865189"/>
                </a:lnTo>
                <a:lnTo>
                  <a:pt x="502026" y="857497"/>
                </a:lnTo>
                <a:lnTo>
                  <a:pt x="448793" y="846955"/>
                </a:lnTo>
                <a:lnTo>
                  <a:pt x="397533" y="833693"/>
                </a:lnTo>
                <a:lnTo>
                  <a:pt x="348449" y="817843"/>
                </a:lnTo>
                <a:lnTo>
                  <a:pt x="301741" y="799535"/>
                </a:lnTo>
                <a:lnTo>
                  <a:pt x="257611" y="778900"/>
                </a:lnTo>
                <a:lnTo>
                  <a:pt x="216261" y="756069"/>
                </a:lnTo>
                <a:lnTo>
                  <a:pt x="177893" y="731173"/>
                </a:lnTo>
                <a:lnTo>
                  <a:pt x="142708" y="704343"/>
                </a:lnTo>
                <a:lnTo>
                  <a:pt x="110907" y="675708"/>
                </a:lnTo>
                <a:lnTo>
                  <a:pt x="82692" y="645401"/>
                </a:lnTo>
                <a:lnTo>
                  <a:pt x="58265" y="613551"/>
                </a:lnTo>
                <a:lnTo>
                  <a:pt x="37827" y="580290"/>
                </a:lnTo>
                <a:lnTo>
                  <a:pt x="21580" y="545749"/>
                </a:lnTo>
                <a:lnTo>
                  <a:pt x="2464" y="473348"/>
                </a:lnTo>
                <a:lnTo>
                  <a:pt x="0" y="435749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28824" y="4752854"/>
            <a:ext cx="1630045" cy="276860"/>
          </a:xfrm>
          <a:custGeom>
            <a:avLst/>
            <a:gdLst/>
            <a:ahLst/>
            <a:cxnLst/>
            <a:rect l="l" t="t" r="r" b="b"/>
            <a:pathLst>
              <a:path w="1630045" h="276860">
                <a:moveTo>
                  <a:pt x="0" y="276345"/>
                </a:moveTo>
                <a:lnTo>
                  <a:pt x="1629654" y="0"/>
                </a:lnTo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55849" y="4737343"/>
            <a:ext cx="45720" cy="31115"/>
          </a:xfrm>
          <a:custGeom>
            <a:avLst/>
            <a:gdLst/>
            <a:ahLst/>
            <a:cxnLst/>
            <a:rect l="l" t="t" r="r" b="b"/>
            <a:pathLst>
              <a:path w="45720" h="31114">
                <a:moveTo>
                  <a:pt x="5260" y="31022"/>
                </a:moveTo>
                <a:lnTo>
                  <a:pt x="45247" y="8284"/>
                </a:lnTo>
                <a:lnTo>
                  <a:pt x="0" y="0"/>
                </a:lnTo>
                <a:lnTo>
                  <a:pt x="5260" y="31022"/>
                </a:lnTo>
                <a:close/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1474" y="936899"/>
            <a:ext cx="8501099" cy="49262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44499" y="5940289"/>
            <a:ext cx="8166100" cy="275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00" spc="-5" dirty="0">
                <a:solidFill>
                  <a:srgbClr val="FF0000"/>
                </a:solidFill>
                <a:latin typeface="Times New Roman"/>
                <a:cs typeface="Times New Roman"/>
              </a:rPr>
              <a:t>**be proactive w/ testing (things come up-dig </a:t>
            </a:r>
            <a:r>
              <a:rPr sz="1700" spc="-15" dirty="0">
                <a:solidFill>
                  <a:srgbClr val="FF0000"/>
                </a:solidFill>
                <a:latin typeface="Times New Roman"/>
                <a:cs typeface="Times New Roman"/>
              </a:rPr>
              <a:t>deeper, </a:t>
            </a:r>
            <a:r>
              <a:rPr sz="1700" dirty="0">
                <a:solidFill>
                  <a:srgbClr val="FF0000"/>
                </a:solidFill>
                <a:latin typeface="Times New Roman"/>
                <a:cs typeface="Times New Roman"/>
              </a:rPr>
              <a:t>or </a:t>
            </a:r>
            <a:r>
              <a:rPr sz="1700" spc="-5" dirty="0">
                <a:solidFill>
                  <a:srgbClr val="FF0000"/>
                </a:solidFill>
                <a:latin typeface="Times New Roman"/>
                <a:cs typeface="Times New Roman"/>
              </a:rPr>
              <a:t>student absent, etc.) NOT last</a:t>
            </a:r>
            <a:r>
              <a:rPr sz="1700" spc="2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rgbClr val="FF0000"/>
                </a:solidFill>
                <a:latin typeface="Times New Roman"/>
                <a:cs typeface="Times New Roman"/>
              </a:rPr>
              <a:t>minute</a:t>
            </a:r>
            <a:endParaRPr sz="1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88223" y="109728"/>
            <a:ext cx="926592" cy="146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55775" y="5388864"/>
            <a:ext cx="926591" cy="6217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0" y="6126479"/>
            <a:ext cx="8900160" cy="0"/>
          </a:xfrm>
          <a:custGeom>
            <a:avLst/>
            <a:gdLst/>
            <a:ahLst/>
            <a:cxnLst/>
            <a:rect l="l" t="t" r="r" b="b"/>
            <a:pathLst>
              <a:path w="8900160">
                <a:moveTo>
                  <a:pt x="0" y="0"/>
                </a:moveTo>
                <a:lnTo>
                  <a:pt x="8900160" y="0"/>
                </a:lnTo>
              </a:path>
            </a:pathLst>
          </a:custGeom>
          <a:ln w="21336">
            <a:solidFill>
              <a:srgbClr val="B8B8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6807707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86868">
            <a:solidFill>
              <a:srgbClr val="5B60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2610" y="886403"/>
          <a:ext cx="8402320" cy="10496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1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5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2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57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839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99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70391">
                <a:tc>
                  <a:txBody>
                    <a:bodyPr/>
                    <a:lstStyle/>
                    <a:p>
                      <a:pPr marL="31750">
                        <a:lnSpc>
                          <a:spcPts val="2820"/>
                        </a:lnSpc>
                        <a:tabLst>
                          <a:tab pos="334645" algn="l"/>
                        </a:tabLst>
                      </a:pPr>
                      <a:r>
                        <a:rPr sz="1700" i="1" spc="-65" dirty="0">
                          <a:solidFill>
                            <a:srgbClr val="838383"/>
                          </a:solidFill>
                          <a:latin typeface="Arial"/>
                          <a:cs typeface="Arial"/>
                        </a:rPr>
                        <a:t>1'	</a:t>
                      </a:r>
                      <a:r>
                        <a:rPr sz="2550" spc="-229" dirty="0">
                          <a:solidFill>
                            <a:srgbClr val="838383"/>
                          </a:solidFill>
                          <a:latin typeface="Arial"/>
                          <a:cs typeface="Arial"/>
                        </a:rPr>
                        <a:t>+</a:t>
                      </a:r>
                      <a:endParaRPr sz="2550">
                        <a:latin typeface="Arial"/>
                        <a:cs typeface="Arial"/>
                      </a:endParaRPr>
                    </a:p>
                    <a:p>
                      <a:pPr marL="70485">
                        <a:lnSpc>
                          <a:spcPct val="100000"/>
                        </a:lnSpc>
                        <a:spcBef>
                          <a:spcPts val="920"/>
                        </a:spcBef>
                      </a:pPr>
                      <a:r>
                        <a:rPr sz="850" spc="-40" dirty="0">
                          <a:solidFill>
                            <a:srgbClr val="838383"/>
                          </a:solidFill>
                          <a:latin typeface="Arial"/>
                          <a:cs typeface="Arial"/>
                        </a:rPr>
                        <a:t>Sunday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1400" spc="-175" dirty="0">
                          <a:solidFill>
                            <a:srgbClr val="267CBF"/>
                          </a:solidFill>
                          <a:latin typeface="Arial"/>
                          <a:cs typeface="Arial"/>
                        </a:rPr>
                        <a:t>M </a:t>
                      </a:r>
                      <a:r>
                        <a:rPr sz="1400" spc="-75" dirty="0">
                          <a:solidFill>
                            <a:srgbClr val="3A74A1"/>
                          </a:solidFill>
                          <a:latin typeface="Arial"/>
                          <a:cs typeface="Arial"/>
                        </a:rPr>
                        <a:t>arc </a:t>
                      </a:r>
                      <a:r>
                        <a:rPr sz="1400" spc="45" dirty="0">
                          <a:solidFill>
                            <a:srgbClr val="3A74A1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400" spc="-15" dirty="0">
                          <a:solidFill>
                            <a:srgbClr val="3A74A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10" dirty="0">
                          <a:solidFill>
                            <a:srgbClr val="267CB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400" spc="10" dirty="0">
                          <a:solidFill>
                            <a:srgbClr val="3A74A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1400" spc="10" dirty="0">
                          <a:solidFill>
                            <a:srgbClr val="267CBF"/>
                          </a:solidFill>
                          <a:latin typeface="Arial"/>
                          <a:cs typeface="Arial"/>
                        </a:rPr>
                        <a:t>24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771525">
                        <a:lnSpc>
                          <a:spcPct val="100000"/>
                        </a:lnSpc>
                        <a:spcBef>
                          <a:spcPts val="1145"/>
                        </a:spcBef>
                      </a:pPr>
                      <a:r>
                        <a:rPr sz="850" spc="-15" dirty="0">
                          <a:solidFill>
                            <a:srgbClr val="838383"/>
                          </a:solidFill>
                          <a:latin typeface="Arial"/>
                          <a:cs typeface="Arial"/>
                        </a:rPr>
                        <a:t>Monday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11493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4704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850" spc="-55" dirty="0">
                          <a:solidFill>
                            <a:srgbClr val="838383"/>
                          </a:solidFill>
                          <a:latin typeface="Arial"/>
                          <a:cs typeface="Arial"/>
                        </a:rPr>
                        <a:t>Tuesday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402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850" spc="-35" dirty="0">
                          <a:solidFill>
                            <a:srgbClr val="838383"/>
                          </a:solidFill>
                          <a:latin typeface="Arial"/>
                          <a:cs typeface="Arial"/>
                        </a:rPr>
                        <a:t>Wednesday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6957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850" spc="-35" dirty="0">
                          <a:solidFill>
                            <a:srgbClr val="838383"/>
                          </a:solidFill>
                          <a:latin typeface="Arial"/>
                          <a:cs typeface="Arial"/>
                        </a:rPr>
                        <a:t>Thursday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2705">
                        <a:lnSpc>
                          <a:spcPct val="100000"/>
                        </a:lnSpc>
                      </a:pPr>
                      <a:r>
                        <a:rPr sz="850" spc="-50" dirty="0">
                          <a:solidFill>
                            <a:srgbClr val="3D3D3D"/>
                          </a:solidFill>
                          <a:latin typeface="Arial"/>
                          <a:cs typeface="Arial"/>
                        </a:rPr>
                        <a:t>Today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R w="9144">
                      <a:solidFill>
                        <a:srgbClr val="BFBFB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62585" marR="135255" indent="-209550">
                        <a:lnSpc>
                          <a:spcPct val="225900"/>
                        </a:lnSpc>
                        <a:spcBef>
                          <a:spcPts val="150"/>
                        </a:spcBef>
                        <a:tabLst>
                          <a:tab pos="882015" algn="l"/>
                        </a:tabLst>
                      </a:pPr>
                      <a:r>
                        <a:rPr sz="850" dirty="0">
                          <a:solidFill>
                            <a:srgbClr val="3D3D3D"/>
                          </a:solidFill>
                          <a:latin typeface="Arial"/>
                          <a:cs typeface="Arial"/>
                        </a:rPr>
                        <a:t>LJDay	</a:t>
                      </a:r>
                      <a:r>
                        <a:rPr sz="1275" baseline="3267" dirty="0">
                          <a:solidFill>
                            <a:srgbClr val="3D3D3D"/>
                          </a:solidFill>
                          <a:latin typeface="Arial"/>
                          <a:cs typeface="Arial"/>
                        </a:rPr>
                        <a:t>Week  </a:t>
                      </a:r>
                      <a:r>
                        <a:rPr sz="850" spc="-35" dirty="0">
                          <a:solidFill>
                            <a:srgbClr val="838383"/>
                          </a:solidFill>
                          <a:latin typeface="Arial"/>
                          <a:cs typeface="Arial"/>
                        </a:rPr>
                        <a:t>Friday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L w="9144">
                      <a:solidFill>
                        <a:srgbClr val="BFBFB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46075" marR="24130" indent="-301625">
                        <a:lnSpc>
                          <a:spcPts val="2350"/>
                        </a:lnSpc>
                        <a:spcBef>
                          <a:spcPts val="355"/>
                        </a:spcBef>
                        <a:tabLst>
                          <a:tab pos="880744" algn="l"/>
                        </a:tabLst>
                      </a:pPr>
                      <a:r>
                        <a:rPr sz="1250" dirty="0">
                          <a:solidFill>
                            <a:srgbClr val="3D3D3D"/>
                          </a:solidFill>
                          <a:latin typeface="Arial"/>
                          <a:cs typeface="Arial"/>
                        </a:rPr>
                        <a:t>hlE!</a:t>
                      </a:r>
                      <a:r>
                        <a:rPr sz="1250" spc="-204" dirty="0">
                          <a:solidFill>
                            <a:srgbClr val="3D3D3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850" dirty="0">
                          <a:solidFill>
                            <a:srgbClr val="565656"/>
                          </a:solidFill>
                          <a:latin typeface="Arial"/>
                          <a:cs typeface="Arial"/>
                        </a:rPr>
                        <a:t>Month	Year  </a:t>
                      </a:r>
                      <a:r>
                        <a:rPr sz="850" spc="-35" dirty="0">
                          <a:solidFill>
                            <a:srgbClr val="838383"/>
                          </a:solidFill>
                          <a:latin typeface="Arial"/>
                          <a:cs typeface="Arial"/>
                        </a:rPr>
                        <a:t>Saturday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4508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236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100" spc="-160" dirty="0">
                          <a:solidFill>
                            <a:srgbClr val="838383"/>
                          </a:solidFill>
                          <a:latin typeface="Courier New"/>
                          <a:cs typeface="Courier New"/>
                        </a:rPr>
                        <a:t>2/25</a:t>
                      </a:r>
                      <a:endParaRPr sz="1100">
                        <a:latin typeface="Courier New"/>
                        <a:cs typeface="Courier New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L="85090" algn="ctr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100" spc="-80" dirty="0">
                          <a:solidFill>
                            <a:srgbClr val="838383"/>
                          </a:solidFill>
                          <a:latin typeface="Courier New"/>
                          <a:cs typeface="Courier New"/>
                        </a:rPr>
                        <a:t>26</a:t>
                      </a:r>
                      <a:endParaRPr sz="1100">
                        <a:latin typeface="Courier New"/>
                        <a:cs typeface="Courier New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L="43751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100" spc="-75" dirty="0">
                          <a:solidFill>
                            <a:srgbClr val="838383"/>
                          </a:solidFill>
                          <a:latin typeface="Courier New"/>
                          <a:cs typeface="Courier New"/>
                        </a:rPr>
                        <a:t>27</a:t>
                      </a:r>
                      <a:endParaRPr sz="1100">
                        <a:latin typeface="Courier New"/>
                        <a:cs typeface="Courier New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L="44323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100" spc="-80" dirty="0">
                          <a:solidFill>
                            <a:srgbClr val="838383"/>
                          </a:solidFill>
                          <a:latin typeface="Courier New"/>
                          <a:cs typeface="Courier New"/>
                        </a:rPr>
                        <a:t>28</a:t>
                      </a:r>
                      <a:endParaRPr sz="1100">
                        <a:latin typeface="Courier New"/>
                        <a:cs typeface="Courier New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L="36068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100" spc="-95" dirty="0">
                          <a:solidFill>
                            <a:srgbClr val="838383"/>
                          </a:solidFill>
                          <a:latin typeface="Courier New"/>
                          <a:cs typeface="Courier New"/>
                        </a:rPr>
                        <a:t>29</a:t>
                      </a:r>
                      <a:endParaRPr sz="1100">
                        <a:latin typeface="Courier New"/>
                        <a:cs typeface="Courier New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endParaRPr sz="11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687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100" spc="-200" dirty="0">
                          <a:solidFill>
                            <a:srgbClr val="838383"/>
                          </a:solidFill>
                          <a:latin typeface="Courier New"/>
                          <a:cs typeface="Courier New"/>
                        </a:rPr>
                        <a:t>3/1</a:t>
                      </a:r>
                      <a:endParaRPr sz="1100">
                        <a:latin typeface="Courier New"/>
                        <a:cs typeface="Courier New"/>
                      </a:endParaRPr>
                    </a:p>
                    <a:p>
                      <a:pPr marL="359410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700" b="1" spc="-5" dirty="0">
                          <a:solidFill>
                            <a:srgbClr val="267CBF"/>
                          </a:solidFill>
                          <a:latin typeface="Arial"/>
                          <a:cs typeface="Arial"/>
                        </a:rPr>
                        <a:t>Gather teacher</a:t>
                      </a:r>
                      <a:r>
                        <a:rPr sz="700" b="1" spc="-25" dirty="0">
                          <a:solidFill>
                            <a:srgbClr val="267CB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10" dirty="0">
                          <a:solidFill>
                            <a:srgbClr val="267CBF"/>
                          </a:solidFill>
                          <a:latin typeface="Arial"/>
                          <a:cs typeface="Arial"/>
                        </a:rPr>
                        <a:t>input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43815" marB="0"/>
                </a:tc>
                <a:tc>
                  <a:txBody>
                    <a:bodyPr/>
                    <a:lstStyle/>
                    <a:p>
                      <a:pPr marL="34544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1050" dirty="0">
                          <a:solidFill>
                            <a:srgbClr val="838383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5016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15315" y="2532930"/>
          <a:ext cx="7710805" cy="314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6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7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61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63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12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56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1404">
                <a:tc>
                  <a:txBody>
                    <a:bodyPr/>
                    <a:lstStyle/>
                    <a:p>
                      <a:pPr marL="31750">
                        <a:lnSpc>
                          <a:spcPts val="1145"/>
                        </a:lnSpc>
                      </a:pPr>
                      <a:r>
                        <a:rPr sz="1050" dirty="0">
                          <a:solidFill>
                            <a:srgbClr val="838383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03885">
                        <a:lnSpc>
                          <a:spcPts val="1135"/>
                        </a:lnSpc>
                      </a:pPr>
                      <a:r>
                        <a:rPr sz="1000" dirty="0">
                          <a:solidFill>
                            <a:srgbClr val="838383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3995">
                        <a:lnSpc>
                          <a:spcPts val="1135"/>
                        </a:lnSpc>
                      </a:pPr>
                      <a:r>
                        <a:rPr sz="1000" dirty="0">
                          <a:solidFill>
                            <a:srgbClr val="838383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2870">
                        <a:lnSpc>
                          <a:spcPts val="1125"/>
                        </a:lnSpc>
                      </a:pPr>
                      <a:r>
                        <a:rPr sz="950" dirty="0">
                          <a:solidFill>
                            <a:srgbClr val="838383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98805">
                        <a:lnSpc>
                          <a:spcPts val="1135"/>
                        </a:lnSpc>
                      </a:pPr>
                      <a:r>
                        <a:rPr sz="1000" dirty="0">
                          <a:solidFill>
                            <a:srgbClr val="838383"/>
                          </a:solidFill>
                          <a:latin typeface="Times New Roman"/>
                          <a:cs typeface="Times New Roman"/>
                        </a:rPr>
                        <a:t>7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ts val="1125"/>
                        </a:lnSpc>
                      </a:pPr>
                      <a:r>
                        <a:rPr sz="950" dirty="0">
                          <a:solidFill>
                            <a:srgbClr val="838383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125"/>
                        </a:lnSpc>
                      </a:pPr>
                      <a:r>
                        <a:rPr sz="950" dirty="0">
                          <a:solidFill>
                            <a:srgbClr val="838383"/>
                          </a:solidFill>
                          <a:latin typeface="Arial"/>
                          <a:cs typeface="Arial"/>
                        </a:rPr>
                        <a:t>9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048">
                <a:tc>
                  <a:txBody>
                    <a:bodyPr/>
                    <a:lstStyle/>
                    <a:p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9499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b="1" spc="-5" dirty="0">
                          <a:solidFill>
                            <a:srgbClr val="267CBF"/>
                          </a:solidFill>
                          <a:latin typeface="Arial"/>
                          <a:cs typeface="Arial"/>
                        </a:rPr>
                        <a:t>Gather parent</a:t>
                      </a:r>
                      <a:r>
                        <a:rPr sz="700" b="1" spc="35" dirty="0">
                          <a:solidFill>
                            <a:srgbClr val="267CB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10" dirty="0">
                          <a:solidFill>
                            <a:srgbClr val="267CBF"/>
                          </a:solidFill>
                          <a:latin typeface="Arial"/>
                          <a:cs typeface="Arial"/>
                        </a:rPr>
                        <a:t>input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pPr marL="2095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b="1" spc="-5" dirty="0">
                          <a:solidFill>
                            <a:srgbClr val="267CBF"/>
                          </a:solidFill>
                          <a:latin typeface="Arial"/>
                          <a:cs typeface="Arial"/>
                        </a:rPr>
                        <a:t>Gather student</a:t>
                      </a:r>
                      <a:r>
                        <a:rPr sz="700" b="1" spc="35" dirty="0">
                          <a:solidFill>
                            <a:srgbClr val="267CB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10" dirty="0">
                          <a:solidFill>
                            <a:srgbClr val="267CBF"/>
                          </a:solidFill>
                          <a:latin typeface="Arial"/>
                          <a:cs typeface="Arial"/>
                        </a:rPr>
                        <a:t>interv</a:t>
                      </a:r>
                      <a:r>
                        <a:rPr sz="700" b="1" spc="10" dirty="0">
                          <a:solidFill>
                            <a:srgbClr val="3A74A1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700" b="1" spc="10" dirty="0">
                          <a:solidFill>
                            <a:srgbClr val="267CBF"/>
                          </a:solidFill>
                          <a:latin typeface="Arial"/>
                          <a:cs typeface="Arial"/>
                        </a:rPr>
                        <a:t>ew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9372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700" b="1" spc="10" dirty="0">
                          <a:solidFill>
                            <a:srgbClr val="267CBF"/>
                          </a:solidFill>
                          <a:latin typeface="Arial"/>
                          <a:cs typeface="Arial"/>
                        </a:rPr>
                        <a:t>Marley</a:t>
                      </a:r>
                      <a:r>
                        <a:rPr sz="700" b="1" spc="-35" dirty="0">
                          <a:solidFill>
                            <a:srgbClr val="267CB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b="1" spc="-5" dirty="0">
                          <a:solidFill>
                            <a:srgbClr val="267CBF"/>
                          </a:solidFill>
                          <a:latin typeface="Arial"/>
                          <a:cs typeface="Arial"/>
                        </a:rPr>
                        <a:t>Observation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25400" marB="0"/>
                </a:tc>
                <a:tc>
                  <a:txBody>
                    <a:bodyPr/>
                    <a:lstStyle/>
                    <a:p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05143" y="3443761"/>
          <a:ext cx="7766684" cy="3136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8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3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1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44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55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1707">
                <a:tc>
                  <a:txBody>
                    <a:bodyPr/>
                    <a:lstStyle/>
                    <a:p>
                      <a:pPr marL="31750">
                        <a:lnSpc>
                          <a:spcPts val="1135"/>
                        </a:lnSpc>
                      </a:pPr>
                      <a:r>
                        <a:rPr sz="1100" spc="-155" dirty="0">
                          <a:solidFill>
                            <a:srgbClr val="838383"/>
                          </a:solidFill>
                          <a:latin typeface="Courier New"/>
                          <a:cs typeface="Courier New"/>
                        </a:rPr>
                        <a:t>10</a:t>
                      </a:r>
                      <a:endParaRPr sz="11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67690">
                        <a:lnSpc>
                          <a:spcPts val="1135"/>
                        </a:lnSpc>
                      </a:pPr>
                      <a:r>
                        <a:rPr sz="1100" spc="-275" dirty="0">
                          <a:solidFill>
                            <a:srgbClr val="838383"/>
                          </a:solidFill>
                          <a:latin typeface="Courier New"/>
                          <a:cs typeface="Courier New"/>
                        </a:rPr>
                        <a:t>11</a:t>
                      </a:r>
                      <a:endParaRPr sz="11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5270">
                        <a:lnSpc>
                          <a:spcPts val="1135"/>
                        </a:lnSpc>
                      </a:pPr>
                      <a:r>
                        <a:rPr sz="1100" spc="-150" dirty="0">
                          <a:solidFill>
                            <a:srgbClr val="838383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  <a:endParaRPr sz="11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35"/>
                        </a:lnSpc>
                      </a:pPr>
                      <a:r>
                        <a:rPr sz="1100" spc="-175" dirty="0">
                          <a:solidFill>
                            <a:srgbClr val="838383"/>
                          </a:solidFill>
                          <a:latin typeface="Courier New"/>
                          <a:cs typeface="Courier New"/>
                        </a:rPr>
                        <a:t>13</a:t>
                      </a:r>
                      <a:endParaRPr sz="11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135"/>
                        </a:lnSpc>
                      </a:pPr>
                      <a:r>
                        <a:rPr sz="1100" spc="-120" dirty="0">
                          <a:solidFill>
                            <a:srgbClr val="838383"/>
                          </a:solidFill>
                          <a:latin typeface="Courier New"/>
                          <a:cs typeface="Courier New"/>
                        </a:rPr>
                        <a:t>14</a:t>
                      </a:r>
                      <a:endParaRPr sz="11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63245">
                        <a:lnSpc>
                          <a:spcPts val="1135"/>
                        </a:lnSpc>
                      </a:pPr>
                      <a:r>
                        <a:rPr sz="1100" spc="-175" dirty="0">
                          <a:solidFill>
                            <a:srgbClr val="838383"/>
                          </a:solidFill>
                          <a:latin typeface="Courier New"/>
                          <a:cs typeface="Courier New"/>
                        </a:rPr>
                        <a:t>15</a:t>
                      </a:r>
                      <a:endParaRPr sz="11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ts val="1135"/>
                        </a:lnSpc>
                      </a:pPr>
                      <a:r>
                        <a:rPr sz="1100" spc="-170" dirty="0">
                          <a:solidFill>
                            <a:srgbClr val="838383"/>
                          </a:solidFill>
                          <a:latin typeface="Courier New"/>
                          <a:cs typeface="Courier New"/>
                        </a:rPr>
                        <a:t>16</a:t>
                      </a:r>
                      <a:endParaRPr sz="11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983">
                <a:tc>
                  <a:txBody>
                    <a:bodyPr/>
                    <a:lstStyle/>
                    <a:p>
                      <a:endParaRPr sz="11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340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750" spc="-20" dirty="0">
                          <a:solidFill>
                            <a:srgbClr val="4990C6"/>
                          </a:solidFill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750" spc="-20" dirty="0">
                          <a:solidFill>
                            <a:srgbClr val="267CBF"/>
                          </a:solidFill>
                          <a:latin typeface="Times New Roman"/>
                          <a:cs typeface="Times New Roman"/>
                        </a:rPr>
                        <a:t>se </a:t>
                      </a:r>
                      <a:r>
                        <a:rPr sz="750" spc="-5" dirty="0">
                          <a:solidFill>
                            <a:srgbClr val="267CBF"/>
                          </a:solidFill>
                          <a:latin typeface="Times New Roman"/>
                          <a:cs typeface="Times New Roman"/>
                        </a:rPr>
                        <a:t>nd </a:t>
                      </a:r>
                      <a:r>
                        <a:rPr sz="750" spc="50" dirty="0">
                          <a:solidFill>
                            <a:srgbClr val="267CBF"/>
                          </a:solidFill>
                          <a:latin typeface="Times New Roman"/>
                          <a:cs typeface="Times New Roman"/>
                        </a:rPr>
                        <a:t>home</a:t>
                      </a:r>
                      <a:r>
                        <a:rPr sz="750" spc="-20" dirty="0">
                          <a:solidFill>
                            <a:srgbClr val="267CB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spc="45" dirty="0">
                          <a:solidFill>
                            <a:srgbClr val="267CBF"/>
                          </a:solidFill>
                          <a:latin typeface="Times New Roman"/>
                          <a:cs typeface="Times New Roman"/>
                        </a:rPr>
                        <a:t>draft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/>
                </a:tc>
                <a:tc>
                  <a:txBody>
                    <a:bodyPr/>
                    <a:lstStyle/>
                    <a:p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6896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750" spc="50" dirty="0">
                          <a:solidFill>
                            <a:srgbClr val="267CBF"/>
                          </a:solidFill>
                          <a:latin typeface="Times New Roman"/>
                          <a:cs typeface="Times New Roman"/>
                        </a:rPr>
                        <a:t>team </a:t>
                      </a:r>
                      <a:r>
                        <a:rPr sz="750" spc="-30" dirty="0">
                          <a:solidFill>
                            <a:srgbClr val="267CBF"/>
                          </a:solidFill>
                          <a:latin typeface="Times New Roman"/>
                          <a:cs typeface="Times New Roman"/>
                        </a:rPr>
                        <a:t>re </a:t>
                      </a:r>
                      <a:r>
                        <a:rPr sz="750" spc="20" dirty="0">
                          <a:solidFill>
                            <a:srgbClr val="267CBF"/>
                          </a:solidFill>
                          <a:latin typeface="Times New Roman"/>
                          <a:cs typeface="Times New Roman"/>
                        </a:rPr>
                        <a:t>minder</a:t>
                      </a:r>
                      <a:r>
                        <a:rPr sz="750" spc="20" dirty="0">
                          <a:solidFill>
                            <a:srgbClr val="3D97DB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750" spc="20" dirty="0">
                          <a:solidFill>
                            <a:srgbClr val="267CBF"/>
                          </a:solidFill>
                          <a:latin typeface="Times New Roman"/>
                          <a:cs typeface="Times New Roman"/>
                        </a:rPr>
                        <a:t>meet</a:t>
                      </a:r>
                      <a:r>
                        <a:rPr sz="750" spc="-60" dirty="0">
                          <a:solidFill>
                            <a:srgbClr val="267CB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50" spc="-15" dirty="0">
                          <a:solidFill>
                            <a:srgbClr val="267CBF"/>
                          </a:solidFill>
                          <a:latin typeface="Times New Roman"/>
                          <a:cs typeface="Times New Roman"/>
                        </a:rPr>
                        <a:t>ing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24193" y="4328667"/>
            <a:ext cx="156210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50" dirty="0">
                <a:solidFill>
                  <a:srgbClr val="838383"/>
                </a:solidFill>
                <a:latin typeface="Courier New"/>
                <a:cs typeface="Courier New"/>
              </a:rPr>
              <a:t>17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50985" y="4328667"/>
            <a:ext cx="151130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70" dirty="0">
                <a:solidFill>
                  <a:srgbClr val="838383"/>
                </a:solidFill>
                <a:latin typeface="Courier New"/>
                <a:cs typeface="Courier New"/>
              </a:rPr>
              <a:t>19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19677" y="4328667"/>
            <a:ext cx="173355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80" dirty="0">
                <a:solidFill>
                  <a:srgbClr val="838383"/>
                </a:solidFill>
                <a:latin typeface="Courier New"/>
                <a:cs typeface="Courier New"/>
              </a:rPr>
              <a:t>20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81549" y="4328667"/>
            <a:ext cx="141605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204" dirty="0">
                <a:solidFill>
                  <a:srgbClr val="838383"/>
                </a:solidFill>
                <a:latin typeface="Courier New"/>
                <a:cs typeface="Courier New"/>
              </a:rPr>
              <a:t>21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46469" y="4328667"/>
            <a:ext cx="174625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75" dirty="0">
                <a:solidFill>
                  <a:srgbClr val="838383"/>
                </a:solidFill>
                <a:latin typeface="Courier New"/>
                <a:cs typeface="Courier New"/>
              </a:rPr>
              <a:t>22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708341" y="4328667"/>
            <a:ext cx="165100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14" dirty="0">
                <a:solidFill>
                  <a:srgbClr val="838383"/>
                </a:solidFill>
                <a:latin typeface="Courier New"/>
                <a:cs typeface="Courier New"/>
              </a:rPr>
              <a:t>23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89113" y="4328667"/>
            <a:ext cx="778510" cy="795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155" dirty="0">
                <a:solidFill>
                  <a:srgbClr val="838383"/>
                </a:solidFill>
                <a:latin typeface="Courier New"/>
                <a:cs typeface="Courier New"/>
              </a:rPr>
              <a:t>18</a:t>
            </a:r>
            <a:endParaRPr sz="1100">
              <a:latin typeface="Courier New"/>
              <a:cs typeface="Courier New"/>
            </a:endParaRPr>
          </a:p>
          <a:p>
            <a:pPr marL="26670">
              <a:lnSpc>
                <a:spcPct val="100000"/>
              </a:lnSpc>
              <a:spcBef>
                <a:spcPts val="445"/>
              </a:spcBef>
            </a:pPr>
            <a:r>
              <a:rPr sz="750" spc="10" dirty="0">
                <a:solidFill>
                  <a:srgbClr val="267CBF"/>
                </a:solidFill>
                <a:latin typeface="Times New Roman"/>
                <a:cs typeface="Times New Roman"/>
              </a:rPr>
              <a:t>Marley </a:t>
            </a:r>
            <a:r>
              <a:rPr sz="750" spc="-40" dirty="0">
                <a:solidFill>
                  <a:srgbClr val="267CBF"/>
                </a:solidFill>
                <a:latin typeface="Times New Roman"/>
                <a:cs typeface="Times New Roman"/>
              </a:rPr>
              <a:t>In</a:t>
            </a:r>
            <a:r>
              <a:rPr sz="750" spc="-40" dirty="0">
                <a:solidFill>
                  <a:srgbClr val="3A74A1"/>
                </a:solidFill>
                <a:latin typeface="Times New Roman"/>
                <a:cs typeface="Times New Roman"/>
              </a:rPr>
              <a:t>i</a:t>
            </a:r>
            <a:r>
              <a:rPr sz="750" spc="-40" dirty="0">
                <a:solidFill>
                  <a:srgbClr val="267CBF"/>
                </a:solidFill>
                <a:latin typeface="Times New Roman"/>
                <a:cs typeface="Times New Roman"/>
              </a:rPr>
              <a:t>t </a:t>
            </a:r>
            <a:r>
              <a:rPr sz="750" spc="-50" dirty="0">
                <a:solidFill>
                  <a:srgbClr val="3A74A1"/>
                </a:solidFill>
                <a:latin typeface="Times New Roman"/>
                <a:cs typeface="Times New Roman"/>
              </a:rPr>
              <a:t>i</a:t>
            </a:r>
            <a:r>
              <a:rPr sz="750" spc="-50" dirty="0">
                <a:solidFill>
                  <a:srgbClr val="267CBF"/>
                </a:solidFill>
                <a:latin typeface="Times New Roman"/>
                <a:cs typeface="Times New Roman"/>
              </a:rPr>
              <a:t>al </a:t>
            </a:r>
            <a:r>
              <a:rPr sz="750" spc="-15" dirty="0">
                <a:solidFill>
                  <a:srgbClr val="267CBF"/>
                </a:solidFill>
                <a:latin typeface="Times New Roman"/>
                <a:cs typeface="Times New Roman"/>
              </a:rPr>
              <a:t> </a:t>
            </a:r>
            <a:r>
              <a:rPr sz="750" spc="-35" dirty="0">
                <a:solidFill>
                  <a:srgbClr val="267CBF"/>
                </a:solidFill>
                <a:latin typeface="Times New Roman"/>
                <a:cs typeface="Times New Roman"/>
              </a:rPr>
              <a:t>Eval</a:t>
            </a:r>
            <a:endParaRPr sz="750">
              <a:latin typeface="Times New Roman"/>
              <a:cs typeface="Times New Roman"/>
            </a:endParaRPr>
          </a:p>
          <a:p>
            <a:pPr marR="140970" algn="ctr">
              <a:lnSpc>
                <a:spcPct val="100000"/>
              </a:lnSpc>
              <a:spcBef>
                <a:spcPts val="345"/>
              </a:spcBef>
            </a:pPr>
            <a:r>
              <a:rPr sz="2600" spc="-695" dirty="0">
                <a:solidFill>
                  <a:srgbClr val="FD0000"/>
                </a:solidFill>
                <a:latin typeface="Arial"/>
                <a:cs typeface="Arial"/>
              </a:rPr>
              <a:t>1</a:t>
            </a:r>
            <a:endParaRPr sz="2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7965" y="5240020"/>
            <a:ext cx="184785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35" dirty="0">
                <a:solidFill>
                  <a:srgbClr val="838383"/>
                </a:solidFill>
                <a:latin typeface="Courier New"/>
                <a:cs typeface="Courier New"/>
              </a:rPr>
              <a:t>24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54757" y="5240020"/>
            <a:ext cx="170180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95" dirty="0">
                <a:solidFill>
                  <a:srgbClr val="838383"/>
                </a:solidFill>
                <a:latin typeface="Courier New"/>
                <a:cs typeface="Courier New"/>
              </a:rPr>
              <a:t>26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19677" y="5240020"/>
            <a:ext cx="174625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75" dirty="0">
                <a:solidFill>
                  <a:srgbClr val="838383"/>
                </a:solidFill>
                <a:latin typeface="Courier New"/>
                <a:cs typeface="Courier New"/>
              </a:rPr>
              <a:t>27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81549" y="5240020"/>
            <a:ext cx="173355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80" dirty="0">
                <a:solidFill>
                  <a:srgbClr val="838383"/>
                </a:solidFill>
                <a:latin typeface="Courier New"/>
                <a:cs typeface="Courier New"/>
              </a:rPr>
              <a:t>28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446469" y="5240020"/>
            <a:ext cx="170180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95" dirty="0">
                <a:solidFill>
                  <a:srgbClr val="838383"/>
                </a:solidFill>
                <a:latin typeface="Courier New"/>
                <a:cs typeface="Courier New"/>
              </a:rPr>
              <a:t>29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703756" y="5240020"/>
            <a:ext cx="174625" cy="19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-75" dirty="0">
                <a:solidFill>
                  <a:srgbClr val="838383"/>
                </a:solidFill>
                <a:latin typeface="Courier New"/>
                <a:cs typeface="Courier New"/>
              </a:rPr>
              <a:t>30</a:t>
            </a:r>
            <a:endParaRPr sz="11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263485" y="650227"/>
            <a:ext cx="2614930" cy="692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36980" algn="l"/>
              </a:tabLst>
            </a:pPr>
            <a:r>
              <a:rPr sz="4400" u="none" spc="-5" dirty="0">
                <a:solidFill>
                  <a:srgbClr val="666666"/>
                </a:solidFill>
              </a:rPr>
              <a:t>Next	Steps:</a:t>
            </a:r>
            <a:endParaRPr sz="4400"/>
          </a:p>
        </p:txBody>
      </p:sp>
      <p:sp>
        <p:nvSpPr>
          <p:cNvPr id="7" name="object 7"/>
          <p:cNvSpPr txBox="1"/>
          <p:nvPr/>
        </p:nvSpPr>
        <p:spPr>
          <a:xfrm>
            <a:off x="810226" y="1817090"/>
            <a:ext cx="7366634" cy="4218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1315" indent="-348615">
              <a:lnSpc>
                <a:spcPct val="100000"/>
              </a:lnSpc>
              <a:buChar char="•"/>
              <a:tabLst>
                <a:tab pos="360680" algn="l"/>
                <a:tab pos="361950" algn="l"/>
              </a:tabLst>
            </a:pPr>
            <a:r>
              <a:rPr sz="2700" spc="-5" dirty="0">
                <a:latin typeface="Times New Roman"/>
                <a:cs typeface="Times New Roman"/>
              </a:rPr>
              <a:t>What is </a:t>
            </a:r>
            <a:r>
              <a:rPr sz="2700" dirty="0">
                <a:latin typeface="Times New Roman"/>
                <a:cs typeface="Times New Roman"/>
              </a:rPr>
              <a:t>your </a:t>
            </a:r>
            <a:r>
              <a:rPr sz="2700" spc="-5" dirty="0">
                <a:latin typeface="Times New Roman"/>
                <a:cs typeface="Times New Roman"/>
              </a:rPr>
              <a:t>caseload? How </a:t>
            </a:r>
            <a:r>
              <a:rPr sz="2700" dirty="0">
                <a:latin typeface="Times New Roman"/>
                <a:cs typeface="Times New Roman"/>
              </a:rPr>
              <a:t>do you </a:t>
            </a:r>
            <a:r>
              <a:rPr sz="2700" spc="-5" dirty="0">
                <a:latin typeface="Times New Roman"/>
                <a:cs typeface="Times New Roman"/>
              </a:rPr>
              <a:t>find</a:t>
            </a:r>
            <a:r>
              <a:rPr sz="2700" spc="1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it?</a:t>
            </a:r>
            <a:endParaRPr sz="27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675"/>
              </a:spcBef>
              <a:buChar char="•"/>
              <a:tabLst>
                <a:tab pos="360680" algn="l"/>
                <a:tab pos="361950" algn="l"/>
              </a:tabLst>
            </a:pPr>
            <a:r>
              <a:rPr sz="2700" spc="-5" dirty="0">
                <a:latin typeface="Times New Roman"/>
                <a:cs typeface="Times New Roman"/>
              </a:rPr>
              <a:t>Look at academic calendar (breaks, holidays,</a:t>
            </a:r>
            <a:r>
              <a:rPr sz="2700" spc="9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etc.)</a:t>
            </a:r>
            <a:endParaRPr sz="27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675"/>
              </a:spcBef>
              <a:buChar char="•"/>
              <a:tabLst>
                <a:tab pos="360680" algn="l"/>
                <a:tab pos="361950" algn="l"/>
              </a:tabLst>
            </a:pPr>
            <a:r>
              <a:rPr sz="2700" spc="-5" dirty="0">
                <a:latin typeface="Times New Roman"/>
                <a:cs typeface="Times New Roman"/>
              </a:rPr>
              <a:t>Map out meetings (*double check</a:t>
            </a:r>
            <a:r>
              <a:rPr sz="2700" spc="4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dates)</a:t>
            </a:r>
            <a:endParaRPr sz="27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675"/>
              </a:spcBef>
              <a:buChar char="•"/>
              <a:tabLst>
                <a:tab pos="360680" algn="l"/>
                <a:tab pos="361950" algn="l"/>
              </a:tabLst>
            </a:pPr>
            <a:r>
              <a:rPr sz="2700" spc="-5" dirty="0">
                <a:latin typeface="Times New Roman"/>
                <a:cs typeface="Times New Roman"/>
              </a:rPr>
              <a:t>Note types </a:t>
            </a:r>
            <a:r>
              <a:rPr sz="2700" dirty="0">
                <a:latin typeface="Times New Roman"/>
                <a:cs typeface="Times New Roman"/>
              </a:rPr>
              <a:t>of </a:t>
            </a:r>
            <a:r>
              <a:rPr sz="2700" spc="-5" dirty="0">
                <a:latin typeface="Times New Roman"/>
                <a:cs typeface="Times New Roman"/>
              </a:rPr>
              <a:t>meetings (color</a:t>
            </a:r>
            <a:r>
              <a:rPr sz="2700" spc="6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code/highlight)</a:t>
            </a:r>
            <a:endParaRPr sz="2700">
              <a:latin typeface="Times New Roman"/>
              <a:cs typeface="Times New Roman"/>
            </a:endParaRPr>
          </a:p>
          <a:p>
            <a:pPr marL="818515" lvl="1" indent="-348615">
              <a:lnSpc>
                <a:spcPct val="100000"/>
              </a:lnSpc>
              <a:spcBef>
                <a:spcPts val="175"/>
              </a:spcBef>
              <a:buChar char="•"/>
              <a:tabLst>
                <a:tab pos="817880" algn="l"/>
                <a:tab pos="819150" algn="l"/>
              </a:tabLst>
            </a:pPr>
            <a:r>
              <a:rPr sz="2700" spc="-15" dirty="0">
                <a:latin typeface="Times New Roman"/>
                <a:cs typeface="Times New Roman"/>
              </a:rPr>
              <a:t>Transfers </a:t>
            </a:r>
            <a:r>
              <a:rPr sz="2700" spc="-5" dirty="0">
                <a:latin typeface="Times New Roman"/>
                <a:cs typeface="Times New Roman"/>
              </a:rPr>
              <a:t>(*talk to </a:t>
            </a:r>
            <a:r>
              <a:rPr sz="2700" dirty="0">
                <a:latin typeface="Times New Roman"/>
                <a:cs typeface="Times New Roman"/>
              </a:rPr>
              <a:t>your</a:t>
            </a:r>
            <a:r>
              <a:rPr sz="2700" spc="8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coordinator/supervisor)</a:t>
            </a:r>
            <a:endParaRPr sz="2700">
              <a:latin typeface="Times New Roman"/>
              <a:cs typeface="Times New Roman"/>
            </a:endParaRPr>
          </a:p>
          <a:p>
            <a:pPr marL="818515" lvl="1" indent="-348615">
              <a:lnSpc>
                <a:spcPct val="100000"/>
              </a:lnSpc>
              <a:spcBef>
                <a:spcPts val="175"/>
              </a:spcBef>
              <a:buChar char="•"/>
              <a:tabLst>
                <a:tab pos="817880" algn="l"/>
                <a:tab pos="819150" algn="l"/>
              </a:tabLst>
            </a:pPr>
            <a:r>
              <a:rPr sz="2700" spc="-5" dirty="0">
                <a:latin typeface="Times New Roman"/>
                <a:cs typeface="Times New Roman"/>
              </a:rPr>
              <a:t>Annuals</a:t>
            </a:r>
            <a:endParaRPr sz="2700">
              <a:latin typeface="Times New Roman"/>
              <a:cs typeface="Times New Roman"/>
            </a:endParaRPr>
          </a:p>
          <a:p>
            <a:pPr marL="818515" lvl="1" indent="-348615">
              <a:lnSpc>
                <a:spcPct val="100000"/>
              </a:lnSpc>
              <a:spcBef>
                <a:spcPts val="175"/>
              </a:spcBef>
              <a:buChar char="•"/>
              <a:tabLst>
                <a:tab pos="817880" algn="l"/>
                <a:tab pos="819150" algn="l"/>
              </a:tabLst>
            </a:pPr>
            <a:r>
              <a:rPr sz="2700" spc="-5" dirty="0">
                <a:latin typeface="Times New Roman"/>
                <a:cs typeface="Times New Roman"/>
              </a:rPr>
              <a:t>Re-evals/TRI</a:t>
            </a:r>
            <a:endParaRPr sz="27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675"/>
              </a:spcBef>
              <a:buChar char="•"/>
              <a:tabLst>
                <a:tab pos="360680" algn="l"/>
                <a:tab pos="361950" algn="l"/>
              </a:tabLst>
            </a:pPr>
            <a:r>
              <a:rPr sz="2700" spc="-5" dirty="0">
                <a:latin typeface="Times New Roman"/>
                <a:cs typeface="Times New Roman"/>
              </a:rPr>
              <a:t>Think about</a:t>
            </a:r>
            <a:r>
              <a:rPr sz="2700" spc="-3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initials</a:t>
            </a:r>
            <a:endParaRPr sz="27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spcBef>
                <a:spcPts val="675"/>
              </a:spcBef>
              <a:buChar char="•"/>
              <a:tabLst>
                <a:tab pos="360680" algn="l"/>
                <a:tab pos="361950" algn="l"/>
              </a:tabLst>
            </a:pPr>
            <a:r>
              <a:rPr sz="2700" spc="-5" dirty="0">
                <a:latin typeface="Times New Roman"/>
                <a:cs typeface="Times New Roman"/>
              </a:rPr>
              <a:t>Contact</a:t>
            </a:r>
            <a:r>
              <a:rPr sz="2700" spc="-5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families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00074" y="670343"/>
            <a:ext cx="5775960" cy="692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u="none" spc="-114" dirty="0">
                <a:solidFill>
                  <a:srgbClr val="666666"/>
                </a:solidFill>
              </a:rPr>
              <a:t>Your </a:t>
            </a:r>
            <a:r>
              <a:rPr sz="4400" i="1" u="none" spc="-70" dirty="0">
                <a:solidFill>
                  <a:srgbClr val="666666"/>
                </a:solidFill>
                <a:latin typeface="Times New Roman"/>
                <a:cs typeface="Times New Roman"/>
              </a:rPr>
              <a:t>Yearly </a:t>
            </a:r>
            <a:r>
              <a:rPr sz="4400" u="none" spc="-5" dirty="0">
                <a:solidFill>
                  <a:srgbClr val="666666"/>
                </a:solidFill>
              </a:rPr>
              <a:t>IEP</a:t>
            </a:r>
            <a:r>
              <a:rPr sz="4400" u="none" spc="-30" dirty="0">
                <a:solidFill>
                  <a:srgbClr val="666666"/>
                </a:solidFill>
              </a:rPr>
              <a:t> </a:t>
            </a:r>
            <a:r>
              <a:rPr sz="4400" u="none" spc="-5" dirty="0">
                <a:solidFill>
                  <a:srgbClr val="666666"/>
                </a:solidFill>
              </a:rPr>
              <a:t>Calendar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8776" y="2273134"/>
            <a:ext cx="6748145" cy="2578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0364">
              <a:lnSpc>
                <a:spcPct val="100000"/>
              </a:lnSpc>
            </a:pPr>
            <a:r>
              <a:rPr sz="2700" u="heavy" spc="-5" dirty="0">
                <a:latin typeface="Times New Roman"/>
                <a:cs typeface="Times New Roman"/>
              </a:rPr>
              <a:t>How to set yourself</a:t>
            </a:r>
            <a:r>
              <a:rPr sz="2700" u="heavy" spc="30" dirty="0">
                <a:latin typeface="Times New Roman"/>
                <a:cs typeface="Times New Roman"/>
              </a:rPr>
              <a:t> </a:t>
            </a:r>
            <a:r>
              <a:rPr sz="2700" u="heavy" spc="-10" dirty="0">
                <a:latin typeface="Times New Roman"/>
                <a:cs typeface="Times New Roman"/>
              </a:rPr>
              <a:t>up-organize</a:t>
            </a: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4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buChar char="•"/>
              <a:tabLst>
                <a:tab pos="360680" algn="l"/>
                <a:tab pos="361950" algn="l"/>
              </a:tabLst>
            </a:pPr>
            <a:r>
              <a:rPr sz="2700" spc="-5" dirty="0">
                <a:latin typeface="Times New Roman"/>
                <a:cs typeface="Times New Roman"/>
              </a:rPr>
              <a:t>Look at </a:t>
            </a:r>
            <a:r>
              <a:rPr sz="2700" dirty="0">
                <a:latin typeface="Times New Roman"/>
                <a:cs typeface="Times New Roman"/>
              </a:rPr>
              <a:t>your</a:t>
            </a:r>
            <a:r>
              <a:rPr sz="2700" spc="-4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caseload</a:t>
            </a:r>
            <a:endParaRPr sz="27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buChar char="•"/>
              <a:tabLst>
                <a:tab pos="360680" algn="l"/>
                <a:tab pos="361950" algn="l"/>
              </a:tabLst>
            </a:pPr>
            <a:r>
              <a:rPr sz="2700" spc="-5" dirty="0">
                <a:latin typeface="Times New Roman"/>
                <a:cs typeface="Times New Roman"/>
              </a:rPr>
              <a:t>Make a list if needed (*Is there a one big</a:t>
            </a:r>
            <a:r>
              <a:rPr sz="2700" spc="9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list?)</a:t>
            </a:r>
            <a:endParaRPr sz="2700">
              <a:latin typeface="Times New Roman"/>
              <a:cs typeface="Times New Roman"/>
            </a:endParaRPr>
          </a:p>
          <a:p>
            <a:pPr marL="361315" indent="-348615">
              <a:lnSpc>
                <a:spcPct val="100000"/>
              </a:lnSpc>
              <a:buChar char="•"/>
              <a:tabLst>
                <a:tab pos="360680" algn="l"/>
                <a:tab pos="361950" algn="l"/>
              </a:tabLst>
            </a:pPr>
            <a:r>
              <a:rPr sz="2700" spc="-5" dirty="0">
                <a:latin typeface="Times New Roman"/>
                <a:cs typeface="Times New Roman"/>
              </a:rPr>
              <a:t>Review all</a:t>
            </a:r>
            <a:r>
              <a:rPr sz="2700" spc="-5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dates</a:t>
            </a:r>
            <a:endParaRPr sz="2700">
              <a:latin typeface="Times New Roman"/>
              <a:cs typeface="Times New Roman"/>
            </a:endParaRPr>
          </a:p>
          <a:p>
            <a:pPr marL="1275715" lvl="1" indent="-348615">
              <a:lnSpc>
                <a:spcPct val="100000"/>
              </a:lnSpc>
              <a:buChar char="•"/>
              <a:tabLst>
                <a:tab pos="1275080" algn="l"/>
                <a:tab pos="1276350" algn="l"/>
              </a:tabLst>
            </a:pPr>
            <a:r>
              <a:rPr sz="2700" spc="-5" dirty="0">
                <a:latin typeface="Times New Roman"/>
                <a:cs typeface="Times New Roman"/>
              </a:rPr>
              <a:t>Map out </a:t>
            </a:r>
            <a:r>
              <a:rPr sz="2700" dirty="0">
                <a:latin typeface="Times New Roman"/>
                <a:cs typeface="Times New Roman"/>
              </a:rPr>
              <a:t>on your</a:t>
            </a:r>
            <a:r>
              <a:rPr sz="2700" spc="-4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calendar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33159" y="525393"/>
            <a:ext cx="6073140" cy="476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u="heavy" spc="-5" dirty="0">
                <a:solidFill>
                  <a:srgbClr val="666666"/>
                </a:solidFill>
              </a:rPr>
              <a:t>Sample School Calendar: October</a:t>
            </a:r>
            <a:r>
              <a:rPr sz="3000" u="heavy" spc="10" dirty="0">
                <a:solidFill>
                  <a:srgbClr val="666666"/>
                </a:solidFill>
              </a:rPr>
              <a:t> </a:t>
            </a:r>
            <a:r>
              <a:rPr sz="3000" u="heavy" dirty="0">
                <a:solidFill>
                  <a:srgbClr val="666666"/>
                </a:solidFill>
              </a:rPr>
              <a:t>2023</a:t>
            </a:r>
            <a:endParaRPr sz="3000"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42912" y="1351662"/>
          <a:ext cx="7959090" cy="4841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4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9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9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9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49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77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u="heavy" spc="-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u="heavy" spc="-5" dirty="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u="heavy" spc="-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u="heavy" spc="-5" dirty="0">
                          <a:latin typeface="Times New Roman"/>
                          <a:cs typeface="Times New Roman"/>
                        </a:rPr>
                        <a:t>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u="heavy" spc="-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u="heavy" spc="-5" dirty="0">
                          <a:latin typeface="Times New Roman"/>
                          <a:cs typeface="Times New Roman"/>
                        </a:rPr>
                        <a:t>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u="heavy" spc="-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u="heavy" dirty="0">
                          <a:latin typeface="Times New Roman"/>
                          <a:cs typeface="Times New Roman"/>
                        </a:rPr>
                        <a:t>W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u="heavy" spc="-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u="heavy" spc="-5" dirty="0">
                          <a:latin typeface="Times New Roman"/>
                          <a:cs typeface="Times New Roman"/>
                        </a:rPr>
                        <a:t>TH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u="heavy" spc="-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u="heavy" spc="-5" dirty="0">
                          <a:latin typeface="Times New Roman"/>
                          <a:cs typeface="Times New Roman"/>
                        </a:rPr>
                        <a:t>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u="heavy" spc="-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u="heavy" spc="-5" dirty="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824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3.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4.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6.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7.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2824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8.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1949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9.  </a:t>
                      </a:r>
                      <a:r>
                        <a:rPr sz="1000" i="1" spc="-5" dirty="0">
                          <a:latin typeface="Times New Roman"/>
                          <a:cs typeface="Times New Roman"/>
                        </a:rPr>
                        <a:t>INDIGENOUS  PEOPLE’S</a:t>
                      </a:r>
                      <a:r>
                        <a:rPr sz="1000" i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i="1" spc="-20" dirty="0">
                          <a:latin typeface="Times New Roman"/>
                          <a:cs typeface="Times New Roman"/>
                        </a:rPr>
                        <a:t>DAY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10.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11.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12.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13.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End 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Quarter</a:t>
                      </a:r>
                      <a:r>
                        <a:rPr sz="10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14.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824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15.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16.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17.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18.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19.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CONFERENCES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20.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CONFERENCES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21.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2824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22.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23.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24.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25.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26.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27.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28.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2824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29.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30.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31.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000" i="1" spc="-5" dirty="0">
                          <a:latin typeface="Times New Roman"/>
                          <a:cs typeface="Times New Roman"/>
                        </a:rPr>
                        <a:t>HALLOWEEN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109961" y="511669"/>
            <a:ext cx="4919980" cy="476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u="none" spc="-5" dirty="0">
                <a:solidFill>
                  <a:srgbClr val="666666"/>
                </a:solidFill>
              </a:rPr>
              <a:t>Sample Calendar: October</a:t>
            </a:r>
            <a:r>
              <a:rPr sz="3000" u="none" spc="-15" dirty="0">
                <a:solidFill>
                  <a:srgbClr val="666666"/>
                </a:solidFill>
              </a:rPr>
              <a:t> </a:t>
            </a:r>
            <a:r>
              <a:rPr sz="3000" u="none" dirty="0">
                <a:solidFill>
                  <a:srgbClr val="666666"/>
                </a:solidFill>
              </a:rPr>
              <a:t>2023</a:t>
            </a:r>
            <a:endParaRPr sz="3000"/>
          </a:p>
        </p:txBody>
      </p:sp>
      <p:sp>
        <p:nvSpPr>
          <p:cNvPr id="7" name="object 7"/>
          <p:cNvSpPr/>
          <p:nvPr/>
        </p:nvSpPr>
        <p:spPr>
          <a:xfrm>
            <a:off x="1898250" y="2119425"/>
            <a:ext cx="762000" cy="152400"/>
          </a:xfrm>
          <a:custGeom>
            <a:avLst/>
            <a:gdLst/>
            <a:ahLst/>
            <a:cxnLst/>
            <a:rect l="l" t="t" r="r" b="b"/>
            <a:pathLst>
              <a:path w="762000" h="152400">
                <a:moveTo>
                  <a:pt x="0" y="0"/>
                </a:moveTo>
                <a:lnTo>
                  <a:pt x="761640" y="0"/>
                </a:lnTo>
                <a:lnTo>
                  <a:pt x="761640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98250" y="2271825"/>
            <a:ext cx="367030" cy="152400"/>
          </a:xfrm>
          <a:custGeom>
            <a:avLst/>
            <a:gdLst/>
            <a:ahLst/>
            <a:cxnLst/>
            <a:rect l="l" t="t" r="r" b="b"/>
            <a:pathLst>
              <a:path w="367030" h="152400">
                <a:moveTo>
                  <a:pt x="0" y="0"/>
                </a:moveTo>
                <a:lnTo>
                  <a:pt x="366780" y="0"/>
                </a:lnTo>
                <a:lnTo>
                  <a:pt x="366780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63100" y="2994199"/>
            <a:ext cx="874394" cy="152400"/>
          </a:xfrm>
          <a:custGeom>
            <a:avLst/>
            <a:gdLst/>
            <a:ahLst/>
            <a:cxnLst/>
            <a:rect l="l" t="t" r="r" b="b"/>
            <a:pathLst>
              <a:path w="874395" h="152400">
                <a:moveTo>
                  <a:pt x="0" y="0"/>
                </a:moveTo>
                <a:lnTo>
                  <a:pt x="874396" y="0"/>
                </a:lnTo>
                <a:lnTo>
                  <a:pt x="874396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27950" y="2994199"/>
            <a:ext cx="511809" cy="152400"/>
          </a:xfrm>
          <a:custGeom>
            <a:avLst/>
            <a:gdLst/>
            <a:ahLst/>
            <a:cxnLst/>
            <a:rect l="l" t="t" r="r" b="b"/>
            <a:pathLst>
              <a:path w="511810" h="152400">
                <a:moveTo>
                  <a:pt x="0" y="0"/>
                </a:moveTo>
                <a:lnTo>
                  <a:pt x="511396" y="0"/>
                </a:lnTo>
                <a:lnTo>
                  <a:pt x="511396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27950" y="3146599"/>
            <a:ext cx="824230" cy="152400"/>
          </a:xfrm>
          <a:custGeom>
            <a:avLst/>
            <a:gdLst/>
            <a:ahLst/>
            <a:cxnLst/>
            <a:rect l="l" t="t" r="r" b="b"/>
            <a:pathLst>
              <a:path w="824229" h="152400">
                <a:moveTo>
                  <a:pt x="0" y="0"/>
                </a:moveTo>
                <a:lnTo>
                  <a:pt x="823874" y="0"/>
                </a:lnTo>
                <a:lnTo>
                  <a:pt x="823874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00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92799" y="2994199"/>
            <a:ext cx="430530" cy="152400"/>
          </a:xfrm>
          <a:custGeom>
            <a:avLst/>
            <a:gdLst/>
            <a:ahLst/>
            <a:cxnLst/>
            <a:rect l="l" t="t" r="r" b="b"/>
            <a:pathLst>
              <a:path w="430529" h="152400">
                <a:moveTo>
                  <a:pt x="0" y="0"/>
                </a:moveTo>
                <a:lnTo>
                  <a:pt x="430193" y="0"/>
                </a:lnTo>
                <a:lnTo>
                  <a:pt x="430193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92799" y="3146599"/>
            <a:ext cx="606425" cy="152400"/>
          </a:xfrm>
          <a:custGeom>
            <a:avLst/>
            <a:gdLst/>
            <a:ahLst/>
            <a:cxnLst/>
            <a:rect l="l" t="t" r="r" b="b"/>
            <a:pathLst>
              <a:path w="606425" h="152400">
                <a:moveTo>
                  <a:pt x="0" y="0"/>
                </a:moveTo>
                <a:lnTo>
                  <a:pt x="606114" y="0"/>
                </a:lnTo>
                <a:lnTo>
                  <a:pt x="606114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898250" y="3868975"/>
            <a:ext cx="864235" cy="152400"/>
          </a:xfrm>
          <a:custGeom>
            <a:avLst/>
            <a:gdLst/>
            <a:ahLst/>
            <a:cxnLst/>
            <a:rect l="l" t="t" r="r" b="b"/>
            <a:pathLst>
              <a:path w="864235" h="152400">
                <a:moveTo>
                  <a:pt x="0" y="0"/>
                </a:moveTo>
                <a:lnTo>
                  <a:pt x="863920" y="0"/>
                </a:lnTo>
                <a:lnTo>
                  <a:pt x="863920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898250" y="4021375"/>
            <a:ext cx="212090" cy="152400"/>
          </a:xfrm>
          <a:custGeom>
            <a:avLst/>
            <a:gdLst/>
            <a:ahLst/>
            <a:cxnLst/>
            <a:rect l="l" t="t" r="r" b="b"/>
            <a:pathLst>
              <a:path w="212089" h="152400">
                <a:moveTo>
                  <a:pt x="0" y="0"/>
                </a:moveTo>
                <a:lnTo>
                  <a:pt x="211501" y="0"/>
                </a:lnTo>
                <a:lnTo>
                  <a:pt x="211501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63100" y="3868975"/>
            <a:ext cx="941705" cy="152400"/>
          </a:xfrm>
          <a:custGeom>
            <a:avLst/>
            <a:gdLst/>
            <a:ahLst/>
            <a:cxnLst/>
            <a:rect l="l" t="t" r="r" b="b"/>
            <a:pathLst>
              <a:path w="941704" h="152400">
                <a:moveTo>
                  <a:pt x="0" y="0"/>
                </a:moveTo>
                <a:lnTo>
                  <a:pt x="941342" y="0"/>
                </a:lnTo>
                <a:lnTo>
                  <a:pt x="941342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063100" y="4021375"/>
            <a:ext cx="352425" cy="152400"/>
          </a:xfrm>
          <a:custGeom>
            <a:avLst/>
            <a:gdLst/>
            <a:ahLst/>
            <a:cxnLst/>
            <a:rect l="l" t="t" r="r" b="b"/>
            <a:pathLst>
              <a:path w="352425" h="152400">
                <a:moveTo>
                  <a:pt x="0" y="0"/>
                </a:moveTo>
                <a:lnTo>
                  <a:pt x="352399" y="0"/>
                </a:lnTo>
                <a:lnTo>
                  <a:pt x="352399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063100" y="4800275"/>
            <a:ext cx="387985" cy="152400"/>
          </a:xfrm>
          <a:custGeom>
            <a:avLst/>
            <a:gdLst/>
            <a:ahLst/>
            <a:cxnLst/>
            <a:rect l="l" t="t" r="r" b="b"/>
            <a:pathLst>
              <a:path w="387985" h="152400">
                <a:moveTo>
                  <a:pt x="0" y="0"/>
                </a:moveTo>
                <a:lnTo>
                  <a:pt x="387918" y="0"/>
                </a:lnTo>
                <a:lnTo>
                  <a:pt x="387918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063100" y="4952675"/>
            <a:ext cx="655955" cy="152400"/>
          </a:xfrm>
          <a:custGeom>
            <a:avLst/>
            <a:gdLst/>
            <a:ahLst/>
            <a:cxnLst/>
            <a:rect l="l" t="t" r="r" b="b"/>
            <a:pathLst>
              <a:path w="655954" h="152400">
                <a:moveTo>
                  <a:pt x="0" y="0"/>
                </a:moveTo>
                <a:lnTo>
                  <a:pt x="655766" y="0"/>
                </a:lnTo>
                <a:lnTo>
                  <a:pt x="655766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063100" y="5105075"/>
            <a:ext cx="352425" cy="152400"/>
          </a:xfrm>
          <a:custGeom>
            <a:avLst/>
            <a:gdLst/>
            <a:ahLst/>
            <a:cxnLst/>
            <a:rect l="l" t="t" r="r" b="b"/>
            <a:pathLst>
              <a:path w="352425" h="152400">
                <a:moveTo>
                  <a:pt x="0" y="0"/>
                </a:moveTo>
                <a:lnTo>
                  <a:pt x="352399" y="0"/>
                </a:lnTo>
                <a:lnTo>
                  <a:pt x="352399" y="152399"/>
                </a:lnTo>
                <a:lnTo>
                  <a:pt x="0" y="152399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392799" y="4800275"/>
            <a:ext cx="782955" cy="152400"/>
          </a:xfrm>
          <a:custGeom>
            <a:avLst/>
            <a:gdLst/>
            <a:ahLst/>
            <a:cxnLst/>
            <a:rect l="l" t="t" r="r" b="b"/>
            <a:pathLst>
              <a:path w="782954" h="152400">
                <a:moveTo>
                  <a:pt x="0" y="0"/>
                </a:moveTo>
                <a:lnTo>
                  <a:pt x="782592" y="0"/>
                </a:lnTo>
                <a:lnTo>
                  <a:pt x="782592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92799" y="4952675"/>
            <a:ext cx="610235" cy="152400"/>
          </a:xfrm>
          <a:custGeom>
            <a:avLst/>
            <a:gdLst/>
            <a:ahLst/>
            <a:cxnLst/>
            <a:rect l="l" t="t" r="r" b="b"/>
            <a:pathLst>
              <a:path w="610235" h="152400">
                <a:moveTo>
                  <a:pt x="0" y="0"/>
                </a:moveTo>
                <a:lnTo>
                  <a:pt x="610081" y="0"/>
                </a:lnTo>
                <a:lnTo>
                  <a:pt x="610081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898250" y="5731575"/>
            <a:ext cx="793750" cy="152400"/>
          </a:xfrm>
          <a:custGeom>
            <a:avLst/>
            <a:gdLst/>
            <a:ahLst/>
            <a:cxnLst/>
            <a:rect l="l" t="t" r="r" b="b"/>
            <a:pathLst>
              <a:path w="793750" h="152400">
                <a:moveTo>
                  <a:pt x="0" y="0"/>
                </a:moveTo>
                <a:lnTo>
                  <a:pt x="793378" y="0"/>
                </a:lnTo>
                <a:lnTo>
                  <a:pt x="793378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898250" y="5883975"/>
            <a:ext cx="352425" cy="152400"/>
          </a:xfrm>
          <a:custGeom>
            <a:avLst/>
            <a:gdLst/>
            <a:ahLst/>
            <a:cxnLst/>
            <a:rect l="l" t="t" r="r" b="b"/>
            <a:pathLst>
              <a:path w="352425" h="152400">
                <a:moveTo>
                  <a:pt x="0" y="0"/>
                </a:moveTo>
                <a:lnTo>
                  <a:pt x="352399" y="0"/>
                </a:lnTo>
                <a:lnTo>
                  <a:pt x="352399" y="152400"/>
                </a:lnTo>
                <a:lnTo>
                  <a:pt x="0" y="152400"/>
                </a:lnTo>
                <a:lnTo>
                  <a:pt x="0" y="0"/>
                </a:lnTo>
                <a:close/>
              </a:path>
            </a:pathLst>
          </a:custGeom>
          <a:solidFill>
            <a:srgbClr val="FF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642912" y="1351662"/>
          <a:ext cx="8168640" cy="5021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4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48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48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4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48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48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48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48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u="heavy" spc="-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u="heavy" spc="-5" dirty="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u="heavy" spc="-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u="heavy" spc="-5" dirty="0">
                          <a:latin typeface="Times New Roman"/>
                          <a:cs typeface="Times New Roman"/>
                        </a:rPr>
                        <a:t>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u="heavy" spc="-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u="heavy" spc="-5" dirty="0">
                          <a:latin typeface="Times New Roman"/>
                          <a:cs typeface="Times New Roman"/>
                        </a:rPr>
                        <a:t>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u="heavy" spc="-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u="heavy" dirty="0">
                          <a:latin typeface="Times New Roman"/>
                          <a:cs typeface="Times New Roman"/>
                        </a:rPr>
                        <a:t>W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u="heavy" spc="-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u="heavy" spc="-5" dirty="0">
                          <a:latin typeface="Times New Roman"/>
                          <a:cs typeface="Times New Roman"/>
                        </a:rPr>
                        <a:t>TH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u="heavy" spc="-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u="heavy" spc="-5" dirty="0">
                          <a:latin typeface="Times New Roman"/>
                          <a:cs typeface="Times New Roman"/>
                        </a:rPr>
                        <a:t>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u="heavy" spc="-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u="heavy" spc="-5" dirty="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774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0645" marR="30480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Send NOM</a:t>
                      </a:r>
                      <a:r>
                        <a:rPr sz="10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for  Johnny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3.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4.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5.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6.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7.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4774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8.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 marR="30797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9.  </a:t>
                      </a:r>
                      <a:r>
                        <a:rPr sz="900" i="1" spc="-5" dirty="0">
                          <a:latin typeface="Times New Roman"/>
                          <a:cs typeface="Times New Roman"/>
                        </a:rPr>
                        <a:t>INDIGENOUS  PEOPLE’S</a:t>
                      </a:r>
                      <a:r>
                        <a:rPr sz="900" i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i="1" spc="-20" dirty="0">
                          <a:latin typeface="Times New Roman"/>
                          <a:cs typeface="Times New Roman"/>
                        </a:rPr>
                        <a:t>DAY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10.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Review PM</a:t>
                      </a:r>
                      <a:r>
                        <a:rPr sz="10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Data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11.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0645" marR="24257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Johnny S-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ANNUAL</a:t>
                      </a:r>
                      <a:r>
                        <a:rPr sz="10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DUE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12.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0645" marR="46037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Confirm 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conferences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13.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End 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Quarter</a:t>
                      </a:r>
                      <a:r>
                        <a:rPr sz="9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14.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1299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15.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16.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0645" marR="20256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Progress</a:t>
                      </a:r>
                      <a:r>
                        <a:rPr sz="10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Reports  Due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17.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0645" marR="12573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sz="10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Interview:  Harper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18.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19.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CONFERENCES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20.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b="1" spc="-5" dirty="0">
                          <a:latin typeface="Times New Roman"/>
                          <a:cs typeface="Times New Roman"/>
                        </a:rPr>
                        <a:t>CONFERENCES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21.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1299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22.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23.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Dentist Appt</a:t>
                      </a:r>
                      <a:r>
                        <a:rPr sz="10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9:30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24.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0645" marR="41084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Student 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Observation: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Harper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25.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26.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0645" marR="28384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Get consent</a:t>
                      </a:r>
                      <a:r>
                        <a:rPr sz="10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for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Sally</a:t>
                      </a:r>
                      <a:r>
                        <a:rPr sz="10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S-TRI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27.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28.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4774"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29.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30.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0645" marR="273050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Send NOM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for 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Harper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31.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1000" i="1" spc="-5" dirty="0">
                          <a:latin typeface="Times New Roman"/>
                          <a:cs typeface="Times New Roman"/>
                        </a:rPr>
                        <a:t>HALLOWEEN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5565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4">
                      <a:solidFill>
                        <a:srgbClr val="9E9E9E"/>
                      </a:solidFill>
                      <a:prstDash val="solid"/>
                    </a:lnL>
                    <a:lnR w="9524">
                      <a:solidFill>
                        <a:srgbClr val="9E9E9E"/>
                      </a:solidFill>
                      <a:prstDash val="solid"/>
                    </a:lnR>
                    <a:lnT w="9524">
                      <a:solidFill>
                        <a:srgbClr val="9E9E9E"/>
                      </a:solidFill>
                      <a:prstDash val="solid"/>
                    </a:lnT>
                    <a:lnB w="9524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697009" y="650227"/>
            <a:ext cx="3747770" cy="692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03070" algn="l"/>
                <a:tab pos="2277110" algn="l"/>
              </a:tabLst>
            </a:pPr>
            <a:r>
              <a:rPr sz="4400" u="none" spc="-5" dirty="0">
                <a:solidFill>
                  <a:srgbClr val="666666"/>
                </a:solidFill>
              </a:rPr>
              <a:t>Things	to	Notes:</a:t>
            </a:r>
            <a:endParaRPr sz="4400"/>
          </a:p>
        </p:txBody>
      </p:sp>
      <p:sp>
        <p:nvSpPr>
          <p:cNvPr id="7" name="object 7"/>
          <p:cNvSpPr txBox="1"/>
          <p:nvPr/>
        </p:nvSpPr>
        <p:spPr>
          <a:xfrm>
            <a:off x="819136" y="1863725"/>
            <a:ext cx="7553325" cy="4013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marR="39370" indent="-321945">
              <a:lnSpc>
                <a:spcPts val="2700"/>
              </a:lnSpc>
              <a:buSzPct val="84000"/>
              <a:buChar char="•"/>
              <a:tabLst>
                <a:tab pos="351790" algn="l"/>
                <a:tab pos="353060" algn="l"/>
              </a:tabLst>
            </a:pPr>
            <a:r>
              <a:rPr sz="2500" spc="-30" dirty="0">
                <a:latin typeface="Times New Roman"/>
                <a:cs typeface="Times New Roman"/>
              </a:rPr>
              <a:t>COMMUNICATE </a:t>
            </a:r>
            <a:r>
              <a:rPr sz="2500" spc="-5" dirty="0">
                <a:latin typeface="Times New Roman"/>
                <a:cs typeface="Times New Roman"/>
              </a:rPr>
              <a:t>with team (parents, teachers, student,  other</a:t>
            </a:r>
            <a:r>
              <a:rPr sz="2500" spc="-3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providers)</a:t>
            </a:r>
            <a:endParaRPr sz="2500">
              <a:latin typeface="Times New Roman"/>
              <a:cs typeface="Times New Roman"/>
            </a:endParaRPr>
          </a:p>
          <a:p>
            <a:pPr marL="352425" indent="-339725">
              <a:lnSpc>
                <a:spcPts val="2510"/>
              </a:lnSpc>
              <a:buChar char="•"/>
              <a:tabLst>
                <a:tab pos="351790" algn="l"/>
                <a:tab pos="353060" algn="l"/>
              </a:tabLst>
            </a:pPr>
            <a:r>
              <a:rPr sz="2500" spc="-5" dirty="0">
                <a:latin typeface="Times New Roman"/>
                <a:cs typeface="Times New Roman"/>
              </a:rPr>
              <a:t>Share snapshot/make snapshots </a:t>
            </a:r>
            <a:r>
              <a:rPr sz="2500" dirty="0">
                <a:latin typeface="Times New Roman"/>
                <a:cs typeface="Times New Roman"/>
              </a:rPr>
              <a:t>for </a:t>
            </a:r>
            <a:r>
              <a:rPr sz="2500" spc="-5" dirty="0">
                <a:latin typeface="Times New Roman"/>
                <a:cs typeface="Times New Roman"/>
              </a:rPr>
              <a:t>teachers-</a:t>
            </a:r>
            <a:r>
              <a:rPr sz="2500" spc="105" dirty="0">
                <a:latin typeface="Times New Roman"/>
                <a:cs typeface="Times New Roman"/>
              </a:rPr>
              <a:t> </a:t>
            </a:r>
            <a:r>
              <a:rPr sz="2500" u="heavy" spc="-5" dirty="0">
                <a:solidFill>
                  <a:srgbClr val="0563C1"/>
                </a:solidFill>
                <a:latin typeface="Times New Roman"/>
                <a:cs typeface="Times New Roman"/>
                <a:hlinkClick r:id="rId3"/>
              </a:rPr>
              <a:t>example</a:t>
            </a:r>
            <a:endParaRPr sz="2500">
              <a:latin typeface="Times New Roman"/>
              <a:cs typeface="Times New Roman"/>
            </a:endParaRPr>
          </a:p>
          <a:p>
            <a:pPr marL="809625" lvl="1" indent="-339725">
              <a:lnSpc>
                <a:spcPts val="2700"/>
              </a:lnSpc>
              <a:buChar char="•"/>
              <a:tabLst>
                <a:tab pos="808990" algn="l"/>
                <a:tab pos="810260" algn="l"/>
              </a:tabLst>
            </a:pPr>
            <a:r>
              <a:rPr sz="2500" spc="-5" dirty="0">
                <a:latin typeface="Times New Roman"/>
                <a:cs typeface="Times New Roman"/>
              </a:rPr>
              <a:t>Review with teachers (have them sign</a:t>
            </a:r>
            <a:r>
              <a:rPr sz="2500" spc="4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off?)</a:t>
            </a:r>
            <a:endParaRPr sz="2500">
              <a:latin typeface="Times New Roman"/>
              <a:cs typeface="Times New Roman"/>
            </a:endParaRPr>
          </a:p>
          <a:p>
            <a:pPr marL="352425" indent="-339725">
              <a:lnSpc>
                <a:spcPts val="2850"/>
              </a:lnSpc>
              <a:buChar char="•"/>
              <a:tabLst>
                <a:tab pos="351790" algn="l"/>
                <a:tab pos="353060" algn="l"/>
              </a:tabLst>
            </a:pPr>
            <a:r>
              <a:rPr sz="2500" spc="-5" dirty="0">
                <a:latin typeface="Times New Roman"/>
                <a:cs typeface="Times New Roman"/>
              </a:rPr>
              <a:t>Think about accommodations </a:t>
            </a:r>
            <a:r>
              <a:rPr sz="2500" dirty="0">
                <a:latin typeface="Times New Roman"/>
                <a:cs typeface="Times New Roman"/>
              </a:rPr>
              <a:t>(1</a:t>
            </a:r>
            <a:r>
              <a:rPr sz="2500" spc="1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pager/digital-tracking?)</a:t>
            </a:r>
            <a:endParaRPr sz="2500">
              <a:latin typeface="Times New Roman"/>
              <a:cs typeface="Times New Roman"/>
            </a:endParaRPr>
          </a:p>
          <a:p>
            <a:pPr marL="352425" indent="-335915">
              <a:lnSpc>
                <a:spcPct val="100000"/>
              </a:lnSpc>
              <a:spcBef>
                <a:spcPts val="700"/>
              </a:spcBef>
              <a:buSzPct val="96000"/>
              <a:buChar char="•"/>
              <a:tabLst>
                <a:tab pos="351790" algn="l"/>
                <a:tab pos="353060" algn="l"/>
              </a:tabLst>
            </a:pPr>
            <a:r>
              <a:rPr sz="2500" spc="-5" dirty="0">
                <a:latin typeface="Times New Roman"/>
                <a:cs typeface="Times New Roman"/>
              </a:rPr>
              <a:t>Read IEPs (more than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once!)</a:t>
            </a:r>
            <a:endParaRPr sz="2500">
              <a:latin typeface="Times New Roman"/>
              <a:cs typeface="Times New Roman"/>
            </a:endParaRPr>
          </a:p>
          <a:p>
            <a:pPr marL="352425" indent="-339725">
              <a:lnSpc>
                <a:spcPct val="100000"/>
              </a:lnSpc>
              <a:spcBef>
                <a:spcPts val="700"/>
              </a:spcBef>
              <a:buChar char="•"/>
              <a:tabLst>
                <a:tab pos="351790" algn="l"/>
                <a:tab pos="353060" algn="l"/>
              </a:tabLst>
            </a:pPr>
            <a:r>
              <a:rPr sz="2500" spc="-5" dirty="0">
                <a:latin typeface="Times New Roman"/>
                <a:cs typeface="Times New Roman"/>
              </a:rPr>
              <a:t>Make individual student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files</a:t>
            </a:r>
            <a:endParaRPr sz="2500">
              <a:latin typeface="Times New Roman"/>
              <a:cs typeface="Times New Roman"/>
            </a:endParaRPr>
          </a:p>
          <a:p>
            <a:pPr marL="352425" indent="-339725">
              <a:lnSpc>
                <a:spcPct val="100000"/>
              </a:lnSpc>
              <a:spcBef>
                <a:spcPts val="700"/>
              </a:spcBef>
              <a:buChar char="•"/>
              <a:tabLst>
                <a:tab pos="351790" algn="l"/>
                <a:tab pos="353060" algn="l"/>
              </a:tabLst>
            </a:pPr>
            <a:r>
              <a:rPr sz="2500" spc="-5" dirty="0">
                <a:latin typeface="Times New Roman"/>
                <a:cs typeface="Times New Roman"/>
              </a:rPr>
              <a:t>Create (ask others) universal forms</a:t>
            </a:r>
            <a:r>
              <a:rPr sz="2500" spc="4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for</a:t>
            </a:r>
            <a:endParaRPr sz="2500">
              <a:latin typeface="Times New Roman"/>
              <a:cs typeface="Times New Roman"/>
            </a:endParaRPr>
          </a:p>
          <a:p>
            <a:pPr marL="809625" lvl="1" indent="-339725">
              <a:lnSpc>
                <a:spcPct val="100000"/>
              </a:lnSpc>
              <a:spcBef>
                <a:spcPts val="200"/>
              </a:spcBef>
              <a:buChar char="•"/>
              <a:tabLst>
                <a:tab pos="808990" algn="l"/>
                <a:tab pos="810260" algn="l"/>
              </a:tabLst>
            </a:pPr>
            <a:r>
              <a:rPr sz="2500" spc="-10" dirty="0">
                <a:latin typeface="Times New Roman"/>
                <a:cs typeface="Times New Roman"/>
              </a:rPr>
              <a:t>Parent/Teacher/Student</a:t>
            </a:r>
            <a:r>
              <a:rPr sz="2500" spc="-6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Input</a:t>
            </a:r>
            <a:endParaRPr sz="2500">
              <a:latin typeface="Times New Roman"/>
              <a:cs typeface="Times New Roman"/>
            </a:endParaRPr>
          </a:p>
          <a:p>
            <a:pPr marL="352425" indent="-335915">
              <a:lnSpc>
                <a:spcPct val="100000"/>
              </a:lnSpc>
              <a:spcBef>
                <a:spcPts val="700"/>
              </a:spcBef>
              <a:buSzPct val="96000"/>
              <a:buChar char="•"/>
              <a:tabLst>
                <a:tab pos="351790" algn="l"/>
                <a:tab pos="353060" algn="l"/>
              </a:tabLst>
            </a:pPr>
            <a:r>
              <a:rPr sz="2500" spc="-5" dirty="0">
                <a:latin typeface="Times New Roman"/>
                <a:cs typeface="Times New Roman"/>
              </a:rPr>
              <a:t>ASK</a:t>
            </a:r>
            <a:r>
              <a:rPr sz="2500" spc="-5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QUESTIONS</a:t>
            </a:r>
            <a:endParaRPr sz="2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370231" y="650227"/>
            <a:ext cx="6400800" cy="692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03070" algn="l"/>
                <a:tab pos="2277110" algn="l"/>
                <a:tab pos="3502025" algn="l"/>
              </a:tabLst>
            </a:pPr>
            <a:r>
              <a:rPr sz="4400" u="none" spc="-5" dirty="0">
                <a:solidFill>
                  <a:srgbClr val="677380"/>
                </a:solidFill>
              </a:rPr>
              <a:t>Things	to	Note	Continued…</a:t>
            </a:r>
            <a:endParaRPr sz="4400"/>
          </a:p>
        </p:txBody>
      </p:sp>
      <p:sp>
        <p:nvSpPr>
          <p:cNvPr id="7" name="object 7"/>
          <p:cNvSpPr txBox="1"/>
          <p:nvPr/>
        </p:nvSpPr>
        <p:spPr>
          <a:xfrm>
            <a:off x="823356" y="1822820"/>
            <a:ext cx="7558405" cy="3693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7980" indent="-319405">
              <a:lnSpc>
                <a:spcPts val="2855"/>
              </a:lnSpc>
              <a:buSzPct val="83333"/>
              <a:buChar char="•"/>
              <a:tabLst>
                <a:tab pos="347980" algn="l"/>
                <a:tab pos="348615" algn="l"/>
              </a:tabLst>
            </a:pPr>
            <a:r>
              <a:rPr sz="2400" u="heavy" dirty="0">
                <a:latin typeface="Times New Roman"/>
                <a:cs typeface="Times New Roman"/>
              </a:rPr>
              <a:t>For</a:t>
            </a:r>
            <a:r>
              <a:rPr sz="2400" u="heavy" spc="-85" dirty="0">
                <a:latin typeface="Times New Roman"/>
                <a:cs typeface="Times New Roman"/>
              </a:rPr>
              <a:t> </a:t>
            </a:r>
            <a:r>
              <a:rPr sz="2400" u="heavy" dirty="0">
                <a:latin typeface="Times New Roman"/>
                <a:cs typeface="Times New Roman"/>
              </a:rPr>
              <a:t>Meetings:</a:t>
            </a:r>
            <a:endParaRPr sz="2400">
              <a:latin typeface="Times New Roman"/>
              <a:cs typeface="Times New Roman"/>
            </a:endParaRPr>
          </a:p>
          <a:p>
            <a:pPr marL="805180" lvl="1" indent="-335280">
              <a:lnSpc>
                <a:spcPts val="2855"/>
              </a:lnSpc>
              <a:buChar char="•"/>
              <a:tabLst>
                <a:tab pos="805180" algn="l"/>
                <a:tab pos="805815" algn="l"/>
              </a:tabLst>
            </a:pPr>
            <a:r>
              <a:rPr sz="2400" dirty="0">
                <a:latin typeface="Times New Roman"/>
                <a:cs typeface="Times New Roman"/>
              </a:rPr>
              <a:t>Involve parents (use simple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language)</a:t>
            </a:r>
            <a:endParaRPr sz="2400">
              <a:latin typeface="Times New Roman"/>
              <a:cs typeface="Times New Roman"/>
            </a:endParaRPr>
          </a:p>
          <a:p>
            <a:pPr marL="805180" lvl="1" indent="-335280">
              <a:lnSpc>
                <a:spcPct val="100000"/>
              </a:lnSpc>
              <a:spcBef>
                <a:spcPts val="434"/>
              </a:spcBef>
              <a:buChar char="•"/>
              <a:tabLst>
                <a:tab pos="805180" algn="l"/>
                <a:tab pos="805815" algn="l"/>
              </a:tabLst>
            </a:pPr>
            <a:r>
              <a:rPr sz="2400" dirty="0">
                <a:latin typeface="Times New Roman"/>
                <a:cs typeface="Times New Roman"/>
              </a:rPr>
              <a:t>Consider meeting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agendas</a:t>
            </a:r>
            <a:endParaRPr sz="2400">
              <a:latin typeface="Times New Roman"/>
              <a:cs typeface="Times New Roman"/>
            </a:endParaRPr>
          </a:p>
          <a:p>
            <a:pPr marL="805180" lvl="1" indent="-335280">
              <a:lnSpc>
                <a:spcPct val="100000"/>
              </a:lnSpc>
              <a:spcBef>
                <a:spcPts val="434"/>
              </a:spcBef>
              <a:buChar char="•"/>
              <a:tabLst>
                <a:tab pos="805180" algn="l"/>
                <a:tab pos="805815" algn="l"/>
              </a:tabLst>
            </a:pPr>
            <a:r>
              <a:rPr sz="2400" dirty="0">
                <a:latin typeface="Times New Roman"/>
                <a:cs typeface="Times New Roman"/>
              </a:rPr>
              <a:t>Prepare multiple hard copies of procedural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safeguards</a:t>
            </a:r>
            <a:endParaRPr sz="2400">
              <a:latin typeface="Times New Roman"/>
              <a:cs typeface="Times New Roman"/>
            </a:endParaRPr>
          </a:p>
          <a:p>
            <a:pPr marL="805180" lvl="1" indent="-335280">
              <a:lnSpc>
                <a:spcPct val="100000"/>
              </a:lnSpc>
              <a:spcBef>
                <a:spcPts val="434"/>
              </a:spcBef>
              <a:buChar char="•"/>
              <a:tabLst>
                <a:tab pos="805180" algn="l"/>
                <a:tab pos="805815" algn="l"/>
              </a:tabLst>
            </a:pPr>
            <a:r>
              <a:rPr sz="2400" dirty="0">
                <a:latin typeface="Times New Roman"/>
                <a:cs typeface="Times New Roman"/>
              </a:rPr>
              <a:t>Practice running a meeting with your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team</a:t>
            </a:r>
            <a:endParaRPr sz="2400">
              <a:latin typeface="Times New Roman"/>
              <a:cs typeface="Times New Roman"/>
            </a:endParaRPr>
          </a:p>
          <a:p>
            <a:pPr marL="805180" lvl="1" indent="-335280">
              <a:lnSpc>
                <a:spcPct val="100000"/>
              </a:lnSpc>
              <a:spcBef>
                <a:spcPts val="434"/>
              </a:spcBef>
              <a:buChar char="•"/>
              <a:tabLst>
                <a:tab pos="805180" algn="l"/>
                <a:tab pos="805815" algn="l"/>
              </a:tabLst>
            </a:pPr>
            <a:r>
              <a:rPr sz="2400" dirty="0">
                <a:latin typeface="Times New Roman"/>
                <a:cs typeface="Times New Roman"/>
              </a:rPr>
              <a:t>Practice the wording of the </a:t>
            </a:r>
            <a:r>
              <a:rPr sz="2400" spc="-5" dirty="0">
                <a:latin typeface="Times New Roman"/>
                <a:cs typeface="Times New Roman"/>
              </a:rPr>
              <a:t>different </a:t>
            </a:r>
            <a:r>
              <a:rPr sz="2400" dirty="0">
                <a:latin typeface="Times New Roman"/>
                <a:cs typeface="Times New Roman"/>
              </a:rPr>
              <a:t>sections of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reports</a:t>
            </a:r>
            <a:endParaRPr sz="2400">
              <a:latin typeface="Times New Roman"/>
              <a:cs typeface="Times New Roman"/>
            </a:endParaRPr>
          </a:p>
          <a:p>
            <a:pPr marL="805180" lvl="1" indent="-335280">
              <a:lnSpc>
                <a:spcPct val="100000"/>
              </a:lnSpc>
              <a:spcBef>
                <a:spcPts val="434"/>
              </a:spcBef>
              <a:buChar char="•"/>
              <a:tabLst>
                <a:tab pos="805180" algn="l"/>
                <a:tab pos="805815" algn="l"/>
              </a:tabLst>
            </a:pPr>
            <a:r>
              <a:rPr sz="2400" dirty="0">
                <a:latin typeface="Times New Roman"/>
                <a:cs typeface="Times New Roman"/>
              </a:rPr>
              <a:t>Think about using visuals (graphs, charts,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etc.)</a:t>
            </a:r>
            <a:endParaRPr sz="2400">
              <a:latin typeface="Times New Roman"/>
              <a:cs typeface="Times New Roman"/>
            </a:endParaRPr>
          </a:p>
          <a:p>
            <a:pPr marL="347980" indent="-335280">
              <a:lnSpc>
                <a:spcPct val="100000"/>
              </a:lnSpc>
              <a:spcBef>
                <a:spcPts val="434"/>
              </a:spcBef>
              <a:buChar char="•"/>
              <a:tabLst>
                <a:tab pos="347980" algn="l"/>
                <a:tab pos="348615" algn="l"/>
              </a:tabLst>
            </a:pPr>
            <a:r>
              <a:rPr sz="2400" dirty="0">
                <a:latin typeface="Times New Roman"/>
                <a:cs typeface="Times New Roman"/>
              </a:rPr>
              <a:t>Stay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flexible</a:t>
            </a:r>
            <a:endParaRPr sz="2400">
              <a:latin typeface="Times New Roman"/>
              <a:cs typeface="Times New Roman"/>
            </a:endParaRPr>
          </a:p>
          <a:p>
            <a:pPr marL="347980" indent="-335280">
              <a:lnSpc>
                <a:spcPct val="100000"/>
              </a:lnSpc>
              <a:spcBef>
                <a:spcPts val="434"/>
              </a:spcBef>
              <a:buChar char="•"/>
              <a:tabLst>
                <a:tab pos="347980" algn="l"/>
                <a:tab pos="348615" algn="l"/>
              </a:tabLst>
            </a:pPr>
            <a:r>
              <a:rPr sz="2400" spc="-45" dirty="0">
                <a:latin typeface="Times New Roman"/>
                <a:cs typeface="Times New Roman"/>
              </a:rPr>
              <a:t>Take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breath!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56365" y="6755100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>
                <a:moveTo>
                  <a:pt x="0" y="0"/>
                </a:moveTo>
                <a:lnTo>
                  <a:pt x="893699" y="0"/>
                </a:lnTo>
                <a:lnTo>
                  <a:pt x="8936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EEAA1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250311" y="6755100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>
                <a:moveTo>
                  <a:pt x="0" y="0"/>
                </a:moveTo>
                <a:lnTo>
                  <a:pt x="893699" y="0"/>
                </a:lnTo>
                <a:lnTo>
                  <a:pt x="8936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755100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>
                <a:moveTo>
                  <a:pt x="0" y="0"/>
                </a:moveTo>
                <a:lnTo>
                  <a:pt x="893699" y="0"/>
                </a:lnTo>
                <a:lnTo>
                  <a:pt x="8936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93709" y="6755100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>
                <a:moveTo>
                  <a:pt x="0" y="0"/>
                </a:moveTo>
                <a:lnTo>
                  <a:pt x="6462599" y="0"/>
                </a:lnTo>
                <a:lnTo>
                  <a:pt x="64625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642715" y="154631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885681" y="652724"/>
            <a:ext cx="4474210" cy="692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59965" algn="l"/>
              </a:tabLst>
            </a:pPr>
            <a:r>
              <a:rPr sz="4400" u="none" spc="-5" dirty="0">
                <a:solidFill>
                  <a:srgbClr val="666666"/>
                </a:solidFill>
              </a:rPr>
              <a:t>Checklist	Examples</a:t>
            </a:r>
            <a:endParaRPr sz="4400"/>
          </a:p>
        </p:txBody>
      </p:sp>
      <p:sp>
        <p:nvSpPr>
          <p:cNvPr id="8" name="object 8"/>
          <p:cNvSpPr txBox="1"/>
          <p:nvPr/>
        </p:nvSpPr>
        <p:spPr>
          <a:xfrm>
            <a:off x="865224" y="1903967"/>
            <a:ext cx="3669029" cy="33864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0865" indent="-558165">
              <a:lnSpc>
                <a:spcPct val="100000"/>
              </a:lnSpc>
              <a:buClr>
                <a:srgbClr val="677380"/>
              </a:buClr>
              <a:buFont typeface="MS UI Gothic"/>
              <a:buChar char="❑"/>
              <a:tabLst>
                <a:tab pos="570865" algn="l"/>
                <a:tab pos="571500" algn="l"/>
              </a:tabLst>
            </a:pPr>
            <a:r>
              <a:rPr sz="2600" u="heavy" spc="-5" dirty="0">
                <a:solidFill>
                  <a:srgbClr val="0563C1"/>
                </a:solidFill>
                <a:latin typeface="Times New Roman"/>
                <a:cs typeface="Times New Roman"/>
                <a:hlinkClick r:id="rId3"/>
              </a:rPr>
              <a:t>IEP Checklist</a:t>
            </a:r>
            <a:r>
              <a:rPr sz="2600" u="heavy" spc="-195" dirty="0">
                <a:solidFill>
                  <a:srgbClr val="0563C1"/>
                </a:solidFill>
                <a:latin typeface="Times New Roman"/>
                <a:cs typeface="Times New Roman"/>
                <a:hlinkClick r:id="rId3"/>
              </a:rPr>
              <a:t> </a:t>
            </a:r>
            <a:r>
              <a:rPr sz="2600" u="heavy" spc="-5" dirty="0">
                <a:solidFill>
                  <a:srgbClr val="0563C1"/>
                </a:solidFill>
                <a:latin typeface="Times New Roman"/>
                <a:cs typeface="Times New Roman"/>
                <a:hlinkClick r:id="rId3"/>
              </a:rPr>
              <a:t>Tpt</a:t>
            </a:r>
            <a:endParaRPr sz="2600">
              <a:latin typeface="Times New Roman"/>
              <a:cs typeface="Times New Roman"/>
            </a:endParaRPr>
          </a:p>
          <a:p>
            <a:pPr marL="570865" indent="-558165">
              <a:lnSpc>
                <a:spcPct val="100000"/>
              </a:lnSpc>
              <a:spcBef>
                <a:spcPts val="1560"/>
              </a:spcBef>
              <a:buClr>
                <a:srgbClr val="677380"/>
              </a:buClr>
              <a:buFont typeface="MS UI Gothic"/>
              <a:buChar char="❑"/>
              <a:tabLst>
                <a:tab pos="570865" algn="l"/>
                <a:tab pos="571500" algn="l"/>
              </a:tabLst>
            </a:pPr>
            <a:r>
              <a:rPr sz="2600" u="heavy" spc="-5" dirty="0">
                <a:solidFill>
                  <a:srgbClr val="455FA9"/>
                </a:solidFill>
                <a:latin typeface="Times New Roman"/>
                <a:cs typeface="Times New Roman"/>
                <a:hlinkClick r:id="rId4"/>
              </a:rPr>
              <a:t>transfer checklist</a:t>
            </a:r>
            <a:r>
              <a:rPr sz="2600" u="heavy" spc="-40" dirty="0">
                <a:solidFill>
                  <a:srgbClr val="455FA9"/>
                </a:solidFill>
                <a:latin typeface="Times New Roman"/>
                <a:cs typeface="Times New Roman"/>
                <a:hlinkClick r:id="rId4"/>
              </a:rPr>
              <a:t> </a:t>
            </a:r>
            <a:r>
              <a:rPr sz="2400" spc="-5" dirty="0">
                <a:solidFill>
                  <a:srgbClr val="677380"/>
                </a:solidFill>
                <a:latin typeface="Times New Roman"/>
                <a:cs typeface="Times New Roman"/>
              </a:rPr>
              <a:t>(Josh)</a:t>
            </a:r>
            <a:endParaRPr sz="2400">
              <a:latin typeface="Times New Roman"/>
              <a:cs typeface="Times New Roman"/>
            </a:endParaRPr>
          </a:p>
          <a:p>
            <a:pPr marL="570865" indent="-558165">
              <a:lnSpc>
                <a:spcPct val="100000"/>
              </a:lnSpc>
              <a:spcBef>
                <a:spcPts val="1560"/>
              </a:spcBef>
              <a:buClr>
                <a:srgbClr val="677380"/>
              </a:buClr>
              <a:buFont typeface="MS UI Gothic"/>
              <a:buChar char="❑"/>
              <a:tabLst>
                <a:tab pos="570865" algn="l"/>
                <a:tab pos="571500" algn="l"/>
              </a:tabLst>
            </a:pPr>
            <a:r>
              <a:rPr sz="2600" u="heavy" spc="-5" dirty="0">
                <a:solidFill>
                  <a:srgbClr val="666666"/>
                </a:solidFill>
                <a:latin typeface="Times New Roman"/>
                <a:cs typeface="Times New Roman"/>
                <a:hlinkClick r:id="rId5"/>
              </a:rPr>
              <a:t>annual </a:t>
            </a:r>
            <a:r>
              <a:rPr sz="2600" spc="-5" dirty="0">
                <a:solidFill>
                  <a:srgbClr val="666666"/>
                </a:solidFill>
                <a:latin typeface="Times New Roman"/>
                <a:cs typeface="Times New Roman"/>
              </a:rPr>
              <a:t>sample</a:t>
            </a:r>
            <a:r>
              <a:rPr sz="2600" spc="-25" dirty="0">
                <a:solidFill>
                  <a:srgbClr val="666666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666666"/>
                </a:solidFill>
                <a:latin typeface="Times New Roman"/>
                <a:cs typeface="Times New Roman"/>
              </a:rPr>
              <a:t>(Josh)</a:t>
            </a:r>
            <a:endParaRPr sz="2600">
              <a:latin typeface="Times New Roman"/>
              <a:cs typeface="Times New Roman"/>
            </a:endParaRPr>
          </a:p>
          <a:p>
            <a:pPr marL="570865" indent="-558165">
              <a:lnSpc>
                <a:spcPct val="100000"/>
              </a:lnSpc>
              <a:spcBef>
                <a:spcPts val="1560"/>
              </a:spcBef>
              <a:buClr>
                <a:srgbClr val="677380"/>
              </a:buClr>
              <a:buFont typeface="MS UI Gothic"/>
              <a:buChar char="❑"/>
              <a:tabLst>
                <a:tab pos="570865" algn="l"/>
                <a:tab pos="571500" algn="l"/>
              </a:tabLst>
            </a:pPr>
            <a:r>
              <a:rPr sz="2600" u="heavy" spc="-5" dirty="0">
                <a:solidFill>
                  <a:srgbClr val="666666"/>
                </a:solidFill>
                <a:latin typeface="Times New Roman"/>
                <a:cs typeface="Times New Roman"/>
                <a:hlinkClick r:id="rId6"/>
              </a:rPr>
              <a:t>reeval </a:t>
            </a:r>
            <a:r>
              <a:rPr sz="2600" spc="-5" dirty="0">
                <a:solidFill>
                  <a:srgbClr val="666666"/>
                </a:solidFill>
                <a:latin typeface="Times New Roman"/>
                <a:cs typeface="Times New Roman"/>
              </a:rPr>
              <a:t>sample</a:t>
            </a:r>
            <a:r>
              <a:rPr sz="2600" spc="-20" dirty="0">
                <a:solidFill>
                  <a:srgbClr val="666666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666666"/>
                </a:solidFill>
                <a:latin typeface="Times New Roman"/>
                <a:cs typeface="Times New Roman"/>
              </a:rPr>
              <a:t>(Josh)</a:t>
            </a:r>
            <a:endParaRPr sz="2600">
              <a:latin typeface="Times New Roman"/>
              <a:cs typeface="Times New Roman"/>
            </a:endParaRPr>
          </a:p>
          <a:p>
            <a:pPr marL="570865" indent="-558165">
              <a:lnSpc>
                <a:spcPct val="100000"/>
              </a:lnSpc>
              <a:spcBef>
                <a:spcPts val="1560"/>
              </a:spcBef>
              <a:buClr>
                <a:srgbClr val="677380"/>
              </a:buClr>
              <a:buFont typeface="MS UI Gothic"/>
              <a:buChar char="❑"/>
              <a:tabLst>
                <a:tab pos="570865" algn="l"/>
                <a:tab pos="571500" algn="l"/>
              </a:tabLst>
            </a:pPr>
            <a:r>
              <a:rPr sz="2600" u="heavy" spc="-5" dirty="0">
                <a:solidFill>
                  <a:srgbClr val="666666"/>
                </a:solidFill>
                <a:latin typeface="Times New Roman"/>
                <a:cs typeface="Times New Roman"/>
                <a:hlinkClick r:id="rId7"/>
              </a:rPr>
              <a:t>initial </a:t>
            </a:r>
            <a:r>
              <a:rPr sz="2600" spc="-5" dirty="0">
                <a:solidFill>
                  <a:srgbClr val="666666"/>
                </a:solidFill>
                <a:latin typeface="Times New Roman"/>
                <a:cs typeface="Times New Roman"/>
              </a:rPr>
              <a:t>sample</a:t>
            </a:r>
            <a:r>
              <a:rPr sz="2600" spc="-15" dirty="0">
                <a:solidFill>
                  <a:srgbClr val="666666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666666"/>
                </a:solidFill>
                <a:latin typeface="Times New Roman"/>
                <a:cs typeface="Times New Roman"/>
              </a:rPr>
              <a:t>(Josh)</a:t>
            </a:r>
            <a:endParaRPr sz="2600">
              <a:latin typeface="Times New Roman"/>
              <a:cs typeface="Times New Roman"/>
            </a:endParaRPr>
          </a:p>
          <a:p>
            <a:pPr marL="570865" indent="-558165">
              <a:lnSpc>
                <a:spcPct val="100000"/>
              </a:lnSpc>
              <a:spcBef>
                <a:spcPts val="1560"/>
              </a:spcBef>
              <a:buFont typeface="MS UI Gothic"/>
              <a:buChar char="❑"/>
              <a:tabLst>
                <a:tab pos="570865" algn="l"/>
                <a:tab pos="571500" algn="l"/>
              </a:tabLst>
            </a:pPr>
            <a:r>
              <a:rPr sz="2600" spc="-5" dirty="0">
                <a:solidFill>
                  <a:srgbClr val="666666"/>
                </a:solidFill>
                <a:latin typeface="Times New Roman"/>
                <a:cs typeface="Times New Roman"/>
              </a:rPr>
              <a:t>Create a team</a:t>
            </a:r>
            <a:r>
              <a:rPr sz="2600" spc="-30" dirty="0">
                <a:solidFill>
                  <a:srgbClr val="666666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666666"/>
                </a:solidFill>
                <a:latin typeface="Times New Roman"/>
                <a:cs typeface="Times New Roman"/>
              </a:rPr>
              <a:t>checklist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33424" y="471250"/>
          <a:ext cx="8161655" cy="5501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3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3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3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32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32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2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32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329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69174"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Student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Grade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ELL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English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15" dirty="0">
                          <a:latin typeface="Times New Roman"/>
                          <a:cs typeface="Times New Roman"/>
                        </a:rPr>
                        <a:t>Teacher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Math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15" dirty="0">
                          <a:latin typeface="Times New Roman"/>
                          <a:cs typeface="Times New Roman"/>
                        </a:rPr>
                        <a:t>Teacher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589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Annual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79705">
                        <a:lnSpc>
                          <a:spcPct val="100000"/>
                        </a:lnSpc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Review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Re-Eval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Primary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Secondary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Service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Minutes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8599">
                <a:tc>
                  <a:txBody>
                    <a:bodyPr/>
                    <a:lstStyle/>
                    <a:p>
                      <a:pPr marL="76200" marR="25336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Johnny  Sample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2nd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Ms.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Book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33782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Ms.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Angle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10/12/23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10/15/23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SLD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Lit:</a:t>
                      </a:r>
                      <a:r>
                        <a:rPr sz="12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Math:</a:t>
                      </a:r>
                      <a:r>
                        <a:rPr sz="12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599">
                <a:tc>
                  <a:txBody>
                    <a:bodyPr/>
                    <a:lstStyle/>
                    <a:p>
                      <a:pPr marL="76200" marR="25336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Sally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Sample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3rd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Mr.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Paper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Ms.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Cube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12/12/2023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  <a:solidFill>
                      <a:srgbClr val="4A86E7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12/11/2025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OHI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1199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Harper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J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3rd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Mr.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Paper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Ms.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Cube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01/05/2024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000000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01/05/2024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9049">
                      <a:solidFill>
                        <a:srgbClr val="000000"/>
                      </a:solidFill>
                      <a:prstDash val="solid"/>
                    </a:lnL>
                    <a:lnR w="19049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SLD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000000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SLI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22352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Lit:</a:t>
                      </a:r>
                      <a:r>
                        <a:rPr sz="12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120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SLP: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90/month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7224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Marley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3rd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Mr.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Paper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Mr.</a:t>
                      </a:r>
                      <a:r>
                        <a:rPr sz="12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One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03/22/2024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  <a:solidFill>
                      <a:srgbClr val="4A86E7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03/29/2025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000000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OHI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MH:</a:t>
                      </a:r>
                      <a:r>
                        <a:rPr sz="12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Nurse: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SLP:</a:t>
                      </a:r>
                      <a:r>
                        <a:rPr sz="12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7224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Justin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4th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32131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Mrs.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Scribe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Ms.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Digit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04/20/2024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05/10/2024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SLD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Lit:</a:t>
                      </a:r>
                      <a:r>
                        <a:rPr sz="12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533950" y="6236206"/>
            <a:ext cx="3615690" cy="290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**be aware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dates (example Justin</a:t>
            </a:r>
            <a:r>
              <a:rPr sz="1800" spc="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E)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65080" y="78105"/>
            <a:ext cx="1843405" cy="244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u="heavy" spc="-5" dirty="0">
                <a:latin typeface="Times New Roman"/>
                <a:cs typeface="Times New Roman"/>
              </a:rPr>
              <a:t>Example Caseload</a:t>
            </a:r>
            <a:r>
              <a:rPr sz="1500" u="heavy" spc="-15" dirty="0">
                <a:latin typeface="Times New Roman"/>
                <a:cs typeface="Times New Roman"/>
              </a:rPr>
              <a:t> </a:t>
            </a:r>
            <a:r>
              <a:rPr sz="1500" u="heavy" spc="-5" dirty="0">
                <a:latin typeface="Times New Roman"/>
                <a:cs typeface="Times New Roman"/>
              </a:rPr>
              <a:t>List:</a:t>
            </a:r>
            <a:endParaRPr sz="15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33424" y="471250"/>
          <a:ext cx="8161655" cy="5511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3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3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3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3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32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32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2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32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329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69174"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Student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Grade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ELL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145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English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58750">
                        <a:lnSpc>
                          <a:spcPct val="100000"/>
                        </a:lnSpc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15" dirty="0">
                          <a:latin typeface="Times New Roman"/>
                          <a:cs typeface="Times New Roman"/>
                        </a:rPr>
                        <a:t>Teacher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Math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15" dirty="0">
                          <a:latin typeface="Times New Roman"/>
                          <a:cs typeface="Times New Roman"/>
                        </a:rPr>
                        <a:t>Teacher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589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Annual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79705">
                        <a:lnSpc>
                          <a:spcPct val="100000"/>
                        </a:lnSpc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Review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621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Re-Eval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478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Primary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Secondary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Service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100" u="sng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u="sng" spc="-5" dirty="0">
                          <a:latin typeface="Times New Roman"/>
                          <a:cs typeface="Times New Roman"/>
                        </a:rPr>
                        <a:t>Minutes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8599">
                <a:tc>
                  <a:txBody>
                    <a:bodyPr/>
                    <a:lstStyle/>
                    <a:p>
                      <a:pPr marL="76200" marR="25336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Johnny  Sample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2nd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Ms.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Book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33782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Ms.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Angle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10/12/23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10/15/23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SLD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Lit:</a:t>
                      </a:r>
                      <a:r>
                        <a:rPr sz="12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Math:</a:t>
                      </a:r>
                      <a:r>
                        <a:rPr sz="12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599">
                <a:tc>
                  <a:txBody>
                    <a:bodyPr/>
                    <a:lstStyle/>
                    <a:p>
                      <a:pPr marL="76200" marR="25336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Sally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Sample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3rd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Mr.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Paper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Ms.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Cube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12/12/2023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  <a:solidFill>
                      <a:srgbClr val="4A86E7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12/11/2025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OHI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1199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Harper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J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3rd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Mr.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Paper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Ms.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Cube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01/05/2024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000000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01/05/2024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9049">
                      <a:solidFill>
                        <a:srgbClr val="000000"/>
                      </a:solidFill>
                      <a:prstDash val="solid"/>
                    </a:lnL>
                    <a:lnR w="19049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SLD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000000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SLI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22352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Lit:</a:t>
                      </a:r>
                      <a:r>
                        <a:rPr sz="12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120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SLP: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90/month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7224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Marley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3rd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Mr.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Paper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Mr.</a:t>
                      </a:r>
                      <a:r>
                        <a:rPr sz="12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One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03/22/2024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38099">
                      <a:solidFill>
                        <a:srgbClr val="9E9E9E"/>
                      </a:solidFill>
                      <a:prstDash val="solid"/>
                    </a:lnB>
                    <a:solidFill>
                      <a:srgbClr val="4A86E7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03/29/2025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7112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000000"/>
                      </a:solidFill>
                      <a:prstDash val="solid"/>
                    </a:lnT>
                    <a:lnB w="3809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OHI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MH:</a:t>
                      </a:r>
                      <a:r>
                        <a:rPr sz="12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Nurse: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SLP:</a:t>
                      </a:r>
                      <a:r>
                        <a:rPr sz="12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7224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Justin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4th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32131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Mrs.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Scribe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Ms.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Digit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3809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00" u="sng" spc="-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u="sng" spc="-5" dirty="0">
                          <a:latin typeface="Times New Roman"/>
                          <a:cs typeface="Times New Roman"/>
                        </a:rPr>
                        <a:t>04/20/2024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1594" marB="0">
                    <a:lnL w="38099">
                      <a:solidFill>
                        <a:srgbClr val="9E9E9E"/>
                      </a:solidFill>
                      <a:prstDash val="solid"/>
                    </a:lnL>
                    <a:lnR w="38099">
                      <a:solidFill>
                        <a:srgbClr val="9E9E9E"/>
                      </a:solidFill>
                      <a:prstDash val="solid"/>
                    </a:lnR>
                    <a:lnT w="38099">
                      <a:solidFill>
                        <a:srgbClr val="9E9E9E"/>
                      </a:solidFill>
                      <a:prstDash val="solid"/>
                    </a:lnT>
                    <a:lnB w="38099">
                      <a:solidFill>
                        <a:srgbClr val="9E9E9E"/>
                      </a:solidFill>
                      <a:prstDash val="solid"/>
                    </a:lnB>
                    <a:solidFill>
                      <a:srgbClr val="EAD1DC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05/10/2024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1594" marB="0">
                    <a:lnL w="38099">
                      <a:solidFill>
                        <a:srgbClr val="9E9E9E"/>
                      </a:solidFill>
                      <a:prstDash val="solid"/>
                    </a:lnL>
                    <a:lnR w="38099">
                      <a:solidFill>
                        <a:srgbClr val="9E9E9E"/>
                      </a:solidFill>
                      <a:prstDash val="solid"/>
                    </a:lnR>
                    <a:lnT w="38099">
                      <a:solidFill>
                        <a:srgbClr val="9E9E9E"/>
                      </a:solidFill>
                      <a:prstDash val="solid"/>
                    </a:lnT>
                    <a:lnB w="38099">
                      <a:solidFill>
                        <a:srgbClr val="9E9E9E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SLD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3809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Lit:</a:t>
                      </a:r>
                      <a:r>
                        <a:rPr sz="12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9049">
                      <a:solidFill>
                        <a:srgbClr val="9E9E9E"/>
                      </a:solidFill>
                      <a:prstDash val="solid"/>
                    </a:lnL>
                    <a:lnR w="19049">
                      <a:solidFill>
                        <a:srgbClr val="9E9E9E"/>
                      </a:solidFill>
                      <a:prstDash val="solid"/>
                    </a:lnR>
                    <a:lnT w="19049">
                      <a:solidFill>
                        <a:srgbClr val="9E9E9E"/>
                      </a:solidFill>
                      <a:prstDash val="solid"/>
                    </a:lnT>
                    <a:lnB w="19049">
                      <a:solidFill>
                        <a:srgbClr val="9E9E9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2306763" y="6236206"/>
            <a:ext cx="4712970" cy="290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**Hold Re-Eval meeting at/before Annual Meeting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65080" y="78105"/>
            <a:ext cx="1843405" cy="244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u="heavy" spc="-5" dirty="0">
                <a:latin typeface="Times New Roman"/>
                <a:cs typeface="Times New Roman"/>
              </a:rPr>
              <a:t>Example Caseload</a:t>
            </a:r>
            <a:r>
              <a:rPr sz="1500" u="heavy" spc="-15" dirty="0">
                <a:latin typeface="Times New Roman"/>
                <a:cs typeface="Times New Roman"/>
              </a:rPr>
              <a:t> </a:t>
            </a:r>
            <a:r>
              <a:rPr sz="1500" u="heavy" spc="-5" dirty="0">
                <a:latin typeface="Times New Roman"/>
                <a:cs typeface="Times New Roman"/>
              </a:rPr>
              <a:t>List: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028172" y="5682219"/>
            <a:ext cx="43815" cy="31750"/>
          </a:xfrm>
          <a:custGeom>
            <a:avLst/>
            <a:gdLst/>
            <a:ahLst/>
            <a:cxnLst/>
            <a:rect l="l" t="t" r="r" b="b"/>
            <a:pathLst>
              <a:path w="43814" h="31750">
                <a:moveTo>
                  <a:pt x="42979" y="0"/>
                </a:moveTo>
                <a:lnTo>
                  <a:pt x="0" y="16391"/>
                </a:lnTo>
                <a:lnTo>
                  <a:pt x="43460" y="31461"/>
                </a:lnTo>
                <a:lnTo>
                  <a:pt x="4297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82053" y="2682023"/>
            <a:ext cx="7376159" cy="692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322830" algn="l"/>
                <a:tab pos="3114040" algn="l"/>
                <a:tab pos="5502275" algn="l"/>
              </a:tabLst>
            </a:pPr>
            <a:r>
              <a:rPr sz="4400" u="none" spc="-5" dirty="0"/>
              <a:t>Preparing	for	a</a:t>
            </a:r>
            <a:r>
              <a:rPr sz="4400" u="none" spc="-80" dirty="0"/>
              <a:t> </a:t>
            </a:r>
            <a:r>
              <a:rPr sz="4400" u="none" spc="-160" dirty="0"/>
              <a:t>T</a:t>
            </a:r>
            <a:r>
              <a:rPr sz="4400" u="none" spc="-5" dirty="0"/>
              <a:t>ransfer</a:t>
            </a:r>
            <a:r>
              <a:rPr sz="4400" u="none" dirty="0"/>
              <a:t>	</a:t>
            </a:r>
            <a:r>
              <a:rPr sz="4400" u="none" spc="-5" dirty="0"/>
              <a:t>Meeting</a:t>
            </a:r>
            <a:endParaRPr sz="4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025466" y="650227"/>
            <a:ext cx="3091815" cy="692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023745" algn="l"/>
              </a:tabLst>
            </a:pPr>
            <a:r>
              <a:rPr sz="4400" u="none" spc="-160" dirty="0"/>
              <a:t>T</a:t>
            </a:r>
            <a:r>
              <a:rPr sz="4400" u="none" spc="-5" dirty="0"/>
              <a:t>ransfer</a:t>
            </a:r>
            <a:r>
              <a:rPr sz="4400" u="none" dirty="0"/>
              <a:t>	</a:t>
            </a:r>
            <a:r>
              <a:rPr sz="4400" u="none" spc="-5" dirty="0"/>
              <a:t>IEPs</a:t>
            </a:r>
            <a:endParaRPr sz="4400"/>
          </a:p>
        </p:txBody>
      </p:sp>
      <p:sp>
        <p:nvSpPr>
          <p:cNvPr id="7" name="object 7"/>
          <p:cNvSpPr txBox="1"/>
          <p:nvPr/>
        </p:nvSpPr>
        <p:spPr>
          <a:xfrm>
            <a:off x="701675" y="1822272"/>
            <a:ext cx="6528434" cy="3525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u="heavy" spc="-5" dirty="0">
                <a:latin typeface="Times New Roman"/>
                <a:cs typeface="Times New Roman"/>
              </a:rPr>
              <a:t>Beginning </a:t>
            </a:r>
            <a:r>
              <a:rPr sz="2400" u="heavy" dirty="0">
                <a:latin typeface="Times New Roman"/>
                <a:cs typeface="Times New Roman"/>
              </a:rPr>
              <a:t>of</a:t>
            </a:r>
            <a:r>
              <a:rPr sz="2400" u="heavy" spc="-40" dirty="0">
                <a:latin typeface="Times New Roman"/>
                <a:cs typeface="Times New Roman"/>
              </a:rPr>
              <a:t> </a:t>
            </a:r>
            <a:r>
              <a:rPr sz="2400" u="heavy" spc="-5" dirty="0">
                <a:latin typeface="Times New Roman"/>
                <a:cs typeface="Times New Roman"/>
              </a:rPr>
              <a:t>year:</a:t>
            </a:r>
            <a:endParaRPr sz="2400">
              <a:latin typeface="Times New Roman"/>
              <a:cs typeface="Times New Roman"/>
            </a:endParaRPr>
          </a:p>
          <a:p>
            <a:pPr marL="469900" indent="-335915">
              <a:lnSpc>
                <a:spcPts val="2735"/>
              </a:lnSpc>
              <a:spcBef>
                <a:spcPts val="710"/>
              </a:spcBef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latin typeface="Times New Roman"/>
                <a:cs typeface="Times New Roman"/>
              </a:rPr>
              <a:t>Receive </a:t>
            </a:r>
            <a:r>
              <a:rPr sz="2400" dirty="0">
                <a:latin typeface="Times New Roman"/>
                <a:cs typeface="Times New Roman"/>
              </a:rPr>
              <a:t>(or </a:t>
            </a:r>
            <a:r>
              <a:rPr sz="2400" spc="-5" dirty="0">
                <a:latin typeface="Times New Roman"/>
                <a:cs typeface="Times New Roman"/>
              </a:rPr>
              <a:t>request if necessary) *even if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expired</a:t>
            </a:r>
            <a:endParaRPr sz="2400">
              <a:latin typeface="Times New Roman"/>
              <a:cs typeface="Times New Roman"/>
            </a:endParaRPr>
          </a:p>
          <a:p>
            <a:pPr marL="469900" indent="-335915">
              <a:lnSpc>
                <a:spcPts val="2590"/>
              </a:lnSpc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latin typeface="Times New Roman"/>
                <a:cs typeface="Times New Roman"/>
              </a:rPr>
              <a:t>Review IEP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(*services)</a:t>
            </a:r>
            <a:endParaRPr sz="2400">
              <a:latin typeface="Times New Roman"/>
              <a:cs typeface="Times New Roman"/>
            </a:endParaRPr>
          </a:p>
          <a:p>
            <a:pPr marL="469900" indent="-335915">
              <a:lnSpc>
                <a:spcPts val="2590"/>
              </a:lnSpc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latin typeface="Times New Roman"/>
                <a:cs typeface="Times New Roman"/>
              </a:rPr>
              <a:t>Accept </a:t>
            </a:r>
            <a:r>
              <a:rPr sz="2400" dirty="0">
                <a:latin typeface="Times New Roman"/>
                <a:cs typeface="Times New Roman"/>
              </a:rPr>
              <a:t>or </a:t>
            </a:r>
            <a:r>
              <a:rPr sz="2400" spc="-5" dirty="0">
                <a:latin typeface="Times New Roman"/>
                <a:cs typeface="Times New Roman"/>
              </a:rPr>
              <a:t>Not Accept IEP (~within </a:t>
            </a:r>
            <a:r>
              <a:rPr sz="2400" dirty="0">
                <a:latin typeface="Times New Roman"/>
                <a:cs typeface="Times New Roman"/>
              </a:rPr>
              <a:t>30</a:t>
            </a:r>
            <a:r>
              <a:rPr sz="2400" spc="-1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days)</a:t>
            </a:r>
            <a:endParaRPr sz="2400">
              <a:latin typeface="Times New Roman"/>
              <a:cs typeface="Times New Roman"/>
            </a:endParaRPr>
          </a:p>
          <a:p>
            <a:pPr marL="927100" lvl="1" indent="-335915">
              <a:lnSpc>
                <a:spcPts val="2590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latin typeface="Times New Roman"/>
                <a:cs typeface="Times New Roman"/>
              </a:rPr>
              <a:t>*schedule a meeting in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necessary</a:t>
            </a:r>
            <a:endParaRPr sz="2400">
              <a:latin typeface="Times New Roman"/>
              <a:cs typeface="Times New Roman"/>
            </a:endParaRPr>
          </a:p>
          <a:p>
            <a:pPr marL="927100" lvl="1" indent="-335915">
              <a:lnSpc>
                <a:spcPts val="2735"/>
              </a:lnSpc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latin typeface="Times New Roman"/>
                <a:cs typeface="Times New Roman"/>
              </a:rPr>
              <a:t>*Expired IEPs = best practice is to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evaluate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Times New Roman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u="heavy" spc="-5" dirty="0">
                <a:latin typeface="Times New Roman"/>
                <a:cs typeface="Times New Roman"/>
              </a:rPr>
              <a:t>Throughout the</a:t>
            </a:r>
            <a:r>
              <a:rPr sz="2400" u="heavy" spc="-20" dirty="0">
                <a:latin typeface="Times New Roman"/>
                <a:cs typeface="Times New Roman"/>
              </a:rPr>
              <a:t> </a:t>
            </a:r>
            <a:r>
              <a:rPr sz="2400" u="heavy" spc="-5" dirty="0">
                <a:latin typeface="Times New Roman"/>
                <a:cs typeface="Times New Roman"/>
              </a:rPr>
              <a:t>year:</a:t>
            </a:r>
            <a:endParaRPr sz="2400">
              <a:latin typeface="Times New Roman"/>
              <a:cs typeface="Times New Roman"/>
            </a:endParaRPr>
          </a:p>
          <a:p>
            <a:pPr marL="469900" indent="-335915">
              <a:lnSpc>
                <a:spcPct val="100000"/>
              </a:lnSpc>
              <a:spcBef>
                <a:spcPts val="710"/>
              </a:spcBef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latin typeface="Times New Roman"/>
                <a:cs typeface="Times New Roman"/>
              </a:rPr>
              <a:t>Follow the same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process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66639" y="3017303"/>
            <a:ext cx="7406640" cy="692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322830" algn="l"/>
                <a:tab pos="3114040" algn="l"/>
                <a:tab pos="5688330" algn="l"/>
              </a:tabLst>
            </a:pPr>
            <a:r>
              <a:rPr sz="4400" u="none" spc="-5" dirty="0"/>
              <a:t>Preparing	for	the</a:t>
            </a:r>
            <a:r>
              <a:rPr sz="4400" u="none" spc="-245" dirty="0"/>
              <a:t> </a:t>
            </a:r>
            <a:r>
              <a:rPr sz="4400" u="none" spc="-5" dirty="0"/>
              <a:t>Annual</a:t>
            </a:r>
            <a:r>
              <a:rPr sz="4400" u="none" dirty="0"/>
              <a:t>	</a:t>
            </a:r>
            <a:r>
              <a:rPr sz="4400" u="none" spc="-5" dirty="0"/>
              <a:t>Review</a:t>
            </a:r>
            <a:endParaRPr sz="4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98631" y="6755100"/>
            <a:ext cx="2045970" cy="103505"/>
          </a:xfrm>
          <a:custGeom>
            <a:avLst/>
            <a:gdLst/>
            <a:ahLst/>
            <a:cxnLst/>
            <a:rect l="l" t="t" r="r" b="b"/>
            <a:pathLst>
              <a:path w="2045970" h="103504">
                <a:moveTo>
                  <a:pt x="0" y="0"/>
                </a:moveTo>
                <a:lnTo>
                  <a:pt x="2045399" y="0"/>
                </a:lnTo>
                <a:lnTo>
                  <a:pt x="20453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C63E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755100"/>
            <a:ext cx="1474470" cy="103505"/>
          </a:xfrm>
          <a:custGeom>
            <a:avLst/>
            <a:gdLst/>
            <a:ahLst/>
            <a:cxnLst/>
            <a:rect l="l" t="t" r="r" b="b"/>
            <a:pathLst>
              <a:path w="1474470" h="103504">
                <a:moveTo>
                  <a:pt x="0" y="0"/>
                </a:moveTo>
                <a:lnTo>
                  <a:pt x="1473899" y="0"/>
                </a:lnTo>
                <a:lnTo>
                  <a:pt x="14738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008C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73867" y="6755100"/>
            <a:ext cx="4223385" cy="103505"/>
          </a:xfrm>
          <a:custGeom>
            <a:avLst/>
            <a:gdLst/>
            <a:ahLst/>
            <a:cxnLst/>
            <a:rect l="l" t="t" r="r" b="b"/>
            <a:pathLst>
              <a:path w="4223385" h="103504">
                <a:moveTo>
                  <a:pt x="0" y="0"/>
                </a:moveTo>
                <a:lnTo>
                  <a:pt x="4223099" y="0"/>
                </a:lnTo>
                <a:lnTo>
                  <a:pt x="4223099" y="102899"/>
                </a:lnTo>
                <a:lnTo>
                  <a:pt x="0" y="102899"/>
                </a:lnTo>
                <a:lnTo>
                  <a:pt x="0" y="0"/>
                </a:lnTo>
                <a:close/>
              </a:path>
            </a:pathLst>
          </a:custGeom>
          <a:solidFill>
            <a:srgbClr val="455F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03736" y="122933"/>
            <a:ext cx="986624" cy="1310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40754" y="1787728"/>
            <a:ext cx="6257925" cy="2153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tabLst>
                <a:tab pos="1348105" algn="l"/>
                <a:tab pos="1859914" algn="l"/>
                <a:tab pos="4279265" algn="l"/>
              </a:tabLst>
            </a:pPr>
            <a:r>
              <a:rPr sz="4400" spc="-5" dirty="0">
                <a:latin typeface="Times New Roman"/>
                <a:cs typeface="Times New Roman"/>
              </a:rPr>
              <a:t>What	is	an</a:t>
            </a:r>
            <a:r>
              <a:rPr sz="4400" spc="-245" dirty="0">
                <a:latin typeface="Times New Roman"/>
                <a:cs typeface="Times New Roman"/>
              </a:rPr>
              <a:t> </a:t>
            </a:r>
            <a:r>
              <a:rPr sz="4400" spc="-5" dirty="0">
                <a:latin typeface="Times New Roman"/>
                <a:cs typeface="Times New Roman"/>
              </a:rPr>
              <a:t>Annual</a:t>
            </a:r>
            <a:r>
              <a:rPr sz="4400" dirty="0">
                <a:latin typeface="Times New Roman"/>
                <a:cs typeface="Times New Roman"/>
              </a:rPr>
              <a:t>	</a:t>
            </a:r>
            <a:r>
              <a:rPr sz="4400" spc="-5" dirty="0">
                <a:latin typeface="Times New Roman"/>
                <a:cs typeface="Times New Roman"/>
              </a:rPr>
              <a:t>Review?</a:t>
            </a:r>
            <a:endParaRPr sz="4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54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  <a:spcBef>
                <a:spcPts val="5"/>
              </a:spcBef>
              <a:tabLst>
                <a:tab pos="1226820" algn="l"/>
                <a:tab pos="1925320" algn="l"/>
                <a:tab pos="2715895" algn="l"/>
                <a:tab pos="3909695" algn="l"/>
              </a:tabLst>
            </a:pPr>
            <a:r>
              <a:rPr sz="4400" spc="-5" dirty="0">
                <a:latin typeface="Times New Roman"/>
                <a:cs typeface="Times New Roman"/>
              </a:rPr>
              <a:t>Why	</a:t>
            </a:r>
            <a:r>
              <a:rPr sz="4400" dirty="0">
                <a:latin typeface="Times New Roman"/>
                <a:cs typeface="Times New Roman"/>
              </a:rPr>
              <a:t>do	</a:t>
            </a:r>
            <a:r>
              <a:rPr sz="4400" spc="-5" dirty="0">
                <a:latin typeface="Times New Roman"/>
                <a:cs typeface="Times New Roman"/>
              </a:rPr>
              <a:t>we	have	them?</a:t>
            </a:r>
            <a:endParaRPr sz="4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1726</Words>
  <Application>Microsoft Office PowerPoint</Application>
  <PresentationFormat>On-screen Show (4:3)</PresentationFormat>
  <Paragraphs>474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MS UI Gothic</vt:lpstr>
      <vt:lpstr>Arial</vt:lpstr>
      <vt:lpstr>Calibri</vt:lpstr>
      <vt:lpstr>Courier New</vt:lpstr>
      <vt:lpstr>Times New Roman</vt:lpstr>
      <vt:lpstr>Office Theme</vt:lpstr>
      <vt:lpstr>PowerPoint Presentation</vt:lpstr>
      <vt:lpstr>AGENDA</vt:lpstr>
      <vt:lpstr>Your Yearly IEP Calendar</vt:lpstr>
      <vt:lpstr>PowerPoint Presentation</vt:lpstr>
      <vt:lpstr>PowerPoint Presentation</vt:lpstr>
      <vt:lpstr>Preparing for a Transfer Meeting</vt:lpstr>
      <vt:lpstr>Transfer IEPs</vt:lpstr>
      <vt:lpstr>Preparing for the Annual Review</vt:lpstr>
      <vt:lpstr>PowerPoint Presentation</vt:lpstr>
      <vt:lpstr>Annual Meeting</vt:lpstr>
      <vt:lpstr>Annual continued…</vt:lpstr>
      <vt:lpstr>Annual Review Calendar</vt:lpstr>
      <vt:lpstr>Preparing for the Reevaluation  Review</vt:lpstr>
      <vt:lpstr>PowerPoint Presentation</vt:lpstr>
      <vt:lpstr>Reeval/Tri Meeting</vt:lpstr>
      <vt:lpstr>Re-eval/Tri Meeting Continued…</vt:lpstr>
      <vt:lpstr>Re-eval/TRI meeting continued…</vt:lpstr>
      <vt:lpstr>Re-Eval/TRI Calendar</vt:lpstr>
      <vt:lpstr>Re-Eval/TRI</vt:lpstr>
      <vt:lpstr>Re-Eval/TRI</vt:lpstr>
      <vt:lpstr>PowerPoint Presentation</vt:lpstr>
      <vt:lpstr>PowerPoint Presentation</vt:lpstr>
      <vt:lpstr>Initial Meeting</vt:lpstr>
      <vt:lpstr>Initial Continued…</vt:lpstr>
      <vt:lpstr>Initial Continued…</vt:lpstr>
      <vt:lpstr>Initial Eval/Eligibility Calendar</vt:lpstr>
      <vt:lpstr>PowerPoint Presentation</vt:lpstr>
      <vt:lpstr>PowerPoint Presentation</vt:lpstr>
      <vt:lpstr>Next Steps:</vt:lpstr>
      <vt:lpstr>Sample School Calendar: October 2023</vt:lpstr>
      <vt:lpstr>Sample Calendar: October 2023</vt:lpstr>
      <vt:lpstr>Things to Notes:</vt:lpstr>
      <vt:lpstr>Things to Note Continued…</vt:lpstr>
      <vt:lpstr>Checklist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SPED Teacher Planning and Preparation.pptx</dc:title>
  <cp:lastModifiedBy>Stachokus, Nick</cp:lastModifiedBy>
  <cp:revision>1</cp:revision>
  <dcterms:created xsi:type="dcterms:W3CDTF">2024-09-19T20:42:00Z</dcterms:created>
  <dcterms:modified xsi:type="dcterms:W3CDTF">2024-09-20T02:43:08Z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