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comments/modernComment_101_0.xml" ContentType="application/vnd.ms-powerpoint.comments+xml"/>
  <Override PartName="/ppt/comments/modernComment_102_0.xml" ContentType="application/vnd.ms-powerpoint.comments+xml"/>
  <Override PartName="/ppt/notesSlides/notesSlide2.xml" ContentType="application/vnd.openxmlformats-officedocument.presentationml.notesSlide+xml"/>
  <Override PartName="/ppt/comments/modernComment_105_E2C0D182.xml" ContentType="application/vnd.ms-powerpoint.comments+xml"/>
  <Override PartName="/ppt/comments/modernComment_130_2D863DCB.xml" ContentType="application/vnd.ms-powerpoint.comments+xml"/>
  <Override PartName="/ppt/comments/modernComment_132_6192291A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18_927B8CED.xml" ContentType="application/vnd.ms-powerpoint.comments+xml"/>
  <Override PartName="/ppt/comments/modernComment_140_914913E8.xml" ContentType="application/vnd.ms-powerpoint.comments+xml"/>
  <Override PartName="/ppt/notesSlides/notesSlide12.xml" ContentType="application/vnd.openxmlformats-officedocument.presentationml.notesSlide+xml"/>
  <Override PartName="/ppt/comments/modernComment_13F_3381FDAF.xml" ContentType="application/vnd.ms-powerpoint.comments+xml"/>
  <Override PartName="/ppt/comments/modernComment_13D_C6C4C77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1" r:id="rId5"/>
    <p:sldId id="304" r:id="rId6"/>
    <p:sldId id="305" r:id="rId7"/>
    <p:sldId id="307" r:id="rId8"/>
    <p:sldId id="330" r:id="rId9"/>
    <p:sldId id="306" r:id="rId10"/>
    <p:sldId id="308" r:id="rId11"/>
    <p:sldId id="290" r:id="rId12"/>
    <p:sldId id="295" r:id="rId13"/>
    <p:sldId id="260" r:id="rId14"/>
    <p:sldId id="294" r:id="rId15"/>
    <p:sldId id="312" r:id="rId16"/>
    <p:sldId id="292" r:id="rId17"/>
    <p:sldId id="297" r:id="rId18"/>
    <p:sldId id="299" r:id="rId19"/>
    <p:sldId id="296" r:id="rId20"/>
    <p:sldId id="298" r:id="rId21"/>
    <p:sldId id="300" r:id="rId22"/>
    <p:sldId id="302" r:id="rId23"/>
    <p:sldId id="326" r:id="rId24"/>
    <p:sldId id="280" r:id="rId25"/>
    <p:sldId id="320" r:id="rId26"/>
    <p:sldId id="321" r:id="rId27"/>
    <p:sldId id="274" r:id="rId28"/>
    <p:sldId id="275" r:id="rId29"/>
    <p:sldId id="319" r:id="rId30"/>
    <p:sldId id="316" r:id="rId31"/>
    <p:sldId id="317" r:id="rId32"/>
    <p:sldId id="314" r:id="rId33"/>
    <p:sldId id="315" r:id="rId34"/>
    <p:sldId id="328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cZ6EomlcpOMeuAtzOXwodRWbS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FAA313-6082-E46C-1BA1-A222E4F4138D}" name="Eggleston, Cait" initials="EC" userId="S::Eggleston_c@cde.state.co.us::717ebab0-ec19-47df-84d9-3c14ba9f7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/>
    <p:restoredTop sz="94762"/>
  </p:normalViewPr>
  <p:slideViewPr>
    <p:cSldViewPr snapToGrid="0">
      <p:cViewPr varScale="1">
        <p:scale>
          <a:sx n="101" d="100"/>
          <a:sy n="101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9AD93F-8CC8-41C2-B5C5-0C9E4653F1B4}" authorId="{3FFAA313-6082-E46C-1BA1-A222E4F4138D}" created="2023-07-31T14:15:21.651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US"/>
          <a:t>I was trying to change the title so it was clear that is about tracking services too. Maybe: Track and Monitor Progress and Services (or we just leave it?)</a:t>
        </a:r>
      </a:p>
    </p188:txBody>
  </p188:cm>
</p188:cmLst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612B7D-4076-430E-AB40-0FCDBCD1B887}" authorId="{3FFAA313-6082-E46C-1BA1-A222E4F4138D}" created="2023-07-31T14:33:44.1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96" creationId="{00000000-0000-0000-0000-000000000000}"/>
      <ac:txMk cp="331" len="105">
        <ac:context len="437" hash="1826068688"/>
      </ac:txMk>
    </ac:txMkLst>
    <p188:pos x="6951785" y="2455985"/>
    <p188:txBody>
      <a:bodyPr/>
      <a:lstStyle/>
      <a:p>
        <a:r>
          <a:rPr lang="en-US"/>
          <a:t>I just broke this up into two points</a:t>
        </a:r>
      </a:p>
    </p188:txBody>
  </p188:cm>
</p188:cmLst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21B31E-11AB-4AD8-8D88-BF9B0274CFCE}" authorId="{3FFAA313-6082-E46C-1BA1-A222E4F4138D}" created="2023-07-31T15:22:19.8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198" creationId="{00000000-0000-0000-0000-000000000000}"/>
      <ac:txMk cp="0" len="28">
        <ac:context len="29" hash="2511595415"/>
      </ac:txMk>
    </ac:txMkLst>
    <p188:pos x="7643446" y="487362"/>
    <p188:txBody>
      <a:bodyPr/>
      <a:lstStyle/>
      <a:p>
        <a:r>
          <a:rPr lang="en-US"/>
          <a:t>I moved this closer to the beginning</a:t>
        </a:r>
      </a:p>
    </p188:txBody>
  </p188:cm>
  <p188:cm id="{7E139073-2BE6-4D07-8509-AD42BE2AB49A}" authorId="{3FFAA313-6082-E46C-1BA1-A222E4F4138D}" created="2023-07-31T15:23:19.3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199" creationId="{00000000-0000-0000-0000-000000000000}"/>
      <ac:txMk cp="0" len="264">
        <ac:context len="265" hash="3841899610"/>
      </ac:txMk>
    </ac:txMkLst>
    <p188:pos x="7561385" y="322385"/>
    <p188:txBody>
      <a:bodyPr/>
      <a:lstStyle/>
      <a:p>
        <a:r>
          <a:rPr lang="en-US"/>
          <a:t>Broke this down more</a:t>
        </a:r>
      </a:p>
    </p188:txBody>
  </p188:cm>
</p188:cmLst>
</file>

<file path=ppt/comments/modernComment_105_E2C0D1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507F3B-9FCF-48BE-8773-A56B22616B0B}" authorId="{3FFAA313-6082-E46C-1BA1-A222E4F4138D}" created="2023-07-31T14:38:43.4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4287362" sldId="261"/>
      <ac:spMk id="86" creationId="{00000000-0000-0000-0000-000000000000}"/>
      <ac:txMk cp="0" len="56">
        <ac:context len="62" hash="3738916926"/>
      </ac:txMk>
    </ac:txMkLst>
    <p188:pos x="7115908" y="358408"/>
    <p188:txBody>
      <a:bodyPr/>
      <a:lstStyle/>
      <a:p>
        <a:r>
          <a:rPr lang="en-US"/>
          <a:t>Changed the title a little</a:t>
        </a:r>
      </a:p>
    </p188:txBody>
  </p188:cm>
  <p188:cm id="{CFB91F71-A309-4DD3-BB09-D6CF7119A67B}" authorId="{3FFAA313-6082-E46C-1BA1-A222E4F4138D}" created="2023-07-31T15:19:13.8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4287362" sldId="261"/>
      <ac:spMk id="2" creationId="{8B138587-4712-9A4A-97FE-A161FC3FB0C1}"/>
      <ac:txMk cp="68" len="463">
        <ac:context len="533" hash="4227413524"/>
      </ac:txMk>
    </ac:txMkLst>
    <p188:pos x="7467600" y="744415"/>
    <p188:txBody>
      <a:bodyPr/>
      <a:lstStyle/>
      <a:p>
        <a:r>
          <a:rPr lang="en-US"/>
          <a:t>Broke this down a little more</a:t>
        </a:r>
      </a:p>
    </p188:txBody>
  </p188:cm>
  <p188:cm id="{DF3BE0B9-8A66-432A-B20C-8F6CB8EDE174}" authorId="{3FFAA313-6082-E46C-1BA1-A222E4F4138D}" created="2023-07-31T16:01:27.9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4287362" sldId="261"/>
      <ac:spMk id="2" creationId="{8B138587-4712-9A4A-97FE-A161FC3FB0C1}"/>
      <ac:txMk cp="1" len="65">
        <ac:context len="533" hash="4227413524"/>
      </ac:txMk>
    </ac:txMkLst>
    <p188:pos x="7268308" y="669071"/>
    <p188:txBody>
      <a:bodyPr/>
      <a:lstStyle/>
      <a:p>
        <a:r>
          <a:rPr lang="en-US"/>
          <a:t>I added this</a:t>
        </a:r>
      </a:p>
    </p188:txBody>
  </p188:cm>
</p188:cmLst>
</file>

<file path=ppt/comments/modernComment_118_927B8C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042909-B22C-4E91-A408-96BF42E0867A}" authorId="{3FFAA313-6082-E46C-1BA1-A222E4F4138D}" created="2023-07-31T18:05:44.9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57570541" sldId="280"/>
      <ac:spMk id="3" creationId="{5C74B0AF-2333-444D-8052-C0609A9EAA7C}"/>
      <ac:txMk cp="215" len="24">
        <ac:context len="393" hash="915454482"/>
      </ac:txMk>
    </ac:txMkLst>
    <p188:pos x="3446585" y="2596662"/>
    <p188:txBody>
      <a:bodyPr/>
      <a:lstStyle/>
      <a:p>
        <a:r>
          <a:rPr lang="en-US"/>
          <a:t>added</a:t>
        </a:r>
      </a:p>
    </p188:txBody>
  </p188:cm>
</p188:cmLst>
</file>

<file path=ppt/comments/modernComment_130_2D863D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1087B2-6A72-4E4C-91A8-3215E9C1319A}" authorId="{3FFAA313-6082-E46C-1BA1-A222E4F4138D}" created="2023-07-31T15:38:55.8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63772363" sldId="304"/>
      <ac:spMk id="3" creationId="{AF2179FB-B5C4-9339-C86D-695C51D1AA80}"/>
      <ac:txMk cp="376" len="191">
        <ac:context len="568" hash="2829331979"/>
      </ac:txMk>
    </ac:txMkLst>
    <p188:pos x="7491046" y="3593123"/>
    <p188:txBody>
      <a:bodyPr/>
      <a:lstStyle/>
      <a:p>
        <a:r>
          <a:rPr lang="en-US"/>
          <a:t>Added more on this slide</a:t>
        </a:r>
      </a:p>
    </p188:txBody>
  </p188:cm>
</p188:cmLst>
</file>

<file path=ppt/comments/modernComment_132_619229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47ADD6-AA0D-4A4D-B131-4231535B09A2}" authorId="{3FFAA313-6082-E46C-1BA1-A222E4F4138D}" created="2023-07-31T15:44:00.2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36968730" sldId="306"/>
      <ac:spMk id="2" creationId="{A2D13514-9C6B-9F9A-313D-C3975368A14A}"/>
      <ac:txMk cp="0" len="36">
        <ac:context len="37" hash="3217379926"/>
      </ac:txMk>
    </ac:txMkLst>
    <p188:pos x="6670431" y="592870"/>
    <p188:replyLst>
      <p188:reply id="{EA21F00C-BB20-48DA-9171-52C2212F8DB9}" authorId="{3FFAA313-6082-E46C-1BA1-A222E4F4138D}" created="2023-07-31T15:45:50.983">
        <p188:txBody>
          <a:bodyPr/>
          <a:lstStyle/>
          <a:p>
            <a:r>
              <a:rPr lang="en-US"/>
              <a:t>Actually, I moved the "when to PM" slide before this one, and added to it</a:t>
            </a:r>
          </a:p>
        </p188:txBody>
      </p188:reply>
    </p188:replyLst>
    <p188:txBody>
      <a:bodyPr/>
      <a:lstStyle/>
      <a:p>
        <a:r>
          <a:rPr lang="en-US"/>
          <a:t>Do you think we need a new slide above- with something like when to Progress Monitor? (whenever school grade report cards go out) quarterly or trimester or whatever?</a:t>
        </a:r>
      </a:p>
    </p188:txBody>
  </p188:cm>
</p188:cmLst>
</file>

<file path=ppt/comments/modernComment_13D_C6C4C7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CC1BE9-5CDD-4EDC-AC73-83C706A660C6}" authorId="{3FFAA313-6082-E46C-1BA1-A222E4F4138D}" created="2023-07-31T23:01:03.2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34784886" sldId="317"/>
      <ac:spMk id="2" creationId="{3BF32571-C1C9-4AAC-3C07-7BBFD3A3C0DB}"/>
      <ac:txMk cp="0" len="25">
        <ac:context len="26" hash="2090776192"/>
      </ac:txMk>
    </ac:txMkLst>
    <p188:pos x="7315200" y="487362"/>
    <p188:txBody>
      <a:bodyPr/>
      <a:lstStyle/>
      <a:p>
        <a:r>
          <a:rPr lang="en-US"/>
          <a:t>I condensed this to one slide</a:t>
        </a:r>
      </a:p>
    </p188:txBody>
  </p188:cm>
</p188:cmLst>
</file>

<file path=ppt/comments/modernComment_13F_3381FD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99C38-195F-4A92-8227-5589899B1311}" authorId="{3FFAA313-6082-E46C-1BA1-A222E4F4138D}" created="2023-07-31T18:10:38.9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64157103" sldId="319"/>
      <ac:spMk id="2" creationId="{4EED7E51-85B4-4A48-AA35-480E7698897C}"/>
      <ac:txMk cp="0" len="33">
        <ac:context len="34" hash="1434802833"/>
      </ac:txMk>
    </ac:txMkLst>
    <p188:pos x="6266187" y="315715"/>
    <p188:txBody>
      <a:bodyPr/>
      <a:lstStyle/>
      <a:p>
        <a:r>
          <a:rPr lang="en-US"/>
          <a:t>I left off here. I will continue later today!</a:t>
        </a:r>
      </a:p>
    </p188:txBody>
  </p188:cm>
</p188:cmLst>
</file>

<file path=ppt/comments/modernComment_140_914913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680516-863E-4DC6-B384-3C3B5022C612}" authorId="{3FFAA313-6082-E46C-1BA1-A222E4F4138D}" created="2023-07-31T22:59:33.2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37485544" sldId="320"/>
      <ac:spMk id="2" creationId="{5E56C88E-8E36-13AB-522D-6B0A9CA78ADA}"/>
      <ac:txMk cp="0" len="22">
        <ac:context len="24" hash="3698862400"/>
      </ac:txMk>
    </ac:txMkLst>
    <p188:pos x="6670431" y="487362"/>
    <p188:txBody>
      <a:bodyPr/>
      <a:lstStyle/>
      <a:p>
        <a:r>
          <a:rPr lang="en-US"/>
          <a:t>Added? What do you think of this chart- I found elsewhere and revamped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437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81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86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50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53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4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93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4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53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36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20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03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7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AAAAA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AAAAA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AAAAA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AAAAA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AAAAA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AAAAA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AAAAA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AAAAA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AAAAAA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22313" y="3538537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722313" y="1905000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AAAAA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AAAA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AAAAA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AAAAA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8108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gradFill>
            <a:gsLst>
              <a:gs pos="0">
                <a:srgbClr val="494949"/>
              </a:gs>
              <a:gs pos="50000">
                <a:srgbClr val="6A6A6A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8458200" y="6096000"/>
            <a:ext cx="685800" cy="685800"/>
          </a:xfrm>
          <a:prstGeom prst="rect">
            <a:avLst/>
          </a:prstGeom>
          <a:gradFill>
            <a:gsLst>
              <a:gs pos="0">
                <a:srgbClr val="424B74"/>
              </a:gs>
              <a:gs pos="50000">
                <a:srgbClr val="616EA8"/>
              </a:gs>
              <a:gs pos="100000">
                <a:srgbClr val="7484C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>
            <a:spLocks noGrp="1"/>
          </p:cNvSpPr>
          <p:nvPr>
            <p:ph type="sldNum" idx="12"/>
          </p:nvPr>
        </p:nvSpPr>
        <p:spPr>
          <a:xfrm>
            <a:off x="8531788" y="624078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2400" y="6172200"/>
            <a:ext cx="708421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ventioncentral.org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927B8CED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0_914913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ventioncentral.org/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ti4success.org/sites/default/files/Webinar%20Manual_Progress%20Monitoring_0.pdf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F_3381FDAF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spedlaw/decisions" TargetMode="External"/><Relationship Id="rId2" Type="http://schemas.microsoft.com/office/2018/10/relationships/comments" Target="../comments/modernComment_13D_C6C4C77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Downloads/IEPServiceLog-1.xlsx" TargetMode="External"/><Relationship Id="rId2" Type="http://schemas.openxmlformats.org/officeDocument/2006/relationships/hyperlink" Target="https://docs.google.com/document/d/17rcUKQqu3QypWZZLi1FIb9mfSES7SOgjYOFJagjzqAc/edit?usp=sharin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E2C0D18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0_2D863DCB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2_6192291A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457200" y="2514600"/>
            <a:ext cx="7772400" cy="19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FF0000"/>
              </a:buClr>
              <a:buSzPts val="5600"/>
            </a:pPr>
            <a:r>
              <a:rPr lang="en-US" sz="4000" dirty="0">
                <a:solidFill>
                  <a:srgbClr val="000000"/>
                </a:solidFill>
              </a:rPr>
              <a:t>Track and Monitor Progress and Services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533400" y="457200"/>
            <a:ext cx="5562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AA90E-D949-DA43-84AA-ED1DD7E0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A38E-F776-3A1A-4CBB-174A4707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looking for?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57268-8C5B-E274-C1C1-17E05EB8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Rate and Amount of Progress 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in all areas, including academic, communication, physical, social-emotional, vocational, independence, etc.</a:t>
            </a:r>
          </a:p>
          <a:p>
            <a:pPr marL="11430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Clear progress based on interventions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Minimal progress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 progress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Declining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80183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Cambria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D7E51-85B4-4A48-AA35-480E7698897C}"/>
              </a:ext>
            </a:extLst>
          </p:cNvPr>
          <p:cNvSpPr/>
          <p:nvPr/>
        </p:nvSpPr>
        <p:spPr>
          <a:xfrm>
            <a:off x="966951" y="1923393"/>
            <a:ext cx="6884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Student Progress</a:t>
            </a:r>
            <a:br>
              <a:rPr lang="en-US" sz="4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IEP Goals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609600" y="316679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434343"/>
                </a:solidFill>
              </a:rPr>
              <a:t>MEASURABLE GOALS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8B59A-9732-AD46-8EE5-22DA874A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6192"/>
            <a:ext cx="3657600" cy="4875118"/>
          </a:xfrm>
        </p:spPr>
        <p:txBody>
          <a:bodyPr/>
          <a:lstStyle/>
          <a:p>
            <a:pPr marL="234950" lvl="0" indent="-17780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/>
              <a:buChar char="❖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Derive from present levels data</a:t>
            </a:r>
          </a:p>
          <a:p>
            <a:pPr marL="234950" lvl="0" indent="-17780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Font typeface="Arial"/>
              <a:buChar char="❖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SMART</a:t>
            </a:r>
          </a:p>
          <a:p>
            <a:pPr marL="819658" lvl="1" indent="-457200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</a:rPr>
              <a:t>Specific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819658" lvl="1" indent="-457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</a:rPr>
              <a:t>Measurable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819658" lvl="1" indent="-457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</a:rPr>
              <a:t>Ambitious and attainable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819658" lvl="1" indent="-457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</a:rPr>
              <a:t>Realistic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819658" lvl="1" indent="-457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</a:rPr>
              <a:t>Time-bound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BC0ED-724F-4D40-AF26-FBFDFFB559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600" y="1536192"/>
            <a:ext cx="3657600" cy="487511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100" u="sng" dirty="0">
                <a:solidFill>
                  <a:schemeClr val="tx2">
                    <a:lumMod val="10000"/>
                  </a:schemeClr>
                </a:solidFill>
              </a:rPr>
              <a:t>Time</a:t>
            </a:r>
            <a:r>
              <a:rPr lang="en-US" sz="5100" dirty="0">
                <a:solidFill>
                  <a:schemeClr val="tx2">
                    <a:lumMod val="10000"/>
                  </a:schemeClr>
                </a:solidFill>
              </a:rPr>
              <a:t> -  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By January 24, 2024,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51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5100" u="sng" dirty="0">
                <a:solidFill>
                  <a:schemeClr val="tx2">
                    <a:lumMod val="10000"/>
                  </a:schemeClr>
                </a:solidFill>
              </a:rPr>
              <a:t>Condition</a:t>
            </a:r>
            <a:r>
              <a:rPr lang="en-US" sz="5100" dirty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given 30 vocabulary words from the 7</a:t>
            </a:r>
            <a:r>
              <a:rPr lang="en-US" sz="5100" i="1" baseline="30000" dirty="0">
                <a:solidFill>
                  <a:schemeClr val="tx2">
                    <a:lumMod val="10000"/>
                  </a:schemeClr>
                </a:solidFill>
              </a:rPr>
              <a:t>th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 grade science curriculum</a:t>
            </a:r>
          </a:p>
          <a:p>
            <a:pPr marL="0" lvl="0" indent="0">
              <a:buNone/>
            </a:pPr>
            <a:endParaRPr lang="en-US" sz="51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5100" u="sng" dirty="0">
                <a:solidFill>
                  <a:schemeClr val="tx2">
                    <a:lumMod val="10000"/>
                  </a:schemeClr>
                </a:solidFill>
              </a:rPr>
              <a:t>Learner</a:t>
            </a:r>
            <a:r>
              <a:rPr lang="en-US" sz="5100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Lynn</a:t>
            </a:r>
          </a:p>
          <a:p>
            <a:pPr marL="0" lvl="0" indent="0">
              <a:buNone/>
            </a:pPr>
            <a:endParaRPr lang="en-US" sz="51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5100" u="sng" dirty="0">
                <a:solidFill>
                  <a:schemeClr val="tx2">
                    <a:lumMod val="10000"/>
                  </a:schemeClr>
                </a:solidFill>
              </a:rPr>
              <a:t>Action</a:t>
            </a:r>
            <a:r>
              <a:rPr lang="en-US" sz="5100" dirty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will compose on a keyboarding device</a:t>
            </a:r>
          </a:p>
          <a:p>
            <a:pPr marL="0" lvl="0" indent="0">
              <a:buNone/>
            </a:pPr>
            <a:endParaRPr lang="en-US" sz="51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5100" u="sng" dirty="0">
                <a:solidFill>
                  <a:schemeClr val="tx2">
                    <a:lumMod val="10000"/>
                  </a:schemeClr>
                </a:solidFill>
              </a:rPr>
              <a:t>Criterion</a:t>
            </a:r>
            <a:r>
              <a:rPr lang="en-US" sz="5100" dirty="0">
                <a:solidFill>
                  <a:schemeClr val="tx2">
                    <a:lumMod val="10000"/>
                  </a:schemeClr>
                </a:solidFill>
              </a:rPr>
              <a:t> – </a:t>
            </a:r>
            <a:r>
              <a:rPr lang="en-US" sz="5100" i="1" dirty="0">
                <a:solidFill>
                  <a:schemeClr val="tx2">
                    <a:lumMod val="10000"/>
                  </a:schemeClr>
                </a:solidFill>
              </a:rPr>
              <a:t>at least 10 correct sentences using at least 10 vocab words within 10 minutes.</a:t>
            </a:r>
            <a:endParaRPr lang="en-US" sz="51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4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434343"/>
                </a:solidFill>
              </a:rPr>
              <a:t>The best time to consider how you will monitor progress is during the goal-writing phase:</a:t>
            </a:r>
            <a:endParaRPr sz="28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254369"/>
            <a:ext cx="7620000" cy="484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0" algn="ctr">
              <a:spcBef>
                <a:spcPts val="0"/>
              </a:spcBef>
              <a:buNone/>
            </a:pPr>
            <a:r>
              <a:rPr lang="en-US" sz="2600" i="1" u="sng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*Design goals that can be easily monitored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01168" lvl="1" indent="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At that time, determine: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what data will be collected?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In what form?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With what tools/methods?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How often? How much?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Where?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84048" lvl="1" indent="-203200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ts val="3200"/>
              <a:buChar char="➢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By Whom?  you, a paraprofessional, the student, the classroom teacher?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6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3600" dirty="0">
                <a:solidFill>
                  <a:srgbClr val="434343"/>
                </a:solidFill>
              </a:rPr>
              <a:t>Examples:</a:t>
            </a:r>
            <a:endParaRPr sz="36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207477"/>
            <a:ext cx="7620000" cy="488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400"/>
              </a:spcBef>
              <a:buSzPts val="2800"/>
              <a:buNone/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Behavioral Data Points: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SzPts val="28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Latency Recording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 Time it takes for student to begin task or start to comply with request </a:t>
            </a:r>
          </a:p>
          <a:p>
            <a:pPr marL="34290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SzPts val="2800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Duration Recording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 Time of behavior or time on-task</a:t>
            </a:r>
          </a:p>
          <a:p>
            <a:pPr marL="34290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SzPts val="2800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Frequency Tally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 Number of times behavior occurs</a:t>
            </a:r>
          </a:p>
          <a:p>
            <a:pPr marL="0" lvl="0" indent="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SzPts val="2800"/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400"/>
              </a:spcBef>
              <a:buClr>
                <a:schemeClr val="accent4"/>
              </a:buClr>
              <a:buSzPts val="2800"/>
              <a:buNone/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Academics: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CBMs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(reading, math, spelling, etc.) </a:t>
            </a:r>
          </a:p>
          <a:p>
            <a:pPr lvl="1"/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Spelling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: 2-minute spelling word test of words from end-of-year grade-level mastery </a:t>
            </a:r>
          </a:p>
          <a:p>
            <a:pPr lvl="1"/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Writing: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written expression, grammar, punctuation</a:t>
            </a:r>
          </a:p>
          <a:p>
            <a:pPr lvl="1"/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Math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CBM: select problems from end-of-year mastery, 2-minute limit, count digits correct- rather than answers.  </a:t>
            </a: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xamples of PM 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Examples:</a:t>
            </a:r>
            <a:r>
              <a:rPr sz="4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continued…</a:t>
            </a:r>
            <a:endParaRPr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8" name="CBM continued…"/>
          <p:cNvSpPr txBox="1">
            <a:spLocks noGrp="1"/>
          </p:cNvSpPr>
          <p:nvPr>
            <p:ph type="body" idx="1"/>
          </p:nvPr>
        </p:nvSpPr>
        <p:spPr>
          <a:xfrm>
            <a:off x="628650" y="1758157"/>
            <a:ext cx="7886700" cy="43513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Reading Fluency: (Reading A-Z, DRA,</a:t>
            </a:r>
          </a:p>
          <a:p>
            <a:r>
              <a:rPr lang="en-US" dirty="0"/>
              <a:t>Reading Comprehension: (</a:t>
            </a:r>
            <a:r>
              <a:rPr lang="en-US" dirty="0" err="1"/>
              <a:t>Dibels</a:t>
            </a:r>
            <a:r>
              <a:rPr lang="en-US" dirty="0"/>
              <a:t>-MAZE, STAR-Cloze) </a:t>
            </a:r>
          </a:p>
          <a:p>
            <a:r>
              <a:rPr lang="en-US" dirty="0"/>
              <a:t>Writing: Rubrics,</a:t>
            </a:r>
          </a:p>
          <a:p>
            <a:r>
              <a:rPr lang="en-US" dirty="0"/>
              <a:t>Math</a:t>
            </a: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9EE4-79C1-7E4D-996F-4E927011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Resources: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C73A6-6791-6746-BBA6-46786CB80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Use tools such as </a:t>
            </a:r>
            <a:r>
              <a:rPr lang="en-US" dirty="0">
                <a:hlinkClick r:id="rId2"/>
              </a:rPr>
              <a:t>interventioncentral.org</a:t>
            </a:r>
            <a:r>
              <a:rPr lang="en-US" dirty="0"/>
              <a:t> automatically generate PM Tools (math, reading, written language) and to generate graphs</a:t>
            </a:r>
            <a:endParaRPr lang="en-US" dirty="0">
              <a:solidFill>
                <a:srgbClr val="7A88C5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You can also develop your own data tracking and graphing forms for behavior</a:t>
            </a:r>
          </a:p>
        </p:txBody>
      </p:sp>
    </p:spTree>
    <p:extLst>
      <p:ext uri="{BB962C8B-B14F-4D97-AF65-F5344CB8AC3E}">
        <p14:creationId xmlns:p14="http://schemas.microsoft.com/office/powerpoint/2010/main" val="21809481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ts val="4600"/>
            </a:pPr>
            <a:r>
              <a:rPr lang="en-US" sz="4000" dirty="0">
                <a:solidFill>
                  <a:srgbClr val="434343"/>
                </a:solidFill>
              </a:rPr>
              <a:t>PROGRESS MONITORING TOOLS</a:t>
            </a:r>
            <a:endParaRPr sz="40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D6ED1-71FD-89FC-2BBD-E2431577D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34143"/>
            <a:ext cx="7772400" cy="60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4000" dirty="0">
                <a:solidFill>
                  <a:srgbClr val="434343"/>
                </a:solidFill>
              </a:rPr>
              <a:t>Tracking Two Simultaneous </a:t>
            </a:r>
            <a:br>
              <a:rPr lang="en-US" sz="4000" dirty="0">
                <a:solidFill>
                  <a:srgbClr val="434343"/>
                </a:solidFill>
              </a:rPr>
            </a:br>
            <a:r>
              <a:rPr lang="en-US" sz="4000" dirty="0">
                <a:solidFill>
                  <a:srgbClr val="434343"/>
                </a:solidFill>
              </a:rPr>
              <a:t>Data Points</a:t>
            </a:r>
            <a:endParaRPr sz="40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479;p5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884ED4-23D0-DC4E-B554-422FA4439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76" y="1417638"/>
            <a:ext cx="8024648" cy="461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3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620000" cy="140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  <a:buClr>
                <a:srgbClr val="909090"/>
              </a:buClr>
              <a:buSzPts val="3200"/>
            </a:pP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sz="4800" dirty="0">
                <a:solidFill>
                  <a:srgbClr val="434343"/>
                </a:solidFill>
              </a:rPr>
            </a:br>
            <a:r>
              <a:rPr lang="en-US" sz="4000" dirty="0">
                <a:solidFill>
                  <a:srgbClr val="434343"/>
                </a:solidFill>
              </a:rPr>
              <a:t>Monitoring &amp; Graphing: </a:t>
            </a:r>
            <a:br>
              <a:rPr lang="en-US" sz="4000" dirty="0">
                <a:solidFill>
                  <a:srgbClr val="434343"/>
                </a:solidFill>
              </a:rPr>
            </a:br>
            <a:r>
              <a:rPr lang="en-US" sz="4000" dirty="0">
                <a:solidFill>
                  <a:srgbClr val="434343"/>
                </a:solidFill>
              </a:rPr>
              <a:t>% Success</a:t>
            </a:r>
            <a:endParaRPr sz="4000" dirty="0"/>
          </a:p>
        </p:txBody>
      </p:sp>
      <p:pic>
        <p:nvPicPr>
          <p:cNvPr id="5" name="Google Shape;486;p5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2BCEE2C-DBE3-5E48-9970-D22859B0E5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421" y="1492470"/>
            <a:ext cx="7451834" cy="489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raining 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Training Objectives</a:t>
            </a:r>
          </a:p>
        </p:txBody>
      </p:sp>
      <p:sp>
        <p:nvSpPr>
          <p:cNvPr id="196" name="Be able to identify the purposes of progress monitoring for students with IEP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</a:rPr>
              <a:t>Be able to identify the purposes of progress monitoring for students with IEPs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81000" lvl="1" indent="0" defTabSz="457200">
              <a:spcBef>
                <a:spcPts val="0"/>
              </a:spcBef>
              <a:buSzPct val="60000"/>
              <a:buNone/>
              <a:defRPr b="1">
                <a:solidFill>
                  <a:srgbClr val="808080"/>
                </a:solidFill>
              </a:defRPr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</a:rPr>
              <a:t>Be able to distinguish among types of progress monitoring tools and apply those tools for a variety of purposes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81000" lvl="1" indent="0" defTabSz="457200">
              <a:spcBef>
                <a:spcPts val="0"/>
              </a:spcBef>
              <a:buSzPct val="60000"/>
              <a:buNone/>
              <a:defRPr b="1">
                <a:solidFill>
                  <a:srgbClr val="808080"/>
                </a:solidFill>
              </a:defRPr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dirty="0">
                <a:solidFill>
                  <a:schemeClr val="tx1">
                    <a:lumMod val="50000"/>
                  </a:schemeClr>
                </a:solidFill>
              </a:rPr>
              <a:t>Establish a set of progress monitoring resources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81000" lvl="1" indent="0" defTabSz="457200">
              <a:spcBef>
                <a:spcPts val="0"/>
              </a:spcBef>
              <a:buSzPct val="60000"/>
              <a:buNone/>
              <a:defRPr b="1">
                <a:solidFill>
                  <a:srgbClr val="808080"/>
                </a:solidFill>
              </a:defRPr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Develop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 a calendar and plan to implement progress monitoring for students on caseload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81000" lvl="1" indent="0" defTabSz="457200">
              <a:spcBef>
                <a:spcPts val="0"/>
              </a:spcBef>
              <a:buSzPct val="60000"/>
              <a:buNone/>
              <a:defRPr b="1">
                <a:solidFill>
                  <a:srgbClr val="808080"/>
                </a:solidFill>
              </a:defRPr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Recognize the need to document IEP service delivery time</a:t>
            </a:r>
          </a:p>
          <a:p>
            <a:pPr marL="381000" lvl="1" indent="0" defTabSz="457200">
              <a:spcBef>
                <a:spcPts val="0"/>
              </a:spcBef>
              <a:buSzPct val="60000"/>
              <a:buNone/>
              <a:defRPr b="1">
                <a:solidFill>
                  <a:srgbClr val="808080"/>
                </a:solidFill>
              </a:defRPr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661736" lvl="1" indent="-280736" defTabSz="457200">
              <a:spcBef>
                <a:spcPts val="0"/>
              </a:spcBef>
              <a:buSzPct val="60000"/>
              <a:buFontTx/>
              <a:buBlip>
                <a:blip r:embed="rId3"/>
              </a:buBlip>
              <a:defRPr b="1">
                <a:solidFill>
                  <a:srgbClr val="808080"/>
                </a:solidFill>
              </a:defRP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Identify systems and tools to document services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3600" dirty="0">
                <a:solidFill>
                  <a:srgbClr val="434343"/>
                </a:solidFill>
              </a:rPr>
              <a:t>Monitoring &amp; Graphing: Goal with 2 benchmarks-Percentages</a:t>
            </a:r>
            <a:endParaRPr sz="36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493;p56">
            <a:extLst>
              <a:ext uri="{FF2B5EF4-FFF2-40B4-BE49-F238E27FC236}">
                <a16:creationId xmlns:a16="http://schemas.microsoft.com/office/drawing/2014/main" id="{8F8AD8BB-5DB8-EB4D-BD64-7D07CB15643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352" y="1408386"/>
            <a:ext cx="7968538" cy="4563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2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3600" dirty="0">
                <a:solidFill>
                  <a:srgbClr val="434343"/>
                </a:solidFill>
              </a:rPr>
              <a:t>Monitoring &amp; Graphing: </a:t>
            </a:r>
            <a:br>
              <a:rPr lang="en-US" sz="3600" dirty="0">
                <a:solidFill>
                  <a:srgbClr val="434343"/>
                </a:solidFill>
              </a:rPr>
            </a:br>
            <a:r>
              <a:rPr lang="en-US" sz="3600" dirty="0">
                <a:solidFill>
                  <a:srgbClr val="434343"/>
                </a:solidFill>
              </a:rPr>
              <a:t>Avg # of Incidents</a:t>
            </a:r>
            <a:endParaRPr sz="3600" dirty="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999E7-BFBA-624C-BFFB-40F9CF05B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500;p57">
            <a:extLst>
              <a:ext uri="{FF2B5EF4-FFF2-40B4-BE49-F238E27FC236}">
                <a16:creationId xmlns:a16="http://schemas.microsoft.com/office/drawing/2014/main" id="{F27FF175-DEC5-C74A-9BAE-F615556EFE0E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028" y="1475968"/>
            <a:ext cx="7882758" cy="462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4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C729-9F4C-CA41-B5AE-20FD515A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434343"/>
                </a:solidFill>
              </a:rPr>
              <a:t>Using Scoring Rubrics to Monitor Progress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FE6B9-206E-284C-B4DE-0A8948FA6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Google Shape;507;p58">
            <a:extLst>
              <a:ext uri="{FF2B5EF4-FFF2-40B4-BE49-F238E27FC236}">
                <a16:creationId xmlns:a16="http://schemas.microsoft.com/office/drawing/2014/main" id="{4038505F-2955-6446-8EE1-710C99DA8B27}"/>
              </a:ext>
            </a:extLst>
          </p:cNvPr>
          <p:cNvSpPr txBox="1"/>
          <p:nvPr/>
        </p:nvSpPr>
        <p:spPr>
          <a:xfrm>
            <a:off x="794850" y="1623848"/>
            <a:ext cx="6944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By the next annual review, student will increase her ability to independently initiate in-class assignments and complete those assignments within the class period 80% of the time in 4 out of 5 weeks as measured by a teacher-developed rubric.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84C783-B3CD-2247-8951-772E8D51D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04608"/>
              </p:ext>
            </p:extLst>
          </p:nvPr>
        </p:nvGraphicFramePr>
        <p:xfrm>
          <a:off x="1219200" y="3042602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705031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896310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2691877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270510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1272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The student independently initiates and completes assignment during time provided. 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With one or two prompts, the student initiates and completes assignment during time provided.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With multiple prompts, the student initiates assignment but does not entirely complete assignment during time provided.  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/>
                        <a:t>The student refuses to, or is unable to, initiate or complete assignment during time provided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dirty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 judgment can be made.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8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6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E153-C3DF-F367-37B5-D65C9B5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 build PM into my schedule?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A514F-FF25-4AD7-1501-F89270C71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alendar">
            <a:extLst>
              <a:ext uri="{FF2B5EF4-FFF2-40B4-BE49-F238E27FC236}">
                <a16:creationId xmlns:a16="http://schemas.microsoft.com/office/drawing/2014/main" id="{29C25548-0F4A-11B7-BD49-55005DFA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0" y="1424984"/>
            <a:ext cx="7592569" cy="46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3615-088B-EF48-A2CD-B1E5D6C6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Next Steps for Progress Monitoring in 2023-24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4B0AF-2333-444D-8052-C0609A9EA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Be Systematic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progress monitoring needs of your students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tools you will use (many may be the same or similar)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who will do the PM.  Will you utilize paraprofessionals to assist?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into your schedule/add to your calendar</a:t>
            </a:r>
          </a:p>
          <a:p>
            <a:pPr lvl="1"/>
            <a:r>
              <a:rPr lang="en-US" sz="2200" dirty="0"/>
              <a:t>Weekly during instructional times</a:t>
            </a:r>
          </a:p>
          <a:p>
            <a:pPr lvl="1"/>
            <a:r>
              <a:rPr lang="en-US" sz="2200" dirty="0"/>
              <a:t>Quarterly before progress reports</a:t>
            </a:r>
          </a:p>
          <a:p>
            <a:pPr lvl="1"/>
            <a:r>
              <a:rPr lang="en-US" sz="2200" dirty="0"/>
              <a:t>Immediately before and after breaks  (Winter, Spring, Summer)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70541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C88E-8E36-13AB-522D-6B0A9CA7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Guide You: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E2829-4379-E729-C110-694FCBFCE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A422E8-4085-F4C0-16B4-4B0FE311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40347"/>
              </p:ext>
            </p:extLst>
          </p:nvPr>
        </p:nvGraphicFramePr>
        <p:xfrm>
          <a:off x="457201" y="1373624"/>
          <a:ext cx="7620000" cy="472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114">
                  <a:extLst>
                    <a:ext uri="{9D8B030D-6E8A-4147-A177-3AD203B41FA5}">
                      <a16:colId xmlns:a16="http://schemas.microsoft.com/office/drawing/2014/main" val="3317044860"/>
                    </a:ext>
                  </a:extLst>
                </a:gridCol>
                <a:gridCol w="3791886">
                  <a:extLst>
                    <a:ext uri="{9D8B030D-6E8A-4147-A177-3AD203B41FA5}">
                      <a16:colId xmlns:a16="http://schemas.microsoft.com/office/drawing/2014/main" val="1140976430"/>
                    </a:ext>
                  </a:extLst>
                </a:gridCol>
              </a:tblGrid>
              <a:tr h="555860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Think About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531138"/>
                  </a:ext>
                </a:extLst>
              </a:tr>
              <a:tr h="182092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will the student’s progress be measured?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objective measures (data that can be reported in numbers)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Behavior Observation Checklists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Monitoring Probes ( Reading, Math)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or Chapter Tests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subjective measures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Anecdotal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Teacher/student perceptions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68539"/>
                  </a:ext>
                </a:extLst>
              </a:tr>
              <a:tr h="11727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will the students progress be measured?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Measures systematically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 two 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Measure inconsistently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 times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68323"/>
                  </a:ext>
                </a:extLst>
              </a:tr>
              <a:tr h="11727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is responsible for collecting progress monitoring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Identify individuals with appropriate data collection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SPED teacher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 that everyone has prerequisite skills to collect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35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855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A5A-BC72-3375-15DE-82669586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D865-4619-EC0E-3156-13E7F1A52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To Think About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C0D4BD-EA68-8442-184A-C2B518768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06885"/>
              </p:ext>
            </p:extLst>
          </p:nvPr>
        </p:nvGraphicFramePr>
        <p:xfrm>
          <a:off x="457200" y="653901"/>
          <a:ext cx="7620000" cy="544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747">
                  <a:extLst>
                    <a:ext uri="{9D8B030D-6E8A-4147-A177-3AD203B41FA5}">
                      <a16:colId xmlns:a16="http://schemas.microsoft.com/office/drawing/2014/main" val="4280633075"/>
                    </a:ext>
                  </a:extLst>
                </a:gridCol>
                <a:gridCol w="3871253">
                  <a:extLst>
                    <a:ext uri="{9D8B030D-6E8A-4147-A177-3AD203B41FA5}">
                      <a16:colId xmlns:a16="http://schemas.microsoft.com/office/drawing/2014/main" val="582389701"/>
                    </a:ext>
                  </a:extLst>
                </a:gridCol>
              </a:tblGrid>
              <a:tr h="473859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Think About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31850"/>
                  </a:ext>
                </a:extLst>
              </a:tr>
              <a:tr h="1563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will the data collection occur?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a consistent progress monitoring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During social skills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During small group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gen ed classroom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Broadly describe the setting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79584"/>
                  </a:ext>
                </a:extLst>
              </a:tr>
              <a:tr h="1430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will the data collection occur?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Clearly identify the setting or context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Same-day weekly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Friday of the month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Don’t: </a:t>
                      </a: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 on an inconsistent basis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teacher’s convenience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you feel like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 student’s in a good mood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09644"/>
                  </a:ext>
                </a:extLst>
              </a:tr>
              <a:tr h="895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performance criteria to achieve the IEP goals?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Do: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the criteria that are written in the goal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 a task with 85% accuracy in 3 out of 5 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75 CWPM at a DRA level 20</a:t>
                      </a:r>
                    </a:p>
                    <a:p>
                      <a:r>
                        <a:rPr lang="en-US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Don’t: </a:t>
                      </a:r>
                      <a:r>
                        <a:rPr lang="en-US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different criteria than those stated in the goal</a:t>
                      </a:r>
                      <a:endParaRPr lang="en-US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9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53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sources for PM 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sz="3600" dirty="0"/>
              <a:t>Resources for PM Tools</a:t>
            </a:r>
          </a:p>
        </p:txBody>
      </p:sp>
      <p:sp>
        <p:nvSpPr>
          <p:cNvPr id="265" name="Excellent Resources for Progress Monitoring Too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 defTabSz="630936">
              <a:spcBef>
                <a:spcPts val="600"/>
              </a:spcBef>
              <a:buSzTx/>
              <a:buFontTx/>
              <a:buNone/>
              <a:defRPr sz="2070" b="1"/>
            </a:pPr>
            <a:r>
              <a:rPr dirty="0"/>
              <a:t>Excellent Resources for Progress Monitoring Tools</a:t>
            </a:r>
          </a:p>
          <a:p>
            <a:pPr marL="0" indent="0" algn="ctr" defTabSz="630936">
              <a:spcBef>
                <a:spcPts val="600"/>
              </a:spcBef>
              <a:buSzTx/>
              <a:buFontTx/>
              <a:buNone/>
              <a:defRPr sz="1932"/>
            </a:pPr>
            <a:endParaRPr sz="2000" dirty="0"/>
          </a:p>
          <a:p>
            <a:pPr marL="193708" indent="-193708" defTabSz="630936">
              <a:spcBef>
                <a:spcPts val="600"/>
              </a:spcBef>
              <a:buFontTx/>
              <a:defRPr sz="1932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noaction"/>
              </a:rPr>
              <a:t>easycbm.com</a:t>
            </a:r>
          </a:p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endParaRPr sz="20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" action="ppaction://noaction"/>
            </a:endParaRPr>
          </a:p>
          <a:p>
            <a:pPr marL="157734" indent="-157734" defTabSz="630936">
              <a:spcBef>
                <a:spcPts val="600"/>
              </a:spcBef>
              <a:defRPr sz="1932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noaction"/>
              </a:rPr>
              <a:t>AimsWeb.com</a:t>
            </a:r>
          </a:p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endParaRPr sz="20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" action="ppaction://noaction"/>
            </a:endParaRPr>
          </a:p>
          <a:p>
            <a:pPr marL="157734" indent="-157734" defTabSz="630936">
              <a:spcBef>
                <a:spcPts val="600"/>
              </a:spcBef>
              <a:defRPr sz="1932"/>
            </a:pPr>
            <a:r>
              <a:rPr sz="2000" b="1" dirty="0"/>
              <a:t>Grant, KY Schools</a:t>
            </a:r>
            <a:r>
              <a:rPr sz="2000" dirty="0"/>
              <a:t> (Exceptional free real usable examples of graphs, charts for all types of PM)</a:t>
            </a:r>
          </a:p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noaction"/>
              </a:rPr>
              <a:t>https://www.grant.kyschools.us/IEPMonitoring.aspx</a:t>
            </a:r>
          </a:p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endParaRPr sz="20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" action="ppaction://noaction"/>
            </a:endParaRPr>
          </a:p>
          <a:p>
            <a:pPr marL="157734" indent="-157734" defTabSz="630936">
              <a:spcBef>
                <a:spcPts val="600"/>
              </a:spcBef>
              <a:defRPr sz="1932"/>
            </a:pPr>
            <a:r>
              <a:rPr sz="2000" b="1" dirty="0"/>
              <a:t>Intervention Central</a:t>
            </a:r>
            <a:r>
              <a:rPr sz="2000" dirty="0"/>
              <a:t> Extensive free </a:t>
            </a:r>
            <a:r>
              <a:rPr sz="2000" dirty="0" err="1"/>
              <a:t>cbm</a:t>
            </a:r>
            <a:r>
              <a:rPr sz="2000" dirty="0"/>
              <a:t> probes and tools for academic and behavior including </a:t>
            </a:r>
            <a:r>
              <a:rPr sz="2000" dirty="0" err="1"/>
              <a:t>Chartdog</a:t>
            </a:r>
            <a:r>
              <a:rPr sz="2000" dirty="0"/>
              <a:t> graph maker</a:t>
            </a:r>
          </a:p>
          <a:p>
            <a:pPr marL="0" indent="0" defTabSz="630936">
              <a:spcBef>
                <a:spcPts val="600"/>
              </a:spcBef>
              <a:buSzTx/>
              <a:buFontTx/>
              <a:buNone/>
              <a:defRPr sz="1932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https://www.interventioncentral.org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Other training re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ctr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Resources Continued…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Fuchs and Stecker training…"/>
          <p:cNvSpPr txBox="1">
            <a:spLocks noGrp="1"/>
          </p:cNvSpPr>
          <p:nvPr>
            <p:ph type="body" idx="1"/>
          </p:nvPr>
        </p:nvSpPr>
        <p:spPr>
          <a:xfrm>
            <a:off x="457200" y="1307123"/>
            <a:ext cx="76200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94944">
              <a:spcBef>
                <a:spcPts val="700"/>
              </a:spcBef>
              <a:buSzTx/>
              <a:buFontTx/>
              <a:buNone/>
              <a:defRPr sz="2128" b="1"/>
            </a:pPr>
            <a:r>
              <a:rPr sz="2000" dirty="0"/>
              <a:t>Fuchs and </a:t>
            </a:r>
            <a:r>
              <a:rPr sz="2000" dirty="0" err="1"/>
              <a:t>Stecker</a:t>
            </a:r>
            <a:r>
              <a:rPr sz="2000" dirty="0"/>
              <a:t> training</a:t>
            </a:r>
          </a:p>
          <a:p>
            <a:pPr marL="173736" indent="-173736" defTabSz="694944">
              <a:spcBef>
                <a:spcPts val="700"/>
              </a:spcBef>
              <a:defRPr sz="2128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noaction"/>
              </a:rPr>
              <a:t>https://www.slideserve.com/Antony/progress-monitoring</a:t>
            </a:r>
          </a:p>
          <a:p>
            <a:pPr marL="173736" indent="-173736" defTabSz="694944">
              <a:spcBef>
                <a:spcPts val="700"/>
              </a:spcBef>
              <a:defRPr sz="2128"/>
            </a:pPr>
            <a:endParaRPr sz="20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" action="ppaction://noaction"/>
            </a:endParaRPr>
          </a:p>
          <a:p>
            <a:pPr marL="0" indent="0" defTabSz="347472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128" b="1"/>
            </a:pPr>
            <a:r>
              <a:rPr sz="2000" dirty="0"/>
              <a:t>RTI Implementer Series: Module 2: Progress Monitoring </a:t>
            </a:r>
          </a:p>
          <a:p>
            <a:pPr marL="0" indent="0" defTabSz="347472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128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https://rti4success.org/sites/default/files/Webinar%20Manual_Progress%20Monitoring_0.pdf</a:t>
            </a:r>
          </a:p>
          <a:p>
            <a:pPr marL="0" indent="0" defTabSz="347472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128"/>
            </a:pPr>
            <a:endParaRPr sz="2000" dirty="0"/>
          </a:p>
          <a:p>
            <a:pPr marL="0" indent="0" defTabSz="347472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128" b="1"/>
            </a:pPr>
            <a:r>
              <a:rPr sz="2000" dirty="0"/>
              <a:t>Using CBM for Progress Monitoring in Written Expression and Spelling</a:t>
            </a:r>
          </a:p>
          <a:p>
            <a:pPr marL="0" indent="0" defTabSz="347472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128"/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" action="ppaction://hlinkshowjump?jump=nextslide"/>
              </a:rPr>
              <a:t>https://docs.google.com/viewer?a=v&amp;pid=sites&amp;srcid=ZGVmYXVsdGRvbWFpbnxpbnRlcnZlbnRpb25yeHxneDo2MjAzYjkwMTNmOWRmMzYy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Cambria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D7E51-85B4-4A48-AA35-480E7698897C}"/>
              </a:ext>
            </a:extLst>
          </p:cNvPr>
          <p:cNvSpPr/>
          <p:nvPr/>
        </p:nvSpPr>
        <p:spPr>
          <a:xfrm>
            <a:off x="966951" y="1923393"/>
            <a:ext cx="6884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of Service Delivery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571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hat is Progress Monitor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is Progress Monitoring?</a:t>
            </a:r>
          </a:p>
        </p:txBody>
      </p:sp>
      <p:sp>
        <p:nvSpPr>
          <p:cNvPr id="199" name="Ongoing regular assessment to determine student progress in response to curriculum instruction and/or interven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sz="2400" dirty="0">
                <a:solidFill>
                  <a:schemeClr val="tx1">
                    <a:lumMod val="50000"/>
                  </a:schemeClr>
                </a:solidFill>
              </a:rPr>
              <a:t>Ongoing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 regular assessment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889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etermine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 student progress in response to curriculum instruction and/or interventions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napshot that allows teachers and staff to measure growth or regression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889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dentif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ies</a:t>
            </a:r>
            <a:r>
              <a:rPr dirty="0">
                <a:solidFill>
                  <a:schemeClr val="tx1">
                    <a:lumMod val="50000"/>
                  </a:schemeClr>
                </a:solidFill>
              </a:rPr>
              <a:t> gaps in learning and measure the effectiveness of instruction</a:t>
            </a:r>
          </a:p>
        </p:txBody>
      </p:sp>
    </p:spTree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2571-C1C9-4AAC-3C07-7BBFD3A3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Service Logs Vital?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94D8-EECD-572F-8AC1-C6C13A79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600200"/>
            <a:ext cx="7815942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In the past, many districts did not place an emphasis on documentation of service delivery time, except for the purpose of Medicaid reimbursement.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However, it is quite clear that it is essential to be able to prove that services have been provided due to compensatory service claims, often due to issues with staffing turnover.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CSI has had multiple mediation cases due to allegations of missed services in past several years.  These do not appear in public records.  </a:t>
            </a:r>
          </a:p>
          <a:p>
            <a:pPr marL="88900" indent="0">
              <a:buNone/>
            </a:pPr>
            <a:endParaRPr lang="en-US" i="0" u="none" strike="noStrike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n-US" i="0" u="none" strike="noStrike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3916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2571-C1C9-4AAC-3C07-7BBFD3A3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Documentation of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94D8-EECD-572F-8AC1-C6C13A79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128" y="1181099"/>
            <a:ext cx="7892143" cy="5078187"/>
          </a:xfrm>
        </p:spPr>
        <p:txBody>
          <a:bodyPr>
            <a:normAutofit lnSpcReduction="10000"/>
          </a:bodyPr>
          <a:lstStyle/>
          <a:p>
            <a:pPr marL="88900" indent="0" algn="ctr">
              <a:buNone/>
            </a:pPr>
            <a:r>
              <a:rPr lang="en-US" dirty="0">
                <a:hlinkClick r:id="rId3"/>
              </a:rPr>
              <a:t>CDE 2022-23 State Complaints</a:t>
            </a:r>
            <a:endParaRPr lang="en-US" dirty="0"/>
          </a:p>
          <a:p>
            <a:pPr marL="88900" indent="0">
              <a:buNone/>
            </a:pPr>
            <a:r>
              <a:rPr lang="en-US" sz="1800" b="1" dirty="0"/>
              <a:t>State Level Complaint 2023:504  Denver Public Schools</a:t>
            </a:r>
          </a:p>
          <a:p>
            <a:pPr marL="88900" indent="0">
              <a:buNone/>
            </a:pPr>
            <a:r>
              <a:rPr lang="en-US" sz="1800" dirty="0"/>
              <a:t>Allegations of missed speech language services due to staff shortages</a:t>
            </a:r>
          </a:p>
          <a:p>
            <a:pPr marL="88900" indent="0">
              <a:buNone/>
            </a:pPr>
            <a:endParaRPr lang="en-US" sz="1800" dirty="0"/>
          </a:p>
          <a:p>
            <a:pPr marL="88900" indent="0">
              <a:buNone/>
            </a:pPr>
            <a:r>
              <a:rPr lang="en-US" sz="1800" b="1" dirty="0"/>
              <a:t>State Level Complaint 2022:514  Academy School District 20  </a:t>
            </a:r>
            <a:r>
              <a:rPr lang="en-US" sz="1800" dirty="0"/>
              <a:t>Allegations of missed school mental health services</a:t>
            </a:r>
          </a:p>
          <a:p>
            <a:pPr marL="88900" indent="0">
              <a:buNone/>
            </a:pPr>
            <a:endParaRPr lang="en-US" sz="1800" i="0" u="none" strike="noStrike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n-US" sz="1800" b="1" dirty="0"/>
              <a:t>State Level Complaint 2022:545  Roaring Fork School District</a:t>
            </a:r>
          </a:p>
          <a:p>
            <a:pPr marL="88900" indent="0">
              <a:buNone/>
            </a:pPr>
            <a:r>
              <a:rPr lang="en-US" sz="1800" dirty="0"/>
              <a:t>Allegations of missed service time for direct academic, behavioral intervention services</a:t>
            </a:r>
          </a:p>
          <a:p>
            <a:pPr marL="88900" indent="0">
              <a:buNone/>
            </a:pPr>
            <a:endParaRPr lang="en-US" sz="1800" dirty="0"/>
          </a:p>
          <a:p>
            <a:pPr marL="88900" indent="0">
              <a:buNone/>
            </a:pPr>
            <a:r>
              <a:rPr lang="en-US" sz="1800" b="1" dirty="0"/>
              <a:t>State Level Complaint 2022:545  Cherry Creek School District</a:t>
            </a:r>
          </a:p>
          <a:p>
            <a:pPr marL="88900" indent="0">
              <a:buNone/>
            </a:pPr>
            <a:r>
              <a:rPr lang="en-US" sz="1800" dirty="0"/>
              <a:t>Allegations of lack of speech language therapy services due to staff shortage  </a:t>
            </a:r>
          </a:p>
          <a:p>
            <a:pPr marL="88900" indent="0">
              <a:buNone/>
            </a:pPr>
            <a:endParaRPr lang="en-US" sz="1800" b="1" dirty="0"/>
          </a:p>
          <a:p>
            <a:pPr marL="88900" indent="0">
              <a:buNone/>
            </a:pPr>
            <a:r>
              <a:rPr lang="en-US" sz="1800" b="1" dirty="0"/>
              <a:t>State Level Complaint 2022:561  Douglas County School District</a:t>
            </a:r>
          </a:p>
          <a:p>
            <a:pPr marL="88900" indent="0">
              <a:buNone/>
            </a:pPr>
            <a:r>
              <a:rPr lang="en-US" sz="1800" dirty="0"/>
              <a:t> Allegations of failure to implement reading services from sped teacher</a:t>
            </a:r>
          </a:p>
          <a:p>
            <a:pPr marL="889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4784886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376F-4455-58FB-A9B1-A0A923BB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Documentation of Service Delivery-Enrich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F6CD5-7A1D-34B7-0FF5-F150F4E6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81100"/>
            <a:ext cx="7620000" cy="4675415"/>
          </a:xfrm>
        </p:spPr>
        <p:txBody>
          <a:bodyPr/>
          <a:lstStyle/>
          <a:p>
            <a:pPr marL="88900" indent="0">
              <a:buNone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DC05E1-353E-A108-C132-91A43663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35338"/>
            <a:ext cx="7772400" cy="1421177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BEB1A99B-A3B5-DD40-FC0A-E9CAD9C6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54" y="1357992"/>
            <a:ext cx="2134892" cy="29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88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376F-4455-58FB-A9B1-A0A923BB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Documentation of Service Delivery-IC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F6CD5-7A1D-34B7-0FF5-F150F4E6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81100"/>
            <a:ext cx="7620000" cy="4495800"/>
          </a:xfrm>
        </p:spPr>
        <p:txBody>
          <a:bodyPr/>
          <a:lstStyle/>
          <a:p>
            <a:pPr marL="88900" indent="0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BA19E7D-A719-0F86-5B69-2F2A9049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8454743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917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8EF0-7CC0-012F-A963-2CD6BCE4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Other ideas to track progress: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B7815-76E9-57CB-4258-EA5AE9452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9964"/>
            <a:ext cx="7620000" cy="48860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IEP Service Log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example (editable google doc)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Share within the team for students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hlinkClick r:id="rId3" action="ppaction://hlinkfile"/>
              </a:rPr>
              <a:t>IEP Service Log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example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Track progress and scan/upload to IC or Enrich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This can be handwritten notes</a:t>
            </a:r>
          </a:p>
          <a:p>
            <a:pPr marL="558800" lvl="1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558800" lvl="1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**Most Importantly- cover yourself! Be able to prove your services</a:t>
            </a:r>
          </a:p>
        </p:txBody>
      </p:sp>
    </p:spTree>
    <p:extLst>
      <p:ext uri="{BB962C8B-B14F-4D97-AF65-F5344CB8AC3E}">
        <p14:creationId xmlns:p14="http://schemas.microsoft.com/office/powerpoint/2010/main" val="38907618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ts val="4600"/>
            </a:pPr>
            <a:r>
              <a:rPr lang="en-US" sz="3200" dirty="0">
                <a:solidFill>
                  <a:srgbClr val="434343"/>
                </a:solidFill>
              </a:rPr>
              <a:t>The importance of Special Education progress monitoring: WHY?</a:t>
            </a:r>
            <a:endParaRPr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38587-4712-9A4A-97FE-A161FC3F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7620000" cy="4819039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91440" lvl="0" indent="-152400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SzPts val="2400"/>
              <a:buFont typeface="Arial"/>
              <a:buChar char="❖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States are required to report on the progress of students on IEPs</a:t>
            </a:r>
          </a:p>
          <a:p>
            <a:pPr marL="91440" lvl="0" indent="-152400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SzPts val="2400"/>
              <a:buFont typeface="Arial"/>
              <a:buChar char="❖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91440" lvl="0" indent="-152400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SzPts val="2400"/>
              <a:buFont typeface="Arial"/>
              <a:buChar char="❖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determine present levels of academic achievement and functional performance for the Initial IEP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SzPts val="2400"/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91440" lvl="0" indent="-152400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  <a:buFont typeface="Arial"/>
              <a:buChar char="❖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measure progress toward meeting goals</a:t>
            </a:r>
          </a:p>
          <a:p>
            <a:pPr marL="739140" lvl="1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which is reported on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progress reports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marL="739140" lvl="1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Annual IEP Reviews (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Present Levels section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)*goal progress</a:t>
            </a:r>
          </a:p>
          <a:p>
            <a:pPr marL="91440" lvl="0" indent="-152400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  <a:buFont typeface="Arial"/>
              <a:buChar char="❖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measure the effectiveness of special education instruction/interventions and measure growth</a:t>
            </a:r>
          </a:p>
          <a:p>
            <a:pPr marL="800100" lvl="1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(See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Endrew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F. v. Douglas County)</a:t>
            </a:r>
          </a:p>
          <a:p>
            <a:pPr marL="91440" lvl="0" indent="-152400">
              <a:lnSpc>
                <a:spcPct val="80000"/>
              </a:lnSpc>
              <a:spcBef>
                <a:spcPts val="1400"/>
              </a:spcBef>
              <a:buClr>
                <a:schemeClr val="accent4"/>
              </a:buClr>
              <a:buSzPts val="2400"/>
              <a:buFont typeface="Arial"/>
              <a:buChar char="❖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measure regression and recoupment of skills following extended breaks from school for ESY determination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873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8338-F572-733E-FF21-61143C2E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200" dirty="0"/>
            </a:br>
            <a:r>
              <a:rPr lang="en-US" sz="3200" i="1" dirty="0" err="1"/>
              <a:t>Endrew</a:t>
            </a:r>
            <a:r>
              <a:rPr lang="en-US" sz="3200" i="1" dirty="0"/>
              <a:t> F. v. Douglas County School District (2017)</a:t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79FB-B5C4-9339-C86D-695C51D1A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sz="2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*Reemphasizes Need for Progress Monitoring</a:t>
            </a:r>
            <a:endParaRPr lang="en-US" sz="2400" u="sng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400" dirty="0">
              <a:solidFill>
                <a:srgbClr val="0C0C0C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C0C0C"/>
                </a:solidFill>
                <a:effectLst/>
                <a:latin typeface="Times New Roman" panose="02020603050405020304" pitchFamily="18" charset="0"/>
              </a:rPr>
              <a:t>the Supreme Court determined that, “[t]o meet its substantive obligation under the IDEA, a school must offer an IEP [individualized education program] that is reasonably calculated to enable a child to make progress appropriate in light of the child’s circumstances.”   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C0C0C"/>
                </a:solidFill>
                <a:latin typeface="Times New Roman" panose="02020603050405020304" pitchFamily="18" charset="0"/>
              </a:rPr>
              <a:t>Raised the standard of progress from “more than de </a:t>
            </a:r>
            <a:r>
              <a:rPr lang="en-US" sz="2400" dirty="0" err="1">
                <a:solidFill>
                  <a:srgbClr val="0C0C0C"/>
                </a:solidFill>
                <a:latin typeface="Times New Roman" panose="02020603050405020304" pitchFamily="18" charset="0"/>
              </a:rPr>
              <a:t>minimus</a:t>
            </a:r>
            <a:r>
              <a:rPr lang="en-US" sz="2400" dirty="0">
                <a:solidFill>
                  <a:srgbClr val="0C0C0C"/>
                </a:solidFill>
                <a:latin typeface="Times New Roman" panose="02020603050405020304" pitchFamily="18" charset="0"/>
              </a:rPr>
              <a:t>”</a:t>
            </a:r>
          </a:p>
          <a:p>
            <a:pPr marL="114300" indent="0">
              <a:buNone/>
            </a:pPr>
            <a:endParaRPr lang="en-US" sz="2400" dirty="0">
              <a:solidFill>
                <a:srgbClr val="0C0C0C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C0C0C"/>
                </a:solidFill>
                <a:latin typeface="Times New Roman" panose="02020603050405020304" pitchFamily="18" charset="0"/>
              </a:rPr>
              <a:t>Supreme Court held that educational programs for students with disabilities must be “appropriately ambitious” and that schools must “focus on student progress.” </a:t>
            </a:r>
            <a:r>
              <a:rPr lang="en-US" sz="1900" dirty="0">
                <a:solidFill>
                  <a:srgbClr val="0C0C0C"/>
                </a:solidFill>
                <a:latin typeface="Times New Roman" panose="02020603050405020304" pitchFamily="18" charset="0"/>
              </a:rPr>
              <a:t>(</a:t>
            </a:r>
            <a:r>
              <a:rPr lang="en-US" sz="1900" dirty="0" err="1">
                <a:solidFill>
                  <a:srgbClr val="0C0C0C"/>
                </a:solidFill>
                <a:latin typeface="Times New Roman" panose="02020603050405020304" pitchFamily="18" charset="0"/>
              </a:rPr>
              <a:t>Blokhuis</a:t>
            </a:r>
            <a:r>
              <a:rPr lang="en-US" sz="1900" dirty="0">
                <a:solidFill>
                  <a:srgbClr val="0C0C0C"/>
                </a:solidFill>
                <a:latin typeface="Times New Roman" panose="02020603050405020304" pitchFamily="18" charset="0"/>
              </a:rPr>
              <a:t> et al, p. 346, 2021)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637723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CABD-9E69-604F-07E3-1B2267F3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Light of </a:t>
            </a:r>
            <a:r>
              <a:rPr lang="en-US" i="1" dirty="0" err="1"/>
              <a:t>Endrew</a:t>
            </a:r>
            <a:r>
              <a:rPr lang="en-US" i="1" dirty="0"/>
              <a:t> F.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55F4-0D32-F3E3-FBFF-D05ECDD40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Make sure/Be aware: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Write IEPs that are rigorous and based on individual children’s needs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Collect and review robust evidence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 make evidence-based decisions on goals and interventions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Develop Goals and objectives that are appropriately ambitious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Meet as needed to revisit and adjust goals, interventions, and services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if students are not making adequate progress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*Consequently, this case has further enhanced emphasis on progress monitoring</a:t>
            </a:r>
          </a:p>
        </p:txBody>
      </p:sp>
    </p:spTree>
    <p:extLst>
      <p:ext uri="{BB962C8B-B14F-4D97-AF65-F5344CB8AC3E}">
        <p14:creationId xmlns:p14="http://schemas.microsoft.com/office/powerpoint/2010/main" val="135268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514-9C6B-9F9A-313D-C3975368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Frequency of Progress Monitoring?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D852-D11B-D6E6-0C21-BFE8350C6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Progress reports must be sent out at minimum with school-wide grades (quarterly, trimesters, etc.) and/or according to the student’s individual needs/goals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At least monthly (maybe bi-weekly?)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Before and after longer breaks (Thanksgiving, Holiday, Spring, etc.)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Before IEP AR Meetings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Think about adding to your service schedule (i.e., Fridays quick PM during service time)</a:t>
            </a:r>
          </a:p>
        </p:txBody>
      </p:sp>
    </p:spTree>
    <p:extLst>
      <p:ext uri="{BB962C8B-B14F-4D97-AF65-F5344CB8AC3E}">
        <p14:creationId xmlns:p14="http://schemas.microsoft.com/office/powerpoint/2010/main" val="357865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514-9C6B-9F9A-313D-C3975368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Additional Information: Progress Reports Provided to the 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D852-D11B-D6E6-0C21-BFE8350C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437108"/>
            <a:ext cx="7620000" cy="4495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The frequency of progress reports being sent out to the family should also be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Determined based on the student and goals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Individualized to the student’s needs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514-9C6B-9F9A-313D-C3975368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Selecting Progress Monitoring Tools?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D852-D11B-D6E6-0C21-BFE8350C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3692"/>
            <a:ext cx="7620000" cy="5469670"/>
          </a:xfrm>
        </p:spPr>
        <p:txBody>
          <a:bodyPr/>
          <a:lstStyle/>
          <a:p>
            <a:endParaRPr lang="en-US" dirty="0"/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Standardized: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use standardized tools when possible, especially for academics (e.g.,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AIMSweb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Consistent: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assess on regular schedule so measuring the same amount of intervention/time to compare with growth)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Reliable: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use the same measurement tool/same setting each time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Valid: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select measure that is designed to assess what you are intending to measure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Brief and Simple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should be quick and be able to conduct during instruction while not taking away from instructional time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Sensitive to Growth: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be able to measure growth across short time spans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687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SI Presentation Template">
  <a:themeElements>
    <a:clrScheme name="CSI">
      <a:dk1>
        <a:srgbClr val="7F7F7F"/>
      </a:dk1>
      <a:lt1>
        <a:srgbClr val="FFFFFF"/>
      </a:lt1>
      <a:dk2>
        <a:srgbClr val="7F7F7F"/>
      </a:dk2>
      <a:lt2>
        <a:srgbClr val="ECE4F1"/>
      </a:lt2>
      <a:accent1>
        <a:srgbClr val="7A88C5"/>
      </a:accent1>
      <a:accent2>
        <a:srgbClr val="5E9EA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7A88C5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1870</Words>
  <Application>Microsoft Office PowerPoint</Application>
  <PresentationFormat>On-screen Show (4:3)</PresentationFormat>
  <Paragraphs>260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Times New Roman</vt:lpstr>
      <vt:lpstr>Wingdings</vt:lpstr>
      <vt:lpstr>CSI Presentation Template</vt:lpstr>
      <vt:lpstr>Track and Monitor Progress and Services</vt:lpstr>
      <vt:lpstr>Training Objectives</vt:lpstr>
      <vt:lpstr>What is Progress Monitoring?</vt:lpstr>
      <vt:lpstr>The importance of Special Education progress monitoring: WHY?</vt:lpstr>
      <vt:lpstr> Endrew F. v. Douglas County School District (2017) </vt:lpstr>
      <vt:lpstr>In Light of Endrew F.</vt:lpstr>
      <vt:lpstr>Frequency of Progress Monitoring?</vt:lpstr>
      <vt:lpstr>Additional Information: Progress Reports Provided to the Family</vt:lpstr>
      <vt:lpstr>Selecting Progress Monitoring Tools?</vt:lpstr>
      <vt:lpstr>What are we looking for? </vt:lpstr>
      <vt:lpstr> </vt:lpstr>
      <vt:lpstr> MEASURABLE GOALS</vt:lpstr>
      <vt:lpstr> The best time to consider how you will monitor progress is during the goal-writing phase:</vt:lpstr>
      <vt:lpstr>Examples:</vt:lpstr>
      <vt:lpstr>Examples: continued…</vt:lpstr>
      <vt:lpstr>Resources:</vt:lpstr>
      <vt:lpstr>PROGRESS MONITORING TOOLS</vt:lpstr>
      <vt:lpstr>Tracking Two Simultaneous  Data Points</vt:lpstr>
      <vt:lpstr>  Monitoring &amp; Graphing:  % Success</vt:lpstr>
      <vt:lpstr>Monitoring &amp; Graphing: Goal with 2 benchmarks-Percentages</vt:lpstr>
      <vt:lpstr>Monitoring &amp; Graphing:  Avg # of Incidents</vt:lpstr>
      <vt:lpstr>Using Scoring Rubrics to Monitor Progress</vt:lpstr>
      <vt:lpstr>How to build PM into my schedule?</vt:lpstr>
      <vt:lpstr>Next Steps for Progress Monitoring in 2023-24</vt:lpstr>
      <vt:lpstr>Questions to Guide You:</vt:lpstr>
      <vt:lpstr>PowerPoint Presentation</vt:lpstr>
      <vt:lpstr>Resources for PM Tools</vt:lpstr>
      <vt:lpstr>Resources Continued…</vt:lpstr>
      <vt:lpstr> </vt:lpstr>
      <vt:lpstr>Why are Service Logs Vital?</vt:lpstr>
      <vt:lpstr>Documentation of Services</vt:lpstr>
      <vt:lpstr>Documentation of Service Delivery-Enrich</vt:lpstr>
      <vt:lpstr>Documentation of Service Delivery-IC</vt:lpstr>
      <vt:lpstr>Other ideas to track progress: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[Topic]</dc:title>
  <dc:creator>Nichols, Josh</dc:creator>
  <cp:lastModifiedBy>Stachokus, Nick</cp:lastModifiedBy>
  <cp:revision>28</cp:revision>
  <dcterms:created xsi:type="dcterms:W3CDTF">2019-09-25T19:12:03Z</dcterms:created>
  <dcterms:modified xsi:type="dcterms:W3CDTF">2024-09-20T02:37:22Z</dcterms:modified>
</cp:coreProperties>
</file>