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ink/ink2.xml" ContentType="application/inkml+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39"/>
  </p:notesMasterIdLst>
  <p:sldIdLst>
    <p:sldId id="256" r:id="rId2"/>
    <p:sldId id="257" r:id="rId3"/>
    <p:sldId id="303" r:id="rId4"/>
    <p:sldId id="304" r:id="rId5"/>
    <p:sldId id="305" r:id="rId6"/>
    <p:sldId id="315" r:id="rId7"/>
    <p:sldId id="318" r:id="rId8"/>
    <p:sldId id="287" r:id="rId9"/>
    <p:sldId id="288" r:id="rId10"/>
    <p:sldId id="316" r:id="rId11"/>
    <p:sldId id="282" r:id="rId12"/>
    <p:sldId id="281" r:id="rId13"/>
    <p:sldId id="344" r:id="rId14"/>
    <p:sldId id="279" r:id="rId15"/>
    <p:sldId id="345" r:id="rId16"/>
    <p:sldId id="260" r:id="rId17"/>
    <p:sldId id="335" r:id="rId18"/>
    <p:sldId id="336" r:id="rId19"/>
    <p:sldId id="307" r:id="rId20"/>
    <p:sldId id="341" r:id="rId21"/>
    <p:sldId id="338" r:id="rId22"/>
    <p:sldId id="306" r:id="rId23"/>
    <p:sldId id="337" r:id="rId24"/>
    <p:sldId id="320" r:id="rId25"/>
    <p:sldId id="329" r:id="rId26"/>
    <p:sldId id="265" r:id="rId27"/>
    <p:sldId id="326" r:id="rId28"/>
    <p:sldId id="263" r:id="rId29"/>
    <p:sldId id="324" r:id="rId30"/>
    <p:sldId id="321" r:id="rId31"/>
    <p:sldId id="339" r:id="rId32"/>
    <p:sldId id="340" r:id="rId33"/>
    <p:sldId id="310" r:id="rId34"/>
    <p:sldId id="342" r:id="rId35"/>
    <p:sldId id="343" r:id="rId36"/>
    <p:sldId id="308" r:id="rId37"/>
    <p:sldId id="33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44E7B2-51D8-DF42-9AA5-D0AAFD85FF03}">
          <p14:sldIdLst>
            <p14:sldId id="256"/>
            <p14:sldId id="257"/>
            <p14:sldId id="303"/>
            <p14:sldId id="304"/>
            <p14:sldId id="305"/>
            <p14:sldId id="315"/>
            <p14:sldId id="318"/>
            <p14:sldId id="287"/>
            <p14:sldId id="288"/>
            <p14:sldId id="316"/>
            <p14:sldId id="282"/>
            <p14:sldId id="281"/>
            <p14:sldId id="344"/>
            <p14:sldId id="279"/>
            <p14:sldId id="345"/>
            <p14:sldId id="260"/>
            <p14:sldId id="335"/>
            <p14:sldId id="336"/>
            <p14:sldId id="307"/>
            <p14:sldId id="341"/>
            <p14:sldId id="338"/>
            <p14:sldId id="306"/>
            <p14:sldId id="337"/>
            <p14:sldId id="320"/>
            <p14:sldId id="329"/>
            <p14:sldId id="265"/>
            <p14:sldId id="326"/>
            <p14:sldId id="263"/>
            <p14:sldId id="324"/>
            <p14:sldId id="321"/>
            <p14:sldId id="339"/>
            <p14:sldId id="340"/>
            <p14:sldId id="310"/>
            <p14:sldId id="342"/>
            <p14:sldId id="343"/>
            <p14:sldId id="308"/>
            <p14:sldId id="33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5FA9"/>
    <a:srgbClr val="008CA0"/>
    <a:srgbClr val="C63F28"/>
    <a:srgbClr val="EFA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73" autoAdjust="0"/>
    <p:restoredTop sz="92585"/>
  </p:normalViewPr>
  <p:slideViewPr>
    <p:cSldViewPr snapToGrid="0">
      <p:cViewPr varScale="1">
        <p:scale>
          <a:sx n="99" d="100"/>
          <a:sy n="99" d="100"/>
        </p:scale>
        <p:origin x="822"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09120D-7925-463D-9EB0-EC41E5BEB2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48AE791-62F4-4C01-BC92-10FF0B572E68}">
      <dgm:prSet/>
      <dgm:spPr/>
      <dgm:t>
        <a:bodyPr/>
        <a:lstStyle/>
        <a:p>
          <a:r>
            <a:rPr lang="en-US" dirty="0"/>
            <a:t>Prior to imposing long-term disciplinary removals, must determine whether behavior subject to discipline, was directly caused by the disability</a:t>
          </a:r>
        </a:p>
      </dgm:t>
      <dgm:extLst>
        <a:ext uri="{E40237B7-FDA0-4F09-8148-C483321AD2D9}">
          <dgm14:cNvPr xmlns:dgm14="http://schemas.microsoft.com/office/drawing/2010/diagram" id="0" name="" descr="Prior to imposing long-term disciplinary removals, must determine whether behavior subject to discipline, was directly caused by the disability&#10;"/>
        </a:ext>
      </dgm:extLst>
    </dgm:pt>
    <dgm:pt modelId="{E87CE3E8-A317-410B-AC2D-6153EA6D704A}" type="parTrans" cxnId="{017F032C-45D8-4063-B1E7-41A18598487E}">
      <dgm:prSet/>
      <dgm:spPr/>
      <dgm:t>
        <a:bodyPr/>
        <a:lstStyle/>
        <a:p>
          <a:endParaRPr lang="en-US"/>
        </a:p>
      </dgm:t>
    </dgm:pt>
    <dgm:pt modelId="{DB3E54E3-B2F3-4673-A261-5931EDC6582B}" type="sibTrans" cxnId="{017F032C-45D8-4063-B1E7-41A18598487E}">
      <dgm:prSet/>
      <dgm:spPr/>
      <dgm:t>
        <a:bodyPr/>
        <a:lstStyle/>
        <a:p>
          <a:endParaRPr lang="en-US"/>
        </a:p>
      </dgm:t>
    </dgm:pt>
    <dgm:pt modelId="{188EADD0-9097-473E-9969-C69F8415069F}">
      <dgm:prSet custT="1"/>
      <dgm:spPr/>
      <dgm:t>
        <a:bodyPr/>
        <a:lstStyle/>
        <a:p>
          <a:pPr algn="ctr"/>
          <a:r>
            <a:rPr lang="en-US" sz="2400" b="1" i="1" dirty="0">
              <a:solidFill>
                <a:srgbClr val="002060"/>
              </a:solidFill>
            </a:rPr>
            <a:t>State or local expulsion mandates do not supersede this requirement</a:t>
          </a:r>
          <a:endParaRPr lang="en-US" sz="2400" b="1" dirty="0">
            <a:solidFill>
              <a:srgbClr val="002060"/>
            </a:solidFill>
          </a:endParaRPr>
        </a:p>
      </dgm:t>
      <dgm:extLst>
        <a:ext uri="{E40237B7-FDA0-4F09-8148-C483321AD2D9}">
          <dgm14:cNvPr xmlns:dgm14="http://schemas.microsoft.com/office/drawing/2010/diagram" id="0" name="" descr="State or local expulsion mandates do not supersede this requirement&#10;"/>
        </a:ext>
      </dgm:extLst>
    </dgm:pt>
    <dgm:pt modelId="{0807374F-F0AC-4636-8062-C9FC3078F92A}" type="parTrans" cxnId="{172BC1E7-B389-4D6D-A0F9-8F1D55FA7F8F}">
      <dgm:prSet/>
      <dgm:spPr/>
      <dgm:t>
        <a:bodyPr/>
        <a:lstStyle/>
        <a:p>
          <a:endParaRPr lang="en-US"/>
        </a:p>
      </dgm:t>
    </dgm:pt>
    <dgm:pt modelId="{9A140425-64CB-4E62-BF6F-DD8D3401380D}" type="sibTrans" cxnId="{172BC1E7-B389-4D6D-A0F9-8F1D55FA7F8F}">
      <dgm:prSet/>
      <dgm:spPr/>
      <dgm:t>
        <a:bodyPr/>
        <a:lstStyle/>
        <a:p>
          <a:endParaRPr lang="en-US"/>
        </a:p>
      </dgm:t>
    </dgm:pt>
    <dgm:pt modelId="{704B2375-DA8F-514F-BF26-3C9C3ECD4D5B}" type="pres">
      <dgm:prSet presAssocID="{D009120D-7925-463D-9EB0-EC41E5BEB25B}" presName="linear" presStyleCnt="0">
        <dgm:presLayoutVars>
          <dgm:animLvl val="lvl"/>
          <dgm:resizeHandles val="exact"/>
        </dgm:presLayoutVars>
      </dgm:prSet>
      <dgm:spPr/>
    </dgm:pt>
    <dgm:pt modelId="{BA28039C-7A2A-6741-8CC4-18E15A32C494}" type="pres">
      <dgm:prSet presAssocID="{F48AE791-62F4-4C01-BC92-10FF0B572E68}" presName="parentText" presStyleLbl="node1" presStyleIdx="0" presStyleCnt="2">
        <dgm:presLayoutVars>
          <dgm:chMax val="0"/>
          <dgm:bulletEnabled val="1"/>
        </dgm:presLayoutVars>
      </dgm:prSet>
      <dgm:spPr/>
    </dgm:pt>
    <dgm:pt modelId="{7715BD34-8D0C-1342-B1E3-D4FD7458C4DE}" type="pres">
      <dgm:prSet presAssocID="{DB3E54E3-B2F3-4673-A261-5931EDC6582B}" presName="spacer" presStyleCnt="0"/>
      <dgm:spPr/>
    </dgm:pt>
    <dgm:pt modelId="{8BA1AAB2-9F56-F944-9DE5-B1D06CBE3CAE}" type="pres">
      <dgm:prSet presAssocID="{188EADD0-9097-473E-9969-C69F8415069F}" presName="parentText" presStyleLbl="node1" presStyleIdx="1" presStyleCnt="2">
        <dgm:presLayoutVars>
          <dgm:chMax val="0"/>
          <dgm:bulletEnabled val="1"/>
        </dgm:presLayoutVars>
      </dgm:prSet>
      <dgm:spPr/>
    </dgm:pt>
  </dgm:ptLst>
  <dgm:cxnLst>
    <dgm:cxn modelId="{3E117009-814E-7944-B2EF-B339B96741C1}" type="presOf" srcId="{F48AE791-62F4-4C01-BC92-10FF0B572E68}" destId="{BA28039C-7A2A-6741-8CC4-18E15A32C494}" srcOrd="0" destOrd="0" presId="urn:microsoft.com/office/officeart/2005/8/layout/vList2"/>
    <dgm:cxn modelId="{017F032C-45D8-4063-B1E7-41A18598487E}" srcId="{D009120D-7925-463D-9EB0-EC41E5BEB25B}" destId="{F48AE791-62F4-4C01-BC92-10FF0B572E68}" srcOrd="0" destOrd="0" parTransId="{E87CE3E8-A317-410B-AC2D-6153EA6D704A}" sibTransId="{DB3E54E3-B2F3-4673-A261-5931EDC6582B}"/>
    <dgm:cxn modelId="{4D4171B8-F4A3-8040-914E-49A6EE6818C9}" type="presOf" srcId="{188EADD0-9097-473E-9969-C69F8415069F}" destId="{8BA1AAB2-9F56-F944-9DE5-B1D06CBE3CAE}" srcOrd="0" destOrd="0" presId="urn:microsoft.com/office/officeart/2005/8/layout/vList2"/>
    <dgm:cxn modelId="{EF5573E2-37AB-C745-9F86-EAA891AC2B6A}" type="presOf" srcId="{D009120D-7925-463D-9EB0-EC41E5BEB25B}" destId="{704B2375-DA8F-514F-BF26-3C9C3ECD4D5B}" srcOrd="0" destOrd="0" presId="urn:microsoft.com/office/officeart/2005/8/layout/vList2"/>
    <dgm:cxn modelId="{172BC1E7-B389-4D6D-A0F9-8F1D55FA7F8F}" srcId="{D009120D-7925-463D-9EB0-EC41E5BEB25B}" destId="{188EADD0-9097-473E-9969-C69F8415069F}" srcOrd="1" destOrd="0" parTransId="{0807374F-F0AC-4636-8062-C9FC3078F92A}" sibTransId="{9A140425-64CB-4E62-BF6F-DD8D3401380D}"/>
    <dgm:cxn modelId="{96EC663A-92D6-CC4E-B5ED-21E7ED19C3D4}" type="presParOf" srcId="{704B2375-DA8F-514F-BF26-3C9C3ECD4D5B}" destId="{BA28039C-7A2A-6741-8CC4-18E15A32C494}" srcOrd="0" destOrd="0" presId="urn:microsoft.com/office/officeart/2005/8/layout/vList2"/>
    <dgm:cxn modelId="{D89C498B-3504-2748-A0ED-F7B392AD0C15}" type="presParOf" srcId="{704B2375-DA8F-514F-BF26-3C9C3ECD4D5B}" destId="{7715BD34-8D0C-1342-B1E3-D4FD7458C4DE}" srcOrd="1" destOrd="0" presId="urn:microsoft.com/office/officeart/2005/8/layout/vList2"/>
    <dgm:cxn modelId="{293A0B58-E9D0-9A41-B79D-BD98EF466AE0}" type="presParOf" srcId="{704B2375-DA8F-514F-BF26-3C9C3ECD4D5B}" destId="{8BA1AAB2-9F56-F944-9DE5-B1D06CBE3CA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756469-1DF5-4170-95C7-8CDE624D0312}" type="doc">
      <dgm:prSet loTypeId="urn:microsoft.com/office/officeart/2018/2/layout/IconLabelList" loCatId="icon" qsTypeId="urn:microsoft.com/office/officeart/2005/8/quickstyle/simple4" qsCatId="simple" csTypeId="urn:microsoft.com/office/officeart/2005/8/colors/accent2_2" csCatId="accent2" phldr="1"/>
      <dgm:spPr/>
      <dgm:t>
        <a:bodyPr/>
        <a:lstStyle/>
        <a:p>
          <a:endParaRPr lang="en-US"/>
        </a:p>
      </dgm:t>
    </dgm:pt>
    <dgm:pt modelId="{D7A99585-6A33-4575-BCAD-0ECCF622FE7D}">
      <dgm:prSet custT="1"/>
      <dgm:spPr/>
      <dgm:t>
        <a:bodyPr/>
        <a:lstStyle/>
        <a:p>
          <a:pPr>
            <a:lnSpc>
              <a:spcPct val="100000"/>
            </a:lnSpc>
          </a:pPr>
          <a:r>
            <a:rPr lang="en-US" sz="2000" dirty="0"/>
            <a:t>Student knowingly possesses or uses illegal drugs or sells or solicits the sale of a controlled substance, while at school, on school premises, or at a school function.</a:t>
          </a:r>
        </a:p>
      </dgm:t>
    </dgm:pt>
    <dgm:pt modelId="{AC14D411-FA79-4449-9EC8-052791FCF656}" type="parTrans" cxnId="{63B945CB-93D8-40DE-9399-E3024280A755}">
      <dgm:prSet/>
      <dgm:spPr/>
      <dgm:t>
        <a:bodyPr/>
        <a:lstStyle/>
        <a:p>
          <a:endParaRPr lang="en-US"/>
        </a:p>
      </dgm:t>
    </dgm:pt>
    <dgm:pt modelId="{7EA70E03-12D2-4C6F-B72B-9DA59ADCEB11}" type="sibTrans" cxnId="{63B945CB-93D8-40DE-9399-E3024280A755}">
      <dgm:prSet/>
      <dgm:spPr/>
      <dgm:t>
        <a:bodyPr/>
        <a:lstStyle/>
        <a:p>
          <a:pPr>
            <a:lnSpc>
              <a:spcPct val="100000"/>
            </a:lnSpc>
          </a:pPr>
          <a:endParaRPr lang="en-US"/>
        </a:p>
      </dgm:t>
    </dgm:pt>
    <dgm:pt modelId="{E54A54B1-5C39-41C9-A987-66BBA2F51592}">
      <dgm:prSet custT="1"/>
      <dgm:spPr/>
      <dgm:t>
        <a:bodyPr/>
        <a:lstStyle/>
        <a:p>
          <a:pPr>
            <a:lnSpc>
              <a:spcPct val="100000"/>
            </a:lnSpc>
          </a:pPr>
          <a:r>
            <a:rPr lang="en-US" sz="2000" dirty="0"/>
            <a:t>does NOT include a controlled substance that is legally possessed or used under the authority of a health care professional.</a:t>
          </a:r>
        </a:p>
      </dgm:t>
    </dgm:pt>
    <dgm:pt modelId="{64BCC8B8-A1D4-4ADC-9FAB-4825DB941EAD}" type="parTrans" cxnId="{0095D84E-F8F0-475F-BA02-F56464349988}">
      <dgm:prSet/>
      <dgm:spPr/>
      <dgm:t>
        <a:bodyPr/>
        <a:lstStyle/>
        <a:p>
          <a:endParaRPr lang="en-US"/>
        </a:p>
      </dgm:t>
    </dgm:pt>
    <dgm:pt modelId="{F95B3449-A438-410D-B623-8D09F93C5FF9}" type="sibTrans" cxnId="{0095D84E-F8F0-475F-BA02-F56464349988}">
      <dgm:prSet/>
      <dgm:spPr/>
      <dgm:t>
        <a:bodyPr/>
        <a:lstStyle/>
        <a:p>
          <a:endParaRPr lang="en-US"/>
        </a:p>
      </dgm:t>
    </dgm:pt>
    <dgm:pt modelId="{513C39C8-526E-4E4A-83AF-06F7CAE0C6EE}" type="pres">
      <dgm:prSet presAssocID="{F4756469-1DF5-4170-95C7-8CDE624D0312}" presName="root" presStyleCnt="0">
        <dgm:presLayoutVars>
          <dgm:dir/>
          <dgm:resizeHandles val="exact"/>
        </dgm:presLayoutVars>
      </dgm:prSet>
      <dgm:spPr/>
    </dgm:pt>
    <dgm:pt modelId="{45E484E4-C1AC-4171-B0E7-20792F17B3F7}" type="pres">
      <dgm:prSet presAssocID="{D7A99585-6A33-4575-BCAD-0ECCF622FE7D}" presName="compNode" presStyleCnt="0"/>
      <dgm:spPr/>
    </dgm:pt>
    <dgm:pt modelId="{E91D6292-C38C-4C8E-AF64-C5452B3D60C6}" type="pres">
      <dgm:prSet presAssocID="{D7A99585-6A33-4575-BCAD-0ECCF622FE7D}" presName="iconRect" presStyleLbl="node1" presStyleIdx="0" presStyleCnt="2" custLinFactNeighborX="-752" custLinFactNeighborY="-4811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ttle"/>
        </a:ext>
      </dgm:extLst>
    </dgm:pt>
    <dgm:pt modelId="{E590B469-512D-43BC-9FCF-54AC6604A4CF}" type="pres">
      <dgm:prSet presAssocID="{D7A99585-6A33-4575-BCAD-0ECCF622FE7D}" presName="spaceRect" presStyleCnt="0"/>
      <dgm:spPr/>
    </dgm:pt>
    <dgm:pt modelId="{8895B540-0E78-4B99-A8DA-0F5F6DCB9144}" type="pres">
      <dgm:prSet presAssocID="{D7A99585-6A33-4575-BCAD-0ECCF622FE7D}" presName="textRect" presStyleLbl="revTx" presStyleIdx="0" presStyleCnt="2" custScaleX="119482" custScaleY="2566" custLinFactY="-34200000" custLinFactNeighborX="1715" custLinFactNeighborY="-34221808">
        <dgm:presLayoutVars>
          <dgm:chMax val="1"/>
          <dgm:chPref val="1"/>
        </dgm:presLayoutVars>
      </dgm:prSet>
      <dgm:spPr/>
    </dgm:pt>
    <dgm:pt modelId="{556069A1-3F14-43EE-9956-EB78D726A270}" type="pres">
      <dgm:prSet presAssocID="{7EA70E03-12D2-4C6F-B72B-9DA59ADCEB11}" presName="sibTrans" presStyleCnt="0"/>
      <dgm:spPr/>
    </dgm:pt>
    <dgm:pt modelId="{E166D15A-E32D-493D-982E-23888943A6D7}" type="pres">
      <dgm:prSet presAssocID="{E54A54B1-5C39-41C9-A987-66BBA2F51592}" presName="compNode" presStyleCnt="0"/>
      <dgm:spPr/>
    </dgm:pt>
    <dgm:pt modelId="{BAF7B536-C584-4099-A9EB-555D159502E8}" type="pres">
      <dgm:prSet presAssocID="{E54A54B1-5C39-41C9-A987-66BBA2F51592}" presName="iconRect" presStyleLbl="node1" presStyleIdx="1" presStyleCnt="2" custLinFactNeighborX="-752" custLinFactNeighborY="-2971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dicine"/>
        </a:ext>
      </dgm:extLst>
    </dgm:pt>
    <dgm:pt modelId="{0EF07833-DB99-4EFB-9FD7-7782EE8E97DD}" type="pres">
      <dgm:prSet presAssocID="{E54A54B1-5C39-41C9-A987-66BBA2F51592}" presName="spaceRect" presStyleCnt="0"/>
      <dgm:spPr/>
    </dgm:pt>
    <dgm:pt modelId="{27858197-6657-4BA6-90FC-18A651DB5ECC}" type="pres">
      <dgm:prSet presAssocID="{E54A54B1-5C39-41C9-A987-66BBA2F51592}" presName="textRect" presStyleLbl="revTx" presStyleIdx="1" presStyleCnt="2" custLinFactY="-31039976" custLinFactNeighborX="1140" custLinFactNeighborY="-31100000">
        <dgm:presLayoutVars>
          <dgm:chMax val="1"/>
          <dgm:chPref val="1"/>
        </dgm:presLayoutVars>
      </dgm:prSet>
      <dgm:spPr/>
    </dgm:pt>
  </dgm:ptLst>
  <dgm:cxnLst>
    <dgm:cxn modelId="{578AD637-1E60-7745-A084-164625DC85CC}" type="presOf" srcId="{D7A99585-6A33-4575-BCAD-0ECCF622FE7D}" destId="{8895B540-0E78-4B99-A8DA-0F5F6DCB9144}" srcOrd="0" destOrd="0" presId="urn:microsoft.com/office/officeart/2018/2/layout/IconLabelList"/>
    <dgm:cxn modelId="{E534F048-E33C-E248-911C-B2CD387A3FB8}" type="presOf" srcId="{F4756469-1DF5-4170-95C7-8CDE624D0312}" destId="{513C39C8-526E-4E4A-83AF-06F7CAE0C6EE}" srcOrd="0" destOrd="0" presId="urn:microsoft.com/office/officeart/2018/2/layout/IconLabelList"/>
    <dgm:cxn modelId="{0095D84E-F8F0-475F-BA02-F56464349988}" srcId="{F4756469-1DF5-4170-95C7-8CDE624D0312}" destId="{E54A54B1-5C39-41C9-A987-66BBA2F51592}" srcOrd="1" destOrd="0" parTransId="{64BCC8B8-A1D4-4ADC-9FAB-4825DB941EAD}" sibTransId="{F95B3449-A438-410D-B623-8D09F93C5FF9}"/>
    <dgm:cxn modelId="{D66DF6B6-CEC5-A24F-BFEA-2DF5949BCFA7}" type="presOf" srcId="{E54A54B1-5C39-41C9-A987-66BBA2F51592}" destId="{27858197-6657-4BA6-90FC-18A651DB5ECC}" srcOrd="0" destOrd="0" presId="urn:microsoft.com/office/officeart/2018/2/layout/IconLabelList"/>
    <dgm:cxn modelId="{63B945CB-93D8-40DE-9399-E3024280A755}" srcId="{F4756469-1DF5-4170-95C7-8CDE624D0312}" destId="{D7A99585-6A33-4575-BCAD-0ECCF622FE7D}" srcOrd="0" destOrd="0" parTransId="{AC14D411-FA79-4449-9EC8-052791FCF656}" sibTransId="{7EA70E03-12D2-4C6F-B72B-9DA59ADCEB11}"/>
    <dgm:cxn modelId="{84683FDF-BA0F-7C40-B57D-A853E41B3AE3}" type="presParOf" srcId="{513C39C8-526E-4E4A-83AF-06F7CAE0C6EE}" destId="{45E484E4-C1AC-4171-B0E7-20792F17B3F7}" srcOrd="0" destOrd="0" presId="urn:microsoft.com/office/officeart/2018/2/layout/IconLabelList"/>
    <dgm:cxn modelId="{0812759A-F0E5-9A40-9DCD-93087A7CD885}" type="presParOf" srcId="{45E484E4-C1AC-4171-B0E7-20792F17B3F7}" destId="{E91D6292-C38C-4C8E-AF64-C5452B3D60C6}" srcOrd="0" destOrd="0" presId="urn:microsoft.com/office/officeart/2018/2/layout/IconLabelList"/>
    <dgm:cxn modelId="{FD870BA5-F225-6B43-92DB-E195100381B4}" type="presParOf" srcId="{45E484E4-C1AC-4171-B0E7-20792F17B3F7}" destId="{E590B469-512D-43BC-9FCF-54AC6604A4CF}" srcOrd="1" destOrd="0" presId="urn:microsoft.com/office/officeart/2018/2/layout/IconLabelList"/>
    <dgm:cxn modelId="{2A83399A-7D17-844F-9367-E393E8406CA3}" type="presParOf" srcId="{45E484E4-C1AC-4171-B0E7-20792F17B3F7}" destId="{8895B540-0E78-4B99-A8DA-0F5F6DCB9144}" srcOrd="2" destOrd="0" presId="urn:microsoft.com/office/officeart/2018/2/layout/IconLabelList"/>
    <dgm:cxn modelId="{095828C3-A1CC-1246-89AD-F8ED03BE239B}" type="presParOf" srcId="{513C39C8-526E-4E4A-83AF-06F7CAE0C6EE}" destId="{556069A1-3F14-43EE-9956-EB78D726A270}" srcOrd="1" destOrd="0" presId="urn:microsoft.com/office/officeart/2018/2/layout/IconLabelList"/>
    <dgm:cxn modelId="{1BD5172A-F50A-2449-BDAD-F23502AAD85A}" type="presParOf" srcId="{513C39C8-526E-4E4A-83AF-06F7CAE0C6EE}" destId="{E166D15A-E32D-493D-982E-23888943A6D7}" srcOrd="2" destOrd="0" presId="urn:microsoft.com/office/officeart/2018/2/layout/IconLabelList"/>
    <dgm:cxn modelId="{FF22C0BE-FCD2-C347-91E9-BCC05EA3DBC4}" type="presParOf" srcId="{E166D15A-E32D-493D-982E-23888943A6D7}" destId="{BAF7B536-C584-4099-A9EB-555D159502E8}" srcOrd="0" destOrd="0" presId="urn:microsoft.com/office/officeart/2018/2/layout/IconLabelList"/>
    <dgm:cxn modelId="{EA18EB98-4BE8-3846-9D2A-4D2086F7B04C}" type="presParOf" srcId="{E166D15A-E32D-493D-982E-23888943A6D7}" destId="{0EF07833-DB99-4EFB-9FD7-7782EE8E97DD}" srcOrd="1" destOrd="0" presId="urn:microsoft.com/office/officeart/2018/2/layout/IconLabelList"/>
    <dgm:cxn modelId="{6D74CC62-2B5C-6248-BC8C-D10C0F30FA92}" type="presParOf" srcId="{E166D15A-E32D-493D-982E-23888943A6D7}" destId="{27858197-6657-4BA6-90FC-18A651DB5EC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07A31E-E7BB-4380-8758-A4E5ACB12226}" type="doc">
      <dgm:prSet loTypeId="urn:microsoft.com/office/officeart/2018/2/layout/IconLabelList" loCatId="icon" qsTypeId="urn:microsoft.com/office/officeart/2005/8/quickstyle/simple4" qsCatId="simple" csTypeId="urn:microsoft.com/office/officeart/2005/8/colors/accent2_2" csCatId="accent2" phldr="1"/>
      <dgm:spPr/>
      <dgm:t>
        <a:bodyPr/>
        <a:lstStyle/>
        <a:p>
          <a:endParaRPr lang="en-US"/>
        </a:p>
      </dgm:t>
    </dgm:pt>
    <dgm:pt modelId="{8B5B4A28-8F1D-4795-955D-7B204F835D4F}">
      <dgm:prSet custT="1"/>
      <dgm:spPr/>
      <dgm:t>
        <a:bodyPr/>
        <a:lstStyle/>
        <a:p>
          <a:pPr>
            <a:lnSpc>
              <a:spcPct val="100000"/>
            </a:lnSpc>
          </a:pPr>
          <a:r>
            <a:rPr lang="en-US" sz="2400" dirty="0"/>
            <a:t>Was the IEP and/or BIP correctly implemented at the time of the infraction?</a:t>
          </a:r>
        </a:p>
      </dgm:t>
    </dgm:pt>
    <dgm:pt modelId="{2EC6A457-FB50-403B-B114-AF6C0CC06DEC}" type="parTrans" cxnId="{6AC4843D-41BE-41A5-8D4B-339C202681AF}">
      <dgm:prSet/>
      <dgm:spPr/>
      <dgm:t>
        <a:bodyPr/>
        <a:lstStyle/>
        <a:p>
          <a:endParaRPr lang="en-US"/>
        </a:p>
      </dgm:t>
    </dgm:pt>
    <dgm:pt modelId="{5A69D07C-6817-41AC-9EC2-E287BF636977}" type="sibTrans" cxnId="{6AC4843D-41BE-41A5-8D4B-339C202681AF}">
      <dgm:prSet/>
      <dgm:spPr/>
      <dgm:t>
        <a:bodyPr/>
        <a:lstStyle/>
        <a:p>
          <a:endParaRPr lang="en-US"/>
        </a:p>
      </dgm:t>
    </dgm:pt>
    <dgm:pt modelId="{477B2AF5-B28E-4B45-94F8-46ACC65F9848}">
      <dgm:prSet custT="1"/>
      <dgm:spPr/>
      <dgm:t>
        <a:bodyPr/>
        <a:lstStyle/>
        <a:p>
          <a:pPr>
            <a:lnSpc>
              <a:spcPct val="100000"/>
            </a:lnSpc>
          </a:pPr>
          <a:r>
            <a:rPr lang="en-US" sz="2000" dirty="0"/>
            <a:t>If not, was the behavior </a:t>
          </a:r>
          <a:r>
            <a:rPr lang="en-US" sz="2000" b="1" i="1" dirty="0"/>
            <a:t>directly</a:t>
          </a:r>
          <a:r>
            <a:rPr lang="en-US" sz="2000" dirty="0"/>
            <a:t> the result of the failure of the implementation at the time of the infraction substantially cause the behavior?</a:t>
          </a:r>
        </a:p>
      </dgm:t>
      <dgm:extLst>
        <a:ext uri="{E40237B7-FDA0-4F09-8148-C483321AD2D9}">
          <dgm14:cNvPr xmlns:dgm14="http://schemas.microsoft.com/office/drawing/2010/diagram" id="0" name="" descr="Was the IEP and/or BIP correctly implemented at the time of the infraction?&#10;&#10;"/>
        </a:ext>
      </dgm:extLst>
    </dgm:pt>
    <dgm:pt modelId="{403ECBDE-97FA-40D6-8E4E-B35C76F2B7A4}" type="parTrans" cxnId="{D632C63E-1BB5-4E6E-A229-D60511A582F7}">
      <dgm:prSet/>
      <dgm:spPr/>
      <dgm:t>
        <a:bodyPr/>
        <a:lstStyle/>
        <a:p>
          <a:endParaRPr lang="en-US"/>
        </a:p>
      </dgm:t>
    </dgm:pt>
    <dgm:pt modelId="{FAD55CEF-EE43-42A8-8156-819BCD3E80EA}" type="sibTrans" cxnId="{D632C63E-1BB5-4E6E-A229-D60511A582F7}">
      <dgm:prSet/>
      <dgm:spPr/>
      <dgm:t>
        <a:bodyPr/>
        <a:lstStyle/>
        <a:p>
          <a:endParaRPr lang="en-US"/>
        </a:p>
      </dgm:t>
    </dgm:pt>
    <dgm:pt modelId="{D4F9332F-9722-4FD9-98D7-99BAE75934F3}" type="pres">
      <dgm:prSet presAssocID="{1907A31E-E7BB-4380-8758-A4E5ACB12226}" presName="root" presStyleCnt="0">
        <dgm:presLayoutVars>
          <dgm:dir/>
          <dgm:resizeHandles val="exact"/>
        </dgm:presLayoutVars>
      </dgm:prSet>
      <dgm:spPr/>
    </dgm:pt>
    <dgm:pt modelId="{D2BD3523-69BF-4745-9F4B-85E13AE53B2F}" type="pres">
      <dgm:prSet presAssocID="{8B5B4A28-8F1D-4795-955D-7B204F835D4F}" presName="compNode" presStyleCnt="0"/>
      <dgm:spPr/>
    </dgm:pt>
    <dgm:pt modelId="{05EFFD22-84A3-4597-94AA-BC1D4C58348A}" type="pres">
      <dgm:prSet presAssocID="{8B5B4A28-8F1D-4795-955D-7B204F835D4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0AF306C0-8F4D-4B4F-8B36-B13DBF3AF4B0}" type="pres">
      <dgm:prSet presAssocID="{8B5B4A28-8F1D-4795-955D-7B204F835D4F}" presName="spaceRect" presStyleCnt="0"/>
      <dgm:spPr/>
    </dgm:pt>
    <dgm:pt modelId="{80B6EF2E-AF06-477B-96C3-2894A5DC38C9}" type="pres">
      <dgm:prSet presAssocID="{8B5B4A28-8F1D-4795-955D-7B204F835D4F}" presName="textRect" presStyleLbl="revTx" presStyleIdx="0" presStyleCnt="2">
        <dgm:presLayoutVars>
          <dgm:chMax val="1"/>
          <dgm:chPref val="1"/>
        </dgm:presLayoutVars>
      </dgm:prSet>
      <dgm:spPr/>
    </dgm:pt>
    <dgm:pt modelId="{A1FDCD9C-AF71-4A8E-B557-AB99DF398BAB}" type="pres">
      <dgm:prSet presAssocID="{5A69D07C-6817-41AC-9EC2-E287BF636977}" presName="sibTrans" presStyleCnt="0"/>
      <dgm:spPr/>
    </dgm:pt>
    <dgm:pt modelId="{445DD6EC-2662-47B2-8662-AB32B6718B99}" type="pres">
      <dgm:prSet presAssocID="{477B2AF5-B28E-4B45-94F8-46ACC65F9848}" presName="compNode" presStyleCnt="0"/>
      <dgm:spPr/>
    </dgm:pt>
    <dgm:pt modelId="{BAC94F51-9CD0-487F-9181-1E201209AA84}" type="pres">
      <dgm:prSet presAssocID="{477B2AF5-B28E-4B45-94F8-46ACC65F984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peed Bump"/>
        </a:ext>
      </dgm:extLst>
    </dgm:pt>
    <dgm:pt modelId="{FB2E35F8-855A-4FFD-9281-C696FCFE0395}" type="pres">
      <dgm:prSet presAssocID="{477B2AF5-B28E-4B45-94F8-46ACC65F9848}" presName="spaceRect" presStyleCnt="0"/>
      <dgm:spPr/>
    </dgm:pt>
    <dgm:pt modelId="{BEDA12A1-41C3-40E2-881E-500CE1365DBE}" type="pres">
      <dgm:prSet presAssocID="{477B2AF5-B28E-4B45-94F8-46ACC65F9848}" presName="textRect" presStyleLbl="revTx" presStyleIdx="1" presStyleCnt="2">
        <dgm:presLayoutVars>
          <dgm:chMax val="1"/>
          <dgm:chPref val="1"/>
        </dgm:presLayoutVars>
      </dgm:prSet>
      <dgm:spPr/>
    </dgm:pt>
  </dgm:ptLst>
  <dgm:cxnLst>
    <dgm:cxn modelId="{D4F2900A-2BA8-5A44-8D33-66269554C23A}" type="presOf" srcId="{8B5B4A28-8F1D-4795-955D-7B204F835D4F}" destId="{80B6EF2E-AF06-477B-96C3-2894A5DC38C9}" srcOrd="0" destOrd="0" presId="urn:microsoft.com/office/officeart/2018/2/layout/IconLabelList"/>
    <dgm:cxn modelId="{019FAE13-9D81-2648-ACC3-6EE03ACF8D22}" type="presOf" srcId="{477B2AF5-B28E-4B45-94F8-46ACC65F9848}" destId="{BEDA12A1-41C3-40E2-881E-500CE1365DBE}" srcOrd="0" destOrd="0" presId="urn:microsoft.com/office/officeart/2018/2/layout/IconLabelList"/>
    <dgm:cxn modelId="{4403B52C-2E28-C543-9AC6-A496E5C1169D}" type="presOf" srcId="{1907A31E-E7BB-4380-8758-A4E5ACB12226}" destId="{D4F9332F-9722-4FD9-98D7-99BAE75934F3}" srcOrd="0" destOrd="0" presId="urn:microsoft.com/office/officeart/2018/2/layout/IconLabelList"/>
    <dgm:cxn modelId="{6AC4843D-41BE-41A5-8D4B-339C202681AF}" srcId="{1907A31E-E7BB-4380-8758-A4E5ACB12226}" destId="{8B5B4A28-8F1D-4795-955D-7B204F835D4F}" srcOrd="0" destOrd="0" parTransId="{2EC6A457-FB50-403B-B114-AF6C0CC06DEC}" sibTransId="{5A69D07C-6817-41AC-9EC2-E287BF636977}"/>
    <dgm:cxn modelId="{D632C63E-1BB5-4E6E-A229-D60511A582F7}" srcId="{1907A31E-E7BB-4380-8758-A4E5ACB12226}" destId="{477B2AF5-B28E-4B45-94F8-46ACC65F9848}" srcOrd="1" destOrd="0" parTransId="{403ECBDE-97FA-40D6-8E4E-B35C76F2B7A4}" sibTransId="{FAD55CEF-EE43-42A8-8156-819BCD3E80EA}"/>
    <dgm:cxn modelId="{E763A474-B957-9840-A994-39A6E2D44C0E}" type="presParOf" srcId="{D4F9332F-9722-4FD9-98D7-99BAE75934F3}" destId="{D2BD3523-69BF-4745-9F4B-85E13AE53B2F}" srcOrd="0" destOrd="0" presId="urn:microsoft.com/office/officeart/2018/2/layout/IconLabelList"/>
    <dgm:cxn modelId="{E3EBA707-23F1-C14E-BF1B-08B7987A6573}" type="presParOf" srcId="{D2BD3523-69BF-4745-9F4B-85E13AE53B2F}" destId="{05EFFD22-84A3-4597-94AA-BC1D4C58348A}" srcOrd="0" destOrd="0" presId="urn:microsoft.com/office/officeart/2018/2/layout/IconLabelList"/>
    <dgm:cxn modelId="{5003DC08-6BCE-2345-9083-02739A0B5950}" type="presParOf" srcId="{D2BD3523-69BF-4745-9F4B-85E13AE53B2F}" destId="{0AF306C0-8F4D-4B4F-8B36-B13DBF3AF4B0}" srcOrd="1" destOrd="0" presId="urn:microsoft.com/office/officeart/2018/2/layout/IconLabelList"/>
    <dgm:cxn modelId="{DC55C571-1512-7B4E-B5EC-BB268D7F6C60}" type="presParOf" srcId="{D2BD3523-69BF-4745-9F4B-85E13AE53B2F}" destId="{80B6EF2E-AF06-477B-96C3-2894A5DC38C9}" srcOrd="2" destOrd="0" presId="urn:microsoft.com/office/officeart/2018/2/layout/IconLabelList"/>
    <dgm:cxn modelId="{AFA0E12E-C754-D14A-899D-513914AE32B7}" type="presParOf" srcId="{D4F9332F-9722-4FD9-98D7-99BAE75934F3}" destId="{A1FDCD9C-AF71-4A8E-B557-AB99DF398BAB}" srcOrd="1" destOrd="0" presId="urn:microsoft.com/office/officeart/2018/2/layout/IconLabelList"/>
    <dgm:cxn modelId="{88913F6C-FA99-094F-9115-3E5110F79026}" type="presParOf" srcId="{D4F9332F-9722-4FD9-98D7-99BAE75934F3}" destId="{445DD6EC-2662-47B2-8662-AB32B6718B99}" srcOrd="2" destOrd="0" presId="urn:microsoft.com/office/officeart/2018/2/layout/IconLabelList"/>
    <dgm:cxn modelId="{9930D41E-B10F-8940-BFC5-F6930463DAFE}" type="presParOf" srcId="{445DD6EC-2662-47B2-8662-AB32B6718B99}" destId="{BAC94F51-9CD0-487F-9181-1E201209AA84}" srcOrd="0" destOrd="0" presId="urn:microsoft.com/office/officeart/2018/2/layout/IconLabelList"/>
    <dgm:cxn modelId="{CC388949-E518-6640-A7BB-771D47CA636B}" type="presParOf" srcId="{445DD6EC-2662-47B2-8662-AB32B6718B99}" destId="{FB2E35F8-855A-4FFD-9281-C696FCFE0395}" srcOrd="1" destOrd="0" presId="urn:microsoft.com/office/officeart/2018/2/layout/IconLabelList"/>
    <dgm:cxn modelId="{9EF311BA-92D0-3B47-BE09-A19E721BF913}" type="presParOf" srcId="{445DD6EC-2662-47B2-8662-AB32B6718B99}" destId="{BEDA12A1-41C3-40E2-881E-500CE1365DB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6FE0A0-6E07-4784-90CA-90718DBC15B0}" type="doc">
      <dgm:prSet loTypeId="urn:microsoft.com/office/officeart/2018/5/layout/IconLeafLabelList" loCatId="icon" qsTypeId="urn:microsoft.com/office/officeart/2005/8/quickstyle/simple1" qsCatId="simple" csTypeId="urn:microsoft.com/office/officeart/2005/8/colors/accent1_2" csCatId="accent1" phldr="1"/>
      <dgm:spPr/>
      <dgm:t>
        <a:bodyPr/>
        <a:lstStyle/>
        <a:p>
          <a:endParaRPr lang="en-US"/>
        </a:p>
      </dgm:t>
    </dgm:pt>
    <dgm:pt modelId="{B574F12A-ECE6-46A4-9B77-C79A47D0899D}">
      <dgm:prSet custT="1"/>
      <dgm:spPr/>
      <dgm:t>
        <a:bodyPr/>
        <a:lstStyle/>
        <a:p>
          <a:pPr>
            <a:lnSpc>
              <a:spcPct val="100000"/>
            </a:lnSpc>
            <a:defRPr cap="all"/>
          </a:pPr>
          <a:r>
            <a:rPr lang="en-US" sz="1600" dirty="0"/>
            <a:t>The team must conduct an FBA and develop BIP or,</a:t>
          </a:r>
        </a:p>
      </dgm:t>
    </dgm:pt>
    <dgm:pt modelId="{8717170E-CB85-4190-96B8-C49F4F1BEA52}" type="parTrans" cxnId="{8B9AED62-827E-4B95-A7D2-727352464689}">
      <dgm:prSet/>
      <dgm:spPr/>
      <dgm:t>
        <a:bodyPr/>
        <a:lstStyle/>
        <a:p>
          <a:endParaRPr lang="en-US"/>
        </a:p>
      </dgm:t>
    </dgm:pt>
    <dgm:pt modelId="{29A4830C-3B6E-43EB-86F7-6A0883FA1B4C}" type="sibTrans" cxnId="{8B9AED62-827E-4B95-A7D2-727352464689}">
      <dgm:prSet/>
      <dgm:spPr/>
      <dgm:t>
        <a:bodyPr/>
        <a:lstStyle/>
        <a:p>
          <a:endParaRPr lang="en-US"/>
        </a:p>
      </dgm:t>
    </dgm:pt>
    <dgm:pt modelId="{222A531F-4988-49A3-9F4B-6FCD0AFD8E8F}">
      <dgm:prSet custT="1"/>
      <dgm:spPr/>
      <dgm:t>
        <a:bodyPr/>
        <a:lstStyle/>
        <a:p>
          <a:pPr>
            <a:lnSpc>
              <a:spcPct val="100000"/>
            </a:lnSpc>
            <a:defRPr cap="all"/>
          </a:pPr>
          <a:r>
            <a:rPr lang="en-US" sz="1600" dirty="0"/>
            <a:t>If there already is a BIP in place,  revise/update the plan to address the behaviors that led to the disciplinary removal.</a:t>
          </a:r>
        </a:p>
      </dgm:t>
    </dgm:pt>
    <dgm:pt modelId="{7D9BB61F-AB7B-49BB-BE63-84D4F75027FE}" type="parTrans" cxnId="{58A90261-18DC-4641-B589-1E822D7AD9B0}">
      <dgm:prSet/>
      <dgm:spPr/>
      <dgm:t>
        <a:bodyPr/>
        <a:lstStyle/>
        <a:p>
          <a:endParaRPr lang="en-US"/>
        </a:p>
      </dgm:t>
    </dgm:pt>
    <dgm:pt modelId="{79D6F723-E082-477C-8D84-2A1646997AD0}" type="sibTrans" cxnId="{58A90261-18DC-4641-B589-1E822D7AD9B0}">
      <dgm:prSet/>
      <dgm:spPr/>
      <dgm:t>
        <a:bodyPr/>
        <a:lstStyle/>
        <a:p>
          <a:endParaRPr lang="en-US"/>
        </a:p>
      </dgm:t>
    </dgm:pt>
    <dgm:pt modelId="{6CD55841-BF6E-4F0A-AED5-5FA6D364C48D}">
      <dgm:prSet custT="1"/>
      <dgm:spPr/>
      <dgm:t>
        <a:bodyPr/>
        <a:lstStyle/>
        <a:p>
          <a:pPr>
            <a:lnSpc>
              <a:spcPct val="100000"/>
            </a:lnSpc>
            <a:defRPr cap="all"/>
          </a:pPr>
          <a:r>
            <a:rPr lang="en-US" sz="1600" dirty="0"/>
            <a:t>And</a:t>
          </a:r>
        </a:p>
      </dgm:t>
    </dgm:pt>
    <dgm:pt modelId="{F6EA3F37-5A39-4583-9E18-A7D56EC5EDBC}" type="parTrans" cxnId="{B280507E-BDB8-43E8-A195-46F1434A68C3}">
      <dgm:prSet/>
      <dgm:spPr/>
      <dgm:t>
        <a:bodyPr/>
        <a:lstStyle/>
        <a:p>
          <a:endParaRPr lang="en-US"/>
        </a:p>
      </dgm:t>
    </dgm:pt>
    <dgm:pt modelId="{16D7DEDE-AE47-4441-893A-CCE3C0E7BD28}" type="sibTrans" cxnId="{B280507E-BDB8-43E8-A195-46F1434A68C3}">
      <dgm:prSet/>
      <dgm:spPr/>
      <dgm:t>
        <a:bodyPr/>
        <a:lstStyle/>
        <a:p>
          <a:endParaRPr lang="en-US"/>
        </a:p>
      </dgm:t>
    </dgm:pt>
    <dgm:pt modelId="{6E2DCDA6-9F9F-4F55-9D80-5264963C1D3E}">
      <dgm:prSet custT="1"/>
      <dgm:spPr/>
      <dgm:t>
        <a:bodyPr/>
        <a:lstStyle/>
        <a:p>
          <a:pPr>
            <a:lnSpc>
              <a:spcPct val="100000"/>
            </a:lnSpc>
            <a:defRPr cap="all"/>
          </a:pPr>
          <a:r>
            <a:rPr lang="en-US" sz="1600" dirty="0"/>
            <a:t>The student should return to his/her previous placement unless the parents and the rest of the IEP team agree to a new placement.</a:t>
          </a:r>
        </a:p>
      </dgm:t>
    </dgm:pt>
    <dgm:pt modelId="{09D870CB-B695-4761-9D35-8976AE905CC0}" type="parTrans" cxnId="{C1E7FCD5-44E6-488B-A1ED-DB81B4400869}">
      <dgm:prSet/>
      <dgm:spPr/>
      <dgm:t>
        <a:bodyPr/>
        <a:lstStyle/>
        <a:p>
          <a:endParaRPr lang="en-US"/>
        </a:p>
      </dgm:t>
    </dgm:pt>
    <dgm:pt modelId="{480EBFD4-CC58-4BE0-BB17-C5C386051753}" type="sibTrans" cxnId="{C1E7FCD5-44E6-488B-A1ED-DB81B4400869}">
      <dgm:prSet/>
      <dgm:spPr/>
      <dgm:t>
        <a:bodyPr/>
        <a:lstStyle/>
        <a:p>
          <a:endParaRPr lang="en-US"/>
        </a:p>
      </dgm:t>
    </dgm:pt>
    <dgm:pt modelId="{B06679BD-B2AE-44CC-95D3-BA69896EB589}" type="pres">
      <dgm:prSet presAssocID="{6F6FE0A0-6E07-4784-90CA-90718DBC15B0}" presName="root" presStyleCnt="0">
        <dgm:presLayoutVars>
          <dgm:dir/>
          <dgm:resizeHandles val="exact"/>
        </dgm:presLayoutVars>
      </dgm:prSet>
      <dgm:spPr/>
    </dgm:pt>
    <dgm:pt modelId="{7698A991-8C25-473E-B2AA-84E408ACF3E1}" type="pres">
      <dgm:prSet presAssocID="{B574F12A-ECE6-46A4-9B77-C79A47D0899D}" presName="compNode" presStyleCnt="0"/>
      <dgm:spPr/>
    </dgm:pt>
    <dgm:pt modelId="{58C9A711-0BCB-4DD7-AAC1-323BD5D2EC9C}" type="pres">
      <dgm:prSet presAssocID="{B574F12A-ECE6-46A4-9B77-C79A47D0899D}" presName="iconBgRect" presStyleLbl="bgShp" presStyleIdx="0" presStyleCnt="4" custLinFactNeighborX="1125" custLinFactNeighborY="-449"/>
      <dgm:spPr>
        <a:prstGeom prst="round2DiagRect">
          <a:avLst>
            <a:gd name="adj1" fmla="val 29727"/>
            <a:gd name="adj2" fmla="val 0"/>
          </a:avLst>
        </a:prstGeom>
      </dgm:spPr>
    </dgm:pt>
    <dgm:pt modelId="{08D6354F-E5EB-4EC3-A0C7-E9E704FCF188}" type="pres">
      <dgm:prSet presAssocID="{B574F12A-ECE6-46A4-9B77-C79A47D0899D}"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ipboard Partially Crossed with solid fill"/>
        </a:ext>
      </dgm:extLst>
    </dgm:pt>
    <dgm:pt modelId="{8D17ADE4-8365-402F-A462-71C0220BE91F}" type="pres">
      <dgm:prSet presAssocID="{B574F12A-ECE6-46A4-9B77-C79A47D0899D}" presName="spaceRect" presStyleCnt="0"/>
      <dgm:spPr/>
    </dgm:pt>
    <dgm:pt modelId="{8055C05D-C8BC-40C1-B619-D9C0D597574F}" type="pres">
      <dgm:prSet presAssocID="{B574F12A-ECE6-46A4-9B77-C79A47D0899D}" presName="textRect" presStyleLbl="revTx" presStyleIdx="0" presStyleCnt="4" custScaleX="121293" custScaleY="103061" custLinFactNeighborX="11263" custLinFactNeighborY="9776">
        <dgm:presLayoutVars>
          <dgm:chMax val="1"/>
          <dgm:chPref val="1"/>
        </dgm:presLayoutVars>
      </dgm:prSet>
      <dgm:spPr/>
    </dgm:pt>
    <dgm:pt modelId="{3EA8C521-5D06-4530-9F45-71671D0F5CE6}" type="pres">
      <dgm:prSet presAssocID="{29A4830C-3B6E-43EB-86F7-6A0883FA1B4C}" presName="sibTrans" presStyleCnt="0"/>
      <dgm:spPr/>
    </dgm:pt>
    <dgm:pt modelId="{02CF7667-3CC0-4110-9DA0-2B9E29024BF2}" type="pres">
      <dgm:prSet presAssocID="{222A531F-4988-49A3-9F4B-6FCD0AFD8E8F}" presName="compNode" presStyleCnt="0"/>
      <dgm:spPr/>
    </dgm:pt>
    <dgm:pt modelId="{9FE8153F-DD7F-47C0-9A49-6DED728E678A}" type="pres">
      <dgm:prSet presAssocID="{222A531F-4988-49A3-9F4B-6FCD0AFD8E8F}" presName="iconBgRect" presStyleLbl="bgShp" presStyleIdx="1" presStyleCnt="4" custLinFactNeighborY="24772"/>
      <dgm:spPr>
        <a:prstGeom prst="round2DiagRect">
          <a:avLst>
            <a:gd name="adj1" fmla="val 29727"/>
            <a:gd name="adj2" fmla="val 0"/>
          </a:avLst>
        </a:prstGeom>
      </dgm:spPr>
    </dgm:pt>
    <dgm:pt modelId="{B90BFAFA-22A2-4753-9E01-E3FA96C93C99}" type="pres">
      <dgm:prSet presAssocID="{222A531F-4988-49A3-9F4B-6FCD0AFD8E8F}" presName="iconRect" presStyleLbl="node1" presStyleIdx="1" presStyleCnt="4" custLinFactNeighborX="4776" custLinFactNeighborY="2149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epeat with solid fill"/>
        </a:ext>
      </dgm:extLst>
    </dgm:pt>
    <dgm:pt modelId="{D02EA28D-9FE4-4824-9992-FD13F8E539F2}" type="pres">
      <dgm:prSet presAssocID="{222A531F-4988-49A3-9F4B-6FCD0AFD8E8F}" presName="spaceRect" presStyleCnt="0"/>
      <dgm:spPr/>
    </dgm:pt>
    <dgm:pt modelId="{0C22AF02-54F3-4208-8706-05615144DD20}" type="pres">
      <dgm:prSet presAssocID="{222A531F-4988-49A3-9F4B-6FCD0AFD8E8F}" presName="textRect" presStyleLbl="revTx" presStyleIdx="1" presStyleCnt="4" custScaleX="131954" custScaleY="170596" custLinFactNeighborX="3458" custLinFactNeighborY="64607">
        <dgm:presLayoutVars>
          <dgm:chMax val="1"/>
          <dgm:chPref val="1"/>
        </dgm:presLayoutVars>
      </dgm:prSet>
      <dgm:spPr/>
    </dgm:pt>
    <dgm:pt modelId="{3BECEFC5-D1F7-4D2E-ABFE-7524A09B1E0D}" type="pres">
      <dgm:prSet presAssocID="{79D6F723-E082-477C-8D84-2A1646997AD0}" presName="sibTrans" presStyleCnt="0"/>
      <dgm:spPr/>
    </dgm:pt>
    <dgm:pt modelId="{E6862FB4-CAB8-4CFB-9DA6-4795E2368CE0}" type="pres">
      <dgm:prSet presAssocID="{6CD55841-BF6E-4F0A-AED5-5FA6D364C48D}" presName="compNode" presStyleCnt="0"/>
      <dgm:spPr/>
    </dgm:pt>
    <dgm:pt modelId="{08DAF710-8628-4645-8D32-4F0F40C9F633}" type="pres">
      <dgm:prSet presAssocID="{6CD55841-BF6E-4F0A-AED5-5FA6D364C48D}" presName="iconBgRect" presStyleLbl="bgShp" presStyleIdx="2" presStyleCnt="4"/>
      <dgm:spPr>
        <a:prstGeom prst="round2DiagRect">
          <a:avLst>
            <a:gd name="adj1" fmla="val 29727"/>
            <a:gd name="adj2" fmla="val 0"/>
          </a:avLst>
        </a:prstGeom>
      </dgm:spPr>
    </dgm:pt>
    <dgm:pt modelId="{07BE022F-0F0E-49BD-B2F2-F8F54354E905}" type="pres">
      <dgm:prSet presAssocID="{6CD55841-BF6E-4F0A-AED5-5FA6D364C48D}" presName="iconRect" presStyleLbl="node1" presStyleIdx="2" presStyleCnt="4" custLinFactNeighborY="-33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Add"/>
        </a:ext>
      </dgm:extLst>
    </dgm:pt>
    <dgm:pt modelId="{16135C80-A9F5-4359-9C4B-E04F8B04E924}" type="pres">
      <dgm:prSet presAssocID="{6CD55841-BF6E-4F0A-AED5-5FA6D364C48D}" presName="spaceRect" presStyleCnt="0"/>
      <dgm:spPr/>
    </dgm:pt>
    <dgm:pt modelId="{C9C17DEC-254A-4739-9F4C-50F16EC4A4BE}" type="pres">
      <dgm:prSet presAssocID="{6CD55841-BF6E-4F0A-AED5-5FA6D364C48D}" presName="textRect" presStyleLbl="revTx" presStyleIdx="2" presStyleCnt="4">
        <dgm:presLayoutVars>
          <dgm:chMax val="1"/>
          <dgm:chPref val="1"/>
        </dgm:presLayoutVars>
      </dgm:prSet>
      <dgm:spPr/>
    </dgm:pt>
    <dgm:pt modelId="{6B06BB65-3BCD-45EC-AA39-1180393AAFC5}" type="pres">
      <dgm:prSet presAssocID="{16D7DEDE-AE47-4441-893A-CCE3C0E7BD28}" presName="sibTrans" presStyleCnt="0"/>
      <dgm:spPr/>
    </dgm:pt>
    <dgm:pt modelId="{24F9AB30-6FD7-41C8-944D-B01B10B7A650}" type="pres">
      <dgm:prSet presAssocID="{6E2DCDA6-9F9F-4F55-9D80-5264963C1D3E}" presName="compNode" presStyleCnt="0"/>
      <dgm:spPr/>
    </dgm:pt>
    <dgm:pt modelId="{E3D2DE57-AC50-4495-AD71-6BB237A6A3ED}" type="pres">
      <dgm:prSet presAssocID="{6E2DCDA6-9F9F-4F55-9D80-5264963C1D3E}" presName="iconBgRect" presStyleLbl="bgShp" presStyleIdx="3" presStyleCnt="4" custLinFactNeighborX="4461" custLinFactNeighborY="8716"/>
      <dgm:spPr>
        <a:prstGeom prst="round2DiagRect">
          <a:avLst>
            <a:gd name="adj1" fmla="val 29727"/>
            <a:gd name="adj2" fmla="val 0"/>
          </a:avLst>
        </a:prstGeom>
      </dgm:spPr>
    </dgm:pt>
    <dgm:pt modelId="{5E065A24-0E75-4CB7-A787-DFE4EA73F469}" type="pres">
      <dgm:prSet presAssocID="{6E2DCDA6-9F9F-4F55-9D80-5264963C1D3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ssroom"/>
        </a:ext>
      </dgm:extLst>
    </dgm:pt>
    <dgm:pt modelId="{47DEB443-2FAA-4FD2-9466-9A323E11CB53}" type="pres">
      <dgm:prSet presAssocID="{6E2DCDA6-9F9F-4F55-9D80-5264963C1D3E}" presName="spaceRect" presStyleCnt="0"/>
      <dgm:spPr/>
    </dgm:pt>
    <dgm:pt modelId="{6CFB4037-171F-4604-BA52-7BA17BE16475}" type="pres">
      <dgm:prSet presAssocID="{6E2DCDA6-9F9F-4F55-9D80-5264963C1D3E}" presName="textRect" presStyleLbl="revTx" presStyleIdx="3" presStyleCnt="4" custScaleX="148464" custScaleY="125194" custLinFactNeighborX="4066" custLinFactNeighborY="22379">
        <dgm:presLayoutVars>
          <dgm:chMax val="1"/>
          <dgm:chPref val="1"/>
        </dgm:presLayoutVars>
      </dgm:prSet>
      <dgm:spPr/>
    </dgm:pt>
  </dgm:ptLst>
  <dgm:cxnLst>
    <dgm:cxn modelId="{2004E423-C931-724D-91B5-BEE00D122ED8}" type="presOf" srcId="{6F6FE0A0-6E07-4784-90CA-90718DBC15B0}" destId="{B06679BD-B2AE-44CC-95D3-BA69896EB589}" srcOrd="0" destOrd="0" presId="urn:microsoft.com/office/officeart/2018/5/layout/IconLeafLabelList"/>
    <dgm:cxn modelId="{EFE72036-5600-4440-AADC-F441C4C0DA3C}" type="presOf" srcId="{B574F12A-ECE6-46A4-9B77-C79A47D0899D}" destId="{8055C05D-C8BC-40C1-B619-D9C0D597574F}" srcOrd="0" destOrd="0" presId="urn:microsoft.com/office/officeart/2018/5/layout/IconLeafLabelList"/>
    <dgm:cxn modelId="{52BB655B-3831-CF48-B2C2-165353E14A20}" type="presOf" srcId="{6E2DCDA6-9F9F-4F55-9D80-5264963C1D3E}" destId="{6CFB4037-171F-4604-BA52-7BA17BE16475}" srcOrd="0" destOrd="0" presId="urn:microsoft.com/office/officeart/2018/5/layout/IconLeafLabelList"/>
    <dgm:cxn modelId="{58A90261-18DC-4641-B589-1E822D7AD9B0}" srcId="{6F6FE0A0-6E07-4784-90CA-90718DBC15B0}" destId="{222A531F-4988-49A3-9F4B-6FCD0AFD8E8F}" srcOrd="1" destOrd="0" parTransId="{7D9BB61F-AB7B-49BB-BE63-84D4F75027FE}" sibTransId="{79D6F723-E082-477C-8D84-2A1646997AD0}"/>
    <dgm:cxn modelId="{8B9AED62-827E-4B95-A7D2-727352464689}" srcId="{6F6FE0A0-6E07-4784-90CA-90718DBC15B0}" destId="{B574F12A-ECE6-46A4-9B77-C79A47D0899D}" srcOrd="0" destOrd="0" parTransId="{8717170E-CB85-4190-96B8-C49F4F1BEA52}" sibTransId="{29A4830C-3B6E-43EB-86F7-6A0883FA1B4C}"/>
    <dgm:cxn modelId="{785DBB46-B17F-4747-BB22-B26B3BD7046E}" type="presOf" srcId="{6CD55841-BF6E-4F0A-AED5-5FA6D364C48D}" destId="{C9C17DEC-254A-4739-9F4C-50F16EC4A4BE}" srcOrd="0" destOrd="0" presId="urn:microsoft.com/office/officeart/2018/5/layout/IconLeafLabelList"/>
    <dgm:cxn modelId="{B280507E-BDB8-43E8-A195-46F1434A68C3}" srcId="{6F6FE0A0-6E07-4784-90CA-90718DBC15B0}" destId="{6CD55841-BF6E-4F0A-AED5-5FA6D364C48D}" srcOrd="2" destOrd="0" parTransId="{F6EA3F37-5A39-4583-9E18-A7D56EC5EDBC}" sibTransId="{16D7DEDE-AE47-4441-893A-CCE3C0E7BD28}"/>
    <dgm:cxn modelId="{C1E7FCD5-44E6-488B-A1ED-DB81B4400869}" srcId="{6F6FE0A0-6E07-4784-90CA-90718DBC15B0}" destId="{6E2DCDA6-9F9F-4F55-9D80-5264963C1D3E}" srcOrd="3" destOrd="0" parTransId="{09D870CB-B695-4761-9D35-8976AE905CC0}" sibTransId="{480EBFD4-CC58-4BE0-BB17-C5C386051753}"/>
    <dgm:cxn modelId="{537BFFDC-C26E-0142-9795-3DBA77B0734C}" type="presOf" srcId="{222A531F-4988-49A3-9F4B-6FCD0AFD8E8F}" destId="{0C22AF02-54F3-4208-8706-05615144DD20}" srcOrd="0" destOrd="0" presId="urn:microsoft.com/office/officeart/2018/5/layout/IconLeafLabelList"/>
    <dgm:cxn modelId="{9C649675-D892-DE41-844C-9C07B00F1584}" type="presParOf" srcId="{B06679BD-B2AE-44CC-95D3-BA69896EB589}" destId="{7698A991-8C25-473E-B2AA-84E408ACF3E1}" srcOrd="0" destOrd="0" presId="urn:microsoft.com/office/officeart/2018/5/layout/IconLeafLabelList"/>
    <dgm:cxn modelId="{E6D19F3E-A7D0-AF42-AF2A-89193AB38603}" type="presParOf" srcId="{7698A991-8C25-473E-B2AA-84E408ACF3E1}" destId="{58C9A711-0BCB-4DD7-AAC1-323BD5D2EC9C}" srcOrd="0" destOrd="0" presId="urn:microsoft.com/office/officeart/2018/5/layout/IconLeafLabelList"/>
    <dgm:cxn modelId="{D3449B04-B57A-904F-B9C2-B25ECEED234B}" type="presParOf" srcId="{7698A991-8C25-473E-B2AA-84E408ACF3E1}" destId="{08D6354F-E5EB-4EC3-A0C7-E9E704FCF188}" srcOrd="1" destOrd="0" presId="urn:microsoft.com/office/officeart/2018/5/layout/IconLeafLabelList"/>
    <dgm:cxn modelId="{9BE9EA8C-A2E6-254F-8808-382AE84E761C}" type="presParOf" srcId="{7698A991-8C25-473E-B2AA-84E408ACF3E1}" destId="{8D17ADE4-8365-402F-A462-71C0220BE91F}" srcOrd="2" destOrd="0" presId="urn:microsoft.com/office/officeart/2018/5/layout/IconLeafLabelList"/>
    <dgm:cxn modelId="{029CE85C-329B-6440-965D-D1E436F2101E}" type="presParOf" srcId="{7698A991-8C25-473E-B2AA-84E408ACF3E1}" destId="{8055C05D-C8BC-40C1-B619-D9C0D597574F}" srcOrd="3" destOrd="0" presId="urn:microsoft.com/office/officeart/2018/5/layout/IconLeafLabelList"/>
    <dgm:cxn modelId="{95DAC60B-5916-D342-ADAE-CE38CCB67E35}" type="presParOf" srcId="{B06679BD-B2AE-44CC-95D3-BA69896EB589}" destId="{3EA8C521-5D06-4530-9F45-71671D0F5CE6}" srcOrd="1" destOrd="0" presId="urn:microsoft.com/office/officeart/2018/5/layout/IconLeafLabelList"/>
    <dgm:cxn modelId="{E7BA22BA-8678-114D-BEE0-5F76247DB8D8}" type="presParOf" srcId="{B06679BD-B2AE-44CC-95D3-BA69896EB589}" destId="{02CF7667-3CC0-4110-9DA0-2B9E29024BF2}" srcOrd="2" destOrd="0" presId="urn:microsoft.com/office/officeart/2018/5/layout/IconLeafLabelList"/>
    <dgm:cxn modelId="{00608DA9-FA4B-D145-9526-F35AF345A789}" type="presParOf" srcId="{02CF7667-3CC0-4110-9DA0-2B9E29024BF2}" destId="{9FE8153F-DD7F-47C0-9A49-6DED728E678A}" srcOrd="0" destOrd="0" presId="urn:microsoft.com/office/officeart/2018/5/layout/IconLeafLabelList"/>
    <dgm:cxn modelId="{60744C52-D8A4-2549-8771-96E7849B2F6C}" type="presParOf" srcId="{02CF7667-3CC0-4110-9DA0-2B9E29024BF2}" destId="{B90BFAFA-22A2-4753-9E01-E3FA96C93C99}" srcOrd="1" destOrd="0" presId="urn:microsoft.com/office/officeart/2018/5/layout/IconLeafLabelList"/>
    <dgm:cxn modelId="{FA93C42C-91DE-5846-BD90-5CCDB4DBA104}" type="presParOf" srcId="{02CF7667-3CC0-4110-9DA0-2B9E29024BF2}" destId="{D02EA28D-9FE4-4824-9992-FD13F8E539F2}" srcOrd="2" destOrd="0" presId="urn:microsoft.com/office/officeart/2018/5/layout/IconLeafLabelList"/>
    <dgm:cxn modelId="{1821DABE-5245-9F46-B90D-C4E31EDF6591}" type="presParOf" srcId="{02CF7667-3CC0-4110-9DA0-2B9E29024BF2}" destId="{0C22AF02-54F3-4208-8706-05615144DD20}" srcOrd="3" destOrd="0" presId="urn:microsoft.com/office/officeart/2018/5/layout/IconLeafLabelList"/>
    <dgm:cxn modelId="{3AA97936-5666-9F4E-B3EA-707F433A1FF9}" type="presParOf" srcId="{B06679BD-B2AE-44CC-95D3-BA69896EB589}" destId="{3BECEFC5-D1F7-4D2E-ABFE-7524A09B1E0D}" srcOrd="3" destOrd="0" presId="urn:microsoft.com/office/officeart/2018/5/layout/IconLeafLabelList"/>
    <dgm:cxn modelId="{0F775AD0-9B0C-2945-9F33-3F4689199D67}" type="presParOf" srcId="{B06679BD-B2AE-44CC-95D3-BA69896EB589}" destId="{E6862FB4-CAB8-4CFB-9DA6-4795E2368CE0}" srcOrd="4" destOrd="0" presId="urn:microsoft.com/office/officeart/2018/5/layout/IconLeafLabelList"/>
    <dgm:cxn modelId="{DD053B07-221A-E146-B8C9-EAF3044E4205}" type="presParOf" srcId="{E6862FB4-CAB8-4CFB-9DA6-4795E2368CE0}" destId="{08DAF710-8628-4645-8D32-4F0F40C9F633}" srcOrd="0" destOrd="0" presId="urn:microsoft.com/office/officeart/2018/5/layout/IconLeafLabelList"/>
    <dgm:cxn modelId="{E18A6385-82AE-5345-B876-CCA3CA235BF3}" type="presParOf" srcId="{E6862FB4-CAB8-4CFB-9DA6-4795E2368CE0}" destId="{07BE022F-0F0E-49BD-B2F2-F8F54354E905}" srcOrd="1" destOrd="0" presId="urn:microsoft.com/office/officeart/2018/5/layout/IconLeafLabelList"/>
    <dgm:cxn modelId="{784FAE17-5738-DB4D-BFB3-0E9EAFB1F93E}" type="presParOf" srcId="{E6862FB4-CAB8-4CFB-9DA6-4795E2368CE0}" destId="{16135C80-A9F5-4359-9C4B-E04F8B04E924}" srcOrd="2" destOrd="0" presId="urn:microsoft.com/office/officeart/2018/5/layout/IconLeafLabelList"/>
    <dgm:cxn modelId="{7EBC0769-E714-0047-BD9F-474A159B1F67}" type="presParOf" srcId="{E6862FB4-CAB8-4CFB-9DA6-4795E2368CE0}" destId="{C9C17DEC-254A-4739-9F4C-50F16EC4A4BE}" srcOrd="3" destOrd="0" presId="urn:microsoft.com/office/officeart/2018/5/layout/IconLeafLabelList"/>
    <dgm:cxn modelId="{117F8526-6C69-5549-9286-B157BF189C98}" type="presParOf" srcId="{B06679BD-B2AE-44CC-95D3-BA69896EB589}" destId="{6B06BB65-3BCD-45EC-AA39-1180393AAFC5}" srcOrd="5" destOrd="0" presId="urn:microsoft.com/office/officeart/2018/5/layout/IconLeafLabelList"/>
    <dgm:cxn modelId="{20A53785-568D-6A4E-8D33-2F91C5D016CF}" type="presParOf" srcId="{B06679BD-B2AE-44CC-95D3-BA69896EB589}" destId="{24F9AB30-6FD7-41C8-944D-B01B10B7A650}" srcOrd="6" destOrd="0" presId="urn:microsoft.com/office/officeart/2018/5/layout/IconLeafLabelList"/>
    <dgm:cxn modelId="{AD152072-8B8F-8049-B203-855B9BE9ECBE}" type="presParOf" srcId="{24F9AB30-6FD7-41C8-944D-B01B10B7A650}" destId="{E3D2DE57-AC50-4495-AD71-6BB237A6A3ED}" srcOrd="0" destOrd="0" presId="urn:microsoft.com/office/officeart/2018/5/layout/IconLeafLabelList"/>
    <dgm:cxn modelId="{2C58D6DA-1F85-B543-8FDA-BCBE3475A0E0}" type="presParOf" srcId="{24F9AB30-6FD7-41C8-944D-B01B10B7A650}" destId="{5E065A24-0E75-4CB7-A787-DFE4EA73F469}" srcOrd="1" destOrd="0" presId="urn:microsoft.com/office/officeart/2018/5/layout/IconLeafLabelList"/>
    <dgm:cxn modelId="{F69036D9-F9AF-8643-9F37-603CE08A5117}" type="presParOf" srcId="{24F9AB30-6FD7-41C8-944D-B01B10B7A650}" destId="{47DEB443-2FAA-4FD2-9466-9A323E11CB53}" srcOrd="2" destOrd="0" presId="urn:microsoft.com/office/officeart/2018/5/layout/IconLeafLabelList"/>
    <dgm:cxn modelId="{AB6526C4-EAFF-C74C-BB5D-2B775F0DCEEA}" type="presParOf" srcId="{24F9AB30-6FD7-41C8-944D-B01B10B7A650}" destId="{6CFB4037-171F-4604-BA52-7BA17BE16475}"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FFA45E-D3C0-4B73-A433-752E6DBB7203}"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EB00E9B-9224-4FBD-BDEF-04EA910D0B75}">
      <dgm:prSet custT="1"/>
      <dgm:spPr/>
      <dgm:t>
        <a:bodyPr/>
        <a:lstStyle/>
        <a:p>
          <a:pPr>
            <a:lnSpc>
              <a:spcPct val="100000"/>
            </a:lnSpc>
          </a:pPr>
          <a:r>
            <a:rPr lang="en-US" sz="2000" dirty="0"/>
            <a:t>The student may be disciplined similar to any other student according to the code of conduct, but services must be provided</a:t>
          </a:r>
        </a:p>
      </dgm:t>
    </dgm:pt>
    <dgm:pt modelId="{45646036-B1BD-44A1-BB66-9ED33D441A13}" type="parTrans" cxnId="{718D85C0-FA38-4F0C-B1F7-B35480E28769}">
      <dgm:prSet/>
      <dgm:spPr/>
      <dgm:t>
        <a:bodyPr/>
        <a:lstStyle/>
        <a:p>
          <a:endParaRPr lang="en-US"/>
        </a:p>
      </dgm:t>
    </dgm:pt>
    <dgm:pt modelId="{A5D3F45E-B010-4B67-B84D-6683CD3A0C03}" type="sibTrans" cxnId="{718D85C0-FA38-4F0C-B1F7-B35480E28769}">
      <dgm:prSet/>
      <dgm:spPr/>
      <dgm:t>
        <a:bodyPr/>
        <a:lstStyle/>
        <a:p>
          <a:pPr>
            <a:lnSpc>
              <a:spcPct val="100000"/>
            </a:lnSpc>
          </a:pPr>
          <a:endParaRPr lang="en-US"/>
        </a:p>
      </dgm:t>
    </dgm:pt>
    <dgm:pt modelId="{37F59E8C-D62F-4442-AEE5-7CD4F2177E32}">
      <dgm:prSet custT="1"/>
      <dgm:spPr/>
      <dgm:t>
        <a:bodyPr/>
        <a:lstStyle/>
        <a:p>
          <a:pPr>
            <a:lnSpc>
              <a:spcPct val="100000"/>
            </a:lnSpc>
          </a:pPr>
          <a:r>
            <a:rPr lang="en-US" sz="2000" dirty="0"/>
            <a:t>If the behaviors that led to the disciplinary measures impede the learning of others, the team </a:t>
          </a:r>
          <a:r>
            <a:rPr lang="en-US" sz="2000" b="1" i="1" dirty="0"/>
            <a:t>should consider</a:t>
          </a:r>
          <a:r>
            <a:rPr lang="en-US" sz="2000" dirty="0"/>
            <a:t> whether to conduct an FBA and develop a BIP</a:t>
          </a:r>
        </a:p>
      </dgm:t>
    </dgm:pt>
    <dgm:pt modelId="{B37BE570-80F0-4FAB-B579-F85AD317F413}" type="parTrans" cxnId="{720FA481-9FBB-4F71-BB7C-6ED08AF547EE}">
      <dgm:prSet/>
      <dgm:spPr/>
      <dgm:t>
        <a:bodyPr/>
        <a:lstStyle/>
        <a:p>
          <a:endParaRPr lang="en-US"/>
        </a:p>
      </dgm:t>
    </dgm:pt>
    <dgm:pt modelId="{971A197E-85A4-410C-A8E5-83A52AF37CF0}" type="sibTrans" cxnId="{720FA481-9FBB-4F71-BB7C-6ED08AF547EE}">
      <dgm:prSet/>
      <dgm:spPr/>
      <dgm:t>
        <a:bodyPr/>
        <a:lstStyle/>
        <a:p>
          <a:endParaRPr lang="en-US"/>
        </a:p>
      </dgm:t>
    </dgm:pt>
    <dgm:pt modelId="{51ABCDC1-A48F-4B5C-B611-1A755626BC6C}" type="pres">
      <dgm:prSet presAssocID="{E3FFA45E-D3C0-4B73-A433-752E6DBB7203}" presName="root" presStyleCnt="0">
        <dgm:presLayoutVars>
          <dgm:dir/>
          <dgm:resizeHandles val="exact"/>
        </dgm:presLayoutVars>
      </dgm:prSet>
      <dgm:spPr/>
    </dgm:pt>
    <dgm:pt modelId="{4AAFA2EC-DD84-44A0-93E4-74DCF9EDCCDE}" type="pres">
      <dgm:prSet presAssocID="{E3FFA45E-D3C0-4B73-A433-752E6DBB7203}" presName="container" presStyleCnt="0">
        <dgm:presLayoutVars>
          <dgm:dir/>
          <dgm:resizeHandles val="exact"/>
        </dgm:presLayoutVars>
      </dgm:prSet>
      <dgm:spPr/>
    </dgm:pt>
    <dgm:pt modelId="{C589F0B4-EB70-4BF5-BB88-AE0110DB21D3}" type="pres">
      <dgm:prSet presAssocID="{DEB00E9B-9224-4FBD-BDEF-04EA910D0B75}" presName="compNode" presStyleCnt="0"/>
      <dgm:spPr/>
    </dgm:pt>
    <dgm:pt modelId="{3DC1BFD4-4F6B-475C-8049-A8B3F5470125}" type="pres">
      <dgm:prSet presAssocID="{DEB00E9B-9224-4FBD-BDEF-04EA910D0B75}" presName="iconBgRect" presStyleLbl="bgShp" presStyleIdx="0" presStyleCnt="2"/>
      <dgm:spPr/>
    </dgm:pt>
    <dgm:pt modelId="{862492A5-9563-465C-8FB7-531889555C46}" type="pres">
      <dgm:prSet presAssocID="{DEB00E9B-9224-4FBD-BDEF-04EA910D0B7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BFA88D66-4896-40B3-B161-13E8BD6B7D86}" type="pres">
      <dgm:prSet presAssocID="{DEB00E9B-9224-4FBD-BDEF-04EA910D0B75}" presName="spaceRect" presStyleCnt="0"/>
      <dgm:spPr/>
    </dgm:pt>
    <dgm:pt modelId="{CD6BAB8E-1FBB-4356-B4A6-B748FC166C72}" type="pres">
      <dgm:prSet presAssocID="{DEB00E9B-9224-4FBD-BDEF-04EA910D0B75}" presName="textRect" presStyleLbl="revTx" presStyleIdx="0" presStyleCnt="2">
        <dgm:presLayoutVars>
          <dgm:chMax val="1"/>
          <dgm:chPref val="1"/>
        </dgm:presLayoutVars>
      </dgm:prSet>
      <dgm:spPr/>
    </dgm:pt>
    <dgm:pt modelId="{A6E06101-8971-4674-8514-E5C51C0B6C0E}" type="pres">
      <dgm:prSet presAssocID="{A5D3F45E-B010-4B67-B84D-6683CD3A0C03}" presName="sibTrans" presStyleLbl="sibTrans2D1" presStyleIdx="0" presStyleCnt="0"/>
      <dgm:spPr/>
    </dgm:pt>
    <dgm:pt modelId="{E2B8A8CC-B48B-47BC-BFC8-A5CA2A8D035D}" type="pres">
      <dgm:prSet presAssocID="{37F59E8C-D62F-4442-AEE5-7CD4F2177E32}" presName="compNode" presStyleCnt="0"/>
      <dgm:spPr/>
    </dgm:pt>
    <dgm:pt modelId="{F9CBE9D1-3037-4D71-B959-14EBFAA66557}" type="pres">
      <dgm:prSet presAssocID="{37F59E8C-D62F-4442-AEE5-7CD4F2177E32}" presName="iconBgRect" presStyleLbl="bgShp" presStyleIdx="1" presStyleCnt="2"/>
      <dgm:spPr/>
    </dgm:pt>
    <dgm:pt modelId="{92E761E8-7667-43B2-8F88-1AD53BCD298F}" type="pres">
      <dgm:prSet presAssocID="{37F59E8C-D62F-4442-AEE5-7CD4F2177E3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rritant"/>
        </a:ext>
      </dgm:extLst>
    </dgm:pt>
    <dgm:pt modelId="{0AE8AEFC-BCB5-457E-87C0-AB039313729C}" type="pres">
      <dgm:prSet presAssocID="{37F59E8C-D62F-4442-AEE5-7CD4F2177E32}" presName="spaceRect" presStyleCnt="0"/>
      <dgm:spPr/>
    </dgm:pt>
    <dgm:pt modelId="{262BB853-C874-4123-9A58-BF1B59A8A97B}" type="pres">
      <dgm:prSet presAssocID="{37F59E8C-D62F-4442-AEE5-7CD4F2177E32}" presName="textRect" presStyleLbl="revTx" presStyleIdx="1" presStyleCnt="2">
        <dgm:presLayoutVars>
          <dgm:chMax val="1"/>
          <dgm:chPref val="1"/>
        </dgm:presLayoutVars>
      </dgm:prSet>
      <dgm:spPr/>
    </dgm:pt>
  </dgm:ptLst>
  <dgm:cxnLst>
    <dgm:cxn modelId="{9D70E679-6526-7C44-AE02-A01CA4119F6B}" type="presOf" srcId="{A5D3F45E-B010-4B67-B84D-6683CD3A0C03}" destId="{A6E06101-8971-4674-8514-E5C51C0B6C0E}" srcOrd="0" destOrd="0" presId="urn:microsoft.com/office/officeart/2018/2/layout/IconCircleList"/>
    <dgm:cxn modelId="{720FA481-9FBB-4F71-BB7C-6ED08AF547EE}" srcId="{E3FFA45E-D3C0-4B73-A433-752E6DBB7203}" destId="{37F59E8C-D62F-4442-AEE5-7CD4F2177E32}" srcOrd="1" destOrd="0" parTransId="{B37BE570-80F0-4FAB-B579-F85AD317F413}" sibTransId="{971A197E-85A4-410C-A8E5-83A52AF37CF0}"/>
    <dgm:cxn modelId="{848FB181-4E6A-0848-BAD0-DA8E44DECE4F}" type="presOf" srcId="{DEB00E9B-9224-4FBD-BDEF-04EA910D0B75}" destId="{CD6BAB8E-1FBB-4356-B4A6-B748FC166C72}" srcOrd="0" destOrd="0" presId="urn:microsoft.com/office/officeart/2018/2/layout/IconCircleList"/>
    <dgm:cxn modelId="{9F4A8798-F144-C344-A940-228B4027A3A9}" type="presOf" srcId="{37F59E8C-D62F-4442-AEE5-7CD4F2177E32}" destId="{262BB853-C874-4123-9A58-BF1B59A8A97B}" srcOrd="0" destOrd="0" presId="urn:microsoft.com/office/officeart/2018/2/layout/IconCircleList"/>
    <dgm:cxn modelId="{718D85C0-FA38-4F0C-B1F7-B35480E28769}" srcId="{E3FFA45E-D3C0-4B73-A433-752E6DBB7203}" destId="{DEB00E9B-9224-4FBD-BDEF-04EA910D0B75}" srcOrd="0" destOrd="0" parTransId="{45646036-B1BD-44A1-BB66-9ED33D441A13}" sibTransId="{A5D3F45E-B010-4B67-B84D-6683CD3A0C03}"/>
    <dgm:cxn modelId="{798CA1CA-0100-8944-809A-92736BEDE9EF}" type="presOf" srcId="{E3FFA45E-D3C0-4B73-A433-752E6DBB7203}" destId="{51ABCDC1-A48F-4B5C-B611-1A755626BC6C}" srcOrd="0" destOrd="0" presId="urn:microsoft.com/office/officeart/2018/2/layout/IconCircleList"/>
    <dgm:cxn modelId="{24021EB3-39B3-084F-A447-849AF79D74D4}" type="presParOf" srcId="{51ABCDC1-A48F-4B5C-B611-1A755626BC6C}" destId="{4AAFA2EC-DD84-44A0-93E4-74DCF9EDCCDE}" srcOrd="0" destOrd="0" presId="urn:microsoft.com/office/officeart/2018/2/layout/IconCircleList"/>
    <dgm:cxn modelId="{81C01044-4707-554B-AA6A-F020E1B9D95B}" type="presParOf" srcId="{4AAFA2EC-DD84-44A0-93E4-74DCF9EDCCDE}" destId="{C589F0B4-EB70-4BF5-BB88-AE0110DB21D3}" srcOrd="0" destOrd="0" presId="urn:microsoft.com/office/officeart/2018/2/layout/IconCircleList"/>
    <dgm:cxn modelId="{F3BCD6C7-8E45-7E43-B301-BC1D2FBA28A2}" type="presParOf" srcId="{C589F0B4-EB70-4BF5-BB88-AE0110DB21D3}" destId="{3DC1BFD4-4F6B-475C-8049-A8B3F5470125}" srcOrd="0" destOrd="0" presId="urn:microsoft.com/office/officeart/2018/2/layout/IconCircleList"/>
    <dgm:cxn modelId="{491D68D4-91A5-3A47-A585-CF9EDA437EF9}" type="presParOf" srcId="{C589F0B4-EB70-4BF5-BB88-AE0110DB21D3}" destId="{862492A5-9563-465C-8FB7-531889555C46}" srcOrd="1" destOrd="0" presId="urn:microsoft.com/office/officeart/2018/2/layout/IconCircleList"/>
    <dgm:cxn modelId="{688FCBFA-80B3-1F42-97A6-77E5C09A1D32}" type="presParOf" srcId="{C589F0B4-EB70-4BF5-BB88-AE0110DB21D3}" destId="{BFA88D66-4896-40B3-B161-13E8BD6B7D86}" srcOrd="2" destOrd="0" presId="urn:microsoft.com/office/officeart/2018/2/layout/IconCircleList"/>
    <dgm:cxn modelId="{7FC84FA0-F041-B343-B99E-A988E60C2408}" type="presParOf" srcId="{C589F0B4-EB70-4BF5-BB88-AE0110DB21D3}" destId="{CD6BAB8E-1FBB-4356-B4A6-B748FC166C72}" srcOrd="3" destOrd="0" presId="urn:microsoft.com/office/officeart/2018/2/layout/IconCircleList"/>
    <dgm:cxn modelId="{BA89850C-6D85-4C4C-8B12-5298BF457597}" type="presParOf" srcId="{4AAFA2EC-DD84-44A0-93E4-74DCF9EDCCDE}" destId="{A6E06101-8971-4674-8514-E5C51C0B6C0E}" srcOrd="1" destOrd="0" presId="urn:microsoft.com/office/officeart/2018/2/layout/IconCircleList"/>
    <dgm:cxn modelId="{39A00767-779A-9848-B0CD-0CAFEB921F1E}" type="presParOf" srcId="{4AAFA2EC-DD84-44A0-93E4-74DCF9EDCCDE}" destId="{E2B8A8CC-B48B-47BC-BFC8-A5CA2A8D035D}" srcOrd="2" destOrd="0" presId="urn:microsoft.com/office/officeart/2018/2/layout/IconCircleList"/>
    <dgm:cxn modelId="{CF001A4B-0801-4049-BD14-4AA133A45154}" type="presParOf" srcId="{E2B8A8CC-B48B-47BC-BFC8-A5CA2A8D035D}" destId="{F9CBE9D1-3037-4D71-B959-14EBFAA66557}" srcOrd="0" destOrd="0" presId="urn:microsoft.com/office/officeart/2018/2/layout/IconCircleList"/>
    <dgm:cxn modelId="{61C00ED2-7B05-AF43-84A3-127E8F07ABC7}" type="presParOf" srcId="{E2B8A8CC-B48B-47BC-BFC8-A5CA2A8D035D}" destId="{92E761E8-7667-43B2-8F88-1AD53BCD298F}" srcOrd="1" destOrd="0" presId="urn:microsoft.com/office/officeart/2018/2/layout/IconCircleList"/>
    <dgm:cxn modelId="{992875D5-CBB0-204F-B54E-EC1681773B53}" type="presParOf" srcId="{E2B8A8CC-B48B-47BC-BFC8-A5CA2A8D035D}" destId="{0AE8AEFC-BCB5-457E-87C0-AB039313729C}" srcOrd="2" destOrd="0" presId="urn:microsoft.com/office/officeart/2018/2/layout/IconCircleList"/>
    <dgm:cxn modelId="{51143686-B255-F543-98E6-CF314AD2481D}" type="presParOf" srcId="{E2B8A8CC-B48B-47BC-BFC8-A5CA2A8D035D}" destId="{262BB853-C874-4123-9A58-BF1B59A8A97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8039C-7A2A-6741-8CC4-18E15A32C494}">
      <dsp:nvSpPr>
        <dsp:cNvPr id="0" name=""/>
        <dsp:cNvSpPr/>
      </dsp:nvSpPr>
      <dsp:spPr>
        <a:xfrm>
          <a:off x="0" y="539198"/>
          <a:ext cx="7886700" cy="15947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Prior to imposing long-term disciplinary removals, must determine whether behavior subject to discipline, was directly caused by the disability</a:t>
          </a:r>
        </a:p>
      </dsp:txBody>
      <dsp:txXfrm>
        <a:off x="77847" y="617045"/>
        <a:ext cx="7731006" cy="1439016"/>
      </dsp:txXfrm>
    </dsp:sp>
    <dsp:sp modelId="{8BA1AAB2-9F56-F944-9DE5-B1D06CBE3CAE}">
      <dsp:nvSpPr>
        <dsp:cNvPr id="0" name=""/>
        <dsp:cNvSpPr/>
      </dsp:nvSpPr>
      <dsp:spPr>
        <a:xfrm>
          <a:off x="0" y="2217429"/>
          <a:ext cx="7886700" cy="15947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1" kern="1200" dirty="0">
              <a:solidFill>
                <a:srgbClr val="002060"/>
              </a:solidFill>
            </a:rPr>
            <a:t>State or local expulsion mandates do not supersede this requirement</a:t>
          </a:r>
          <a:endParaRPr lang="en-US" sz="2400" b="1" kern="1200" dirty="0">
            <a:solidFill>
              <a:srgbClr val="002060"/>
            </a:solidFill>
          </a:endParaRPr>
        </a:p>
      </dsp:txBody>
      <dsp:txXfrm>
        <a:off x="77847" y="2295276"/>
        <a:ext cx="7731006" cy="1439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D6292-C38C-4C8E-AF64-C5452B3D60C6}">
      <dsp:nvSpPr>
        <dsp:cNvPr id="0" name=""/>
        <dsp:cNvSpPr/>
      </dsp:nvSpPr>
      <dsp:spPr>
        <a:xfrm>
          <a:off x="1253992" y="589056"/>
          <a:ext cx="1483312" cy="1483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895B540-0E78-4B99-A8DA-0F5F6DCB9144}">
      <dsp:nvSpPr>
        <dsp:cNvPr id="0" name=""/>
        <dsp:cNvSpPr/>
      </dsp:nvSpPr>
      <dsp:spPr>
        <a:xfrm>
          <a:off x="94121" y="2446930"/>
          <a:ext cx="3938425" cy="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Student knowingly possesses or uses illegal drugs or sells or solicits the sale of a controlled substance, while at school, on school premises, or at a school function.</a:t>
          </a:r>
        </a:p>
      </dsp:txBody>
      <dsp:txXfrm>
        <a:off x="94121" y="2446930"/>
        <a:ext cx="3938425" cy="22"/>
      </dsp:txXfrm>
    </dsp:sp>
    <dsp:sp modelId="{BAF7B536-C584-4099-A9EB-555D159502E8}">
      <dsp:nvSpPr>
        <dsp:cNvPr id="0" name=""/>
        <dsp:cNvSpPr/>
      </dsp:nvSpPr>
      <dsp:spPr>
        <a:xfrm>
          <a:off x="5448173" y="861712"/>
          <a:ext cx="1483312" cy="1483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7858197-6657-4BA6-90FC-18A651DB5ECC}">
      <dsp:nvSpPr>
        <dsp:cNvPr id="0" name=""/>
        <dsp:cNvSpPr/>
      </dsp:nvSpPr>
      <dsp:spPr>
        <a:xfrm>
          <a:off x="4590436" y="2501525"/>
          <a:ext cx="3296250" cy="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does NOT include a controlled substance that is legally possessed or used under the authority of a health care professional.</a:t>
          </a:r>
        </a:p>
      </dsp:txBody>
      <dsp:txXfrm>
        <a:off x="4590436" y="2501525"/>
        <a:ext cx="3296250" cy="8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FFD22-84A3-4597-94AA-BC1D4C58348A}">
      <dsp:nvSpPr>
        <dsp:cNvPr id="0" name=""/>
        <dsp:cNvSpPr/>
      </dsp:nvSpPr>
      <dsp:spPr>
        <a:xfrm>
          <a:off x="608986" y="399866"/>
          <a:ext cx="880875" cy="880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0B6EF2E-AF06-477B-96C3-2894A5DC38C9}">
      <dsp:nvSpPr>
        <dsp:cNvPr id="0" name=""/>
        <dsp:cNvSpPr/>
      </dsp:nvSpPr>
      <dsp:spPr>
        <a:xfrm>
          <a:off x="70673" y="1931386"/>
          <a:ext cx="1957500" cy="2805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Was the IEP and/or BIP correctly implemented at the time of the infraction?</a:t>
          </a:r>
        </a:p>
      </dsp:txBody>
      <dsp:txXfrm>
        <a:off x="70673" y="1931386"/>
        <a:ext cx="1957500" cy="2805667"/>
      </dsp:txXfrm>
    </dsp:sp>
    <dsp:sp modelId="{BAC94F51-9CD0-487F-9181-1E201209AA84}">
      <dsp:nvSpPr>
        <dsp:cNvPr id="0" name=""/>
        <dsp:cNvSpPr/>
      </dsp:nvSpPr>
      <dsp:spPr>
        <a:xfrm>
          <a:off x="2909048" y="399866"/>
          <a:ext cx="880875" cy="880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EDA12A1-41C3-40E2-881E-500CE1365DBE}">
      <dsp:nvSpPr>
        <dsp:cNvPr id="0" name=""/>
        <dsp:cNvSpPr/>
      </dsp:nvSpPr>
      <dsp:spPr>
        <a:xfrm>
          <a:off x="2370736" y="1931386"/>
          <a:ext cx="1957500" cy="2805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If not, was the behavior </a:t>
          </a:r>
          <a:r>
            <a:rPr lang="en-US" sz="2000" b="1" i="1" kern="1200" dirty="0"/>
            <a:t>directly</a:t>
          </a:r>
          <a:r>
            <a:rPr lang="en-US" sz="2000" kern="1200" dirty="0"/>
            <a:t> the result of the failure of the implementation at the time of the infraction substantially cause the behavior?</a:t>
          </a:r>
        </a:p>
      </dsp:txBody>
      <dsp:txXfrm>
        <a:off x="2370736" y="1931386"/>
        <a:ext cx="1957500" cy="28056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9A711-0BCB-4DD7-AAC1-323BD5D2EC9C}">
      <dsp:nvSpPr>
        <dsp:cNvPr id="0" name=""/>
        <dsp:cNvSpPr/>
      </dsp:nvSpPr>
      <dsp:spPr>
        <a:xfrm>
          <a:off x="472511" y="1228463"/>
          <a:ext cx="931798" cy="931798"/>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D6354F-E5EB-4EC3-A0C7-E9E704FCF188}">
      <dsp:nvSpPr>
        <dsp:cNvPr id="0" name=""/>
        <dsp:cNvSpPr/>
      </dsp:nvSpPr>
      <dsp:spPr>
        <a:xfrm>
          <a:off x="660608" y="1431227"/>
          <a:ext cx="534638" cy="53463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5C05D-C8BC-40C1-B619-D9C0D597574F}">
      <dsp:nvSpPr>
        <dsp:cNvPr id="0" name=""/>
        <dsp:cNvSpPr/>
      </dsp:nvSpPr>
      <dsp:spPr>
        <a:xfrm>
          <a:off x="173575" y="2522789"/>
          <a:ext cx="1852797" cy="851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The team must conduct an FBA and develop BIP or,</a:t>
          </a:r>
        </a:p>
      </dsp:txBody>
      <dsp:txXfrm>
        <a:off x="173575" y="2522789"/>
        <a:ext cx="1852797" cy="851327"/>
      </dsp:txXfrm>
    </dsp:sp>
    <dsp:sp modelId="{9FE8153F-DD7F-47C0-9A49-6DED728E678A}">
      <dsp:nvSpPr>
        <dsp:cNvPr id="0" name=""/>
        <dsp:cNvSpPr/>
      </dsp:nvSpPr>
      <dsp:spPr>
        <a:xfrm>
          <a:off x="2663571" y="1324005"/>
          <a:ext cx="931798" cy="931798"/>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0BFAFA-22A2-4753-9E01-E3FA96C93C99}">
      <dsp:nvSpPr>
        <dsp:cNvPr id="0" name=""/>
        <dsp:cNvSpPr/>
      </dsp:nvSpPr>
      <dsp:spPr>
        <a:xfrm>
          <a:off x="2887685" y="1406675"/>
          <a:ext cx="534638" cy="53463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22AF02-54F3-4208-8706-05615144DD20}">
      <dsp:nvSpPr>
        <dsp:cNvPr id="0" name=""/>
        <dsp:cNvSpPr/>
      </dsp:nvSpPr>
      <dsp:spPr>
        <a:xfrm>
          <a:off x="2174468" y="2557316"/>
          <a:ext cx="2015648" cy="1409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If there already is a BIP in place,  revise/update the plan to address the behaviors that led to the disciplinary removal.</a:t>
          </a:r>
        </a:p>
      </dsp:txBody>
      <dsp:txXfrm>
        <a:off x="2174468" y="2557316"/>
        <a:ext cx="2015648" cy="1409195"/>
      </dsp:txXfrm>
    </dsp:sp>
    <dsp:sp modelId="{08DAF710-8628-4645-8D32-4F0F40C9F633}">
      <dsp:nvSpPr>
        <dsp:cNvPr id="0" name=""/>
        <dsp:cNvSpPr/>
      </dsp:nvSpPr>
      <dsp:spPr>
        <a:xfrm>
          <a:off x="4702484" y="1238968"/>
          <a:ext cx="931798" cy="931798"/>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BE022F-0F0E-49BD-B2F2-F8F54354E905}">
      <dsp:nvSpPr>
        <dsp:cNvPr id="0" name=""/>
        <dsp:cNvSpPr/>
      </dsp:nvSpPr>
      <dsp:spPr>
        <a:xfrm>
          <a:off x="4901064" y="1435746"/>
          <a:ext cx="534638" cy="5346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C17DEC-254A-4739-9F4C-50F16EC4A4BE}">
      <dsp:nvSpPr>
        <dsp:cNvPr id="0" name=""/>
        <dsp:cNvSpPr/>
      </dsp:nvSpPr>
      <dsp:spPr>
        <a:xfrm>
          <a:off x="4404614" y="2460999"/>
          <a:ext cx="1527539" cy="826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And</a:t>
          </a:r>
        </a:p>
      </dsp:txBody>
      <dsp:txXfrm>
        <a:off x="4404614" y="2460999"/>
        <a:ext cx="1527539" cy="826042"/>
      </dsp:txXfrm>
    </dsp:sp>
    <dsp:sp modelId="{E3D2DE57-AC50-4495-AD71-6BB237A6A3ED}">
      <dsp:nvSpPr>
        <dsp:cNvPr id="0" name=""/>
        <dsp:cNvSpPr/>
      </dsp:nvSpPr>
      <dsp:spPr>
        <a:xfrm>
          <a:off x="6909064" y="1268155"/>
          <a:ext cx="931798" cy="931798"/>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065A24-0E75-4CB7-A787-DFE4EA73F469}">
      <dsp:nvSpPr>
        <dsp:cNvPr id="0" name=""/>
        <dsp:cNvSpPr/>
      </dsp:nvSpPr>
      <dsp:spPr>
        <a:xfrm>
          <a:off x="7066076" y="1385520"/>
          <a:ext cx="534638" cy="53463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FB4037-171F-4604-BA52-7BA17BE16475}">
      <dsp:nvSpPr>
        <dsp:cNvPr id="0" name=""/>
        <dsp:cNvSpPr/>
      </dsp:nvSpPr>
      <dsp:spPr>
        <a:xfrm>
          <a:off x="6201002" y="2489774"/>
          <a:ext cx="2267845" cy="1034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The student should return to his/her previous placement unless the parents and the rest of the IEP team agree to a new placement.</a:t>
          </a:r>
        </a:p>
      </dsp:txBody>
      <dsp:txXfrm>
        <a:off x="6201002" y="2489774"/>
        <a:ext cx="2267845" cy="10341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1BFD4-4F6B-475C-8049-A8B3F5470125}">
      <dsp:nvSpPr>
        <dsp:cNvPr id="0" name=""/>
        <dsp:cNvSpPr/>
      </dsp:nvSpPr>
      <dsp:spPr>
        <a:xfrm>
          <a:off x="145153" y="1672834"/>
          <a:ext cx="1005669" cy="100566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2492A5-9563-465C-8FB7-531889555C46}">
      <dsp:nvSpPr>
        <dsp:cNvPr id="0" name=""/>
        <dsp:cNvSpPr/>
      </dsp:nvSpPr>
      <dsp:spPr>
        <a:xfrm>
          <a:off x="356344" y="1884024"/>
          <a:ext cx="583288" cy="5832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6BAB8E-1FBB-4356-B4A6-B748FC166C72}">
      <dsp:nvSpPr>
        <dsp:cNvPr id="0" name=""/>
        <dsp:cNvSpPr/>
      </dsp:nvSpPr>
      <dsp:spPr>
        <a:xfrm>
          <a:off x="1366323" y="1672834"/>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The student may be disciplined similar to any other student according to the code of conduct, but services must be provided</a:t>
          </a:r>
        </a:p>
      </dsp:txBody>
      <dsp:txXfrm>
        <a:off x="1366323" y="1672834"/>
        <a:ext cx="2370505" cy="1005669"/>
      </dsp:txXfrm>
    </dsp:sp>
    <dsp:sp modelId="{F9CBE9D1-3037-4D71-B959-14EBFAA66557}">
      <dsp:nvSpPr>
        <dsp:cNvPr id="0" name=""/>
        <dsp:cNvSpPr/>
      </dsp:nvSpPr>
      <dsp:spPr>
        <a:xfrm>
          <a:off x="4149871" y="1672834"/>
          <a:ext cx="1005669" cy="100566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E761E8-7667-43B2-8F88-1AD53BCD298F}">
      <dsp:nvSpPr>
        <dsp:cNvPr id="0" name=""/>
        <dsp:cNvSpPr/>
      </dsp:nvSpPr>
      <dsp:spPr>
        <a:xfrm>
          <a:off x="4361061" y="1884024"/>
          <a:ext cx="583288" cy="5832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2BB853-C874-4123-9A58-BF1B59A8A97B}">
      <dsp:nvSpPr>
        <dsp:cNvPr id="0" name=""/>
        <dsp:cNvSpPr/>
      </dsp:nvSpPr>
      <dsp:spPr>
        <a:xfrm>
          <a:off x="5371040" y="1672834"/>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If the behaviors that led to the disciplinary measures impede the learning of others, the team </a:t>
          </a:r>
          <a:r>
            <a:rPr lang="en-US" sz="2000" b="1" i="1" kern="1200" dirty="0"/>
            <a:t>should consider</a:t>
          </a:r>
          <a:r>
            <a:rPr lang="en-US" sz="2000" kern="1200" dirty="0"/>
            <a:t> whether to conduct an FBA and develop a BIP</a:t>
          </a:r>
        </a:p>
      </dsp:txBody>
      <dsp:txXfrm>
        <a:off x="5371040" y="1672834"/>
        <a:ext cx="2370505" cy="10056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3T18:24:56.895"/>
    </inkml:context>
    <inkml:brush xml:id="br0">
      <inkml:brushProperty name="width" value="0.1" units="cm"/>
      <inkml:brushProperty name="height" value="0.1" units="cm"/>
      <inkml:brushProperty name="color" value="#004F8B"/>
    </inkml:brush>
  </inkml:definitions>
  <inkml:trace contextRef="#ctx0" brushRef="#br0">777 19 24575,'-16'5'0,"3"-2"0,3-1 0,2-2 0,2 2 0,0-2 0,1 1 0,-2 0 0,1-1 0,-1 0 0,2 1 0,-2 0 0,2 1 0,1 0 0,0-1 0,-1-1 0,-2 0 0,-3-1 0,-1 0 0,-1 0 0,-1 0 0,0 0 0,1 1 0,0 0 0,2-1 0,0 1 0,2-1 0,-3 1 0,-1 0 0,-5-1 0,-2 0 0,-3-2 0,1-1 0,1 0 0,1 2 0,1 0 0,2 1 0,1 1 0,0 0 0,1-1 0,0 0 0,0-1 0,1-1 0,-2 1 0,0 1 0,-3-1 0,2 1 0,4 0 0,1 0 0,4 1 0,-3 1 0,-3-1 0,-2 1 0,2 0 0,3-1 0,5 0 0,2 0 0,1 0 0,-3 1 0,-6-1 0,-5 1 0,0-1 0,1-1 0,5 0 0,4 0 0,3 1 0,2 2 0,-1-2 0,-4 1 0,-3-2 0,-1 0 0,4 1 0,4 0 0,1 0 0,1 7 0,0-1 0,1 7 0,3-2 0,-1 1 0,0-1 0,2 0 0,1 1 0,2 1 0,0 0 0,-1-1 0,-3-2 0,-1 0 0,-1-1 0,0 1 0,0 0 0,0-1 0,0 0 0,1-1 0,0-1 0,-1-1 0,-1 0 0,-1-2 0,0 1 0,2 0 0,-1 2 0,0 0 0,0-1 0,0-1 0,0 0 0,0 1 0,0 0 0,0-1 0,-1-1 0,1 0 0,0 1 0,-1 0 0,1 1 0,-1 0 0,0 0 0,0-1 0,0-1 0,0-1 0,1 2 0,0 2 0,0 2 0,0 3 0,0 1 0,0-2 0,-1-1 0,1-1 0,0-2 0,1-1 0,-1-1 0,-1-1 0,0 0 0,0 2 0,0 2 0,0 1 0,0 0 0,0-4 0,0 0 0,0 1 0,-1 1 0,-1 0 0,0 1 0,0 0 0,0 2 0,1 3 0,1-2 0,-1-1 0,0-1 0,0-1 0,-1 2 0,-1 0 0,0 2 0,0 0 0,1 2 0,0-2 0,0 0 0,1-3 0,-1 1 0,1-2 0,-1 0 0,0 0 0,2 0 0,-2 2 0,1 1 0,0 0 0,1 0 0,1-1 0,0-1 0,-1 0 0,0 1 0,-1 1 0,0-1 0,-1-1 0,0-1 0,0-2 0,0 1 0,2 1 0,0 0 0,0-2 0,0 0 0,0-2 0,0 0 0,0 0 0,0 1 0,-1 0 0,-1-1 0,1-1 0,-1 1 0,2 1 0,-1 1 0,1 0 0,0 1 0,-1 0 0,1 1 0,0 1 0,0-1 0,0 0 0,1-1 0,0 0 0,-1 0 0,0-1 0,0-1 0,-1 0 0,0-2 0,0 2 0,0-2 0,1 2 0,-1 1 0,1 1 0,0 1 0,0 1 0,0-1 0,0-2 0,0 1 0,0 1 0,0 1 0,0 1 0,0-1 0,0 0 0,0-2 0,0 1 0,1 1 0,0 0 0,2 1 0,-1 1 0,-1 0 0,-1-1 0,1 1 0,1 0 0,0 1 0,0-1 0,-1-1 0,-2 0 0,2-2 0,0 1 0,1 1 0,0 0 0,0 0 0,0 0 0,-1 2 0,0 0 0,1 1 0,-1-2 0,1 1 0,0-5 0,0 3 0,0-1 0,1 2 0,-2 0 0,0 0 0,-1 0 0,1-1 0,0-1 0,1 0 0,0-1 0,0 1 0,-1 0 0,0-2 0,0 0 0,0-2 0,2 2 0,-1 2 0,1 2 0,-1 3 0,0 0 0,-1 0 0,0-4 0,0-1 0,0-3 0,1 0 0,0 0 0,1 1 0,-2 3 0,0-3 0,-2 0 0,2-3 0,0 5 0,-1-3 0,1 1 0,-1-4 0,0 1 0,2 0 0,-1 3 0,1 4 0,2 0 0,0 0 0,0-4 0,-1-2 0,-1-3 0,0 0 0,1-1 0,3 0 0,5 0 0,2 1 0,0 0 0,-1-2 0,-4 1 0,1 0 0,0 0 0,3 0 0,2 1 0,-2-2 0,1 0 0,0 0 0,1 1 0,0 0 0,1-1 0,3 1 0,4-1 0,5-1 0,0 1 0,-2 0 0,-4 2 0,-3-1 0,-3-1 0,2 0 0,-3 1 0,-1 0 0,0 1 0,1-1 0,-1 0 0,1 1 0,-3-1 0,-2 0 0,2 0 0,2 0 0,2 0 0,3 1 0,0 1 0,0 0 0,2-1 0,-7 0 0,1-3 0,-9 1 0,3 1 0,1-1 0,2 1 0,1 1 0,2 0 0,1 1 0,1 0 0,0 0 0,-1 0 0,-4 0 0,-2-1 0,1-1 0,3 2 0,-1-1 0,2 0 0,-3-1 0,-5-1 0,1 0 0,3 1 0,6 2 0,4 1 0,-5 1 0,-7-3 0,-6 0 0,-2-5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3T18:26:07.718"/>
    </inkml:context>
    <inkml:brush xml:id="br0">
      <inkml:brushProperty name="width" value="0.1" units="cm"/>
      <inkml:brushProperty name="height" value="0.1" units="cm"/>
      <inkml:brushProperty name="color" value="#004F8B"/>
    </inkml:brush>
  </inkml:definitions>
  <inkml:trace contextRef="#ctx0" brushRef="#br0">661 31 24575,'-13'0'0,"-2"-1"0,1 0 0,-4 0 0,1 1 0,-2 0 0,-5 0 0,-2 0 0,-2-2 0,0-2 0,2-1 0,2 1 0,-1 0 0,3 2 0,3 1 0,0 0 0,4 1 0,-3-1 0,-5 0 0,-2 1 0,-2 1 0,0 0 0,4 0 0,4 1 0,3-2 0,0-1 0,3-2 0,3 1 0,5 1 0,1 3 0,1 4 0,0 4 0,-1 3 0,-1 1 0,1 1 0,-1 0 0,-1 1 0,1-1 0,1 0 0,1 0 0,1 0 0,-1 2 0,1-1 0,-1-1 0,-1 0 0,1 1 0,0 5 0,2 2 0,-1 1 0,2-2 0,0-3 0,0-3 0,-1-1 0,0-1 0,-1 4 0,1 6 0,0 9 0,0 5 0,1 0 0,0-6 0,0-6 0,0-2 0,0-3 0,-1-3 0,1-3 0,0-3 0,1 1 0,0-1 0,0 4 0,-1 0 0,0 2 0,-2 4 0,0 2 0,-1 3 0,0 6 0,1 2 0,2 2 0,0-3 0,2-9 0,0-6 0,-2-6 0,0-1 0,0 4 0,0 4 0,0 1 0,1 1 0,0-2 0,1-3 0,0 3 0,-1 1 0,-1 1 0,0 0 0,2-2 0,-1-4 0,0-2 0,1-3 0,-3-1 0,1 1 0,-1 0 0,1 0 0,0-1 0,0-2 0,-2-1 0,1 0 0,1 0 0,1 2 0,0 1 0,0 1 0,0 0 0,0-2 0,0 0 0,1 2 0,1 0 0,-1 1 0,1-1 0,-2-2 0,0 0 0,0 2 0,-1-1 0,1-2 0,0-3 0,0-4 0,3 1 0,0-1 0,4 1 0,1-1 0,4 1 0,5 0 0,1 1 0,0 0 0,-2-1 0,2 0 0,2 0 0,2-1 0,-2-2 0,5-3 0,0-1 0,2 0 0,-2 2 0,-10 2 0,-1 2 0,4 0 0,6-1 0,13 1 0,8-1 0,-1 0 0,0 1 0,-6 0 0,-6 0 0,-2 0 0,-4-1 0,-1 1 0,-2 0 0,-3 2 0,1 3 0,-3 0 0,4-1 0,1 0 0,-1-2 0,1 2 0,-4-1 0,-7-2 0,-4-1 0,-4 0 0,-3-1 0,0 1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CCA0B-7EA4-4C45-B424-F55137C125FE}" type="datetimeFigureOut">
              <a:rPr lang="en-US" smtClean="0"/>
              <a:t>9/19/2024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B306F-3785-E64C-8E5E-C8D96A6F6307}" type="slidenum">
              <a:rPr lang="en-US" smtClean="0"/>
              <a:t>‹#›</a:t>
            </a:fld>
            <a:endParaRPr lang="en-US" dirty="0"/>
          </a:p>
        </p:txBody>
      </p:sp>
    </p:spTree>
    <p:extLst>
      <p:ext uri="{BB962C8B-B14F-4D97-AF65-F5344CB8AC3E}">
        <p14:creationId xmlns:p14="http://schemas.microsoft.com/office/powerpoint/2010/main" val="3894582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B306F-3785-E64C-8E5E-C8D96A6F6307}" type="slidenum">
              <a:rPr lang="en-US" smtClean="0"/>
              <a:t>6</a:t>
            </a:fld>
            <a:endParaRPr lang="en-US" dirty="0"/>
          </a:p>
        </p:txBody>
      </p:sp>
    </p:spTree>
    <p:extLst>
      <p:ext uri="{BB962C8B-B14F-4D97-AF65-F5344CB8AC3E}">
        <p14:creationId xmlns:p14="http://schemas.microsoft.com/office/powerpoint/2010/main" val="19643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B306F-3785-E64C-8E5E-C8D96A6F6307}" type="slidenum">
              <a:rPr lang="en-US" smtClean="0"/>
              <a:t>7</a:t>
            </a:fld>
            <a:endParaRPr lang="en-US" dirty="0"/>
          </a:p>
        </p:txBody>
      </p:sp>
    </p:spTree>
    <p:extLst>
      <p:ext uri="{BB962C8B-B14F-4D97-AF65-F5344CB8AC3E}">
        <p14:creationId xmlns:p14="http://schemas.microsoft.com/office/powerpoint/2010/main" val="1554047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B306F-3785-E64C-8E5E-C8D96A6F6307}" type="slidenum">
              <a:rPr lang="en-US" smtClean="0"/>
              <a:t>26</a:t>
            </a:fld>
            <a:endParaRPr lang="en-US" dirty="0"/>
          </a:p>
        </p:txBody>
      </p:sp>
    </p:spTree>
    <p:extLst>
      <p:ext uri="{BB962C8B-B14F-4D97-AF65-F5344CB8AC3E}">
        <p14:creationId xmlns:p14="http://schemas.microsoft.com/office/powerpoint/2010/main" val="2273296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B306F-3785-E64C-8E5E-C8D96A6F6307}" type="slidenum">
              <a:rPr lang="en-US" smtClean="0"/>
              <a:t>32</a:t>
            </a:fld>
            <a:endParaRPr lang="en-US" dirty="0"/>
          </a:p>
        </p:txBody>
      </p:sp>
    </p:spTree>
    <p:extLst>
      <p:ext uri="{BB962C8B-B14F-4D97-AF65-F5344CB8AC3E}">
        <p14:creationId xmlns:p14="http://schemas.microsoft.com/office/powerpoint/2010/main" val="2981523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F0A5-7CE0-3500-06A7-B07A8BBE96F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139BC5E-1960-F218-ED6F-12B91CE9A51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7B1F422-C5EC-0B4B-A748-370B84A6D6EF}"/>
              </a:ext>
            </a:extLst>
          </p:cNvPr>
          <p:cNvSpPr>
            <a:spLocks noGrp="1"/>
          </p:cNvSpPr>
          <p:nvPr>
            <p:ph type="dt" sz="half" idx="10"/>
          </p:nvPr>
        </p:nvSpPr>
        <p:spPr/>
        <p:txBody>
          <a:bodyPr/>
          <a:lstStyle/>
          <a:p>
            <a:fld id="{1160EA64-D806-43AC-9DF2-F8C432F32B4C}" type="datetimeFigureOut">
              <a:rPr lang="en-US" smtClean="0"/>
              <a:pPr/>
              <a:t>9/19/2024</a:t>
            </a:fld>
            <a:endParaRPr lang="en-US" dirty="0"/>
          </a:p>
        </p:txBody>
      </p:sp>
      <p:sp>
        <p:nvSpPr>
          <p:cNvPr id="5" name="Footer Placeholder 4">
            <a:extLst>
              <a:ext uri="{FF2B5EF4-FFF2-40B4-BE49-F238E27FC236}">
                <a16:creationId xmlns:a16="http://schemas.microsoft.com/office/drawing/2014/main" id="{041F8792-CA5F-57B8-733C-8E190F72F9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EF06FA-57C8-B2B6-1BC3-F32518EBE340}"/>
              </a:ext>
            </a:extLst>
          </p:cNvPr>
          <p:cNvSpPr>
            <a:spLocks noGrp="1"/>
          </p:cNvSpPr>
          <p:nvPr>
            <p:ph type="sldNum" sz="quarter" idx="12"/>
          </p:nvPr>
        </p:nvSpPr>
        <p:spPr/>
        <p:txBody>
          <a:bodyPr/>
          <a:lstStyle/>
          <a:p>
            <a:fld id="{8A7A6979-0714-4377-B894-6BE4C2D6E202}" type="slidenum">
              <a:rPr lang="en-US" smtClean="0"/>
              <a:pPr/>
              <a:t>‹#›</a:t>
            </a:fld>
            <a:endParaRPr lang="en-US" dirty="0"/>
          </a:p>
        </p:txBody>
      </p:sp>
      <p:sp>
        <p:nvSpPr>
          <p:cNvPr id="7" name="Shape 11">
            <a:extLst>
              <a:ext uri="{FF2B5EF4-FFF2-40B4-BE49-F238E27FC236}">
                <a16:creationId xmlns:a16="http://schemas.microsoft.com/office/drawing/2014/main" id="{7E353425-CE9F-C624-754C-7719E1D2E27B}"/>
              </a:ext>
            </a:extLst>
          </p:cNvPr>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dirty="0"/>
          </a:p>
        </p:txBody>
      </p:sp>
      <p:sp>
        <p:nvSpPr>
          <p:cNvPr id="8" name="Shape 12">
            <a:extLst>
              <a:ext uri="{FF2B5EF4-FFF2-40B4-BE49-F238E27FC236}">
                <a16:creationId xmlns:a16="http://schemas.microsoft.com/office/drawing/2014/main" id="{CE290D4C-CBA4-8245-C4A3-ED5BCCCD4392}"/>
              </a:ext>
            </a:extLst>
          </p:cNvPr>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dirty="0"/>
          </a:p>
        </p:txBody>
      </p:sp>
      <p:sp>
        <p:nvSpPr>
          <p:cNvPr id="9" name="Shape 13">
            <a:extLst>
              <a:ext uri="{FF2B5EF4-FFF2-40B4-BE49-F238E27FC236}">
                <a16:creationId xmlns:a16="http://schemas.microsoft.com/office/drawing/2014/main" id="{E9CC4293-AA86-FF3A-7F6E-CF8431E58E62}"/>
              </a:ext>
            </a:extLst>
          </p:cNvPr>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dirty="0"/>
          </a:p>
        </p:txBody>
      </p:sp>
      <p:sp>
        <p:nvSpPr>
          <p:cNvPr id="10" name="Shape 14">
            <a:extLst>
              <a:ext uri="{FF2B5EF4-FFF2-40B4-BE49-F238E27FC236}">
                <a16:creationId xmlns:a16="http://schemas.microsoft.com/office/drawing/2014/main" id="{3C6F3ED3-A795-406B-7BBC-CD794269B2B0}"/>
              </a:ext>
            </a:extLst>
          </p:cNvPr>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dirty="0"/>
          </a:p>
        </p:txBody>
      </p:sp>
      <p:pic>
        <p:nvPicPr>
          <p:cNvPr id="11" name="Picture 10">
            <a:extLst>
              <a:ext uri="{FF2B5EF4-FFF2-40B4-BE49-F238E27FC236}">
                <a16:creationId xmlns:a16="http://schemas.microsoft.com/office/drawing/2014/main" id="{D9520EDF-82CE-9782-624B-0342CBA1E8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4064316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8C41-5847-AA5B-52C8-ECBA6AB072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DDDA20-0D9D-768D-7DBE-3C48E31BD8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EB1F1-B9F6-70C3-BE3B-FE6C28FFCA15}"/>
              </a:ext>
            </a:extLst>
          </p:cNvPr>
          <p:cNvSpPr>
            <a:spLocks noGrp="1"/>
          </p:cNvSpPr>
          <p:nvPr>
            <p:ph type="dt" sz="half" idx="10"/>
          </p:nvPr>
        </p:nvSpPr>
        <p:spPr/>
        <p:txBody>
          <a:bodyPr/>
          <a:lstStyle/>
          <a:p>
            <a:fld id="{E9F9C37B-1D36-470B-8223-D6C91242EC14}" type="datetimeFigureOut">
              <a:rPr lang="en-US" smtClean="0"/>
              <a:t>9/19/2024</a:t>
            </a:fld>
            <a:endParaRPr lang="en-US" dirty="0"/>
          </a:p>
        </p:txBody>
      </p:sp>
      <p:sp>
        <p:nvSpPr>
          <p:cNvPr id="5" name="Footer Placeholder 4">
            <a:extLst>
              <a:ext uri="{FF2B5EF4-FFF2-40B4-BE49-F238E27FC236}">
                <a16:creationId xmlns:a16="http://schemas.microsoft.com/office/drawing/2014/main" id="{07FAF28B-5DE3-450E-D19B-2FE7705A25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F4882F-E561-D367-9F2D-BCF44BE767ED}"/>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892986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14D699-95E4-ED85-75B8-D1042A7ED47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380BF9-7E88-6B08-09E6-1124360A1CC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EEE163-BCAE-F39F-C783-5C95DFB7CEB4}"/>
              </a:ext>
            </a:extLst>
          </p:cNvPr>
          <p:cNvSpPr>
            <a:spLocks noGrp="1"/>
          </p:cNvSpPr>
          <p:nvPr>
            <p:ph type="dt" sz="half" idx="10"/>
          </p:nvPr>
        </p:nvSpPr>
        <p:spPr/>
        <p:txBody>
          <a:bodyPr/>
          <a:lstStyle/>
          <a:p>
            <a:fld id="{67C6F52A-A82B-47A2-A83A-8C4C91F2D59F}" type="datetimeFigureOut">
              <a:rPr lang="en-US" smtClean="0"/>
              <a:t>9/19/2024</a:t>
            </a:fld>
            <a:endParaRPr lang="en-US" dirty="0"/>
          </a:p>
        </p:txBody>
      </p:sp>
      <p:sp>
        <p:nvSpPr>
          <p:cNvPr id="5" name="Footer Placeholder 4">
            <a:extLst>
              <a:ext uri="{FF2B5EF4-FFF2-40B4-BE49-F238E27FC236}">
                <a16:creationId xmlns:a16="http://schemas.microsoft.com/office/drawing/2014/main" id="{C8F78E22-E02A-5EEB-8944-064EF41F42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BF9FED-BC49-73E3-12E4-7EA8D3E96F7D}"/>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999423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dirty="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dirty="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dirty="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dirty="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dirty="0">
                <a:solidFill>
                  <a:srgbClr val="97ABBC"/>
                </a:solidFill>
                <a:latin typeface="Arial" panose="020B0604020202020204" pitchFamily="34" charset="0"/>
                <a:cs typeface="Arial" panose="020B0604020202020204" pitchFamily="34" charset="0"/>
              </a:rPr>
              <a:t>“</a:t>
            </a:r>
            <a:endParaRPr sz="7200" b="1" dirty="0">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a:t>Click to edit Master title style</a:t>
            </a:r>
            <a:endParaRPr lang="en-US" dirty="0"/>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8809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45791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475FC-E99D-3E25-FA0B-DF00CDCDB7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92C730-EA21-E169-EAD1-257D4B4763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CBF71-2DF6-EC04-1676-A04EFB6CD251}"/>
              </a:ext>
            </a:extLst>
          </p:cNvPr>
          <p:cNvSpPr>
            <a:spLocks noGrp="1"/>
          </p:cNvSpPr>
          <p:nvPr>
            <p:ph type="dt" sz="half" idx="10"/>
          </p:nvPr>
        </p:nvSpPr>
        <p:spPr/>
        <p:txBody>
          <a:bodyPr/>
          <a:lstStyle/>
          <a:p>
            <a:fld id="{F070A7B3-6521-4DCA-87E5-044747A908C1}" type="datetimeFigureOut">
              <a:rPr lang="en-US" smtClean="0"/>
              <a:t>9/19/2024</a:t>
            </a:fld>
            <a:endParaRPr lang="en-US" dirty="0"/>
          </a:p>
        </p:txBody>
      </p:sp>
      <p:sp>
        <p:nvSpPr>
          <p:cNvPr id="5" name="Footer Placeholder 4">
            <a:extLst>
              <a:ext uri="{FF2B5EF4-FFF2-40B4-BE49-F238E27FC236}">
                <a16:creationId xmlns:a16="http://schemas.microsoft.com/office/drawing/2014/main" id="{2B91C83F-07FD-CC57-CF37-D34354FE0A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F3754A-2BC6-B5F5-2B11-E221981E4A30}"/>
              </a:ext>
            </a:extLst>
          </p:cNvPr>
          <p:cNvSpPr>
            <a:spLocks noGrp="1"/>
          </p:cNvSpPr>
          <p:nvPr>
            <p:ph type="sldNum" sz="quarter" idx="12"/>
          </p:nvPr>
        </p:nvSpPr>
        <p:spPr/>
        <p:txBody>
          <a:bodyPr/>
          <a:lstStyle/>
          <a:p>
            <a:fld id="{8A7A6979-0714-4377-B894-6BE4C2D6E202}" type="slidenum">
              <a:rPr lang="en-US" smtClean="0"/>
              <a:pPr/>
              <a:t>‹#›</a:t>
            </a:fld>
            <a:endParaRPr lang="en-US" dirty="0"/>
          </a:p>
        </p:txBody>
      </p:sp>
      <p:sp>
        <p:nvSpPr>
          <p:cNvPr id="7" name="Shape 34">
            <a:extLst>
              <a:ext uri="{FF2B5EF4-FFF2-40B4-BE49-F238E27FC236}">
                <a16:creationId xmlns:a16="http://schemas.microsoft.com/office/drawing/2014/main" id="{EFBE2C63-3704-5D90-C9F4-3B0BD8F6136B}"/>
              </a:ext>
            </a:extLst>
          </p:cNvPr>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dirty="0"/>
          </a:p>
        </p:txBody>
      </p:sp>
      <p:sp>
        <p:nvSpPr>
          <p:cNvPr id="8" name="Shape 35">
            <a:extLst>
              <a:ext uri="{FF2B5EF4-FFF2-40B4-BE49-F238E27FC236}">
                <a16:creationId xmlns:a16="http://schemas.microsoft.com/office/drawing/2014/main" id="{0EF85E86-7D42-40BF-D031-28146D69C834}"/>
              </a:ext>
            </a:extLst>
          </p:cNvPr>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dirty="0"/>
          </a:p>
        </p:txBody>
      </p:sp>
      <p:sp>
        <p:nvSpPr>
          <p:cNvPr id="9" name="Shape 36">
            <a:extLst>
              <a:ext uri="{FF2B5EF4-FFF2-40B4-BE49-F238E27FC236}">
                <a16:creationId xmlns:a16="http://schemas.microsoft.com/office/drawing/2014/main" id="{A8EC11E5-4F68-414A-D4BD-FBCA5BC834F1}"/>
              </a:ext>
            </a:extLst>
          </p:cNvPr>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dirty="0"/>
          </a:p>
        </p:txBody>
      </p:sp>
      <p:sp>
        <p:nvSpPr>
          <p:cNvPr id="10" name="Shape 37">
            <a:extLst>
              <a:ext uri="{FF2B5EF4-FFF2-40B4-BE49-F238E27FC236}">
                <a16:creationId xmlns:a16="http://schemas.microsoft.com/office/drawing/2014/main" id="{EFA4A128-2C35-7A5A-498C-F49898065C55}"/>
              </a:ext>
            </a:extLst>
          </p:cNvPr>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dirty="0"/>
          </a:p>
        </p:txBody>
      </p:sp>
      <p:pic>
        <p:nvPicPr>
          <p:cNvPr id="11" name="Picture 10">
            <a:extLst>
              <a:ext uri="{FF2B5EF4-FFF2-40B4-BE49-F238E27FC236}">
                <a16:creationId xmlns:a16="http://schemas.microsoft.com/office/drawing/2014/main" id="{6039250A-6332-2A8B-9855-705C65062D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379036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708E5-90BE-F2E2-166F-7CDDDDCD08F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00EE110-CD86-D88F-1258-DD124F1B015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057C9C-1A35-6C46-8118-CC57E1A6069D}"/>
              </a:ext>
            </a:extLst>
          </p:cNvPr>
          <p:cNvSpPr>
            <a:spLocks noGrp="1"/>
          </p:cNvSpPr>
          <p:nvPr>
            <p:ph type="dt" sz="half" idx="10"/>
          </p:nvPr>
        </p:nvSpPr>
        <p:spPr/>
        <p:txBody>
          <a:bodyPr/>
          <a:lstStyle/>
          <a:p>
            <a:fld id="{1160EA64-D806-43AC-9DF2-F8C432F32B4C}" type="datetimeFigureOut">
              <a:rPr lang="en-US" smtClean="0"/>
              <a:pPr/>
              <a:t>9/19/2024</a:t>
            </a:fld>
            <a:endParaRPr lang="en-US" dirty="0"/>
          </a:p>
        </p:txBody>
      </p:sp>
      <p:sp>
        <p:nvSpPr>
          <p:cNvPr id="5" name="Footer Placeholder 4">
            <a:extLst>
              <a:ext uri="{FF2B5EF4-FFF2-40B4-BE49-F238E27FC236}">
                <a16:creationId xmlns:a16="http://schemas.microsoft.com/office/drawing/2014/main" id="{872C574B-46A7-FEC8-2B15-DAF66B9E98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9BF62E-9B74-5295-B4B4-44A3CFE57FC3}"/>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81896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D62A-479C-303D-8897-10808DAF6D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6F9674-6C8A-5C60-49F6-74E29F930A0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F973F3-7CD7-E91D-03A3-A3BB2010B64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124698-5EF7-C551-3B7A-E5D84C467DF0}"/>
              </a:ext>
            </a:extLst>
          </p:cNvPr>
          <p:cNvSpPr>
            <a:spLocks noGrp="1"/>
          </p:cNvSpPr>
          <p:nvPr>
            <p:ph type="dt" sz="half" idx="10"/>
          </p:nvPr>
        </p:nvSpPr>
        <p:spPr/>
        <p:txBody>
          <a:bodyPr/>
          <a:lstStyle/>
          <a:p>
            <a:fld id="{AB134690-1557-4C89-A502-4959FE7FAD70}" type="datetimeFigureOut">
              <a:rPr lang="en-US" smtClean="0"/>
              <a:t>9/19/2024</a:t>
            </a:fld>
            <a:endParaRPr lang="en-US" dirty="0"/>
          </a:p>
        </p:txBody>
      </p:sp>
      <p:sp>
        <p:nvSpPr>
          <p:cNvPr id="6" name="Footer Placeholder 5">
            <a:extLst>
              <a:ext uri="{FF2B5EF4-FFF2-40B4-BE49-F238E27FC236}">
                <a16:creationId xmlns:a16="http://schemas.microsoft.com/office/drawing/2014/main" id="{F3CE3293-52F3-D4C8-1108-72B3EB1AC1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EAB4D32-A37A-318F-6966-2AD3246B6C9B}"/>
              </a:ext>
            </a:extLst>
          </p:cNvPr>
          <p:cNvSpPr>
            <a:spLocks noGrp="1"/>
          </p:cNvSpPr>
          <p:nvPr>
            <p:ph type="sldNum" sz="quarter" idx="12"/>
          </p:nvPr>
        </p:nvSpPr>
        <p:spPr/>
        <p:txBody>
          <a:bodyPr/>
          <a:lstStyle/>
          <a:p>
            <a:fld id="{8A7A6979-0714-4377-B894-6BE4C2D6E202}" type="slidenum">
              <a:rPr lang="en-US" smtClean="0"/>
              <a:t>‹#›</a:t>
            </a:fld>
            <a:endParaRPr lang="en-US" dirty="0"/>
          </a:p>
        </p:txBody>
      </p:sp>
      <p:sp>
        <p:nvSpPr>
          <p:cNvPr id="8" name="Shape 34">
            <a:extLst>
              <a:ext uri="{FF2B5EF4-FFF2-40B4-BE49-F238E27FC236}">
                <a16:creationId xmlns:a16="http://schemas.microsoft.com/office/drawing/2014/main" id="{AB8502D3-3991-333F-4EFD-246B3E5DA1D1}"/>
              </a:ext>
            </a:extLst>
          </p:cNvPr>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dirty="0"/>
          </a:p>
        </p:txBody>
      </p:sp>
      <p:sp>
        <p:nvSpPr>
          <p:cNvPr id="9" name="Shape 35">
            <a:extLst>
              <a:ext uri="{FF2B5EF4-FFF2-40B4-BE49-F238E27FC236}">
                <a16:creationId xmlns:a16="http://schemas.microsoft.com/office/drawing/2014/main" id="{866EABE3-0CBA-1BF8-14BD-938698ABE793}"/>
              </a:ext>
            </a:extLst>
          </p:cNvPr>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dirty="0"/>
          </a:p>
        </p:txBody>
      </p:sp>
      <p:sp>
        <p:nvSpPr>
          <p:cNvPr id="10" name="Shape 36">
            <a:extLst>
              <a:ext uri="{FF2B5EF4-FFF2-40B4-BE49-F238E27FC236}">
                <a16:creationId xmlns:a16="http://schemas.microsoft.com/office/drawing/2014/main" id="{99D61933-7BDC-81EF-E294-BDD0AF71D401}"/>
              </a:ext>
            </a:extLst>
          </p:cNvPr>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dirty="0"/>
          </a:p>
        </p:txBody>
      </p:sp>
      <p:sp>
        <p:nvSpPr>
          <p:cNvPr id="11" name="Shape 37">
            <a:extLst>
              <a:ext uri="{FF2B5EF4-FFF2-40B4-BE49-F238E27FC236}">
                <a16:creationId xmlns:a16="http://schemas.microsoft.com/office/drawing/2014/main" id="{D1786E2B-1F6F-72F7-4A41-29F5837434A2}"/>
              </a:ext>
            </a:extLst>
          </p:cNvPr>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dirty="0"/>
          </a:p>
        </p:txBody>
      </p:sp>
      <p:pic>
        <p:nvPicPr>
          <p:cNvPr id="12" name="Picture 11">
            <a:extLst>
              <a:ext uri="{FF2B5EF4-FFF2-40B4-BE49-F238E27FC236}">
                <a16:creationId xmlns:a16="http://schemas.microsoft.com/office/drawing/2014/main" id="{3178EE7E-749C-DD66-990E-51F64DE6C9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652854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D504F-31F4-D1C2-6E6C-389DAE59508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7D3CC2-C029-1160-1156-C53679D0DB2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1B0E8AC-4354-1381-C041-8707CAA8E99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C46A08-6774-DB9A-E551-03C2911EBCD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687A376-B0B5-B6E2-B33C-8EE3AD90104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79024C-5393-5599-1B65-978430A161B4}"/>
              </a:ext>
            </a:extLst>
          </p:cNvPr>
          <p:cNvSpPr>
            <a:spLocks noGrp="1"/>
          </p:cNvSpPr>
          <p:nvPr>
            <p:ph type="dt" sz="half" idx="10"/>
          </p:nvPr>
        </p:nvSpPr>
        <p:spPr/>
        <p:txBody>
          <a:bodyPr/>
          <a:lstStyle/>
          <a:p>
            <a:fld id="{1160EA64-D806-43AC-9DF2-F8C432F32B4C}" type="datetimeFigureOut">
              <a:rPr lang="en-US" smtClean="0"/>
              <a:pPr/>
              <a:t>9/19/2024</a:t>
            </a:fld>
            <a:endParaRPr lang="en-US" dirty="0"/>
          </a:p>
        </p:txBody>
      </p:sp>
      <p:sp>
        <p:nvSpPr>
          <p:cNvPr id="8" name="Footer Placeholder 7">
            <a:extLst>
              <a:ext uri="{FF2B5EF4-FFF2-40B4-BE49-F238E27FC236}">
                <a16:creationId xmlns:a16="http://schemas.microsoft.com/office/drawing/2014/main" id="{F9A96249-EBD4-267D-F978-AFFB60F2550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28F2DCF-43B1-689D-229A-0FE41B1AF96F}"/>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974468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C329D-5029-DEB3-D201-4BF4E480F6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8B3DE8-9E1E-989C-74E5-3429E8C5FB51}"/>
              </a:ext>
            </a:extLst>
          </p:cNvPr>
          <p:cNvSpPr>
            <a:spLocks noGrp="1"/>
          </p:cNvSpPr>
          <p:nvPr>
            <p:ph type="dt" sz="half" idx="10"/>
          </p:nvPr>
        </p:nvSpPr>
        <p:spPr/>
        <p:txBody>
          <a:bodyPr/>
          <a:lstStyle/>
          <a:p>
            <a:fld id="{E1037C31-9E7A-4F99-8774-A0E530DE1A42}" type="datetimeFigureOut">
              <a:rPr lang="en-US" smtClean="0"/>
              <a:t>9/19/2024</a:t>
            </a:fld>
            <a:endParaRPr lang="en-US" dirty="0"/>
          </a:p>
        </p:txBody>
      </p:sp>
      <p:sp>
        <p:nvSpPr>
          <p:cNvPr id="4" name="Footer Placeholder 3">
            <a:extLst>
              <a:ext uri="{FF2B5EF4-FFF2-40B4-BE49-F238E27FC236}">
                <a16:creationId xmlns:a16="http://schemas.microsoft.com/office/drawing/2014/main" id="{0A150837-384B-4B14-C773-C8B47AD7DAF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186B20F-356F-86C3-C0D8-1BC2E1B453CF}"/>
              </a:ext>
            </a:extLst>
          </p:cNvPr>
          <p:cNvSpPr>
            <a:spLocks noGrp="1"/>
          </p:cNvSpPr>
          <p:nvPr>
            <p:ph type="sldNum" sz="quarter" idx="12"/>
          </p:nvPr>
        </p:nvSpPr>
        <p:spPr/>
        <p:txBody>
          <a:bodyPr/>
          <a:lstStyle/>
          <a:p>
            <a:fld id="{8A7A6979-0714-4377-B894-6BE4C2D6E202}" type="slidenum">
              <a:rPr lang="en-US" smtClean="0"/>
              <a:t>‹#›</a:t>
            </a:fld>
            <a:endParaRPr lang="en-US" dirty="0"/>
          </a:p>
        </p:txBody>
      </p:sp>
      <p:pic>
        <p:nvPicPr>
          <p:cNvPr id="6" name="Picture 5">
            <a:extLst>
              <a:ext uri="{FF2B5EF4-FFF2-40B4-BE49-F238E27FC236}">
                <a16:creationId xmlns:a16="http://schemas.microsoft.com/office/drawing/2014/main" id="{AA32776C-3DAD-12EC-EFA9-088C580914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a:extLst>
              <a:ext uri="{FF2B5EF4-FFF2-40B4-BE49-F238E27FC236}">
                <a16:creationId xmlns:a16="http://schemas.microsoft.com/office/drawing/2014/main" id="{63FB0E7E-785F-8C53-5F1A-3042AA31636F}"/>
              </a:ext>
            </a:extLst>
          </p:cNvPr>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 name="Shape 61">
            <a:extLst>
              <a:ext uri="{FF2B5EF4-FFF2-40B4-BE49-F238E27FC236}">
                <a16:creationId xmlns:a16="http://schemas.microsoft.com/office/drawing/2014/main" id="{AE5BAA70-E420-333E-A2D7-CBEB944CC797}"/>
              </a:ext>
            </a:extLst>
          </p:cNvPr>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 name="Shape 62">
            <a:extLst>
              <a:ext uri="{FF2B5EF4-FFF2-40B4-BE49-F238E27FC236}">
                <a16:creationId xmlns:a16="http://schemas.microsoft.com/office/drawing/2014/main" id="{482AAEB4-D631-1AB9-7DC8-BD2DFD2D5831}"/>
              </a:ext>
            </a:extLst>
          </p:cNvPr>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0" name="Shape 63">
            <a:extLst>
              <a:ext uri="{FF2B5EF4-FFF2-40B4-BE49-F238E27FC236}">
                <a16:creationId xmlns:a16="http://schemas.microsoft.com/office/drawing/2014/main" id="{54BB3AA1-30C9-1DBD-8AA5-195716E35D58}"/>
              </a:ext>
            </a:extLst>
          </p:cNvPr>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415664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D51B38-2632-C69D-2ECA-6117772C8EFB}"/>
              </a:ext>
            </a:extLst>
          </p:cNvPr>
          <p:cNvSpPr>
            <a:spLocks noGrp="1"/>
          </p:cNvSpPr>
          <p:nvPr>
            <p:ph type="dt" sz="half" idx="10"/>
          </p:nvPr>
        </p:nvSpPr>
        <p:spPr/>
        <p:txBody>
          <a:bodyPr/>
          <a:lstStyle/>
          <a:p>
            <a:fld id="{C278504F-A551-4DE0-9316-4DCD1D8CC752}" type="datetimeFigureOut">
              <a:rPr lang="en-US" smtClean="0"/>
              <a:t>9/19/2024</a:t>
            </a:fld>
            <a:endParaRPr lang="en-US" dirty="0"/>
          </a:p>
        </p:txBody>
      </p:sp>
      <p:sp>
        <p:nvSpPr>
          <p:cNvPr id="3" name="Footer Placeholder 2">
            <a:extLst>
              <a:ext uri="{FF2B5EF4-FFF2-40B4-BE49-F238E27FC236}">
                <a16:creationId xmlns:a16="http://schemas.microsoft.com/office/drawing/2014/main" id="{495E4F5A-06AA-651D-3E7C-033A75E6B95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F781D5A-76D7-E443-407D-5EA6499BF815}"/>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91543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B1803-4F7D-E5F7-58C5-DCA1CF3A793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99C2B7B-94C1-EB6B-DCF8-2BCCDC9B4CF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65B59E-38B7-B6C8-768E-7F8EB7ECDE0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4020337-5715-CD49-93E8-F6BE0856674A}"/>
              </a:ext>
            </a:extLst>
          </p:cNvPr>
          <p:cNvSpPr>
            <a:spLocks noGrp="1"/>
          </p:cNvSpPr>
          <p:nvPr>
            <p:ph type="dt" sz="half" idx="10"/>
          </p:nvPr>
        </p:nvSpPr>
        <p:spPr/>
        <p:txBody>
          <a:bodyPr/>
          <a:lstStyle/>
          <a:p>
            <a:fld id="{D1BE4249-C0D0-4B06-8692-E8BB871AF643}" type="datetimeFigureOut">
              <a:rPr lang="en-US" smtClean="0"/>
              <a:t>9/19/2024</a:t>
            </a:fld>
            <a:endParaRPr lang="en-US" dirty="0"/>
          </a:p>
        </p:txBody>
      </p:sp>
      <p:sp>
        <p:nvSpPr>
          <p:cNvPr id="6" name="Footer Placeholder 5">
            <a:extLst>
              <a:ext uri="{FF2B5EF4-FFF2-40B4-BE49-F238E27FC236}">
                <a16:creationId xmlns:a16="http://schemas.microsoft.com/office/drawing/2014/main" id="{BE73C778-A067-BBE3-C980-F997A95F59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0F14FFB-0433-F28E-932F-88A2F0B6468B}"/>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50001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ED324-8F45-2B78-3E82-AA52319051B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9D827FE-A7AC-A1EC-CBCB-7E019639196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5B8BE4BB-D6F1-4F2F-0D9C-421110B7CC4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5D4818C-72EB-8FDE-1C98-614B5339167E}"/>
              </a:ext>
            </a:extLst>
          </p:cNvPr>
          <p:cNvSpPr>
            <a:spLocks noGrp="1"/>
          </p:cNvSpPr>
          <p:nvPr>
            <p:ph type="dt" sz="half" idx="10"/>
          </p:nvPr>
        </p:nvSpPr>
        <p:spPr/>
        <p:txBody>
          <a:bodyPr/>
          <a:lstStyle/>
          <a:p>
            <a:fld id="{1160EA64-D806-43AC-9DF2-F8C432F32B4C}" type="datetimeFigureOut">
              <a:rPr lang="en-US" smtClean="0"/>
              <a:pPr/>
              <a:t>9/19/2024</a:t>
            </a:fld>
            <a:endParaRPr lang="en-US" dirty="0"/>
          </a:p>
        </p:txBody>
      </p:sp>
      <p:sp>
        <p:nvSpPr>
          <p:cNvPr id="6" name="Footer Placeholder 5">
            <a:extLst>
              <a:ext uri="{FF2B5EF4-FFF2-40B4-BE49-F238E27FC236}">
                <a16:creationId xmlns:a16="http://schemas.microsoft.com/office/drawing/2014/main" id="{3386D45B-2841-A1C1-A9E9-4B45E35AD7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D579F6-46EE-9EA4-F6EE-56DE91FA80A4}"/>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059714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7FE088-AA63-AD20-6390-A3F5509511C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387B87-F02E-F05F-B882-9D314AD7249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0EF413-4701-DEAA-CB86-446AB32207E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160EA64-D806-43AC-9DF2-F8C432F32B4C}" type="datetimeFigureOut">
              <a:rPr lang="en-US" smtClean="0"/>
              <a:pPr/>
              <a:t>9/19/2024</a:t>
            </a:fld>
            <a:endParaRPr lang="en-US" dirty="0"/>
          </a:p>
        </p:txBody>
      </p:sp>
      <p:sp>
        <p:nvSpPr>
          <p:cNvPr id="5" name="Footer Placeholder 4">
            <a:extLst>
              <a:ext uri="{FF2B5EF4-FFF2-40B4-BE49-F238E27FC236}">
                <a16:creationId xmlns:a16="http://schemas.microsoft.com/office/drawing/2014/main" id="{4A3DF7C7-6AD6-CDB8-C36F-AF76BB325F6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2A49835-E205-2BEE-D978-D82CAD97E1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97601336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660" r:id="rId12"/>
    <p:sldLayoutId id="2147483668" r:id="rId13"/>
    <p:sldLayoutId id="2147483673" r:id="rId14"/>
    <p:sldLayoutId id="2147483674" r:id="rId15"/>
    <p:sldLayoutId id="2147483670"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hyperlink" Target="https://publicdomainpictures.net/view-image.php?image=2682&amp;picture=red-swiss-knife"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ection 504 Module 5"/>
          <p:cNvSpPr>
            <a:spLocks noGrp="1"/>
          </p:cNvSpPr>
          <p:nvPr>
            <p:ph type="ctrTitle"/>
          </p:nvPr>
        </p:nvSpPr>
        <p:spPr>
          <a:xfrm>
            <a:off x="1143000" y="1122363"/>
            <a:ext cx="7514112" cy="2387600"/>
          </a:xfrm>
        </p:spPr>
        <p:txBody>
          <a:bodyPr>
            <a:normAutofit/>
          </a:bodyPr>
          <a:lstStyle/>
          <a:p>
            <a:r>
              <a:rPr lang="en-US" sz="3600" b="1" dirty="0"/>
              <a:t>Manifestation Determination Reviews Best Practices</a:t>
            </a:r>
          </a:p>
        </p:txBody>
      </p:sp>
      <p:sp>
        <p:nvSpPr>
          <p:cNvPr id="3" name="Subtitle 2" descr="Subtitle:  CSI Reviews of 504 Plans and Programs"/>
          <p:cNvSpPr>
            <a:spLocks noGrp="1"/>
          </p:cNvSpPr>
          <p:nvPr>
            <p:ph type="subTitle" idx="1"/>
          </p:nvPr>
        </p:nvSpPr>
        <p:spPr/>
        <p:txBody>
          <a:bodyPr>
            <a:normAutofit/>
          </a:bodyPr>
          <a:lstStyle/>
          <a:p>
            <a:pPr marL="0" indent="0" algn="ctr">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“MDR</a:t>
            </a:r>
            <a:r>
              <a:rPr lang="en-US" sz="2800" b="1" dirty="0">
                <a:latin typeface="Calibri" panose="020F0502020204030204" pitchFamily="34" charset="0"/>
                <a:ea typeface="Calibri" panose="020F0502020204030204" pitchFamily="34" charset="0"/>
                <a:cs typeface="Times New Roman" panose="02020603050405020304" pitchFamily="18" charset="0"/>
              </a:rPr>
              <a:t>” or ”MD”</a:t>
            </a:r>
            <a:endParaRPr lang="en-US" sz="2800" b="1"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866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24DB7-0584-ECE5-D3F8-AF184810E91B}"/>
              </a:ext>
            </a:extLst>
          </p:cNvPr>
          <p:cNvSpPr>
            <a:spLocks noGrp="1"/>
          </p:cNvSpPr>
          <p:nvPr>
            <p:ph type="title"/>
          </p:nvPr>
        </p:nvSpPr>
        <p:spPr>
          <a:xfrm>
            <a:off x="4390266" y="905212"/>
            <a:ext cx="4083287" cy="1402470"/>
          </a:xfrm>
        </p:spPr>
        <p:txBody>
          <a:bodyPr anchor="t">
            <a:normAutofit/>
          </a:bodyPr>
          <a:lstStyle/>
          <a:p>
            <a:r>
              <a:rPr lang="en-US" sz="3600" dirty="0"/>
              <a:t>Best Practices:	</a:t>
            </a:r>
          </a:p>
        </p:txBody>
      </p:sp>
      <p:pic>
        <p:nvPicPr>
          <p:cNvPr id="5" name="Picture 4" descr="Graph on document with pen">
            <a:extLst>
              <a:ext uri="{FF2B5EF4-FFF2-40B4-BE49-F238E27FC236}">
                <a16:creationId xmlns:a16="http://schemas.microsoft.com/office/drawing/2014/main" id="{968D5B25-62A8-3C2C-41B8-ED50CED8703E}"/>
              </a:ext>
            </a:extLst>
          </p:cNvPr>
          <p:cNvPicPr>
            <a:picLocks noChangeAspect="1"/>
          </p:cNvPicPr>
          <p:nvPr/>
        </p:nvPicPr>
        <p:blipFill rotWithShape="1">
          <a:blip r:embed="rId2"/>
          <a:srcRect l="38060" r="24337" b="-1"/>
          <a:stretch/>
        </p:blipFill>
        <p:spPr>
          <a:xfrm>
            <a:off x="0" y="10"/>
            <a:ext cx="3724507"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8772" y="871146"/>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71CB0E-F103-04E7-D03B-E2EE043C0BD4}"/>
              </a:ext>
            </a:extLst>
          </p:cNvPr>
          <p:cNvSpPr>
            <a:spLocks noGrp="1"/>
          </p:cNvSpPr>
          <p:nvPr>
            <p:ph idx="1"/>
          </p:nvPr>
        </p:nvSpPr>
        <p:spPr>
          <a:xfrm>
            <a:off x="3724507" y="1606447"/>
            <a:ext cx="5252224" cy="5028529"/>
          </a:xfrm>
        </p:spPr>
        <p:txBody>
          <a:bodyPr>
            <a:normAutofit/>
          </a:bodyPr>
          <a:lstStyle/>
          <a:p>
            <a:pPr marL="0" indent="0">
              <a:buNone/>
            </a:pPr>
            <a:r>
              <a:rPr lang="en-US" sz="2800" dirty="0"/>
              <a:t>Hold IEP meeting prior to 10 days removal to consider options:</a:t>
            </a:r>
          </a:p>
          <a:p>
            <a:pPr marL="342900" lvl="1" indent="0">
              <a:buNone/>
            </a:pPr>
            <a:endParaRPr lang="en-US" sz="2400" dirty="0"/>
          </a:p>
          <a:p>
            <a:pPr lvl="1">
              <a:buFont typeface="Wingdings" pitchFamily="2" charset="2"/>
              <a:buChar char="v"/>
            </a:pPr>
            <a:r>
              <a:rPr lang="en-US" sz="2400" dirty="0"/>
              <a:t>Conduct FBA/write a behavior intervention plan</a:t>
            </a:r>
          </a:p>
          <a:p>
            <a:pPr marL="342900" lvl="1" indent="0">
              <a:buNone/>
            </a:pPr>
            <a:endParaRPr lang="en-US" sz="2400" dirty="0"/>
          </a:p>
          <a:p>
            <a:pPr lvl="1">
              <a:buFont typeface="Wingdings" pitchFamily="2" charset="2"/>
              <a:buChar char="v"/>
            </a:pPr>
            <a:r>
              <a:rPr lang="en-US" sz="2400" dirty="0"/>
              <a:t>Use ISS instead of OSS but ensure student has access to class work and assistance to understand/complete</a:t>
            </a:r>
          </a:p>
          <a:p>
            <a:pPr marL="342900" lvl="1" indent="0">
              <a:buNone/>
            </a:pPr>
            <a:endParaRPr lang="en-US" sz="2400" dirty="0"/>
          </a:p>
          <a:p>
            <a:pPr lvl="1">
              <a:buFont typeface="Wingdings" pitchFamily="2" charset="2"/>
              <a:buChar char="v"/>
            </a:pPr>
            <a:r>
              <a:rPr lang="en-US" sz="2400" dirty="0"/>
              <a:t>Limit OSS to 1 day at a time</a:t>
            </a:r>
          </a:p>
          <a:p>
            <a:pPr marL="342900" lvl="1" indent="0">
              <a:buNone/>
            </a:pPr>
            <a:endParaRPr lang="en-US" sz="2400" dirty="0"/>
          </a:p>
          <a:p>
            <a:pPr lvl="1">
              <a:buFont typeface="Wingdings" pitchFamily="2" charset="2"/>
              <a:buChar char="v"/>
            </a:pPr>
            <a:r>
              <a:rPr lang="en-US" sz="2400" dirty="0"/>
              <a:t>Re-Evaluate?</a:t>
            </a:r>
          </a:p>
          <a:p>
            <a:pPr lvl="1">
              <a:buFont typeface="Wingdings" pitchFamily="2" charset="2"/>
              <a:buChar char="v"/>
            </a:pPr>
            <a:endParaRPr lang="en-US" sz="2400" dirty="0"/>
          </a:p>
        </p:txBody>
      </p:sp>
    </p:spTree>
    <p:extLst>
      <p:ext uri="{BB962C8B-B14F-4D97-AF65-F5344CB8AC3E}">
        <p14:creationId xmlns:p14="http://schemas.microsoft.com/office/powerpoint/2010/main" val="4285685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D9925-FCD9-CF42-672E-F97142F36BBB}"/>
              </a:ext>
            </a:extLst>
          </p:cNvPr>
          <p:cNvSpPr>
            <a:spLocks noGrp="1"/>
          </p:cNvSpPr>
          <p:nvPr>
            <p:ph type="title"/>
          </p:nvPr>
        </p:nvSpPr>
        <p:spPr/>
        <p:txBody>
          <a:bodyPr>
            <a:normAutofit/>
          </a:bodyPr>
          <a:lstStyle/>
          <a:p>
            <a:r>
              <a:rPr lang="en-US" sz="3600" dirty="0"/>
              <a:t>45-Day Interim Alternative Educational Placement (IAES)</a:t>
            </a:r>
          </a:p>
        </p:txBody>
      </p:sp>
      <p:sp>
        <p:nvSpPr>
          <p:cNvPr id="3" name="Content Placeholder 2">
            <a:extLst>
              <a:ext uri="{FF2B5EF4-FFF2-40B4-BE49-F238E27FC236}">
                <a16:creationId xmlns:a16="http://schemas.microsoft.com/office/drawing/2014/main" id="{38EA6B4A-AAB7-06A7-F865-105D6EF4937D}"/>
              </a:ext>
            </a:extLst>
          </p:cNvPr>
          <p:cNvSpPr>
            <a:spLocks noGrp="1"/>
          </p:cNvSpPr>
          <p:nvPr>
            <p:ph idx="1"/>
          </p:nvPr>
        </p:nvSpPr>
        <p:spPr/>
        <p:txBody>
          <a:bodyPr/>
          <a:lstStyle/>
          <a:p>
            <a:pPr marL="0" indent="0">
              <a:buNone/>
            </a:pPr>
            <a:r>
              <a:rPr lang="en-US" sz="2400" i="1" dirty="0">
                <a:solidFill>
                  <a:srgbClr val="C00000"/>
                </a:solidFill>
              </a:rPr>
              <a:t>Include the CSI Special Education Coordinator and school attorney before taking this action!</a:t>
            </a:r>
          </a:p>
          <a:p>
            <a:r>
              <a:rPr lang="en-US" sz="2400" dirty="0"/>
              <a:t>Removals for drugs, weapons, serious bodily injury</a:t>
            </a:r>
          </a:p>
          <a:p>
            <a:r>
              <a:rPr lang="en-US" sz="2400" dirty="0"/>
              <a:t>45 or fewer days</a:t>
            </a:r>
          </a:p>
          <a:p>
            <a:r>
              <a:rPr lang="en-US" sz="2400" dirty="0"/>
              <a:t>Decision to move to IAES may be made </a:t>
            </a:r>
            <a:r>
              <a:rPr lang="en-US" sz="2400" i="1" dirty="0"/>
              <a:t>regardless of MDR decision </a:t>
            </a:r>
            <a:r>
              <a:rPr lang="en-US" sz="2400" dirty="0"/>
              <a:t>if due to possession of </a:t>
            </a:r>
            <a:r>
              <a:rPr lang="en-US" sz="2400" b="1" dirty="0"/>
              <a:t>weapons</a:t>
            </a:r>
            <a:r>
              <a:rPr lang="en-US" sz="2400" dirty="0"/>
              <a:t> on campus or school function</a:t>
            </a:r>
          </a:p>
          <a:p>
            <a:r>
              <a:rPr lang="en-US" sz="2400" dirty="0"/>
              <a:t>IEP determines the placement, consider the parent’s input regarding the program</a:t>
            </a:r>
          </a:p>
          <a:p>
            <a:r>
              <a:rPr lang="en-US" sz="2400" dirty="0"/>
              <a:t>The IEP team, with parent consent, can always redesign the student’s placement if it meets the student’s needs without confinement to 45 days.</a:t>
            </a:r>
          </a:p>
          <a:p>
            <a:endParaRPr lang="en-US" dirty="0"/>
          </a:p>
        </p:txBody>
      </p:sp>
    </p:spTree>
    <p:extLst>
      <p:ext uri="{BB962C8B-B14F-4D97-AF65-F5344CB8AC3E}">
        <p14:creationId xmlns:p14="http://schemas.microsoft.com/office/powerpoint/2010/main" val="3613322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1E75E-42DA-76CB-49C2-8326ACD60A19}"/>
              </a:ext>
            </a:extLst>
          </p:cNvPr>
          <p:cNvSpPr>
            <a:spLocks noGrp="1"/>
          </p:cNvSpPr>
          <p:nvPr>
            <p:ph type="title"/>
          </p:nvPr>
        </p:nvSpPr>
        <p:spPr>
          <a:xfrm>
            <a:off x="628650" y="365126"/>
            <a:ext cx="7886700" cy="1325563"/>
          </a:xfrm>
        </p:spPr>
        <p:txBody>
          <a:bodyPr anchor="ctr">
            <a:normAutofit/>
          </a:bodyPr>
          <a:lstStyle/>
          <a:p>
            <a:r>
              <a:rPr lang="en-US" sz="4000" dirty="0"/>
              <a:t>Possession/Use of Illegal Drugs</a:t>
            </a:r>
          </a:p>
        </p:txBody>
      </p:sp>
      <p:graphicFrame>
        <p:nvGraphicFramePr>
          <p:cNvPr id="5" name="Content Placeholder 2" descr="Text explains that knowingly possessing, using or selling controlled substances and school, premises or school functions is reason for movement to 45 day alternative placement.  Does not include medications under authority of medical professional">
            <a:extLst>
              <a:ext uri="{FF2B5EF4-FFF2-40B4-BE49-F238E27FC236}">
                <a16:creationId xmlns:a16="http://schemas.microsoft.com/office/drawing/2014/main" id="{D55806DE-91C2-5D19-DA0E-4F46AE7EE75C}"/>
              </a:ext>
            </a:extLst>
          </p:cNvPr>
          <p:cNvGraphicFramePr>
            <a:graphicFrameLocks noGrp="1"/>
          </p:cNvGraphicFramePr>
          <p:nvPr>
            <p:ph idx="1"/>
            <p:extLst>
              <p:ext uri="{D42A27DB-BD31-4B8C-83A1-F6EECF244321}">
                <p14:modId xmlns:p14="http://schemas.microsoft.com/office/powerpoint/2010/main" val="138108460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0010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4AB10-D9A9-F928-7BD5-D6C94B33D493}"/>
              </a:ext>
            </a:extLst>
          </p:cNvPr>
          <p:cNvSpPr>
            <a:spLocks noGrp="1"/>
          </p:cNvSpPr>
          <p:nvPr>
            <p:ph type="title"/>
          </p:nvPr>
        </p:nvSpPr>
        <p:spPr/>
        <p:txBody>
          <a:bodyPr/>
          <a:lstStyle/>
          <a:p>
            <a:r>
              <a:rPr lang="en-US" sz="3600" dirty="0"/>
              <a:t>Weapons</a:t>
            </a:r>
            <a:endParaRPr lang="en-US" dirty="0"/>
          </a:p>
        </p:txBody>
      </p:sp>
      <p:sp>
        <p:nvSpPr>
          <p:cNvPr id="3" name="Content Placeholder 2">
            <a:extLst>
              <a:ext uri="{FF2B5EF4-FFF2-40B4-BE49-F238E27FC236}">
                <a16:creationId xmlns:a16="http://schemas.microsoft.com/office/drawing/2014/main" id="{844BEAF5-97BE-EE36-3198-8FA336B954D3}"/>
              </a:ext>
            </a:extLst>
          </p:cNvPr>
          <p:cNvSpPr>
            <a:spLocks noGrp="1"/>
          </p:cNvSpPr>
          <p:nvPr>
            <p:ph idx="1"/>
          </p:nvPr>
        </p:nvSpPr>
        <p:spPr>
          <a:xfrm>
            <a:off x="628650" y="1944967"/>
            <a:ext cx="7886700" cy="4351338"/>
          </a:xfrm>
        </p:spPr>
        <p:txBody>
          <a:bodyPr/>
          <a:lstStyle/>
          <a:p>
            <a:r>
              <a:rPr lang="en-US" dirty="0"/>
              <a:t>Weapon, device, instrument, material, or substance (</a:t>
            </a:r>
            <a:r>
              <a:rPr lang="en-US" i="1" dirty="0"/>
              <a:t>Animate or inanimate</a:t>
            </a:r>
            <a:r>
              <a:rPr lang="en-US" dirty="0"/>
              <a:t>)</a:t>
            </a:r>
          </a:p>
          <a:p>
            <a:r>
              <a:rPr lang="en-US" dirty="0"/>
              <a:t>That is </a:t>
            </a:r>
            <a:r>
              <a:rPr lang="en-US" i="1" dirty="0"/>
              <a:t>used for, or is readily capable of</a:t>
            </a:r>
            <a:r>
              <a:rPr lang="en-US" dirty="0"/>
              <a:t>, Causing death or serious bodily injury</a:t>
            </a:r>
          </a:p>
          <a:p>
            <a:r>
              <a:rPr lang="en-US" dirty="0"/>
              <a:t>Except that such term does NOT include a pocketknife with a blade of less than 2.5 inches.</a:t>
            </a:r>
          </a:p>
          <a:p>
            <a:r>
              <a:rPr lang="en-US" dirty="0"/>
              <a:t>“Weapon” includes a firearm defined in part by federal law as any weapon that will or is designed to or may be readily converted to expel a projectile by the action of an explosive . . .</a:t>
            </a:r>
          </a:p>
          <a:p>
            <a:r>
              <a:rPr lang="en-US" dirty="0"/>
              <a:t>And also any explosive, incendiary, or poison gas “destructive device.”</a:t>
            </a:r>
          </a:p>
          <a:p>
            <a:pPr marL="0" indent="0">
              <a:buNone/>
            </a:pPr>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C62E93F7-EB3C-DAED-8DB8-E244669262F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39453" y="365126"/>
            <a:ext cx="2373470" cy="1579841"/>
          </a:xfrm>
          <a:prstGeom prst="rect">
            <a:avLst/>
          </a:prstGeom>
        </p:spPr>
      </p:pic>
    </p:spTree>
    <p:extLst>
      <p:ext uri="{BB962C8B-B14F-4D97-AF65-F5344CB8AC3E}">
        <p14:creationId xmlns:p14="http://schemas.microsoft.com/office/powerpoint/2010/main" val="967152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0"/>
            <a:ext cx="3490714"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62FFEB48-3AEA-240A-6AA9-2F4C5139CE90}"/>
              </a:ext>
            </a:extLst>
          </p:cNvPr>
          <p:cNvSpPr>
            <a:spLocks noGrp="1"/>
          </p:cNvSpPr>
          <p:nvPr>
            <p:ph type="title"/>
          </p:nvPr>
        </p:nvSpPr>
        <p:spPr>
          <a:xfrm>
            <a:off x="866669" y="637762"/>
            <a:ext cx="2174676" cy="5576770"/>
          </a:xfrm>
        </p:spPr>
        <p:txBody>
          <a:bodyPr vert="horz" lIns="91440" tIns="45720" rIns="91440" bIns="45720" rtlCol="0" anchor="ctr">
            <a:normAutofit/>
          </a:bodyPr>
          <a:lstStyle/>
          <a:p>
            <a:pPr defTabSz="914400"/>
            <a:r>
              <a:rPr lang="en-US" sz="2200" kern="1200" dirty="0">
                <a:solidFill>
                  <a:schemeClr val="bg1"/>
                </a:solidFill>
                <a:latin typeface="+mj-lt"/>
                <a:ea typeface="+mj-ea"/>
                <a:cs typeface="+mj-cs"/>
              </a:rPr>
              <a:t>Infliction of Serious Bodily Injury </a:t>
            </a:r>
            <a:br>
              <a:rPr lang="en-US" sz="2200" kern="1200" dirty="0">
                <a:solidFill>
                  <a:schemeClr val="bg1"/>
                </a:solidFill>
                <a:latin typeface="+mj-lt"/>
                <a:ea typeface="+mj-ea"/>
                <a:cs typeface="+mj-cs"/>
              </a:rPr>
            </a:br>
            <a:r>
              <a:rPr lang="en-US" sz="2200" kern="1200" dirty="0">
                <a:solidFill>
                  <a:schemeClr val="bg1"/>
                </a:solidFill>
                <a:latin typeface="+mj-lt"/>
                <a:ea typeface="+mj-ea"/>
                <a:cs typeface="+mj-cs"/>
              </a:rPr>
              <a:t>S</a:t>
            </a:r>
            <a:r>
              <a:rPr lang="en-US" sz="2200" kern="1200" dirty="0">
                <a:solidFill>
                  <a:schemeClr val="bg1"/>
                </a:solidFill>
                <a:effectLst/>
                <a:latin typeface="+mj-lt"/>
                <a:ea typeface="+mj-ea"/>
                <a:cs typeface="+mj-cs"/>
              </a:rPr>
              <a:t>ubstantial risk of death, extreme physical pain, protracted and obvious disfigurement, or protracted loss or impairment of the function of a bodily member, organ, or mental faculty. </a:t>
            </a:r>
            <a:br>
              <a:rPr lang="en-US" sz="2200" kern="1200" dirty="0">
                <a:solidFill>
                  <a:schemeClr val="bg1"/>
                </a:solidFill>
                <a:effectLst/>
                <a:latin typeface="+mj-lt"/>
                <a:ea typeface="+mj-ea"/>
                <a:cs typeface="+mj-cs"/>
              </a:rPr>
            </a:br>
            <a:br>
              <a:rPr lang="en-US" sz="1400" kern="1200" dirty="0">
                <a:solidFill>
                  <a:schemeClr val="bg1"/>
                </a:solidFill>
                <a:effectLst/>
                <a:latin typeface="+mj-lt"/>
                <a:ea typeface="+mj-ea"/>
                <a:cs typeface="+mj-cs"/>
              </a:rPr>
            </a:br>
            <a:br>
              <a:rPr lang="en-US" sz="1400" i="1" kern="1200" dirty="0">
                <a:solidFill>
                  <a:schemeClr val="bg1"/>
                </a:solidFill>
                <a:effectLst/>
                <a:latin typeface="+mj-lt"/>
                <a:ea typeface="+mj-ea"/>
                <a:cs typeface="+mj-cs"/>
              </a:rPr>
            </a:br>
            <a:endParaRPr lang="en-US" sz="1400" kern="1200" dirty="0">
              <a:solidFill>
                <a:schemeClr val="bg1"/>
              </a:solidFill>
              <a:latin typeface="+mj-lt"/>
              <a:ea typeface="+mj-ea"/>
              <a:cs typeface="+mj-cs"/>
            </a:endParaRPr>
          </a:p>
        </p:txBody>
      </p:sp>
      <p:sp>
        <p:nvSpPr>
          <p:cNvPr id="41" name="Rectangle 4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401" y="0"/>
            <a:ext cx="5654591"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8C746D7-E9B1-9C8E-7FCF-0B52E9D14DFF}"/>
              </a:ext>
            </a:extLst>
          </p:cNvPr>
          <p:cNvSpPr txBox="1"/>
          <p:nvPr/>
        </p:nvSpPr>
        <p:spPr>
          <a:xfrm>
            <a:off x="3938778" y="1302488"/>
            <a:ext cx="4572000" cy="5109091"/>
          </a:xfrm>
          <a:prstGeom prst="rect">
            <a:avLst/>
          </a:prstGeom>
          <a:noFill/>
        </p:spPr>
        <p:txBody>
          <a:bodyPr wrap="square">
            <a:spAutoFit/>
          </a:bodyPr>
          <a:lstStyle/>
          <a:p>
            <a:r>
              <a:rPr lang="en-US" sz="2800" b="1" kern="1200" dirty="0">
                <a:effectLst/>
                <a:latin typeface="+mj-lt"/>
                <a:ea typeface="+mj-ea"/>
                <a:cs typeface="+mj-cs"/>
              </a:rPr>
              <a:t>A very high bar to reach:</a:t>
            </a:r>
          </a:p>
          <a:p>
            <a:endParaRPr lang="en-US" sz="2800" dirty="0">
              <a:latin typeface="+mj-lt"/>
              <a:ea typeface="+mj-ea"/>
              <a:cs typeface="+mj-cs"/>
            </a:endParaRPr>
          </a:p>
          <a:p>
            <a:r>
              <a:rPr lang="en-US" sz="2800" kern="1200" dirty="0">
                <a:effectLst/>
                <a:latin typeface="+mj-lt"/>
                <a:ea typeface="+mj-ea"/>
                <a:cs typeface="+mj-cs"/>
              </a:rPr>
              <a:t>As defined at 18 U.S.C. 1365(h)(3), the term serious bodily injury means bodily injury that involves—</a:t>
            </a:r>
            <a:br>
              <a:rPr lang="en-US" sz="1800" kern="1200" dirty="0">
                <a:effectLst/>
                <a:latin typeface="+mj-lt"/>
                <a:ea typeface="+mj-ea"/>
                <a:cs typeface="+mj-cs"/>
              </a:rPr>
            </a:br>
            <a:br>
              <a:rPr lang="en-US" sz="1800" kern="1200" dirty="0">
                <a:effectLst/>
                <a:latin typeface="+mj-lt"/>
                <a:ea typeface="+mj-ea"/>
                <a:cs typeface="+mj-cs"/>
              </a:rPr>
            </a:br>
            <a:r>
              <a:rPr lang="en-US" sz="2000" kern="1200" dirty="0">
                <a:effectLst/>
                <a:latin typeface="+mj-lt"/>
                <a:ea typeface="+mj-ea"/>
                <a:cs typeface="+mj-cs"/>
              </a:rPr>
              <a:t>1. A substantial risk of death;</a:t>
            </a:r>
            <a:br>
              <a:rPr lang="en-US" sz="2000" kern="1200" dirty="0">
                <a:effectLst/>
                <a:latin typeface="+mj-lt"/>
                <a:ea typeface="+mj-ea"/>
                <a:cs typeface="+mj-cs"/>
              </a:rPr>
            </a:br>
            <a:r>
              <a:rPr lang="en-US" sz="2000" kern="1200" dirty="0">
                <a:effectLst/>
                <a:latin typeface="+mj-lt"/>
                <a:ea typeface="+mj-ea"/>
                <a:cs typeface="+mj-cs"/>
              </a:rPr>
              <a:t>2. Extreme physical pain;</a:t>
            </a:r>
            <a:br>
              <a:rPr lang="en-US" sz="2000" kern="1200" dirty="0">
                <a:effectLst/>
                <a:latin typeface="+mj-lt"/>
                <a:ea typeface="+mj-ea"/>
                <a:cs typeface="+mj-cs"/>
              </a:rPr>
            </a:br>
            <a:r>
              <a:rPr lang="en-US" sz="2000" kern="1200" dirty="0">
                <a:effectLst/>
                <a:latin typeface="+mj-lt"/>
                <a:ea typeface="+mj-ea"/>
                <a:cs typeface="+mj-cs"/>
              </a:rPr>
              <a:t>3. Protracted and obvious disfigurement; </a:t>
            </a:r>
            <a:r>
              <a:rPr lang="en-US" sz="2000" b="1" kern="1200" dirty="0">
                <a:effectLst/>
                <a:latin typeface="+mj-lt"/>
                <a:ea typeface="+mj-ea"/>
                <a:cs typeface="+mj-cs"/>
              </a:rPr>
              <a:t>or</a:t>
            </a:r>
            <a:br>
              <a:rPr lang="en-US" sz="2000" kern="1200" dirty="0">
                <a:effectLst/>
                <a:latin typeface="+mj-lt"/>
                <a:ea typeface="+mj-ea"/>
                <a:cs typeface="+mj-cs"/>
              </a:rPr>
            </a:br>
            <a:r>
              <a:rPr lang="en-US" sz="2000" kern="1200" dirty="0">
                <a:effectLst/>
                <a:latin typeface="+mj-lt"/>
                <a:ea typeface="+mj-ea"/>
                <a:cs typeface="+mj-cs"/>
              </a:rPr>
              <a:t>4. Protracted loss or impairment of the function of a bodily member, organ, or mental faculty.</a:t>
            </a:r>
            <a:endParaRPr lang="en-US" sz="2000" dirty="0"/>
          </a:p>
        </p:txBody>
      </p:sp>
    </p:spTree>
    <p:extLst>
      <p:ext uri="{BB962C8B-B14F-4D97-AF65-F5344CB8AC3E}">
        <p14:creationId xmlns:p14="http://schemas.microsoft.com/office/powerpoint/2010/main" val="2821342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62FFEB48-3AEA-240A-6AA9-2F4C5139CE90}"/>
              </a:ext>
            </a:extLst>
          </p:cNvPr>
          <p:cNvSpPr>
            <a:spLocks noGrp="1"/>
          </p:cNvSpPr>
          <p:nvPr>
            <p:ph type="title"/>
          </p:nvPr>
        </p:nvSpPr>
        <p:spPr>
          <a:xfrm>
            <a:off x="603504" y="1412489"/>
            <a:ext cx="2153321" cy="2127124"/>
          </a:xfrm>
        </p:spPr>
        <p:txBody>
          <a:bodyPr anchor="t">
            <a:normAutofit/>
          </a:bodyPr>
          <a:lstStyle/>
          <a:p>
            <a:r>
              <a:rPr lang="en-US" sz="3100" dirty="0">
                <a:solidFill>
                  <a:schemeClr val="bg1"/>
                </a:solidFill>
              </a:rPr>
              <a:t>Infliction of Serious Bodily Injury </a:t>
            </a:r>
            <a:br>
              <a:rPr lang="en-US" sz="3100" dirty="0">
                <a:solidFill>
                  <a:schemeClr val="bg1"/>
                </a:solidFill>
              </a:rPr>
            </a:br>
            <a:endParaRPr lang="en-US" sz="3100" dirty="0">
              <a:solidFill>
                <a:schemeClr val="bg1"/>
              </a:solidFill>
            </a:endParaRPr>
          </a:p>
        </p:txBody>
      </p:sp>
      <p:sp>
        <p:nvSpPr>
          <p:cNvPr id="27" name="Content Placeholder 2">
            <a:extLst>
              <a:ext uri="{FF2B5EF4-FFF2-40B4-BE49-F238E27FC236}">
                <a16:creationId xmlns:a16="http://schemas.microsoft.com/office/drawing/2014/main" id="{843C5437-5128-F9F0-82DC-00C8DA43ABA1}"/>
              </a:ext>
            </a:extLst>
          </p:cNvPr>
          <p:cNvSpPr>
            <a:spLocks noGrp="1"/>
          </p:cNvSpPr>
          <p:nvPr>
            <p:ph sz="half" idx="1"/>
          </p:nvPr>
        </p:nvSpPr>
        <p:spPr>
          <a:xfrm>
            <a:off x="3919503" y="-144966"/>
            <a:ext cx="2194560" cy="6460272"/>
          </a:xfrm>
        </p:spPr>
        <p:txBody>
          <a:bodyPr>
            <a:normAutofit/>
          </a:bodyPr>
          <a:lstStyle/>
          <a:p>
            <a:pPr marL="0" indent="0">
              <a:buNone/>
            </a:pPr>
            <a:endParaRPr lang="en-US" sz="1400" dirty="0">
              <a:effectLst/>
            </a:endParaRPr>
          </a:p>
          <a:p>
            <a:pPr marL="0" indent="0">
              <a:buNone/>
            </a:pPr>
            <a:r>
              <a:rPr lang="en-US" sz="2000" b="1" dirty="0">
                <a:solidFill>
                  <a:schemeClr val="accent1">
                    <a:lumMod val="60000"/>
                    <a:lumOff val="40000"/>
                  </a:schemeClr>
                </a:solidFill>
                <a:effectLst/>
              </a:rPr>
              <a:t>Non examples of Serious Bodily Injury </a:t>
            </a:r>
            <a:r>
              <a:rPr lang="en-US" sz="1400" i="1" dirty="0">
                <a:effectLst/>
              </a:rPr>
              <a:t>(most assaults will not qualify)</a:t>
            </a:r>
          </a:p>
          <a:p>
            <a:r>
              <a:rPr lang="en-US" sz="1800" dirty="0">
                <a:effectLst/>
              </a:rPr>
              <a:t>Teacher experienced redness, swelling, and pain, and missed one day of work to go to the doctor; there was no evidence the teacher sought further medical care. </a:t>
            </a:r>
          </a:p>
          <a:p>
            <a:r>
              <a:rPr lang="en-US" sz="1800" dirty="0">
                <a:effectLst/>
              </a:rPr>
              <a:t>Lots of pain one day but not the next not enough. </a:t>
            </a:r>
          </a:p>
          <a:p>
            <a:r>
              <a:rPr lang="en-US" sz="1800" dirty="0"/>
              <a:t>Teacher experienced pain, scrapes, went to doctor next day but did not need follow-up medical care</a:t>
            </a:r>
            <a:endParaRPr lang="en-US" sz="1800" dirty="0">
              <a:effectLst/>
            </a:endParaRPr>
          </a:p>
          <a:p>
            <a:endParaRPr lang="en-US" sz="1400" dirty="0"/>
          </a:p>
        </p:txBody>
      </p:sp>
      <p:sp>
        <p:nvSpPr>
          <p:cNvPr id="20" name="Content Placeholder 3">
            <a:extLst>
              <a:ext uri="{FF2B5EF4-FFF2-40B4-BE49-F238E27FC236}">
                <a16:creationId xmlns:a16="http://schemas.microsoft.com/office/drawing/2014/main" id="{9E9534D2-1C01-FC35-5991-7B73A2DC867F}"/>
              </a:ext>
            </a:extLst>
          </p:cNvPr>
          <p:cNvSpPr>
            <a:spLocks noGrp="1"/>
          </p:cNvSpPr>
          <p:nvPr>
            <p:ph sz="half" idx="2"/>
          </p:nvPr>
        </p:nvSpPr>
        <p:spPr>
          <a:xfrm>
            <a:off x="6584030" y="1412489"/>
            <a:ext cx="2194560" cy="4363844"/>
          </a:xfrm>
        </p:spPr>
        <p:txBody>
          <a:bodyPr>
            <a:normAutofit/>
          </a:bodyPr>
          <a:lstStyle/>
          <a:p>
            <a:pPr marL="0" indent="0">
              <a:buNone/>
            </a:pPr>
            <a:r>
              <a:rPr lang="en-US" sz="2000" b="1" dirty="0">
                <a:solidFill>
                  <a:schemeClr val="accent1">
                    <a:lumMod val="60000"/>
                    <a:lumOff val="40000"/>
                  </a:schemeClr>
                </a:solidFill>
              </a:rPr>
              <a:t>Examples of Serious Bodily Injury</a:t>
            </a:r>
          </a:p>
          <a:p>
            <a:r>
              <a:rPr lang="en-US" sz="1800" dirty="0"/>
              <a:t>Staff member missed 2 weeks of work due to student running into chest, caused contusions, extreme pain, required medication</a:t>
            </a:r>
          </a:p>
          <a:p>
            <a:r>
              <a:rPr lang="en-US" sz="1800" dirty="0"/>
              <a:t>Broken limb</a:t>
            </a:r>
          </a:p>
          <a:p>
            <a:endParaRPr lang="en-US" sz="1700" dirty="0"/>
          </a:p>
        </p:txBody>
      </p:sp>
    </p:spTree>
    <p:extLst>
      <p:ext uri="{BB962C8B-B14F-4D97-AF65-F5344CB8AC3E}">
        <p14:creationId xmlns:p14="http://schemas.microsoft.com/office/powerpoint/2010/main" val="23474185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08C314-2CDE-9255-6E44-ADB943EF493E}"/>
              </a:ext>
            </a:extLst>
          </p:cNvPr>
          <p:cNvSpPr>
            <a:spLocks noGrp="1"/>
          </p:cNvSpPr>
          <p:nvPr>
            <p:ph type="title"/>
          </p:nvPr>
        </p:nvSpPr>
        <p:spPr>
          <a:xfrm>
            <a:off x="1028697" y="348865"/>
            <a:ext cx="7533018" cy="877729"/>
          </a:xfrm>
        </p:spPr>
        <p:txBody>
          <a:bodyPr vert="horz" lIns="91440" tIns="45720" rIns="91440" bIns="45720" rtlCol="0" anchor="ctr">
            <a:noAutofit/>
          </a:bodyPr>
          <a:lstStyle/>
          <a:p>
            <a:pPr defTabSz="914400"/>
            <a:r>
              <a:rPr lang="en-US" sz="3200" kern="1200" dirty="0">
                <a:solidFill>
                  <a:srgbClr val="FFFFFF"/>
                </a:solidFill>
                <a:latin typeface="+mj-lt"/>
                <a:ea typeface="+mj-ea"/>
                <a:cs typeface="+mj-cs"/>
              </a:rPr>
              <a:t>The Questions that Need to be Answered by the team</a:t>
            </a:r>
          </a:p>
        </p:txBody>
      </p:sp>
      <p:sp>
        <p:nvSpPr>
          <p:cNvPr id="8" name="Content Placeholder 2">
            <a:extLst>
              <a:ext uri="{FF2B5EF4-FFF2-40B4-BE49-F238E27FC236}">
                <a16:creationId xmlns:a16="http://schemas.microsoft.com/office/drawing/2014/main" id="{51364681-003E-7119-871B-38FA73CB4C87}"/>
              </a:ext>
            </a:extLst>
          </p:cNvPr>
          <p:cNvSpPr>
            <a:spLocks/>
          </p:cNvSpPr>
          <p:nvPr/>
        </p:nvSpPr>
        <p:spPr>
          <a:xfrm>
            <a:off x="340076" y="1924820"/>
            <a:ext cx="3342924" cy="3701279"/>
          </a:xfrm>
          <a:prstGeom prst="rect">
            <a:avLst/>
          </a:prstGeom>
        </p:spPr>
        <p:txBody>
          <a:bodyPr>
            <a:normAutofit/>
          </a:bodyPr>
          <a:lstStyle/>
          <a:p>
            <a:pPr defTabSz="877824">
              <a:spcAft>
                <a:spcPts val="600"/>
              </a:spcAft>
            </a:pPr>
            <a:r>
              <a:rPr lang="en-US" sz="2400" kern="1200" dirty="0">
                <a:solidFill>
                  <a:schemeClr val="tx1"/>
                </a:solidFill>
                <a:latin typeface="+mn-lt"/>
                <a:ea typeface="+mn-ea"/>
                <a:cs typeface="+mn-cs"/>
              </a:rPr>
              <a:t>Was the behavior that was subject to the discipline, </a:t>
            </a:r>
            <a:r>
              <a:rPr lang="en-US" sz="2400" b="1" i="1" kern="1200" dirty="0">
                <a:solidFill>
                  <a:schemeClr val="tx1"/>
                </a:solidFill>
                <a:latin typeface="+mn-lt"/>
                <a:ea typeface="+mn-ea"/>
                <a:cs typeface="+mn-cs"/>
              </a:rPr>
              <a:t>caused by or had a direct relationship</a:t>
            </a:r>
            <a:r>
              <a:rPr lang="en-US" sz="2400" kern="1200" dirty="0">
                <a:solidFill>
                  <a:schemeClr val="tx1"/>
                </a:solidFill>
                <a:latin typeface="+mn-lt"/>
                <a:ea typeface="+mn-ea"/>
                <a:cs typeface="+mn-cs"/>
              </a:rPr>
              <a:t> to the disability?</a:t>
            </a:r>
            <a:endParaRPr lang="en-US" sz="2400" dirty="0"/>
          </a:p>
        </p:txBody>
      </p:sp>
      <p:graphicFrame>
        <p:nvGraphicFramePr>
          <p:cNvPr id="12" name="Content Placeholder 3" descr="Was the IEP and/or BIP correctly implemented at the time of the infraction?  If not, was the behavior directly the result of the failure of the implementation at the time of the infraction substantially cause the behavior?&#10;">
            <a:extLst>
              <a:ext uri="{FF2B5EF4-FFF2-40B4-BE49-F238E27FC236}">
                <a16:creationId xmlns:a16="http://schemas.microsoft.com/office/drawing/2014/main" id="{3A082FC0-687D-C470-BF5A-BD9B0702F5AF}"/>
              </a:ext>
            </a:extLst>
          </p:cNvPr>
          <p:cNvGraphicFramePr>
            <a:graphicFrameLocks/>
          </p:cNvGraphicFramePr>
          <p:nvPr>
            <p:extLst>
              <p:ext uri="{D42A27DB-BD31-4B8C-83A1-F6EECF244321}">
                <p14:modId xmlns:p14="http://schemas.microsoft.com/office/powerpoint/2010/main" val="3304221162"/>
              </p:ext>
            </p:extLst>
          </p:nvPr>
        </p:nvGraphicFramePr>
        <p:xfrm>
          <a:off x="4618090" y="1721079"/>
          <a:ext cx="4398910" cy="5136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8463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6402"/>
            <a:ext cx="9143997"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70175"/>
            <a:ext cx="9138997"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5265546"/>
            <a:ext cx="3057523"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001" y="5263483"/>
            <a:ext cx="9143999"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9D9E04-2100-7066-860B-ECE05334869B}"/>
              </a:ext>
            </a:extLst>
          </p:cNvPr>
          <p:cNvSpPr>
            <a:spLocks noGrp="1"/>
          </p:cNvSpPr>
          <p:nvPr>
            <p:ph type="title"/>
          </p:nvPr>
        </p:nvSpPr>
        <p:spPr>
          <a:xfrm>
            <a:off x="1028699" y="5510253"/>
            <a:ext cx="7421963" cy="1033669"/>
          </a:xfrm>
        </p:spPr>
        <p:txBody>
          <a:bodyPr vert="horz" lIns="91440" tIns="45720" rIns="91440" bIns="45720" rtlCol="0">
            <a:normAutofit/>
          </a:bodyPr>
          <a:lstStyle/>
          <a:p>
            <a:pPr defTabSz="914400"/>
            <a:r>
              <a:rPr lang="en-US" sz="3500" kern="1200" dirty="0">
                <a:solidFill>
                  <a:srgbClr val="FFFFFF"/>
                </a:solidFill>
                <a:latin typeface="+mj-lt"/>
                <a:ea typeface="+mj-ea"/>
                <a:cs typeface="+mj-cs"/>
              </a:rPr>
              <a:t>MDR Form pg. 1</a:t>
            </a:r>
          </a:p>
        </p:txBody>
      </p:sp>
      <p:pic>
        <p:nvPicPr>
          <p:cNvPr id="7" name="Content Placeholder 6" descr="MDR Cover Page">
            <a:extLst>
              <a:ext uri="{FF2B5EF4-FFF2-40B4-BE49-F238E27FC236}">
                <a16:creationId xmlns:a16="http://schemas.microsoft.com/office/drawing/2014/main" id="{1C855028-ACFE-E013-D6A8-8BEC89ACCB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2093" y="139700"/>
            <a:ext cx="6943549" cy="5120866"/>
          </a:xfrm>
          <a:prstGeom prst="rect">
            <a:avLst/>
          </a:prstGeom>
        </p:spPr>
      </p:pic>
    </p:spTree>
    <p:extLst>
      <p:ext uri="{BB962C8B-B14F-4D97-AF65-F5344CB8AC3E}">
        <p14:creationId xmlns:p14="http://schemas.microsoft.com/office/powerpoint/2010/main" val="676615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82344"/>
            <a:ext cx="9143997"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2">
            <p14:nvContentPartPr>
              <p14:cNvPr id="12" name="Ink 11" descr="highlight this section">
                <a:extLst>
                  <a:ext uri="{FF2B5EF4-FFF2-40B4-BE49-F238E27FC236}">
                    <a16:creationId xmlns:a16="http://schemas.microsoft.com/office/drawing/2014/main" id="{6D191191-16B2-F447-BE7B-C95CE7F8EF69}"/>
                  </a:ext>
                </a:extLst>
              </p14:cNvPr>
              <p14:cNvContentPartPr/>
              <p14:nvPr/>
            </p14:nvContentPartPr>
            <p14:xfrm>
              <a:off x="569046" y="2052184"/>
              <a:ext cx="377640" cy="658080"/>
            </p14:xfrm>
          </p:contentPart>
        </mc:Choice>
        <mc:Fallback xmlns="">
          <p:pic>
            <p:nvPicPr>
              <p:cNvPr id="12" name="Ink 11" descr="highlight this section">
                <a:extLst>
                  <a:ext uri="{FF2B5EF4-FFF2-40B4-BE49-F238E27FC236}">
                    <a16:creationId xmlns:a16="http://schemas.microsoft.com/office/drawing/2014/main" id="{6D191191-16B2-F447-BE7B-C95CE7F8EF69}"/>
                  </a:ext>
                </a:extLst>
              </p:cNvPr>
              <p:cNvPicPr/>
              <p:nvPr/>
            </p:nvPicPr>
            <p:blipFill>
              <a:blip r:embed="rId3"/>
              <a:stretch>
                <a:fillRect/>
              </a:stretch>
            </p:blipFill>
            <p:spPr>
              <a:xfrm>
                <a:off x="551406" y="2034184"/>
                <a:ext cx="413280" cy="693720"/>
              </a:xfrm>
              <a:prstGeom prst="rect">
                <a:avLst/>
              </a:prstGeom>
            </p:spPr>
          </p:pic>
        </mc:Fallback>
      </mc:AlternateContent>
      <p:pic>
        <p:nvPicPr>
          <p:cNvPr id="7" name="Content Placeholder 6" descr="MDR Form page 2 section 4">
            <a:extLst>
              <a:ext uri="{FF2B5EF4-FFF2-40B4-BE49-F238E27FC236}">
                <a16:creationId xmlns:a16="http://schemas.microsoft.com/office/drawing/2014/main" id="{6CEC752E-CA35-8273-3347-6942550818FE}"/>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09157" y="390831"/>
            <a:ext cx="8220543" cy="4891223"/>
          </a:xfrm>
          <a:prstGeom prst="rect">
            <a:avLst/>
          </a:prstGeom>
        </p:spPr>
      </p:pic>
      <p:sp>
        <p:nvSpPr>
          <p:cNvPr id="2" name="Title 1">
            <a:extLst>
              <a:ext uri="{FF2B5EF4-FFF2-40B4-BE49-F238E27FC236}">
                <a16:creationId xmlns:a16="http://schemas.microsoft.com/office/drawing/2014/main" id="{CE79497D-46A9-6C6C-F1B3-5B9B27B4AE22}"/>
              </a:ext>
            </a:extLst>
          </p:cNvPr>
          <p:cNvSpPr>
            <a:spLocks noGrp="1"/>
          </p:cNvSpPr>
          <p:nvPr>
            <p:ph type="title"/>
          </p:nvPr>
        </p:nvSpPr>
        <p:spPr>
          <a:xfrm>
            <a:off x="524785" y="5490971"/>
            <a:ext cx="5221554" cy="1159200"/>
          </a:xfrm>
        </p:spPr>
        <p:txBody>
          <a:bodyPr vert="horz" lIns="91440" tIns="45720" rIns="91440" bIns="45720" rtlCol="0" anchor="ctr">
            <a:normAutofit/>
          </a:bodyPr>
          <a:lstStyle/>
          <a:p>
            <a:pPr defTabSz="914400"/>
            <a:r>
              <a:rPr lang="en-US" sz="3500" kern="1200" dirty="0">
                <a:solidFill>
                  <a:srgbClr val="FFFFFF"/>
                </a:solidFill>
                <a:latin typeface="+mj-lt"/>
                <a:ea typeface="+mj-ea"/>
                <a:cs typeface="+mj-cs"/>
              </a:rPr>
              <a:t>MDR Form pg. 2</a:t>
            </a:r>
          </a:p>
        </p:txBody>
      </p:sp>
      <p:sp>
        <p:nvSpPr>
          <p:cNvPr id="50" name="Rectangle 49">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6086475"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9143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0573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3B6AFE-1E02-24B9-0E17-B897BCB5D998}"/>
              </a:ext>
            </a:extLst>
          </p:cNvPr>
          <p:cNvSpPr>
            <a:spLocks noGrp="1"/>
          </p:cNvSpPr>
          <p:nvPr>
            <p:ph type="title"/>
          </p:nvPr>
        </p:nvSpPr>
        <p:spPr>
          <a:xfrm>
            <a:off x="4885341" y="365125"/>
            <a:ext cx="3630007" cy="1807305"/>
          </a:xfrm>
        </p:spPr>
        <p:txBody>
          <a:bodyPr>
            <a:normAutofit/>
          </a:bodyPr>
          <a:lstStyle/>
          <a:p>
            <a:r>
              <a:rPr lang="en-US" dirty="0"/>
              <a:t>Preparing for MDR Meetings</a:t>
            </a:r>
          </a:p>
        </p:txBody>
      </p:sp>
      <p:pic>
        <p:nvPicPr>
          <p:cNvPr id="10" name="Picture 9" descr="Magnifying glass showing decling performance">
            <a:extLst>
              <a:ext uri="{FF2B5EF4-FFF2-40B4-BE49-F238E27FC236}">
                <a16:creationId xmlns:a16="http://schemas.microsoft.com/office/drawing/2014/main" id="{49AF9ABD-DC80-9AA2-27AC-0623E31B8312}"/>
              </a:ext>
            </a:extLst>
          </p:cNvPr>
          <p:cNvPicPr>
            <a:picLocks noChangeAspect="1"/>
          </p:cNvPicPr>
          <p:nvPr/>
        </p:nvPicPr>
        <p:blipFill rotWithShape="1">
          <a:blip r:embed="rId2"/>
          <a:srcRect l="12393" r="42956" b="-1"/>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2717B057-E491-0B07-7790-3394696DD8F6}"/>
              </a:ext>
            </a:extLst>
          </p:cNvPr>
          <p:cNvSpPr>
            <a:spLocks noGrp="1"/>
          </p:cNvSpPr>
          <p:nvPr>
            <p:ph idx="1"/>
          </p:nvPr>
        </p:nvSpPr>
        <p:spPr>
          <a:xfrm>
            <a:off x="4015946" y="2026508"/>
            <a:ext cx="5125768" cy="4720281"/>
          </a:xfrm>
        </p:spPr>
        <p:txBody>
          <a:bodyPr>
            <a:noAutofit/>
          </a:bodyPr>
          <a:lstStyle/>
          <a:p>
            <a:r>
              <a:rPr lang="en-US" sz="1800" dirty="0"/>
              <a:t>Preparation for Manifestation Determination Reviews is vital.  </a:t>
            </a:r>
            <a:r>
              <a:rPr lang="en-US" sz="1800" b="1" dirty="0"/>
              <a:t>Don’t just show up to meeting and give opinions and make the decision</a:t>
            </a:r>
          </a:p>
          <a:p>
            <a:r>
              <a:rPr lang="en-US" sz="2000" b="1" dirty="0"/>
              <a:t>Review</a:t>
            </a:r>
            <a:r>
              <a:rPr lang="en-US" sz="1800" dirty="0"/>
              <a:t> all relevant data </a:t>
            </a:r>
            <a:r>
              <a:rPr lang="en-US" sz="2000" b="1" dirty="0"/>
              <a:t>prior to</a:t>
            </a:r>
            <a:r>
              <a:rPr lang="en-US" sz="1800" dirty="0"/>
              <a:t>, and during, the meeting</a:t>
            </a:r>
          </a:p>
          <a:p>
            <a:r>
              <a:rPr lang="en-US" sz="1800" dirty="0"/>
              <a:t>Relevant data to review history and symptoms of disability:  </a:t>
            </a:r>
          </a:p>
          <a:p>
            <a:pPr marL="1201738" lvl="1" indent="0">
              <a:buFont typeface="Wingdings" pitchFamily="2" charset="2"/>
              <a:buChar char="ü"/>
            </a:pPr>
            <a:r>
              <a:rPr lang="en-US" dirty="0"/>
              <a:t>Details of the incident</a:t>
            </a:r>
          </a:p>
          <a:p>
            <a:pPr marL="1201738" lvl="1" indent="0">
              <a:buFont typeface="Wingdings" pitchFamily="2" charset="2"/>
              <a:buChar char="ü"/>
            </a:pPr>
            <a:r>
              <a:rPr lang="en-US" dirty="0"/>
              <a:t>Parent information/home history</a:t>
            </a:r>
          </a:p>
          <a:p>
            <a:pPr marL="1201738" lvl="1" indent="0">
              <a:buFont typeface="Wingdings" pitchFamily="2" charset="2"/>
              <a:buChar char="ü"/>
            </a:pPr>
            <a:r>
              <a:rPr lang="en-US" dirty="0"/>
              <a:t>Private evaluation and school evaluation reports</a:t>
            </a:r>
          </a:p>
          <a:p>
            <a:pPr marL="1201738" lvl="1" indent="0">
              <a:buFont typeface="Wingdings" pitchFamily="2" charset="2"/>
              <a:buChar char="ü"/>
            </a:pPr>
            <a:r>
              <a:rPr lang="en-US" dirty="0"/>
              <a:t>Interviews/reports from teachers</a:t>
            </a:r>
          </a:p>
          <a:p>
            <a:pPr marL="1201738" lvl="1" indent="0">
              <a:buFont typeface="Wingdings" pitchFamily="2" charset="2"/>
              <a:buChar char="ü"/>
            </a:pPr>
            <a:r>
              <a:rPr lang="en-US" dirty="0"/>
              <a:t>Discipline records, behavioral records</a:t>
            </a:r>
          </a:p>
          <a:p>
            <a:pPr marL="1201738" lvl="1" indent="0">
              <a:buFont typeface="Wingdings" pitchFamily="2" charset="2"/>
              <a:buChar char="ü"/>
            </a:pPr>
            <a:r>
              <a:rPr lang="en-US" dirty="0"/>
              <a:t>Grades, attendance</a:t>
            </a:r>
          </a:p>
          <a:p>
            <a:pPr marL="1201738" lvl="1" indent="0">
              <a:buFont typeface="Wingdings" pitchFamily="2" charset="2"/>
              <a:buChar char="ü"/>
            </a:pPr>
            <a:r>
              <a:rPr lang="en-US" dirty="0"/>
              <a:t>Drug or alcohol use if relevant</a:t>
            </a:r>
          </a:p>
        </p:txBody>
      </p:sp>
    </p:spTree>
    <p:extLst>
      <p:ext uri="{BB962C8B-B14F-4D97-AF65-F5344CB8AC3E}">
        <p14:creationId xmlns:p14="http://schemas.microsoft.com/office/powerpoint/2010/main" val="3183358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BFF402-6CE7-BF9D-C816-3B0C7F176BDB}"/>
              </a:ext>
            </a:extLst>
          </p:cNvPr>
          <p:cNvSpPr>
            <a:spLocks noGrp="1"/>
          </p:cNvSpPr>
          <p:nvPr>
            <p:ph type="title"/>
          </p:nvPr>
        </p:nvSpPr>
        <p:spPr>
          <a:xfrm>
            <a:off x="350041" y="586855"/>
            <a:ext cx="2401025" cy="3387497"/>
          </a:xfrm>
        </p:spPr>
        <p:txBody>
          <a:bodyPr vert="horz" lIns="91440" tIns="45720" rIns="91440" bIns="45720" rtlCol="0" anchor="b">
            <a:normAutofit/>
          </a:bodyPr>
          <a:lstStyle/>
          <a:p>
            <a:pPr algn="r" defTabSz="914400"/>
            <a:r>
              <a:rPr lang="en-US" sz="3500" b="1" kern="1200" dirty="0">
                <a:solidFill>
                  <a:srgbClr val="FFFFFF"/>
                </a:solidFill>
                <a:latin typeface="+mj-lt"/>
                <a:ea typeface="+mj-ea"/>
                <a:cs typeface="+mj-cs"/>
              </a:rPr>
              <a:t>Agenda</a:t>
            </a:r>
          </a:p>
        </p:txBody>
      </p:sp>
      <p:sp>
        <p:nvSpPr>
          <p:cNvPr id="3" name="Content Placeholder 2">
            <a:extLst>
              <a:ext uri="{FF2B5EF4-FFF2-40B4-BE49-F238E27FC236}">
                <a16:creationId xmlns:a16="http://schemas.microsoft.com/office/drawing/2014/main" id="{B7C7153F-8A8D-FADA-1A92-907A781571B0}"/>
              </a:ext>
            </a:extLst>
          </p:cNvPr>
          <p:cNvSpPr>
            <a:spLocks noGrp="1"/>
          </p:cNvSpPr>
          <p:nvPr>
            <p:ph type="body" sz="half" idx="2"/>
          </p:nvPr>
        </p:nvSpPr>
        <p:spPr>
          <a:xfrm>
            <a:off x="3607694" y="649480"/>
            <a:ext cx="4916510" cy="5546047"/>
          </a:xfrm>
        </p:spPr>
        <p:txBody>
          <a:bodyPr vert="horz" lIns="91440" tIns="45720" rIns="91440" bIns="45720" rtlCol="0" anchor="ctr">
            <a:normAutofit/>
          </a:bodyPr>
          <a:lstStyle/>
          <a:p>
            <a:pPr indent="-228600" defTabSz="914400">
              <a:buFont typeface="Arial" panose="020B0604020202020204" pitchFamily="34" charset="0"/>
              <a:buChar char="•"/>
            </a:pPr>
            <a:r>
              <a:rPr lang="en-US" sz="2000" dirty="0"/>
              <a:t>What are MDRs?</a:t>
            </a:r>
          </a:p>
          <a:p>
            <a:pPr indent="-228600" defTabSz="914400">
              <a:buFont typeface="Arial" panose="020B0604020202020204" pitchFamily="34" charset="0"/>
              <a:buChar char="•"/>
            </a:pPr>
            <a:r>
              <a:rPr lang="en-US" sz="2000" dirty="0"/>
              <a:t>When are they required?</a:t>
            </a:r>
          </a:p>
          <a:p>
            <a:pPr indent="-228600" defTabSz="914400">
              <a:buFont typeface="Arial" panose="020B0604020202020204" pitchFamily="34" charset="0"/>
              <a:buChar char="•"/>
            </a:pPr>
            <a:r>
              <a:rPr lang="en-US" sz="2000" dirty="0"/>
              <a:t>What are the questions to be answered?</a:t>
            </a:r>
          </a:p>
          <a:p>
            <a:pPr indent="-228600" defTabSz="914400">
              <a:buFont typeface="Arial" panose="020B0604020202020204" pitchFamily="34" charset="0"/>
              <a:buChar char="•"/>
            </a:pPr>
            <a:r>
              <a:rPr lang="en-US" sz="2000" dirty="0"/>
              <a:t>What does the team do if the behavior </a:t>
            </a:r>
            <a:r>
              <a:rPr lang="en-US" sz="2000" i="1" dirty="0"/>
              <a:t>is determined to be</a:t>
            </a:r>
            <a:r>
              <a:rPr lang="en-US" sz="2000" dirty="0"/>
              <a:t> a manifestation of the disability?</a:t>
            </a:r>
          </a:p>
          <a:p>
            <a:pPr indent="-228600" defTabSz="914400">
              <a:buFont typeface="Arial" panose="020B0604020202020204" pitchFamily="34" charset="0"/>
              <a:buChar char="•"/>
            </a:pPr>
            <a:r>
              <a:rPr lang="en-US" sz="2000" dirty="0"/>
              <a:t>What does the team do if the behavior </a:t>
            </a:r>
            <a:r>
              <a:rPr lang="en-US" sz="2000" i="1" dirty="0"/>
              <a:t>is not determined to be </a:t>
            </a:r>
            <a:r>
              <a:rPr lang="en-US" sz="2000" dirty="0"/>
              <a:t>a manifestation of the disability?</a:t>
            </a:r>
          </a:p>
          <a:p>
            <a:pPr indent="-228600" defTabSz="914400">
              <a:buFont typeface="Arial" panose="020B0604020202020204" pitchFamily="34" charset="0"/>
              <a:buChar char="•"/>
            </a:pPr>
            <a:r>
              <a:rPr lang="en-US" sz="2000" dirty="0"/>
              <a:t>Preparation for the MD</a:t>
            </a:r>
          </a:p>
          <a:p>
            <a:pPr indent="-228600" defTabSz="914400">
              <a:buFont typeface="Arial" panose="020B0604020202020204" pitchFamily="34" charset="0"/>
              <a:buChar char="•"/>
            </a:pPr>
            <a:r>
              <a:rPr lang="en-US" sz="2000" dirty="0"/>
              <a:t>Other Issues and Concerns</a:t>
            </a:r>
          </a:p>
          <a:p>
            <a:pPr indent="-228600" defTabSz="914400">
              <a:buFont typeface="Arial" panose="020B0604020202020204" pitchFamily="34" charset="0"/>
              <a:buChar char="•"/>
            </a:pPr>
            <a:endParaRPr lang="en-US" sz="1700" dirty="0"/>
          </a:p>
          <a:p>
            <a:pPr lvl="1" indent="-228600" defTabSz="914400">
              <a:buFont typeface="Arial" panose="020B0604020202020204" pitchFamily="34" charset="0"/>
              <a:buChar char="•"/>
            </a:pPr>
            <a:endParaRPr lang="en-US" sz="1700" dirty="0"/>
          </a:p>
          <a:p>
            <a:pPr lvl="1" indent="-228600" defTabSz="914400">
              <a:buFont typeface="Arial" panose="020B0604020202020204" pitchFamily="34" charset="0"/>
              <a:buChar char="•"/>
            </a:pPr>
            <a:endParaRPr lang="en-US" sz="1700" dirty="0"/>
          </a:p>
          <a:p>
            <a:pPr marL="457200" lvl="1" indent="-228600" defTabSz="914400">
              <a:buFont typeface="Arial" panose="020B0604020202020204" pitchFamily="34" charset="0"/>
              <a:buChar char="•"/>
            </a:pPr>
            <a:endParaRPr lang="en-US" sz="1700" dirty="0"/>
          </a:p>
        </p:txBody>
      </p:sp>
    </p:spTree>
    <p:extLst>
      <p:ext uri="{BB962C8B-B14F-4D97-AF65-F5344CB8AC3E}">
        <p14:creationId xmlns:p14="http://schemas.microsoft.com/office/powerpoint/2010/main" val="3103074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B6DF7-1989-4093-8272-268D7DD7E255}"/>
              </a:ext>
            </a:extLst>
          </p:cNvPr>
          <p:cNvSpPr>
            <a:spLocks noGrp="1"/>
          </p:cNvSpPr>
          <p:nvPr>
            <p:ph type="title"/>
          </p:nvPr>
        </p:nvSpPr>
        <p:spPr/>
        <p:txBody>
          <a:bodyPr/>
          <a:lstStyle/>
          <a:p>
            <a:r>
              <a:rPr lang="en-US" sz="3200" dirty="0"/>
              <a:t>Preparing for MDR Meetings-continued</a:t>
            </a:r>
            <a:endParaRPr lang="en-US" dirty="0"/>
          </a:p>
        </p:txBody>
      </p:sp>
      <p:sp>
        <p:nvSpPr>
          <p:cNvPr id="3" name="Content Placeholder 2">
            <a:extLst>
              <a:ext uri="{FF2B5EF4-FFF2-40B4-BE49-F238E27FC236}">
                <a16:creationId xmlns:a16="http://schemas.microsoft.com/office/drawing/2014/main" id="{24FE6CD1-7984-7538-09FD-80D70217DA75}"/>
              </a:ext>
            </a:extLst>
          </p:cNvPr>
          <p:cNvSpPr>
            <a:spLocks noGrp="1"/>
          </p:cNvSpPr>
          <p:nvPr>
            <p:ph idx="1"/>
          </p:nvPr>
        </p:nvSpPr>
        <p:spPr/>
        <p:txBody>
          <a:bodyPr/>
          <a:lstStyle/>
          <a:p>
            <a:pPr marL="0" indent="0">
              <a:buNone/>
            </a:pPr>
            <a:r>
              <a:rPr lang="en-US" sz="2400" b="1" dirty="0"/>
              <a:t>Involve the right people at the meeting and document how they are knowledgeable about the condition:</a:t>
            </a:r>
            <a:endParaRPr lang="en-US" sz="2400" dirty="0"/>
          </a:p>
          <a:p>
            <a:pPr marL="0" indent="0">
              <a:buNone/>
            </a:pPr>
            <a:r>
              <a:rPr lang="en-US" sz="2000" dirty="0"/>
              <a:t>Those that are knowledgeable about the student, the disability, and any relevant records that need to be interpreted.</a:t>
            </a:r>
          </a:p>
          <a:p>
            <a:pPr marL="0" indent="0">
              <a:buNone/>
            </a:pPr>
            <a:r>
              <a:rPr lang="en-US" sz="2000" dirty="0"/>
              <a:t>E.g., </a:t>
            </a:r>
            <a:r>
              <a:rPr lang="en-US" sz="2000" i="1" dirty="0"/>
              <a:t>“the classroom teacher has attended workshops on ADHD and the school psychologist and extensive experience and training with this condition”</a:t>
            </a:r>
          </a:p>
          <a:p>
            <a:pPr marL="0" indent="0">
              <a:buNone/>
            </a:pPr>
            <a:r>
              <a:rPr lang="en-US" sz="2000" dirty="0"/>
              <a:t>Must include in the meeting:  parents, classroom teacher, 504 coordinator</a:t>
            </a:r>
          </a:p>
          <a:p>
            <a:pPr marL="0" indent="0">
              <a:buNone/>
            </a:pPr>
            <a:endParaRPr lang="en-US" sz="2000" dirty="0"/>
          </a:p>
          <a:p>
            <a:pPr marL="0" indent="0">
              <a:buNone/>
            </a:pPr>
            <a:r>
              <a:rPr lang="en-US" sz="2000" dirty="0"/>
              <a:t>It may be appropriate to include in the meeting:  School Psychologist, school mental health professional, school nurse, school administrator, student, etc.</a:t>
            </a:r>
          </a:p>
          <a:p>
            <a:endParaRPr lang="en-US" dirty="0"/>
          </a:p>
        </p:txBody>
      </p:sp>
    </p:spTree>
    <p:extLst>
      <p:ext uri="{BB962C8B-B14F-4D97-AF65-F5344CB8AC3E}">
        <p14:creationId xmlns:p14="http://schemas.microsoft.com/office/powerpoint/2010/main" val="2110565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0F1FED-1E74-9E4E-1B51-47356F7B69EB}"/>
              </a:ext>
            </a:extLst>
          </p:cNvPr>
          <p:cNvSpPr>
            <a:spLocks noGrp="1"/>
          </p:cNvSpPr>
          <p:nvPr>
            <p:ph type="title"/>
          </p:nvPr>
        </p:nvSpPr>
        <p:spPr>
          <a:xfrm>
            <a:off x="524784" y="248038"/>
            <a:ext cx="5297791" cy="1159200"/>
          </a:xfrm>
        </p:spPr>
        <p:txBody>
          <a:bodyPr vert="horz" lIns="91440" tIns="45720" rIns="91440" bIns="45720" rtlCol="0" anchor="ctr">
            <a:normAutofit/>
          </a:bodyPr>
          <a:lstStyle/>
          <a:p>
            <a:pPr defTabSz="914400"/>
            <a:r>
              <a:rPr lang="en-US" sz="3500" kern="1200" dirty="0">
                <a:solidFill>
                  <a:srgbClr val="FFFFFF"/>
                </a:solidFill>
                <a:latin typeface="+mj-lt"/>
                <a:ea typeface="+mj-ea"/>
                <a:cs typeface="+mj-cs"/>
              </a:rPr>
              <a:t>MDR Form pg. 3</a:t>
            </a:r>
          </a:p>
        </p:txBody>
      </p:sp>
      <p:pic>
        <p:nvPicPr>
          <p:cNvPr id="5" name="Content Placeholder 4" descr="MDR Form page 3 ">
            <a:extLst>
              <a:ext uri="{FF2B5EF4-FFF2-40B4-BE49-F238E27FC236}">
                <a16:creationId xmlns:a16="http://schemas.microsoft.com/office/drawing/2014/main" id="{92D22D72-A3AE-4446-0EC6-2DF994355D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343" y="1574310"/>
            <a:ext cx="8118057" cy="5114375"/>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descr="highlight these two sections">
                <a:extLst>
                  <a:ext uri="{FF2B5EF4-FFF2-40B4-BE49-F238E27FC236}">
                    <a16:creationId xmlns:a16="http://schemas.microsoft.com/office/drawing/2014/main" id="{BBCB277A-9522-93A3-59FD-97F266C5D60B}"/>
                  </a:ext>
                </a:extLst>
              </p14:cNvPr>
              <p14:cNvContentPartPr/>
              <p14:nvPr/>
            </p14:nvContentPartPr>
            <p14:xfrm>
              <a:off x="364926" y="3632224"/>
              <a:ext cx="351000" cy="574920"/>
            </p14:xfrm>
          </p:contentPart>
        </mc:Choice>
        <mc:Fallback xmlns="">
          <p:pic>
            <p:nvPicPr>
              <p:cNvPr id="3" name="Ink 2" descr="highlight these two sections">
                <a:extLst>
                  <a:ext uri="{FF2B5EF4-FFF2-40B4-BE49-F238E27FC236}">
                    <a16:creationId xmlns:a16="http://schemas.microsoft.com/office/drawing/2014/main" id="{BBCB277A-9522-93A3-59FD-97F266C5D60B}"/>
                  </a:ext>
                </a:extLst>
              </p:cNvPr>
              <p:cNvPicPr/>
              <p:nvPr/>
            </p:nvPicPr>
            <p:blipFill>
              <a:blip r:embed="rId4"/>
              <a:stretch>
                <a:fillRect/>
              </a:stretch>
            </p:blipFill>
            <p:spPr>
              <a:xfrm>
                <a:off x="347286" y="3614584"/>
                <a:ext cx="386640" cy="610560"/>
              </a:xfrm>
              <a:prstGeom prst="rect">
                <a:avLst/>
              </a:prstGeom>
            </p:spPr>
          </p:pic>
        </mc:Fallback>
      </mc:AlternateContent>
    </p:spTree>
    <p:extLst>
      <p:ext uri="{BB962C8B-B14F-4D97-AF65-F5344CB8AC3E}">
        <p14:creationId xmlns:p14="http://schemas.microsoft.com/office/powerpoint/2010/main" val="2304289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39AD2C-A96A-7A2E-9983-A7054D1C8ABF}"/>
              </a:ext>
            </a:extLst>
          </p:cNvPr>
          <p:cNvSpPr>
            <a:spLocks noGrp="1"/>
          </p:cNvSpPr>
          <p:nvPr>
            <p:ph type="title"/>
          </p:nvPr>
        </p:nvSpPr>
        <p:spPr>
          <a:xfrm>
            <a:off x="3973321" y="329184"/>
            <a:ext cx="4688333" cy="1783080"/>
          </a:xfrm>
        </p:spPr>
        <p:txBody>
          <a:bodyPr anchor="b">
            <a:normAutofit/>
          </a:bodyPr>
          <a:lstStyle/>
          <a:p>
            <a:r>
              <a:rPr lang="en-US" sz="4700" dirty="0"/>
              <a:t>MDR Form:  First Question</a:t>
            </a:r>
          </a:p>
        </p:txBody>
      </p:sp>
      <p:pic>
        <p:nvPicPr>
          <p:cNvPr id="12" name="Picture 11" descr="Glasses on top of a book">
            <a:extLst>
              <a:ext uri="{FF2B5EF4-FFF2-40B4-BE49-F238E27FC236}">
                <a16:creationId xmlns:a16="http://schemas.microsoft.com/office/drawing/2014/main" id="{B781D56F-6480-A806-408D-C269E6706A02}"/>
              </a:ext>
            </a:extLst>
          </p:cNvPr>
          <p:cNvPicPr>
            <a:picLocks noChangeAspect="1"/>
          </p:cNvPicPr>
          <p:nvPr/>
        </p:nvPicPr>
        <p:blipFill rotWithShape="1">
          <a:blip r:embed="rId2"/>
          <a:srcRect l="20462" r="45794"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6FC7A13-DF26-7975-0AB4-7DB49B7B9E5F}"/>
              </a:ext>
            </a:extLst>
          </p:cNvPr>
          <p:cNvSpPr>
            <a:spLocks noGrp="1"/>
          </p:cNvSpPr>
          <p:nvPr>
            <p:ph idx="1"/>
          </p:nvPr>
        </p:nvSpPr>
        <p:spPr>
          <a:xfrm>
            <a:off x="3973321" y="2706624"/>
            <a:ext cx="4688333" cy="3483864"/>
          </a:xfrm>
        </p:spPr>
        <p:txBody>
          <a:bodyPr>
            <a:normAutofit/>
          </a:bodyPr>
          <a:lstStyle/>
          <a:p>
            <a:pPr marL="457200" indent="-457200">
              <a:buFont typeface="+mj-lt"/>
              <a:buAutoNum type="arabicPeriod"/>
            </a:pPr>
            <a:endParaRPr lang="en-US" sz="1900" dirty="0"/>
          </a:p>
          <a:p>
            <a:pPr marL="457200" indent="-457200">
              <a:buFont typeface="+mj-lt"/>
              <a:buAutoNum type="arabicPeriod"/>
            </a:pPr>
            <a:r>
              <a:rPr lang="en-US" sz="2400" dirty="0"/>
              <a:t>Was the behavior caused by, or directly and substantially related to, the disabilities?</a:t>
            </a:r>
          </a:p>
          <a:p>
            <a:pPr marL="0" indent="0">
              <a:buNone/>
            </a:pPr>
            <a:endParaRPr lang="en-US" sz="1900" dirty="0"/>
          </a:p>
          <a:p>
            <a:pPr marL="0" indent="0">
              <a:buNone/>
            </a:pPr>
            <a:r>
              <a:rPr lang="en-US" sz="2000" dirty="0">
                <a:solidFill>
                  <a:srgbClr val="455FA9"/>
                </a:solidFill>
              </a:rPr>
              <a:t>Example:</a:t>
            </a:r>
          </a:p>
          <a:p>
            <a:pPr marL="0" indent="0">
              <a:buNone/>
            </a:pPr>
            <a:r>
              <a:rPr lang="en-US" sz="2000" i="1" dirty="0">
                <a:solidFill>
                  <a:srgbClr val="455FA9"/>
                </a:solidFill>
              </a:rPr>
              <a:t>Student has ADHD with history of impulsive behaviors.  While engaging in horseplay on the playground, student kicks another student</a:t>
            </a:r>
          </a:p>
          <a:p>
            <a:pPr marL="342900" lvl="1" indent="0">
              <a:buNone/>
            </a:pPr>
            <a:endParaRPr lang="en-US" sz="1900" dirty="0"/>
          </a:p>
        </p:txBody>
      </p:sp>
    </p:spTree>
    <p:extLst>
      <p:ext uri="{BB962C8B-B14F-4D97-AF65-F5344CB8AC3E}">
        <p14:creationId xmlns:p14="http://schemas.microsoft.com/office/powerpoint/2010/main" val="3168005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39AD2C-A96A-7A2E-9983-A7054D1C8ABF}"/>
              </a:ext>
            </a:extLst>
          </p:cNvPr>
          <p:cNvSpPr>
            <a:spLocks noGrp="1"/>
          </p:cNvSpPr>
          <p:nvPr>
            <p:ph type="title"/>
          </p:nvPr>
        </p:nvSpPr>
        <p:spPr>
          <a:xfrm>
            <a:off x="3973321" y="329184"/>
            <a:ext cx="4688333" cy="1783080"/>
          </a:xfrm>
        </p:spPr>
        <p:txBody>
          <a:bodyPr anchor="b">
            <a:normAutofit/>
          </a:bodyPr>
          <a:lstStyle/>
          <a:p>
            <a:r>
              <a:rPr lang="en-US" sz="4700" dirty="0"/>
              <a:t>MDR Form:  Second Question</a:t>
            </a:r>
          </a:p>
        </p:txBody>
      </p:sp>
      <p:pic>
        <p:nvPicPr>
          <p:cNvPr id="12" name="Picture 11" descr="Glasses on top of a book">
            <a:extLst>
              <a:ext uri="{FF2B5EF4-FFF2-40B4-BE49-F238E27FC236}">
                <a16:creationId xmlns:a16="http://schemas.microsoft.com/office/drawing/2014/main" id="{B781D56F-6480-A806-408D-C269E6706A02}"/>
              </a:ext>
            </a:extLst>
          </p:cNvPr>
          <p:cNvPicPr>
            <a:picLocks noChangeAspect="1"/>
          </p:cNvPicPr>
          <p:nvPr/>
        </p:nvPicPr>
        <p:blipFill rotWithShape="1">
          <a:blip r:embed="rId2"/>
          <a:srcRect l="20462" r="45794"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6FC7A13-DF26-7975-0AB4-7DB49B7B9E5F}"/>
              </a:ext>
            </a:extLst>
          </p:cNvPr>
          <p:cNvSpPr>
            <a:spLocks noGrp="1"/>
          </p:cNvSpPr>
          <p:nvPr>
            <p:ph idx="1"/>
          </p:nvPr>
        </p:nvSpPr>
        <p:spPr>
          <a:xfrm>
            <a:off x="3976512" y="2543915"/>
            <a:ext cx="4688333" cy="3899646"/>
          </a:xfrm>
        </p:spPr>
        <p:txBody>
          <a:bodyPr>
            <a:normAutofit/>
          </a:bodyPr>
          <a:lstStyle/>
          <a:p>
            <a:pPr marL="457200" indent="-457200">
              <a:buFont typeface="+mj-lt"/>
              <a:buAutoNum type="arabicPeriod"/>
            </a:pPr>
            <a:endParaRPr lang="en-US" sz="1900" dirty="0"/>
          </a:p>
          <a:p>
            <a:pPr marL="344488" indent="-277813">
              <a:buNone/>
            </a:pPr>
            <a:r>
              <a:rPr lang="en-US" sz="2400" dirty="0"/>
              <a:t>2. Was the behavior the direct result of the school’s failure to implement the 504 plan? </a:t>
            </a:r>
            <a:r>
              <a:rPr lang="en-US" sz="2400" i="1" dirty="0">
                <a:solidFill>
                  <a:srgbClr val="C00000"/>
                </a:solidFill>
              </a:rPr>
              <a:t>(failure must directly result in the behavior)</a:t>
            </a:r>
            <a:endParaRPr lang="en-US" sz="1900" dirty="0">
              <a:solidFill>
                <a:srgbClr val="C00000"/>
              </a:solidFill>
            </a:endParaRPr>
          </a:p>
          <a:p>
            <a:pPr marL="0" indent="0">
              <a:buNone/>
            </a:pPr>
            <a:r>
              <a:rPr lang="en-US" sz="2000" i="1" dirty="0">
                <a:solidFill>
                  <a:schemeClr val="accent1">
                    <a:lumMod val="75000"/>
                  </a:schemeClr>
                </a:solidFill>
              </a:rPr>
              <a:t>Example:  </a:t>
            </a:r>
          </a:p>
          <a:p>
            <a:pPr marL="0" indent="0">
              <a:buNone/>
            </a:pPr>
            <a:r>
              <a:rPr lang="en-US" sz="2000" i="1" dirty="0">
                <a:solidFill>
                  <a:schemeClr val="accent1">
                    <a:lumMod val="75000"/>
                  </a:schemeClr>
                </a:solidFill>
              </a:rPr>
              <a:t>504 plan listed a behavior support person assigned to student.  Staff member was absent that day and no one was assigned to cover student.</a:t>
            </a:r>
          </a:p>
          <a:p>
            <a:pPr marL="342900" lvl="1" indent="0">
              <a:buNone/>
            </a:pPr>
            <a:endParaRPr lang="en-US" sz="1900" dirty="0"/>
          </a:p>
        </p:txBody>
      </p:sp>
    </p:spTree>
    <p:extLst>
      <p:ext uri="{BB962C8B-B14F-4D97-AF65-F5344CB8AC3E}">
        <p14:creationId xmlns:p14="http://schemas.microsoft.com/office/powerpoint/2010/main" val="2720553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8D459C-17E2-8EF1-538A-C1EA1E80EB1F}"/>
              </a:ext>
            </a:extLst>
          </p:cNvPr>
          <p:cNvSpPr>
            <a:spLocks noGrp="1"/>
          </p:cNvSpPr>
          <p:nvPr>
            <p:ph type="title"/>
          </p:nvPr>
        </p:nvSpPr>
        <p:spPr>
          <a:xfrm>
            <a:off x="350041" y="586855"/>
            <a:ext cx="2401025" cy="3387497"/>
          </a:xfrm>
        </p:spPr>
        <p:txBody>
          <a:bodyPr anchor="b">
            <a:normAutofit/>
          </a:bodyPr>
          <a:lstStyle/>
          <a:p>
            <a:pPr algn="r"/>
            <a:r>
              <a:rPr lang="en-US" sz="3500" dirty="0">
                <a:solidFill>
                  <a:srgbClr val="FFFFFF"/>
                </a:solidFill>
              </a:rPr>
              <a:t>Casual or Indirect Relationship</a:t>
            </a:r>
          </a:p>
        </p:txBody>
      </p:sp>
      <p:sp>
        <p:nvSpPr>
          <p:cNvPr id="3" name="Content Placeholder 2">
            <a:extLst>
              <a:ext uri="{FF2B5EF4-FFF2-40B4-BE49-F238E27FC236}">
                <a16:creationId xmlns:a16="http://schemas.microsoft.com/office/drawing/2014/main" id="{18F0A50F-2370-7D76-9CF9-84883030239D}"/>
              </a:ext>
            </a:extLst>
          </p:cNvPr>
          <p:cNvSpPr>
            <a:spLocks noGrp="1"/>
          </p:cNvSpPr>
          <p:nvPr>
            <p:ph idx="1"/>
          </p:nvPr>
        </p:nvSpPr>
        <p:spPr>
          <a:xfrm>
            <a:off x="3440200" y="646399"/>
            <a:ext cx="5266835" cy="5860791"/>
          </a:xfrm>
        </p:spPr>
        <p:txBody>
          <a:bodyPr anchor="ctr">
            <a:normAutofit/>
          </a:bodyPr>
          <a:lstStyle/>
          <a:p>
            <a:pPr marL="0" indent="0">
              <a:buNone/>
            </a:pPr>
            <a:r>
              <a:rPr lang="en-US" sz="2400" dirty="0"/>
              <a:t>Relationship between the behavior and disabilities </a:t>
            </a:r>
            <a:r>
              <a:rPr lang="en-US" sz="2400" b="1" u="sng" dirty="0"/>
              <a:t>must be more than attenuated</a:t>
            </a:r>
            <a:r>
              <a:rPr lang="en-US" sz="2400" dirty="0"/>
              <a:t>…Must have had a direct and substantial relationship to the disability.</a:t>
            </a:r>
          </a:p>
          <a:p>
            <a:pPr marL="0" indent="0">
              <a:buNone/>
            </a:pPr>
            <a:endParaRPr lang="en-US" sz="1300" dirty="0"/>
          </a:p>
          <a:p>
            <a:pPr marL="0" indent="0">
              <a:buNone/>
            </a:pPr>
            <a:r>
              <a:rPr lang="en-US" sz="2400" b="1" dirty="0"/>
              <a:t>Attenuated relationship example:</a:t>
            </a:r>
          </a:p>
          <a:p>
            <a:pPr marL="0" indent="0">
              <a:buNone/>
            </a:pPr>
            <a:r>
              <a:rPr lang="en-US" sz="2000" i="1" dirty="0">
                <a:solidFill>
                  <a:schemeClr val="accent1">
                    <a:lumMod val="75000"/>
                  </a:schemeClr>
                </a:solidFill>
              </a:rPr>
              <a:t>Student has a 504 plan for dyslexia.  An opinion is shared that because of her disability, the student has low self-esteem.  The faulty argument is that the student engaged in behavior, subject to discipline, because of low self-esteem related to her disability.</a:t>
            </a:r>
          </a:p>
          <a:p>
            <a:pPr marL="0" indent="0">
              <a:buNone/>
            </a:pPr>
            <a:endParaRPr lang="en-US" sz="2000" i="1" dirty="0">
              <a:solidFill>
                <a:schemeClr val="accent1">
                  <a:lumMod val="75000"/>
                </a:schemeClr>
              </a:solidFill>
            </a:endParaRPr>
          </a:p>
          <a:p>
            <a:pPr marL="0" indent="0">
              <a:buNone/>
            </a:pPr>
            <a:r>
              <a:rPr lang="en-US" sz="2000" i="1" dirty="0">
                <a:solidFill>
                  <a:schemeClr val="accent1">
                    <a:lumMod val="75000"/>
                  </a:schemeClr>
                </a:solidFill>
              </a:rPr>
              <a:t>Student has a 504 plan for depression.  The Dean of Students catches the student with a marijuana vape pen.  The argument is made that he was self-medicating for his depression.</a:t>
            </a:r>
          </a:p>
          <a:p>
            <a:pPr marL="0" indent="0">
              <a:buNone/>
            </a:pPr>
            <a:endParaRPr lang="en-US" sz="1300" dirty="0"/>
          </a:p>
          <a:p>
            <a:pPr marL="0" indent="0">
              <a:buNone/>
            </a:pPr>
            <a:endParaRPr lang="en-US" sz="1300" dirty="0"/>
          </a:p>
        </p:txBody>
      </p:sp>
    </p:spTree>
    <p:extLst>
      <p:ext uri="{BB962C8B-B14F-4D97-AF65-F5344CB8AC3E}">
        <p14:creationId xmlns:p14="http://schemas.microsoft.com/office/powerpoint/2010/main" val="2691143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8D459C-17E2-8EF1-538A-C1EA1E80EB1F}"/>
              </a:ext>
            </a:extLst>
          </p:cNvPr>
          <p:cNvSpPr>
            <a:spLocks noGrp="1"/>
          </p:cNvSpPr>
          <p:nvPr>
            <p:ph type="title"/>
          </p:nvPr>
        </p:nvSpPr>
        <p:spPr>
          <a:xfrm>
            <a:off x="619797" y="586855"/>
            <a:ext cx="3172575" cy="3387497"/>
          </a:xfrm>
        </p:spPr>
        <p:txBody>
          <a:bodyPr anchor="b">
            <a:normAutofit/>
          </a:bodyPr>
          <a:lstStyle/>
          <a:p>
            <a:pPr algn="r"/>
            <a:r>
              <a:rPr lang="en-US" sz="3500" dirty="0">
                <a:solidFill>
                  <a:srgbClr val="FFFFFF"/>
                </a:solidFill>
              </a:rPr>
              <a:t>Direct or Substantial Relationship</a:t>
            </a:r>
          </a:p>
        </p:txBody>
      </p:sp>
      <p:sp>
        <p:nvSpPr>
          <p:cNvPr id="3" name="Content Placeholder 2">
            <a:extLst>
              <a:ext uri="{FF2B5EF4-FFF2-40B4-BE49-F238E27FC236}">
                <a16:creationId xmlns:a16="http://schemas.microsoft.com/office/drawing/2014/main" id="{18F0A50F-2370-7D76-9CF9-84883030239D}"/>
              </a:ext>
            </a:extLst>
          </p:cNvPr>
          <p:cNvSpPr>
            <a:spLocks noGrp="1"/>
          </p:cNvSpPr>
          <p:nvPr>
            <p:ph idx="1"/>
          </p:nvPr>
        </p:nvSpPr>
        <p:spPr>
          <a:xfrm>
            <a:off x="4254836" y="649480"/>
            <a:ext cx="4677143" cy="5546047"/>
          </a:xfrm>
        </p:spPr>
        <p:txBody>
          <a:bodyPr anchor="ctr">
            <a:normAutofit/>
          </a:bodyPr>
          <a:lstStyle/>
          <a:p>
            <a:pPr marL="0" indent="0">
              <a:buNone/>
            </a:pPr>
            <a:endParaRPr lang="en-US" sz="1700" dirty="0"/>
          </a:p>
          <a:p>
            <a:pPr marL="0" indent="0">
              <a:buNone/>
            </a:pPr>
            <a:r>
              <a:rPr lang="en-US" sz="2400" b="1" dirty="0"/>
              <a:t>Direct/substantial relationship to disability:</a:t>
            </a:r>
          </a:p>
          <a:p>
            <a:pPr marL="0" indent="0">
              <a:buNone/>
            </a:pPr>
            <a:r>
              <a:rPr lang="en-US" sz="2000" i="1" dirty="0">
                <a:solidFill>
                  <a:schemeClr val="accent1">
                    <a:lumMod val="75000"/>
                  </a:schemeClr>
                </a:solidFill>
              </a:rPr>
              <a:t>Student has a school discipline history of difficulty controlling his emotions and anger toward peers.  Likewise, the private psychological report has documented evidence that student has significant challenges with self-regulation, specific to anger, and has a pattern of acting out physically toward others.  </a:t>
            </a:r>
          </a:p>
          <a:p>
            <a:pPr marL="0" indent="0">
              <a:buNone/>
            </a:pPr>
            <a:endParaRPr lang="en-US" sz="1700" i="1" dirty="0"/>
          </a:p>
          <a:p>
            <a:pPr marL="0" indent="0">
              <a:buNone/>
            </a:pPr>
            <a:r>
              <a:rPr lang="en-US" sz="2000" i="1" dirty="0">
                <a:solidFill>
                  <a:schemeClr val="accent1">
                    <a:lumMod val="75000"/>
                  </a:schemeClr>
                </a:solidFill>
              </a:rPr>
              <a:t>Student is identified with ADHD and has a history of impulsivity and forgetfulness.  She makes her lunch for school and leaves the knife she used to cut her sandwich in her lunch box by mistake.  Other students see the knife when she opens her lunchbox in the cafeteria.  </a:t>
            </a:r>
          </a:p>
          <a:p>
            <a:pPr marL="0" indent="0">
              <a:buNone/>
            </a:pPr>
            <a:endParaRPr lang="en-US" sz="1700" dirty="0"/>
          </a:p>
        </p:txBody>
      </p:sp>
    </p:spTree>
    <p:extLst>
      <p:ext uri="{BB962C8B-B14F-4D97-AF65-F5344CB8AC3E}">
        <p14:creationId xmlns:p14="http://schemas.microsoft.com/office/powerpoint/2010/main" val="795736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77CC23-CF3F-BC00-0D86-60E0BEBFB623}"/>
              </a:ext>
            </a:extLst>
          </p:cNvPr>
          <p:cNvSpPr>
            <a:spLocks noGrp="1"/>
          </p:cNvSpPr>
          <p:nvPr>
            <p:ph type="title"/>
          </p:nvPr>
        </p:nvSpPr>
        <p:spPr>
          <a:xfrm>
            <a:off x="1028697" y="348865"/>
            <a:ext cx="7533018" cy="877729"/>
          </a:xfrm>
        </p:spPr>
        <p:txBody>
          <a:bodyPr anchor="ctr">
            <a:normAutofit/>
          </a:bodyPr>
          <a:lstStyle/>
          <a:p>
            <a:r>
              <a:rPr lang="en-US" sz="2700" dirty="0">
                <a:solidFill>
                  <a:srgbClr val="FFFFFF"/>
                </a:solidFill>
              </a:rPr>
              <a:t>When the Behavior is Determined to be a Manifestation of the Disability:</a:t>
            </a:r>
          </a:p>
        </p:txBody>
      </p:sp>
      <p:graphicFrame>
        <p:nvGraphicFramePr>
          <p:cNvPr id="5" name="Content Placeholder 2" descr="The team must conduct an FBA and develop BIP or If there already is a BIP in place,  revise/update the plan to address the behaviors that led to the disciplinary removal. And The student should return to his/her previous placement unless the parents and the rest of the IEP team agree to a new placement.&#10;&#10;&#10;&#10;">
            <a:extLst>
              <a:ext uri="{FF2B5EF4-FFF2-40B4-BE49-F238E27FC236}">
                <a16:creationId xmlns:a16="http://schemas.microsoft.com/office/drawing/2014/main" id="{0B54F4F2-1038-FD13-4914-43EF0B299FB3}"/>
              </a:ext>
            </a:extLst>
          </p:cNvPr>
          <p:cNvGraphicFramePr>
            <a:graphicFrameLocks noGrp="1"/>
          </p:cNvGraphicFramePr>
          <p:nvPr>
            <p:ph idx="1"/>
            <p:extLst>
              <p:ext uri="{D42A27DB-BD31-4B8C-83A1-F6EECF244321}">
                <p14:modId xmlns:p14="http://schemas.microsoft.com/office/powerpoint/2010/main" val="1508898957"/>
              </p:ext>
            </p:extLst>
          </p:nvPr>
        </p:nvGraphicFramePr>
        <p:xfrm>
          <a:off x="210066" y="1779373"/>
          <a:ext cx="8468848" cy="4526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1003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8D459C-17E2-8EF1-538A-C1EA1E80EB1F}"/>
              </a:ext>
            </a:extLst>
          </p:cNvPr>
          <p:cNvSpPr>
            <a:spLocks noGrp="1"/>
          </p:cNvSpPr>
          <p:nvPr>
            <p:ph type="title"/>
          </p:nvPr>
        </p:nvSpPr>
        <p:spPr>
          <a:xfrm>
            <a:off x="350041" y="586855"/>
            <a:ext cx="2401025" cy="3387497"/>
          </a:xfrm>
        </p:spPr>
        <p:txBody>
          <a:bodyPr anchor="b">
            <a:normAutofit/>
          </a:bodyPr>
          <a:lstStyle/>
          <a:p>
            <a:pPr algn="r"/>
            <a:r>
              <a:rPr lang="en-US" sz="3500" dirty="0">
                <a:solidFill>
                  <a:srgbClr val="FFFFFF"/>
                </a:solidFill>
              </a:rPr>
              <a:t>No Relationship</a:t>
            </a:r>
          </a:p>
        </p:txBody>
      </p:sp>
      <p:sp>
        <p:nvSpPr>
          <p:cNvPr id="3" name="Content Placeholder 2">
            <a:extLst>
              <a:ext uri="{FF2B5EF4-FFF2-40B4-BE49-F238E27FC236}">
                <a16:creationId xmlns:a16="http://schemas.microsoft.com/office/drawing/2014/main" id="{18F0A50F-2370-7D76-9CF9-84883030239D}"/>
              </a:ext>
            </a:extLst>
          </p:cNvPr>
          <p:cNvSpPr>
            <a:spLocks noGrp="1"/>
          </p:cNvSpPr>
          <p:nvPr>
            <p:ph idx="1"/>
          </p:nvPr>
        </p:nvSpPr>
        <p:spPr>
          <a:xfrm>
            <a:off x="3436295" y="649480"/>
            <a:ext cx="5544419" cy="5546047"/>
          </a:xfrm>
        </p:spPr>
        <p:txBody>
          <a:bodyPr anchor="ctr">
            <a:normAutofit/>
          </a:bodyPr>
          <a:lstStyle/>
          <a:p>
            <a:pPr marL="0" indent="0">
              <a:buNone/>
            </a:pPr>
            <a:r>
              <a:rPr lang="en-US" sz="2400" b="1" dirty="0"/>
              <a:t>No Manifestation between behavior and disability:</a:t>
            </a:r>
            <a:endParaRPr lang="en-US" sz="2400" i="1" dirty="0"/>
          </a:p>
          <a:p>
            <a:pPr marL="0" indent="0">
              <a:buNone/>
            </a:pPr>
            <a:r>
              <a:rPr lang="en-US" sz="1800" i="1" dirty="0">
                <a:solidFill>
                  <a:schemeClr val="accent1">
                    <a:lumMod val="75000"/>
                  </a:schemeClr>
                </a:solidFill>
              </a:rPr>
              <a:t>Student has a 504 for ADHD, inattentive type, with no history of aggression toward adults or peers in school discipline, parent reports or private evaluation records.  Student injures another classmate in a fight on the playground and is considered for expulsion due to the severity of the incident and the harm caused.</a:t>
            </a:r>
          </a:p>
          <a:p>
            <a:pPr marL="0" indent="0">
              <a:buNone/>
            </a:pPr>
            <a:endParaRPr lang="en-US" sz="1800" i="1" dirty="0">
              <a:solidFill>
                <a:schemeClr val="accent1">
                  <a:lumMod val="75000"/>
                </a:schemeClr>
              </a:solidFill>
            </a:endParaRPr>
          </a:p>
          <a:p>
            <a:pPr marL="0" indent="0">
              <a:buNone/>
            </a:pPr>
            <a:r>
              <a:rPr lang="en-US" sz="1800" i="1" dirty="0">
                <a:solidFill>
                  <a:schemeClr val="accent1">
                    <a:lumMod val="75000"/>
                  </a:schemeClr>
                </a:solidFill>
              </a:rPr>
              <a:t>Student has Tourette’s with associated ADHD/OCD and is on a 504 plan. Student has a history of forgetful and impulsive actions.  However, student was considered for expulsion after picking up rocks and throwing them at the younger students, hitting and causing significant injury to that student. Student had told other students “watch me hit that student with this rock”. Parents argued that throwing the rocks was an involuntary tic.</a:t>
            </a:r>
          </a:p>
          <a:p>
            <a:pPr marL="0" indent="0">
              <a:buNone/>
            </a:pPr>
            <a:endParaRPr lang="en-US" sz="1200" i="1" dirty="0"/>
          </a:p>
        </p:txBody>
      </p:sp>
    </p:spTree>
    <p:extLst>
      <p:ext uri="{BB962C8B-B14F-4D97-AF65-F5344CB8AC3E}">
        <p14:creationId xmlns:p14="http://schemas.microsoft.com/office/powerpoint/2010/main" val="1211523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7CC23-CF3F-BC00-0D86-60E0BEBFB623}"/>
              </a:ext>
            </a:extLst>
          </p:cNvPr>
          <p:cNvSpPr>
            <a:spLocks noGrp="1"/>
          </p:cNvSpPr>
          <p:nvPr>
            <p:ph type="title"/>
          </p:nvPr>
        </p:nvSpPr>
        <p:spPr>
          <a:xfrm>
            <a:off x="628650" y="365126"/>
            <a:ext cx="7886700" cy="1325563"/>
          </a:xfrm>
        </p:spPr>
        <p:txBody>
          <a:bodyPr anchor="ctr">
            <a:normAutofit/>
          </a:bodyPr>
          <a:lstStyle/>
          <a:p>
            <a:r>
              <a:rPr lang="en-US" sz="3400" dirty="0"/>
              <a:t>When the Behavior is Determined </a:t>
            </a:r>
            <a:r>
              <a:rPr lang="en-US" sz="3400" b="1" dirty="0"/>
              <a:t>Not to be</a:t>
            </a:r>
            <a:r>
              <a:rPr lang="en-US" sz="3400" dirty="0"/>
              <a:t> a Manifestation of the Disability</a:t>
            </a:r>
          </a:p>
        </p:txBody>
      </p:sp>
      <p:graphicFrame>
        <p:nvGraphicFramePr>
          <p:cNvPr id="5" name="Content Placeholder 2" descr="The student may be disciplined similar to any other student according to the code of conduct, but services must be provided.  If the behaviors that led to the disciplinary measures impede the learning of others, the team should consider whether to conduct an FBA and develop a BIP&#10;&#10;">
            <a:extLst>
              <a:ext uri="{FF2B5EF4-FFF2-40B4-BE49-F238E27FC236}">
                <a16:creationId xmlns:a16="http://schemas.microsoft.com/office/drawing/2014/main" id="{D43C8233-8D74-6311-D4E5-4B048CBDDF1D}"/>
              </a:ext>
            </a:extLst>
          </p:cNvPr>
          <p:cNvGraphicFramePr>
            <a:graphicFrameLocks noGrp="1"/>
          </p:cNvGraphicFramePr>
          <p:nvPr>
            <p:ph idx="1"/>
            <p:extLst>
              <p:ext uri="{D42A27DB-BD31-4B8C-83A1-F6EECF244321}">
                <p14:modId xmlns:p14="http://schemas.microsoft.com/office/powerpoint/2010/main" val="429266135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6467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39AD2C-A96A-7A2E-9983-A7054D1C8ABF}"/>
              </a:ext>
            </a:extLst>
          </p:cNvPr>
          <p:cNvSpPr>
            <a:spLocks noGrp="1"/>
          </p:cNvSpPr>
          <p:nvPr>
            <p:ph type="title"/>
          </p:nvPr>
        </p:nvSpPr>
        <p:spPr>
          <a:xfrm>
            <a:off x="4197375" y="489508"/>
            <a:ext cx="4316172" cy="1667569"/>
          </a:xfrm>
        </p:spPr>
        <p:txBody>
          <a:bodyPr anchor="b">
            <a:normAutofit/>
          </a:bodyPr>
          <a:lstStyle/>
          <a:p>
            <a:r>
              <a:rPr lang="en-US" sz="3500" dirty="0"/>
              <a:t>Recent Additional Consideration by OCR</a:t>
            </a:r>
          </a:p>
        </p:txBody>
      </p:sp>
      <p:pic>
        <p:nvPicPr>
          <p:cNvPr id="5" name="Graphic 4" descr="Slippery with solid fill">
            <a:extLst>
              <a:ext uri="{FF2B5EF4-FFF2-40B4-BE49-F238E27FC236}">
                <a16:creationId xmlns:a16="http://schemas.microsoft.com/office/drawing/2014/main" id="{E9DAC41B-356A-E8FE-0176-418DD355DA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452" y="2157077"/>
            <a:ext cx="2772457" cy="2772457"/>
          </a:xfrm>
          <a:prstGeom prst="rect">
            <a:avLst/>
          </a:prstGeom>
        </p:spPr>
      </p:pic>
      <p:sp>
        <p:nvSpPr>
          <p:cNvPr id="3" name="Content Placeholder 2">
            <a:extLst>
              <a:ext uri="{FF2B5EF4-FFF2-40B4-BE49-F238E27FC236}">
                <a16:creationId xmlns:a16="http://schemas.microsoft.com/office/drawing/2014/main" id="{96FC7A13-DF26-7975-0AB4-7DB49B7B9E5F}"/>
              </a:ext>
            </a:extLst>
          </p:cNvPr>
          <p:cNvSpPr>
            <a:spLocks noGrp="1"/>
          </p:cNvSpPr>
          <p:nvPr>
            <p:ph idx="1"/>
          </p:nvPr>
        </p:nvSpPr>
        <p:spPr>
          <a:xfrm>
            <a:off x="4197376" y="2405894"/>
            <a:ext cx="4316172" cy="3197464"/>
          </a:xfrm>
        </p:spPr>
        <p:txBody>
          <a:bodyPr anchor="t">
            <a:normAutofit/>
          </a:bodyPr>
          <a:lstStyle/>
          <a:p>
            <a:pPr marL="0" indent="0">
              <a:buNone/>
            </a:pPr>
            <a:r>
              <a:rPr lang="en-US" sz="2800" dirty="0"/>
              <a:t>Was the behavior substantially related to inappropriate IEP?</a:t>
            </a:r>
          </a:p>
          <a:p>
            <a:pPr marL="0" indent="0">
              <a:buNone/>
            </a:pPr>
            <a:endParaRPr lang="en-US" sz="2800" dirty="0"/>
          </a:p>
          <a:p>
            <a:pPr lvl="1"/>
            <a:r>
              <a:rPr lang="en-US" sz="2400" dirty="0"/>
              <a:t>Was there a clear need for BIP/FBA/behavior supports due to chronic behavior problems?</a:t>
            </a:r>
          </a:p>
          <a:p>
            <a:pPr lvl="1"/>
            <a:endParaRPr lang="en-US" sz="1700" dirty="0"/>
          </a:p>
          <a:p>
            <a:pPr marL="342900" lvl="1" indent="0">
              <a:buNone/>
            </a:pPr>
            <a:endParaRPr lang="en-US" sz="1700" dirty="0"/>
          </a:p>
        </p:txBody>
      </p:sp>
      <p:sp>
        <p:nvSpPr>
          <p:cNvPr id="24" name="Rectangle 23">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53143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60045"/>
            <a:ext cx="4694659" cy="573405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0299"/>
          <a:stretch/>
        </p:blipFill>
        <p:spPr>
          <a:xfrm>
            <a:off x="-1" y="857250"/>
            <a:ext cx="9144001" cy="5734050"/>
          </a:xfrm>
          <a:prstGeom prst="rect">
            <a:avLst/>
          </a:prstGeom>
        </p:spPr>
      </p:pic>
      <p:sp>
        <p:nvSpPr>
          <p:cNvPr id="2" name="Title 1">
            <a:extLst>
              <a:ext uri="{FF2B5EF4-FFF2-40B4-BE49-F238E27FC236}">
                <a16:creationId xmlns:a16="http://schemas.microsoft.com/office/drawing/2014/main" id="{716E3867-7297-47CF-4D82-1AF12CA4A296}"/>
              </a:ext>
            </a:extLst>
          </p:cNvPr>
          <p:cNvSpPr>
            <a:spLocks noGrp="1"/>
          </p:cNvSpPr>
          <p:nvPr>
            <p:ph type="title"/>
          </p:nvPr>
        </p:nvSpPr>
        <p:spPr>
          <a:xfrm>
            <a:off x="4171398" y="979569"/>
            <a:ext cx="4505646" cy="1278318"/>
          </a:xfrm>
        </p:spPr>
        <p:txBody>
          <a:bodyPr>
            <a:normAutofit/>
          </a:bodyPr>
          <a:lstStyle/>
          <a:p>
            <a:pPr marL="0" indent="0">
              <a:buNone/>
            </a:pPr>
            <a:r>
              <a:rPr lang="en-US" sz="3600" b="1" dirty="0">
                <a:solidFill>
                  <a:srgbClr val="000000"/>
                </a:solidFill>
              </a:rPr>
              <a:t>Purpose of MDR rules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1468363"/>
            <a:ext cx="4180922" cy="4515805"/>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pic>
        <p:nvPicPr>
          <p:cNvPr id="7" name="Graphic 6" descr="Schoolhouse">
            <a:extLst>
              <a:ext uri="{FF2B5EF4-FFF2-40B4-BE49-F238E27FC236}">
                <a16:creationId xmlns:a16="http://schemas.microsoft.com/office/drawing/2014/main" id="{97F72C71-FF99-7556-DA03-B8BA9386EF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9490" y="2079067"/>
            <a:ext cx="3026740" cy="3026740"/>
          </a:xfrm>
          <a:prstGeom prst="rect">
            <a:avLst/>
          </a:prstGeom>
        </p:spPr>
      </p:pic>
      <p:sp>
        <p:nvSpPr>
          <p:cNvPr id="3" name="Content Placeholder 2">
            <a:extLst>
              <a:ext uri="{FF2B5EF4-FFF2-40B4-BE49-F238E27FC236}">
                <a16:creationId xmlns:a16="http://schemas.microsoft.com/office/drawing/2014/main" id="{F8917165-A131-B0A1-9698-4B218569DEB8}"/>
              </a:ext>
            </a:extLst>
          </p:cNvPr>
          <p:cNvSpPr>
            <a:spLocks noGrp="1"/>
          </p:cNvSpPr>
          <p:nvPr>
            <p:ph idx="1"/>
          </p:nvPr>
        </p:nvSpPr>
        <p:spPr>
          <a:xfrm>
            <a:off x="4595391" y="2260681"/>
            <a:ext cx="4003614" cy="3303778"/>
          </a:xfrm>
        </p:spPr>
        <p:txBody>
          <a:bodyPr anchor="ctr">
            <a:normAutofit/>
          </a:bodyPr>
          <a:lstStyle/>
          <a:p>
            <a:pPr marL="0" indent="0">
              <a:buNone/>
            </a:pPr>
            <a:endParaRPr lang="en-US" sz="1500" dirty="0">
              <a:solidFill>
                <a:srgbClr val="000000"/>
              </a:solidFill>
            </a:endParaRPr>
          </a:p>
          <a:p>
            <a:r>
              <a:rPr lang="en-US" sz="2400" dirty="0">
                <a:solidFill>
                  <a:srgbClr val="000000"/>
                </a:solidFill>
              </a:rPr>
              <a:t>To prevent discriminatory removals and loss of schooling</a:t>
            </a:r>
          </a:p>
          <a:p>
            <a:pPr marL="0" indent="0">
              <a:buNone/>
            </a:pPr>
            <a:endParaRPr lang="en-US" sz="2400" dirty="0">
              <a:solidFill>
                <a:srgbClr val="000000"/>
              </a:solidFill>
            </a:endParaRPr>
          </a:p>
          <a:p>
            <a:r>
              <a:rPr lang="en-US" sz="2400" dirty="0">
                <a:solidFill>
                  <a:srgbClr val="000000"/>
                </a:solidFill>
              </a:rPr>
              <a:t>Prevent local/state rules mandating long-term disciplinary removals and expulsions despite disabilities</a:t>
            </a:r>
          </a:p>
        </p:txBody>
      </p:sp>
    </p:spTree>
    <p:extLst>
      <p:ext uri="{BB962C8B-B14F-4D97-AF65-F5344CB8AC3E}">
        <p14:creationId xmlns:p14="http://schemas.microsoft.com/office/powerpoint/2010/main" val="2938259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88742-6CB6-B4C5-1EA1-2A05E6656230}"/>
              </a:ext>
            </a:extLst>
          </p:cNvPr>
          <p:cNvSpPr>
            <a:spLocks noGrp="1"/>
          </p:cNvSpPr>
          <p:nvPr>
            <p:ph type="title"/>
          </p:nvPr>
        </p:nvSpPr>
        <p:spPr>
          <a:xfrm>
            <a:off x="4401417" y="1138036"/>
            <a:ext cx="4083287" cy="1402470"/>
          </a:xfrm>
        </p:spPr>
        <p:txBody>
          <a:bodyPr anchor="t">
            <a:normAutofit/>
          </a:bodyPr>
          <a:lstStyle/>
          <a:p>
            <a:r>
              <a:rPr lang="en-US" sz="2800" dirty="0"/>
              <a:t>Explanation</a:t>
            </a:r>
          </a:p>
        </p:txBody>
      </p:sp>
      <p:pic>
        <p:nvPicPr>
          <p:cNvPr id="18" name="Picture 17" descr="Graph on document with pen">
            <a:extLst>
              <a:ext uri="{FF2B5EF4-FFF2-40B4-BE49-F238E27FC236}">
                <a16:creationId xmlns:a16="http://schemas.microsoft.com/office/drawing/2014/main" id="{8A710D6D-A09C-7C44-9B93-F33FB146B59C}"/>
              </a:ext>
            </a:extLst>
          </p:cNvPr>
          <p:cNvPicPr>
            <a:picLocks noChangeAspect="1"/>
          </p:cNvPicPr>
          <p:nvPr/>
        </p:nvPicPr>
        <p:blipFill rotWithShape="1">
          <a:blip r:embed="rId2"/>
          <a:srcRect l="38060" r="24337" b="-1"/>
          <a:stretch/>
        </p:blipFill>
        <p:spPr>
          <a:xfrm>
            <a:off x="21" y="10"/>
            <a:ext cx="2946380" cy="6857990"/>
          </a:xfrm>
          <a:prstGeom prst="rect">
            <a:avLst/>
          </a:prstGeom>
        </p:spPr>
      </p:pic>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8772" y="871146"/>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65E2170-A75C-46D1-9A77-6534BB245AD6}"/>
              </a:ext>
            </a:extLst>
          </p:cNvPr>
          <p:cNvSpPr>
            <a:spLocks noGrp="1"/>
          </p:cNvSpPr>
          <p:nvPr>
            <p:ph idx="1"/>
          </p:nvPr>
        </p:nvSpPr>
        <p:spPr>
          <a:xfrm>
            <a:off x="3118447" y="2880278"/>
            <a:ext cx="5778501" cy="4049864"/>
          </a:xfrm>
        </p:spPr>
        <p:txBody>
          <a:bodyPr>
            <a:normAutofit/>
          </a:bodyPr>
          <a:lstStyle/>
          <a:p>
            <a:pPr marL="0" indent="0">
              <a:buNone/>
            </a:pPr>
            <a:r>
              <a:rPr lang="en-US" sz="2000" dirty="0"/>
              <a:t>Do not merely check ‘yes’ or ‘no’.  Need to have MDR statement of reasoning as to how committee made their decision.  Include on PWN as well.</a:t>
            </a:r>
          </a:p>
          <a:p>
            <a:pPr marL="0" indent="0">
              <a:buNone/>
            </a:pPr>
            <a:endParaRPr lang="en-US" sz="1600" b="1" dirty="0"/>
          </a:p>
          <a:p>
            <a:pPr marL="0" indent="0">
              <a:buNone/>
            </a:pPr>
            <a:r>
              <a:rPr lang="en-US" sz="2000" b="1" i="1" dirty="0">
                <a:solidFill>
                  <a:schemeClr val="accent5">
                    <a:lumMod val="50000"/>
                  </a:schemeClr>
                </a:solidFill>
              </a:rPr>
              <a:t>“After being caught and disciplined previously by parents for possession, student found locations in the home to hide marijuana and vape pen, made advance arrangements with peer to meet and sell/distribute the drugs in a location that would evade detection by staff.  These actions suggest the possession, use, and distribution of marijuana involved planning and forethought and were not impulsive in nature.”</a:t>
            </a:r>
          </a:p>
        </p:txBody>
      </p:sp>
      <p:pic>
        <p:nvPicPr>
          <p:cNvPr id="5" name="Picture 4" descr="Clip of the two primary questions and the request to explain the team's decision.">
            <a:extLst>
              <a:ext uri="{FF2B5EF4-FFF2-40B4-BE49-F238E27FC236}">
                <a16:creationId xmlns:a16="http://schemas.microsoft.com/office/drawing/2014/main" id="{0964FBA3-766F-7C7D-3DA3-CFEFA3C52F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0783" y="1592525"/>
            <a:ext cx="5876716" cy="1214870"/>
          </a:xfrm>
          <a:prstGeom prst="rect">
            <a:avLst/>
          </a:prstGeom>
        </p:spPr>
      </p:pic>
    </p:spTree>
    <p:extLst>
      <p:ext uri="{BB962C8B-B14F-4D97-AF65-F5344CB8AC3E}">
        <p14:creationId xmlns:p14="http://schemas.microsoft.com/office/powerpoint/2010/main" val="4114838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0F1FED-1E74-9E4E-1B51-47356F7B69EB}"/>
              </a:ext>
            </a:extLst>
          </p:cNvPr>
          <p:cNvSpPr>
            <a:spLocks noGrp="1"/>
          </p:cNvSpPr>
          <p:nvPr>
            <p:ph type="title"/>
          </p:nvPr>
        </p:nvSpPr>
        <p:spPr>
          <a:xfrm>
            <a:off x="524784" y="248038"/>
            <a:ext cx="5297791" cy="1159200"/>
          </a:xfrm>
        </p:spPr>
        <p:txBody>
          <a:bodyPr vert="horz" lIns="91440" tIns="45720" rIns="91440" bIns="45720" rtlCol="0" anchor="ctr">
            <a:normAutofit/>
          </a:bodyPr>
          <a:lstStyle/>
          <a:p>
            <a:pPr defTabSz="914400"/>
            <a:r>
              <a:rPr lang="en-US" sz="3500" kern="1200" dirty="0">
                <a:solidFill>
                  <a:srgbClr val="FFFFFF"/>
                </a:solidFill>
                <a:latin typeface="+mj-lt"/>
                <a:ea typeface="+mj-ea"/>
                <a:cs typeface="+mj-cs"/>
              </a:rPr>
              <a:t>MDR Form pg. 4</a:t>
            </a:r>
          </a:p>
        </p:txBody>
      </p:sp>
      <p:pic>
        <p:nvPicPr>
          <p:cNvPr id="4" name="Picture 3" descr="MDR Form page 4">
            <a:extLst>
              <a:ext uri="{FF2B5EF4-FFF2-40B4-BE49-F238E27FC236}">
                <a16:creationId xmlns:a16="http://schemas.microsoft.com/office/drawing/2014/main" id="{B90914D8-5402-B836-8A17-C9ABAC8987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784" y="1622392"/>
            <a:ext cx="8187416" cy="5199008"/>
          </a:xfrm>
          <a:prstGeom prst="rect">
            <a:avLst/>
          </a:prstGeom>
        </p:spPr>
      </p:pic>
    </p:spTree>
    <p:extLst>
      <p:ext uri="{BB962C8B-B14F-4D97-AF65-F5344CB8AC3E}">
        <p14:creationId xmlns:p14="http://schemas.microsoft.com/office/powerpoint/2010/main" val="2451460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0F1FED-1E74-9E4E-1B51-47356F7B69EB}"/>
              </a:ext>
            </a:extLst>
          </p:cNvPr>
          <p:cNvSpPr>
            <a:spLocks noGrp="1"/>
          </p:cNvSpPr>
          <p:nvPr>
            <p:ph type="title"/>
          </p:nvPr>
        </p:nvSpPr>
        <p:spPr>
          <a:xfrm>
            <a:off x="524784" y="248038"/>
            <a:ext cx="5297791" cy="1159200"/>
          </a:xfrm>
        </p:spPr>
        <p:txBody>
          <a:bodyPr vert="horz" lIns="91440" tIns="45720" rIns="91440" bIns="45720" rtlCol="0" anchor="ctr">
            <a:normAutofit/>
          </a:bodyPr>
          <a:lstStyle/>
          <a:p>
            <a:pPr defTabSz="914400"/>
            <a:r>
              <a:rPr lang="en-US" sz="3500" kern="1200" dirty="0">
                <a:solidFill>
                  <a:srgbClr val="FFFFFF"/>
                </a:solidFill>
                <a:latin typeface="+mj-lt"/>
                <a:ea typeface="+mj-ea"/>
                <a:cs typeface="+mj-cs"/>
              </a:rPr>
              <a:t>MDR Form pg. 5</a:t>
            </a:r>
          </a:p>
        </p:txBody>
      </p:sp>
      <p:pic>
        <p:nvPicPr>
          <p:cNvPr id="5" name="Picture 4" descr="MDR Form Page 5">
            <a:extLst>
              <a:ext uri="{FF2B5EF4-FFF2-40B4-BE49-F238E27FC236}">
                <a16:creationId xmlns:a16="http://schemas.microsoft.com/office/drawing/2014/main" id="{D3C64815-C0FA-FF13-966E-20D4A4D7BD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96" y="1655276"/>
            <a:ext cx="7694104" cy="5058873"/>
          </a:xfrm>
          <a:prstGeom prst="rect">
            <a:avLst/>
          </a:prstGeom>
        </p:spPr>
      </p:pic>
    </p:spTree>
    <p:extLst>
      <p:ext uri="{BB962C8B-B14F-4D97-AF65-F5344CB8AC3E}">
        <p14:creationId xmlns:p14="http://schemas.microsoft.com/office/powerpoint/2010/main" val="3312371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C69D4A-55DD-9BDE-4EC3-D215B0DF4346}"/>
              </a:ext>
            </a:extLst>
          </p:cNvPr>
          <p:cNvSpPr>
            <a:spLocks noGrp="1"/>
          </p:cNvSpPr>
          <p:nvPr>
            <p:ph type="title"/>
          </p:nvPr>
        </p:nvSpPr>
        <p:spPr>
          <a:xfrm>
            <a:off x="350041" y="586855"/>
            <a:ext cx="2401025" cy="3387497"/>
          </a:xfrm>
        </p:spPr>
        <p:txBody>
          <a:bodyPr anchor="b">
            <a:normAutofit/>
          </a:bodyPr>
          <a:lstStyle/>
          <a:p>
            <a:pPr algn="r"/>
            <a:r>
              <a:rPr lang="en-US" sz="3000" dirty="0">
                <a:solidFill>
                  <a:srgbClr val="FFFFFF"/>
                </a:solidFill>
              </a:rPr>
              <a:t>Important Factors for Consideration during Preparation:</a:t>
            </a:r>
            <a:br>
              <a:rPr lang="en-US" sz="3000" dirty="0">
                <a:solidFill>
                  <a:srgbClr val="FFFFFF"/>
                </a:solidFill>
              </a:rPr>
            </a:br>
            <a:endParaRPr lang="en-US" sz="3000" dirty="0">
              <a:solidFill>
                <a:srgbClr val="FFFFFF"/>
              </a:solidFill>
            </a:endParaRPr>
          </a:p>
        </p:txBody>
      </p:sp>
      <p:sp>
        <p:nvSpPr>
          <p:cNvPr id="3" name="Content Placeholder 2">
            <a:extLst>
              <a:ext uri="{FF2B5EF4-FFF2-40B4-BE49-F238E27FC236}">
                <a16:creationId xmlns:a16="http://schemas.microsoft.com/office/drawing/2014/main" id="{AF2CE3D4-4E48-49EF-E98D-79AA523D9BA7}"/>
              </a:ext>
            </a:extLst>
          </p:cNvPr>
          <p:cNvSpPr>
            <a:spLocks noGrp="1"/>
          </p:cNvSpPr>
          <p:nvPr>
            <p:ph idx="1"/>
          </p:nvPr>
        </p:nvSpPr>
        <p:spPr>
          <a:xfrm>
            <a:off x="3607694" y="649480"/>
            <a:ext cx="4916510" cy="5546047"/>
          </a:xfrm>
        </p:spPr>
        <p:txBody>
          <a:bodyPr anchor="ctr">
            <a:normAutofit/>
          </a:bodyPr>
          <a:lstStyle/>
          <a:p>
            <a:pPr marL="0" indent="0">
              <a:buNone/>
            </a:pPr>
            <a:endParaRPr lang="en-US" sz="1700" dirty="0"/>
          </a:p>
          <a:p>
            <a:pPr marL="0" indent="0">
              <a:buNone/>
            </a:pPr>
            <a:r>
              <a:rPr lang="en-US" sz="2400" b="1" dirty="0"/>
              <a:t>History of the behavior:  </a:t>
            </a:r>
          </a:p>
          <a:p>
            <a:pPr marL="0" indent="0">
              <a:buNone/>
            </a:pPr>
            <a:r>
              <a:rPr lang="en-US" sz="2000" dirty="0"/>
              <a:t>Does the student have a history of engaging in the behavior subject to the discipline?  (e. g., fighting, aggressive behaviors)?</a:t>
            </a:r>
          </a:p>
          <a:p>
            <a:pPr marL="0" indent="0">
              <a:buNone/>
            </a:pPr>
            <a:endParaRPr lang="en-US" sz="1700" dirty="0"/>
          </a:p>
          <a:p>
            <a:pPr marL="0" indent="0">
              <a:buNone/>
            </a:pPr>
            <a:r>
              <a:rPr lang="en-US" sz="2400" b="1" dirty="0"/>
              <a:t>Planning for the behavior:  </a:t>
            </a:r>
          </a:p>
          <a:p>
            <a:pPr marL="0" indent="0">
              <a:buNone/>
            </a:pPr>
            <a:r>
              <a:rPr lang="en-US" sz="1700" dirty="0"/>
              <a:t>Was there indication that planning took place to engage in the behavior? (e. g., student made a ‘hit list’, wrote documents of intention, engaged in several steps leading up to the behavior, purposely video recorded the incident?)</a:t>
            </a:r>
          </a:p>
          <a:p>
            <a:pPr marL="0" indent="0">
              <a:buNone/>
            </a:pPr>
            <a:endParaRPr lang="en-US" sz="1700" dirty="0"/>
          </a:p>
          <a:p>
            <a:pPr marL="0" indent="0">
              <a:buNone/>
            </a:pPr>
            <a:endParaRPr lang="en-US" sz="1700" dirty="0"/>
          </a:p>
        </p:txBody>
      </p:sp>
    </p:spTree>
    <p:extLst>
      <p:ext uri="{BB962C8B-B14F-4D97-AF65-F5344CB8AC3E}">
        <p14:creationId xmlns:p14="http://schemas.microsoft.com/office/powerpoint/2010/main" val="1333180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24B6-6F36-D4F1-C508-0A8D9497CFF3}"/>
              </a:ext>
            </a:extLst>
          </p:cNvPr>
          <p:cNvSpPr>
            <a:spLocks noGrp="1"/>
          </p:cNvSpPr>
          <p:nvPr>
            <p:ph type="title"/>
          </p:nvPr>
        </p:nvSpPr>
        <p:spPr/>
        <p:txBody>
          <a:bodyPr/>
          <a:lstStyle/>
          <a:p>
            <a:r>
              <a:rPr lang="en-US" sz="3200" dirty="0"/>
              <a:t>Steps for the MDR Meeting</a:t>
            </a:r>
            <a:endParaRPr lang="en-US" dirty="0"/>
          </a:p>
        </p:txBody>
      </p:sp>
      <p:sp>
        <p:nvSpPr>
          <p:cNvPr id="3" name="Content Placeholder 2">
            <a:extLst>
              <a:ext uri="{FF2B5EF4-FFF2-40B4-BE49-F238E27FC236}">
                <a16:creationId xmlns:a16="http://schemas.microsoft.com/office/drawing/2014/main" id="{965EAE7E-F21B-094A-93A3-157C5700DDAC}"/>
              </a:ext>
            </a:extLst>
          </p:cNvPr>
          <p:cNvSpPr>
            <a:spLocks noGrp="1"/>
          </p:cNvSpPr>
          <p:nvPr>
            <p:ph idx="1"/>
          </p:nvPr>
        </p:nvSpPr>
        <p:spPr/>
        <p:txBody>
          <a:bodyPr/>
          <a:lstStyle/>
          <a:p>
            <a:pPr marL="514350" indent="-514350">
              <a:buFont typeface="+mj-lt"/>
              <a:buAutoNum type="arabicPeriod"/>
            </a:pPr>
            <a:r>
              <a:rPr lang="en-US" sz="2000" dirty="0"/>
              <a:t>Send NOM (MDR Notice) with reason for the meeting</a:t>
            </a:r>
          </a:p>
          <a:p>
            <a:pPr marL="514350" indent="-514350">
              <a:buFont typeface="+mj-lt"/>
              <a:buAutoNum type="arabicPeriod"/>
            </a:pPr>
            <a:r>
              <a:rPr lang="en-US" sz="2000" dirty="0"/>
              <a:t>Make it clear that </a:t>
            </a:r>
            <a:r>
              <a:rPr lang="en-US" sz="2000" b="1" dirty="0"/>
              <a:t>the IEP team does not determine the authenticity</a:t>
            </a:r>
            <a:r>
              <a:rPr lang="en-US" sz="2000" dirty="0"/>
              <a:t> </a:t>
            </a:r>
            <a:r>
              <a:rPr lang="en-US" sz="2000" b="1" dirty="0"/>
              <a:t>of the incident</a:t>
            </a:r>
            <a:r>
              <a:rPr lang="en-US" sz="2000" dirty="0"/>
              <a:t>, rather is charged with making the determination based on the incident as reported and the student’s disability.  </a:t>
            </a:r>
            <a:r>
              <a:rPr lang="en-US" sz="2000" i="1" dirty="0"/>
              <a:t>Any disagreements about the facts, discipline, etc., must be taken up by following discipline appeal processes established by the school.</a:t>
            </a:r>
          </a:p>
          <a:p>
            <a:pPr marL="514350" indent="-514350">
              <a:buFont typeface="+mj-lt"/>
              <a:buAutoNum type="arabicPeriod"/>
            </a:pPr>
            <a:r>
              <a:rPr lang="en-US" sz="2000" dirty="0"/>
              <a:t>Review the behavior subject to the discipline.  Review the incident as documented and reported by school administrators.</a:t>
            </a:r>
          </a:p>
          <a:p>
            <a:pPr marL="514350" indent="-514350">
              <a:buFont typeface="+mj-lt"/>
              <a:buAutoNum type="arabicPeriod"/>
            </a:pPr>
            <a:r>
              <a:rPr lang="en-US" sz="2000" dirty="0"/>
              <a:t>Review the disabilities of the student, history and all relevant data</a:t>
            </a:r>
          </a:p>
          <a:p>
            <a:pPr marL="514350" indent="-514350">
              <a:buFont typeface="+mj-lt"/>
              <a:buAutoNum type="arabicPeriod"/>
            </a:pPr>
            <a:r>
              <a:rPr lang="en-US" sz="2000" dirty="0"/>
              <a:t>Did the team properly identify the student’s disability?  Is there clear evidence that another relevant disability was missed?  </a:t>
            </a:r>
          </a:p>
          <a:p>
            <a:pPr marL="0" indent="0">
              <a:buNone/>
            </a:pPr>
            <a:endParaRPr lang="en-US" dirty="0"/>
          </a:p>
        </p:txBody>
      </p:sp>
    </p:spTree>
    <p:extLst>
      <p:ext uri="{BB962C8B-B14F-4D97-AF65-F5344CB8AC3E}">
        <p14:creationId xmlns:p14="http://schemas.microsoft.com/office/powerpoint/2010/main" val="943768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47125-F1AA-5580-5401-6C40E1414FCC}"/>
              </a:ext>
            </a:extLst>
          </p:cNvPr>
          <p:cNvSpPr>
            <a:spLocks noGrp="1"/>
          </p:cNvSpPr>
          <p:nvPr>
            <p:ph type="title"/>
          </p:nvPr>
        </p:nvSpPr>
        <p:spPr/>
        <p:txBody>
          <a:bodyPr/>
          <a:lstStyle/>
          <a:p>
            <a:r>
              <a:rPr lang="en-US" sz="3200" dirty="0"/>
              <a:t>Steps for the MDR Meeting-continued</a:t>
            </a:r>
            <a:endParaRPr lang="en-US" dirty="0"/>
          </a:p>
        </p:txBody>
      </p:sp>
      <p:sp>
        <p:nvSpPr>
          <p:cNvPr id="3" name="Content Placeholder 2">
            <a:extLst>
              <a:ext uri="{FF2B5EF4-FFF2-40B4-BE49-F238E27FC236}">
                <a16:creationId xmlns:a16="http://schemas.microsoft.com/office/drawing/2014/main" id="{41FC5C8D-A3EF-1412-1DAB-D6716189CF0C}"/>
              </a:ext>
            </a:extLst>
          </p:cNvPr>
          <p:cNvSpPr>
            <a:spLocks noGrp="1"/>
          </p:cNvSpPr>
          <p:nvPr>
            <p:ph idx="1"/>
          </p:nvPr>
        </p:nvSpPr>
        <p:spPr/>
        <p:txBody>
          <a:bodyPr/>
          <a:lstStyle/>
          <a:p>
            <a:pPr marL="457200" indent="-457200">
              <a:buAutoNum type="arabicPeriod" startAt="5"/>
            </a:pPr>
            <a:r>
              <a:rPr lang="en-US" sz="2400" dirty="0"/>
              <a:t>Walk through the 2 questions</a:t>
            </a:r>
          </a:p>
          <a:p>
            <a:pPr marL="457200" indent="-457200">
              <a:buAutoNum type="arabicPeriod" startAt="5"/>
            </a:pPr>
            <a:r>
              <a:rPr lang="en-US" sz="2400" dirty="0"/>
              <a:t>If a Manifestation is found, then must develop a plan to support the student and return the student to school immediately</a:t>
            </a:r>
          </a:p>
          <a:p>
            <a:pPr marL="457200" indent="-457200">
              <a:buAutoNum type="arabicPeriod" startAt="7"/>
            </a:pPr>
            <a:r>
              <a:rPr lang="en-US" sz="2400" dirty="0"/>
              <a:t>If no Manifestation is found, then may discipline the student in the same manner as a general education student</a:t>
            </a:r>
          </a:p>
          <a:p>
            <a:pPr marL="457200" indent="-457200">
              <a:buAutoNum type="arabicPeriod" startAt="7"/>
            </a:pPr>
            <a:r>
              <a:rPr lang="en-US" sz="2400" dirty="0"/>
              <a:t>Provide notice of parental rights</a:t>
            </a:r>
          </a:p>
          <a:p>
            <a:pPr marL="457200" indent="-457200">
              <a:buAutoNum type="arabicPeriod" startAt="7"/>
            </a:pPr>
            <a:r>
              <a:rPr lang="en-US" sz="2400" dirty="0"/>
              <a:t>Write PWN with rationale for decision</a:t>
            </a:r>
          </a:p>
          <a:p>
            <a:endParaRPr lang="en-US" dirty="0"/>
          </a:p>
        </p:txBody>
      </p:sp>
    </p:spTree>
    <p:extLst>
      <p:ext uri="{BB962C8B-B14F-4D97-AF65-F5344CB8AC3E}">
        <p14:creationId xmlns:p14="http://schemas.microsoft.com/office/powerpoint/2010/main" val="891897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CB839B-C693-333C-9567-F0B9B2BDD5D8}"/>
              </a:ext>
            </a:extLst>
          </p:cNvPr>
          <p:cNvSpPr>
            <a:spLocks noGrp="1"/>
          </p:cNvSpPr>
          <p:nvPr>
            <p:ph type="title"/>
          </p:nvPr>
        </p:nvSpPr>
        <p:spPr>
          <a:xfrm>
            <a:off x="619797" y="586855"/>
            <a:ext cx="3172575" cy="3387497"/>
          </a:xfrm>
        </p:spPr>
        <p:txBody>
          <a:bodyPr anchor="b">
            <a:normAutofit/>
          </a:bodyPr>
          <a:lstStyle/>
          <a:p>
            <a:pPr algn="r"/>
            <a:r>
              <a:rPr lang="en-US" sz="3500" dirty="0">
                <a:solidFill>
                  <a:srgbClr val="FFFFFF"/>
                </a:solidFill>
              </a:rPr>
              <a:t>Parent Disagreement</a:t>
            </a:r>
          </a:p>
        </p:txBody>
      </p:sp>
      <p:sp>
        <p:nvSpPr>
          <p:cNvPr id="3" name="Content Placeholder 2">
            <a:extLst>
              <a:ext uri="{FF2B5EF4-FFF2-40B4-BE49-F238E27FC236}">
                <a16:creationId xmlns:a16="http://schemas.microsoft.com/office/drawing/2014/main" id="{9BE9A763-B6FC-539C-8A76-7FB522DD6ECE}"/>
              </a:ext>
            </a:extLst>
          </p:cNvPr>
          <p:cNvSpPr>
            <a:spLocks noGrp="1"/>
          </p:cNvSpPr>
          <p:nvPr>
            <p:ph idx="1"/>
          </p:nvPr>
        </p:nvSpPr>
        <p:spPr>
          <a:xfrm>
            <a:off x="4396602" y="649480"/>
            <a:ext cx="4127602" cy="5546047"/>
          </a:xfrm>
        </p:spPr>
        <p:txBody>
          <a:bodyPr anchor="ctr">
            <a:noAutofit/>
          </a:bodyPr>
          <a:lstStyle/>
          <a:p>
            <a:pPr>
              <a:buFont typeface="Wingdings" pitchFamily="2" charset="2"/>
              <a:buChar char="Ø"/>
            </a:pPr>
            <a:r>
              <a:rPr lang="en-US" sz="2000" dirty="0"/>
              <a:t>The Manifestation Determination decision is made by the IEP team, parents are part of the team</a:t>
            </a:r>
          </a:p>
          <a:p>
            <a:pPr>
              <a:buFont typeface="Wingdings" pitchFamily="2" charset="2"/>
              <a:buChar char="Ø"/>
            </a:pPr>
            <a:endParaRPr lang="en-US" sz="2000" dirty="0"/>
          </a:p>
          <a:p>
            <a:pPr>
              <a:buFont typeface="Wingdings" pitchFamily="2" charset="2"/>
              <a:buChar char="Ø"/>
            </a:pPr>
            <a:r>
              <a:rPr lang="en-US" sz="2000" dirty="0"/>
              <a:t>It is not a vote but a consensus</a:t>
            </a:r>
          </a:p>
          <a:p>
            <a:pPr>
              <a:buFont typeface="Wingdings" pitchFamily="2" charset="2"/>
              <a:buChar char="Ø"/>
            </a:pPr>
            <a:endParaRPr lang="en-US" sz="2000" dirty="0"/>
          </a:p>
          <a:p>
            <a:pPr>
              <a:buFont typeface="Wingdings" pitchFamily="2" charset="2"/>
              <a:buChar char="Ø"/>
            </a:pPr>
            <a:r>
              <a:rPr lang="en-US" sz="2000" dirty="0"/>
              <a:t>If the committee and parents </a:t>
            </a:r>
            <a:r>
              <a:rPr lang="en-US" sz="2000" b="1" dirty="0"/>
              <a:t>do not agree </a:t>
            </a:r>
            <a:r>
              <a:rPr lang="en-US" sz="2000" dirty="0"/>
              <a:t>after discussion and consideration of parent opinions, then </a:t>
            </a:r>
            <a:r>
              <a:rPr lang="en-US" sz="2000" b="1" dirty="0"/>
              <a:t>move forward with the decision made by committee</a:t>
            </a:r>
            <a:r>
              <a:rPr lang="en-US" sz="2000" dirty="0"/>
              <a:t> and provide parents with their parental rights.  </a:t>
            </a:r>
          </a:p>
          <a:p>
            <a:pPr>
              <a:buFont typeface="Wingdings" pitchFamily="2" charset="2"/>
              <a:buChar char="Ø"/>
            </a:pPr>
            <a:r>
              <a:rPr lang="en-US" sz="2000" i="1" dirty="0">
                <a:solidFill>
                  <a:schemeClr val="accent1">
                    <a:lumMod val="75000"/>
                  </a:schemeClr>
                </a:solidFill>
              </a:rPr>
              <a:t>Notify your special education coordinator</a:t>
            </a:r>
          </a:p>
        </p:txBody>
      </p:sp>
    </p:spTree>
    <p:extLst>
      <p:ext uri="{BB962C8B-B14F-4D97-AF65-F5344CB8AC3E}">
        <p14:creationId xmlns:p14="http://schemas.microsoft.com/office/powerpoint/2010/main" val="3557430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D14E33-B91E-0E48-5B30-86DBAD07E6E3}"/>
              </a:ext>
            </a:extLst>
          </p:cNvPr>
          <p:cNvSpPr>
            <a:spLocks noGrp="1"/>
          </p:cNvSpPr>
          <p:nvPr>
            <p:ph type="title"/>
          </p:nvPr>
        </p:nvSpPr>
        <p:spPr>
          <a:xfrm>
            <a:off x="1028699" y="294538"/>
            <a:ext cx="7421963" cy="1033669"/>
          </a:xfrm>
        </p:spPr>
        <p:txBody>
          <a:bodyPr>
            <a:normAutofit/>
          </a:bodyPr>
          <a:lstStyle/>
          <a:p>
            <a:r>
              <a:rPr lang="en-US" sz="3200" dirty="0">
                <a:solidFill>
                  <a:srgbClr val="FFFFFF"/>
                </a:solidFill>
              </a:rPr>
              <a:t>Last Minute Revelation of Possible New  Disabilities</a:t>
            </a:r>
          </a:p>
        </p:txBody>
      </p:sp>
      <p:sp>
        <p:nvSpPr>
          <p:cNvPr id="3" name="Content Placeholder 2">
            <a:extLst>
              <a:ext uri="{FF2B5EF4-FFF2-40B4-BE49-F238E27FC236}">
                <a16:creationId xmlns:a16="http://schemas.microsoft.com/office/drawing/2014/main" id="{51D69704-AB23-31ED-669D-1BA7E065AF25}"/>
              </a:ext>
            </a:extLst>
          </p:cNvPr>
          <p:cNvSpPr>
            <a:spLocks noGrp="1"/>
          </p:cNvSpPr>
          <p:nvPr>
            <p:ph idx="1"/>
          </p:nvPr>
        </p:nvSpPr>
        <p:spPr>
          <a:xfrm>
            <a:off x="1028699" y="1891970"/>
            <a:ext cx="7293023" cy="4671491"/>
          </a:xfrm>
        </p:spPr>
        <p:txBody>
          <a:bodyPr anchor="ctr">
            <a:noAutofit/>
          </a:bodyPr>
          <a:lstStyle/>
          <a:p>
            <a:pPr marL="0" indent="0">
              <a:buNone/>
            </a:pPr>
            <a:r>
              <a:rPr lang="en-US" sz="2000" dirty="0"/>
              <a:t>It is not uncommon for parents to reveal that the student may have other disabilities or conditions when the student is being considered for an MDR or expulsion.  Moreover, parents may ask for a special education evaluation to delay the MDR/expulsion process.</a:t>
            </a:r>
          </a:p>
          <a:p>
            <a:pPr marL="0" indent="0">
              <a:buNone/>
            </a:pPr>
            <a:r>
              <a:rPr lang="en-US" sz="2000" b="1" dirty="0"/>
              <a:t>Note:</a:t>
            </a:r>
          </a:p>
          <a:p>
            <a:r>
              <a:rPr lang="en-US" sz="2000" dirty="0"/>
              <a:t>The 504 team is only responsible for considering known disabilities.  If the team has not observed a clear existence of another disability that could have had a direct and substantial relationship to the behavior, the team would not have to consider.</a:t>
            </a:r>
          </a:p>
          <a:p>
            <a:pPr marL="0" indent="0">
              <a:buNone/>
            </a:pPr>
            <a:endParaRPr lang="en-US" sz="2000" dirty="0"/>
          </a:p>
          <a:p>
            <a:pPr marL="0" indent="0">
              <a:buNone/>
            </a:pPr>
            <a:r>
              <a:rPr lang="en-US" sz="2000" b="1" dirty="0"/>
              <a:t>Q:  if the team had known about this other disability, could the school have prevented the behavior subject to the discipline?</a:t>
            </a:r>
          </a:p>
          <a:p>
            <a:pPr marL="0" indent="0">
              <a:buNone/>
            </a:pPr>
            <a:r>
              <a:rPr lang="en-US" sz="2000" i="1" dirty="0"/>
              <a:t>However, the claim of the presence of another condition without clear data to support, is not sufficient to require consideration of that disability</a:t>
            </a:r>
          </a:p>
        </p:txBody>
      </p:sp>
    </p:spTree>
    <p:extLst>
      <p:ext uri="{BB962C8B-B14F-4D97-AF65-F5344CB8AC3E}">
        <p14:creationId xmlns:p14="http://schemas.microsoft.com/office/powerpoint/2010/main" val="708766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5EC3-FEAF-5BD0-0E56-9BA22E7FCC22}"/>
              </a:ext>
            </a:extLst>
          </p:cNvPr>
          <p:cNvSpPr>
            <a:spLocks noGrp="1"/>
          </p:cNvSpPr>
          <p:nvPr>
            <p:ph type="title"/>
          </p:nvPr>
        </p:nvSpPr>
        <p:spPr/>
        <p:txBody>
          <a:bodyPr/>
          <a:lstStyle/>
          <a:p>
            <a:r>
              <a:rPr lang="en-US" dirty="0"/>
              <a:t>Basic MDR Rule</a:t>
            </a:r>
          </a:p>
        </p:txBody>
      </p:sp>
      <p:graphicFrame>
        <p:nvGraphicFramePr>
          <p:cNvPr id="5" name="Content Placeholder 2" descr="Prior to imposing long-term disciplinary removals, must determine whether behavior subject to discipline, was directly caused by the disability&#10;">
            <a:extLst>
              <a:ext uri="{FF2B5EF4-FFF2-40B4-BE49-F238E27FC236}">
                <a16:creationId xmlns:a16="http://schemas.microsoft.com/office/drawing/2014/main" id="{34C28067-FD5C-29A1-FA96-FC68257DA978}"/>
              </a:ext>
            </a:extLst>
          </p:cNvPr>
          <p:cNvGraphicFramePr>
            <a:graphicFrameLocks noGrp="1"/>
          </p:cNvGraphicFramePr>
          <p:nvPr>
            <p:ph idx="1"/>
            <p:extLst>
              <p:ext uri="{D42A27DB-BD31-4B8C-83A1-F6EECF244321}">
                <p14:modId xmlns:p14="http://schemas.microsoft.com/office/powerpoint/2010/main" val="116958437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4946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D91321-5165-7D1A-3535-7B7587158BC5}"/>
              </a:ext>
            </a:extLst>
          </p:cNvPr>
          <p:cNvSpPr>
            <a:spLocks noGrp="1"/>
          </p:cNvSpPr>
          <p:nvPr>
            <p:ph type="title"/>
          </p:nvPr>
        </p:nvSpPr>
        <p:spPr>
          <a:xfrm>
            <a:off x="4586487" y="405685"/>
            <a:ext cx="4098726" cy="1110881"/>
          </a:xfrm>
        </p:spPr>
        <p:txBody>
          <a:bodyPr>
            <a:normAutofit/>
          </a:bodyPr>
          <a:lstStyle/>
          <a:p>
            <a:r>
              <a:rPr lang="en-US" sz="3500" dirty="0"/>
              <a:t>When are MDR’s Required?</a:t>
            </a:r>
          </a:p>
        </p:txBody>
      </p:sp>
      <p:sp>
        <p:nvSpPr>
          <p:cNvPr id="3" name="Content Placeholder 2">
            <a:extLst>
              <a:ext uri="{FF2B5EF4-FFF2-40B4-BE49-F238E27FC236}">
                <a16:creationId xmlns:a16="http://schemas.microsoft.com/office/drawing/2014/main" id="{DFF2DF5D-9223-63E1-A013-20C8718A71D5}"/>
              </a:ext>
            </a:extLst>
          </p:cNvPr>
          <p:cNvSpPr>
            <a:spLocks noGrp="1"/>
          </p:cNvSpPr>
          <p:nvPr>
            <p:ph idx="1"/>
          </p:nvPr>
        </p:nvSpPr>
        <p:spPr>
          <a:xfrm>
            <a:off x="4586487" y="1750741"/>
            <a:ext cx="3935505" cy="5107258"/>
          </a:xfrm>
        </p:spPr>
        <p:txBody>
          <a:bodyPr anchor="ctr">
            <a:normAutofit/>
          </a:bodyPr>
          <a:lstStyle/>
          <a:p>
            <a:pPr marL="457200" lvl="1" indent="0">
              <a:buNone/>
            </a:pPr>
            <a:endParaRPr lang="en-US" sz="2000" u="sng" dirty="0"/>
          </a:p>
          <a:p>
            <a:pPr marL="457200" lvl="1" indent="0">
              <a:buNone/>
            </a:pPr>
            <a:r>
              <a:rPr lang="en-US" sz="2000" b="1" u="sng" dirty="0"/>
              <a:t>Prior to:  </a:t>
            </a:r>
            <a:r>
              <a:rPr lang="en-US" sz="2000" dirty="0"/>
              <a:t>disciplinary removals that constitute a change of placement </a:t>
            </a:r>
            <a:r>
              <a:rPr lang="en-US" sz="2000" i="1" dirty="0"/>
              <a:t>(&gt;10 days in a school year) by virtue of either</a:t>
            </a:r>
            <a:r>
              <a:rPr lang="en-US" sz="2000" b="1" i="1" dirty="0"/>
              <a:t>:</a:t>
            </a:r>
          </a:p>
          <a:p>
            <a:pPr marL="457200" lvl="1" indent="0">
              <a:buNone/>
            </a:pPr>
            <a:endParaRPr lang="en-US" sz="2000" b="1" dirty="0"/>
          </a:p>
          <a:p>
            <a:pPr lvl="1"/>
            <a:r>
              <a:rPr lang="en-US" sz="2000" b="1" dirty="0"/>
              <a:t>Long-term removals &gt; 10 days </a:t>
            </a:r>
            <a:r>
              <a:rPr lang="en-US" sz="2000" i="1" dirty="0"/>
              <a:t>(constitutes a change in placement) </a:t>
            </a:r>
            <a:r>
              <a:rPr lang="en-US" sz="2000" b="1" dirty="0"/>
              <a:t>e.g., expulsion</a:t>
            </a:r>
          </a:p>
          <a:p>
            <a:pPr marL="457200" lvl="1" indent="0">
              <a:buNone/>
            </a:pPr>
            <a:endParaRPr lang="en-US" sz="2000" i="1" dirty="0"/>
          </a:p>
          <a:p>
            <a:pPr lvl="1"/>
            <a:r>
              <a:rPr lang="en-US" sz="2000" b="1" dirty="0"/>
              <a:t>Short-term removals which are deemed excessive </a:t>
            </a:r>
            <a:r>
              <a:rPr lang="en-US" sz="2000" i="1" dirty="0"/>
              <a:t>(a pattern of removals which exceed 10 days during school year)</a:t>
            </a:r>
          </a:p>
          <a:p>
            <a:endParaRPr lang="en-US" sz="1700" dirty="0"/>
          </a:p>
        </p:txBody>
      </p:sp>
      <p:pic>
        <p:nvPicPr>
          <p:cNvPr id="5" name="Picture 4">
            <a:extLst>
              <a:ext uri="{FF2B5EF4-FFF2-40B4-BE49-F238E27FC236}">
                <a16:creationId xmlns:a16="http://schemas.microsoft.com/office/drawing/2014/main" id="{1AE72EBA-DC38-02E6-7DC1-5FAE1D0A6E4D}"/>
              </a:ext>
              <a:ext uri="{C183D7F6-B498-43B3-948B-1728B52AA6E4}">
                <adec:decorative xmlns:adec="http://schemas.microsoft.com/office/drawing/2017/decorative" val="1"/>
              </a:ext>
            </a:extLst>
          </p:cNvPr>
          <p:cNvPicPr>
            <a:picLocks noChangeAspect="1"/>
          </p:cNvPicPr>
          <p:nvPr/>
        </p:nvPicPr>
        <p:blipFill rotWithShape="1">
          <a:blip r:embed="rId2"/>
          <a:srcRect l="13170" r="47336" b="-2"/>
          <a:stretch/>
        </p:blipFill>
        <p:spPr>
          <a:xfrm>
            <a:off x="20" y="-2"/>
            <a:ext cx="4057627" cy="6858002"/>
          </a:xfrm>
          <a:prstGeom prst="rect">
            <a:avLst/>
          </a:prstGeom>
        </p:spPr>
      </p:pic>
    </p:spTree>
    <p:extLst>
      <p:ext uri="{BB962C8B-B14F-4D97-AF65-F5344CB8AC3E}">
        <p14:creationId xmlns:p14="http://schemas.microsoft.com/office/powerpoint/2010/main" val="1863189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9BE95-55C9-DEA3-BC47-34071CAF3949}"/>
              </a:ext>
            </a:extLst>
          </p:cNvPr>
          <p:cNvSpPr>
            <a:spLocks noGrp="1"/>
          </p:cNvSpPr>
          <p:nvPr>
            <p:ph type="title"/>
          </p:nvPr>
        </p:nvSpPr>
        <p:spPr>
          <a:xfrm>
            <a:off x="5870120" y="741391"/>
            <a:ext cx="2930979" cy="1616203"/>
          </a:xfrm>
        </p:spPr>
        <p:txBody>
          <a:bodyPr anchor="b">
            <a:normAutofit/>
          </a:bodyPr>
          <a:lstStyle/>
          <a:p>
            <a:pPr algn="ctr"/>
            <a:r>
              <a:rPr lang="en-US" sz="2800" dirty="0"/>
              <a:t>When Short-Term Removals = Pattern</a:t>
            </a:r>
          </a:p>
        </p:txBody>
      </p:sp>
      <p:pic>
        <p:nvPicPr>
          <p:cNvPr id="5" name="Picture 4" descr="Graph on document with pen">
            <a:extLst>
              <a:ext uri="{FF2B5EF4-FFF2-40B4-BE49-F238E27FC236}">
                <a16:creationId xmlns:a16="http://schemas.microsoft.com/office/drawing/2014/main" id="{8C231A79-3881-1AD6-C07C-5071301EBE40}"/>
              </a:ext>
            </a:extLst>
          </p:cNvPr>
          <p:cNvPicPr>
            <a:picLocks noChangeAspect="1"/>
          </p:cNvPicPr>
          <p:nvPr/>
        </p:nvPicPr>
        <p:blipFill rotWithShape="1">
          <a:blip r:embed="rId3"/>
          <a:srcRect l="29887" r="16164" b="-1"/>
          <a:stretch/>
        </p:blipFill>
        <p:spPr>
          <a:xfrm>
            <a:off x="20" y="10"/>
            <a:ext cx="5542677" cy="6857990"/>
          </a:xfrm>
          <a:prstGeom prst="rect">
            <a:avLst/>
          </a:prstGeom>
        </p:spPr>
      </p:pic>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55894" y="3271199"/>
            <a:ext cx="1630908" cy="5542697"/>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2296081" y="2296080"/>
            <a:ext cx="6854280" cy="226211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3" name="Rectangle 12">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346242" y="4425055"/>
            <a:ext cx="2196454"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3" name="Content Placeholder 2">
            <a:extLst>
              <a:ext uri="{FF2B5EF4-FFF2-40B4-BE49-F238E27FC236}">
                <a16:creationId xmlns:a16="http://schemas.microsoft.com/office/drawing/2014/main" id="{1664BB68-E73C-6D74-D38C-AD425B243D73}"/>
              </a:ext>
            </a:extLst>
          </p:cNvPr>
          <p:cNvSpPr>
            <a:spLocks noGrp="1"/>
          </p:cNvSpPr>
          <p:nvPr>
            <p:ph idx="1"/>
          </p:nvPr>
        </p:nvSpPr>
        <p:spPr>
          <a:xfrm>
            <a:off x="6059983" y="2533475"/>
            <a:ext cx="2526926" cy="3777013"/>
          </a:xfrm>
        </p:spPr>
        <p:txBody>
          <a:bodyPr anchor="t">
            <a:normAutofit/>
          </a:bodyPr>
          <a:lstStyle/>
          <a:p>
            <a:pPr marL="0" indent="0">
              <a:buNone/>
            </a:pPr>
            <a:endParaRPr lang="en-US" sz="1600" dirty="0"/>
          </a:p>
          <a:p>
            <a:pPr marL="0" indent="0">
              <a:buNone/>
            </a:pPr>
            <a:r>
              <a:rPr lang="en-US" sz="1800" dirty="0"/>
              <a:t>Patterns are determined by factors such as:</a:t>
            </a:r>
          </a:p>
          <a:p>
            <a:pPr marL="0" indent="0">
              <a:buNone/>
            </a:pPr>
            <a:endParaRPr lang="en-US" sz="1800" dirty="0"/>
          </a:p>
          <a:p>
            <a:pPr lvl="1">
              <a:buFont typeface="Wingdings" pitchFamily="2" charset="2"/>
              <a:buChar char="ü"/>
            </a:pPr>
            <a:r>
              <a:rPr lang="en-US" dirty="0"/>
              <a:t>Proximity of removals to each other</a:t>
            </a:r>
          </a:p>
          <a:p>
            <a:pPr lvl="1">
              <a:buFont typeface="Wingdings" pitchFamily="2" charset="2"/>
              <a:buChar char="ü"/>
            </a:pPr>
            <a:r>
              <a:rPr lang="en-US" dirty="0"/>
              <a:t>Similarity of behaviors that led to removals</a:t>
            </a:r>
          </a:p>
          <a:p>
            <a:pPr lvl="1">
              <a:buFont typeface="Wingdings" pitchFamily="2" charset="2"/>
              <a:buChar char="ü"/>
            </a:pPr>
            <a:r>
              <a:rPr lang="en-US" dirty="0"/>
              <a:t>Overall total number of removal days during year</a:t>
            </a:r>
          </a:p>
          <a:p>
            <a:pPr marL="457200" lvl="1" indent="0">
              <a:buNone/>
            </a:pPr>
            <a:endParaRPr lang="en-US" sz="1600" dirty="0"/>
          </a:p>
        </p:txBody>
      </p:sp>
    </p:spTree>
    <p:extLst>
      <p:ext uri="{BB962C8B-B14F-4D97-AF65-F5344CB8AC3E}">
        <p14:creationId xmlns:p14="http://schemas.microsoft.com/office/powerpoint/2010/main" val="938067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9BE95-55C9-DEA3-BC47-34071CAF3949}"/>
              </a:ext>
            </a:extLst>
          </p:cNvPr>
          <p:cNvSpPr>
            <a:spLocks noGrp="1"/>
          </p:cNvSpPr>
          <p:nvPr>
            <p:ph type="title"/>
          </p:nvPr>
        </p:nvSpPr>
        <p:spPr>
          <a:xfrm>
            <a:off x="709018" y="2429490"/>
            <a:ext cx="2952930" cy="3047235"/>
          </a:xfrm>
        </p:spPr>
        <p:txBody>
          <a:bodyPr anchor="t">
            <a:normAutofit/>
          </a:bodyPr>
          <a:lstStyle/>
          <a:p>
            <a:r>
              <a:rPr lang="en-US" sz="3100" dirty="0"/>
              <a:t>Caveats to Relying on Pattern Analyses</a:t>
            </a:r>
          </a:p>
        </p:txBody>
      </p:sp>
      <p:sp>
        <p:nvSpPr>
          <p:cNvPr id="3" name="Content Placeholder 2">
            <a:extLst>
              <a:ext uri="{FF2B5EF4-FFF2-40B4-BE49-F238E27FC236}">
                <a16:creationId xmlns:a16="http://schemas.microsoft.com/office/drawing/2014/main" id="{1664BB68-E73C-6D74-D38C-AD425B243D73}"/>
              </a:ext>
            </a:extLst>
          </p:cNvPr>
          <p:cNvSpPr>
            <a:spLocks noGrp="1"/>
          </p:cNvSpPr>
          <p:nvPr>
            <p:ph idx="1"/>
          </p:nvPr>
        </p:nvSpPr>
        <p:spPr>
          <a:xfrm>
            <a:off x="4572000" y="0"/>
            <a:ext cx="3862982" cy="6222075"/>
          </a:xfrm>
        </p:spPr>
        <p:txBody>
          <a:bodyPr>
            <a:noAutofit/>
          </a:bodyPr>
          <a:lstStyle/>
          <a:p>
            <a:pPr marL="457200" lvl="1" indent="0">
              <a:buNone/>
            </a:pPr>
            <a:endParaRPr lang="en-US" sz="2400" dirty="0"/>
          </a:p>
          <a:p>
            <a:pPr lvl="1">
              <a:buFont typeface="Wingdings" pitchFamily="2" charset="2"/>
              <a:buChar char="Ø"/>
            </a:pPr>
            <a:r>
              <a:rPr lang="en-US" sz="2000" i="1" dirty="0"/>
              <a:t>However, Federal OCR has been ruling more conservatively in recent years: </a:t>
            </a:r>
            <a:r>
              <a:rPr lang="en-US" sz="2000" i="1" u="sng" dirty="0"/>
              <a:t>any additional days of removal after 10 = a pattern</a:t>
            </a:r>
          </a:p>
          <a:p>
            <a:pPr marL="342900" lvl="1" indent="0">
              <a:buNone/>
            </a:pPr>
            <a:endParaRPr lang="en-US" sz="2000" dirty="0"/>
          </a:p>
          <a:p>
            <a:pPr lvl="1">
              <a:buFont typeface="Wingdings" pitchFamily="2" charset="2"/>
              <a:buChar char="Ø"/>
            </a:pPr>
            <a:r>
              <a:rPr lang="en-US" sz="2000" i="1" dirty="0"/>
              <a:t>the IEP team must meet to determine if removals constitute a pattern </a:t>
            </a:r>
            <a:r>
              <a:rPr lang="en-US" sz="2000" b="1" i="1" dirty="0"/>
              <a:t>every time,</a:t>
            </a:r>
            <a:r>
              <a:rPr lang="en-US" sz="2000" i="1" dirty="0"/>
              <a:t> once student has reached 10 days in school year.</a:t>
            </a:r>
          </a:p>
          <a:p>
            <a:pPr marL="342900" lvl="1" indent="0">
              <a:buNone/>
            </a:pPr>
            <a:endParaRPr lang="en-US" sz="2000" dirty="0"/>
          </a:p>
          <a:p>
            <a:pPr marL="457200" lvl="1" indent="0">
              <a:buNone/>
            </a:pPr>
            <a:r>
              <a:rPr lang="en-US" sz="2400" b="1" dirty="0"/>
              <a:t>Therefore, it is not worth trying to calculate patterns of behavior.  Follow the 10-day guidance.  </a:t>
            </a:r>
            <a:endParaRPr lang="en-US" sz="2400" dirty="0"/>
          </a:p>
        </p:txBody>
      </p:sp>
      <p:grpSp>
        <p:nvGrpSpPr>
          <p:cNvPr id="8" name="Group 7">
            <a:extLst>
              <a:ext uri="{FF2B5EF4-FFF2-40B4-BE49-F238E27FC236}">
                <a16:creationId xmlns:a16="http://schemas.microsoft.com/office/drawing/2014/main" id="{968EC965-623E-8BF3-985A-953E5C1316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8" y="6222078"/>
            <a:ext cx="9155398" cy="639001"/>
            <a:chOff x="-5025" y="6222078"/>
            <a:chExt cx="12207199" cy="639001"/>
          </a:xfrm>
        </p:grpSpPr>
        <p:sp>
          <p:nvSpPr>
            <p:cNvPr id="9" name="Rectangle 8">
              <a:extLst>
                <a:ext uri="{FF2B5EF4-FFF2-40B4-BE49-F238E27FC236}">
                  <a16:creationId xmlns:a16="http://schemas.microsoft.com/office/drawing/2014/main" id="{3D95F932-C833-697F-9C8B-846A4C713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5779075" y="437979"/>
              <a:ext cx="639000"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B87D2FB-6AB1-6569-F43A-2CB44F77D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08412" y="3577490"/>
              <a:ext cx="639000" cy="5928176"/>
            </a:xfrm>
            <a:prstGeom prst="rect">
              <a:avLst/>
            </a:prstGeom>
            <a:gradFill>
              <a:gsLst>
                <a:gs pos="3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11840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1E1F7-5A3C-C3AA-98BB-07463D03156A}"/>
              </a:ext>
            </a:extLst>
          </p:cNvPr>
          <p:cNvSpPr>
            <a:spLocks noGrp="1"/>
          </p:cNvSpPr>
          <p:nvPr>
            <p:ph type="title"/>
          </p:nvPr>
        </p:nvSpPr>
        <p:spPr/>
        <p:txBody>
          <a:bodyPr>
            <a:normAutofit/>
          </a:bodyPr>
          <a:lstStyle/>
          <a:p>
            <a:r>
              <a:rPr lang="en-US" sz="3600" dirty="0"/>
              <a:t>Parent Notification</a:t>
            </a:r>
          </a:p>
        </p:txBody>
      </p:sp>
      <p:sp>
        <p:nvSpPr>
          <p:cNvPr id="3" name="Content Placeholder 2">
            <a:extLst>
              <a:ext uri="{FF2B5EF4-FFF2-40B4-BE49-F238E27FC236}">
                <a16:creationId xmlns:a16="http://schemas.microsoft.com/office/drawing/2014/main" id="{0BC805A6-1F37-708C-43AD-12A2157C1392}"/>
              </a:ext>
            </a:extLst>
          </p:cNvPr>
          <p:cNvSpPr>
            <a:spLocks noGrp="1"/>
          </p:cNvSpPr>
          <p:nvPr>
            <p:ph idx="1"/>
          </p:nvPr>
        </p:nvSpPr>
        <p:spPr/>
        <p:txBody>
          <a:bodyPr/>
          <a:lstStyle/>
          <a:p>
            <a:r>
              <a:rPr lang="en-US" sz="2400" b="1" dirty="0">
                <a:effectLst/>
              </a:rPr>
              <a:t>On the date when the decision is made </a:t>
            </a:r>
            <a:r>
              <a:rPr lang="en-US" sz="2400" dirty="0">
                <a:effectLst/>
              </a:rPr>
              <a:t>to remove a student, and that removal constitutes a change of placement, school must notify the parents of that decision and </a:t>
            </a:r>
            <a:r>
              <a:rPr lang="en-US" sz="2400" b="1" dirty="0">
                <a:effectLst/>
              </a:rPr>
              <a:t>provide the parents with a copy of their procedural safeguards </a:t>
            </a:r>
            <a:r>
              <a:rPr lang="en-US" sz="2400" dirty="0">
                <a:effectLst/>
              </a:rPr>
              <a:t>notice. </a:t>
            </a:r>
          </a:p>
          <a:p>
            <a:pPr marL="0" indent="0">
              <a:buNone/>
            </a:pPr>
            <a:endParaRPr lang="en-US" sz="1800" dirty="0"/>
          </a:p>
          <a:p>
            <a:pPr marL="0" indent="0" algn="ctr">
              <a:buNone/>
            </a:pPr>
            <a:r>
              <a:rPr lang="en-US" sz="2000" i="1" dirty="0"/>
              <a:t>(</a:t>
            </a:r>
            <a:r>
              <a:rPr lang="en-US" sz="2000" i="1" dirty="0">
                <a:effectLst/>
              </a:rPr>
              <a:t>A change of placement is an event that triggers the IDEA’s prior written notice (“PWN”) requirement, so AUs must provide written notice that complies with the requirements of 34 C.F.R. § 300.503) </a:t>
            </a:r>
            <a:endParaRPr lang="en-US" sz="2000" i="1" dirty="0"/>
          </a:p>
          <a:p>
            <a:endParaRPr lang="en-US" sz="1800" dirty="0"/>
          </a:p>
          <a:p>
            <a:endParaRPr lang="en-US" sz="1800" b="1" dirty="0"/>
          </a:p>
          <a:p>
            <a:endParaRPr lang="en-US" dirty="0"/>
          </a:p>
        </p:txBody>
      </p:sp>
    </p:spTree>
    <p:extLst>
      <p:ext uri="{BB962C8B-B14F-4D97-AF65-F5344CB8AC3E}">
        <p14:creationId xmlns:p14="http://schemas.microsoft.com/office/powerpoint/2010/main" val="2545693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7A5F8-CF62-8679-87F1-03713ACB6546}"/>
              </a:ext>
            </a:extLst>
          </p:cNvPr>
          <p:cNvSpPr>
            <a:spLocks noGrp="1"/>
          </p:cNvSpPr>
          <p:nvPr>
            <p:ph type="title"/>
          </p:nvPr>
        </p:nvSpPr>
        <p:spPr>
          <a:xfrm>
            <a:off x="552450" y="420341"/>
            <a:ext cx="7886700" cy="1325563"/>
          </a:xfrm>
        </p:spPr>
        <p:txBody>
          <a:bodyPr anchor="ctr">
            <a:normAutofit/>
          </a:bodyPr>
          <a:lstStyle/>
          <a:p>
            <a:r>
              <a:rPr lang="en-US" sz="4000" dirty="0"/>
              <a:t>Timeline</a:t>
            </a:r>
          </a:p>
        </p:txBody>
      </p:sp>
      <p:sp>
        <p:nvSpPr>
          <p:cNvPr id="8" name="Text Placeholder 2">
            <a:extLst>
              <a:ext uri="{FF2B5EF4-FFF2-40B4-BE49-F238E27FC236}">
                <a16:creationId xmlns:a16="http://schemas.microsoft.com/office/drawing/2014/main" id="{38ED367F-E02A-2898-A79C-ECE184BDFE3B}"/>
              </a:ext>
            </a:extLst>
          </p:cNvPr>
          <p:cNvSpPr>
            <a:spLocks noGrp="1"/>
          </p:cNvSpPr>
          <p:nvPr>
            <p:ph type="body" sz="quarter" idx="10"/>
          </p:nvPr>
        </p:nvSpPr>
        <p:spPr>
          <a:xfrm>
            <a:off x="304800" y="2797175"/>
            <a:ext cx="2332038" cy="403225"/>
          </a:xfrm>
        </p:spPr>
        <p:txBody>
          <a:bodyPr/>
          <a:lstStyle/>
          <a:p>
            <a:pPr algn="ctr"/>
            <a:r>
              <a:rPr lang="en-US" sz="1400" b="1" dirty="0"/>
              <a:t>10 Days of Removal      </a:t>
            </a:r>
            <a:r>
              <a:rPr lang="en-US" sz="1200" i="1" dirty="0"/>
              <a:t>due to change of placemen</a:t>
            </a:r>
            <a:r>
              <a:rPr lang="en-US" sz="1200" dirty="0"/>
              <a:t>t	</a:t>
            </a:r>
          </a:p>
        </p:txBody>
      </p:sp>
      <p:sp>
        <p:nvSpPr>
          <p:cNvPr id="10" name="Text Placeholder 3">
            <a:extLst>
              <a:ext uri="{FF2B5EF4-FFF2-40B4-BE49-F238E27FC236}">
                <a16:creationId xmlns:a16="http://schemas.microsoft.com/office/drawing/2014/main" id="{449494A7-CB2F-CD7C-1B9F-D2D083761895}"/>
              </a:ext>
            </a:extLst>
          </p:cNvPr>
          <p:cNvSpPr>
            <a:spLocks noGrp="1"/>
          </p:cNvSpPr>
          <p:nvPr>
            <p:ph type="body" sz="quarter" idx="11"/>
          </p:nvPr>
        </p:nvSpPr>
        <p:spPr>
          <a:xfrm>
            <a:off x="3423590" y="2797175"/>
            <a:ext cx="2332038" cy="403225"/>
          </a:xfrm>
        </p:spPr>
        <p:txBody>
          <a:bodyPr/>
          <a:lstStyle/>
          <a:p>
            <a:pPr algn="ctr"/>
            <a:r>
              <a:rPr lang="en-US" sz="1400" b="1" dirty="0"/>
              <a:t>Parent Notification         </a:t>
            </a:r>
            <a:r>
              <a:rPr lang="en-US" sz="1200" i="1" dirty="0"/>
              <a:t>(at time of decision to remove</a:t>
            </a:r>
          </a:p>
        </p:txBody>
      </p:sp>
      <p:sp>
        <p:nvSpPr>
          <p:cNvPr id="12" name="Text Placeholder 4">
            <a:extLst>
              <a:ext uri="{FF2B5EF4-FFF2-40B4-BE49-F238E27FC236}">
                <a16:creationId xmlns:a16="http://schemas.microsoft.com/office/drawing/2014/main" id="{5D93D76A-02E3-41B7-10BA-538C87BEBB07}"/>
              </a:ext>
            </a:extLst>
          </p:cNvPr>
          <p:cNvSpPr>
            <a:spLocks noGrp="1"/>
          </p:cNvSpPr>
          <p:nvPr>
            <p:ph type="body" sz="quarter" idx="12"/>
          </p:nvPr>
        </p:nvSpPr>
        <p:spPr>
          <a:xfrm>
            <a:off x="6220188" y="2865188"/>
            <a:ext cx="2719772" cy="403225"/>
          </a:xfrm>
        </p:spPr>
        <p:txBody>
          <a:bodyPr/>
          <a:lstStyle/>
          <a:p>
            <a:pPr algn="ctr"/>
            <a:r>
              <a:rPr lang="en-US" sz="1400" b="1" dirty="0"/>
              <a:t>Manifestation Determination</a:t>
            </a:r>
          </a:p>
        </p:txBody>
      </p:sp>
      <p:sp>
        <p:nvSpPr>
          <p:cNvPr id="3" name="Content Placeholder 2">
            <a:extLst>
              <a:ext uri="{FF2B5EF4-FFF2-40B4-BE49-F238E27FC236}">
                <a16:creationId xmlns:a16="http://schemas.microsoft.com/office/drawing/2014/main" id="{089E4833-CF89-1F62-1E5E-DC73A67260D3}"/>
              </a:ext>
            </a:extLst>
          </p:cNvPr>
          <p:cNvSpPr>
            <a:spLocks noGrp="1"/>
          </p:cNvSpPr>
          <p:nvPr>
            <p:ph type="body" sz="quarter" idx="13"/>
          </p:nvPr>
        </p:nvSpPr>
        <p:spPr>
          <a:xfrm>
            <a:off x="304800" y="3527425"/>
            <a:ext cx="2430463" cy="2279650"/>
          </a:xfrm>
        </p:spPr>
        <p:txBody>
          <a:bodyPr>
            <a:normAutofit/>
          </a:bodyPr>
          <a:lstStyle/>
          <a:p>
            <a:pPr marL="58738" lvl="1" indent="0">
              <a:buNone/>
            </a:pPr>
            <a:r>
              <a:rPr lang="en-US" sz="2000" dirty="0"/>
              <a:t>Reached the 10 days of consecutive removals from school</a:t>
            </a:r>
          </a:p>
          <a:p>
            <a:pPr marL="58738" lvl="1" indent="0">
              <a:buNone/>
            </a:pPr>
            <a:r>
              <a:rPr lang="en-US" sz="2000" dirty="0"/>
              <a:t>Had a pattern of days which constitutes 10 days of removal</a:t>
            </a:r>
          </a:p>
          <a:p>
            <a:pPr marL="457200" lvl="1" indent="0">
              <a:buNone/>
            </a:pPr>
            <a:endParaRPr lang="en-US" sz="1100" dirty="0"/>
          </a:p>
        </p:txBody>
      </p:sp>
      <p:sp>
        <p:nvSpPr>
          <p:cNvPr id="14" name="Text Placeholder 6">
            <a:extLst>
              <a:ext uri="{FF2B5EF4-FFF2-40B4-BE49-F238E27FC236}">
                <a16:creationId xmlns:a16="http://schemas.microsoft.com/office/drawing/2014/main" id="{50869799-3F13-27F3-78D6-E49709E0295C}"/>
              </a:ext>
            </a:extLst>
          </p:cNvPr>
          <p:cNvSpPr>
            <a:spLocks noGrp="1"/>
          </p:cNvSpPr>
          <p:nvPr>
            <p:ph type="body" sz="quarter" idx="14"/>
          </p:nvPr>
        </p:nvSpPr>
        <p:spPr>
          <a:xfrm>
            <a:off x="3262494" y="3527425"/>
            <a:ext cx="2430463" cy="2279650"/>
          </a:xfrm>
        </p:spPr>
        <p:txBody>
          <a:bodyPr/>
          <a:lstStyle/>
          <a:p>
            <a:r>
              <a:rPr lang="en-US" dirty="0"/>
              <a:t>Notification to parents in writing of decision to remove student that constitutes change of placement (PWN)</a:t>
            </a:r>
          </a:p>
          <a:p>
            <a:r>
              <a:rPr lang="en-US" dirty="0"/>
              <a:t>Copy of Procedural Safeguards</a:t>
            </a:r>
          </a:p>
          <a:p>
            <a:endParaRPr lang="en-US" dirty="0"/>
          </a:p>
        </p:txBody>
      </p:sp>
      <p:sp>
        <p:nvSpPr>
          <p:cNvPr id="16" name="Text Placeholder 7">
            <a:extLst>
              <a:ext uri="{FF2B5EF4-FFF2-40B4-BE49-F238E27FC236}">
                <a16:creationId xmlns:a16="http://schemas.microsoft.com/office/drawing/2014/main" id="{E686C198-CD53-FC0C-EE22-67FABD8D46F2}"/>
              </a:ext>
            </a:extLst>
          </p:cNvPr>
          <p:cNvSpPr>
            <a:spLocks noGrp="1"/>
          </p:cNvSpPr>
          <p:nvPr>
            <p:ph type="body" sz="quarter" idx="15"/>
          </p:nvPr>
        </p:nvSpPr>
        <p:spPr>
          <a:xfrm>
            <a:off x="6220188" y="3527424"/>
            <a:ext cx="2430463" cy="3166887"/>
          </a:xfrm>
        </p:spPr>
        <p:txBody>
          <a:bodyPr>
            <a:noAutofit/>
          </a:bodyPr>
          <a:lstStyle/>
          <a:p>
            <a:r>
              <a:rPr lang="en-US" dirty="0"/>
              <a:t>The MDR must occur </a:t>
            </a:r>
            <a:r>
              <a:rPr lang="en-US" b="1" dirty="0"/>
              <a:t>within 10 days </a:t>
            </a:r>
            <a:r>
              <a:rPr lang="en-US" dirty="0"/>
              <a:t>of the decision to change the placement of the student</a:t>
            </a:r>
          </a:p>
          <a:p>
            <a:r>
              <a:rPr lang="en-US" dirty="0"/>
              <a:t>After change of placement (10 days) and subsequent removals, student must be provided services</a:t>
            </a:r>
          </a:p>
        </p:txBody>
      </p:sp>
    </p:spTree>
    <p:extLst>
      <p:ext uri="{BB962C8B-B14F-4D97-AF65-F5344CB8AC3E}">
        <p14:creationId xmlns:p14="http://schemas.microsoft.com/office/powerpoint/2010/main" val="2989246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5776</TotalTime>
  <Words>2566</Words>
  <Application>Microsoft Office PowerPoint</Application>
  <PresentationFormat>On-screen Show (4:3)</PresentationFormat>
  <Paragraphs>207</Paragraphs>
  <Slides>37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Wingdings</vt:lpstr>
      <vt:lpstr>Office Theme</vt:lpstr>
      <vt:lpstr>Manifestation Determination Reviews Best Practices</vt:lpstr>
      <vt:lpstr>Agenda</vt:lpstr>
      <vt:lpstr>Purpose of MDR rules</vt:lpstr>
      <vt:lpstr>Basic MDR Rule</vt:lpstr>
      <vt:lpstr>When are MDR’s Required?</vt:lpstr>
      <vt:lpstr>When Short-Term Removals = Pattern</vt:lpstr>
      <vt:lpstr>Caveats to Relying on Pattern Analyses</vt:lpstr>
      <vt:lpstr>Parent Notification</vt:lpstr>
      <vt:lpstr>Timeline</vt:lpstr>
      <vt:lpstr>Best Practices: </vt:lpstr>
      <vt:lpstr>45-Day Interim Alternative Educational Placement (IAES)</vt:lpstr>
      <vt:lpstr>Possession/Use of Illegal Drugs</vt:lpstr>
      <vt:lpstr>Weapons</vt:lpstr>
      <vt:lpstr>Infliction of Serious Bodily Injury  Substantial risk of death, extreme physical pain, protracted and obvious disfigurement, or protracted loss or impairment of the function of a bodily member, organ, or mental faculty.    </vt:lpstr>
      <vt:lpstr>Infliction of Serious Bodily Injury  </vt:lpstr>
      <vt:lpstr>The Questions that Need to be Answered by the team</vt:lpstr>
      <vt:lpstr>MDR Form pg. 1</vt:lpstr>
      <vt:lpstr>MDR Form pg. 2</vt:lpstr>
      <vt:lpstr>Preparing for MDR Meetings</vt:lpstr>
      <vt:lpstr>Preparing for MDR Meetings-continued</vt:lpstr>
      <vt:lpstr>MDR Form pg. 3</vt:lpstr>
      <vt:lpstr>MDR Form:  First Question</vt:lpstr>
      <vt:lpstr>MDR Form:  Second Question</vt:lpstr>
      <vt:lpstr>Casual or Indirect Relationship</vt:lpstr>
      <vt:lpstr>Direct or Substantial Relationship</vt:lpstr>
      <vt:lpstr>When the Behavior is Determined to be a Manifestation of the Disability:</vt:lpstr>
      <vt:lpstr>No Relationship</vt:lpstr>
      <vt:lpstr>When the Behavior is Determined Not to be a Manifestation of the Disability</vt:lpstr>
      <vt:lpstr>Recent Additional Consideration by OCR</vt:lpstr>
      <vt:lpstr>Explanation</vt:lpstr>
      <vt:lpstr>MDR Form pg. 4</vt:lpstr>
      <vt:lpstr>MDR Form pg. 5</vt:lpstr>
      <vt:lpstr>Important Factors for Consideration during Preparation: </vt:lpstr>
      <vt:lpstr>Steps for the MDR Meeting</vt:lpstr>
      <vt:lpstr>Steps for the MDR Meeting-continued</vt:lpstr>
      <vt:lpstr>Parent Disagreement</vt:lpstr>
      <vt:lpstr>Last Minute Revelation of Possible New  Disabilities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First Section 504 Meeting</dc:title>
  <dc:creator>Stachokus, Nick</dc:creator>
  <cp:lastModifiedBy>Stachokus, Nick</cp:lastModifiedBy>
  <cp:revision>106</cp:revision>
  <dcterms:created xsi:type="dcterms:W3CDTF">2019-06-13T15:30:37Z</dcterms:created>
  <dcterms:modified xsi:type="dcterms:W3CDTF">2024-09-20T02:23:07Z</dcterms:modified>
</cp:coreProperties>
</file>