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5"/>
  </p:notesMasterIdLst>
  <p:sldIdLst>
    <p:sldId id="256" r:id="rId2"/>
    <p:sldId id="257" r:id="rId3"/>
    <p:sldId id="259" r:id="rId4"/>
    <p:sldId id="258" r:id="rId5"/>
    <p:sldId id="595" r:id="rId6"/>
    <p:sldId id="575" r:id="rId7"/>
    <p:sldId id="592" r:id="rId8"/>
    <p:sldId id="623" r:id="rId9"/>
    <p:sldId id="268" r:id="rId10"/>
    <p:sldId id="263" r:id="rId11"/>
    <p:sldId id="267" r:id="rId12"/>
    <p:sldId id="648" r:id="rId13"/>
    <p:sldId id="577" r:id="rId14"/>
    <p:sldId id="599" r:id="rId15"/>
    <p:sldId id="600" r:id="rId16"/>
    <p:sldId id="578" r:id="rId17"/>
    <p:sldId id="603" r:id="rId18"/>
    <p:sldId id="605" r:id="rId19"/>
    <p:sldId id="265" r:id="rId20"/>
    <p:sldId id="604" r:id="rId21"/>
    <p:sldId id="640" r:id="rId22"/>
    <p:sldId id="602" r:id="rId23"/>
    <p:sldId id="650" r:id="rId24"/>
    <p:sldId id="576" r:id="rId25"/>
    <p:sldId id="649" r:id="rId26"/>
    <p:sldId id="596" r:id="rId27"/>
    <p:sldId id="569" r:id="rId28"/>
    <p:sldId id="652" r:id="rId29"/>
    <p:sldId id="269" r:id="rId30"/>
    <p:sldId id="598" r:id="rId31"/>
    <p:sldId id="276" r:id="rId32"/>
    <p:sldId id="651" r:id="rId33"/>
    <p:sldId id="638" r:id="rId34"/>
    <p:sldId id="270" r:id="rId35"/>
    <p:sldId id="606" r:id="rId36"/>
    <p:sldId id="579" r:id="rId37"/>
    <p:sldId id="570" r:id="rId38"/>
    <p:sldId id="571" r:id="rId39"/>
    <p:sldId id="581" r:id="rId40"/>
    <p:sldId id="641" r:id="rId41"/>
    <p:sldId id="582" r:id="rId42"/>
    <p:sldId id="642" r:id="rId43"/>
    <p:sldId id="281" r:id="rId44"/>
    <p:sldId id="608" r:id="rId45"/>
    <p:sldId id="580" r:id="rId46"/>
    <p:sldId id="643" r:id="rId47"/>
    <p:sldId id="282" r:id="rId48"/>
    <p:sldId id="583" r:id="rId49"/>
    <p:sldId id="609" r:id="rId50"/>
    <p:sldId id="644" r:id="rId51"/>
    <p:sldId id="584" r:id="rId52"/>
    <p:sldId id="572" r:id="rId53"/>
    <p:sldId id="574" r:id="rId54"/>
    <p:sldId id="612" r:id="rId55"/>
    <p:sldId id="645" r:id="rId56"/>
    <p:sldId id="613" r:id="rId57"/>
    <p:sldId id="614" r:id="rId58"/>
    <p:sldId id="615" r:id="rId59"/>
    <p:sldId id="616" r:id="rId60"/>
    <p:sldId id="617" r:id="rId61"/>
    <p:sldId id="618" r:id="rId62"/>
    <p:sldId id="619" r:id="rId63"/>
    <p:sldId id="611" r:id="rId64"/>
    <p:sldId id="278" r:id="rId65"/>
    <p:sldId id="620" r:id="rId66"/>
    <p:sldId id="587" r:id="rId67"/>
    <p:sldId id="624" r:id="rId68"/>
    <p:sldId id="626" r:id="rId69"/>
    <p:sldId id="627" r:id="rId70"/>
    <p:sldId id="625" r:id="rId71"/>
    <p:sldId id="271" r:id="rId72"/>
    <p:sldId id="272" r:id="rId73"/>
    <p:sldId id="646" r:id="rId74"/>
    <p:sldId id="629" r:id="rId75"/>
    <p:sldId id="607" r:id="rId76"/>
    <p:sldId id="273" r:id="rId77"/>
    <p:sldId id="630" r:id="rId78"/>
    <p:sldId id="274" r:id="rId79"/>
    <p:sldId id="589" r:id="rId80"/>
    <p:sldId id="631" r:id="rId81"/>
    <p:sldId id="591" r:id="rId82"/>
    <p:sldId id="590" r:id="rId83"/>
    <p:sldId id="275" r:id="rId84"/>
    <p:sldId id="632" r:id="rId85"/>
    <p:sldId id="316" r:id="rId86"/>
    <p:sldId id="323" r:id="rId87"/>
    <p:sldId id="633" r:id="rId88"/>
    <p:sldId id="322" r:id="rId89"/>
    <p:sldId id="594" r:id="rId90"/>
    <p:sldId id="635" r:id="rId91"/>
    <p:sldId id="324" r:id="rId92"/>
    <p:sldId id="636" r:id="rId93"/>
    <p:sldId id="312" r:id="rId94"/>
    <p:sldId id="314" r:id="rId95"/>
    <p:sldId id="313" r:id="rId96"/>
    <p:sldId id="317" r:id="rId97"/>
    <p:sldId id="647" r:id="rId98"/>
    <p:sldId id="279" r:id="rId99"/>
    <p:sldId id="277" r:id="rId100"/>
    <p:sldId id="283" r:id="rId101"/>
    <p:sldId id="284" r:id="rId102"/>
    <p:sldId id="285" r:id="rId103"/>
    <p:sldId id="286"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5A134C-707F-3A07-5DC9-A0CFADE92828}" name="Caplan, Kimberly" initials="CK" userId="S::Caplan_K@cde.state.co.us::201722b9-7111-408c-91f6-bf6432e9124e" providerId="AD"/>
  <p188:author id="{B6E7504F-FF2F-F092-95E7-1DB25C472000}" name="Basch, Betsy" initials="bjb" userId="Basch, Betsy" providerId="None"/>
  <p188:author id="{A9311169-BE50-A6C0-E8B6-68B8DC36EE6B}" name="Dinnen, Janet" initials="DJ" userId="S::Dinnen_J@cde.state.co.us::682ebc80-7236-4772-9819-9edf9790eda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55FA9"/>
    <a:srgbClr val="EFAA1F"/>
    <a:srgbClr val="008CA0"/>
    <a:srgbClr val="C63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5" autoAdjust="0"/>
    <p:restoredTop sz="75034" autoAdjust="0"/>
  </p:normalViewPr>
  <p:slideViewPr>
    <p:cSldViewPr snapToGrid="0">
      <p:cViewPr varScale="1">
        <p:scale>
          <a:sx n="48" d="100"/>
          <a:sy n="48" d="100"/>
        </p:scale>
        <p:origin x="1708" y="24"/>
      </p:cViewPr>
      <p:guideLst/>
    </p:cSldViewPr>
  </p:slideViewPr>
  <p:outlineViewPr>
    <p:cViewPr>
      <p:scale>
        <a:sx n="33" d="100"/>
        <a:sy n="33" d="100"/>
      </p:scale>
      <p:origin x="0" y="-9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microsoft.com/office/2018/10/relationships/authors" Targe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_rels/data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4" Type="http://schemas.openxmlformats.org/officeDocument/2006/relationships/image" Target="../media/image54.svg"/></Relationships>
</file>

<file path=ppt/diagrams/_rels/data7.xml.rels><?xml version="1.0" encoding="UTF-8" standalone="yes"?>
<Relationships xmlns="http://schemas.openxmlformats.org/package/2006/relationships"><Relationship Id="rId1" Type="http://schemas.openxmlformats.org/officeDocument/2006/relationships/hyperlink" Target="mailto:RFF@csi.state.co.us" TargetMode="External"/></Relationships>
</file>

<file path=ppt/diagrams/_rels/data8.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diagrams/_rels/data9.xml.rels><?xml version="1.0" encoding="UTF-8" standalone="yes"?>
<Relationships xmlns="http://schemas.openxmlformats.org/package/2006/relationships"><Relationship Id="rId3" Type="http://schemas.openxmlformats.org/officeDocument/2006/relationships/image" Target="../media/image87.svg"/><Relationship Id="rId7" Type="http://schemas.openxmlformats.org/officeDocument/2006/relationships/image" Target="../media/image91.svg"/><Relationship Id="rId2" Type="http://schemas.openxmlformats.org/officeDocument/2006/relationships/image" Target="../media/image86.png"/><Relationship Id="rId1" Type="http://schemas.openxmlformats.org/officeDocument/2006/relationships/hyperlink" Target="mailto:RFF@csi.state.co.us" TargetMode="External"/><Relationship Id="rId6" Type="http://schemas.openxmlformats.org/officeDocument/2006/relationships/image" Target="../media/image90.png"/><Relationship Id="rId5" Type="http://schemas.openxmlformats.org/officeDocument/2006/relationships/image" Target="../media/image89.svg"/><Relationship Id="rId4" Type="http://schemas.openxmlformats.org/officeDocument/2006/relationships/image" Target="../media/image8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4" Type="http://schemas.openxmlformats.org/officeDocument/2006/relationships/image" Target="../media/image54.svg"/></Relationships>
</file>

<file path=ppt/diagrams/_rels/drawing7.xml.rels><?xml version="1.0" encoding="UTF-8" standalone="yes"?>
<Relationships xmlns="http://schemas.openxmlformats.org/package/2006/relationships"><Relationship Id="rId1" Type="http://schemas.openxmlformats.org/officeDocument/2006/relationships/hyperlink" Target="mailto:RFF@csi.state.co.us"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diagrams/_rels/drawing9.xml.rels><?xml version="1.0" encoding="UTF-8" standalone="yes"?>
<Relationships xmlns="http://schemas.openxmlformats.org/package/2006/relationships"><Relationship Id="rId3" Type="http://schemas.openxmlformats.org/officeDocument/2006/relationships/hyperlink" Target="mailto:RFF@csi.state.co.us" TargetMode="External"/><Relationship Id="rId7" Type="http://schemas.openxmlformats.org/officeDocument/2006/relationships/image" Target="../media/image91.svg"/><Relationship Id="rId2" Type="http://schemas.openxmlformats.org/officeDocument/2006/relationships/image" Target="../media/image87.svg"/><Relationship Id="rId1" Type="http://schemas.openxmlformats.org/officeDocument/2006/relationships/image" Target="../media/image86.png"/><Relationship Id="rId6" Type="http://schemas.openxmlformats.org/officeDocument/2006/relationships/image" Target="../media/image90.png"/><Relationship Id="rId5" Type="http://schemas.openxmlformats.org/officeDocument/2006/relationships/image" Target="../media/image89.svg"/><Relationship Id="rId4" Type="http://schemas.openxmlformats.org/officeDocument/2006/relationships/image" Target="../media/image8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B177C-D76E-4A23-919D-D2E1A48E714A}"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71B5F60C-1E5E-46AB-8E81-AF2A9346B104}">
      <dgm:prSet phldrT="[Text]"/>
      <dgm:spPr/>
      <dgm:t>
        <a:bodyPr/>
        <a:lstStyle/>
        <a:p>
          <a:r>
            <a:rPr lang="en-US" dirty="0"/>
            <a:t>Rights</a:t>
          </a:r>
        </a:p>
      </dgm:t>
    </dgm:pt>
    <dgm:pt modelId="{DF8F6694-A406-4209-98E2-1CFC45D63B38}" type="parTrans" cxnId="{203FC6CF-53DD-4A62-A6BC-2B208AFD65AD}">
      <dgm:prSet/>
      <dgm:spPr/>
      <dgm:t>
        <a:bodyPr/>
        <a:lstStyle/>
        <a:p>
          <a:endParaRPr lang="en-US"/>
        </a:p>
      </dgm:t>
    </dgm:pt>
    <dgm:pt modelId="{4F242579-6BAE-44F0-A668-35EE815E9134}" type="sibTrans" cxnId="{203FC6CF-53DD-4A62-A6BC-2B208AFD65AD}">
      <dgm:prSet/>
      <dgm:spPr/>
      <dgm:t>
        <a:bodyPr/>
        <a:lstStyle/>
        <a:p>
          <a:endParaRPr lang="en-US"/>
        </a:p>
      </dgm:t>
    </dgm:pt>
    <dgm:pt modelId="{C80CE2A2-EFD4-4C1C-B35C-51B1562D15E4}">
      <dgm:prSet phldrT="[Text]"/>
      <dgm:spPr/>
      <dgm:t>
        <a:bodyPr/>
        <a:lstStyle/>
        <a:p>
          <a:r>
            <a:rPr lang="en-US" dirty="0"/>
            <a:t>Responsibilities</a:t>
          </a:r>
        </a:p>
      </dgm:t>
    </dgm:pt>
    <dgm:pt modelId="{58DDE00D-0A8C-497D-950C-EB962267638E}" type="parTrans" cxnId="{F62CD647-3FE3-4D78-A03F-A486B2F8274B}">
      <dgm:prSet/>
      <dgm:spPr/>
      <dgm:t>
        <a:bodyPr/>
        <a:lstStyle/>
        <a:p>
          <a:endParaRPr lang="en-US"/>
        </a:p>
      </dgm:t>
    </dgm:pt>
    <dgm:pt modelId="{1269B45B-9612-47D6-86F4-0FC7AEE4EBD7}" type="sibTrans" cxnId="{F62CD647-3FE3-4D78-A03F-A486B2F8274B}">
      <dgm:prSet/>
      <dgm:spPr/>
      <dgm:t>
        <a:bodyPr/>
        <a:lstStyle/>
        <a:p>
          <a:endParaRPr lang="en-US"/>
        </a:p>
      </dgm:t>
    </dgm:pt>
    <dgm:pt modelId="{9A92971C-9F54-4587-B372-573D1982B997}">
      <dgm:prSet phldrT="[Text]"/>
      <dgm:spPr/>
      <dgm:t>
        <a:bodyPr/>
        <a:lstStyle/>
        <a:p>
          <a:r>
            <a:rPr lang="en-US" dirty="0"/>
            <a:t>Eligibility</a:t>
          </a:r>
        </a:p>
      </dgm:t>
    </dgm:pt>
    <dgm:pt modelId="{B36F78D3-2A21-4573-A3F8-6550F34C3492}" type="parTrans" cxnId="{AAF3B4D3-45AB-44FD-89F1-BC4B3CD6AF57}">
      <dgm:prSet/>
      <dgm:spPr/>
      <dgm:t>
        <a:bodyPr/>
        <a:lstStyle/>
        <a:p>
          <a:endParaRPr lang="en-US"/>
        </a:p>
      </dgm:t>
    </dgm:pt>
    <dgm:pt modelId="{1AA5698D-1517-4987-BAAF-7AA25CDB7B3A}" type="sibTrans" cxnId="{AAF3B4D3-45AB-44FD-89F1-BC4B3CD6AF57}">
      <dgm:prSet/>
      <dgm:spPr/>
      <dgm:t>
        <a:bodyPr/>
        <a:lstStyle/>
        <a:p>
          <a:endParaRPr lang="en-US"/>
        </a:p>
      </dgm:t>
    </dgm:pt>
    <dgm:pt modelId="{9D732D1B-0DCF-41EF-8414-4F58770253DB}" type="pres">
      <dgm:prSet presAssocID="{B70B177C-D76E-4A23-919D-D2E1A48E714A}" presName="linear" presStyleCnt="0">
        <dgm:presLayoutVars>
          <dgm:dir/>
          <dgm:animLvl val="lvl"/>
          <dgm:resizeHandles val="exact"/>
        </dgm:presLayoutVars>
      </dgm:prSet>
      <dgm:spPr/>
    </dgm:pt>
    <dgm:pt modelId="{BA91A4EC-B455-473F-82AD-E3BA0F964B77}" type="pres">
      <dgm:prSet presAssocID="{71B5F60C-1E5E-46AB-8E81-AF2A9346B104}" presName="parentLin" presStyleCnt="0"/>
      <dgm:spPr/>
    </dgm:pt>
    <dgm:pt modelId="{9BC66C0B-7B7A-4124-AD77-A17298BEFCE1}" type="pres">
      <dgm:prSet presAssocID="{71B5F60C-1E5E-46AB-8E81-AF2A9346B104}" presName="parentLeftMargin" presStyleLbl="node1" presStyleIdx="0" presStyleCnt="3"/>
      <dgm:spPr/>
    </dgm:pt>
    <dgm:pt modelId="{D318351C-6CE2-4D67-9D39-04C7CC0CF868}" type="pres">
      <dgm:prSet presAssocID="{71B5F60C-1E5E-46AB-8E81-AF2A9346B104}" presName="parentText" presStyleLbl="node1" presStyleIdx="0" presStyleCnt="3">
        <dgm:presLayoutVars>
          <dgm:chMax val="0"/>
          <dgm:bulletEnabled val="1"/>
        </dgm:presLayoutVars>
      </dgm:prSet>
      <dgm:spPr/>
    </dgm:pt>
    <dgm:pt modelId="{A303C6FB-04C2-4C82-A1BE-8B17D5A6C2CA}" type="pres">
      <dgm:prSet presAssocID="{71B5F60C-1E5E-46AB-8E81-AF2A9346B104}" presName="negativeSpace" presStyleCnt="0"/>
      <dgm:spPr/>
    </dgm:pt>
    <dgm:pt modelId="{C1D65A13-0DB6-4830-BD2A-341B0998B88E}" type="pres">
      <dgm:prSet presAssocID="{71B5F60C-1E5E-46AB-8E81-AF2A9346B104}" presName="childText" presStyleLbl="conFgAcc1" presStyleIdx="0" presStyleCnt="3">
        <dgm:presLayoutVars>
          <dgm:bulletEnabled val="1"/>
        </dgm:presLayoutVars>
      </dgm:prSet>
      <dgm:spPr/>
    </dgm:pt>
    <dgm:pt modelId="{D14CAF57-86AA-4C33-9A55-C11AB32D9457}" type="pres">
      <dgm:prSet presAssocID="{4F242579-6BAE-44F0-A668-35EE815E9134}" presName="spaceBetweenRectangles" presStyleCnt="0"/>
      <dgm:spPr/>
    </dgm:pt>
    <dgm:pt modelId="{0F620CF0-0485-4DEE-BE9B-13453C5FA6AF}" type="pres">
      <dgm:prSet presAssocID="{C80CE2A2-EFD4-4C1C-B35C-51B1562D15E4}" presName="parentLin" presStyleCnt="0"/>
      <dgm:spPr/>
    </dgm:pt>
    <dgm:pt modelId="{699A15E9-0137-4DEC-81A9-22CDE301EDEA}" type="pres">
      <dgm:prSet presAssocID="{C80CE2A2-EFD4-4C1C-B35C-51B1562D15E4}" presName="parentLeftMargin" presStyleLbl="node1" presStyleIdx="0" presStyleCnt="3"/>
      <dgm:spPr/>
    </dgm:pt>
    <dgm:pt modelId="{4BC7BD74-5493-49E8-A2F6-33CC739EC7E2}" type="pres">
      <dgm:prSet presAssocID="{C80CE2A2-EFD4-4C1C-B35C-51B1562D15E4}" presName="parentText" presStyleLbl="node1" presStyleIdx="1" presStyleCnt="3">
        <dgm:presLayoutVars>
          <dgm:chMax val="0"/>
          <dgm:bulletEnabled val="1"/>
        </dgm:presLayoutVars>
      </dgm:prSet>
      <dgm:spPr/>
    </dgm:pt>
    <dgm:pt modelId="{69295A3D-ACE9-461D-BD77-5BBBBC724E2A}" type="pres">
      <dgm:prSet presAssocID="{C80CE2A2-EFD4-4C1C-B35C-51B1562D15E4}" presName="negativeSpace" presStyleCnt="0"/>
      <dgm:spPr/>
    </dgm:pt>
    <dgm:pt modelId="{1589064B-5226-4DAD-881B-21E4150781B2}" type="pres">
      <dgm:prSet presAssocID="{C80CE2A2-EFD4-4C1C-B35C-51B1562D15E4}" presName="childText" presStyleLbl="conFgAcc1" presStyleIdx="1" presStyleCnt="3">
        <dgm:presLayoutVars>
          <dgm:bulletEnabled val="1"/>
        </dgm:presLayoutVars>
      </dgm:prSet>
      <dgm:spPr/>
    </dgm:pt>
    <dgm:pt modelId="{8EC23466-3FB8-47A2-87FD-DC308A63D248}" type="pres">
      <dgm:prSet presAssocID="{1269B45B-9612-47D6-86F4-0FC7AEE4EBD7}" presName="spaceBetweenRectangles" presStyleCnt="0"/>
      <dgm:spPr/>
    </dgm:pt>
    <dgm:pt modelId="{585882C0-0A7B-4D3B-B527-0FCE6F4B8ED1}" type="pres">
      <dgm:prSet presAssocID="{9A92971C-9F54-4587-B372-573D1982B997}" presName="parentLin" presStyleCnt="0"/>
      <dgm:spPr/>
    </dgm:pt>
    <dgm:pt modelId="{DFB304C3-7551-415E-8ED7-DF9C5A3FDE03}" type="pres">
      <dgm:prSet presAssocID="{9A92971C-9F54-4587-B372-573D1982B997}" presName="parentLeftMargin" presStyleLbl="node1" presStyleIdx="1" presStyleCnt="3"/>
      <dgm:spPr/>
    </dgm:pt>
    <dgm:pt modelId="{890A7140-AD1C-4443-B816-642B6E3BDCE1}" type="pres">
      <dgm:prSet presAssocID="{9A92971C-9F54-4587-B372-573D1982B997}" presName="parentText" presStyleLbl="node1" presStyleIdx="2" presStyleCnt="3">
        <dgm:presLayoutVars>
          <dgm:chMax val="0"/>
          <dgm:bulletEnabled val="1"/>
        </dgm:presLayoutVars>
      </dgm:prSet>
      <dgm:spPr/>
    </dgm:pt>
    <dgm:pt modelId="{10887A4D-ED98-40F1-BDF4-830673BCE38E}" type="pres">
      <dgm:prSet presAssocID="{9A92971C-9F54-4587-B372-573D1982B997}" presName="negativeSpace" presStyleCnt="0"/>
      <dgm:spPr/>
    </dgm:pt>
    <dgm:pt modelId="{9CBCF3C8-32E2-44FB-9751-5A372874E002}" type="pres">
      <dgm:prSet presAssocID="{9A92971C-9F54-4587-B372-573D1982B997}" presName="childText" presStyleLbl="conFgAcc1" presStyleIdx="2" presStyleCnt="3">
        <dgm:presLayoutVars>
          <dgm:bulletEnabled val="1"/>
        </dgm:presLayoutVars>
      </dgm:prSet>
      <dgm:spPr/>
    </dgm:pt>
  </dgm:ptLst>
  <dgm:cxnLst>
    <dgm:cxn modelId="{A512BA18-AF94-4F81-BB00-0FBDEB7831AD}" type="presOf" srcId="{71B5F60C-1E5E-46AB-8E81-AF2A9346B104}" destId="{D318351C-6CE2-4D67-9D39-04C7CC0CF868}" srcOrd="1" destOrd="0" presId="urn:microsoft.com/office/officeart/2005/8/layout/list1"/>
    <dgm:cxn modelId="{217B8521-DDB2-4287-A764-7B85E3423F2C}" type="presOf" srcId="{71B5F60C-1E5E-46AB-8E81-AF2A9346B104}" destId="{9BC66C0B-7B7A-4124-AD77-A17298BEFCE1}" srcOrd="0" destOrd="0" presId="urn:microsoft.com/office/officeart/2005/8/layout/list1"/>
    <dgm:cxn modelId="{F62CD647-3FE3-4D78-A03F-A486B2F8274B}" srcId="{B70B177C-D76E-4A23-919D-D2E1A48E714A}" destId="{C80CE2A2-EFD4-4C1C-B35C-51B1562D15E4}" srcOrd="1" destOrd="0" parTransId="{58DDE00D-0A8C-497D-950C-EB962267638E}" sibTransId="{1269B45B-9612-47D6-86F4-0FC7AEE4EBD7}"/>
    <dgm:cxn modelId="{9976E587-4E49-4E7B-BBE4-7AEF523DC2E4}" type="presOf" srcId="{9A92971C-9F54-4587-B372-573D1982B997}" destId="{DFB304C3-7551-415E-8ED7-DF9C5A3FDE03}" srcOrd="0" destOrd="0" presId="urn:microsoft.com/office/officeart/2005/8/layout/list1"/>
    <dgm:cxn modelId="{E8CE3192-1291-4F99-8C00-60818EA2D29E}" type="presOf" srcId="{C80CE2A2-EFD4-4C1C-B35C-51B1562D15E4}" destId="{4BC7BD74-5493-49E8-A2F6-33CC739EC7E2}" srcOrd="1" destOrd="0" presId="urn:microsoft.com/office/officeart/2005/8/layout/list1"/>
    <dgm:cxn modelId="{52112EC4-7806-4419-993F-BE8DD808E1A7}" type="presOf" srcId="{B70B177C-D76E-4A23-919D-D2E1A48E714A}" destId="{9D732D1B-0DCF-41EF-8414-4F58770253DB}" srcOrd="0" destOrd="0" presId="urn:microsoft.com/office/officeart/2005/8/layout/list1"/>
    <dgm:cxn modelId="{D52348CD-5920-46CA-B685-F48965D66EC4}" type="presOf" srcId="{9A92971C-9F54-4587-B372-573D1982B997}" destId="{890A7140-AD1C-4443-B816-642B6E3BDCE1}" srcOrd="1" destOrd="0" presId="urn:microsoft.com/office/officeart/2005/8/layout/list1"/>
    <dgm:cxn modelId="{203FC6CF-53DD-4A62-A6BC-2B208AFD65AD}" srcId="{B70B177C-D76E-4A23-919D-D2E1A48E714A}" destId="{71B5F60C-1E5E-46AB-8E81-AF2A9346B104}" srcOrd="0" destOrd="0" parTransId="{DF8F6694-A406-4209-98E2-1CFC45D63B38}" sibTransId="{4F242579-6BAE-44F0-A668-35EE815E9134}"/>
    <dgm:cxn modelId="{AAF3B4D3-45AB-44FD-89F1-BC4B3CD6AF57}" srcId="{B70B177C-D76E-4A23-919D-D2E1A48E714A}" destId="{9A92971C-9F54-4587-B372-573D1982B997}" srcOrd="2" destOrd="0" parTransId="{B36F78D3-2A21-4573-A3F8-6550F34C3492}" sibTransId="{1AA5698D-1517-4987-BAAF-7AA25CDB7B3A}"/>
    <dgm:cxn modelId="{68E872E8-27F6-4D96-BD7A-DBC994AD2DF0}" type="presOf" srcId="{C80CE2A2-EFD4-4C1C-B35C-51B1562D15E4}" destId="{699A15E9-0137-4DEC-81A9-22CDE301EDEA}" srcOrd="0" destOrd="0" presId="urn:microsoft.com/office/officeart/2005/8/layout/list1"/>
    <dgm:cxn modelId="{45C5932E-43BA-43E5-BC9A-0445534B2DC7}" type="presParOf" srcId="{9D732D1B-0DCF-41EF-8414-4F58770253DB}" destId="{BA91A4EC-B455-473F-82AD-E3BA0F964B77}" srcOrd="0" destOrd="0" presId="urn:microsoft.com/office/officeart/2005/8/layout/list1"/>
    <dgm:cxn modelId="{215D025D-D41E-493C-9A7A-9DE9662516A9}" type="presParOf" srcId="{BA91A4EC-B455-473F-82AD-E3BA0F964B77}" destId="{9BC66C0B-7B7A-4124-AD77-A17298BEFCE1}" srcOrd="0" destOrd="0" presId="urn:microsoft.com/office/officeart/2005/8/layout/list1"/>
    <dgm:cxn modelId="{FE8C5F71-2F0E-40C7-B1B8-9FB8A71A3109}" type="presParOf" srcId="{BA91A4EC-B455-473F-82AD-E3BA0F964B77}" destId="{D318351C-6CE2-4D67-9D39-04C7CC0CF868}" srcOrd="1" destOrd="0" presId="urn:microsoft.com/office/officeart/2005/8/layout/list1"/>
    <dgm:cxn modelId="{877A4CAF-14BB-4F16-8360-CDB5F30F2753}" type="presParOf" srcId="{9D732D1B-0DCF-41EF-8414-4F58770253DB}" destId="{A303C6FB-04C2-4C82-A1BE-8B17D5A6C2CA}" srcOrd="1" destOrd="0" presId="urn:microsoft.com/office/officeart/2005/8/layout/list1"/>
    <dgm:cxn modelId="{CA178F8B-24D2-496C-92DE-20FE4ABBBE78}" type="presParOf" srcId="{9D732D1B-0DCF-41EF-8414-4F58770253DB}" destId="{C1D65A13-0DB6-4830-BD2A-341B0998B88E}" srcOrd="2" destOrd="0" presId="urn:microsoft.com/office/officeart/2005/8/layout/list1"/>
    <dgm:cxn modelId="{04FC9442-E3DC-4AE1-9C72-292EF0CDFC8E}" type="presParOf" srcId="{9D732D1B-0DCF-41EF-8414-4F58770253DB}" destId="{D14CAF57-86AA-4C33-9A55-C11AB32D9457}" srcOrd="3" destOrd="0" presId="urn:microsoft.com/office/officeart/2005/8/layout/list1"/>
    <dgm:cxn modelId="{3BCE3084-2B82-41FC-B4D5-2822D34D30F0}" type="presParOf" srcId="{9D732D1B-0DCF-41EF-8414-4F58770253DB}" destId="{0F620CF0-0485-4DEE-BE9B-13453C5FA6AF}" srcOrd="4" destOrd="0" presId="urn:microsoft.com/office/officeart/2005/8/layout/list1"/>
    <dgm:cxn modelId="{23B761F0-84E6-4479-8087-54EA9D5531FC}" type="presParOf" srcId="{0F620CF0-0485-4DEE-BE9B-13453C5FA6AF}" destId="{699A15E9-0137-4DEC-81A9-22CDE301EDEA}" srcOrd="0" destOrd="0" presId="urn:microsoft.com/office/officeart/2005/8/layout/list1"/>
    <dgm:cxn modelId="{6602C0C8-DBCF-4225-B61D-E05496EC721F}" type="presParOf" srcId="{0F620CF0-0485-4DEE-BE9B-13453C5FA6AF}" destId="{4BC7BD74-5493-49E8-A2F6-33CC739EC7E2}" srcOrd="1" destOrd="0" presId="urn:microsoft.com/office/officeart/2005/8/layout/list1"/>
    <dgm:cxn modelId="{EAAD9B8D-C609-48D6-B3B2-992F7CE20B13}" type="presParOf" srcId="{9D732D1B-0DCF-41EF-8414-4F58770253DB}" destId="{69295A3D-ACE9-461D-BD77-5BBBBC724E2A}" srcOrd="5" destOrd="0" presId="urn:microsoft.com/office/officeart/2005/8/layout/list1"/>
    <dgm:cxn modelId="{8E71268E-2BD4-4C7C-A69F-C114A77F53BA}" type="presParOf" srcId="{9D732D1B-0DCF-41EF-8414-4F58770253DB}" destId="{1589064B-5226-4DAD-881B-21E4150781B2}" srcOrd="6" destOrd="0" presId="urn:microsoft.com/office/officeart/2005/8/layout/list1"/>
    <dgm:cxn modelId="{C97CB864-E8ED-4EE1-A568-90EE63698975}" type="presParOf" srcId="{9D732D1B-0DCF-41EF-8414-4F58770253DB}" destId="{8EC23466-3FB8-47A2-87FD-DC308A63D248}" srcOrd="7" destOrd="0" presId="urn:microsoft.com/office/officeart/2005/8/layout/list1"/>
    <dgm:cxn modelId="{011E3F86-0ECD-45B4-BE2C-D982F891784E}" type="presParOf" srcId="{9D732D1B-0DCF-41EF-8414-4F58770253DB}" destId="{585882C0-0A7B-4D3B-B527-0FCE6F4B8ED1}" srcOrd="8" destOrd="0" presId="urn:microsoft.com/office/officeart/2005/8/layout/list1"/>
    <dgm:cxn modelId="{CB372EF9-F29B-46D4-AC8E-641FAB2C17AE}" type="presParOf" srcId="{585882C0-0A7B-4D3B-B527-0FCE6F4B8ED1}" destId="{DFB304C3-7551-415E-8ED7-DF9C5A3FDE03}" srcOrd="0" destOrd="0" presId="urn:microsoft.com/office/officeart/2005/8/layout/list1"/>
    <dgm:cxn modelId="{B00DF962-2E6D-4297-B6C2-10083077F7BF}" type="presParOf" srcId="{585882C0-0A7B-4D3B-B527-0FCE6F4B8ED1}" destId="{890A7140-AD1C-4443-B816-642B6E3BDCE1}" srcOrd="1" destOrd="0" presId="urn:microsoft.com/office/officeart/2005/8/layout/list1"/>
    <dgm:cxn modelId="{E6197384-CA28-44A7-BCB7-0D43AC95A683}" type="presParOf" srcId="{9D732D1B-0DCF-41EF-8414-4F58770253DB}" destId="{10887A4D-ED98-40F1-BDF4-830673BCE38E}" srcOrd="9" destOrd="0" presId="urn:microsoft.com/office/officeart/2005/8/layout/list1"/>
    <dgm:cxn modelId="{E3873226-7B1C-4A01-97CC-51848F3A7FB4}" type="presParOf" srcId="{9D732D1B-0DCF-41EF-8414-4F58770253DB}" destId="{9CBCF3C8-32E2-44FB-9751-5A372874E00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EA49EB-BEF1-4C94-9634-22B08EED9C4B}"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4DDCAE61-A7C4-4D36-89A7-67329D553A52}">
      <dgm:prSet/>
      <dgm:spPr/>
      <dgm:t>
        <a:bodyPr/>
        <a:lstStyle/>
        <a:p>
          <a:r>
            <a:rPr lang="en-US"/>
            <a:t>Stereotypes </a:t>
          </a:r>
        </a:p>
      </dgm:t>
    </dgm:pt>
    <dgm:pt modelId="{A25E7F03-542A-4927-A2CB-0F6B8923EB6A}" type="parTrans" cxnId="{113EB18E-A6FF-4490-A0CF-F89342C5C3E4}">
      <dgm:prSet/>
      <dgm:spPr/>
      <dgm:t>
        <a:bodyPr/>
        <a:lstStyle/>
        <a:p>
          <a:endParaRPr lang="en-US"/>
        </a:p>
      </dgm:t>
    </dgm:pt>
    <dgm:pt modelId="{12C758F0-671E-49D4-BC3E-6E2971867A67}" type="sibTrans" cxnId="{113EB18E-A6FF-4490-A0CF-F89342C5C3E4}">
      <dgm:prSet/>
      <dgm:spPr/>
      <dgm:t>
        <a:bodyPr/>
        <a:lstStyle/>
        <a:p>
          <a:endParaRPr lang="en-US"/>
        </a:p>
      </dgm:t>
    </dgm:pt>
    <dgm:pt modelId="{C5DDDF9D-55D5-4B9B-95E4-BBF28B7372C4}">
      <dgm:prSet/>
      <dgm:spPr/>
      <dgm:t>
        <a:bodyPr/>
        <a:lstStyle/>
        <a:p>
          <a:r>
            <a:rPr lang="en-US"/>
            <a:t>Lack of awareness</a:t>
          </a:r>
        </a:p>
      </dgm:t>
    </dgm:pt>
    <dgm:pt modelId="{EFFD857E-903E-4966-B969-679A87963F46}" type="parTrans" cxnId="{8D30E197-FEBA-4250-BFAD-13E38C857ADC}">
      <dgm:prSet/>
      <dgm:spPr/>
      <dgm:t>
        <a:bodyPr/>
        <a:lstStyle/>
        <a:p>
          <a:endParaRPr lang="en-US"/>
        </a:p>
      </dgm:t>
    </dgm:pt>
    <dgm:pt modelId="{42EE265B-4A0F-40F5-9813-9AB3A6DE0967}" type="sibTrans" cxnId="{8D30E197-FEBA-4250-BFAD-13E38C857ADC}">
      <dgm:prSet/>
      <dgm:spPr/>
      <dgm:t>
        <a:bodyPr/>
        <a:lstStyle/>
        <a:p>
          <a:endParaRPr lang="en-US"/>
        </a:p>
      </dgm:t>
    </dgm:pt>
    <dgm:pt modelId="{44118E8D-9F36-4106-8FC8-7ACADE3DB42C}">
      <dgm:prSet/>
      <dgm:spPr/>
      <dgm:t>
        <a:bodyPr/>
        <a:lstStyle/>
        <a:p>
          <a:r>
            <a:rPr lang="en-US"/>
            <a:t>Bias</a:t>
          </a:r>
        </a:p>
      </dgm:t>
    </dgm:pt>
    <dgm:pt modelId="{C327C726-483B-43EF-A05F-A71DC0A8EECF}" type="parTrans" cxnId="{E1D9B785-1F7C-4E25-8775-D1E1E2C1A532}">
      <dgm:prSet/>
      <dgm:spPr/>
      <dgm:t>
        <a:bodyPr/>
        <a:lstStyle/>
        <a:p>
          <a:endParaRPr lang="en-US"/>
        </a:p>
      </dgm:t>
    </dgm:pt>
    <dgm:pt modelId="{82DBE946-BFC9-4DED-BC02-84EC97FD2C23}" type="sibTrans" cxnId="{E1D9B785-1F7C-4E25-8775-D1E1E2C1A532}">
      <dgm:prSet/>
      <dgm:spPr/>
      <dgm:t>
        <a:bodyPr/>
        <a:lstStyle/>
        <a:p>
          <a:endParaRPr lang="en-US"/>
        </a:p>
      </dgm:t>
    </dgm:pt>
    <dgm:pt modelId="{D0EEEF22-2F95-4335-BA5A-779A58349103}">
      <dgm:prSet/>
      <dgm:spPr/>
      <dgm:t>
        <a:bodyPr/>
        <a:lstStyle/>
        <a:p>
          <a:r>
            <a:rPr lang="en-US"/>
            <a:t>Assumptions</a:t>
          </a:r>
        </a:p>
      </dgm:t>
    </dgm:pt>
    <dgm:pt modelId="{F684864E-67E8-4D32-8F10-17D0F8A6F358}" type="parTrans" cxnId="{77CC6354-4633-4D76-B2E8-B3FFA0385334}">
      <dgm:prSet/>
      <dgm:spPr/>
      <dgm:t>
        <a:bodyPr/>
        <a:lstStyle/>
        <a:p>
          <a:endParaRPr lang="en-US"/>
        </a:p>
      </dgm:t>
    </dgm:pt>
    <dgm:pt modelId="{900CC201-3608-43B0-97E4-F25F646A107D}" type="sibTrans" cxnId="{77CC6354-4633-4D76-B2E8-B3FFA0385334}">
      <dgm:prSet/>
      <dgm:spPr/>
      <dgm:t>
        <a:bodyPr/>
        <a:lstStyle/>
        <a:p>
          <a:endParaRPr lang="en-US"/>
        </a:p>
      </dgm:t>
    </dgm:pt>
    <dgm:pt modelId="{378E0773-8957-4446-BDAB-E6145EB3D019}" type="pres">
      <dgm:prSet presAssocID="{41EA49EB-BEF1-4C94-9634-22B08EED9C4B}" presName="matrix" presStyleCnt="0">
        <dgm:presLayoutVars>
          <dgm:chMax val="1"/>
          <dgm:dir/>
          <dgm:resizeHandles val="exact"/>
        </dgm:presLayoutVars>
      </dgm:prSet>
      <dgm:spPr/>
    </dgm:pt>
    <dgm:pt modelId="{671AC472-0A97-453B-83C9-886B9408FAAC}" type="pres">
      <dgm:prSet presAssocID="{41EA49EB-BEF1-4C94-9634-22B08EED9C4B}" presName="diamond" presStyleLbl="bgShp" presStyleIdx="0" presStyleCnt="1"/>
      <dgm:spPr/>
    </dgm:pt>
    <dgm:pt modelId="{9B8B73BB-90A7-4B04-9685-94DCFE47258E}" type="pres">
      <dgm:prSet presAssocID="{41EA49EB-BEF1-4C94-9634-22B08EED9C4B}" presName="quad1" presStyleLbl="node1" presStyleIdx="0" presStyleCnt="4">
        <dgm:presLayoutVars>
          <dgm:chMax val="0"/>
          <dgm:chPref val="0"/>
          <dgm:bulletEnabled val="1"/>
        </dgm:presLayoutVars>
      </dgm:prSet>
      <dgm:spPr/>
    </dgm:pt>
    <dgm:pt modelId="{FEA1FC47-E456-4E7B-A459-2D43EE47220F}" type="pres">
      <dgm:prSet presAssocID="{41EA49EB-BEF1-4C94-9634-22B08EED9C4B}" presName="quad2" presStyleLbl="node1" presStyleIdx="1" presStyleCnt="4">
        <dgm:presLayoutVars>
          <dgm:chMax val="0"/>
          <dgm:chPref val="0"/>
          <dgm:bulletEnabled val="1"/>
        </dgm:presLayoutVars>
      </dgm:prSet>
      <dgm:spPr/>
    </dgm:pt>
    <dgm:pt modelId="{5688893A-18F6-4D61-A5FC-2BD683857F17}" type="pres">
      <dgm:prSet presAssocID="{41EA49EB-BEF1-4C94-9634-22B08EED9C4B}" presName="quad3" presStyleLbl="node1" presStyleIdx="2" presStyleCnt="4">
        <dgm:presLayoutVars>
          <dgm:chMax val="0"/>
          <dgm:chPref val="0"/>
          <dgm:bulletEnabled val="1"/>
        </dgm:presLayoutVars>
      </dgm:prSet>
      <dgm:spPr/>
    </dgm:pt>
    <dgm:pt modelId="{378A1B2D-4F31-4D29-B6EE-27DA63DBE935}" type="pres">
      <dgm:prSet presAssocID="{41EA49EB-BEF1-4C94-9634-22B08EED9C4B}" presName="quad4" presStyleLbl="node1" presStyleIdx="3" presStyleCnt="4">
        <dgm:presLayoutVars>
          <dgm:chMax val="0"/>
          <dgm:chPref val="0"/>
          <dgm:bulletEnabled val="1"/>
        </dgm:presLayoutVars>
      </dgm:prSet>
      <dgm:spPr/>
    </dgm:pt>
  </dgm:ptLst>
  <dgm:cxnLst>
    <dgm:cxn modelId="{49A3640B-9D65-4755-8285-A684B1B9C099}" type="presOf" srcId="{44118E8D-9F36-4106-8FC8-7ACADE3DB42C}" destId="{5688893A-18F6-4D61-A5FC-2BD683857F17}" srcOrd="0" destOrd="0" presId="urn:microsoft.com/office/officeart/2005/8/layout/matrix3"/>
    <dgm:cxn modelId="{77CC6354-4633-4D76-B2E8-B3FFA0385334}" srcId="{41EA49EB-BEF1-4C94-9634-22B08EED9C4B}" destId="{D0EEEF22-2F95-4335-BA5A-779A58349103}" srcOrd="3" destOrd="0" parTransId="{F684864E-67E8-4D32-8F10-17D0F8A6F358}" sibTransId="{900CC201-3608-43B0-97E4-F25F646A107D}"/>
    <dgm:cxn modelId="{E1D9B785-1F7C-4E25-8775-D1E1E2C1A532}" srcId="{41EA49EB-BEF1-4C94-9634-22B08EED9C4B}" destId="{44118E8D-9F36-4106-8FC8-7ACADE3DB42C}" srcOrd="2" destOrd="0" parTransId="{C327C726-483B-43EF-A05F-A71DC0A8EECF}" sibTransId="{82DBE946-BFC9-4DED-BC02-84EC97FD2C23}"/>
    <dgm:cxn modelId="{99286C8B-D2E6-43AC-A577-FFF21939BF64}" type="presOf" srcId="{4DDCAE61-A7C4-4D36-89A7-67329D553A52}" destId="{9B8B73BB-90A7-4B04-9685-94DCFE47258E}" srcOrd="0" destOrd="0" presId="urn:microsoft.com/office/officeart/2005/8/layout/matrix3"/>
    <dgm:cxn modelId="{B63E7C8D-94AE-4B05-82BB-714175F4B284}" type="presOf" srcId="{C5DDDF9D-55D5-4B9B-95E4-BBF28B7372C4}" destId="{FEA1FC47-E456-4E7B-A459-2D43EE47220F}" srcOrd="0" destOrd="0" presId="urn:microsoft.com/office/officeart/2005/8/layout/matrix3"/>
    <dgm:cxn modelId="{113EB18E-A6FF-4490-A0CF-F89342C5C3E4}" srcId="{41EA49EB-BEF1-4C94-9634-22B08EED9C4B}" destId="{4DDCAE61-A7C4-4D36-89A7-67329D553A52}" srcOrd="0" destOrd="0" parTransId="{A25E7F03-542A-4927-A2CB-0F6B8923EB6A}" sibTransId="{12C758F0-671E-49D4-BC3E-6E2971867A67}"/>
    <dgm:cxn modelId="{6F34D397-6FFD-4E0C-B814-7C4E05D0A1D3}" type="presOf" srcId="{41EA49EB-BEF1-4C94-9634-22B08EED9C4B}" destId="{378E0773-8957-4446-BDAB-E6145EB3D019}" srcOrd="0" destOrd="0" presId="urn:microsoft.com/office/officeart/2005/8/layout/matrix3"/>
    <dgm:cxn modelId="{8D30E197-FEBA-4250-BFAD-13E38C857ADC}" srcId="{41EA49EB-BEF1-4C94-9634-22B08EED9C4B}" destId="{C5DDDF9D-55D5-4B9B-95E4-BBF28B7372C4}" srcOrd="1" destOrd="0" parTransId="{EFFD857E-903E-4966-B969-679A87963F46}" sibTransId="{42EE265B-4A0F-40F5-9813-9AB3A6DE0967}"/>
    <dgm:cxn modelId="{532C7CAC-389A-478A-8FF3-8EF158829A54}" type="presOf" srcId="{D0EEEF22-2F95-4335-BA5A-779A58349103}" destId="{378A1B2D-4F31-4D29-B6EE-27DA63DBE935}" srcOrd="0" destOrd="0" presId="urn:microsoft.com/office/officeart/2005/8/layout/matrix3"/>
    <dgm:cxn modelId="{90EBA0F3-C7B6-43D3-B0DB-085031D8855D}" type="presParOf" srcId="{378E0773-8957-4446-BDAB-E6145EB3D019}" destId="{671AC472-0A97-453B-83C9-886B9408FAAC}" srcOrd="0" destOrd="0" presId="urn:microsoft.com/office/officeart/2005/8/layout/matrix3"/>
    <dgm:cxn modelId="{BB392714-A575-402B-807C-29630FBE14C8}" type="presParOf" srcId="{378E0773-8957-4446-BDAB-E6145EB3D019}" destId="{9B8B73BB-90A7-4B04-9685-94DCFE47258E}" srcOrd="1" destOrd="0" presId="urn:microsoft.com/office/officeart/2005/8/layout/matrix3"/>
    <dgm:cxn modelId="{538C142B-83E4-44EE-A24B-62C832B73C05}" type="presParOf" srcId="{378E0773-8957-4446-BDAB-E6145EB3D019}" destId="{FEA1FC47-E456-4E7B-A459-2D43EE47220F}" srcOrd="2" destOrd="0" presId="urn:microsoft.com/office/officeart/2005/8/layout/matrix3"/>
    <dgm:cxn modelId="{A526063E-7E6A-4AAB-9D5A-4BA766C1A070}" type="presParOf" srcId="{378E0773-8957-4446-BDAB-E6145EB3D019}" destId="{5688893A-18F6-4D61-A5FC-2BD683857F17}" srcOrd="3" destOrd="0" presId="urn:microsoft.com/office/officeart/2005/8/layout/matrix3"/>
    <dgm:cxn modelId="{3DA3945B-696C-441B-9E62-5D4C9C963655}" type="presParOf" srcId="{378E0773-8957-4446-BDAB-E6145EB3D019}" destId="{378A1B2D-4F31-4D29-B6EE-27DA63DBE93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EDA383-E9F5-461F-9806-24F51D948D5E}" type="doc">
      <dgm:prSet loTypeId="urn:microsoft.com/office/officeart/2005/8/layout/vList5" loCatId="list" qsTypeId="urn:microsoft.com/office/officeart/2005/8/quickstyle/simple5" qsCatId="simple" csTypeId="urn:microsoft.com/office/officeart/2005/8/colors/accent2_2" csCatId="accent2" phldr="1"/>
      <dgm:spPr/>
      <dgm:t>
        <a:bodyPr/>
        <a:lstStyle/>
        <a:p>
          <a:endParaRPr lang="en-US"/>
        </a:p>
      </dgm:t>
    </dgm:pt>
    <dgm:pt modelId="{B9533815-E792-4A87-A01B-6C77C8465478}">
      <dgm:prSet/>
      <dgm:spPr/>
      <dgm:t>
        <a:bodyPr/>
        <a:lstStyle/>
        <a:p>
          <a:r>
            <a:rPr lang="en-US"/>
            <a:t>Post</a:t>
          </a:r>
        </a:p>
      </dgm:t>
    </dgm:pt>
    <dgm:pt modelId="{51039FFC-291F-4AFE-AFEA-D496DA938073}" type="parTrans" cxnId="{2CE31A3D-B00B-417C-8F42-5EDED83E6678}">
      <dgm:prSet/>
      <dgm:spPr/>
      <dgm:t>
        <a:bodyPr/>
        <a:lstStyle/>
        <a:p>
          <a:endParaRPr lang="en-US"/>
        </a:p>
      </dgm:t>
    </dgm:pt>
    <dgm:pt modelId="{22EC1A68-727B-4D10-9004-356AF8149E8F}" type="sibTrans" cxnId="{2CE31A3D-B00B-417C-8F42-5EDED83E6678}">
      <dgm:prSet/>
      <dgm:spPr/>
      <dgm:t>
        <a:bodyPr/>
        <a:lstStyle/>
        <a:p>
          <a:endParaRPr lang="en-US"/>
        </a:p>
      </dgm:t>
    </dgm:pt>
    <dgm:pt modelId="{580BB6AA-0F13-484A-A5C6-E755E5A70F3E}">
      <dgm:prSet/>
      <dgm:spPr/>
      <dgm:t>
        <a:bodyPr/>
        <a:lstStyle/>
        <a:p>
          <a:r>
            <a:rPr lang="en-US"/>
            <a:t>Post educational rights posters around the school</a:t>
          </a:r>
        </a:p>
      </dgm:t>
    </dgm:pt>
    <dgm:pt modelId="{18AAF653-E261-47D1-9C75-057FB955DC5D}" type="parTrans" cxnId="{0F8ABB3D-BAFE-43B1-870D-3195E39CA015}">
      <dgm:prSet/>
      <dgm:spPr/>
      <dgm:t>
        <a:bodyPr/>
        <a:lstStyle/>
        <a:p>
          <a:endParaRPr lang="en-US"/>
        </a:p>
      </dgm:t>
    </dgm:pt>
    <dgm:pt modelId="{82F092D2-888D-443D-9515-AF93AD2BA6A5}" type="sibTrans" cxnId="{0F8ABB3D-BAFE-43B1-870D-3195E39CA015}">
      <dgm:prSet/>
      <dgm:spPr/>
      <dgm:t>
        <a:bodyPr/>
        <a:lstStyle/>
        <a:p>
          <a:endParaRPr lang="en-US"/>
        </a:p>
      </dgm:t>
    </dgm:pt>
    <dgm:pt modelId="{A418181C-8D82-43E3-81DE-6F33DC6F8555}">
      <dgm:prSet/>
      <dgm:spPr/>
      <dgm:t>
        <a:bodyPr/>
        <a:lstStyle/>
        <a:p>
          <a:r>
            <a:rPr lang="en-US"/>
            <a:t>Make</a:t>
          </a:r>
        </a:p>
      </dgm:t>
    </dgm:pt>
    <dgm:pt modelId="{8655917E-B93E-4615-B5E7-4DA2C26B488E}" type="parTrans" cxnId="{B64A5A90-A701-49B5-8AFA-A2104F7A4485}">
      <dgm:prSet/>
      <dgm:spPr/>
      <dgm:t>
        <a:bodyPr/>
        <a:lstStyle/>
        <a:p>
          <a:endParaRPr lang="en-US"/>
        </a:p>
      </dgm:t>
    </dgm:pt>
    <dgm:pt modelId="{2AC5949B-27D4-46A7-8307-D378F5DD99F6}" type="sibTrans" cxnId="{B64A5A90-A701-49B5-8AFA-A2104F7A4485}">
      <dgm:prSet/>
      <dgm:spPr/>
      <dgm:t>
        <a:bodyPr/>
        <a:lstStyle/>
        <a:p>
          <a:endParaRPr lang="en-US"/>
        </a:p>
      </dgm:t>
    </dgm:pt>
    <dgm:pt modelId="{CBAE0228-EDF3-40BE-92FC-9FD50F10E015}">
      <dgm:prSet/>
      <dgm:spPr/>
      <dgm:t>
        <a:bodyPr/>
        <a:lstStyle/>
        <a:p>
          <a:r>
            <a:rPr lang="en-US" dirty="0"/>
            <a:t>Make families aware of the McKinney-Vento funds</a:t>
          </a:r>
        </a:p>
      </dgm:t>
    </dgm:pt>
    <dgm:pt modelId="{1A5D5C06-C618-42AE-BDE5-BC80EF0B9A03}" type="parTrans" cxnId="{B972872C-96C9-45E1-8780-195D201C6D1F}">
      <dgm:prSet/>
      <dgm:spPr/>
      <dgm:t>
        <a:bodyPr/>
        <a:lstStyle/>
        <a:p>
          <a:endParaRPr lang="en-US"/>
        </a:p>
      </dgm:t>
    </dgm:pt>
    <dgm:pt modelId="{7A88DB35-2DE8-461B-AD9F-7E411ECC9D65}" type="sibTrans" cxnId="{B972872C-96C9-45E1-8780-195D201C6D1F}">
      <dgm:prSet/>
      <dgm:spPr/>
      <dgm:t>
        <a:bodyPr/>
        <a:lstStyle/>
        <a:p>
          <a:endParaRPr lang="en-US"/>
        </a:p>
      </dgm:t>
    </dgm:pt>
    <dgm:pt modelId="{68F9AA5F-76AE-47F8-ACA2-D1466DCD8B0B}">
      <dgm:prSet/>
      <dgm:spPr/>
      <dgm:t>
        <a:bodyPr/>
        <a:lstStyle/>
        <a:p>
          <a:r>
            <a:rPr lang="en-US"/>
            <a:t>Ensure</a:t>
          </a:r>
        </a:p>
      </dgm:t>
    </dgm:pt>
    <dgm:pt modelId="{BA44E956-68F5-412C-A65D-A33684F0E840}" type="parTrans" cxnId="{DD8BE5C7-268C-4313-A149-108DD4B2C931}">
      <dgm:prSet/>
      <dgm:spPr/>
      <dgm:t>
        <a:bodyPr/>
        <a:lstStyle/>
        <a:p>
          <a:endParaRPr lang="en-US"/>
        </a:p>
      </dgm:t>
    </dgm:pt>
    <dgm:pt modelId="{54021448-843D-4CA9-A976-1314693974B1}" type="sibTrans" cxnId="{DD8BE5C7-268C-4313-A149-108DD4B2C931}">
      <dgm:prSet/>
      <dgm:spPr/>
      <dgm:t>
        <a:bodyPr/>
        <a:lstStyle/>
        <a:p>
          <a:endParaRPr lang="en-US"/>
        </a:p>
      </dgm:t>
    </dgm:pt>
    <dgm:pt modelId="{ECDDB597-4674-4AD4-8B23-83F03F82EF6D}">
      <dgm:prSet/>
      <dgm:spPr/>
      <dgm:t>
        <a:bodyPr/>
        <a:lstStyle/>
        <a:p>
          <a:r>
            <a:rPr lang="en-US"/>
            <a:t>Ensure youth in un or underhoused situations are identified </a:t>
          </a:r>
        </a:p>
      </dgm:t>
    </dgm:pt>
    <dgm:pt modelId="{C9F95B80-CCE7-41F2-AB2F-1363FF34644F}" type="parTrans" cxnId="{E5E99AA4-8357-41E9-94A5-705B94F0BBE3}">
      <dgm:prSet/>
      <dgm:spPr/>
      <dgm:t>
        <a:bodyPr/>
        <a:lstStyle/>
        <a:p>
          <a:endParaRPr lang="en-US"/>
        </a:p>
      </dgm:t>
    </dgm:pt>
    <dgm:pt modelId="{2C351301-4BEE-481B-B449-0F2205684488}" type="sibTrans" cxnId="{E5E99AA4-8357-41E9-94A5-705B94F0BBE3}">
      <dgm:prSet/>
      <dgm:spPr/>
      <dgm:t>
        <a:bodyPr/>
        <a:lstStyle/>
        <a:p>
          <a:endParaRPr lang="en-US"/>
        </a:p>
      </dgm:t>
    </dgm:pt>
    <dgm:pt modelId="{4E8CB324-3BE2-4698-A432-EC4AA11B34FC}">
      <dgm:prSet/>
      <dgm:spPr/>
      <dgm:t>
        <a:bodyPr/>
        <a:lstStyle/>
        <a:p>
          <a:r>
            <a:rPr lang="en-US"/>
            <a:t>Provide</a:t>
          </a:r>
        </a:p>
      </dgm:t>
    </dgm:pt>
    <dgm:pt modelId="{93A4354B-E932-4496-9C3B-502D660091C6}" type="parTrans" cxnId="{77DE2CFF-0885-4FA7-8268-0E3378E774F8}">
      <dgm:prSet/>
      <dgm:spPr/>
      <dgm:t>
        <a:bodyPr/>
        <a:lstStyle/>
        <a:p>
          <a:endParaRPr lang="en-US"/>
        </a:p>
      </dgm:t>
    </dgm:pt>
    <dgm:pt modelId="{3B36D159-D12B-4A0D-9577-15827B520D85}" type="sibTrans" cxnId="{77DE2CFF-0885-4FA7-8268-0E3378E774F8}">
      <dgm:prSet/>
      <dgm:spPr/>
      <dgm:t>
        <a:bodyPr/>
        <a:lstStyle/>
        <a:p>
          <a:endParaRPr lang="en-US"/>
        </a:p>
      </dgm:t>
    </dgm:pt>
    <dgm:pt modelId="{8E570E0C-63EA-43D9-AA01-50D6C20CF337}">
      <dgm:prSet/>
      <dgm:spPr/>
      <dgm:t>
        <a:bodyPr/>
        <a:lstStyle/>
        <a:p>
          <a:r>
            <a:rPr lang="en-US" dirty="0"/>
            <a:t>Provide students with educational &amp; community resources</a:t>
          </a:r>
        </a:p>
      </dgm:t>
    </dgm:pt>
    <dgm:pt modelId="{4F4785B1-5C5F-4AF4-99C7-9046A0691CEF}" type="parTrans" cxnId="{4B527867-0548-41D7-822D-4A5CA32CC0A9}">
      <dgm:prSet/>
      <dgm:spPr/>
      <dgm:t>
        <a:bodyPr/>
        <a:lstStyle/>
        <a:p>
          <a:endParaRPr lang="en-US"/>
        </a:p>
      </dgm:t>
    </dgm:pt>
    <dgm:pt modelId="{9F03EB26-7484-4D8F-9A2B-E1CE0BB059B6}" type="sibTrans" cxnId="{4B527867-0548-41D7-822D-4A5CA32CC0A9}">
      <dgm:prSet/>
      <dgm:spPr/>
      <dgm:t>
        <a:bodyPr/>
        <a:lstStyle/>
        <a:p>
          <a:endParaRPr lang="en-US"/>
        </a:p>
      </dgm:t>
    </dgm:pt>
    <dgm:pt modelId="{1AB57E2C-DE58-4846-B02E-01AE18FB4DFB}">
      <dgm:prSet/>
      <dgm:spPr/>
      <dgm:t>
        <a:bodyPr/>
        <a:lstStyle/>
        <a:p>
          <a:r>
            <a:rPr lang="en-US" dirty="0"/>
            <a:t>Provide</a:t>
          </a:r>
        </a:p>
      </dgm:t>
    </dgm:pt>
    <dgm:pt modelId="{695CC859-1816-4A90-8390-74DD71CAA8B2}" type="parTrans" cxnId="{DE402203-B317-4914-B073-80E22423D45B}">
      <dgm:prSet/>
      <dgm:spPr/>
      <dgm:t>
        <a:bodyPr/>
        <a:lstStyle/>
        <a:p>
          <a:endParaRPr lang="en-US"/>
        </a:p>
      </dgm:t>
    </dgm:pt>
    <dgm:pt modelId="{233FC3B9-00B9-4AB3-A85A-BE5A71835959}" type="sibTrans" cxnId="{DE402203-B317-4914-B073-80E22423D45B}">
      <dgm:prSet/>
      <dgm:spPr/>
      <dgm:t>
        <a:bodyPr/>
        <a:lstStyle/>
        <a:p>
          <a:endParaRPr lang="en-US"/>
        </a:p>
      </dgm:t>
    </dgm:pt>
    <dgm:pt modelId="{50176156-620E-4D6C-AACF-22DC9D19B4ED}">
      <dgm:prSet/>
      <dgm:spPr/>
      <dgm:t>
        <a:bodyPr/>
        <a:lstStyle/>
        <a:p>
          <a:r>
            <a:rPr lang="en-US"/>
            <a:t>Provide students with educational services (as applicable)</a:t>
          </a:r>
        </a:p>
      </dgm:t>
    </dgm:pt>
    <dgm:pt modelId="{AB6FFF5C-4C50-4FB6-A5C6-57554AB0173E}" type="parTrans" cxnId="{EE052E5D-2AD9-40CF-B0C8-4F8F36953303}">
      <dgm:prSet/>
      <dgm:spPr/>
      <dgm:t>
        <a:bodyPr/>
        <a:lstStyle/>
        <a:p>
          <a:endParaRPr lang="en-US"/>
        </a:p>
      </dgm:t>
    </dgm:pt>
    <dgm:pt modelId="{D49DC6D8-4B64-47C2-9A87-812B58F44195}" type="sibTrans" cxnId="{EE052E5D-2AD9-40CF-B0C8-4F8F36953303}">
      <dgm:prSet/>
      <dgm:spPr/>
      <dgm:t>
        <a:bodyPr/>
        <a:lstStyle/>
        <a:p>
          <a:endParaRPr lang="en-US"/>
        </a:p>
      </dgm:t>
    </dgm:pt>
    <dgm:pt modelId="{5049F040-7C76-42B4-9697-D6788CF028EC}">
      <dgm:prSet/>
      <dgm:spPr/>
      <dgm:t>
        <a:bodyPr/>
        <a:lstStyle/>
        <a:p>
          <a:r>
            <a:rPr lang="en-US"/>
            <a:t>Submit</a:t>
          </a:r>
        </a:p>
      </dgm:t>
    </dgm:pt>
    <dgm:pt modelId="{082BAB77-4514-4EE6-BC67-40662B261B1B}" type="parTrans" cxnId="{38D94ABF-89AE-423A-8BDC-5776A1B3835E}">
      <dgm:prSet/>
      <dgm:spPr/>
      <dgm:t>
        <a:bodyPr/>
        <a:lstStyle/>
        <a:p>
          <a:endParaRPr lang="en-US"/>
        </a:p>
      </dgm:t>
    </dgm:pt>
    <dgm:pt modelId="{9B4C25EB-A7C1-4DF4-A817-C847C766B220}" type="sibTrans" cxnId="{38D94ABF-89AE-423A-8BDC-5776A1B3835E}">
      <dgm:prSet/>
      <dgm:spPr/>
      <dgm:t>
        <a:bodyPr/>
        <a:lstStyle/>
        <a:p>
          <a:endParaRPr lang="en-US"/>
        </a:p>
      </dgm:t>
    </dgm:pt>
    <dgm:pt modelId="{4B4BC5FA-031B-4E9F-9089-58E75F02F17C}">
      <dgm:prSet/>
      <dgm:spPr/>
      <dgm:t>
        <a:bodyPr/>
        <a:lstStyle/>
        <a:p>
          <a:r>
            <a:rPr lang="en-US"/>
            <a:t>Submit eligibility forms in a timely manner</a:t>
          </a:r>
        </a:p>
      </dgm:t>
    </dgm:pt>
    <dgm:pt modelId="{C242E4F3-6440-42CE-ABFA-FDBC3A8F0D35}" type="parTrans" cxnId="{7CC5A323-8BC2-4322-934B-CB0F14C9B5C2}">
      <dgm:prSet/>
      <dgm:spPr/>
      <dgm:t>
        <a:bodyPr/>
        <a:lstStyle/>
        <a:p>
          <a:endParaRPr lang="en-US"/>
        </a:p>
      </dgm:t>
    </dgm:pt>
    <dgm:pt modelId="{0CEC9D32-0242-49EC-8D91-A974752482E3}" type="sibTrans" cxnId="{7CC5A323-8BC2-4322-934B-CB0F14C9B5C2}">
      <dgm:prSet/>
      <dgm:spPr/>
      <dgm:t>
        <a:bodyPr/>
        <a:lstStyle/>
        <a:p>
          <a:endParaRPr lang="en-US"/>
        </a:p>
      </dgm:t>
    </dgm:pt>
    <dgm:pt modelId="{E10D4AE5-61B6-40DB-893E-C5E98A4ADCA9}">
      <dgm:prSet/>
      <dgm:spPr/>
      <dgm:t>
        <a:bodyPr/>
        <a:lstStyle/>
        <a:p>
          <a:r>
            <a:rPr lang="en-US"/>
            <a:t>Resolve</a:t>
          </a:r>
        </a:p>
      </dgm:t>
    </dgm:pt>
    <dgm:pt modelId="{DBD675F5-4E54-453F-85C2-4743E844AB53}" type="parTrans" cxnId="{EA753665-EDFC-4B93-BF60-D938B921E850}">
      <dgm:prSet/>
      <dgm:spPr/>
      <dgm:t>
        <a:bodyPr/>
        <a:lstStyle/>
        <a:p>
          <a:endParaRPr lang="en-US"/>
        </a:p>
      </dgm:t>
    </dgm:pt>
    <dgm:pt modelId="{C20E5E33-C8B3-4032-809B-D82AC623A2D2}" type="sibTrans" cxnId="{EA753665-EDFC-4B93-BF60-D938B921E850}">
      <dgm:prSet/>
      <dgm:spPr/>
      <dgm:t>
        <a:bodyPr/>
        <a:lstStyle/>
        <a:p>
          <a:endParaRPr lang="en-US"/>
        </a:p>
      </dgm:t>
    </dgm:pt>
    <dgm:pt modelId="{9DC9C72E-4BAC-4771-A1F0-D3270C9309E2}">
      <dgm:prSet/>
      <dgm:spPr/>
      <dgm:t>
        <a:bodyPr/>
        <a:lstStyle/>
        <a:p>
          <a:r>
            <a:rPr lang="en-US"/>
            <a:t>Resolve disputes</a:t>
          </a:r>
        </a:p>
      </dgm:t>
    </dgm:pt>
    <dgm:pt modelId="{DC05DE08-051F-4373-9ADF-73367B0B976B}" type="parTrans" cxnId="{B99CE3CF-A9C4-4DE4-BB03-E4E0128A8950}">
      <dgm:prSet/>
      <dgm:spPr/>
      <dgm:t>
        <a:bodyPr/>
        <a:lstStyle/>
        <a:p>
          <a:endParaRPr lang="en-US"/>
        </a:p>
      </dgm:t>
    </dgm:pt>
    <dgm:pt modelId="{0DD7FB7D-4610-4C0B-9825-A35674A313AF}" type="sibTrans" cxnId="{B99CE3CF-A9C4-4DE4-BB03-E4E0128A8950}">
      <dgm:prSet/>
      <dgm:spPr/>
      <dgm:t>
        <a:bodyPr/>
        <a:lstStyle/>
        <a:p>
          <a:endParaRPr lang="en-US"/>
        </a:p>
      </dgm:t>
    </dgm:pt>
    <dgm:pt modelId="{1CE72402-7930-43A9-B4FE-2FFF96FB7FEB}">
      <dgm:prSet/>
      <dgm:spPr/>
      <dgm:t>
        <a:bodyPr/>
        <a:lstStyle/>
        <a:p>
          <a:r>
            <a:rPr lang="en-US"/>
            <a:t>Allocate</a:t>
          </a:r>
        </a:p>
      </dgm:t>
    </dgm:pt>
    <dgm:pt modelId="{A83916C1-7964-4E71-8722-91353998A984}" type="parTrans" cxnId="{324FDC79-AE6A-4A10-8D1A-510269B79F69}">
      <dgm:prSet/>
      <dgm:spPr/>
      <dgm:t>
        <a:bodyPr/>
        <a:lstStyle/>
        <a:p>
          <a:endParaRPr lang="en-US"/>
        </a:p>
      </dgm:t>
    </dgm:pt>
    <dgm:pt modelId="{CAC4B903-1455-437E-8747-3429A490D8E0}" type="sibTrans" cxnId="{324FDC79-AE6A-4A10-8D1A-510269B79F69}">
      <dgm:prSet/>
      <dgm:spPr/>
      <dgm:t>
        <a:bodyPr/>
        <a:lstStyle/>
        <a:p>
          <a:endParaRPr lang="en-US"/>
        </a:p>
      </dgm:t>
    </dgm:pt>
    <dgm:pt modelId="{217156FD-C470-4B46-8F16-8B446DB54D8F}">
      <dgm:prSet/>
      <dgm:spPr/>
      <dgm:t>
        <a:bodyPr/>
        <a:lstStyle/>
        <a:p>
          <a:r>
            <a:rPr lang="en-US"/>
            <a:t>Allocate funds appropriately</a:t>
          </a:r>
        </a:p>
      </dgm:t>
    </dgm:pt>
    <dgm:pt modelId="{EE31883F-9A5E-4810-B12D-3EAF6499C054}" type="parTrans" cxnId="{E048BF4A-AD3F-417A-A12E-738FD11618B8}">
      <dgm:prSet/>
      <dgm:spPr/>
      <dgm:t>
        <a:bodyPr/>
        <a:lstStyle/>
        <a:p>
          <a:endParaRPr lang="en-US"/>
        </a:p>
      </dgm:t>
    </dgm:pt>
    <dgm:pt modelId="{27414AA7-1D80-4153-9D24-754682FA8578}" type="sibTrans" cxnId="{E048BF4A-AD3F-417A-A12E-738FD11618B8}">
      <dgm:prSet/>
      <dgm:spPr/>
      <dgm:t>
        <a:bodyPr/>
        <a:lstStyle/>
        <a:p>
          <a:endParaRPr lang="en-US"/>
        </a:p>
      </dgm:t>
    </dgm:pt>
    <dgm:pt modelId="{CDE45D31-2FCA-4369-9D5B-87F3BE302CD3}" type="pres">
      <dgm:prSet presAssocID="{BAEDA383-E9F5-461F-9806-24F51D948D5E}" presName="Name0" presStyleCnt="0">
        <dgm:presLayoutVars>
          <dgm:dir/>
          <dgm:animLvl val="lvl"/>
          <dgm:resizeHandles val="exact"/>
        </dgm:presLayoutVars>
      </dgm:prSet>
      <dgm:spPr/>
    </dgm:pt>
    <dgm:pt modelId="{49E5778B-5F71-4E84-83F2-9216267F4E1E}" type="pres">
      <dgm:prSet presAssocID="{B9533815-E792-4A87-A01B-6C77C8465478}" presName="linNode" presStyleCnt="0"/>
      <dgm:spPr/>
    </dgm:pt>
    <dgm:pt modelId="{5C2EEBCA-AFE4-4326-888D-06D50BB977E1}" type="pres">
      <dgm:prSet presAssocID="{B9533815-E792-4A87-A01B-6C77C8465478}" presName="parentText" presStyleLbl="node1" presStyleIdx="0" presStyleCnt="8">
        <dgm:presLayoutVars>
          <dgm:chMax val="1"/>
          <dgm:bulletEnabled val="1"/>
        </dgm:presLayoutVars>
      </dgm:prSet>
      <dgm:spPr/>
    </dgm:pt>
    <dgm:pt modelId="{09B5560E-D737-4750-84AB-67C087C18A24}" type="pres">
      <dgm:prSet presAssocID="{B9533815-E792-4A87-A01B-6C77C8465478}" presName="descendantText" presStyleLbl="alignAccFollowNode1" presStyleIdx="0" presStyleCnt="8">
        <dgm:presLayoutVars>
          <dgm:bulletEnabled val="1"/>
        </dgm:presLayoutVars>
      </dgm:prSet>
      <dgm:spPr/>
    </dgm:pt>
    <dgm:pt modelId="{AA573D53-0BEA-41D3-B09B-810927F92C19}" type="pres">
      <dgm:prSet presAssocID="{22EC1A68-727B-4D10-9004-356AF8149E8F}" presName="sp" presStyleCnt="0"/>
      <dgm:spPr/>
    </dgm:pt>
    <dgm:pt modelId="{E0AA007B-A9B0-48E3-B5C1-3E0C93657448}" type="pres">
      <dgm:prSet presAssocID="{A418181C-8D82-43E3-81DE-6F33DC6F8555}" presName="linNode" presStyleCnt="0"/>
      <dgm:spPr/>
    </dgm:pt>
    <dgm:pt modelId="{42633E93-12E9-4F85-8B34-B1557E2BC43A}" type="pres">
      <dgm:prSet presAssocID="{A418181C-8D82-43E3-81DE-6F33DC6F8555}" presName="parentText" presStyleLbl="node1" presStyleIdx="1" presStyleCnt="8">
        <dgm:presLayoutVars>
          <dgm:chMax val="1"/>
          <dgm:bulletEnabled val="1"/>
        </dgm:presLayoutVars>
      </dgm:prSet>
      <dgm:spPr/>
    </dgm:pt>
    <dgm:pt modelId="{4CABEC43-3AED-4460-A0FE-A7B0F1345553}" type="pres">
      <dgm:prSet presAssocID="{A418181C-8D82-43E3-81DE-6F33DC6F8555}" presName="descendantText" presStyleLbl="alignAccFollowNode1" presStyleIdx="1" presStyleCnt="8">
        <dgm:presLayoutVars>
          <dgm:bulletEnabled val="1"/>
        </dgm:presLayoutVars>
      </dgm:prSet>
      <dgm:spPr/>
    </dgm:pt>
    <dgm:pt modelId="{6801C758-122E-4162-B8F9-D552C292DB6A}" type="pres">
      <dgm:prSet presAssocID="{2AC5949B-27D4-46A7-8307-D378F5DD99F6}" presName="sp" presStyleCnt="0"/>
      <dgm:spPr/>
    </dgm:pt>
    <dgm:pt modelId="{A30E2446-B3EA-44D0-9930-4AE7084B118E}" type="pres">
      <dgm:prSet presAssocID="{68F9AA5F-76AE-47F8-ACA2-D1466DCD8B0B}" presName="linNode" presStyleCnt="0"/>
      <dgm:spPr/>
    </dgm:pt>
    <dgm:pt modelId="{2FC28E4F-47A6-4C06-802F-4279C392CA59}" type="pres">
      <dgm:prSet presAssocID="{68F9AA5F-76AE-47F8-ACA2-D1466DCD8B0B}" presName="parentText" presStyleLbl="node1" presStyleIdx="2" presStyleCnt="8">
        <dgm:presLayoutVars>
          <dgm:chMax val="1"/>
          <dgm:bulletEnabled val="1"/>
        </dgm:presLayoutVars>
      </dgm:prSet>
      <dgm:spPr/>
    </dgm:pt>
    <dgm:pt modelId="{FF999B5E-76D0-482F-B4B1-89614B071920}" type="pres">
      <dgm:prSet presAssocID="{68F9AA5F-76AE-47F8-ACA2-D1466DCD8B0B}" presName="descendantText" presStyleLbl="alignAccFollowNode1" presStyleIdx="2" presStyleCnt="8">
        <dgm:presLayoutVars>
          <dgm:bulletEnabled val="1"/>
        </dgm:presLayoutVars>
      </dgm:prSet>
      <dgm:spPr/>
    </dgm:pt>
    <dgm:pt modelId="{BD66D7EA-CAC0-4931-8307-B4C3A02F7B1F}" type="pres">
      <dgm:prSet presAssocID="{54021448-843D-4CA9-A976-1314693974B1}" presName="sp" presStyleCnt="0"/>
      <dgm:spPr/>
    </dgm:pt>
    <dgm:pt modelId="{7370AC90-D9CA-4398-B007-39ECCE4D95C2}" type="pres">
      <dgm:prSet presAssocID="{4E8CB324-3BE2-4698-A432-EC4AA11B34FC}" presName="linNode" presStyleCnt="0"/>
      <dgm:spPr/>
    </dgm:pt>
    <dgm:pt modelId="{2B19ACA1-930F-43D5-9552-E8F3C590B82B}" type="pres">
      <dgm:prSet presAssocID="{4E8CB324-3BE2-4698-A432-EC4AA11B34FC}" presName="parentText" presStyleLbl="node1" presStyleIdx="3" presStyleCnt="8">
        <dgm:presLayoutVars>
          <dgm:chMax val="1"/>
          <dgm:bulletEnabled val="1"/>
        </dgm:presLayoutVars>
      </dgm:prSet>
      <dgm:spPr/>
    </dgm:pt>
    <dgm:pt modelId="{5FFE89FA-10CB-4251-9201-DD5487ED645A}" type="pres">
      <dgm:prSet presAssocID="{4E8CB324-3BE2-4698-A432-EC4AA11B34FC}" presName="descendantText" presStyleLbl="alignAccFollowNode1" presStyleIdx="3" presStyleCnt="8">
        <dgm:presLayoutVars>
          <dgm:bulletEnabled val="1"/>
        </dgm:presLayoutVars>
      </dgm:prSet>
      <dgm:spPr/>
    </dgm:pt>
    <dgm:pt modelId="{F7609A49-930C-4D26-A266-DD20D1932DDD}" type="pres">
      <dgm:prSet presAssocID="{3B36D159-D12B-4A0D-9577-15827B520D85}" presName="sp" presStyleCnt="0"/>
      <dgm:spPr/>
    </dgm:pt>
    <dgm:pt modelId="{43866541-0752-40A5-B72D-52CEF8169176}" type="pres">
      <dgm:prSet presAssocID="{1AB57E2C-DE58-4846-B02E-01AE18FB4DFB}" presName="linNode" presStyleCnt="0"/>
      <dgm:spPr/>
    </dgm:pt>
    <dgm:pt modelId="{D223785E-B8AB-482A-9700-72F71029371A}" type="pres">
      <dgm:prSet presAssocID="{1AB57E2C-DE58-4846-B02E-01AE18FB4DFB}" presName="parentText" presStyleLbl="node1" presStyleIdx="4" presStyleCnt="8">
        <dgm:presLayoutVars>
          <dgm:chMax val="1"/>
          <dgm:bulletEnabled val="1"/>
        </dgm:presLayoutVars>
      </dgm:prSet>
      <dgm:spPr/>
    </dgm:pt>
    <dgm:pt modelId="{61DD4B3E-C758-46B7-859C-643867D06D6E}" type="pres">
      <dgm:prSet presAssocID="{1AB57E2C-DE58-4846-B02E-01AE18FB4DFB}" presName="descendantText" presStyleLbl="alignAccFollowNode1" presStyleIdx="4" presStyleCnt="8">
        <dgm:presLayoutVars>
          <dgm:bulletEnabled val="1"/>
        </dgm:presLayoutVars>
      </dgm:prSet>
      <dgm:spPr/>
    </dgm:pt>
    <dgm:pt modelId="{E3E2D36D-B0F5-403F-B442-EC3F419A4688}" type="pres">
      <dgm:prSet presAssocID="{233FC3B9-00B9-4AB3-A85A-BE5A71835959}" presName="sp" presStyleCnt="0"/>
      <dgm:spPr/>
    </dgm:pt>
    <dgm:pt modelId="{C009A581-8E62-4559-A847-E6620246AB17}" type="pres">
      <dgm:prSet presAssocID="{5049F040-7C76-42B4-9697-D6788CF028EC}" presName="linNode" presStyleCnt="0"/>
      <dgm:spPr/>
    </dgm:pt>
    <dgm:pt modelId="{DA766A6E-A40A-462F-945F-605716E50DE8}" type="pres">
      <dgm:prSet presAssocID="{5049F040-7C76-42B4-9697-D6788CF028EC}" presName="parentText" presStyleLbl="node1" presStyleIdx="5" presStyleCnt="8">
        <dgm:presLayoutVars>
          <dgm:chMax val="1"/>
          <dgm:bulletEnabled val="1"/>
        </dgm:presLayoutVars>
      </dgm:prSet>
      <dgm:spPr/>
    </dgm:pt>
    <dgm:pt modelId="{EA2679E2-8112-450C-B71C-88ABFACC4F0B}" type="pres">
      <dgm:prSet presAssocID="{5049F040-7C76-42B4-9697-D6788CF028EC}" presName="descendantText" presStyleLbl="alignAccFollowNode1" presStyleIdx="5" presStyleCnt="8">
        <dgm:presLayoutVars>
          <dgm:bulletEnabled val="1"/>
        </dgm:presLayoutVars>
      </dgm:prSet>
      <dgm:spPr/>
    </dgm:pt>
    <dgm:pt modelId="{57BE45E8-2412-4A52-8082-5B68AF3B8B77}" type="pres">
      <dgm:prSet presAssocID="{9B4C25EB-A7C1-4DF4-A817-C847C766B220}" presName="sp" presStyleCnt="0"/>
      <dgm:spPr/>
    </dgm:pt>
    <dgm:pt modelId="{4D78B1E3-6ED8-4D93-AC86-1174A5A383D0}" type="pres">
      <dgm:prSet presAssocID="{E10D4AE5-61B6-40DB-893E-C5E98A4ADCA9}" presName="linNode" presStyleCnt="0"/>
      <dgm:spPr/>
    </dgm:pt>
    <dgm:pt modelId="{50AEF6F8-6D2F-42FF-A241-1EB91D49E3F3}" type="pres">
      <dgm:prSet presAssocID="{E10D4AE5-61B6-40DB-893E-C5E98A4ADCA9}" presName="parentText" presStyleLbl="node1" presStyleIdx="6" presStyleCnt="8">
        <dgm:presLayoutVars>
          <dgm:chMax val="1"/>
          <dgm:bulletEnabled val="1"/>
        </dgm:presLayoutVars>
      </dgm:prSet>
      <dgm:spPr/>
    </dgm:pt>
    <dgm:pt modelId="{612EAEBC-32B5-4A1D-B0E1-316C6FC6EF72}" type="pres">
      <dgm:prSet presAssocID="{E10D4AE5-61B6-40DB-893E-C5E98A4ADCA9}" presName="descendantText" presStyleLbl="alignAccFollowNode1" presStyleIdx="6" presStyleCnt="8">
        <dgm:presLayoutVars>
          <dgm:bulletEnabled val="1"/>
        </dgm:presLayoutVars>
      </dgm:prSet>
      <dgm:spPr/>
    </dgm:pt>
    <dgm:pt modelId="{3C83294B-A700-45CF-80C7-60C6159A26FB}" type="pres">
      <dgm:prSet presAssocID="{C20E5E33-C8B3-4032-809B-D82AC623A2D2}" presName="sp" presStyleCnt="0"/>
      <dgm:spPr/>
    </dgm:pt>
    <dgm:pt modelId="{85B3E820-0F26-4F2E-9BDC-68B13024A13A}" type="pres">
      <dgm:prSet presAssocID="{1CE72402-7930-43A9-B4FE-2FFF96FB7FEB}" presName="linNode" presStyleCnt="0"/>
      <dgm:spPr/>
    </dgm:pt>
    <dgm:pt modelId="{39CDE178-BC3C-4256-82F2-10F78CBD955A}" type="pres">
      <dgm:prSet presAssocID="{1CE72402-7930-43A9-B4FE-2FFF96FB7FEB}" presName="parentText" presStyleLbl="node1" presStyleIdx="7" presStyleCnt="8">
        <dgm:presLayoutVars>
          <dgm:chMax val="1"/>
          <dgm:bulletEnabled val="1"/>
        </dgm:presLayoutVars>
      </dgm:prSet>
      <dgm:spPr/>
    </dgm:pt>
    <dgm:pt modelId="{70911DF1-42DE-43BA-977C-B151ECBB2365}" type="pres">
      <dgm:prSet presAssocID="{1CE72402-7930-43A9-B4FE-2FFF96FB7FEB}" presName="descendantText" presStyleLbl="alignAccFollowNode1" presStyleIdx="7" presStyleCnt="8">
        <dgm:presLayoutVars>
          <dgm:bulletEnabled val="1"/>
        </dgm:presLayoutVars>
      </dgm:prSet>
      <dgm:spPr/>
    </dgm:pt>
  </dgm:ptLst>
  <dgm:cxnLst>
    <dgm:cxn modelId="{4CD4CC02-9DB3-4FFC-9875-4D55C4B4CA97}" type="presOf" srcId="{1AB57E2C-DE58-4846-B02E-01AE18FB4DFB}" destId="{D223785E-B8AB-482A-9700-72F71029371A}" srcOrd="0" destOrd="0" presId="urn:microsoft.com/office/officeart/2005/8/layout/vList5"/>
    <dgm:cxn modelId="{DE402203-B317-4914-B073-80E22423D45B}" srcId="{BAEDA383-E9F5-461F-9806-24F51D948D5E}" destId="{1AB57E2C-DE58-4846-B02E-01AE18FB4DFB}" srcOrd="4" destOrd="0" parTransId="{695CC859-1816-4A90-8390-74DD71CAA8B2}" sibTransId="{233FC3B9-00B9-4AB3-A85A-BE5A71835959}"/>
    <dgm:cxn modelId="{4200A204-8C97-4CDF-A000-56E5F8131E8C}" type="presOf" srcId="{E10D4AE5-61B6-40DB-893E-C5E98A4ADCA9}" destId="{50AEF6F8-6D2F-42FF-A241-1EB91D49E3F3}" srcOrd="0" destOrd="0" presId="urn:microsoft.com/office/officeart/2005/8/layout/vList5"/>
    <dgm:cxn modelId="{6630010D-3DA4-418A-BDA1-64054CFDD525}" type="presOf" srcId="{ECDDB597-4674-4AD4-8B23-83F03F82EF6D}" destId="{FF999B5E-76D0-482F-B4B1-89614B071920}" srcOrd="0" destOrd="0" presId="urn:microsoft.com/office/officeart/2005/8/layout/vList5"/>
    <dgm:cxn modelId="{B7DA541B-7BBD-422A-B1D6-41586457FE28}" type="presOf" srcId="{4E8CB324-3BE2-4698-A432-EC4AA11B34FC}" destId="{2B19ACA1-930F-43D5-9552-E8F3C590B82B}" srcOrd="0" destOrd="0" presId="urn:microsoft.com/office/officeart/2005/8/layout/vList5"/>
    <dgm:cxn modelId="{7CC5A323-8BC2-4322-934B-CB0F14C9B5C2}" srcId="{5049F040-7C76-42B4-9697-D6788CF028EC}" destId="{4B4BC5FA-031B-4E9F-9089-58E75F02F17C}" srcOrd="0" destOrd="0" parTransId="{C242E4F3-6440-42CE-ABFA-FDBC3A8F0D35}" sibTransId="{0CEC9D32-0242-49EC-8D91-A974752482E3}"/>
    <dgm:cxn modelId="{4C38DE2B-4718-4F27-A259-60D7B052F9A2}" type="presOf" srcId="{8E570E0C-63EA-43D9-AA01-50D6C20CF337}" destId="{5FFE89FA-10CB-4251-9201-DD5487ED645A}" srcOrd="0" destOrd="0" presId="urn:microsoft.com/office/officeart/2005/8/layout/vList5"/>
    <dgm:cxn modelId="{77AF232C-E383-4E1E-A31B-989B6227348C}" type="presOf" srcId="{5049F040-7C76-42B4-9697-D6788CF028EC}" destId="{DA766A6E-A40A-462F-945F-605716E50DE8}" srcOrd="0" destOrd="0" presId="urn:microsoft.com/office/officeart/2005/8/layout/vList5"/>
    <dgm:cxn modelId="{B972872C-96C9-45E1-8780-195D201C6D1F}" srcId="{A418181C-8D82-43E3-81DE-6F33DC6F8555}" destId="{CBAE0228-EDF3-40BE-92FC-9FD50F10E015}" srcOrd="0" destOrd="0" parTransId="{1A5D5C06-C618-42AE-BDE5-BC80EF0B9A03}" sibTransId="{7A88DB35-2DE8-461B-AD9F-7E411ECC9D65}"/>
    <dgm:cxn modelId="{3E409D37-7B41-4BAA-8B18-C56B89E8FE6E}" type="presOf" srcId="{4B4BC5FA-031B-4E9F-9089-58E75F02F17C}" destId="{EA2679E2-8112-450C-B71C-88ABFACC4F0B}" srcOrd="0" destOrd="0" presId="urn:microsoft.com/office/officeart/2005/8/layout/vList5"/>
    <dgm:cxn modelId="{79E9983A-C9C8-43C7-A5CA-BBCD7194DE1A}" type="presOf" srcId="{50176156-620E-4D6C-AACF-22DC9D19B4ED}" destId="{61DD4B3E-C758-46B7-859C-643867D06D6E}" srcOrd="0" destOrd="0" presId="urn:microsoft.com/office/officeart/2005/8/layout/vList5"/>
    <dgm:cxn modelId="{2CE31A3D-B00B-417C-8F42-5EDED83E6678}" srcId="{BAEDA383-E9F5-461F-9806-24F51D948D5E}" destId="{B9533815-E792-4A87-A01B-6C77C8465478}" srcOrd="0" destOrd="0" parTransId="{51039FFC-291F-4AFE-AFEA-D496DA938073}" sibTransId="{22EC1A68-727B-4D10-9004-356AF8149E8F}"/>
    <dgm:cxn modelId="{0F8ABB3D-BAFE-43B1-870D-3195E39CA015}" srcId="{B9533815-E792-4A87-A01B-6C77C8465478}" destId="{580BB6AA-0F13-484A-A5C6-E755E5A70F3E}" srcOrd="0" destOrd="0" parTransId="{18AAF653-E261-47D1-9C75-057FB955DC5D}" sibTransId="{82F092D2-888D-443D-9515-AF93AD2BA6A5}"/>
    <dgm:cxn modelId="{1106303E-8380-423F-AA83-B8892F8D2486}" type="presOf" srcId="{CBAE0228-EDF3-40BE-92FC-9FD50F10E015}" destId="{4CABEC43-3AED-4460-A0FE-A7B0F1345553}" srcOrd="0" destOrd="0" presId="urn:microsoft.com/office/officeart/2005/8/layout/vList5"/>
    <dgm:cxn modelId="{EE052E5D-2AD9-40CF-B0C8-4F8F36953303}" srcId="{1AB57E2C-DE58-4846-B02E-01AE18FB4DFB}" destId="{50176156-620E-4D6C-AACF-22DC9D19B4ED}" srcOrd="0" destOrd="0" parTransId="{AB6FFF5C-4C50-4FB6-A5C6-57554AB0173E}" sibTransId="{D49DC6D8-4B64-47C2-9A87-812B58F44195}"/>
    <dgm:cxn modelId="{EA753665-EDFC-4B93-BF60-D938B921E850}" srcId="{BAEDA383-E9F5-461F-9806-24F51D948D5E}" destId="{E10D4AE5-61B6-40DB-893E-C5E98A4ADCA9}" srcOrd="6" destOrd="0" parTransId="{DBD675F5-4E54-453F-85C2-4743E844AB53}" sibTransId="{C20E5E33-C8B3-4032-809B-D82AC623A2D2}"/>
    <dgm:cxn modelId="{4B527867-0548-41D7-822D-4A5CA32CC0A9}" srcId="{4E8CB324-3BE2-4698-A432-EC4AA11B34FC}" destId="{8E570E0C-63EA-43D9-AA01-50D6C20CF337}" srcOrd="0" destOrd="0" parTransId="{4F4785B1-5C5F-4AF4-99C7-9046A0691CEF}" sibTransId="{9F03EB26-7484-4D8F-9A2B-E1CE0BB059B6}"/>
    <dgm:cxn modelId="{E048BF4A-AD3F-417A-A12E-738FD11618B8}" srcId="{1CE72402-7930-43A9-B4FE-2FFF96FB7FEB}" destId="{217156FD-C470-4B46-8F16-8B446DB54D8F}" srcOrd="0" destOrd="0" parTransId="{EE31883F-9A5E-4810-B12D-3EAF6499C054}" sibTransId="{27414AA7-1D80-4153-9D24-754682FA8578}"/>
    <dgm:cxn modelId="{EBE6C876-9C79-400C-ADF2-612C8E377663}" type="presOf" srcId="{68F9AA5F-76AE-47F8-ACA2-D1466DCD8B0B}" destId="{2FC28E4F-47A6-4C06-802F-4279C392CA59}" srcOrd="0" destOrd="0" presId="urn:microsoft.com/office/officeart/2005/8/layout/vList5"/>
    <dgm:cxn modelId="{B697FE77-7165-4E8D-AB66-A209F9F56397}" type="presOf" srcId="{1CE72402-7930-43A9-B4FE-2FFF96FB7FEB}" destId="{39CDE178-BC3C-4256-82F2-10F78CBD955A}" srcOrd="0" destOrd="0" presId="urn:microsoft.com/office/officeart/2005/8/layout/vList5"/>
    <dgm:cxn modelId="{324FDC79-AE6A-4A10-8D1A-510269B79F69}" srcId="{BAEDA383-E9F5-461F-9806-24F51D948D5E}" destId="{1CE72402-7930-43A9-B4FE-2FFF96FB7FEB}" srcOrd="7" destOrd="0" parTransId="{A83916C1-7964-4E71-8722-91353998A984}" sibTransId="{CAC4B903-1455-437E-8747-3429A490D8E0}"/>
    <dgm:cxn modelId="{858DF289-4850-4F7F-A2F4-6C80131C4CB2}" type="presOf" srcId="{9DC9C72E-4BAC-4771-A1F0-D3270C9309E2}" destId="{612EAEBC-32B5-4A1D-B0E1-316C6FC6EF72}" srcOrd="0" destOrd="0" presId="urn:microsoft.com/office/officeart/2005/8/layout/vList5"/>
    <dgm:cxn modelId="{B64A5A90-A701-49B5-8AFA-A2104F7A4485}" srcId="{BAEDA383-E9F5-461F-9806-24F51D948D5E}" destId="{A418181C-8D82-43E3-81DE-6F33DC6F8555}" srcOrd="1" destOrd="0" parTransId="{8655917E-B93E-4615-B5E7-4DA2C26B488E}" sibTransId="{2AC5949B-27D4-46A7-8307-D378F5DD99F6}"/>
    <dgm:cxn modelId="{CD8E3093-872B-414C-855C-CFC136A62C5D}" type="presOf" srcId="{A418181C-8D82-43E3-81DE-6F33DC6F8555}" destId="{42633E93-12E9-4F85-8B34-B1557E2BC43A}" srcOrd="0" destOrd="0" presId="urn:microsoft.com/office/officeart/2005/8/layout/vList5"/>
    <dgm:cxn modelId="{E5E99AA4-8357-41E9-94A5-705B94F0BBE3}" srcId="{68F9AA5F-76AE-47F8-ACA2-D1466DCD8B0B}" destId="{ECDDB597-4674-4AD4-8B23-83F03F82EF6D}" srcOrd="0" destOrd="0" parTransId="{C9F95B80-CCE7-41F2-AB2F-1363FF34644F}" sibTransId="{2C351301-4BEE-481B-B449-0F2205684488}"/>
    <dgm:cxn modelId="{1D68A9AE-56C7-4F98-A92F-BDD1977FE0A1}" type="presOf" srcId="{580BB6AA-0F13-484A-A5C6-E755E5A70F3E}" destId="{09B5560E-D737-4750-84AB-67C087C18A24}" srcOrd="0" destOrd="0" presId="urn:microsoft.com/office/officeart/2005/8/layout/vList5"/>
    <dgm:cxn modelId="{C5FD0BB6-E527-4088-8993-5968629932AF}" type="presOf" srcId="{217156FD-C470-4B46-8F16-8B446DB54D8F}" destId="{70911DF1-42DE-43BA-977C-B151ECBB2365}" srcOrd="0" destOrd="0" presId="urn:microsoft.com/office/officeart/2005/8/layout/vList5"/>
    <dgm:cxn modelId="{38D94ABF-89AE-423A-8BDC-5776A1B3835E}" srcId="{BAEDA383-E9F5-461F-9806-24F51D948D5E}" destId="{5049F040-7C76-42B4-9697-D6788CF028EC}" srcOrd="5" destOrd="0" parTransId="{082BAB77-4514-4EE6-BC67-40662B261B1B}" sibTransId="{9B4C25EB-A7C1-4DF4-A817-C847C766B220}"/>
    <dgm:cxn modelId="{DD8BE5C7-268C-4313-A149-108DD4B2C931}" srcId="{BAEDA383-E9F5-461F-9806-24F51D948D5E}" destId="{68F9AA5F-76AE-47F8-ACA2-D1466DCD8B0B}" srcOrd="2" destOrd="0" parTransId="{BA44E956-68F5-412C-A65D-A33684F0E840}" sibTransId="{54021448-843D-4CA9-A976-1314693974B1}"/>
    <dgm:cxn modelId="{7216F3C9-8459-47DE-8BF7-CD63B96A3A2C}" type="presOf" srcId="{B9533815-E792-4A87-A01B-6C77C8465478}" destId="{5C2EEBCA-AFE4-4326-888D-06D50BB977E1}" srcOrd="0" destOrd="0" presId="urn:microsoft.com/office/officeart/2005/8/layout/vList5"/>
    <dgm:cxn modelId="{B99CE3CF-A9C4-4DE4-BB03-E4E0128A8950}" srcId="{E10D4AE5-61B6-40DB-893E-C5E98A4ADCA9}" destId="{9DC9C72E-4BAC-4771-A1F0-D3270C9309E2}" srcOrd="0" destOrd="0" parTransId="{DC05DE08-051F-4373-9ADF-73367B0B976B}" sibTransId="{0DD7FB7D-4610-4C0B-9825-A35674A313AF}"/>
    <dgm:cxn modelId="{2A9FB4EC-2558-466D-AB13-91C8E4641A3F}" type="presOf" srcId="{BAEDA383-E9F5-461F-9806-24F51D948D5E}" destId="{CDE45D31-2FCA-4369-9D5B-87F3BE302CD3}" srcOrd="0" destOrd="0" presId="urn:microsoft.com/office/officeart/2005/8/layout/vList5"/>
    <dgm:cxn modelId="{77DE2CFF-0885-4FA7-8268-0E3378E774F8}" srcId="{BAEDA383-E9F5-461F-9806-24F51D948D5E}" destId="{4E8CB324-3BE2-4698-A432-EC4AA11B34FC}" srcOrd="3" destOrd="0" parTransId="{93A4354B-E932-4496-9C3B-502D660091C6}" sibTransId="{3B36D159-D12B-4A0D-9577-15827B520D85}"/>
    <dgm:cxn modelId="{E75C0B7A-7E1A-4054-8347-7F03E3080049}" type="presParOf" srcId="{CDE45D31-2FCA-4369-9D5B-87F3BE302CD3}" destId="{49E5778B-5F71-4E84-83F2-9216267F4E1E}" srcOrd="0" destOrd="0" presId="urn:microsoft.com/office/officeart/2005/8/layout/vList5"/>
    <dgm:cxn modelId="{3BFB2EAA-DBDA-4BE6-996C-FCCCE768F30E}" type="presParOf" srcId="{49E5778B-5F71-4E84-83F2-9216267F4E1E}" destId="{5C2EEBCA-AFE4-4326-888D-06D50BB977E1}" srcOrd="0" destOrd="0" presId="urn:microsoft.com/office/officeart/2005/8/layout/vList5"/>
    <dgm:cxn modelId="{D315C924-81D7-46D4-9B2C-191A93359C5F}" type="presParOf" srcId="{49E5778B-5F71-4E84-83F2-9216267F4E1E}" destId="{09B5560E-D737-4750-84AB-67C087C18A24}" srcOrd="1" destOrd="0" presId="urn:microsoft.com/office/officeart/2005/8/layout/vList5"/>
    <dgm:cxn modelId="{88C4D02A-30EF-4B38-B975-FCA21DE93312}" type="presParOf" srcId="{CDE45D31-2FCA-4369-9D5B-87F3BE302CD3}" destId="{AA573D53-0BEA-41D3-B09B-810927F92C19}" srcOrd="1" destOrd="0" presId="urn:microsoft.com/office/officeart/2005/8/layout/vList5"/>
    <dgm:cxn modelId="{33682565-68F3-4499-B66B-2BE8DC5061C8}" type="presParOf" srcId="{CDE45D31-2FCA-4369-9D5B-87F3BE302CD3}" destId="{E0AA007B-A9B0-48E3-B5C1-3E0C93657448}" srcOrd="2" destOrd="0" presId="urn:microsoft.com/office/officeart/2005/8/layout/vList5"/>
    <dgm:cxn modelId="{D7FBDC08-238C-49D3-8886-B8F06E354F49}" type="presParOf" srcId="{E0AA007B-A9B0-48E3-B5C1-3E0C93657448}" destId="{42633E93-12E9-4F85-8B34-B1557E2BC43A}" srcOrd="0" destOrd="0" presId="urn:microsoft.com/office/officeart/2005/8/layout/vList5"/>
    <dgm:cxn modelId="{47F8DFC7-B44D-433B-839F-A39EA903FE33}" type="presParOf" srcId="{E0AA007B-A9B0-48E3-B5C1-3E0C93657448}" destId="{4CABEC43-3AED-4460-A0FE-A7B0F1345553}" srcOrd="1" destOrd="0" presId="urn:microsoft.com/office/officeart/2005/8/layout/vList5"/>
    <dgm:cxn modelId="{A83E6279-08F2-42FA-A354-1C3C4289EEB7}" type="presParOf" srcId="{CDE45D31-2FCA-4369-9D5B-87F3BE302CD3}" destId="{6801C758-122E-4162-B8F9-D552C292DB6A}" srcOrd="3" destOrd="0" presId="urn:microsoft.com/office/officeart/2005/8/layout/vList5"/>
    <dgm:cxn modelId="{BE130854-EEE3-49E5-8B54-08CCE9F8EAFB}" type="presParOf" srcId="{CDE45D31-2FCA-4369-9D5B-87F3BE302CD3}" destId="{A30E2446-B3EA-44D0-9930-4AE7084B118E}" srcOrd="4" destOrd="0" presId="urn:microsoft.com/office/officeart/2005/8/layout/vList5"/>
    <dgm:cxn modelId="{FCD1FB0D-CD8A-4E0A-A229-F0F147E951F9}" type="presParOf" srcId="{A30E2446-B3EA-44D0-9930-4AE7084B118E}" destId="{2FC28E4F-47A6-4C06-802F-4279C392CA59}" srcOrd="0" destOrd="0" presId="urn:microsoft.com/office/officeart/2005/8/layout/vList5"/>
    <dgm:cxn modelId="{573A8C2F-3D1E-48F4-A666-48C27238B621}" type="presParOf" srcId="{A30E2446-B3EA-44D0-9930-4AE7084B118E}" destId="{FF999B5E-76D0-482F-B4B1-89614B071920}" srcOrd="1" destOrd="0" presId="urn:microsoft.com/office/officeart/2005/8/layout/vList5"/>
    <dgm:cxn modelId="{88C16460-9BA7-4AE6-9B45-7D1AEEA97F29}" type="presParOf" srcId="{CDE45D31-2FCA-4369-9D5B-87F3BE302CD3}" destId="{BD66D7EA-CAC0-4931-8307-B4C3A02F7B1F}" srcOrd="5" destOrd="0" presId="urn:microsoft.com/office/officeart/2005/8/layout/vList5"/>
    <dgm:cxn modelId="{8465F17C-32BB-4159-A16D-2EB8E45D8173}" type="presParOf" srcId="{CDE45D31-2FCA-4369-9D5B-87F3BE302CD3}" destId="{7370AC90-D9CA-4398-B007-39ECCE4D95C2}" srcOrd="6" destOrd="0" presId="urn:microsoft.com/office/officeart/2005/8/layout/vList5"/>
    <dgm:cxn modelId="{D0B9472D-B714-40F2-A266-8F4C39C4BDFA}" type="presParOf" srcId="{7370AC90-D9CA-4398-B007-39ECCE4D95C2}" destId="{2B19ACA1-930F-43D5-9552-E8F3C590B82B}" srcOrd="0" destOrd="0" presId="urn:microsoft.com/office/officeart/2005/8/layout/vList5"/>
    <dgm:cxn modelId="{1748D663-73D0-45C2-8DD6-FFCF808EE480}" type="presParOf" srcId="{7370AC90-D9CA-4398-B007-39ECCE4D95C2}" destId="{5FFE89FA-10CB-4251-9201-DD5487ED645A}" srcOrd="1" destOrd="0" presId="urn:microsoft.com/office/officeart/2005/8/layout/vList5"/>
    <dgm:cxn modelId="{56D19138-EC49-4F3C-A885-4C6E94D180AE}" type="presParOf" srcId="{CDE45D31-2FCA-4369-9D5B-87F3BE302CD3}" destId="{F7609A49-930C-4D26-A266-DD20D1932DDD}" srcOrd="7" destOrd="0" presId="urn:microsoft.com/office/officeart/2005/8/layout/vList5"/>
    <dgm:cxn modelId="{B31E44EB-C128-486D-A4BA-8EF096F4F935}" type="presParOf" srcId="{CDE45D31-2FCA-4369-9D5B-87F3BE302CD3}" destId="{43866541-0752-40A5-B72D-52CEF8169176}" srcOrd="8" destOrd="0" presId="urn:microsoft.com/office/officeart/2005/8/layout/vList5"/>
    <dgm:cxn modelId="{3FCCBDD2-D137-4836-B3CF-FF36416B57AF}" type="presParOf" srcId="{43866541-0752-40A5-B72D-52CEF8169176}" destId="{D223785E-B8AB-482A-9700-72F71029371A}" srcOrd="0" destOrd="0" presId="urn:microsoft.com/office/officeart/2005/8/layout/vList5"/>
    <dgm:cxn modelId="{6DDB9E38-013F-4179-BCA0-1DEA237D51FD}" type="presParOf" srcId="{43866541-0752-40A5-B72D-52CEF8169176}" destId="{61DD4B3E-C758-46B7-859C-643867D06D6E}" srcOrd="1" destOrd="0" presId="urn:microsoft.com/office/officeart/2005/8/layout/vList5"/>
    <dgm:cxn modelId="{9FA98886-EF9B-4BFE-B5A2-6A6BA0C96FE9}" type="presParOf" srcId="{CDE45D31-2FCA-4369-9D5B-87F3BE302CD3}" destId="{E3E2D36D-B0F5-403F-B442-EC3F419A4688}" srcOrd="9" destOrd="0" presId="urn:microsoft.com/office/officeart/2005/8/layout/vList5"/>
    <dgm:cxn modelId="{887DE662-87BB-467E-B4BC-ADE136F4BFEE}" type="presParOf" srcId="{CDE45D31-2FCA-4369-9D5B-87F3BE302CD3}" destId="{C009A581-8E62-4559-A847-E6620246AB17}" srcOrd="10" destOrd="0" presId="urn:microsoft.com/office/officeart/2005/8/layout/vList5"/>
    <dgm:cxn modelId="{0EC63328-B655-4FF4-97F0-FD75D84D4802}" type="presParOf" srcId="{C009A581-8E62-4559-A847-E6620246AB17}" destId="{DA766A6E-A40A-462F-945F-605716E50DE8}" srcOrd="0" destOrd="0" presId="urn:microsoft.com/office/officeart/2005/8/layout/vList5"/>
    <dgm:cxn modelId="{82D79E74-D965-47FA-A336-6A772226D462}" type="presParOf" srcId="{C009A581-8E62-4559-A847-E6620246AB17}" destId="{EA2679E2-8112-450C-B71C-88ABFACC4F0B}" srcOrd="1" destOrd="0" presId="urn:microsoft.com/office/officeart/2005/8/layout/vList5"/>
    <dgm:cxn modelId="{2B283E97-9282-4C94-8F50-867CC6861F65}" type="presParOf" srcId="{CDE45D31-2FCA-4369-9D5B-87F3BE302CD3}" destId="{57BE45E8-2412-4A52-8082-5B68AF3B8B77}" srcOrd="11" destOrd="0" presId="urn:microsoft.com/office/officeart/2005/8/layout/vList5"/>
    <dgm:cxn modelId="{9899BF39-2316-40EC-82F6-95864A5CE28F}" type="presParOf" srcId="{CDE45D31-2FCA-4369-9D5B-87F3BE302CD3}" destId="{4D78B1E3-6ED8-4D93-AC86-1174A5A383D0}" srcOrd="12" destOrd="0" presId="urn:microsoft.com/office/officeart/2005/8/layout/vList5"/>
    <dgm:cxn modelId="{67777404-D35C-44D0-80E6-779625FFA9D5}" type="presParOf" srcId="{4D78B1E3-6ED8-4D93-AC86-1174A5A383D0}" destId="{50AEF6F8-6D2F-42FF-A241-1EB91D49E3F3}" srcOrd="0" destOrd="0" presId="urn:microsoft.com/office/officeart/2005/8/layout/vList5"/>
    <dgm:cxn modelId="{1A683829-EA36-44C1-B15F-75E2530C3322}" type="presParOf" srcId="{4D78B1E3-6ED8-4D93-AC86-1174A5A383D0}" destId="{612EAEBC-32B5-4A1D-B0E1-316C6FC6EF72}" srcOrd="1" destOrd="0" presId="urn:microsoft.com/office/officeart/2005/8/layout/vList5"/>
    <dgm:cxn modelId="{275ED4DD-876A-4040-A771-800D293DFECD}" type="presParOf" srcId="{CDE45D31-2FCA-4369-9D5B-87F3BE302CD3}" destId="{3C83294B-A700-45CF-80C7-60C6159A26FB}" srcOrd="13" destOrd="0" presId="urn:microsoft.com/office/officeart/2005/8/layout/vList5"/>
    <dgm:cxn modelId="{EEDF0D42-6397-4E90-9F87-6081ED5D72F6}" type="presParOf" srcId="{CDE45D31-2FCA-4369-9D5B-87F3BE302CD3}" destId="{85B3E820-0F26-4F2E-9BDC-68B13024A13A}" srcOrd="14" destOrd="0" presId="urn:microsoft.com/office/officeart/2005/8/layout/vList5"/>
    <dgm:cxn modelId="{85D6DBC0-7E89-44A1-BB1B-92AA243835A4}" type="presParOf" srcId="{85B3E820-0F26-4F2E-9BDC-68B13024A13A}" destId="{39CDE178-BC3C-4256-82F2-10F78CBD955A}" srcOrd="0" destOrd="0" presId="urn:microsoft.com/office/officeart/2005/8/layout/vList5"/>
    <dgm:cxn modelId="{791D3376-E6E0-4FAF-B809-D59DF2D6F691}" type="presParOf" srcId="{85B3E820-0F26-4F2E-9BDC-68B13024A13A}" destId="{70911DF1-42DE-43BA-977C-B151ECBB236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36DC19-794E-4CA1-8BAA-538CBF17298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6A064E2-E295-42E0-BCA2-724784C29795}">
      <dgm:prSet/>
      <dgm:spPr/>
      <dgm:t>
        <a:bodyPr/>
        <a:lstStyle/>
        <a:p>
          <a:pPr>
            <a:lnSpc>
              <a:spcPct val="100000"/>
            </a:lnSpc>
          </a:pPr>
          <a:r>
            <a:rPr lang="en-US"/>
            <a:t>Note the key phrase in the example in the definition: “</a:t>
          </a:r>
          <a:r>
            <a:rPr lang="en-US" b="1"/>
            <a:t>sharing</a:t>
          </a:r>
          <a:r>
            <a:rPr lang="en-US"/>
            <a:t> the housing of other persons due to </a:t>
          </a:r>
          <a:r>
            <a:rPr lang="en-US" b="1"/>
            <a:t>loss</a:t>
          </a:r>
          <a:r>
            <a:rPr lang="en-US"/>
            <a:t> of housing, economic hardship, or a similar reason.”</a:t>
          </a:r>
        </a:p>
      </dgm:t>
    </dgm:pt>
    <dgm:pt modelId="{5B0DCAAB-C6BD-4ABE-B1F8-18F4AEC80642}" type="parTrans" cxnId="{E8C5FD37-AC48-452E-B769-F09FA33AB9B0}">
      <dgm:prSet/>
      <dgm:spPr/>
      <dgm:t>
        <a:bodyPr/>
        <a:lstStyle/>
        <a:p>
          <a:endParaRPr lang="en-US"/>
        </a:p>
      </dgm:t>
    </dgm:pt>
    <dgm:pt modelId="{01C7A14C-C300-4E88-A4D4-6C6359E0F418}" type="sibTrans" cxnId="{E8C5FD37-AC48-452E-B769-F09FA33AB9B0}">
      <dgm:prSet/>
      <dgm:spPr/>
      <dgm:t>
        <a:bodyPr/>
        <a:lstStyle/>
        <a:p>
          <a:endParaRPr lang="en-US"/>
        </a:p>
      </dgm:t>
    </dgm:pt>
    <dgm:pt modelId="{FDC4C3C2-5AAA-4F7C-8685-EC333F6DABE6}">
      <dgm:prSet/>
      <dgm:spPr/>
      <dgm:t>
        <a:bodyPr/>
        <a:lstStyle/>
        <a:p>
          <a:pPr>
            <a:lnSpc>
              <a:spcPct val="100000"/>
            </a:lnSpc>
          </a:pPr>
          <a:r>
            <a:rPr lang="en-US" dirty="0"/>
            <a:t>To be eligible for McKinney-Vento services, a child or youth living doubled-up must have lost housing or experienced a crisis.</a:t>
          </a:r>
        </a:p>
      </dgm:t>
    </dgm:pt>
    <dgm:pt modelId="{0E634DC9-8891-4DD4-95E2-0EC98A1EE35A}" type="parTrans" cxnId="{C15616EC-5C8A-43CB-9D86-7AC0D09E75F2}">
      <dgm:prSet/>
      <dgm:spPr/>
      <dgm:t>
        <a:bodyPr/>
        <a:lstStyle/>
        <a:p>
          <a:endParaRPr lang="en-US"/>
        </a:p>
      </dgm:t>
    </dgm:pt>
    <dgm:pt modelId="{68F1A52E-975A-4CE3-88DC-1D11CE6F2634}" type="sibTrans" cxnId="{C15616EC-5C8A-43CB-9D86-7AC0D09E75F2}">
      <dgm:prSet/>
      <dgm:spPr/>
      <dgm:t>
        <a:bodyPr/>
        <a:lstStyle/>
        <a:p>
          <a:endParaRPr lang="en-US"/>
        </a:p>
      </dgm:t>
    </dgm:pt>
    <dgm:pt modelId="{806B0B2C-3A40-45AD-893C-B87AC7DBED85}" type="pres">
      <dgm:prSet presAssocID="{C636DC19-794E-4CA1-8BAA-538CBF172989}" presName="root" presStyleCnt="0">
        <dgm:presLayoutVars>
          <dgm:dir/>
          <dgm:resizeHandles val="exact"/>
        </dgm:presLayoutVars>
      </dgm:prSet>
      <dgm:spPr/>
    </dgm:pt>
    <dgm:pt modelId="{F4409EE5-E00C-4AAA-9DEB-64D8AB8C2249}" type="pres">
      <dgm:prSet presAssocID="{C6A064E2-E295-42E0-BCA2-724784C29795}" presName="compNode" presStyleCnt="0"/>
      <dgm:spPr/>
    </dgm:pt>
    <dgm:pt modelId="{A4886847-E2B1-4B6D-B23D-A20E98310677}" type="pres">
      <dgm:prSet presAssocID="{C6A064E2-E295-42E0-BCA2-724784C2979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burban scene"/>
        </a:ext>
      </dgm:extLst>
    </dgm:pt>
    <dgm:pt modelId="{836B49B1-75C6-4921-805F-D726C0642B8B}" type="pres">
      <dgm:prSet presAssocID="{C6A064E2-E295-42E0-BCA2-724784C29795}" presName="spaceRect" presStyleCnt="0"/>
      <dgm:spPr/>
    </dgm:pt>
    <dgm:pt modelId="{2C6FB7FB-B55D-493B-B475-3237BE373C14}" type="pres">
      <dgm:prSet presAssocID="{C6A064E2-E295-42E0-BCA2-724784C29795}" presName="textRect" presStyleLbl="revTx" presStyleIdx="0" presStyleCnt="2">
        <dgm:presLayoutVars>
          <dgm:chMax val="1"/>
          <dgm:chPref val="1"/>
        </dgm:presLayoutVars>
      </dgm:prSet>
      <dgm:spPr/>
    </dgm:pt>
    <dgm:pt modelId="{8BF07072-F1D4-4558-B362-3A84DCF264ED}" type="pres">
      <dgm:prSet presAssocID="{01C7A14C-C300-4E88-A4D4-6C6359E0F418}" presName="sibTrans" presStyleCnt="0"/>
      <dgm:spPr/>
    </dgm:pt>
    <dgm:pt modelId="{0751FAB5-E289-4899-9EAA-0053D82D6FB1}" type="pres">
      <dgm:prSet presAssocID="{FDC4C3C2-5AAA-4F7C-8685-EC333F6DABE6}" presName="compNode" presStyleCnt="0"/>
      <dgm:spPr/>
    </dgm:pt>
    <dgm:pt modelId="{6A0253DD-42A7-4E53-A7B2-35F92AA316DB}" type="pres">
      <dgm:prSet presAssocID="{FDC4C3C2-5AAA-4F7C-8685-EC333F6DABE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a:ext>
      </dgm:extLst>
    </dgm:pt>
    <dgm:pt modelId="{0ACF9867-0723-4BCA-B6F4-8574ED995597}" type="pres">
      <dgm:prSet presAssocID="{FDC4C3C2-5AAA-4F7C-8685-EC333F6DABE6}" presName="spaceRect" presStyleCnt="0"/>
      <dgm:spPr/>
    </dgm:pt>
    <dgm:pt modelId="{8DB9DB15-C7E0-4E75-B9D1-F6D20547FED5}" type="pres">
      <dgm:prSet presAssocID="{FDC4C3C2-5AAA-4F7C-8685-EC333F6DABE6}" presName="textRect" presStyleLbl="revTx" presStyleIdx="1" presStyleCnt="2">
        <dgm:presLayoutVars>
          <dgm:chMax val="1"/>
          <dgm:chPref val="1"/>
        </dgm:presLayoutVars>
      </dgm:prSet>
      <dgm:spPr/>
    </dgm:pt>
  </dgm:ptLst>
  <dgm:cxnLst>
    <dgm:cxn modelId="{205E0123-1635-4DD5-9F29-05CDBC5A0927}" type="presOf" srcId="{C636DC19-794E-4CA1-8BAA-538CBF172989}" destId="{806B0B2C-3A40-45AD-893C-B87AC7DBED85}" srcOrd="0" destOrd="0" presId="urn:microsoft.com/office/officeart/2018/2/layout/IconLabelList"/>
    <dgm:cxn modelId="{3393342A-C2F5-4244-AB95-91C40ED2C772}" type="presOf" srcId="{C6A064E2-E295-42E0-BCA2-724784C29795}" destId="{2C6FB7FB-B55D-493B-B475-3237BE373C14}" srcOrd="0" destOrd="0" presId="urn:microsoft.com/office/officeart/2018/2/layout/IconLabelList"/>
    <dgm:cxn modelId="{E8C5FD37-AC48-452E-B769-F09FA33AB9B0}" srcId="{C636DC19-794E-4CA1-8BAA-538CBF172989}" destId="{C6A064E2-E295-42E0-BCA2-724784C29795}" srcOrd="0" destOrd="0" parTransId="{5B0DCAAB-C6BD-4ABE-B1F8-18F4AEC80642}" sibTransId="{01C7A14C-C300-4E88-A4D4-6C6359E0F418}"/>
    <dgm:cxn modelId="{C15616EC-5C8A-43CB-9D86-7AC0D09E75F2}" srcId="{C636DC19-794E-4CA1-8BAA-538CBF172989}" destId="{FDC4C3C2-5AAA-4F7C-8685-EC333F6DABE6}" srcOrd="1" destOrd="0" parTransId="{0E634DC9-8891-4DD4-95E2-0EC98A1EE35A}" sibTransId="{68F1A52E-975A-4CE3-88DC-1D11CE6F2634}"/>
    <dgm:cxn modelId="{EED2F3F7-64C6-43CB-B888-6D5DA18A9D95}" type="presOf" srcId="{FDC4C3C2-5AAA-4F7C-8685-EC333F6DABE6}" destId="{8DB9DB15-C7E0-4E75-B9D1-F6D20547FED5}" srcOrd="0" destOrd="0" presId="urn:microsoft.com/office/officeart/2018/2/layout/IconLabelList"/>
    <dgm:cxn modelId="{418E9F6C-C7A0-4EBD-AFF0-FE47666176B3}" type="presParOf" srcId="{806B0B2C-3A40-45AD-893C-B87AC7DBED85}" destId="{F4409EE5-E00C-4AAA-9DEB-64D8AB8C2249}" srcOrd="0" destOrd="0" presId="urn:microsoft.com/office/officeart/2018/2/layout/IconLabelList"/>
    <dgm:cxn modelId="{D869801C-F020-4434-AC01-6FC36A0071DC}" type="presParOf" srcId="{F4409EE5-E00C-4AAA-9DEB-64D8AB8C2249}" destId="{A4886847-E2B1-4B6D-B23D-A20E98310677}" srcOrd="0" destOrd="0" presId="urn:microsoft.com/office/officeart/2018/2/layout/IconLabelList"/>
    <dgm:cxn modelId="{304A6457-222E-4C98-906B-64B974F22E6A}" type="presParOf" srcId="{F4409EE5-E00C-4AAA-9DEB-64D8AB8C2249}" destId="{836B49B1-75C6-4921-805F-D726C0642B8B}" srcOrd="1" destOrd="0" presId="urn:microsoft.com/office/officeart/2018/2/layout/IconLabelList"/>
    <dgm:cxn modelId="{1B7B4C87-CC25-4EFA-BF9C-1DAD93A79BE6}" type="presParOf" srcId="{F4409EE5-E00C-4AAA-9DEB-64D8AB8C2249}" destId="{2C6FB7FB-B55D-493B-B475-3237BE373C14}" srcOrd="2" destOrd="0" presId="urn:microsoft.com/office/officeart/2018/2/layout/IconLabelList"/>
    <dgm:cxn modelId="{B75E5971-A5A6-47DF-9944-A4AF424497A0}" type="presParOf" srcId="{806B0B2C-3A40-45AD-893C-B87AC7DBED85}" destId="{8BF07072-F1D4-4558-B362-3A84DCF264ED}" srcOrd="1" destOrd="0" presId="urn:microsoft.com/office/officeart/2018/2/layout/IconLabelList"/>
    <dgm:cxn modelId="{93025C55-333A-40F5-B055-39E6F073B0D6}" type="presParOf" srcId="{806B0B2C-3A40-45AD-893C-B87AC7DBED85}" destId="{0751FAB5-E289-4899-9EAA-0053D82D6FB1}" srcOrd="2" destOrd="0" presId="urn:microsoft.com/office/officeart/2018/2/layout/IconLabelList"/>
    <dgm:cxn modelId="{C224AF5B-BF6A-49CB-8F0D-27CB1DA4E667}" type="presParOf" srcId="{0751FAB5-E289-4899-9EAA-0053D82D6FB1}" destId="{6A0253DD-42A7-4E53-A7B2-35F92AA316DB}" srcOrd="0" destOrd="0" presId="urn:microsoft.com/office/officeart/2018/2/layout/IconLabelList"/>
    <dgm:cxn modelId="{73CAE39E-C320-48E6-AE24-49C64BF0E6EA}" type="presParOf" srcId="{0751FAB5-E289-4899-9EAA-0053D82D6FB1}" destId="{0ACF9867-0723-4BCA-B6F4-8574ED995597}" srcOrd="1" destOrd="0" presId="urn:microsoft.com/office/officeart/2018/2/layout/IconLabelList"/>
    <dgm:cxn modelId="{06597E49-1D90-4158-9272-94378E74889D}" type="presParOf" srcId="{0751FAB5-E289-4899-9EAA-0053D82D6FB1}" destId="{8DB9DB15-C7E0-4E75-B9D1-F6D20547FED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0EAC0D-F956-4257-B796-A832B8AC9828}"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211E17E6-CF4D-41A9-93C8-041381764B4B}">
      <dgm:prSet/>
      <dgm:spPr/>
      <dgm:t>
        <a:bodyPr/>
        <a:lstStyle/>
        <a:p>
          <a:r>
            <a:rPr lang="en-US"/>
            <a:t>CSI MKV Liaison will verify residency form submissions are complete and accurate.</a:t>
          </a:r>
        </a:p>
      </dgm:t>
    </dgm:pt>
    <dgm:pt modelId="{9DF4D796-C0A2-473B-A02F-79BADFE2F461}" type="parTrans" cxnId="{5B1BD83F-7618-4348-814A-0CF46A2FF032}">
      <dgm:prSet/>
      <dgm:spPr/>
      <dgm:t>
        <a:bodyPr/>
        <a:lstStyle/>
        <a:p>
          <a:endParaRPr lang="en-US"/>
        </a:p>
      </dgm:t>
    </dgm:pt>
    <dgm:pt modelId="{085BBEDD-1042-4DE2-BC3A-D3DE0E211F1D}" type="sibTrans" cxnId="{5B1BD83F-7618-4348-814A-0CF46A2FF032}">
      <dgm:prSet/>
      <dgm:spPr/>
      <dgm:t>
        <a:bodyPr/>
        <a:lstStyle/>
        <a:p>
          <a:endParaRPr lang="en-US"/>
        </a:p>
      </dgm:t>
    </dgm:pt>
    <dgm:pt modelId="{4ABA1F1F-48B5-459E-BEFE-3147C15FE377}">
      <dgm:prSet/>
      <dgm:spPr/>
      <dgm:t>
        <a:bodyPr/>
        <a:lstStyle/>
        <a:p>
          <a:r>
            <a:rPr lang="en-US"/>
            <a:t>Sometimes students come up as not enrolled in the school.</a:t>
          </a:r>
        </a:p>
      </dgm:t>
    </dgm:pt>
    <dgm:pt modelId="{DFFA16CC-7CE2-480B-8B73-758C6BA7E5F1}" type="parTrans" cxnId="{C9F41B8B-B1C2-4F6D-8E26-A433EE58CD07}">
      <dgm:prSet/>
      <dgm:spPr/>
      <dgm:t>
        <a:bodyPr/>
        <a:lstStyle/>
        <a:p>
          <a:endParaRPr lang="en-US"/>
        </a:p>
      </dgm:t>
    </dgm:pt>
    <dgm:pt modelId="{40420AC2-1428-46B7-9E9C-EE95BDE6E006}" type="sibTrans" cxnId="{C9F41B8B-B1C2-4F6D-8E26-A433EE58CD07}">
      <dgm:prSet/>
      <dgm:spPr/>
      <dgm:t>
        <a:bodyPr/>
        <a:lstStyle/>
        <a:p>
          <a:endParaRPr lang="en-US"/>
        </a:p>
      </dgm:t>
    </dgm:pt>
    <dgm:pt modelId="{54B37267-9C0B-46D9-87F5-3E3504F64DC5}">
      <dgm:prSet/>
      <dgm:spPr/>
      <dgm:t>
        <a:bodyPr/>
        <a:lstStyle/>
        <a:p>
          <a:r>
            <a:rPr lang="en-US"/>
            <a:t>After verification, CSI Liaison signs, dates &amp; returns form. </a:t>
          </a:r>
        </a:p>
      </dgm:t>
    </dgm:pt>
    <dgm:pt modelId="{F4BD666D-AC38-4F88-9219-43D9EA378771}" type="parTrans" cxnId="{8B29ECD2-AD30-4FEE-86A0-ADD94754574B}">
      <dgm:prSet/>
      <dgm:spPr/>
      <dgm:t>
        <a:bodyPr/>
        <a:lstStyle/>
        <a:p>
          <a:endParaRPr lang="en-US"/>
        </a:p>
      </dgm:t>
    </dgm:pt>
    <dgm:pt modelId="{2450B0EF-28AC-443B-8F9B-F6FD7D809E41}" type="sibTrans" cxnId="{8B29ECD2-AD30-4FEE-86A0-ADD94754574B}">
      <dgm:prSet/>
      <dgm:spPr/>
      <dgm:t>
        <a:bodyPr/>
        <a:lstStyle/>
        <a:p>
          <a:endParaRPr lang="en-US"/>
        </a:p>
      </dgm:t>
    </dgm:pt>
    <dgm:pt modelId="{00611AB7-993D-4702-A42D-8AAB1A6A5530}">
      <dgm:prSet/>
      <dgm:spPr/>
      <dgm:t>
        <a:bodyPr/>
        <a:lstStyle/>
        <a:p>
          <a:r>
            <a:rPr lang="en-US"/>
            <a:t>CSI Liaison lets School MKV Liaison form has been returned.</a:t>
          </a:r>
        </a:p>
      </dgm:t>
    </dgm:pt>
    <dgm:pt modelId="{6B09B990-597C-44FF-8875-E6989801DD0D}" type="parTrans" cxnId="{5FD2F661-3A48-4C4C-8EC3-3B377A6A045C}">
      <dgm:prSet/>
      <dgm:spPr/>
      <dgm:t>
        <a:bodyPr/>
        <a:lstStyle/>
        <a:p>
          <a:endParaRPr lang="en-US"/>
        </a:p>
      </dgm:t>
    </dgm:pt>
    <dgm:pt modelId="{ACA33074-6868-414D-B4F4-18BF0B425D87}" type="sibTrans" cxnId="{5FD2F661-3A48-4C4C-8EC3-3B377A6A045C}">
      <dgm:prSet/>
      <dgm:spPr/>
      <dgm:t>
        <a:bodyPr/>
        <a:lstStyle/>
        <a:p>
          <a:endParaRPr lang="en-US"/>
        </a:p>
      </dgm:t>
    </dgm:pt>
    <dgm:pt modelId="{303E83E7-90E8-4518-BDC9-0B96F272D8FE}">
      <dgm:prSet/>
      <dgm:spPr/>
      <dgm:t>
        <a:bodyPr/>
        <a:lstStyle/>
        <a:p>
          <a:r>
            <a:rPr lang="en-US"/>
            <a:t>CSI Liaison contacts the School Food Authority if applicable.</a:t>
          </a:r>
        </a:p>
      </dgm:t>
    </dgm:pt>
    <dgm:pt modelId="{BECDD22D-6CFD-49D8-BF75-F0AF2D4DFBAD}" type="parTrans" cxnId="{190C18F6-8723-4F0D-88EA-C4E9A448E885}">
      <dgm:prSet/>
      <dgm:spPr/>
      <dgm:t>
        <a:bodyPr/>
        <a:lstStyle/>
        <a:p>
          <a:endParaRPr lang="en-US"/>
        </a:p>
      </dgm:t>
    </dgm:pt>
    <dgm:pt modelId="{A9BCB0F9-669F-466A-A147-D2980FF99BFB}" type="sibTrans" cxnId="{190C18F6-8723-4F0D-88EA-C4E9A448E885}">
      <dgm:prSet/>
      <dgm:spPr/>
      <dgm:t>
        <a:bodyPr/>
        <a:lstStyle/>
        <a:p>
          <a:endParaRPr lang="en-US"/>
        </a:p>
      </dgm:t>
    </dgm:pt>
    <dgm:pt modelId="{35CCD71B-8D76-40A7-B18B-D61E614604C1}" type="pres">
      <dgm:prSet presAssocID="{2E0EAC0D-F956-4257-B796-A832B8AC9828}" presName="vert0" presStyleCnt="0">
        <dgm:presLayoutVars>
          <dgm:dir/>
          <dgm:animOne val="branch"/>
          <dgm:animLvl val="lvl"/>
        </dgm:presLayoutVars>
      </dgm:prSet>
      <dgm:spPr/>
    </dgm:pt>
    <dgm:pt modelId="{3777AA04-952F-4587-B692-B9795AA7E910}" type="pres">
      <dgm:prSet presAssocID="{211E17E6-CF4D-41A9-93C8-041381764B4B}" presName="thickLine" presStyleLbl="alignNode1" presStyleIdx="0" presStyleCnt="5"/>
      <dgm:spPr/>
    </dgm:pt>
    <dgm:pt modelId="{7AD1BC18-A895-4251-B0EB-BD755809CE03}" type="pres">
      <dgm:prSet presAssocID="{211E17E6-CF4D-41A9-93C8-041381764B4B}" presName="horz1" presStyleCnt="0"/>
      <dgm:spPr/>
    </dgm:pt>
    <dgm:pt modelId="{1C5E99E1-893B-4834-BC3D-BB0EF89536ED}" type="pres">
      <dgm:prSet presAssocID="{211E17E6-CF4D-41A9-93C8-041381764B4B}" presName="tx1" presStyleLbl="revTx" presStyleIdx="0" presStyleCnt="5"/>
      <dgm:spPr/>
    </dgm:pt>
    <dgm:pt modelId="{72C0AFF1-C780-4427-ADC1-27B8393714F6}" type="pres">
      <dgm:prSet presAssocID="{211E17E6-CF4D-41A9-93C8-041381764B4B}" presName="vert1" presStyleCnt="0"/>
      <dgm:spPr/>
    </dgm:pt>
    <dgm:pt modelId="{25A5BA60-2535-4C1C-8ADA-D2E7E7AE45B4}" type="pres">
      <dgm:prSet presAssocID="{4ABA1F1F-48B5-459E-BEFE-3147C15FE377}" presName="thickLine" presStyleLbl="alignNode1" presStyleIdx="1" presStyleCnt="5"/>
      <dgm:spPr/>
    </dgm:pt>
    <dgm:pt modelId="{AA365D32-4D46-4FEF-BEFD-87906843B229}" type="pres">
      <dgm:prSet presAssocID="{4ABA1F1F-48B5-459E-BEFE-3147C15FE377}" presName="horz1" presStyleCnt="0"/>
      <dgm:spPr/>
    </dgm:pt>
    <dgm:pt modelId="{36A1C6B6-CB15-4F73-A7AA-B1FCE7AABE0C}" type="pres">
      <dgm:prSet presAssocID="{4ABA1F1F-48B5-459E-BEFE-3147C15FE377}" presName="tx1" presStyleLbl="revTx" presStyleIdx="1" presStyleCnt="5"/>
      <dgm:spPr/>
    </dgm:pt>
    <dgm:pt modelId="{DE945476-370F-4A00-BC07-514C2BCAB357}" type="pres">
      <dgm:prSet presAssocID="{4ABA1F1F-48B5-459E-BEFE-3147C15FE377}" presName="vert1" presStyleCnt="0"/>
      <dgm:spPr/>
    </dgm:pt>
    <dgm:pt modelId="{AB077B96-AD2A-46F4-8405-2C41DBAD60DA}" type="pres">
      <dgm:prSet presAssocID="{54B37267-9C0B-46D9-87F5-3E3504F64DC5}" presName="thickLine" presStyleLbl="alignNode1" presStyleIdx="2" presStyleCnt="5"/>
      <dgm:spPr/>
    </dgm:pt>
    <dgm:pt modelId="{1FAC2AA8-C2E2-4B3C-BBDC-1C047B388393}" type="pres">
      <dgm:prSet presAssocID="{54B37267-9C0B-46D9-87F5-3E3504F64DC5}" presName="horz1" presStyleCnt="0"/>
      <dgm:spPr/>
    </dgm:pt>
    <dgm:pt modelId="{DB02F0FF-0EC5-4FF9-B8D4-12A2415D75F6}" type="pres">
      <dgm:prSet presAssocID="{54B37267-9C0B-46D9-87F5-3E3504F64DC5}" presName="tx1" presStyleLbl="revTx" presStyleIdx="2" presStyleCnt="5"/>
      <dgm:spPr/>
    </dgm:pt>
    <dgm:pt modelId="{FFF4CC24-3BE1-41E7-9D4C-9A04C1C37124}" type="pres">
      <dgm:prSet presAssocID="{54B37267-9C0B-46D9-87F5-3E3504F64DC5}" presName="vert1" presStyleCnt="0"/>
      <dgm:spPr/>
    </dgm:pt>
    <dgm:pt modelId="{EA32B00D-E3E6-4E73-B66E-C8F81BA3CAF6}" type="pres">
      <dgm:prSet presAssocID="{00611AB7-993D-4702-A42D-8AAB1A6A5530}" presName="thickLine" presStyleLbl="alignNode1" presStyleIdx="3" presStyleCnt="5"/>
      <dgm:spPr/>
    </dgm:pt>
    <dgm:pt modelId="{844FF36E-DD70-4AC1-8F9A-E6BC44A127F1}" type="pres">
      <dgm:prSet presAssocID="{00611AB7-993D-4702-A42D-8AAB1A6A5530}" presName="horz1" presStyleCnt="0"/>
      <dgm:spPr/>
    </dgm:pt>
    <dgm:pt modelId="{921FB3ED-B486-4BB6-97F2-105A58088634}" type="pres">
      <dgm:prSet presAssocID="{00611AB7-993D-4702-A42D-8AAB1A6A5530}" presName="tx1" presStyleLbl="revTx" presStyleIdx="3" presStyleCnt="5"/>
      <dgm:spPr/>
    </dgm:pt>
    <dgm:pt modelId="{BC8A344E-0C10-4FF5-9038-4BB72B66E40E}" type="pres">
      <dgm:prSet presAssocID="{00611AB7-993D-4702-A42D-8AAB1A6A5530}" presName="vert1" presStyleCnt="0"/>
      <dgm:spPr/>
    </dgm:pt>
    <dgm:pt modelId="{B5564DC8-E709-4B9C-AFE5-82F6A3D6937F}" type="pres">
      <dgm:prSet presAssocID="{303E83E7-90E8-4518-BDC9-0B96F272D8FE}" presName="thickLine" presStyleLbl="alignNode1" presStyleIdx="4" presStyleCnt="5"/>
      <dgm:spPr/>
    </dgm:pt>
    <dgm:pt modelId="{02349BF6-DBA7-4831-A1ED-3CACAFC6F6A0}" type="pres">
      <dgm:prSet presAssocID="{303E83E7-90E8-4518-BDC9-0B96F272D8FE}" presName="horz1" presStyleCnt="0"/>
      <dgm:spPr/>
    </dgm:pt>
    <dgm:pt modelId="{EE55790D-77C6-459A-976C-9C8302CC21E5}" type="pres">
      <dgm:prSet presAssocID="{303E83E7-90E8-4518-BDC9-0B96F272D8FE}" presName="tx1" presStyleLbl="revTx" presStyleIdx="4" presStyleCnt="5"/>
      <dgm:spPr/>
    </dgm:pt>
    <dgm:pt modelId="{78332DC7-3562-46A0-A326-E41F82F45449}" type="pres">
      <dgm:prSet presAssocID="{303E83E7-90E8-4518-BDC9-0B96F272D8FE}" presName="vert1" presStyleCnt="0"/>
      <dgm:spPr/>
    </dgm:pt>
  </dgm:ptLst>
  <dgm:cxnLst>
    <dgm:cxn modelId="{DCCA9F10-EB02-4722-9885-5460319C3A20}" type="presOf" srcId="{54B37267-9C0B-46D9-87F5-3E3504F64DC5}" destId="{DB02F0FF-0EC5-4FF9-B8D4-12A2415D75F6}" srcOrd="0" destOrd="0" presId="urn:microsoft.com/office/officeart/2008/layout/LinedList"/>
    <dgm:cxn modelId="{A2359218-44A7-4933-A943-A09E99CD00A8}" type="presOf" srcId="{4ABA1F1F-48B5-459E-BEFE-3147C15FE377}" destId="{36A1C6B6-CB15-4F73-A7AA-B1FCE7AABE0C}" srcOrd="0" destOrd="0" presId="urn:microsoft.com/office/officeart/2008/layout/LinedList"/>
    <dgm:cxn modelId="{9D159820-1CDA-4C5E-A570-179C45B21606}" type="presOf" srcId="{2E0EAC0D-F956-4257-B796-A832B8AC9828}" destId="{35CCD71B-8D76-40A7-B18B-D61E614604C1}" srcOrd="0" destOrd="0" presId="urn:microsoft.com/office/officeart/2008/layout/LinedList"/>
    <dgm:cxn modelId="{5B1BD83F-7618-4348-814A-0CF46A2FF032}" srcId="{2E0EAC0D-F956-4257-B796-A832B8AC9828}" destId="{211E17E6-CF4D-41A9-93C8-041381764B4B}" srcOrd="0" destOrd="0" parTransId="{9DF4D796-C0A2-473B-A02F-79BADFE2F461}" sibTransId="{085BBEDD-1042-4DE2-BC3A-D3DE0E211F1D}"/>
    <dgm:cxn modelId="{5FD2F661-3A48-4C4C-8EC3-3B377A6A045C}" srcId="{2E0EAC0D-F956-4257-B796-A832B8AC9828}" destId="{00611AB7-993D-4702-A42D-8AAB1A6A5530}" srcOrd="3" destOrd="0" parTransId="{6B09B990-597C-44FF-8875-E6989801DD0D}" sibTransId="{ACA33074-6868-414D-B4F4-18BF0B425D87}"/>
    <dgm:cxn modelId="{B450504C-639E-431A-8136-C02D055A0C58}" type="presOf" srcId="{303E83E7-90E8-4518-BDC9-0B96F272D8FE}" destId="{EE55790D-77C6-459A-976C-9C8302CC21E5}" srcOrd="0" destOrd="0" presId="urn:microsoft.com/office/officeart/2008/layout/LinedList"/>
    <dgm:cxn modelId="{505FDE55-6B8E-47E9-A370-73A63DD6AE14}" type="presOf" srcId="{211E17E6-CF4D-41A9-93C8-041381764B4B}" destId="{1C5E99E1-893B-4834-BC3D-BB0EF89536ED}" srcOrd="0" destOrd="0" presId="urn:microsoft.com/office/officeart/2008/layout/LinedList"/>
    <dgm:cxn modelId="{C9F41B8B-B1C2-4F6D-8E26-A433EE58CD07}" srcId="{2E0EAC0D-F956-4257-B796-A832B8AC9828}" destId="{4ABA1F1F-48B5-459E-BEFE-3147C15FE377}" srcOrd="1" destOrd="0" parTransId="{DFFA16CC-7CE2-480B-8B73-758C6BA7E5F1}" sibTransId="{40420AC2-1428-46B7-9E9C-EE95BDE6E006}"/>
    <dgm:cxn modelId="{7A4126A1-3477-460B-8A73-43CAD73B0330}" type="presOf" srcId="{00611AB7-993D-4702-A42D-8AAB1A6A5530}" destId="{921FB3ED-B486-4BB6-97F2-105A58088634}" srcOrd="0" destOrd="0" presId="urn:microsoft.com/office/officeart/2008/layout/LinedList"/>
    <dgm:cxn modelId="{8B29ECD2-AD30-4FEE-86A0-ADD94754574B}" srcId="{2E0EAC0D-F956-4257-B796-A832B8AC9828}" destId="{54B37267-9C0B-46D9-87F5-3E3504F64DC5}" srcOrd="2" destOrd="0" parTransId="{F4BD666D-AC38-4F88-9219-43D9EA378771}" sibTransId="{2450B0EF-28AC-443B-8F9B-F6FD7D809E41}"/>
    <dgm:cxn modelId="{190C18F6-8723-4F0D-88EA-C4E9A448E885}" srcId="{2E0EAC0D-F956-4257-B796-A832B8AC9828}" destId="{303E83E7-90E8-4518-BDC9-0B96F272D8FE}" srcOrd="4" destOrd="0" parTransId="{BECDD22D-6CFD-49D8-BF75-F0AF2D4DFBAD}" sibTransId="{A9BCB0F9-669F-466A-A147-D2980FF99BFB}"/>
    <dgm:cxn modelId="{BA2A875B-0679-4C55-9DF1-8473287FB56C}" type="presParOf" srcId="{35CCD71B-8D76-40A7-B18B-D61E614604C1}" destId="{3777AA04-952F-4587-B692-B9795AA7E910}" srcOrd="0" destOrd="0" presId="urn:microsoft.com/office/officeart/2008/layout/LinedList"/>
    <dgm:cxn modelId="{D147ADDC-F9F7-45AD-9AFE-AEFB0263213D}" type="presParOf" srcId="{35CCD71B-8D76-40A7-B18B-D61E614604C1}" destId="{7AD1BC18-A895-4251-B0EB-BD755809CE03}" srcOrd="1" destOrd="0" presId="urn:microsoft.com/office/officeart/2008/layout/LinedList"/>
    <dgm:cxn modelId="{9178036F-1645-4EF7-A4A9-DB7FF2C938D0}" type="presParOf" srcId="{7AD1BC18-A895-4251-B0EB-BD755809CE03}" destId="{1C5E99E1-893B-4834-BC3D-BB0EF89536ED}" srcOrd="0" destOrd="0" presId="urn:microsoft.com/office/officeart/2008/layout/LinedList"/>
    <dgm:cxn modelId="{8CF7DEC9-54CA-40E2-963D-2661876773DF}" type="presParOf" srcId="{7AD1BC18-A895-4251-B0EB-BD755809CE03}" destId="{72C0AFF1-C780-4427-ADC1-27B8393714F6}" srcOrd="1" destOrd="0" presId="urn:microsoft.com/office/officeart/2008/layout/LinedList"/>
    <dgm:cxn modelId="{F455B5C6-A308-4416-BA65-45CBFC924DFD}" type="presParOf" srcId="{35CCD71B-8D76-40A7-B18B-D61E614604C1}" destId="{25A5BA60-2535-4C1C-8ADA-D2E7E7AE45B4}" srcOrd="2" destOrd="0" presId="urn:microsoft.com/office/officeart/2008/layout/LinedList"/>
    <dgm:cxn modelId="{0E4DAF93-BA72-4AEC-82E6-FCB65CB320CC}" type="presParOf" srcId="{35CCD71B-8D76-40A7-B18B-D61E614604C1}" destId="{AA365D32-4D46-4FEF-BEFD-87906843B229}" srcOrd="3" destOrd="0" presId="urn:microsoft.com/office/officeart/2008/layout/LinedList"/>
    <dgm:cxn modelId="{54481112-051A-4256-B151-424BAA8AE757}" type="presParOf" srcId="{AA365D32-4D46-4FEF-BEFD-87906843B229}" destId="{36A1C6B6-CB15-4F73-A7AA-B1FCE7AABE0C}" srcOrd="0" destOrd="0" presId="urn:microsoft.com/office/officeart/2008/layout/LinedList"/>
    <dgm:cxn modelId="{0043BA73-6672-4973-B085-4671D7A82462}" type="presParOf" srcId="{AA365D32-4D46-4FEF-BEFD-87906843B229}" destId="{DE945476-370F-4A00-BC07-514C2BCAB357}" srcOrd="1" destOrd="0" presId="urn:microsoft.com/office/officeart/2008/layout/LinedList"/>
    <dgm:cxn modelId="{A39B992B-208B-48C3-B564-93AE27F6C28D}" type="presParOf" srcId="{35CCD71B-8D76-40A7-B18B-D61E614604C1}" destId="{AB077B96-AD2A-46F4-8405-2C41DBAD60DA}" srcOrd="4" destOrd="0" presId="urn:microsoft.com/office/officeart/2008/layout/LinedList"/>
    <dgm:cxn modelId="{F91062EF-9946-44D6-A5E2-80742BFA94D9}" type="presParOf" srcId="{35CCD71B-8D76-40A7-B18B-D61E614604C1}" destId="{1FAC2AA8-C2E2-4B3C-BBDC-1C047B388393}" srcOrd="5" destOrd="0" presId="urn:microsoft.com/office/officeart/2008/layout/LinedList"/>
    <dgm:cxn modelId="{C2A32F2C-0900-41E3-B3F0-FC2B50E8AF21}" type="presParOf" srcId="{1FAC2AA8-C2E2-4B3C-BBDC-1C047B388393}" destId="{DB02F0FF-0EC5-4FF9-B8D4-12A2415D75F6}" srcOrd="0" destOrd="0" presId="urn:microsoft.com/office/officeart/2008/layout/LinedList"/>
    <dgm:cxn modelId="{ED0AAEF7-45F9-42A1-84DF-68E381D732EC}" type="presParOf" srcId="{1FAC2AA8-C2E2-4B3C-BBDC-1C047B388393}" destId="{FFF4CC24-3BE1-41E7-9D4C-9A04C1C37124}" srcOrd="1" destOrd="0" presId="urn:microsoft.com/office/officeart/2008/layout/LinedList"/>
    <dgm:cxn modelId="{C506F1A5-7E8C-4D7B-A4DE-43688B614D3D}" type="presParOf" srcId="{35CCD71B-8D76-40A7-B18B-D61E614604C1}" destId="{EA32B00D-E3E6-4E73-B66E-C8F81BA3CAF6}" srcOrd="6" destOrd="0" presId="urn:microsoft.com/office/officeart/2008/layout/LinedList"/>
    <dgm:cxn modelId="{998A12C9-6483-4100-BD66-5EA94425BED4}" type="presParOf" srcId="{35CCD71B-8D76-40A7-B18B-D61E614604C1}" destId="{844FF36E-DD70-4AC1-8F9A-E6BC44A127F1}" srcOrd="7" destOrd="0" presId="urn:microsoft.com/office/officeart/2008/layout/LinedList"/>
    <dgm:cxn modelId="{904D92B6-E001-41D3-9F54-10C5A09E9C43}" type="presParOf" srcId="{844FF36E-DD70-4AC1-8F9A-E6BC44A127F1}" destId="{921FB3ED-B486-4BB6-97F2-105A58088634}" srcOrd="0" destOrd="0" presId="urn:microsoft.com/office/officeart/2008/layout/LinedList"/>
    <dgm:cxn modelId="{FC5540F6-E3B7-4B0F-B856-51086F53999F}" type="presParOf" srcId="{844FF36E-DD70-4AC1-8F9A-E6BC44A127F1}" destId="{BC8A344E-0C10-4FF5-9038-4BB72B66E40E}" srcOrd="1" destOrd="0" presId="urn:microsoft.com/office/officeart/2008/layout/LinedList"/>
    <dgm:cxn modelId="{8D89BC65-D8C1-4119-B11F-87BCBE289000}" type="presParOf" srcId="{35CCD71B-8D76-40A7-B18B-D61E614604C1}" destId="{B5564DC8-E709-4B9C-AFE5-82F6A3D6937F}" srcOrd="8" destOrd="0" presId="urn:microsoft.com/office/officeart/2008/layout/LinedList"/>
    <dgm:cxn modelId="{5A73B97A-1A85-47AA-90B8-8B6772A4E987}" type="presParOf" srcId="{35CCD71B-8D76-40A7-B18B-D61E614604C1}" destId="{02349BF6-DBA7-4831-A1ED-3CACAFC6F6A0}" srcOrd="9" destOrd="0" presId="urn:microsoft.com/office/officeart/2008/layout/LinedList"/>
    <dgm:cxn modelId="{5D7FA870-9B17-4C71-916E-95C8BDAB4930}" type="presParOf" srcId="{02349BF6-DBA7-4831-A1ED-3CACAFC6F6A0}" destId="{EE55790D-77C6-459A-976C-9C8302CC21E5}" srcOrd="0" destOrd="0" presId="urn:microsoft.com/office/officeart/2008/layout/LinedList"/>
    <dgm:cxn modelId="{CAAE28FC-3087-43EC-90B3-AB175D21A4C1}" type="presParOf" srcId="{02349BF6-DBA7-4831-A1ED-3CACAFC6F6A0}" destId="{78332DC7-3562-46A0-A326-E41F82F4544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8743D3-B268-4D7A-B44F-C504B4394364}" type="doc">
      <dgm:prSet loTypeId="urn:microsoft.com/office/officeart/2005/8/layout/hierarchy1" loCatId="hierarchy" qsTypeId="urn:microsoft.com/office/officeart/2005/8/quickstyle/simple4" qsCatId="simple" csTypeId="urn:microsoft.com/office/officeart/2005/8/colors/accent3_2" csCatId="accent3"/>
      <dgm:spPr/>
      <dgm:t>
        <a:bodyPr/>
        <a:lstStyle/>
        <a:p>
          <a:endParaRPr lang="en-US"/>
        </a:p>
      </dgm:t>
    </dgm:pt>
    <dgm:pt modelId="{753DDCFF-A800-4924-9E27-7DE64481FA7A}">
      <dgm:prSet/>
      <dgm:spPr/>
      <dgm:t>
        <a:bodyPr/>
        <a:lstStyle/>
        <a:p>
          <a:r>
            <a:rPr lang="en-US"/>
            <a:t>Finance</a:t>
          </a:r>
        </a:p>
      </dgm:t>
    </dgm:pt>
    <dgm:pt modelId="{70468E00-715A-43C6-A5E2-B1DA6385DEDE}" type="parTrans" cxnId="{AFA85603-91CA-4C24-8A55-863E5D24CFC8}">
      <dgm:prSet/>
      <dgm:spPr/>
      <dgm:t>
        <a:bodyPr/>
        <a:lstStyle/>
        <a:p>
          <a:endParaRPr lang="en-US"/>
        </a:p>
      </dgm:t>
    </dgm:pt>
    <dgm:pt modelId="{B5FE2F50-07CB-4457-B52B-772F2CA8E597}" type="sibTrans" cxnId="{AFA85603-91CA-4C24-8A55-863E5D24CFC8}">
      <dgm:prSet/>
      <dgm:spPr/>
      <dgm:t>
        <a:bodyPr/>
        <a:lstStyle/>
        <a:p>
          <a:endParaRPr lang="en-US"/>
        </a:p>
      </dgm:t>
    </dgm:pt>
    <dgm:pt modelId="{D76416C7-2532-4332-BE2E-0CE355D9662C}">
      <dgm:prSet/>
      <dgm:spPr/>
      <dgm:t>
        <a:bodyPr/>
        <a:lstStyle/>
        <a:p>
          <a:r>
            <a:rPr lang="en-US"/>
            <a:t>Liaison</a:t>
          </a:r>
        </a:p>
      </dgm:t>
    </dgm:pt>
    <dgm:pt modelId="{2FE6180F-15CC-445E-972A-1D4F2B4DB134}" type="parTrans" cxnId="{85144CA4-DF7C-4F06-8859-6CE199178CE6}">
      <dgm:prSet/>
      <dgm:spPr/>
      <dgm:t>
        <a:bodyPr/>
        <a:lstStyle/>
        <a:p>
          <a:endParaRPr lang="en-US"/>
        </a:p>
      </dgm:t>
    </dgm:pt>
    <dgm:pt modelId="{EE73B4C4-08AD-40D5-A24F-577DD25CA5E7}" type="sibTrans" cxnId="{85144CA4-DF7C-4F06-8859-6CE199178CE6}">
      <dgm:prSet/>
      <dgm:spPr/>
      <dgm:t>
        <a:bodyPr/>
        <a:lstStyle/>
        <a:p>
          <a:endParaRPr lang="en-US"/>
        </a:p>
      </dgm:t>
    </dgm:pt>
    <dgm:pt modelId="{2DEE97A2-4D8C-43F1-BE63-04F1E4F4A432}">
      <dgm:prSet/>
      <dgm:spPr/>
      <dgm:t>
        <a:bodyPr/>
        <a:lstStyle/>
        <a:p>
          <a:r>
            <a:rPr lang="en-US"/>
            <a:t>Submissions</a:t>
          </a:r>
        </a:p>
      </dgm:t>
    </dgm:pt>
    <dgm:pt modelId="{98FACFE4-060D-4899-A303-F2DE9AE40CE2}" type="parTrans" cxnId="{CE10A47B-900F-4FE3-8CE6-BD35B7FE8515}">
      <dgm:prSet/>
      <dgm:spPr/>
      <dgm:t>
        <a:bodyPr/>
        <a:lstStyle/>
        <a:p>
          <a:endParaRPr lang="en-US"/>
        </a:p>
      </dgm:t>
    </dgm:pt>
    <dgm:pt modelId="{A18CB0A5-1E8C-4C0B-8749-601BD228D600}" type="sibTrans" cxnId="{CE10A47B-900F-4FE3-8CE6-BD35B7FE8515}">
      <dgm:prSet/>
      <dgm:spPr/>
      <dgm:t>
        <a:bodyPr/>
        <a:lstStyle/>
        <a:p>
          <a:endParaRPr lang="en-US"/>
        </a:p>
      </dgm:t>
    </dgm:pt>
    <dgm:pt modelId="{ED976585-5D18-4112-974F-67ED59F09459}" type="pres">
      <dgm:prSet presAssocID="{328743D3-B268-4D7A-B44F-C504B4394364}" presName="hierChild1" presStyleCnt="0">
        <dgm:presLayoutVars>
          <dgm:chPref val="1"/>
          <dgm:dir/>
          <dgm:animOne val="branch"/>
          <dgm:animLvl val="lvl"/>
          <dgm:resizeHandles/>
        </dgm:presLayoutVars>
      </dgm:prSet>
      <dgm:spPr/>
    </dgm:pt>
    <dgm:pt modelId="{5B804787-C0F9-4D68-84FB-BD286DEF6F67}" type="pres">
      <dgm:prSet presAssocID="{753DDCFF-A800-4924-9E27-7DE64481FA7A}" presName="hierRoot1" presStyleCnt="0"/>
      <dgm:spPr/>
    </dgm:pt>
    <dgm:pt modelId="{1A4612BF-8D33-4A80-872F-CC8B95366DC2}" type="pres">
      <dgm:prSet presAssocID="{753DDCFF-A800-4924-9E27-7DE64481FA7A}" presName="composite" presStyleCnt="0"/>
      <dgm:spPr/>
    </dgm:pt>
    <dgm:pt modelId="{EECDC2F2-7C78-4587-AF07-4EAC8F6941AA}" type="pres">
      <dgm:prSet presAssocID="{753DDCFF-A800-4924-9E27-7DE64481FA7A}" presName="background" presStyleLbl="node0" presStyleIdx="0" presStyleCnt="3"/>
      <dgm:spPr/>
    </dgm:pt>
    <dgm:pt modelId="{F802023E-1DAE-44EB-B5AD-D83074803308}" type="pres">
      <dgm:prSet presAssocID="{753DDCFF-A800-4924-9E27-7DE64481FA7A}" presName="text" presStyleLbl="fgAcc0" presStyleIdx="0" presStyleCnt="3">
        <dgm:presLayoutVars>
          <dgm:chPref val="3"/>
        </dgm:presLayoutVars>
      </dgm:prSet>
      <dgm:spPr/>
    </dgm:pt>
    <dgm:pt modelId="{EA236555-94FC-405B-84F6-B4CEC6E5F6E2}" type="pres">
      <dgm:prSet presAssocID="{753DDCFF-A800-4924-9E27-7DE64481FA7A}" presName="hierChild2" presStyleCnt="0"/>
      <dgm:spPr/>
    </dgm:pt>
    <dgm:pt modelId="{FC93742E-1C3A-4BB4-9F06-815B5F0558AD}" type="pres">
      <dgm:prSet presAssocID="{D76416C7-2532-4332-BE2E-0CE355D9662C}" presName="hierRoot1" presStyleCnt="0"/>
      <dgm:spPr/>
    </dgm:pt>
    <dgm:pt modelId="{F55DF547-8FEF-4742-A6D2-0B85E91A85DF}" type="pres">
      <dgm:prSet presAssocID="{D76416C7-2532-4332-BE2E-0CE355D9662C}" presName="composite" presStyleCnt="0"/>
      <dgm:spPr/>
    </dgm:pt>
    <dgm:pt modelId="{FCD7CFAD-22A8-411D-9234-8B00D97A99C1}" type="pres">
      <dgm:prSet presAssocID="{D76416C7-2532-4332-BE2E-0CE355D9662C}" presName="background" presStyleLbl="node0" presStyleIdx="1" presStyleCnt="3"/>
      <dgm:spPr/>
    </dgm:pt>
    <dgm:pt modelId="{0354C4F4-5EA0-4C50-8472-37F408AAFD66}" type="pres">
      <dgm:prSet presAssocID="{D76416C7-2532-4332-BE2E-0CE355D9662C}" presName="text" presStyleLbl="fgAcc0" presStyleIdx="1" presStyleCnt="3">
        <dgm:presLayoutVars>
          <dgm:chPref val="3"/>
        </dgm:presLayoutVars>
      </dgm:prSet>
      <dgm:spPr/>
    </dgm:pt>
    <dgm:pt modelId="{A5538671-DC4E-40C6-9C71-01A52CDABA87}" type="pres">
      <dgm:prSet presAssocID="{D76416C7-2532-4332-BE2E-0CE355D9662C}" presName="hierChild2" presStyleCnt="0"/>
      <dgm:spPr/>
    </dgm:pt>
    <dgm:pt modelId="{46B024D3-D8EE-4105-948A-9F26E032581D}" type="pres">
      <dgm:prSet presAssocID="{2DEE97A2-4D8C-43F1-BE63-04F1E4F4A432}" presName="hierRoot1" presStyleCnt="0"/>
      <dgm:spPr/>
    </dgm:pt>
    <dgm:pt modelId="{938E9E1F-0754-47E6-A8CD-23EB2E4A415E}" type="pres">
      <dgm:prSet presAssocID="{2DEE97A2-4D8C-43F1-BE63-04F1E4F4A432}" presName="composite" presStyleCnt="0"/>
      <dgm:spPr/>
    </dgm:pt>
    <dgm:pt modelId="{4752E202-54E9-44CD-A25E-9C859B7F3781}" type="pres">
      <dgm:prSet presAssocID="{2DEE97A2-4D8C-43F1-BE63-04F1E4F4A432}" presName="background" presStyleLbl="node0" presStyleIdx="2" presStyleCnt="3"/>
      <dgm:spPr/>
    </dgm:pt>
    <dgm:pt modelId="{9474D3D6-FECB-4EDF-B131-AC3C010ABFBF}" type="pres">
      <dgm:prSet presAssocID="{2DEE97A2-4D8C-43F1-BE63-04F1E4F4A432}" presName="text" presStyleLbl="fgAcc0" presStyleIdx="2" presStyleCnt="3">
        <dgm:presLayoutVars>
          <dgm:chPref val="3"/>
        </dgm:presLayoutVars>
      </dgm:prSet>
      <dgm:spPr/>
    </dgm:pt>
    <dgm:pt modelId="{1D959C4C-FEFB-46A8-A935-AB7ABBD6A040}" type="pres">
      <dgm:prSet presAssocID="{2DEE97A2-4D8C-43F1-BE63-04F1E4F4A432}" presName="hierChild2" presStyleCnt="0"/>
      <dgm:spPr/>
    </dgm:pt>
  </dgm:ptLst>
  <dgm:cxnLst>
    <dgm:cxn modelId="{AFA85603-91CA-4C24-8A55-863E5D24CFC8}" srcId="{328743D3-B268-4D7A-B44F-C504B4394364}" destId="{753DDCFF-A800-4924-9E27-7DE64481FA7A}" srcOrd="0" destOrd="0" parTransId="{70468E00-715A-43C6-A5E2-B1DA6385DEDE}" sibTransId="{B5FE2F50-07CB-4457-B52B-772F2CA8E597}"/>
    <dgm:cxn modelId="{1F133620-BEF5-4217-B90C-BEBA1BC4B3E3}" type="presOf" srcId="{753DDCFF-A800-4924-9E27-7DE64481FA7A}" destId="{F802023E-1DAE-44EB-B5AD-D83074803308}" srcOrd="0" destOrd="0" presId="urn:microsoft.com/office/officeart/2005/8/layout/hierarchy1"/>
    <dgm:cxn modelId="{CE10A47B-900F-4FE3-8CE6-BD35B7FE8515}" srcId="{328743D3-B268-4D7A-B44F-C504B4394364}" destId="{2DEE97A2-4D8C-43F1-BE63-04F1E4F4A432}" srcOrd="2" destOrd="0" parTransId="{98FACFE4-060D-4899-A303-F2DE9AE40CE2}" sibTransId="{A18CB0A5-1E8C-4C0B-8749-601BD228D600}"/>
    <dgm:cxn modelId="{6BDDD5A1-8984-4E8F-9407-241357446F98}" type="presOf" srcId="{328743D3-B268-4D7A-B44F-C504B4394364}" destId="{ED976585-5D18-4112-974F-67ED59F09459}" srcOrd="0" destOrd="0" presId="urn:microsoft.com/office/officeart/2005/8/layout/hierarchy1"/>
    <dgm:cxn modelId="{85144CA4-DF7C-4F06-8859-6CE199178CE6}" srcId="{328743D3-B268-4D7A-B44F-C504B4394364}" destId="{D76416C7-2532-4332-BE2E-0CE355D9662C}" srcOrd="1" destOrd="0" parTransId="{2FE6180F-15CC-445E-972A-1D4F2B4DB134}" sibTransId="{EE73B4C4-08AD-40D5-A24F-577DD25CA5E7}"/>
    <dgm:cxn modelId="{F3360DB2-AFBD-4CD0-8FF9-286DEE59E5D8}" type="presOf" srcId="{D76416C7-2532-4332-BE2E-0CE355D9662C}" destId="{0354C4F4-5EA0-4C50-8472-37F408AAFD66}" srcOrd="0" destOrd="0" presId="urn:microsoft.com/office/officeart/2005/8/layout/hierarchy1"/>
    <dgm:cxn modelId="{77B118D6-5355-4B57-88CF-DEE090123A41}" type="presOf" srcId="{2DEE97A2-4D8C-43F1-BE63-04F1E4F4A432}" destId="{9474D3D6-FECB-4EDF-B131-AC3C010ABFBF}" srcOrd="0" destOrd="0" presId="urn:microsoft.com/office/officeart/2005/8/layout/hierarchy1"/>
    <dgm:cxn modelId="{9808B152-AE69-4439-B317-D9526912E871}" type="presParOf" srcId="{ED976585-5D18-4112-974F-67ED59F09459}" destId="{5B804787-C0F9-4D68-84FB-BD286DEF6F67}" srcOrd="0" destOrd="0" presId="urn:microsoft.com/office/officeart/2005/8/layout/hierarchy1"/>
    <dgm:cxn modelId="{027B29FD-717B-4D8D-A28D-98261BFA3123}" type="presParOf" srcId="{5B804787-C0F9-4D68-84FB-BD286DEF6F67}" destId="{1A4612BF-8D33-4A80-872F-CC8B95366DC2}" srcOrd="0" destOrd="0" presId="urn:microsoft.com/office/officeart/2005/8/layout/hierarchy1"/>
    <dgm:cxn modelId="{9E6B108D-2D3A-43EE-9FC2-A168E28E2F24}" type="presParOf" srcId="{1A4612BF-8D33-4A80-872F-CC8B95366DC2}" destId="{EECDC2F2-7C78-4587-AF07-4EAC8F6941AA}" srcOrd="0" destOrd="0" presId="urn:microsoft.com/office/officeart/2005/8/layout/hierarchy1"/>
    <dgm:cxn modelId="{AFE7ABBE-5393-4A9F-9FCA-B871E3531EA7}" type="presParOf" srcId="{1A4612BF-8D33-4A80-872F-CC8B95366DC2}" destId="{F802023E-1DAE-44EB-B5AD-D83074803308}" srcOrd="1" destOrd="0" presId="urn:microsoft.com/office/officeart/2005/8/layout/hierarchy1"/>
    <dgm:cxn modelId="{CB2A291B-11D1-4822-AFAD-B5EDF4D33FA3}" type="presParOf" srcId="{5B804787-C0F9-4D68-84FB-BD286DEF6F67}" destId="{EA236555-94FC-405B-84F6-B4CEC6E5F6E2}" srcOrd="1" destOrd="0" presId="urn:microsoft.com/office/officeart/2005/8/layout/hierarchy1"/>
    <dgm:cxn modelId="{E45170D1-48A7-480E-BA15-D86392CAD37B}" type="presParOf" srcId="{ED976585-5D18-4112-974F-67ED59F09459}" destId="{FC93742E-1C3A-4BB4-9F06-815B5F0558AD}" srcOrd="1" destOrd="0" presId="urn:microsoft.com/office/officeart/2005/8/layout/hierarchy1"/>
    <dgm:cxn modelId="{A15BEB43-14DF-4DF6-912B-0C6CF6D6CCF2}" type="presParOf" srcId="{FC93742E-1C3A-4BB4-9F06-815B5F0558AD}" destId="{F55DF547-8FEF-4742-A6D2-0B85E91A85DF}" srcOrd="0" destOrd="0" presId="urn:microsoft.com/office/officeart/2005/8/layout/hierarchy1"/>
    <dgm:cxn modelId="{1759A005-BA7C-47FB-BE3E-4F526AB93194}" type="presParOf" srcId="{F55DF547-8FEF-4742-A6D2-0B85E91A85DF}" destId="{FCD7CFAD-22A8-411D-9234-8B00D97A99C1}" srcOrd="0" destOrd="0" presId="urn:microsoft.com/office/officeart/2005/8/layout/hierarchy1"/>
    <dgm:cxn modelId="{6B1CCD0D-5B5F-4650-ACF0-073E2873F6ED}" type="presParOf" srcId="{F55DF547-8FEF-4742-A6D2-0B85E91A85DF}" destId="{0354C4F4-5EA0-4C50-8472-37F408AAFD66}" srcOrd="1" destOrd="0" presId="urn:microsoft.com/office/officeart/2005/8/layout/hierarchy1"/>
    <dgm:cxn modelId="{636CB70B-2048-4408-A672-B9535257D316}" type="presParOf" srcId="{FC93742E-1C3A-4BB4-9F06-815B5F0558AD}" destId="{A5538671-DC4E-40C6-9C71-01A52CDABA87}" srcOrd="1" destOrd="0" presId="urn:microsoft.com/office/officeart/2005/8/layout/hierarchy1"/>
    <dgm:cxn modelId="{0F80EE08-6ACD-437A-9F53-0251F0D46EDD}" type="presParOf" srcId="{ED976585-5D18-4112-974F-67ED59F09459}" destId="{46B024D3-D8EE-4105-948A-9F26E032581D}" srcOrd="2" destOrd="0" presId="urn:microsoft.com/office/officeart/2005/8/layout/hierarchy1"/>
    <dgm:cxn modelId="{1F327096-E29E-4270-9202-701317D536A7}" type="presParOf" srcId="{46B024D3-D8EE-4105-948A-9F26E032581D}" destId="{938E9E1F-0754-47E6-A8CD-23EB2E4A415E}" srcOrd="0" destOrd="0" presId="urn:microsoft.com/office/officeart/2005/8/layout/hierarchy1"/>
    <dgm:cxn modelId="{AD5E1248-C3D0-4C2F-BA18-572B7668A1E7}" type="presParOf" srcId="{938E9E1F-0754-47E6-A8CD-23EB2E4A415E}" destId="{4752E202-54E9-44CD-A25E-9C859B7F3781}" srcOrd="0" destOrd="0" presId="urn:microsoft.com/office/officeart/2005/8/layout/hierarchy1"/>
    <dgm:cxn modelId="{F2DC3A0E-CDF2-4BCD-86CF-D06B4E7EA4DE}" type="presParOf" srcId="{938E9E1F-0754-47E6-A8CD-23EB2E4A415E}" destId="{9474D3D6-FECB-4EDF-B131-AC3C010ABFBF}" srcOrd="1" destOrd="0" presId="urn:microsoft.com/office/officeart/2005/8/layout/hierarchy1"/>
    <dgm:cxn modelId="{6A424B93-6070-462E-BECE-C47E7CCB54EB}" type="presParOf" srcId="{46B024D3-D8EE-4105-948A-9F26E032581D}" destId="{1D959C4C-FEFB-46A8-A935-AB7ABBD6A04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93E123-B0E7-46EE-8919-BD763C7A0870}"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207E76D2-6AC1-480D-9176-53EF1687A30A}">
      <dgm:prSet/>
      <dgm:spPr/>
      <dgm:t>
        <a:bodyPr/>
        <a:lstStyle/>
        <a:p>
          <a:r>
            <a:rPr lang="en-US" i="1" dirty="0">
              <a:latin typeface="Arial" panose="020B0604020202020204" pitchFamily="34" charset="0"/>
              <a:cs typeface="Arial" panose="020B0604020202020204" pitchFamily="34" charset="0"/>
            </a:rPr>
            <a:t>After October Count….</a:t>
          </a:r>
          <a:endParaRPr lang="en-US" dirty="0">
            <a:latin typeface="Arial" panose="020B0604020202020204" pitchFamily="34" charset="0"/>
            <a:cs typeface="Arial" panose="020B0604020202020204" pitchFamily="34" charset="0"/>
          </a:endParaRPr>
        </a:p>
      </dgm:t>
    </dgm:pt>
    <dgm:pt modelId="{97BA17D8-F0D4-4B0C-9D73-1117339D5883}" type="parTrans" cxnId="{05D4FAFD-9A76-4C9B-8AD0-665543C23B53}">
      <dgm:prSet/>
      <dgm:spPr/>
      <dgm:t>
        <a:bodyPr/>
        <a:lstStyle/>
        <a:p>
          <a:endParaRPr lang="en-US"/>
        </a:p>
      </dgm:t>
    </dgm:pt>
    <dgm:pt modelId="{DB78791F-A073-42AE-8B8B-5262A3766788}" type="sibTrans" cxnId="{05D4FAFD-9A76-4C9B-8AD0-665543C23B53}">
      <dgm:prSet/>
      <dgm:spPr/>
      <dgm:t>
        <a:bodyPr/>
        <a:lstStyle/>
        <a:p>
          <a:endParaRPr lang="en-US"/>
        </a:p>
      </dgm:t>
    </dgm:pt>
    <dgm:pt modelId="{86FD59E0-51DE-487A-A58A-D7E61D77AA31}">
      <dgm:prSet/>
      <dgm:spPr/>
      <dgm:t>
        <a:bodyPr/>
        <a:lstStyle/>
        <a:p>
          <a:r>
            <a:rPr lang="en-US" dirty="0">
              <a:latin typeface="Arial" panose="020B0604020202020204" pitchFamily="34" charset="0"/>
              <a:cs typeface="Arial" panose="020B0604020202020204" pitchFamily="34" charset="0"/>
            </a:rPr>
            <a:t>CSI MKV staff member sends the final student count by school to CSI Grant Department</a:t>
          </a:r>
        </a:p>
      </dgm:t>
    </dgm:pt>
    <dgm:pt modelId="{6E6B6120-A861-4FC6-8D05-ED942EBDA6A4}" type="parTrans" cxnId="{375C847C-B06F-4430-BECA-F18011E2723E}">
      <dgm:prSet/>
      <dgm:spPr/>
      <dgm:t>
        <a:bodyPr/>
        <a:lstStyle/>
        <a:p>
          <a:endParaRPr lang="en-US"/>
        </a:p>
      </dgm:t>
    </dgm:pt>
    <dgm:pt modelId="{EFC6F53B-8DC2-4F11-86AF-8ACD86D2F6BA}" type="sibTrans" cxnId="{375C847C-B06F-4430-BECA-F18011E2723E}">
      <dgm:prSet/>
      <dgm:spPr/>
      <dgm:t>
        <a:bodyPr/>
        <a:lstStyle/>
        <a:p>
          <a:endParaRPr lang="en-US"/>
        </a:p>
      </dgm:t>
    </dgm:pt>
    <dgm:pt modelId="{1E027033-6A27-4E5F-BD67-306B63F2A8E4}">
      <dgm:prSet/>
      <dgm:spPr/>
      <dgm:t>
        <a:bodyPr/>
        <a:lstStyle/>
        <a:p>
          <a:r>
            <a:rPr lang="en-US" dirty="0">
              <a:latin typeface="Arial" panose="020B0604020202020204" pitchFamily="34" charset="0"/>
              <a:cs typeface="Arial" panose="020B0604020202020204" pitchFamily="34" charset="0"/>
            </a:rPr>
            <a:t>CSI Grant Department creates a budget allocating the funds based on that count</a:t>
          </a:r>
        </a:p>
      </dgm:t>
    </dgm:pt>
    <dgm:pt modelId="{AD1B6DC2-F2A3-4438-8554-B1CC83A85D84}" type="parTrans" cxnId="{230E03F2-C592-4211-A5B3-4AB7361A5175}">
      <dgm:prSet/>
      <dgm:spPr/>
      <dgm:t>
        <a:bodyPr/>
        <a:lstStyle/>
        <a:p>
          <a:endParaRPr lang="en-US"/>
        </a:p>
      </dgm:t>
    </dgm:pt>
    <dgm:pt modelId="{D0DF56F2-CA05-4246-BA48-F75F033B81CC}" type="sibTrans" cxnId="{230E03F2-C592-4211-A5B3-4AB7361A5175}">
      <dgm:prSet/>
      <dgm:spPr/>
      <dgm:t>
        <a:bodyPr/>
        <a:lstStyle/>
        <a:p>
          <a:endParaRPr lang="en-US"/>
        </a:p>
      </dgm:t>
    </dgm:pt>
    <dgm:pt modelId="{6A236BB3-4FAF-40F1-AE60-DC56E5973E0A}">
      <dgm:prSet/>
      <dgm:spPr/>
      <dgm:t>
        <a:bodyPr/>
        <a:lstStyle/>
        <a:p>
          <a:r>
            <a:rPr lang="en-US">
              <a:latin typeface="Arial" panose="020B0604020202020204" pitchFamily="34" charset="0"/>
              <a:cs typeface="Arial" panose="020B0604020202020204" pitchFamily="34" charset="0"/>
            </a:rPr>
            <a:t>CSI Grant Department sends schools the budget workbook allocating funding</a:t>
          </a:r>
        </a:p>
      </dgm:t>
    </dgm:pt>
    <dgm:pt modelId="{17DA42E7-2437-416C-9601-67B76152D461}" type="parTrans" cxnId="{B8D1BD2B-CF94-45D2-B24D-1B2C3B2C981E}">
      <dgm:prSet/>
      <dgm:spPr/>
      <dgm:t>
        <a:bodyPr/>
        <a:lstStyle/>
        <a:p>
          <a:endParaRPr lang="en-US"/>
        </a:p>
      </dgm:t>
    </dgm:pt>
    <dgm:pt modelId="{3C07826E-7F6D-46ED-8956-87B6F83632E8}" type="sibTrans" cxnId="{B8D1BD2B-CF94-45D2-B24D-1B2C3B2C981E}">
      <dgm:prSet/>
      <dgm:spPr/>
      <dgm:t>
        <a:bodyPr/>
        <a:lstStyle/>
        <a:p>
          <a:endParaRPr lang="en-US"/>
        </a:p>
      </dgm:t>
    </dgm:pt>
    <dgm:pt modelId="{79DA15F3-96D1-4714-9CA7-C565D038D1A6}">
      <dgm:prSet/>
      <dgm:spPr/>
      <dgm:t>
        <a:bodyPr/>
        <a:lstStyle/>
        <a:p>
          <a:r>
            <a:rPr lang="en-US" dirty="0">
              <a:latin typeface="Arial" panose="020B0604020202020204" pitchFamily="34" charset="0"/>
              <a:cs typeface="Arial" panose="020B0604020202020204" pitchFamily="34" charset="0"/>
            </a:rPr>
            <a:t>School submits budget workbook to </a:t>
          </a:r>
          <a:r>
            <a:rPr lang="en-US" u="sng" dirty="0">
              <a:latin typeface="Arial" panose="020B0604020202020204" pitchFamily="34" charset="0"/>
              <a:cs typeface="Arial" panose="020B0604020202020204" pitchFamily="34" charset="0"/>
              <a:hlinkClick xmlns:r="http://schemas.openxmlformats.org/officeDocument/2006/relationships" r:id="rId1"/>
            </a:rPr>
            <a:t>RFF@csi.state.co.us</a:t>
          </a:r>
          <a:r>
            <a:rPr lang="en-US" dirty="0">
              <a:latin typeface="Arial" panose="020B0604020202020204" pitchFamily="34" charset="0"/>
              <a:cs typeface="Arial" panose="020B0604020202020204" pitchFamily="34" charset="0"/>
            </a:rPr>
            <a:t> for review and approval</a:t>
          </a:r>
        </a:p>
      </dgm:t>
    </dgm:pt>
    <dgm:pt modelId="{8940057F-E35A-4DCA-9C44-7F10376973BC}" type="parTrans" cxnId="{FD9A39BF-E32D-4C32-99D0-3234B1C9375F}">
      <dgm:prSet/>
      <dgm:spPr/>
      <dgm:t>
        <a:bodyPr/>
        <a:lstStyle/>
        <a:p>
          <a:endParaRPr lang="en-US"/>
        </a:p>
      </dgm:t>
    </dgm:pt>
    <dgm:pt modelId="{EAFCA884-4C2D-4F40-BD29-7E5AD5481FEB}" type="sibTrans" cxnId="{FD9A39BF-E32D-4C32-99D0-3234B1C9375F}">
      <dgm:prSet/>
      <dgm:spPr/>
      <dgm:t>
        <a:bodyPr/>
        <a:lstStyle/>
        <a:p>
          <a:endParaRPr lang="en-US"/>
        </a:p>
      </dgm:t>
    </dgm:pt>
    <dgm:pt modelId="{CB8FBE08-6789-4D93-BF9E-468C852DCC10}">
      <dgm:prSet/>
      <dgm:spPr/>
      <dgm:t>
        <a:bodyPr/>
        <a:lstStyle/>
        <a:p>
          <a:r>
            <a:rPr lang="en-US" dirty="0">
              <a:latin typeface="Arial" panose="020B0604020202020204" pitchFamily="34" charset="0"/>
              <a:cs typeface="Arial" panose="020B0604020202020204" pitchFamily="34" charset="0"/>
            </a:rPr>
            <a:t>Upon approval, the grant is added into </a:t>
          </a:r>
          <a:r>
            <a:rPr lang="en-US" dirty="0" err="1">
              <a:latin typeface="Arial" panose="020B0604020202020204" pitchFamily="34" charset="0"/>
              <a:cs typeface="Arial" panose="020B0604020202020204" pitchFamily="34" charset="0"/>
            </a:rPr>
            <a:t>GrantVantage</a:t>
          </a:r>
          <a:r>
            <a:rPr lang="en-US" dirty="0">
              <a:latin typeface="Arial" panose="020B0604020202020204" pitchFamily="34" charset="0"/>
              <a:cs typeface="Arial" panose="020B0604020202020204" pitchFamily="34" charset="0"/>
            </a:rPr>
            <a:t> and the school may request reimbursement for the funding through our grant management software</a:t>
          </a:r>
        </a:p>
      </dgm:t>
    </dgm:pt>
    <dgm:pt modelId="{4572B923-B5E0-49AC-A93B-DC2D2ACC2BB0}" type="parTrans" cxnId="{2E609A14-05AE-4DC7-9CED-93C0A466D73D}">
      <dgm:prSet/>
      <dgm:spPr/>
      <dgm:t>
        <a:bodyPr/>
        <a:lstStyle/>
        <a:p>
          <a:endParaRPr lang="en-US"/>
        </a:p>
      </dgm:t>
    </dgm:pt>
    <dgm:pt modelId="{AEBF57FD-B51B-4A89-BFD1-F7C048980AFB}" type="sibTrans" cxnId="{2E609A14-05AE-4DC7-9CED-93C0A466D73D}">
      <dgm:prSet/>
      <dgm:spPr/>
      <dgm:t>
        <a:bodyPr/>
        <a:lstStyle/>
        <a:p>
          <a:endParaRPr lang="en-US"/>
        </a:p>
      </dgm:t>
    </dgm:pt>
    <dgm:pt modelId="{DAB64FFA-866C-4C13-AB22-66B3FAD7BA42}" type="pres">
      <dgm:prSet presAssocID="{0193E123-B0E7-46EE-8919-BD763C7A0870}" presName="Name0" presStyleCnt="0">
        <dgm:presLayoutVars>
          <dgm:dir/>
          <dgm:resizeHandles val="exact"/>
        </dgm:presLayoutVars>
      </dgm:prSet>
      <dgm:spPr/>
    </dgm:pt>
    <dgm:pt modelId="{0CD0CFA5-AC05-4ADE-B68A-562F6952C510}" type="pres">
      <dgm:prSet presAssocID="{207E76D2-6AC1-480D-9176-53EF1687A30A}" presName="node" presStyleLbl="node1" presStyleIdx="0" presStyleCnt="1" custScaleX="100000" custScaleY="91955">
        <dgm:presLayoutVars>
          <dgm:bulletEnabled val="1"/>
        </dgm:presLayoutVars>
      </dgm:prSet>
      <dgm:spPr/>
    </dgm:pt>
  </dgm:ptLst>
  <dgm:cxnLst>
    <dgm:cxn modelId="{2E609A14-05AE-4DC7-9CED-93C0A466D73D}" srcId="{207E76D2-6AC1-480D-9176-53EF1687A30A}" destId="{CB8FBE08-6789-4D93-BF9E-468C852DCC10}" srcOrd="4" destOrd="0" parTransId="{4572B923-B5E0-49AC-A93B-DC2D2ACC2BB0}" sibTransId="{AEBF57FD-B51B-4A89-BFD1-F7C048980AFB}"/>
    <dgm:cxn modelId="{30FCE21B-A69D-4254-ADA9-19CF24B194E6}" type="presOf" srcId="{CB8FBE08-6789-4D93-BF9E-468C852DCC10}" destId="{0CD0CFA5-AC05-4ADE-B68A-562F6952C510}" srcOrd="0" destOrd="5" presId="urn:microsoft.com/office/officeart/2016/7/layout/RepeatingBendingProcessNew"/>
    <dgm:cxn modelId="{B8D1BD2B-CF94-45D2-B24D-1B2C3B2C981E}" srcId="{207E76D2-6AC1-480D-9176-53EF1687A30A}" destId="{6A236BB3-4FAF-40F1-AE60-DC56E5973E0A}" srcOrd="2" destOrd="0" parTransId="{17DA42E7-2437-416C-9601-67B76152D461}" sibTransId="{3C07826E-7F6D-46ED-8956-87B6F83632E8}"/>
    <dgm:cxn modelId="{052C432C-F479-43E1-B816-27027960AB09}" type="presOf" srcId="{207E76D2-6AC1-480D-9176-53EF1687A30A}" destId="{0CD0CFA5-AC05-4ADE-B68A-562F6952C510}" srcOrd="0" destOrd="0" presId="urn:microsoft.com/office/officeart/2016/7/layout/RepeatingBendingProcessNew"/>
    <dgm:cxn modelId="{E1064F34-6273-40B6-B39B-06BDA81388E2}" type="presOf" srcId="{6A236BB3-4FAF-40F1-AE60-DC56E5973E0A}" destId="{0CD0CFA5-AC05-4ADE-B68A-562F6952C510}" srcOrd="0" destOrd="3" presId="urn:microsoft.com/office/officeart/2016/7/layout/RepeatingBendingProcessNew"/>
    <dgm:cxn modelId="{375C847C-B06F-4430-BECA-F18011E2723E}" srcId="{207E76D2-6AC1-480D-9176-53EF1687A30A}" destId="{86FD59E0-51DE-487A-A58A-D7E61D77AA31}" srcOrd="0" destOrd="0" parTransId="{6E6B6120-A861-4FC6-8D05-ED942EBDA6A4}" sibTransId="{EFC6F53B-8DC2-4F11-86AF-8ACD86D2F6BA}"/>
    <dgm:cxn modelId="{F10919B0-C810-4E80-81E6-79BBCA6255FB}" type="presOf" srcId="{1E027033-6A27-4E5F-BD67-306B63F2A8E4}" destId="{0CD0CFA5-AC05-4ADE-B68A-562F6952C510}" srcOrd="0" destOrd="2" presId="urn:microsoft.com/office/officeart/2016/7/layout/RepeatingBendingProcessNew"/>
    <dgm:cxn modelId="{B76831B4-849D-4FED-A7F3-AF41F586A7A8}" type="presOf" srcId="{79DA15F3-96D1-4714-9CA7-C565D038D1A6}" destId="{0CD0CFA5-AC05-4ADE-B68A-562F6952C510}" srcOrd="0" destOrd="4" presId="urn:microsoft.com/office/officeart/2016/7/layout/RepeatingBendingProcessNew"/>
    <dgm:cxn modelId="{FD9A39BF-E32D-4C32-99D0-3234B1C9375F}" srcId="{207E76D2-6AC1-480D-9176-53EF1687A30A}" destId="{79DA15F3-96D1-4714-9CA7-C565D038D1A6}" srcOrd="3" destOrd="0" parTransId="{8940057F-E35A-4DCA-9C44-7F10376973BC}" sibTransId="{EAFCA884-4C2D-4F40-BD29-7E5AD5481FEB}"/>
    <dgm:cxn modelId="{38549FE6-FF3A-4C43-9FCB-23BAAC82D12F}" type="presOf" srcId="{86FD59E0-51DE-487A-A58A-D7E61D77AA31}" destId="{0CD0CFA5-AC05-4ADE-B68A-562F6952C510}" srcOrd="0" destOrd="1" presId="urn:microsoft.com/office/officeart/2016/7/layout/RepeatingBendingProcessNew"/>
    <dgm:cxn modelId="{230E03F2-C592-4211-A5B3-4AB7361A5175}" srcId="{207E76D2-6AC1-480D-9176-53EF1687A30A}" destId="{1E027033-6A27-4E5F-BD67-306B63F2A8E4}" srcOrd="1" destOrd="0" parTransId="{AD1B6DC2-F2A3-4438-8554-B1CC83A85D84}" sibTransId="{D0DF56F2-CA05-4246-BA48-F75F033B81CC}"/>
    <dgm:cxn modelId="{021E1CF8-B653-4C34-AAC4-D28C9BCAE1AA}" type="presOf" srcId="{0193E123-B0E7-46EE-8919-BD763C7A0870}" destId="{DAB64FFA-866C-4C13-AB22-66B3FAD7BA42}" srcOrd="0" destOrd="0" presId="urn:microsoft.com/office/officeart/2016/7/layout/RepeatingBendingProcessNew"/>
    <dgm:cxn modelId="{05D4FAFD-9A76-4C9B-8AD0-665543C23B53}" srcId="{0193E123-B0E7-46EE-8919-BD763C7A0870}" destId="{207E76D2-6AC1-480D-9176-53EF1687A30A}" srcOrd="0" destOrd="0" parTransId="{97BA17D8-F0D4-4B0C-9D73-1117339D5883}" sibTransId="{DB78791F-A073-42AE-8B8B-5262A3766788}"/>
    <dgm:cxn modelId="{6E68DF75-19AE-4961-8A2A-FC8EC6338855}" type="presParOf" srcId="{DAB64FFA-866C-4C13-AB22-66B3FAD7BA42}" destId="{0CD0CFA5-AC05-4ADE-B68A-562F6952C510}"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2F7426-0D8E-435A-8220-1DBDEF7575C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076E186-73C0-428D-8B6A-D60B6A0DAB33}">
      <dgm:prSet/>
      <dgm:spPr/>
      <dgm:t>
        <a:bodyPr/>
        <a:lstStyle/>
        <a:p>
          <a:r>
            <a:rPr lang="en-US"/>
            <a:t>Spend the funds according to the approved budgeted activities.</a:t>
          </a:r>
        </a:p>
      </dgm:t>
    </dgm:pt>
    <dgm:pt modelId="{5296D2AF-729A-4FC0-A474-B9C04E82C1E2}" type="parTrans" cxnId="{06566CDB-492A-4281-910E-2F0ED6BB6EEF}">
      <dgm:prSet/>
      <dgm:spPr/>
      <dgm:t>
        <a:bodyPr/>
        <a:lstStyle/>
        <a:p>
          <a:endParaRPr lang="en-US"/>
        </a:p>
      </dgm:t>
    </dgm:pt>
    <dgm:pt modelId="{3484AC89-80C8-435C-9277-666AA44962BF}" type="sibTrans" cxnId="{06566CDB-492A-4281-910E-2F0ED6BB6EEF}">
      <dgm:prSet/>
      <dgm:spPr/>
      <dgm:t>
        <a:bodyPr/>
        <a:lstStyle/>
        <a:p>
          <a:endParaRPr lang="en-US"/>
        </a:p>
      </dgm:t>
    </dgm:pt>
    <dgm:pt modelId="{D5866E4E-739E-48EF-A96E-74920A8A5881}">
      <dgm:prSet/>
      <dgm:spPr/>
      <dgm:t>
        <a:bodyPr/>
        <a:lstStyle/>
        <a:p>
          <a:r>
            <a:rPr lang="en-US"/>
            <a:t>Maintain documentation of spending --- Back-up documentation including invoices, proof of payment, and proof of delivery. </a:t>
          </a:r>
        </a:p>
      </dgm:t>
    </dgm:pt>
    <dgm:pt modelId="{CAF7FDFF-BC56-44C1-B374-1AD023BBF176}" type="parTrans" cxnId="{20F4B165-19D4-495C-A04A-D6FFF48CBC21}">
      <dgm:prSet/>
      <dgm:spPr/>
      <dgm:t>
        <a:bodyPr/>
        <a:lstStyle/>
        <a:p>
          <a:endParaRPr lang="en-US"/>
        </a:p>
      </dgm:t>
    </dgm:pt>
    <dgm:pt modelId="{F486126F-18F3-40D2-ABA9-1F4686EEC71D}" type="sibTrans" cxnId="{20F4B165-19D4-495C-A04A-D6FFF48CBC21}">
      <dgm:prSet/>
      <dgm:spPr/>
      <dgm:t>
        <a:bodyPr/>
        <a:lstStyle/>
        <a:p>
          <a:endParaRPr lang="en-US"/>
        </a:p>
      </dgm:t>
    </dgm:pt>
    <dgm:pt modelId="{C2008012-9517-4A91-9364-F891F306012B}">
      <dgm:prSet/>
      <dgm:spPr/>
      <dgm:t>
        <a:bodyPr/>
        <a:lstStyle/>
        <a:p>
          <a:r>
            <a:rPr lang="en-US"/>
            <a:t>Submit a Request For Reimbursement to Grant Management.</a:t>
          </a:r>
        </a:p>
      </dgm:t>
    </dgm:pt>
    <dgm:pt modelId="{D3F6E4EE-359D-4BFE-8278-C23A1BED439F}" type="parTrans" cxnId="{B6029D5D-855F-4789-85AE-98DCDA366F99}">
      <dgm:prSet/>
      <dgm:spPr/>
      <dgm:t>
        <a:bodyPr/>
        <a:lstStyle/>
        <a:p>
          <a:endParaRPr lang="en-US"/>
        </a:p>
      </dgm:t>
    </dgm:pt>
    <dgm:pt modelId="{2675C6CA-D0E6-4963-AB43-A5EAD7D46CA1}" type="sibTrans" cxnId="{B6029D5D-855F-4789-85AE-98DCDA366F99}">
      <dgm:prSet/>
      <dgm:spPr/>
      <dgm:t>
        <a:bodyPr/>
        <a:lstStyle/>
        <a:p>
          <a:endParaRPr lang="en-US"/>
        </a:p>
      </dgm:t>
    </dgm:pt>
    <dgm:pt modelId="{DBDED943-10E5-42EA-81A5-CD88CFA17DEB}">
      <dgm:prSet/>
      <dgm:spPr/>
      <dgm:t>
        <a:bodyPr/>
        <a:lstStyle/>
        <a:p>
          <a:r>
            <a:rPr lang="en-US" dirty="0"/>
            <a:t>CSI Grant Management processes RFF.</a:t>
          </a:r>
        </a:p>
      </dgm:t>
    </dgm:pt>
    <dgm:pt modelId="{5AF3AA06-4283-4EE4-BF16-6CF7D4543BC3}" type="parTrans" cxnId="{DE3CFA5D-8353-4A80-AE4C-C708C8639C25}">
      <dgm:prSet/>
      <dgm:spPr/>
      <dgm:t>
        <a:bodyPr/>
        <a:lstStyle/>
        <a:p>
          <a:endParaRPr lang="en-US"/>
        </a:p>
      </dgm:t>
    </dgm:pt>
    <dgm:pt modelId="{4048D17A-4170-4E7D-896F-948414B4113D}" type="sibTrans" cxnId="{DE3CFA5D-8353-4A80-AE4C-C708C8639C25}">
      <dgm:prSet/>
      <dgm:spPr/>
      <dgm:t>
        <a:bodyPr/>
        <a:lstStyle/>
        <a:p>
          <a:endParaRPr lang="en-US"/>
        </a:p>
      </dgm:t>
    </dgm:pt>
    <dgm:pt modelId="{3EC2092D-57BD-460F-A7E2-5386B334CF29}" type="pres">
      <dgm:prSet presAssocID="{942F7426-0D8E-435A-8220-1DBDEF7575C0}" presName="root" presStyleCnt="0">
        <dgm:presLayoutVars>
          <dgm:dir/>
          <dgm:resizeHandles val="exact"/>
        </dgm:presLayoutVars>
      </dgm:prSet>
      <dgm:spPr/>
    </dgm:pt>
    <dgm:pt modelId="{F843CE9E-9AE0-4B43-BB5A-F545DC794CA9}" type="pres">
      <dgm:prSet presAssocID="{5076E186-73C0-428D-8B6A-D60B6A0DAB33}" presName="compNode" presStyleCnt="0"/>
      <dgm:spPr/>
    </dgm:pt>
    <dgm:pt modelId="{AE6C5A78-CC03-44A5-A3E7-7F47FFF87FA6}" type="pres">
      <dgm:prSet presAssocID="{5076E186-73C0-428D-8B6A-D60B6A0DAB33}" presName="bgRect" presStyleLbl="bgShp" presStyleIdx="0" presStyleCnt="4"/>
      <dgm:spPr/>
    </dgm:pt>
    <dgm:pt modelId="{D7E2939D-6652-454F-B947-9FBDEA0CC57E}" type="pres">
      <dgm:prSet presAssocID="{5076E186-73C0-428D-8B6A-D60B6A0DAB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BC3E06A6-7525-422E-B99F-2798ABFA3021}" type="pres">
      <dgm:prSet presAssocID="{5076E186-73C0-428D-8B6A-D60B6A0DAB33}" presName="spaceRect" presStyleCnt="0"/>
      <dgm:spPr/>
    </dgm:pt>
    <dgm:pt modelId="{2020BF43-54FB-40EF-895F-C721CD924010}" type="pres">
      <dgm:prSet presAssocID="{5076E186-73C0-428D-8B6A-D60B6A0DAB33}" presName="parTx" presStyleLbl="revTx" presStyleIdx="0" presStyleCnt="4">
        <dgm:presLayoutVars>
          <dgm:chMax val="0"/>
          <dgm:chPref val="0"/>
        </dgm:presLayoutVars>
      </dgm:prSet>
      <dgm:spPr/>
    </dgm:pt>
    <dgm:pt modelId="{7F7EBE94-211F-4723-B742-8C7944312A2A}" type="pres">
      <dgm:prSet presAssocID="{3484AC89-80C8-435C-9277-666AA44962BF}" presName="sibTrans" presStyleCnt="0"/>
      <dgm:spPr/>
    </dgm:pt>
    <dgm:pt modelId="{04E987F0-AE75-41BA-872D-23EE2785FC04}" type="pres">
      <dgm:prSet presAssocID="{D5866E4E-739E-48EF-A96E-74920A8A5881}" presName="compNode" presStyleCnt="0"/>
      <dgm:spPr/>
    </dgm:pt>
    <dgm:pt modelId="{9265C606-FFB5-44B1-88FF-9A34647975F4}" type="pres">
      <dgm:prSet presAssocID="{D5866E4E-739E-48EF-A96E-74920A8A5881}" presName="bgRect" presStyleLbl="bgShp" presStyleIdx="1" presStyleCnt="4"/>
      <dgm:spPr/>
    </dgm:pt>
    <dgm:pt modelId="{09A10C5D-1E9F-4BA7-8799-577C12EEB63E}" type="pres">
      <dgm:prSet presAssocID="{D5866E4E-739E-48EF-A96E-74920A8A588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Check"/>
        </a:ext>
      </dgm:extLst>
    </dgm:pt>
    <dgm:pt modelId="{9C33EDE2-C0C3-42B1-9655-220B56BEB96A}" type="pres">
      <dgm:prSet presAssocID="{D5866E4E-739E-48EF-A96E-74920A8A5881}" presName="spaceRect" presStyleCnt="0"/>
      <dgm:spPr/>
    </dgm:pt>
    <dgm:pt modelId="{61AEF5F5-FA19-4FCC-B93C-45594FBAB88A}" type="pres">
      <dgm:prSet presAssocID="{D5866E4E-739E-48EF-A96E-74920A8A5881}" presName="parTx" presStyleLbl="revTx" presStyleIdx="1" presStyleCnt="4">
        <dgm:presLayoutVars>
          <dgm:chMax val="0"/>
          <dgm:chPref val="0"/>
        </dgm:presLayoutVars>
      </dgm:prSet>
      <dgm:spPr/>
    </dgm:pt>
    <dgm:pt modelId="{B499DBAD-2550-4F9B-A068-8CD194BF2C82}" type="pres">
      <dgm:prSet presAssocID="{F486126F-18F3-40D2-ABA9-1F4686EEC71D}" presName="sibTrans" presStyleCnt="0"/>
      <dgm:spPr/>
    </dgm:pt>
    <dgm:pt modelId="{12C4BA10-236F-4AFA-91A4-1F6846951CA2}" type="pres">
      <dgm:prSet presAssocID="{C2008012-9517-4A91-9364-F891F306012B}" presName="compNode" presStyleCnt="0"/>
      <dgm:spPr/>
    </dgm:pt>
    <dgm:pt modelId="{094D4525-62EB-40A2-829B-B741D61EB05E}" type="pres">
      <dgm:prSet presAssocID="{C2008012-9517-4A91-9364-F891F306012B}" presName="bgRect" presStyleLbl="bgShp" presStyleIdx="2" presStyleCnt="4"/>
      <dgm:spPr/>
    </dgm:pt>
    <dgm:pt modelId="{ADD84A6B-009B-455F-B636-F03F2DF041A1}" type="pres">
      <dgm:prSet presAssocID="{C2008012-9517-4A91-9364-F891F306012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855D0209-4452-4FB3-B69D-37B013AC6330}" type="pres">
      <dgm:prSet presAssocID="{C2008012-9517-4A91-9364-F891F306012B}" presName="spaceRect" presStyleCnt="0"/>
      <dgm:spPr/>
    </dgm:pt>
    <dgm:pt modelId="{7F81F10E-0D2D-41A8-AC2B-C6BC8FC274B3}" type="pres">
      <dgm:prSet presAssocID="{C2008012-9517-4A91-9364-F891F306012B}" presName="parTx" presStyleLbl="revTx" presStyleIdx="2" presStyleCnt="4">
        <dgm:presLayoutVars>
          <dgm:chMax val="0"/>
          <dgm:chPref val="0"/>
        </dgm:presLayoutVars>
      </dgm:prSet>
      <dgm:spPr/>
    </dgm:pt>
    <dgm:pt modelId="{CA8EEF05-B26C-4CA3-B316-CF6C51386F4E}" type="pres">
      <dgm:prSet presAssocID="{2675C6CA-D0E6-4963-AB43-A5EAD7D46CA1}" presName="sibTrans" presStyleCnt="0"/>
      <dgm:spPr/>
    </dgm:pt>
    <dgm:pt modelId="{5ACE7296-2BE6-4A63-A741-7273CB8B53AC}" type="pres">
      <dgm:prSet presAssocID="{DBDED943-10E5-42EA-81A5-CD88CFA17DEB}" presName="compNode" presStyleCnt="0"/>
      <dgm:spPr/>
    </dgm:pt>
    <dgm:pt modelId="{7775FB0D-CBC7-4B51-8E92-F23F349B53FC}" type="pres">
      <dgm:prSet presAssocID="{DBDED943-10E5-42EA-81A5-CD88CFA17DEB}" presName="bgRect" presStyleLbl="bgShp" presStyleIdx="3" presStyleCnt="4"/>
      <dgm:spPr/>
    </dgm:pt>
    <dgm:pt modelId="{9F23EFF4-162E-4858-A9A9-263474A0D2C6}" type="pres">
      <dgm:prSet presAssocID="{DBDED943-10E5-42EA-81A5-CD88CFA17DE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ars"/>
        </a:ext>
      </dgm:extLst>
    </dgm:pt>
    <dgm:pt modelId="{FCB32640-ABA9-4002-A882-DBCAFEB6B435}" type="pres">
      <dgm:prSet presAssocID="{DBDED943-10E5-42EA-81A5-CD88CFA17DEB}" presName="spaceRect" presStyleCnt="0"/>
      <dgm:spPr/>
    </dgm:pt>
    <dgm:pt modelId="{DF1AF2A8-2A7A-4C5C-9AC7-D986E600B04E}" type="pres">
      <dgm:prSet presAssocID="{DBDED943-10E5-42EA-81A5-CD88CFA17DEB}" presName="parTx" presStyleLbl="revTx" presStyleIdx="3" presStyleCnt="4">
        <dgm:presLayoutVars>
          <dgm:chMax val="0"/>
          <dgm:chPref val="0"/>
        </dgm:presLayoutVars>
      </dgm:prSet>
      <dgm:spPr/>
    </dgm:pt>
  </dgm:ptLst>
  <dgm:cxnLst>
    <dgm:cxn modelId="{D3FDF82B-41FF-4F44-A7F9-A02021E7D621}" type="presOf" srcId="{DBDED943-10E5-42EA-81A5-CD88CFA17DEB}" destId="{DF1AF2A8-2A7A-4C5C-9AC7-D986E600B04E}" srcOrd="0" destOrd="0" presId="urn:microsoft.com/office/officeart/2018/2/layout/IconVerticalSolidList"/>
    <dgm:cxn modelId="{4E2EC23B-7A1E-402F-9938-4DCD9EE170C1}" type="presOf" srcId="{942F7426-0D8E-435A-8220-1DBDEF7575C0}" destId="{3EC2092D-57BD-460F-A7E2-5386B334CF29}" srcOrd="0" destOrd="0" presId="urn:microsoft.com/office/officeart/2018/2/layout/IconVerticalSolidList"/>
    <dgm:cxn modelId="{B6029D5D-855F-4789-85AE-98DCDA366F99}" srcId="{942F7426-0D8E-435A-8220-1DBDEF7575C0}" destId="{C2008012-9517-4A91-9364-F891F306012B}" srcOrd="2" destOrd="0" parTransId="{D3F6E4EE-359D-4BFE-8278-C23A1BED439F}" sibTransId="{2675C6CA-D0E6-4963-AB43-A5EAD7D46CA1}"/>
    <dgm:cxn modelId="{DE3CFA5D-8353-4A80-AE4C-C708C8639C25}" srcId="{942F7426-0D8E-435A-8220-1DBDEF7575C0}" destId="{DBDED943-10E5-42EA-81A5-CD88CFA17DEB}" srcOrd="3" destOrd="0" parTransId="{5AF3AA06-4283-4EE4-BF16-6CF7D4543BC3}" sibTransId="{4048D17A-4170-4E7D-896F-948414B4113D}"/>
    <dgm:cxn modelId="{20F4B165-19D4-495C-A04A-D6FFF48CBC21}" srcId="{942F7426-0D8E-435A-8220-1DBDEF7575C0}" destId="{D5866E4E-739E-48EF-A96E-74920A8A5881}" srcOrd="1" destOrd="0" parTransId="{CAF7FDFF-BC56-44C1-B374-1AD023BBF176}" sibTransId="{F486126F-18F3-40D2-ABA9-1F4686EEC71D}"/>
    <dgm:cxn modelId="{E743DE45-FA7D-4DE8-91C0-5310B925011B}" type="presOf" srcId="{C2008012-9517-4A91-9364-F891F306012B}" destId="{7F81F10E-0D2D-41A8-AC2B-C6BC8FC274B3}" srcOrd="0" destOrd="0" presId="urn:microsoft.com/office/officeart/2018/2/layout/IconVerticalSolidList"/>
    <dgm:cxn modelId="{EE7BE478-6BA0-4DA2-8BB4-1E9B29767526}" type="presOf" srcId="{D5866E4E-739E-48EF-A96E-74920A8A5881}" destId="{61AEF5F5-FA19-4FCC-B93C-45594FBAB88A}" srcOrd="0" destOrd="0" presId="urn:microsoft.com/office/officeart/2018/2/layout/IconVerticalSolidList"/>
    <dgm:cxn modelId="{4C00F399-6B42-475A-BB58-D84E481B5046}" type="presOf" srcId="{5076E186-73C0-428D-8B6A-D60B6A0DAB33}" destId="{2020BF43-54FB-40EF-895F-C721CD924010}" srcOrd="0" destOrd="0" presId="urn:microsoft.com/office/officeart/2018/2/layout/IconVerticalSolidList"/>
    <dgm:cxn modelId="{06566CDB-492A-4281-910E-2F0ED6BB6EEF}" srcId="{942F7426-0D8E-435A-8220-1DBDEF7575C0}" destId="{5076E186-73C0-428D-8B6A-D60B6A0DAB33}" srcOrd="0" destOrd="0" parTransId="{5296D2AF-729A-4FC0-A474-B9C04E82C1E2}" sibTransId="{3484AC89-80C8-435C-9277-666AA44962BF}"/>
    <dgm:cxn modelId="{4D097512-7A61-4B44-9FAB-924DD7B4604B}" type="presParOf" srcId="{3EC2092D-57BD-460F-A7E2-5386B334CF29}" destId="{F843CE9E-9AE0-4B43-BB5A-F545DC794CA9}" srcOrd="0" destOrd="0" presId="urn:microsoft.com/office/officeart/2018/2/layout/IconVerticalSolidList"/>
    <dgm:cxn modelId="{962909A3-C12F-4DA9-8F8B-D9787AD39CF4}" type="presParOf" srcId="{F843CE9E-9AE0-4B43-BB5A-F545DC794CA9}" destId="{AE6C5A78-CC03-44A5-A3E7-7F47FFF87FA6}" srcOrd="0" destOrd="0" presId="urn:microsoft.com/office/officeart/2018/2/layout/IconVerticalSolidList"/>
    <dgm:cxn modelId="{E46D4314-F92D-4CF2-92EE-644427FCD335}" type="presParOf" srcId="{F843CE9E-9AE0-4B43-BB5A-F545DC794CA9}" destId="{D7E2939D-6652-454F-B947-9FBDEA0CC57E}" srcOrd="1" destOrd="0" presId="urn:microsoft.com/office/officeart/2018/2/layout/IconVerticalSolidList"/>
    <dgm:cxn modelId="{0996C453-6CD9-4926-8335-632C67E00832}" type="presParOf" srcId="{F843CE9E-9AE0-4B43-BB5A-F545DC794CA9}" destId="{BC3E06A6-7525-422E-B99F-2798ABFA3021}" srcOrd="2" destOrd="0" presId="urn:microsoft.com/office/officeart/2018/2/layout/IconVerticalSolidList"/>
    <dgm:cxn modelId="{F6ABAB47-5C26-421D-99C9-FF65CC50DC64}" type="presParOf" srcId="{F843CE9E-9AE0-4B43-BB5A-F545DC794CA9}" destId="{2020BF43-54FB-40EF-895F-C721CD924010}" srcOrd="3" destOrd="0" presId="urn:microsoft.com/office/officeart/2018/2/layout/IconVerticalSolidList"/>
    <dgm:cxn modelId="{AEBE0978-7535-40C4-BC64-1DC616619EE1}" type="presParOf" srcId="{3EC2092D-57BD-460F-A7E2-5386B334CF29}" destId="{7F7EBE94-211F-4723-B742-8C7944312A2A}" srcOrd="1" destOrd="0" presId="urn:microsoft.com/office/officeart/2018/2/layout/IconVerticalSolidList"/>
    <dgm:cxn modelId="{85983DB7-75B9-43A1-A844-EAA85B366E20}" type="presParOf" srcId="{3EC2092D-57BD-460F-A7E2-5386B334CF29}" destId="{04E987F0-AE75-41BA-872D-23EE2785FC04}" srcOrd="2" destOrd="0" presId="urn:microsoft.com/office/officeart/2018/2/layout/IconVerticalSolidList"/>
    <dgm:cxn modelId="{7F398288-F5BB-4757-8975-F0C7BA4E9E1D}" type="presParOf" srcId="{04E987F0-AE75-41BA-872D-23EE2785FC04}" destId="{9265C606-FFB5-44B1-88FF-9A34647975F4}" srcOrd="0" destOrd="0" presId="urn:microsoft.com/office/officeart/2018/2/layout/IconVerticalSolidList"/>
    <dgm:cxn modelId="{B95EBEC6-717A-4C4A-ABC3-4C53331392A7}" type="presParOf" srcId="{04E987F0-AE75-41BA-872D-23EE2785FC04}" destId="{09A10C5D-1E9F-4BA7-8799-577C12EEB63E}" srcOrd="1" destOrd="0" presId="urn:microsoft.com/office/officeart/2018/2/layout/IconVerticalSolidList"/>
    <dgm:cxn modelId="{BEF3EDD6-2B68-486C-A87A-17BC0EACED74}" type="presParOf" srcId="{04E987F0-AE75-41BA-872D-23EE2785FC04}" destId="{9C33EDE2-C0C3-42B1-9655-220B56BEB96A}" srcOrd="2" destOrd="0" presId="urn:microsoft.com/office/officeart/2018/2/layout/IconVerticalSolidList"/>
    <dgm:cxn modelId="{02FEE57E-68FE-4067-BB79-7081171D1DE7}" type="presParOf" srcId="{04E987F0-AE75-41BA-872D-23EE2785FC04}" destId="{61AEF5F5-FA19-4FCC-B93C-45594FBAB88A}" srcOrd="3" destOrd="0" presId="urn:microsoft.com/office/officeart/2018/2/layout/IconVerticalSolidList"/>
    <dgm:cxn modelId="{4F9ECE04-C805-45B4-A780-6F00064AE8B0}" type="presParOf" srcId="{3EC2092D-57BD-460F-A7E2-5386B334CF29}" destId="{B499DBAD-2550-4F9B-A068-8CD194BF2C82}" srcOrd="3" destOrd="0" presId="urn:microsoft.com/office/officeart/2018/2/layout/IconVerticalSolidList"/>
    <dgm:cxn modelId="{9D78AD6C-F38F-47A7-A124-E1CEF8B94DD1}" type="presParOf" srcId="{3EC2092D-57BD-460F-A7E2-5386B334CF29}" destId="{12C4BA10-236F-4AFA-91A4-1F6846951CA2}" srcOrd="4" destOrd="0" presId="urn:microsoft.com/office/officeart/2018/2/layout/IconVerticalSolidList"/>
    <dgm:cxn modelId="{BCC09B8F-C7B7-4AC5-963C-F5924012F8DE}" type="presParOf" srcId="{12C4BA10-236F-4AFA-91A4-1F6846951CA2}" destId="{094D4525-62EB-40A2-829B-B741D61EB05E}" srcOrd="0" destOrd="0" presId="urn:microsoft.com/office/officeart/2018/2/layout/IconVerticalSolidList"/>
    <dgm:cxn modelId="{11332F40-891C-4E36-AAAC-F2AD6643CDFD}" type="presParOf" srcId="{12C4BA10-236F-4AFA-91A4-1F6846951CA2}" destId="{ADD84A6B-009B-455F-B636-F03F2DF041A1}" srcOrd="1" destOrd="0" presId="urn:microsoft.com/office/officeart/2018/2/layout/IconVerticalSolidList"/>
    <dgm:cxn modelId="{11C0FD5F-76A6-4F61-9DA4-005491888358}" type="presParOf" srcId="{12C4BA10-236F-4AFA-91A4-1F6846951CA2}" destId="{855D0209-4452-4FB3-B69D-37B013AC6330}" srcOrd="2" destOrd="0" presId="urn:microsoft.com/office/officeart/2018/2/layout/IconVerticalSolidList"/>
    <dgm:cxn modelId="{B9BEBFCB-C9CF-4385-84CD-21ADEE57203D}" type="presParOf" srcId="{12C4BA10-236F-4AFA-91A4-1F6846951CA2}" destId="{7F81F10E-0D2D-41A8-AC2B-C6BC8FC274B3}" srcOrd="3" destOrd="0" presId="urn:microsoft.com/office/officeart/2018/2/layout/IconVerticalSolidList"/>
    <dgm:cxn modelId="{79E9B36F-5C1A-490B-8AD5-2EC5F01C3BB1}" type="presParOf" srcId="{3EC2092D-57BD-460F-A7E2-5386B334CF29}" destId="{CA8EEF05-B26C-4CA3-B316-CF6C51386F4E}" srcOrd="5" destOrd="0" presId="urn:microsoft.com/office/officeart/2018/2/layout/IconVerticalSolidList"/>
    <dgm:cxn modelId="{1046BED9-BEDB-484E-9202-F3AAB23C1418}" type="presParOf" srcId="{3EC2092D-57BD-460F-A7E2-5386B334CF29}" destId="{5ACE7296-2BE6-4A63-A741-7273CB8B53AC}" srcOrd="6" destOrd="0" presId="urn:microsoft.com/office/officeart/2018/2/layout/IconVerticalSolidList"/>
    <dgm:cxn modelId="{9E85CDA0-66D4-4D84-B757-163C29E3B369}" type="presParOf" srcId="{5ACE7296-2BE6-4A63-A741-7273CB8B53AC}" destId="{7775FB0D-CBC7-4B51-8E92-F23F349B53FC}" srcOrd="0" destOrd="0" presId="urn:microsoft.com/office/officeart/2018/2/layout/IconVerticalSolidList"/>
    <dgm:cxn modelId="{5BBBC04C-3DE5-4AC6-8101-E9A32AF77869}" type="presParOf" srcId="{5ACE7296-2BE6-4A63-A741-7273CB8B53AC}" destId="{9F23EFF4-162E-4858-A9A9-263474A0D2C6}" srcOrd="1" destOrd="0" presId="urn:microsoft.com/office/officeart/2018/2/layout/IconVerticalSolidList"/>
    <dgm:cxn modelId="{F97F1BC9-8622-42E7-A8D8-A0F62B49D2E9}" type="presParOf" srcId="{5ACE7296-2BE6-4A63-A741-7273CB8B53AC}" destId="{FCB32640-ABA9-4002-A882-DBCAFEB6B435}" srcOrd="2" destOrd="0" presId="urn:microsoft.com/office/officeart/2018/2/layout/IconVerticalSolidList"/>
    <dgm:cxn modelId="{77AEA8D0-2B2A-4DEA-AB87-D870B5B342C2}" type="presParOf" srcId="{5ACE7296-2BE6-4A63-A741-7273CB8B53AC}" destId="{DF1AF2A8-2A7A-4C5C-9AC7-D986E600B04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FCA70F-B254-4F7A-ABD0-3EE508BEE27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ED5467D-3239-425B-A101-609029AEE136}">
      <dgm:prSet/>
      <dgm:spPr/>
      <dgm:t>
        <a:bodyPr/>
        <a:lstStyle/>
        <a:p>
          <a:r>
            <a:rPr lang="en-US" b="1" dirty="0"/>
            <a:t>School submits the template with back-up documentation for expense to </a:t>
          </a:r>
          <a:r>
            <a:rPr lang="en-US" b="1" u="sng" dirty="0">
              <a:hlinkClick xmlns:r="http://schemas.openxmlformats.org/officeDocument/2006/relationships" r:id="rId1"/>
            </a:rPr>
            <a:t>RFF@csi.state.co.us</a:t>
          </a:r>
          <a:r>
            <a:rPr lang="en-US" b="1" dirty="0"/>
            <a:t> no later than the 1</a:t>
          </a:r>
          <a:r>
            <a:rPr lang="en-US" b="1" baseline="30000" dirty="0"/>
            <a:t>st</a:t>
          </a:r>
          <a:r>
            <a:rPr lang="en-US" b="1" dirty="0"/>
            <a:t> day of the second month following service. </a:t>
          </a:r>
          <a:endParaRPr lang="en-US" dirty="0"/>
        </a:p>
      </dgm:t>
    </dgm:pt>
    <dgm:pt modelId="{DFD74310-8660-4A21-B8BA-D4D0442178F4}" type="parTrans" cxnId="{31A9B399-F822-43CC-A2CA-0740CABF271E}">
      <dgm:prSet/>
      <dgm:spPr/>
      <dgm:t>
        <a:bodyPr/>
        <a:lstStyle/>
        <a:p>
          <a:endParaRPr lang="en-US"/>
        </a:p>
      </dgm:t>
    </dgm:pt>
    <dgm:pt modelId="{28B3E8BB-D2C2-4E24-B958-57495CE8C234}" type="sibTrans" cxnId="{31A9B399-F822-43CC-A2CA-0740CABF271E}">
      <dgm:prSet/>
      <dgm:spPr/>
      <dgm:t>
        <a:bodyPr/>
        <a:lstStyle/>
        <a:p>
          <a:endParaRPr lang="en-US"/>
        </a:p>
      </dgm:t>
    </dgm:pt>
    <dgm:pt modelId="{75557BD0-89DC-4A56-8C12-787E41698222}">
      <dgm:prSet/>
      <dgm:spPr/>
      <dgm:t>
        <a:bodyPr/>
        <a:lstStyle/>
        <a:p>
          <a:r>
            <a:rPr lang="en-US"/>
            <a:t>These requests are not due to CDHS until the 10</a:t>
          </a:r>
          <a:r>
            <a:rPr lang="en-US" baseline="30000"/>
            <a:t>th</a:t>
          </a:r>
          <a:r>
            <a:rPr lang="en-US"/>
            <a:t> of the second month, but CSI will require time to process the request and backup documentation prior to the CDHS deadline. </a:t>
          </a:r>
        </a:p>
      </dgm:t>
    </dgm:pt>
    <dgm:pt modelId="{1C5C3494-D14B-4BCC-974D-1DBE4AB95BB1}" type="parTrans" cxnId="{E793BFF2-1ADC-4874-B128-17F43B0D924F}">
      <dgm:prSet/>
      <dgm:spPr/>
      <dgm:t>
        <a:bodyPr/>
        <a:lstStyle/>
        <a:p>
          <a:endParaRPr lang="en-US"/>
        </a:p>
      </dgm:t>
    </dgm:pt>
    <dgm:pt modelId="{9AA5EDFF-9596-4C65-B83C-81902B7785C2}" type="sibTrans" cxnId="{E793BFF2-1ADC-4874-B128-17F43B0D924F}">
      <dgm:prSet/>
      <dgm:spPr/>
      <dgm:t>
        <a:bodyPr/>
        <a:lstStyle/>
        <a:p>
          <a:endParaRPr lang="en-US"/>
        </a:p>
      </dgm:t>
    </dgm:pt>
    <dgm:pt modelId="{3729C354-CAC5-46C7-9C63-D76A1B00330F}">
      <dgm:prSet/>
      <dgm:spPr/>
      <dgm:t>
        <a:bodyPr/>
        <a:lstStyle/>
        <a:p>
          <a:r>
            <a:rPr lang="en-US" b="1"/>
            <a:t>CSI submits the district transportation invoice to CDHS</a:t>
          </a:r>
          <a:endParaRPr lang="en-US"/>
        </a:p>
      </dgm:t>
    </dgm:pt>
    <dgm:pt modelId="{49D68BC5-4D27-498C-9994-95FB363CF413}" type="parTrans" cxnId="{0B4F1E06-8A04-4D8A-B9FB-D282513C2095}">
      <dgm:prSet/>
      <dgm:spPr/>
      <dgm:t>
        <a:bodyPr/>
        <a:lstStyle/>
        <a:p>
          <a:endParaRPr lang="en-US"/>
        </a:p>
      </dgm:t>
    </dgm:pt>
    <dgm:pt modelId="{05D972D0-308C-4872-9411-FCB27CD83205}" type="sibTrans" cxnId="{0B4F1E06-8A04-4D8A-B9FB-D282513C2095}">
      <dgm:prSet/>
      <dgm:spPr/>
      <dgm:t>
        <a:bodyPr/>
        <a:lstStyle/>
        <a:p>
          <a:endParaRPr lang="en-US"/>
        </a:p>
      </dgm:t>
    </dgm:pt>
    <dgm:pt modelId="{C653982E-3A6B-49AF-A0A3-DCBE334DAEA9}">
      <dgm:prSet/>
      <dgm:spPr/>
      <dgm:t>
        <a:bodyPr/>
        <a:lstStyle/>
        <a:p>
          <a:r>
            <a:rPr lang="en-US" b="1"/>
            <a:t>CSI reimburses the school, and the school reimburses the vendor</a:t>
          </a:r>
          <a:endParaRPr lang="en-US"/>
        </a:p>
      </dgm:t>
    </dgm:pt>
    <dgm:pt modelId="{BBF8EF57-14B8-4044-9FEF-87ACC791ED7A}" type="parTrans" cxnId="{54404B84-10E6-479D-A0DD-4D0EF749C4EF}">
      <dgm:prSet/>
      <dgm:spPr/>
      <dgm:t>
        <a:bodyPr/>
        <a:lstStyle/>
        <a:p>
          <a:endParaRPr lang="en-US"/>
        </a:p>
      </dgm:t>
    </dgm:pt>
    <dgm:pt modelId="{71924853-FA27-4934-B8E6-46C0289C094C}" type="sibTrans" cxnId="{54404B84-10E6-479D-A0DD-4D0EF749C4EF}">
      <dgm:prSet/>
      <dgm:spPr/>
      <dgm:t>
        <a:bodyPr/>
        <a:lstStyle/>
        <a:p>
          <a:endParaRPr lang="en-US"/>
        </a:p>
      </dgm:t>
    </dgm:pt>
    <dgm:pt modelId="{E9622289-8879-4C9E-9C64-6D71F4F2C827}">
      <dgm:prSet/>
      <dgm:spPr/>
      <dgm:t>
        <a:bodyPr/>
        <a:lstStyle/>
        <a:p>
          <a:r>
            <a:rPr lang="en-US"/>
            <a:t>Direct payments to vendors are not possible </a:t>
          </a:r>
        </a:p>
      </dgm:t>
    </dgm:pt>
    <dgm:pt modelId="{BD3661E7-35C7-42A8-927F-F9E09EF98DF4}" type="parTrans" cxnId="{88C95BCA-D948-45E4-AE2C-4406587446AC}">
      <dgm:prSet/>
      <dgm:spPr/>
      <dgm:t>
        <a:bodyPr/>
        <a:lstStyle/>
        <a:p>
          <a:endParaRPr lang="en-US"/>
        </a:p>
      </dgm:t>
    </dgm:pt>
    <dgm:pt modelId="{7B1DA4AD-B309-4920-9466-95E33FE1626A}" type="sibTrans" cxnId="{88C95BCA-D948-45E4-AE2C-4406587446AC}">
      <dgm:prSet/>
      <dgm:spPr/>
      <dgm:t>
        <a:bodyPr/>
        <a:lstStyle/>
        <a:p>
          <a:endParaRPr lang="en-US"/>
        </a:p>
      </dgm:t>
    </dgm:pt>
    <dgm:pt modelId="{DF2571E8-24C4-49F3-B2A7-C33CE6DD4A10}" type="pres">
      <dgm:prSet presAssocID="{80FCA70F-B254-4F7A-ABD0-3EE508BEE27F}" presName="root" presStyleCnt="0">
        <dgm:presLayoutVars>
          <dgm:dir/>
          <dgm:resizeHandles val="exact"/>
        </dgm:presLayoutVars>
      </dgm:prSet>
      <dgm:spPr/>
    </dgm:pt>
    <dgm:pt modelId="{6655E5D5-E423-466E-BC28-3DE90ECEA50A}" type="pres">
      <dgm:prSet presAssocID="{9ED5467D-3239-425B-A101-609029AEE136}" presName="compNode" presStyleCnt="0"/>
      <dgm:spPr/>
    </dgm:pt>
    <dgm:pt modelId="{BDD99600-15F0-4FAC-9C19-F96645A5515E}" type="pres">
      <dgm:prSet presAssocID="{9ED5467D-3239-425B-A101-609029AEE136}" presName="bgRect" presStyleLbl="bgShp" presStyleIdx="0" presStyleCnt="3"/>
      <dgm:spPr/>
    </dgm:pt>
    <dgm:pt modelId="{EF2865B4-F583-4152-B5D1-8BDFBC2907E1}" type="pres">
      <dgm:prSet presAssocID="{9ED5467D-3239-425B-A101-609029AEE136}"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nvelope"/>
        </a:ext>
      </dgm:extLst>
    </dgm:pt>
    <dgm:pt modelId="{EF0F98A8-017F-4EF5-AA26-397AC6E8569A}" type="pres">
      <dgm:prSet presAssocID="{9ED5467D-3239-425B-A101-609029AEE136}" presName="spaceRect" presStyleCnt="0"/>
      <dgm:spPr/>
    </dgm:pt>
    <dgm:pt modelId="{2037B73E-533A-44D2-BD9D-85643829D339}" type="pres">
      <dgm:prSet presAssocID="{9ED5467D-3239-425B-A101-609029AEE136}" presName="parTx" presStyleLbl="revTx" presStyleIdx="0" presStyleCnt="5">
        <dgm:presLayoutVars>
          <dgm:chMax val="0"/>
          <dgm:chPref val="0"/>
        </dgm:presLayoutVars>
      </dgm:prSet>
      <dgm:spPr/>
    </dgm:pt>
    <dgm:pt modelId="{76E47E25-F1FC-4A98-8F4E-F3CE762C8DE0}" type="pres">
      <dgm:prSet presAssocID="{9ED5467D-3239-425B-A101-609029AEE136}" presName="desTx" presStyleLbl="revTx" presStyleIdx="1" presStyleCnt="5">
        <dgm:presLayoutVars/>
      </dgm:prSet>
      <dgm:spPr/>
    </dgm:pt>
    <dgm:pt modelId="{27BC53E7-A842-42DC-9539-BF3B20F0DB2F}" type="pres">
      <dgm:prSet presAssocID="{28B3E8BB-D2C2-4E24-B958-57495CE8C234}" presName="sibTrans" presStyleCnt="0"/>
      <dgm:spPr/>
    </dgm:pt>
    <dgm:pt modelId="{17102705-B28A-4BC4-824C-B12F96F8A668}" type="pres">
      <dgm:prSet presAssocID="{3729C354-CAC5-46C7-9C63-D76A1B00330F}" presName="compNode" presStyleCnt="0"/>
      <dgm:spPr/>
    </dgm:pt>
    <dgm:pt modelId="{D9B46386-6EA0-42D5-BA47-4BAE74A2804A}" type="pres">
      <dgm:prSet presAssocID="{3729C354-CAC5-46C7-9C63-D76A1B00330F}" presName="bgRect" presStyleLbl="bgShp" presStyleIdx="1" presStyleCnt="3"/>
      <dgm:spPr/>
    </dgm:pt>
    <dgm:pt modelId="{8626181A-FE99-4172-BC5A-F3FC2F3CD0D3}" type="pres">
      <dgm:prSet presAssocID="{3729C354-CAC5-46C7-9C63-D76A1B00330F}"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ruck"/>
        </a:ext>
      </dgm:extLst>
    </dgm:pt>
    <dgm:pt modelId="{C7DA4050-B9E2-4694-B666-34AAC2D92B27}" type="pres">
      <dgm:prSet presAssocID="{3729C354-CAC5-46C7-9C63-D76A1B00330F}" presName="spaceRect" presStyleCnt="0"/>
      <dgm:spPr/>
    </dgm:pt>
    <dgm:pt modelId="{0D1169FE-14F3-411F-9BA5-B1C1FA40D02C}" type="pres">
      <dgm:prSet presAssocID="{3729C354-CAC5-46C7-9C63-D76A1B00330F}" presName="parTx" presStyleLbl="revTx" presStyleIdx="2" presStyleCnt="5">
        <dgm:presLayoutVars>
          <dgm:chMax val="0"/>
          <dgm:chPref val="0"/>
        </dgm:presLayoutVars>
      </dgm:prSet>
      <dgm:spPr/>
    </dgm:pt>
    <dgm:pt modelId="{6EB24160-4340-4404-AFD7-0902C35A9D72}" type="pres">
      <dgm:prSet presAssocID="{05D972D0-308C-4872-9411-FCB27CD83205}" presName="sibTrans" presStyleCnt="0"/>
      <dgm:spPr/>
    </dgm:pt>
    <dgm:pt modelId="{64562952-E72B-4381-9B80-9EA8A94C28E0}" type="pres">
      <dgm:prSet presAssocID="{C653982E-3A6B-49AF-A0A3-DCBE334DAEA9}" presName="compNode" presStyleCnt="0"/>
      <dgm:spPr/>
    </dgm:pt>
    <dgm:pt modelId="{E27C542D-156C-4769-9CFA-076190726E02}" type="pres">
      <dgm:prSet presAssocID="{C653982E-3A6B-49AF-A0A3-DCBE334DAEA9}" presName="bgRect" presStyleLbl="bgShp" presStyleIdx="2" presStyleCnt="3"/>
      <dgm:spPr/>
    </dgm:pt>
    <dgm:pt modelId="{1965ED3D-A89D-4822-8DBE-46C21EB38439}" type="pres">
      <dgm:prSet presAssocID="{C653982E-3A6B-49AF-A0A3-DCBE334DAEA9}"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choolhouse"/>
        </a:ext>
      </dgm:extLst>
    </dgm:pt>
    <dgm:pt modelId="{FA2C7B50-506A-4C59-8146-35D259E0F3E1}" type="pres">
      <dgm:prSet presAssocID="{C653982E-3A6B-49AF-A0A3-DCBE334DAEA9}" presName="spaceRect" presStyleCnt="0"/>
      <dgm:spPr/>
    </dgm:pt>
    <dgm:pt modelId="{D918827E-CA91-4946-8792-E717D7EC0DCE}" type="pres">
      <dgm:prSet presAssocID="{C653982E-3A6B-49AF-A0A3-DCBE334DAEA9}" presName="parTx" presStyleLbl="revTx" presStyleIdx="3" presStyleCnt="5">
        <dgm:presLayoutVars>
          <dgm:chMax val="0"/>
          <dgm:chPref val="0"/>
        </dgm:presLayoutVars>
      </dgm:prSet>
      <dgm:spPr/>
    </dgm:pt>
    <dgm:pt modelId="{5627B862-748E-4918-A915-DDF0F82C10BD}" type="pres">
      <dgm:prSet presAssocID="{C653982E-3A6B-49AF-A0A3-DCBE334DAEA9}" presName="desTx" presStyleLbl="revTx" presStyleIdx="4" presStyleCnt="5">
        <dgm:presLayoutVars/>
      </dgm:prSet>
      <dgm:spPr/>
    </dgm:pt>
  </dgm:ptLst>
  <dgm:cxnLst>
    <dgm:cxn modelId="{0B4F1E06-8A04-4D8A-B9FB-D282513C2095}" srcId="{80FCA70F-B254-4F7A-ABD0-3EE508BEE27F}" destId="{3729C354-CAC5-46C7-9C63-D76A1B00330F}" srcOrd="1" destOrd="0" parTransId="{49D68BC5-4D27-498C-9994-95FB363CF413}" sibTransId="{05D972D0-308C-4872-9411-FCB27CD83205}"/>
    <dgm:cxn modelId="{ADE92D36-EE73-49B3-BAD3-C6939F9D2A0C}" type="presOf" srcId="{9ED5467D-3239-425B-A101-609029AEE136}" destId="{2037B73E-533A-44D2-BD9D-85643829D339}" srcOrd="0" destOrd="0" presId="urn:microsoft.com/office/officeart/2018/2/layout/IconVerticalSolidList"/>
    <dgm:cxn modelId="{67AFF536-43A5-4D2A-A84B-2F32A91759A4}" type="presOf" srcId="{75557BD0-89DC-4A56-8C12-787E41698222}" destId="{76E47E25-F1FC-4A98-8F4E-F3CE762C8DE0}" srcOrd="0" destOrd="0" presId="urn:microsoft.com/office/officeart/2018/2/layout/IconVerticalSolidList"/>
    <dgm:cxn modelId="{45FA7275-E27B-4486-8B33-DE75F9F884FE}" type="presOf" srcId="{E9622289-8879-4C9E-9C64-6D71F4F2C827}" destId="{5627B862-748E-4918-A915-DDF0F82C10BD}" srcOrd="0" destOrd="0" presId="urn:microsoft.com/office/officeart/2018/2/layout/IconVerticalSolidList"/>
    <dgm:cxn modelId="{54404B84-10E6-479D-A0DD-4D0EF749C4EF}" srcId="{80FCA70F-B254-4F7A-ABD0-3EE508BEE27F}" destId="{C653982E-3A6B-49AF-A0A3-DCBE334DAEA9}" srcOrd="2" destOrd="0" parTransId="{BBF8EF57-14B8-4044-9FEF-87ACC791ED7A}" sibTransId="{71924853-FA27-4934-B8E6-46C0289C094C}"/>
    <dgm:cxn modelId="{31A9B399-F822-43CC-A2CA-0740CABF271E}" srcId="{80FCA70F-B254-4F7A-ABD0-3EE508BEE27F}" destId="{9ED5467D-3239-425B-A101-609029AEE136}" srcOrd="0" destOrd="0" parTransId="{DFD74310-8660-4A21-B8BA-D4D0442178F4}" sibTransId="{28B3E8BB-D2C2-4E24-B958-57495CE8C234}"/>
    <dgm:cxn modelId="{0907FD9D-26B5-482C-A548-D0227D249224}" type="presOf" srcId="{80FCA70F-B254-4F7A-ABD0-3EE508BEE27F}" destId="{DF2571E8-24C4-49F3-B2A7-C33CE6DD4A10}" srcOrd="0" destOrd="0" presId="urn:microsoft.com/office/officeart/2018/2/layout/IconVerticalSolidList"/>
    <dgm:cxn modelId="{28F43CA8-283A-4ABE-A293-CB44C3AC0395}" type="presOf" srcId="{C653982E-3A6B-49AF-A0A3-DCBE334DAEA9}" destId="{D918827E-CA91-4946-8792-E717D7EC0DCE}" srcOrd="0" destOrd="0" presId="urn:microsoft.com/office/officeart/2018/2/layout/IconVerticalSolidList"/>
    <dgm:cxn modelId="{A8617EC5-4026-4CEF-8D9A-64819FCAFE05}" type="presOf" srcId="{3729C354-CAC5-46C7-9C63-D76A1B00330F}" destId="{0D1169FE-14F3-411F-9BA5-B1C1FA40D02C}" srcOrd="0" destOrd="0" presId="urn:microsoft.com/office/officeart/2018/2/layout/IconVerticalSolidList"/>
    <dgm:cxn modelId="{88C95BCA-D948-45E4-AE2C-4406587446AC}" srcId="{C653982E-3A6B-49AF-A0A3-DCBE334DAEA9}" destId="{E9622289-8879-4C9E-9C64-6D71F4F2C827}" srcOrd="0" destOrd="0" parTransId="{BD3661E7-35C7-42A8-927F-F9E09EF98DF4}" sibTransId="{7B1DA4AD-B309-4920-9466-95E33FE1626A}"/>
    <dgm:cxn modelId="{E793BFF2-1ADC-4874-B128-17F43B0D924F}" srcId="{9ED5467D-3239-425B-A101-609029AEE136}" destId="{75557BD0-89DC-4A56-8C12-787E41698222}" srcOrd="0" destOrd="0" parTransId="{1C5C3494-D14B-4BCC-974D-1DBE4AB95BB1}" sibTransId="{9AA5EDFF-9596-4C65-B83C-81902B7785C2}"/>
    <dgm:cxn modelId="{39FE24B0-A78A-41FF-9958-785235B847F0}" type="presParOf" srcId="{DF2571E8-24C4-49F3-B2A7-C33CE6DD4A10}" destId="{6655E5D5-E423-466E-BC28-3DE90ECEA50A}" srcOrd="0" destOrd="0" presId="urn:microsoft.com/office/officeart/2018/2/layout/IconVerticalSolidList"/>
    <dgm:cxn modelId="{FCD85C95-A82F-4285-82C0-12795D6B47C5}" type="presParOf" srcId="{6655E5D5-E423-466E-BC28-3DE90ECEA50A}" destId="{BDD99600-15F0-4FAC-9C19-F96645A5515E}" srcOrd="0" destOrd="0" presId="urn:microsoft.com/office/officeart/2018/2/layout/IconVerticalSolidList"/>
    <dgm:cxn modelId="{23FCA59A-9F10-4091-83DC-A6EED9571571}" type="presParOf" srcId="{6655E5D5-E423-466E-BC28-3DE90ECEA50A}" destId="{EF2865B4-F583-4152-B5D1-8BDFBC2907E1}" srcOrd="1" destOrd="0" presId="urn:microsoft.com/office/officeart/2018/2/layout/IconVerticalSolidList"/>
    <dgm:cxn modelId="{1081B39E-E716-4AD3-949D-8FE7D4ADCC1F}" type="presParOf" srcId="{6655E5D5-E423-466E-BC28-3DE90ECEA50A}" destId="{EF0F98A8-017F-4EF5-AA26-397AC6E8569A}" srcOrd="2" destOrd="0" presId="urn:microsoft.com/office/officeart/2018/2/layout/IconVerticalSolidList"/>
    <dgm:cxn modelId="{437EB272-B945-4612-ABF8-14E7BD2192B8}" type="presParOf" srcId="{6655E5D5-E423-466E-BC28-3DE90ECEA50A}" destId="{2037B73E-533A-44D2-BD9D-85643829D339}" srcOrd="3" destOrd="0" presId="urn:microsoft.com/office/officeart/2018/2/layout/IconVerticalSolidList"/>
    <dgm:cxn modelId="{7F88133A-6D39-49C9-9C32-692A77934A37}" type="presParOf" srcId="{6655E5D5-E423-466E-BC28-3DE90ECEA50A}" destId="{76E47E25-F1FC-4A98-8F4E-F3CE762C8DE0}" srcOrd="4" destOrd="0" presId="urn:microsoft.com/office/officeart/2018/2/layout/IconVerticalSolidList"/>
    <dgm:cxn modelId="{1D08CEFA-EB95-4AF3-A8EF-60592965A504}" type="presParOf" srcId="{DF2571E8-24C4-49F3-B2A7-C33CE6DD4A10}" destId="{27BC53E7-A842-42DC-9539-BF3B20F0DB2F}" srcOrd="1" destOrd="0" presId="urn:microsoft.com/office/officeart/2018/2/layout/IconVerticalSolidList"/>
    <dgm:cxn modelId="{344EC847-C46B-4EC5-9D08-D7582E4F54C6}" type="presParOf" srcId="{DF2571E8-24C4-49F3-B2A7-C33CE6DD4A10}" destId="{17102705-B28A-4BC4-824C-B12F96F8A668}" srcOrd="2" destOrd="0" presId="urn:microsoft.com/office/officeart/2018/2/layout/IconVerticalSolidList"/>
    <dgm:cxn modelId="{5AB47CF2-0C90-4365-BEF2-82D3DCC0E586}" type="presParOf" srcId="{17102705-B28A-4BC4-824C-B12F96F8A668}" destId="{D9B46386-6EA0-42D5-BA47-4BAE74A2804A}" srcOrd="0" destOrd="0" presId="urn:microsoft.com/office/officeart/2018/2/layout/IconVerticalSolidList"/>
    <dgm:cxn modelId="{4039AD29-6E02-4560-92DC-F4F1296BF42A}" type="presParOf" srcId="{17102705-B28A-4BC4-824C-B12F96F8A668}" destId="{8626181A-FE99-4172-BC5A-F3FC2F3CD0D3}" srcOrd="1" destOrd="0" presId="urn:microsoft.com/office/officeart/2018/2/layout/IconVerticalSolidList"/>
    <dgm:cxn modelId="{AC647F58-2700-432B-9A15-18BBB6AACAA6}" type="presParOf" srcId="{17102705-B28A-4BC4-824C-B12F96F8A668}" destId="{C7DA4050-B9E2-4694-B666-34AAC2D92B27}" srcOrd="2" destOrd="0" presId="urn:microsoft.com/office/officeart/2018/2/layout/IconVerticalSolidList"/>
    <dgm:cxn modelId="{8907AF38-7F84-4563-9B08-4615669CA558}" type="presParOf" srcId="{17102705-B28A-4BC4-824C-B12F96F8A668}" destId="{0D1169FE-14F3-411F-9BA5-B1C1FA40D02C}" srcOrd="3" destOrd="0" presId="urn:microsoft.com/office/officeart/2018/2/layout/IconVerticalSolidList"/>
    <dgm:cxn modelId="{A3AF8A81-29E8-4E73-93B2-430824BC6292}" type="presParOf" srcId="{DF2571E8-24C4-49F3-B2A7-C33CE6DD4A10}" destId="{6EB24160-4340-4404-AFD7-0902C35A9D72}" srcOrd="3" destOrd="0" presId="urn:microsoft.com/office/officeart/2018/2/layout/IconVerticalSolidList"/>
    <dgm:cxn modelId="{F437F604-B290-4546-B047-B445C5E78E7B}" type="presParOf" srcId="{DF2571E8-24C4-49F3-B2A7-C33CE6DD4A10}" destId="{64562952-E72B-4381-9B80-9EA8A94C28E0}" srcOrd="4" destOrd="0" presId="urn:microsoft.com/office/officeart/2018/2/layout/IconVerticalSolidList"/>
    <dgm:cxn modelId="{FCBB028B-A3D1-45A1-AA00-6737132EC0D0}" type="presParOf" srcId="{64562952-E72B-4381-9B80-9EA8A94C28E0}" destId="{E27C542D-156C-4769-9CFA-076190726E02}" srcOrd="0" destOrd="0" presId="urn:microsoft.com/office/officeart/2018/2/layout/IconVerticalSolidList"/>
    <dgm:cxn modelId="{558EF446-FDDE-461B-96F2-A02CAD29EE05}" type="presParOf" srcId="{64562952-E72B-4381-9B80-9EA8A94C28E0}" destId="{1965ED3D-A89D-4822-8DBE-46C21EB38439}" srcOrd="1" destOrd="0" presId="urn:microsoft.com/office/officeart/2018/2/layout/IconVerticalSolidList"/>
    <dgm:cxn modelId="{78BA67B5-B04D-4B57-9CC6-810DC45E12BC}" type="presParOf" srcId="{64562952-E72B-4381-9B80-9EA8A94C28E0}" destId="{FA2C7B50-506A-4C59-8146-35D259E0F3E1}" srcOrd="2" destOrd="0" presId="urn:microsoft.com/office/officeart/2018/2/layout/IconVerticalSolidList"/>
    <dgm:cxn modelId="{B4C648B6-2837-471E-B2A0-98856DFE28FD}" type="presParOf" srcId="{64562952-E72B-4381-9B80-9EA8A94C28E0}" destId="{D918827E-CA91-4946-8792-E717D7EC0DCE}" srcOrd="3" destOrd="0" presId="urn:microsoft.com/office/officeart/2018/2/layout/IconVerticalSolidList"/>
    <dgm:cxn modelId="{5CC12919-0CA6-42D7-9A1F-C80992847163}" type="presParOf" srcId="{64562952-E72B-4381-9B80-9EA8A94C28E0}" destId="{5627B862-748E-4918-A915-DDF0F82C10B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65A13-0DB6-4830-BD2A-341B0998B88E}">
      <dsp:nvSpPr>
        <dsp:cNvPr id="0" name=""/>
        <dsp:cNvSpPr/>
      </dsp:nvSpPr>
      <dsp:spPr>
        <a:xfrm>
          <a:off x="0" y="658268"/>
          <a:ext cx="3886200" cy="756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318351C-6CE2-4D67-9D39-04C7CC0CF868}">
      <dsp:nvSpPr>
        <dsp:cNvPr id="0" name=""/>
        <dsp:cNvSpPr/>
      </dsp:nvSpPr>
      <dsp:spPr>
        <a:xfrm>
          <a:off x="194310" y="215468"/>
          <a:ext cx="2720340" cy="88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1333500">
            <a:lnSpc>
              <a:spcPct val="90000"/>
            </a:lnSpc>
            <a:spcBef>
              <a:spcPct val="0"/>
            </a:spcBef>
            <a:spcAft>
              <a:spcPct val="35000"/>
            </a:spcAft>
            <a:buNone/>
          </a:pPr>
          <a:r>
            <a:rPr lang="en-US" sz="3000" kern="1200" dirty="0"/>
            <a:t>Rights</a:t>
          </a:r>
        </a:p>
      </dsp:txBody>
      <dsp:txXfrm>
        <a:off x="237541" y="258699"/>
        <a:ext cx="2633878" cy="799138"/>
      </dsp:txXfrm>
    </dsp:sp>
    <dsp:sp modelId="{1589064B-5226-4DAD-881B-21E4150781B2}">
      <dsp:nvSpPr>
        <dsp:cNvPr id="0" name=""/>
        <dsp:cNvSpPr/>
      </dsp:nvSpPr>
      <dsp:spPr>
        <a:xfrm>
          <a:off x="0" y="2019069"/>
          <a:ext cx="3886200" cy="756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BC7BD74-5493-49E8-A2F6-33CC739EC7E2}">
      <dsp:nvSpPr>
        <dsp:cNvPr id="0" name=""/>
        <dsp:cNvSpPr/>
      </dsp:nvSpPr>
      <dsp:spPr>
        <a:xfrm>
          <a:off x="194310" y="1576269"/>
          <a:ext cx="2720340" cy="88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1333500">
            <a:lnSpc>
              <a:spcPct val="90000"/>
            </a:lnSpc>
            <a:spcBef>
              <a:spcPct val="0"/>
            </a:spcBef>
            <a:spcAft>
              <a:spcPct val="35000"/>
            </a:spcAft>
            <a:buNone/>
          </a:pPr>
          <a:r>
            <a:rPr lang="en-US" sz="3000" kern="1200" dirty="0"/>
            <a:t>Responsibilities</a:t>
          </a:r>
        </a:p>
      </dsp:txBody>
      <dsp:txXfrm>
        <a:off x="237541" y="1619500"/>
        <a:ext cx="2633878" cy="799138"/>
      </dsp:txXfrm>
    </dsp:sp>
    <dsp:sp modelId="{9CBCF3C8-32E2-44FB-9751-5A372874E002}">
      <dsp:nvSpPr>
        <dsp:cNvPr id="0" name=""/>
        <dsp:cNvSpPr/>
      </dsp:nvSpPr>
      <dsp:spPr>
        <a:xfrm>
          <a:off x="0" y="3379869"/>
          <a:ext cx="3886200" cy="756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90A7140-AD1C-4443-B816-642B6E3BDCE1}">
      <dsp:nvSpPr>
        <dsp:cNvPr id="0" name=""/>
        <dsp:cNvSpPr/>
      </dsp:nvSpPr>
      <dsp:spPr>
        <a:xfrm>
          <a:off x="194310" y="2937069"/>
          <a:ext cx="2720340" cy="88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1333500">
            <a:lnSpc>
              <a:spcPct val="90000"/>
            </a:lnSpc>
            <a:spcBef>
              <a:spcPct val="0"/>
            </a:spcBef>
            <a:spcAft>
              <a:spcPct val="35000"/>
            </a:spcAft>
            <a:buNone/>
          </a:pPr>
          <a:r>
            <a:rPr lang="en-US" sz="3000" kern="1200" dirty="0"/>
            <a:t>Eligibility</a:t>
          </a:r>
        </a:p>
      </dsp:txBody>
      <dsp:txXfrm>
        <a:off x="237541" y="2980300"/>
        <a:ext cx="2633878"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AC472-0A97-453B-83C9-886B9408FAAC}">
      <dsp:nvSpPr>
        <dsp:cNvPr id="0" name=""/>
        <dsp:cNvSpPr/>
      </dsp:nvSpPr>
      <dsp:spPr>
        <a:xfrm>
          <a:off x="0" y="232569"/>
          <a:ext cx="3886200" cy="38862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8B73BB-90A7-4B04-9685-94DCFE47258E}">
      <dsp:nvSpPr>
        <dsp:cNvPr id="0" name=""/>
        <dsp:cNvSpPr/>
      </dsp:nvSpPr>
      <dsp:spPr>
        <a:xfrm>
          <a:off x="369189" y="601758"/>
          <a:ext cx="1515618" cy="151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Stereotypes </a:t>
          </a:r>
        </a:p>
      </dsp:txBody>
      <dsp:txXfrm>
        <a:off x="443175" y="675744"/>
        <a:ext cx="1367646" cy="1367646"/>
      </dsp:txXfrm>
    </dsp:sp>
    <dsp:sp modelId="{FEA1FC47-E456-4E7B-A459-2D43EE47220F}">
      <dsp:nvSpPr>
        <dsp:cNvPr id="0" name=""/>
        <dsp:cNvSpPr/>
      </dsp:nvSpPr>
      <dsp:spPr>
        <a:xfrm>
          <a:off x="2001393" y="601758"/>
          <a:ext cx="1515618" cy="151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Lack of awareness</a:t>
          </a:r>
        </a:p>
      </dsp:txBody>
      <dsp:txXfrm>
        <a:off x="2075379" y="675744"/>
        <a:ext cx="1367646" cy="1367646"/>
      </dsp:txXfrm>
    </dsp:sp>
    <dsp:sp modelId="{5688893A-18F6-4D61-A5FC-2BD683857F17}">
      <dsp:nvSpPr>
        <dsp:cNvPr id="0" name=""/>
        <dsp:cNvSpPr/>
      </dsp:nvSpPr>
      <dsp:spPr>
        <a:xfrm>
          <a:off x="369189" y="2233962"/>
          <a:ext cx="1515618" cy="151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Bias</a:t>
          </a:r>
        </a:p>
      </dsp:txBody>
      <dsp:txXfrm>
        <a:off x="443175" y="2307948"/>
        <a:ext cx="1367646" cy="1367646"/>
      </dsp:txXfrm>
    </dsp:sp>
    <dsp:sp modelId="{378A1B2D-4F31-4D29-B6EE-27DA63DBE935}">
      <dsp:nvSpPr>
        <dsp:cNvPr id="0" name=""/>
        <dsp:cNvSpPr/>
      </dsp:nvSpPr>
      <dsp:spPr>
        <a:xfrm>
          <a:off x="2001393" y="2233962"/>
          <a:ext cx="1515618" cy="151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Assumptions</a:t>
          </a:r>
        </a:p>
      </dsp:txBody>
      <dsp:txXfrm>
        <a:off x="2075379" y="2307948"/>
        <a:ext cx="1367646" cy="1367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5560E-D737-4750-84AB-67C087C18A24}">
      <dsp:nvSpPr>
        <dsp:cNvPr id="0" name=""/>
        <dsp:cNvSpPr/>
      </dsp:nvSpPr>
      <dsp:spPr>
        <a:xfrm rot="5400000">
          <a:off x="5154525" y="-2263032"/>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Post educational rights posters around the school</a:t>
          </a:r>
        </a:p>
      </dsp:txBody>
      <dsp:txXfrm rot="-5400000">
        <a:off x="2839212" y="72630"/>
        <a:ext cx="5027139" cy="376163"/>
      </dsp:txXfrm>
    </dsp:sp>
    <dsp:sp modelId="{5C2EEBCA-AFE4-4326-888D-06D50BB977E1}">
      <dsp:nvSpPr>
        <dsp:cNvPr id="0" name=""/>
        <dsp:cNvSpPr/>
      </dsp:nvSpPr>
      <dsp:spPr>
        <a:xfrm>
          <a:off x="0" y="172"/>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Post</a:t>
          </a:r>
        </a:p>
      </dsp:txBody>
      <dsp:txXfrm>
        <a:off x="25437" y="25609"/>
        <a:ext cx="2788338" cy="470202"/>
      </dsp:txXfrm>
    </dsp:sp>
    <dsp:sp modelId="{4CABEC43-3AED-4460-A0FE-A7B0F1345553}">
      <dsp:nvSpPr>
        <dsp:cNvPr id="0" name=""/>
        <dsp:cNvSpPr/>
      </dsp:nvSpPr>
      <dsp:spPr>
        <a:xfrm rot="5400000">
          <a:off x="5154525" y="-1715902"/>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Make families aware of the McKinney-Vento funds</a:t>
          </a:r>
        </a:p>
      </dsp:txBody>
      <dsp:txXfrm rot="-5400000">
        <a:off x="2839212" y="619760"/>
        <a:ext cx="5027139" cy="376163"/>
      </dsp:txXfrm>
    </dsp:sp>
    <dsp:sp modelId="{42633E93-12E9-4F85-8B34-B1557E2BC43A}">
      <dsp:nvSpPr>
        <dsp:cNvPr id="0" name=""/>
        <dsp:cNvSpPr/>
      </dsp:nvSpPr>
      <dsp:spPr>
        <a:xfrm>
          <a:off x="0" y="547303"/>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Make</a:t>
          </a:r>
        </a:p>
      </dsp:txBody>
      <dsp:txXfrm>
        <a:off x="25437" y="572740"/>
        <a:ext cx="2788338" cy="470202"/>
      </dsp:txXfrm>
    </dsp:sp>
    <dsp:sp modelId="{FF999B5E-76D0-482F-B4B1-89614B071920}">
      <dsp:nvSpPr>
        <dsp:cNvPr id="0" name=""/>
        <dsp:cNvSpPr/>
      </dsp:nvSpPr>
      <dsp:spPr>
        <a:xfrm rot="5400000">
          <a:off x="5154525" y="-1168771"/>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Ensure youth in un or underhoused situations are identified </a:t>
          </a:r>
        </a:p>
      </dsp:txBody>
      <dsp:txXfrm rot="-5400000">
        <a:off x="2839212" y="1166891"/>
        <a:ext cx="5027139" cy="376163"/>
      </dsp:txXfrm>
    </dsp:sp>
    <dsp:sp modelId="{2FC28E4F-47A6-4C06-802F-4279C392CA59}">
      <dsp:nvSpPr>
        <dsp:cNvPr id="0" name=""/>
        <dsp:cNvSpPr/>
      </dsp:nvSpPr>
      <dsp:spPr>
        <a:xfrm>
          <a:off x="0" y="1094434"/>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Ensure</a:t>
          </a:r>
        </a:p>
      </dsp:txBody>
      <dsp:txXfrm>
        <a:off x="25437" y="1119871"/>
        <a:ext cx="2788338" cy="470202"/>
      </dsp:txXfrm>
    </dsp:sp>
    <dsp:sp modelId="{5FFE89FA-10CB-4251-9201-DD5487ED645A}">
      <dsp:nvSpPr>
        <dsp:cNvPr id="0" name=""/>
        <dsp:cNvSpPr/>
      </dsp:nvSpPr>
      <dsp:spPr>
        <a:xfrm rot="5400000">
          <a:off x="5154525" y="-621640"/>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Provide students with educational &amp; community resources</a:t>
          </a:r>
        </a:p>
      </dsp:txBody>
      <dsp:txXfrm rot="-5400000">
        <a:off x="2839212" y="1714022"/>
        <a:ext cx="5027139" cy="376163"/>
      </dsp:txXfrm>
    </dsp:sp>
    <dsp:sp modelId="{2B19ACA1-930F-43D5-9552-E8F3C590B82B}">
      <dsp:nvSpPr>
        <dsp:cNvPr id="0" name=""/>
        <dsp:cNvSpPr/>
      </dsp:nvSpPr>
      <dsp:spPr>
        <a:xfrm>
          <a:off x="0" y="1641565"/>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Provide</a:t>
          </a:r>
        </a:p>
      </dsp:txBody>
      <dsp:txXfrm>
        <a:off x="25437" y="1667002"/>
        <a:ext cx="2788338" cy="470202"/>
      </dsp:txXfrm>
    </dsp:sp>
    <dsp:sp modelId="{61DD4B3E-C758-46B7-859C-643867D06D6E}">
      <dsp:nvSpPr>
        <dsp:cNvPr id="0" name=""/>
        <dsp:cNvSpPr/>
      </dsp:nvSpPr>
      <dsp:spPr>
        <a:xfrm rot="5400000">
          <a:off x="5154525" y="-74509"/>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Provide students with educational services (as applicable)</a:t>
          </a:r>
        </a:p>
      </dsp:txBody>
      <dsp:txXfrm rot="-5400000">
        <a:off x="2839212" y="2261153"/>
        <a:ext cx="5027139" cy="376163"/>
      </dsp:txXfrm>
    </dsp:sp>
    <dsp:sp modelId="{D223785E-B8AB-482A-9700-72F71029371A}">
      <dsp:nvSpPr>
        <dsp:cNvPr id="0" name=""/>
        <dsp:cNvSpPr/>
      </dsp:nvSpPr>
      <dsp:spPr>
        <a:xfrm>
          <a:off x="0" y="2188695"/>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Provide</a:t>
          </a:r>
        </a:p>
      </dsp:txBody>
      <dsp:txXfrm>
        <a:off x="25437" y="2214132"/>
        <a:ext cx="2788338" cy="470202"/>
      </dsp:txXfrm>
    </dsp:sp>
    <dsp:sp modelId="{EA2679E2-8112-450C-B71C-88ABFACC4F0B}">
      <dsp:nvSpPr>
        <dsp:cNvPr id="0" name=""/>
        <dsp:cNvSpPr/>
      </dsp:nvSpPr>
      <dsp:spPr>
        <a:xfrm rot="5400000">
          <a:off x="5154525" y="472621"/>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Submit eligibility forms in a timely manner</a:t>
          </a:r>
        </a:p>
      </dsp:txBody>
      <dsp:txXfrm rot="-5400000">
        <a:off x="2839212" y="2808284"/>
        <a:ext cx="5027139" cy="376163"/>
      </dsp:txXfrm>
    </dsp:sp>
    <dsp:sp modelId="{DA766A6E-A40A-462F-945F-605716E50DE8}">
      <dsp:nvSpPr>
        <dsp:cNvPr id="0" name=""/>
        <dsp:cNvSpPr/>
      </dsp:nvSpPr>
      <dsp:spPr>
        <a:xfrm>
          <a:off x="0" y="2735826"/>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Submit</a:t>
          </a:r>
        </a:p>
      </dsp:txBody>
      <dsp:txXfrm>
        <a:off x="25437" y="2761263"/>
        <a:ext cx="2788338" cy="470202"/>
      </dsp:txXfrm>
    </dsp:sp>
    <dsp:sp modelId="{612EAEBC-32B5-4A1D-B0E1-316C6FC6EF72}">
      <dsp:nvSpPr>
        <dsp:cNvPr id="0" name=""/>
        <dsp:cNvSpPr/>
      </dsp:nvSpPr>
      <dsp:spPr>
        <a:xfrm rot="5400000">
          <a:off x="5154525" y="1019752"/>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Resolve disputes</a:t>
          </a:r>
        </a:p>
      </dsp:txBody>
      <dsp:txXfrm rot="-5400000">
        <a:off x="2839212" y="3355415"/>
        <a:ext cx="5027139" cy="376163"/>
      </dsp:txXfrm>
    </dsp:sp>
    <dsp:sp modelId="{50AEF6F8-6D2F-42FF-A241-1EB91D49E3F3}">
      <dsp:nvSpPr>
        <dsp:cNvPr id="0" name=""/>
        <dsp:cNvSpPr/>
      </dsp:nvSpPr>
      <dsp:spPr>
        <a:xfrm>
          <a:off x="0" y="3282957"/>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Resolve</a:t>
          </a:r>
        </a:p>
      </dsp:txBody>
      <dsp:txXfrm>
        <a:off x="25437" y="3308394"/>
        <a:ext cx="2788338" cy="470202"/>
      </dsp:txXfrm>
    </dsp:sp>
    <dsp:sp modelId="{70911DF1-42DE-43BA-977C-B151ECBB2365}">
      <dsp:nvSpPr>
        <dsp:cNvPr id="0" name=""/>
        <dsp:cNvSpPr/>
      </dsp:nvSpPr>
      <dsp:spPr>
        <a:xfrm rot="5400000">
          <a:off x="5154525" y="1566882"/>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Allocate funds appropriately</a:t>
          </a:r>
        </a:p>
      </dsp:txBody>
      <dsp:txXfrm rot="-5400000">
        <a:off x="2839212" y="3902545"/>
        <a:ext cx="5027139" cy="376163"/>
      </dsp:txXfrm>
    </dsp:sp>
    <dsp:sp modelId="{39CDE178-BC3C-4256-82F2-10F78CBD955A}">
      <dsp:nvSpPr>
        <dsp:cNvPr id="0" name=""/>
        <dsp:cNvSpPr/>
      </dsp:nvSpPr>
      <dsp:spPr>
        <a:xfrm>
          <a:off x="0" y="3830088"/>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Allocate</a:t>
          </a:r>
        </a:p>
      </dsp:txBody>
      <dsp:txXfrm>
        <a:off x="25437" y="3855525"/>
        <a:ext cx="2788338" cy="4702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86847-E2B1-4B6D-B23D-A20E98310677}">
      <dsp:nvSpPr>
        <dsp:cNvPr id="0" name=""/>
        <dsp:cNvSpPr/>
      </dsp:nvSpPr>
      <dsp:spPr>
        <a:xfrm>
          <a:off x="1207654" y="1011624"/>
          <a:ext cx="1837687" cy="1837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FB7FB-B55D-493B-B475-3237BE373C14}">
      <dsp:nvSpPr>
        <dsp:cNvPr id="0" name=""/>
        <dsp:cNvSpPr/>
      </dsp:nvSpPr>
      <dsp:spPr>
        <a:xfrm>
          <a:off x="84623" y="3300750"/>
          <a:ext cx="408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Note the key phrase in the example in the definition: “</a:t>
          </a:r>
          <a:r>
            <a:rPr lang="en-US" sz="1500" b="1" kern="1200"/>
            <a:t>sharing</a:t>
          </a:r>
          <a:r>
            <a:rPr lang="en-US" sz="1500" kern="1200"/>
            <a:t> the housing of other persons due to </a:t>
          </a:r>
          <a:r>
            <a:rPr lang="en-US" sz="1500" b="1" kern="1200"/>
            <a:t>loss</a:t>
          </a:r>
          <a:r>
            <a:rPr lang="en-US" sz="1500" kern="1200"/>
            <a:t> of housing, economic hardship, or a similar reason.”</a:t>
          </a:r>
        </a:p>
      </dsp:txBody>
      <dsp:txXfrm>
        <a:off x="84623" y="3300750"/>
        <a:ext cx="4083750" cy="720000"/>
      </dsp:txXfrm>
    </dsp:sp>
    <dsp:sp modelId="{6A0253DD-42A7-4E53-A7B2-35F92AA316DB}">
      <dsp:nvSpPr>
        <dsp:cNvPr id="0" name=""/>
        <dsp:cNvSpPr/>
      </dsp:nvSpPr>
      <dsp:spPr>
        <a:xfrm>
          <a:off x="6006060" y="1011624"/>
          <a:ext cx="1837687" cy="1837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9DB15-C7E0-4E75-B9D1-F6D20547FED5}">
      <dsp:nvSpPr>
        <dsp:cNvPr id="0" name=""/>
        <dsp:cNvSpPr/>
      </dsp:nvSpPr>
      <dsp:spPr>
        <a:xfrm>
          <a:off x="4883029" y="3300750"/>
          <a:ext cx="408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To be eligible for McKinney-Vento services, a child or youth living doubled-up must have lost housing or experienced a crisis.</a:t>
          </a:r>
        </a:p>
      </dsp:txBody>
      <dsp:txXfrm>
        <a:off x="4883029" y="3300750"/>
        <a:ext cx="4083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7AA04-952F-4587-B692-B9795AA7E910}">
      <dsp:nvSpPr>
        <dsp:cNvPr id="0" name=""/>
        <dsp:cNvSpPr/>
      </dsp:nvSpPr>
      <dsp:spPr>
        <a:xfrm>
          <a:off x="0" y="641"/>
          <a:ext cx="486918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C5E99E1-893B-4834-BC3D-BB0EF89536ED}">
      <dsp:nvSpPr>
        <dsp:cNvPr id="0" name=""/>
        <dsp:cNvSpPr/>
      </dsp:nvSpPr>
      <dsp:spPr>
        <a:xfrm>
          <a:off x="0" y="641"/>
          <a:ext cx="4869180"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CSI MKV Liaison will verify residency form submissions are complete and accurate.</a:t>
          </a:r>
        </a:p>
      </dsp:txBody>
      <dsp:txXfrm>
        <a:off x="0" y="641"/>
        <a:ext cx="4869180" cy="1051303"/>
      </dsp:txXfrm>
    </dsp:sp>
    <dsp:sp modelId="{25A5BA60-2535-4C1C-8ADA-D2E7E7AE45B4}">
      <dsp:nvSpPr>
        <dsp:cNvPr id="0" name=""/>
        <dsp:cNvSpPr/>
      </dsp:nvSpPr>
      <dsp:spPr>
        <a:xfrm>
          <a:off x="0" y="1051945"/>
          <a:ext cx="486918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6A1C6B6-CB15-4F73-A7AA-B1FCE7AABE0C}">
      <dsp:nvSpPr>
        <dsp:cNvPr id="0" name=""/>
        <dsp:cNvSpPr/>
      </dsp:nvSpPr>
      <dsp:spPr>
        <a:xfrm>
          <a:off x="0" y="1051945"/>
          <a:ext cx="4869180"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Sometimes students come up as not enrolled in the school.</a:t>
          </a:r>
        </a:p>
      </dsp:txBody>
      <dsp:txXfrm>
        <a:off x="0" y="1051945"/>
        <a:ext cx="4869180" cy="1051303"/>
      </dsp:txXfrm>
    </dsp:sp>
    <dsp:sp modelId="{AB077B96-AD2A-46F4-8405-2C41DBAD60DA}">
      <dsp:nvSpPr>
        <dsp:cNvPr id="0" name=""/>
        <dsp:cNvSpPr/>
      </dsp:nvSpPr>
      <dsp:spPr>
        <a:xfrm>
          <a:off x="0" y="2103248"/>
          <a:ext cx="486918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B02F0FF-0EC5-4FF9-B8D4-12A2415D75F6}">
      <dsp:nvSpPr>
        <dsp:cNvPr id="0" name=""/>
        <dsp:cNvSpPr/>
      </dsp:nvSpPr>
      <dsp:spPr>
        <a:xfrm>
          <a:off x="0" y="2103248"/>
          <a:ext cx="4869180"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After verification, CSI Liaison signs, dates &amp; returns form. </a:t>
          </a:r>
        </a:p>
      </dsp:txBody>
      <dsp:txXfrm>
        <a:off x="0" y="2103248"/>
        <a:ext cx="4869180" cy="1051303"/>
      </dsp:txXfrm>
    </dsp:sp>
    <dsp:sp modelId="{EA32B00D-E3E6-4E73-B66E-C8F81BA3CAF6}">
      <dsp:nvSpPr>
        <dsp:cNvPr id="0" name=""/>
        <dsp:cNvSpPr/>
      </dsp:nvSpPr>
      <dsp:spPr>
        <a:xfrm>
          <a:off x="0" y="3154551"/>
          <a:ext cx="486918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21FB3ED-B486-4BB6-97F2-105A58088634}">
      <dsp:nvSpPr>
        <dsp:cNvPr id="0" name=""/>
        <dsp:cNvSpPr/>
      </dsp:nvSpPr>
      <dsp:spPr>
        <a:xfrm>
          <a:off x="0" y="3154551"/>
          <a:ext cx="4869180"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CSI Liaison lets School MKV Liaison form has been returned.</a:t>
          </a:r>
        </a:p>
      </dsp:txBody>
      <dsp:txXfrm>
        <a:off x="0" y="3154551"/>
        <a:ext cx="4869180" cy="1051303"/>
      </dsp:txXfrm>
    </dsp:sp>
    <dsp:sp modelId="{B5564DC8-E709-4B9C-AFE5-82F6A3D6937F}">
      <dsp:nvSpPr>
        <dsp:cNvPr id="0" name=""/>
        <dsp:cNvSpPr/>
      </dsp:nvSpPr>
      <dsp:spPr>
        <a:xfrm>
          <a:off x="0" y="4205854"/>
          <a:ext cx="486918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E55790D-77C6-459A-976C-9C8302CC21E5}">
      <dsp:nvSpPr>
        <dsp:cNvPr id="0" name=""/>
        <dsp:cNvSpPr/>
      </dsp:nvSpPr>
      <dsp:spPr>
        <a:xfrm>
          <a:off x="0" y="4205854"/>
          <a:ext cx="4869180"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CSI Liaison contacts the School Food Authority if applicable.</a:t>
          </a:r>
        </a:p>
      </dsp:txBody>
      <dsp:txXfrm>
        <a:off x="0" y="4205854"/>
        <a:ext cx="4869180" cy="10513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DC2F2-7C78-4587-AF07-4EAC8F6941AA}">
      <dsp:nvSpPr>
        <dsp:cNvPr id="0" name=""/>
        <dsp:cNvSpPr/>
      </dsp:nvSpPr>
      <dsp:spPr>
        <a:xfrm>
          <a:off x="0" y="1354343"/>
          <a:ext cx="2218134" cy="140851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802023E-1DAE-44EB-B5AD-D83074803308}">
      <dsp:nvSpPr>
        <dsp:cNvPr id="0" name=""/>
        <dsp:cNvSpPr/>
      </dsp:nvSpPr>
      <dsp:spPr>
        <a:xfrm>
          <a:off x="246459" y="1588479"/>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Finance</a:t>
          </a:r>
        </a:p>
      </dsp:txBody>
      <dsp:txXfrm>
        <a:off x="287713" y="1629733"/>
        <a:ext cx="2135626" cy="1326007"/>
      </dsp:txXfrm>
    </dsp:sp>
    <dsp:sp modelId="{FCD7CFAD-22A8-411D-9234-8B00D97A99C1}">
      <dsp:nvSpPr>
        <dsp:cNvPr id="0" name=""/>
        <dsp:cNvSpPr/>
      </dsp:nvSpPr>
      <dsp:spPr>
        <a:xfrm>
          <a:off x="2711053" y="1354343"/>
          <a:ext cx="2218134" cy="140851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354C4F4-5EA0-4C50-8472-37F408AAFD66}">
      <dsp:nvSpPr>
        <dsp:cNvPr id="0" name=""/>
        <dsp:cNvSpPr/>
      </dsp:nvSpPr>
      <dsp:spPr>
        <a:xfrm>
          <a:off x="2957512" y="1588479"/>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Liaison</a:t>
          </a:r>
        </a:p>
      </dsp:txBody>
      <dsp:txXfrm>
        <a:off x="2998766" y="1629733"/>
        <a:ext cx="2135626" cy="1326007"/>
      </dsp:txXfrm>
    </dsp:sp>
    <dsp:sp modelId="{4752E202-54E9-44CD-A25E-9C859B7F3781}">
      <dsp:nvSpPr>
        <dsp:cNvPr id="0" name=""/>
        <dsp:cNvSpPr/>
      </dsp:nvSpPr>
      <dsp:spPr>
        <a:xfrm>
          <a:off x="5422106" y="1354343"/>
          <a:ext cx="2218134" cy="140851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474D3D6-FECB-4EDF-B131-AC3C010ABFBF}">
      <dsp:nvSpPr>
        <dsp:cNvPr id="0" name=""/>
        <dsp:cNvSpPr/>
      </dsp:nvSpPr>
      <dsp:spPr>
        <a:xfrm>
          <a:off x="5668565" y="1588479"/>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Submissions</a:t>
          </a:r>
        </a:p>
      </dsp:txBody>
      <dsp:txXfrm>
        <a:off x="5709819" y="1629733"/>
        <a:ext cx="2135626" cy="13260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0CFA5-AC05-4ADE-B68A-562F6952C510}">
      <dsp:nvSpPr>
        <dsp:cNvPr id="0" name=""/>
        <dsp:cNvSpPr/>
      </dsp:nvSpPr>
      <dsp:spPr>
        <a:xfrm>
          <a:off x="0" y="183960"/>
          <a:ext cx="8293100" cy="457555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369" tIns="426556" rIns="406369" bIns="426556" numCol="1" spcCol="1270" anchor="t" anchorCtr="0">
          <a:noAutofit/>
        </a:bodyPr>
        <a:lstStyle/>
        <a:p>
          <a:pPr marL="0" lvl="0" indent="0" algn="l" defTabSz="1200150">
            <a:lnSpc>
              <a:spcPct val="90000"/>
            </a:lnSpc>
            <a:spcBef>
              <a:spcPct val="0"/>
            </a:spcBef>
            <a:spcAft>
              <a:spcPct val="35000"/>
            </a:spcAft>
            <a:buNone/>
          </a:pPr>
          <a:r>
            <a:rPr lang="en-US" sz="2700" i="1" kern="1200" dirty="0">
              <a:latin typeface="Arial" panose="020B0604020202020204" pitchFamily="34" charset="0"/>
              <a:cs typeface="Arial" panose="020B0604020202020204" pitchFamily="34" charset="0"/>
            </a:rPr>
            <a:t>After October Count….</a:t>
          </a:r>
          <a:endParaRPr lang="en-US" sz="2700" kern="1200" dirty="0">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CSI MKV staff member sends the final student count by school to CSI Grant Department</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CSI Grant Department creates a budget allocating the funds based on that count</a:t>
          </a:r>
        </a:p>
        <a:p>
          <a:pPr marL="228600" lvl="1" indent="-228600" algn="l" defTabSz="933450">
            <a:lnSpc>
              <a:spcPct val="90000"/>
            </a:lnSpc>
            <a:spcBef>
              <a:spcPct val="0"/>
            </a:spcBef>
            <a:spcAft>
              <a:spcPct val="15000"/>
            </a:spcAft>
            <a:buChar char="•"/>
          </a:pPr>
          <a:r>
            <a:rPr lang="en-US" sz="2100" kern="1200">
              <a:latin typeface="Arial" panose="020B0604020202020204" pitchFamily="34" charset="0"/>
              <a:cs typeface="Arial" panose="020B0604020202020204" pitchFamily="34" charset="0"/>
            </a:rPr>
            <a:t>CSI Grant Department sends schools the budget workbook allocating funding</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School submits budget workbook to </a:t>
          </a:r>
          <a:r>
            <a:rPr lang="en-US" sz="2100" u="sng" kern="1200" dirty="0">
              <a:latin typeface="Arial" panose="020B0604020202020204" pitchFamily="34" charset="0"/>
              <a:cs typeface="Arial" panose="020B0604020202020204" pitchFamily="34" charset="0"/>
              <a:hlinkClick xmlns:r="http://schemas.openxmlformats.org/officeDocument/2006/relationships" r:id="rId1"/>
            </a:rPr>
            <a:t>RFF@csi.state.co.us</a:t>
          </a:r>
          <a:r>
            <a:rPr lang="en-US" sz="2100" kern="1200" dirty="0">
              <a:latin typeface="Arial" panose="020B0604020202020204" pitchFamily="34" charset="0"/>
              <a:cs typeface="Arial" panose="020B0604020202020204" pitchFamily="34" charset="0"/>
            </a:rPr>
            <a:t> for review and approval</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Upon approval, the grant is added into </a:t>
          </a:r>
          <a:r>
            <a:rPr lang="en-US" sz="2100" kern="1200" dirty="0" err="1">
              <a:latin typeface="Arial" panose="020B0604020202020204" pitchFamily="34" charset="0"/>
              <a:cs typeface="Arial" panose="020B0604020202020204" pitchFamily="34" charset="0"/>
            </a:rPr>
            <a:t>GrantVantage</a:t>
          </a:r>
          <a:r>
            <a:rPr lang="en-US" sz="2100" kern="1200" dirty="0">
              <a:latin typeface="Arial" panose="020B0604020202020204" pitchFamily="34" charset="0"/>
              <a:cs typeface="Arial" panose="020B0604020202020204" pitchFamily="34" charset="0"/>
            </a:rPr>
            <a:t> and the school may request reimbursement for the funding through our grant management software</a:t>
          </a:r>
        </a:p>
      </dsp:txBody>
      <dsp:txXfrm>
        <a:off x="0" y="183960"/>
        <a:ext cx="8293100" cy="45755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C5A78-CC03-44A5-A3E7-7F47FFF87FA6}">
      <dsp:nvSpPr>
        <dsp:cNvPr id="0" name=""/>
        <dsp:cNvSpPr/>
      </dsp:nvSpPr>
      <dsp:spPr>
        <a:xfrm>
          <a:off x="0" y="1805"/>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2939D-6652-454F-B947-9FBDEA0CC57E}">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20BF43-54FB-40EF-895F-C721CD924010}">
      <dsp:nvSpPr>
        <dsp:cNvPr id="0" name=""/>
        <dsp:cNvSpPr/>
      </dsp:nvSpPr>
      <dsp:spPr>
        <a:xfrm>
          <a:off x="1057183" y="1805"/>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kern="1200"/>
            <a:t>Spend the funds according to the approved budgeted activities.</a:t>
          </a:r>
        </a:p>
      </dsp:txBody>
      <dsp:txXfrm>
        <a:off x="1057183" y="1805"/>
        <a:ext cx="6829516" cy="915310"/>
      </dsp:txXfrm>
    </dsp:sp>
    <dsp:sp modelId="{9265C606-FFB5-44B1-88FF-9A34647975F4}">
      <dsp:nvSpPr>
        <dsp:cNvPr id="0" name=""/>
        <dsp:cNvSpPr/>
      </dsp:nvSpPr>
      <dsp:spPr>
        <a:xfrm>
          <a:off x="0" y="1145944"/>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A10C5D-1E9F-4BA7-8799-577C12EEB63E}">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AEF5F5-FA19-4FCC-B93C-45594FBAB88A}">
      <dsp:nvSpPr>
        <dsp:cNvPr id="0" name=""/>
        <dsp:cNvSpPr/>
      </dsp:nvSpPr>
      <dsp:spPr>
        <a:xfrm>
          <a:off x="1057183" y="1145944"/>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kern="1200"/>
            <a:t>Maintain documentation of spending --- Back-up documentation including invoices, proof of payment, and proof of delivery. </a:t>
          </a:r>
        </a:p>
      </dsp:txBody>
      <dsp:txXfrm>
        <a:off x="1057183" y="1145944"/>
        <a:ext cx="6829516" cy="915310"/>
      </dsp:txXfrm>
    </dsp:sp>
    <dsp:sp modelId="{094D4525-62EB-40A2-829B-B741D61EB05E}">
      <dsp:nvSpPr>
        <dsp:cNvPr id="0" name=""/>
        <dsp:cNvSpPr/>
      </dsp:nvSpPr>
      <dsp:spPr>
        <a:xfrm>
          <a:off x="0" y="2290082"/>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D84A6B-009B-455F-B636-F03F2DF041A1}">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81F10E-0D2D-41A8-AC2B-C6BC8FC274B3}">
      <dsp:nvSpPr>
        <dsp:cNvPr id="0" name=""/>
        <dsp:cNvSpPr/>
      </dsp:nvSpPr>
      <dsp:spPr>
        <a:xfrm>
          <a:off x="1057183" y="2290082"/>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kern="1200"/>
            <a:t>Submit a Request For Reimbursement to Grant Management.</a:t>
          </a:r>
        </a:p>
      </dsp:txBody>
      <dsp:txXfrm>
        <a:off x="1057183" y="2290082"/>
        <a:ext cx="6829516" cy="915310"/>
      </dsp:txXfrm>
    </dsp:sp>
    <dsp:sp modelId="{7775FB0D-CBC7-4B51-8E92-F23F349B53FC}">
      <dsp:nvSpPr>
        <dsp:cNvPr id="0" name=""/>
        <dsp:cNvSpPr/>
      </dsp:nvSpPr>
      <dsp:spPr>
        <a:xfrm>
          <a:off x="0" y="3434221"/>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23EFF4-162E-4858-A9A9-263474A0D2C6}">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1AF2A8-2A7A-4C5C-9AC7-D986E600B04E}">
      <dsp:nvSpPr>
        <dsp:cNvPr id="0" name=""/>
        <dsp:cNvSpPr/>
      </dsp:nvSpPr>
      <dsp:spPr>
        <a:xfrm>
          <a:off x="1057183" y="3434221"/>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kern="1200" dirty="0"/>
            <a:t>CSI Grant Management processes RFF.</a:t>
          </a:r>
        </a:p>
      </dsp:txBody>
      <dsp:txXfrm>
        <a:off x="1057183" y="3434221"/>
        <a:ext cx="6829516" cy="9153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99600-15F0-4FAC-9C19-F96645A5515E}">
      <dsp:nvSpPr>
        <dsp:cNvPr id="0" name=""/>
        <dsp:cNvSpPr/>
      </dsp:nvSpPr>
      <dsp:spPr>
        <a:xfrm>
          <a:off x="0" y="531"/>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865B4-F583-4152-B5D1-8BDFBC2907E1}">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37B73E-533A-44D2-BD9D-85643829D339}">
      <dsp:nvSpPr>
        <dsp:cNvPr id="0" name=""/>
        <dsp:cNvSpPr/>
      </dsp:nvSpPr>
      <dsp:spPr>
        <a:xfrm>
          <a:off x="1435590" y="531"/>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US" sz="1400" b="1" kern="1200" dirty="0"/>
            <a:t>School submits the template with back-up documentation for expense to </a:t>
          </a:r>
          <a:r>
            <a:rPr lang="en-US" sz="1400" b="1" u="sng" kern="1200" dirty="0">
              <a:hlinkClick xmlns:r="http://schemas.openxmlformats.org/officeDocument/2006/relationships" r:id="rId3"/>
            </a:rPr>
            <a:t>RFF@csi.state.co.us</a:t>
          </a:r>
          <a:r>
            <a:rPr lang="en-US" sz="1400" b="1" kern="1200" dirty="0"/>
            <a:t> no later than the 1</a:t>
          </a:r>
          <a:r>
            <a:rPr lang="en-US" sz="1400" b="1" kern="1200" baseline="30000" dirty="0"/>
            <a:t>st</a:t>
          </a:r>
          <a:r>
            <a:rPr lang="en-US" sz="1400" b="1" kern="1200" dirty="0"/>
            <a:t> day of the second month following service. </a:t>
          </a:r>
          <a:endParaRPr lang="en-US" sz="1400" kern="1200" dirty="0"/>
        </a:p>
      </dsp:txBody>
      <dsp:txXfrm>
        <a:off x="1435590" y="531"/>
        <a:ext cx="3549015" cy="1242935"/>
      </dsp:txXfrm>
    </dsp:sp>
    <dsp:sp modelId="{76E47E25-F1FC-4A98-8F4E-F3CE762C8DE0}">
      <dsp:nvSpPr>
        <dsp:cNvPr id="0" name=""/>
        <dsp:cNvSpPr/>
      </dsp:nvSpPr>
      <dsp:spPr>
        <a:xfrm>
          <a:off x="4984605" y="531"/>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488950">
            <a:lnSpc>
              <a:spcPct val="90000"/>
            </a:lnSpc>
            <a:spcBef>
              <a:spcPct val="0"/>
            </a:spcBef>
            <a:spcAft>
              <a:spcPct val="35000"/>
            </a:spcAft>
            <a:buNone/>
          </a:pPr>
          <a:r>
            <a:rPr lang="en-US" sz="1100" kern="1200"/>
            <a:t>These requests are not due to CDHS until the 10</a:t>
          </a:r>
          <a:r>
            <a:rPr lang="en-US" sz="1100" kern="1200" baseline="30000"/>
            <a:t>th</a:t>
          </a:r>
          <a:r>
            <a:rPr lang="en-US" sz="1100" kern="1200"/>
            <a:t> of the second month, but CSI will require time to process the request and backup documentation prior to the CDHS deadline. </a:t>
          </a:r>
        </a:p>
      </dsp:txBody>
      <dsp:txXfrm>
        <a:off x="4984605" y="531"/>
        <a:ext cx="2902094" cy="1242935"/>
      </dsp:txXfrm>
    </dsp:sp>
    <dsp:sp modelId="{D9B46386-6EA0-42D5-BA47-4BAE74A2804A}">
      <dsp:nvSpPr>
        <dsp:cNvPr id="0" name=""/>
        <dsp:cNvSpPr/>
      </dsp:nvSpPr>
      <dsp:spPr>
        <a:xfrm>
          <a:off x="0" y="1554201"/>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6181A-FE99-4172-BC5A-F3FC2F3CD0D3}">
      <dsp:nvSpPr>
        <dsp:cNvPr id="0" name=""/>
        <dsp:cNvSpPr/>
      </dsp:nvSpPr>
      <dsp:spPr>
        <a:xfrm>
          <a:off x="375988" y="1833861"/>
          <a:ext cx="683614" cy="68361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1169FE-14F3-411F-9BA5-B1C1FA40D02C}">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US" sz="1400" b="1" kern="1200"/>
            <a:t>CSI submits the district transportation invoice to CDHS</a:t>
          </a:r>
          <a:endParaRPr lang="en-US" sz="1400" kern="1200"/>
        </a:p>
      </dsp:txBody>
      <dsp:txXfrm>
        <a:off x="1435590" y="1554201"/>
        <a:ext cx="6451109" cy="1242935"/>
      </dsp:txXfrm>
    </dsp:sp>
    <dsp:sp modelId="{E27C542D-156C-4769-9CFA-076190726E02}">
      <dsp:nvSpPr>
        <dsp:cNvPr id="0" name=""/>
        <dsp:cNvSpPr/>
      </dsp:nvSpPr>
      <dsp:spPr>
        <a:xfrm>
          <a:off x="0" y="3107870"/>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5ED3D-A89D-4822-8DBE-46C21EB38439}">
      <dsp:nvSpPr>
        <dsp:cNvPr id="0" name=""/>
        <dsp:cNvSpPr/>
      </dsp:nvSpPr>
      <dsp:spPr>
        <a:xfrm>
          <a:off x="375988" y="3387531"/>
          <a:ext cx="683614" cy="68361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18827E-CA91-4946-8792-E717D7EC0DCE}">
      <dsp:nvSpPr>
        <dsp:cNvPr id="0" name=""/>
        <dsp:cNvSpPr/>
      </dsp:nvSpPr>
      <dsp:spPr>
        <a:xfrm>
          <a:off x="1435590" y="3107870"/>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US" sz="1400" b="1" kern="1200"/>
            <a:t>CSI reimburses the school, and the school reimburses the vendor</a:t>
          </a:r>
          <a:endParaRPr lang="en-US" sz="1400" kern="1200"/>
        </a:p>
      </dsp:txBody>
      <dsp:txXfrm>
        <a:off x="1435590" y="3107870"/>
        <a:ext cx="3549015" cy="1242935"/>
      </dsp:txXfrm>
    </dsp:sp>
    <dsp:sp modelId="{5627B862-748E-4918-A915-DDF0F82C10BD}">
      <dsp:nvSpPr>
        <dsp:cNvPr id="0" name=""/>
        <dsp:cNvSpPr/>
      </dsp:nvSpPr>
      <dsp:spPr>
        <a:xfrm>
          <a:off x="4984605" y="3107870"/>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488950">
            <a:lnSpc>
              <a:spcPct val="90000"/>
            </a:lnSpc>
            <a:spcBef>
              <a:spcPct val="0"/>
            </a:spcBef>
            <a:spcAft>
              <a:spcPct val="35000"/>
            </a:spcAft>
            <a:buNone/>
          </a:pPr>
          <a:r>
            <a:rPr lang="en-US" sz="1100" kern="1200"/>
            <a:t>Direct payments to vendors are not possible </a:t>
          </a:r>
        </a:p>
      </dsp:txBody>
      <dsp:txXfrm>
        <a:off x="4984605" y="3107870"/>
        <a:ext cx="2902094"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851A1-CD6B-48F6-B973-BBED5CCF9EA4}" type="datetimeFigureOut">
              <a:rPr lang="en-US" smtClean="0"/>
              <a:t>8/22/2024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A0AD7-37E4-4089-961E-8FEDC72AFDE6}" type="slidenum">
              <a:rPr lang="en-US" smtClean="0"/>
              <a:t>‹#›</a:t>
            </a:fld>
            <a:endParaRPr lang="en-US"/>
          </a:p>
        </p:txBody>
      </p:sp>
    </p:spTree>
    <p:extLst>
      <p:ext uri="{BB962C8B-B14F-4D97-AF65-F5344CB8AC3E}">
        <p14:creationId xmlns:p14="http://schemas.microsoft.com/office/powerpoint/2010/main" val="154595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doing this updated training because some interpretation of the law has shifted, as well as there are new personnel involved both in CSI and in the schools. We want to improve the dissemination of information, as well as the quality of our consultation.</a:t>
            </a:r>
          </a:p>
        </p:txBody>
      </p:sp>
      <p:sp>
        <p:nvSpPr>
          <p:cNvPr id="4" name="Slide Number Placeholder 3"/>
          <p:cNvSpPr>
            <a:spLocks noGrp="1"/>
          </p:cNvSpPr>
          <p:nvPr>
            <p:ph type="sldNum" sz="quarter" idx="5"/>
          </p:nvPr>
        </p:nvSpPr>
        <p:spPr/>
        <p:txBody>
          <a:bodyPr/>
          <a:lstStyle/>
          <a:p>
            <a:fld id="{E6DA0AD7-37E4-4089-961E-8FEDC72AFDE6}" type="slidenum">
              <a:rPr lang="en-US" smtClean="0"/>
              <a:t>1</a:t>
            </a:fld>
            <a:endParaRPr lang="en-US"/>
          </a:p>
        </p:txBody>
      </p:sp>
    </p:spTree>
    <p:extLst>
      <p:ext uri="{BB962C8B-B14F-4D97-AF65-F5344CB8AC3E}">
        <p14:creationId xmlns:p14="http://schemas.microsoft.com/office/powerpoint/2010/main" val="3321871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Under-identification, lack of school stability (highly mobile), enrollment requirements, fatigue &amp; hunger, lack of transportation </a:t>
            </a:r>
          </a:p>
          <a:p>
            <a:endParaRPr lang="en-US"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13</a:t>
            </a:fld>
            <a:endParaRPr lang="en-US"/>
          </a:p>
        </p:txBody>
      </p:sp>
    </p:spTree>
    <p:extLst>
      <p:ext uri="{BB962C8B-B14F-4D97-AF65-F5344CB8AC3E}">
        <p14:creationId xmlns:p14="http://schemas.microsoft.com/office/powerpoint/2010/main" val="3216194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Under-identification, lack of school stability (highly mobile), enrollment requirements, fatigue &amp; hunger, lack of transportation </a:t>
            </a:r>
          </a:p>
          <a:p>
            <a:endParaRPr lang="en-US"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14</a:t>
            </a:fld>
            <a:endParaRPr lang="en-US"/>
          </a:p>
        </p:txBody>
      </p:sp>
    </p:spTree>
    <p:extLst>
      <p:ext uri="{BB962C8B-B14F-4D97-AF65-F5344CB8AC3E}">
        <p14:creationId xmlns:p14="http://schemas.microsoft.com/office/powerpoint/2010/main" val="141388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would happen if we think about MKV as Child Find rather than a family’s responsibility?</a:t>
            </a:r>
          </a:p>
          <a:p>
            <a:endParaRPr lang="en-US" dirty="0"/>
          </a:p>
          <a:p>
            <a:r>
              <a:rPr lang="en-US" dirty="0"/>
              <a:t>-what is child find</a:t>
            </a:r>
          </a:p>
        </p:txBody>
      </p:sp>
      <p:sp>
        <p:nvSpPr>
          <p:cNvPr id="4" name="Slide Number Placeholder 3"/>
          <p:cNvSpPr>
            <a:spLocks noGrp="1"/>
          </p:cNvSpPr>
          <p:nvPr>
            <p:ph type="sldNum" sz="quarter" idx="5"/>
          </p:nvPr>
        </p:nvSpPr>
        <p:spPr/>
        <p:txBody>
          <a:bodyPr/>
          <a:lstStyle/>
          <a:p>
            <a:fld id="{E6DA0AD7-37E4-4089-961E-8FEDC72AFDE6}" type="slidenum">
              <a:rPr lang="en-US" smtClean="0"/>
              <a:t>15</a:t>
            </a:fld>
            <a:endParaRPr lang="en-US"/>
          </a:p>
        </p:txBody>
      </p:sp>
    </p:spTree>
    <p:extLst>
      <p:ext uri="{BB962C8B-B14F-4D97-AF65-F5344CB8AC3E}">
        <p14:creationId xmlns:p14="http://schemas.microsoft.com/office/powerpoint/2010/main" val="36240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t>
            </a:r>
            <a:r>
              <a:rPr lang="en-US" dirty="0" err="1"/>
              <a:t>gotta</a:t>
            </a:r>
            <a:r>
              <a:rPr lang="en-US" dirty="0"/>
              <a:t> approach this differently</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16</a:t>
            </a:fld>
            <a:endParaRPr lang="en-US"/>
          </a:p>
        </p:txBody>
      </p:sp>
    </p:spTree>
    <p:extLst>
      <p:ext uri="{BB962C8B-B14F-4D97-AF65-F5344CB8AC3E}">
        <p14:creationId xmlns:p14="http://schemas.microsoft.com/office/powerpoint/2010/main" val="3416001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a:t>
            </a:r>
          </a:p>
          <a:p>
            <a:endParaRPr lang="en-US" dirty="0"/>
          </a:p>
          <a:p>
            <a:r>
              <a:rPr lang="en-US" dirty="0"/>
              <a:t>Fill it out with them</a:t>
            </a:r>
          </a:p>
          <a:p>
            <a:r>
              <a:rPr lang="en-US" dirty="0"/>
              <a:t>Tell them they won’t get benefits if they don’t complete the form</a:t>
            </a:r>
          </a:p>
          <a:p>
            <a:r>
              <a:rPr lang="en-US" dirty="0"/>
              <a:t>Keep sending the form home with the student</a:t>
            </a:r>
          </a:p>
          <a:p>
            <a:r>
              <a:rPr lang="en-US" dirty="0"/>
              <a:t>Accept their decision, they must not want to be identified</a:t>
            </a:r>
          </a:p>
        </p:txBody>
      </p:sp>
      <p:sp>
        <p:nvSpPr>
          <p:cNvPr id="4" name="Slide Number Placeholder 3"/>
          <p:cNvSpPr>
            <a:spLocks noGrp="1"/>
          </p:cNvSpPr>
          <p:nvPr>
            <p:ph type="sldNum" sz="quarter" idx="5"/>
          </p:nvPr>
        </p:nvSpPr>
        <p:spPr/>
        <p:txBody>
          <a:bodyPr/>
          <a:lstStyle/>
          <a:p>
            <a:fld id="{E6DA0AD7-37E4-4089-961E-8FEDC72AFDE6}" type="slidenum">
              <a:rPr lang="en-US" smtClean="0"/>
              <a:t>21</a:t>
            </a:fld>
            <a:endParaRPr lang="en-US"/>
          </a:p>
        </p:txBody>
      </p:sp>
    </p:spTree>
    <p:extLst>
      <p:ext uri="{BB962C8B-B14F-4D97-AF65-F5344CB8AC3E}">
        <p14:creationId xmlns:p14="http://schemas.microsoft.com/office/powerpoint/2010/main" val="54714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23</a:t>
            </a:fld>
            <a:endParaRPr lang="en-US"/>
          </a:p>
        </p:txBody>
      </p:sp>
    </p:spTree>
    <p:extLst>
      <p:ext uri="{BB962C8B-B14F-4D97-AF65-F5344CB8AC3E}">
        <p14:creationId xmlns:p14="http://schemas.microsoft.com/office/powerpoint/2010/main" val="2856397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Sometimes we find students who are eligible for McKinney-Vento in different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On FRL forms, “Runaway” means “Unaccompanied Youth” for eligibility.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All MKV students are eligible for FRL, not all FRL are eligible for MKV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Enrollment forms that allow parents to indicate migratory</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24</a:t>
            </a:fld>
            <a:endParaRPr lang="en-US"/>
          </a:p>
        </p:txBody>
      </p:sp>
    </p:spTree>
    <p:extLst>
      <p:ext uri="{BB962C8B-B14F-4D97-AF65-F5344CB8AC3E}">
        <p14:creationId xmlns:p14="http://schemas.microsoft.com/office/powerpoint/2010/main" val="4219929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80879-A918-4CEA-B16D-8B2D9CFA9EA5}" type="slidenum">
              <a:rPr lang="en-US" smtClean="0"/>
              <a:t>26</a:t>
            </a:fld>
            <a:endParaRPr lang="en-US"/>
          </a:p>
        </p:txBody>
      </p:sp>
    </p:spTree>
    <p:extLst>
      <p:ext uri="{BB962C8B-B14F-4D97-AF65-F5344CB8AC3E}">
        <p14:creationId xmlns:p14="http://schemas.microsoft.com/office/powerpoint/2010/main" val="1117750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10680879-A918-4CEA-B16D-8B2D9CFA9EA5}" type="slidenum">
              <a:rPr lang="en-US" smtClean="0"/>
              <a:t>27</a:t>
            </a:fld>
            <a:endParaRPr lang="en-US"/>
          </a:p>
        </p:txBody>
      </p:sp>
    </p:spTree>
    <p:extLst>
      <p:ext uri="{BB962C8B-B14F-4D97-AF65-F5344CB8AC3E}">
        <p14:creationId xmlns:p14="http://schemas.microsoft.com/office/powerpoint/2010/main" val="2589509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MKV is about protecting educational rights, and this is one of the rights in the MKV Homeless Assistance Act.</a:t>
            </a:r>
          </a:p>
        </p:txBody>
      </p:sp>
      <p:sp>
        <p:nvSpPr>
          <p:cNvPr id="4" name="Slide Number Placeholder 3"/>
          <p:cNvSpPr>
            <a:spLocks noGrp="1"/>
          </p:cNvSpPr>
          <p:nvPr>
            <p:ph type="sldNum" sz="quarter" idx="10"/>
          </p:nvPr>
        </p:nvSpPr>
        <p:spPr/>
        <p:txBody>
          <a:bodyPr/>
          <a:lstStyle/>
          <a:p>
            <a:fld id="{44E5AA02-F3BE-4319-A9B7-E5C820446EF8}" type="slidenum">
              <a:rPr lang="en-US" smtClean="0"/>
              <a:t>29</a:t>
            </a:fld>
            <a:endParaRPr lang="en-US"/>
          </a:p>
        </p:txBody>
      </p:sp>
    </p:spTree>
    <p:extLst>
      <p:ext uri="{BB962C8B-B14F-4D97-AF65-F5344CB8AC3E}">
        <p14:creationId xmlns:p14="http://schemas.microsoft.com/office/powerpoint/2010/main" val="420735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many roles!</a:t>
            </a:r>
          </a:p>
          <a:p>
            <a:endParaRPr lang="en-US" dirty="0"/>
          </a:p>
          <a:p>
            <a:r>
              <a:rPr lang="en-US" dirty="0"/>
              <a:t>We’re going to use MKV as shorthand for McKinney-Vento.</a:t>
            </a:r>
          </a:p>
          <a:p>
            <a:endParaRPr lang="en-US" dirty="0"/>
          </a:p>
          <a:p>
            <a:r>
              <a:rPr lang="en-US" dirty="0"/>
              <a:t>Write your questions down so we can answer them next week</a:t>
            </a:r>
          </a:p>
        </p:txBody>
      </p:sp>
      <p:sp>
        <p:nvSpPr>
          <p:cNvPr id="4" name="Slide Number Placeholder 3"/>
          <p:cNvSpPr>
            <a:spLocks noGrp="1"/>
          </p:cNvSpPr>
          <p:nvPr>
            <p:ph type="sldNum" sz="quarter" idx="5"/>
          </p:nvPr>
        </p:nvSpPr>
        <p:spPr/>
        <p:txBody>
          <a:bodyPr/>
          <a:lstStyle/>
          <a:p>
            <a:fld id="{E6DA0AD7-37E4-4089-961E-8FEDC72AFDE6}" type="slidenum">
              <a:rPr lang="en-US" smtClean="0"/>
              <a:t>2</a:t>
            </a:fld>
            <a:endParaRPr lang="en-US"/>
          </a:p>
        </p:txBody>
      </p:sp>
    </p:spTree>
    <p:extLst>
      <p:ext uri="{BB962C8B-B14F-4D97-AF65-F5344CB8AC3E}">
        <p14:creationId xmlns:p14="http://schemas.microsoft.com/office/powerpoint/2010/main" val="2788726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80879-A918-4CEA-B16D-8B2D9CFA9EA5}" type="slidenum">
              <a:rPr lang="en-US" smtClean="0"/>
              <a:t>30</a:t>
            </a:fld>
            <a:endParaRPr lang="en-US"/>
          </a:p>
        </p:txBody>
      </p:sp>
    </p:spTree>
    <p:extLst>
      <p:ext uri="{BB962C8B-B14F-4D97-AF65-F5344CB8AC3E}">
        <p14:creationId xmlns:p14="http://schemas.microsoft.com/office/powerpoint/2010/main" val="3412239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encouraged that both the Parent and Youth posters are displayed in English and Spanish</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31</a:t>
            </a:fld>
            <a:endParaRPr lang="en-US"/>
          </a:p>
        </p:txBody>
      </p:sp>
    </p:spTree>
    <p:extLst>
      <p:ext uri="{BB962C8B-B14F-4D97-AF65-F5344CB8AC3E}">
        <p14:creationId xmlns:p14="http://schemas.microsoft.com/office/powerpoint/2010/main" val="2551990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encouraged that both the Parent and Youth posters are displayed in English and Spanish</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32</a:t>
            </a:fld>
            <a:endParaRPr lang="en-US"/>
          </a:p>
        </p:txBody>
      </p:sp>
    </p:spTree>
    <p:extLst>
      <p:ext uri="{BB962C8B-B14F-4D97-AF65-F5344CB8AC3E}">
        <p14:creationId xmlns:p14="http://schemas.microsoft.com/office/powerpoint/2010/main" val="1767646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MKV students have rights, this means MKV Liaisons have responsibilities…..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a MKV education liaison who </a:t>
            </a:r>
            <a:r>
              <a:rPr lang="en-US" i="1" dirty="0"/>
              <a:t>has the skills &amp; capacity</a:t>
            </a:r>
            <a:r>
              <a:rPr lang="en-US" dirty="0"/>
              <a:t> to fulfill the duties.</a:t>
            </a:r>
          </a:p>
          <a:p>
            <a:endParaRPr lang="en-US" dirty="0"/>
          </a:p>
          <a:p>
            <a:r>
              <a:rPr lang="en-US" dirty="0"/>
              <a:t>-schools should provide CSI staff the name &amp; contact information for identified school-based MKV liaison as well as any staff members added to the G-Drive MKV folder to upload eligibility forms</a:t>
            </a:r>
          </a:p>
          <a:p>
            <a:r>
              <a:rPr lang="en-US" dirty="0"/>
              <a:t>-schools should update these contacts if this information changes during the year</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34</a:t>
            </a:fld>
            <a:endParaRPr lang="en-US"/>
          </a:p>
        </p:txBody>
      </p:sp>
    </p:spTree>
    <p:extLst>
      <p:ext uri="{BB962C8B-B14F-4D97-AF65-F5344CB8AC3E}">
        <p14:creationId xmlns:p14="http://schemas.microsoft.com/office/powerpoint/2010/main" val="4191965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to ask</a:t>
            </a:r>
            <a:r>
              <a:rPr lang="en-US" baseline="0" dirty="0"/>
              <a:t> in determination process:</a:t>
            </a:r>
          </a:p>
          <a:p>
            <a:r>
              <a:rPr lang="en-US" baseline="0" dirty="0"/>
              <a:t>Is the residence fixed? </a:t>
            </a:r>
          </a:p>
          <a:p>
            <a:r>
              <a:rPr lang="en-US" baseline="0" dirty="0"/>
              <a:t>Is it regular? </a:t>
            </a:r>
          </a:p>
          <a:p>
            <a:r>
              <a:rPr lang="en-US" baseline="0" dirty="0"/>
              <a:t>Is it adequate? </a:t>
            </a:r>
            <a:endParaRPr lang="en-US" dirty="0"/>
          </a:p>
        </p:txBody>
      </p:sp>
      <p:sp>
        <p:nvSpPr>
          <p:cNvPr id="4" name="Slide Number Placeholder 3"/>
          <p:cNvSpPr>
            <a:spLocks noGrp="1"/>
          </p:cNvSpPr>
          <p:nvPr>
            <p:ph type="sldNum" sz="quarter" idx="10"/>
          </p:nvPr>
        </p:nvSpPr>
        <p:spPr/>
        <p:txBody>
          <a:bodyPr/>
          <a:lstStyle/>
          <a:p>
            <a:fld id="{768A83C4-208C-4002-9358-ACAFF6AAB81E}" type="slidenum">
              <a:rPr lang="en-US" smtClean="0"/>
              <a:t>37</a:t>
            </a:fld>
            <a:endParaRPr lang="en-US"/>
          </a:p>
        </p:txBody>
      </p:sp>
    </p:spTree>
    <p:extLst>
      <p:ext uri="{BB962C8B-B14F-4D97-AF65-F5344CB8AC3E}">
        <p14:creationId xmlns:p14="http://schemas.microsoft.com/office/powerpoint/2010/main" val="2053116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between having to live in an RV because they have no other place to go, and living “RV life”…..and know that sometimes asking questions can trigger bias as well.</a:t>
            </a:r>
          </a:p>
        </p:txBody>
      </p:sp>
      <p:sp>
        <p:nvSpPr>
          <p:cNvPr id="4" name="Slide Number Placeholder 3"/>
          <p:cNvSpPr>
            <a:spLocks noGrp="1"/>
          </p:cNvSpPr>
          <p:nvPr>
            <p:ph type="sldNum" sz="quarter" idx="5"/>
          </p:nvPr>
        </p:nvSpPr>
        <p:spPr/>
        <p:txBody>
          <a:bodyPr/>
          <a:lstStyle/>
          <a:p>
            <a:fld id="{E6DA0AD7-37E4-4089-961E-8FEDC72AFDE6}" type="slidenum">
              <a:rPr lang="en-US" smtClean="0"/>
              <a:t>39</a:t>
            </a:fld>
            <a:endParaRPr lang="en-US"/>
          </a:p>
        </p:txBody>
      </p:sp>
    </p:spTree>
    <p:extLst>
      <p:ext uri="{BB962C8B-B14F-4D97-AF65-F5344CB8AC3E}">
        <p14:creationId xmlns:p14="http://schemas.microsoft.com/office/powerpoint/2010/main" val="3969607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usually a choice, could be bad management or a bad landlord</a:t>
            </a:r>
          </a:p>
        </p:txBody>
      </p:sp>
      <p:sp>
        <p:nvSpPr>
          <p:cNvPr id="4" name="Slide Number Placeholder 3"/>
          <p:cNvSpPr>
            <a:spLocks noGrp="1"/>
          </p:cNvSpPr>
          <p:nvPr>
            <p:ph type="sldNum" sz="quarter" idx="5"/>
          </p:nvPr>
        </p:nvSpPr>
        <p:spPr/>
        <p:txBody>
          <a:bodyPr/>
          <a:lstStyle/>
          <a:p>
            <a:fld id="{E6DA0AD7-37E4-4089-961E-8FEDC72AFDE6}" type="slidenum">
              <a:rPr lang="en-US" smtClean="0"/>
              <a:t>41</a:t>
            </a:fld>
            <a:endParaRPr lang="en-US"/>
          </a:p>
        </p:txBody>
      </p:sp>
    </p:spTree>
    <p:extLst>
      <p:ext uri="{BB962C8B-B14F-4D97-AF65-F5344CB8AC3E}">
        <p14:creationId xmlns:p14="http://schemas.microsoft.com/office/powerpoint/2010/main" val="2575032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43</a:t>
            </a:fld>
            <a:endParaRPr lang="en-US"/>
          </a:p>
        </p:txBody>
      </p:sp>
    </p:spTree>
    <p:extLst>
      <p:ext uri="{BB962C8B-B14F-4D97-AF65-F5344CB8AC3E}">
        <p14:creationId xmlns:p14="http://schemas.microsoft.com/office/powerpoint/2010/main" val="1428276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44</a:t>
            </a:fld>
            <a:endParaRPr lang="en-US"/>
          </a:p>
        </p:txBody>
      </p:sp>
    </p:spTree>
    <p:extLst>
      <p:ext uri="{BB962C8B-B14F-4D97-AF65-F5344CB8AC3E}">
        <p14:creationId xmlns:p14="http://schemas.microsoft.com/office/powerpoint/2010/main" val="3508492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45</a:t>
            </a:fld>
            <a:endParaRPr lang="en-US"/>
          </a:p>
        </p:txBody>
      </p:sp>
    </p:spTree>
    <p:extLst>
      <p:ext uri="{BB962C8B-B14F-4D97-AF65-F5344CB8AC3E}">
        <p14:creationId xmlns:p14="http://schemas.microsoft.com/office/powerpoint/2010/main" val="146032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many interact with any of us!</a:t>
            </a:r>
          </a:p>
        </p:txBody>
      </p:sp>
      <p:sp>
        <p:nvSpPr>
          <p:cNvPr id="4" name="Slide Number Placeholder 3"/>
          <p:cNvSpPr>
            <a:spLocks noGrp="1"/>
          </p:cNvSpPr>
          <p:nvPr>
            <p:ph type="sldNum" sz="quarter" idx="5"/>
          </p:nvPr>
        </p:nvSpPr>
        <p:spPr/>
        <p:txBody>
          <a:bodyPr/>
          <a:lstStyle/>
          <a:p>
            <a:fld id="{E6DA0AD7-37E4-4089-961E-8FEDC72AFDE6}" type="slidenum">
              <a:rPr lang="en-US" smtClean="0"/>
              <a:t>3</a:t>
            </a:fld>
            <a:endParaRPr lang="en-US"/>
          </a:p>
        </p:txBody>
      </p:sp>
    </p:spTree>
    <p:extLst>
      <p:ext uri="{BB962C8B-B14F-4D97-AF65-F5344CB8AC3E}">
        <p14:creationId xmlns:p14="http://schemas.microsoft.com/office/powerpoint/2010/main" val="3187584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47</a:t>
            </a:fld>
            <a:endParaRPr lang="en-US"/>
          </a:p>
        </p:txBody>
      </p:sp>
    </p:spTree>
    <p:extLst>
      <p:ext uri="{BB962C8B-B14F-4D97-AF65-F5344CB8AC3E}">
        <p14:creationId xmlns:p14="http://schemas.microsoft.com/office/powerpoint/2010/main" val="1395261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Youth on their own who lack a fixed, adequate and regular primary nighttime residence (unaccompanied youth)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when a kiddo tells you that they just don’t get along so they mutually agreed to live somewhere else….that’s not how the law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48</a:t>
            </a:fld>
            <a:endParaRPr lang="en-US"/>
          </a:p>
        </p:txBody>
      </p:sp>
    </p:spTree>
    <p:extLst>
      <p:ext uri="{BB962C8B-B14F-4D97-AF65-F5344CB8AC3E}">
        <p14:creationId xmlns:p14="http://schemas.microsoft.com/office/powerpoint/2010/main" val="1432343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A83C4-208C-4002-9358-ACAFF6AAB81E}" type="slidenum">
              <a:rPr lang="en-US" smtClean="0"/>
              <a:t>49</a:t>
            </a:fld>
            <a:endParaRPr lang="en-US"/>
          </a:p>
        </p:txBody>
      </p:sp>
    </p:spTree>
    <p:extLst>
      <p:ext uri="{BB962C8B-B14F-4D97-AF65-F5344CB8AC3E}">
        <p14:creationId xmlns:p14="http://schemas.microsoft.com/office/powerpoint/2010/main" val="3880014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everyone at your school know who is completing the information?</a:t>
            </a:r>
          </a:p>
          <a:p>
            <a:r>
              <a:rPr lang="en-US" dirty="0"/>
              <a:t>-link to forms on our website</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53</a:t>
            </a:fld>
            <a:endParaRPr lang="en-US"/>
          </a:p>
        </p:txBody>
      </p:sp>
    </p:spTree>
    <p:extLst>
      <p:ext uri="{BB962C8B-B14F-4D97-AF65-F5344CB8AC3E}">
        <p14:creationId xmlns:p14="http://schemas.microsoft.com/office/powerpoint/2010/main" val="2762216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Under-identification, lack of school stability (highly mobile), enrollment requirements, fatigue &amp; hunger, lack of transportation </a:t>
            </a:r>
          </a:p>
          <a:p>
            <a:endParaRPr lang="en-US"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54</a:t>
            </a:fld>
            <a:endParaRPr lang="en-US"/>
          </a:p>
        </p:txBody>
      </p:sp>
    </p:spTree>
    <p:extLst>
      <p:ext uri="{BB962C8B-B14F-4D97-AF65-F5344CB8AC3E}">
        <p14:creationId xmlns:p14="http://schemas.microsoft.com/office/powerpoint/2010/main" val="4238556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SASID number can be filled out any time before it goes to CSI.</a:t>
            </a:r>
          </a:p>
          <a:p>
            <a:endParaRPr lang="en-US" dirty="0"/>
          </a:p>
          <a:p>
            <a:r>
              <a:rPr lang="en-US" dirty="0"/>
              <a:t>DO NOT PUT PROTECTED INFORMATION ON THIS FORM</a:t>
            </a:r>
          </a:p>
        </p:txBody>
      </p:sp>
      <p:sp>
        <p:nvSpPr>
          <p:cNvPr id="4" name="Slide Number Placeholder 3"/>
          <p:cNvSpPr>
            <a:spLocks noGrp="1"/>
          </p:cNvSpPr>
          <p:nvPr>
            <p:ph type="sldNum" sz="quarter" idx="5"/>
          </p:nvPr>
        </p:nvSpPr>
        <p:spPr/>
        <p:txBody>
          <a:bodyPr/>
          <a:lstStyle/>
          <a:p>
            <a:fld id="{E6DA0AD7-37E4-4089-961E-8FEDC72AFDE6}" type="slidenum">
              <a:rPr lang="en-US" smtClean="0"/>
              <a:t>56</a:t>
            </a:fld>
            <a:endParaRPr lang="en-US"/>
          </a:p>
        </p:txBody>
      </p:sp>
    </p:spTree>
    <p:extLst>
      <p:ext uri="{BB962C8B-B14F-4D97-AF65-F5344CB8AC3E}">
        <p14:creationId xmlns:p14="http://schemas.microsoft.com/office/powerpoint/2010/main" val="1732329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61</a:t>
            </a:fld>
            <a:endParaRPr lang="en-US"/>
          </a:p>
        </p:txBody>
      </p:sp>
    </p:spTree>
    <p:extLst>
      <p:ext uri="{BB962C8B-B14F-4D97-AF65-F5344CB8AC3E}">
        <p14:creationId xmlns:p14="http://schemas.microsoft.com/office/powerpoint/2010/main" val="28281104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62</a:t>
            </a:fld>
            <a:endParaRPr lang="en-US"/>
          </a:p>
        </p:txBody>
      </p:sp>
    </p:spTree>
    <p:extLst>
      <p:ext uri="{BB962C8B-B14F-4D97-AF65-F5344CB8AC3E}">
        <p14:creationId xmlns:p14="http://schemas.microsoft.com/office/powerpoint/2010/main" val="3494698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protected Google Drive version, and can only use this to exchange information.</a:t>
            </a:r>
          </a:p>
          <a:p>
            <a:endParaRPr lang="en-US" dirty="0"/>
          </a:p>
          <a:p>
            <a:r>
              <a:rPr lang="en-US" dirty="0"/>
              <a:t>No </a:t>
            </a:r>
            <a:r>
              <a:rPr lang="en-US" dirty="0" err="1"/>
              <a:t>Filezilla</a:t>
            </a:r>
            <a:endParaRPr lang="en-US" dirty="0"/>
          </a:p>
          <a:p>
            <a:endParaRPr lang="en-US" dirty="0"/>
          </a:p>
          <a:p>
            <a:r>
              <a:rPr lang="en-US" dirty="0"/>
              <a:t>Only certain people with access can access certain folders. Folders cannot be made open to anyone.</a:t>
            </a:r>
          </a:p>
        </p:txBody>
      </p:sp>
      <p:sp>
        <p:nvSpPr>
          <p:cNvPr id="4" name="Slide Number Placeholder 3"/>
          <p:cNvSpPr>
            <a:spLocks noGrp="1"/>
          </p:cNvSpPr>
          <p:nvPr>
            <p:ph type="sldNum" sz="quarter" idx="5"/>
          </p:nvPr>
        </p:nvSpPr>
        <p:spPr/>
        <p:txBody>
          <a:bodyPr/>
          <a:lstStyle/>
          <a:p>
            <a:fld id="{E6DA0AD7-37E4-4089-961E-8FEDC72AFDE6}" type="slidenum">
              <a:rPr lang="en-US" smtClean="0"/>
              <a:t>63</a:t>
            </a:fld>
            <a:endParaRPr lang="en-US"/>
          </a:p>
        </p:txBody>
      </p:sp>
    </p:spTree>
    <p:extLst>
      <p:ext uri="{BB962C8B-B14F-4D97-AF65-F5344CB8AC3E}">
        <p14:creationId xmlns:p14="http://schemas.microsoft.com/office/powerpoint/2010/main" val="2920187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doesn’t let us know when there has been uploads</a:t>
            </a:r>
          </a:p>
        </p:txBody>
      </p:sp>
      <p:sp>
        <p:nvSpPr>
          <p:cNvPr id="4" name="Slide Number Placeholder 3"/>
          <p:cNvSpPr>
            <a:spLocks noGrp="1"/>
          </p:cNvSpPr>
          <p:nvPr>
            <p:ph type="sldNum" sz="quarter" idx="5"/>
          </p:nvPr>
        </p:nvSpPr>
        <p:spPr/>
        <p:txBody>
          <a:bodyPr/>
          <a:lstStyle/>
          <a:p>
            <a:fld id="{E6DA0AD7-37E4-4089-961E-8FEDC72AFDE6}" type="slidenum">
              <a:rPr lang="en-US" smtClean="0"/>
              <a:t>64</a:t>
            </a:fld>
            <a:endParaRPr lang="en-US"/>
          </a:p>
        </p:txBody>
      </p:sp>
    </p:spTree>
    <p:extLst>
      <p:ext uri="{BB962C8B-B14F-4D97-AF65-F5344CB8AC3E}">
        <p14:creationId xmlns:p14="http://schemas.microsoft.com/office/powerpoint/2010/main" val="913903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where you find resources, eligibility forms</a:t>
            </a:r>
          </a:p>
        </p:txBody>
      </p:sp>
      <p:sp>
        <p:nvSpPr>
          <p:cNvPr id="4" name="Slide Number Placeholder 3"/>
          <p:cNvSpPr>
            <a:spLocks noGrp="1"/>
          </p:cNvSpPr>
          <p:nvPr>
            <p:ph type="sldNum" sz="quarter" idx="5"/>
          </p:nvPr>
        </p:nvSpPr>
        <p:spPr/>
        <p:txBody>
          <a:bodyPr/>
          <a:lstStyle/>
          <a:p>
            <a:fld id="{E6DA0AD7-37E4-4089-961E-8FEDC72AFDE6}" type="slidenum">
              <a:rPr lang="en-US" smtClean="0"/>
              <a:t>5</a:t>
            </a:fld>
            <a:endParaRPr lang="en-US"/>
          </a:p>
        </p:txBody>
      </p:sp>
    </p:spTree>
    <p:extLst>
      <p:ext uri="{BB962C8B-B14F-4D97-AF65-F5344CB8AC3E}">
        <p14:creationId xmlns:p14="http://schemas.microsoft.com/office/powerpoint/2010/main" val="3763466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65</a:t>
            </a:fld>
            <a:endParaRPr lang="en-US"/>
          </a:p>
        </p:txBody>
      </p:sp>
    </p:spTree>
    <p:extLst>
      <p:ext uri="{BB962C8B-B14F-4D97-AF65-F5344CB8AC3E}">
        <p14:creationId xmlns:p14="http://schemas.microsoft.com/office/powerpoint/2010/main" val="3540156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your finance, liaison and submissions people work together?</a:t>
            </a:r>
          </a:p>
          <a:p>
            <a:endParaRPr lang="en-US" dirty="0"/>
          </a:p>
          <a:p>
            <a:r>
              <a:rPr lang="en-US" dirty="0"/>
              <a:t>Language MKV for Liaison &amp; Finance but submissions use the state field of “homeless” and work on making sure the numbers line up in October Count  EOY submissions</a:t>
            </a:r>
          </a:p>
        </p:txBody>
      </p:sp>
      <p:sp>
        <p:nvSpPr>
          <p:cNvPr id="4" name="Slide Number Placeholder 3"/>
          <p:cNvSpPr>
            <a:spLocks noGrp="1"/>
          </p:cNvSpPr>
          <p:nvPr>
            <p:ph type="sldNum" sz="quarter" idx="5"/>
          </p:nvPr>
        </p:nvSpPr>
        <p:spPr/>
        <p:txBody>
          <a:bodyPr/>
          <a:lstStyle/>
          <a:p>
            <a:fld id="{E6DA0AD7-37E4-4089-961E-8FEDC72AFDE6}" type="slidenum">
              <a:rPr lang="en-US" smtClean="0"/>
              <a:t>66</a:t>
            </a:fld>
            <a:endParaRPr lang="en-US"/>
          </a:p>
        </p:txBody>
      </p:sp>
    </p:spTree>
    <p:extLst>
      <p:ext uri="{BB962C8B-B14F-4D97-AF65-F5344CB8AC3E}">
        <p14:creationId xmlns:p14="http://schemas.microsoft.com/office/powerpoint/2010/main" val="3706401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68</a:t>
            </a:fld>
            <a:endParaRPr lang="en-US"/>
          </a:p>
        </p:txBody>
      </p:sp>
    </p:spTree>
    <p:extLst>
      <p:ext uri="{BB962C8B-B14F-4D97-AF65-F5344CB8AC3E}">
        <p14:creationId xmlns:p14="http://schemas.microsoft.com/office/powerpoint/2010/main" val="3141793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69</a:t>
            </a:fld>
            <a:endParaRPr lang="en-US"/>
          </a:p>
        </p:txBody>
      </p:sp>
    </p:spTree>
    <p:extLst>
      <p:ext uri="{BB962C8B-B14F-4D97-AF65-F5344CB8AC3E}">
        <p14:creationId xmlns:p14="http://schemas.microsoft.com/office/powerpoint/2010/main" val="12699543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70</a:t>
            </a:fld>
            <a:endParaRPr lang="en-US"/>
          </a:p>
        </p:txBody>
      </p:sp>
    </p:spTree>
    <p:extLst>
      <p:ext uri="{BB962C8B-B14F-4D97-AF65-F5344CB8AC3E}">
        <p14:creationId xmlns:p14="http://schemas.microsoft.com/office/powerpoint/2010/main" val="3512199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cleaning supplies except for laundry supplies</a:t>
            </a:r>
          </a:p>
        </p:txBody>
      </p:sp>
      <p:sp>
        <p:nvSpPr>
          <p:cNvPr id="4" name="Slide Number Placeholder 3"/>
          <p:cNvSpPr>
            <a:spLocks noGrp="1"/>
          </p:cNvSpPr>
          <p:nvPr>
            <p:ph type="sldNum" sz="quarter" idx="5"/>
          </p:nvPr>
        </p:nvSpPr>
        <p:spPr/>
        <p:txBody>
          <a:bodyPr/>
          <a:lstStyle/>
          <a:p>
            <a:fld id="{E6DA0AD7-37E4-4089-961E-8FEDC72AFDE6}" type="slidenum">
              <a:rPr lang="en-US" smtClean="0"/>
              <a:t>72</a:t>
            </a:fld>
            <a:endParaRPr lang="en-US"/>
          </a:p>
        </p:txBody>
      </p:sp>
    </p:spTree>
    <p:extLst>
      <p:ext uri="{BB962C8B-B14F-4D97-AF65-F5344CB8AC3E}">
        <p14:creationId xmlns:p14="http://schemas.microsoft.com/office/powerpoint/2010/main" val="17630704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A83C4-208C-4002-9358-ACAFF6AAB81E}" type="slidenum">
              <a:rPr lang="en-US" smtClean="0"/>
              <a:t>76</a:t>
            </a:fld>
            <a:endParaRPr lang="en-US"/>
          </a:p>
        </p:txBody>
      </p:sp>
    </p:spTree>
    <p:extLst>
      <p:ext uri="{BB962C8B-B14F-4D97-AF65-F5344CB8AC3E}">
        <p14:creationId xmlns:p14="http://schemas.microsoft.com/office/powerpoint/2010/main" val="31010317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A83C4-208C-4002-9358-ACAFF6AAB81E}" type="slidenum">
              <a:rPr lang="en-US" smtClean="0"/>
              <a:t>77</a:t>
            </a:fld>
            <a:endParaRPr lang="en-US"/>
          </a:p>
        </p:txBody>
      </p:sp>
    </p:spTree>
    <p:extLst>
      <p:ext uri="{BB962C8B-B14F-4D97-AF65-F5344CB8AC3E}">
        <p14:creationId xmlns:p14="http://schemas.microsoft.com/office/powerpoint/2010/main" val="23692159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of CSI schools did not use any of their MKV funds last year, funding is at $500 pp this year</a:t>
            </a:r>
          </a:p>
        </p:txBody>
      </p:sp>
      <p:sp>
        <p:nvSpPr>
          <p:cNvPr id="4" name="Slide Number Placeholder 3"/>
          <p:cNvSpPr>
            <a:spLocks noGrp="1"/>
          </p:cNvSpPr>
          <p:nvPr>
            <p:ph type="sldNum" sz="quarter" idx="10"/>
          </p:nvPr>
        </p:nvSpPr>
        <p:spPr/>
        <p:txBody>
          <a:bodyPr/>
          <a:lstStyle/>
          <a:p>
            <a:fld id="{44E5AA02-F3BE-4319-A9B7-E5C820446EF8}" type="slidenum">
              <a:rPr lang="en-US" smtClean="0"/>
              <a:t>78</a:t>
            </a:fld>
            <a:endParaRPr lang="en-US"/>
          </a:p>
        </p:txBody>
      </p:sp>
    </p:spTree>
    <p:extLst>
      <p:ext uri="{BB962C8B-B14F-4D97-AF65-F5344CB8AC3E}">
        <p14:creationId xmlns:p14="http://schemas.microsoft.com/office/powerpoint/2010/main" val="4902278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Marcie</a:t>
            </a:r>
            <a:r>
              <a:rPr lang="en-US" baseline="0" dirty="0"/>
              <a:t> </a:t>
            </a:r>
            <a:endParaRPr lang="en-US" dirty="0"/>
          </a:p>
        </p:txBody>
      </p:sp>
      <p:sp>
        <p:nvSpPr>
          <p:cNvPr id="4" name="Slide Number Placeholder 3"/>
          <p:cNvSpPr>
            <a:spLocks noGrp="1"/>
          </p:cNvSpPr>
          <p:nvPr>
            <p:ph type="sldNum" sz="quarter" idx="10"/>
          </p:nvPr>
        </p:nvSpPr>
        <p:spPr/>
        <p:txBody>
          <a:bodyPr/>
          <a:lstStyle/>
          <a:p>
            <a:fld id="{44E5AA02-F3BE-4319-A9B7-E5C820446EF8}" type="slidenum">
              <a:rPr lang="en-US" smtClean="0"/>
              <a:t>79</a:t>
            </a:fld>
            <a:endParaRPr lang="en-US"/>
          </a:p>
        </p:txBody>
      </p:sp>
    </p:spTree>
    <p:extLst>
      <p:ext uri="{BB962C8B-B14F-4D97-AF65-F5344CB8AC3E}">
        <p14:creationId xmlns:p14="http://schemas.microsoft.com/office/powerpoint/2010/main" val="2384594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should continue to do outreach &amp; identification throughout the year</a:t>
            </a:r>
          </a:p>
          <a:p>
            <a:endParaRPr lang="en-US" dirty="0"/>
          </a:p>
          <a:p>
            <a:r>
              <a:rPr lang="en-US" dirty="0"/>
              <a:t>*SFA info might change based on food for all passing</a:t>
            </a:r>
          </a:p>
          <a:p>
            <a:r>
              <a:rPr lang="en-US" dirty="0"/>
              <a:t>-date is to give us time to process &amp; sign applications before the count window is over</a:t>
            </a:r>
          </a:p>
        </p:txBody>
      </p:sp>
      <p:sp>
        <p:nvSpPr>
          <p:cNvPr id="4" name="Slide Number Placeholder 3"/>
          <p:cNvSpPr>
            <a:spLocks noGrp="1"/>
          </p:cNvSpPr>
          <p:nvPr>
            <p:ph type="sldNum" sz="quarter" idx="5"/>
          </p:nvPr>
        </p:nvSpPr>
        <p:spPr/>
        <p:txBody>
          <a:bodyPr/>
          <a:lstStyle/>
          <a:p>
            <a:fld id="{E6DA0AD7-37E4-4089-961E-8FEDC72AFDE6}" type="slidenum">
              <a:rPr lang="en-US" smtClean="0"/>
              <a:t>6</a:t>
            </a:fld>
            <a:endParaRPr lang="en-US"/>
          </a:p>
        </p:txBody>
      </p:sp>
    </p:spTree>
    <p:extLst>
      <p:ext uri="{BB962C8B-B14F-4D97-AF65-F5344CB8AC3E}">
        <p14:creationId xmlns:p14="http://schemas.microsoft.com/office/powerpoint/2010/main" val="10949298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Marcie</a:t>
            </a:r>
            <a:r>
              <a:rPr lang="en-US" baseline="0" dirty="0"/>
              <a:t> </a:t>
            </a:r>
            <a:endParaRPr lang="en-US" dirty="0"/>
          </a:p>
        </p:txBody>
      </p:sp>
      <p:sp>
        <p:nvSpPr>
          <p:cNvPr id="4" name="Slide Number Placeholder 3"/>
          <p:cNvSpPr>
            <a:spLocks noGrp="1"/>
          </p:cNvSpPr>
          <p:nvPr>
            <p:ph type="sldNum" sz="quarter" idx="10"/>
          </p:nvPr>
        </p:nvSpPr>
        <p:spPr/>
        <p:txBody>
          <a:bodyPr/>
          <a:lstStyle/>
          <a:p>
            <a:fld id="{44E5AA02-F3BE-4319-A9B7-E5C820446EF8}" type="slidenum">
              <a:rPr lang="en-US" smtClean="0"/>
              <a:t>80</a:t>
            </a:fld>
            <a:endParaRPr lang="en-US"/>
          </a:p>
        </p:txBody>
      </p:sp>
    </p:spTree>
    <p:extLst>
      <p:ext uri="{BB962C8B-B14F-4D97-AF65-F5344CB8AC3E}">
        <p14:creationId xmlns:p14="http://schemas.microsoft.com/office/powerpoint/2010/main" val="40969556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additional wait time on this reimbursement to wait for the funds to be released from CDHS</a:t>
            </a:r>
          </a:p>
        </p:txBody>
      </p:sp>
      <p:sp>
        <p:nvSpPr>
          <p:cNvPr id="4" name="Slide Number Placeholder 3"/>
          <p:cNvSpPr>
            <a:spLocks noGrp="1"/>
          </p:cNvSpPr>
          <p:nvPr>
            <p:ph type="sldNum" sz="quarter" idx="5"/>
          </p:nvPr>
        </p:nvSpPr>
        <p:spPr/>
        <p:txBody>
          <a:bodyPr/>
          <a:lstStyle/>
          <a:p>
            <a:fld id="{E6DA0AD7-37E4-4089-961E-8FEDC72AFDE6}" type="slidenum">
              <a:rPr lang="en-US" smtClean="0"/>
              <a:t>82</a:t>
            </a:fld>
            <a:endParaRPr lang="en-US"/>
          </a:p>
        </p:txBody>
      </p:sp>
    </p:spTree>
    <p:extLst>
      <p:ext uri="{BB962C8B-B14F-4D97-AF65-F5344CB8AC3E}">
        <p14:creationId xmlns:p14="http://schemas.microsoft.com/office/powerpoint/2010/main" val="18863861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-additional resources about this can be found: https://resources.csi.state.co.us/grant-vantage-trainings/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83</a:t>
            </a:fld>
            <a:endParaRPr lang="en-US"/>
          </a:p>
        </p:txBody>
      </p:sp>
    </p:spTree>
    <p:extLst>
      <p:ext uri="{BB962C8B-B14F-4D97-AF65-F5344CB8AC3E}">
        <p14:creationId xmlns:p14="http://schemas.microsoft.com/office/powerpoint/2010/main" val="1642581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McKinney Vento students have been identified and have approved by the CSI McKinney Vento Liaison, data will need to be entered into five places in your SIS to properly code the student: homeless, cause of housing crisis, additional cause of housing crisis, primary nighttime residence, and free or reduced price lunch. </a:t>
            </a:r>
            <a:r>
              <a:rPr lang="en-US" b="0" dirty="0"/>
              <a:t>These fields will extract to the Student Demographic, or SD, file that is used for state reporting. We will walk through each of these fields and allowable coding on the next slides.</a:t>
            </a:r>
          </a:p>
        </p:txBody>
      </p:sp>
      <p:sp>
        <p:nvSpPr>
          <p:cNvPr id="4" name="Slide Number Placeholder 3"/>
          <p:cNvSpPr>
            <a:spLocks noGrp="1"/>
          </p:cNvSpPr>
          <p:nvPr>
            <p:ph type="sldNum" sz="quarter" idx="5"/>
          </p:nvPr>
        </p:nvSpPr>
        <p:spPr/>
        <p:txBody>
          <a:bodyPr/>
          <a:lstStyle/>
          <a:p>
            <a:fld id="{0A4B9746-0162-4A0D-A6A9-B694EB5F9D8C}" type="slidenum">
              <a:rPr lang="en-US" smtClean="0"/>
              <a:t>85</a:t>
            </a:fld>
            <a:endParaRPr lang="en-US"/>
          </a:p>
        </p:txBody>
      </p:sp>
    </p:spTree>
    <p:extLst>
      <p:ext uri="{BB962C8B-B14F-4D97-AF65-F5344CB8AC3E}">
        <p14:creationId xmlns:p14="http://schemas.microsoft.com/office/powerpoint/2010/main" val="21146358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is the homeless field.</a:t>
            </a:r>
          </a:p>
          <a:p>
            <a:endParaRPr lang="en-US" dirty="0"/>
          </a:p>
          <a:p>
            <a:r>
              <a:rPr lang="en-US" dirty="0"/>
              <a:t>All students, whether they are experiencing homelessness or not, will have data in the Homeless field. Students who are </a:t>
            </a:r>
            <a:r>
              <a:rPr lang="en-US" i="1" dirty="0"/>
              <a:t>not</a:t>
            </a:r>
            <a:r>
              <a:rPr lang="en-US" dirty="0"/>
              <a:t> experiencing homelessness would use the 0 (or No) coding. Students experiencing homelessness who have a completed form that has been approved by CSI’s Homeless Liaison should either be coded as 3, yes, in custody of a parent or guardian, or 4, yes, </a:t>
            </a:r>
            <a:r>
              <a:rPr lang="en-US" i="1" dirty="0"/>
              <a:t>not</a:t>
            </a:r>
            <a:r>
              <a:rPr lang="en-US" i="0" dirty="0"/>
              <a:t> in the custody of guardian (i.e., the student is an unaccompanied youth).</a:t>
            </a:r>
            <a:endParaRPr lang="en-US" dirty="0"/>
          </a:p>
          <a:p>
            <a:endParaRPr lang="en-US" dirty="0"/>
          </a:p>
          <a:p>
            <a:r>
              <a:rPr lang="en-US" dirty="0"/>
              <a:t>If a student is coded as either a 3 or a 4 in the Homeless Flag Field, then they must also have specific data included in the, the Cause of Housing Crisis Field, Primary Nighttime Residence Field, and the Free/Reduced Price Lunch Field. </a:t>
            </a:r>
          </a:p>
          <a:p>
            <a:endParaRPr lang="en-US" dirty="0"/>
          </a:p>
        </p:txBody>
      </p:sp>
      <p:sp>
        <p:nvSpPr>
          <p:cNvPr id="4" name="Slide Number Placeholder 3"/>
          <p:cNvSpPr>
            <a:spLocks noGrp="1"/>
          </p:cNvSpPr>
          <p:nvPr>
            <p:ph type="sldNum" sz="quarter" idx="5"/>
          </p:nvPr>
        </p:nvSpPr>
        <p:spPr/>
        <p:txBody>
          <a:bodyPr/>
          <a:lstStyle/>
          <a:p>
            <a:fld id="{0A4B9746-0162-4A0D-A6A9-B694EB5F9D8C}" type="slidenum">
              <a:rPr lang="en-US" smtClean="0"/>
              <a:t>86</a:t>
            </a:fld>
            <a:endParaRPr lang="en-US"/>
          </a:p>
        </p:txBody>
      </p:sp>
    </p:spTree>
    <p:extLst>
      <p:ext uri="{BB962C8B-B14F-4D97-AF65-F5344CB8AC3E}">
        <p14:creationId xmlns:p14="http://schemas.microsoft.com/office/powerpoint/2010/main" val="29871389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field that is related to homeless identification is primary nighttime residence.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student is coded as not Homeless (or Homeless = 0), then it is expected that Primary Nighttime Residence is coded with a 00 (for Not Applicable).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student is coded as Homeless (or Homeless = 3 or 4), then it is expected that Primary Nighttime Residence is any of the available options other than 00.</a:t>
            </a:r>
          </a:p>
          <a:p>
            <a:endParaRPr lang="en-US" dirty="0"/>
          </a:p>
        </p:txBody>
      </p:sp>
      <p:sp>
        <p:nvSpPr>
          <p:cNvPr id="4" name="Slide Number Placeholder 3"/>
          <p:cNvSpPr>
            <a:spLocks noGrp="1"/>
          </p:cNvSpPr>
          <p:nvPr>
            <p:ph type="sldNum" sz="quarter" idx="5"/>
          </p:nvPr>
        </p:nvSpPr>
        <p:spPr/>
        <p:txBody>
          <a:bodyPr/>
          <a:lstStyle/>
          <a:p>
            <a:fld id="{0A4B9746-0162-4A0D-A6A9-B694EB5F9D8C}" type="slidenum">
              <a:rPr lang="en-US" smtClean="0"/>
              <a:t>88</a:t>
            </a:fld>
            <a:endParaRPr lang="en-US"/>
          </a:p>
        </p:txBody>
      </p:sp>
    </p:spTree>
    <p:extLst>
      <p:ext uri="{BB962C8B-B14F-4D97-AF65-F5344CB8AC3E}">
        <p14:creationId xmlns:p14="http://schemas.microsoft.com/office/powerpoint/2010/main" val="27315320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third and fourth fields are Cause of Housing Crisis and Additional Cause of Housing Crisis.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student is coded as no Homeless (or Homeless = 0), then the it is expected that the Cause of Housing Crisis and Additional Cause of Housing Crisis fields are coded with a 00 (for Not Applicable).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student is coded as Homeless (or Homeless = 3 or 4), then it is expected that the Cause of Housing Crisis field is one of the options </a:t>
            </a:r>
            <a:r>
              <a:rPr lang="en-US" i="1" dirty="0"/>
              <a:t>other than 00</a:t>
            </a:r>
            <a:r>
              <a:rPr lang="en-US"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When a student is coded as Homeless (or Homeless = 3 or 4), then it is expected that the Additional Cause of Housing Crisis by any of the available options.</a:t>
            </a:r>
            <a:endParaRPr lang="en-US" dirty="0"/>
          </a:p>
          <a:p>
            <a:endParaRPr lang="en-US" dirty="0"/>
          </a:p>
          <a:p>
            <a:r>
              <a:rPr lang="en-US" dirty="0"/>
              <a:t>The Cause of Housing Crisis and Additional Cause of Housing Crisis fields allow for housing crisis circumstances to be better identified, for example, if the housing crisis was brought on by a layoff due to COVID you could use Pandemic in the Cause of Housing Crisis field and </a:t>
            </a:r>
            <a:r>
              <a:rPr lang="en-US" b="0" dirty="0"/>
              <a:t>l</a:t>
            </a:r>
            <a:r>
              <a:rPr lang="en-US" dirty="0"/>
              <a:t>oss or decrease in income in the Additional Cause of Housing Crisis Field. </a:t>
            </a:r>
          </a:p>
          <a:p>
            <a:endParaRPr lang="en-US" dirty="0"/>
          </a:p>
          <a:p>
            <a:r>
              <a:rPr lang="en-US" dirty="0"/>
              <a:t>New beginning the 2021-22 school year are the addition of “Seasonal Employee’ added to the 03 code and the new code of 98 – Prefer not to answer, both of which are highlighted in yellow on this slide. </a:t>
            </a:r>
          </a:p>
          <a:p>
            <a:endParaRPr lang="en-US" dirty="0"/>
          </a:p>
        </p:txBody>
      </p:sp>
      <p:sp>
        <p:nvSpPr>
          <p:cNvPr id="4" name="Slide Number Placeholder 3"/>
          <p:cNvSpPr>
            <a:spLocks noGrp="1"/>
          </p:cNvSpPr>
          <p:nvPr>
            <p:ph type="sldNum" sz="quarter" idx="5"/>
          </p:nvPr>
        </p:nvSpPr>
        <p:spPr/>
        <p:txBody>
          <a:bodyPr/>
          <a:lstStyle/>
          <a:p>
            <a:fld id="{0A4B9746-0162-4A0D-A6A9-B694EB5F9D8C}" type="slidenum">
              <a:rPr lang="en-US" smtClean="0"/>
              <a:t>89</a:t>
            </a:fld>
            <a:endParaRPr lang="en-US"/>
          </a:p>
        </p:txBody>
      </p:sp>
    </p:spTree>
    <p:extLst>
      <p:ext uri="{BB962C8B-B14F-4D97-AF65-F5344CB8AC3E}">
        <p14:creationId xmlns:p14="http://schemas.microsoft.com/office/powerpoint/2010/main" val="2670772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fifth and final field that is related to homeless identification is primary nighttime residence. When a student is coded as Homeless (or Homeless = 3 or 4), then it is expected that Free/Reduced Price Lunch is coded as 01, Free Lunch Eligible.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A4B9746-0162-4A0D-A6A9-B694EB5F9D8C}" type="slidenum">
              <a:rPr lang="en-US" smtClean="0"/>
              <a:t>91</a:t>
            </a:fld>
            <a:endParaRPr lang="en-US"/>
          </a:p>
        </p:txBody>
      </p:sp>
    </p:spTree>
    <p:extLst>
      <p:ext uri="{BB962C8B-B14F-4D97-AF65-F5344CB8AC3E}">
        <p14:creationId xmlns:p14="http://schemas.microsoft.com/office/powerpoint/2010/main" val="39467592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Sometimes we find students who are eligible for McKinney-Vento in different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On FRL forms, “Runaway” means “Unaccompanied Youth” for eligibility.</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92</a:t>
            </a:fld>
            <a:endParaRPr lang="en-US"/>
          </a:p>
        </p:txBody>
      </p:sp>
    </p:spTree>
    <p:extLst>
      <p:ext uri="{BB962C8B-B14F-4D97-AF65-F5344CB8AC3E}">
        <p14:creationId xmlns:p14="http://schemas.microsoft.com/office/powerpoint/2010/main" val="42039794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PowerSchool, the first</a:t>
            </a:r>
            <a:r>
              <a:rPr lang="en-US" b="1" dirty="0"/>
              <a:t> </a:t>
            </a:r>
            <a:r>
              <a:rPr lang="en-US" dirty="0"/>
              <a:t>4 fields are found under the CO Demographics tab of the State/Province – CO side menu. </a:t>
            </a:r>
          </a:p>
          <a:p>
            <a:endParaRPr lang="en-US" dirty="0"/>
          </a:p>
          <a:p>
            <a:r>
              <a:rPr lang="en-US" dirty="0"/>
              <a:t>Free/reduced price lunch is found by navigating to the side menu Administration section and selecting the Free Lunch Status from the Lunch menu option. Remember, students identified as homeless qualify for free lunch and should be coded accordingly. </a:t>
            </a:r>
          </a:p>
          <a:p>
            <a:endParaRPr lang="en-US" dirty="0"/>
          </a:p>
          <a:p>
            <a:endParaRPr lang="en-US" dirty="0"/>
          </a:p>
        </p:txBody>
      </p:sp>
      <p:sp>
        <p:nvSpPr>
          <p:cNvPr id="4" name="Slide Number Placeholder 3"/>
          <p:cNvSpPr>
            <a:spLocks noGrp="1"/>
          </p:cNvSpPr>
          <p:nvPr>
            <p:ph type="sldNum" sz="quarter" idx="5"/>
          </p:nvPr>
        </p:nvSpPr>
        <p:spPr/>
        <p:txBody>
          <a:bodyPr/>
          <a:lstStyle/>
          <a:p>
            <a:fld id="{0A4B9746-0162-4A0D-A6A9-B694EB5F9D8C}" type="slidenum">
              <a:rPr lang="en-US" smtClean="0"/>
              <a:t>93</a:t>
            </a:fld>
            <a:endParaRPr lang="en-US"/>
          </a:p>
        </p:txBody>
      </p:sp>
    </p:spTree>
    <p:extLst>
      <p:ext uri="{BB962C8B-B14F-4D97-AF65-F5344CB8AC3E}">
        <p14:creationId xmlns:p14="http://schemas.microsoft.com/office/powerpoint/2010/main" val="3812961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September 27</a:t>
            </a:r>
            <a:r>
              <a:rPr lang="en-US" baseline="30000" dirty="0"/>
              <a:t>th</a:t>
            </a:r>
            <a:r>
              <a:rPr lang="en-US" dirty="0"/>
              <a:t> deadline allows CSI time to process and approve McKinney Vento applications for identification in the October Count Collection, which is the primary method by which the initial allocation of McKinney-Vento funding is allocated to CSI schools. </a:t>
            </a:r>
          </a:p>
          <a:p>
            <a:endParaRPr lang="en-US" dirty="0"/>
          </a:p>
          <a:p>
            <a:r>
              <a:rPr lang="en-US" dirty="0"/>
              <a:t>These forms can still be submitted after September 27</a:t>
            </a:r>
            <a:r>
              <a:rPr lang="en-US" baseline="30000" dirty="0"/>
              <a:t>th</a:t>
            </a:r>
            <a:r>
              <a:rPr lang="en-US" dirty="0"/>
              <a:t> and throughout the school year and will be how subsequent allocation is awarded.</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8</a:t>
            </a:fld>
            <a:endParaRPr lang="en-US"/>
          </a:p>
        </p:txBody>
      </p:sp>
    </p:spTree>
    <p:extLst>
      <p:ext uri="{BB962C8B-B14F-4D97-AF65-F5344CB8AC3E}">
        <p14:creationId xmlns:p14="http://schemas.microsoft.com/office/powerpoint/2010/main" val="12812633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infinite Campus you will </a:t>
            </a:r>
            <a:r>
              <a:rPr lang="en-US" b="0" dirty="0"/>
              <a:t>fill out the first four fields from the Program Participation &gt; Homeless side menu.</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Free lunch can be found un the the FRAM Eligibility menu. </a:t>
            </a:r>
            <a:r>
              <a:rPr lang="en-US" dirty="0"/>
              <a:t>Remember, students identified as homeless qualify for free lunch and should be coded accordingly. </a:t>
            </a:r>
          </a:p>
          <a:p>
            <a:endParaRPr lang="en-US" b="1" dirty="0"/>
          </a:p>
        </p:txBody>
      </p:sp>
      <p:sp>
        <p:nvSpPr>
          <p:cNvPr id="4" name="Slide Number Placeholder 3"/>
          <p:cNvSpPr>
            <a:spLocks noGrp="1"/>
          </p:cNvSpPr>
          <p:nvPr>
            <p:ph type="sldNum" sz="quarter" idx="5"/>
          </p:nvPr>
        </p:nvSpPr>
        <p:spPr/>
        <p:txBody>
          <a:bodyPr/>
          <a:lstStyle/>
          <a:p>
            <a:fld id="{0A4B9746-0162-4A0D-A6A9-B694EB5F9D8C}" type="slidenum">
              <a:rPr lang="en-US" smtClean="0"/>
              <a:t>94</a:t>
            </a:fld>
            <a:endParaRPr lang="en-US"/>
          </a:p>
        </p:txBody>
      </p:sp>
    </p:spTree>
    <p:extLst>
      <p:ext uri="{BB962C8B-B14F-4D97-AF65-F5344CB8AC3E}">
        <p14:creationId xmlns:p14="http://schemas.microsoft.com/office/powerpoint/2010/main" val="38498023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coding considerations to keep in mind regarding homeless coding.</a:t>
            </a:r>
          </a:p>
          <a:p>
            <a:endParaRPr lang="en-US" dirty="0"/>
          </a:p>
          <a:p>
            <a:r>
              <a:rPr lang="en-US" dirty="0"/>
              <a:t>First, be sure that whoever is entering McKinney Vento information into your SIS is doing so </a:t>
            </a:r>
            <a:r>
              <a:rPr lang="en-US" i="1" dirty="0"/>
              <a:t>once they receive approval from CSI’s McKinney-Vento Liaison to do so. </a:t>
            </a:r>
            <a:r>
              <a:rPr lang="en-US" i="0" dirty="0"/>
              <a:t>Connect with your school’s McKinney-Vento contact regularly, particularly at the start of the year, to ensure this identification process is taking place appropriately and student data is only being updated once the school receives confirmation from CSI to do so. </a:t>
            </a:r>
            <a:r>
              <a:rPr lang="en-US" dirty="0"/>
              <a:t> </a:t>
            </a:r>
            <a:endParaRPr lang="en-US" b="0" dirty="0"/>
          </a:p>
          <a:p>
            <a:endParaRPr lang="en-US" b="0" dirty="0"/>
          </a:p>
          <a:p>
            <a:r>
              <a:rPr lang="en-US" b="0" dirty="0"/>
              <a:t>Second, once a student has been identified as experiencing homelessness, they will keep that status throughout the school year, even if housing status changes. (However, if a student is not identified as homeless at the beginning of the year but then is later identified as homeless, their homeless coding should change accordingly.) </a:t>
            </a:r>
          </a:p>
          <a:p>
            <a:endParaRPr lang="en-US" b="0" dirty="0"/>
          </a:p>
          <a:p>
            <a:r>
              <a:rPr lang="en-US" b="0" dirty="0"/>
              <a:t>Third, Homeless students automatically qualify for the free lunch eligibility status. This free lunch status remains in place throughout the school year, regardless of changes in housing situation. Be sure that when you code the student as homeless, you also update the record to free lunch eligibility also. An error will generate for the EOY and October Count collections if you do not do this.</a:t>
            </a:r>
          </a:p>
          <a:p>
            <a:endParaRPr lang="en-US" b="0" dirty="0"/>
          </a:p>
          <a:p>
            <a:r>
              <a:rPr lang="en-US" b="0" dirty="0"/>
              <a:t>Finally, your SIS may be structured to roll homeless status students over into the next school year. While this can be helpful at times, it can also lead to inaccurate, out of date data. Please be sure to do an audit of your homeless population throughout the year to ensure data accuracy. </a:t>
            </a:r>
            <a:endParaRPr lang="en-US" b="1" dirty="0"/>
          </a:p>
          <a:p>
            <a:endParaRPr lang="en-US" dirty="0"/>
          </a:p>
        </p:txBody>
      </p:sp>
      <p:sp>
        <p:nvSpPr>
          <p:cNvPr id="4" name="Slide Number Placeholder 3"/>
          <p:cNvSpPr>
            <a:spLocks noGrp="1"/>
          </p:cNvSpPr>
          <p:nvPr>
            <p:ph type="sldNum" sz="quarter" idx="5"/>
          </p:nvPr>
        </p:nvSpPr>
        <p:spPr/>
        <p:txBody>
          <a:bodyPr/>
          <a:lstStyle/>
          <a:p>
            <a:fld id="{0A4B9746-0162-4A0D-A6A9-B694EB5F9D8C}" type="slidenum">
              <a:rPr lang="en-US" smtClean="0"/>
              <a:t>95</a:t>
            </a:fld>
            <a:endParaRPr lang="en-US"/>
          </a:p>
        </p:txBody>
      </p:sp>
    </p:spTree>
    <p:extLst>
      <p:ext uri="{BB962C8B-B14F-4D97-AF65-F5344CB8AC3E}">
        <p14:creationId xmlns:p14="http://schemas.microsoft.com/office/powerpoint/2010/main" val="25047411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resources available to validate your homeless data. </a:t>
            </a:r>
          </a:p>
          <a:p>
            <a:endParaRPr lang="en-US" dirty="0"/>
          </a:p>
          <a:p>
            <a:r>
              <a:rPr lang="en-US" dirty="0"/>
              <a:t>Use CSI Validation resources such as the record Checker Tool and the Data Validations Checklist, which include an audit for homeless students. </a:t>
            </a:r>
          </a:p>
          <a:p>
            <a:r>
              <a:rPr lang="en-US" dirty="0"/>
              <a:t>Run Ad Hoc Reports from your SIS throughout the year to pull a list of students identified as homeless.</a:t>
            </a:r>
          </a:p>
          <a:p>
            <a:r>
              <a:rPr lang="en-US" dirty="0"/>
              <a:t>Share this list with your school’s McKinney Vento Liaison. Your liaison should check the data being reported and compare it against the CSI-approved MKV forms for the school year.</a:t>
            </a:r>
          </a:p>
          <a:p>
            <a:r>
              <a:rPr lang="en-US" dirty="0"/>
              <a:t>Carefully review this demographic group when reviewing your Summary Report for applicable data collections throughout the year. </a:t>
            </a:r>
          </a:p>
        </p:txBody>
      </p:sp>
      <p:sp>
        <p:nvSpPr>
          <p:cNvPr id="4" name="Slide Number Placeholder 3"/>
          <p:cNvSpPr>
            <a:spLocks noGrp="1"/>
          </p:cNvSpPr>
          <p:nvPr>
            <p:ph type="sldNum" sz="quarter" idx="5"/>
          </p:nvPr>
        </p:nvSpPr>
        <p:spPr/>
        <p:txBody>
          <a:bodyPr/>
          <a:lstStyle/>
          <a:p>
            <a:fld id="{0A4B9746-0162-4A0D-A6A9-B694EB5F9D8C}" type="slidenum">
              <a:rPr lang="en-US" smtClean="0"/>
              <a:t>96</a:t>
            </a:fld>
            <a:endParaRPr lang="en-US"/>
          </a:p>
        </p:txBody>
      </p:sp>
    </p:spTree>
    <p:extLst>
      <p:ext uri="{BB962C8B-B14F-4D97-AF65-F5344CB8AC3E}">
        <p14:creationId xmlns:p14="http://schemas.microsoft.com/office/powerpoint/2010/main" val="40254459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many interact with any of us!</a:t>
            </a:r>
          </a:p>
        </p:txBody>
      </p:sp>
      <p:sp>
        <p:nvSpPr>
          <p:cNvPr id="4" name="Slide Number Placeholder 3"/>
          <p:cNvSpPr>
            <a:spLocks noGrp="1"/>
          </p:cNvSpPr>
          <p:nvPr>
            <p:ph type="sldNum" sz="quarter" idx="5"/>
          </p:nvPr>
        </p:nvSpPr>
        <p:spPr/>
        <p:txBody>
          <a:bodyPr/>
          <a:lstStyle/>
          <a:p>
            <a:fld id="{E6DA0AD7-37E4-4089-961E-8FEDC72AFDE6}" type="slidenum">
              <a:rPr lang="en-US" smtClean="0"/>
              <a:t>97</a:t>
            </a:fld>
            <a:endParaRPr lang="en-US"/>
          </a:p>
        </p:txBody>
      </p:sp>
    </p:spTree>
    <p:extLst>
      <p:ext uri="{BB962C8B-B14F-4D97-AF65-F5344CB8AC3E}">
        <p14:creationId xmlns:p14="http://schemas.microsoft.com/office/powerpoint/2010/main" val="35644973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https://nche.ed.gov/downloads/youthposter_eng_color.pdf</a:t>
            </a:r>
          </a:p>
          <a:p>
            <a:r>
              <a:rPr lang="en-US" dirty="0"/>
              <a:t>https://nche.ed.gov/downloads/parentposter_eng_color.pdf</a:t>
            </a:r>
          </a:p>
        </p:txBody>
      </p:sp>
      <p:sp>
        <p:nvSpPr>
          <p:cNvPr id="4" name="Slide Number Placeholder 3"/>
          <p:cNvSpPr>
            <a:spLocks noGrp="1"/>
          </p:cNvSpPr>
          <p:nvPr>
            <p:ph type="sldNum" sz="quarter" idx="10"/>
          </p:nvPr>
        </p:nvSpPr>
        <p:spPr/>
        <p:txBody>
          <a:bodyPr/>
          <a:lstStyle/>
          <a:p>
            <a:fld id="{768A83C4-208C-4002-9358-ACAFF6AAB81E}" type="slidenum">
              <a:rPr lang="en-US" smtClean="0"/>
              <a:t>99</a:t>
            </a:fld>
            <a:endParaRPr lang="en-US"/>
          </a:p>
        </p:txBody>
      </p:sp>
    </p:spTree>
    <p:extLst>
      <p:ext uri="{BB962C8B-B14F-4D97-AF65-F5344CB8AC3E}">
        <p14:creationId xmlns:p14="http://schemas.microsoft.com/office/powerpoint/2010/main" val="259296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https://www.cde.state.co.us/studentsupport/mckinneyventofactsheet05-10-21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McKinney-Vento Act helps un or underhoused student access schooling and eliminating barriers to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-wording (homeless, unhoused)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9</a:t>
            </a:fld>
            <a:endParaRPr lang="en-US"/>
          </a:p>
        </p:txBody>
      </p:sp>
    </p:spTree>
    <p:extLst>
      <p:ext uri="{BB962C8B-B14F-4D97-AF65-F5344CB8AC3E}">
        <p14:creationId xmlns:p14="http://schemas.microsoft.com/office/powerpoint/2010/main" val="1108738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 of drop out is the highest around the first exposure to a MKV qualifying event</a:t>
            </a:r>
          </a:p>
        </p:txBody>
      </p:sp>
      <p:sp>
        <p:nvSpPr>
          <p:cNvPr id="4" name="Slide Number Placeholder 3"/>
          <p:cNvSpPr>
            <a:spLocks noGrp="1"/>
          </p:cNvSpPr>
          <p:nvPr>
            <p:ph type="sldNum" sz="quarter" idx="5"/>
          </p:nvPr>
        </p:nvSpPr>
        <p:spPr/>
        <p:txBody>
          <a:bodyPr/>
          <a:lstStyle/>
          <a:p>
            <a:fld id="{E6DA0AD7-37E4-4089-961E-8FEDC72AFDE6}" type="slidenum">
              <a:rPr lang="en-US" smtClean="0"/>
              <a:t>10</a:t>
            </a:fld>
            <a:endParaRPr lang="en-US"/>
          </a:p>
        </p:txBody>
      </p:sp>
    </p:spTree>
    <p:extLst>
      <p:ext uri="{BB962C8B-B14F-4D97-AF65-F5344CB8AC3E}">
        <p14:creationId xmlns:p14="http://schemas.microsoft.com/office/powerpoint/2010/main" val="327443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prstClr val="black"/>
                </a:solidFill>
                <a:latin typeface="Roboto" panose="02000000000000000000" pitchFamily="2" charset="0"/>
                <a:ea typeface="Roboto" panose="02000000000000000000" pitchFamily="2" charset="0"/>
              </a:rPr>
              <a:t>Quick Facts:</a:t>
            </a:r>
          </a:p>
          <a:p>
            <a:pPr marL="285750" indent="-285750">
              <a:buFont typeface="Arial" panose="020B0604020202020204" pitchFamily="34" charset="0"/>
              <a:buChar char="•"/>
            </a:pPr>
            <a:r>
              <a:rPr lang="en-US" sz="1200" b="0" dirty="0">
                <a:solidFill>
                  <a:prstClr val="black"/>
                </a:solidFill>
                <a:latin typeface="Roboto" panose="02000000000000000000" pitchFamily="2" charset="0"/>
                <a:ea typeface="Roboto" panose="02000000000000000000" pitchFamily="2" charset="0"/>
              </a:rPr>
              <a:t>The number of students identified as homeless students should average 10% of the students who receive free meals.</a:t>
            </a:r>
          </a:p>
          <a:p>
            <a:pPr marL="285750" indent="-285750">
              <a:buFont typeface="Arial" panose="020B0604020202020204" pitchFamily="34" charset="0"/>
              <a:buChar char="•"/>
            </a:pPr>
            <a:r>
              <a:rPr lang="en-US" sz="1200" b="0" dirty="0">
                <a:solidFill>
                  <a:prstClr val="black"/>
                </a:solidFill>
                <a:latin typeface="Roboto" panose="02000000000000000000" pitchFamily="2" charset="0"/>
                <a:ea typeface="Roboto" panose="02000000000000000000" pitchFamily="2" charset="0"/>
              </a:rPr>
              <a:t>CSI currently has around 7,000 students eligible for free/reduced lunch.  </a:t>
            </a:r>
          </a:p>
          <a:p>
            <a:pPr marL="285750" indent="-285750">
              <a:buFont typeface="Arial" panose="020B0604020202020204" pitchFamily="34" charset="0"/>
              <a:buChar char="•"/>
            </a:pPr>
            <a:r>
              <a:rPr lang="en-US" sz="1200" b="0" dirty="0">
                <a:solidFill>
                  <a:prstClr val="black"/>
                </a:solidFill>
                <a:latin typeface="Roboto" panose="02000000000000000000" pitchFamily="2" charset="0"/>
                <a:ea typeface="Roboto" panose="02000000000000000000" pitchFamily="2" charset="0"/>
              </a:rPr>
              <a:t>CSI identifies around 100 students each year under McKinney-Vento.</a:t>
            </a:r>
          </a:p>
          <a:p>
            <a:pPr marL="285750" indent="-285750">
              <a:buFont typeface="Arial" panose="020B0604020202020204" pitchFamily="34" charset="0"/>
              <a:buChar char="•"/>
            </a:pPr>
            <a:r>
              <a:rPr lang="en-US" sz="1200" b="0" dirty="0">
                <a:solidFill>
                  <a:prstClr val="black"/>
                </a:solidFill>
                <a:latin typeface="Roboto" panose="02000000000000000000" pitchFamily="2" charset="0"/>
                <a:ea typeface="Roboto" panose="02000000000000000000" pitchFamily="2" charset="0"/>
              </a:rPr>
              <a:t>We are not capturing all students who qualify for Homeless support and services. We are short by over 600!</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11</a:t>
            </a:fld>
            <a:endParaRPr lang="en-US"/>
          </a:p>
        </p:txBody>
      </p:sp>
    </p:spTree>
    <p:extLst>
      <p:ext uri="{BB962C8B-B14F-4D97-AF65-F5344CB8AC3E}">
        <p14:creationId xmlns:p14="http://schemas.microsoft.com/office/powerpoint/2010/main" val="1301058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fld id="{2258B56D-D995-427E-BB1A-BCE7E3EA5A63}" type="datetime1">
              <a:rPr lang="en-US" smtClean="0"/>
              <a:t>8/22/2024</a:t>
            </a:fld>
            <a:endParaRPr lang="en-US" dirty="0"/>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956286" y="6441255"/>
            <a:ext cx="984019" cy="365125"/>
          </a:xfrm>
          <a:prstGeom prst="rect">
            <a:avLst/>
          </a:prstGeom>
        </p:spPr>
        <p:txBody>
          <a:bodyPr/>
          <a:lstStyle>
            <a:lvl1pPr>
              <a:defRPr>
                <a:solidFill>
                  <a:schemeClr val="tx2"/>
                </a:solidFill>
              </a:defRPr>
            </a:lvl1pPr>
          </a:lstStyle>
          <a:p>
            <a:fld id="{4FAB73BC-B049-4115-A692-8D63A059BFB8}"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3" y="6470778"/>
            <a:ext cx="421340" cy="317244"/>
          </a:xfrm>
          <a:prstGeom prst="rect">
            <a:avLst/>
          </a:prstGeom>
        </p:spPr>
      </p:pic>
    </p:spTree>
    <p:extLst>
      <p:ext uri="{BB962C8B-B14F-4D97-AF65-F5344CB8AC3E}">
        <p14:creationId xmlns:p14="http://schemas.microsoft.com/office/powerpoint/2010/main" val="277351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naehcy.org/educational-resources/" TargetMode="External"/><Relationship Id="rId2" Type="http://schemas.openxmlformats.org/officeDocument/2006/relationships/image" Target="../media/image22.jpg"/><Relationship Id="rId1" Type="http://schemas.openxmlformats.org/officeDocument/2006/relationships/slideLayout" Target="../slideLayouts/slideLayout3.xml"/><Relationship Id="rId4" Type="http://schemas.openxmlformats.org/officeDocument/2006/relationships/hyperlink" Target="http://center.serve.org/nche/web/online_tr.ph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hyperlink" Target="https://nchehelpline.org/pages/free-order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nche.ed.gov/wp-content/uploads/2020/05/NCHE-Eligibility-Flowchart.pdf" TargetMode="Externa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8.png"/><Relationship Id="rId7" Type="http://schemas.openxmlformats.org/officeDocument/2006/relationships/diagramColors" Target="../diagrams/colors5.xml"/><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svg"/></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8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9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hyperlink" Target="https://theacademyk12.powerschool.com/admin/home.html"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hyperlink" Target="https://theacademyk12.powerschool.com/admin/students/home.html?selectstudent=nosearch"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3" Type="http://schemas.openxmlformats.org/officeDocument/2006/relationships/hyperlink" Target="http://center.serve.org/nche/index.php" TargetMode="External"/><Relationship Id="rId2" Type="http://schemas.openxmlformats.org/officeDocument/2006/relationships/hyperlink" Target="http://www.cde.state.co.us/dropoutprevention/homeless_index" TargetMode="External"/><Relationship Id="rId1" Type="http://schemas.openxmlformats.org/officeDocument/2006/relationships/slideLayout" Target="../slideLayouts/slideLayout2.xml"/><Relationship Id="rId4" Type="http://schemas.openxmlformats.org/officeDocument/2006/relationships/hyperlink" Target="http://www.cde.state.co.us/dropoutprevention/homeless_resources-liaisons"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0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819" y="755207"/>
            <a:ext cx="8361381" cy="2387600"/>
          </a:xfrm>
        </p:spPr>
        <p:txBody>
          <a:bodyPr>
            <a:normAutofit/>
          </a:bodyPr>
          <a:lstStyle/>
          <a:p>
            <a:pPr algn="ctr"/>
            <a:r>
              <a:rPr lang="en-US" sz="5000" b="1" dirty="0"/>
              <a:t>McKinney-Vento Liaison Training</a:t>
            </a:r>
            <a:br>
              <a:rPr lang="en-US" sz="5000" b="1" dirty="0"/>
            </a:br>
            <a:endParaRPr lang="en-US" sz="5000" b="1" dirty="0"/>
          </a:p>
        </p:txBody>
      </p:sp>
      <p:sp>
        <p:nvSpPr>
          <p:cNvPr id="7" name="TextBox 6">
            <a:extLst>
              <a:ext uri="{FF2B5EF4-FFF2-40B4-BE49-F238E27FC236}">
                <a16:creationId xmlns:a16="http://schemas.microsoft.com/office/drawing/2014/main" id="{12D60C40-42BB-7A88-76DB-1A5E911C054E}"/>
              </a:ext>
            </a:extLst>
          </p:cNvPr>
          <p:cNvSpPr txBox="1"/>
          <p:nvPr/>
        </p:nvSpPr>
        <p:spPr>
          <a:xfrm>
            <a:off x="520700" y="5588000"/>
            <a:ext cx="4902200" cy="369332"/>
          </a:xfrm>
          <a:prstGeom prst="rect">
            <a:avLst/>
          </a:prstGeom>
          <a:noFill/>
        </p:spPr>
        <p:txBody>
          <a:bodyPr wrap="square" rtlCol="0">
            <a:spAutoFit/>
          </a:bodyPr>
          <a:lstStyle/>
          <a:p>
            <a:r>
              <a:rPr lang="en-US" dirty="0"/>
              <a:t>Charter School Institute</a:t>
            </a: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BF56-C598-182F-24BC-70FD95258202}"/>
              </a:ext>
            </a:extLst>
          </p:cNvPr>
          <p:cNvSpPr>
            <a:spLocks noGrp="1"/>
          </p:cNvSpPr>
          <p:nvPr>
            <p:ph type="title"/>
          </p:nvPr>
        </p:nvSpPr>
        <p:spPr>
          <a:xfrm>
            <a:off x="532435" y="150472"/>
            <a:ext cx="7982915" cy="1540218"/>
          </a:xfrm>
        </p:spPr>
        <p:txBody>
          <a:bodyPr>
            <a:normAutofit/>
          </a:bodyPr>
          <a:lstStyle/>
          <a:p>
            <a:pPr algn="ctr"/>
            <a:r>
              <a:rPr lang="en-US" dirty="0"/>
              <a:t>Impacts of Homelessness on Children and Youth</a:t>
            </a:r>
          </a:p>
        </p:txBody>
      </p:sp>
      <p:sp>
        <p:nvSpPr>
          <p:cNvPr id="3" name="Content Placeholder 2">
            <a:extLst>
              <a:ext uri="{FF2B5EF4-FFF2-40B4-BE49-F238E27FC236}">
                <a16:creationId xmlns:a16="http://schemas.microsoft.com/office/drawing/2014/main" id="{CC1AD39A-A9C4-3A40-E3CB-DDEE907F8C23}"/>
              </a:ext>
            </a:extLst>
          </p:cNvPr>
          <p:cNvSpPr>
            <a:spLocks noGrp="1"/>
          </p:cNvSpPr>
          <p:nvPr>
            <p:ph sz="half" idx="1"/>
          </p:nvPr>
        </p:nvSpPr>
        <p:spPr>
          <a:xfrm>
            <a:off x="347241" y="1825625"/>
            <a:ext cx="4167609" cy="4351338"/>
          </a:xfrm>
        </p:spPr>
        <p:txBody>
          <a:bodyPr>
            <a:normAutofit/>
          </a:bodyPr>
          <a:lstStyle/>
          <a:p>
            <a:r>
              <a:rPr lang="en-US" dirty="0"/>
              <a:t>Higher incidences of acute and chronic illnesses</a:t>
            </a:r>
          </a:p>
          <a:p>
            <a:endParaRPr lang="en-US" dirty="0"/>
          </a:p>
          <a:p>
            <a:r>
              <a:rPr lang="en-US" dirty="0"/>
              <a:t>Youth who experience homelessness are 87% more likely to drop out of school. </a:t>
            </a:r>
          </a:p>
          <a:p>
            <a:endParaRPr lang="en-US" dirty="0"/>
          </a:p>
        </p:txBody>
      </p:sp>
      <p:sp>
        <p:nvSpPr>
          <p:cNvPr id="4" name="Content Placeholder 3">
            <a:extLst>
              <a:ext uri="{FF2B5EF4-FFF2-40B4-BE49-F238E27FC236}">
                <a16:creationId xmlns:a16="http://schemas.microsoft.com/office/drawing/2014/main" id="{4DF78614-BA3C-79E6-029D-A1AC4A2574F4}"/>
              </a:ext>
            </a:extLst>
          </p:cNvPr>
          <p:cNvSpPr>
            <a:spLocks noGrp="1"/>
          </p:cNvSpPr>
          <p:nvPr>
            <p:ph sz="half" idx="2"/>
          </p:nvPr>
        </p:nvSpPr>
        <p:spPr>
          <a:xfrm>
            <a:off x="4629149" y="1825625"/>
            <a:ext cx="4260207" cy="4351338"/>
          </a:xfrm>
        </p:spPr>
        <p:txBody>
          <a:bodyPr>
            <a:normAutofit/>
          </a:bodyPr>
          <a:lstStyle/>
          <a:p>
            <a:r>
              <a:rPr lang="en-US" dirty="0"/>
              <a:t>The opportunity gap widens </a:t>
            </a:r>
          </a:p>
        </p:txBody>
      </p:sp>
      <p:pic>
        <p:nvPicPr>
          <p:cNvPr id="4098" name="Picture 2" descr="Almost 40,000 School Children Sought Homelessness Help Last Year - PBA">
            <a:extLst>
              <a:ext uri="{FF2B5EF4-FFF2-40B4-BE49-F238E27FC236}">
                <a16:creationId xmlns:a16="http://schemas.microsoft.com/office/drawing/2014/main" id="{B1D94E6F-A6B7-D951-B289-3BDBF1125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850" y="3705224"/>
            <a:ext cx="297180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9627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highlight>
                  <a:srgbClr val="FFFF00"/>
                </a:highlight>
                <a:latin typeface="+mn-lt"/>
              </a:rPr>
              <a:t>Additional Scenarios</a:t>
            </a:r>
          </a:p>
        </p:txBody>
      </p:sp>
      <p:sp>
        <p:nvSpPr>
          <p:cNvPr id="3" name="Content Placeholder 2"/>
          <p:cNvSpPr>
            <a:spLocks noGrp="1"/>
          </p:cNvSpPr>
          <p:nvPr>
            <p:ph idx="1"/>
          </p:nvPr>
        </p:nvSpPr>
        <p:spPr>
          <a:xfrm>
            <a:off x="81023" y="1655180"/>
            <a:ext cx="8935655" cy="4872942"/>
          </a:xfrm>
        </p:spPr>
        <p:txBody>
          <a:bodyPr>
            <a:normAutofit/>
          </a:bodyPr>
          <a:lstStyle/>
          <a:p>
            <a:pPr marL="0" indent="0">
              <a:buNone/>
            </a:pPr>
            <a:r>
              <a:rPr lang="en-US" dirty="0"/>
              <a:t>Which of the following would you consider homeless? </a:t>
            </a:r>
          </a:p>
          <a:p>
            <a:pPr marL="0" indent="0">
              <a:buNone/>
            </a:pPr>
            <a:endParaRPr lang="en-US" dirty="0"/>
          </a:p>
          <a:p>
            <a:pPr marL="0" indent="0">
              <a:buNone/>
            </a:pPr>
            <a:r>
              <a:rPr lang="en-US" dirty="0"/>
              <a:t>1) A single father moved in with his mother because she can provide before and after school care for his son and because his mother is older and needs help. </a:t>
            </a:r>
          </a:p>
          <a:p>
            <a:pPr marL="0" indent="0">
              <a:buNone/>
            </a:pPr>
            <a:endParaRPr lang="en-US" dirty="0"/>
          </a:p>
          <a:p>
            <a:pPr marL="0" indent="0">
              <a:buNone/>
            </a:pPr>
            <a:r>
              <a:rPr lang="en-US" dirty="0"/>
              <a:t>2) A family lost their housing due to a natural disaster that destroyed their home. They moved in with relatives until the house is repaired.</a:t>
            </a:r>
          </a:p>
        </p:txBody>
      </p:sp>
    </p:spTree>
    <p:extLst>
      <p:ext uri="{BB962C8B-B14F-4D97-AF65-F5344CB8AC3E}">
        <p14:creationId xmlns:p14="http://schemas.microsoft.com/office/powerpoint/2010/main" val="286804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93371"/>
            <a:ext cx="7886700" cy="4919663"/>
          </a:xfrm>
        </p:spPr>
        <p:txBody>
          <a:bodyPr/>
          <a:lstStyle/>
          <a:p>
            <a:pPr marL="0" indent="0">
              <a:buNone/>
            </a:pPr>
            <a:r>
              <a:rPr lang="en-US" dirty="0"/>
              <a:t>The living situation in 1 was a choice for convenience, and does not fit the definition of homeless, based on the information provided. The family’s situation appears to be fixed, regular, and adequate.</a:t>
            </a:r>
          </a:p>
          <a:p>
            <a:pPr marL="0" indent="0">
              <a:buNone/>
            </a:pPr>
            <a:endParaRPr lang="en-US" dirty="0"/>
          </a:p>
          <a:p>
            <a:pPr marL="0" indent="0">
              <a:buNone/>
            </a:pPr>
            <a:r>
              <a:rPr lang="en-US" dirty="0"/>
              <a:t>If you selected 2, you are correct. The family is living doubled up due to loss of housing, and the situation is temporary. </a:t>
            </a:r>
          </a:p>
          <a:p>
            <a:pPr marL="0" indent="0">
              <a:buNone/>
            </a:pPr>
            <a:endParaRPr lang="en-US" dirty="0"/>
          </a:p>
        </p:txBody>
      </p:sp>
      <p:pic>
        <p:nvPicPr>
          <p:cNvPr id="7172" name="Picture 4" descr="Green Tick and Red Cross Sign. Checkmark Icons Set. Wrong Symbol. Correct  Tick. Round Yes and No Icons Stock Vector - Illustration of sign, wrong:  229844442">
            <a:extLst>
              <a:ext uri="{FF2B5EF4-FFF2-40B4-BE49-F238E27FC236}">
                <a16:creationId xmlns:a16="http://schemas.microsoft.com/office/drawing/2014/main" id="{3E08565F-B2D9-0ECF-C301-4F8B29824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2" y="4736759"/>
            <a:ext cx="3381375" cy="1352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FEA9614-5C4A-8C51-7DC4-9D98B902123A}"/>
              </a:ext>
            </a:extLst>
          </p:cNvPr>
          <p:cNvSpPr>
            <a:spLocks noGrp="1"/>
          </p:cNvSpPr>
          <p:nvPr>
            <p:ph type="title"/>
          </p:nvPr>
        </p:nvSpPr>
        <p:spPr>
          <a:xfrm>
            <a:off x="149148" y="5413034"/>
            <a:ext cx="7886700" cy="1325563"/>
          </a:xfrm>
        </p:spPr>
        <p:txBody>
          <a:bodyPr/>
          <a:lstStyle/>
          <a:p>
            <a:r>
              <a:rPr lang="en-US" dirty="0"/>
              <a:t>Answer 1</a:t>
            </a:r>
          </a:p>
        </p:txBody>
      </p:sp>
    </p:spTree>
    <p:extLst>
      <p:ext uri="{BB962C8B-B14F-4D97-AF65-F5344CB8AC3E}">
        <p14:creationId xmlns:p14="http://schemas.microsoft.com/office/powerpoint/2010/main" val="25703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57" y="4825614"/>
            <a:ext cx="7886700" cy="1819274"/>
          </a:xfrm>
        </p:spPr>
        <p:txBody>
          <a:bodyPr>
            <a:normAutofit/>
          </a:bodyPr>
          <a:lstStyle/>
          <a:p>
            <a:r>
              <a:rPr lang="en-US" dirty="0"/>
              <a:t>Additional Scenario 2</a:t>
            </a:r>
          </a:p>
        </p:txBody>
      </p:sp>
      <p:sp>
        <p:nvSpPr>
          <p:cNvPr id="3" name="Content Placeholder 2"/>
          <p:cNvSpPr>
            <a:spLocks noGrp="1"/>
          </p:cNvSpPr>
          <p:nvPr>
            <p:ph idx="1"/>
          </p:nvPr>
        </p:nvSpPr>
        <p:spPr>
          <a:xfrm>
            <a:off x="628650" y="1274763"/>
            <a:ext cx="7886700" cy="4351338"/>
          </a:xfrm>
        </p:spPr>
        <p:txBody>
          <a:bodyPr/>
          <a:lstStyle/>
          <a:p>
            <a:pPr marL="0" indent="0">
              <a:buNone/>
            </a:pPr>
            <a:r>
              <a:rPr lang="en-US" dirty="0"/>
              <a:t>1) A teen moved in with a friend’s family when his parents kicked him out of their home after an argument. The friend’s parents said he could stay for a week only. </a:t>
            </a:r>
          </a:p>
          <a:p>
            <a:pPr marL="0" indent="0">
              <a:buNone/>
            </a:pPr>
            <a:endParaRPr lang="en-US" dirty="0"/>
          </a:p>
          <a:p>
            <a:pPr marL="0" indent="0">
              <a:buNone/>
            </a:pPr>
            <a:r>
              <a:rPr lang="en-US" dirty="0"/>
              <a:t>2) A youth has lived with her aunt and uncle ever since her mother was incarcerated two years ago.</a:t>
            </a:r>
          </a:p>
        </p:txBody>
      </p:sp>
    </p:spTree>
    <p:extLst>
      <p:ext uri="{BB962C8B-B14F-4D97-AF65-F5344CB8AC3E}">
        <p14:creationId xmlns:p14="http://schemas.microsoft.com/office/powerpoint/2010/main" val="35677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473B-7E51-F0D2-AE96-B2F233D75715}"/>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Scenario Explanation</a:t>
            </a:r>
            <a:br>
              <a:rPr lang="en-US" dirty="0"/>
            </a:br>
            <a:endParaRPr lang="en-US" dirty="0"/>
          </a:p>
        </p:txBody>
      </p:sp>
      <p:sp>
        <p:nvSpPr>
          <p:cNvPr id="3" name="Content Placeholder 2"/>
          <p:cNvSpPr>
            <a:spLocks noGrp="1"/>
          </p:cNvSpPr>
          <p:nvPr>
            <p:ph idx="1"/>
          </p:nvPr>
        </p:nvSpPr>
        <p:spPr>
          <a:xfrm>
            <a:off x="628649" y="889726"/>
            <a:ext cx="7886700" cy="4819877"/>
          </a:xfrm>
        </p:spPr>
        <p:txBody>
          <a:bodyPr/>
          <a:lstStyle/>
          <a:p>
            <a:pPr marL="0" indent="0">
              <a:buNone/>
            </a:pPr>
            <a:r>
              <a:rPr lang="en-US" dirty="0"/>
              <a:t>The youth in example 1, would be considered eligible as an unaccompanied homeless youth. He was kicked out of his home and his current living situation is temporary. </a:t>
            </a:r>
          </a:p>
          <a:p>
            <a:endParaRPr lang="en-US" dirty="0"/>
          </a:p>
          <a:p>
            <a:pPr marL="0" indent="0">
              <a:buNone/>
            </a:pPr>
            <a:r>
              <a:rPr lang="en-US" dirty="0"/>
              <a:t>The youth in example 2, while unaccompanied, would most likely not be considered eligible since her living situation appears stable with her aunt and uncle.</a:t>
            </a:r>
          </a:p>
        </p:txBody>
      </p:sp>
      <p:pic>
        <p:nvPicPr>
          <p:cNvPr id="6146" name="Picture 2" descr="Green Tick and Red Cross Sign. Checkmark Icons Set. Wrong Symbol. Correct  Tick. Round Yes and No Icons Stock Vector - Illustration of sign, wrong:  229844442">
            <a:extLst>
              <a:ext uri="{FF2B5EF4-FFF2-40B4-BE49-F238E27FC236}">
                <a16:creationId xmlns:a16="http://schemas.microsoft.com/office/drawing/2014/main" id="{D6DE2461-1A5E-EF99-D8EF-EC8017452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2" y="5322304"/>
            <a:ext cx="338137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1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EB58-6D92-22C6-032F-41DD47189ED2}"/>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Graph Differences of FRL &amp; MKV</a:t>
            </a:r>
          </a:p>
        </p:txBody>
      </p:sp>
      <p:sp>
        <p:nvSpPr>
          <p:cNvPr id="12" name="TextBox 11">
            <a:extLst>
              <a:ext uri="{FF2B5EF4-FFF2-40B4-BE49-F238E27FC236}">
                <a16:creationId xmlns:a16="http://schemas.microsoft.com/office/drawing/2014/main" id="{6FE945E9-1AEC-63A3-37A4-8B9D05C55C58}"/>
              </a:ext>
            </a:extLst>
          </p:cNvPr>
          <p:cNvSpPr txBox="1"/>
          <p:nvPr/>
        </p:nvSpPr>
        <p:spPr>
          <a:xfrm>
            <a:off x="376804" y="362835"/>
            <a:ext cx="8852159" cy="615553"/>
          </a:xfrm>
          <a:prstGeom prst="rect">
            <a:avLst/>
          </a:prstGeom>
          <a:noFill/>
        </p:spPr>
        <p:txBody>
          <a:bodyPr wrap="square" rtlCol="0">
            <a:spAutoFit/>
          </a:bodyPr>
          <a:lstStyle/>
          <a:p>
            <a:r>
              <a:rPr lang="en-US" dirty="0">
                <a:latin typeface="Arial" panose="020B0604020202020204" pitchFamily="34" charset="0"/>
                <a:ea typeface="Roboto" panose="02000000000000000000" pitchFamily="2" charset="0"/>
                <a:cs typeface="Arial" panose="020B0604020202020204" pitchFamily="34" charset="0"/>
              </a:rPr>
              <a:t>NCHE &amp; CDE Recommendation: </a:t>
            </a:r>
          </a:p>
          <a:p>
            <a:r>
              <a:rPr lang="en-US" sz="1600" b="1" dirty="0">
                <a:highlight>
                  <a:srgbClr val="FFFF00"/>
                </a:highlight>
                <a:latin typeface="Arial" panose="020B0604020202020204" pitchFamily="34" charset="0"/>
                <a:ea typeface="Roboto" panose="02000000000000000000" pitchFamily="2" charset="0"/>
                <a:cs typeface="Arial" panose="020B0604020202020204" pitchFamily="34" charset="0"/>
              </a:rPr>
              <a:t># of identified homeless students should average 10% of students receiving free meals</a:t>
            </a:r>
          </a:p>
        </p:txBody>
      </p:sp>
      <p:pic>
        <p:nvPicPr>
          <p:cNvPr id="5" name="Picture 4" descr="A graph with a line and numbers">
            <a:extLst>
              <a:ext uri="{FF2B5EF4-FFF2-40B4-BE49-F238E27FC236}">
                <a16:creationId xmlns:a16="http://schemas.microsoft.com/office/drawing/2014/main" id="{C86FAAA1-8617-CBB6-9C51-EE940197AD75}"/>
              </a:ext>
            </a:extLst>
          </p:cNvPr>
          <p:cNvPicPr>
            <a:picLocks noChangeAspect="1"/>
          </p:cNvPicPr>
          <p:nvPr/>
        </p:nvPicPr>
        <p:blipFill>
          <a:blip r:embed="rId3"/>
          <a:stretch>
            <a:fillRect/>
          </a:stretch>
        </p:blipFill>
        <p:spPr>
          <a:xfrm>
            <a:off x="204626" y="1260332"/>
            <a:ext cx="4096610" cy="2900188"/>
          </a:xfrm>
          <a:prstGeom prst="rect">
            <a:avLst/>
          </a:prstGeom>
        </p:spPr>
      </p:pic>
      <p:sp>
        <p:nvSpPr>
          <p:cNvPr id="10" name="TextBox 9">
            <a:extLst>
              <a:ext uri="{FF2B5EF4-FFF2-40B4-BE49-F238E27FC236}">
                <a16:creationId xmlns:a16="http://schemas.microsoft.com/office/drawing/2014/main" id="{C488C10C-C012-AED7-0FA1-1696983C1003}"/>
              </a:ext>
            </a:extLst>
          </p:cNvPr>
          <p:cNvSpPr txBox="1"/>
          <p:nvPr/>
        </p:nvSpPr>
        <p:spPr>
          <a:xfrm>
            <a:off x="1266655" y="4191974"/>
            <a:ext cx="4009722" cy="1685846"/>
          </a:xfrm>
          <a:prstGeom prst="rect">
            <a:avLst/>
          </a:prstGeom>
          <a:noFill/>
        </p:spPr>
        <p:txBody>
          <a:bodyPr wrap="square" rtlCol="0">
            <a:spAutoFit/>
          </a:bodyPr>
          <a:lstStyle/>
          <a:p>
            <a:pPr>
              <a:lnSpc>
                <a:spcPct val="150000"/>
              </a:lnSpc>
            </a:pPr>
            <a:r>
              <a:rPr lang="en-US" sz="2400" dirty="0">
                <a:solidFill>
                  <a:srgbClr val="0070C0"/>
                </a:solidFill>
                <a:highlight>
                  <a:srgbClr val="FFFF00"/>
                </a:highlight>
                <a:latin typeface="Arial" panose="020B0604020202020204" pitchFamily="34" charset="0"/>
                <a:cs typeface="Arial" panose="020B0604020202020204" pitchFamily="34" charset="0"/>
              </a:rPr>
              <a:t>21-22: 7,026</a:t>
            </a:r>
          </a:p>
          <a:p>
            <a:pPr>
              <a:lnSpc>
                <a:spcPct val="150000"/>
              </a:lnSpc>
            </a:pPr>
            <a:r>
              <a:rPr lang="en-US" sz="2400" dirty="0">
                <a:solidFill>
                  <a:srgbClr val="0070C0"/>
                </a:solidFill>
                <a:latin typeface="Arial" panose="020B0604020202020204" pitchFamily="34" charset="0"/>
                <a:cs typeface="Arial" panose="020B0604020202020204" pitchFamily="34" charset="0"/>
              </a:rPr>
              <a:t>20-21: 7,206</a:t>
            </a:r>
          </a:p>
          <a:p>
            <a:pPr>
              <a:lnSpc>
                <a:spcPct val="150000"/>
              </a:lnSpc>
            </a:pPr>
            <a:r>
              <a:rPr lang="en-US" sz="2400" dirty="0">
                <a:solidFill>
                  <a:srgbClr val="0070C0"/>
                </a:solidFill>
                <a:latin typeface="Arial" panose="020B0604020202020204" pitchFamily="34" charset="0"/>
                <a:cs typeface="Arial" panose="020B0604020202020204" pitchFamily="34" charset="0"/>
              </a:rPr>
              <a:t>19-20: 6,958 </a:t>
            </a:r>
          </a:p>
        </p:txBody>
      </p:sp>
      <p:pic>
        <p:nvPicPr>
          <p:cNvPr id="7" name="Picture 6" descr="A graph with a line and a green line">
            <a:extLst>
              <a:ext uri="{FF2B5EF4-FFF2-40B4-BE49-F238E27FC236}">
                <a16:creationId xmlns:a16="http://schemas.microsoft.com/office/drawing/2014/main" id="{44695B17-5489-4922-06E4-EAB443E18DD0}"/>
              </a:ext>
            </a:extLst>
          </p:cNvPr>
          <p:cNvPicPr>
            <a:picLocks noChangeAspect="1"/>
          </p:cNvPicPr>
          <p:nvPr/>
        </p:nvPicPr>
        <p:blipFill>
          <a:blip r:embed="rId4"/>
          <a:stretch>
            <a:fillRect/>
          </a:stretch>
        </p:blipFill>
        <p:spPr>
          <a:xfrm>
            <a:off x="4569203" y="1340042"/>
            <a:ext cx="4169055" cy="2740768"/>
          </a:xfrm>
          <a:prstGeom prst="rect">
            <a:avLst/>
          </a:prstGeom>
        </p:spPr>
      </p:pic>
      <p:sp>
        <p:nvSpPr>
          <p:cNvPr id="11" name="TextBox 10">
            <a:extLst>
              <a:ext uri="{FF2B5EF4-FFF2-40B4-BE49-F238E27FC236}">
                <a16:creationId xmlns:a16="http://schemas.microsoft.com/office/drawing/2014/main" id="{2B19768A-39DD-4468-D37F-37170784AA34}"/>
              </a:ext>
            </a:extLst>
          </p:cNvPr>
          <p:cNvSpPr txBox="1"/>
          <p:nvPr/>
        </p:nvSpPr>
        <p:spPr>
          <a:xfrm>
            <a:off x="5664141" y="4160520"/>
            <a:ext cx="4009722" cy="1685846"/>
          </a:xfrm>
          <a:prstGeom prst="rect">
            <a:avLst/>
          </a:prstGeom>
          <a:noFill/>
        </p:spPr>
        <p:txBody>
          <a:bodyPr wrap="square" rtlCol="0">
            <a:spAutoFit/>
          </a:bodyPr>
          <a:lstStyle/>
          <a:p>
            <a:pPr>
              <a:lnSpc>
                <a:spcPct val="150000"/>
              </a:lnSpc>
            </a:pPr>
            <a:r>
              <a:rPr lang="en-US" sz="2400" dirty="0">
                <a:solidFill>
                  <a:srgbClr val="FF0000"/>
                </a:solidFill>
                <a:highlight>
                  <a:srgbClr val="FFFF00"/>
                </a:highlight>
                <a:latin typeface="Arial" panose="020B0604020202020204" pitchFamily="34" charset="0"/>
                <a:cs typeface="Arial" panose="020B0604020202020204" pitchFamily="34" charset="0"/>
              </a:rPr>
              <a:t>23-24: 286</a:t>
            </a:r>
          </a:p>
          <a:p>
            <a:pPr>
              <a:lnSpc>
                <a:spcPct val="150000"/>
              </a:lnSpc>
            </a:pPr>
            <a:r>
              <a:rPr lang="en-US" sz="2400" dirty="0">
                <a:solidFill>
                  <a:srgbClr val="FF0000"/>
                </a:solidFill>
                <a:latin typeface="Arial" panose="020B0604020202020204" pitchFamily="34" charset="0"/>
                <a:cs typeface="Arial" panose="020B0604020202020204" pitchFamily="34" charset="0"/>
              </a:rPr>
              <a:t>22-23: 182</a:t>
            </a:r>
          </a:p>
          <a:p>
            <a:pPr>
              <a:lnSpc>
                <a:spcPct val="150000"/>
              </a:lnSpc>
            </a:pPr>
            <a:r>
              <a:rPr lang="en-US" sz="2400" dirty="0">
                <a:solidFill>
                  <a:srgbClr val="FF0000"/>
                </a:solidFill>
                <a:latin typeface="Arial" panose="020B0604020202020204" pitchFamily="34" charset="0"/>
                <a:cs typeface="Arial" panose="020B0604020202020204" pitchFamily="34" charset="0"/>
              </a:rPr>
              <a:t>21-22: 128 </a:t>
            </a:r>
          </a:p>
        </p:txBody>
      </p:sp>
      <p:sp>
        <p:nvSpPr>
          <p:cNvPr id="13" name="TextBox 12">
            <a:extLst>
              <a:ext uri="{FF2B5EF4-FFF2-40B4-BE49-F238E27FC236}">
                <a16:creationId xmlns:a16="http://schemas.microsoft.com/office/drawing/2014/main" id="{60B9218D-DF0B-BD81-07B0-BB03D8A3F7B1}"/>
              </a:ext>
            </a:extLst>
          </p:cNvPr>
          <p:cNvSpPr txBox="1"/>
          <p:nvPr/>
        </p:nvSpPr>
        <p:spPr>
          <a:xfrm>
            <a:off x="1188720" y="6085840"/>
            <a:ext cx="6685280" cy="646331"/>
          </a:xfrm>
          <a:prstGeom prst="rect">
            <a:avLst/>
          </a:prstGeom>
          <a:noFill/>
        </p:spPr>
        <p:txBody>
          <a:bodyPr wrap="square" rtlCol="0">
            <a:spAutoFit/>
          </a:bodyPr>
          <a:lstStyle/>
          <a:p>
            <a:pPr algn="ctr"/>
            <a:r>
              <a:rPr lang="en-US" b="1" dirty="0">
                <a:highlight>
                  <a:srgbClr val="FFFF00"/>
                </a:highlight>
                <a:latin typeface="Arial" panose="020B0604020202020204" pitchFamily="34" charset="0"/>
                <a:cs typeface="Arial" panose="020B0604020202020204" pitchFamily="34" charset="0"/>
              </a:rPr>
              <a:t>CSI students who qualify for McKinney-Vento/Homeless support should be closer to 700 students. </a:t>
            </a:r>
          </a:p>
        </p:txBody>
      </p:sp>
      <p:cxnSp>
        <p:nvCxnSpPr>
          <p:cNvPr id="9" name="Straight Connector 8">
            <a:extLst>
              <a:ext uri="{FF2B5EF4-FFF2-40B4-BE49-F238E27FC236}">
                <a16:creationId xmlns:a16="http://schemas.microsoft.com/office/drawing/2014/main" id="{FAD01595-C13D-F943-F167-6B1031CEFDDB}"/>
              </a:ext>
              <a:ext uri="{C183D7F6-B498-43B3-948B-1728B52AA6E4}">
                <adec:decorative xmlns:adec="http://schemas.microsoft.com/office/drawing/2017/decorative" val="1"/>
              </a:ext>
            </a:extLst>
          </p:cNvPr>
          <p:cNvCxnSpPr/>
          <p:nvPr/>
        </p:nvCxnSpPr>
        <p:spPr>
          <a:xfrm>
            <a:off x="4467828" y="1110226"/>
            <a:ext cx="0" cy="3200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18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C2F00-612F-22C9-09AB-F933AE926CBC}"/>
              </a:ext>
            </a:extLst>
          </p:cNvPr>
          <p:cNvSpPr>
            <a:spLocks noGrp="1"/>
          </p:cNvSpPr>
          <p:nvPr>
            <p:ph type="title"/>
          </p:nvPr>
        </p:nvSpPr>
        <p:spPr/>
        <p:txBody>
          <a:bodyPr/>
          <a:lstStyle/>
          <a:p>
            <a:r>
              <a:rPr lang="en-US" dirty="0"/>
              <a:t>Reflection Check</a:t>
            </a:r>
          </a:p>
        </p:txBody>
      </p:sp>
      <p:sp>
        <p:nvSpPr>
          <p:cNvPr id="3" name="Content Placeholder 2">
            <a:extLst>
              <a:ext uri="{FF2B5EF4-FFF2-40B4-BE49-F238E27FC236}">
                <a16:creationId xmlns:a16="http://schemas.microsoft.com/office/drawing/2014/main" id="{F5383337-1869-5763-6485-E4F12987215C}"/>
              </a:ext>
            </a:extLst>
          </p:cNvPr>
          <p:cNvSpPr>
            <a:spLocks noGrp="1"/>
          </p:cNvSpPr>
          <p:nvPr>
            <p:ph idx="1"/>
          </p:nvPr>
        </p:nvSpPr>
        <p:spPr/>
        <p:txBody>
          <a:bodyPr/>
          <a:lstStyle/>
          <a:p>
            <a:pPr marL="0" indent="0">
              <a:buNone/>
            </a:pPr>
            <a:r>
              <a:rPr lang="en-US" dirty="0"/>
              <a:t>How do you think your identification strategies are working? Do you think you are:</a:t>
            </a:r>
          </a:p>
          <a:p>
            <a:pPr marL="0" indent="0">
              <a:buNone/>
            </a:pPr>
            <a:endParaRPr lang="en-US" dirty="0"/>
          </a:p>
          <a:p>
            <a:r>
              <a:rPr lang="en-US" dirty="0"/>
              <a:t>Overidentifying</a:t>
            </a:r>
          </a:p>
          <a:p>
            <a:r>
              <a:rPr lang="en-US" dirty="0" err="1"/>
              <a:t>Underidentifying</a:t>
            </a:r>
            <a:endParaRPr lang="en-US" dirty="0"/>
          </a:p>
          <a:p>
            <a:r>
              <a:rPr lang="en-US" dirty="0"/>
              <a:t>Identifying Accurately</a:t>
            </a:r>
          </a:p>
        </p:txBody>
      </p:sp>
    </p:spTree>
    <p:extLst>
      <p:ext uri="{BB962C8B-B14F-4D97-AF65-F5344CB8AC3E}">
        <p14:creationId xmlns:p14="http://schemas.microsoft.com/office/powerpoint/2010/main" val="28569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EA6C-CB1E-2224-6AC7-A80C8804DE1A}"/>
              </a:ext>
            </a:extLst>
          </p:cNvPr>
          <p:cNvSpPr>
            <a:spLocks noGrp="1"/>
          </p:cNvSpPr>
          <p:nvPr>
            <p:ph type="title"/>
          </p:nvPr>
        </p:nvSpPr>
        <p:spPr>
          <a:xfrm>
            <a:off x="127321" y="365126"/>
            <a:ext cx="8924081" cy="1325563"/>
          </a:xfrm>
        </p:spPr>
        <p:txBody>
          <a:bodyPr>
            <a:normAutofit/>
          </a:bodyPr>
          <a:lstStyle/>
          <a:p>
            <a:pPr algn="ctr"/>
            <a:r>
              <a:rPr lang="en-US" dirty="0"/>
              <a:t>Barriers to Eligibility &amp; Identification</a:t>
            </a:r>
          </a:p>
        </p:txBody>
      </p:sp>
      <p:graphicFrame>
        <p:nvGraphicFramePr>
          <p:cNvPr id="3076" name="Content Placeholder 2" descr="Stereotypes&#10;Lack of Awareness&#10;Bias&#10;Assumptions&#10;">
            <a:extLst>
              <a:ext uri="{FF2B5EF4-FFF2-40B4-BE49-F238E27FC236}">
                <a16:creationId xmlns:a16="http://schemas.microsoft.com/office/drawing/2014/main" id="{4FF31D13-FC69-5E8C-01ED-A601274CC680}"/>
              </a:ext>
            </a:extLst>
          </p:cNvPr>
          <p:cNvGraphicFramePr>
            <a:graphicFrameLocks noGrp="1"/>
          </p:cNvGraphicFramePr>
          <p:nvPr>
            <p:ph sz="half" idx="1"/>
            <p:extLst>
              <p:ext uri="{D42A27DB-BD31-4B8C-83A1-F6EECF244321}">
                <p14:modId xmlns:p14="http://schemas.microsoft.com/office/powerpoint/2010/main" val="1071155780"/>
              </p:ext>
            </p:extLst>
          </p:nvPr>
        </p:nvGraphicFramePr>
        <p:xfrm>
          <a:off x="628650" y="1825625"/>
          <a:ext cx="3886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9627078E-2BDF-A2B2-270C-BBFE9B71DDD5}"/>
              </a:ext>
            </a:extLst>
          </p:cNvPr>
          <p:cNvSpPr>
            <a:spLocks noGrp="1"/>
          </p:cNvSpPr>
          <p:nvPr>
            <p:ph sz="half" idx="2"/>
          </p:nvPr>
        </p:nvSpPr>
        <p:spPr/>
        <p:txBody>
          <a:bodyPr/>
          <a:lstStyle/>
          <a:p>
            <a:endParaRPr lang="en-US" dirty="0"/>
          </a:p>
        </p:txBody>
      </p:sp>
      <p:pic>
        <p:nvPicPr>
          <p:cNvPr id="3074" name="Picture 2" descr="How To Overcome the 5 Most Common Barriers To Recognition | Authentic  Recognition">
            <a:extLst>
              <a:ext uri="{FF2B5EF4-FFF2-40B4-BE49-F238E27FC236}">
                <a16:creationId xmlns:a16="http://schemas.microsoft.com/office/drawing/2014/main" id="{9BBA5447-912A-FF84-8B4E-3642DBC350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2" y="3201194"/>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92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EA6C-CB1E-2224-6AC7-A80C8804DE1A}"/>
              </a:ext>
            </a:extLst>
          </p:cNvPr>
          <p:cNvSpPr>
            <a:spLocks noGrp="1"/>
          </p:cNvSpPr>
          <p:nvPr>
            <p:ph type="title"/>
          </p:nvPr>
        </p:nvSpPr>
        <p:spPr>
          <a:xfrm>
            <a:off x="-127000" y="365126"/>
            <a:ext cx="9398000" cy="1325563"/>
          </a:xfrm>
        </p:spPr>
        <p:txBody>
          <a:bodyPr anchor="ctr">
            <a:normAutofit/>
          </a:bodyPr>
          <a:lstStyle/>
          <a:p>
            <a:r>
              <a:rPr lang="en-US" dirty="0"/>
              <a:t>Barriers to Eligibility &amp; Identification 2</a:t>
            </a:r>
          </a:p>
        </p:txBody>
      </p:sp>
      <p:pic>
        <p:nvPicPr>
          <p:cNvPr id="8" name="Picture 7" descr="No Teodor the Cat">
            <a:extLst>
              <a:ext uri="{FF2B5EF4-FFF2-40B4-BE49-F238E27FC236}">
                <a16:creationId xmlns:a16="http://schemas.microsoft.com/office/drawing/2014/main" id="{98D21DBE-E186-501F-9E9D-9763BBB04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058194"/>
            <a:ext cx="3886200" cy="3886200"/>
          </a:xfrm>
          <a:prstGeom prst="rect">
            <a:avLst/>
          </a:prstGeom>
          <a:noFill/>
        </p:spPr>
      </p:pic>
      <p:sp>
        <p:nvSpPr>
          <p:cNvPr id="5" name="Content Placeholder 4">
            <a:extLst>
              <a:ext uri="{FF2B5EF4-FFF2-40B4-BE49-F238E27FC236}">
                <a16:creationId xmlns:a16="http://schemas.microsoft.com/office/drawing/2014/main" id="{E3F3E917-8D61-CBB1-FC03-11EF02BFCDD7}"/>
              </a:ext>
            </a:extLst>
          </p:cNvPr>
          <p:cNvSpPr>
            <a:spLocks noGrp="1"/>
          </p:cNvSpPr>
          <p:nvPr>
            <p:ph sz="half" idx="2"/>
          </p:nvPr>
        </p:nvSpPr>
        <p:spPr>
          <a:xfrm>
            <a:off x="4629150" y="1825625"/>
            <a:ext cx="3886200" cy="4351338"/>
          </a:xfrm>
        </p:spPr>
        <p:txBody>
          <a:bodyPr>
            <a:normAutofit/>
          </a:bodyPr>
          <a:lstStyle/>
          <a:p>
            <a:pPr marL="0" indent="0">
              <a:buNone/>
            </a:pPr>
            <a:endParaRPr lang="en-US" dirty="0"/>
          </a:p>
          <a:p>
            <a:pPr marL="0" indent="0">
              <a:buNone/>
            </a:pPr>
            <a:endParaRPr lang="en-US" dirty="0"/>
          </a:p>
          <a:p>
            <a:pPr marL="0" indent="0" algn="r">
              <a:buNone/>
            </a:pPr>
            <a:r>
              <a:rPr lang="en-US" dirty="0"/>
              <a:t>If we know these barriers exist, what are we doing to remove them?</a:t>
            </a:r>
          </a:p>
        </p:txBody>
      </p:sp>
    </p:spTree>
    <p:extLst>
      <p:ext uri="{BB962C8B-B14F-4D97-AF65-F5344CB8AC3E}">
        <p14:creationId xmlns:p14="http://schemas.microsoft.com/office/powerpoint/2010/main" val="1574858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C3CFF6E-071B-3337-B4C8-8BD933B8573A}"/>
              </a:ext>
            </a:extLst>
          </p:cNvPr>
          <p:cNvSpPr>
            <a:spLocks noGrp="1"/>
          </p:cNvSpPr>
          <p:nvPr>
            <p:ph type="title"/>
          </p:nvPr>
        </p:nvSpPr>
        <p:spPr>
          <a:xfrm>
            <a:off x="-120650" y="412650"/>
            <a:ext cx="9385300" cy="1325563"/>
          </a:xfrm>
        </p:spPr>
        <p:txBody>
          <a:bodyPr anchor="ctr">
            <a:normAutofit/>
          </a:bodyPr>
          <a:lstStyle/>
          <a:p>
            <a:r>
              <a:rPr lang="en-US" dirty="0"/>
              <a:t>Barriers to Eligibility &amp; Identification 3</a:t>
            </a:r>
          </a:p>
        </p:txBody>
      </p:sp>
      <p:sp>
        <p:nvSpPr>
          <p:cNvPr id="5" name="Content Placeholder 4">
            <a:extLst>
              <a:ext uri="{FF2B5EF4-FFF2-40B4-BE49-F238E27FC236}">
                <a16:creationId xmlns:a16="http://schemas.microsoft.com/office/drawing/2014/main" id="{1D838F02-26ED-3E86-ACD9-FA8E7AEAA5E3}"/>
              </a:ext>
            </a:extLst>
          </p:cNvPr>
          <p:cNvSpPr>
            <a:spLocks noGrp="1"/>
          </p:cNvSpPr>
          <p:nvPr>
            <p:ph sz="half" idx="1"/>
          </p:nvPr>
        </p:nvSpPr>
        <p:spPr>
          <a:xfrm>
            <a:off x="0" y="1825625"/>
            <a:ext cx="3886200" cy="4351338"/>
          </a:xfrm>
        </p:spPr>
        <p:txBody>
          <a:bodyPr>
            <a:normAutofit/>
          </a:bodyPr>
          <a:lstStyle/>
          <a:p>
            <a:pPr marL="0" indent="0" algn="ctr">
              <a:buNone/>
            </a:pPr>
            <a:endParaRPr lang="en-US" sz="4400" dirty="0"/>
          </a:p>
          <a:p>
            <a:pPr marL="0" indent="0" algn="ctr">
              <a:buNone/>
            </a:pPr>
            <a:r>
              <a:rPr lang="en-US" sz="4400" dirty="0"/>
              <a:t>Family</a:t>
            </a:r>
          </a:p>
          <a:p>
            <a:pPr marL="0" indent="0">
              <a:buNone/>
            </a:pPr>
            <a:r>
              <a:rPr lang="en-US" sz="4400" dirty="0"/>
              <a:t>Responsibility</a:t>
            </a:r>
          </a:p>
        </p:txBody>
      </p:sp>
      <p:sp>
        <p:nvSpPr>
          <p:cNvPr id="6" name="Content Placeholder 5">
            <a:extLst>
              <a:ext uri="{FF2B5EF4-FFF2-40B4-BE49-F238E27FC236}">
                <a16:creationId xmlns:a16="http://schemas.microsoft.com/office/drawing/2014/main" id="{31124DAE-8A41-ED46-B1A1-690562CE922F}"/>
              </a:ext>
            </a:extLst>
          </p:cNvPr>
          <p:cNvSpPr>
            <a:spLocks noGrp="1"/>
          </p:cNvSpPr>
          <p:nvPr>
            <p:ph sz="half" idx="2"/>
          </p:nvPr>
        </p:nvSpPr>
        <p:spPr/>
        <p:txBody>
          <a:bodyPr>
            <a:normAutofit/>
          </a:bodyPr>
          <a:lstStyle/>
          <a:p>
            <a:pPr marL="0" indent="0">
              <a:buNone/>
            </a:pPr>
            <a:endParaRPr lang="en-US" sz="4400" dirty="0"/>
          </a:p>
          <a:p>
            <a:pPr marL="0" indent="0">
              <a:buNone/>
            </a:pPr>
            <a:endParaRPr lang="en-US" sz="4400" dirty="0"/>
          </a:p>
          <a:p>
            <a:pPr marL="0" indent="0">
              <a:buNone/>
            </a:pPr>
            <a:endParaRPr lang="en-US" sz="4400" dirty="0"/>
          </a:p>
          <a:p>
            <a:pPr marL="0" indent="0">
              <a:buNone/>
            </a:pPr>
            <a:endParaRPr lang="en-US" sz="4400" dirty="0"/>
          </a:p>
          <a:p>
            <a:pPr marL="0" indent="0">
              <a:buNone/>
            </a:pPr>
            <a:endParaRPr lang="en-US" sz="4400" dirty="0"/>
          </a:p>
          <a:p>
            <a:pPr marL="0" indent="0" algn="r">
              <a:buNone/>
            </a:pPr>
            <a:r>
              <a:rPr lang="en-US" sz="4400" dirty="0"/>
              <a:t>Child Find?</a:t>
            </a:r>
          </a:p>
        </p:txBody>
      </p:sp>
      <p:sp>
        <p:nvSpPr>
          <p:cNvPr id="7" name="&quot;Not Allowed&quot; Symbol 6">
            <a:extLst>
              <a:ext uri="{FF2B5EF4-FFF2-40B4-BE49-F238E27FC236}">
                <a16:creationId xmlns:a16="http://schemas.microsoft.com/office/drawing/2014/main" id="{840F7087-394E-4410-3CE8-B71852F18B18}"/>
              </a:ext>
              <a:ext uri="{C183D7F6-B498-43B3-948B-1728B52AA6E4}">
                <adec:decorative xmlns:adec="http://schemas.microsoft.com/office/drawing/2017/decorative" val="1"/>
              </a:ext>
            </a:extLst>
          </p:cNvPr>
          <p:cNvSpPr/>
          <p:nvPr/>
        </p:nvSpPr>
        <p:spPr>
          <a:xfrm>
            <a:off x="107950" y="1600200"/>
            <a:ext cx="4267200" cy="3924300"/>
          </a:xfrm>
          <a:prstGeom prst="noSmoking">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Down 7">
            <a:extLst>
              <a:ext uri="{FF2B5EF4-FFF2-40B4-BE49-F238E27FC236}">
                <a16:creationId xmlns:a16="http://schemas.microsoft.com/office/drawing/2014/main" id="{CF1CE90C-0A1E-8011-4831-6CA81604F6CA}"/>
              </a:ext>
              <a:ext uri="{C183D7F6-B498-43B3-948B-1728B52AA6E4}">
                <adec:decorative xmlns:adec="http://schemas.microsoft.com/office/drawing/2017/decorative" val="1"/>
              </a:ext>
            </a:extLst>
          </p:cNvPr>
          <p:cNvSpPr/>
          <p:nvPr/>
        </p:nvSpPr>
        <p:spPr>
          <a:xfrm rot="-2580000">
            <a:off x="4584701" y="1670051"/>
            <a:ext cx="2070100" cy="3784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041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d arrow deviating from a line of white arrows">
            <a:extLst>
              <a:ext uri="{FF2B5EF4-FFF2-40B4-BE49-F238E27FC236}">
                <a16:creationId xmlns:a16="http://schemas.microsoft.com/office/drawing/2014/main" id="{CD0213B7-7B60-4406-C8B0-311CE88AB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E9C2046-AB29-D8A2-0616-52323710DDC1}"/>
              </a:ext>
            </a:extLst>
          </p:cNvPr>
          <p:cNvSpPr>
            <a:spLocks noGrp="1"/>
          </p:cNvSpPr>
          <p:nvPr>
            <p:ph type="title"/>
          </p:nvPr>
        </p:nvSpPr>
        <p:spPr/>
        <p:txBody>
          <a:bodyPr/>
          <a:lstStyle/>
          <a:p>
            <a:r>
              <a:rPr lang="en-US" dirty="0"/>
              <a:t>Rethinking McKinney Vento</a:t>
            </a:r>
          </a:p>
        </p:txBody>
      </p:sp>
    </p:spTree>
    <p:extLst>
      <p:ext uri="{BB962C8B-B14F-4D97-AF65-F5344CB8AC3E}">
        <p14:creationId xmlns:p14="http://schemas.microsoft.com/office/powerpoint/2010/main" val="310734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807B-882C-A49A-51D2-A3DF4D4A5762}"/>
              </a:ext>
            </a:extLst>
          </p:cNvPr>
          <p:cNvSpPr>
            <a:spLocks noGrp="1"/>
          </p:cNvSpPr>
          <p:nvPr>
            <p:ph type="title"/>
          </p:nvPr>
        </p:nvSpPr>
        <p:spPr>
          <a:xfrm>
            <a:off x="0" y="312255"/>
            <a:ext cx="9144000" cy="1325563"/>
          </a:xfrm>
        </p:spPr>
        <p:txBody>
          <a:bodyPr>
            <a:normAutofit/>
          </a:bodyPr>
          <a:lstStyle/>
          <a:p>
            <a:r>
              <a:rPr lang="en-US" dirty="0"/>
              <a:t>Strategies to Increase Identification</a:t>
            </a:r>
          </a:p>
        </p:txBody>
      </p:sp>
      <p:sp>
        <p:nvSpPr>
          <p:cNvPr id="3" name="Content Placeholder 2">
            <a:extLst>
              <a:ext uri="{FF2B5EF4-FFF2-40B4-BE49-F238E27FC236}">
                <a16:creationId xmlns:a16="http://schemas.microsoft.com/office/drawing/2014/main" id="{6F3A6EA2-DED7-8A18-0554-E533232CC315}"/>
              </a:ext>
            </a:extLst>
          </p:cNvPr>
          <p:cNvSpPr>
            <a:spLocks noGrp="1"/>
          </p:cNvSpPr>
          <p:nvPr>
            <p:ph idx="1"/>
          </p:nvPr>
        </p:nvSpPr>
        <p:spPr>
          <a:xfrm>
            <a:off x="295154" y="1503481"/>
            <a:ext cx="8553691" cy="4059119"/>
          </a:xfrm>
        </p:spPr>
        <p:txBody>
          <a:bodyPr>
            <a:normAutofit/>
          </a:bodyPr>
          <a:lstStyle/>
          <a:p>
            <a:r>
              <a:rPr lang="en-US" dirty="0"/>
              <a:t>Avoid using the word "homeless</a:t>
            </a:r>
            <a:r>
              <a:rPr lang="ja-JP" altLang="en-US" dirty="0"/>
              <a:t>”</a:t>
            </a:r>
            <a:r>
              <a:rPr lang="en-US" altLang="ja-JP" dirty="0"/>
              <a:t> with school personnel, families, or youth.</a:t>
            </a:r>
          </a:p>
          <a:p>
            <a:endParaRPr lang="en-US" altLang="ja-JP" dirty="0"/>
          </a:p>
          <a:p>
            <a:r>
              <a:rPr lang="en-US" altLang="ja-JP" dirty="0"/>
              <a:t>Use “unhoused, underhoused, difficulty with housing”</a:t>
            </a:r>
          </a:p>
          <a:p>
            <a:endParaRPr lang="en-US" altLang="ja-JP" dirty="0"/>
          </a:p>
          <a:p>
            <a:r>
              <a:rPr lang="en-US" altLang="ja-JP" dirty="0"/>
              <a:t>Offer resources first, consider inflation &amp; pandemic impact</a:t>
            </a:r>
          </a:p>
          <a:p>
            <a:pPr marL="0" indent="0">
              <a:buNone/>
            </a:pPr>
            <a:endParaRPr lang="en-US" altLang="ja-JP" sz="1700" dirty="0"/>
          </a:p>
          <a:p>
            <a:pPr marL="457200" lvl="1" indent="0">
              <a:buNone/>
            </a:pPr>
            <a:endParaRPr lang="en-US" sz="1700" dirty="0"/>
          </a:p>
        </p:txBody>
      </p:sp>
      <p:pic>
        <p:nvPicPr>
          <p:cNvPr id="3074" name="Picture 2">
            <a:extLst>
              <a:ext uri="{FF2B5EF4-FFF2-40B4-BE49-F238E27FC236}">
                <a16:creationId xmlns:a16="http://schemas.microsoft.com/office/drawing/2014/main" id="{FF312F9A-F614-C13D-28D5-57700BCB624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38" y="5368198"/>
            <a:ext cx="2247838" cy="12866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62B41ED1-C6BC-2866-72F7-6EBEA763AD0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676" y="5368197"/>
            <a:ext cx="2247838" cy="12866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ulticolored hands">
            <a:extLst>
              <a:ext uri="{FF2B5EF4-FFF2-40B4-BE49-F238E27FC236}">
                <a16:creationId xmlns:a16="http://schemas.microsoft.com/office/drawing/2014/main" id="{B73E7612-180C-18D4-78BA-111ACBF44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000" y="5368197"/>
            <a:ext cx="2247838" cy="128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859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807B-882C-A49A-51D2-A3DF4D4A5762}"/>
              </a:ext>
            </a:extLst>
          </p:cNvPr>
          <p:cNvSpPr>
            <a:spLocks noGrp="1"/>
          </p:cNvSpPr>
          <p:nvPr>
            <p:ph type="title"/>
          </p:nvPr>
        </p:nvSpPr>
        <p:spPr>
          <a:xfrm>
            <a:off x="0" y="365126"/>
            <a:ext cx="9372600" cy="1325563"/>
          </a:xfrm>
        </p:spPr>
        <p:txBody>
          <a:bodyPr anchor="ctr">
            <a:normAutofit/>
          </a:bodyPr>
          <a:lstStyle/>
          <a:p>
            <a:r>
              <a:rPr lang="en-US" sz="4300" dirty="0"/>
              <a:t>Strategies to Increase Identification 2</a:t>
            </a:r>
          </a:p>
        </p:txBody>
      </p:sp>
      <p:sp>
        <p:nvSpPr>
          <p:cNvPr id="3" name="Content Placeholder 2">
            <a:extLst>
              <a:ext uri="{FF2B5EF4-FFF2-40B4-BE49-F238E27FC236}">
                <a16:creationId xmlns:a16="http://schemas.microsoft.com/office/drawing/2014/main" id="{6F3A6EA2-DED7-8A18-0554-E533232CC315}"/>
              </a:ext>
            </a:extLst>
          </p:cNvPr>
          <p:cNvSpPr>
            <a:spLocks noGrp="1"/>
          </p:cNvSpPr>
          <p:nvPr>
            <p:ph sz="half" idx="1"/>
          </p:nvPr>
        </p:nvSpPr>
        <p:spPr>
          <a:xfrm>
            <a:off x="628650" y="1825625"/>
            <a:ext cx="3886200" cy="4351338"/>
          </a:xfrm>
        </p:spPr>
        <p:txBody>
          <a:bodyPr>
            <a:normAutofit/>
          </a:bodyPr>
          <a:lstStyle/>
          <a:p>
            <a:r>
              <a:rPr lang="en-US" dirty="0"/>
              <a:t>Looking at previous years’ eligibility</a:t>
            </a:r>
          </a:p>
          <a:p>
            <a:pPr marL="0" indent="0">
              <a:buNone/>
            </a:pPr>
            <a:endParaRPr lang="en-US" dirty="0"/>
          </a:p>
          <a:p>
            <a:r>
              <a:rPr lang="en-US" dirty="0"/>
              <a:t>Foster Care</a:t>
            </a:r>
          </a:p>
          <a:p>
            <a:pPr lvl="1"/>
            <a:r>
              <a:rPr lang="en-US" dirty="0"/>
              <a:t>(very common)</a:t>
            </a:r>
          </a:p>
          <a:p>
            <a:pPr marL="0" indent="0">
              <a:buNone/>
            </a:pPr>
            <a:endParaRPr lang="en-US" dirty="0"/>
          </a:p>
          <a:p>
            <a:r>
              <a:rPr lang="en-US" dirty="0"/>
              <a:t>Migratory Work</a:t>
            </a:r>
          </a:p>
          <a:p>
            <a:pPr lvl="1"/>
            <a:r>
              <a:rPr lang="en-US" dirty="0"/>
              <a:t>(extremely common)</a:t>
            </a:r>
          </a:p>
          <a:p>
            <a:pPr marL="0" indent="0">
              <a:buNone/>
            </a:pPr>
            <a:endParaRPr lang="en-US" altLang="ja-JP" dirty="0"/>
          </a:p>
          <a:p>
            <a:pPr marL="457200" lvl="1" indent="0">
              <a:buNone/>
            </a:pPr>
            <a:endParaRPr lang="en-US" sz="2800" dirty="0">
              <a:solidFill>
                <a:srgbClr val="455FA9"/>
              </a:solidFill>
            </a:endParaRPr>
          </a:p>
        </p:txBody>
      </p:sp>
      <p:pic>
        <p:nvPicPr>
          <p:cNvPr id="7" name="Picture 6" descr="Colorful strings being woven togehter">
            <a:extLst>
              <a:ext uri="{FF2B5EF4-FFF2-40B4-BE49-F238E27FC236}">
                <a16:creationId xmlns:a16="http://schemas.microsoft.com/office/drawing/2014/main" id="{275FFD22-90B2-A8FA-1CBF-BDCBA229D2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9150" y="2704275"/>
            <a:ext cx="3886200" cy="2594038"/>
          </a:xfrm>
          <a:prstGeom prst="rect">
            <a:avLst/>
          </a:prstGeom>
          <a:noFill/>
        </p:spPr>
      </p:pic>
    </p:spTree>
    <p:extLst>
      <p:ext uri="{BB962C8B-B14F-4D97-AF65-F5344CB8AC3E}">
        <p14:creationId xmlns:p14="http://schemas.microsoft.com/office/powerpoint/2010/main" val="454750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807B-882C-A49A-51D2-A3DF4D4A5762}"/>
              </a:ext>
            </a:extLst>
          </p:cNvPr>
          <p:cNvSpPr>
            <a:spLocks noGrp="1"/>
          </p:cNvSpPr>
          <p:nvPr>
            <p:ph type="title"/>
          </p:nvPr>
        </p:nvSpPr>
        <p:spPr>
          <a:xfrm>
            <a:off x="0" y="365126"/>
            <a:ext cx="9144000" cy="1325563"/>
          </a:xfrm>
        </p:spPr>
        <p:txBody>
          <a:bodyPr anchor="ctr">
            <a:normAutofit/>
          </a:bodyPr>
          <a:lstStyle/>
          <a:p>
            <a:r>
              <a:rPr lang="en-US" sz="4200" dirty="0"/>
              <a:t>Strategies to Increase Identification 3</a:t>
            </a:r>
          </a:p>
        </p:txBody>
      </p:sp>
      <p:pic>
        <p:nvPicPr>
          <p:cNvPr id="7" name="Picture 6" descr="Light bulb on yellow background with sketched light beams and cord">
            <a:extLst>
              <a:ext uri="{FF2B5EF4-FFF2-40B4-BE49-F238E27FC236}">
                <a16:creationId xmlns:a16="http://schemas.microsoft.com/office/drawing/2014/main" id="{29E7BCF3-1992-1B88-0903-466DE4364B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4963" r="110" b="-2"/>
          <a:stretch/>
        </p:blipFill>
        <p:spPr>
          <a:xfrm>
            <a:off x="628650" y="1825625"/>
            <a:ext cx="3886200" cy="4351338"/>
          </a:xfrm>
          <a:prstGeom prst="rect">
            <a:avLst/>
          </a:prstGeom>
          <a:noFill/>
        </p:spPr>
      </p:pic>
      <p:sp>
        <p:nvSpPr>
          <p:cNvPr id="3" name="Content Placeholder 2">
            <a:extLst>
              <a:ext uri="{FF2B5EF4-FFF2-40B4-BE49-F238E27FC236}">
                <a16:creationId xmlns:a16="http://schemas.microsoft.com/office/drawing/2014/main" id="{6F3A6EA2-DED7-8A18-0554-E533232CC315}"/>
              </a:ext>
            </a:extLst>
          </p:cNvPr>
          <p:cNvSpPr>
            <a:spLocks noGrp="1"/>
          </p:cNvSpPr>
          <p:nvPr>
            <p:ph sz="half" idx="2"/>
          </p:nvPr>
        </p:nvSpPr>
        <p:spPr>
          <a:xfrm>
            <a:off x="4629150" y="1825625"/>
            <a:ext cx="3886200" cy="4351338"/>
          </a:xfrm>
        </p:spPr>
        <p:txBody>
          <a:bodyPr>
            <a:normAutofit/>
          </a:bodyPr>
          <a:lstStyle/>
          <a:p>
            <a:r>
              <a:rPr lang="en-US" sz="1800" dirty="0"/>
              <a:t>Provide awareness activities for school staff (registrars, secretaries, counselors, nurses, teachers, tutors, bus drivers, security officers, drop out prevention specialists, attendance officers, administrators, etc.).</a:t>
            </a:r>
          </a:p>
          <a:p>
            <a:pPr lvl="1"/>
            <a:r>
              <a:rPr lang="en-US" sz="1800" dirty="0">
                <a:solidFill>
                  <a:srgbClr val="455FA9"/>
                </a:solidFill>
                <a:hlinkClick r:id="rId3"/>
              </a:rPr>
              <a:t>http://www.naehcy.org/educational-resources/ </a:t>
            </a:r>
            <a:endParaRPr lang="en-US" sz="1800" dirty="0">
              <a:solidFill>
                <a:srgbClr val="455FA9"/>
              </a:solidFill>
            </a:endParaRPr>
          </a:p>
          <a:p>
            <a:pPr lvl="1"/>
            <a:r>
              <a:rPr lang="en-US" sz="1800" dirty="0">
                <a:solidFill>
                  <a:srgbClr val="455FA9"/>
                </a:solidFill>
                <a:hlinkClick r:id="rId4"/>
              </a:rPr>
              <a:t>http://center.serve.org/nche/web/online_tr.php</a:t>
            </a:r>
            <a:endParaRPr lang="en-US" sz="1800" dirty="0">
              <a:solidFill>
                <a:srgbClr val="455FA9"/>
              </a:solidFill>
            </a:endParaRPr>
          </a:p>
          <a:p>
            <a:pPr marL="0" indent="0">
              <a:buNone/>
            </a:pPr>
            <a:endParaRPr lang="en-US" sz="1800" dirty="0"/>
          </a:p>
          <a:p>
            <a:r>
              <a:rPr lang="en-US" sz="1800" dirty="0"/>
              <a:t>Engage in anti-bias training with staff </a:t>
            </a:r>
          </a:p>
        </p:txBody>
      </p:sp>
    </p:spTree>
    <p:extLst>
      <p:ext uri="{BB962C8B-B14F-4D97-AF65-F5344CB8AC3E}">
        <p14:creationId xmlns:p14="http://schemas.microsoft.com/office/powerpoint/2010/main" val="60813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B1FD-9D85-6420-0656-553397E7BC48}"/>
              </a:ext>
            </a:extLst>
          </p:cNvPr>
          <p:cNvSpPr>
            <a:spLocks noGrp="1"/>
          </p:cNvSpPr>
          <p:nvPr>
            <p:ph type="title"/>
          </p:nvPr>
        </p:nvSpPr>
        <p:spPr>
          <a:xfrm>
            <a:off x="339283" y="-180975"/>
            <a:ext cx="7886700" cy="1325563"/>
          </a:xfrm>
        </p:spPr>
        <p:txBody>
          <a:bodyPr>
            <a:normAutofit/>
          </a:bodyPr>
          <a:lstStyle/>
          <a:p>
            <a:r>
              <a:rPr lang="en-US" sz="5400" dirty="0"/>
              <a:t>Introductions</a:t>
            </a:r>
          </a:p>
        </p:txBody>
      </p:sp>
      <p:sp>
        <p:nvSpPr>
          <p:cNvPr id="3" name="Content Placeholder 2">
            <a:extLst>
              <a:ext uri="{FF2B5EF4-FFF2-40B4-BE49-F238E27FC236}">
                <a16:creationId xmlns:a16="http://schemas.microsoft.com/office/drawing/2014/main" id="{305E270D-B47E-A6D8-1D12-D19CCB423B16}"/>
              </a:ext>
            </a:extLst>
          </p:cNvPr>
          <p:cNvSpPr>
            <a:spLocks noGrp="1"/>
          </p:cNvSpPr>
          <p:nvPr>
            <p:ph idx="1"/>
          </p:nvPr>
        </p:nvSpPr>
        <p:spPr>
          <a:xfrm>
            <a:off x="304444" y="1253331"/>
            <a:ext cx="7751421" cy="4351338"/>
          </a:xfrm>
        </p:spPr>
        <p:txBody>
          <a:bodyPr>
            <a:normAutofit/>
          </a:bodyPr>
          <a:lstStyle/>
          <a:p>
            <a:pPr marL="0" indent="0">
              <a:buNone/>
            </a:pPr>
            <a:r>
              <a:rPr lang="en-US" dirty="0"/>
              <a:t>Use the chat feature to introduce yourself…</a:t>
            </a:r>
          </a:p>
          <a:p>
            <a:pPr marL="0" indent="0" algn="just">
              <a:buNone/>
            </a:pPr>
            <a:endParaRPr lang="en-US" dirty="0">
              <a:solidFill>
                <a:srgbClr val="7030A0"/>
              </a:solidFill>
            </a:endParaRPr>
          </a:p>
          <a:p>
            <a:pPr algn="just">
              <a:lnSpc>
                <a:spcPct val="150000"/>
              </a:lnSpc>
              <a:buFont typeface="Wingdings" panose="05000000000000000000" pitchFamily="2" charset="2"/>
              <a:buChar char="Ø"/>
            </a:pPr>
            <a:r>
              <a:rPr lang="en-US" sz="3600" dirty="0">
                <a:solidFill>
                  <a:schemeClr val="accent2">
                    <a:lumMod val="20000"/>
                    <a:lumOff val="80000"/>
                  </a:schemeClr>
                </a:solidFill>
              </a:rPr>
              <a:t> Name </a:t>
            </a:r>
          </a:p>
          <a:p>
            <a:pPr>
              <a:lnSpc>
                <a:spcPct val="150000"/>
              </a:lnSpc>
              <a:buFont typeface="Wingdings" panose="05000000000000000000" pitchFamily="2" charset="2"/>
              <a:buChar char="Ø"/>
            </a:pPr>
            <a:r>
              <a:rPr lang="en-US" sz="3600" dirty="0">
                <a:solidFill>
                  <a:schemeClr val="accent2">
                    <a:lumMod val="20000"/>
                    <a:lumOff val="80000"/>
                  </a:schemeClr>
                </a:solidFill>
              </a:rPr>
              <a:t> School</a:t>
            </a:r>
          </a:p>
          <a:p>
            <a:pPr>
              <a:lnSpc>
                <a:spcPct val="150000"/>
              </a:lnSpc>
              <a:buFont typeface="Wingdings" panose="05000000000000000000" pitchFamily="2" charset="2"/>
              <a:buChar char="Ø"/>
            </a:pPr>
            <a:r>
              <a:rPr lang="en-US" sz="3600" dirty="0">
                <a:solidFill>
                  <a:schemeClr val="accent2">
                    <a:lumMod val="20000"/>
                    <a:lumOff val="80000"/>
                  </a:schemeClr>
                </a:solidFill>
              </a:rPr>
              <a:t> Role in MKV</a:t>
            </a:r>
          </a:p>
        </p:txBody>
      </p:sp>
    </p:spTree>
    <p:extLst>
      <p:ext uri="{BB962C8B-B14F-4D97-AF65-F5344CB8AC3E}">
        <p14:creationId xmlns:p14="http://schemas.microsoft.com/office/powerpoint/2010/main" val="3079653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807B-882C-A49A-51D2-A3DF4D4A5762}"/>
              </a:ext>
            </a:extLst>
          </p:cNvPr>
          <p:cNvSpPr>
            <a:spLocks noGrp="1"/>
          </p:cNvSpPr>
          <p:nvPr>
            <p:ph type="title"/>
          </p:nvPr>
        </p:nvSpPr>
        <p:spPr>
          <a:xfrm>
            <a:off x="0" y="312255"/>
            <a:ext cx="9144000" cy="1325563"/>
          </a:xfrm>
        </p:spPr>
        <p:txBody>
          <a:bodyPr>
            <a:normAutofit/>
          </a:bodyPr>
          <a:lstStyle/>
          <a:p>
            <a:r>
              <a:rPr lang="en-US" sz="4200" dirty="0"/>
              <a:t>Strategies to Increase Identification 4</a:t>
            </a:r>
          </a:p>
        </p:txBody>
      </p:sp>
      <p:sp>
        <p:nvSpPr>
          <p:cNvPr id="3" name="Content Placeholder 2">
            <a:extLst>
              <a:ext uri="{FF2B5EF4-FFF2-40B4-BE49-F238E27FC236}">
                <a16:creationId xmlns:a16="http://schemas.microsoft.com/office/drawing/2014/main" id="{6F3A6EA2-DED7-8A18-0554-E533232CC315}"/>
              </a:ext>
            </a:extLst>
          </p:cNvPr>
          <p:cNvSpPr>
            <a:spLocks noGrp="1"/>
          </p:cNvSpPr>
          <p:nvPr>
            <p:ph idx="1"/>
          </p:nvPr>
        </p:nvSpPr>
        <p:spPr>
          <a:xfrm>
            <a:off x="295154" y="1503481"/>
            <a:ext cx="8553691" cy="4059119"/>
          </a:xfrm>
        </p:spPr>
        <p:txBody>
          <a:bodyPr>
            <a:normAutofit fontScale="92500"/>
          </a:bodyPr>
          <a:lstStyle/>
          <a:p>
            <a:r>
              <a:rPr lang="en-US" dirty="0"/>
              <a:t>Post outreach materials and posters in areas where there is a frequent influx of low-income families and youth in high-risk situations, including motels, campgrounds, libraries, health center, youth services.</a:t>
            </a:r>
          </a:p>
          <a:p>
            <a:endParaRPr lang="en-US" dirty="0"/>
          </a:p>
          <a:p>
            <a:r>
              <a:rPr lang="en-US" dirty="0"/>
              <a:t>Post outreach materials in high traffic areas of family, staff &amp; students, as well as making them available during any school community events (back to school night, open houses, conferences, concerts and other events)</a:t>
            </a:r>
          </a:p>
        </p:txBody>
      </p:sp>
      <p:pic>
        <p:nvPicPr>
          <p:cNvPr id="7" name="Picture 6" descr="Colorful ink in water">
            <a:extLst>
              <a:ext uri="{FF2B5EF4-FFF2-40B4-BE49-F238E27FC236}">
                <a16:creationId xmlns:a16="http://schemas.microsoft.com/office/drawing/2014/main" id="{9E4F5184-4A9D-8C36-D7BA-6D5F8A5B8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54518"/>
            <a:ext cx="9144000" cy="1399308"/>
          </a:xfrm>
          <a:prstGeom prst="rect">
            <a:avLst/>
          </a:prstGeom>
        </p:spPr>
      </p:pic>
    </p:spTree>
    <p:extLst>
      <p:ext uri="{BB962C8B-B14F-4D97-AF65-F5344CB8AC3E}">
        <p14:creationId xmlns:p14="http://schemas.microsoft.com/office/powerpoint/2010/main" val="312587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1</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We have a parent that we know is unhoused but never seems to have the time to fill out the McKinney-Vento form. We’ve given the form to the student but they don’t return it, and when we leave messages with the parent they just keep saying they don’t have time to fill out the form.</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2227760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807B-882C-A49A-51D2-A3DF4D4A5762}"/>
              </a:ext>
            </a:extLst>
          </p:cNvPr>
          <p:cNvSpPr>
            <a:spLocks noGrp="1"/>
          </p:cNvSpPr>
          <p:nvPr>
            <p:ph type="title"/>
          </p:nvPr>
        </p:nvSpPr>
        <p:spPr>
          <a:xfrm>
            <a:off x="0" y="365126"/>
            <a:ext cx="9144000" cy="1325563"/>
          </a:xfrm>
        </p:spPr>
        <p:txBody>
          <a:bodyPr anchor="ctr">
            <a:normAutofit/>
          </a:bodyPr>
          <a:lstStyle/>
          <a:p>
            <a:r>
              <a:rPr lang="en-US" sz="4200" dirty="0"/>
              <a:t>Strategies to Increase Identification 5</a:t>
            </a:r>
          </a:p>
        </p:txBody>
      </p:sp>
      <p:pic>
        <p:nvPicPr>
          <p:cNvPr id="8" name="Picture 7" descr="Network with pins">
            <a:extLst>
              <a:ext uri="{FF2B5EF4-FFF2-40B4-BE49-F238E27FC236}">
                <a16:creationId xmlns:a16="http://schemas.microsoft.com/office/drawing/2014/main" id="{6AA1669E-61D5-E11C-626C-21959DFFD7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712" r="20895" b="-3"/>
          <a:stretch/>
        </p:blipFill>
        <p:spPr>
          <a:xfrm>
            <a:off x="628650" y="1825625"/>
            <a:ext cx="3886200" cy="4351338"/>
          </a:xfrm>
          <a:prstGeom prst="rect">
            <a:avLst/>
          </a:prstGeom>
          <a:noFill/>
        </p:spPr>
      </p:pic>
      <p:sp>
        <p:nvSpPr>
          <p:cNvPr id="6" name="Content Placeholder 5">
            <a:extLst>
              <a:ext uri="{FF2B5EF4-FFF2-40B4-BE49-F238E27FC236}">
                <a16:creationId xmlns:a16="http://schemas.microsoft.com/office/drawing/2014/main" id="{E78C44A9-FD25-641B-9760-81173B0FB255}"/>
              </a:ext>
            </a:extLst>
          </p:cNvPr>
          <p:cNvSpPr>
            <a:spLocks noGrp="1"/>
          </p:cNvSpPr>
          <p:nvPr>
            <p:ph sz="half" idx="2"/>
          </p:nvPr>
        </p:nvSpPr>
        <p:spPr>
          <a:xfrm>
            <a:off x="4629150" y="1825625"/>
            <a:ext cx="3886200" cy="4351338"/>
          </a:xfrm>
        </p:spPr>
        <p:txBody>
          <a:bodyPr>
            <a:normAutofit/>
          </a:bodyPr>
          <a:lstStyle/>
          <a:p>
            <a:r>
              <a:rPr lang="en-US" sz="2200"/>
              <a:t>Offer multiple points of contact with families</a:t>
            </a:r>
          </a:p>
          <a:p>
            <a:endParaRPr lang="en-US" sz="2200"/>
          </a:p>
          <a:p>
            <a:r>
              <a:rPr lang="en-US" sz="2200"/>
              <a:t>Streamline communication between McKinney Vento Liaison, School Staff, and Finance Department</a:t>
            </a:r>
          </a:p>
          <a:p>
            <a:pPr marL="0" indent="0">
              <a:buNone/>
            </a:pPr>
            <a:endParaRPr lang="en-US" sz="2200"/>
          </a:p>
          <a:p>
            <a:r>
              <a:rPr lang="en-US" sz="2200"/>
              <a:t>Make resource connections between school, community partners and staff/family connections. </a:t>
            </a:r>
          </a:p>
          <a:p>
            <a:endParaRPr lang="en-US" sz="2200"/>
          </a:p>
        </p:txBody>
      </p:sp>
    </p:spTree>
    <p:extLst>
      <p:ext uri="{BB962C8B-B14F-4D97-AF65-F5344CB8AC3E}">
        <p14:creationId xmlns:p14="http://schemas.microsoft.com/office/powerpoint/2010/main" val="838814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202F51-E6F1-16E6-540A-C2E613146A99}"/>
              </a:ext>
            </a:extLst>
          </p:cNvPr>
          <p:cNvSpPr>
            <a:spLocks noGrp="1"/>
          </p:cNvSpPr>
          <p:nvPr>
            <p:ph type="title"/>
          </p:nvPr>
        </p:nvSpPr>
        <p:spPr>
          <a:xfrm>
            <a:off x="0" y="500062"/>
            <a:ext cx="9144000" cy="1325563"/>
          </a:xfrm>
        </p:spPr>
        <p:txBody>
          <a:bodyPr anchor="ctr">
            <a:normAutofit/>
          </a:bodyPr>
          <a:lstStyle/>
          <a:p>
            <a:r>
              <a:rPr lang="en-US" sz="4200" dirty="0"/>
              <a:t>Strategies to Increase Identification 6</a:t>
            </a:r>
          </a:p>
        </p:txBody>
      </p:sp>
      <p:pic>
        <p:nvPicPr>
          <p:cNvPr id="5" name="Picture 4" descr="Yellow and blue tapes">
            <a:extLst>
              <a:ext uri="{FF2B5EF4-FFF2-40B4-BE49-F238E27FC236}">
                <a16:creationId xmlns:a16="http://schemas.microsoft.com/office/drawing/2014/main" id="{C71556AF-0E9A-0EF2-E64E-B9B001E13E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75" y="2704275"/>
            <a:ext cx="3886200" cy="2594038"/>
          </a:xfrm>
          <a:prstGeom prst="rect">
            <a:avLst/>
          </a:prstGeom>
          <a:noFill/>
        </p:spPr>
      </p:pic>
      <p:sp>
        <p:nvSpPr>
          <p:cNvPr id="10" name="Content Placeholder 2">
            <a:extLst>
              <a:ext uri="{FF2B5EF4-FFF2-40B4-BE49-F238E27FC236}">
                <a16:creationId xmlns:a16="http://schemas.microsoft.com/office/drawing/2014/main" id="{64D98FB5-EF20-8C20-72A9-3132D5F6A70D}"/>
              </a:ext>
            </a:extLst>
          </p:cNvPr>
          <p:cNvSpPr>
            <a:spLocks noGrp="1"/>
          </p:cNvSpPr>
          <p:nvPr>
            <p:ph sz="half" idx="2"/>
          </p:nvPr>
        </p:nvSpPr>
        <p:spPr>
          <a:xfrm>
            <a:off x="4206240" y="1825625"/>
            <a:ext cx="4937760" cy="4351338"/>
          </a:xfrm>
        </p:spPr>
        <p:txBody>
          <a:bodyPr>
            <a:normAutofit/>
          </a:bodyPr>
          <a:lstStyle/>
          <a:p>
            <a:pPr marL="0" indent="0">
              <a:buNone/>
            </a:pPr>
            <a:endParaRPr lang="en-US" dirty="0"/>
          </a:p>
          <a:p>
            <a:pPr marL="0" indent="0">
              <a:buNone/>
            </a:pPr>
            <a:r>
              <a:rPr lang="en-US" dirty="0"/>
              <a:t>Note that qualification does not roll over from year to year, if you have students and families that are chronically unhoused or underhoused, new eligibility forms will need to be completed yearly.</a:t>
            </a:r>
          </a:p>
          <a:p>
            <a:pPr marL="0" indent="0">
              <a:buNone/>
            </a:pPr>
            <a:endParaRPr lang="en-US" dirty="0"/>
          </a:p>
        </p:txBody>
      </p:sp>
    </p:spTree>
    <p:extLst>
      <p:ext uri="{BB962C8B-B14F-4D97-AF65-F5344CB8AC3E}">
        <p14:creationId xmlns:p14="http://schemas.microsoft.com/office/powerpoint/2010/main" val="1586099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202F51-E6F1-16E6-540A-C2E613146A99}"/>
              </a:ext>
            </a:extLst>
          </p:cNvPr>
          <p:cNvSpPr>
            <a:spLocks noGrp="1"/>
          </p:cNvSpPr>
          <p:nvPr>
            <p:ph type="title"/>
          </p:nvPr>
        </p:nvSpPr>
        <p:spPr>
          <a:xfrm>
            <a:off x="0" y="0"/>
            <a:ext cx="9144000" cy="1325563"/>
          </a:xfrm>
        </p:spPr>
        <p:txBody>
          <a:bodyPr anchor="ctr">
            <a:normAutofit/>
          </a:bodyPr>
          <a:lstStyle/>
          <a:p>
            <a:r>
              <a:rPr lang="en-US" sz="4200" dirty="0"/>
              <a:t>Strategies to Increase Identification 7</a:t>
            </a:r>
          </a:p>
        </p:txBody>
      </p:sp>
      <p:sp>
        <p:nvSpPr>
          <p:cNvPr id="10" name="Content Placeholder 2">
            <a:extLst>
              <a:ext uri="{FF2B5EF4-FFF2-40B4-BE49-F238E27FC236}">
                <a16:creationId xmlns:a16="http://schemas.microsoft.com/office/drawing/2014/main" id="{64D98FB5-EF20-8C20-72A9-3132D5F6A70D}"/>
              </a:ext>
            </a:extLst>
          </p:cNvPr>
          <p:cNvSpPr>
            <a:spLocks noGrp="1"/>
          </p:cNvSpPr>
          <p:nvPr>
            <p:ph sz="half" idx="1"/>
          </p:nvPr>
        </p:nvSpPr>
        <p:spPr>
          <a:xfrm>
            <a:off x="57150" y="1143004"/>
            <a:ext cx="9467850" cy="1771015"/>
          </a:xfrm>
        </p:spPr>
        <p:txBody>
          <a:bodyPr>
            <a:normAutofit/>
          </a:bodyPr>
          <a:lstStyle/>
          <a:p>
            <a:pPr marL="0" indent="0">
              <a:buNone/>
            </a:pPr>
            <a:endParaRPr lang="en-US" dirty="0">
              <a:solidFill>
                <a:schemeClr val="tx1"/>
              </a:solidFill>
            </a:endParaRPr>
          </a:p>
          <a:p>
            <a:pPr marL="0" indent="0">
              <a:buNone/>
            </a:pPr>
            <a:r>
              <a:rPr lang="en-US" dirty="0">
                <a:solidFill>
                  <a:schemeClr val="tx1"/>
                </a:solidFill>
              </a:rPr>
              <a:t>Free and reduced lunch applications or enrollment forms</a:t>
            </a:r>
          </a:p>
        </p:txBody>
      </p:sp>
      <p:pic>
        <p:nvPicPr>
          <p:cNvPr id="1026" name="Picture 1" descr="A screenshot of FRL application&#10;">
            <a:extLst>
              <a:ext uri="{FF2B5EF4-FFF2-40B4-BE49-F238E27FC236}">
                <a16:creationId xmlns:a16="http://schemas.microsoft.com/office/drawing/2014/main" id="{D3F95830-EF2A-C910-9AC4-AA4C9332C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16" y="2708896"/>
            <a:ext cx="8520684" cy="388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descr="Circle around FRL application indicating where foster, homeless, migrant and runaway is indicated">
            <a:extLst>
              <a:ext uri="{FF2B5EF4-FFF2-40B4-BE49-F238E27FC236}">
                <a16:creationId xmlns:a16="http://schemas.microsoft.com/office/drawing/2014/main" id="{D2A98DA0-4CC7-E972-CD6F-0A817E9421FD}"/>
              </a:ext>
            </a:extLst>
          </p:cNvPr>
          <p:cNvSpPr/>
          <p:nvPr/>
        </p:nvSpPr>
        <p:spPr>
          <a:xfrm>
            <a:off x="431800" y="5120928"/>
            <a:ext cx="3594100" cy="91157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538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C2F00-612F-22C9-09AB-F933AE926CBC}"/>
              </a:ext>
            </a:extLst>
          </p:cNvPr>
          <p:cNvSpPr>
            <a:spLocks noGrp="1"/>
          </p:cNvSpPr>
          <p:nvPr>
            <p:ph type="ctrTitle"/>
          </p:nvPr>
        </p:nvSpPr>
        <p:spPr>
          <a:xfrm>
            <a:off x="685800" y="755207"/>
            <a:ext cx="7772400" cy="2387600"/>
          </a:xfrm>
        </p:spPr>
        <p:txBody>
          <a:bodyPr anchor="b">
            <a:normAutofit/>
          </a:bodyPr>
          <a:lstStyle/>
          <a:p>
            <a:r>
              <a:rPr lang="en-US" dirty="0"/>
              <a:t>Reflection Check 2</a:t>
            </a:r>
          </a:p>
        </p:txBody>
      </p:sp>
      <p:sp>
        <p:nvSpPr>
          <p:cNvPr id="3" name="Content Placeholder 2">
            <a:extLst>
              <a:ext uri="{FF2B5EF4-FFF2-40B4-BE49-F238E27FC236}">
                <a16:creationId xmlns:a16="http://schemas.microsoft.com/office/drawing/2014/main" id="{F5383337-1869-5763-6485-E4F12987215C}"/>
              </a:ext>
            </a:extLst>
          </p:cNvPr>
          <p:cNvSpPr>
            <a:spLocks noGrp="1"/>
          </p:cNvSpPr>
          <p:nvPr>
            <p:ph type="subTitle" idx="1"/>
          </p:nvPr>
        </p:nvSpPr>
        <p:spPr>
          <a:xfrm>
            <a:off x="685800" y="3885824"/>
            <a:ext cx="6858000" cy="1655762"/>
          </a:xfrm>
        </p:spPr>
        <p:txBody>
          <a:bodyPr>
            <a:normAutofit/>
          </a:bodyPr>
          <a:lstStyle/>
          <a:p>
            <a:pPr marL="0" indent="0">
              <a:buNone/>
            </a:pPr>
            <a:endParaRPr lang="en-US" sz="2200" dirty="0"/>
          </a:p>
          <a:p>
            <a:pPr marL="0" indent="0">
              <a:buNone/>
            </a:pPr>
            <a:endParaRPr lang="en-US" sz="2200" dirty="0"/>
          </a:p>
          <a:p>
            <a:pPr marL="0" indent="0">
              <a:buNone/>
            </a:pPr>
            <a:r>
              <a:rPr lang="en-US" sz="2200" dirty="0"/>
              <a:t>What barriers do your students and families face for identification?</a:t>
            </a:r>
          </a:p>
        </p:txBody>
      </p:sp>
    </p:spTree>
    <p:extLst>
      <p:ext uri="{BB962C8B-B14F-4D97-AF65-F5344CB8AC3E}">
        <p14:creationId xmlns:p14="http://schemas.microsoft.com/office/powerpoint/2010/main" val="102467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75" y="193747"/>
            <a:ext cx="8381375" cy="1325563"/>
          </a:xfrm>
        </p:spPr>
        <p:txBody>
          <a:bodyPr>
            <a:normAutofit/>
          </a:bodyPr>
          <a:lstStyle/>
          <a:p>
            <a:pPr algn="ctr"/>
            <a:r>
              <a:rPr lang="en-US" dirty="0"/>
              <a:t>McKinney-Vento Students have the right to: (1)</a:t>
            </a:r>
          </a:p>
        </p:txBody>
      </p:sp>
      <p:pic>
        <p:nvPicPr>
          <p:cNvPr id="5" name="Picture 4" descr="Watching You Chicken">
            <a:extLst>
              <a:ext uri="{FF2B5EF4-FFF2-40B4-BE49-F238E27FC236}">
                <a16:creationId xmlns:a16="http://schemas.microsoft.com/office/drawing/2014/main" id="{D5724EE6-7F01-6A3C-D363-B60A2D398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78" y="1392237"/>
            <a:ext cx="2120900" cy="2120900"/>
          </a:xfrm>
          <a:prstGeom prst="rect">
            <a:avLst/>
          </a:prstGeom>
        </p:spPr>
      </p:pic>
      <p:pic>
        <p:nvPicPr>
          <p:cNvPr id="12290" name="Picture 2" descr="Bus">
            <a:extLst>
              <a:ext uri="{FF2B5EF4-FFF2-40B4-BE49-F238E27FC236}">
                <a16:creationId xmlns:a16="http://schemas.microsoft.com/office/drawing/2014/main" id="{AABC9193-01B5-42BC-A2EF-C9D8CC8596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4131472"/>
            <a:ext cx="1530323" cy="15647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623278" y="1539604"/>
            <a:ext cx="6386747" cy="4973563"/>
          </a:xfrm>
        </p:spPr>
        <p:txBody>
          <a:bodyPr>
            <a:normAutofit/>
          </a:bodyPr>
          <a:lstStyle/>
          <a:p>
            <a:pPr marL="0" indent="0">
              <a:buNone/>
            </a:pPr>
            <a:endParaRPr lang="en-US" sz="2000" dirty="0">
              <a:latin typeface="+mn-lt"/>
            </a:endParaRPr>
          </a:p>
          <a:p>
            <a:r>
              <a:rPr lang="en-US" dirty="0"/>
              <a:t>Be identified as being MKV eligible </a:t>
            </a:r>
          </a:p>
          <a:p>
            <a:endParaRPr lang="en-US" dirty="0"/>
          </a:p>
          <a:p>
            <a:endParaRPr lang="en-US" dirty="0"/>
          </a:p>
          <a:p>
            <a:endParaRPr lang="en-US" dirty="0"/>
          </a:p>
          <a:p>
            <a:r>
              <a:rPr lang="en-US" dirty="0"/>
              <a:t>Have transportation arranged or provided to their school of origin, regardless of whether the school provides transportation for other students. </a:t>
            </a:r>
          </a:p>
          <a:p>
            <a:endParaRPr lang="en-US" dirty="0"/>
          </a:p>
          <a:p>
            <a:pPr marL="0" indent="0">
              <a:buNone/>
            </a:pPr>
            <a:endParaRPr lang="en-US" dirty="0"/>
          </a:p>
          <a:p>
            <a:endParaRPr lang="en-US" dirty="0"/>
          </a:p>
          <a:p>
            <a:pPr marL="0" indent="0">
              <a:buNone/>
            </a:pPr>
            <a:endParaRPr lang="en-US" sz="2000" dirty="0">
              <a:latin typeface="+mn-lt"/>
            </a:endParaRPr>
          </a:p>
        </p:txBody>
      </p:sp>
    </p:spTree>
    <p:extLst>
      <p:ext uri="{BB962C8B-B14F-4D97-AF65-F5344CB8AC3E}">
        <p14:creationId xmlns:p14="http://schemas.microsoft.com/office/powerpoint/2010/main" val="122934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76" y="193747"/>
            <a:ext cx="8381374" cy="1325563"/>
          </a:xfrm>
        </p:spPr>
        <p:txBody>
          <a:bodyPr/>
          <a:lstStyle/>
          <a:p>
            <a:pPr algn="ctr"/>
            <a:r>
              <a:rPr lang="en-US" dirty="0"/>
              <a:t>McKinney-Vento Students have the right to: (2)</a:t>
            </a:r>
          </a:p>
        </p:txBody>
      </p:sp>
      <p:pic>
        <p:nvPicPr>
          <p:cNvPr id="13314" name="Picture 2" descr="picture of school">
            <a:extLst>
              <a:ext uri="{FF2B5EF4-FFF2-40B4-BE49-F238E27FC236}">
                <a16:creationId xmlns:a16="http://schemas.microsoft.com/office/drawing/2014/main" id="{EC35D2BB-2E20-4DD4-AFCF-E074106FA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76" y="2133523"/>
            <a:ext cx="2394672" cy="12954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picture of school">
            <a:extLst>
              <a:ext uri="{FF2B5EF4-FFF2-40B4-BE49-F238E27FC236}">
                <a16:creationId xmlns:a16="http://schemas.microsoft.com/office/drawing/2014/main" id="{5ED6B144-204C-1F36-7F67-CDAFF9695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91" y="4687810"/>
            <a:ext cx="2251442" cy="12930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623278" y="1539604"/>
            <a:ext cx="6386747" cy="4973563"/>
          </a:xfrm>
        </p:spPr>
        <p:txBody>
          <a:bodyPr>
            <a:normAutofit fontScale="92500" lnSpcReduction="10000"/>
          </a:bodyPr>
          <a:lstStyle/>
          <a:p>
            <a:pPr marL="0" indent="0">
              <a:buNone/>
            </a:pPr>
            <a:endParaRPr lang="en-US" sz="2000" dirty="0">
              <a:latin typeface="+mn-lt"/>
            </a:endParaRPr>
          </a:p>
          <a:p>
            <a:r>
              <a:rPr lang="en-US" dirty="0"/>
              <a:t>Immediate enrollment in any public school that students living in the same attendance area are eligible to attend; even if student has missed application or enrollment deadlines during any period of homelessness.</a:t>
            </a:r>
          </a:p>
          <a:p>
            <a:endParaRPr lang="en-US" dirty="0"/>
          </a:p>
          <a:p>
            <a:r>
              <a:rPr lang="en-US" dirty="0"/>
              <a:t>Immediate enrollment even if they do not have former school records, records of immunization and other required health records, proof of residency, guardianship, or other documents.</a:t>
            </a:r>
          </a:p>
        </p:txBody>
      </p:sp>
    </p:spTree>
    <p:extLst>
      <p:ext uri="{BB962C8B-B14F-4D97-AF65-F5344CB8AC3E}">
        <p14:creationId xmlns:p14="http://schemas.microsoft.com/office/powerpoint/2010/main" val="971916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BD56-023F-ACCD-210D-4B34B175BFED}"/>
              </a:ext>
            </a:extLst>
          </p:cNvPr>
          <p:cNvSpPr>
            <a:spLocks noGrp="1"/>
          </p:cNvSpPr>
          <p:nvPr>
            <p:ph type="title"/>
          </p:nvPr>
        </p:nvSpPr>
        <p:spPr>
          <a:xfrm>
            <a:off x="629840" y="457200"/>
            <a:ext cx="6976907" cy="1600200"/>
          </a:xfrm>
        </p:spPr>
        <p:txBody>
          <a:bodyPr anchor="b">
            <a:normAutofit/>
          </a:bodyPr>
          <a:lstStyle/>
          <a:p>
            <a:r>
              <a:rPr lang="en-US" sz="4400" dirty="0"/>
              <a:t>Enrollment Consideration</a:t>
            </a:r>
          </a:p>
        </p:txBody>
      </p:sp>
      <p:sp>
        <p:nvSpPr>
          <p:cNvPr id="3" name="Content Placeholder 2">
            <a:extLst>
              <a:ext uri="{FF2B5EF4-FFF2-40B4-BE49-F238E27FC236}">
                <a16:creationId xmlns:a16="http://schemas.microsoft.com/office/drawing/2014/main" id="{0DB44D79-9DAE-D730-C11F-5975F3FF1A64}"/>
              </a:ext>
            </a:extLst>
          </p:cNvPr>
          <p:cNvSpPr>
            <a:spLocks noGrp="1"/>
          </p:cNvSpPr>
          <p:nvPr>
            <p:ph type="body" sz="half" idx="2"/>
          </p:nvPr>
        </p:nvSpPr>
        <p:spPr>
          <a:xfrm>
            <a:off x="629840" y="2296978"/>
            <a:ext cx="6075759" cy="3811588"/>
          </a:xfrm>
        </p:spPr>
        <p:txBody>
          <a:bodyPr>
            <a:normAutofit/>
          </a:bodyPr>
          <a:lstStyle/>
          <a:p>
            <a:pPr marL="0" indent="0">
              <a:buNone/>
            </a:pPr>
            <a:endParaRPr lang="en-US" dirty="0"/>
          </a:p>
          <a:p>
            <a:pPr marL="0" indent="0">
              <a:buNone/>
            </a:pPr>
            <a:r>
              <a:rPr lang="en-US" sz="2800" dirty="0"/>
              <a:t>If your classrooms are regularly full, consider how to provide slots to McKinney-Vento eligible students that are mobile throughout the year, regular denial of enrollment to McKinney-Vento eligible students could be considered discrimination</a:t>
            </a:r>
          </a:p>
        </p:txBody>
      </p:sp>
      <p:pic>
        <p:nvPicPr>
          <p:cNvPr id="5" name="Graphic 4" descr="Exclamation mark with solid fill">
            <a:extLst>
              <a:ext uri="{FF2B5EF4-FFF2-40B4-BE49-F238E27FC236}">
                <a16:creationId xmlns:a16="http://schemas.microsoft.com/office/drawing/2014/main" id="{472ADF72-32A4-DBA8-4456-470F75AD99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11569" y="2296978"/>
            <a:ext cx="3332431" cy="3332431"/>
          </a:xfrm>
          <a:prstGeom prst="rect">
            <a:avLst/>
          </a:prstGeom>
        </p:spPr>
      </p:pic>
    </p:spTree>
    <p:extLst>
      <p:ext uri="{BB962C8B-B14F-4D97-AF65-F5344CB8AC3E}">
        <p14:creationId xmlns:p14="http://schemas.microsoft.com/office/powerpoint/2010/main" val="105011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73062"/>
            <a:ext cx="8863584" cy="1325563"/>
          </a:xfrm>
        </p:spPr>
        <p:txBody>
          <a:bodyPr>
            <a:normAutofit/>
          </a:bodyPr>
          <a:lstStyle/>
          <a:p>
            <a:r>
              <a:rPr lang="en-US" dirty="0"/>
              <a:t>McKinney-Vento Students have the right to: (3)</a:t>
            </a:r>
            <a:r>
              <a:rPr lang="en-US" dirty="0">
                <a:latin typeface="+mn-lt"/>
              </a:rPr>
              <a:t>	</a:t>
            </a:r>
          </a:p>
        </p:txBody>
      </p:sp>
      <p:sp>
        <p:nvSpPr>
          <p:cNvPr id="3" name="Content Placeholder 2"/>
          <p:cNvSpPr>
            <a:spLocks noGrp="1"/>
          </p:cNvSpPr>
          <p:nvPr>
            <p:ph idx="1"/>
          </p:nvPr>
        </p:nvSpPr>
        <p:spPr>
          <a:xfrm>
            <a:off x="97536" y="1187767"/>
            <a:ext cx="8863584" cy="5670233"/>
          </a:xfrm>
        </p:spPr>
        <p:txBody>
          <a:bodyPr>
            <a:normAutofit/>
          </a:bodyPr>
          <a:lstStyle/>
          <a:p>
            <a:endParaRPr lang="en-US" dirty="0"/>
          </a:p>
          <a:p>
            <a:endParaRPr lang="en-US" dirty="0"/>
          </a:p>
          <a:p>
            <a:pPr marL="0" indent="0">
              <a:buNone/>
            </a:pPr>
            <a:r>
              <a:rPr lang="en-US" dirty="0"/>
              <a:t>Student must be immediately enrolled in the school in which the student/parent seeks enrollment if there is a dispute between parents &amp; school about McKinney-Vento placement/transportation and/or eligibility. </a:t>
            </a:r>
          </a:p>
          <a:p>
            <a:pPr marL="0" indent="0">
              <a:buNone/>
            </a:pPr>
            <a:endParaRPr lang="en-US" dirty="0"/>
          </a:p>
          <a:p>
            <a:pPr marL="0" indent="0">
              <a:buNone/>
            </a:pPr>
            <a:endParaRPr lang="en-US" sz="1600" dirty="0"/>
          </a:p>
          <a:p>
            <a:pPr marL="0" indent="0">
              <a:buNone/>
            </a:pPr>
            <a:endParaRPr lang="en-US" sz="1600" dirty="0"/>
          </a:p>
        </p:txBody>
      </p:sp>
      <p:pic>
        <p:nvPicPr>
          <p:cNvPr id="9218" name="Picture 2" descr="Enrollment | CDE">
            <a:extLst>
              <a:ext uri="{FF2B5EF4-FFF2-40B4-BE49-F238E27FC236}">
                <a16:creationId xmlns:a16="http://schemas.microsoft.com/office/drawing/2014/main" id="{2F61656E-55BD-6A89-29DA-434DDB049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283" y="4422587"/>
            <a:ext cx="2518982" cy="124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98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C5E49-79C1-B723-01DD-5F22813D0CE0}"/>
              </a:ext>
            </a:extLst>
          </p:cNvPr>
          <p:cNvSpPr>
            <a:spLocks noGrp="1"/>
          </p:cNvSpPr>
          <p:nvPr>
            <p:ph type="title"/>
          </p:nvPr>
        </p:nvSpPr>
        <p:spPr>
          <a:xfrm>
            <a:off x="0" y="160731"/>
            <a:ext cx="8831483" cy="1325563"/>
          </a:xfrm>
        </p:spPr>
        <p:txBody>
          <a:bodyPr anchor="ctr">
            <a:normAutofit/>
          </a:bodyPr>
          <a:lstStyle/>
          <a:p>
            <a:pPr algn="ctr"/>
            <a:r>
              <a:rPr lang="en-US" sz="5400" dirty="0"/>
              <a:t>CSI MKV Liaison Support </a:t>
            </a:r>
          </a:p>
        </p:txBody>
      </p:sp>
      <p:sp>
        <p:nvSpPr>
          <p:cNvPr id="12" name="TextBox 11">
            <a:extLst>
              <a:ext uri="{FF2B5EF4-FFF2-40B4-BE49-F238E27FC236}">
                <a16:creationId xmlns:a16="http://schemas.microsoft.com/office/drawing/2014/main" id="{A019BB84-0D58-A74F-4FE4-8538D5139523}"/>
              </a:ext>
            </a:extLst>
          </p:cNvPr>
          <p:cNvSpPr txBox="1"/>
          <p:nvPr/>
        </p:nvSpPr>
        <p:spPr>
          <a:xfrm>
            <a:off x="355600" y="5270500"/>
            <a:ext cx="2451100" cy="1015663"/>
          </a:xfrm>
          <a:prstGeom prst="rect">
            <a:avLst/>
          </a:prstGeom>
          <a:noFill/>
        </p:spPr>
        <p:txBody>
          <a:bodyPr wrap="square" rtlCol="0">
            <a:spAutoFit/>
          </a:bodyPr>
          <a:lstStyle/>
          <a:p>
            <a:pPr algn="ctr"/>
            <a:r>
              <a:rPr lang="en-US" sz="2000" dirty="0"/>
              <a:t>Betsy Basch</a:t>
            </a:r>
          </a:p>
          <a:p>
            <a:pPr algn="ctr"/>
            <a:r>
              <a:rPr lang="en-US" sz="2000" dirty="0"/>
              <a:t>CSI McKinney-Vento Liaison</a:t>
            </a:r>
          </a:p>
        </p:txBody>
      </p:sp>
      <p:pic>
        <p:nvPicPr>
          <p:cNvPr id="9" name="Picture 8" descr="Headshot of Betsy smiling in front of flowers with a red jacket and blue shirt&#10;">
            <a:extLst>
              <a:ext uri="{FF2B5EF4-FFF2-40B4-BE49-F238E27FC236}">
                <a16:creationId xmlns:a16="http://schemas.microsoft.com/office/drawing/2014/main" id="{5606EF11-5AAB-22FE-3AF4-3D09E7707C33}"/>
              </a:ext>
            </a:extLst>
          </p:cNvPr>
          <p:cNvPicPr>
            <a:picLocks noChangeAspect="1"/>
          </p:cNvPicPr>
          <p:nvPr/>
        </p:nvPicPr>
        <p:blipFill>
          <a:blip r:embed="rId3"/>
          <a:stretch>
            <a:fillRect/>
          </a:stretch>
        </p:blipFill>
        <p:spPr>
          <a:xfrm>
            <a:off x="23814" y="1943100"/>
            <a:ext cx="3086100" cy="3105150"/>
          </a:xfrm>
          <a:prstGeom prst="rect">
            <a:avLst/>
          </a:prstGeom>
        </p:spPr>
      </p:pic>
      <p:sp>
        <p:nvSpPr>
          <p:cNvPr id="15" name="TextBox 14">
            <a:extLst>
              <a:ext uri="{FF2B5EF4-FFF2-40B4-BE49-F238E27FC236}">
                <a16:creationId xmlns:a16="http://schemas.microsoft.com/office/drawing/2014/main" id="{41B180DE-B518-F9B4-8CB2-37D4D3B6836E}"/>
              </a:ext>
            </a:extLst>
          </p:cNvPr>
          <p:cNvSpPr txBox="1"/>
          <p:nvPr/>
        </p:nvSpPr>
        <p:spPr>
          <a:xfrm>
            <a:off x="3454400" y="5257800"/>
            <a:ext cx="2451100" cy="1015663"/>
          </a:xfrm>
          <a:prstGeom prst="rect">
            <a:avLst/>
          </a:prstGeom>
          <a:noFill/>
        </p:spPr>
        <p:txBody>
          <a:bodyPr wrap="square" rtlCol="0">
            <a:spAutoFit/>
          </a:bodyPr>
          <a:lstStyle/>
          <a:p>
            <a:pPr algn="ctr"/>
            <a:r>
              <a:rPr lang="en-US" sz="2000" dirty="0"/>
              <a:t>Marcie Robidart</a:t>
            </a:r>
          </a:p>
          <a:p>
            <a:pPr algn="ctr"/>
            <a:r>
              <a:rPr lang="en-US" sz="2000" dirty="0"/>
              <a:t>CSI Grants Fiscal &amp; Accounting Manager</a:t>
            </a:r>
          </a:p>
        </p:txBody>
      </p:sp>
      <p:pic>
        <p:nvPicPr>
          <p:cNvPr id="7" name="Picture 6" descr="Headshot of Marcie smiling with blond hair and a white collared shirt">
            <a:extLst>
              <a:ext uri="{FF2B5EF4-FFF2-40B4-BE49-F238E27FC236}">
                <a16:creationId xmlns:a16="http://schemas.microsoft.com/office/drawing/2014/main" id="{A158D581-12DE-DF54-2341-F05EE83857DB}"/>
              </a:ext>
            </a:extLst>
          </p:cNvPr>
          <p:cNvPicPr>
            <a:picLocks noChangeAspect="1"/>
          </p:cNvPicPr>
          <p:nvPr/>
        </p:nvPicPr>
        <p:blipFill>
          <a:blip r:embed="rId4"/>
          <a:stretch>
            <a:fillRect/>
          </a:stretch>
        </p:blipFill>
        <p:spPr>
          <a:xfrm>
            <a:off x="2995613" y="1905000"/>
            <a:ext cx="3038475" cy="3124200"/>
          </a:xfrm>
          <a:prstGeom prst="rect">
            <a:avLst/>
          </a:prstGeom>
        </p:spPr>
      </p:pic>
      <p:sp>
        <p:nvSpPr>
          <p:cNvPr id="16" name="TextBox 15">
            <a:extLst>
              <a:ext uri="{FF2B5EF4-FFF2-40B4-BE49-F238E27FC236}">
                <a16:creationId xmlns:a16="http://schemas.microsoft.com/office/drawing/2014/main" id="{130742D2-36AC-847C-D1D0-F34CC8E17A4D}"/>
              </a:ext>
            </a:extLst>
          </p:cNvPr>
          <p:cNvSpPr txBox="1"/>
          <p:nvPr/>
        </p:nvSpPr>
        <p:spPr>
          <a:xfrm>
            <a:off x="6034088" y="5257800"/>
            <a:ext cx="2451100" cy="1015663"/>
          </a:xfrm>
          <a:prstGeom prst="rect">
            <a:avLst/>
          </a:prstGeom>
          <a:noFill/>
        </p:spPr>
        <p:txBody>
          <a:bodyPr wrap="square" rtlCol="0">
            <a:spAutoFit/>
          </a:bodyPr>
          <a:lstStyle/>
          <a:p>
            <a:pPr algn="ctr"/>
            <a:r>
              <a:rPr lang="en-US" sz="2000" dirty="0"/>
              <a:t>CSI Data Team submissions_csi@csi.state.co.us</a:t>
            </a:r>
          </a:p>
        </p:txBody>
      </p:sp>
      <p:pic>
        <p:nvPicPr>
          <p:cNvPr id="5" name="Graphic 4" descr="picture of an email">
            <a:extLst>
              <a:ext uri="{FF2B5EF4-FFF2-40B4-BE49-F238E27FC236}">
                <a16:creationId xmlns:a16="http://schemas.microsoft.com/office/drawing/2014/main" id="{6D6F4B17-9E8A-B482-919D-DBFCA7BF60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64300" y="2270124"/>
            <a:ext cx="2020888" cy="2390775"/>
          </a:xfrm>
          <a:prstGeom prst="rect">
            <a:avLst/>
          </a:prstGeom>
        </p:spPr>
      </p:pic>
    </p:spTree>
    <p:extLst>
      <p:ext uri="{BB962C8B-B14F-4D97-AF65-F5344CB8AC3E}">
        <p14:creationId xmlns:p14="http://schemas.microsoft.com/office/powerpoint/2010/main" val="4035249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75" y="193747"/>
            <a:ext cx="8381375" cy="1325563"/>
          </a:xfrm>
        </p:spPr>
        <p:txBody>
          <a:bodyPr>
            <a:normAutofit/>
          </a:bodyPr>
          <a:lstStyle/>
          <a:p>
            <a:pPr algn="ctr"/>
            <a:r>
              <a:rPr lang="en-US" dirty="0"/>
              <a:t>McKinney-Vento Students have the right to: (4)</a:t>
            </a:r>
          </a:p>
        </p:txBody>
      </p:sp>
      <p:pic>
        <p:nvPicPr>
          <p:cNvPr id="8" name="Picture 7" descr="Cartoon bee with pencil">
            <a:extLst>
              <a:ext uri="{FF2B5EF4-FFF2-40B4-BE49-F238E27FC236}">
                <a16:creationId xmlns:a16="http://schemas.microsoft.com/office/drawing/2014/main" id="{9E2CB766-5109-3F0C-8AD1-0672E61B5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714" y="1459023"/>
            <a:ext cx="1095720" cy="1176118"/>
          </a:xfrm>
          <a:prstGeom prst="rect">
            <a:avLst/>
          </a:prstGeom>
        </p:spPr>
      </p:pic>
      <p:pic>
        <p:nvPicPr>
          <p:cNvPr id="4" name="Graphic 3" descr="Bento Box outline">
            <a:extLst>
              <a:ext uri="{FF2B5EF4-FFF2-40B4-BE49-F238E27FC236}">
                <a16:creationId xmlns:a16="http://schemas.microsoft.com/office/drawing/2014/main" id="{8D6FF369-FF0A-557E-5CE2-BDC3FB9B55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9714" y="2553902"/>
            <a:ext cx="1325562" cy="1325562"/>
          </a:xfrm>
          <a:prstGeom prst="rect">
            <a:avLst/>
          </a:prstGeom>
        </p:spPr>
      </p:pic>
      <p:pic>
        <p:nvPicPr>
          <p:cNvPr id="5" name="Graphic 4" descr="paper scroll">
            <a:extLst>
              <a:ext uri="{FF2B5EF4-FFF2-40B4-BE49-F238E27FC236}">
                <a16:creationId xmlns:a16="http://schemas.microsoft.com/office/drawing/2014/main" id="{C00B37D4-C38E-7FB0-68EF-D1039A1566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2504" y="3900417"/>
            <a:ext cx="1119982" cy="1119982"/>
          </a:xfrm>
          <a:prstGeom prst="rect">
            <a:avLst/>
          </a:prstGeom>
        </p:spPr>
      </p:pic>
      <p:pic>
        <p:nvPicPr>
          <p:cNvPr id="6" name="Picture 5" descr="fox with money">
            <a:extLst>
              <a:ext uri="{FF2B5EF4-FFF2-40B4-BE49-F238E27FC236}">
                <a16:creationId xmlns:a16="http://schemas.microsoft.com/office/drawing/2014/main" id="{103C6BE9-9863-A39F-66CF-07D61DE64B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8291" y="4987435"/>
            <a:ext cx="1555469" cy="1555469"/>
          </a:xfrm>
          <a:prstGeom prst="rect">
            <a:avLst/>
          </a:prstGeom>
        </p:spPr>
      </p:pic>
      <p:sp>
        <p:nvSpPr>
          <p:cNvPr id="3" name="Content Placeholder 2"/>
          <p:cNvSpPr>
            <a:spLocks noGrp="1"/>
          </p:cNvSpPr>
          <p:nvPr>
            <p:ph idx="1"/>
          </p:nvPr>
        </p:nvSpPr>
        <p:spPr>
          <a:xfrm>
            <a:off x="2623278" y="1539604"/>
            <a:ext cx="6386747" cy="4973563"/>
          </a:xfrm>
        </p:spPr>
        <p:txBody>
          <a:bodyPr>
            <a:normAutofit fontScale="92500" lnSpcReduction="20000"/>
          </a:bodyPr>
          <a:lstStyle/>
          <a:p>
            <a:pPr marL="0" indent="0">
              <a:buNone/>
            </a:pPr>
            <a:endParaRPr lang="en-US" sz="2000" dirty="0">
              <a:latin typeface="+mn-lt"/>
            </a:endParaRPr>
          </a:p>
          <a:p>
            <a:r>
              <a:rPr lang="en-US" dirty="0"/>
              <a:t>Automatic eligibility for Title IA funds allocated to schools</a:t>
            </a:r>
          </a:p>
          <a:p>
            <a:endParaRPr lang="en-US" dirty="0"/>
          </a:p>
          <a:p>
            <a:r>
              <a:rPr lang="en-US" dirty="0"/>
              <a:t>Immediate access to free school meals &amp; educational services (if eligible) </a:t>
            </a:r>
          </a:p>
          <a:p>
            <a:endParaRPr lang="en-US" dirty="0"/>
          </a:p>
          <a:p>
            <a:endParaRPr lang="en-US" dirty="0"/>
          </a:p>
          <a:p>
            <a:r>
              <a:rPr lang="en-US" dirty="0"/>
              <a:t>Referrals for other services</a:t>
            </a:r>
          </a:p>
          <a:p>
            <a:endParaRPr lang="en-US" dirty="0"/>
          </a:p>
          <a:p>
            <a:endParaRPr lang="en-US" dirty="0"/>
          </a:p>
          <a:p>
            <a:r>
              <a:rPr lang="en-US" dirty="0"/>
              <a:t>If unaccompanied, be informed of FAFSA status</a:t>
            </a:r>
          </a:p>
          <a:p>
            <a:endParaRPr lang="en-US" dirty="0"/>
          </a:p>
          <a:p>
            <a:pPr marL="0" indent="0">
              <a:buNone/>
            </a:pPr>
            <a:endParaRPr lang="en-US" dirty="0"/>
          </a:p>
          <a:p>
            <a:endParaRPr lang="en-US" dirty="0"/>
          </a:p>
          <a:p>
            <a:pPr marL="0" indent="0">
              <a:buNone/>
            </a:pPr>
            <a:endParaRPr lang="en-US" sz="2000" dirty="0">
              <a:latin typeface="+mn-lt"/>
            </a:endParaRPr>
          </a:p>
        </p:txBody>
      </p:sp>
    </p:spTree>
    <p:extLst>
      <p:ext uri="{BB962C8B-B14F-4D97-AF65-F5344CB8AC3E}">
        <p14:creationId xmlns:p14="http://schemas.microsoft.com/office/powerpoint/2010/main" val="605772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67590"/>
            <a:ext cx="8802624" cy="1325563"/>
          </a:xfrm>
        </p:spPr>
        <p:txBody>
          <a:bodyPr>
            <a:normAutofit/>
          </a:bodyPr>
          <a:lstStyle/>
          <a:p>
            <a:pPr algn="ctr"/>
            <a:r>
              <a:rPr lang="en-US" dirty="0"/>
              <a:t>Posting of Public Notice of Educational Rights</a:t>
            </a:r>
          </a:p>
        </p:txBody>
      </p:sp>
      <p:sp>
        <p:nvSpPr>
          <p:cNvPr id="3" name="Content Placeholder 2"/>
          <p:cNvSpPr>
            <a:spLocks noGrp="1"/>
          </p:cNvSpPr>
          <p:nvPr>
            <p:ph idx="1"/>
          </p:nvPr>
        </p:nvSpPr>
        <p:spPr/>
        <p:txBody>
          <a:bodyPr>
            <a:normAutofit/>
          </a:bodyPr>
          <a:lstStyle/>
          <a:p>
            <a:r>
              <a:rPr lang="en-US" dirty="0"/>
              <a:t>All schools are required to post the Notice of Educational Rights in their school.</a:t>
            </a:r>
          </a:p>
          <a:p>
            <a:endParaRPr lang="en-US" dirty="0"/>
          </a:p>
          <a:p>
            <a:r>
              <a:rPr lang="en-US" dirty="0"/>
              <a:t>Free posters are available for download for print here: </a:t>
            </a:r>
            <a:r>
              <a:rPr lang="en-US" dirty="0">
                <a:hlinkClick r:id="rId3"/>
              </a:rPr>
              <a:t>https://nchehelpline.org/pages/free-orders</a:t>
            </a:r>
            <a:r>
              <a:rPr lang="en-US" dirty="0"/>
              <a:t> </a:t>
            </a:r>
          </a:p>
        </p:txBody>
      </p:sp>
      <p:pic>
        <p:nvPicPr>
          <p:cNvPr id="5" name="Picture 4" descr="Smaller arrows pointing towards a bigger arrow">
            <a:extLst>
              <a:ext uri="{FF2B5EF4-FFF2-40B4-BE49-F238E27FC236}">
                <a16:creationId xmlns:a16="http://schemas.microsoft.com/office/drawing/2014/main" id="{DE7D3E8E-3F30-714F-9469-D5067048CB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876800"/>
            <a:ext cx="9144000" cy="1600200"/>
          </a:xfrm>
          <a:prstGeom prst="rect">
            <a:avLst/>
          </a:prstGeom>
        </p:spPr>
      </p:pic>
    </p:spTree>
    <p:extLst>
      <p:ext uri="{BB962C8B-B14F-4D97-AF65-F5344CB8AC3E}">
        <p14:creationId xmlns:p14="http://schemas.microsoft.com/office/powerpoint/2010/main" val="3481105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normAutofit/>
          </a:bodyPr>
          <a:lstStyle/>
          <a:p>
            <a:pPr algn="ctr"/>
            <a:r>
              <a:rPr lang="en-US" dirty="0"/>
              <a:t>Updated McKinney-Vento Posters </a:t>
            </a:r>
          </a:p>
        </p:txBody>
      </p:sp>
      <p:pic>
        <p:nvPicPr>
          <p:cNvPr id="8" name="Content Placeholder 7" descr="A white and black sign with black text">
            <a:extLst>
              <a:ext uri="{FF2B5EF4-FFF2-40B4-BE49-F238E27FC236}">
                <a16:creationId xmlns:a16="http://schemas.microsoft.com/office/drawing/2014/main" id="{D8ED7BDF-E5D6-4CB8-7EBA-CF21AFA2E4A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91046" y="1825625"/>
            <a:ext cx="3361408" cy="4351338"/>
          </a:xfrm>
        </p:spPr>
      </p:pic>
      <p:pic>
        <p:nvPicPr>
          <p:cNvPr id="10" name="Content Placeholder 9" descr="A poster with text and images">
            <a:extLst>
              <a:ext uri="{FF2B5EF4-FFF2-40B4-BE49-F238E27FC236}">
                <a16:creationId xmlns:a16="http://schemas.microsoft.com/office/drawing/2014/main" id="{73BD7997-521B-D80D-8CDB-EB8C500367E3}"/>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91546" y="1825625"/>
            <a:ext cx="3361408" cy="4351338"/>
          </a:xfrm>
        </p:spPr>
      </p:pic>
    </p:spTree>
    <p:extLst>
      <p:ext uri="{BB962C8B-B14F-4D97-AF65-F5344CB8AC3E}">
        <p14:creationId xmlns:p14="http://schemas.microsoft.com/office/powerpoint/2010/main" val="1356023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2</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Our school has worked hard with a designer to make sure our school’s aesthetic is conducive to learning. We have the McKinney-Vento posters behind the front desk in case any parent asks.</a:t>
            </a:r>
          </a:p>
          <a:p>
            <a:pPr marL="0" indent="0">
              <a:buNone/>
            </a:pPr>
            <a:endParaRPr lang="en-US" dirty="0"/>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392878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a:t>Liaison Responsibilities</a:t>
            </a:r>
          </a:p>
        </p:txBody>
      </p:sp>
      <p:graphicFrame>
        <p:nvGraphicFramePr>
          <p:cNvPr id="5" name="Content Placeholder 2" descr="Post&#10;Make&#10;Ensure&#10;Provide&#10;Provide&#10;Submit&#10;Resolve&#10;Allocate">
            <a:extLst>
              <a:ext uri="{FF2B5EF4-FFF2-40B4-BE49-F238E27FC236}">
                <a16:creationId xmlns:a16="http://schemas.microsoft.com/office/drawing/2014/main" id="{5DF468D2-FD5A-0251-29B9-3D2243310E1A}"/>
              </a:ext>
            </a:extLst>
          </p:cNvPr>
          <p:cNvGraphicFramePr>
            <a:graphicFrameLocks noGrp="1"/>
          </p:cNvGraphicFramePr>
          <p:nvPr>
            <p:ph idx="1"/>
            <p:extLst>
              <p:ext uri="{D42A27DB-BD31-4B8C-83A1-F6EECF244321}">
                <p14:modId xmlns:p14="http://schemas.microsoft.com/office/powerpoint/2010/main" val="79749193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2517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B93C-8110-B569-79C8-9583842196EF}"/>
              </a:ext>
            </a:extLst>
          </p:cNvPr>
          <p:cNvSpPr>
            <a:spLocks noGrp="1"/>
          </p:cNvSpPr>
          <p:nvPr>
            <p:ph type="title"/>
          </p:nvPr>
        </p:nvSpPr>
        <p:spPr>
          <a:xfrm>
            <a:off x="628650" y="365126"/>
            <a:ext cx="7886700" cy="1325563"/>
          </a:xfrm>
        </p:spPr>
        <p:txBody>
          <a:bodyPr anchor="ctr">
            <a:normAutofit/>
          </a:bodyPr>
          <a:lstStyle/>
          <a:p>
            <a:r>
              <a:rPr lang="en-US" dirty="0"/>
              <a:t>Determining Eligibility</a:t>
            </a:r>
          </a:p>
        </p:txBody>
      </p:sp>
      <p:pic>
        <p:nvPicPr>
          <p:cNvPr id="5" name="Content Placeholder 4" descr="Wooden blocks stacked to create a bar graph">
            <a:extLst>
              <a:ext uri="{FF2B5EF4-FFF2-40B4-BE49-F238E27FC236}">
                <a16:creationId xmlns:a16="http://schemas.microsoft.com/office/drawing/2014/main" id="{77E3F291-CC6A-6A57-8C13-E3D702325C3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571" y="1825625"/>
            <a:ext cx="6518858" cy="4351338"/>
          </a:xfrm>
          <a:noFill/>
        </p:spPr>
      </p:pic>
    </p:spTree>
    <p:extLst>
      <p:ext uri="{BB962C8B-B14F-4D97-AF65-F5344CB8AC3E}">
        <p14:creationId xmlns:p14="http://schemas.microsoft.com/office/powerpoint/2010/main" val="2213946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A035-6AFB-B044-A3EA-33BDEE63A39F}"/>
              </a:ext>
            </a:extLst>
          </p:cNvPr>
          <p:cNvSpPr>
            <a:spLocks noGrp="1"/>
          </p:cNvSpPr>
          <p:nvPr>
            <p:ph type="title"/>
          </p:nvPr>
        </p:nvSpPr>
        <p:spPr/>
        <p:txBody>
          <a:bodyPr/>
          <a:lstStyle/>
          <a:p>
            <a:r>
              <a:rPr lang="en-US" dirty="0"/>
              <a:t>Nighttime Residence</a:t>
            </a:r>
          </a:p>
        </p:txBody>
      </p:sp>
      <p:sp>
        <p:nvSpPr>
          <p:cNvPr id="3" name="Content Placeholder 2">
            <a:extLst>
              <a:ext uri="{FF2B5EF4-FFF2-40B4-BE49-F238E27FC236}">
                <a16:creationId xmlns:a16="http://schemas.microsoft.com/office/drawing/2014/main" id="{46BE65A9-2820-27C0-719E-45C7CA65B650}"/>
              </a:ext>
            </a:extLst>
          </p:cNvPr>
          <p:cNvSpPr>
            <a:spLocks noGrp="1"/>
          </p:cNvSpPr>
          <p:nvPr>
            <p:ph idx="1"/>
          </p:nvPr>
        </p:nvSpPr>
        <p:spPr/>
        <p:txBody>
          <a:bodyPr/>
          <a:lstStyle/>
          <a:p>
            <a:endParaRPr lang="en-US"/>
          </a:p>
        </p:txBody>
      </p:sp>
      <p:pic>
        <p:nvPicPr>
          <p:cNvPr id="5" name="Picture 4" descr="Nighttime residence">
            <a:extLst>
              <a:ext uri="{FF2B5EF4-FFF2-40B4-BE49-F238E27FC236}">
                <a16:creationId xmlns:a16="http://schemas.microsoft.com/office/drawing/2014/main" id="{75934E1B-87C1-E13C-91F7-A5A972416B8D}"/>
              </a:ext>
            </a:extLst>
          </p:cNvPr>
          <p:cNvPicPr>
            <a:picLocks noChangeAspect="1"/>
          </p:cNvPicPr>
          <p:nvPr/>
        </p:nvPicPr>
        <p:blipFill>
          <a:blip r:embed="rId2"/>
          <a:stretch>
            <a:fillRect/>
          </a:stretch>
        </p:blipFill>
        <p:spPr>
          <a:xfrm>
            <a:off x="0" y="1391988"/>
            <a:ext cx="9144000" cy="4719484"/>
          </a:xfrm>
          <a:prstGeom prst="rect">
            <a:avLst/>
          </a:prstGeom>
        </p:spPr>
      </p:pic>
      <p:sp>
        <p:nvSpPr>
          <p:cNvPr id="4" name="Minus Sign 3">
            <a:extLst>
              <a:ext uri="{FF2B5EF4-FFF2-40B4-BE49-F238E27FC236}">
                <a16:creationId xmlns:a16="http://schemas.microsoft.com/office/drawing/2014/main" id="{82EA24BC-F171-26ED-7200-5396291FD1C6}"/>
              </a:ext>
            </a:extLst>
          </p:cNvPr>
          <p:cNvSpPr/>
          <p:nvPr/>
        </p:nvSpPr>
        <p:spPr>
          <a:xfrm>
            <a:off x="146050" y="1690689"/>
            <a:ext cx="482600" cy="4351338"/>
          </a:xfrm>
          <a:prstGeom prst="mathMinus">
            <a:avLst>
              <a:gd name="adj1"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highlight>
                  <a:srgbClr val="FFFF00"/>
                </a:highlight>
              </a:rPr>
              <a:t>Homeless</a:t>
            </a:r>
          </a:p>
        </p:txBody>
      </p:sp>
      <p:sp>
        <p:nvSpPr>
          <p:cNvPr id="6" name="Minus Sign 5">
            <a:extLst>
              <a:ext uri="{FF2B5EF4-FFF2-40B4-BE49-F238E27FC236}">
                <a16:creationId xmlns:a16="http://schemas.microsoft.com/office/drawing/2014/main" id="{53E50901-0FDB-04D3-B8E1-42C1D307A921}"/>
              </a:ext>
            </a:extLst>
          </p:cNvPr>
          <p:cNvSpPr/>
          <p:nvPr/>
        </p:nvSpPr>
        <p:spPr>
          <a:xfrm>
            <a:off x="8534400" y="1690689"/>
            <a:ext cx="482600" cy="4351338"/>
          </a:xfrm>
          <a:prstGeom prst="mathMinus">
            <a:avLst>
              <a:gd name="adj1"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highlight>
                  <a:srgbClr val="FFFF00"/>
                </a:highlight>
              </a:rPr>
              <a:t>NOT     Homeless</a:t>
            </a:r>
          </a:p>
        </p:txBody>
      </p:sp>
    </p:spTree>
    <p:extLst>
      <p:ext uri="{BB962C8B-B14F-4D97-AF65-F5344CB8AC3E}">
        <p14:creationId xmlns:p14="http://schemas.microsoft.com/office/powerpoint/2010/main" val="1317167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7" y="203081"/>
            <a:ext cx="9051403" cy="1325563"/>
          </a:xfrm>
        </p:spPr>
        <p:txBody>
          <a:bodyPr>
            <a:noAutofit/>
          </a:bodyPr>
          <a:lstStyle/>
          <a:p>
            <a:pPr algn="ctr"/>
            <a:r>
              <a:rPr lang="en-US" dirty="0"/>
              <a:t>Who qualifies under </a:t>
            </a:r>
            <a:br>
              <a:rPr lang="en-US" dirty="0"/>
            </a:br>
            <a:r>
              <a:rPr lang="en-US" dirty="0"/>
              <a:t>McKinney-Vento? </a:t>
            </a:r>
          </a:p>
        </p:txBody>
      </p:sp>
      <p:sp>
        <p:nvSpPr>
          <p:cNvPr id="3" name="Content Placeholder 2"/>
          <p:cNvSpPr>
            <a:spLocks noGrp="1"/>
          </p:cNvSpPr>
          <p:nvPr>
            <p:ph idx="1"/>
          </p:nvPr>
        </p:nvSpPr>
        <p:spPr>
          <a:xfrm>
            <a:off x="92597" y="1656079"/>
            <a:ext cx="9051403" cy="4791019"/>
          </a:xfrm>
        </p:spPr>
        <p:txBody>
          <a:bodyPr>
            <a:normAutofit lnSpcReduction="10000"/>
          </a:bodyPr>
          <a:lstStyle/>
          <a:p>
            <a:pPr marL="114300" indent="0">
              <a:lnSpc>
                <a:spcPct val="100000"/>
              </a:lnSpc>
              <a:buNone/>
            </a:pPr>
            <a:r>
              <a:rPr lang="en-US" b="1" dirty="0"/>
              <a:t>Any student who lacks a fixed, regular, and adequate nighttime residence.</a:t>
            </a:r>
          </a:p>
          <a:p>
            <a:pPr marL="114300" indent="0">
              <a:lnSpc>
                <a:spcPct val="120000"/>
              </a:lnSpc>
              <a:buNone/>
            </a:pPr>
            <a:r>
              <a:rPr lang="en-US" b="1" dirty="0">
                <a:highlight>
                  <a:srgbClr val="EFAA1F"/>
                </a:highlight>
              </a:rPr>
              <a:t>Fixed</a:t>
            </a:r>
            <a:r>
              <a:rPr lang="en-US" dirty="0"/>
              <a:t>: a residence that is stationary, permanent, and not subject to change.</a:t>
            </a:r>
          </a:p>
          <a:p>
            <a:pPr marL="114300" indent="0">
              <a:lnSpc>
                <a:spcPct val="120000"/>
              </a:lnSpc>
              <a:buNone/>
            </a:pPr>
            <a:endParaRPr lang="en-US" sz="1050" dirty="0"/>
          </a:p>
          <a:p>
            <a:pPr marL="114300" indent="0">
              <a:lnSpc>
                <a:spcPct val="120000"/>
              </a:lnSpc>
              <a:buNone/>
            </a:pPr>
            <a:r>
              <a:rPr lang="en-US" b="1" dirty="0">
                <a:highlight>
                  <a:srgbClr val="EFAA1F"/>
                </a:highlight>
              </a:rPr>
              <a:t>Regular</a:t>
            </a:r>
            <a:r>
              <a:rPr lang="en-US" dirty="0"/>
              <a:t>: a residence that is used on a nightly basis.</a:t>
            </a:r>
          </a:p>
          <a:p>
            <a:pPr marL="114300" indent="0">
              <a:lnSpc>
                <a:spcPct val="120000"/>
              </a:lnSpc>
              <a:buNone/>
            </a:pPr>
            <a:endParaRPr lang="en-US" sz="1050" dirty="0"/>
          </a:p>
          <a:p>
            <a:pPr marL="114300" indent="0">
              <a:lnSpc>
                <a:spcPct val="120000"/>
              </a:lnSpc>
              <a:buNone/>
            </a:pPr>
            <a:r>
              <a:rPr lang="en-US" b="1" dirty="0">
                <a:highlight>
                  <a:srgbClr val="EFAA1F"/>
                </a:highlight>
              </a:rPr>
              <a:t>Adequate</a:t>
            </a:r>
            <a:r>
              <a:rPr lang="en-US" dirty="0"/>
              <a:t>: a residence that is sufficient for meeting both the physical and psychological needs typically met in home environments.</a:t>
            </a:r>
          </a:p>
        </p:txBody>
      </p:sp>
    </p:spTree>
    <p:extLst>
      <p:ext uri="{BB962C8B-B14F-4D97-AF65-F5344CB8AC3E}">
        <p14:creationId xmlns:p14="http://schemas.microsoft.com/office/powerpoint/2010/main" val="2574454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041"/>
            <a:ext cx="9144000" cy="1325563"/>
          </a:xfrm>
        </p:spPr>
        <p:txBody>
          <a:bodyPr>
            <a:noAutofit/>
          </a:bodyPr>
          <a:lstStyle/>
          <a:p>
            <a:r>
              <a:rPr lang="en-US" sz="4000" dirty="0"/>
              <a:t>Unaffixed, Inadequate &amp; Not Regular</a:t>
            </a:r>
          </a:p>
        </p:txBody>
      </p:sp>
      <p:sp>
        <p:nvSpPr>
          <p:cNvPr id="3" name="Content Placeholder 2"/>
          <p:cNvSpPr>
            <a:spLocks noGrp="1"/>
          </p:cNvSpPr>
          <p:nvPr>
            <p:ph idx="1"/>
          </p:nvPr>
        </p:nvSpPr>
        <p:spPr>
          <a:xfrm>
            <a:off x="-1" y="988285"/>
            <a:ext cx="7404555" cy="5869715"/>
          </a:xfrm>
        </p:spPr>
        <p:txBody>
          <a:bodyPr>
            <a:normAutofit/>
          </a:bodyPr>
          <a:lstStyle/>
          <a:p>
            <a:pPr lvl="1">
              <a:lnSpc>
                <a:spcPct val="120000"/>
              </a:lnSpc>
              <a:defRPr/>
            </a:pPr>
            <a:endParaRPr lang="en-US" sz="2200" dirty="0"/>
          </a:p>
          <a:p>
            <a:pPr lvl="1">
              <a:lnSpc>
                <a:spcPct val="120000"/>
              </a:lnSpc>
              <a:defRPr/>
            </a:pPr>
            <a:r>
              <a:rPr lang="en-US" sz="2200" dirty="0"/>
              <a:t>Living in motels, hotels, trailer parks, camping grounds due to lack of adequate alternative accommodations</a:t>
            </a:r>
          </a:p>
          <a:p>
            <a:pPr lvl="1">
              <a:lnSpc>
                <a:spcPct val="120000"/>
              </a:lnSpc>
              <a:defRPr/>
            </a:pPr>
            <a:r>
              <a:rPr lang="en-US" sz="2200" dirty="0"/>
              <a:t>Living in emergency or transitional shelters</a:t>
            </a:r>
          </a:p>
          <a:p>
            <a:pPr lvl="1">
              <a:lnSpc>
                <a:spcPct val="120000"/>
              </a:lnSpc>
              <a:defRPr/>
            </a:pPr>
            <a:r>
              <a:rPr lang="en-US" sz="2200" dirty="0"/>
              <a:t>Abandoned in hospitals</a:t>
            </a:r>
          </a:p>
          <a:p>
            <a:pPr lvl="1">
              <a:lnSpc>
                <a:spcPct val="120000"/>
              </a:lnSpc>
              <a:defRPr/>
            </a:pPr>
            <a:r>
              <a:rPr lang="en-US" sz="2200" dirty="0"/>
              <a:t>Living in a public or private place not designed for humans to live</a:t>
            </a:r>
          </a:p>
          <a:p>
            <a:pPr lvl="1">
              <a:lnSpc>
                <a:spcPct val="120000"/>
              </a:lnSpc>
              <a:defRPr/>
            </a:pPr>
            <a:r>
              <a:rPr lang="en-US" sz="2200" dirty="0"/>
              <a:t>Living in cars, parks, abandoned buildings, bus or train stations, etc.</a:t>
            </a:r>
          </a:p>
          <a:p>
            <a:pPr marL="457200" lvl="1" indent="0">
              <a:lnSpc>
                <a:spcPct val="120000"/>
              </a:lnSpc>
              <a:buNone/>
              <a:defRPr/>
            </a:pPr>
            <a:endParaRPr lang="en-US" sz="2200" b="1" i="1" dirty="0">
              <a:solidFill>
                <a:srgbClr val="0070C0"/>
              </a:solidFill>
              <a:hlinkClick r:id="rId2">
                <a:extLst>
                  <a:ext uri="{A12FA001-AC4F-418D-AE19-62706E023703}">
                    <ahyp:hlinkClr xmlns:ahyp="http://schemas.microsoft.com/office/drawing/2018/hyperlinkcolor" val="tx"/>
                  </a:ext>
                </a:extLst>
              </a:hlinkClick>
            </a:endParaRPr>
          </a:p>
          <a:p>
            <a:pPr>
              <a:lnSpc>
                <a:spcPct val="120000"/>
              </a:lnSpc>
            </a:pPr>
            <a:endParaRPr lang="en-US" dirty="0"/>
          </a:p>
        </p:txBody>
      </p:sp>
      <p:pic>
        <p:nvPicPr>
          <p:cNvPr id="9220" name="Picture 4" descr="tents on the street">
            <a:extLst>
              <a:ext uri="{FF2B5EF4-FFF2-40B4-BE49-F238E27FC236}">
                <a16:creationId xmlns:a16="http://schemas.microsoft.com/office/drawing/2014/main" id="{4227A74D-55DF-49F3-9881-E19B99DD8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822" y="1325563"/>
            <a:ext cx="1392302" cy="104288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sleeping on a couch">
            <a:extLst>
              <a:ext uri="{FF2B5EF4-FFF2-40B4-BE49-F238E27FC236}">
                <a16:creationId xmlns:a16="http://schemas.microsoft.com/office/drawing/2014/main" id="{23DBC479-62E2-4305-8238-0F7A82D484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3790" y="3098126"/>
            <a:ext cx="1392302" cy="119176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picture of motel">
            <a:extLst>
              <a:ext uri="{FF2B5EF4-FFF2-40B4-BE49-F238E27FC236}">
                <a16:creationId xmlns:a16="http://schemas.microsoft.com/office/drawing/2014/main" id="{702D7182-0C01-4F13-9CCB-BF36DD590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4555" y="4769631"/>
            <a:ext cx="1453264" cy="99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335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97557-B9BB-FE94-0156-79C13768DBA0}"/>
              </a:ext>
            </a:extLst>
          </p:cNvPr>
          <p:cNvSpPr>
            <a:spLocks noGrp="1"/>
          </p:cNvSpPr>
          <p:nvPr>
            <p:ph type="title"/>
          </p:nvPr>
        </p:nvSpPr>
        <p:spPr/>
        <p:txBody>
          <a:bodyPr/>
          <a:lstStyle/>
          <a:p>
            <a:r>
              <a:rPr lang="en-US" dirty="0"/>
              <a:t>Adequate Housing</a:t>
            </a:r>
          </a:p>
        </p:txBody>
      </p:sp>
      <p:sp>
        <p:nvSpPr>
          <p:cNvPr id="3" name="Minus Sign 2">
            <a:extLst>
              <a:ext uri="{FF2B5EF4-FFF2-40B4-BE49-F238E27FC236}">
                <a16:creationId xmlns:a16="http://schemas.microsoft.com/office/drawing/2014/main" id="{1286827F-5CD0-AF00-46D3-E030AA9D0148}"/>
              </a:ext>
            </a:extLst>
          </p:cNvPr>
          <p:cNvSpPr/>
          <p:nvPr/>
        </p:nvSpPr>
        <p:spPr>
          <a:xfrm>
            <a:off x="730250" y="1957389"/>
            <a:ext cx="482600" cy="4351338"/>
          </a:xfrm>
          <a:prstGeom prst="mathMinus">
            <a:avLst>
              <a:gd name="adj1"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highlight>
                  <a:srgbClr val="FFFF00"/>
                </a:highlight>
              </a:rPr>
              <a:t>Homeless</a:t>
            </a:r>
          </a:p>
        </p:txBody>
      </p:sp>
      <p:pic>
        <p:nvPicPr>
          <p:cNvPr id="5" name="Content Placeholder 4" descr="Hotels, motels, trailer parks, campgrounds">
            <a:extLst>
              <a:ext uri="{FF2B5EF4-FFF2-40B4-BE49-F238E27FC236}">
                <a16:creationId xmlns:a16="http://schemas.microsoft.com/office/drawing/2014/main" id="{2714F365-0103-AD76-0D79-06598A1BEED7}"/>
              </a:ext>
            </a:extLst>
          </p:cNvPr>
          <p:cNvPicPr>
            <a:picLocks noGrp="1" noChangeAspect="1"/>
          </p:cNvPicPr>
          <p:nvPr>
            <p:ph idx="1"/>
          </p:nvPr>
        </p:nvPicPr>
        <p:blipFill>
          <a:blip r:embed="rId3"/>
          <a:stretch>
            <a:fillRect/>
          </a:stretch>
        </p:blipFill>
        <p:spPr>
          <a:xfrm>
            <a:off x="1389678" y="1825625"/>
            <a:ext cx="6364643" cy="4351338"/>
          </a:xfrm>
        </p:spPr>
      </p:pic>
      <p:sp>
        <p:nvSpPr>
          <p:cNvPr id="4" name="Minus Sign 3">
            <a:extLst>
              <a:ext uri="{FF2B5EF4-FFF2-40B4-BE49-F238E27FC236}">
                <a16:creationId xmlns:a16="http://schemas.microsoft.com/office/drawing/2014/main" id="{A100A61D-8767-B8ED-5A4B-0F144B78E5E2}"/>
              </a:ext>
            </a:extLst>
          </p:cNvPr>
          <p:cNvSpPr/>
          <p:nvPr/>
        </p:nvSpPr>
        <p:spPr>
          <a:xfrm>
            <a:off x="7931149" y="1957389"/>
            <a:ext cx="482600" cy="4351338"/>
          </a:xfrm>
          <a:prstGeom prst="mathMinus">
            <a:avLst>
              <a:gd name="adj1"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highlight>
                  <a:srgbClr val="FFFF00"/>
                </a:highlight>
              </a:rPr>
              <a:t>NOT Homeless</a:t>
            </a:r>
          </a:p>
        </p:txBody>
      </p:sp>
    </p:spTree>
    <p:extLst>
      <p:ext uri="{BB962C8B-B14F-4D97-AF65-F5344CB8AC3E}">
        <p14:creationId xmlns:p14="http://schemas.microsoft.com/office/powerpoint/2010/main" val="155308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8541C-3614-7FE7-7D1B-81BF63A440C5}"/>
              </a:ext>
            </a:extLst>
          </p:cNvPr>
          <p:cNvSpPr>
            <a:spLocks noGrp="1"/>
          </p:cNvSpPr>
          <p:nvPr>
            <p:ph type="title"/>
          </p:nvPr>
        </p:nvSpPr>
        <p:spPr>
          <a:xfrm>
            <a:off x="144555" y="18255"/>
            <a:ext cx="7886700" cy="1325563"/>
          </a:xfrm>
        </p:spPr>
        <p:txBody>
          <a:bodyPr>
            <a:normAutofit/>
          </a:bodyPr>
          <a:lstStyle/>
          <a:p>
            <a:r>
              <a:rPr lang="en-US" sz="5400" dirty="0"/>
              <a:t>Agenda:</a:t>
            </a:r>
          </a:p>
        </p:txBody>
      </p:sp>
      <p:sp>
        <p:nvSpPr>
          <p:cNvPr id="3" name="Content Placeholder 2">
            <a:extLst>
              <a:ext uri="{FF2B5EF4-FFF2-40B4-BE49-F238E27FC236}">
                <a16:creationId xmlns:a16="http://schemas.microsoft.com/office/drawing/2014/main" id="{C117201D-89B2-9561-DCE6-64B8D3CCDB97}"/>
              </a:ext>
            </a:extLst>
          </p:cNvPr>
          <p:cNvSpPr>
            <a:spLocks noGrp="1"/>
          </p:cNvSpPr>
          <p:nvPr>
            <p:ph idx="1"/>
          </p:nvPr>
        </p:nvSpPr>
        <p:spPr>
          <a:xfrm>
            <a:off x="247426" y="1343818"/>
            <a:ext cx="8267924" cy="4833145"/>
          </a:xfrm>
        </p:spPr>
        <p:txBody>
          <a:bodyPr/>
          <a:lstStyle/>
          <a:p>
            <a:r>
              <a:rPr lang="en-US" dirty="0"/>
              <a:t>MKV Due Dates</a:t>
            </a:r>
          </a:p>
          <a:p>
            <a:r>
              <a:rPr lang="en-US" dirty="0"/>
              <a:t>CSI MKV Liaison Support</a:t>
            </a:r>
          </a:p>
          <a:p>
            <a:r>
              <a:rPr lang="en-US" dirty="0"/>
              <a:t>CSI Data Review</a:t>
            </a:r>
          </a:p>
          <a:p>
            <a:r>
              <a:rPr lang="en-US" dirty="0"/>
              <a:t>McKinney-Vento Overview &amp; the Liaison Role</a:t>
            </a:r>
          </a:p>
          <a:p>
            <a:pPr lvl="1"/>
            <a:r>
              <a:rPr lang="en-US" dirty="0"/>
              <a:t>Identification &amp; Procedures</a:t>
            </a:r>
          </a:p>
          <a:p>
            <a:pPr lvl="1"/>
            <a:r>
              <a:rPr lang="en-US" dirty="0"/>
              <a:t>Additional Responsibilities</a:t>
            </a:r>
          </a:p>
          <a:p>
            <a:pPr lvl="1"/>
            <a:r>
              <a:rPr lang="en-US" dirty="0"/>
              <a:t>Additional Roles</a:t>
            </a:r>
          </a:p>
          <a:p>
            <a:pPr lvl="1"/>
            <a:r>
              <a:rPr lang="en-US" dirty="0"/>
              <a:t>FRL </a:t>
            </a:r>
          </a:p>
          <a:p>
            <a:pPr lvl="1"/>
            <a:r>
              <a:rPr lang="en-US" dirty="0"/>
              <a:t>Budget</a:t>
            </a:r>
          </a:p>
        </p:txBody>
      </p:sp>
      <p:pic>
        <p:nvPicPr>
          <p:cNvPr id="2054" name="Picture 6" descr="✓ Bulleted list on clipboard, checklist agenda flat icon premium vector in  Adobe Illustrator ai ( .ai ) format, Encapsulated PostScript eps ( .eps )  format">
            <a:extLst>
              <a:ext uri="{FF2B5EF4-FFF2-40B4-BE49-F238E27FC236}">
                <a16:creationId xmlns:a16="http://schemas.microsoft.com/office/drawing/2014/main" id="{DAEE4E01-3329-2F4A-B842-56CB37D4A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5162">
            <a:off x="5572282" y="3446849"/>
            <a:ext cx="2900362" cy="290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007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3</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You have a student whose parents and family live in an RV down by the river. You ask the youngest child when they are moving into their new home, and the child looks at you quizzically and explains the RV IS their home.</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3281307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E5791-CCA1-787C-5CF5-BC75FE31E55B}"/>
              </a:ext>
            </a:extLst>
          </p:cNvPr>
          <p:cNvSpPr>
            <a:spLocks noGrp="1"/>
          </p:cNvSpPr>
          <p:nvPr>
            <p:ph type="title"/>
          </p:nvPr>
        </p:nvSpPr>
        <p:spPr/>
        <p:txBody>
          <a:bodyPr/>
          <a:lstStyle/>
          <a:p>
            <a:r>
              <a:rPr lang="en-US" dirty="0"/>
              <a:t>Adequate Housing 2</a:t>
            </a:r>
          </a:p>
        </p:txBody>
      </p:sp>
      <p:sp>
        <p:nvSpPr>
          <p:cNvPr id="3" name="Minus Sign 2">
            <a:extLst>
              <a:ext uri="{FF2B5EF4-FFF2-40B4-BE49-F238E27FC236}">
                <a16:creationId xmlns:a16="http://schemas.microsoft.com/office/drawing/2014/main" id="{B85A539B-C432-81A2-EFBA-8061AFE05E95}"/>
              </a:ext>
            </a:extLst>
          </p:cNvPr>
          <p:cNvSpPr/>
          <p:nvPr/>
        </p:nvSpPr>
        <p:spPr>
          <a:xfrm>
            <a:off x="387350" y="1690689"/>
            <a:ext cx="482600" cy="4351338"/>
          </a:xfrm>
          <a:prstGeom prst="mathMinus">
            <a:avLst>
              <a:gd name="adj1"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highlight>
                  <a:srgbClr val="FFFF00"/>
                </a:highlight>
              </a:rPr>
              <a:t>Homeless</a:t>
            </a:r>
          </a:p>
        </p:txBody>
      </p:sp>
      <p:pic>
        <p:nvPicPr>
          <p:cNvPr id="5" name="Content Placeholder 4" descr="Housing type">
            <a:extLst>
              <a:ext uri="{FF2B5EF4-FFF2-40B4-BE49-F238E27FC236}">
                <a16:creationId xmlns:a16="http://schemas.microsoft.com/office/drawing/2014/main" id="{4E893F20-1FF6-B590-42F4-C9B23A27B84A}"/>
              </a:ext>
            </a:extLst>
          </p:cNvPr>
          <p:cNvPicPr>
            <a:picLocks noGrp="1" noChangeAspect="1"/>
          </p:cNvPicPr>
          <p:nvPr>
            <p:ph idx="1"/>
          </p:nvPr>
        </p:nvPicPr>
        <p:blipFill>
          <a:blip r:embed="rId3"/>
          <a:stretch>
            <a:fillRect/>
          </a:stretch>
        </p:blipFill>
        <p:spPr>
          <a:xfrm>
            <a:off x="1026588" y="1825625"/>
            <a:ext cx="7090823" cy="4351338"/>
          </a:xfrm>
        </p:spPr>
      </p:pic>
      <p:sp>
        <p:nvSpPr>
          <p:cNvPr id="4" name="Minus Sign 3">
            <a:extLst>
              <a:ext uri="{FF2B5EF4-FFF2-40B4-BE49-F238E27FC236}">
                <a16:creationId xmlns:a16="http://schemas.microsoft.com/office/drawing/2014/main" id="{ABBB8A41-1966-E422-6474-5B69C38FBD22}"/>
              </a:ext>
            </a:extLst>
          </p:cNvPr>
          <p:cNvSpPr/>
          <p:nvPr/>
        </p:nvSpPr>
        <p:spPr>
          <a:xfrm>
            <a:off x="8032749" y="1690689"/>
            <a:ext cx="482600" cy="4351338"/>
          </a:xfrm>
          <a:prstGeom prst="mathMinus">
            <a:avLst>
              <a:gd name="adj1"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highlight>
                  <a:srgbClr val="FFFF00"/>
                </a:highlight>
              </a:rPr>
              <a:t>NOT Homeless</a:t>
            </a:r>
          </a:p>
        </p:txBody>
      </p:sp>
    </p:spTree>
    <p:extLst>
      <p:ext uri="{BB962C8B-B14F-4D97-AF65-F5344CB8AC3E}">
        <p14:creationId xmlns:p14="http://schemas.microsoft.com/office/powerpoint/2010/main" val="481800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4</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You have a student whose family was living in a house with electricity, but there was a small fire due to some wiring problems and now they are asking to store some food at school and heat it up so they can have a warm breakfast.</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1507399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p>
            <a:r>
              <a:rPr lang="en-US" dirty="0"/>
              <a:t>Doubling-Up</a:t>
            </a:r>
            <a:endParaRPr lang="en-US"/>
          </a:p>
        </p:txBody>
      </p:sp>
      <p:sp>
        <p:nvSpPr>
          <p:cNvPr id="3" name="Content Placeholder 2"/>
          <p:cNvSpPr>
            <a:spLocks noGrp="1"/>
          </p:cNvSpPr>
          <p:nvPr>
            <p:ph type="subTitle" idx="1"/>
          </p:nvPr>
        </p:nvSpPr>
        <p:spPr>
          <a:xfrm>
            <a:off x="685800" y="3885824"/>
            <a:ext cx="6858000" cy="1655762"/>
          </a:xfrm>
        </p:spPr>
        <p:txBody>
          <a:bodyPr>
            <a:normAutofit/>
          </a:bodyPr>
          <a:lstStyle/>
          <a:p>
            <a:pPr marL="0" indent="0">
              <a:buNone/>
            </a:pPr>
            <a:r>
              <a:rPr lang="en-US" b="1" i="1" dirty="0"/>
              <a:t>Sharing the housing of others due to loss of housing, economic hardship, or similar reason</a:t>
            </a:r>
          </a:p>
          <a:p>
            <a:endParaRPr lang="en-US" dirty="0"/>
          </a:p>
        </p:txBody>
      </p:sp>
      <p:sp>
        <p:nvSpPr>
          <p:cNvPr id="4" name="Flowchart: Punched Tape 3">
            <a:extLst>
              <a:ext uri="{FF2B5EF4-FFF2-40B4-BE49-F238E27FC236}">
                <a16:creationId xmlns:a16="http://schemas.microsoft.com/office/drawing/2014/main" id="{1C3CED0B-9DBA-BBC4-CBDD-0BACDDFA0006}"/>
              </a:ext>
            </a:extLst>
          </p:cNvPr>
          <p:cNvSpPr/>
          <p:nvPr/>
        </p:nvSpPr>
        <p:spPr>
          <a:xfrm rot="840000">
            <a:off x="5118100" y="609600"/>
            <a:ext cx="3657600" cy="2819400"/>
          </a:xfrm>
          <a:prstGeom prst="flowChartPunchedTap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Not all doubled-up situations are considered homeless.</a:t>
            </a:r>
          </a:p>
          <a:p>
            <a:pPr algn="ctr"/>
            <a:endParaRPr lang="en-US" dirty="0"/>
          </a:p>
        </p:txBody>
      </p:sp>
    </p:spTree>
    <p:extLst>
      <p:ext uri="{BB962C8B-B14F-4D97-AF65-F5344CB8AC3E}">
        <p14:creationId xmlns:p14="http://schemas.microsoft.com/office/powerpoint/2010/main" val="1976080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Doubling-Up 2</a:t>
            </a:r>
          </a:p>
        </p:txBody>
      </p:sp>
      <p:graphicFrame>
        <p:nvGraphicFramePr>
          <p:cNvPr id="6" name="Content Placeholder 2" descr="Doubling up definition">
            <a:extLst>
              <a:ext uri="{FF2B5EF4-FFF2-40B4-BE49-F238E27FC236}">
                <a16:creationId xmlns:a16="http://schemas.microsoft.com/office/drawing/2014/main" id="{7C70ADE0-8A87-D6D4-AC8B-B650CEFF29D8}"/>
              </a:ext>
            </a:extLst>
          </p:cNvPr>
          <p:cNvGraphicFramePr>
            <a:graphicFrameLocks noGrp="1"/>
          </p:cNvGraphicFramePr>
          <p:nvPr>
            <p:ph idx="1"/>
            <p:extLst>
              <p:ext uri="{D42A27DB-BD31-4B8C-83A1-F6EECF244321}">
                <p14:modId xmlns:p14="http://schemas.microsoft.com/office/powerpoint/2010/main" val="82983894"/>
              </p:ext>
            </p:extLst>
          </p:nvPr>
        </p:nvGraphicFramePr>
        <p:xfrm>
          <a:off x="92597" y="1825624"/>
          <a:ext cx="9051403" cy="503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0849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022F-0E9B-20ED-1B2D-54831E89F0D3}"/>
              </a:ext>
            </a:extLst>
          </p:cNvPr>
          <p:cNvSpPr>
            <a:spLocks noGrp="1"/>
          </p:cNvSpPr>
          <p:nvPr>
            <p:ph type="title"/>
          </p:nvPr>
        </p:nvSpPr>
        <p:spPr/>
        <p:txBody>
          <a:bodyPr/>
          <a:lstStyle/>
          <a:p>
            <a:r>
              <a:rPr lang="en-US" dirty="0"/>
              <a:t>Doubled Up 3</a:t>
            </a:r>
          </a:p>
        </p:txBody>
      </p:sp>
      <p:sp>
        <p:nvSpPr>
          <p:cNvPr id="3" name="Minus Sign 2">
            <a:extLst>
              <a:ext uri="{FF2B5EF4-FFF2-40B4-BE49-F238E27FC236}">
                <a16:creationId xmlns:a16="http://schemas.microsoft.com/office/drawing/2014/main" id="{7EA5FAF6-AE94-028E-C736-0FD1D841BD6A}"/>
              </a:ext>
            </a:extLst>
          </p:cNvPr>
          <p:cNvSpPr/>
          <p:nvPr/>
        </p:nvSpPr>
        <p:spPr>
          <a:xfrm>
            <a:off x="260350" y="1931989"/>
            <a:ext cx="482600" cy="4351338"/>
          </a:xfrm>
          <a:prstGeom prst="mathMinus">
            <a:avLst>
              <a:gd name="adj1" fmla="val 1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Homeless</a:t>
            </a:r>
          </a:p>
        </p:txBody>
      </p:sp>
      <p:pic>
        <p:nvPicPr>
          <p:cNvPr id="5" name="Content Placeholder 4" descr="Doubled Up">
            <a:extLst>
              <a:ext uri="{FF2B5EF4-FFF2-40B4-BE49-F238E27FC236}">
                <a16:creationId xmlns:a16="http://schemas.microsoft.com/office/drawing/2014/main" id="{7785FC0F-3E9F-659B-4063-93BDB4AC6F86}"/>
              </a:ext>
            </a:extLst>
          </p:cNvPr>
          <p:cNvPicPr>
            <a:picLocks noGrp="1" noChangeAspect="1"/>
          </p:cNvPicPr>
          <p:nvPr>
            <p:ph idx="1"/>
          </p:nvPr>
        </p:nvPicPr>
        <p:blipFill>
          <a:blip r:embed="rId3"/>
          <a:stretch>
            <a:fillRect/>
          </a:stretch>
        </p:blipFill>
        <p:spPr>
          <a:xfrm>
            <a:off x="628650" y="2407669"/>
            <a:ext cx="7886700" cy="3187250"/>
          </a:xfrm>
        </p:spPr>
      </p:pic>
      <p:sp>
        <p:nvSpPr>
          <p:cNvPr id="4" name="Minus Sign 3">
            <a:extLst>
              <a:ext uri="{FF2B5EF4-FFF2-40B4-BE49-F238E27FC236}">
                <a16:creationId xmlns:a16="http://schemas.microsoft.com/office/drawing/2014/main" id="{A9D585FA-FF0B-2448-F320-473BEE118F02}"/>
              </a:ext>
            </a:extLst>
          </p:cNvPr>
          <p:cNvSpPr/>
          <p:nvPr/>
        </p:nvSpPr>
        <p:spPr>
          <a:xfrm>
            <a:off x="8032750" y="1957389"/>
            <a:ext cx="482600" cy="4351338"/>
          </a:xfrm>
          <a:prstGeom prst="mathMinus">
            <a:avLst>
              <a:gd name="adj1" fmla="val 1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NOT Homeless</a:t>
            </a:r>
          </a:p>
        </p:txBody>
      </p:sp>
    </p:spTree>
    <p:extLst>
      <p:ext uri="{BB962C8B-B14F-4D97-AF65-F5344CB8AC3E}">
        <p14:creationId xmlns:p14="http://schemas.microsoft.com/office/powerpoint/2010/main" val="3844782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5</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One of your students helps out in the lunchroom every day and all the cafeteria staff love them. One of the cafeteria staff tells you that the student told them that they like helping out because they help out their grandparents and their cousins that live with them in their house.</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2531656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a:t>Helpful Questions:</a:t>
            </a:r>
          </a:p>
        </p:txBody>
      </p:sp>
      <p:pic>
        <p:nvPicPr>
          <p:cNvPr id="4098" name="Picture 2" descr="Housing — Mashpee Wampanoag Tribe">
            <a:extLst>
              <a:ext uri="{FF2B5EF4-FFF2-40B4-BE49-F238E27FC236}">
                <a16:creationId xmlns:a16="http://schemas.microsoft.com/office/drawing/2014/main" id="{214C4EF2-3366-E244-397E-E187F3ABA1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8650" y="2367504"/>
            <a:ext cx="3886200" cy="3267580"/>
          </a:xfrm>
          <a:prstGeom prst="rect">
            <a:avLst/>
          </a:prstGeom>
          <a:solidFill>
            <a:srgbClr val="FFFFFF"/>
          </a:solidFill>
        </p:spPr>
      </p:pic>
      <p:sp>
        <p:nvSpPr>
          <p:cNvPr id="3" name="Content Placeholder 2"/>
          <p:cNvSpPr>
            <a:spLocks noGrp="1"/>
          </p:cNvSpPr>
          <p:nvPr>
            <p:ph sz="half" idx="2"/>
          </p:nvPr>
        </p:nvSpPr>
        <p:spPr>
          <a:xfrm>
            <a:off x="4629150" y="1825625"/>
            <a:ext cx="3886200" cy="4351338"/>
          </a:xfrm>
        </p:spPr>
        <p:txBody>
          <a:bodyPr>
            <a:normAutofit lnSpcReduction="10000"/>
          </a:bodyPr>
          <a:lstStyle/>
          <a:p>
            <a:r>
              <a:rPr lang="en-US" sz="1800" dirty="0"/>
              <a:t>Why did the family or youth move in with another family?</a:t>
            </a:r>
          </a:p>
          <a:p>
            <a:endParaRPr lang="en-US" sz="1800" dirty="0"/>
          </a:p>
          <a:p>
            <a:r>
              <a:rPr lang="en-US" sz="1800" dirty="0"/>
              <a:t>Is this a long-term arrangement?</a:t>
            </a:r>
          </a:p>
          <a:p>
            <a:endParaRPr lang="en-US" sz="1800" dirty="0"/>
          </a:p>
          <a:p>
            <a:r>
              <a:rPr lang="en-US" sz="1800" dirty="0"/>
              <a:t>Is it a situation of mutual benefit or convenience to both parties?</a:t>
            </a:r>
          </a:p>
          <a:p>
            <a:pPr marL="0" indent="0">
              <a:buNone/>
            </a:pPr>
            <a:endParaRPr lang="en-US" sz="1800" dirty="0"/>
          </a:p>
          <a:p>
            <a:r>
              <a:rPr lang="en-US" sz="1800" dirty="0"/>
              <a:t>Where would the doubling-up family or youth live if not able to stay with the host family?</a:t>
            </a:r>
          </a:p>
          <a:p>
            <a:endParaRPr lang="en-US" sz="1800" dirty="0"/>
          </a:p>
          <a:p>
            <a:r>
              <a:rPr lang="en-US" sz="1800" dirty="0"/>
              <a:t>Could they be removed from the home at any time?</a:t>
            </a:r>
          </a:p>
          <a:p>
            <a:pPr marL="0" indent="0">
              <a:buNone/>
            </a:pPr>
            <a:endParaRPr lang="en-US" sz="1800" dirty="0"/>
          </a:p>
        </p:txBody>
      </p:sp>
    </p:spTree>
    <p:extLst>
      <p:ext uri="{BB962C8B-B14F-4D97-AF65-F5344CB8AC3E}">
        <p14:creationId xmlns:p14="http://schemas.microsoft.com/office/powerpoint/2010/main" val="4129290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1C29-6DF8-8D5A-E91D-DD359BDC42E1}"/>
              </a:ext>
            </a:extLst>
          </p:cNvPr>
          <p:cNvSpPr>
            <a:spLocks noGrp="1"/>
          </p:cNvSpPr>
          <p:nvPr>
            <p:ph type="title"/>
          </p:nvPr>
        </p:nvSpPr>
        <p:spPr/>
        <p:txBody>
          <a:bodyPr/>
          <a:lstStyle/>
          <a:p>
            <a:r>
              <a:rPr lang="en-US" dirty="0"/>
              <a:t>Unaccompanied Youth</a:t>
            </a:r>
          </a:p>
        </p:txBody>
      </p:sp>
      <p:sp>
        <p:nvSpPr>
          <p:cNvPr id="3" name="Minus Sign 2">
            <a:extLst>
              <a:ext uri="{FF2B5EF4-FFF2-40B4-BE49-F238E27FC236}">
                <a16:creationId xmlns:a16="http://schemas.microsoft.com/office/drawing/2014/main" id="{EE06E201-5829-EFAC-20DC-2719E7FCD963}"/>
              </a:ext>
            </a:extLst>
          </p:cNvPr>
          <p:cNvSpPr/>
          <p:nvPr/>
        </p:nvSpPr>
        <p:spPr>
          <a:xfrm>
            <a:off x="298450" y="1944037"/>
            <a:ext cx="482600" cy="4351338"/>
          </a:xfrm>
          <a:prstGeom prst="mathMinus">
            <a:avLst>
              <a:gd name="adj1" fmla="val 1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Homeless</a:t>
            </a:r>
          </a:p>
        </p:txBody>
      </p:sp>
      <p:pic>
        <p:nvPicPr>
          <p:cNvPr id="5" name="Content Placeholder 4" descr="Situations of unaccompanied youth">
            <a:extLst>
              <a:ext uri="{FF2B5EF4-FFF2-40B4-BE49-F238E27FC236}">
                <a16:creationId xmlns:a16="http://schemas.microsoft.com/office/drawing/2014/main" id="{0177F1B2-B468-E2FD-B5D7-E9D12CE6C2FD}"/>
              </a:ext>
            </a:extLst>
          </p:cNvPr>
          <p:cNvPicPr>
            <a:picLocks noGrp="1" noChangeAspect="1"/>
          </p:cNvPicPr>
          <p:nvPr>
            <p:ph idx="1"/>
          </p:nvPr>
        </p:nvPicPr>
        <p:blipFill>
          <a:blip r:embed="rId3"/>
          <a:stretch>
            <a:fillRect/>
          </a:stretch>
        </p:blipFill>
        <p:spPr>
          <a:xfrm>
            <a:off x="628650" y="1944037"/>
            <a:ext cx="7886700" cy="4114513"/>
          </a:xfrm>
        </p:spPr>
      </p:pic>
      <p:sp>
        <p:nvSpPr>
          <p:cNvPr id="4" name="Minus Sign 3">
            <a:extLst>
              <a:ext uri="{FF2B5EF4-FFF2-40B4-BE49-F238E27FC236}">
                <a16:creationId xmlns:a16="http://schemas.microsoft.com/office/drawing/2014/main" id="{B2A9FEAF-5488-745A-097B-A29C61CA49BD}"/>
              </a:ext>
            </a:extLst>
          </p:cNvPr>
          <p:cNvSpPr/>
          <p:nvPr/>
        </p:nvSpPr>
        <p:spPr>
          <a:xfrm>
            <a:off x="8362950" y="1944037"/>
            <a:ext cx="482600" cy="4351338"/>
          </a:xfrm>
          <a:prstGeom prst="mathMinus">
            <a:avLst>
              <a:gd name="adj1" fmla="val 1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NOT Homeless</a:t>
            </a:r>
          </a:p>
        </p:txBody>
      </p:sp>
    </p:spTree>
    <p:extLst>
      <p:ext uri="{BB962C8B-B14F-4D97-AF65-F5344CB8AC3E}">
        <p14:creationId xmlns:p14="http://schemas.microsoft.com/office/powerpoint/2010/main" val="3419618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Family Conflict</a:t>
            </a:r>
            <a:endParaRPr lang="en-US"/>
          </a:p>
        </p:txBody>
      </p:sp>
      <p:sp>
        <p:nvSpPr>
          <p:cNvPr id="3" name="Content Placeholder 2"/>
          <p:cNvSpPr>
            <a:spLocks noGrp="1"/>
          </p:cNvSpPr>
          <p:nvPr>
            <p:ph sz="half" idx="1"/>
          </p:nvPr>
        </p:nvSpPr>
        <p:spPr>
          <a:xfrm>
            <a:off x="628650" y="1825625"/>
            <a:ext cx="3886200" cy="4351338"/>
          </a:xfrm>
        </p:spPr>
        <p:txBody>
          <a:bodyPr>
            <a:normAutofit/>
          </a:bodyPr>
          <a:lstStyle/>
          <a:p>
            <a:pPr marL="114300" indent="0">
              <a:buNone/>
            </a:pPr>
            <a:r>
              <a:rPr lang="en-US" dirty="0"/>
              <a:t>The number one reason we see unaccompanied minors is because of family conflict</a:t>
            </a:r>
            <a:endParaRPr lang="en-US"/>
          </a:p>
        </p:txBody>
      </p:sp>
      <p:pic>
        <p:nvPicPr>
          <p:cNvPr id="5" name="Picture 4" descr="Child by the water">
            <a:extLst>
              <a:ext uri="{FF2B5EF4-FFF2-40B4-BE49-F238E27FC236}">
                <a16:creationId xmlns:a16="http://schemas.microsoft.com/office/drawing/2014/main" id="{0BE3BCAE-E013-7F0E-1014-78400E76BE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32" r="6152" b="-1"/>
          <a:stretch/>
        </p:blipFill>
        <p:spPr>
          <a:xfrm>
            <a:off x="4629150" y="1825625"/>
            <a:ext cx="3886200" cy="4351338"/>
          </a:xfrm>
          <a:prstGeom prst="rect">
            <a:avLst/>
          </a:prstGeom>
          <a:noFill/>
        </p:spPr>
      </p:pic>
    </p:spTree>
    <p:extLst>
      <p:ext uri="{BB962C8B-B14F-4D97-AF65-F5344CB8AC3E}">
        <p14:creationId xmlns:p14="http://schemas.microsoft.com/office/powerpoint/2010/main" val="2195071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C5E49-79C1-B723-01DD-5F22813D0CE0}"/>
              </a:ext>
            </a:extLst>
          </p:cNvPr>
          <p:cNvSpPr>
            <a:spLocks noGrp="1"/>
          </p:cNvSpPr>
          <p:nvPr>
            <p:ph type="title"/>
          </p:nvPr>
        </p:nvSpPr>
        <p:spPr>
          <a:xfrm>
            <a:off x="102283" y="365126"/>
            <a:ext cx="9064911" cy="1325563"/>
          </a:xfrm>
        </p:spPr>
        <p:txBody>
          <a:bodyPr anchor="ctr">
            <a:normAutofit/>
          </a:bodyPr>
          <a:lstStyle/>
          <a:p>
            <a:r>
              <a:rPr lang="en-US" dirty="0"/>
              <a:t>CSI MKV Liaison Support Website</a:t>
            </a:r>
          </a:p>
        </p:txBody>
      </p:sp>
      <p:pic>
        <p:nvPicPr>
          <p:cNvPr id="7" name="Content Placeholder 6" descr="picture of the CSI McKinney-Vento Website page&#10;">
            <a:extLst>
              <a:ext uri="{FF2B5EF4-FFF2-40B4-BE49-F238E27FC236}">
                <a16:creationId xmlns:a16="http://schemas.microsoft.com/office/drawing/2014/main" id="{65D79D89-EF45-4FBC-C6FB-6F10EAA0877E}"/>
              </a:ext>
            </a:extLst>
          </p:cNvPr>
          <p:cNvPicPr>
            <a:picLocks noGrp="1" noChangeAspect="1"/>
          </p:cNvPicPr>
          <p:nvPr>
            <p:ph idx="1"/>
          </p:nvPr>
        </p:nvPicPr>
        <p:blipFill>
          <a:blip r:embed="rId3"/>
          <a:stretch>
            <a:fillRect/>
          </a:stretch>
        </p:blipFill>
        <p:spPr>
          <a:xfrm>
            <a:off x="102283" y="1498600"/>
            <a:ext cx="9064911" cy="4673600"/>
          </a:xfrm>
          <a:noFill/>
        </p:spPr>
      </p:pic>
      <p:sp>
        <p:nvSpPr>
          <p:cNvPr id="8" name="Oval 7" descr="Circle on website address indicating website address">
            <a:extLst>
              <a:ext uri="{FF2B5EF4-FFF2-40B4-BE49-F238E27FC236}">
                <a16:creationId xmlns:a16="http://schemas.microsoft.com/office/drawing/2014/main" id="{7BF14DE8-726D-8064-1383-5296A0B04C4F}"/>
              </a:ext>
            </a:extLst>
          </p:cNvPr>
          <p:cNvSpPr/>
          <p:nvPr/>
        </p:nvSpPr>
        <p:spPr>
          <a:xfrm>
            <a:off x="859456" y="1228290"/>
            <a:ext cx="3255344" cy="1117600"/>
          </a:xfrm>
          <a:prstGeom prst="ellipse">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descr="down arrow showing the McKinney-Vento contact information">
            <a:extLst>
              <a:ext uri="{FF2B5EF4-FFF2-40B4-BE49-F238E27FC236}">
                <a16:creationId xmlns:a16="http://schemas.microsoft.com/office/drawing/2014/main" id="{EE359D51-2DBB-35A9-F9DA-7177F735E270}"/>
              </a:ext>
            </a:extLst>
          </p:cNvPr>
          <p:cNvSpPr/>
          <p:nvPr/>
        </p:nvSpPr>
        <p:spPr>
          <a:xfrm rot="-2640000">
            <a:off x="4549728" y="1644652"/>
            <a:ext cx="1346200" cy="2978148"/>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7982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6</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You have a 9</a:t>
            </a:r>
            <a:r>
              <a:rPr lang="en-US" baseline="30000" dirty="0"/>
              <a:t>th</a:t>
            </a:r>
            <a:r>
              <a:rPr lang="en-US" dirty="0"/>
              <a:t> grade student who was kicked out of their home when their parents found out they were pregnant and now is living with other friends that also have kids so they can help each other out.</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188870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1C29-6DF8-8D5A-E91D-DD359BDC42E1}"/>
              </a:ext>
            </a:extLst>
          </p:cNvPr>
          <p:cNvSpPr>
            <a:spLocks noGrp="1"/>
          </p:cNvSpPr>
          <p:nvPr>
            <p:ph type="title"/>
          </p:nvPr>
        </p:nvSpPr>
        <p:spPr/>
        <p:txBody>
          <a:bodyPr/>
          <a:lstStyle/>
          <a:p>
            <a:r>
              <a:rPr lang="en-US" dirty="0"/>
              <a:t>Unaccompanied Youth 2</a:t>
            </a:r>
          </a:p>
        </p:txBody>
      </p:sp>
      <p:sp>
        <p:nvSpPr>
          <p:cNvPr id="4" name="Content Placeholder 3">
            <a:extLst>
              <a:ext uri="{FF2B5EF4-FFF2-40B4-BE49-F238E27FC236}">
                <a16:creationId xmlns:a16="http://schemas.microsoft.com/office/drawing/2014/main" id="{C9B7343D-C8C4-13CA-C3E1-01BD7E83A822}"/>
              </a:ext>
            </a:extLst>
          </p:cNvPr>
          <p:cNvSpPr>
            <a:spLocks noGrp="1"/>
          </p:cNvSpPr>
          <p:nvPr>
            <p:ph idx="1"/>
          </p:nvPr>
        </p:nvSpPr>
        <p:spPr/>
        <p:txBody>
          <a:bodyPr/>
          <a:lstStyle/>
          <a:p>
            <a:endParaRPr lang="en-US"/>
          </a:p>
        </p:txBody>
      </p:sp>
      <p:pic>
        <p:nvPicPr>
          <p:cNvPr id="7" name="Picture 6" descr="Unaccompanied youth situations">
            <a:extLst>
              <a:ext uri="{FF2B5EF4-FFF2-40B4-BE49-F238E27FC236}">
                <a16:creationId xmlns:a16="http://schemas.microsoft.com/office/drawing/2014/main" id="{9D19DC49-7DFA-3BDC-FA6D-EEF8CAA64CCC}"/>
              </a:ext>
            </a:extLst>
          </p:cNvPr>
          <p:cNvPicPr>
            <a:picLocks noChangeAspect="1"/>
          </p:cNvPicPr>
          <p:nvPr/>
        </p:nvPicPr>
        <p:blipFill>
          <a:blip r:embed="rId2"/>
          <a:stretch>
            <a:fillRect/>
          </a:stretch>
        </p:blipFill>
        <p:spPr>
          <a:xfrm>
            <a:off x="0" y="1690689"/>
            <a:ext cx="9144000" cy="4676880"/>
          </a:xfrm>
          <a:prstGeom prst="rect">
            <a:avLst/>
          </a:prstGeom>
        </p:spPr>
      </p:pic>
      <p:sp>
        <p:nvSpPr>
          <p:cNvPr id="3" name="Minus Sign 2">
            <a:extLst>
              <a:ext uri="{FF2B5EF4-FFF2-40B4-BE49-F238E27FC236}">
                <a16:creationId xmlns:a16="http://schemas.microsoft.com/office/drawing/2014/main" id="{C0CEC094-54D2-6000-33A2-CD6041484EBC}"/>
              </a:ext>
            </a:extLst>
          </p:cNvPr>
          <p:cNvSpPr/>
          <p:nvPr/>
        </p:nvSpPr>
        <p:spPr>
          <a:xfrm>
            <a:off x="73025" y="1690689"/>
            <a:ext cx="482600" cy="4351338"/>
          </a:xfrm>
          <a:prstGeom prst="mathMinus">
            <a:avLst>
              <a:gd name="adj1" fmla="val 1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Homeless</a:t>
            </a:r>
          </a:p>
        </p:txBody>
      </p:sp>
      <p:sp>
        <p:nvSpPr>
          <p:cNvPr id="5" name="Minus Sign 4">
            <a:extLst>
              <a:ext uri="{FF2B5EF4-FFF2-40B4-BE49-F238E27FC236}">
                <a16:creationId xmlns:a16="http://schemas.microsoft.com/office/drawing/2014/main" id="{C3CB668D-E9B7-5E7C-534F-51EFDE73B224}"/>
              </a:ext>
            </a:extLst>
          </p:cNvPr>
          <p:cNvSpPr/>
          <p:nvPr/>
        </p:nvSpPr>
        <p:spPr>
          <a:xfrm>
            <a:off x="8588375" y="1690689"/>
            <a:ext cx="482600" cy="4351338"/>
          </a:xfrm>
          <a:prstGeom prst="mathMinus">
            <a:avLst>
              <a:gd name="adj1" fmla="val 1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NOT Homeless</a:t>
            </a:r>
          </a:p>
        </p:txBody>
      </p:sp>
    </p:spTree>
    <p:extLst>
      <p:ext uri="{BB962C8B-B14F-4D97-AF65-F5344CB8AC3E}">
        <p14:creationId xmlns:p14="http://schemas.microsoft.com/office/powerpoint/2010/main" val="4198784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a:t>What to do when you’ve identified a student? </a:t>
            </a:r>
          </a:p>
        </p:txBody>
      </p:sp>
      <p:pic>
        <p:nvPicPr>
          <p:cNvPr id="8194" name="Picture 2" descr="Study: Student Homeless Crisis Deserves 'Immediate Action' – Up 50% Since  2010 - Times of San Diego">
            <a:extLst>
              <a:ext uri="{FF2B5EF4-FFF2-40B4-BE49-F238E27FC236}">
                <a16:creationId xmlns:a16="http://schemas.microsoft.com/office/drawing/2014/main" id="{61095A21-39C2-2753-6578-CF7EF1A6AA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090"/>
          <a:stretch/>
        </p:blipFill>
        <p:spPr bwMode="auto">
          <a:xfrm>
            <a:off x="628650" y="1825625"/>
            <a:ext cx="7886700" cy="4351338"/>
          </a:xfrm>
          <a:prstGeom prst="rect">
            <a:avLst/>
          </a:prstGeom>
          <a:solidFill>
            <a:srgbClr val="FFFFFF"/>
          </a:solidFill>
        </p:spPr>
      </p:pic>
    </p:spTree>
    <p:extLst>
      <p:ext uri="{BB962C8B-B14F-4D97-AF65-F5344CB8AC3E}">
        <p14:creationId xmlns:p14="http://schemas.microsoft.com/office/powerpoint/2010/main" val="3887674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7930-5C0F-2D5C-ACAE-1CA368A202D9}"/>
              </a:ext>
            </a:extLst>
          </p:cNvPr>
          <p:cNvSpPr>
            <a:spLocks noGrp="1"/>
          </p:cNvSpPr>
          <p:nvPr>
            <p:ph type="title"/>
          </p:nvPr>
        </p:nvSpPr>
        <p:spPr>
          <a:xfrm>
            <a:off x="628650" y="365126"/>
            <a:ext cx="7886700" cy="1325563"/>
          </a:xfrm>
        </p:spPr>
        <p:txBody>
          <a:bodyPr anchor="ctr">
            <a:normAutofit/>
          </a:bodyPr>
          <a:lstStyle/>
          <a:p>
            <a:r>
              <a:rPr lang="en-US" dirty="0"/>
              <a:t>Filling Out the MKV Form</a:t>
            </a:r>
          </a:p>
        </p:txBody>
      </p:sp>
      <p:sp>
        <p:nvSpPr>
          <p:cNvPr id="3" name="Content Placeholder 2"/>
          <p:cNvSpPr>
            <a:spLocks noGrp="1"/>
          </p:cNvSpPr>
          <p:nvPr>
            <p:ph sz="half" idx="1"/>
          </p:nvPr>
        </p:nvSpPr>
        <p:spPr>
          <a:xfrm>
            <a:off x="628650" y="1825625"/>
            <a:ext cx="3886200" cy="4351338"/>
          </a:xfrm>
        </p:spPr>
        <p:txBody>
          <a:bodyPr>
            <a:normAutofit/>
          </a:bodyPr>
          <a:lstStyle/>
          <a:p>
            <a:pPr marL="0" indent="0">
              <a:buNone/>
            </a:pPr>
            <a:r>
              <a:rPr lang="en-US" dirty="0"/>
              <a:t>The school homeless liaison must confirm the information recorded on the Residency Form is accurate and </a:t>
            </a:r>
            <a:r>
              <a:rPr lang="en-US" b="1" u="sng" dirty="0"/>
              <a:t>complete</a:t>
            </a:r>
          </a:p>
          <a:p>
            <a:pPr marL="0" indent="0">
              <a:buNone/>
            </a:pPr>
            <a:endParaRPr lang="en-US" dirty="0"/>
          </a:p>
          <a:p>
            <a:pPr marL="0" indent="0">
              <a:buNone/>
            </a:pPr>
            <a:r>
              <a:rPr lang="en-US" dirty="0"/>
              <a:t>The school can help families fill out forms</a:t>
            </a:r>
          </a:p>
        </p:txBody>
      </p:sp>
      <p:pic>
        <p:nvPicPr>
          <p:cNvPr id="7" name="Picture 6" descr="Cartoon bee with pencil">
            <a:extLst>
              <a:ext uri="{FF2B5EF4-FFF2-40B4-BE49-F238E27FC236}">
                <a16:creationId xmlns:a16="http://schemas.microsoft.com/office/drawing/2014/main" id="{BC7FA5A1-141F-3B2D-EA8D-F710C7E85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600" y="2196941"/>
            <a:ext cx="2622550" cy="2812385"/>
          </a:xfrm>
          <a:prstGeom prst="rect">
            <a:avLst/>
          </a:prstGeom>
          <a:noFill/>
        </p:spPr>
      </p:pic>
    </p:spTree>
    <p:extLst>
      <p:ext uri="{BB962C8B-B14F-4D97-AF65-F5344CB8AC3E}">
        <p14:creationId xmlns:p14="http://schemas.microsoft.com/office/powerpoint/2010/main" val="11309167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EA6C-CB1E-2224-6AC7-A80C8804DE1A}"/>
              </a:ext>
            </a:extLst>
          </p:cNvPr>
          <p:cNvSpPr>
            <a:spLocks noGrp="1"/>
          </p:cNvSpPr>
          <p:nvPr>
            <p:ph type="title"/>
          </p:nvPr>
        </p:nvSpPr>
        <p:spPr>
          <a:xfrm>
            <a:off x="-152400" y="365126"/>
            <a:ext cx="9563100" cy="1325563"/>
          </a:xfrm>
        </p:spPr>
        <p:txBody>
          <a:bodyPr anchor="ctr">
            <a:normAutofit/>
          </a:bodyPr>
          <a:lstStyle/>
          <a:p>
            <a:r>
              <a:rPr lang="en-US" dirty="0"/>
              <a:t>Barriers to Eligibility &amp; Identification 4</a:t>
            </a:r>
          </a:p>
        </p:txBody>
      </p:sp>
      <p:pic>
        <p:nvPicPr>
          <p:cNvPr id="8" name="Picture 7" descr="No Teodor the Cat">
            <a:extLst>
              <a:ext uri="{FF2B5EF4-FFF2-40B4-BE49-F238E27FC236}">
                <a16:creationId xmlns:a16="http://schemas.microsoft.com/office/drawing/2014/main" id="{98D21DBE-E186-501F-9E9D-9763BBB04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058194"/>
            <a:ext cx="3886200" cy="3886200"/>
          </a:xfrm>
          <a:prstGeom prst="rect">
            <a:avLst/>
          </a:prstGeom>
          <a:noFill/>
        </p:spPr>
      </p:pic>
      <p:sp>
        <p:nvSpPr>
          <p:cNvPr id="5" name="Content Placeholder 4">
            <a:extLst>
              <a:ext uri="{FF2B5EF4-FFF2-40B4-BE49-F238E27FC236}">
                <a16:creationId xmlns:a16="http://schemas.microsoft.com/office/drawing/2014/main" id="{E3F3E917-8D61-CBB1-FC03-11EF02BFCDD7}"/>
              </a:ext>
            </a:extLst>
          </p:cNvPr>
          <p:cNvSpPr>
            <a:spLocks noGrp="1"/>
          </p:cNvSpPr>
          <p:nvPr>
            <p:ph sz="half" idx="2"/>
          </p:nvPr>
        </p:nvSpPr>
        <p:spPr>
          <a:xfrm>
            <a:off x="4629150" y="1825625"/>
            <a:ext cx="3886200" cy="4351338"/>
          </a:xfrm>
        </p:spPr>
        <p:txBody>
          <a:bodyPr>
            <a:normAutofit/>
          </a:bodyPr>
          <a:lstStyle/>
          <a:p>
            <a:pPr marL="0" indent="0">
              <a:buNone/>
            </a:pPr>
            <a:endParaRPr lang="en-US" dirty="0"/>
          </a:p>
          <a:p>
            <a:pPr marL="0" indent="0">
              <a:buNone/>
            </a:pPr>
            <a:endParaRPr lang="en-US" dirty="0"/>
          </a:p>
          <a:p>
            <a:pPr marL="0" indent="0" algn="r">
              <a:buNone/>
            </a:pPr>
            <a:r>
              <a:rPr lang="en-US" dirty="0"/>
              <a:t>If we know these barriers exist, what are we doing to remove them?</a:t>
            </a:r>
          </a:p>
        </p:txBody>
      </p:sp>
    </p:spTree>
    <p:extLst>
      <p:ext uri="{BB962C8B-B14F-4D97-AF65-F5344CB8AC3E}">
        <p14:creationId xmlns:p14="http://schemas.microsoft.com/office/powerpoint/2010/main" val="1110360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7</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A parent finally turns in their MKV eligibility form but forgot to fill out the student’s birthday and said they don’t know the student’s SASID.</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1045918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2</a:t>
            </a:r>
          </a:p>
        </p:txBody>
      </p:sp>
      <p:pic>
        <p:nvPicPr>
          <p:cNvPr id="4" name="Picture 3" descr="Indicating SASID number">
            <a:extLst>
              <a:ext uri="{FF2B5EF4-FFF2-40B4-BE49-F238E27FC236}">
                <a16:creationId xmlns:a16="http://schemas.microsoft.com/office/drawing/2014/main" id="{89692029-4FE9-42D7-F775-AD19446B5698}"/>
              </a:ext>
            </a:extLst>
          </p:cNvPr>
          <p:cNvPicPr>
            <a:picLocks noChangeAspect="1"/>
          </p:cNvPicPr>
          <p:nvPr/>
        </p:nvPicPr>
        <p:blipFill>
          <a:blip r:embed="rId3"/>
          <a:stretch>
            <a:fillRect/>
          </a:stretch>
        </p:blipFill>
        <p:spPr>
          <a:xfrm>
            <a:off x="0" y="1789097"/>
            <a:ext cx="9144000" cy="2265130"/>
          </a:xfrm>
          <a:prstGeom prst="rect">
            <a:avLst/>
          </a:prstGeom>
        </p:spPr>
      </p:pic>
      <p:sp>
        <p:nvSpPr>
          <p:cNvPr id="6" name="TextBox 5">
            <a:extLst>
              <a:ext uri="{FF2B5EF4-FFF2-40B4-BE49-F238E27FC236}">
                <a16:creationId xmlns:a16="http://schemas.microsoft.com/office/drawing/2014/main" id="{E30D8C9B-C4C5-427F-D73F-B5971DF93885}"/>
              </a:ext>
            </a:extLst>
          </p:cNvPr>
          <p:cNvSpPr txBox="1"/>
          <p:nvPr/>
        </p:nvSpPr>
        <p:spPr>
          <a:xfrm>
            <a:off x="392599" y="4246105"/>
            <a:ext cx="2387600"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Please make sure SASID is complete. Not SSN, SASID.</a:t>
            </a:r>
          </a:p>
        </p:txBody>
      </p:sp>
      <p:sp>
        <p:nvSpPr>
          <p:cNvPr id="5" name="Oval 4">
            <a:extLst>
              <a:ext uri="{FF2B5EF4-FFF2-40B4-BE49-F238E27FC236}">
                <a16:creationId xmlns:a16="http://schemas.microsoft.com/office/drawing/2014/main" id="{D7C7E280-C349-56FC-A6E4-8CE53C9DC1CC}"/>
              </a:ext>
              <a:ext uri="{C183D7F6-B498-43B3-948B-1728B52AA6E4}">
                <adec:decorative xmlns:adec="http://schemas.microsoft.com/office/drawing/2017/decorative" val="1"/>
              </a:ext>
            </a:extLst>
          </p:cNvPr>
          <p:cNvSpPr/>
          <p:nvPr/>
        </p:nvSpPr>
        <p:spPr>
          <a:xfrm>
            <a:off x="4572000" y="3784600"/>
            <a:ext cx="4457700" cy="95410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968253A-74DE-B47D-E668-D16F16A3B0A5}"/>
              </a:ext>
            </a:extLst>
          </p:cNvPr>
          <p:cNvSpPr txBox="1"/>
          <p:nvPr/>
        </p:nvSpPr>
        <p:spPr>
          <a:xfrm>
            <a:off x="4851400" y="5319555"/>
            <a:ext cx="351790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Do not put protected information on form.</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1620000">
            <a:off x="2921341" y="4857581"/>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55862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3</a:t>
            </a:r>
          </a:p>
        </p:txBody>
      </p:sp>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If they are living in a house with a parent or guardian, then we need to question why we are filling out the form.</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380000">
            <a:off x="852341" y="4460590"/>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Housing situation form checklist">
            <a:extLst>
              <a:ext uri="{FF2B5EF4-FFF2-40B4-BE49-F238E27FC236}">
                <a16:creationId xmlns:a16="http://schemas.microsoft.com/office/drawing/2014/main" id="{1391D4AC-1710-3FB5-150D-0DD0A6695046}"/>
              </a:ext>
            </a:extLst>
          </p:cNvPr>
          <p:cNvPicPr>
            <a:picLocks noChangeAspect="1"/>
          </p:cNvPicPr>
          <p:nvPr/>
        </p:nvPicPr>
        <p:blipFill>
          <a:blip r:embed="rId2"/>
          <a:stretch>
            <a:fillRect/>
          </a:stretch>
        </p:blipFill>
        <p:spPr>
          <a:xfrm>
            <a:off x="0" y="1910402"/>
            <a:ext cx="9144000" cy="1966992"/>
          </a:xfrm>
          <a:prstGeom prst="rect">
            <a:avLst/>
          </a:prstGeom>
        </p:spPr>
      </p:pic>
      <p:sp>
        <p:nvSpPr>
          <p:cNvPr id="5" name="Oval 4" descr="Circle indicating that if a student is living in a house or apartment with a parent or guardian they are ineligible for McKinney-Vento">
            <a:extLst>
              <a:ext uri="{FF2B5EF4-FFF2-40B4-BE49-F238E27FC236}">
                <a16:creationId xmlns:a16="http://schemas.microsoft.com/office/drawing/2014/main" id="{D7C7E280-C349-56FC-A6E4-8CE53C9DC1CC}"/>
              </a:ext>
            </a:extLst>
          </p:cNvPr>
          <p:cNvSpPr/>
          <p:nvPr/>
        </p:nvSpPr>
        <p:spPr>
          <a:xfrm>
            <a:off x="88900" y="2237254"/>
            <a:ext cx="508000" cy="39887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993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4</a:t>
            </a:r>
          </a:p>
        </p:txBody>
      </p:sp>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Always make sure this is checked “yes” or “no”.</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800000">
            <a:off x="1334940" y="3845776"/>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Question #4 on the McKinney-Vento Eligibility Form">
            <a:extLst>
              <a:ext uri="{FF2B5EF4-FFF2-40B4-BE49-F238E27FC236}">
                <a16:creationId xmlns:a16="http://schemas.microsoft.com/office/drawing/2014/main" id="{D247414F-AE39-9860-A3F3-924ED6EEF73D}"/>
              </a:ext>
            </a:extLst>
          </p:cNvPr>
          <p:cNvPicPr>
            <a:picLocks noChangeAspect="1"/>
          </p:cNvPicPr>
          <p:nvPr/>
        </p:nvPicPr>
        <p:blipFill>
          <a:blip r:embed="rId2"/>
          <a:stretch>
            <a:fillRect/>
          </a:stretch>
        </p:blipFill>
        <p:spPr>
          <a:xfrm>
            <a:off x="0" y="2290125"/>
            <a:ext cx="9144000" cy="672261"/>
          </a:xfrm>
          <a:prstGeom prst="rect">
            <a:avLst/>
          </a:prstGeom>
        </p:spPr>
      </p:pic>
      <p:sp>
        <p:nvSpPr>
          <p:cNvPr id="5" name="Oval 4" descr="Circle indicating yes or no if a student is under the age of 21 and living apart from their parents or guardians">
            <a:extLst>
              <a:ext uri="{FF2B5EF4-FFF2-40B4-BE49-F238E27FC236}">
                <a16:creationId xmlns:a16="http://schemas.microsoft.com/office/drawing/2014/main" id="{D7C7E280-C349-56FC-A6E4-8CE53C9DC1CC}"/>
              </a:ext>
            </a:extLst>
          </p:cNvPr>
          <p:cNvSpPr/>
          <p:nvPr/>
        </p:nvSpPr>
        <p:spPr>
          <a:xfrm>
            <a:off x="475023" y="2548137"/>
            <a:ext cx="1178647" cy="57345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0859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5</a:t>
            </a:r>
          </a:p>
        </p:txBody>
      </p:sp>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If unable to sign because of barriers, please complete the rest of the form.</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800000">
            <a:off x="1334940" y="3845776"/>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arent/Guardian/Unaccompanied Youth signature">
            <a:extLst>
              <a:ext uri="{FF2B5EF4-FFF2-40B4-BE49-F238E27FC236}">
                <a16:creationId xmlns:a16="http://schemas.microsoft.com/office/drawing/2014/main" id="{EADACB22-8AB1-900F-0F60-59BDBD14AF2F}"/>
              </a:ext>
            </a:extLst>
          </p:cNvPr>
          <p:cNvPicPr>
            <a:picLocks noChangeAspect="1"/>
          </p:cNvPicPr>
          <p:nvPr/>
        </p:nvPicPr>
        <p:blipFill>
          <a:blip r:embed="rId2"/>
          <a:stretch>
            <a:fillRect/>
          </a:stretch>
        </p:blipFill>
        <p:spPr>
          <a:xfrm>
            <a:off x="0" y="1923943"/>
            <a:ext cx="9144000" cy="1318907"/>
          </a:xfrm>
          <a:prstGeom prst="rect">
            <a:avLst/>
          </a:prstGeom>
        </p:spPr>
      </p:pic>
      <p:sp>
        <p:nvSpPr>
          <p:cNvPr id="9" name="TextBox 8">
            <a:extLst>
              <a:ext uri="{FF2B5EF4-FFF2-40B4-BE49-F238E27FC236}">
                <a16:creationId xmlns:a16="http://schemas.microsoft.com/office/drawing/2014/main" id="{AFF383A7-9E8E-594C-8E96-3504157F9C66}"/>
              </a:ext>
            </a:extLst>
          </p:cNvPr>
          <p:cNvSpPr txBox="1"/>
          <p:nvPr/>
        </p:nvSpPr>
        <p:spPr>
          <a:xfrm>
            <a:off x="628650" y="2463800"/>
            <a:ext cx="8159750" cy="369332"/>
          </a:xfrm>
          <a:prstGeom prst="rect">
            <a:avLst/>
          </a:prstGeom>
          <a:noFill/>
        </p:spPr>
        <p:txBody>
          <a:bodyPr wrap="square" rtlCol="0">
            <a:spAutoFit/>
          </a:bodyPr>
          <a:lstStyle/>
          <a:p>
            <a:r>
              <a:rPr lang="en-US" dirty="0">
                <a:solidFill>
                  <a:srgbClr val="C00000"/>
                </a:solidFill>
                <a:latin typeface="Baguet Script" panose="020B0604020202020204" pitchFamily="2" charset="0"/>
              </a:rPr>
              <a:t>Signature of Parent or Guardian or Youth                                                          Date</a:t>
            </a:r>
          </a:p>
        </p:txBody>
      </p:sp>
    </p:spTree>
    <p:extLst>
      <p:ext uri="{BB962C8B-B14F-4D97-AF65-F5344CB8AC3E}">
        <p14:creationId xmlns:p14="http://schemas.microsoft.com/office/powerpoint/2010/main" val="65115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6B062-57F2-4AD9-BF18-1644374A8BC9}"/>
              </a:ext>
            </a:extLst>
          </p:cNvPr>
          <p:cNvSpPr>
            <a:spLocks noGrp="1"/>
          </p:cNvSpPr>
          <p:nvPr>
            <p:ph type="title"/>
          </p:nvPr>
        </p:nvSpPr>
        <p:spPr>
          <a:xfrm>
            <a:off x="267643" y="462732"/>
            <a:ext cx="7886700" cy="1325563"/>
          </a:xfrm>
        </p:spPr>
        <p:txBody>
          <a:bodyPr>
            <a:normAutofit/>
          </a:bodyPr>
          <a:lstStyle/>
          <a:p>
            <a:r>
              <a:rPr lang="en-US" sz="5400" b="1" dirty="0"/>
              <a:t>Usual Timeline</a:t>
            </a:r>
          </a:p>
        </p:txBody>
      </p:sp>
      <p:sp>
        <p:nvSpPr>
          <p:cNvPr id="3" name="Text Placeholder 2">
            <a:extLst>
              <a:ext uri="{FF2B5EF4-FFF2-40B4-BE49-F238E27FC236}">
                <a16:creationId xmlns:a16="http://schemas.microsoft.com/office/drawing/2014/main" id="{7531992C-F482-439F-8A3D-CE13F46617EF}"/>
              </a:ext>
            </a:extLst>
          </p:cNvPr>
          <p:cNvSpPr>
            <a:spLocks noGrp="1"/>
          </p:cNvSpPr>
          <p:nvPr>
            <p:ph type="body" sz="quarter" idx="10"/>
          </p:nvPr>
        </p:nvSpPr>
        <p:spPr>
          <a:xfrm>
            <a:off x="304799" y="2797171"/>
            <a:ext cx="2553949" cy="403225"/>
          </a:xfrm>
        </p:spPr>
        <p:txBody>
          <a:bodyPr/>
          <a:lstStyle/>
          <a:p>
            <a:r>
              <a:rPr lang="en-US" dirty="0">
                <a:latin typeface="+mn-lt"/>
              </a:rPr>
              <a:t>Homeless Liaisons- Training</a:t>
            </a:r>
          </a:p>
        </p:txBody>
      </p:sp>
      <p:sp>
        <p:nvSpPr>
          <p:cNvPr id="4" name="Text Placeholder 3">
            <a:extLst>
              <a:ext uri="{FF2B5EF4-FFF2-40B4-BE49-F238E27FC236}">
                <a16:creationId xmlns:a16="http://schemas.microsoft.com/office/drawing/2014/main" id="{F1BE1515-1BF4-496D-97BF-0D7554715A10}"/>
              </a:ext>
            </a:extLst>
          </p:cNvPr>
          <p:cNvSpPr>
            <a:spLocks noGrp="1"/>
          </p:cNvSpPr>
          <p:nvPr>
            <p:ph type="body" sz="quarter" idx="11"/>
          </p:nvPr>
        </p:nvSpPr>
        <p:spPr>
          <a:xfrm>
            <a:off x="3521561" y="2797172"/>
            <a:ext cx="2332038" cy="403225"/>
          </a:xfrm>
        </p:spPr>
        <p:txBody>
          <a:bodyPr/>
          <a:lstStyle/>
          <a:p>
            <a:r>
              <a:rPr lang="en-US" dirty="0">
                <a:latin typeface="+mn-lt"/>
              </a:rPr>
              <a:t>Liaisons- Complete &amp; Submit residency forms</a:t>
            </a:r>
            <a:r>
              <a:rPr lang="en-US" dirty="0"/>
              <a:t>	</a:t>
            </a:r>
          </a:p>
        </p:txBody>
      </p:sp>
      <p:sp>
        <p:nvSpPr>
          <p:cNvPr id="5" name="Text Placeholder 4">
            <a:extLst>
              <a:ext uri="{FF2B5EF4-FFF2-40B4-BE49-F238E27FC236}">
                <a16:creationId xmlns:a16="http://schemas.microsoft.com/office/drawing/2014/main" id="{0D7C6AD5-7639-4B53-B1CF-592072A2D7E6}"/>
              </a:ext>
            </a:extLst>
          </p:cNvPr>
          <p:cNvSpPr>
            <a:spLocks noGrp="1"/>
          </p:cNvSpPr>
          <p:nvPr>
            <p:ph type="body" sz="quarter" idx="12"/>
          </p:nvPr>
        </p:nvSpPr>
        <p:spPr>
          <a:xfrm>
            <a:off x="6285253" y="2797173"/>
            <a:ext cx="2332038" cy="403225"/>
          </a:xfrm>
        </p:spPr>
        <p:txBody>
          <a:bodyPr/>
          <a:lstStyle/>
          <a:p>
            <a:pPr algn="ctr"/>
            <a:r>
              <a:rPr lang="en-US" dirty="0">
                <a:latin typeface="+mn-lt"/>
              </a:rPr>
              <a:t>CSI- Processing Residency Forms</a:t>
            </a:r>
          </a:p>
        </p:txBody>
      </p:sp>
      <p:sp>
        <p:nvSpPr>
          <p:cNvPr id="6" name="Text Placeholder 5">
            <a:extLst>
              <a:ext uri="{FF2B5EF4-FFF2-40B4-BE49-F238E27FC236}">
                <a16:creationId xmlns:a16="http://schemas.microsoft.com/office/drawing/2014/main" id="{0DDFECAD-DF96-4C4A-ABF2-032A5EA0A445}"/>
              </a:ext>
            </a:extLst>
          </p:cNvPr>
          <p:cNvSpPr>
            <a:spLocks noGrp="1"/>
          </p:cNvSpPr>
          <p:nvPr>
            <p:ph type="body" sz="quarter" idx="13"/>
          </p:nvPr>
        </p:nvSpPr>
        <p:spPr>
          <a:xfrm>
            <a:off x="267643" y="3432048"/>
            <a:ext cx="2591105" cy="2279650"/>
          </a:xfrm>
        </p:spPr>
        <p:txBody>
          <a:bodyPr>
            <a:normAutofit/>
          </a:bodyPr>
          <a:lstStyle/>
          <a:p>
            <a:pPr marL="342900" indent="-342900">
              <a:buFont typeface="Arial" panose="020B0604020202020204" pitchFamily="34" charset="0"/>
              <a:buChar char="•"/>
            </a:pPr>
            <a:r>
              <a:rPr lang="en-US" b="1" dirty="0">
                <a:latin typeface="+mn-lt"/>
              </a:rPr>
              <a:t>McKinney-Vento Training</a:t>
            </a:r>
          </a:p>
          <a:p>
            <a:pPr marL="342900" indent="-342900">
              <a:buFont typeface="Arial" panose="020B0604020202020204" pitchFamily="34" charset="0"/>
              <a:buChar char="•"/>
            </a:pPr>
            <a:r>
              <a:rPr lang="en-US" dirty="0">
                <a:latin typeface="+mn-lt"/>
              </a:rPr>
              <a:t>Early August</a:t>
            </a:r>
          </a:p>
        </p:txBody>
      </p:sp>
      <p:sp>
        <p:nvSpPr>
          <p:cNvPr id="7" name="Text Placeholder 6">
            <a:extLst>
              <a:ext uri="{FF2B5EF4-FFF2-40B4-BE49-F238E27FC236}">
                <a16:creationId xmlns:a16="http://schemas.microsoft.com/office/drawing/2014/main" id="{5B87D551-9431-468B-9953-8454FCF2F401}"/>
              </a:ext>
            </a:extLst>
          </p:cNvPr>
          <p:cNvSpPr>
            <a:spLocks noGrp="1"/>
          </p:cNvSpPr>
          <p:nvPr>
            <p:ph type="body" sz="quarter" idx="14"/>
          </p:nvPr>
        </p:nvSpPr>
        <p:spPr>
          <a:xfrm>
            <a:off x="3200247" y="3418568"/>
            <a:ext cx="2591105" cy="2279650"/>
          </a:xfrm>
        </p:spPr>
        <p:txBody>
          <a:bodyPr>
            <a:normAutofit fontScale="92500" lnSpcReduction="10000"/>
          </a:bodyPr>
          <a:lstStyle/>
          <a:p>
            <a:pPr marL="342900" indent="-342900">
              <a:buFont typeface="Arial" panose="020B0604020202020204" pitchFamily="34" charset="0"/>
              <a:buChar char="•"/>
            </a:pPr>
            <a:r>
              <a:rPr lang="en-US" b="1" dirty="0">
                <a:latin typeface="+mn-lt"/>
              </a:rPr>
              <a:t>Rolling:</a:t>
            </a:r>
          </a:p>
          <a:p>
            <a:pPr marL="342900" indent="-342900">
              <a:buFont typeface="Arial" panose="020B0604020202020204" pitchFamily="34" charset="0"/>
              <a:buChar char="•"/>
            </a:pPr>
            <a:r>
              <a:rPr lang="en-US" dirty="0">
                <a:latin typeface="+mn-lt"/>
              </a:rPr>
              <a:t>Submit forms as they are received and update SIS</a:t>
            </a:r>
          </a:p>
          <a:p>
            <a:pPr marL="342900" indent="-342900">
              <a:buFont typeface="Arial" panose="020B0604020202020204" pitchFamily="34" charset="0"/>
              <a:buChar char="•"/>
            </a:pPr>
            <a:r>
              <a:rPr lang="en-US" dirty="0">
                <a:latin typeface="+mn-lt"/>
              </a:rPr>
              <a:t>Forms submitted before September 27th will be included in October Count.</a:t>
            </a:r>
            <a:endParaRPr lang="en-US" sz="2400" dirty="0">
              <a:latin typeface="+mn-lt"/>
            </a:endParaRPr>
          </a:p>
          <a:p>
            <a:endParaRPr lang="en-US" sz="1600" dirty="0"/>
          </a:p>
        </p:txBody>
      </p:sp>
      <p:sp>
        <p:nvSpPr>
          <p:cNvPr id="8" name="Text Placeholder 7">
            <a:extLst>
              <a:ext uri="{FF2B5EF4-FFF2-40B4-BE49-F238E27FC236}">
                <a16:creationId xmlns:a16="http://schemas.microsoft.com/office/drawing/2014/main" id="{25B6FF18-9194-4613-A97F-E3B951602724}"/>
              </a:ext>
            </a:extLst>
          </p:cNvPr>
          <p:cNvSpPr>
            <a:spLocks noGrp="1"/>
          </p:cNvSpPr>
          <p:nvPr>
            <p:ph type="body" sz="quarter" idx="15"/>
          </p:nvPr>
        </p:nvSpPr>
        <p:spPr>
          <a:xfrm>
            <a:off x="5853600" y="3418567"/>
            <a:ext cx="3138000" cy="3019091"/>
          </a:xfrm>
        </p:spPr>
        <p:txBody>
          <a:bodyPr>
            <a:normAutofit fontScale="92500" lnSpcReduction="10000"/>
          </a:bodyPr>
          <a:lstStyle/>
          <a:p>
            <a:pPr marL="342900" indent="-342900">
              <a:buFont typeface="Arial" panose="020B0604020202020204" pitchFamily="34" charset="0"/>
              <a:buChar char="•"/>
            </a:pPr>
            <a:r>
              <a:rPr lang="en-US" sz="2400" b="1" dirty="0">
                <a:latin typeface="+mn-lt"/>
              </a:rPr>
              <a:t>Rolling:</a:t>
            </a:r>
          </a:p>
          <a:p>
            <a:pPr marL="342900" indent="-342900">
              <a:buFont typeface="Arial" panose="020B0604020202020204" pitchFamily="34" charset="0"/>
              <a:buChar char="•"/>
            </a:pPr>
            <a:r>
              <a:rPr lang="en-US" sz="2200" dirty="0">
                <a:latin typeface="+mn-lt"/>
              </a:rPr>
              <a:t>CSI receives Residency forms through G-Drive uploads.</a:t>
            </a:r>
          </a:p>
          <a:p>
            <a:pPr marL="342900" indent="-342900">
              <a:buFont typeface="Arial" panose="020B0604020202020204" pitchFamily="34" charset="0"/>
              <a:buChar char="•"/>
            </a:pPr>
            <a:r>
              <a:rPr lang="en-US" sz="2200" dirty="0">
                <a:latin typeface="+mn-lt"/>
              </a:rPr>
              <a:t>CSI verifies student information, signs, and returns the form to G-Drive.</a:t>
            </a:r>
          </a:p>
          <a:p>
            <a:pPr marL="342900" indent="-342900">
              <a:buFont typeface="Arial" panose="020B0604020202020204" pitchFamily="34" charset="0"/>
              <a:buChar char="•"/>
            </a:pPr>
            <a:r>
              <a:rPr lang="en-US" sz="2200" dirty="0">
                <a:latin typeface="+mn-lt"/>
              </a:rPr>
              <a:t>CSI reaches out to School Food Authority (SFA)</a:t>
            </a:r>
          </a:p>
        </p:txBody>
      </p:sp>
    </p:spTree>
    <p:extLst>
      <p:ext uri="{BB962C8B-B14F-4D97-AF65-F5344CB8AC3E}">
        <p14:creationId xmlns:p14="http://schemas.microsoft.com/office/powerpoint/2010/main" val="7600653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(opt)</a:t>
            </a:r>
          </a:p>
        </p:txBody>
      </p:sp>
      <p:sp>
        <p:nvSpPr>
          <p:cNvPr id="6" name="TextBox 5">
            <a:extLst>
              <a:ext uri="{FF2B5EF4-FFF2-40B4-BE49-F238E27FC236}">
                <a16:creationId xmlns:a16="http://schemas.microsoft.com/office/drawing/2014/main" id="{E30D8C9B-C4C5-427F-D73F-B5971DF93885}"/>
              </a:ext>
            </a:extLst>
          </p:cNvPr>
          <p:cNvSpPr txBox="1"/>
          <p:nvPr/>
        </p:nvSpPr>
        <p:spPr>
          <a:xfrm>
            <a:off x="3582641" y="3799135"/>
            <a:ext cx="5295900" cy="267765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If unable to sign because of barriers, please complete the rest of the form. If youth is unaccompanied, parent/guardian signature is not required.</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800000">
            <a:off x="1334940" y="3845776"/>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arent/Guardian/Unaccompanied Youth signature">
            <a:extLst>
              <a:ext uri="{FF2B5EF4-FFF2-40B4-BE49-F238E27FC236}">
                <a16:creationId xmlns:a16="http://schemas.microsoft.com/office/drawing/2014/main" id="{EADACB22-8AB1-900F-0F60-59BDBD14AF2F}"/>
              </a:ext>
            </a:extLst>
          </p:cNvPr>
          <p:cNvPicPr>
            <a:picLocks noChangeAspect="1"/>
          </p:cNvPicPr>
          <p:nvPr/>
        </p:nvPicPr>
        <p:blipFill>
          <a:blip r:embed="rId2"/>
          <a:stretch>
            <a:fillRect/>
          </a:stretch>
        </p:blipFill>
        <p:spPr>
          <a:xfrm>
            <a:off x="0" y="1923943"/>
            <a:ext cx="9144000" cy="1318907"/>
          </a:xfrm>
          <a:prstGeom prst="rect">
            <a:avLst/>
          </a:prstGeom>
        </p:spPr>
      </p:pic>
      <p:sp>
        <p:nvSpPr>
          <p:cNvPr id="9" name="TextBox 8">
            <a:extLst>
              <a:ext uri="{FF2B5EF4-FFF2-40B4-BE49-F238E27FC236}">
                <a16:creationId xmlns:a16="http://schemas.microsoft.com/office/drawing/2014/main" id="{AFF383A7-9E8E-594C-8E96-3504157F9C66}"/>
              </a:ext>
            </a:extLst>
          </p:cNvPr>
          <p:cNvSpPr txBox="1"/>
          <p:nvPr/>
        </p:nvSpPr>
        <p:spPr>
          <a:xfrm>
            <a:off x="628650" y="2463800"/>
            <a:ext cx="8159750" cy="369332"/>
          </a:xfrm>
          <a:prstGeom prst="rect">
            <a:avLst/>
          </a:prstGeom>
          <a:noFill/>
        </p:spPr>
        <p:txBody>
          <a:bodyPr wrap="square" rtlCol="0">
            <a:spAutoFit/>
          </a:bodyPr>
          <a:lstStyle/>
          <a:p>
            <a:r>
              <a:rPr lang="en-US" dirty="0">
                <a:solidFill>
                  <a:srgbClr val="C00000"/>
                </a:solidFill>
                <a:latin typeface="Baguet Script" panose="020B0604020202020204" pitchFamily="2" charset="0"/>
              </a:rPr>
              <a:t>Signature of Parent or Guardian or Youth                                                          Date</a:t>
            </a:r>
          </a:p>
        </p:txBody>
      </p:sp>
    </p:spTree>
    <p:extLst>
      <p:ext uri="{BB962C8B-B14F-4D97-AF65-F5344CB8AC3E}">
        <p14:creationId xmlns:p14="http://schemas.microsoft.com/office/powerpoint/2010/main" val="3435578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6</a:t>
            </a:r>
          </a:p>
        </p:txBody>
      </p:sp>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Please sign and print the name of the person confirming the information at the school.</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800000">
            <a:off x="1334940" y="3845776"/>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Example of a school McKinney-Vento Liaison signature">
            <a:extLst>
              <a:ext uri="{FF2B5EF4-FFF2-40B4-BE49-F238E27FC236}">
                <a16:creationId xmlns:a16="http://schemas.microsoft.com/office/drawing/2014/main" id="{5D9D3E41-70EC-E381-DDB4-7F2E2F2A6D67}"/>
              </a:ext>
            </a:extLst>
          </p:cNvPr>
          <p:cNvPicPr>
            <a:picLocks noChangeAspect="1"/>
          </p:cNvPicPr>
          <p:nvPr/>
        </p:nvPicPr>
        <p:blipFill>
          <a:blip r:embed="rId3"/>
          <a:stretch>
            <a:fillRect/>
          </a:stretch>
        </p:blipFill>
        <p:spPr>
          <a:xfrm>
            <a:off x="0" y="1840342"/>
            <a:ext cx="9144000" cy="1359764"/>
          </a:xfrm>
          <a:prstGeom prst="rect">
            <a:avLst/>
          </a:prstGeom>
        </p:spPr>
      </p:pic>
      <p:sp>
        <p:nvSpPr>
          <p:cNvPr id="9" name="TextBox 8">
            <a:extLst>
              <a:ext uri="{FF2B5EF4-FFF2-40B4-BE49-F238E27FC236}">
                <a16:creationId xmlns:a16="http://schemas.microsoft.com/office/drawing/2014/main" id="{AFF383A7-9E8E-594C-8E96-3504157F9C66}"/>
              </a:ext>
            </a:extLst>
          </p:cNvPr>
          <p:cNvSpPr txBox="1"/>
          <p:nvPr/>
        </p:nvSpPr>
        <p:spPr>
          <a:xfrm>
            <a:off x="190500" y="1840342"/>
            <a:ext cx="8159750" cy="369332"/>
          </a:xfrm>
          <a:prstGeom prst="rect">
            <a:avLst/>
          </a:prstGeom>
          <a:noFill/>
        </p:spPr>
        <p:txBody>
          <a:bodyPr wrap="square" rtlCol="0">
            <a:spAutoFit/>
          </a:bodyPr>
          <a:lstStyle/>
          <a:p>
            <a:r>
              <a:rPr lang="en-US" dirty="0">
                <a:solidFill>
                  <a:srgbClr val="C00000"/>
                </a:solidFill>
                <a:latin typeface="Baguet Script" panose="020B0604020202020204" pitchFamily="2" charset="0"/>
              </a:rPr>
              <a:t>Signature of School Liaison                                                                                    Date</a:t>
            </a:r>
          </a:p>
        </p:txBody>
      </p:sp>
    </p:spTree>
    <p:extLst>
      <p:ext uri="{BB962C8B-B14F-4D97-AF65-F5344CB8AC3E}">
        <p14:creationId xmlns:p14="http://schemas.microsoft.com/office/powerpoint/2010/main" val="1497849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7</a:t>
            </a:r>
          </a:p>
        </p:txBody>
      </p:sp>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Please do not sign here, this is for CSI to complete.</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800000">
            <a:off x="1566018" y="4108459"/>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Example of CSI McKinney-Vento signature liaison">
            <a:extLst>
              <a:ext uri="{FF2B5EF4-FFF2-40B4-BE49-F238E27FC236}">
                <a16:creationId xmlns:a16="http://schemas.microsoft.com/office/drawing/2014/main" id="{A3884335-571D-9275-E2CC-F5D6F7972BC6}"/>
              </a:ext>
            </a:extLst>
          </p:cNvPr>
          <p:cNvPicPr>
            <a:picLocks noChangeAspect="1"/>
          </p:cNvPicPr>
          <p:nvPr/>
        </p:nvPicPr>
        <p:blipFill>
          <a:blip r:embed="rId3"/>
          <a:stretch>
            <a:fillRect/>
          </a:stretch>
        </p:blipFill>
        <p:spPr>
          <a:xfrm>
            <a:off x="0" y="1690689"/>
            <a:ext cx="9144000" cy="1849471"/>
          </a:xfrm>
          <a:prstGeom prst="rect">
            <a:avLst/>
          </a:prstGeom>
        </p:spPr>
      </p:pic>
      <p:sp>
        <p:nvSpPr>
          <p:cNvPr id="9" name="TextBox 8">
            <a:extLst>
              <a:ext uri="{FF2B5EF4-FFF2-40B4-BE49-F238E27FC236}">
                <a16:creationId xmlns:a16="http://schemas.microsoft.com/office/drawing/2014/main" id="{AFF383A7-9E8E-594C-8E96-3504157F9C66}"/>
              </a:ext>
            </a:extLst>
          </p:cNvPr>
          <p:cNvSpPr txBox="1"/>
          <p:nvPr/>
        </p:nvSpPr>
        <p:spPr>
          <a:xfrm>
            <a:off x="355600" y="2157704"/>
            <a:ext cx="8159750" cy="369332"/>
          </a:xfrm>
          <a:prstGeom prst="rect">
            <a:avLst/>
          </a:prstGeom>
          <a:noFill/>
        </p:spPr>
        <p:txBody>
          <a:bodyPr wrap="square" rtlCol="0">
            <a:spAutoFit/>
          </a:bodyPr>
          <a:lstStyle/>
          <a:p>
            <a:r>
              <a:rPr lang="en-US" dirty="0">
                <a:solidFill>
                  <a:srgbClr val="C00000"/>
                </a:solidFill>
                <a:latin typeface="Baguet Script" panose="020B0604020202020204" pitchFamily="2" charset="0"/>
              </a:rPr>
              <a:t>Signature of CSI Liaison                                                                                        Date</a:t>
            </a:r>
          </a:p>
        </p:txBody>
      </p:sp>
    </p:spTree>
    <p:extLst>
      <p:ext uri="{BB962C8B-B14F-4D97-AF65-F5344CB8AC3E}">
        <p14:creationId xmlns:p14="http://schemas.microsoft.com/office/powerpoint/2010/main" val="3993787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7930-5C0F-2D5C-ACAE-1CA368A202D9}"/>
              </a:ext>
            </a:extLst>
          </p:cNvPr>
          <p:cNvSpPr>
            <a:spLocks noGrp="1"/>
          </p:cNvSpPr>
          <p:nvPr>
            <p:ph type="ctrTitle"/>
          </p:nvPr>
        </p:nvSpPr>
        <p:spPr>
          <a:xfrm>
            <a:off x="685800" y="755207"/>
            <a:ext cx="7772400" cy="2387600"/>
          </a:xfrm>
        </p:spPr>
        <p:txBody>
          <a:bodyPr anchor="b">
            <a:normAutofit/>
          </a:bodyPr>
          <a:lstStyle/>
          <a:p>
            <a:r>
              <a:rPr lang="en-US" dirty="0"/>
              <a:t>Submitting the MKV Form</a:t>
            </a:r>
          </a:p>
        </p:txBody>
      </p:sp>
      <p:sp>
        <p:nvSpPr>
          <p:cNvPr id="3" name="Content Placeholder 2"/>
          <p:cNvSpPr>
            <a:spLocks noGrp="1"/>
          </p:cNvSpPr>
          <p:nvPr>
            <p:ph type="subTitle" idx="1"/>
          </p:nvPr>
        </p:nvSpPr>
        <p:spPr>
          <a:xfrm>
            <a:off x="685800" y="3715194"/>
            <a:ext cx="7874000" cy="2578476"/>
          </a:xfrm>
        </p:spPr>
        <p:txBody>
          <a:bodyPr>
            <a:normAutofit fontScale="85000" lnSpcReduction="20000"/>
          </a:bodyPr>
          <a:lstStyle/>
          <a:p>
            <a:r>
              <a:rPr lang="en-US" sz="2000" dirty="0"/>
              <a:t>The liaison and/or registrar scans and securely uploads the form to the school’s CSI Google Drive folder. </a:t>
            </a:r>
          </a:p>
          <a:p>
            <a:endParaRPr lang="en-US" sz="2000" i="1" dirty="0"/>
          </a:p>
          <a:p>
            <a:r>
              <a:rPr lang="en-US" sz="2000" i="1" dirty="0"/>
              <a:t>(FERPA law does not allow forms to be emailed/faxed)</a:t>
            </a:r>
          </a:p>
          <a:p>
            <a:endParaRPr lang="en-US" sz="2000" i="1" dirty="0"/>
          </a:p>
          <a:p>
            <a:r>
              <a:rPr lang="en-US" sz="2000" i="1" dirty="0"/>
              <a:t>CSI will not send back combined forms with protected student information..</a:t>
            </a:r>
          </a:p>
          <a:p>
            <a:endParaRPr lang="en-US" sz="2000" i="1" dirty="0"/>
          </a:p>
          <a:p>
            <a:r>
              <a:rPr lang="en-US" sz="2000" i="1" dirty="0"/>
              <a:t>We will use the Migrant Education Form through our Migrant Education Liaison to ensure that eligibility.</a:t>
            </a:r>
          </a:p>
          <a:p>
            <a:endParaRPr lang="en-US" sz="2000" dirty="0"/>
          </a:p>
        </p:txBody>
      </p:sp>
    </p:spTree>
    <p:extLst>
      <p:ext uri="{BB962C8B-B14F-4D97-AF65-F5344CB8AC3E}">
        <p14:creationId xmlns:p14="http://schemas.microsoft.com/office/powerpoint/2010/main" val="29355613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Residency Form Submission Process</a:t>
            </a:r>
          </a:p>
        </p:txBody>
      </p:sp>
      <p:sp>
        <p:nvSpPr>
          <p:cNvPr id="3" name="Content Placeholder 2"/>
          <p:cNvSpPr>
            <a:spLocks noGrp="1"/>
          </p:cNvSpPr>
          <p:nvPr>
            <p:ph idx="1"/>
          </p:nvPr>
        </p:nvSpPr>
        <p:spPr>
          <a:xfrm>
            <a:off x="628650" y="1690689"/>
            <a:ext cx="7886700" cy="4351338"/>
          </a:xfrm>
        </p:spPr>
        <p:txBody>
          <a:bodyPr>
            <a:normAutofit/>
          </a:bodyPr>
          <a:lstStyle/>
          <a:p>
            <a:pPr marL="114300" indent="0">
              <a:buNone/>
            </a:pPr>
            <a:endParaRPr lang="en-US" dirty="0"/>
          </a:p>
          <a:p>
            <a:r>
              <a:rPr lang="en-US" dirty="0"/>
              <a:t>Please contact the CSI MKV Liaison to work with the CSI Submissions Team (Submissions_CSI@csi.state.co.us) to ensure protected access to the Google Drive folder created for Residency Form submissions.</a:t>
            </a:r>
          </a:p>
          <a:p>
            <a:endParaRPr lang="en-US" dirty="0"/>
          </a:p>
          <a:p>
            <a:r>
              <a:rPr lang="en-US" dirty="0"/>
              <a:t>Upload forms into your school’s Google folder and email CSI MKV Liaison that you have done so.</a:t>
            </a:r>
          </a:p>
          <a:p>
            <a:endParaRPr lang="en-US" dirty="0"/>
          </a:p>
        </p:txBody>
      </p:sp>
    </p:spTree>
    <p:extLst>
      <p:ext uri="{BB962C8B-B14F-4D97-AF65-F5344CB8AC3E}">
        <p14:creationId xmlns:p14="http://schemas.microsoft.com/office/powerpoint/2010/main" val="1696124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7930-5C0F-2D5C-ACAE-1CA368A202D9}"/>
              </a:ext>
            </a:extLst>
          </p:cNvPr>
          <p:cNvSpPr>
            <a:spLocks noGrp="1"/>
          </p:cNvSpPr>
          <p:nvPr>
            <p:ph type="title"/>
          </p:nvPr>
        </p:nvSpPr>
        <p:spPr>
          <a:xfrm>
            <a:off x="342900" y="594359"/>
            <a:ext cx="2400300" cy="2286000"/>
          </a:xfrm>
        </p:spPr>
        <p:txBody>
          <a:bodyPr anchor="b">
            <a:normAutofit/>
          </a:bodyPr>
          <a:lstStyle/>
          <a:p>
            <a:r>
              <a:rPr lang="en-US" dirty="0"/>
              <a:t>Verifying the MKV Form</a:t>
            </a:r>
          </a:p>
        </p:txBody>
      </p:sp>
      <p:pic>
        <p:nvPicPr>
          <p:cNvPr id="6" name="Picture 5" descr="Cartoon Broccoli looking through a telescope">
            <a:extLst>
              <a:ext uri="{FF2B5EF4-FFF2-40B4-BE49-F238E27FC236}">
                <a16:creationId xmlns:a16="http://schemas.microsoft.com/office/drawing/2014/main" id="{E2A509B1-D483-A473-C12F-D2FCD0BB65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3053542"/>
            <a:ext cx="3124200" cy="3124200"/>
          </a:xfrm>
          <a:prstGeom prst="rect">
            <a:avLst/>
          </a:prstGeom>
        </p:spPr>
      </p:pic>
      <p:graphicFrame>
        <p:nvGraphicFramePr>
          <p:cNvPr id="5" name="Content Placeholder 2" descr="Verification process of McKinney-Vento elgibility">
            <a:extLst>
              <a:ext uri="{FF2B5EF4-FFF2-40B4-BE49-F238E27FC236}">
                <a16:creationId xmlns:a16="http://schemas.microsoft.com/office/drawing/2014/main" id="{BE37B2A3-8686-44BD-AECB-A992485E7428}"/>
              </a:ext>
            </a:extLst>
          </p:cNvPr>
          <p:cNvGraphicFramePr>
            <a:graphicFrameLocks noGrp="1"/>
          </p:cNvGraphicFramePr>
          <p:nvPr>
            <p:ph idx="1"/>
            <p:extLst>
              <p:ext uri="{D42A27DB-BD31-4B8C-83A1-F6EECF244321}">
                <p14:modId xmlns:p14="http://schemas.microsoft.com/office/powerpoint/2010/main" val="1804322507"/>
              </p:ext>
            </p:extLst>
          </p:nvPr>
        </p:nvGraphicFramePr>
        <p:xfrm>
          <a:off x="3600450" y="731520"/>
          <a:ext cx="486918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96258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So You’ve Submitted…..</a:t>
            </a:r>
          </a:p>
        </p:txBody>
      </p:sp>
      <p:graphicFrame>
        <p:nvGraphicFramePr>
          <p:cNvPr id="5" name="Content Placeholder 2" descr="Finance&#10;Liaison&#10;Submissions">
            <a:extLst>
              <a:ext uri="{FF2B5EF4-FFF2-40B4-BE49-F238E27FC236}">
                <a16:creationId xmlns:a16="http://schemas.microsoft.com/office/drawing/2014/main" id="{A0AC4BF8-4344-ED52-1CD0-2E9B8163BE8F}"/>
              </a:ext>
            </a:extLst>
          </p:cNvPr>
          <p:cNvGraphicFramePr>
            <a:graphicFrameLocks noGrp="1"/>
          </p:cNvGraphicFramePr>
          <p:nvPr>
            <p:ph idx="1"/>
            <p:extLst>
              <p:ext uri="{D42A27DB-BD31-4B8C-83A1-F6EECF244321}">
                <p14:modId xmlns:p14="http://schemas.microsoft.com/office/powerpoint/2010/main" val="225094322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lowchart: Punched Tape 3">
            <a:extLst>
              <a:ext uri="{FF2B5EF4-FFF2-40B4-BE49-F238E27FC236}">
                <a16:creationId xmlns:a16="http://schemas.microsoft.com/office/drawing/2014/main" id="{BF4658CB-CC7A-A3B0-6D8D-495A329DC0DB}"/>
              </a:ext>
            </a:extLst>
          </p:cNvPr>
          <p:cNvSpPr/>
          <p:nvPr/>
        </p:nvSpPr>
        <p:spPr>
          <a:xfrm rot="-240000">
            <a:off x="1250950" y="1474789"/>
            <a:ext cx="6642100" cy="1509711"/>
          </a:xfrm>
          <a:prstGeom prst="flowChartPunchedTap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highlight>
                  <a:srgbClr val="455FA9"/>
                </a:highlight>
                <a:latin typeface="Arial" panose="020B0604020202020204" pitchFamily="34" charset="0"/>
                <a:cs typeface="Arial" panose="020B0604020202020204" pitchFamily="34" charset="0"/>
              </a:rPr>
              <a:t>Let’s get some other people involved!</a:t>
            </a:r>
          </a:p>
        </p:txBody>
      </p:sp>
    </p:spTree>
    <p:extLst>
      <p:ext uri="{BB962C8B-B14F-4D97-AF65-F5344CB8AC3E}">
        <p14:creationId xmlns:p14="http://schemas.microsoft.com/office/powerpoint/2010/main" val="4557359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EBBB-0E3D-5DB2-D947-F9C67BE636C6}"/>
              </a:ext>
            </a:extLst>
          </p:cNvPr>
          <p:cNvSpPr>
            <a:spLocks noGrp="1"/>
          </p:cNvSpPr>
          <p:nvPr>
            <p:ph type="title"/>
          </p:nvPr>
        </p:nvSpPr>
        <p:spPr>
          <a:xfrm>
            <a:off x="628650" y="365126"/>
            <a:ext cx="7886700" cy="1325563"/>
          </a:xfrm>
        </p:spPr>
        <p:txBody>
          <a:bodyPr anchor="ctr">
            <a:normAutofit/>
          </a:bodyPr>
          <a:lstStyle/>
          <a:p>
            <a:r>
              <a:rPr lang="en-US" dirty="0"/>
              <a:t>Funding Dates for MKV….</a:t>
            </a:r>
          </a:p>
        </p:txBody>
      </p:sp>
      <p:sp>
        <p:nvSpPr>
          <p:cNvPr id="3" name="Content Placeholder 2">
            <a:extLst>
              <a:ext uri="{FF2B5EF4-FFF2-40B4-BE49-F238E27FC236}">
                <a16:creationId xmlns:a16="http://schemas.microsoft.com/office/drawing/2014/main" id="{92161A10-196B-1317-D7A5-36872F3A7605}"/>
              </a:ext>
            </a:extLst>
          </p:cNvPr>
          <p:cNvSpPr>
            <a:spLocks noGrp="1"/>
          </p:cNvSpPr>
          <p:nvPr>
            <p:ph idx="1"/>
          </p:nvPr>
        </p:nvSpPr>
        <p:spPr>
          <a:xfrm>
            <a:off x="628650" y="1825625"/>
            <a:ext cx="7886700" cy="4351338"/>
          </a:xfrm>
        </p:spPr>
        <p:txBody>
          <a:bodyPr>
            <a:normAutofit/>
          </a:bodyPr>
          <a:lstStyle/>
          <a:p>
            <a:pPr marL="0" indent="0">
              <a:buNone/>
            </a:pPr>
            <a:r>
              <a:rPr lang="en-US" dirty="0"/>
              <a:t>Although CSI schools receive McKinney-Vento funding based on counts of students experiencing homelessness as identified on the October Count data collection, CSI sets aside funding for year-round McKinney-Vento Eligibility.</a:t>
            </a:r>
            <a:endParaRPr lang="en-US" b="0" i="0" dirty="0">
              <a:effectLst/>
            </a:endParaRPr>
          </a:p>
          <a:p>
            <a:endParaRPr lang="en-US" dirty="0"/>
          </a:p>
        </p:txBody>
      </p:sp>
      <p:pic>
        <p:nvPicPr>
          <p:cNvPr id="8" name="Graphic 7" descr="Flying Money with solid fill">
            <a:extLst>
              <a:ext uri="{FF2B5EF4-FFF2-40B4-BE49-F238E27FC236}">
                <a16:creationId xmlns:a16="http://schemas.microsoft.com/office/drawing/2014/main" id="{846CE89C-521F-DE34-6AFA-B195AF1248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5536" y="3848097"/>
            <a:ext cx="2443164" cy="2443164"/>
          </a:xfrm>
          <a:prstGeom prst="rect">
            <a:avLst/>
          </a:prstGeom>
        </p:spPr>
      </p:pic>
    </p:spTree>
    <p:extLst>
      <p:ext uri="{BB962C8B-B14F-4D97-AF65-F5344CB8AC3E}">
        <p14:creationId xmlns:p14="http://schemas.microsoft.com/office/powerpoint/2010/main" val="3503179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BF3C-6198-60F7-27FB-A3936424D8D1}"/>
              </a:ext>
            </a:extLst>
          </p:cNvPr>
          <p:cNvSpPr>
            <a:spLocks noGrp="1"/>
          </p:cNvSpPr>
          <p:nvPr>
            <p:ph type="title"/>
          </p:nvPr>
        </p:nvSpPr>
        <p:spPr>
          <a:xfrm>
            <a:off x="57150" y="0"/>
            <a:ext cx="8928354" cy="1325563"/>
          </a:xfrm>
        </p:spPr>
        <p:txBody>
          <a:bodyPr anchor="ctr">
            <a:normAutofit/>
          </a:bodyPr>
          <a:lstStyle/>
          <a:p>
            <a:r>
              <a:rPr lang="en-US" dirty="0"/>
              <a:t>Free/Reduced Lunch Applications</a:t>
            </a:r>
          </a:p>
        </p:txBody>
      </p:sp>
      <p:sp>
        <p:nvSpPr>
          <p:cNvPr id="10" name="Content Placeholder 2">
            <a:extLst>
              <a:ext uri="{FF2B5EF4-FFF2-40B4-BE49-F238E27FC236}">
                <a16:creationId xmlns:a16="http://schemas.microsoft.com/office/drawing/2014/main" id="{64D98FB5-EF20-8C20-72A9-3132D5F6A70D}"/>
              </a:ext>
            </a:extLst>
          </p:cNvPr>
          <p:cNvSpPr>
            <a:spLocks noGrp="1"/>
          </p:cNvSpPr>
          <p:nvPr>
            <p:ph sz="half" idx="1"/>
          </p:nvPr>
        </p:nvSpPr>
        <p:spPr>
          <a:xfrm>
            <a:off x="57150" y="1143004"/>
            <a:ext cx="9086850" cy="1771015"/>
          </a:xfrm>
        </p:spPr>
        <p:txBody>
          <a:bodyPr>
            <a:normAutofit/>
          </a:bodyPr>
          <a:lstStyle/>
          <a:p>
            <a:pPr marL="0" indent="0" algn="ctr">
              <a:buNone/>
            </a:pPr>
            <a:endParaRPr lang="en-US" dirty="0">
              <a:solidFill>
                <a:schemeClr val="tx1"/>
              </a:solidFill>
            </a:endParaRPr>
          </a:p>
          <a:p>
            <a:pPr marL="0" indent="0" algn="ctr">
              <a:buNone/>
            </a:pPr>
            <a:r>
              <a:rPr lang="en-US" dirty="0">
                <a:solidFill>
                  <a:schemeClr val="tx1"/>
                </a:solidFill>
              </a:rPr>
              <a:t>Every student who is MKV eligible automatically qualifies for FRL</a:t>
            </a:r>
          </a:p>
        </p:txBody>
      </p:sp>
      <p:pic>
        <p:nvPicPr>
          <p:cNvPr id="1026" name="Picture 1" descr="Free and Reduced Lunch Application">
            <a:extLst>
              <a:ext uri="{FF2B5EF4-FFF2-40B4-BE49-F238E27FC236}">
                <a16:creationId xmlns:a16="http://schemas.microsoft.com/office/drawing/2014/main" id="{D3F95830-EF2A-C910-9AC4-AA4C9332C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16" y="2708897"/>
            <a:ext cx="5627764" cy="256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ree and Reduced Lunch Application">
            <a:extLst>
              <a:ext uri="{FF2B5EF4-FFF2-40B4-BE49-F238E27FC236}">
                <a16:creationId xmlns:a16="http://schemas.microsoft.com/office/drawing/2014/main" id="{4D7CC5E3-B11D-5645-5BCC-124B4A1855FE}"/>
              </a:ext>
            </a:extLst>
          </p:cNvPr>
          <p:cNvPicPr>
            <a:picLocks noChangeAspect="1"/>
          </p:cNvPicPr>
          <p:nvPr/>
        </p:nvPicPr>
        <p:blipFill>
          <a:blip r:embed="rId4"/>
          <a:stretch>
            <a:fillRect/>
          </a:stretch>
        </p:blipFill>
        <p:spPr>
          <a:xfrm>
            <a:off x="6057971" y="3011733"/>
            <a:ext cx="2866573" cy="1963602"/>
          </a:xfrm>
          <a:prstGeom prst="rect">
            <a:avLst/>
          </a:prstGeom>
          <a:noFill/>
        </p:spPr>
      </p:pic>
    </p:spTree>
    <p:extLst>
      <p:ext uri="{BB962C8B-B14F-4D97-AF65-F5344CB8AC3E}">
        <p14:creationId xmlns:p14="http://schemas.microsoft.com/office/powerpoint/2010/main" val="22065575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BF3C-6198-60F7-27FB-A3936424D8D1}"/>
              </a:ext>
            </a:extLst>
          </p:cNvPr>
          <p:cNvSpPr>
            <a:spLocks noGrp="1"/>
          </p:cNvSpPr>
          <p:nvPr>
            <p:ph type="title"/>
          </p:nvPr>
        </p:nvSpPr>
        <p:spPr>
          <a:xfrm>
            <a:off x="0" y="0"/>
            <a:ext cx="9277350" cy="1325563"/>
          </a:xfrm>
        </p:spPr>
        <p:txBody>
          <a:bodyPr anchor="ctr">
            <a:normAutofit/>
          </a:bodyPr>
          <a:lstStyle/>
          <a:p>
            <a:r>
              <a:rPr lang="en-US" dirty="0"/>
              <a:t>Free/Reduced Lunch Applications 2</a:t>
            </a:r>
          </a:p>
        </p:txBody>
      </p:sp>
      <p:sp>
        <p:nvSpPr>
          <p:cNvPr id="10" name="Content Placeholder 2">
            <a:extLst>
              <a:ext uri="{FF2B5EF4-FFF2-40B4-BE49-F238E27FC236}">
                <a16:creationId xmlns:a16="http://schemas.microsoft.com/office/drawing/2014/main" id="{64D98FB5-EF20-8C20-72A9-3132D5F6A70D}"/>
              </a:ext>
            </a:extLst>
          </p:cNvPr>
          <p:cNvSpPr>
            <a:spLocks noGrp="1"/>
          </p:cNvSpPr>
          <p:nvPr>
            <p:ph sz="half" idx="1"/>
          </p:nvPr>
        </p:nvSpPr>
        <p:spPr>
          <a:xfrm>
            <a:off x="57150" y="1143004"/>
            <a:ext cx="9086850" cy="1771015"/>
          </a:xfrm>
        </p:spPr>
        <p:txBody>
          <a:bodyPr>
            <a:normAutofit/>
          </a:bodyPr>
          <a:lstStyle/>
          <a:p>
            <a:pPr marL="0" indent="0" algn="ctr">
              <a:buNone/>
            </a:pPr>
            <a:endParaRPr lang="en-US" dirty="0">
              <a:solidFill>
                <a:schemeClr val="tx1"/>
              </a:solidFill>
            </a:endParaRPr>
          </a:p>
          <a:p>
            <a:pPr marL="0" indent="0" algn="ctr">
              <a:buNone/>
            </a:pPr>
            <a:r>
              <a:rPr lang="en-US" dirty="0">
                <a:solidFill>
                  <a:schemeClr val="tx1"/>
                </a:solidFill>
              </a:rPr>
              <a:t>Every student who qualifies for FRL is NOT automatically eligible for MKV</a:t>
            </a:r>
          </a:p>
        </p:txBody>
      </p:sp>
      <p:pic>
        <p:nvPicPr>
          <p:cNvPr id="1026" name="Picture 1" descr="Free &amp; Reduced Lunch Application">
            <a:extLst>
              <a:ext uri="{FF2B5EF4-FFF2-40B4-BE49-F238E27FC236}">
                <a16:creationId xmlns:a16="http://schemas.microsoft.com/office/drawing/2014/main" id="{D3F95830-EF2A-C910-9AC4-AA4C9332C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16" y="2708897"/>
            <a:ext cx="5627764" cy="256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ree &amp; Reduced Lunch Application">
            <a:extLst>
              <a:ext uri="{FF2B5EF4-FFF2-40B4-BE49-F238E27FC236}">
                <a16:creationId xmlns:a16="http://schemas.microsoft.com/office/drawing/2014/main" id="{4D7CC5E3-B11D-5645-5BCC-124B4A1855FE}"/>
              </a:ext>
            </a:extLst>
          </p:cNvPr>
          <p:cNvPicPr>
            <a:picLocks noChangeAspect="1"/>
          </p:cNvPicPr>
          <p:nvPr/>
        </p:nvPicPr>
        <p:blipFill>
          <a:blip r:embed="rId4"/>
          <a:stretch>
            <a:fillRect/>
          </a:stretch>
        </p:blipFill>
        <p:spPr>
          <a:xfrm>
            <a:off x="6057971" y="3011733"/>
            <a:ext cx="2866573" cy="1963602"/>
          </a:xfrm>
          <a:prstGeom prst="rect">
            <a:avLst/>
          </a:prstGeom>
          <a:noFill/>
        </p:spPr>
      </p:pic>
      <p:sp>
        <p:nvSpPr>
          <p:cNvPr id="3" name="Multiplication Sign 2">
            <a:extLst>
              <a:ext uri="{FF2B5EF4-FFF2-40B4-BE49-F238E27FC236}">
                <a16:creationId xmlns:a16="http://schemas.microsoft.com/office/drawing/2014/main" id="{B201D0F2-7F54-494A-FF87-710A19117C38}"/>
              </a:ext>
              <a:ext uri="{C183D7F6-B498-43B3-948B-1728B52AA6E4}">
                <adec:decorative xmlns:adec="http://schemas.microsoft.com/office/drawing/2017/decorative" val="1"/>
              </a:ext>
            </a:extLst>
          </p:cNvPr>
          <p:cNvSpPr/>
          <p:nvPr/>
        </p:nvSpPr>
        <p:spPr>
          <a:xfrm>
            <a:off x="1511300" y="2468567"/>
            <a:ext cx="6121400" cy="3581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5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EBBB-0E3D-5DB2-D947-F9C67BE636C6}"/>
              </a:ext>
            </a:extLst>
          </p:cNvPr>
          <p:cNvSpPr>
            <a:spLocks noGrp="1"/>
          </p:cNvSpPr>
          <p:nvPr>
            <p:ph type="title"/>
          </p:nvPr>
        </p:nvSpPr>
        <p:spPr>
          <a:xfrm>
            <a:off x="628650" y="365126"/>
            <a:ext cx="7886700" cy="1325563"/>
          </a:xfrm>
        </p:spPr>
        <p:txBody>
          <a:bodyPr anchor="ctr">
            <a:normAutofit/>
          </a:bodyPr>
          <a:lstStyle/>
          <a:p>
            <a:r>
              <a:rPr lang="en-US" dirty="0"/>
              <a:t>Funding Dates for MKV</a:t>
            </a:r>
          </a:p>
        </p:txBody>
      </p:sp>
      <p:sp>
        <p:nvSpPr>
          <p:cNvPr id="3" name="Content Placeholder 2">
            <a:extLst>
              <a:ext uri="{FF2B5EF4-FFF2-40B4-BE49-F238E27FC236}">
                <a16:creationId xmlns:a16="http://schemas.microsoft.com/office/drawing/2014/main" id="{92161A10-196B-1317-D7A5-36872F3A7605}"/>
              </a:ext>
            </a:extLst>
          </p:cNvPr>
          <p:cNvSpPr>
            <a:spLocks noGrp="1"/>
          </p:cNvSpPr>
          <p:nvPr>
            <p:ph idx="1"/>
          </p:nvPr>
        </p:nvSpPr>
        <p:spPr>
          <a:xfrm>
            <a:off x="628650" y="1825625"/>
            <a:ext cx="7886700" cy="4351338"/>
          </a:xfrm>
        </p:spPr>
        <p:txBody>
          <a:bodyPr>
            <a:normAutofit/>
          </a:bodyPr>
          <a:lstStyle/>
          <a:p>
            <a:pPr marL="0" indent="0">
              <a:buNone/>
            </a:pPr>
            <a:r>
              <a:rPr lang="en-US" dirty="0"/>
              <a:t>Although CSI schools receive their initial allocation of McKinney-Vento funding based on counts of students experiencing homelessness as identified on the October Count data collection, CSI sets aside funding for year-round eligibility.</a:t>
            </a:r>
            <a:endParaRPr lang="en-US" b="0" i="0" dirty="0">
              <a:effectLst/>
            </a:endParaRPr>
          </a:p>
          <a:p>
            <a:endParaRPr lang="en-US" dirty="0"/>
          </a:p>
        </p:txBody>
      </p:sp>
      <p:pic>
        <p:nvPicPr>
          <p:cNvPr id="8" name="Graphic 7" descr="Flying Money with solid fill">
            <a:extLst>
              <a:ext uri="{FF2B5EF4-FFF2-40B4-BE49-F238E27FC236}">
                <a16:creationId xmlns:a16="http://schemas.microsoft.com/office/drawing/2014/main" id="{846CE89C-521F-DE34-6AFA-B195AF1248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5536" y="3848097"/>
            <a:ext cx="2443164" cy="2443164"/>
          </a:xfrm>
          <a:prstGeom prst="rect">
            <a:avLst/>
          </a:prstGeom>
        </p:spPr>
      </p:pic>
    </p:spTree>
    <p:extLst>
      <p:ext uri="{BB962C8B-B14F-4D97-AF65-F5344CB8AC3E}">
        <p14:creationId xmlns:p14="http://schemas.microsoft.com/office/powerpoint/2010/main" val="34073355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BF3C-6198-60F7-27FB-A3936424D8D1}"/>
              </a:ext>
            </a:extLst>
          </p:cNvPr>
          <p:cNvSpPr>
            <a:spLocks noGrp="1"/>
          </p:cNvSpPr>
          <p:nvPr>
            <p:ph type="title"/>
          </p:nvPr>
        </p:nvSpPr>
        <p:spPr>
          <a:xfrm>
            <a:off x="0" y="365126"/>
            <a:ext cx="9144000" cy="1325563"/>
          </a:xfrm>
        </p:spPr>
        <p:txBody>
          <a:bodyPr anchor="ctr">
            <a:normAutofit/>
          </a:bodyPr>
          <a:lstStyle/>
          <a:p>
            <a:r>
              <a:rPr lang="en-US" dirty="0"/>
              <a:t>Free/Reduced Lunch Applications 3</a:t>
            </a:r>
          </a:p>
        </p:txBody>
      </p:sp>
      <p:sp>
        <p:nvSpPr>
          <p:cNvPr id="10" name="Content Placeholder 2">
            <a:extLst>
              <a:ext uri="{FF2B5EF4-FFF2-40B4-BE49-F238E27FC236}">
                <a16:creationId xmlns:a16="http://schemas.microsoft.com/office/drawing/2014/main" id="{64D98FB5-EF20-8C20-72A9-3132D5F6A70D}"/>
              </a:ext>
            </a:extLst>
          </p:cNvPr>
          <p:cNvSpPr>
            <a:spLocks noGrp="1"/>
          </p:cNvSpPr>
          <p:nvPr>
            <p:ph sz="half" idx="1"/>
          </p:nvPr>
        </p:nvSpPr>
        <p:spPr>
          <a:xfrm>
            <a:off x="628650" y="1825625"/>
            <a:ext cx="3886200" cy="4351338"/>
          </a:xfrm>
        </p:spPr>
        <p:txBody>
          <a:bodyPr>
            <a:normAutofit/>
          </a:bodyPr>
          <a:lstStyle/>
          <a:p>
            <a:pPr marL="0" indent="0">
              <a:buNone/>
            </a:pPr>
            <a:endParaRPr lang="en-US"/>
          </a:p>
          <a:p>
            <a:pPr marL="0" indent="0">
              <a:buNone/>
            </a:pPr>
            <a:r>
              <a:rPr lang="en-US"/>
              <a:t>CSI MKV Liaison works with SFA Liaisons to inform of status</a:t>
            </a:r>
          </a:p>
        </p:txBody>
      </p:sp>
      <p:pic>
        <p:nvPicPr>
          <p:cNvPr id="4" name="Picture 3" descr="Lunch Team Sasquatch">
            <a:extLst>
              <a:ext uri="{FF2B5EF4-FFF2-40B4-BE49-F238E27FC236}">
                <a16:creationId xmlns:a16="http://schemas.microsoft.com/office/drawing/2014/main" id="{A6579885-0C2A-BC8B-F39F-51CC5F02F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150" y="2058194"/>
            <a:ext cx="3886200" cy="3886200"/>
          </a:xfrm>
          <a:prstGeom prst="rect">
            <a:avLst/>
          </a:prstGeom>
          <a:noFill/>
        </p:spPr>
      </p:pic>
    </p:spTree>
    <p:extLst>
      <p:ext uri="{BB962C8B-B14F-4D97-AF65-F5344CB8AC3E}">
        <p14:creationId xmlns:p14="http://schemas.microsoft.com/office/powerpoint/2010/main" val="42698148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a:t>McKinney-Vento Budget Items</a:t>
            </a:r>
          </a:p>
        </p:txBody>
      </p:sp>
      <p:pic>
        <p:nvPicPr>
          <p:cNvPr id="10242" name="Picture 2" descr="Comprendre le budget">
            <a:extLst>
              <a:ext uri="{FF2B5EF4-FFF2-40B4-BE49-F238E27FC236}">
                <a16:creationId xmlns:a16="http://schemas.microsoft.com/office/drawing/2014/main" id="{EA44D4CD-9163-47EF-EAD3-B32FC624A2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2074" y="1825625"/>
            <a:ext cx="6339852" cy="4351338"/>
          </a:xfrm>
          <a:prstGeom prst="rect">
            <a:avLst/>
          </a:prstGeom>
          <a:solidFill>
            <a:srgbClr val="FFFFFF"/>
          </a:solidFill>
        </p:spPr>
      </p:pic>
      <p:sp>
        <p:nvSpPr>
          <p:cNvPr id="3" name="Slide Number Placeholder 2" hidden="1"/>
          <p:cNvSpPr>
            <a:spLocks noGrp="1"/>
          </p:cNvSpPr>
          <p:nvPr>
            <p:ph type="sldNum" sz="quarter" idx="4294967295"/>
          </p:nvPr>
        </p:nvSpPr>
        <p:spPr>
          <a:xfrm>
            <a:off x="7956286" y="6441255"/>
            <a:ext cx="984019" cy="365125"/>
          </a:xfrm>
          <a:prstGeom prst="rect">
            <a:avLst/>
          </a:prstGeom>
        </p:spPr>
        <p:txBody>
          <a:bodyPr/>
          <a:lstStyle/>
          <a:p>
            <a:pPr>
              <a:spcAft>
                <a:spcPts val="600"/>
              </a:spcAft>
            </a:pPr>
            <a:fld id="{4FAB73BC-B049-4115-A692-8D63A059BFB8}" type="slidenum">
              <a:rPr lang="en-US" smtClean="0"/>
              <a:pPr>
                <a:spcAft>
                  <a:spcPts val="600"/>
                </a:spcAft>
              </a:pPr>
              <a:t>71</a:t>
            </a:fld>
            <a:endParaRPr lang="en-US"/>
          </a:p>
        </p:txBody>
      </p:sp>
    </p:spTree>
    <p:extLst>
      <p:ext uri="{BB962C8B-B14F-4D97-AF65-F5344CB8AC3E}">
        <p14:creationId xmlns:p14="http://schemas.microsoft.com/office/powerpoint/2010/main" val="22672535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286000"/>
          </a:xfrm>
        </p:spPr>
        <p:txBody>
          <a:bodyPr anchor="b">
            <a:normAutofit/>
          </a:bodyPr>
          <a:lstStyle/>
          <a:p>
            <a:r>
              <a:rPr lang="en-US"/>
              <a:t>Allowable Use of Funds</a:t>
            </a:r>
          </a:p>
        </p:txBody>
      </p:sp>
      <p:pic>
        <p:nvPicPr>
          <p:cNvPr id="9" name="Picture 8" descr="Stack of gifts">
            <a:extLst>
              <a:ext uri="{FF2B5EF4-FFF2-40B4-BE49-F238E27FC236}">
                <a16:creationId xmlns:a16="http://schemas.microsoft.com/office/drawing/2014/main" id="{A3759CDA-5623-A279-343F-B54EEE337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2926080"/>
            <a:ext cx="3810000" cy="3810000"/>
          </a:xfrm>
          <a:prstGeom prst="rect">
            <a:avLst/>
          </a:prstGeom>
        </p:spPr>
      </p:pic>
      <p:sp>
        <p:nvSpPr>
          <p:cNvPr id="3" name="Content Placeholder 2"/>
          <p:cNvSpPr>
            <a:spLocks noGrp="1"/>
          </p:cNvSpPr>
          <p:nvPr>
            <p:ph idx="1"/>
          </p:nvPr>
        </p:nvSpPr>
        <p:spPr>
          <a:xfrm>
            <a:off x="3600450" y="731520"/>
            <a:ext cx="4869180" cy="5257800"/>
          </a:xfrm>
        </p:spPr>
        <p:txBody>
          <a:bodyPr>
            <a:normAutofit/>
          </a:bodyPr>
          <a:lstStyle/>
          <a:p>
            <a:pPr>
              <a:buFont typeface="Wingdings" pitchFamily="2" charset="2"/>
              <a:buChar char="ü"/>
            </a:pPr>
            <a:r>
              <a:rPr lang="en-US" altLang="en-US" sz="1800" dirty="0"/>
              <a:t>Meet basic needs (clothing, supplies, health) of homeless students so that they can participate in school</a:t>
            </a:r>
          </a:p>
          <a:p>
            <a:pPr>
              <a:buFont typeface="Wingdings" pitchFamily="2" charset="2"/>
              <a:buChar char="ü"/>
            </a:pPr>
            <a:r>
              <a:rPr lang="en-US" altLang="en-US" sz="1800" dirty="0"/>
              <a:t>Support homeless liaison position</a:t>
            </a:r>
          </a:p>
          <a:p>
            <a:pPr>
              <a:buFont typeface="Wingdings" pitchFamily="2" charset="2"/>
              <a:buChar char="ü"/>
            </a:pPr>
            <a:r>
              <a:rPr lang="en-US" altLang="en-US" sz="1800" dirty="0"/>
              <a:t>Hire special teachers, aides, and tutors to provide supplemental instruction</a:t>
            </a:r>
          </a:p>
          <a:p>
            <a:pPr>
              <a:buFont typeface="Wingdings" pitchFamily="2" charset="2"/>
              <a:buChar char="ü"/>
            </a:pPr>
            <a:r>
              <a:rPr lang="en-US" altLang="en-US" sz="1800" dirty="0"/>
              <a:t>Provide outreach activities to homeless parents</a:t>
            </a:r>
          </a:p>
          <a:p>
            <a:pPr>
              <a:buFont typeface="Wingdings" pitchFamily="2" charset="2"/>
              <a:buChar char="ü"/>
            </a:pPr>
            <a:r>
              <a:rPr lang="en-US" altLang="en-US" sz="1800" dirty="0"/>
              <a:t>Provide after-school and/or summer programs</a:t>
            </a:r>
          </a:p>
          <a:p>
            <a:pPr>
              <a:buFont typeface="Wingdings" pitchFamily="2" charset="2"/>
              <a:buChar char="ü"/>
            </a:pPr>
            <a:r>
              <a:rPr lang="en-US" altLang="en-US" sz="1800" dirty="0"/>
              <a:t>Provide emergency food while the student is in school, including breakfast, lunch, and snacks </a:t>
            </a:r>
          </a:p>
          <a:p>
            <a:pPr>
              <a:buFont typeface="Wingdings" pitchFamily="2" charset="2"/>
              <a:buChar char="ü"/>
            </a:pPr>
            <a:r>
              <a:rPr lang="en-US" altLang="en-US" sz="1800" dirty="0"/>
              <a:t>Pay for student projects and/or field trips</a:t>
            </a:r>
          </a:p>
          <a:p>
            <a:pPr>
              <a:buFont typeface="Wingdings" pitchFamily="2" charset="2"/>
              <a:buChar char="ü"/>
            </a:pPr>
            <a:r>
              <a:rPr lang="en-US" altLang="en-US" sz="1800" dirty="0"/>
              <a:t>Provide academic support as well as non-academic support to homeless students in non-Title IA schools</a:t>
            </a:r>
          </a:p>
          <a:p>
            <a:pPr>
              <a:buFont typeface="Wingdings" pitchFamily="2" charset="2"/>
              <a:buChar char="ü"/>
            </a:pPr>
            <a:endParaRPr lang="en-US" altLang="en-US" sz="1800" dirty="0"/>
          </a:p>
          <a:p>
            <a:endParaRPr lang="en-US" sz="1800" dirty="0"/>
          </a:p>
        </p:txBody>
      </p:sp>
    </p:spTree>
    <p:extLst>
      <p:ext uri="{BB962C8B-B14F-4D97-AF65-F5344CB8AC3E}">
        <p14:creationId xmlns:p14="http://schemas.microsoft.com/office/powerpoint/2010/main" val="5199786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8</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A student who you know has been living in a campground down the street has asked that you rent an apartment for them since they qualify for McKinney-Vento, and McKinney-Vento is supposed to help homeless kids.</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773712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Allowable Use of Funds 2</a:t>
            </a:r>
          </a:p>
        </p:txBody>
      </p:sp>
      <p:sp>
        <p:nvSpPr>
          <p:cNvPr id="4" name="Content Placeholder 3"/>
          <p:cNvSpPr>
            <a:spLocks noGrp="1"/>
          </p:cNvSpPr>
          <p:nvPr>
            <p:ph sz="half" idx="1"/>
          </p:nvPr>
        </p:nvSpPr>
        <p:spPr>
          <a:xfrm>
            <a:off x="628650" y="1825625"/>
            <a:ext cx="3886200" cy="4351338"/>
          </a:xfrm>
        </p:spPr>
        <p:txBody>
          <a:bodyPr>
            <a:normAutofit/>
          </a:bodyPr>
          <a:lstStyle/>
          <a:p>
            <a:pPr>
              <a:buFont typeface="Wingdings" pitchFamily="2" charset="2"/>
              <a:buChar char="ü"/>
            </a:pPr>
            <a:r>
              <a:rPr lang="en-US" altLang="en-US" sz="1300"/>
              <a:t>Defray medical, dental, and vision expenses</a:t>
            </a:r>
          </a:p>
          <a:p>
            <a:pPr>
              <a:buFont typeface="Wingdings" pitchFamily="2" charset="2"/>
              <a:buChar char="ü"/>
            </a:pPr>
            <a:r>
              <a:rPr lang="en-US" altLang="en-US" sz="1300"/>
              <a:t>Pay fees associated with obtaining birth certificates</a:t>
            </a:r>
          </a:p>
          <a:p>
            <a:pPr>
              <a:buFont typeface="Wingdings" pitchFamily="2" charset="2"/>
              <a:buChar char="ü"/>
            </a:pPr>
            <a:r>
              <a:rPr lang="en-US" altLang="en-US" sz="1300"/>
              <a:t>Pay fees associated with obtaining immunizations</a:t>
            </a:r>
          </a:p>
          <a:p>
            <a:pPr>
              <a:buFont typeface="Wingdings" pitchFamily="2" charset="2"/>
              <a:buChar char="ü"/>
            </a:pPr>
            <a:r>
              <a:rPr lang="en-US" altLang="en-US" sz="1300"/>
              <a:t>Pay the cost of GED for homeless students </a:t>
            </a:r>
          </a:p>
          <a:p>
            <a:pPr>
              <a:buFont typeface="Wingdings" pitchFamily="2" charset="2"/>
              <a:buChar char="ü"/>
            </a:pPr>
            <a:r>
              <a:rPr lang="en-US" altLang="en-US" sz="1300"/>
              <a:t>Provide activities other than direct instruction, provided the activity promotes student achievement</a:t>
            </a:r>
          </a:p>
          <a:p>
            <a:pPr>
              <a:buFont typeface="Wingdings" pitchFamily="2" charset="2"/>
              <a:buChar char="ü"/>
            </a:pPr>
            <a:r>
              <a:rPr lang="en-US" altLang="en-US" sz="1300"/>
              <a:t>Provide transportation to and from after-school programs</a:t>
            </a:r>
          </a:p>
          <a:p>
            <a:pPr>
              <a:buFont typeface="Wingdings" pitchFamily="2" charset="2"/>
              <a:buChar char="ü"/>
            </a:pPr>
            <a:r>
              <a:rPr lang="en-US" altLang="en-US" sz="1300"/>
              <a:t>Provide transportation to and from the school of origin after the child becomes permanently housed</a:t>
            </a:r>
          </a:p>
          <a:p>
            <a:pPr>
              <a:buFont typeface="Wingdings" pitchFamily="2" charset="2"/>
              <a:buChar char="ü"/>
            </a:pPr>
            <a:r>
              <a:rPr lang="en-US" altLang="en-US" sz="1300"/>
              <a:t>Provide the cost of cap and gown to wear at graduation</a:t>
            </a:r>
          </a:p>
          <a:p>
            <a:endParaRPr lang="en-US" sz="1300"/>
          </a:p>
        </p:txBody>
      </p:sp>
      <p:pic>
        <p:nvPicPr>
          <p:cNvPr id="8" name="Picture 7" descr="Sea of hands in the middle">
            <a:extLst>
              <a:ext uri="{FF2B5EF4-FFF2-40B4-BE49-F238E27FC236}">
                <a16:creationId xmlns:a16="http://schemas.microsoft.com/office/drawing/2014/main" id="{2A96D804-F753-1F88-9467-3007B25C8E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376" r="18009" b="-1"/>
          <a:stretch/>
        </p:blipFill>
        <p:spPr>
          <a:xfrm>
            <a:off x="4629150" y="1825625"/>
            <a:ext cx="3886200" cy="4351338"/>
          </a:xfrm>
          <a:prstGeom prst="rect">
            <a:avLst/>
          </a:prstGeom>
          <a:noFill/>
        </p:spPr>
      </p:pic>
    </p:spTree>
    <p:extLst>
      <p:ext uri="{BB962C8B-B14F-4D97-AF65-F5344CB8AC3E}">
        <p14:creationId xmlns:p14="http://schemas.microsoft.com/office/powerpoint/2010/main" val="35820435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88C9-58DA-C392-8A22-9451C3C0884A}"/>
              </a:ext>
            </a:extLst>
          </p:cNvPr>
          <p:cNvSpPr>
            <a:spLocks noGrp="1"/>
          </p:cNvSpPr>
          <p:nvPr>
            <p:ph type="title"/>
          </p:nvPr>
        </p:nvSpPr>
        <p:spPr>
          <a:xfrm>
            <a:off x="628650" y="365126"/>
            <a:ext cx="7886700" cy="1325563"/>
          </a:xfrm>
        </p:spPr>
        <p:txBody>
          <a:bodyPr anchor="ctr">
            <a:normAutofit/>
          </a:bodyPr>
          <a:lstStyle/>
          <a:p>
            <a:r>
              <a:rPr lang="en-US" dirty="0"/>
              <a:t>Allowable Use of Funds 3</a:t>
            </a:r>
          </a:p>
        </p:txBody>
      </p:sp>
      <p:pic>
        <p:nvPicPr>
          <p:cNvPr id="5" name="Picture 4" descr="Person raising fist">
            <a:extLst>
              <a:ext uri="{FF2B5EF4-FFF2-40B4-BE49-F238E27FC236}">
                <a16:creationId xmlns:a16="http://schemas.microsoft.com/office/drawing/2014/main" id="{7BAED117-3421-13DE-7E8D-D34D526232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869" r="15304" b="3"/>
          <a:stretch/>
        </p:blipFill>
        <p:spPr>
          <a:xfrm>
            <a:off x="628650" y="1825625"/>
            <a:ext cx="3886200" cy="4351338"/>
          </a:xfrm>
          <a:prstGeom prst="rect">
            <a:avLst/>
          </a:prstGeom>
          <a:noFill/>
        </p:spPr>
      </p:pic>
      <p:sp>
        <p:nvSpPr>
          <p:cNvPr id="3" name="Content Placeholder 2">
            <a:extLst>
              <a:ext uri="{FF2B5EF4-FFF2-40B4-BE49-F238E27FC236}">
                <a16:creationId xmlns:a16="http://schemas.microsoft.com/office/drawing/2014/main" id="{2CC42E97-02FE-E296-DB45-C795631553C9}"/>
              </a:ext>
            </a:extLst>
          </p:cNvPr>
          <p:cNvSpPr>
            <a:spLocks noGrp="1"/>
          </p:cNvSpPr>
          <p:nvPr>
            <p:ph sz="half" idx="2"/>
          </p:nvPr>
        </p:nvSpPr>
        <p:spPr>
          <a:xfrm>
            <a:off x="4629150" y="1825625"/>
            <a:ext cx="3886200" cy="4351338"/>
          </a:xfrm>
        </p:spPr>
        <p:txBody>
          <a:bodyPr>
            <a:normAutofit/>
          </a:bodyPr>
          <a:lstStyle/>
          <a:p>
            <a:r>
              <a:rPr lang="en-US" dirty="0"/>
              <a:t>Remember MKV &amp; funding is not about ending homelessness but protecting rights and removing barriers to education</a:t>
            </a:r>
          </a:p>
        </p:txBody>
      </p:sp>
    </p:spTree>
    <p:extLst>
      <p:ext uri="{BB962C8B-B14F-4D97-AF65-F5344CB8AC3E}">
        <p14:creationId xmlns:p14="http://schemas.microsoft.com/office/powerpoint/2010/main" val="31758687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Non-Allowable Uses for Funds</a:t>
            </a:r>
          </a:p>
        </p:txBody>
      </p:sp>
      <p:sp>
        <p:nvSpPr>
          <p:cNvPr id="3" name="Content Placeholder 2"/>
          <p:cNvSpPr>
            <a:spLocks noGrp="1"/>
          </p:cNvSpPr>
          <p:nvPr>
            <p:ph idx="1"/>
          </p:nvPr>
        </p:nvSpPr>
        <p:spPr>
          <a:xfrm>
            <a:off x="0" y="3625134"/>
            <a:ext cx="8919010" cy="2956810"/>
          </a:xfrm>
        </p:spPr>
        <p:txBody>
          <a:bodyPr>
            <a:normAutofit/>
          </a:bodyPr>
          <a:lstStyle/>
          <a:p>
            <a:pPr marL="114300" indent="0">
              <a:buNone/>
            </a:pPr>
            <a:r>
              <a:rPr lang="en-US" sz="3200" dirty="0"/>
              <a:t>Funds </a:t>
            </a:r>
            <a:r>
              <a:rPr lang="en-US" sz="3200" b="1" dirty="0"/>
              <a:t>CANNOT </a:t>
            </a:r>
            <a:r>
              <a:rPr lang="en-US" sz="3200" dirty="0"/>
              <a:t>be used to:</a:t>
            </a:r>
          </a:p>
          <a:p>
            <a:pPr marL="457200" indent="-342900">
              <a:lnSpc>
                <a:spcPct val="100000"/>
              </a:lnSpc>
              <a:buFont typeface="Wingdings" panose="05000000000000000000" pitchFamily="2" charset="2"/>
              <a:buChar char="Ø"/>
            </a:pPr>
            <a:r>
              <a:rPr lang="en-US" altLang="en-US" sz="2400" dirty="0"/>
              <a:t>Provide clothing assistance for parents</a:t>
            </a:r>
          </a:p>
          <a:p>
            <a:pPr marL="457200" indent="-342900">
              <a:lnSpc>
                <a:spcPct val="100000"/>
              </a:lnSpc>
              <a:buFont typeface="Wingdings" panose="05000000000000000000" pitchFamily="2" charset="2"/>
              <a:buChar char="Ø"/>
            </a:pPr>
            <a:r>
              <a:rPr lang="en-US" altLang="en-US" sz="2400" dirty="0"/>
              <a:t>Pay for the cost of prom dresses, sports, or yearbooks</a:t>
            </a:r>
          </a:p>
          <a:p>
            <a:pPr marL="457200" indent="-342900">
              <a:lnSpc>
                <a:spcPct val="100000"/>
              </a:lnSpc>
              <a:buFont typeface="Wingdings" panose="05000000000000000000" pitchFamily="2" charset="2"/>
              <a:buChar char="Ø"/>
            </a:pPr>
            <a:r>
              <a:rPr lang="en-US" altLang="en-US" sz="2400" dirty="0"/>
              <a:t>Pay for physical exams to participate in sports</a:t>
            </a:r>
          </a:p>
          <a:p>
            <a:pPr marL="457200" indent="-342900">
              <a:lnSpc>
                <a:spcPct val="100000"/>
              </a:lnSpc>
              <a:buFont typeface="Wingdings" panose="05000000000000000000" pitchFamily="2" charset="2"/>
              <a:buChar char="Ø"/>
            </a:pPr>
            <a:r>
              <a:rPr lang="en-US" altLang="en-US" sz="2400" b="1" dirty="0"/>
              <a:t>Purchase gift cards or gift certificates</a:t>
            </a:r>
          </a:p>
        </p:txBody>
      </p:sp>
      <p:pic>
        <p:nvPicPr>
          <p:cNvPr id="6148" name="Picture 4" descr="Renouncement cash money icon do not accept cash Vector Image">
            <a:extLst>
              <a:ext uri="{FF2B5EF4-FFF2-40B4-BE49-F238E27FC236}">
                <a16:creationId xmlns:a16="http://schemas.microsoft.com/office/drawing/2014/main" id="{6E0C8EAF-6CEE-4214-9E92-9FA62D8AE0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310" b="11583"/>
          <a:stretch/>
        </p:blipFill>
        <p:spPr bwMode="auto">
          <a:xfrm>
            <a:off x="3616360" y="1327867"/>
            <a:ext cx="191127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9141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Use of Funds Example</a:t>
            </a:r>
          </a:p>
        </p:txBody>
      </p:sp>
      <p:pic>
        <p:nvPicPr>
          <p:cNvPr id="6" name="Picture 5" descr="Driving Pusheen">
            <a:extLst>
              <a:ext uri="{FF2B5EF4-FFF2-40B4-BE49-F238E27FC236}">
                <a16:creationId xmlns:a16="http://schemas.microsoft.com/office/drawing/2014/main" id="{68E1523E-5DCB-923E-2F13-8EAFEE755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400" y="3606800"/>
            <a:ext cx="3352800" cy="3352800"/>
          </a:xfrm>
          <a:prstGeom prst="rect">
            <a:avLst/>
          </a:prstGeom>
        </p:spPr>
      </p:pic>
      <p:sp>
        <p:nvSpPr>
          <p:cNvPr id="3" name="Content Placeholder 2"/>
          <p:cNvSpPr>
            <a:spLocks noGrp="1"/>
          </p:cNvSpPr>
          <p:nvPr>
            <p:ph sz="half" idx="1"/>
          </p:nvPr>
        </p:nvSpPr>
        <p:spPr/>
        <p:txBody>
          <a:bodyPr>
            <a:normAutofit/>
          </a:bodyPr>
          <a:lstStyle/>
          <a:p>
            <a:pPr marL="114300" indent="0">
              <a:buNone/>
            </a:pPr>
            <a:r>
              <a:rPr lang="en-US" sz="3200" dirty="0">
                <a:solidFill>
                  <a:srgbClr val="C00000"/>
                </a:solidFill>
              </a:rPr>
              <a:t>Funds </a:t>
            </a:r>
            <a:r>
              <a:rPr lang="en-US" sz="3200" b="1" dirty="0">
                <a:solidFill>
                  <a:srgbClr val="C00000"/>
                </a:solidFill>
              </a:rPr>
              <a:t>CANNOT </a:t>
            </a:r>
            <a:r>
              <a:rPr lang="en-US" sz="3200" dirty="0">
                <a:solidFill>
                  <a:srgbClr val="C00000"/>
                </a:solidFill>
              </a:rPr>
              <a:t>be used to:</a:t>
            </a:r>
          </a:p>
          <a:p>
            <a:pPr marL="114300" indent="0">
              <a:lnSpc>
                <a:spcPct val="100000"/>
              </a:lnSpc>
              <a:buNone/>
            </a:pPr>
            <a:r>
              <a:rPr lang="en-US" altLang="en-US" b="1" dirty="0"/>
              <a:t>Purchase gift cards for gas to get to school</a:t>
            </a:r>
          </a:p>
        </p:txBody>
      </p:sp>
      <p:sp>
        <p:nvSpPr>
          <p:cNvPr id="4" name="Content Placeholder 3">
            <a:extLst>
              <a:ext uri="{FF2B5EF4-FFF2-40B4-BE49-F238E27FC236}">
                <a16:creationId xmlns:a16="http://schemas.microsoft.com/office/drawing/2014/main" id="{24F4530B-7F11-CA10-C8F6-B319198EB8A5}"/>
              </a:ext>
            </a:extLst>
          </p:cNvPr>
          <p:cNvSpPr>
            <a:spLocks noGrp="1"/>
          </p:cNvSpPr>
          <p:nvPr>
            <p:ph sz="half" idx="2"/>
          </p:nvPr>
        </p:nvSpPr>
        <p:spPr/>
        <p:txBody>
          <a:bodyPr>
            <a:normAutofit/>
          </a:bodyPr>
          <a:lstStyle/>
          <a:p>
            <a:pPr marL="114300" indent="0">
              <a:buNone/>
            </a:pPr>
            <a:r>
              <a:rPr lang="en-US" sz="3200" dirty="0">
                <a:solidFill>
                  <a:srgbClr val="00B050"/>
                </a:solidFill>
              </a:rPr>
              <a:t>Funds </a:t>
            </a:r>
            <a:r>
              <a:rPr lang="en-US" sz="3200" b="1" dirty="0">
                <a:solidFill>
                  <a:srgbClr val="00B050"/>
                </a:solidFill>
              </a:rPr>
              <a:t>CAN </a:t>
            </a:r>
            <a:r>
              <a:rPr lang="en-US" sz="3200" dirty="0">
                <a:solidFill>
                  <a:srgbClr val="00B050"/>
                </a:solidFill>
              </a:rPr>
              <a:t>be used to:</a:t>
            </a:r>
          </a:p>
          <a:p>
            <a:pPr marL="114300" indent="0">
              <a:lnSpc>
                <a:spcPct val="100000"/>
              </a:lnSpc>
              <a:buNone/>
            </a:pPr>
            <a:r>
              <a:rPr lang="en-US" altLang="en-US" sz="2800" b="1" dirty="0"/>
              <a:t>Purchase gas to get to school</a:t>
            </a:r>
          </a:p>
          <a:p>
            <a:endParaRPr lang="en-US" dirty="0"/>
          </a:p>
        </p:txBody>
      </p:sp>
    </p:spTree>
    <p:extLst>
      <p:ext uri="{BB962C8B-B14F-4D97-AF65-F5344CB8AC3E}">
        <p14:creationId xmlns:p14="http://schemas.microsoft.com/office/powerpoint/2010/main" val="27987760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p>
            <a:r>
              <a:rPr lang="en-US"/>
              <a:t>Reimbursement Process	</a:t>
            </a:r>
          </a:p>
        </p:txBody>
      </p:sp>
      <p:sp>
        <p:nvSpPr>
          <p:cNvPr id="3" name="Content Placeholder 2"/>
          <p:cNvSpPr>
            <a:spLocks noGrp="1"/>
          </p:cNvSpPr>
          <p:nvPr>
            <p:ph type="subTitle" idx="1"/>
          </p:nvPr>
        </p:nvSpPr>
        <p:spPr>
          <a:xfrm>
            <a:off x="685800" y="3885824"/>
            <a:ext cx="6858000" cy="1655762"/>
          </a:xfrm>
        </p:spPr>
        <p:txBody>
          <a:bodyPr>
            <a:normAutofit/>
          </a:bodyPr>
          <a:lstStyle/>
          <a:p>
            <a:pPr marL="114300" indent="0">
              <a:buNone/>
            </a:pPr>
            <a:r>
              <a:rPr lang="en-US" sz="2200" i="1" dirty="0"/>
              <a:t>Generally, federal funds have a high level of documentation requirements.  These funds are part of the Federal Title IA program and will come with the same documentation requirements.</a:t>
            </a:r>
          </a:p>
        </p:txBody>
      </p:sp>
      <p:sp>
        <p:nvSpPr>
          <p:cNvPr id="4" name="Rectangle 3">
            <a:extLst>
              <a:ext uri="{FF2B5EF4-FFF2-40B4-BE49-F238E27FC236}">
                <a16:creationId xmlns:a16="http://schemas.microsoft.com/office/drawing/2014/main" id="{82E8E331-AB13-C5EF-D53D-0F3EE0B80D6D}"/>
              </a:ext>
            </a:extLst>
          </p:cNvPr>
          <p:cNvSpPr/>
          <p:nvPr/>
        </p:nvSpPr>
        <p:spPr>
          <a:xfrm>
            <a:off x="914400" y="653143"/>
            <a:ext cx="6792686" cy="1489166"/>
          </a:xfrm>
          <a:prstGeom prst="rect">
            <a:avLst/>
          </a:prstGeom>
          <a:solidFill>
            <a:schemeClr val="accent2"/>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Support Students with Funds as soon as Identification happens!</a:t>
            </a:r>
          </a:p>
        </p:txBody>
      </p:sp>
    </p:spTree>
    <p:extLst>
      <p:ext uri="{BB962C8B-B14F-4D97-AF65-F5344CB8AC3E}">
        <p14:creationId xmlns:p14="http://schemas.microsoft.com/office/powerpoint/2010/main" val="24523393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Reimbursement Process 2	</a:t>
            </a:r>
          </a:p>
        </p:txBody>
      </p:sp>
      <p:graphicFrame>
        <p:nvGraphicFramePr>
          <p:cNvPr id="5" name="Content Placeholder 2" descr="Reimbursement process after October Count&#10;">
            <a:extLst>
              <a:ext uri="{FF2B5EF4-FFF2-40B4-BE49-F238E27FC236}">
                <a16:creationId xmlns:a16="http://schemas.microsoft.com/office/drawing/2014/main" id="{61701284-6FCB-B2AB-25AD-13C4F405B928}"/>
              </a:ext>
            </a:extLst>
          </p:cNvPr>
          <p:cNvGraphicFramePr>
            <a:graphicFrameLocks noGrp="1"/>
          </p:cNvGraphicFramePr>
          <p:nvPr>
            <p:ph idx="1"/>
            <p:extLst>
              <p:ext uri="{D42A27DB-BD31-4B8C-83A1-F6EECF244321}">
                <p14:modId xmlns:p14="http://schemas.microsoft.com/office/powerpoint/2010/main" val="1653721476"/>
              </p:ext>
            </p:extLst>
          </p:nvPr>
        </p:nvGraphicFramePr>
        <p:xfrm>
          <a:off x="533400" y="1549400"/>
          <a:ext cx="8293100" cy="4943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500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5 Points 3">
            <a:extLst>
              <a:ext uri="{FF2B5EF4-FFF2-40B4-BE49-F238E27FC236}">
                <a16:creationId xmlns:a16="http://schemas.microsoft.com/office/drawing/2014/main" id="{1FD8E477-6DAA-AC17-6E11-35A0AFCCFBAF}"/>
              </a:ext>
              <a:ext uri="{C183D7F6-B498-43B3-948B-1728B52AA6E4}">
                <adec:decorative xmlns:adec="http://schemas.microsoft.com/office/drawing/2017/decorative" val="1"/>
              </a:ext>
            </a:extLst>
          </p:cNvPr>
          <p:cNvSpPr/>
          <p:nvPr/>
        </p:nvSpPr>
        <p:spPr>
          <a:xfrm>
            <a:off x="628650" y="113016"/>
            <a:ext cx="7886700" cy="6246687"/>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D9666-121A-B851-76FD-F55FF56A5512}"/>
              </a:ext>
            </a:extLst>
          </p:cNvPr>
          <p:cNvSpPr>
            <a:spLocks noGrp="1"/>
          </p:cNvSpPr>
          <p:nvPr>
            <p:ph type="title"/>
          </p:nvPr>
        </p:nvSpPr>
        <p:spPr/>
        <p:txBody>
          <a:bodyPr/>
          <a:lstStyle/>
          <a:p>
            <a:r>
              <a:rPr lang="en-US" dirty="0"/>
              <a:t>MKV Dates!</a:t>
            </a:r>
          </a:p>
        </p:txBody>
      </p:sp>
      <p:sp>
        <p:nvSpPr>
          <p:cNvPr id="8" name="Flowchart: Punched Tape 7">
            <a:extLst>
              <a:ext uri="{FF2B5EF4-FFF2-40B4-BE49-F238E27FC236}">
                <a16:creationId xmlns:a16="http://schemas.microsoft.com/office/drawing/2014/main" id="{8B89BF1A-7D77-9979-E394-8A8BE7503454}"/>
              </a:ext>
            </a:extLst>
          </p:cNvPr>
          <p:cNvSpPr/>
          <p:nvPr/>
        </p:nvSpPr>
        <p:spPr>
          <a:xfrm rot="-1080000">
            <a:off x="1846232" y="926988"/>
            <a:ext cx="4426235" cy="1541124"/>
          </a:xfrm>
          <a:prstGeom prst="flowChartPunchedTape">
            <a:avLst/>
          </a:prstGeom>
          <a:solidFill>
            <a:schemeClr val="accent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highlight>
                  <a:srgbClr val="FFFF00"/>
                </a:highlight>
              </a:rPr>
              <a:t>MKV FORMS DUE</a:t>
            </a:r>
          </a:p>
        </p:txBody>
      </p:sp>
      <p:sp>
        <p:nvSpPr>
          <p:cNvPr id="5" name="TextBox 4">
            <a:extLst>
              <a:ext uri="{FF2B5EF4-FFF2-40B4-BE49-F238E27FC236}">
                <a16:creationId xmlns:a16="http://schemas.microsoft.com/office/drawing/2014/main" id="{16EC647C-D5DB-D855-C749-C28E8E217E11}"/>
              </a:ext>
            </a:extLst>
          </p:cNvPr>
          <p:cNvSpPr txBox="1"/>
          <p:nvPr/>
        </p:nvSpPr>
        <p:spPr>
          <a:xfrm>
            <a:off x="3061699" y="2928135"/>
            <a:ext cx="3041150" cy="1446550"/>
          </a:xfrm>
          <a:prstGeom prst="rect">
            <a:avLst/>
          </a:prstGeom>
          <a:noFill/>
        </p:spPr>
        <p:txBody>
          <a:bodyPr wrap="square" rtlCol="0">
            <a:spAutoFit/>
          </a:bodyPr>
          <a:lstStyle/>
          <a:p>
            <a:pPr algn="ctr"/>
            <a:r>
              <a:rPr lang="en-US" sz="4400" b="1" dirty="0">
                <a:solidFill>
                  <a:schemeClr val="accent4"/>
                </a:solidFill>
              </a:rPr>
              <a:t>SEPTEMBER 27TH</a:t>
            </a:r>
          </a:p>
        </p:txBody>
      </p:sp>
      <p:sp>
        <p:nvSpPr>
          <p:cNvPr id="3" name="Flowchart: Punched Tape 2">
            <a:extLst>
              <a:ext uri="{FF2B5EF4-FFF2-40B4-BE49-F238E27FC236}">
                <a16:creationId xmlns:a16="http://schemas.microsoft.com/office/drawing/2014/main" id="{5DC55AD8-BE33-FBA8-9E19-376ED58FC9E9}"/>
              </a:ext>
            </a:extLst>
          </p:cNvPr>
          <p:cNvSpPr/>
          <p:nvPr/>
        </p:nvSpPr>
        <p:spPr>
          <a:xfrm>
            <a:off x="199856" y="4456287"/>
            <a:ext cx="8315494" cy="1985018"/>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WE ALLOCATE </a:t>
            </a:r>
            <a:r>
              <a:rPr lang="en-US" b="1" u="sng" dirty="0" err="1">
                <a:solidFill>
                  <a:schemeClr val="tx1"/>
                </a:solidFill>
              </a:rPr>
              <a:t>McKINNEY</a:t>
            </a:r>
            <a:r>
              <a:rPr lang="en-US" b="1" u="sng" dirty="0">
                <a:solidFill>
                  <a:schemeClr val="tx1"/>
                </a:solidFill>
              </a:rPr>
              <a:t> VENTO ELGIBILITY ALL YEAR LONG</a:t>
            </a:r>
          </a:p>
        </p:txBody>
      </p:sp>
      <p:pic>
        <p:nvPicPr>
          <p:cNvPr id="7" name="Content Placeholder 6" descr="Alarm Ringing with solid fill">
            <a:extLst>
              <a:ext uri="{FF2B5EF4-FFF2-40B4-BE49-F238E27FC236}">
                <a16:creationId xmlns:a16="http://schemas.microsoft.com/office/drawing/2014/main" id="{B9288AF4-44C6-699F-5E7C-2C57D39A229A}"/>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3945" y="3236359"/>
            <a:ext cx="2420055" cy="2420055"/>
          </a:xfrm>
        </p:spPr>
      </p:pic>
    </p:spTree>
    <p:extLst>
      <p:ext uri="{BB962C8B-B14F-4D97-AF65-F5344CB8AC3E}">
        <p14:creationId xmlns:p14="http://schemas.microsoft.com/office/powerpoint/2010/main" val="34464790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Reimbursement Process 3	</a:t>
            </a:r>
          </a:p>
        </p:txBody>
      </p:sp>
      <p:graphicFrame>
        <p:nvGraphicFramePr>
          <p:cNvPr id="5" name="Content Placeholder 2" descr="Reimbursement process">
            <a:extLst>
              <a:ext uri="{FF2B5EF4-FFF2-40B4-BE49-F238E27FC236}">
                <a16:creationId xmlns:a16="http://schemas.microsoft.com/office/drawing/2014/main" id="{E203D1B0-AC95-1BBE-3F9F-316D10582014}"/>
              </a:ext>
            </a:extLst>
          </p:cNvPr>
          <p:cNvGraphicFramePr>
            <a:graphicFrameLocks noGrp="1"/>
          </p:cNvGraphicFramePr>
          <p:nvPr>
            <p:ph idx="1"/>
            <p:extLst>
              <p:ext uri="{D42A27DB-BD31-4B8C-83A1-F6EECF244321}">
                <p14:modId xmlns:p14="http://schemas.microsoft.com/office/powerpoint/2010/main" val="68992794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16309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a:t>Foster Transportation Reimbursement</a:t>
            </a:r>
          </a:p>
        </p:txBody>
      </p:sp>
      <p:pic>
        <p:nvPicPr>
          <p:cNvPr id="5" name="Content Placeholder 4" descr="Foster Transportation Reimbursement Form">
            <a:extLst>
              <a:ext uri="{FF2B5EF4-FFF2-40B4-BE49-F238E27FC236}">
                <a16:creationId xmlns:a16="http://schemas.microsoft.com/office/drawing/2014/main" id="{EF7591CA-5C1E-5A06-CCEE-C9B963376282}"/>
              </a:ext>
            </a:extLst>
          </p:cNvPr>
          <p:cNvPicPr>
            <a:picLocks noGrp="1" noChangeAspect="1"/>
          </p:cNvPicPr>
          <p:nvPr>
            <p:ph idx="1"/>
          </p:nvPr>
        </p:nvPicPr>
        <p:blipFill>
          <a:blip r:embed="rId2"/>
          <a:stretch>
            <a:fillRect/>
          </a:stretch>
        </p:blipFill>
        <p:spPr>
          <a:xfrm>
            <a:off x="628650" y="2640839"/>
            <a:ext cx="7886700" cy="2720910"/>
          </a:xfrm>
          <a:noFill/>
        </p:spPr>
      </p:pic>
    </p:spTree>
    <p:extLst>
      <p:ext uri="{BB962C8B-B14F-4D97-AF65-F5344CB8AC3E}">
        <p14:creationId xmlns:p14="http://schemas.microsoft.com/office/powerpoint/2010/main" val="318908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Foster Transportation Reimbursement 2</a:t>
            </a:r>
          </a:p>
        </p:txBody>
      </p:sp>
      <p:graphicFrame>
        <p:nvGraphicFramePr>
          <p:cNvPr id="9" name="Content Placeholder 6" descr="Foster Transportation Reimbursement">
            <a:extLst>
              <a:ext uri="{FF2B5EF4-FFF2-40B4-BE49-F238E27FC236}">
                <a16:creationId xmlns:a16="http://schemas.microsoft.com/office/drawing/2014/main" id="{19424264-8129-165F-F8A5-F3E5FB5790E7}"/>
              </a:ext>
            </a:extLst>
          </p:cNvPr>
          <p:cNvGraphicFramePr>
            <a:graphicFrameLocks noGrp="1"/>
          </p:cNvGraphicFramePr>
          <p:nvPr>
            <p:ph idx="1"/>
            <p:extLst>
              <p:ext uri="{D42A27DB-BD31-4B8C-83A1-F6EECF244321}">
                <p14:modId xmlns:p14="http://schemas.microsoft.com/office/powerpoint/2010/main" val="342419616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467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18255"/>
            <a:ext cx="7886700" cy="1325563"/>
          </a:xfrm>
        </p:spPr>
        <p:txBody>
          <a:bodyPr>
            <a:normAutofit/>
          </a:bodyPr>
          <a:lstStyle/>
          <a:p>
            <a:r>
              <a:rPr lang="en-US" sz="5400" dirty="0"/>
              <a:t>Proof of Payment</a:t>
            </a:r>
          </a:p>
        </p:txBody>
      </p:sp>
      <p:sp>
        <p:nvSpPr>
          <p:cNvPr id="3" name="Content Placeholder 2"/>
          <p:cNvSpPr>
            <a:spLocks noGrp="1"/>
          </p:cNvSpPr>
          <p:nvPr>
            <p:ph idx="1"/>
          </p:nvPr>
        </p:nvSpPr>
        <p:spPr>
          <a:xfrm>
            <a:off x="158496" y="1343818"/>
            <a:ext cx="8851392" cy="4996022"/>
          </a:xfrm>
        </p:spPr>
        <p:txBody>
          <a:bodyPr>
            <a:normAutofit lnSpcReduction="10000"/>
          </a:bodyPr>
          <a:lstStyle/>
          <a:p>
            <a:r>
              <a:rPr lang="en-US" dirty="0"/>
              <a:t>Acceptable forms of proof of payment are as follows:</a:t>
            </a:r>
          </a:p>
          <a:p>
            <a:endParaRPr lang="en-US" sz="800" dirty="0"/>
          </a:p>
          <a:p>
            <a:endParaRPr lang="en-US" sz="800" dirty="0"/>
          </a:p>
          <a:p>
            <a:pPr lvl="1"/>
            <a:r>
              <a:rPr lang="en-US" sz="2800" dirty="0"/>
              <a:t>For payment made by check: invoice or receipt </a:t>
            </a:r>
            <a:r>
              <a:rPr lang="en-US" sz="2800" i="1" dirty="0"/>
              <a:t>and</a:t>
            </a:r>
            <a:r>
              <a:rPr lang="en-US" sz="2800" dirty="0"/>
              <a:t> cancelled check (to either vendor or p-card bank).</a:t>
            </a:r>
          </a:p>
          <a:p>
            <a:pPr lvl="1"/>
            <a:r>
              <a:rPr lang="en-US" sz="2800" dirty="0"/>
              <a:t>For credit card payments or wires: invoice or receipt </a:t>
            </a:r>
            <a:r>
              <a:rPr lang="en-US" sz="2800" i="1" dirty="0"/>
              <a:t>and</a:t>
            </a:r>
            <a:r>
              <a:rPr lang="en-US" sz="2800" dirty="0"/>
              <a:t> payment confirmation or bank statement.</a:t>
            </a:r>
          </a:p>
          <a:p>
            <a:pPr lvl="1"/>
            <a:r>
              <a:rPr lang="en-US" sz="2800" dirty="0"/>
              <a:t>For Debit Card payments: Invoice or receipt and bank statement</a:t>
            </a:r>
          </a:p>
          <a:p>
            <a:pPr lvl="1"/>
            <a:r>
              <a:rPr lang="en-US" sz="2800" dirty="0"/>
              <a:t>For salaries paid by ACH: a detailed payroll register listing employee names, total amount paid, pay period and pay date. </a:t>
            </a:r>
            <a:endParaRPr lang="en-US" sz="300" dirty="0"/>
          </a:p>
        </p:txBody>
      </p:sp>
    </p:spTree>
    <p:extLst>
      <p:ext uri="{BB962C8B-B14F-4D97-AF65-F5344CB8AC3E}">
        <p14:creationId xmlns:p14="http://schemas.microsoft.com/office/powerpoint/2010/main" val="141865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388350" cy="1325563"/>
          </a:xfrm>
        </p:spPr>
        <p:txBody>
          <a:bodyPr anchor="ctr">
            <a:normAutofit/>
          </a:bodyPr>
          <a:lstStyle/>
          <a:p>
            <a:r>
              <a:rPr lang="en-US" dirty="0"/>
              <a:t>McKinney-Vento State Reporting</a:t>
            </a:r>
          </a:p>
        </p:txBody>
      </p:sp>
      <p:pic>
        <p:nvPicPr>
          <p:cNvPr id="5" name="Picture 4" descr="Upwards trending chart on a screen">
            <a:extLst>
              <a:ext uri="{FF2B5EF4-FFF2-40B4-BE49-F238E27FC236}">
                <a16:creationId xmlns:a16="http://schemas.microsoft.com/office/drawing/2014/main" id="{9764B3EB-86D3-9C62-8D7F-C2BD383EF7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189" r="1" b="4156"/>
          <a:stretch/>
        </p:blipFill>
        <p:spPr>
          <a:xfrm>
            <a:off x="628650" y="1825625"/>
            <a:ext cx="7886700" cy="4351338"/>
          </a:xfrm>
          <a:prstGeom prst="rect">
            <a:avLst/>
          </a:prstGeom>
          <a:noFill/>
        </p:spPr>
      </p:pic>
      <p:sp>
        <p:nvSpPr>
          <p:cNvPr id="3" name="Slide Number Placeholder 2" hidden="1"/>
          <p:cNvSpPr>
            <a:spLocks noGrp="1"/>
          </p:cNvSpPr>
          <p:nvPr>
            <p:ph type="sldNum" sz="quarter" idx="4294967295"/>
          </p:nvPr>
        </p:nvSpPr>
        <p:spPr>
          <a:xfrm>
            <a:off x="7956286" y="6441255"/>
            <a:ext cx="984019" cy="365125"/>
          </a:xfrm>
          <a:prstGeom prst="rect">
            <a:avLst/>
          </a:prstGeom>
        </p:spPr>
        <p:txBody>
          <a:bodyPr/>
          <a:lstStyle/>
          <a:p>
            <a:pPr>
              <a:spcAft>
                <a:spcPts val="600"/>
              </a:spcAft>
            </a:pPr>
            <a:fld id="{4FAB73BC-B049-4115-A692-8D63A059BFB8}" type="slidenum">
              <a:rPr lang="en-US" smtClean="0"/>
              <a:pPr>
                <a:spcAft>
                  <a:spcPts val="600"/>
                </a:spcAft>
              </a:pPr>
              <a:t>84</a:t>
            </a:fld>
            <a:endParaRPr lang="en-US"/>
          </a:p>
        </p:txBody>
      </p:sp>
    </p:spTree>
    <p:extLst>
      <p:ext uri="{BB962C8B-B14F-4D97-AF65-F5344CB8AC3E}">
        <p14:creationId xmlns:p14="http://schemas.microsoft.com/office/powerpoint/2010/main" val="26778497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9B40-5697-4278-A39E-4DBFA1C48C16}"/>
              </a:ext>
            </a:extLst>
          </p:cNvPr>
          <p:cNvSpPr>
            <a:spLocks noGrp="1"/>
          </p:cNvSpPr>
          <p:nvPr>
            <p:ph type="title"/>
          </p:nvPr>
        </p:nvSpPr>
        <p:spPr/>
        <p:txBody>
          <a:bodyPr>
            <a:normAutofit/>
          </a:bodyPr>
          <a:lstStyle/>
          <a:p>
            <a:pPr algn="ctr"/>
            <a:r>
              <a:rPr lang="en-US" sz="4000" dirty="0"/>
              <a:t>McKinney-Vento Fields in State Reporting 2</a:t>
            </a:r>
          </a:p>
        </p:txBody>
      </p:sp>
      <p:sp>
        <p:nvSpPr>
          <p:cNvPr id="4" name="Content Placeholder 3">
            <a:extLst>
              <a:ext uri="{FF2B5EF4-FFF2-40B4-BE49-F238E27FC236}">
                <a16:creationId xmlns:a16="http://schemas.microsoft.com/office/drawing/2014/main" id="{0FE97296-6D2D-4966-A455-4226C2BD172F}"/>
              </a:ext>
            </a:extLst>
          </p:cNvPr>
          <p:cNvSpPr>
            <a:spLocks noGrp="1"/>
          </p:cNvSpPr>
          <p:nvPr>
            <p:ph idx="1"/>
          </p:nvPr>
        </p:nvSpPr>
        <p:spPr/>
        <p:txBody>
          <a:bodyPr/>
          <a:lstStyle/>
          <a:p>
            <a:pPr marL="0" indent="0">
              <a:buNone/>
            </a:pPr>
            <a:r>
              <a:rPr lang="en-US" dirty="0"/>
              <a:t>Located in the Student Demographic (SD) File</a:t>
            </a:r>
          </a:p>
          <a:p>
            <a:pPr marL="514350" indent="-514350">
              <a:buFont typeface="+mj-lt"/>
              <a:buAutoNum type="arabicPeriod"/>
            </a:pPr>
            <a:r>
              <a:rPr lang="en-US" dirty="0"/>
              <a:t>Homeless (un or underhoused)</a:t>
            </a:r>
          </a:p>
          <a:p>
            <a:pPr marL="514350" indent="-514350">
              <a:buFont typeface="+mj-lt"/>
              <a:buAutoNum type="arabicPeriod"/>
            </a:pPr>
            <a:r>
              <a:rPr lang="en-US" dirty="0"/>
              <a:t>Primary Nighttime Residence</a:t>
            </a:r>
          </a:p>
          <a:p>
            <a:pPr marL="514350" indent="-514350">
              <a:buFont typeface="+mj-lt"/>
              <a:buAutoNum type="arabicPeriod"/>
            </a:pPr>
            <a:r>
              <a:rPr lang="en-US" dirty="0"/>
              <a:t>Cause of Housing Crisis</a:t>
            </a:r>
          </a:p>
          <a:p>
            <a:pPr marL="514350" indent="-514350">
              <a:buFont typeface="+mj-lt"/>
              <a:buAutoNum type="arabicPeriod"/>
            </a:pPr>
            <a:r>
              <a:rPr lang="en-US" dirty="0"/>
              <a:t>Additional Cause of Housing Crisis</a:t>
            </a:r>
          </a:p>
          <a:p>
            <a:pPr marL="514350" indent="-514350">
              <a:buFont typeface="+mj-lt"/>
              <a:buAutoNum type="arabicPeriod"/>
            </a:pPr>
            <a:r>
              <a:rPr lang="en-US" dirty="0"/>
              <a:t>Free/Reduced Price Lunch</a:t>
            </a:r>
          </a:p>
        </p:txBody>
      </p:sp>
      <p:sp>
        <p:nvSpPr>
          <p:cNvPr id="12" name="TextBox 11">
            <a:extLst>
              <a:ext uri="{FF2B5EF4-FFF2-40B4-BE49-F238E27FC236}">
                <a16:creationId xmlns:a16="http://schemas.microsoft.com/office/drawing/2014/main" id="{DCC39D8B-AFF6-40C4-89AA-8590F9228053}"/>
              </a:ext>
            </a:extLst>
          </p:cNvPr>
          <p:cNvSpPr txBox="1"/>
          <p:nvPr/>
        </p:nvSpPr>
        <p:spPr>
          <a:xfrm>
            <a:off x="628650" y="6181104"/>
            <a:ext cx="7886700" cy="338554"/>
          </a:xfrm>
          <a:prstGeom prst="rect">
            <a:avLst/>
          </a:prstGeom>
          <a:noFill/>
          <a:ln>
            <a:solidFill>
              <a:srgbClr val="455FA9"/>
            </a:solidFill>
          </a:ln>
        </p:spPr>
        <p:txBody>
          <a:bodyPr wrap="square">
            <a:spAutoFit/>
          </a:bodyPr>
          <a:lstStyle/>
          <a:p>
            <a:r>
              <a:rPr lang="en-US" sz="1600" dirty="0">
                <a:latin typeface="Arial" panose="020B0604020202020204" pitchFamily="34" charset="0"/>
                <a:cs typeface="Arial" panose="020B0604020202020204" pitchFamily="34" charset="0"/>
              </a:rPr>
              <a:t>https://resources.csi.state.co.us/student-demographic-file-layout-csi-additions/</a:t>
            </a:r>
          </a:p>
        </p:txBody>
      </p:sp>
    </p:spTree>
    <p:extLst>
      <p:ext uri="{BB962C8B-B14F-4D97-AF65-F5344CB8AC3E}">
        <p14:creationId xmlns:p14="http://schemas.microsoft.com/office/powerpoint/2010/main" val="2933333943"/>
      </p:ext>
    </p:extLst>
  </p:cSld>
  <p:clrMapOvr>
    <a:masterClrMapping/>
  </p:clrMapOvr>
  <p:transition spd="slow" advTm="35188">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448F-6215-4543-A9E0-F75A3D333D1A}"/>
              </a:ext>
            </a:extLst>
          </p:cNvPr>
          <p:cNvSpPr>
            <a:spLocks noGrp="1"/>
          </p:cNvSpPr>
          <p:nvPr>
            <p:ph type="title"/>
          </p:nvPr>
        </p:nvSpPr>
        <p:spPr>
          <a:xfrm>
            <a:off x="628650" y="365126"/>
            <a:ext cx="8115300" cy="1325563"/>
          </a:xfrm>
        </p:spPr>
        <p:txBody>
          <a:bodyPr/>
          <a:lstStyle/>
          <a:p>
            <a:r>
              <a:rPr lang="en-US" dirty="0"/>
              <a:t>Homeless (Un or Underhoused) </a:t>
            </a:r>
          </a:p>
        </p:txBody>
      </p:sp>
      <p:pic>
        <p:nvPicPr>
          <p:cNvPr id="5" name="Picture 4" descr="Definition of homeless">
            <a:extLst>
              <a:ext uri="{FF2B5EF4-FFF2-40B4-BE49-F238E27FC236}">
                <a16:creationId xmlns:a16="http://schemas.microsoft.com/office/drawing/2014/main" id="{2E189523-6CC0-4A0D-8FB5-4B002D22757F}"/>
              </a:ext>
            </a:extLst>
          </p:cNvPr>
          <p:cNvPicPr>
            <a:picLocks noChangeAspect="1"/>
          </p:cNvPicPr>
          <p:nvPr/>
        </p:nvPicPr>
        <p:blipFill>
          <a:blip r:embed="rId3"/>
          <a:stretch>
            <a:fillRect/>
          </a:stretch>
        </p:blipFill>
        <p:spPr>
          <a:xfrm>
            <a:off x="514350" y="1852407"/>
            <a:ext cx="8115300" cy="2914650"/>
          </a:xfrm>
          <a:prstGeom prst="rect">
            <a:avLst/>
          </a:prstGeom>
        </p:spPr>
      </p:pic>
      <p:pic>
        <p:nvPicPr>
          <p:cNvPr id="7" name="Picture 6" descr="Coding definition of homeless">
            <a:extLst>
              <a:ext uri="{FF2B5EF4-FFF2-40B4-BE49-F238E27FC236}">
                <a16:creationId xmlns:a16="http://schemas.microsoft.com/office/drawing/2014/main" id="{475CA72F-D717-4E3F-BC04-1DF7DDED5F2C}"/>
              </a:ext>
            </a:extLst>
          </p:cNvPr>
          <p:cNvPicPr>
            <a:picLocks noChangeAspect="1"/>
          </p:cNvPicPr>
          <p:nvPr/>
        </p:nvPicPr>
        <p:blipFill>
          <a:blip r:embed="rId4"/>
          <a:stretch>
            <a:fillRect/>
          </a:stretch>
        </p:blipFill>
        <p:spPr>
          <a:xfrm>
            <a:off x="947737" y="4990272"/>
            <a:ext cx="7248525" cy="1371600"/>
          </a:xfrm>
          <a:prstGeom prst="rect">
            <a:avLst/>
          </a:prstGeom>
        </p:spPr>
      </p:pic>
    </p:spTree>
    <p:extLst>
      <p:ext uri="{BB962C8B-B14F-4D97-AF65-F5344CB8AC3E}">
        <p14:creationId xmlns:p14="http://schemas.microsoft.com/office/powerpoint/2010/main" val="1485049166"/>
      </p:ext>
    </p:extLst>
  </p:cSld>
  <p:clrMapOvr>
    <a:masterClrMapping/>
  </p:clrMapOvr>
  <mc:AlternateContent xmlns:mc="http://schemas.openxmlformats.org/markup-compatibility/2006" xmlns:p14="http://schemas.microsoft.com/office/powerpoint/2010/main">
    <mc:Choice Requires="p14">
      <p:transition spd="slow" p14:dur="2000" advTm="46031"/>
    </mc:Choice>
    <mc:Fallback xmlns="">
      <p:transition spd="slow" advTm="46031"/>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MKV Form and Coding</a:t>
            </a:r>
          </a:p>
        </p:txBody>
      </p:sp>
      <p:pic>
        <p:nvPicPr>
          <p:cNvPr id="8" name="Picture 7" descr="Primary nighttime residence coding">
            <a:extLst>
              <a:ext uri="{FF2B5EF4-FFF2-40B4-BE49-F238E27FC236}">
                <a16:creationId xmlns:a16="http://schemas.microsoft.com/office/drawing/2014/main" id="{1391D4AC-1710-3FB5-150D-0DD0A6695046}"/>
              </a:ext>
            </a:extLst>
          </p:cNvPr>
          <p:cNvPicPr>
            <a:picLocks noChangeAspect="1"/>
          </p:cNvPicPr>
          <p:nvPr/>
        </p:nvPicPr>
        <p:blipFill>
          <a:blip r:embed="rId2"/>
          <a:stretch>
            <a:fillRect/>
          </a:stretch>
        </p:blipFill>
        <p:spPr>
          <a:xfrm>
            <a:off x="0" y="1910402"/>
            <a:ext cx="9144000" cy="1966992"/>
          </a:xfrm>
          <a:prstGeom prst="rect">
            <a:avLst/>
          </a:prstGeom>
        </p:spPr>
      </p:pic>
      <p:sp>
        <p:nvSpPr>
          <p:cNvPr id="5" name="Oval 4" descr="circle indicating ineligibility of McKinney-Vento eligibility if a student is living in a house or apartment with a parent or guardian">
            <a:extLst>
              <a:ext uri="{FF2B5EF4-FFF2-40B4-BE49-F238E27FC236}">
                <a16:creationId xmlns:a16="http://schemas.microsoft.com/office/drawing/2014/main" id="{D7C7E280-C349-56FC-A6E4-8CE53C9DC1CC}"/>
              </a:ext>
            </a:extLst>
          </p:cNvPr>
          <p:cNvSpPr/>
          <p:nvPr/>
        </p:nvSpPr>
        <p:spPr>
          <a:xfrm>
            <a:off x="88900" y="2237254"/>
            <a:ext cx="508000" cy="39887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If they are living in a house with a parent or guardian, then we need to question why we are filling out the form.</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380000">
            <a:off x="852341" y="4460590"/>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93018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B823-3054-4850-AE51-7BCD31BDA47D}"/>
              </a:ext>
            </a:extLst>
          </p:cNvPr>
          <p:cNvSpPr>
            <a:spLocks noGrp="1"/>
          </p:cNvSpPr>
          <p:nvPr>
            <p:ph type="title"/>
          </p:nvPr>
        </p:nvSpPr>
        <p:spPr/>
        <p:txBody>
          <a:bodyPr/>
          <a:lstStyle/>
          <a:p>
            <a:r>
              <a:rPr lang="en-US" dirty="0"/>
              <a:t>Primary Nighttime Residence</a:t>
            </a:r>
          </a:p>
        </p:txBody>
      </p:sp>
      <p:pic>
        <p:nvPicPr>
          <p:cNvPr id="5" name="Picture 4" descr="Primary Nighttime Residence Coding">
            <a:extLst>
              <a:ext uri="{FF2B5EF4-FFF2-40B4-BE49-F238E27FC236}">
                <a16:creationId xmlns:a16="http://schemas.microsoft.com/office/drawing/2014/main" id="{1F30712C-445B-4666-B117-3AB5D2F6D7EF}"/>
              </a:ext>
            </a:extLst>
          </p:cNvPr>
          <p:cNvPicPr>
            <a:picLocks noChangeAspect="1"/>
          </p:cNvPicPr>
          <p:nvPr/>
        </p:nvPicPr>
        <p:blipFill>
          <a:blip r:embed="rId3"/>
          <a:stretch>
            <a:fillRect/>
          </a:stretch>
        </p:blipFill>
        <p:spPr>
          <a:xfrm>
            <a:off x="568608" y="1825625"/>
            <a:ext cx="8006784" cy="2441575"/>
          </a:xfrm>
          <a:prstGeom prst="rect">
            <a:avLst/>
          </a:prstGeom>
        </p:spPr>
      </p:pic>
    </p:spTree>
    <p:extLst>
      <p:ext uri="{BB962C8B-B14F-4D97-AF65-F5344CB8AC3E}">
        <p14:creationId xmlns:p14="http://schemas.microsoft.com/office/powerpoint/2010/main" val="2727552467"/>
      </p:ext>
    </p:extLst>
  </p:cSld>
  <p:clrMapOvr>
    <a:masterClrMapping/>
  </p:clrMapOvr>
  <mc:AlternateContent xmlns:mc="http://schemas.openxmlformats.org/markup-compatibility/2006" xmlns:p14="http://schemas.microsoft.com/office/powerpoint/2010/main">
    <mc:Choice Requires="p14">
      <p:transition spd="slow" p14:dur="2000" advTm="28500"/>
    </mc:Choice>
    <mc:Fallback xmlns="">
      <p:transition spd="slow" advTm="28500"/>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E7A-6035-44E5-8360-02C1D17EE592}"/>
              </a:ext>
            </a:extLst>
          </p:cNvPr>
          <p:cNvSpPr>
            <a:spLocks noGrp="1"/>
          </p:cNvSpPr>
          <p:nvPr>
            <p:ph type="title"/>
          </p:nvPr>
        </p:nvSpPr>
        <p:spPr>
          <a:xfrm>
            <a:off x="628650" y="365127"/>
            <a:ext cx="7886700" cy="940106"/>
          </a:xfrm>
        </p:spPr>
        <p:txBody>
          <a:bodyPr>
            <a:normAutofit/>
          </a:bodyPr>
          <a:lstStyle/>
          <a:p>
            <a:pPr algn="ctr"/>
            <a:r>
              <a:rPr lang="en-US" sz="4000" dirty="0"/>
              <a:t>Cause of Housing Crisis</a:t>
            </a:r>
          </a:p>
        </p:txBody>
      </p:sp>
      <p:pic>
        <p:nvPicPr>
          <p:cNvPr id="9" name="Picture 8" descr="Cause of Housing Crisis">
            <a:extLst>
              <a:ext uri="{FF2B5EF4-FFF2-40B4-BE49-F238E27FC236}">
                <a16:creationId xmlns:a16="http://schemas.microsoft.com/office/drawing/2014/main" id="{B99C37F7-2DA4-4820-811A-8C5112EC8899}"/>
              </a:ext>
            </a:extLst>
          </p:cNvPr>
          <p:cNvPicPr>
            <a:picLocks noChangeAspect="1"/>
          </p:cNvPicPr>
          <p:nvPr/>
        </p:nvPicPr>
        <p:blipFill>
          <a:blip r:embed="rId3"/>
          <a:stretch>
            <a:fillRect/>
          </a:stretch>
        </p:blipFill>
        <p:spPr>
          <a:xfrm>
            <a:off x="1238249" y="1305233"/>
            <a:ext cx="6398151" cy="2471637"/>
          </a:xfrm>
          <a:prstGeom prst="rect">
            <a:avLst/>
          </a:prstGeom>
        </p:spPr>
      </p:pic>
      <p:pic>
        <p:nvPicPr>
          <p:cNvPr id="13" name="Picture 12" descr="Additional Cause of Housing Crisis">
            <a:extLst>
              <a:ext uri="{FF2B5EF4-FFF2-40B4-BE49-F238E27FC236}">
                <a16:creationId xmlns:a16="http://schemas.microsoft.com/office/drawing/2014/main" id="{BCDC6DD2-111E-4AB7-A065-3B8C6A0A0362}"/>
              </a:ext>
            </a:extLst>
          </p:cNvPr>
          <p:cNvPicPr>
            <a:picLocks noChangeAspect="1"/>
          </p:cNvPicPr>
          <p:nvPr/>
        </p:nvPicPr>
        <p:blipFill>
          <a:blip r:embed="rId4"/>
          <a:stretch>
            <a:fillRect/>
          </a:stretch>
        </p:blipFill>
        <p:spPr>
          <a:xfrm>
            <a:off x="1238249" y="3936856"/>
            <a:ext cx="7457215" cy="1160411"/>
          </a:xfrm>
          <a:prstGeom prst="rect">
            <a:avLst/>
          </a:prstGeom>
        </p:spPr>
      </p:pic>
      <p:pic>
        <p:nvPicPr>
          <p:cNvPr id="20" name="Picture 19" descr="Additional Causes of Housing Crisis Coding">
            <a:extLst>
              <a:ext uri="{FF2B5EF4-FFF2-40B4-BE49-F238E27FC236}">
                <a16:creationId xmlns:a16="http://schemas.microsoft.com/office/drawing/2014/main" id="{C9935800-3319-4915-BD43-782A6167A9A7}"/>
              </a:ext>
            </a:extLst>
          </p:cNvPr>
          <p:cNvPicPr>
            <a:picLocks noChangeAspect="1"/>
          </p:cNvPicPr>
          <p:nvPr/>
        </p:nvPicPr>
        <p:blipFill>
          <a:blip r:embed="rId5"/>
          <a:stretch>
            <a:fillRect/>
          </a:stretch>
        </p:blipFill>
        <p:spPr>
          <a:xfrm>
            <a:off x="2682943" y="4960807"/>
            <a:ext cx="4218858" cy="1700137"/>
          </a:xfrm>
          <a:prstGeom prst="rect">
            <a:avLst/>
          </a:prstGeom>
        </p:spPr>
      </p:pic>
    </p:spTree>
    <p:extLst>
      <p:ext uri="{BB962C8B-B14F-4D97-AF65-F5344CB8AC3E}">
        <p14:creationId xmlns:p14="http://schemas.microsoft.com/office/powerpoint/2010/main" val="4053487723"/>
      </p:ext>
    </p:extLst>
  </p:cSld>
  <p:clrMapOvr>
    <a:masterClrMapping/>
  </p:clrMapOvr>
  <mc:AlternateContent xmlns:mc="http://schemas.openxmlformats.org/markup-compatibility/2006" xmlns:p14="http://schemas.microsoft.com/office/powerpoint/2010/main">
    <mc:Choice Requires="p14">
      <p:transition spd="slow" p14:dur="2000" advTm="79538"/>
    </mc:Choice>
    <mc:Fallback xmlns="">
      <p:transition spd="slow" advTm="7953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30EEF-4A6B-F856-A1A8-CA33AE43960B}"/>
              </a:ext>
            </a:extLst>
          </p:cNvPr>
          <p:cNvSpPr>
            <a:spLocks noGrp="1"/>
          </p:cNvSpPr>
          <p:nvPr>
            <p:ph type="title"/>
          </p:nvPr>
        </p:nvSpPr>
        <p:spPr>
          <a:xfrm>
            <a:off x="628650" y="365126"/>
            <a:ext cx="7886700" cy="1325563"/>
          </a:xfrm>
        </p:spPr>
        <p:txBody>
          <a:bodyPr anchor="ctr">
            <a:normAutofit/>
          </a:bodyPr>
          <a:lstStyle/>
          <a:p>
            <a:r>
              <a:rPr lang="en-US" dirty="0"/>
              <a:t>The McKinney-Vento </a:t>
            </a:r>
            <a:br>
              <a:rPr lang="en-US" dirty="0"/>
            </a:br>
            <a:r>
              <a:rPr lang="en-US" dirty="0"/>
              <a:t>Assistance Act </a:t>
            </a:r>
            <a:endParaRPr lang="en-US"/>
          </a:p>
        </p:txBody>
      </p:sp>
      <p:sp>
        <p:nvSpPr>
          <p:cNvPr id="14" name="Content Placeholder 3">
            <a:extLst>
              <a:ext uri="{FF2B5EF4-FFF2-40B4-BE49-F238E27FC236}">
                <a16:creationId xmlns:a16="http://schemas.microsoft.com/office/drawing/2014/main" id="{79F289E3-DC96-BFFA-6D82-BE5D258A52F2}"/>
              </a:ext>
            </a:extLst>
          </p:cNvPr>
          <p:cNvSpPr>
            <a:spLocks noGrp="1"/>
          </p:cNvSpPr>
          <p:nvPr>
            <p:ph sz="half" idx="1"/>
          </p:nvPr>
        </p:nvSpPr>
        <p:spPr>
          <a:xfrm>
            <a:off x="628650" y="1825625"/>
            <a:ext cx="3886200" cy="4351338"/>
          </a:xfrm>
        </p:spPr>
        <p:txBody>
          <a:bodyPr>
            <a:normAutofit/>
          </a:bodyPr>
          <a:lstStyle/>
          <a:p>
            <a:pPr marL="0" indent="0">
              <a:buNone/>
            </a:pPr>
            <a:r>
              <a:rPr lang="en-US" sz="2400"/>
              <a:t>Subtitle VII-B of the McKinney-Vento Homeless Assistance Act, reauthorized in 2015 by Title IX, Part A of the Every Student Succeeds Act is a federal law that addresses the educational needs of children and youth experiencing homelessness. </a:t>
            </a:r>
          </a:p>
        </p:txBody>
      </p:sp>
      <p:graphicFrame>
        <p:nvGraphicFramePr>
          <p:cNvPr id="5" name="Diagram 4" descr="Rights&#10;Responsibilities&#10;Eligibility">
            <a:extLst>
              <a:ext uri="{FF2B5EF4-FFF2-40B4-BE49-F238E27FC236}">
                <a16:creationId xmlns:a16="http://schemas.microsoft.com/office/drawing/2014/main" id="{59F8D86B-0B94-7473-4CB7-DBB9078346FF}"/>
              </a:ext>
            </a:extLst>
          </p:cNvPr>
          <p:cNvGraphicFramePr/>
          <p:nvPr>
            <p:extLst>
              <p:ext uri="{D42A27DB-BD31-4B8C-83A1-F6EECF244321}">
                <p14:modId xmlns:p14="http://schemas.microsoft.com/office/powerpoint/2010/main" val="258445175"/>
              </p:ext>
            </p:extLst>
          </p:nvPr>
        </p:nvGraphicFramePr>
        <p:xfrm>
          <a:off x="4629150" y="1825625"/>
          <a:ext cx="3886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3133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MKV Form and Coding (opt 2)</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380000">
            <a:off x="2559245" y="5211367"/>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question 2 on McKinney-Vento form of primary cause of student's housing crisis">
            <a:extLst>
              <a:ext uri="{FF2B5EF4-FFF2-40B4-BE49-F238E27FC236}">
                <a16:creationId xmlns:a16="http://schemas.microsoft.com/office/drawing/2014/main" id="{4198474A-9705-DBCC-68F4-3E17946ABFD7}"/>
              </a:ext>
            </a:extLst>
          </p:cNvPr>
          <p:cNvPicPr>
            <a:picLocks noChangeAspect="1"/>
          </p:cNvPicPr>
          <p:nvPr/>
        </p:nvPicPr>
        <p:blipFill>
          <a:blip r:embed="rId2"/>
          <a:stretch>
            <a:fillRect/>
          </a:stretch>
        </p:blipFill>
        <p:spPr>
          <a:xfrm>
            <a:off x="0" y="1638300"/>
            <a:ext cx="9144000" cy="2848884"/>
          </a:xfrm>
          <a:prstGeom prst="rect">
            <a:avLst/>
          </a:prstGeom>
        </p:spPr>
      </p:pic>
      <p:sp>
        <p:nvSpPr>
          <p:cNvPr id="5" name="Oval 4">
            <a:extLst>
              <a:ext uri="{FF2B5EF4-FFF2-40B4-BE49-F238E27FC236}">
                <a16:creationId xmlns:a16="http://schemas.microsoft.com/office/drawing/2014/main" id="{D7C7E280-C349-56FC-A6E4-8CE53C9DC1CC}"/>
              </a:ext>
              <a:ext uri="{C183D7F6-B498-43B3-948B-1728B52AA6E4}">
                <adec:decorative xmlns:adec="http://schemas.microsoft.com/office/drawing/2017/decorative" val="1"/>
              </a:ext>
            </a:extLst>
          </p:cNvPr>
          <p:cNvSpPr/>
          <p:nvPr/>
        </p:nvSpPr>
        <p:spPr>
          <a:xfrm>
            <a:off x="368300" y="2336800"/>
            <a:ext cx="381000" cy="2032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3263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9645-C09A-4DAF-B883-656780A71DCA}"/>
              </a:ext>
            </a:extLst>
          </p:cNvPr>
          <p:cNvSpPr>
            <a:spLocks noGrp="1"/>
          </p:cNvSpPr>
          <p:nvPr>
            <p:ph type="title"/>
          </p:nvPr>
        </p:nvSpPr>
        <p:spPr/>
        <p:txBody>
          <a:bodyPr/>
          <a:lstStyle/>
          <a:p>
            <a:r>
              <a:rPr lang="en-US" dirty="0"/>
              <a:t>Free/Reduced Price Lunch Eligible</a:t>
            </a:r>
          </a:p>
        </p:txBody>
      </p:sp>
      <p:pic>
        <p:nvPicPr>
          <p:cNvPr id="5" name="Picture 4" descr="FRL Coding for MKV Form">
            <a:extLst>
              <a:ext uri="{FF2B5EF4-FFF2-40B4-BE49-F238E27FC236}">
                <a16:creationId xmlns:a16="http://schemas.microsoft.com/office/drawing/2014/main" id="{8EA1AB7B-B3D4-430D-A4E2-B85BB50949DE}"/>
              </a:ext>
            </a:extLst>
          </p:cNvPr>
          <p:cNvPicPr>
            <a:picLocks noChangeAspect="1"/>
          </p:cNvPicPr>
          <p:nvPr/>
        </p:nvPicPr>
        <p:blipFill>
          <a:blip r:embed="rId3"/>
          <a:stretch>
            <a:fillRect/>
          </a:stretch>
        </p:blipFill>
        <p:spPr>
          <a:xfrm>
            <a:off x="533400" y="1905000"/>
            <a:ext cx="7981950" cy="1524000"/>
          </a:xfrm>
          <a:prstGeom prst="rect">
            <a:avLst/>
          </a:prstGeom>
        </p:spPr>
      </p:pic>
      <p:pic>
        <p:nvPicPr>
          <p:cNvPr id="7" name="Picture 6" descr="FRL Coding Number for MKV form">
            <a:extLst>
              <a:ext uri="{FF2B5EF4-FFF2-40B4-BE49-F238E27FC236}">
                <a16:creationId xmlns:a16="http://schemas.microsoft.com/office/drawing/2014/main" id="{3655C568-042F-47C7-9E82-E133EC865459}"/>
              </a:ext>
            </a:extLst>
          </p:cNvPr>
          <p:cNvPicPr>
            <a:picLocks noChangeAspect="1"/>
          </p:cNvPicPr>
          <p:nvPr/>
        </p:nvPicPr>
        <p:blipFill>
          <a:blip r:embed="rId4"/>
          <a:stretch>
            <a:fillRect/>
          </a:stretch>
        </p:blipFill>
        <p:spPr>
          <a:xfrm>
            <a:off x="628650" y="3294569"/>
            <a:ext cx="2569886" cy="1005608"/>
          </a:xfrm>
          <a:prstGeom prst="rect">
            <a:avLst/>
          </a:prstGeom>
        </p:spPr>
      </p:pic>
    </p:spTree>
    <p:extLst>
      <p:ext uri="{BB962C8B-B14F-4D97-AF65-F5344CB8AC3E}">
        <p14:creationId xmlns:p14="http://schemas.microsoft.com/office/powerpoint/2010/main" val="607225606"/>
      </p:ext>
    </p:extLst>
  </p:cSld>
  <p:clrMapOvr>
    <a:masterClrMapping/>
  </p:clrMapOvr>
  <mc:AlternateContent xmlns:mc="http://schemas.openxmlformats.org/markup-compatibility/2006" xmlns:p14="http://schemas.microsoft.com/office/powerpoint/2010/main">
    <mc:Choice Requires="p14">
      <p:transition spd="slow" p14:dur="2000" advTm="18489"/>
    </mc:Choice>
    <mc:Fallback xmlns="">
      <p:transition spd="slow" advTm="18489"/>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202F51-E6F1-16E6-540A-C2E613146A99}"/>
              </a:ext>
            </a:extLst>
          </p:cNvPr>
          <p:cNvSpPr>
            <a:spLocks noGrp="1"/>
          </p:cNvSpPr>
          <p:nvPr>
            <p:ph type="title"/>
          </p:nvPr>
        </p:nvSpPr>
        <p:spPr>
          <a:xfrm>
            <a:off x="0" y="0"/>
            <a:ext cx="9144000" cy="1325563"/>
          </a:xfrm>
        </p:spPr>
        <p:txBody>
          <a:bodyPr anchor="ctr">
            <a:normAutofit/>
          </a:bodyPr>
          <a:lstStyle/>
          <a:p>
            <a:r>
              <a:rPr lang="en-US" sz="4000" dirty="0"/>
              <a:t>Free and Reduced Lunch Applications</a:t>
            </a:r>
          </a:p>
        </p:txBody>
      </p:sp>
      <p:sp>
        <p:nvSpPr>
          <p:cNvPr id="10" name="Content Placeholder 2">
            <a:extLst>
              <a:ext uri="{FF2B5EF4-FFF2-40B4-BE49-F238E27FC236}">
                <a16:creationId xmlns:a16="http://schemas.microsoft.com/office/drawing/2014/main" id="{64D98FB5-EF20-8C20-72A9-3132D5F6A70D}"/>
              </a:ext>
            </a:extLst>
          </p:cNvPr>
          <p:cNvSpPr>
            <a:spLocks noGrp="1"/>
          </p:cNvSpPr>
          <p:nvPr>
            <p:ph sz="half" idx="1"/>
          </p:nvPr>
        </p:nvSpPr>
        <p:spPr>
          <a:xfrm>
            <a:off x="57150" y="1143004"/>
            <a:ext cx="9086850" cy="1771015"/>
          </a:xfrm>
        </p:spPr>
        <p:txBody>
          <a:bodyPr>
            <a:normAutofit/>
          </a:bodyPr>
          <a:lstStyle/>
          <a:p>
            <a:pPr marL="0" indent="0">
              <a:buNone/>
            </a:pPr>
            <a:r>
              <a:rPr lang="en-US" dirty="0">
                <a:solidFill>
                  <a:schemeClr val="tx1"/>
                </a:solidFill>
              </a:rPr>
              <a:t>Children in “foster care,” “homeless,” “migrant,” or “runaway” are automatically &amp; immediately eligible for free meals. </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pic>
        <p:nvPicPr>
          <p:cNvPr id="1026" name="Picture 1" descr="FRL application information">
            <a:extLst>
              <a:ext uri="{FF2B5EF4-FFF2-40B4-BE49-F238E27FC236}">
                <a16:creationId xmlns:a16="http://schemas.microsoft.com/office/drawing/2014/main" id="{D3F95830-EF2A-C910-9AC4-AA4C9332C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16" y="2708896"/>
            <a:ext cx="8520684" cy="388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D2A98DA0-4CC7-E972-CD6F-0A817E9421FD}"/>
              </a:ext>
              <a:ext uri="{C183D7F6-B498-43B3-948B-1728B52AA6E4}">
                <adec:decorative xmlns:adec="http://schemas.microsoft.com/office/drawing/2017/decorative" val="1"/>
              </a:ext>
            </a:extLst>
          </p:cNvPr>
          <p:cNvSpPr/>
          <p:nvPr/>
        </p:nvSpPr>
        <p:spPr>
          <a:xfrm>
            <a:off x="431800" y="5120928"/>
            <a:ext cx="3594100" cy="91157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0711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9B40-5697-4278-A39E-4DBFA1C48C16}"/>
              </a:ext>
            </a:extLst>
          </p:cNvPr>
          <p:cNvSpPr>
            <a:spLocks noGrp="1"/>
          </p:cNvSpPr>
          <p:nvPr>
            <p:ph type="title"/>
          </p:nvPr>
        </p:nvSpPr>
        <p:spPr>
          <a:xfrm>
            <a:off x="628650" y="365127"/>
            <a:ext cx="7886700" cy="1082674"/>
          </a:xfrm>
        </p:spPr>
        <p:txBody>
          <a:bodyPr>
            <a:normAutofit/>
          </a:bodyPr>
          <a:lstStyle/>
          <a:p>
            <a:pPr algn="ctr"/>
            <a:r>
              <a:rPr lang="en-US" sz="4000" dirty="0"/>
              <a:t>Coding in </a:t>
            </a:r>
            <a:r>
              <a:rPr lang="en-US" sz="4000" dirty="0">
                <a:solidFill>
                  <a:srgbClr val="455FA9"/>
                </a:solidFill>
              </a:rPr>
              <a:t>PowerSchool</a:t>
            </a:r>
          </a:p>
        </p:txBody>
      </p:sp>
      <p:sp>
        <p:nvSpPr>
          <p:cNvPr id="6" name="TextBox 5">
            <a:extLst>
              <a:ext uri="{FF2B5EF4-FFF2-40B4-BE49-F238E27FC236}">
                <a16:creationId xmlns:a16="http://schemas.microsoft.com/office/drawing/2014/main" id="{20E7AB07-9E0E-4E4D-AA06-B1B911A1C61E}"/>
              </a:ext>
            </a:extLst>
          </p:cNvPr>
          <p:cNvSpPr txBox="1"/>
          <p:nvPr/>
        </p:nvSpPr>
        <p:spPr>
          <a:xfrm>
            <a:off x="372048" y="1933679"/>
            <a:ext cx="2028825" cy="369332"/>
          </a:xfrm>
          <a:prstGeom prst="rect">
            <a:avLst/>
          </a:prstGeom>
          <a:noFill/>
        </p:spPr>
        <p:txBody>
          <a:bodyPr wrap="square" rtlCol="0">
            <a:spAutoFit/>
          </a:bodyPr>
          <a:lstStyle/>
          <a:p>
            <a:r>
              <a:rPr lang="en-US" dirty="0"/>
              <a:t>1) Homeless</a:t>
            </a:r>
          </a:p>
        </p:txBody>
      </p:sp>
      <p:sp>
        <p:nvSpPr>
          <p:cNvPr id="8" name="TextBox 7">
            <a:extLst>
              <a:ext uri="{FF2B5EF4-FFF2-40B4-BE49-F238E27FC236}">
                <a16:creationId xmlns:a16="http://schemas.microsoft.com/office/drawing/2014/main" id="{EDE077DB-38C4-40BF-992F-B0513E1B6F8E}"/>
              </a:ext>
            </a:extLst>
          </p:cNvPr>
          <p:cNvSpPr txBox="1"/>
          <p:nvPr/>
        </p:nvSpPr>
        <p:spPr>
          <a:xfrm>
            <a:off x="372048" y="2632216"/>
            <a:ext cx="2705102" cy="646331"/>
          </a:xfrm>
          <a:prstGeom prst="rect">
            <a:avLst/>
          </a:prstGeom>
          <a:noFill/>
        </p:spPr>
        <p:txBody>
          <a:bodyPr wrap="square" rtlCol="0">
            <a:spAutoFit/>
          </a:bodyPr>
          <a:lstStyle/>
          <a:p>
            <a:r>
              <a:rPr lang="en-US" dirty="0"/>
              <a:t>2) Primary Nighttime residence</a:t>
            </a:r>
          </a:p>
        </p:txBody>
      </p:sp>
      <p:sp>
        <p:nvSpPr>
          <p:cNvPr id="11" name="TextBox 10">
            <a:extLst>
              <a:ext uri="{FF2B5EF4-FFF2-40B4-BE49-F238E27FC236}">
                <a16:creationId xmlns:a16="http://schemas.microsoft.com/office/drawing/2014/main" id="{88AA09E6-14DC-4DB4-91F0-C3088C855FB8}"/>
              </a:ext>
            </a:extLst>
          </p:cNvPr>
          <p:cNvSpPr txBox="1"/>
          <p:nvPr/>
        </p:nvSpPr>
        <p:spPr>
          <a:xfrm>
            <a:off x="372048" y="3479590"/>
            <a:ext cx="2705102" cy="369332"/>
          </a:xfrm>
          <a:prstGeom prst="rect">
            <a:avLst/>
          </a:prstGeom>
          <a:noFill/>
        </p:spPr>
        <p:txBody>
          <a:bodyPr wrap="square" rtlCol="0">
            <a:spAutoFit/>
          </a:bodyPr>
          <a:lstStyle/>
          <a:p>
            <a:r>
              <a:rPr lang="en-US" dirty="0"/>
              <a:t>3) Cause of Housing Crisis</a:t>
            </a:r>
          </a:p>
        </p:txBody>
      </p:sp>
      <p:sp>
        <p:nvSpPr>
          <p:cNvPr id="10" name="TextBox 9">
            <a:extLst>
              <a:ext uri="{FF2B5EF4-FFF2-40B4-BE49-F238E27FC236}">
                <a16:creationId xmlns:a16="http://schemas.microsoft.com/office/drawing/2014/main" id="{93700443-D95C-4173-825C-854FB9B22D65}"/>
              </a:ext>
            </a:extLst>
          </p:cNvPr>
          <p:cNvSpPr txBox="1"/>
          <p:nvPr/>
        </p:nvSpPr>
        <p:spPr>
          <a:xfrm>
            <a:off x="372048" y="3983465"/>
            <a:ext cx="2705102" cy="646331"/>
          </a:xfrm>
          <a:prstGeom prst="rect">
            <a:avLst/>
          </a:prstGeom>
          <a:noFill/>
        </p:spPr>
        <p:txBody>
          <a:bodyPr wrap="square" rtlCol="0">
            <a:spAutoFit/>
          </a:bodyPr>
          <a:lstStyle/>
          <a:p>
            <a:r>
              <a:rPr lang="en-US" dirty="0"/>
              <a:t>4) Additional Cause of Housing Crisis</a:t>
            </a:r>
          </a:p>
        </p:txBody>
      </p:sp>
      <p:sp>
        <p:nvSpPr>
          <p:cNvPr id="16" name="TextBox 15">
            <a:extLst>
              <a:ext uri="{FF2B5EF4-FFF2-40B4-BE49-F238E27FC236}">
                <a16:creationId xmlns:a16="http://schemas.microsoft.com/office/drawing/2014/main" id="{7D2FD302-6205-4508-A1F1-C7E70846C591}"/>
              </a:ext>
            </a:extLst>
          </p:cNvPr>
          <p:cNvSpPr txBox="1"/>
          <p:nvPr/>
        </p:nvSpPr>
        <p:spPr>
          <a:xfrm>
            <a:off x="3044848" y="1887513"/>
            <a:ext cx="5429250" cy="830997"/>
          </a:xfrm>
          <a:prstGeom prst="rect">
            <a:avLst/>
          </a:prstGeom>
          <a:noFill/>
        </p:spPr>
        <p:txBody>
          <a:bodyPr wrap="square">
            <a:spAutoFit/>
          </a:bodyPr>
          <a:lstStyle/>
          <a:p>
            <a:r>
              <a:rPr lang="en-US" sz="1600" b="0" i="1"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Start Page</a:t>
            </a:r>
            <a:r>
              <a:rPr lang="en-US" sz="1600" b="0" i="1" dirty="0">
                <a:effectLst/>
                <a:latin typeface="Arial" panose="020B0604020202020204" pitchFamily="34" charset="0"/>
                <a:cs typeface="Arial" panose="020B0604020202020204" pitchFamily="34" charset="0"/>
              </a:rPr>
              <a:t> &gt; </a:t>
            </a:r>
            <a:r>
              <a:rPr lang="en-US" sz="1600" b="0" i="1"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Student Selection</a:t>
            </a:r>
            <a:r>
              <a:rPr lang="en-US" sz="1600" b="0" i="1" dirty="0">
                <a:effectLst/>
                <a:latin typeface="Arial" panose="020B0604020202020204" pitchFamily="34" charset="0"/>
                <a:cs typeface="Arial" panose="020B0604020202020204" pitchFamily="34" charset="0"/>
              </a:rPr>
              <a:t> &gt; </a:t>
            </a:r>
            <a:r>
              <a:rPr lang="en-US" sz="1600" b="0" i="1" u="none" strike="noStrike" dirty="0">
                <a:effectLst/>
                <a:latin typeface="Arial" panose="020B0604020202020204" pitchFamily="34" charset="0"/>
                <a:cs typeface="Arial" panose="020B0604020202020204" pitchFamily="34" charset="0"/>
              </a:rPr>
              <a:t>State/Province – CO </a:t>
            </a:r>
            <a:r>
              <a:rPr lang="en-US" sz="1600" b="0" i="1" dirty="0">
                <a:effectLst/>
                <a:latin typeface="Arial" panose="020B0604020202020204" pitchFamily="34" charset="0"/>
                <a:cs typeface="Arial" panose="020B0604020202020204" pitchFamily="34" charset="0"/>
              </a:rPr>
              <a:t>&gt; CO Demographics (tab) &gt; Student Demographic Information (section)</a:t>
            </a:r>
            <a:endParaRPr lang="en-US" sz="1600" i="1" dirty="0"/>
          </a:p>
        </p:txBody>
      </p:sp>
      <p:pic>
        <p:nvPicPr>
          <p:cNvPr id="20" name="Picture 19" descr="Example of how to code in PowerSchool">
            <a:extLst>
              <a:ext uri="{FF2B5EF4-FFF2-40B4-BE49-F238E27FC236}">
                <a16:creationId xmlns:a16="http://schemas.microsoft.com/office/drawing/2014/main" id="{3DE9BC9E-3FF0-40EC-82F5-0F06A8BAA53F}"/>
              </a:ext>
            </a:extLst>
          </p:cNvPr>
          <p:cNvPicPr>
            <a:picLocks noChangeAspect="1"/>
          </p:cNvPicPr>
          <p:nvPr/>
        </p:nvPicPr>
        <p:blipFill>
          <a:blip r:embed="rId5"/>
          <a:stretch>
            <a:fillRect/>
          </a:stretch>
        </p:blipFill>
        <p:spPr>
          <a:xfrm>
            <a:off x="3063898" y="2900576"/>
            <a:ext cx="5940384" cy="1308148"/>
          </a:xfrm>
          <a:prstGeom prst="rect">
            <a:avLst/>
          </a:prstGeom>
          <a:ln w="12700">
            <a:solidFill>
              <a:schemeClr val="tx1"/>
            </a:solidFill>
          </a:ln>
        </p:spPr>
      </p:pic>
      <p:sp>
        <p:nvSpPr>
          <p:cNvPr id="15" name="TextBox 14">
            <a:extLst>
              <a:ext uri="{FF2B5EF4-FFF2-40B4-BE49-F238E27FC236}">
                <a16:creationId xmlns:a16="http://schemas.microsoft.com/office/drawing/2014/main" id="{FBE84925-2FF6-4859-B565-56D9D0E96A83}"/>
              </a:ext>
            </a:extLst>
          </p:cNvPr>
          <p:cNvSpPr txBox="1"/>
          <p:nvPr/>
        </p:nvSpPr>
        <p:spPr>
          <a:xfrm>
            <a:off x="400042" y="4805758"/>
            <a:ext cx="2705102" cy="646331"/>
          </a:xfrm>
          <a:prstGeom prst="rect">
            <a:avLst/>
          </a:prstGeom>
          <a:noFill/>
        </p:spPr>
        <p:txBody>
          <a:bodyPr wrap="square" rtlCol="0">
            <a:spAutoFit/>
          </a:bodyPr>
          <a:lstStyle/>
          <a:p>
            <a:r>
              <a:rPr lang="en-US" dirty="0"/>
              <a:t>5) Free/Reduced Price Lunch</a:t>
            </a:r>
          </a:p>
        </p:txBody>
      </p:sp>
      <p:sp>
        <p:nvSpPr>
          <p:cNvPr id="14" name="TextBox 13">
            <a:extLst>
              <a:ext uri="{FF2B5EF4-FFF2-40B4-BE49-F238E27FC236}">
                <a16:creationId xmlns:a16="http://schemas.microsoft.com/office/drawing/2014/main" id="{62B5DBDA-49F1-4141-A3B5-4D2E490D9C97}"/>
              </a:ext>
            </a:extLst>
          </p:cNvPr>
          <p:cNvSpPr txBox="1"/>
          <p:nvPr/>
        </p:nvSpPr>
        <p:spPr>
          <a:xfrm>
            <a:off x="3063898" y="4759119"/>
            <a:ext cx="5451452" cy="338554"/>
          </a:xfrm>
          <a:prstGeom prst="rect">
            <a:avLst/>
          </a:prstGeom>
          <a:noFill/>
        </p:spPr>
        <p:txBody>
          <a:bodyPr wrap="square">
            <a:spAutoFit/>
          </a:bodyPr>
          <a:lstStyle/>
          <a:p>
            <a:r>
              <a:rPr lang="en-US" sz="1600" b="0" i="1"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Start Page</a:t>
            </a:r>
            <a:r>
              <a:rPr lang="en-US" sz="1600" b="0" i="1" dirty="0">
                <a:effectLst/>
                <a:latin typeface="Arial" panose="020B0604020202020204" pitchFamily="34" charset="0"/>
                <a:cs typeface="Arial" panose="020B0604020202020204" pitchFamily="34" charset="0"/>
              </a:rPr>
              <a:t> &gt; </a:t>
            </a:r>
            <a:r>
              <a:rPr lang="en-US" sz="1600" b="0" i="1"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Student Selection</a:t>
            </a:r>
            <a:r>
              <a:rPr lang="en-US" sz="1600" b="0" i="1" dirty="0">
                <a:effectLst/>
                <a:latin typeface="Arial" panose="020B0604020202020204" pitchFamily="34" charset="0"/>
                <a:cs typeface="Arial" panose="020B0604020202020204" pitchFamily="34" charset="0"/>
              </a:rPr>
              <a:t> &gt; </a:t>
            </a:r>
            <a:r>
              <a:rPr lang="en-US" sz="1600" b="0" i="1" u="none" strike="noStrike" dirty="0">
                <a:effectLst/>
                <a:latin typeface="Arial" panose="020B0604020202020204" pitchFamily="34" charset="0"/>
                <a:cs typeface="Arial" panose="020B0604020202020204" pitchFamily="34" charset="0"/>
              </a:rPr>
              <a:t>Administration &gt; Lunch</a:t>
            </a:r>
            <a:endParaRPr lang="en-US" sz="1600" i="1" dirty="0">
              <a:latin typeface="Arial" panose="020B0604020202020204" pitchFamily="34" charset="0"/>
              <a:cs typeface="Arial" panose="020B0604020202020204" pitchFamily="34" charset="0"/>
            </a:endParaRPr>
          </a:p>
        </p:txBody>
      </p:sp>
      <p:pic>
        <p:nvPicPr>
          <p:cNvPr id="4" name="Picture 3" descr="Example of how to code FRL in PowerSchool">
            <a:extLst>
              <a:ext uri="{FF2B5EF4-FFF2-40B4-BE49-F238E27FC236}">
                <a16:creationId xmlns:a16="http://schemas.microsoft.com/office/drawing/2014/main" id="{9FC9EC49-8232-4A5E-9060-C5CD4FECF0E1}"/>
              </a:ext>
            </a:extLst>
          </p:cNvPr>
          <p:cNvPicPr>
            <a:picLocks noChangeAspect="1"/>
          </p:cNvPicPr>
          <p:nvPr/>
        </p:nvPicPr>
        <p:blipFill>
          <a:blip r:embed="rId6"/>
          <a:stretch>
            <a:fillRect/>
          </a:stretch>
        </p:blipFill>
        <p:spPr>
          <a:xfrm>
            <a:off x="3063898" y="5232216"/>
            <a:ext cx="4760890" cy="1227897"/>
          </a:xfrm>
          <a:prstGeom prst="rect">
            <a:avLst/>
          </a:prstGeom>
          <a:ln w="12700">
            <a:solidFill>
              <a:schemeClr val="tx1"/>
            </a:solidFill>
          </a:ln>
        </p:spPr>
      </p:pic>
      <p:sp>
        <p:nvSpPr>
          <p:cNvPr id="3" name="Rectangle 2">
            <a:extLst>
              <a:ext uri="{FF2B5EF4-FFF2-40B4-BE49-F238E27FC236}">
                <a16:creationId xmlns:a16="http://schemas.microsoft.com/office/drawing/2014/main" id="{45F168C6-A7BD-4C7E-9E6C-6C1255EB3F84}"/>
              </a:ext>
              <a:ext uri="{C183D7F6-B498-43B3-948B-1728B52AA6E4}">
                <adec:decorative xmlns:adec="http://schemas.microsoft.com/office/drawing/2017/decorative" val="1"/>
              </a:ext>
            </a:extLst>
          </p:cNvPr>
          <p:cNvSpPr/>
          <p:nvPr/>
        </p:nvSpPr>
        <p:spPr>
          <a:xfrm>
            <a:off x="377839" y="1682910"/>
            <a:ext cx="8718529" cy="2938651"/>
          </a:xfrm>
          <a:prstGeom prst="rect">
            <a:avLst/>
          </a:prstGeom>
          <a:noFill/>
          <a:ln w="28575">
            <a:solidFill>
              <a:srgbClr val="C63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098EE0-1B20-46E5-984F-168442D67E19}"/>
              </a:ext>
              <a:ext uri="{C183D7F6-B498-43B3-948B-1728B52AA6E4}">
                <adec:decorative xmlns:adec="http://schemas.microsoft.com/office/drawing/2017/decorative" val="1"/>
              </a:ext>
            </a:extLst>
          </p:cNvPr>
          <p:cNvSpPr/>
          <p:nvPr/>
        </p:nvSpPr>
        <p:spPr>
          <a:xfrm>
            <a:off x="358796" y="4759119"/>
            <a:ext cx="8718529" cy="1898608"/>
          </a:xfrm>
          <a:prstGeom prst="rect">
            <a:avLst/>
          </a:prstGeom>
          <a:noFill/>
          <a:ln w="28575">
            <a:solidFill>
              <a:srgbClr val="008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A0"/>
              </a:solidFill>
            </a:endParaRPr>
          </a:p>
        </p:txBody>
      </p:sp>
    </p:spTree>
    <p:extLst>
      <p:ext uri="{BB962C8B-B14F-4D97-AF65-F5344CB8AC3E}">
        <p14:creationId xmlns:p14="http://schemas.microsoft.com/office/powerpoint/2010/main" val="2057547590"/>
      </p:ext>
    </p:extLst>
  </p:cSld>
  <p:clrMapOvr>
    <a:masterClrMapping/>
  </p:clrMapOvr>
  <p:transition spd="slow" advTm="23721">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9B40-5697-4278-A39E-4DBFA1C48C16}"/>
              </a:ext>
            </a:extLst>
          </p:cNvPr>
          <p:cNvSpPr>
            <a:spLocks noGrp="1"/>
          </p:cNvSpPr>
          <p:nvPr>
            <p:ph type="title"/>
          </p:nvPr>
        </p:nvSpPr>
        <p:spPr>
          <a:xfrm>
            <a:off x="628650" y="365127"/>
            <a:ext cx="7886700" cy="1082674"/>
          </a:xfrm>
        </p:spPr>
        <p:txBody>
          <a:bodyPr>
            <a:normAutofit/>
          </a:bodyPr>
          <a:lstStyle/>
          <a:p>
            <a:pPr algn="ctr"/>
            <a:r>
              <a:rPr lang="en-US" sz="4000" dirty="0"/>
              <a:t>Coding in </a:t>
            </a:r>
            <a:r>
              <a:rPr lang="en-US" sz="4000" dirty="0">
                <a:solidFill>
                  <a:srgbClr val="455FA9"/>
                </a:solidFill>
              </a:rPr>
              <a:t>Infinite Campus</a:t>
            </a:r>
          </a:p>
        </p:txBody>
      </p:sp>
      <p:sp>
        <p:nvSpPr>
          <p:cNvPr id="6" name="TextBox 5">
            <a:extLst>
              <a:ext uri="{FF2B5EF4-FFF2-40B4-BE49-F238E27FC236}">
                <a16:creationId xmlns:a16="http://schemas.microsoft.com/office/drawing/2014/main" id="{20E7AB07-9E0E-4E4D-AA06-B1B911A1C61E}"/>
              </a:ext>
            </a:extLst>
          </p:cNvPr>
          <p:cNvSpPr txBox="1"/>
          <p:nvPr/>
        </p:nvSpPr>
        <p:spPr>
          <a:xfrm>
            <a:off x="431853" y="1926068"/>
            <a:ext cx="2028825" cy="369332"/>
          </a:xfrm>
          <a:prstGeom prst="rect">
            <a:avLst/>
          </a:prstGeom>
          <a:noFill/>
        </p:spPr>
        <p:txBody>
          <a:bodyPr wrap="square" rtlCol="0">
            <a:spAutoFit/>
          </a:bodyPr>
          <a:lstStyle/>
          <a:p>
            <a:r>
              <a:rPr lang="en-US" dirty="0"/>
              <a:t>1) Homeless</a:t>
            </a:r>
          </a:p>
        </p:txBody>
      </p:sp>
      <p:sp>
        <p:nvSpPr>
          <p:cNvPr id="8" name="TextBox 7">
            <a:extLst>
              <a:ext uri="{FF2B5EF4-FFF2-40B4-BE49-F238E27FC236}">
                <a16:creationId xmlns:a16="http://schemas.microsoft.com/office/drawing/2014/main" id="{EDE077DB-38C4-40BF-992F-B0513E1B6F8E}"/>
              </a:ext>
            </a:extLst>
          </p:cNvPr>
          <p:cNvSpPr txBox="1"/>
          <p:nvPr/>
        </p:nvSpPr>
        <p:spPr>
          <a:xfrm>
            <a:off x="431853" y="2513083"/>
            <a:ext cx="2705102" cy="646331"/>
          </a:xfrm>
          <a:prstGeom prst="rect">
            <a:avLst/>
          </a:prstGeom>
          <a:noFill/>
        </p:spPr>
        <p:txBody>
          <a:bodyPr wrap="square" rtlCol="0">
            <a:spAutoFit/>
          </a:bodyPr>
          <a:lstStyle/>
          <a:p>
            <a:r>
              <a:rPr lang="en-US" dirty="0"/>
              <a:t>2) Primary Nighttime residence</a:t>
            </a:r>
          </a:p>
        </p:txBody>
      </p:sp>
      <p:sp>
        <p:nvSpPr>
          <p:cNvPr id="11" name="TextBox 10">
            <a:extLst>
              <a:ext uri="{FF2B5EF4-FFF2-40B4-BE49-F238E27FC236}">
                <a16:creationId xmlns:a16="http://schemas.microsoft.com/office/drawing/2014/main" id="{88AA09E6-14DC-4DB4-91F0-C3088C855FB8}"/>
              </a:ext>
            </a:extLst>
          </p:cNvPr>
          <p:cNvSpPr txBox="1"/>
          <p:nvPr/>
        </p:nvSpPr>
        <p:spPr>
          <a:xfrm>
            <a:off x="431853" y="3356822"/>
            <a:ext cx="2705102" cy="369332"/>
          </a:xfrm>
          <a:prstGeom prst="rect">
            <a:avLst/>
          </a:prstGeom>
          <a:noFill/>
        </p:spPr>
        <p:txBody>
          <a:bodyPr wrap="square" rtlCol="0">
            <a:spAutoFit/>
          </a:bodyPr>
          <a:lstStyle/>
          <a:p>
            <a:r>
              <a:rPr lang="en-US" dirty="0"/>
              <a:t>3) Cause of Housing Crisis</a:t>
            </a:r>
          </a:p>
        </p:txBody>
      </p:sp>
      <p:sp>
        <p:nvSpPr>
          <p:cNvPr id="10" name="TextBox 9">
            <a:extLst>
              <a:ext uri="{FF2B5EF4-FFF2-40B4-BE49-F238E27FC236}">
                <a16:creationId xmlns:a16="http://schemas.microsoft.com/office/drawing/2014/main" id="{93700443-D95C-4173-825C-854FB9B22D65}"/>
              </a:ext>
            </a:extLst>
          </p:cNvPr>
          <p:cNvSpPr txBox="1"/>
          <p:nvPr/>
        </p:nvSpPr>
        <p:spPr>
          <a:xfrm>
            <a:off x="431853" y="3827611"/>
            <a:ext cx="2705102" cy="646331"/>
          </a:xfrm>
          <a:prstGeom prst="rect">
            <a:avLst/>
          </a:prstGeom>
          <a:noFill/>
        </p:spPr>
        <p:txBody>
          <a:bodyPr wrap="square" rtlCol="0">
            <a:spAutoFit/>
          </a:bodyPr>
          <a:lstStyle/>
          <a:p>
            <a:r>
              <a:rPr lang="en-US" dirty="0"/>
              <a:t>4) Additional Cause of Housing Crisis</a:t>
            </a:r>
          </a:p>
        </p:txBody>
      </p:sp>
      <p:sp>
        <p:nvSpPr>
          <p:cNvPr id="16" name="TextBox 15">
            <a:extLst>
              <a:ext uri="{FF2B5EF4-FFF2-40B4-BE49-F238E27FC236}">
                <a16:creationId xmlns:a16="http://schemas.microsoft.com/office/drawing/2014/main" id="{7D2FD302-6205-4508-A1F1-C7E70846C591}"/>
              </a:ext>
            </a:extLst>
          </p:cNvPr>
          <p:cNvSpPr txBox="1"/>
          <p:nvPr/>
        </p:nvSpPr>
        <p:spPr>
          <a:xfrm>
            <a:off x="3063898" y="1906617"/>
            <a:ext cx="5429250" cy="584775"/>
          </a:xfrm>
          <a:prstGeom prst="rect">
            <a:avLst/>
          </a:prstGeom>
          <a:noFill/>
        </p:spPr>
        <p:txBody>
          <a:bodyPr wrap="square">
            <a:spAutoFit/>
          </a:bodyPr>
          <a:lstStyle/>
          <a:p>
            <a:r>
              <a:rPr lang="en-US" sz="1600" b="0" i="1" u="none" strike="noStrike" dirty="0">
                <a:effectLst/>
                <a:latin typeface="Arial" panose="020B0604020202020204" pitchFamily="34" charset="0"/>
                <a:cs typeface="Arial" panose="020B0604020202020204" pitchFamily="34" charset="0"/>
              </a:rPr>
              <a:t>Index &gt; Student Information </a:t>
            </a:r>
            <a:r>
              <a:rPr lang="en-US" sz="1600" b="0" i="1" dirty="0">
                <a:effectLst/>
                <a:latin typeface="Arial" panose="020B0604020202020204" pitchFamily="34" charset="0"/>
                <a:cs typeface="Arial" panose="020B0604020202020204" pitchFamily="34" charset="0"/>
              </a:rPr>
              <a:t>&gt; Program Participation &gt; Homeless &gt; New </a:t>
            </a:r>
            <a:r>
              <a:rPr lang="en-US" sz="1600" i="1" dirty="0">
                <a:latin typeface="Arial" panose="020B0604020202020204" pitchFamily="34" charset="0"/>
                <a:cs typeface="Arial" panose="020B0604020202020204" pitchFamily="34" charset="0"/>
              </a:rPr>
              <a:t>option</a:t>
            </a:r>
            <a:endParaRPr lang="en-US" sz="1600" i="1" dirty="0"/>
          </a:p>
        </p:txBody>
      </p:sp>
      <p:pic>
        <p:nvPicPr>
          <p:cNvPr id="1026" name="Picture 2" descr="Picture of McKinney-Vento coding in Infinite Campus">
            <a:extLst>
              <a:ext uri="{FF2B5EF4-FFF2-40B4-BE49-F238E27FC236}">
                <a16:creationId xmlns:a16="http://schemas.microsoft.com/office/drawing/2014/main" id="{14DCF263-C4BB-4CEB-A7D7-7393AC0D91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155" r="30171" b="25406"/>
          <a:stretch/>
        </p:blipFill>
        <p:spPr bwMode="auto">
          <a:xfrm>
            <a:off x="2984625" y="2726501"/>
            <a:ext cx="6029378" cy="112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FBE84925-2FF6-4859-B565-56D9D0E96A83}"/>
              </a:ext>
            </a:extLst>
          </p:cNvPr>
          <p:cNvSpPr txBox="1"/>
          <p:nvPr/>
        </p:nvSpPr>
        <p:spPr>
          <a:xfrm>
            <a:off x="400042" y="5655780"/>
            <a:ext cx="2705102" cy="369332"/>
          </a:xfrm>
          <a:prstGeom prst="rect">
            <a:avLst/>
          </a:prstGeom>
          <a:noFill/>
        </p:spPr>
        <p:txBody>
          <a:bodyPr wrap="square" rtlCol="0">
            <a:spAutoFit/>
          </a:bodyPr>
          <a:lstStyle/>
          <a:p>
            <a:r>
              <a:rPr lang="en-US" dirty="0"/>
              <a:t>5) Free Lunch Flag</a:t>
            </a:r>
          </a:p>
        </p:txBody>
      </p:sp>
      <p:sp>
        <p:nvSpPr>
          <p:cNvPr id="14" name="TextBox 13">
            <a:extLst>
              <a:ext uri="{FF2B5EF4-FFF2-40B4-BE49-F238E27FC236}">
                <a16:creationId xmlns:a16="http://schemas.microsoft.com/office/drawing/2014/main" id="{62B5DBDA-49F1-4141-A3B5-4D2E490D9C97}"/>
              </a:ext>
            </a:extLst>
          </p:cNvPr>
          <p:cNvSpPr txBox="1"/>
          <p:nvPr/>
        </p:nvSpPr>
        <p:spPr>
          <a:xfrm>
            <a:off x="3178695" y="4793455"/>
            <a:ext cx="5451452" cy="338554"/>
          </a:xfrm>
          <a:prstGeom prst="rect">
            <a:avLst/>
          </a:prstGeom>
          <a:noFill/>
        </p:spPr>
        <p:txBody>
          <a:bodyPr wrap="square">
            <a:spAutoFit/>
          </a:bodyPr>
          <a:lstStyle/>
          <a:p>
            <a:r>
              <a:rPr lang="en-US" sz="1600" b="0" i="1" u="none" strike="noStrike" dirty="0">
                <a:effectLst/>
                <a:latin typeface="Arial" panose="020B0604020202020204" pitchFamily="34" charset="0"/>
                <a:cs typeface="Arial" panose="020B0604020202020204" pitchFamily="34" charset="0"/>
              </a:rPr>
              <a:t>Index &gt; FRAM &gt; Eligibility &gt; New option</a:t>
            </a:r>
            <a:endParaRPr lang="en-US" sz="1600" i="1" dirty="0">
              <a:latin typeface="Arial" panose="020B0604020202020204" pitchFamily="34" charset="0"/>
              <a:cs typeface="Arial" panose="020B0604020202020204" pitchFamily="34" charset="0"/>
            </a:endParaRPr>
          </a:p>
        </p:txBody>
      </p:sp>
      <p:pic>
        <p:nvPicPr>
          <p:cNvPr id="1027" name="Picture 3" descr="Picture of coding Free Lunch in Infinite Campus">
            <a:extLst>
              <a:ext uri="{FF2B5EF4-FFF2-40B4-BE49-F238E27FC236}">
                <a16:creationId xmlns:a16="http://schemas.microsoft.com/office/drawing/2014/main" id="{5F364977-5A82-40CE-AD46-2B5B337F4B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6078" b="24267"/>
          <a:stretch/>
        </p:blipFill>
        <p:spPr bwMode="auto">
          <a:xfrm>
            <a:off x="3105144" y="5177513"/>
            <a:ext cx="4995869" cy="143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27C6D13D-0F13-4A8D-863E-F0FA54A69616}"/>
              </a:ext>
              <a:ext uri="{C183D7F6-B498-43B3-948B-1728B52AA6E4}">
                <adec:decorative xmlns:adec="http://schemas.microsoft.com/office/drawing/2017/decorative" val="1"/>
              </a:ext>
            </a:extLst>
          </p:cNvPr>
          <p:cNvSpPr/>
          <p:nvPr/>
        </p:nvSpPr>
        <p:spPr>
          <a:xfrm>
            <a:off x="377839" y="1682910"/>
            <a:ext cx="8718529" cy="2938651"/>
          </a:xfrm>
          <a:prstGeom prst="rect">
            <a:avLst/>
          </a:prstGeom>
          <a:noFill/>
          <a:ln w="28575">
            <a:solidFill>
              <a:srgbClr val="C63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137D7D-C094-452A-B2E2-DB8FC70FDE70}"/>
              </a:ext>
              <a:ext uri="{C183D7F6-B498-43B3-948B-1728B52AA6E4}">
                <adec:decorative xmlns:adec="http://schemas.microsoft.com/office/drawing/2017/decorative" val="1"/>
              </a:ext>
            </a:extLst>
          </p:cNvPr>
          <p:cNvSpPr/>
          <p:nvPr/>
        </p:nvSpPr>
        <p:spPr>
          <a:xfrm>
            <a:off x="358796" y="4759119"/>
            <a:ext cx="8718529" cy="1898608"/>
          </a:xfrm>
          <a:prstGeom prst="rect">
            <a:avLst/>
          </a:prstGeom>
          <a:noFill/>
          <a:ln w="28575">
            <a:solidFill>
              <a:srgbClr val="008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A0"/>
              </a:solidFill>
            </a:endParaRPr>
          </a:p>
        </p:txBody>
      </p:sp>
    </p:spTree>
    <p:extLst>
      <p:ext uri="{BB962C8B-B14F-4D97-AF65-F5344CB8AC3E}">
        <p14:creationId xmlns:p14="http://schemas.microsoft.com/office/powerpoint/2010/main" val="1261783418"/>
      </p:ext>
    </p:extLst>
  </p:cSld>
  <p:clrMapOvr>
    <a:masterClrMapping/>
  </p:clrMapOvr>
  <p:transition spd="slow" advTm="17169">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9B40-5697-4278-A39E-4DBFA1C48C16}"/>
              </a:ext>
            </a:extLst>
          </p:cNvPr>
          <p:cNvSpPr>
            <a:spLocks noGrp="1"/>
          </p:cNvSpPr>
          <p:nvPr>
            <p:ph type="title"/>
          </p:nvPr>
        </p:nvSpPr>
        <p:spPr/>
        <p:txBody>
          <a:bodyPr>
            <a:normAutofit/>
          </a:bodyPr>
          <a:lstStyle/>
          <a:p>
            <a:pPr algn="ctr"/>
            <a:r>
              <a:rPr lang="en-US" sz="4000" dirty="0"/>
              <a:t>Coding Considerations</a:t>
            </a:r>
          </a:p>
        </p:txBody>
      </p:sp>
      <p:sp>
        <p:nvSpPr>
          <p:cNvPr id="3" name="Content Placeholder 2">
            <a:extLst>
              <a:ext uri="{FF2B5EF4-FFF2-40B4-BE49-F238E27FC236}">
                <a16:creationId xmlns:a16="http://schemas.microsoft.com/office/drawing/2014/main" id="{DBF3D72B-011F-4DEF-B588-C8282C741ED1}"/>
              </a:ext>
            </a:extLst>
          </p:cNvPr>
          <p:cNvSpPr>
            <a:spLocks noGrp="1"/>
          </p:cNvSpPr>
          <p:nvPr>
            <p:ph idx="1"/>
          </p:nvPr>
        </p:nvSpPr>
        <p:spPr/>
        <p:txBody>
          <a:bodyPr>
            <a:normAutofit/>
          </a:bodyPr>
          <a:lstStyle/>
          <a:p>
            <a:r>
              <a:rPr lang="en-US" sz="2400" b="1" dirty="0"/>
              <a:t>DO NOT </a:t>
            </a:r>
            <a:r>
              <a:rPr lang="en-US" sz="2400" dirty="0"/>
              <a:t>code a student as homeless in your SIS </a:t>
            </a:r>
            <a:r>
              <a:rPr lang="en-US" sz="2400" b="1" i="1" u="sng" dirty="0"/>
              <a:t>until you receive confirmation from CSI</a:t>
            </a:r>
            <a:r>
              <a:rPr lang="en-US" sz="2400" dirty="0"/>
              <a:t>. </a:t>
            </a:r>
            <a:endParaRPr lang="en-US" sz="2400" b="1" dirty="0"/>
          </a:p>
          <a:p>
            <a:r>
              <a:rPr lang="en-US" sz="2400" dirty="0"/>
              <a:t>Homeless status remains the same </a:t>
            </a:r>
            <a:r>
              <a:rPr lang="en-US" sz="2400" b="1" u="sng" dirty="0"/>
              <a:t>throughout</a:t>
            </a:r>
            <a:r>
              <a:rPr lang="en-US" sz="2400" b="1" dirty="0"/>
              <a:t> </a:t>
            </a:r>
            <a:r>
              <a:rPr lang="en-US" sz="2400" dirty="0"/>
              <a:t>the school year, regardless of change in housing. </a:t>
            </a:r>
          </a:p>
          <a:p>
            <a:r>
              <a:rPr lang="en-US" sz="2400" dirty="0"/>
              <a:t>Homeless students automatically qualify for the free lunch eligibility status for the duration of the school year, even if housing situation improves. </a:t>
            </a:r>
          </a:p>
          <a:p>
            <a:r>
              <a:rPr lang="en-US" sz="2400" dirty="0"/>
              <a:t>Homeless status may rollover from previous school year. Be sure to check your SIS and audit for homeless flags. </a:t>
            </a:r>
          </a:p>
          <a:p>
            <a:endParaRPr lang="en-US" sz="2400" dirty="0"/>
          </a:p>
        </p:txBody>
      </p:sp>
    </p:spTree>
    <p:extLst>
      <p:ext uri="{BB962C8B-B14F-4D97-AF65-F5344CB8AC3E}">
        <p14:creationId xmlns:p14="http://schemas.microsoft.com/office/powerpoint/2010/main" val="1352935122"/>
      </p:ext>
    </p:extLst>
  </p:cSld>
  <p:clrMapOvr>
    <a:masterClrMapping/>
  </p:clrMapOvr>
  <p:transition spd="slow" advTm="92912">
    <p:wipe/>
  </p:transition>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2A7CE-D6A5-426E-91C4-13CFD84264AB}"/>
              </a:ext>
            </a:extLst>
          </p:cNvPr>
          <p:cNvSpPr>
            <a:spLocks noGrp="1"/>
          </p:cNvSpPr>
          <p:nvPr>
            <p:ph type="title"/>
          </p:nvPr>
        </p:nvSpPr>
        <p:spPr/>
        <p:txBody>
          <a:bodyPr>
            <a:normAutofit/>
          </a:bodyPr>
          <a:lstStyle/>
          <a:p>
            <a:pPr algn="ctr"/>
            <a:r>
              <a:rPr lang="en-US" sz="4000" dirty="0"/>
              <a:t>Validating Homeless Data</a:t>
            </a:r>
          </a:p>
        </p:txBody>
      </p:sp>
      <p:sp>
        <p:nvSpPr>
          <p:cNvPr id="3" name="Content Placeholder 2">
            <a:extLst>
              <a:ext uri="{FF2B5EF4-FFF2-40B4-BE49-F238E27FC236}">
                <a16:creationId xmlns:a16="http://schemas.microsoft.com/office/drawing/2014/main" id="{8360DEC3-5D34-4D95-BA62-1A272F4024E6}"/>
              </a:ext>
            </a:extLst>
          </p:cNvPr>
          <p:cNvSpPr>
            <a:spLocks noGrp="1"/>
          </p:cNvSpPr>
          <p:nvPr>
            <p:ph idx="1"/>
          </p:nvPr>
        </p:nvSpPr>
        <p:spPr/>
        <p:txBody>
          <a:bodyPr>
            <a:normAutofit/>
          </a:bodyPr>
          <a:lstStyle/>
          <a:p>
            <a:pPr>
              <a:buFont typeface="Wingdings" panose="05000000000000000000" pitchFamily="2" charset="2"/>
              <a:buChar char="q"/>
            </a:pPr>
            <a:r>
              <a:rPr lang="en-US" sz="2400" dirty="0">
                <a:effectLst/>
              </a:rPr>
              <a:t>CSI validation resources </a:t>
            </a:r>
          </a:p>
          <a:p>
            <a:pPr lvl="1">
              <a:buFont typeface="Wingdings" panose="05000000000000000000" pitchFamily="2" charset="2"/>
              <a:buChar char="q"/>
            </a:pPr>
            <a:r>
              <a:rPr lang="en-US" dirty="0"/>
              <a:t>Record Checker Tool</a:t>
            </a:r>
          </a:p>
          <a:p>
            <a:pPr lvl="1">
              <a:buFont typeface="Wingdings" panose="05000000000000000000" pitchFamily="2" charset="2"/>
              <a:buChar char="q"/>
            </a:pPr>
            <a:r>
              <a:rPr lang="en-US" dirty="0">
                <a:effectLst/>
              </a:rPr>
              <a:t>Data Validations Checklist</a:t>
            </a:r>
          </a:p>
          <a:p>
            <a:pPr>
              <a:buFont typeface="Wingdings" panose="05000000000000000000" pitchFamily="2" charset="2"/>
              <a:buChar char="q"/>
            </a:pPr>
            <a:r>
              <a:rPr lang="en-US" sz="2400" dirty="0"/>
              <a:t>R</a:t>
            </a:r>
            <a:r>
              <a:rPr lang="en-US" sz="2400" dirty="0">
                <a:effectLst/>
              </a:rPr>
              <a:t>unning ad hoc reports </a:t>
            </a:r>
          </a:p>
          <a:p>
            <a:pPr>
              <a:buFont typeface="Wingdings" panose="05000000000000000000" pitchFamily="2" charset="2"/>
              <a:buChar char="q"/>
            </a:pPr>
            <a:r>
              <a:rPr lang="en-US" sz="2400" dirty="0"/>
              <a:t>P</a:t>
            </a:r>
            <a:r>
              <a:rPr lang="en-US" sz="2400" dirty="0">
                <a:effectLst/>
              </a:rPr>
              <a:t>artnering with the MKV liaison to double check the data reported and compare to CSI-approved MKV forms</a:t>
            </a:r>
          </a:p>
          <a:p>
            <a:pPr>
              <a:buFont typeface="Wingdings" panose="05000000000000000000" pitchFamily="2" charset="2"/>
              <a:buChar char="q"/>
            </a:pPr>
            <a:r>
              <a:rPr lang="en-US" sz="2400" dirty="0"/>
              <a:t>C</a:t>
            </a:r>
            <a:r>
              <a:rPr lang="en-US" sz="2400" dirty="0">
                <a:effectLst/>
              </a:rPr>
              <a:t>arefully review OC summary report</a:t>
            </a:r>
          </a:p>
          <a:p>
            <a:pPr>
              <a:buFont typeface="Wingdings" panose="05000000000000000000" pitchFamily="2" charset="2"/>
              <a:buChar char="q"/>
            </a:pPr>
            <a:endParaRPr lang="en-US" sz="2400" dirty="0"/>
          </a:p>
        </p:txBody>
      </p:sp>
    </p:spTree>
    <p:extLst>
      <p:ext uri="{BB962C8B-B14F-4D97-AF65-F5344CB8AC3E}">
        <p14:creationId xmlns:p14="http://schemas.microsoft.com/office/powerpoint/2010/main" val="553815586"/>
      </p:ext>
    </p:extLst>
  </p:cSld>
  <p:clrMapOvr>
    <a:masterClrMapping/>
  </p:clrMapOvr>
  <mc:AlternateContent xmlns:mc="http://schemas.openxmlformats.org/markup-compatibility/2006" xmlns:p14="http://schemas.microsoft.com/office/powerpoint/2010/main">
    <mc:Choice Requires="p14">
      <p:transition spd="slow" p14:dur="2000" advTm="37383"/>
    </mc:Choice>
    <mc:Fallback xmlns="">
      <p:transition spd="slow" advTm="37383"/>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C5E49-79C1-B723-01DD-5F22813D0CE0}"/>
              </a:ext>
            </a:extLst>
          </p:cNvPr>
          <p:cNvSpPr>
            <a:spLocks noGrp="1"/>
          </p:cNvSpPr>
          <p:nvPr>
            <p:ph type="title"/>
          </p:nvPr>
        </p:nvSpPr>
        <p:spPr>
          <a:xfrm>
            <a:off x="0" y="160731"/>
            <a:ext cx="8831483" cy="1325563"/>
          </a:xfrm>
        </p:spPr>
        <p:txBody>
          <a:bodyPr anchor="ctr">
            <a:normAutofit/>
          </a:bodyPr>
          <a:lstStyle/>
          <a:p>
            <a:pPr algn="ctr"/>
            <a:r>
              <a:rPr lang="en-US" sz="5400" dirty="0"/>
              <a:t>CSI MKV Liaison Support </a:t>
            </a:r>
            <a:br>
              <a:rPr lang="en-US" sz="5400" dirty="0"/>
            </a:br>
            <a:r>
              <a:rPr lang="en-US" sz="2700" dirty="0"/>
              <a:t>(we’re still here for you)</a:t>
            </a:r>
          </a:p>
        </p:txBody>
      </p:sp>
      <p:pic>
        <p:nvPicPr>
          <p:cNvPr id="9" name="Picture 8" descr="Betsy headshot in front of flowers with red jacket and a blue shirt">
            <a:extLst>
              <a:ext uri="{FF2B5EF4-FFF2-40B4-BE49-F238E27FC236}">
                <a16:creationId xmlns:a16="http://schemas.microsoft.com/office/drawing/2014/main" id="{5606EF11-5AAB-22FE-3AF4-3D09E7707C33}"/>
              </a:ext>
            </a:extLst>
          </p:cNvPr>
          <p:cNvPicPr>
            <a:picLocks noChangeAspect="1"/>
          </p:cNvPicPr>
          <p:nvPr/>
        </p:nvPicPr>
        <p:blipFill>
          <a:blip r:embed="rId3"/>
          <a:stretch>
            <a:fillRect/>
          </a:stretch>
        </p:blipFill>
        <p:spPr>
          <a:xfrm>
            <a:off x="23814" y="1943100"/>
            <a:ext cx="3086100" cy="3105150"/>
          </a:xfrm>
          <a:prstGeom prst="rect">
            <a:avLst/>
          </a:prstGeom>
        </p:spPr>
      </p:pic>
      <p:sp>
        <p:nvSpPr>
          <p:cNvPr id="12" name="TextBox 11">
            <a:extLst>
              <a:ext uri="{FF2B5EF4-FFF2-40B4-BE49-F238E27FC236}">
                <a16:creationId xmlns:a16="http://schemas.microsoft.com/office/drawing/2014/main" id="{A019BB84-0D58-A74F-4FE4-8538D5139523}"/>
              </a:ext>
            </a:extLst>
          </p:cNvPr>
          <p:cNvSpPr txBox="1"/>
          <p:nvPr/>
        </p:nvSpPr>
        <p:spPr>
          <a:xfrm>
            <a:off x="355600" y="5270500"/>
            <a:ext cx="2451100" cy="1015663"/>
          </a:xfrm>
          <a:prstGeom prst="rect">
            <a:avLst/>
          </a:prstGeom>
          <a:noFill/>
        </p:spPr>
        <p:txBody>
          <a:bodyPr wrap="square" rtlCol="0">
            <a:spAutoFit/>
          </a:bodyPr>
          <a:lstStyle/>
          <a:p>
            <a:pPr algn="ctr"/>
            <a:r>
              <a:rPr lang="en-US" sz="2000" dirty="0"/>
              <a:t>Betsy Basch</a:t>
            </a:r>
          </a:p>
          <a:p>
            <a:pPr algn="ctr"/>
            <a:r>
              <a:rPr lang="en-US" sz="2000" dirty="0"/>
              <a:t>CSI McKinney-Vento Liaison</a:t>
            </a:r>
          </a:p>
        </p:txBody>
      </p:sp>
      <p:pic>
        <p:nvPicPr>
          <p:cNvPr id="7" name="Picture 6" descr="Marcie headshot smiling with a white collared shirt">
            <a:extLst>
              <a:ext uri="{FF2B5EF4-FFF2-40B4-BE49-F238E27FC236}">
                <a16:creationId xmlns:a16="http://schemas.microsoft.com/office/drawing/2014/main" id="{A158D581-12DE-DF54-2341-F05EE83857DB}"/>
              </a:ext>
            </a:extLst>
          </p:cNvPr>
          <p:cNvPicPr>
            <a:picLocks noChangeAspect="1"/>
          </p:cNvPicPr>
          <p:nvPr/>
        </p:nvPicPr>
        <p:blipFill>
          <a:blip r:embed="rId4"/>
          <a:stretch>
            <a:fillRect/>
          </a:stretch>
        </p:blipFill>
        <p:spPr>
          <a:xfrm>
            <a:off x="2995613" y="1905000"/>
            <a:ext cx="3038475" cy="3124200"/>
          </a:xfrm>
          <a:prstGeom prst="rect">
            <a:avLst/>
          </a:prstGeom>
        </p:spPr>
      </p:pic>
      <p:sp>
        <p:nvSpPr>
          <p:cNvPr id="15" name="TextBox 14">
            <a:extLst>
              <a:ext uri="{FF2B5EF4-FFF2-40B4-BE49-F238E27FC236}">
                <a16:creationId xmlns:a16="http://schemas.microsoft.com/office/drawing/2014/main" id="{41B180DE-B518-F9B4-8CB2-37D4D3B6836E}"/>
              </a:ext>
            </a:extLst>
          </p:cNvPr>
          <p:cNvSpPr txBox="1"/>
          <p:nvPr/>
        </p:nvSpPr>
        <p:spPr>
          <a:xfrm>
            <a:off x="3454400" y="5257800"/>
            <a:ext cx="2451100" cy="1015663"/>
          </a:xfrm>
          <a:prstGeom prst="rect">
            <a:avLst/>
          </a:prstGeom>
          <a:noFill/>
        </p:spPr>
        <p:txBody>
          <a:bodyPr wrap="square" rtlCol="0">
            <a:spAutoFit/>
          </a:bodyPr>
          <a:lstStyle/>
          <a:p>
            <a:pPr algn="ctr"/>
            <a:r>
              <a:rPr lang="en-US" sz="2000" dirty="0"/>
              <a:t>Marcie Robidart</a:t>
            </a:r>
          </a:p>
          <a:p>
            <a:pPr algn="ctr"/>
            <a:r>
              <a:rPr lang="en-US" sz="2000" dirty="0"/>
              <a:t>CSI Grants Fiscal &amp; Accounting Manager</a:t>
            </a:r>
          </a:p>
        </p:txBody>
      </p:sp>
      <p:pic>
        <p:nvPicPr>
          <p:cNvPr id="5" name="Graphic 4" descr="Email with solid fill">
            <a:extLst>
              <a:ext uri="{FF2B5EF4-FFF2-40B4-BE49-F238E27FC236}">
                <a16:creationId xmlns:a16="http://schemas.microsoft.com/office/drawing/2014/main" id="{6D6F4B17-9E8A-B482-919D-DBFCA7BF60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64300" y="2270124"/>
            <a:ext cx="2020888" cy="2390775"/>
          </a:xfrm>
          <a:prstGeom prst="rect">
            <a:avLst/>
          </a:prstGeom>
        </p:spPr>
      </p:pic>
      <p:sp>
        <p:nvSpPr>
          <p:cNvPr id="16" name="TextBox 15">
            <a:extLst>
              <a:ext uri="{FF2B5EF4-FFF2-40B4-BE49-F238E27FC236}">
                <a16:creationId xmlns:a16="http://schemas.microsoft.com/office/drawing/2014/main" id="{130742D2-36AC-847C-D1D0-F34CC8E17A4D}"/>
              </a:ext>
            </a:extLst>
          </p:cNvPr>
          <p:cNvSpPr txBox="1"/>
          <p:nvPr/>
        </p:nvSpPr>
        <p:spPr>
          <a:xfrm>
            <a:off x="6034088" y="5257800"/>
            <a:ext cx="2451100" cy="1015663"/>
          </a:xfrm>
          <a:prstGeom prst="rect">
            <a:avLst/>
          </a:prstGeom>
          <a:noFill/>
        </p:spPr>
        <p:txBody>
          <a:bodyPr wrap="square" rtlCol="0">
            <a:spAutoFit/>
          </a:bodyPr>
          <a:lstStyle/>
          <a:p>
            <a:pPr algn="ctr"/>
            <a:r>
              <a:rPr lang="en-US" sz="2000" dirty="0"/>
              <a:t>CSI Data Team submissions_csi@csi.state.co.us</a:t>
            </a:r>
          </a:p>
        </p:txBody>
      </p:sp>
    </p:spTree>
    <p:extLst>
      <p:ext uri="{BB962C8B-B14F-4D97-AF65-F5344CB8AC3E}">
        <p14:creationId xmlns:p14="http://schemas.microsoft.com/office/powerpoint/2010/main" val="23786775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Additional Resources</a:t>
            </a:r>
          </a:p>
        </p:txBody>
      </p:sp>
      <p:sp>
        <p:nvSpPr>
          <p:cNvPr id="3" name="Content Placeholder 2"/>
          <p:cNvSpPr>
            <a:spLocks noGrp="1"/>
          </p:cNvSpPr>
          <p:nvPr>
            <p:ph idx="1"/>
          </p:nvPr>
        </p:nvSpPr>
        <p:spPr/>
        <p:txBody>
          <a:bodyPr>
            <a:normAutofit/>
          </a:bodyPr>
          <a:lstStyle/>
          <a:p>
            <a:r>
              <a:rPr lang="en-US" dirty="0"/>
              <a:t>CDE Homeless Page: </a:t>
            </a:r>
            <a:r>
              <a:rPr lang="en-US" dirty="0">
                <a:hlinkClick r:id="rId2"/>
              </a:rPr>
              <a:t>http://www.cde.state.co.us/dropoutprevention/homeless_index</a:t>
            </a:r>
            <a:endParaRPr lang="en-US" dirty="0"/>
          </a:p>
          <a:p>
            <a:pPr marL="0" indent="0">
              <a:buNone/>
            </a:pPr>
            <a:endParaRPr lang="en-US" sz="1400" dirty="0"/>
          </a:p>
          <a:p>
            <a:r>
              <a:rPr lang="en-US" dirty="0"/>
              <a:t>National Center for Homeless Education: </a:t>
            </a:r>
            <a:r>
              <a:rPr lang="en-US" dirty="0">
                <a:hlinkClick r:id="rId3"/>
              </a:rPr>
              <a:t>http://center.serve.org/nche/index.php</a:t>
            </a:r>
            <a:endParaRPr lang="en-US" dirty="0"/>
          </a:p>
          <a:p>
            <a:pPr marL="0" indent="0">
              <a:buNone/>
            </a:pPr>
            <a:endParaRPr lang="en-US" sz="1400" dirty="0"/>
          </a:p>
          <a:p>
            <a:r>
              <a:rPr lang="en-US" dirty="0"/>
              <a:t>CDE Information for New Homeless Liaisons: </a:t>
            </a:r>
            <a:r>
              <a:rPr lang="en-US" dirty="0">
                <a:hlinkClick r:id="rId4"/>
              </a:rPr>
              <a:t>http://www.cde.state.co.us/dropoutprevention/homeless_resources-liaisons</a:t>
            </a:r>
            <a:endParaRPr lang="en-US" dirty="0"/>
          </a:p>
          <a:p>
            <a:endParaRPr lang="en-US" dirty="0"/>
          </a:p>
        </p:txBody>
      </p:sp>
    </p:spTree>
    <p:extLst>
      <p:ext uri="{BB962C8B-B14F-4D97-AF65-F5344CB8AC3E}">
        <p14:creationId xmlns:p14="http://schemas.microsoft.com/office/powerpoint/2010/main" val="5484741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97BA-EB4E-229F-226F-35671B26164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Federal MKV Posters</a:t>
            </a:r>
          </a:p>
        </p:txBody>
      </p:sp>
      <p:pic>
        <p:nvPicPr>
          <p:cNvPr id="7170" name="Picture 2" descr="Federal McKinney-Vento Poster for Par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3575222" cy="583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Federal Poster for McKinney-Vento rights for you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28598"/>
            <a:ext cx="3555623" cy="583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5628660"/>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Kinney-Vento Liaison Training Aug 22" id="{F18E05A9-58A3-449E-9F8A-D7553CB955D9}" vid="{0E94C2A2-A1FA-490C-B37A-EC80738D64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7052</TotalTime>
  <Words>5928</Words>
  <Application>Microsoft Office PowerPoint</Application>
  <PresentationFormat>On-screen Show (4:3)</PresentationFormat>
  <Paragraphs>680</Paragraphs>
  <Slides>103</Slides>
  <Notes>64</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103</vt:i4>
      </vt:variant>
    </vt:vector>
  </HeadingPairs>
  <TitlesOfParts>
    <vt:vector size="110" baseType="lpstr">
      <vt:lpstr>Arial</vt:lpstr>
      <vt:lpstr>Baguet Script</vt:lpstr>
      <vt:lpstr>Calibri</vt:lpstr>
      <vt:lpstr>Roboto</vt:lpstr>
      <vt:lpstr>Segoe UI</vt:lpstr>
      <vt:lpstr>Wingdings</vt:lpstr>
      <vt:lpstr>Office Theme</vt:lpstr>
      <vt:lpstr>McKinney-Vento Liaison Training </vt:lpstr>
      <vt:lpstr>Introductions</vt:lpstr>
      <vt:lpstr>CSI MKV Liaison Support </vt:lpstr>
      <vt:lpstr>Agenda:</vt:lpstr>
      <vt:lpstr>CSI MKV Liaison Support Website</vt:lpstr>
      <vt:lpstr>Usual Timeline</vt:lpstr>
      <vt:lpstr>Funding Dates for MKV</vt:lpstr>
      <vt:lpstr>MKV Dates!</vt:lpstr>
      <vt:lpstr>The McKinney-Vento  Assistance Act </vt:lpstr>
      <vt:lpstr>Impacts of Homelessness on Children and Youth</vt:lpstr>
      <vt:lpstr>Graph Differences of FRL &amp; MKV</vt:lpstr>
      <vt:lpstr>Reflection Check</vt:lpstr>
      <vt:lpstr>Barriers to Eligibility &amp; Identification</vt:lpstr>
      <vt:lpstr>Barriers to Eligibility &amp; Identification 2</vt:lpstr>
      <vt:lpstr>Barriers to Eligibility &amp; Identification 3</vt:lpstr>
      <vt:lpstr>Rethinking McKinney Vento</vt:lpstr>
      <vt:lpstr>Strategies to Increase Identification</vt:lpstr>
      <vt:lpstr>Strategies to Increase Identification 2</vt:lpstr>
      <vt:lpstr>Strategies to Increase Identification 3</vt:lpstr>
      <vt:lpstr>Strategies to Increase Identification 4</vt:lpstr>
      <vt:lpstr>Scenario 1</vt:lpstr>
      <vt:lpstr>Strategies to Increase Identification 5</vt:lpstr>
      <vt:lpstr>Strategies to Increase Identification 6</vt:lpstr>
      <vt:lpstr>Strategies to Increase Identification 7</vt:lpstr>
      <vt:lpstr>Reflection Check 2</vt:lpstr>
      <vt:lpstr>McKinney-Vento Students have the right to: (1)</vt:lpstr>
      <vt:lpstr>McKinney-Vento Students have the right to: (2)</vt:lpstr>
      <vt:lpstr>Enrollment Consideration</vt:lpstr>
      <vt:lpstr>McKinney-Vento Students have the right to: (3) </vt:lpstr>
      <vt:lpstr>McKinney-Vento Students have the right to: (4)</vt:lpstr>
      <vt:lpstr>Posting of Public Notice of Educational Rights</vt:lpstr>
      <vt:lpstr>Updated McKinney-Vento Posters </vt:lpstr>
      <vt:lpstr>Scenario 2</vt:lpstr>
      <vt:lpstr>Liaison Responsibilities</vt:lpstr>
      <vt:lpstr>Determining Eligibility</vt:lpstr>
      <vt:lpstr>Nighttime Residence</vt:lpstr>
      <vt:lpstr>Who qualifies under  McKinney-Vento? </vt:lpstr>
      <vt:lpstr>Unaffixed, Inadequate &amp; Not Regular</vt:lpstr>
      <vt:lpstr>Adequate Housing</vt:lpstr>
      <vt:lpstr>Scenario 3</vt:lpstr>
      <vt:lpstr>Adequate Housing 2</vt:lpstr>
      <vt:lpstr>Scenario 4</vt:lpstr>
      <vt:lpstr>Doubling-Up</vt:lpstr>
      <vt:lpstr>Doubling-Up 2</vt:lpstr>
      <vt:lpstr>Doubled Up 3</vt:lpstr>
      <vt:lpstr>Scenario 5</vt:lpstr>
      <vt:lpstr>Helpful Questions:</vt:lpstr>
      <vt:lpstr>Unaccompanied Youth</vt:lpstr>
      <vt:lpstr>Family Conflict</vt:lpstr>
      <vt:lpstr>Scenario 6</vt:lpstr>
      <vt:lpstr>Unaccompanied Youth 2</vt:lpstr>
      <vt:lpstr>What to do when you’ve identified a student? </vt:lpstr>
      <vt:lpstr>Filling Out the MKV Form</vt:lpstr>
      <vt:lpstr>Barriers to Eligibility &amp; Identification 4</vt:lpstr>
      <vt:lpstr>Scenario 7</vt:lpstr>
      <vt:lpstr>Filling Out the MKV Form 2</vt:lpstr>
      <vt:lpstr>Filling Out the MKV Form 3</vt:lpstr>
      <vt:lpstr>Filling Out the MKV Form 4</vt:lpstr>
      <vt:lpstr>Filling Out the MKV Form 5</vt:lpstr>
      <vt:lpstr>Filling Out the MKV Form (opt)</vt:lpstr>
      <vt:lpstr>Filling Out the MKV Form 6</vt:lpstr>
      <vt:lpstr>Filling Out the MKV Form 7</vt:lpstr>
      <vt:lpstr>Submitting the MKV Form</vt:lpstr>
      <vt:lpstr>Residency Form Submission Process</vt:lpstr>
      <vt:lpstr>Verifying the MKV Form</vt:lpstr>
      <vt:lpstr>So You’ve Submitted…..</vt:lpstr>
      <vt:lpstr>Funding Dates for MKV….</vt:lpstr>
      <vt:lpstr>Free/Reduced Lunch Applications</vt:lpstr>
      <vt:lpstr>Free/Reduced Lunch Applications 2</vt:lpstr>
      <vt:lpstr>Free/Reduced Lunch Applications 3</vt:lpstr>
      <vt:lpstr>McKinney-Vento Budget Items</vt:lpstr>
      <vt:lpstr>Allowable Use of Funds</vt:lpstr>
      <vt:lpstr>Scenario 8</vt:lpstr>
      <vt:lpstr>Allowable Use of Funds 2</vt:lpstr>
      <vt:lpstr>Allowable Use of Funds 3</vt:lpstr>
      <vt:lpstr>Non-Allowable Uses for Funds</vt:lpstr>
      <vt:lpstr>Use of Funds Example</vt:lpstr>
      <vt:lpstr>Reimbursement Process </vt:lpstr>
      <vt:lpstr>Reimbursement Process 2 </vt:lpstr>
      <vt:lpstr>Reimbursement Process 3 </vt:lpstr>
      <vt:lpstr>Foster Transportation Reimbursement</vt:lpstr>
      <vt:lpstr>Foster Transportation Reimbursement 2</vt:lpstr>
      <vt:lpstr>Proof of Payment</vt:lpstr>
      <vt:lpstr>McKinney-Vento State Reporting</vt:lpstr>
      <vt:lpstr>McKinney-Vento Fields in State Reporting 2</vt:lpstr>
      <vt:lpstr>Homeless (Un or Underhoused) </vt:lpstr>
      <vt:lpstr>MKV Form and Coding</vt:lpstr>
      <vt:lpstr>Primary Nighttime Residence</vt:lpstr>
      <vt:lpstr>Cause of Housing Crisis</vt:lpstr>
      <vt:lpstr>MKV Form and Coding (opt 2)</vt:lpstr>
      <vt:lpstr>Free/Reduced Price Lunch Eligible</vt:lpstr>
      <vt:lpstr>Free and Reduced Lunch Applications</vt:lpstr>
      <vt:lpstr>Coding in PowerSchool</vt:lpstr>
      <vt:lpstr>Coding in Infinite Campus</vt:lpstr>
      <vt:lpstr>Coding Considerations</vt:lpstr>
      <vt:lpstr>Validating Homeless Data</vt:lpstr>
      <vt:lpstr>CSI MKV Liaison Support  (we’re still here for you)</vt:lpstr>
      <vt:lpstr>Additional Resources</vt:lpstr>
      <vt:lpstr>Federal MKV Posters</vt:lpstr>
      <vt:lpstr>Additional Scenarios</vt:lpstr>
      <vt:lpstr>Answer 1</vt:lpstr>
      <vt:lpstr>Additional Scenario 2</vt:lpstr>
      <vt:lpstr>Scenario Explanation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Oberg, Amanda</dc:creator>
  <cp:lastModifiedBy>Basch, Betsy</cp:lastModifiedBy>
  <cp:revision>71</cp:revision>
  <dcterms:created xsi:type="dcterms:W3CDTF">2019-01-04T16:45:42Z</dcterms:created>
  <dcterms:modified xsi:type="dcterms:W3CDTF">2024-08-22T18:15:37Z</dcterms:modified>
</cp:coreProperties>
</file>