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media/image19.jpg" ContentType="image/jpeg"/>
  <Override PartName="/ppt/media/image20.jpg" ContentType="image/jpeg"/>
  <Override PartName="/ppt/notesSlides/notesSlide12.xml" ContentType="application/vnd.openxmlformats-officedocument.presentationml.notesSlide+xml"/>
  <Override PartName="/ppt/media/image22.jp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1" r:id="rId6"/>
    <p:sldId id="262" r:id="rId7"/>
    <p:sldId id="263" r:id="rId8"/>
    <p:sldId id="264" r:id="rId9"/>
    <p:sldId id="265" r:id="rId10"/>
    <p:sldId id="269" r:id="rId11"/>
    <p:sldId id="279" r:id="rId12"/>
    <p:sldId id="276" r:id="rId13"/>
    <p:sldId id="268" r:id="rId14"/>
    <p:sldId id="277" r:id="rId15"/>
    <p:sldId id="280" r:id="rId16"/>
    <p:sldId id="271" r:id="rId17"/>
    <p:sldId id="278" r:id="rId18"/>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3" autoAdjust="0"/>
    <p:restoredTop sz="86384" autoAdjust="0"/>
  </p:normalViewPr>
  <p:slideViewPr>
    <p:cSldViewPr>
      <p:cViewPr varScale="1">
        <p:scale>
          <a:sx n="109" d="100"/>
          <a:sy n="109" d="100"/>
        </p:scale>
        <p:origin x="510" y="114"/>
      </p:cViewPr>
      <p:guideLst>
        <p:guide orient="horz" pos="2880"/>
        <p:guide pos="2160"/>
      </p:guideLst>
    </p:cSldViewPr>
  </p:slideViewPr>
  <p:outlineViewPr>
    <p:cViewPr>
      <p:scale>
        <a:sx n="33" d="100"/>
        <a:sy n="33" d="100"/>
      </p:scale>
      <p:origin x="0" y="-1147"/>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8516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r>
              <a:rPr lang="en-US" dirty="0"/>
              <a:t>Do you want to be in the Google Classroom? </a:t>
            </a:r>
          </a:p>
          <a:p>
            <a:endParaRPr lang="en-US" dirty="0"/>
          </a:p>
          <a:p>
            <a:r>
              <a:rPr lang="en-US" dirty="0"/>
              <a:t>I can exempt you from the assignments. You will see your inductees, but also the others. </a:t>
            </a:r>
          </a:p>
          <a:p>
            <a:endParaRPr lang="en-US" dirty="0"/>
          </a:p>
          <a:p>
            <a:r>
              <a:rPr lang="en-US"/>
              <a:t>Do you want the mentors in the Google Classroom-exempted?</a:t>
            </a:r>
          </a:p>
          <a:p>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r>
              <a:t>Presenter</a:t>
            </a:r>
          </a:p>
          <a:p>
            <a:r>
              <a:t>2021-08-10 19:57:32</a:t>
            </a:r>
          </a:p>
          <a:p>
            <a:r>
              <a:t>--------------------------------------------</a:t>
            </a:r>
          </a:p>
          <a:p>
            <a:r>
              <a:t>To have maximum impact on student  learning, educators must develop  and evolve along with their  students. Induction programs  help set the stage for continuous  growth and support of educators  at the beginning of their careers  or as they transition to new  organizations or new roles within  an organization.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r>
              <a:t>Presenter</a:t>
            </a:r>
          </a:p>
          <a:p>
            <a:r>
              <a:t>2021-08-10 19:57:34</a:t>
            </a:r>
          </a:p>
          <a:p>
            <a:r>
              <a:t>--------------------------------------------</a:t>
            </a:r>
          </a:p>
          <a:p>
            <a:r>
              <a:t>Each school plans experiences and  professional development for  inductees to orient them to your  school’s culture, instructional  methodologies, and processes  and procedures. As the induction  coordinator you are required to  fill out a professional  development plan that describes  how your school supports its  inductees.</a:t>
            </a:r>
          </a:p>
          <a:p>
            <a:r>
              <a:t>Each school selects qualified mentors to  work with inductees and as the  induction coordinator, you verify  that 30 hours of mentoring was  provided to each inductee. Each  inductee is required to have at  least one observation conducted  by their mentor and also to  observe a model classroom.  Observations can be conducted  virtually.</a:t>
            </a:r>
          </a:p>
          <a:p>
            <a:r>
              <a:t>CSI provides video modules that provides  inductees an introduction to CSI,  an overview of the Colorado  Teacher and SSP quality  standards, and an overview of  the Colorado Model Content  Standards. CSI requires each  inductee to complete on online  portfolio of monthly assignments.  Portfolio assignments are aligned  to the Educator Quality  Standards and include artifact  and reflection.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0"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2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0" i="0">
                <a:solidFill>
                  <a:schemeClr val="bg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0"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5696711" y="6755130"/>
            <a:ext cx="1402080" cy="102870"/>
          </a:xfrm>
          <a:custGeom>
            <a:avLst/>
            <a:gdLst/>
            <a:ahLst/>
            <a:cxnLst/>
            <a:rect l="l" t="t" r="r" b="b"/>
            <a:pathLst>
              <a:path w="1402079" h="102870">
                <a:moveTo>
                  <a:pt x="0" y="102870"/>
                </a:moveTo>
                <a:lnTo>
                  <a:pt x="1402080" y="102870"/>
                </a:lnTo>
                <a:lnTo>
                  <a:pt x="1402080" y="0"/>
                </a:lnTo>
                <a:lnTo>
                  <a:pt x="0" y="0"/>
                </a:lnTo>
                <a:lnTo>
                  <a:pt x="0" y="102870"/>
                </a:lnTo>
                <a:close/>
              </a:path>
            </a:pathLst>
          </a:custGeom>
          <a:solidFill>
            <a:srgbClr val="EFAA1F"/>
          </a:solidFill>
        </p:spPr>
        <p:txBody>
          <a:bodyPr wrap="square" lIns="0" tIns="0" rIns="0" bIns="0" rtlCol="0"/>
          <a:lstStyle/>
          <a:p>
            <a:endParaRPr/>
          </a:p>
        </p:txBody>
      </p:sp>
      <p:sp>
        <p:nvSpPr>
          <p:cNvPr id="17" name="bk object 17"/>
          <p:cNvSpPr/>
          <p:nvPr/>
        </p:nvSpPr>
        <p:spPr>
          <a:xfrm>
            <a:off x="7098792" y="6755130"/>
            <a:ext cx="2045335" cy="102870"/>
          </a:xfrm>
          <a:custGeom>
            <a:avLst/>
            <a:gdLst/>
            <a:ahLst/>
            <a:cxnLst/>
            <a:rect l="l" t="t" r="r" b="b"/>
            <a:pathLst>
              <a:path w="2045334" h="102870">
                <a:moveTo>
                  <a:pt x="0" y="102870"/>
                </a:moveTo>
                <a:lnTo>
                  <a:pt x="2045207" y="102870"/>
                </a:lnTo>
                <a:lnTo>
                  <a:pt x="2045207" y="0"/>
                </a:lnTo>
                <a:lnTo>
                  <a:pt x="0" y="0"/>
                </a:lnTo>
                <a:lnTo>
                  <a:pt x="0" y="102870"/>
                </a:lnTo>
                <a:close/>
              </a:path>
            </a:pathLst>
          </a:custGeom>
          <a:solidFill>
            <a:srgbClr val="C63F28"/>
          </a:solidFill>
        </p:spPr>
        <p:txBody>
          <a:bodyPr wrap="square" lIns="0" tIns="0" rIns="0" bIns="0" rtlCol="0"/>
          <a:lstStyle/>
          <a:p>
            <a:endParaRPr/>
          </a:p>
        </p:txBody>
      </p:sp>
      <p:sp>
        <p:nvSpPr>
          <p:cNvPr id="18" name="bk object 18"/>
          <p:cNvSpPr/>
          <p:nvPr/>
        </p:nvSpPr>
        <p:spPr>
          <a:xfrm>
            <a:off x="0" y="6755130"/>
            <a:ext cx="1473835" cy="102870"/>
          </a:xfrm>
          <a:custGeom>
            <a:avLst/>
            <a:gdLst/>
            <a:ahLst/>
            <a:cxnLst/>
            <a:rect l="l" t="t" r="r" b="b"/>
            <a:pathLst>
              <a:path w="1473835" h="102870">
                <a:moveTo>
                  <a:pt x="0" y="102870"/>
                </a:moveTo>
                <a:lnTo>
                  <a:pt x="1473708" y="102870"/>
                </a:lnTo>
                <a:lnTo>
                  <a:pt x="1473708" y="0"/>
                </a:lnTo>
                <a:lnTo>
                  <a:pt x="0" y="0"/>
                </a:lnTo>
                <a:lnTo>
                  <a:pt x="0" y="102870"/>
                </a:lnTo>
                <a:close/>
              </a:path>
            </a:pathLst>
          </a:custGeom>
          <a:solidFill>
            <a:srgbClr val="008CA0"/>
          </a:solidFill>
        </p:spPr>
        <p:txBody>
          <a:bodyPr wrap="square" lIns="0" tIns="0" rIns="0" bIns="0" rtlCol="0"/>
          <a:lstStyle/>
          <a:p>
            <a:endParaRPr/>
          </a:p>
        </p:txBody>
      </p:sp>
      <p:sp>
        <p:nvSpPr>
          <p:cNvPr id="19" name="bk object 19"/>
          <p:cNvSpPr/>
          <p:nvPr/>
        </p:nvSpPr>
        <p:spPr>
          <a:xfrm>
            <a:off x="1473708" y="6755130"/>
            <a:ext cx="4223385" cy="102870"/>
          </a:xfrm>
          <a:custGeom>
            <a:avLst/>
            <a:gdLst/>
            <a:ahLst/>
            <a:cxnLst/>
            <a:rect l="l" t="t" r="r" b="b"/>
            <a:pathLst>
              <a:path w="4223385" h="102870">
                <a:moveTo>
                  <a:pt x="0" y="102870"/>
                </a:moveTo>
                <a:lnTo>
                  <a:pt x="4223004" y="102870"/>
                </a:lnTo>
                <a:lnTo>
                  <a:pt x="4223004" y="0"/>
                </a:lnTo>
                <a:lnTo>
                  <a:pt x="0" y="0"/>
                </a:lnTo>
                <a:lnTo>
                  <a:pt x="0" y="102870"/>
                </a:lnTo>
                <a:close/>
              </a:path>
            </a:pathLst>
          </a:custGeom>
          <a:solidFill>
            <a:srgbClr val="455FA9"/>
          </a:solidFill>
        </p:spPr>
        <p:txBody>
          <a:bodyPr wrap="square" lIns="0" tIns="0" rIns="0" bIns="0" rtlCol="0"/>
          <a:lstStyle/>
          <a:p>
            <a:endParaRPr/>
          </a:p>
        </p:txBody>
      </p:sp>
      <p:sp>
        <p:nvSpPr>
          <p:cNvPr id="20" name="bk object 20"/>
          <p:cNvSpPr/>
          <p:nvPr/>
        </p:nvSpPr>
        <p:spPr>
          <a:xfrm>
            <a:off x="7903464" y="122681"/>
            <a:ext cx="986789" cy="175259"/>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4137847" y="1181149"/>
            <a:ext cx="868304" cy="522605"/>
          </a:xfrm>
          <a:prstGeom prst="rect">
            <a:avLst/>
          </a:prstGeom>
        </p:spPr>
        <p:txBody>
          <a:bodyPr wrap="square" lIns="0" tIns="0" rIns="0" bIns="0">
            <a:spAutoFit/>
          </a:bodyPr>
          <a:lstStyle>
            <a:lvl1pPr>
              <a:defRPr sz="1800" b="0" i="0">
                <a:solidFill>
                  <a:schemeClr val="bg1"/>
                </a:solidFill>
                <a:latin typeface="Calibri"/>
                <a:cs typeface="Calibri"/>
              </a:defRPr>
            </a:lvl1pPr>
          </a:lstStyle>
          <a:p>
            <a:endParaRPr/>
          </a:p>
        </p:txBody>
      </p:sp>
      <p:sp>
        <p:nvSpPr>
          <p:cNvPr id="3" name="Holder 3"/>
          <p:cNvSpPr>
            <a:spLocks noGrp="1"/>
          </p:cNvSpPr>
          <p:nvPr>
            <p:ph type="body" idx="1"/>
          </p:nvPr>
        </p:nvSpPr>
        <p:spPr>
          <a:xfrm>
            <a:off x="942082" y="1963901"/>
            <a:ext cx="7259835" cy="3914775"/>
          </a:xfrm>
          <a:prstGeom prst="rect">
            <a:avLst/>
          </a:prstGeom>
        </p:spPr>
        <p:txBody>
          <a:bodyPr wrap="square" lIns="0" tIns="0" rIns="0" bIns="0">
            <a:spAutoFit/>
          </a:bodyPr>
          <a:lstStyle>
            <a:lvl1pPr>
              <a:defRPr sz="22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9/3/2024</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docs.google.com/document/d/1kmwtUIDn19Ojc1YSlRlTwOWfBESqDztjI4-0VVgP4yI/edit?usp=sharing" TargetMode="External"/><Relationship Id="rId5" Type="http://schemas.openxmlformats.org/officeDocument/2006/relationships/image" Target="../media/image15.jp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14.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hyperlink" Target="https://docs.google.com/document/d/1tzWFuCgt-UIjjEhMOjjoIgykGfftZePhN0frC1PTL9g/edit?usp=sharin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hyperlink" Target="https://docs.google.com/forms/d/e/1FAIpQLSfez8KthJgogj7Up_16x7WqmRi0gGBK-eTnymjFeh18USh2DA/viewform?usp=sf_link"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mailto:kimberlycaplan@csi.state.co.us"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hyperlink" Target="https://docs.google.com/forms/d/e/1FAIpQLSdH_slvoVTQiZKZtYKGLUE9-hGQXEI4PtcZDRzSREdDMdhMSQ/viewform?usp=sf_lin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p:nvPr/>
        </p:nvSpPr>
        <p:spPr>
          <a:xfrm>
            <a:off x="4453890" y="3469385"/>
            <a:ext cx="541020" cy="102870"/>
          </a:xfrm>
          <a:custGeom>
            <a:avLst/>
            <a:gdLst/>
            <a:ahLst/>
            <a:cxnLst/>
            <a:rect l="l" t="t" r="r" b="b"/>
            <a:pathLst>
              <a:path w="541020" h="102870">
                <a:moveTo>
                  <a:pt x="0" y="0"/>
                </a:moveTo>
                <a:lnTo>
                  <a:pt x="541020" y="0"/>
                </a:lnTo>
                <a:lnTo>
                  <a:pt x="541020" y="102870"/>
                </a:lnTo>
                <a:lnTo>
                  <a:pt x="0" y="102870"/>
                </a:lnTo>
                <a:lnTo>
                  <a:pt x="0" y="0"/>
                </a:lnTo>
                <a:close/>
              </a:path>
            </a:pathLst>
          </a:custGeom>
          <a:solidFill>
            <a:srgbClr val="EFAA1F"/>
          </a:solidFill>
        </p:spPr>
        <p:txBody>
          <a:bodyPr wrap="square" lIns="0" tIns="0" rIns="0" bIns="0" rtlCol="0"/>
          <a:lstStyle/>
          <a:p>
            <a:endParaRPr/>
          </a:p>
        </p:txBody>
      </p:sp>
      <p:sp>
        <p:nvSpPr>
          <p:cNvPr id="3" name="object 3">
            <a:extLst>
              <a:ext uri="{C183D7F6-B498-43B3-948B-1728B52AA6E4}">
                <adec:decorative xmlns:adec="http://schemas.microsoft.com/office/drawing/2017/decorative" val="1"/>
              </a:ext>
            </a:extLst>
          </p:cNvPr>
          <p:cNvSpPr/>
          <p:nvPr/>
        </p:nvSpPr>
        <p:spPr>
          <a:xfrm>
            <a:off x="4994909" y="3469385"/>
            <a:ext cx="541020" cy="102870"/>
          </a:xfrm>
          <a:custGeom>
            <a:avLst/>
            <a:gdLst/>
            <a:ahLst/>
            <a:cxnLst/>
            <a:rect l="l" t="t" r="r" b="b"/>
            <a:pathLst>
              <a:path w="541020" h="102870">
                <a:moveTo>
                  <a:pt x="0" y="0"/>
                </a:moveTo>
                <a:lnTo>
                  <a:pt x="541020" y="0"/>
                </a:lnTo>
                <a:lnTo>
                  <a:pt x="541020" y="102870"/>
                </a:lnTo>
                <a:lnTo>
                  <a:pt x="0" y="102870"/>
                </a:lnTo>
                <a:lnTo>
                  <a:pt x="0" y="0"/>
                </a:lnTo>
                <a:close/>
              </a:path>
            </a:pathLst>
          </a:custGeom>
          <a:solidFill>
            <a:srgbClr val="C63F28"/>
          </a:solidFill>
        </p:spPr>
        <p:txBody>
          <a:bodyPr wrap="square" lIns="0" tIns="0" rIns="0" bIns="0" rtlCol="0"/>
          <a:lstStyle/>
          <a:p>
            <a:endParaRPr/>
          </a:p>
        </p:txBody>
      </p:sp>
      <p:sp>
        <p:nvSpPr>
          <p:cNvPr id="4" name="object 4">
            <a:extLst>
              <a:ext uri="{C183D7F6-B498-43B3-948B-1728B52AA6E4}">
                <adec:decorative xmlns:adec="http://schemas.microsoft.com/office/drawing/2017/decorative" val="1"/>
              </a:ext>
            </a:extLst>
          </p:cNvPr>
          <p:cNvSpPr/>
          <p:nvPr/>
        </p:nvSpPr>
        <p:spPr>
          <a:xfrm>
            <a:off x="0" y="3469385"/>
            <a:ext cx="541020" cy="102870"/>
          </a:xfrm>
          <a:custGeom>
            <a:avLst/>
            <a:gdLst/>
            <a:ahLst/>
            <a:cxnLst/>
            <a:rect l="l" t="t" r="r" b="b"/>
            <a:pathLst>
              <a:path w="541020" h="102870">
                <a:moveTo>
                  <a:pt x="0" y="102870"/>
                </a:moveTo>
                <a:lnTo>
                  <a:pt x="541020" y="102870"/>
                </a:lnTo>
                <a:lnTo>
                  <a:pt x="541020" y="0"/>
                </a:lnTo>
                <a:lnTo>
                  <a:pt x="0" y="0"/>
                </a:lnTo>
                <a:lnTo>
                  <a:pt x="0" y="102870"/>
                </a:lnTo>
                <a:close/>
              </a:path>
            </a:pathLst>
          </a:custGeom>
          <a:solidFill>
            <a:srgbClr val="008CA0"/>
          </a:solidFill>
        </p:spPr>
        <p:txBody>
          <a:bodyPr wrap="square" lIns="0" tIns="0" rIns="0" bIns="0" rtlCol="0"/>
          <a:lstStyle/>
          <a:p>
            <a:endParaRPr/>
          </a:p>
        </p:txBody>
      </p:sp>
      <p:sp>
        <p:nvSpPr>
          <p:cNvPr id="5" name="object 5">
            <a:extLst>
              <a:ext uri="{C183D7F6-B498-43B3-948B-1728B52AA6E4}">
                <adec:decorative xmlns:adec="http://schemas.microsoft.com/office/drawing/2017/decorative" val="1"/>
              </a:ext>
            </a:extLst>
          </p:cNvPr>
          <p:cNvSpPr/>
          <p:nvPr/>
        </p:nvSpPr>
        <p:spPr>
          <a:xfrm>
            <a:off x="541019" y="3469385"/>
            <a:ext cx="3912870" cy="102870"/>
          </a:xfrm>
          <a:custGeom>
            <a:avLst/>
            <a:gdLst/>
            <a:ahLst/>
            <a:cxnLst/>
            <a:rect l="l" t="t" r="r" b="b"/>
            <a:pathLst>
              <a:path w="3912870" h="102870">
                <a:moveTo>
                  <a:pt x="0" y="0"/>
                </a:moveTo>
                <a:lnTo>
                  <a:pt x="3912870" y="0"/>
                </a:lnTo>
                <a:lnTo>
                  <a:pt x="3912870" y="102870"/>
                </a:lnTo>
                <a:lnTo>
                  <a:pt x="0" y="102870"/>
                </a:lnTo>
                <a:lnTo>
                  <a:pt x="0" y="0"/>
                </a:lnTo>
                <a:close/>
              </a:path>
            </a:pathLst>
          </a:custGeom>
          <a:solidFill>
            <a:srgbClr val="455FA9"/>
          </a:solidFill>
        </p:spPr>
        <p:txBody>
          <a:bodyPr wrap="square" lIns="0" tIns="0" rIns="0" bIns="0" rtlCol="0"/>
          <a:lstStyle/>
          <a:p>
            <a:endParaRPr/>
          </a:p>
        </p:txBody>
      </p:sp>
      <p:sp>
        <p:nvSpPr>
          <p:cNvPr id="6" name="object 6">
            <a:extLst>
              <a:ext uri="{C183D7F6-B498-43B3-948B-1728B52AA6E4}">
                <adec:decorative xmlns:adec="http://schemas.microsoft.com/office/drawing/2017/decorative" val="1"/>
              </a:ext>
            </a:extLst>
          </p:cNvPr>
          <p:cNvSpPr/>
          <p:nvPr/>
        </p:nvSpPr>
        <p:spPr>
          <a:xfrm>
            <a:off x="7056119" y="6041135"/>
            <a:ext cx="1693925" cy="528827"/>
          </a:xfrm>
          <a:prstGeom prst="rect">
            <a:avLst/>
          </a:prstGeom>
          <a:blipFill>
            <a:blip r:embed="rId3"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764540" y="2348802"/>
            <a:ext cx="6499860" cy="751840"/>
          </a:xfrm>
          <a:prstGeom prst="rect">
            <a:avLst/>
          </a:prstGeom>
        </p:spPr>
        <p:txBody>
          <a:bodyPr vert="horz" wrap="square" lIns="0" tIns="0" rIns="0" bIns="0" rtlCol="0">
            <a:spAutoFit/>
          </a:bodyPr>
          <a:lstStyle/>
          <a:p>
            <a:pPr marL="12700">
              <a:lnSpc>
                <a:spcPct val="100000"/>
              </a:lnSpc>
            </a:pPr>
            <a:r>
              <a:rPr sz="4800" dirty="0">
                <a:solidFill>
                  <a:srgbClr val="000000"/>
                </a:solidFill>
                <a:latin typeface="Arial"/>
                <a:cs typeface="Arial"/>
              </a:rPr>
              <a:t>CSI </a:t>
            </a:r>
            <a:r>
              <a:rPr sz="4800" spc="-5" dirty="0">
                <a:solidFill>
                  <a:srgbClr val="000000"/>
                </a:solidFill>
                <a:latin typeface="Arial"/>
                <a:cs typeface="Arial"/>
              </a:rPr>
              <a:t>Induction</a:t>
            </a:r>
            <a:r>
              <a:rPr sz="4800" spc="-10" dirty="0">
                <a:solidFill>
                  <a:srgbClr val="000000"/>
                </a:solidFill>
                <a:latin typeface="Arial"/>
                <a:cs typeface="Arial"/>
              </a:rPr>
              <a:t> </a:t>
            </a:r>
            <a:r>
              <a:rPr sz="4800" spc="-5" dirty="0">
                <a:solidFill>
                  <a:srgbClr val="000000"/>
                </a:solidFill>
                <a:latin typeface="Arial"/>
                <a:cs typeface="Arial"/>
              </a:rPr>
              <a:t>Programs</a:t>
            </a:r>
            <a:endParaRPr sz="4800" dirty="0">
              <a:latin typeface="Arial"/>
              <a:cs typeface="Arial"/>
            </a:endParaRPr>
          </a:p>
        </p:txBody>
      </p:sp>
      <p:sp>
        <p:nvSpPr>
          <p:cNvPr id="8" name="object 8"/>
          <p:cNvSpPr txBox="1"/>
          <p:nvPr/>
        </p:nvSpPr>
        <p:spPr>
          <a:xfrm>
            <a:off x="764540" y="3886586"/>
            <a:ext cx="7388860" cy="369332"/>
          </a:xfrm>
          <a:prstGeom prst="rect">
            <a:avLst/>
          </a:prstGeom>
        </p:spPr>
        <p:txBody>
          <a:bodyPr vert="horz" wrap="square" lIns="0" tIns="0" rIns="0" bIns="0" rtlCol="0">
            <a:spAutoFit/>
          </a:bodyPr>
          <a:lstStyle/>
          <a:p>
            <a:pPr marL="12700">
              <a:lnSpc>
                <a:spcPct val="100000"/>
              </a:lnSpc>
            </a:pPr>
            <a:r>
              <a:rPr sz="2400" spc="-5" dirty="0">
                <a:latin typeface="Arial"/>
                <a:cs typeface="Arial"/>
              </a:rPr>
              <a:t>School Leader</a:t>
            </a:r>
            <a:r>
              <a:rPr lang="en-US" sz="2400" spc="-30" dirty="0">
                <a:latin typeface="Arial"/>
                <a:cs typeface="Arial"/>
              </a:rPr>
              <a:t>/Induction Coordinator </a:t>
            </a:r>
            <a:r>
              <a:rPr sz="2400" spc="-5" dirty="0">
                <a:latin typeface="Arial"/>
                <a:cs typeface="Arial"/>
              </a:rPr>
              <a:t>Overview</a:t>
            </a:r>
            <a:endParaRPr sz="2400" dirty="0">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p:nvPr/>
        </p:nvSpPr>
        <p:spPr>
          <a:xfrm>
            <a:off x="7356347" y="6755130"/>
            <a:ext cx="894080" cy="102870"/>
          </a:xfrm>
          <a:custGeom>
            <a:avLst/>
            <a:gdLst/>
            <a:ahLst/>
            <a:cxnLst/>
            <a:rect l="l" t="t" r="r" b="b"/>
            <a:pathLst>
              <a:path w="894079" h="102870">
                <a:moveTo>
                  <a:pt x="0" y="102870"/>
                </a:moveTo>
                <a:lnTo>
                  <a:pt x="893826" y="102870"/>
                </a:lnTo>
                <a:lnTo>
                  <a:pt x="893826" y="0"/>
                </a:lnTo>
                <a:lnTo>
                  <a:pt x="0" y="0"/>
                </a:lnTo>
                <a:lnTo>
                  <a:pt x="0" y="102870"/>
                </a:lnTo>
                <a:close/>
              </a:path>
            </a:pathLst>
          </a:custGeom>
          <a:solidFill>
            <a:srgbClr val="EFAA1F"/>
          </a:solidFill>
        </p:spPr>
        <p:txBody>
          <a:bodyPr wrap="square" lIns="0" tIns="0" rIns="0" bIns="0" rtlCol="0"/>
          <a:lstStyle/>
          <a:p>
            <a:endParaRPr/>
          </a:p>
        </p:txBody>
      </p:sp>
      <p:sp>
        <p:nvSpPr>
          <p:cNvPr id="3" name="object 3">
            <a:extLst>
              <a:ext uri="{C183D7F6-B498-43B3-948B-1728B52AA6E4}">
                <adec:decorative xmlns:adec="http://schemas.microsoft.com/office/drawing/2017/decorative" val="1"/>
              </a:ext>
            </a:extLst>
          </p:cNvPr>
          <p:cNvSpPr/>
          <p:nvPr/>
        </p:nvSpPr>
        <p:spPr>
          <a:xfrm>
            <a:off x="8250173" y="6755130"/>
            <a:ext cx="894080" cy="102870"/>
          </a:xfrm>
          <a:custGeom>
            <a:avLst/>
            <a:gdLst/>
            <a:ahLst/>
            <a:cxnLst/>
            <a:rect l="l" t="t" r="r" b="b"/>
            <a:pathLst>
              <a:path w="894079" h="102870">
                <a:moveTo>
                  <a:pt x="0" y="102870"/>
                </a:moveTo>
                <a:lnTo>
                  <a:pt x="893826" y="102870"/>
                </a:lnTo>
                <a:lnTo>
                  <a:pt x="893826" y="0"/>
                </a:lnTo>
                <a:lnTo>
                  <a:pt x="0" y="0"/>
                </a:lnTo>
                <a:lnTo>
                  <a:pt x="0" y="102870"/>
                </a:lnTo>
                <a:close/>
              </a:path>
            </a:pathLst>
          </a:custGeom>
          <a:solidFill>
            <a:srgbClr val="C63F28"/>
          </a:solidFill>
        </p:spPr>
        <p:txBody>
          <a:bodyPr wrap="square" lIns="0" tIns="0" rIns="0" bIns="0" rtlCol="0"/>
          <a:lstStyle/>
          <a:p>
            <a:endParaRPr/>
          </a:p>
        </p:txBody>
      </p:sp>
      <p:sp>
        <p:nvSpPr>
          <p:cNvPr id="4" name="object 4">
            <a:extLst>
              <a:ext uri="{C183D7F6-B498-43B3-948B-1728B52AA6E4}">
                <adec:decorative xmlns:adec="http://schemas.microsoft.com/office/drawing/2017/decorative" val="1"/>
              </a:ext>
            </a:extLst>
          </p:cNvPr>
          <p:cNvSpPr/>
          <p:nvPr/>
        </p:nvSpPr>
        <p:spPr>
          <a:xfrm>
            <a:off x="0" y="6755130"/>
            <a:ext cx="894080" cy="102870"/>
          </a:xfrm>
          <a:custGeom>
            <a:avLst/>
            <a:gdLst/>
            <a:ahLst/>
            <a:cxnLst/>
            <a:rect l="l" t="t" r="r" b="b"/>
            <a:pathLst>
              <a:path w="894080" h="102870">
                <a:moveTo>
                  <a:pt x="0" y="102870"/>
                </a:moveTo>
                <a:lnTo>
                  <a:pt x="893826" y="102870"/>
                </a:lnTo>
                <a:lnTo>
                  <a:pt x="893826" y="0"/>
                </a:lnTo>
                <a:lnTo>
                  <a:pt x="0" y="0"/>
                </a:lnTo>
                <a:lnTo>
                  <a:pt x="0" y="102870"/>
                </a:lnTo>
                <a:close/>
              </a:path>
            </a:pathLst>
          </a:custGeom>
          <a:solidFill>
            <a:srgbClr val="008CA0"/>
          </a:solidFill>
        </p:spPr>
        <p:txBody>
          <a:bodyPr wrap="square" lIns="0" tIns="0" rIns="0" bIns="0" rtlCol="0"/>
          <a:lstStyle/>
          <a:p>
            <a:endParaRPr/>
          </a:p>
        </p:txBody>
      </p:sp>
      <p:sp>
        <p:nvSpPr>
          <p:cNvPr id="5" name="object 5">
            <a:extLst>
              <a:ext uri="{C183D7F6-B498-43B3-948B-1728B52AA6E4}">
                <adec:decorative xmlns:adec="http://schemas.microsoft.com/office/drawing/2017/decorative" val="1"/>
              </a:ext>
            </a:extLst>
          </p:cNvPr>
          <p:cNvSpPr/>
          <p:nvPr/>
        </p:nvSpPr>
        <p:spPr>
          <a:xfrm>
            <a:off x="893825" y="6755130"/>
            <a:ext cx="6463030" cy="102870"/>
          </a:xfrm>
          <a:custGeom>
            <a:avLst/>
            <a:gdLst/>
            <a:ahLst/>
            <a:cxnLst/>
            <a:rect l="l" t="t" r="r" b="b"/>
            <a:pathLst>
              <a:path w="6463030" h="102870">
                <a:moveTo>
                  <a:pt x="0" y="102870"/>
                </a:moveTo>
                <a:lnTo>
                  <a:pt x="6462522" y="102870"/>
                </a:lnTo>
                <a:lnTo>
                  <a:pt x="6462522" y="0"/>
                </a:lnTo>
                <a:lnTo>
                  <a:pt x="0" y="0"/>
                </a:lnTo>
                <a:lnTo>
                  <a:pt x="0" y="102870"/>
                </a:lnTo>
                <a:close/>
              </a:path>
            </a:pathLst>
          </a:custGeom>
          <a:solidFill>
            <a:srgbClr val="455FA9"/>
          </a:solidFill>
        </p:spPr>
        <p:txBody>
          <a:bodyPr wrap="square" lIns="0" tIns="0" rIns="0" bIns="0" rtlCol="0"/>
          <a:lstStyle/>
          <a:p>
            <a:endParaRPr/>
          </a:p>
        </p:txBody>
      </p:sp>
      <p:sp>
        <p:nvSpPr>
          <p:cNvPr id="6" name="object 6">
            <a:extLst>
              <a:ext uri="{C183D7F6-B498-43B3-948B-1728B52AA6E4}">
                <adec:decorative xmlns:adec="http://schemas.microsoft.com/office/drawing/2017/decorative" val="1"/>
              </a:ext>
            </a:extLst>
          </p:cNvPr>
          <p:cNvSpPr/>
          <p:nvPr/>
        </p:nvSpPr>
        <p:spPr>
          <a:xfrm>
            <a:off x="7642859" y="154686"/>
            <a:ext cx="1315199" cy="174497"/>
          </a:xfrm>
          <a:prstGeom prst="rect">
            <a:avLst/>
          </a:prstGeom>
          <a:blipFill>
            <a:blip r:embed="rId3"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972425" y="764631"/>
            <a:ext cx="4092575" cy="567055"/>
          </a:xfrm>
          <a:prstGeom prst="rect">
            <a:avLst/>
          </a:prstGeom>
        </p:spPr>
        <p:txBody>
          <a:bodyPr vert="horz" wrap="square" lIns="0" tIns="0" rIns="0" bIns="0" rtlCol="0">
            <a:spAutoFit/>
          </a:bodyPr>
          <a:lstStyle/>
          <a:p>
            <a:pPr marL="12700">
              <a:lnSpc>
                <a:spcPct val="100000"/>
              </a:lnSpc>
            </a:pPr>
            <a:r>
              <a:rPr sz="3600" spc="-5" dirty="0">
                <a:solidFill>
                  <a:srgbClr val="4837AF"/>
                </a:solidFill>
                <a:latin typeface="Arial"/>
                <a:cs typeface="Arial"/>
              </a:rPr>
              <a:t>Online</a:t>
            </a:r>
            <a:r>
              <a:rPr sz="3600" spc="-50" dirty="0">
                <a:solidFill>
                  <a:srgbClr val="4837AF"/>
                </a:solidFill>
                <a:latin typeface="Arial"/>
                <a:cs typeface="Arial"/>
              </a:rPr>
              <a:t> </a:t>
            </a:r>
            <a:r>
              <a:rPr sz="3600" spc="-5" dirty="0">
                <a:solidFill>
                  <a:srgbClr val="4837AF"/>
                </a:solidFill>
                <a:latin typeface="Arial"/>
                <a:cs typeface="Arial"/>
              </a:rPr>
              <a:t>Assignments</a:t>
            </a:r>
            <a:endParaRPr sz="3600" dirty="0">
              <a:latin typeface="Arial"/>
              <a:cs typeface="Arial"/>
            </a:endParaRPr>
          </a:p>
        </p:txBody>
      </p:sp>
      <p:sp>
        <p:nvSpPr>
          <p:cNvPr id="8" name="object 8">
            <a:extLst>
              <a:ext uri="{C183D7F6-B498-43B3-948B-1728B52AA6E4}">
                <adec:decorative xmlns:adec="http://schemas.microsoft.com/office/drawing/2017/decorative" val="1"/>
              </a:ext>
            </a:extLst>
          </p:cNvPr>
          <p:cNvSpPr txBox="1"/>
          <p:nvPr/>
        </p:nvSpPr>
        <p:spPr>
          <a:xfrm>
            <a:off x="8739893" y="6451283"/>
            <a:ext cx="210185" cy="213360"/>
          </a:xfrm>
          <a:prstGeom prst="rect">
            <a:avLst/>
          </a:prstGeom>
        </p:spPr>
        <p:txBody>
          <a:bodyPr vert="horz" wrap="square" lIns="0" tIns="0" rIns="0" bIns="0" rtlCol="0">
            <a:spAutoFit/>
          </a:bodyPr>
          <a:lstStyle/>
          <a:p>
            <a:pPr marL="12700">
              <a:lnSpc>
                <a:spcPct val="100000"/>
              </a:lnSpc>
            </a:pPr>
            <a:r>
              <a:rPr sz="1300" dirty="0">
                <a:solidFill>
                  <a:srgbClr val="97ABBC"/>
                </a:solidFill>
                <a:latin typeface="Arial"/>
                <a:cs typeface="Arial"/>
              </a:rPr>
              <a:t>14</a:t>
            </a:r>
            <a:endParaRPr sz="1300">
              <a:latin typeface="Arial"/>
              <a:cs typeface="Arial"/>
            </a:endParaRPr>
          </a:p>
        </p:txBody>
      </p:sp>
      <p:sp>
        <p:nvSpPr>
          <p:cNvPr id="9" name="object 9">
            <a:extLst>
              <a:ext uri="{C183D7F6-B498-43B3-948B-1728B52AA6E4}">
                <adec:decorative xmlns:adec="http://schemas.microsoft.com/office/drawing/2017/decorative" val="1"/>
              </a:ext>
            </a:extLst>
          </p:cNvPr>
          <p:cNvSpPr/>
          <p:nvPr/>
        </p:nvSpPr>
        <p:spPr>
          <a:xfrm>
            <a:off x="627126" y="1610105"/>
            <a:ext cx="4613910" cy="4776978"/>
          </a:xfrm>
          <a:prstGeom prst="rect">
            <a:avLst/>
          </a:prstGeom>
          <a:blipFill>
            <a:blip r:embed="rId4" cstate="print"/>
            <a:stretch>
              <a:fillRect/>
            </a:stretch>
          </a:blipFill>
        </p:spPr>
        <p:txBody>
          <a:bodyPr wrap="square" lIns="0" tIns="0" rIns="0" bIns="0" rtlCol="0"/>
          <a:lstStyle/>
          <a:p>
            <a:endParaRPr/>
          </a:p>
        </p:txBody>
      </p:sp>
      <p:sp>
        <p:nvSpPr>
          <p:cNvPr id="10" name="object 10">
            <a:extLst>
              <a:ext uri="{C183D7F6-B498-43B3-948B-1728B52AA6E4}">
                <adec:decorative xmlns:adec="http://schemas.microsoft.com/office/drawing/2017/decorative" val="1"/>
              </a:ext>
            </a:extLst>
          </p:cNvPr>
          <p:cNvSpPr/>
          <p:nvPr/>
        </p:nvSpPr>
        <p:spPr>
          <a:xfrm>
            <a:off x="688086" y="1709166"/>
            <a:ext cx="4491990" cy="4655057"/>
          </a:xfrm>
          <a:prstGeom prst="rect">
            <a:avLst/>
          </a:prstGeom>
          <a:blipFill>
            <a:blip r:embed="rId5" cstate="print"/>
            <a:stretch>
              <a:fillRect/>
            </a:stretch>
          </a:blipFill>
        </p:spPr>
        <p:txBody>
          <a:bodyPr wrap="square" lIns="0" tIns="0" rIns="0" bIns="0" rtlCol="0"/>
          <a:lstStyle/>
          <a:p>
            <a:endParaRPr/>
          </a:p>
        </p:txBody>
      </p:sp>
      <p:sp>
        <p:nvSpPr>
          <p:cNvPr id="11" name="object 11" descr="Quality Standards Screenshot">
            <a:extLst>
              <a:ext uri="{C183D7F6-B498-43B3-948B-1728B52AA6E4}">
                <adec:decorative xmlns:adec="http://schemas.microsoft.com/office/drawing/2017/decorative" val="0"/>
              </a:ext>
            </a:extLst>
          </p:cNvPr>
          <p:cNvSpPr/>
          <p:nvPr/>
        </p:nvSpPr>
        <p:spPr>
          <a:xfrm>
            <a:off x="683323" y="1704403"/>
            <a:ext cx="4501515" cy="4664710"/>
          </a:xfrm>
          <a:custGeom>
            <a:avLst/>
            <a:gdLst/>
            <a:ahLst/>
            <a:cxnLst/>
            <a:rect l="l" t="t" r="r" b="b"/>
            <a:pathLst>
              <a:path w="4501515" h="4664710">
                <a:moveTo>
                  <a:pt x="0" y="0"/>
                </a:moveTo>
                <a:lnTo>
                  <a:pt x="4501515" y="0"/>
                </a:lnTo>
                <a:lnTo>
                  <a:pt x="4501515" y="4664583"/>
                </a:lnTo>
                <a:lnTo>
                  <a:pt x="0" y="4664583"/>
                </a:lnTo>
                <a:lnTo>
                  <a:pt x="0" y="0"/>
                </a:lnTo>
                <a:close/>
              </a:path>
            </a:pathLst>
          </a:custGeom>
          <a:ln w="9525">
            <a:solidFill>
              <a:srgbClr val="455FA9"/>
            </a:solidFill>
          </a:ln>
        </p:spPr>
        <p:txBody>
          <a:bodyPr wrap="square" lIns="0" tIns="0" rIns="0" bIns="0" rtlCol="0"/>
          <a:lstStyle/>
          <a:p>
            <a:endParaRPr/>
          </a:p>
        </p:txBody>
      </p:sp>
      <p:sp>
        <p:nvSpPr>
          <p:cNvPr id="12" name="object 12"/>
          <p:cNvSpPr txBox="1"/>
          <p:nvPr/>
        </p:nvSpPr>
        <p:spPr>
          <a:xfrm>
            <a:off x="5522968" y="1053670"/>
            <a:ext cx="2777490" cy="5181547"/>
          </a:xfrm>
          <a:prstGeom prst="rect">
            <a:avLst/>
          </a:prstGeom>
          <a:solidFill>
            <a:schemeClr val="accent2"/>
          </a:solidFill>
        </p:spPr>
        <p:txBody>
          <a:bodyPr vert="horz" wrap="square" lIns="0" tIns="3175" rIns="0" bIns="0" rtlCol="0">
            <a:spAutoFit/>
          </a:bodyPr>
          <a:lstStyle/>
          <a:p>
            <a:pPr>
              <a:lnSpc>
                <a:spcPct val="100000"/>
              </a:lnSpc>
              <a:spcBef>
                <a:spcPts val="25"/>
              </a:spcBef>
            </a:pPr>
            <a:endParaRPr sz="2650" dirty="0">
              <a:solidFill>
                <a:schemeClr val="bg1"/>
              </a:solidFill>
              <a:latin typeface="Times New Roman"/>
              <a:cs typeface="Times New Roman"/>
            </a:endParaRPr>
          </a:p>
          <a:p>
            <a:pPr marL="245745" marR="323215">
              <a:lnSpc>
                <a:spcPct val="100000"/>
              </a:lnSpc>
            </a:pPr>
            <a:r>
              <a:rPr sz="2800" dirty="0">
                <a:solidFill>
                  <a:schemeClr val="bg1"/>
                </a:solidFill>
                <a:latin typeface="Arial"/>
                <a:cs typeface="Arial"/>
              </a:rPr>
              <a:t>Reflection</a:t>
            </a:r>
            <a:r>
              <a:rPr sz="2800" spc="-85" dirty="0">
                <a:solidFill>
                  <a:schemeClr val="bg1"/>
                </a:solidFill>
                <a:latin typeface="Arial"/>
                <a:cs typeface="Arial"/>
              </a:rPr>
              <a:t> </a:t>
            </a:r>
            <a:r>
              <a:rPr sz="2800" spc="-5" dirty="0">
                <a:solidFill>
                  <a:schemeClr val="bg1"/>
                </a:solidFill>
                <a:latin typeface="Arial"/>
                <a:cs typeface="Arial"/>
              </a:rPr>
              <a:t>1-3  </a:t>
            </a:r>
            <a:r>
              <a:rPr sz="2800" dirty="0">
                <a:solidFill>
                  <a:schemeClr val="bg1"/>
                </a:solidFill>
                <a:latin typeface="Arial"/>
                <a:cs typeface="Arial"/>
              </a:rPr>
              <a:t>paragraphs</a:t>
            </a:r>
          </a:p>
          <a:p>
            <a:pPr>
              <a:lnSpc>
                <a:spcPct val="100000"/>
              </a:lnSpc>
              <a:spcBef>
                <a:spcPts val="20"/>
              </a:spcBef>
            </a:pPr>
            <a:endParaRPr sz="2900" dirty="0">
              <a:solidFill>
                <a:schemeClr val="bg1"/>
              </a:solidFill>
              <a:latin typeface="Times New Roman"/>
              <a:cs typeface="Times New Roman"/>
            </a:endParaRPr>
          </a:p>
          <a:p>
            <a:pPr marL="245745" marR="323215">
              <a:lnSpc>
                <a:spcPct val="100000"/>
              </a:lnSpc>
            </a:pPr>
            <a:r>
              <a:rPr sz="2800" dirty="0">
                <a:solidFill>
                  <a:schemeClr val="bg1"/>
                </a:solidFill>
                <a:latin typeface="Arial"/>
                <a:cs typeface="Arial"/>
              </a:rPr>
              <a:t>Connection</a:t>
            </a:r>
            <a:r>
              <a:rPr sz="2800" spc="-85" dirty="0">
                <a:solidFill>
                  <a:schemeClr val="bg1"/>
                </a:solidFill>
                <a:latin typeface="Arial"/>
                <a:cs typeface="Arial"/>
              </a:rPr>
              <a:t> </a:t>
            </a:r>
            <a:r>
              <a:rPr sz="2800" dirty="0">
                <a:solidFill>
                  <a:schemeClr val="bg1"/>
                </a:solidFill>
                <a:latin typeface="Arial"/>
                <a:cs typeface="Arial"/>
              </a:rPr>
              <a:t>to  elements</a:t>
            </a:r>
          </a:p>
          <a:p>
            <a:pPr>
              <a:lnSpc>
                <a:spcPct val="100000"/>
              </a:lnSpc>
              <a:spcBef>
                <a:spcPts val="20"/>
              </a:spcBef>
            </a:pPr>
            <a:endParaRPr sz="2900" dirty="0">
              <a:solidFill>
                <a:schemeClr val="bg1"/>
              </a:solidFill>
              <a:latin typeface="Times New Roman"/>
              <a:cs typeface="Times New Roman"/>
            </a:endParaRPr>
          </a:p>
          <a:p>
            <a:pPr marL="245745" marR="600710" algn="just">
              <a:lnSpc>
                <a:spcPct val="100000"/>
              </a:lnSpc>
            </a:pPr>
            <a:r>
              <a:rPr sz="2800" dirty="0">
                <a:solidFill>
                  <a:schemeClr val="bg1"/>
                </a:solidFill>
                <a:latin typeface="Arial"/>
                <a:cs typeface="Arial"/>
              </a:rPr>
              <a:t>Snapshot of  professional  practice</a:t>
            </a:r>
            <a:endParaRPr lang="en-US" sz="2800" dirty="0">
              <a:solidFill>
                <a:schemeClr val="bg1"/>
              </a:solidFill>
              <a:latin typeface="Arial"/>
              <a:cs typeface="Arial"/>
            </a:endParaRPr>
          </a:p>
          <a:p>
            <a:pPr marL="245745" marR="600710" algn="just">
              <a:lnSpc>
                <a:spcPct val="100000"/>
              </a:lnSpc>
            </a:pPr>
            <a:endParaRPr lang="en-US" sz="2800" dirty="0">
              <a:solidFill>
                <a:schemeClr val="bg1"/>
              </a:solidFill>
              <a:latin typeface="Arial"/>
              <a:cs typeface="Arial"/>
            </a:endParaRPr>
          </a:p>
          <a:p>
            <a:pPr marL="245745" marR="600710" algn="just">
              <a:lnSpc>
                <a:spcPct val="100000"/>
              </a:lnSpc>
            </a:pPr>
            <a:r>
              <a:rPr lang="en-US" sz="2800" dirty="0">
                <a:solidFill>
                  <a:schemeClr val="bg1"/>
                </a:solidFill>
                <a:latin typeface="Arial"/>
                <a:cs typeface="Arial"/>
                <a:hlinkClick r:id="rId6">
                  <a:extLst>
                    <a:ext uri="{A12FA001-AC4F-418D-AE19-62706E023703}">
                      <ahyp:hlinkClr xmlns:ahyp="http://schemas.microsoft.com/office/drawing/2018/hyperlinkcolor" val="tx"/>
                    </a:ext>
                  </a:extLst>
                </a:hlinkClick>
              </a:rPr>
              <a:t>Rubric</a:t>
            </a:r>
            <a:endParaRPr sz="2800" dirty="0">
              <a:solidFill>
                <a:schemeClr val="bg1"/>
              </a:solidFill>
              <a:latin typeface="Arial"/>
              <a:cs typeface="Arial"/>
            </a:endParaRP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07AC4-0112-FE9F-4EF5-6CA465946CEF}"/>
              </a:ext>
            </a:extLst>
          </p:cNvPr>
          <p:cNvSpPr>
            <a:spLocks noGrp="1"/>
          </p:cNvSpPr>
          <p:nvPr>
            <p:ph type="title"/>
          </p:nvPr>
        </p:nvSpPr>
        <p:spPr>
          <a:xfrm>
            <a:off x="2057400" y="685801"/>
            <a:ext cx="5867399" cy="492443"/>
          </a:xfrm>
        </p:spPr>
        <p:txBody>
          <a:bodyPr/>
          <a:lstStyle/>
          <a:p>
            <a:r>
              <a:rPr lang="en-US" sz="3200" dirty="0">
                <a:solidFill>
                  <a:schemeClr val="tx1"/>
                </a:solidFill>
              </a:rPr>
              <a:t>Monthly Work Sessions Option</a:t>
            </a:r>
          </a:p>
        </p:txBody>
      </p:sp>
      <p:sp>
        <p:nvSpPr>
          <p:cNvPr id="3" name="Text Placeholder 2">
            <a:extLst>
              <a:ext uri="{FF2B5EF4-FFF2-40B4-BE49-F238E27FC236}">
                <a16:creationId xmlns:a16="http://schemas.microsoft.com/office/drawing/2014/main" id="{EE28B37F-656E-5FBA-F86B-FAB8033758F4}"/>
              </a:ext>
            </a:extLst>
          </p:cNvPr>
          <p:cNvSpPr>
            <a:spLocks noGrp="1"/>
          </p:cNvSpPr>
          <p:nvPr>
            <p:ph type="body" idx="1"/>
          </p:nvPr>
        </p:nvSpPr>
        <p:spPr>
          <a:xfrm>
            <a:off x="685800" y="1447801"/>
            <a:ext cx="7543800" cy="5416868"/>
          </a:xfrm>
        </p:spPr>
        <p:txBody>
          <a:bodyPr/>
          <a:lstStyle/>
          <a:p>
            <a:pPr marL="342900" indent="-342900">
              <a:buFont typeface="Arial" panose="020B0604020202020204" pitchFamily="34" charset="0"/>
              <a:buChar char="•"/>
            </a:pPr>
            <a:r>
              <a:rPr lang="en-US" dirty="0"/>
              <a:t>Topic Based Quest Speaker (first 10 min) when applicable</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highlight>
                  <a:srgbClr val="FFFF00"/>
                </a:highlight>
              </a:rPr>
              <a:t>One hour based on feedback from 23-24 inductees (new this year)</a:t>
            </a:r>
          </a:p>
          <a:p>
            <a:endParaRPr lang="en-US" dirty="0"/>
          </a:p>
          <a:p>
            <a:pPr marL="342900" indent="-342900">
              <a:buFont typeface="Arial" panose="020B0604020202020204" pitchFamily="34" charset="0"/>
              <a:buChar char="•"/>
            </a:pPr>
            <a:r>
              <a:rPr lang="en-US" dirty="0"/>
              <a:t>Break Out groups for subject/grade level engagement</a:t>
            </a:r>
          </a:p>
          <a:p>
            <a:endParaRPr lang="en-US" dirty="0"/>
          </a:p>
          <a:p>
            <a:pPr marL="342900" indent="-342900">
              <a:buFont typeface="Arial" panose="020B0604020202020204" pitchFamily="34" charset="0"/>
              <a:buChar char="•"/>
            </a:pPr>
            <a:r>
              <a:rPr lang="en-US" dirty="0"/>
              <a:t>Discuss the topic, share artifacts, and reflect on content</a:t>
            </a:r>
          </a:p>
          <a:p>
            <a:endParaRPr lang="en-US" dirty="0"/>
          </a:p>
          <a:p>
            <a:pPr marL="342900" indent="-342900">
              <a:buFont typeface="Arial" panose="020B0604020202020204" pitchFamily="34" charset="0"/>
              <a:buChar char="•"/>
            </a:pPr>
            <a:r>
              <a:rPr lang="en-US" dirty="0">
                <a:highlight>
                  <a:srgbClr val="FFFF00"/>
                </a:highlight>
              </a:rPr>
              <a:t>Record your attendance at the work session in the google classroom. New this year because 4 assignments (2 observations, beginning self-evaluation and ending reflection) require submission. </a:t>
            </a:r>
          </a:p>
          <a:p>
            <a:endParaRPr lang="en-US" dirty="0"/>
          </a:p>
          <a:p>
            <a:pPr marL="342900" indent="-342900">
              <a:buFont typeface="Arial" panose="020B0604020202020204" pitchFamily="34" charset="0"/>
              <a:buChar char="•"/>
            </a:pPr>
            <a:r>
              <a:rPr lang="en-US" dirty="0"/>
              <a:t>Possible for SSP as well per the roster and availability</a:t>
            </a:r>
          </a:p>
          <a:p>
            <a:endParaRPr lang="en-US" dirty="0"/>
          </a:p>
        </p:txBody>
      </p:sp>
    </p:spTree>
    <p:extLst>
      <p:ext uri="{BB962C8B-B14F-4D97-AF65-F5344CB8AC3E}">
        <p14:creationId xmlns:p14="http://schemas.microsoft.com/office/powerpoint/2010/main" val="1019314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25E89-CDD3-DD22-58BD-1F5EFF384DF3}"/>
              </a:ext>
            </a:extLst>
          </p:cNvPr>
          <p:cNvSpPr>
            <a:spLocks noGrp="1"/>
          </p:cNvSpPr>
          <p:nvPr>
            <p:ph type="title"/>
          </p:nvPr>
        </p:nvSpPr>
        <p:spPr>
          <a:xfrm>
            <a:off x="2910013" y="-1143000"/>
            <a:ext cx="1524827" cy="553998"/>
          </a:xfrm>
        </p:spPr>
        <p:txBody>
          <a:bodyPr/>
          <a:lstStyle/>
          <a:p>
            <a:r>
              <a:rPr lang="en-US" b="1" dirty="0">
                <a:solidFill>
                  <a:schemeClr val="tx1"/>
                </a:solidFill>
              </a:rPr>
              <a:t>First</a:t>
            </a:r>
            <a:r>
              <a:rPr lang="en-US" b="1" baseline="0" dirty="0">
                <a:solidFill>
                  <a:schemeClr val="tx1"/>
                </a:solidFill>
              </a:rPr>
              <a:t> Year Phases</a:t>
            </a:r>
            <a:endParaRPr lang="en-US" b="1" dirty="0">
              <a:solidFill>
                <a:schemeClr val="tx1"/>
              </a:solidFill>
            </a:endParaRPr>
          </a:p>
        </p:txBody>
      </p:sp>
      <p:sp>
        <p:nvSpPr>
          <p:cNvPr id="3" name="Content Placeholder 2">
            <a:extLst>
              <a:ext uri="{FF2B5EF4-FFF2-40B4-BE49-F238E27FC236}">
                <a16:creationId xmlns:a16="http://schemas.microsoft.com/office/drawing/2014/main" id="{AA5B10EC-2C8C-96DC-C6DC-9692D14CA74A}"/>
              </a:ext>
            </a:extLst>
          </p:cNvPr>
          <p:cNvSpPr>
            <a:spLocks noGrp="1"/>
          </p:cNvSpPr>
          <p:nvPr>
            <p:ph sz="half" idx="2"/>
          </p:nvPr>
        </p:nvSpPr>
        <p:spPr/>
        <p:txBody>
          <a:bodyPr/>
          <a:lstStyle/>
          <a:p>
            <a:endParaRPr lang="en-US"/>
          </a:p>
        </p:txBody>
      </p:sp>
      <p:sp>
        <p:nvSpPr>
          <p:cNvPr id="4" name="Content Placeholder 3">
            <a:extLst>
              <a:ext uri="{FF2B5EF4-FFF2-40B4-BE49-F238E27FC236}">
                <a16:creationId xmlns:a16="http://schemas.microsoft.com/office/drawing/2014/main" id="{3C4CC01B-477C-90FF-D812-E8CE3E39FA8C}"/>
              </a:ext>
            </a:extLst>
          </p:cNvPr>
          <p:cNvSpPr>
            <a:spLocks noGrp="1"/>
          </p:cNvSpPr>
          <p:nvPr>
            <p:ph sz="half" idx="3"/>
          </p:nvPr>
        </p:nvSpPr>
        <p:spPr>
          <a:xfrm>
            <a:off x="1524000" y="533400"/>
            <a:ext cx="5791200" cy="338554"/>
          </a:xfrm>
        </p:spPr>
        <p:txBody>
          <a:bodyPr/>
          <a:lstStyle/>
          <a:p>
            <a:r>
              <a:rPr lang="en-US" dirty="0"/>
              <a:t>First Year Phases             		       (Moir, 1999)</a:t>
            </a:r>
          </a:p>
        </p:txBody>
      </p:sp>
      <p:pic>
        <p:nvPicPr>
          <p:cNvPr id="1026" name="Picture 2">
            <a:extLst>
              <a:ext uri="{FF2B5EF4-FFF2-40B4-BE49-F238E27FC236}">
                <a16:creationId xmlns:a16="http://schemas.microsoft.com/office/drawing/2014/main" id="{D8874B01-5901-E046-B495-E57D96014E95}"/>
              </a:ext>
              <a:ext uri="{C183D7F6-B498-43B3-948B-1728B52AA6E4}">
                <adec:decorative xmlns:adec="http://schemas.microsoft.com/office/drawing/2017/decorative" val="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507" y="1513420"/>
            <a:ext cx="7543800" cy="5168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5687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p:nvPr/>
        </p:nvSpPr>
        <p:spPr>
          <a:xfrm>
            <a:off x="7356347" y="6755130"/>
            <a:ext cx="894080" cy="102870"/>
          </a:xfrm>
          <a:custGeom>
            <a:avLst/>
            <a:gdLst/>
            <a:ahLst/>
            <a:cxnLst/>
            <a:rect l="l" t="t" r="r" b="b"/>
            <a:pathLst>
              <a:path w="894079" h="102870">
                <a:moveTo>
                  <a:pt x="0" y="102870"/>
                </a:moveTo>
                <a:lnTo>
                  <a:pt x="893826" y="102870"/>
                </a:lnTo>
                <a:lnTo>
                  <a:pt x="893826" y="0"/>
                </a:lnTo>
                <a:lnTo>
                  <a:pt x="0" y="0"/>
                </a:lnTo>
                <a:lnTo>
                  <a:pt x="0" y="102870"/>
                </a:lnTo>
                <a:close/>
              </a:path>
            </a:pathLst>
          </a:custGeom>
          <a:solidFill>
            <a:srgbClr val="EFAA1F"/>
          </a:solidFill>
        </p:spPr>
        <p:txBody>
          <a:bodyPr wrap="square" lIns="0" tIns="0" rIns="0" bIns="0" rtlCol="0"/>
          <a:lstStyle/>
          <a:p>
            <a:endParaRPr/>
          </a:p>
        </p:txBody>
      </p:sp>
      <p:sp>
        <p:nvSpPr>
          <p:cNvPr id="3" name="object 3">
            <a:extLst>
              <a:ext uri="{C183D7F6-B498-43B3-948B-1728B52AA6E4}">
                <adec:decorative xmlns:adec="http://schemas.microsoft.com/office/drawing/2017/decorative" val="1"/>
              </a:ext>
            </a:extLst>
          </p:cNvPr>
          <p:cNvSpPr/>
          <p:nvPr/>
        </p:nvSpPr>
        <p:spPr>
          <a:xfrm>
            <a:off x="8250173" y="6755130"/>
            <a:ext cx="894080" cy="102870"/>
          </a:xfrm>
          <a:custGeom>
            <a:avLst/>
            <a:gdLst/>
            <a:ahLst/>
            <a:cxnLst/>
            <a:rect l="l" t="t" r="r" b="b"/>
            <a:pathLst>
              <a:path w="894079" h="102870">
                <a:moveTo>
                  <a:pt x="0" y="102870"/>
                </a:moveTo>
                <a:lnTo>
                  <a:pt x="893826" y="102870"/>
                </a:lnTo>
                <a:lnTo>
                  <a:pt x="893826" y="0"/>
                </a:lnTo>
                <a:lnTo>
                  <a:pt x="0" y="0"/>
                </a:lnTo>
                <a:lnTo>
                  <a:pt x="0" y="102870"/>
                </a:lnTo>
                <a:close/>
              </a:path>
            </a:pathLst>
          </a:custGeom>
          <a:solidFill>
            <a:srgbClr val="C63F28"/>
          </a:solidFill>
        </p:spPr>
        <p:txBody>
          <a:bodyPr wrap="square" lIns="0" tIns="0" rIns="0" bIns="0" rtlCol="0"/>
          <a:lstStyle/>
          <a:p>
            <a:endParaRPr/>
          </a:p>
        </p:txBody>
      </p:sp>
      <p:sp>
        <p:nvSpPr>
          <p:cNvPr id="4" name="object 4">
            <a:extLst>
              <a:ext uri="{C183D7F6-B498-43B3-948B-1728B52AA6E4}">
                <adec:decorative xmlns:adec="http://schemas.microsoft.com/office/drawing/2017/decorative" val="1"/>
              </a:ext>
            </a:extLst>
          </p:cNvPr>
          <p:cNvSpPr/>
          <p:nvPr/>
        </p:nvSpPr>
        <p:spPr>
          <a:xfrm>
            <a:off x="0" y="6755130"/>
            <a:ext cx="894080" cy="102870"/>
          </a:xfrm>
          <a:custGeom>
            <a:avLst/>
            <a:gdLst/>
            <a:ahLst/>
            <a:cxnLst/>
            <a:rect l="l" t="t" r="r" b="b"/>
            <a:pathLst>
              <a:path w="894080" h="102870">
                <a:moveTo>
                  <a:pt x="0" y="102870"/>
                </a:moveTo>
                <a:lnTo>
                  <a:pt x="893826" y="102870"/>
                </a:lnTo>
                <a:lnTo>
                  <a:pt x="893826" y="0"/>
                </a:lnTo>
                <a:lnTo>
                  <a:pt x="0" y="0"/>
                </a:lnTo>
                <a:lnTo>
                  <a:pt x="0" y="102870"/>
                </a:lnTo>
                <a:close/>
              </a:path>
            </a:pathLst>
          </a:custGeom>
          <a:solidFill>
            <a:srgbClr val="008CA0"/>
          </a:solidFill>
        </p:spPr>
        <p:txBody>
          <a:bodyPr wrap="square" lIns="0" tIns="0" rIns="0" bIns="0" rtlCol="0"/>
          <a:lstStyle/>
          <a:p>
            <a:endParaRPr/>
          </a:p>
        </p:txBody>
      </p:sp>
      <p:sp>
        <p:nvSpPr>
          <p:cNvPr id="5" name="object 5">
            <a:extLst>
              <a:ext uri="{C183D7F6-B498-43B3-948B-1728B52AA6E4}">
                <adec:decorative xmlns:adec="http://schemas.microsoft.com/office/drawing/2017/decorative" val="1"/>
              </a:ext>
            </a:extLst>
          </p:cNvPr>
          <p:cNvSpPr/>
          <p:nvPr/>
        </p:nvSpPr>
        <p:spPr>
          <a:xfrm>
            <a:off x="893825" y="6755130"/>
            <a:ext cx="6463030" cy="102870"/>
          </a:xfrm>
          <a:custGeom>
            <a:avLst/>
            <a:gdLst/>
            <a:ahLst/>
            <a:cxnLst/>
            <a:rect l="l" t="t" r="r" b="b"/>
            <a:pathLst>
              <a:path w="6463030" h="102870">
                <a:moveTo>
                  <a:pt x="0" y="102870"/>
                </a:moveTo>
                <a:lnTo>
                  <a:pt x="6462522" y="102870"/>
                </a:lnTo>
                <a:lnTo>
                  <a:pt x="6462522" y="0"/>
                </a:lnTo>
                <a:lnTo>
                  <a:pt x="0" y="0"/>
                </a:lnTo>
                <a:lnTo>
                  <a:pt x="0" y="102870"/>
                </a:lnTo>
                <a:close/>
              </a:path>
            </a:pathLst>
          </a:custGeom>
          <a:solidFill>
            <a:srgbClr val="455FA9"/>
          </a:solidFill>
        </p:spPr>
        <p:txBody>
          <a:bodyPr wrap="square" lIns="0" tIns="0" rIns="0" bIns="0" rtlCol="0"/>
          <a:lstStyle/>
          <a:p>
            <a:endParaRPr/>
          </a:p>
        </p:txBody>
      </p:sp>
      <p:sp>
        <p:nvSpPr>
          <p:cNvPr id="6" name="object 6">
            <a:extLst>
              <a:ext uri="{C183D7F6-B498-43B3-948B-1728B52AA6E4}">
                <adec:decorative xmlns:adec="http://schemas.microsoft.com/office/drawing/2017/decorative" val="1"/>
              </a:ext>
            </a:extLst>
          </p:cNvPr>
          <p:cNvSpPr/>
          <p:nvPr/>
        </p:nvSpPr>
        <p:spPr>
          <a:xfrm>
            <a:off x="7642859" y="154686"/>
            <a:ext cx="1315199" cy="174497"/>
          </a:xfrm>
          <a:prstGeom prst="rect">
            <a:avLst/>
          </a:prstGeom>
          <a:blipFill>
            <a:blip r:embed="rId3"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972425" y="764631"/>
            <a:ext cx="4551680" cy="567055"/>
          </a:xfrm>
          <a:prstGeom prst="rect">
            <a:avLst/>
          </a:prstGeom>
        </p:spPr>
        <p:txBody>
          <a:bodyPr vert="horz" wrap="square" lIns="0" tIns="0" rIns="0" bIns="0" rtlCol="0">
            <a:spAutoFit/>
          </a:bodyPr>
          <a:lstStyle/>
          <a:p>
            <a:pPr marL="12700">
              <a:lnSpc>
                <a:spcPct val="100000"/>
              </a:lnSpc>
            </a:pPr>
            <a:r>
              <a:rPr sz="3600" spc="-5" dirty="0">
                <a:solidFill>
                  <a:srgbClr val="97ABBC"/>
                </a:solidFill>
                <a:latin typeface="Arial"/>
                <a:cs typeface="Arial"/>
              </a:rPr>
              <a:t>30 Hours </a:t>
            </a:r>
            <a:r>
              <a:rPr sz="3600" dirty="0">
                <a:solidFill>
                  <a:srgbClr val="97ABBC"/>
                </a:solidFill>
                <a:latin typeface="Arial"/>
                <a:cs typeface="Arial"/>
              </a:rPr>
              <a:t>of</a:t>
            </a:r>
            <a:r>
              <a:rPr sz="3600" spc="-50" dirty="0">
                <a:solidFill>
                  <a:srgbClr val="97ABBC"/>
                </a:solidFill>
                <a:latin typeface="Arial"/>
                <a:cs typeface="Arial"/>
              </a:rPr>
              <a:t> </a:t>
            </a:r>
            <a:r>
              <a:rPr sz="3600" spc="-5" dirty="0">
                <a:solidFill>
                  <a:srgbClr val="97ABBC"/>
                </a:solidFill>
                <a:latin typeface="Arial"/>
                <a:cs typeface="Arial"/>
              </a:rPr>
              <a:t>Mentoring</a:t>
            </a:r>
            <a:endParaRPr sz="3600" dirty="0">
              <a:latin typeface="Arial"/>
              <a:cs typeface="Arial"/>
            </a:endParaRPr>
          </a:p>
        </p:txBody>
      </p:sp>
      <p:sp>
        <p:nvSpPr>
          <p:cNvPr id="8" name="object 8">
            <a:extLst>
              <a:ext uri="{C183D7F6-B498-43B3-948B-1728B52AA6E4}">
                <adec:decorative xmlns:adec="http://schemas.microsoft.com/office/drawing/2017/decorative" val="1"/>
              </a:ext>
            </a:extLst>
          </p:cNvPr>
          <p:cNvSpPr txBox="1"/>
          <p:nvPr/>
        </p:nvSpPr>
        <p:spPr>
          <a:xfrm>
            <a:off x="8739893" y="6451283"/>
            <a:ext cx="210185" cy="213360"/>
          </a:xfrm>
          <a:prstGeom prst="rect">
            <a:avLst/>
          </a:prstGeom>
        </p:spPr>
        <p:txBody>
          <a:bodyPr vert="horz" wrap="square" lIns="0" tIns="0" rIns="0" bIns="0" rtlCol="0">
            <a:spAutoFit/>
          </a:bodyPr>
          <a:lstStyle/>
          <a:p>
            <a:pPr marL="12700">
              <a:lnSpc>
                <a:spcPct val="100000"/>
              </a:lnSpc>
            </a:pPr>
            <a:r>
              <a:rPr sz="1300" dirty="0">
                <a:solidFill>
                  <a:srgbClr val="97ABBC"/>
                </a:solidFill>
                <a:latin typeface="Arial"/>
                <a:cs typeface="Arial"/>
              </a:rPr>
              <a:t>13</a:t>
            </a:r>
            <a:endParaRPr sz="1300">
              <a:latin typeface="Arial"/>
              <a:cs typeface="Arial"/>
            </a:endParaRPr>
          </a:p>
        </p:txBody>
      </p:sp>
      <p:sp>
        <p:nvSpPr>
          <p:cNvPr id="9" name="object 9">
            <a:extLst>
              <a:ext uri="{C183D7F6-B498-43B3-948B-1728B52AA6E4}">
                <adec:decorative xmlns:adec="http://schemas.microsoft.com/office/drawing/2017/decorative" val="1"/>
              </a:ext>
            </a:extLst>
          </p:cNvPr>
          <p:cNvSpPr/>
          <p:nvPr/>
        </p:nvSpPr>
        <p:spPr>
          <a:xfrm>
            <a:off x="1245869" y="1540002"/>
            <a:ext cx="4983479" cy="2599181"/>
          </a:xfrm>
          <a:prstGeom prst="rect">
            <a:avLst/>
          </a:prstGeom>
          <a:blipFill>
            <a:blip r:embed="rId4" cstate="print"/>
            <a:stretch>
              <a:fillRect/>
            </a:stretch>
          </a:blipFill>
        </p:spPr>
        <p:txBody>
          <a:bodyPr wrap="square" lIns="0" tIns="0" rIns="0" bIns="0" rtlCol="0"/>
          <a:lstStyle/>
          <a:p>
            <a:endParaRPr/>
          </a:p>
        </p:txBody>
      </p:sp>
      <p:sp>
        <p:nvSpPr>
          <p:cNvPr id="10" name="object 10">
            <a:extLst>
              <a:ext uri="{C183D7F6-B498-43B3-948B-1728B52AA6E4}">
                <adec:decorative xmlns:adec="http://schemas.microsoft.com/office/drawing/2017/decorative" val="1"/>
              </a:ext>
            </a:extLst>
          </p:cNvPr>
          <p:cNvSpPr/>
          <p:nvPr/>
        </p:nvSpPr>
        <p:spPr>
          <a:xfrm>
            <a:off x="1367789" y="1638300"/>
            <a:ext cx="4739627" cy="2402585"/>
          </a:xfrm>
          <a:prstGeom prst="rect">
            <a:avLst/>
          </a:prstGeom>
          <a:blipFill>
            <a:blip r:embed="rId5" cstate="print"/>
            <a:stretch>
              <a:fillRect/>
            </a:stretch>
          </a:blipFill>
        </p:spPr>
        <p:txBody>
          <a:bodyPr wrap="square" lIns="0" tIns="0" rIns="0" bIns="0" rtlCol="0"/>
          <a:lstStyle/>
          <a:p>
            <a:endParaRPr/>
          </a:p>
        </p:txBody>
      </p:sp>
      <p:sp>
        <p:nvSpPr>
          <p:cNvPr id="11" name="object 11" descr="Mentor Log Screenshot">
            <a:extLst>
              <a:ext uri="{C183D7F6-B498-43B3-948B-1728B52AA6E4}">
                <adec:decorative xmlns:adec="http://schemas.microsoft.com/office/drawing/2017/decorative" val="0"/>
              </a:ext>
            </a:extLst>
          </p:cNvPr>
          <p:cNvSpPr/>
          <p:nvPr/>
        </p:nvSpPr>
        <p:spPr>
          <a:xfrm>
            <a:off x="1363027" y="1633537"/>
            <a:ext cx="4749165" cy="2412365"/>
          </a:xfrm>
          <a:custGeom>
            <a:avLst/>
            <a:gdLst/>
            <a:ahLst/>
            <a:cxnLst/>
            <a:rect l="l" t="t" r="r" b="b"/>
            <a:pathLst>
              <a:path w="4749165" h="2412365">
                <a:moveTo>
                  <a:pt x="0" y="0"/>
                </a:moveTo>
                <a:lnTo>
                  <a:pt x="4749165" y="0"/>
                </a:lnTo>
                <a:lnTo>
                  <a:pt x="4749165" y="2412111"/>
                </a:lnTo>
                <a:lnTo>
                  <a:pt x="0" y="2412111"/>
                </a:lnTo>
                <a:lnTo>
                  <a:pt x="0" y="0"/>
                </a:lnTo>
                <a:close/>
              </a:path>
            </a:pathLst>
          </a:custGeom>
          <a:ln w="9525">
            <a:solidFill>
              <a:srgbClr val="455FA9"/>
            </a:solidFill>
          </a:ln>
        </p:spPr>
        <p:txBody>
          <a:bodyPr wrap="square" lIns="0" tIns="0" rIns="0" bIns="0" rtlCol="0"/>
          <a:lstStyle/>
          <a:p>
            <a:endParaRPr/>
          </a:p>
        </p:txBody>
      </p:sp>
      <p:sp>
        <p:nvSpPr>
          <p:cNvPr id="12" name="object 12"/>
          <p:cNvSpPr txBox="1"/>
          <p:nvPr/>
        </p:nvSpPr>
        <p:spPr>
          <a:xfrm>
            <a:off x="972440" y="4436808"/>
            <a:ext cx="6961505" cy="1631950"/>
          </a:xfrm>
          <a:prstGeom prst="rect">
            <a:avLst/>
          </a:prstGeom>
        </p:spPr>
        <p:txBody>
          <a:bodyPr vert="horz" wrap="square" lIns="0" tIns="0" rIns="0" bIns="0" rtlCol="0">
            <a:spAutoFit/>
          </a:bodyPr>
          <a:lstStyle/>
          <a:p>
            <a:pPr marL="12700">
              <a:lnSpc>
                <a:spcPct val="100000"/>
              </a:lnSpc>
            </a:pPr>
            <a:r>
              <a:rPr sz="1800" spc="-5" dirty="0">
                <a:solidFill>
                  <a:srgbClr val="7C9B52"/>
                </a:solidFill>
                <a:latin typeface="Cambria Math"/>
                <a:cs typeface="Cambria Math"/>
              </a:rPr>
              <a:t>▷  </a:t>
            </a:r>
            <a:r>
              <a:rPr sz="2400" spc="-5" dirty="0">
                <a:solidFill>
                  <a:srgbClr val="7C9B52"/>
                </a:solidFill>
                <a:latin typeface="Arial"/>
                <a:cs typeface="Arial"/>
              </a:rPr>
              <a:t>Regular</a:t>
            </a:r>
            <a:r>
              <a:rPr sz="2400" spc="105" dirty="0">
                <a:solidFill>
                  <a:srgbClr val="7C9B52"/>
                </a:solidFill>
                <a:latin typeface="Arial"/>
                <a:cs typeface="Arial"/>
              </a:rPr>
              <a:t> </a:t>
            </a:r>
            <a:r>
              <a:rPr sz="2400" spc="-5" dirty="0">
                <a:solidFill>
                  <a:srgbClr val="7C9B52"/>
                </a:solidFill>
                <a:latin typeface="Arial"/>
                <a:cs typeface="Arial"/>
              </a:rPr>
              <a:t>meetings/conferencing</a:t>
            </a:r>
            <a:endParaRPr sz="2400">
              <a:latin typeface="Arial"/>
              <a:cs typeface="Arial"/>
            </a:endParaRPr>
          </a:p>
          <a:p>
            <a:pPr marL="12700">
              <a:lnSpc>
                <a:spcPct val="100000"/>
              </a:lnSpc>
              <a:spcBef>
                <a:spcPts val="600"/>
              </a:spcBef>
            </a:pPr>
            <a:r>
              <a:rPr sz="1800" spc="-5" dirty="0">
                <a:solidFill>
                  <a:srgbClr val="7C9B52"/>
                </a:solidFill>
                <a:latin typeface="Cambria Math"/>
                <a:cs typeface="Cambria Math"/>
              </a:rPr>
              <a:t>▷  </a:t>
            </a:r>
            <a:r>
              <a:rPr sz="2400" spc="-5" dirty="0">
                <a:solidFill>
                  <a:srgbClr val="7C9B52"/>
                </a:solidFill>
                <a:latin typeface="Arial"/>
                <a:cs typeface="Arial"/>
              </a:rPr>
              <a:t>Observation with pre- and post-</a:t>
            </a:r>
            <a:r>
              <a:rPr sz="2400" spc="140" dirty="0">
                <a:solidFill>
                  <a:srgbClr val="7C9B52"/>
                </a:solidFill>
                <a:latin typeface="Arial"/>
                <a:cs typeface="Arial"/>
              </a:rPr>
              <a:t> </a:t>
            </a:r>
            <a:r>
              <a:rPr sz="2400" spc="-5" dirty="0">
                <a:solidFill>
                  <a:srgbClr val="7C9B52"/>
                </a:solidFill>
                <a:latin typeface="Arial"/>
                <a:cs typeface="Arial"/>
              </a:rPr>
              <a:t>conference</a:t>
            </a:r>
            <a:endParaRPr sz="2400">
              <a:latin typeface="Arial"/>
              <a:cs typeface="Arial"/>
            </a:endParaRPr>
          </a:p>
          <a:p>
            <a:pPr marL="355600" marR="5080" indent="-342900">
              <a:lnSpc>
                <a:spcPct val="100000"/>
              </a:lnSpc>
              <a:spcBef>
                <a:spcPts val="600"/>
              </a:spcBef>
            </a:pPr>
            <a:r>
              <a:rPr sz="1800" spc="-5" dirty="0">
                <a:solidFill>
                  <a:srgbClr val="7C9B52"/>
                </a:solidFill>
                <a:latin typeface="Cambria Math"/>
                <a:cs typeface="Cambria Math"/>
              </a:rPr>
              <a:t>▷ </a:t>
            </a:r>
            <a:r>
              <a:rPr sz="2400" spc="-5" dirty="0">
                <a:solidFill>
                  <a:srgbClr val="7C9B52"/>
                </a:solidFill>
                <a:latin typeface="Arial"/>
                <a:cs typeface="Arial"/>
              </a:rPr>
              <a:t>Arrange for a Model Classroom Observation with  pre- and post-</a:t>
            </a:r>
            <a:r>
              <a:rPr sz="2400" spc="-45" dirty="0">
                <a:solidFill>
                  <a:srgbClr val="7C9B52"/>
                </a:solidFill>
                <a:latin typeface="Arial"/>
                <a:cs typeface="Arial"/>
              </a:rPr>
              <a:t> </a:t>
            </a:r>
            <a:r>
              <a:rPr sz="2400" spc="-5" dirty="0">
                <a:solidFill>
                  <a:srgbClr val="7C9B52"/>
                </a:solidFill>
                <a:latin typeface="Arial"/>
                <a:cs typeface="Arial"/>
              </a:rPr>
              <a:t>conference</a:t>
            </a:r>
            <a:endParaRPr sz="2400">
              <a:latin typeface="Arial"/>
              <a:cs typeface="Arial"/>
            </a:endParaRP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67BE4-A5C4-6CEB-A938-60C858AF8896}"/>
              </a:ext>
            </a:extLst>
          </p:cNvPr>
          <p:cNvSpPr>
            <a:spLocks noGrp="1"/>
          </p:cNvSpPr>
          <p:nvPr>
            <p:ph type="title"/>
          </p:nvPr>
        </p:nvSpPr>
        <p:spPr>
          <a:xfrm>
            <a:off x="609600" y="456719"/>
            <a:ext cx="8382000" cy="5663089"/>
          </a:xfrm>
        </p:spPr>
        <p:txBody>
          <a:bodyPr/>
          <a:lstStyle/>
          <a:p>
            <a:pPr algn="l"/>
            <a:r>
              <a:rPr lang="en-US" sz="6000" dirty="0">
                <a:hlinkClick r:id="rId2"/>
              </a:rPr>
              <a:t>24-25</a:t>
            </a:r>
            <a:r>
              <a:rPr lang="en-US" sz="6000" dirty="0">
                <a:solidFill>
                  <a:srgbClr val="0070C0"/>
                </a:solidFill>
                <a:hlinkClick r:id="rId2"/>
              </a:rPr>
              <a:t> Induction Program Calendar</a:t>
            </a:r>
            <a:br>
              <a:rPr lang="en-US" sz="6000" dirty="0">
                <a:solidFill>
                  <a:srgbClr val="0070C0"/>
                </a:solidFill>
              </a:rPr>
            </a:br>
            <a:br>
              <a:rPr lang="en-US" sz="6000" dirty="0">
                <a:solidFill>
                  <a:srgbClr val="0070C0"/>
                </a:solidFill>
              </a:rPr>
            </a:br>
            <a:br>
              <a:rPr lang="en-US" sz="6000" dirty="0">
                <a:solidFill>
                  <a:srgbClr val="0070C0"/>
                </a:solidFill>
              </a:rPr>
            </a:br>
            <a:r>
              <a:rPr lang="en-US" sz="3200" dirty="0">
                <a:solidFill>
                  <a:srgbClr val="0070C0"/>
                </a:solidFill>
              </a:rPr>
              <a:t>You have 2 asks/deadlines.</a:t>
            </a:r>
            <a:br>
              <a:rPr lang="en-US" sz="3200" dirty="0">
                <a:solidFill>
                  <a:srgbClr val="0070C0"/>
                </a:solidFill>
              </a:rPr>
            </a:br>
            <a:r>
              <a:rPr lang="en-US" sz="3200" dirty="0">
                <a:solidFill>
                  <a:srgbClr val="0070C0"/>
                </a:solidFill>
              </a:rPr>
              <a:t>You get progress </a:t>
            </a:r>
            <a:br>
              <a:rPr lang="en-US" sz="3200" dirty="0">
                <a:solidFill>
                  <a:srgbClr val="0070C0"/>
                </a:solidFill>
              </a:rPr>
            </a:br>
            <a:r>
              <a:rPr lang="en-US" sz="3200" dirty="0">
                <a:solidFill>
                  <a:srgbClr val="0070C0"/>
                </a:solidFill>
              </a:rPr>
              <a:t>updates 2 times/year.</a:t>
            </a:r>
            <a:br>
              <a:rPr lang="en-US" sz="3200" dirty="0">
                <a:solidFill>
                  <a:srgbClr val="0070C0"/>
                </a:solidFill>
              </a:rPr>
            </a:br>
            <a:r>
              <a:rPr lang="en-US" sz="3200" dirty="0">
                <a:solidFill>
                  <a:srgbClr val="0070C0"/>
                </a:solidFill>
              </a:rPr>
              <a:t>Contact me anytime!</a:t>
            </a:r>
            <a:endParaRPr lang="en-US" sz="3200" dirty="0"/>
          </a:p>
        </p:txBody>
      </p:sp>
      <p:pic>
        <p:nvPicPr>
          <p:cNvPr id="4" name="Picture 3" descr="screenshot of induction calendar">
            <a:extLst>
              <a:ext uri="{FF2B5EF4-FFF2-40B4-BE49-F238E27FC236}">
                <a16:creationId xmlns:a16="http://schemas.microsoft.com/office/drawing/2014/main" id="{E44EE29F-5E24-EE8E-5EDD-CF2216CBD3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34583" y="1829281"/>
            <a:ext cx="3429000" cy="4572000"/>
          </a:xfrm>
          <a:prstGeom prst="rect">
            <a:avLst/>
          </a:prstGeom>
        </p:spPr>
      </p:pic>
    </p:spTree>
    <p:extLst>
      <p:ext uri="{BB962C8B-B14F-4D97-AF65-F5344CB8AC3E}">
        <p14:creationId xmlns:p14="http://schemas.microsoft.com/office/powerpoint/2010/main" val="3507539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41919-979E-5F77-2E0A-06A6C7D7268F}"/>
              </a:ext>
            </a:extLst>
          </p:cNvPr>
          <p:cNvSpPr>
            <a:spLocks noGrp="1"/>
          </p:cNvSpPr>
          <p:nvPr>
            <p:ph type="title"/>
          </p:nvPr>
        </p:nvSpPr>
        <p:spPr>
          <a:xfrm>
            <a:off x="1905001" y="596003"/>
            <a:ext cx="5029200" cy="1292662"/>
          </a:xfrm>
        </p:spPr>
        <p:txBody>
          <a:bodyPr/>
          <a:lstStyle/>
          <a:p>
            <a:pPr algn="ctr"/>
            <a:r>
              <a:rPr lang="en-US" sz="4800" dirty="0">
                <a:solidFill>
                  <a:schemeClr val="tx1"/>
                </a:solidFill>
                <a:hlinkClick r:id="rId2"/>
              </a:rPr>
              <a:t>PD &amp; Roster Form</a:t>
            </a:r>
            <a:r>
              <a:rPr lang="en-US" sz="4800" dirty="0">
                <a:solidFill>
                  <a:schemeClr val="tx1"/>
                </a:solidFill>
              </a:rPr>
              <a:t> </a:t>
            </a:r>
            <a:r>
              <a:rPr lang="en-US" sz="3600" dirty="0">
                <a:solidFill>
                  <a:schemeClr val="tx1"/>
                </a:solidFill>
              </a:rPr>
              <a:t>(click link)</a:t>
            </a:r>
          </a:p>
        </p:txBody>
      </p:sp>
      <p:sp>
        <p:nvSpPr>
          <p:cNvPr id="3" name="Text Placeholder 2">
            <a:extLst>
              <a:ext uri="{FF2B5EF4-FFF2-40B4-BE49-F238E27FC236}">
                <a16:creationId xmlns:a16="http://schemas.microsoft.com/office/drawing/2014/main" id="{D5BC7441-962E-47AF-277F-8526E1F210C7}"/>
              </a:ext>
            </a:extLst>
          </p:cNvPr>
          <p:cNvSpPr>
            <a:spLocks noGrp="1"/>
          </p:cNvSpPr>
          <p:nvPr>
            <p:ph type="body" idx="1"/>
          </p:nvPr>
        </p:nvSpPr>
        <p:spPr/>
        <p:txBody>
          <a:bodyPr/>
          <a:lstStyle/>
          <a:p>
            <a:endParaRPr lang="en-US" dirty="0"/>
          </a:p>
        </p:txBody>
      </p:sp>
      <p:pic>
        <p:nvPicPr>
          <p:cNvPr id="5" name="Picture 4">
            <a:extLst>
              <a:ext uri="{FF2B5EF4-FFF2-40B4-BE49-F238E27FC236}">
                <a16:creationId xmlns:a16="http://schemas.microsoft.com/office/drawing/2014/main" id="{0234AA1B-3554-06C1-AAD4-0D10CBF72E7E}"/>
              </a:ext>
              <a:ext uri="{C183D7F6-B498-43B3-948B-1728B52AA6E4}">
                <adec:decorative xmlns:adec="http://schemas.microsoft.com/office/drawing/2017/decorative" val="1"/>
              </a:ext>
            </a:extLst>
          </p:cNvPr>
          <p:cNvPicPr>
            <a:picLocks noChangeAspect="1"/>
          </p:cNvPicPr>
          <p:nvPr/>
        </p:nvPicPr>
        <p:blipFill rotWithShape="1">
          <a:blip r:embed="rId3">
            <a:extLst>
              <a:ext uri="{28A0092B-C50C-407E-A947-70E740481C1C}">
                <a14:useLocalDpi xmlns:a14="http://schemas.microsoft.com/office/drawing/2010/main" val="0"/>
              </a:ext>
            </a:extLst>
          </a:blip>
          <a:srcRect l="1553" t="14286" r="4795" b="13095"/>
          <a:stretch/>
        </p:blipFill>
        <p:spPr>
          <a:xfrm>
            <a:off x="2077481" y="1910399"/>
            <a:ext cx="4495802" cy="4648200"/>
          </a:xfrm>
          <a:prstGeom prst="rect">
            <a:avLst/>
          </a:prstGeom>
        </p:spPr>
      </p:pic>
    </p:spTree>
    <p:extLst>
      <p:ext uri="{BB962C8B-B14F-4D97-AF65-F5344CB8AC3E}">
        <p14:creationId xmlns:p14="http://schemas.microsoft.com/office/powerpoint/2010/main" val="29019712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7390" y="418053"/>
            <a:ext cx="5745480" cy="1217295"/>
          </a:xfrm>
          <a:prstGeom prst="rect">
            <a:avLst/>
          </a:prstGeom>
        </p:spPr>
        <p:txBody>
          <a:bodyPr vert="horz" wrap="square" lIns="0" tIns="0" rIns="0" bIns="0" rtlCol="0">
            <a:spAutoFit/>
          </a:bodyPr>
          <a:lstStyle/>
          <a:p>
            <a:pPr marL="12700" marR="5080">
              <a:lnSpc>
                <a:spcPts val="4750"/>
              </a:lnSpc>
            </a:pPr>
            <a:r>
              <a:rPr sz="4400" spc="-5" dirty="0">
                <a:solidFill>
                  <a:srgbClr val="000000"/>
                </a:solidFill>
                <a:latin typeface="Arial"/>
                <a:cs typeface="Arial"/>
              </a:rPr>
              <a:t>Principal &amp;  Administrator</a:t>
            </a:r>
            <a:r>
              <a:rPr sz="4400" spc="-25" dirty="0">
                <a:solidFill>
                  <a:srgbClr val="000000"/>
                </a:solidFill>
                <a:latin typeface="Arial"/>
                <a:cs typeface="Arial"/>
              </a:rPr>
              <a:t> </a:t>
            </a:r>
            <a:r>
              <a:rPr sz="4400" spc="-5" dirty="0">
                <a:solidFill>
                  <a:srgbClr val="000000"/>
                </a:solidFill>
                <a:latin typeface="Arial"/>
                <a:cs typeface="Arial"/>
              </a:rPr>
              <a:t>Induction</a:t>
            </a:r>
            <a:endParaRPr sz="4400" dirty="0">
              <a:latin typeface="Arial"/>
              <a:cs typeface="Arial"/>
            </a:endParaRPr>
          </a:p>
        </p:txBody>
      </p:sp>
      <p:sp>
        <p:nvSpPr>
          <p:cNvPr id="3" name="object 3">
            <a:extLst>
              <a:ext uri="{C183D7F6-B498-43B3-948B-1728B52AA6E4}">
                <adec:decorative xmlns:adec="http://schemas.microsoft.com/office/drawing/2017/decorative" val="1"/>
              </a:ext>
            </a:extLst>
          </p:cNvPr>
          <p:cNvSpPr/>
          <p:nvPr/>
        </p:nvSpPr>
        <p:spPr>
          <a:xfrm>
            <a:off x="628650" y="1825752"/>
            <a:ext cx="7878005" cy="4344465"/>
          </a:xfrm>
          <a:prstGeom prst="rect">
            <a:avLst/>
          </a:prstGeom>
          <a:blipFill>
            <a:blip r:embed="rId3" cstate="print"/>
            <a:stretch>
              <a:fillRect/>
            </a:stretch>
          </a:blipFill>
        </p:spPr>
        <p:txBody>
          <a:bodyPr wrap="square" lIns="0" tIns="0" rIns="0" bIns="0" rtlCol="0"/>
          <a:lstStyle/>
          <a:p>
            <a:pPr marL="241300" indent="-228600">
              <a:lnSpc>
                <a:spcPct val="100000"/>
              </a:lnSpc>
              <a:buChar char="•"/>
              <a:tabLst>
                <a:tab pos="241300" algn="l"/>
              </a:tabLst>
            </a:pPr>
            <a:r>
              <a:rPr lang="en-US" spc="-5" dirty="0">
                <a:latin typeface="Arial"/>
                <a:cs typeface="Arial"/>
              </a:rPr>
              <a:t>Hold </a:t>
            </a:r>
            <a:r>
              <a:rPr lang="en-US" dirty="0">
                <a:latin typeface="Arial"/>
                <a:cs typeface="Arial"/>
              </a:rPr>
              <a:t>Colorado Initial</a:t>
            </a:r>
            <a:r>
              <a:rPr lang="en-US" spc="-50" dirty="0">
                <a:latin typeface="Arial"/>
                <a:cs typeface="Arial"/>
              </a:rPr>
              <a:t> </a:t>
            </a:r>
            <a:r>
              <a:rPr lang="en-US" dirty="0">
                <a:latin typeface="Arial"/>
                <a:cs typeface="Arial"/>
              </a:rPr>
              <a:t>License</a:t>
            </a:r>
          </a:p>
          <a:p>
            <a:pPr marL="698500" lvl="1" indent="-228600">
              <a:lnSpc>
                <a:spcPct val="100000"/>
              </a:lnSpc>
              <a:spcBef>
                <a:spcPts val="1235"/>
              </a:spcBef>
              <a:buChar char="•"/>
              <a:tabLst>
                <a:tab pos="698500" algn="l"/>
              </a:tabLst>
            </a:pPr>
            <a:r>
              <a:rPr lang="en-US" spc="-5" dirty="0">
                <a:latin typeface="Arial"/>
                <a:cs typeface="Arial"/>
              </a:rPr>
              <a:t>Principal</a:t>
            </a:r>
            <a:endParaRPr lang="en-US" dirty="0">
              <a:latin typeface="Arial"/>
              <a:cs typeface="Arial"/>
            </a:endParaRPr>
          </a:p>
          <a:p>
            <a:pPr marL="698500" lvl="1" indent="-228600">
              <a:lnSpc>
                <a:spcPct val="100000"/>
              </a:lnSpc>
              <a:spcBef>
                <a:spcPts val="1225"/>
              </a:spcBef>
              <a:buChar char="•"/>
              <a:tabLst>
                <a:tab pos="698500" algn="l"/>
              </a:tabLst>
            </a:pPr>
            <a:r>
              <a:rPr lang="en-US" spc="-5" dirty="0">
                <a:latin typeface="Arial"/>
                <a:cs typeface="Arial"/>
              </a:rPr>
              <a:t>Administrator</a:t>
            </a:r>
            <a:endParaRPr lang="en-US" dirty="0">
              <a:latin typeface="Arial"/>
              <a:cs typeface="Arial"/>
            </a:endParaRPr>
          </a:p>
          <a:p>
            <a:pPr marL="698500" lvl="1" indent="-228600">
              <a:lnSpc>
                <a:spcPct val="100000"/>
              </a:lnSpc>
              <a:spcBef>
                <a:spcPts val="1220"/>
              </a:spcBef>
              <a:buChar char="•"/>
              <a:tabLst>
                <a:tab pos="698500" algn="l"/>
              </a:tabLst>
            </a:pPr>
            <a:r>
              <a:rPr lang="en-US" spc="-5" dirty="0">
                <a:latin typeface="Arial"/>
                <a:cs typeface="Arial"/>
              </a:rPr>
              <a:t>Special Education Director</a:t>
            </a:r>
            <a:endParaRPr lang="en-US" dirty="0">
              <a:latin typeface="Arial"/>
              <a:cs typeface="Arial"/>
            </a:endParaRPr>
          </a:p>
          <a:p>
            <a:pPr marL="698500" lvl="1" indent="-228600">
              <a:lnSpc>
                <a:spcPct val="100000"/>
              </a:lnSpc>
              <a:spcBef>
                <a:spcPts val="1220"/>
              </a:spcBef>
              <a:buChar char="•"/>
              <a:tabLst>
                <a:tab pos="698500" algn="l"/>
              </a:tabLst>
            </a:pPr>
            <a:r>
              <a:rPr lang="en-US" spc="-5" dirty="0">
                <a:latin typeface="Arial"/>
                <a:cs typeface="Arial"/>
              </a:rPr>
              <a:t>Gifted Education</a:t>
            </a:r>
            <a:r>
              <a:rPr lang="en-US" spc="-35" dirty="0">
                <a:latin typeface="Arial"/>
                <a:cs typeface="Arial"/>
              </a:rPr>
              <a:t> </a:t>
            </a:r>
            <a:r>
              <a:rPr lang="en-US" spc="-5" dirty="0">
                <a:latin typeface="Arial"/>
                <a:cs typeface="Arial"/>
              </a:rPr>
              <a:t>Director</a:t>
            </a:r>
            <a:endParaRPr lang="en-US" dirty="0">
              <a:latin typeface="Arial"/>
              <a:cs typeface="Arial"/>
            </a:endParaRPr>
          </a:p>
          <a:p>
            <a:pPr marL="241300" marR="5080" indent="-228600">
              <a:lnSpc>
                <a:spcPct val="80000"/>
              </a:lnSpc>
              <a:spcBef>
                <a:spcPts val="2390"/>
              </a:spcBef>
              <a:buChar char="•"/>
              <a:tabLst>
                <a:tab pos="241300" algn="l"/>
              </a:tabLst>
            </a:pPr>
            <a:r>
              <a:rPr lang="en-US" dirty="0">
                <a:latin typeface="Arial"/>
                <a:cs typeface="Arial"/>
              </a:rPr>
              <a:t>Employed in a leadership position at a charter school</a:t>
            </a:r>
          </a:p>
          <a:p>
            <a:pPr marL="241300" indent="-228600">
              <a:lnSpc>
                <a:spcPct val="100000"/>
              </a:lnSpc>
              <a:spcBef>
                <a:spcPts val="1725"/>
              </a:spcBef>
              <a:buChar char="•"/>
              <a:tabLst>
                <a:tab pos="241300" algn="l"/>
              </a:tabLst>
            </a:pPr>
            <a:r>
              <a:rPr lang="en-US" dirty="0">
                <a:latin typeface="Arial"/>
                <a:cs typeface="Arial"/>
              </a:rPr>
              <a:t>Job duties include a leadership</a:t>
            </a:r>
            <a:r>
              <a:rPr lang="en-US" spc="-70" dirty="0">
                <a:latin typeface="Arial"/>
                <a:cs typeface="Arial"/>
              </a:rPr>
              <a:t> </a:t>
            </a:r>
            <a:r>
              <a:rPr lang="en-US" dirty="0">
                <a:latin typeface="Arial"/>
                <a:cs typeface="Arial"/>
              </a:rPr>
              <a:t>role</a:t>
            </a:r>
          </a:p>
          <a:p>
            <a:pPr marL="12700">
              <a:lnSpc>
                <a:spcPct val="100000"/>
              </a:lnSpc>
              <a:spcBef>
                <a:spcPts val="1725"/>
              </a:spcBef>
              <a:tabLst>
                <a:tab pos="241300" algn="l"/>
              </a:tabLst>
            </a:pPr>
            <a:r>
              <a:rPr lang="en-US" dirty="0">
                <a:latin typeface="Arial"/>
                <a:cs typeface="Arial"/>
              </a:rPr>
              <a:t>Contact Kimberly Caplan</a:t>
            </a:r>
          </a:p>
          <a:p>
            <a:pPr marL="12700">
              <a:lnSpc>
                <a:spcPct val="100000"/>
              </a:lnSpc>
              <a:spcBef>
                <a:spcPts val="1725"/>
              </a:spcBef>
              <a:tabLst>
                <a:tab pos="241300" algn="l"/>
              </a:tabLst>
            </a:pPr>
            <a:r>
              <a:rPr lang="en-US" dirty="0">
                <a:latin typeface="Arial"/>
                <a:cs typeface="Arial"/>
                <a:hlinkClick r:id="rId4"/>
              </a:rPr>
              <a:t>kimberlycaplan@csi.state.co.us</a:t>
            </a:r>
            <a:r>
              <a:rPr lang="en-US" dirty="0">
                <a:latin typeface="Arial"/>
                <a:cs typeface="Arial"/>
              </a:rPr>
              <a:t> </a:t>
            </a:r>
          </a:p>
          <a:p>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3EEE5-FE45-E11D-AC97-53579AADA8CB}"/>
              </a:ext>
            </a:extLst>
          </p:cNvPr>
          <p:cNvSpPr>
            <a:spLocks noGrp="1"/>
          </p:cNvSpPr>
          <p:nvPr>
            <p:ph type="title"/>
          </p:nvPr>
        </p:nvSpPr>
        <p:spPr>
          <a:xfrm>
            <a:off x="1219200" y="457200"/>
            <a:ext cx="6248400" cy="492443"/>
          </a:xfrm>
        </p:spPr>
        <p:txBody>
          <a:bodyPr/>
          <a:lstStyle/>
          <a:p>
            <a:pPr algn="ctr"/>
            <a:r>
              <a:rPr lang="en-US" sz="3200" dirty="0">
                <a:solidFill>
                  <a:srgbClr val="0070C0"/>
                </a:solidFill>
                <a:hlinkClick r:id="rId2"/>
              </a:rPr>
              <a:t>Quick Check</a:t>
            </a:r>
            <a:r>
              <a:rPr lang="en-US" sz="3200" dirty="0">
                <a:solidFill>
                  <a:srgbClr val="0070C0"/>
                </a:solidFill>
              </a:rPr>
              <a:t> (click on the link)</a:t>
            </a:r>
            <a:endParaRPr lang="en-US" sz="3200" dirty="0"/>
          </a:p>
        </p:txBody>
      </p:sp>
      <p:sp>
        <p:nvSpPr>
          <p:cNvPr id="3" name="Text Placeholder 2">
            <a:extLst>
              <a:ext uri="{FF2B5EF4-FFF2-40B4-BE49-F238E27FC236}">
                <a16:creationId xmlns:a16="http://schemas.microsoft.com/office/drawing/2014/main" id="{D87B0AEB-5FE6-E385-1309-1B041BF32FE7}"/>
              </a:ext>
            </a:extLst>
          </p:cNvPr>
          <p:cNvSpPr>
            <a:spLocks noGrp="1"/>
          </p:cNvSpPr>
          <p:nvPr>
            <p:ph type="body" idx="1"/>
          </p:nvPr>
        </p:nvSpPr>
        <p:spPr>
          <a:xfrm>
            <a:off x="199134" y="838200"/>
            <a:ext cx="8002784" cy="5078313"/>
          </a:xfrm>
        </p:spPr>
        <p:txBody>
          <a:bodyPr/>
          <a:lstStyle/>
          <a:p>
            <a:endParaRPr lang="en-US" dirty="0"/>
          </a:p>
          <a:p>
            <a:pPr marL="457200" indent="-457200">
              <a:buAutoNum type="arabicPeriod"/>
            </a:pPr>
            <a:r>
              <a:rPr lang="en-US" dirty="0"/>
              <a:t>What are the three main components of induction?</a:t>
            </a:r>
          </a:p>
          <a:p>
            <a:pPr marL="457200" indent="-457200">
              <a:buAutoNum type="arabicPeriod"/>
            </a:pPr>
            <a:endParaRPr lang="en-US" dirty="0"/>
          </a:p>
          <a:p>
            <a:pPr marL="457200" indent="-457200">
              <a:buAutoNum type="arabicPeriod"/>
            </a:pPr>
            <a:r>
              <a:rPr lang="en-US" dirty="0"/>
              <a:t>What is the topic for January work session/submission? </a:t>
            </a:r>
          </a:p>
          <a:p>
            <a:pPr marL="457200" indent="-457200">
              <a:buAutoNum type="arabicPeriod"/>
            </a:pPr>
            <a:endParaRPr lang="en-US" dirty="0"/>
          </a:p>
          <a:p>
            <a:pPr marL="457200" indent="-457200">
              <a:buAutoNum type="arabicPeriod"/>
            </a:pPr>
            <a:r>
              <a:rPr lang="en-US" dirty="0"/>
              <a:t>Who has the option to attend the monthly work sessions?</a:t>
            </a:r>
          </a:p>
          <a:p>
            <a:pPr marL="457200" indent="-457200">
              <a:buAutoNum type="arabicPeriod"/>
            </a:pPr>
            <a:endParaRPr lang="en-US" dirty="0"/>
          </a:p>
          <a:p>
            <a:pPr marL="457200" indent="-457200">
              <a:buAutoNum type="arabicPeriod"/>
            </a:pPr>
            <a:r>
              <a:rPr lang="en-US" dirty="0"/>
              <a:t>What is the platform for the online modules &amp; assignment submissions?</a:t>
            </a:r>
          </a:p>
          <a:p>
            <a:pPr marL="457200" indent="-457200">
              <a:buAutoNum type="arabicPeriod"/>
            </a:pPr>
            <a:endParaRPr lang="en-US" dirty="0"/>
          </a:p>
          <a:p>
            <a:pPr marL="457200" indent="-457200">
              <a:buAutoNum type="arabicPeriod"/>
            </a:pPr>
            <a:r>
              <a:rPr lang="en-US" dirty="0"/>
              <a:t>What are the types of observations required?</a:t>
            </a:r>
          </a:p>
          <a:p>
            <a:pPr marL="457200" indent="-457200">
              <a:buAutoNum type="arabicPeriod"/>
            </a:pPr>
            <a:endParaRPr lang="en-US" dirty="0"/>
          </a:p>
          <a:p>
            <a:pPr marL="457200" indent="-457200">
              <a:buAutoNum type="arabicPeriod"/>
            </a:pPr>
            <a:r>
              <a:rPr lang="en-US" dirty="0"/>
              <a:t>Please rate this training 1 to 10 (1 poor to 10 exceptional)</a:t>
            </a:r>
          </a:p>
          <a:p>
            <a:pPr marL="457200" indent="-457200">
              <a:buAutoNum type="arabicPeriod"/>
            </a:pPr>
            <a:r>
              <a:rPr lang="en-US" dirty="0"/>
              <a:t>Please share suggestions for improvement.</a:t>
            </a:r>
          </a:p>
          <a:p>
            <a:pPr marL="457200" indent="-457200">
              <a:buAutoNum type="arabicPeriod"/>
            </a:pPr>
            <a:endParaRPr lang="en-US" dirty="0"/>
          </a:p>
        </p:txBody>
      </p:sp>
      <p:pic>
        <p:nvPicPr>
          <p:cNvPr id="5" name="Picture 4">
            <a:extLst>
              <a:ext uri="{FF2B5EF4-FFF2-40B4-BE49-F238E27FC236}">
                <a16:creationId xmlns:a16="http://schemas.microsoft.com/office/drawing/2014/main" id="{977B6B21-D604-CAC5-A3DF-8D928CA26F8F}"/>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05528" y="3911600"/>
            <a:ext cx="1866900" cy="2489200"/>
          </a:xfrm>
          <a:prstGeom prst="rect">
            <a:avLst/>
          </a:prstGeom>
        </p:spPr>
      </p:pic>
    </p:spTree>
    <p:extLst>
      <p:ext uri="{BB962C8B-B14F-4D97-AF65-F5344CB8AC3E}">
        <p14:creationId xmlns:p14="http://schemas.microsoft.com/office/powerpoint/2010/main" val="2328796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7390" y="643605"/>
            <a:ext cx="3642995" cy="690245"/>
          </a:xfrm>
          <a:prstGeom prst="rect">
            <a:avLst/>
          </a:prstGeom>
        </p:spPr>
        <p:txBody>
          <a:bodyPr vert="horz" wrap="square" lIns="0" tIns="0" rIns="0" bIns="0" rtlCol="0">
            <a:spAutoFit/>
          </a:bodyPr>
          <a:lstStyle/>
          <a:p>
            <a:pPr marL="12700">
              <a:lnSpc>
                <a:spcPct val="100000"/>
              </a:lnSpc>
            </a:pPr>
            <a:r>
              <a:rPr sz="4400" spc="-85" dirty="0">
                <a:solidFill>
                  <a:srgbClr val="000000"/>
                </a:solidFill>
                <a:latin typeface="Arial"/>
                <a:cs typeface="Arial"/>
              </a:rPr>
              <a:t>Today’s</a:t>
            </a:r>
            <a:r>
              <a:rPr sz="4400" spc="-145" dirty="0">
                <a:solidFill>
                  <a:srgbClr val="000000"/>
                </a:solidFill>
                <a:latin typeface="Arial"/>
                <a:cs typeface="Arial"/>
              </a:rPr>
              <a:t> </a:t>
            </a:r>
            <a:r>
              <a:rPr sz="4400" spc="-85" dirty="0">
                <a:solidFill>
                  <a:srgbClr val="000000"/>
                </a:solidFill>
                <a:latin typeface="Arial"/>
                <a:cs typeface="Arial"/>
              </a:rPr>
              <a:t>Topics</a:t>
            </a:r>
            <a:endParaRPr sz="4400">
              <a:latin typeface="Arial"/>
              <a:cs typeface="Arial"/>
            </a:endParaRPr>
          </a:p>
        </p:txBody>
      </p:sp>
      <p:sp>
        <p:nvSpPr>
          <p:cNvPr id="3" name="object 3"/>
          <p:cNvSpPr txBox="1"/>
          <p:nvPr/>
        </p:nvSpPr>
        <p:spPr>
          <a:xfrm>
            <a:off x="707390" y="1819021"/>
            <a:ext cx="7698740" cy="2871470"/>
          </a:xfrm>
          <a:prstGeom prst="rect">
            <a:avLst/>
          </a:prstGeom>
        </p:spPr>
        <p:txBody>
          <a:bodyPr vert="horz" wrap="square" lIns="0" tIns="0" rIns="0" bIns="0" rtlCol="0">
            <a:spAutoFit/>
          </a:bodyPr>
          <a:lstStyle/>
          <a:p>
            <a:pPr marL="240665" indent="-227965">
              <a:lnSpc>
                <a:spcPct val="100000"/>
              </a:lnSpc>
              <a:buChar char="•"/>
              <a:tabLst>
                <a:tab pos="241300" algn="l"/>
              </a:tabLst>
            </a:pPr>
            <a:r>
              <a:rPr sz="2800" dirty="0">
                <a:latin typeface="Arial"/>
                <a:cs typeface="Arial"/>
              </a:rPr>
              <a:t>What is the </a:t>
            </a:r>
            <a:r>
              <a:rPr sz="2800" dirty="0">
                <a:solidFill>
                  <a:srgbClr val="455FA9"/>
                </a:solidFill>
                <a:latin typeface="Arial"/>
                <a:cs typeface="Arial"/>
              </a:rPr>
              <a:t>purpose </a:t>
            </a:r>
            <a:r>
              <a:rPr sz="2800" dirty="0">
                <a:latin typeface="Arial"/>
                <a:cs typeface="Arial"/>
              </a:rPr>
              <a:t>of</a:t>
            </a:r>
            <a:r>
              <a:rPr sz="2800" spc="-105" dirty="0">
                <a:latin typeface="Arial"/>
                <a:cs typeface="Arial"/>
              </a:rPr>
              <a:t> </a:t>
            </a:r>
            <a:r>
              <a:rPr sz="2800" dirty="0">
                <a:latin typeface="Arial"/>
                <a:cs typeface="Arial"/>
              </a:rPr>
              <a:t>Induction?</a:t>
            </a:r>
            <a:endParaRPr sz="2800">
              <a:latin typeface="Arial"/>
              <a:cs typeface="Arial"/>
            </a:endParaRPr>
          </a:p>
          <a:p>
            <a:pPr>
              <a:lnSpc>
                <a:spcPct val="100000"/>
              </a:lnSpc>
              <a:spcBef>
                <a:spcPts val="10"/>
              </a:spcBef>
              <a:buFont typeface="Arial"/>
              <a:buChar char="•"/>
            </a:pPr>
            <a:endParaRPr sz="4400">
              <a:latin typeface="Times New Roman"/>
              <a:cs typeface="Times New Roman"/>
            </a:endParaRPr>
          </a:p>
          <a:p>
            <a:pPr marL="240665" marR="86995" indent="-227965">
              <a:lnSpc>
                <a:spcPts val="3020"/>
              </a:lnSpc>
              <a:buChar char="•"/>
              <a:tabLst>
                <a:tab pos="241300" algn="l"/>
              </a:tabLst>
            </a:pPr>
            <a:r>
              <a:rPr sz="2800" dirty="0">
                <a:latin typeface="Arial"/>
                <a:cs typeface="Arial"/>
              </a:rPr>
              <a:t>What are the </a:t>
            </a:r>
            <a:r>
              <a:rPr sz="2800" dirty="0">
                <a:solidFill>
                  <a:srgbClr val="455FA9"/>
                </a:solidFill>
                <a:latin typeface="Arial"/>
                <a:cs typeface="Arial"/>
              </a:rPr>
              <a:t>key components </a:t>
            </a:r>
            <a:r>
              <a:rPr sz="2800" dirty="0">
                <a:latin typeface="Arial"/>
                <a:cs typeface="Arial"/>
              </a:rPr>
              <a:t>of </a:t>
            </a:r>
            <a:r>
              <a:rPr sz="2800" spc="-5" dirty="0">
                <a:latin typeface="Arial"/>
                <a:cs typeface="Arial"/>
              </a:rPr>
              <a:t>CSI</a:t>
            </a:r>
            <a:r>
              <a:rPr sz="2800" spc="-110" dirty="0">
                <a:latin typeface="Arial"/>
                <a:cs typeface="Arial"/>
              </a:rPr>
              <a:t> </a:t>
            </a:r>
            <a:r>
              <a:rPr sz="2800" dirty="0">
                <a:latin typeface="Arial"/>
                <a:cs typeface="Arial"/>
              </a:rPr>
              <a:t>Induction  Programs?</a:t>
            </a:r>
            <a:endParaRPr sz="2800">
              <a:latin typeface="Arial"/>
              <a:cs typeface="Arial"/>
            </a:endParaRPr>
          </a:p>
          <a:p>
            <a:pPr>
              <a:lnSpc>
                <a:spcPct val="100000"/>
              </a:lnSpc>
              <a:spcBef>
                <a:spcPts val="40"/>
              </a:spcBef>
              <a:buFont typeface="Arial"/>
              <a:buChar char="•"/>
            </a:pPr>
            <a:endParaRPr sz="4000">
              <a:latin typeface="Times New Roman"/>
              <a:cs typeface="Times New Roman"/>
            </a:endParaRPr>
          </a:p>
          <a:p>
            <a:pPr marL="241300" indent="-228600">
              <a:lnSpc>
                <a:spcPct val="100000"/>
              </a:lnSpc>
              <a:buChar char="•"/>
              <a:tabLst>
                <a:tab pos="241300" algn="l"/>
              </a:tabLst>
            </a:pPr>
            <a:r>
              <a:rPr sz="2800" dirty="0">
                <a:latin typeface="Arial"/>
                <a:cs typeface="Arial"/>
              </a:rPr>
              <a:t>What is the process to </a:t>
            </a:r>
            <a:r>
              <a:rPr sz="2800" dirty="0">
                <a:solidFill>
                  <a:srgbClr val="455FA9"/>
                </a:solidFill>
                <a:latin typeface="Arial"/>
                <a:cs typeface="Arial"/>
              </a:rPr>
              <a:t>register </a:t>
            </a:r>
            <a:r>
              <a:rPr sz="2800" dirty="0">
                <a:latin typeface="Arial"/>
                <a:cs typeface="Arial"/>
              </a:rPr>
              <a:t>and</a:t>
            </a:r>
            <a:r>
              <a:rPr sz="2800" spc="-100" dirty="0">
                <a:latin typeface="Arial"/>
                <a:cs typeface="Arial"/>
              </a:rPr>
              <a:t> </a:t>
            </a:r>
            <a:r>
              <a:rPr sz="2800" dirty="0">
                <a:latin typeface="Arial"/>
                <a:cs typeface="Arial"/>
              </a:rPr>
              <a:t>participate?</a:t>
            </a:r>
            <a:endParaRPr sz="280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7390" y="643605"/>
            <a:ext cx="7425690" cy="690245"/>
          </a:xfrm>
          <a:prstGeom prst="rect">
            <a:avLst/>
          </a:prstGeom>
        </p:spPr>
        <p:txBody>
          <a:bodyPr vert="horz" wrap="square" lIns="0" tIns="0" rIns="0" bIns="0" rtlCol="0">
            <a:spAutoFit/>
          </a:bodyPr>
          <a:lstStyle/>
          <a:p>
            <a:pPr marL="12700">
              <a:lnSpc>
                <a:spcPct val="100000"/>
              </a:lnSpc>
            </a:pPr>
            <a:r>
              <a:rPr sz="4400" spc="-5" dirty="0">
                <a:solidFill>
                  <a:srgbClr val="000000"/>
                </a:solidFill>
                <a:latin typeface="Arial"/>
                <a:cs typeface="Arial"/>
              </a:rPr>
              <a:t>Induction Programs</a:t>
            </a:r>
            <a:r>
              <a:rPr sz="4400" dirty="0">
                <a:solidFill>
                  <a:srgbClr val="000000"/>
                </a:solidFill>
                <a:latin typeface="Arial"/>
                <a:cs typeface="Arial"/>
              </a:rPr>
              <a:t> </a:t>
            </a:r>
            <a:r>
              <a:rPr sz="4400" spc="-5" dirty="0">
                <a:solidFill>
                  <a:srgbClr val="000000"/>
                </a:solidFill>
                <a:latin typeface="Arial"/>
                <a:cs typeface="Arial"/>
              </a:rPr>
              <a:t>provide…</a:t>
            </a:r>
            <a:endParaRPr sz="4400">
              <a:latin typeface="Arial"/>
              <a:cs typeface="Arial"/>
            </a:endParaRPr>
          </a:p>
        </p:txBody>
      </p:sp>
      <p:sp>
        <p:nvSpPr>
          <p:cNvPr id="3" name="object 3">
            <a:extLst>
              <a:ext uri="{C183D7F6-B498-43B3-948B-1728B52AA6E4}">
                <adec:decorative xmlns:adec="http://schemas.microsoft.com/office/drawing/2017/decorative" val="1"/>
              </a:ext>
            </a:extLst>
          </p:cNvPr>
          <p:cNvSpPr/>
          <p:nvPr/>
        </p:nvSpPr>
        <p:spPr>
          <a:xfrm>
            <a:off x="628650" y="1827279"/>
            <a:ext cx="7886700" cy="915669"/>
          </a:xfrm>
          <a:custGeom>
            <a:avLst/>
            <a:gdLst/>
            <a:ahLst/>
            <a:cxnLst/>
            <a:rect l="l" t="t" r="r" b="b"/>
            <a:pathLst>
              <a:path w="7886700" h="915669">
                <a:moveTo>
                  <a:pt x="7795183" y="0"/>
                </a:moveTo>
                <a:lnTo>
                  <a:pt x="91516" y="0"/>
                </a:lnTo>
                <a:lnTo>
                  <a:pt x="55892" y="7191"/>
                </a:lnTo>
                <a:lnTo>
                  <a:pt x="26803" y="26803"/>
                </a:lnTo>
                <a:lnTo>
                  <a:pt x="7191" y="55892"/>
                </a:lnTo>
                <a:lnTo>
                  <a:pt x="0" y="91516"/>
                </a:lnTo>
                <a:lnTo>
                  <a:pt x="2" y="823645"/>
                </a:lnTo>
                <a:lnTo>
                  <a:pt x="7198" y="859269"/>
                </a:lnTo>
                <a:lnTo>
                  <a:pt x="26812" y="888358"/>
                </a:lnTo>
                <a:lnTo>
                  <a:pt x="55902" y="907970"/>
                </a:lnTo>
                <a:lnTo>
                  <a:pt x="91516" y="915162"/>
                </a:lnTo>
                <a:lnTo>
                  <a:pt x="7795183" y="915162"/>
                </a:lnTo>
                <a:lnTo>
                  <a:pt x="7859900" y="888352"/>
                </a:lnTo>
                <a:lnTo>
                  <a:pt x="7886700" y="823645"/>
                </a:lnTo>
                <a:lnTo>
                  <a:pt x="7886712" y="91516"/>
                </a:lnTo>
                <a:lnTo>
                  <a:pt x="7879519" y="55892"/>
                </a:lnTo>
                <a:lnTo>
                  <a:pt x="7859903" y="26803"/>
                </a:lnTo>
                <a:lnTo>
                  <a:pt x="7830809" y="7191"/>
                </a:lnTo>
                <a:lnTo>
                  <a:pt x="7795183" y="0"/>
                </a:lnTo>
                <a:close/>
              </a:path>
            </a:pathLst>
          </a:custGeom>
          <a:solidFill>
            <a:srgbClr val="CBDBDF"/>
          </a:solidFill>
        </p:spPr>
        <p:txBody>
          <a:bodyPr wrap="square" lIns="0" tIns="0" rIns="0" bIns="0" rtlCol="0"/>
          <a:lstStyle/>
          <a:p>
            <a:endParaRPr/>
          </a:p>
        </p:txBody>
      </p:sp>
      <p:sp>
        <p:nvSpPr>
          <p:cNvPr id="4" name="object 4">
            <a:extLst>
              <a:ext uri="{C183D7F6-B498-43B3-948B-1728B52AA6E4}">
                <adec:decorative xmlns:adec="http://schemas.microsoft.com/office/drawing/2017/decorative" val="1"/>
              </a:ext>
            </a:extLst>
          </p:cNvPr>
          <p:cNvSpPr/>
          <p:nvPr/>
        </p:nvSpPr>
        <p:spPr>
          <a:xfrm>
            <a:off x="905255" y="2033028"/>
            <a:ext cx="503681" cy="503669"/>
          </a:xfrm>
          <a:prstGeom prst="rect">
            <a:avLst/>
          </a:prstGeom>
          <a:blipFill>
            <a:blip r:embed="rId3" cstate="print"/>
            <a:stretch>
              <a:fillRect/>
            </a:stretch>
          </a:blipFill>
        </p:spPr>
        <p:txBody>
          <a:bodyPr wrap="square" lIns="0" tIns="0" rIns="0" bIns="0" rtlCol="0"/>
          <a:lstStyle/>
          <a:p>
            <a:endParaRPr/>
          </a:p>
        </p:txBody>
      </p:sp>
      <p:sp>
        <p:nvSpPr>
          <p:cNvPr id="5" name="object 5">
            <a:extLst>
              <a:ext uri="{C183D7F6-B498-43B3-948B-1728B52AA6E4}">
                <adec:decorative xmlns:adec="http://schemas.microsoft.com/office/drawing/2017/decorative" val="1"/>
              </a:ext>
            </a:extLst>
          </p:cNvPr>
          <p:cNvSpPr/>
          <p:nvPr/>
        </p:nvSpPr>
        <p:spPr>
          <a:xfrm>
            <a:off x="628650" y="2971803"/>
            <a:ext cx="7886700" cy="915669"/>
          </a:xfrm>
          <a:custGeom>
            <a:avLst/>
            <a:gdLst/>
            <a:ahLst/>
            <a:cxnLst/>
            <a:rect l="l" t="t" r="r" b="b"/>
            <a:pathLst>
              <a:path w="7886700" h="915670">
                <a:moveTo>
                  <a:pt x="7795183" y="0"/>
                </a:moveTo>
                <a:lnTo>
                  <a:pt x="91516" y="0"/>
                </a:lnTo>
                <a:lnTo>
                  <a:pt x="55892" y="7191"/>
                </a:lnTo>
                <a:lnTo>
                  <a:pt x="26803" y="26803"/>
                </a:lnTo>
                <a:lnTo>
                  <a:pt x="7191" y="55892"/>
                </a:lnTo>
                <a:lnTo>
                  <a:pt x="0" y="91516"/>
                </a:lnTo>
                <a:lnTo>
                  <a:pt x="2" y="823645"/>
                </a:lnTo>
                <a:lnTo>
                  <a:pt x="7198" y="859269"/>
                </a:lnTo>
                <a:lnTo>
                  <a:pt x="26812" y="888358"/>
                </a:lnTo>
                <a:lnTo>
                  <a:pt x="55902" y="907970"/>
                </a:lnTo>
                <a:lnTo>
                  <a:pt x="91516" y="915162"/>
                </a:lnTo>
                <a:lnTo>
                  <a:pt x="7795183" y="915162"/>
                </a:lnTo>
                <a:lnTo>
                  <a:pt x="7859900" y="888352"/>
                </a:lnTo>
                <a:lnTo>
                  <a:pt x="7886700" y="823645"/>
                </a:lnTo>
                <a:lnTo>
                  <a:pt x="7886712" y="91516"/>
                </a:lnTo>
                <a:lnTo>
                  <a:pt x="7879519" y="55892"/>
                </a:lnTo>
                <a:lnTo>
                  <a:pt x="7859903" y="26803"/>
                </a:lnTo>
                <a:lnTo>
                  <a:pt x="7830809" y="7191"/>
                </a:lnTo>
                <a:lnTo>
                  <a:pt x="7795183" y="0"/>
                </a:lnTo>
                <a:close/>
              </a:path>
            </a:pathLst>
          </a:custGeom>
          <a:solidFill>
            <a:srgbClr val="CBDBDF"/>
          </a:solidFill>
        </p:spPr>
        <p:txBody>
          <a:bodyPr wrap="square" lIns="0" tIns="0" rIns="0" bIns="0" rtlCol="0"/>
          <a:lstStyle/>
          <a:p>
            <a:endParaRPr/>
          </a:p>
        </p:txBody>
      </p:sp>
      <p:sp>
        <p:nvSpPr>
          <p:cNvPr id="6" name="object 6">
            <a:extLst>
              <a:ext uri="{C183D7F6-B498-43B3-948B-1728B52AA6E4}">
                <adec:decorative xmlns:adec="http://schemas.microsoft.com/office/drawing/2017/decorative" val="1"/>
              </a:ext>
            </a:extLst>
          </p:cNvPr>
          <p:cNvSpPr/>
          <p:nvPr/>
        </p:nvSpPr>
        <p:spPr>
          <a:xfrm>
            <a:off x="905255" y="3177539"/>
            <a:ext cx="503681" cy="503681"/>
          </a:xfrm>
          <a:prstGeom prst="rect">
            <a:avLst/>
          </a:prstGeom>
          <a:blipFill>
            <a:blip r:embed="rId4" cstate="print"/>
            <a:stretch>
              <a:fillRect/>
            </a:stretch>
          </a:blipFill>
        </p:spPr>
        <p:txBody>
          <a:bodyPr wrap="square" lIns="0" tIns="0" rIns="0" bIns="0" rtlCol="0"/>
          <a:lstStyle/>
          <a:p>
            <a:endParaRPr/>
          </a:p>
        </p:txBody>
      </p:sp>
      <p:sp>
        <p:nvSpPr>
          <p:cNvPr id="7" name="object 7">
            <a:extLst>
              <a:ext uri="{C183D7F6-B498-43B3-948B-1728B52AA6E4}">
                <adec:decorative xmlns:adec="http://schemas.microsoft.com/office/drawing/2017/decorative" val="1"/>
              </a:ext>
            </a:extLst>
          </p:cNvPr>
          <p:cNvSpPr/>
          <p:nvPr/>
        </p:nvSpPr>
        <p:spPr>
          <a:xfrm>
            <a:off x="628650" y="4115565"/>
            <a:ext cx="7886700" cy="915669"/>
          </a:xfrm>
          <a:custGeom>
            <a:avLst/>
            <a:gdLst/>
            <a:ahLst/>
            <a:cxnLst/>
            <a:rect l="l" t="t" r="r" b="b"/>
            <a:pathLst>
              <a:path w="7886700" h="915670">
                <a:moveTo>
                  <a:pt x="7795183" y="0"/>
                </a:moveTo>
                <a:lnTo>
                  <a:pt x="91516" y="0"/>
                </a:lnTo>
                <a:lnTo>
                  <a:pt x="55892" y="7191"/>
                </a:lnTo>
                <a:lnTo>
                  <a:pt x="26803" y="26803"/>
                </a:lnTo>
                <a:lnTo>
                  <a:pt x="7191" y="55892"/>
                </a:lnTo>
                <a:lnTo>
                  <a:pt x="0" y="91516"/>
                </a:lnTo>
                <a:lnTo>
                  <a:pt x="2" y="823645"/>
                </a:lnTo>
                <a:lnTo>
                  <a:pt x="7198" y="859269"/>
                </a:lnTo>
                <a:lnTo>
                  <a:pt x="26812" y="888358"/>
                </a:lnTo>
                <a:lnTo>
                  <a:pt x="55902" y="907970"/>
                </a:lnTo>
                <a:lnTo>
                  <a:pt x="91516" y="915162"/>
                </a:lnTo>
                <a:lnTo>
                  <a:pt x="7795183" y="915162"/>
                </a:lnTo>
                <a:lnTo>
                  <a:pt x="7859900" y="888352"/>
                </a:lnTo>
                <a:lnTo>
                  <a:pt x="7886700" y="823645"/>
                </a:lnTo>
                <a:lnTo>
                  <a:pt x="7886712" y="91516"/>
                </a:lnTo>
                <a:lnTo>
                  <a:pt x="7879519" y="55892"/>
                </a:lnTo>
                <a:lnTo>
                  <a:pt x="7859903" y="26803"/>
                </a:lnTo>
                <a:lnTo>
                  <a:pt x="7830809" y="7191"/>
                </a:lnTo>
                <a:lnTo>
                  <a:pt x="7795183" y="0"/>
                </a:lnTo>
                <a:close/>
              </a:path>
            </a:pathLst>
          </a:custGeom>
          <a:solidFill>
            <a:srgbClr val="CBDBDF"/>
          </a:solidFill>
        </p:spPr>
        <p:txBody>
          <a:bodyPr wrap="square" lIns="0" tIns="0" rIns="0" bIns="0" rtlCol="0"/>
          <a:lstStyle/>
          <a:p>
            <a:endParaRPr/>
          </a:p>
        </p:txBody>
      </p:sp>
      <p:sp>
        <p:nvSpPr>
          <p:cNvPr id="8" name="object 8">
            <a:extLst>
              <a:ext uri="{C183D7F6-B498-43B3-948B-1728B52AA6E4}">
                <adec:decorative xmlns:adec="http://schemas.microsoft.com/office/drawing/2017/decorative" val="1"/>
              </a:ext>
            </a:extLst>
          </p:cNvPr>
          <p:cNvSpPr/>
          <p:nvPr/>
        </p:nvSpPr>
        <p:spPr>
          <a:xfrm>
            <a:off x="905255" y="4321314"/>
            <a:ext cx="503681" cy="503668"/>
          </a:xfrm>
          <a:prstGeom prst="rect">
            <a:avLst/>
          </a:prstGeom>
          <a:blipFill>
            <a:blip r:embed="rId5" cstate="print"/>
            <a:stretch>
              <a:fillRect/>
            </a:stretch>
          </a:blipFill>
        </p:spPr>
        <p:txBody>
          <a:bodyPr wrap="square" lIns="0" tIns="0" rIns="0" bIns="0" rtlCol="0"/>
          <a:lstStyle/>
          <a:p>
            <a:endParaRPr/>
          </a:p>
        </p:txBody>
      </p:sp>
      <p:sp>
        <p:nvSpPr>
          <p:cNvPr id="9" name="object 9">
            <a:extLst>
              <a:ext uri="{C183D7F6-B498-43B3-948B-1728B52AA6E4}">
                <adec:decorative xmlns:adec="http://schemas.microsoft.com/office/drawing/2017/decorative" val="1"/>
              </a:ext>
            </a:extLst>
          </p:cNvPr>
          <p:cNvSpPr/>
          <p:nvPr/>
        </p:nvSpPr>
        <p:spPr>
          <a:xfrm>
            <a:off x="628650" y="5260089"/>
            <a:ext cx="7886700" cy="915669"/>
          </a:xfrm>
          <a:custGeom>
            <a:avLst/>
            <a:gdLst/>
            <a:ahLst/>
            <a:cxnLst/>
            <a:rect l="l" t="t" r="r" b="b"/>
            <a:pathLst>
              <a:path w="7886700" h="915670">
                <a:moveTo>
                  <a:pt x="7795183" y="0"/>
                </a:moveTo>
                <a:lnTo>
                  <a:pt x="91516" y="0"/>
                </a:lnTo>
                <a:lnTo>
                  <a:pt x="55892" y="7191"/>
                </a:lnTo>
                <a:lnTo>
                  <a:pt x="26803" y="26803"/>
                </a:lnTo>
                <a:lnTo>
                  <a:pt x="7191" y="55892"/>
                </a:lnTo>
                <a:lnTo>
                  <a:pt x="0" y="91516"/>
                </a:lnTo>
                <a:lnTo>
                  <a:pt x="2" y="823645"/>
                </a:lnTo>
                <a:lnTo>
                  <a:pt x="7198" y="859269"/>
                </a:lnTo>
                <a:lnTo>
                  <a:pt x="26812" y="888358"/>
                </a:lnTo>
                <a:lnTo>
                  <a:pt x="55902" y="907970"/>
                </a:lnTo>
                <a:lnTo>
                  <a:pt x="91516" y="915162"/>
                </a:lnTo>
                <a:lnTo>
                  <a:pt x="7795183" y="915162"/>
                </a:lnTo>
                <a:lnTo>
                  <a:pt x="7859900" y="888352"/>
                </a:lnTo>
                <a:lnTo>
                  <a:pt x="7886700" y="823645"/>
                </a:lnTo>
                <a:lnTo>
                  <a:pt x="7886712" y="91516"/>
                </a:lnTo>
                <a:lnTo>
                  <a:pt x="7879519" y="55892"/>
                </a:lnTo>
                <a:lnTo>
                  <a:pt x="7859903" y="26803"/>
                </a:lnTo>
                <a:lnTo>
                  <a:pt x="7830809" y="7191"/>
                </a:lnTo>
                <a:lnTo>
                  <a:pt x="7795183" y="0"/>
                </a:lnTo>
                <a:close/>
              </a:path>
            </a:pathLst>
          </a:custGeom>
          <a:solidFill>
            <a:srgbClr val="CBDBDF"/>
          </a:solidFill>
        </p:spPr>
        <p:txBody>
          <a:bodyPr wrap="square" lIns="0" tIns="0" rIns="0" bIns="0" rtlCol="0"/>
          <a:lstStyle/>
          <a:p>
            <a:endParaRPr/>
          </a:p>
        </p:txBody>
      </p:sp>
      <p:sp>
        <p:nvSpPr>
          <p:cNvPr id="10" name="object 10">
            <a:extLst>
              <a:ext uri="{C183D7F6-B498-43B3-948B-1728B52AA6E4}">
                <adec:decorative xmlns:adec="http://schemas.microsoft.com/office/drawing/2017/decorative" val="1"/>
              </a:ext>
            </a:extLst>
          </p:cNvPr>
          <p:cNvSpPr/>
          <p:nvPr/>
        </p:nvSpPr>
        <p:spPr>
          <a:xfrm>
            <a:off x="905255" y="5465826"/>
            <a:ext cx="503681" cy="503681"/>
          </a:xfrm>
          <a:prstGeom prst="rect">
            <a:avLst/>
          </a:prstGeom>
          <a:blipFill>
            <a:blip r:embed="rId6" cstate="print"/>
            <a:stretch>
              <a:fillRect/>
            </a:stretch>
          </a:blipFill>
        </p:spPr>
        <p:txBody>
          <a:bodyPr wrap="square" lIns="0" tIns="0" rIns="0" bIns="0" rtlCol="0"/>
          <a:lstStyle/>
          <a:p>
            <a:endParaRPr/>
          </a:p>
        </p:txBody>
      </p:sp>
      <p:sp>
        <p:nvSpPr>
          <p:cNvPr id="11" name="object 11"/>
          <p:cNvSpPr txBox="1">
            <a:spLocks noGrp="1"/>
          </p:cNvSpPr>
          <p:nvPr>
            <p:ph type="body" idx="1"/>
          </p:nvPr>
        </p:nvSpPr>
        <p:spPr>
          <a:prstGeom prst="rect">
            <a:avLst/>
          </a:prstGeom>
        </p:spPr>
        <p:txBody>
          <a:bodyPr vert="horz" wrap="square" lIns="0" tIns="0" rIns="0" bIns="0" rtlCol="0">
            <a:spAutoFit/>
          </a:bodyPr>
          <a:lstStyle/>
          <a:p>
            <a:pPr marL="840105" marR="5080">
              <a:lnSpc>
                <a:spcPts val="2420"/>
              </a:lnSpc>
            </a:pPr>
            <a:r>
              <a:rPr spc="-35" dirty="0"/>
              <a:t>Targeted </a:t>
            </a:r>
            <a:r>
              <a:rPr spc="-10" dirty="0"/>
              <a:t>training </a:t>
            </a:r>
            <a:r>
              <a:rPr spc="-20" dirty="0"/>
              <a:t>for </a:t>
            </a:r>
            <a:r>
              <a:rPr dirty="0"/>
              <a:t>the </a:t>
            </a:r>
            <a:r>
              <a:rPr spc="-15" dirty="0"/>
              <a:t>educator’s stage </a:t>
            </a:r>
            <a:r>
              <a:rPr dirty="0"/>
              <a:t>of </a:t>
            </a:r>
            <a:r>
              <a:rPr spc="-10" dirty="0"/>
              <a:t>professional  </a:t>
            </a:r>
            <a:r>
              <a:rPr spc="-5" dirty="0"/>
              <a:t>development</a:t>
            </a:r>
          </a:p>
          <a:p>
            <a:pPr marL="827405">
              <a:lnSpc>
                <a:spcPct val="100000"/>
              </a:lnSpc>
            </a:pPr>
            <a:endParaRPr spc="-5" dirty="0"/>
          </a:p>
          <a:p>
            <a:pPr marL="827405">
              <a:lnSpc>
                <a:spcPct val="100000"/>
              </a:lnSpc>
              <a:spcBef>
                <a:spcPts val="55"/>
              </a:spcBef>
            </a:pPr>
            <a:endParaRPr spc="-5" dirty="0"/>
          </a:p>
          <a:p>
            <a:pPr marL="840105">
              <a:lnSpc>
                <a:spcPct val="100000"/>
              </a:lnSpc>
            </a:pPr>
            <a:r>
              <a:rPr dirty="0"/>
              <a:t>Support of a </a:t>
            </a:r>
            <a:r>
              <a:rPr spc="-10" dirty="0"/>
              <a:t>mentor </a:t>
            </a:r>
            <a:r>
              <a:rPr dirty="0"/>
              <a:t>or</a:t>
            </a:r>
            <a:r>
              <a:rPr spc="-110" dirty="0"/>
              <a:t> </a:t>
            </a:r>
            <a:r>
              <a:rPr spc="-5" dirty="0"/>
              <a:t>coach</a:t>
            </a:r>
          </a:p>
          <a:p>
            <a:pPr marL="827405">
              <a:lnSpc>
                <a:spcPct val="100000"/>
              </a:lnSpc>
            </a:pPr>
            <a:endParaRPr spc="-5" dirty="0"/>
          </a:p>
          <a:p>
            <a:pPr marL="827405">
              <a:lnSpc>
                <a:spcPct val="100000"/>
              </a:lnSpc>
              <a:spcBef>
                <a:spcPts val="15"/>
              </a:spcBef>
            </a:pPr>
            <a:endParaRPr sz="2500">
              <a:latin typeface="Times New Roman"/>
              <a:cs typeface="Times New Roman"/>
            </a:endParaRPr>
          </a:p>
          <a:p>
            <a:pPr marL="840105" marR="987425">
              <a:lnSpc>
                <a:spcPts val="2420"/>
              </a:lnSpc>
            </a:pPr>
            <a:r>
              <a:rPr spc="-20" dirty="0"/>
              <a:t>Vehicle </a:t>
            </a:r>
            <a:r>
              <a:rPr spc="-15" dirty="0"/>
              <a:t>to convert </a:t>
            </a:r>
            <a:r>
              <a:rPr dirty="0"/>
              <a:t>a </a:t>
            </a:r>
            <a:r>
              <a:rPr spc="-10" dirty="0"/>
              <a:t>Colorado </a:t>
            </a:r>
            <a:r>
              <a:rPr spc="-5" dirty="0"/>
              <a:t>Initial License </a:t>
            </a:r>
            <a:r>
              <a:rPr spc="-15" dirty="0"/>
              <a:t>to </a:t>
            </a:r>
            <a:r>
              <a:rPr dirty="0"/>
              <a:t>a  </a:t>
            </a:r>
            <a:r>
              <a:rPr spc="-10" dirty="0"/>
              <a:t>Professional</a:t>
            </a:r>
            <a:r>
              <a:rPr spc="-70" dirty="0"/>
              <a:t> </a:t>
            </a:r>
            <a:r>
              <a:rPr spc="-5" dirty="0"/>
              <a:t>License</a:t>
            </a:r>
          </a:p>
          <a:p>
            <a:pPr marL="827405">
              <a:lnSpc>
                <a:spcPct val="100000"/>
              </a:lnSpc>
            </a:pPr>
            <a:endParaRPr spc="-5" dirty="0"/>
          </a:p>
          <a:p>
            <a:pPr marL="827405">
              <a:lnSpc>
                <a:spcPct val="100000"/>
              </a:lnSpc>
              <a:spcBef>
                <a:spcPts val="50"/>
              </a:spcBef>
            </a:pPr>
            <a:endParaRPr spc="-5" dirty="0"/>
          </a:p>
          <a:p>
            <a:pPr marL="840105">
              <a:lnSpc>
                <a:spcPct val="100000"/>
              </a:lnSpc>
            </a:pPr>
            <a:r>
              <a:rPr spc="-15" dirty="0"/>
              <a:t>Strategy </a:t>
            </a:r>
            <a:r>
              <a:rPr spc="-20" dirty="0"/>
              <a:t>for </a:t>
            </a:r>
            <a:r>
              <a:rPr spc="-10" dirty="0"/>
              <a:t>educator</a:t>
            </a:r>
            <a:r>
              <a:rPr spc="-40" dirty="0"/>
              <a:t> </a:t>
            </a:r>
            <a:r>
              <a:rPr spc="-10" dirty="0"/>
              <a:t>retention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1422" y="-1143000"/>
            <a:ext cx="7468177" cy="677108"/>
          </a:xfrm>
          <a:prstGeom prst="rect">
            <a:avLst/>
          </a:prstGeom>
        </p:spPr>
        <p:txBody>
          <a:bodyPr vert="horz" wrap="square" lIns="0" tIns="0" rIns="0" bIns="0" rtlCol="0">
            <a:spAutoFit/>
          </a:bodyPr>
          <a:lstStyle/>
          <a:p>
            <a:pPr marL="12700">
              <a:lnSpc>
                <a:spcPct val="100000"/>
              </a:lnSpc>
            </a:pPr>
            <a:r>
              <a:rPr sz="4400" spc="-5" dirty="0">
                <a:solidFill>
                  <a:srgbClr val="000000"/>
                </a:solidFill>
                <a:latin typeface="Arial"/>
                <a:cs typeface="Arial"/>
              </a:rPr>
              <a:t>CSI Induction</a:t>
            </a:r>
            <a:r>
              <a:rPr sz="4400" spc="-15" dirty="0">
                <a:solidFill>
                  <a:srgbClr val="000000"/>
                </a:solidFill>
                <a:latin typeface="Arial"/>
                <a:cs typeface="Arial"/>
              </a:rPr>
              <a:t> </a:t>
            </a:r>
            <a:r>
              <a:rPr sz="4400" spc="-5" dirty="0">
                <a:solidFill>
                  <a:srgbClr val="000000"/>
                </a:solidFill>
                <a:latin typeface="Arial"/>
                <a:cs typeface="Arial"/>
              </a:rPr>
              <a:t>Programs</a:t>
            </a:r>
            <a:r>
              <a:rPr lang="en-US" sz="4400" spc="-5" dirty="0">
                <a:solidFill>
                  <a:srgbClr val="000000"/>
                </a:solidFill>
                <a:latin typeface="Arial"/>
                <a:cs typeface="Arial"/>
              </a:rPr>
              <a:t> 2</a:t>
            </a:r>
            <a:endParaRPr sz="4400" dirty="0">
              <a:latin typeface="Arial"/>
              <a:cs typeface="Arial"/>
            </a:endParaRPr>
          </a:p>
        </p:txBody>
      </p:sp>
      <p:sp>
        <p:nvSpPr>
          <p:cNvPr id="3" name="object 3">
            <a:extLst>
              <a:ext uri="{C183D7F6-B498-43B3-948B-1728B52AA6E4}">
                <adec:decorative xmlns:adec="http://schemas.microsoft.com/office/drawing/2017/decorative" val="1"/>
              </a:ext>
            </a:extLst>
          </p:cNvPr>
          <p:cNvSpPr/>
          <p:nvPr/>
        </p:nvSpPr>
        <p:spPr>
          <a:xfrm>
            <a:off x="4514850" y="2266188"/>
            <a:ext cx="4629149" cy="3470147"/>
          </a:xfrm>
          <a:prstGeom prst="rect">
            <a:avLst/>
          </a:prstGeom>
          <a:blipFill>
            <a:blip r:embed="rId3" cstate="print"/>
            <a:stretch>
              <a:fillRect/>
            </a:stretch>
          </a:blipFill>
        </p:spPr>
        <p:txBody>
          <a:bodyPr wrap="square" lIns="0" tIns="0" rIns="0" bIns="0" rtlCol="0"/>
          <a:lstStyle/>
          <a:p>
            <a:endParaRPr/>
          </a:p>
        </p:txBody>
      </p:sp>
      <p:sp>
        <p:nvSpPr>
          <p:cNvPr id="4" name="object 4">
            <a:extLst>
              <a:ext uri="{C183D7F6-B498-43B3-948B-1728B52AA6E4}">
                <adec:decorative xmlns:adec="http://schemas.microsoft.com/office/drawing/2017/decorative" val="1"/>
              </a:ext>
            </a:extLst>
          </p:cNvPr>
          <p:cNvSpPr/>
          <p:nvPr/>
        </p:nvSpPr>
        <p:spPr>
          <a:xfrm>
            <a:off x="629030" y="1828419"/>
            <a:ext cx="3886200" cy="0"/>
          </a:xfrm>
          <a:custGeom>
            <a:avLst/>
            <a:gdLst/>
            <a:ahLst/>
            <a:cxnLst/>
            <a:rect l="l" t="t" r="r" b="b"/>
            <a:pathLst>
              <a:path w="3886200">
                <a:moveTo>
                  <a:pt x="0" y="0"/>
                </a:moveTo>
                <a:lnTo>
                  <a:pt x="3886200" y="0"/>
                </a:lnTo>
              </a:path>
            </a:pathLst>
          </a:custGeom>
          <a:ln w="12700">
            <a:solidFill>
              <a:srgbClr val="008CA0"/>
            </a:solidFill>
          </a:ln>
        </p:spPr>
        <p:txBody>
          <a:bodyPr wrap="square" lIns="0" tIns="0" rIns="0" bIns="0" rtlCol="0"/>
          <a:lstStyle/>
          <a:p>
            <a:endParaRPr/>
          </a:p>
        </p:txBody>
      </p:sp>
      <p:sp>
        <p:nvSpPr>
          <p:cNvPr id="5" name="object 5">
            <a:extLst>
              <a:ext uri="{C183D7F6-B498-43B3-948B-1728B52AA6E4}">
                <adec:decorative xmlns:adec="http://schemas.microsoft.com/office/drawing/2017/decorative" val="1"/>
              </a:ext>
            </a:extLst>
          </p:cNvPr>
          <p:cNvSpPr/>
          <p:nvPr/>
        </p:nvSpPr>
        <p:spPr>
          <a:xfrm>
            <a:off x="629030" y="3276980"/>
            <a:ext cx="3886200" cy="0"/>
          </a:xfrm>
          <a:custGeom>
            <a:avLst/>
            <a:gdLst/>
            <a:ahLst/>
            <a:cxnLst/>
            <a:rect l="l" t="t" r="r" b="b"/>
            <a:pathLst>
              <a:path w="3886200">
                <a:moveTo>
                  <a:pt x="0" y="0"/>
                </a:moveTo>
                <a:lnTo>
                  <a:pt x="3886200" y="0"/>
                </a:lnTo>
              </a:path>
            </a:pathLst>
          </a:custGeom>
          <a:ln w="12700">
            <a:solidFill>
              <a:srgbClr val="008CA0"/>
            </a:solidFill>
          </a:ln>
        </p:spPr>
        <p:txBody>
          <a:bodyPr wrap="square" lIns="0" tIns="0" rIns="0" bIns="0" rtlCol="0"/>
          <a:lstStyle/>
          <a:p>
            <a:endParaRPr/>
          </a:p>
        </p:txBody>
      </p:sp>
      <p:sp>
        <p:nvSpPr>
          <p:cNvPr id="6" name="object 6">
            <a:extLst>
              <a:ext uri="{C183D7F6-B498-43B3-948B-1728B52AA6E4}">
                <adec:decorative xmlns:adec="http://schemas.microsoft.com/office/drawing/2017/decorative" val="1"/>
              </a:ext>
            </a:extLst>
          </p:cNvPr>
          <p:cNvSpPr/>
          <p:nvPr/>
        </p:nvSpPr>
        <p:spPr>
          <a:xfrm>
            <a:off x="629030" y="4726304"/>
            <a:ext cx="3886200" cy="0"/>
          </a:xfrm>
          <a:custGeom>
            <a:avLst/>
            <a:gdLst/>
            <a:ahLst/>
            <a:cxnLst/>
            <a:rect l="l" t="t" r="r" b="b"/>
            <a:pathLst>
              <a:path w="3886200">
                <a:moveTo>
                  <a:pt x="0" y="0"/>
                </a:moveTo>
                <a:lnTo>
                  <a:pt x="3886200" y="0"/>
                </a:lnTo>
              </a:path>
            </a:pathLst>
          </a:custGeom>
          <a:ln w="12700">
            <a:solidFill>
              <a:srgbClr val="008CA0"/>
            </a:solidFill>
          </a:ln>
        </p:spPr>
        <p:txBody>
          <a:bodyPr wrap="square" lIns="0" tIns="0" rIns="0" bIns="0" rtlCol="0"/>
          <a:lstStyle/>
          <a:p>
            <a:endParaRPr/>
          </a:p>
        </p:txBody>
      </p:sp>
      <p:sp>
        <p:nvSpPr>
          <p:cNvPr id="7" name="object 7"/>
          <p:cNvSpPr txBox="1"/>
          <p:nvPr/>
        </p:nvSpPr>
        <p:spPr>
          <a:xfrm>
            <a:off x="768350" y="1893534"/>
            <a:ext cx="3382010" cy="4104640"/>
          </a:xfrm>
          <a:prstGeom prst="rect">
            <a:avLst/>
          </a:prstGeom>
        </p:spPr>
        <p:txBody>
          <a:bodyPr vert="horz" wrap="square" lIns="0" tIns="0" rIns="0" bIns="0" rtlCol="0">
            <a:spAutoFit/>
          </a:bodyPr>
          <a:lstStyle/>
          <a:p>
            <a:pPr marL="12700">
              <a:lnSpc>
                <a:spcPct val="100000"/>
              </a:lnSpc>
            </a:pPr>
            <a:r>
              <a:rPr sz="4000" spc="-50" dirty="0">
                <a:latin typeface="Calibri"/>
                <a:cs typeface="Calibri"/>
              </a:rPr>
              <a:t>Teacher</a:t>
            </a:r>
            <a:endParaRPr sz="4000">
              <a:latin typeface="Calibri"/>
              <a:cs typeface="Calibri"/>
            </a:endParaRPr>
          </a:p>
          <a:p>
            <a:pPr>
              <a:lnSpc>
                <a:spcPct val="100000"/>
              </a:lnSpc>
            </a:pPr>
            <a:endParaRPr sz="4000">
              <a:latin typeface="Times New Roman"/>
              <a:cs typeface="Times New Roman"/>
            </a:endParaRPr>
          </a:p>
          <a:p>
            <a:pPr marL="12700" marR="5080">
              <a:lnSpc>
                <a:spcPts val="4400"/>
              </a:lnSpc>
              <a:spcBef>
                <a:spcPts val="2490"/>
              </a:spcBef>
            </a:pPr>
            <a:r>
              <a:rPr sz="4000" spc="-15" dirty="0">
                <a:latin typeface="Calibri"/>
                <a:cs typeface="Calibri"/>
              </a:rPr>
              <a:t>Specialized  </a:t>
            </a:r>
            <a:r>
              <a:rPr sz="4000" dirty="0">
                <a:latin typeface="Calibri"/>
                <a:cs typeface="Calibri"/>
              </a:rPr>
              <a:t>Service</a:t>
            </a:r>
            <a:r>
              <a:rPr sz="4000" spc="-65" dirty="0">
                <a:latin typeface="Calibri"/>
                <a:cs typeface="Calibri"/>
              </a:rPr>
              <a:t> </a:t>
            </a:r>
            <a:r>
              <a:rPr sz="4000" spc="-15" dirty="0">
                <a:latin typeface="Calibri"/>
                <a:cs typeface="Calibri"/>
              </a:rPr>
              <a:t>Provider</a:t>
            </a:r>
            <a:endParaRPr sz="4000">
              <a:latin typeface="Calibri"/>
              <a:cs typeface="Calibri"/>
            </a:endParaRPr>
          </a:p>
          <a:p>
            <a:pPr marL="12700" marR="5080">
              <a:lnSpc>
                <a:spcPts val="4400"/>
              </a:lnSpc>
              <a:spcBef>
                <a:spcPts val="2610"/>
              </a:spcBef>
            </a:pPr>
            <a:r>
              <a:rPr sz="4000" dirty="0">
                <a:latin typeface="Calibri"/>
                <a:cs typeface="Calibri"/>
              </a:rPr>
              <a:t>AMC </a:t>
            </a:r>
            <a:r>
              <a:rPr sz="4000" spc="-5" dirty="0">
                <a:latin typeface="Calibri"/>
                <a:cs typeface="Calibri"/>
              </a:rPr>
              <a:t>Principal</a:t>
            </a:r>
            <a:r>
              <a:rPr sz="4000" spc="-80" dirty="0">
                <a:latin typeface="Calibri"/>
                <a:cs typeface="Calibri"/>
              </a:rPr>
              <a:t> </a:t>
            </a:r>
            <a:r>
              <a:rPr sz="4000" dirty="0">
                <a:latin typeface="Calibri"/>
                <a:cs typeface="Calibri"/>
              </a:rPr>
              <a:t>&amp;  </a:t>
            </a:r>
            <a:r>
              <a:rPr sz="4000" spc="-20" dirty="0">
                <a:latin typeface="Calibri"/>
                <a:cs typeface="Calibri"/>
              </a:rPr>
              <a:t>Administrator</a:t>
            </a:r>
            <a:endParaRPr sz="4000">
              <a:latin typeface="Calibri"/>
              <a:cs typeface="Calibri"/>
            </a:endParaRPr>
          </a:p>
        </p:txBody>
      </p:sp>
      <p:sp>
        <p:nvSpPr>
          <p:cNvPr id="8" name="object 2">
            <a:extLst>
              <a:ext uri="{FF2B5EF4-FFF2-40B4-BE49-F238E27FC236}">
                <a16:creationId xmlns:a16="http://schemas.microsoft.com/office/drawing/2014/main" id="{038387CB-6B29-16AD-F3BB-DD16B2206445}"/>
              </a:ext>
            </a:extLst>
          </p:cNvPr>
          <p:cNvSpPr txBox="1">
            <a:spLocks/>
          </p:cNvSpPr>
          <p:nvPr/>
        </p:nvSpPr>
        <p:spPr>
          <a:xfrm>
            <a:off x="747568" y="446451"/>
            <a:ext cx="5963920" cy="690245"/>
          </a:xfrm>
          <a:prstGeom prst="rect">
            <a:avLst/>
          </a:prstGeom>
        </p:spPr>
        <p:txBody>
          <a:bodyPr vert="horz" wrap="square" lIns="0" tIns="0" rIns="0" bIns="0" rtlCol="0">
            <a:spAutoFit/>
          </a:bodyPr>
          <a:lstStyle>
            <a:lvl1pPr>
              <a:defRPr sz="1800" b="0" i="0">
                <a:solidFill>
                  <a:schemeClr val="bg1"/>
                </a:solidFill>
                <a:latin typeface="Calibri"/>
                <a:ea typeface="+mj-ea"/>
                <a:cs typeface="Calibri"/>
              </a:defRPr>
            </a:lvl1pPr>
          </a:lstStyle>
          <a:p>
            <a:pPr marL="12700"/>
            <a:r>
              <a:rPr lang="en-US" sz="4400" kern="0" spc="-5">
                <a:solidFill>
                  <a:srgbClr val="000000"/>
                </a:solidFill>
                <a:latin typeface="Arial"/>
                <a:cs typeface="Arial"/>
              </a:rPr>
              <a:t>CSI Induction</a:t>
            </a:r>
            <a:r>
              <a:rPr lang="en-US" sz="4400" kern="0" spc="-15">
                <a:solidFill>
                  <a:srgbClr val="000000"/>
                </a:solidFill>
                <a:latin typeface="Arial"/>
                <a:cs typeface="Arial"/>
              </a:rPr>
              <a:t> </a:t>
            </a:r>
            <a:r>
              <a:rPr lang="en-US" sz="4400" kern="0" spc="-5">
                <a:solidFill>
                  <a:srgbClr val="000000"/>
                </a:solidFill>
                <a:latin typeface="Arial"/>
                <a:cs typeface="Arial"/>
              </a:rPr>
              <a:t>Programs</a:t>
            </a:r>
            <a:endParaRPr lang="en-US" sz="4400" kern="0" dirty="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7390" y="643605"/>
            <a:ext cx="6235065" cy="690245"/>
          </a:xfrm>
          <a:prstGeom prst="rect">
            <a:avLst/>
          </a:prstGeom>
        </p:spPr>
        <p:txBody>
          <a:bodyPr vert="horz" wrap="square" lIns="0" tIns="0" rIns="0" bIns="0" rtlCol="0">
            <a:spAutoFit/>
          </a:bodyPr>
          <a:lstStyle/>
          <a:p>
            <a:pPr marL="12700">
              <a:lnSpc>
                <a:spcPct val="100000"/>
              </a:lnSpc>
            </a:pPr>
            <a:r>
              <a:rPr sz="4400" spc="-75" dirty="0">
                <a:solidFill>
                  <a:srgbClr val="000000"/>
                </a:solidFill>
                <a:latin typeface="Arial"/>
                <a:cs typeface="Arial"/>
              </a:rPr>
              <a:t>Teacher </a:t>
            </a:r>
            <a:r>
              <a:rPr sz="4400" spc="-5" dirty="0">
                <a:solidFill>
                  <a:srgbClr val="000000"/>
                </a:solidFill>
                <a:latin typeface="Arial"/>
                <a:cs typeface="Arial"/>
              </a:rPr>
              <a:t>&amp; SSP Induction</a:t>
            </a:r>
            <a:endParaRPr sz="4400">
              <a:latin typeface="Arial"/>
              <a:cs typeface="Arial"/>
            </a:endParaRPr>
          </a:p>
        </p:txBody>
      </p:sp>
      <p:sp>
        <p:nvSpPr>
          <p:cNvPr id="3" name="object 3">
            <a:extLst>
              <a:ext uri="{C183D7F6-B498-43B3-948B-1728B52AA6E4}">
                <adec:decorative xmlns:adec="http://schemas.microsoft.com/office/drawing/2017/decorative" val="1"/>
              </a:ext>
            </a:extLst>
          </p:cNvPr>
          <p:cNvSpPr/>
          <p:nvPr/>
        </p:nvSpPr>
        <p:spPr>
          <a:xfrm>
            <a:off x="628650" y="1825752"/>
            <a:ext cx="7886699" cy="4351019"/>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7390" y="643605"/>
            <a:ext cx="4532630" cy="690245"/>
          </a:xfrm>
          <a:prstGeom prst="rect">
            <a:avLst/>
          </a:prstGeom>
        </p:spPr>
        <p:txBody>
          <a:bodyPr vert="horz" wrap="square" lIns="0" tIns="0" rIns="0" bIns="0" rtlCol="0">
            <a:spAutoFit/>
          </a:bodyPr>
          <a:lstStyle/>
          <a:p>
            <a:pPr marL="12700">
              <a:lnSpc>
                <a:spcPct val="100000"/>
              </a:lnSpc>
            </a:pPr>
            <a:r>
              <a:rPr sz="4400" spc="-5" dirty="0">
                <a:solidFill>
                  <a:srgbClr val="000000"/>
                </a:solidFill>
                <a:latin typeface="Arial"/>
                <a:cs typeface="Arial"/>
              </a:rPr>
              <a:t>Candidate</a:t>
            </a:r>
            <a:r>
              <a:rPr sz="4400" spc="-45" dirty="0">
                <a:solidFill>
                  <a:srgbClr val="000000"/>
                </a:solidFill>
                <a:latin typeface="Arial"/>
                <a:cs typeface="Arial"/>
              </a:rPr>
              <a:t> </a:t>
            </a:r>
            <a:r>
              <a:rPr sz="4400" spc="-5" dirty="0">
                <a:solidFill>
                  <a:srgbClr val="000000"/>
                </a:solidFill>
                <a:latin typeface="Arial"/>
                <a:cs typeface="Arial"/>
              </a:rPr>
              <a:t>Criteria</a:t>
            </a:r>
            <a:endParaRPr sz="4400">
              <a:latin typeface="Arial"/>
              <a:cs typeface="Arial"/>
            </a:endParaRPr>
          </a:p>
        </p:txBody>
      </p:sp>
      <p:sp>
        <p:nvSpPr>
          <p:cNvPr id="3" name="object 3"/>
          <p:cNvSpPr txBox="1"/>
          <p:nvPr/>
        </p:nvSpPr>
        <p:spPr>
          <a:xfrm>
            <a:off x="707390" y="1819021"/>
            <a:ext cx="7045959" cy="2961640"/>
          </a:xfrm>
          <a:prstGeom prst="rect">
            <a:avLst/>
          </a:prstGeom>
        </p:spPr>
        <p:txBody>
          <a:bodyPr vert="horz" wrap="square" lIns="0" tIns="0" rIns="0" bIns="0" rtlCol="0">
            <a:spAutoFit/>
          </a:bodyPr>
          <a:lstStyle/>
          <a:p>
            <a:pPr marL="241300" indent="-228600">
              <a:lnSpc>
                <a:spcPct val="100000"/>
              </a:lnSpc>
              <a:buChar char="•"/>
              <a:tabLst>
                <a:tab pos="241300" algn="l"/>
              </a:tabLst>
            </a:pPr>
            <a:r>
              <a:rPr sz="2800" spc="-5" dirty="0">
                <a:latin typeface="Arial"/>
                <a:cs typeface="Arial"/>
              </a:rPr>
              <a:t>Hold </a:t>
            </a:r>
            <a:r>
              <a:rPr sz="2800" dirty="0">
                <a:latin typeface="Arial"/>
                <a:cs typeface="Arial"/>
              </a:rPr>
              <a:t>Colorado Initial</a:t>
            </a:r>
            <a:r>
              <a:rPr sz="2800" spc="-50" dirty="0">
                <a:latin typeface="Arial"/>
                <a:cs typeface="Arial"/>
              </a:rPr>
              <a:t> </a:t>
            </a:r>
            <a:r>
              <a:rPr sz="2800" dirty="0">
                <a:latin typeface="Arial"/>
                <a:cs typeface="Arial"/>
              </a:rPr>
              <a:t>License</a:t>
            </a:r>
            <a:endParaRPr sz="2800">
              <a:latin typeface="Arial"/>
              <a:cs typeface="Arial"/>
            </a:endParaRPr>
          </a:p>
          <a:p>
            <a:pPr marL="698500" lvl="1" indent="-228600">
              <a:lnSpc>
                <a:spcPct val="100000"/>
              </a:lnSpc>
              <a:spcBef>
                <a:spcPts val="1520"/>
              </a:spcBef>
              <a:buChar char="•"/>
              <a:tabLst>
                <a:tab pos="698500" algn="l"/>
              </a:tabLst>
            </a:pPr>
            <a:r>
              <a:rPr sz="2400" spc="-45" dirty="0">
                <a:latin typeface="Arial"/>
                <a:cs typeface="Arial"/>
              </a:rPr>
              <a:t>Teacher </a:t>
            </a:r>
            <a:r>
              <a:rPr sz="2400" spc="-5" dirty="0">
                <a:latin typeface="Arial"/>
                <a:cs typeface="Arial"/>
              </a:rPr>
              <a:t>(includes Special Education</a:t>
            </a:r>
            <a:r>
              <a:rPr sz="2400" spc="75" dirty="0">
                <a:latin typeface="Arial"/>
                <a:cs typeface="Arial"/>
              </a:rPr>
              <a:t> </a:t>
            </a:r>
            <a:r>
              <a:rPr sz="2400" spc="-35" dirty="0">
                <a:latin typeface="Arial"/>
                <a:cs typeface="Arial"/>
              </a:rPr>
              <a:t>Teachers)</a:t>
            </a:r>
            <a:endParaRPr sz="2400">
              <a:latin typeface="Arial"/>
              <a:cs typeface="Arial"/>
            </a:endParaRPr>
          </a:p>
          <a:p>
            <a:pPr marL="698500" marR="134620" lvl="1" indent="-228600">
              <a:lnSpc>
                <a:spcPts val="2590"/>
              </a:lnSpc>
              <a:spcBef>
                <a:spcPts val="1835"/>
              </a:spcBef>
              <a:buChar char="•"/>
              <a:tabLst>
                <a:tab pos="698500" algn="l"/>
              </a:tabLst>
            </a:pPr>
            <a:r>
              <a:rPr sz="2400" spc="-5" dirty="0">
                <a:latin typeface="Arial"/>
                <a:cs typeface="Arial"/>
              </a:rPr>
              <a:t>Specialized Service Provider (includes School  Nurse, School Psychologist, </a:t>
            </a:r>
            <a:r>
              <a:rPr sz="2400" spc="-95" dirty="0">
                <a:latin typeface="Arial"/>
                <a:cs typeface="Arial"/>
              </a:rPr>
              <a:t>OT, </a:t>
            </a:r>
            <a:r>
              <a:rPr sz="2400" spc="-90" dirty="0">
                <a:latin typeface="Arial"/>
                <a:cs typeface="Arial"/>
              </a:rPr>
              <a:t>PT,</a:t>
            </a:r>
            <a:r>
              <a:rPr sz="2400" spc="95" dirty="0">
                <a:latin typeface="Arial"/>
                <a:cs typeface="Arial"/>
              </a:rPr>
              <a:t> </a:t>
            </a:r>
            <a:r>
              <a:rPr sz="2400" spc="-5" dirty="0">
                <a:latin typeface="Arial"/>
                <a:cs typeface="Arial"/>
              </a:rPr>
              <a:t>etc.)</a:t>
            </a:r>
            <a:endParaRPr sz="2400">
              <a:latin typeface="Arial"/>
              <a:cs typeface="Arial"/>
            </a:endParaRPr>
          </a:p>
          <a:p>
            <a:pPr marL="241300" marR="441959" indent="-228600">
              <a:lnSpc>
                <a:spcPts val="3020"/>
              </a:lnSpc>
              <a:spcBef>
                <a:spcPts val="2395"/>
              </a:spcBef>
              <a:buChar char="•"/>
              <a:tabLst>
                <a:tab pos="241300" algn="l"/>
              </a:tabLst>
            </a:pPr>
            <a:r>
              <a:rPr sz="2800" dirty="0">
                <a:latin typeface="Arial"/>
                <a:cs typeface="Arial"/>
              </a:rPr>
              <a:t>Employed or contracted at a </a:t>
            </a:r>
            <a:r>
              <a:rPr sz="2800" spc="-5" dirty="0">
                <a:latin typeface="Arial"/>
                <a:cs typeface="Arial"/>
              </a:rPr>
              <a:t>CSI </a:t>
            </a:r>
            <a:r>
              <a:rPr sz="2800" dirty="0">
                <a:latin typeface="Arial"/>
                <a:cs typeface="Arial"/>
              </a:rPr>
              <a:t>charter  school</a:t>
            </a:r>
            <a:endParaRPr sz="280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7390" y="643605"/>
            <a:ext cx="5495925" cy="690245"/>
          </a:xfrm>
          <a:prstGeom prst="rect">
            <a:avLst/>
          </a:prstGeom>
        </p:spPr>
        <p:txBody>
          <a:bodyPr vert="horz" wrap="square" lIns="0" tIns="0" rIns="0" bIns="0" rtlCol="0">
            <a:spAutoFit/>
          </a:bodyPr>
          <a:lstStyle/>
          <a:p>
            <a:pPr marL="12700">
              <a:lnSpc>
                <a:spcPct val="100000"/>
              </a:lnSpc>
            </a:pPr>
            <a:r>
              <a:rPr sz="4400" spc="-5" dirty="0">
                <a:solidFill>
                  <a:srgbClr val="000000"/>
                </a:solidFill>
                <a:latin typeface="Arial"/>
                <a:cs typeface="Arial"/>
              </a:rPr>
              <a:t>Program</a:t>
            </a:r>
            <a:r>
              <a:rPr sz="4400" spc="-50" dirty="0">
                <a:solidFill>
                  <a:srgbClr val="000000"/>
                </a:solidFill>
                <a:latin typeface="Arial"/>
                <a:cs typeface="Arial"/>
              </a:rPr>
              <a:t> </a:t>
            </a:r>
            <a:r>
              <a:rPr sz="4400" spc="-5" dirty="0">
                <a:solidFill>
                  <a:srgbClr val="000000"/>
                </a:solidFill>
                <a:latin typeface="Arial"/>
                <a:cs typeface="Arial"/>
              </a:rPr>
              <a:t>Components</a:t>
            </a:r>
            <a:endParaRPr sz="4400">
              <a:latin typeface="Arial"/>
              <a:cs typeface="Arial"/>
            </a:endParaRPr>
          </a:p>
        </p:txBody>
      </p:sp>
      <p:sp>
        <p:nvSpPr>
          <p:cNvPr id="3" name="object 3">
            <a:extLst>
              <a:ext uri="{C183D7F6-B498-43B3-948B-1728B52AA6E4}">
                <adec:decorative xmlns:adec="http://schemas.microsoft.com/office/drawing/2017/decorative" val="1"/>
              </a:ext>
            </a:extLst>
          </p:cNvPr>
          <p:cNvSpPr/>
          <p:nvPr/>
        </p:nvSpPr>
        <p:spPr>
          <a:xfrm>
            <a:off x="742187" y="2776727"/>
            <a:ext cx="1579245" cy="1579245"/>
          </a:xfrm>
          <a:custGeom>
            <a:avLst/>
            <a:gdLst/>
            <a:ahLst/>
            <a:cxnLst/>
            <a:rect l="l" t="t" r="r" b="b"/>
            <a:pathLst>
              <a:path w="1579245" h="1579245">
                <a:moveTo>
                  <a:pt x="789432" y="0"/>
                </a:moveTo>
                <a:lnTo>
                  <a:pt x="741342" y="1440"/>
                </a:lnTo>
                <a:lnTo>
                  <a:pt x="694014" y="5707"/>
                </a:lnTo>
                <a:lnTo>
                  <a:pt x="647530" y="12718"/>
                </a:lnTo>
                <a:lnTo>
                  <a:pt x="601974" y="22391"/>
                </a:lnTo>
                <a:lnTo>
                  <a:pt x="557427" y="34641"/>
                </a:lnTo>
                <a:lnTo>
                  <a:pt x="513973" y="49388"/>
                </a:lnTo>
                <a:lnTo>
                  <a:pt x="471694" y="66549"/>
                </a:lnTo>
                <a:lnTo>
                  <a:pt x="430672" y="86040"/>
                </a:lnTo>
                <a:lnTo>
                  <a:pt x="390990" y="107780"/>
                </a:lnTo>
                <a:lnTo>
                  <a:pt x="352731" y="131686"/>
                </a:lnTo>
                <a:lnTo>
                  <a:pt x="315977" y="157675"/>
                </a:lnTo>
                <a:lnTo>
                  <a:pt x="280811" y="185664"/>
                </a:lnTo>
                <a:lnTo>
                  <a:pt x="247315" y="215572"/>
                </a:lnTo>
                <a:lnTo>
                  <a:pt x="215572" y="247315"/>
                </a:lnTo>
                <a:lnTo>
                  <a:pt x="185664" y="280811"/>
                </a:lnTo>
                <a:lnTo>
                  <a:pt x="157675" y="315977"/>
                </a:lnTo>
                <a:lnTo>
                  <a:pt x="131686" y="352731"/>
                </a:lnTo>
                <a:lnTo>
                  <a:pt x="107780" y="390990"/>
                </a:lnTo>
                <a:lnTo>
                  <a:pt x="86040" y="430672"/>
                </a:lnTo>
                <a:lnTo>
                  <a:pt x="66549" y="471694"/>
                </a:lnTo>
                <a:lnTo>
                  <a:pt x="49388" y="513973"/>
                </a:lnTo>
                <a:lnTo>
                  <a:pt x="34641" y="557427"/>
                </a:lnTo>
                <a:lnTo>
                  <a:pt x="22391" y="601974"/>
                </a:lnTo>
                <a:lnTo>
                  <a:pt x="12718" y="647530"/>
                </a:lnTo>
                <a:lnTo>
                  <a:pt x="5707" y="694014"/>
                </a:lnTo>
                <a:lnTo>
                  <a:pt x="1440" y="741342"/>
                </a:lnTo>
                <a:lnTo>
                  <a:pt x="0" y="789432"/>
                </a:lnTo>
                <a:lnTo>
                  <a:pt x="1440" y="837521"/>
                </a:lnTo>
                <a:lnTo>
                  <a:pt x="5707" y="884849"/>
                </a:lnTo>
                <a:lnTo>
                  <a:pt x="12718" y="931333"/>
                </a:lnTo>
                <a:lnTo>
                  <a:pt x="22391" y="976889"/>
                </a:lnTo>
                <a:lnTo>
                  <a:pt x="34641" y="1021436"/>
                </a:lnTo>
                <a:lnTo>
                  <a:pt x="49388" y="1064890"/>
                </a:lnTo>
                <a:lnTo>
                  <a:pt x="66549" y="1107169"/>
                </a:lnTo>
                <a:lnTo>
                  <a:pt x="86040" y="1148191"/>
                </a:lnTo>
                <a:lnTo>
                  <a:pt x="107780" y="1187873"/>
                </a:lnTo>
                <a:lnTo>
                  <a:pt x="131686" y="1226132"/>
                </a:lnTo>
                <a:lnTo>
                  <a:pt x="157675" y="1262886"/>
                </a:lnTo>
                <a:lnTo>
                  <a:pt x="185664" y="1298052"/>
                </a:lnTo>
                <a:lnTo>
                  <a:pt x="215572" y="1331548"/>
                </a:lnTo>
                <a:lnTo>
                  <a:pt x="247315" y="1363291"/>
                </a:lnTo>
                <a:lnTo>
                  <a:pt x="280811" y="1393199"/>
                </a:lnTo>
                <a:lnTo>
                  <a:pt x="315977" y="1421188"/>
                </a:lnTo>
                <a:lnTo>
                  <a:pt x="352731" y="1447177"/>
                </a:lnTo>
                <a:lnTo>
                  <a:pt x="390990" y="1471083"/>
                </a:lnTo>
                <a:lnTo>
                  <a:pt x="430672" y="1492823"/>
                </a:lnTo>
                <a:lnTo>
                  <a:pt x="471694" y="1512314"/>
                </a:lnTo>
                <a:lnTo>
                  <a:pt x="513973" y="1529475"/>
                </a:lnTo>
                <a:lnTo>
                  <a:pt x="557427" y="1544222"/>
                </a:lnTo>
                <a:lnTo>
                  <a:pt x="601974" y="1556472"/>
                </a:lnTo>
                <a:lnTo>
                  <a:pt x="647530" y="1566145"/>
                </a:lnTo>
                <a:lnTo>
                  <a:pt x="694014" y="1573156"/>
                </a:lnTo>
                <a:lnTo>
                  <a:pt x="741342" y="1577423"/>
                </a:lnTo>
                <a:lnTo>
                  <a:pt x="789432" y="1578864"/>
                </a:lnTo>
                <a:lnTo>
                  <a:pt x="837521" y="1577423"/>
                </a:lnTo>
                <a:lnTo>
                  <a:pt x="884849" y="1573156"/>
                </a:lnTo>
                <a:lnTo>
                  <a:pt x="931333" y="1566145"/>
                </a:lnTo>
                <a:lnTo>
                  <a:pt x="976889" y="1556472"/>
                </a:lnTo>
                <a:lnTo>
                  <a:pt x="1021436" y="1544222"/>
                </a:lnTo>
                <a:lnTo>
                  <a:pt x="1064890" y="1529475"/>
                </a:lnTo>
                <a:lnTo>
                  <a:pt x="1107169" y="1512314"/>
                </a:lnTo>
                <a:lnTo>
                  <a:pt x="1148191" y="1492823"/>
                </a:lnTo>
                <a:lnTo>
                  <a:pt x="1187873" y="1471083"/>
                </a:lnTo>
                <a:lnTo>
                  <a:pt x="1226132" y="1447177"/>
                </a:lnTo>
                <a:lnTo>
                  <a:pt x="1262886" y="1421188"/>
                </a:lnTo>
                <a:lnTo>
                  <a:pt x="1298052" y="1393199"/>
                </a:lnTo>
                <a:lnTo>
                  <a:pt x="1331548" y="1363291"/>
                </a:lnTo>
                <a:lnTo>
                  <a:pt x="1363291" y="1331548"/>
                </a:lnTo>
                <a:lnTo>
                  <a:pt x="1393199" y="1298052"/>
                </a:lnTo>
                <a:lnTo>
                  <a:pt x="1421188" y="1262886"/>
                </a:lnTo>
                <a:lnTo>
                  <a:pt x="1447177" y="1226132"/>
                </a:lnTo>
                <a:lnTo>
                  <a:pt x="1471083" y="1187873"/>
                </a:lnTo>
                <a:lnTo>
                  <a:pt x="1492823" y="1148191"/>
                </a:lnTo>
                <a:lnTo>
                  <a:pt x="1512314" y="1107169"/>
                </a:lnTo>
                <a:lnTo>
                  <a:pt x="1529475" y="1064890"/>
                </a:lnTo>
                <a:lnTo>
                  <a:pt x="1544222" y="1021436"/>
                </a:lnTo>
                <a:lnTo>
                  <a:pt x="1556472" y="976889"/>
                </a:lnTo>
                <a:lnTo>
                  <a:pt x="1566145" y="931333"/>
                </a:lnTo>
                <a:lnTo>
                  <a:pt x="1573156" y="884849"/>
                </a:lnTo>
                <a:lnTo>
                  <a:pt x="1577423" y="837521"/>
                </a:lnTo>
                <a:lnTo>
                  <a:pt x="1578864" y="789432"/>
                </a:lnTo>
                <a:lnTo>
                  <a:pt x="1577423" y="741342"/>
                </a:lnTo>
                <a:lnTo>
                  <a:pt x="1573156" y="694014"/>
                </a:lnTo>
                <a:lnTo>
                  <a:pt x="1566145" y="647530"/>
                </a:lnTo>
                <a:lnTo>
                  <a:pt x="1556472" y="601974"/>
                </a:lnTo>
                <a:lnTo>
                  <a:pt x="1544222" y="557427"/>
                </a:lnTo>
                <a:lnTo>
                  <a:pt x="1529475" y="513973"/>
                </a:lnTo>
                <a:lnTo>
                  <a:pt x="1512314" y="471694"/>
                </a:lnTo>
                <a:lnTo>
                  <a:pt x="1492823" y="430672"/>
                </a:lnTo>
                <a:lnTo>
                  <a:pt x="1471083" y="390990"/>
                </a:lnTo>
                <a:lnTo>
                  <a:pt x="1447177" y="352731"/>
                </a:lnTo>
                <a:lnTo>
                  <a:pt x="1421188" y="315977"/>
                </a:lnTo>
                <a:lnTo>
                  <a:pt x="1393199" y="280811"/>
                </a:lnTo>
                <a:lnTo>
                  <a:pt x="1363291" y="247315"/>
                </a:lnTo>
                <a:lnTo>
                  <a:pt x="1331548" y="215572"/>
                </a:lnTo>
                <a:lnTo>
                  <a:pt x="1298052" y="185664"/>
                </a:lnTo>
                <a:lnTo>
                  <a:pt x="1262886" y="157675"/>
                </a:lnTo>
                <a:lnTo>
                  <a:pt x="1226132" y="131686"/>
                </a:lnTo>
                <a:lnTo>
                  <a:pt x="1187873" y="107780"/>
                </a:lnTo>
                <a:lnTo>
                  <a:pt x="1148191" y="86040"/>
                </a:lnTo>
                <a:lnTo>
                  <a:pt x="1107169" y="66549"/>
                </a:lnTo>
                <a:lnTo>
                  <a:pt x="1064890" y="49388"/>
                </a:lnTo>
                <a:lnTo>
                  <a:pt x="1021436" y="34641"/>
                </a:lnTo>
                <a:lnTo>
                  <a:pt x="976889" y="22391"/>
                </a:lnTo>
                <a:lnTo>
                  <a:pt x="931333" y="12718"/>
                </a:lnTo>
                <a:lnTo>
                  <a:pt x="884849" y="5707"/>
                </a:lnTo>
                <a:lnTo>
                  <a:pt x="837521" y="1440"/>
                </a:lnTo>
                <a:lnTo>
                  <a:pt x="789432" y="0"/>
                </a:lnTo>
                <a:close/>
              </a:path>
            </a:pathLst>
          </a:custGeom>
          <a:solidFill>
            <a:srgbClr val="CBDBDF"/>
          </a:solidFill>
        </p:spPr>
        <p:txBody>
          <a:bodyPr wrap="square" lIns="0" tIns="0" rIns="0" bIns="0" rtlCol="0"/>
          <a:lstStyle/>
          <a:p>
            <a:endParaRPr/>
          </a:p>
        </p:txBody>
      </p:sp>
      <p:sp>
        <p:nvSpPr>
          <p:cNvPr id="4" name="object 4">
            <a:extLst>
              <a:ext uri="{C183D7F6-B498-43B3-948B-1728B52AA6E4}">
                <adec:decorative xmlns:adec="http://schemas.microsoft.com/office/drawing/2017/decorative" val="1"/>
              </a:ext>
            </a:extLst>
          </p:cNvPr>
          <p:cNvSpPr/>
          <p:nvPr/>
        </p:nvSpPr>
        <p:spPr>
          <a:xfrm>
            <a:off x="1078991" y="3113531"/>
            <a:ext cx="905255" cy="905255"/>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686534" y="4811087"/>
            <a:ext cx="1775460" cy="942975"/>
          </a:xfrm>
          <a:prstGeom prst="rect">
            <a:avLst/>
          </a:prstGeom>
        </p:spPr>
        <p:txBody>
          <a:bodyPr vert="horz" wrap="square" lIns="0" tIns="0" rIns="0" bIns="0" rtlCol="0">
            <a:spAutoFit/>
          </a:bodyPr>
          <a:lstStyle/>
          <a:p>
            <a:pPr marL="19050" marR="5080" indent="-6985" algn="just">
              <a:lnSpc>
                <a:spcPts val="2420"/>
              </a:lnSpc>
            </a:pPr>
            <a:r>
              <a:rPr sz="2200" dirty="0">
                <a:latin typeface="Calibri"/>
                <a:cs typeface="Calibri"/>
              </a:rPr>
              <a:t>SCHOOL</a:t>
            </a:r>
            <a:r>
              <a:rPr sz="2200" spc="-85" dirty="0">
                <a:latin typeface="Calibri"/>
                <a:cs typeface="Calibri"/>
              </a:rPr>
              <a:t> </a:t>
            </a:r>
            <a:r>
              <a:rPr sz="2200" spc="-10" dirty="0">
                <a:latin typeface="Calibri"/>
                <a:cs typeface="Calibri"/>
              </a:rPr>
              <a:t>BASED  </a:t>
            </a:r>
            <a:r>
              <a:rPr sz="2200" spc="-5" dirty="0">
                <a:latin typeface="Calibri"/>
                <a:cs typeface="Calibri"/>
              </a:rPr>
              <a:t>PROFESSIONAL  </a:t>
            </a:r>
            <a:r>
              <a:rPr sz="2200" spc="-10" dirty="0">
                <a:latin typeface="Calibri"/>
                <a:cs typeface="Calibri"/>
              </a:rPr>
              <a:t>DEVELOPMENT</a:t>
            </a:r>
            <a:endParaRPr sz="2200">
              <a:latin typeface="Calibri"/>
              <a:cs typeface="Calibri"/>
            </a:endParaRPr>
          </a:p>
        </p:txBody>
      </p:sp>
      <p:sp>
        <p:nvSpPr>
          <p:cNvPr id="6" name="object 6">
            <a:extLst>
              <a:ext uri="{C183D7F6-B498-43B3-948B-1728B52AA6E4}">
                <adec:decorative xmlns:adec="http://schemas.microsoft.com/office/drawing/2017/decorative" val="1"/>
              </a:ext>
            </a:extLst>
          </p:cNvPr>
          <p:cNvSpPr/>
          <p:nvPr/>
        </p:nvSpPr>
        <p:spPr>
          <a:xfrm>
            <a:off x="3782567" y="2755392"/>
            <a:ext cx="1579245" cy="1578610"/>
          </a:xfrm>
          <a:custGeom>
            <a:avLst/>
            <a:gdLst/>
            <a:ahLst/>
            <a:cxnLst/>
            <a:rect l="l" t="t" r="r" b="b"/>
            <a:pathLst>
              <a:path w="1579245" h="1578610">
                <a:moveTo>
                  <a:pt x="789432" y="0"/>
                </a:moveTo>
                <a:lnTo>
                  <a:pt x="741342" y="1440"/>
                </a:lnTo>
                <a:lnTo>
                  <a:pt x="694014" y="5705"/>
                </a:lnTo>
                <a:lnTo>
                  <a:pt x="647530" y="12712"/>
                </a:lnTo>
                <a:lnTo>
                  <a:pt x="601974" y="22380"/>
                </a:lnTo>
                <a:lnTo>
                  <a:pt x="557427" y="34625"/>
                </a:lnTo>
                <a:lnTo>
                  <a:pt x="513973" y="49365"/>
                </a:lnTo>
                <a:lnTo>
                  <a:pt x="471694" y="66518"/>
                </a:lnTo>
                <a:lnTo>
                  <a:pt x="430672" y="86000"/>
                </a:lnTo>
                <a:lnTo>
                  <a:pt x="390990" y="107729"/>
                </a:lnTo>
                <a:lnTo>
                  <a:pt x="352731" y="131624"/>
                </a:lnTo>
                <a:lnTo>
                  <a:pt x="315977" y="157600"/>
                </a:lnTo>
                <a:lnTo>
                  <a:pt x="280811" y="185576"/>
                </a:lnTo>
                <a:lnTo>
                  <a:pt x="247315" y="215470"/>
                </a:lnTo>
                <a:lnTo>
                  <a:pt x="215572" y="247197"/>
                </a:lnTo>
                <a:lnTo>
                  <a:pt x="185664" y="280677"/>
                </a:lnTo>
                <a:lnTo>
                  <a:pt x="157675" y="315827"/>
                </a:lnTo>
                <a:lnTo>
                  <a:pt x="131686" y="352563"/>
                </a:lnTo>
                <a:lnTo>
                  <a:pt x="107780" y="390804"/>
                </a:lnTo>
                <a:lnTo>
                  <a:pt x="86040" y="430467"/>
                </a:lnTo>
                <a:lnTo>
                  <a:pt x="66549" y="471469"/>
                </a:lnTo>
                <a:lnTo>
                  <a:pt x="49388" y="513727"/>
                </a:lnTo>
                <a:lnTo>
                  <a:pt x="34641" y="557160"/>
                </a:lnTo>
                <a:lnTo>
                  <a:pt x="22391" y="601685"/>
                </a:lnTo>
                <a:lnTo>
                  <a:pt x="12718" y="647219"/>
                </a:lnTo>
                <a:lnTo>
                  <a:pt x="5707" y="693680"/>
                </a:lnTo>
                <a:lnTo>
                  <a:pt x="1440" y="740984"/>
                </a:lnTo>
                <a:lnTo>
                  <a:pt x="0" y="789051"/>
                </a:lnTo>
                <a:lnTo>
                  <a:pt x="1440" y="837117"/>
                </a:lnTo>
                <a:lnTo>
                  <a:pt x="5707" y="884421"/>
                </a:lnTo>
                <a:lnTo>
                  <a:pt x="12718" y="930882"/>
                </a:lnTo>
                <a:lnTo>
                  <a:pt x="22391" y="976416"/>
                </a:lnTo>
                <a:lnTo>
                  <a:pt x="34641" y="1020941"/>
                </a:lnTo>
                <a:lnTo>
                  <a:pt x="49388" y="1064374"/>
                </a:lnTo>
                <a:lnTo>
                  <a:pt x="66549" y="1106632"/>
                </a:lnTo>
                <a:lnTo>
                  <a:pt x="86040" y="1147634"/>
                </a:lnTo>
                <a:lnTo>
                  <a:pt x="107780" y="1187297"/>
                </a:lnTo>
                <a:lnTo>
                  <a:pt x="131686" y="1225538"/>
                </a:lnTo>
                <a:lnTo>
                  <a:pt x="157675" y="1262274"/>
                </a:lnTo>
                <a:lnTo>
                  <a:pt x="185664" y="1297424"/>
                </a:lnTo>
                <a:lnTo>
                  <a:pt x="215572" y="1330904"/>
                </a:lnTo>
                <a:lnTo>
                  <a:pt x="247315" y="1362631"/>
                </a:lnTo>
                <a:lnTo>
                  <a:pt x="280811" y="1392525"/>
                </a:lnTo>
                <a:lnTo>
                  <a:pt x="315977" y="1420501"/>
                </a:lnTo>
                <a:lnTo>
                  <a:pt x="352731" y="1446477"/>
                </a:lnTo>
                <a:lnTo>
                  <a:pt x="390990" y="1470372"/>
                </a:lnTo>
                <a:lnTo>
                  <a:pt x="430672" y="1492101"/>
                </a:lnTo>
                <a:lnTo>
                  <a:pt x="471694" y="1511583"/>
                </a:lnTo>
                <a:lnTo>
                  <a:pt x="513973" y="1528736"/>
                </a:lnTo>
                <a:lnTo>
                  <a:pt x="557427" y="1543476"/>
                </a:lnTo>
                <a:lnTo>
                  <a:pt x="601974" y="1555721"/>
                </a:lnTo>
                <a:lnTo>
                  <a:pt x="647530" y="1565389"/>
                </a:lnTo>
                <a:lnTo>
                  <a:pt x="694014" y="1572396"/>
                </a:lnTo>
                <a:lnTo>
                  <a:pt x="741342" y="1576661"/>
                </a:lnTo>
                <a:lnTo>
                  <a:pt x="789432" y="1578102"/>
                </a:lnTo>
                <a:lnTo>
                  <a:pt x="837521" y="1576661"/>
                </a:lnTo>
                <a:lnTo>
                  <a:pt x="884849" y="1572396"/>
                </a:lnTo>
                <a:lnTo>
                  <a:pt x="931333" y="1565389"/>
                </a:lnTo>
                <a:lnTo>
                  <a:pt x="976889" y="1555721"/>
                </a:lnTo>
                <a:lnTo>
                  <a:pt x="1021436" y="1543476"/>
                </a:lnTo>
                <a:lnTo>
                  <a:pt x="1064890" y="1528736"/>
                </a:lnTo>
                <a:lnTo>
                  <a:pt x="1107169" y="1511583"/>
                </a:lnTo>
                <a:lnTo>
                  <a:pt x="1148191" y="1492101"/>
                </a:lnTo>
                <a:lnTo>
                  <a:pt x="1187873" y="1470372"/>
                </a:lnTo>
                <a:lnTo>
                  <a:pt x="1226132" y="1446477"/>
                </a:lnTo>
                <a:lnTo>
                  <a:pt x="1262886" y="1420501"/>
                </a:lnTo>
                <a:lnTo>
                  <a:pt x="1298052" y="1392525"/>
                </a:lnTo>
                <a:lnTo>
                  <a:pt x="1331548" y="1362631"/>
                </a:lnTo>
                <a:lnTo>
                  <a:pt x="1363291" y="1330904"/>
                </a:lnTo>
                <a:lnTo>
                  <a:pt x="1393199" y="1297424"/>
                </a:lnTo>
                <a:lnTo>
                  <a:pt x="1421188" y="1262274"/>
                </a:lnTo>
                <a:lnTo>
                  <a:pt x="1447177" y="1225538"/>
                </a:lnTo>
                <a:lnTo>
                  <a:pt x="1471083" y="1187297"/>
                </a:lnTo>
                <a:lnTo>
                  <a:pt x="1492823" y="1147634"/>
                </a:lnTo>
                <a:lnTo>
                  <a:pt x="1512314" y="1106632"/>
                </a:lnTo>
                <a:lnTo>
                  <a:pt x="1529475" y="1064374"/>
                </a:lnTo>
                <a:lnTo>
                  <a:pt x="1544222" y="1020941"/>
                </a:lnTo>
                <a:lnTo>
                  <a:pt x="1556472" y="976416"/>
                </a:lnTo>
                <a:lnTo>
                  <a:pt x="1566145" y="930882"/>
                </a:lnTo>
                <a:lnTo>
                  <a:pt x="1573156" y="884421"/>
                </a:lnTo>
                <a:lnTo>
                  <a:pt x="1577423" y="837117"/>
                </a:lnTo>
                <a:lnTo>
                  <a:pt x="1578864" y="789051"/>
                </a:lnTo>
                <a:lnTo>
                  <a:pt x="1577423" y="740984"/>
                </a:lnTo>
                <a:lnTo>
                  <a:pt x="1573156" y="693680"/>
                </a:lnTo>
                <a:lnTo>
                  <a:pt x="1566145" y="647219"/>
                </a:lnTo>
                <a:lnTo>
                  <a:pt x="1556472" y="601685"/>
                </a:lnTo>
                <a:lnTo>
                  <a:pt x="1544222" y="557160"/>
                </a:lnTo>
                <a:lnTo>
                  <a:pt x="1529475" y="513727"/>
                </a:lnTo>
                <a:lnTo>
                  <a:pt x="1512314" y="471469"/>
                </a:lnTo>
                <a:lnTo>
                  <a:pt x="1492823" y="430467"/>
                </a:lnTo>
                <a:lnTo>
                  <a:pt x="1471083" y="390804"/>
                </a:lnTo>
                <a:lnTo>
                  <a:pt x="1447177" y="352563"/>
                </a:lnTo>
                <a:lnTo>
                  <a:pt x="1421188" y="315827"/>
                </a:lnTo>
                <a:lnTo>
                  <a:pt x="1393199" y="280677"/>
                </a:lnTo>
                <a:lnTo>
                  <a:pt x="1363291" y="247197"/>
                </a:lnTo>
                <a:lnTo>
                  <a:pt x="1331548" y="215470"/>
                </a:lnTo>
                <a:lnTo>
                  <a:pt x="1298052" y="185576"/>
                </a:lnTo>
                <a:lnTo>
                  <a:pt x="1262886" y="157600"/>
                </a:lnTo>
                <a:lnTo>
                  <a:pt x="1226132" y="131624"/>
                </a:lnTo>
                <a:lnTo>
                  <a:pt x="1187873" y="107729"/>
                </a:lnTo>
                <a:lnTo>
                  <a:pt x="1148191" y="86000"/>
                </a:lnTo>
                <a:lnTo>
                  <a:pt x="1107169" y="66518"/>
                </a:lnTo>
                <a:lnTo>
                  <a:pt x="1064890" y="49365"/>
                </a:lnTo>
                <a:lnTo>
                  <a:pt x="1021436" y="34625"/>
                </a:lnTo>
                <a:lnTo>
                  <a:pt x="976889" y="22380"/>
                </a:lnTo>
                <a:lnTo>
                  <a:pt x="931333" y="12712"/>
                </a:lnTo>
                <a:lnTo>
                  <a:pt x="884849" y="5705"/>
                </a:lnTo>
                <a:lnTo>
                  <a:pt x="837521" y="1440"/>
                </a:lnTo>
                <a:lnTo>
                  <a:pt x="789432" y="0"/>
                </a:lnTo>
                <a:close/>
              </a:path>
            </a:pathLst>
          </a:custGeom>
          <a:solidFill>
            <a:srgbClr val="CBDBDF"/>
          </a:solidFill>
        </p:spPr>
        <p:txBody>
          <a:bodyPr wrap="square" lIns="0" tIns="0" rIns="0" bIns="0" rtlCol="0"/>
          <a:lstStyle/>
          <a:p>
            <a:endParaRPr/>
          </a:p>
        </p:txBody>
      </p:sp>
      <p:sp>
        <p:nvSpPr>
          <p:cNvPr id="7" name="object 7">
            <a:extLst>
              <a:ext uri="{C183D7F6-B498-43B3-948B-1728B52AA6E4}">
                <adec:decorative xmlns:adec="http://schemas.microsoft.com/office/drawing/2017/decorative" val="1"/>
              </a:ext>
            </a:extLst>
          </p:cNvPr>
          <p:cNvSpPr/>
          <p:nvPr/>
        </p:nvSpPr>
        <p:spPr>
          <a:xfrm>
            <a:off x="4119371" y="3091433"/>
            <a:ext cx="905255" cy="906005"/>
          </a:xfrm>
          <a:prstGeom prst="rect">
            <a:avLst/>
          </a:prstGeom>
          <a:blipFill>
            <a:blip r:embed="rId4" cstate="print"/>
            <a:stretch>
              <a:fillRect/>
            </a:stretch>
          </a:blipFill>
        </p:spPr>
        <p:txBody>
          <a:bodyPr wrap="square" lIns="0" tIns="0" rIns="0" bIns="0" rtlCol="0"/>
          <a:lstStyle/>
          <a:p>
            <a:endParaRPr/>
          </a:p>
        </p:txBody>
      </p:sp>
      <p:sp>
        <p:nvSpPr>
          <p:cNvPr id="8" name="object 8"/>
          <p:cNvSpPr txBox="1"/>
          <p:nvPr/>
        </p:nvSpPr>
        <p:spPr>
          <a:xfrm>
            <a:off x="3483483" y="4777495"/>
            <a:ext cx="2176780" cy="362585"/>
          </a:xfrm>
          <a:prstGeom prst="rect">
            <a:avLst/>
          </a:prstGeom>
        </p:spPr>
        <p:txBody>
          <a:bodyPr vert="horz" wrap="square" lIns="0" tIns="0" rIns="0" bIns="0" rtlCol="0">
            <a:spAutoFit/>
          </a:bodyPr>
          <a:lstStyle/>
          <a:p>
            <a:pPr marL="12700">
              <a:lnSpc>
                <a:spcPct val="100000"/>
              </a:lnSpc>
            </a:pPr>
            <a:r>
              <a:rPr sz="2200" spc="-15" dirty="0">
                <a:latin typeface="Calibri"/>
                <a:cs typeface="Calibri"/>
              </a:rPr>
              <a:t>MENTOR</a:t>
            </a:r>
            <a:r>
              <a:rPr sz="2200" spc="-90" dirty="0">
                <a:latin typeface="Calibri"/>
                <a:cs typeface="Calibri"/>
              </a:rPr>
              <a:t> </a:t>
            </a:r>
            <a:r>
              <a:rPr sz="2200" spc="-5" dirty="0">
                <a:latin typeface="Calibri"/>
                <a:cs typeface="Calibri"/>
              </a:rPr>
              <a:t>SUPPORT</a:t>
            </a:r>
            <a:endParaRPr sz="2200">
              <a:latin typeface="Calibri"/>
              <a:cs typeface="Calibri"/>
            </a:endParaRPr>
          </a:p>
        </p:txBody>
      </p:sp>
      <p:sp>
        <p:nvSpPr>
          <p:cNvPr id="9" name="object 9">
            <a:extLst>
              <a:ext uri="{C183D7F6-B498-43B3-948B-1728B52AA6E4}">
                <adec:decorative xmlns:adec="http://schemas.microsoft.com/office/drawing/2017/decorative" val="1"/>
              </a:ext>
            </a:extLst>
          </p:cNvPr>
          <p:cNvSpPr/>
          <p:nvPr/>
        </p:nvSpPr>
        <p:spPr>
          <a:xfrm>
            <a:off x="6822947" y="2755392"/>
            <a:ext cx="1579245" cy="1578610"/>
          </a:xfrm>
          <a:custGeom>
            <a:avLst/>
            <a:gdLst/>
            <a:ahLst/>
            <a:cxnLst/>
            <a:rect l="l" t="t" r="r" b="b"/>
            <a:pathLst>
              <a:path w="1579245" h="1578610">
                <a:moveTo>
                  <a:pt x="789432" y="0"/>
                </a:moveTo>
                <a:lnTo>
                  <a:pt x="741342" y="1440"/>
                </a:lnTo>
                <a:lnTo>
                  <a:pt x="694014" y="5705"/>
                </a:lnTo>
                <a:lnTo>
                  <a:pt x="647530" y="12712"/>
                </a:lnTo>
                <a:lnTo>
                  <a:pt x="601974" y="22380"/>
                </a:lnTo>
                <a:lnTo>
                  <a:pt x="557427" y="34625"/>
                </a:lnTo>
                <a:lnTo>
                  <a:pt x="513973" y="49365"/>
                </a:lnTo>
                <a:lnTo>
                  <a:pt x="471694" y="66518"/>
                </a:lnTo>
                <a:lnTo>
                  <a:pt x="430672" y="86000"/>
                </a:lnTo>
                <a:lnTo>
                  <a:pt x="390990" y="107729"/>
                </a:lnTo>
                <a:lnTo>
                  <a:pt x="352731" y="131624"/>
                </a:lnTo>
                <a:lnTo>
                  <a:pt x="315977" y="157600"/>
                </a:lnTo>
                <a:lnTo>
                  <a:pt x="280811" y="185576"/>
                </a:lnTo>
                <a:lnTo>
                  <a:pt x="247315" y="215470"/>
                </a:lnTo>
                <a:lnTo>
                  <a:pt x="215572" y="247197"/>
                </a:lnTo>
                <a:lnTo>
                  <a:pt x="185664" y="280677"/>
                </a:lnTo>
                <a:lnTo>
                  <a:pt x="157675" y="315827"/>
                </a:lnTo>
                <a:lnTo>
                  <a:pt x="131686" y="352563"/>
                </a:lnTo>
                <a:lnTo>
                  <a:pt x="107780" y="390804"/>
                </a:lnTo>
                <a:lnTo>
                  <a:pt x="86040" y="430467"/>
                </a:lnTo>
                <a:lnTo>
                  <a:pt x="66549" y="471469"/>
                </a:lnTo>
                <a:lnTo>
                  <a:pt x="49388" y="513727"/>
                </a:lnTo>
                <a:lnTo>
                  <a:pt x="34641" y="557160"/>
                </a:lnTo>
                <a:lnTo>
                  <a:pt x="22391" y="601685"/>
                </a:lnTo>
                <a:lnTo>
                  <a:pt x="12718" y="647219"/>
                </a:lnTo>
                <a:lnTo>
                  <a:pt x="5707" y="693680"/>
                </a:lnTo>
                <a:lnTo>
                  <a:pt x="1440" y="740984"/>
                </a:lnTo>
                <a:lnTo>
                  <a:pt x="0" y="789051"/>
                </a:lnTo>
                <a:lnTo>
                  <a:pt x="1440" y="837117"/>
                </a:lnTo>
                <a:lnTo>
                  <a:pt x="5707" y="884421"/>
                </a:lnTo>
                <a:lnTo>
                  <a:pt x="12718" y="930882"/>
                </a:lnTo>
                <a:lnTo>
                  <a:pt x="22391" y="976416"/>
                </a:lnTo>
                <a:lnTo>
                  <a:pt x="34641" y="1020941"/>
                </a:lnTo>
                <a:lnTo>
                  <a:pt x="49388" y="1064374"/>
                </a:lnTo>
                <a:lnTo>
                  <a:pt x="66549" y="1106632"/>
                </a:lnTo>
                <a:lnTo>
                  <a:pt x="86040" y="1147634"/>
                </a:lnTo>
                <a:lnTo>
                  <a:pt x="107780" y="1187297"/>
                </a:lnTo>
                <a:lnTo>
                  <a:pt x="131686" y="1225538"/>
                </a:lnTo>
                <a:lnTo>
                  <a:pt x="157675" y="1262274"/>
                </a:lnTo>
                <a:lnTo>
                  <a:pt x="185664" y="1297424"/>
                </a:lnTo>
                <a:lnTo>
                  <a:pt x="215572" y="1330904"/>
                </a:lnTo>
                <a:lnTo>
                  <a:pt x="247315" y="1362631"/>
                </a:lnTo>
                <a:lnTo>
                  <a:pt x="280811" y="1392525"/>
                </a:lnTo>
                <a:lnTo>
                  <a:pt x="315977" y="1420501"/>
                </a:lnTo>
                <a:lnTo>
                  <a:pt x="352731" y="1446477"/>
                </a:lnTo>
                <a:lnTo>
                  <a:pt x="390990" y="1470372"/>
                </a:lnTo>
                <a:lnTo>
                  <a:pt x="430672" y="1492101"/>
                </a:lnTo>
                <a:lnTo>
                  <a:pt x="471694" y="1511583"/>
                </a:lnTo>
                <a:lnTo>
                  <a:pt x="513973" y="1528736"/>
                </a:lnTo>
                <a:lnTo>
                  <a:pt x="557427" y="1543476"/>
                </a:lnTo>
                <a:lnTo>
                  <a:pt x="601974" y="1555721"/>
                </a:lnTo>
                <a:lnTo>
                  <a:pt x="647530" y="1565389"/>
                </a:lnTo>
                <a:lnTo>
                  <a:pt x="694014" y="1572396"/>
                </a:lnTo>
                <a:lnTo>
                  <a:pt x="741342" y="1576661"/>
                </a:lnTo>
                <a:lnTo>
                  <a:pt x="789432" y="1578102"/>
                </a:lnTo>
                <a:lnTo>
                  <a:pt x="837521" y="1576661"/>
                </a:lnTo>
                <a:lnTo>
                  <a:pt x="884849" y="1572396"/>
                </a:lnTo>
                <a:lnTo>
                  <a:pt x="931333" y="1565389"/>
                </a:lnTo>
                <a:lnTo>
                  <a:pt x="976889" y="1555721"/>
                </a:lnTo>
                <a:lnTo>
                  <a:pt x="1021436" y="1543476"/>
                </a:lnTo>
                <a:lnTo>
                  <a:pt x="1064890" y="1528736"/>
                </a:lnTo>
                <a:lnTo>
                  <a:pt x="1107169" y="1511583"/>
                </a:lnTo>
                <a:lnTo>
                  <a:pt x="1148191" y="1492101"/>
                </a:lnTo>
                <a:lnTo>
                  <a:pt x="1187873" y="1470372"/>
                </a:lnTo>
                <a:lnTo>
                  <a:pt x="1226132" y="1446477"/>
                </a:lnTo>
                <a:lnTo>
                  <a:pt x="1262886" y="1420501"/>
                </a:lnTo>
                <a:lnTo>
                  <a:pt x="1298052" y="1392525"/>
                </a:lnTo>
                <a:lnTo>
                  <a:pt x="1331548" y="1362631"/>
                </a:lnTo>
                <a:lnTo>
                  <a:pt x="1363291" y="1330904"/>
                </a:lnTo>
                <a:lnTo>
                  <a:pt x="1393199" y="1297424"/>
                </a:lnTo>
                <a:lnTo>
                  <a:pt x="1421188" y="1262274"/>
                </a:lnTo>
                <a:lnTo>
                  <a:pt x="1447177" y="1225538"/>
                </a:lnTo>
                <a:lnTo>
                  <a:pt x="1471083" y="1187297"/>
                </a:lnTo>
                <a:lnTo>
                  <a:pt x="1492823" y="1147634"/>
                </a:lnTo>
                <a:lnTo>
                  <a:pt x="1512314" y="1106632"/>
                </a:lnTo>
                <a:lnTo>
                  <a:pt x="1529475" y="1064374"/>
                </a:lnTo>
                <a:lnTo>
                  <a:pt x="1544222" y="1020941"/>
                </a:lnTo>
                <a:lnTo>
                  <a:pt x="1556472" y="976416"/>
                </a:lnTo>
                <a:lnTo>
                  <a:pt x="1566145" y="930882"/>
                </a:lnTo>
                <a:lnTo>
                  <a:pt x="1573156" y="884421"/>
                </a:lnTo>
                <a:lnTo>
                  <a:pt x="1577423" y="837117"/>
                </a:lnTo>
                <a:lnTo>
                  <a:pt x="1578864" y="789051"/>
                </a:lnTo>
                <a:lnTo>
                  <a:pt x="1577423" y="740984"/>
                </a:lnTo>
                <a:lnTo>
                  <a:pt x="1573156" y="693680"/>
                </a:lnTo>
                <a:lnTo>
                  <a:pt x="1566145" y="647219"/>
                </a:lnTo>
                <a:lnTo>
                  <a:pt x="1556472" y="601685"/>
                </a:lnTo>
                <a:lnTo>
                  <a:pt x="1544222" y="557160"/>
                </a:lnTo>
                <a:lnTo>
                  <a:pt x="1529475" y="513727"/>
                </a:lnTo>
                <a:lnTo>
                  <a:pt x="1512314" y="471469"/>
                </a:lnTo>
                <a:lnTo>
                  <a:pt x="1492823" y="430467"/>
                </a:lnTo>
                <a:lnTo>
                  <a:pt x="1471083" y="390804"/>
                </a:lnTo>
                <a:lnTo>
                  <a:pt x="1447177" y="352563"/>
                </a:lnTo>
                <a:lnTo>
                  <a:pt x="1421188" y="315827"/>
                </a:lnTo>
                <a:lnTo>
                  <a:pt x="1393199" y="280677"/>
                </a:lnTo>
                <a:lnTo>
                  <a:pt x="1363291" y="247197"/>
                </a:lnTo>
                <a:lnTo>
                  <a:pt x="1331548" y="215470"/>
                </a:lnTo>
                <a:lnTo>
                  <a:pt x="1298052" y="185576"/>
                </a:lnTo>
                <a:lnTo>
                  <a:pt x="1262886" y="157600"/>
                </a:lnTo>
                <a:lnTo>
                  <a:pt x="1226132" y="131624"/>
                </a:lnTo>
                <a:lnTo>
                  <a:pt x="1187873" y="107729"/>
                </a:lnTo>
                <a:lnTo>
                  <a:pt x="1148191" y="86000"/>
                </a:lnTo>
                <a:lnTo>
                  <a:pt x="1107169" y="66518"/>
                </a:lnTo>
                <a:lnTo>
                  <a:pt x="1064890" y="49365"/>
                </a:lnTo>
                <a:lnTo>
                  <a:pt x="1021436" y="34625"/>
                </a:lnTo>
                <a:lnTo>
                  <a:pt x="976889" y="22380"/>
                </a:lnTo>
                <a:lnTo>
                  <a:pt x="931333" y="12712"/>
                </a:lnTo>
                <a:lnTo>
                  <a:pt x="884849" y="5705"/>
                </a:lnTo>
                <a:lnTo>
                  <a:pt x="837521" y="1440"/>
                </a:lnTo>
                <a:lnTo>
                  <a:pt x="789432" y="0"/>
                </a:lnTo>
                <a:close/>
              </a:path>
            </a:pathLst>
          </a:custGeom>
          <a:solidFill>
            <a:srgbClr val="CBDBDF"/>
          </a:solidFill>
        </p:spPr>
        <p:txBody>
          <a:bodyPr wrap="square" lIns="0" tIns="0" rIns="0" bIns="0" rtlCol="0"/>
          <a:lstStyle/>
          <a:p>
            <a:endParaRPr/>
          </a:p>
        </p:txBody>
      </p:sp>
      <p:sp>
        <p:nvSpPr>
          <p:cNvPr id="10" name="object 10">
            <a:extLst>
              <a:ext uri="{C183D7F6-B498-43B3-948B-1728B52AA6E4}">
                <adec:decorative xmlns:adec="http://schemas.microsoft.com/office/drawing/2017/decorative" val="1"/>
              </a:ext>
            </a:extLst>
          </p:cNvPr>
          <p:cNvSpPr/>
          <p:nvPr/>
        </p:nvSpPr>
        <p:spPr>
          <a:xfrm>
            <a:off x="7159752" y="3091433"/>
            <a:ext cx="905255" cy="906005"/>
          </a:xfrm>
          <a:prstGeom prst="rect">
            <a:avLst/>
          </a:prstGeom>
          <a:blipFill>
            <a:blip r:embed="rId5" cstate="print"/>
            <a:stretch>
              <a:fillRect/>
            </a:stretch>
          </a:blipFill>
        </p:spPr>
        <p:txBody>
          <a:bodyPr wrap="square" lIns="0" tIns="0" rIns="0" bIns="0" rtlCol="0"/>
          <a:lstStyle/>
          <a:p>
            <a:endParaRPr/>
          </a:p>
        </p:txBody>
      </p:sp>
      <p:sp>
        <p:nvSpPr>
          <p:cNvPr id="11" name="object 11"/>
          <p:cNvSpPr txBox="1"/>
          <p:nvPr/>
        </p:nvSpPr>
        <p:spPr>
          <a:xfrm>
            <a:off x="6483441" y="4811024"/>
            <a:ext cx="2258695" cy="635635"/>
          </a:xfrm>
          <a:prstGeom prst="rect">
            <a:avLst/>
          </a:prstGeom>
        </p:spPr>
        <p:txBody>
          <a:bodyPr vert="horz" wrap="square" lIns="0" tIns="0" rIns="0" bIns="0" rtlCol="0">
            <a:spAutoFit/>
          </a:bodyPr>
          <a:lstStyle/>
          <a:p>
            <a:pPr marL="144780" marR="5080" indent="-132715">
              <a:lnSpc>
                <a:spcPts val="2420"/>
              </a:lnSpc>
            </a:pPr>
            <a:r>
              <a:rPr sz="2200" spc="-5" dirty="0">
                <a:latin typeface="Calibri"/>
                <a:cs typeface="Calibri"/>
              </a:rPr>
              <a:t>ONLINE </a:t>
            </a:r>
            <a:r>
              <a:rPr sz="2200" spc="-10" dirty="0">
                <a:latin typeface="Calibri"/>
                <a:cs typeface="Calibri"/>
              </a:rPr>
              <a:t>PORTFOLIO  </a:t>
            </a:r>
            <a:r>
              <a:rPr sz="2200" spc="-5" dirty="0">
                <a:latin typeface="Calibri"/>
                <a:cs typeface="Calibri"/>
              </a:rPr>
              <a:t>AND</a:t>
            </a:r>
            <a:r>
              <a:rPr sz="2200" spc="-70" dirty="0">
                <a:latin typeface="Calibri"/>
                <a:cs typeface="Calibri"/>
              </a:rPr>
              <a:t> </a:t>
            </a:r>
            <a:r>
              <a:rPr sz="2200" spc="-5" dirty="0">
                <a:latin typeface="Calibri"/>
                <a:cs typeface="Calibri"/>
              </a:rPr>
              <a:t>REFLECTION</a:t>
            </a:r>
            <a:endParaRPr sz="2200">
              <a:latin typeface="Calibri"/>
              <a:cs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p:nvPr/>
        </p:nvSpPr>
        <p:spPr>
          <a:xfrm>
            <a:off x="7356347" y="6755130"/>
            <a:ext cx="894080" cy="102870"/>
          </a:xfrm>
          <a:custGeom>
            <a:avLst/>
            <a:gdLst/>
            <a:ahLst/>
            <a:cxnLst/>
            <a:rect l="l" t="t" r="r" b="b"/>
            <a:pathLst>
              <a:path w="894079" h="102870">
                <a:moveTo>
                  <a:pt x="0" y="102870"/>
                </a:moveTo>
                <a:lnTo>
                  <a:pt x="893826" y="102870"/>
                </a:lnTo>
                <a:lnTo>
                  <a:pt x="893826" y="0"/>
                </a:lnTo>
                <a:lnTo>
                  <a:pt x="0" y="0"/>
                </a:lnTo>
                <a:lnTo>
                  <a:pt x="0" y="102870"/>
                </a:lnTo>
                <a:close/>
              </a:path>
            </a:pathLst>
          </a:custGeom>
          <a:solidFill>
            <a:srgbClr val="EFAA1F"/>
          </a:solidFill>
        </p:spPr>
        <p:txBody>
          <a:bodyPr wrap="square" lIns="0" tIns="0" rIns="0" bIns="0" rtlCol="0"/>
          <a:lstStyle/>
          <a:p>
            <a:endParaRPr/>
          </a:p>
        </p:txBody>
      </p:sp>
      <p:sp>
        <p:nvSpPr>
          <p:cNvPr id="3" name="object 3">
            <a:extLst>
              <a:ext uri="{C183D7F6-B498-43B3-948B-1728B52AA6E4}">
                <adec:decorative xmlns:adec="http://schemas.microsoft.com/office/drawing/2017/decorative" val="1"/>
              </a:ext>
            </a:extLst>
          </p:cNvPr>
          <p:cNvSpPr/>
          <p:nvPr/>
        </p:nvSpPr>
        <p:spPr>
          <a:xfrm>
            <a:off x="8250173" y="6755130"/>
            <a:ext cx="894080" cy="102870"/>
          </a:xfrm>
          <a:custGeom>
            <a:avLst/>
            <a:gdLst/>
            <a:ahLst/>
            <a:cxnLst/>
            <a:rect l="l" t="t" r="r" b="b"/>
            <a:pathLst>
              <a:path w="894079" h="102870">
                <a:moveTo>
                  <a:pt x="0" y="102870"/>
                </a:moveTo>
                <a:lnTo>
                  <a:pt x="893826" y="102870"/>
                </a:lnTo>
                <a:lnTo>
                  <a:pt x="893826" y="0"/>
                </a:lnTo>
                <a:lnTo>
                  <a:pt x="0" y="0"/>
                </a:lnTo>
                <a:lnTo>
                  <a:pt x="0" y="102870"/>
                </a:lnTo>
                <a:close/>
              </a:path>
            </a:pathLst>
          </a:custGeom>
          <a:solidFill>
            <a:srgbClr val="C63F28"/>
          </a:solidFill>
        </p:spPr>
        <p:txBody>
          <a:bodyPr wrap="square" lIns="0" tIns="0" rIns="0" bIns="0" rtlCol="0"/>
          <a:lstStyle/>
          <a:p>
            <a:endParaRPr/>
          </a:p>
        </p:txBody>
      </p:sp>
      <p:sp>
        <p:nvSpPr>
          <p:cNvPr id="4" name="object 4">
            <a:extLst>
              <a:ext uri="{C183D7F6-B498-43B3-948B-1728B52AA6E4}">
                <adec:decorative xmlns:adec="http://schemas.microsoft.com/office/drawing/2017/decorative" val="1"/>
              </a:ext>
            </a:extLst>
          </p:cNvPr>
          <p:cNvSpPr/>
          <p:nvPr/>
        </p:nvSpPr>
        <p:spPr>
          <a:xfrm>
            <a:off x="0" y="6755130"/>
            <a:ext cx="894080" cy="102870"/>
          </a:xfrm>
          <a:custGeom>
            <a:avLst/>
            <a:gdLst/>
            <a:ahLst/>
            <a:cxnLst/>
            <a:rect l="l" t="t" r="r" b="b"/>
            <a:pathLst>
              <a:path w="894080" h="102870">
                <a:moveTo>
                  <a:pt x="0" y="102870"/>
                </a:moveTo>
                <a:lnTo>
                  <a:pt x="893826" y="102870"/>
                </a:lnTo>
                <a:lnTo>
                  <a:pt x="893826" y="0"/>
                </a:lnTo>
                <a:lnTo>
                  <a:pt x="0" y="0"/>
                </a:lnTo>
                <a:lnTo>
                  <a:pt x="0" y="102870"/>
                </a:lnTo>
                <a:close/>
              </a:path>
            </a:pathLst>
          </a:custGeom>
          <a:solidFill>
            <a:srgbClr val="008CA0"/>
          </a:solidFill>
        </p:spPr>
        <p:txBody>
          <a:bodyPr wrap="square" lIns="0" tIns="0" rIns="0" bIns="0" rtlCol="0"/>
          <a:lstStyle/>
          <a:p>
            <a:endParaRPr/>
          </a:p>
        </p:txBody>
      </p:sp>
      <p:sp>
        <p:nvSpPr>
          <p:cNvPr id="5" name="object 5">
            <a:extLst>
              <a:ext uri="{C183D7F6-B498-43B3-948B-1728B52AA6E4}">
                <adec:decorative xmlns:adec="http://schemas.microsoft.com/office/drawing/2017/decorative" val="1"/>
              </a:ext>
            </a:extLst>
          </p:cNvPr>
          <p:cNvSpPr/>
          <p:nvPr/>
        </p:nvSpPr>
        <p:spPr>
          <a:xfrm>
            <a:off x="893825" y="6755130"/>
            <a:ext cx="6463030" cy="102870"/>
          </a:xfrm>
          <a:custGeom>
            <a:avLst/>
            <a:gdLst/>
            <a:ahLst/>
            <a:cxnLst/>
            <a:rect l="l" t="t" r="r" b="b"/>
            <a:pathLst>
              <a:path w="6463030" h="102870">
                <a:moveTo>
                  <a:pt x="0" y="102870"/>
                </a:moveTo>
                <a:lnTo>
                  <a:pt x="6462522" y="102870"/>
                </a:lnTo>
                <a:lnTo>
                  <a:pt x="6462522" y="0"/>
                </a:lnTo>
                <a:lnTo>
                  <a:pt x="0" y="0"/>
                </a:lnTo>
                <a:lnTo>
                  <a:pt x="0" y="102870"/>
                </a:lnTo>
                <a:close/>
              </a:path>
            </a:pathLst>
          </a:custGeom>
          <a:solidFill>
            <a:srgbClr val="455FA9"/>
          </a:solidFill>
        </p:spPr>
        <p:txBody>
          <a:bodyPr wrap="square" lIns="0" tIns="0" rIns="0" bIns="0" rtlCol="0"/>
          <a:lstStyle/>
          <a:p>
            <a:endParaRPr/>
          </a:p>
        </p:txBody>
      </p:sp>
      <p:sp>
        <p:nvSpPr>
          <p:cNvPr id="6" name="object 6">
            <a:extLst>
              <a:ext uri="{C183D7F6-B498-43B3-948B-1728B52AA6E4}">
                <adec:decorative xmlns:adec="http://schemas.microsoft.com/office/drawing/2017/decorative" val="1"/>
              </a:ext>
            </a:extLst>
          </p:cNvPr>
          <p:cNvSpPr/>
          <p:nvPr/>
        </p:nvSpPr>
        <p:spPr>
          <a:xfrm>
            <a:off x="7642859" y="154686"/>
            <a:ext cx="1315199" cy="174497"/>
          </a:xfrm>
          <a:prstGeom prst="rect">
            <a:avLst/>
          </a:prstGeom>
          <a:blipFill>
            <a:blip r:embed="rId3"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972425" y="640171"/>
            <a:ext cx="1912620" cy="670560"/>
          </a:xfrm>
          <a:prstGeom prst="rect">
            <a:avLst/>
          </a:prstGeom>
        </p:spPr>
        <p:txBody>
          <a:bodyPr vert="horz" wrap="square" lIns="0" tIns="0" rIns="0" bIns="0" rtlCol="0">
            <a:spAutoFit/>
          </a:bodyPr>
          <a:lstStyle/>
          <a:p>
            <a:pPr marL="12700">
              <a:lnSpc>
                <a:spcPct val="100000"/>
              </a:lnSpc>
            </a:pPr>
            <a:r>
              <a:rPr sz="4400" spc="-15" dirty="0">
                <a:solidFill>
                  <a:srgbClr val="000000"/>
                </a:solidFill>
                <a:latin typeface="Arial"/>
                <a:cs typeface="Arial"/>
              </a:rPr>
              <a:t>Staffing</a:t>
            </a:r>
            <a:endParaRPr sz="4400">
              <a:latin typeface="Arial"/>
              <a:cs typeface="Arial"/>
            </a:endParaRPr>
          </a:p>
        </p:txBody>
      </p:sp>
      <p:sp>
        <p:nvSpPr>
          <p:cNvPr id="8" name="object 8"/>
          <p:cNvSpPr txBox="1"/>
          <p:nvPr/>
        </p:nvSpPr>
        <p:spPr>
          <a:xfrm>
            <a:off x="1086650" y="1764522"/>
            <a:ext cx="2562860" cy="3350260"/>
          </a:xfrm>
          <a:prstGeom prst="rect">
            <a:avLst/>
          </a:prstGeom>
        </p:spPr>
        <p:txBody>
          <a:bodyPr vert="horz" wrap="square" lIns="0" tIns="0" rIns="0" bIns="0" rtlCol="0">
            <a:spAutoFit/>
          </a:bodyPr>
          <a:lstStyle/>
          <a:p>
            <a:pPr marL="12700" marR="949960">
              <a:lnSpc>
                <a:spcPts val="2590"/>
              </a:lnSpc>
            </a:pPr>
            <a:r>
              <a:rPr sz="2400" spc="-5" dirty="0">
                <a:solidFill>
                  <a:srgbClr val="455FA9"/>
                </a:solidFill>
                <a:latin typeface="Arial"/>
                <a:cs typeface="Arial"/>
              </a:rPr>
              <a:t>Induction  C</a:t>
            </a:r>
            <a:r>
              <a:rPr sz="2400" spc="-10" dirty="0">
                <a:solidFill>
                  <a:srgbClr val="455FA9"/>
                </a:solidFill>
                <a:latin typeface="Arial"/>
                <a:cs typeface="Arial"/>
              </a:rPr>
              <a:t>oord</a:t>
            </a:r>
            <a:r>
              <a:rPr sz="2400" spc="-5" dirty="0">
                <a:solidFill>
                  <a:srgbClr val="455FA9"/>
                </a:solidFill>
                <a:latin typeface="Arial"/>
                <a:cs typeface="Arial"/>
              </a:rPr>
              <a:t>in</a:t>
            </a:r>
            <a:r>
              <a:rPr sz="2400" spc="-10" dirty="0">
                <a:solidFill>
                  <a:srgbClr val="455FA9"/>
                </a:solidFill>
                <a:latin typeface="Arial"/>
                <a:cs typeface="Arial"/>
              </a:rPr>
              <a:t>at</a:t>
            </a:r>
            <a:r>
              <a:rPr sz="2400" spc="-5" dirty="0">
                <a:solidFill>
                  <a:srgbClr val="455FA9"/>
                </a:solidFill>
                <a:latin typeface="Arial"/>
                <a:cs typeface="Arial"/>
              </a:rPr>
              <a:t>or</a:t>
            </a:r>
            <a:endParaRPr sz="2400">
              <a:latin typeface="Arial"/>
              <a:cs typeface="Arial"/>
            </a:endParaRPr>
          </a:p>
          <a:p>
            <a:pPr>
              <a:lnSpc>
                <a:spcPct val="100000"/>
              </a:lnSpc>
              <a:spcBef>
                <a:spcPts val="50"/>
              </a:spcBef>
            </a:pPr>
            <a:endParaRPr sz="2700">
              <a:latin typeface="Times New Roman"/>
              <a:cs typeface="Times New Roman"/>
            </a:endParaRPr>
          </a:p>
          <a:p>
            <a:pPr marL="355600" marR="253365" indent="-342900">
              <a:lnSpc>
                <a:spcPts val="1939"/>
              </a:lnSpc>
              <a:tabLst>
                <a:tab pos="354965" algn="l"/>
              </a:tabLst>
            </a:pPr>
            <a:r>
              <a:rPr sz="1800" spc="-5" dirty="0">
                <a:latin typeface="Cambria Math"/>
                <a:cs typeface="Cambria Math"/>
              </a:rPr>
              <a:t>▷	</a:t>
            </a:r>
            <a:r>
              <a:rPr sz="1800" spc="-5" dirty="0">
                <a:latin typeface="Arial"/>
                <a:cs typeface="Arial"/>
              </a:rPr>
              <a:t>Plans</a:t>
            </a:r>
            <a:r>
              <a:rPr sz="1800" spc="-25" dirty="0">
                <a:latin typeface="Arial"/>
                <a:cs typeface="Arial"/>
              </a:rPr>
              <a:t> </a:t>
            </a:r>
            <a:r>
              <a:rPr sz="1800" spc="-5" dirty="0">
                <a:latin typeface="Arial"/>
                <a:cs typeface="Arial"/>
              </a:rPr>
              <a:t>and</a:t>
            </a:r>
            <a:r>
              <a:rPr sz="1800" spc="-20" dirty="0">
                <a:latin typeface="Arial"/>
                <a:cs typeface="Arial"/>
              </a:rPr>
              <a:t> </a:t>
            </a:r>
            <a:r>
              <a:rPr sz="1800" spc="-5" dirty="0">
                <a:latin typeface="Arial"/>
                <a:cs typeface="Arial"/>
              </a:rPr>
              <a:t>provides </a:t>
            </a:r>
            <a:r>
              <a:rPr sz="1800" dirty="0">
                <a:latin typeface="Arial"/>
                <a:cs typeface="Arial"/>
              </a:rPr>
              <a:t> </a:t>
            </a:r>
            <a:r>
              <a:rPr sz="1800" spc="-5" dirty="0">
                <a:latin typeface="Arial"/>
                <a:cs typeface="Arial"/>
              </a:rPr>
              <a:t>oversight</a:t>
            </a:r>
            <a:endParaRPr sz="1800">
              <a:latin typeface="Arial"/>
              <a:cs typeface="Arial"/>
            </a:endParaRPr>
          </a:p>
          <a:p>
            <a:pPr marL="12700">
              <a:lnSpc>
                <a:spcPct val="100000"/>
              </a:lnSpc>
              <a:spcBef>
                <a:spcPts val="355"/>
              </a:spcBef>
              <a:tabLst>
                <a:tab pos="354965" algn="l"/>
              </a:tabLst>
            </a:pPr>
            <a:r>
              <a:rPr sz="1800" spc="-5" dirty="0">
                <a:latin typeface="Cambria Math"/>
                <a:cs typeface="Cambria Math"/>
              </a:rPr>
              <a:t>▷	</a:t>
            </a:r>
            <a:r>
              <a:rPr sz="1800" spc="-5" dirty="0">
                <a:latin typeface="Arial"/>
                <a:cs typeface="Arial"/>
              </a:rPr>
              <a:t>Sets PD</a:t>
            </a:r>
            <a:r>
              <a:rPr sz="1800" spc="-50" dirty="0">
                <a:latin typeface="Arial"/>
                <a:cs typeface="Arial"/>
              </a:rPr>
              <a:t> </a:t>
            </a:r>
            <a:r>
              <a:rPr sz="1800" spc="-5" dirty="0">
                <a:latin typeface="Arial"/>
                <a:cs typeface="Arial"/>
              </a:rPr>
              <a:t>calendar</a:t>
            </a:r>
            <a:endParaRPr sz="1800">
              <a:latin typeface="Arial"/>
              <a:cs typeface="Arial"/>
            </a:endParaRPr>
          </a:p>
          <a:p>
            <a:pPr marL="355600" marR="165100" indent="-342900">
              <a:lnSpc>
                <a:spcPts val="1950"/>
              </a:lnSpc>
              <a:spcBef>
                <a:spcPts val="625"/>
              </a:spcBef>
              <a:tabLst>
                <a:tab pos="354965" algn="l"/>
              </a:tabLst>
            </a:pPr>
            <a:r>
              <a:rPr sz="1800" spc="-5" dirty="0">
                <a:latin typeface="Cambria Math"/>
                <a:cs typeface="Cambria Math"/>
              </a:rPr>
              <a:t>▷	</a:t>
            </a:r>
            <a:r>
              <a:rPr sz="1800" spc="-5" dirty="0">
                <a:latin typeface="Arial"/>
                <a:cs typeface="Arial"/>
              </a:rPr>
              <a:t>Selects</a:t>
            </a:r>
            <a:r>
              <a:rPr sz="1800" spc="-20" dirty="0">
                <a:latin typeface="Arial"/>
                <a:cs typeface="Arial"/>
              </a:rPr>
              <a:t> </a:t>
            </a:r>
            <a:r>
              <a:rPr sz="1800" spc="-5" dirty="0">
                <a:latin typeface="Arial"/>
                <a:cs typeface="Arial"/>
              </a:rPr>
              <a:t>and</a:t>
            </a:r>
            <a:r>
              <a:rPr sz="1800" spc="-25" dirty="0">
                <a:latin typeface="Arial"/>
                <a:cs typeface="Arial"/>
              </a:rPr>
              <a:t> </a:t>
            </a:r>
            <a:r>
              <a:rPr sz="1800" spc="-5" dirty="0">
                <a:latin typeface="Arial"/>
                <a:cs typeface="Arial"/>
              </a:rPr>
              <a:t>assigns  mentors</a:t>
            </a:r>
            <a:endParaRPr sz="1800">
              <a:latin typeface="Arial"/>
              <a:cs typeface="Arial"/>
            </a:endParaRPr>
          </a:p>
          <a:p>
            <a:pPr>
              <a:lnSpc>
                <a:spcPct val="100000"/>
              </a:lnSpc>
              <a:spcBef>
                <a:spcPts val="40"/>
              </a:spcBef>
            </a:pPr>
            <a:endParaRPr sz="2700">
              <a:latin typeface="Times New Roman"/>
              <a:cs typeface="Times New Roman"/>
            </a:endParaRPr>
          </a:p>
          <a:p>
            <a:pPr marL="12700" marR="5080">
              <a:lnSpc>
                <a:spcPts val="1939"/>
              </a:lnSpc>
            </a:pPr>
            <a:r>
              <a:rPr sz="1800" spc="-5" dirty="0">
                <a:solidFill>
                  <a:srgbClr val="455FA9"/>
                </a:solidFill>
                <a:latin typeface="Arial"/>
                <a:cs typeface="Arial"/>
              </a:rPr>
              <a:t>Principal, Assistant  Principal, </a:t>
            </a:r>
            <a:r>
              <a:rPr sz="1800" spc="-30" dirty="0">
                <a:solidFill>
                  <a:srgbClr val="455FA9"/>
                </a:solidFill>
                <a:latin typeface="Arial"/>
                <a:cs typeface="Arial"/>
              </a:rPr>
              <a:t>Teacher</a:t>
            </a:r>
            <a:r>
              <a:rPr sz="1800" spc="-80" dirty="0">
                <a:solidFill>
                  <a:srgbClr val="455FA9"/>
                </a:solidFill>
                <a:latin typeface="Arial"/>
                <a:cs typeface="Arial"/>
              </a:rPr>
              <a:t> </a:t>
            </a:r>
            <a:r>
              <a:rPr sz="1800" spc="-5" dirty="0">
                <a:solidFill>
                  <a:srgbClr val="455FA9"/>
                </a:solidFill>
                <a:latin typeface="Arial"/>
                <a:cs typeface="Arial"/>
              </a:rPr>
              <a:t>Coach</a:t>
            </a:r>
            <a:endParaRPr sz="1800">
              <a:latin typeface="Arial"/>
              <a:cs typeface="Arial"/>
            </a:endParaRPr>
          </a:p>
        </p:txBody>
      </p:sp>
      <p:sp>
        <p:nvSpPr>
          <p:cNvPr id="9" name="object 9"/>
          <p:cNvSpPr txBox="1"/>
          <p:nvPr/>
        </p:nvSpPr>
        <p:spPr>
          <a:xfrm>
            <a:off x="4412481" y="1722866"/>
            <a:ext cx="972185" cy="382270"/>
          </a:xfrm>
          <a:prstGeom prst="rect">
            <a:avLst/>
          </a:prstGeom>
        </p:spPr>
        <p:txBody>
          <a:bodyPr vert="horz" wrap="square" lIns="0" tIns="0" rIns="0" bIns="0" rtlCol="0">
            <a:spAutoFit/>
          </a:bodyPr>
          <a:lstStyle/>
          <a:p>
            <a:pPr marL="12700">
              <a:lnSpc>
                <a:spcPct val="100000"/>
              </a:lnSpc>
            </a:pPr>
            <a:r>
              <a:rPr sz="2400" spc="-10" dirty="0">
                <a:solidFill>
                  <a:srgbClr val="455FA9"/>
                </a:solidFill>
                <a:latin typeface="Arial"/>
                <a:cs typeface="Arial"/>
              </a:rPr>
              <a:t>Mentor</a:t>
            </a:r>
            <a:endParaRPr sz="2400">
              <a:latin typeface="Arial"/>
              <a:cs typeface="Arial"/>
            </a:endParaRPr>
          </a:p>
        </p:txBody>
      </p:sp>
      <p:sp>
        <p:nvSpPr>
          <p:cNvPr id="10" name="object 10"/>
          <p:cNvSpPr txBox="1"/>
          <p:nvPr/>
        </p:nvSpPr>
        <p:spPr>
          <a:xfrm>
            <a:off x="4412481" y="2462768"/>
            <a:ext cx="2738120" cy="3387090"/>
          </a:xfrm>
          <a:prstGeom prst="rect">
            <a:avLst/>
          </a:prstGeom>
        </p:spPr>
        <p:txBody>
          <a:bodyPr vert="horz" wrap="square" lIns="0" tIns="0" rIns="0" bIns="0" rtlCol="0">
            <a:spAutoFit/>
          </a:bodyPr>
          <a:lstStyle/>
          <a:p>
            <a:pPr marL="12700">
              <a:lnSpc>
                <a:spcPct val="100000"/>
              </a:lnSpc>
              <a:tabLst>
                <a:tab pos="354965" algn="l"/>
              </a:tabLst>
            </a:pPr>
            <a:r>
              <a:rPr sz="1800" spc="-5" dirty="0">
                <a:latin typeface="Cambria Math"/>
                <a:cs typeface="Cambria Math"/>
              </a:rPr>
              <a:t>▷	</a:t>
            </a:r>
            <a:r>
              <a:rPr sz="1800" spc="-5" dirty="0">
                <a:latin typeface="Arial"/>
                <a:cs typeface="Arial"/>
              </a:rPr>
              <a:t>Experienced </a:t>
            </a:r>
            <a:r>
              <a:rPr sz="1800" dirty="0">
                <a:latin typeface="Arial"/>
                <a:cs typeface="Arial"/>
              </a:rPr>
              <a:t>(3+</a:t>
            </a:r>
            <a:r>
              <a:rPr sz="1800" spc="-70" dirty="0">
                <a:latin typeface="Arial"/>
                <a:cs typeface="Arial"/>
              </a:rPr>
              <a:t> </a:t>
            </a:r>
            <a:r>
              <a:rPr sz="1800" dirty="0">
                <a:latin typeface="Arial"/>
                <a:cs typeface="Arial"/>
              </a:rPr>
              <a:t>years)</a:t>
            </a:r>
            <a:endParaRPr sz="1800">
              <a:latin typeface="Arial"/>
              <a:cs typeface="Arial"/>
            </a:endParaRPr>
          </a:p>
          <a:p>
            <a:pPr marL="12700">
              <a:lnSpc>
                <a:spcPct val="100000"/>
              </a:lnSpc>
              <a:spcBef>
                <a:spcPts val="380"/>
              </a:spcBef>
              <a:tabLst>
                <a:tab pos="354965" algn="l"/>
              </a:tabLst>
            </a:pPr>
            <a:r>
              <a:rPr sz="1800" spc="-5" dirty="0">
                <a:latin typeface="Cambria Math"/>
                <a:cs typeface="Cambria Math"/>
              </a:rPr>
              <a:t>▷	</a:t>
            </a:r>
            <a:r>
              <a:rPr sz="1800" spc="-5" dirty="0">
                <a:latin typeface="Arial"/>
                <a:cs typeface="Arial"/>
              </a:rPr>
              <a:t>Effective</a:t>
            </a:r>
            <a:endParaRPr sz="1800">
              <a:latin typeface="Arial"/>
              <a:cs typeface="Arial"/>
            </a:endParaRPr>
          </a:p>
          <a:p>
            <a:pPr marL="355600" marR="268605" indent="-342900">
              <a:lnSpc>
                <a:spcPts val="1939"/>
              </a:lnSpc>
              <a:spcBef>
                <a:spcPts val="625"/>
              </a:spcBef>
              <a:tabLst>
                <a:tab pos="354965" algn="l"/>
              </a:tabLst>
            </a:pPr>
            <a:r>
              <a:rPr sz="1800" spc="-5" dirty="0">
                <a:latin typeface="Cambria Math"/>
                <a:cs typeface="Cambria Math"/>
              </a:rPr>
              <a:t>▷	</a:t>
            </a:r>
            <a:r>
              <a:rPr sz="1800" spc="-5" dirty="0">
                <a:latin typeface="Arial"/>
                <a:cs typeface="Arial"/>
              </a:rPr>
              <a:t>Knowledgeable</a:t>
            </a:r>
            <a:r>
              <a:rPr sz="1800" spc="-60" dirty="0">
                <a:latin typeface="Arial"/>
                <a:cs typeface="Arial"/>
              </a:rPr>
              <a:t> </a:t>
            </a:r>
            <a:r>
              <a:rPr sz="1800" spc="-5" dirty="0">
                <a:latin typeface="Arial"/>
                <a:cs typeface="Arial"/>
              </a:rPr>
              <a:t>in  content area and/or  school’s</a:t>
            </a:r>
            <a:r>
              <a:rPr sz="1800" spc="-50" dirty="0">
                <a:latin typeface="Arial"/>
                <a:cs typeface="Arial"/>
              </a:rPr>
              <a:t> </a:t>
            </a:r>
            <a:r>
              <a:rPr sz="1800" spc="-5" dirty="0">
                <a:latin typeface="Arial"/>
                <a:cs typeface="Arial"/>
              </a:rPr>
              <a:t>instructional  practices</a:t>
            </a:r>
            <a:endParaRPr sz="1800">
              <a:latin typeface="Arial"/>
              <a:cs typeface="Arial"/>
            </a:endParaRPr>
          </a:p>
          <a:p>
            <a:pPr marL="355600" marR="493395" indent="-342900">
              <a:lnSpc>
                <a:spcPts val="1939"/>
              </a:lnSpc>
              <a:spcBef>
                <a:spcPts val="600"/>
              </a:spcBef>
              <a:tabLst>
                <a:tab pos="354965" algn="l"/>
              </a:tabLst>
            </a:pPr>
            <a:r>
              <a:rPr sz="1800" spc="-5" dirty="0">
                <a:latin typeface="Cambria Math"/>
                <a:cs typeface="Cambria Math"/>
              </a:rPr>
              <a:t>▷	</a:t>
            </a:r>
            <a:r>
              <a:rPr sz="1800" spc="-5" dirty="0">
                <a:latin typeface="Arial"/>
                <a:cs typeface="Arial"/>
              </a:rPr>
              <a:t>Competent  interpersonal</a:t>
            </a:r>
            <a:r>
              <a:rPr sz="1800" spc="-30" dirty="0">
                <a:latin typeface="Arial"/>
                <a:cs typeface="Arial"/>
              </a:rPr>
              <a:t> </a:t>
            </a:r>
            <a:r>
              <a:rPr sz="1800" spc="-5" dirty="0">
                <a:latin typeface="Arial"/>
                <a:cs typeface="Arial"/>
              </a:rPr>
              <a:t>skills</a:t>
            </a:r>
            <a:endParaRPr sz="1800">
              <a:latin typeface="Arial"/>
              <a:cs typeface="Arial"/>
            </a:endParaRPr>
          </a:p>
          <a:p>
            <a:pPr marL="355600" marR="36830" indent="-342900">
              <a:lnSpc>
                <a:spcPts val="1939"/>
              </a:lnSpc>
              <a:spcBef>
                <a:spcPts val="600"/>
              </a:spcBef>
              <a:tabLst>
                <a:tab pos="354965" algn="l"/>
              </a:tabLst>
            </a:pPr>
            <a:r>
              <a:rPr sz="1800" spc="-5" dirty="0">
                <a:latin typeface="Cambria Math"/>
                <a:cs typeface="Cambria Math"/>
              </a:rPr>
              <a:t>▷	</a:t>
            </a:r>
            <a:r>
              <a:rPr sz="1800" spc="-5" dirty="0">
                <a:latin typeface="Arial"/>
                <a:cs typeface="Arial"/>
              </a:rPr>
              <a:t>Willingness to</a:t>
            </a:r>
            <a:r>
              <a:rPr sz="1800" spc="-20" dirty="0">
                <a:latin typeface="Arial"/>
                <a:cs typeface="Arial"/>
              </a:rPr>
              <a:t> </a:t>
            </a:r>
            <a:r>
              <a:rPr sz="1800" spc="-5" dirty="0">
                <a:latin typeface="Arial"/>
                <a:cs typeface="Arial"/>
              </a:rPr>
              <a:t>serve as </a:t>
            </a:r>
            <a:r>
              <a:rPr sz="1800" dirty="0">
                <a:latin typeface="Arial"/>
                <a:cs typeface="Arial"/>
              </a:rPr>
              <a:t> </a:t>
            </a:r>
            <a:r>
              <a:rPr sz="1800" spc="-5" dirty="0">
                <a:latin typeface="Arial"/>
                <a:cs typeface="Arial"/>
              </a:rPr>
              <a:t>a</a:t>
            </a:r>
            <a:r>
              <a:rPr sz="1800" spc="-75" dirty="0">
                <a:latin typeface="Arial"/>
                <a:cs typeface="Arial"/>
              </a:rPr>
              <a:t> </a:t>
            </a:r>
            <a:r>
              <a:rPr sz="1800" spc="-5" dirty="0">
                <a:latin typeface="Arial"/>
                <a:cs typeface="Arial"/>
              </a:rPr>
              <a:t>mentor</a:t>
            </a:r>
            <a:endParaRPr sz="1800">
              <a:latin typeface="Arial"/>
              <a:cs typeface="Arial"/>
            </a:endParaRPr>
          </a:p>
          <a:p>
            <a:pPr marL="355600" marR="99695" indent="-342900">
              <a:lnSpc>
                <a:spcPts val="1939"/>
              </a:lnSpc>
              <a:spcBef>
                <a:spcPts val="600"/>
              </a:spcBef>
              <a:tabLst>
                <a:tab pos="354965" algn="l"/>
              </a:tabLst>
            </a:pPr>
            <a:r>
              <a:rPr sz="1800" spc="-5" dirty="0">
                <a:latin typeface="Cambria Math"/>
                <a:cs typeface="Cambria Math"/>
              </a:rPr>
              <a:t>▷	</a:t>
            </a:r>
            <a:r>
              <a:rPr sz="1800" spc="-5" dirty="0">
                <a:latin typeface="Arial"/>
                <a:cs typeface="Arial"/>
              </a:rPr>
              <a:t>Commits to</a:t>
            </a:r>
            <a:r>
              <a:rPr sz="1800" spc="-20" dirty="0">
                <a:latin typeface="Arial"/>
                <a:cs typeface="Arial"/>
              </a:rPr>
              <a:t> </a:t>
            </a:r>
            <a:r>
              <a:rPr sz="1800" spc="-5" dirty="0">
                <a:latin typeface="Arial"/>
                <a:cs typeface="Arial"/>
              </a:rPr>
              <a:t>30</a:t>
            </a:r>
            <a:r>
              <a:rPr sz="1800" spc="-10" dirty="0">
                <a:latin typeface="Arial"/>
                <a:cs typeface="Arial"/>
              </a:rPr>
              <a:t> </a:t>
            </a:r>
            <a:r>
              <a:rPr sz="1800" spc="-5" dirty="0">
                <a:latin typeface="Arial"/>
                <a:cs typeface="Arial"/>
              </a:rPr>
              <a:t>contact </a:t>
            </a:r>
            <a:r>
              <a:rPr sz="1800" dirty="0">
                <a:latin typeface="Arial"/>
                <a:cs typeface="Arial"/>
              </a:rPr>
              <a:t> </a:t>
            </a:r>
            <a:r>
              <a:rPr sz="1800" spc="-5" dirty="0">
                <a:latin typeface="Arial"/>
                <a:cs typeface="Arial"/>
              </a:rPr>
              <a:t>hours with</a:t>
            </a:r>
            <a:r>
              <a:rPr sz="1800" spc="-40" dirty="0">
                <a:latin typeface="Arial"/>
                <a:cs typeface="Arial"/>
              </a:rPr>
              <a:t> </a:t>
            </a:r>
            <a:r>
              <a:rPr sz="1800" spc="-5" dirty="0">
                <a:latin typeface="Arial"/>
                <a:cs typeface="Arial"/>
              </a:rPr>
              <a:t>inductee</a:t>
            </a:r>
            <a:endParaRPr sz="1800">
              <a:latin typeface="Arial"/>
              <a:cs typeface="Arial"/>
            </a:endParaRPr>
          </a:p>
        </p:txBody>
      </p:sp>
      <p:sp>
        <p:nvSpPr>
          <p:cNvPr id="11" name="object 11"/>
          <p:cNvSpPr txBox="1"/>
          <p:nvPr/>
        </p:nvSpPr>
        <p:spPr>
          <a:xfrm>
            <a:off x="8559285" y="6441018"/>
            <a:ext cx="141605" cy="298450"/>
          </a:xfrm>
          <a:prstGeom prst="rect">
            <a:avLst/>
          </a:prstGeom>
        </p:spPr>
        <p:txBody>
          <a:bodyPr vert="horz" wrap="square" lIns="0" tIns="0" rIns="0" bIns="0" rtlCol="0">
            <a:spAutoFit/>
          </a:bodyPr>
          <a:lstStyle/>
          <a:p>
            <a:pPr marL="12700">
              <a:lnSpc>
                <a:spcPct val="100000"/>
              </a:lnSpc>
            </a:pPr>
            <a:r>
              <a:rPr sz="1800" dirty="0">
                <a:solidFill>
                  <a:srgbClr val="97ABBC"/>
                </a:solidFill>
                <a:latin typeface="Calibri"/>
                <a:cs typeface="Calibri"/>
              </a:rPr>
              <a:t>9</a:t>
            </a:r>
            <a:endParaRPr sz="1800">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7390" y="418053"/>
            <a:ext cx="6555105" cy="1206500"/>
          </a:xfrm>
          <a:prstGeom prst="rect">
            <a:avLst/>
          </a:prstGeom>
        </p:spPr>
        <p:txBody>
          <a:bodyPr vert="horz" wrap="square" lIns="0" tIns="0" rIns="0" bIns="0" rtlCol="0">
            <a:spAutoFit/>
          </a:bodyPr>
          <a:lstStyle/>
          <a:p>
            <a:pPr marL="12700" marR="5080">
              <a:lnSpc>
                <a:spcPts val="4750"/>
              </a:lnSpc>
            </a:pPr>
            <a:r>
              <a:rPr sz="4400" spc="-5" dirty="0">
                <a:solidFill>
                  <a:srgbClr val="000000"/>
                </a:solidFill>
                <a:latin typeface="Arial"/>
                <a:cs typeface="Arial"/>
              </a:rPr>
              <a:t>Professional Development  Plan</a:t>
            </a:r>
            <a:endParaRPr sz="4400">
              <a:latin typeface="Arial"/>
              <a:cs typeface="Arial"/>
            </a:endParaRPr>
          </a:p>
        </p:txBody>
      </p:sp>
      <p:sp>
        <p:nvSpPr>
          <p:cNvPr id="3" name="object 3"/>
          <p:cNvSpPr txBox="1"/>
          <p:nvPr/>
        </p:nvSpPr>
        <p:spPr>
          <a:xfrm>
            <a:off x="707233" y="1830451"/>
            <a:ext cx="3577590" cy="2971165"/>
          </a:xfrm>
          <a:prstGeom prst="rect">
            <a:avLst/>
          </a:prstGeom>
        </p:spPr>
        <p:txBody>
          <a:bodyPr vert="horz" wrap="square" lIns="0" tIns="37465" rIns="0" bIns="0" rtlCol="0">
            <a:spAutoFit/>
          </a:bodyPr>
          <a:lstStyle/>
          <a:p>
            <a:pPr marL="241300" marR="5080" indent="-228600">
              <a:lnSpc>
                <a:spcPts val="2380"/>
              </a:lnSpc>
              <a:spcBef>
                <a:spcPts val="295"/>
              </a:spcBef>
              <a:buChar char="•"/>
              <a:tabLst>
                <a:tab pos="240665" algn="l"/>
                <a:tab pos="241935" algn="l"/>
              </a:tabLst>
            </a:pPr>
            <a:r>
              <a:rPr sz="2200" spc="-10" dirty="0">
                <a:solidFill>
                  <a:srgbClr val="455FA9"/>
                </a:solidFill>
                <a:latin typeface="Arial"/>
                <a:cs typeface="Arial"/>
              </a:rPr>
              <a:t>Staff </a:t>
            </a:r>
            <a:r>
              <a:rPr sz="2200" spc="-5" dirty="0">
                <a:solidFill>
                  <a:srgbClr val="455FA9"/>
                </a:solidFill>
                <a:latin typeface="Arial"/>
                <a:cs typeface="Arial"/>
              </a:rPr>
              <a:t>Orientation </a:t>
            </a:r>
            <a:r>
              <a:rPr sz="2200" dirty="0">
                <a:solidFill>
                  <a:srgbClr val="455FA9"/>
                </a:solidFill>
                <a:latin typeface="Arial"/>
                <a:cs typeface="Arial"/>
              </a:rPr>
              <a:t>dates and  topics</a:t>
            </a:r>
            <a:endParaRPr sz="2200">
              <a:latin typeface="Arial"/>
              <a:cs typeface="Arial"/>
            </a:endParaRPr>
          </a:p>
          <a:p>
            <a:pPr>
              <a:lnSpc>
                <a:spcPct val="100000"/>
              </a:lnSpc>
              <a:buClr>
                <a:srgbClr val="455FA9"/>
              </a:buClr>
              <a:buFont typeface="Arial"/>
              <a:buChar char="•"/>
            </a:pPr>
            <a:endParaRPr sz="2400">
              <a:latin typeface="Times New Roman"/>
              <a:cs typeface="Times New Roman"/>
            </a:endParaRPr>
          </a:p>
          <a:p>
            <a:pPr marL="241300" marR="62865" indent="-228600">
              <a:lnSpc>
                <a:spcPts val="2380"/>
              </a:lnSpc>
              <a:spcBef>
                <a:spcPts val="1605"/>
              </a:spcBef>
              <a:buChar char="•"/>
              <a:tabLst>
                <a:tab pos="240665" algn="l"/>
                <a:tab pos="241300" algn="l"/>
              </a:tabLst>
            </a:pPr>
            <a:r>
              <a:rPr sz="2200" dirty="0">
                <a:solidFill>
                  <a:srgbClr val="455FA9"/>
                </a:solidFill>
                <a:latin typeface="Arial"/>
                <a:cs typeface="Arial"/>
              </a:rPr>
              <a:t>Professional</a:t>
            </a:r>
            <a:r>
              <a:rPr sz="2200" spc="-95" dirty="0">
                <a:solidFill>
                  <a:srgbClr val="455FA9"/>
                </a:solidFill>
                <a:latin typeface="Arial"/>
                <a:cs typeface="Arial"/>
              </a:rPr>
              <a:t> </a:t>
            </a:r>
            <a:r>
              <a:rPr sz="2200" dirty="0">
                <a:solidFill>
                  <a:srgbClr val="455FA9"/>
                </a:solidFill>
                <a:latin typeface="Arial"/>
                <a:cs typeface="Arial"/>
              </a:rPr>
              <a:t>Development  dates and</a:t>
            </a:r>
            <a:r>
              <a:rPr sz="2200" spc="-85" dirty="0">
                <a:solidFill>
                  <a:srgbClr val="455FA9"/>
                </a:solidFill>
                <a:latin typeface="Arial"/>
                <a:cs typeface="Arial"/>
              </a:rPr>
              <a:t> </a:t>
            </a:r>
            <a:r>
              <a:rPr sz="2200" dirty="0">
                <a:solidFill>
                  <a:srgbClr val="455FA9"/>
                </a:solidFill>
                <a:latin typeface="Arial"/>
                <a:cs typeface="Arial"/>
              </a:rPr>
              <a:t>topics</a:t>
            </a:r>
            <a:endParaRPr sz="2200">
              <a:latin typeface="Arial"/>
              <a:cs typeface="Arial"/>
            </a:endParaRPr>
          </a:p>
          <a:p>
            <a:pPr>
              <a:lnSpc>
                <a:spcPct val="100000"/>
              </a:lnSpc>
              <a:buClr>
                <a:srgbClr val="455FA9"/>
              </a:buClr>
              <a:buFont typeface="Arial"/>
              <a:buChar char="•"/>
            </a:pPr>
            <a:endParaRPr sz="2400">
              <a:latin typeface="Times New Roman"/>
              <a:cs typeface="Times New Roman"/>
            </a:endParaRPr>
          </a:p>
          <a:p>
            <a:pPr marL="241300" marR="233679" indent="-228600">
              <a:lnSpc>
                <a:spcPts val="2380"/>
              </a:lnSpc>
              <a:spcBef>
                <a:spcPts val="1605"/>
              </a:spcBef>
              <a:buChar char="•"/>
              <a:tabLst>
                <a:tab pos="240665" algn="l"/>
                <a:tab pos="241300" algn="l"/>
              </a:tabLst>
            </a:pPr>
            <a:r>
              <a:rPr sz="2200" dirty="0">
                <a:solidFill>
                  <a:srgbClr val="455FA9"/>
                </a:solidFill>
                <a:latin typeface="Arial"/>
                <a:cs typeface="Arial"/>
              </a:rPr>
              <a:t>Other embedded PD  opportunities</a:t>
            </a:r>
            <a:r>
              <a:rPr sz="2200" spc="-45" dirty="0">
                <a:solidFill>
                  <a:srgbClr val="455FA9"/>
                </a:solidFill>
                <a:latin typeface="Arial"/>
                <a:cs typeface="Arial"/>
              </a:rPr>
              <a:t> </a:t>
            </a:r>
            <a:r>
              <a:rPr sz="2200" spc="-5" dirty="0">
                <a:solidFill>
                  <a:srgbClr val="455FA9"/>
                </a:solidFill>
                <a:latin typeface="Arial"/>
                <a:cs typeface="Arial"/>
              </a:rPr>
              <a:t>(frequency)</a:t>
            </a:r>
            <a:endParaRPr sz="2200">
              <a:latin typeface="Arial"/>
              <a:cs typeface="Arial"/>
            </a:endParaRPr>
          </a:p>
        </p:txBody>
      </p:sp>
      <p:sp>
        <p:nvSpPr>
          <p:cNvPr id="4" name="object 4"/>
          <p:cNvSpPr txBox="1"/>
          <p:nvPr/>
        </p:nvSpPr>
        <p:spPr>
          <a:xfrm>
            <a:off x="707233" y="5345772"/>
            <a:ext cx="3533140" cy="615950"/>
          </a:xfrm>
          <a:prstGeom prst="rect">
            <a:avLst/>
          </a:prstGeom>
        </p:spPr>
        <p:txBody>
          <a:bodyPr vert="horz" wrap="square" lIns="0" tIns="0" rIns="0" bIns="0" rtlCol="0">
            <a:spAutoFit/>
          </a:bodyPr>
          <a:lstStyle/>
          <a:p>
            <a:pPr marL="241300" marR="5080" indent="-228600">
              <a:lnSpc>
                <a:spcPts val="2380"/>
              </a:lnSpc>
              <a:buChar char="•"/>
              <a:tabLst>
                <a:tab pos="240665" algn="l"/>
                <a:tab pos="241300" algn="l"/>
              </a:tabLst>
            </a:pPr>
            <a:r>
              <a:rPr sz="2200" dirty="0">
                <a:solidFill>
                  <a:srgbClr val="455FA9"/>
                </a:solidFill>
                <a:latin typeface="Arial"/>
                <a:cs typeface="Arial"/>
              </a:rPr>
              <a:t>Supplemental PD</a:t>
            </a:r>
            <a:r>
              <a:rPr sz="2200" spc="-100" dirty="0">
                <a:solidFill>
                  <a:srgbClr val="455FA9"/>
                </a:solidFill>
                <a:latin typeface="Arial"/>
                <a:cs typeface="Arial"/>
              </a:rPr>
              <a:t> </a:t>
            </a:r>
            <a:r>
              <a:rPr sz="2200" dirty="0">
                <a:solidFill>
                  <a:srgbClr val="455FA9"/>
                </a:solidFill>
                <a:latin typeface="Arial"/>
                <a:cs typeface="Arial"/>
              </a:rPr>
              <a:t>targeted  to</a:t>
            </a:r>
            <a:r>
              <a:rPr sz="2200" spc="-95" dirty="0">
                <a:solidFill>
                  <a:srgbClr val="455FA9"/>
                </a:solidFill>
                <a:latin typeface="Arial"/>
                <a:cs typeface="Arial"/>
              </a:rPr>
              <a:t> </a:t>
            </a:r>
            <a:r>
              <a:rPr sz="2200" dirty="0">
                <a:solidFill>
                  <a:srgbClr val="455FA9"/>
                </a:solidFill>
                <a:latin typeface="Arial"/>
                <a:cs typeface="Arial"/>
              </a:rPr>
              <a:t>inductees</a:t>
            </a:r>
            <a:endParaRPr sz="2200">
              <a:latin typeface="Arial"/>
              <a:cs typeface="Arial"/>
            </a:endParaRPr>
          </a:p>
        </p:txBody>
      </p:sp>
      <p:sp>
        <p:nvSpPr>
          <p:cNvPr id="6" name="object 6"/>
          <p:cNvSpPr txBox="1"/>
          <p:nvPr/>
        </p:nvSpPr>
        <p:spPr>
          <a:xfrm>
            <a:off x="5334000" y="2471483"/>
            <a:ext cx="2665095" cy="844550"/>
          </a:xfrm>
          <a:prstGeom prst="rect">
            <a:avLst/>
          </a:prstGeom>
        </p:spPr>
        <p:txBody>
          <a:bodyPr vert="horz" wrap="square" lIns="0" tIns="0" rIns="0" bIns="0" rtlCol="0">
            <a:spAutoFit/>
          </a:bodyPr>
          <a:lstStyle/>
          <a:p>
            <a:pPr marL="408940" indent="-396875">
              <a:lnSpc>
                <a:spcPct val="100000"/>
              </a:lnSpc>
            </a:pPr>
            <a:r>
              <a:rPr sz="2400" spc="-5" dirty="0">
                <a:solidFill>
                  <a:srgbClr val="EFAA1F"/>
                </a:solidFill>
                <a:latin typeface="Arial"/>
                <a:cs typeface="Arial"/>
              </a:rPr>
              <a:t>Submit August</a:t>
            </a:r>
            <a:r>
              <a:rPr sz="2400" spc="-200" dirty="0">
                <a:solidFill>
                  <a:srgbClr val="EFAA1F"/>
                </a:solidFill>
                <a:latin typeface="Arial"/>
                <a:cs typeface="Arial"/>
              </a:rPr>
              <a:t> </a:t>
            </a:r>
            <a:r>
              <a:rPr lang="en-US" sz="2400" spc="-10" dirty="0">
                <a:solidFill>
                  <a:srgbClr val="EFAA1F"/>
                </a:solidFill>
                <a:latin typeface="Arial"/>
                <a:cs typeface="Arial"/>
              </a:rPr>
              <a:t>14</a:t>
            </a:r>
            <a:r>
              <a:rPr sz="2400" spc="-10" dirty="0">
                <a:solidFill>
                  <a:srgbClr val="EFAA1F"/>
                </a:solidFill>
                <a:latin typeface="Arial"/>
                <a:cs typeface="Arial"/>
              </a:rPr>
              <a:t>th</a:t>
            </a:r>
            <a:endParaRPr sz="2400" dirty="0">
              <a:latin typeface="Arial"/>
              <a:cs typeface="Arial"/>
            </a:endParaRPr>
          </a:p>
          <a:p>
            <a:pPr marL="408940">
              <a:lnSpc>
                <a:spcPct val="100000"/>
              </a:lnSpc>
              <a:spcBef>
                <a:spcPts val="665"/>
              </a:spcBef>
            </a:pPr>
            <a:r>
              <a:rPr sz="2400" u="heavy" spc="-5" dirty="0">
                <a:solidFill>
                  <a:srgbClr val="0563C1"/>
                </a:solidFill>
                <a:latin typeface="Calibri"/>
                <a:cs typeface="Calibri"/>
              </a:rPr>
              <a:t>Download</a:t>
            </a:r>
            <a:r>
              <a:rPr sz="2400" u="heavy" spc="-90" dirty="0">
                <a:solidFill>
                  <a:srgbClr val="0563C1"/>
                </a:solidFill>
                <a:latin typeface="Calibri"/>
                <a:cs typeface="Calibri"/>
              </a:rPr>
              <a:t> </a:t>
            </a:r>
            <a:r>
              <a:rPr sz="2400" u="heavy" spc="-15" dirty="0">
                <a:solidFill>
                  <a:srgbClr val="0563C1"/>
                </a:solidFill>
                <a:latin typeface="Calibri"/>
                <a:cs typeface="Calibri"/>
              </a:rPr>
              <a:t>Form</a:t>
            </a:r>
            <a:endParaRPr sz="2400" dirty="0">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563C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8956</TotalTime>
  <Words>814</Words>
  <Application>Microsoft Office PowerPoint</Application>
  <PresentationFormat>On-screen Show (4:3)</PresentationFormat>
  <Paragraphs>130</Paragraphs>
  <Slides>17</Slides>
  <Notes>12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CSI Induction Programs</vt:lpstr>
      <vt:lpstr>Today’s Topics</vt:lpstr>
      <vt:lpstr>Induction Programs provide…</vt:lpstr>
      <vt:lpstr>CSI Induction Programs 2</vt:lpstr>
      <vt:lpstr>Teacher &amp; SSP Induction</vt:lpstr>
      <vt:lpstr>Candidate Criteria</vt:lpstr>
      <vt:lpstr>Program Components</vt:lpstr>
      <vt:lpstr>Staffing</vt:lpstr>
      <vt:lpstr>Professional Development  Plan</vt:lpstr>
      <vt:lpstr>Online Assignments</vt:lpstr>
      <vt:lpstr>Monthly Work Sessions Option</vt:lpstr>
      <vt:lpstr>First Year Phases</vt:lpstr>
      <vt:lpstr>30 Hours of Mentoring</vt:lpstr>
      <vt:lpstr>24-25 Induction Program Calendar   You have 2 asks/deadlines. You get progress  updates 2 times/year. Contact me anytime!</vt:lpstr>
      <vt:lpstr>PD &amp; Roster Form (click link)</vt:lpstr>
      <vt:lpstr>Principal &amp;  Administrator Induction</vt:lpstr>
      <vt:lpstr>Quick Check (click on the link)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CSI Induction Programs</dc:title>
  <dc:creator>Caplan, Kimberly</dc:creator>
  <cp:lastModifiedBy>Webb, Willyn</cp:lastModifiedBy>
  <cp:revision>8</cp:revision>
  <dcterms:created xsi:type="dcterms:W3CDTF">2023-08-04T10:31:52Z</dcterms:created>
  <dcterms:modified xsi:type="dcterms:W3CDTF">2024-09-03T17:45:56Z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2021-08-10T00:00:00Z</vt:filetime>
  </property>
  <property fmtid="{D5CDD505-2E9C-101B-9397-08002B2CF9AE}" pid="3" name="Creator">
    <vt:lpwstr>Acrobat PDFMaker 15 for PowerPoint</vt:lpwstr>
  </property>
  <property fmtid="{D5CDD505-2E9C-101B-9397-08002B2CF9AE}" pid="4" name="LastSaved">
    <vt:filetime>2023-08-04T00:00:00Z</vt:filetime>
  </property>
</Properties>
</file>