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37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39c4246bb1_0_4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39c4246bb1_0_4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39c4246bb1_0_7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39c4246bb1_0_7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39c4246bb1_0_7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39c4246bb1_0_7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39c4246bb1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39c4246bb1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39c4246bb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39c4246bb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What questions are still unresolved in your mind? </a:t>
            </a:r>
            <a:endParaRPr sz="180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595959"/>
                </a:solidFill>
              </a:rPr>
              <a:t>Write them down and email them to your coordinator.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39c4246bb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39c4246bb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39c4246bb1_0_3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39c4246bb1_0_3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39c4246bb1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39c4246bb1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39c4246bb1_0_6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39c4246bb1_0_6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677480"/>
                </a:solidFill>
                <a:latin typeface="Calibri"/>
                <a:ea typeface="Calibri"/>
                <a:cs typeface="Calibri"/>
                <a:sym typeface="Calibri"/>
              </a:rPr>
              <a:t>Call when you are ready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39c4246bb1_0_6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39c4246bb1_0_6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39c4246bb1_0_6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39c4246bb1_0_6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39c4246bb1_0_6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39c4246bb1_0_6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85800" y="566405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85800" y="291436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453685" y="2602015"/>
            <a:ext cx="541500" cy="771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4994897" y="2602015"/>
            <a:ext cx="541500" cy="771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0" y="2602015"/>
            <a:ext cx="541500" cy="771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541070" y="2602015"/>
            <a:ext cx="3912600" cy="771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056000" y="4530580"/>
            <a:ext cx="1270782" cy="3967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Blurple">
  <p:cSld name="Blank Blurple">
    <p:bg>
      <p:bgPr>
        <a:solidFill>
          <a:srgbClr val="455FA9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4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C9B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4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" name="Google Shape;29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42716" y="115973"/>
            <a:ext cx="986625" cy="1310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marL="91440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marL="137160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42716" y="115973"/>
            <a:ext cx="986625" cy="131043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5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5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5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Calibri"/>
              <a:buNone/>
              <a:defRPr>
                <a:solidFill>
                  <a:srgbClr val="97ABB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4191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677480"/>
              </a:buClr>
              <a:buSzPts val="3000"/>
              <a:buChar char="▷"/>
              <a:defRPr sz="2400">
                <a:solidFill>
                  <a:srgbClr val="677480"/>
                </a:solidFill>
              </a:defRPr>
            </a:lvl1pPr>
            <a:lvl2pPr marL="914400" lvl="1" indent="-3810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180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6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6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480575" y="47731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7" name="Google Shape;4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42716" y="115973"/>
            <a:ext cx="986625" cy="1310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5FA9"/>
              </a:buClr>
              <a:buSzPts val="2800"/>
              <a:buChar char="•"/>
              <a:defRPr>
                <a:solidFill>
                  <a:srgbClr val="455FA9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5FA9"/>
              </a:buClr>
              <a:buSzPts val="2800"/>
              <a:buChar char="•"/>
              <a:defRPr>
                <a:solidFill>
                  <a:srgbClr val="455FA9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/>
          <p:nvPr/>
        </p:nvSpPr>
        <p:spPr>
          <a:xfrm>
            <a:off x="5696953" y="5066326"/>
            <a:ext cx="1401600" cy="831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7"/>
          <p:cNvSpPr/>
          <p:nvPr/>
        </p:nvSpPr>
        <p:spPr>
          <a:xfrm>
            <a:off x="7098631" y="5066325"/>
            <a:ext cx="2045400" cy="771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/>
          <p:nvPr/>
        </p:nvSpPr>
        <p:spPr>
          <a:xfrm>
            <a:off x="0" y="5066325"/>
            <a:ext cx="1473900" cy="771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7"/>
          <p:cNvSpPr/>
          <p:nvPr/>
        </p:nvSpPr>
        <p:spPr>
          <a:xfrm>
            <a:off x="1473868" y="5066325"/>
            <a:ext cx="4223100" cy="771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" name="Google Shape;56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03737" y="92200"/>
            <a:ext cx="986625" cy="1310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Layout">
  <p:cSld name="Quote Layou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/>
          <p:nvPr/>
        </p:nvSpPr>
        <p:spPr>
          <a:xfrm>
            <a:off x="4967681" y="1553897"/>
            <a:ext cx="1467900" cy="765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8"/>
          <p:cNvSpPr/>
          <p:nvPr/>
        </p:nvSpPr>
        <p:spPr>
          <a:xfrm>
            <a:off x="6435581" y="1553898"/>
            <a:ext cx="2720400" cy="765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/>
          <p:nvPr/>
        </p:nvSpPr>
        <p:spPr>
          <a:xfrm>
            <a:off x="0" y="1553896"/>
            <a:ext cx="2364300" cy="765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8"/>
          <p:cNvSpPr/>
          <p:nvPr/>
        </p:nvSpPr>
        <p:spPr>
          <a:xfrm>
            <a:off x="2364205" y="1553897"/>
            <a:ext cx="1753500" cy="765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8"/>
          <p:cNvSpPr txBox="1"/>
          <p:nvPr/>
        </p:nvSpPr>
        <p:spPr>
          <a:xfrm>
            <a:off x="3766612" y="1164578"/>
            <a:ext cx="14679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7200"/>
              <a:buFont typeface="Arial"/>
              <a:buNone/>
            </a:pPr>
            <a:r>
              <a:rPr lang="en" sz="7200" b="1" i="0" u="none" strike="noStrike" cap="none">
                <a:solidFill>
                  <a:srgbClr val="97ABBC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7200" b="1" i="0" u="none" strike="noStrike" cap="none">
              <a:solidFill>
                <a:srgbClr val="97AB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69911" y="109958"/>
            <a:ext cx="986625" cy="131043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8"/>
          <p:cNvSpPr txBox="1">
            <a:spLocks noGrp="1"/>
          </p:cNvSpPr>
          <p:nvPr>
            <p:ph type="body" idx="1"/>
          </p:nvPr>
        </p:nvSpPr>
        <p:spPr>
          <a:xfrm>
            <a:off x="1350036" y="1938100"/>
            <a:ext cx="6619800" cy="5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ocess Layout">
  <p:cSld name="Process Layou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552450" y="31525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7" name="Google Shape;67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42716" y="115973"/>
            <a:ext cx="986625" cy="131043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9"/>
          <p:cNvSpPr/>
          <p:nvPr/>
        </p:nvSpPr>
        <p:spPr>
          <a:xfrm>
            <a:off x="5632317" y="2002064"/>
            <a:ext cx="3305700" cy="501900"/>
          </a:xfrm>
          <a:prstGeom prst="chevron">
            <a:avLst>
              <a:gd name="adj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9"/>
          <p:cNvSpPr/>
          <p:nvPr/>
        </p:nvSpPr>
        <p:spPr>
          <a:xfrm>
            <a:off x="0" y="2002224"/>
            <a:ext cx="3546900" cy="501900"/>
          </a:xfrm>
          <a:prstGeom prst="homePlate">
            <a:avLst>
              <a:gd name="adj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9"/>
          <p:cNvSpPr/>
          <p:nvPr/>
        </p:nvSpPr>
        <p:spPr>
          <a:xfrm>
            <a:off x="2944204" y="2002064"/>
            <a:ext cx="3305700" cy="501900"/>
          </a:xfrm>
          <a:prstGeom prst="chevron">
            <a:avLst>
              <a:gd name="adj" fmla="val 50000"/>
            </a:avLst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9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9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9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1"/>
          </p:nvPr>
        </p:nvSpPr>
        <p:spPr>
          <a:xfrm>
            <a:off x="304800" y="2097881"/>
            <a:ext cx="2331900" cy="3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2"/>
          </p:nvPr>
        </p:nvSpPr>
        <p:spPr>
          <a:xfrm>
            <a:off x="3423590" y="2097881"/>
            <a:ext cx="2331900" cy="3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body" idx="3"/>
          </p:nvPr>
        </p:nvSpPr>
        <p:spPr>
          <a:xfrm>
            <a:off x="6269401" y="2097881"/>
            <a:ext cx="2331900" cy="3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4"/>
          </p:nvPr>
        </p:nvSpPr>
        <p:spPr>
          <a:xfrm>
            <a:off x="304800" y="2645569"/>
            <a:ext cx="2430600" cy="17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5"/>
          </p:nvPr>
        </p:nvSpPr>
        <p:spPr>
          <a:xfrm>
            <a:off x="3262494" y="2645569"/>
            <a:ext cx="2430600" cy="17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body" idx="6"/>
          </p:nvPr>
        </p:nvSpPr>
        <p:spPr>
          <a:xfrm>
            <a:off x="6220188" y="2645569"/>
            <a:ext cx="2430600" cy="17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arrows Layout">
  <p:cSld name="Three arrows Layou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/>
          <p:nvPr/>
        </p:nvSpPr>
        <p:spPr>
          <a:xfrm>
            <a:off x="0" y="646875"/>
            <a:ext cx="940500" cy="6687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0"/>
          <p:cNvSpPr/>
          <p:nvPr/>
        </p:nvSpPr>
        <p:spPr>
          <a:xfrm>
            <a:off x="0" y="2075625"/>
            <a:ext cx="940500" cy="6687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0"/>
          <p:cNvSpPr/>
          <p:nvPr/>
        </p:nvSpPr>
        <p:spPr>
          <a:xfrm>
            <a:off x="0" y="3504375"/>
            <a:ext cx="940500" cy="6687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0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0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0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0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42716" y="115973"/>
            <a:ext cx="986625" cy="131043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0"/>
          <p:cNvSpPr txBox="1">
            <a:spLocks noGrp="1"/>
          </p:cNvSpPr>
          <p:nvPr>
            <p:ph type="body" idx="1"/>
          </p:nvPr>
        </p:nvSpPr>
        <p:spPr>
          <a:xfrm>
            <a:off x="1185063" y="684397"/>
            <a:ext cx="6110400" cy="4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AA1F"/>
              </a:buClr>
              <a:buSzPts val="2800"/>
              <a:buNone/>
              <a:defRPr>
                <a:solidFill>
                  <a:srgbClr val="EFAA1F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body" idx="2"/>
          </p:nvPr>
        </p:nvSpPr>
        <p:spPr>
          <a:xfrm>
            <a:off x="1185063" y="2101736"/>
            <a:ext cx="6110400" cy="4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63F28"/>
              </a:buClr>
              <a:buSzPts val="2800"/>
              <a:buNone/>
              <a:defRPr>
                <a:solidFill>
                  <a:srgbClr val="C63F28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0"/>
          <p:cNvSpPr txBox="1">
            <a:spLocks noGrp="1"/>
          </p:cNvSpPr>
          <p:nvPr>
            <p:ph type="body" idx="3"/>
          </p:nvPr>
        </p:nvSpPr>
        <p:spPr>
          <a:xfrm>
            <a:off x="1185063" y="3543798"/>
            <a:ext cx="6110400" cy="4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8CA0"/>
              </a:buClr>
              <a:buSzPts val="2800"/>
              <a:buNone/>
              <a:defRPr>
                <a:solidFill>
                  <a:srgbClr val="008CA0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0"/>
          <p:cNvSpPr txBox="1">
            <a:spLocks noGrp="1"/>
          </p:cNvSpPr>
          <p:nvPr>
            <p:ph type="body" idx="4"/>
          </p:nvPr>
        </p:nvSpPr>
        <p:spPr>
          <a:xfrm>
            <a:off x="1184275" y="1240631"/>
            <a:ext cx="4089300" cy="4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0"/>
          <p:cNvSpPr txBox="1">
            <a:spLocks noGrp="1"/>
          </p:cNvSpPr>
          <p:nvPr>
            <p:ph type="body" idx="5"/>
          </p:nvPr>
        </p:nvSpPr>
        <p:spPr>
          <a:xfrm>
            <a:off x="1184275" y="2768278"/>
            <a:ext cx="4089300" cy="4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0"/>
          <p:cNvSpPr txBox="1">
            <a:spLocks noGrp="1"/>
          </p:cNvSpPr>
          <p:nvPr>
            <p:ph type="body" idx="6"/>
          </p:nvPr>
        </p:nvSpPr>
        <p:spPr>
          <a:xfrm>
            <a:off x="1184275" y="4152421"/>
            <a:ext cx="4089300" cy="4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>
            <a:spLocks noGrp="1"/>
          </p:cNvSpPr>
          <p:nvPr>
            <p:ph type="pic" idx="2"/>
          </p:nvPr>
        </p:nvSpPr>
        <p:spPr>
          <a:xfrm>
            <a:off x="3887390" y="0"/>
            <a:ext cx="5256600" cy="5066400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1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0" name="Google Shape;100;p11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1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1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1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csi.state.co.us/sped-staff-orientation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cde.state.co.us/cdesped/iep_proceduralguidance" TargetMode="External"/><Relationship Id="rId5" Type="http://schemas.openxmlformats.org/officeDocument/2006/relationships/hyperlink" Target="https://www.cde.state.co.us/cdesped" TargetMode="External"/><Relationship Id="rId4" Type="http://schemas.openxmlformats.org/officeDocument/2006/relationships/hyperlink" Target="https://resources.csi.state.co.us/special-education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 txBox="1">
            <a:spLocks noGrp="1"/>
          </p:cNvSpPr>
          <p:nvPr>
            <p:ph type="ctrTitle"/>
          </p:nvPr>
        </p:nvSpPr>
        <p:spPr>
          <a:xfrm>
            <a:off x="685800" y="566405"/>
            <a:ext cx="7772400" cy="1790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IEP Meeting Tips &amp; Resources</a:t>
            </a:r>
            <a:endParaRPr dirty="0"/>
          </a:p>
        </p:txBody>
      </p:sp>
      <p:sp>
        <p:nvSpPr>
          <p:cNvPr id="112" name="Google Shape;112;p13"/>
          <p:cNvSpPr txBox="1">
            <a:spLocks noGrp="1"/>
          </p:cNvSpPr>
          <p:nvPr>
            <p:ph type="subTitle" idx="1"/>
          </p:nvPr>
        </p:nvSpPr>
        <p:spPr>
          <a:xfrm>
            <a:off x="685800" y="2914368"/>
            <a:ext cx="6858000" cy="1241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Finally</a:t>
            </a:r>
            <a:endParaRPr/>
          </a:p>
        </p:txBody>
      </p:sp>
      <p:sp>
        <p:nvSpPr>
          <p:cNvPr id="165" name="Google Shape;165;p22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</a:rPr>
              <a:t>Does the parent believe you care about them and their child?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71" name="Google Shape;171;p23"/>
          <p:cNvSpPr txBox="1">
            <a:spLocks noGrp="1"/>
          </p:cNvSpPr>
          <p:nvPr>
            <p:ph type="body" idx="1"/>
          </p:nvPr>
        </p:nvSpPr>
        <p:spPr>
          <a:xfrm>
            <a:off x="893700" y="111446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 dirty="0">
                <a:solidFill>
                  <a:schemeClr val="dk1"/>
                </a:solidFill>
              </a:rPr>
              <a:t>Where do I find answers?</a:t>
            </a:r>
            <a:endParaRPr sz="14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 dirty="0">
                <a:solidFill>
                  <a:schemeClr val="dk1"/>
                </a:solidFill>
              </a:rPr>
              <a:t>Online resources from CSI Resources website,recorded trainings, Core Procedures Handbook</a:t>
            </a: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</a:rPr>
              <a:t>	</a:t>
            </a:r>
            <a:r>
              <a:rPr lang="en" sz="1100" u="sng" dirty="0">
                <a:solidFill>
                  <a:schemeClr val="hlink"/>
                </a:solidFill>
                <a:hlinkClick r:id="rId3"/>
              </a:rPr>
              <a:t>https://resources.csi.state.co.us/sped-staff-orientation/</a:t>
            </a:r>
            <a:endParaRPr sz="1100" dirty="0">
              <a:solidFill>
                <a:schemeClr val="dk1"/>
              </a:solidFill>
            </a:endParaRPr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 b="1" u="sng" dirty="0">
                <a:solidFill>
                  <a:schemeClr val="hlink"/>
                </a:solidFill>
                <a:hlinkClick r:id="rId4"/>
              </a:rPr>
              <a:t>https://resources.csi.state.co.us/special-education/</a:t>
            </a:r>
            <a:endParaRPr sz="1100" b="1" u="sng" dirty="0">
              <a:solidFill>
                <a:schemeClr val="hlink"/>
              </a:solidFill>
            </a:endParaRPr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 u="sng" dirty="0">
                <a:solidFill>
                  <a:schemeClr val="hlink"/>
                </a:solidFill>
              </a:rPr>
              <a:t>https://resources.csi.state.co.us/core-procedures-manual/</a:t>
            </a:r>
            <a:endParaRPr sz="1100" b="1" u="sng" dirty="0">
              <a:solidFill>
                <a:schemeClr val="hlink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</a:rPr>
              <a:t>Online resources from CDE Exceptional Student Services Unit </a:t>
            </a:r>
            <a:endParaRPr sz="1100" dirty="0">
              <a:solidFill>
                <a:schemeClr val="dk1"/>
              </a:solidFill>
            </a:endParaRPr>
          </a:p>
          <a:p>
            <a:pPr marL="0" lvl="0" indent="4572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</a:rPr>
              <a:t>Guidebooks for IEPs, disabilities, transition, Standards and Extended Evidence Outcomes</a:t>
            </a: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 dirty="0">
                <a:solidFill>
                  <a:schemeClr val="dk1"/>
                </a:solidFill>
              </a:rPr>
              <a:t>                    </a:t>
            </a:r>
            <a:r>
              <a:rPr lang="en" sz="1100" b="1" u="sng" dirty="0">
                <a:solidFill>
                  <a:schemeClr val="hlink"/>
                </a:solidFill>
                <a:hlinkClick r:id="rId5"/>
              </a:rPr>
              <a:t>https://www.cde.state.co.us/cdesped</a:t>
            </a:r>
            <a:endParaRPr sz="1100" b="1" dirty="0">
              <a:solidFill>
                <a:schemeClr val="hlink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 dirty="0">
                <a:solidFill>
                  <a:schemeClr val="dk1"/>
                </a:solidFill>
              </a:rPr>
              <a:t>Colorado Department of Education IEP Procedural Manual</a:t>
            </a: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 dirty="0">
                <a:solidFill>
                  <a:schemeClr val="dk1"/>
                </a:solidFill>
              </a:rPr>
              <a:t>	</a:t>
            </a:r>
            <a:r>
              <a:rPr lang="en" sz="1100" u="sng" dirty="0">
                <a:solidFill>
                  <a:schemeClr val="hlink"/>
                </a:solidFill>
                <a:hlinkClick r:id="rId6"/>
              </a:rPr>
              <a:t>https://www.cde.state.co.us/cdesped/iep_proceduralguidance</a:t>
            </a: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1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 Familiar with</a:t>
            </a:r>
            <a:endParaRPr/>
          </a:p>
        </p:txBody>
      </p:sp>
      <p:sp>
        <p:nvSpPr>
          <p:cNvPr id="177" name="Google Shape;177;p24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•	Building level MTSS/RtI processes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•	Building program coordinators: GT, 	Special Education, 504, School Nurse, 	Submissions, Registrar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•	Your CSI Special Education 	Coordinator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5"/>
          <p:cNvSpPr txBox="1">
            <a:spLocks noGrp="1"/>
          </p:cNvSpPr>
          <p:nvPr>
            <p:ph type="title"/>
          </p:nvPr>
        </p:nvSpPr>
        <p:spPr>
          <a:xfrm>
            <a:off x="893700" y="701579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to do when you get back</a:t>
            </a:r>
            <a:endParaRPr dirty="0"/>
          </a:p>
        </p:txBody>
      </p:sp>
      <p:sp>
        <p:nvSpPr>
          <p:cNvPr id="183" name="Google Shape;183;p25"/>
          <p:cNvSpPr txBox="1">
            <a:spLocks noGrp="1"/>
          </p:cNvSpPr>
          <p:nvPr>
            <p:ph type="body" idx="1"/>
          </p:nvPr>
        </p:nvSpPr>
        <p:spPr>
          <a:xfrm>
            <a:off x="893700" y="1024941"/>
            <a:ext cx="76569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419100" algn="l" rtl="0">
              <a:spcBef>
                <a:spcPts val="1200"/>
              </a:spcBef>
              <a:spcAft>
                <a:spcPts val="0"/>
              </a:spcAft>
              <a:buSzPts val="3000"/>
              <a:buChar char="▷"/>
            </a:pPr>
            <a:r>
              <a:rPr lang="en" dirty="0"/>
              <a:t>Locate and review IEP files, online and hard copies.  Create spreadsheet with dates and services.</a:t>
            </a:r>
            <a:endParaRPr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▷"/>
            </a:pPr>
            <a:r>
              <a:rPr lang="en" dirty="0"/>
              <a:t>Aggressively obtain new student plans and documents.</a:t>
            </a:r>
            <a:endParaRPr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▷"/>
            </a:pPr>
            <a:r>
              <a:rPr lang="en" dirty="0"/>
              <a:t>Send Notice to District of Residence forms for all new students on IEPs.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4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118" name="Google Shape;118;p14"/>
          <p:cNvSpPr txBox="1">
            <a:spLocks noGrp="1"/>
          </p:cNvSpPr>
          <p:nvPr>
            <p:ph type="body" idx="1"/>
          </p:nvPr>
        </p:nvSpPr>
        <p:spPr>
          <a:xfrm>
            <a:off x="893700" y="1183363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Introduction to CSI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Transfer IEPs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Preparing and Planning for the Year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Progress Monitoring and Service Delivery Documentation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Student Service Coordinator Session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/>
              <a:t>IEP Meeting Tips to Remember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IEP Meeting Tips to Remember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Issues typically arise from:</a:t>
            </a:r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Miscommunication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Misperceptions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Different values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Limited resources or unequal control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Different processing styles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Lack of intentionality around creating trust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Everything begins with relationships.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Families and schools are in a significant and long-term relationship.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Parent Communication</a:t>
            </a:r>
            <a:endParaRPr/>
          </a:p>
        </p:txBody>
      </p:sp>
      <p:sp>
        <p:nvSpPr>
          <p:cNvPr id="141" name="Google Shape;141;p18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Call instead of write  (i.e. Thanks!)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Listen intently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/>
              <a:t>Model empathy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Connections</a:t>
            </a:r>
            <a:endParaRPr/>
          </a:p>
        </p:txBody>
      </p:sp>
      <p:sp>
        <p:nvSpPr>
          <p:cNvPr id="147" name="Google Shape;147;p19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Find areas of commonality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Center conversations on the child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Focus on solutions where there are areas of disagreement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 prepared</a:t>
            </a:r>
            <a:endParaRPr/>
          </a:p>
        </p:txBody>
      </p:sp>
      <p:sp>
        <p:nvSpPr>
          <p:cNvPr id="153" name="Google Shape;153;p20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Does the family have an understanding of the information to make informed decisions?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Do you and your team have all of the information you need to have a robust discussion about a child?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1"/>
          <p:cNvSpPr txBox="1">
            <a:spLocks noGrp="1"/>
          </p:cNvSpPr>
          <p:nvPr>
            <p:ph type="title"/>
          </p:nvPr>
        </p:nvSpPr>
        <p:spPr>
          <a:xfrm>
            <a:off x="89370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Slow</a:t>
            </a:r>
            <a:endParaRPr/>
          </a:p>
        </p:txBody>
      </p:sp>
      <p:sp>
        <p:nvSpPr>
          <p:cNvPr id="159" name="Google Shape;159;p21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IEP meetings cover a lot of information.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Special education language is often very legal and specific in nature.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55FA9"/>
      </a:accent1>
      <a:accent2>
        <a:srgbClr val="008CA0"/>
      </a:accent2>
      <a:accent3>
        <a:srgbClr val="7C9B52"/>
      </a:accent3>
      <a:accent4>
        <a:srgbClr val="EFAA1F"/>
      </a:accent4>
      <a:accent5>
        <a:srgbClr val="C63F28"/>
      </a:accent5>
      <a:accent6>
        <a:srgbClr val="A5A5A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419</Words>
  <Application>Microsoft Office PowerPoint</Application>
  <PresentationFormat>On-screen Show (16:9)</PresentationFormat>
  <Paragraphs>64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IEP Meeting Tips &amp; Resources</vt:lpstr>
      <vt:lpstr>Agenda</vt:lpstr>
      <vt:lpstr>IEP Meeting Tips to Remember</vt:lpstr>
      <vt:lpstr>Issues typically arise from:</vt:lpstr>
      <vt:lpstr>PowerPoint Presentation</vt:lpstr>
      <vt:lpstr>Parent Communication</vt:lpstr>
      <vt:lpstr>Make Connections</vt:lpstr>
      <vt:lpstr>Be prepared</vt:lpstr>
      <vt:lpstr>Go Slow</vt:lpstr>
      <vt:lpstr>Finally</vt:lpstr>
      <vt:lpstr>Resources</vt:lpstr>
      <vt:lpstr>Get Familiar with</vt:lpstr>
      <vt:lpstr>What to do when you get 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Recap, IEP Meeting Tips, &amp; Resources</dc:title>
  <dc:creator>Stachokus, Nick</dc:creator>
  <cp:lastModifiedBy>Stachokus, Nick</cp:lastModifiedBy>
  <cp:revision>7</cp:revision>
  <dcterms:modified xsi:type="dcterms:W3CDTF">2024-09-20T02:38:16Z</dcterms:modified>
</cp:coreProperties>
</file>