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5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AA1F"/>
    <a:srgbClr val="C63F28"/>
    <a:srgbClr val="455FA9"/>
    <a:srgbClr val="008C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86385" autoAdjust="0"/>
  </p:normalViewPr>
  <p:slideViewPr>
    <p:cSldViewPr snapToGrid="0">
      <p:cViewPr varScale="1">
        <p:scale>
          <a:sx n="106" d="100"/>
          <a:sy n="106" d="100"/>
        </p:scale>
        <p:origin x="1188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14F2E-92A9-42C6-9CBE-1E57962C0C8F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36FA9-E422-4CFD-956E-786F13BB8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29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55207"/>
            <a:ext cx="7772400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5824"/>
            <a:ext cx="6858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Shape 11"/>
          <p:cNvSpPr/>
          <p:nvPr userDrawn="1"/>
        </p:nvSpPr>
        <p:spPr>
          <a:xfrm>
            <a:off x="4453685" y="3469353"/>
            <a:ext cx="54135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8" name="Shape 12"/>
          <p:cNvSpPr/>
          <p:nvPr userDrawn="1"/>
        </p:nvSpPr>
        <p:spPr>
          <a:xfrm>
            <a:off x="4994897" y="3469353"/>
            <a:ext cx="54135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9" name="Shape 13"/>
          <p:cNvSpPr/>
          <p:nvPr userDrawn="1"/>
        </p:nvSpPr>
        <p:spPr>
          <a:xfrm>
            <a:off x="0" y="3469353"/>
            <a:ext cx="54135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10" name="Shape 14"/>
          <p:cNvSpPr/>
          <p:nvPr userDrawn="1"/>
        </p:nvSpPr>
        <p:spPr>
          <a:xfrm>
            <a:off x="541070" y="3469353"/>
            <a:ext cx="3912525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000" y="6040774"/>
            <a:ext cx="1694376" cy="52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412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arrow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36"/>
          <p:cNvSpPr/>
          <p:nvPr userDrawn="1"/>
        </p:nvSpPr>
        <p:spPr>
          <a:xfrm>
            <a:off x="0" y="1362450"/>
            <a:ext cx="940500" cy="891600"/>
          </a:xfrm>
          <a:prstGeom prst="rightArrow">
            <a:avLst>
              <a:gd name="adj1" fmla="val 61815"/>
              <a:gd name="adj2" fmla="val 50000"/>
            </a:avLst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Shape 237"/>
          <p:cNvSpPr/>
          <p:nvPr userDrawn="1"/>
        </p:nvSpPr>
        <p:spPr>
          <a:xfrm>
            <a:off x="0" y="3274650"/>
            <a:ext cx="940500" cy="891600"/>
          </a:xfrm>
          <a:prstGeom prst="rightArrow">
            <a:avLst>
              <a:gd name="adj1" fmla="val 61815"/>
              <a:gd name="adj2" fmla="val 50000"/>
            </a:avLst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Shape 238"/>
          <p:cNvSpPr/>
          <p:nvPr userDrawn="1"/>
        </p:nvSpPr>
        <p:spPr>
          <a:xfrm>
            <a:off x="0" y="5180024"/>
            <a:ext cx="940500" cy="891600"/>
          </a:xfrm>
          <a:prstGeom prst="rightArrow">
            <a:avLst>
              <a:gd name="adj1" fmla="val 61815"/>
              <a:gd name="adj2" fmla="val 50000"/>
            </a:avLst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Shape 73"/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Shape 74"/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Shape 75"/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76"/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16" y="154631"/>
            <a:ext cx="1315500" cy="174724"/>
          </a:xfrm>
          <a:prstGeom prst="rect">
            <a:avLst/>
          </a:prstGeom>
        </p:spPr>
      </p:pic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1185063" y="1484599"/>
            <a:ext cx="6110287" cy="647302"/>
          </a:xfrm>
        </p:spPr>
        <p:txBody>
          <a:bodyPr/>
          <a:lstStyle>
            <a:lvl1pPr marL="0" indent="0">
              <a:buNone/>
              <a:defRPr>
                <a:solidFill>
                  <a:srgbClr val="EFAA1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1185063" y="3396799"/>
            <a:ext cx="6110287" cy="647302"/>
          </a:xfrm>
        </p:spPr>
        <p:txBody>
          <a:bodyPr/>
          <a:lstStyle>
            <a:lvl1pPr marL="0" indent="0">
              <a:buNone/>
              <a:defRPr>
                <a:solidFill>
                  <a:srgbClr val="C63F28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1185063" y="5302173"/>
            <a:ext cx="6110287" cy="647302"/>
          </a:xfrm>
        </p:spPr>
        <p:txBody>
          <a:bodyPr/>
          <a:lstStyle>
            <a:lvl1pPr marL="0" indent="0">
              <a:buNone/>
              <a:defRPr>
                <a:solidFill>
                  <a:srgbClr val="008CA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3"/>
          </p:nvPr>
        </p:nvSpPr>
        <p:spPr>
          <a:xfrm>
            <a:off x="1184275" y="2168525"/>
            <a:ext cx="4089400" cy="563563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2"/>
          <p:cNvSpPr>
            <a:spLocks noGrp="1"/>
          </p:cNvSpPr>
          <p:nvPr>
            <p:ph type="body" sz="quarter" idx="14"/>
          </p:nvPr>
        </p:nvSpPr>
        <p:spPr>
          <a:xfrm>
            <a:off x="1184275" y="4081562"/>
            <a:ext cx="4089400" cy="563563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2"/>
          <p:cNvSpPr>
            <a:spLocks noGrp="1"/>
          </p:cNvSpPr>
          <p:nvPr>
            <p:ph type="body" sz="quarter" idx="15"/>
          </p:nvPr>
        </p:nvSpPr>
        <p:spPr>
          <a:xfrm>
            <a:off x="1184275" y="5988749"/>
            <a:ext cx="4089400" cy="563563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ECFC75-6E07-A3B9-06E4-44EF6EA0E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17501"/>
            <a:ext cx="7886700" cy="7302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62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arrow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36"/>
          <p:cNvSpPr/>
          <p:nvPr userDrawn="1"/>
        </p:nvSpPr>
        <p:spPr>
          <a:xfrm>
            <a:off x="0" y="848100"/>
            <a:ext cx="940500" cy="891600"/>
          </a:xfrm>
          <a:prstGeom prst="rightArrow">
            <a:avLst>
              <a:gd name="adj1" fmla="val 61815"/>
              <a:gd name="adj2" fmla="val 50000"/>
            </a:avLst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Shape 237"/>
          <p:cNvSpPr/>
          <p:nvPr userDrawn="1"/>
        </p:nvSpPr>
        <p:spPr>
          <a:xfrm>
            <a:off x="0" y="2760300"/>
            <a:ext cx="940500" cy="891600"/>
          </a:xfrm>
          <a:prstGeom prst="rightArrow">
            <a:avLst>
              <a:gd name="adj1" fmla="val 61815"/>
              <a:gd name="adj2" fmla="val 50000"/>
            </a:avLst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Shape 238"/>
          <p:cNvSpPr/>
          <p:nvPr userDrawn="1"/>
        </p:nvSpPr>
        <p:spPr>
          <a:xfrm>
            <a:off x="0" y="4665674"/>
            <a:ext cx="940500" cy="891600"/>
          </a:xfrm>
          <a:prstGeom prst="rightArrow">
            <a:avLst>
              <a:gd name="adj1" fmla="val 61815"/>
              <a:gd name="adj2" fmla="val 50000"/>
            </a:avLst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Shape 73"/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Shape 74"/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Shape 75"/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76"/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16" y="154631"/>
            <a:ext cx="1315500" cy="174724"/>
          </a:xfrm>
          <a:prstGeom prst="rect">
            <a:avLst/>
          </a:prstGeom>
        </p:spPr>
      </p:pic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1185063" y="970249"/>
            <a:ext cx="6110287" cy="647302"/>
          </a:xfrm>
        </p:spPr>
        <p:txBody>
          <a:bodyPr/>
          <a:lstStyle>
            <a:lvl1pPr marL="0" indent="0">
              <a:buNone/>
              <a:defRPr>
                <a:solidFill>
                  <a:srgbClr val="EFAA1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1185063" y="2882449"/>
            <a:ext cx="6110287" cy="647302"/>
          </a:xfrm>
        </p:spPr>
        <p:txBody>
          <a:bodyPr/>
          <a:lstStyle>
            <a:lvl1pPr marL="0" indent="0">
              <a:buNone/>
              <a:defRPr>
                <a:solidFill>
                  <a:srgbClr val="C63F28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1185063" y="4787823"/>
            <a:ext cx="6110287" cy="647302"/>
          </a:xfrm>
        </p:spPr>
        <p:txBody>
          <a:bodyPr/>
          <a:lstStyle>
            <a:lvl1pPr marL="0" indent="0">
              <a:buNone/>
              <a:defRPr>
                <a:solidFill>
                  <a:srgbClr val="008CA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3"/>
          </p:nvPr>
        </p:nvSpPr>
        <p:spPr>
          <a:xfrm>
            <a:off x="1184275" y="1654175"/>
            <a:ext cx="4089400" cy="563563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2"/>
          <p:cNvSpPr>
            <a:spLocks noGrp="1"/>
          </p:cNvSpPr>
          <p:nvPr>
            <p:ph type="body" sz="quarter" idx="14"/>
          </p:nvPr>
        </p:nvSpPr>
        <p:spPr>
          <a:xfrm>
            <a:off x="1184275" y="3567212"/>
            <a:ext cx="4089400" cy="563563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2"/>
          <p:cNvSpPr>
            <a:spLocks noGrp="1"/>
          </p:cNvSpPr>
          <p:nvPr>
            <p:ph type="body" sz="quarter" idx="15"/>
          </p:nvPr>
        </p:nvSpPr>
        <p:spPr>
          <a:xfrm>
            <a:off x="1184275" y="5474399"/>
            <a:ext cx="4089400" cy="563563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719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0"/>
            <a:ext cx="5256621" cy="675510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hape 73"/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Shape 74"/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75"/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Shape 76"/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57910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82148"/>
            <a:ext cx="7886700" cy="48948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hape 34"/>
          <p:cNvSpPr/>
          <p:nvPr userDrawn="1"/>
        </p:nvSpPr>
        <p:spPr>
          <a:xfrm>
            <a:off x="5696953" y="6755101"/>
            <a:ext cx="1401679" cy="110921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8" name="Shape 35"/>
          <p:cNvSpPr/>
          <p:nvPr userDrawn="1"/>
        </p:nvSpPr>
        <p:spPr>
          <a:xfrm>
            <a:off x="7098631" y="6755100"/>
            <a:ext cx="2045369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9" name="Shape 36"/>
          <p:cNvSpPr/>
          <p:nvPr userDrawn="1"/>
        </p:nvSpPr>
        <p:spPr>
          <a:xfrm>
            <a:off x="0" y="6755100"/>
            <a:ext cx="1473867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10" name="Shape 37"/>
          <p:cNvSpPr/>
          <p:nvPr userDrawn="1"/>
        </p:nvSpPr>
        <p:spPr>
          <a:xfrm>
            <a:off x="1473868" y="6755100"/>
            <a:ext cx="4223084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3737" y="122933"/>
            <a:ext cx="986625" cy="17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055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282148"/>
            <a:ext cx="3886200" cy="4894815"/>
          </a:xfrm>
        </p:spPr>
        <p:txBody>
          <a:bodyPr/>
          <a:lstStyle>
            <a:lvl1pPr>
              <a:defRPr>
                <a:solidFill>
                  <a:srgbClr val="455FA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82148"/>
            <a:ext cx="3886200" cy="4894815"/>
          </a:xfrm>
        </p:spPr>
        <p:txBody>
          <a:bodyPr/>
          <a:lstStyle>
            <a:lvl1pPr>
              <a:defRPr>
                <a:solidFill>
                  <a:srgbClr val="455FA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hape 34"/>
          <p:cNvSpPr/>
          <p:nvPr userDrawn="1"/>
        </p:nvSpPr>
        <p:spPr>
          <a:xfrm>
            <a:off x="5696953" y="6755101"/>
            <a:ext cx="1401679" cy="110921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9" name="Shape 35"/>
          <p:cNvSpPr/>
          <p:nvPr userDrawn="1"/>
        </p:nvSpPr>
        <p:spPr>
          <a:xfrm>
            <a:off x="7098631" y="6755100"/>
            <a:ext cx="2045369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10" name="Shape 36"/>
          <p:cNvSpPr/>
          <p:nvPr userDrawn="1"/>
        </p:nvSpPr>
        <p:spPr>
          <a:xfrm>
            <a:off x="0" y="6755100"/>
            <a:ext cx="1473867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11" name="Shape 37"/>
          <p:cNvSpPr/>
          <p:nvPr userDrawn="1"/>
        </p:nvSpPr>
        <p:spPr>
          <a:xfrm>
            <a:off x="1473868" y="6755100"/>
            <a:ext cx="4223084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3737" y="122933"/>
            <a:ext cx="986625" cy="17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439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6"/>
          <p:cNvSpPr/>
          <p:nvPr userDrawn="1"/>
        </p:nvSpPr>
        <p:spPr>
          <a:xfrm>
            <a:off x="4967681" y="2071863"/>
            <a:ext cx="1467900" cy="102035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4" name="Shape 27"/>
          <p:cNvSpPr/>
          <p:nvPr userDrawn="1"/>
        </p:nvSpPr>
        <p:spPr>
          <a:xfrm>
            <a:off x="6435581" y="2071864"/>
            <a:ext cx="2720451" cy="102035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5" name="Shape 28"/>
          <p:cNvSpPr/>
          <p:nvPr userDrawn="1"/>
        </p:nvSpPr>
        <p:spPr>
          <a:xfrm>
            <a:off x="0" y="2071861"/>
            <a:ext cx="2364206" cy="102035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6" name="Shape 29"/>
          <p:cNvSpPr/>
          <p:nvPr userDrawn="1"/>
        </p:nvSpPr>
        <p:spPr>
          <a:xfrm>
            <a:off x="2364205" y="2071862"/>
            <a:ext cx="1753412" cy="102035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7" name="Shape 25"/>
          <p:cNvSpPr txBox="1"/>
          <p:nvPr userDrawn="1"/>
        </p:nvSpPr>
        <p:spPr>
          <a:xfrm>
            <a:off x="3766612" y="1552771"/>
            <a:ext cx="1467900" cy="8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 dirty="0">
                <a:solidFill>
                  <a:srgbClr val="97AB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sz="7200" b="1" dirty="0">
              <a:solidFill>
                <a:srgbClr val="97AB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911" y="146610"/>
            <a:ext cx="986625" cy="174724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1350036" y="2584133"/>
            <a:ext cx="6619875" cy="738187"/>
          </a:xfrm>
        </p:spPr>
        <p:txBody>
          <a:bodyPr>
            <a:normAutofit/>
          </a:bodyPr>
          <a:lstStyle>
            <a:lvl1pPr marL="0" indent="0" algn="ctr">
              <a:buNone/>
              <a:defRPr sz="2800" i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5139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17501"/>
            <a:ext cx="7886700" cy="7302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16" y="154631"/>
            <a:ext cx="1315500" cy="174724"/>
          </a:xfrm>
          <a:prstGeom prst="rect">
            <a:avLst/>
          </a:prstGeom>
        </p:spPr>
      </p:pic>
      <p:sp>
        <p:nvSpPr>
          <p:cNvPr id="7" name="Shape 60"/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Shape 61"/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Shape 62"/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63"/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4299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Blurple">
    <p:bg>
      <p:bgPr>
        <a:solidFill>
          <a:srgbClr val="455F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79"/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Shape 80"/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Shape 81"/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C9B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Shape 82"/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16" y="154631"/>
            <a:ext cx="1315500" cy="174724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873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28650" y="1311965"/>
            <a:ext cx="7886700" cy="486499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80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Blurple">
    <p:bg>
      <p:bgPr>
        <a:solidFill>
          <a:srgbClr val="455F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79"/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Shape 80"/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Shape 81"/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C9B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Shape 82"/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16" y="154631"/>
            <a:ext cx="1315500" cy="174724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3035300"/>
            <a:ext cx="7886700" cy="7873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35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420342"/>
            <a:ext cx="7886700" cy="669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16" y="154631"/>
            <a:ext cx="1315500" cy="174724"/>
          </a:xfrm>
          <a:prstGeom prst="rect">
            <a:avLst/>
          </a:prstGeom>
        </p:spPr>
      </p:pic>
      <p:sp>
        <p:nvSpPr>
          <p:cNvPr id="5" name="Shape 246"/>
          <p:cNvSpPr/>
          <p:nvPr/>
        </p:nvSpPr>
        <p:spPr>
          <a:xfrm>
            <a:off x="5624296" y="2107442"/>
            <a:ext cx="3305700" cy="864357"/>
          </a:xfrm>
          <a:prstGeom prst="chevron">
            <a:avLst>
              <a:gd name="adj" fmla="val 50000"/>
            </a:avLst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b="1" dirty="0">
              <a:solidFill>
                <a:srgbClr val="FFFFFF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  <a:sym typeface="Lato"/>
            </a:endParaRPr>
          </a:p>
        </p:txBody>
      </p:sp>
      <p:sp>
        <p:nvSpPr>
          <p:cNvPr id="8" name="Shape 249"/>
          <p:cNvSpPr/>
          <p:nvPr/>
        </p:nvSpPr>
        <p:spPr>
          <a:xfrm>
            <a:off x="-8021" y="2107656"/>
            <a:ext cx="3546900" cy="864357"/>
          </a:xfrm>
          <a:prstGeom prst="homePlate">
            <a:avLst>
              <a:gd name="adj" fmla="val 50000"/>
            </a:avLst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400" b="1" dirty="0">
              <a:solidFill>
                <a:srgbClr val="FFFFFF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  <a:sym typeface="Raleway"/>
            </a:endParaRPr>
          </a:p>
        </p:txBody>
      </p:sp>
      <p:sp>
        <p:nvSpPr>
          <p:cNvPr id="11" name="Shape 252"/>
          <p:cNvSpPr/>
          <p:nvPr/>
        </p:nvSpPr>
        <p:spPr>
          <a:xfrm>
            <a:off x="2949659" y="2107442"/>
            <a:ext cx="3305700" cy="864357"/>
          </a:xfrm>
          <a:prstGeom prst="chevron">
            <a:avLst>
              <a:gd name="adj" fmla="val 50000"/>
            </a:avLst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b="1" dirty="0">
              <a:solidFill>
                <a:srgbClr val="FFFFFF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  <a:sym typeface="Lato"/>
            </a:endParaRPr>
          </a:p>
        </p:txBody>
      </p:sp>
      <p:sp>
        <p:nvSpPr>
          <p:cNvPr id="14" name="Shape 60"/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Shape 61"/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Shape 62"/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Shape 63"/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04799" y="2228863"/>
            <a:ext cx="2430463" cy="600062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279078" y="2228863"/>
            <a:ext cx="2413863" cy="600062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269401" y="2228863"/>
            <a:ext cx="2381250" cy="600062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04800" y="3429000"/>
            <a:ext cx="2430463" cy="237807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262494" y="3429000"/>
            <a:ext cx="2430463" cy="237807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6220188" y="3429000"/>
            <a:ext cx="2430463" cy="237807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2496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oces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16" y="154631"/>
            <a:ext cx="1315500" cy="174724"/>
          </a:xfrm>
          <a:prstGeom prst="rect">
            <a:avLst/>
          </a:prstGeom>
        </p:spPr>
      </p:pic>
      <p:sp>
        <p:nvSpPr>
          <p:cNvPr id="5" name="Shape 246"/>
          <p:cNvSpPr/>
          <p:nvPr/>
        </p:nvSpPr>
        <p:spPr>
          <a:xfrm>
            <a:off x="5624296" y="1012067"/>
            <a:ext cx="3305700" cy="864357"/>
          </a:xfrm>
          <a:prstGeom prst="chevron">
            <a:avLst>
              <a:gd name="adj" fmla="val 50000"/>
            </a:avLst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b="1" dirty="0">
              <a:solidFill>
                <a:srgbClr val="FFFFFF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  <a:sym typeface="Lato"/>
            </a:endParaRPr>
          </a:p>
        </p:txBody>
      </p:sp>
      <p:sp>
        <p:nvSpPr>
          <p:cNvPr id="8" name="Shape 249"/>
          <p:cNvSpPr/>
          <p:nvPr/>
        </p:nvSpPr>
        <p:spPr>
          <a:xfrm>
            <a:off x="-8021" y="1012281"/>
            <a:ext cx="3546900" cy="864357"/>
          </a:xfrm>
          <a:prstGeom prst="homePlate">
            <a:avLst>
              <a:gd name="adj" fmla="val 50000"/>
            </a:avLst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400" b="1" dirty="0">
              <a:solidFill>
                <a:srgbClr val="FFFFFF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  <a:sym typeface="Raleway"/>
            </a:endParaRPr>
          </a:p>
        </p:txBody>
      </p:sp>
      <p:sp>
        <p:nvSpPr>
          <p:cNvPr id="11" name="Shape 252"/>
          <p:cNvSpPr/>
          <p:nvPr/>
        </p:nvSpPr>
        <p:spPr>
          <a:xfrm>
            <a:off x="2949659" y="1012067"/>
            <a:ext cx="3305700" cy="864357"/>
          </a:xfrm>
          <a:prstGeom prst="chevron">
            <a:avLst>
              <a:gd name="adj" fmla="val 50000"/>
            </a:avLst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b="1" dirty="0">
              <a:solidFill>
                <a:srgbClr val="FFFFFF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  <a:sym typeface="Lato"/>
            </a:endParaRPr>
          </a:p>
        </p:txBody>
      </p:sp>
      <p:sp>
        <p:nvSpPr>
          <p:cNvPr id="14" name="Shape 60"/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Shape 61"/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Shape 62"/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Shape 63"/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04799" y="1133488"/>
            <a:ext cx="2430463" cy="600062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279078" y="1133488"/>
            <a:ext cx="2413863" cy="600062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269401" y="1133488"/>
            <a:ext cx="2381250" cy="600062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04800" y="2333625"/>
            <a:ext cx="2430463" cy="40195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262494" y="2333625"/>
            <a:ext cx="2430463" cy="40195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6220188" y="2333625"/>
            <a:ext cx="2430463" cy="40195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6248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302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52575"/>
            <a:ext cx="7886700" cy="4624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16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  <p:sldLayoutId id="2147483660" r:id="rId4"/>
    <p:sldLayoutId id="2147483667" r:id="rId5"/>
    <p:sldLayoutId id="2147483668" r:id="rId6"/>
    <p:sldLayoutId id="2147483677" r:id="rId7"/>
    <p:sldLayoutId id="2147483673" r:id="rId8"/>
    <p:sldLayoutId id="2147483676" r:id="rId9"/>
    <p:sldLayoutId id="2147483675" r:id="rId10"/>
    <p:sldLayoutId id="2147483674" r:id="rId11"/>
    <p:sldLayoutId id="214748367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ng.com/videos/riverview/relatedvideo?&amp;q=IEP+meetings&amp;&amp;mid=9688487FBBA1F5B7032B9688487FBBA1F5B7032B&amp;mmscn=mtsc&amp;aps=19&amp;FORM=VRDGA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IEP Meeting </a:t>
            </a:r>
            <a:r>
              <a:rPr lang="en-US" dirty="0"/>
              <a:t>Facilitation Tips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666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74"/>
    </mc:Choice>
    <mc:Fallback xmlns="">
      <p:transition spd="slow" advTm="5374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BF39BA9-7578-D037-782E-FB371D740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 it Moving!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FF27793-8C2C-1BEE-ACF0-401A5609341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Stay focused on the agenda</a:t>
            </a:r>
          </a:p>
          <a:p>
            <a:r>
              <a:rPr lang="en-US" dirty="0"/>
              <a:t>Keep team focused on the goals</a:t>
            </a:r>
          </a:p>
          <a:p>
            <a:r>
              <a:rPr lang="en-US" dirty="0"/>
              <a:t>Tackle all points within the time limits</a:t>
            </a:r>
          </a:p>
          <a:p>
            <a:r>
              <a:rPr lang="en-US" dirty="0"/>
              <a:t>Handle the “Squirrel” moments</a:t>
            </a:r>
          </a:p>
        </p:txBody>
      </p:sp>
      <p:pic>
        <p:nvPicPr>
          <p:cNvPr id="10" name="Content Placeholder 9" descr="Male pirate with monkey">
            <a:extLst>
              <a:ext uri="{FF2B5EF4-FFF2-40B4-BE49-F238E27FC236}">
                <a16:creationId xmlns:a16="http://schemas.microsoft.com/office/drawing/2014/main" id="{50103938-A81B-4B5B-7EEE-FC97779BDBE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661" y="1282700"/>
            <a:ext cx="3485177" cy="4894263"/>
          </a:xfrm>
        </p:spPr>
      </p:pic>
    </p:spTree>
    <p:extLst>
      <p:ext uri="{BB962C8B-B14F-4D97-AF65-F5344CB8AC3E}">
        <p14:creationId xmlns:p14="http://schemas.microsoft.com/office/powerpoint/2010/main" val="3101054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9DCF1-A817-EB9D-E2BC-A5377599E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your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032D7-0AF0-43CE-296F-BD4CADB7B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your facilitation tools handy as you navigate various situations</a:t>
            </a:r>
          </a:p>
          <a:p>
            <a:r>
              <a:rPr lang="en-US" dirty="0"/>
              <a:t>Be flexible in your approaches</a:t>
            </a:r>
          </a:p>
          <a:p>
            <a:r>
              <a:rPr lang="en-US" dirty="0"/>
              <a:t>Keep everyone interested and focused on the goals</a:t>
            </a:r>
          </a:p>
          <a:p>
            <a:r>
              <a:rPr lang="en-US" dirty="0"/>
              <a:t>Avoid losing control of your meeting</a:t>
            </a:r>
          </a:p>
          <a:p>
            <a:r>
              <a:rPr lang="en-US" dirty="0"/>
              <a:t>Pause when necessary</a:t>
            </a:r>
          </a:p>
        </p:txBody>
      </p:sp>
    </p:spTree>
    <p:extLst>
      <p:ext uri="{BB962C8B-B14F-4D97-AF65-F5344CB8AC3E}">
        <p14:creationId xmlns:p14="http://schemas.microsoft.com/office/powerpoint/2010/main" val="1043557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A1C23-707F-63CA-9657-37A024F1A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Flexible</a:t>
            </a:r>
          </a:p>
        </p:txBody>
      </p:sp>
      <p:pic>
        <p:nvPicPr>
          <p:cNvPr id="6" name="Content Placeholder 5" descr="Herd of horses in winter">
            <a:extLst>
              <a:ext uri="{FF2B5EF4-FFF2-40B4-BE49-F238E27FC236}">
                <a16:creationId xmlns:a16="http://schemas.microsoft.com/office/drawing/2014/main" id="{E707D55E-3627-43CE-CAC1-36E890BE090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578634"/>
            <a:ext cx="3886200" cy="3959524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0999F8-3F03-3B21-B7A5-39D044DF186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Adapt to changes </a:t>
            </a:r>
          </a:p>
          <a:p>
            <a:r>
              <a:rPr lang="en-US" dirty="0"/>
              <a:t>Envision the end game</a:t>
            </a:r>
          </a:p>
          <a:p>
            <a:r>
              <a:rPr lang="en-US" dirty="0"/>
              <a:t>Maintain student focused</a:t>
            </a:r>
          </a:p>
          <a:p>
            <a:r>
              <a:rPr lang="en-US" dirty="0"/>
              <a:t>Stay Positive</a:t>
            </a:r>
          </a:p>
        </p:txBody>
      </p:sp>
    </p:spTree>
    <p:extLst>
      <p:ext uri="{BB962C8B-B14F-4D97-AF65-F5344CB8AC3E}">
        <p14:creationId xmlns:p14="http://schemas.microsoft.com/office/powerpoint/2010/main" val="2107078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0BCC029-6481-F6D6-6441-FB363C4D5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to Practice (10 Minutes)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1211AF-39C7-1AAF-B795-85F494ACF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your introduction </a:t>
            </a:r>
          </a:p>
          <a:p>
            <a:r>
              <a:rPr lang="en-US" dirty="0"/>
              <a:t>	Practice with a partner on how you open your meetings</a:t>
            </a:r>
          </a:p>
          <a:p>
            <a:r>
              <a:rPr lang="en-US" dirty="0"/>
              <a:t>	Practice the Three Prong Approach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are your key takeaways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583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B1F0F-F0B1-300C-9F02-7A4625E4C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Objectives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D9D504-3C04-1C13-20F5-CD523FB6E7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Identify Meeting Habits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A5E0BA-7D91-E6BD-62A6-CB37CD5E182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Learn Facilitation Tips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EFC9B6-C6BB-667E-00D2-678525EC4C1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Practice skills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FAB067D-AE9C-E4DB-9E69-ED975E9BF6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Meeting Strengths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Meeting Opportunities for growth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Internalize individual meeting habits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7AD1776-032C-7BD6-5EDD-8A5E1927089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Learn some new tips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Energize some “old” tips</a:t>
            </a:r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A8A08D7-8F26-27A1-9964-58F56983F1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Synergize facilitation tips</a:t>
            </a:r>
          </a:p>
        </p:txBody>
      </p:sp>
    </p:spTree>
    <p:extLst>
      <p:ext uri="{BB962C8B-B14F-4D97-AF65-F5344CB8AC3E}">
        <p14:creationId xmlns:p14="http://schemas.microsoft.com/office/powerpoint/2010/main" val="2190241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B470BF0-2255-1BEE-ED1B-958E90BE4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IEP Meetings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475E61-9AA7-0781-96C1-E770D35E5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Mr. Jones</a:t>
            </a:r>
            <a:endParaRPr lang="en-US" dirty="0"/>
          </a:p>
          <a:p>
            <a:endParaRPr lang="en-US" dirty="0"/>
          </a:p>
          <a:p>
            <a:r>
              <a:rPr lang="en-US" dirty="0"/>
              <a:t>Take notes on events and/or examples of What went right?, What went wrong?, and Be prepared to share with your neighbor.</a:t>
            </a:r>
          </a:p>
        </p:txBody>
      </p:sp>
    </p:spTree>
    <p:extLst>
      <p:ext uri="{BB962C8B-B14F-4D97-AF65-F5344CB8AC3E}">
        <p14:creationId xmlns:p14="http://schemas.microsoft.com/office/powerpoint/2010/main" val="3857607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B1A2396-F392-CE13-77FE-C7F3EBF2386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What went right?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2ADCA4-C1D8-ED40-55F9-696AAB665B9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What went wrong?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5DE448-C6F3-A768-C187-45A3AB7DE3D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What are some steps that might make it better?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E546C6-D2FB-F33C-F2A1-E3F90C76CF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List all events and notes that are factual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56C819B-237C-60A9-CEEA-A0E7C534B90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List all events and notes that are factual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D1806FA-15A7-5CA4-944A-51C4305C79D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Take 45 seconds to jot down some examples.</a:t>
            </a:r>
          </a:p>
        </p:txBody>
      </p:sp>
    </p:spTree>
    <p:extLst>
      <p:ext uri="{BB962C8B-B14F-4D97-AF65-F5344CB8AC3E}">
        <p14:creationId xmlns:p14="http://schemas.microsoft.com/office/powerpoint/2010/main" val="1620505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B1D24-5CAC-073F-3FBD-004252B4E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Facilitation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8E418-B0C3-51D9-4E11-1E3540C2B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 we need facilitation tips?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994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AAA4143-86FC-BB3F-C728-5C8F1B450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086B8B8-8484-CA7F-18E7-E02EC50FB79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Be a meeting planning expert</a:t>
            </a:r>
          </a:p>
          <a:p>
            <a:r>
              <a:rPr lang="en-US" dirty="0"/>
              <a:t>Design a well-structured agenda</a:t>
            </a:r>
          </a:p>
          <a:p>
            <a:r>
              <a:rPr lang="en-US" dirty="0"/>
              <a:t>Include meeting purpose</a:t>
            </a:r>
          </a:p>
          <a:p>
            <a:r>
              <a:rPr lang="en-US" dirty="0"/>
              <a:t>Student centered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57892E-147E-F30A-FBFA-234138A7A38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Create a realistic and focused meeting goal</a:t>
            </a:r>
          </a:p>
          <a:p>
            <a:r>
              <a:rPr lang="en-US" dirty="0"/>
              <a:t>Include parents as you make the agenda</a:t>
            </a:r>
          </a:p>
          <a:p>
            <a:r>
              <a:rPr lang="en-US" dirty="0"/>
              <a:t>Create understanding</a:t>
            </a:r>
          </a:p>
          <a:p>
            <a:r>
              <a:rPr lang="en-US" dirty="0"/>
              <a:t>Foster a safe environment</a:t>
            </a:r>
          </a:p>
        </p:txBody>
      </p:sp>
    </p:spTree>
    <p:extLst>
      <p:ext uri="{BB962C8B-B14F-4D97-AF65-F5344CB8AC3E}">
        <p14:creationId xmlns:p14="http://schemas.microsoft.com/office/powerpoint/2010/main" val="4045392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15D1F0-4FE1-7D82-C5E7-C9046BC929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Set Ground Rules	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5369A4-1683-ACCB-BDB8-8B7154406B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Establish an inclusive space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E48A47F-41CC-DB12-1748-557982507FD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Make participants feel appreciated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93EE88F-DB83-9532-DD5D-74B3A3992B6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As the facilitator,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Set agenda and distribute paperwork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Agendas should have time limits (flexible)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Redirect participants as needed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749EF78-EA54-E557-183D-8C94E41C7C8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As the facilitator,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Refocus negative energy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Allow time for parents to share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Be prepared for potential “hazards”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Actively listening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A4CA132-4EE3-0040-600E-29F85681D00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As the facilitator,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Allow time for questions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Take notes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Summarize and move to next point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Establish follow-up criteria</a:t>
            </a:r>
          </a:p>
        </p:txBody>
      </p:sp>
    </p:spTree>
    <p:extLst>
      <p:ext uri="{BB962C8B-B14F-4D97-AF65-F5344CB8AC3E}">
        <p14:creationId xmlns:p14="http://schemas.microsoft.com/office/powerpoint/2010/main" val="2329616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B3AE03-8B3B-1CF2-DB96-42100FF33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Delegate Roles when necessary</a:t>
            </a:r>
          </a:p>
        </p:txBody>
      </p:sp>
      <p:pic>
        <p:nvPicPr>
          <p:cNvPr id="8" name="Picture Placeholder 7" descr="Watching You Chicken">
            <a:extLst>
              <a:ext uri="{FF2B5EF4-FFF2-40B4-BE49-F238E27FC236}">
                <a16:creationId xmlns:a16="http://schemas.microsoft.com/office/drawing/2014/main" id="{92B26420-C116-F4A7-D94F-F5EF687AF26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3" r="11093"/>
          <a:stretch>
            <a:fillRect/>
          </a:stretch>
        </p:blipFill>
        <p:spPr>
          <a:xfrm>
            <a:off x="3579019" y="-129396"/>
            <a:ext cx="5256621" cy="6755100"/>
          </a:xfr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E2D5311-2B30-4F2B-EB10-883A91023DF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Roles assigned to group members may be: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Recording the meeting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Taking notes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Keeping time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“Parking Lot”</a:t>
            </a:r>
          </a:p>
        </p:txBody>
      </p:sp>
    </p:spTree>
    <p:extLst>
      <p:ext uri="{BB962C8B-B14F-4D97-AF65-F5344CB8AC3E}">
        <p14:creationId xmlns:p14="http://schemas.microsoft.com/office/powerpoint/2010/main" val="1773188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AC1597-7C01-3362-5692-8A95A8E0319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Be Assertive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8EB2BB6-28B0-7351-762C-7025F89447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Actively Listen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1B13D27-1279-F9FB-A07A-B08E632B031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Manage Conflict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4E7D924-FC28-A26F-349A-0437D34746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84275" y="2084787"/>
            <a:ext cx="4089400" cy="647301"/>
          </a:xfrm>
        </p:spPr>
        <p:txBody>
          <a:bodyPr/>
          <a:lstStyle/>
          <a:p>
            <a:r>
              <a:rPr lang="en-US" dirty="0"/>
              <a:t>Assertive; Not Scary</a:t>
            </a:r>
          </a:p>
          <a:p>
            <a:r>
              <a:rPr lang="en-US" dirty="0"/>
              <a:t>Positive and Upbeat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C60F168-4FCC-C243-E0DE-CEA2C0E6CA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84275" y="3916392"/>
            <a:ext cx="4089400" cy="728733"/>
          </a:xfrm>
        </p:spPr>
        <p:txBody>
          <a:bodyPr/>
          <a:lstStyle/>
          <a:p>
            <a:r>
              <a:rPr lang="en-US" dirty="0"/>
              <a:t>Listen with intent</a:t>
            </a:r>
          </a:p>
          <a:p>
            <a:r>
              <a:rPr lang="en-US" dirty="0"/>
              <a:t>Read body language</a:t>
            </a:r>
          </a:p>
          <a:p>
            <a:r>
              <a:rPr lang="en-US" dirty="0"/>
              <a:t>Use your eyes and ears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C4F2D34-B286-8325-3FE7-29104F1F4E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184274" y="5736567"/>
            <a:ext cx="7331075" cy="815746"/>
          </a:xfrm>
        </p:spPr>
        <p:txBody>
          <a:bodyPr/>
          <a:lstStyle/>
          <a:p>
            <a:r>
              <a:rPr lang="en-US" dirty="0"/>
              <a:t>Look for common ground</a:t>
            </a:r>
          </a:p>
          <a:p>
            <a:r>
              <a:rPr lang="en-US" dirty="0"/>
              <a:t>Encourage shared goals and teamwork instead of highlighting disagreements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4989BC1-8A63-F4AC-BE5F-1632C69FC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Prong Approach</a:t>
            </a:r>
          </a:p>
        </p:txBody>
      </p:sp>
    </p:spTree>
    <p:extLst>
      <p:ext uri="{BB962C8B-B14F-4D97-AF65-F5344CB8AC3E}">
        <p14:creationId xmlns:p14="http://schemas.microsoft.com/office/powerpoint/2010/main" val="3353644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55FA9"/>
      </a:accent1>
      <a:accent2>
        <a:srgbClr val="008CA0"/>
      </a:accent2>
      <a:accent3>
        <a:srgbClr val="7C9B52"/>
      </a:accent3>
      <a:accent4>
        <a:srgbClr val="EFAA1F"/>
      </a:accent4>
      <a:accent5>
        <a:srgbClr val="C63F28"/>
      </a:accent5>
      <a:accent6>
        <a:srgbClr val="A5A5A5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I PowerPoint Template" id="{C14E304F-5A32-4AF4-80EF-900BF47375BA}" vid="{3303ABBC-D49F-452D-9940-407FDE384B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</Template>
  <TotalTime>172</TotalTime>
  <Words>401</Words>
  <Application>Microsoft Office PowerPoint</Application>
  <PresentationFormat>On-screen Show (4:3)</PresentationFormat>
  <Paragraphs>89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IEP Meeting Facilitation Tips</vt:lpstr>
      <vt:lpstr>Objectives</vt:lpstr>
      <vt:lpstr>IEP Meetings</vt:lpstr>
      <vt:lpstr>PowerPoint Presentation</vt:lpstr>
      <vt:lpstr>Facilitation Tips</vt:lpstr>
      <vt:lpstr>Planning</vt:lpstr>
      <vt:lpstr>PowerPoint Presentation</vt:lpstr>
      <vt:lpstr>Delegate Roles when necessary</vt:lpstr>
      <vt:lpstr>Three Prong Approach</vt:lpstr>
      <vt:lpstr>Keep it Moving!</vt:lpstr>
      <vt:lpstr>Use your tools</vt:lpstr>
      <vt:lpstr>Be Flexible</vt:lpstr>
      <vt:lpstr>Time to Practice (10 Minutes)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 PowerPoint Template</dc:title>
  <dc:creator>Steinhoff, Lynnette</dc:creator>
  <cp:lastModifiedBy>Stachokus, Nick</cp:lastModifiedBy>
  <cp:revision>3</cp:revision>
  <dcterms:created xsi:type="dcterms:W3CDTF">2023-08-31T16:54:24Z</dcterms:created>
  <dcterms:modified xsi:type="dcterms:W3CDTF">2024-09-20T02:21:13Z</dcterms:modified>
</cp:coreProperties>
</file>