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900" y="1200150"/>
            <a:ext cx="7696200" cy="547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35330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4865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95350" y="6753225"/>
            <a:ext cx="6457950" cy="104775"/>
          </a:xfrm>
          <a:custGeom>
            <a:avLst/>
            <a:gdLst/>
            <a:ahLst/>
            <a:cxnLst/>
            <a:rect l="l" t="t" r="r" b="b"/>
            <a:pathLst>
              <a:path w="6457950" h="104775">
                <a:moveTo>
                  <a:pt x="0" y="104775"/>
                </a:moveTo>
                <a:lnTo>
                  <a:pt x="6457950" y="104775"/>
                </a:lnTo>
                <a:lnTo>
                  <a:pt x="64579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492" y="1780921"/>
            <a:ext cx="7613014" cy="132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8025" y="1285621"/>
            <a:ext cx="7727950" cy="424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g/goal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niaogoodies.blogspot.com/2016/04/product-reviews-versus-sponsored-review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OZnmh9Pm31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ngall.com/bullseye-png/download/14803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7700" y="3467100"/>
            <a:ext cx="533400" cy="104775"/>
          </a:xfrm>
          <a:custGeom>
            <a:avLst/>
            <a:gdLst/>
            <a:ahLst/>
            <a:cxnLst/>
            <a:rect l="l" t="t" r="r" b="b"/>
            <a:pathLst>
              <a:path w="533400" h="104775">
                <a:moveTo>
                  <a:pt x="0" y="104775"/>
                </a:moveTo>
                <a:lnTo>
                  <a:pt x="533400" y="104775"/>
                </a:lnTo>
                <a:lnTo>
                  <a:pt x="53340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110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925" y="3467100"/>
            <a:ext cx="3914775" cy="104775"/>
          </a:xfrm>
          <a:custGeom>
            <a:avLst/>
            <a:gdLst/>
            <a:ahLst/>
            <a:cxnLst/>
            <a:rect l="l" t="t" r="r" b="b"/>
            <a:pathLst>
              <a:path w="3914775" h="104775">
                <a:moveTo>
                  <a:pt x="0" y="104775"/>
                </a:moveTo>
                <a:lnTo>
                  <a:pt x="3914775" y="104775"/>
                </a:lnTo>
                <a:lnTo>
                  <a:pt x="39147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8025" y="6038850"/>
            <a:ext cx="16954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1193" y="885029"/>
            <a:ext cx="7613014" cy="2524921"/>
          </a:xfrm>
          <a:prstGeom prst="rect">
            <a:avLst/>
          </a:prstGeom>
        </p:spPr>
        <p:txBody>
          <a:bodyPr vert="horz" wrap="square" lIns="0" tIns="328802" rIns="0" bIns="0" rtlCol="0">
            <a:spAutoFit/>
          </a:bodyPr>
          <a:lstStyle/>
          <a:p>
            <a:pPr algn="ctr">
              <a:lnSpc>
                <a:spcPts val="5695"/>
              </a:lnSpc>
            </a:pPr>
            <a:r>
              <a:rPr lang="en-US" spc="-5" dirty="0"/>
              <a:t>How to Write Better IEP Goals through Adjustments and Progress Monitoring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889" y="325373"/>
            <a:ext cx="608774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5" dirty="0">
                <a:solidFill>
                  <a:srgbClr val="455FA9"/>
                </a:solidFill>
                <a:latin typeface="Garamond"/>
                <a:cs typeface="Garamond"/>
              </a:rPr>
              <a:t>Case Study</a:t>
            </a:r>
            <a:r>
              <a:rPr sz="6000" spc="-140" dirty="0">
                <a:solidFill>
                  <a:srgbClr val="455FA9"/>
                </a:solidFill>
                <a:latin typeface="Garamond"/>
                <a:cs typeface="Garamond"/>
              </a:rPr>
              <a:t> </a:t>
            </a:r>
            <a:r>
              <a:rPr sz="6000" dirty="0">
                <a:solidFill>
                  <a:srgbClr val="455FA9"/>
                </a:solidFill>
                <a:latin typeface="Garamond"/>
                <a:cs typeface="Garamond"/>
              </a:rPr>
              <a:t>Example</a:t>
            </a:r>
            <a:endParaRPr sz="6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652" y="1326769"/>
            <a:ext cx="6725284" cy="182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b="1" spc="15" dirty="0">
                <a:solidFill>
                  <a:srgbClr val="344780"/>
                </a:solidFill>
                <a:latin typeface="Garamond"/>
                <a:cs typeface="Garamond"/>
              </a:rPr>
              <a:t>Michelle</a:t>
            </a:r>
            <a:endParaRPr sz="39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3950" b="1" spc="45" dirty="0">
                <a:solidFill>
                  <a:srgbClr val="5D743D"/>
                </a:solidFill>
                <a:latin typeface="Garamond"/>
                <a:cs typeface="Garamond"/>
              </a:rPr>
              <a:t>What </a:t>
            </a:r>
            <a:r>
              <a:rPr sz="3950" b="1" dirty="0">
                <a:solidFill>
                  <a:srgbClr val="5D743D"/>
                </a:solidFill>
                <a:latin typeface="Garamond"/>
                <a:cs typeface="Garamond"/>
              </a:rPr>
              <a:t>do you</a:t>
            </a:r>
            <a:r>
              <a:rPr sz="3950" b="1" spc="-50" dirty="0">
                <a:solidFill>
                  <a:srgbClr val="5D743D"/>
                </a:solidFill>
                <a:latin typeface="Garamond"/>
                <a:cs typeface="Garamond"/>
              </a:rPr>
              <a:t> </a:t>
            </a:r>
            <a:r>
              <a:rPr sz="3950" b="1" spc="15" dirty="0">
                <a:solidFill>
                  <a:srgbClr val="5D743D"/>
                </a:solidFill>
                <a:latin typeface="Garamond"/>
                <a:cs typeface="Garamond"/>
              </a:rPr>
              <a:t>know?</a:t>
            </a:r>
            <a:endParaRPr sz="39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950" b="1" spc="45" dirty="0">
                <a:solidFill>
                  <a:srgbClr val="5D743D"/>
                </a:solidFill>
                <a:latin typeface="Garamond"/>
                <a:cs typeface="Garamond"/>
              </a:rPr>
              <a:t>What </a:t>
            </a:r>
            <a:r>
              <a:rPr sz="3950" b="1" spc="5" dirty="0">
                <a:solidFill>
                  <a:srgbClr val="5D743D"/>
                </a:solidFill>
                <a:latin typeface="Garamond"/>
                <a:cs typeface="Garamond"/>
              </a:rPr>
              <a:t>would </a:t>
            </a:r>
            <a:r>
              <a:rPr sz="3950" b="1" spc="-25" dirty="0">
                <a:solidFill>
                  <a:srgbClr val="5D743D"/>
                </a:solidFill>
                <a:latin typeface="Garamond"/>
                <a:cs typeface="Garamond"/>
              </a:rPr>
              <a:t>you </a:t>
            </a:r>
            <a:r>
              <a:rPr sz="3950" b="1" spc="-15" dirty="0">
                <a:solidFill>
                  <a:srgbClr val="5D743D"/>
                </a:solidFill>
                <a:latin typeface="Garamond"/>
                <a:cs typeface="Garamond"/>
              </a:rPr>
              <a:t>want </a:t>
            </a:r>
            <a:r>
              <a:rPr sz="3950" b="1" spc="25" dirty="0">
                <a:solidFill>
                  <a:srgbClr val="5D743D"/>
                </a:solidFill>
                <a:latin typeface="Garamond"/>
                <a:cs typeface="Garamond"/>
              </a:rPr>
              <a:t>to</a:t>
            </a:r>
            <a:r>
              <a:rPr sz="3950" b="1" spc="75" dirty="0">
                <a:solidFill>
                  <a:srgbClr val="5D743D"/>
                </a:solidFill>
                <a:latin typeface="Garamond"/>
                <a:cs typeface="Garamond"/>
              </a:rPr>
              <a:t> </a:t>
            </a:r>
            <a:r>
              <a:rPr sz="3950" b="1" spc="15" dirty="0">
                <a:solidFill>
                  <a:srgbClr val="5D743D"/>
                </a:solidFill>
                <a:latin typeface="Garamond"/>
                <a:cs typeface="Garamond"/>
              </a:rPr>
              <a:t>know?</a:t>
            </a:r>
            <a:endParaRPr sz="395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337" y="5548312"/>
            <a:ext cx="6477000" cy="923925"/>
          </a:xfrm>
          <a:prstGeom prst="rect">
            <a:avLst/>
          </a:prstGeom>
          <a:ln w="12700">
            <a:solidFill>
              <a:srgbClr val="D50092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50495" marR="125095" algn="ctr">
              <a:lnSpc>
                <a:spcPct val="100899"/>
              </a:lnSpc>
              <a:spcBef>
                <a:spcPts val="170"/>
              </a:spcBef>
            </a:pPr>
            <a:r>
              <a:rPr sz="1800" spc="10" dirty="0">
                <a:latin typeface="Garamond"/>
                <a:cs typeface="Garamond"/>
              </a:rPr>
              <a:t>When </a:t>
            </a:r>
            <a:r>
              <a:rPr sz="1800" spc="-10" dirty="0">
                <a:latin typeface="Garamond"/>
                <a:cs typeface="Garamond"/>
              </a:rPr>
              <a:t>you </a:t>
            </a:r>
            <a:r>
              <a:rPr sz="1800" dirty="0">
                <a:latin typeface="Garamond"/>
                <a:cs typeface="Garamond"/>
              </a:rPr>
              <a:t>measure </a:t>
            </a:r>
            <a:r>
              <a:rPr sz="1800" spc="-5" dirty="0">
                <a:latin typeface="Garamond"/>
                <a:cs typeface="Garamond"/>
              </a:rPr>
              <a:t>your </a:t>
            </a:r>
            <a:r>
              <a:rPr sz="1800" dirty="0">
                <a:latin typeface="Garamond"/>
                <a:cs typeface="Garamond"/>
              </a:rPr>
              <a:t>progress, </a:t>
            </a:r>
            <a:r>
              <a:rPr sz="1800" spc="-5" dirty="0">
                <a:latin typeface="Garamond"/>
                <a:cs typeface="Garamond"/>
              </a:rPr>
              <a:t>you </a:t>
            </a:r>
            <a:r>
              <a:rPr sz="1800" spc="-10" dirty="0">
                <a:latin typeface="Garamond"/>
                <a:cs typeface="Garamond"/>
              </a:rPr>
              <a:t>stay on </a:t>
            </a:r>
            <a:r>
              <a:rPr sz="1800" dirty="0">
                <a:latin typeface="Garamond"/>
                <a:cs typeface="Garamond"/>
              </a:rPr>
              <a:t>track, </a:t>
            </a:r>
            <a:r>
              <a:rPr sz="1800" spc="-15" dirty="0">
                <a:latin typeface="Garamond"/>
                <a:cs typeface="Garamond"/>
              </a:rPr>
              <a:t>reach </a:t>
            </a:r>
            <a:r>
              <a:rPr sz="1800" dirty="0">
                <a:latin typeface="Garamond"/>
                <a:cs typeface="Garamond"/>
              </a:rPr>
              <a:t>your </a:t>
            </a:r>
            <a:r>
              <a:rPr sz="1800" spc="5" dirty="0">
                <a:latin typeface="Garamond"/>
                <a:cs typeface="Garamond"/>
              </a:rPr>
              <a:t>target  </a:t>
            </a:r>
            <a:r>
              <a:rPr sz="1800" spc="-10" dirty="0">
                <a:latin typeface="Garamond"/>
                <a:cs typeface="Garamond"/>
              </a:rPr>
              <a:t>dates, </a:t>
            </a:r>
            <a:r>
              <a:rPr sz="1800" spc="-5" dirty="0">
                <a:latin typeface="Garamond"/>
                <a:cs typeface="Garamond"/>
              </a:rPr>
              <a:t>and experience </a:t>
            </a:r>
            <a:r>
              <a:rPr sz="1800" spc="-10" dirty="0">
                <a:latin typeface="Garamond"/>
                <a:cs typeface="Garamond"/>
              </a:rPr>
              <a:t>the </a:t>
            </a:r>
            <a:r>
              <a:rPr sz="1800" dirty="0">
                <a:latin typeface="Garamond"/>
                <a:cs typeface="Garamond"/>
              </a:rPr>
              <a:t>exhilaration </a:t>
            </a:r>
            <a:r>
              <a:rPr sz="1800" spc="-10" dirty="0">
                <a:latin typeface="Garamond"/>
                <a:cs typeface="Garamond"/>
              </a:rPr>
              <a:t>of </a:t>
            </a:r>
            <a:r>
              <a:rPr sz="1800" spc="-5" dirty="0">
                <a:latin typeface="Garamond"/>
                <a:cs typeface="Garamond"/>
              </a:rPr>
              <a:t>achievement that </a:t>
            </a:r>
            <a:r>
              <a:rPr sz="1800" spc="-15" dirty="0">
                <a:latin typeface="Garamond"/>
                <a:cs typeface="Garamond"/>
              </a:rPr>
              <a:t>spurs </a:t>
            </a:r>
            <a:r>
              <a:rPr sz="1800" spc="-10" dirty="0">
                <a:latin typeface="Garamond"/>
                <a:cs typeface="Garamond"/>
              </a:rPr>
              <a:t>you  on </a:t>
            </a:r>
            <a:r>
              <a:rPr sz="1800" dirty="0">
                <a:latin typeface="Garamond"/>
                <a:cs typeface="Garamond"/>
              </a:rPr>
              <a:t>to </a:t>
            </a:r>
            <a:r>
              <a:rPr sz="1800" spc="-10" dirty="0">
                <a:latin typeface="Garamond"/>
                <a:cs typeface="Garamond"/>
              </a:rPr>
              <a:t>continued </a:t>
            </a:r>
            <a:r>
              <a:rPr sz="1800" dirty="0">
                <a:latin typeface="Garamond"/>
                <a:cs typeface="Garamond"/>
              </a:rPr>
              <a:t>effort </a:t>
            </a:r>
            <a:r>
              <a:rPr sz="1800" spc="-5" dirty="0">
                <a:latin typeface="Garamond"/>
                <a:cs typeface="Garamond"/>
              </a:rPr>
              <a:t>required </a:t>
            </a:r>
            <a:r>
              <a:rPr sz="1800" dirty="0">
                <a:latin typeface="Garamond"/>
                <a:cs typeface="Garamond"/>
              </a:rPr>
              <a:t>to reach your</a:t>
            </a:r>
            <a:r>
              <a:rPr sz="1800" spc="10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goal.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7700" y="3467100"/>
            <a:ext cx="533400" cy="104775"/>
          </a:xfrm>
          <a:custGeom>
            <a:avLst/>
            <a:gdLst/>
            <a:ahLst/>
            <a:cxnLst/>
            <a:rect l="l" t="t" r="r" b="b"/>
            <a:pathLst>
              <a:path w="533400" h="104775">
                <a:moveTo>
                  <a:pt x="0" y="104775"/>
                </a:moveTo>
                <a:lnTo>
                  <a:pt x="533400" y="104775"/>
                </a:lnTo>
                <a:lnTo>
                  <a:pt x="53340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110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925" y="3467100"/>
            <a:ext cx="3914775" cy="104775"/>
          </a:xfrm>
          <a:custGeom>
            <a:avLst/>
            <a:gdLst/>
            <a:ahLst/>
            <a:cxnLst/>
            <a:rect l="l" t="t" r="r" b="b"/>
            <a:pathLst>
              <a:path w="3914775" h="104775">
                <a:moveTo>
                  <a:pt x="0" y="104775"/>
                </a:moveTo>
                <a:lnTo>
                  <a:pt x="3914775" y="104775"/>
                </a:lnTo>
                <a:lnTo>
                  <a:pt x="39147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8025" y="6038850"/>
            <a:ext cx="16954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492" y="2357120"/>
            <a:ext cx="236728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P</a:t>
            </a:r>
            <a:r>
              <a:rPr spc="-45" dirty="0"/>
              <a:t>L</a:t>
            </a:r>
            <a:r>
              <a:rPr spc="15" dirty="0"/>
              <a:t>AA</a:t>
            </a:r>
            <a:r>
              <a:rPr spc="5" dirty="0"/>
              <a:t>FP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5492" y="3927347"/>
            <a:ext cx="613537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30"/>
              </a:lnSpc>
            </a:pPr>
            <a:r>
              <a:rPr sz="2400" spc="-5" dirty="0">
                <a:latin typeface="Arial"/>
                <a:cs typeface="Arial"/>
              </a:rPr>
              <a:t>Using SLD disability </a:t>
            </a:r>
            <a:r>
              <a:rPr sz="2400" spc="-30" dirty="0">
                <a:latin typeface="Arial"/>
                <a:cs typeface="Arial"/>
              </a:rPr>
              <a:t>category, </a:t>
            </a:r>
            <a:r>
              <a:rPr sz="2400" spc="-10" dirty="0">
                <a:latin typeface="Arial"/>
                <a:cs typeface="Arial"/>
              </a:rPr>
              <a:t>develop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brief  PLAAFP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25" y="384175"/>
            <a:ext cx="730504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spc="20" dirty="0"/>
              <a:t>Statement </a:t>
            </a:r>
            <a:r>
              <a:rPr sz="3950" spc="30" dirty="0"/>
              <a:t>of Impact of</a:t>
            </a:r>
            <a:r>
              <a:rPr sz="3950" spc="-140" dirty="0"/>
              <a:t> </a:t>
            </a:r>
            <a:r>
              <a:rPr sz="3950" spc="10" dirty="0"/>
              <a:t>Disability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708025" y="1285621"/>
            <a:ext cx="7641590" cy="466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 </a:t>
            </a:r>
            <a:r>
              <a:rPr sz="2750" spc="-10" dirty="0">
                <a:latin typeface="Arial"/>
                <a:cs typeface="Arial"/>
              </a:rPr>
              <a:t>do </a:t>
            </a:r>
            <a:r>
              <a:rPr sz="2750" spc="25" dirty="0">
                <a:latin typeface="Arial"/>
                <a:cs typeface="Arial"/>
              </a:rPr>
              <a:t>we </a:t>
            </a:r>
            <a:r>
              <a:rPr sz="2750" spc="15" dirty="0">
                <a:latin typeface="Arial"/>
                <a:cs typeface="Arial"/>
              </a:rPr>
              <a:t>know </a:t>
            </a:r>
            <a:r>
              <a:rPr sz="2750" spc="30" dirty="0">
                <a:latin typeface="Arial"/>
                <a:cs typeface="Arial"/>
              </a:rPr>
              <a:t>about</a:t>
            </a:r>
            <a:r>
              <a:rPr sz="2750" spc="1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Michelle?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241300" indent="-228600">
              <a:lnSpc>
                <a:spcPts val="3150"/>
              </a:lnSpc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How </a:t>
            </a:r>
            <a:r>
              <a:rPr sz="2750" spc="35" dirty="0">
                <a:latin typeface="Arial"/>
                <a:cs typeface="Arial"/>
              </a:rPr>
              <a:t>does </a:t>
            </a:r>
            <a:r>
              <a:rPr sz="2750" spc="15" dirty="0">
                <a:latin typeface="Arial"/>
                <a:cs typeface="Arial"/>
              </a:rPr>
              <a:t>Michelle </a:t>
            </a:r>
            <a:r>
              <a:rPr sz="2750" spc="35" dirty="0">
                <a:latin typeface="Arial"/>
                <a:cs typeface="Arial"/>
              </a:rPr>
              <a:t>engage </a:t>
            </a:r>
            <a:r>
              <a:rPr sz="2750" dirty="0">
                <a:latin typeface="Arial"/>
                <a:cs typeface="Arial"/>
              </a:rPr>
              <a:t>in </a:t>
            </a:r>
            <a:r>
              <a:rPr sz="2750" spc="25" dirty="0">
                <a:latin typeface="Arial"/>
                <a:cs typeface="Arial"/>
              </a:rPr>
              <a:t>academics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30" dirty="0">
                <a:latin typeface="Arial"/>
                <a:cs typeface="Arial"/>
              </a:rPr>
              <a:t>and</a:t>
            </a:r>
            <a:endParaRPr sz="2750">
              <a:latin typeface="Arial"/>
              <a:cs typeface="Arial"/>
            </a:endParaRPr>
          </a:p>
          <a:p>
            <a:pPr marL="241300">
              <a:lnSpc>
                <a:spcPts val="3150"/>
              </a:lnSpc>
            </a:pPr>
            <a:r>
              <a:rPr sz="2750" spc="20" dirty="0">
                <a:latin typeface="Arial"/>
                <a:cs typeface="Arial"/>
              </a:rPr>
              <a:t>functional</a:t>
            </a:r>
            <a:r>
              <a:rPr sz="2750" spc="-45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activities?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50">
              <a:latin typeface="Times New Roman"/>
              <a:cs typeface="Times New Roman"/>
            </a:endParaRPr>
          </a:p>
          <a:p>
            <a:pPr marL="241300" indent="-228600">
              <a:lnSpc>
                <a:spcPts val="3155"/>
              </a:lnSpc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 </a:t>
            </a:r>
            <a:r>
              <a:rPr sz="2750" spc="10" dirty="0">
                <a:latin typeface="Arial"/>
                <a:cs typeface="Arial"/>
              </a:rPr>
              <a:t>are </a:t>
            </a:r>
            <a:r>
              <a:rPr sz="2750" spc="30" dirty="0">
                <a:latin typeface="Arial"/>
                <a:cs typeface="Arial"/>
              </a:rPr>
              <a:t>some </a:t>
            </a:r>
            <a:r>
              <a:rPr sz="2750" spc="5" dirty="0">
                <a:latin typeface="Arial"/>
                <a:cs typeface="Arial"/>
              </a:rPr>
              <a:t>effective</a:t>
            </a:r>
            <a:r>
              <a:rPr sz="2750" spc="55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strategies,</a:t>
            </a:r>
            <a:endParaRPr sz="2750">
              <a:latin typeface="Arial"/>
              <a:cs typeface="Arial"/>
            </a:endParaRPr>
          </a:p>
          <a:p>
            <a:pPr marL="241300">
              <a:lnSpc>
                <a:spcPts val="3155"/>
              </a:lnSpc>
            </a:pPr>
            <a:r>
              <a:rPr sz="2750" spc="25" dirty="0">
                <a:latin typeface="Arial"/>
                <a:cs typeface="Arial"/>
              </a:rPr>
              <a:t>accommodations, </a:t>
            </a:r>
            <a:r>
              <a:rPr sz="2750" spc="15" dirty="0">
                <a:latin typeface="Arial"/>
                <a:cs typeface="Arial"/>
              </a:rPr>
              <a:t>and/or </a:t>
            </a:r>
            <a:r>
              <a:rPr sz="2750" spc="20" dirty="0">
                <a:latin typeface="Arial"/>
                <a:cs typeface="Arial"/>
              </a:rPr>
              <a:t>assistive</a:t>
            </a:r>
            <a:r>
              <a:rPr sz="2750" spc="25" dirty="0">
                <a:latin typeface="Arial"/>
                <a:cs typeface="Arial"/>
              </a:rPr>
              <a:t> technology?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</a:pPr>
            <a:r>
              <a:rPr sz="2750" spc="25" dirty="0">
                <a:latin typeface="Arial"/>
                <a:cs typeface="Arial"/>
              </a:rPr>
              <a:t>Construct </a:t>
            </a:r>
            <a:r>
              <a:rPr sz="2750" spc="15" dirty="0">
                <a:latin typeface="Arial"/>
                <a:cs typeface="Arial"/>
              </a:rPr>
              <a:t>a </a:t>
            </a:r>
            <a:r>
              <a:rPr sz="2750" spc="10" dirty="0">
                <a:latin typeface="Arial"/>
                <a:cs typeface="Arial"/>
              </a:rPr>
              <a:t>brief </a:t>
            </a:r>
            <a:r>
              <a:rPr sz="2750" spc="20" dirty="0">
                <a:latin typeface="Arial"/>
                <a:cs typeface="Arial"/>
              </a:rPr>
              <a:t>Statement </a:t>
            </a:r>
            <a:r>
              <a:rPr sz="2750" spc="25" dirty="0">
                <a:latin typeface="Arial"/>
                <a:cs typeface="Arial"/>
              </a:rPr>
              <a:t>of Impact</a:t>
            </a:r>
            <a:r>
              <a:rPr sz="2750" spc="-6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of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750" spc="20" dirty="0">
                <a:latin typeface="Arial"/>
                <a:cs typeface="Arial"/>
              </a:rPr>
              <a:t>Disability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7700" y="3467100"/>
            <a:ext cx="533400" cy="104775"/>
          </a:xfrm>
          <a:custGeom>
            <a:avLst/>
            <a:gdLst/>
            <a:ahLst/>
            <a:cxnLst/>
            <a:rect l="l" t="t" r="r" b="b"/>
            <a:pathLst>
              <a:path w="533400" h="104775">
                <a:moveTo>
                  <a:pt x="0" y="104775"/>
                </a:moveTo>
                <a:lnTo>
                  <a:pt x="533400" y="104775"/>
                </a:lnTo>
                <a:lnTo>
                  <a:pt x="53340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110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925" y="3467100"/>
            <a:ext cx="3914775" cy="104775"/>
          </a:xfrm>
          <a:custGeom>
            <a:avLst/>
            <a:gdLst/>
            <a:ahLst/>
            <a:cxnLst/>
            <a:rect l="l" t="t" r="r" b="b"/>
            <a:pathLst>
              <a:path w="3914775" h="104775">
                <a:moveTo>
                  <a:pt x="0" y="104775"/>
                </a:moveTo>
                <a:lnTo>
                  <a:pt x="3914775" y="104775"/>
                </a:lnTo>
                <a:lnTo>
                  <a:pt x="39147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8025" y="6038850"/>
            <a:ext cx="16954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492" y="1669034"/>
            <a:ext cx="6186805" cy="78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5D743D"/>
                </a:solidFill>
                <a:latin typeface="Garamond"/>
                <a:cs typeface="Garamond"/>
              </a:rPr>
              <a:t>Let’s </a:t>
            </a:r>
            <a:r>
              <a:rPr b="1" spc="-15" dirty="0">
                <a:solidFill>
                  <a:srgbClr val="5D743D"/>
                </a:solidFill>
                <a:latin typeface="Garamond"/>
                <a:cs typeface="Garamond"/>
              </a:rPr>
              <a:t>Develop </a:t>
            </a:r>
            <a:r>
              <a:rPr b="1" spc="-5" dirty="0">
                <a:solidFill>
                  <a:srgbClr val="5D743D"/>
                </a:solidFill>
                <a:latin typeface="Garamond"/>
                <a:cs typeface="Garamond"/>
              </a:rPr>
              <a:t>One</a:t>
            </a:r>
            <a:r>
              <a:rPr b="1" spc="-70" dirty="0">
                <a:solidFill>
                  <a:srgbClr val="5D743D"/>
                </a:solidFill>
                <a:latin typeface="Garamond"/>
                <a:cs typeface="Garamond"/>
              </a:rPr>
              <a:t> </a:t>
            </a:r>
            <a:r>
              <a:rPr b="1" spc="-15" dirty="0">
                <a:solidFill>
                  <a:srgbClr val="5D743D"/>
                </a:solidFill>
                <a:latin typeface="Garamond"/>
                <a:cs typeface="Garamond"/>
              </a:rPr>
              <a:t>Goal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5492" y="3915216"/>
            <a:ext cx="6490970" cy="135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400"/>
              </a:lnSpc>
            </a:pPr>
            <a:r>
              <a:rPr sz="2400" spc="-5" dirty="0">
                <a:solidFill>
                  <a:srgbClr val="00454E"/>
                </a:solidFill>
                <a:latin typeface="Garamond"/>
                <a:cs typeface="Garamond"/>
              </a:rPr>
              <a:t>When </a:t>
            </a:r>
            <a:r>
              <a:rPr sz="2400" spc="-20" dirty="0">
                <a:solidFill>
                  <a:srgbClr val="00454E"/>
                </a:solidFill>
                <a:latin typeface="Garamond"/>
                <a:cs typeface="Garamond"/>
              </a:rPr>
              <a:t>you </a:t>
            </a:r>
            <a:r>
              <a:rPr sz="2400" spc="-5" dirty="0">
                <a:solidFill>
                  <a:srgbClr val="00454E"/>
                </a:solidFill>
                <a:latin typeface="Garamond"/>
                <a:cs typeface="Garamond"/>
              </a:rPr>
              <a:t>measure </a:t>
            </a:r>
            <a:r>
              <a:rPr sz="2400" spc="-15" dirty="0">
                <a:solidFill>
                  <a:srgbClr val="00454E"/>
                </a:solidFill>
                <a:latin typeface="Garamond"/>
                <a:cs typeface="Garamond"/>
              </a:rPr>
              <a:t>your </a:t>
            </a:r>
            <a:r>
              <a:rPr sz="2400" spc="-5" dirty="0">
                <a:solidFill>
                  <a:srgbClr val="00454E"/>
                </a:solidFill>
                <a:latin typeface="Garamond"/>
                <a:cs typeface="Garamond"/>
              </a:rPr>
              <a:t>progress, </a:t>
            </a:r>
            <a:r>
              <a:rPr sz="2400" spc="5" dirty="0">
                <a:solidFill>
                  <a:srgbClr val="00454E"/>
                </a:solidFill>
                <a:latin typeface="Garamond"/>
                <a:cs typeface="Garamond"/>
              </a:rPr>
              <a:t>you </a:t>
            </a:r>
            <a:r>
              <a:rPr sz="2400" spc="-5" dirty="0">
                <a:solidFill>
                  <a:srgbClr val="00454E"/>
                </a:solidFill>
                <a:latin typeface="Garamond"/>
                <a:cs typeface="Garamond"/>
              </a:rPr>
              <a:t>stay </a:t>
            </a:r>
            <a:r>
              <a:rPr sz="2400" spc="-15" dirty="0">
                <a:solidFill>
                  <a:srgbClr val="00454E"/>
                </a:solidFill>
                <a:latin typeface="Garamond"/>
                <a:cs typeface="Garamond"/>
              </a:rPr>
              <a:t>on </a:t>
            </a:r>
            <a:r>
              <a:rPr sz="2400" spc="-10" dirty="0">
                <a:solidFill>
                  <a:srgbClr val="00454E"/>
                </a:solidFill>
                <a:latin typeface="Garamond"/>
                <a:cs typeface="Garamond"/>
              </a:rPr>
              <a:t>track,  reach your </a:t>
            </a:r>
            <a:r>
              <a:rPr sz="2400" dirty="0">
                <a:solidFill>
                  <a:srgbClr val="00454E"/>
                </a:solidFill>
                <a:latin typeface="Garamond"/>
                <a:cs typeface="Garamond"/>
              </a:rPr>
              <a:t>target </a:t>
            </a:r>
            <a:r>
              <a:rPr sz="2400" spc="-10" dirty="0">
                <a:solidFill>
                  <a:srgbClr val="00454E"/>
                </a:solidFill>
                <a:latin typeface="Garamond"/>
                <a:cs typeface="Garamond"/>
              </a:rPr>
              <a:t>dates, </a:t>
            </a:r>
            <a:r>
              <a:rPr sz="2400" spc="-15" dirty="0">
                <a:solidFill>
                  <a:srgbClr val="00454E"/>
                </a:solidFill>
                <a:latin typeface="Garamond"/>
                <a:cs typeface="Garamond"/>
              </a:rPr>
              <a:t>and </a:t>
            </a:r>
            <a:r>
              <a:rPr sz="2400" dirty="0">
                <a:solidFill>
                  <a:srgbClr val="00454E"/>
                </a:solidFill>
                <a:latin typeface="Garamond"/>
                <a:cs typeface="Garamond"/>
              </a:rPr>
              <a:t>experience </a:t>
            </a:r>
            <a:r>
              <a:rPr sz="2400" spc="5" dirty="0">
                <a:solidFill>
                  <a:srgbClr val="00454E"/>
                </a:solidFill>
                <a:latin typeface="Garamond"/>
                <a:cs typeface="Garamond"/>
              </a:rPr>
              <a:t>the </a:t>
            </a:r>
            <a:r>
              <a:rPr sz="2400" spc="-5" dirty="0">
                <a:solidFill>
                  <a:srgbClr val="00454E"/>
                </a:solidFill>
                <a:latin typeface="Garamond"/>
                <a:cs typeface="Garamond"/>
              </a:rPr>
              <a:t>exhilaration  </a:t>
            </a:r>
            <a:r>
              <a:rPr sz="2400" spc="-15" dirty="0">
                <a:solidFill>
                  <a:srgbClr val="00454E"/>
                </a:solidFill>
                <a:latin typeface="Garamond"/>
                <a:cs typeface="Garamond"/>
              </a:rPr>
              <a:t>of achievement </a:t>
            </a:r>
            <a:r>
              <a:rPr sz="2400" dirty="0">
                <a:solidFill>
                  <a:srgbClr val="00454E"/>
                </a:solidFill>
                <a:latin typeface="Garamond"/>
                <a:cs typeface="Garamond"/>
              </a:rPr>
              <a:t>that </a:t>
            </a:r>
            <a:r>
              <a:rPr sz="2400" spc="-10" dirty="0">
                <a:solidFill>
                  <a:srgbClr val="00454E"/>
                </a:solidFill>
                <a:latin typeface="Garamond"/>
                <a:cs typeface="Garamond"/>
              </a:rPr>
              <a:t>spurs </a:t>
            </a:r>
            <a:r>
              <a:rPr sz="2400" spc="-20" dirty="0">
                <a:solidFill>
                  <a:srgbClr val="00454E"/>
                </a:solidFill>
                <a:latin typeface="Garamond"/>
                <a:cs typeface="Garamond"/>
              </a:rPr>
              <a:t>you </a:t>
            </a:r>
            <a:r>
              <a:rPr sz="2400" spc="-15" dirty="0">
                <a:solidFill>
                  <a:srgbClr val="00454E"/>
                </a:solidFill>
                <a:latin typeface="Garamond"/>
                <a:cs typeface="Garamond"/>
              </a:rPr>
              <a:t>on to </a:t>
            </a:r>
            <a:r>
              <a:rPr sz="2400" spc="-5" dirty="0">
                <a:solidFill>
                  <a:srgbClr val="00454E"/>
                </a:solidFill>
                <a:latin typeface="Garamond"/>
                <a:cs typeface="Garamond"/>
              </a:rPr>
              <a:t>continued </a:t>
            </a:r>
            <a:r>
              <a:rPr sz="2400" spc="5" dirty="0">
                <a:solidFill>
                  <a:srgbClr val="00454E"/>
                </a:solidFill>
                <a:latin typeface="Garamond"/>
                <a:cs typeface="Garamond"/>
              </a:rPr>
              <a:t>effort  </a:t>
            </a:r>
            <a:r>
              <a:rPr sz="2400" dirty="0">
                <a:solidFill>
                  <a:srgbClr val="00454E"/>
                </a:solidFill>
                <a:latin typeface="Garamond"/>
                <a:cs typeface="Garamond"/>
              </a:rPr>
              <a:t>required </a:t>
            </a:r>
            <a:r>
              <a:rPr sz="2400" spc="-15" dirty="0">
                <a:solidFill>
                  <a:srgbClr val="00454E"/>
                </a:solidFill>
                <a:latin typeface="Garamond"/>
                <a:cs typeface="Garamond"/>
              </a:rPr>
              <a:t>to </a:t>
            </a:r>
            <a:r>
              <a:rPr sz="2400" spc="-10" dirty="0">
                <a:solidFill>
                  <a:srgbClr val="00454E"/>
                </a:solidFill>
                <a:latin typeface="Garamond"/>
                <a:cs typeface="Garamond"/>
              </a:rPr>
              <a:t>reach </a:t>
            </a:r>
            <a:r>
              <a:rPr sz="2400" spc="-30" dirty="0">
                <a:solidFill>
                  <a:srgbClr val="00454E"/>
                </a:solidFill>
                <a:latin typeface="Garamond"/>
                <a:cs typeface="Garamond"/>
              </a:rPr>
              <a:t>your</a:t>
            </a:r>
            <a:r>
              <a:rPr sz="2400" dirty="0">
                <a:solidFill>
                  <a:srgbClr val="00454E"/>
                </a:solidFill>
                <a:latin typeface="Garamond"/>
                <a:cs typeface="Garamond"/>
              </a:rPr>
              <a:t> </a:t>
            </a:r>
            <a:r>
              <a:rPr sz="2400" spc="10" dirty="0">
                <a:solidFill>
                  <a:srgbClr val="00454E"/>
                </a:solidFill>
                <a:latin typeface="Garamond"/>
                <a:cs typeface="Garamond"/>
              </a:rPr>
              <a:t>goal.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7700" y="3467100"/>
            <a:ext cx="533400" cy="104775"/>
          </a:xfrm>
          <a:custGeom>
            <a:avLst/>
            <a:gdLst/>
            <a:ahLst/>
            <a:cxnLst/>
            <a:rect l="l" t="t" r="r" b="b"/>
            <a:pathLst>
              <a:path w="533400" h="104775">
                <a:moveTo>
                  <a:pt x="0" y="104775"/>
                </a:moveTo>
                <a:lnTo>
                  <a:pt x="533400" y="104775"/>
                </a:lnTo>
                <a:lnTo>
                  <a:pt x="53340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110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67100"/>
            <a:ext cx="542925" cy="104775"/>
          </a:xfrm>
          <a:custGeom>
            <a:avLst/>
            <a:gdLst/>
            <a:ahLst/>
            <a:cxnLst/>
            <a:rect l="l" t="t" r="r" b="b"/>
            <a:pathLst>
              <a:path w="542925" h="104775">
                <a:moveTo>
                  <a:pt x="0" y="104775"/>
                </a:moveTo>
                <a:lnTo>
                  <a:pt x="542925" y="104775"/>
                </a:lnTo>
                <a:lnTo>
                  <a:pt x="54292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925" y="3467100"/>
            <a:ext cx="3914775" cy="104775"/>
          </a:xfrm>
          <a:custGeom>
            <a:avLst/>
            <a:gdLst/>
            <a:ahLst/>
            <a:cxnLst/>
            <a:rect l="l" t="t" r="r" b="b"/>
            <a:pathLst>
              <a:path w="3914775" h="104775">
                <a:moveTo>
                  <a:pt x="0" y="104775"/>
                </a:moveTo>
                <a:lnTo>
                  <a:pt x="3914775" y="104775"/>
                </a:lnTo>
                <a:lnTo>
                  <a:pt x="39147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8025" y="6038850"/>
            <a:ext cx="16954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80"/>
              </a:lnSpc>
            </a:pPr>
            <a:r>
              <a:rPr spc="-20" dirty="0"/>
              <a:t>Let’s </a:t>
            </a:r>
            <a:r>
              <a:rPr spc="-135" dirty="0"/>
              <a:t>Talk </a:t>
            </a:r>
            <a:r>
              <a:rPr spc="-5" dirty="0"/>
              <a:t>Progress  </a:t>
            </a:r>
            <a:r>
              <a:rPr dirty="0"/>
              <a:t>Monitoring</a:t>
            </a:r>
          </a:p>
        </p:txBody>
      </p:sp>
      <p:sp>
        <p:nvSpPr>
          <p:cNvPr id="8" name="object 8"/>
          <p:cNvSpPr/>
          <p:nvPr/>
        </p:nvSpPr>
        <p:spPr>
          <a:xfrm>
            <a:off x="523875" y="3714750"/>
            <a:ext cx="5467350" cy="284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967" y="279400"/>
            <a:ext cx="7129780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5"/>
              </a:lnSpc>
            </a:pPr>
            <a:r>
              <a:rPr sz="2900" spc="-5" dirty="0"/>
              <a:t>Functions </a:t>
            </a:r>
            <a:r>
              <a:rPr sz="2900" spc="20" dirty="0"/>
              <a:t>of </a:t>
            </a:r>
            <a:r>
              <a:rPr sz="2900" spc="-5" dirty="0"/>
              <a:t>Progress Monitoring </a:t>
            </a:r>
            <a:r>
              <a:rPr sz="2900" spc="20" dirty="0"/>
              <a:t>in</a:t>
            </a:r>
            <a:r>
              <a:rPr sz="2900" spc="-90" dirty="0"/>
              <a:t> </a:t>
            </a:r>
            <a:r>
              <a:rPr sz="2900" spc="-5" dirty="0"/>
              <a:t>Special</a:t>
            </a:r>
            <a:endParaRPr sz="2900"/>
          </a:p>
          <a:p>
            <a:pPr marL="5715" algn="ctr">
              <a:lnSpc>
                <a:spcPts val="3315"/>
              </a:lnSpc>
            </a:pPr>
            <a:r>
              <a:rPr sz="2900" dirty="0"/>
              <a:t>Education?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841692" y="1821815"/>
            <a:ext cx="7340600" cy="386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600" spc="-135" dirty="0">
                <a:latin typeface="MS UI Gothic"/>
                <a:cs typeface="MS UI Gothic"/>
              </a:rPr>
              <a:t>❖</a:t>
            </a:r>
            <a:r>
              <a:rPr sz="2600" spc="-135" dirty="0">
                <a:latin typeface="Arial"/>
                <a:cs typeface="Arial"/>
              </a:rPr>
              <a:t>A </a:t>
            </a:r>
            <a:r>
              <a:rPr sz="2600" dirty="0">
                <a:latin typeface="Arial"/>
                <a:cs typeface="Arial"/>
              </a:rPr>
              <a:t>snapshot </a:t>
            </a:r>
            <a:r>
              <a:rPr sz="2600" spc="10" dirty="0">
                <a:latin typeface="Arial"/>
                <a:cs typeface="Arial"/>
              </a:rPr>
              <a:t>that </a:t>
            </a:r>
            <a:r>
              <a:rPr sz="2600" spc="-5" dirty="0">
                <a:latin typeface="Arial"/>
                <a:cs typeface="Arial"/>
              </a:rPr>
              <a:t>allows </a:t>
            </a:r>
            <a:r>
              <a:rPr sz="2600" dirty="0">
                <a:latin typeface="Arial"/>
                <a:cs typeface="Arial"/>
              </a:rPr>
              <a:t>teachers </a:t>
            </a:r>
            <a:r>
              <a:rPr sz="2600" spc="10" dirty="0">
                <a:latin typeface="Arial"/>
                <a:cs typeface="Arial"/>
              </a:rPr>
              <a:t>and </a:t>
            </a:r>
            <a:r>
              <a:rPr sz="2600" spc="-15" dirty="0">
                <a:latin typeface="Arial"/>
                <a:cs typeface="Arial"/>
              </a:rPr>
              <a:t>staff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to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2800"/>
              </a:lnSpc>
            </a:pPr>
            <a:r>
              <a:rPr sz="2600" dirty="0">
                <a:latin typeface="Arial"/>
                <a:cs typeface="Arial"/>
              </a:rPr>
              <a:t>measure growth </a:t>
            </a:r>
            <a:r>
              <a:rPr sz="2600" spc="-10" dirty="0">
                <a:latin typeface="Arial"/>
                <a:cs typeface="Arial"/>
              </a:rPr>
              <a:t>or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regression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</a:pPr>
            <a:r>
              <a:rPr sz="2150" spc="-30" dirty="0">
                <a:latin typeface="MS UI Gothic"/>
                <a:cs typeface="MS UI Gothic"/>
              </a:rPr>
              <a:t>❖</a:t>
            </a:r>
            <a:r>
              <a:rPr sz="2150" spc="-30" dirty="0">
                <a:latin typeface="Arial"/>
                <a:cs typeface="Arial"/>
              </a:rPr>
              <a:t>ESY</a:t>
            </a:r>
            <a:r>
              <a:rPr sz="2150" spc="-80" dirty="0">
                <a:latin typeface="Arial"/>
                <a:cs typeface="Arial"/>
              </a:rPr>
              <a:t> </a:t>
            </a:r>
            <a:r>
              <a:rPr sz="2150" spc="10" dirty="0">
                <a:latin typeface="Arial"/>
                <a:cs typeface="Arial"/>
              </a:rPr>
              <a:t>eligibility</a:t>
            </a:r>
            <a:endParaRPr sz="21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0"/>
              </a:spcBef>
            </a:pPr>
            <a:r>
              <a:rPr sz="2150" dirty="0">
                <a:latin typeface="MS UI Gothic"/>
                <a:cs typeface="MS UI Gothic"/>
              </a:rPr>
              <a:t>❖</a:t>
            </a:r>
            <a:r>
              <a:rPr sz="2150" dirty="0">
                <a:latin typeface="Arial"/>
                <a:cs typeface="Arial"/>
              </a:rPr>
              <a:t>Progress</a:t>
            </a:r>
            <a:r>
              <a:rPr sz="2150" spc="-25" dirty="0">
                <a:latin typeface="Arial"/>
                <a:cs typeface="Arial"/>
              </a:rPr>
              <a:t> </a:t>
            </a:r>
            <a:r>
              <a:rPr sz="2150" spc="20" dirty="0">
                <a:latin typeface="Arial"/>
                <a:cs typeface="Arial"/>
              </a:rPr>
              <a:t>reports</a:t>
            </a:r>
            <a:endParaRPr sz="2150">
              <a:latin typeface="Arial"/>
              <a:cs typeface="Arial"/>
            </a:endParaRPr>
          </a:p>
          <a:p>
            <a:pPr marL="698500" marR="163195" indent="-229235">
              <a:lnSpc>
                <a:spcPts val="2100"/>
              </a:lnSpc>
              <a:spcBef>
                <a:spcPts val="515"/>
              </a:spcBef>
            </a:pPr>
            <a:r>
              <a:rPr sz="2150" spc="-30" dirty="0">
                <a:latin typeface="MS UI Gothic"/>
                <a:cs typeface="MS UI Gothic"/>
              </a:rPr>
              <a:t>❖</a:t>
            </a:r>
            <a:r>
              <a:rPr sz="2150" spc="-30" dirty="0">
                <a:latin typeface="Arial"/>
                <a:cs typeface="Arial"/>
              </a:rPr>
              <a:t>IEP </a:t>
            </a:r>
            <a:r>
              <a:rPr sz="2150" spc="25" dirty="0">
                <a:latin typeface="Arial"/>
                <a:cs typeface="Arial"/>
              </a:rPr>
              <a:t>development </a:t>
            </a:r>
            <a:r>
              <a:rPr sz="2150" spc="20" dirty="0">
                <a:latin typeface="Arial"/>
                <a:cs typeface="Arial"/>
              </a:rPr>
              <a:t>including Present </a:t>
            </a:r>
            <a:r>
              <a:rPr sz="2150" spc="30" dirty="0">
                <a:latin typeface="Arial"/>
                <a:cs typeface="Arial"/>
              </a:rPr>
              <a:t>Levels and </a:t>
            </a:r>
            <a:r>
              <a:rPr sz="2150" spc="15" dirty="0">
                <a:latin typeface="Arial"/>
                <a:cs typeface="Arial"/>
              </a:rPr>
              <a:t>Goal  </a:t>
            </a:r>
            <a:r>
              <a:rPr sz="2150" spc="20" dirty="0">
                <a:latin typeface="Arial"/>
                <a:cs typeface="Arial"/>
              </a:rPr>
              <a:t>writing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41300" marR="701675" indent="-229235">
              <a:lnSpc>
                <a:spcPct val="79400"/>
              </a:lnSpc>
              <a:spcBef>
                <a:spcPts val="1770"/>
              </a:spcBef>
            </a:pPr>
            <a:r>
              <a:rPr sz="2600" spc="-25" dirty="0">
                <a:latin typeface="MS UI Gothic"/>
                <a:cs typeface="MS UI Gothic"/>
              </a:rPr>
              <a:t>❖</a:t>
            </a:r>
            <a:r>
              <a:rPr sz="2600" spc="-25" dirty="0">
                <a:latin typeface="Arial"/>
                <a:cs typeface="Arial"/>
              </a:rPr>
              <a:t>Identifies </a:t>
            </a:r>
            <a:r>
              <a:rPr sz="2600" dirty="0">
                <a:latin typeface="Arial"/>
                <a:cs typeface="Arial"/>
              </a:rPr>
              <a:t>gaps </a:t>
            </a:r>
            <a:r>
              <a:rPr sz="2600" spc="-20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learning </a:t>
            </a:r>
            <a:r>
              <a:rPr sz="2600" spc="-1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measure </a:t>
            </a:r>
            <a:r>
              <a:rPr sz="2600" spc="5" dirty="0">
                <a:latin typeface="Arial"/>
                <a:cs typeface="Arial"/>
              </a:rPr>
              <a:t>the  </a:t>
            </a:r>
            <a:r>
              <a:rPr sz="2600" spc="-5" dirty="0">
                <a:latin typeface="Arial"/>
                <a:cs typeface="Arial"/>
              </a:rPr>
              <a:t>effectiveness </a:t>
            </a:r>
            <a:r>
              <a:rPr sz="2600" spc="-10" dirty="0">
                <a:latin typeface="Arial"/>
                <a:cs typeface="Arial"/>
              </a:rPr>
              <a:t>of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instruction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2150" spc="-10" dirty="0">
                <a:latin typeface="MS UI Gothic"/>
                <a:cs typeface="MS UI Gothic"/>
              </a:rPr>
              <a:t>❖</a:t>
            </a:r>
            <a:r>
              <a:rPr sz="2150" spc="-10" dirty="0">
                <a:latin typeface="Arial"/>
                <a:cs typeface="Arial"/>
              </a:rPr>
              <a:t>Endrew</a:t>
            </a:r>
            <a:r>
              <a:rPr sz="2150" spc="-35" dirty="0">
                <a:latin typeface="Arial"/>
                <a:cs typeface="Arial"/>
              </a:rPr>
              <a:t> </a:t>
            </a:r>
            <a:r>
              <a:rPr sz="2150" spc="-195" dirty="0">
                <a:latin typeface="Arial"/>
                <a:cs typeface="Arial"/>
              </a:rPr>
              <a:t>F.</a:t>
            </a:r>
            <a:endParaRPr sz="21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5"/>
              </a:spcBef>
            </a:pPr>
            <a:r>
              <a:rPr sz="2150" spc="-10" dirty="0">
                <a:latin typeface="MS UI Gothic"/>
                <a:cs typeface="MS UI Gothic"/>
              </a:rPr>
              <a:t>❖</a:t>
            </a:r>
            <a:r>
              <a:rPr sz="2150" spc="-10" dirty="0">
                <a:latin typeface="Arial"/>
                <a:cs typeface="Arial"/>
              </a:rPr>
              <a:t>Guides </a:t>
            </a:r>
            <a:r>
              <a:rPr sz="2150" spc="15" dirty="0">
                <a:latin typeface="Arial"/>
                <a:cs typeface="Arial"/>
              </a:rPr>
              <a:t>instructional </a:t>
            </a:r>
            <a:r>
              <a:rPr sz="2150" spc="25" dirty="0">
                <a:latin typeface="Arial"/>
                <a:cs typeface="Arial"/>
              </a:rPr>
              <a:t>and </a:t>
            </a:r>
            <a:r>
              <a:rPr sz="2150" spc="20" dirty="0">
                <a:latin typeface="Arial"/>
                <a:cs typeface="Arial"/>
              </a:rPr>
              <a:t>intervention </a:t>
            </a:r>
            <a:r>
              <a:rPr sz="2150" spc="25" dirty="0">
                <a:latin typeface="Arial"/>
                <a:cs typeface="Arial"/>
              </a:rPr>
              <a:t>decision</a:t>
            </a:r>
            <a:r>
              <a:rPr sz="2150" spc="35" dirty="0">
                <a:latin typeface="Arial"/>
                <a:cs typeface="Arial"/>
              </a:rPr>
              <a:t> </a:t>
            </a:r>
            <a:r>
              <a:rPr sz="2150" spc="20" dirty="0">
                <a:latin typeface="Arial"/>
                <a:cs typeface="Arial"/>
              </a:rPr>
              <a:t>making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17141" y="347345"/>
            <a:ext cx="504126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In </a:t>
            </a:r>
            <a:r>
              <a:rPr sz="4400" dirty="0"/>
              <a:t>Light </a:t>
            </a:r>
            <a:r>
              <a:rPr sz="4400" spc="15" dirty="0"/>
              <a:t>of </a:t>
            </a:r>
            <a:r>
              <a:rPr sz="4400" i="1" spc="5" dirty="0">
                <a:latin typeface="Arial"/>
                <a:cs typeface="Arial"/>
              </a:rPr>
              <a:t>Endrew</a:t>
            </a:r>
            <a:r>
              <a:rPr sz="4400" i="1" spc="-120" dirty="0">
                <a:latin typeface="Arial"/>
                <a:cs typeface="Arial"/>
              </a:rPr>
              <a:t> </a:t>
            </a:r>
            <a:r>
              <a:rPr sz="4400" i="1" spc="-595" dirty="0">
                <a:latin typeface="Arial"/>
                <a:cs typeface="Arial"/>
              </a:rPr>
              <a:t>F.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75" y="1642879"/>
            <a:ext cx="7248525" cy="432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438784">
              <a:lnSpc>
                <a:spcPct val="72700"/>
              </a:lnSpc>
            </a:pPr>
            <a:r>
              <a:rPr sz="1850" i="1" spc="5" dirty="0">
                <a:solidFill>
                  <a:srgbClr val="0C0C0C"/>
                </a:solidFill>
                <a:latin typeface="Times New Roman"/>
                <a:cs typeface="Times New Roman"/>
              </a:rPr>
              <a:t>Supreme </a:t>
            </a:r>
            <a:r>
              <a:rPr sz="1850" i="1" spc="15" dirty="0">
                <a:solidFill>
                  <a:srgbClr val="0C0C0C"/>
                </a:solidFill>
                <a:latin typeface="Times New Roman"/>
                <a:cs typeface="Times New Roman"/>
              </a:rPr>
              <a:t>Court held </a:t>
            </a:r>
            <a:r>
              <a:rPr sz="1850" i="1" spc="5" dirty="0">
                <a:solidFill>
                  <a:srgbClr val="0C0C0C"/>
                </a:solidFill>
                <a:latin typeface="Times New Roman"/>
                <a:cs typeface="Times New Roman"/>
              </a:rPr>
              <a:t>that </a:t>
            </a:r>
            <a:r>
              <a:rPr sz="1850" i="1" spc="15" dirty="0">
                <a:solidFill>
                  <a:srgbClr val="0C0C0C"/>
                </a:solidFill>
                <a:latin typeface="Times New Roman"/>
                <a:cs typeface="Times New Roman"/>
              </a:rPr>
              <a:t>educational programs </a:t>
            </a:r>
            <a:r>
              <a:rPr sz="1850" i="1" spc="20" dirty="0">
                <a:solidFill>
                  <a:srgbClr val="0C0C0C"/>
                </a:solidFill>
                <a:latin typeface="Times New Roman"/>
                <a:cs typeface="Times New Roman"/>
              </a:rPr>
              <a:t>for </a:t>
            </a:r>
            <a:r>
              <a:rPr sz="1850" i="1" spc="15" dirty="0">
                <a:solidFill>
                  <a:srgbClr val="0C0C0C"/>
                </a:solidFill>
                <a:latin typeface="Times New Roman"/>
                <a:cs typeface="Times New Roman"/>
              </a:rPr>
              <a:t>students with  </a:t>
            </a:r>
            <a:r>
              <a:rPr sz="1850" i="1" spc="10" dirty="0">
                <a:solidFill>
                  <a:srgbClr val="0C0C0C"/>
                </a:solidFill>
                <a:latin typeface="Times New Roman"/>
                <a:cs typeface="Times New Roman"/>
              </a:rPr>
              <a:t>disabilities </a:t>
            </a:r>
            <a:r>
              <a:rPr sz="1850" i="1" spc="20" dirty="0">
                <a:solidFill>
                  <a:srgbClr val="0C0C0C"/>
                </a:solidFill>
                <a:latin typeface="Times New Roman"/>
                <a:cs typeface="Times New Roman"/>
              </a:rPr>
              <a:t>must </a:t>
            </a:r>
            <a:r>
              <a:rPr sz="1850" i="1" spc="30" dirty="0">
                <a:solidFill>
                  <a:srgbClr val="0C0C0C"/>
                </a:solidFill>
                <a:latin typeface="Times New Roman"/>
                <a:cs typeface="Times New Roman"/>
              </a:rPr>
              <a:t>be </a:t>
            </a:r>
            <a:r>
              <a:rPr sz="1850" i="1" spc="10" dirty="0">
                <a:solidFill>
                  <a:srgbClr val="0C0C0C"/>
                </a:solidFill>
                <a:latin typeface="Times New Roman"/>
                <a:cs typeface="Times New Roman"/>
              </a:rPr>
              <a:t>“appropriately </a:t>
            </a:r>
            <a:r>
              <a:rPr sz="1850" i="1" spc="20" dirty="0">
                <a:solidFill>
                  <a:srgbClr val="0C0C0C"/>
                </a:solidFill>
                <a:latin typeface="Times New Roman"/>
                <a:cs typeface="Times New Roman"/>
              </a:rPr>
              <a:t>ambitious” </a:t>
            </a:r>
            <a:r>
              <a:rPr sz="1850" i="1" spc="35" dirty="0">
                <a:solidFill>
                  <a:srgbClr val="0C0C0C"/>
                </a:solidFill>
                <a:latin typeface="Times New Roman"/>
                <a:cs typeface="Times New Roman"/>
              </a:rPr>
              <a:t>and </a:t>
            </a:r>
            <a:r>
              <a:rPr sz="1850" i="1" spc="10" dirty="0">
                <a:solidFill>
                  <a:srgbClr val="0C0C0C"/>
                </a:solidFill>
                <a:latin typeface="Times New Roman"/>
                <a:cs typeface="Times New Roman"/>
              </a:rPr>
              <a:t>that </a:t>
            </a:r>
            <a:r>
              <a:rPr sz="1850" i="1" spc="15" dirty="0">
                <a:solidFill>
                  <a:srgbClr val="0C0C0C"/>
                </a:solidFill>
                <a:latin typeface="Times New Roman"/>
                <a:cs typeface="Times New Roman"/>
              </a:rPr>
              <a:t>schools </a:t>
            </a:r>
            <a:r>
              <a:rPr sz="1850" i="1" spc="5" dirty="0">
                <a:solidFill>
                  <a:srgbClr val="0C0C0C"/>
                </a:solidFill>
                <a:latin typeface="Times New Roman"/>
                <a:cs typeface="Times New Roman"/>
              </a:rPr>
              <a:t>must  </a:t>
            </a:r>
            <a:r>
              <a:rPr sz="1850" i="1" spc="20" dirty="0">
                <a:solidFill>
                  <a:srgbClr val="0C0C0C"/>
                </a:solidFill>
                <a:latin typeface="Times New Roman"/>
                <a:cs typeface="Times New Roman"/>
              </a:rPr>
              <a:t>“focus </a:t>
            </a:r>
            <a:r>
              <a:rPr sz="1850" i="1" spc="30" dirty="0">
                <a:solidFill>
                  <a:srgbClr val="0C0C0C"/>
                </a:solidFill>
                <a:latin typeface="Times New Roman"/>
                <a:cs typeface="Times New Roman"/>
              </a:rPr>
              <a:t>on </a:t>
            </a:r>
            <a:r>
              <a:rPr sz="1850" i="1" spc="15" dirty="0">
                <a:solidFill>
                  <a:srgbClr val="0C0C0C"/>
                </a:solidFill>
                <a:latin typeface="Times New Roman"/>
                <a:cs typeface="Times New Roman"/>
              </a:rPr>
              <a:t>student </a:t>
            </a:r>
            <a:r>
              <a:rPr sz="1850" i="1" dirty="0">
                <a:solidFill>
                  <a:srgbClr val="0C0C0C"/>
                </a:solidFill>
                <a:latin typeface="Times New Roman"/>
                <a:cs typeface="Times New Roman"/>
              </a:rPr>
              <a:t>progress.” </a:t>
            </a:r>
            <a:r>
              <a:rPr sz="1850" i="1" spc="20" dirty="0">
                <a:solidFill>
                  <a:srgbClr val="0C0C0C"/>
                </a:solidFill>
                <a:latin typeface="Times New Roman"/>
                <a:cs typeface="Times New Roman"/>
              </a:rPr>
              <a:t>(Blokhuis </a:t>
            </a:r>
            <a:r>
              <a:rPr sz="1850" i="1" spc="5" dirty="0">
                <a:solidFill>
                  <a:srgbClr val="0C0C0C"/>
                </a:solidFill>
                <a:latin typeface="Times New Roman"/>
                <a:cs typeface="Times New Roman"/>
              </a:rPr>
              <a:t>et </a:t>
            </a:r>
            <a:r>
              <a:rPr sz="1850" i="1" spc="-5" dirty="0">
                <a:solidFill>
                  <a:srgbClr val="0C0C0C"/>
                </a:solidFill>
                <a:latin typeface="Times New Roman"/>
                <a:cs typeface="Times New Roman"/>
              </a:rPr>
              <a:t>al, </a:t>
            </a:r>
            <a:r>
              <a:rPr sz="1850" i="1" spc="25" dirty="0">
                <a:solidFill>
                  <a:srgbClr val="0C0C0C"/>
                </a:solidFill>
                <a:latin typeface="Times New Roman"/>
                <a:cs typeface="Times New Roman"/>
              </a:rPr>
              <a:t>p. </a:t>
            </a:r>
            <a:r>
              <a:rPr sz="1850" i="1" spc="15" dirty="0">
                <a:solidFill>
                  <a:srgbClr val="0C0C0C"/>
                </a:solidFill>
                <a:latin typeface="Times New Roman"/>
                <a:cs typeface="Times New Roman"/>
              </a:rPr>
              <a:t>346,</a:t>
            </a:r>
            <a:r>
              <a:rPr sz="1850" i="1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850" i="1" spc="25" dirty="0">
                <a:solidFill>
                  <a:srgbClr val="0C0C0C"/>
                </a:solidFill>
                <a:latin typeface="Times New Roman"/>
                <a:cs typeface="Times New Roman"/>
              </a:rPr>
              <a:t>2021)</a:t>
            </a:r>
            <a:endParaRPr sz="18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30"/>
              </a:spcBef>
            </a:pPr>
            <a:r>
              <a:rPr sz="2600" b="1" u="heavy" spc="10" dirty="0">
                <a:latin typeface="Arial"/>
                <a:cs typeface="Arial"/>
              </a:rPr>
              <a:t>Make </a:t>
            </a:r>
            <a:r>
              <a:rPr sz="2600" b="1" u="heavy" dirty="0">
                <a:latin typeface="Arial"/>
                <a:cs typeface="Arial"/>
              </a:rPr>
              <a:t>sure/Be</a:t>
            </a:r>
            <a:r>
              <a:rPr sz="2600" b="1" u="heavy" spc="-65" dirty="0">
                <a:latin typeface="Arial"/>
                <a:cs typeface="Arial"/>
              </a:rPr>
              <a:t> </a:t>
            </a:r>
            <a:r>
              <a:rPr sz="2600" b="1" u="heavy" spc="-5" dirty="0">
                <a:latin typeface="Arial"/>
                <a:cs typeface="Arial"/>
              </a:rPr>
              <a:t>aware: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685"/>
              </a:lnSpc>
              <a:spcBef>
                <a:spcPts val="30"/>
              </a:spcBef>
              <a:buChar char="•"/>
              <a:tabLst>
                <a:tab pos="241935" algn="l"/>
              </a:tabLst>
            </a:pPr>
            <a:r>
              <a:rPr sz="2600" spc="-10" dirty="0">
                <a:latin typeface="Arial"/>
                <a:cs typeface="Arial"/>
              </a:rPr>
              <a:t>Write </a:t>
            </a:r>
            <a:r>
              <a:rPr sz="2600" dirty="0">
                <a:latin typeface="Arial"/>
                <a:cs typeface="Arial"/>
              </a:rPr>
              <a:t>IEPs </a:t>
            </a:r>
            <a:r>
              <a:rPr sz="2600" spc="-5" dirty="0">
                <a:latin typeface="Arial"/>
                <a:cs typeface="Arial"/>
              </a:rPr>
              <a:t>that </a:t>
            </a:r>
            <a:r>
              <a:rPr sz="2600" spc="-2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rigorous </a:t>
            </a:r>
            <a:r>
              <a:rPr sz="2600" spc="1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based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30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2685"/>
              </a:lnSpc>
            </a:pPr>
            <a:r>
              <a:rPr sz="2600" spc="-5" dirty="0">
                <a:latin typeface="Arial"/>
                <a:cs typeface="Arial"/>
              </a:rPr>
              <a:t>individual children’s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needs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650"/>
              </a:lnSpc>
              <a:spcBef>
                <a:spcPts val="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spc="-5" dirty="0">
                <a:latin typeface="Arial"/>
                <a:cs typeface="Arial"/>
              </a:rPr>
              <a:t>Collect </a:t>
            </a:r>
            <a:r>
              <a:rPr sz="2600" b="1" spc="15" dirty="0">
                <a:latin typeface="Arial"/>
                <a:cs typeface="Arial"/>
              </a:rPr>
              <a:t>and </a:t>
            </a:r>
            <a:r>
              <a:rPr sz="2600" b="1" dirty="0">
                <a:latin typeface="Arial"/>
                <a:cs typeface="Arial"/>
              </a:rPr>
              <a:t>review </a:t>
            </a:r>
            <a:r>
              <a:rPr sz="2600" b="1" spc="-10" dirty="0">
                <a:latin typeface="Arial"/>
                <a:cs typeface="Arial"/>
              </a:rPr>
              <a:t>robust </a:t>
            </a:r>
            <a:r>
              <a:rPr sz="2600" b="1" spc="-5" dirty="0">
                <a:latin typeface="Arial"/>
                <a:cs typeface="Arial"/>
              </a:rPr>
              <a:t>evidence </a:t>
            </a:r>
            <a:r>
              <a:rPr sz="2600" spc="15" dirty="0">
                <a:latin typeface="Arial"/>
                <a:cs typeface="Arial"/>
              </a:rPr>
              <a:t>to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make</a:t>
            </a:r>
            <a:endParaRPr sz="2600">
              <a:latin typeface="Arial"/>
              <a:cs typeface="Arial"/>
            </a:endParaRPr>
          </a:p>
          <a:p>
            <a:pPr marL="241300" marR="1202055">
              <a:lnSpc>
                <a:spcPct val="69800"/>
              </a:lnSpc>
              <a:spcBef>
                <a:spcPts val="465"/>
              </a:spcBef>
            </a:pPr>
            <a:r>
              <a:rPr sz="2600" dirty="0">
                <a:latin typeface="Arial"/>
                <a:cs typeface="Arial"/>
              </a:rPr>
              <a:t>evidence-based </a:t>
            </a:r>
            <a:r>
              <a:rPr sz="2600" spc="5" dirty="0">
                <a:latin typeface="Arial"/>
                <a:cs typeface="Arial"/>
              </a:rPr>
              <a:t>decisions </a:t>
            </a:r>
            <a:r>
              <a:rPr sz="2600" spc="-5" dirty="0">
                <a:latin typeface="Arial"/>
                <a:cs typeface="Arial"/>
              </a:rPr>
              <a:t>on </a:t>
            </a:r>
            <a:r>
              <a:rPr sz="2600" spc="5" dirty="0">
                <a:latin typeface="Arial"/>
                <a:cs typeface="Arial"/>
              </a:rPr>
              <a:t>goals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  </a:t>
            </a:r>
            <a:r>
              <a:rPr sz="2600" dirty="0">
                <a:latin typeface="Arial"/>
                <a:cs typeface="Arial"/>
              </a:rPr>
              <a:t>interventions</a:t>
            </a:r>
            <a:endParaRPr sz="2600">
              <a:latin typeface="Arial"/>
              <a:cs typeface="Arial"/>
            </a:endParaRPr>
          </a:p>
          <a:p>
            <a:pPr marL="241300" marR="1407795" indent="-228600">
              <a:lnSpc>
                <a:spcPct val="69800"/>
              </a:lnSpc>
              <a:spcBef>
                <a:spcPts val="1050"/>
              </a:spcBef>
              <a:buChar char="•"/>
              <a:tabLst>
                <a:tab pos="241935" algn="l"/>
              </a:tabLst>
            </a:pPr>
            <a:r>
              <a:rPr sz="2600" dirty="0">
                <a:latin typeface="Arial"/>
                <a:cs typeface="Arial"/>
              </a:rPr>
              <a:t>Develop </a:t>
            </a:r>
            <a:r>
              <a:rPr sz="2600" spc="-5" dirty="0">
                <a:latin typeface="Arial"/>
                <a:cs typeface="Arial"/>
              </a:rPr>
              <a:t>Goals </a:t>
            </a:r>
            <a:r>
              <a:rPr sz="2600" spc="1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objectives that </a:t>
            </a:r>
            <a:r>
              <a:rPr sz="2600" spc="5" dirty="0">
                <a:latin typeface="Arial"/>
                <a:cs typeface="Arial"/>
              </a:rPr>
              <a:t>are  </a:t>
            </a:r>
            <a:r>
              <a:rPr sz="2600" spc="-5" dirty="0">
                <a:latin typeface="Arial"/>
                <a:cs typeface="Arial"/>
              </a:rPr>
              <a:t>appropriately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ambitious</a:t>
            </a:r>
            <a:endParaRPr sz="2600">
              <a:latin typeface="Arial"/>
              <a:cs typeface="Arial"/>
            </a:endParaRPr>
          </a:p>
          <a:p>
            <a:pPr marL="241300" marR="5080" indent="-228600">
              <a:lnSpc>
                <a:spcPct val="71000"/>
              </a:lnSpc>
              <a:spcBef>
                <a:spcPts val="940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spc="5" dirty="0">
                <a:latin typeface="Arial"/>
                <a:cs typeface="Arial"/>
              </a:rPr>
              <a:t>Meet </a:t>
            </a:r>
            <a:r>
              <a:rPr sz="2600" b="1" spc="-5" dirty="0">
                <a:latin typeface="Arial"/>
                <a:cs typeface="Arial"/>
              </a:rPr>
              <a:t>as needed </a:t>
            </a:r>
            <a:r>
              <a:rPr sz="2600" b="1" spc="20" dirty="0">
                <a:latin typeface="Arial"/>
                <a:cs typeface="Arial"/>
              </a:rPr>
              <a:t>to </a:t>
            </a:r>
            <a:r>
              <a:rPr sz="2600" b="1" spc="-10" dirty="0">
                <a:latin typeface="Arial"/>
                <a:cs typeface="Arial"/>
              </a:rPr>
              <a:t>revisit and </a:t>
            </a:r>
            <a:r>
              <a:rPr sz="2600" b="1" dirty="0">
                <a:latin typeface="Arial"/>
                <a:cs typeface="Arial"/>
              </a:rPr>
              <a:t>adjust </a:t>
            </a:r>
            <a:r>
              <a:rPr sz="2600" b="1" spc="-10" dirty="0">
                <a:latin typeface="Arial"/>
                <a:cs typeface="Arial"/>
              </a:rPr>
              <a:t>goals,  </a:t>
            </a:r>
            <a:r>
              <a:rPr sz="2600" b="1" spc="-5" dirty="0">
                <a:latin typeface="Arial"/>
                <a:cs typeface="Arial"/>
              </a:rPr>
              <a:t>interventions, </a:t>
            </a:r>
            <a:r>
              <a:rPr sz="2600" b="1" spc="15" dirty="0">
                <a:latin typeface="Arial"/>
                <a:cs typeface="Arial"/>
              </a:rPr>
              <a:t>and </a:t>
            </a:r>
            <a:r>
              <a:rPr sz="2600" b="1" spc="-10" dirty="0">
                <a:latin typeface="Arial"/>
                <a:cs typeface="Arial"/>
              </a:rPr>
              <a:t>services </a:t>
            </a:r>
            <a:r>
              <a:rPr sz="2600" spc="10" dirty="0">
                <a:latin typeface="Arial"/>
                <a:cs typeface="Arial"/>
              </a:rPr>
              <a:t>if </a:t>
            </a:r>
            <a:r>
              <a:rPr sz="2600" dirty="0">
                <a:latin typeface="Arial"/>
                <a:cs typeface="Arial"/>
              </a:rPr>
              <a:t>students </a:t>
            </a:r>
            <a:r>
              <a:rPr sz="2600" spc="5" dirty="0">
                <a:latin typeface="Arial"/>
                <a:cs typeface="Arial"/>
              </a:rPr>
              <a:t>are </a:t>
            </a:r>
            <a:r>
              <a:rPr sz="2600" spc="10" dirty="0">
                <a:latin typeface="Arial"/>
                <a:cs typeface="Arial"/>
              </a:rPr>
              <a:t>not  </a:t>
            </a:r>
            <a:r>
              <a:rPr sz="2600" spc="5" dirty="0">
                <a:latin typeface="Arial"/>
                <a:cs typeface="Arial"/>
              </a:rPr>
              <a:t>making </a:t>
            </a:r>
            <a:r>
              <a:rPr sz="2600" spc="-5" dirty="0">
                <a:latin typeface="Arial"/>
                <a:cs typeface="Arial"/>
              </a:rPr>
              <a:t>adequate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progress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334" y="418846"/>
            <a:ext cx="733298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50"/>
              </a:lnSpc>
            </a:pPr>
            <a:r>
              <a:rPr sz="2750" spc="30" dirty="0">
                <a:solidFill>
                  <a:srgbClr val="434343"/>
                </a:solidFill>
              </a:rPr>
              <a:t>The </a:t>
            </a:r>
            <a:r>
              <a:rPr sz="2750" spc="15" dirty="0">
                <a:solidFill>
                  <a:srgbClr val="434343"/>
                </a:solidFill>
              </a:rPr>
              <a:t>best </a:t>
            </a:r>
            <a:r>
              <a:rPr sz="2750" spc="20" dirty="0">
                <a:solidFill>
                  <a:srgbClr val="434343"/>
                </a:solidFill>
              </a:rPr>
              <a:t>time </a:t>
            </a:r>
            <a:r>
              <a:rPr sz="2750" spc="-5" dirty="0">
                <a:solidFill>
                  <a:srgbClr val="434343"/>
                </a:solidFill>
              </a:rPr>
              <a:t>to </a:t>
            </a:r>
            <a:r>
              <a:rPr sz="2750" spc="20" dirty="0">
                <a:solidFill>
                  <a:srgbClr val="434343"/>
                </a:solidFill>
              </a:rPr>
              <a:t>consider </a:t>
            </a:r>
            <a:r>
              <a:rPr sz="2750" spc="35" dirty="0">
                <a:solidFill>
                  <a:srgbClr val="434343"/>
                </a:solidFill>
              </a:rPr>
              <a:t>how you </a:t>
            </a:r>
            <a:r>
              <a:rPr sz="2750" spc="20" dirty="0">
                <a:solidFill>
                  <a:srgbClr val="434343"/>
                </a:solidFill>
              </a:rPr>
              <a:t>will</a:t>
            </a:r>
            <a:r>
              <a:rPr sz="2750" spc="-55" dirty="0">
                <a:solidFill>
                  <a:srgbClr val="434343"/>
                </a:solidFill>
              </a:rPr>
              <a:t> </a:t>
            </a:r>
            <a:r>
              <a:rPr sz="2750" spc="30" dirty="0">
                <a:solidFill>
                  <a:srgbClr val="434343"/>
                </a:solidFill>
              </a:rPr>
              <a:t>monitor</a:t>
            </a:r>
            <a:endParaRPr sz="2750"/>
          </a:p>
        </p:txBody>
      </p:sp>
      <p:sp>
        <p:nvSpPr>
          <p:cNvPr id="8" name="object 8"/>
          <p:cNvSpPr txBox="1"/>
          <p:nvPr/>
        </p:nvSpPr>
        <p:spPr>
          <a:xfrm>
            <a:off x="717550" y="819023"/>
            <a:ext cx="6956425" cy="520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ts val="3150"/>
              </a:lnSpc>
            </a:pPr>
            <a:r>
              <a:rPr sz="2750" spc="25" dirty="0">
                <a:solidFill>
                  <a:srgbClr val="434343"/>
                </a:solidFill>
                <a:latin typeface="Arial"/>
                <a:cs typeface="Arial"/>
              </a:rPr>
              <a:t>progress </a:t>
            </a:r>
            <a:r>
              <a:rPr sz="2750" dirty="0">
                <a:solidFill>
                  <a:srgbClr val="434343"/>
                </a:solidFill>
                <a:latin typeface="Arial"/>
                <a:cs typeface="Arial"/>
              </a:rPr>
              <a:t>is </a:t>
            </a:r>
            <a:r>
              <a:rPr sz="2750" spc="30" dirty="0">
                <a:solidFill>
                  <a:srgbClr val="434343"/>
                </a:solidFill>
                <a:latin typeface="Arial"/>
                <a:cs typeface="Arial"/>
              </a:rPr>
              <a:t>during </a:t>
            </a:r>
            <a:r>
              <a:rPr sz="2750" spc="15" dirty="0">
                <a:solidFill>
                  <a:srgbClr val="434343"/>
                </a:solidFill>
                <a:latin typeface="Arial"/>
                <a:cs typeface="Arial"/>
              </a:rPr>
              <a:t>the </a:t>
            </a:r>
            <a:r>
              <a:rPr sz="2750" spc="20" dirty="0">
                <a:solidFill>
                  <a:srgbClr val="434343"/>
                </a:solidFill>
                <a:latin typeface="Arial"/>
                <a:cs typeface="Arial"/>
              </a:rPr>
              <a:t>goal-writing</a:t>
            </a:r>
            <a:r>
              <a:rPr sz="2750" spc="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434343"/>
                </a:solidFill>
                <a:latin typeface="Arial"/>
                <a:cs typeface="Arial"/>
              </a:rPr>
              <a:t>phase:</a:t>
            </a:r>
            <a:endParaRPr sz="2750">
              <a:latin typeface="Arial"/>
              <a:cs typeface="Arial"/>
            </a:endParaRPr>
          </a:p>
          <a:p>
            <a:pPr marL="857885">
              <a:lnSpc>
                <a:spcPct val="100000"/>
              </a:lnSpc>
              <a:spcBef>
                <a:spcPts val="229"/>
              </a:spcBef>
            </a:pPr>
            <a:r>
              <a:rPr sz="2600" i="1" u="heavy" spc="-5" dirty="0">
                <a:solidFill>
                  <a:srgbClr val="434343"/>
                </a:solidFill>
                <a:latin typeface="Times New Roman"/>
                <a:cs typeface="Times New Roman"/>
              </a:rPr>
              <a:t>*Design </a:t>
            </a:r>
            <a:r>
              <a:rPr sz="2600" i="1" u="heavy" spc="5" dirty="0">
                <a:solidFill>
                  <a:srgbClr val="434343"/>
                </a:solidFill>
                <a:latin typeface="Times New Roman"/>
                <a:cs typeface="Times New Roman"/>
              </a:rPr>
              <a:t>goals </a:t>
            </a:r>
            <a:r>
              <a:rPr sz="2600" i="1" u="heavy" spc="-10" dirty="0">
                <a:solidFill>
                  <a:srgbClr val="434343"/>
                </a:solidFill>
                <a:latin typeface="Times New Roman"/>
                <a:cs typeface="Times New Roman"/>
              </a:rPr>
              <a:t>that </a:t>
            </a:r>
            <a:r>
              <a:rPr sz="2600" i="1" u="heavy" spc="-15" dirty="0">
                <a:solidFill>
                  <a:srgbClr val="434343"/>
                </a:solidFill>
                <a:latin typeface="Times New Roman"/>
                <a:cs typeface="Times New Roman"/>
              </a:rPr>
              <a:t>can </a:t>
            </a:r>
            <a:r>
              <a:rPr sz="2600" i="1" u="heavy" spc="3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2600" i="1" u="heavy" spc="-10" dirty="0">
                <a:solidFill>
                  <a:srgbClr val="434343"/>
                </a:solidFill>
                <a:latin typeface="Times New Roman"/>
                <a:cs typeface="Times New Roman"/>
              </a:rPr>
              <a:t>easily</a:t>
            </a:r>
            <a:r>
              <a:rPr sz="2600" i="1" u="heavy" spc="-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2600" i="1" u="heavy" spc="-10" dirty="0">
                <a:solidFill>
                  <a:srgbClr val="434343"/>
                </a:solidFill>
                <a:latin typeface="Times New Roman"/>
                <a:cs typeface="Times New Roman"/>
              </a:rPr>
              <a:t>monitored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3200" b="1" spc="15" dirty="0">
                <a:solidFill>
                  <a:srgbClr val="07080A"/>
                </a:solidFill>
                <a:latin typeface="Arial"/>
                <a:cs typeface="Arial"/>
              </a:rPr>
              <a:t>At </a:t>
            </a:r>
            <a:r>
              <a:rPr sz="3200" b="1" dirty="0">
                <a:solidFill>
                  <a:srgbClr val="07080A"/>
                </a:solidFill>
                <a:latin typeface="Arial"/>
                <a:cs typeface="Arial"/>
              </a:rPr>
              <a:t>that </a:t>
            </a:r>
            <a:r>
              <a:rPr sz="3200" b="1" spc="-10" dirty="0">
                <a:solidFill>
                  <a:srgbClr val="07080A"/>
                </a:solidFill>
                <a:latin typeface="Arial"/>
                <a:cs typeface="Arial"/>
              </a:rPr>
              <a:t>time,</a:t>
            </a:r>
            <a:r>
              <a:rPr sz="3200" b="1" spc="-95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7080A"/>
                </a:solidFill>
                <a:latin typeface="Arial"/>
                <a:cs typeface="Arial"/>
              </a:rPr>
              <a:t>determine: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3200" spc="-5" dirty="0">
                <a:solidFill>
                  <a:srgbClr val="EEAA1F"/>
                </a:solidFill>
                <a:latin typeface="Segoe UI Symbol"/>
                <a:cs typeface="Segoe UI Symbol"/>
              </a:rPr>
              <a:t>➢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what data </a:t>
            </a:r>
            <a:r>
              <a:rPr sz="3200" spc="-15" dirty="0">
                <a:solidFill>
                  <a:srgbClr val="07080A"/>
                </a:solidFill>
                <a:latin typeface="Arial"/>
                <a:cs typeface="Arial"/>
              </a:rPr>
              <a:t>will </a:t>
            </a:r>
            <a:r>
              <a:rPr sz="3200" spc="-20" dirty="0">
                <a:solidFill>
                  <a:srgbClr val="07080A"/>
                </a:solidFill>
                <a:latin typeface="Arial"/>
                <a:cs typeface="Arial"/>
              </a:rPr>
              <a:t>be</a:t>
            </a:r>
            <a:r>
              <a:rPr sz="3200" spc="3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collected?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200" spc="5" dirty="0">
                <a:solidFill>
                  <a:srgbClr val="EEAA1F"/>
                </a:solidFill>
                <a:latin typeface="Segoe UI Symbol"/>
                <a:cs typeface="Segoe UI Symbol"/>
              </a:rPr>
              <a:t>➢</a:t>
            </a:r>
            <a:r>
              <a:rPr sz="3200" spc="5" dirty="0">
                <a:solidFill>
                  <a:srgbClr val="07080A"/>
                </a:solidFill>
                <a:latin typeface="Arial"/>
                <a:cs typeface="Arial"/>
              </a:rPr>
              <a:t>In </a:t>
            </a:r>
            <a:r>
              <a:rPr sz="3200" spc="10" dirty="0">
                <a:solidFill>
                  <a:srgbClr val="07080A"/>
                </a:solidFill>
                <a:latin typeface="Arial"/>
                <a:cs typeface="Arial"/>
              </a:rPr>
              <a:t>what</a:t>
            </a:r>
            <a:r>
              <a:rPr sz="3200" spc="-19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form?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200" spc="5" dirty="0">
                <a:solidFill>
                  <a:srgbClr val="EEAA1F"/>
                </a:solidFill>
                <a:latin typeface="Segoe UI Symbol"/>
                <a:cs typeface="Segoe UI Symbol"/>
              </a:rPr>
              <a:t>➢</a:t>
            </a:r>
            <a:r>
              <a:rPr sz="3200" spc="5" dirty="0">
                <a:solidFill>
                  <a:srgbClr val="07080A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what</a:t>
            </a:r>
            <a:r>
              <a:rPr sz="3200" spc="-125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tools/methods?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200" spc="15" dirty="0">
                <a:solidFill>
                  <a:srgbClr val="EEAA1F"/>
                </a:solidFill>
                <a:latin typeface="Segoe UI Symbol"/>
                <a:cs typeface="Segoe UI Symbol"/>
              </a:rPr>
              <a:t>➢</a:t>
            </a:r>
            <a:r>
              <a:rPr sz="3200" spc="15" dirty="0">
                <a:solidFill>
                  <a:srgbClr val="07080A"/>
                </a:solidFill>
                <a:latin typeface="Arial"/>
                <a:cs typeface="Arial"/>
              </a:rPr>
              <a:t>How </a:t>
            </a:r>
            <a:r>
              <a:rPr sz="3200" dirty="0">
                <a:solidFill>
                  <a:srgbClr val="07080A"/>
                </a:solidFill>
                <a:latin typeface="Arial"/>
                <a:cs typeface="Arial"/>
              </a:rPr>
              <a:t>often? </a:t>
            </a:r>
            <a:r>
              <a:rPr sz="3200" spc="15" dirty="0">
                <a:solidFill>
                  <a:srgbClr val="07080A"/>
                </a:solidFill>
                <a:latin typeface="Arial"/>
                <a:cs typeface="Arial"/>
              </a:rPr>
              <a:t>How</a:t>
            </a:r>
            <a:r>
              <a:rPr sz="3200" spc="-21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much?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3200" dirty="0">
                <a:solidFill>
                  <a:srgbClr val="EEAA1F"/>
                </a:solidFill>
                <a:latin typeface="Segoe UI Symbol"/>
                <a:cs typeface="Segoe UI Symbol"/>
              </a:rPr>
              <a:t>➢</a:t>
            </a:r>
            <a:r>
              <a:rPr sz="3200" dirty="0">
                <a:solidFill>
                  <a:srgbClr val="07080A"/>
                </a:solidFill>
                <a:latin typeface="Arial"/>
                <a:cs typeface="Arial"/>
              </a:rPr>
              <a:t>Where/when will </a:t>
            </a:r>
            <a:r>
              <a:rPr sz="3200" spc="30" dirty="0">
                <a:solidFill>
                  <a:srgbClr val="07080A"/>
                </a:solidFill>
                <a:latin typeface="Arial"/>
                <a:cs typeface="Arial"/>
              </a:rPr>
              <a:t>PM</a:t>
            </a:r>
            <a:r>
              <a:rPr sz="3200" spc="-19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occur?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45"/>
              </a:lnSpc>
              <a:spcBef>
                <a:spcPts val="215"/>
              </a:spcBef>
              <a:tabLst>
                <a:tab pos="2613025" algn="l"/>
              </a:tabLst>
            </a:pPr>
            <a:r>
              <a:rPr sz="3200" spc="15" dirty="0">
                <a:solidFill>
                  <a:srgbClr val="EEAA1F"/>
                </a:solidFill>
                <a:latin typeface="Segoe UI Symbol"/>
                <a:cs typeface="Segoe UI Symbol"/>
              </a:rPr>
              <a:t>➢</a:t>
            </a:r>
            <a:r>
              <a:rPr sz="3200" spc="15" dirty="0">
                <a:solidFill>
                  <a:srgbClr val="07080A"/>
                </a:solidFill>
                <a:latin typeface="Arial"/>
                <a:cs typeface="Arial"/>
              </a:rPr>
              <a:t>By</a:t>
            </a:r>
            <a:r>
              <a:rPr sz="3200" spc="-3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Whom?	</a:t>
            </a:r>
            <a:r>
              <a:rPr sz="3200" dirty="0">
                <a:solidFill>
                  <a:srgbClr val="07080A"/>
                </a:solidFill>
                <a:latin typeface="Arial"/>
                <a:cs typeface="Arial"/>
              </a:rPr>
              <a:t>you, </a:t>
            </a:r>
            <a:r>
              <a:rPr sz="3200" spc="10" dirty="0">
                <a:solidFill>
                  <a:srgbClr val="07080A"/>
                </a:solidFill>
                <a:latin typeface="Arial"/>
                <a:cs typeface="Arial"/>
              </a:rPr>
              <a:t>a</a:t>
            </a:r>
            <a:r>
              <a:rPr sz="3200" spc="-13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paraprofessional,</a:t>
            </a:r>
            <a:endParaRPr sz="3200">
              <a:latin typeface="Arial"/>
              <a:cs typeface="Arial"/>
            </a:endParaRPr>
          </a:p>
          <a:p>
            <a:pPr marR="64135" algn="ctr">
              <a:lnSpc>
                <a:spcPts val="3645"/>
              </a:lnSpc>
            </a:pPr>
            <a:r>
              <a:rPr sz="3200" spc="10" dirty="0">
                <a:solidFill>
                  <a:srgbClr val="07080A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07080A"/>
                </a:solidFill>
                <a:latin typeface="Arial"/>
                <a:cs typeface="Arial"/>
              </a:rPr>
              <a:t>student, </a:t>
            </a:r>
            <a:r>
              <a:rPr sz="3200" spc="10" dirty="0">
                <a:solidFill>
                  <a:srgbClr val="07080A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07080A"/>
                </a:solidFill>
                <a:latin typeface="Arial"/>
                <a:cs typeface="Arial"/>
              </a:rPr>
              <a:t>classroom</a:t>
            </a:r>
            <a:r>
              <a:rPr sz="3200" spc="-254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7080A"/>
                </a:solidFill>
                <a:latin typeface="Arial"/>
                <a:cs typeface="Arial"/>
              </a:rPr>
              <a:t>teacher?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1360" y="168147"/>
            <a:ext cx="5156835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5395" marR="5080" indent="-1243330">
              <a:lnSpc>
                <a:spcPts val="4360"/>
              </a:lnSpc>
            </a:pPr>
            <a:r>
              <a:rPr sz="3950" spc="15" dirty="0"/>
              <a:t>Frequency </a:t>
            </a:r>
            <a:r>
              <a:rPr sz="3950" spc="25" dirty="0"/>
              <a:t>of</a:t>
            </a:r>
            <a:r>
              <a:rPr sz="3950" spc="-60" dirty="0"/>
              <a:t> </a:t>
            </a:r>
            <a:r>
              <a:rPr sz="3950" spc="20" dirty="0"/>
              <a:t>Progress  </a:t>
            </a:r>
            <a:r>
              <a:rPr sz="3950" spc="15" dirty="0"/>
              <a:t>Monitoring?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708025" y="1330071"/>
            <a:ext cx="7631430" cy="538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7465" indent="-228600">
              <a:lnSpc>
                <a:spcPts val="3000"/>
              </a:lnSpc>
              <a:buFont typeface="Arial"/>
              <a:buChar char="•"/>
              <a:tabLst>
                <a:tab pos="241935" algn="l"/>
                <a:tab pos="2971165" algn="l"/>
              </a:tabLst>
            </a:pPr>
            <a:r>
              <a:rPr sz="2400" b="1" spc="-5" dirty="0">
                <a:latin typeface="Arial"/>
                <a:cs typeface="Arial"/>
              </a:rPr>
              <a:t>Progress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Reports	</a:t>
            </a:r>
            <a:r>
              <a:rPr sz="2750" spc="30" dirty="0">
                <a:latin typeface="Arial"/>
                <a:cs typeface="Arial"/>
              </a:rPr>
              <a:t>Must </a:t>
            </a:r>
            <a:r>
              <a:rPr sz="2750" spc="25" dirty="0">
                <a:latin typeface="Arial"/>
                <a:cs typeface="Arial"/>
              </a:rPr>
              <a:t>be </a:t>
            </a:r>
            <a:r>
              <a:rPr sz="2750" spc="30" dirty="0">
                <a:latin typeface="Arial"/>
                <a:cs typeface="Arial"/>
              </a:rPr>
              <a:t>sent out</a:t>
            </a:r>
            <a:r>
              <a:rPr sz="2750" spc="-175" dirty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with</a:t>
            </a:r>
            <a:r>
              <a:rPr sz="2750" spc="7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school- 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wide </a:t>
            </a:r>
            <a:r>
              <a:rPr sz="2750" spc="25" dirty="0">
                <a:latin typeface="Arial"/>
                <a:cs typeface="Arial"/>
              </a:rPr>
              <a:t>grades </a:t>
            </a:r>
            <a:r>
              <a:rPr sz="2750" spc="5" dirty="0">
                <a:latin typeface="Arial"/>
                <a:cs typeface="Arial"/>
              </a:rPr>
              <a:t>(quarterly, </a:t>
            </a:r>
            <a:r>
              <a:rPr sz="2750" spc="15" dirty="0">
                <a:latin typeface="Arial"/>
                <a:cs typeface="Arial"/>
              </a:rPr>
              <a:t>trimesters,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etc.)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4250">
              <a:latin typeface="Times New Roman"/>
              <a:cs typeface="Times New Roman"/>
            </a:endParaRPr>
          </a:p>
          <a:p>
            <a:pPr marL="241300" marR="76200" indent="-228600">
              <a:lnSpc>
                <a:spcPct val="92200"/>
              </a:lnSpc>
              <a:buChar char="•"/>
              <a:tabLst>
                <a:tab pos="339725" algn="l"/>
                <a:tab pos="340360" algn="l"/>
              </a:tabLst>
            </a:pPr>
            <a:r>
              <a:rPr sz="2750" spc="15" dirty="0">
                <a:latin typeface="Arial"/>
                <a:cs typeface="Arial"/>
              </a:rPr>
              <a:t>Before </a:t>
            </a:r>
            <a:r>
              <a:rPr sz="2400" b="1" spc="-5" dirty="0">
                <a:latin typeface="Arial"/>
                <a:cs typeface="Arial"/>
              </a:rPr>
              <a:t>IEP Review Meetings </a:t>
            </a:r>
            <a:r>
              <a:rPr sz="2750" spc="10" dirty="0">
                <a:latin typeface="Arial"/>
                <a:cs typeface="Arial"/>
              </a:rPr>
              <a:t>for </a:t>
            </a:r>
            <a:r>
              <a:rPr sz="2750" spc="20" dirty="0">
                <a:latin typeface="Arial"/>
                <a:cs typeface="Arial"/>
              </a:rPr>
              <a:t>reporting </a:t>
            </a:r>
            <a:r>
              <a:rPr sz="2750" spc="35" dirty="0">
                <a:latin typeface="Arial"/>
                <a:cs typeface="Arial"/>
              </a:rPr>
              <a:t>in  </a:t>
            </a:r>
            <a:r>
              <a:rPr sz="2750" spc="25" dirty="0">
                <a:latin typeface="Arial"/>
                <a:cs typeface="Arial"/>
              </a:rPr>
              <a:t>Present Levels </a:t>
            </a:r>
            <a:r>
              <a:rPr sz="2750" spc="20" dirty="0">
                <a:latin typeface="Arial"/>
                <a:cs typeface="Arial"/>
              </a:rPr>
              <a:t>&amp; </a:t>
            </a:r>
            <a:r>
              <a:rPr sz="2750" spc="10" dirty="0">
                <a:latin typeface="Arial"/>
                <a:cs typeface="Arial"/>
              </a:rPr>
              <a:t>for </a:t>
            </a:r>
            <a:r>
              <a:rPr sz="2750" spc="20" dirty="0">
                <a:latin typeface="Arial"/>
                <a:cs typeface="Arial"/>
              </a:rPr>
              <a:t>establishing </a:t>
            </a:r>
            <a:r>
              <a:rPr sz="2750" spc="15" dirty="0">
                <a:latin typeface="Arial"/>
                <a:cs typeface="Arial"/>
              </a:rPr>
              <a:t>baselines </a:t>
            </a:r>
            <a:r>
              <a:rPr sz="2750" spc="35" dirty="0">
                <a:latin typeface="Arial"/>
                <a:cs typeface="Arial"/>
              </a:rPr>
              <a:t>for  new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goals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80"/>
              </a:lnSpc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latin typeface="Arial"/>
                <a:cs typeface="Arial"/>
              </a:rPr>
              <a:t>Instructional/Intervention </a:t>
            </a:r>
            <a:r>
              <a:rPr sz="2400" b="1" spc="-10" dirty="0">
                <a:latin typeface="Arial"/>
                <a:cs typeface="Arial"/>
              </a:rPr>
              <a:t>Decision </a:t>
            </a:r>
            <a:r>
              <a:rPr sz="2400" b="1" spc="-5" dirty="0">
                <a:latin typeface="Arial"/>
                <a:cs typeface="Arial"/>
              </a:rPr>
              <a:t>Making-</a:t>
            </a:r>
            <a:r>
              <a:rPr sz="2400" spc="-5" dirty="0">
                <a:latin typeface="Arial"/>
                <a:cs typeface="Arial"/>
              </a:rPr>
              <a:t>At </a:t>
            </a:r>
            <a:r>
              <a:rPr sz="2750" spc="20" dirty="0">
                <a:latin typeface="Arial"/>
                <a:cs typeface="Arial"/>
              </a:rPr>
              <a:t>least  </a:t>
            </a:r>
            <a:r>
              <a:rPr sz="2750" spc="15" dirty="0">
                <a:latin typeface="Arial"/>
                <a:cs typeface="Arial"/>
              </a:rPr>
              <a:t>monthly </a:t>
            </a:r>
            <a:r>
              <a:rPr sz="2750" spc="25" dirty="0">
                <a:latin typeface="Arial"/>
                <a:cs typeface="Arial"/>
              </a:rPr>
              <a:t>(maybe</a:t>
            </a:r>
            <a:r>
              <a:rPr sz="2750" spc="6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bi-weekly?)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241300" marR="1694180" indent="-228600">
              <a:lnSpc>
                <a:spcPts val="3010"/>
              </a:lnSpc>
              <a:buFont typeface="Arial"/>
              <a:buChar char="•"/>
              <a:tabLst>
                <a:tab pos="241935" algn="l"/>
              </a:tabLst>
            </a:pPr>
            <a:r>
              <a:rPr sz="2400" b="1" spc="10" dirty="0">
                <a:latin typeface="Arial"/>
                <a:cs typeface="Arial"/>
              </a:rPr>
              <a:t>ESY</a:t>
            </a:r>
            <a:r>
              <a:rPr sz="2750" spc="10" dirty="0">
                <a:latin typeface="Arial"/>
                <a:cs typeface="Arial"/>
              </a:rPr>
              <a:t>-Before </a:t>
            </a:r>
            <a:r>
              <a:rPr sz="2750" spc="5" dirty="0">
                <a:latin typeface="Arial"/>
                <a:cs typeface="Arial"/>
              </a:rPr>
              <a:t>and </a:t>
            </a:r>
            <a:r>
              <a:rPr sz="2750" spc="25" dirty="0">
                <a:latin typeface="Arial"/>
                <a:cs typeface="Arial"/>
              </a:rPr>
              <a:t>after </a:t>
            </a:r>
            <a:r>
              <a:rPr sz="2750" spc="15" dirty="0">
                <a:latin typeface="Arial"/>
                <a:cs typeface="Arial"/>
              </a:rPr>
              <a:t>longer </a:t>
            </a:r>
            <a:r>
              <a:rPr sz="2750" spc="25" dirty="0">
                <a:latin typeface="Arial"/>
                <a:cs typeface="Arial"/>
              </a:rPr>
              <a:t>breaks  </a:t>
            </a:r>
            <a:r>
              <a:rPr sz="2750" spc="20" dirty="0">
                <a:latin typeface="Arial"/>
                <a:cs typeface="Arial"/>
              </a:rPr>
              <a:t>(Thanksgiving, </a:t>
            </a:r>
            <a:r>
              <a:rPr sz="2750" spc="-5" dirty="0">
                <a:latin typeface="Arial"/>
                <a:cs typeface="Arial"/>
              </a:rPr>
              <a:t>Holiday, </a:t>
            </a:r>
            <a:r>
              <a:rPr sz="2750" spc="25" dirty="0">
                <a:latin typeface="Arial"/>
                <a:cs typeface="Arial"/>
              </a:rPr>
              <a:t>Spring,</a:t>
            </a:r>
            <a:r>
              <a:rPr sz="2750" spc="-70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etc.)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447611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Review </a:t>
            </a:r>
            <a:r>
              <a:rPr sz="4400" spc="-105" dirty="0"/>
              <a:t>Your</a:t>
            </a:r>
            <a:r>
              <a:rPr sz="4400" spc="-135" dirty="0"/>
              <a:t> </a:t>
            </a:r>
            <a:r>
              <a:rPr sz="4400" dirty="0"/>
              <a:t>Goal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025" y="1556384"/>
            <a:ext cx="6308725" cy="247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Review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30" dirty="0">
                <a:latin typeface="Arial"/>
                <a:cs typeface="Arial"/>
              </a:rPr>
              <a:t>goal </a:t>
            </a:r>
            <a:r>
              <a:rPr sz="2750" spc="10" dirty="0">
                <a:latin typeface="Arial"/>
                <a:cs typeface="Arial"/>
              </a:rPr>
              <a:t>you </a:t>
            </a:r>
            <a:r>
              <a:rPr sz="2750" spc="35" dirty="0">
                <a:latin typeface="Arial"/>
                <a:cs typeface="Arial"/>
              </a:rPr>
              <a:t>have </a:t>
            </a:r>
            <a:r>
              <a:rPr sz="2750" spc="20" dirty="0">
                <a:latin typeface="Arial"/>
                <a:cs typeface="Arial"/>
              </a:rPr>
              <a:t>just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written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 </a:t>
            </a:r>
            <a:r>
              <a:rPr sz="2750" spc="20" dirty="0">
                <a:latin typeface="Arial"/>
                <a:cs typeface="Arial"/>
              </a:rPr>
              <a:t>measures </a:t>
            </a:r>
            <a:r>
              <a:rPr sz="2750" spc="25" dirty="0">
                <a:latin typeface="Arial"/>
                <a:cs typeface="Arial"/>
              </a:rPr>
              <a:t>do </a:t>
            </a:r>
            <a:r>
              <a:rPr sz="2750" spc="35" dirty="0">
                <a:latin typeface="Arial"/>
                <a:cs typeface="Arial"/>
              </a:rPr>
              <a:t>you </a:t>
            </a:r>
            <a:r>
              <a:rPr sz="2750" spc="15" dirty="0">
                <a:latin typeface="Arial"/>
                <a:cs typeface="Arial"/>
              </a:rPr>
              <a:t>have </a:t>
            </a:r>
            <a:r>
              <a:rPr sz="2750" spc="35" dirty="0">
                <a:latin typeface="Arial"/>
                <a:cs typeface="Arial"/>
              </a:rPr>
              <a:t>in</a:t>
            </a:r>
            <a:r>
              <a:rPr sz="2750" spc="-25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place?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spc="15" dirty="0">
                <a:latin typeface="Arial"/>
                <a:cs typeface="Arial"/>
              </a:rPr>
              <a:t>tools/methods?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Frequency?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By</a:t>
            </a:r>
            <a:r>
              <a:rPr sz="2750" spc="-70" dirty="0">
                <a:latin typeface="Arial"/>
                <a:cs typeface="Arial"/>
              </a:rPr>
              <a:t> </a:t>
            </a:r>
            <a:r>
              <a:rPr sz="2750" spc="30" dirty="0">
                <a:latin typeface="Arial"/>
                <a:cs typeface="Arial"/>
              </a:rPr>
              <a:t>Whom?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025" y="5133340"/>
            <a:ext cx="409575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Revise </a:t>
            </a:r>
            <a:r>
              <a:rPr sz="2750" dirty="0">
                <a:latin typeface="Arial"/>
                <a:cs typeface="Arial"/>
              </a:rPr>
              <a:t>with </a:t>
            </a:r>
            <a:r>
              <a:rPr sz="2750" spc="15" dirty="0">
                <a:latin typeface="Arial"/>
                <a:cs typeface="Arial"/>
              </a:rPr>
              <a:t>your</a:t>
            </a:r>
            <a:r>
              <a:rPr sz="2750" spc="7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partner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330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865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5350" y="6753225"/>
            <a:ext cx="6457950" cy="104775"/>
          </a:xfrm>
          <a:custGeom>
            <a:avLst/>
            <a:gdLst/>
            <a:ahLst/>
            <a:cxnLst/>
            <a:rect l="l" t="t" r="r" b="b"/>
            <a:pathLst>
              <a:path w="6457950" h="104775">
                <a:moveTo>
                  <a:pt x="0" y="104775"/>
                </a:moveTo>
                <a:lnTo>
                  <a:pt x="6457950" y="104775"/>
                </a:lnTo>
                <a:lnTo>
                  <a:pt x="64579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294" y="1511934"/>
            <a:ext cx="192722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/>
              <a:t>O</a:t>
            </a:r>
            <a:r>
              <a:rPr sz="3200" spc="15" dirty="0"/>
              <a:t>b</a:t>
            </a:r>
            <a:r>
              <a:rPr sz="3200" spc="-35" dirty="0"/>
              <a:t>j</a:t>
            </a:r>
            <a:r>
              <a:rPr sz="3200" spc="15" dirty="0"/>
              <a:t>e</a:t>
            </a:r>
            <a:r>
              <a:rPr sz="3200" spc="-25" dirty="0"/>
              <a:t>c</a:t>
            </a:r>
            <a:r>
              <a:rPr sz="3200" spc="5" dirty="0"/>
              <a:t>t</a:t>
            </a:r>
            <a:r>
              <a:rPr sz="3200" spc="40" dirty="0"/>
              <a:t>i</a:t>
            </a:r>
            <a:r>
              <a:rPr sz="3200" spc="-25" dirty="0"/>
              <a:t>v</a:t>
            </a:r>
            <a:r>
              <a:rPr sz="3200" spc="15" dirty="0"/>
              <a:t>es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09294" y="2104288"/>
            <a:ext cx="2691765" cy="3417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03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Understand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Why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40"/>
              </a:lnSpc>
            </a:pPr>
            <a:r>
              <a:rPr sz="2000" spc="-5" dirty="0">
                <a:latin typeface="Arial"/>
                <a:cs typeface="Arial"/>
              </a:rPr>
              <a:t>we create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SMART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50"/>
              </a:lnSpc>
            </a:pPr>
            <a:r>
              <a:rPr sz="2000" spc="5" dirty="0">
                <a:latin typeface="Arial"/>
                <a:cs typeface="Arial"/>
              </a:rPr>
              <a:t>goals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90"/>
              </a:lnSpc>
              <a:spcBef>
                <a:spcPts val="75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Recognize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effective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90"/>
              </a:lnSpc>
            </a:pPr>
            <a:r>
              <a:rPr sz="2000" dirty="0">
                <a:latin typeface="Arial"/>
                <a:cs typeface="Arial"/>
              </a:rPr>
              <a:t>SMART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goals</a:t>
            </a:r>
            <a:endParaRPr sz="2000">
              <a:latin typeface="Arial"/>
              <a:cs typeface="Arial"/>
            </a:endParaRPr>
          </a:p>
          <a:p>
            <a:pPr marL="355600" marR="47625" indent="-342900">
              <a:lnSpc>
                <a:spcPct val="90800"/>
              </a:lnSpc>
              <a:spcBef>
                <a:spcPts val="9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Recognize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importance </a:t>
            </a:r>
            <a:r>
              <a:rPr sz="2000" spc="10" dirty="0">
                <a:latin typeface="Arial"/>
                <a:cs typeface="Arial"/>
              </a:rPr>
              <a:t>of  </a:t>
            </a:r>
            <a:r>
              <a:rPr sz="2000" spc="-5" dirty="0">
                <a:latin typeface="Arial"/>
                <a:cs typeface="Arial"/>
              </a:rPr>
              <a:t>Progress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Monitoring</a:t>
            </a:r>
            <a:endParaRPr sz="2000">
              <a:latin typeface="Arial"/>
              <a:cs typeface="Arial"/>
            </a:endParaRPr>
          </a:p>
          <a:p>
            <a:pPr marL="355600" marR="76835" indent="-342900">
              <a:lnSpc>
                <a:spcPct val="90800"/>
              </a:lnSpc>
              <a:spcBef>
                <a:spcPts val="96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latin typeface="Arial"/>
                <a:cs typeface="Arial"/>
              </a:rPr>
              <a:t>Adapting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Instruction  </a:t>
            </a:r>
            <a:r>
              <a:rPr sz="2000" spc="10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Instructional  Strategies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2425" y="2181225"/>
            <a:ext cx="4638675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0910" y="5320665"/>
            <a:ext cx="273875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This </a:t>
            </a:r>
            <a:r>
              <a:rPr sz="900" u="sng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Photo </a:t>
            </a:r>
            <a:r>
              <a:rPr sz="900" spc="-15" dirty="0">
                <a:latin typeface="Calibri"/>
                <a:cs typeface="Calibri"/>
              </a:rPr>
              <a:t>by </a:t>
            </a:r>
            <a:r>
              <a:rPr sz="900" spc="-10" dirty="0">
                <a:latin typeface="Calibri"/>
                <a:cs typeface="Calibri"/>
              </a:rPr>
              <a:t>Unknown </a:t>
            </a:r>
            <a:r>
              <a:rPr sz="900" spc="-5" dirty="0">
                <a:latin typeface="Calibri"/>
                <a:cs typeface="Calibri"/>
              </a:rPr>
              <a:t>Author </a:t>
            </a:r>
            <a:r>
              <a:rPr sz="900" spc="5" dirty="0">
                <a:latin typeface="Calibri"/>
                <a:cs typeface="Calibri"/>
              </a:rPr>
              <a:t>is </a:t>
            </a:r>
            <a:r>
              <a:rPr sz="900" dirty="0">
                <a:latin typeface="Calibri"/>
                <a:cs typeface="Calibri"/>
              </a:rPr>
              <a:t>licensed under </a:t>
            </a:r>
            <a:r>
              <a:rPr sz="900" u="sng" spc="-15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CC</a:t>
            </a:r>
            <a:r>
              <a:rPr sz="900" u="sng" spc="4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900" u="sng" spc="15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BY-SA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490982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Factors to</a:t>
            </a:r>
            <a:r>
              <a:rPr sz="4400" spc="-65" dirty="0"/>
              <a:t> </a:t>
            </a:r>
            <a:r>
              <a:rPr sz="4400" spc="5" dirty="0"/>
              <a:t>Consider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025" y="1556384"/>
            <a:ext cx="7693025" cy="402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-5" dirty="0">
                <a:latin typeface="Arial"/>
                <a:cs typeface="Arial"/>
              </a:rPr>
              <a:t>Is </a:t>
            </a:r>
            <a:r>
              <a:rPr sz="2750" spc="30" dirty="0">
                <a:latin typeface="Arial"/>
                <a:cs typeface="Arial"/>
              </a:rPr>
              <a:t>your </a:t>
            </a:r>
            <a:r>
              <a:rPr sz="2750" spc="15" dirty="0">
                <a:latin typeface="Arial"/>
                <a:cs typeface="Arial"/>
              </a:rPr>
              <a:t>goal </a:t>
            </a:r>
            <a:r>
              <a:rPr sz="2750" spc="20" dirty="0">
                <a:latin typeface="Arial"/>
                <a:cs typeface="Arial"/>
              </a:rPr>
              <a:t>measurable?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80"/>
              </a:spcBef>
              <a:buChar char="•"/>
              <a:tabLst>
                <a:tab pos="241935" algn="l"/>
              </a:tabLst>
            </a:pPr>
            <a:r>
              <a:rPr sz="2750" spc="20" dirty="0">
                <a:latin typeface="Arial"/>
                <a:cs typeface="Arial"/>
              </a:rPr>
              <a:t>Do </a:t>
            </a:r>
            <a:r>
              <a:rPr sz="2750" spc="35" dirty="0">
                <a:latin typeface="Arial"/>
                <a:cs typeface="Arial"/>
              </a:rPr>
              <a:t>you </a:t>
            </a:r>
            <a:r>
              <a:rPr sz="2750" spc="15" dirty="0">
                <a:latin typeface="Arial"/>
                <a:cs typeface="Arial"/>
              </a:rPr>
              <a:t>have </a:t>
            </a:r>
            <a:r>
              <a:rPr sz="2750" spc="25" dirty="0">
                <a:latin typeface="Arial"/>
                <a:cs typeface="Arial"/>
              </a:rPr>
              <a:t>an established baseline</a:t>
            </a:r>
            <a:r>
              <a:rPr sz="2750" spc="-6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of</a:t>
            </a:r>
            <a:endParaRPr sz="275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750" spc="20" dirty="0">
                <a:latin typeface="Arial"/>
                <a:cs typeface="Arial"/>
              </a:rPr>
              <a:t>performance?</a:t>
            </a:r>
            <a:endParaRPr sz="2750">
              <a:latin typeface="Arial"/>
              <a:cs typeface="Arial"/>
            </a:endParaRPr>
          </a:p>
          <a:p>
            <a:pPr marL="241300" marR="5080" indent="-228600">
              <a:lnSpc>
                <a:spcPts val="3080"/>
              </a:lnSpc>
              <a:spcBef>
                <a:spcPts val="965"/>
              </a:spcBef>
              <a:buChar char="•"/>
              <a:tabLst>
                <a:tab pos="241935" algn="l"/>
              </a:tabLst>
            </a:pPr>
            <a:r>
              <a:rPr sz="2750" spc="10" dirty="0">
                <a:latin typeface="Arial"/>
                <a:cs typeface="Arial"/>
              </a:rPr>
              <a:t>Are you </a:t>
            </a:r>
            <a:r>
              <a:rPr sz="2750" spc="20" dirty="0">
                <a:latin typeface="Arial"/>
                <a:cs typeface="Arial"/>
              </a:rPr>
              <a:t>able </a:t>
            </a:r>
            <a:r>
              <a:rPr sz="2750" spc="35" dirty="0">
                <a:latin typeface="Arial"/>
                <a:cs typeface="Arial"/>
              </a:rPr>
              <a:t>to </a:t>
            </a:r>
            <a:r>
              <a:rPr sz="2750" spc="20" dirty="0">
                <a:latin typeface="Arial"/>
                <a:cs typeface="Arial"/>
              </a:rPr>
              <a:t>chart progress </a:t>
            </a:r>
            <a:r>
              <a:rPr sz="2750" spc="25" dirty="0">
                <a:latin typeface="Arial"/>
                <a:cs typeface="Arial"/>
              </a:rPr>
              <a:t>using </a:t>
            </a:r>
            <a:r>
              <a:rPr sz="2750" spc="15" dirty="0">
                <a:latin typeface="Arial"/>
                <a:cs typeface="Arial"/>
              </a:rPr>
              <a:t>a </a:t>
            </a:r>
            <a:r>
              <a:rPr sz="2750" spc="25" dirty="0">
                <a:latin typeface="Arial"/>
                <a:cs typeface="Arial"/>
              </a:rPr>
              <a:t>graph </a:t>
            </a:r>
            <a:r>
              <a:rPr sz="2750" spc="-10" dirty="0">
                <a:latin typeface="Arial"/>
                <a:cs typeface="Arial"/>
              </a:rPr>
              <a:t>or  </a:t>
            </a:r>
            <a:r>
              <a:rPr sz="2750" spc="20" dirty="0">
                <a:latin typeface="Arial"/>
                <a:cs typeface="Arial"/>
              </a:rPr>
              <a:t>other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tool?</a:t>
            </a:r>
            <a:endParaRPr sz="2750">
              <a:latin typeface="Arial"/>
              <a:cs typeface="Arial"/>
            </a:endParaRPr>
          </a:p>
          <a:p>
            <a:pPr marL="241300" marR="163830" indent="-228600">
              <a:lnSpc>
                <a:spcPct val="92200"/>
              </a:lnSpc>
              <a:spcBef>
                <a:spcPts val="865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 </a:t>
            </a:r>
            <a:r>
              <a:rPr sz="2750" spc="15" dirty="0">
                <a:latin typeface="Arial"/>
                <a:cs typeface="Arial"/>
              </a:rPr>
              <a:t>changes </a:t>
            </a:r>
            <a:r>
              <a:rPr sz="2750" spc="25" dirty="0">
                <a:latin typeface="Arial"/>
                <a:cs typeface="Arial"/>
              </a:rPr>
              <a:t>do </a:t>
            </a:r>
            <a:r>
              <a:rPr sz="2750" spc="30" dirty="0">
                <a:latin typeface="Arial"/>
                <a:cs typeface="Arial"/>
              </a:rPr>
              <a:t>you </a:t>
            </a:r>
            <a:r>
              <a:rPr sz="2750" spc="35" dirty="0">
                <a:latin typeface="Arial"/>
                <a:cs typeface="Arial"/>
              </a:rPr>
              <a:t>need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30" dirty="0">
                <a:latin typeface="Arial"/>
                <a:cs typeface="Arial"/>
              </a:rPr>
              <a:t>make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15" dirty="0">
                <a:latin typeface="Arial"/>
                <a:cs typeface="Arial"/>
              </a:rPr>
              <a:t>ensure  </a:t>
            </a:r>
            <a:r>
              <a:rPr sz="2750" spc="25" dirty="0">
                <a:latin typeface="Arial"/>
                <a:cs typeface="Arial"/>
              </a:rPr>
              <a:t>appropriate </a:t>
            </a:r>
            <a:r>
              <a:rPr sz="2750" spc="15" dirty="0">
                <a:latin typeface="Arial"/>
                <a:cs typeface="Arial"/>
              </a:rPr>
              <a:t>instructional strategies </a:t>
            </a:r>
            <a:r>
              <a:rPr sz="2750" spc="35" dirty="0">
                <a:latin typeface="Arial"/>
                <a:cs typeface="Arial"/>
              </a:rPr>
              <a:t>are </a:t>
            </a:r>
            <a:r>
              <a:rPr sz="2750" dirty="0">
                <a:latin typeface="Arial"/>
                <a:cs typeface="Arial"/>
              </a:rPr>
              <a:t>in  </a:t>
            </a:r>
            <a:r>
              <a:rPr sz="2750" spc="30" dirty="0">
                <a:latin typeface="Arial"/>
                <a:cs typeface="Arial"/>
              </a:rPr>
              <a:t>place?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Does </a:t>
            </a:r>
            <a:r>
              <a:rPr sz="2750" spc="-5" dirty="0">
                <a:latin typeface="Arial"/>
                <a:cs typeface="Arial"/>
              </a:rPr>
              <a:t>it </a:t>
            </a:r>
            <a:r>
              <a:rPr sz="2750" spc="-10" dirty="0">
                <a:latin typeface="Arial"/>
                <a:cs typeface="Arial"/>
              </a:rPr>
              <a:t>tie </a:t>
            </a:r>
            <a:r>
              <a:rPr sz="2750" spc="15" dirty="0">
                <a:latin typeface="Arial"/>
                <a:cs typeface="Arial"/>
              </a:rPr>
              <a:t>back </a:t>
            </a:r>
            <a:r>
              <a:rPr sz="2750" spc="-5" dirty="0">
                <a:latin typeface="Arial"/>
                <a:cs typeface="Arial"/>
              </a:rPr>
              <a:t>to </a:t>
            </a:r>
            <a:r>
              <a:rPr sz="2750" spc="35" dirty="0">
                <a:latin typeface="Arial"/>
                <a:cs typeface="Arial"/>
              </a:rPr>
              <a:t>the</a:t>
            </a:r>
            <a:r>
              <a:rPr sz="2750" spc="14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PLAAFP?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208153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/>
              <a:t>What</a:t>
            </a:r>
            <a:r>
              <a:rPr sz="4400" spc="-145" dirty="0"/>
              <a:t> </a:t>
            </a:r>
            <a:r>
              <a:rPr sz="4400" spc="20" dirty="0"/>
              <a:t>if?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025" y="1599818"/>
            <a:ext cx="7362190" cy="345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3010"/>
              </a:lnSpc>
              <a:buChar char="•"/>
              <a:tabLst>
                <a:tab pos="241935" algn="l"/>
              </a:tabLst>
            </a:pPr>
            <a:r>
              <a:rPr sz="2750" spc="-5" dirty="0">
                <a:latin typeface="Arial"/>
                <a:cs typeface="Arial"/>
              </a:rPr>
              <a:t>If </a:t>
            </a:r>
            <a:r>
              <a:rPr sz="2750" spc="30" dirty="0">
                <a:latin typeface="Arial"/>
                <a:cs typeface="Arial"/>
              </a:rPr>
              <a:t>you </a:t>
            </a:r>
            <a:r>
              <a:rPr sz="2750" spc="15" dirty="0">
                <a:latin typeface="Arial"/>
                <a:cs typeface="Arial"/>
              </a:rPr>
              <a:t>have </a:t>
            </a:r>
            <a:r>
              <a:rPr sz="2750" spc="20" dirty="0">
                <a:latin typeface="Arial"/>
                <a:cs typeface="Arial"/>
              </a:rPr>
              <a:t>noticed </a:t>
            </a:r>
            <a:r>
              <a:rPr sz="2750" spc="15" dirty="0">
                <a:latin typeface="Arial"/>
                <a:cs typeface="Arial"/>
              </a:rPr>
              <a:t>a </a:t>
            </a:r>
            <a:r>
              <a:rPr sz="2750" spc="20" dirty="0">
                <a:latin typeface="Arial"/>
                <a:cs typeface="Arial"/>
              </a:rPr>
              <a:t>regression </a:t>
            </a:r>
            <a:r>
              <a:rPr sz="2750" spc="-10" dirty="0">
                <a:latin typeface="Arial"/>
                <a:cs typeface="Arial"/>
              </a:rPr>
              <a:t>or </a:t>
            </a:r>
            <a:r>
              <a:rPr sz="2750" spc="20" dirty="0">
                <a:latin typeface="Arial"/>
                <a:cs typeface="Arial"/>
              </a:rPr>
              <a:t>plateau </a:t>
            </a:r>
            <a:r>
              <a:rPr sz="2750" spc="35" dirty="0">
                <a:latin typeface="Arial"/>
                <a:cs typeface="Arial"/>
              </a:rPr>
              <a:t>in 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5" dirty="0">
                <a:latin typeface="Arial"/>
                <a:cs typeface="Arial"/>
              </a:rPr>
              <a:t>progress, </a:t>
            </a:r>
            <a:r>
              <a:rPr sz="2750" spc="10" dirty="0">
                <a:latin typeface="Arial"/>
                <a:cs typeface="Arial"/>
              </a:rPr>
              <a:t>what </a:t>
            </a:r>
            <a:r>
              <a:rPr sz="2750" spc="25" dirty="0">
                <a:latin typeface="Arial"/>
                <a:cs typeface="Arial"/>
              </a:rPr>
              <a:t>steps do </a:t>
            </a:r>
            <a:r>
              <a:rPr sz="2750" spc="10" dirty="0">
                <a:latin typeface="Arial"/>
                <a:cs typeface="Arial"/>
              </a:rPr>
              <a:t>you </a:t>
            </a:r>
            <a:r>
              <a:rPr sz="2750" spc="35" dirty="0">
                <a:latin typeface="Arial"/>
                <a:cs typeface="Arial"/>
              </a:rPr>
              <a:t>need </a:t>
            </a:r>
            <a:r>
              <a:rPr sz="2750" dirty="0">
                <a:latin typeface="Arial"/>
                <a:cs typeface="Arial"/>
              </a:rPr>
              <a:t>to  </a:t>
            </a:r>
            <a:r>
              <a:rPr sz="2750" spc="25" dirty="0">
                <a:latin typeface="Arial"/>
                <a:cs typeface="Arial"/>
              </a:rPr>
              <a:t>consider?</a:t>
            </a:r>
            <a:endParaRPr sz="2750">
              <a:latin typeface="Arial"/>
              <a:cs typeface="Arial"/>
            </a:endParaRPr>
          </a:p>
          <a:p>
            <a:pPr marL="699135" lvl="1" indent="-228600">
              <a:lnSpc>
                <a:spcPct val="100000"/>
              </a:lnSpc>
              <a:spcBef>
                <a:spcPts val="225"/>
              </a:spcBef>
              <a:buChar char="•"/>
              <a:tabLst>
                <a:tab pos="699770" algn="l"/>
              </a:tabLst>
            </a:pPr>
            <a:r>
              <a:rPr sz="2400" spc="5" dirty="0">
                <a:latin typeface="Arial"/>
                <a:cs typeface="Arial"/>
              </a:rPr>
              <a:t>Goal </a:t>
            </a:r>
            <a:r>
              <a:rPr sz="2400" spc="-15" dirty="0">
                <a:latin typeface="Arial"/>
                <a:cs typeface="Arial"/>
              </a:rPr>
              <a:t>may </a:t>
            </a:r>
            <a:r>
              <a:rPr sz="2400" spc="5" dirty="0">
                <a:latin typeface="Arial"/>
                <a:cs typeface="Arial"/>
              </a:rPr>
              <a:t>not </a:t>
            </a:r>
            <a:r>
              <a:rPr sz="2400" spc="10" dirty="0">
                <a:latin typeface="Arial"/>
                <a:cs typeface="Arial"/>
              </a:rPr>
              <a:t>be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attainable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9770" algn="l"/>
              </a:tabLst>
            </a:pP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instruction </a:t>
            </a:r>
            <a:r>
              <a:rPr sz="2400" spc="10" dirty="0">
                <a:latin typeface="Arial"/>
                <a:cs typeface="Arial"/>
              </a:rPr>
              <a:t>may </a:t>
            </a:r>
            <a:r>
              <a:rPr sz="2400" spc="5" dirty="0">
                <a:latin typeface="Arial"/>
                <a:cs typeface="Arial"/>
              </a:rPr>
              <a:t>not be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appropriate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ts val="2755"/>
              </a:lnSpc>
              <a:spcBef>
                <a:spcPts val="195"/>
              </a:spcBef>
              <a:buChar char="•"/>
              <a:tabLst>
                <a:tab pos="699770" algn="l"/>
              </a:tabLst>
            </a:pPr>
            <a:r>
              <a:rPr sz="2400" dirty="0">
                <a:latin typeface="Arial"/>
                <a:cs typeface="Arial"/>
              </a:rPr>
              <a:t>Is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student </a:t>
            </a:r>
            <a:r>
              <a:rPr sz="2400" dirty="0">
                <a:latin typeface="Arial"/>
                <a:cs typeface="Arial"/>
              </a:rPr>
              <a:t>accessing general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education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curriculum?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9770" algn="l"/>
              </a:tabLst>
            </a:pPr>
            <a:r>
              <a:rPr sz="2400" dirty="0">
                <a:latin typeface="Arial"/>
                <a:cs typeface="Arial"/>
              </a:rPr>
              <a:t>Have we </a:t>
            </a:r>
            <a:r>
              <a:rPr sz="2400" spc="-10" dirty="0">
                <a:latin typeface="Arial"/>
                <a:cs typeface="Arial"/>
              </a:rPr>
              <a:t>spoken </a:t>
            </a:r>
            <a:r>
              <a:rPr sz="2400" spc="5" dirty="0">
                <a:latin typeface="Arial"/>
                <a:cs typeface="Arial"/>
              </a:rPr>
              <a:t>to the </a:t>
            </a:r>
            <a:r>
              <a:rPr sz="2400" spc="-15" dirty="0">
                <a:latin typeface="Arial"/>
                <a:cs typeface="Arial"/>
              </a:rPr>
              <a:t>gen </a:t>
            </a:r>
            <a:r>
              <a:rPr sz="2400" spc="5" dirty="0">
                <a:latin typeface="Arial"/>
                <a:cs typeface="Arial"/>
              </a:rPr>
              <a:t>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teachers?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699770" algn="l"/>
              </a:tabLst>
            </a:pPr>
            <a:r>
              <a:rPr sz="2400" spc="-15" dirty="0"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what </a:t>
            </a:r>
            <a:r>
              <a:rPr sz="2400" spc="-10" dirty="0">
                <a:latin typeface="Arial"/>
                <a:cs typeface="Arial"/>
              </a:rPr>
              <a:t>point </a:t>
            </a:r>
            <a:r>
              <a:rPr sz="2400" spc="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you </a:t>
            </a:r>
            <a:r>
              <a:rPr sz="2400" spc="-5" dirty="0">
                <a:latin typeface="Arial"/>
                <a:cs typeface="Arial"/>
              </a:rPr>
              <a:t>consider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revisions?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575" y="432815"/>
            <a:ext cx="6772275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What </a:t>
            </a:r>
            <a:r>
              <a:rPr dirty="0"/>
              <a:t>are we </a:t>
            </a:r>
            <a:r>
              <a:rPr spc="-5" dirty="0"/>
              <a:t>looking</a:t>
            </a:r>
            <a:r>
              <a:rPr spc="-100" dirty="0"/>
              <a:t> </a:t>
            </a:r>
            <a:r>
              <a:rPr dirty="0"/>
              <a:t>for?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575" y="1775840"/>
            <a:ext cx="6732270" cy="233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750" b="1" spc="20" dirty="0">
                <a:solidFill>
                  <a:srgbClr val="07080A"/>
                </a:solidFill>
                <a:latin typeface="Arial"/>
                <a:cs typeface="Arial"/>
              </a:rPr>
              <a:t>Curriculum </a:t>
            </a:r>
            <a:r>
              <a:rPr sz="2750" b="1" spc="15" dirty="0">
                <a:solidFill>
                  <a:srgbClr val="07080A"/>
                </a:solidFill>
                <a:latin typeface="Arial"/>
                <a:cs typeface="Arial"/>
              </a:rPr>
              <a:t>That </a:t>
            </a:r>
            <a:r>
              <a:rPr sz="2750" b="1" spc="20" dirty="0">
                <a:solidFill>
                  <a:srgbClr val="07080A"/>
                </a:solidFill>
                <a:latin typeface="Arial"/>
                <a:cs typeface="Arial"/>
              </a:rPr>
              <a:t>Needs</a:t>
            </a:r>
            <a:r>
              <a:rPr sz="2750" b="1" spc="80" dirty="0">
                <a:solidFill>
                  <a:srgbClr val="07080A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07080A"/>
                </a:solidFill>
                <a:latin typeface="Arial"/>
                <a:cs typeface="Arial"/>
              </a:rPr>
              <a:t>Continuous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750" b="1" spc="20" dirty="0">
                <a:solidFill>
                  <a:srgbClr val="07080A"/>
                </a:solidFill>
                <a:latin typeface="Arial"/>
                <a:cs typeface="Arial"/>
              </a:rPr>
              <a:t>Attention</a:t>
            </a:r>
            <a:endParaRPr sz="2750">
              <a:latin typeface="Arial"/>
              <a:cs typeface="Arial"/>
            </a:endParaRPr>
          </a:p>
          <a:p>
            <a:pPr marL="355600" marR="5080" indent="-228600">
              <a:lnSpc>
                <a:spcPct val="90400"/>
              </a:lnSpc>
              <a:spcBef>
                <a:spcPts val="1305"/>
              </a:spcBef>
              <a:buSzPct val="8333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5" dirty="0">
                <a:latin typeface="Calibri"/>
                <a:cs typeface="Calibri"/>
              </a:rPr>
              <a:t>Does </a:t>
            </a:r>
            <a:r>
              <a:rPr sz="2400" b="1" spc="-10" dirty="0">
                <a:latin typeface="Calibri"/>
                <a:cs typeface="Calibri"/>
              </a:rPr>
              <a:t>the child </a:t>
            </a:r>
            <a:r>
              <a:rPr sz="2400" b="1" spc="-25" dirty="0">
                <a:latin typeface="Calibri"/>
                <a:cs typeface="Calibri"/>
              </a:rPr>
              <a:t>have </a:t>
            </a:r>
            <a:r>
              <a:rPr sz="2400" b="1" spc="-5" dirty="0">
                <a:latin typeface="Calibri"/>
                <a:cs typeface="Calibri"/>
              </a:rPr>
              <a:t>goals, objectives, curricular  </a:t>
            </a:r>
            <a:r>
              <a:rPr sz="2400" b="1" spc="-10" dirty="0">
                <a:latin typeface="Calibri"/>
                <a:cs typeface="Calibri"/>
              </a:rPr>
              <a:t>elements </a:t>
            </a:r>
            <a:r>
              <a:rPr sz="2400" b="1" spc="25" dirty="0">
                <a:latin typeface="Calibri"/>
                <a:cs typeface="Calibri"/>
              </a:rPr>
              <a:t>or </a:t>
            </a:r>
            <a:r>
              <a:rPr sz="2400" b="1" dirty="0">
                <a:latin typeface="Calibri"/>
                <a:cs typeface="Calibri"/>
              </a:rPr>
              <a:t>other </a:t>
            </a:r>
            <a:r>
              <a:rPr sz="2400" b="1" spc="-10" dirty="0">
                <a:latin typeface="Calibri"/>
                <a:cs typeface="Calibri"/>
              </a:rPr>
              <a:t>IEP components </a:t>
            </a:r>
            <a:r>
              <a:rPr sz="2400" b="1" spc="-25" dirty="0">
                <a:latin typeface="Calibri"/>
                <a:cs typeface="Calibri"/>
              </a:rPr>
              <a:t>that </a:t>
            </a:r>
            <a:r>
              <a:rPr sz="2400" b="1" spc="-15" dirty="0">
                <a:latin typeface="Calibri"/>
                <a:cs typeface="Calibri"/>
              </a:rPr>
              <a:t>require  </a:t>
            </a:r>
            <a:r>
              <a:rPr sz="2400" b="1" spc="-10" dirty="0">
                <a:latin typeface="Calibri"/>
                <a:cs typeface="Calibri"/>
              </a:rPr>
              <a:t>continuous </a:t>
            </a:r>
            <a:r>
              <a:rPr sz="2400" b="1" spc="-15" dirty="0">
                <a:latin typeface="Calibri"/>
                <a:cs typeface="Calibri"/>
              </a:rPr>
              <a:t>attention </a:t>
            </a:r>
            <a:r>
              <a:rPr sz="2400" b="1" spc="-35" dirty="0">
                <a:latin typeface="Calibri"/>
                <a:cs typeface="Calibri"/>
              </a:rPr>
              <a:t>in </a:t>
            </a:r>
            <a:r>
              <a:rPr sz="2400" b="1" spc="-15" dirty="0">
                <a:latin typeface="Calibri"/>
                <a:cs typeface="Calibri"/>
              </a:rPr>
              <a:t>order </a:t>
            </a:r>
            <a:r>
              <a:rPr sz="2400" b="1" spc="-45" dirty="0">
                <a:latin typeface="Calibri"/>
                <a:cs typeface="Calibri"/>
              </a:rPr>
              <a:t>to </a:t>
            </a:r>
            <a:r>
              <a:rPr sz="2400" b="1" spc="-20" dirty="0">
                <a:latin typeface="Calibri"/>
                <a:cs typeface="Calibri"/>
              </a:rPr>
              <a:t>avoid </a:t>
            </a:r>
            <a:r>
              <a:rPr sz="2400" b="1" spc="-5" dirty="0">
                <a:latin typeface="Calibri"/>
                <a:cs typeface="Calibri"/>
              </a:rPr>
              <a:t>significant  jeopardy to </a:t>
            </a:r>
            <a:r>
              <a:rPr sz="2400" b="1" dirty="0">
                <a:latin typeface="Calibri"/>
                <a:cs typeface="Calibri"/>
              </a:rPr>
              <a:t>learned skills </a:t>
            </a:r>
            <a:r>
              <a:rPr sz="2400" b="1" spc="-15" dirty="0">
                <a:latin typeface="Calibri"/>
                <a:cs typeface="Calibri"/>
              </a:rPr>
              <a:t>during </a:t>
            </a:r>
            <a:r>
              <a:rPr sz="2400" b="1" spc="-20" dirty="0">
                <a:latin typeface="Calibri"/>
                <a:cs typeface="Calibri"/>
              </a:rPr>
              <a:t>extended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breaks?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0169" y="347345"/>
            <a:ext cx="621411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/>
              <a:t>What </a:t>
            </a:r>
            <a:r>
              <a:rPr sz="4400" spc="20" dirty="0"/>
              <a:t>are </a:t>
            </a:r>
            <a:r>
              <a:rPr sz="4400" spc="-5" dirty="0"/>
              <a:t>we looking</a:t>
            </a:r>
            <a:r>
              <a:rPr sz="4400" spc="-175" dirty="0"/>
              <a:t> </a:t>
            </a:r>
            <a:r>
              <a:rPr sz="4400" spc="10" dirty="0"/>
              <a:t>for?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708025" y="1285621"/>
            <a:ext cx="7329805" cy="416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ct val="100000"/>
              </a:lnSpc>
            </a:pPr>
            <a:r>
              <a:rPr sz="2750" b="1" spc="15" dirty="0">
                <a:latin typeface="Arial"/>
                <a:cs typeface="Arial"/>
              </a:rPr>
              <a:t>Rate </a:t>
            </a:r>
            <a:r>
              <a:rPr sz="2750" b="1" spc="10" dirty="0">
                <a:latin typeface="Arial"/>
                <a:cs typeface="Arial"/>
              </a:rPr>
              <a:t>and </a:t>
            </a:r>
            <a:r>
              <a:rPr sz="2750" b="1" spc="30" dirty="0">
                <a:latin typeface="Arial"/>
                <a:cs typeface="Arial"/>
              </a:rPr>
              <a:t>Amount </a:t>
            </a:r>
            <a:r>
              <a:rPr sz="2750" b="1" spc="25" dirty="0">
                <a:latin typeface="Arial"/>
                <a:cs typeface="Arial"/>
              </a:rPr>
              <a:t>of</a:t>
            </a:r>
            <a:r>
              <a:rPr sz="2750" b="1" spc="-75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Progress</a:t>
            </a:r>
            <a:endParaRPr sz="2750">
              <a:latin typeface="Arial"/>
              <a:cs typeface="Arial"/>
            </a:endParaRPr>
          </a:p>
          <a:p>
            <a:pPr marL="127000" marR="5080">
              <a:lnSpc>
                <a:spcPct val="90000"/>
              </a:lnSpc>
              <a:spcBef>
                <a:spcPts val="1015"/>
              </a:spcBef>
            </a:pP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all </a:t>
            </a:r>
            <a:r>
              <a:rPr sz="2400" spc="-5" dirty="0">
                <a:latin typeface="Arial"/>
                <a:cs typeface="Arial"/>
              </a:rPr>
              <a:t>areas, </a:t>
            </a:r>
            <a:r>
              <a:rPr sz="2400" dirty="0">
                <a:latin typeface="Arial"/>
                <a:cs typeface="Arial"/>
              </a:rPr>
              <a:t>including </a:t>
            </a:r>
            <a:r>
              <a:rPr sz="2400" spc="-5" dirty="0">
                <a:latin typeface="Arial"/>
                <a:cs typeface="Arial"/>
              </a:rPr>
              <a:t>academic, </a:t>
            </a:r>
            <a:r>
              <a:rPr sz="2400" dirty="0">
                <a:latin typeface="Arial"/>
                <a:cs typeface="Arial"/>
              </a:rPr>
              <a:t>communication,  physical, </a:t>
            </a:r>
            <a:r>
              <a:rPr sz="2400" spc="-5" dirty="0">
                <a:latin typeface="Arial"/>
                <a:cs typeface="Arial"/>
              </a:rPr>
              <a:t>social-emotional, vocational, independence,  </a:t>
            </a:r>
            <a:r>
              <a:rPr sz="2400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2750" spc="-25" dirty="0">
                <a:latin typeface="MS UI Gothic"/>
                <a:cs typeface="MS UI Gothic"/>
              </a:rPr>
              <a:t>❖</a:t>
            </a:r>
            <a:r>
              <a:rPr sz="2750" spc="-25" dirty="0">
                <a:latin typeface="Arial"/>
                <a:cs typeface="Arial"/>
              </a:rPr>
              <a:t>Clear </a:t>
            </a:r>
            <a:r>
              <a:rPr sz="2750" spc="25" dirty="0">
                <a:latin typeface="Arial"/>
                <a:cs typeface="Arial"/>
              </a:rPr>
              <a:t>progress </a:t>
            </a:r>
            <a:r>
              <a:rPr sz="2750" spc="20" dirty="0">
                <a:latin typeface="Arial"/>
                <a:cs typeface="Arial"/>
              </a:rPr>
              <a:t>based </a:t>
            </a:r>
            <a:r>
              <a:rPr sz="2750" spc="25" dirty="0">
                <a:latin typeface="Arial"/>
                <a:cs typeface="Arial"/>
              </a:rPr>
              <a:t>on</a:t>
            </a:r>
            <a:r>
              <a:rPr sz="2750" spc="3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interventions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750" spc="-10" dirty="0">
                <a:latin typeface="MS UI Gothic"/>
                <a:cs typeface="MS UI Gothic"/>
              </a:rPr>
              <a:t>❖</a:t>
            </a:r>
            <a:r>
              <a:rPr sz="2750" spc="-10" dirty="0">
                <a:latin typeface="Arial"/>
                <a:cs typeface="Arial"/>
              </a:rPr>
              <a:t>Minimal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progress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750" spc="-70" dirty="0">
                <a:latin typeface="MS UI Gothic"/>
                <a:cs typeface="MS UI Gothic"/>
              </a:rPr>
              <a:t>❖</a:t>
            </a:r>
            <a:r>
              <a:rPr sz="2750" spc="-70" dirty="0">
                <a:latin typeface="Arial"/>
                <a:cs typeface="Arial"/>
              </a:rPr>
              <a:t>No </a:t>
            </a:r>
            <a:r>
              <a:rPr sz="2750" spc="25" dirty="0">
                <a:latin typeface="Arial"/>
                <a:cs typeface="Arial"/>
              </a:rPr>
              <a:t>progress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5" dirty="0">
                <a:latin typeface="MS UI Gothic"/>
                <a:cs typeface="MS UI Gothic"/>
              </a:rPr>
              <a:t>❖</a:t>
            </a:r>
            <a:r>
              <a:rPr sz="2750" spc="-5" dirty="0">
                <a:latin typeface="Arial"/>
                <a:cs typeface="Arial"/>
              </a:rPr>
              <a:t>Declining</a:t>
            </a:r>
            <a:r>
              <a:rPr sz="2750" spc="-60" dirty="0">
                <a:latin typeface="Arial"/>
                <a:cs typeface="Arial"/>
              </a:rPr>
              <a:t> </a:t>
            </a:r>
            <a:r>
              <a:rPr sz="2750" spc="30" dirty="0">
                <a:latin typeface="Arial"/>
                <a:cs typeface="Arial"/>
              </a:rPr>
              <a:t>performance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687" y="373634"/>
            <a:ext cx="606171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/>
              <a:t>Don’t </a:t>
            </a:r>
            <a:r>
              <a:rPr sz="4400" dirty="0"/>
              <a:t>Collect and</a:t>
            </a:r>
            <a:r>
              <a:rPr sz="4400" spc="-135" dirty="0"/>
              <a:t> </a:t>
            </a:r>
            <a:r>
              <a:rPr sz="4400" spc="10" dirty="0"/>
              <a:t>Forget</a:t>
            </a:r>
            <a:endParaRPr sz="4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79" y="1913509"/>
            <a:ext cx="8007984" cy="357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00"/>
              </a:lnSpc>
            </a:pPr>
            <a:r>
              <a:rPr sz="2750" spc="15" dirty="0">
                <a:latin typeface="Calibri"/>
                <a:cs typeface="Calibri"/>
              </a:rPr>
              <a:t>After </a:t>
            </a:r>
            <a:r>
              <a:rPr sz="2750" b="1" spc="10" dirty="0">
                <a:latin typeface="Calibri"/>
                <a:cs typeface="Calibri"/>
              </a:rPr>
              <a:t>six </a:t>
            </a:r>
            <a:r>
              <a:rPr sz="2750" b="1" spc="-10" dirty="0">
                <a:latin typeface="Calibri"/>
                <a:cs typeface="Calibri"/>
              </a:rPr>
              <a:t>data </a:t>
            </a:r>
            <a:r>
              <a:rPr sz="2750" b="1" spc="10" dirty="0">
                <a:latin typeface="Calibri"/>
                <a:cs typeface="Calibri"/>
              </a:rPr>
              <a:t>points </a:t>
            </a:r>
            <a:r>
              <a:rPr sz="2750" spc="-5" dirty="0">
                <a:latin typeface="Calibri"/>
                <a:cs typeface="Calibri"/>
              </a:rPr>
              <a:t>have </a:t>
            </a:r>
            <a:r>
              <a:rPr sz="2750" spc="25" dirty="0">
                <a:latin typeface="Calibri"/>
                <a:cs typeface="Calibri"/>
              </a:rPr>
              <a:t>been </a:t>
            </a:r>
            <a:r>
              <a:rPr sz="2750" spc="10" dirty="0">
                <a:latin typeface="Calibri"/>
                <a:cs typeface="Calibri"/>
              </a:rPr>
              <a:t>collected, </a:t>
            </a:r>
            <a:r>
              <a:rPr sz="2750" spc="5" dirty="0">
                <a:latin typeface="Calibri"/>
                <a:cs typeface="Calibri"/>
              </a:rPr>
              <a:t>examine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the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00"/>
              </a:lnSpc>
            </a:pPr>
            <a:r>
              <a:rPr sz="2750" spc="5" dirty="0">
                <a:latin typeface="Calibri"/>
                <a:cs typeface="Calibri"/>
              </a:rPr>
              <a:t>four </a:t>
            </a:r>
            <a:r>
              <a:rPr sz="2750" spc="20" dirty="0">
                <a:latin typeface="Calibri"/>
                <a:cs typeface="Calibri"/>
              </a:rPr>
              <a:t>most </a:t>
            </a:r>
            <a:r>
              <a:rPr sz="2750" spc="10" dirty="0">
                <a:latin typeface="Calibri"/>
                <a:cs typeface="Calibri"/>
              </a:rPr>
              <a:t>recent </a:t>
            </a:r>
            <a:r>
              <a:rPr sz="2750" dirty="0">
                <a:latin typeface="Calibri"/>
                <a:cs typeface="Calibri"/>
              </a:rPr>
              <a:t>data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points.</a:t>
            </a:r>
            <a:endParaRPr sz="2750">
              <a:latin typeface="Calibri"/>
              <a:cs typeface="Calibri"/>
            </a:endParaRPr>
          </a:p>
          <a:p>
            <a:pPr marL="250190" indent="-237490">
              <a:lnSpc>
                <a:spcPct val="100000"/>
              </a:lnSpc>
              <a:spcBef>
                <a:spcPts val="380"/>
              </a:spcBef>
              <a:buFont typeface="MS UI Gothic"/>
              <a:buChar char="▪"/>
              <a:tabLst>
                <a:tab pos="250825" algn="l"/>
              </a:tabLst>
            </a:pPr>
            <a:r>
              <a:rPr sz="2750" spc="-5" dirty="0">
                <a:latin typeface="Calibri"/>
                <a:cs typeface="Calibri"/>
              </a:rPr>
              <a:t>If </a:t>
            </a:r>
            <a:r>
              <a:rPr sz="2750" spc="20" dirty="0">
                <a:latin typeface="Calibri"/>
                <a:cs typeface="Calibri"/>
              </a:rPr>
              <a:t>all </a:t>
            </a:r>
            <a:r>
              <a:rPr sz="2750" spc="-15" dirty="0">
                <a:latin typeface="Calibri"/>
                <a:cs typeface="Calibri"/>
              </a:rPr>
              <a:t>four </a:t>
            </a:r>
            <a:r>
              <a:rPr sz="2750" spc="-5" dirty="0">
                <a:latin typeface="Calibri"/>
                <a:cs typeface="Calibri"/>
              </a:rPr>
              <a:t>are </a:t>
            </a:r>
            <a:r>
              <a:rPr sz="2750" spc="20" dirty="0">
                <a:latin typeface="Calibri"/>
                <a:cs typeface="Calibri"/>
              </a:rPr>
              <a:t>above </a:t>
            </a:r>
            <a:r>
              <a:rPr sz="2750" spc="10" dirty="0">
                <a:latin typeface="Calibri"/>
                <a:cs typeface="Calibri"/>
              </a:rPr>
              <a:t>the </a:t>
            </a:r>
            <a:r>
              <a:rPr sz="2750" spc="15" dirty="0">
                <a:latin typeface="Calibri"/>
                <a:cs typeface="Calibri"/>
              </a:rPr>
              <a:t>goal </a:t>
            </a:r>
            <a:r>
              <a:rPr sz="2750" spc="5" dirty="0">
                <a:latin typeface="Calibri"/>
                <a:cs typeface="Calibri"/>
              </a:rPr>
              <a:t>line, increase </a:t>
            </a:r>
            <a:r>
              <a:rPr sz="2750" spc="15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goal.</a:t>
            </a:r>
            <a:endParaRPr sz="2750">
              <a:latin typeface="Calibri"/>
              <a:cs typeface="Calibri"/>
            </a:endParaRPr>
          </a:p>
          <a:p>
            <a:pPr marL="250190" indent="-237490">
              <a:lnSpc>
                <a:spcPts val="3005"/>
              </a:lnSpc>
              <a:spcBef>
                <a:spcPts val="380"/>
              </a:spcBef>
              <a:buFont typeface="MS UI Gothic"/>
              <a:buChar char="▪"/>
              <a:tabLst>
                <a:tab pos="250825" algn="l"/>
              </a:tabLst>
            </a:pPr>
            <a:r>
              <a:rPr sz="2750" spc="-5" dirty="0">
                <a:latin typeface="Calibri"/>
                <a:cs typeface="Calibri"/>
              </a:rPr>
              <a:t>If </a:t>
            </a:r>
            <a:r>
              <a:rPr sz="2750" spc="20" dirty="0">
                <a:latin typeface="Calibri"/>
                <a:cs typeface="Calibri"/>
              </a:rPr>
              <a:t>all </a:t>
            </a:r>
            <a:r>
              <a:rPr sz="2750" spc="-15" dirty="0">
                <a:latin typeface="Calibri"/>
                <a:cs typeface="Calibri"/>
              </a:rPr>
              <a:t>four </a:t>
            </a:r>
            <a:r>
              <a:rPr sz="2750" spc="-5" dirty="0">
                <a:latin typeface="Calibri"/>
                <a:cs typeface="Calibri"/>
              </a:rPr>
              <a:t>are </a:t>
            </a:r>
            <a:r>
              <a:rPr sz="2750" spc="10" dirty="0">
                <a:latin typeface="Calibri"/>
                <a:cs typeface="Calibri"/>
              </a:rPr>
              <a:t>below the </a:t>
            </a:r>
            <a:r>
              <a:rPr sz="2750" spc="-5" dirty="0">
                <a:latin typeface="Calibri"/>
                <a:cs typeface="Calibri"/>
              </a:rPr>
              <a:t>goal </a:t>
            </a:r>
            <a:r>
              <a:rPr sz="2750" spc="20" dirty="0">
                <a:latin typeface="Calibri"/>
                <a:cs typeface="Calibri"/>
              </a:rPr>
              <a:t>line, </a:t>
            </a:r>
            <a:r>
              <a:rPr sz="2750" spc="10" dirty="0">
                <a:latin typeface="Calibri"/>
                <a:cs typeface="Calibri"/>
              </a:rPr>
              <a:t>make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an</a:t>
            </a:r>
            <a:endParaRPr sz="2750">
              <a:latin typeface="Calibri"/>
              <a:cs typeface="Calibri"/>
            </a:endParaRPr>
          </a:p>
          <a:p>
            <a:pPr marL="250190">
              <a:lnSpc>
                <a:spcPts val="3005"/>
              </a:lnSpc>
            </a:pPr>
            <a:r>
              <a:rPr sz="2750" spc="15" dirty="0">
                <a:latin typeface="Calibri"/>
                <a:cs typeface="Calibri"/>
              </a:rPr>
              <a:t>instructional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change.</a:t>
            </a:r>
            <a:endParaRPr sz="2750">
              <a:latin typeface="Calibri"/>
              <a:cs typeface="Calibri"/>
            </a:endParaRPr>
          </a:p>
          <a:p>
            <a:pPr marL="250190" marR="5080" indent="-237490">
              <a:lnSpc>
                <a:spcPct val="81900"/>
              </a:lnSpc>
              <a:spcBef>
                <a:spcPts val="975"/>
              </a:spcBef>
              <a:buFont typeface="MS UI Gothic"/>
              <a:buChar char="▪"/>
              <a:tabLst>
                <a:tab pos="250825" algn="l"/>
              </a:tabLst>
            </a:pPr>
            <a:r>
              <a:rPr sz="2750" spc="-5" dirty="0">
                <a:latin typeface="Calibri"/>
                <a:cs typeface="Calibri"/>
              </a:rPr>
              <a:t>If </a:t>
            </a:r>
            <a:r>
              <a:rPr sz="2750" spc="10" dirty="0">
                <a:latin typeface="Calibri"/>
                <a:cs typeface="Calibri"/>
              </a:rPr>
              <a:t>the </a:t>
            </a:r>
            <a:r>
              <a:rPr sz="2750" spc="5" dirty="0">
                <a:latin typeface="Calibri"/>
                <a:cs typeface="Calibri"/>
              </a:rPr>
              <a:t>four </a:t>
            </a:r>
            <a:r>
              <a:rPr sz="2750" spc="-5" dirty="0">
                <a:latin typeface="Calibri"/>
                <a:cs typeface="Calibri"/>
              </a:rPr>
              <a:t>data </a:t>
            </a:r>
            <a:r>
              <a:rPr sz="2750" spc="15" dirty="0">
                <a:latin typeface="Calibri"/>
                <a:cs typeface="Calibri"/>
              </a:rPr>
              <a:t>points </a:t>
            </a:r>
            <a:r>
              <a:rPr sz="2750" spc="-10" dirty="0">
                <a:latin typeface="Calibri"/>
                <a:cs typeface="Calibri"/>
              </a:rPr>
              <a:t>are </a:t>
            </a:r>
            <a:r>
              <a:rPr sz="2750" spc="20" dirty="0">
                <a:latin typeface="Calibri"/>
                <a:cs typeface="Calibri"/>
              </a:rPr>
              <a:t>both above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10" dirty="0">
                <a:latin typeface="Calibri"/>
                <a:cs typeface="Calibri"/>
              </a:rPr>
              <a:t>below the  </a:t>
            </a:r>
            <a:r>
              <a:rPr sz="2750" spc="15" dirty="0">
                <a:latin typeface="Calibri"/>
                <a:cs typeface="Calibri"/>
              </a:rPr>
              <a:t>goal </a:t>
            </a:r>
            <a:r>
              <a:rPr sz="2750" spc="5" dirty="0">
                <a:latin typeface="Calibri"/>
                <a:cs typeface="Calibri"/>
              </a:rPr>
              <a:t>line, </a:t>
            </a:r>
            <a:r>
              <a:rPr sz="2750" dirty="0">
                <a:latin typeface="Calibri"/>
                <a:cs typeface="Calibri"/>
              </a:rPr>
              <a:t>keep </a:t>
            </a:r>
            <a:r>
              <a:rPr sz="2750" spc="10" dirty="0">
                <a:latin typeface="Calibri"/>
                <a:cs typeface="Calibri"/>
              </a:rPr>
              <a:t>collecting </a:t>
            </a:r>
            <a:r>
              <a:rPr sz="2750" spc="-5" dirty="0">
                <a:latin typeface="Calibri"/>
                <a:cs typeface="Calibri"/>
              </a:rPr>
              <a:t>data </a:t>
            </a:r>
            <a:r>
              <a:rPr sz="2750" spc="10" dirty="0">
                <a:latin typeface="Calibri"/>
                <a:cs typeface="Calibri"/>
              </a:rPr>
              <a:t>until </a:t>
            </a:r>
            <a:r>
              <a:rPr sz="2750" spc="35" dirty="0">
                <a:latin typeface="Calibri"/>
                <a:cs typeface="Calibri"/>
              </a:rPr>
              <a:t>the </a:t>
            </a:r>
            <a:r>
              <a:rPr sz="2750" spc="10" dirty="0">
                <a:latin typeface="Calibri"/>
                <a:cs typeface="Calibri"/>
              </a:rPr>
              <a:t>four-point rule  </a:t>
            </a:r>
            <a:r>
              <a:rPr sz="2750" dirty="0">
                <a:latin typeface="Calibri"/>
                <a:cs typeface="Calibri"/>
              </a:rPr>
              <a:t>can </a:t>
            </a:r>
            <a:r>
              <a:rPr sz="2750" spc="-5" dirty="0">
                <a:latin typeface="Calibri"/>
                <a:cs typeface="Calibri"/>
              </a:rPr>
              <a:t>be </a:t>
            </a:r>
            <a:r>
              <a:rPr sz="2750" spc="15" dirty="0">
                <a:latin typeface="Calibri"/>
                <a:cs typeface="Calibri"/>
              </a:rPr>
              <a:t>applied (or </a:t>
            </a:r>
            <a:r>
              <a:rPr sz="2750" spc="10" dirty="0">
                <a:latin typeface="Calibri"/>
                <a:cs typeface="Calibri"/>
              </a:rPr>
              <a:t>consider </a:t>
            </a:r>
            <a:r>
              <a:rPr sz="2750" spc="5" dirty="0">
                <a:latin typeface="Calibri"/>
                <a:cs typeface="Calibri"/>
              </a:rPr>
              <a:t>trend </a:t>
            </a:r>
            <a:r>
              <a:rPr sz="2750" spc="15" dirty="0">
                <a:latin typeface="Calibri"/>
                <a:cs typeface="Calibri"/>
              </a:rPr>
              <a:t>analysis—coming  </a:t>
            </a:r>
            <a:r>
              <a:rPr sz="2750" spc="25" dirty="0">
                <a:latin typeface="Calibri"/>
                <a:cs typeface="Calibri"/>
              </a:rPr>
              <a:t>up).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025" y="417829"/>
            <a:ext cx="564515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/>
              <a:t>Method </a:t>
            </a:r>
            <a:r>
              <a:rPr sz="3600" spc="10" dirty="0"/>
              <a:t>#1: </a:t>
            </a:r>
            <a:r>
              <a:rPr sz="3600" dirty="0"/>
              <a:t>Four-Point</a:t>
            </a:r>
            <a:r>
              <a:rPr sz="3600" spc="-85" dirty="0"/>
              <a:t> </a:t>
            </a:r>
            <a:r>
              <a:rPr sz="3600" spc="-5" dirty="0"/>
              <a:t>Rule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830056" y="6331267"/>
            <a:ext cx="2546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5955693"/>
            <a:ext cx="2671445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1800" spc="-5" dirty="0">
                <a:latin typeface="Calibri"/>
                <a:cs typeface="Calibri"/>
              </a:rPr>
              <a:t>National Center </a:t>
            </a:r>
            <a:r>
              <a:rPr sz="1800" spc="10" dirty="0">
                <a:latin typeface="Calibri"/>
                <a:cs typeface="Calibri"/>
              </a:rPr>
              <a:t>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Intensive  </a:t>
            </a:r>
            <a:r>
              <a:rPr sz="1800" spc="-5" dirty="0">
                <a:latin typeface="Calibri"/>
                <a:cs typeface="Calibri"/>
              </a:rPr>
              <a:t>Intervention: </a:t>
            </a:r>
            <a:r>
              <a:rPr sz="1800" spc="-20" dirty="0">
                <a:latin typeface="Calibri"/>
                <a:cs typeface="Calibri"/>
              </a:rPr>
              <a:t>at </a:t>
            </a:r>
            <a:r>
              <a:rPr sz="1800" spc="-10" dirty="0">
                <a:latin typeface="Calibri"/>
                <a:cs typeface="Calibri"/>
              </a:rPr>
              <a:t>American  </a:t>
            </a:r>
            <a:r>
              <a:rPr sz="1800" spc="-5" dirty="0">
                <a:latin typeface="Calibri"/>
                <a:cs typeface="Calibri"/>
              </a:rPr>
              <a:t>Institutes for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2" y="945134"/>
            <a:ext cx="749109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Practicing the </a:t>
            </a:r>
            <a:r>
              <a:rPr sz="4400" spc="5" dirty="0"/>
              <a:t>Four-Point</a:t>
            </a:r>
            <a:r>
              <a:rPr sz="4400" spc="-105" dirty="0"/>
              <a:t> </a:t>
            </a:r>
            <a:r>
              <a:rPr sz="4400" dirty="0"/>
              <a:t>Rule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33208" y="3253740"/>
            <a:ext cx="5257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c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" y="1885950"/>
            <a:ext cx="6562725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0056" y="6331267"/>
            <a:ext cx="2546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5955693"/>
            <a:ext cx="2671445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1800" spc="-5" dirty="0">
                <a:latin typeface="Calibri"/>
                <a:cs typeface="Calibri"/>
              </a:rPr>
              <a:t>National Center </a:t>
            </a:r>
            <a:r>
              <a:rPr sz="1800" spc="10" dirty="0">
                <a:latin typeface="Calibri"/>
                <a:cs typeface="Calibri"/>
              </a:rPr>
              <a:t>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Intensive  </a:t>
            </a:r>
            <a:r>
              <a:rPr sz="1800" spc="-5" dirty="0">
                <a:latin typeface="Calibri"/>
                <a:cs typeface="Calibri"/>
              </a:rPr>
              <a:t>Intervention: </a:t>
            </a:r>
            <a:r>
              <a:rPr sz="1800" spc="-20" dirty="0">
                <a:latin typeface="Calibri"/>
                <a:cs typeface="Calibri"/>
              </a:rPr>
              <a:t>at </a:t>
            </a:r>
            <a:r>
              <a:rPr sz="1800" spc="-10" dirty="0">
                <a:latin typeface="Calibri"/>
                <a:cs typeface="Calibri"/>
              </a:rPr>
              <a:t>American  </a:t>
            </a:r>
            <a:r>
              <a:rPr sz="1800" spc="-5" dirty="0">
                <a:latin typeface="Calibri"/>
                <a:cs typeface="Calibri"/>
              </a:rPr>
              <a:t>Institutes for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2" y="945134"/>
            <a:ext cx="749109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Practicing the </a:t>
            </a:r>
            <a:r>
              <a:rPr sz="4400" spc="5" dirty="0"/>
              <a:t>Four-Point</a:t>
            </a:r>
            <a:r>
              <a:rPr sz="4400" spc="-105" dirty="0"/>
              <a:t> </a:t>
            </a:r>
            <a:r>
              <a:rPr sz="4400" dirty="0"/>
              <a:t>Rule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56143" y="3253740"/>
            <a:ext cx="6724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1800" spc="-4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spc="25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333E5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275" y="1990725"/>
            <a:ext cx="6886575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0056" y="6331267"/>
            <a:ext cx="25463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5955693"/>
            <a:ext cx="2671445" cy="85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1800" spc="-5" dirty="0">
                <a:latin typeface="Calibri"/>
                <a:cs typeface="Calibri"/>
              </a:rPr>
              <a:t>National Center </a:t>
            </a:r>
            <a:r>
              <a:rPr sz="1800" spc="10" dirty="0">
                <a:latin typeface="Calibri"/>
                <a:cs typeface="Calibri"/>
              </a:rPr>
              <a:t>on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Intensive  </a:t>
            </a:r>
            <a:r>
              <a:rPr sz="1800" spc="-5" dirty="0">
                <a:latin typeface="Calibri"/>
                <a:cs typeface="Calibri"/>
              </a:rPr>
              <a:t>Intervention: </a:t>
            </a:r>
            <a:r>
              <a:rPr sz="1800" spc="-20" dirty="0">
                <a:latin typeface="Calibri"/>
                <a:cs typeface="Calibri"/>
              </a:rPr>
              <a:t>at </a:t>
            </a:r>
            <a:r>
              <a:rPr sz="1800" spc="-10" dirty="0">
                <a:latin typeface="Calibri"/>
                <a:cs typeface="Calibri"/>
              </a:rPr>
              <a:t>American  </a:t>
            </a:r>
            <a:r>
              <a:rPr sz="1800" spc="-5" dirty="0">
                <a:latin typeface="Calibri"/>
                <a:cs typeface="Calibri"/>
              </a:rPr>
              <a:t>Institutes for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016" y="1499616"/>
            <a:ext cx="1316736" cy="196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0" y="975360"/>
            <a:ext cx="829055" cy="342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4304" y="5047488"/>
            <a:ext cx="597407" cy="1072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8159" y="938783"/>
            <a:ext cx="1450848" cy="2511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2592" y="1840992"/>
            <a:ext cx="1146048" cy="1658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2592" y="4181855"/>
            <a:ext cx="1109472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191" y="5754623"/>
            <a:ext cx="902208" cy="365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8080" y="6059423"/>
            <a:ext cx="1085087" cy="207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6655" y="6254496"/>
            <a:ext cx="707136" cy="243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540" y="3439667"/>
            <a:ext cx="0" cy="2626360"/>
          </a:xfrm>
          <a:custGeom>
            <a:avLst/>
            <a:gdLst/>
            <a:ahLst/>
            <a:cxnLst/>
            <a:rect l="l" t="t" r="r" b="b"/>
            <a:pathLst>
              <a:path h="2626360">
                <a:moveTo>
                  <a:pt x="0" y="2625852"/>
                </a:moveTo>
                <a:lnTo>
                  <a:pt x="0" y="0"/>
                </a:lnTo>
              </a:path>
            </a:pathLst>
          </a:custGeom>
          <a:ln w="15240">
            <a:solidFill>
              <a:srgbClr val="DBC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2170" y="3651503"/>
            <a:ext cx="0" cy="2383790"/>
          </a:xfrm>
          <a:custGeom>
            <a:avLst/>
            <a:gdLst/>
            <a:ahLst/>
            <a:cxnLst/>
            <a:rect l="l" t="t" r="r" b="b"/>
            <a:pathLst>
              <a:path h="2383790">
                <a:moveTo>
                  <a:pt x="0" y="2383536"/>
                </a:moveTo>
                <a:lnTo>
                  <a:pt x="0" y="0"/>
                </a:lnTo>
              </a:path>
            </a:pathLst>
          </a:custGeom>
          <a:ln w="3175">
            <a:solidFill>
              <a:srgbClr val="D4B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1255" y="4383023"/>
            <a:ext cx="0" cy="551815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551688"/>
                </a:moveTo>
                <a:lnTo>
                  <a:pt x="0" y="0"/>
                </a:lnTo>
              </a:path>
            </a:pathLst>
          </a:custGeom>
          <a:ln w="19812">
            <a:solidFill>
              <a:srgbClr val="544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1097" y="4376928"/>
            <a:ext cx="0" cy="688975"/>
          </a:xfrm>
          <a:custGeom>
            <a:avLst/>
            <a:gdLst/>
            <a:ahLst/>
            <a:cxnLst/>
            <a:rect l="l" t="t" r="r" b="b"/>
            <a:pathLst>
              <a:path h="688975">
                <a:moveTo>
                  <a:pt x="0" y="688848"/>
                </a:moveTo>
                <a:lnTo>
                  <a:pt x="0" y="0"/>
                </a:lnTo>
              </a:path>
            </a:pathLst>
          </a:custGeom>
          <a:ln w="21336">
            <a:solidFill>
              <a:srgbClr val="544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2667" y="3432047"/>
            <a:ext cx="0" cy="1888489"/>
          </a:xfrm>
          <a:custGeom>
            <a:avLst/>
            <a:gdLst/>
            <a:ahLst/>
            <a:cxnLst/>
            <a:rect l="l" t="t" r="r" b="b"/>
            <a:pathLst>
              <a:path h="1888489">
                <a:moveTo>
                  <a:pt x="0" y="1888236"/>
                </a:moveTo>
                <a:lnTo>
                  <a:pt x="0" y="0"/>
                </a:lnTo>
              </a:path>
            </a:pathLst>
          </a:custGeom>
          <a:ln w="18288">
            <a:solidFill>
              <a:srgbClr val="544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5859" y="5102352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670560"/>
                </a:moveTo>
                <a:lnTo>
                  <a:pt x="0" y="0"/>
                </a:lnTo>
              </a:path>
            </a:pathLst>
          </a:custGeom>
          <a:ln w="15240">
            <a:solidFill>
              <a:srgbClr val="4B4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3728" y="3450335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2304288"/>
                </a:moveTo>
                <a:lnTo>
                  <a:pt x="0" y="0"/>
                </a:lnTo>
              </a:path>
            </a:pathLst>
          </a:custGeom>
          <a:ln w="21336">
            <a:solidFill>
              <a:srgbClr val="544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1330" y="3534155"/>
            <a:ext cx="0" cy="2531745"/>
          </a:xfrm>
          <a:custGeom>
            <a:avLst/>
            <a:gdLst/>
            <a:ahLst/>
            <a:cxnLst/>
            <a:rect l="l" t="t" r="r" b="b"/>
            <a:pathLst>
              <a:path h="2531745">
                <a:moveTo>
                  <a:pt x="0" y="2531364"/>
                </a:moveTo>
                <a:lnTo>
                  <a:pt x="0" y="0"/>
                </a:lnTo>
              </a:path>
            </a:pathLst>
          </a:custGeom>
          <a:ln w="16764">
            <a:solidFill>
              <a:srgbClr val="ACA8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9402" y="4261103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512063"/>
                </a:moveTo>
                <a:lnTo>
                  <a:pt x="0" y="0"/>
                </a:lnTo>
              </a:path>
            </a:pathLst>
          </a:custGeom>
          <a:ln w="10668">
            <a:solidFill>
              <a:srgbClr val="A3A8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8378" y="3534155"/>
            <a:ext cx="0" cy="2531745"/>
          </a:xfrm>
          <a:custGeom>
            <a:avLst/>
            <a:gdLst/>
            <a:ahLst/>
            <a:cxnLst/>
            <a:rect l="l" t="t" r="r" b="b"/>
            <a:pathLst>
              <a:path h="2531745">
                <a:moveTo>
                  <a:pt x="0" y="2531364"/>
                </a:moveTo>
                <a:lnTo>
                  <a:pt x="0" y="0"/>
                </a:lnTo>
              </a:path>
            </a:pathLst>
          </a:custGeom>
          <a:ln w="3175">
            <a:solidFill>
              <a:srgbClr val="A3A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73423" y="6092952"/>
            <a:ext cx="829310" cy="0"/>
          </a:xfrm>
          <a:custGeom>
            <a:avLst/>
            <a:gdLst/>
            <a:ahLst/>
            <a:cxnLst/>
            <a:rect l="l" t="t" r="r" b="b"/>
            <a:pathLst>
              <a:path w="829310">
                <a:moveTo>
                  <a:pt x="0" y="0"/>
                </a:moveTo>
                <a:lnTo>
                  <a:pt x="829055" y="0"/>
                </a:lnTo>
              </a:path>
            </a:pathLst>
          </a:custGeom>
          <a:ln w="24384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776" y="3441191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9144">
            <a:solidFill>
              <a:srgbClr val="BFB3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444" y="6091428"/>
            <a:ext cx="2708275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8148" y="0"/>
                </a:lnTo>
              </a:path>
            </a:pathLst>
          </a:custGeom>
          <a:ln w="25908">
            <a:solidFill>
              <a:srgbClr val="575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15328" y="3535679"/>
            <a:ext cx="1545590" cy="0"/>
          </a:xfrm>
          <a:custGeom>
            <a:avLst/>
            <a:gdLst/>
            <a:ahLst/>
            <a:cxnLst/>
            <a:rect l="l" t="t" r="r" b="b"/>
            <a:pathLst>
              <a:path w="1545590">
                <a:moveTo>
                  <a:pt x="0" y="0"/>
                </a:moveTo>
                <a:lnTo>
                  <a:pt x="1545336" y="0"/>
                </a:lnTo>
              </a:path>
            </a:pathLst>
          </a:custGeom>
          <a:ln w="12192">
            <a:solidFill>
              <a:srgbClr val="A0A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3552" y="4828032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59">
                <a:moveTo>
                  <a:pt x="0" y="0"/>
                </a:moveTo>
                <a:lnTo>
                  <a:pt x="1051559" y="0"/>
                </a:lnTo>
              </a:path>
            </a:pathLst>
          </a:custGeom>
          <a:ln w="12192">
            <a:solidFill>
              <a:srgbClr val="9CA0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68111" y="6089903"/>
            <a:ext cx="2887980" cy="0"/>
          </a:xfrm>
          <a:custGeom>
            <a:avLst/>
            <a:gdLst/>
            <a:ahLst/>
            <a:cxnLst/>
            <a:rect l="l" t="t" r="r" b="b"/>
            <a:pathLst>
              <a:path w="2887979">
                <a:moveTo>
                  <a:pt x="0" y="0"/>
                </a:moveTo>
                <a:lnTo>
                  <a:pt x="2887980" y="0"/>
                </a:lnTo>
              </a:path>
            </a:pathLst>
          </a:custGeom>
          <a:ln w="25908">
            <a:solidFill>
              <a:srgbClr val="545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31719" y="6158229"/>
            <a:ext cx="930275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7530" algn="l"/>
                <a:tab pos="838200" algn="l"/>
              </a:tabLst>
            </a:pPr>
            <a:r>
              <a:rPr sz="2100" i="1" spc="-5" dirty="0">
                <a:solidFill>
                  <a:srgbClr val="42413D"/>
                </a:solidFill>
                <a:latin typeface="Times New Roman"/>
                <a:cs typeface="Times New Roman"/>
              </a:rPr>
              <a:t>"It	</a:t>
            </a:r>
            <a:r>
              <a:rPr sz="2100" i="1" spc="40" dirty="0">
                <a:solidFill>
                  <a:srgbClr val="42413D"/>
                </a:solidFill>
                <a:latin typeface="Times New Roman"/>
                <a:cs typeface="Times New Roman"/>
              </a:rPr>
              <a:t>n	</a:t>
            </a:r>
            <a:r>
              <a:rPr sz="2150" i="1" spc="20" dirty="0">
                <a:solidFill>
                  <a:srgbClr val="42413D"/>
                </a:solidFill>
                <a:latin typeface="Times New Roman"/>
                <a:cs typeface="Times New Roman"/>
              </a:rPr>
              <a:t>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78116" y="6154928"/>
            <a:ext cx="473709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-60" dirty="0">
                <a:solidFill>
                  <a:srgbClr val="42413D"/>
                </a:solidFill>
                <a:latin typeface="Times New Roman"/>
                <a:cs typeface="Times New Roman"/>
              </a:rPr>
              <a:t>u.</a:t>
            </a:r>
            <a:r>
              <a:rPr sz="2200" i="1" spc="-5" dirty="0">
                <a:solidFill>
                  <a:srgbClr val="42413D"/>
                </a:solidFill>
                <a:latin typeface="Times New Roman"/>
                <a:cs typeface="Times New Roman"/>
              </a:rPr>
              <a:t> </a:t>
            </a:r>
            <a:r>
              <a:rPr sz="2050" i="1" spc="15" dirty="0">
                <a:solidFill>
                  <a:srgbClr val="42413D"/>
                </a:solidFill>
                <a:latin typeface="Times New Roman"/>
                <a:cs typeface="Times New Roman"/>
              </a:rPr>
              <a:t>It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4809" y="6095746"/>
            <a:ext cx="128905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-285" dirty="0">
                <a:solidFill>
                  <a:srgbClr val="42413D"/>
                </a:solidFill>
                <a:latin typeface="Times New Roman"/>
                <a:cs typeface="Times New Roman"/>
              </a:rPr>
              <a:t>,</a:t>
            </a:r>
            <a:r>
              <a:rPr sz="1425" i="1" spc="15" baseline="14619" dirty="0">
                <a:solidFill>
                  <a:srgbClr val="42413D"/>
                </a:solidFill>
                <a:latin typeface="Times New Roman"/>
                <a:cs typeface="Times New Roman"/>
              </a:rPr>
              <a:t>I</a:t>
            </a:r>
            <a:r>
              <a:rPr sz="850" spc="-85" dirty="0">
                <a:solidFill>
                  <a:srgbClr val="42413D"/>
                </a:solidFill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3935" y="6135116"/>
            <a:ext cx="172085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60" baseline="-7309" dirty="0">
                <a:solidFill>
                  <a:srgbClr val="42413D"/>
                </a:solidFill>
                <a:latin typeface="Times New Roman"/>
                <a:cs typeface="Times New Roman"/>
              </a:rPr>
              <a:t>.</a:t>
            </a:r>
            <a:r>
              <a:rPr sz="2850" spc="-517" baseline="-7309" dirty="0">
                <a:solidFill>
                  <a:srgbClr val="42413D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srgbClr val="42413D"/>
                </a:solidFill>
                <a:latin typeface="Times New Roman"/>
                <a:cs typeface="Times New Roman"/>
              </a:rPr>
              <a:t>"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630936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Adaptations </a:t>
            </a:r>
            <a:r>
              <a:rPr sz="4400" spc="-5" dirty="0"/>
              <a:t>to</a:t>
            </a:r>
            <a:r>
              <a:rPr sz="4400" spc="-85" dirty="0"/>
              <a:t> </a:t>
            </a:r>
            <a:r>
              <a:rPr sz="4400" dirty="0"/>
              <a:t>instruction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025" y="1556384"/>
            <a:ext cx="7654290" cy="260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Review </a:t>
            </a:r>
            <a:r>
              <a:rPr sz="2750" spc="10" dirty="0">
                <a:latin typeface="Arial"/>
                <a:cs typeface="Arial"/>
              </a:rPr>
              <a:t>IEP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goals</a:t>
            </a:r>
            <a:endParaRPr sz="2750">
              <a:latin typeface="Arial"/>
              <a:cs typeface="Arial"/>
            </a:endParaRPr>
          </a:p>
          <a:p>
            <a:pPr marL="699135" marR="723265" lvl="1" indent="-228600">
              <a:lnSpc>
                <a:spcPts val="2630"/>
              </a:lnSpc>
              <a:spcBef>
                <a:spcPts val="500"/>
              </a:spcBef>
              <a:buChar char="•"/>
              <a:tabLst>
                <a:tab pos="699770" algn="l"/>
              </a:tabLst>
            </a:pPr>
            <a:r>
              <a:rPr sz="2400" spc="-5" dirty="0">
                <a:latin typeface="Arial"/>
                <a:cs typeface="Arial"/>
              </a:rPr>
              <a:t>Specific, Measurable, </a:t>
            </a:r>
            <a:r>
              <a:rPr sz="2400" dirty="0">
                <a:latin typeface="Arial"/>
                <a:cs typeface="Arial"/>
              </a:rPr>
              <a:t>Attainable,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Reasonable,  </a:t>
            </a:r>
            <a:r>
              <a:rPr sz="2400" spc="-20" dirty="0">
                <a:latin typeface="Arial"/>
                <a:cs typeface="Arial"/>
              </a:rPr>
              <a:t>Timely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ts val="2755"/>
              </a:lnSpc>
              <a:spcBef>
                <a:spcPts val="150"/>
              </a:spcBef>
              <a:buChar char="•"/>
              <a:tabLst>
                <a:tab pos="699770" algn="l"/>
              </a:tabLst>
            </a:pPr>
            <a:r>
              <a:rPr sz="2400" spc="-5" dirty="0">
                <a:latin typeface="Arial"/>
                <a:cs typeface="Arial"/>
              </a:rPr>
              <a:t>Clear </a:t>
            </a:r>
            <a:r>
              <a:rPr sz="2400" spc="-15" dirty="0">
                <a:latin typeface="Arial"/>
                <a:cs typeface="Arial"/>
              </a:rPr>
              <a:t>effective </a:t>
            </a:r>
            <a:r>
              <a:rPr sz="2400" spc="-5" dirty="0">
                <a:latin typeface="Arial"/>
                <a:cs typeface="Arial"/>
              </a:rPr>
              <a:t>instructional strategies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accommodations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ts val="2720"/>
              </a:lnSpc>
              <a:spcBef>
                <a:spcPts val="195"/>
              </a:spcBef>
              <a:buChar char="•"/>
              <a:tabLst>
                <a:tab pos="699770" algn="l"/>
              </a:tabLst>
            </a:pPr>
            <a:r>
              <a:rPr sz="2400" spc="-5" dirty="0">
                <a:latin typeface="Arial"/>
                <a:cs typeface="Arial"/>
              </a:rPr>
              <a:t>Progress Monitoring </a:t>
            </a:r>
            <a:r>
              <a:rPr sz="2400" spc="-10" dirty="0">
                <a:latin typeface="Arial"/>
                <a:cs typeface="Arial"/>
              </a:rPr>
              <a:t>meets </a:t>
            </a:r>
            <a:r>
              <a:rPr sz="2400" spc="-2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performance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criteria</a:t>
            </a:r>
            <a:endParaRPr sz="2400">
              <a:latin typeface="Arial"/>
              <a:cs typeface="Arial"/>
            </a:endParaRPr>
          </a:p>
          <a:p>
            <a:pPr marL="699135">
              <a:lnSpc>
                <a:spcPts val="2720"/>
              </a:lnSpc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achieve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IEP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211010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P</a:t>
            </a:r>
            <a:r>
              <a:rPr sz="4400" spc="20" dirty="0"/>
              <a:t>u</a:t>
            </a:r>
            <a:r>
              <a:rPr sz="4400" spc="-40" dirty="0"/>
              <a:t>r</a:t>
            </a:r>
            <a:r>
              <a:rPr sz="4400" spc="20" dirty="0"/>
              <a:t>po</a:t>
            </a:r>
            <a:r>
              <a:rPr sz="4400" spc="-25" dirty="0"/>
              <a:t>s</a:t>
            </a:r>
            <a:r>
              <a:rPr sz="4400" spc="15" dirty="0"/>
              <a:t>e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708025" y="1285621"/>
            <a:ext cx="7542530" cy="311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20" dirty="0">
                <a:latin typeface="Arial"/>
                <a:cs typeface="Arial"/>
              </a:rPr>
              <a:t>Strategic </a:t>
            </a:r>
            <a:r>
              <a:rPr sz="2750" spc="25" dirty="0">
                <a:latin typeface="Arial"/>
                <a:cs typeface="Arial"/>
              </a:rPr>
              <a:t>focus </a:t>
            </a:r>
            <a:r>
              <a:rPr sz="2750" spc="-10" dirty="0">
                <a:latin typeface="Arial"/>
                <a:cs typeface="Arial"/>
              </a:rPr>
              <a:t>on </a:t>
            </a:r>
            <a:r>
              <a:rPr sz="2750" spc="10" dirty="0">
                <a:latin typeface="Arial"/>
                <a:cs typeface="Arial"/>
              </a:rPr>
              <a:t>skill</a:t>
            </a:r>
            <a:r>
              <a:rPr sz="2750" spc="-10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deficits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80"/>
              </a:spcBef>
              <a:buChar char="•"/>
              <a:tabLst>
                <a:tab pos="241935" algn="l"/>
              </a:tabLst>
            </a:pPr>
            <a:r>
              <a:rPr sz="2750" spc="25" dirty="0">
                <a:latin typeface="Arial"/>
                <a:cs typeface="Arial"/>
              </a:rPr>
              <a:t>Thoughtful </a:t>
            </a:r>
            <a:r>
              <a:rPr sz="2750" spc="20" dirty="0">
                <a:latin typeface="Arial"/>
                <a:cs typeface="Arial"/>
              </a:rPr>
              <a:t>consideration </a:t>
            </a:r>
            <a:r>
              <a:rPr sz="2750" spc="25" dirty="0">
                <a:latin typeface="Arial"/>
                <a:cs typeface="Arial"/>
              </a:rPr>
              <a:t>on </a:t>
            </a:r>
            <a:r>
              <a:rPr sz="2750" spc="35" dirty="0">
                <a:latin typeface="Arial"/>
                <a:cs typeface="Arial"/>
              </a:rPr>
              <a:t>how </a:t>
            </a:r>
            <a:r>
              <a:rPr sz="2750" spc="10" dirty="0">
                <a:latin typeface="Arial"/>
                <a:cs typeface="Arial"/>
              </a:rPr>
              <a:t>the goals</a:t>
            </a:r>
            <a:r>
              <a:rPr sz="2750" spc="20" dirty="0">
                <a:latin typeface="Arial"/>
                <a:cs typeface="Arial"/>
              </a:rPr>
              <a:t> will</a:t>
            </a:r>
            <a:endParaRPr sz="275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750" spc="25" dirty="0">
                <a:latin typeface="Arial"/>
                <a:cs typeface="Arial"/>
              </a:rPr>
              <a:t>be </a:t>
            </a:r>
            <a:r>
              <a:rPr sz="2750" spc="30" dirty="0">
                <a:latin typeface="Arial"/>
                <a:cs typeface="Arial"/>
              </a:rPr>
              <a:t>measured </a:t>
            </a:r>
            <a:r>
              <a:rPr sz="2750" spc="20" dirty="0">
                <a:latin typeface="Arial"/>
                <a:cs typeface="Arial"/>
              </a:rPr>
              <a:t>through </a:t>
            </a:r>
            <a:r>
              <a:rPr sz="2750" spc="25" dirty="0">
                <a:latin typeface="Arial"/>
                <a:cs typeface="Arial"/>
              </a:rPr>
              <a:t>research-based</a:t>
            </a:r>
            <a:r>
              <a:rPr sz="2750" spc="-3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tools</a:t>
            </a:r>
            <a:endParaRPr sz="2750">
              <a:latin typeface="Arial"/>
              <a:cs typeface="Arial"/>
            </a:endParaRPr>
          </a:p>
          <a:p>
            <a:pPr marL="241300" marR="1136650" indent="-228600">
              <a:lnSpc>
                <a:spcPts val="3080"/>
              </a:lnSpc>
              <a:spcBef>
                <a:spcPts val="965"/>
              </a:spcBef>
              <a:buChar char="•"/>
              <a:tabLst>
                <a:tab pos="241935" algn="l"/>
              </a:tabLst>
            </a:pPr>
            <a:r>
              <a:rPr sz="2750" spc="20" dirty="0">
                <a:latin typeface="Arial"/>
                <a:cs typeface="Arial"/>
              </a:rPr>
              <a:t>Provide both </a:t>
            </a:r>
            <a:r>
              <a:rPr sz="2750" spc="25" dirty="0">
                <a:latin typeface="Arial"/>
                <a:cs typeface="Arial"/>
              </a:rPr>
              <a:t>short-term </a:t>
            </a:r>
            <a:r>
              <a:rPr sz="2750" spc="30" dirty="0">
                <a:latin typeface="Arial"/>
                <a:cs typeface="Arial"/>
              </a:rPr>
              <a:t>and </a:t>
            </a:r>
            <a:r>
              <a:rPr sz="2750" spc="25" dirty="0">
                <a:latin typeface="Arial"/>
                <a:cs typeface="Arial"/>
              </a:rPr>
              <a:t>long-term  </a:t>
            </a:r>
            <a:r>
              <a:rPr sz="2750" spc="20" dirty="0">
                <a:latin typeface="Arial"/>
                <a:cs typeface="Arial"/>
              </a:rPr>
              <a:t>strategies </a:t>
            </a:r>
            <a:r>
              <a:rPr sz="2750" spc="15" dirty="0">
                <a:latin typeface="Arial"/>
                <a:cs typeface="Arial"/>
              </a:rPr>
              <a:t>that </a:t>
            </a:r>
            <a:r>
              <a:rPr sz="2750" spc="25" dirty="0">
                <a:latin typeface="Arial"/>
                <a:cs typeface="Arial"/>
              </a:rPr>
              <a:t>support student</a:t>
            </a:r>
            <a:r>
              <a:rPr sz="2750" spc="-13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learning</a:t>
            </a:r>
            <a:endParaRPr sz="2750">
              <a:latin typeface="Arial"/>
              <a:cs typeface="Arial"/>
            </a:endParaRPr>
          </a:p>
          <a:p>
            <a:pPr marL="241300" marR="641985" indent="-228600">
              <a:lnSpc>
                <a:spcPts val="3080"/>
              </a:lnSpc>
              <a:spcBef>
                <a:spcPts val="894"/>
              </a:spcBef>
              <a:buChar char="•"/>
              <a:tabLst>
                <a:tab pos="241935" algn="l"/>
              </a:tabLst>
            </a:pPr>
            <a:r>
              <a:rPr sz="2750" spc="20" dirty="0">
                <a:latin typeface="Arial"/>
                <a:cs typeface="Arial"/>
              </a:rPr>
              <a:t>Provide insight </a:t>
            </a:r>
            <a:r>
              <a:rPr sz="2750" spc="25" dirty="0">
                <a:latin typeface="Arial"/>
                <a:cs typeface="Arial"/>
              </a:rPr>
              <a:t>on </a:t>
            </a:r>
            <a:r>
              <a:rPr sz="2750" spc="20" dirty="0">
                <a:latin typeface="Arial"/>
                <a:cs typeface="Arial"/>
              </a:rPr>
              <a:t>various </a:t>
            </a:r>
            <a:r>
              <a:rPr sz="2750" spc="15" dirty="0">
                <a:latin typeface="Arial"/>
                <a:cs typeface="Arial"/>
              </a:rPr>
              <a:t>instructional  </a:t>
            </a:r>
            <a:r>
              <a:rPr sz="2750" spc="20" dirty="0">
                <a:latin typeface="Arial"/>
                <a:cs typeface="Arial"/>
              </a:rPr>
              <a:t>strategies </a:t>
            </a:r>
            <a:r>
              <a:rPr sz="2750" spc="5" dirty="0">
                <a:latin typeface="Arial"/>
                <a:cs typeface="Arial"/>
              </a:rPr>
              <a:t>and </a:t>
            </a:r>
            <a:r>
              <a:rPr sz="2750" spc="30" dirty="0">
                <a:latin typeface="Arial"/>
                <a:cs typeface="Arial"/>
              </a:rPr>
              <a:t>how </a:t>
            </a:r>
            <a:r>
              <a:rPr sz="2750" spc="35" dirty="0">
                <a:latin typeface="Arial"/>
                <a:cs typeface="Arial"/>
              </a:rPr>
              <a:t>to </a:t>
            </a:r>
            <a:r>
              <a:rPr sz="2750" spc="25" dirty="0">
                <a:latin typeface="Arial"/>
                <a:cs typeface="Arial"/>
              </a:rPr>
              <a:t>connect </a:t>
            </a:r>
            <a:r>
              <a:rPr sz="2750" spc="20" dirty="0">
                <a:latin typeface="Arial"/>
                <a:cs typeface="Arial"/>
              </a:rPr>
              <a:t>with </a:t>
            </a:r>
            <a:r>
              <a:rPr sz="2750" spc="30" dirty="0">
                <a:latin typeface="Arial"/>
                <a:cs typeface="Arial"/>
              </a:rPr>
              <a:t>gen</a:t>
            </a:r>
            <a:r>
              <a:rPr sz="2750" spc="-90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ed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25" y="231775"/>
            <a:ext cx="6529070" cy="99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900"/>
              </a:lnSpc>
            </a:pPr>
            <a:r>
              <a:rPr sz="3600" spc="-5" dirty="0"/>
              <a:t>Instructional Strategies (Student  Focused)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08025" y="1553209"/>
            <a:ext cx="5055235" cy="357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Gamification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Convergent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Divergent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Thinking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Project-Based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Experiential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Peer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Teaching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Inquiry-based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"/>
                <a:cs typeface="Arial"/>
              </a:rPr>
              <a:t>Problem-based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400" spc="-5" dirty="0">
                <a:latin typeface="Arial"/>
                <a:cs typeface="Arial"/>
              </a:rPr>
              <a:t>Reciprocal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Teaching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2750" y="1343025"/>
            <a:ext cx="6057900" cy="466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294" y="1128395"/>
            <a:ext cx="8094345" cy="420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43575">
              <a:lnSpc>
                <a:spcPts val="3450"/>
              </a:lnSpc>
            </a:pPr>
            <a:r>
              <a:rPr sz="3200" spc="5" dirty="0">
                <a:latin typeface="Arial"/>
                <a:cs typeface="Arial"/>
              </a:rPr>
              <a:t>Change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your  </a:t>
            </a:r>
            <a:r>
              <a:rPr sz="3200" dirty="0">
                <a:latin typeface="Arial"/>
                <a:cs typeface="Arial"/>
              </a:rPr>
              <a:t>approach</a:t>
            </a:r>
            <a:endParaRPr sz="3200">
              <a:latin typeface="Arial"/>
              <a:cs typeface="Arial"/>
            </a:endParaRPr>
          </a:p>
          <a:p>
            <a:pPr marL="3273425">
              <a:lnSpc>
                <a:spcPts val="3645"/>
              </a:lnSpc>
              <a:spcBef>
                <a:spcPts val="1950"/>
              </a:spcBef>
            </a:pPr>
            <a:r>
              <a:rPr sz="3200" spc="25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vulnerable </a:t>
            </a:r>
            <a:r>
              <a:rPr sz="3200" spc="1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learn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new</a:t>
            </a:r>
            <a:endParaRPr sz="3200">
              <a:latin typeface="Arial"/>
              <a:cs typeface="Arial"/>
            </a:endParaRPr>
          </a:p>
          <a:p>
            <a:pPr marR="456565" algn="ctr">
              <a:lnSpc>
                <a:spcPts val="3645"/>
              </a:lnSpc>
            </a:pPr>
            <a:r>
              <a:rPr sz="3200" spc="-10" dirty="0">
                <a:latin typeface="Arial"/>
                <a:cs typeface="Arial"/>
              </a:rPr>
              <a:t>things</a:t>
            </a:r>
            <a:endParaRPr sz="3200">
              <a:latin typeface="Arial"/>
              <a:cs typeface="Arial"/>
            </a:endParaRPr>
          </a:p>
          <a:p>
            <a:pPr marL="3273425">
              <a:lnSpc>
                <a:spcPct val="100000"/>
              </a:lnSpc>
              <a:spcBef>
                <a:spcPts val="665"/>
              </a:spcBef>
            </a:pPr>
            <a:r>
              <a:rPr sz="3200" spc="-5" dirty="0">
                <a:latin typeface="Arial"/>
                <a:cs typeface="Arial"/>
              </a:rPr>
              <a:t>Student </a:t>
            </a:r>
            <a:r>
              <a:rPr sz="3200" spc="-10" dirty="0">
                <a:latin typeface="Arial"/>
                <a:cs typeface="Arial"/>
              </a:rPr>
              <a:t>Centered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Focus</a:t>
            </a:r>
            <a:endParaRPr sz="3200">
              <a:latin typeface="Arial"/>
              <a:cs typeface="Arial"/>
            </a:endParaRPr>
          </a:p>
          <a:p>
            <a:pPr marL="3273425" marR="391795">
              <a:lnSpc>
                <a:spcPts val="3460"/>
              </a:lnSpc>
              <a:spcBef>
                <a:spcPts val="1020"/>
              </a:spcBef>
            </a:pPr>
            <a:r>
              <a:rPr sz="3200" spc="25" dirty="0">
                <a:latin typeface="Arial"/>
                <a:cs typeface="Arial"/>
              </a:rPr>
              <a:t>Be </a:t>
            </a:r>
            <a:r>
              <a:rPr sz="3200" spc="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advocate </a:t>
            </a:r>
            <a:r>
              <a:rPr sz="3200" spc="-15" dirty="0">
                <a:latin typeface="Arial"/>
                <a:cs typeface="Arial"/>
              </a:rPr>
              <a:t>for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  students </a:t>
            </a:r>
            <a:r>
              <a:rPr sz="3200" spc="-10" dirty="0">
                <a:latin typeface="Arial"/>
                <a:cs typeface="Arial"/>
              </a:rPr>
              <a:t>in gen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  <a:p>
            <a:pPr marL="3273425">
              <a:lnSpc>
                <a:spcPct val="100000"/>
              </a:lnSpc>
              <a:spcBef>
                <a:spcPts val="540"/>
              </a:spcBef>
            </a:pPr>
            <a:r>
              <a:rPr sz="3200" spc="-5" dirty="0">
                <a:latin typeface="Arial"/>
                <a:cs typeface="Arial"/>
              </a:rPr>
              <a:t>Put </a:t>
            </a:r>
            <a:r>
              <a:rPr sz="3200" spc="-10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“I”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Individualized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7250" y="2143125"/>
            <a:ext cx="2019300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37299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Looking</a:t>
            </a:r>
            <a:r>
              <a:rPr sz="4400" spc="-300" dirty="0"/>
              <a:t> </a:t>
            </a:r>
            <a:r>
              <a:rPr sz="4400" spc="-5" dirty="0"/>
              <a:t>Ahead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708025" y="1285621"/>
            <a:ext cx="7620634" cy="424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-5" dirty="0">
                <a:latin typeface="Arial"/>
                <a:cs typeface="Arial"/>
              </a:rPr>
              <a:t>Is </a:t>
            </a:r>
            <a:r>
              <a:rPr sz="2750" spc="25" dirty="0">
                <a:latin typeface="Arial"/>
                <a:cs typeface="Arial"/>
              </a:rPr>
              <a:t>this </a:t>
            </a:r>
            <a:r>
              <a:rPr sz="2750" spc="15" dirty="0">
                <a:latin typeface="Arial"/>
                <a:cs typeface="Arial"/>
              </a:rPr>
              <a:t>a </a:t>
            </a:r>
            <a:r>
              <a:rPr sz="2750" spc="20" dirty="0">
                <a:latin typeface="Arial"/>
                <a:cs typeface="Arial"/>
              </a:rPr>
              <a:t>multi-year</a:t>
            </a:r>
            <a:r>
              <a:rPr sz="2750" spc="-1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goal?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80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How </a:t>
            </a:r>
            <a:r>
              <a:rPr sz="2750" spc="20" dirty="0">
                <a:latin typeface="Arial"/>
                <a:cs typeface="Arial"/>
              </a:rPr>
              <a:t>will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0" dirty="0">
                <a:latin typeface="Arial"/>
                <a:cs typeface="Arial"/>
              </a:rPr>
              <a:t>student </a:t>
            </a:r>
            <a:r>
              <a:rPr sz="2750" spc="15" dirty="0">
                <a:latin typeface="Arial"/>
                <a:cs typeface="Arial"/>
              </a:rPr>
              <a:t>effectively transition </a:t>
            </a:r>
            <a:r>
              <a:rPr sz="2750" spc="-5" dirty="0">
                <a:latin typeface="Arial"/>
                <a:cs typeface="Arial"/>
              </a:rPr>
              <a:t>to</a:t>
            </a:r>
            <a:r>
              <a:rPr sz="2750" spc="30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the</a:t>
            </a:r>
            <a:endParaRPr sz="275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750" spc="15" dirty="0">
                <a:latin typeface="Arial"/>
                <a:cs typeface="Arial"/>
              </a:rPr>
              <a:t>next </a:t>
            </a:r>
            <a:r>
              <a:rPr sz="2750" spc="25" dirty="0">
                <a:latin typeface="Arial"/>
                <a:cs typeface="Arial"/>
              </a:rPr>
              <a:t>grade</a:t>
            </a:r>
            <a:r>
              <a:rPr sz="2750" spc="-65" dirty="0">
                <a:latin typeface="Arial"/>
                <a:cs typeface="Arial"/>
              </a:rPr>
              <a:t> </a:t>
            </a:r>
            <a:r>
              <a:rPr sz="2750" spc="20" dirty="0">
                <a:latin typeface="Arial"/>
                <a:cs typeface="Arial"/>
              </a:rPr>
              <a:t>level?</a:t>
            </a:r>
            <a:endParaRPr sz="2750">
              <a:latin typeface="Arial"/>
              <a:cs typeface="Arial"/>
            </a:endParaRPr>
          </a:p>
          <a:p>
            <a:pPr marL="241300" marR="607695" indent="-228600">
              <a:lnSpc>
                <a:spcPts val="3080"/>
              </a:lnSpc>
              <a:spcBef>
                <a:spcPts val="965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 </a:t>
            </a:r>
            <a:r>
              <a:rPr sz="2750" spc="10" dirty="0">
                <a:latin typeface="Arial"/>
                <a:cs typeface="Arial"/>
              </a:rPr>
              <a:t>can </a:t>
            </a:r>
            <a:r>
              <a:rPr sz="2750" spc="30" dirty="0">
                <a:latin typeface="Arial"/>
                <a:cs typeface="Arial"/>
              </a:rPr>
              <a:t>you </a:t>
            </a:r>
            <a:r>
              <a:rPr sz="2750" spc="25" dirty="0">
                <a:latin typeface="Arial"/>
                <a:cs typeface="Arial"/>
              </a:rPr>
              <a:t>do </a:t>
            </a:r>
            <a:r>
              <a:rPr sz="2750" dirty="0">
                <a:latin typeface="Arial"/>
                <a:cs typeface="Arial"/>
              </a:rPr>
              <a:t>to </a:t>
            </a:r>
            <a:r>
              <a:rPr sz="2750" spc="30" dirty="0">
                <a:latin typeface="Arial"/>
                <a:cs typeface="Arial"/>
              </a:rPr>
              <a:t>prepare </a:t>
            </a:r>
            <a:r>
              <a:rPr sz="2750" spc="10" dirty="0">
                <a:latin typeface="Arial"/>
                <a:cs typeface="Arial"/>
              </a:rPr>
              <a:t>the </a:t>
            </a:r>
            <a:r>
              <a:rPr sz="2750" spc="25" dirty="0">
                <a:latin typeface="Arial"/>
                <a:cs typeface="Arial"/>
              </a:rPr>
              <a:t>student</a:t>
            </a:r>
            <a:r>
              <a:rPr sz="2750" spc="-95" dirty="0">
                <a:latin typeface="Arial"/>
                <a:cs typeface="Arial"/>
              </a:rPr>
              <a:t> </a:t>
            </a:r>
            <a:r>
              <a:rPr sz="2750" spc="10" dirty="0">
                <a:latin typeface="Arial"/>
                <a:cs typeface="Arial"/>
              </a:rPr>
              <a:t>for  </a:t>
            </a:r>
            <a:r>
              <a:rPr sz="2750" spc="20" dirty="0">
                <a:latin typeface="Arial"/>
                <a:cs typeface="Arial"/>
              </a:rPr>
              <a:t>success?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935" algn="l"/>
              </a:tabLst>
            </a:pPr>
            <a:r>
              <a:rPr sz="2750" spc="30" dirty="0">
                <a:latin typeface="Arial"/>
                <a:cs typeface="Arial"/>
              </a:rPr>
              <a:t>What </a:t>
            </a:r>
            <a:r>
              <a:rPr sz="2750" spc="5" dirty="0">
                <a:latin typeface="Arial"/>
                <a:cs typeface="Arial"/>
              </a:rPr>
              <a:t>has </a:t>
            </a:r>
            <a:r>
              <a:rPr sz="2750" spc="30" dirty="0">
                <a:latin typeface="Arial"/>
                <a:cs typeface="Arial"/>
              </a:rPr>
              <a:t>your </a:t>
            </a:r>
            <a:r>
              <a:rPr sz="2750" spc="25" dirty="0">
                <a:latin typeface="Arial"/>
                <a:cs typeface="Arial"/>
              </a:rPr>
              <a:t>EOY </a:t>
            </a:r>
            <a:r>
              <a:rPr sz="2750" spc="20" dirty="0">
                <a:latin typeface="Arial"/>
                <a:cs typeface="Arial"/>
              </a:rPr>
              <a:t>data shown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35" dirty="0">
                <a:latin typeface="Arial"/>
                <a:cs typeface="Arial"/>
              </a:rPr>
              <a:t>you?</a:t>
            </a:r>
            <a:endParaRPr sz="2750">
              <a:latin typeface="Arial"/>
              <a:cs typeface="Arial"/>
            </a:endParaRPr>
          </a:p>
          <a:p>
            <a:pPr marL="699135" lvl="1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699770" algn="l"/>
              </a:tabLst>
            </a:pPr>
            <a:r>
              <a:rPr sz="2400" spc="5" dirty="0">
                <a:latin typeface="Arial"/>
                <a:cs typeface="Arial"/>
              </a:rPr>
              <a:t>Build </a:t>
            </a:r>
            <a:r>
              <a:rPr sz="2400" spc="-20" dirty="0">
                <a:latin typeface="Arial"/>
                <a:cs typeface="Arial"/>
              </a:rPr>
              <a:t>off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success</a:t>
            </a:r>
            <a:endParaRPr sz="2400">
              <a:latin typeface="Arial"/>
              <a:cs typeface="Arial"/>
            </a:endParaRPr>
          </a:p>
          <a:p>
            <a:pPr marL="699135" lvl="1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699770" algn="l"/>
              </a:tabLst>
            </a:pPr>
            <a:r>
              <a:rPr sz="2400" spc="-5" dirty="0">
                <a:latin typeface="Arial"/>
                <a:cs typeface="Arial"/>
              </a:rPr>
              <a:t>Adjust </a:t>
            </a:r>
            <a:r>
              <a:rPr sz="2400" dirty="0">
                <a:latin typeface="Arial"/>
                <a:cs typeface="Arial"/>
              </a:rPr>
              <a:t>instructional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  <a:p>
            <a:pPr marL="699135" marR="184785" lvl="1" indent="-228600">
              <a:lnSpc>
                <a:spcPts val="2630"/>
              </a:lnSpc>
              <a:spcBef>
                <a:spcPts val="490"/>
              </a:spcBef>
              <a:buChar char="•"/>
              <a:tabLst>
                <a:tab pos="699770" algn="l"/>
              </a:tabLst>
            </a:pPr>
            <a:r>
              <a:rPr sz="2400" dirty="0">
                <a:latin typeface="Arial"/>
                <a:cs typeface="Arial"/>
              </a:rPr>
              <a:t>Jumpstarts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15" dirty="0">
                <a:latin typeface="Arial"/>
                <a:cs typeface="Arial"/>
              </a:rPr>
              <a:t>next </a:t>
            </a:r>
            <a:r>
              <a:rPr sz="2400" dirty="0">
                <a:latin typeface="Arial"/>
                <a:cs typeface="Arial"/>
              </a:rPr>
              <a:t>year </a:t>
            </a:r>
            <a:r>
              <a:rPr sz="2400" spc="5" dirty="0">
                <a:latin typeface="Arial"/>
                <a:cs typeface="Arial"/>
              </a:rPr>
              <a:t>(include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EOY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progress  note)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5869305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Understanding </a:t>
            </a:r>
            <a:r>
              <a:rPr sz="4400" dirty="0"/>
              <a:t>the</a:t>
            </a:r>
            <a:r>
              <a:rPr sz="4400" spc="-70" dirty="0"/>
              <a:t> </a:t>
            </a:r>
            <a:r>
              <a:rPr sz="4400" spc="5" dirty="0"/>
              <a:t>How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8025" y="1330071"/>
            <a:ext cx="3437254" cy="205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75005" indent="-228600">
              <a:lnSpc>
                <a:spcPts val="3000"/>
              </a:lnSpc>
              <a:buChar char="•"/>
              <a:tabLst>
                <a:tab pos="241935" algn="l"/>
              </a:tabLst>
            </a:pP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Developed</a:t>
            </a:r>
            <a:r>
              <a:rPr sz="2750" spc="-8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from  </a:t>
            </a: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PLAAFP</a:t>
            </a:r>
            <a:endParaRPr sz="2750">
              <a:latin typeface="Arial"/>
              <a:cs typeface="Arial"/>
            </a:endParaRPr>
          </a:p>
          <a:p>
            <a:pPr marL="241300" marR="5080" indent="-228600">
              <a:lnSpc>
                <a:spcPts val="3010"/>
              </a:lnSpc>
              <a:spcBef>
                <a:spcPts val="1045"/>
              </a:spcBef>
              <a:buChar char="•"/>
              <a:tabLst>
                <a:tab pos="241935" algn="l"/>
              </a:tabLst>
            </a:pP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Developed from  </a:t>
            </a: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Statement </a:t>
            </a: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of</a:t>
            </a:r>
            <a:r>
              <a:rPr sz="2750" spc="-9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Impact  of</a:t>
            </a:r>
            <a:r>
              <a:rPr sz="2750" spc="-2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455FA9"/>
                </a:solidFill>
                <a:latin typeface="Arial"/>
                <a:cs typeface="Arial"/>
              </a:rPr>
              <a:t>Disability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3976" y="1290574"/>
            <a:ext cx="3886200" cy="1943100"/>
          </a:xfrm>
          <a:prstGeom prst="rect">
            <a:avLst/>
          </a:prstGeom>
          <a:ln w="12700">
            <a:solidFill>
              <a:srgbClr val="D5009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6545">
              <a:lnSpc>
                <a:spcPts val="3120"/>
              </a:lnSpc>
            </a:pPr>
            <a:r>
              <a:rPr sz="3000" spc="20" dirty="0">
                <a:latin typeface="Garamond"/>
                <a:cs typeface="Garamond"/>
              </a:rPr>
              <a:t>The </a:t>
            </a:r>
            <a:r>
              <a:rPr sz="3000" dirty="0">
                <a:latin typeface="Garamond"/>
                <a:cs typeface="Garamond"/>
              </a:rPr>
              <a:t>What? </a:t>
            </a:r>
            <a:r>
              <a:rPr sz="3000" spc="20" dirty="0">
                <a:latin typeface="Garamond"/>
                <a:cs typeface="Garamond"/>
              </a:rPr>
              <a:t>The</a:t>
            </a:r>
            <a:r>
              <a:rPr sz="3000" spc="-155" dirty="0">
                <a:latin typeface="Garamond"/>
                <a:cs typeface="Garamond"/>
              </a:rPr>
              <a:t> </a:t>
            </a:r>
            <a:r>
              <a:rPr sz="3000" spc="10" dirty="0">
                <a:latin typeface="Garamond"/>
                <a:cs typeface="Garamond"/>
              </a:rPr>
              <a:t>Who?</a:t>
            </a:r>
            <a:endParaRPr sz="3000">
              <a:latin typeface="Garamond"/>
              <a:cs typeface="Garamond"/>
            </a:endParaRPr>
          </a:p>
          <a:p>
            <a:pPr marL="1148715">
              <a:lnSpc>
                <a:spcPts val="3454"/>
              </a:lnSpc>
            </a:pPr>
            <a:r>
              <a:rPr sz="3000" spc="20" dirty="0">
                <a:latin typeface="Garamond"/>
                <a:cs typeface="Garamond"/>
              </a:rPr>
              <a:t>The</a:t>
            </a:r>
            <a:r>
              <a:rPr sz="3000" spc="-135" dirty="0">
                <a:latin typeface="Garamond"/>
                <a:cs typeface="Garamond"/>
              </a:rPr>
              <a:t> </a:t>
            </a:r>
            <a:r>
              <a:rPr sz="3000" dirty="0">
                <a:latin typeface="Garamond"/>
                <a:cs typeface="Garamond"/>
              </a:rPr>
              <a:t>Where?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4450" y="3267075"/>
            <a:ext cx="3076575" cy="245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22059" y="5852159"/>
            <a:ext cx="157607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u="sng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This Photo </a:t>
            </a:r>
            <a:r>
              <a:rPr sz="900" spc="-15" dirty="0">
                <a:latin typeface="Calibri"/>
                <a:cs typeface="Calibri"/>
              </a:rPr>
              <a:t>by </a:t>
            </a:r>
            <a:r>
              <a:rPr sz="900" spc="-10" dirty="0">
                <a:latin typeface="Calibri"/>
                <a:cs typeface="Calibri"/>
              </a:rPr>
              <a:t>Unknown </a:t>
            </a:r>
            <a:r>
              <a:rPr sz="900" dirty="0">
                <a:latin typeface="Calibri"/>
                <a:cs typeface="Calibri"/>
              </a:rPr>
              <a:t>Author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is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dirty="0">
                <a:latin typeface="Calibri"/>
                <a:cs typeface="Calibri"/>
              </a:rPr>
              <a:t>licensed under </a:t>
            </a:r>
            <a:r>
              <a:rPr sz="900" u="sng" spc="-2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CC</a:t>
            </a:r>
            <a:r>
              <a:rPr sz="900" u="sng" spc="-12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900" u="sng" spc="15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BY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330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4865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53225"/>
            <a:ext cx="895350" cy="104775"/>
          </a:xfrm>
          <a:custGeom>
            <a:avLst/>
            <a:gdLst/>
            <a:ahLst/>
            <a:cxnLst/>
            <a:rect l="l" t="t" r="r" b="b"/>
            <a:pathLst>
              <a:path w="895350" h="104775">
                <a:moveTo>
                  <a:pt x="0" y="104775"/>
                </a:moveTo>
                <a:lnTo>
                  <a:pt x="895350" y="104775"/>
                </a:lnTo>
                <a:lnTo>
                  <a:pt x="895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7B9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350" y="6753225"/>
            <a:ext cx="6457950" cy="104775"/>
          </a:xfrm>
          <a:custGeom>
            <a:avLst/>
            <a:gdLst/>
            <a:ahLst/>
            <a:cxnLst/>
            <a:rect l="l" t="t" r="r" b="b"/>
            <a:pathLst>
              <a:path w="6457950" h="104775">
                <a:moveTo>
                  <a:pt x="0" y="104775"/>
                </a:moveTo>
                <a:lnTo>
                  <a:pt x="6457950" y="104775"/>
                </a:lnTo>
                <a:lnTo>
                  <a:pt x="64579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9050" y="152400"/>
            <a:ext cx="1314450" cy="18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6500" y="3117342"/>
            <a:ext cx="6152515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330"/>
              </a:lnSpc>
              <a:buFont typeface="Arial"/>
              <a:buChar char="•"/>
              <a:tabLst>
                <a:tab pos="241935" algn="l"/>
              </a:tabLst>
            </a:pPr>
            <a:r>
              <a:rPr sz="2400" u="heavy" spc="-10" dirty="0">
                <a:hlinkClick r:id="rId3"/>
              </a:rPr>
              <a:t>The </a:t>
            </a:r>
            <a:r>
              <a:rPr sz="2400" u="heavy" spc="-5" dirty="0">
                <a:hlinkClick r:id="rId3"/>
              </a:rPr>
              <a:t>PLAAFP </a:t>
            </a:r>
            <a:r>
              <a:rPr sz="2400" u="heavy" dirty="0">
                <a:hlinkClick r:id="rId3"/>
              </a:rPr>
              <a:t>is </a:t>
            </a:r>
            <a:r>
              <a:rPr sz="2400" u="heavy" spc="10" dirty="0">
                <a:hlinkClick r:id="rId3"/>
              </a:rPr>
              <a:t>one of </a:t>
            </a:r>
            <a:r>
              <a:rPr sz="2400" u="heavy" spc="-20" dirty="0">
                <a:hlinkClick r:id="rId3"/>
              </a:rPr>
              <a:t>the </a:t>
            </a:r>
            <a:r>
              <a:rPr sz="2400" u="heavy" dirty="0">
                <a:hlinkClick r:id="rId3"/>
              </a:rPr>
              <a:t>MOST </a:t>
            </a:r>
            <a:r>
              <a:rPr sz="2400" u="heavy" spc="-5" dirty="0">
                <a:hlinkClick r:id="rId3"/>
              </a:rPr>
              <a:t>important  </a:t>
            </a:r>
            <a:r>
              <a:rPr sz="2400" u="heavy" dirty="0">
                <a:hlinkClick r:id="rId3"/>
              </a:rPr>
              <a:t>sections </a:t>
            </a:r>
            <a:r>
              <a:rPr sz="2400" u="heavy" spc="30" dirty="0">
                <a:hlinkClick r:id="rId3"/>
              </a:rPr>
              <a:t>in </a:t>
            </a:r>
            <a:r>
              <a:rPr sz="2400" u="heavy" spc="10" dirty="0">
                <a:hlinkClick r:id="rId3"/>
              </a:rPr>
              <a:t>an </a:t>
            </a:r>
            <a:r>
              <a:rPr sz="2400" u="heavy" spc="-5" dirty="0">
                <a:hlinkClick r:id="rId3"/>
              </a:rPr>
              <a:t>IEP </a:t>
            </a:r>
            <a:r>
              <a:rPr sz="2400" u="heavy" dirty="0">
                <a:hlinkClick r:id="rId3"/>
              </a:rPr>
              <a:t>document</a:t>
            </a:r>
            <a:r>
              <a:rPr sz="2400" u="heavy" spc="-285" dirty="0">
                <a:hlinkClick r:id="rId3"/>
              </a:rPr>
              <a:t> </a:t>
            </a:r>
            <a:r>
              <a:rPr sz="2400" u="heavy" dirty="0">
                <a:hlinkClick r:id="rId3"/>
              </a:rPr>
              <a:t>(youtube.com</a:t>
            </a:r>
            <a:r>
              <a:rPr sz="2400" u="heavy" dirty="0">
                <a:solidFill>
                  <a:srgbClr val="0462C1"/>
                </a:solidFill>
                <a:hlinkClick r:id="rId3"/>
              </a:rPr>
              <a:t>)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1522984"/>
            <a:ext cx="8132445" cy="476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latin typeface="Garamond"/>
                <a:cs typeface="Garamond"/>
              </a:rPr>
              <a:t>Include:</a:t>
            </a:r>
            <a:endParaRPr sz="3000">
              <a:latin typeface="Garamond"/>
              <a:cs typeface="Garamond"/>
            </a:endParaRPr>
          </a:p>
          <a:p>
            <a:pPr marL="470534" indent="-457834">
              <a:lnSpc>
                <a:spcPct val="100000"/>
              </a:lnSpc>
              <a:spcBef>
                <a:spcPts val="30"/>
              </a:spcBef>
              <a:buChar char="•"/>
              <a:tabLst>
                <a:tab pos="469900" algn="l"/>
                <a:tab pos="470534" algn="l"/>
              </a:tabLst>
            </a:pPr>
            <a:r>
              <a:rPr sz="2750" spc="-5" dirty="0">
                <a:latin typeface="Garamond"/>
                <a:cs typeface="Garamond"/>
              </a:rPr>
              <a:t>Clear, </a:t>
            </a:r>
            <a:r>
              <a:rPr sz="2750" dirty="0">
                <a:latin typeface="Garamond"/>
                <a:cs typeface="Garamond"/>
              </a:rPr>
              <a:t>specific, </a:t>
            </a:r>
            <a:r>
              <a:rPr sz="2750" spc="10" dirty="0">
                <a:latin typeface="Garamond"/>
                <a:cs typeface="Garamond"/>
              </a:rPr>
              <a:t>and </a:t>
            </a:r>
            <a:r>
              <a:rPr sz="2750" spc="15" dirty="0">
                <a:latin typeface="Garamond"/>
                <a:cs typeface="Garamond"/>
              </a:rPr>
              <a:t>accurate</a:t>
            </a:r>
            <a:r>
              <a:rPr sz="2750" spc="105" dirty="0">
                <a:latin typeface="Garamond"/>
                <a:cs typeface="Garamond"/>
              </a:rPr>
              <a:t> </a:t>
            </a:r>
            <a:r>
              <a:rPr sz="2750" spc="10" dirty="0">
                <a:latin typeface="Garamond"/>
                <a:cs typeface="Garamond"/>
              </a:rPr>
              <a:t>statements</a:t>
            </a:r>
            <a:endParaRPr sz="2750">
              <a:latin typeface="Garamond"/>
              <a:cs typeface="Garamond"/>
            </a:endParaRPr>
          </a:p>
          <a:p>
            <a:pPr marL="470534" indent="-457834">
              <a:lnSpc>
                <a:spcPct val="100000"/>
              </a:lnSpc>
              <a:spcBef>
                <a:spcPts val="75"/>
              </a:spcBef>
              <a:buChar char="•"/>
              <a:tabLst>
                <a:tab pos="469900" algn="l"/>
                <a:tab pos="470534" algn="l"/>
              </a:tabLst>
            </a:pPr>
            <a:r>
              <a:rPr sz="2750" spc="20" dirty="0">
                <a:latin typeface="Garamond"/>
                <a:cs typeface="Garamond"/>
              </a:rPr>
              <a:t>Data </a:t>
            </a:r>
            <a:r>
              <a:rPr sz="2750" spc="10" dirty="0">
                <a:latin typeface="Garamond"/>
                <a:cs typeface="Garamond"/>
              </a:rPr>
              <a:t>on previous </a:t>
            </a:r>
            <a:r>
              <a:rPr sz="2750" spc="20" dirty="0">
                <a:latin typeface="Garamond"/>
                <a:cs typeface="Garamond"/>
              </a:rPr>
              <a:t>goals </a:t>
            </a:r>
            <a:r>
              <a:rPr sz="2750" spc="25" dirty="0">
                <a:latin typeface="Garamond"/>
                <a:cs typeface="Garamond"/>
              </a:rPr>
              <a:t>progress </a:t>
            </a:r>
            <a:r>
              <a:rPr sz="2750" spc="10" dirty="0">
                <a:latin typeface="Garamond"/>
                <a:cs typeface="Garamond"/>
              </a:rPr>
              <a:t>and </a:t>
            </a:r>
            <a:r>
              <a:rPr sz="2750" spc="20" dirty="0">
                <a:latin typeface="Garamond"/>
                <a:cs typeface="Garamond"/>
              </a:rPr>
              <a:t>current</a:t>
            </a:r>
            <a:r>
              <a:rPr sz="2750" spc="125" dirty="0">
                <a:latin typeface="Garamond"/>
                <a:cs typeface="Garamond"/>
              </a:rPr>
              <a:t> </a:t>
            </a:r>
            <a:r>
              <a:rPr sz="2750" spc="5" dirty="0">
                <a:latin typeface="Garamond"/>
                <a:cs typeface="Garamond"/>
              </a:rPr>
              <a:t>academics</a:t>
            </a:r>
            <a:endParaRPr sz="2750">
              <a:latin typeface="Garamond"/>
              <a:cs typeface="Garamond"/>
            </a:endParaRPr>
          </a:p>
          <a:p>
            <a:pPr marL="470534" marR="815975" indent="-457834">
              <a:lnSpc>
                <a:spcPct val="102400"/>
              </a:lnSpc>
              <a:buChar char="•"/>
              <a:tabLst>
                <a:tab pos="469900" algn="l"/>
                <a:tab pos="470534" algn="l"/>
              </a:tabLst>
            </a:pPr>
            <a:r>
              <a:rPr sz="2750" spc="10" dirty="0">
                <a:latin typeface="Garamond"/>
                <a:cs typeface="Garamond"/>
              </a:rPr>
              <a:t>How the </a:t>
            </a:r>
            <a:r>
              <a:rPr sz="2750" spc="15" dirty="0">
                <a:latin typeface="Garamond"/>
                <a:cs typeface="Garamond"/>
              </a:rPr>
              <a:t>student </a:t>
            </a:r>
            <a:r>
              <a:rPr sz="2750" spc="25" dirty="0">
                <a:latin typeface="Garamond"/>
                <a:cs typeface="Garamond"/>
              </a:rPr>
              <a:t>engages </a:t>
            </a:r>
            <a:r>
              <a:rPr sz="2750" spc="-10" dirty="0">
                <a:latin typeface="Garamond"/>
                <a:cs typeface="Garamond"/>
              </a:rPr>
              <a:t>in </a:t>
            </a:r>
            <a:r>
              <a:rPr sz="2750" spc="10" dirty="0">
                <a:latin typeface="Garamond"/>
                <a:cs typeface="Garamond"/>
              </a:rPr>
              <a:t>the </a:t>
            </a:r>
            <a:r>
              <a:rPr sz="2750" spc="20" dirty="0">
                <a:latin typeface="Garamond"/>
                <a:cs typeface="Garamond"/>
              </a:rPr>
              <a:t>general </a:t>
            </a:r>
            <a:r>
              <a:rPr sz="2750" spc="5" dirty="0">
                <a:latin typeface="Garamond"/>
                <a:cs typeface="Garamond"/>
              </a:rPr>
              <a:t>education  </a:t>
            </a:r>
            <a:r>
              <a:rPr sz="2750" spc="10" dirty="0">
                <a:latin typeface="Garamond"/>
                <a:cs typeface="Garamond"/>
              </a:rPr>
              <a:t>environment?</a:t>
            </a:r>
            <a:endParaRPr sz="2750">
              <a:latin typeface="Garamond"/>
              <a:cs typeface="Garamond"/>
            </a:endParaRPr>
          </a:p>
          <a:p>
            <a:pPr marL="470534" indent="-457834">
              <a:lnSpc>
                <a:spcPct val="100000"/>
              </a:lnSpc>
              <a:spcBef>
                <a:spcPts val="80"/>
              </a:spcBef>
              <a:buChar char="•"/>
              <a:tabLst>
                <a:tab pos="469900" algn="l"/>
                <a:tab pos="470534" algn="l"/>
              </a:tabLst>
            </a:pPr>
            <a:r>
              <a:rPr sz="2750" spc="10" dirty="0">
                <a:latin typeface="Garamond"/>
                <a:cs typeface="Garamond"/>
              </a:rPr>
              <a:t>How the </a:t>
            </a:r>
            <a:r>
              <a:rPr sz="2750" spc="15" dirty="0">
                <a:latin typeface="Garamond"/>
                <a:cs typeface="Garamond"/>
              </a:rPr>
              <a:t>student </a:t>
            </a:r>
            <a:r>
              <a:rPr sz="2750" spc="25" dirty="0">
                <a:latin typeface="Garamond"/>
                <a:cs typeface="Garamond"/>
              </a:rPr>
              <a:t>engages </a:t>
            </a:r>
            <a:r>
              <a:rPr sz="2750" spc="-10" dirty="0">
                <a:latin typeface="Garamond"/>
                <a:cs typeface="Garamond"/>
              </a:rPr>
              <a:t>in </a:t>
            </a:r>
            <a:r>
              <a:rPr sz="2750" spc="10" dirty="0">
                <a:latin typeface="Garamond"/>
                <a:cs typeface="Garamond"/>
              </a:rPr>
              <a:t>the </a:t>
            </a:r>
            <a:r>
              <a:rPr sz="2750" spc="5" dirty="0">
                <a:latin typeface="Garamond"/>
                <a:cs typeface="Garamond"/>
              </a:rPr>
              <a:t>special</a:t>
            </a:r>
            <a:r>
              <a:rPr sz="2750" spc="60" dirty="0">
                <a:latin typeface="Garamond"/>
                <a:cs typeface="Garamond"/>
              </a:rPr>
              <a:t> </a:t>
            </a:r>
            <a:r>
              <a:rPr sz="2750" spc="15" dirty="0">
                <a:latin typeface="Garamond"/>
                <a:cs typeface="Garamond"/>
              </a:rPr>
              <a:t>education</a:t>
            </a:r>
            <a:endParaRPr sz="2750">
              <a:latin typeface="Garamond"/>
              <a:cs typeface="Garamond"/>
            </a:endParaRPr>
          </a:p>
          <a:p>
            <a:pPr marL="470534">
              <a:lnSpc>
                <a:spcPct val="100000"/>
              </a:lnSpc>
            </a:pPr>
            <a:r>
              <a:rPr sz="2750" spc="15" dirty="0">
                <a:latin typeface="Garamond"/>
                <a:cs typeface="Garamond"/>
              </a:rPr>
              <a:t>environment?</a:t>
            </a:r>
            <a:endParaRPr sz="2750">
              <a:latin typeface="Garamond"/>
              <a:cs typeface="Garamond"/>
            </a:endParaRPr>
          </a:p>
          <a:p>
            <a:pPr marL="470534" marR="5080" indent="-457834">
              <a:lnSpc>
                <a:spcPct val="102400"/>
              </a:lnSpc>
              <a:buChar char="•"/>
              <a:tabLst>
                <a:tab pos="469900" algn="l"/>
                <a:tab pos="470534" algn="l"/>
                <a:tab pos="2345690" algn="l"/>
              </a:tabLst>
            </a:pPr>
            <a:r>
              <a:rPr sz="2750" spc="20" dirty="0">
                <a:latin typeface="Garamond"/>
                <a:cs typeface="Garamond"/>
              </a:rPr>
              <a:t>Examples</a:t>
            </a:r>
            <a:r>
              <a:rPr sz="2750" spc="25" dirty="0">
                <a:latin typeface="Garamond"/>
                <a:cs typeface="Garamond"/>
              </a:rPr>
              <a:t> </a:t>
            </a:r>
            <a:r>
              <a:rPr sz="2750" spc="10" dirty="0">
                <a:latin typeface="Garamond"/>
                <a:cs typeface="Garamond"/>
              </a:rPr>
              <a:t>of	</a:t>
            </a:r>
            <a:r>
              <a:rPr sz="2750" spc="5" dirty="0">
                <a:latin typeface="Garamond"/>
                <a:cs typeface="Garamond"/>
              </a:rPr>
              <a:t>behavior </a:t>
            </a:r>
            <a:r>
              <a:rPr sz="2750" spc="-10" dirty="0">
                <a:latin typeface="Garamond"/>
                <a:cs typeface="Garamond"/>
              </a:rPr>
              <a:t>in </a:t>
            </a:r>
            <a:r>
              <a:rPr sz="2750" spc="15" dirty="0">
                <a:latin typeface="Garamond"/>
                <a:cs typeface="Garamond"/>
              </a:rPr>
              <a:t>both </a:t>
            </a:r>
            <a:r>
              <a:rPr sz="2750" spc="20" dirty="0">
                <a:latin typeface="Garamond"/>
                <a:cs typeface="Garamond"/>
              </a:rPr>
              <a:t>general </a:t>
            </a:r>
            <a:r>
              <a:rPr sz="2750" spc="-5" dirty="0">
                <a:latin typeface="Garamond"/>
                <a:cs typeface="Garamond"/>
              </a:rPr>
              <a:t>ed </a:t>
            </a:r>
            <a:r>
              <a:rPr sz="2750" spc="10" dirty="0">
                <a:latin typeface="Garamond"/>
                <a:cs typeface="Garamond"/>
              </a:rPr>
              <a:t>and</a:t>
            </a:r>
            <a:r>
              <a:rPr sz="2750" spc="110" dirty="0">
                <a:latin typeface="Garamond"/>
                <a:cs typeface="Garamond"/>
              </a:rPr>
              <a:t> </a:t>
            </a:r>
            <a:r>
              <a:rPr sz="2750" spc="15" dirty="0">
                <a:latin typeface="Garamond"/>
                <a:cs typeface="Garamond"/>
              </a:rPr>
              <a:t>special</a:t>
            </a:r>
            <a:r>
              <a:rPr sz="2750" spc="-55" dirty="0">
                <a:latin typeface="Garamond"/>
                <a:cs typeface="Garamond"/>
              </a:rPr>
              <a:t> </a:t>
            </a:r>
            <a:r>
              <a:rPr sz="2750" spc="30" dirty="0">
                <a:latin typeface="Garamond"/>
                <a:cs typeface="Garamond"/>
              </a:rPr>
              <a:t>ed </a:t>
            </a:r>
            <a:r>
              <a:rPr sz="2750" spc="5" dirty="0">
                <a:latin typeface="Garamond"/>
                <a:cs typeface="Garamond"/>
              </a:rPr>
              <a:t> </a:t>
            </a:r>
            <a:r>
              <a:rPr sz="2750" spc="10" dirty="0">
                <a:latin typeface="Garamond"/>
                <a:cs typeface="Garamond"/>
              </a:rPr>
              <a:t>environment</a:t>
            </a:r>
            <a:endParaRPr sz="2750">
              <a:latin typeface="Garamond"/>
              <a:cs typeface="Garamond"/>
            </a:endParaRPr>
          </a:p>
          <a:p>
            <a:pPr marL="470534" indent="-457834">
              <a:lnSpc>
                <a:spcPct val="100000"/>
              </a:lnSpc>
              <a:spcBef>
                <a:spcPts val="75"/>
              </a:spcBef>
              <a:buChar char="•"/>
              <a:tabLst>
                <a:tab pos="469900" algn="l"/>
                <a:tab pos="470534" algn="l"/>
              </a:tabLst>
            </a:pPr>
            <a:r>
              <a:rPr sz="2750" spc="15" dirty="0">
                <a:latin typeface="Garamond"/>
                <a:cs typeface="Garamond"/>
              </a:rPr>
              <a:t>Students’</a:t>
            </a:r>
            <a:r>
              <a:rPr sz="2750" spc="-60" dirty="0">
                <a:latin typeface="Garamond"/>
                <a:cs typeface="Garamond"/>
              </a:rPr>
              <a:t> </a:t>
            </a:r>
            <a:r>
              <a:rPr sz="2750" spc="10" dirty="0">
                <a:latin typeface="Garamond"/>
                <a:cs typeface="Garamond"/>
              </a:rPr>
              <a:t>strengths</a:t>
            </a:r>
            <a:endParaRPr sz="2750">
              <a:latin typeface="Garamond"/>
              <a:cs typeface="Garamond"/>
            </a:endParaRPr>
          </a:p>
          <a:p>
            <a:pPr marL="470534" indent="-457834">
              <a:lnSpc>
                <a:spcPct val="100000"/>
              </a:lnSpc>
              <a:spcBef>
                <a:spcPts val="75"/>
              </a:spcBef>
              <a:buChar char="•"/>
              <a:tabLst>
                <a:tab pos="469900" algn="l"/>
                <a:tab pos="470534" algn="l"/>
              </a:tabLst>
            </a:pPr>
            <a:r>
              <a:rPr sz="2750" spc="15" dirty="0">
                <a:latin typeface="Garamond"/>
                <a:cs typeface="Garamond"/>
              </a:rPr>
              <a:t>Students’ functional </a:t>
            </a:r>
            <a:r>
              <a:rPr sz="2750" spc="10" dirty="0">
                <a:latin typeface="Garamond"/>
                <a:cs typeface="Garamond"/>
              </a:rPr>
              <a:t>strengths </a:t>
            </a:r>
            <a:r>
              <a:rPr sz="2750" spc="35" dirty="0">
                <a:latin typeface="Garamond"/>
                <a:cs typeface="Garamond"/>
              </a:rPr>
              <a:t>and</a:t>
            </a:r>
            <a:r>
              <a:rPr sz="2750" spc="-45" dirty="0">
                <a:latin typeface="Garamond"/>
                <a:cs typeface="Garamond"/>
              </a:rPr>
              <a:t> </a:t>
            </a:r>
            <a:r>
              <a:rPr sz="2750" spc="10" dirty="0">
                <a:latin typeface="Garamond"/>
                <a:cs typeface="Garamond"/>
              </a:rPr>
              <a:t>opportunities</a:t>
            </a:r>
            <a:endParaRPr sz="275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341" y="287273"/>
            <a:ext cx="2781300" cy="97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>
                <a:latin typeface="Garamond"/>
                <a:cs typeface="Garamond"/>
              </a:rPr>
              <a:t>PLAAFP</a:t>
            </a:r>
            <a:endParaRPr sz="6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5541" y="333375"/>
            <a:ext cx="278193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>
                <a:latin typeface="Garamond"/>
                <a:cs typeface="Garamond"/>
              </a:rPr>
              <a:t>PLAAFP</a:t>
            </a:r>
            <a:endParaRPr sz="6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0225" y="4310062"/>
            <a:ext cx="6838950" cy="2390775"/>
          </a:xfrm>
          <a:prstGeom prst="rect">
            <a:avLst/>
          </a:prstGeom>
          <a:ln w="12700">
            <a:solidFill>
              <a:srgbClr val="D50092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265430" marR="259715" indent="3175" algn="ctr">
              <a:lnSpc>
                <a:spcPct val="100000"/>
              </a:lnSpc>
              <a:spcBef>
                <a:spcPts val="110"/>
              </a:spcBef>
              <a:tabLst>
                <a:tab pos="2730500" algn="l"/>
              </a:tabLst>
            </a:pPr>
            <a:r>
              <a:rPr sz="3000" spc="20" dirty="0">
                <a:solidFill>
                  <a:srgbClr val="344780"/>
                </a:solidFill>
                <a:latin typeface="Garamond"/>
                <a:cs typeface="Garamond"/>
              </a:rPr>
              <a:t>The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PLAAFP </a:t>
            </a:r>
            <a:r>
              <a:rPr sz="3000" dirty="0">
                <a:solidFill>
                  <a:srgbClr val="344780"/>
                </a:solidFill>
                <a:latin typeface="Garamond"/>
                <a:cs typeface="Garamond"/>
              </a:rPr>
              <a:t>statement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will lead </a:t>
            </a:r>
            <a:r>
              <a:rPr sz="3000" spc="-25" dirty="0">
                <a:solidFill>
                  <a:srgbClr val="344780"/>
                </a:solidFill>
                <a:latin typeface="Garamond"/>
                <a:cs typeface="Garamond"/>
              </a:rPr>
              <a:t>to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the  </a:t>
            </a:r>
            <a:r>
              <a:rPr sz="3000" spc="-10" dirty="0">
                <a:solidFill>
                  <a:srgbClr val="344780"/>
                </a:solidFill>
                <a:latin typeface="Garamond"/>
                <a:cs typeface="Garamond"/>
              </a:rPr>
              <a:t>development</a:t>
            </a:r>
            <a:r>
              <a:rPr sz="3000" spc="25" dirty="0">
                <a:solidFill>
                  <a:srgbClr val="344780"/>
                </a:solidFill>
                <a:latin typeface="Garamond"/>
                <a:cs typeface="Garamond"/>
              </a:rPr>
              <a:t> </a:t>
            </a:r>
            <a:r>
              <a:rPr sz="3000" spc="-20" dirty="0">
                <a:solidFill>
                  <a:srgbClr val="344780"/>
                </a:solidFill>
                <a:latin typeface="Garamond"/>
                <a:cs typeface="Garamond"/>
              </a:rPr>
              <a:t>of	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annual</a:t>
            </a:r>
            <a:r>
              <a:rPr sz="3000" spc="-80" dirty="0">
                <a:solidFill>
                  <a:srgbClr val="344780"/>
                </a:solidFill>
                <a:latin typeface="Garamond"/>
                <a:cs typeface="Garamond"/>
              </a:rPr>
              <a:t> </a:t>
            </a:r>
            <a:r>
              <a:rPr sz="3000" spc="-10" dirty="0">
                <a:solidFill>
                  <a:srgbClr val="344780"/>
                </a:solidFill>
                <a:latin typeface="Garamond"/>
                <a:cs typeface="Garamond"/>
              </a:rPr>
              <a:t>goals, </a:t>
            </a:r>
            <a:r>
              <a:rPr sz="3000" dirty="0">
                <a:solidFill>
                  <a:srgbClr val="344780"/>
                </a:solidFill>
                <a:latin typeface="Garamond"/>
                <a:cs typeface="Garamond"/>
              </a:rPr>
              <a:t> </a:t>
            </a:r>
            <a:r>
              <a:rPr sz="3000" spc="-10" dirty="0">
                <a:solidFill>
                  <a:srgbClr val="344780"/>
                </a:solidFill>
                <a:latin typeface="Garamond"/>
                <a:cs typeface="Garamond"/>
              </a:rPr>
              <a:t>accommodations, </a:t>
            </a:r>
            <a:r>
              <a:rPr sz="3000" spc="-15" dirty="0">
                <a:solidFill>
                  <a:srgbClr val="344780"/>
                </a:solidFill>
                <a:latin typeface="Garamond"/>
                <a:cs typeface="Garamond"/>
              </a:rPr>
              <a:t>modifications, </a:t>
            </a:r>
            <a:r>
              <a:rPr sz="3000" spc="5" dirty="0">
                <a:solidFill>
                  <a:srgbClr val="344780"/>
                </a:solidFill>
                <a:latin typeface="Garamond"/>
                <a:cs typeface="Garamond"/>
              </a:rPr>
              <a:t>and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other  </a:t>
            </a:r>
            <a:r>
              <a:rPr sz="3000" spc="10" dirty="0">
                <a:solidFill>
                  <a:srgbClr val="344780"/>
                </a:solidFill>
                <a:latin typeface="Garamond"/>
                <a:cs typeface="Garamond"/>
              </a:rPr>
              <a:t>IEP </a:t>
            </a:r>
            <a:r>
              <a:rPr sz="3000" dirty="0">
                <a:solidFill>
                  <a:srgbClr val="344780"/>
                </a:solidFill>
                <a:latin typeface="Garamond"/>
                <a:cs typeface="Garamond"/>
              </a:rPr>
              <a:t>services.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All </a:t>
            </a:r>
            <a:r>
              <a:rPr sz="3000" spc="15" dirty="0">
                <a:solidFill>
                  <a:srgbClr val="344780"/>
                </a:solidFill>
                <a:latin typeface="Garamond"/>
                <a:cs typeface="Garamond"/>
              </a:rPr>
              <a:t>IEP goals </a:t>
            </a:r>
            <a:r>
              <a:rPr sz="3000" spc="10" dirty="0">
                <a:solidFill>
                  <a:srgbClr val="344780"/>
                </a:solidFill>
                <a:latin typeface="Garamond"/>
                <a:cs typeface="Garamond"/>
              </a:rPr>
              <a:t>should </a:t>
            </a:r>
            <a:r>
              <a:rPr sz="3000" spc="-20" dirty="0">
                <a:solidFill>
                  <a:srgbClr val="344780"/>
                </a:solidFill>
                <a:latin typeface="Garamond"/>
                <a:cs typeface="Garamond"/>
              </a:rPr>
              <a:t>be  </a:t>
            </a:r>
            <a:r>
              <a:rPr sz="3000" spc="-10" dirty="0">
                <a:solidFill>
                  <a:srgbClr val="344780"/>
                </a:solidFill>
                <a:latin typeface="Garamond"/>
                <a:cs typeface="Garamond"/>
              </a:rPr>
              <a:t>connected </a:t>
            </a:r>
            <a:r>
              <a:rPr sz="3000" spc="10" dirty="0">
                <a:solidFill>
                  <a:srgbClr val="344780"/>
                </a:solidFill>
                <a:latin typeface="Garamond"/>
                <a:cs typeface="Garamond"/>
              </a:rPr>
              <a:t>to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the PLAAFP</a:t>
            </a:r>
            <a:r>
              <a:rPr sz="3000" spc="20" dirty="0">
                <a:solidFill>
                  <a:srgbClr val="344780"/>
                </a:solidFill>
                <a:latin typeface="Garamond"/>
                <a:cs typeface="Garamond"/>
              </a:rPr>
              <a:t>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statement.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1758142"/>
            <a:ext cx="6329680" cy="244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00"/>
              </a:lnSpc>
              <a:tabLst>
                <a:tab pos="3260090" algn="l"/>
              </a:tabLst>
            </a:pPr>
            <a:r>
              <a:rPr sz="3950" b="1" spc="20" dirty="0">
                <a:latin typeface="Garamond"/>
                <a:cs typeface="Garamond"/>
              </a:rPr>
              <a:t>O</a:t>
            </a:r>
            <a:r>
              <a:rPr sz="3950" b="1" spc="30" dirty="0">
                <a:latin typeface="Garamond"/>
                <a:cs typeface="Garamond"/>
              </a:rPr>
              <a:t>t</a:t>
            </a:r>
            <a:r>
              <a:rPr sz="3950" b="1" spc="-10" dirty="0">
                <a:latin typeface="Garamond"/>
                <a:cs typeface="Garamond"/>
              </a:rPr>
              <a:t>h</a:t>
            </a:r>
            <a:r>
              <a:rPr sz="3950" b="1" spc="10" dirty="0">
                <a:latin typeface="Garamond"/>
                <a:cs typeface="Garamond"/>
              </a:rPr>
              <a:t>er</a:t>
            </a:r>
            <a:r>
              <a:rPr sz="3950" b="1" spc="50" dirty="0">
                <a:latin typeface="Garamond"/>
                <a:cs typeface="Garamond"/>
              </a:rPr>
              <a:t> a</a:t>
            </a:r>
            <a:r>
              <a:rPr sz="3950" b="1" spc="-10" dirty="0">
                <a:latin typeface="Garamond"/>
                <a:cs typeface="Garamond"/>
              </a:rPr>
              <a:t>r</a:t>
            </a:r>
            <a:r>
              <a:rPr sz="3950" b="1" spc="10" dirty="0">
                <a:latin typeface="Garamond"/>
                <a:cs typeface="Garamond"/>
              </a:rPr>
              <a:t>e</a:t>
            </a:r>
            <a:r>
              <a:rPr sz="3950" b="1" spc="60" dirty="0">
                <a:latin typeface="Garamond"/>
                <a:cs typeface="Garamond"/>
              </a:rPr>
              <a:t>a</a:t>
            </a:r>
            <a:r>
              <a:rPr sz="3950" b="1" spc="10" dirty="0">
                <a:latin typeface="Garamond"/>
                <a:cs typeface="Garamond"/>
              </a:rPr>
              <a:t>s</a:t>
            </a:r>
            <a:r>
              <a:rPr sz="3950" b="1" spc="-20" dirty="0">
                <a:latin typeface="Garamond"/>
                <a:cs typeface="Garamond"/>
              </a:rPr>
              <a:t> </a:t>
            </a:r>
            <a:r>
              <a:rPr sz="3950" b="1" spc="30" dirty="0">
                <a:latin typeface="Garamond"/>
                <a:cs typeface="Garamond"/>
              </a:rPr>
              <a:t>o</a:t>
            </a:r>
            <a:r>
              <a:rPr sz="3950" b="1" spc="5" dirty="0">
                <a:latin typeface="Garamond"/>
                <a:cs typeface="Garamond"/>
              </a:rPr>
              <a:t>f</a:t>
            </a:r>
            <a:r>
              <a:rPr sz="3950" b="1" dirty="0">
                <a:latin typeface="Garamond"/>
                <a:cs typeface="Garamond"/>
              </a:rPr>
              <a:t>	</a:t>
            </a:r>
            <a:r>
              <a:rPr sz="3950" b="1" spc="10" dirty="0">
                <a:latin typeface="Garamond"/>
                <a:cs typeface="Garamond"/>
              </a:rPr>
              <a:t>c</a:t>
            </a:r>
            <a:r>
              <a:rPr sz="3950" b="1" spc="50" dirty="0">
                <a:latin typeface="Garamond"/>
                <a:cs typeface="Garamond"/>
              </a:rPr>
              <a:t>o</a:t>
            </a:r>
            <a:r>
              <a:rPr sz="3950" b="1" spc="-10" dirty="0">
                <a:latin typeface="Garamond"/>
                <a:cs typeface="Garamond"/>
              </a:rPr>
              <a:t>n</a:t>
            </a:r>
            <a:r>
              <a:rPr sz="3950" b="1" spc="10" dirty="0">
                <a:latin typeface="Garamond"/>
                <a:cs typeface="Garamond"/>
              </a:rPr>
              <a:t>si</a:t>
            </a:r>
            <a:r>
              <a:rPr sz="3950" b="1" spc="55" dirty="0">
                <a:latin typeface="Garamond"/>
                <a:cs typeface="Garamond"/>
              </a:rPr>
              <a:t>d</a:t>
            </a:r>
            <a:r>
              <a:rPr sz="3950" b="1" spc="10" dirty="0">
                <a:latin typeface="Garamond"/>
                <a:cs typeface="Garamond"/>
              </a:rPr>
              <a:t>er</a:t>
            </a:r>
            <a:r>
              <a:rPr sz="3950" b="1" spc="45" dirty="0">
                <a:latin typeface="Garamond"/>
                <a:cs typeface="Garamond"/>
              </a:rPr>
              <a:t>a</a:t>
            </a:r>
            <a:r>
              <a:rPr sz="3950" b="1" spc="-40" dirty="0">
                <a:latin typeface="Garamond"/>
                <a:cs typeface="Garamond"/>
              </a:rPr>
              <a:t>t</a:t>
            </a:r>
            <a:r>
              <a:rPr sz="3950" b="1" dirty="0">
                <a:latin typeface="Garamond"/>
                <a:cs typeface="Garamond"/>
              </a:rPr>
              <a:t>i</a:t>
            </a:r>
            <a:r>
              <a:rPr sz="3950" b="1" spc="45" dirty="0">
                <a:latin typeface="Garamond"/>
                <a:cs typeface="Garamond"/>
              </a:rPr>
              <a:t>o</a:t>
            </a:r>
            <a:r>
              <a:rPr sz="3950" b="1" spc="65" dirty="0">
                <a:latin typeface="Garamond"/>
                <a:cs typeface="Garamond"/>
              </a:rPr>
              <a:t>n</a:t>
            </a:r>
            <a:r>
              <a:rPr sz="3950" b="1" spc="5" dirty="0">
                <a:latin typeface="Garamond"/>
                <a:cs typeface="Garamond"/>
              </a:rPr>
              <a:t>:  Effective </a:t>
            </a:r>
            <a:r>
              <a:rPr sz="3950" b="1" spc="25" dirty="0">
                <a:latin typeface="Garamond"/>
                <a:cs typeface="Garamond"/>
              </a:rPr>
              <a:t>instructional  </a:t>
            </a:r>
            <a:r>
              <a:rPr sz="3950" b="1" spc="10" dirty="0">
                <a:latin typeface="Garamond"/>
                <a:cs typeface="Garamond"/>
              </a:rPr>
              <a:t>strategies, </a:t>
            </a:r>
            <a:r>
              <a:rPr sz="3950" b="1" spc="20" dirty="0">
                <a:latin typeface="Garamond"/>
                <a:cs typeface="Garamond"/>
              </a:rPr>
              <a:t>accommodations,  </a:t>
            </a:r>
            <a:r>
              <a:rPr sz="3950" b="1" spc="25" dirty="0">
                <a:latin typeface="Garamond"/>
                <a:cs typeface="Garamond"/>
              </a:rPr>
              <a:t>and/or </a:t>
            </a:r>
            <a:r>
              <a:rPr sz="3950" b="1" spc="-5" dirty="0">
                <a:latin typeface="Garamond"/>
                <a:cs typeface="Garamond"/>
              </a:rPr>
              <a:t>assistive</a:t>
            </a:r>
            <a:r>
              <a:rPr sz="3950" b="1" spc="-30" dirty="0">
                <a:latin typeface="Garamond"/>
                <a:cs typeface="Garamond"/>
              </a:rPr>
              <a:t> </a:t>
            </a:r>
            <a:r>
              <a:rPr sz="3950" b="1" spc="25" dirty="0">
                <a:latin typeface="Garamond"/>
                <a:cs typeface="Garamond"/>
              </a:rPr>
              <a:t>technology</a:t>
            </a:r>
            <a:endParaRPr sz="39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1772665"/>
            <a:ext cx="45154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5E763D"/>
                </a:solidFill>
                <a:latin typeface="Garamond"/>
                <a:cs typeface="Garamond"/>
              </a:rPr>
              <a:t>Generic </a:t>
            </a:r>
            <a:r>
              <a:rPr sz="3000" b="1" spc="-10" dirty="0">
                <a:solidFill>
                  <a:srgbClr val="5E763D"/>
                </a:solidFill>
                <a:latin typeface="Garamond"/>
                <a:cs typeface="Garamond"/>
              </a:rPr>
              <a:t>is </a:t>
            </a:r>
            <a:r>
              <a:rPr sz="3000" b="1" spc="-5" dirty="0">
                <a:solidFill>
                  <a:srgbClr val="5E763D"/>
                </a:solidFill>
                <a:latin typeface="Garamond"/>
                <a:cs typeface="Garamond"/>
              </a:rPr>
              <a:t>not </a:t>
            </a:r>
            <a:r>
              <a:rPr sz="3000" b="1" spc="-15" dirty="0">
                <a:solidFill>
                  <a:srgbClr val="5E763D"/>
                </a:solidFill>
                <a:latin typeface="Garamond"/>
                <a:cs typeface="Garamond"/>
              </a:rPr>
              <a:t>the </a:t>
            </a:r>
            <a:r>
              <a:rPr sz="3000" b="1" spc="-40" dirty="0">
                <a:solidFill>
                  <a:srgbClr val="5E763D"/>
                </a:solidFill>
                <a:latin typeface="Garamond"/>
                <a:cs typeface="Garamond"/>
              </a:rPr>
              <a:t>way </a:t>
            </a:r>
            <a:r>
              <a:rPr sz="3000" b="1" spc="15" dirty="0">
                <a:solidFill>
                  <a:srgbClr val="5E763D"/>
                </a:solidFill>
                <a:latin typeface="Garamond"/>
                <a:cs typeface="Garamond"/>
              </a:rPr>
              <a:t>to</a:t>
            </a:r>
            <a:r>
              <a:rPr sz="3000" b="1" spc="145" dirty="0">
                <a:solidFill>
                  <a:srgbClr val="5E763D"/>
                </a:solidFill>
                <a:latin typeface="Garamond"/>
                <a:cs typeface="Garamond"/>
              </a:rPr>
              <a:t> </a:t>
            </a:r>
            <a:r>
              <a:rPr sz="3000" b="1" spc="-25" dirty="0">
                <a:solidFill>
                  <a:srgbClr val="5E763D"/>
                </a:solidFill>
                <a:latin typeface="Garamond"/>
                <a:cs typeface="Garamond"/>
              </a:rPr>
              <a:t>go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3197" y="4519548"/>
            <a:ext cx="30861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5275" algn="l"/>
              </a:tabLst>
            </a:pPr>
            <a:r>
              <a:rPr sz="3000" u="sng" dirty="0">
                <a:solidFill>
                  <a:srgbClr val="942E1E"/>
                </a:solidFill>
                <a:latin typeface="Garamond"/>
                <a:cs typeface="Garamond"/>
                <a:hlinkClick r:id="rId2"/>
              </a:rPr>
              <a:t> 	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3146171"/>
            <a:ext cx="7388225" cy="324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D50092"/>
              </a:buClr>
              <a:buChar char="•"/>
              <a:tabLst>
                <a:tab pos="622300" algn="l"/>
                <a:tab pos="622935" algn="l"/>
              </a:tabLst>
            </a:pPr>
            <a:r>
              <a:rPr sz="3000" spc="-5" dirty="0">
                <a:latin typeface="Garamond"/>
                <a:cs typeface="Garamond"/>
              </a:rPr>
              <a:t>Include students’</a:t>
            </a:r>
            <a:r>
              <a:rPr sz="3000" spc="30" dirty="0">
                <a:latin typeface="Garamond"/>
                <a:cs typeface="Garamond"/>
              </a:rPr>
              <a:t> </a:t>
            </a:r>
            <a:r>
              <a:rPr sz="3000" dirty="0">
                <a:latin typeface="Garamond"/>
                <a:cs typeface="Garamond"/>
              </a:rPr>
              <a:t>disability</a:t>
            </a:r>
            <a:endParaRPr sz="3000">
              <a:latin typeface="Garamond"/>
              <a:cs typeface="Garamond"/>
            </a:endParaRPr>
          </a:p>
          <a:p>
            <a:pPr marL="527685" marR="133350" indent="-514984">
              <a:lnSpc>
                <a:spcPct val="100000"/>
              </a:lnSpc>
              <a:buChar char="•"/>
              <a:tabLst>
                <a:tab pos="622300" algn="l"/>
                <a:tab pos="622935" algn="l"/>
              </a:tabLst>
            </a:pPr>
            <a:r>
              <a:rPr sz="3000" spc="-25" dirty="0">
                <a:solidFill>
                  <a:srgbClr val="344780"/>
                </a:solidFill>
                <a:latin typeface="Garamond"/>
                <a:cs typeface="Garamond"/>
              </a:rPr>
              <a:t>How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does the </a:t>
            </a:r>
            <a:r>
              <a:rPr sz="3000" dirty="0">
                <a:solidFill>
                  <a:srgbClr val="344780"/>
                </a:solidFill>
                <a:latin typeface="Garamond"/>
                <a:cs typeface="Garamond"/>
              </a:rPr>
              <a:t>disability </a:t>
            </a:r>
            <a:r>
              <a:rPr sz="3000" spc="5" dirty="0">
                <a:solidFill>
                  <a:srgbClr val="344780"/>
                </a:solidFill>
                <a:latin typeface="Garamond"/>
                <a:cs typeface="Garamond"/>
              </a:rPr>
              <a:t>affect </a:t>
            </a:r>
            <a:r>
              <a:rPr sz="3000" dirty="0">
                <a:solidFill>
                  <a:srgbClr val="344780"/>
                </a:solidFill>
                <a:latin typeface="Garamond"/>
                <a:cs typeface="Garamond"/>
              </a:rPr>
              <a:t>their academic  </a:t>
            </a:r>
            <a:r>
              <a:rPr sz="3000" spc="-5" dirty="0">
                <a:solidFill>
                  <a:srgbClr val="344780"/>
                </a:solidFill>
                <a:latin typeface="Garamond"/>
                <a:cs typeface="Garamond"/>
              </a:rPr>
              <a:t>abilities?</a:t>
            </a:r>
            <a:endParaRPr sz="3000">
              <a:latin typeface="Garamond"/>
              <a:cs typeface="Garamond"/>
            </a:endParaRPr>
          </a:p>
          <a:p>
            <a:pPr marL="527685" marR="5080" indent="-514984">
              <a:lnSpc>
                <a:spcPct val="100000"/>
              </a:lnSpc>
              <a:buChar char="•"/>
              <a:tabLst>
                <a:tab pos="622300" algn="l"/>
                <a:tab pos="622935" algn="l"/>
              </a:tabLst>
            </a:pPr>
            <a:r>
              <a:rPr sz="3000" spc="-25" dirty="0">
                <a:solidFill>
                  <a:srgbClr val="942E1E"/>
                </a:solidFill>
                <a:latin typeface="Garamond"/>
                <a:cs typeface="Garamond"/>
              </a:rPr>
              <a:t>How </a:t>
            </a:r>
            <a:r>
              <a:rPr sz="3000" spc="-5" dirty="0">
                <a:solidFill>
                  <a:srgbClr val="942E1E"/>
                </a:solidFill>
                <a:latin typeface="Garamond"/>
                <a:cs typeface="Garamond"/>
              </a:rPr>
              <a:t>does the </a:t>
            </a:r>
            <a:r>
              <a:rPr sz="3000" dirty="0">
                <a:solidFill>
                  <a:srgbClr val="942E1E"/>
                </a:solidFill>
                <a:latin typeface="Garamond"/>
                <a:cs typeface="Garamond"/>
              </a:rPr>
              <a:t>disability </a:t>
            </a:r>
            <a:r>
              <a:rPr sz="3000" spc="5" dirty="0">
                <a:solidFill>
                  <a:srgbClr val="942E1E"/>
                </a:solidFill>
                <a:latin typeface="Garamond"/>
                <a:cs typeface="Garamond"/>
              </a:rPr>
              <a:t>affect </a:t>
            </a:r>
            <a:r>
              <a:rPr sz="3000" dirty="0">
                <a:solidFill>
                  <a:srgbClr val="942E1E"/>
                </a:solidFill>
                <a:latin typeface="Garamond"/>
                <a:cs typeface="Garamond"/>
              </a:rPr>
              <a:t>their </a:t>
            </a:r>
            <a:r>
              <a:rPr sz="3000" spc="-5" dirty="0">
                <a:solidFill>
                  <a:srgbClr val="942E1E"/>
                </a:solidFill>
                <a:latin typeface="Garamond"/>
                <a:cs typeface="Garamond"/>
              </a:rPr>
              <a:t>functional  abilities?</a:t>
            </a:r>
            <a:endParaRPr sz="3000">
              <a:latin typeface="Garamond"/>
              <a:cs typeface="Garamond"/>
            </a:endParaRPr>
          </a:p>
          <a:p>
            <a:pPr marL="527685" marR="375285" indent="-514984">
              <a:lnSpc>
                <a:spcPct val="100000"/>
              </a:lnSpc>
              <a:spcBef>
                <a:spcPts val="5"/>
              </a:spcBef>
              <a:buChar char="•"/>
              <a:tabLst>
                <a:tab pos="527050" algn="l"/>
                <a:tab pos="527685" algn="l"/>
              </a:tabLst>
            </a:pPr>
            <a:r>
              <a:rPr sz="3000" spc="-25" dirty="0">
                <a:solidFill>
                  <a:srgbClr val="455FA9"/>
                </a:solidFill>
                <a:latin typeface="Garamond"/>
                <a:cs typeface="Garamond"/>
              </a:rPr>
              <a:t>How </a:t>
            </a:r>
            <a:r>
              <a:rPr sz="3000" spc="-5" dirty="0">
                <a:solidFill>
                  <a:srgbClr val="455FA9"/>
                </a:solidFill>
                <a:latin typeface="Garamond"/>
                <a:cs typeface="Garamond"/>
              </a:rPr>
              <a:t>does the </a:t>
            </a:r>
            <a:r>
              <a:rPr sz="3000" dirty="0">
                <a:solidFill>
                  <a:srgbClr val="455FA9"/>
                </a:solidFill>
                <a:latin typeface="Garamond"/>
                <a:cs typeface="Garamond"/>
              </a:rPr>
              <a:t>disability </a:t>
            </a:r>
            <a:r>
              <a:rPr sz="3000" spc="5" dirty="0">
                <a:solidFill>
                  <a:srgbClr val="455FA9"/>
                </a:solidFill>
                <a:latin typeface="Garamond"/>
                <a:cs typeface="Garamond"/>
              </a:rPr>
              <a:t>impact </a:t>
            </a:r>
            <a:r>
              <a:rPr sz="3000" spc="-5" dirty="0">
                <a:solidFill>
                  <a:srgbClr val="455FA9"/>
                </a:solidFill>
                <a:latin typeface="Garamond"/>
                <a:cs typeface="Garamond"/>
              </a:rPr>
              <a:t>their </a:t>
            </a:r>
            <a:r>
              <a:rPr sz="3000" spc="-10" dirty="0">
                <a:solidFill>
                  <a:srgbClr val="455FA9"/>
                </a:solidFill>
                <a:latin typeface="Garamond"/>
                <a:cs typeface="Garamond"/>
              </a:rPr>
              <a:t>general  </a:t>
            </a:r>
            <a:r>
              <a:rPr sz="3000" dirty="0">
                <a:solidFill>
                  <a:srgbClr val="455FA9"/>
                </a:solidFill>
                <a:latin typeface="Garamond"/>
                <a:cs typeface="Garamond"/>
              </a:rPr>
              <a:t>education</a:t>
            </a:r>
            <a:r>
              <a:rPr sz="3000" spc="-80" dirty="0">
                <a:solidFill>
                  <a:srgbClr val="455FA9"/>
                </a:solidFill>
                <a:latin typeface="Garamond"/>
                <a:cs typeface="Garamond"/>
              </a:rPr>
              <a:t> </a:t>
            </a:r>
            <a:r>
              <a:rPr sz="3000" spc="-10" dirty="0">
                <a:solidFill>
                  <a:srgbClr val="455FA9"/>
                </a:solidFill>
                <a:latin typeface="Garamond"/>
                <a:cs typeface="Garamond"/>
              </a:rPr>
              <a:t>environment?</a:t>
            </a:r>
            <a:endParaRPr sz="300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8160" y="379095"/>
            <a:ext cx="5572125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latin typeface="Garamond"/>
                <a:cs typeface="Garamond"/>
              </a:rPr>
              <a:t>Statement </a:t>
            </a:r>
            <a:r>
              <a:rPr sz="5400" spc="5" dirty="0">
                <a:latin typeface="Garamond"/>
                <a:cs typeface="Garamond"/>
              </a:rPr>
              <a:t>of</a:t>
            </a:r>
            <a:r>
              <a:rPr sz="5400" spc="595" dirty="0">
                <a:latin typeface="Garamond"/>
                <a:cs typeface="Garamond"/>
              </a:rPr>
              <a:t> </a:t>
            </a:r>
            <a:r>
              <a:rPr sz="5400" dirty="0">
                <a:latin typeface="Garamond"/>
                <a:cs typeface="Garamond"/>
              </a:rPr>
              <a:t>Impact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5450" y="1047750"/>
            <a:ext cx="3314700" cy="2733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32215" y="4880081"/>
            <a:ext cx="231775" cy="194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This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99900"/>
              </a:lnSpc>
              <a:spcBef>
                <a:spcPts val="45"/>
              </a:spcBef>
            </a:pPr>
            <a:r>
              <a:rPr sz="900" u="sng" spc="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Pho </a:t>
            </a:r>
            <a:r>
              <a:rPr sz="900" u="sng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to </a:t>
            </a:r>
            <a:r>
              <a:rPr sz="900" u="sng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by  </a:t>
            </a:r>
            <a:r>
              <a:rPr sz="900" spc="-5" dirty="0">
                <a:latin typeface="Calibri"/>
                <a:cs typeface="Calibri"/>
              </a:rPr>
              <a:t>Unk  </a:t>
            </a:r>
            <a:r>
              <a:rPr sz="900" spc="-25" dirty="0">
                <a:latin typeface="Calibri"/>
                <a:cs typeface="Calibri"/>
              </a:rPr>
              <a:t>n</a:t>
            </a:r>
            <a:r>
              <a:rPr sz="900" spc="50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w  n  </a:t>
            </a:r>
            <a:r>
              <a:rPr sz="900" spc="-10" dirty="0">
                <a:latin typeface="Calibri"/>
                <a:cs typeface="Calibri"/>
              </a:rPr>
              <a:t>Aut  </a:t>
            </a:r>
            <a:r>
              <a:rPr sz="900" spc="5" dirty="0">
                <a:latin typeface="Calibri"/>
                <a:cs typeface="Calibri"/>
              </a:rPr>
              <a:t>hor  is  lice  </a:t>
            </a:r>
            <a:r>
              <a:rPr sz="900" spc="-5" dirty="0">
                <a:latin typeface="Calibri"/>
                <a:cs typeface="Calibri"/>
              </a:rPr>
              <a:t>nse  </a:t>
            </a:r>
            <a:r>
              <a:rPr sz="900" dirty="0">
                <a:latin typeface="Calibri"/>
                <a:cs typeface="Calibri"/>
              </a:rPr>
              <a:t>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50"/>
              </a:lnSpc>
            </a:pPr>
            <a:r>
              <a:rPr sz="900" spc="5" dirty="0">
                <a:latin typeface="Calibri"/>
                <a:cs typeface="Calibri"/>
              </a:rPr>
              <a:t>und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5950" y="6753225"/>
            <a:ext cx="1400175" cy="104775"/>
          </a:xfrm>
          <a:custGeom>
            <a:avLst/>
            <a:gdLst/>
            <a:ahLst/>
            <a:cxnLst/>
            <a:rect l="l" t="t" r="r" b="b"/>
            <a:pathLst>
              <a:path w="1400175" h="104775">
                <a:moveTo>
                  <a:pt x="1400175" y="104774"/>
                </a:moveTo>
                <a:lnTo>
                  <a:pt x="1400175" y="0"/>
                </a:lnTo>
                <a:lnTo>
                  <a:pt x="0" y="0"/>
                </a:lnTo>
                <a:lnTo>
                  <a:pt x="0" y="104774"/>
                </a:lnTo>
                <a:lnTo>
                  <a:pt x="1400175" y="104774"/>
                </a:lnTo>
                <a:close/>
              </a:path>
            </a:pathLst>
          </a:custGeom>
          <a:solidFill>
            <a:srgbClr val="EE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6125" y="6753225"/>
            <a:ext cx="2047875" cy="104775"/>
          </a:xfrm>
          <a:custGeom>
            <a:avLst/>
            <a:gdLst/>
            <a:ahLst/>
            <a:cxnLst/>
            <a:rect l="l" t="t" r="r" b="b"/>
            <a:pathLst>
              <a:path w="2047875" h="104775">
                <a:moveTo>
                  <a:pt x="0" y="104775"/>
                </a:moveTo>
                <a:lnTo>
                  <a:pt x="2047875" y="104775"/>
                </a:lnTo>
                <a:lnTo>
                  <a:pt x="20478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C53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53225"/>
            <a:ext cx="1476375" cy="104775"/>
          </a:xfrm>
          <a:custGeom>
            <a:avLst/>
            <a:gdLst/>
            <a:ahLst/>
            <a:cxnLst/>
            <a:rect l="l" t="t" r="r" b="b"/>
            <a:pathLst>
              <a:path w="1476375" h="104775">
                <a:moveTo>
                  <a:pt x="0" y="104775"/>
                </a:moveTo>
                <a:lnTo>
                  <a:pt x="1476375" y="104775"/>
                </a:lnTo>
                <a:lnTo>
                  <a:pt x="14763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008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5" y="6753225"/>
            <a:ext cx="4219575" cy="104775"/>
          </a:xfrm>
          <a:custGeom>
            <a:avLst/>
            <a:gdLst/>
            <a:ahLst/>
            <a:cxnLst/>
            <a:rect l="l" t="t" r="r" b="b"/>
            <a:pathLst>
              <a:path w="4219575" h="104775">
                <a:moveTo>
                  <a:pt x="0" y="104775"/>
                </a:moveTo>
                <a:lnTo>
                  <a:pt x="4219575" y="104775"/>
                </a:lnTo>
                <a:lnTo>
                  <a:pt x="4219575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5750" y="123825"/>
            <a:ext cx="981075" cy="17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8025" y="347345"/>
            <a:ext cx="585343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Creating SMART</a:t>
            </a:r>
            <a:r>
              <a:rPr sz="4400" spc="-160" dirty="0"/>
              <a:t> </a:t>
            </a:r>
            <a:r>
              <a:rPr sz="4400" dirty="0"/>
              <a:t>Goals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628650" y="1524000"/>
            <a:ext cx="3886200" cy="441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12715" y="1285621"/>
            <a:ext cx="2218690" cy="286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S</a:t>
            </a:r>
            <a:r>
              <a:rPr sz="2750" spc="-8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455FA9"/>
                </a:solidFill>
                <a:latin typeface="Arial"/>
                <a:cs typeface="Arial"/>
              </a:rPr>
              <a:t>pecific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1935" algn="l"/>
              </a:tabLst>
            </a:pP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M</a:t>
            </a:r>
            <a:r>
              <a:rPr sz="2750" spc="-3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easurable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935" algn="l"/>
              </a:tabLst>
            </a:pPr>
            <a:r>
              <a:rPr sz="2750" spc="15" dirty="0">
                <a:solidFill>
                  <a:srgbClr val="455FA9"/>
                </a:solidFill>
                <a:latin typeface="Arial"/>
                <a:cs typeface="Arial"/>
              </a:rPr>
              <a:t>A</a:t>
            </a:r>
            <a:r>
              <a:rPr sz="2750" spc="-19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ttainable</a:t>
            </a:r>
            <a:endParaRPr sz="2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har char="•"/>
              <a:tabLst>
                <a:tab pos="241935" algn="l"/>
              </a:tabLst>
            </a:pP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R</a:t>
            </a:r>
            <a:r>
              <a:rPr sz="2750" spc="-5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ealistic</a:t>
            </a:r>
            <a:endParaRPr sz="2750">
              <a:latin typeface="Arial"/>
              <a:cs typeface="Arial"/>
            </a:endParaRPr>
          </a:p>
          <a:p>
            <a:pPr marL="241300" marR="17145" indent="-228600">
              <a:lnSpc>
                <a:spcPts val="3080"/>
              </a:lnSpc>
              <a:spcBef>
                <a:spcPts val="965"/>
              </a:spcBef>
              <a:buChar char="•"/>
              <a:tabLst>
                <a:tab pos="241935" algn="l"/>
              </a:tabLst>
            </a:pPr>
            <a:r>
              <a:rPr sz="2750" spc="15" dirty="0">
                <a:solidFill>
                  <a:srgbClr val="455FA9"/>
                </a:solidFill>
                <a:latin typeface="Arial"/>
                <a:cs typeface="Arial"/>
              </a:rPr>
              <a:t>T </a:t>
            </a:r>
            <a:r>
              <a:rPr sz="2750" spc="25" dirty="0">
                <a:solidFill>
                  <a:srgbClr val="455FA9"/>
                </a:solidFill>
                <a:latin typeface="Arial"/>
                <a:cs typeface="Arial"/>
              </a:rPr>
              <a:t>imely</a:t>
            </a:r>
            <a:r>
              <a:rPr sz="2750" spc="-114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750" spc="20" dirty="0">
                <a:solidFill>
                  <a:srgbClr val="455FA9"/>
                </a:solidFill>
                <a:latin typeface="Arial"/>
                <a:cs typeface="Arial"/>
              </a:rPr>
              <a:t>(and  </a:t>
            </a:r>
            <a:r>
              <a:rPr sz="2750" spc="-10" dirty="0">
                <a:solidFill>
                  <a:srgbClr val="455FA9"/>
                </a:solidFill>
                <a:latin typeface="Arial"/>
                <a:cs typeface="Arial"/>
              </a:rPr>
              <a:t>Tangible)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1291</Words>
  <Application>Microsoft Office PowerPoint</Application>
  <PresentationFormat>On-screen Show (4:3)</PresentationFormat>
  <Paragraphs>201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UI Gothic</vt:lpstr>
      <vt:lpstr>Arial</vt:lpstr>
      <vt:lpstr>Calibri</vt:lpstr>
      <vt:lpstr>Garamond</vt:lpstr>
      <vt:lpstr>Segoe UI Symbol</vt:lpstr>
      <vt:lpstr>Times New Roman</vt:lpstr>
      <vt:lpstr>Office Theme</vt:lpstr>
      <vt:lpstr>How to Write Better IEP Goals through Adjustments and Progress Monitoring</vt:lpstr>
      <vt:lpstr>Objectives</vt:lpstr>
      <vt:lpstr>Purpose</vt:lpstr>
      <vt:lpstr>Understanding the How</vt:lpstr>
      <vt:lpstr>The PLAAFP is one of the MOST important  sections in an IEP document (youtube.com)</vt:lpstr>
      <vt:lpstr>PLAAFP</vt:lpstr>
      <vt:lpstr>PLAAFP</vt:lpstr>
      <vt:lpstr>Statement of Impact</vt:lpstr>
      <vt:lpstr>Creating SMART Goals</vt:lpstr>
      <vt:lpstr>Case Study Example</vt:lpstr>
      <vt:lpstr>PLAAFP</vt:lpstr>
      <vt:lpstr>Statement of Impact of Disability</vt:lpstr>
      <vt:lpstr>Let’s Develop One Goal</vt:lpstr>
      <vt:lpstr>Let’s Talk Progress  Monitoring</vt:lpstr>
      <vt:lpstr>Functions of Progress Monitoring in Special Education?</vt:lpstr>
      <vt:lpstr>In Light of Endrew F.</vt:lpstr>
      <vt:lpstr>The best time to consider how you will monitor</vt:lpstr>
      <vt:lpstr>Frequency of Progress  Monitoring?</vt:lpstr>
      <vt:lpstr>Review Your Goal</vt:lpstr>
      <vt:lpstr>Factors to Consider</vt:lpstr>
      <vt:lpstr>What if?</vt:lpstr>
      <vt:lpstr>What are we looking for?</vt:lpstr>
      <vt:lpstr>What are we looking for?</vt:lpstr>
      <vt:lpstr>Don’t Collect and Forget</vt:lpstr>
      <vt:lpstr>Method #1: Four-Point Rule</vt:lpstr>
      <vt:lpstr>Practicing the Four-Point Rule</vt:lpstr>
      <vt:lpstr>Practicing the Four-Point Rule</vt:lpstr>
      <vt:lpstr>PowerPoint Presentation</vt:lpstr>
      <vt:lpstr>Adaptations to instruction</vt:lpstr>
      <vt:lpstr>Instructional Strategies (Student  Focused)</vt:lpstr>
      <vt:lpstr>PowerPoint Presentation</vt:lpstr>
      <vt:lpstr>Looking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Stachokus, Nick</cp:lastModifiedBy>
  <cp:revision>1</cp:revision>
  <dcterms:created xsi:type="dcterms:W3CDTF">2024-09-19T20:27:07Z</dcterms:created>
  <dcterms:modified xsi:type="dcterms:W3CDTF">2024-09-20T02:28:29Z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2024-08-06T00:00:00Z</vt:filetime>
  </property>
  <property fmtid="{D5CDD505-2E9C-101B-9397-08002B2CF9AE}" pid="3" name="LastSaved">
    <vt:filetime>2024-09-20T00:00:00Z</vt:filetime>
  </property>
</Properties>
</file>