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1308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9/19/2024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9/19/2024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642720" y="154635"/>
            <a:ext cx="1315495" cy="17471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7356373" y="6755091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79" h="103504">
                <a:moveTo>
                  <a:pt x="0" y="102908"/>
                </a:moveTo>
                <a:lnTo>
                  <a:pt x="893686" y="102908"/>
                </a:lnTo>
                <a:lnTo>
                  <a:pt x="893686" y="0"/>
                </a:lnTo>
                <a:lnTo>
                  <a:pt x="0" y="0"/>
                </a:lnTo>
                <a:lnTo>
                  <a:pt x="0" y="102908"/>
                </a:lnTo>
                <a:close/>
              </a:path>
            </a:pathLst>
          </a:custGeom>
          <a:solidFill>
            <a:srgbClr val="EEAA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8250313" y="6755091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79" h="103504">
                <a:moveTo>
                  <a:pt x="0" y="102908"/>
                </a:moveTo>
                <a:lnTo>
                  <a:pt x="893686" y="102908"/>
                </a:lnTo>
                <a:lnTo>
                  <a:pt x="893686" y="0"/>
                </a:lnTo>
                <a:lnTo>
                  <a:pt x="0" y="0"/>
                </a:lnTo>
                <a:lnTo>
                  <a:pt x="0" y="102908"/>
                </a:lnTo>
                <a:close/>
              </a:path>
            </a:pathLst>
          </a:custGeom>
          <a:solidFill>
            <a:srgbClr val="C53E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0" y="6755091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80" h="103504">
                <a:moveTo>
                  <a:pt x="0" y="102908"/>
                </a:moveTo>
                <a:lnTo>
                  <a:pt x="893699" y="102908"/>
                </a:lnTo>
                <a:lnTo>
                  <a:pt x="893699" y="0"/>
                </a:lnTo>
                <a:lnTo>
                  <a:pt x="0" y="0"/>
                </a:lnTo>
                <a:lnTo>
                  <a:pt x="0" y="102908"/>
                </a:lnTo>
                <a:close/>
              </a:path>
            </a:pathLst>
          </a:custGeom>
          <a:solidFill>
            <a:srgbClr val="008B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893711" y="6755091"/>
            <a:ext cx="6463030" cy="103505"/>
          </a:xfrm>
          <a:custGeom>
            <a:avLst/>
            <a:gdLst/>
            <a:ahLst/>
            <a:cxnLst/>
            <a:rect l="l" t="t" r="r" b="b"/>
            <a:pathLst>
              <a:path w="6463030" h="103504">
                <a:moveTo>
                  <a:pt x="0" y="102908"/>
                </a:moveTo>
                <a:lnTo>
                  <a:pt x="6462598" y="102908"/>
                </a:lnTo>
                <a:lnTo>
                  <a:pt x="6462598" y="0"/>
                </a:lnTo>
                <a:lnTo>
                  <a:pt x="0" y="0"/>
                </a:lnTo>
                <a:lnTo>
                  <a:pt x="0" y="102908"/>
                </a:lnTo>
                <a:close/>
              </a:path>
            </a:pathLst>
          </a:custGeom>
          <a:solidFill>
            <a:srgbClr val="455F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9/19/2024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5696953" y="6755091"/>
            <a:ext cx="1402080" cy="103505"/>
          </a:xfrm>
          <a:custGeom>
            <a:avLst/>
            <a:gdLst/>
            <a:ahLst/>
            <a:cxnLst/>
            <a:rect l="l" t="t" r="r" b="b"/>
            <a:pathLst>
              <a:path w="1402079" h="103504">
                <a:moveTo>
                  <a:pt x="0" y="102908"/>
                </a:moveTo>
                <a:lnTo>
                  <a:pt x="1401686" y="102908"/>
                </a:lnTo>
                <a:lnTo>
                  <a:pt x="1401686" y="0"/>
                </a:lnTo>
                <a:lnTo>
                  <a:pt x="0" y="0"/>
                </a:lnTo>
                <a:lnTo>
                  <a:pt x="0" y="102908"/>
                </a:lnTo>
                <a:close/>
              </a:path>
            </a:pathLst>
          </a:custGeom>
          <a:solidFill>
            <a:srgbClr val="EEAA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7098639" y="6755091"/>
            <a:ext cx="2045970" cy="103505"/>
          </a:xfrm>
          <a:custGeom>
            <a:avLst/>
            <a:gdLst/>
            <a:ahLst/>
            <a:cxnLst/>
            <a:rect l="l" t="t" r="r" b="b"/>
            <a:pathLst>
              <a:path w="2045970" h="103504">
                <a:moveTo>
                  <a:pt x="0" y="102908"/>
                </a:moveTo>
                <a:lnTo>
                  <a:pt x="2045360" y="102908"/>
                </a:lnTo>
                <a:lnTo>
                  <a:pt x="2045360" y="0"/>
                </a:lnTo>
                <a:lnTo>
                  <a:pt x="0" y="0"/>
                </a:lnTo>
                <a:lnTo>
                  <a:pt x="0" y="102908"/>
                </a:lnTo>
                <a:close/>
              </a:path>
            </a:pathLst>
          </a:custGeom>
          <a:solidFill>
            <a:srgbClr val="C53E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6755091"/>
            <a:ext cx="1474470" cy="103505"/>
          </a:xfrm>
          <a:custGeom>
            <a:avLst/>
            <a:gdLst/>
            <a:ahLst/>
            <a:cxnLst/>
            <a:rect l="l" t="t" r="r" b="b"/>
            <a:pathLst>
              <a:path w="1474470" h="103504">
                <a:moveTo>
                  <a:pt x="0" y="102908"/>
                </a:moveTo>
                <a:lnTo>
                  <a:pt x="1473860" y="102908"/>
                </a:lnTo>
                <a:lnTo>
                  <a:pt x="1473860" y="0"/>
                </a:lnTo>
                <a:lnTo>
                  <a:pt x="0" y="0"/>
                </a:lnTo>
                <a:lnTo>
                  <a:pt x="0" y="102908"/>
                </a:lnTo>
                <a:close/>
              </a:path>
            </a:pathLst>
          </a:custGeom>
          <a:solidFill>
            <a:srgbClr val="008B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1473860" y="6755091"/>
            <a:ext cx="4223385" cy="103505"/>
          </a:xfrm>
          <a:custGeom>
            <a:avLst/>
            <a:gdLst/>
            <a:ahLst/>
            <a:cxnLst/>
            <a:rect l="l" t="t" r="r" b="b"/>
            <a:pathLst>
              <a:path w="4223385" h="103504">
                <a:moveTo>
                  <a:pt x="0" y="102908"/>
                </a:moveTo>
                <a:lnTo>
                  <a:pt x="4223092" y="102908"/>
                </a:lnTo>
                <a:lnTo>
                  <a:pt x="4223092" y="0"/>
                </a:lnTo>
                <a:lnTo>
                  <a:pt x="0" y="0"/>
                </a:lnTo>
                <a:lnTo>
                  <a:pt x="0" y="102908"/>
                </a:lnTo>
                <a:close/>
              </a:path>
            </a:pathLst>
          </a:custGeom>
          <a:solidFill>
            <a:srgbClr val="455F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7903743" y="122936"/>
            <a:ext cx="986612" cy="17472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92086" y="2104454"/>
            <a:ext cx="7959826" cy="9988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07390" y="1286211"/>
            <a:ext cx="7729219" cy="38144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iris.peabody.vanderbilt.edu/" TargetMode="External"/><Relationship Id="rId3" Type="http://schemas.openxmlformats.org/officeDocument/2006/relationships/hyperlink" Target="https://www.cde.state.co.us/professionaldevelopment/ondemand" TargetMode="External"/><Relationship Id="rId7" Type="http://schemas.openxmlformats.org/officeDocument/2006/relationships/hyperlink" Target="https://publications.ici.umn.edu/ties/peer-engagement/practice-guides/paraprofessional-facilitation#content" TargetMode="External"/><Relationship Id="rId2" Type="http://schemas.openxmlformats.org/officeDocument/2006/relationships/hyperlink" Target="https://resources.csi.state.co.us/special-education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etsonassociates.com/resource-library/#para-ed-resources" TargetMode="External"/><Relationship Id="rId5" Type="http://schemas.openxmlformats.org/officeDocument/2006/relationships/hyperlink" Target="https://sites.ed.gov/idea/" TargetMode="External"/><Relationship Id="rId4" Type="http://schemas.openxmlformats.org/officeDocument/2006/relationships/hyperlink" Target="https://www.cde.state.co.us/professionaldevelopment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453686" y="3469347"/>
            <a:ext cx="541655" cy="103505"/>
          </a:xfrm>
          <a:custGeom>
            <a:avLst/>
            <a:gdLst/>
            <a:ahLst/>
            <a:cxnLst/>
            <a:rect l="l" t="t" r="r" b="b"/>
            <a:pathLst>
              <a:path w="541654" h="103504">
                <a:moveTo>
                  <a:pt x="0" y="0"/>
                </a:moveTo>
                <a:lnTo>
                  <a:pt x="541350" y="0"/>
                </a:lnTo>
                <a:lnTo>
                  <a:pt x="541350" y="102895"/>
                </a:lnTo>
                <a:lnTo>
                  <a:pt x="0" y="102895"/>
                </a:lnTo>
                <a:lnTo>
                  <a:pt x="0" y="0"/>
                </a:lnTo>
                <a:close/>
              </a:path>
            </a:pathLst>
          </a:custGeom>
          <a:solidFill>
            <a:srgbClr val="EEAA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994897" y="3469347"/>
            <a:ext cx="541655" cy="103505"/>
          </a:xfrm>
          <a:custGeom>
            <a:avLst/>
            <a:gdLst/>
            <a:ahLst/>
            <a:cxnLst/>
            <a:rect l="l" t="t" r="r" b="b"/>
            <a:pathLst>
              <a:path w="541654" h="103504">
                <a:moveTo>
                  <a:pt x="0" y="0"/>
                </a:moveTo>
                <a:lnTo>
                  <a:pt x="541350" y="0"/>
                </a:lnTo>
                <a:lnTo>
                  <a:pt x="541350" y="102895"/>
                </a:lnTo>
                <a:lnTo>
                  <a:pt x="0" y="102895"/>
                </a:lnTo>
                <a:lnTo>
                  <a:pt x="0" y="0"/>
                </a:lnTo>
                <a:close/>
              </a:path>
            </a:pathLst>
          </a:custGeom>
          <a:solidFill>
            <a:srgbClr val="C53E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3469347"/>
            <a:ext cx="541655" cy="103505"/>
          </a:xfrm>
          <a:custGeom>
            <a:avLst/>
            <a:gdLst/>
            <a:ahLst/>
            <a:cxnLst/>
            <a:rect l="l" t="t" r="r" b="b"/>
            <a:pathLst>
              <a:path w="541655" h="103504">
                <a:moveTo>
                  <a:pt x="0" y="102908"/>
                </a:moveTo>
                <a:lnTo>
                  <a:pt x="541350" y="102908"/>
                </a:lnTo>
                <a:lnTo>
                  <a:pt x="541350" y="0"/>
                </a:lnTo>
                <a:lnTo>
                  <a:pt x="0" y="0"/>
                </a:lnTo>
                <a:lnTo>
                  <a:pt x="0" y="102908"/>
                </a:lnTo>
                <a:close/>
              </a:path>
            </a:pathLst>
          </a:custGeom>
          <a:solidFill>
            <a:srgbClr val="008B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41070" y="3469347"/>
            <a:ext cx="3912870" cy="103505"/>
          </a:xfrm>
          <a:custGeom>
            <a:avLst/>
            <a:gdLst/>
            <a:ahLst/>
            <a:cxnLst/>
            <a:rect l="l" t="t" r="r" b="b"/>
            <a:pathLst>
              <a:path w="3912870" h="103504">
                <a:moveTo>
                  <a:pt x="0" y="0"/>
                </a:moveTo>
                <a:lnTo>
                  <a:pt x="3912527" y="0"/>
                </a:lnTo>
                <a:lnTo>
                  <a:pt x="3912527" y="102895"/>
                </a:lnTo>
                <a:lnTo>
                  <a:pt x="0" y="102895"/>
                </a:lnTo>
                <a:lnTo>
                  <a:pt x="0" y="0"/>
                </a:lnTo>
                <a:close/>
              </a:path>
            </a:pathLst>
          </a:custGeom>
          <a:solidFill>
            <a:srgbClr val="455F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056005" y="6040780"/>
            <a:ext cx="1694369" cy="5290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3890"/>
              </a:lnSpc>
            </a:pPr>
            <a:r>
              <a:rPr spc="-5" dirty="0"/>
              <a:t>Collaborating with Paraprofessionals  </a:t>
            </a:r>
            <a:r>
              <a:rPr dirty="0"/>
              <a:t>and </a:t>
            </a:r>
            <a:r>
              <a:rPr spc="-5" dirty="0"/>
              <a:t>General</a:t>
            </a:r>
            <a:r>
              <a:rPr spc="-65" dirty="0"/>
              <a:t> </a:t>
            </a:r>
            <a:r>
              <a:rPr spc="-5" dirty="0"/>
              <a:t>Educators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390" y="450341"/>
            <a:ext cx="2461895" cy="487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spc="-5" dirty="0"/>
              <a:t>Planning</a:t>
            </a:r>
            <a:r>
              <a:rPr sz="3200" spc="-145" dirty="0"/>
              <a:t> </a:t>
            </a:r>
            <a:r>
              <a:rPr sz="3200" spc="-40" dirty="0"/>
              <a:t>Tips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640715" y="1330441"/>
            <a:ext cx="7610475" cy="4250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470534" indent="-228600">
              <a:lnSpc>
                <a:spcPts val="2590"/>
              </a:lnSpc>
              <a:buChar char="•"/>
              <a:tabLst>
                <a:tab pos="241300" algn="l"/>
              </a:tabLst>
            </a:pPr>
            <a:r>
              <a:rPr sz="2400" spc="-5" dirty="0">
                <a:latin typeface="Arial"/>
                <a:cs typeface="Arial"/>
              </a:rPr>
              <a:t>Educate your </a:t>
            </a:r>
            <a:r>
              <a:rPr sz="2400" spc="-10" dirty="0">
                <a:latin typeface="Arial"/>
                <a:cs typeface="Arial"/>
              </a:rPr>
              <a:t>staff </a:t>
            </a:r>
            <a:r>
              <a:rPr sz="2400" spc="-5" dirty="0">
                <a:latin typeface="Arial"/>
                <a:cs typeface="Arial"/>
              </a:rPr>
              <a:t>with user friendly tools and have  them bookmark</a:t>
            </a:r>
            <a:r>
              <a:rPr sz="2400" spc="-4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them.</a:t>
            </a:r>
            <a:endParaRPr sz="2400">
              <a:latin typeface="Arial"/>
              <a:cs typeface="Arial"/>
            </a:endParaRPr>
          </a:p>
          <a:p>
            <a:pPr marL="241300" marR="1937385" indent="-228600">
              <a:lnSpc>
                <a:spcPts val="2590"/>
              </a:lnSpc>
              <a:spcBef>
                <a:spcPts val="994"/>
              </a:spcBef>
              <a:buChar char="•"/>
              <a:tabLst>
                <a:tab pos="241300" algn="l"/>
              </a:tabLst>
            </a:pPr>
            <a:r>
              <a:rPr sz="2400" spc="-5" dirty="0">
                <a:latin typeface="Arial"/>
                <a:cs typeface="Arial"/>
              </a:rPr>
              <a:t>Develop </a:t>
            </a:r>
            <a:r>
              <a:rPr sz="2400" spc="-10" dirty="0">
                <a:latin typeface="Arial"/>
                <a:cs typeface="Arial"/>
              </a:rPr>
              <a:t>explicit </a:t>
            </a:r>
            <a:r>
              <a:rPr sz="2400" spc="-5" dirty="0">
                <a:latin typeface="Arial"/>
                <a:cs typeface="Arial"/>
              </a:rPr>
              <a:t>norms </a:t>
            </a:r>
            <a:r>
              <a:rPr sz="2400" dirty="0">
                <a:latin typeface="Arial"/>
                <a:cs typeface="Arial"/>
              </a:rPr>
              <a:t>for </a:t>
            </a:r>
            <a:r>
              <a:rPr sz="2400" spc="-5" dirty="0">
                <a:latin typeface="Arial"/>
                <a:cs typeface="Arial"/>
              </a:rPr>
              <a:t>meetings and  communication.</a:t>
            </a:r>
            <a:endParaRPr sz="2400">
              <a:latin typeface="Arial"/>
              <a:cs typeface="Arial"/>
            </a:endParaRPr>
          </a:p>
          <a:p>
            <a:pPr marL="241300" marR="495300" indent="-228600">
              <a:lnSpc>
                <a:spcPts val="2590"/>
              </a:lnSpc>
              <a:spcBef>
                <a:spcPts val="995"/>
              </a:spcBef>
              <a:buChar char="•"/>
              <a:tabLst>
                <a:tab pos="241300" algn="l"/>
              </a:tabLst>
            </a:pPr>
            <a:r>
              <a:rPr sz="2400" spc="-5" dirty="0">
                <a:latin typeface="Arial"/>
                <a:cs typeface="Arial"/>
              </a:rPr>
              <a:t>Have all members open “anchor documents” at the  </a:t>
            </a:r>
            <a:r>
              <a:rPr sz="2400" spc="-10" dirty="0">
                <a:latin typeface="Arial"/>
                <a:cs typeface="Arial"/>
              </a:rPr>
              <a:t>beginning </a:t>
            </a:r>
            <a:r>
              <a:rPr sz="2400" spc="-5" dirty="0">
                <a:latin typeface="Arial"/>
                <a:cs typeface="Arial"/>
              </a:rPr>
              <a:t>of every</a:t>
            </a:r>
            <a:r>
              <a:rPr sz="2400" spc="3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meeting.</a:t>
            </a:r>
            <a:endParaRPr sz="2400">
              <a:latin typeface="Arial"/>
              <a:cs typeface="Arial"/>
            </a:endParaRPr>
          </a:p>
          <a:p>
            <a:pPr marL="241300" marR="630555" indent="-228600">
              <a:lnSpc>
                <a:spcPts val="2590"/>
              </a:lnSpc>
              <a:spcBef>
                <a:spcPts val="1010"/>
              </a:spcBef>
              <a:buChar char="•"/>
              <a:tabLst>
                <a:tab pos="241300" algn="l"/>
              </a:tabLst>
            </a:pPr>
            <a:r>
              <a:rPr sz="2400" spc="-5" dirty="0">
                <a:latin typeface="Arial"/>
                <a:cs typeface="Arial"/>
              </a:rPr>
              <a:t>Use an evolving agenda with standing </a:t>
            </a:r>
            <a:r>
              <a:rPr sz="2400" dirty="0">
                <a:latin typeface="Arial"/>
                <a:cs typeface="Arial"/>
              </a:rPr>
              <a:t>&amp; </a:t>
            </a:r>
            <a:r>
              <a:rPr sz="2400" spc="-5" dirty="0">
                <a:latin typeface="Arial"/>
                <a:cs typeface="Arial"/>
              </a:rPr>
              <a:t>seasonal  items.</a:t>
            </a:r>
            <a:endParaRPr sz="2400">
              <a:latin typeface="Arial"/>
              <a:cs typeface="Arial"/>
            </a:endParaRPr>
          </a:p>
          <a:p>
            <a:pPr marL="241300" marR="5080" indent="-228600">
              <a:lnSpc>
                <a:spcPts val="2590"/>
              </a:lnSpc>
              <a:spcBef>
                <a:spcPts val="994"/>
              </a:spcBef>
              <a:buChar char="•"/>
              <a:tabLst>
                <a:tab pos="241300" algn="l"/>
              </a:tabLst>
            </a:pPr>
            <a:r>
              <a:rPr sz="2400" spc="-10" dirty="0">
                <a:latin typeface="Arial"/>
                <a:cs typeface="Arial"/>
              </a:rPr>
              <a:t>Hold planning </a:t>
            </a:r>
            <a:r>
              <a:rPr sz="2400" spc="-5" dirty="0">
                <a:latin typeface="Arial"/>
                <a:cs typeface="Arial"/>
              </a:rPr>
              <a:t>time sacred (this requires administration  buy-in).</a:t>
            </a:r>
            <a:endParaRPr sz="24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665"/>
              </a:spcBef>
              <a:buChar char="•"/>
              <a:tabLst>
                <a:tab pos="241300" algn="l"/>
              </a:tabLst>
            </a:pPr>
            <a:r>
              <a:rPr sz="2400" spc="-5" dirty="0">
                <a:latin typeface="Arial"/>
                <a:cs typeface="Arial"/>
              </a:rPr>
              <a:t>Always review recent data and work</a:t>
            </a:r>
            <a:r>
              <a:rPr sz="2400" spc="4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samples.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390" y="485902"/>
            <a:ext cx="5173345" cy="4438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5" dirty="0"/>
              <a:t>Planning </a:t>
            </a:r>
            <a:r>
              <a:rPr sz="2800" dirty="0"/>
              <a:t>Idea: </a:t>
            </a:r>
            <a:r>
              <a:rPr sz="2800" spc="-5" dirty="0"/>
              <a:t>Digital</a:t>
            </a:r>
            <a:r>
              <a:rPr sz="2800" dirty="0"/>
              <a:t> Snapshots</a:t>
            </a:r>
            <a:endParaRPr sz="2800"/>
          </a:p>
        </p:txBody>
      </p:sp>
      <p:sp>
        <p:nvSpPr>
          <p:cNvPr id="3" name="object 3"/>
          <p:cNvSpPr/>
          <p:nvPr/>
        </p:nvSpPr>
        <p:spPr>
          <a:xfrm>
            <a:off x="628650" y="1517205"/>
            <a:ext cx="7886699" cy="44824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434099" y="1748561"/>
            <a:ext cx="1785975" cy="213870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390" y="450341"/>
            <a:ext cx="2552065" cy="5054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spc="-5" dirty="0"/>
              <a:t>Provision</a:t>
            </a:r>
            <a:r>
              <a:rPr sz="3200" spc="-130" dirty="0"/>
              <a:t> </a:t>
            </a:r>
            <a:r>
              <a:rPr sz="3200" spc="-40" dirty="0"/>
              <a:t>Tips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707390" y="1360251"/>
            <a:ext cx="6913880" cy="34817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5080" indent="-228600">
              <a:lnSpc>
                <a:spcPts val="2590"/>
              </a:lnSpc>
              <a:buChar char="•"/>
              <a:tabLst>
                <a:tab pos="241300" algn="l"/>
              </a:tabLst>
            </a:pPr>
            <a:r>
              <a:rPr sz="2400" spc="-5" dirty="0">
                <a:latin typeface="Arial"/>
                <a:cs typeface="Arial"/>
              </a:rPr>
              <a:t>Make streamlined tools accessible (i.e., hardcopy  accommodations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buckets).</a:t>
            </a:r>
            <a:endParaRPr sz="2400">
              <a:latin typeface="Arial"/>
              <a:cs typeface="Arial"/>
            </a:endParaRPr>
          </a:p>
          <a:p>
            <a:pPr marL="241300" marR="36830" indent="-228600">
              <a:lnSpc>
                <a:spcPts val="2590"/>
              </a:lnSpc>
              <a:spcBef>
                <a:spcPts val="994"/>
              </a:spcBef>
              <a:buChar char="•"/>
              <a:tabLst>
                <a:tab pos="241300" algn="l"/>
              </a:tabLst>
            </a:pPr>
            <a:r>
              <a:rPr sz="2400" spc="-5" dirty="0">
                <a:latin typeface="Arial"/>
                <a:cs typeface="Arial"/>
              </a:rPr>
              <a:t>Ensure that all team members have reviewed the  lesson plans </a:t>
            </a:r>
            <a:r>
              <a:rPr sz="2400" spc="-10" dirty="0">
                <a:latin typeface="Arial"/>
                <a:cs typeface="Arial"/>
              </a:rPr>
              <a:t>well </a:t>
            </a:r>
            <a:r>
              <a:rPr sz="2400" spc="-5" dirty="0">
                <a:latin typeface="Arial"/>
                <a:cs typeface="Arial"/>
              </a:rPr>
              <a:t>in advance of</a:t>
            </a:r>
            <a:r>
              <a:rPr sz="2400" spc="6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class.</a:t>
            </a:r>
            <a:endParaRPr sz="24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665"/>
              </a:spcBef>
              <a:buChar char="•"/>
              <a:tabLst>
                <a:tab pos="241300" algn="l"/>
              </a:tabLst>
            </a:pPr>
            <a:r>
              <a:rPr sz="2400" spc="-5" dirty="0">
                <a:latin typeface="Arial"/>
                <a:cs typeface="Arial"/>
              </a:rPr>
              <a:t>Ensure adult distance, access </a:t>
            </a:r>
            <a:r>
              <a:rPr sz="2400" dirty="0">
                <a:latin typeface="Arial"/>
                <a:cs typeface="Arial"/>
              </a:rPr>
              <a:t>to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peers.</a:t>
            </a:r>
            <a:endParaRPr sz="2400">
              <a:latin typeface="Arial"/>
              <a:cs typeface="Arial"/>
            </a:endParaRPr>
          </a:p>
          <a:p>
            <a:pPr marL="241300" marR="864869" indent="-228600">
              <a:lnSpc>
                <a:spcPts val="2590"/>
              </a:lnSpc>
              <a:spcBef>
                <a:spcPts val="1045"/>
              </a:spcBef>
              <a:buChar char="•"/>
              <a:tabLst>
                <a:tab pos="241300" algn="l"/>
              </a:tabLst>
            </a:pPr>
            <a:r>
              <a:rPr sz="2400" spc="-5" dirty="0">
                <a:latin typeface="Arial"/>
                <a:cs typeface="Arial"/>
              </a:rPr>
              <a:t>Alternate roles during shared instruction </a:t>
            </a:r>
            <a:r>
              <a:rPr sz="2400" dirty="0">
                <a:latin typeface="Arial"/>
                <a:cs typeface="Arial"/>
              </a:rPr>
              <a:t>so  </a:t>
            </a:r>
            <a:r>
              <a:rPr sz="2400" spc="-5" dirty="0">
                <a:latin typeface="Arial"/>
                <a:cs typeface="Arial"/>
              </a:rPr>
              <a:t>responsibilities are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dynamic.</a:t>
            </a:r>
            <a:endParaRPr sz="2400">
              <a:latin typeface="Arial"/>
              <a:cs typeface="Arial"/>
            </a:endParaRPr>
          </a:p>
          <a:p>
            <a:pPr marL="241300" marR="229235" indent="-228600">
              <a:lnSpc>
                <a:spcPts val="2590"/>
              </a:lnSpc>
              <a:spcBef>
                <a:spcPts val="994"/>
              </a:spcBef>
              <a:buChar char="•"/>
              <a:tabLst>
                <a:tab pos="241300" algn="l"/>
              </a:tabLst>
            </a:pPr>
            <a:r>
              <a:rPr sz="2400" spc="-5" dirty="0">
                <a:latin typeface="Arial"/>
                <a:cs typeface="Arial"/>
              </a:rPr>
              <a:t>Ask often, “What went </a:t>
            </a:r>
            <a:r>
              <a:rPr sz="2400" spc="-10" dirty="0">
                <a:latin typeface="Arial"/>
                <a:cs typeface="Arial"/>
              </a:rPr>
              <a:t>well?” </a:t>
            </a:r>
            <a:r>
              <a:rPr sz="2400" spc="-5" dirty="0">
                <a:latin typeface="Arial"/>
                <a:cs typeface="Arial"/>
              </a:rPr>
              <a:t>and “What didn’t?”  Normalize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“didn’t” and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adjust!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390" y="485902"/>
            <a:ext cx="6557009" cy="4438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5" dirty="0"/>
              <a:t>Provision </a:t>
            </a:r>
            <a:r>
              <a:rPr sz="2800" dirty="0"/>
              <a:t>Idea: </a:t>
            </a:r>
            <a:r>
              <a:rPr sz="2800" spc="-5" dirty="0"/>
              <a:t>Accommodations</a:t>
            </a:r>
            <a:r>
              <a:rPr sz="2800" spc="-125" dirty="0"/>
              <a:t> </a:t>
            </a:r>
            <a:r>
              <a:rPr sz="2800" dirty="0"/>
              <a:t>Buckets</a:t>
            </a:r>
            <a:endParaRPr sz="2800"/>
          </a:p>
        </p:txBody>
      </p:sp>
      <p:sp>
        <p:nvSpPr>
          <p:cNvPr id="3" name="object 3"/>
          <p:cNvSpPr/>
          <p:nvPr/>
        </p:nvSpPr>
        <p:spPr>
          <a:xfrm>
            <a:off x="628650" y="1497995"/>
            <a:ext cx="7886699" cy="44636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390" y="450341"/>
            <a:ext cx="6315710" cy="5054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spc="-5" dirty="0"/>
              <a:t>Common Collaboration</a:t>
            </a:r>
            <a:r>
              <a:rPr sz="3200" spc="-70" dirty="0"/>
              <a:t> </a:t>
            </a:r>
            <a:r>
              <a:rPr sz="3200" spc="-10" dirty="0"/>
              <a:t>Challenges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584766" y="1735584"/>
            <a:ext cx="7062470" cy="33127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27685" indent="-514984">
              <a:lnSpc>
                <a:spcPct val="100000"/>
              </a:lnSpc>
              <a:buAutoNum type="arabicPeriod"/>
              <a:tabLst>
                <a:tab pos="527685" algn="l"/>
                <a:tab pos="528320" algn="l"/>
              </a:tabLst>
            </a:pPr>
            <a:r>
              <a:rPr sz="2400" spc="-5" dirty="0">
                <a:latin typeface="Arial"/>
                <a:cs typeface="Arial"/>
              </a:rPr>
              <a:t>Gallery </a:t>
            </a:r>
            <a:r>
              <a:rPr sz="2400" spc="-20" dirty="0">
                <a:latin typeface="Arial"/>
                <a:cs typeface="Arial"/>
              </a:rPr>
              <a:t>Walk: </a:t>
            </a:r>
            <a:r>
              <a:rPr sz="2400" spc="-5" dirty="0">
                <a:latin typeface="Arial"/>
                <a:cs typeface="Arial"/>
              </a:rPr>
              <a:t>10</a:t>
            </a:r>
            <a:r>
              <a:rPr sz="2400" spc="-3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minutes</a:t>
            </a:r>
            <a:endParaRPr sz="2400">
              <a:latin typeface="Arial"/>
              <a:cs typeface="Arial"/>
            </a:endParaRPr>
          </a:p>
          <a:p>
            <a:pPr marL="984885" marR="5080" lvl="1" indent="-514984">
              <a:lnSpc>
                <a:spcPts val="2160"/>
              </a:lnSpc>
              <a:spcBef>
                <a:spcPts val="540"/>
              </a:spcBef>
              <a:buAutoNum type="alphaUcPeriod"/>
              <a:tabLst>
                <a:tab pos="984885" algn="l"/>
                <a:tab pos="985519" algn="l"/>
              </a:tabLst>
            </a:pPr>
            <a:r>
              <a:rPr sz="2000" dirty="0">
                <a:latin typeface="Arial"/>
                <a:cs typeface="Arial"/>
              </a:rPr>
              <a:t>Circulate the gallery and </a:t>
            </a:r>
            <a:r>
              <a:rPr sz="2000" spc="-10" dirty="0">
                <a:latin typeface="Arial"/>
                <a:cs typeface="Arial"/>
              </a:rPr>
              <a:t>offer </a:t>
            </a:r>
            <a:r>
              <a:rPr sz="2000" dirty="0">
                <a:latin typeface="Arial"/>
                <a:cs typeface="Arial"/>
              </a:rPr>
              <a:t>suggestions </a:t>
            </a:r>
            <a:r>
              <a:rPr sz="2000" spc="-5" dirty="0">
                <a:latin typeface="Arial"/>
                <a:cs typeface="Arial"/>
              </a:rPr>
              <a:t>to</a:t>
            </a:r>
            <a:r>
              <a:rPr sz="2000" spc="-18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common  scenarios.</a:t>
            </a:r>
            <a:endParaRPr sz="2000">
              <a:latin typeface="Arial"/>
              <a:cs typeface="Arial"/>
            </a:endParaRPr>
          </a:p>
          <a:p>
            <a:pPr marL="984885" marR="191135" lvl="1" indent="-514984">
              <a:lnSpc>
                <a:spcPts val="2160"/>
              </a:lnSpc>
              <a:spcBef>
                <a:spcPts val="500"/>
              </a:spcBef>
              <a:buAutoNum type="alphaUcPeriod"/>
              <a:tabLst>
                <a:tab pos="984885" algn="l"/>
                <a:tab pos="985519" algn="l"/>
              </a:tabLst>
            </a:pPr>
            <a:r>
              <a:rPr sz="2000" dirty="0">
                <a:latin typeface="Arial"/>
                <a:cs typeface="Arial"/>
              </a:rPr>
              <a:t>Return </a:t>
            </a:r>
            <a:r>
              <a:rPr sz="2000" spc="-5" dirty="0">
                <a:latin typeface="Arial"/>
                <a:cs typeface="Arial"/>
              </a:rPr>
              <a:t>to </a:t>
            </a:r>
            <a:r>
              <a:rPr sz="2000" dirty="0">
                <a:latin typeface="Arial"/>
                <a:cs typeface="Arial"/>
              </a:rPr>
              <a:t>the scenario that most resonates </a:t>
            </a:r>
            <a:r>
              <a:rPr sz="2000" spc="-5" dirty="0">
                <a:latin typeface="Arial"/>
                <a:cs typeface="Arial"/>
              </a:rPr>
              <a:t>with</a:t>
            </a:r>
            <a:r>
              <a:rPr sz="2000" spc="-21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your  </a:t>
            </a:r>
            <a:r>
              <a:rPr sz="2000" dirty="0">
                <a:latin typeface="Arial"/>
                <a:cs typeface="Arial"/>
              </a:rPr>
              <a:t>experience.</a:t>
            </a:r>
            <a:endParaRPr sz="20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40"/>
              </a:spcBef>
              <a:buFont typeface="Arial"/>
              <a:buAutoNum type="alphaUcPeriod"/>
            </a:pPr>
            <a:endParaRPr sz="2850">
              <a:latin typeface="Times New Roman"/>
              <a:cs typeface="Times New Roman"/>
            </a:endParaRPr>
          </a:p>
          <a:p>
            <a:pPr marL="527685" indent="-514984">
              <a:lnSpc>
                <a:spcPct val="100000"/>
              </a:lnSpc>
              <a:buAutoNum type="arabicPeriod"/>
              <a:tabLst>
                <a:tab pos="527685" algn="l"/>
                <a:tab pos="528320" algn="l"/>
              </a:tabLst>
            </a:pPr>
            <a:r>
              <a:rPr sz="2400" spc="-5" dirty="0">
                <a:latin typeface="Arial"/>
                <a:cs typeface="Arial"/>
              </a:rPr>
              <a:t>Group Discussion: </a:t>
            </a:r>
            <a:r>
              <a:rPr sz="2400" dirty="0">
                <a:latin typeface="Arial"/>
                <a:cs typeface="Arial"/>
              </a:rPr>
              <a:t>8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minutes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Arial"/>
              <a:buAutoNum type="arabicPeriod"/>
            </a:pPr>
            <a:endParaRPr sz="3700">
              <a:latin typeface="Times New Roman"/>
              <a:cs typeface="Times New Roman"/>
            </a:endParaRPr>
          </a:p>
          <a:p>
            <a:pPr marL="527685" indent="-514984">
              <a:lnSpc>
                <a:spcPct val="100000"/>
              </a:lnSpc>
              <a:buAutoNum type="arabicPeriod"/>
              <a:tabLst>
                <a:tab pos="527685" algn="l"/>
                <a:tab pos="528320" algn="l"/>
              </a:tabLst>
            </a:pPr>
            <a:r>
              <a:rPr sz="2400" spc="-5" dirty="0">
                <a:latin typeface="Arial"/>
                <a:cs typeface="Arial"/>
              </a:rPr>
              <a:t>Whole Group: 12</a:t>
            </a:r>
            <a:r>
              <a:rPr sz="2400" spc="-4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minutes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390" y="346709"/>
            <a:ext cx="2513965" cy="6902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400" spc="-5" dirty="0"/>
              <a:t>Scenarios</a:t>
            </a:r>
            <a:endParaRPr sz="44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622300" y="1201012"/>
          <a:ext cx="7905750" cy="47409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75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056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056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89615">
                <a:tc>
                  <a:txBody>
                    <a:bodyPr/>
                    <a:lstStyle/>
                    <a:p>
                      <a:pPr marL="85090" marR="104139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#1: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My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co-teacher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doesn’t  seem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to invest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in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any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of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the  tools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I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give </a:t>
                      </a:r>
                      <a:r>
                        <a:rPr sz="1400" spc="-40" dirty="0">
                          <a:latin typeface="Calibri"/>
                          <a:cs typeface="Calibri"/>
                        </a:rPr>
                        <a:t>her.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She has little 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interest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in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understanding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our  kids’ 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different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needs and insists 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that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the only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fair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is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equal  (equal access and equal 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expectations for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all).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Meeting 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with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her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feels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fruitless and 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like 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a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waste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of 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my</a:t>
                      </a:r>
                      <a:r>
                        <a:rPr sz="1400" spc="-10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time.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4455" marR="104139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#2: The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para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I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work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with is 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stretched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too thin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to meet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with 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me regularly; literally his schedule 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is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back-to-back. Our teaming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in 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the classroom ends up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feeling 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clunky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because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we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are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not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on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the 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same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page.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He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gets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paid 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hourly,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so  I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don’t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want to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ask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him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to 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stay 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after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school.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I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end up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texting him, 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which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I also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feel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bad</a:t>
                      </a:r>
                      <a:r>
                        <a:rPr sz="1400" spc="-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about.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 marR="11239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#3: Our principal doesn’t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get 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special ed.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They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give us one 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extra 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planning period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to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co-plan and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get 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all our paperwork</a:t>
                      </a:r>
                      <a:r>
                        <a:rPr sz="14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completed.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85090" marR="181610">
                        <a:lnSpc>
                          <a:spcPct val="100000"/>
                        </a:lnSpc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Then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they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assign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all the 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extra 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duties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to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us, and we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are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the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first  to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be pulled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for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subbing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and  emergencies. </a:t>
                      </a:r>
                      <a:r>
                        <a:rPr sz="1400" spc="-25" dirty="0">
                          <a:latin typeface="Calibri"/>
                          <a:cs typeface="Calibri"/>
                        </a:rPr>
                        <a:t>We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are tired, 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working too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many hours,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and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feel  unseen.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8400">
                <a:tc>
                  <a:txBody>
                    <a:bodyPr/>
                    <a:lstStyle/>
                    <a:p>
                      <a:pPr marL="85090" marR="15684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#4: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As a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para,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I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feel 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like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I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have 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the most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specialized 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knowledge about 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my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students 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and their families.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I see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and 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hear things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that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nobody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else 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does and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I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have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a lot of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ideas,  but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I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think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others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view me as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a 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task </a:t>
                      </a:r>
                      <a:r>
                        <a:rPr sz="1400" spc="-30" dirty="0">
                          <a:latin typeface="Calibri"/>
                          <a:cs typeface="Calibri"/>
                        </a:rPr>
                        <a:t>master. </a:t>
                      </a:r>
                      <a:r>
                        <a:rPr sz="1400" spc="-40" dirty="0">
                          <a:latin typeface="Calibri"/>
                          <a:cs typeface="Calibri"/>
                        </a:rPr>
                        <a:t>I’d 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like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to increase  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my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influence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by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sharing 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my 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expertise; not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by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adding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more 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hustle.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 marR="11176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#5: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As a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general 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educator, 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I’m 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being 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asked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to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do too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much.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I 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know everyone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in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the building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is 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too </a:t>
                      </a:r>
                      <a:r>
                        <a:rPr sz="1400" spc="-30" dirty="0">
                          <a:latin typeface="Calibri"/>
                          <a:cs typeface="Calibri"/>
                        </a:rPr>
                        <a:t>busy,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but isn’t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accommodating 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special needs the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job of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the 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special ed team?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I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have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enough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to 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do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in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terms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of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broad  differentiation.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I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don’t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feel 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like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it 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should be 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my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job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to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modify 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lessons,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fill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out scales and 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attend 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planning and IEP</a:t>
                      </a:r>
                      <a:r>
                        <a:rPr sz="14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meetings.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 marR="8064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#6: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As a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para,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I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sometimes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feel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ill- 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equipped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to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tackle what comes 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my  </a:t>
                      </a:r>
                      <a:r>
                        <a:rPr sz="1400" spc="-35" dirty="0">
                          <a:latin typeface="Calibri"/>
                          <a:cs typeface="Calibri"/>
                        </a:rPr>
                        <a:t>way.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I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often end up modifying  lessons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on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the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fly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because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the  special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educator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is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too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busy to 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design them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or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intercepting severe  behaviors because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the dean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is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too  </a:t>
                      </a:r>
                      <a:r>
                        <a:rPr sz="1400" spc="-30" dirty="0">
                          <a:latin typeface="Calibri"/>
                          <a:cs typeface="Calibri"/>
                        </a:rPr>
                        <a:t>busy.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I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don’t mind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stepping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up–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I  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have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a lot of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instinct. But 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I’m 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worried about 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liability,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and tbh,  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I’m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burned</a:t>
                      </a:r>
                      <a:r>
                        <a:rPr sz="1400" spc="-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out!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390" y="346709"/>
            <a:ext cx="5125085" cy="6902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400" dirty="0"/>
              <a:t>Participant</a:t>
            </a:r>
            <a:r>
              <a:rPr sz="4400" spc="-70" dirty="0"/>
              <a:t> </a:t>
            </a:r>
            <a:r>
              <a:rPr sz="4400" spc="-5" dirty="0"/>
              <a:t>Solutions</a:t>
            </a:r>
            <a:endParaRPr sz="4400"/>
          </a:p>
        </p:txBody>
      </p:sp>
      <p:sp>
        <p:nvSpPr>
          <p:cNvPr id="3" name="object 3"/>
          <p:cNvSpPr/>
          <p:nvPr/>
        </p:nvSpPr>
        <p:spPr>
          <a:xfrm>
            <a:off x="720090" y="1248511"/>
            <a:ext cx="459105" cy="218440"/>
          </a:xfrm>
          <a:custGeom>
            <a:avLst/>
            <a:gdLst/>
            <a:ahLst/>
            <a:cxnLst/>
            <a:rect l="l" t="t" r="r" b="b"/>
            <a:pathLst>
              <a:path w="459105" h="218440">
                <a:moveTo>
                  <a:pt x="0" y="0"/>
                </a:moveTo>
                <a:lnTo>
                  <a:pt x="458723" y="0"/>
                </a:lnTo>
                <a:lnTo>
                  <a:pt x="458723" y="217932"/>
                </a:lnTo>
                <a:lnTo>
                  <a:pt x="0" y="217932"/>
                </a:lnTo>
                <a:lnTo>
                  <a:pt x="0" y="0"/>
                </a:lnTo>
                <a:close/>
              </a:path>
            </a:pathLst>
          </a:custGeom>
          <a:solidFill>
            <a:srgbClr val="EEAA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206246" y="1248511"/>
            <a:ext cx="0" cy="218440"/>
          </a:xfrm>
          <a:custGeom>
            <a:avLst/>
            <a:gdLst/>
            <a:ahLst/>
            <a:cxnLst/>
            <a:rect l="l" t="t" r="r" b="b"/>
            <a:pathLst>
              <a:path h="218440">
                <a:moveTo>
                  <a:pt x="0" y="0"/>
                </a:moveTo>
                <a:lnTo>
                  <a:pt x="0" y="217932"/>
                </a:lnTo>
              </a:path>
            </a:pathLst>
          </a:custGeom>
          <a:ln w="54863">
            <a:solidFill>
              <a:srgbClr val="EEAA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233677" y="1248511"/>
            <a:ext cx="1165860" cy="218440"/>
          </a:xfrm>
          <a:custGeom>
            <a:avLst/>
            <a:gdLst/>
            <a:ahLst/>
            <a:cxnLst/>
            <a:rect l="l" t="t" r="r" b="b"/>
            <a:pathLst>
              <a:path w="1165860" h="218440">
                <a:moveTo>
                  <a:pt x="0" y="0"/>
                </a:moveTo>
                <a:lnTo>
                  <a:pt x="1165860" y="0"/>
                </a:lnTo>
                <a:lnTo>
                  <a:pt x="1165860" y="217932"/>
                </a:lnTo>
                <a:lnTo>
                  <a:pt x="0" y="217932"/>
                </a:lnTo>
                <a:lnTo>
                  <a:pt x="0" y="0"/>
                </a:lnTo>
                <a:close/>
              </a:path>
            </a:pathLst>
          </a:custGeom>
          <a:solidFill>
            <a:srgbClr val="EEAA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426970" y="1248511"/>
            <a:ext cx="0" cy="218440"/>
          </a:xfrm>
          <a:custGeom>
            <a:avLst/>
            <a:gdLst/>
            <a:ahLst/>
            <a:cxnLst/>
            <a:rect l="l" t="t" r="r" b="b"/>
            <a:pathLst>
              <a:path h="218440">
                <a:moveTo>
                  <a:pt x="0" y="0"/>
                </a:moveTo>
                <a:lnTo>
                  <a:pt x="0" y="217932"/>
                </a:lnTo>
              </a:path>
            </a:pathLst>
          </a:custGeom>
          <a:ln w="54863">
            <a:solidFill>
              <a:srgbClr val="EEAA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20090" y="1461871"/>
            <a:ext cx="647700" cy="218440"/>
          </a:xfrm>
          <a:custGeom>
            <a:avLst/>
            <a:gdLst/>
            <a:ahLst/>
            <a:cxnLst/>
            <a:rect l="l" t="t" r="r" b="b"/>
            <a:pathLst>
              <a:path w="647700" h="218439">
                <a:moveTo>
                  <a:pt x="0" y="0"/>
                </a:moveTo>
                <a:lnTo>
                  <a:pt x="647700" y="0"/>
                </a:lnTo>
                <a:lnTo>
                  <a:pt x="647700" y="217932"/>
                </a:lnTo>
                <a:lnTo>
                  <a:pt x="0" y="217932"/>
                </a:lnTo>
                <a:lnTo>
                  <a:pt x="0" y="0"/>
                </a:lnTo>
                <a:close/>
              </a:path>
            </a:pathLst>
          </a:custGeom>
          <a:solidFill>
            <a:srgbClr val="EEAA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195573" y="1248511"/>
            <a:ext cx="2153920" cy="218440"/>
          </a:xfrm>
          <a:custGeom>
            <a:avLst/>
            <a:gdLst/>
            <a:ahLst/>
            <a:cxnLst/>
            <a:rect l="l" t="t" r="r" b="b"/>
            <a:pathLst>
              <a:path w="2153920" h="218440">
                <a:moveTo>
                  <a:pt x="0" y="0"/>
                </a:moveTo>
                <a:lnTo>
                  <a:pt x="2153412" y="0"/>
                </a:lnTo>
                <a:lnTo>
                  <a:pt x="2153412" y="217932"/>
                </a:lnTo>
                <a:lnTo>
                  <a:pt x="0" y="217932"/>
                </a:lnTo>
                <a:lnTo>
                  <a:pt x="0" y="0"/>
                </a:lnTo>
                <a:close/>
              </a:path>
            </a:pathLst>
          </a:custGeom>
          <a:solidFill>
            <a:srgbClr val="EEAA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195573" y="1461871"/>
            <a:ext cx="1792605" cy="218440"/>
          </a:xfrm>
          <a:custGeom>
            <a:avLst/>
            <a:gdLst/>
            <a:ahLst/>
            <a:cxnLst/>
            <a:rect l="l" t="t" r="r" b="b"/>
            <a:pathLst>
              <a:path w="1792604" h="218439">
                <a:moveTo>
                  <a:pt x="0" y="0"/>
                </a:moveTo>
                <a:lnTo>
                  <a:pt x="1792224" y="0"/>
                </a:lnTo>
                <a:lnTo>
                  <a:pt x="1792224" y="217932"/>
                </a:lnTo>
                <a:lnTo>
                  <a:pt x="0" y="217932"/>
                </a:lnTo>
                <a:lnTo>
                  <a:pt x="0" y="0"/>
                </a:lnTo>
                <a:close/>
              </a:path>
            </a:pathLst>
          </a:custGeom>
          <a:solidFill>
            <a:srgbClr val="EEAA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901182" y="1248511"/>
            <a:ext cx="2365375" cy="218440"/>
          </a:xfrm>
          <a:custGeom>
            <a:avLst/>
            <a:gdLst/>
            <a:ahLst/>
            <a:cxnLst/>
            <a:rect l="l" t="t" r="r" b="b"/>
            <a:pathLst>
              <a:path w="2365375" h="218440">
                <a:moveTo>
                  <a:pt x="0" y="0"/>
                </a:moveTo>
                <a:lnTo>
                  <a:pt x="2365248" y="0"/>
                </a:lnTo>
                <a:lnTo>
                  <a:pt x="2365248" y="217932"/>
                </a:lnTo>
                <a:lnTo>
                  <a:pt x="0" y="217932"/>
                </a:lnTo>
                <a:lnTo>
                  <a:pt x="0" y="0"/>
                </a:lnTo>
                <a:close/>
              </a:path>
            </a:pathLst>
          </a:custGeom>
          <a:solidFill>
            <a:srgbClr val="EEAA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901182" y="1461871"/>
            <a:ext cx="1021080" cy="218440"/>
          </a:xfrm>
          <a:custGeom>
            <a:avLst/>
            <a:gdLst/>
            <a:ahLst/>
            <a:cxnLst/>
            <a:rect l="l" t="t" r="r" b="b"/>
            <a:pathLst>
              <a:path w="1021079" h="218439">
                <a:moveTo>
                  <a:pt x="0" y="0"/>
                </a:moveTo>
                <a:lnTo>
                  <a:pt x="1021080" y="0"/>
                </a:lnTo>
                <a:lnTo>
                  <a:pt x="1021080" y="217932"/>
                </a:lnTo>
                <a:lnTo>
                  <a:pt x="0" y="217932"/>
                </a:lnTo>
                <a:lnTo>
                  <a:pt x="0" y="0"/>
                </a:lnTo>
                <a:close/>
              </a:path>
            </a:pathLst>
          </a:custGeom>
          <a:solidFill>
            <a:srgbClr val="EEAA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20090" y="3716502"/>
            <a:ext cx="1122045" cy="218440"/>
          </a:xfrm>
          <a:custGeom>
            <a:avLst/>
            <a:gdLst/>
            <a:ahLst/>
            <a:cxnLst/>
            <a:rect l="l" t="t" r="r" b="b"/>
            <a:pathLst>
              <a:path w="1122045" h="218439">
                <a:moveTo>
                  <a:pt x="0" y="0"/>
                </a:moveTo>
                <a:lnTo>
                  <a:pt x="1121663" y="0"/>
                </a:lnTo>
                <a:lnTo>
                  <a:pt x="1121663" y="217931"/>
                </a:lnTo>
                <a:lnTo>
                  <a:pt x="0" y="217931"/>
                </a:lnTo>
                <a:lnTo>
                  <a:pt x="0" y="0"/>
                </a:lnTo>
                <a:close/>
              </a:path>
            </a:pathLst>
          </a:custGeom>
          <a:solidFill>
            <a:srgbClr val="EEAA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869185" y="3716502"/>
            <a:ext cx="0" cy="218440"/>
          </a:xfrm>
          <a:custGeom>
            <a:avLst/>
            <a:gdLst/>
            <a:ahLst/>
            <a:cxnLst/>
            <a:rect l="l" t="t" r="r" b="b"/>
            <a:pathLst>
              <a:path h="218439">
                <a:moveTo>
                  <a:pt x="0" y="0"/>
                </a:moveTo>
                <a:lnTo>
                  <a:pt x="0" y="217931"/>
                </a:lnTo>
              </a:path>
            </a:pathLst>
          </a:custGeom>
          <a:ln w="54863">
            <a:solidFill>
              <a:srgbClr val="EEAA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896617" y="3716502"/>
            <a:ext cx="904240" cy="218440"/>
          </a:xfrm>
          <a:custGeom>
            <a:avLst/>
            <a:gdLst/>
            <a:ahLst/>
            <a:cxnLst/>
            <a:rect l="l" t="t" r="r" b="b"/>
            <a:pathLst>
              <a:path w="904239" h="218439">
                <a:moveTo>
                  <a:pt x="0" y="0"/>
                </a:moveTo>
                <a:lnTo>
                  <a:pt x="903732" y="0"/>
                </a:lnTo>
                <a:lnTo>
                  <a:pt x="903732" y="217931"/>
                </a:lnTo>
                <a:lnTo>
                  <a:pt x="0" y="217931"/>
                </a:lnTo>
                <a:lnTo>
                  <a:pt x="0" y="0"/>
                </a:lnTo>
                <a:close/>
              </a:path>
            </a:pathLst>
          </a:custGeom>
          <a:solidFill>
            <a:srgbClr val="EEAA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20090" y="3929862"/>
            <a:ext cx="441959" cy="218440"/>
          </a:xfrm>
          <a:custGeom>
            <a:avLst/>
            <a:gdLst/>
            <a:ahLst/>
            <a:cxnLst/>
            <a:rect l="l" t="t" r="r" b="b"/>
            <a:pathLst>
              <a:path w="441959" h="218439">
                <a:moveTo>
                  <a:pt x="0" y="0"/>
                </a:moveTo>
                <a:lnTo>
                  <a:pt x="441959" y="0"/>
                </a:lnTo>
                <a:lnTo>
                  <a:pt x="441959" y="217931"/>
                </a:lnTo>
                <a:lnTo>
                  <a:pt x="0" y="217931"/>
                </a:lnTo>
                <a:lnTo>
                  <a:pt x="0" y="0"/>
                </a:lnTo>
                <a:close/>
              </a:path>
            </a:pathLst>
          </a:custGeom>
          <a:solidFill>
            <a:srgbClr val="EEAA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189482" y="3929862"/>
            <a:ext cx="0" cy="218440"/>
          </a:xfrm>
          <a:custGeom>
            <a:avLst/>
            <a:gdLst/>
            <a:ahLst/>
            <a:cxnLst/>
            <a:rect l="l" t="t" r="r" b="b"/>
            <a:pathLst>
              <a:path h="218439">
                <a:moveTo>
                  <a:pt x="0" y="0"/>
                </a:moveTo>
                <a:lnTo>
                  <a:pt x="0" y="217931"/>
                </a:lnTo>
              </a:path>
            </a:pathLst>
          </a:custGeom>
          <a:ln w="54863">
            <a:solidFill>
              <a:srgbClr val="EEAA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216913" y="3929862"/>
            <a:ext cx="772795" cy="218440"/>
          </a:xfrm>
          <a:custGeom>
            <a:avLst/>
            <a:gdLst/>
            <a:ahLst/>
            <a:cxnLst/>
            <a:rect l="l" t="t" r="r" b="b"/>
            <a:pathLst>
              <a:path w="772794" h="218439">
                <a:moveTo>
                  <a:pt x="0" y="0"/>
                </a:moveTo>
                <a:lnTo>
                  <a:pt x="772668" y="0"/>
                </a:lnTo>
                <a:lnTo>
                  <a:pt x="772668" y="217931"/>
                </a:lnTo>
                <a:lnTo>
                  <a:pt x="0" y="217931"/>
                </a:lnTo>
                <a:lnTo>
                  <a:pt x="0" y="0"/>
                </a:lnTo>
                <a:close/>
              </a:path>
            </a:pathLst>
          </a:custGeom>
          <a:solidFill>
            <a:srgbClr val="EEAA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195573" y="3716502"/>
            <a:ext cx="2423160" cy="218440"/>
          </a:xfrm>
          <a:custGeom>
            <a:avLst/>
            <a:gdLst/>
            <a:ahLst/>
            <a:cxnLst/>
            <a:rect l="l" t="t" r="r" b="b"/>
            <a:pathLst>
              <a:path w="2423160" h="218439">
                <a:moveTo>
                  <a:pt x="0" y="0"/>
                </a:moveTo>
                <a:lnTo>
                  <a:pt x="2423160" y="0"/>
                </a:lnTo>
                <a:lnTo>
                  <a:pt x="2423160" y="217931"/>
                </a:lnTo>
                <a:lnTo>
                  <a:pt x="0" y="217931"/>
                </a:lnTo>
                <a:lnTo>
                  <a:pt x="0" y="0"/>
                </a:lnTo>
                <a:close/>
              </a:path>
            </a:pathLst>
          </a:custGeom>
          <a:solidFill>
            <a:srgbClr val="EEAA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195573" y="3929862"/>
            <a:ext cx="1955800" cy="218440"/>
          </a:xfrm>
          <a:custGeom>
            <a:avLst/>
            <a:gdLst/>
            <a:ahLst/>
            <a:cxnLst/>
            <a:rect l="l" t="t" r="r" b="b"/>
            <a:pathLst>
              <a:path w="1955800" h="218439">
                <a:moveTo>
                  <a:pt x="0" y="0"/>
                </a:moveTo>
                <a:lnTo>
                  <a:pt x="1955292" y="0"/>
                </a:lnTo>
                <a:lnTo>
                  <a:pt x="1955292" y="217931"/>
                </a:lnTo>
                <a:lnTo>
                  <a:pt x="0" y="217931"/>
                </a:lnTo>
                <a:lnTo>
                  <a:pt x="0" y="0"/>
                </a:lnTo>
                <a:close/>
              </a:path>
            </a:pathLst>
          </a:custGeom>
          <a:solidFill>
            <a:srgbClr val="EEAA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195573" y="4143222"/>
            <a:ext cx="882650" cy="218440"/>
          </a:xfrm>
          <a:custGeom>
            <a:avLst/>
            <a:gdLst/>
            <a:ahLst/>
            <a:cxnLst/>
            <a:rect l="l" t="t" r="r" b="b"/>
            <a:pathLst>
              <a:path w="882650" h="218439">
                <a:moveTo>
                  <a:pt x="0" y="0"/>
                </a:moveTo>
                <a:lnTo>
                  <a:pt x="882396" y="0"/>
                </a:lnTo>
                <a:lnTo>
                  <a:pt x="882396" y="217931"/>
                </a:lnTo>
                <a:lnTo>
                  <a:pt x="0" y="217931"/>
                </a:lnTo>
                <a:lnTo>
                  <a:pt x="0" y="0"/>
                </a:lnTo>
                <a:close/>
              </a:path>
            </a:pathLst>
          </a:custGeom>
          <a:solidFill>
            <a:srgbClr val="EEAA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901182" y="3716502"/>
            <a:ext cx="2555875" cy="218440"/>
          </a:xfrm>
          <a:custGeom>
            <a:avLst/>
            <a:gdLst/>
            <a:ahLst/>
            <a:cxnLst/>
            <a:rect l="l" t="t" r="r" b="b"/>
            <a:pathLst>
              <a:path w="2555875" h="218439">
                <a:moveTo>
                  <a:pt x="0" y="0"/>
                </a:moveTo>
                <a:lnTo>
                  <a:pt x="2555748" y="0"/>
                </a:lnTo>
                <a:lnTo>
                  <a:pt x="2555748" y="217931"/>
                </a:lnTo>
                <a:lnTo>
                  <a:pt x="0" y="217931"/>
                </a:lnTo>
                <a:lnTo>
                  <a:pt x="0" y="0"/>
                </a:lnTo>
                <a:close/>
              </a:path>
            </a:pathLst>
          </a:custGeom>
          <a:solidFill>
            <a:srgbClr val="EEAA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901182" y="3929862"/>
            <a:ext cx="1434465" cy="218440"/>
          </a:xfrm>
          <a:custGeom>
            <a:avLst/>
            <a:gdLst/>
            <a:ahLst/>
            <a:cxnLst/>
            <a:rect l="l" t="t" r="r" b="b"/>
            <a:pathLst>
              <a:path w="1434465" h="218439">
                <a:moveTo>
                  <a:pt x="0" y="0"/>
                </a:moveTo>
                <a:lnTo>
                  <a:pt x="1434084" y="0"/>
                </a:lnTo>
                <a:lnTo>
                  <a:pt x="1434084" y="217931"/>
                </a:lnTo>
                <a:lnTo>
                  <a:pt x="0" y="217931"/>
                </a:lnTo>
                <a:lnTo>
                  <a:pt x="0" y="0"/>
                </a:lnTo>
                <a:close/>
              </a:path>
            </a:pathLst>
          </a:custGeom>
          <a:solidFill>
            <a:srgbClr val="EEAA1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23" name="object 23"/>
          <p:cNvGraphicFramePr>
            <a:graphicFrameLocks noGrp="1"/>
          </p:cNvGraphicFramePr>
          <p:nvPr/>
        </p:nvGraphicFramePr>
        <p:xfrm>
          <a:off x="622300" y="1201012"/>
          <a:ext cx="7905750" cy="50412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75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056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056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67992">
                <a:tc>
                  <a:txBody>
                    <a:bodyPr/>
                    <a:lstStyle/>
                    <a:p>
                      <a:pPr marL="84455" marR="63563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400" b="1" spc="-5" dirty="0">
                          <a:latin typeface="Calibri"/>
                          <a:cs typeface="Calibri"/>
                        </a:rPr>
                        <a:t>#1: Co-teacher 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is a</a:t>
                      </a:r>
                      <a:r>
                        <a:rPr sz="1400" b="1" spc="-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non-  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believer: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84455">
                        <a:lnSpc>
                          <a:spcPct val="100000"/>
                        </a:lnSpc>
                        <a:spcBef>
                          <a:spcPts val="955"/>
                        </a:spcBef>
                      </a:pPr>
                      <a:r>
                        <a:rPr sz="1400" spc="-10" dirty="0">
                          <a:latin typeface="Calibri"/>
                          <a:cs typeface="Calibri"/>
                        </a:rPr>
                        <a:t>Have hard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discussions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around: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371475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1475" algn="l"/>
                          <a:tab pos="372110" algn="l"/>
                        </a:tabLst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Role</a:t>
                      </a:r>
                      <a:r>
                        <a:rPr sz="1400" spc="-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definition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371475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1475" algn="l"/>
                          <a:tab pos="372110" algn="l"/>
                        </a:tabLst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Co-teaching</a:t>
                      </a:r>
                      <a:r>
                        <a:rPr sz="1400" spc="-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philosophy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371475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1475" algn="l"/>
                          <a:tab pos="372110" algn="l"/>
                        </a:tabLst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1400" spc="-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law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371475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1475" algn="l"/>
                          <a:tab pos="372110" algn="l"/>
                        </a:tabLst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Universal</a:t>
                      </a:r>
                      <a:r>
                        <a:rPr sz="1400" spc="-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design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371475" marR="156845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1475" algn="l"/>
                          <a:tab pos="372110" algn="l"/>
                        </a:tabLst>
                      </a:pPr>
                      <a:r>
                        <a:rPr sz="1400" spc="-10" dirty="0">
                          <a:latin typeface="Calibri"/>
                          <a:cs typeface="Calibri"/>
                        </a:rPr>
                        <a:t>Leveraging personal  strengths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compromise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4455" marR="483234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400" b="1" spc="-5" dirty="0">
                          <a:latin typeface="Calibri"/>
                          <a:cs typeface="Calibri"/>
                        </a:rPr>
                        <a:t>#2: </a:t>
                      </a:r>
                      <a:r>
                        <a:rPr sz="1400" b="1" spc="-15" dirty="0">
                          <a:latin typeface="Calibri"/>
                          <a:cs typeface="Calibri"/>
                        </a:rPr>
                        <a:t>Para 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and teacher 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are</a:t>
                      </a:r>
                      <a:r>
                        <a:rPr sz="1400" b="1" spc="-1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two  ships 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passing in the</a:t>
                      </a:r>
                      <a:r>
                        <a:rPr sz="1400" b="1" spc="-114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hall: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371475" indent="-286385">
                        <a:lnSpc>
                          <a:spcPct val="100000"/>
                        </a:lnSpc>
                        <a:spcBef>
                          <a:spcPts val="955"/>
                        </a:spcBef>
                        <a:buFont typeface="Arial"/>
                        <a:buChar char="•"/>
                        <a:tabLst>
                          <a:tab pos="371475" algn="l"/>
                          <a:tab pos="372110" algn="l"/>
                        </a:tabLst>
                      </a:pPr>
                      <a:r>
                        <a:rPr sz="1400" spc="-10" dirty="0">
                          <a:latin typeface="Calibri"/>
                          <a:cs typeface="Calibri"/>
                        </a:rPr>
                        <a:t>Re-evaluate para</a:t>
                      </a:r>
                      <a:r>
                        <a:rPr sz="14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schedule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371475" marR="429259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1475" algn="l"/>
                          <a:tab pos="372110" algn="l"/>
                        </a:tabLst>
                      </a:pPr>
                      <a:r>
                        <a:rPr sz="1400" spc="-15" dirty="0">
                          <a:latin typeface="Calibri"/>
                          <a:cs typeface="Calibri"/>
                        </a:rPr>
                        <a:t>Make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para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collaboration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a 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non-negotiable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371475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1475" algn="l"/>
                          <a:tab pos="372110" algn="l"/>
                        </a:tabLst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Use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teams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for</a:t>
                      </a:r>
                      <a:r>
                        <a:rPr sz="14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communication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371475" marR="297815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1475" algn="l"/>
                          <a:tab pos="372110" algn="l"/>
                        </a:tabLst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Revisit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student groupings to  increase para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capacity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371475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1475" algn="l"/>
                          <a:tab pos="372110" algn="l"/>
                        </a:tabLst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Use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communication</a:t>
                      </a:r>
                      <a:r>
                        <a:rPr sz="14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logs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 marR="27305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400" b="1" spc="-5" dirty="0">
                          <a:latin typeface="Calibri"/>
                          <a:cs typeface="Calibri"/>
                        </a:rPr>
                        <a:t>#3: 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Principal is 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overwhelmed</a:t>
                      </a:r>
                      <a:r>
                        <a:rPr sz="1400" b="1" spc="-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or  doesn’t 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get</a:t>
                      </a:r>
                      <a:r>
                        <a:rPr sz="1400" b="1" spc="-1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it: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371475" indent="-286385">
                        <a:lnSpc>
                          <a:spcPct val="100000"/>
                        </a:lnSpc>
                        <a:spcBef>
                          <a:spcPts val="955"/>
                        </a:spcBef>
                        <a:buFont typeface="Arial"/>
                        <a:buChar char="•"/>
                        <a:tabLst>
                          <a:tab pos="371475" algn="l"/>
                          <a:tab pos="372110" algn="l"/>
                        </a:tabLst>
                      </a:pPr>
                      <a:r>
                        <a:rPr sz="1400" spc="-10" dirty="0">
                          <a:latin typeface="Calibri"/>
                          <a:cs typeface="Calibri"/>
                        </a:rPr>
                        <a:t>Present data to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admin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371475" marR="641350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1475" algn="l"/>
                          <a:tab pos="372110" algn="l"/>
                        </a:tabLst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Connect admin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to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sped 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coordinator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371475" marR="384810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1475" algn="l"/>
                          <a:tab pos="372110" algn="l"/>
                        </a:tabLst>
                      </a:pPr>
                      <a:r>
                        <a:rPr sz="1400" spc="-10" dirty="0">
                          <a:latin typeface="Calibri"/>
                          <a:cs typeface="Calibri"/>
                        </a:rPr>
                        <a:t>Share examples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of 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systems 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and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structures to improve  compliance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371475" marR="412750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1475" algn="l"/>
                          <a:tab pos="372110" algn="l"/>
                        </a:tabLst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Explore case law and</a:t>
                      </a:r>
                      <a:r>
                        <a:rPr sz="1400" spc="-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state  complaints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together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0320">
                <a:tc>
                  <a:txBody>
                    <a:bodyPr/>
                    <a:lstStyle/>
                    <a:p>
                      <a:pPr marL="85090" marR="326390" indent="-63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400" b="1" spc="-5" dirty="0">
                          <a:latin typeface="Calibri"/>
                          <a:cs typeface="Calibri"/>
                        </a:rPr>
                        <a:t>#4: </a:t>
                      </a:r>
                      <a:r>
                        <a:rPr sz="1400" b="1" spc="-15" dirty="0">
                          <a:latin typeface="Calibri"/>
                          <a:cs typeface="Calibri"/>
                        </a:rPr>
                        <a:t>Para 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is 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over-hustled</a:t>
                      </a:r>
                      <a:r>
                        <a:rPr sz="1400" b="1" spc="-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and  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under-respected: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371475" marR="312420" indent="-286385">
                        <a:lnSpc>
                          <a:spcPct val="100000"/>
                        </a:lnSpc>
                        <a:spcBef>
                          <a:spcPts val="955"/>
                        </a:spcBef>
                        <a:buFont typeface="Arial"/>
                        <a:buChar char="•"/>
                        <a:tabLst>
                          <a:tab pos="371475" algn="l"/>
                          <a:tab pos="372110" algn="l"/>
                        </a:tabLst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Solicit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regular para input  around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schedules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and  structures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371475" marR="530860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1475" algn="l"/>
                          <a:tab pos="372110" algn="l"/>
                        </a:tabLst>
                      </a:pPr>
                      <a:r>
                        <a:rPr sz="1400" spc="-10" dirty="0">
                          <a:latin typeface="Calibri"/>
                          <a:cs typeface="Calibri"/>
                        </a:rPr>
                        <a:t>Involve para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14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lesson 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planning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371475" marR="390525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1475" algn="l"/>
                          <a:tab pos="372110" algn="l"/>
                        </a:tabLst>
                      </a:pPr>
                      <a:r>
                        <a:rPr sz="1400" spc="-10" dirty="0">
                          <a:latin typeface="Calibri"/>
                          <a:cs typeface="Calibri"/>
                        </a:rPr>
                        <a:t>Invite para feedback  around effectiveness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of 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supports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371475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1475" algn="l"/>
                          <a:tab pos="372110" algn="l"/>
                        </a:tabLst>
                      </a:pPr>
                      <a:r>
                        <a:rPr sz="1400" spc="-10" dirty="0">
                          <a:latin typeface="Calibri"/>
                          <a:cs typeface="Calibri"/>
                        </a:rPr>
                        <a:t>Facilitate para</a:t>
                      </a:r>
                      <a:r>
                        <a:rPr sz="14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PD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4455" marR="21336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400" b="1" spc="-5" dirty="0">
                          <a:latin typeface="Calibri"/>
                          <a:cs typeface="Calibri"/>
                        </a:rPr>
                        <a:t>#5: General educator 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missed</a:t>
                      </a:r>
                      <a:r>
                        <a:rPr sz="1400" b="1" spc="-1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the  “inclusion” part of the job  description: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371475" marR="344170" indent="-286385">
                        <a:lnSpc>
                          <a:spcPct val="100000"/>
                        </a:lnSpc>
                        <a:spcBef>
                          <a:spcPts val="955"/>
                        </a:spcBef>
                        <a:buFont typeface="Arial"/>
                        <a:buChar char="•"/>
                        <a:tabLst>
                          <a:tab pos="371475" algn="l"/>
                          <a:tab pos="372110" algn="l"/>
                        </a:tabLst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Don’t assume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competence;  train, teach,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collaborate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371475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1475" algn="l"/>
                          <a:tab pos="372110" algn="l"/>
                        </a:tabLst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Use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PRIM</a:t>
                      </a:r>
                      <a:r>
                        <a:rPr sz="1400" spc="-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bucket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371475" marR="347980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1475" algn="l"/>
                          <a:tab pos="372110" algn="l"/>
                        </a:tabLst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Highlight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differentiation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vs. 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inclusion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371475" marR="356235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1475" algn="l"/>
                          <a:tab pos="372110" algn="l"/>
                        </a:tabLst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Enlist admin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in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establishing  inclusive</a:t>
                      </a:r>
                      <a:r>
                        <a:rPr sz="14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culture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 marR="7747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400" b="1" spc="-5" dirty="0">
                          <a:latin typeface="Calibri"/>
                          <a:cs typeface="Calibri"/>
                        </a:rPr>
                        <a:t>#6: </a:t>
                      </a:r>
                      <a:r>
                        <a:rPr sz="1400" b="1" spc="-15" dirty="0">
                          <a:latin typeface="Calibri"/>
                          <a:cs typeface="Calibri"/>
                        </a:rPr>
                        <a:t>Para 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is 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protecting 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the 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frontline  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without 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any</a:t>
                      </a:r>
                      <a:r>
                        <a:rPr sz="1400" b="1" spc="-1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armor: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371475" marR="163195" indent="-286385">
                        <a:lnSpc>
                          <a:spcPct val="100000"/>
                        </a:lnSpc>
                        <a:spcBef>
                          <a:spcPts val="955"/>
                        </a:spcBef>
                        <a:buFont typeface="Arial"/>
                        <a:buChar char="•"/>
                        <a:tabLst>
                          <a:tab pos="371475" algn="l"/>
                          <a:tab pos="372110" algn="l"/>
                        </a:tabLst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Explicitly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train paras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on 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target 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goals,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data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collection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and  teaching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strategies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371475" marR="159385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1475" algn="l"/>
                          <a:tab pos="372110" algn="l"/>
                        </a:tabLst>
                      </a:pPr>
                      <a:r>
                        <a:rPr sz="1400" spc="-10" dirty="0">
                          <a:latin typeface="Calibri"/>
                          <a:cs typeface="Calibri"/>
                        </a:rPr>
                        <a:t>Ensure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self-care and work/life 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balance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371475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1475" algn="l"/>
                          <a:tab pos="372110" algn="l"/>
                        </a:tabLst>
                      </a:pPr>
                      <a:r>
                        <a:rPr sz="1400" spc="-10" dirty="0">
                          <a:latin typeface="Calibri"/>
                          <a:cs typeface="Calibri"/>
                        </a:rPr>
                        <a:t>Leverage para</a:t>
                      </a:r>
                      <a:r>
                        <a:rPr sz="1400" spc="-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expertise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371475" marR="301625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1475" algn="l"/>
                          <a:tab pos="372110" algn="l"/>
                        </a:tabLst>
                      </a:pPr>
                      <a:r>
                        <a:rPr sz="1400" spc="-10" dirty="0">
                          <a:latin typeface="Calibri"/>
                          <a:cs typeface="Calibri"/>
                        </a:rPr>
                        <a:t>Advocate for improved para  pay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400" spc="-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benefits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390" y="450341"/>
            <a:ext cx="3656329" cy="487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spc="-10" dirty="0"/>
              <a:t>Legal</a:t>
            </a:r>
            <a:r>
              <a:rPr sz="3200" spc="-85" dirty="0"/>
              <a:t> </a:t>
            </a:r>
            <a:r>
              <a:rPr sz="3200" spc="-5" dirty="0"/>
              <a:t>Requirements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707390" y="1286211"/>
            <a:ext cx="7687945" cy="38144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200" b="1" spc="-5" dirty="0">
                <a:latin typeface="Arial"/>
                <a:cs typeface="Arial"/>
              </a:rPr>
              <a:t>Special</a:t>
            </a:r>
            <a:r>
              <a:rPr sz="2200" b="1" spc="-6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Educator:</a:t>
            </a:r>
            <a:endParaRPr sz="2200">
              <a:latin typeface="Arial"/>
              <a:cs typeface="Arial"/>
            </a:endParaRPr>
          </a:p>
          <a:p>
            <a:pPr marL="12700" marR="5080">
              <a:lnSpc>
                <a:spcPts val="2380"/>
              </a:lnSpc>
              <a:spcBef>
                <a:spcPts val="1040"/>
              </a:spcBef>
            </a:pPr>
            <a:r>
              <a:rPr sz="2200" spc="-5" dirty="0">
                <a:latin typeface="Arial"/>
                <a:cs typeface="Arial"/>
              </a:rPr>
              <a:t>Has obtained full state certification as a special education  teacher or passed the state special education teacher  licensing examination and holds a license to teach in the state  as a special</a:t>
            </a:r>
            <a:r>
              <a:rPr sz="2200" spc="-55" dirty="0">
                <a:latin typeface="Arial"/>
                <a:cs typeface="Arial"/>
              </a:rPr>
              <a:t> </a:t>
            </a:r>
            <a:r>
              <a:rPr sz="2200" spc="-15" dirty="0">
                <a:latin typeface="Arial"/>
                <a:cs typeface="Arial"/>
              </a:rPr>
              <a:t>educator.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200" b="1" spc="-5" dirty="0">
                <a:latin typeface="Arial"/>
                <a:cs typeface="Arial"/>
              </a:rPr>
              <a:t>Paraeducator:</a:t>
            </a:r>
            <a:endParaRPr sz="2200">
              <a:latin typeface="Arial"/>
              <a:cs typeface="Arial"/>
            </a:endParaRPr>
          </a:p>
          <a:p>
            <a:pPr marL="12700" marR="129539">
              <a:lnSpc>
                <a:spcPts val="2380"/>
              </a:lnSpc>
              <a:spcBef>
                <a:spcPts val="1025"/>
              </a:spcBef>
            </a:pPr>
            <a:r>
              <a:rPr sz="2200" spc="-5" dirty="0">
                <a:latin typeface="Arial"/>
                <a:cs typeface="Arial"/>
              </a:rPr>
              <a:t>A school employee who works in a school under an assigned  certified or licensed </a:t>
            </a:r>
            <a:r>
              <a:rPr sz="2200" spc="-20" dirty="0">
                <a:latin typeface="Arial"/>
                <a:cs typeface="Arial"/>
              </a:rPr>
              <a:t>teacher. </a:t>
            </a:r>
            <a:r>
              <a:rPr sz="2200" spc="-5" dirty="0">
                <a:latin typeface="Arial"/>
                <a:cs typeface="Arial"/>
              </a:rPr>
              <a:t>Provides both instructional  support and non-instructional services to students who </a:t>
            </a:r>
            <a:r>
              <a:rPr sz="2200" spc="-10" dirty="0">
                <a:latin typeface="Arial"/>
                <a:cs typeface="Arial"/>
              </a:rPr>
              <a:t>may  </a:t>
            </a:r>
            <a:r>
              <a:rPr sz="2200" spc="-5" dirty="0">
                <a:latin typeface="Arial"/>
                <a:cs typeface="Arial"/>
              </a:rPr>
              <a:t>require individualized support to </a:t>
            </a:r>
            <a:r>
              <a:rPr sz="2200" dirty="0">
                <a:latin typeface="Arial"/>
                <a:cs typeface="Arial"/>
              </a:rPr>
              <a:t>access </a:t>
            </a:r>
            <a:r>
              <a:rPr sz="2200" spc="-5" dirty="0">
                <a:latin typeface="Arial"/>
                <a:cs typeface="Arial"/>
              </a:rPr>
              <a:t>their</a:t>
            </a:r>
            <a:r>
              <a:rPr sz="2200" spc="7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education.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696953" y="6755091"/>
            <a:ext cx="1402080" cy="103505"/>
          </a:xfrm>
          <a:custGeom>
            <a:avLst/>
            <a:gdLst/>
            <a:ahLst/>
            <a:cxnLst/>
            <a:rect l="l" t="t" r="r" b="b"/>
            <a:pathLst>
              <a:path w="1402079" h="103504">
                <a:moveTo>
                  <a:pt x="0" y="102908"/>
                </a:moveTo>
                <a:lnTo>
                  <a:pt x="1401686" y="102908"/>
                </a:lnTo>
                <a:lnTo>
                  <a:pt x="1401686" y="0"/>
                </a:lnTo>
                <a:lnTo>
                  <a:pt x="0" y="0"/>
                </a:lnTo>
                <a:lnTo>
                  <a:pt x="0" y="102908"/>
                </a:lnTo>
                <a:close/>
              </a:path>
            </a:pathLst>
          </a:custGeom>
          <a:solidFill>
            <a:srgbClr val="EEAA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098639" y="6755091"/>
            <a:ext cx="2045970" cy="103505"/>
          </a:xfrm>
          <a:custGeom>
            <a:avLst/>
            <a:gdLst/>
            <a:ahLst/>
            <a:cxnLst/>
            <a:rect l="l" t="t" r="r" b="b"/>
            <a:pathLst>
              <a:path w="2045970" h="103504">
                <a:moveTo>
                  <a:pt x="0" y="102908"/>
                </a:moveTo>
                <a:lnTo>
                  <a:pt x="2045360" y="102908"/>
                </a:lnTo>
                <a:lnTo>
                  <a:pt x="2045360" y="0"/>
                </a:lnTo>
                <a:lnTo>
                  <a:pt x="0" y="0"/>
                </a:lnTo>
                <a:lnTo>
                  <a:pt x="0" y="102908"/>
                </a:lnTo>
                <a:close/>
              </a:path>
            </a:pathLst>
          </a:custGeom>
          <a:solidFill>
            <a:srgbClr val="C53E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6755091"/>
            <a:ext cx="1474470" cy="103505"/>
          </a:xfrm>
          <a:custGeom>
            <a:avLst/>
            <a:gdLst/>
            <a:ahLst/>
            <a:cxnLst/>
            <a:rect l="l" t="t" r="r" b="b"/>
            <a:pathLst>
              <a:path w="1474470" h="103504">
                <a:moveTo>
                  <a:pt x="0" y="102908"/>
                </a:moveTo>
                <a:lnTo>
                  <a:pt x="1473860" y="102908"/>
                </a:lnTo>
                <a:lnTo>
                  <a:pt x="1473860" y="0"/>
                </a:lnTo>
                <a:lnTo>
                  <a:pt x="0" y="0"/>
                </a:lnTo>
                <a:lnTo>
                  <a:pt x="0" y="102908"/>
                </a:lnTo>
                <a:close/>
              </a:path>
            </a:pathLst>
          </a:custGeom>
          <a:solidFill>
            <a:srgbClr val="008B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473860" y="6755091"/>
            <a:ext cx="4223385" cy="103505"/>
          </a:xfrm>
          <a:custGeom>
            <a:avLst/>
            <a:gdLst/>
            <a:ahLst/>
            <a:cxnLst/>
            <a:rect l="l" t="t" r="r" b="b"/>
            <a:pathLst>
              <a:path w="4223385" h="103504">
                <a:moveTo>
                  <a:pt x="0" y="102908"/>
                </a:moveTo>
                <a:lnTo>
                  <a:pt x="4223092" y="102908"/>
                </a:lnTo>
                <a:lnTo>
                  <a:pt x="4223092" y="0"/>
                </a:lnTo>
                <a:lnTo>
                  <a:pt x="0" y="0"/>
                </a:lnTo>
                <a:lnTo>
                  <a:pt x="0" y="102908"/>
                </a:lnTo>
                <a:close/>
              </a:path>
            </a:pathLst>
          </a:custGeom>
          <a:solidFill>
            <a:srgbClr val="455F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903743" y="122936"/>
            <a:ext cx="986612" cy="1747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164842" y="2155799"/>
            <a:ext cx="871855" cy="398145"/>
          </a:xfrm>
          <a:custGeom>
            <a:avLst/>
            <a:gdLst/>
            <a:ahLst/>
            <a:cxnLst/>
            <a:rect l="l" t="t" r="r" b="b"/>
            <a:pathLst>
              <a:path w="871855" h="398144">
                <a:moveTo>
                  <a:pt x="0" y="0"/>
                </a:moveTo>
                <a:lnTo>
                  <a:pt x="871728" y="0"/>
                </a:lnTo>
                <a:lnTo>
                  <a:pt x="871728" y="397763"/>
                </a:lnTo>
                <a:lnTo>
                  <a:pt x="0" y="397763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558134" y="373777"/>
            <a:ext cx="7866380" cy="4671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195"/>
              </a:lnSpc>
            </a:pPr>
            <a:r>
              <a:rPr sz="2800" spc="-5" dirty="0">
                <a:latin typeface="Arial"/>
                <a:cs typeface="Arial"/>
              </a:rPr>
              <a:t>Compliance: </a:t>
            </a:r>
            <a:r>
              <a:rPr sz="2800" spc="-50" dirty="0">
                <a:latin typeface="Arial"/>
                <a:cs typeface="Arial"/>
              </a:rPr>
              <a:t>FACQ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#1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ts val="3195"/>
              </a:lnSpc>
            </a:pPr>
            <a:r>
              <a:rPr sz="2800" dirty="0">
                <a:latin typeface="Arial"/>
                <a:cs typeface="Arial"/>
              </a:rPr>
              <a:t>Legally speaking, </a:t>
            </a:r>
            <a:r>
              <a:rPr sz="2800" spc="-5" dirty="0">
                <a:latin typeface="Arial"/>
                <a:cs typeface="Arial"/>
              </a:rPr>
              <a:t>what duties </a:t>
            </a:r>
            <a:r>
              <a:rPr sz="2800" dirty="0">
                <a:latin typeface="Arial"/>
                <a:cs typeface="Arial"/>
              </a:rPr>
              <a:t>can </a:t>
            </a:r>
            <a:r>
              <a:rPr sz="2800" spc="-5" dirty="0">
                <a:latin typeface="Arial"/>
                <a:cs typeface="Arial"/>
              </a:rPr>
              <a:t>paras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perform?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750">
              <a:latin typeface="Times New Roman"/>
              <a:cs typeface="Times New Roman"/>
            </a:endParaRPr>
          </a:p>
          <a:p>
            <a:pPr marL="161925">
              <a:lnSpc>
                <a:spcPts val="3195"/>
              </a:lnSpc>
            </a:pPr>
            <a:r>
              <a:rPr sz="2800" spc="-5" dirty="0">
                <a:latin typeface="Arial"/>
                <a:cs typeface="Arial"/>
              </a:rPr>
              <a:t>*See the </a:t>
            </a:r>
            <a:r>
              <a:rPr sz="2800" spc="-10" dirty="0">
                <a:latin typeface="Arial"/>
                <a:cs typeface="Arial"/>
              </a:rPr>
              <a:t>CSI </a:t>
            </a:r>
            <a:r>
              <a:rPr sz="2800" spc="-5" dirty="0">
                <a:latin typeface="Arial"/>
                <a:cs typeface="Arial"/>
              </a:rPr>
              <a:t>para </a:t>
            </a:r>
            <a:r>
              <a:rPr sz="2800" dirty="0">
                <a:latin typeface="Arial"/>
                <a:cs typeface="Arial"/>
              </a:rPr>
              <a:t>manual </a:t>
            </a:r>
            <a:r>
              <a:rPr sz="2800" spc="-5" dirty="0">
                <a:latin typeface="Arial"/>
                <a:cs typeface="Arial"/>
              </a:rPr>
              <a:t>and </a:t>
            </a:r>
            <a:r>
              <a:rPr sz="2800" dirty="0">
                <a:latin typeface="Arial"/>
                <a:cs typeface="Arial"/>
              </a:rPr>
              <a:t>previous</a:t>
            </a:r>
            <a:r>
              <a:rPr sz="2800" spc="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table.</a:t>
            </a:r>
            <a:endParaRPr sz="2800">
              <a:latin typeface="Arial"/>
              <a:cs typeface="Arial"/>
            </a:endParaRPr>
          </a:p>
          <a:p>
            <a:pPr marL="161925">
              <a:lnSpc>
                <a:spcPts val="3195"/>
              </a:lnSpc>
            </a:pPr>
            <a:r>
              <a:rPr sz="2800" i="1" spc="-5" dirty="0">
                <a:latin typeface="Arial"/>
                <a:cs typeface="Arial"/>
              </a:rPr>
              <a:t>Note the</a:t>
            </a:r>
            <a:r>
              <a:rPr sz="2800" i="1" spc="-60" dirty="0">
                <a:latin typeface="Arial"/>
                <a:cs typeface="Arial"/>
              </a:rPr>
              <a:t> </a:t>
            </a:r>
            <a:r>
              <a:rPr sz="2800" i="1" dirty="0">
                <a:latin typeface="Arial"/>
                <a:cs typeface="Arial"/>
              </a:rPr>
              <a:t>verbs: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250">
              <a:latin typeface="Times New Roman"/>
              <a:cs typeface="Times New Roman"/>
            </a:endParaRPr>
          </a:p>
          <a:p>
            <a:pPr marL="161925" marR="1222375">
              <a:lnSpc>
                <a:spcPts val="3030"/>
              </a:lnSpc>
            </a:pPr>
            <a:r>
              <a:rPr sz="2800" spc="-40" dirty="0">
                <a:latin typeface="Arial"/>
                <a:cs typeface="Arial"/>
              </a:rPr>
              <a:t>Teacher: </a:t>
            </a:r>
            <a:r>
              <a:rPr sz="2800" spc="-5" dirty="0">
                <a:latin typeface="Arial"/>
                <a:cs typeface="Arial"/>
              </a:rPr>
              <a:t>Plan, </a:t>
            </a:r>
            <a:r>
              <a:rPr sz="2800" dirty="0">
                <a:latin typeface="Arial"/>
                <a:cs typeface="Arial"/>
              </a:rPr>
              <a:t>design, supervise, </a:t>
            </a:r>
            <a:r>
              <a:rPr sz="2800" spc="-20" dirty="0">
                <a:latin typeface="Arial"/>
                <a:cs typeface="Arial"/>
              </a:rPr>
              <a:t>deliver,  </a:t>
            </a:r>
            <a:r>
              <a:rPr sz="2800" dirty="0">
                <a:latin typeface="Arial"/>
                <a:cs typeface="Arial"/>
              </a:rPr>
              <a:t>coordinate, assign, ensure,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evaluate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200">
              <a:latin typeface="Times New Roman"/>
              <a:cs typeface="Times New Roman"/>
            </a:endParaRPr>
          </a:p>
          <a:p>
            <a:pPr marL="161925" marR="176530">
              <a:lnSpc>
                <a:spcPts val="3030"/>
              </a:lnSpc>
            </a:pPr>
            <a:r>
              <a:rPr sz="2800" dirty="0">
                <a:latin typeface="Arial"/>
                <a:cs typeface="Arial"/>
              </a:rPr>
              <a:t>Para: Reinforce, support, </a:t>
            </a:r>
            <a:r>
              <a:rPr sz="2800" spc="-25" dirty="0">
                <a:latin typeface="Arial"/>
                <a:cs typeface="Arial"/>
              </a:rPr>
              <a:t>monitor, </a:t>
            </a:r>
            <a:r>
              <a:rPr sz="2800" dirty="0">
                <a:latin typeface="Arial"/>
                <a:cs typeface="Arial"/>
              </a:rPr>
              <a:t>assist, </a:t>
            </a:r>
            <a:r>
              <a:rPr sz="2800" spc="-25" dirty="0">
                <a:latin typeface="Arial"/>
                <a:cs typeface="Arial"/>
              </a:rPr>
              <a:t>follow,  </a:t>
            </a:r>
            <a:r>
              <a:rPr sz="2800" dirty="0">
                <a:latin typeface="Arial"/>
                <a:cs typeface="Arial"/>
              </a:rPr>
              <a:t>facilitate, </a:t>
            </a:r>
            <a:r>
              <a:rPr sz="2800" spc="-5" dirty="0">
                <a:latin typeface="Arial"/>
                <a:cs typeface="Arial"/>
              </a:rPr>
              <a:t>implement, </a:t>
            </a:r>
            <a:r>
              <a:rPr sz="2800" dirty="0">
                <a:latin typeface="Arial"/>
                <a:cs typeface="Arial"/>
              </a:rPr>
              <a:t>promote,</a:t>
            </a:r>
            <a:r>
              <a:rPr sz="2800" spc="-2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respond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7390" y="183262"/>
            <a:ext cx="6276340" cy="9448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650"/>
              </a:lnSpc>
            </a:pPr>
            <a:r>
              <a:rPr sz="3200" spc="-5" dirty="0">
                <a:latin typeface="Arial"/>
                <a:cs typeface="Arial"/>
              </a:rPr>
              <a:t>Compliance: </a:t>
            </a:r>
            <a:r>
              <a:rPr sz="3200" spc="-45" dirty="0">
                <a:latin typeface="Arial"/>
                <a:cs typeface="Arial"/>
              </a:rPr>
              <a:t>FACQ</a:t>
            </a:r>
            <a:r>
              <a:rPr sz="3200" spc="-110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#2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ts val="3650"/>
              </a:lnSpc>
            </a:pPr>
            <a:r>
              <a:rPr sz="3200" spc="-5" dirty="0">
                <a:latin typeface="Arial"/>
                <a:cs typeface="Arial"/>
              </a:rPr>
              <a:t>How do </a:t>
            </a:r>
            <a:r>
              <a:rPr sz="3200" dirty="0">
                <a:latin typeface="Arial"/>
                <a:cs typeface="Arial"/>
              </a:rPr>
              <a:t>I </a:t>
            </a:r>
            <a:r>
              <a:rPr sz="3200" spc="-5" dirty="0">
                <a:latin typeface="Arial"/>
                <a:cs typeface="Arial"/>
              </a:rPr>
              <a:t>document para</a:t>
            </a:r>
            <a:r>
              <a:rPr sz="3200" spc="-11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services?</a:t>
            </a:r>
            <a:endParaRPr sz="320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19271" y="1396321"/>
          <a:ext cx="7360920" cy="48806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11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1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192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8894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Documentation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55FA9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Service</a:t>
                      </a:r>
                      <a:r>
                        <a:rPr sz="1800" b="1" spc="-8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Description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55FA9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Examples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55F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4769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84455" marR="627380">
                        <a:lnSpc>
                          <a:spcPct val="100000"/>
                        </a:lnSpc>
                        <a:spcBef>
                          <a:spcPts val="1490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Service Delivery 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Statement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2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84455" marR="262255">
                        <a:lnSpc>
                          <a:spcPct val="100000"/>
                        </a:lnSpc>
                        <a:spcBef>
                          <a:spcPts val="1490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Daily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needs and 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generalized</a:t>
                      </a:r>
                      <a:r>
                        <a:rPr sz="18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support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2E1"/>
                    </a:solidFill>
                  </a:tcPr>
                </a:tc>
                <a:tc>
                  <a:txBody>
                    <a:bodyPr/>
                    <a:lstStyle/>
                    <a:p>
                      <a:pPr marL="370840" indent="-286385">
                        <a:lnSpc>
                          <a:spcPct val="100000"/>
                        </a:lnSpc>
                        <a:spcBef>
                          <a:spcPts val="1310"/>
                        </a:spcBef>
                        <a:buFont typeface="Arial"/>
                        <a:buChar char="•"/>
                        <a:tabLst>
                          <a:tab pos="370840" algn="l"/>
                          <a:tab pos="371475" algn="l"/>
                        </a:tabLst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Hygiene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370840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0840" algn="l"/>
                          <a:tab pos="371475" algn="l"/>
                        </a:tabLst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Escorting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370840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0840" algn="l"/>
                          <a:tab pos="371475" algn="l"/>
                        </a:tabLst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Seizure</a:t>
                      </a:r>
                      <a:r>
                        <a:rPr sz="18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monitoring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370840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0840" algn="l"/>
                          <a:tab pos="371475" algn="l"/>
                        </a:tabLst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Behavioral</a:t>
                      </a:r>
                      <a:r>
                        <a:rPr sz="18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reminders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370840" marR="540385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0840" algn="l"/>
                          <a:tab pos="371475" algn="l"/>
                        </a:tabLst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Executive</a:t>
                      </a:r>
                      <a:r>
                        <a:rPr sz="1800" spc="-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functioning 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reminders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66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2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710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2450">
                        <a:latin typeface="Times New Roman"/>
                        <a:cs typeface="Times New Roman"/>
                      </a:endParaRPr>
                    </a:p>
                    <a:p>
                      <a:pPr marL="84455" marR="252729">
                        <a:lnSpc>
                          <a:spcPct val="100000"/>
                        </a:lnSpc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Service Delivery 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Statement </a:t>
                      </a:r>
                      <a:r>
                        <a:rPr sz="1800" b="1" i="1" spc="-5" dirty="0">
                          <a:latin typeface="Calibri"/>
                          <a:cs typeface="Calibri"/>
                        </a:rPr>
                        <a:t>plus</a:t>
                      </a:r>
                      <a:r>
                        <a:rPr sz="1800" b="1" i="1" spc="-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Grid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A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84455" marR="132715" indent="-635">
                        <a:lnSpc>
                          <a:spcPct val="100000"/>
                        </a:lnSpc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Goal-driven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direct  instruction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under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the 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explicit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guidance of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a 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special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education  teacher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AF0"/>
                    </a:solidFill>
                  </a:tcPr>
                </a:tc>
                <a:tc>
                  <a:txBody>
                    <a:bodyPr/>
                    <a:lstStyle/>
                    <a:p>
                      <a:pPr marL="370840" marR="887730" indent="-286385">
                        <a:lnSpc>
                          <a:spcPct val="100000"/>
                        </a:lnSpc>
                        <a:spcBef>
                          <a:spcPts val="1605"/>
                        </a:spcBef>
                        <a:buFont typeface="Arial"/>
                        <a:buChar char="•"/>
                        <a:tabLst>
                          <a:tab pos="370840" algn="l"/>
                          <a:tab pos="371475" algn="l"/>
                        </a:tabLst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Small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group</a:t>
                      </a:r>
                      <a:r>
                        <a:rPr sz="18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math  </a:t>
                      </a:r>
                      <a:r>
                        <a:rPr sz="1800" spc="-15" dirty="0">
                          <a:latin typeface="Calibri"/>
                          <a:cs typeface="Calibri"/>
                        </a:rPr>
                        <a:t>reinforcement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371475" marR="896619" indent="-28702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0840" algn="l"/>
                          <a:tab pos="371475" algn="l"/>
                        </a:tabLst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One-to-one</a:t>
                      </a:r>
                      <a:r>
                        <a:rPr sz="18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essay  collaboration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371475" marR="151765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1475" algn="l"/>
                          <a:tab pos="372110" algn="l"/>
                        </a:tabLst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Discreet </a:t>
                      </a:r>
                      <a:r>
                        <a:rPr sz="1800" spc="-15" dirty="0">
                          <a:latin typeface="Calibri"/>
                          <a:cs typeface="Calibri"/>
                        </a:rPr>
                        <a:t>executive 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functioning or social skills  guidance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038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A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390" y="450341"/>
            <a:ext cx="1424305" cy="5054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spc="-10" dirty="0"/>
              <a:t>Agenda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707390" y="1404063"/>
            <a:ext cx="7425055" cy="30397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Char char="•"/>
              <a:tabLst>
                <a:tab pos="241300" algn="l"/>
              </a:tabLst>
            </a:pPr>
            <a:r>
              <a:rPr sz="3000" spc="-5" dirty="0">
                <a:latin typeface="Arial"/>
                <a:cs typeface="Arial"/>
              </a:rPr>
              <a:t>Sharing Responsibility (5</a:t>
            </a:r>
            <a:r>
              <a:rPr sz="3000" spc="-110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minutes)</a:t>
            </a:r>
            <a:endParaRPr sz="30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635"/>
              </a:spcBef>
              <a:buChar char="•"/>
              <a:tabLst>
                <a:tab pos="241300" algn="l"/>
              </a:tabLst>
            </a:pPr>
            <a:r>
              <a:rPr sz="3000" spc="-5" dirty="0">
                <a:latin typeface="Arial"/>
                <a:cs typeface="Arial"/>
              </a:rPr>
              <a:t>Share Best Practices (15</a:t>
            </a:r>
            <a:r>
              <a:rPr sz="3000" spc="-65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minutes)</a:t>
            </a:r>
            <a:endParaRPr sz="3000">
              <a:latin typeface="Arial"/>
              <a:cs typeface="Arial"/>
            </a:endParaRPr>
          </a:p>
          <a:p>
            <a:pPr marL="241300" marR="720090" indent="-228600">
              <a:lnSpc>
                <a:spcPts val="3240"/>
              </a:lnSpc>
              <a:spcBef>
                <a:spcPts val="1055"/>
              </a:spcBef>
              <a:buChar char="•"/>
              <a:tabLst>
                <a:tab pos="241300" algn="l"/>
              </a:tabLst>
            </a:pPr>
            <a:r>
              <a:rPr sz="3000" spc="-5" dirty="0">
                <a:latin typeface="Arial"/>
                <a:cs typeface="Arial"/>
              </a:rPr>
              <a:t>Common Challenges Gallery </a:t>
            </a:r>
            <a:r>
              <a:rPr sz="3000" spc="-30" dirty="0">
                <a:latin typeface="Arial"/>
                <a:cs typeface="Arial"/>
              </a:rPr>
              <a:t>Walk </a:t>
            </a:r>
            <a:r>
              <a:rPr sz="3000" spc="-5" dirty="0">
                <a:latin typeface="Arial"/>
                <a:cs typeface="Arial"/>
              </a:rPr>
              <a:t>(30  minutes)</a:t>
            </a:r>
            <a:endParaRPr sz="30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585"/>
              </a:spcBef>
              <a:buChar char="•"/>
              <a:tabLst>
                <a:tab pos="241300" algn="l"/>
              </a:tabLst>
            </a:pPr>
            <a:r>
              <a:rPr sz="3000" spc="-5" dirty="0">
                <a:latin typeface="Arial"/>
                <a:cs typeface="Arial"/>
              </a:rPr>
              <a:t>Compliance: </a:t>
            </a:r>
            <a:r>
              <a:rPr sz="3000" spc="-35" dirty="0">
                <a:latin typeface="Arial"/>
                <a:cs typeface="Arial"/>
              </a:rPr>
              <a:t>FACQs </a:t>
            </a:r>
            <a:r>
              <a:rPr sz="3000" spc="-5" dirty="0">
                <a:latin typeface="Arial"/>
                <a:cs typeface="Arial"/>
              </a:rPr>
              <a:t>(5</a:t>
            </a:r>
            <a:r>
              <a:rPr sz="3000" spc="-40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minutes)</a:t>
            </a:r>
            <a:endParaRPr sz="30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630"/>
              </a:spcBef>
              <a:buChar char="•"/>
              <a:tabLst>
                <a:tab pos="241300" algn="l"/>
              </a:tabLst>
            </a:pPr>
            <a:r>
              <a:rPr sz="3000" spc="-5" dirty="0">
                <a:latin typeface="Arial"/>
                <a:cs typeface="Arial"/>
              </a:rPr>
              <a:t>Resource Bank and Questions (5</a:t>
            </a:r>
            <a:r>
              <a:rPr sz="3000" spc="-85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minutes)</a:t>
            </a:r>
            <a:endParaRPr sz="3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390" y="450341"/>
            <a:ext cx="1967864" cy="487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spc="-5" dirty="0"/>
              <a:t>Resources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707390" y="1041745"/>
            <a:ext cx="7705725" cy="5059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b="1" spc="-5" dirty="0">
                <a:latin typeface="Arial"/>
                <a:cs typeface="Arial"/>
              </a:rPr>
              <a:t>CSI:</a:t>
            </a:r>
            <a:endParaRPr sz="1500">
              <a:latin typeface="Arial"/>
              <a:cs typeface="Arial"/>
            </a:endParaRPr>
          </a:p>
          <a:p>
            <a:pPr marL="12700" marR="5080">
              <a:lnSpc>
                <a:spcPts val="1620"/>
              </a:lnSpc>
              <a:spcBef>
                <a:spcPts val="1019"/>
              </a:spcBef>
            </a:pPr>
            <a:r>
              <a:rPr sz="1500" u="heavy" spc="-5" dirty="0">
                <a:solidFill>
                  <a:srgbClr val="0562C1"/>
                </a:solidFill>
                <a:latin typeface="Arial"/>
                <a:cs typeface="Arial"/>
                <a:hlinkClick r:id="rId2"/>
              </a:rPr>
              <a:t>CSI </a:t>
            </a:r>
            <a:r>
              <a:rPr sz="1500" u="heavy" dirty="0">
                <a:solidFill>
                  <a:srgbClr val="0562C1"/>
                </a:solidFill>
                <a:latin typeface="Arial"/>
                <a:cs typeface="Arial"/>
                <a:hlinkClick r:id="rId2"/>
              </a:rPr>
              <a:t>Special Education Resource Page</a:t>
            </a:r>
            <a:r>
              <a:rPr sz="1500" dirty="0">
                <a:latin typeface="Arial"/>
                <a:cs typeface="Arial"/>
              </a:rPr>
              <a:t>: Scroll to the </a:t>
            </a:r>
            <a:r>
              <a:rPr sz="1500" spc="-5" dirty="0">
                <a:latin typeface="Arial"/>
                <a:cs typeface="Arial"/>
              </a:rPr>
              <a:t>lower </a:t>
            </a:r>
            <a:r>
              <a:rPr sz="1500" dirty="0">
                <a:latin typeface="Arial"/>
                <a:cs typeface="Arial"/>
              </a:rPr>
              <a:t>right corner </a:t>
            </a:r>
            <a:r>
              <a:rPr sz="1500" spc="5" dirty="0">
                <a:latin typeface="Arial"/>
                <a:cs typeface="Arial"/>
              </a:rPr>
              <a:t>under  </a:t>
            </a:r>
            <a:r>
              <a:rPr sz="1500" dirty="0">
                <a:latin typeface="Arial"/>
                <a:cs typeface="Arial"/>
              </a:rPr>
              <a:t>“Paraprofessionals.” See the Paraprofessional Handbook and </a:t>
            </a:r>
            <a:r>
              <a:rPr sz="1500" spc="-10" dirty="0">
                <a:latin typeface="Arial"/>
                <a:cs typeface="Arial"/>
              </a:rPr>
              <a:t>two </a:t>
            </a:r>
            <a:r>
              <a:rPr sz="1500" dirty="0">
                <a:latin typeface="Arial"/>
                <a:cs typeface="Arial"/>
              </a:rPr>
              <a:t>sets of modules- one </a:t>
            </a:r>
            <a:r>
              <a:rPr sz="1500" spc="5" dirty="0">
                <a:latin typeface="Arial"/>
                <a:cs typeface="Arial"/>
              </a:rPr>
              <a:t>set  </a:t>
            </a:r>
            <a:r>
              <a:rPr sz="1500" dirty="0">
                <a:latin typeface="Arial"/>
                <a:cs typeface="Arial"/>
              </a:rPr>
              <a:t>for paraprofessionals and one set for</a:t>
            </a:r>
            <a:r>
              <a:rPr sz="1500" spc="-11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supervisors.</a:t>
            </a:r>
            <a:endParaRPr sz="15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65"/>
              </a:spcBef>
            </a:pPr>
            <a:r>
              <a:rPr sz="1500" b="1" dirty="0">
                <a:latin typeface="Arial"/>
                <a:cs typeface="Arial"/>
              </a:rPr>
              <a:t>State:</a:t>
            </a:r>
            <a:endParaRPr sz="1500">
              <a:latin typeface="Arial"/>
              <a:cs typeface="Arial"/>
            </a:endParaRPr>
          </a:p>
          <a:p>
            <a:pPr marL="12700" marR="1134110">
              <a:lnSpc>
                <a:spcPts val="1620"/>
              </a:lnSpc>
              <a:spcBef>
                <a:spcPts val="1020"/>
              </a:spcBef>
            </a:pPr>
            <a:r>
              <a:rPr sz="1500" u="heavy" spc="-5" dirty="0">
                <a:solidFill>
                  <a:srgbClr val="0562C1"/>
                </a:solidFill>
                <a:latin typeface="Arial"/>
                <a:cs typeface="Arial"/>
                <a:hlinkClick r:id="rId3"/>
              </a:rPr>
              <a:t>CDE </a:t>
            </a:r>
            <a:r>
              <a:rPr sz="1500" u="heavy" dirty="0">
                <a:solidFill>
                  <a:srgbClr val="0562C1"/>
                </a:solidFill>
                <a:latin typeface="Arial"/>
                <a:cs typeface="Arial"/>
                <a:hlinkClick r:id="rId3"/>
              </a:rPr>
              <a:t>Library of On-Demand Resources</a:t>
            </a:r>
            <a:r>
              <a:rPr sz="1500" dirty="0">
                <a:latin typeface="Arial"/>
                <a:cs typeface="Arial"/>
              </a:rPr>
              <a:t>: Under </a:t>
            </a:r>
            <a:r>
              <a:rPr sz="1500" spc="-30" dirty="0">
                <a:latin typeface="Arial"/>
                <a:cs typeface="Arial"/>
              </a:rPr>
              <a:t>Target </a:t>
            </a:r>
            <a:r>
              <a:rPr sz="1500" dirty="0">
                <a:latin typeface="Arial"/>
                <a:cs typeface="Arial"/>
              </a:rPr>
              <a:t>Audience, select</a:t>
            </a:r>
            <a:r>
              <a:rPr sz="1500" spc="-17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“Other  District/School </a:t>
            </a:r>
            <a:r>
              <a:rPr sz="1500" spc="-5" dirty="0">
                <a:latin typeface="Arial"/>
                <a:cs typeface="Arial"/>
              </a:rPr>
              <a:t>Staff” </a:t>
            </a:r>
            <a:r>
              <a:rPr sz="1500" dirty="0">
                <a:latin typeface="Arial"/>
                <a:cs typeface="Arial"/>
              </a:rPr>
              <a:t>and then under </a:t>
            </a:r>
            <a:r>
              <a:rPr sz="1500" spc="-30" dirty="0">
                <a:latin typeface="Arial"/>
                <a:cs typeface="Arial"/>
              </a:rPr>
              <a:t>Topic, </a:t>
            </a:r>
            <a:r>
              <a:rPr sz="1500" dirty="0">
                <a:latin typeface="Arial"/>
                <a:cs typeface="Arial"/>
              </a:rPr>
              <a:t>select “Special</a:t>
            </a:r>
            <a:r>
              <a:rPr sz="1500" spc="-12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Education.”</a:t>
            </a:r>
            <a:endParaRPr sz="1500">
              <a:latin typeface="Arial"/>
              <a:cs typeface="Arial"/>
            </a:endParaRPr>
          </a:p>
          <a:p>
            <a:pPr marL="12700" marR="349250">
              <a:lnSpc>
                <a:spcPts val="1620"/>
              </a:lnSpc>
              <a:spcBef>
                <a:spcPts val="994"/>
              </a:spcBef>
            </a:pPr>
            <a:r>
              <a:rPr sz="1500" u="heavy" spc="-5" dirty="0">
                <a:solidFill>
                  <a:srgbClr val="0562C1"/>
                </a:solidFill>
                <a:latin typeface="Arial"/>
                <a:cs typeface="Arial"/>
                <a:hlinkClick r:id="rId4"/>
              </a:rPr>
              <a:t>CDE </a:t>
            </a:r>
            <a:r>
              <a:rPr sz="1500" u="heavy" dirty="0">
                <a:solidFill>
                  <a:srgbClr val="0562C1"/>
                </a:solidFill>
                <a:latin typeface="Arial"/>
                <a:cs typeface="Arial"/>
                <a:hlinkClick r:id="rId4"/>
              </a:rPr>
              <a:t>Upcoming </a:t>
            </a:r>
            <a:r>
              <a:rPr sz="1500" u="heavy" spc="-5" dirty="0">
                <a:solidFill>
                  <a:srgbClr val="0562C1"/>
                </a:solidFill>
                <a:latin typeface="Arial"/>
                <a:cs typeface="Arial"/>
                <a:hlinkClick r:id="rId4"/>
              </a:rPr>
              <a:t>PD </a:t>
            </a:r>
            <a:r>
              <a:rPr sz="1500" u="heavy" dirty="0">
                <a:solidFill>
                  <a:srgbClr val="0562C1"/>
                </a:solidFill>
                <a:latin typeface="Arial"/>
                <a:cs typeface="Arial"/>
                <a:hlinkClick r:id="rId4"/>
              </a:rPr>
              <a:t>Opportunities</a:t>
            </a:r>
            <a:r>
              <a:rPr sz="1500" dirty="0">
                <a:latin typeface="Arial"/>
                <a:cs typeface="Arial"/>
              </a:rPr>
              <a:t>: Under </a:t>
            </a:r>
            <a:r>
              <a:rPr sz="1500" spc="-30" dirty="0">
                <a:latin typeface="Arial"/>
                <a:cs typeface="Arial"/>
              </a:rPr>
              <a:t>Target </a:t>
            </a:r>
            <a:r>
              <a:rPr sz="1500" dirty="0">
                <a:latin typeface="Arial"/>
                <a:cs typeface="Arial"/>
              </a:rPr>
              <a:t>Audience, select “Other</a:t>
            </a:r>
            <a:r>
              <a:rPr sz="1500" spc="-16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District/School  </a:t>
            </a:r>
            <a:r>
              <a:rPr sz="1500" spc="-5" dirty="0">
                <a:latin typeface="Arial"/>
                <a:cs typeface="Arial"/>
              </a:rPr>
              <a:t>Staff” </a:t>
            </a:r>
            <a:r>
              <a:rPr sz="1500" dirty="0">
                <a:latin typeface="Arial"/>
                <a:cs typeface="Arial"/>
              </a:rPr>
              <a:t>and then under </a:t>
            </a:r>
            <a:r>
              <a:rPr sz="1500" spc="-30" dirty="0">
                <a:latin typeface="Arial"/>
                <a:cs typeface="Arial"/>
              </a:rPr>
              <a:t>Topic, </a:t>
            </a:r>
            <a:r>
              <a:rPr sz="1500" dirty="0">
                <a:latin typeface="Arial"/>
                <a:cs typeface="Arial"/>
              </a:rPr>
              <a:t>select “Special</a:t>
            </a:r>
            <a:r>
              <a:rPr sz="1500" spc="-10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Education.”</a:t>
            </a:r>
            <a:endParaRPr sz="15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65"/>
              </a:spcBef>
            </a:pPr>
            <a:r>
              <a:rPr sz="1500" b="1" spc="-5" dirty="0">
                <a:latin typeface="Arial"/>
                <a:cs typeface="Arial"/>
              </a:rPr>
              <a:t>National/Other:</a:t>
            </a:r>
            <a:endParaRPr sz="1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15"/>
              </a:spcBef>
            </a:pPr>
            <a:r>
              <a:rPr sz="1500" u="heavy" dirty="0">
                <a:solidFill>
                  <a:srgbClr val="0562C1"/>
                </a:solidFill>
                <a:latin typeface="Arial"/>
                <a:cs typeface="Arial"/>
                <a:hlinkClick r:id="rId5"/>
              </a:rPr>
              <a:t>Ed.gov</a:t>
            </a:r>
            <a:r>
              <a:rPr sz="1500" u="heavy" spc="-95" dirty="0">
                <a:solidFill>
                  <a:srgbClr val="0562C1"/>
                </a:solidFill>
                <a:latin typeface="Arial"/>
                <a:cs typeface="Arial"/>
                <a:hlinkClick r:id="rId5"/>
              </a:rPr>
              <a:t> </a:t>
            </a:r>
            <a:r>
              <a:rPr sz="1500" u="heavy" spc="-5" dirty="0">
                <a:solidFill>
                  <a:srgbClr val="0562C1"/>
                </a:solidFill>
                <a:latin typeface="Arial"/>
                <a:cs typeface="Arial"/>
                <a:hlinkClick r:id="rId5"/>
              </a:rPr>
              <a:t>IDEA</a:t>
            </a:r>
            <a:endParaRPr sz="1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25"/>
              </a:spcBef>
            </a:pPr>
            <a:r>
              <a:rPr sz="1500" u="heavy" dirty="0">
                <a:solidFill>
                  <a:srgbClr val="0562C1"/>
                </a:solidFill>
                <a:latin typeface="Arial"/>
                <a:cs typeface="Arial"/>
                <a:hlinkClick r:id="rId5"/>
              </a:rPr>
              <a:t>Ed.gov Article Collection:</a:t>
            </a:r>
            <a:r>
              <a:rPr sz="1500" u="heavy" spc="-175" dirty="0">
                <a:solidFill>
                  <a:srgbClr val="0562C1"/>
                </a:solidFill>
                <a:latin typeface="Arial"/>
                <a:cs typeface="Arial"/>
                <a:hlinkClick r:id="rId5"/>
              </a:rPr>
              <a:t> </a:t>
            </a:r>
            <a:r>
              <a:rPr sz="1500" u="heavy" dirty="0">
                <a:solidFill>
                  <a:srgbClr val="0562C1"/>
                </a:solidFill>
                <a:latin typeface="Arial"/>
                <a:cs typeface="Arial"/>
                <a:hlinkClick r:id="rId5"/>
              </a:rPr>
              <a:t>Paraeducators</a:t>
            </a:r>
            <a:endParaRPr sz="1500">
              <a:latin typeface="Arial"/>
              <a:cs typeface="Arial"/>
            </a:endParaRPr>
          </a:p>
          <a:p>
            <a:pPr marL="12700" marR="2139315">
              <a:lnSpc>
                <a:spcPct val="145300"/>
              </a:lnSpc>
            </a:pPr>
            <a:r>
              <a:rPr sz="1500" u="heavy" dirty="0">
                <a:solidFill>
                  <a:srgbClr val="0562C1"/>
                </a:solidFill>
                <a:latin typeface="Arial"/>
                <a:cs typeface="Arial"/>
                <a:hlinkClick r:id="rId6"/>
              </a:rPr>
              <a:t>Inclusive Schools Network/Stetson &amp; Associates' </a:t>
            </a:r>
            <a:r>
              <a:rPr sz="1500" u="heavy" spc="-20" dirty="0">
                <a:solidFill>
                  <a:srgbClr val="0562C1"/>
                </a:solidFill>
                <a:latin typeface="Arial"/>
                <a:cs typeface="Arial"/>
                <a:hlinkClick r:id="rId6"/>
              </a:rPr>
              <a:t>Templates,</a:t>
            </a:r>
            <a:r>
              <a:rPr sz="1500" u="heavy" spc="-229" dirty="0">
                <a:solidFill>
                  <a:srgbClr val="0562C1"/>
                </a:solidFill>
                <a:latin typeface="Arial"/>
                <a:cs typeface="Arial"/>
                <a:hlinkClick r:id="rId6"/>
              </a:rPr>
              <a:t> </a:t>
            </a:r>
            <a:r>
              <a:rPr sz="1500" u="heavy" dirty="0">
                <a:solidFill>
                  <a:srgbClr val="0562C1"/>
                </a:solidFill>
                <a:latin typeface="Arial"/>
                <a:cs typeface="Arial"/>
                <a:hlinkClick r:id="rId6"/>
              </a:rPr>
              <a:t>etc... </a:t>
            </a:r>
            <a:r>
              <a:rPr sz="1500" u="heavy" dirty="0">
                <a:solidFill>
                  <a:srgbClr val="0562C1"/>
                </a:solidFill>
                <a:latin typeface="Arial"/>
                <a:cs typeface="Arial"/>
              </a:rPr>
              <a:t> </a:t>
            </a:r>
            <a:r>
              <a:rPr sz="1500" u="heavy" spc="-5" dirty="0">
                <a:solidFill>
                  <a:srgbClr val="0562C1"/>
                </a:solidFill>
                <a:latin typeface="Arial"/>
                <a:cs typeface="Arial"/>
                <a:hlinkClick r:id="rId7"/>
              </a:rPr>
              <a:t>TIES' </a:t>
            </a:r>
            <a:r>
              <a:rPr sz="1500" u="heavy" dirty="0">
                <a:solidFill>
                  <a:srgbClr val="0562C1"/>
                </a:solidFill>
                <a:latin typeface="Arial"/>
                <a:cs typeface="Arial"/>
                <a:hlinkClick r:id="rId7"/>
              </a:rPr>
              <a:t>Guide to Implementing Paraprofessional</a:t>
            </a:r>
            <a:r>
              <a:rPr sz="1500" u="heavy" spc="-95" dirty="0">
                <a:solidFill>
                  <a:srgbClr val="0562C1"/>
                </a:solidFill>
                <a:latin typeface="Arial"/>
                <a:cs typeface="Arial"/>
                <a:hlinkClick r:id="rId7"/>
              </a:rPr>
              <a:t> </a:t>
            </a:r>
            <a:r>
              <a:rPr sz="1500" u="heavy" dirty="0">
                <a:solidFill>
                  <a:srgbClr val="0562C1"/>
                </a:solidFill>
                <a:latin typeface="Arial"/>
                <a:cs typeface="Arial"/>
                <a:hlinkClick r:id="rId7"/>
              </a:rPr>
              <a:t>Facilitation</a:t>
            </a:r>
            <a:endParaRPr sz="1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25"/>
              </a:spcBef>
            </a:pPr>
            <a:r>
              <a:rPr sz="1500" u="heavy" dirty="0">
                <a:solidFill>
                  <a:srgbClr val="0562C1"/>
                </a:solidFill>
                <a:latin typeface="Arial"/>
                <a:cs typeface="Arial"/>
                <a:hlinkClick r:id="rId8"/>
              </a:rPr>
              <a:t>The </a:t>
            </a:r>
            <a:r>
              <a:rPr sz="1500" u="heavy" spc="-5" dirty="0">
                <a:solidFill>
                  <a:srgbClr val="0562C1"/>
                </a:solidFill>
                <a:latin typeface="Arial"/>
                <a:cs typeface="Arial"/>
                <a:hlinkClick r:id="rId8"/>
              </a:rPr>
              <a:t>IRIS</a:t>
            </a:r>
            <a:r>
              <a:rPr sz="1500" u="heavy" spc="-90" dirty="0">
                <a:solidFill>
                  <a:srgbClr val="0562C1"/>
                </a:solidFill>
                <a:latin typeface="Arial"/>
                <a:cs typeface="Arial"/>
                <a:hlinkClick r:id="rId8"/>
              </a:rPr>
              <a:t> </a:t>
            </a:r>
            <a:r>
              <a:rPr sz="1500" u="heavy" dirty="0">
                <a:solidFill>
                  <a:srgbClr val="0562C1"/>
                </a:solidFill>
                <a:latin typeface="Arial"/>
                <a:cs typeface="Arial"/>
                <a:hlinkClick r:id="rId8"/>
              </a:rPr>
              <a:t>Center</a:t>
            </a:r>
            <a:endParaRPr sz="15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390" y="450341"/>
            <a:ext cx="6047740" cy="5054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spc="-5" dirty="0"/>
              <a:t>Reference: Shared</a:t>
            </a:r>
            <a:r>
              <a:rPr sz="3200" spc="-90" dirty="0"/>
              <a:t> </a:t>
            </a:r>
            <a:r>
              <a:rPr sz="3200" spc="-5" dirty="0"/>
              <a:t>Responsibility</a:t>
            </a:r>
            <a:endParaRPr sz="32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622300" y="1089025"/>
          <a:ext cx="7985759" cy="50673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555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555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555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1013">
                <a:tc>
                  <a:txBody>
                    <a:bodyPr/>
                    <a:lstStyle/>
                    <a:p>
                      <a:pPr marL="50292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General</a:t>
                      </a:r>
                      <a:r>
                        <a:rPr sz="1800" b="1" spc="-8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Educator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55FA9"/>
                    </a:solidFill>
                  </a:tcPr>
                </a:tc>
                <a:tc>
                  <a:txBody>
                    <a:bodyPr/>
                    <a:lstStyle/>
                    <a:p>
                      <a:pPr marL="54229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Special</a:t>
                      </a:r>
                      <a:r>
                        <a:rPr sz="1800" b="1" spc="-8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Educator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55FA9"/>
                    </a:solidFill>
                  </a:tcPr>
                </a:tc>
                <a:tc>
                  <a:txBody>
                    <a:bodyPr/>
                    <a:lstStyle/>
                    <a:p>
                      <a:pPr marL="53149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Paraprofessional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55F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63440">
                <a:tc>
                  <a:txBody>
                    <a:bodyPr/>
                    <a:lstStyle/>
                    <a:p>
                      <a:pPr marL="371475" marR="88900" indent="-286385">
                        <a:lnSpc>
                          <a:spcPct val="100000"/>
                        </a:lnSpc>
                        <a:spcBef>
                          <a:spcPts val="110"/>
                        </a:spcBef>
                        <a:buFont typeface="Arial"/>
                        <a:buChar char="•"/>
                        <a:tabLst>
                          <a:tab pos="371475" algn="l"/>
                          <a:tab pos="372110" algn="l"/>
                        </a:tabLst>
                      </a:pPr>
                      <a:r>
                        <a:rPr sz="1500" spc="-5" dirty="0">
                          <a:latin typeface="Calibri"/>
                          <a:cs typeface="Calibri"/>
                        </a:rPr>
                        <a:t>Meet universal instructional  needs </a:t>
                      </a:r>
                      <a:r>
                        <a:rPr sz="1500" dirty="0">
                          <a:latin typeface="Calibri"/>
                          <a:cs typeface="Calibri"/>
                        </a:rPr>
                        <a:t>(plan and </a:t>
                      </a:r>
                      <a:r>
                        <a:rPr sz="1500" spc="-5" dirty="0">
                          <a:latin typeface="Calibri"/>
                          <a:cs typeface="Calibri"/>
                        </a:rPr>
                        <a:t>teach  </a:t>
                      </a:r>
                      <a:r>
                        <a:rPr sz="1500" spc="-10" dirty="0">
                          <a:latin typeface="Calibri"/>
                          <a:cs typeface="Calibri"/>
                        </a:rPr>
                        <a:t>differentiated</a:t>
                      </a:r>
                      <a:r>
                        <a:rPr sz="15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500" spc="-5" dirty="0">
                          <a:latin typeface="Calibri"/>
                          <a:cs typeface="Calibri"/>
                        </a:rPr>
                        <a:t>lessons)</a:t>
                      </a:r>
                      <a:endParaRPr sz="1500">
                        <a:latin typeface="Calibri"/>
                        <a:cs typeface="Calibri"/>
                      </a:endParaRPr>
                    </a:p>
                    <a:p>
                      <a:pPr marL="371475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1475" algn="l"/>
                          <a:tab pos="372110" algn="l"/>
                        </a:tabLst>
                      </a:pPr>
                      <a:r>
                        <a:rPr sz="1500" spc="-10" dirty="0">
                          <a:latin typeface="Calibri"/>
                          <a:cs typeface="Calibri"/>
                        </a:rPr>
                        <a:t>Participate </a:t>
                      </a:r>
                      <a:r>
                        <a:rPr sz="1500" dirty="0">
                          <a:latin typeface="Calibri"/>
                          <a:cs typeface="Calibri"/>
                        </a:rPr>
                        <a:t>on IEP</a:t>
                      </a:r>
                      <a:r>
                        <a:rPr sz="1500" spc="-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500" spc="-5" dirty="0">
                          <a:latin typeface="Calibri"/>
                          <a:cs typeface="Calibri"/>
                        </a:rPr>
                        <a:t>team</a:t>
                      </a:r>
                      <a:endParaRPr sz="1500">
                        <a:latin typeface="Calibri"/>
                        <a:cs typeface="Calibri"/>
                      </a:endParaRPr>
                    </a:p>
                    <a:p>
                      <a:pPr marL="371475" marR="165100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1475" algn="l"/>
                          <a:tab pos="372110" algn="l"/>
                        </a:tabLst>
                      </a:pPr>
                      <a:r>
                        <a:rPr sz="1500" spc="-45" dirty="0">
                          <a:latin typeface="Calibri"/>
                          <a:cs typeface="Calibri"/>
                        </a:rPr>
                        <a:t>Take </a:t>
                      </a:r>
                      <a:r>
                        <a:rPr sz="1500" spc="-5" dirty="0">
                          <a:latin typeface="Calibri"/>
                          <a:cs typeface="Calibri"/>
                        </a:rPr>
                        <a:t>ownership </a:t>
                      </a:r>
                      <a:r>
                        <a:rPr sz="1500" dirty="0">
                          <a:latin typeface="Calibri"/>
                          <a:cs typeface="Calibri"/>
                        </a:rPr>
                        <a:t>in IEP </a:t>
                      </a:r>
                      <a:r>
                        <a:rPr sz="1500" spc="-5" dirty="0">
                          <a:latin typeface="Calibri"/>
                          <a:cs typeface="Calibri"/>
                        </a:rPr>
                        <a:t>by  </a:t>
                      </a:r>
                      <a:r>
                        <a:rPr sz="1500" dirty="0">
                          <a:latin typeface="Calibri"/>
                          <a:cs typeface="Calibri"/>
                        </a:rPr>
                        <a:t>planning </a:t>
                      </a:r>
                      <a:r>
                        <a:rPr sz="1500" spc="-5" dirty="0">
                          <a:latin typeface="Calibri"/>
                          <a:cs typeface="Calibri"/>
                        </a:rPr>
                        <a:t>accessible lessons  </a:t>
                      </a:r>
                      <a:r>
                        <a:rPr sz="1500" dirty="0">
                          <a:latin typeface="Calibri"/>
                          <a:cs typeface="Calibri"/>
                        </a:rPr>
                        <a:t>and </a:t>
                      </a:r>
                      <a:r>
                        <a:rPr sz="1500" spc="-5" dirty="0">
                          <a:latin typeface="Calibri"/>
                          <a:cs typeface="Calibri"/>
                        </a:rPr>
                        <a:t>implementing  accommodations</a:t>
                      </a:r>
                      <a:endParaRPr sz="1500">
                        <a:latin typeface="Calibri"/>
                        <a:cs typeface="Calibri"/>
                      </a:endParaRPr>
                    </a:p>
                    <a:p>
                      <a:pPr marL="371475" marR="111125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1475" algn="l"/>
                          <a:tab pos="372110" algn="l"/>
                        </a:tabLst>
                      </a:pPr>
                      <a:r>
                        <a:rPr sz="1500" spc="-5" dirty="0">
                          <a:latin typeface="Calibri"/>
                          <a:cs typeface="Calibri"/>
                        </a:rPr>
                        <a:t>Ensure access </a:t>
                      </a:r>
                      <a:r>
                        <a:rPr sz="1500" spc="-10" dirty="0">
                          <a:latin typeface="Calibri"/>
                          <a:cs typeface="Calibri"/>
                        </a:rPr>
                        <a:t>to </a:t>
                      </a:r>
                      <a:r>
                        <a:rPr sz="1500" dirty="0">
                          <a:latin typeface="Calibri"/>
                          <a:cs typeface="Calibri"/>
                        </a:rPr>
                        <a:t>curriculum  and </a:t>
                      </a:r>
                      <a:r>
                        <a:rPr sz="1500" spc="-5" dirty="0">
                          <a:latin typeface="Calibri"/>
                          <a:cs typeface="Calibri"/>
                        </a:rPr>
                        <a:t>assess </a:t>
                      </a:r>
                      <a:r>
                        <a:rPr sz="1500" spc="-10" dirty="0">
                          <a:latin typeface="Calibri"/>
                          <a:cs typeface="Calibri"/>
                        </a:rPr>
                        <a:t>progress  towards grade level  standards</a:t>
                      </a:r>
                      <a:endParaRPr sz="1500">
                        <a:latin typeface="Calibri"/>
                        <a:cs typeface="Calibri"/>
                      </a:endParaRPr>
                    </a:p>
                    <a:p>
                      <a:pPr marL="371475" marR="79375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1475" algn="l"/>
                          <a:tab pos="372110" algn="l"/>
                        </a:tabLst>
                      </a:pPr>
                      <a:r>
                        <a:rPr sz="1500" spc="-10" dirty="0">
                          <a:latin typeface="Calibri"/>
                          <a:cs typeface="Calibri"/>
                        </a:rPr>
                        <a:t>Create </a:t>
                      </a:r>
                      <a:r>
                        <a:rPr sz="1500" dirty="0">
                          <a:latin typeface="Calibri"/>
                          <a:cs typeface="Calibri"/>
                        </a:rPr>
                        <a:t>a </a:t>
                      </a:r>
                      <a:r>
                        <a:rPr sz="1500" spc="-5" dirty="0">
                          <a:latin typeface="Calibri"/>
                          <a:cs typeface="Calibri"/>
                        </a:rPr>
                        <a:t>climate </a:t>
                      </a:r>
                      <a:r>
                        <a:rPr sz="1500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1500" spc="-1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500" dirty="0">
                          <a:latin typeface="Calibri"/>
                          <a:cs typeface="Calibri"/>
                        </a:rPr>
                        <a:t>inclusion  and</a:t>
                      </a:r>
                      <a:r>
                        <a:rPr sz="1500" spc="-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500" spc="-15" dirty="0">
                          <a:latin typeface="Calibri"/>
                          <a:cs typeface="Calibri"/>
                        </a:rPr>
                        <a:t>safety</a:t>
                      </a:r>
                      <a:endParaRPr sz="1500">
                        <a:latin typeface="Calibri"/>
                        <a:cs typeface="Calibri"/>
                      </a:endParaRPr>
                    </a:p>
                    <a:p>
                      <a:pPr marL="371475" marR="149860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1475" algn="l"/>
                          <a:tab pos="372110" algn="l"/>
                        </a:tabLst>
                      </a:pPr>
                      <a:r>
                        <a:rPr sz="1500" spc="-5" dirty="0">
                          <a:latin typeface="Calibri"/>
                          <a:cs typeface="Calibri"/>
                        </a:rPr>
                        <a:t>Monitor </a:t>
                      </a:r>
                      <a:r>
                        <a:rPr sz="1500" spc="-10" dirty="0">
                          <a:latin typeface="Calibri"/>
                          <a:cs typeface="Calibri"/>
                        </a:rPr>
                        <a:t>effectiveness </a:t>
                      </a:r>
                      <a:r>
                        <a:rPr sz="1500" dirty="0">
                          <a:latin typeface="Calibri"/>
                          <a:cs typeface="Calibri"/>
                        </a:rPr>
                        <a:t>of  supports and </a:t>
                      </a:r>
                      <a:r>
                        <a:rPr sz="1500" spc="-5" dirty="0">
                          <a:latin typeface="Calibri"/>
                          <a:cs typeface="Calibri"/>
                        </a:rPr>
                        <a:t>give</a:t>
                      </a:r>
                      <a:r>
                        <a:rPr sz="1500" spc="-1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500" spc="-10" dirty="0">
                          <a:latin typeface="Calibri"/>
                          <a:cs typeface="Calibri"/>
                        </a:rPr>
                        <a:t>feedback  to </a:t>
                      </a:r>
                      <a:r>
                        <a:rPr sz="1500" spc="-5" dirty="0">
                          <a:latin typeface="Calibri"/>
                          <a:cs typeface="Calibri"/>
                        </a:rPr>
                        <a:t>special education</a:t>
                      </a:r>
                      <a:r>
                        <a:rPr sz="1500" spc="-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500" spc="-5" dirty="0">
                          <a:latin typeface="Calibri"/>
                          <a:cs typeface="Calibri"/>
                        </a:rPr>
                        <a:t>team</a:t>
                      </a:r>
                      <a:endParaRPr sz="15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500" dirty="0">
                          <a:latin typeface="Calibri"/>
                          <a:cs typeface="Calibri"/>
                        </a:rPr>
                        <a:t>+ </a:t>
                      </a:r>
                      <a:r>
                        <a:rPr sz="1500" spc="-5" dirty="0">
                          <a:latin typeface="Calibri"/>
                          <a:cs typeface="Calibri"/>
                        </a:rPr>
                        <a:t>Other duties </a:t>
                      </a:r>
                      <a:r>
                        <a:rPr sz="1500" dirty="0">
                          <a:latin typeface="Calibri"/>
                          <a:cs typeface="Calibri"/>
                        </a:rPr>
                        <a:t>as </a:t>
                      </a:r>
                      <a:r>
                        <a:rPr sz="1500" spc="-5" dirty="0">
                          <a:latin typeface="Calibri"/>
                          <a:cs typeface="Calibri"/>
                        </a:rPr>
                        <a:t>needed</a:t>
                      </a:r>
                      <a:r>
                        <a:rPr sz="15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500" spc="-5" dirty="0">
                          <a:latin typeface="Wingdings"/>
                          <a:cs typeface="Wingdings"/>
                        </a:rPr>
                        <a:t></a:t>
                      </a:r>
                      <a:endParaRPr sz="1500">
                        <a:latin typeface="Wingdings"/>
                        <a:cs typeface="Wingdings"/>
                      </a:endParaRPr>
                    </a:p>
                  </a:txBody>
                  <a:tcPr marL="0" marR="0" marT="139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2E1"/>
                    </a:solidFill>
                  </a:tcPr>
                </a:tc>
                <a:tc>
                  <a:txBody>
                    <a:bodyPr/>
                    <a:lstStyle/>
                    <a:p>
                      <a:pPr marL="371475" marR="131445" indent="-286385">
                        <a:lnSpc>
                          <a:spcPct val="100000"/>
                        </a:lnSpc>
                        <a:spcBef>
                          <a:spcPts val="110"/>
                        </a:spcBef>
                        <a:buFont typeface="Arial"/>
                        <a:buChar char="•"/>
                        <a:tabLst>
                          <a:tab pos="371475" algn="l"/>
                          <a:tab pos="372110" algn="l"/>
                        </a:tabLst>
                      </a:pPr>
                      <a:r>
                        <a:rPr sz="1500" spc="-5" dirty="0">
                          <a:latin typeface="Calibri"/>
                          <a:cs typeface="Calibri"/>
                        </a:rPr>
                        <a:t>Meet </a:t>
                      </a:r>
                      <a:r>
                        <a:rPr sz="1500" spc="-15" dirty="0">
                          <a:latin typeface="Calibri"/>
                          <a:cs typeface="Calibri"/>
                        </a:rPr>
                        <a:t>targeted </a:t>
                      </a:r>
                      <a:r>
                        <a:rPr sz="1500" spc="-5" dirty="0">
                          <a:latin typeface="Calibri"/>
                          <a:cs typeface="Calibri"/>
                        </a:rPr>
                        <a:t>instructional  needs </a:t>
                      </a:r>
                      <a:r>
                        <a:rPr sz="1500" dirty="0">
                          <a:latin typeface="Calibri"/>
                          <a:cs typeface="Calibri"/>
                        </a:rPr>
                        <a:t>(plan, </a:t>
                      </a:r>
                      <a:r>
                        <a:rPr sz="1500" spc="-5" dirty="0">
                          <a:latin typeface="Calibri"/>
                          <a:cs typeface="Calibri"/>
                        </a:rPr>
                        <a:t>design,  </a:t>
                      </a:r>
                      <a:r>
                        <a:rPr sz="1500" dirty="0">
                          <a:latin typeface="Calibri"/>
                          <a:cs typeface="Calibri"/>
                        </a:rPr>
                        <a:t>supervise and </a:t>
                      </a:r>
                      <a:r>
                        <a:rPr sz="1500" spc="-5" dirty="0">
                          <a:latin typeface="Calibri"/>
                          <a:cs typeface="Calibri"/>
                        </a:rPr>
                        <a:t>deliver  specialized</a:t>
                      </a:r>
                      <a:r>
                        <a:rPr sz="15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500" spc="-5" dirty="0">
                          <a:latin typeface="Calibri"/>
                          <a:cs typeface="Calibri"/>
                        </a:rPr>
                        <a:t>instruction)</a:t>
                      </a:r>
                      <a:endParaRPr sz="1500">
                        <a:latin typeface="Calibri"/>
                        <a:cs typeface="Calibri"/>
                      </a:endParaRPr>
                    </a:p>
                    <a:p>
                      <a:pPr marL="371475" marR="167005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1475" algn="l"/>
                          <a:tab pos="372110" algn="l"/>
                        </a:tabLst>
                      </a:pPr>
                      <a:r>
                        <a:rPr sz="1500" spc="-10" dirty="0">
                          <a:latin typeface="Calibri"/>
                          <a:cs typeface="Calibri"/>
                        </a:rPr>
                        <a:t>Mobilize </a:t>
                      </a:r>
                      <a:r>
                        <a:rPr sz="1500" dirty="0">
                          <a:latin typeface="Calibri"/>
                          <a:cs typeface="Calibri"/>
                        </a:rPr>
                        <a:t>IEP </a:t>
                      </a:r>
                      <a:r>
                        <a:rPr sz="1500" spc="-5" dirty="0">
                          <a:latin typeface="Calibri"/>
                          <a:cs typeface="Calibri"/>
                        </a:rPr>
                        <a:t>team,  </a:t>
                      </a:r>
                      <a:r>
                        <a:rPr sz="1500" spc="-10" dirty="0">
                          <a:latin typeface="Calibri"/>
                          <a:cs typeface="Calibri"/>
                        </a:rPr>
                        <a:t>coordinate </a:t>
                      </a:r>
                      <a:r>
                        <a:rPr sz="1500" spc="-5" dirty="0">
                          <a:latin typeface="Calibri"/>
                          <a:cs typeface="Calibri"/>
                        </a:rPr>
                        <a:t>deadlines </a:t>
                      </a:r>
                      <a:r>
                        <a:rPr sz="1500" dirty="0">
                          <a:latin typeface="Calibri"/>
                          <a:cs typeface="Calibri"/>
                        </a:rPr>
                        <a:t>and  </a:t>
                      </a:r>
                      <a:r>
                        <a:rPr sz="1500" spc="-5" dirty="0">
                          <a:latin typeface="Calibri"/>
                          <a:cs typeface="Calibri"/>
                        </a:rPr>
                        <a:t>lead family</a:t>
                      </a:r>
                      <a:r>
                        <a:rPr sz="1500" spc="-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500" spc="-5" dirty="0">
                          <a:latin typeface="Calibri"/>
                          <a:cs typeface="Calibri"/>
                        </a:rPr>
                        <a:t>communication</a:t>
                      </a:r>
                      <a:endParaRPr sz="1500">
                        <a:latin typeface="Calibri"/>
                        <a:cs typeface="Calibri"/>
                      </a:endParaRPr>
                    </a:p>
                    <a:p>
                      <a:pPr marL="371475" marR="389255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1475" algn="l"/>
                          <a:tab pos="372110" algn="l"/>
                        </a:tabLst>
                      </a:pPr>
                      <a:r>
                        <a:rPr sz="1500" spc="-10" dirty="0">
                          <a:latin typeface="Calibri"/>
                          <a:cs typeface="Calibri"/>
                        </a:rPr>
                        <a:t>Share </a:t>
                      </a:r>
                      <a:r>
                        <a:rPr sz="1500" dirty="0">
                          <a:latin typeface="Calibri"/>
                          <a:cs typeface="Calibri"/>
                        </a:rPr>
                        <a:t>IEP </a:t>
                      </a:r>
                      <a:r>
                        <a:rPr sz="1500" spc="-5" dirty="0">
                          <a:latin typeface="Calibri"/>
                          <a:cs typeface="Calibri"/>
                        </a:rPr>
                        <a:t>snapshots</a:t>
                      </a:r>
                      <a:r>
                        <a:rPr sz="1500" spc="-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500" dirty="0">
                          <a:latin typeface="Calibri"/>
                          <a:cs typeface="Calibri"/>
                        </a:rPr>
                        <a:t>and  </a:t>
                      </a:r>
                      <a:r>
                        <a:rPr sz="1500" spc="-5" dirty="0">
                          <a:latin typeface="Calibri"/>
                          <a:cs typeface="Calibri"/>
                        </a:rPr>
                        <a:t>BIPs with</a:t>
                      </a:r>
                      <a:r>
                        <a:rPr sz="1500" spc="-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500" spc="-10" dirty="0">
                          <a:latin typeface="Calibri"/>
                          <a:cs typeface="Calibri"/>
                        </a:rPr>
                        <a:t>stakeholders</a:t>
                      </a:r>
                      <a:endParaRPr sz="1500">
                        <a:latin typeface="Calibri"/>
                        <a:cs typeface="Calibri"/>
                      </a:endParaRPr>
                    </a:p>
                    <a:p>
                      <a:pPr marL="371475" marR="247015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1475" algn="l"/>
                          <a:tab pos="372110" algn="l"/>
                        </a:tabLst>
                      </a:pPr>
                      <a:r>
                        <a:rPr sz="1500" spc="-5" dirty="0">
                          <a:latin typeface="Calibri"/>
                          <a:cs typeface="Calibri"/>
                        </a:rPr>
                        <a:t>Design </a:t>
                      </a:r>
                      <a:r>
                        <a:rPr sz="1500" dirty="0">
                          <a:latin typeface="Calibri"/>
                          <a:cs typeface="Calibri"/>
                        </a:rPr>
                        <a:t>supports </a:t>
                      </a:r>
                      <a:r>
                        <a:rPr sz="1500" spc="-10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500" spc="-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500" spc="-5" dirty="0">
                          <a:latin typeface="Calibri"/>
                          <a:cs typeface="Calibri"/>
                        </a:rPr>
                        <a:t>enable  access </a:t>
                      </a:r>
                      <a:r>
                        <a:rPr sz="1500" spc="-10" dirty="0">
                          <a:latin typeface="Calibri"/>
                          <a:cs typeface="Calibri"/>
                        </a:rPr>
                        <a:t>to </a:t>
                      </a:r>
                      <a:r>
                        <a:rPr sz="1500" dirty="0">
                          <a:latin typeface="Calibri"/>
                          <a:cs typeface="Calibri"/>
                        </a:rPr>
                        <a:t>curriculum and  </a:t>
                      </a:r>
                      <a:r>
                        <a:rPr sz="1500" spc="-5" dirty="0">
                          <a:latin typeface="Calibri"/>
                          <a:cs typeface="Calibri"/>
                        </a:rPr>
                        <a:t>individual</a:t>
                      </a:r>
                      <a:r>
                        <a:rPr sz="1500" spc="-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500" spc="-5" dirty="0">
                          <a:latin typeface="Calibri"/>
                          <a:cs typeface="Calibri"/>
                        </a:rPr>
                        <a:t>growth</a:t>
                      </a:r>
                      <a:endParaRPr sz="1500">
                        <a:latin typeface="Calibri"/>
                        <a:cs typeface="Calibri"/>
                      </a:endParaRPr>
                    </a:p>
                    <a:p>
                      <a:pPr marL="371475" marR="577850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1475" algn="l"/>
                          <a:tab pos="372110" algn="l"/>
                        </a:tabLst>
                      </a:pPr>
                      <a:r>
                        <a:rPr sz="1500" spc="-30" dirty="0">
                          <a:latin typeface="Calibri"/>
                          <a:cs typeface="Calibri"/>
                        </a:rPr>
                        <a:t>Teach </a:t>
                      </a:r>
                      <a:r>
                        <a:rPr sz="1500" dirty="0">
                          <a:latin typeface="Calibri"/>
                          <a:cs typeface="Calibri"/>
                        </a:rPr>
                        <a:t>and </a:t>
                      </a:r>
                      <a:r>
                        <a:rPr sz="1500" spc="-5" dirty="0">
                          <a:latin typeface="Calibri"/>
                          <a:cs typeface="Calibri"/>
                        </a:rPr>
                        <a:t>model</a:t>
                      </a:r>
                      <a:r>
                        <a:rPr sz="1500" spc="-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500" spc="-5" dirty="0">
                          <a:latin typeface="Calibri"/>
                          <a:cs typeface="Calibri"/>
                        </a:rPr>
                        <a:t>best  practices </a:t>
                      </a:r>
                      <a:r>
                        <a:rPr sz="1500" spc="-15" dirty="0">
                          <a:latin typeface="Calibri"/>
                          <a:cs typeface="Calibri"/>
                        </a:rPr>
                        <a:t>for</a:t>
                      </a:r>
                      <a:r>
                        <a:rPr sz="1500" spc="-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500" spc="-10" dirty="0">
                          <a:latin typeface="Calibri"/>
                          <a:cs typeface="Calibri"/>
                        </a:rPr>
                        <a:t>paras</a:t>
                      </a:r>
                      <a:endParaRPr sz="1500">
                        <a:latin typeface="Calibri"/>
                        <a:cs typeface="Calibri"/>
                      </a:endParaRPr>
                    </a:p>
                    <a:p>
                      <a:pPr marL="371475" marR="218440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1475" algn="l"/>
                          <a:tab pos="372110" algn="l"/>
                        </a:tabLst>
                      </a:pPr>
                      <a:r>
                        <a:rPr sz="1500" spc="-5" dirty="0">
                          <a:latin typeface="Calibri"/>
                          <a:cs typeface="Calibri"/>
                        </a:rPr>
                        <a:t>Ensure that </a:t>
                      </a:r>
                      <a:r>
                        <a:rPr sz="1500" dirty="0">
                          <a:latin typeface="Calibri"/>
                          <a:cs typeface="Calibri"/>
                        </a:rPr>
                        <a:t>IEP is</a:t>
                      </a:r>
                      <a:r>
                        <a:rPr sz="1500" spc="-10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500" spc="-10" dirty="0">
                          <a:latin typeface="Calibri"/>
                          <a:cs typeface="Calibri"/>
                        </a:rPr>
                        <a:t>followed  </a:t>
                      </a:r>
                      <a:r>
                        <a:rPr sz="1500" spc="-5" dirty="0">
                          <a:latin typeface="Calibri"/>
                          <a:cs typeface="Calibri"/>
                        </a:rPr>
                        <a:t>across</a:t>
                      </a:r>
                      <a:r>
                        <a:rPr sz="1500" spc="-10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500" spc="-5" dirty="0">
                          <a:latin typeface="Calibri"/>
                          <a:cs typeface="Calibri"/>
                        </a:rPr>
                        <a:t>settings</a:t>
                      </a:r>
                      <a:endParaRPr sz="1500">
                        <a:latin typeface="Calibri"/>
                        <a:cs typeface="Calibri"/>
                      </a:endParaRPr>
                    </a:p>
                    <a:p>
                      <a:pPr marL="371475" marR="232410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1475" algn="l"/>
                          <a:tab pos="372110" algn="l"/>
                        </a:tabLst>
                      </a:pPr>
                      <a:r>
                        <a:rPr sz="1500" spc="-15" dirty="0">
                          <a:latin typeface="Calibri"/>
                          <a:cs typeface="Calibri"/>
                        </a:rPr>
                        <a:t>Evaluate </a:t>
                      </a:r>
                      <a:r>
                        <a:rPr sz="1500" spc="-10" dirty="0">
                          <a:latin typeface="Calibri"/>
                          <a:cs typeface="Calibri"/>
                        </a:rPr>
                        <a:t>progress </a:t>
                      </a:r>
                      <a:r>
                        <a:rPr sz="1500" dirty="0">
                          <a:latin typeface="Calibri"/>
                          <a:cs typeface="Calibri"/>
                        </a:rPr>
                        <a:t>and  </a:t>
                      </a:r>
                      <a:r>
                        <a:rPr sz="1500" spc="-5" dirty="0">
                          <a:latin typeface="Calibri"/>
                          <a:cs typeface="Calibri"/>
                        </a:rPr>
                        <a:t>adjust </a:t>
                      </a:r>
                      <a:r>
                        <a:rPr sz="1500" dirty="0">
                          <a:latin typeface="Calibri"/>
                          <a:cs typeface="Calibri"/>
                        </a:rPr>
                        <a:t>supports as</a:t>
                      </a:r>
                      <a:r>
                        <a:rPr sz="1500" spc="-1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500" spc="-5" dirty="0">
                          <a:latin typeface="Calibri"/>
                          <a:cs typeface="Calibri"/>
                        </a:rPr>
                        <a:t>needed</a:t>
                      </a:r>
                      <a:endParaRPr sz="15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sz="1500" dirty="0">
                          <a:latin typeface="Calibri"/>
                          <a:cs typeface="Calibri"/>
                        </a:rPr>
                        <a:t>+ </a:t>
                      </a:r>
                      <a:r>
                        <a:rPr sz="1500" spc="-5" dirty="0">
                          <a:latin typeface="Calibri"/>
                          <a:cs typeface="Calibri"/>
                        </a:rPr>
                        <a:t>Other duties </a:t>
                      </a:r>
                      <a:r>
                        <a:rPr sz="1500" dirty="0">
                          <a:latin typeface="Calibri"/>
                          <a:cs typeface="Calibri"/>
                        </a:rPr>
                        <a:t>as </a:t>
                      </a:r>
                      <a:r>
                        <a:rPr sz="1500" spc="-5" dirty="0">
                          <a:latin typeface="Calibri"/>
                          <a:cs typeface="Calibri"/>
                        </a:rPr>
                        <a:t>needed</a:t>
                      </a:r>
                      <a:r>
                        <a:rPr sz="15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500" spc="-5" dirty="0">
                          <a:latin typeface="Wingdings"/>
                          <a:cs typeface="Wingdings"/>
                        </a:rPr>
                        <a:t></a:t>
                      </a:r>
                      <a:endParaRPr sz="1500">
                        <a:latin typeface="Wingdings"/>
                        <a:cs typeface="Wingdings"/>
                      </a:endParaRPr>
                    </a:p>
                  </a:txBody>
                  <a:tcPr marL="0" marR="0" marT="139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2E1"/>
                    </a:solidFill>
                  </a:tcPr>
                </a:tc>
                <a:tc>
                  <a:txBody>
                    <a:bodyPr/>
                    <a:lstStyle/>
                    <a:p>
                      <a:pPr marL="371475" marR="477520" indent="-286385">
                        <a:lnSpc>
                          <a:spcPct val="100000"/>
                        </a:lnSpc>
                        <a:spcBef>
                          <a:spcPts val="110"/>
                        </a:spcBef>
                        <a:buFont typeface="Arial"/>
                        <a:buChar char="•"/>
                        <a:tabLst>
                          <a:tab pos="371475" algn="l"/>
                          <a:tab pos="372110" algn="l"/>
                        </a:tabLst>
                      </a:pPr>
                      <a:r>
                        <a:rPr sz="1500" spc="-5" dirty="0">
                          <a:latin typeface="Calibri"/>
                          <a:cs typeface="Calibri"/>
                        </a:rPr>
                        <a:t>Meet individual  instructional needs  (implement</a:t>
                      </a:r>
                      <a:r>
                        <a:rPr sz="15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500" spc="-5" dirty="0">
                          <a:latin typeface="Calibri"/>
                          <a:cs typeface="Calibri"/>
                        </a:rPr>
                        <a:t>specialized  instruction)</a:t>
                      </a:r>
                      <a:endParaRPr sz="1500">
                        <a:latin typeface="Calibri"/>
                        <a:cs typeface="Calibri"/>
                      </a:endParaRPr>
                    </a:p>
                    <a:p>
                      <a:pPr marL="371475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1475" algn="l"/>
                          <a:tab pos="372110" algn="l"/>
                        </a:tabLst>
                      </a:pPr>
                      <a:r>
                        <a:rPr sz="1500" spc="-10" dirty="0">
                          <a:latin typeface="Calibri"/>
                          <a:cs typeface="Calibri"/>
                        </a:rPr>
                        <a:t>Collaborate </a:t>
                      </a:r>
                      <a:r>
                        <a:rPr sz="1500" spc="-5" dirty="0">
                          <a:latin typeface="Calibri"/>
                          <a:cs typeface="Calibri"/>
                        </a:rPr>
                        <a:t>with </a:t>
                      </a:r>
                      <a:r>
                        <a:rPr sz="1500" dirty="0">
                          <a:latin typeface="Calibri"/>
                          <a:cs typeface="Calibri"/>
                        </a:rPr>
                        <a:t>IEP</a:t>
                      </a:r>
                      <a:r>
                        <a:rPr sz="15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500" spc="-5" dirty="0">
                          <a:latin typeface="Calibri"/>
                          <a:cs typeface="Calibri"/>
                        </a:rPr>
                        <a:t>team</a:t>
                      </a:r>
                      <a:endParaRPr sz="1500">
                        <a:latin typeface="Calibri"/>
                        <a:cs typeface="Calibri"/>
                      </a:endParaRPr>
                    </a:p>
                    <a:p>
                      <a:pPr marL="371475" marR="262255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1475" algn="l"/>
                          <a:tab pos="372110" algn="l"/>
                        </a:tabLst>
                      </a:pPr>
                      <a:r>
                        <a:rPr sz="1500" spc="-5" dirty="0">
                          <a:latin typeface="Calibri"/>
                          <a:cs typeface="Calibri"/>
                        </a:rPr>
                        <a:t>Get </a:t>
                      </a:r>
                      <a:r>
                        <a:rPr sz="1500" spc="-10" dirty="0">
                          <a:latin typeface="Calibri"/>
                          <a:cs typeface="Calibri"/>
                        </a:rPr>
                        <a:t>to </a:t>
                      </a:r>
                      <a:r>
                        <a:rPr sz="1500" dirty="0">
                          <a:latin typeface="Calibri"/>
                          <a:cs typeface="Calibri"/>
                        </a:rPr>
                        <a:t>know </a:t>
                      </a:r>
                      <a:r>
                        <a:rPr sz="1500" spc="-5" dirty="0">
                          <a:latin typeface="Calibri"/>
                          <a:cs typeface="Calibri"/>
                        </a:rPr>
                        <a:t>students’  snapshots, BIPs,</a:t>
                      </a:r>
                      <a:r>
                        <a:rPr sz="1500" spc="-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500" spc="-10" dirty="0">
                          <a:latin typeface="Calibri"/>
                          <a:cs typeface="Calibri"/>
                        </a:rPr>
                        <a:t>strengths  </a:t>
                      </a:r>
                      <a:r>
                        <a:rPr sz="1500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500" spc="-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500" spc="-10" dirty="0">
                          <a:latin typeface="Calibri"/>
                          <a:cs typeface="Calibri"/>
                        </a:rPr>
                        <a:t>interests</a:t>
                      </a:r>
                      <a:endParaRPr sz="1500">
                        <a:latin typeface="Calibri"/>
                        <a:cs typeface="Calibri"/>
                      </a:endParaRPr>
                    </a:p>
                    <a:p>
                      <a:pPr marL="371475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1475" algn="l"/>
                          <a:tab pos="372110" algn="l"/>
                        </a:tabLst>
                      </a:pPr>
                      <a:r>
                        <a:rPr sz="1500" spc="-5" dirty="0">
                          <a:latin typeface="Calibri"/>
                          <a:cs typeface="Calibri"/>
                        </a:rPr>
                        <a:t>Monitor health </a:t>
                      </a:r>
                      <a:r>
                        <a:rPr sz="1500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500" spc="-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500" spc="-15" dirty="0">
                          <a:latin typeface="Calibri"/>
                          <a:cs typeface="Calibri"/>
                        </a:rPr>
                        <a:t>safety</a:t>
                      </a:r>
                      <a:endParaRPr sz="1500">
                        <a:latin typeface="Calibri"/>
                        <a:cs typeface="Calibri"/>
                      </a:endParaRPr>
                    </a:p>
                    <a:p>
                      <a:pPr marL="371475" marR="445134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1475" algn="l"/>
                          <a:tab pos="372110" algn="l"/>
                        </a:tabLst>
                      </a:pPr>
                      <a:r>
                        <a:rPr sz="1500" spc="-5" dirty="0">
                          <a:latin typeface="Calibri"/>
                          <a:cs typeface="Calibri"/>
                        </a:rPr>
                        <a:t>Assist with </a:t>
                      </a:r>
                      <a:r>
                        <a:rPr sz="1500" spc="-10" dirty="0">
                          <a:latin typeface="Calibri"/>
                          <a:cs typeface="Calibri"/>
                        </a:rPr>
                        <a:t>physical</a:t>
                      </a:r>
                      <a:r>
                        <a:rPr sz="1500" spc="-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500" dirty="0">
                          <a:latin typeface="Calibri"/>
                          <a:cs typeface="Calibri"/>
                        </a:rPr>
                        <a:t>and  </a:t>
                      </a:r>
                      <a:r>
                        <a:rPr sz="1500" spc="-10" dirty="0">
                          <a:latin typeface="Calibri"/>
                          <a:cs typeface="Calibri"/>
                        </a:rPr>
                        <a:t>navigation</a:t>
                      </a:r>
                      <a:r>
                        <a:rPr sz="1500" spc="-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500" spc="-5" dirty="0">
                          <a:latin typeface="Calibri"/>
                          <a:cs typeface="Calibri"/>
                        </a:rPr>
                        <a:t>needs</a:t>
                      </a:r>
                      <a:endParaRPr sz="1500">
                        <a:latin typeface="Calibri"/>
                        <a:cs typeface="Calibri"/>
                      </a:endParaRPr>
                    </a:p>
                    <a:p>
                      <a:pPr marL="371475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1475" algn="l"/>
                          <a:tab pos="372110" algn="l"/>
                        </a:tabLst>
                      </a:pPr>
                      <a:r>
                        <a:rPr sz="1500" spc="-10" dirty="0">
                          <a:latin typeface="Calibri"/>
                          <a:cs typeface="Calibri"/>
                        </a:rPr>
                        <a:t>Facilitate</a:t>
                      </a:r>
                      <a:r>
                        <a:rPr sz="1500" spc="-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500" spc="-5" dirty="0">
                          <a:latin typeface="Calibri"/>
                          <a:cs typeface="Calibri"/>
                        </a:rPr>
                        <a:t>socialization</a:t>
                      </a:r>
                      <a:endParaRPr sz="1500">
                        <a:latin typeface="Calibri"/>
                        <a:cs typeface="Calibri"/>
                      </a:endParaRPr>
                    </a:p>
                    <a:p>
                      <a:pPr marL="371475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1475" algn="l"/>
                          <a:tab pos="372110" algn="l"/>
                        </a:tabLst>
                      </a:pPr>
                      <a:r>
                        <a:rPr sz="1500" spc="-5" dirty="0">
                          <a:latin typeface="Calibri"/>
                          <a:cs typeface="Calibri"/>
                        </a:rPr>
                        <a:t>Implement</a:t>
                      </a:r>
                      <a:r>
                        <a:rPr sz="1500" spc="-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500" spc="-5" dirty="0">
                          <a:latin typeface="Calibri"/>
                          <a:cs typeface="Calibri"/>
                        </a:rPr>
                        <a:t>BIPs</a:t>
                      </a:r>
                      <a:endParaRPr sz="1500">
                        <a:latin typeface="Calibri"/>
                        <a:cs typeface="Calibri"/>
                      </a:endParaRPr>
                    </a:p>
                    <a:p>
                      <a:pPr marL="371475" marR="339090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1475" algn="l"/>
                          <a:tab pos="372110" algn="l"/>
                        </a:tabLst>
                      </a:pPr>
                      <a:r>
                        <a:rPr sz="1500" spc="-5" dirty="0">
                          <a:latin typeface="Calibri"/>
                          <a:cs typeface="Calibri"/>
                        </a:rPr>
                        <a:t>Respond </a:t>
                      </a:r>
                      <a:r>
                        <a:rPr sz="1500" spc="-10" dirty="0">
                          <a:latin typeface="Calibri"/>
                          <a:cs typeface="Calibri"/>
                        </a:rPr>
                        <a:t>to </a:t>
                      </a:r>
                      <a:r>
                        <a:rPr sz="1500" dirty="0">
                          <a:latin typeface="Calibri"/>
                          <a:cs typeface="Calibri"/>
                        </a:rPr>
                        <a:t>crises and  </a:t>
                      </a:r>
                      <a:r>
                        <a:rPr sz="1500" spc="-5" dirty="0">
                          <a:latin typeface="Calibri"/>
                          <a:cs typeface="Calibri"/>
                        </a:rPr>
                        <a:t>implement de-escalation  techniques</a:t>
                      </a:r>
                      <a:endParaRPr sz="15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sz="1500" dirty="0">
                          <a:latin typeface="Calibri"/>
                          <a:cs typeface="Calibri"/>
                        </a:rPr>
                        <a:t>+ </a:t>
                      </a:r>
                      <a:r>
                        <a:rPr sz="1500" spc="-5" dirty="0">
                          <a:latin typeface="Calibri"/>
                          <a:cs typeface="Calibri"/>
                        </a:rPr>
                        <a:t>Other duties </a:t>
                      </a:r>
                      <a:r>
                        <a:rPr sz="1500" dirty="0">
                          <a:latin typeface="Calibri"/>
                          <a:cs typeface="Calibri"/>
                        </a:rPr>
                        <a:t>as </a:t>
                      </a:r>
                      <a:r>
                        <a:rPr sz="1500" spc="-5" dirty="0">
                          <a:latin typeface="Calibri"/>
                          <a:cs typeface="Calibri"/>
                        </a:rPr>
                        <a:t>needed</a:t>
                      </a:r>
                      <a:r>
                        <a:rPr sz="15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500" spc="-5" dirty="0">
                          <a:latin typeface="Wingdings"/>
                          <a:cs typeface="Wingdings"/>
                        </a:rPr>
                        <a:t></a:t>
                      </a:r>
                      <a:endParaRPr sz="1500">
                        <a:latin typeface="Wingdings"/>
                        <a:cs typeface="Wingdings"/>
                      </a:endParaRPr>
                    </a:p>
                  </a:txBody>
                  <a:tcPr marL="0" marR="0" marT="139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2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390" y="450341"/>
            <a:ext cx="6204585" cy="5054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spc="-5" dirty="0"/>
              <a:t>Zooming In: Shared</a:t>
            </a:r>
            <a:r>
              <a:rPr sz="3200" spc="-95" dirty="0"/>
              <a:t> </a:t>
            </a:r>
            <a:r>
              <a:rPr sz="3200" spc="-5" dirty="0"/>
              <a:t>Responsibility</a:t>
            </a:r>
            <a:endParaRPr sz="32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622300" y="1089025"/>
          <a:ext cx="7985759" cy="48761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555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555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555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6239">
                <a:tc>
                  <a:txBody>
                    <a:bodyPr/>
                    <a:lstStyle/>
                    <a:p>
                      <a:pPr marL="41148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20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General</a:t>
                      </a:r>
                      <a:r>
                        <a:rPr sz="2000" b="1" spc="-5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Educator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55FA9"/>
                    </a:solidFill>
                  </a:tcPr>
                </a:tc>
                <a:tc>
                  <a:txBody>
                    <a:bodyPr/>
                    <a:lstStyle/>
                    <a:p>
                      <a:pPr marL="45402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20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Special</a:t>
                      </a:r>
                      <a:r>
                        <a:rPr sz="2000" b="1" spc="-5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Educator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55FA9"/>
                    </a:solidFill>
                  </a:tcPr>
                </a:tc>
                <a:tc>
                  <a:txBody>
                    <a:bodyPr/>
                    <a:lstStyle/>
                    <a:p>
                      <a:pPr marL="441959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2000" b="1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Paraprofessional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55F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67204">
                <a:tc>
                  <a:txBody>
                    <a:bodyPr/>
                    <a:lstStyle/>
                    <a:p>
                      <a:pPr marL="371475" marR="224790" indent="-286385">
                        <a:lnSpc>
                          <a:spcPct val="100000"/>
                        </a:lnSpc>
                        <a:spcBef>
                          <a:spcPts val="110"/>
                        </a:spcBef>
                        <a:buFont typeface="Arial"/>
                        <a:buChar char="•"/>
                        <a:tabLst>
                          <a:tab pos="371475" algn="l"/>
                          <a:tab pos="372110" algn="l"/>
                        </a:tabLst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Meet universal 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instructional needs</a:t>
                      </a:r>
                      <a:r>
                        <a:rPr sz="16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(plan  and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teach differentiated 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lessons) </a:t>
                      </a:r>
                      <a:r>
                        <a:rPr sz="1600" spc="-15" dirty="0">
                          <a:latin typeface="Calibri"/>
                          <a:cs typeface="Calibri"/>
                        </a:rPr>
                        <a:t>for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all</a:t>
                      </a:r>
                      <a:r>
                        <a:rPr sz="16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kids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371475" marR="113664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1475" algn="l"/>
                          <a:tab pos="372110" algn="l"/>
                        </a:tabLst>
                      </a:pPr>
                      <a:r>
                        <a:rPr sz="1600" spc="-50" dirty="0">
                          <a:latin typeface="Calibri"/>
                          <a:cs typeface="Calibri"/>
                        </a:rPr>
                        <a:t>Take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ownership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in IEP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by 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planning accessible  lessons and</a:t>
                      </a:r>
                      <a:r>
                        <a:rPr sz="16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implementing 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accommodations </a:t>
                      </a:r>
                      <a:r>
                        <a:rPr sz="1600" spc="-15" dirty="0">
                          <a:latin typeface="Calibri"/>
                          <a:cs typeface="Calibri"/>
                        </a:rPr>
                        <a:t>for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all 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kids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139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2E1"/>
                    </a:solidFill>
                  </a:tcPr>
                </a:tc>
                <a:tc>
                  <a:txBody>
                    <a:bodyPr/>
                    <a:lstStyle/>
                    <a:p>
                      <a:pPr marL="371475" marR="173990" indent="-286385">
                        <a:lnSpc>
                          <a:spcPct val="100000"/>
                        </a:lnSpc>
                        <a:spcBef>
                          <a:spcPts val="110"/>
                        </a:spcBef>
                        <a:buFont typeface="Arial"/>
                        <a:buChar char="•"/>
                        <a:tabLst>
                          <a:tab pos="371475" algn="l"/>
                          <a:tab pos="372110" algn="l"/>
                        </a:tabLst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Meet </a:t>
                      </a:r>
                      <a:r>
                        <a:rPr sz="1600" spc="-15" dirty="0">
                          <a:latin typeface="Calibri"/>
                          <a:cs typeface="Calibri"/>
                        </a:rPr>
                        <a:t>targeted 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instructional needs</a:t>
                      </a:r>
                      <a:r>
                        <a:rPr sz="16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(plan,  design, supervise and  deliver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specialized 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instruction)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371475" marR="88900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1475" algn="l"/>
                          <a:tab pos="372110" algn="l"/>
                        </a:tabLst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Mobilize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IEP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team,  coordinate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deadlines, lead 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family communication,  share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snapshots and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BIPs 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and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ensure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that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IEP is 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followed across</a:t>
                      </a:r>
                      <a:r>
                        <a:rPr sz="16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settings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139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2E1"/>
                    </a:solidFill>
                  </a:tcPr>
                </a:tc>
                <a:tc>
                  <a:txBody>
                    <a:bodyPr/>
                    <a:lstStyle/>
                    <a:p>
                      <a:pPr marL="371475" marR="362585" indent="-286385">
                        <a:lnSpc>
                          <a:spcPct val="100000"/>
                        </a:lnSpc>
                        <a:spcBef>
                          <a:spcPts val="110"/>
                        </a:spcBef>
                        <a:buFont typeface="Arial"/>
                        <a:buChar char="•"/>
                        <a:tabLst>
                          <a:tab pos="371475" algn="l"/>
                          <a:tab pos="372110" algn="l"/>
                        </a:tabLst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Meet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individual  instructional needs  (implement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specialized 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instruction)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371475" marR="135255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1475" algn="l"/>
                          <a:tab pos="372110" algn="l"/>
                        </a:tabLst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Collaborate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with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IEP 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team; get to know 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students’ snapshots,</a:t>
                      </a:r>
                      <a:r>
                        <a:rPr sz="1600" spc="-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BIPs,  strengths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600" spc="-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interests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139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2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390" y="540832"/>
            <a:ext cx="7563484" cy="6286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spc="-10" dirty="0"/>
              <a:t>Adding </a:t>
            </a:r>
            <a:r>
              <a:rPr sz="4000" spc="-5" dirty="0"/>
              <a:t>Dimension </a:t>
            </a:r>
            <a:r>
              <a:rPr sz="4000" dirty="0"/>
              <a:t>to </a:t>
            </a:r>
            <a:r>
              <a:rPr sz="4000" spc="-5" dirty="0"/>
              <a:t>the</a:t>
            </a:r>
            <a:r>
              <a:rPr sz="4000" spc="10" dirty="0"/>
              <a:t> </a:t>
            </a:r>
            <a:r>
              <a:rPr sz="4000" spc="-5" dirty="0"/>
              <a:t>Pyramid</a:t>
            </a:r>
            <a:endParaRPr sz="4000"/>
          </a:p>
        </p:txBody>
      </p:sp>
      <p:sp>
        <p:nvSpPr>
          <p:cNvPr id="3" name="object 3"/>
          <p:cNvSpPr/>
          <p:nvPr/>
        </p:nvSpPr>
        <p:spPr>
          <a:xfrm>
            <a:off x="2022575" y="1266720"/>
            <a:ext cx="5098846" cy="51052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989735" y="2118993"/>
            <a:ext cx="1165860" cy="4305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610"/>
              </a:lnSpc>
            </a:pP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Para:</a:t>
            </a:r>
            <a:r>
              <a:rPr sz="1400" spc="-11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b="1" i="1" dirty="0">
                <a:solidFill>
                  <a:srgbClr val="FFFFFF"/>
                </a:solidFill>
                <a:latin typeface="Calibri"/>
                <a:cs typeface="Calibri"/>
              </a:rPr>
              <a:t>Individual</a:t>
            </a:r>
            <a:endParaRPr sz="1400">
              <a:latin typeface="Calibri"/>
              <a:cs typeface="Calibri"/>
            </a:endParaRPr>
          </a:p>
          <a:p>
            <a:pPr algn="ctr">
              <a:lnSpc>
                <a:spcPts val="1610"/>
              </a:lnSpc>
            </a:pP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Needs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73129" y="4974301"/>
            <a:ext cx="2195830" cy="7594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9375" marR="5080" indent="-67310">
              <a:lnSpc>
                <a:spcPct val="100000"/>
              </a:lnSpc>
            </a:pPr>
            <a:r>
              <a:rPr sz="2400" b="1" i="1" spc="-10" dirty="0">
                <a:solidFill>
                  <a:srgbClr val="FFFFFF"/>
                </a:solidFill>
                <a:latin typeface="Calibri"/>
                <a:cs typeface="Calibri"/>
              </a:rPr>
              <a:t>Gen. Ed.</a:t>
            </a:r>
            <a:r>
              <a:rPr sz="2400" b="1" i="1" spc="-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b="1" i="1" spc="-30" dirty="0">
                <a:solidFill>
                  <a:srgbClr val="FFFFFF"/>
                </a:solidFill>
                <a:latin typeface="Calibri"/>
                <a:cs typeface="Calibri"/>
              </a:rPr>
              <a:t>Teacher:  </a:t>
            </a:r>
            <a:r>
              <a:rPr sz="2400" b="1" i="1" spc="-5" dirty="0">
                <a:solidFill>
                  <a:srgbClr val="FFFFFF"/>
                </a:solidFill>
                <a:latin typeface="Calibri"/>
                <a:cs typeface="Calibri"/>
              </a:rPr>
              <a:t>Universal</a:t>
            </a:r>
            <a:r>
              <a:rPr sz="2400" b="1" i="1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Needs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863788" y="3680994"/>
            <a:ext cx="1434465" cy="5105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Special</a:t>
            </a:r>
            <a:r>
              <a:rPr sz="1600" spc="-9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Educator:</a:t>
            </a:r>
            <a:endParaRPr sz="1600">
              <a:latin typeface="Calibri"/>
              <a:cs typeface="Calibri"/>
            </a:endParaRPr>
          </a:p>
          <a:p>
            <a:pPr marL="60960">
              <a:lnSpc>
                <a:spcPct val="100000"/>
              </a:lnSpc>
            </a:pPr>
            <a:r>
              <a:rPr sz="1600" b="1" i="1" spc="-25" dirty="0">
                <a:solidFill>
                  <a:srgbClr val="FFFFFF"/>
                </a:solidFill>
                <a:latin typeface="Calibri"/>
                <a:cs typeface="Calibri"/>
              </a:rPr>
              <a:t>Targeted</a:t>
            </a:r>
            <a:r>
              <a:rPr sz="1600" b="1" i="1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Needs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390" y="450341"/>
            <a:ext cx="2414270" cy="487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spc="-60" dirty="0"/>
              <a:t>Teaming</a:t>
            </a:r>
            <a:r>
              <a:rPr sz="3200" spc="-130" dirty="0"/>
              <a:t> </a:t>
            </a:r>
            <a:r>
              <a:rPr sz="3200" spc="-40" dirty="0"/>
              <a:t>Tips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707390" y="1296923"/>
            <a:ext cx="7699375" cy="39674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Char char="•"/>
              <a:tabLst>
                <a:tab pos="241300" algn="l"/>
              </a:tabLst>
            </a:pPr>
            <a:r>
              <a:rPr sz="2400" spc="-10" dirty="0">
                <a:latin typeface="Arial"/>
                <a:cs typeface="Arial"/>
              </a:rPr>
              <a:t>Explicitly </a:t>
            </a:r>
            <a:r>
              <a:rPr sz="2400" spc="-5" dirty="0">
                <a:latin typeface="Arial"/>
                <a:cs typeface="Arial"/>
              </a:rPr>
              <a:t>define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roles.</a:t>
            </a:r>
            <a:endParaRPr sz="24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705"/>
              </a:spcBef>
              <a:buChar char="•"/>
              <a:tabLst>
                <a:tab pos="241300" algn="l"/>
              </a:tabLst>
            </a:pPr>
            <a:r>
              <a:rPr sz="2400" spc="-5" dirty="0">
                <a:latin typeface="Arial"/>
                <a:cs typeface="Arial"/>
              </a:rPr>
              <a:t>Connect all providers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spc="-35" dirty="0">
                <a:latin typeface="Arial"/>
                <a:cs typeface="Arial"/>
              </a:rPr>
              <a:t>early.</a:t>
            </a:r>
            <a:endParaRPr sz="2400">
              <a:latin typeface="Arial"/>
              <a:cs typeface="Arial"/>
            </a:endParaRPr>
          </a:p>
          <a:p>
            <a:pPr marL="241300" marR="758190" indent="-228600">
              <a:lnSpc>
                <a:spcPts val="2590"/>
              </a:lnSpc>
              <a:spcBef>
                <a:spcPts val="1030"/>
              </a:spcBef>
              <a:buChar char="•"/>
              <a:tabLst>
                <a:tab pos="241300" algn="l"/>
              </a:tabLst>
            </a:pPr>
            <a:r>
              <a:rPr sz="2400" spc="-5" dirty="0">
                <a:latin typeface="Arial"/>
                <a:cs typeface="Arial"/>
              </a:rPr>
              <a:t>Develop </a:t>
            </a:r>
            <a:r>
              <a:rPr sz="2400" dirty="0">
                <a:latin typeface="Arial"/>
                <a:cs typeface="Arial"/>
              </a:rPr>
              <a:t>systems for </a:t>
            </a:r>
            <a:r>
              <a:rPr sz="2400" spc="-5" dirty="0">
                <a:latin typeface="Arial"/>
                <a:cs typeface="Arial"/>
              </a:rPr>
              <a:t>regular team communication  (meetings, shared documents </a:t>
            </a:r>
            <a:r>
              <a:rPr sz="2400" dirty="0">
                <a:latin typeface="Arial"/>
                <a:cs typeface="Arial"/>
              </a:rPr>
              <a:t>&amp;</a:t>
            </a:r>
            <a:r>
              <a:rPr sz="2400" spc="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threads).</a:t>
            </a:r>
            <a:endParaRPr sz="2400">
              <a:latin typeface="Arial"/>
              <a:cs typeface="Arial"/>
            </a:endParaRPr>
          </a:p>
          <a:p>
            <a:pPr marL="241300" marR="180340" indent="-228600">
              <a:lnSpc>
                <a:spcPts val="2590"/>
              </a:lnSpc>
              <a:spcBef>
                <a:spcPts val="1005"/>
              </a:spcBef>
              <a:buChar char="•"/>
              <a:tabLst>
                <a:tab pos="241300" algn="l"/>
              </a:tabLst>
            </a:pPr>
            <a:r>
              <a:rPr sz="2400" spc="-5" dirty="0">
                <a:latin typeface="Arial"/>
                <a:cs typeface="Arial"/>
              </a:rPr>
              <a:t>Identify areas of expertise and leverage them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make  workflow more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efficient.</a:t>
            </a:r>
            <a:endParaRPr sz="2400">
              <a:latin typeface="Arial"/>
              <a:cs typeface="Arial"/>
            </a:endParaRPr>
          </a:p>
          <a:p>
            <a:pPr marL="241300" marR="5080" indent="-228600">
              <a:lnSpc>
                <a:spcPts val="2590"/>
              </a:lnSpc>
              <a:spcBef>
                <a:spcPts val="994"/>
              </a:spcBef>
              <a:buChar char="•"/>
              <a:tabLst>
                <a:tab pos="241300" algn="l"/>
              </a:tabLst>
            </a:pPr>
            <a:r>
              <a:rPr sz="2400" spc="-5" dirty="0">
                <a:latin typeface="Arial"/>
                <a:cs typeface="Arial"/>
              </a:rPr>
              <a:t>Set annual team and individual goals and monitor them  </a:t>
            </a:r>
            <a:r>
              <a:rPr sz="2400" spc="-25" dirty="0">
                <a:latin typeface="Arial"/>
                <a:cs typeface="Arial"/>
              </a:rPr>
              <a:t>regularly.</a:t>
            </a:r>
            <a:endParaRPr sz="2400">
              <a:latin typeface="Arial"/>
              <a:cs typeface="Arial"/>
            </a:endParaRPr>
          </a:p>
          <a:p>
            <a:pPr marL="241300" marR="838200" indent="-228600">
              <a:lnSpc>
                <a:spcPts val="2590"/>
              </a:lnSpc>
              <a:spcBef>
                <a:spcPts val="994"/>
              </a:spcBef>
              <a:buChar char="•"/>
              <a:tabLst>
                <a:tab pos="241300" algn="l"/>
              </a:tabLst>
            </a:pPr>
            <a:r>
              <a:rPr sz="2400" spc="-10" dirty="0">
                <a:latin typeface="Arial"/>
                <a:cs typeface="Arial"/>
              </a:rPr>
              <a:t>Solicit </a:t>
            </a:r>
            <a:r>
              <a:rPr sz="2400" spc="-5" dirty="0">
                <a:latin typeface="Arial"/>
                <a:cs typeface="Arial"/>
              </a:rPr>
              <a:t>mutual feedback and establish </a:t>
            </a:r>
            <a:r>
              <a:rPr sz="2400" dirty="0">
                <a:latin typeface="Arial"/>
                <a:cs typeface="Arial"/>
              </a:rPr>
              <a:t>a </a:t>
            </a:r>
            <a:r>
              <a:rPr sz="2400" spc="-5" dirty="0">
                <a:latin typeface="Arial"/>
                <a:cs typeface="Arial"/>
              </a:rPr>
              <a:t>culture of  mistakes </a:t>
            </a:r>
            <a:r>
              <a:rPr sz="2400" spc="-10" dirty="0">
                <a:latin typeface="Arial"/>
                <a:cs typeface="Arial"/>
              </a:rPr>
              <a:t>equaling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growth.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390" y="485902"/>
            <a:ext cx="4660265" cy="4438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50" dirty="0"/>
              <a:t>Teaming </a:t>
            </a:r>
            <a:r>
              <a:rPr sz="2800" dirty="0"/>
              <a:t>Idea: </a:t>
            </a:r>
            <a:r>
              <a:rPr sz="2800" spc="-5" dirty="0"/>
              <a:t>Caseload</a:t>
            </a:r>
            <a:r>
              <a:rPr sz="2800" spc="75" dirty="0"/>
              <a:t> </a:t>
            </a:r>
            <a:r>
              <a:rPr sz="2800" spc="-5" dirty="0"/>
              <a:t>Map</a:t>
            </a:r>
            <a:endParaRPr sz="2800"/>
          </a:p>
        </p:txBody>
      </p:sp>
      <p:sp>
        <p:nvSpPr>
          <p:cNvPr id="3" name="object 3"/>
          <p:cNvSpPr/>
          <p:nvPr/>
        </p:nvSpPr>
        <p:spPr>
          <a:xfrm>
            <a:off x="352247" y="1166397"/>
            <a:ext cx="8439510" cy="477275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20166" y="450341"/>
            <a:ext cx="3918585" cy="487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spc="-20" dirty="0"/>
              <a:t>Staff </a:t>
            </a:r>
            <a:r>
              <a:rPr sz="3200" spc="-5" dirty="0"/>
              <a:t>Preparation</a:t>
            </a:r>
            <a:r>
              <a:rPr sz="3200" spc="-114" dirty="0"/>
              <a:t> </a:t>
            </a:r>
            <a:r>
              <a:rPr sz="3200" spc="-40" dirty="0"/>
              <a:t>Tips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707390" y="1329054"/>
            <a:ext cx="7678420" cy="42551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5080" indent="-228600">
              <a:lnSpc>
                <a:spcPts val="2590"/>
              </a:lnSpc>
              <a:buChar char="•"/>
              <a:tabLst>
                <a:tab pos="241300" algn="l"/>
              </a:tabLst>
            </a:pPr>
            <a:r>
              <a:rPr sz="2400" spc="-5" dirty="0">
                <a:latin typeface="Arial"/>
                <a:cs typeface="Arial"/>
              </a:rPr>
              <a:t>Distribute </a:t>
            </a:r>
            <a:r>
              <a:rPr sz="2400" i="1" spc="-5" dirty="0">
                <a:latin typeface="Arial"/>
                <a:cs typeface="Arial"/>
              </a:rPr>
              <a:t>and review </a:t>
            </a:r>
            <a:r>
              <a:rPr sz="2400" spc="-5" dirty="0">
                <a:latin typeface="Arial"/>
                <a:cs typeface="Arial"/>
              </a:rPr>
              <a:t>snapshots and BIPs with all  providers. Confirm understanding and solicit</a:t>
            </a:r>
            <a:r>
              <a:rPr sz="2400" spc="9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questions.</a:t>
            </a:r>
            <a:endParaRPr sz="24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670"/>
              </a:spcBef>
              <a:buChar char="•"/>
              <a:tabLst>
                <a:tab pos="241300" algn="l"/>
              </a:tabLst>
            </a:pPr>
            <a:r>
              <a:rPr sz="2400" spc="-5" dirty="0">
                <a:latin typeface="Arial"/>
                <a:cs typeface="Arial"/>
              </a:rPr>
              <a:t>Pair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review with snapshot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documents.</a:t>
            </a:r>
            <a:endParaRPr sz="2400">
              <a:latin typeface="Arial"/>
              <a:cs typeface="Arial"/>
            </a:endParaRPr>
          </a:p>
          <a:p>
            <a:pPr marL="241300" marR="1717039" indent="-228600">
              <a:lnSpc>
                <a:spcPts val="2590"/>
              </a:lnSpc>
              <a:spcBef>
                <a:spcPts val="1035"/>
              </a:spcBef>
              <a:buChar char="•"/>
              <a:tabLst>
                <a:tab pos="241300" algn="l"/>
              </a:tabLst>
            </a:pPr>
            <a:r>
              <a:rPr sz="2400" spc="-5" dirty="0">
                <a:latin typeface="Arial"/>
                <a:cs typeface="Arial"/>
              </a:rPr>
              <a:t>Develop </a:t>
            </a:r>
            <a:r>
              <a:rPr sz="2400" dirty="0">
                <a:latin typeface="Arial"/>
                <a:cs typeface="Arial"/>
              </a:rPr>
              <a:t>a </a:t>
            </a:r>
            <a:r>
              <a:rPr sz="2400" spc="-5" dirty="0">
                <a:latin typeface="Arial"/>
                <a:cs typeface="Arial"/>
              </a:rPr>
              <a:t>thumbnail overview of caseload  assignments and key providers </a:t>
            </a:r>
            <a:r>
              <a:rPr sz="2400" dirty="0">
                <a:latin typeface="Arial"/>
                <a:cs typeface="Arial"/>
              </a:rPr>
              <a:t>for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admin.</a:t>
            </a:r>
            <a:endParaRPr sz="2400">
              <a:latin typeface="Arial"/>
              <a:cs typeface="Arial"/>
            </a:endParaRPr>
          </a:p>
          <a:p>
            <a:pPr marL="241300" marR="262890" indent="-228600">
              <a:lnSpc>
                <a:spcPts val="2590"/>
              </a:lnSpc>
              <a:spcBef>
                <a:spcPts val="1010"/>
              </a:spcBef>
              <a:buChar char="•"/>
              <a:tabLst>
                <a:tab pos="241300" algn="l"/>
              </a:tabLst>
            </a:pPr>
            <a:r>
              <a:rPr sz="2400" spc="-5" dirty="0">
                <a:latin typeface="Arial"/>
                <a:cs typeface="Arial"/>
              </a:rPr>
              <a:t>Advocate </a:t>
            </a:r>
            <a:r>
              <a:rPr sz="2400" dirty="0">
                <a:latin typeface="Arial"/>
                <a:cs typeface="Arial"/>
              </a:rPr>
              <a:t>for </a:t>
            </a:r>
            <a:r>
              <a:rPr sz="2400" spc="-5" dirty="0">
                <a:latin typeface="Arial"/>
                <a:cs typeface="Arial"/>
              </a:rPr>
              <a:t>paraprofessionals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attend school-wide  and self-driven PD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sessions.</a:t>
            </a:r>
            <a:endParaRPr sz="2400">
              <a:latin typeface="Arial"/>
              <a:cs typeface="Arial"/>
            </a:endParaRPr>
          </a:p>
          <a:p>
            <a:pPr marL="241300" marR="1555115" indent="-228600">
              <a:lnSpc>
                <a:spcPts val="2590"/>
              </a:lnSpc>
              <a:spcBef>
                <a:spcPts val="994"/>
              </a:spcBef>
              <a:buChar char="•"/>
              <a:tabLst>
                <a:tab pos="241300" algn="l"/>
              </a:tabLst>
            </a:pPr>
            <a:r>
              <a:rPr sz="2400" spc="-5" dirty="0">
                <a:latin typeface="Arial"/>
                <a:cs typeface="Arial"/>
              </a:rPr>
              <a:t>Educate your </a:t>
            </a:r>
            <a:r>
              <a:rPr sz="2400" spc="-10" dirty="0">
                <a:latin typeface="Arial"/>
                <a:cs typeface="Arial"/>
              </a:rPr>
              <a:t>staff </a:t>
            </a:r>
            <a:r>
              <a:rPr sz="2400" spc="-5" dirty="0">
                <a:latin typeface="Arial"/>
                <a:cs typeface="Arial"/>
              </a:rPr>
              <a:t>on workloads and critical  timestamps.</a:t>
            </a:r>
            <a:endParaRPr sz="2400">
              <a:latin typeface="Arial"/>
              <a:cs typeface="Arial"/>
            </a:endParaRPr>
          </a:p>
          <a:p>
            <a:pPr marL="241300" marR="149860" indent="-228600">
              <a:lnSpc>
                <a:spcPts val="2590"/>
              </a:lnSpc>
              <a:spcBef>
                <a:spcPts val="995"/>
              </a:spcBef>
              <a:buChar char="•"/>
              <a:tabLst>
                <a:tab pos="241300" algn="l"/>
              </a:tabLst>
            </a:pPr>
            <a:r>
              <a:rPr sz="2400" spc="-5" dirty="0">
                <a:latin typeface="Arial"/>
                <a:cs typeface="Arial"/>
              </a:rPr>
              <a:t>Ensure that all </a:t>
            </a:r>
            <a:r>
              <a:rPr sz="2400" spc="-10" dirty="0">
                <a:latin typeface="Arial"/>
                <a:cs typeface="Arial"/>
              </a:rPr>
              <a:t>staff </a:t>
            </a:r>
            <a:r>
              <a:rPr sz="2400" spc="-5" dirty="0">
                <a:latin typeface="Arial"/>
                <a:cs typeface="Arial"/>
              </a:rPr>
              <a:t>members who work together have  </a:t>
            </a:r>
            <a:r>
              <a:rPr sz="2400" dirty="0">
                <a:latin typeface="Arial"/>
                <a:cs typeface="Arial"/>
              </a:rPr>
              <a:t>a </a:t>
            </a:r>
            <a:r>
              <a:rPr sz="2400" spc="-5" dirty="0">
                <a:latin typeface="Arial"/>
                <a:cs typeface="Arial"/>
              </a:rPr>
              <a:t>direct </a:t>
            </a:r>
            <a:r>
              <a:rPr sz="2400" spc="-10" dirty="0">
                <a:latin typeface="Arial"/>
                <a:cs typeface="Arial"/>
              </a:rPr>
              <a:t>line </a:t>
            </a:r>
            <a:r>
              <a:rPr sz="2400" spc="-5" dirty="0">
                <a:latin typeface="Arial"/>
                <a:cs typeface="Arial"/>
              </a:rPr>
              <a:t>of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communication.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642720" y="154635"/>
            <a:ext cx="1315495" cy="17471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356373" y="6755091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79" h="103504">
                <a:moveTo>
                  <a:pt x="0" y="102908"/>
                </a:moveTo>
                <a:lnTo>
                  <a:pt x="893686" y="102908"/>
                </a:lnTo>
                <a:lnTo>
                  <a:pt x="893686" y="0"/>
                </a:lnTo>
                <a:lnTo>
                  <a:pt x="0" y="0"/>
                </a:lnTo>
                <a:lnTo>
                  <a:pt x="0" y="102908"/>
                </a:lnTo>
                <a:close/>
              </a:path>
            </a:pathLst>
          </a:custGeom>
          <a:solidFill>
            <a:srgbClr val="EEAA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250313" y="6755091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79" h="103504">
                <a:moveTo>
                  <a:pt x="0" y="102908"/>
                </a:moveTo>
                <a:lnTo>
                  <a:pt x="893686" y="102908"/>
                </a:lnTo>
                <a:lnTo>
                  <a:pt x="893686" y="0"/>
                </a:lnTo>
                <a:lnTo>
                  <a:pt x="0" y="0"/>
                </a:lnTo>
                <a:lnTo>
                  <a:pt x="0" y="102908"/>
                </a:lnTo>
                <a:close/>
              </a:path>
            </a:pathLst>
          </a:custGeom>
          <a:solidFill>
            <a:srgbClr val="C53E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6755091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80" h="103504">
                <a:moveTo>
                  <a:pt x="0" y="102908"/>
                </a:moveTo>
                <a:lnTo>
                  <a:pt x="893699" y="102908"/>
                </a:lnTo>
                <a:lnTo>
                  <a:pt x="893699" y="0"/>
                </a:lnTo>
                <a:lnTo>
                  <a:pt x="0" y="0"/>
                </a:lnTo>
                <a:lnTo>
                  <a:pt x="0" y="102908"/>
                </a:lnTo>
                <a:close/>
              </a:path>
            </a:pathLst>
          </a:custGeom>
          <a:solidFill>
            <a:srgbClr val="008B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93711" y="6755091"/>
            <a:ext cx="6463030" cy="103505"/>
          </a:xfrm>
          <a:custGeom>
            <a:avLst/>
            <a:gdLst/>
            <a:ahLst/>
            <a:cxnLst/>
            <a:rect l="l" t="t" r="r" b="b"/>
            <a:pathLst>
              <a:path w="6463030" h="103504">
                <a:moveTo>
                  <a:pt x="0" y="102908"/>
                </a:moveTo>
                <a:lnTo>
                  <a:pt x="6462598" y="102908"/>
                </a:lnTo>
                <a:lnTo>
                  <a:pt x="6462598" y="0"/>
                </a:lnTo>
                <a:lnTo>
                  <a:pt x="0" y="0"/>
                </a:lnTo>
                <a:lnTo>
                  <a:pt x="0" y="102908"/>
                </a:lnTo>
                <a:close/>
              </a:path>
            </a:pathLst>
          </a:custGeom>
          <a:solidFill>
            <a:srgbClr val="455F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744565" y="401938"/>
            <a:ext cx="4786630" cy="4133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600" spc="-15" dirty="0"/>
              <a:t>Staff </a:t>
            </a:r>
            <a:r>
              <a:rPr sz="2600" dirty="0"/>
              <a:t>Preparation Idea: ESS</a:t>
            </a:r>
            <a:r>
              <a:rPr sz="2600" spc="-50" dirty="0"/>
              <a:t> </a:t>
            </a:r>
            <a:r>
              <a:rPr sz="2600" dirty="0"/>
              <a:t>Hub</a:t>
            </a:r>
            <a:endParaRPr sz="2600"/>
          </a:p>
        </p:txBody>
      </p:sp>
      <p:sp>
        <p:nvSpPr>
          <p:cNvPr id="8" name="object 8"/>
          <p:cNvSpPr/>
          <p:nvPr/>
        </p:nvSpPr>
        <p:spPr>
          <a:xfrm>
            <a:off x="463670" y="1560245"/>
            <a:ext cx="8216652" cy="457385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562C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1647</Words>
  <Application>Microsoft Office PowerPoint</Application>
  <PresentationFormat>On-screen Show (4:3)</PresentationFormat>
  <Paragraphs>192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Times New Roman</vt:lpstr>
      <vt:lpstr>Wingdings</vt:lpstr>
      <vt:lpstr>Office Theme</vt:lpstr>
      <vt:lpstr>Collaborating with Paraprofessionals  and General Educators</vt:lpstr>
      <vt:lpstr>Agenda</vt:lpstr>
      <vt:lpstr>Reference: Shared Responsibility</vt:lpstr>
      <vt:lpstr>Zooming In: Shared Responsibility</vt:lpstr>
      <vt:lpstr>Adding Dimension to the Pyramid</vt:lpstr>
      <vt:lpstr>Teaming Tips</vt:lpstr>
      <vt:lpstr>Teaming Idea: Caseload Map</vt:lpstr>
      <vt:lpstr>Staff Preparation Tips</vt:lpstr>
      <vt:lpstr>Staff Preparation Idea: ESS Hub</vt:lpstr>
      <vt:lpstr>Planning Tips</vt:lpstr>
      <vt:lpstr>Planning Idea: Digital Snapshots</vt:lpstr>
      <vt:lpstr>Provision Tips</vt:lpstr>
      <vt:lpstr>Provision Idea: Accommodations Buckets</vt:lpstr>
      <vt:lpstr>Common Collaboration Challenges</vt:lpstr>
      <vt:lpstr>Scenarios</vt:lpstr>
      <vt:lpstr>Participant Solutions</vt:lpstr>
      <vt:lpstr>Legal Requirements</vt:lpstr>
      <vt:lpstr>PowerPoint Presentation</vt:lpstr>
      <vt:lpstr>PowerPoint Presentation</vt:lpstr>
      <vt:lpstr>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Collaborating with Paraprofessionals and General Educators</dc:title>
  <dc:creator>Davidson, Karen</dc:creator>
  <cp:lastModifiedBy>Stachokus, Nick</cp:lastModifiedBy>
  <cp:revision>1</cp:revision>
  <dcterms:created xsi:type="dcterms:W3CDTF">2024-09-19T20:33:04Z</dcterms:created>
  <dcterms:modified xsi:type="dcterms:W3CDTF">2024-09-20T02:33:23Z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2024-08-20T00:00:00Z</vt:filetime>
  </property>
  <property fmtid="{D5CDD505-2E9C-101B-9397-08002B2CF9AE}" pid="3" name="Creator">
    <vt:lpwstr>Acrobat PDFMaker 24 for PowerPoint</vt:lpwstr>
  </property>
  <property fmtid="{D5CDD505-2E9C-101B-9397-08002B2CF9AE}" pid="4" name="LastSaved">
    <vt:filetime>2024-09-20T00:00:00Z</vt:filetime>
  </property>
</Properties>
</file>