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30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642720" y="154635"/>
            <a:ext cx="1315495" cy="1747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356373" y="6755091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>
                <a:moveTo>
                  <a:pt x="0" y="102908"/>
                </a:moveTo>
                <a:lnTo>
                  <a:pt x="893686" y="102908"/>
                </a:lnTo>
                <a:lnTo>
                  <a:pt x="893686" y="0"/>
                </a:lnTo>
                <a:lnTo>
                  <a:pt x="0" y="0"/>
                </a:lnTo>
                <a:lnTo>
                  <a:pt x="0" y="102908"/>
                </a:lnTo>
                <a:close/>
              </a:path>
            </a:pathLst>
          </a:custGeom>
          <a:solidFill>
            <a:srgbClr val="EEAA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250313" y="6755091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>
                <a:moveTo>
                  <a:pt x="0" y="102908"/>
                </a:moveTo>
                <a:lnTo>
                  <a:pt x="893686" y="102908"/>
                </a:lnTo>
                <a:lnTo>
                  <a:pt x="893686" y="0"/>
                </a:lnTo>
                <a:lnTo>
                  <a:pt x="0" y="0"/>
                </a:lnTo>
                <a:lnTo>
                  <a:pt x="0" y="102908"/>
                </a:lnTo>
                <a:close/>
              </a:path>
            </a:pathLst>
          </a:custGeom>
          <a:solidFill>
            <a:srgbClr val="C53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6755091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80" h="103504">
                <a:moveTo>
                  <a:pt x="0" y="102908"/>
                </a:moveTo>
                <a:lnTo>
                  <a:pt x="893699" y="102908"/>
                </a:lnTo>
                <a:lnTo>
                  <a:pt x="893699" y="0"/>
                </a:lnTo>
                <a:lnTo>
                  <a:pt x="0" y="0"/>
                </a:lnTo>
                <a:lnTo>
                  <a:pt x="0" y="102908"/>
                </a:lnTo>
                <a:close/>
              </a:path>
            </a:pathLst>
          </a:custGeom>
          <a:solidFill>
            <a:srgbClr val="008B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93711" y="6755091"/>
            <a:ext cx="6463030" cy="103505"/>
          </a:xfrm>
          <a:custGeom>
            <a:avLst/>
            <a:gdLst/>
            <a:ahLst/>
            <a:cxnLst/>
            <a:rect l="l" t="t" r="r" b="b"/>
            <a:pathLst>
              <a:path w="6463030" h="103504">
                <a:moveTo>
                  <a:pt x="0" y="102908"/>
                </a:moveTo>
                <a:lnTo>
                  <a:pt x="6462598" y="102908"/>
                </a:lnTo>
                <a:lnTo>
                  <a:pt x="6462598" y="0"/>
                </a:lnTo>
                <a:lnTo>
                  <a:pt x="0" y="0"/>
                </a:lnTo>
                <a:lnTo>
                  <a:pt x="0" y="102908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96953" y="6755091"/>
            <a:ext cx="1402080" cy="103505"/>
          </a:xfrm>
          <a:custGeom>
            <a:avLst/>
            <a:gdLst/>
            <a:ahLst/>
            <a:cxnLst/>
            <a:rect l="l" t="t" r="r" b="b"/>
            <a:pathLst>
              <a:path w="1402079" h="103504">
                <a:moveTo>
                  <a:pt x="0" y="102908"/>
                </a:moveTo>
                <a:lnTo>
                  <a:pt x="1401686" y="102908"/>
                </a:lnTo>
                <a:lnTo>
                  <a:pt x="1401686" y="0"/>
                </a:lnTo>
                <a:lnTo>
                  <a:pt x="0" y="0"/>
                </a:lnTo>
                <a:lnTo>
                  <a:pt x="0" y="102908"/>
                </a:lnTo>
                <a:close/>
              </a:path>
            </a:pathLst>
          </a:custGeom>
          <a:solidFill>
            <a:srgbClr val="EEAA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098639" y="6755091"/>
            <a:ext cx="2045970" cy="103505"/>
          </a:xfrm>
          <a:custGeom>
            <a:avLst/>
            <a:gdLst/>
            <a:ahLst/>
            <a:cxnLst/>
            <a:rect l="l" t="t" r="r" b="b"/>
            <a:pathLst>
              <a:path w="2045970" h="103504">
                <a:moveTo>
                  <a:pt x="0" y="102908"/>
                </a:moveTo>
                <a:lnTo>
                  <a:pt x="2045360" y="102908"/>
                </a:lnTo>
                <a:lnTo>
                  <a:pt x="2045360" y="0"/>
                </a:lnTo>
                <a:lnTo>
                  <a:pt x="0" y="0"/>
                </a:lnTo>
                <a:lnTo>
                  <a:pt x="0" y="102908"/>
                </a:lnTo>
                <a:close/>
              </a:path>
            </a:pathLst>
          </a:custGeom>
          <a:solidFill>
            <a:srgbClr val="C53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6755091"/>
            <a:ext cx="1474470" cy="103505"/>
          </a:xfrm>
          <a:custGeom>
            <a:avLst/>
            <a:gdLst/>
            <a:ahLst/>
            <a:cxnLst/>
            <a:rect l="l" t="t" r="r" b="b"/>
            <a:pathLst>
              <a:path w="1474470" h="103504">
                <a:moveTo>
                  <a:pt x="0" y="102908"/>
                </a:moveTo>
                <a:lnTo>
                  <a:pt x="1473860" y="102908"/>
                </a:lnTo>
                <a:lnTo>
                  <a:pt x="1473860" y="0"/>
                </a:lnTo>
                <a:lnTo>
                  <a:pt x="0" y="0"/>
                </a:lnTo>
                <a:lnTo>
                  <a:pt x="0" y="102908"/>
                </a:lnTo>
                <a:close/>
              </a:path>
            </a:pathLst>
          </a:custGeom>
          <a:solidFill>
            <a:srgbClr val="008B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473860" y="6755091"/>
            <a:ext cx="4223385" cy="103505"/>
          </a:xfrm>
          <a:custGeom>
            <a:avLst/>
            <a:gdLst/>
            <a:ahLst/>
            <a:cxnLst/>
            <a:rect l="l" t="t" r="r" b="b"/>
            <a:pathLst>
              <a:path w="4223385" h="103504">
                <a:moveTo>
                  <a:pt x="0" y="102908"/>
                </a:moveTo>
                <a:lnTo>
                  <a:pt x="4223092" y="102908"/>
                </a:lnTo>
                <a:lnTo>
                  <a:pt x="4223092" y="0"/>
                </a:lnTo>
                <a:lnTo>
                  <a:pt x="0" y="0"/>
                </a:lnTo>
                <a:lnTo>
                  <a:pt x="0" y="102908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903743" y="122936"/>
            <a:ext cx="986612" cy="1747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2086" y="2104454"/>
            <a:ext cx="7959826" cy="9988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7390" y="1286211"/>
            <a:ext cx="7729219" cy="3814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iris.peabody.vanderbilt.edu/" TargetMode="External"/><Relationship Id="rId3" Type="http://schemas.openxmlformats.org/officeDocument/2006/relationships/hyperlink" Target="https://www.cde.state.co.us/professionaldevelopment/ondemand" TargetMode="External"/><Relationship Id="rId7" Type="http://schemas.openxmlformats.org/officeDocument/2006/relationships/hyperlink" Target="https://publications.ici.umn.edu/ties/peer-engagement/practice-guides/paraprofessional-facilitation#content" TargetMode="External"/><Relationship Id="rId2" Type="http://schemas.openxmlformats.org/officeDocument/2006/relationships/hyperlink" Target="https://resources.csi.state.co.us/special-educatio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tsonassociates.com/resource-library/#para-ed-resources" TargetMode="External"/><Relationship Id="rId5" Type="http://schemas.openxmlformats.org/officeDocument/2006/relationships/hyperlink" Target="https://sites.ed.gov/idea/" TargetMode="External"/><Relationship Id="rId4" Type="http://schemas.openxmlformats.org/officeDocument/2006/relationships/hyperlink" Target="https://www.cde.state.co.us/professionaldevelopmen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53686" y="3469347"/>
            <a:ext cx="541655" cy="103505"/>
          </a:xfrm>
          <a:custGeom>
            <a:avLst/>
            <a:gdLst/>
            <a:ahLst/>
            <a:cxnLst/>
            <a:rect l="l" t="t" r="r" b="b"/>
            <a:pathLst>
              <a:path w="541654" h="103504">
                <a:moveTo>
                  <a:pt x="0" y="0"/>
                </a:moveTo>
                <a:lnTo>
                  <a:pt x="541350" y="0"/>
                </a:lnTo>
                <a:lnTo>
                  <a:pt x="541350" y="102895"/>
                </a:lnTo>
                <a:lnTo>
                  <a:pt x="0" y="102895"/>
                </a:lnTo>
                <a:lnTo>
                  <a:pt x="0" y="0"/>
                </a:lnTo>
                <a:close/>
              </a:path>
            </a:pathLst>
          </a:custGeom>
          <a:solidFill>
            <a:srgbClr val="EEAA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994897" y="3469347"/>
            <a:ext cx="541655" cy="103505"/>
          </a:xfrm>
          <a:custGeom>
            <a:avLst/>
            <a:gdLst/>
            <a:ahLst/>
            <a:cxnLst/>
            <a:rect l="l" t="t" r="r" b="b"/>
            <a:pathLst>
              <a:path w="541654" h="103504">
                <a:moveTo>
                  <a:pt x="0" y="0"/>
                </a:moveTo>
                <a:lnTo>
                  <a:pt x="541350" y="0"/>
                </a:lnTo>
                <a:lnTo>
                  <a:pt x="541350" y="102895"/>
                </a:lnTo>
                <a:lnTo>
                  <a:pt x="0" y="102895"/>
                </a:lnTo>
                <a:lnTo>
                  <a:pt x="0" y="0"/>
                </a:lnTo>
                <a:close/>
              </a:path>
            </a:pathLst>
          </a:custGeom>
          <a:solidFill>
            <a:srgbClr val="C53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469347"/>
            <a:ext cx="541655" cy="103505"/>
          </a:xfrm>
          <a:custGeom>
            <a:avLst/>
            <a:gdLst/>
            <a:ahLst/>
            <a:cxnLst/>
            <a:rect l="l" t="t" r="r" b="b"/>
            <a:pathLst>
              <a:path w="541655" h="103504">
                <a:moveTo>
                  <a:pt x="0" y="102908"/>
                </a:moveTo>
                <a:lnTo>
                  <a:pt x="541350" y="102908"/>
                </a:lnTo>
                <a:lnTo>
                  <a:pt x="541350" y="0"/>
                </a:lnTo>
                <a:lnTo>
                  <a:pt x="0" y="0"/>
                </a:lnTo>
                <a:lnTo>
                  <a:pt x="0" y="102908"/>
                </a:lnTo>
                <a:close/>
              </a:path>
            </a:pathLst>
          </a:custGeom>
          <a:solidFill>
            <a:srgbClr val="008B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1070" y="3469347"/>
            <a:ext cx="3912870" cy="103505"/>
          </a:xfrm>
          <a:custGeom>
            <a:avLst/>
            <a:gdLst/>
            <a:ahLst/>
            <a:cxnLst/>
            <a:rect l="l" t="t" r="r" b="b"/>
            <a:pathLst>
              <a:path w="3912870" h="103504">
                <a:moveTo>
                  <a:pt x="0" y="0"/>
                </a:moveTo>
                <a:lnTo>
                  <a:pt x="3912527" y="0"/>
                </a:lnTo>
                <a:lnTo>
                  <a:pt x="3912527" y="102895"/>
                </a:lnTo>
                <a:lnTo>
                  <a:pt x="0" y="102895"/>
                </a:lnTo>
                <a:lnTo>
                  <a:pt x="0" y="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056005" y="6040780"/>
            <a:ext cx="1694369" cy="5290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890"/>
              </a:lnSpc>
            </a:pPr>
            <a:r>
              <a:rPr spc="-5" dirty="0"/>
              <a:t>Collaborating with Paraprofessionals  </a:t>
            </a:r>
            <a:r>
              <a:rPr dirty="0"/>
              <a:t>and </a:t>
            </a:r>
            <a:r>
              <a:rPr spc="-5" dirty="0"/>
              <a:t>General</a:t>
            </a:r>
            <a:r>
              <a:rPr spc="-65" dirty="0"/>
              <a:t> </a:t>
            </a:r>
            <a:r>
              <a:rPr spc="-5" dirty="0"/>
              <a:t>Educators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390" y="450341"/>
            <a:ext cx="2461895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/>
              <a:t>Planning</a:t>
            </a:r>
            <a:r>
              <a:rPr sz="3200" spc="-145" dirty="0"/>
              <a:t> </a:t>
            </a:r>
            <a:r>
              <a:rPr sz="3200" spc="-40" dirty="0"/>
              <a:t>Tips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40715" y="1330441"/>
            <a:ext cx="7610475" cy="425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470534" indent="-228600">
              <a:lnSpc>
                <a:spcPts val="2590"/>
              </a:lnSpc>
              <a:buChar char="•"/>
              <a:tabLst>
                <a:tab pos="241300" algn="l"/>
              </a:tabLst>
            </a:pPr>
            <a:r>
              <a:rPr sz="2400" spc="-5" dirty="0">
                <a:latin typeface="Arial"/>
                <a:cs typeface="Arial"/>
              </a:rPr>
              <a:t>Educate your </a:t>
            </a:r>
            <a:r>
              <a:rPr sz="2400" spc="-10" dirty="0">
                <a:latin typeface="Arial"/>
                <a:cs typeface="Arial"/>
              </a:rPr>
              <a:t>staff </a:t>
            </a:r>
            <a:r>
              <a:rPr sz="2400" spc="-5" dirty="0">
                <a:latin typeface="Arial"/>
                <a:cs typeface="Arial"/>
              </a:rPr>
              <a:t>with user friendly tools and have  them bookmark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them.</a:t>
            </a:r>
            <a:endParaRPr sz="2400">
              <a:latin typeface="Arial"/>
              <a:cs typeface="Arial"/>
            </a:endParaRPr>
          </a:p>
          <a:p>
            <a:pPr marL="241300" marR="1937385" indent="-228600">
              <a:lnSpc>
                <a:spcPts val="2590"/>
              </a:lnSpc>
              <a:spcBef>
                <a:spcPts val="994"/>
              </a:spcBef>
              <a:buChar char="•"/>
              <a:tabLst>
                <a:tab pos="241300" algn="l"/>
              </a:tabLst>
            </a:pPr>
            <a:r>
              <a:rPr sz="2400" spc="-5" dirty="0">
                <a:latin typeface="Arial"/>
                <a:cs typeface="Arial"/>
              </a:rPr>
              <a:t>Develop </a:t>
            </a:r>
            <a:r>
              <a:rPr sz="2400" spc="-10" dirty="0">
                <a:latin typeface="Arial"/>
                <a:cs typeface="Arial"/>
              </a:rPr>
              <a:t>explicit </a:t>
            </a:r>
            <a:r>
              <a:rPr sz="2400" spc="-5" dirty="0">
                <a:latin typeface="Arial"/>
                <a:cs typeface="Arial"/>
              </a:rPr>
              <a:t>norms </a:t>
            </a:r>
            <a:r>
              <a:rPr sz="2400" dirty="0">
                <a:latin typeface="Arial"/>
                <a:cs typeface="Arial"/>
              </a:rPr>
              <a:t>for </a:t>
            </a:r>
            <a:r>
              <a:rPr sz="2400" spc="-5" dirty="0">
                <a:latin typeface="Arial"/>
                <a:cs typeface="Arial"/>
              </a:rPr>
              <a:t>meetings and  communication.</a:t>
            </a:r>
            <a:endParaRPr sz="2400">
              <a:latin typeface="Arial"/>
              <a:cs typeface="Arial"/>
            </a:endParaRPr>
          </a:p>
          <a:p>
            <a:pPr marL="241300" marR="495300" indent="-228600">
              <a:lnSpc>
                <a:spcPts val="2590"/>
              </a:lnSpc>
              <a:spcBef>
                <a:spcPts val="995"/>
              </a:spcBef>
              <a:buChar char="•"/>
              <a:tabLst>
                <a:tab pos="241300" algn="l"/>
              </a:tabLst>
            </a:pPr>
            <a:r>
              <a:rPr sz="2400" spc="-5" dirty="0">
                <a:latin typeface="Arial"/>
                <a:cs typeface="Arial"/>
              </a:rPr>
              <a:t>Have all members open “anchor documents” at the  </a:t>
            </a:r>
            <a:r>
              <a:rPr sz="2400" spc="-10" dirty="0">
                <a:latin typeface="Arial"/>
                <a:cs typeface="Arial"/>
              </a:rPr>
              <a:t>beginning </a:t>
            </a:r>
            <a:r>
              <a:rPr sz="2400" spc="-5" dirty="0">
                <a:latin typeface="Arial"/>
                <a:cs typeface="Arial"/>
              </a:rPr>
              <a:t>of every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meeting.</a:t>
            </a:r>
            <a:endParaRPr sz="2400">
              <a:latin typeface="Arial"/>
              <a:cs typeface="Arial"/>
            </a:endParaRPr>
          </a:p>
          <a:p>
            <a:pPr marL="241300" marR="630555" indent="-228600">
              <a:lnSpc>
                <a:spcPts val="2590"/>
              </a:lnSpc>
              <a:spcBef>
                <a:spcPts val="1010"/>
              </a:spcBef>
              <a:buChar char="•"/>
              <a:tabLst>
                <a:tab pos="241300" algn="l"/>
              </a:tabLst>
            </a:pPr>
            <a:r>
              <a:rPr sz="2400" spc="-5" dirty="0">
                <a:latin typeface="Arial"/>
                <a:cs typeface="Arial"/>
              </a:rPr>
              <a:t>Use an evolving agenda with standing </a:t>
            </a:r>
            <a:r>
              <a:rPr sz="2400" dirty="0">
                <a:latin typeface="Arial"/>
                <a:cs typeface="Arial"/>
              </a:rPr>
              <a:t>&amp; </a:t>
            </a:r>
            <a:r>
              <a:rPr sz="2400" spc="-5" dirty="0">
                <a:latin typeface="Arial"/>
                <a:cs typeface="Arial"/>
              </a:rPr>
              <a:t>seasonal  items.</a:t>
            </a:r>
            <a:endParaRPr sz="2400">
              <a:latin typeface="Arial"/>
              <a:cs typeface="Arial"/>
            </a:endParaRPr>
          </a:p>
          <a:p>
            <a:pPr marL="241300" marR="5080" indent="-228600">
              <a:lnSpc>
                <a:spcPts val="2590"/>
              </a:lnSpc>
              <a:spcBef>
                <a:spcPts val="994"/>
              </a:spcBef>
              <a:buChar char="•"/>
              <a:tabLst>
                <a:tab pos="241300" algn="l"/>
              </a:tabLst>
            </a:pPr>
            <a:r>
              <a:rPr sz="2400" spc="-10" dirty="0">
                <a:latin typeface="Arial"/>
                <a:cs typeface="Arial"/>
              </a:rPr>
              <a:t>Hold planning </a:t>
            </a:r>
            <a:r>
              <a:rPr sz="2400" spc="-5" dirty="0">
                <a:latin typeface="Arial"/>
                <a:cs typeface="Arial"/>
              </a:rPr>
              <a:t>time sacred (this requires administration  buy-in).</a:t>
            </a:r>
            <a:endParaRPr sz="24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65"/>
              </a:spcBef>
              <a:buChar char="•"/>
              <a:tabLst>
                <a:tab pos="241300" algn="l"/>
              </a:tabLst>
            </a:pPr>
            <a:r>
              <a:rPr sz="2400" spc="-5" dirty="0">
                <a:latin typeface="Arial"/>
                <a:cs typeface="Arial"/>
              </a:rPr>
              <a:t>Always review recent data and work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samples.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390" y="485902"/>
            <a:ext cx="5173345" cy="44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/>
              <a:t>Planning </a:t>
            </a:r>
            <a:r>
              <a:rPr sz="2800" dirty="0"/>
              <a:t>Idea: </a:t>
            </a:r>
            <a:r>
              <a:rPr sz="2800" spc="-5" dirty="0"/>
              <a:t>Digital</a:t>
            </a:r>
            <a:r>
              <a:rPr sz="2800" dirty="0"/>
              <a:t> Snapshots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628650" y="1517205"/>
            <a:ext cx="7886699" cy="44824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434099" y="1748561"/>
            <a:ext cx="1785975" cy="21387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390" y="450341"/>
            <a:ext cx="2552065" cy="5054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/>
              <a:t>Provision</a:t>
            </a:r>
            <a:r>
              <a:rPr sz="3200" spc="-130" dirty="0"/>
              <a:t> </a:t>
            </a:r>
            <a:r>
              <a:rPr sz="3200" spc="-40" dirty="0"/>
              <a:t>Tips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07390" y="1360251"/>
            <a:ext cx="6913880" cy="34817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ts val="2590"/>
              </a:lnSpc>
              <a:buChar char="•"/>
              <a:tabLst>
                <a:tab pos="241300" algn="l"/>
              </a:tabLst>
            </a:pPr>
            <a:r>
              <a:rPr sz="2400" spc="-5" dirty="0">
                <a:latin typeface="Arial"/>
                <a:cs typeface="Arial"/>
              </a:rPr>
              <a:t>Make streamlined tools accessible (i.e., hardcopy  accommodations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buckets).</a:t>
            </a:r>
            <a:endParaRPr sz="2400">
              <a:latin typeface="Arial"/>
              <a:cs typeface="Arial"/>
            </a:endParaRPr>
          </a:p>
          <a:p>
            <a:pPr marL="241300" marR="36830" indent="-228600">
              <a:lnSpc>
                <a:spcPts val="2590"/>
              </a:lnSpc>
              <a:spcBef>
                <a:spcPts val="994"/>
              </a:spcBef>
              <a:buChar char="•"/>
              <a:tabLst>
                <a:tab pos="241300" algn="l"/>
              </a:tabLst>
            </a:pPr>
            <a:r>
              <a:rPr sz="2400" spc="-5" dirty="0">
                <a:latin typeface="Arial"/>
                <a:cs typeface="Arial"/>
              </a:rPr>
              <a:t>Ensure that all team members have reviewed the  lesson plans </a:t>
            </a:r>
            <a:r>
              <a:rPr sz="2400" spc="-10" dirty="0">
                <a:latin typeface="Arial"/>
                <a:cs typeface="Arial"/>
              </a:rPr>
              <a:t>well </a:t>
            </a:r>
            <a:r>
              <a:rPr sz="2400" spc="-5" dirty="0">
                <a:latin typeface="Arial"/>
                <a:cs typeface="Arial"/>
              </a:rPr>
              <a:t>in advance of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class.</a:t>
            </a:r>
            <a:endParaRPr sz="24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65"/>
              </a:spcBef>
              <a:buChar char="•"/>
              <a:tabLst>
                <a:tab pos="241300" algn="l"/>
              </a:tabLst>
            </a:pPr>
            <a:r>
              <a:rPr sz="2400" spc="-5" dirty="0">
                <a:latin typeface="Arial"/>
                <a:cs typeface="Arial"/>
              </a:rPr>
              <a:t>Ensure adult distance, access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peers.</a:t>
            </a:r>
            <a:endParaRPr sz="2400">
              <a:latin typeface="Arial"/>
              <a:cs typeface="Arial"/>
            </a:endParaRPr>
          </a:p>
          <a:p>
            <a:pPr marL="241300" marR="864869" indent="-228600">
              <a:lnSpc>
                <a:spcPts val="2590"/>
              </a:lnSpc>
              <a:spcBef>
                <a:spcPts val="1045"/>
              </a:spcBef>
              <a:buChar char="•"/>
              <a:tabLst>
                <a:tab pos="241300" algn="l"/>
              </a:tabLst>
            </a:pPr>
            <a:r>
              <a:rPr sz="2400" spc="-5" dirty="0">
                <a:latin typeface="Arial"/>
                <a:cs typeface="Arial"/>
              </a:rPr>
              <a:t>Alternate roles during shared instruction </a:t>
            </a:r>
            <a:r>
              <a:rPr sz="2400" dirty="0">
                <a:latin typeface="Arial"/>
                <a:cs typeface="Arial"/>
              </a:rPr>
              <a:t>so  </a:t>
            </a:r>
            <a:r>
              <a:rPr sz="2400" spc="-5" dirty="0">
                <a:latin typeface="Arial"/>
                <a:cs typeface="Arial"/>
              </a:rPr>
              <a:t>responsibilities are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dynamic.</a:t>
            </a:r>
            <a:endParaRPr sz="2400">
              <a:latin typeface="Arial"/>
              <a:cs typeface="Arial"/>
            </a:endParaRPr>
          </a:p>
          <a:p>
            <a:pPr marL="241300" marR="229235" indent="-228600">
              <a:lnSpc>
                <a:spcPts val="2590"/>
              </a:lnSpc>
              <a:spcBef>
                <a:spcPts val="994"/>
              </a:spcBef>
              <a:buChar char="•"/>
              <a:tabLst>
                <a:tab pos="241300" algn="l"/>
              </a:tabLst>
            </a:pPr>
            <a:r>
              <a:rPr sz="2400" spc="-5" dirty="0">
                <a:latin typeface="Arial"/>
                <a:cs typeface="Arial"/>
              </a:rPr>
              <a:t>Ask often, “What went </a:t>
            </a:r>
            <a:r>
              <a:rPr sz="2400" spc="-10" dirty="0">
                <a:latin typeface="Arial"/>
                <a:cs typeface="Arial"/>
              </a:rPr>
              <a:t>well?” </a:t>
            </a:r>
            <a:r>
              <a:rPr sz="2400" spc="-5" dirty="0">
                <a:latin typeface="Arial"/>
                <a:cs typeface="Arial"/>
              </a:rPr>
              <a:t>and “What didn’t?”  Normalize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“didn’t” and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adjust!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390" y="485902"/>
            <a:ext cx="6557009" cy="44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/>
              <a:t>Provision </a:t>
            </a:r>
            <a:r>
              <a:rPr sz="2800" dirty="0"/>
              <a:t>Idea: </a:t>
            </a:r>
            <a:r>
              <a:rPr sz="2800" spc="-5" dirty="0"/>
              <a:t>Accommodations</a:t>
            </a:r>
            <a:r>
              <a:rPr sz="2800" spc="-125" dirty="0"/>
              <a:t> </a:t>
            </a:r>
            <a:r>
              <a:rPr sz="2800" dirty="0"/>
              <a:t>Buckets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628650" y="1497995"/>
            <a:ext cx="7886699" cy="44636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390" y="450341"/>
            <a:ext cx="6315710" cy="5054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/>
              <a:t>Common Collaboration</a:t>
            </a:r>
            <a:r>
              <a:rPr sz="3200" spc="-70" dirty="0"/>
              <a:t> </a:t>
            </a:r>
            <a:r>
              <a:rPr sz="3200" spc="-10" dirty="0"/>
              <a:t>Challenges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84766" y="1735584"/>
            <a:ext cx="7062470" cy="3312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685" indent="-514984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latin typeface="Arial"/>
                <a:cs typeface="Arial"/>
              </a:rPr>
              <a:t>Gallery </a:t>
            </a:r>
            <a:r>
              <a:rPr sz="2400" spc="-20" dirty="0">
                <a:latin typeface="Arial"/>
                <a:cs typeface="Arial"/>
              </a:rPr>
              <a:t>Walk: </a:t>
            </a:r>
            <a:r>
              <a:rPr sz="2400" spc="-5" dirty="0">
                <a:latin typeface="Arial"/>
                <a:cs typeface="Arial"/>
              </a:rPr>
              <a:t>10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minutes</a:t>
            </a:r>
            <a:endParaRPr sz="2400">
              <a:latin typeface="Arial"/>
              <a:cs typeface="Arial"/>
            </a:endParaRPr>
          </a:p>
          <a:p>
            <a:pPr marL="984885" marR="5080" lvl="1" indent="-514984">
              <a:lnSpc>
                <a:spcPts val="2160"/>
              </a:lnSpc>
              <a:spcBef>
                <a:spcPts val="540"/>
              </a:spcBef>
              <a:buAutoNum type="alphaUcPeriod"/>
              <a:tabLst>
                <a:tab pos="984885" algn="l"/>
                <a:tab pos="985519" algn="l"/>
              </a:tabLst>
            </a:pPr>
            <a:r>
              <a:rPr sz="2000" dirty="0">
                <a:latin typeface="Arial"/>
                <a:cs typeface="Arial"/>
              </a:rPr>
              <a:t>Circulate the gallery and </a:t>
            </a:r>
            <a:r>
              <a:rPr sz="2000" spc="-10" dirty="0">
                <a:latin typeface="Arial"/>
                <a:cs typeface="Arial"/>
              </a:rPr>
              <a:t>offer </a:t>
            </a:r>
            <a:r>
              <a:rPr sz="2000" dirty="0">
                <a:latin typeface="Arial"/>
                <a:cs typeface="Arial"/>
              </a:rPr>
              <a:t>suggestions </a:t>
            </a:r>
            <a:r>
              <a:rPr sz="2000" spc="-5" dirty="0">
                <a:latin typeface="Arial"/>
                <a:cs typeface="Arial"/>
              </a:rPr>
              <a:t>to</a:t>
            </a:r>
            <a:r>
              <a:rPr sz="2000" spc="-1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common  scenarios.</a:t>
            </a:r>
            <a:endParaRPr sz="2000">
              <a:latin typeface="Arial"/>
              <a:cs typeface="Arial"/>
            </a:endParaRPr>
          </a:p>
          <a:p>
            <a:pPr marL="984885" marR="191135" lvl="1" indent="-514984">
              <a:lnSpc>
                <a:spcPts val="2160"/>
              </a:lnSpc>
              <a:spcBef>
                <a:spcPts val="500"/>
              </a:spcBef>
              <a:buAutoNum type="alphaUcPeriod"/>
              <a:tabLst>
                <a:tab pos="984885" algn="l"/>
                <a:tab pos="985519" algn="l"/>
              </a:tabLst>
            </a:pPr>
            <a:r>
              <a:rPr sz="2000" dirty="0">
                <a:latin typeface="Arial"/>
                <a:cs typeface="Arial"/>
              </a:rPr>
              <a:t>Return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the scenario that most resonates </a:t>
            </a:r>
            <a:r>
              <a:rPr sz="2000" spc="-5" dirty="0">
                <a:latin typeface="Arial"/>
                <a:cs typeface="Arial"/>
              </a:rPr>
              <a:t>with</a:t>
            </a:r>
            <a:r>
              <a:rPr sz="2000" spc="-2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your  </a:t>
            </a:r>
            <a:r>
              <a:rPr sz="2000" dirty="0">
                <a:latin typeface="Arial"/>
                <a:cs typeface="Arial"/>
              </a:rPr>
              <a:t>experience.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Arial"/>
              <a:buAutoNum type="alphaUcPeriod"/>
            </a:pPr>
            <a:endParaRPr sz="285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latin typeface="Arial"/>
                <a:cs typeface="Arial"/>
              </a:rPr>
              <a:t>Group Discussion: </a:t>
            </a:r>
            <a:r>
              <a:rPr sz="2400" dirty="0">
                <a:latin typeface="Arial"/>
                <a:cs typeface="Arial"/>
              </a:rPr>
              <a:t>8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minutes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AutoNum type="arabicPeriod"/>
            </a:pPr>
            <a:endParaRPr sz="37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latin typeface="Arial"/>
                <a:cs typeface="Arial"/>
              </a:rPr>
              <a:t>Whole Group: 12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minutes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390" y="346709"/>
            <a:ext cx="2513965" cy="690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spc="-5" dirty="0"/>
              <a:t>Scenarios</a:t>
            </a:r>
            <a:endParaRPr sz="4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22300" y="1201012"/>
          <a:ext cx="7905750" cy="47409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5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5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5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9615">
                <a:tc>
                  <a:txBody>
                    <a:bodyPr/>
                    <a:lstStyle/>
                    <a:p>
                      <a:pPr marL="85090" marR="10413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#1: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My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co-teacher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doesn’t  seem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to invest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any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the  tools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give </a:t>
                      </a:r>
                      <a:r>
                        <a:rPr sz="1400" spc="-40" dirty="0">
                          <a:latin typeface="Calibri"/>
                          <a:cs typeface="Calibri"/>
                        </a:rPr>
                        <a:t>her.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She has little 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interest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understanding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our  kids’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different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needs and insists 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that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the only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fair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is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equal  (equal access and equal 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expectations for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all).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Meeting 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with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her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feels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fruitless and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like 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waste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my</a:t>
                      </a:r>
                      <a:r>
                        <a:rPr sz="14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time.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 marR="104139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#2: The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para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work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with is 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stretched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too thin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to meet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with 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me regularly; literally his schedule 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is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back-to-back. Our teaming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in 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the classroom ends up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feeling 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clunky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because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we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are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not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on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the 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same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page.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He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gets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paid 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hourly,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so  I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don’t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want to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ask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him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stay 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after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school.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end up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texting him, 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which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 also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feel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bad</a:t>
                      </a:r>
                      <a:r>
                        <a:rPr sz="14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about.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marR="1123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#3: Our principal doesn’t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get 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special ed.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They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give us one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extra 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planning period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co-plan and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get 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all our paperwork</a:t>
                      </a:r>
                      <a:r>
                        <a:rPr sz="1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completed.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85090" marR="181610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Then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they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assign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all the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extra 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duties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us, and we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are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first  to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be pulled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subbing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and  emergencies. 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We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are tired, 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working too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many hours,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feel  unseen.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0">
                <a:tc>
                  <a:txBody>
                    <a:bodyPr/>
                    <a:lstStyle/>
                    <a:p>
                      <a:pPr marL="85090" marR="15684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#4: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As a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para,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feel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like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have 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the most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specialized 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knowledge about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my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students 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and their families.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 see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and 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hear things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that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nobody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else 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does and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have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 lot of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ideas,  but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think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others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view me as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 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task 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master. </a:t>
                      </a:r>
                      <a:r>
                        <a:rPr sz="1400" spc="-40" dirty="0">
                          <a:latin typeface="Calibri"/>
                          <a:cs typeface="Calibri"/>
                        </a:rPr>
                        <a:t>I’d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like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to increase 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my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influence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by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sharing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my 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expertise; not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by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adding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more 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hustle.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marR="11176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#5: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As a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general 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educator,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I’m 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being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asked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do too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much.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 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know everyone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the building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is 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too 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busy,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but isn’t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accommodating 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special needs the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job of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the 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special ed team?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have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enough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to 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do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terms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broad  differentiation.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don’t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feel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like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it 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should be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my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job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modify 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lessons,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fill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out scales and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attend 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planning and IEP</a:t>
                      </a:r>
                      <a:r>
                        <a:rPr sz="1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meetings.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marR="806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#6: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As a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para,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sometimes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feel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ill- 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equipped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tackle what comes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my  </a:t>
                      </a:r>
                      <a:r>
                        <a:rPr sz="1400" spc="-35" dirty="0">
                          <a:latin typeface="Calibri"/>
                          <a:cs typeface="Calibri"/>
                        </a:rPr>
                        <a:t>way.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often end up modifying  lessons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on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fly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because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the  special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educator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is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too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busy to 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design them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or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intercepting severe  behaviors because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the dean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is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too  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busy.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don’t mind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stepping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up–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 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have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 lot of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instinct. But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I’m 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worried about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liability,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and tbh, 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I’m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burned</a:t>
                      </a:r>
                      <a:r>
                        <a:rPr sz="14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out!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390" y="346709"/>
            <a:ext cx="5125085" cy="690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dirty="0"/>
              <a:t>Participant</a:t>
            </a:r>
            <a:r>
              <a:rPr sz="4400" spc="-70" dirty="0"/>
              <a:t> </a:t>
            </a:r>
            <a:r>
              <a:rPr sz="4400" spc="-5" dirty="0"/>
              <a:t>Solutions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720090" y="1248511"/>
            <a:ext cx="459105" cy="218440"/>
          </a:xfrm>
          <a:custGeom>
            <a:avLst/>
            <a:gdLst/>
            <a:ahLst/>
            <a:cxnLst/>
            <a:rect l="l" t="t" r="r" b="b"/>
            <a:pathLst>
              <a:path w="459105" h="218440">
                <a:moveTo>
                  <a:pt x="0" y="0"/>
                </a:moveTo>
                <a:lnTo>
                  <a:pt x="458723" y="0"/>
                </a:lnTo>
                <a:lnTo>
                  <a:pt x="458723" y="217932"/>
                </a:lnTo>
                <a:lnTo>
                  <a:pt x="0" y="217932"/>
                </a:lnTo>
                <a:lnTo>
                  <a:pt x="0" y="0"/>
                </a:lnTo>
                <a:close/>
              </a:path>
            </a:pathLst>
          </a:custGeom>
          <a:solidFill>
            <a:srgbClr val="EEAA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06246" y="1248511"/>
            <a:ext cx="0" cy="218440"/>
          </a:xfrm>
          <a:custGeom>
            <a:avLst/>
            <a:gdLst/>
            <a:ahLst/>
            <a:cxnLst/>
            <a:rect l="l" t="t" r="r" b="b"/>
            <a:pathLst>
              <a:path h="218440">
                <a:moveTo>
                  <a:pt x="0" y="0"/>
                </a:moveTo>
                <a:lnTo>
                  <a:pt x="0" y="217932"/>
                </a:lnTo>
              </a:path>
            </a:pathLst>
          </a:custGeom>
          <a:ln w="54863">
            <a:solidFill>
              <a:srgbClr val="EEAA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3677" y="1248511"/>
            <a:ext cx="1165860" cy="218440"/>
          </a:xfrm>
          <a:custGeom>
            <a:avLst/>
            <a:gdLst/>
            <a:ahLst/>
            <a:cxnLst/>
            <a:rect l="l" t="t" r="r" b="b"/>
            <a:pathLst>
              <a:path w="1165860" h="218440">
                <a:moveTo>
                  <a:pt x="0" y="0"/>
                </a:moveTo>
                <a:lnTo>
                  <a:pt x="1165860" y="0"/>
                </a:lnTo>
                <a:lnTo>
                  <a:pt x="1165860" y="217932"/>
                </a:lnTo>
                <a:lnTo>
                  <a:pt x="0" y="217932"/>
                </a:lnTo>
                <a:lnTo>
                  <a:pt x="0" y="0"/>
                </a:lnTo>
                <a:close/>
              </a:path>
            </a:pathLst>
          </a:custGeom>
          <a:solidFill>
            <a:srgbClr val="EEAA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26970" y="1248511"/>
            <a:ext cx="0" cy="218440"/>
          </a:xfrm>
          <a:custGeom>
            <a:avLst/>
            <a:gdLst/>
            <a:ahLst/>
            <a:cxnLst/>
            <a:rect l="l" t="t" r="r" b="b"/>
            <a:pathLst>
              <a:path h="218440">
                <a:moveTo>
                  <a:pt x="0" y="0"/>
                </a:moveTo>
                <a:lnTo>
                  <a:pt x="0" y="217932"/>
                </a:lnTo>
              </a:path>
            </a:pathLst>
          </a:custGeom>
          <a:ln w="54863">
            <a:solidFill>
              <a:srgbClr val="EEAA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20090" y="1461871"/>
            <a:ext cx="647700" cy="218440"/>
          </a:xfrm>
          <a:custGeom>
            <a:avLst/>
            <a:gdLst/>
            <a:ahLst/>
            <a:cxnLst/>
            <a:rect l="l" t="t" r="r" b="b"/>
            <a:pathLst>
              <a:path w="647700" h="218439">
                <a:moveTo>
                  <a:pt x="0" y="0"/>
                </a:moveTo>
                <a:lnTo>
                  <a:pt x="647700" y="0"/>
                </a:lnTo>
                <a:lnTo>
                  <a:pt x="647700" y="217932"/>
                </a:lnTo>
                <a:lnTo>
                  <a:pt x="0" y="217932"/>
                </a:lnTo>
                <a:lnTo>
                  <a:pt x="0" y="0"/>
                </a:lnTo>
                <a:close/>
              </a:path>
            </a:pathLst>
          </a:custGeom>
          <a:solidFill>
            <a:srgbClr val="EEAA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95573" y="1248511"/>
            <a:ext cx="2153920" cy="218440"/>
          </a:xfrm>
          <a:custGeom>
            <a:avLst/>
            <a:gdLst/>
            <a:ahLst/>
            <a:cxnLst/>
            <a:rect l="l" t="t" r="r" b="b"/>
            <a:pathLst>
              <a:path w="2153920" h="218440">
                <a:moveTo>
                  <a:pt x="0" y="0"/>
                </a:moveTo>
                <a:lnTo>
                  <a:pt x="2153412" y="0"/>
                </a:lnTo>
                <a:lnTo>
                  <a:pt x="2153412" y="217932"/>
                </a:lnTo>
                <a:lnTo>
                  <a:pt x="0" y="217932"/>
                </a:lnTo>
                <a:lnTo>
                  <a:pt x="0" y="0"/>
                </a:lnTo>
                <a:close/>
              </a:path>
            </a:pathLst>
          </a:custGeom>
          <a:solidFill>
            <a:srgbClr val="EEAA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95573" y="1461871"/>
            <a:ext cx="1792605" cy="218440"/>
          </a:xfrm>
          <a:custGeom>
            <a:avLst/>
            <a:gdLst/>
            <a:ahLst/>
            <a:cxnLst/>
            <a:rect l="l" t="t" r="r" b="b"/>
            <a:pathLst>
              <a:path w="1792604" h="218439">
                <a:moveTo>
                  <a:pt x="0" y="0"/>
                </a:moveTo>
                <a:lnTo>
                  <a:pt x="1792224" y="0"/>
                </a:lnTo>
                <a:lnTo>
                  <a:pt x="1792224" y="217932"/>
                </a:lnTo>
                <a:lnTo>
                  <a:pt x="0" y="217932"/>
                </a:lnTo>
                <a:lnTo>
                  <a:pt x="0" y="0"/>
                </a:lnTo>
                <a:close/>
              </a:path>
            </a:pathLst>
          </a:custGeom>
          <a:solidFill>
            <a:srgbClr val="EEAA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901182" y="1248511"/>
            <a:ext cx="2365375" cy="218440"/>
          </a:xfrm>
          <a:custGeom>
            <a:avLst/>
            <a:gdLst/>
            <a:ahLst/>
            <a:cxnLst/>
            <a:rect l="l" t="t" r="r" b="b"/>
            <a:pathLst>
              <a:path w="2365375" h="218440">
                <a:moveTo>
                  <a:pt x="0" y="0"/>
                </a:moveTo>
                <a:lnTo>
                  <a:pt x="2365248" y="0"/>
                </a:lnTo>
                <a:lnTo>
                  <a:pt x="2365248" y="217932"/>
                </a:lnTo>
                <a:lnTo>
                  <a:pt x="0" y="217932"/>
                </a:lnTo>
                <a:lnTo>
                  <a:pt x="0" y="0"/>
                </a:lnTo>
                <a:close/>
              </a:path>
            </a:pathLst>
          </a:custGeom>
          <a:solidFill>
            <a:srgbClr val="EEAA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901182" y="1461871"/>
            <a:ext cx="1021080" cy="218440"/>
          </a:xfrm>
          <a:custGeom>
            <a:avLst/>
            <a:gdLst/>
            <a:ahLst/>
            <a:cxnLst/>
            <a:rect l="l" t="t" r="r" b="b"/>
            <a:pathLst>
              <a:path w="1021079" h="218439">
                <a:moveTo>
                  <a:pt x="0" y="0"/>
                </a:moveTo>
                <a:lnTo>
                  <a:pt x="1021080" y="0"/>
                </a:lnTo>
                <a:lnTo>
                  <a:pt x="1021080" y="217932"/>
                </a:lnTo>
                <a:lnTo>
                  <a:pt x="0" y="217932"/>
                </a:lnTo>
                <a:lnTo>
                  <a:pt x="0" y="0"/>
                </a:lnTo>
                <a:close/>
              </a:path>
            </a:pathLst>
          </a:custGeom>
          <a:solidFill>
            <a:srgbClr val="EEAA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0090" y="3716502"/>
            <a:ext cx="1122045" cy="218440"/>
          </a:xfrm>
          <a:custGeom>
            <a:avLst/>
            <a:gdLst/>
            <a:ahLst/>
            <a:cxnLst/>
            <a:rect l="l" t="t" r="r" b="b"/>
            <a:pathLst>
              <a:path w="1122045" h="218439">
                <a:moveTo>
                  <a:pt x="0" y="0"/>
                </a:moveTo>
                <a:lnTo>
                  <a:pt x="1121663" y="0"/>
                </a:lnTo>
                <a:lnTo>
                  <a:pt x="1121663" y="217931"/>
                </a:lnTo>
                <a:lnTo>
                  <a:pt x="0" y="217931"/>
                </a:lnTo>
                <a:lnTo>
                  <a:pt x="0" y="0"/>
                </a:lnTo>
                <a:close/>
              </a:path>
            </a:pathLst>
          </a:custGeom>
          <a:solidFill>
            <a:srgbClr val="EEAA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69185" y="3716502"/>
            <a:ext cx="0" cy="218440"/>
          </a:xfrm>
          <a:custGeom>
            <a:avLst/>
            <a:gdLst/>
            <a:ahLst/>
            <a:cxnLst/>
            <a:rect l="l" t="t" r="r" b="b"/>
            <a:pathLst>
              <a:path h="218439">
                <a:moveTo>
                  <a:pt x="0" y="0"/>
                </a:moveTo>
                <a:lnTo>
                  <a:pt x="0" y="217931"/>
                </a:lnTo>
              </a:path>
            </a:pathLst>
          </a:custGeom>
          <a:ln w="54863">
            <a:solidFill>
              <a:srgbClr val="EEAA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896617" y="3716502"/>
            <a:ext cx="904240" cy="218440"/>
          </a:xfrm>
          <a:custGeom>
            <a:avLst/>
            <a:gdLst/>
            <a:ahLst/>
            <a:cxnLst/>
            <a:rect l="l" t="t" r="r" b="b"/>
            <a:pathLst>
              <a:path w="904239" h="218439">
                <a:moveTo>
                  <a:pt x="0" y="0"/>
                </a:moveTo>
                <a:lnTo>
                  <a:pt x="903732" y="0"/>
                </a:lnTo>
                <a:lnTo>
                  <a:pt x="903732" y="217931"/>
                </a:lnTo>
                <a:lnTo>
                  <a:pt x="0" y="217931"/>
                </a:lnTo>
                <a:lnTo>
                  <a:pt x="0" y="0"/>
                </a:lnTo>
                <a:close/>
              </a:path>
            </a:pathLst>
          </a:custGeom>
          <a:solidFill>
            <a:srgbClr val="EEAA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20090" y="3929862"/>
            <a:ext cx="441959" cy="218440"/>
          </a:xfrm>
          <a:custGeom>
            <a:avLst/>
            <a:gdLst/>
            <a:ahLst/>
            <a:cxnLst/>
            <a:rect l="l" t="t" r="r" b="b"/>
            <a:pathLst>
              <a:path w="441959" h="218439">
                <a:moveTo>
                  <a:pt x="0" y="0"/>
                </a:moveTo>
                <a:lnTo>
                  <a:pt x="441959" y="0"/>
                </a:lnTo>
                <a:lnTo>
                  <a:pt x="441959" y="217931"/>
                </a:lnTo>
                <a:lnTo>
                  <a:pt x="0" y="217931"/>
                </a:lnTo>
                <a:lnTo>
                  <a:pt x="0" y="0"/>
                </a:lnTo>
                <a:close/>
              </a:path>
            </a:pathLst>
          </a:custGeom>
          <a:solidFill>
            <a:srgbClr val="EEAA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89482" y="3929862"/>
            <a:ext cx="0" cy="218440"/>
          </a:xfrm>
          <a:custGeom>
            <a:avLst/>
            <a:gdLst/>
            <a:ahLst/>
            <a:cxnLst/>
            <a:rect l="l" t="t" r="r" b="b"/>
            <a:pathLst>
              <a:path h="218439">
                <a:moveTo>
                  <a:pt x="0" y="0"/>
                </a:moveTo>
                <a:lnTo>
                  <a:pt x="0" y="217931"/>
                </a:lnTo>
              </a:path>
            </a:pathLst>
          </a:custGeom>
          <a:ln w="54863">
            <a:solidFill>
              <a:srgbClr val="EEAA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16913" y="3929862"/>
            <a:ext cx="772795" cy="218440"/>
          </a:xfrm>
          <a:custGeom>
            <a:avLst/>
            <a:gdLst/>
            <a:ahLst/>
            <a:cxnLst/>
            <a:rect l="l" t="t" r="r" b="b"/>
            <a:pathLst>
              <a:path w="772794" h="218439">
                <a:moveTo>
                  <a:pt x="0" y="0"/>
                </a:moveTo>
                <a:lnTo>
                  <a:pt x="772668" y="0"/>
                </a:lnTo>
                <a:lnTo>
                  <a:pt x="772668" y="217931"/>
                </a:lnTo>
                <a:lnTo>
                  <a:pt x="0" y="217931"/>
                </a:lnTo>
                <a:lnTo>
                  <a:pt x="0" y="0"/>
                </a:lnTo>
                <a:close/>
              </a:path>
            </a:pathLst>
          </a:custGeom>
          <a:solidFill>
            <a:srgbClr val="EEAA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95573" y="3716502"/>
            <a:ext cx="2423160" cy="218440"/>
          </a:xfrm>
          <a:custGeom>
            <a:avLst/>
            <a:gdLst/>
            <a:ahLst/>
            <a:cxnLst/>
            <a:rect l="l" t="t" r="r" b="b"/>
            <a:pathLst>
              <a:path w="2423160" h="218439">
                <a:moveTo>
                  <a:pt x="0" y="0"/>
                </a:moveTo>
                <a:lnTo>
                  <a:pt x="2423160" y="0"/>
                </a:lnTo>
                <a:lnTo>
                  <a:pt x="2423160" y="217931"/>
                </a:lnTo>
                <a:lnTo>
                  <a:pt x="0" y="217931"/>
                </a:lnTo>
                <a:lnTo>
                  <a:pt x="0" y="0"/>
                </a:lnTo>
                <a:close/>
              </a:path>
            </a:pathLst>
          </a:custGeom>
          <a:solidFill>
            <a:srgbClr val="EEAA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95573" y="3929862"/>
            <a:ext cx="1955800" cy="218440"/>
          </a:xfrm>
          <a:custGeom>
            <a:avLst/>
            <a:gdLst/>
            <a:ahLst/>
            <a:cxnLst/>
            <a:rect l="l" t="t" r="r" b="b"/>
            <a:pathLst>
              <a:path w="1955800" h="218439">
                <a:moveTo>
                  <a:pt x="0" y="0"/>
                </a:moveTo>
                <a:lnTo>
                  <a:pt x="1955292" y="0"/>
                </a:lnTo>
                <a:lnTo>
                  <a:pt x="1955292" y="217931"/>
                </a:lnTo>
                <a:lnTo>
                  <a:pt x="0" y="217931"/>
                </a:lnTo>
                <a:lnTo>
                  <a:pt x="0" y="0"/>
                </a:lnTo>
                <a:close/>
              </a:path>
            </a:pathLst>
          </a:custGeom>
          <a:solidFill>
            <a:srgbClr val="EEAA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95573" y="4143222"/>
            <a:ext cx="882650" cy="218440"/>
          </a:xfrm>
          <a:custGeom>
            <a:avLst/>
            <a:gdLst/>
            <a:ahLst/>
            <a:cxnLst/>
            <a:rect l="l" t="t" r="r" b="b"/>
            <a:pathLst>
              <a:path w="882650" h="218439">
                <a:moveTo>
                  <a:pt x="0" y="0"/>
                </a:moveTo>
                <a:lnTo>
                  <a:pt x="882396" y="0"/>
                </a:lnTo>
                <a:lnTo>
                  <a:pt x="882396" y="217931"/>
                </a:lnTo>
                <a:lnTo>
                  <a:pt x="0" y="217931"/>
                </a:lnTo>
                <a:lnTo>
                  <a:pt x="0" y="0"/>
                </a:lnTo>
                <a:close/>
              </a:path>
            </a:pathLst>
          </a:custGeom>
          <a:solidFill>
            <a:srgbClr val="EEAA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1182" y="3716502"/>
            <a:ext cx="2555875" cy="218440"/>
          </a:xfrm>
          <a:custGeom>
            <a:avLst/>
            <a:gdLst/>
            <a:ahLst/>
            <a:cxnLst/>
            <a:rect l="l" t="t" r="r" b="b"/>
            <a:pathLst>
              <a:path w="2555875" h="218439">
                <a:moveTo>
                  <a:pt x="0" y="0"/>
                </a:moveTo>
                <a:lnTo>
                  <a:pt x="2555748" y="0"/>
                </a:lnTo>
                <a:lnTo>
                  <a:pt x="2555748" y="217931"/>
                </a:lnTo>
                <a:lnTo>
                  <a:pt x="0" y="217931"/>
                </a:lnTo>
                <a:lnTo>
                  <a:pt x="0" y="0"/>
                </a:lnTo>
                <a:close/>
              </a:path>
            </a:pathLst>
          </a:custGeom>
          <a:solidFill>
            <a:srgbClr val="EEAA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1182" y="3929862"/>
            <a:ext cx="1434465" cy="218440"/>
          </a:xfrm>
          <a:custGeom>
            <a:avLst/>
            <a:gdLst/>
            <a:ahLst/>
            <a:cxnLst/>
            <a:rect l="l" t="t" r="r" b="b"/>
            <a:pathLst>
              <a:path w="1434465" h="218439">
                <a:moveTo>
                  <a:pt x="0" y="0"/>
                </a:moveTo>
                <a:lnTo>
                  <a:pt x="1434084" y="0"/>
                </a:lnTo>
                <a:lnTo>
                  <a:pt x="1434084" y="217931"/>
                </a:lnTo>
                <a:lnTo>
                  <a:pt x="0" y="217931"/>
                </a:lnTo>
                <a:lnTo>
                  <a:pt x="0" y="0"/>
                </a:lnTo>
                <a:close/>
              </a:path>
            </a:pathLst>
          </a:custGeom>
          <a:solidFill>
            <a:srgbClr val="EEAA1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3" name="object 23"/>
          <p:cNvGraphicFramePr>
            <a:graphicFrameLocks noGrp="1"/>
          </p:cNvGraphicFramePr>
          <p:nvPr/>
        </p:nvGraphicFramePr>
        <p:xfrm>
          <a:off x="622300" y="1201012"/>
          <a:ext cx="7905750" cy="50412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5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5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5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67992">
                <a:tc>
                  <a:txBody>
                    <a:bodyPr/>
                    <a:lstStyle/>
                    <a:p>
                      <a:pPr marL="84455" marR="63563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#1: Co-teacher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is a</a:t>
                      </a:r>
                      <a:r>
                        <a:rPr sz="1400" b="1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non- 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believer: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Have hard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discussions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around: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7147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Role</a:t>
                      </a:r>
                      <a:r>
                        <a:rPr sz="14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definition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7147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Co-teaching</a:t>
                      </a:r>
                      <a:r>
                        <a:rPr sz="14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philosophy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7147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4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law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7147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Universal</a:t>
                      </a:r>
                      <a:r>
                        <a:rPr sz="14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design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71475" marR="15684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Leveraging personal  strengths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compromise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 marR="483234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#2: 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Para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and teacher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are</a:t>
                      </a:r>
                      <a:r>
                        <a:rPr sz="1400" b="1" spc="-1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two  ships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passing in the</a:t>
                      </a:r>
                      <a:r>
                        <a:rPr sz="1400" b="1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hall: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71475" indent="-286385">
                        <a:lnSpc>
                          <a:spcPct val="100000"/>
                        </a:lnSpc>
                        <a:spcBef>
                          <a:spcPts val="955"/>
                        </a:spcBef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Re-evaluate para</a:t>
                      </a:r>
                      <a:r>
                        <a:rPr sz="1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schedule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71475" marR="429259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400" spc="-15" dirty="0">
                          <a:latin typeface="Calibri"/>
                          <a:cs typeface="Calibri"/>
                        </a:rPr>
                        <a:t>Make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para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collaboration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 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non-negotiable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7147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Use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teams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1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communication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71475" marR="29781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Revisit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student groupings to  increase para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capacity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7147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Use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communication</a:t>
                      </a:r>
                      <a:r>
                        <a:rPr sz="1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logs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marR="273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#3: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Principal is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overwhelmed</a:t>
                      </a:r>
                      <a:r>
                        <a:rPr sz="1400" b="1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or  doesn’t 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get</a:t>
                      </a:r>
                      <a:r>
                        <a:rPr sz="1400" b="1" spc="-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it: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71475" indent="-286385">
                        <a:lnSpc>
                          <a:spcPct val="100000"/>
                        </a:lnSpc>
                        <a:spcBef>
                          <a:spcPts val="955"/>
                        </a:spcBef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Present data to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admin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71475" marR="64135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Connect admin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sped 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coordinator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71475" marR="38481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Share examples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systems 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structures to improve  compliance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71475" marR="41275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Explore case law and</a:t>
                      </a:r>
                      <a:r>
                        <a:rPr sz="14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state  complaints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together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20">
                <a:tc>
                  <a:txBody>
                    <a:bodyPr/>
                    <a:lstStyle/>
                    <a:p>
                      <a:pPr marL="85090" marR="326390" indent="-63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#4: 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Para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is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over-hustled</a:t>
                      </a:r>
                      <a:r>
                        <a:rPr sz="1400" b="1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and 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under-respected: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71475" marR="312420" indent="-286385">
                        <a:lnSpc>
                          <a:spcPct val="100000"/>
                        </a:lnSpc>
                        <a:spcBef>
                          <a:spcPts val="955"/>
                        </a:spcBef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Solicit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regular para input  around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schedules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and  structures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71475" marR="53086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Involve para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lesson 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planning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71475" marR="39052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Invite para feedback  around effectiveness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of 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supports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7147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Facilitate para</a:t>
                      </a:r>
                      <a:r>
                        <a:rPr sz="1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PD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 marR="21336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#5: General educator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missed</a:t>
                      </a:r>
                      <a:r>
                        <a:rPr sz="1400" b="1" spc="-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the  “inclusion” part of the job  description: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71475" marR="344170" indent="-286385">
                        <a:lnSpc>
                          <a:spcPct val="100000"/>
                        </a:lnSpc>
                        <a:spcBef>
                          <a:spcPts val="955"/>
                        </a:spcBef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Don’t assume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competence;  train, teach,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collaborate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7147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Use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PRIM</a:t>
                      </a:r>
                      <a:r>
                        <a:rPr sz="14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bucket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71475" marR="34798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Highlight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differentiation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vs. 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inclusion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71475" marR="35623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Enlist admin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establishing  inclusive</a:t>
                      </a:r>
                      <a:r>
                        <a:rPr sz="1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culture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marR="7747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#6: 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Para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is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protecting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frontline 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without 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any</a:t>
                      </a:r>
                      <a:r>
                        <a:rPr sz="1400" b="1" spc="-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armor: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71475" marR="163195" indent="-286385">
                        <a:lnSpc>
                          <a:spcPct val="100000"/>
                        </a:lnSpc>
                        <a:spcBef>
                          <a:spcPts val="955"/>
                        </a:spcBef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Explicitly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train paras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on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target 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goals,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data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collection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and  teaching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strategies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71475" marR="15938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Ensure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self-care and work/life 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balance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7147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Leverage para</a:t>
                      </a:r>
                      <a:r>
                        <a:rPr sz="1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expertise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71475" marR="30162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Advocate for improved para  pay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benefits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390" y="450341"/>
            <a:ext cx="3656329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10" dirty="0"/>
              <a:t>Legal</a:t>
            </a:r>
            <a:r>
              <a:rPr sz="3200" spc="-85" dirty="0"/>
              <a:t> </a:t>
            </a:r>
            <a:r>
              <a:rPr sz="3200" spc="-5" dirty="0"/>
              <a:t>Requirements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07390" y="1286211"/>
            <a:ext cx="7687945" cy="3814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>
                <a:latin typeface="Arial"/>
                <a:cs typeface="Arial"/>
              </a:rPr>
              <a:t>Special</a:t>
            </a:r>
            <a:r>
              <a:rPr sz="2200" b="1" spc="-6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Educator:</a:t>
            </a:r>
            <a:endParaRPr sz="2200">
              <a:latin typeface="Arial"/>
              <a:cs typeface="Arial"/>
            </a:endParaRPr>
          </a:p>
          <a:p>
            <a:pPr marL="12700" marR="5080">
              <a:lnSpc>
                <a:spcPts val="2380"/>
              </a:lnSpc>
              <a:spcBef>
                <a:spcPts val="1040"/>
              </a:spcBef>
            </a:pPr>
            <a:r>
              <a:rPr sz="2200" spc="-5" dirty="0">
                <a:latin typeface="Arial"/>
                <a:cs typeface="Arial"/>
              </a:rPr>
              <a:t>Has obtained full state certification as a special education  teacher or passed the state special education teacher  licensing examination and holds a license to teach in the state  as a special</a:t>
            </a:r>
            <a:r>
              <a:rPr sz="2200" spc="-5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educator.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200" b="1" spc="-5" dirty="0">
                <a:latin typeface="Arial"/>
                <a:cs typeface="Arial"/>
              </a:rPr>
              <a:t>Paraeducator:</a:t>
            </a:r>
            <a:endParaRPr sz="2200">
              <a:latin typeface="Arial"/>
              <a:cs typeface="Arial"/>
            </a:endParaRPr>
          </a:p>
          <a:p>
            <a:pPr marL="12700" marR="129539">
              <a:lnSpc>
                <a:spcPts val="2380"/>
              </a:lnSpc>
              <a:spcBef>
                <a:spcPts val="1025"/>
              </a:spcBef>
            </a:pPr>
            <a:r>
              <a:rPr sz="2200" spc="-5" dirty="0">
                <a:latin typeface="Arial"/>
                <a:cs typeface="Arial"/>
              </a:rPr>
              <a:t>A school employee who works in a school under an assigned  certified or licensed </a:t>
            </a:r>
            <a:r>
              <a:rPr sz="2200" spc="-20" dirty="0">
                <a:latin typeface="Arial"/>
                <a:cs typeface="Arial"/>
              </a:rPr>
              <a:t>teacher. </a:t>
            </a:r>
            <a:r>
              <a:rPr sz="2200" spc="-5" dirty="0">
                <a:latin typeface="Arial"/>
                <a:cs typeface="Arial"/>
              </a:rPr>
              <a:t>Provides both instructional  support and non-instructional services to students who </a:t>
            </a:r>
            <a:r>
              <a:rPr sz="2200" spc="-10" dirty="0">
                <a:latin typeface="Arial"/>
                <a:cs typeface="Arial"/>
              </a:rPr>
              <a:t>may  </a:t>
            </a:r>
            <a:r>
              <a:rPr sz="2200" spc="-5" dirty="0">
                <a:latin typeface="Arial"/>
                <a:cs typeface="Arial"/>
              </a:rPr>
              <a:t>require individualized support to </a:t>
            </a:r>
            <a:r>
              <a:rPr sz="2200" dirty="0">
                <a:latin typeface="Arial"/>
                <a:cs typeface="Arial"/>
              </a:rPr>
              <a:t>access </a:t>
            </a:r>
            <a:r>
              <a:rPr sz="2200" spc="-5" dirty="0">
                <a:latin typeface="Arial"/>
                <a:cs typeface="Arial"/>
              </a:rPr>
              <a:t>their</a:t>
            </a:r>
            <a:r>
              <a:rPr sz="2200" spc="7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education.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96953" y="6755091"/>
            <a:ext cx="1402080" cy="103505"/>
          </a:xfrm>
          <a:custGeom>
            <a:avLst/>
            <a:gdLst/>
            <a:ahLst/>
            <a:cxnLst/>
            <a:rect l="l" t="t" r="r" b="b"/>
            <a:pathLst>
              <a:path w="1402079" h="103504">
                <a:moveTo>
                  <a:pt x="0" y="102908"/>
                </a:moveTo>
                <a:lnTo>
                  <a:pt x="1401686" y="102908"/>
                </a:lnTo>
                <a:lnTo>
                  <a:pt x="1401686" y="0"/>
                </a:lnTo>
                <a:lnTo>
                  <a:pt x="0" y="0"/>
                </a:lnTo>
                <a:lnTo>
                  <a:pt x="0" y="102908"/>
                </a:lnTo>
                <a:close/>
              </a:path>
            </a:pathLst>
          </a:custGeom>
          <a:solidFill>
            <a:srgbClr val="EEAA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098639" y="6755091"/>
            <a:ext cx="2045970" cy="103505"/>
          </a:xfrm>
          <a:custGeom>
            <a:avLst/>
            <a:gdLst/>
            <a:ahLst/>
            <a:cxnLst/>
            <a:rect l="l" t="t" r="r" b="b"/>
            <a:pathLst>
              <a:path w="2045970" h="103504">
                <a:moveTo>
                  <a:pt x="0" y="102908"/>
                </a:moveTo>
                <a:lnTo>
                  <a:pt x="2045360" y="102908"/>
                </a:lnTo>
                <a:lnTo>
                  <a:pt x="2045360" y="0"/>
                </a:lnTo>
                <a:lnTo>
                  <a:pt x="0" y="0"/>
                </a:lnTo>
                <a:lnTo>
                  <a:pt x="0" y="102908"/>
                </a:lnTo>
                <a:close/>
              </a:path>
            </a:pathLst>
          </a:custGeom>
          <a:solidFill>
            <a:srgbClr val="C53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755091"/>
            <a:ext cx="1474470" cy="103505"/>
          </a:xfrm>
          <a:custGeom>
            <a:avLst/>
            <a:gdLst/>
            <a:ahLst/>
            <a:cxnLst/>
            <a:rect l="l" t="t" r="r" b="b"/>
            <a:pathLst>
              <a:path w="1474470" h="103504">
                <a:moveTo>
                  <a:pt x="0" y="102908"/>
                </a:moveTo>
                <a:lnTo>
                  <a:pt x="1473860" y="102908"/>
                </a:lnTo>
                <a:lnTo>
                  <a:pt x="1473860" y="0"/>
                </a:lnTo>
                <a:lnTo>
                  <a:pt x="0" y="0"/>
                </a:lnTo>
                <a:lnTo>
                  <a:pt x="0" y="102908"/>
                </a:lnTo>
                <a:close/>
              </a:path>
            </a:pathLst>
          </a:custGeom>
          <a:solidFill>
            <a:srgbClr val="008B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73860" y="6755091"/>
            <a:ext cx="4223385" cy="103505"/>
          </a:xfrm>
          <a:custGeom>
            <a:avLst/>
            <a:gdLst/>
            <a:ahLst/>
            <a:cxnLst/>
            <a:rect l="l" t="t" r="r" b="b"/>
            <a:pathLst>
              <a:path w="4223385" h="103504">
                <a:moveTo>
                  <a:pt x="0" y="102908"/>
                </a:moveTo>
                <a:lnTo>
                  <a:pt x="4223092" y="102908"/>
                </a:lnTo>
                <a:lnTo>
                  <a:pt x="4223092" y="0"/>
                </a:lnTo>
                <a:lnTo>
                  <a:pt x="0" y="0"/>
                </a:lnTo>
                <a:lnTo>
                  <a:pt x="0" y="102908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903743" y="122936"/>
            <a:ext cx="986612" cy="1747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64842" y="2155799"/>
            <a:ext cx="871855" cy="398145"/>
          </a:xfrm>
          <a:custGeom>
            <a:avLst/>
            <a:gdLst/>
            <a:ahLst/>
            <a:cxnLst/>
            <a:rect l="l" t="t" r="r" b="b"/>
            <a:pathLst>
              <a:path w="871855" h="398144">
                <a:moveTo>
                  <a:pt x="0" y="0"/>
                </a:moveTo>
                <a:lnTo>
                  <a:pt x="871728" y="0"/>
                </a:lnTo>
                <a:lnTo>
                  <a:pt x="871728" y="397763"/>
                </a:lnTo>
                <a:lnTo>
                  <a:pt x="0" y="397763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58134" y="373777"/>
            <a:ext cx="7866380" cy="4671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95"/>
              </a:lnSpc>
            </a:pPr>
            <a:r>
              <a:rPr sz="2800" spc="-5" dirty="0">
                <a:latin typeface="Arial"/>
                <a:cs typeface="Arial"/>
              </a:rPr>
              <a:t>Compliance: </a:t>
            </a:r>
            <a:r>
              <a:rPr sz="2800" spc="-50" dirty="0">
                <a:latin typeface="Arial"/>
                <a:cs typeface="Arial"/>
              </a:rPr>
              <a:t>FACQ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#1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3195"/>
              </a:lnSpc>
            </a:pPr>
            <a:r>
              <a:rPr sz="2800" dirty="0">
                <a:latin typeface="Arial"/>
                <a:cs typeface="Arial"/>
              </a:rPr>
              <a:t>Legally speaking, </a:t>
            </a:r>
            <a:r>
              <a:rPr sz="2800" spc="-5" dirty="0">
                <a:latin typeface="Arial"/>
                <a:cs typeface="Arial"/>
              </a:rPr>
              <a:t>what duties </a:t>
            </a:r>
            <a:r>
              <a:rPr sz="2800" dirty="0">
                <a:latin typeface="Arial"/>
                <a:cs typeface="Arial"/>
              </a:rPr>
              <a:t>can </a:t>
            </a:r>
            <a:r>
              <a:rPr sz="2800" spc="-5" dirty="0">
                <a:latin typeface="Arial"/>
                <a:cs typeface="Arial"/>
              </a:rPr>
              <a:t>paras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perform?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750">
              <a:latin typeface="Times New Roman"/>
              <a:cs typeface="Times New Roman"/>
            </a:endParaRPr>
          </a:p>
          <a:p>
            <a:pPr marL="161925">
              <a:lnSpc>
                <a:spcPts val="3195"/>
              </a:lnSpc>
            </a:pPr>
            <a:r>
              <a:rPr sz="2800" spc="-5" dirty="0">
                <a:latin typeface="Arial"/>
                <a:cs typeface="Arial"/>
              </a:rPr>
              <a:t>*See the </a:t>
            </a:r>
            <a:r>
              <a:rPr sz="2800" spc="-10" dirty="0">
                <a:latin typeface="Arial"/>
                <a:cs typeface="Arial"/>
              </a:rPr>
              <a:t>CSI </a:t>
            </a:r>
            <a:r>
              <a:rPr sz="2800" spc="-5" dirty="0">
                <a:latin typeface="Arial"/>
                <a:cs typeface="Arial"/>
              </a:rPr>
              <a:t>para </a:t>
            </a:r>
            <a:r>
              <a:rPr sz="2800" dirty="0">
                <a:latin typeface="Arial"/>
                <a:cs typeface="Arial"/>
              </a:rPr>
              <a:t>manual </a:t>
            </a:r>
            <a:r>
              <a:rPr sz="2800" spc="-5" dirty="0">
                <a:latin typeface="Arial"/>
                <a:cs typeface="Arial"/>
              </a:rPr>
              <a:t>and </a:t>
            </a:r>
            <a:r>
              <a:rPr sz="2800" dirty="0">
                <a:latin typeface="Arial"/>
                <a:cs typeface="Arial"/>
              </a:rPr>
              <a:t>previous</a:t>
            </a:r>
            <a:r>
              <a:rPr sz="2800" spc="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table.</a:t>
            </a:r>
            <a:endParaRPr sz="2800">
              <a:latin typeface="Arial"/>
              <a:cs typeface="Arial"/>
            </a:endParaRPr>
          </a:p>
          <a:p>
            <a:pPr marL="161925">
              <a:lnSpc>
                <a:spcPts val="3195"/>
              </a:lnSpc>
            </a:pPr>
            <a:r>
              <a:rPr sz="2800" i="1" spc="-5" dirty="0">
                <a:latin typeface="Arial"/>
                <a:cs typeface="Arial"/>
              </a:rPr>
              <a:t>Note the</a:t>
            </a:r>
            <a:r>
              <a:rPr sz="2800" i="1" spc="-60" dirty="0">
                <a:latin typeface="Arial"/>
                <a:cs typeface="Arial"/>
              </a:rPr>
              <a:t> </a:t>
            </a:r>
            <a:r>
              <a:rPr sz="2800" i="1" dirty="0">
                <a:latin typeface="Arial"/>
                <a:cs typeface="Arial"/>
              </a:rPr>
              <a:t>verbs: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250">
              <a:latin typeface="Times New Roman"/>
              <a:cs typeface="Times New Roman"/>
            </a:endParaRPr>
          </a:p>
          <a:p>
            <a:pPr marL="161925" marR="1222375">
              <a:lnSpc>
                <a:spcPts val="3030"/>
              </a:lnSpc>
            </a:pPr>
            <a:r>
              <a:rPr sz="2800" spc="-40" dirty="0">
                <a:latin typeface="Arial"/>
                <a:cs typeface="Arial"/>
              </a:rPr>
              <a:t>Teacher: </a:t>
            </a:r>
            <a:r>
              <a:rPr sz="2800" spc="-5" dirty="0">
                <a:latin typeface="Arial"/>
                <a:cs typeface="Arial"/>
              </a:rPr>
              <a:t>Plan, </a:t>
            </a:r>
            <a:r>
              <a:rPr sz="2800" dirty="0">
                <a:latin typeface="Arial"/>
                <a:cs typeface="Arial"/>
              </a:rPr>
              <a:t>design, supervise, </a:t>
            </a:r>
            <a:r>
              <a:rPr sz="2800" spc="-20" dirty="0">
                <a:latin typeface="Arial"/>
                <a:cs typeface="Arial"/>
              </a:rPr>
              <a:t>deliver,  </a:t>
            </a:r>
            <a:r>
              <a:rPr sz="2800" dirty="0">
                <a:latin typeface="Arial"/>
                <a:cs typeface="Arial"/>
              </a:rPr>
              <a:t>coordinate, assign, ensure,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evaluate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200">
              <a:latin typeface="Times New Roman"/>
              <a:cs typeface="Times New Roman"/>
            </a:endParaRPr>
          </a:p>
          <a:p>
            <a:pPr marL="161925" marR="176530">
              <a:lnSpc>
                <a:spcPts val="3030"/>
              </a:lnSpc>
            </a:pPr>
            <a:r>
              <a:rPr sz="2800" dirty="0">
                <a:latin typeface="Arial"/>
                <a:cs typeface="Arial"/>
              </a:rPr>
              <a:t>Para: Reinforce, support, </a:t>
            </a:r>
            <a:r>
              <a:rPr sz="2800" spc="-25" dirty="0">
                <a:latin typeface="Arial"/>
                <a:cs typeface="Arial"/>
              </a:rPr>
              <a:t>monitor, </a:t>
            </a:r>
            <a:r>
              <a:rPr sz="2800" dirty="0">
                <a:latin typeface="Arial"/>
                <a:cs typeface="Arial"/>
              </a:rPr>
              <a:t>assist, </a:t>
            </a:r>
            <a:r>
              <a:rPr sz="2800" spc="-25" dirty="0">
                <a:latin typeface="Arial"/>
                <a:cs typeface="Arial"/>
              </a:rPr>
              <a:t>follow,  </a:t>
            </a:r>
            <a:r>
              <a:rPr sz="2800" dirty="0">
                <a:latin typeface="Arial"/>
                <a:cs typeface="Arial"/>
              </a:rPr>
              <a:t>facilitate, </a:t>
            </a:r>
            <a:r>
              <a:rPr sz="2800" spc="-5" dirty="0">
                <a:latin typeface="Arial"/>
                <a:cs typeface="Arial"/>
              </a:rPr>
              <a:t>implement, </a:t>
            </a:r>
            <a:r>
              <a:rPr sz="2800" dirty="0">
                <a:latin typeface="Arial"/>
                <a:cs typeface="Arial"/>
              </a:rPr>
              <a:t>promote,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respond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390" y="183262"/>
            <a:ext cx="6276340" cy="944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650"/>
              </a:lnSpc>
            </a:pPr>
            <a:r>
              <a:rPr sz="3200" spc="-5" dirty="0">
                <a:latin typeface="Arial"/>
                <a:cs typeface="Arial"/>
              </a:rPr>
              <a:t>Compliance: </a:t>
            </a:r>
            <a:r>
              <a:rPr sz="3200" spc="-45" dirty="0">
                <a:latin typeface="Arial"/>
                <a:cs typeface="Arial"/>
              </a:rPr>
              <a:t>FACQ</a:t>
            </a:r>
            <a:r>
              <a:rPr sz="3200" spc="-11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#2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ts val="3650"/>
              </a:lnSpc>
            </a:pPr>
            <a:r>
              <a:rPr sz="3200" spc="-5" dirty="0">
                <a:latin typeface="Arial"/>
                <a:cs typeface="Arial"/>
              </a:rPr>
              <a:t>How do </a:t>
            </a:r>
            <a:r>
              <a:rPr sz="3200" dirty="0">
                <a:latin typeface="Arial"/>
                <a:cs typeface="Arial"/>
              </a:rPr>
              <a:t>I </a:t>
            </a:r>
            <a:r>
              <a:rPr sz="3200" spc="-5" dirty="0">
                <a:latin typeface="Arial"/>
                <a:cs typeface="Arial"/>
              </a:rPr>
              <a:t>document para</a:t>
            </a:r>
            <a:r>
              <a:rPr sz="3200" spc="-1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services?</a:t>
            </a:r>
            <a:endParaRPr sz="32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19271" y="1396321"/>
          <a:ext cx="7360920" cy="48806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1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1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9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8894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Documentation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55FA9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Service</a:t>
                      </a:r>
                      <a:r>
                        <a:rPr sz="1800" b="1" spc="-8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Description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55FA9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Examples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55F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76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84455" marR="627380">
                        <a:lnSpc>
                          <a:spcPct val="100000"/>
                        </a:lnSpc>
                        <a:spcBef>
                          <a:spcPts val="149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Service Delivery 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Statement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2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84455" marR="262255">
                        <a:lnSpc>
                          <a:spcPct val="100000"/>
                        </a:lnSpc>
                        <a:spcBef>
                          <a:spcPts val="149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Daily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needs and 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generalized</a:t>
                      </a:r>
                      <a:r>
                        <a:rPr sz="18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support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2E1"/>
                    </a:solidFill>
                  </a:tcPr>
                </a:tc>
                <a:tc>
                  <a:txBody>
                    <a:bodyPr/>
                    <a:lstStyle/>
                    <a:p>
                      <a:pPr marL="370840" indent="-286385">
                        <a:lnSpc>
                          <a:spcPct val="100000"/>
                        </a:lnSpc>
                        <a:spcBef>
                          <a:spcPts val="1310"/>
                        </a:spcBef>
                        <a:buFont typeface="Arial"/>
                        <a:buChar char="•"/>
                        <a:tabLst>
                          <a:tab pos="370840" algn="l"/>
                          <a:tab pos="371475" algn="l"/>
                        </a:tabLst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Hygiene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7084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0840" algn="l"/>
                          <a:tab pos="371475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Escorting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7084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0840" algn="l"/>
                          <a:tab pos="371475" algn="l"/>
                        </a:tabLst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Seizure</a:t>
                      </a:r>
                      <a:r>
                        <a:rPr sz="18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monitoring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7084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0840" algn="l"/>
                          <a:tab pos="371475" algn="l"/>
                        </a:tabLst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Behavioral</a:t>
                      </a:r>
                      <a:r>
                        <a:rPr sz="18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reminders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70840" marR="54038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0840" algn="l"/>
                          <a:tab pos="371475" algn="l"/>
                        </a:tabLst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Executive</a:t>
                      </a:r>
                      <a:r>
                        <a:rPr sz="18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functioning 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reminders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2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10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450">
                        <a:latin typeface="Times New Roman"/>
                        <a:cs typeface="Times New Roman"/>
                      </a:endParaRPr>
                    </a:p>
                    <a:p>
                      <a:pPr marL="84455" marR="252729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Service Delivery 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Statement </a:t>
                      </a:r>
                      <a:r>
                        <a:rPr sz="1800" b="1" i="1" spc="-5" dirty="0">
                          <a:latin typeface="Calibri"/>
                          <a:cs typeface="Calibri"/>
                        </a:rPr>
                        <a:t>plus</a:t>
                      </a:r>
                      <a:r>
                        <a:rPr sz="1800" b="1" i="1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Grid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84455" marR="132715" indent="-63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Goal-driven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direct  instruction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under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the 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explicit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guidance of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 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special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education  teacher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AF0"/>
                    </a:solidFill>
                  </a:tcPr>
                </a:tc>
                <a:tc>
                  <a:txBody>
                    <a:bodyPr/>
                    <a:lstStyle/>
                    <a:p>
                      <a:pPr marL="370840" marR="887730" indent="-286385">
                        <a:lnSpc>
                          <a:spcPct val="100000"/>
                        </a:lnSpc>
                        <a:spcBef>
                          <a:spcPts val="1605"/>
                        </a:spcBef>
                        <a:buFont typeface="Arial"/>
                        <a:buChar char="•"/>
                        <a:tabLst>
                          <a:tab pos="370840" algn="l"/>
                          <a:tab pos="371475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Small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group</a:t>
                      </a:r>
                      <a:r>
                        <a:rPr sz="18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math 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reinforcement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71475" marR="896619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0840" algn="l"/>
                          <a:tab pos="371475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One-to-one</a:t>
                      </a:r>
                      <a:r>
                        <a:rPr sz="18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essay  collaboration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71475" marR="15176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Discreet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executive 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functioning or social skills  guidance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038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390" y="450341"/>
            <a:ext cx="1424305" cy="5054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10" dirty="0"/>
              <a:t>Agenda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07390" y="1404063"/>
            <a:ext cx="7425055" cy="3039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3000" spc="-5" dirty="0">
                <a:latin typeface="Arial"/>
                <a:cs typeface="Arial"/>
              </a:rPr>
              <a:t>Sharing Responsibility (5</a:t>
            </a:r>
            <a:r>
              <a:rPr sz="3000" spc="-11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minutes)</a:t>
            </a:r>
            <a:endParaRPr sz="3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35"/>
              </a:spcBef>
              <a:buChar char="•"/>
              <a:tabLst>
                <a:tab pos="241300" algn="l"/>
              </a:tabLst>
            </a:pPr>
            <a:r>
              <a:rPr sz="3000" spc="-5" dirty="0">
                <a:latin typeface="Arial"/>
                <a:cs typeface="Arial"/>
              </a:rPr>
              <a:t>Share Best Practices (15</a:t>
            </a:r>
            <a:r>
              <a:rPr sz="3000" spc="-6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minutes)</a:t>
            </a:r>
            <a:endParaRPr sz="3000">
              <a:latin typeface="Arial"/>
              <a:cs typeface="Arial"/>
            </a:endParaRPr>
          </a:p>
          <a:p>
            <a:pPr marL="241300" marR="720090" indent="-228600">
              <a:lnSpc>
                <a:spcPts val="3240"/>
              </a:lnSpc>
              <a:spcBef>
                <a:spcPts val="1055"/>
              </a:spcBef>
              <a:buChar char="•"/>
              <a:tabLst>
                <a:tab pos="241300" algn="l"/>
              </a:tabLst>
            </a:pPr>
            <a:r>
              <a:rPr sz="3000" spc="-5" dirty="0">
                <a:latin typeface="Arial"/>
                <a:cs typeface="Arial"/>
              </a:rPr>
              <a:t>Common Challenges Gallery </a:t>
            </a:r>
            <a:r>
              <a:rPr sz="3000" spc="-30" dirty="0">
                <a:latin typeface="Arial"/>
                <a:cs typeface="Arial"/>
              </a:rPr>
              <a:t>Walk </a:t>
            </a:r>
            <a:r>
              <a:rPr sz="3000" spc="-5" dirty="0">
                <a:latin typeface="Arial"/>
                <a:cs typeface="Arial"/>
              </a:rPr>
              <a:t>(30  minutes)</a:t>
            </a:r>
            <a:endParaRPr sz="3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85"/>
              </a:spcBef>
              <a:buChar char="•"/>
              <a:tabLst>
                <a:tab pos="241300" algn="l"/>
              </a:tabLst>
            </a:pPr>
            <a:r>
              <a:rPr sz="3000" spc="-5" dirty="0">
                <a:latin typeface="Arial"/>
                <a:cs typeface="Arial"/>
              </a:rPr>
              <a:t>Compliance: </a:t>
            </a:r>
            <a:r>
              <a:rPr sz="3000" spc="-35" dirty="0">
                <a:latin typeface="Arial"/>
                <a:cs typeface="Arial"/>
              </a:rPr>
              <a:t>FACQs </a:t>
            </a:r>
            <a:r>
              <a:rPr sz="3000" spc="-5" dirty="0">
                <a:latin typeface="Arial"/>
                <a:cs typeface="Arial"/>
              </a:rPr>
              <a:t>(5</a:t>
            </a:r>
            <a:r>
              <a:rPr sz="3000" spc="-4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minutes)</a:t>
            </a:r>
            <a:endParaRPr sz="3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30"/>
              </a:spcBef>
              <a:buChar char="•"/>
              <a:tabLst>
                <a:tab pos="241300" algn="l"/>
              </a:tabLst>
            </a:pPr>
            <a:r>
              <a:rPr sz="3000" spc="-5" dirty="0">
                <a:latin typeface="Arial"/>
                <a:cs typeface="Arial"/>
              </a:rPr>
              <a:t>Resource Bank and Questions (5</a:t>
            </a:r>
            <a:r>
              <a:rPr sz="3000" spc="-8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minutes)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390" y="450341"/>
            <a:ext cx="1967864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/>
              <a:t>Resources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07390" y="1041745"/>
            <a:ext cx="7705725" cy="5059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5" dirty="0">
                <a:latin typeface="Arial"/>
                <a:cs typeface="Arial"/>
              </a:rPr>
              <a:t>CSI:</a:t>
            </a:r>
            <a:endParaRPr sz="1500">
              <a:latin typeface="Arial"/>
              <a:cs typeface="Arial"/>
            </a:endParaRPr>
          </a:p>
          <a:p>
            <a:pPr marL="12700" marR="5080">
              <a:lnSpc>
                <a:spcPts val="1620"/>
              </a:lnSpc>
              <a:spcBef>
                <a:spcPts val="1019"/>
              </a:spcBef>
            </a:pPr>
            <a:r>
              <a:rPr sz="1500" u="heavy" spc="-5" dirty="0">
                <a:solidFill>
                  <a:srgbClr val="0562C1"/>
                </a:solidFill>
                <a:latin typeface="Arial"/>
                <a:cs typeface="Arial"/>
                <a:hlinkClick r:id="rId2"/>
              </a:rPr>
              <a:t>CSI </a:t>
            </a:r>
            <a:r>
              <a:rPr sz="1500" u="heavy" dirty="0">
                <a:solidFill>
                  <a:srgbClr val="0562C1"/>
                </a:solidFill>
                <a:latin typeface="Arial"/>
                <a:cs typeface="Arial"/>
                <a:hlinkClick r:id="rId2"/>
              </a:rPr>
              <a:t>Special Education Resource Page</a:t>
            </a:r>
            <a:r>
              <a:rPr sz="1500" dirty="0">
                <a:latin typeface="Arial"/>
                <a:cs typeface="Arial"/>
              </a:rPr>
              <a:t>: Scroll to the </a:t>
            </a:r>
            <a:r>
              <a:rPr sz="1500" spc="-5" dirty="0">
                <a:latin typeface="Arial"/>
                <a:cs typeface="Arial"/>
              </a:rPr>
              <a:t>lower </a:t>
            </a:r>
            <a:r>
              <a:rPr sz="1500" dirty="0">
                <a:latin typeface="Arial"/>
                <a:cs typeface="Arial"/>
              </a:rPr>
              <a:t>right corner </a:t>
            </a:r>
            <a:r>
              <a:rPr sz="1500" spc="5" dirty="0">
                <a:latin typeface="Arial"/>
                <a:cs typeface="Arial"/>
              </a:rPr>
              <a:t>under  </a:t>
            </a:r>
            <a:r>
              <a:rPr sz="1500" dirty="0">
                <a:latin typeface="Arial"/>
                <a:cs typeface="Arial"/>
              </a:rPr>
              <a:t>“Paraprofessionals.” See the Paraprofessional Handbook and </a:t>
            </a:r>
            <a:r>
              <a:rPr sz="1500" spc="-10" dirty="0">
                <a:latin typeface="Arial"/>
                <a:cs typeface="Arial"/>
              </a:rPr>
              <a:t>two </a:t>
            </a:r>
            <a:r>
              <a:rPr sz="1500" dirty="0">
                <a:latin typeface="Arial"/>
                <a:cs typeface="Arial"/>
              </a:rPr>
              <a:t>sets of modules- one </a:t>
            </a:r>
            <a:r>
              <a:rPr sz="1500" spc="5" dirty="0">
                <a:latin typeface="Arial"/>
                <a:cs typeface="Arial"/>
              </a:rPr>
              <a:t>set  </a:t>
            </a:r>
            <a:r>
              <a:rPr sz="1500" dirty="0">
                <a:latin typeface="Arial"/>
                <a:cs typeface="Arial"/>
              </a:rPr>
              <a:t>for paraprofessionals and one set for</a:t>
            </a:r>
            <a:r>
              <a:rPr sz="1500" spc="-1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supervisors.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65"/>
              </a:spcBef>
            </a:pPr>
            <a:r>
              <a:rPr sz="1500" b="1" dirty="0">
                <a:latin typeface="Arial"/>
                <a:cs typeface="Arial"/>
              </a:rPr>
              <a:t>State:</a:t>
            </a:r>
            <a:endParaRPr sz="1500">
              <a:latin typeface="Arial"/>
              <a:cs typeface="Arial"/>
            </a:endParaRPr>
          </a:p>
          <a:p>
            <a:pPr marL="12700" marR="1134110">
              <a:lnSpc>
                <a:spcPts val="1620"/>
              </a:lnSpc>
              <a:spcBef>
                <a:spcPts val="1020"/>
              </a:spcBef>
            </a:pPr>
            <a:r>
              <a:rPr sz="1500" u="heavy" spc="-5" dirty="0">
                <a:solidFill>
                  <a:srgbClr val="0562C1"/>
                </a:solidFill>
                <a:latin typeface="Arial"/>
                <a:cs typeface="Arial"/>
                <a:hlinkClick r:id="rId3"/>
              </a:rPr>
              <a:t>CDE </a:t>
            </a:r>
            <a:r>
              <a:rPr sz="1500" u="heavy" dirty="0">
                <a:solidFill>
                  <a:srgbClr val="0562C1"/>
                </a:solidFill>
                <a:latin typeface="Arial"/>
                <a:cs typeface="Arial"/>
                <a:hlinkClick r:id="rId3"/>
              </a:rPr>
              <a:t>Library of On-Demand Resources</a:t>
            </a:r>
            <a:r>
              <a:rPr sz="1500" dirty="0">
                <a:latin typeface="Arial"/>
                <a:cs typeface="Arial"/>
              </a:rPr>
              <a:t>: Under </a:t>
            </a:r>
            <a:r>
              <a:rPr sz="1500" spc="-30" dirty="0">
                <a:latin typeface="Arial"/>
                <a:cs typeface="Arial"/>
              </a:rPr>
              <a:t>Target </a:t>
            </a:r>
            <a:r>
              <a:rPr sz="1500" dirty="0">
                <a:latin typeface="Arial"/>
                <a:cs typeface="Arial"/>
              </a:rPr>
              <a:t>Audience, select</a:t>
            </a:r>
            <a:r>
              <a:rPr sz="1500" spc="-17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“Other  District/School </a:t>
            </a:r>
            <a:r>
              <a:rPr sz="1500" spc="-5" dirty="0">
                <a:latin typeface="Arial"/>
                <a:cs typeface="Arial"/>
              </a:rPr>
              <a:t>Staff” </a:t>
            </a:r>
            <a:r>
              <a:rPr sz="1500" dirty="0">
                <a:latin typeface="Arial"/>
                <a:cs typeface="Arial"/>
              </a:rPr>
              <a:t>and then under </a:t>
            </a:r>
            <a:r>
              <a:rPr sz="1500" spc="-30" dirty="0">
                <a:latin typeface="Arial"/>
                <a:cs typeface="Arial"/>
              </a:rPr>
              <a:t>Topic, </a:t>
            </a:r>
            <a:r>
              <a:rPr sz="1500" dirty="0">
                <a:latin typeface="Arial"/>
                <a:cs typeface="Arial"/>
              </a:rPr>
              <a:t>select “Special</a:t>
            </a:r>
            <a:r>
              <a:rPr sz="1500" spc="-1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Education.”</a:t>
            </a:r>
            <a:endParaRPr sz="1500">
              <a:latin typeface="Arial"/>
              <a:cs typeface="Arial"/>
            </a:endParaRPr>
          </a:p>
          <a:p>
            <a:pPr marL="12700" marR="349250">
              <a:lnSpc>
                <a:spcPts val="1620"/>
              </a:lnSpc>
              <a:spcBef>
                <a:spcPts val="994"/>
              </a:spcBef>
            </a:pPr>
            <a:r>
              <a:rPr sz="1500" u="heavy" spc="-5" dirty="0">
                <a:solidFill>
                  <a:srgbClr val="0562C1"/>
                </a:solidFill>
                <a:latin typeface="Arial"/>
                <a:cs typeface="Arial"/>
                <a:hlinkClick r:id="rId4"/>
              </a:rPr>
              <a:t>CDE </a:t>
            </a:r>
            <a:r>
              <a:rPr sz="1500" u="heavy" dirty="0">
                <a:solidFill>
                  <a:srgbClr val="0562C1"/>
                </a:solidFill>
                <a:latin typeface="Arial"/>
                <a:cs typeface="Arial"/>
                <a:hlinkClick r:id="rId4"/>
              </a:rPr>
              <a:t>Upcoming </a:t>
            </a:r>
            <a:r>
              <a:rPr sz="1500" u="heavy" spc="-5" dirty="0">
                <a:solidFill>
                  <a:srgbClr val="0562C1"/>
                </a:solidFill>
                <a:latin typeface="Arial"/>
                <a:cs typeface="Arial"/>
                <a:hlinkClick r:id="rId4"/>
              </a:rPr>
              <a:t>PD </a:t>
            </a:r>
            <a:r>
              <a:rPr sz="1500" u="heavy" dirty="0">
                <a:solidFill>
                  <a:srgbClr val="0562C1"/>
                </a:solidFill>
                <a:latin typeface="Arial"/>
                <a:cs typeface="Arial"/>
                <a:hlinkClick r:id="rId4"/>
              </a:rPr>
              <a:t>Opportunities</a:t>
            </a:r>
            <a:r>
              <a:rPr sz="1500" dirty="0">
                <a:latin typeface="Arial"/>
                <a:cs typeface="Arial"/>
              </a:rPr>
              <a:t>: Under </a:t>
            </a:r>
            <a:r>
              <a:rPr sz="1500" spc="-30" dirty="0">
                <a:latin typeface="Arial"/>
                <a:cs typeface="Arial"/>
              </a:rPr>
              <a:t>Target </a:t>
            </a:r>
            <a:r>
              <a:rPr sz="1500" dirty="0">
                <a:latin typeface="Arial"/>
                <a:cs typeface="Arial"/>
              </a:rPr>
              <a:t>Audience, select “Other</a:t>
            </a:r>
            <a:r>
              <a:rPr sz="1500" spc="-16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District/School  </a:t>
            </a:r>
            <a:r>
              <a:rPr sz="1500" spc="-5" dirty="0">
                <a:latin typeface="Arial"/>
                <a:cs typeface="Arial"/>
              </a:rPr>
              <a:t>Staff” </a:t>
            </a:r>
            <a:r>
              <a:rPr sz="1500" dirty="0">
                <a:latin typeface="Arial"/>
                <a:cs typeface="Arial"/>
              </a:rPr>
              <a:t>and then under </a:t>
            </a:r>
            <a:r>
              <a:rPr sz="1500" spc="-30" dirty="0">
                <a:latin typeface="Arial"/>
                <a:cs typeface="Arial"/>
              </a:rPr>
              <a:t>Topic, </a:t>
            </a:r>
            <a:r>
              <a:rPr sz="1500" dirty="0">
                <a:latin typeface="Arial"/>
                <a:cs typeface="Arial"/>
              </a:rPr>
              <a:t>select “Special</a:t>
            </a:r>
            <a:r>
              <a:rPr sz="1500" spc="-10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Education.”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65"/>
              </a:spcBef>
            </a:pPr>
            <a:r>
              <a:rPr sz="1500" b="1" spc="-5" dirty="0">
                <a:latin typeface="Arial"/>
                <a:cs typeface="Arial"/>
              </a:rPr>
              <a:t>National/Other: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1500" u="heavy" dirty="0">
                <a:solidFill>
                  <a:srgbClr val="0562C1"/>
                </a:solidFill>
                <a:latin typeface="Arial"/>
                <a:cs typeface="Arial"/>
                <a:hlinkClick r:id="rId5"/>
              </a:rPr>
              <a:t>Ed.gov</a:t>
            </a:r>
            <a:r>
              <a:rPr sz="1500" u="heavy" spc="-95" dirty="0">
                <a:solidFill>
                  <a:srgbClr val="0562C1"/>
                </a:solidFill>
                <a:latin typeface="Arial"/>
                <a:cs typeface="Arial"/>
                <a:hlinkClick r:id="rId5"/>
              </a:rPr>
              <a:t> </a:t>
            </a:r>
            <a:r>
              <a:rPr sz="1500" u="heavy" spc="-5" dirty="0">
                <a:solidFill>
                  <a:srgbClr val="0562C1"/>
                </a:solidFill>
                <a:latin typeface="Arial"/>
                <a:cs typeface="Arial"/>
                <a:hlinkClick r:id="rId5"/>
              </a:rPr>
              <a:t>IDEA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sz="1500" u="heavy" dirty="0">
                <a:solidFill>
                  <a:srgbClr val="0562C1"/>
                </a:solidFill>
                <a:latin typeface="Arial"/>
                <a:cs typeface="Arial"/>
                <a:hlinkClick r:id="rId5"/>
              </a:rPr>
              <a:t>Ed.gov Article Collection:</a:t>
            </a:r>
            <a:r>
              <a:rPr sz="1500" u="heavy" spc="-175" dirty="0">
                <a:solidFill>
                  <a:srgbClr val="0562C1"/>
                </a:solidFill>
                <a:latin typeface="Arial"/>
                <a:cs typeface="Arial"/>
                <a:hlinkClick r:id="rId5"/>
              </a:rPr>
              <a:t> </a:t>
            </a:r>
            <a:r>
              <a:rPr sz="1500" u="heavy" dirty="0">
                <a:solidFill>
                  <a:srgbClr val="0562C1"/>
                </a:solidFill>
                <a:latin typeface="Arial"/>
                <a:cs typeface="Arial"/>
                <a:hlinkClick r:id="rId5"/>
              </a:rPr>
              <a:t>Paraeducators</a:t>
            </a:r>
            <a:endParaRPr sz="1500">
              <a:latin typeface="Arial"/>
              <a:cs typeface="Arial"/>
            </a:endParaRPr>
          </a:p>
          <a:p>
            <a:pPr marL="12700" marR="2139315">
              <a:lnSpc>
                <a:spcPct val="145300"/>
              </a:lnSpc>
            </a:pPr>
            <a:r>
              <a:rPr sz="1500" u="heavy" dirty="0">
                <a:solidFill>
                  <a:srgbClr val="0562C1"/>
                </a:solidFill>
                <a:latin typeface="Arial"/>
                <a:cs typeface="Arial"/>
                <a:hlinkClick r:id="rId6"/>
              </a:rPr>
              <a:t>Inclusive Schools Network/Stetson &amp; Associates' </a:t>
            </a:r>
            <a:r>
              <a:rPr sz="1500" u="heavy" spc="-20" dirty="0">
                <a:solidFill>
                  <a:srgbClr val="0562C1"/>
                </a:solidFill>
                <a:latin typeface="Arial"/>
                <a:cs typeface="Arial"/>
                <a:hlinkClick r:id="rId6"/>
              </a:rPr>
              <a:t>Templates,</a:t>
            </a:r>
            <a:r>
              <a:rPr sz="1500" u="heavy" spc="-229" dirty="0">
                <a:solidFill>
                  <a:srgbClr val="0562C1"/>
                </a:solidFill>
                <a:latin typeface="Arial"/>
                <a:cs typeface="Arial"/>
                <a:hlinkClick r:id="rId6"/>
              </a:rPr>
              <a:t> </a:t>
            </a:r>
            <a:r>
              <a:rPr sz="1500" u="heavy" dirty="0">
                <a:solidFill>
                  <a:srgbClr val="0562C1"/>
                </a:solidFill>
                <a:latin typeface="Arial"/>
                <a:cs typeface="Arial"/>
                <a:hlinkClick r:id="rId6"/>
              </a:rPr>
              <a:t>etc... </a:t>
            </a:r>
            <a:r>
              <a:rPr sz="1500" u="heavy" dirty="0">
                <a:solidFill>
                  <a:srgbClr val="0562C1"/>
                </a:solidFill>
                <a:latin typeface="Arial"/>
                <a:cs typeface="Arial"/>
              </a:rPr>
              <a:t> </a:t>
            </a:r>
            <a:r>
              <a:rPr sz="1500" u="heavy" spc="-5" dirty="0">
                <a:solidFill>
                  <a:srgbClr val="0562C1"/>
                </a:solidFill>
                <a:latin typeface="Arial"/>
                <a:cs typeface="Arial"/>
                <a:hlinkClick r:id="rId7"/>
              </a:rPr>
              <a:t>TIES' </a:t>
            </a:r>
            <a:r>
              <a:rPr sz="1500" u="heavy" dirty="0">
                <a:solidFill>
                  <a:srgbClr val="0562C1"/>
                </a:solidFill>
                <a:latin typeface="Arial"/>
                <a:cs typeface="Arial"/>
                <a:hlinkClick r:id="rId7"/>
              </a:rPr>
              <a:t>Guide to Implementing Paraprofessional</a:t>
            </a:r>
            <a:r>
              <a:rPr sz="1500" u="heavy" spc="-95" dirty="0">
                <a:solidFill>
                  <a:srgbClr val="0562C1"/>
                </a:solidFill>
                <a:latin typeface="Arial"/>
                <a:cs typeface="Arial"/>
                <a:hlinkClick r:id="rId7"/>
              </a:rPr>
              <a:t> </a:t>
            </a:r>
            <a:r>
              <a:rPr sz="1500" u="heavy" dirty="0">
                <a:solidFill>
                  <a:srgbClr val="0562C1"/>
                </a:solidFill>
                <a:latin typeface="Arial"/>
                <a:cs typeface="Arial"/>
                <a:hlinkClick r:id="rId7"/>
              </a:rPr>
              <a:t>Facilitation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sz="1500" u="heavy" dirty="0">
                <a:solidFill>
                  <a:srgbClr val="0562C1"/>
                </a:solidFill>
                <a:latin typeface="Arial"/>
                <a:cs typeface="Arial"/>
                <a:hlinkClick r:id="rId8"/>
              </a:rPr>
              <a:t>The </a:t>
            </a:r>
            <a:r>
              <a:rPr sz="1500" u="heavy" spc="-5" dirty="0">
                <a:solidFill>
                  <a:srgbClr val="0562C1"/>
                </a:solidFill>
                <a:latin typeface="Arial"/>
                <a:cs typeface="Arial"/>
                <a:hlinkClick r:id="rId8"/>
              </a:rPr>
              <a:t>IRIS</a:t>
            </a:r>
            <a:r>
              <a:rPr sz="1500" u="heavy" spc="-90" dirty="0">
                <a:solidFill>
                  <a:srgbClr val="0562C1"/>
                </a:solidFill>
                <a:latin typeface="Arial"/>
                <a:cs typeface="Arial"/>
                <a:hlinkClick r:id="rId8"/>
              </a:rPr>
              <a:t> </a:t>
            </a:r>
            <a:r>
              <a:rPr sz="1500" u="heavy" dirty="0">
                <a:solidFill>
                  <a:srgbClr val="0562C1"/>
                </a:solidFill>
                <a:latin typeface="Arial"/>
                <a:cs typeface="Arial"/>
                <a:hlinkClick r:id="rId8"/>
              </a:rPr>
              <a:t>Center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390" y="450341"/>
            <a:ext cx="6047740" cy="5054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/>
              <a:t>Reference: Shared</a:t>
            </a:r>
            <a:r>
              <a:rPr sz="3200" spc="-90" dirty="0"/>
              <a:t> </a:t>
            </a:r>
            <a:r>
              <a:rPr sz="3200" spc="-5" dirty="0"/>
              <a:t>Responsibility</a:t>
            </a:r>
            <a:endParaRPr sz="32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22300" y="1089025"/>
          <a:ext cx="7985759" cy="5067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5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5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55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1013">
                <a:tc>
                  <a:txBody>
                    <a:bodyPr/>
                    <a:lstStyle/>
                    <a:p>
                      <a:pPr marL="50292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General</a:t>
                      </a:r>
                      <a:r>
                        <a:rPr sz="1800" b="1" spc="-8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Educator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55FA9"/>
                    </a:solidFill>
                  </a:tcPr>
                </a:tc>
                <a:tc>
                  <a:txBody>
                    <a:bodyPr/>
                    <a:lstStyle/>
                    <a:p>
                      <a:pPr marL="5422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Special</a:t>
                      </a:r>
                      <a:r>
                        <a:rPr sz="1800" b="1" spc="-8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Educator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55FA9"/>
                    </a:solidFill>
                  </a:tcPr>
                </a:tc>
                <a:tc>
                  <a:txBody>
                    <a:bodyPr/>
                    <a:lstStyle/>
                    <a:p>
                      <a:pPr marL="53149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Paraprofessional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55F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3440">
                <a:tc>
                  <a:txBody>
                    <a:bodyPr/>
                    <a:lstStyle/>
                    <a:p>
                      <a:pPr marL="371475" marR="88900" indent="-286385">
                        <a:lnSpc>
                          <a:spcPct val="100000"/>
                        </a:lnSpc>
                        <a:spcBef>
                          <a:spcPts val="110"/>
                        </a:spcBef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500" spc="-5" dirty="0">
                          <a:latin typeface="Calibri"/>
                          <a:cs typeface="Calibri"/>
                        </a:rPr>
                        <a:t>Meet universal instructional  needs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(plan and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teach  </a:t>
                      </a:r>
                      <a:r>
                        <a:rPr sz="1500" spc="-10" dirty="0">
                          <a:latin typeface="Calibri"/>
                          <a:cs typeface="Calibri"/>
                        </a:rPr>
                        <a:t>differentiated</a:t>
                      </a:r>
                      <a:r>
                        <a:rPr sz="15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lessons)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marL="37147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500" spc="-10" dirty="0">
                          <a:latin typeface="Calibri"/>
                          <a:cs typeface="Calibri"/>
                        </a:rPr>
                        <a:t>Participate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on IEP</a:t>
                      </a:r>
                      <a:r>
                        <a:rPr sz="15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team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marL="371475" marR="16510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500" spc="-45" dirty="0">
                          <a:latin typeface="Calibri"/>
                          <a:cs typeface="Calibri"/>
                        </a:rPr>
                        <a:t>Take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ownership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in IEP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by 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planning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accessible lessons 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implementing  accommodations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marL="371475" marR="11112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500" spc="-5" dirty="0">
                          <a:latin typeface="Calibri"/>
                          <a:cs typeface="Calibri"/>
                        </a:rPr>
                        <a:t>Ensure access </a:t>
                      </a:r>
                      <a:r>
                        <a:rPr sz="1500" spc="-1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curriculum  and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assess </a:t>
                      </a:r>
                      <a:r>
                        <a:rPr sz="1500" spc="-10" dirty="0">
                          <a:latin typeface="Calibri"/>
                          <a:cs typeface="Calibri"/>
                        </a:rPr>
                        <a:t>progress  towards grade level  standards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marL="371475" marR="7937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500" spc="-10" dirty="0">
                          <a:latin typeface="Calibri"/>
                          <a:cs typeface="Calibri"/>
                        </a:rPr>
                        <a:t>Create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climate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5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inclusion  and</a:t>
                      </a:r>
                      <a:r>
                        <a:rPr sz="15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5" dirty="0">
                          <a:latin typeface="Calibri"/>
                          <a:cs typeface="Calibri"/>
                        </a:rPr>
                        <a:t>safety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marL="371475" marR="14986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500" spc="-5" dirty="0">
                          <a:latin typeface="Calibri"/>
                          <a:cs typeface="Calibri"/>
                        </a:rPr>
                        <a:t>Monitor </a:t>
                      </a:r>
                      <a:r>
                        <a:rPr sz="1500" spc="-10" dirty="0">
                          <a:latin typeface="Calibri"/>
                          <a:cs typeface="Calibri"/>
                        </a:rPr>
                        <a:t>effectiveness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of  supports and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give</a:t>
                      </a:r>
                      <a:r>
                        <a:rPr sz="1500" spc="-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 dirty="0">
                          <a:latin typeface="Calibri"/>
                          <a:cs typeface="Calibri"/>
                        </a:rPr>
                        <a:t>feedback  to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special education</a:t>
                      </a:r>
                      <a:r>
                        <a:rPr sz="15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team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500" dirty="0">
                          <a:latin typeface="Calibri"/>
                          <a:cs typeface="Calibri"/>
                        </a:rPr>
                        <a:t>+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Other duties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as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needed</a:t>
                      </a:r>
                      <a:r>
                        <a:rPr sz="15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5" dirty="0">
                          <a:latin typeface="Wingdings"/>
                          <a:cs typeface="Wingdings"/>
                        </a:rPr>
                        <a:t></a:t>
                      </a:r>
                      <a:endParaRPr sz="1500">
                        <a:latin typeface="Wingdings"/>
                        <a:cs typeface="Wingdings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2E1"/>
                    </a:solidFill>
                  </a:tcPr>
                </a:tc>
                <a:tc>
                  <a:txBody>
                    <a:bodyPr/>
                    <a:lstStyle/>
                    <a:p>
                      <a:pPr marL="371475" marR="131445" indent="-286385">
                        <a:lnSpc>
                          <a:spcPct val="100000"/>
                        </a:lnSpc>
                        <a:spcBef>
                          <a:spcPts val="110"/>
                        </a:spcBef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500" spc="-5" dirty="0">
                          <a:latin typeface="Calibri"/>
                          <a:cs typeface="Calibri"/>
                        </a:rPr>
                        <a:t>Meet </a:t>
                      </a:r>
                      <a:r>
                        <a:rPr sz="1500" spc="-15" dirty="0">
                          <a:latin typeface="Calibri"/>
                          <a:cs typeface="Calibri"/>
                        </a:rPr>
                        <a:t>targeted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instructional  needs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(plan,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design, 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supervise and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deliver  specialized</a:t>
                      </a:r>
                      <a:r>
                        <a:rPr sz="15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instruction)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marL="371475" marR="16700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500" spc="-10" dirty="0">
                          <a:latin typeface="Calibri"/>
                          <a:cs typeface="Calibri"/>
                        </a:rPr>
                        <a:t>Mobilize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IEP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team,  </a:t>
                      </a:r>
                      <a:r>
                        <a:rPr sz="1500" spc="-10" dirty="0">
                          <a:latin typeface="Calibri"/>
                          <a:cs typeface="Calibri"/>
                        </a:rPr>
                        <a:t>coordinate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deadlines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and 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lead family</a:t>
                      </a:r>
                      <a:r>
                        <a:rPr sz="15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communication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marL="371475" marR="38925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500" spc="-10" dirty="0">
                          <a:latin typeface="Calibri"/>
                          <a:cs typeface="Calibri"/>
                        </a:rPr>
                        <a:t>Share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IEP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snapshots</a:t>
                      </a:r>
                      <a:r>
                        <a:rPr sz="15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and 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BIPs with</a:t>
                      </a:r>
                      <a:r>
                        <a:rPr sz="15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 dirty="0">
                          <a:latin typeface="Calibri"/>
                          <a:cs typeface="Calibri"/>
                        </a:rPr>
                        <a:t>stakeholders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marL="371475" marR="24701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500" spc="-5" dirty="0">
                          <a:latin typeface="Calibri"/>
                          <a:cs typeface="Calibri"/>
                        </a:rPr>
                        <a:t>Design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supports </a:t>
                      </a:r>
                      <a:r>
                        <a:rPr sz="1500" spc="-1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5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enable  access </a:t>
                      </a:r>
                      <a:r>
                        <a:rPr sz="1500" spc="-1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curriculum and 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individual</a:t>
                      </a:r>
                      <a:r>
                        <a:rPr sz="15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growth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marL="371475" marR="57785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500" spc="-30" dirty="0">
                          <a:latin typeface="Calibri"/>
                          <a:cs typeface="Calibri"/>
                        </a:rPr>
                        <a:t>Teach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model</a:t>
                      </a:r>
                      <a:r>
                        <a:rPr sz="15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best  practices </a:t>
                      </a:r>
                      <a:r>
                        <a:rPr sz="1500" spc="-15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15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 dirty="0">
                          <a:latin typeface="Calibri"/>
                          <a:cs typeface="Calibri"/>
                        </a:rPr>
                        <a:t>paras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marL="371475" marR="21844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500" spc="-5" dirty="0">
                          <a:latin typeface="Calibri"/>
                          <a:cs typeface="Calibri"/>
                        </a:rPr>
                        <a:t>Ensure that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IEP is</a:t>
                      </a:r>
                      <a:r>
                        <a:rPr sz="15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 dirty="0">
                          <a:latin typeface="Calibri"/>
                          <a:cs typeface="Calibri"/>
                        </a:rPr>
                        <a:t>followed 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across</a:t>
                      </a:r>
                      <a:r>
                        <a:rPr sz="15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settings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marL="371475" marR="23241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500" spc="-15" dirty="0">
                          <a:latin typeface="Calibri"/>
                          <a:cs typeface="Calibri"/>
                        </a:rPr>
                        <a:t>Evaluate </a:t>
                      </a:r>
                      <a:r>
                        <a:rPr sz="1500" spc="-10" dirty="0">
                          <a:latin typeface="Calibri"/>
                          <a:cs typeface="Calibri"/>
                        </a:rPr>
                        <a:t>progress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and 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adjust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supports as</a:t>
                      </a:r>
                      <a:r>
                        <a:rPr sz="1500" spc="-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needed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500" dirty="0">
                          <a:latin typeface="Calibri"/>
                          <a:cs typeface="Calibri"/>
                        </a:rPr>
                        <a:t>+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Other duties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as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needed</a:t>
                      </a:r>
                      <a:r>
                        <a:rPr sz="15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5" dirty="0">
                          <a:latin typeface="Wingdings"/>
                          <a:cs typeface="Wingdings"/>
                        </a:rPr>
                        <a:t></a:t>
                      </a:r>
                      <a:endParaRPr sz="1500">
                        <a:latin typeface="Wingdings"/>
                        <a:cs typeface="Wingdings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2E1"/>
                    </a:solidFill>
                  </a:tcPr>
                </a:tc>
                <a:tc>
                  <a:txBody>
                    <a:bodyPr/>
                    <a:lstStyle/>
                    <a:p>
                      <a:pPr marL="371475" marR="477520" indent="-286385">
                        <a:lnSpc>
                          <a:spcPct val="100000"/>
                        </a:lnSpc>
                        <a:spcBef>
                          <a:spcPts val="110"/>
                        </a:spcBef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500" spc="-5" dirty="0">
                          <a:latin typeface="Calibri"/>
                          <a:cs typeface="Calibri"/>
                        </a:rPr>
                        <a:t>Meet individual  instructional needs  (implement</a:t>
                      </a:r>
                      <a:r>
                        <a:rPr sz="15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specialized  instruction)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marL="37147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500" spc="-10" dirty="0">
                          <a:latin typeface="Calibri"/>
                          <a:cs typeface="Calibri"/>
                        </a:rPr>
                        <a:t>Collaborate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with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IEP</a:t>
                      </a:r>
                      <a:r>
                        <a:rPr sz="15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team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marL="371475" marR="26225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500" spc="-5" dirty="0">
                          <a:latin typeface="Calibri"/>
                          <a:cs typeface="Calibri"/>
                        </a:rPr>
                        <a:t>Get </a:t>
                      </a:r>
                      <a:r>
                        <a:rPr sz="1500" spc="-1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know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students’  snapshots, BIPs,</a:t>
                      </a:r>
                      <a:r>
                        <a:rPr sz="15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 dirty="0">
                          <a:latin typeface="Calibri"/>
                          <a:cs typeface="Calibri"/>
                        </a:rPr>
                        <a:t>strengths 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5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 dirty="0">
                          <a:latin typeface="Calibri"/>
                          <a:cs typeface="Calibri"/>
                        </a:rPr>
                        <a:t>interests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marL="37147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500" spc="-5" dirty="0">
                          <a:latin typeface="Calibri"/>
                          <a:cs typeface="Calibri"/>
                        </a:rPr>
                        <a:t>Monitor health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5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5" dirty="0">
                          <a:latin typeface="Calibri"/>
                          <a:cs typeface="Calibri"/>
                        </a:rPr>
                        <a:t>safety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marL="371475" marR="445134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500" spc="-5" dirty="0">
                          <a:latin typeface="Calibri"/>
                          <a:cs typeface="Calibri"/>
                        </a:rPr>
                        <a:t>Assist with </a:t>
                      </a:r>
                      <a:r>
                        <a:rPr sz="1500" spc="-10" dirty="0">
                          <a:latin typeface="Calibri"/>
                          <a:cs typeface="Calibri"/>
                        </a:rPr>
                        <a:t>physical</a:t>
                      </a:r>
                      <a:r>
                        <a:rPr sz="15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and  </a:t>
                      </a:r>
                      <a:r>
                        <a:rPr sz="1500" spc="-10" dirty="0">
                          <a:latin typeface="Calibri"/>
                          <a:cs typeface="Calibri"/>
                        </a:rPr>
                        <a:t>navigation</a:t>
                      </a:r>
                      <a:r>
                        <a:rPr sz="15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needs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marL="37147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500" spc="-10" dirty="0">
                          <a:latin typeface="Calibri"/>
                          <a:cs typeface="Calibri"/>
                        </a:rPr>
                        <a:t>Facilitate</a:t>
                      </a:r>
                      <a:r>
                        <a:rPr sz="15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socialization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marL="37147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500" spc="-5" dirty="0">
                          <a:latin typeface="Calibri"/>
                          <a:cs typeface="Calibri"/>
                        </a:rPr>
                        <a:t>Implement</a:t>
                      </a:r>
                      <a:r>
                        <a:rPr sz="15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BIPs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marL="371475" marR="33909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500" spc="-5" dirty="0">
                          <a:latin typeface="Calibri"/>
                          <a:cs typeface="Calibri"/>
                        </a:rPr>
                        <a:t>Respond </a:t>
                      </a:r>
                      <a:r>
                        <a:rPr sz="1500" spc="-1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crises and 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implement de-escalation  techniques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500" dirty="0">
                          <a:latin typeface="Calibri"/>
                          <a:cs typeface="Calibri"/>
                        </a:rPr>
                        <a:t>+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Other duties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as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needed</a:t>
                      </a:r>
                      <a:r>
                        <a:rPr sz="15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5" dirty="0">
                          <a:latin typeface="Wingdings"/>
                          <a:cs typeface="Wingdings"/>
                        </a:rPr>
                        <a:t></a:t>
                      </a:r>
                      <a:endParaRPr sz="1500">
                        <a:latin typeface="Wingdings"/>
                        <a:cs typeface="Wingdings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2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390" y="450341"/>
            <a:ext cx="6204585" cy="5054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/>
              <a:t>Zooming In: Shared</a:t>
            </a:r>
            <a:r>
              <a:rPr sz="3200" spc="-95" dirty="0"/>
              <a:t> </a:t>
            </a:r>
            <a:r>
              <a:rPr sz="3200" spc="-5" dirty="0"/>
              <a:t>Responsibility</a:t>
            </a:r>
            <a:endParaRPr sz="32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22300" y="1089025"/>
          <a:ext cx="7985759" cy="4876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5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5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55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39">
                <a:tc>
                  <a:txBody>
                    <a:bodyPr/>
                    <a:lstStyle/>
                    <a:p>
                      <a:pPr marL="4114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General</a:t>
                      </a:r>
                      <a:r>
                        <a:rPr sz="20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Educator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55FA9"/>
                    </a:solidFill>
                  </a:tcPr>
                </a:tc>
                <a:tc>
                  <a:txBody>
                    <a:bodyPr/>
                    <a:lstStyle/>
                    <a:p>
                      <a:pPr marL="4540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Special</a:t>
                      </a:r>
                      <a:r>
                        <a:rPr sz="20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Educator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55FA9"/>
                    </a:solidFill>
                  </a:tcPr>
                </a:tc>
                <a:tc>
                  <a:txBody>
                    <a:bodyPr/>
                    <a:lstStyle/>
                    <a:p>
                      <a:pPr marL="441959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Paraprofessional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55F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7204">
                <a:tc>
                  <a:txBody>
                    <a:bodyPr/>
                    <a:lstStyle/>
                    <a:p>
                      <a:pPr marL="371475" marR="224790" indent="-286385">
                        <a:lnSpc>
                          <a:spcPct val="100000"/>
                        </a:lnSpc>
                        <a:spcBef>
                          <a:spcPts val="110"/>
                        </a:spcBef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Meet universal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instructional needs</a:t>
                      </a:r>
                      <a:r>
                        <a:rPr sz="16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(plan  and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teach differentiated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lessons)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all</a:t>
                      </a:r>
                      <a:r>
                        <a:rPr sz="16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kids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371475" marR="113664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600" spc="-50" dirty="0">
                          <a:latin typeface="Calibri"/>
                          <a:cs typeface="Calibri"/>
                        </a:rPr>
                        <a:t>Take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ownership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in IEP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by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planning accessible  lessons and</a:t>
                      </a:r>
                      <a:r>
                        <a:rPr sz="16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implementing 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accommodations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all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kids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2E1"/>
                    </a:solidFill>
                  </a:tcPr>
                </a:tc>
                <a:tc>
                  <a:txBody>
                    <a:bodyPr/>
                    <a:lstStyle/>
                    <a:p>
                      <a:pPr marL="371475" marR="173990" indent="-286385">
                        <a:lnSpc>
                          <a:spcPct val="100000"/>
                        </a:lnSpc>
                        <a:spcBef>
                          <a:spcPts val="110"/>
                        </a:spcBef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Meet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targeted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instructional needs</a:t>
                      </a:r>
                      <a:r>
                        <a:rPr sz="16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(plan,  design, supervise and  deliver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specialized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instruction)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371475" marR="8890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Mobilize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IEP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team,  coordinate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deadlines, lead 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family communication,  share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snapshots and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BIPs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ensure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that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IEP is 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followed across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settings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2E1"/>
                    </a:solidFill>
                  </a:tcPr>
                </a:tc>
                <a:tc>
                  <a:txBody>
                    <a:bodyPr/>
                    <a:lstStyle/>
                    <a:p>
                      <a:pPr marL="371475" marR="362585" indent="-286385">
                        <a:lnSpc>
                          <a:spcPct val="100000"/>
                        </a:lnSpc>
                        <a:spcBef>
                          <a:spcPts val="110"/>
                        </a:spcBef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Meet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individual  instructional needs  (implement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specialized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instruction)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371475" marR="13525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Collaborate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with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IEP 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team; get to know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students’ snapshots,</a:t>
                      </a:r>
                      <a:r>
                        <a:rPr sz="16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BIPs,  strengths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6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interests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2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390" y="540832"/>
            <a:ext cx="7563484" cy="628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10" dirty="0"/>
              <a:t>Adding </a:t>
            </a:r>
            <a:r>
              <a:rPr sz="4000" spc="-5" dirty="0"/>
              <a:t>Dimension </a:t>
            </a:r>
            <a:r>
              <a:rPr sz="4000" dirty="0"/>
              <a:t>to </a:t>
            </a:r>
            <a:r>
              <a:rPr sz="4000" spc="-5" dirty="0"/>
              <a:t>the</a:t>
            </a:r>
            <a:r>
              <a:rPr sz="4000" spc="10" dirty="0"/>
              <a:t> </a:t>
            </a:r>
            <a:r>
              <a:rPr sz="4000" spc="-5" dirty="0"/>
              <a:t>Pyramid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2022575" y="1266720"/>
            <a:ext cx="5098846" cy="510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989735" y="2118993"/>
            <a:ext cx="1165860" cy="430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610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Para:</a:t>
            </a:r>
            <a:r>
              <a:rPr sz="1400" spc="-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i="1" dirty="0">
                <a:solidFill>
                  <a:srgbClr val="FFFFFF"/>
                </a:solidFill>
                <a:latin typeface="Calibri"/>
                <a:cs typeface="Calibri"/>
              </a:rPr>
              <a:t>Individual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ts val="1610"/>
              </a:lnSpc>
            </a:pP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Needs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3129" y="4974301"/>
            <a:ext cx="2195830" cy="759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9375" marR="5080" indent="-67310">
              <a:lnSpc>
                <a:spcPct val="100000"/>
              </a:lnSpc>
            </a:pPr>
            <a:r>
              <a:rPr sz="2400" b="1" i="1" spc="-10" dirty="0">
                <a:solidFill>
                  <a:srgbClr val="FFFFFF"/>
                </a:solidFill>
                <a:latin typeface="Calibri"/>
                <a:cs typeface="Calibri"/>
              </a:rPr>
              <a:t>Gen. Ed.</a:t>
            </a:r>
            <a:r>
              <a:rPr sz="2400" b="1" i="1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i="1" spc="-30" dirty="0">
                <a:solidFill>
                  <a:srgbClr val="FFFFFF"/>
                </a:solidFill>
                <a:latin typeface="Calibri"/>
                <a:cs typeface="Calibri"/>
              </a:rPr>
              <a:t>Teacher:  </a:t>
            </a:r>
            <a:r>
              <a:rPr sz="2400" b="1" i="1" spc="-5" dirty="0">
                <a:solidFill>
                  <a:srgbClr val="FFFFFF"/>
                </a:solidFill>
                <a:latin typeface="Calibri"/>
                <a:cs typeface="Calibri"/>
              </a:rPr>
              <a:t>Universal</a:t>
            </a:r>
            <a:r>
              <a:rPr sz="2400" b="1" i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Needs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63788" y="3680994"/>
            <a:ext cx="1434465" cy="510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Special</a:t>
            </a:r>
            <a:r>
              <a:rPr sz="1600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Educator:</a:t>
            </a:r>
            <a:endParaRPr sz="1600">
              <a:latin typeface="Calibri"/>
              <a:cs typeface="Calibri"/>
            </a:endParaRPr>
          </a:p>
          <a:p>
            <a:pPr marL="60960">
              <a:lnSpc>
                <a:spcPct val="100000"/>
              </a:lnSpc>
            </a:pPr>
            <a:r>
              <a:rPr sz="1600" b="1" i="1" spc="-25" dirty="0">
                <a:solidFill>
                  <a:srgbClr val="FFFFFF"/>
                </a:solidFill>
                <a:latin typeface="Calibri"/>
                <a:cs typeface="Calibri"/>
              </a:rPr>
              <a:t>Targeted</a:t>
            </a:r>
            <a:r>
              <a:rPr sz="1600" b="1" i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Needs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390" y="450341"/>
            <a:ext cx="2414270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60" dirty="0"/>
              <a:t>Teaming</a:t>
            </a:r>
            <a:r>
              <a:rPr sz="3200" spc="-130" dirty="0"/>
              <a:t> </a:t>
            </a:r>
            <a:r>
              <a:rPr sz="3200" spc="-40" dirty="0"/>
              <a:t>Tips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07390" y="1296923"/>
            <a:ext cx="7699375" cy="39674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2400" spc="-10" dirty="0">
                <a:latin typeface="Arial"/>
                <a:cs typeface="Arial"/>
              </a:rPr>
              <a:t>Explicitly </a:t>
            </a:r>
            <a:r>
              <a:rPr sz="2400" spc="-5" dirty="0">
                <a:latin typeface="Arial"/>
                <a:cs typeface="Arial"/>
              </a:rPr>
              <a:t>define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roles.</a:t>
            </a:r>
            <a:endParaRPr sz="24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705"/>
              </a:spcBef>
              <a:buChar char="•"/>
              <a:tabLst>
                <a:tab pos="241300" algn="l"/>
              </a:tabLst>
            </a:pPr>
            <a:r>
              <a:rPr sz="2400" spc="-5" dirty="0">
                <a:latin typeface="Arial"/>
                <a:cs typeface="Arial"/>
              </a:rPr>
              <a:t>Connect all providers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early.</a:t>
            </a:r>
            <a:endParaRPr sz="2400">
              <a:latin typeface="Arial"/>
              <a:cs typeface="Arial"/>
            </a:endParaRPr>
          </a:p>
          <a:p>
            <a:pPr marL="241300" marR="758190" indent="-228600">
              <a:lnSpc>
                <a:spcPts val="2590"/>
              </a:lnSpc>
              <a:spcBef>
                <a:spcPts val="1030"/>
              </a:spcBef>
              <a:buChar char="•"/>
              <a:tabLst>
                <a:tab pos="241300" algn="l"/>
              </a:tabLst>
            </a:pPr>
            <a:r>
              <a:rPr sz="2400" spc="-5" dirty="0">
                <a:latin typeface="Arial"/>
                <a:cs typeface="Arial"/>
              </a:rPr>
              <a:t>Develop </a:t>
            </a:r>
            <a:r>
              <a:rPr sz="2400" dirty="0">
                <a:latin typeface="Arial"/>
                <a:cs typeface="Arial"/>
              </a:rPr>
              <a:t>systems for </a:t>
            </a:r>
            <a:r>
              <a:rPr sz="2400" spc="-5" dirty="0">
                <a:latin typeface="Arial"/>
                <a:cs typeface="Arial"/>
              </a:rPr>
              <a:t>regular team communication  (meetings, shared documents </a:t>
            </a:r>
            <a:r>
              <a:rPr sz="2400" dirty="0">
                <a:latin typeface="Arial"/>
                <a:cs typeface="Arial"/>
              </a:rPr>
              <a:t>&amp;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threads).</a:t>
            </a:r>
            <a:endParaRPr sz="2400">
              <a:latin typeface="Arial"/>
              <a:cs typeface="Arial"/>
            </a:endParaRPr>
          </a:p>
          <a:p>
            <a:pPr marL="241300" marR="180340" indent="-228600">
              <a:lnSpc>
                <a:spcPts val="2590"/>
              </a:lnSpc>
              <a:spcBef>
                <a:spcPts val="1005"/>
              </a:spcBef>
              <a:buChar char="•"/>
              <a:tabLst>
                <a:tab pos="241300" algn="l"/>
              </a:tabLst>
            </a:pPr>
            <a:r>
              <a:rPr sz="2400" spc="-5" dirty="0">
                <a:latin typeface="Arial"/>
                <a:cs typeface="Arial"/>
              </a:rPr>
              <a:t>Identify areas of expertise and leverage them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make  workflow more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efficient.</a:t>
            </a:r>
            <a:endParaRPr sz="2400">
              <a:latin typeface="Arial"/>
              <a:cs typeface="Arial"/>
            </a:endParaRPr>
          </a:p>
          <a:p>
            <a:pPr marL="241300" marR="5080" indent="-228600">
              <a:lnSpc>
                <a:spcPts val="2590"/>
              </a:lnSpc>
              <a:spcBef>
                <a:spcPts val="994"/>
              </a:spcBef>
              <a:buChar char="•"/>
              <a:tabLst>
                <a:tab pos="241300" algn="l"/>
              </a:tabLst>
            </a:pPr>
            <a:r>
              <a:rPr sz="2400" spc="-5" dirty="0">
                <a:latin typeface="Arial"/>
                <a:cs typeface="Arial"/>
              </a:rPr>
              <a:t>Set annual team and individual goals and monitor them  </a:t>
            </a:r>
            <a:r>
              <a:rPr sz="2400" spc="-25" dirty="0">
                <a:latin typeface="Arial"/>
                <a:cs typeface="Arial"/>
              </a:rPr>
              <a:t>regularly.</a:t>
            </a:r>
            <a:endParaRPr sz="2400">
              <a:latin typeface="Arial"/>
              <a:cs typeface="Arial"/>
            </a:endParaRPr>
          </a:p>
          <a:p>
            <a:pPr marL="241300" marR="838200" indent="-228600">
              <a:lnSpc>
                <a:spcPts val="2590"/>
              </a:lnSpc>
              <a:spcBef>
                <a:spcPts val="994"/>
              </a:spcBef>
              <a:buChar char="•"/>
              <a:tabLst>
                <a:tab pos="241300" algn="l"/>
              </a:tabLst>
            </a:pPr>
            <a:r>
              <a:rPr sz="2400" spc="-10" dirty="0">
                <a:latin typeface="Arial"/>
                <a:cs typeface="Arial"/>
              </a:rPr>
              <a:t>Solicit </a:t>
            </a:r>
            <a:r>
              <a:rPr sz="2400" spc="-5" dirty="0">
                <a:latin typeface="Arial"/>
                <a:cs typeface="Arial"/>
              </a:rPr>
              <a:t>mutual feedback and establish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culture of  mistakes </a:t>
            </a:r>
            <a:r>
              <a:rPr sz="2400" spc="-10" dirty="0">
                <a:latin typeface="Arial"/>
                <a:cs typeface="Arial"/>
              </a:rPr>
              <a:t>equaling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growth.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390" y="485902"/>
            <a:ext cx="4660265" cy="44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0" dirty="0"/>
              <a:t>Teaming </a:t>
            </a:r>
            <a:r>
              <a:rPr sz="2800" dirty="0"/>
              <a:t>Idea: </a:t>
            </a:r>
            <a:r>
              <a:rPr sz="2800" spc="-5" dirty="0"/>
              <a:t>Caseload</a:t>
            </a:r>
            <a:r>
              <a:rPr sz="2800" spc="75" dirty="0"/>
              <a:t> </a:t>
            </a:r>
            <a:r>
              <a:rPr sz="2800" spc="-5" dirty="0"/>
              <a:t>Map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352247" y="1166397"/>
            <a:ext cx="8439510" cy="47727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0166" y="450341"/>
            <a:ext cx="3918585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20" dirty="0"/>
              <a:t>Staff </a:t>
            </a:r>
            <a:r>
              <a:rPr sz="3200" spc="-5" dirty="0"/>
              <a:t>Preparation</a:t>
            </a:r>
            <a:r>
              <a:rPr sz="3200" spc="-114" dirty="0"/>
              <a:t> </a:t>
            </a:r>
            <a:r>
              <a:rPr sz="3200" spc="-40" dirty="0"/>
              <a:t>Tips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07390" y="1329054"/>
            <a:ext cx="7678420" cy="4255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ts val="2590"/>
              </a:lnSpc>
              <a:buChar char="•"/>
              <a:tabLst>
                <a:tab pos="241300" algn="l"/>
              </a:tabLst>
            </a:pPr>
            <a:r>
              <a:rPr sz="2400" spc="-5" dirty="0">
                <a:latin typeface="Arial"/>
                <a:cs typeface="Arial"/>
              </a:rPr>
              <a:t>Distribute </a:t>
            </a:r>
            <a:r>
              <a:rPr sz="2400" i="1" spc="-5" dirty="0">
                <a:latin typeface="Arial"/>
                <a:cs typeface="Arial"/>
              </a:rPr>
              <a:t>and review </a:t>
            </a:r>
            <a:r>
              <a:rPr sz="2400" spc="-5" dirty="0">
                <a:latin typeface="Arial"/>
                <a:cs typeface="Arial"/>
              </a:rPr>
              <a:t>snapshots and BIPs with all  providers. Confirm understanding and solicit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questions.</a:t>
            </a:r>
            <a:endParaRPr sz="24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Char char="•"/>
              <a:tabLst>
                <a:tab pos="241300" algn="l"/>
              </a:tabLst>
            </a:pPr>
            <a:r>
              <a:rPr sz="2400" spc="-5" dirty="0">
                <a:latin typeface="Arial"/>
                <a:cs typeface="Arial"/>
              </a:rPr>
              <a:t>Pair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review with snapshot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documents.</a:t>
            </a:r>
            <a:endParaRPr sz="2400">
              <a:latin typeface="Arial"/>
              <a:cs typeface="Arial"/>
            </a:endParaRPr>
          </a:p>
          <a:p>
            <a:pPr marL="241300" marR="1717039" indent="-228600">
              <a:lnSpc>
                <a:spcPts val="2590"/>
              </a:lnSpc>
              <a:spcBef>
                <a:spcPts val="1035"/>
              </a:spcBef>
              <a:buChar char="•"/>
              <a:tabLst>
                <a:tab pos="241300" algn="l"/>
              </a:tabLst>
            </a:pPr>
            <a:r>
              <a:rPr sz="2400" spc="-5" dirty="0">
                <a:latin typeface="Arial"/>
                <a:cs typeface="Arial"/>
              </a:rPr>
              <a:t>Develop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thumbnail overview of caseload  assignments and key providers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admin.</a:t>
            </a:r>
            <a:endParaRPr sz="2400">
              <a:latin typeface="Arial"/>
              <a:cs typeface="Arial"/>
            </a:endParaRPr>
          </a:p>
          <a:p>
            <a:pPr marL="241300" marR="262890" indent="-228600">
              <a:lnSpc>
                <a:spcPts val="2590"/>
              </a:lnSpc>
              <a:spcBef>
                <a:spcPts val="1010"/>
              </a:spcBef>
              <a:buChar char="•"/>
              <a:tabLst>
                <a:tab pos="241300" algn="l"/>
              </a:tabLst>
            </a:pPr>
            <a:r>
              <a:rPr sz="2400" spc="-5" dirty="0">
                <a:latin typeface="Arial"/>
                <a:cs typeface="Arial"/>
              </a:rPr>
              <a:t>Advocate </a:t>
            </a:r>
            <a:r>
              <a:rPr sz="2400" dirty="0">
                <a:latin typeface="Arial"/>
                <a:cs typeface="Arial"/>
              </a:rPr>
              <a:t>for </a:t>
            </a:r>
            <a:r>
              <a:rPr sz="2400" spc="-5" dirty="0">
                <a:latin typeface="Arial"/>
                <a:cs typeface="Arial"/>
              </a:rPr>
              <a:t>paraprofessionals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attend school-wide  and self-driven PD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sessions.</a:t>
            </a:r>
            <a:endParaRPr sz="2400">
              <a:latin typeface="Arial"/>
              <a:cs typeface="Arial"/>
            </a:endParaRPr>
          </a:p>
          <a:p>
            <a:pPr marL="241300" marR="1555115" indent="-228600">
              <a:lnSpc>
                <a:spcPts val="2590"/>
              </a:lnSpc>
              <a:spcBef>
                <a:spcPts val="994"/>
              </a:spcBef>
              <a:buChar char="•"/>
              <a:tabLst>
                <a:tab pos="241300" algn="l"/>
              </a:tabLst>
            </a:pPr>
            <a:r>
              <a:rPr sz="2400" spc="-5" dirty="0">
                <a:latin typeface="Arial"/>
                <a:cs typeface="Arial"/>
              </a:rPr>
              <a:t>Educate your </a:t>
            </a:r>
            <a:r>
              <a:rPr sz="2400" spc="-10" dirty="0">
                <a:latin typeface="Arial"/>
                <a:cs typeface="Arial"/>
              </a:rPr>
              <a:t>staff </a:t>
            </a:r>
            <a:r>
              <a:rPr sz="2400" spc="-5" dirty="0">
                <a:latin typeface="Arial"/>
                <a:cs typeface="Arial"/>
              </a:rPr>
              <a:t>on workloads and critical  timestamps.</a:t>
            </a:r>
            <a:endParaRPr sz="2400">
              <a:latin typeface="Arial"/>
              <a:cs typeface="Arial"/>
            </a:endParaRPr>
          </a:p>
          <a:p>
            <a:pPr marL="241300" marR="149860" indent="-228600">
              <a:lnSpc>
                <a:spcPts val="2590"/>
              </a:lnSpc>
              <a:spcBef>
                <a:spcPts val="995"/>
              </a:spcBef>
              <a:buChar char="•"/>
              <a:tabLst>
                <a:tab pos="241300" algn="l"/>
              </a:tabLst>
            </a:pPr>
            <a:r>
              <a:rPr sz="2400" spc="-5" dirty="0">
                <a:latin typeface="Arial"/>
                <a:cs typeface="Arial"/>
              </a:rPr>
              <a:t>Ensure that all </a:t>
            </a:r>
            <a:r>
              <a:rPr sz="2400" spc="-10" dirty="0">
                <a:latin typeface="Arial"/>
                <a:cs typeface="Arial"/>
              </a:rPr>
              <a:t>staff </a:t>
            </a:r>
            <a:r>
              <a:rPr sz="2400" spc="-5" dirty="0">
                <a:latin typeface="Arial"/>
                <a:cs typeface="Arial"/>
              </a:rPr>
              <a:t>members who work together have 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direct </a:t>
            </a:r>
            <a:r>
              <a:rPr sz="2400" spc="-10" dirty="0">
                <a:latin typeface="Arial"/>
                <a:cs typeface="Arial"/>
              </a:rPr>
              <a:t>line 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communication.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42720" y="154635"/>
            <a:ext cx="1315495" cy="1747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56373" y="6755091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>
                <a:moveTo>
                  <a:pt x="0" y="102908"/>
                </a:moveTo>
                <a:lnTo>
                  <a:pt x="893686" y="102908"/>
                </a:lnTo>
                <a:lnTo>
                  <a:pt x="893686" y="0"/>
                </a:lnTo>
                <a:lnTo>
                  <a:pt x="0" y="0"/>
                </a:lnTo>
                <a:lnTo>
                  <a:pt x="0" y="102908"/>
                </a:lnTo>
                <a:close/>
              </a:path>
            </a:pathLst>
          </a:custGeom>
          <a:solidFill>
            <a:srgbClr val="EEAA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250313" y="6755091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>
                <a:moveTo>
                  <a:pt x="0" y="102908"/>
                </a:moveTo>
                <a:lnTo>
                  <a:pt x="893686" y="102908"/>
                </a:lnTo>
                <a:lnTo>
                  <a:pt x="893686" y="0"/>
                </a:lnTo>
                <a:lnTo>
                  <a:pt x="0" y="0"/>
                </a:lnTo>
                <a:lnTo>
                  <a:pt x="0" y="102908"/>
                </a:lnTo>
                <a:close/>
              </a:path>
            </a:pathLst>
          </a:custGeom>
          <a:solidFill>
            <a:srgbClr val="C53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6755091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80" h="103504">
                <a:moveTo>
                  <a:pt x="0" y="102908"/>
                </a:moveTo>
                <a:lnTo>
                  <a:pt x="893699" y="102908"/>
                </a:lnTo>
                <a:lnTo>
                  <a:pt x="893699" y="0"/>
                </a:lnTo>
                <a:lnTo>
                  <a:pt x="0" y="0"/>
                </a:lnTo>
                <a:lnTo>
                  <a:pt x="0" y="102908"/>
                </a:lnTo>
                <a:close/>
              </a:path>
            </a:pathLst>
          </a:custGeom>
          <a:solidFill>
            <a:srgbClr val="008B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3711" y="6755091"/>
            <a:ext cx="6463030" cy="103505"/>
          </a:xfrm>
          <a:custGeom>
            <a:avLst/>
            <a:gdLst/>
            <a:ahLst/>
            <a:cxnLst/>
            <a:rect l="l" t="t" r="r" b="b"/>
            <a:pathLst>
              <a:path w="6463030" h="103504">
                <a:moveTo>
                  <a:pt x="0" y="102908"/>
                </a:moveTo>
                <a:lnTo>
                  <a:pt x="6462598" y="102908"/>
                </a:lnTo>
                <a:lnTo>
                  <a:pt x="6462598" y="0"/>
                </a:lnTo>
                <a:lnTo>
                  <a:pt x="0" y="0"/>
                </a:lnTo>
                <a:lnTo>
                  <a:pt x="0" y="102908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44565" y="401938"/>
            <a:ext cx="4786630" cy="4133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/>
              <a:t>Staff </a:t>
            </a:r>
            <a:r>
              <a:rPr sz="2600" dirty="0"/>
              <a:t>Preparation Idea: ESS</a:t>
            </a:r>
            <a:r>
              <a:rPr sz="2600" spc="-50" dirty="0"/>
              <a:t> </a:t>
            </a:r>
            <a:r>
              <a:rPr sz="2600" dirty="0"/>
              <a:t>Hub</a:t>
            </a:r>
            <a:endParaRPr sz="2600"/>
          </a:p>
        </p:txBody>
      </p:sp>
      <p:sp>
        <p:nvSpPr>
          <p:cNvPr id="8" name="object 8"/>
          <p:cNvSpPr/>
          <p:nvPr/>
        </p:nvSpPr>
        <p:spPr>
          <a:xfrm>
            <a:off x="463670" y="1560245"/>
            <a:ext cx="8216652" cy="45738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1647</Words>
  <Application>Microsoft Office PowerPoint</Application>
  <PresentationFormat>On-screen Show (4:3)</PresentationFormat>
  <Paragraphs>192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Office Theme</vt:lpstr>
      <vt:lpstr>Collaborating with Paraprofessionals  and General Educators</vt:lpstr>
      <vt:lpstr>Agenda</vt:lpstr>
      <vt:lpstr>Reference: Shared Responsibility</vt:lpstr>
      <vt:lpstr>Zooming In: Shared Responsibility</vt:lpstr>
      <vt:lpstr>Adding Dimension to the Pyramid</vt:lpstr>
      <vt:lpstr>Teaming Tips</vt:lpstr>
      <vt:lpstr>Teaming Idea: Caseload Map</vt:lpstr>
      <vt:lpstr>Staff Preparation Tips</vt:lpstr>
      <vt:lpstr>Staff Preparation Idea: ESS Hub</vt:lpstr>
      <vt:lpstr>Planning Tips</vt:lpstr>
      <vt:lpstr>Planning Idea: Digital Snapshots</vt:lpstr>
      <vt:lpstr>Provision Tips</vt:lpstr>
      <vt:lpstr>Provision Idea: Accommodations Buckets</vt:lpstr>
      <vt:lpstr>Common Collaboration Challenges</vt:lpstr>
      <vt:lpstr>Scenarios</vt:lpstr>
      <vt:lpstr>Participant Solutions</vt:lpstr>
      <vt:lpstr>Legal Requirements</vt:lpstr>
      <vt:lpstr>PowerPoint Presentation</vt:lpstr>
      <vt:lpstr>PowerPoint Presentation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Collaborating with Paraprofessionals and General Educators</dc:title>
  <dc:creator>Davidson, Karen</dc:creator>
  <cp:lastModifiedBy>Stachokus, Nick</cp:lastModifiedBy>
  <cp:revision>1</cp:revision>
  <dcterms:created xsi:type="dcterms:W3CDTF">2024-09-19T20:33:04Z</dcterms:created>
  <dcterms:modified xsi:type="dcterms:W3CDTF">2024-09-20T02:33:23Z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2024-08-20T00:00:00Z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2024-09-20T00:00:00Z</vt:filetime>
  </property>
</Properties>
</file>