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2"/>
  </p:notesMasterIdLst>
  <p:sldIdLst>
    <p:sldId id="256" r:id="rId2"/>
    <p:sldId id="339" r:id="rId3"/>
    <p:sldId id="360" r:id="rId4"/>
    <p:sldId id="359" r:id="rId5"/>
    <p:sldId id="338" r:id="rId6"/>
    <p:sldId id="357" r:id="rId7"/>
    <p:sldId id="267" r:id="rId8"/>
    <p:sldId id="271" r:id="rId9"/>
    <p:sldId id="270" r:id="rId10"/>
    <p:sldId id="274" r:id="rId11"/>
    <p:sldId id="268" r:id="rId12"/>
    <p:sldId id="362" r:id="rId13"/>
    <p:sldId id="365" r:id="rId14"/>
    <p:sldId id="366" r:id="rId15"/>
    <p:sldId id="361" r:id="rId16"/>
    <p:sldId id="340" r:id="rId17"/>
    <p:sldId id="364" r:id="rId18"/>
    <p:sldId id="363" r:id="rId19"/>
    <p:sldId id="34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A0"/>
    <a:srgbClr val="455FA9"/>
    <a:srgbClr val="C63F28"/>
    <a:srgbClr val="EFA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0" autoAdjust="0"/>
    <p:restoredTop sz="92585"/>
  </p:normalViewPr>
  <p:slideViewPr>
    <p:cSldViewPr snapToGrid="0">
      <p:cViewPr varScale="1">
        <p:scale>
          <a:sx n="131" d="100"/>
          <a:sy n="131" d="100"/>
        </p:scale>
        <p:origin x="30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resources.csi.state.co.us/504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resources.csi.state.co.us/50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78C06-AA26-47C3-9D4F-82652D0092F1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5F19083-F6B3-424B-9368-A2CEACCEB4BD}">
      <dgm:prSet/>
      <dgm:spPr/>
      <dgm:t>
        <a:bodyPr/>
        <a:lstStyle/>
        <a:p>
          <a:r>
            <a:rPr lang="en-US"/>
            <a:t>caring for oneself</a:t>
          </a:r>
        </a:p>
      </dgm:t>
    </dgm:pt>
    <dgm:pt modelId="{E30A8368-8630-4589-AA01-5C5724D5437D}" type="parTrans" cxnId="{DC8C258F-A464-419F-ABDA-F443377A5919}">
      <dgm:prSet/>
      <dgm:spPr/>
      <dgm:t>
        <a:bodyPr/>
        <a:lstStyle/>
        <a:p>
          <a:endParaRPr lang="en-US"/>
        </a:p>
      </dgm:t>
    </dgm:pt>
    <dgm:pt modelId="{8B65240D-78C0-4D00-AB5F-7D60B4A9D879}" type="sibTrans" cxnId="{DC8C258F-A464-419F-ABDA-F443377A5919}">
      <dgm:prSet/>
      <dgm:spPr/>
      <dgm:t>
        <a:bodyPr/>
        <a:lstStyle/>
        <a:p>
          <a:endParaRPr lang="en-US"/>
        </a:p>
      </dgm:t>
    </dgm:pt>
    <dgm:pt modelId="{7ECD0083-A9AD-4D9F-9DCB-14A64A9202C7}">
      <dgm:prSet/>
      <dgm:spPr/>
      <dgm:t>
        <a:bodyPr/>
        <a:lstStyle/>
        <a:p>
          <a:r>
            <a:rPr lang="en-US"/>
            <a:t>performing manual tasks</a:t>
          </a:r>
        </a:p>
      </dgm:t>
    </dgm:pt>
    <dgm:pt modelId="{324E887E-9387-4676-82F2-E4E3527FA802}" type="parTrans" cxnId="{4A6C1F67-3282-4E37-9D38-27B1D77CC9E0}">
      <dgm:prSet/>
      <dgm:spPr/>
      <dgm:t>
        <a:bodyPr/>
        <a:lstStyle/>
        <a:p>
          <a:endParaRPr lang="en-US"/>
        </a:p>
      </dgm:t>
    </dgm:pt>
    <dgm:pt modelId="{5BC3F2D3-8B00-4C50-B646-CC7954C4C2AE}" type="sibTrans" cxnId="{4A6C1F67-3282-4E37-9D38-27B1D77CC9E0}">
      <dgm:prSet/>
      <dgm:spPr/>
      <dgm:t>
        <a:bodyPr/>
        <a:lstStyle/>
        <a:p>
          <a:endParaRPr lang="en-US"/>
        </a:p>
      </dgm:t>
    </dgm:pt>
    <dgm:pt modelId="{7E4E1307-A9A6-4447-94A8-99E2BAA76226}">
      <dgm:prSet/>
      <dgm:spPr/>
      <dgm:t>
        <a:bodyPr/>
        <a:lstStyle/>
        <a:p>
          <a:r>
            <a:rPr lang="en-US"/>
            <a:t>walking</a:t>
          </a:r>
        </a:p>
      </dgm:t>
    </dgm:pt>
    <dgm:pt modelId="{4A303431-0DDD-420E-9B5E-220CF7D492B0}" type="parTrans" cxnId="{D5BAD122-2680-487E-AC6D-DC9E298774C6}">
      <dgm:prSet/>
      <dgm:spPr/>
      <dgm:t>
        <a:bodyPr/>
        <a:lstStyle/>
        <a:p>
          <a:endParaRPr lang="en-US"/>
        </a:p>
      </dgm:t>
    </dgm:pt>
    <dgm:pt modelId="{88CADC3C-0154-4687-BE5C-778DB954CB3E}" type="sibTrans" cxnId="{D5BAD122-2680-487E-AC6D-DC9E298774C6}">
      <dgm:prSet/>
      <dgm:spPr/>
      <dgm:t>
        <a:bodyPr/>
        <a:lstStyle/>
        <a:p>
          <a:endParaRPr lang="en-US"/>
        </a:p>
      </dgm:t>
    </dgm:pt>
    <dgm:pt modelId="{115E122F-C1E3-456B-8FED-0E3D9DA6B02B}">
      <dgm:prSet/>
      <dgm:spPr/>
      <dgm:t>
        <a:bodyPr/>
        <a:lstStyle/>
        <a:p>
          <a:r>
            <a:rPr lang="en-US"/>
            <a:t>seeing</a:t>
          </a:r>
        </a:p>
      </dgm:t>
    </dgm:pt>
    <dgm:pt modelId="{7FEA3765-F006-4FA7-B7CB-A2F612992281}" type="parTrans" cxnId="{D87706E0-D89D-4FCC-8300-1289C7061EE1}">
      <dgm:prSet/>
      <dgm:spPr/>
      <dgm:t>
        <a:bodyPr/>
        <a:lstStyle/>
        <a:p>
          <a:endParaRPr lang="en-US"/>
        </a:p>
      </dgm:t>
    </dgm:pt>
    <dgm:pt modelId="{3DB422C1-F200-4B61-82ED-BCA07CE071F8}" type="sibTrans" cxnId="{D87706E0-D89D-4FCC-8300-1289C7061EE1}">
      <dgm:prSet/>
      <dgm:spPr/>
      <dgm:t>
        <a:bodyPr/>
        <a:lstStyle/>
        <a:p>
          <a:endParaRPr lang="en-US"/>
        </a:p>
      </dgm:t>
    </dgm:pt>
    <dgm:pt modelId="{227E55FD-8C3C-495C-8FF7-DBBCD4C97361}">
      <dgm:prSet/>
      <dgm:spPr/>
      <dgm:t>
        <a:bodyPr/>
        <a:lstStyle/>
        <a:p>
          <a:r>
            <a:rPr lang="en-US"/>
            <a:t>breathing</a:t>
          </a:r>
        </a:p>
      </dgm:t>
    </dgm:pt>
    <dgm:pt modelId="{EF562A17-A357-4A7A-A999-10D0DCF58835}" type="parTrans" cxnId="{93B9B37B-2A14-4BA8-897D-F7E8BA12D11E}">
      <dgm:prSet/>
      <dgm:spPr/>
      <dgm:t>
        <a:bodyPr/>
        <a:lstStyle/>
        <a:p>
          <a:endParaRPr lang="en-US"/>
        </a:p>
      </dgm:t>
    </dgm:pt>
    <dgm:pt modelId="{179E9D29-7C2E-4291-A58A-BEC93CFF6D0B}" type="sibTrans" cxnId="{93B9B37B-2A14-4BA8-897D-F7E8BA12D11E}">
      <dgm:prSet/>
      <dgm:spPr/>
      <dgm:t>
        <a:bodyPr/>
        <a:lstStyle/>
        <a:p>
          <a:endParaRPr lang="en-US"/>
        </a:p>
      </dgm:t>
    </dgm:pt>
    <dgm:pt modelId="{8533BB4D-C2D1-4B93-AD61-048A521CF5ED}">
      <dgm:prSet/>
      <dgm:spPr/>
      <dgm:t>
        <a:bodyPr/>
        <a:lstStyle/>
        <a:p>
          <a:r>
            <a:rPr lang="en-US"/>
            <a:t>hearing</a:t>
          </a:r>
        </a:p>
      </dgm:t>
    </dgm:pt>
    <dgm:pt modelId="{5982E9C4-9C05-4FFD-855D-B626762399B7}" type="parTrans" cxnId="{07298C09-FEBD-422B-9264-511CBE602E27}">
      <dgm:prSet/>
      <dgm:spPr/>
      <dgm:t>
        <a:bodyPr/>
        <a:lstStyle/>
        <a:p>
          <a:endParaRPr lang="en-US"/>
        </a:p>
      </dgm:t>
    </dgm:pt>
    <dgm:pt modelId="{F2E2A405-7C90-4824-AED2-56F1DE9C4495}" type="sibTrans" cxnId="{07298C09-FEBD-422B-9264-511CBE602E27}">
      <dgm:prSet/>
      <dgm:spPr/>
      <dgm:t>
        <a:bodyPr/>
        <a:lstStyle/>
        <a:p>
          <a:endParaRPr lang="en-US"/>
        </a:p>
      </dgm:t>
    </dgm:pt>
    <dgm:pt modelId="{FA95F584-071D-4623-B323-5A59961417C6}">
      <dgm:prSet/>
      <dgm:spPr/>
      <dgm:t>
        <a:bodyPr/>
        <a:lstStyle/>
        <a:p>
          <a:r>
            <a:rPr lang="en-US"/>
            <a:t>speaking</a:t>
          </a:r>
        </a:p>
      </dgm:t>
    </dgm:pt>
    <dgm:pt modelId="{5558A12B-C0B6-489B-9430-788666CFF48B}" type="parTrans" cxnId="{881523C0-1775-4F63-9F7B-FC3AD40FC336}">
      <dgm:prSet/>
      <dgm:spPr/>
      <dgm:t>
        <a:bodyPr/>
        <a:lstStyle/>
        <a:p>
          <a:endParaRPr lang="en-US"/>
        </a:p>
      </dgm:t>
    </dgm:pt>
    <dgm:pt modelId="{1A8F9CE3-844E-48EF-A5BE-BA292A7B8331}" type="sibTrans" cxnId="{881523C0-1775-4F63-9F7B-FC3AD40FC336}">
      <dgm:prSet/>
      <dgm:spPr/>
      <dgm:t>
        <a:bodyPr/>
        <a:lstStyle/>
        <a:p>
          <a:endParaRPr lang="en-US"/>
        </a:p>
      </dgm:t>
    </dgm:pt>
    <dgm:pt modelId="{543C59B1-E96F-4418-AD49-B2E5DC7E42A4}">
      <dgm:prSet/>
      <dgm:spPr/>
      <dgm:t>
        <a:bodyPr/>
        <a:lstStyle/>
        <a:p>
          <a:r>
            <a:rPr lang="en-US"/>
            <a:t>reading</a:t>
          </a:r>
        </a:p>
      </dgm:t>
    </dgm:pt>
    <dgm:pt modelId="{90EEE8EF-0EC2-46E8-826E-21F4C6242719}" type="parTrans" cxnId="{DB32139E-339B-4C76-AD75-3EE4FF1922BE}">
      <dgm:prSet/>
      <dgm:spPr/>
      <dgm:t>
        <a:bodyPr/>
        <a:lstStyle/>
        <a:p>
          <a:endParaRPr lang="en-US"/>
        </a:p>
      </dgm:t>
    </dgm:pt>
    <dgm:pt modelId="{7AF9AFC3-570A-4BB5-B903-0946D1008ECD}" type="sibTrans" cxnId="{DB32139E-339B-4C76-AD75-3EE4FF1922BE}">
      <dgm:prSet/>
      <dgm:spPr/>
      <dgm:t>
        <a:bodyPr/>
        <a:lstStyle/>
        <a:p>
          <a:endParaRPr lang="en-US"/>
        </a:p>
      </dgm:t>
    </dgm:pt>
    <dgm:pt modelId="{68299B4B-48F8-4B7E-BD31-2EA245E5063C}">
      <dgm:prSet/>
      <dgm:spPr/>
      <dgm:t>
        <a:bodyPr/>
        <a:lstStyle/>
        <a:p>
          <a:r>
            <a:rPr lang="en-US"/>
            <a:t>learning </a:t>
          </a:r>
        </a:p>
      </dgm:t>
    </dgm:pt>
    <dgm:pt modelId="{B1165492-CB73-4162-A6B9-89CF6B1C941C}" type="parTrans" cxnId="{E8206935-689E-47CB-A6BD-A56039DD74AB}">
      <dgm:prSet/>
      <dgm:spPr/>
      <dgm:t>
        <a:bodyPr/>
        <a:lstStyle/>
        <a:p>
          <a:endParaRPr lang="en-US"/>
        </a:p>
      </dgm:t>
    </dgm:pt>
    <dgm:pt modelId="{688A3AE4-15D8-4D43-A21A-E60A4707A313}" type="sibTrans" cxnId="{E8206935-689E-47CB-A6BD-A56039DD74AB}">
      <dgm:prSet/>
      <dgm:spPr/>
      <dgm:t>
        <a:bodyPr/>
        <a:lstStyle/>
        <a:p>
          <a:endParaRPr lang="en-US"/>
        </a:p>
      </dgm:t>
    </dgm:pt>
    <dgm:pt modelId="{D2F5973F-6389-4091-B126-A440D457E82D}">
      <dgm:prSet/>
      <dgm:spPr/>
      <dgm:t>
        <a:bodyPr/>
        <a:lstStyle/>
        <a:p>
          <a:r>
            <a:rPr lang="en-US"/>
            <a:t>concentrating</a:t>
          </a:r>
        </a:p>
      </dgm:t>
    </dgm:pt>
    <dgm:pt modelId="{4EDD0B4A-46BB-429F-84B8-080A9ED92849}" type="parTrans" cxnId="{B72A0F5B-3710-492F-9D7C-4E36FA9F9BC6}">
      <dgm:prSet/>
      <dgm:spPr/>
      <dgm:t>
        <a:bodyPr/>
        <a:lstStyle/>
        <a:p>
          <a:endParaRPr lang="en-US"/>
        </a:p>
      </dgm:t>
    </dgm:pt>
    <dgm:pt modelId="{466C353A-6B91-41B2-89A2-DFC38AE945C4}" type="sibTrans" cxnId="{B72A0F5B-3710-492F-9D7C-4E36FA9F9BC6}">
      <dgm:prSet/>
      <dgm:spPr/>
      <dgm:t>
        <a:bodyPr/>
        <a:lstStyle/>
        <a:p>
          <a:endParaRPr lang="en-US"/>
        </a:p>
      </dgm:t>
    </dgm:pt>
    <dgm:pt modelId="{4E67674B-96F4-41AC-A602-E53831F11B1B}" type="pres">
      <dgm:prSet presAssocID="{51978C06-AA26-47C3-9D4F-82652D0092F1}" presName="diagram" presStyleCnt="0">
        <dgm:presLayoutVars>
          <dgm:dir/>
          <dgm:resizeHandles val="exact"/>
        </dgm:presLayoutVars>
      </dgm:prSet>
      <dgm:spPr/>
    </dgm:pt>
    <dgm:pt modelId="{0661B856-D538-4777-A3B5-1622AF58C3FB}" type="pres">
      <dgm:prSet presAssocID="{D5F19083-F6B3-424B-9368-A2CEACCEB4BD}" presName="node" presStyleLbl="node1" presStyleIdx="0" presStyleCnt="10">
        <dgm:presLayoutVars>
          <dgm:bulletEnabled val="1"/>
        </dgm:presLayoutVars>
      </dgm:prSet>
      <dgm:spPr/>
    </dgm:pt>
    <dgm:pt modelId="{AA61806C-9FA8-42C4-9D57-4F4B938F04B7}" type="pres">
      <dgm:prSet presAssocID="{8B65240D-78C0-4D00-AB5F-7D60B4A9D879}" presName="sibTrans" presStyleCnt="0"/>
      <dgm:spPr/>
    </dgm:pt>
    <dgm:pt modelId="{91269542-FAC8-465D-ABCF-7A6AC60ECC98}" type="pres">
      <dgm:prSet presAssocID="{7ECD0083-A9AD-4D9F-9DCB-14A64A9202C7}" presName="node" presStyleLbl="node1" presStyleIdx="1" presStyleCnt="10">
        <dgm:presLayoutVars>
          <dgm:bulletEnabled val="1"/>
        </dgm:presLayoutVars>
      </dgm:prSet>
      <dgm:spPr/>
    </dgm:pt>
    <dgm:pt modelId="{B27132C9-9166-43E4-A76C-BAC35C270D52}" type="pres">
      <dgm:prSet presAssocID="{5BC3F2D3-8B00-4C50-B646-CC7954C4C2AE}" presName="sibTrans" presStyleCnt="0"/>
      <dgm:spPr/>
    </dgm:pt>
    <dgm:pt modelId="{176AF1B9-D75E-4078-B5C8-04CA1023C5BA}" type="pres">
      <dgm:prSet presAssocID="{7E4E1307-A9A6-4447-94A8-99E2BAA76226}" presName="node" presStyleLbl="node1" presStyleIdx="2" presStyleCnt="10">
        <dgm:presLayoutVars>
          <dgm:bulletEnabled val="1"/>
        </dgm:presLayoutVars>
      </dgm:prSet>
      <dgm:spPr/>
    </dgm:pt>
    <dgm:pt modelId="{0709E390-E368-4979-8378-E9706EB33E53}" type="pres">
      <dgm:prSet presAssocID="{88CADC3C-0154-4687-BE5C-778DB954CB3E}" presName="sibTrans" presStyleCnt="0"/>
      <dgm:spPr/>
    </dgm:pt>
    <dgm:pt modelId="{CD3BF42C-1AE0-467F-8160-7365DE790FA7}" type="pres">
      <dgm:prSet presAssocID="{115E122F-C1E3-456B-8FED-0E3D9DA6B02B}" presName="node" presStyleLbl="node1" presStyleIdx="3" presStyleCnt="10">
        <dgm:presLayoutVars>
          <dgm:bulletEnabled val="1"/>
        </dgm:presLayoutVars>
      </dgm:prSet>
      <dgm:spPr/>
    </dgm:pt>
    <dgm:pt modelId="{07F0158E-82AA-4A70-8FDD-B8DCC09D31E0}" type="pres">
      <dgm:prSet presAssocID="{3DB422C1-F200-4B61-82ED-BCA07CE071F8}" presName="sibTrans" presStyleCnt="0"/>
      <dgm:spPr/>
    </dgm:pt>
    <dgm:pt modelId="{03D2FD29-F838-4D94-BFD7-B470564E8E47}" type="pres">
      <dgm:prSet presAssocID="{227E55FD-8C3C-495C-8FF7-DBBCD4C97361}" presName="node" presStyleLbl="node1" presStyleIdx="4" presStyleCnt="10">
        <dgm:presLayoutVars>
          <dgm:bulletEnabled val="1"/>
        </dgm:presLayoutVars>
      </dgm:prSet>
      <dgm:spPr/>
    </dgm:pt>
    <dgm:pt modelId="{5BD77EAA-2D44-4E41-B2BC-4015359CB481}" type="pres">
      <dgm:prSet presAssocID="{179E9D29-7C2E-4291-A58A-BEC93CFF6D0B}" presName="sibTrans" presStyleCnt="0"/>
      <dgm:spPr/>
    </dgm:pt>
    <dgm:pt modelId="{F75AB6F2-6BF6-4411-9A7A-BBF321621196}" type="pres">
      <dgm:prSet presAssocID="{8533BB4D-C2D1-4B93-AD61-048A521CF5ED}" presName="node" presStyleLbl="node1" presStyleIdx="5" presStyleCnt="10">
        <dgm:presLayoutVars>
          <dgm:bulletEnabled val="1"/>
        </dgm:presLayoutVars>
      </dgm:prSet>
      <dgm:spPr/>
    </dgm:pt>
    <dgm:pt modelId="{916CD8CA-0CE6-4372-A5C2-BC0C4D768E88}" type="pres">
      <dgm:prSet presAssocID="{F2E2A405-7C90-4824-AED2-56F1DE9C4495}" presName="sibTrans" presStyleCnt="0"/>
      <dgm:spPr/>
    </dgm:pt>
    <dgm:pt modelId="{421C6043-01A1-4664-AD9B-9765EAC940F6}" type="pres">
      <dgm:prSet presAssocID="{FA95F584-071D-4623-B323-5A59961417C6}" presName="node" presStyleLbl="node1" presStyleIdx="6" presStyleCnt="10">
        <dgm:presLayoutVars>
          <dgm:bulletEnabled val="1"/>
        </dgm:presLayoutVars>
      </dgm:prSet>
      <dgm:spPr/>
    </dgm:pt>
    <dgm:pt modelId="{992A08A2-D57B-4994-B230-69B73E2701E3}" type="pres">
      <dgm:prSet presAssocID="{1A8F9CE3-844E-48EF-A5BE-BA292A7B8331}" presName="sibTrans" presStyleCnt="0"/>
      <dgm:spPr/>
    </dgm:pt>
    <dgm:pt modelId="{212A6909-B0C0-4657-B100-850A88E2237C}" type="pres">
      <dgm:prSet presAssocID="{543C59B1-E96F-4418-AD49-B2E5DC7E42A4}" presName="node" presStyleLbl="node1" presStyleIdx="7" presStyleCnt="10">
        <dgm:presLayoutVars>
          <dgm:bulletEnabled val="1"/>
        </dgm:presLayoutVars>
      </dgm:prSet>
      <dgm:spPr/>
    </dgm:pt>
    <dgm:pt modelId="{BC918D1A-F76A-4BFD-BADE-188E18A21548}" type="pres">
      <dgm:prSet presAssocID="{7AF9AFC3-570A-4BB5-B903-0946D1008ECD}" presName="sibTrans" presStyleCnt="0"/>
      <dgm:spPr/>
    </dgm:pt>
    <dgm:pt modelId="{CF09EF5C-54F4-434B-9247-6819A9433422}" type="pres">
      <dgm:prSet presAssocID="{68299B4B-48F8-4B7E-BD31-2EA245E5063C}" presName="node" presStyleLbl="node1" presStyleIdx="8" presStyleCnt="10">
        <dgm:presLayoutVars>
          <dgm:bulletEnabled val="1"/>
        </dgm:presLayoutVars>
      </dgm:prSet>
      <dgm:spPr/>
    </dgm:pt>
    <dgm:pt modelId="{869CE14D-1739-4170-8FD1-94DF992F1C78}" type="pres">
      <dgm:prSet presAssocID="{688A3AE4-15D8-4D43-A21A-E60A4707A313}" presName="sibTrans" presStyleCnt="0"/>
      <dgm:spPr/>
    </dgm:pt>
    <dgm:pt modelId="{1ABE4D0E-92AE-4E49-A21A-B54B8F46235F}" type="pres">
      <dgm:prSet presAssocID="{D2F5973F-6389-4091-B126-A440D457E82D}" presName="node" presStyleLbl="node1" presStyleIdx="9" presStyleCnt="10">
        <dgm:presLayoutVars>
          <dgm:bulletEnabled val="1"/>
        </dgm:presLayoutVars>
      </dgm:prSet>
      <dgm:spPr/>
    </dgm:pt>
  </dgm:ptLst>
  <dgm:cxnLst>
    <dgm:cxn modelId="{07298C09-FEBD-422B-9264-511CBE602E27}" srcId="{51978C06-AA26-47C3-9D4F-82652D0092F1}" destId="{8533BB4D-C2D1-4B93-AD61-048A521CF5ED}" srcOrd="5" destOrd="0" parTransId="{5982E9C4-9C05-4FFD-855D-B626762399B7}" sibTransId="{F2E2A405-7C90-4824-AED2-56F1DE9C4495}"/>
    <dgm:cxn modelId="{B3B45E21-BD43-429F-9FEF-A25A856069C8}" type="presOf" srcId="{D5F19083-F6B3-424B-9368-A2CEACCEB4BD}" destId="{0661B856-D538-4777-A3B5-1622AF58C3FB}" srcOrd="0" destOrd="0" presId="urn:microsoft.com/office/officeart/2005/8/layout/default"/>
    <dgm:cxn modelId="{D5BAD122-2680-487E-AC6D-DC9E298774C6}" srcId="{51978C06-AA26-47C3-9D4F-82652D0092F1}" destId="{7E4E1307-A9A6-4447-94A8-99E2BAA76226}" srcOrd="2" destOrd="0" parTransId="{4A303431-0DDD-420E-9B5E-220CF7D492B0}" sibTransId="{88CADC3C-0154-4687-BE5C-778DB954CB3E}"/>
    <dgm:cxn modelId="{BCF5852B-ADB6-4E65-B7EA-E670427FB6A0}" type="presOf" srcId="{7ECD0083-A9AD-4D9F-9DCB-14A64A9202C7}" destId="{91269542-FAC8-465D-ABCF-7A6AC60ECC98}" srcOrd="0" destOrd="0" presId="urn:microsoft.com/office/officeart/2005/8/layout/default"/>
    <dgm:cxn modelId="{E8206935-689E-47CB-A6BD-A56039DD74AB}" srcId="{51978C06-AA26-47C3-9D4F-82652D0092F1}" destId="{68299B4B-48F8-4B7E-BD31-2EA245E5063C}" srcOrd="8" destOrd="0" parTransId="{B1165492-CB73-4162-A6B9-89CF6B1C941C}" sibTransId="{688A3AE4-15D8-4D43-A21A-E60A4707A313}"/>
    <dgm:cxn modelId="{A45C1C3D-E57B-4699-B9F5-7EAEA96D9B1B}" type="presOf" srcId="{68299B4B-48F8-4B7E-BD31-2EA245E5063C}" destId="{CF09EF5C-54F4-434B-9247-6819A9433422}" srcOrd="0" destOrd="0" presId="urn:microsoft.com/office/officeart/2005/8/layout/default"/>
    <dgm:cxn modelId="{B72A0F5B-3710-492F-9D7C-4E36FA9F9BC6}" srcId="{51978C06-AA26-47C3-9D4F-82652D0092F1}" destId="{D2F5973F-6389-4091-B126-A440D457E82D}" srcOrd="9" destOrd="0" parTransId="{4EDD0B4A-46BB-429F-84B8-080A9ED92849}" sibTransId="{466C353A-6B91-41B2-89A2-DFC38AE945C4}"/>
    <dgm:cxn modelId="{9AD0E663-5C34-4D80-A798-A6391B70D00C}" type="presOf" srcId="{8533BB4D-C2D1-4B93-AD61-048A521CF5ED}" destId="{F75AB6F2-6BF6-4411-9A7A-BBF321621196}" srcOrd="0" destOrd="0" presId="urn:microsoft.com/office/officeart/2005/8/layout/default"/>
    <dgm:cxn modelId="{4A6C1F67-3282-4E37-9D38-27B1D77CC9E0}" srcId="{51978C06-AA26-47C3-9D4F-82652D0092F1}" destId="{7ECD0083-A9AD-4D9F-9DCB-14A64A9202C7}" srcOrd="1" destOrd="0" parTransId="{324E887E-9387-4676-82F2-E4E3527FA802}" sibTransId="{5BC3F2D3-8B00-4C50-B646-CC7954C4C2AE}"/>
    <dgm:cxn modelId="{76486569-9A68-4FFA-8331-BFE5B23B8F69}" type="presOf" srcId="{FA95F584-071D-4623-B323-5A59961417C6}" destId="{421C6043-01A1-4664-AD9B-9765EAC940F6}" srcOrd="0" destOrd="0" presId="urn:microsoft.com/office/officeart/2005/8/layout/default"/>
    <dgm:cxn modelId="{B7FC5E75-C524-46B5-9346-00C1D7D2EE0F}" type="presOf" srcId="{D2F5973F-6389-4091-B126-A440D457E82D}" destId="{1ABE4D0E-92AE-4E49-A21A-B54B8F46235F}" srcOrd="0" destOrd="0" presId="urn:microsoft.com/office/officeart/2005/8/layout/default"/>
    <dgm:cxn modelId="{93B9B37B-2A14-4BA8-897D-F7E8BA12D11E}" srcId="{51978C06-AA26-47C3-9D4F-82652D0092F1}" destId="{227E55FD-8C3C-495C-8FF7-DBBCD4C97361}" srcOrd="4" destOrd="0" parTransId="{EF562A17-A357-4A7A-A999-10D0DCF58835}" sibTransId="{179E9D29-7C2E-4291-A58A-BEC93CFF6D0B}"/>
    <dgm:cxn modelId="{94064784-6AA4-4CFF-9186-818A4F8D0E7D}" type="presOf" srcId="{7E4E1307-A9A6-4447-94A8-99E2BAA76226}" destId="{176AF1B9-D75E-4078-B5C8-04CA1023C5BA}" srcOrd="0" destOrd="0" presId="urn:microsoft.com/office/officeart/2005/8/layout/default"/>
    <dgm:cxn modelId="{DC8C258F-A464-419F-ABDA-F443377A5919}" srcId="{51978C06-AA26-47C3-9D4F-82652D0092F1}" destId="{D5F19083-F6B3-424B-9368-A2CEACCEB4BD}" srcOrd="0" destOrd="0" parTransId="{E30A8368-8630-4589-AA01-5C5724D5437D}" sibTransId="{8B65240D-78C0-4D00-AB5F-7D60B4A9D879}"/>
    <dgm:cxn modelId="{F0F1C58F-547E-4346-811D-1B218B6B6CE1}" type="presOf" srcId="{115E122F-C1E3-456B-8FED-0E3D9DA6B02B}" destId="{CD3BF42C-1AE0-467F-8160-7365DE790FA7}" srcOrd="0" destOrd="0" presId="urn:microsoft.com/office/officeart/2005/8/layout/default"/>
    <dgm:cxn modelId="{5EE27B9B-152D-4A8C-995D-0E414DE30BBC}" type="presOf" srcId="{543C59B1-E96F-4418-AD49-B2E5DC7E42A4}" destId="{212A6909-B0C0-4657-B100-850A88E2237C}" srcOrd="0" destOrd="0" presId="urn:microsoft.com/office/officeart/2005/8/layout/default"/>
    <dgm:cxn modelId="{DB32139E-339B-4C76-AD75-3EE4FF1922BE}" srcId="{51978C06-AA26-47C3-9D4F-82652D0092F1}" destId="{543C59B1-E96F-4418-AD49-B2E5DC7E42A4}" srcOrd="7" destOrd="0" parTransId="{90EEE8EF-0EC2-46E8-826E-21F4C6242719}" sibTransId="{7AF9AFC3-570A-4BB5-B903-0946D1008ECD}"/>
    <dgm:cxn modelId="{6A1CB29F-B22F-4414-82B5-CE476841CBA3}" type="presOf" srcId="{227E55FD-8C3C-495C-8FF7-DBBCD4C97361}" destId="{03D2FD29-F838-4D94-BFD7-B470564E8E47}" srcOrd="0" destOrd="0" presId="urn:microsoft.com/office/officeart/2005/8/layout/default"/>
    <dgm:cxn modelId="{6D026AA5-3B94-41A5-B129-89CB16716914}" type="presOf" srcId="{51978C06-AA26-47C3-9D4F-82652D0092F1}" destId="{4E67674B-96F4-41AC-A602-E53831F11B1B}" srcOrd="0" destOrd="0" presId="urn:microsoft.com/office/officeart/2005/8/layout/default"/>
    <dgm:cxn modelId="{881523C0-1775-4F63-9F7B-FC3AD40FC336}" srcId="{51978C06-AA26-47C3-9D4F-82652D0092F1}" destId="{FA95F584-071D-4623-B323-5A59961417C6}" srcOrd="6" destOrd="0" parTransId="{5558A12B-C0B6-489B-9430-788666CFF48B}" sibTransId="{1A8F9CE3-844E-48EF-A5BE-BA292A7B8331}"/>
    <dgm:cxn modelId="{D87706E0-D89D-4FCC-8300-1289C7061EE1}" srcId="{51978C06-AA26-47C3-9D4F-82652D0092F1}" destId="{115E122F-C1E3-456B-8FED-0E3D9DA6B02B}" srcOrd="3" destOrd="0" parTransId="{7FEA3765-F006-4FA7-B7CB-A2F612992281}" sibTransId="{3DB422C1-F200-4B61-82ED-BCA07CE071F8}"/>
    <dgm:cxn modelId="{C97D0523-0692-4A69-AC73-15A452F5202F}" type="presParOf" srcId="{4E67674B-96F4-41AC-A602-E53831F11B1B}" destId="{0661B856-D538-4777-A3B5-1622AF58C3FB}" srcOrd="0" destOrd="0" presId="urn:microsoft.com/office/officeart/2005/8/layout/default"/>
    <dgm:cxn modelId="{A9099D99-DAD5-4BF3-ADD1-C02E58CFD9C2}" type="presParOf" srcId="{4E67674B-96F4-41AC-A602-E53831F11B1B}" destId="{AA61806C-9FA8-42C4-9D57-4F4B938F04B7}" srcOrd="1" destOrd="0" presId="urn:microsoft.com/office/officeart/2005/8/layout/default"/>
    <dgm:cxn modelId="{CB564DCF-C1AE-423E-ADAC-1F14FDC278ED}" type="presParOf" srcId="{4E67674B-96F4-41AC-A602-E53831F11B1B}" destId="{91269542-FAC8-465D-ABCF-7A6AC60ECC98}" srcOrd="2" destOrd="0" presId="urn:microsoft.com/office/officeart/2005/8/layout/default"/>
    <dgm:cxn modelId="{9DB9CC4E-9727-41BB-A95D-7F4E6253B455}" type="presParOf" srcId="{4E67674B-96F4-41AC-A602-E53831F11B1B}" destId="{B27132C9-9166-43E4-A76C-BAC35C270D52}" srcOrd="3" destOrd="0" presId="urn:microsoft.com/office/officeart/2005/8/layout/default"/>
    <dgm:cxn modelId="{5DB8F1EE-F403-462F-A9F0-05F60CD033E1}" type="presParOf" srcId="{4E67674B-96F4-41AC-A602-E53831F11B1B}" destId="{176AF1B9-D75E-4078-B5C8-04CA1023C5BA}" srcOrd="4" destOrd="0" presId="urn:microsoft.com/office/officeart/2005/8/layout/default"/>
    <dgm:cxn modelId="{42EFF161-DBE6-4FBC-ADCC-92C32604BCED}" type="presParOf" srcId="{4E67674B-96F4-41AC-A602-E53831F11B1B}" destId="{0709E390-E368-4979-8378-E9706EB33E53}" srcOrd="5" destOrd="0" presId="urn:microsoft.com/office/officeart/2005/8/layout/default"/>
    <dgm:cxn modelId="{8742C6D8-9AA2-40E5-8C8E-5788608DD547}" type="presParOf" srcId="{4E67674B-96F4-41AC-A602-E53831F11B1B}" destId="{CD3BF42C-1AE0-467F-8160-7365DE790FA7}" srcOrd="6" destOrd="0" presId="urn:microsoft.com/office/officeart/2005/8/layout/default"/>
    <dgm:cxn modelId="{9BB0EFDD-7217-4B48-960B-7D5B9359A7B9}" type="presParOf" srcId="{4E67674B-96F4-41AC-A602-E53831F11B1B}" destId="{07F0158E-82AA-4A70-8FDD-B8DCC09D31E0}" srcOrd="7" destOrd="0" presId="urn:microsoft.com/office/officeart/2005/8/layout/default"/>
    <dgm:cxn modelId="{C3FD31ED-19BC-4B8B-BAA4-D1652FB97167}" type="presParOf" srcId="{4E67674B-96F4-41AC-A602-E53831F11B1B}" destId="{03D2FD29-F838-4D94-BFD7-B470564E8E47}" srcOrd="8" destOrd="0" presId="urn:microsoft.com/office/officeart/2005/8/layout/default"/>
    <dgm:cxn modelId="{B2EFB22E-9F7C-4E98-8DE7-06ECFDC6FAAB}" type="presParOf" srcId="{4E67674B-96F4-41AC-A602-E53831F11B1B}" destId="{5BD77EAA-2D44-4E41-B2BC-4015359CB481}" srcOrd="9" destOrd="0" presId="urn:microsoft.com/office/officeart/2005/8/layout/default"/>
    <dgm:cxn modelId="{2F3579A0-7156-463C-95FD-04DC7DA7FEAF}" type="presParOf" srcId="{4E67674B-96F4-41AC-A602-E53831F11B1B}" destId="{F75AB6F2-6BF6-4411-9A7A-BBF321621196}" srcOrd="10" destOrd="0" presId="urn:microsoft.com/office/officeart/2005/8/layout/default"/>
    <dgm:cxn modelId="{440CFA52-9FD0-4FA6-98F7-80054DD10765}" type="presParOf" srcId="{4E67674B-96F4-41AC-A602-E53831F11B1B}" destId="{916CD8CA-0CE6-4372-A5C2-BC0C4D768E88}" srcOrd="11" destOrd="0" presId="urn:microsoft.com/office/officeart/2005/8/layout/default"/>
    <dgm:cxn modelId="{2249FDA7-EE98-496D-A32B-BB26C4D877B6}" type="presParOf" srcId="{4E67674B-96F4-41AC-A602-E53831F11B1B}" destId="{421C6043-01A1-4664-AD9B-9765EAC940F6}" srcOrd="12" destOrd="0" presId="urn:microsoft.com/office/officeart/2005/8/layout/default"/>
    <dgm:cxn modelId="{A3F6673F-979D-48B5-B59D-2D4E11B4C5D0}" type="presParOf" srcId="{4E67674B-96F4-41AC-A602-E53831F11B1B}" destId="{992A08A2-D57B-4994-B230-69B73E2701E3}" srcOrd="13" destOrd="0" presId="urn:microsoft.com/office/officeart/2005/8/layout/default"/>
    <dgm:cxn modelId="{B894A170-1E65-4C20-ADEF-25E7FA9608AE}" type="presParOf" srcId="{4E67674B-96F4-41AC-A602-E53831F11B1B}" destId="{212A6909-B0C0-4657-B100-850A88E2237C}" srcOrd="14" destOrd="0" presId="urn:microsoft.com/office/officeart/2005/8/layout/default"/>
    <dgm:cxn modelId="{54B82BBF-9FC5-424E-A22F-838DEB210AF6}" type="presParOf" srcId="{4E67674B-96F4-41AC-A602-E53831F11B1B}" destId="{BC918D1A-F76A-4BFD-BADE-188E18A21548}" srcOrd="15" destOrd="0" presId="urn:microsoft.com/office/officeart/2005/8/layout/default"/>
    <dgm:cxn modelId="{E2A8057E-907A-4167-80E0-50CDE4055D2C}" type="presParOf" srcId="{4E67674B-96F4-41AC-A602-E53831F11B1B}" destId="{CF09EF5C-54F4-434B-9247-6819A9433422}" srcOrd="16" destOrd="0" presId="urn:microsoft.com/office/officeart/2005/8/layout/default"/>
    <dgm:cxn modelId="{A4994B09-9C9E-45C7-963D-1B143C066BC1}" type="presParOf" srcId="{4E67674B-96F4-41AC-A602-E53831F11B1B}" destId="{869CE14D-1739-4170-8FD1-94DF992F1C78}" srcOrd="17" destOrd="0" presId="urn:microsoft.com/office/officeart/2005/8/layout/default"/>
    <dgm:cxn modelId="{481D743A-7CA4-487F-BC02-753800E38782}" type="presParOf" srcId="{4E67674B-96F4-41AC-A602-E53831F11B1B}" destId="{1ABE4D0E-92AE-4E49-A21A-B54B8F46235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C0E45-2B0A-4A0D-8523-8740B9CBE37B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8E5B5-11D8-487D-AEB4-1B3FC76375CA}">
      <dgm:prSet custT="1"/>
      <dgm:spPr/>
      <dgm:t>
        <a:bodyPr/>
        <a:lstStyle/>
        <a:p>
          <a:pPr algn="ctr"/>
          <a:r>
            <a:rPr lang="en-US" sz="4000" dirty="0">
              <a:hlinkClick xmlns:r="http://schemas.openxmlformats.org/officeDocument/2006/relationships" r:id="rId1"/>
            </a:rPr>
            <a:t>CSI Section 504 Resources Site</a:t>
          </a:r>
          <a:endParaRPr lang="en-US" sz="4000" dirty="0"/>
        </a:p>
      </dgm:t>
    </dgm:pt>
    <dgm:pt modelId="{8CEFFD08-3DE7-4F48-8C79-7081DBB4425A}" type="parTrans" cxnId="{BC3F3551-834C-483B-BABA-1AFA4A42215E}">
      <dgm:prSet/>
      <dgm:spPr/>
      <dgm:t>
        <a:bodyPr/>
        <a:lstStyle/>
        <a:p>
          <a:endParaRPr lang="en-US"/>
        </a:p>
      </dgm:t>
    </dgm:pt>
    <dgm:pt modelId="{EDEF6A90-F35D-40D5-9A38-3E0619EEA530}" type="sibTrans" cxnId="{BC3F3551-834C-483B-BABA-1AFA4A42215E}">
      <dgm:prSet/>
      <dgm:spPr/>
      <dgm:t>
        <a:bodyPr/>
        <a:lstStyle/>
        <a:p>
          <a:endParaRPr lang="en-US"/>
        </a:p>
      </dgm:t>
    </dgm:pt>
    <dgm:pt modelId="{C25C2F4C-F43A-4A16-BF0C-9DEA1E40256C}" type="pres">
      <dgm:prSet presAssocID="{F70C0E45-2B0A-4A0D-8523-8740B9CBE37B}" presName="linear" presStyleCnt="0">
        <dgm:presLayoutVars>
          <dgm:animLvl val="lvl"/>
          <dgm:resizeHandles val="exact"/>
        </dgm:presLayoutVars>
      </dgm:prSet>
      <dgm:spPr/>
    </dgm:pt>
    <dgm:pt modelId="{046DE774-EBCF-4F80-9B48-A52F09CA17BC}" type="pres">
      <dgm:prSet presAssocID="{9898E5B5-11D8-487D-AEB4-1B3FC76375CA}" presName="parentText" presStyleLbl="node1" presStyleIdx="0" presStyleCnt="1" custScaleY="123548">
        <dgm:presLayoutVars>
          <dgm:chMax val="0"/>
          <dgm:bulletEnabled val="1"/>
        </dgm:presLayoutVars>
      </dgm:prSet>
      <dgm:spPr/>
    </dgm:pt>
  </dgm:ptLst>
  <dgm:cxnLst>
    <dgm:cxn modelId="{CB2F874A-DB2C-407F-AA5D-5A421F6A013B}" type="presOf" srcId="{9898E5B5-11D8-487D-AEB4-1B3FC76375CA}" destId="{046DE774-EBCF-4F80-9B48-A52F09CA17BC}" srcOrd="0" destOrd="0" presId="urn:microsoft.com/office/officeart/2005/8/layout/vList2"/>
    <dgm:cxn modelId="{BC3F3551-834C-483B-BABA-1AFA4A42215E}" srcId="{F70C0E45-2B0A-4A0D-8523-8740B9CBE37B}" destId="{9898E5B5-11D8-487D-AEB4-1B3FC76375CA}" srcOrd="0" destOrd="0" parTransId="{8CEFFD08-3DE7-4F48-8C79-7081DBB4425A}" sibTransId="{EDEF6A90-F35D-40D5-9A38-3E0619EEA530}"/>
    <dgm:cxn modelId="{47B609C9-845B-451C-B31A-5B97B565E62E}" type="presOf" srcId="{F70C0E45-2B0A-4A0D-8523-8740B9CBE37B}" destId="{C25C2F4C-F43A-4A16-BF0C-9DEA1E40256C}" srcOrd="0" destOrd="0" presId="urn:microsoft.com/office/officeart/2005/8/layout/vList2"/>
    <dgm:cxn modelId="{30078BD4-BB14-4D1B-9041-503C956DBC96}" type="presParOf" srcId="{C25C2F4C-F43A-4A16-BF0C-9DEA1E40256C}" destId="{046DE774-EBCF-4F80-9B48-A52F09CA1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1B856-D538-4777-A3B5-1622AF58C3FB}">
      <dsp:nvSpPr>
        <dsp:cNvPr id="0" name=""/>
        <dsp:cNvSpPr/>
      </dsp:nvSpPr>
      <dsp:spPr>
        <a:xfrm>
          <a:off x="436984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caring for oneself</a:t>
          </a:r>
        </a:p>
      </dsp:txBody>
      <dsp:txXfrm>
        <a:off x="436984" y="884"/>
        <a:ext cx="1630867" cy="978520"/>
      </dsp:txXfrm>
    </dsp:sp>
    <dsp:sp modelId="{91269542-FAC8-465D-ABCF-7A6AC60ECC98}">
      <dsp:nvSpPr>
        <dsp:cNvPr id="0" name=""/>
        <dsp:cNvSpPr/>
      </dsp:nvSpPr>
      <dsp:spPr>
        <a:xfrm>
          <a:off x="2230938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performing manual tasks</a:t>
          </a:r>
        </a:p>
      </dsp:txBody>
      <dsp:txXfrm>
        <a:off x="2230938" y="884"/>
        <a:ext cx="1630867" cy="978520"/>
      </dsp:txXfrm>
    </dsp:sp>
    <dsp:sp modelId="{176AF1B9-D75E-4078-B5C8-04CA1023C5BA}">
      <dsp:nvSpPr>
        <dsp:cNvPr id="0" name=""/>
        <dsp:cNvSpPr/>
      </dsp:nvSpPr>
      <dsp:spPr>
        <a:xfrm>
          <a:off x="4024893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walking</a:t>
          </a:r>
        </a:p>
      </dsp:txBody>
      <dsp:txXfrm>
        <a:off x="4024893" y="884"/>
        <a:ext cx="1630867" cy="978520"/>
      </dsp:txXfrm>
    </dsp:sp>
    <dsp:sp modelId="{CD3BF42C-1AE0-467F-8160-7365DE790FA7}">
      <dsp:nvSpPr>
        <dsp:cNvPr id="0" name=""/>
        <dsp:cNvSpPr/>
      </dsp:nvSpPr>
      <dsp:spPr>
        <a:xfrm>
          <a:off x="5818848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seeing</a:t>
          </a:r>
        </a:p>
      </dsp:txBody>
      <dsp:txXfrm>
        <a:off x="5818848" y="884"/>
        <a:ext cx="1630867" cy="978520"/>
      </dsp:txXfrm>
    </dsp:sp>
    <dsp:sp modelId="{03D2FD29-F838-4D94-BFD7-B470564E8E47}">
      <dsp:nvSpPr>
        <dsp:cNvPr id="0" name=""/>
        <dsp:cNvSpPr/>
      </dsp:nvSpPr>
      <dsp:spPr>
        <a:xfrm>
          <a:off x="436984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breathing</a:t>
          </a:r>
        </a:p>
      </dsp:txBody>
      <dsp:txXfrm>
        <a:off x="436984" y="1142491"/>
        <a:ext cx="1630867" cy="978520"/>
      </dsp:txXfrm>
    </dsp:sp>
    <dsp:sp modelId="{F75AB6F2-6BF6-4411-9A7A-BBF321621196}">
      <dsp:nvSpPr>
        <dsp:cNvPr id="0" name=""/>
        <dsp:cNvSpPr/>
      </dsp:nvSpPr>
      <dsp:spPr>
        <a:xfrm>
          <a:off x="2230938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hearing</a:t>
          </a:r>
        </a:p>
      </dsp:txBody>
      <dsp:txXfrm>
        <a:off x="2230938" y="1142491"/>
        <a:ext cx="1630867" cy="978520"/>
      </dsp:txXfrm>
    </dsp:sp>
    <dsp:sp modelId="{421C6043-01A1-4664-AD9B-9765EAC940F6}">
      <dsp:nvSpPr>
        <dsp:cNvPr id="0" name=""/>
        <dsp:cNvSpPr/>
      </dsp:nvSpPr>
      <dsp:spPr>
        <a:xfrm>
          <a:off x="4024893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speaking</a:t>
          </a:r>
        </a:p>
      </dsp:txBody>
      <dsp:txXfrm>
        <a:off x="4024893" y="1142491"/>
        <a:ext cx="1630867" cy="978520"/>
      </dsp:txXfrm>
    </dsp:sp>
    <dsp:sp modelId="{212A6909-B0C0-4657-B100-850A88E2237C}">
      <dsp:nvSpPr>
        <dsp:cNvPr id="0" name=""/>
        <dsp:cNvSpPr/>
      </dsp:nvSpPr>
      <dsp:spPr>
        <a:xfrm>
          <a:off x="5818848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reading</a:t>
          </a:r>
        </a:p>
      </dsp:txBody>
      <dsp:txXfrm>
        <a:off x="5818848" y="1142491"/>
        <a:ext cx="1630867" cy="978520"/>
      </dsp:txXfrm>
    </dsp:sp>
    <dsp:sp modelId="{CF09EF5C-54F4-434B-9247-6819A9433422}">
      <dsp:nvSpPr>
        <dsp:cNvPr id="0" name=""/>
        <dsp:cNvSpPr/>
      </dsp:nvSpPr>
      <dsp:spPr>
        <a:xfrm>
          <a:off x="2230938" y="2284099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learning </a:t>
          </a:r>
        </a:p>
      </dsp:txBody>
      <dsp:txXfrm>
        <a:off x="2230938" y="2284099"/>
        <a:ext cx="1630867" cy="978520"/>
      </dsp:txXfrm>
    </dsp:sp>
    <dsp:sp modelId="{1ABE4D0E-92AE-4E49-A21A-B54B8F46235F}">
      <dsp:nvSpPr>
        <dsp:cNvPr id="0" name=""/>
        <dsp:cNvSpPr/>
      </dsp:nvSpPr>
      <dsp:spPr>
        <a:xfrm>
          <a:off x="4024893" y="2284099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concentrating</a:t>
          </a:r>
        </a:p>
      </dsp:txBody>
      <dsp:txXfrm>
        <a:off x="4024893" y="2284099"/>
        <a:ext cx="1630867" cy="9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DE774-EBCF-4F80-9B48-A52F09CA17BC}">
      <dsp:nvSpPr>
        <dsp:cNvPr id="0" name=""/>
        <dsp:cNvSpPr/>
      </dsp:nvSpPr>
      <dsp:spPr>
        <a:xfrm>
          <a:off x="0" y="880085"/>
          <a:ext cx="7886700" cy="15033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hlinkClick xmlns:r="http://schemas.openxmlformats.org/officeDocument/2006/relationships" r:id="rId1"/>
            </a:rPr>
            <a:t>CSI Section 504 Resources Site</a:t>
          </a:r>
          <a:endParaRPr lang="en-US" sz="4000" kern="1200" dirty="0"/>
        </a:p>
      </dsp:txBody>
      <dsp:txXfrm>
        <a:off x="73387" y="953472"/>
        <a:ext cx="7739926" cy="135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CA0B-7EA4-4C45-B424-F55137C125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306F-3785-E64C-8E5E-C8D96A6F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F0A5-7CE0-3500-06A7-B07A8BBE9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9BC5E-1960-F218-ED6F-12B91CE9A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F422-C5EC-0B4B-A748-370B84A6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8792-CA5F-57B8-733C-8E190F7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06FA-57C8-B2B6-1BC3-F32518EB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7E353425-CE9F-C624-754C-7719E1D2E27B}"/>
              </a:ext>
            </a:extLst>
          </p:cNvPr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CE290D4C-CBA4-8245-C4A3-ED5BCCCD4392}"/>
              </a:ext>
            </a:extLst>
          </p:cNvPr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E9CC4293-AA86-FF3A-7F6E-CF8431E58E62}"/>
              </a:ext>
            </a:extLst>
          </p:cNvPr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>
            <a:extLst>
              <a:ext uri="{FF2B5EF4-FFF2-40B4-BE49-F238E27FC236}">
                <a16:creationId xmlns:a16="http://schemas.microsoft.com/office/drawing/2014/main" id="{3C6F3ED3-A795-406B-7BBC-CD794269B2B0}"/>
              </a:ext>
            </a:extLst>
          </p:cNvPr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0EDF-82CE-9782-624B-0342CBA1E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8C41-5847-AA5B-52C8-ECBA6AB0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DDA20-0D9D-768D-7DBE-3C48E31B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B1F1-B9F6-70C3-BE3B-FE6C28FF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F28B-5DE3-450E-D19B-2FE7705A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4882F-E561-D367-9F2D-BCF44BE7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4D699-95E4-ED85-75B8-D1042A7ED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80BF9-7E88-6B08-09E6-1124360A1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E163-BCAE-F39F-C783-5C95DFB7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8E22-E02A-5EEB-8944-064EF41F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9FED-BC49-73E3-12E4-7EA8D3E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75FC-E99D-3E25-FA0B-DF00CDCD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C730-EA21-E169-EAD1-257D4B47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CBF71-2DF6-EC04-1676-A04EFB6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C83F-07FD-CC57-CF37-D34354FE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754A-2BC6-B5F5-2B11-E221981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EFBE2C63-3704-5D90-C9F4-3B0BD8F6136B}"/>
              </a:ext>
            </a:extLst>
          </p:cNvPr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>
            <a:extLst>
              <a:ext uri="{FF2B5EF4-FFF2-40B4-BE49-F238E27FC236}">
                <a16:creationId xmlns:a16="http://schemas.microsoft.com/office/drawing/2014/main" id="{0EF85E86-7D42-40BF-D031-28146D69C834}"/>
              </a:ext>
            </a:extLst>
          </p:cNvPr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>
            <a:extLst>
              <a:ext uri="{FF2B5EF4-FFF2-40B4-BE49-F238E27FC236}">
                <a16:creationId xmlns:a16="http://schemas.microsoft.com/office/drawing/2014/main" id="{A8EC11E5-4F68-414A-D4BD-FBCA5BC834F1}"/>
              </a:ext>
            </a:extLst>
          </p:cNvPr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>
            <a:extLst>
              <a:ext uri="{FF2B5EF4-FFF2-40B4-BE49-F238E27FC236}">
                <a16:creationId xmlns:a16="http://schemas.microsoft.com/office/drawing/2014/main" id="{EFA4A128-2C35-7A5A-498C-F49898065C55}"/>
              </a:ext>
            </a:extLst>
          </p:cNvPr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39250A-6332-2A8B-9855-705C65062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08E5-90BE-F2E2-166F-7CDDDDCD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EE110-CD86-D88F-1258-DD124F1B0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57C9C-1A35-6C46-8118-CC57E1A6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574B-46A7-FEC8-2B15-DAF66B9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F62E-9B74-5295-B4B4-44A3CFE5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9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D62A-479C-303D-8897-10808DAF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9674-6C8A-5C60-49F6-74E29F930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973F3-7CD7-E91D-03A3-A3BB2010B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24698-5EF7-C551-3B7A-E5D84C46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E3293-52F3-D4C8-1108-72B3EB1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4D32-A37A-318F-6966-2AD3246B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B8502D3-3991-333F-4EFD-246B3E5DA1D1}"/>
              </a:ext>
            </a:extLst>
          </p:cNvPr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>
            <a:extLst>
              <a:ext uri="{FF2B5EF4-FFF2-40B4-BE49-F238E27FC236}">
                <a16:creationId xmlns:a16="http://schemas.microsoft.com/office/drawing/2014/main" id="{866EABE3-0CBA-1BF8-14BD-938698ABE793}"/>
              </a:ext>
            </a:extLst>
          </p:cNvPr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>
            <a:extLst>
              <a:ext uri="{FF2B5EF4-FFF2-40B4-BE49-F238E27FC236}">
                <a16:creationId xmlns:a16="http://schemas.microsoft.com/office/drawing/2014/main" id="{99D61933-7BDC-81EF-E294-BDD0AF71D401}"/>
              </a:ext>
            </a:extLst>
          </p:cNvPr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>
            <a:extLst>
              <a:ext uri="{FF2B5EF4-FFF2-40B4-BE49-F238E27FC236}">
                <a16:creationId xmlns:a16="http://schemas.microsoft.com/office/drawing/2014/main" id="{D1786E2B-1F6F-72F7-4A41-29F5837434A2}"/>
              </a:ext>
            </a:extLst>
          </p:cNvPr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78EE7E-749C-DD66-990E-51F64DE6C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504F-31F4-D1C2-6E6C-389DAE59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3CC2-C029-1160-1156-C53679D0D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0E8AC-4354-1381-C041-8707CAA8E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46A08-6774-DB9A-E551-03C2911EB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7A376-B0B5-B6E2-B33C-8EE3AD901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9024C-5393-5599-1B65-978430A1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96249-EBD4-267D-F978-AFFB60F2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F2DCF-43B1-689D-229A-0FE41B1A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6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29D-5029-DEB3-D201-4BF4E480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B3DE8-9E1E-989C-74E5-3429E8C5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50837-384B-4B14-C773-C8B47AD7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6B20F-356F-86C3-C0D8-1BC2E1B4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2776C-3DAD-12EC-EFA9-088C58091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>
            <a:extLst>
              <a:ext uri="{FF2B5EF4-FFF2-40B4-BE49-F238E27FC236}">
                <a16:creationId xmlns:a16="http://schemas.microsoft.com/office/drawing/2014/main" id="{63FB0E7E-785F-8C53-5F1A-3042AA31636F}"/>
              </a:ext>
            </a:extLst>
          </p:cNvPr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>
            <a:extLst>
              <a:ext uri="{FF2B5EF4-FFF2-40B4-BE49-F238E27FC236}">
                <a16:creationId xmlns:a16="http://schemas.microsoft.com/office/drawing/2014/main" id="{AE5BAA70-E420-333E-A2D7-CBEB944CC797}"/>
              </a:ext>
            </a:extLst>
          </p:cNvPr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482AAEB4-D631-1AB9-7DC8-BD2DFD2D5831}"/>
              </a:ext>
            </a:extLst>
          </p:cNvPr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>
            <a:extLst>
              <a:ext uri="{FF2B5EF4-FFF2-40B4-BE49-F238E27FC236}">
                <a16:creationId xmlns:a16="http://schemas.microsoft.com/office/drawing/2014/main" id="{54BB3AA1-30C9-1DBD-8AA5-195716E35D58}"/>
              </a:ext>
            </a:extLst>
          </p:cNvPr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66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51B38-2632-C69D-2ECA-6117772C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E4F5A-06AA-651D-3E7C-033A75E6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1D5A-76D7-E443-407D-5EA6499B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1803-4F7D-E5F7-58C5-DCA1CF3A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2B7B-94C1-EB6B-DCF8-2BCCDC9B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5B59E-38B7-B6C8-768E-7F8EB7ECD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0337-5715-CD49-93E8-F6BE085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3C778-A067-BBE3-C980-F997A95F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4FFB-0433-F28E-932F-88A2F0B6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1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324-8F45-2B78-3E82-AA523190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827FE-A7AC-A1EC-CBCB-7E0196391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BE4BB-D6F1-4F2F-0D9C-421110B7C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4818C-72EB-8FDE-1C98-614B5339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D45B-2841-A1C1-A9E9-4B45E35A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579F6-46EE-9EA4-F6EE-56DE91FA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FE088-AA63-AD20-6390-A3F55095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7B87-F02E-F05F-B882-9D314AD7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F413-4701-DEAA-CB86-446AB3220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F7C7-6AD6-CDB8-C36F-AF76BB325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9835-E205-2BEE-D978-D82CAD97E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660" r:id="rId12"/>
    <p:sldLayoutId id="2147483668" r:id="rId13"/>
    <p:sldLayoutId id="2147483673" r:id="rId14"/>
    <p:sldLayoutId id="2147483674" r:id="rId15"/>
    <p:sldLayoutId id="214748367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about/offices/list/ocr/504faq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about/offices/list/ocr/504faq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ection 504 Module 5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/>
          <a:lstStyle/>
          <a:p>
            <a:r>
              <a:rPr lang="en-US" dirty="0"/>
              <a:t>Section 504 Module 7:</a:t>
            </a:r>
          </a:p>
        </p:txBody>
      </p:sp>
      <p:sp>
        <p:nvSpPr>
          <p:cNvPr id="3" name="Subtitle 2" descr="Subtitle:  CSI Reviews of 504 Plans and Programs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and Eligibility Determination</a:t>
            </a:r>
            <a:endParaRPr 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9BC04D-98B8-61DA-122F-DA6A4CBB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Conduct Evaluation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6A992C-5D0B-D13B-6077-941C548F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Review private records, evaluations, letters from physicians and other providers</a:t>
            </a:r>
          </a:p>
          <a:p>
            <a:r>
              <a:rPr lang="en-US" dirty="0"/>
              <a:t>Review school records for achievement, discipline, assessment, grades, attendance, etc.</a:t>
            </a:r>
          </a:p>
          <a:p>
            <a:r>
              <a:rPr lang="en-US" dirty="0"/>
              <a:t>Observe student in multiple settings</a:t>
            </a:r>
          </a:p>
          <a:p>
            <a:r>
              <a:rPr lang="en-US" dirty="0"/>
              <a:t>Interview parent and possibly student</a:t>
            </a:r>
          </a:p>
          <a:p>
            <a:r>
              <a:rPr lang="en-US" dirty="0"/>
              <a:t>Conduct any additional assessments….if needed</a:t>
            </a:r>
          </a:p>
        </p:txBody>
      </p:sp>
    </p:spTree>
    <p:extLst>
      <p:ext uri="{BB962C8B-B14F-4D97-AF65-F5344CB8AC3E}">
        <p14:creationId xmlns:p14="http://schemas.microsoft.com/office/powerpoint/2010/main" val="214140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Evaluation Report/Eligibility Determination</a:t>
            </a:r>
          </a:p>
        </p:txBody>
      </p:sp>
      <p:pic>
        <p:nvPicPr>
          <p:cNvPr id="6" name="Content Placeholder 5" descr="Page 1 of Evaluation Report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3" y="1330779"/>
            <a:ext cx="3740309" cy="4846184"/>
          </a:xfrm>
        </p:spPr>
      </p:pic>
      <p:pic>
        <p:nvPicPr>
          <p:cNvPr id="8" name="Content Placeholder 7" descr="Page 2 of evaluation report">
            <a:extLst>
              <a:ext uri="{FF2B5EF4-FFF2-40B4-BE49-F238E27FC236}">
                <a16:creationId xmlns:a16="http://schemas.microsoft.com/office/drawing/2014/main" id="{A82545E5-CF94-8C06-834B-B6141E3E0A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913" y="1330779"/>
            <a:ext cx="3905178" cy="4846184"/>
          </a:xfrm>
        </p:spPr>
      </p:pic>
    </p:spTree>
    <p:extLst>
      <p:ext uri="{BB962C8B-B14F-4D97-AF65-F5344CB8AC3E}">
        <p14:creationId xmlns:p14="http://schemas.microsoft.com/office/powerpoint/2010/main" val="37852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Evaluation Report/Eligibility Determination Example 1</a:t>
            </a:r>
          </a:p>
        </p:txBody>
      </p:sp>
      <p:pic>
        <p:nvPicPr>
          <p:cNvPr id="6" name="Content Placeholder 5" descr="Example of evaluation report language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3" y="1330779"/>
            <a:ext cx="3740309" cy="48461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48FF4-1E93-C0BC-C94F-6442308F4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Describe the impairment, don’t just list a diagnosis from a private source. </a:t>
            </a:r>
          </a:p>
          <a:p>
            <a:r>
              <a:rPr lang="en-US" sz="2400" dirty="0"/>
              <a:t>Show a direct connection between the condition and the impact areas.</a:t>
            </a:r>
          </a:p>
          <a:p>
            <a:pPr lvl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(this one is too broad.  Probably doesn’t impact hearing, thinking, performing manual tasks, reading)</a:t>
            </a:r>
          </a:p>
          <a:p>
            <a:r>
              <a:rPr lang="en-US" sz="2400" dirty="0"/>
              <a:t>Summarize the data and what it means…the impact of the impairment.</a:t>
            </a:r>
          </a:p>
        </p:txBody>
      </p:sp>
    </p:spTree>
    <p:extLst>
      <p:ext uri="{BB962C8B-B14F-4D97-AF65-F5344CB8AC3E}">
        <p14:creationId xmlns:p14="http://schemas.microsoft.com/office/powerpoint/2010/main" val="28460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Evaluation Report/Eligibility Determination Example 2</a:t>
            </a:r>
          </a:p>
        </p:txBody>
      </p:sp>
      <p:pic>
        <p:nvPicPr>
          <p:cNvPr id="6" name="Content Placeholder 5" descr="Example of evaluation report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3" y="1330779"/>
            <a:ext cx="3740309" cy="48461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48FF4-1E93-C0BC-C94F-6442308F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959" y="1330779"/>
            <a:ext cx="4146391" cy="4846184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Recent medical information on migraine condition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Attendance data of missed school due to migraines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Student’s report of frequency of migraines in the classroom and impact on her academic performance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Mother’s statement of impact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Interviews to Assess Impairment and Substantial Limitation</a:t>
            </a:r>
          </a:p>
        </p:txBody>
      </p:sp>
      <p:pic>
        <p:nvPicPr>
          <p:cNvPr id="6" name="Content Placeholder 5" descr="Example of interviews with school nurse and teacher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3" y="1330779"/>
            <a:ext cx="3740309" cy="4846184"/>
          </a:xfrm>
        </p:spPr>
      </p:pic>
      <p:pic>
        <p:nvPicPr>
          <p:cNvPr id="8" name="Content Placeholder 7" descr="Examples of interviews with student">
            <a:extLst>
              <a:ext uri="{FF2B5EF4-FFF2-40B4-BE49-F238E27FC236}">
                <a16:creationId xmlns:a16="http://schemas.microsoft.com/office/drawing/2014/main" id="{A82545E5-CF94-8C06-834B-B6141E3E0A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913" y="1330779"/>
            <a:ext cx="3905178" cy="4846184"/>
          </a:xfrm>
        </p:spPr>
      </p:pic>
    </p:spTree>
    <p:extLst>
      <p:ext uri="{BB962C8B-B14F-4D97-AF65-F5344CB8AC3E}">
        <p14:creationId xmlns:p14="http://schemas.microsoft.com/office/powerpoint/2010/main" val="5224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Evaluation Report Participants Page</a:t>
            </a:r>
          </a:p>
        </p:txBody>
      </p:sp>
      <p:pic>
        <p:nvPicPr>
          <p:cNvPr id="6" name="Content Placeholder 5" descr="Example of 504 Initial Eligibility participant's page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557" y="1825625"/>
            <a:ext cx="3358385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460BF-D0FD-09BA-3BFA-7AE4EBC8AC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Names and titles should be legible</a:t>
            </a:r>
          </a:p>
          <a:p>
            <a:r>
              <a:rPr lang="en-US" sz="2400" dirty="0"/>
              <a:t>Titles should match the Notice of Meeting</a:t>
            </a:r>
          </a:p>
          <a:p>
            <a:r>
              <a:rPr lang="en-US" sz="2400" dirty="0"/>
              <a:t>Areas identified in Consent for Evaluation should have proper evaluators and should attend the meeting</a:t>
            </a:r>
          </a:p>
          <a:p>
            <a:r>
              <a:rPr lang="en-US" sz="2400" dirty="0"/>
              <a:t>Notes include any decisions made, options considered but not chosen and reasons why.</a:t>
            </a:r>
          </a:p>
        </p:txBody>
      </p:sp>
    </p:spTree>
    <p:extLst>
      <p:ext uri="{BB962C8B-B14F-4D97-AF65-F5344CB8AC3E}">
        <p14:creationId xmlns:p14="http://schemas.microsoft.com/office/powerpoint/2010/main" val="16411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296C-DB23-E82D-BB70-9C5F4FB7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 &amp; A’s:  Medical/Independent Evals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EFADA-1E73-E612-D1A9-76A913F6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Q’s:</a:t>
            </a:r>
          </a:p>
          <a:p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Can a medical diagnosis suffice as an evaluation for the purpose of providing FAPE?</a:t>
            </a:r>
          </a:p>
          <a:p>
            <a:r>
              <a:rPr lang="en-US" sz="240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Does a medical diagnosis of an illness automatically mean a student can receive services under Section 504?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30A13"/>
                </a:solidFill>
                <a:latin typeface="Helvetica Neue" panose="02000503000000020004" pitchFamily="2" charset="0"/>
              </a:rPr>
              <a:t>A:</a:t>
            </a:r>
            <a:endParaRPr lang="en-US" sz="2400" b="1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No, must also have a variety of data from the school to show the presence of the condition at school and a significant impact.  Cannot rely on one measure.</a:t>
            </a:r>
            <a:endParaRPr lang="en-US" sz="20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pPr lvl="1"/>
            <a:endParaRPr lang="en-US" sz="150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 lvl="1"/>
            <a:endParaRPr lang="en-US" sz="1500" dirty="0">
              <a:solidFill>
                <a:srgbClr val="030A13"/>
              </a:solidFill>
              <a:latin typeface="Helvetica Neue" panose="02000503000000020004" pitchFamily="2" charset="0"/>
            </a:endParaRPr>
          </a:p>
          <a:p>
            <a:r>
              <a:rPr lang="en-US" sz="180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How should a recipient school district handle an outside independent evaluation? Do all data brought to a multi-disciplinary committee need to be considered and given equal weight?</a:t>
            </a:r>
          </a:p>
        </p:txBody>
      </p:sp>
    </p:spTree>
    <p:extLst>
      <p:ext uri="{BB962C8B-B14F-4D97-AF65-F5344CB8AC3E}">
        <p14:creationId xmlns:p14="http://schemas.microsoft.com/office/powerpoint/2010/main" val="231520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296C-DB23-E82D-BB70-9C5F4FB7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EFADA-1E73-E612-D1A9-76A913F6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Q:</a:t>
            </a:r>
          </a:p>
          <a:p>
            <a:pPr marL="0" indent="0">
              <a:buNone/>
            </a:pPr>
            <a:r>
              <a:rPr lang="en-US" sz="240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How should a recipient school district handle an outside independent evaluation? Do all data brought to a multi-disciplinary committee need to be considered and given equal weight?</a:t>
            </a:r>
          </a:p>
          <a:p>
            <a:pPr marL="0" indent="0">
              <a:buNone/>
            </a:pPr>
            <a:endParaRPr lang="en-US" sz="2400" b="1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30A13"/>
                </a:solidFill>
                <a:latin typeface="Helvetica Neue" panose="02000503000000020004" pitchFamily="2" charset="0"/>
              </a:rPr>
              <a:t>A:</a:t>
            </a:r>
            <a:endParaRPr lang="en-US" sz="2400" b="1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No, all data sources are important to consider.  However, with a private/independent evaluation, the bourdon of proof will be on the school if it does not agree.</a:t>
            </a:r>
            <a:endParaRPr lang="en-US" sz="20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pPr lvl="1"/>
            <a:endParaRPr lang="en-US" sz="150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 lvl="1"/>
            <a:endParaRPr lang="en-US" sz="1500" dirty="0">
              <a:solidFill>
                <a:srgbClr val="030A13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2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296C-DB23-E82D-BB70-9C5F4FB7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Q &amp; A’s:  Refusal for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EFADA-1E73-E612-D1A9-76A913F6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020"/>
            <a:ext cx="7886700" cy="4626943"/>
          </a:xfrm>
        </p:spPr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What should a recipient school district do if a parent refuses to consent to an initial evaluation under the Individuals with Disabilities Education Act (IDEA), but demands a Section 504 plan for a student without further evaluation?</a:t>
            </a:r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Parent must provide consent for an evaluation under Section 504 to determine whether the student is eligible to receive a plan.</a:t>
            </a:r>
          </a:p>
          <a:p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 Who in the evaluation process makes the ultimate decision regarding a student's eligibility for services under Section 504?</a:t>
            </a:r>
          </a:p>
          <a:p>
            <a:pPr lvl="1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the 504 team which is composed of knowledgeable individuals 9regarding the student, the condition, the impact and the placement options as noted earlier)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8014-D0FF-1B58-322A-1C57C061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 &amp; A’s:  Episodic Impairments/in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C7F0-41B2-ACCC-A522-00C7796B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30A13"/>
                </a:solidFill>
                <a:latin typeface="Helvetica Neue" panose="02000503000000020004" pitchFamily="2" charset="0"/>
              </a:rPr>
              <a:t>Q:  </a:t>
            </a:r>
            <a:r>
              <a:rPr lang="en-US" sz="2400" b="1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  <a:t>Is an impairment that is episodic or in remission a disability under Section 504?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</a:rPr>
              <a:t>A: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If an impairment only occurs periodically (that is, it is episodic) or is in remission, it is a disability if, when in an active phase, it would substantially limit a major life activity. </a:t>
            </a:r>
          </a:p>
          <a:p>
            <a:r>
              <a:rPr lang="en-US" i="1" dirty="0">
                <a:effectLst/>
                <a:latin typeface="Times New Roman" panose="02020603050405020304" pitchFamily="18" charset="0"/>
              </a:rPr>
              <a:t>For example, a student with epilepsy is a student with a disability if, during a seizure, the student is substantially limited in a major life activity such as thinking, breathing, or neurological function. </a:t>
            </a:r>
          </a:p>
          <a:p>
            <a:pPr marL="0" indent="0">
              <a:buNone/>
            </a:pPr>
            <a:endParaRPr lang="en-US" i="1" dirty="0">
              <a:effectLst/>
              <a:latin typeface="Times New Roman" panose="02020603050405020304" pitchFamily="18" charset="0"/>
            </a:endParaRPr>
          </a:p>
          <a:p>
            <a:r>
              <a:rPr lang="en-US" i="1" dirty="0">
                <a:effectLst/>
                <a:latin typeface="Times New Roman" panose="02020603050405020304" pitchFamily="18" charset="0"/>
              </a:rPr>
              <a:t>a student with bipolar disorder is a person with a disability if, during manic or depressive episodes, the student is substantially limited in a major life activity such as concentrating or brain function. 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9D77-663A-05A9-817A-FE558228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9852"/>
          </a:xfrm>
        </p:spPr>
        <p:txBody>
          <a:bodyPr>
            <a:normAutofit fontScale="90000"/>
          </a:bodyPr>
          <a:lstStyle/>
          <a:p>
            <a:r>
              <a:rPr lang="en-US" dirty="0"/>
              <a:t>OCR Guidance on Evaluations</a:t>
            </a:r>
            <a:br>
              <a:rPr lang="en-US" dirty="0"/>
            </a:br>
            <a:r>
              <a:rPr lang="en-US" sz="2000" b="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  <a:hlinkClick r:id="rId2"/>
              </a:rPr>
              <a:t>https://www2.ed.gov/about/offices/list/ocr/504faq.html</a:t>
            </a:r>
            <a:br>
              <a:rPr lang="en-US" b="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42AB-CA68-E43F-97F0-9BC038B3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356"/>
            <a:ext cx="7886700" cy="522851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The committee should include persons 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knowledgeable about the student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, the 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meaning of the evaluation data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, and the 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placement options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. </a:t>
            </a:r>
          </a:p>
          <a:p>
            <a:pPr marL="342900" lvl="1" indent="0">
              <a:buNone/>
            </a:pPr>
            <a:r>
              <a:rPr lang="en-US" sz="2000" dirty="0">
                <a:solidFill>
                  <a:srgbClr val="030A13"/>
                </a:solidFill>
              </a:rPr>
              <a:t>Examples (not limited to…)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</a:rPr>
              <a:t>Nurses evaluate/attend medically related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030A13"/>
                </a:solidFill>
              </a:rPr>
              <a:t>Mental health personnel evaluate/attend social-emotional-behavioral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</a:rPr>
              <a:t>Reading/math specialists…when available for conditions in those areas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030A13"/>
                </a:solidFill>
              </a:rPr>
              <a:t>OT/PT/SLP/hearing/vision specialists evaluate/attend in those areas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</a:rPr>
              <a:t>Administrator if related to school placement</a:t>
            </a:r>
          </a:p>
          <a:p>
            <a:endParaRPr lang="en-US" sz="2000" b="0" i="0" u="none" strike="noStrike" dirty="0">
              <a:solidFill>
                <a:srgbClr val="030A13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The committee members must determine if they have 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enough information to make a knowledgeable decision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 as to whether or not the student has a disability. </a:t>
            </a:r>
          </a:p>
          <a:p>
            <a:endParaRPr lang="en-US" sz="1800" b="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9C87-0C0B-43A2-8A0F-44F13A56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CSI Section 504 Resource Page Link</a:t>
            </a:r>
          </a:p>
        </p:txBody>
      </p:sp>
      <p:graphicFrame>
        <p:nvGraphicFramePr>
          <p:cNvPr id="5" name="Content Placeholder 2" descr="web link to CSI 504 resources page">
            <a:extLst>
              <a:ext uri="{FF2B5EF4-FFF2-40B4-BE49-F238E27FC236}">
                <a16:creationId xmlns:a16="http://schemas.microsoft.com/office/drawing/2014/main" id="{3139DFEA-4F6A-475B-A38C-C47341FAA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4311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38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9D77-663A-05A9-817A-FE558228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9852"/>
          </a:xfrm>
        </p:spPr>
        <p:txBody>
          <a:bodyPr>
            <a:normAutofit fontScale="90000"/>
          </a:bodyPr>
          <a:lstStyle/>
          <a:p>
            <a:r>
              <a:rPr lang="en-US" dirty="0"/>
              <a:t>OCR Guidance on Evaluations</a:t>
            </a:r>
            <a:br>
              <a:rPr lang="en-US" dirty="0"/>
            </a:br>
            <a:br>
              <a:rPr lang="en-US" b="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42AB-CA68-E43F-97F0-9BC038B3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4740"/>
            <a:ext cx="7886700" cy="5594223"/>
          </a:xfrm>
        </p:spPr>
        <p:txBody>
          <a:bodyPr/>
          <a:lstStyle/>
          <a:p>
            <a:endParaRPr lang="en-US" sz="1800" b="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34 C.F.R. 104.35(c) requires that school districts 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draw from a variety of sources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 in the evaluation process so that the possibility of error is minimized. </a:t>
            </a:r>
          </a:p>
          <a:p>
            <a:pPr>
              <a:buFont typeface="Wingdings" pitchFamily="2" charset="2"/>
              <a:buChar char="ü"/>
            </a:pPr>
            <a:endParaRPr lang="en-US" sz="2000" b="0" i="0" u="none" strike="noStrike" dirty="0">
              <a:solidFill>
                <a:srgbClr val="030A13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u="sng" dirty="0">
                <a:solidFill>
                  <a:srgbClr val="030A13"/>
                </a:solidFill>
                <a:highlight>
                  <a:srgbClr val="FFFF00"/>
                </a:highlight>
              </a:rPr>
              <a:t>S</a:t>
            </a:r>
            <a:r>
              <a:rPr lang="en-US" sz="2000" b="1" i="0" u="sng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ources must be documented 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and all significant factors related to the student's learning process must be considered. </a:t>
            </a:r>
            <a:r>
              <a:rPr lang="en-US" sz="2000" b="0" i="1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These sources and factors may include aptitude and achievement tests, teacher recommendations, physical condition, social and cultural background, and adaptive behavior.</a:t>
            </a:r>
            <a:r>
              <a:rPr lang="en-US" sz="2000" b="0" i="0" u="none" strike="noStrike" dirty="0">
                <a:solidFill>
                  <a:srgbClr val="030A13"/>
                </a:solidFill>
                <a:effectLst/>
                <a:highlight>
                  <a:srgbClr val="FFFF00"/>
                </a:highlight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000" b="0" i="0" u="none" strike="noStrike" dirty="0">
              <a:solidFill>
                <a:srgbClr val="030A13"/>
              </a:solidFill>
              <a:effectLst/>
            </a:endParaRPr>
          </a:p>
          <a:p>
            <a:pPr fontAlgn="t"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The identified area of difficulty represents a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</a:rPr>
              <a:t>substantial limitation on a major life activity.</a:t>
            </a:r>
          </a:p>
          <a:p>
            <a:pPr fontAlgn="t">
              <a:buFont typeface="Wingdings" pitchFamily="2" charset="2"/>
              <a:buChar char="ü"/>
            </a:pPr>
            <a:endParaRPr lang="en-US" sz="2000" dirty="0"/>
          </a:p>
          <a:p>
            <a:pPr fontAlgn="t"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A summary of evaluation was included and captures results from all evaluation sources.</a:t>
            </a:r>
          </a:p>
          <a:p>
            <a:pPr marL="0" indent="0" algn="ctr">
              <a:buNone/>
            </a:pPr>
            <a:r>
              <a:rPr lang="en-US" sz="2000" b="0" i="0" u="none" strike="noStrike" dirty="0">
                <a:solidFill>
                  <a:srgbClr val="030A13"/>
                </a:solidFill>
                <a:effectLst/>
                <a:latin typeface="Helvetica Neue" panose="02000503000000020004" pitchFamily="2" charset="0"/>
                <a:hlinkClick r:id="rId2"/>
              </a:rPr>
              <a:t>https://www2.ed.gov/about/offices/list/ocr/504faq.html</a:t>
            </a:r>
            <a:endParaRPr lang="en-US" sz="2000" b="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endParaRPr lang="en-US" sz="2000" b="0" i="0" u="none" strike="noStrike" dirty="0">
              <a:solidFill>
                <a:srgbClr val="030A13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9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410D-26F8-EB82-FE50-66278170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evaluations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0B0E-BF6D-9A5B-C230-D3A6A4349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315844"/>
            <a:ext cx="8046999" cy="5319132"/>
          </a:xfrm>
        </p:spPr>
        <p:txBody>
          <a:bodyPr/>
          <a:lstStyle/>
          <a:p>
            <a:r>
              <a:rPr lang="en-US" sz="2400" b="1" dirty="0"/>
              <a:t>Comprehensive Assessment with Multiple Sources of information</a:t>
            </a:r>
          </a:p>
          <a:p>
            <a:pPr lvl="1"/>
            <a:r>
              <a:rPr lang="en-US" sz="2000" dirty="0"/>
              <a:t>Tests validated for the purpose of their use</a:t>
            </a:r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r>
              <a:rPr lang="en-US" sz="2400" b="1" dirty="0"/>
              <a:t>Examples of Comprehensive &amp; Individualized Assessments:</a:t>
            </a:r>
          </a:p>
          <a:p>
            <a:pPr lvl="1"/>
            <a:r>
              <a:rPr lang="en-US" sz="2400" b="1" dirty="0"/>
              <a:t>Medical/Health:  </a:t>
            </a:r>
            <a:r>
              <a:rPr lang="en-US" sz="2400" dirty="0"/>
              <a:t>V/H, School health records, IHP, private medical evaluations/records</a:t>
            </a:r>
          </a:p>
          <a:p>
            <a:pPr marL="342900" lvl="1" indent="0">
              <a:buNone/>
            </a:pPr>
            <a:endParaRPr lang="en-US" sz="2400" dirty="0"/>
          </a:p>
          <a:p>
            <a:pPr lvl="1"/>
            <a:r>
              <a:rPr lang="en-US" sz="2400" b="1" dirty="0"/>
              <a:t>Social/Behavioral:  </a:t>
            </a:r>
            <a:r>
              <a:rPr lang="en-US" sz="2400" dirty="0"/>
              <a:t>Behavioral data, disciplinary records, private psychological evaluations, intervention progress monitoring data, social/developmental history\</a:t>
            </a:r>
          </a:p>
          <a:p>
            <a:pPr marL="342900" lvl="1" indent="0">
              <a:buNone/>
            </a:pPr>
            <a:endParaRPr lang="en-US" sz="2400" dirty="0"/>
          </a:p>
          <a:p>
            <a:pPr lvl="1"/>
            <a:r>
              <a:rPr lang="en-US" sz="2400" b="1" dirty="0"/>
              <a:t>Academic:  </a:t>
            </a:r>
            <a:r>
              <a:rPr lang="en-US" sz="2400" dirty="0"/>
              <a:t>School-wide and state assessment scores, intervention progress monitoring data, grades, classroom performance, prior achievement tests/sped records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559-279B-42A2-2C5C-1FE50348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 Evaluations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084BE-0F3A-61DE-DD48-48F3D031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Other:  Observations, input forms from student, parents, teachers, providers</a:t>
            </a:r>
          </a:p>
          <a:p>
            <a:r>
              <a:rPr lang="en-US" sz="2400" dirty="0"/>
              <a:t>Reevaluation (eligibility and needs change over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1616-242A-8CC5-2105-36B2C7DE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for Evaluation and Timeline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AFE1-F3FB-588B-5E7D-80BF5E3B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0674"/>
            <a:ext cx="7886700" cy="4975225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400" dirty="0"/>
              <a:t>Send consent for evaluation to be signed by parent </a:t>
            </a:r>
          </a:p>
          <a:p>
            <a:pPr marL="342900" lvl="1" indent="0">
              <a:buNone/>
            </a:pPr>
            <a:r>
              <a:rPr lang="en-US" sz="2400" i="1" dirty="0"/>
              <a:t>		</a:t>
            </a:r>
            <a:r>
              <a:rPr lang="en-US" i="1" dirty="0">
                <a:solidFill>
                  <a:srgbClr val="0070C0"/>
                </a:solidFill>
              </a:rPr>
              <a:t>(Tip:  time stamp date received back)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Send parent rights/procedural safeguards document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Conduct an evaluation </a:t>
            </a:r>
            <a:r>
              <a:rPr lang="en-US" sz="2400" b="1" i="1" dirty="0"/>
              <a:t>(within 60 days after receiving signed consent)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Send Notice of Meeting (NOM)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/>
              <a:t>Invite those that evaluated and will implement the plan along with parents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Add results summary to eligibility forms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Hold eligibility meeting within 60 days and Plan meeting within 90 days of receiving signed consent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Assess to Determine:</a:t>
            </a:r>
            <a:br>
              <a:rPr lang="en-US" dirty="0"/>
            </a:br>
            <a:r>
              <a:rPr lang="en-US" dirty="0"/>
              <a:t>Physical or Mental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2226469"/>
            <a:ext cx="5019569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Any physiological disorder or condition, cosmetic disfigurement or anatomical loss affecting or more of the following body systems:</a:t>
            </a:r>
          </a:p>
          <a:p>
            <a:r>
              <a:rPr lang="en-US" sz="1600" dirty="0"/>
              <a:t>Neurological</a:t>
            </a:r>
          </a:p>
          <a:p>
            <a:r>
              <a:rPr lang="en-US" sz="1600" dirty="0"/>
              <a:t>Musculoskeletal</a:t>
            </a:r>
          </a:p>
          <a:p>
            <a:r>
              <a:rPr lang="en-US" sz="1600" dirty="0"/>
              <a:t>Special Sense Organs</a:t>
            </a:r>
          </a:p>
          <a:p>
            <a:r>
              <a:rPr lang="en-US" sz="1600" dirty="0"/>
              <a:t>Respiratory, including speech organs</a:t>
            </a:r>
          </a:p>
          <a:p>
            <a:r>
              <a:rPr lang="en-US" sz="1600" dirty="0"/>
              <a:t>Cardiovascular</a:t>
            </a:r>
          </a:p>
          <a:p>
            <a:r>
              <a:rPr lang="en-US" sz="1600" dirty="0"/>
              <a:t>Reproductive</a:t>
            </a:r>
          </a:p>
          <a:p>
            <a:r>
              <a:rPr lang="en-US" sz="1600" dirty="0"/>
              <a:t>Digestive</a:t>
            </a:r>
          </a:p>
          <a:p>
            <a:r>
              <a:rPr lang="en-US" sz="1600" dirty="0"/>
              <a:t>Genitourinary</a:t>
            </a:r>
          </a:p>
          <a:p>
            <a:r>
              <a:rPr lang="en-US" sz="1600" dirty="0"/>
              <a:t>Hemic and lymphatic</a:t>
            </a:r>
          </a:p>
          <a:p>
            <a:r>
              <a:rPr lang="en-US" sz="1600" dirty="0"/>
              <a:t>Skin</a:t>
            </a:r>
          </a:p>
          <a:p>
            <a:r>
              <a:rPr lang="en-US" sz="1600" dirty="0"/>
              <a:t>Endocrine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D14E7F-A916-450C-BD24-3400DC81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863" y="2226469"/>
            <a:ext cx="2805487" cy="326350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Any Mental or Psychological Disorder such as:</a:t>
            </a:r>
          </a:p>
          <a:p>
            <a:r>
              <a:rPr lang="en-US" sz="1600" dirty="0"/>
              <a:t>Mental retardation </a:t>
            </a:r>
          </a:p>
          <a:p>
            <a:r>
              <a:rPr lang="en-US" sz="1600" dirty="0"/>
              <a:t>Organic brain syndrome </a:t>
            </a:r>
          </a:p>
          <a:p>
            <a:r>
              <a:rPr lang="en-US" sz="1600" dirty="0"/>
              <a:t>Emotional or Mental Illness</a:t>
            </a:r>
          </a:p>
          <a:p>
            <a:r>
              <a:rPr lang="en-US" sz="1600" dirty="0"/>
              <a:t>Specific Learning Disabilities</a:t>
            </a:r>
          </a:p>
          <a:p>
            <a:endParaRPr lang="en-US" sz="1600" dirty="0"/>
          </a:p>
          <a:p>
            <a:endParaRPr lang="en-US" sz="975" dirty="0"/>
          </a:p>
          <a:p>
            <a:endParaRPr lang="en-US" sz="975" dirty="0"/>
          </a:p>
          <a:p>
            <a:endParaRPr lang="en-US" sz="975" dirty="0"/>
          </a:p>
          <a:p>
            <a:endParaRPr lang="en-US" sz="975" dirty="0"/>
          </a:p>
          <a:p>
            <a:endParaRPr lang="en-US" sz="975" dirty="0"/>
          </a:p>
          <a:p>
            <a:endParaRPr lang="en-US" sz="975" dirty="0"/>
          </a:p>
          <a:p>
            <a:endParaRPr lang="en-US" sz="975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FE45E-693A-4B2D-8309-C592F80A05EF}"/>
              </a:ext>
            </a:extLst>
          </p:cNvPr>
          <p:cNvSpPr txBox="1"/>
          <p:nvPr/>
        </p:nvSpPr>
        <p:spPr>
          <a:xfrm>
            <a:off x="2845676" y="5212973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*This is not an exhaustive list.*</a:t>
            </a:r>
          </a:p>
        </p:txBody>
      </p:sp>
    </p:spTree>
    <p:extLst>
      <p:ext uri="{BB962C8B-B14F-4D97-AF65-F5344CB8AC3E}">
        <p14:creationId xmlns:p14="http://schemas.microsoft.com/office/powerpoint/2010/main" val="262832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Assess to Determine Substantial Limitation of a Major Life Activity</a:t>
            </a:r>
          </a:p>
        </p:txBody>
      </p:sp>
      <p:graphicFrame>
        <p:nvGraphicFramePr>
          <p:cNvPr id="7" name="Content Placeholder 2" descr="List of Major Life Activities&#10;Caring for oneself&#10;Performing manual tasks&#10;walking&#10;seeing&#10;breathing&#10;hearing&#10;speaking&#10;reading&#10;learning &#10;concentrating">
            <a:extLst>
              <a:ext uri="{FF2B5EF4-FFF2-40B4-BE49-F238E27FC236}">
                <a16:creationId xmlns:a16="http://schemas.microsoft.com/office/drawing/2014/main" id="{B6C21132-A351-4E15-ABAD-F66DE5AFE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5306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How is Substantially Limitation measured?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sz="1800" dirty="0"/>
              <a:t>In determining whether an impairment is substantially limiting, courts look to: </a:t>
            </a:r>
          </a:p>
          <a:p>
            <a:pPr marL="385763" indent="-385763">
              <a:buAutoNum type="arabicParenBoth"/>
            </a:pPr>
            <a:r>
              <a:rPr lang="en-US" sz="1800" dirty="0"/>
              <a:t>“the nature and severity of the impairment,</a:t>
            </a:r>
          </a:p>
          <a:p>
            <a:pPr marL="385763" indent="-385763">
              <a:buAutoNum type="arabicParenBoth"/>
            </a:pPr>
            <a:r>
              <a:rPr lang="en-US" sz="1800" dirty="0"/>
              <a:t> the duration or expected duration of the impairment, and </a:t>
            </a:r>
          </a:p>
          <a:p>
            <a:pPr marL="385763" indent="-385763">
              <a:buAutoNum type="arabicParenBoth"/>
            </a:pPr>
            <a:r>
              <a:rPr lang="en-US" sz="1800" dirty="0"/>
              <a:t>the permanent or long-term impact resulting from the impairment.” Id. </a:t>
            </a:r>
          </a:p>
          <a:p>
            <a:endParaRPr lang="en-US" sz="1800" dirty="0"/>
          </a:p>
          <a:p>
            <a:r>
              <a:rPr lang="en-US" sz="1800" dirty="0"/>
              <a:t>To demonstrate that a student’s impairment is substantially limiting, a student must “advance individualized evidence that a limitation is substantial in the context of the major life activity as a whole.” </a:t>
            </a:r>
            <a:r>
              <a:rPr lang="en-US" sz="1800" dirty="0" err="1"/>
              <a:t>Ellenberg</a:t>
            </a:r>
            <a:r>
              <a:rPr lang="en-US" sz="1800" dirty="0"/>
              <a:t> v. New Mexico Military Institute, 572 F.3d 815, 821 (10th Cir. 2009).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720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1338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Times New Roman</vt:lpstr>
      <vt:lpstr>Wingdings</vt:lpstr>
      <vt:lpstr>Office Theme</vt:lpstr>
      <vt:lpstr>Section 504 Module 7:</vt:lpstr>
      <vt:lpstr>OCR Guidance on Evaluations https://www2.ed.gov/about/offices/list/ocr/504faq.html </vt:lpstr>
      <vt:lpstr>OCR Guidance on Evaluations  </vt:lpstr>
      <vt:lpstr>Individualized evaluations </vt:lpstr>
      <vt:lpstr>Individualized Evaluations continued</vt:lpstr>
      <vt:lpstr>Consent for Evaluation and Timeline</vt:lpstr>
      <vt:lpstr>Assess to Determine: Physical or Mental Impairment</vt:lpstr>
      <vt:lpstr>Assess to Determine Substantial Limitation of a Major Life Activity</vt:lpstr>
      <vt:lpstr>How is Substantially Limitation measured?</vt:lpstr>
      <vt:lpstr>Conduct Evaluation</vt:lpstr>
      <vt:lpstr>Evaluation Report/Eligibility Determination</vt:lpstr>
      <vt:lpstr>Evaluation Report/Eligibility Determination Example 1</vt:lpstr>
      <vt:lpstr>Evaluation Report/Eligibility Determination Example 2</vt:lpstr>
      <vt:lpstr>Interviews to Assess Impairment and Substantial Limitation</vt:lpstr>
      <vt:lpstr>Evaluation Report Participants Page</vt:lpstr>
      <vt:lpstr>Common Q &amp; A’s:  Medical/Independent Evals</vt:lpstr>
      <vt:lpstr>Continued</vt:lpstr>
      <vt:lpstr>Common Q &amp; A’s:  Refusal for Evaluation</vt:lpstr>
      <vt:lpstr>Common Q &amp; A’s:  Episodic Impairments/in Remission</vt:lpstr>
      <vt:lpstr>CSI Section 504 Resource Page Link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Section 504 Meeting</dc:title>
  <dc:creator>Stachokus, Nick</dc:creator>
  <cp:lastModifiedBy>Oberg, Amanda</cp:lastModifiedBy>
  <cp:revision>105</cp:revision>
  <dcterms:created xsi:type="dcterms:W3CDTF">2019-06-13T15:30:37Z</dcterms:created>
  <dcterms:modified xsi:type="dcterms:W3CDTF">2024-09-12T18:44:01Z</dcterms:modified>
</cp:coreProperties>
</file>