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0"/>
  </p:notesMasterIdLst>
  <p:sldIdLst>
    <p:sldId id="256" r:id="rId2"/>
    <p:sldId id="291" r:id="rId3"/>
    <p:sldId id="257" r:id="rId4"/>
    <p:sldId id="292" r:id="rId5"/>
    <p:sldId id="264" r:id="rId6"/>
    <p:sldId id="271" r:id="rId7"/>
    <p:sldId id="282" r:id="rId8"/>
    <p:sldId id="266" r:id="rId9"/>
    <p:sldId id="274" r:id="rId10"/>
    <p:sldId id="275" r:id="rId11"/>
    <p:sldId id="276" r:id="rId12"/>
    <p:sldId id="293" r:id="rId13"/>
    <p:sldId id="277" r:id="rId14"/>
    <p:sldId id="267" r:id="rId15"/>
    <p:sldId id="280" r:id="rId16"/>
    <p:sldId id="268" r:id="rId17"/>
    <p:sldId id="281" r:id="rId18"/>
    <p:sldId id="269" r:id="rId19"/>
    <p:sldId id="283" r:id="rId20"/>
    <p:sldId id="284" r:id="rId21"/>
    <p:sldId id="270" r:id="rId22"/>
    <p:sldId id="285" r:id="rId23"/>
    <p:sldId id="286" r:id="rId24"/>
    <p:sldId id="287" r:id="rId25"/>
    <p:sldId id="279" r:id="rId26"/>
    <p:sldId id="273" r:id="rId27"/>
    <p:sldId id="288" r:id="rId28"/>
    <p:sldId id="28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AA1F"/>
    <a:srgbClr val="C63F28"/>
    <a:srgbClr val="455FA9"/>
    <a:srgbClr val="008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6364" autoAdjust="0"/>
  </p:normalViewPr>
  <p:slideViewPr>
    <p:cSldViewPr snapToGrid="0">
      <p:cViewPr varScale="1">
        <p:scale>
          <a:sx n="109" d="100"/>
          <a:sy n="109" d="100"/>
        </p:scale>
        <p:origin x="1596" y="11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14F2E-92A9-42C6-9CBE-1E57962C0C8F}" type="datetimeFigureOut">
              <a:rPr lang="en-US" smtClean="0"/>
              <a:t>8/23/2024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236FA9-E422-4CFD-956E-786F13BB8D9B}" type="slidenum">
              <a:rPr lang="en-US" smtClean="0"/>
              <a:t>‹#›</a:t>
            </a:fld>
            <a:endParaRPr lang="en-US" dirty="0"/>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dirty="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esources.csi.state.co.us/wp-content/uploads/2022/10/Time-Effort-Reporting-Template.xlsx" TargetMode="External"/><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resources.csi.state.co.us/wp-content/uploads/2023/12/Sample-Federal_Program_Certification_Form_Single_Cost_Objective.docx" TargetMode="External"/><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esources.csi.state.co.us/wp-content/uploads/2024/08/Stipend-Agreement-Template.pdf" TargetMode="External"/><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gsa.gov/travel/plan-a-trip/transportation-airfare-rates-pov-rates-etc/privately-owned-vehicle-pov-mileage-reimbursement" TargetMode="External"/><Relationship Id="rId2" Type="http://schemas.openxmlformats.org/officeDocument/2006/relationships/hyperlink" Target="https://www.gsa.gov/travel/plan-book/per-diem-rates" TargetMode="Externa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resources.csi.state.co.us/wp-content/uploads/2023/12/Indirect-Cost-Rate-School-Acknowledgement.pdf"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mailto:RFF@csi.state.co.us" TargetMode="External"/><Relationship Id="rId2" Type="http://schemas.openxmlformats.org/officeDocument/2006/relationships/hyperlink" Target="https://resources.csi.state.co.us/grant-resources/" TargetMode="External"/><Relationship Id="rId1" Type="http://schemas.openxmlformats.org/officeDocument/2006/relationships/slideLayout" Target="../slideLayouts/slideLayout6.xml"/><Relationship Id="rId4" Type="http://schemas.openxmlformats.org/officeDocument/2006/relationships/hyperlink" Target="https://us02web.zoom.us/meeting/register/tZUvc--qqzMtE9I9h1rDe8VxuYaZWR1yQ2G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resources.csi.state.co.us/grant-resources/" TargetMode="External"/><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hyperlink" Target="https://resources.csi.state.co.us/wp-content/uploads/2024/08/RFF-Form-Template.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Required Grant Backup Documentation</a:t>
            </a: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Time &amp; Effort Reporting</a:t>
            </a:r>
          </a:p>
        </p:txBody>
      </p:sp>
      <p:pic>
        <p:nvPicPr>
          <p:cNvPr id="5" name="Content Placeholder 4" descr="Screenshot of time and effort reporting template. Shows areas for employee name and month at the top, days of the month going down the left side, and boxes to fill in hours worked each day by funding source. Signature area at the bottom.">
            <a:extLst>
              <a:ext uri="{FF2B5EF4-FFF2-40B4-BE49-F238E27FC236}">
                <a16:creationId xmlns:a16="http://schemas.microsoft.com/office/drawing/2014/main" id="{4C33D2C1-4978-159D-6BA4-9C0FF3E1E10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361679"/>
            <a:ext cx="3886200" cy="4736305"/>
          </a:xfrm>
        </p:spPr>
      </p:pic>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62500" lnSpcReduction="20000"/>
          </a:bodyPr>
          <a:lstStyle/>
          <a:p>
            <a:r>
              <a:rPr lang="en-US" dirty="0">
                <a:solidFill>
                  <a:schemeClr val="tx1"/>
                </a:solidFill>
              </a:rPr>
              <a:t>To be used by employees working on multiple activities/objectives</a:t>
            </a:r>
          </a:p>
          <a:p>
            <a:r>
              <a:rPr lang="en-US" dirty="0">
                <a:solidFill>
                  <a:schemeClr val="tx1"/>
                </a:solidFill>
              </a:rPr>
              <a:t>Must be completed for each month of pay being requested</a:t>
            </a:r>
          </a:p>
          <a:p>
            <a:r>
              <a:rPr lang="en-US" dirty="0">
                <a:solidFill>
                  <a:schemeClr val="tx1"/>
                </a:solidFill>
              </a:rPr>
              <a:t>Must be signed by both employee and their supervisor</a:t>
            </a:r>
          </a:p>
          <a:p>
            <a:r>
              <a:rPr lang="en-US" dirty="0">
                <a:solidFill>
                  <a:schemeClr val="tx1"/>
                </a:solidFill>
              </a:rPr>
              <a:t>Report must show that the employee worked on the specific federal program cost objective being requested and reflect the total activity for which the employee is compensated</a:t>
            </a:r>
          </a:p>
          <a:p>
            <a:r>
              <a:rPr lang="en-US" dirty="0">
                <a:solidFill>
                  <a:schemeClr val="tx1"/>
                </a:solidFill>
              </a:rPr>
              <a:t>Since practices vary as to the activity constituting a full workload, records may reflect categories of activity expressed as a percentage distribution of total activities</a:t>
            </a:r>
          </a:p>
          <a:p>
            <a:r>
              <a:rPr lang="en-US" dirty="0">
                <a:solidFill>
                  <a:schemeClr val="tx1"/>
                </a:solidFill>
                <a:hlinkClick r:id="rId3"/>
              </a:rPr>
              <a:t>Time and Effort Reporting Template</a:t>
            </a:r>
            <a:endParaRPr lang="en-US" dirty="0">
              <a:solidFill>
                <a:schemeClr val="tx1"/>
              </a:solidFill>
            </a:endParaRPr>
          </a:p>
        </p:txBody>
      </p:sp>
    </p:spTree>
    <p:extLst>
      <p:ext uri="{BB962C8B-B14F-4D97-AF65-F5344CB8AC3E}">
        <p14:creationId xmlns:p14="http://schemas.microsoft.com/office/powerpoint/2010/main" val="352890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Autofit/>
          </a:bodyPr>
          <a:lstStyle/>
          <a:p>
            <a:r>
              <a:rPr lang="en-US" sz="3800" dirty="0"/>
              <a:t>Federal Single Cost Objective Form</a:t>
            </a:r>
          </a:p>
        </p:txBody>
      </p:sp>
      <p:pic>
        <p:nvPicPr>
          <p:cNvPr id="5" name="Content Placeholder 4" descr="A screenshot of the federal single cost objective certification form. Includes fillable fields of location, contact person, time reporting period, employee name, position, cost objective funded by, and employee and supervisor signature areas.">
            <a:extLst>
              <a:ext uri="{FF2B5EF4-FFF2-40B4-BE49-F238E27FC236}">
                <a16:creationId xmlns:a16="http://schemas.microsoft.com/office/drawing/2014/main" id="{36F13E75-4C5F-B3F8-2312-2C4252F500EE}"/>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35853" y="1282147"/>
            <a:ext cx="4393297" cy="4894815"/>
          </a:xfrm>
        </p:spPr>
      </p:pic>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62500" lnSpcReduction="20000"/>
          </a:bodyPr>
          <a:lstStyle/>
          <a:p>
            <a:r>
              <a:rPr lang="en-US" dirty="0">
                <a:solidFill>
                  <a:schemeClr val="tx1"/>
                </a:solidFill>
              </a:rPr>
              <a:t>To be used by employees working entirely on a single cost objective during the reporting period </a:t>
            </a:r>
          </a:p>
          <a:p>
            <a:endParaRPr lang="en-US" dirty="0">
              <a:solidFill>
                <a:schemeClr val="tx1"/>
              </a:solidFill>
            </a:endParaRPr>
          </a:p>
          <a:p>
            <a:r>
              <a:rPr lang="en-US" dirty="0">
                <a:solidFill>
                  <a:schemeClr val="tx1"/>
                </a:solidFill>
              </a:rPr>
              <a:t>Must be signed by the employee and a supervisor</a:t>
            </a:r>
          </a:p>
          <a:p>
            <a:endParaRPr lang="en-US" dirty="0">
              <a:solidFill>
                <a:schemeClr val="tx1"/>
              </a:solidFill>
            </a:endParaRPr>
          </a:p>
          <a:p>
            <a:r>
              <a:rPr lang="en-US" dirty="0">
                <a:solidFill>
                  <a:schemeClr val="tx1"/>
                </a:solidFill>
              </a:rPr>
              <a:t>Must be completed </a:t>
            </a:r>
            <a:r>
              <a:rPr lang="en-US" b="1" u="sng" dirty="0">
                <a:solidFill>
                  <a:schemeClr val="tx1"/>
                </a:solidFill>
              </a:rPr>
              <a:t>semiannually</a:t>
            </a:r>
            <a:r>
              <a:rPr lang="en-US" dirty="0">
                <a:solidFill>
                  <a:schemeClr val="tx1"/>
                </a:solidFill>
              </a:rPr>
              <a:t> and include the dates in which the employee is working solely under this objective (7/1/2X – 12/31/2X or 1/1/2X – 6/30/2X)</a:t>
            </a:r>
          </a:p>
          <a:p>
            <a:endParaRPr lang="en-US" dirty="0">
              <a:solidFill>
                <a:schemeClr val="tx1"/>
              </a:solidFill>
            </a:endParaRPr>
          </a:p>
          <a:p>
            <a:r>
              <a:rPr lang="en-US" dirty="0">
                <a:solidFill>
                  <a:schemeClr val="tx1"/>
                </a:solidFill>
              </a:rPr>
              <a:t>The form must be made available to state and federal auditors upon request</a:t>
            </a:r>
          </a:p>
          <a:p>
            <a:endParaRPr lang="en-US" dirty="0">
              <a:solidFill>
                <a:schemeClr val="tx1"/>
              </a:solidFill>
            </a:endParaRPr>
          </a:p>
          <a:p>
            <a:r>
              <a:rPr lang="en-US" dirty="0">
                <a:solidFill>
                  <a:schemeClr val="tx1"/>
                </a:solidFill>
                <a:hlinkClick r:id="rId3"/>
              </a:rPr>
              <a:t>Single Cost Objective Form Template</a:t>
            </a:r>
            <a:endParaRPr lang="en-US" dirty="0">
              <a:solidFill>
                <a:schemeClr val="tx1"/>
              </a:solidFill>
            </a:endParaRPr>
          </a:p>
        </p:txBody>
      </p:sp>
    </p:spTree>
    <p:extLst>
      <p:ext uri="{BB962C8B-B14F-4D97-AF65-F5344CB8AC3E}">
        <p14:creationId xmlns:p14="http://schemas.microsoft.com/office/powerpoint/2010/main" val="4069712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41EEC-EFC6-3A6A-548B-E16FE23A4A28}"/>
              </a:ext>
            </a:extLst>
          </p:cNvPr>
          <p:cNvSpPr>
            <a:spLocks noGrp="1"/>
          </p:cNvSpPr>
          <p:nvPr>
            <p:ph type="title"/>
          </p:nvPr>
        </p:nvSpPr>
        <p:spPr/>
        <p:txBody>
          <a:bodyPr/>
          <a:lstStyle/>
          <a:p>
            <a:r>
              <a:rPr lang="en-US" dirty="0"/>
              <a:t>T&amp;E or Single Cost Objective?</a:t>
            </a:r>
          </a:p>
        </p:txBody>
      </p:sp>
      <p:sp>
        <p:nvSpPr>
          <p:cNvPr id="3" name="Content Placeholder 2">
            <a:extLst>
              <a:ext uri="{FF2B5EF4-FFF2-40B4-BE49-F238E27FC236}">
                <a16:creationId xmlns:a16="http://schemas.microsoft.com/office/drawing/2014/main" id="{213091EC-0EE6-471F-6531-1E7C4E96581F}"/>
              </a:ext>
            </a:extLst>
          </p:cNvPr>
          <p:cNvSpPr>
            <a:spLocks noGrp="1"/>
          </p:cNvSpPr>
          <p:nvPr>
            <p:ph idx="1"/>
          </p:nvPr>
        </p:nvSpPr>
        <p:spPr/>
        <p:txBody>
          <a:bodyPr>
            <a:normAutofit fontScale="77500" lnSpcReduction="20000"/>
          </a:bodyPr>
          <a:lstStyle/>
          <a:p>
            <a:pPr marL="0" indent="0">
              <a:buNone/>
            </a:pPr>
            <a:r>
              <a:rPr lang="en-US" dirty="0"/>
              <a:t>How do you know which time reporting form is most appropriate to use? Ask yourself the following questions:</a:t>
            </a:r>
          </a:p>
          <a:p>
            <a:endParaRPr lang="en-US" dirty="0"/>
          </a:p>
          <a:p>
            <a:pPr>
              <a:buFont typeface="Wingdings" panose="05000000000000000000" pitchFamily="2" charset="2"/>
              <a:buChar char="Ø"/>
            </a:pPr>
            <a:r>
              <a:rPr lang="en-US" b="1" dirty="0"/>
              <a:t>Is the employee spending 100% of their time on the federal grant objective?</a:t>
            </a:r>
          </a:p>
          <a:p>
            <a:pPr lvl="1">
              <a:buFont typeface="Wingdings" panose="05000000000000000000" pitchFamily="2" charset="2"/>
              <a:buChar char="ü"/>
            </a:pPr>
            <a:r>
              <a:rPr lang="en-US" dirty="0"/>
              <a:t>If yes, the </a:t>
            </a:r>
            <a:r>
              <a:rPr lang="en-US" u="sng" dirty="0"/>
              <a:t>single cost objective form </a:t>
            </a:r>
            <a:r>
              <a:rPr lang="en-US" dirty="0"/>
              <a:t>is most appropriate</a:t>
            </a:r>
          </a:p>
          <a:p>
            <a:pPr lvl="1">
              <a:buFont typeface="Wingdings" panose="05000000000000000000" pitchFamily="2" charset="2"/>
              <a:buChar char="ü"/>
            </a:pPr>
            <a:endParaRPr lang="en-US" dirty="0"/>
          </a:p>
          <a:p>
            <a:pPr>
              <a:buFont typeface="Wingdings" panose="05000000000000000000" pitchFamily="2" charset="2"/>
              <a:buChar char="Ø"/>
            </a:pPr>
            <a:r>
              <a:rPr lang="en-US" b="1" dirty="0"/>
              <a:t>Does the employee split their time between multiple objectives/responsibilities?</a:t>
            </a:r>
          </a:p>
          <a:p>
            <a:pPr lvl="1">
              <a:buFont typeface="Wingdings" panose="05000000000000000000" pitchFamily="2" charset="2"/>
              <a:buChar char="ü"/>
            </a:pPr>
            <a:r>
              <a:rPr lang="en-US" dirty="0"/>
              <a:t>If yes, </a:t>
            </a:r>
            <a:r>
              <a:rPr lang="en-US" u="sng" dirty="0"/>
              <a:t>monthly time &amp; effort reporting </a:t>
            </a:r>
            <a:r>
              <a:rPr lang="en-US" dirty="0"/>
              <a:t>is most appropriate</a:t>
            </a:r>
          </a:p>
          <a:p>
            <a:pPr lvl="1"/>
            <a:endParaRPr lang="en-US" dirty="0"/>
          </a:p>
          <a:p>
            <a:pPr marL="0" indent="0">
              <a:buNone/>
            </a:pPr>
            <a:r>
              <a:rPr lang="en-US" dirty="0"/>
              <a:t>Remember: the funding source or funding split isn’t significant in determining which reporting to use. </a:t>
            </a:r>
          </a:p>
          <a:p>
            <a:pPr lvl="1"/>
            <a:r>
              <a:rPr lang="en-US" i="1" dirty="0"/>
              <a:t>For example: Under IDEA, if a special education teacher spends 100% of their time with special education students working toward that grant objective, a single cost objective form should be used, even if their salary is split between IDEA &amp; another source.</a:t>
            </a:r>
          </a:p>
          <a:p>
            <a:endParaRPr lang="en-US" dirty="0"/>
          </a:p>
          <a:p>
            <a:endParaRPr lang="en-US" dirty="0"/>
          </a:p>
        </p:txBody>
      </p:sp>
    </p:spTree>
    <p:extLst>
      <p:ext uri="{BB962C8B-B14F-4D97-AF65-F5344CB8AC3E}">
        <p14:creationId xmlns:p14="http://schemas.microsoft.com/office/powerpoint/2010/main" val="1400977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tipend agreement form with fillable fields for date, employee name, school name, description of work to be completed, grant, stipend amount, payment schedule, and signatures and dates.">
            <a:extLst>
              <a:ext uri="{FF2B5EF4-FFF2-40B4-BE49-F238E27FC236}">
                <a16:creationId xmlns:a16="http://schemas.microsoft.com/office/drawing/2014/main" id="{473F4BB7-B1B0-B56F-FACB-30A8887BE2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21" y="2395576"/>
            <a:ext cx="3183757" cy="4243269"/>
          </a:xfrm>
          <a:prstGeom prst="rect">
            <a:avLst/>
          </a:prstGeom>
          <a:ln>
            <a:solidFill>
              <a:schemeClr val="tx1"/>
            </a:solidFill>
          </a:ln>
        </p:spPr>
      </p:pic>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Autofit/>
          </a:bodyPr>
          <a:lstStyle/>
          <a:p>
            <a:r>
              <a:rPr lang="en-US" sz="4000" dirty="0"/>
              <a:t>Stipends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62500" lnSpcReduction="20000"/>
          </a:bodyPr>
          <a:lstStyle/>
          <a:p>
            <a:r>
              <a:rPr lang="en-US" dirty="0">
                <a:solidFill>
                  <a:schemeClr val="tx1"/>
                </a:solidFill>
              </a:rPr>
              <a:t>Stipends must be shown separated from regular salary on payroll</a:t>
            </a:r>
          </a:p>
          <a:p>
            <a:endParaRPr lang="en-US" dirty="0">
              <a:solidFill>
                <a:schemeClr val="tx1"/>
              </a:solidFill>
            </a:endParaRPr>
          </a:p>
          <a:p>
            <a:r>
              <a:rPr lang="en-US" dirty="0">
                <a:solidFill>
                  <a:schemeClr val="tx1"/>
                </a:solidFill>
              </a:rPr>
              <a:t>Does not require Time &amp; Effort or Single Cost Objective form</a:t>
            </a:r>
          </a:p>
          <a:p>
            <a:endParaRPr lang="en-US" dirty="0">
              <a:solidFill>
                <a:schemeClr val="tx1"/>
              </a:solidFill>
            </a:endParaRPr>
          </a:p>
          <a:p>
            <a:r>
              <a:rPr lang="en-US" b="1" dirty="0">
                <a:solidFill>
                  <a:schemeClr val="tx1"/>
                </a:solidFill>
              </a:rPr>
              <a:t>Does</a:t>
            </a:r>
            <a:r>
              <a:rPr lang="en-US" dirty="0">
                <a:solidFill>
                  <a:schemeClr val="tx1"/>
                </a:solidFill>
              </a:rPr>
              <a:t> require a signed Stipend Agreement that must include:</a:t>
            </a:r>
          </a:p>
          <a:p>
            <a:pPr lvl="1"/>
            <a:r>
              <a:rPr lang="en-US" dirty="0">
                <a:solidFill>
                  <a:schemeClr val="tx1"/>
                </a:solidFill>
              </a:rPr>
              <a:t>Terms of stipend</a:t>
            </a:r>
          </a:p>
          <a:p>
            <a:pPr lvl="1"/>
            <a:r>
              <a:rPr lang="en-US" dirty="0">
                <a:solidFill>
                  <a:schemeClr val="tx1"/>
                </a:solidFill>
              </a:rPr>
              <a:t>Stipend rate</a:t>
            </a:r>
          </a:p>
          <a:p>
            <a:pPr lvl="1"/>
            <a:r>
              <a:rPr lang="en-US" dirty="0">
                <a:solidFill>
                  <a:schemeClr val="tx1"/>
                </a:solidFill>
              </a:rPr>
              <a:t>Signature &amp; date of both employee and their supervisor</a:t>
            </a:r>
          </a:p>
          <a:p>
            <a:pPr lvl="1"/>
            <a:endParaRPr lang="en-US" dirty="0">
              <a:solidFill>
                <a:schemeClr val="tx1"/>
              </a:solidFill>
            </a:endParaRPr>
          </a:p>
          <a:p>
            <a:r>
              <a:rPr lang="en-US" dirty="0">
                <a:solidFill>
                  <a:schemeClr val="tx1"/>
                </a:solidFill>
              </a:rPr>
              <a:t>Schools may use own Stipend Agreement if it includes all the above information or can use CSI’s basic template</a:t>
            </a:r>
          </a:p>
          <a:p>
            <a:pPr lvl="1">
              <a:buFont typeface="Wingdings" panose="05000000000000000000" pitchFamily="2" charset="2"/>
              <a:buChar char="Ø"/>
            </a:pPr>
            <a:r>
              <a:rPr lang="en-US" dirty="0">
                <a:solidFill>
                  <a:schemeClr val="tx1"/>
                </a:solidFill>
                <a:hlinkClick r:id="rId3"/>
              </a:rPr>
              <a:t>Sample Stipend Agreement Template</a:t>
            </a:r>
            <a:endParaRPr lang="en-US" dirty="0"/>
          </a:p>
        </p:txBody>
      </p:sp>
      <p:pic>
        <p:nvPicPr>
          <p:cNvPr id="10" name="Content Placeholder 9" descr="A sample payroll breakdown showing regular salary and stipend pay as separate lines.">
            <a:extLst>
              <a:ext uri="{FF2B5EF4-FFF2-40B4-BE49-F238E27FC236}">
                <a16:creationId xmlns:a16="http://schemas.microsoft.com/office/drawing/2014/main" id="{409F1731-494D-EB76-81C6-D7DC55A48348}"/>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384351" y="1095375"/>
            <a:ext cx="3059179" cy="1496337"/>
          </a:xfrm>
          <a:ln>
            <a:solidFill>
              <a:schemeClr val="tx1"/>
            </a:solidFill>
          </a:ln>
        </p:spPr>
      </p:pic>
    </p:spTree>
    <p:extLst>
      <p:ext uri="{BB962C8B-B14F-4D97-AF65-F5344CB8AC3E}">
        <p14:creationId xmlns:p14="http://schemas.microsoft.com/office/powerpoint/2010/main" val="158839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Professional Services</a:t>
            </a:r>
          </a:p>
        </p:txBody>
      </p:sp>
    </p:spTree>
    <p:extLst>
      <p:ext uri="{BB962C8B-B14F-4D97-AF65-F5344CB8AC3E}">
        <p14:creationId xmlns:p14="http://schemas.microsoft.com/office/powerpoint/2010/main" val="2573950328"/>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Purchased Services Invoices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92500" lnSpcReduction="10000"/>
          </a:bodyPr>
          <a:lstStyle/>
          <a:p>
            <a:r>
              <a:rPr lang="en-US" dirty="0">
                <a:solidFill>
                  <a:schemeClr val="tx1"/>
                </a:solidFill>
              </a:rPr>
              <a:t>Invoices are required for all professional services received</a:t>
            </a:r>
          </a:p>
          <a:p>
            <a:endParaRPr lang="en-US" dirty="0">
              <a:solidFill>
                <a:schemeClr val="tx1"/>
              </a:solidFill>
            </a:endParaRPr>
          </a:p>
          <a:p>
            <a:r>
              <a:rPr lang="en-US" dirty="0">
                <a:solidFill>
                  <a:schemeClr val="tx1"/>
                </a:solidFill>
              </a:rPr>
              <a:t>Invoice date and service dates should be noted and service dates should fall within the correct fiscal year</a:t>
            </a:r>
          </a:p>
          <a:p>
            <a:endParaRPr lang="en-US" dirty="0">
              <a:solidFill>
                <a:schemeClr val="tx1"/>
              </a:solidFill>
            </a:endParaRPr>
          </a:p>
          <a:p>
            <a:r>
              <a:rPr lang="en-US" dirty="0">
                <a:solidFill>
                  <a:schemeClr val="tx1"/>
                </a:solidFill>
              </a:rPr>
              <a:t>Should be signed attesting that services were received</a:t>
            </a:r>
            <a:endParaRPr lang="en-US" dirty="0"/>
          </a:p>
          <a:p>
            <a:endParaRPr lang="en-US" dirty="0">
              <a:solidFill>
                <a:schemeClr val="tx1"/>
              </a:solidFill>
            </a:endParaRPr>
          </a:p>
        </p:txBody>
      </p:sp>
      <p:pic>
        <p:nvPicPr>
          <p:cNvPr id="11" name="Content Placeholder 10" descr="A sample invoice template with generic information filled in (company name, recipient, invoice number, description of charge, and total)&#10;&#10;">
            <a:extLst>
              <a:ext uri="{FF2B5EF4-FFF2-40B4-BE49-F238E27FC236}">
                <a16:creationId xmlns:a16="http://schemas.microsoft.com/office/drawing/2014/main" id="{1B725DCF-CB4E-C575-ECCD-09416103742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593251"/>
            <a:ext cx="3886200" cy="4273161"/>
          </a:xfrm>
          <a:ln>
            <a:solidFill>
              <a:schemeClr val="tx1"/>
            </a:solidFill>
          </a:ln>
        </p:spPr>
      </p:pic>
    </p:spTree>
    <p:extLst>
      <p:ext uri="{BB962C8B-B14F-4D97-AF65-F5344CB8AC3E}">
        <p14:creationId xmlns:p14="http://schemas.microsoft.com/office/powerpoint/2010/main" val="3322435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Supplies</a:t>
            </a:r>
          </a:p>
        </p:txBody>
      </p:sp>
    </p:spTree>
    <p:extLst>
      <p:ext uri="{BB962C8B-B14F-4D97-AF65-F5344CB8AC3E}">
        <p14:creationId xmlns:p14="http://schemas.microsoft.com/office/powerpoint/2010/main" val="40908752"/>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Supplies Invoices or Receipts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a:xfrm>
            <a:off x="4629150" y="1282147"/>
            <a:ext cx="3886200" cy="5360477"/>
          </a:xfrm>
        </p:spPr>
        <p:txBody>
          <a:bodyPr>
            <a:normAutofit fontScale="62500" lnSpcReduction="20000"/>
          </a:bodyPr>
          <a:lstStyle/>
          <a:p>
            <a:r>
              <a:rPr lang="en-US" dirty="0">
                <a:solidFill>
                  <a:schemeClr val="tx1"/>
                </a:solidFill>
              </a:rPr>
              <a:t>Invoices or receipts are required for all supplies requests</a:t>
            </a:r>
          </a:p>
          <a:p>
            <a:endParaRPr lang="en-US" dirty="0">
              <a:solidFill>
                <a:schemeClr val="tx1"/>
              </a:solidFill>
            </a:endParaRPr>
          </a:p>
          <a:p>
            <a:r>
              <a:rPr lang="en-US" dirty="0">
                <a:solidFill>
                  <a:schemeClr val="tx1"/>
                </a:solidFill>
              </a:rPr>
              <a:t>Should be itemized, dated, and have been purchased within the correct fiscal year</a:t>
            </a:r>
          </a:p>
          <a:p>
            <a:endParaRPr lang="en-US" dirty="0">
              <a:solidFill>
                <a:schemeClr val="tx1"/>
              </a:solidFill>
            </a:endParaRPr>
          </a:p>
          <a:p>
            <a:r>
              <a:rPr lang="en-US" dirty="0">
                <a:solidFill>
                  <a:schemeClr val="tx1"/>
                </a:solidFill>
              </a:rPr>
              <a:t>Must be received before requesting reimbursement</a:t>
            </a:r>
          </a:p>
          <a:p>
            <a:endParaRPr lang="en-US" dirty="0">
              <a:solidFill>
                <a:schemeClr val="tx1"/>
              </a:solidFill>
            </a:endParaRPr>
          </a:p>
          <a:p>
            <a:r>
              <a:rPr lang="en-US" dirty="0">
                <a:solidFill>
                  <a:schemeClr val="tx1"/>
                </a:solidFill>
              </a:rPr>
              <a:t>Food is not an allowable expense except where explicitly stated in the activity description in a CDE-approved budget. </a:t>
            </a:r>
          </a:p>
          <a:p>
            <a:pPr marL="0" indent="0">
              <a:buNone/>
            </a:pPr>
            <a:r>
              <a:rPr lang="en-US" dirty="0">
                <a:solidFill>
                  <a:schemeClr val="tx1"/>
                </a:solidFill>
              </a:rPr>
              <a:t>    Common exceptions:</a:t>
            </a:r>
          </a:p>
          <a:p>
            <a:pPr lvl="1"/>
            <a:r>
              <a:rPr lang="en-US" b="1" dirty="0"/>
              <a:t>Title IA Homeless</a:t>
            </a:r>
            <a:r>
              <a:rPr lang="en-US" dirty="0"/>
              <a:t>: Groceries are allowable</a:t>
            </a:r>
          </a:p>
          <a:p>
            <a:pPr lvl="1"/>
            <a:r>
              <a:rPr lang="en-US" b="1" dirty="0"/>
              <a:t>Title IA Parent</a:t>
            </a:r>
            <a:r>
              <a:rPr lang="en-US" dirty="0"/>
              <a:t>: Light refreshments are allowable</a:t>
            </a:r>
          </a:p>
          <a:p>
            <a:pPr lvl="1"/>
            <a:endParaRPr lang="en-US" dirty="0"/>
          </a:p>
          <a:p>
            <a:r>
              <a:rPr lang="en-US" dirty="0">
                <a:solidFill>
                  <a:schemeClr val="tx1"/>
                </a:solidFill>
              </a:rPr>
              <a:t>Sales tax may not be requested</a:t>
            </a:r>
          </a:p>
        </p:txBody>
      </p:sp>
      <p:pic>
        <p:nvPicPr>
          <p:cNvPr id="6" name="Content Placeholder 5" descr="A sample Amazon receipt showing the order number and date, items purchased, and total.&#10;&#10;">
            <a:extLst>
              <a:ext uri="{FF2B5EF4-FFF2-40B4-BE49-F238E27FC236}">
                <a16:creationId xmlns:a16="http://schemas.microsoft.com/office/drawing/2014/main" id="{8644A13B-EE44-EA55-4CA0-D4D30EE937A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661164"/>
            <a:ext cx="3886200" cy="4137334"/>
          </a:xfrm>
          <a:ln>
            <a:solidFill>
              <a:schemeClr val="tx1"/>
            </a:solidFill>
          </a:ln>
        </p:spPr>
      </p:pic>
    </p:spTree>
    <p:extLst>
      <p:ext uri="{BB962C8B-B14F-4D97-AF65-F5344CB8AC3E}">
        <p14:creationId xmlns:p14="http://schemas.microsoft.com/office/powerpoint/2010/main" val="3717153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Equipment</a:t>
            </a:r>
          </a:p>
        </p:txBody>
      </p:sp>
    </p:spTree>
    <p:extLst>
      <p:ext uri="{BB962C8B-B14F-4D97-AF65-F5344CB8AC3E}">
        <p14:creationId xmlns:p14="http://schemas.microsoft.com/office/powerpoint/2010/main" val="3769003622"/>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fontScale="90000"/>
          </a:bodyPr>
          <a:lstStyle/>
          <a:p>
            <a:r>
              <a:rPr lang="en-US" dirty="0"/>
              <a:t>Equipment Invoices or Receipts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a:xfrm>
            <a:off x="628650" y="1282148"/>
            <a:ext cx="7886700" cy="4894815"/>
          </a:xfrm>
        </p:spPr>
        <p:txBody>
          <a:bodyPr>
            <a:normAutofit lnSpcReduction="10000"/>
          </a:bodyPr>
          <a:lstStyle/>
          <a:p>
            <a:r>
              <a:rPr lang="en-US" dirty="0">
                <a:solidFill>
                  <a:schemeClr val="tx1"/>
                </a:solidFill>
              </a:rPr>
              <a:t>Invoices or receipts are required for all equipment requests</a:t>
            </a:r>
          </a:p>
          <a:p>
            <a:endParaRPr lang="en-US" dirty="0">
              <a:solidFill>
                <a:schemeClr val="tx1"/>
              </a:solidFill>
            </a:endParaRPr>
          </a:p>
          <a:p>
            <a:r>
              <a:rPr lang="en-US" dirty="0">
                <a:solidFill>
                  <a:schemeClr val="tx1"/>
                </a:solidFill>
              </a:rPr>
              <a:t>Should be itemized, dated, and have been purchased within the correct fiscal year</a:t>
            </a:r>
          </a:p>
          <a:p>
            <a:endParaRPr lang="en-US" dirty="0">
              <a:solidFill>
                <a:schemeClr val="tx1"/>
              </a:solidFill>
            </a:endParaRPr>
          </a:p>
          <a:p>
            <a:r>
              <a:rPr lang="en-US" dirty="0">
                <a:solidFill>
                  <a:schemeClr val="tx1"/>
                </a:solidFill>
              </a:rPr>
              <a:t>Must be received before requesting and either </a:t>
            </a:r>
            <a:r>
              <a:rPr lang="en-US" b="1" dirty="0">
                <a:solidFill>
                  <a:schemeClr val="tx1"/>
                </a:solidFill>
              </a:rPr>
              <a:t>signed</a:t>
            </a:r>
            <a:r>
              <a:rPr lang="en-US" dirty="0">
                <a:solidFill>
                  <a:schemeClr val="tx1"/>
                </a:solidFill>
              </a:rPr>
              <a:t> as received </a:t>
            </a:r>
            <a:r>
              <a:rPr lang="en-US" b="1" dirty="0">
                <a:solidFill>
                  <a:schemeClr val="tx1"/>
                </a:solidFill>
              </a:rPr>
              <a:t>or</a:t>
            </a:r>
            <a:r>
              <a:rPr lang="en-US" dirty="0">
                <a:solidFill>
                  <a:schemeClr val="tx1"/>
                </a:solidFill>
              </a:rPr>
              <a:t> a </a:t>
            </a:r>
            <a:r>
              <a:rPr lang="en-US" b="1" dirty="0">
                <a:solidFill>
                  <a:schemeClr val="tx1"/>
                </a:solidFill>
              </a:rPr>
              <a:t>packing slip </a:t>
            </a:r>
            <a:r>
              <a:rPr lang="en-US" dirty="0">
                <a:solidFill>
                  <a:schemeClr val="tx1"/>
                </a:solidFill>
              </a:rPr>
              <a:t>also included</a:t>
            </a:r>
          </a:p>
          <a:p>
            <a:endParaRPr lang="en-US" dirty="0"/>
          </a:p>
          <a:p>
            <a:r>
              <a:rPr lang="en-US" dirty="0">
                <a:solidFill>
                  <a:schemeClr val="tx1"/>
                </a:solidFill>
              </a:rPr>
              <a:t>Sales tax may not be requested</a:t>
            </a:r>
          </a:p>
        </p:txBody>
      </p:sp>
    </p:spTree>
    <p:extLst>
      <p:ext uri="{BB962C8B-B14F-4D97-AF65-F5344CB8AC3E}">
        <p14:creationId xmlns:p14="http://schemas.microsoft.com/office/powerpoint/2010/main" val="383246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A5D229F-48B1-336A-4004-0BE02FF78FEA}"/>
              </a:ext>
            </a:extLst>
          </p:cNvPr>
          <p:cNvSpPr>
            <a:spLocks noGrp="1"/>
          </p:cNvSpPr>
          <p:nvPr>
            <p:ph type="title"/>
          </p:nvPr>
        </p:nvSpPr>
        <p:spPr/>
        <p:txBody>
          <a:bodyPr>
            <a:noAutofit/>
          </a:bodyPr>
          <a:lstStyle/>
          <a:p>
            <a:r>
              <a:rPr lang="en-US" sz="2800" dirty="0"/>
              <a:t>All Requests for Funds (RFFs) should:</a:t>
            </a:r>
          </a:p>
        </p:txBody>
      </p:sp>
      <p:sp>
        <p:nvSpPr>
          <p:cNvPr id="2" name="Text Placeholder 1">
            <a:extLst>
              <a:ext uri="{FF2B5EF4-FFF2-40B4-BE49-F238E27FC236}">
                <a16:creationId xmlns:a16="http://schemas.microsoft.com/office/drawing/2014/main" id="{EE575A7F-AB6A-E38E-9EE7-955A80B8518C}"/>
              </a:ext>
            </a:extLst>
          </p:cNvPr>
          <p:cNvSpPr>
            <a:spLocks noGrp="1"/>
          </p:cNvSpPr>
          <p:nvPr>
            <p:ph type="body" sz="quarter" idx="10"/>
          </p:nvPr>
        </p:nvSpPr>
        <p:spPr>
          <a:xfrm>
            <a:off x="1185063" y="1484598"/>
            <a:ext cx="7248577" cy="1152804"/>
          </a:xfrm>
        </p:spPr>
        <p:txBody>
          <a:bodyPr>
            <a:normAutofit fontScale="85000" lnSpcReduction="20000"/>
          </a:bodyPr>
          <a:lstStyle/>
          <a:p>
            <a:r>
              <a:rPr lang="en-US" dirty="0"/>
              <a:t>Be properly submitted through GrantVantage, including a communication sent within the system to “CSI RFF Submission”</a:t>
            </a:r>
          </a:p>
          <a:p>
            <a:r>
              <a:rPr lang="en-US" sz="1600" i="1" dirty="0">
                <a:solidFill>
                  <a:schemeClr val="tx1"/>
                </a:solidFill>
              </a:rPr>
              <a:t>Submissions via email will not be accepted</a:t>
            </a:r>
          </a:p>
        </p:txBody>
      </p:sp>
      <p:sp>
        <p:nvSpPr>
          <p:cNvPr id="3" name="Text Placeholder 2">
            <a:extLst>
              <a:ext uri="{FF2B5EF4-FFF2-40B4-BE49-F238E27FC236}">
                <a16:creationId xmlns:a16="http://schemas.microsoft.com/office/drawing/2014/main" id="{89D024C9-2D1E-9EEB-60BB-22877EC433D4}"/>
              </a:ext>
            </a:extLst>
          </p:cNvPr>
          <p:cNvSpPr>
            <a:spLocks noGrp="1"/>
          </p:cNvSpPr>
          <p:nvPr>
            <p:ph type="body" sz="quarter" idx="11"/>
          </p:nvPr>
        </p:nvSpPr>
        <p:spPr>
          <a:xfrm>
            <a:off x="1185063" y="3429001"/>
            <a:ext cx="6946296" cy="863390"/>
          </a:xfrm>
        </p:spPr>
        <p:txBody>
          <a:bodyPr>
            <a:normAutofit/>
          </a:bodyPr>
          <a:lstStyle/>
          <a:p>
            <a:r>
              <a:rPr lang="en-US" dirty="0"/>
              <a:t>Include a signed RFF form and a general ledger (GL)</a:t>
            </a:r>
          </a:p>
        </p:txBody>
      </p:sp>
      <p:sp>
        <p:nvSpPr>
          <p:cNvPr id="4" name="Text Placeholder 3">
            <a:extLst>
              <a:ext uri="{FF2B5EF4-FFF2-40B4-BE49-F238E27FC236}">
                <a16:creationId xmlns:a16="http://schemas.microsoft.com/office/drawing/2014/main" id="{C1217EA6-B928-97A9-B616-17C6031C5FAE}"/>
              </a:ext>
            </a:extLst>
          </p:cNvPr>
          <p:cNvSpPr>
            <a:spLocks noGrp="1"/>
          </p:cNvSpPr>
          <p:nvPr>
            <p:ph type="body" sz="quarter" idx="12"/>
          </p:nvPr>
        </p:nvSpPr>
        <p:spPr>
          <a:xfrm>
            <a:off x="1185063" y="5184118"/>
            <a:ext cx="7248577" cy="929515"/>
          </a:xfrm>
        </p:spPr>
        <p:txBody>
          <a:bodyPr>
            <a:normAutofit/>
          </a:bodyPr>
          <a:lstStyle/>
          <a:p>
            <a:r>
              <a:rPr lang="en-US" dirty="0"/>
              <a:t>Include all relevant backup documentation (outlined here) attached to Reports area</a:t>
            </a:r>
          </a:p>
        </p:txBody>
      </p:sp>
    </p:spTree>
    <p:extLst>
      <p:ext uri="{BB962C8B-B14F-4D97-AF65-F5344CB8AC3E}">
        <p14:creationId xmlns:p14="http://schemas.microsoft.com/office/powerpoint/2010/main" val="1586528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Serial Numbers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a:xfrm>
            <a:off x="628650" y="1282148"/>
            <a:ext cx="7886700" cy="4894815"/>
          </a:xfrm>
        </p:spPr>
        <p:txBody>
          <a:bodyPr>
            <a:normAutofit/>
          </a:bodyPr>
          <a:lstStyle/>
          <a:p>
            <a:r>
              <a:rPr lang="en-US" dirty="0">
                <a:solidFill>
                  <a:schemeClr val="tx1"/>
                </a:solidFill>
              </a:rPr>
              <a:t>Federal funds require serial number reporting for equipment (i.e. computers, tablets, printers, projectors, or anything considered “highly desirable”)</a:t>
            </a:r>
          </a:p>
          <a:p>
            <a:endParaRPr lang="en-US" dirty="0">
              <a:solidFill>
                <a:schemeClr val="tx1"/>
              </a:solidFill>
            </a:endParaRPr>
          </a:p>
          <a:p>
            <a:r>
              <a:rPr lang="en-US" b="1" dirty="0">
                <a:solidFill>
                  <a:schemeClr val="tx1"/>
                </a:solidFill>
              </a:rPr>
              <a:t>Serial</a:t>
            </a:r>
            <a:r>
              <a:rPr lang="en-US" dirty="0">
                <a:solidFill>
                  <a:schemeClr val="tx1"/>
                </a:solidFill>
              </a:rPr>
              <a:t> or </a:t>
            </a:r>
            <a:r>
              <a:rPr lang="en-US" b="1" dirty="0">
                <a:solidFill>
                  <a:schemeClr val="tx1"/>
                </a:solidFill>
              </a:rPr>
              <a:t>Asset Tag numbers </a:t>
            </a:r>
            <a:r>
              <a:rPr lang="en-US" dirty="0">
                <a:solidFill>
                  <a:schemeClr val="tx1"/>
                </a:solidFill>
              </a:rPr>
              <a:t>may be used for tracking purposes.</a:t>
            </a:r>
          </a:p>
          <a:p>
            <a:pPr lvl="1"/>
            <a:r>
              <a:rPr lang="en-US" i="1" dirty="0">
                <a:solidFill>
                  <a:schemeClr val="tx1"/>
                </a:solidFill>
              </a:rPr>
              <a:t>Note on asset tag numbers </a:t>
            </a:r>
            <a:r>
              <a:rPr lang="en-US" dirty="0">
                <a:solidFill>
                  <a:schemeClr val="tx1"/>
                </a:solidFill>
              </a:rPr>
              <a:t>- any item that has a serial number must have reference documentation on hand at school linking the natural serial number to the asset tag number.</a:t>
            </a:r>
          </a:p>
        </p:txBody>
      </p:sp>
    </p:spTree>
    <p:extLst>
      <p:ext uri="{BB962C8B-B14F-4D97-AF65-F5344CB8AC3E}">
        <p14:creationId xmlns:p14="http://schemas.microsoft.com/office/powerpoint/2010/main" val="1270614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Travel, Training, and Registration</a:t>
            </a:r>
          </a:p>
        </p:txBody>
      </p:sp>
    </p:spTree>
    <p:extLst>
      <p:ext uri="{BB962C8B-B14F-4D97-AF65-F5344CB8AC3E}">
        <p14:creationId xmlns:p14="http://schemas.microsoft.com/office/powerpoint/2010/main" val="1533233489"/>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Registrations and Receipts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a:xfrm>
            <a:off x="628650" y="1282148"/>
            <a:ext cx="7886700" cy="4894815"/>
          </a:xfrm>
        </p:spPr>
        <p:txBody>
          <a:bodyPr>
            <a:normAutofit fontScale="92500"/>
          </a:bodyPr>
          <a:lstStyle/>
          <a:p>
            <a:r>
              <a:rPr lang="en-US" dirty="0">
                <a:solidFill>
                  <a:schemeClr val="tx1"/>
                </a:solidFill>
              </a:rPr>
              <a:t>Receipts are required for conference registrations, flights, hotels, and any other miscellaneous travel costs (parking, ground transportation, etc.)</a:t>
            </a:r>
          </a:p>
          <a:p>
            <a:endParaRPr lang="en-US" dirty="0">
              <a:solidFill>
                <a:schemeClr val="tx1"/>
              </a:solidFill>
            </a:endParaRPr>
          </a:p>
          <a:p>
            <a:r>
              <a:rPr lang="en-US" dirty="0">
                <a:solidFill>
                  <a:schemeClr val="tx1"/>
                </a:solidFill>
              </a:rPr>
              <a:t>Conference or travel reimbursement may not be requested until after the event/travel has occurred</a:t>
            </a:r>
          </a:p>
          <a:p>
            <a:endParaRPr lang="en-US" dirty="0">
              <a:solidFill>
                <a:schemeClr val="tx1"/>
              </a:solidFill>
            </a:endParaRPr>
          </a:p>
          <a:p>
            <a:r>
              <a:rPr lang="en-US" dirty="0">
                <a:solidFill>
                  <a:schemeClr val="tx1"/>
                </a:solidFill>
              </a:rPr>
              <a:t>If travel or registration is paid for in a current fiscal year, but doesn’t take place until the subsequent fiscal year, the expenditure should be treated as a prepaid expense for the subsequent fiscal year</a:t>
            </a:r>
          </a:p>
          <a:p>
            <a:endParaRPr lang="en-US" dirty="0">
              <a:solidFill>
                <a:schemeClr val="tx1"/>
              </a:solidFill>
            </a:endParaRPr>
          </a:p>
        </p:txBody>
      </p:sp>
    </p:spTree>
    <p:extLst>
      <p:ext uri="{BB962C8B-B14F-4D97-AF65-F5344CB8AC3E}">
        <p14:creationId xmlns:p14="http://schemas.microsoft.com/office/powerpoint/2010/main" val="3821570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Per Diem and Mileage</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92500" lnSpcReduction="10000"/>
          </a:bodyPr>
          <a:lstStyle/>
          <a:p>
            <a:r>
              <a:rPr lang="en-US" dirty="0">
                <a:solidFill>
                  <a:schemeClr val="tx1"/>
                </a:solidFill>
              </a:rPr>
              <a:t>Actual meal costs cannot be reimbursed, but employees may be reimbursed for per diem based on the </a:t>
            </a:r>
            <a:r>
              <a:rPr lang="en-US" dirty="0">
                <a:solidFill>
                  <a:schemeClr val="tx1"/>
                </a:solidFill>
                <a:hlinkClick r:id="rId2"/>
              </a:rPr>
              <a:t>federal GSA rate </a:t>
            </a:r>
            <a:r>
              <a:rPr lang="en-US" dirty="0">
                <a:solidFill>
                  <a:schemeClr val="tx1"/>
                </a:solidFill>
              </a:rPr>
              <a:t>where travel occurred</a:t>
            </a:r>
          </a:p>
          <a:p>
            <a:endParaRPr lang="en-US" dirty="0">
              <a:solidFill>
                <a:schemeClr val="tx1"/>
              </a:solidFill>
            </a:endParaRPr>
          </a:p>
          <a:p>
            <a:r>
              <a:rPr lang="en-US" dirty="0">
                <a:solidFill>
                  <a:schemeClr val="tx1"/>
                </a:solidFill>
              </a:rPr>
              <a:t>Gas costs should not be requested, but employees may be reimbursed for mileage based on the </a:t>
            </a:r>
            <a:r>
              <a:rPr lang="en-US" dirty="0">
                <a:solidFill>
                  <a:schemeClr val="tx1"/>
                </a:solidFill>
                <a:hlinkClick r:id="rId3"/>
              </a:rPr>
              <a:t>federal GSA rate</a:t>
            </a:r>
            <a:endParaRPr lang="en-US" dirty="0">
              <a:solidFill>
                <a:schemeClr val="tx1"/>
              </a:solidFill>
            </a:endParaRPr>
          </a:p>
          <a:p>
            <a:endParaRPr lang="en-US" dirty="0">
              <a:solidFill>
                <a:schemeClr val="tx1"/>
              </a:solidFill>
            </a:endParaRPr>
          </a:p>
        </p:txBody>
      </p:sp>
      <p:pic>
        <p:nvPicPr>
          <p:cNvPr id="5" name="Content Placeholder 4" descr="A copy of the CSI travel reimbursement form with many fillable fields, showing how to calculate per diem by the GSA rate and per meal.">
            <a:extLst>
              <a:ext uri="{FF2B5EF4-FFF2-40B4-BE49-F238E27FC236}">
                <a16:creationId xmlns:a16="http://schemas.microsoft.com/office/drawing/2014/main" id="{E0A7C9CF-0436-68FE-72F0-3EE2E1B3FFBF}"/>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234268" y="1367821"/>
            <a:ext cx="4394882" cy="4662685"/>
          </a:xfrm>
          <a:ln>
            <a:solidFill>
              <a:schemeClr val="tx1"/>
            </a:solidFill>
          </a:ln>
        </p:spPr>
      </p:pic>
    </p:spTree>
    <p:extLst>
      <p:ext uri="{BB962C8B-B14F-4D97-AF65-F5344CB8AC3E}">
        <p14:creationId xmlns:p14="http://schemas.microsoft.com/office/powerpoint/2010/main" val="1174252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Proof of Payment</a:t>
            </a:r>
          </a:p>
        </p:txBody>
      </p:sp>
    </p:spTree>
    <p:extLst>
      <p:ext uri="{BB962C8B-B14F-4D97-AF65-F5344CB8AC3E}">
        <p14:creationId xmlns:p14="http://schemas.microsoft.com/office/powerpoint/2010/main" val="56041445"/>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fontScale="90000"/>
          </a:bodyPr>
          <a:lstStyle/>
          <a:p>
            <a:r>
              <a:rPr lang="en-US" dirty="0"/>
              <a:t>Proof of Payment Requirements</a:t>
            </a:r>
          </a:p>
        </p:txBody>
      </p:sp>
      <p:sp>
        <p:nvSpPr>
          <p:cNvPr id="3" name="Content Placeholder 2">
            <a:extLst>
              <a:ext uri="{FF2B5EF4-FFF2-40B4-BE49-F238E27FC236}">
                <a16:creationId xmlns:a16="http://schemas.microsoft.com/office/drawing/2014/main" id="{B7056B6B-7464-D362-BB5D-03DDC8F6DDB6}"/>
              </a:ext>
            </a:extLst>
          </p:cNvPr>
          <p:cNvSpPr>
            <a:spLocks noGrp="1"/>
          </p:cNvSpPr>
          <p:nvPr>
            <p:ph sz="half" idx="1"/>
          </p:nvPr>
        </p:nvSpPr>
        <p:spPr>
          <a:xfrm>
            <a:off x="628650" y="1282148"/>
            <a:ext cx="3886200" cy="5210726"/>
          </a:xfrm>
        </p:spPr>
        <p:txBody>
          <a:bodyPr>
            <a:normAutofit fontScale="55000" lnSpcReduction="20000"/>
          </a:bodyPr>
          <a:lstStyle/>
          <a:p>
            <a:r>
              <a:rPr lang="en-US" dirty="0">
                <a:solidFill>
                  <a:schemeClr val="tx1"/>
                </a:solidFill>
              </a:rPr>
              <a:t>Proof of payment (for all expenses) is required for schools: </a:t>
            </a:r>
          </a:p>
          <a:p>
            <a:pPr lvl="1"/>
            <a:r>
              <a:rPr lang="en-US" dirty="0">
                <a:solidFill>
                  <a:schemeClr val="tx1"/>
                </a:solidFill>
              </a:rPr>
              <a:t>In the first year of operation</a:t>
            </a:r>
          </a:p>
          <a:p>
            <a:pPr lvl="1"/>
            <a:r>
              <a:rPr lang="en-US" dirty="0">
                <a:solidFill>
                  <a:schemeClr val="tx1"/>
                </a:solidFill>
              </a:rPr>
              <a:t>With new finance staff</a:t>
            </a:r>
          </a:p>
          <a:p>
            <a:pPr lvl="1"/>
            <a:r>
              <a:rPr lang="en-US" dirty="0">
                <a:solidFill>
                  <a:schemeClr val="tx1"/>
                </a:solidFill>
              </a:rPr>
              <a:t>If CCSP recipients</a:t>
            </a:r>
          </a:p>
          <a:p>
            <a:pPr lvl="1"/>
            <a:r>
              <a:rPr lang="en-US" dirty="0"/>
              <a:t>For all ESSER requests</a:t>
            </a:r>
            <a:endParaRPr lang="en-US" dirty="0">
              <a:solidFill>
                <a:schemeClr val="tx1"/>
              </a:solidFill>
            </a:endParaRPr>
          </a:p>
          <a:p>
            <a:pPr lvl="1"/>
            <a:r>
              <a:rPr lang="en-US" dirty="0">
                <a:solidFill>
                  <a:schemeClr val="tx1"/>
                </a:solidFill>
              </a:rPr>
              <a:t>If otherwise notified</a:t>
            </a:r>
          </a:p>
          <a:p>
            <a:pPr lvl="1"/>
            <a:endParaRPr lang="en-US" dirty="0">
              <a:solidFill>
                <a:schemeClr val="tx1"/>
              </a:solidFill>
            </a:endParaRPr>
          </a:p>
          <a:p>
            <a:r>
              <a:rPr lang="en-US" dirty="0">
                <a:solidFill>
                  <a:schemeClr val="tx1"/>
                </a:solidFill>
              </a:rPr>
              <a:t>Schools are required to keep proof of payment for </a:t>
            </a:r>
            <a:r>
              <a:rPr lang="en-US" b="1" dirty="0">
                <a:solidFill>
                  <a:schemeClr val="tx1"/>
                </a:solidFill>
              </a:rPr>
              <a:t>all</a:t>
            </a:r>
            <a:r>
              <a:rPr lang="en-US" dirty="0">
                <a:solidFill>
                  <a:schemeClr val="tx1"/>
                </a:solidFill>
              </a:rPr>
              <a:t> purchases made with federal grant funds on school grounds</a:t>
            </a:r>
          </a:p>
          <a:p>
            <a:endParaRPr lang="en-US" sz="1600" dirty="0">
              <a:solidFill>
                <a:schemeClr val="tx1"/>
              </a:solidFill>
            </a:endParaRPr>
          </a:p>
          <a:p>
            <a:r>
              <a:rPr lang="en-US" dirty="0">
                <a:solidFill>
                  <a:schemeClr val="tx1"/>
                </a:solidFill>
              </a:rPr>
              <a:t>Schools not required to submit proof of payment to CSI will be randomly asked to submit proof of payment for one RFF during the fiscal year</a:t>
            </a:r>
          </a:p>
          <a:p>
            <a:endParaRPr lang="en-US" sz="1800" dirty="0">
              <a:solidFill>
                <a:schemeClr val="tx1"/>
              </a:solidFill>
            </a:endParaRPr>
          </a:p>
          <a:p>
            <a:r>
              <a:rPr lang="en-US" dirty="0">
                <a:solidFill>
                  <a:schemeClr val="tx1"/>
                </a:solidFill>
              </a:rPr>
              <a:t>Schools that do not meet the requirements above may be asked to provide proof of payment with CSI staff discretion</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a:xfrm>
            <a:off x="4629151" y="2120054"/>
            <a:ext cx="4167225" cy="2179893"/>
          </a:xfrm>
          <a:ln>
            <a:solidFill>
              <a:schemeClr val="tx1"/>
            </a:solidFill>
          </a:ln>
        </p:spPr>
        <p:txBody>
          <a:bodyPr>
            <a:normAutofit fontScale="55000" lnSpcReduction="20000"/>
          </a:bodyPr>
          <a:lstStyle/>
          <a:p>
            <a:pPr marL="0" indent="0">
              <a:buNone/>
            </a:pPr>
            <a:r>
              <a:rPr lang="en-US" b="1" i="1" dirty="0">
                <a:solidFill>
                  <a:schemeClr val="tx1"/>
                </a:solidFill>
              </a:rPr>
              <a:t>What is considered proof of payment?</a:t>
            </a:r>
          </a:p>
          <a:p>
            <a:r>
              <a:rPr lang="en-US" dirty="0">
                <a:solidFill>
                  <a:schemeClr val="tx1"/>
                </a:solidFill>
              </a:rPr>
              <a:t>For payments by </a:t>
            </a:r>
            <a:r>
              <a:rPr lang="en-US" u="sng" dirty="0">
                <a:solidFill>
                  <a:schemeClr val="tx1"/>
                </a:solidFill>
              </a:rPr>
              <a:t>check</a:t>
            </a:r>
            <a:r>
              <a:rPr lang="en-US" dirty="0">
                <a:solidFill>
                  <a:schemeClr val="tx1"/>
                </a:solidFill>
              </a:rPr>
              <a:t>:</a:t>
            </a:r>
            <a:endParaRPr lang="en-US" u="sng" dirty="0">
              <a:solidFill>
                <a:schemeClr val="tx1"/>
              </a:solidFill>
            </a:endParaRPr>
          </a:p>
          <a:p>
            <a:pPr lvl="1"/>
            <a:r>
              <a:rPr lang="en-US" dirty="0"/>
              <a:t>A copy of the cleared check</a:t>
            </a:r>
          </a:p>
          <a:p>
            <a:r>
              <a:rPr lang="en-US" dirty="0">
                <a:solidFill>
                  <a:schemeClr val="tx1"/>
                </a:solidFill>
              </a:rPr>
              <a:t>For payments by </a:t>
            </a:r>
            <a:r>
              <a:rPr lang="en-US" u="sng" dirty="0">
                <a:solidFill>
                  <a:schemeClr val="tx1"/>
                </a:solidFill>
              </a:rPr>
              <a:t>credit card</a:t>
            </a:r>
            <a:r>
              <a:rPr lang="en-US" dirty="0">
                <a:solidFill>
                  <a:schemeClr val="tx1"/>
                </a:solidFill>
              </a:rPr>
              <a:t>:</a:t>
            </a:r>
            <a:endParaRPr lang="en-US" u="sng" dirty="0">
              <a:solidFill>
                <a:schemeClr val="tx1"/>
              </a:solidFill>
            </a:endParaRPr>
          </a:p>
          <a:p>
            <a:pPr lvl="1"/>
            <a:r>
              <a:rPr lang="en-US" dirty="0">
                <a:solidFill>
                  <a:schemeClr val="tx1"/>
                </a:solidFill>
              </a:rPr>
              <a:t>Credit card statement showing charge</a:t>
            </a:r>
          </a:p>
          <a:p>
            <a:pPr lvl="1"/>
            <a:r>
              <a:rPr lang="en-US" dirty="0"/>
              <a:t>Proof of credit card statement balance paid in full</a:t>
            </a:r>
            <a:endParaRPr lang="en-US" dirty="0">
              <a:solidFill>
                <a:schemeClr val="tx1"/>
              </a:solidFill>
            </a:endParaRPr>
          </a:p>
          <a:p>
            <a:r>
              <a:rPr lang="en-US" dirty="0">
                <a:solidFill>
                  <a:schemeClr val="tx1"/>
                </a:solidFill>
              </a:rPr>
              <a:t>For payments by </a:t>
            </a:r>
            <a:r>
              <a:rPr lang="en-US" u="sng" dirty="0">
                <a:solidFill>
                  <a:schemeClr val="tx1"/>
                </a:solidFill>
              </a:rPr>
              <a:t>debit card</a:t>
            </a:r>
            <a:r>
              <a:rPr lang="en-US" dirty="0">
                <a:solidFill>
                  <a:schemeClr val="tx1"/>
                </a:solidFill>
              </a:rPr>
              <a:t>:</a:t>
            </a:r>
            <a:endParaRPr lang="en-US" u="sng" dirty="0">
              <a:solidFill>
                <a:schemeClr val="tx1"/>
              </a:solidFill>
            </a:endParaRPr>
          </a:p>
          <a:p>
            <a:pPr lvl="1"/>
            <a:r>
              <a:rPr lang="en-US" dirty="0"/>
              <a:t>Bank statement showing charge</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548956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Indirect Costs</a:t>
            </a:r>
          </a:p>
        </p:txBody>
      </p:sp>
    </p:spTree>
    <p:extLst>
      <p:ext uri="{BB962C8B-B14F-4D97-AF65-F5344CB8AC3E}">
        <p14:creationId xmlns:p14="http://schemas.microsoft.com/office/powerpoint/2010/main" val="3765950224"/>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Indirect Costs Requirements</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lnSpcReduction="10000"/>
          </a:bodyPr>
          <a:lstStyle/>
          <a:p>
            <a:r>
              <a:rPr lang="en-US" dirty="0">
                <a:solidFill>
                  <a:schemeClr val="tx1"/>
                </a:solidFill>
              </a:rPr>
              <a:t>Schools may be able to claim indirect costs on certain competitive grants.</a:t>
            </a:r>
          </a:p>
          <a:p>
            <a:endParaRPr lang="en-US" dirty="0">
              <a:solidFill>
                <a:schemeClr val="tx1"/>
              </a:solidFill>
            </a:endParaRPr>
          </a:p>
          <a:p>
            <a:r>
              <a:rPr lang="en-US" dirty="0">
                <a:solidFill>
                  <a:schemeClr val="tx1"/>
                </a:solidFill>
              </a:rPr>
              <a:t>When claiming indirects, the </a:t>
            </a:r>
            <a:r>
              <a:rPr lang="en-US" dirty="0">
                <a:solidFill>
                  <a:schemeClr val="tx1"/>
                </a:solidFill>
                <a:hlinkClick r:id="rId2"/>
              </a:rPr>
              <a:t>Indirect Cost Rate Acknowledgement Form </a:t>
            </a:r>
            <a:r>
              <a:rPr lang="en-US" dirty="0">
                <a:solidFill>
                  <a:schemeClr val="tx1"/>
                </a:solidFill>
              </a:rPr>
              <a:t>must be completed and attached to the request.</a:t>
            </a:r>
          </a:p>
          <a:p>
            <a:endParaRPr lang="en-US" dirty="0">
              <a:solidFill>
                <a:schemeClr val="tx1"/>
              </a:solidFill>
            </a:endParaRPr>
          </a:p>
        </p:txBody>
      </p:sp>
      <p:pic>
        <p:nvPicPr>
          <p:cNvPr id="5" name="Content Placeholder 4" descr="A copy of the Indirect Cost Rate Acknowledgement Form. At the top is text describing Indirect costs, in the middle are fillable areas to calculate the rate, and at the bottom is a signature area.">
            <a:extLst>
              <a:ext uri="{FF2B5EF4-FFF2-40B4-BE49-F238E27FC236}">
                <a16:creationId xmlns:a16="http://schemas.microsoft.com/office/drawing/2014/main" id="{40753507-D6CE-40AA-23E7-0557BBD9FF7F}"/>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525955"/>
            <a:ext cx="3886200" cy="4407752"/>
          </a:xfrm>
          <a:ln>
            <a:solidFill>
              <a:schemeClr val="tx1"/>
            </a:solidFill>
          </a:ln>
        </p:spPr>
      </p:pic>
    </p:spTree>
    <p:extLst>
      <p:ext uri="{BB962C8B-B14F-4D97-AF65-F5344CB8AC3E}">
        <p14:creationId xmlns:p14="http://schemas.microsoft.com/office/powerpoint/2010/main" val="1614712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AD8D1-F353-3446-2EBE-F594CA6AEA89}"/>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76913C20-B61D-A39E-E6FA-96389064A2C8}"/>
              </a:ext>
            </a:extLst>
          </p:cNvPr>
          <p:cNvSpPr>
            <a:spLocks noGrp="1"/>
          </p:cNvSpPr>
          <p:nvPr>
            <p:ph idx="1"/>
          </p:nvPr>
        </p:nvSpPr>
        <p:spPr/>
        <p:txBody>
          <a:bodyPr/>
          <a:lstStyle/>
          <a:p>
            <a:pPr marL="457200" indent="-457200">
              <a:buFont typeface="Arial" panose="020B0604020202020204" pitchFamily="34" charset="0"/>
              <a:buChar char="•"/>
            </a:pPr>
            <a:r>
              <a:rPr lang="en-US" dirty="0"/>
              <a:t>Review the </a:t>
            </a:r>
            <a:r>
              <a:rPr lang="en-US" b="1" dirty="0">
                <a:hlinkClick r:id="rId2">
                  <a:extLst>
                    <a:ext uri="{A12FA001-AC4F-418D-AE19-62706E023703}">
                      <ahyp:hlinkClr xmlns:ahyp="http://schemas.microsoft.com/office/drawing/2018/hyperlinkcolor" val="tx"/>
                    </a:ext>
                  </a:extLst>
                </a:hlinkClick>
              </a:rPr>
              <a:t>Grant Resource</a:t>
            </a:r>
            <a:r>
              <a:rPr lang="en-US" b="1" dirty="0"/>
              <a:t> </a:t>
            </a:r>
            <a:r>
              <a:rPr lang="en-US" dirty="0"/>
              <a:t>library</a:t>
            </a:r>
            <a:endParaRPr lang="en-US" dirty="0">
              <a:highlight>
                <a:srgbClr val="FFFF00"/>
              </a:highlight>
            </a:endParaRP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Reach out to the CSI Grant Team at </a:t>
            </a:r>
            <a:r>
              <a:rPr lang="en-US" b="1" dirty="0">
                <a:hlinkClick r:id="rId3">
                  <a:extLst>
                    <a:ext uri="{A12FA001-AC4F-418D-AE19-62706E023703}">
                      <ahyp:hlinkClr xmlns:ahyp="http://schemas.microsoft.com/office/drawing/2018/hyperlinkcolor" val="tx"/>
                    </a:ext>
                  </a:extLst>
                </a:hlinkClick>
              </a:rPr>
              <a:t>RFF@csi.state.co.us</a:t>
            </a:r>
            <a:endParaRPr lang="en-US" b="1"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Attend CSI Grant Open Office Hours</a:t>
            </a:r>
          </a:p>
          <a:p>
            <a:pPr marL="1143000" lvl="1" indent="-457200"/>
            <a:r>
              <a:rPr lang="en-US" dirty="0"/>
              <a:t>Every Wednesday 11:30-12:30</a:t>
            </a:r>
          </a:p>
          <a:p>
            <a:pPr marL="1143000" lvl="1" indent="-457200"/>
            <a:r>
              <a:rPr lang="en-US" dirty="0"/>
              <a:t>Register in advance </a:t>
            </a:r>
            <a:r>
              <a:rPr lang="en-US" b="1" dirty="0">
                <a:hlinkClick r:id="rId4">
                  <a:extLst>
                    <a:ext uri="{A12FA001-AC4F-418D-AE19-62706E023703}">
                      <ahyp:hlinkClr xmlns:ahyp="http://schemas.microsoft.com/office/drawing/2018/hyperlinkcolor" val="tx"/>
                    </a:ext>
                  </a:extLst>
                </a:hlinkClick>
              </a:rPr>
              <a:t>here</a:t>
            </a:r>
            <a:r>
              <a:rPr lang="en-US" dirty="0"/>
              <a:t> </a:t>
            </a:r>
          </a:p>
          <a:p>
            <a:pPr marL="457200" indent="-4572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64566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Request for Funds Form</a:t>
            </a:r>
          </a:p>
        </p:txBody>
      </p:sp>
      <p:pic>
        <p:nvPicPr>
          <p:cNvPr id="5" name="Content Placeholder 4" descr="A copy of the Request for Funds form. At the top are fields for the school name, grant, and request amount. In the middle is an attestation statement. At the bottom is an area for names, signature, phone number, and date.">
            <a:extLst>
              <a:ext uri="{FF2B5EF4-FFF2-40B4-BE49-F238E27FC236}">
                <a16:creationId xmlns:a16="http://schemas.microsoft.com/office/drawing/2014/main" id="{5480BFE6-F7D5-B31D-C8CB-F44F6C448DD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330008"/>
            <a:ext cx="3886200" cy="4799646"/>
          </a:xfrm>
          <a:ln>
            <a:solidFill>
              <a:schemeClr val="tx1"/>
            </a:solidFill>
          </a:ln>
        </p:spPr>
      </p:pic>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77500" lnSpcReduction="20000"/>
          </a:bodyPr>
          <a:lstStyle/>
          <a:p>
            <a:r>
              <a:rPr lang="en-US" dirty="0">
                <a:solidFill>
                  <a:schemeClr val="tx1"/>
                </a:solidFill>
              </a:rPr>
              <a:t>The universal RFF form can be found on the </a:t>
            </a:r>
            <a:r>
              <a:rPr lang="en-US" dirty="0">
                <a:solidFill>
                  <a:schemeClr val="tx1"/>
                </a:solidFill>
                <a:hlinkClick r:id="rId3"/>
              </a:rPr>
              <a:t>Grant Resources Site </a:t>
            </a:r>
            <a:r>
              <a:rPr lang="en-US" dirty="0">
                <a:solidFill>
                  <a:schemeClr val="tx1"/>
                </a:solidFill>
              </a:rPr>
              <a:t>and should be included with every request</a:t>
            </a:r>
          </a:p>
          <a:p>
            <a:pPr lvl="1">
              <a:buFont typeface="Wingdings" panose="05000000000000000000" pitchFamily="2" charset="2"/>
              <a:buChar char="Ø"/>
            </a:pPr>
            <a:r>
              <a:rPr lang="en-US" sz="1900" dirty="0">
                <a:solidFill>
                  <a:schemeClr val="tx1"/>
                </a:solidFill>
                <a:hlinkClick r:id="rId4"/>
              </a:rPr>
              <a:t>Request for Funds (RFF) Form</a:t>
            </a:r>
            <a:endParaRPr lang="en-US" dirty="0">
              <a:solidFill>
                <a:schemeClr val="tx1"/>
              </a:solidFill>
            </a:endParaRPr>
          </a:p>
          <a:p>
            <a:endParaRPr lang="en-US" dirty="0">
              <a:solidFill>
                <a:schemeClr val="tx1"/>
              </a:solidFill>
            </a:endParaRPr>
          </a:p>
          <a:p>
            <a:r>
              <a:rPr lang="en-US" dirty="0">
                <a:solidFill>
                  <a:schemeClr val="tx1"/>
                </a:solidFill>
              </a:rPr>
              <a:t>Must be signed by a school-level Authorized Representative (School Leader, Chief Financial Officer, or board member)</a:t>
            </a:r>
          </a:p>
          <a:p>
            <a:endParaRPr lang="en-US" dirty="0">
              <a:solidFill>
                <a:schemeClr val="tx1"/>
              </a:solidFill>
            </a:endParaRPr>
          </a:p>
          <a:p>
            <a:r>
              <a:rPr lang="en-US" dirty="0">
                <a:solidFill>
                  <a:schemeClr val="tx1"/>
                </a:solidFill>
              </a:rPr>
              <a:t>The “Person Preparing Report” and the “Authorized Representative” must be two different people</a:t>
            </a:r>
          </a:p>
          <a:p>
            <a:endParaRPr lang="en-US" dirty="0">
              <a:solidFill>
                <a:schemeClr val="tx1"/>
              </a:solidFill>
            </a:endParaRPr>
          </a:p>
        </p:txBody>
      </p:sp>
    </p:spTree>
    <p:extLst>
      <p:ext uri="{BB962C8B-B14F-4D97-AF65-F5344CB8AC3E}">
        <p14:creationId xmlns:p14="http://schemas.microsoft.com/office/powerpoint/2010/main" val="113523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75CF-67D3-CB2D-44EE-006F4EBF0C20}"/>
              </a:ext>
            </a:extLst>
          </p:cNvPr>
          <p:cNvSpPr>
            <a:spLocks noGrp="1"/>
          </p:cNvSpPr>
          <p:nvPr>
            <p:ph type="title"/>
          </p:nvPr>
        </p:nvSpPr>
        <p:spPr/>
        <p:txBody>
          <a:bodyPr/>
          <a:lstStyle/>
          <a:p>
            <a:r>
              <a:rPr lang="en-US" dirty="0"/>
              <a:t>General Ledger (GL)</a:t>
            </a:r>
          </a:p>
        </p:txBody>
      </p:sp>
      <p:sp>
        <p:nvSpPr>
          <p:cNvPr id="3" name="Content Placeholder 2">
            <a:extLst>
              <a:ext uri="{FF2B5EF4-FFF2-40B4-BE49-F238E27FC236}">
                <a16:creationId xmlns:a16="http://schemas.microsoft.com/office/drawing/2014/main" id="{FAC54071-A5FD-8A54-09A4-C6260EE46C18}"/>
              </a:ext>
            </a:extLst>
          </p:cNvPr>
          <p:cNvSpPr>
            <a:spLocks noGrp="1"/>
          </p:cNvSpPr>
          <p:nvPr>
            <p:ph idx="1"/>
          </p:nvPr>
        </p:nvSpPr>
        <p:spPr/>
        <p:txBody>
          <a:bodyPr/>
          <a:lstStyle/>
          <a:p>
            <a:r>
              <a:rPr lang="en-US" dirty="0"/>
              <a:t>A general ledger showing grant expenditures current year-to-date is required and should be uploaded to the Reports area with each request</a:t>
            </a:r>
          </a:p>
          <a:p>
            <a:endParaRPr lang="en-US" dirty="0"/>
          </a:p>
          <a:p>
            <a:r>
              <a:rPr lang="en-US" dirty="0"/>
              <a:t>Beginning in FY25, CSI is required to provide the GL as back-up documentation to the CDE with each fund request</a:t>
            </a:r>
          </a:p>
        </p:txBody>
      </p:sp>
    </p:spTree>
    <p:extLst>
      <p:ext uri="{BB962C8B-B14F-4D97-AF65-F5344CB8AC3E}">
        <p14:creationId xmlns:p14="http://schemas.microsoft.com/office/powerpoint/2010/main" val="14100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5A1DE-8420-43BB-0FC2-F9645A490386}"/>
              </a:ext>
            </a:extLst>
          </p:cNvPr>
          <p:cNvSpPr>
            <a:spLocks noGrp="1"/>
          </p:cNvSpPr>
          <p:nvPr>
            <p:ph type="title"/>
          </p:nvPr>
        </p:nvSpPr>
        <p:spPr/>
        <p:txBody>
          <a:bodyPr>
            <a:normAutofit fontScale="90000"/>
          </a:bodyPr>
          <a:lstStyle/>
          <a:p>
            <a:r>
              <a:rPr lang="en-US" dirty="0"/>
              <a:t>Personally Identifiable Information</a:t>
            </a:r>
          </a:p>
        </p:txBody>
      </p:sp>
      <p:sp>
        <p:nvSpPr>
          <p:cNvPr id="3" name="Content Placeholder 2">
            <a:extLst>
              <a:ext uri="{FF2B5EF4-FFF2-40B4-BE49-F238E27FC236}">
                <a16:creationId xmlns:a16="http://schemas.microsoft.com/office/drawing/2014/main" id="{58C1EAE0-BC80-2462-D602-09250AD50D8B}"/>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en-US" dirty="0"/>
              <a:t>CSI will never ask for personally identifiable information (PII) to be submitted through the GrantVantage website or via email. All requests (such as for IDEA Instructor Forms) will be made through </a:t>
            </a:r>
            <a:r>
              <a:rPr lang="en-US" b="1" dirty="0"/>
              <a:t>Epicenter </a:t>
            </a:r>
            <a:r>
              <a:rPr lang="en-US" dirty="0"/>
              <a:t>or</a:t>
            </a:r>
            <a:r>
              <a:rPr lang="en-US" b="1" dirty="0"/>
              <a:t> Syncplicity</a:t>
            </a:r>
            <a:r>
              <a:rPr lang="en-US" dirty="0"/>
              <a:t>, which are secure sites.</a:t>
            </a:r>
          </a:p>
          <a:p>
            <a:pPr>
              <a:buFont typeface="Wingdings" panose="05000000000000000000" pitchFamily="2" charset="2"/>
              <a:buChar char="Ø"/>
            </a:pPr>
            <a:endParaRPr lang="en-US" dirty="0"/>
          </a:p>
          <a:p>
            <a:pPr>
              <a:buFont typeface="Wingdings" panose="05000000000000000000" pitchFamily="2" charset="2"/>
              <a:buChar char="Ø"/>
            </a:pPr>
            <a:r>
              <a:rPr lang="en-US" dirty="0"/>
              <a:t>To protect the privacy of your staff, please black out or do not submit PII through GrantVantage or via email. Examples of PII include (but are not limited to):</a:t>
            </a:r>
          </a:p>
          <a:p>
            <a:pPr lvl="1"/>
            <a:r>
              <a:rPr lang="en-US" sz="2200" dirty="0"/>
              <a:t>Social Security Numbers</a:t>
            </a:r>
          </a:p>
          <a:p>
            <a:pPr lvl="1"/>
            <a:r>
              <a:rPr lang="en-US" sz="2200" dirty="0"/>
              <a:t>Employee Identification Number</a:t>
            </a:r>
          </a:p>
          <a:p>
            <a:pPr lvl="1"/>
            <a:r>
              <a:rPr lang="en-US" sz="2200" dirty="0"/>
              <a:t>Date of Birth</a:t>
            </a:r>
          </a:p>
          <a:p>
            <a:pPr lvl="1"/>
            <a:r>
              <a:rPr lang="en-US" sz="2200" dirty="0"/>
              <a:t>Credit Card or Account Numbers</a:t>
            </a:r>
          </a:p>
          <a:p>
            <a:endParaRPr lang="en-US" dirty="0"/>
          </a:p>
        </p:txBody>
      </p:sp>
    </p:spTree>
    <p:extLst>
      <p:ext uri="{BB962C8B-B14F-4D97-AF65-F5344CB8AC3E}">
        <p14:creationId xmlns:p14="http://schemas.microsoft.com/office/powerpoint/2010/main" val="1411918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5A1DE-8420-43BB-0FC2-F9645A490386}"/>
              </a:ext>
            </a:extLst>
          </p:cNvPr>
          <p:cNvSpPr>
            <a:spLocks noGrp="1"/>
          </p:cNvSpPr>
          <p:nvPr>
            <p:ph type="title"/>
          </p:nvPr>
        </p:nvSpPr>
        <p:spPr>
          <a:xfrm>
            <a:off x="628646" y="584280"/>
            <a:ext cx="7886700" cy="730249"/>
          </a:xfrm>
        </p:spPr>
        <p:txBody>
          <a:bodyPr>
            <a:normAutofit fontScale="90000"/>
          </a:bodyPr>
          <a:lstStyle/>
          <a:p>
            <a:r>
              <a:rPr lang="en-US" dirty="0"/>
              <a:t>RFF Backup Documentation </a:t>
            </a:r>
            <a:br>
              <a:rPr lang="en-US" dirty="0"/>
            </a:br>
            <a:r>
              <a:rPr lang="en-US" dirty="0"/>
              <a:t>Quick Reference</a:t>
            </a:r>
          </a:p>
        </p:txBody>
      </p:sp>
      <p:sp>
        <p:nvSpPr>
          <p:cNvPr id="5" name="TextBox 4">
            <a:extLst>
              <a:ext uri="{FF2B5EF4-FFF2-40B4-BE49-F238E27FC236}">
                <a16:creationId xmlns:a16="http://schemas.microsoft.com/office/drawing/2014/main" id="{4AF30D39-93D5-B503-073F-91BC9A87C333}"/>
              </a:ext>
            </a:extLst>
          </p:cNvPr>
          <p:cNvSpPr txBox="1"/>
          <p:nvPr/>
        </p:nvSpPr>
        <p:spPr>
          <a:xfrm>
            <a:off x="2930234" y="1779448"/>
            <a:ext cx="3283524" cy="369332"/>
          </a:xfrm>
          <a:prstGeom prst="rect">
            <a:avLst/>
          </a:prstGeom>
          <a:noFill/>
        </p:spPr>
        <p:txBody>
          <a:bodyPr wrap="square" rtlCol="0">
            <a:spAutoFit/>
          </a:bodyPr>
          <a:lstStyle/>
          <a:p>
            <a:r>
              <a:rPr lang="en-US" dirty="0"/>
              <a:t>Type of Documentation Required</a:t>
            </a:r>
          </a:p>
        </p:txBody>
      </p:sp>
      <p:sp>
        <p:nvSpPr>
          <p:cNvPr id="6" name="TextBox 5">
            <a:extLst>
              <a:ext uri="{FF2B5EF4-FFF2-40B4-BE49-F238E27FC236}">
                <a16:creationId xmlns:a16="http://schemas.microsoft.com/office/drawing/2014/main" id="{B981ABE6-3BFC-4429-83A4-3521B6E799B1}"/>
              </a:ext>
            </a:extLst>
          </p:cNvPr>
          <p:cNvSpPr txBox="1"/>
          <p:nvPr/>
        </p:nvSpPr>
        <p:spPr>
          <a:xfrm rot="16200000">
            <a:off x="-565845" y="4375771"/>
            <a:ext cx="1685217" cy="369332"/>
          </a:xfrm>
          <a:prstGeom prst="rect">
            <a:avLst/>
          </a:prstGeom>
          <a:noFill/>
        </p:spPr>
        <p:txBody>
          <a:bodyPr wrap="square" rtlCol="0">
            <a:spAutoFit/>
          </a:bodyPr>
          <a:lstStyle/>
          <a:p>
            <a:r>
              <a:rPr lang="en-US" dirty="0"/>
              <a:t>Type of Request</a:t>
            </a:r>
          </a:p>
        </p:txBody>
      </p:sp>
      <p:graphicFrame>
        <p:nvGraphicFramePr>
          <p:cNvPr id="4" name="Content Placeholder 3">
            <a:extLst>
              <a:ext uri="{FF2B5EF4-FFF2-40B4-BE49-F238E27FC236}">
                <a16:creationId xmlns:a16="http://schemas.microsoft.com/office/drawing/2014/main" id="{F2A3B3FB-59DA-9789-B01F-16D979910488}"/>
              </a:ext>
            </a:extLst>
          </p:cNvPr>
          <p:cNvGraphicFramePr>
            <a:graphicFrameLocks noGrp="1"/>
          </p:cNvGraphicFramePr>
          <p:nvPr>
            <p:ph idx="1"/>
            <p:extLst>
              <p:ext uri="{D42A27DB-BD31-4B8C-83A1-F6EECF244321}">
                <p14:modId xmlns:p14="http://schemas.microsoft.com/office/powerpoint/2010/main" val="2371174542"/>
              </p:ext>
            </p:extLst>
          </p:nvPr>
        </p:nvGraphicFramePr>
        <p:xfrm>
          <a:off x="461429" y="2216792"/>
          <a:ext cx="8577223" cy="3799840"/>
        </p:xfrm>
        <a:graphic>
          <a:graphicData uri="http://schemas.openxmlformats.org/drawingml/2006/table">
            <a:tbl>
              <a:tblPr firstRow="1" bandRow="1">
                <a:tableStyleId>{5C22544A-7EE6-4342-B048-85BDC9FD1C3A}</a:tableStyleId>
              </a:tblPr>
              <a:tblGrid>
                <a:gridCol w="1004422">
                  <a:extLst>
                    <a:ext uri="{9D8B030D-6E8A-4147-A177-3AD203B41FA5}">
                      <a16:colId xmlns:a16="http://schemas.microsoft.com/office/drawing/2014/main" val="1784746648"/>
                    </a:ext>
                  </a:extLst>
                </a:gridCol>
                <a:gridCol w="660417">
                  <a:extLst>
                    <a:ext uri="{9D8B030D-6E8A-4147-A177-3AD203B41FA5}">
                      <a16:colId xmlns:a16="http://schemas.microsoft.com/office/drawing/2014/main" val="884434500"/>
                    </a:ext>
                  </a:extLst>
                </a:gridCol>
                <a:gridCol w="685395">
                  <a:extLst>
                    <a:ext uri="{9D8B030D-6E8A-4147-A177-3AD203B41FA5}">
                      <a16:colId xmlns:a16="http://schemas.microsoft.com/office/drawing/2014/main" val="4187386228"/>
                    </a:ext>
                  </a:extLst>
                </a:gridCol>
                <a:gridCol w="625935">
                  <a:extLst>
                    <a:ext uri="{9D8B030D-6E8A-4147-A177-3AD203B41FA5}">
                      <a16:colId xmlns:a16="http://schemas.microsoft.com/office/drawing/2014/main" val="1191085520"/>
                    </a:ext>
                  </a:extLst>
                </a:gridCol>
                <a:gridCol w="885470">
                  <a:extLst>
                    <a:ext uri="{9D8B030D-6E8A-4147-A177-3AD203B41FA5}">
                      <a16:colId xmlns:a16="http://schemas.microsoft.com/office/drawing/2014/main" val="170638185"/>
                    </a:ext>
                  </a:extLst>
                </a:gridCol>
                <a:gridCol w="889638">
                  <a:extLst>
                    <a:ext uri="{9D8B030D-6E8A-4147-A177-3AD203B41FA5}">
                      <a16:colId xmlns:a16="http://schemas.microsoft.com/office/drawing/2014/main" val="287213767"/>
                    </a:ext>
                  </a:extLst>
                </a:gridCol>
                <a:gridCol w="752903">
                  <a:extLst>
                    <a:ext uri="{9D8B030D-6E8A-4147-A177-3AD203B41FA5}">
                      <a16:colId xmlns:a16="http://schemas.microsoft.com/office/drawing/2014/main" val="1896401302"/>
                    </a:ext>
                  </a:extLst>
                </a:gridCol>
                <a:gridCol w="808674">
                  <a:extLst>
                    <a:ext uri="{9D8B030D-6E8A-4147-A177-3AD203B41FA5}">
                      <a16:colId xmlns:a16="http://schemas.microsoft.com/office/drawing/2014/main" val="3582310108"/>
                    </a:ext>
                  </a:extLst>
                </a:gridCol>
                <a:gridCol w="766845">
                  <a:extLst>
                    <a:ext uri="{9D8B030D-6E8A-4147-A177-3AD203B41FA5}">
                      <a16:colId xmlns:a16="http://schemas.microsoft.com/office/drawing/2014/main" val="3285016597"/>
                    </a:ext>
                  </a:extLst>
                </a:gridCol>
                <a:gridCol w="773816">
                  <a:extLst>
                    <a:ext uri="{9D8B030D-6E8A-4147-A177-3AD203B41FA5}">
                      <a16:colId xmlns:a16="http://schemas.microsoft.com/office/drawing/2014/main" val="3232040788"/>
                    </a:ext>
                  </a:extLst>
                </a:gridCol>
                <a:gridCol w="723708">
                  <a:extLst>
                    <a:ext uri="{9D8B030D-6E8A-4147-A177-3AD203B41FA5}">
                      <a16:colId xmlns:a16="http://schemas.microsoft.com/office/drawing/2014/main" val="568634999"/>
                    </a:ext>
                  </a:extLst>
                </a:gridCol>
              </a:tblGrid>
              <a:tr h="370840">
                <a:tc>
                  <a:txBody>
                    <a:bodyPr/>
                    <a:lstStyle/>
                    <a:p>
                      <a:endParaRPr lang="en-US" dirty="0"/>
                    </a:p>
                  </a:txBody>
                  <a:tcPr/>
                </a:tc>
                <a:tc>
                  <a:txBody>
                    <a:bodyPr/>
                    <a:lstStyle/>
                    <a:p>
                      <a:pPr algn="ctr"/>
                      <a:endParaRPr lang="en-US" sz="1200" dirty="0"/>
                    </a:p>
                    <a:p>
                      <a:pPr algn="ctr"/>
                      <a:r>
                        <a:rPr lang="en-US" sz="1200" dirty="0"/>
                        <a:t>Signed RFF Form</a:t>
                      </a:r>
                    </a:p>
                  </a:txBody>
                  <a:tcPr/>
                </a:tc>
                <a:tc>
                  <a:txBody>
                    <a:bodyPr/>
                    <a:lstStyle/>
                    <a:p>
                      <a:pPr algn="ctr"/>
                      <a:endParaRPr lang="en-US" sz="1200" dirty="0"/>
                    </a:p>
                    <a:p>
                      <a:pPr algn="ctr"/>
                      <a:r>
                        <a:rPr lang="en-US" sz="1200" dirty="0"/>
                        <a:t>General Ledger</a:t>
                      </a:r>
                    </a:p>
                  </a:txBody>
                  <a:tcPr/>
                </a:tc>
                <a:tc>
                  <a:txBody>
                    <a:bodyPr/>
                    <a:lstStyle/>
                    <a:p>
                      <a:pPr algn="ctr"/>
                      <a:endParaRPr lang="en-US" sz="1200" dirty="0"/>
                    </a:p>
                    <a:p>
                      <a:pPr algn="ctr"/>
                      <a:r>
                        <a:rPr lang="en-US" sz="1200" dirty="0"/>
                        <a:t>Payroll Summ-ary</a:t>
                      </a:r>
                    </a:p>
                  </a:txBody>
                  <a:tcPr/>
                </a:tc>
                <a:tc>
                  <a:txBody>
                    <a:bodyPr/>
                    <a:lstStyle/>
                    <a:p>
                      <a:pPr algn="ctr"/>
                      <a:r>
                        <a:rPr lang="en-US" sz="1200" dirty="0"/>
                        <a:t>Time &amp; Effort or Single Cost Objective</a:t>
                      </a:r>
                    </a:p>
                  </a:txBody>
                  <a:tcPr/>
                </a:tc>
                <a:tc>
                  <a:txBody>
                    <a:bodyPr/>
                    <a:lstStyle/>
                    <a:p>
                      <a:pPr algn="ctr"/>
                      <a:endParaRPr lang="en-US" sz="1200" dirty="0"/>
                    </a:p>
                    <a:p>
                      <a:pPr algn="ctr"/>
                      <a:r>
                        <a:rPr lang="en-US" sz="1200" dirty="0"/>
                        <a:t>Stipend Agreement</a:t>
                      </a:r>
                    </a:p>
                  </a:txBody>
                  <a:tcPr/>
                </a:tc>
                <a:tc>
                  <a:txBody>
                    <a:bodyPr/>
                    <a:lstStyle/>
                    <a:p>
                      <a:pPr algn="ctr"/>
                      <a:endParaRPr lang="en-US" sz="1200" dirty="0"/>
                    </a:p>
                    <a:p>
                      <a:pPr algn="ctr"/>
                      <a:r>
                        <a:rPr lang="en-US" sz="1200" dirty="0"/>
                        <a:t>Invoice/Receipt</a:t>
                      </a:r>
                    </a:p>
                  </a:txBody>
                  <a:tcPr/>
                </a:tc>
                <a:tc>
                  <a:txBody>
                    <a:bodyPr/>
                    <a:lstStyle/>
                    <a:p>
                      <a:pPr algn="ctr"/>
                      <a:r>
                        <a:rPr lang="en-US" sz="1200" dirty="0"/>
                        <a:t>Serial Numbers or Asset Tag</a:t>
                      </a:r>
                    </a:p>
                  </a:txBody>
                  <a:tcPr/>
                </a:tc>
                <a:tc>
                  <a:txBody>
                    <a:bodyPr/>
                    <a:lstStyle/>
                    <a:p>
                      <a:pPr algn="ctr"/>
                      <a:endParaRPr lang="en-US" sz="1200" dirty="0"/>
                    </a:p>
                    <a:p>
                      <a:pPr algn="ctr"/>
                      <a:r>
                        <a:rPr lang="en-US" sz="1200" dirty="0"/>
                        <a:t>Proof of Delivery</a:t>
                      </a:r>
                    </a:p>
                  </a:txBody>
                  <a:tcPr/>
                </a:tc>
                <a:tc>
                  <a:txBody>
                    <a:bodyPr/>
                    <a:lstStyle/>
                    <a:p>
                      <a:pPr algn="ctr"/>
                      <a:endParaRPr lang="en-US" sz="1200" dirty="0"/>
                    </a:p>
                    <a:p>
                      <a:pPr algn="ctr"/>
                      <a:r>
                        <a:rPr lang="en-US" sz="1200" dirty="0"/>
                        <a:t>Proof of Payment</a:t>
                      </a:r>
                    </a:p>
                  </a:txBody>
                  <a:tcPr/>
                </a:tc>
                <a:tc>
                  <a:txBody>
                    <a:bodyPr/>
                    <a:lstStyle/>
                    <a:p>
                      <a:pPr algn="ctr"/>
                      <a:r>
                        <a:rPr lang="en-US" sz="1200" dirty="0"/>
                        <a:t>Indirect Cost Rate Form</a:t>
                      </a:r>
                    </a:p>
                  </a:txBody>
                  <a:tcPr/>
                </a:tc>
                <a:extLst>
                  <a:ext uri="{0D108BD9-81ED-4DB2-BD59-A6C34878D82A}">
                    <a16:rowId xmlns:a16="http://schemas.microsoft.com/office/drawing/2014/main" val="570494874"/>
                  </a:ext>
                </a:extLst>
              </a:tr>
              <a:tr h="370840">
                <a:tc>
                  <a:txBody>
                    <a:bodyPr/>
                    <a:lstStyle/>
                    <a:p>
                      <a:r>
                        <a:rPr lang="en-US" sz="1400" dirty="0"/>
                        <a:t>Salary/</a:t>
                      </a:r>
                    </a:p>
                    <a:p>
                      <a:r>
                        <a:rPr lang="en-US" sz="1400" dirty="0"/>
                        <a:t>Benefits</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i="1" dirty="0"/>
                    </a:p>
                  </a:txBody>
                  <a:tcPr/>
                </a:tc>
                <a:tc>
                  <a:txBody>
                    <a:bodyPr/>
                    <a:lstStyle/>
                    <a:p>
                      <a:pPr algn="ctr"/>
                      <a:endParaRPr lang="en-US" i="1" dirty="0"/>
                    </a:p>
                  </a:txBody>
                  <a:tcPr/>
                </a:tc>
                <a:extLst>
                  <a:ext uri="{0D108BD9-81ED-4DB2-BD59-A6C34878D82A}">
                    <a16:rowId xmlns:a16="http://schemas.microsoft.com/office/drawing/2014/main" val="1991407531"/>
                  </a:ext>
                </a:extLst>
              </a:tr>
              <a:tr h="370840">
                <a:tc>
                  <a:txBody>
                    <a:bodyPr/>
                    <a:lstStyle/>
                    <a:p>
                      <a:r>
                        <a:rPr lang="en-US" sz="1400" dirty="0"/>
                        <a:t>Stipend</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68872257"/>
                  </a:ext>
                </a:extLst>
              </a:tr>
              <a:tr h="370840">
                <a:tc>
                  <a:txBody>
                    <a:bodyPr/>
                    <a:lstStyle/>
                    <a:p>
                      <a:r>
                        <a:rPr lang="en-US" sz="1200" dirty="0"/>
                        <a:t>Professional Services</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sz="1200" i="1" dirty="0"/>
                        <a:t>depends</a:t>
                      </a:r>
                      <a:endParaRPr lang="en-US" sz="1200" dirty="0"/>
                    </a:p>
                  </a:txBody>
                  <a:tcPr/>
                </a:tc>
                <a:tc>
                  <a:txBody>
                    <a:bodyPr/>
                    <a:lstStyle/>
                    <a:p>
                      <a:pPr algn="ctr"/>
                      <a:endParaRPr lang="en-US" dirty="0"/>
                    </a:p>
                  </a:txBody>
                  <a:tcPr/>
                </a:tc>
                <a:extLst>
                  <a:ext uri="{0D108BD9-81ED-4DB2-BD59-A6C34878D82A}">
                    <a16:rowId xmlns:a16="http://schemas.microsoft.com/office/drawing/2014/main" val="3415766639"/>
                  </a:ext>
                </a:extLst>
              </a:tr>
              <a:tr h="370840">
                <a:tc>
                  <a:txBody>
                    <a:bodyPr/>
                    <a:lstStyle/>
                    <a:p>
                      <a:r>
                        <a:rPr lang="en-US" sz="1400" dirty="0"/>
                        <a:t>Supplies</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sz="1200" i="1" dirty="0"/>
                        <a:t>depends</a:t>
                      </a:r>
                      <a:endParaRPr lang="en-US" sz="1200" dirty="0"/>
                    </a:p>
                  </a:txBody>
                  <a:tcPr/>
                </a:tc>
                <a:tc>
                  <a:txBody>
                    <a:bodyPr/>
                    <a:lstStyle/>
                    <a:p>
                      <a:pPr algn="ctr"/>
                      <a:endParaRPr lang="en-US" dirty="0"/>
                    </a:p>
                  </a:txBody>
                  <a:tcPr/>
                </a:tc>
                <a:extLst>
                  <a:ext uri="{0D108BD9-81ED-4DB2-BD59-A6C34878D82A}">
                    <a16:rowId xmlns:a16="http://schemas.microsoft.com/office/drawing/2014/main" val="3742135261"/>
                  </a:ext>
                </a:extLst>
              </a:tr>
              <a:tr h="370840">
                <a:tc>
                  <a:txBody>
                    <a:bodyPr/>
                    <a:lstStyle/>
                    <a:p>
                      <a:r>
                        <a:rPr lang="en-US" sz="1400" dirty="0"/>
                        <a:t>Equipment</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sz="1200" i="1" dirty="0"/>
                        <a:t>depends</a:t>
                      </a:r>
                      <a:endParaRPr lang="en-US" sz="1200" dirty="0"/>
                    </a:p>
                  </a:txBody>
                  <a:tcPr/>
                </a:tc>
                <a:tc>
                  <a:txBody>
                    <a:bodyPr/>
                    <a:lstStyle/>
                    <a:p>
                      <a:pPr algn="ctr"/>
                      <a:endParaRPr lang="en-US" dirty="0"/>
                    </a:p>
                  </a:txBody>
                  <a:tcPr/>
                </a:tc>
                <a:extLst>
                  <a:ext uri="{0D108BD9-81ED-4DB2-BD59-A6C34878D82A}">
                    <a16:rowId xmlns:a16="http://schemas.microsoft.com/office/drawing/2014/main" val="901656158"/>
                  </a:ext>
                </a:extLst>
              </a:tr>
              <a:tr h="370840">
                <a:tc>
                  <a:txBody>
                    <a:bodyPr/>
                    <a:lstStyle/>
                    <a:p>
                      <a:r>
                        <a:rPr lang="en-US" sz="1400" dirty="0"/>
                        <a:t>Travel</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sz="1200" i="1" dirty="0"/>
                        <a:t>depends</a:t>
                      </a:r>
                      <a:endParaRPr lang="en-US" sz="1200" dirty="0"/>
                    </a:p>
                  </a:txBody>
                  <a:tcPr/>
                </a:tc>
                <a:tc>
                  <a:txBody>
                    <a:bodyPr/>
                    <a:lstStyle/>
                    <a:p>
                      <a:pPr algn="ctr"/>
                      <a:endParaRPr lang="en-US" dirty="0"/>
                    </a:p>
                  </a:txBody>
                  <a:tcPr/>
                </a:tc>
                <a:extLst>
                  <a:ext uri="{0D108BD9-81ED-4DB2-BD59-A6C34878D82A}">
                    <a16:rowId xmlns:a16="http://schemas.microsoft.com/office/drawing/2014/main" val="3144699396"/>
                  </a:ext>
                </a:extLst>
              </a:tr>
              <a:tr h="370840">
                <a:tc>
                  <a:txBody>
                    <a:bodyPr/>
                    <a:lstStyle/>
                    <a:p>
                      <a:r>
                        <a:rPr lang="en-US" sz="1400" dirty="0"/>
                        <a:t>Indirect Costs</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3656957744"/>
                  </a:ext>
                </a:extLst>
              </a:tr>
            </a:tbl>
          </a:graphicData>
        </a:graphic>
      </p:graphicFrame>
    </p:spTree>
    <p:extLst>
      <p:ext uri="{BB962C8B-B14F-4D97-AF65-F5344CB8AC3E}">
        <p14:creationId xmlns:p14="http://schemas.microsoft.com/office/powerpoint/2010/main" val="695745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Title IA Parent Note</a:t>
            </a:r>
          </a:p>
        </p:txBody>
      </p:sp>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a:xfrm>
            <a:off x="628650" y="1282148"/>
            <a:ext cx="7886700" cy="4894815"/>
          </a:xfrm>
        </p:spPr>
        <p:txBody>
          <a:bodyPr>
            <a:normAutofit/>
          </a:bodyPr>
          <a:lstStyle/>
          <a:p>
            <a:r>
              <a:rPr lang="en-US" dirty="0">
                <a:solidFill>
                  <a:schemeClr val="tx1"/>
                </a:solidFill>
              </a:rPr>
              <a:t>No matter the use of funds/type of request, all Title IA Parent requests should also include </a:t>
            </a:r>
            <a:r>
              <a:rPr lang="en-US" b="1" u="sng" dirty="0">
                <a:solidFill>
                  <a:schemeClr val="tx1"/>
                </a:solidFill>
              </a:rPr>
              <a:t>proof of the event</a:t>
            </a:r>
            <a:r>
              <a:rPr lang="en-US" dirty="0">
                <a:solidFill>
                  <a:schemeClr val="tx1"/>
                </a:solidFill>
              </a:rPr>
              <a:t> in the backup documents, which could be:</a:t>
            </a:r>
          </a:p>
          <a:p>
            <a:pPr lvl="1"/>
            <a:r>
              <a:rPr lang="en-US" dirty="0"/>
              <a:t>Sign in sheet from event</a:t>
            </a:r>
          </a:p>
          <a:p>
            <a:pPr lvl="1"/>
            <a:r>
              <a:rPr lang="en-US" dirty="0">
                <a:solidFill>
                  <a:schemeClr val="tx1"/>
                </a:solidFill>
              </a:rPr>
              <a:t>Flyer, email, or similar advertising the event</a:t>
            </a:r>
          </a:p>
          <a:p>
            <a:pPr lvl="1"/>
            <a:endParaRPr lang="en-US" dirty="0">
              <a:solidFill>
                <a:schemeClr val="tx1"/>
              </a:solidFill>
            </a:endParaRPr>
          </a:p>
          <a:p>
            <a:r>
              <a:rPr lang="en-US" dirty="0">
                <a:solidFill>
                  <a:schemeClr val="tx1"/>
                </a:solidFill>
              </a:rPr>
              <a:t>Reimbursement may only be requested once event has taken place</a:t>
            </a:r>
          </a:p>
        </p:txBody>
      </p:sp>
    </p:spTree>
    <p:extLst>
      <p:ext uri="{BB962C8B-B14F-4D97-AF65-F5344CB8AC3E}">
        <p14:creationId xmlns:p14="http://schemas.microsoft.com/office/powerpoint/2010/main" val="319652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Salary and Benefits</a:t>
            </a:r>
          </a:p>
        </p:txBody>
      </p:sp>
    </p:spTree>
    <p:extLst>
      <p:ext uri="{BB962C8B-B14F-4D97-AF65-F5344CB8AC3E}">
        <p14:creationId xmlns:p14="http://schemas.microsoft.com/office/powerpoint/2010/main" val="1334441695"/>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p:txBody>
          <a:bodyPr>
            <a:normAutofit/>
          </a:bodyPr>
          <a:lstStyle/>
          <a:p>
            <a:r>
              <a:rPr lang="en-US" dirty="0"/>
              <a:t>Payroll Documentation</a:t>
            </a:r>
          </a:p>
        </p:txBody>
      </p:sp>
      <p:pic>
        <p:nvPicPr>
          <p:cNvPr id="5" name="Content Placeholder 4" descr="A sample payroll document. Includes employee name, pay period dates, gross earnings, deductions.">
            <a:extLst>
              <a:ext uri="{FF2B5EF4-FFF2-40B4-BE49-F238E27FC236}">
                <a16:creationId xmlns:a16="http://schemas.microsoft.com/office/drawing/2014/main" id="{25859DAB-DCDD-774E-5C92-ED69785F7FD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5825" y="2184878"/>
            <a:ext cx="4483325" cy="2488244"/>
          </a:xfrm>
        </p:spPr>
      </p:pic>
      <p:sp>
        <p:nvSpPr>
          <p:cNvPr id="7" name="Content Placeholder 6">
            <a:extLst>
              <a:ext uri="{FF2B5EF4-FFF2-40B4-BE49-F238E27FC236}">
                <a16:creationId xmlns:a16="http://schemas.microsoft.com/office/drawing/2014/main" id="{7B246FF4-AE82-C435-C7C3-A06297629A51}"/>
              </a:ext>
            </a:extLst>
          </p:cNvPr>
          <p:cNvSpPr>
            <a:spLocks noGrp="1"/>
          </p:cNvSpPr>
          <p:nvPr>
            <p:ph sz="half" idx="2"/>
          </p:nvPr>
        </p:nvSpPr>
        <p:spPr/>
        <p:txBody>
          <a:bodyPr>
            <a:normAutofit fontScale="77500" lnSpcReduction="20000"/>
          </a:bodyPr>
          <a:lstStyle/>
          <a:p>
            <a:r>
              <a:rPr lang="en-US" dirty="0">
                <a:solidFill>
                  <a:schemeClr val="tx1"/>
                </a:solidFill>
              </a:rPr>
              <a:t>Required for both regular salary/benefits &amp; stipend requests</a:t>
            </a:r>
          </a:p>
          <a:p>
            <a:endParaRPr lang="en-US" dirty="0">
              <a:solidFill>
                <a:schemeClr val="tx1"/>
              </a:solidFill>
            </a:endParaRPr>
          </a:p>
          <a:p>
            <a:r>
              <a:rPr lang="en-US" dirty="0">
                <a:solidFill>
                  <a:schemeClr val="tx1"/>
                </a:solidFill>
              </a:rPr>
              <a:t>Gross salary shown on payroll must be greater than or equal to the amount you are requesting.</a:t>
            </a:r>
          </a:p>
          <a:p>
            <a:pPr lvl="1"/>
            <a:r>
              <a:rPr lang="en-US" dirty="0">
                <a:solidFill>
                  <a:schemeClr val="tx1"/>
                </a:solidFill>
              </a:rPr>
              <a:t>If employee only works a portion of time on grant, you may only request that amount (i.e., if an employee only spends 50% of time on Title IA objectives, you may only request 50% of salary) </a:t>
            </a:r>
          </a:p>
          <a:p>
            <a:pPr lvl="1"/>
            <a:endParaRPr lang="en-US" dirty="0">
              <a:solidFill>
                <a:schemeClr val="tx1"/>
              </a:solidFill>
            </a:endParaRPr>
          </a:p>
          <a:p>
            <a:r>
              <a:rPr lang="en-US" dirty="0">
                <a:solidFill>
                  <a:schemeClr val="tx1"/>
                </a:solidFill>
              </a:rPr>
              <a:t>Benefits being requested must be shown on payroll</a:t>
            </a:r>
          </a:p>
          <a:p>
            <a:endParaRPr lang="en-US" dirty="0">
              <a:solidFill>
                <a:schemeClr val="tx1"/>
              </a:solidFill>
            </a:endParaRPr>
          </a:p>
        </p:txBody>
      </p:sp>
    </p:spTree>
    <p:extLst>
      <p:ext uri="{BB962C8B-B14F-4D97-AF65-F5344CB8AC3E}">
        <p14:creationId xmlns:p14="http://schemas.microsoft.com/office/powerpoint/2010/main" val="4052562502"/>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916</TotalTime>
  <Words>1489</Words>
  <Application>Microsoft Office PowerPoint</Application>
  <PresentationFormat>On-screen Show (4:3)</PresentationFormat>
  <Paragraphs>217</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Office Theme</vt:lpstr>
      <vt:lpstr>Required Grant Backup Documentation</vt:lpstr>
      <vt:lpstr>All Requests for Funds (RFFs) should:</vt:lpstr>
      <vt:lpstr>Request for Funds Form</vt:lpstr>
      <vt:lpstr>General Ledger (GL)</vt:lpstr>
      <vt:lpstr>Personally Identifiable Information</vt:lpstr>
      <vt:lpstr>RFF Backup Documentation  Quick Reference</vt:lpstr>
      <vt:lpstr>Title IA Parent Note</vt:lpstr>
      <vt:lpstr>Salary and Benefits</vt:lpstr>
      <vt:lpstr>Payroll Documentation</vt:lpstr>
      <vt:lpstr>Time &amp; Effort Reporting</vt:lpstr>
      <vt:lpstr>Federal Single Cost Objective Form</vt:lpstr>
      <vt:lpstr>T&amp;E or Single Cost Objective?</vt:lpstr>
      <vt:lpstr>Stipends</vt:lpstr>
      <vt:lpstr>Professional Services</vt:lpstr>
      <vt:lpstr>Purchased Services Invoices</vt:lpstr>
      <vt:lpstr>Supplies</vt:lpstr>
      <vt:lpstr>Supplies Invoices or Receipts</vt:lpstr>
      <vt:lpstr>Equipment</vt:lpstr>
      <vt:lpstr>Equipment Invoices or Receipts</vt:lpstr>
      <vt:lpstr>Serial Numbers</vt:lpstr>
      <vt:lpstr>Travel, Training, and Registration</vt:lpstr>
      <vt:lpstr>Registrations and Receipts</vt:lpstr>
      <vt:lpstr>Per Diem and Mileage</vt:lpstr>
      <vt:lpstr>Proof of Payment</vt:lpstr>
      <vt:lpstr>Proof of Payment Requirements</vt:lpstr>
      <vt:lpstr>Indirect Costs</vt:lpstr>
      <vt:lpstr>Indirect Costs Requirements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 PowerPoint Template</dc:title>
  <dc:creator>Post, Emma</dc:creator>
  <cp:lastModifiedBy>Post, Emma</cp:lastModifiedBy>
  <cp:revision>10</cp:revision>
  <dcterms:created xsi:type="dcterms:W3CDTF">2023-10-25T19:57:42Z</dcterms:created>
  <dcterms:modified xsi:type="dcterms:W3CDTF">2024-08-23T18:30:14Z</dcterms:modified>
</cp:coreProperties>
</file>