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38"/>
  </p:notesMasterIdLst>
  <p:handoutMasterIdLst>
    <p:handoutMasterId r:id="rId39"/>
  </p:handoutMasterIdLst>
  <p:sldIdLst>
    <p:sldId id="256" r:id="rId2"/>
    <p:sldId id="868" r:id="rId3"/>
    <p:sldId id="904" r:id="rId4"/>
    <p:sldId id="879" r:id="rId5"/>
    <p:sldId id="880" r:id="rId6"/>
    <p:sldId id="890" r:id="rId7"/>
    <p:sldId id="881" r:id="rId8"/>
    <p:sldId id="883" r:id="rId9"/>
    <p:sldId id="905" r:id="rId10"/>
    <p:sldId id="856" r:id="rId11"/>
    <p:sldId id="857" r:id="rId12"/>
    <p:sldId id="906" r:id="rId13"/>
    <p:sldId id="887" r:id="rId14"/>
    <p:sldId id="886" r:id="rId15"/>
    <p:sldId id="291" r:id="rId16"/>
    <p:sldId id="892" r:id="rId17"/>
    <p:sldId id="891" r:id="rId18"/>
    <p:sldId id="894" r:id="rId19"/>
    <p:sldId id="915" r:id="rId20"/>
    <p:sldId id="914" r:id="rId21"/>
    <p:sldId id="281" r:id="rId22"/>
    <p:sldId id="889" r:id="rId23"/>
    <p:sldId id="284" r:id="rId24"/>
    <p:sldId id="283" r:id="rId25"/>
    <p:sldId id="912" r:id="rId26"/>
    <p:sldId id="909" r:id="rId27"/>
    <p:sldId id="907" r:id="rId28"/>
    <p:sldId id="869" r:id="rId29"/>
    <p:sldId id="870" r:id="rId30"/>
    <p:sldId id="908" r:id="rId31"/>
    <p:sldId id="901" r:id="rId32"/>
    <p:sldId id="903" r:id="rId33"/>
    <p:sldId id="902" r:id="rId34"/>
    <p:sldId id="911" r:id="rId35"/>
    <p:sldId id="910" r:id="rId36"/>
    <p:sldId id="28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nen, Janet" initials="DJ" lastIdx="3" clrIdx="0">
    <p:extLst>
      <p:ext uri="{19B8F6BF-5375-455C-9EA6-DF929625EA0E}">
        <p15:presenceInfo xmlns:p15="http://schemas.microsoft.com/office/powerpoint/2012/main" userId="S::Dinnen_J@cde.state.co.us::682ebc80-7236-4772-9819-9edf9790eda1" providerId="AD"/>
      </p:ext>
    </p:extLst>
  </p:cmAuthor>
  <p:cmAuthor id="2" name="Hartung, Ryan" initials="HR" lastIdx="1" clrIdx="1">
    <p:extLst>
      <p:ext uri="{19B8F6BF-5375-455C-9EA6-DF929625EA0E}">
        <p15:presenceInfo xmlns:p15="http://schemas.microsoft.com/office/powerpoint/2012/main" userId="S::Hartung_R@cde.state.co.us::760df91e-2652-4f4c-b7b7-b05866444dd1" providerId="AD"/>
      </p:ext>
    </p:extLst>
  </p:cmAuthor>
  <p:cmAuthor id="3" name="Eddy, Julie" initials="EJ" lastIdx="1" clrIdx="2">
    <p:extLst>
      <p:ext uri="{19B8F6BF-5375-455C-9EA6-DF929625EA0E}">
        <p15:presenceInfo xmlns:p15="http://schemas.microsoft.com/office/powerpoint/2012/main" userId="S::Eddy_J@cde.state.co.us::f7e6f0ed-c363-4871-bb4c-5834654733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A0"/>
    <a:srgbClr val="455FA9"/>
    <a:srgbClr val="9FF4FF"/>
    <a:srgbClr val="DAC2EC"/>
    <a:srgbClr val="C63F28"/>
    <a:srgbClr val="EFA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56192" autoAdjust="0"/>
  </p:normalViewPr>
  <p:slideViewPr>
    <p:cSldViewPr snapToGrid="0">
      <p:cViewPr varScale="1">
        <p:scale>
          <a:sx n="48" d="100"/>
          <a:sy n="48" d="100"/>
        </p:scale>
        <p:origin x="2610" y="54"/>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8" d="100"/>
          <a:sy n="68" d="100"/>
        </p:scale>
        <p:origin x="25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6B925-A96D-0151-718D-219F6B3F95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789768-3B6C-DD36-1C50-8AFCEF17AD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9B547C-76D6-45B5-BEC7-72A8DD7D9D4B}" type="datetimeFigureOut">
              <a:rPr lang="en-US" smtClean="0"/>
              <a:t>8/24/2024</a:t>
            </a:fld>
            <a:endParaRPr lang="en-US"/>
          </a:p>
        </p:txBody>
      </p:sp>
      <p:sp>
        <p:nvSpPr>
          <p:cNvPr id="4" name="Footer Placeholder 3">
            <a:extLst>
              <a:ext uri="{FF2B5EF4-FFF2-40B4-BE49-F238E27FC236}">
                <a16:creationId xmlns:a16="http://schemas.microsoft.com/office/drawing/2014/main" id="{97D3AE8C-B301-488D-4635-C90C7AE26F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5504ECB-997E-079D-7381-969EBC78B1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3AC14-749E-4217-B763-2EB432C09D56}" type="slidenum">
              <a:rPr lang="en-US" smtClean="0"/>
              <a:t>‹#›</a:t>
            </a:fld>
            <a:endParaRPr lang="en-US"/>
          </a:p>
        </p:txBody>
      </p:sp>
    </p:spTree>
    <p:extLst>
      <p:ext uri="{BB962C8B-B14F-4D97-AF65-F5344CB8AC3E}">
        <p14:creationId xmlns:p14="http://schemas.microsoft.com/office/powerpoint/2010/main" val="1672455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47419-FD2E-4B73-9364-AEDF9B335DC1}" type="datetimeFigureOut">
              <a:rPr lang="en-US" smtClean="0"/>
              <a:t>8/24/2024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412A0-D66C-48E0-8B20-A2797B4B8272}" type="slidenum">
              <a:rPr lang="en-US" smtClean="0"/>
              <a:t>‹#›</a:t>
            </a:fld>
            <a:endParaRPr lang="en-US"/>
          </a:p>
        </p:txBody>
      </p:sp>
    </p:spTree>
    <p:extLst>
      <p:ext uri="{BB962C8B-B14F-4D97-AF65-F5344CB8AC3E}">
        <p14:creationId xmlns:p14="http://schemas.microsoft.com/office/powerpoint/2010/main" val="1300569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by the CSI data team will include only the newest information and most important reminders that schools need to know about the audit aspects of the October Count collection for the current school year. </a:t>
            </a:r>
          </a:p>
          <a:p>
            <a:endParaRPr lang="en-US" dirty="0"/>
          </a:p>
          <a:p>
            <a:r>
              <a:rPr lang="en-US" dirty="0"/>
              <a:t>The content will be valuable for both new and experienced school submission contacts to review.</a:t>
            </a:r>
          </a:p>
          <a:p>
            <a:endParaRPr lang="en-US" dirty="0"/>
          </a:p>
          <a:p>
            <a:r>
              <a:rPr lang="en-US" dirty="0"/>
              <a:t>If you are looking for trainings specific to </a:t>
            </a:r>
            <a:r>
              <a:rPr lang="en-US" b="1" dirty="0"/>
              <a:t>submissions</a:t>
            </a:r>
            <a:r>
              <a:rPr lang="en-US" dirty="0"/>
              <a:t> related tasks for the October Count collection, then those are available on the CSI main October Count webpage.</a:t>
            </a:r>
          </a:p>
        </p:txBody>
      </p:sp>
      <p:sp>
        <p:nvSpPr>
          <p:cNvPr id="4" name="Slide Number Placeholder 3"/>
          <p:cNvSpPr>
            <a:spLocks noGrp="1"/>
          </p:cNvSpPr>
          <p:nvPr>
            <p:ph type="sldNum" sz="quarter" idx="5"/>
          </p:nvPr>
        </p:nvSpPr>
        <p:spPr/>
        <p:txBody>
          <a:bodyPr/>
          <a:lstStyle/>
          <a:p>
            <a:fld id="{B24412A0-D66C-48E0-8B20-A2797B4B8272}" type="slidenum">
              <a:rPr lang="en-US" smtClean="0"/>
              <a:t>1</a:t>
            </a:fld>
            <a:endParaRPr lang="en-US"/>
          </a:p>
        </p:txBody>
      </p:sp>
    </p:spTree>
    <p:extLst>
      <p:ext uri="{BB962C8B-B14F-4D97-AF65-F5344CB8AC3E}">
        <p14:creationId xmlns:p14="http://schemas.microsoft.com/office/powerpoint/2010/main" val="77122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the official count day will be on October 1st, with the 11-day count window dates of September 24</a:t>
            </a:r>
            <a:r>
              <a:rPr lang="en-US" baseline="30000" dirty="0"/>
              <a:t>th</a:t>
            </a:r>
            <a:r>
              <a:rPr lang="en-US" dirty="0"/>
              <a:t> through October 8</a:t>
            </a:r>
            <a:r>
              <a:rPr lang="en-US" baseline="30000" dirty="0"/>
              <a:t>th</a:t>
            </a:r>
            <a:r>
              <a:rPr lang="en-US" dirty="0"/>
              <a:t>.</a:t>
            </a:r>
          </a:p>
          <a:p>
            <a:r>
              <a:rPr lang="en-US" dirty="0"/>
              <a:t>Schools with approved alternative count dates will substitute those dates from the official ones shown in this slide.</a:t>
            </a:r>
          </a:p>
          <a:p>
            <a:endParaRPr lang="en-US" dirty="0"/>
          </a:p>
          <a:p>
            <a:r>
              <a:rPr lang="en-US" dirty="0"/>
              <a:t>Taking attendance and reporting it is mandatory all year for state collections, but it’s crucial that you make sure to have solid records for attendance during the first semester for audit purposes.</a:t>
            </a:r>
          </a:p>
          <a:p>
            <a:pPr marR="17330" algn="l"/>
            <a:r>
              <a:rPr lang="en-US" sz="1800" b="0" i="0" u="none" strike="noStrike" baseline="0" dirty="0">
                <a:latin typeface="Calibri" panose="020F0502020204030204" pitchFamily="34" charset="0"/>
              </a:rPr>
              <a:t>Schools need to review all attendance guidance and follow best practices when recording attendance for students in their SIS or by other means if attendance is taken outside of the SIS.  </a:t>
            </a:r>
          </a:p>
          <a:p>
            <a:pPr marR="17330" algn="l"/>
            <a:endParaRPr lang="en-US" sz="1800" b="0" i="0" u="none" strike="noStrike" baseline="0" dirty="0">
              <a:latin typeface="Calibri" panose="020F0502020204030204" pitchFamily="34" charset="0"/>
            </a:endParaRPr>
          </a:p>
          <a:p>
            <a:pPr marR="17330" algn="l"/>
            <a:r>
              <a:rPr lang="en-US" sz="1800" b="0" i="0" u="none" strike="noStrike" baseline="0" dirty="0">
                <a:latin typeface="Calibri" panose="020F0502020204030204" pitchFamily="34" charset="0"/>
              </a:rPr>
              <a:t>Just a quick reminder that any students absent on count day will require that you submit proof of attendance at least one day prior to count date in the current year, plus proof that the student resumed attendance within 30 calendar days following count date. </a:t>
            </a:r>
          </a:p>
          <a:p>
            <a:pPr marR="17330" algn="l"/>
            <a:r>
              <a:rPr lang="en-US" sz="1800" b="0" i="0" u="none" strike="noStrike" baseline="0" dirty="0">
                <a:latin typeface="Calibri" panose="020F0502020204030204" pitchFamily="34" charset="0"/>
              </a:rPr>
              <a:t>The 30-day date that students need to resume attendance will be October 31</a:t>
            </a:r>
            <a:r>
              <a:rPr lang="en-US" sz="1800" b="0" i="0" u="none" strike="noStrike" baseline="30000" dirty="0">
                <a:latin typeface="Calibri" panose="020F0502020204030204" pitchFamily="34" charset="0"/>
              </a:rPr>
              <a:t>st</a:t>
            </a:r>
            <a:r>
              <a:rPr lang="en-US" sz="1800" b="0" i="0" u="none" strike="noStrike" baseline="0" dirty="0">
                <a:latin typeface="Calibri" panose="020F0502020204030204" pitchFamily="34" charset="0"/>
              </a:rPr>
              <a:t> for 24-25.</a:t>
            </a:r>
          </a:p>
          <a:p>
            <a:pPr marR="17330" algn="l"/>
            <a:r>
              <a:rPr lang="en-US" sz="1800" b="0" i="0" u="none" strike="noStrike" baseline="0" dirty="0">
                <a:latin typeface="Calibri" panose="020F0502020204030204" pitchFamily="34" charset="0"/>
              </a:rPr>
              <a:t>Please know that a student could not have transferred to another CO district during the time that they last attended and then resumed attendance in order to claim funding.</a:t>
            </a: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10</a:t>
            </a:fld>
            <a:endParaRPr lang="en-US"/>
          </a:p>
        </p:txBody>
      </p:sp>
    </p:spTree>
    <p:extLst>
      <p:ext uri="{BB962C8B-B14F-4D97-AF65-F5344CB8AC3E}">
        <p14:creationId xmlns:p14="http://schemas.microsoft.com/office/powerpoint/2010/main" val="406149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current year audit related dates are posted to the Data Submissions calendar simply because it would be difficult to fit them all in. </a:t>
            </a:r>
          </a:p>
          <a:p>
            <a:endParaRPr lang="en-US" dirty="0"/>
          </a:p>
          <a:p>
            <a:r>
              <a:rPr lang="en-US" dirty="0"/>
              <a:t>This slide shows a snippet of the additional audit related deadlines table listed in the CSI October Count Audit Handbook. </a:t>
            </a:r>
          </a:p>
          <a:p>
            <a:r>
              <a:rPr lang="en-US" dirty="0"/>
              <a:t>Please be sure to download a copy of the handbook and check out the rest of the dates listed there. </a:t>
            </a:r>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11</a:t>
            </a:fld>
            <a:endParaRPr lang="en-US"/>
          </a:p>
        </p:txBody>
      </p:sp>
    </p:spTree>
    <p:extLst>
      <p:ext uri="{BB962C8B-B14F-4D97-AF65-F5344CB8AC3E}">
        <p14:creationId xmlns:p14="http://schemas.microsoft.com/office/powerpoint/2010/main" val="337365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of the training concerning the School Finance Act Updates is going to be the largest section of this training.</a:t>
            </a:r>
          </a:p>
        </p:txBody>
      </p:sp>
      <p:sp>
        <p:nvSpPr>
          <p:cNvPr id="4" name="Slide Number Placeholder 3"/>
          <p:cNvSpPr>
            <a:spLocks noGrp="1"/>
          </p:cNvSpPr>
          <p:nvPr>
            <p:ph type="sldNum" sz="quarter" idx="5"/>
          </p:nvPr>
        </p:nvSpPr>
        <p:spPr/>
        <p:txBody>
          <a:bodyPr/>
          <a:lstStyle/>
          <a:p>
            <a:fld id="{B24412A0-D66C-48E0-8B20-A2797B4B8272}" type="slidenum">
              <a:rPr lang="en-US" smtClean="0"/>
              <a:t>12</a:t>
            </a:fld>
            <a:endParaRPr lang="en-US"/>
          </a:p>
        </p:txBody>
      </p:sp>
    </p:spTree>
    <p:extLst>
      <p:ext uri="{BB962C8B-B14F-4D97-AF65-F5344CB8AC3E}">
        <p14:creationId xmlns:p14="http://schemas.microsoft.com/office/powerpoint/2010/main" val="1105067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March of 2024, The State Board of Education adopted proposed changes to the Rules for the Administration of the Public School Finance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resulted in substantial change to the rules outlined for districts and schools in the 2024 version of the CDE Student October Count Audit Resource Guide.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changes impact both submissions and audit related processes for the 2024 October Count collection.</a:t>
            </a:r>
          </a:p>
        </p:txBody>
      </p:sp>
      <p:sp>
        <p:nvSpPr>
          <p:cNvPr id="4" name="Slide Number Placeholder 3"/>
          <p:cNvSpPr>
            <a:spLocks noGrp="1"/>
          </p:cNvSpPr>
          <p:nvPr>
            <p:ph type="sldNum" sz="quarter" idx="5"/>
          </p:nvPr>
        </p:nvSpPr>
        <p:spPr/>
        <p:txBody>
          <a:bodyPr/>
          <a:lstStyle/>
          <a:p>
            <a:fld id="{B24412A0-D66C-48E0-8B20-A2797B4B8272}" type="slidenum">
              <a:rPr lang="en-US" smtClean="0"/>
              <a:t>13</a:t>
            </a:fld>
            <a:endParaRPr lang="en-US"/>
          </a:p>
        </p:txBody>
      </p:sp>
    </p:spTree>
    <p:extLst>
      <p:ext uri="{BB962C8B-B14F-4D97-AF65-F5344CB8AC3E}">
        <p14:creationId xmlns:p14="http://schemas.microsoft.com/office/powerpoint/2010/main" val="1384706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overarching areas of change are the three listed here that we’ll walk through in the next slides.</a:t>
            </a:r>
          </a:p>
        </p:txBody>
      </p:sp>
      <p:sp>
        <p:nvSpPr>
          <p:cNvPr id="4" name="Slide Number Placeholder 3"/>
          <p:cNvSpPr>
            <a:spLocks noGrp="1"/>
          </p:cNvSpPr>
          <p:nvPr>
            <p:ph type="sldNum" sz="quarter" idx="5"/>
          </p:nvPr>
        </p:nvSpPr>
        <p:spPr/>
        <p:txBody>
          <a:bodyPr/>
          <a:lstStyle/>
          <a:p>
            <a:fld id="{B24412A0-D66C-48E0-8B20-A2797B4B8272}" type="slidenum">
              <a:rPr lang="en-US" smtClean="0"/>
              <a:t>14</a:t>
            </a:fld>
            <a:endParaRPr lang="en-US"/>
          </a:p>
        </p:txBody>
      </p:sp>
    </p:spTree>
    <p:extLst>
      <p:ext uri="{BB962C8B-B14F-4D97-AF65-F5344CB8AC3E}">
        <p14:creationId xmlns:p14="http://schemas.microsoft.com/office/powerpoint/2010/main" val="1518273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funding has been determined by the time a student and teacher interacted directly (or seat time) which is now referred to as </a:t>
            </a:r>
            <a:r>
              <a:rPr lang="en-US" b="1" dirty="0"/>
              <a:t>Direct Instruction</a:t>
            </a:r>
            <a:r>
              <a:rPr lang="en-US" b="0" dirty="0"/>
              <a:t>, which can take place for all grades K-12 as shown in the graphic here.</a:t>
            </a:r>
          </a:p>
          <a:p>
            <a:endParaRPr lang="en-US" dirty="0"/>
          </a:p>
          <a:p>
            <a:r>
              <a:rPr lang="en-US" dirty="0"/>
              <a:t>Especially since the Pandemic years, schools have explored alternative approaches to instruction. The need for waivers for alternative approaches to instruction has been replaced by clearly defined options for </a:t>
            </a:r>
            <a:r>
              <a:rPr lang="en-US" b="1" dirty="0"/>
              <a:t>Alternative Instruction.</a:t>
            </a:r>
            <a:r>
              <a:rPr lang="en-US" b="0" dirty="0"/>
              <a:t> </a:t>
            </a:r>
          </a:p>
          <a:p>
            <a:endParaRPr lang="en-US" b="0" dirty="0"/>
          </a:p>
          <a:p>
            <a:r>
              <a:rPr lang="en-US" b="0" dirty="0"/>
              <a:t>These definitions impact fu</a:t>
            </a:r>
            <a:r>
              <a:rPr lang="en-US" dirty="0"/>
              <a:t>nding calculations for students.</a:t>
            </a:r>
          </a:p>
          <a:p>
            <a:r>
              <a:rPr lang="en-US" dirty="0"/>
              <a:t>Elementary students (in grades K-5) will typically qualify for funding solely through Direct Instruction.</a:t>
            </a:r>
          </a:p>
          <a:p>
            <a:r>
              <a:rPr lang="en-US" dirty="0"/>
              <a:t>Both Direct Instruction and Alternative Instruction are now allowable at the secondary grade levels of 6-12.</a:t>
            </a:r>
          </a:p>
          <a:p>
            <a:r>
              <a:rPr lang="en-US" dirty="0"/>
              <a:t>This applies to FT, PT and homeschool students.</a:t>
            </a:r>
          </a:p>
          <a:p>
            <a:r>
              <a:rPr lang="en-US" dirty="0"/>
              <a:t>The two instruction categories do not apply to Online Schools and Programs.</a:t>
            </a:r>
          </a:p>
        </p:txBody>
      </p:sp>
      <p:sp>
        <p:nvSpPr>
          <p:cNvPr id="4" name="Slide Number Placeholder 3"/>
          <p:cNvSpPr>
            <a:spLocks noGrp="1"/>
          </p:cNvSpPr>
          <p:nvPr>
            <p:ph type="sldNum" sz="quarter" idx="5"/>
          </p:nvPr>
        </p:nvSpPr>
        <p:spPr/>
        <p:txBody>
          <a:bodyPr/>
          <a:lstStyle/>
          <a:p>
            <a:fld id="{A1236FA9-E422-4CFD-956E-786F13BB8D9B}" type="slidenum">
              <a:rPr lang="en-US" smtClean="0"/>
              <a:t>15</a:t>
            </a:fld>
            <a:endParaRPr lang="en-US"/>
          </a:p>
        </p:txBody>
      </p:sp>
    </p:spTree>
    <p:extLst>
      <p:ext uri="{BB962C8B-B14F-4D97-AF65-F5344CB8AC3E}">
        <p14:creationId xmlns:p14="http://schemas.microsoft.com/office/powerpoint/2010/main" val="2597677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formal definitions and teacher-pupil types of interactions for </a:t>
            </a:r>
            <a:r>
              <a:rPr lang="en-US" b="1" dirty="0"/>
              <a:t>Direct Instruction </a:t>
            </a:r>
            <a:r>
              <a:rPr lang="en-US" dirty="0"/>
              <a:t>and the new </a:t>
            </a:r>
            <a:r>
              <a:rPr lang="en-US" b="1" dirty="0"/>
              <a:t>Alternative Instruction </a:t>
            </a:r>
            <a:r>
              <a:rPr lang="en-US" dirty="0"/>
              <a:t>classification. </a:t>
            </a:r>
          </a:p>
          <a:p>
            <a:r>
              <a:rPr lang="en-US" dirty="0"/>
              <a:t>Please feel free to take the time to pause the playback of this training to review each one in the slide. </a:t>
            </a:r>
          </a:p>
          <a:p>
            <a:r>
              <a:rPr lang="en-US" dirty="0"/>
              <a:t>The </a:t>
            </a:r>
            <a:r>
              <a:rPr lang="en-US" b="1" dirty="0"/>
              <a:t>2024</a:t>
            </a:r>
            <a:r>
              <a:rPr lang="en-US" dirty="0"/>
              <a:t> </a:t>
            </a:r>
            <a:r>
              <a:rPr lang="en-US" b="1" dirty="0"/>
              <a:t>CDE Student October Count Audit Resource Guide </a:t>
            </a:r>
            <a:r>
              <a:rPr lang="en-US" dirty="0"/>
              <a:t>provides more detail for each type in the </a:t>
            </a:r>
            <a:r>
              <a:rPr lang="en-US" b="1" dirty="0"/>
              <a:t>Scheduled Instructional Time Funding Eligibility </a:t>
            </a:r>
            <a:r>
              <a:rPr lang="en-US" dirty="0"/>
              <a:t>section. </a:t>
            </a:r>
          </a:p>
          <a:p>
            <a:r>
              <a:rPr lang="en-US" dirty="0"/>
              <a:t>Just a reminder that Direct Instruction can apply to grades K-12, but Alternative Instruction applies to secondary grade levels of 6-12. </a:t>
            </a:r>
          </a:p>
        </p:txBody>
      </p:sp>
      <p:sp>
        <p:nvSpPr>
          <p:cNvPr id="4" name="Slide Number Placeholder 3"/>
          <p:cNvSpPr>
            <a:spLocks noGrp="1"/>
          </p:cNvSpPr>
          <p:nvPr>
            <p:ph type="sldNum" sz="quarter" idx="5"/>
          </p:nvPr>
        </p:nvSpPr>
        <p:spPr/>
        <p:txBody>
          <a:bodyPr/>
          <a:lstStyle/>
          <a:p>
            <a:fld id="{A1236FA9-E422-4CFD-956E-786F13BB8D9B}" type="slidenum">
              <a:rPr lang="en-US" smtClean="0"/>
              <a:t>16</a:t>
            </a:fld>
            <a:endParaRPr lang="en-US"/>
          </a:p>
        </p:txBody>
      </p:sp>
    </p:spTree>
    <p:extLst>
      <p:ext uri="{BB962C8B-B14F-4D97-AF65-F5344CB8AC3E}">
        <p14:creationId xmlns:p14="http://schemas.microsoft.com/office/powerpoint/2010/main" val="3055197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high-level overview of both Direct Instruction and Alternative Instruction.</a:t>
            </a:r>
          </a:p>
          <a:p>
            <a:endParaRPr lang="en-US" dirty="0"/>
          </a:p>
          <a:p>
            <a:r>
              <a:rPr lang="en-US" dirty="0"/>
              <a:t>Postsecondary courses, which are illustrated in the upper right area of this slide typically use credit hours to determine funding and are not impacted by these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Alternative Instruction options are divided into FOUR course types, and these will now be reported in the SSA interchange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School staff will need to review the new rules in the audit guide in order to ensure they are reporting funding accurately for students and that they have all required documentation ready to provide for the audit.</a:t>
            </a:r>
          </a:p>
        </p:txBody>
      </p:sp>
      <p:sp>
        <p:nvSpPr>
          <p:cNvPr id="4" name="Slide Number Placeholder 3"/>
          <p:cNvSpPr>
            <a:spLocks noGrp="1"/>
          </p:cNvSpPr>
          <p:nvPr>
            <p:ph type="sldNum" sz="quarter" idx="5"/>
          </p:nvPr>
        </p:nvSpPr>
        <p:spPr/>
        <p:txBody>
          <a:bodyPr/>
          <a:lstStyle/>
          <a:p>
            <a:fld id="{A1236FA9-E422-4CFD-956E-786F13BB8D9B}" type="slidenum">
              <a:rPr lang="en-US" smtClean="0"/>
              <a:t>17</a:t>
            </a:fld>
            <a:endParaRPr lang="en-US"/>
          </a:p>
        </p:txBody>
      </p:sp>
    </p:spTree>
    <p:extLst>
      <p:ext uri="{BB962C8B-B14F-4D97-AF65-F5344CB8AC3E}">
        <p14:creationId xmlns:p14="http://schemas.microsoft.com/office/powerpoint/2010/main" val="321599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CSI schools that wish to include courses utilizing alternative instruction in the determination of student funding must now have a course catalog that includes the four requirements illustrated in this slide.</a:t>
            </a:r>
          </a:p>
          <a:p>
            <a:endParaRPr lang="en-US" b="0" dirty="0"/>
          </a:p>
          <a:p>
            <a:r>
              <a:rPr lang="en-US" b="0" dirty="0"/>
              <a:t>That would include a list of courses, the description of each course, the credit hours, and an identification of the course provider typically if that is a third party.</a:t>
            </a:r>
          </a:p>
          <a:p>
            <a:endParaRPr lang="en-US" b="0" dirty="0"/>
          </a:p>
          <a:p>
            <a:r>
              <a:rPr lang="en-US" b="0" dirty="0"/>
              <a:t>The catalog must be completed and posted on the school website by the count date, which would be the official count day or the approved alternative count day for a school. </a:t>
            </a:r>
          </a:p>
          <a:p>
            <a:endParaRPr lang="en-US" b="1" dirty="0"/>
          </a:p>
          <a:p>
            <a:r>
              <a:rPr lang="en-US" b="1" dirty="0"/>
              <a:t>Please know that any alternative courses that are not included in the published catalog may not be considered for funding!</a:t>
            </a:r>
          </a:p>
        </p:txBody>
      </p:sp>
      <p:sp>
        <p:nvSpPr>
          <p:cNvPr id="4" name="Slide Number Placeholder 3"/>
          <p:cNvSpPr>
            <a:spLocks noGrp="1"/>
          </p:cNvSpPr>
          <p:nvPr>
            <p:ph type="sldNum" sz="quarter" idx="5"/>
          </p:nvPr>
        </p:nvSpPr>
        <p:spPr/>
        <p:txBody>
          <a:bodyPr/>
          <a:lstStyle/>
          <a:p>
            <a:fld id="{A1236FA9-E422-4CFD-956E-786F13BB8D9B}" type="slidenum">
              <a:rPr lang="en-US" smtClean="0"/>
              <a:t>18</a:t>
            </a:fld>
            <a:endParaRPr lang="en-US"/>
          </a:p>
        </p:txBody>
      </p:sp>
    </p:spTree>
    <p:extLst>
      <p:ext uri="{BB962C8B-B14F-4D97-AF65-F5344CB8AC3E}">
        <p14:creationId xmlns:p14="http://schemas.microsoft.com/office/powerpoint/2010/main" val="22958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Equivalency refers to the fundable time for alternative instruction. </a:t>
            </a:r>
          </a:p>
          <a:p>
            <a:pPr marL="0" marR="0">
              <a:lnSpc>
                <a:spcPct val="115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R="0" algn="l"/>
            <a:r>
              <a:rPr lang="en-US" b="0" i="0" u="none" strike="noStrike" baseline="0" dirty="0">
                <a:latin typeface="+mn-lt"/>
              </a:rPr>
              <a:t>Alternative Instruction courses for brick-and-mortar students, and Colorado Public Online Schools &amp; Programs, use </a:t>
            </a:r>
            <a:r>
              <a:rPr lang="en-US" b="1" i="0" u="none" strike="noStrike" baseline="0" dirty="0">
                <a:latin typeface="+mn-lt"/>
              </a:rPr>
              <a:t>Instructional Time Equivalencies </a:t>
            </a:r>
            <a:r>
              <a:rPr lang="en-US" b="0" i="0" u="none" strike="noStrike" baseline="0" dirty="0">
                <a:latin typeface="+mn-lt"/>
              </a:rPr>
              <a:t>for each course.</a:t>
            </a:r>
          </a:p>
          <a:p>
            <a:pPr marR="0" algn="l"/>
            <a:endParaRPr lang="en-US" b="0" i="0" u="none" strike="noStrike" baseline="0" dirty="0">
              <a:latin typeface="+mn-lt"/>
            </a:endParaRPr>
          </a:p>
          <a:p>
            <a:pPr marR="0" algn="l"/>
            <a:r>
              <a:rPr lang="en-US" dirty="0">
                <a:latin typeface="+mn-lt"/>
              </a:rPr>
              <a:t>The number of instructional minutes for Alternative Instruction courses must align with the number of instructional minutes received in a Direct Instruction course conferring the same amount of credit.</a:t>
            </a:r>
          </a:p>
        </p:txBody>
      </p:sp>
      <p:sp>
        <p:nvSpPr>
          <p:cNvPr id="4" name="Slide Number Placeholder 3"/>
          <p:cNvSpPr>
            <a:spLocks noGrp="1"/>
          </p:cNvSpPr>
          <p:nvPr>
            <p:ph type="sldNum" sz="quarter" idx="5"/>
          </p:nvPr>
        </p:nvSpPr>
        <p:spPr/>
        <p:txBody>
          <a:bodyPr/>
          <a:lstStyle/>
          <a:p>
            <a:fld id="{A1236FA9-E422-4CFD-956E-786F13BB8D9B}" type="slidenum">
              <a:rPr lang="en-US" smtClean="0"/>
              <a:t>19</a:t>
            </a:fld>
            <a:endParaRPr lang="en-US"/>
          </a:p>
        </p:txBody>
      </p:sp>
    </p:spTree>
    <p:extLst>
      <p:ext uri="{BB962C8B-B14F-4D97-AF65-F5344CB8AC3E}">
        <p14:creationId xmlns:p14="http://schemas.microsoft.com/office/powerpoint/2010/main" val="408049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main topics we’ll be discussing in this training.</a:t>
            </a:r>
          </a:p>
          <a:p>
            <a:r>
              <a:rPr lang="en-US" dirty="0"/>
              <a:t>The first two listed, Audit Resources and Audit Related Dates, are common to the audit process each year but may differ slightly in detail so that’s why we feel they are important to briefly mention each year.</a:t>
            </a:r>
          </a:p>
          <a:p>
            <a:r>
              <a:rPr lang="en-US" b="1" dirty="0"/>
              <a:t>The topic of School Finance Act Updates is substantial for this year and will extend the length of this training more than in prior years.</a:t>
            </a:r>
          </a:p>
          <a:p>
            <a:r>
              <a:rPr lang="en-US" dirty="0"/>
              <a:t>A few FRL reminders will be included.</a:t>
            </a:r>
          </a:p>
          <a:p>
            <a:r>
              <a:rPr lang="en-US" dirty="0">
                <a:solidFill>
                  <a:srgbClr val="FF0000"/>
                </a:solidFill>
                <a:highlight>
                  <a:srgbClr val="FFFF00"/>
                </a:highlight>
              </a:rPr>
              <a:t>And last on the list, will be updates important to mention for some unique program and student types.</a:t>
            </a:r>
          </a:p>
          <a:p>
            <a:endParaRPr lang="en-US" dirty="0"/>
          </a:p>
          <a:p>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a:t>
            </a:fld>
            <a:endParaRPr lang="en-US"/>
          </a:p>
        </p:txBody>
      </p:sp>
    </p:spTree>
    <p:extLst>
      <p:ext uri="{BB962C8B-B14F-4D97-AF65-F5344CB8AC3E}">
        <p14:creationId xmlns:p14="http://schemas.microsoft.com/office/powerpoint/2010/main" val="1971621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Postsecondary course types are typically those offered in partnership with an IHE or Institution of Higher Education and include ASCENT, Concurrent Enrollment, Dropout Recovery, some Early College courses, and TREP.</a:t>
            </a:r>
          </a:p>
          <a:p>
            <a:endParaRPr lang="en-US" dirty="0"/>
          </a:p>
          <a:p>
            <a:r>
              <a:rPr lang="en-US" dirty="0"/>
              <a:t>Funding thresholds for qualifying postsecondary courses except for Dropout Recovery are:</a:t>
            </a:r>
          </a:p>
          <a:p>
            <a:pPr marL="628650" lvl="1" indent="-171450">
              <a:buFont typeface="Arial" panose="020B0604020202020204" pitchFamily="34" charset="0"/>
              <a:buChar char="•"/>
            </a:pPr>
            <a:r>
              <a:rPr lang="en-US" dirty="0"/>
              <a:t>3-11 semester credit hours for part-time funding and 12 or more credit hours for full-time funding. </a:t>
            </a:r>
          </a:p>
          <a:p>
            <a:pPr marL="628650" lvl="1" indent="-171450">
              <a:buFont typeface="Arial" panose="020B0604020202020204" pitchFamily="34" charset="0"/>
              <a:buChar char="•"/>
            </a:pPr>
            <a:r>
              <a:rPr lang="en-US" dirty="0"/>
              <a:t>These funding levels only count for the semester of the count date. </a:t>
            </a:r>
          </a:p>
          <a:p>
            <a:pPr marL="0" indent="0">
              <a:buFont typeface="Arial" panose="020B0604020202020204" pitchFamily="34" charset="0"/>
              <a:buNone/>
            </a:pPr>
            <a:r>
              <a:rPr lang="en-US" b="1" dirty="0"/>
              <a:t>This does represent a significant increase in credit hours needed for Early College students starting in school year 24-25.</a:t>
            </a:r>
          </a:p>
        </p:txBody>
      </p:sp>
      <p:sp>
        <p:nvSpPr>
          <p:cNvPr id="4" name="Slide Number Placeholder 3"/>
          <p:cNvSpPr>
            <a:spLocks noGrp="1"/>
          </p:cNvSpPr>
          <p:nvPr>
            <p:ph type="sldNum" sz="quarter" idx="5"/>
          </p:nvPr>
        </p:nvSpPr>
        <p:spPr/>
        <p:txBody>
          <a:bodyPr/>
          <a:lstStyle/>
          <a:p>
            <a:fld id="{A1236FA9-E422-4CFD-956E-786F13BB8D9B}" type="slidenum">
              <a:rPr lang="en-US" smtClean="0"/>
              <a:t>20</a:t>
            </a:fld>
            <a:endParaRPr lang="en-US"/>
          </a:p>
        </p:txBody>
      </p:sp>
    </p:spTree>
    <p:extLst>
      <p:ext uri="{BB962C8B-B14F-4D97-AF65-F5344CB8AC3E}">
        <p14:creationId xmlns:p14="http://schemas.microsoft.com/office/powerpoint/2010/main" val="1714906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dirty="0"/>
              <a:t>For school year 24-25, these are a few important rules for all schools to keep in mind with calendar and bell schedule calculations that will impact meeting full or part time funding levels. </a:t>
            </a:r>
          </a:p>
          <a:p>
            <a:pPr marL="171450" marR="0" indent="-171450">
              <a:lnSpc>
                <a:spcPct val="115000"/>
              </a:lnSpc>
              <a:spcBef>
                <a:spcPts val="0"/>
              </a:spcBef>
              <a:spcAft>
                <a:spcPts val="800"/>
              </a:spcAft>
              <a:buFont typeface="Arial" panose="020B0604020202020204" pitchFamily="34" charset="0"/>
              <a:buChar char="•"/>
            </a:pPr>
            <a:r>
              <a:rPr lang="en-US" dirty="0"/>
              <a:t>The first is to be aware that the length of the school semester is determined by dividing the total scheduled or allowable contact days in the school year by 2.</a:t>
            </a:r>
          </a:p>
          <a:p>
            <a:pPr marL="171450" marR="0" indent="-171450">
              <a:lnSpc>
                <a:spcPct val="115000"/>
              </a:lnSpc>
              <a:spcBef>
                <a:spcPts val="0"/>
              </a:spcBef>
              <a:spcAft>
                <a:spcPts val="800"/>
              </a:spcAft>
              <a:buFont typeface="Arial" panose="020B0604020202020204" pitchFamily="34" charset="0"/>
              <a:buChar char="•"/>
            </a:pPr>
            <a:r>
              <a:rPr lang="en-US" dirty="0"/>
              <a:t>The calculations must no longer include the additional 3 days, which were usually PD days, that historically could have been added to total student contact days for the year.</a:t>
            </a:r>
          </a:p>
          <a:p>
            <a:pPr marL="171450" marR="0" indent="-171450">
              <a:lnSpc>
                <a:spcPct val="115000"/>
              </a:lnSpc>
              <a:spcBef>
                <a:spcPts val="0"/>
              </a:spcBef>
              <a:spcAft>
                <a:spcPts val="800"/>
              </a:spcAft>
              <a:buFont typeface="Arial" panose="020B0604020202020204" pitchFamily="34" charset="0"/>
              <a:buChar char="•"/>
            </a:pPr>
            <a:r>
              <a:rPr lang="en-US" dirty="0"/>
              <a:t>Many types of passing periods cannot be used in the calculations for funding. CDE has now provided a list of ones that must be excluded in their Audit Guide linked at the bottom of the slide. Schools should all review the guide so that they are familiar with passing periods to exclude. </a:t>
            </a:r>
          </a:p>
          <a:p>
            <a:pPr marL="171450" marR="0" indent="-171450">
              <a:lnSpc>
                <a:spcPct val="115000"/>
              </a:lnSpc>
              <a:spcBef>
                <a:spcPts val="0"/>
              </a:spcBef>
              <a:spcAft>
                <a:spcPts val="800"/>
              </a:spcAft>
              <a:buFont typeface="Arial" panose="020B0604020202020204" pitchFamily="34" charset="0"/>
              <a:buChar char="•"/>
            </a:pPr>
            <a:r>
              <a:rPr lang="en-US" dirty="0"/>
              <a:t>All of these points can impact the number of courses needed for students to qualify for funding.</a:t>
            </a:r>
          </a:p>
          <a:p>
            <a:pPr marL="171450" marR="0" indent="-171450">
              <a:lnSpc>
                <a:spcPct val="115000"/>
              </a:lnSpc>
              <a:spcBef>
                <a:spcPts val="0"/>
              </a:spcBef>
              <a:spcAft>
                <a:spcPts val="800"/>
              </a:spcAft>
              <a:buFont typeface="Arial" panose="020B0604020202020204" pitchFamily="34" charset="0"/>
              <a:buChar char="•"/>
            </a:pPr>
            <a:r>
              <a:rPr lang="en-US" dirty="0"/>
              <a:t>If your school was not aware of these rules, then you should immediately recalculate and adjust student schedules before count day to avoid a loss of funding, which would be having to pay money back to the state for students they find did not qualify when they audit the October Count data. </a:t>
            </a:r>
          </a:p>
        </p:txBody>
      </p:sp>
      <p:sp>
        <p:nvSpPr>
          <p:cNvPr id="4" name="Slide Number Placeholder 3"/>
          <p:cNvSpPr>
            <a:spLocks noGrp="1"/>
          </p:cNvSpPr>
          <p:nvPr>
            <p:ph type="sldNum" sz="quarter" idx="5"/>
          </p:nvPr>
        </p:nvSpPr>
        <p:spPr/>
        <p:txBody>
          <a:bodyPr/>
          <a:lstStyle/>
          <a:p>
            <a:fld id="{A1236FA9-E422-4CFD-956E-786F13BB8D9B}" type="slidenum">
              <a:rPr lang="en-US" smtClean="0"/>
              <a:t>21</a:t>
            </a:fld>
            <a:endParaRPr lang="en-US"/>
          </a:p>
        </p:txBody>
      </p:sp>
    </p:spTree>
    <p:extLst>
      <p:ext uri="{BB962C8B-B14F-4D97-AF65-F5344CB8AC3E}">
        <p14:creationId xmlns:p14="http://schemas.microsoft.com/office/powerpoint/2010/main" val="202386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a few additional changes and reminders that we want to point out before closing out this section of the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include: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Contractual Education 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Attendance 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Part-Time Student 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Proof of Residency Forms or POR for short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We’ll walk through each of these briefly in the next few slides.</a:t>
            </a:r>
          </a:p>
        </p:txBody>
      </p:sp>
      <p:sp>
        <p:nvSpPr>
          <p:cNvPr id="4" name="Slide Number Placeholder 3"/>
          <p:cNvSpPr>
            <a:spLocks noGrp="1"/>
          </p:cNvSpPr>
          <p:nvPr>
            <p:ph type="sldNum" sz="quarter" idx="5"/>
          </p:nvPr>
        </p:nvSpPr>
        <p:spPr/>
        <p:txBody>
          <a:bodyPr/>
          <a:lstStyle/>
          <a:p>
            <a:fld id="{B24412A0-D66C-48E0-8B20-A2797B4B8272}" type="slidenum">
              <a:rPr lang="en-US" smtClean="0"/>
              <a:t>22</a:t>
            </a:fld>
            <a:endParaRPr lang="en-US"/>
          </a:p>
        </p:txBody>
      </p:sp>
    </p:spTree>
    <p:extLst>
      <p:ext uri="{BB962C8B-B14F-4D97-AF65-F5344CB8AC3E}">
        <p14:creationId xmlns:p14="http://schemas.microsoft.com/office/powerpoint/2010/main" val="1619307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Contractual Education Documentation beginning in 24-25:</a:t>
            </a:r>
          </a:p>
          <a:p>
            <a:pPr marL="0" marR="0" indent="0" algn="l">
              <a:buNone/>
            </a:pPr>
            <a:r>
              <a:rPr lang="en-US" sz="1200" b="0" i="0" u="none" strike="noStrike" baseline="0" dirty="0">
                <a:latin typeface="+mn-lt"/>
              </a:rPr>
              <a:t>Schools that contract with another entity (or outside parties) to provide educational services will need to complete the “</a:t>
            </a:r>
            <a:r>
              <a:rPr lang="en-US" sz="1200" b="1" i="0" u="none" strike="noStrike" baseline="0" dirty="0">
                <a:latin typeface="+mn-lt"/>
              </a:rPr>
              <a:t>Annual Assurances for Statutory Compliance for Contracted Services</a:t>
            </a:r>
            <a:r>
              <a:rPr lang="en-US" sz="1200" b="0" i="0" u="none" strike="noStrike" baseline="0" dirty="0">
                <a:latin typeface="+mn-lt"/>
              </a:rPr>
              <a:t>.” </a:t>
            </a:r>
          </a:p>
          <a:p>
            <a:pPr marL="628650" marR="0" lvl="1" indent="-171450" algn="l">
              <a:buFont typeface="Arial" panose="020B0604020202020204" pitchFamily="34" charset="0"/>
              <a:buChar char="•"/>
            </a:pPr>
            <a:r>
              <a:rPr lang="en-US" sz="1200" b="0" i="0" u="none" strike="noStrike" baseline="0" dirty="0">
                <a:latin typeface="+mn-lt"/>
              </a:rPr>
              <a:t>A link to the required form will be posted to the CSI Audits webpage.</a:t>
            </a:r>
          </a:p>
          <a:p>
            <a:pPr marL="628650" marR="0" lvl="1" indent="-171450" algn="l">
              <a:buFont typeface="Arial" panose="020B0604020202020204" pitchFamily="34" charset="0"/>
              <a:buChar char="•"/>
            </a:pPr>
            <a:r>
              <a:rPr lang="en-US" sz="1200" b="0" i="0" u="none" strike="noStrike" baseline="0" dirty="0">
                <a:latin typeface="+mn-lt"/>
              </a:rPr>
              <a:t>These assurances will need to be completed for each entity a school contracts with.</a:t>
            </a:r>
          </a:p>
          <a:p>
            <a:pPr marL="628650" marR="0" lvl="1" indent="-171450" algn="l">
              <a:buFont typeface="Arial" panose="020B0604020202020204" pitchFamily="34" charset="0"/>
              <a:buChar char="•"/>
            </a:pPr>
            <a:r>
              <a:rPr lang="en-US" sz="1200" b="0" i="0" u="none" strike="noStrike" baseline="0" dirty="0">
                <a:latin typeface="+mn-lt"/>
              </a:rPr>
              <a:t>Since this is a new form with special stipulations for 24-25, schools are advised to reach out to CSI for help in completing it.</a:t>
            </a:r>
          </a:p>
          <a:p>
            <a:pPr marL="628650" marR="0" lvl="1" indent="-171450" algn="l">
              <a:buFont typeface="Arial" panose="020B0604020202020204" pitchFamily="34" charset="0"/>
              <a:buChar char="•"/>
            </a:pPr>
            <a:r>
              <a:rPr lang="en-US" sz="1200" b="0" i="0" u="none" strike="noStrike" baseline="0" dirty="0">
                <a:latin typeface="+mn-lt"/>
              </a:rPr>
              <a:t>The forms must be submitted to CSI by October 16</a:t>
            </a:r>
            <a:r>
              <a:rPr lang="en-US" sz="1200" b="0" i="0" u="none" strike="noStrike" baseline="30000" dirty="0">
                <a:latin typeface="+mn-lt"/>
              </a:rPr>
              <a:t>th</a:t>
            </a:r>
            <a:r>
              <a:rPr lang="en-US" sz="1200" b="0" i="0" u="none" strike="noStrike" baseline="0" dirty="0">
                <a:latin typeface="+mn-lt"/>
              </a:rPr>
              <a:t> along with most other types of October Count supporting documentation.</a:t>
            </a:r>
          </a:p>
        </p:txBody>
      </p:sp>
      <p:sp>
        <p:nvSpPr>
          <p:cNvPr id="4" name="Slide Number Placeholder 3"/>
          <p:cNvSpPr>
            <a:spLocks noGrp="1"/>
          </p:cNvSpPr>
          <p:nvPr>
            <p:ph type="sldNum" sz="quarter" idx="5"/>
          </p:nvPr>
        </p:nvSpPr>
        <p:spPr/>
        <p:txBody>
          <a:bodyPr/>
          <a:lstStyle/>
          <a:p>
            <a:fld id="{A1236FA9-E422-4CFD-956E-786F13BB8D9B}" type="slidenum">
              <a:rPr lang="en-US" smtClean="0"/>
              <a:t>23</a:t>
            </a:fld>
            <a:endParaRPr lang="en-US"/>
          </a:p>
        </p:txBody>
      </p:sp>
    </p:spTree>
    <p:extLst>
      <p:ext uri="{BB962C8B-B14F-4D97-AF65-F5344CB8AC3E}">
        <p14:creationId xmlns:p14="http://schemas.microsoft.com/office/powerpoint/2010/main" val="2802671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Attendance Documentation continues to be one of the most important and complicated document types that must be submitted for the audit to show proof of funding claimed for each student. </a:t>
            </a:r>
          </a:p>
          <a:p>
            <a:r>
              <a:rPr lang="en-US" dirty="0"/>
              <a:t>The general attendance rules still apply for school year 24-25 but here are some points related to the new Alternative Instruction category.</a:t>
            </a:r>
          </a:p>
          <a:p>
            <a:r>
              <a:rPr lang="en-US" dirty="0"/>
              <a:t>For Alternative Instruction types of courses, acceptable attendance evidence types will still apply.</a:t>
            </a:r>
          </a:p>
          <a:p>
            <a:r>
              <a:rPr lang="en-US" dirty="0"/>
              <a:t>However, for Independent Study courses:</a:t>
            </a:r>
          </a:p>
          <a:p>
            <a:pPr marL="628650" lvl="1" indent="-171450">
              <a:buFont typeface="Arial" panose="020B0604020202020204" pitchFamily="34" charset="0"/>
              <a:buChar char="•"/>
            </a:pPr>
            <a:r>
              <a:rPr lang="en-US" dirty="0"/>
              <a:t>Requests to use alternative attendance types of documentation will now require special approval, which will be due in early September.</a:t>
            </a:r>
          </a:p>
          <a:p>
            <a:pPr marL="628650" lvl="1" indent="-171450">
              <a:buFont typeface="Arial" panose="020B0604020202020204" pitchFamily="34" charset="0"/>
              <a:buChar char="•"/>
            </a:pPr>
            <a:r>
              <a:rPr lang="en-US" dirty="0"/>
              <a:t>CSI will be providing schools with more information on submitting these requests. </a:t>
            </a:r>
          </a:p>
        </p:txBody>
      </p:sp>
      <p:sp>
        <p:nvSpPr>
          <p:cNvPr id="4" name="Slide Number Placeholder 3"/>
          <p:cNvSpPr>
            <a:spLocks noGrp="1"/>
          </p:cNvSpPr>
          <p:nvPr>
            <p:ph type="sldNum" sz="quarter" idx="5"/>
          </p:nvPr>
        </p:nvSpPr>
        <p:spPr/>
        <p:txBody>
          <a:bodyPr/>
          <a:lstStyle/>
          <a:p>
            <a:fld id="{A1236FA9-E422-4CFD-956E-786F13BB8D9B}" type="slidenum">
              <a:rPr lang="en-US" smtClean="0"/>
              <a:t>24</a:t>
            </a:fld>
            <a:endParaRPr lang="en-US"/>
          </a:p>
        </p:txBody>
      </p:sp>
    </p:spTree>
    <p:extLst>
      <p:ext uri="{BB962C8B-B14F-4D97-AF65-F5344CB8AC3E}">
        <p14:creationId xmlns:p14="http://schemas.microsoft.com/office/powerpoint/2010/main" val="193552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part-time students reported in grades 1-12, not meeting one of the four criteria listed in the bullet points in this slide, schools must complete and submit a new AUD 109 </a:t>
            </a:r>
            <a:r>
              <a:rPr lang="en-US" b="1" dirty="0"/>
              <a:t>Confirmation of Part-Time Funding Eligibility </a:t>
            </a:r>
            <a:r>
              <a:rPr lang="en-US" dirty="0"/>
              <a:t>form. </a:t>
            </a:r>
          </a:p>
          <a:p>
            <a:endParaRPr lang="en-US" dirty="0"/>
          </a:p>
          <a:p>
            <a:r>
              <a:rPr lang="en-US" dirty="0"/>
              <a:t>There is a link on the CSI Audits webpage to the new form and schools should reach out to CSI for help in completing it if needed.</a:t>
            </a:r>
          </a:p>
          <a:p>
            <a:endParaRPr lang="en-US" dirty="0"/>
          </a:p>
          <a:p>
            <a:r>
              <a:rPr lang="en-US" dirty="0"/>
              <a:t>Again, the form is now mandatory beginning in 24-25 for students not meeting one of the four criteria listed in this slide and it must be </a:t>
            </a:r>
            <a:r>
              <a:rPr lang="en-US" dirty="0" err="1"/>
              <a:t>submited</a:t>
            </a:r>
            <a:r>
              <a:rPr lang="en-US" dirty="0"/>
              <a:t> to CSI by October 16 along with most other audit documentation.</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25</a:t>
            </a:fld>
            <a:endParaRPr lang="en-US"/>
          </a:p>
        </p:txBody>
      </p:sp>
    </p:spTree>
    <p:extLst>
      <p:ext uri="{BB962C8B-B14F-4D97-AF65-F5344CB8AC3E}">
        <p14:creationId xmlns:p14="http://schemas.microsoft.com/office/powerpoint/2010/main" val="2529359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buNone/>
            </a:pPr>
            <a:r>
              <a:rPr lang="en-US" sz="1200" b="0" i="0" u="none" strike="noStrike" baseline="0" dirty="0"/>
              <a:t>Schools must verify and document student residency in the State of Colorado upon enrollment and annually thereafter for two student scenarios and submit those to CSI. </a:t>
            </a:r>
          </a:p>
          <a:p>
            <a:pPr marL="0" marR="0" indent="0" algn="l">
              <a:buNone/>
            </a:pPr>
            <a:endParaRPr lang="en-US" sz="1200" b="1" i="0" u="none" strike="noStrike" baseline="0" dirty="0"/>
          </a:p>
          <a:p>
            <a:pPr marL="0" marR="0" indent="0" algn="l">
              <a:buNone/>
            </a:pPr>
            <a:r>
              <a:rPr lang="en-US" sz="1200" b="1" i="0" u="none" strike="noStrike" baseline="0" dirty="0"/>
              <a:t>Links to both types of forms described in this slide are provided on the CSI Audits webpage.</a:t>
            </a:r>
          </a:p>
          <a:p>
            <a:pPr marL="0" marR="0" indent="0" algn="l">
              <a:buNone/>
            </a:pPr>
            <a:endParaRPr lang="en-US" sz="1200" b="1" i="0" u="none" strike="noStrike" baseline="0" dirty="0"/>
          </a:p>
          <a:p>
            <a:pPr marL="0" marR="0" indent="0" algn="l">
              <a:buNone/>
            </a:pPr>
            <a:r>
              <a:rPr lang="en-US" sz="1200" b="1" i="0" u="none" strike="noStrike" baseline="0" dirty="0"/>
              <a:t>Scenario one </a:t>
            </a:r>
            <a:r>
              <a:rPr lang="en-US" sz="1200" b="0" i="0" u="none" strike="noStrike" baseline="0" dirty="0"/>
              <a:t>has existed for a few years and is for Online Program students.</a:t>
            </a:r>
          </a:p>
          <a:p>
            <a:pPr marL="628650" lvl="1" indent="-171450">
              <a:buFont typeface="Arial" panose="020B0604020202020204" pitchFamily="34" charset="0"/>
              <a:buChar char="•"/>
            </a:pPr>
            <a:r>
              <a:rPr lang="en-US" sz="1200" dirty="0"/>
              <a:t>Rules still the same.</a:t>
            </a:r>
          </a:p>
          <a:p>
            <a:pPr marL="628650" lvl="1" indent="-171450">
              <a:buFont typeface="Arial" panose="020B0604020202020204" pitchFamily="34" charset="0"/>
              <a:buChar char="•"/>
            </a:pPr>
            <a:r>
              <a:rPr lang="en-US" sz="1200" b="0" i="0" u="none" strike="noStrike" baseline="0" dirty="0"/>
              <a:t>Required for students </a:t>
            </a:r>
            <a:r>
              <a:rPr lang="en-US" sz="1200" dirty="0"/>
              <a:t>exclusively enrolled in online K-12 courses taking place off-site.</a:t>
            </a:r>
          </a:p>
          <a:p>
            <a:pPr marL="628650" lvl="1" indent="-171450">
              <a:buFont typeface="Arial" panose="020B0604020202020204" pitchFamily="34" charset="0"/>
              <a:buChar char="•"/>
            </a:pPr>
            <a:r>
              <a:rPr lang="en-US" sz="1200" dirty="0"/>
              <a:t>Use the </a:t>
            </a:r>
            <a:r>
              <a:rPr lang="en-US" sz="1200" b="1" dirty="0"/>
              <a:t>Online Affidavit of CO Residency </a:t>
            </a:r>
            <a:r>
              <a:rPr lang="en-US" sz="1200" dirty="0"/>
              <a:t>form for these students. </a:t>
            </a:r>
          </a:p>
          <a:p>
            <a:pPr marL="628650" lvl="1" indent="-171450">
              <a:buFont typeface="Arial" panose="020B0604020202020204" pitchFamily="34" charset="0"/>
              <a:buChar char="•"/>
            </a:pPr>
            <a:endParaRPr lang="en-US" sz="1200" b="1" i="0" u="none" strike="noStrike" baseline="0" dirty="0"/>
          </a:p>
          <a:p>
            <a:pPr marL="0" indent="0">
              <a:buFont typeface="+mj-lt"/>
              <a:buNone/>
            </a:pPr>
            <a:r>
              <a:rPr lang="en-US" sz="1200" b="1" i="0" u="none" strike="noStrike" baseline="0" dirty="0"/>
              <a:t>Scenario two </a:t>
            </a:r>
            <a:r>
              <a:rPr lang="en-US" sz="1200" b="0" i="0" u="none" strike="noStrike" baseline="0" dirty="0"/>
              <a:t>is new and is for students enrolled exclusively in alternative instruction </a:t>
            </a:r>
            <a:r>
              <a:rPr lang="en-US" sz="1200" b="1" i="0" u="sng" strike="noStrike" baseline="0" dirty="0"/>
              <a:t>or</a:t>
            </a:r>
            <a:r>
              <a:rPr lang="en-US" sz="1200" b="0" i="0" u="none" strike="noStrike" baseline="0" dirty="0"/>
              <a:t> any student having a s</a:t>
            </a:r>
            <a:r>
              <a:rPr lang="en-US" sz="2200" b="0" i="0" u="none" strike="noStrike" baseline="0" dirty="0"/>
              <a:t>chedule that does not require their regular physical presence at the public school.</a:t>
            </a:r>
          </a:p>
          <a:p>
            <a:pPr lvl="1"/>
            <a:r>
              <a:rPr lang="en-US" sz="2200" dirty="0"/>
              <a:t>Schools should use the new </a:t>
            </a:r>
            <a:r>
              <a:rPr lang="en-US" sz="2200" b="1" dirty="0"/>
              <a:t>Brick-and-Mortar Affidavit Residency Sample </a:t>
            </a:r>
            <a:r>
              <a:rPr lang="en-US" sz="2200" dirty="0"/>
              <a:t>form for these students.</a:t>
            </a:r>
            <a:endParaRPr lang="en-US" sz="1200" b="1" i="0" u="none" strike="noStrike" baseline="0" dirty="0"/>
          </a:p>
          <a:p>
            <a:pPr marL="0" marR="0" indent="0" algn="l">
              <a:buNone/>
            </a:pPr>
            <a:endParaRPr lang="en-US" sz="1200" b="1" i="0" u="none" strike="noStrike" baseline="0" dirty="0"/>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26</a:t>
            </a:fld>
            <a:endParaRPr lang="en-US"/>
          </a:p>
        </p:txBody>
      </p:sp>
    </p:spTree>
    <p:extLst>
      <p:ext uri="{BB962C8B-B14F-4D97-AF65-F5344CB8AC3E}">
        <p14:creationId xmlns:p14="http://schemas.microsoft.com/office/powerpoint/2010/main" val="3545720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only a couple of things to mention for free and reduced lunch.</a:t>
            </a:r>
          </a:p>
        </p:txBody>
      </p:sp>
      <p:sp>
        <p:nvSpPr>
          <p:cNvPr id="4" name="Slide Number Placeholder 3"/>
          <p:cNvSpPr>
            <a:spLocks noGrp="1"/>
          </p:cNvSpPr>
          <p:nvPr>
            <p:ph type="sldNum" sz="quarter" idx="5"/>
          </p:nvPr>
        </p:nvSpPr>
        <p:spPr/>
        <p:txBody>
          <a:bodyPr/>
          <a:lstStyle/>
          <a:p>
            <a:fld id="{B24412A0-D66C-48E0-8B20-A2797B4B8272}" type="slidenum">
              <a:rPr lang="en-US" smtClean="0"/>
              <a:t>27</a:t>
            </a:fld>
            <a:endParaRPr lang="en-US"/>
          </a:p>
        </p:txBody>
      </p:sp>
    </p:spTree>
    <p:extLst>
      <p:ext uri="{BB962C8B-B14F-4D97-AF65-F5344CB8AC3E}">
        <p14:creationId xmlns:p14="http://schemas.microsoft.com/office/powerpoint/2010/main" val="881252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Healthy School Meals for All Program</a:t>
            </a:r>
            <a:r>
              <a:rPr lang="en-US" dirty="0"/>
              <a:t> will continue into 24-25.</a:t>
            </a:r>
          </a:p>
          <a:p>
            <a:r>
              <a:rPr lang="en-US" sz="1200" dirty="0"/>
              <a:t>This is a very important reminder that if schools opt </a:t>
            </a:r>
            <a:r>
              <a:rPr lang="en-US" sz="1200" b="0" dirty="0"/>
              <a:t>in will still need to collect, retain, and provide student eligibility documentation on every student reported as free or reduced lunch eligible in the October Count for audit purposes.</a:t>
            </a:r>
          </a:p>
          <a:p>
            <a:endParaRPr lang="en-US" sz="1200" dirty="0"/>
          </a:p>
          <a:p>
            <a:r>
              <a:rPr lang="en-US" sz="1200" dirty="0"/>
              <a:t>Only students with qualifying eligibility documentation may be reported as free or reduced lunch eligible in the October Count.</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28</a:t>
            </a:fld>
            <a:endParaRPr lang="en-US"/>
          </a:p>
        </p:txBody>
      </p:sp>
    </p:spTree>
    <p:extLst>
      <p:ext uri="{BB962C8B-B14F-4D97-AF65-F5344CB8AC3E}">
        <p14:creationId xmlns:p14="http://schemas.microsoft.com/office/powerpoint/2010/main" val="2622111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Beginning in school year 24-25, there is a new At-Risk interchange file.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is to obtain student level census block information needed to implement the new at-risk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submission of this file will be different than the SD and SSA files that most schools are used to submitting.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CSI will work closely with schools on the submission with more information to be provided as we are closer to the October Count initial submission date.</a:t>
            </a:r>
          </a:p>
        </p:txBody>
      </p:sp>
      <p:sp>
        <p:nvSpPr>
          <p:cNvPr id="4" name="Slide Number Placeholder 3"/>
          <p:cNvSpPr>
            <a:spLocks noGrp="1"/>
          </p:cNvSpPr>
          <p:nvPr>
            <p:ph type="sldNum" sz="quarter" idx="5"/>
          </p:nvPr>
        </p:nvSpPr>
        <p:spPr/>
        <p:txBody>
          <a:bodyPr/>
          <a:lstStyle/>
          <a:p>
            <a:fld id="{B24412A0-D66C-48E0-8B20-A2797B4B8272}" type="slidenum">
              <a:rPr lang="en-US" smtClean="0"/>
              <a:t>29</a:t>
            </a:fld>
            <a:endParaRPr lang="en-US"/>
          </a:p>
        </p:txBody>
      </p:sp>
    </p:spTree>
    <p:extLst>
      <p:ext uri="{BB962C8B-B14F-4D97-AF65-F5344CB8AC3E}">
        <p14:creationId xmlns:p14="http://schemas.microsoft.com/office/powerpoint/2010/main" val="64095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look at the different types of audit resources available for this year.</a:t>
            </a:r>
          </a:p>
        </p:txBody>
      </p:sp>
      <p:sp>
        <p:nvSpPr>
          <p:cNvPr id="4" name="Slide Number Placeholder 3"/>
          <p:cNvSpPr>
            <a:spLocks noGrp="1"/>
          </p:cNvSpPr>
          <p:nvPr>
            <p:ph type="sldNum" sz="quarter" idx="5"/>
          </p:nvPr>
        </p:nvSpPr>
        <p:spPr/>
        <p:txBody>
          <a:bodyPr/>
          <a:lstStyle/>
          <a:p>
            <a:fld id="{B24412A0-D66C-48E0-8B20-A2797B4B8272}" type="slidenum">
              <a:rPr lang="en-US" smtClean="0"/>
              <a:t>3</a:t>
            </a:fld>
            <a:endParaRPr lang="en-US"/>
          </a:p>
        </p:txBody>
      </p:sp>
    </p:spTree>
    <p:extLst>
      <p:ext uri="{BB962C8B-B14F-4D97-AF65-F5344CB8AC3E}">
        <p14:creationId xmlns:p14="http://schemas.microsoft.com/office/powerpoint/2010/main" val="956904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reached the last section of this training, just a few more slides to go.</a:t>
            </a:r>
          </a:p>
        </p:txBody>
      </p:sp>
      <p:sp>
        <p:nvSpPr>
          <p:cNvPr id="4" name="Slide Number Placeholder 3"/>
          <p:cNvSpPr>
            <a:spLocks noGrp="1"/>
          </p:cNvSpPr>
          <p:nvPr>
            <p:ph type="sldNum" sz="quarter" idx="5"/>
          </p:nvPr>
        </p:nvSpPr>
        <p:spPr/>
        <p:txBody>
          <a:bodyPr/>
          <a:lstStyle/>
          <a:p>
            <a:fld id="{B24412A0-D66C-48E0-8B20-A2797B4B8272}" type="slidenum">
              <a:rPr lang="en-US" smtClean="0"/>
              <a:t>30</a:t>
            </a:fld>
            <a:endParaRPr lang="en-US"/>
          </a:p>
        </p:txBody>
      </p:sp>
    </p:spTree>
    <p:extLst>
      <p:ext uri="{BB962C8B-B14F-4D97-AF65-F5344CB8AC3E}">
        <p14:creationId xmlns:p14="http://schemas.microsoft.com/office/powerpoint/2010/main" val="275637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 new audit documentation requirement for Ascent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those students enrolled in ASCENT, </a:t>
            </a:r>
            <a:r>
              <a:rPr lang="en-US" sz="1200" b="0" i="0" u="none" strike="noStrike" baseline="0" dirty="0">
                <a:latin typeface="Calibri" panose="020F0502020204030204" pitchFamily="34" charset="0"/>
              </a:rPr>
              <a:t>schools must be ready to provide a </a:t>
            </a:r>
            <a:r>
              <a:rPr lang="en-US" sz="1200" b="1" i="0" u="none" strike="noStrike" baseline="0" dirty="0">
                <a:latin typeface="Calibri" panose="020F0502020204030204" pitchFamily="34" charset="0"/>
              </a:rPr>
              <a:t>college transcript </a:t>
            </a:r>
            <a:r>
              <a:rPr lang="en-US" sz="1200" b="0" i="0" u="none" strike="noStrike" baseline="0" dirty="0">
                <a:latin typeface="Calibri" panose="020F0502020204030204" pitchFamily="34" charset="0"/>
              </a:rPr>
              <a:t>demonstrating the student has completed the minimum college coursework, which is at least 9 semester credits prior to the student’s ASCENT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The college transcript is acceptable even if it is an unofficial version.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B24412A0-D66C-48E0-8B20-A2797B4B8272}" type="slidenum">
              <a:rPr lang="en-US" smtClean="0"/>
              <a:t>31</a:t>
            </a:fld>
            <a:endParaRPr lang="en-US"/>
          </a:p>
        </p:txBody>
      </p:sp>
    </p:spTree>
    <p:extLst>
      <p:ext uri="{BB962C8B-B14F-4D97-AF65-F5344CB8AC3E}">
        <p14:creationId xmlns:p14="http://schemas.microsoft.com/office/powerpoint/2010/main" val="2307466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buFont typeface="Arial" panose="020B0604020202020204" pitchFamily="34" charset="0"/>
              <a:buNone/>
            </a:pPr>
            <a:r>
              <a:rPr lang="en-US" sz="2800" b="0" i="0" u="none" strike="noStrike" baseline="0" dirty="0">
                <a:latin typeface="Calibri" panose="020F0502020204030204" pitchFamily="34" charset="0"/>
              </a:rPr>
              <a:t>Beginning in 24-25 for concurrent enrollment students:</a:t>
            </a:r>
          </a:p>
          <a:p>
            <a:pPr marL="0" lvl="0" indent="0">
              <a:buFont typeface="Arial" panose="020B0604020202020204" pitchFamily="34" charset="0"/>
              <a:buNone/>
            </a:pPr>
            <a:r>
              <a:rPr lang="en-US" sz="2800" dirty="0">
                <a:latin typeface="Calibri" panose="020F0502020204030204" pitchFamily="34" charset="0"/>
              </a:rPr>
              <a:t>T</a:t>
            </a:r>
            <a:r>
              <a:rPr lang="en-US" sz="2800" b="0" i="0" u="none" strike="noStrike" baseline="0" dirty="0">
                <a:latin typeface="Calibri" panose="020F0502020204030204" pitchFamily="34" charset="0"/>
              </a:rPr>
              <a:t>ransition students are not limited in the number of CE courses they can take while receiving 18 to 21-year-old services, provided the courses can be applied toward the completion of the student’s remaining post-secondary goals, as outlined in their IEP.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32</a:t>
            </a:fld>
            <a:endParaRPr lang="en-US"/>
          </a:p>
        </p:txBody>
      </p:sp>
    </p:spTree>
    <p:extLst>
      <p:ext uri="{BB962C8B-B14F-4D97-AF65-F5344CB8AC3E}">
        <p14:creationId xmlns:p14="http://schemas.microsoft.com/office/powerpoint/2010/main" val="2435985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noted the credit hour funding thresholds in an earlier slide for postsecondary types of courses though it excluded dropout recovery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rules will essentially be the same in 24-25 for drop out recovery according to the two bullet points in the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25-26, schools should be aware that the rules will change, and scheduled courses will be evaluated based on the type of credit being earned for completing the course.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only high school credit is received, courses will be evaluated on total instructional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both high school and college credit are received, courses will be evaluated based on college credit hours with the thresholds for either full time or part time funding listed in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24412A0-D66C-48E0-8B20-A2797B4B8272}" type="slidenum">
              <a:rPr lang="en-US" smtClean="0"/>
              <a:t>33</a:t>
            </a:fld>
            <a:endParaRPr lang="en-US"/>
          </a:p>
        </p:txBody>
      </p:sp>
    </p:spTree>
    <p:extLst>
      <p:ext uri="{BB962C8B-B14F-4D97-AF65-F5344CB8AC3E}">
        <p14:creationId xmlns:p14="http://schemas.microsoft.com/office/powerpoint/2010/main" val="2515037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consider online courses for funding, they must appear on a student’s schedule on or prior to the count date or alternative count date.</a:t>
            </a:r>
          </a:p>
          <a:p>
            <a:pPr marL="171450" indent="-171450">
              <a:buFont typeface="Arial" panose="020B0604020202020204" pitchFamily="34" charset="0"/>
              <a:buChar char="•"/>
            </a:pPr>
            <a:r>
              <a:rPr lang="en-US" dirty="0"/>
              <a:t>Even if students do not begin work on all scheduled courses prior to the count date, they must attend every scheduled course at some point during the semester of count date to be considered for funding.</a:t>
            </a:r>
          </a:p>
          <a:p>
            <a:pPr marL="171450" indent="-171450">
              <a:buFont typeface="Arial" panose="020B0604020202020204" pitchFamily="34" charset="0"/>
              <a:buChar char="•"/>
            </a:pPr>
            <a:r>
              <a:rPr lang="en-US" dirty="0"/>
              <a:t>Schools may need to provide audit documentation demonstrating participation in all courses in order to validate a student schedule.</a:t>
            </a:r>
          </a:p>
        </p:txBody>
      </p:sp>
      <p:sp>
        <p:nvSpPr>
          <p:cNvPr id="4" name="Slide Number Placeholder 3"/>
          <p:cNvSpPr>
            <a:spLocks noGrp="1"/>
          </p:cNvSpPr>
          <p:nvPr>
            <p:ph type="sldNum" sz="quarter" idx="5"/>
          </p:nvPr>
        </p:nvSpPr>
        <p:spPr/>
        <p:txBody>
          <a:bodyPr/>
          <a:lstStyle/>
          <a:p>
            <a:fld id="{B24412A0-D66C-48E0-8B20-A2797B4B8272}" type="slidenum">
              <a:rPr lang="en-US" smtClean="0"/>
              <a:t>34</a:t>
            </a:fld>
            <a:endParaRPr lang="en-US"/>
          </a:p>
        </p:txBody>
      </p:sp>
    </p:spTree>
    <p:extLst>
      <p:ext uri="{BB962C8B-B14F-4D97-AF65-F5344CB8AC3E}">
        <p14:creationId xmlns:p14="http://schemas.microsoft.com/office/powerpoint/2010/main" val="2011293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minor change related to Out of State Transfer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baseline="0" dirty="0"/>
              <a:t>This applies to students who did not establish attendance until after the pupil count date, but before the end of the 11-day count window approved for the school.</a:t>
            </a:r>
          </a:p>
          <a:p>
            <a:pPr marL="0" indent="0">
              <a:buNone/>
            </a:pPr>
            <a:endParaRPr lang="en-US" sz="2400" dirty="0"/>
          </a:p>
          <a:p>
            <a:pPr marL="0" indent="0">
              <a:buNone/>
            </a:pPr>
            <a:r>
              <a:rPr lang="en-US" sz="2400" dirty="0"/>
              <a:t>Schools </a:t>
            </a:r>
            <a:r>
              <a:rPr lang="en-US" sz="2400" b="0" i="0" u="none" strike="noStrike" baseline="0" dirty="0"/>
              <a:t>must now be able to document that a student new to Colorado </a:t>
            </a:r>
            <a:r>
              <a:rPr lang="en-US" sz="2400" dirty="0"/>
              <a:t>from another state or country, moved</a:t>
            </a:r>
            <a:endParaRPr lang="en-US" dirty="0"/>
          </a:p>
          <a:p>
            <a:pPr marL="628650" lvl="1" indent="-171450">
              <a:buFont typeface="Arial" panose="020B0604020202020204" pitchFamily="34" charset="0"/>
              <a:buChar char="•"/>
            </a:pPr>
            <a:r>
              <a:rPr lang="en-US" dirty="0"/>
              <a:t>W</a:t>
            </a:r>
            <a:r>
              <a:rPr lang="en-US" i="0" u="none" strike="noStrike" baseline="0" dirty="0"/>
              <a:t>ithin</a:t>
            </a:r>
            <a:r>
              <a:rPr lang="en-US" b="1" i="0" u="none" strike="noStrike" baseline="0" dirty="0"/>
              <a:t> </a:t>
            </a:r>
            <a:r>
              <a:rPr lang="en-US" b="1" i="0" u="none" strike="noStrike" baseline="0" dirty="0">
                <a:solidFill>
                  <a:srgbClr val="C00000"/>
                </a:solidFill>
              </a:rPr>
              <a:t>30 calendar days </a:t>
            </a:r>
            <a:r>
              <a:rPr lang="en-US" b="1" dirty="0">
                <a:solidFill>
                  <a:srgbClr val="C00000"/>
                </a:solidFill>
              </a:rPr>
              <a:t>prior to the </a:t>
            </a:r>
            <a:r>
              <a:rPr lang="en-US" b="1" i="0" u="none" strike="noStrike" baseline="0" dirty="0">
                <a:solidFill>
                  <a:srgbClr val="C00000"/>
                </a:solidFill>
              </a:rPr>
              <a:t>count date, </a:t>
            </a:r>
            <a:r>
              <a:rPr lang="en-US" b="0" i="0" u="none" strike="noStrike" baseline="0" dirty="0">
                <a:solidFill>
                  <a:srgbClr val="C00000"/>
                </a:solidFill>
              </a:rPr>
              <a:t>which is either the official count date or an approved alternative count date.</a:t>
            </a:r>
          </a:p>
          <a:p>
            <a:pPr marL="628650" lvl="1" indent="-171450">
              <a:buFont typeface="Arial" panose="020B0604020202020204" pitchFamily="34" charset="0"/>
              <a:buChar char="•"/>
            </a:pPr>
            <a:r>
              <a:rPr lang="en-US" dirty="0"/>
              <a:t>The </a:t>
            </a:r>
            <a:r>
              <a:rPr lang="en-US" u="sng" dirty="0"/>
              <a:t>previous</a:t>
            </a:r>
            <a:r>
              <a:rPr lang="en-US" dirty="0"/>
              <a:t> rule stated that students must have moved to Colorado during the current school year prior to the pupil enrollment count date.</a:t>
            </a:r>
          </a:p>
          <a:p>
            <a:pPr marL="628650" lvl="1" indent="-171450">
              <a:buFont typeface="Arial" panose="020B0604020202020204" pitchFamily="34" charset="0"/>
              <a:buChar char="•"/>
            </a:pPr>
            <a:r>
              <a:rPr lang="en-US" dirty="0"/>
              <a:t>CDE has created a new </a:t>
            </a:r>
            <a:r>
              <a:rPr lang="en-US" b="1" dirty="0"/>
              <a:t>Out of State Transfer Enrollment Eligibility </a:t>
            </a:r>
            <a:r>
              <a:rPr lang="en-US" dirty="0"/>
              <a:t>form that schools may complete and submit as audit proof that this requirement has been met. There is a link on the CSI Audits webpage to the new form.</a:t>
            </a:r>
          </a:p>
          <a:p>
            <a:endParaRPr lang="en-US" dirty="0"/>
          </a:p>
        </p:txBody>
      </p:sp>
      <p:sp>
        <p:nvSpPr>
          <p:cNvPr id="4" name="Slide Number Placeholder 3"/>
          <p:cNvSpPr>
            <a:spLocks noGrp="1"/>
          </p:cNvSpPr>
          <p:nvPr>
            <p:ph type="sldNum" sz="quarter" idx="5"/>
          </p:nvPr>
        </p:nvSpPr>
        <p:spPr/>
        <p:txBody>
          <a:bodyPr/>
          <a:lstStyle/>
          <a:p>
            <a:fld id="{A1236FA9-E422-4CFD-956E-786F13BB8D9B}" type="slidenum">
              <a:rPr lang="en-US" smtClean="0"/>
              <a:t>35</a:t>
            </a:fld>
            <a:endParaRPr lang="en-US"/>
          </a:p>
        </p:txBody>
      </p:sp>
    </p:spTree>
    <p:extLst>
      <p:ext uri="{BB962C8B-B14F-4D97-AF65-F5344CB8AC3E}">
        <p14:creationId xmlns:p14="http://schemas.microsoft.com/office/powerpoint/2010/main" val="27401588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all of the primary new changes and important reminders for the October Count Audit that we wanted to highlight for this year.</a:t>
            </a:r>
          </a:p>
          <a:p>
            <a:r>
              <a:rPr lang="en-US" dirty="0"/>
              <a:t>Thank you very much for watching this recording.</a:t>
            </a:r>
          </a:p>
          <a:p>
            <a:r>
              <a:rPr lang="en-US" dirty="0"/>
              <a:t>If you have questions, please be sure to send those to our submissions email listed on this slide.</a:t>
            </a:r>
          </a:p>
        </p:txBody>
      </p:sp>
      <p:sp>
        <p:nvSpPr>
          <p:cNvPr id="4" name="Slide Number Placeholder 3"/>
          <p:cNvSpPr>
            <a:spLocks noGrp="1"/>
          </p:cNvSpPr>
          <p:nvPr>
            <p:ph type="sldNum" sz="quarter" idx="5"/>
          </p:nvPr>
        </p:nvSpPr>
        <p:spPr/>
        <p:txBody>
          <a:bodyPr/>
          <a:lstStyle/>
          <a:p>
            <a:fld id="{B24412A0-D66C-48E0-8B20-A2797B4B8272}" type="slidenum">
              <a:rPr lang="en-US" smtClean="0"/>
              <a:t>36</a:t>
            </a:fld>
            <a:endParaRPr lang="en-US"/>
          </a:p>
        </p:txBody>
      </p:sp>
    </p:spTree>
    <p:extLst>
      <p:ext uri="{BB962C8B-B14F-4D97-AF65-F5344CB8AC3E}">
        <p14:creationId xmlns:p14="http://schemas.microsoft.com/office/powerpoint/2010/main" val="249533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CSI has made several updates to the Data Submission Library webpages over the summer. </a:t>
            </a:r>
          </a:p>
          <a:p>
            <a:r>
              <a:rPr lang="en-US" dirty="0"/>
              <a:t>One of those changes was to move the audit related resources from the October Count collection webpage to a new “Audits” webpage. </a:t>
            </a:r>
          </a:p>
          <a:p>
            <a:r>
              <a:rPr lang="en-US" dirty="0"/>
              <a:t>The October Count collection webpage will now house only the submission related resources.</a:t>
            </a:r>
          </a:p>
          <a:p>
            <a:endParaRPr lang="en-US" dirty="0"/>
          </a:p>
          <a:p>
            <a:r>
              <a:rPr lang="en-US" dirty="0"/>
              <a:t>The new Audit webpage is currently divided into three sections, reflecting the three main types of audits CDE conducts on data submitted for the October Count collection. These sections are the October Count Audit, the At-Risk Count Audit, and the English Learner Count Audit. </a:t>
            </a:r>
          </a:p>
          <a:p>
            <a:r>
              <a:rPr lang="en-US" dirty="0"/>
              <a:t>CSI will be expanding the content for each of the sections during this school year with additional information and resources. </a:t>
            </a:r>
          </a:p>
        </p:txBody>
      </p:sp>
      <p:sp>
        <p:nvSpPr>
          <p:cNvPr id="4" name="Slide Number Placeholder 3"/>
          <p:cNvSpPr>
            <a:spLocks noGrp="1"/>
          </p:cNvSpPr>
          <p:nvPr>
            <p:ph type="sldNum" sz="quarter" idx="5"/>
          </p:nvPr>
        </p:nvSpPr>
        <p:spPr/>
        <p:txBody>
          <a:bodyPr/>
          <a:lstStyle/>
          <a:p>
            <a:fld id="{B24412A0-D66C-48E0-8B20-A2797B4B8272}" type="slidenum">
              <a:rPr lang="en-US" smtClean="0"/>
              <a:t>4</a:t>
            </a:fld>
            <a:endParaRPr lang="en-US"/>
          </a:p>
        </p:txBody>
      </p:sp>
    </p:spTree>
    <p:extLst>
      <p:ext uri="{BB962C8B-B14F-4D97-AF65-F5344CB8AC3E}">
        <p14:creationId xmlns:p14="http://schemas.microsoft.com/office/powerpoint/2010/main" val="923265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will see, the October Count Audit section of the new Audits webpage is currently divided into Training links and Resources links. </a:t>
            </a:r>
          </a:p>
          <a:p>
            <a:r>
              <a:rPr lang="en-US" dirty="0"/>
              <a:t>The screenshot in this slide may appear differently than what is currently included on the webpage. </a:t>
            </a:r>
          </a:p>
          <a:p>
            <a:r>
              <a:rPr lang="en-US" dirty="0"/>
              <a:t>For instance, by the time you view this training, there should be a link for the </a:t>
            </a:r>
            <a:r>
              <a:rPr lang="en-US" b="1" dirty="0"/>
              <a:t>CSI October Count Audit Handbook </a:t>
            </a:r>
            <a:r>
              <a:rPr lang="en-US" dirty="0"/>
              <a:t>under the Resources section, which will be mentioned more in this training.  </a:t>
            </a:r>
          </a:p>
          <a:p>
            <a:r>
              <a:rPr lang="en-US" dirty="0"/>
              <a:t>Several references to CDE resources that schools will commonly need to consult or use will also be listed under the Resources section.</a:t>
            </a:r>
          </a:p>
        </p:txBody>
      </p:sp>
      <p:sp>
        <p:nvSpPr>
          <p:cNvPr id="4" name="Slide Number Placeholder 3"/>
          <p:cNvSpPr>
            <a:spLocks noGrp="1"/>
          </p:cNvSpPr>
          <p:nvPr>
            <p:ph type="sldNum" sz="quarter" idx="5"/>
          </p:nvPr>
        </p:nvSpPr>
        <p:spPr/>
        <p:txBody>
          <a:bodyPr/>
          <a:lstStyle/>
          <a:p>
            <a:fld id="{B24412A0-D66C-48E0-8B20-A2797B4B8272}" type="slidenum">
              <a:rPr lang="en-US" smtClean="0"/>
              <a:t>5</a:t>
            </a:fld>
            <a:endParaRPr lang="en-US"/>
          </a:p>
        </p:txBody>
      </p:sp>
    </p:spTree>
    <p:extLst>
      <p:ext uri="{BB962C8B-B14F-4D97-AF65-F5344CB8AC3E}">
        <p14:creationId xmlns:p14="http://schemas.microsoft.com/office/powerpoint/2010/main" val="296157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the most important resource that ALL CSI schools will need to review and consult this school year will be the CDE Audit Resource Guide.</a:t>
            </a:r>
          </a:p>
          <a:p>
            <a:r>
              <a:rPr lang="en-US" dirty="0"/>
              <a:t>The version for SY24-25 has had substantial updates due to the School Finance Rule changes that were approved in March of 2024, which we’ll discuss in more detail. </a:t>
            </a:r>
          </a:p>
          <a:p>
            <a:r>
              <a:rPr lang="en-US" dirty="0"/>
              <a:t>Schools should not use a prior year version of this guide.</a:t>
            </a:r>
          </a:p>
        </p:txBody>
      </p:sp>
      <p:sp>
        <p:nvSpPr>
          <p:cNvPr id="4" name="Slide Number Placeholder 3"/>
          <p:cNvSpPr>
            <a:spLocks noGrp="1"/>
          </p:cNvSpPr>
          <p:nvPr>
            <p:ph type="sldNum" sz="quarter" idx="5"/>
          </p:nvPr>
        </p:nvSpPr>
        <p:spPr/>
        <p:txBody>
          <a:bodyPr/>
          <a:lstStyle/>
          <a:p>
            <a:fld id="{B24412A0-D66C-48E0-8B20-A2797B4B8272}" type="slidenum">
              <a:rPr lang="en-US" smtClean="0"/>
              <a:t>6</a:t>
            </a:fld>
            <a:endParaRPr lang="en-US"/>
          </a:p>
        </p:txBody>
      </p:sp>
    </p:spTree>
    <p:extLst>
      <p:ext uri="{BB962C8B-B14F-4D97-AF65-F5344CB8AC3E}">
        <p14:creationId xmlns:p14="http://schemas.microsoft.com/office/powerpoint/2010/main" val="89998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that we have additional resources helpful during the October Count window such as the </a:t>
            </a:r>
            <a:r>
              <a:rPr lang="en-US" b="1" dirty="0"/>
              <a:t>CSI Legal and Policy Guidance </a:t>
            </a:r>
            <a:r>
              <a:rPr lang="en-US" b="0" dirty="0"/>
              <a:t>webpage</a:t>
            </a:r>
            <a:r>
              <a:rPr lang="en-US" dirty="0"/>
              <a:t> where we have general policy information on topics such as attendance, admissions &amp; enrollment, home school programs and other types of guidance. </a:t>
            </a:r>
          </a:p>
          <a:p>
            <a:r>
              <a:rPr lang="en-US" dirty="0"/>
              <a:t>Some of these have been updated since last school year.</a:t>
            </a:r>
          </a:p>
          <a:p>
            <a:endParaRPr lang="en-US" dirty="0"/>
          </a:p>
          <a:p>
            <a:r>
              <a:rPr lang="en-US" dirty="0"/>
              <a:t>Be sure to also review the </a:t>
            </a:r>
            <a:r>
              <a:rPr lang="en-US" b="1" dirty="0"/>
              <a:t>Weekly Update emails </a:t>
            </a:r>
            <a:r>
              <a:rPr lang="en-US" dirty="0"/>
              <a:t>sent to school submission contacts each week for current announcements and to check the status for your school on state collections.</a:t>
            </a:r>
          </a:p>
          <a:p>
            <a:endParaRPr lang="en-US" dirty="0"/>
          </a:p>
          <a:p>
            <a:r>
              <a:rPr lang="en-US" dirty="0"/>
              <a:t>Finally, there is a section located within the </a:t>
            </a:r>
            <a:r>
              <a:rPr lang="en-US" b="1" dirty="0"/>
              <a:t>CSI October Count Audit Handbook </a:t>
            </a:r>
            <a:r>
              <a:rPr lang="en-US" dirty="0"/>
              <a:t>that also lists helpful resources.</a:t>
            </a:r>
          </a:p>
        </p:txBody>
      </p:sp>
      <p:sp>
        <p:nvSpPr>
          <p:cNvPr id="4" name="Slide Number Placeholder 3"/>
          <p:cNvSpPr>
            <a:spLocks noGrp="1"/>
          </p:cNvSpPr>
          <p:nvPr>
            <p:ph type="sldNum" sz="quarter" idx="5"/>
          </p:nvPr>
        </p:nvSpPr>
        <p:spPr/>
        <p:txBody>
          <a:bodyPr/>
          <a:lstStyle/>
          <a:p>
            <a:fld id="{B24412A0-D66C-48E0-8B20-A2797B4B8272}" type="slidenum">
              <a:rPr lang="en-US" smtClean="0"/>
              <a:t>7</a:t>
            </a:fld>
            <a:endParaRPr lang="en-US"/>
          </a:p>
        </p:txBody>
      </p:sp>
    </p:spTree>
    <p:extLst>
      <p:ext uri="{BB962C8B-B14F-4D97-AF65-F5344CB8AC3E}">
        <p14:creationId xmlns:p14="http://schemas.microsoft.com/office/powerpoint/2010/main" val="928987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prior slides, there will be a 24-25 version of the </a:t>
            </a:r>
            <a:r>
              <a:rPr lang="en-US" b="1" dirty="0"/>
              <a:t>CSI October Count Audit Handbook </a:t>
            </a:r>
            <a:r>
              <a:rPr lang="en-US" dirty="0"/>
              <a:t>that all schools will need to review.</a:t>
            </a:r>
          </a:p>
          <a:p>
            <a:r>
              <a:rPr lang="en-US" dirty="0"/>
              <a:t>We want to share that this Handbook has undergone substantial modifications for this year. </a:t>
            </a:r>
          </a:p>
          <a:p>
            <a:endParaRPr lang="en-US" dirty="0"/>
          </a:p>
          <a:p>
            <a:r>
              <a:rPr lang="en-US" dirty="0"/>
              <a:t>One major change is to replace the prior “Audit Checklist” with a </a:t>
            </a:r>
            <a:r>
              <a:rPr lang="en-US" b="1" dirty="0"/>
              <a:t>Questionnaire Survey </a:t>
            </a:r>
            <a:r>
              <a:rPr lang="en-US" dirty="0"/>
              <a:t>that schools will need to respond to.</a:t>
            </a:r>
          </a:p>
          <a:p>
            <a:pPr marL="628650" lvl="1" indent="-171450">
              <a:buFont typeface="Arial" panose="020B0604020202020204" pitchFamily="34" charset="0"/>
              <a:buChar char="•"/>
            </a:pPr>
            <a:r>
              <a:rPr lang="en-US" dirty="0"/>
              <a:t>More details on this will be emailed to schools. </a:t>
            </a:r>
          </a:p>
          <a:p>
            <a:pPr marL="628650" lvl="1" indent="-171450">
              <a:buFont typeface="Arial" panose="020B0604020202020204" pitchFamily="34" charset="0"/>
              <a:buChar char="•"/>
            </a:pPr>
            <a:r>
              <a:rPr lang="en-US" dirty="0"/>
              <a:t>The deadline to submit the new Survey will now coincide with the November 6</a:t>
            </a:r>
            <a:r>
              <a:rPr lang="en-US" baseline="30000" dirty="0"/>
              <a:t>th</a:t>
            </a:r>
            <a:r>
              <a:rPr lang="en-US" dirty="0"/>
              <a:t> OC Audit Certification deadline listed in the 24-25 Data Submissions Calendar.</a:t>
            </a:r>
          </a:p>
          <a:p>
            <a:pPr marL="628650" lvl="1" indent="-171450">
              <a:buFont typeface="Arial" panose="020B0604020202020204" pitchFamily="34" charset="0"/>
              <a:buChar char="•"/>
            </a:pPr>
            <a:endParaRPr lang="en-US" dirty="0"/>
          </a:p>
          <a:p>
            <a:pPr marL="0" lvl="0" indent="0">
              <a:buFont typeface="Arial" panose="020B0604020202020204" pitchFamily="34" charset="0"/>
              <a:buNone/>
            </a:pPr>
            <a:r>
              <a:rPr lang="en-US" dirty="0"/>
              <a:t>A new </a:t>
            </a:r>
            <a:r>
              <a:rPr lang="en-US" b="1" dirty="0"/>
              <a:t>Finance Rules Changes for SY24-25 </a:t>
            </a:r>
            <a:r>
              <a:rPr lang="en-US" dirty="0"/>
              <a:t>section has been added to the Handbook to provide schools with an overview of how those changes came about, how they have impacted the content of the Handbook, and guidance for schools on ensuring they are following state rules for reporting funded students in the October Count collection.</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 new </a:t>
            </a:r>
            <a:r>
              <a:rPr lang="en-US" b="1" dirty="0"/>
              <a:t>Supporting Documentation </a:t>
            </a:r>
            <a:r>
              <a:rPr lang="en-US" dirty="0"/>
              <a:t>section content provides an overview of the 3 main types of supporting documentation that schools must submit to CSI.</a:t>
            </a:r>
          </a:p>
          <a:p>
            <a:pPr marL="0" lvl="0" indent="0">
              <a:buFont typeface="Arial" panose="020B0604020202020204" pitchFamily="34" charset="0"/>
              <a:buNone/>
            </a:pPr>
            <a:r>
              <a:rPr lang="en-US" dirty="0"/>
              <a:t>Deadline details are included along with highlights CSI felt were important to note for each type. </a:t>
            </a:r>
          </a:p>
          <a:p>
            <a:pPr marL="0" lvl="0" indent="0">
              <a:buFont typeface="Arial" panose="020B0604020202020204" pitchFamily="34" charset="0"/>
              <a:buNone/>
            </a:pPr>
            <a:r>
              <a:rPr lang="en-US" dirty="0"/>
              <a:t>Files will once again be shared through G-Drive with information on the folder structure for uploading documents is also included in this section. </a:t>
            </a:r>
          </a:p>
        </p:txBody>
      </p:sp>
      <p:sp>
        <p:nvSpPr>
          <p:cNvPr id="4" name="Slide Number Placeholder 3"/>
          <p:cNvSpPr>
            <a:spLocks noGrp="1"/>
          </p:cNvSpPr>
          <p:nvPr>
            <p:ph type="sldNum" sz="quarter" idx="5"/>
          </p:nvPr>
        </p:nvSpPr>
        <p:spPr/>
        <p:txBody>
          <a:bodyPr/>
          <a:lstStyle/>
          <a:p>
            <a:fld id="{B24412A0-D66C-48E0-8B20-A2797B4B8272}" type="slidenum">
              <a:rPr lang="en-US" smtClean="0"/>
              <a:t>8</a:t>
            </a:fld>
            <a:endParaRPr lang="en-US"/>
          </a:p>
        </p:txBody>
      </p:sp>
    </p:spTree>
    <p:extLst>
      <p:ext uri="{BB962C8B-B14F-4D97-AF65-F5344CB8AC3E}">
        <p14:creationId xmlns:p14="http://schemas.microsoft.com/office/powerpoint/2010/main" val="2872560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we’ll spend a little time on audit related dates.</a:t>
            </a:r>
          </a:p>
        </p:txBody>
      </p:sp>
      <p:sp>
        <p:nvSpPr>
          <p:cNvPr id="4" name="Slide Number Placeholder 3"/>
          <p:cNvSpPr>
            <a:spLocks noGrp="1"/>
          </p:cNvSpPr>
          <p:nvPr>
            <p:ph type="sldNum" sz="quarter" idx="5"/>
          </p:nvPr>
        </p:nvSpPr>
        <p:spPr/>
        <p:txBody>
          <a:bodyPr/>
          <a:lstStyle/>
          <a:p>
            <a:fld id="{B24412A0-D66C-48E0-8B20-A2797B4B8272}" type="slidenum">
              <a:rPr lang="en-US" smtClean="0"/>
              <a:t>9</a:t>
            </a:fld>
            <a:endParaRPr lang="en-US"/>
          </a:p>
        </p:txBody>
      </p:sp>
    </p:spTree>
    <p:extLst>
      <p:ext uri="{BB962C8B-B14F-4D97-AF65-F5344CB8AC3E}">
        <p14:creationId xmlns:p14="http://schemas.microsoft.com/office/powerpoint/2010/main" val="36066711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0918"/>
            <a:ext cx="7772400" cy="2387600"/>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85800" y="418046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99840" y="6179918"/>
            <a:ext cx="1694376" cy="529038"/>
          </a:xfrm>
          <a:prstGeom prst="rect">
            <a:avLst/>
          </a:prstGeom>
        </p:spPr>
      </p:pic>
      <p:sp>
        <p:nvSpPr>
          <p:cNvPr id="12" name="Slide Number Placeholder 4">
            <a:extLst>
              <a:ext uri="{FF2B5EF4-FFF2-40B4-BE49-F238E27FC236}">
                <a16:creationId xmlns:a16="http://schemas.microsoft.com/office/drawing/2014/main" id="{9FE84404-B682-4E7E-9589-76ADEA5B2547}"/>
              </a:ext>
            </a:extLst>
          </p:cNvPr>
          <p:cNvSpPr>
            <a:spLocks noGrp="1"/>
          </p:cNvSpPr>
          <p:nvPr>
            <p:ph type="sldNum" sz="quarter" idx="12"/>
          </p:nvPr>
        </p:nvSpPr>
        <p:spPr>
          <a:xfrm>
            <a:off x="149784" y="6343831"/>
            <a:ext cx="2057400" cy="365125"/>
          </a:xfrm>
          <a:prstGeom prst="rect">
            <a:avLst/>
          </a:prstGeom>
        </p:spPr>
        <p:txBody>
          <a:bodyPr/>
          <a:lstStyle>
            <a:lvl1pPr>
              <a:defRPr sz="12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2749412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lide Number Placeholder 4">
            <a:extLst>
              <a:ext uri="{FF2B5EF4-FFF2-40B4-BE49-F238E27FC236}">
                <a16:creationId xmlns:a16="http://schemas.microsoft.com/office/drawing/2014/main" id="{05914542-C386-48E3-8FFF-840307C178FB}"/>
              </a:ext>
            </a:extLst>
          </p:cNvPr>
          <p:cNvSpPr>
            <a:spLocks noGrp="1"/>
          </p:cNvSpPr>
          <p:nvPr>
            <p:ph type="sldNum" sz="quarter" idx="12"/>
          </p:nvPr>
        </p:nvSpPr>
        <p:spPr>
          <a:xfrm>
            <a:off x="149784" y="6343831"/>
            <a:ext cx="566312" cy="365125"/>
          </a:xfrm>
          <a:prstGeom prst="rect">
            <a:avLst/>
          </a:prstGeom>
        </p:spPr>
        <p:txBody>
          <a:bodyPr/>
          <a:lstStyle>
            <a:lvl1pPr>
              <a:defRPr sz="1800">
                <a:solidFill>
                  <a:schemeClr val="bg1">
                    <a:lumMod val="50000"/>
                  </a:schemeClr>
                </a:solidFill>
              </a:defRPr>
            </a:lvl1pPr>
          </a:lstStyle>
          <a:p>
            <a:fld id="{8D38B3C1-EED7-4E88-8F72-013EE3A58C4A}" type="slidenum">
              <a:rPr lang="en-US" smtClean="0"/>
              <a:pPr/>
              <a:t>‹#›</a:t>
            </a:fld>
            <a:endParaRPr lang="en-US"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7A58AA8A-4879-61E7-2B60-54268EF03D21}"/>
              </a:ext>
            </a:extLst>
          </p:cNvPr>
          <p:cNvSpPr>
            <a:spLocks noGrp="1"/>
          </p:cNvSpPr>
          <p:nvPr>
            <p:ph type="sldNum" sz="quarter" idx="4"/>
          </p:nvPr>
        </p:nvSpPr>
        <p:spPr>
          <a:xfrm>
            <a:off x="189353" y="6346135"/>
            <a:ext cx="43929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7BE08B-E306-4FB5-87C1-584D33FBE638}" type="slidenum">
              <a:rPr lang="en-US" smtClean="0"/>
              <a:t>‹#›</a:t>
            </a:fld>
            <a:endParaRPr lang="en-US"/>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cde.state.co.us/cdefinance/auditunit_pupilcount" TargetMode="External"/><Relationship Id="rId5" Type="http://schemas.openxmlformats.org/officeDocument/2006/relationships/image" Target="../media/image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cde.state.co.us/cdefinance/auditunit_pupilcoun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www.cde.state.co.us/cdefinance/auditunit_pupilcount"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cde.state.co.us/cdefinance/auditunit_pupilcount"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hyperlink" Target="https://www.cde.state.co.us/cdefinance/auditunit_pupilcount"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www.cde.state.co.us/cdefinance/auditunit_pupilcount" TargetMode="External"/><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hyperlink" Target="mailto:submissions_csi@csi.state.co.us" TargetMode="External"/><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cde.state.co.us/cdefinance/auditunit_pupilcount" TargetMode="External"/><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resources.csi.state.co.us/data-submissions/audits/" TargetMode="External"/><Relationship Id="rId5" Type="http://schemas.openxmlformats.org/officeDocument/2006/relationships/hyperlink" Target="https://resources.csi.state.co.us/legal-and-policy-library/"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October Count Audit</a:t>
            </a:r>
          </a:p>
        </p:txBody>
      </p:sp>
      <p:sp>
        <p:nvSpPr>
          <p:cNvPr id="3" name="Subtitle 2"/>
          <p:cNvSpPr>
            <a:spLocks noGrp="1"/>
          </p:cNvSpPr>
          <p:nvPr>
            <p:ph type="subTitle" idx="1"/>
          </p:nvPr>
        </p:nvSpPr>
        <p:spPr>
          <a:xfrm>
            <a:off x="685800" y="3869483"/>
            <a:ext cx="6858000" cy="2087880"/>
          </a:xfrm>
        </p:spPr>
        <p:txBody>
          <a:bodyPr>
            <a:normAutofit/>
          </a:bodyPr>
          <a:lstStyle/>
          <a:p>
            <a:r>
              <a:rPr lang="en-US" sz="3600" dirty="0"/>
              <a:t>New This Year</a:t>
            </a:r>
          </a:p>
          <a:p>
            <a:r>
              <a:rPr lang="en-US" sz="3200" dirty="0"/>
              <a:t>2024-2025</a:t>
            </a:r>
          </a:p>
          <a:p>
            <a:endParaRPr lang="en-US" dirty="0"/>
          </a:p>
          <a:p>
            <a:r>
              <a:rPr lang="en-US" sz="1800" i="1" dirty="0"/>
              <a:t>Recorded August 2024</a:t>
            </a:r>
          </a:p>
        </p:txBody>
      </p:sp>
      <p:pic>
        <p:nvPicPr>
          <p:cNvPr id="11" name="Recorded Sound">
            <a:hlinkClick r:id="" action="ppaction://media"/>
            <a:extLst>
              <a:ext uri="{FF2B5EF4-FFF2-40B4-BE49-F238E27FC236}">
                <a16:creationId xmlns:a16="http://schemas.microsoft.com/office/drawing/2014/main" id="{7E77577C-6CF8-11BE-3870-D0B746BC07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347763"/>
            <a:ext cx="609600" cy="609600"/>
          </a:xfrm>
          <a:prstGeom prst="rect">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31841"/>
    </mc:Choice>
    <mc:Fallback xmlns="">
      <p:transition spd="slow" advTm="3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t>Key Audit Dates</a:t>
            </a:r>
          </a:p>
        </p:txBody>
      </p:sp>
      <p:pic>
        <p:nvPicPr>
          <p:cNvPr id="5" name="Picture 4" descr="Screenshot of a table illustrating the Pupil Count Grades, Pupil Count Date, and 11-Day Count Window information for school year 24-25.">
            <a:extLst>
              <a:ext uri="{FF2B5EF4-FFF2-40B4-BE49-F238E27FC236}">
                <a16:creationId xmlns:a16="http://schemas.microsoft.com/office/drawing/2014/main" id="{6B1F27B1-D71A-1D6C-C51B-6F79CD0FFB65}"/>
              </a:ext>
            </a:extLst>
          </p:cNvPr>
          <p:cNvPicPr>
            <a:picLocks noChangeAspect="1"/>
          </p:cNvPicPr>
          <p:nvPr/>
        </p:nvPicPr>
        <p:blipFill>
          <a:blip r:embed="rId5"/>
          <a:stretch>
            <a:fillRect/>
          </a:stretch>
        </p:blipFill>
        <p:spPr>
          <a:xfrm>
            <a:off x="555806" y="1720065"/>
            <a:ext cx="7959544" cy="1594635"/>
          </a:xfrm>
          <a:prstGeom prst="rect">
            <a:avLst/>
          </a:prstGeom>
        </p:spPr>
      </p:pic>
      <p:sp>
        <p:nvSpPr>
          <p:cNvPr id="8" name="TextBox 7">
            <a:extLst>
              <a:ext uri="{FF2B5EF4-FFF2-40B4-BE49-F238E27FC236}">
                <a16:creationId xmlns:a16="http://schemas.microsoft.com/office/drawing/2014/main" id="{4E34E35F-1B44-DCE7-D6C7-7CAB47959F46}"/>
              </a:ext>
            </a:extLst>
          </p:cNvPr>
          <p:cNvSpPr txBox="1"/>
          <p:nvPr/>
        </p:nvSpPr>
        <p:spPr>
          <a:xfrm>
            <a:off x="266700" y="3705881"/>
            <a:ext cx="8610600" cy="2246769"/>
          </a:xfrm>
          <a:prstGeom prst="rect">
            <a:avLst/>
          </a:prstGeom>
          <a:noFill/>
        </p:spPr>
        <p:txBody>
          <a:bodyPr wrap="square" rtlCol="0">
            <a:spAutoFit/>
          </a:bodyPr>
          <a:lstStyle/>
          <a:p>
            <a:pPr marL="342900" indent="-342900">
              <a:buFont typeface="Arial" panose="020B0604020202020204" pitchFamily="34" charset="0"/>
              <a:buChar char="•"/>
            </a:pPr>
            <a:r>
              <a:rPr lang="en-US" sz="2800" dirty="0"/>
              <a:t>The 11-day count window includes the 5 school days before and after the count date.</a:t>
            </a:r>
          </a:p>
          <a:p>
            <a:pPr marL="342900" indent="-342900">
              <a:buFont typeface="Arial" panose="020B0604020202020204" pitchFamily="34" charset="0"/>
              <a:buChar char="•"/>
            </a:pPr>
            <a:r>
              <a:rPr lang="en-US" sz="2800" dirty="0"/>
              <a:t>The 30-day attendance resume date will be October 31</a:t>
            </a:r>
          </a:p>
          <a:p>
            <a:pPr marL="342900" indent="-342900">
              <a:buFont typeface="Arial" panose="020B0604020202020204" pitchFamily="34" charset="0"/>
              <a:buChar char="•"/>
            </a:pPr>
            <a:r>
              <a:rPr lang="en-US" sz="2800" dirty="0"/>
              <a:t>Review all attendance guidance and follow best practices </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10</a:t>
            </a:fld>
            <a:endParaRPr lang="en-US" dirty="0"/>
          </a:p>
        </p:txBody>
      </p:sp>
      <p:pic>
        <p:nvPicPr>
          <p:cNvPr id="6" name="Recorded Sound">
            <a:hlinkClick r:id="" action="ppaction://media"/>
            <a:extLst>
              <a:ext uri="{FF2B5EF4-FFF2-40B4-BE49-F238E27FC236}">
                <a16:creationId xmlns:a16="http://schemas.microsoft.com/office/drawing/2014/main" id="{7D3B607C-975D-AFF4-D625-AC2ED15094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85315" y="5734231"/>
            <a:ext cx="609600" cy="609600"/>
          </a:xfrm>
          <a:prstGeom prst="rect">
            <a:avLst/>
          </a:prstGeom>
        </p:spPr>
      </p:pic>
    </p:spTree>
    <p:extLst>
      <p:ext uri="{BB962C8B-B14F-4D97-AF65-F5344CB8AC3E}">
        <p14:creationId xmlns:p14="http://schemas.microsoft.com/office/powerpoint/2010/main" val="3665336144"/>
      </p:ext>
    </p:extLst>
  </p:cSld>
  <p:clrMapOvr>
    <a:masterClrMapping/>
  </p:clrMapOvr>
  <mc:AlternateContent xmlns:mc="http://schemas.openxmlformats.org/markup-compatibility/2006" xmlns:p14="http://schemas.microsoft.com/office/powerpoint/2010/main">
    <mc:Choice Requires="p14">
      <p:transition spd="slow" p14:dur="2000" advTm="41403"/>
    </mc:Choice>
    <mc:Fallback xmlns="">
      <p:transition spd="slow" advTm="4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6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7"/>
            <a:ext cx="7886700" cy="892396"/>
          </a:xfrm>
        </p:spPr>
        <p:txBody>
          <a:bodyPr/>
          <a:lstStyle/>
          <a:p>
            <a:r>
              <a:rPr lang="en-US" dirty="0"/>
              <a:t>Additional Audit Dates</a:t>
            </a:r>
          </a:p>
        </p:txBody>
      </p:sp>
      <p:pic>
        <p:nvPicPr>
          <p:cNvPr id="6" name="Picture 5" descr="Screenshot of the October Count Deadlines section of the CSI October Count Audit Handbook.">
            <a:extLst>
              <a:ext uri="{FF2B5EF4-FFF2-40B4-BE49-F238E27FC236}">
                <a16:creationId xmlns:a16="http://schemas.microsoft.com/office/drawing/2014/main" id="{1181B57D-BCA4-6EB7-A634-72F3793AB2D0}"/>
              </a:ext>
            </a:extLst>
          </p:cNvPr>
          <p:cNvPicPr>
            <a:picLocks noChangeAspect="1"/>
          </p:cNvPicPr>
          <p:nvPr/>
        </p:nvPicPr>
        <p:blipFill>
          <a:blip r:embed="rId5"/>
          <a:stretch>
            <a:fillRect/>
          </a:stretch>
        </p:blipFill>
        <p:spPr>
          <a:xfrm>
            <a:off x="710760" y="1228724"/>
            <a:ext cx="7722480" cy="2394092"/>
          </a:xfrm>
          <a:prstGeom prst="rect">
            <a:avLst/>
          </a:prstGeom>
          <a:ln>
            <a:solidFill>
              <a:schemeClr val="accent1"/>
            </a:solidFill>
          </a:ln>
        </p:spPr>
      </p:pic>
      <p:sp>
        <p:nvSpPr>
          <p:cNvPr id="7" name="Content Placeholder 6">
            <a:extLst>
              <a:ext uri="{FF2B5EF4-FFF2-40B4-BE49-F238E27FC236}">
                <a16:creationId xmlns:a16="http://schemas.microsoft.com/office/drawing/2014/main" id="{CDFE1E7A-31D8-459D-9C0B-F8341F8257E6}"/>
              </a:ext>
            </a:extLst>
          </p:cNvPr>
          <p:cNvSpPr>
            <a:spLocks noGrp="1"/>
          </p:cNvSpPr>
          <p:nvPr>
            <p:ph idx="1"/>
          </p:nvPr>
        </p:nvSpPr>
        <p:spPr>
          <a:xfrm>
            <a:off x="710760" y="4149969"/>
            <a:ext cx="7804590" cy="1479308"/>
          </a:xfrm>
        </p:spPr>
        <p:txBody>
          <a:bodyPr>
            <a:normAutofit/>
          </a:bodyPr>
          <a:lstStyle/>
          <a:p>
            <a:pPr marL="0" indent="0">
              <a:buNone/>
            </a:pPr>
            <a:r>
              <a:rPr lang="en-US" i="1" dirty="0"/>
              <a:t>See the full “October Count Audit Deadlines” section in the CSI October Count Audit Handbook for a table of dates</a:t>
            </a:r>
            <a:endParaRPr lang="en-US" i="1" dirty="0">
              <a:solidFill>
                <a:srgbClr val="0070C0"/>
              </a:solidFill>
            </a:endParaRP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11</a:t>
            </a:fld>
            <a:endParaRPr lang="en-US" dirty="0"/>
          </a:p>
        </p:txBody>
      </p:sp>
      <p:pic>
        <p:nvPicPr>
          <p:cNvPr id="3" name="Recorded Sound">
            <a:hlinkClick r:id="" action="ppaction://media"/>
            <a:extLst>
              <a:ext uri="{FF2B5EF4-FFF2-40B4-BE49-F238E27FC236}">
                <a16:creationId xmlns:a16="http://schemas.microsoft.com/office/drawing/2014/main" id="{602DC846-67FE-9DAD-817B-C4E48FDAB24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0" y="5629276"/>
            <a:ext cx="609600" cy="609600"/>
          </a:xfrm>
          <a:prstGeom prst="rect">
            <a:avLst/>
          </a:prstGeom>
        </p:spPr>
      </p:pic>
    </p:spTree>
    <p:extLst>
      <p:ext uri="{BB962C8B-B14F-4D97-AF65-F5344CB8AC3E}">
        <p14:creationId xmlns:p14="http://schemas.microsoft.com/office/powerpoint/2010/main" val="3195931419"/>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School Finance Act Updates</a:t>
            </a:r>
          </a:p>
        </p:txBody>
      </p:sp>
      <p:pic>
        <p:nvPicPr>
          <p:cNvPr id="4" name="Recorded Sound">
            <a:hlinkClick r:id="" action="ppaction://media"/>
            <a:extLst>
              <a:ext uri="{FF2B5EF4-FFF2-40B4-BE49-F238E27FC236}">
                <a16:creationId xmlns:a16="http://schemas.microsoft.com/office/drawing/2014/main" id="{BF14A36B-5DC0-A347-F466-D02372B68A6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388429"/>
            <a:ext cx="609600" cy="609600"/>
          </a:xfrm>
          <a:prstGeom prst="rect">
            <a:avLst/>
          </a:prstGeom>
        </p:spPr>
      </p:pic>
    </p:spTree>
    <p:extLst>
      <p:ext uri="{BB962C8B-B14F-4D97-AF65-F5344CB8AC3E}">
        <p14:creationId xmlns:p14="http://schemas.microsoft.com/office/powerpoint/2010/main" val="3844754325"/>
      </p:ext>
    </p:extLst>
  </p:cSld>
  <p:clrMapOvr>
    <a:masterClrMapping/>
  </p:clrMapOvr>
  <mc:AlternateContent xmlns:mc="http://schemas.openxmlformats.org/markup-compatibility/2006" xmlns:p14="http://schemas.microsoft.com/office/powerpoint/2010/main">
    <mc:Choice Requires="p14">
      <p:transition spd="slow" p14:dur="2000" advTm="8979"/>
    </mc:Choice>
    <mc:Fallback xmlns="">
      <p:transition spd="slow" advTm="8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normAutofit/>
          </a:bodyPr>
          <a:lstStyle/>
          <a:p>
            <a:pPr lvl="1"/>
            <a:r>
              <a:rPr lang="en-US" sz="4400" dirty="0"/>
              <a:t>School Finance Act Overview</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773724" y="1466910"/>
            <a:ext cx="7741626" cy="4351338"/>
          </a:xfrm>
        </p:spPr>
        <p:txBody>
          <a:bodyPr>
            <a:normAutofit/>
          </a:bodyPr>
          <a:lstStyle/>
          <a:p>
            <a:pPr marL="0" indent="0">
              <a:buNone/>
            </a:pPr>
            <a:r>
              <a:rPr lang="en-US" b="1" dirty="0">
                <a:effectLst/>
                <a:latin typeface="Arial" panose="020B0604020202020204" pitchFamily="34" charset="0"/>
                <a:ea typeface="Arial" panose="020B0604020202020204" pitchFamily="34" charset="0"/>
              </a:rPr>
              <a:t>March of 2024</a:t>
            </a:r>
          </a:p>
          <a:p>
            <a:r>
              <a:rPr lang="en-US" dirty="0">
                <a:effectLst/>
                <a:latin typeface="Arial" panose="020B0604020202020204" pitchFamily="34" charset="0"/>
                <a:ea typeface="Arial" panose="020B0604020202020204" pitchFamily="34" charset="0"/>
              </a:rPr>
              <a:t>State Board of Education adopted proposed changes to the Rules for the Administration of the Public School Finance Act (1 CCR 301-39) </a:t>
            </a:r>
          </a:p>
          <a:p>
            <a:r>
              <a:rPr lang="en-US" dirty="0">
                <a:effectLst/>
                <a:latin typeface="Arial" panose="020B0604020202020204" pitchFamily="34" charset="0"/>
                <a:ea typeface="Arial" panose="020B0604020202020204" pitchFamily="34" charset="0"/>
              </a:rPr>
              <a:t>Resulted in substantial changes to the rules outlined for districts/schools in the </a:t>
            </a:r>
            <a:r>
              <a:rPr lang="en-US" u="sng" dirty="0">
                <a:solidFill>
                  <a:srgbClr val="0563C1"/>
                </a:solidFill>
                <a:effectLst/>
                <a:latin typeface="Arial" panose="020B0604020202020204" pitchFamily="34" charset="0"/>
                <a:ea typeface="Arial" panose="020B0604020202020204" pitchFamily="34" charset="0"/>
                <a:hlinkClick r:id="rId5"/>
              </a:rPr>
              <a:t>2024 CDE Student October Count Audit Resource Guide</a:t>
            </a:r>
            <a:r>
              <a:rPr lang="en-US" dirty="0">
                <a:effectLst/>
                <a:latin typeface="Arial" panose="020B0604020202020204" pitchFamily="34" charset="0"/>
                <a:ea typeface="Arial" panose="020B0604020202020204" pitchFamily="34" charset="0"/>
              </a:rPr>
              <a:t> impacting both submissions and audit related processes for the 2024 October Count collection</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13</a:t>
            </a:fld>
            <a:endParaRPr lang="en-US" dirty="0"/>
          </a:p>
        </p:txBody>
      </p:sp>
      <p:pic>
        <p:nvPicPr>
          <p:cNvPr id="3" name="Recorded Sound">
            <a:hlinkClick r:id="" action="ppaction://media"/>
            <a:extLst>
              <a:ext uri="{FF2B5EF4-FFF2-40B4-BE49-F238E27FC236}">
                <a16:creationId xmlns:a16="http://schemas.microsoft.com/office/drawing/2014/main" id="{CCEC66C1-1DDC-F027-3FA8-EAE59DE520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05750" y="5513448"/>
            <a:ext cx="609600" cy="609600"/>
          </a:xfrm>
          <a:prstGeom prst="rect">
            <a:avLst/>
          </a:prstGeom>
        </p:spPr>
      </p:pic>
    </p:spTree>
    <p:extLst>
      <p:ext uri="{BB962C8B-B14F-4D97-AF65-F5344CB8AC3E}">
        <p14:creationId xmlns:p14="http://schemas.microsoft.com/office/powerpoint/2010/main" val="766375631"/>
      </p:ext>
    </p:extLst>
  </p:cSld>
  <p:clrMapOvr>
    <a:masterClrMapping/>
  </p:clrMapOvr>
  <mc:AlternateContent xmlns:mc="http://schemas.openxmlformats.org/markup-compatibility/2006" xmlns:p14="http://schemas.microsoft.com/office/powerpoint/2010/main">
    <mc:Choice Requires="p14">
      <p:transition spd="slow" p14:dur="2000" advTm="31208"/>
    </mc:Choice>
    <mc:Fallback xmlns="">
      <p:transition spd="slow" advTm="3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149784" y="319406"/>
            <a:ext cx="8786398" cy="1325563"/>
          </a:xfrm>
        </p:spPr>
        <p:txBody>
          <a:bodyPr>
            <a:normAutofit/>
          </a:bodyPr>
          <a:lstStyle/>
          <a:p>
            <a:pPr lvl="1"/>
            <a:r>
              <a:rPr lang="en-US" sz="3800" dirty="0"/>
              <a:t>School Finance Act Updates - Changes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448983" y="1600727"/>
            <a:ext cx="7886700" cy="4173279"/>
          </a:xfrm>
        </p:spPr>
        <p:txBody>
          <a:bodyPr>
            <a:normAutofit/>
          </a:bodyPr>
          <a:lstStyle/>
          <a:p>
            <a:pPr marL="0" indent="0">
              <a:buNone/>
            </a:pPr>
            <a:r>
              <a:rPr lang="en-US" sz="3200" b="1" dirty="0"/>
              <a:t>Main Areas of Change</a:t>
            </a:r>
          </a:p>
          <a:p>
            <a:r>
              <a:rPr lang="en-US" sz="3200" dirty="0"/>
              <a:t>Direct Instruction / Alternative Instruction </a:t>
            </a:r>
          </a:p>
          <a:p>
            <a:r>
              <a:rPr lang="en-US" sz="3200" dirty="0"/>
              <a:t>Post-Secondary Credits Required for Full-Time Funding</a:t>
            </a:r>
          </a:p>
          <a:p>
            <a:r>
              <a:rPr lang="en-US" sz="3200" dirty="0"/>
              <a:t>Calendar/Bell Schedule Calculation</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14</a:t>
            </a:fld>
            <a:endParaRPr lang="en-US" dirty="0"/>
          </a:p>
        </p:txBody>
      </p:sp>
      <p:pic>
        <p:nvPicPr>
          <p:cNvPr id="3" name="Recorded Sound">
            <a:hlinkClick r:id="" action="ppaction://media"/>
            <a:extLst>
              <a:ext uri="{FF2B5EF4-FFF2-40B4-BE49-F238E27FC236}">
                <a16:creationId xmlns:a16="http://schemas.microsoft.com/office/drawing/2014/main" id="{4A472D7C-ADAE-2966-9000-DA3B0632C5F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774006"/>
            <a:ext cx="609600" cy="609600"/>
          </a:xfrm>
          <a:prstGeom prst="rect">
            <a:avLst/>
          </a:prstGeom>
        </p:spPr>
      </p:pic>
    </p:spTree>
    <p:extLst>
      <p:ext uri="{BB962C8B-B14F-4D97-AF65-F5344CB8AC3E}">
        <p14:creationId xmlns:p14="http://schemas.microsoft.com/office/powerpoint/2010/main" val="3022685524"/>
      </p:ext>
    </p:extLst>
  </p:cSld>
  <p:clrMapOvr>
    <a:masterClrMapping/>
  </p:clrMapOvr>
  <mc:AlternateContent xmlns:mc="http://schemas.openxmlformats.org/markup-compatibility/2006" xmlns:p14="http://schemas.microsoft.com/office/powerpoint/2010/main">
    <mc:Choice Requires="p14">
      <p:transition spd="slow" p14:dur="2000" advTm="19413"/>
    </mc:Choice>
    <mc:Fallback xmlns="">
      <p:transition spd="slow" advTm="1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FDEF5-17BA-AE35-FCFF-84329ACA0AB2}"/>
              </a:ext>
            </a:extLst>
          </p:cNvPr>
          <p:cNvSpPr>
            <a:spLocks noGrp="1"/>
          </p:cNvSpPr>
          <p:nvPr>
            <p:ph type="title"/>
          </p:nvPr>
        </p:nvSpPr>
        <p:spPr>
          <a:xfrm>
            <a:off x="149785" y="365126"/>
            <a:ext cx="8677692" cy="1325563"/>
          </a:xfrm>
        </p:spPr>
        <p:txBody>
          <a:bodyPr>
            <a:noAutofit/>
          </a:bodyPr>
          <a:lstStyle/>
          <a:p>
            <a:r>
              <a:rPr lang="en-US" sz="4000" dirty="0"/>
              <a:t>Direct / Alternative Instruction Grades</a:t>
            </a:r>
          </a:p>
        </p:txBody>
      </p:sp>
      <p:grpSp>
        <p:nvGrpSpPr>
          <p:cNvPr id="17" name="Group 16" descr="Elementary students typically use the Direct Instruction model&#10;Secondary students may use the Direct Instruction or Alternative Instruction model&#10;Online Schools and Programs are not covered by these Instructional Time rules">
            <a:extLst>
              <a:ext uri="{FF2B5EF4-FFF2-40B4-BE49-F238E27FC236}">
                <a16:creationId xmlns:a16="http://schemas.microsoft.com/office/drawing/2014/main" id="{3EBB87DD-8805-D168-F932-45CC11A2BFB9}"/>
              </a:ext>
            </a:extLst>
          </p:cNvPr>
          <p:cNvGrpSpPr/>
          <p:nvPr/>
        </p:nvGrpSpPr>
        <p:grpSpPr>
          <a:xfrm>
            <a:off x="461962" y="2159644"/>
            <a:ext cx="8215313" cy="2585324"/>
            <a:chOff x="461962" y="3836044"/>
            <a:chExt cx="8215313" cy="2585324"/>
          </a:xfrm>
        </p:grpSpPr>
        <p:sp>
          <p:nvSpPr>
            <p:cNvPr id="7" name="TextBox 6">
              <a:extLst>
                <a:ext uri="{FF2B5EF4-FFF2-40B4-BE49-F238E27FC236}">
                  <a16:creationId xmlns:a16="http://schemas.microsoft.com/office/drawing/2014/main" id="{8D15C6F3-1363-EBD2-0DA9-664A4AF552F1}"/>
                </a:ext>
              </a:extLst>
            </p:cNvPr>
            <p:cNvSpPr txBox="1"/>
            <p:nvPr/>
          </p:nvSpPr>
          <p:spPr>
            <a:xfrm>
              <a:off x="461962" y="4879658"/>
              <a:ext cx="2532888" cy="1508105"/>
            </a:xfrm>
            <a:prstGeom prst="rect">
              <a:avLst/>
            </a:prstGeom>
            <a:solidFill>
              <a:schemeClr val="bg1">
                <a:lumMod val="85000"/>
              </a:schemeClr>
            </a:solidFill>
            <a:ln>
              <a:noFill/>
            </a:ln>
          </p:spPr>
          <p:txBody>
            <a:bodyPr wrap="square" rtlCol="0">
              <a:spAutoFit/>
            </a:bodyPr>
            <a:lstStyle/>
            <a:p>
              <a:pPr marL="285750" indent="-285750">
                <a:buFont typeface="Arial" panose="020B0604020202020204" pitchFamily="34" charset="0"/>
                <a:buChar char="•"/>
              </a:pPr>
              <a:r>
                <a:rPr lang="en-US" sz="2000" dirty="0"/>
                <a:t>Direct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8" name="TextBox 7">
              <a:extLst>
                <a:ext uri="{FF2B5EF4-FFF2-40B4-BE49-F238E27FC236}">
                  <a16:creationId xmlns:a16="http://schemas.microsoft.com/office/drawing/2014/main" id="{42C35CC7-D14D-BEBC-47DC-372F5B87330F}"/>
                </a:ext>
              </a:extLst>
            </p:cNvPr>
            <p:cNvSpPr txBox="1"/>
            <p:nvPr/>
          </p:nvSpPr>
          <p:spPr>
            <a:xfrm>
              <a:off x="461962" y="3863995"/>
              <a:ext cx="2532888" cy="1015663"/>
            </a:xfrm>
            <a:prstGeom prst="rect">
              <a:avLst/>
            </a:prstGeom>
            <a:solidFill>
              <a:srgbClr val="455FA9"/>
            </a:solidFill>
          </p:spPr>
          <p:txBody>
            <a:bodyPr wrap="square" rtlCol="0">
              <a:spAutoFit/>
            </a:bodyPr>
            <a:lstStyle/>
            <a:p>
              <a:pPr algn="ctr"/>
              <a:endParaRPr lang="en-US" sz="1050" dirty="0">
                <a:solidFill>
                  <a:schemeClr val="bg1"/>
                </a:solidFill>
              </a:endParaRPr>
            </a:p>
            <a:p>
              <a:pPr algn="ctr"/>
              <a:r>
                <a:rPr lang="en-US" sz="2400" dirty="0">
                  <a:solidFill>
                    <a:schemeClr val="bg1"/>
                  </a:solidFill>
                </a:rPr>
                <a:t>Elementary </a:t>
              </a:r>
            </a:p>
            <a:p>
              <a:pPr algn="ctr"/>
              <a:r>
                <a:rPr lang="en-US" sz="2400" dirty="0">
                  <a:solidFill>
                    <a:schemeClr val="bg1"/>
                  </a:solidFill>
                </a:rPr>
                <a:t>(K-5)</a:t>
              </a:r>
              <a:endParaRPr lang="en-US" sz="2000" dirty="0">
                <a:solidFill>
                  <a:schemeClr val="bg1"/>
                </a:solidFill>
              </a:endParaRPr>
            </a:p>
          </p:txBody>
        </p:sp>
        <p:sp>
          <p:nvSpPr>
            <p:cNvPr id="13" name="TextBox 12">
              <a:extLst>
                <a:ext uri="{FF2B5EF4-FFF2-40B4-BE49-F238E27FC236}">
                  <a16:creationId xmlns:a16="http://schemas.microsoft.com/office/drawing/2014/main" id="{3600FD08-CD4A-2B39-8A2D-ECEE7B59E664}"/>
                </a:ext>
              </a:extLst>
            </p:cNvPr>
            <p:cNvSpPr txBox="1"/>
            <p:nvPr/>
          </p:nvSpPr>
          <p:spPr>
            <a:xfrm>
              <a:off x="3305556" y="4851708"/>
              <a:ext cx="2532888" cy="1569660"/>
            </a:xfrm>
            <a:prstGeom prst="rect">
              <a:avLst/>
            </a:prstGeom>
            <a:solidFill>
              <a:schemeClr val="bg1">
                <a:lumMod val="85000"/>
              </a:schemeClr>
            </a:solidFill>
            <a:ln>
              <a:noFill/>
            </a:ln>
          </p:spPr>
          <p:txBody>
            <a:bodyPr wrap="square" rtlCol="0">
              <a:spAutoFit/>
            </a:bodyPr>
            <a:lstStyle/>
            <a:p>
              <a:pPr marL="285750" indent="-285750">
                <a:buFont typeface="Arial" panose="020B0604020202020204" pitchFamily="34" charset="0"/>
                <a:buChar char="•"/>
              </a:pPr>
              <a:r>
                <a:rPr lang="en-US" sz="2000" dirty="0"/>
                <a:t>Direct Instruction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Alternative Instruction</a:t>
              </a:r>
              <a:r>
                <a:rPr lang="en-US" dirty="0"/>
                <a:t> </a:t>
              </a:r>
              <a:r>
                <a:rPr lang="en-US" sz="1600" dirty="0"/>
                <a:t>(New)</a:t>
              </a:r>
              <a:endParaRPr lang="en-US" dirty="0"/>
            </a:p>
            <a:p>
              <a:endParaRPr lang="en-US" dirty="0"/>
            </a:p>
          </p:txBody>
        </p:sp>
        <p:sp>
          <p:nvSpPr>
            <p:cNvPr id="14" name="TextBox 13">
              <a:extLst>
                <a:ext uri="{FF2B5EF4-FFF2-40B4-BE49-F238E27FC236}">
                  <a16:creationId xmlns:a16="http://schemas.microsoft.com/office/drawing/2014/main" id="{BC580236-0D6A-FA42-80B3-6A7FDCD22539}"/>
                </a:ext>
              </a:extLst>
            </p:cNvPr>
            <p:cNvSpPr txBox="1"/>
            <p:nvPr/>
          </p:nvSpPr>
          <p:spPr>
            <a:xfrm>
              <a:off x="6144387" y="4864418"/>
              <a:ext cx="2532888" cy="1508105"/>
            </a:xfrm>
            <a:prstGeom prst="rect">
              <a:avLst/>
            </a:prstGeom>
            <a:solidFill>
              <a:schemeClr val="bg1">
                <a:lumMod val="85000"/>
              </a:schemeClr>
            </a:solidFill>
            <a:ln>
              <a:noFill/>
            </a:ln>
          </p:spPr>
          <p:txBody>
            <a:bodyPr wrap="square" rtlCol="0">
              <a:spAutoFit/>
            </a:bodyPr>
            <a:lstStyle/>
            <a:p>
              <a:pPr marL="285750" indent="-285750">
                <a:buFont typeface="Arial" panose="020B0604020202020204" pitchFamily="34" charset="0"/>
                <a:buChar char="•"/>
              </a:pPr>
              <a:r>
                <a:rPr lang="en-US" sz="2000" dirty="0"/>
                <a:t>Not covered by these Instructional Time rules</a:t>
              </a:r>
            </a:p>
            <a:p>
              <a:endParaRPr lang="en-US" sz="3200" dirty="0"/>
            </a:p>
          </p:txBody>
        </p:sp>
        <p:sp>
          <p:nvSpPr>
            <p:cNvPr id="15" name="TextBox 14">
              <a:extLst>
                <a:ext uri="{FF2B5EF4-FFF2-40B4-BE49-F238E27FC236}">
                  <a16:creationId xmlns:a16="http://schemas.microsoft.com/office/drawing/2014/main" id="{E13B2730-9CA2-1D04-FE3A-AF0B0990C14F}"/>
                </a:ext>
              </a:extLst>
            </p:cNvPr>
            <p:cNvSpPr txBox="1"/>
            <p:nvPr/>
          </p:nvSpPr>
          <p:spPr>
            <a:xfrm>
              <a:off x="3305556" y="3836044"/>
              <a:ext cx="2532888" cy="1015663"/>
            </a:xfrm>
            <a:prstGeom prst="rect">
              <a:avLst/>
            </a:prstGeom>
            <a:solidFill>
              <a:srgbClr val="455FA9"/>
            </a:solidFill>
          </p:spPr>
          <p:txBody>
            <a:bodyPr wrap="square" rtlCol="0">
              <a:spAutoFit/>
            </a:bodyPr>
            <a:lstStyle/>
            <a:p>
              <a:pPr algn="ctr"/>
              <a:endParaRPr lang="en-US" sz="1050" dirty="0">
                <a:solidFill>
                  <a:schemeClr val="bg1"/>
                </a:solidFill>
              </a:endParaRPr>
            </a:p>
            <a:p>
              <a:pPr algn="ctr"/>
              <a:r>
                <a:rPr lang="en-US" sz="2400" dirty="0">
                  <a:solidFill>
                    <a:schemeClr val="bg1"/>
                  </a:solidFill>
                </a:rPr>
                <a:t>Secondary </a:t>
              </a:r>
            </a:p>
            <a:p>
              <a:pPr algn="ctr"/>
              <a:r>
                <a:rPr lang="en-US" sz="2400" dirty="0">
                  <a:solidFill>
                    <a:schemeClr val="bg1"/>
                  </a:solidFill>
                </a:rPr>
                <a:t>(6-12)</a:t>
              </a:r>
              <a:endParaRPr lang="en-US" sz="2000" dirty="0">
                <a:solidFill>
                  <a:schemeClr val="bg1"/>
                </a:solidFill>
              </a:endParaRPr>
            </a:p>
          </p:txBody>
        </p:sp>
        <p:sp>
          <p:nvSpPr>
            <p:cNvPr id="16" name="TextBox 15">
              <a:extLst>
                <a:ext uri="{FF2B5EF4-FFF2-40B4-BE49-F238E27FC236}">
                  <a16:creationId xmlns:a16="http://schemas.microsoft.com/office/drawing/2014/main" id="{21A2C6C6-1E26-607B-E362-698CCB4A1937}"/>
                </a:ext>
              </a:extLst>
            </p:cNvPr>
            <p:cNvSpPr txBox="1"/>
            <p:nvPr/>
          </p:nvSpPr>
          <p:spPr>
            <a:xfrm>
              <a:off x="6144387" y="3836045"/>
              <a:ext cx="2532888" cy="1015663"/>
            </a:xfrm>
            <a:prstGeom prst="rect">
              <a:avLst/>
            </a:prstGeom>
            <a:solidFill>
              <a:srgbClr val="455FA9"/>
            </a:solidFill>
          </p:spPr>
          <p:txBody>
            <a:bodyPr wrap="square" rtlCol="0">
              <a:spAutoFit/>
            </a:bodyPr>
            <a:lstStyle/>
            <a:p>
              <a:pPr algn="ctr"/>
              <a:endParaRPr lang="en-US" sz="1000" dirty="0">
                <a:solidFill>
                  <a:schemeClr val="bg1"/>
                </a:solidFill>
              </a:endParaRPr>
            </a:p>
            <a:p>
              <a:pPr algn="ctr"/>
              <a:r>
                <a:rPr lang="en-US" sz="2400" dirty="0">
                  <a:solidFill>
                    <a:schemeClr val="bg1"/>
                  </a:solidFill>
                </a:rPr>
                <a:t>Online Schools</a:t>
              </a:r>
            </a:p>
            <a:p>
              <a:pPr algn="ctr"/>
              <a:r>
                <a:rPr lang="en-US" sz="2400" dirty="0">
                  <a:solidFill>
                    <a:schemeClr val="bg1"/>
                  </a:solidFill>
                </a:rPr>
                <a:t>And Programs</a:t>
              </a:r>
              <a:endParaRPr lang="en-US" sz="2000" dirty="0">
                <a:solidFill>
                  <a:schemeClr val="bg1"/>
                </a:solidFill>
              </a:endParaRPr>
            </a:p>
          </p:txBody>
        </p:sp>
      </p:grpSp>
      <p:sp>
        <p:nvSpPr>
          <p:cNvPr id="4" name="TextBox 3">
            <a:extLst>
              <a:ext uri="{FF2B5EF4-FFF2-40B4-BE49-F238E27FC236}">
                <a16:creationId xmlns:a16="http://schemas.microsoft.com/office/drawing/2014/main" id="{511BD8CB-9D0E-0885-F98E-046DD79AC2B2}"/>
              </a:ext>
            </a:extLst>
          </p:cNvPr>
          <p:cNvSpPr txBox="1"/>
          <p:nvPr/>
        </p:nvSpPr>
        <p:spPr>
          <a:xfrm>
            <a:off x="1026543" y="5084148"/>
            <a:ext cx="7090914" cy="954107"/>
          </a:xfrm>
          <a:prstGeom prst="rect">
            <a:avLst/>
          </a:prstGeom>
          <a:noFill/>
        </p:spPr>
        <p:txBody>
          <a:bodyPr wrap="square" rtlCol="0">
            <a:spAutoFit/>
          </a:bodyPr>
          <a:lstStyle/>
          <a:p>
            <a:pPr algn="ctr"/>
            <a:r>
              <a:rPr lang="en-US" sz="2800" dirty="0"/>
              <a:t>Impacts to funding and types of supporting documentation required from schools</a:t>
            </a:r>
          </a:p>
        </p:txBody>
      </p:sp>
      <p:sp>
        <p:nvSpPr>
          <p:cNvPr id="3" name="Slide Number Placeholder 2">
            <a:extLst>
              <a:ext uri="{FF2B5EF4-FFF2-40B4-BE49-F238E27FC236}">
                <a16:creationId xmlns:a16="http://schemas.microsoft.com/office/drawing/2014/main" id="{1E8192BE-8A82-C18B-18D8-4CE591377609}"/>
              </a:ext>
            </a:extLst>
          </p:cNvPr>
          <p:cNvSpPr>
            <a:spLocks noGrp="1"/>
          </p:cNvSpPr>
          <p:nvPr>
            <p:ph type="sldNum" sz="quarter" idx="12"/>
          </p:nvPr>
        </p:nvSpPr>
        <p:spPr/>
        <p:txBody>
          <a:bodyPr/>
          <a:lstStyle/>
          <a:p>
            <a:fld id="{8D38B3C1-EED7-4E88-8F72-013EE3A58C4A}" type="slidenum">
              <a:rPr lang="en-US" smtClean="0"/>
              <a:pPr/>
              <a:t>15</a:t>
            </a:fld>
            <a:endParaRPr lang="en-US" dirty="0"/>
          </a:p>
        </p:txBody>
      </p:sp>
      <p:pic>
        <p:nvPicPr>
          <p:cNvPr id="5" name="Recorded Sound">
            <a:hlinkClick r:id="" action="ppaction://media"/>
            <a:extLst>
              <a:ext uri="{FF2B5EF4-FFF2-40B4-BE49-F238E27FC236}">
                <a16:creationId xmlns:a16="http://schemas.microsoft.com/office/drawing/2014/main" id="{26EE6965-C1EB-F0AA-1342-91A095E3048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7675" y="5734231"/>
            <a:ext cx="609600" cy="609600"/>
          </a:xfrm>
          <a:prstGeom prst="rect">
            <a:avLst/>
          </a:prstGeom>
        </p:spPr>
      </p:pic>
    </p:spTree>
    <p:extLst>
      <p:ext uri="{BB962C8B-B14F-4D97-AF65-F5344CB8AC3E}">
        <p14:creationId xmlns:p14="http://schemas.microsoft.com/office/powerpoint/2010/main" val="1716580030"/>
      </p:ext>
    </p:extLst>
  </p:cSld>
  <p:clrMapOvr>
    <a:masterClrMapping/>
  </p:clrMapOvr>
  <mc:AlternateContent xmlns:mc="http://schemas.openxmlformats.org/markup-compatibility/2006" xmlns:p14="http://schemas.microsoft.com/office/powerpoint/2010/main">
    <mc:Choice Requires="p14">
      <p:transition spd="slow" p14:dur="2000" advTm="66171"/>
    </mc:Choice>
    <mc:Fallback xmlns="">
      <p:transition spd="slow" advTm="6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p:txBody>
          <a:bodyPr>
            <a:noAutofit/>
          </a:bodyPr>
          <a:lstStyle/>
          <a:p>
            <a:r>
              <a:rPr lang="en-US" dirty="0"/>
              <a:t>Direct / Alternative Instruction</a:t>
            </a:r>
          </a:p>
        </p:txBody>
      </p:sp>
      <p:pic>
        <p:nvPicPr>
          <p:cNvPr id="8" name="Picture 7" descr="A screenshot of the formal definitions and types of teacher-pupil interactions for Direct Instruction and Alternative Instruction classifications.">
            <a:extLst>
              <a:ext uri="{FF2B5EF4-FFF2-40B4-BE49-F238E27FC236}">
                <a16:creationId xmlns:a16="http://schemas.microsoft.com/office/drawing/2014/main" id="{173800AE-6FDA-4108-E02E-9C9C1E88AAAE}"/>
              </a:ext>
            </a:extLst>
          </p:cNvPr>
          <p:cNvPicPr>
            <a:picLocks noChangeAspect="1"/>
          </p:cNvPicPr>
          <p:nvPr/>
        </p:nvPicPr>
        <p:blipFill>
          <a:blip r:embed="rId5"/>
          <a:stretch>
            <a:fillRect/>
          </a:stretch>
        </p:blipFill>
        <p:spPr>
          <a:xfrm>
            <a:off x="149784" y="1625388"/>
            <a:ext cx="8850702" cy="3519875"/>
          </a:xfrm>
          <a:prstGeom prst="rect">
            <a:avLst/>
          </a:prstGeom>
        </p:spPr>
      </p:pic>
      <p:sp>
        <p:nvSpPr>
          <p:cNvPr id="9" name="TextBox 8">
            <a:extLst>
              <a:ext uri="{FF2B5EF4-FFF2-40B4-BE49-F238E27FC236}">
                <a16:creationId xmlns:a16="http://schemas.microsoft.com/office/drawing/2014/main" id="{BE3A1CD0-9D7B-D321-FB87-1E89FD79B39B}"/>
              </a:ext>
            </a:extLst>
          </p:cNvPr>
          <p:cNvSpPr txBox="1"/>
          <p:nvPr/>
        </p:nvSpPr>
        <p:spPr>
          <a:xfrm>
            <a:off x="269500" y="5512279"/>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Scheduled Instructional Time Funding Eligibility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16</a:t>
            </a:fld>
            <a:endParaRPr lang="en-US" dirty="0"/>
          </a:p>
        </p:txBody>
      </p:sp>
      <p:pic>
        <p:nvPicPr>
          <p:cNvPr id="3" name="Recorded Sound">
            <a:hlinkClick r:id="" action="ppaction://media"/>
            <a:extLst>
              <a:ext uri="{FF2B5EF4-FFF2-40B4-BE49-F238E27FC236}">
                <a16:creationId xmlns:a16="http://schemas.microsoft.com/office/drawing/2014/main" id="{CE5511B5-7FD5-1411-7168-B17520F15BF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4616" y="6125010"/>
            <a:ext cx="609600" cy="609600"/>
          </a:xfrm>
          <a:prstGeom prst="rect">
            <a:avLst/>
          </a:prstGeom>
        </p:spPr>
      </p:pic>
    </p:spTree>
    <p:extLst>
      <p:ext uri="{BB962C8B-B14F-4D97-AF65-F5344CB8AC3E}">
        <p14:creationId xmlns:p14="http://schemas.microsoft.com/office/powerpoint/2010/main" val="3469027426"/>
      </p:ext>
    </p:extLst>
  </p:cSld>
  <p:clrMapOvr>
    <a:masterClrMapping/>
  </p:clrMapOvr>
  <mc:AlternateContent xmlns:mc="http://schemas.openxmlformats.org/markup-compatibility/2006" xmlns:p14="http://schemas.microsoft.com/office/powerpoint/2010/main">
    <mc:Choice Requires="p14">
      <p:transition spd="slow" p14:dur="2000" advTm="41845"/>
    </mc:Choice>
    <mc:Fallback xmlns="">
      <p:transition spd="slow" advTm="4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p:txBody>
          <a:bodyPr>
            <a:noAutofit/>
          </a:bodyPr>
          <a:lstStyle/>
          <a:p>
            <a:r>
              <a:rPr lang="en-US" sz="3600" dirty="0"/>
              <a:t>Direct / Alternative Instruction Details</a:t>
            </a:r>
          </a:p>
        </p:txBody>
      </p:sp>
      <p:pic>
        <p:nvPicPr>
          <p:cNvPr id="5" name="Picture 4" descr="Chart showing allowed used of each Instructional Rules model">
            <a:extLst>
              <a:ext uri="{FF2B5EF4-FFF2-40B4-BE49-F238E27FC236}">
                <a16:creationId xmlns:a16="http://schemas.microsoft.com/office/drawing/2014/main" id="{81F360DE-04F4-35C7-FFDC-5255F826E0BC}"/>
              </a:ext>
            </a:extLst>
          </p:cNvPr>
          <p:cNvPicPr>
            <a:picLocks noChangeAspect="1"/>
          </p:cNvPicPr>
          <p:nvPr/>
        </p:nvPicPr>
        <p:blipFill>
          <a:blip r:embed="rId5"/>
          <a:stretch>
            <a:fillRect/>
          </a:stretch>
        </p:blipFill>
        <p:spPr>
          <a:xfrm>
            <a:off x="59887" y="1478591"/>
            <a:ext cx="9037175" cy="3597872"/>
          </a:xfrm>
          <a:prstGeom prst="rect">
            <a:avLst/>
          </a:prstGeom>
          <a:ln>
            <a:solidFill>
              <a:schemeClr val="accent1"/>
            </a:solidFill>
          </a:ln>
        </p:spPr>
      </p:pic>
      <p:pic>
        <p:nvPicPr>
          <p:cNvPr id="11" name="Picture 10" descr="A graphic illustrating that the four types of alternative courses to the left will be reported in the SSA interchange file.">
            <a:extLst>
              <a:ext uri="{FF2B5EF4-FFF2-40B4-BE49-F238E27FC236}">
                <a16:creationId xmlns:a16="http://schemas.microsoft.com/office/drawing/2014/main" id="{81486F31-8F2B-EE30-FAF8-A95D0CCD68E7}"/>
              </a:ext>
            </a:extLst>
          </p:cNvPr>
          <p:cNvPicPr>
            <a:picLocks noChangeAspect="1"/>
          </p:cNvPicPr>
          <p:nvPr/>
        </p:nvPicPr>
        <p:blipFill>
          <a:blip r:embed="rId6"/>
          <a:stretch>
            <a:fillRect/>
          </a:stretch>
        </p:blipFill>
        <p:spPr>
          <a:xfrm>
            <a:off x="5738386" y="4405491"/>
            <a:ext cx="2611983" cy="519342"/>
          </a:xfrm>
          <a:prstGeom prst="rect">
            <a:avLst/>
          </a:prstGeom>
        </p:spPr>
      </p:pic>
      <p:sp>
        <p:nvSpPr>
          <p:cNvPr id="6" name="TextBox 5">
            <a:extLst>
              <a:ext uri="{FF2B5EF4-FFF2-40B4-BE49-F238E27FC236}">
                <a16:creationId xmlns:a16="http://schemas.microsoft.com/office/drawing/2014/main" id="{3F1C0C04-DECB-8914-97A9-D10ACC7F33E4}"/>
              </a:ext>
            </a:extLst>
          </p:cNvPr>
          <p:cNvSpPr txBox="1"/>
          <p:nvPr/>
        </p:nvSpPr>
        <p:spPr>
          <a:xfrm>
            <a:off x="628650" y="5292545"/>
            <a:ext cx="8105775" cy="1200329"/>
          </a:xfrm>
          <a:prstGeom prst="rect">
            <a:avLst/>
          </a:prstGeom>
          <a:noFill/>
        </p:spPr>
        <p:txBody>
          <a:bodyPr wrap="square" rtlCol="0">
            <a:spAutoFit/>
          </a:bodyPr>
          <a:lstStyle/>
          <a:p>
            <a:r>
              <a:rPr lang="en-US" sz="2400" dirty="0"/>
              <a:t>Full descriptions of the </a:t>
            </a:r>
            <a:r>
              <a:rPr lang="en-US" sz="2400" b="1" dirty="0"/>
              <a:t>four new </a:t>
            </a:r>
            <a:r>
              <a:rPr lang="en-US" sz="2400" dirty="0"/>
              <a:t>Alternative Instruction course types are found in the </a:t>
            </a:r>
            <a:r>
              <a:rPr lang="en-US" sz="2400" u="sng" dirty="0">
                <a:solidFill>
                  <a:srgbClr val="0563C1"/>
                </a:solidFill>
                <a:effectLst/>
                <a:ea typeface="Arial" panose="020B0604020202020204" pitchFamily="34" charset="0"/>
                <a:hlinkClick r:id="rId7"/>
              </a:rPr>
              <a:t>2024 CDE Student October Count Audit Resource Guide</a:t>
            </a:r>
            <a:r>
              <a:rPr lang="en-US" sz="2400" dirty="0">
                <a:effectLst/>
                <a:ea typeface="Arial" panose="020B0604020202020204" pitchFamily="34" charset="0"/>
              </a:rPr>
              <a:t> </a:t>
            </a:r>
            <a:endParaRPr lang="en-US" sz="2400" dirty="0"/>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17</a:t>
            </a:fld>
            <a:endParaRPr lang="en-US" dirty="0"/>
          </a:p>
        </p:txBody>
      </p:sp>
      <p:pic>
        <p:nvPicPr>
          <p:cNvPr id="3" name="Recorded Sound">
            <a:hlinkClick r:id="" action="ppaction://media"/>
            <a:extLst>
              <a:ext uri="{FF2B5EF4-FFF2-40B4-BE49-F238E27FC236}">
                <a16:creationId xmlns:a16="http://schemas.microsoft.com/office/drawing/2014/main" id="{C6279558-6B04-6BED-2B4E-6A4DE4B07A6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1911" y="6038613"/>
            <a:ext cx="609600" cy="609600"/>
          </a:xfrm>
          <a:prstGeom prst="rect">
            <a:avLst/>
          </a:prstGeom>
        </p:spPr>
      </p:pic>
    </p:spTree>
    <p:extLst>
      <p:ext uri="{BB962C8B-B14F-4D97-AF65-F5344CB8AC3E}">
        <p14:creationId xmlns:p14="http://schemas.microsoft.com/office/powerpoint/2010/main" val="3446167573"/>
      </p:ext>
    </p:extLst>
  </p:cSld>
  <p:clrMapOvr>
    <a:masterClrMapping/>
  </p:clrMapOvr>
  <mc:AlternateContent xmlns:mc="http://schemas.openxmlformats.org/markup-compatibility/2006" xmlns:p14="http://schemas.microsoft.com/office/powerpoint/2010/main">
    <mc:Choice Requires="p14">
      <p:transition spd="slow" p14:dur="2000" advTm="41856"/>
    </mc:Choice>
    <mc:Fallback xmlns="">
      <p:transition spd="slow" advTm="4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a:xfrm>
            <a:off x="379561" y="323562"/>
            <a:ext cx="8574657" cy="1149129"/>
          </a:xfrm>
        </p:spPr>
        <p:txBody>
          <a:bodyPr>
            <a:noAutofit/>
          </a:bodyPr>
          <a:lstStyle/>
          <a:p>
            <a:r>
              <a:rPr lang="en-US" sz="3600" dirty="0"/>
              <a:t>Alternative Instruction Course Catalog</a:t>
            </a:r>
          </a:p>
        </p:txBody>
      </p:sp>
      <p:pic>
        <p:nvPicPr>
          <p:cNvPr id="3" name="Content Placeholder 4" descr="A diagram of four requirements for the course catalog. List of courses, Description of each course, Credit hours, and Identification of course provider, if applicable">
            <a:extLst>
              <a:ext uri="{FF2B5EF4-FFF2-40B4-BE49-F238E27FC236}">
                <a16:creationId xmlns:a16="http://schemas.microsoft.com/office/drawing/2014/main" id="{55CD4BEE-B87E-D800-3B49-BA9A8AA5CA9B}"/>
              </a:ext>
            </a:extLst>
          </p:cNvPr>
          <p:cNvPicPr>
            <a:picLocks noGrp="1" noChangeAspect="1"/>
          </p:cNvPicPr>
          <p:nvPr>
            <p:ph sz="half" idx="1"/>
          </p:nvPr>
        </p:nvPicPr>
        <p:blipFill rotWithShape="1">
          <a:blip r:embed="rId5"/>
          <a:srcRect l="4240" r="2185" b="1451"/>
          <a:stretch/>
        </p:blipFill>
        <p:spPr bwMode="auto">
          <a:xfrm>
            <a:off x="432940" y="1537830"/>
            <a:ext cx="3755202" cy="3754715"/>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79522F7-25C5-D3F9-DF98-21D2A80E1B36}"/>
              </a:ext>
            </a:extLst>
          </p:cNvPr>
          <p:cNvSpPr txBox="1"/>
          <p:nvPr/>
        </p:nvSpPr>
        <p:spPr>
          <a:xfrm>
            <a:off x="4241520" y="1472691"/>
            <a:ext cx="4712697"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000000"/>
                </a:solidFill>
              </a:rPr>
              <a:t>To include courses utilizing alternative teacher-pupil instruction in the determination for funding, the district (or school) must have a course catalog that includes the four (4) requirements </a:t>
            </a:r>
          </a:p>
          <a:p>
            <a:pPr marL="342900" indent="-342900">
              <a:buFont typeface="Arial" panose="020B0604020202020204" pitchFamily="34" charset="0"/>
              <a:buChar char="•"/>
            </a:pPr>
            <a:r>
              <a:rPr lang="en-US" sz="2400" dirty="0">
                <a:solidFill>
                  <a:srgbClr val="000000"/>
                </a:solidFill>
              </a:rPr>
              <a:t>This catalog must be posted on the school website by the applicable count date </a:t>
            </a:r>
            <a:endParaRPr lang="en-US" sz="2400" dirty="0"/>
          </a:p>
        </p:txBody>
      </p:sp>
      <p:sp>
        <p:nvSpPr>
          <p:cNvPr id="6" name="TextBox 5">
            <a:extLst>
              <a:ext uri="{FF2B5EF4-FFF2-40B4-BE49-F238E27FC236}">
                <a16:creationId xmlns:a16="http://schemas.microsoft.com/office/drawing/2014/main" id="{3F1C0C04-DECB-8914-97A9-D10ACC7F33E4}"/>
              </a:ext>
            </a:extLst>
          </p:cNvPr>
          <p:cNvSpPr txBox="1"/>
          <p:nvPr/>
        </p:nvSpPr>
        <p:spPr>
          <a:xfrm>
            <a:off x="614001" y="5418710"/>
            <a:ext cx="8105775" cy="830997"/>
          </a:xfrm>
          <a:prstGeom prst="rect">
            <a:avLst/>
          </a:prstGeom>
          <a:noFill/>
        </p:spPr>
        <p:txBody>
          <a:bodyPr wrap="square" rtlCol="0">
            <a:spAutoFit/>
          </a:bodyPr>
          <a:lstStyle/>
          <a:p>
            <a:r>
              <a:rPr lang="en-US" sz="2400" dirty="0"/>
              <a:t>Schools should save dated/full copies of any linked documents within a catalog for audit purposes</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18</a:t>
            </a:fld>
            <a:endParaRPr lang="en-US" dirty="0"/>
          </a:p>
        </p:txBody>
      </p:sp>
      <p:pic>
        <p:nvPicPr>
          <p:cNvPr id="7" name="Recorded Sound">
            <a:hlinkClick r:id="" action="ppaction://media"/>
            <a:extLst>
              <a:ext uri="{FF2B5EF4-FFF2-40B4-BE49-F238E27FC236}">
                <a16:creationId xmlns:a16="http://schemas.microsoft.com/office/drawing/2014/main" id="{0C9DB2C4-F627-C617-8E41-19B908EC220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3989" y="6039031"/>
            <a:ext cx="609600" cy="609600"/>
          </a:xfrm>
          <a:prstGeom prst="rect">
            <a:avLst/>
          </a:prstGeom>
        </p:spPr>
      </p:pic>
    </p:spTree>
    <p:extLst>
      <p:ext uri="{BB962C8B-B14F-4D97-AF65-F5344CB8AC3E}">
        <p14:creationId xmlns:p14="http://schemas.microsoft.com/office/powerpoint/2010/main" val="882782664"/>
      </p:ext>
    </p:extLst>
  </p:cSld>
  <p:clrMapOvr>
    <a:masterClrMapping/>
  </p:clrMapOvr>
  <mc:AlternateContent xmlns:mc="http://schemas.openxmlformats.org/markup-compatibility/2006" xmlns:p14="http://schemas.microsoft.com/office/powerpoint/2010/main">
    <mc:Choice Requires="p14">
      <p:transition spd="slow" p14:dur="2000" advTm="18521"/>
    </mc:Choice>
    <mc:Fallback xmlns="">
      <p:transition spd="slow" advTm="1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a:xfrm>
            <a:off x="379561" y="323562"/>
            <a:ext cx="8574657" cy="1149129"/>
          </a:xfrm>
        </p:spPr>
        <p:txBody>
          <a:bodyPr>
            <a:noAutofit/>
          </a:bodyPr>
          <a:lstStyle/>
          <a:p>
            <a:r>
              <a:rPr lang="en-US" sz="3600" dirty="0"/>
              <a:t>Alternative Instruction Equivalency</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19</a:t>
            </a:fld>
            <a:endParaRPr lang="en-US" dirty="0"/>
          </a:p>
        </p:txBody>
      </p:sp>
      <p:sp>
        <p:nvSpPr>
          <p:cNvPr id="11" name="TextBox 10">
            <a:extLst>
              <a:ext uri="{FF2B5EF4-FFF2-40B4-BE49-F238E27FC236}">
                <a16:creationId xmlns:a16="http://schemas.microsoft.com/office/drawing/2014/main" id="{823FA16B-AC78-D090-C185-1E05758407C1}"/>
              </a:ext>
            </a:extLst>
          </p:cNvPr>
          <p:cNvSpPr txBox="1"/>
          <p:nvPr/>
        </p:nvSpPr>
        <p:spPr>
          <a:xfrm>
            <a:off x="716096" y="1472691"/>
            <a:ext cx="8048343"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Alternative Instruction courses for brick-and-mortar students, and Colorado Public Online Schools &amp; Programs, use Instructional Time Equivalencies for each course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number of instructional minutes for Alternative Instruction courses must align with the number of instructional minutes received in a Direct Instruction course conferring the same amount of credit </a:t>
            </a:r>
          </a:p>
          <a:p>
            <a:endParaRPr lang="en-US" dirty="0"/>
          </a:p>
        </p:txBody>
      </p:sp>
      <p:sp>
        <p:nvSpPr>
          <p:cNvPr id="12" name="TextBox 11">
            <a:extLst>
              <a:ext uri="{FF2B5EF4-FFF2-40B4-BE49-F238E27FC236}">
                <a16:creationId xmlns:a16="http://schemas.microsoft.com/office/drawing/2014/main" id="{DEA5D139-0858-3264-783D-0C6E745A7875}"/>
              </a:ext>
            </a:extLst>
          </p:cNvPr>
          <p:cNvSpPr txBox="1"/>
          <p:nvPr/>
        </p:nvSpPr>
        <p:spPr>
          <a:xfrm>
            <a:off x="269500" y="5000588"/>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Instructional Time Calculations and Restrictions </a:t>
            </a:r>
            <a:r>
              <a:rPr lang="en-US" sz="2000" dirty="0"/>
              <a:t>pages</a:t>
            </a:r>
            <a:r>
              <a:rPr lang="en-US" sz="2000" b="1" dirty="0"/>
              <a:t> </a:t>
            </a:r>
            <a:r>
              <a:rPr lang="en-US" sz="2000" dirty="0"/>
              <a:t>for more details.</a:t>
            </a:r>
          </a:p>
        </p:txBody>
      </p:sp>
      <p:pic>
        <p:nvPicPr>
          <p:cNvPr id="13" name="Recorded Sound">
            <a:hlinkClick r:id="" action="ppaction://media"/>
            <a:extLst>
              <a:ext uri="{FF2B5EF4-FFF2-40B4-BE49-F238E27FC236}">
                <a16:creationId xmlns:a16="http://schemas.microsoft.com/office/drawing/2014/main" id="{F0BE1816-144A-8E5B-0426-410005D1454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4839" y="5973939"/>
            <a:ext cx="609600" cy="609600"/>
          </a:xfrm>
          <a:prstGeom prst="rect">
            <a:avLst/>
          </a:prstGeom>
        </p:spPr>
      </p:pic>
    </p:spTree>
    <p:extLst>
      <p:ext uri="{BB962C8B-B14F-4D97-AF65-F5344CB8AC3E}">
        <p14:creationId xmlns:p14="http://schemas.microsoft.com/office/powerpoint/2010/main" val="3821712505"/>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5791200" cy="1325563"/>
          </a:xfrm>
        </p:spPr>
        <p:txBody>
          <a:bodyPr/>
          <a:lstStyle/>
          <a:p>
            <a:r>
              <a:rPr lang="en-US" dirty="0"/>
              <a:t>Training Content</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a:xfrm>
            <a:off x="149784" y="1644969"/>
            <a:ext cx="8735136" cy="4547959"/>
          </a:xfrm>
        </p:spPr>
        <p:txBody>
          <a:bodyPr>
            <a:normAutofit/>
          </a:bodyPr>
          <a:lstStyle/>
          <a:p>
            <a:pPr lvl="1"/>
            <a:r>
              <a:rPr lang="en-US" sz="3600" dirty="0"/>
              <a:t>Audit Resources</a:t>
            </a:r>
            <a:endParaRPr lang="en-US" sz="3600" dirty="0">
              <a:solidFill>
                <a:schemeClr val="bg2">
                  <a:lumMod val="75000"/>
                </a:schemeClr>
              </a:solidFill>
            </a:endParaRPr>
          </a:p>
          <a:p>
            <a:pPr lvl="1"/>
            <a:r>
              <a:rPr lang="en-US" sz="3600" dirty="0"/>
              <a:t>Audit Related Dates</a:t>
            </a:r>
          </a:p>
          <a:p>
            <a:pPr lvl="1"/>
            <a:r>
              <a:rPr lang="en-US" sz="3600" dirty="0"/>
              <a:t>School Finance Act Updates</a:t>
            </a:r>
          </a:p>
          <a:p>
            <a:pPr lvl="1"/>
            <a:r>
              <a:rPr lang="en-US" sz="3600" dirty="0"/>
              <a:t>Free and Reduced Lunch</a:t>
            </a:r>
          </a:p>
          <a:p>
            <a:pPr lvl="1"/>
            <a:r>
              <a:rPr lang="en-US" sz="3600" dirty="0"/>
              <a:t>Unique Program and Student Types</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a:t>
            </a:fld>
            <a:endParaRPr lang="en-US" dirty="0"/>
          </a:p>
        </p:txBody>
      </p:sp>
      <p:pic>
        <p:nvPicPr>
          <p:cNvPr id="6" name="Recorded Sound">
            <a:hlinkClick r:id="" action="ppaction://media"/>
            <a:extLst>
              <a:ext uri="{FF2B5EF4-FFF2-40B4-BE49-F238E27FC236}">
                <a16:creationId xmlns:a16="http://schemas.microsoft.com/office/drawing/2014/main" id="{2F17544A-E905-387B-AB3D-70B0C2B237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4313" y="5916793"/>
            <a:ext cx="609600" cy="609600"/>
          </a:xfrm>
          <a:prstGeom prst="rect">
            <a:avLst/>
          </a:prstGeom>
        </p:spPr>
      </p:pic>
    </p:spTree>
    <p:extLst>
      <p:ext uri="{BB962C8B-B14F-4D97-AF65-F5344CB8AC3E}">
        <p14:creationId xmlns:p14="http://schemas.microsoft.com/office/powerpoint/2010/main" val="885153773"/>
      </p:ext>
    </p:extLst>
  </p:cSld>
  <p:clrMapOvr>
    <a:masterClrMapping/>
  </p:clrMapOvr>
  <mc:AlternateContent xmlns:mc="http://schemas.openxmlformats.org/markup-compatibility/2006" xmlns:p14="http://schemas.microsoft.com/office/powerpoint/2010/main">
    <mc:Choice Requires="p14">
      <p:transition p14:dur="10" advTm="37798"/>
    </mc:Choice>
    <mc:Fallback xmlns="">
      <p:transition advTm="3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8D13-F590-7381-E231-D15B0795AF18}"/>
              </a:ext>
            </a:extLst>
          </p:cNvPr>
          <p:cNvSpPr>
            <a:spLocks noGrp="1"/>
          </p:cNvSpPr>
          <p:nvPr>
            <p:ph type="title"/>
          </p:nvPr>
        </p:nvSpPr>
        <p:spPr>
          <a:xfrm>
            <a:off x="149784" y="323562"/>
            <a:ext cx="8815311" cy="1149129"/>
          </a:xfrm>
        </p:spPr>
        <p:txBody>
          <a:bodyPr>
            <a:noAutofit/>
          </a:bodyPr>
          <a:lstStyle/>
          <a:p>
            <a:r>
              <a:rPr lang="en-US" sz="3400" dirty="0"/>
              <a:t>Postsecondary Credits for Full Time Funding</a:t>
            </a:r>
          </a:p>
        </p:txBody>
      </p:sp>
      <p:sp>
        <p:nvSpPr>
          <p:cNvPr id="12" name="TextBox 11">
            <a:extLst>
              <a:ext uri="{FF2B5EF4-FFF2-40B4-BE49-F238E27FC236}">
                <a16:creationId xmlns:a16="http://schemas.microsoft.com/office/drawing/2014/main" id="{924DA444-A5D6-A450-C81F-5E485FC274CA}"/>
              </a:ext>
            </a:extLst>
          </p:cNvPr>
          <p:cNvSpPr txBox="1"/>
          <p:nvPr/>
        </p:nvSpPr>
        <p:spPr>
          <a:xfrm>
            <a:off x="377687" y="1472691"/>
            <a:ext cx="8377096" cy="4370427"/>
          </a:xfrm>
          <a:prstGeom prst="rect">
            <a:avLst/>
          </a:prstGeom>
          <a:noFill/>
        </p:spPr>
        <p:txBody>
          <a:bodyPr wrap="square" rtlCol="0">
            <a:spAutoFit/>
          </a:bodyPr>
          <a:lstStyle/>
          <a:p>
            <a:pPr marL="0" marR="20550" indent="0" algn="l">
              <a:buNone/>
            </a:pPr>
            <a:r>
              <a:rPr lang="en-US" sz="2000" dirty="0"/>
              <a:t>Postsecondary course types offered in partnership with an IHE</a:t>
            </a:r>
          </a:p>
          <a:p>
            <a:pPr marR="20550" lvl="1"/>
            <a:r>
              <a:rPr lang="en-US" sz="2000" dirty="0"/>
              <a:t>ASCENT</a:t>
            </a:r>
          </a:p>
          <a:p>
            <a:pPr marR="20550" lvl="1"/>
            <a:r>
              <a:rPr lang="en-US" sz="2000" dirty="0"/>
              <a:t>Concurrent Enrollment</a:t>
            </a:r>
          </a:p>
          <a:p>
            <a:pPr marR="20550" lvl="1"/>
            <a:r>
              <a:rPr lang="en-US" sz="2000" dirty="0"/>
              <a:t>Dropout Recovery</a:t>
            </a:r>
          </a:p>
          <a:p>
            <a:pPr marR="20550" lvl="1"/>
            <a:r>
              <a:rPr lang="en-US" sz="2000" dirty="0"/>
              <a:t>Early College (some)</a:t>
            </a:r>
          </a:p>
          <a:p>
            <a:pPr marR="20550" lvl="1"/>
            <a:r>
              <a:rPr lang="en-US" sz="2000" dirty="0"/>
              <a:t>TREP</a:t>
            </a:r>
          </a:p>
          <a:p>
            <a:pPr marL="0" indent="0">
              <a:buNone/>
            </a:pPr>
            <a:r>
              <a:rPr lang="en-US" sz="2000" b="0" i="0" u="none" strike="noStrike" baseline="0" dirty="0">
                <a:solidFill>
                  <a:srgbClr val="000000"/>
                </a:solidFill>
              </a:rPr>
              <a:t>Funding thresholds for qualifying postsecondary courses (except Dropout Recovery) are:</a:t>
            </a:r>
          </a:p>
          <a:p>
            <a:pPr lvl="1"/>
            <a:r>
              <a:rPr lang="en-US" sz="2000" b="1" dirty="0">
                <a:solidFill>
                  <a:srgbClr val="000000"/>
                </a:solidFill>
              </a:rPr>
              <a:t>Part-time funding</a:t>
            </a:r>
            <a:r>
              <a:rPr lang="en-US" sz="2000" dirty="0">
                <a:solidFill>
                  <a:srgbClr val="000000"/>
                </a:solidFill>
              </a:rPr>
              <a:t>: 3-11 semester credit hours </a:t>
            </a:r>
            <a:r>
              <a:rPr lang="en-US" sz="2000" b="0" i="0" u="none" strike="noStrike" baseline="0" dirty="0">
                <a:solidFill>
                  <a:srgbClr val="000000"/>
                </a:solidFill>
              </a:rPr>
              <a:t>in the semester of the pupil enrollment count date </a:t>
            </a:r>
            <a:endParaRPr lang="en-US" sz="2000" b="1" i="0" u="none" strike="noStrike" baseline="0" dirty="0">
              <a:solidFill>
                <a:srgbClr val="000000"/>
              </a:solidFill>
            </a:endParaRPr>
          </a:p>
          <a:p>
            <a:pPr lvl="1"/>
            <a:r>
              <a:rPr lang="en-US" sz="2000" b="1" i="0" u="none" strike="noStrike" baseline="0" dirty="0">
                <a:solidFill>
                  <a:srgbClr val="000000"/>
                </a:solidFill>
              </a:rPr>
              <a:t>Full-time funding</a:t>
            </a:r>
            <a:r>
              <a:rPr lang="en-US" sz="2000" b="0" i="0" u="none" strike="noStrike" baseline="0" dirty="0">
                <a:solidFill>
                  <a:srgbClr val="000000"/>
                </a:solidFill>
              </a:rPr>
              <a:t>: 12+ credit hours in the semester of the pupil enrollment count date </a:t>
            </a:r>
            <a:endParaRPr lang="en-US" sz="2000" dirty="0">
              <a:solidFill>
                <a:srgbClr val="000000"/>
              </a:solidFill>
            </a:endParaRPr>
          </a:p>
          <a:p>
            <a:pPr marL="457200" lvl="1" indent="0">
              <a:buNone/>
            </a:pPr>
            <a:r>
              <a:rPr lang="en-US" sz="2000" b="1" i="0" u="none" strike="noStrike" baseline="0" dirty="0">
                <a:solidFill>
                  <a:srgbClr val="C00000"/>
                </a:solidFill>
              </a:rPr>
              <a:t>These have increased for Early Colleges from prior years!</a:t>
            </a:r>
            <a:endParaRPr lang="en-US" sz="2000" b="1" i="0" u="none" strike="noStrike" baseline="0" dirty="0">
              <a:solidFill>
                <a:srgbClr val="000000"/>
              </a:solidFill>
            </a:endParaRPr>
          </a:p>
          <a:p>
            <a:endParaRPr lang="en-US" dirty="0"/>
          </a:p>
        </p:txBody>
      </p:sp>
      <p:sp>
        <p:nvSpPr>
          <p:cNvPr id="13" name="TextBox 12">
            <a:extLst>
              <a:ext uri="{FF2B5EF4-FFF2-40B4-BE49-F238E27FC236}">
                <a16:creationId xmlns:a16="http://schemas.microsoft.com/office/drawing/2014/main" id="{7C35F0BD-03EE-7650-7FA9-FDB2237F75E1}"/>
              </a:ext>
            </a:extLst>
          </p:cNvPr>
          <p:cNvSpPr txBox="1"/>
          <p:nvPr/>
        </p:nvSpPr>
        <p:spPr>
          <a:xfrm>
            <a:off x="149784" y="5613764"/>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Post-Secondary Courses and Programs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4063CABA-E70B-EBD3-1FAA-071D7B0D85B5}"/>
              </a:ext>
            </a:extLst>
          </p:cNvPr>
          <p:cNvSpPr>
            <a:spLocks noGrp="1"/>
          </p:cNvSpPr>
          <p:nvPr>
            <p:ph type="sldNum" sz="quarter" idx="12"/>
          </p:nvPr>
        </p:nvSpPr>
        <p:spPr/>
        <p:txBody>
          <a:bodyPr/>
          <a:lstStyle/>
          <a:p>
            <a:fld id="{8D38B3C1-EED7-4E88-8F72-013EE3A58C4A}" type="slidenum">
              <a:rPr lang="en-US" smtClean="0"/>
              <a:pPr/>
              <a:t>20</a:t>
            </a:fld>
            <a:endParaRPr lang="en-US" dirty="0"/>
          </a:p>
        </p:txBody>
      </p:sp>
      <p:pic>
        <p:nvPicPr>
          <p:cNvPr id="14" name="Recorded Sound">
            <a:hlinkClick r:id="" action="ppaction://media"/>
            <a:extLst>
              <a:ext uri="{FF2B5EF4-FFF2-40B4-BE49-F238E27FC236}">
                <a16:creationId xmlns:a16="http://schemas.microsoft.com/office/drawing/2014/main" id="{5711D1CD-6A02-A59B-52E1-0D88815312D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6039031"/>
            <a:ext cx="609600" cy="609600"/>
          </a:xfrm>
          <a:prstGeom prst="rect">
            <a:avLst/>
          </a:prstGeom>
        </p:spPr>
      </p:pic>
    </p:spTree>
    <p:extLst>
      <p:ext uri="{BB962C8B-B14F-4D97-AF65-F5344CB8AC3E}">
        <p14:creationId xmlns:p14="http://schemas.microsoft.com/office/powerpoint/2010/main" val="3551838861"/>
      </p:ext>
    </p:extLst>
  </p:cSld>
  <p:clrMapOvr>
    <a:masterClrMapping/>
  </p:clrMapOvr>
  <mc:AlternateContent xmlns:mc="http://schemas.openxmlformats.org/markup-compatibility/2006" xmlns:p14="http://schemas.microsoft.com/office/powerpoint/2010/main">
    <mc:Choice Requires="p14">
      <p:transition spd="slow" p14:dur="2000" advTm="18521"/>
    </mc:Choice>
    <mc:Fallback xmlns="">
      <p:transition spd="slow" advTm="1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2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6FBCB-4085-E1F9-E579-88E38A7BD70B}"/>
              </a:ext>
            </a:extLst>
          </p:cNvPr>
          <p:cNvSpPr>
            <a:spLocks noGrp="1"/>
          </p:cNvSpPr>
          <p:nvPr>
            <p:ph type="title"/>
          </p:nvPr>
        </p:nvSpPr>
        <p:spPr>
          <a:xfrm>
            <a:off x="405442" y="149044"/>
            <a:ext cx="8333116" cy="1325563"/>
          </a:xfrm>
        </p:spPr>
        <p:txBody>
          <a:bodyPr>
            <a:noAutofit/>
          </a:bodyPr>
          <a:lstStyle/>
          <a:p>
            <a:r>
              <a:rPr lang="en-US" sz="4000" dirty="0"/>
              <a:t>Calendar/Bell Schedule Calculation</a:t>
            </a:r>
          </a:p>
        </p:txBody>
      </p:sp>
      <p:sp>
        <p:nvSpPr>
          <p:cNvPr id="3" name="Content Placeholder 2">
            <a:extLst>
              <a:ext uri="{FF2B5EF4-FFF2-40B4-BE49-F238E27FC236}">
                <a16:creationId xmlns:a16="http://schemas.microsoft.com/office/drawing/2014/main" id="{86BBB00D-621B-D8D9-3625-BB76FACDA85F}"/>
              </a:ext>
            </a:extLst>
          </p:cNvPr>
          <p:cNvSpPr>
            <a:spLocks noGrp="1"/>
          </p:cNvSpPr>
          <p:nvPr>
            <p:ph idx="1"/>
          </p:nvPr>
        </p:nvSpPr>
        <p:spPr>
          <a:xfrm>
            <a:off x="389217" y="1138687"/>
            <a:ext cx="8604999" cy="4572000"/>
          </a:xfrm>
        </p:spPr>
        <p:txBody>
          <a:bodyPr>
            <a:normAutofit lnSpcReduction="10000"/>
          </a:bodyPr>
          <a:lstStyle/>
          <a:p>
            <a:pPr marR="0" algn="l"/>
            <a:r>
              <a:rPr lang="en-US" sz="3000" b="0" i="0" u="none" strike="noStrike" baseline="0" dirty="0">
                <a:latin typeface="Calibri" panose="020F0502020204030204" pitchFamily="34" charset="0"/>
              </a:rPr>
              <a:t>Beginning with the 2024-2025 school year:</a:t>
            </a:r>
          </a:p>
          <a:p>
            <a:pPr lvl="1"/>
            <a:r>
              <a:rPr lang="en-US" sz="2600" dirty="0">
                <a:latin typeface="Calibri" panose="020F0502020204030204" pitchFamily="34" charset="0"/>
              </a:rPr>
              <a:t>Length of the semester determined by dividing the total scheduled/allowable contact days in school year by 2  </a:t>
            </a:r>
          </a:p>
          <a:p>
            <a:pPr lvl="1"/>
            <a:r>
              <a:rPr lang="en-US" sz="2600" dirty="0">
                <a:latin typeface="Calibri" panose="020F0502020204030204" pitchFamily="34" charset="0"/>
              </a:rPr>
              <a:t>C</a:t>
            </a:r>
            <a:r>
              <a:rPr lang="en-US" sz="2600" b="0" i="0" u="none" strike="noStrike" baseline="0" dirty="0">
                <a:latin typeface="Calibri" panose="020F0502020204030204" pitchFamily="34" charset="0"/>
              </a:rPr>
              <a:t>alendar and bell schedule calculations must </a:t>
            </a:r>
            <a:r>
              <a:rPr lang="en-US" sz="2600" b="1" i="0" u="none" strike="noStrike" baseline="0" dirty="0">
                <a:latin typeface="Calibri" panose="020F0502020204030204" pitchFamily="34" charset="0"/>
              </a:rPr>
              <a:t>no longer include </a:t>
            </a:r>
            <a:r>
              <a:rPr lang="en-US" sz="2600" b="0" i="0" u="none" strike="noStrike" baseline="0" dirty="0">
                <a:latin typeface="Calibri" panose="020F0502020204030204" pitchFamily="34" charset="0"/>
              </a:rPr>
              <a:t>the additional 3 days that historically could have been added to total student contact days for the year</a:t>
            </a:r>
          </a:p>
          <a:p>
            <a:pPr lvl="1"/>
            <a:r>
              <a:rPr lang="en-US" sz="2600" b="0" i="0" u="none" strike="noStrike" baseline="0" dirty="0">
                <a:latin typeface="Calibri" panose="020F0502020204030204" pitchFamily="34" charset="0"/>
              </a:rPr>
              <a:t>Many types of passing periods cannot be used in the calculations for funding</a:t>
            </a:r>
          </a:p>
          <a:p>
            <a:pPr lvl="1"/>
            <a:r>
              <a:rPr lang="en-US" sz="2600" i="0" u="none" strike="noStrike" baseline="0" dirty="0">
                <a:latin typeface="Calibri" panose="020F0502020204030204" pitchFamily="34" charset="0"/>
              </a:rPr>
              <a:t>Can </a:t>
            </a:r>
            <a:r>
              <a:rPr lang="en-US" sz="2600" dirty="0">
                <a:latin typeface="Calibri" panose="020F0502020204030204" pitchFamily="34" charset="0"/>
              </a:rPr>
              <a:t>impact the</a:t>
            </a:r>
            <a:r>
              <a:rPr lang="en-US" sz="2600" i="0" u="none" strike="noStrike" baseline="0" dirty="0">
                <a:latin typeface="Calibri" panose="020F0502020204030204" pitchFamily="34" charset="0"/>
              </a:rPr>
              <a:t> number of courses needed to qualify for full- or part-time funding </a:t>
            </a:r>
          </a:p>
          <a:p>
            <a:pPr lvl="1"/>
            <a:r>
              <a:rPr lang="en-US" sz="2600" dirty="0">
                <a:latin typeface="Calibri" panose="020F0502020204030204" pitchFamily="34" charset="0"/>
              </a:rPr>
              <a:t>Schools should recalculate and adjust student schedules if needed to avoid loss of funding</a:t>
            </a:r>
            <a:endParaRPr lang="en-US" sz="2600" i="0" u="none" strike="noStrike" baseline="0" dirty="0">
              <a:latin typeface="Calibri" panose="020F0502020204030204" pitchFamily="34" charset="0"/>
            </a:endParaRPr>
          </a:p>
          <a:p>
            <a:pPr marR="0" algn="l"/>
            <a:endParaRPr lang="en-US" sz="1800" b="0" i="0" u="none" strike="noStrike" baseline="0" dirty="0">
              <a:latin typeface="Calibri" panose="020F0502020204030204" pitchFamily="34" charset="0"/>
            </a:endParaRPr>
          </a:p>
        </p:txBody>
      </p:sp>
      <p:sp>
        <p:nvSpPr>
          <p:cNvPr id="6" name="TextBox 5">
            <a:extLst>
              <a:ext uri="{FF2B5EF4-FFF2-40B4-BE49-F238E27FC236}">
                <a16:creationId xmlns:a16="http://schemas.microsoft.com/office/drawing/2014/main" id="{57B6E5AC-DCA9-763E-6290-E5B1E56B323B}"/>
              </a:ext>
            </a:extLst>
          </p:cNvPr>
          <p:cNvSpPr txBox="1"/>
          <p:nvPr/>
        </p:nvSpPr>
        <p:spPr>
          <a:xfrm>
            <a:off x="389217" y="5534053"/>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Instructional Time Calculations and Restrictions </a:t>
            </a:r>
            <a:r>
              <a:rPr lang="en-US" sz="2000" dirty="0"/>
              <a:t>pages</a:t>
            </a:r>
            <a:r>
              <a:rPr lang="en-US" sz="2000" b="1" dirty="0"/>
              <a:t> </a:t>
            </a:r>
            <a:r>
              <a:rPr lang="en-US" sz="2000" dirty="0"/>
              <a:t>for more details.</a:t>
            </a:r>
          </a:p>
        </p:txBody>
      </p:sp>
      <p:sp>
        <p:nvSpPr>
          <p:cNvPr id="5" name="Slide Number Placeholder 4">
            <a:extLst>
              <a:ext uri="{FF2B5EF4-FFF2-40B4-BE49-F238E27FC236}">
                <a16:creationId xmlns:a16="http://schemas.microsoft.com/office/drawing/2014/main" id="{167E71C6-DE9F-23E1-FD4F-FCBA5001C5A9}"/>
              </a:ext>
            </a:extLst>
          </p:cNvPr>
          <p:cNvSpPr>
            <a:spLocks noGrp="1"/>
          </p:cNvSpPr>
          <p:nvPr>
            <p:ph type="sldNum" sz="quarter" idx="12"/>
          </p:nvPr>
        </p:nvSpPr>
        <p:spPr/>
        <p:txBody>
          <a:bodyPr/>
          <a:lstStyle/>
          <a:p>
            <a:fld id="{8D38B3C1-EED7-4E88-8F72-013EE3A58C4A}" type="slidenum">
              <a:rPr lang="en-US" smtClean="0"/>
              <a:pPr/>
              <a:t>21</a:t>
            </a:fld>
            <a:endParaRPr lang="en-US" dirty="0"/>
          </a:p>
        </p:txBody>
      </p:sp>
      <p:pic>
        <p:nvPicPr>
          <p:cNvPr id="4" name="Recorded Sound">
            <a:hlinkClick r:id="" action="ppaction://media"/>
            <a:extLst>
              <a:ext uri="{FF2B5EF4-FFF2-40B4-BE49-F238E27FC236}">
                <a16:creationId xmlns:a16="http://schemas.microsoft.com/office/drawing/2014/main" id="{EEE5640B-7EEB-DB62-65E1-8B1E61069EB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4616" y="6115405"/>
            <a:ext cx="609600" cy="609600"/>
          </a:xfrm>
          <a:prstGeom prst="rect">
            <a:avLst/>
          </a:prstGeom>
        </p:spPr>
      </p:pic>
    </p:spTree>
    <p:extLst>
      <p:ext uri="{BB962C8B-B14F-4D97-AF65-F5344CB8AC3E}">
        <p14:creationId xmlns:p14="http://schemas.microsoft.com/office/powerpoint/2010/main" val="185195592"/>
      </p:ext>
    </p:extLst>
  </p:cSld>
  <p:clrMapOvr>
    <a:masterClrMapping/>
  </p:clrMapOvr>
  <mc:AlternateContent xmlns:mc="http://schemas.openxmlformats.org/markup-compatibility/2006" xmlns:p14="http://schemas.microsoft.com/office/powerpoint/2010/main">
    <mc:Choice Requires="p14">
      <p:transition spd="slow" p14:dur="2000" advTm="84190"/>
    </mc:Choice>
    <mc:Fallback xmlns="">
      <p:transition spd="slow" advTm="84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79561" y="319406"/>
            <a:ext cx="8533789" cy="1325563"/>
          </a:xfrm>
        </p:spPr>
        <p:txBody>
          <a:bodyPr>
            <a:normAutofit/>
          </a:bodyPr>
          <a:lstStyle/>
          <a:p>
            <a:pPr lvl="1"/>
            <a:r>
              <a:rPr lang="en-US" sz="3600" dirty="0"/>
              <a:t>School Finance Act Updates - Continued</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628650" y="1644968"/>
            <a:ext cx="8135788" cy="4173279"/>
          </a:xfrm>
        </p:spPr>
        <p:txBody>
          <a:bodyPr>
            <a:normAutofit/>
          </a:bodyPr>
          <a:lstStyle/>
          <a:p>
            <a:pPr marL="0" indent="0">
              <a:buNone/>
            </a:pPr>
            <a:r>
              <a:rPr lang="en-US" sz="3600" b="1" dirty="0"/>
              <a:t>Additional Changes &amp; Reminders</a:t>
            </a:r>
          </a:p>
          <a:p>
            <a:r>
              <a:rPr lang="en-US" sz="3600" dirty="0"/>
              <a:t>Contractual Education Documentation</a:t>
            </a:r>
          </a:p>
          <a:p>
            <a:r>
              <a:rPr lang="en-US" sz="3600" dirty="0"/>
              <a:t>Attendance Documentation</a:t>
            </a:r>
          </a:p>
          <a:p>
            <a:r>
              <a:rPr lang="en-US" sz="3600" dirty="0"/>
              <a:t>Part-Time Student Documentation</a:t>
            </a:r>
          </a:p>
          <a:p>
            <a:r>
              <a:rPr lang="en-US" sz="3600" dirty="0"/>
              <a:t>Proof of Residency (POR) Forms</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22</a:t>
            </a:fld>
            <a:endParaRPr lang="en-US" dirty="0"/>
          </a:p>
        </p:txBody>
      </p:sp>
      <p:pic>
        <p:nvPicPr>
          <p:cNvPr id="6" name="Recorded Sound">
            <a:hlinkClick r:id="" action="ppaction://media"/>
            <a:extLst>
              <a:ext uri="{FF2B5EF4-FFF2-40B4-BE49-F238E27FC236}">
                <a16:creationId xmlns:a16="http://schemas.microsoft.com/office/drawing/2014/main" id="{A3BEDE61-BEDE-1662-9E3F-34BCA9A181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3751" y="5883541"/>
            <a:ext cx="609600" cy="609600"/>
          </a:xfrm>
          <a:prstGeom prst="rect">
            <a:avLst/>
          </a:prstGeom>
        </p:spPr>
      </p:pic>
    </p:spTree>
    <p:extLst>
      <p:ext uri="{BB962C8B-B14F-4D97-AF65-F5344CB8AC3E}">
        <p14:creationId xmlns:p14="http://schemas.microsoft.com/office/powerpoint/2010/main" val="2671442819"/>
      </p:ext>
    </p:extLst>
  </p:cSld>
  <p:clrMapOvr>
    <a:masterClrMapping/>
  </p:clrMapOvr>
  <mc:AlternateContent xmlns:mc="http://schemas.openxmlformats.org/markup-compatibility/2006" xmlns:p14="http://schemas.microsoft.com/office/powerpoint/2010/main">
    <mc:Choice Requires="p14">
      <p:transition spd="slow" p14:dur="2000" advTm="26475"/>
    </mc:Choice>
    <mc:Fallback xmlns="">
      <p:transition spd="slow" advTm="2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p:txBody>
          <a:bodyPr>
            <a:noAutofit/>
          </a:bodyPr>
          <a:lstStyle/>
          <a:p>
            <a:r>
              <a:rPr lang="en-US" sz="3600" dirty="0"/>
              <a:t>Contractual Education Documentation</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555864" y="1572033"/>
            <a:ext cx="8032271" cy="3988579"/>
          </a:xfrm>
        </p:spPr>
        <p:txBody>
          <a:bodyPr>
            <a:normAutofit fontScale="92500" lnSpcReduction="10000"/>
          </a:bodyPr>
          <a:lstStyle/>
          <a:p>
            <a:pPr marL="0" marR="0" indent="0" algn="l">
              <a:buNone/>
            </a:pPr>
            <a:r>
              <a:rPr lang="en-US" sz="3200" b="0" i="0" u="none" strike="noStrike" baseline="0" dirty="0">
                <a:latin typeface="+mn-lt"/>
              </a:rPr>
              <a:t>Beginning in 24-25</a:t>
            </a:r>
            <a:r>
              <a:rPr lang="en-US" sz="3200" dirty="0">
                <a:latin typeface="+mn-lt"/>
              </a:rPr>
              <a:t>:</a:t>
            </a:r>
          </a:p>
          <a:p>
            <a:pPr marL="0" marR="0" indent="0" algn="l">
              <a:buNone/>
            </a:pPr>
            <a:r>
              <a:rPr lang="en-US" sz="3200" b="0" i="0" u="none" strike="noStrike" baseline="0" dirty="0">
                <a:latin typeface="+mn-lt"/>
              </a:rPr>
              <a:t>Schools contracting with another entity to provide educational services will need to complete the “</a:t>
            </a:r>
            <a:r>
              <a:rPr lang="en-US" sz="3200" b="1" i="0" u="none" strike="noStrike" baseline="0" dirty="0">
                <a:latin typeface="+mn-lt"/>
              </a:rPr>
              <a:t>Annual Assurances for Statutory Compliance for Contracted Services</a:t>
            </a:r>
            <a:r>
              <a:rPr lang="en-US" sz="3200" b="0" i="0" u="none" strike="noStrike" baseline="0" dirty="0">
                <a:latin typeface="+mn-lt"/>
              </a:rPr>
              <a:t>.” </a:t>
            </a:r>
          </a:p>
          <a:p>
            <a:pPr lvl="1"/>
            <a:r>
              <a:rPr lang="en-US" sz="3200" dirty="0">
                <a:latin typeface="+mn-lt"/>
              </a:rPr>
              <a:t>Link to form posted to the CSI </a:t>
            </a:r>
            <a:r>
              <a:rPr lang="en-US" sz="3200" dirty="0">
                <a:latin typeface="+mn-lt"/>
                <a:hlinkClick r:id="rId5"/>
              </a:rPr>
              <a:t>Audits webpage</a:t>
            </a:r>
            <a:endParaRPr lang="en-US" sz="3200" dirty="0">
              <a:latin typeface="+mn-lt"/>
            </a:endParaRPr>
          </a:p>
          <a:p>
            <a:pPr lvl="1"/>
            <a:r>
              <a:rPr lang="en-US" sz="3200" dirty="0">
                <a:latin typeface="+mn-lt"/>
              </a:rPr>
              <a:t>These assurances will need to be completed for each contracted entity</a:t>
            </a:r>
          </a:p>
          <a:p>
            <a:pPr lvl="1"/>
            <a:r>
              <a:rPr lang="en-US" sz="3200" dirty="0">
                <a:latin typeface="+mn-lt"/>
              </a:rPr>
              <a:t>Reach out to CSI for help; submit by 10/16</a:t>
            </a:r>
          </a:p>
        </p:txBody>
      </p:sp>
      <p:sp>
        <p:nvSpPr>
          <p:cNvPr id="5" name="TextBox 4">
            <a:extLst>
              <a:ext uri="{FF2B5EF4-FFF2-40B4-BE49-F238E27FC236}">
                <a16:creationId xmlns:a16="http://schemas.microsoft.com/office/drawing/2014/main" id="{783F23E1-C752-BC34-EFB8-748C62BD982B}"/>
              </a:ext>
            </a:extLst>
          </p:cNvPr>
          <p:cNvSpPr txBox="1"/>
          <p:nvPr/>
        </p:nvSpPr>
        <p:spPr>
          <a:xfrm>
            <a:off x="269500" y="5473369"/>
            <a:ext cx="8604999" cy="830997"/>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2024 CDE Student October Count Audit Resource Guide</a:t>
            </a:r>
            <a:r>
              <a:rPr lang="en-US" sz="2400" dirty="0">
                <a:effectLst/>
                <a:ea typeface="Arial" panose="020B0604020202020204" pitchFamily="34" charset="0"/>
              </a:rPr>
              <a:t> </a:t>
            </a:r>
          </a:p>
          <a:p>
            <a:pPr algn="ctr"/>
            <a:r>
              <a:rPr lang="en-US" sz="2400" dirty="0"/>
              <a:t>See </a:t>
            </a:r>
            <a:r>
              <a:rPr lang="en-US" sz="2400" b="1" dirty="0"/>
              <a:t>Contractual Education </a:t>
            </a:r>
            <a:r>
              <a:rPr lang="en-US" sz="2400" dirty="0"/>
              <a:t>pages</a:t>
            </a:r>
            <a:r>
              <a:rPr lang="en-US" sz="2400" b="1" dirty="0"/>
              <a:t> </a:t>
            </a:r>
            <a:r>
              <a:rPr lang="en-US" sz="2400" dirty="0"/>
              <a:t>for more details.</a:t>
            </a:r>
          </a:p>
        </p:txBody>
      </p:sp>
      <p:sp>
        <p:nvSpPr>
          <p:cNvPr id="4" name="Slide Number Placeholder 3">
            <a:extLst>
              <a:ext uri="{FF2B5EF4-FFF2-40B4-BE49-F238E27FC236}">
                <a16:creationId xmlns:a16="http://schemas.microsoft.com/office/drawing/2014/main" id="{8CF8ECDF-CA61-3423-76F7-75F5DEA6A9CD}"/>
              </a:ext>
            </a:extLst>
          </p:cNvPr>
          <p:cNvSpPr>
            <a:spLocks noGrp="1"/>
          </p:cNvSpPr>
          <p:nvPr>
            <p:ph type="sldNum" sz="quarter" idx="12"/>
          </p:nvPr>
        </p:nvSpPr>
        <p:spPr/>
        <p:txBody>
          <a:bodyPr/>
          <a:lstStyle/>
          <a:p>
            <a:fld id="{8D38B3C1-EED7-4E88-8F72-013EE3A58C4A}" type="slidenum">
              <a:rPr lang="en-US" smtClean="0"/>
              <a:pPr/>
              <a:t>23</a:t>
            </a:fld>
            <a:endParaRPr lang="en-US" dirty="0"/>
          </a:p>
        </p:txBody>
      </p:sp>
      <p:pic>
        <p:nvPicPr>
          <p:cNvPr id="7" name="Recorded Sound">
            <a:hlinkClick r:id="" action="ppaction://media"/>
            <a:extLst>
              <a:ext uri="{FF2B5EF4-FFF2-40B4-BE49-F238E27FC236}">
                <a16:creationId xmlns:a16="http://schemas.microsoft.com/office/drawing/2014/main" id="{5B37C895-118C-FEB3-A26C-EBD4EEA3C4A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10550" y="5999566"/>
            <a:ext cx="609600" cy="609600"/>
          </a:xfrm>
          <a:prstGeom prst="rect">
            <a:avLst/>
          </a:prstGeom>
        </p:spPr>
      </p:pic>
    </p:spTree>
    <p:extLst>
      <p:ext uri="{BB962C8B-B14F-4D97-AF65-F5344CB8AC3E}">
        <p14:creationId xmlns:p14="http://schemas.microsoft.com/office/powerpoint/2010/main" val="2341222431"/>
      </p:ext>
    </p:extLst>
  </p:cSld>
  <p:clrMapOvr>
    <a:masterClrMapping/>
  </p:clrMapOvr>
  <mc:AlternateContent xmlns:mc="http://schemas.openxmlformats.org/markup-compatibility/2006" xmlns:p14="http://schemas.microsoft.com/office/powerpoint/2010/main">
    <mc:Choice Requires="p14">
      <p:transition spd="slow" p14:dur="2000" advTm="50874"/>
    </mc:Choice>
    <mc:Fallback xmlns="">
      <p:transition spd="slow" advTm="50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628650" y="365126"/>
            <a:ext cx="7886700" cy="1187091"/>
          </a:xfrm>
        </p:spPr>
        <p:txBody>
          <a:bodyPr>
            <a:noAutofit/>
          </a:bodyPr>
          <a:lstStyle/>
          <a:p>
            <a:r>
              <a:rPr lang="en-US" sz="3600" dirty="0"/>
              <a:t>Attendance Documentation</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389216" y="1345721"/>
            <a:ext cx="8126134" cy="4273653"/>
          </a:xfrm>
        </p:spPr>
        <p:txBody>
          <a:bodyPr>
            <a:normAutofit lnSpcReduction="10000"/>
          </a:bodyPr>
          <a:lstStyle/>
          <a:p>
            <a:pPr marL="0">
              <a:lnSpc>
                <a:spcPct val="100000"/>
              </a:lnSpc>
              <a:spcBef>
                <a:spcPts val="0"/>
              </a:spcBef>
            </a:pPr>
            <a:r>
              <a:rPr lang="en-US" b="1" i="0" u="none" strike="noStrike" baseline="0" dirty="0">
                <a:solidFill>
                  <a:srgbClr val="000000"/>
                </a:solidFill>
              </a:rPr>
              <a:t>Previous general attendance rules still apply</a:t>
            </a:r>
          </a:p>
          <a:p>
            <a:pPr marL="0">
              <a:lnSpc>
                <a:spcPct val="100000"/>
              </a:lnSpc>
              <a:spcBef>
                <a:spcPts val="0"/>
              </a:spcBef>
            </a:pPr>
            <a:r>
              <a:rPr lang="en-US" dirty="0"/>
              <a:t>Exclusively </a:t>
            </a:r>
            <a:r>
              <a:rPr lang="en-US" b="1" dirty="0"/>
              <a:t>Alternative Instruction </a:t>
            </a:r>
            <a:r>
              <a:rPr lang="en-US" dirty="0"/>
              <a:t>courses</a:t>
            </a:r>
          </a:p>
          <a:p>
            <a:pPr marL="457200" lvl="2">
              <a:lnSpc>
                <a:spcPct val="100000"/>
              </a:lnSpc>
              <a:spcBef>
                <a:spcPts val="0"/>
              </a:spcBef>
            </a:pPr>
            <a:r>
              <a:rPr lang="en-US" sz="2800" dirty="0"/>
              <a:t>Acceptable attendance evidence types still apply</a:t>
            </a:r>
            <a:endParaRPr lang="en-US" sz="2800" i="0" u="none" strike="noStrike" baseline="0" dirty="0"/>
          </a:p>
          <a:p>
            <a:pPr marL="0">
              <a:lnSpc>
                <a:spcPct val="100000"/>
              </a:lnSpc>
              <a:spcBef>
                <a:spcPts val="0"/>
              </a:spcBef>
            </a:pPr>
            <a:r>
              <a:rPr lang="en-US" b="1" dirty="0"/>
              <a:t>Independent Study </a:t>
            </a:r>
            <a:r>
              <a:rPr lang="en-US" dirty="0"/>
              <a:t>courses</a:t>
            </a:r>
          </a:p>
          <a:p>
            <a:pPr marL="457200" lvl="2">
              <a:lnSpc>
                <a:spcPct val="100000"/>
              </a:lnSpc>
              <a:spcBef>
                <a:spcPts val="0"/>
              </a:spcBef>
            </a:pPr>
            <a:r>
              <a:rPr lang="en-US" altLang="en-US" sz="2800" dirty="0">
                <a:latin typeface="Arial" panose="020B0604020202020204" pitchFamily="34" charset="0"/>
                <a:cs typeface="Arial" panose="020B0604020202020204" pitchFamily="34" charset="0"/>
              </a:rPr>
              <a:t>Requests to use alternative attendance documentation types </a:t>
            </a:r>
            <a:r>
              <a:rPr lang="en-US" altLang="en-US" sz="2800" b="1" dirty="0">
                <a:solidFill>
                  <a:srgbClr val="C00000"/>
                </a:solidFill>
                <a:latin typeface="Arial" panose="020B0604020202020204" pitchFamily="34" charset="0"/>
                <a:cs typeface="Arial" panose="020B0604020202020204" pitchFamily="34" charset="0"/>
              </a:rPr>
              <a:t>now require special approval </a:t>
            </a:r>
            <a:r>
              <a:rPr lang="en-US" altLang="en-US" sz="2800" dirty="0">
                <a:latin typeface="Arial" panose="020B0604020202020204" pitchFamily="34" charset="0"/>
                <a:cs typeface="Arial" panose="020B0604020202020204" pitchFamily="34" charset="0"/>
              </a:rPr>
              <a:t>(due early September)</a:t>
            </a:r>
          </a:p>
          <a:p>
            <a:pPr marL="457200" lvl="2">
              <a:lnSpc>
                <a:spcPct val="100000"/>
              </a:lnSpc>
              <a:spcBef>
                <a:spcPts val="0"/>
              </a:spcBef>
            </a:pPr>
            <a:r>
              <a:rPr lang="en-US" altLang="en-US" sz="2800" dirty="0"/>
              <a:t>CSI will provide more information to schools to submit requests</a:t>
            </a:r>
            <a:endParaRPr lang="en-US" sz="2800" dirty="0"/>
          </a:p>
        </p:txBody>
      </p:sp>
      <p:sp>
        <p:nvSpPr>
          <p:cNvPr id="5" name="TextBox 4">
            <a:extLst>
              <a:ext uri="{FF2B5EF4-FFF2-40B4-BE49-F238E27FC236}">
                <a16:creationId xmlns:a16="http://schemas.microsoft.com/office/drawing/2014/main" id="{2F3FAB50-F5F0-F878-3595-9E5518D3D01B}"/>
              </a:ext>
            </a:extLst>
          </p:cNvPr>
          <p:cNvSpPr txBox="1"/>
          <p:nvPr/>
        </p:nvSpPr>
        <p:spPr>
          <a:xfrm>
            <a:off x="269500" y="5512279"/>
            <a:ext cx="8604999" cy="830997"/>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2024 CDE Student October Count Audit Resource Guide</a:t>
            </a:r>
            <a:r>
              <a:rPr lang="en-US" sz="2400" dirty="0">
                <a:effectLst/>
                <a:ea typeface="Arial" panose="020B0604020202020204" pitchFamily="34" charset="0"/>
              </a:rPr>
              <a:t> </a:t>
            </a:r>
          </a:p>
          <a:p>
            <a:pPr algn="ctr"/>
            <a:r>
              <a:rPr lang="en-US" sz="2400" dirty="0"/>
              <a:t>See </a:t>
            </a:r>
            <a:r>
              <a:rPr lang="en-US" sz="2400" b="1" dirty="0"/>
              <a:t>Attendance Funding Eligibility </a:t>
            </a:r>
            <a:r>
              <a:rPr lang="en-US" sz="2400" dirty="0"/>
              <a:t>pages</a:t>
            </a:r>
            <a:r>
              <a:rPr lang="en-US" sz="2400" b="1" dirty="0"/>
              <a:t> </a:t>
            </a:r>
            <a:r>
              <a:rPr lang="en-US" sz="2400" dirty="0"/>
              <a:t>for more details.</a:t>
            </a:r>
          </a:p>
        </p:txBody>
      </p:sp>
      <p:sp>
        <p:nvSpPr>
          <p:cNvPr id="4" name="Slide Number Placeholder 3">
            <a:extLst>
              <a:ext uri="{FF2B5EF4-FFF2-40B4-BE49-F238E27FC236}">
                <a16:creationId xmlns:a16="http://schemas.microsoft.com/office/drawing/2014/main" id="{5473B8A0-F2FC-AA29-2F2E-073E6FEF0CFE}"/>
              </a:ext>
            </a:extLst>
          </p:cNvPr>
          <p:cNvSpPr>
            <a:spLocks noGrp="1"/>
          </p:cNvSpPr>
          <p:nvPr>
            <p:ph type="sldNum" sz="quarter" idx="12"/>
          </p:nvPr>
        </p:nvSpPr>
        <p:spPr/>
        <p:txBody>
          <a:bodyPr/>
          <a:lstStyle/>
          <a:p>
            <a:fld id="{8D38B3C1-EED7-4E88-8F72-013EE3A58C4A}" type="slidenum">
              <a:rPr lang="en-US" smtClean="0"/>
              <a:pPr/>
              <a:t>24</a:t>
            </a:fld>
            <a:endParaRPr lang="en-US" dirty="0"/>
          </a:p>
        </p:txBody>
      </p:sp>
      <p:pic>
        <p:nvPicPr>
          <p:cNvPr id="6" name="Recorded Sound">
            <a:hlinkClick r:id="" action="ppaction://media"/>
            <a:extLst>
              <a:ext uri="{FF2B5EF4-FFF2-40B4-BE49-F238E27FC236}">
                <a16:creationId xmlns:a16="http://schemas.microsoft.com/office/drawing/2014/main" id="{CCC8FA82-5925-4055-0868-086B000EB74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4899" y="6043618"/>
            <a:ext cx="609600" cy="609600"/>
          </a:xfrm>
          <a:prstGeom prst="rect">
            <a:avLst/>
          </a:prstGeom>
        </p:spPr>
      </p:pic>
    </p:spTree>
    <p:extLst>
      <p:ext uri="{BB962C8B-B14F-4D97-AF65-F5344CB8AC3E}">
        <p14:creationId xmlns:p14="http://schemas.microsoft.com/office/powerpoint/2010/main" val="668140951"/>
      </p:ext>
    </p:extLst>
  </p:cSld>
  <p:clrMapOvr>
    <a:masterClrMapping/>
  </p:clrMapOvr>
  <mc:AlternateContent xmlns:mc="http://schemas.openxmlformats.org/markup-compatibility/2006" xmlns:p14="http://schemas.microsoft.com/office/powerpoint/2010/main">
    <mc:Choice Requires="p14">
      <p:transition spd="slow" p14:dur="2000" advTm="46706"/>
    </mc:Choice>
    <mc:Fallback xmlns="">
      <p:transition spd="slow" advTm="4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628650" y="149044"/>
            <a:ext cx="7886700" cy="1325563"/>
          </a:xfrm>
        </p:spPr>
        <p:txBody>
          <a:bodyPr>
            <a:noAutofit/>
          </a:bodyPr>
          <a:lstStyle/>
          <a:p>
            <a:r>
              <a:rPr lang="en-US" sz="3600" dirty="0"/>
              <a:t>Part-Time Student Documentation</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291830" y="1225686"/>
            <a:ext cx="8521430" cy="4275330"/>
          </a:xfrm>
        </p:spPr>
        <p:txBody>
          <a:bodyPr>
            <a:noAutofit/>
          </a:bodyPr>
          <a:lstStyle/>
          <a:p>
            <a:pPr marL="0" indent="0">
              <a:lnSpc>
                <a:spcPct val="100000"/>
              </a:lnSpc>
              <a:spcBef>
                <a:spcPts val="0"/>
              </a:spcBef>
              <a:buNone/>
            </a:pPr>
            <a:r>
              <a:rPr lang="en-US" sz="2400" dirty="0">
                <a:latin typeface="+mn-lt"/>
              </a:rPr>
              <a:t>For part-time students in grades 1-12, not meeting one of the criteria listed below, schools must complete and submit Form AUD-109, </a:t>
            </a:r>
            <a:r>
              <a:rPr lang="en-US" sz="2400" b="1" dirty="0">
                <a:latin typeface="+mn-lt"/>
              </a:rPr>
              <a:t>Confirmation of Part-Time Funding Eligibility </a:t>
            </a:r>
            <a:r>
              <a:rPr lang="en-US" sz="2400" dirty="0">
                <a:latin typeface="+mn-lt"/>
              </a:rPr>
              <a:t> (linked on the CSI </a:t>
            </a:r>
            <a:r>
              <a:rPr lang="en-US" sz="2400" dirty="0">
                <a:latin typeface="+mn-lt"/>
                <a:hlinkClick r:id="rId5"/>
              </a:rPr>
              <a:t>Audits</a:t>
            </a:r>
            <a:r>
              <a:rPr lang="en-US" sz="2400" dirty="0">
                <a:latin typeface="+mn-lt"/>
              </a:rPr>
              <a:t> webpage and due by October 16)</a:t>
            </a:r>
            <a:endParaRPr lang="en-US" sz="2400" b="0" i="0" u="none" strike="noStrike" baseline="0" dirty="0">
              <a:latin typeface="+mn-lt"/>
            </a:endParaRPr>
          </a:p>
          <a:p>
            <a:pPr lvl="1">
              <a:lnSpc>
                <a:spcPct val="100000"/>
              </a:lnSpc>
              <a:spcBef>
                <a:spcPts val="0"/>
              </a:spcBef>
            </a:pPr>
            <a:r>
              <a:rPr lang="en-US" b="0" i="0" u="none" strike="noStrike" baseline="0" dirty="0">
                <a:latin typeface="+mn-lt"/>
              </a:rPr>
              <a:t>Receiving services under an IEP</a:t>
            </a:r>
          </a:p>
          <a:p>
            <a:pPr lvl="1">
              <a:lnSpc>
                <a:spcPct val="100000"/>
              </a:lnSpc>
              <a:spcBef>
                <a:spcPts val="0"/>
              </a:spcBef>
            </a:pPr>
            <a:r>
              <a:rPr lang="en-US" b="0" i="0" u="none" strike="noStrike" baseline="0" dirty="0">
                <a:latin typeface="+mn-lt"/>
              </a:rPr>
              <a:t>Identified by the Department as being in their fifth year of high school or beyond</a:t>
            </a:r>
          </a:p>
          <a:p>
            <a:pPr lvl="1">
              <a:lnSpc>
                <a:spcPct val="100000"/>
              </a:lnSpc>
              <a:spcBef>
                <a:spcPts val="0"/>
              </a:spcBef>
            </a:pPr>
            <a:r>
              <a:rPr lang="en-US" b="0" i="0" u="none" strike="noStrike" baseline="0" dirty="0">
                <a:latin typeface="+mn-lt"/>
              </a:rPr>
              <a:t>Identified as participating in a high-school equivalency diploma program</a:t>
            </a:r>
          </a:p>
          <a:p>
            <a:pPr lvl="1">
              <a:lnSpc>
                <a:spcPct val="100000"/>
              </a:lnSpc>
              <a:spcBef>
                <a:spcPts val="0"/>
              </a:spcBef>
            </a:pPr>
            <a:r>
              <a:rPr lang="en-US" b="0" i="0" u="none" strike="noStrike" baseline="0" dirty="0">
                <a:latin typeface="+mn-lt"/>
              </a:rPr>
              <a:t>Identified as a home-based education student receiving educational services by the district </a:t>
            </a:r>
          </a:p>
        </p:txBody>
      </p:sp>
      <p:sp>
        <p:nvSpPr>
          <p:cNvPr id="5" name="TextBox 4">
            <a:extLst>
              <a:ext uri="{FF2B5EF4-FFF2-40B4-BE49-F238E27FC236}">
                <a16:creationId xmlns:a16="http://schemas.microsoft.com/office/drawing/2014/main" id="{05DE464F-1BE5-5CD8-37EE-44E651B75E50}"/>
              </a:ext>
            </a:extLst>
          </p:cNvPr>
          <p:cNvSpPr txBox="1"/>
          <p:nvPr/>
        </p:nvSpPr>
        <p:spPr>
          <a:xfrm>
            <a:off x="208261" y="550101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Instructional Time Calculations and Restrictions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25</a:t>
            </a:fld>
            <a:endParaRPr lang="en-US" dirty="0"/>
          </a:p>
        </p:txBody>
      </p:sp>
      <p:pic>
        <p:nvPicPr>
          <p:cNvPr id="6" name="Recorded Sound">
            <a:hlinkClick r:id="" action="ppaction://media"/>
            <a:extLst>
              <a:ext uri="{FF2B5EF4-FFF2-40B4-BE49-F238E27FC236}">
                <a16:creationId xmlns:a16="http://schemas.microsoft.com/office/drawing/2014/main" id="{50962CE1-E04F-9CE9-8B8B-C0CE9D5017C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8460" y="6046118"/>
            <a:ext cx="609600" cy="609600"/>
          </a:xfrm>
          <a:prstGeom prst="rect">
            <a:avLst/>
          </a:prstGeom>
        </p:spPr>
      </p:pic>
    </p:spTree>
    <p:extLst>
      <p:ext uri="{BB962C8B-B14F-4D97-AF65-F5344CB8AC3E}">
        <p14:creationId xmlns:p14="http://schemas.microsoft.com/office/powerpoint/2010/main" val="3940112958"/>
      </p:ext>
    </p:extLst>
  </p:cSld>
  <p:clrMapOvr>
    <a:masterClrMapping/>
  </p:clrMapOvr>
  <mc:AlternateContent xmlns:mc="http://schemas.openxmlformats.org/markup-compatibility/2006" xmlns:p14="http://schemas.microsoft.com/office/powerpoint/2010/main">
    <mc:Choice Requires="p14">
      <p:transition spd="slow" p14:dur="2000" advTm="40630"/>
    </mc:Choice>
    <mc:Fallback xmlns="">
      <p:transition spd="slow" advTm="4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p:txBody>
          <a:bodyPr>
            <a:noAutofit/>
          </a:bodyPr>
          <a:lstStyle/>
          <a:p>
            <a:r>
              <a:rPr lang="en-US" sz="3600" dirty="0"/>
              <a:t>Proof of Residency (POR) Forms</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628650" y="1397478"/>
            <a:ext cx="7886700" cy="4946353"/>
          </a:xfrm>
        </p:spPr>
        <p:txBody>
          <a:bodyPr>
            <a:normAutofit/>
          </a:bodyPr>
          <a:lstStyle/>
          <a:p>
            <a:pPr marL="0" marR="0" indent="0" algn="l">
              <a:buNone/>
            </a:pPr>
            <a:r>
              <a:rPr lang="en-US" sz="2200" b="0" i="0" u="none" strike="noStrike" baseline="0" dirty="0"/>
              <a:t>Schools must verify and document student residency in the State of Colorado upon enrollment and annually thereafter </a:t>
            </a:r>
            <a:r>
              <a:rPr lang="en-US" sz="2200" b="1" i="0" u="none" strike="noStrike" baseline="0" dirty="0"/>
              <a:t>for two student scenarios and submit those to CSI</a:t>
            </a:r>
          </a:p>
          <a:p>
            <a:pPr marL="457200" marR="0" indent="-457200" algn="l">
              <a:buFont typeface="+mj-lt"/>
              <a:buAutoNum type="arabicPeriod"/>
            </a:pPr>
            <a:r>
              <a:rPr lang="en-US" sz="2200" b="0" i="0" u="none" strike="noStrike" baseline="0" dirty="0"/>
              <a:t>Online Program students: </a:t>
            </a:r>
          </a:p>
          <a:p>
            <a:pPr lvl="1"/>
            <a:r>
              <a:rPr lang="en-US" sz="2200" dirty="0"/>
              <a:t>Rules remain the same</a:t>
            </a:r>
          </a:p>
          <a:p>
            <a:pPr lvl="1"/>
            <a:r>
              <a:rPr lang="en-US" sz="2200" b="0" i="0" u="none" strike="noStrike" baseline="0" dirty="0"/>
              <a:t>Required for students </a:t>
            </a:r>
            <a:r>
              <a:rPr lang="en-US" sz="2200" dirty="0"/>
              <a:t>exclusively enrolled in online K-12 courses taking place off-site</a:t>
            </a:r>
          </a:p>
          <a:p>
            <a:pPr lvl="1"/>
            <a:r>
              <a:rPr lang="en-US" sz="2200" dirty="0"/>
              <a:t>Use the </a:t>
            </a:r>
            <a:r>
              <a:rPr lang="en-US" sz="2200" b="1" dirty="0"/>
              <a:t>Online Affidavit of CO Residency </a:t>
            </a:r>
            <a:r>
              <a:rPr lang="en-US" sz="2200" dirty="0"/>
              <a:t>form</a:t>
            </a:r>
            <a:r>
              <a:rPr lang="en-US" sz="2200" b="1" dirty="0"/>
              <a:t> </a:t>
            </a:r>
            <a:r>
              <a:rPr lang="en-US" sz="2200" dirty="0"/>
              <a:t>(linked on the CSI </a:t>
            </a:r>
            <a:r>
              <a:rPr lang="en-US" sz="2200" dirty="0">
                <a:hlinkClick r:id="rId5"/>
              </a:rPr>
              <a:t>Audits</a:t>
            </a:r>
            <a:r>
              <a:rPr lang="en-US" sz="2200" dirty="0"/>
              <a:t> webpage)</a:t>
            </a:r>
            <a:endParaRPr lang="en-US" sz="2200" b="0" i="0" u="none" strike="noStrike" baseline="0" dirty="0"/>
          </a:p>
          <a:p>
            <a:pPr marL="457200" indent="-457200">
              <a:buFont typeface="+mj-lt"/>
              <a:buAutoNum type="arabicPeriod"/>
            </a:pPr>
            <a:r>
              <a:rPr lang="en-US" sz="2200" b="0" i="0" u="none" strike="noStrike" baseline="0" dirty="0"/>
              <a:t>(NEW) Students enrolled exclusively in alternative  instruction </a:t>
            </a:r>
            <a:r>
              <a:rPr lang="en-US" sz="2200" b="1" i="0" u="none" strike="noStrike" baseline="0" dirty="0"/>
              <a:t>or </a:t>
            </a:r>
            <a:r>
              <a:rPr lang="en-US" sz="2200" b="0" i="0" u="none" strike="noStrike" baseline="0" dirty="0"/>
              <a:t>any student having a schedule that does not require their regular physical presence at </a:t>
            </a:r>
            <a:r>
              <a:rPr lang="en-US" sz="2200" dirty="0"/>
              <a:t>the</a:t>
            </a:r>
            <a:r>
              <a:rPr lang="en-US" sz="2200" b="0" i="0" u="none" strike="noStrike" baseline="0" dirty="0"/>
              <a:t> public school</a:t>
            </a:r>
          </a:p>
          <a:p>
            <a:pPr lvl="1"/>
            <a:r>
              <a:rPr lang="en-US" sz="2200" dirty="0"/>
              <a:t>Use the </a:t>
            </a:r>
            <a:r>
              <a:rPr lang="en-US" sz="2200" b="1" dirty="0"/>
              <a:t>Brick-and-Mortar Affidavit Residency Sample </a:t>
            </a:r>
            <a:r>
              <a:rPr lang="en-US" sz="2200" dirty="0"/>
              <a:t>form (linked on the CSI </a:t>
            </a:r>
            <a:r>
              <a:rPr lang="en-US" sz="2200" dirty="0">
                <a:hlinkClick r:id="rId5"/>
              </a:rPr>
              <a:t>Audits</a:t>
            </a:r>
            <a:r>
              <a:rPr lang="en-US" sz="2200" dirty="0"/>
              <a:t> webpage)</a:t>
            </a:r>
            <a:endParaRPr lang="en-US" sz="2200" b="0" i="0" u="none" strike="noStrike" baseline="0" dirty="0"/>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26</a:t>
            </a:fld>
            <a:endParaRPr lang="en-US" dirty="0"/>
          </a:p>
        </p:txBody>
      </p:sp>
      <p:pic>
        <p:nvPicPr>
          <p:cNvPr id="5" name="Recorded Sound">
            <a:hlinkClick r:id="" action="ppaction://media"/>
            <a:extLst>
              <a:ext uri="{FF2B5EF4-FFF2-40B4-BE49-F238E27FC236}">
                <a16:creationId xmlns:a16="http://schemas.microsoft.com/office/drawing/2014/main" id="{6834904B-BBD2-BB2F-A317-4DF5D19C520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6039031"/>
            <a:ext cx="609600" cy="609600"/>
          </a:xfrm>
          <a:prstGeom prst="rect">
            <a:avLst/>
          </a:prstGeom>
        </p:spPr>
      </p:pic>
    </p:spTree>
    <p:extLst>
      <p:ext uri="{BB962C8B-B14F-4D97-AF65-F5344CB8AC3E}">
        <p14:creationId xmlns:p14="http://schemas.microsoft.com/office/powerpoint/2010/main" val="3825596341"/>
      </p:ext>
    </p:extLst>
  </p:cSld>
  <p:clrMapOvr>
    <a:masterClrMapping/>
  </p:clrMapOvr>
  <mc:AlternateContent xmlns:mc="http://schemas.openxmlformats.org/markup-compatibility/2006" xmlns:p14="http://schemas.microsoft.com/office/powerpoint/2010/main">
    <mc:Choice Requires="p14">
      <p:transition spd="slow" p14:dur="2000" advTm="61066"/>
    </mc:Choice>
    <mc:Fallback xmlns="">
      <p:transition spd="slow" advTm="61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Free and Reduced Lunch</a:t>
            </a:r>
          </a:p>
        </p:txBody>
      </p:sp>
      <p:pic>
        <p:nvPicPr>
          <p:cNvPr id="3" name="Recorded Sound">
            <a:hlinkClick r:id="" action="ppaction://media"/>
            <a:extLst>
              <a:ext uri="{FF2B5EF4-FFF2-40B4-BE49-F238E27FC236}">
                <a16:creationId xmlns:a16="http://schemas.microsoft.com/office/drawing/2014/main" id="{DA24CE2C-C810-CDB6-26E2-840BE31FADB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50" y="5693229"/>
            <a:ext cx="609600" cy="609600"/>
          </a:xfrm>
          <a:prstGeom prst="rect">
            <a:avLst/>
          </a:prstGeom>
        </p:spPr>
      </p:pic>
    </p:spTree>
    <p:extLst>
      <p:ext uri="{BB962C8B-B14F-4D97-AF65-F5344CB8AC3E}">
        <p14:creationId xmlns:p14="http://schemas.microsoft.com/office/powerpoint/2010/main" val="3346640757"/>
      </p:ext>
    </p:extLst>
  </p:cSld>
  <p:clrMapOvr>
    <a:masterClrMapping/>
  </p:clrMapOvr>
  <mc:AlternateContent xmlns:mc="http://schemas.openxmlformats.org/markup-compatibility/2006" xmlns:p14="http://schemas.microsoft.com/office/powerpoint/2010/main">
    <mc:Choice Requires="p14">
      <p:transition spd="slow" p14:dur="2000" advTm="5113"/>
    </mc:Choice>
    <mc:Fallback xmlns="">
      <p:transition spd="slow" advTm="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546965" cy="1325563"/>
          </a:xfrm>
        </p:spPr>
        <p:txBody>
          <a:bodyPr>
            <a:normAutofit/>
          </a:bodyPr>
          <a:lstStyle/>
          <a:p>
            <a:r>
              <a:rPr lang="en-US" sz="4000" dirty="0"/>
              <a:t>Free and Reduced Lunch Reminders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r>
              <a:rPr lang="en-US" b="1" dirty="0"/>
              <a:t>Healthy School Meals for All program (HSMA) </a:t>
            </a:r>
            <a:r>
              <a:rPr lang="en-US" dirty="0"/>
              <a:t>continues for 24-25</a:t>
            </a:r>
          </a:p>
          <a:p>
            <a:r>
              <a:rPr lang="en-US" dirty="0"/>
              <a:t>Schools that opt in still need to collect, retain, and provide student eligibility documentation for audit purposes</a:t>
            </a:r>
          </a:p>
          <a:p>
            <a:r>
              <a:rPr lang="en-US" dirty="0"/>
              <a:t>Only students with qualifying eligibility documentation may be reported as free or reduced lunch eligible in the October Count </a:t>
            </a:r>
          </a:p>
          <a:p>
            <a:endParaRPr lang="en-US" sz="3200" b="1"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28</a:t>
            </a:fld>
            <a:endParaRPr lang="en-US" dirty="0"/>
          </a:p>
        </p:txBody>
      </p:sp>
      <p:pic>
        <p:nvPicPr>
          <p:cNvPr id="5" name="Recorded Sound">
            <a:hlinkClick r:id="" action="ppaction://media"/>
            <a:extLst>
              <a:ext uri="{FF2B5EF4-FFF2-40B4-BE49-F238E27FC236}">
                <a16:creationId xmlns:a16="http://schemas.microsoft.com/office/drawing/2014/main" id="{C9B62A51-9C5A-4971-383F-D6CCEDD40C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5183" y="5818248"/>
            <a:ext cx="609600" cy="609600"/>
          </a:xfrm>
          <a:prstGeom prst="rect">
            <a:avLst/>
          </a:prstGeom>
        </p:spPr>
      </p:pic>
    </p:spTree>
    <p:extLst>
      <p:ext uri="{BB962C8B-B14F-4D97-AF65-F5344CB8AC3E}">
        <p14:creationId xmlns:p14="http://schemas.microsoft.com/office/powerpoint/2010/main" val="3965460228"/>
      </p:ext>
    </p:extLst>
  </p:cSld>
  <p:clrMapOvr>
    <a:masterClrMapping/>
  </p:clrMapOvr>
  <mc:AlternateContent xmlns:mc="http://schemas.openxmlformats.org/markup-compatibility/2006" xmlns:p14="http://schemas.microsoft.com/office/powerpoint/2010/main">
    <mc:Choice Requires="p14">
      <p:transition spd="slow" p14:dur="2000" advTm="31246"/>
    </mc:Choice>
    <mc:Fallback xmlns="">
      <p:transition spd="slow" advTm="3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365566" cy="1325563"/>
          </a:xfrm>
        </p:spPr>
        <p:txBody>
          <a:bodyPr>
            <a:normAutofit/>
          </a:bodyPr>
          <a:lstStyle/>
          <a:p>
            <a:r>
              <a:rPr lang="en-US" sz="4000" dirty="0"/>
              <a:t>Free and Reduced Lunch Changes</a:t>
            </a:r>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pPr marL="0" indent="0">
              <a:buNone/>
            </a:pPr>
            <a:r>
              <a:rPr lang="en-US" sz="3200" dirty="0">
                <a:latin typeface="Calibri" panose="020F0502020204030204" pitchFamily="34" charset="0"/>
                <a:ea typeface="Calibri" panose="020F0502020204030204" pitchFamily="34" charset="0"/>
                <a:cs typeface="Calibri" panose="020F0502020204030204" pitchFamily="34" charset="0"/>
              </a:rPr>
              <a:t>Beginning in 24-25 </a:t>
            </a:r>
          </a:p>
          <a:p>
            <a:r>
              <a:rPr lang="en-US" sz="3200" dirty="0">
                <a:latin typeface="Calibri" panose="020F0502020204030204" pitchFamily="34" charset="0"/>
                <a:ea typeface="Calibri" panose="020F0502020204030204" pitchFamily="34" charset="0"/>
                <a:cs typeface="Calibri" panose="020F0502020204030204" pitchFamily="34" charset="0"/>
              </a:rPr>
              <a:t>There is a new </a:t>
            </a:r>
            <a:r>
              <a:rPr lang="en-US" sz="3200" b="1" dirty="0">
                <a:latin typeface="Calibri" panose="020F0502020204030204" pitchFamily="34" charset="0"/>
                <a:ea typeface="Calibri" panose="020F0502020204030204" pitchFamily="34" charset="0"/>
                <a:cs typeface="Calibri" panose="020F0502020204030204" pitchFamily="34" charset="0"/>
              </a:rPr>
              <a:t>At-Risk interchange file</a:t>
            </a:r>
            <a:endParaRPr lang="en-US" sz="3200" dirty="0">
              <a:latin typeface="Calibri" panose="020F0502020204030204" pitchFamily="34" charset="0"/>
              <a:ea typeface="Calibri" panose="020F0502020204030204" pitchFamily="34" charset="0"/>
              <a:cs typeface="Calibri" panose="020F0502020204030204" pitchFamily="34" charset="0"/>
            </a:endParaRPr>
          </a:p>
          <a:p>
            <a:pPr lvl="1"/>
            <a:r>
              <a:rPr lang="en-US" sz="3200" dirty="0">
                <a:latin typeface="Calibri" panose="020F0502020204030204" pitchFamily="34" charset="0"/>
                <a:ea typeface="Calibri" panose="020F0502020204030204" pitchFamily="34" charset="0"/>
                <a:cs typeface="Calibri" panose="020F0502020204030204" pitchFamily="34" charset="0"/>
              </a:rPr>
              <a:t>Purpose is to obtain student level census block information needed to implement the new at-risk measure</a:t>
            </a:r>
          </a:p>
          <a:p>
            <a:pPr lvl="1"/>
            <a:r>
              <a:rPr lang="en-US" sz="3200" dirty="0">
                <a:latin typeface="Calibri" panose="020F0502020204030204" pitchFamily="34" charset="0"/>
                <a:ea typeface="Calibri" panose="020F0502020204030204" pitchFamily="34" charset="0"/>
                <a:cs typeface="Calibri" panose="020F0502020204030204" pitchFamily="34" charset="0"/>
              </a:rPr>
              <a:t>CSI will work closely with schools on this new file submission – more information will be provided</a:t>
            </a: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29</a:t>
            </a:fld>
            <a:endParaRPr lang="en-US" dirty="0"/>
          </a:p>
        </p:txBody>
      </p:sp>
      <p:pic>
        <p:nvPicPr>
          <p:cNvPr id="3" name="Recorded Sound">
            <a:hlinkClick r:id="" action="ppaction://media"/>
            <a:extLst>
              <a:ext uri="{FF2B5EF4-FFF2-40B4-BE49-F238E27FC236}">
                <a16:creationId xmlns:a16="http://schemas.microsoft.com/office/drawing/2014/main" id="{C7273CB1-F014-B227-C3A1-D412AF7C028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734231"/>
            <a:ext cx="609600" cy="609600"/>
          </a:xfrm>
          <a:prstGeom prst="rect">
            <a:avLst/>
          </a:prstGeom>
        </p:spPr>
      </p:pic>
    </p:spTree>
    <p:extLst>
      <p:ext uri="{BB962C8B-B14F-4D97-AF65-F5344CB8AC3E}">
        <p14:creationId xmlns:p14="http://schemas.microsoft.com/office/powerpoint/2010/main" val="2586388675"/>
      </p:ext>
    </p:extLst>
  </p:cSld>
  <p:clrMapOvr>
    <a:masterClrMapping/>
  </p:clrMapOvr>
  <mc:AlternateContent xmlns:mc="http://schemas.openxmlformats.org/markup-compatibility/2006" xmlns:p14="http://schemas.microsoft.com/office/powerpoint/2010/main">
    <mc:Choice Requires="p14">
      <p:transition spd="slow" p14:dur="2000" advTm="30198"/>
    </mc:Choice>
    <mc:Fallback xmlns="">
      <p:transition spd="slow" advTm="3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Audit Resources</a:t>
            </a:r>
          </a:p>
        </p:txBody>
      </p:sp>
      <p:pic>
        <p:nvPicPr>
          <p:cNvPr id="3" name="Recorded Sound">
            <a:hlinkClick r:id="" action="ppaction://media"/>
            <a:extLst>
              <a:ext uri="{FF2B5EF4-FFF2-40B4-BE49-F238E27FC236}">
                <a16:creationId xmlns:a16="http://schemas.microsoft.com/office/drawing/2014/main" id="{C1FF817B-A02B-56A2-00B4-92DF6E202B2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9267" y="5712124"/>
            <a:ext cx="609600" cy="609600"/>
          </a:xfrm>
          <a:prstGeom prst="rect">
            <a:avLst/>
          </a:prstGeom>
        </p:spPr>
      </p:pic>
    </p:spTree>
    <p:extLst>
      <p:ext uri="{BB962C8B-B14F-4D97-AF65-F5344CB8AC3E}">
        <p14:creationId xmlns:p14="http://schemas.microsoft.com/office/powerpoint/2010/main" val="4055188026"/>
      </p:ext>
    </p:extLst>
  </p:cSld>
  <p:clrMapOvr>
    <a:masterClrMapping/>
  </p:clrMapOvr>
  <mc:AlternateContent xmlns:mc="http://schemas.openxmlformats.org/markup-compatibility/2006" xmlns:p14="http://schemas.microsoft.com/office/powerpoint/2010/main">
    <mc:Choice Requires="p14">
      <p:transition spd="slow" p14:dur="2000" advTm="5372"/>
    </mc:Choice>
    <mc:Fallback xmlns="">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276045" y="2241223"/>
            <a:ext cx="8488393" cy="1325563"/>
          </a:xfrm>
        </p:spPr>
        <p:txBody>
          <a:bodyPr>
            <a:normAutofit/>
          </a:bodyPr>
          <a:lstStyle/>
          <a:p>
            <a:r>
              <a:rPr lang="en-US" sz="4000" dirty="0"/>
              <a:t>Unique Program and Student Types</a:t>
            </a:r>
          </a:p>
        </p:txBody>
      </p:sp>
      <p:pic>
        <p:nvPicPr>
          <p:cNvPr id="3" name="Recorded Sound">
            <a:hlinkClick r:id="" action="ppaction://media"/>
            <a:extLst>
              <a:ext uri="{FF2B5EF4-FFF2-40B4-BE49-F238E27FC236}">
                <a16:creationId xmlns:a16="http://schemas.microsoft.com/office/drawing/2014/main" id="{8FDC5F40-196B-DB52-FBD1-512D1B4CE9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4838" y="5627915"/>
            <a:ext cx="609600" cy="609600"/>
          </a:xfrm>
          <a:prstGeom prst="rect">
            <a:avLst/>
          </a:prstGeom>
        </p:spPr>
      </p:pic>
    </p:spTree>
    <p:extLst>
      <p:ext uri="{BB962C8B-B14F-4D97-AF65-F5344CB8AC3E}">
        <p14:creationId xmlns:p14="http://schemas.microsoft.com/office/powerpoint/2010/main" val="1821355000"/>
      </p:ext>
    </p:extLst>
  </p:cSld>
  <p:clrMapOvr>
    <a:masterClrMapping/>
  </p:clrMapOvr>
  <mc:AlternateContent xmlns:mc="http://schemas.openxmlformats.org/markup-compatibility/2006" xmlns:p14="http://schemas.microsoft.com/office/powerpoint/2010/main">
    <mc:Choice Requires="p14">
      <p:transition spd="slow" p14:dur="2000" advTm="5804"/>
    </mc:Choice>
    <mc:Fallback xmlns="">
      <p:transition spd="slow" advTm="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319406"/>
            <a:ext cx="7886700" cy="1325563"/>
          </a:xfrm>
        </p:spPr>
        <p:txBody>
          <a:bodyPr/>
          <a:lstStyle/>
          <a:p>
            <a:r>
              <a:rPr lang="en-US" dirty="0">
                <a:latin typeface="Arial" panose="020B0604020202020204" pitchFamily="34" charset="0"/>
                <a:cs typeface="Arial" panose="020B0604020202020204" pitchFamily="34" charset="0"/>
              </a:rPr>
              <a:t>ASCENT Students</a:t>
            </a:r>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466910"/>
            <a:ext cx="8365566" cy="4351338"/>
          </a:xfrm>
        </p:spPr>
        <p:txBody>
          <a:bodyPr>
            <a:normAutofit/>
          </a:bodyPr>
          <a:lstStyle/>
          <a:p>
            <a:pPr marL="0" indent="0">
              <a:buNone/>
            </a:pPr>
            <a:r>
              <a:rPr lang="en-US" altLang="en-US" sz="3200" b="1" dirty="0">
                <a:latin typeface="Arial" panose="020B0604020202020204" pitchFamily="34" charset="0"/>
                <a:cs typeface="Arial" panose="020B0604020202020204" pitchFamily="34" charset="0"/>
              </a:rPr>
              <a:t>New Documentation Requirement:</a:t>
            </a:r>
            <a:endParaRPr lang="en-US" sz="1800" b="0" i="0" u="none" strike="noStrike" baseline="0" dirty="0">
              <a:latin typeface="Calibri" panose="020F0502020204030204" pitchFamily="34" charset="0"/>
            </a:endParaRPr>
          </a:p>
          <a:p>
            <a:pPr marR="0" algn="l"/>
            <a:r>
              <a:rPr lang="en-US" sz="3200" b="0" i="0" u="none" strike="noStrike" baseline="0" dirty="0">
                <a:latin typeface="Calibri" panose="020F0502020204030204" pitchFamily="34" charset="0"/>
              </a:rPr>
              <a:t>For students enrolled in </a:t>
            </a:r>
            <a:r>
              <a:rPr lang="en-US" sz="3200" b="1" i="0" u="none" strike="noStrike" baseline="0" dirty="0">
                <a:latin typeface="Calibri" panose="020F0502020204030204" pitchFamily="34" charset="0"/>
              </a:rPr>
              <a:t>ASCENT</a:t>
            </a:r>
            <a:r>
              <a:rPr lang="en-US" sz="3200" b="0" i="0" u="none" strike="noStrike" baseline="0" dirty="0">
                <a:latin typeface="Calibri" panose="020F0502020204030204" pitchFamily="34" charset="0"/>
              </a:rPr>
              <a:t>, schools must be prepared to provide a </a:t>
            </a:r>
            <a:r>
              <a:rPr lang="en-US" sz="3200" b="1" i="0" u="none" strike="noStrike" baseline="0" dirty="0">
                <a:latin typeface="Calibri" panose="020F0502020204030204" pitchFamily="34" charset="0"/>
              </a:rPr>
              <a:t>college transcript </a:t>
            </a:r>
            <a:r>
              <a:rPr lang="en-US" sz="3200" b="0" i="0" u="none" strike="noStrike" baseline="0" dirty="0">
                <a:latin typeface="Calibri" panose="020F0502020204030204" pitchFamily="34" charset="0"/>
              </a:rPr>
              <a:t>demonstrating the student has completed the minimum college coursework (i.e., at least 9 semester credits) prior to the student’s ASCENT year</a:t>
            </a:r>
          </a:p>
          <a:p>
            <a:pPr marL="742950" lvl="1" indent="-285750"/>
            <a:r>
              <a:rPr lang="en-US" sz="3200" dirty="0">
                <a:latin typeface="Calibri" panose="020F0502020204030204" pitchFamily="34" charset="0"/>
              </a:rPr>
              <a:t>Unofficial versions of c</a:t>
            </a:r>
            <a:r>
              <a:rPr lang="en-US" sz="3200" b="0" i="0" u="none" strike="noStrike" baseline="0" dirty="0">
                <a:latin typeface="Calibri" panose="020F0502020204030204" pitchFamily="34" charset="0"/>
              </a:rPr>
              <a:t>ollege transcripts are </a:t>
            </a:r>
            <a:r>
              <a:rPr lang="en-US" sz="3200" dirty="0">
                <a:latin typeface="Calibri" panose="020F0502020204030204" pitchFamily="34" charset="0"/>
              </a:rPr>
              <a:t>acceptable</a:t>
            </a:r>
            <a:endParaRPr lang="en-US" sz="3200" b="0" i="0" u="none" strike="noStrike" baseline="0" dirty="0">
              <a:latin typeface="Calibri" panose="020F0502020204030204" pitchFamily="34" charset="0"/>
            </a:endParaRPr>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31</a:t>
            </a:fld>
            <a:endParaRPr lang="en-US" dirty="0"/>
          </a:p>
        </p:txBody>
      </p:sp>
      <p:pic>
        <p:nvPicPr>
          <p:cNvPr id="3" name="Recorded Sound">
            <a:hlinkClick r:id="" action="ppaction://media"/>
            <a:extLst>
              <a:ext uri="{FF2B5EF4-FFF2-40B4-BE49-F238E27FC236}">
                <a16:creationId xmlns:a16="http://schemas.microsoft.com/office/drawing/2014/main" id="{C5227C99-AB9F-F7C5-A7A5-CF39E57F437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916793"/>
            <a:ext cx="609600" cy="609600"/>
          </a:xfrm>
          <a:prstGeom prst="rect">
            <a:avLst/>
          </a:prstGeom>
        </p:spPr>
      </p:pic>
    </p:spTree>
    <p:extLst>
      <p:ext uri="{BB962C8B-B14F-4D97-AF65-F5344CB8AC3E}">
        <p14:creationId xmlns:p14="http://schemas.microsoft.com/office/powerpoint/2010/main" val="867493952"/>
      </p:ext>
    </p:extLst>
  </p:cSld>
  <p:clrMapOvr>
    <a:masterClrMapping/>
  </p:clrMapOvr>
  <mc:AlternateContent xmlns:mc="http://schemas.openxmlformats.org/markup-compatibility/2006" xmlns:p14="http://schemas.microsoft.com/office/powerpoint/2010/main">
    <mc:Choice Requires="p14">
      <p:transition spd="slow" p14:dur="2000" advTm="27609"/>
    </mc:Choice>
    <mc:Fallback xmlns="">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89217" y="319406"/>
            <a:ext cx="8365565" cy="1325563"/>
          </a:xfrm>
        </p:spPr>
        <p:txBody>
          <a:bodyPr/>
          <a:lstStyle/>
          <a:p>
            <a:r>
              <a:rPr lang="en-US" sz="4400" dirty="0">
                <a:latin typeface="Arial" panose="020B0604020202020204" pitchFamily="34" charset="0"/>
                <a:cs typeface="Arial" panose="020B0604020202020204" pitchFamily="34" charset="0"/>
              </a:rPr>
              <a:t>Concurrent Enrollment Students</a:t>
            </a: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32</a:t>
            </a:fld>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389217" y="1644968"/>
            <a:ext cx="8365566" cy="4740871"/>
          </a:xfrm>
        </p:spPr>
        <p:txBody>
          <a:bodyPr>
            <a:normAutofit/>
          </a:bodyPr>
          <a:lstStyle/>
          <a:p>
            <a:pPr marL="285750" marR="0" indent="-285750" algn="l">
              <a:buFont typeface="Arial" panose="020B0604020202020204" pitchFamily="34" charset="0"/>
              <a:buChar char="•"/>
            </a:pPr>
            <a:r>
              <a:rPr lang="en-US" sz="3200" i="0" u="none" strike="noStrike" baseline="0" dirty="0">
                <a:latin typeface="Calibri" panose="020F0502020204030204" pitchFamily="34" charset="0"/>
              </a:rPr>
              <a:t>Beginning in 24-25</a:t>
            </a:r>
          </a:p>
          <a:p>
            <a:pPr marL="742950" lvl="1" indent="-285750">
              <a:buFont typeface="Arial" panose="020B0604020202020204" pitchFamily="34" charset="0"/>
              <a:buChar char="•"/>
            </a:pPr>
            <a:r>
              <a:rPr lang="en-US" sz="3200" dirty="0">
                <a:latin typeface="Calibri" panose="020F0502020204030204" pitchFamily="34" charset="0"/>
              </a:rPr>
              <a:t>T</a:t>
            </a:r>
            <a:r>
              <a:rPr lang="en-US" sz="3200" b="0" i="0" u="none" strike="noStrike" baseline="0" dirty="0">
                <a:latin typeface="Calibri" panose="020F0502020204030204" pitchFamily="34" charset="0"/>
              </a:rPr>
              <a:t>ransition students are not limited in the number of CE courses they can take while receiving 18 to 21-year-old services, provided the courses can be applied toward the completion of the student’s remaining post-secondary goals, as outlined in their IEP</a:t>
            </a:r>
          </a:p>
        </p:txBody>
      </p:sp>
      <p:pic>
        <p:nvPicPr>
          <p:cNvPr id="3" name="Recorded Sound">
            <a:hlinkClick r:id="" action="ppaction://media"/>
            <a:extLst>
              <a:ext uri="{FF2B5EF4-FFF2-40B4-BE49-F238E27FC236}">
                <a16:creationId xmlns:a16="http://schemas.microsoft.com/office/drawing/2014/main" id="{9EE33CD2-6961-7FFC-AF6B-E3849598DF2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5161" y="5916793"/>
            <a:ext cx="609600" cy="609600"/>
          </a:xfrm>
          <a:prstGeom prst="rect">
            <a:avLst/>
          </a:prstGeom>
        </p:spPr>
      </p:pic>
    </p:spTree>
    <p:extLst>
      <p:ext uri="{BB962C8B-B14F-4D97-AF65-F5344CB8AC3E}">
        <p14:creationId xmlns:p14="http://schemas.microsoft.com/office/powerpoint/2010/main" val="1494268202"/>
      </p:ext>
    </p:extLst>
  </p:cSld>
  <p:clrMapOvr>
    <a:masterClrMapping/>
  </p:clrMapOvr>
  <mc:AlternateContent xmlns:mc="http://schemas.openxmlformats.org/markup-compatibility/2006" xmlns:p14="http://schemas.microsoft.com/office/powerpoint/2010/main">
    <mc:Choice Requires="p14">
      <p:transition spd="slow" p14:dur="2000" advTm="23749"/>
    </mc:Choice>
    <mc:Fallback xmlns="">
      <p:transition spd="slow" advTm="2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49" y="149044"/>
            <a:ext cx="7886700" cy="1325563"/>
          </a:xfrm>
        </p:spPr>
        <p:txBody>
          <a:bodyPr/>
          <a:lstStyle/>
          <a:p>
            <a:r>
              <a:rPr lang="en-US" sz="4400" dirty="0">
                <a:latin typeface="Arial" panose="020B0604020202020204" pitchFamily="34" charset="0"/>
                <a:cs typeface="Arial" panose="020B0604020202020204" pitchFamily="34" charset="0"/>
              </a:rPr>
              <a:t>Dropout Recovery Students</a:t>
            </a: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33</a:t>
            </a:fld>
            <a:endParaRPr lang="en-US" dirty="0"/>
          </a:p>
        </p:txBody>
      </p:sp>
      <p:sp>
        <p:nvSpPr>
          <p:cNvPr id="8" name="Content Placeholder 7">
            <a:extLst>
              <a:ext uri="{FF2B5EF4-FFF2-40B4-BE49-F238E27FC236}">
                <a16:creationId xmlns:a16="http://schemas.microsoft.com/office/drawing/2014/main" id="{4786416F-3770-4B13-9FB0-C851D298291B}"/>
              </a:ext>
            </a:extLst>
          </p:cNvPr>
          <p:cNvSpPr>
            <a:spLocks noGrp="1"/>
          </p:cNvSpPr>
          <p:nvPr>
            <p:ph idx="1"/>
          </p:nvPr>
        </p:nvSpPr>
        <p:spPr>
          <a:xfrm>
            <a:off x="149784" y="1194188"/>
            <a:ext cx="8844431" cy="5235088"/>
          </a:xfrm>
        </p:spPr>
        <p:txBody>
          <a:bodyPr>
            <a:noAutofit/>
          </a:bodyPr>
          <a:lstStyle/>
          <a:p>
            <a:pPr marL="0" marR="0" indent="0" algn="l">
              <a:buNone/>
            </a:pPr>
            <a:r>
              <a:rPr lang="en-US" sz="2400" b="1" i="0" u="none" strike="noStrike" baseline="0" dirty="0">
                <a:latin typeface="Calibri" panose="020F0502020204030204" pitchFamily="34" charset="0"/>
              </a:rPr>
              <a:t>Continuing in the 2024-2025 school year</a:t>
            </a:r>
          </a:p>
          <a:p>
            <a:pPr marL="742950" lvl="1" indent="-285750">
              <a:buFont typeface="Arial" panose="020B0604020202020204" pitchFamily="34" charset="0"/>
              <a:buChar char="•"/>
            </a:pPr>
            <a:r>
              <a:rPr lang="en-US" sz="2100" dirty="0">
                <a:latin typeface="Calibri" panose="020F0502020204030204" pitchFamily="34" charset="0"/>
              </a:rPr>
              <a:t>F</a:t>
            </a:r>
            <a:r>
              <a:rPr lang="en-US" sz="2100" b="0" i="0" u="none" strike="noStrike" baseline="0" dirty="0">
                <a:latin typeface="Calibri" panose="020F0502020204030204" pitchFamily="34" charset="0"/>
              </a:rPr>
              <a:t>ull-time funding eligibility requires the equivalent of 7+ semester credit hours—whether credited on the community college’s transcript or not—so long as the course counts toward high school graduation requirements </a:t>
            </a:r>
            <a:endParaRPr lang="en-US" sz="2100" dirty="0">
              <a:latin typeface="Calibri" panose="020F0502020204030204" pitchFamily="34" charset="0"/>
            </a:endParaRPr>
          </a:p>
          <a:p>
            <a:pPr marL="742950" lvl="1" indent="-285750">
              <a:buFont typeface="Arial" panose="020B0604020202020204" pitchFamily="34" charset="0"/>
              <a:buChar char="•"/>
            </a:pPr>
            <a:r>
              <a:rPr lang="en-US" sz="2100" b="0" i="0" u="none" strike="noStrike" baseline="0" dirty="0">
                <a:latin typeface="Calibri" panose="020F0502020204030204" pitchFamily="34" charset="0"/>
              </a:rPr>
              <a:t>This credit hour requirement differs from all other postsecondary programs</a:t>
            </a:r>
          </a:p>
          <a:p>
            <a:pPr marL="0" marR="0" indent="0" algn="l">
              <a:buNone/>
            </a:pPr>
            <a:r>
              <a:rPr lang="en-US" sz="2400" b="1" i="0" u="none" strike="noStrike" baseline="0" dirty="0">
                <a:latin typeface="Calibri" panose="020F0502020204030204" pitchFamily="34" charset="0"/>
              </a:rPr>
              <a:t>Beginning with the 2025-2026 school year</a:t>
            </a:r>
          </a:p>
          <a:p>
            <a:pPr marL="742950" lvl="1" indent="-285750">
              <a:buFont typeface="Arial" panose="020B0604020202020204" pitchFamily="34" charset="0"/>
              <a:buChar char="•"/>
            </a:pPr>
            <a:r>
              <a:rPr lang="en-US" sz="2100" dirty="0">
                <a:latin typeface="Calibri" panose="020F0502020204030204" pitchFamily="34" charset="0"/>
              </a:rPr>
              <a:t>Scheduled courses </a:t>
            </a:r>
            <a:r>
              <a:rPr lang="en-US" sz="2100" b="0" i="0" u="none" strike="noStrike" baseline="0" dirty="0">
                <a:latin typeface="Calibri" panose="020F0502020204030204" pitchFamily="34" charset="0"/>
              </a:rPr>
              <a:t>will be evaluated differently based on the type of credit being earned for completing the course</a:t>
            </a:r>
          </a:p>
          <a:p>
            <a:pPr marL="800100" lvl="1" indent="-342900">
              <a:buFont typeface="Arial" panose="020B0604020202020204" pitchFamily="34" charset="0"/>
              <a:buChar char="•"/>
            </a:pPr>
            <a:r>
              <a:rPr lang="en-US" sz="2100" b="0" i="0" u="none" strike="noStrike" baseline="0" dirty="0">
                <a:latin typeface="Calibri" panose="020F0502020204030204" pitchFamily="34" charset="0"/>
              </a:rPr>
              <a:t>For courses where the student is receiving only high school credit, the course will be evaluated based on total instructional time</a:t>
            </a:r>
          </a:p>
          <a:p>
            <a:pPr marL="800100" lvl="1" indent="-342900">
              <a:buFont typeface="Arial" panose="020B0604020202020204" pitchFamily="34" charset="0"/>
              <a:buChar char="•"/>
            </a:pPr>
            <a:r>
              <a:rPr lang="en-US" sz="2100" b="0" i="0" u="none" strike="noStrike" baseline="0" dirty="0">
                <a:latin typeface="Calibri" panose="020F0502020204030204" pitchFamily="34" charset="0"/>
              </a:rPr>
              <a:t>For courses where the student is receiving both high school and college credit, the course will be evaluated based on college credit hours</a:t>
            </a:r>
          </a:p>
          <a:p>
            <a:pPr marL="1257300" lvl="2" indent="-342900">
              <a:buFont typeface="Arial" panose="020B0604020202020204" pitchFamily="34" charset="0"/>
              <a:buChar char="•"/>
            </a:pPr>
            <a:r>
              <a:rPr lang="en-US" sz="2100" b="0" i="0" u="none" strike="noStrike" baseline="0" dirty="0">
                <a:latin typeface="Calibri" panose="020F0502020204030204" pitchFamily="34" charset="0"/>
              </a:rPr>
              <a:t>Full-time funding: 7+ semester credit hours</a:t>
            </a:r>
          </a:p>
          <a:p>
            <a:pPr marL="1257300" lvl="2" indent="-342900">
              <a:buFont typeface="Arial" panose="020B0604020202020204" pitchFamily="34" charset="0"/>
              <a:buChar char="•"/>
            </a:pPr>
            <a:r>
              <a:rPr lang="en-US" sz="2100" b="0" i="0" u="none" strike="noStrike" baseline="0" dirty="0">
                <a:latin typeface="Calibri" panose="020F0502020204030204" pitchFamily="34" charset="0"/>
              </a:rPr>
              <a:t>Part-time funding: 3-6 semester credit hours </a:t>
            </a:r>
          </a:p>
        </p:txBody>
      </p:sp>
      <p:pic>
        <p:nvPicPr>
          <p:cNvPr id="3" name="Recorded Sound">
            <a:hlinkClick r:id="" action="ppaction://media"/>
            <a:extLst>
              <a:ext uri="{FF2B5EF4-FFF2-40B4-BE49-F238E27FC236}">
                <a16:creationId xmlns:a16="http://schemas.microsoft.com/office/drawing/2014/main" id="{77D81199-1B63-EB4C-7953-D67842C0F9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0549" y="6039031"/>
            <a:ext cx="609600" cy="609600"/>
          </a:xfrm>
          <a:prstGeom prst="rect">
            <a:avLst/>
          </a:prstGeom>
        </p:spPr>
      </p:pic>
    </p:spTree>
    <p:extLst>
      <p:ext uri="{BB962C8B-B14F-4D97-AF65-F5344CB8AC3E}">
        <p14:creationId xmlns:p14="http://schemas.microsoft.com/office/powerpoint/2010/main" val="6848312"/>
      </p:ext>
    </p:extLst>
  </p:cSld>
  <p:clrMapOvr>
    <a:masterClrMapping/>
  </p:clrMapOvr>
  <mc:AlternateContent xmlns:mc="http://schemas.openxmlformats.org/markup-compatibility/2006" xmlns:p14="http://schemas.microsoft.com/office/powerpoint/2010/main">
    <mc:Choice Requires="p14">
      <p:transition spd="slow" p14:dur="2000" advTm="51663"/>
    </mc:Choice>
    <mc:Fallback xmlns="">
      <p:transition spd="slow" advTm="5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2C30-4857-E60C-444D-7B581CC14E7B}"/>
              </a:ext>
            </a:extLst>
          </p:cNvPr>
          <p:cNvSpPr>
            <a:spLocks noGrp="1"/>
          </p:cNvSpPr>
          <p:nvPr>
            <p:ph type="title"/>
          </p:nvPr>
        </p:nvSpPr>
        <p:spPr/>
        <p:txBody>
          <a:bodyPr/>
          <a:lstStyle/>
          <a:p>
            <a:r>
              <a:rPr lang="en-US" dirty="0"/>
              <a:t>Online Courses</a:t>
            </a:r>
          </a:p>
        </p:txBody>
      </p:sp>
      <p:sp>
        <p:nvSpPr>
          <p:cNvPr id="3" name="Content Placeholder 2">
            <a:extLst>
              <a:ext uri="{FF2B5EF4-FFF2-40B4-BE49-F238E27FC236}">
                <a16:creationId xmlns:a16="http://schemas.microsoft.com/office/drawing/2014/main" id="{1F14D5C7-9C72-074B-FBE9-EFACD1FA08F9}"/>
              </a:ext>
            </a:extLst>
          </p:cNvPr>
          <p:cNvSpPr>
            <a:spLocks noGrp="1"/>
          </p:cNvSpPr>
          <p:nvPr>
            <p:ph idx="1"/>
          </p:nvPr>
        </p:nvSpPr>
        <p:spPr>
          <a:xfrm>
            <a:off x="432940" y="1397608"/>
            <a:ext cx="7886700" cy="4351338"/>
          </a:xfrm>
        </p:spPr>
        <p:txBody>
          <a:bodyPr>
            <a:normAutofit lnSpcReduction="10000"/>
          </a:bodyPr>
          <a:lstStyle/>
          <a:p>
            <a:r>
              <a:rPr lang="en-US" dirty="0"/>
              <a:t>To be considered for funding, online courses must appear on a student’s schedule on or prior to the count date (or alternative count date</a:t>
            </a:r>
          </a:p>
          <a:p>
            <a:r>
              <a:rPr lang="en-US" dirty="0"/>
              <a:t>Even if students do not begin work on all scheduled courses prior to the count date, they must attend every scheduled course at some point during the semester of the count date</a:t>
            </a:r>
          </a:p>
          <a:p>
            <a:r>
              <a:rPr lang="en-US" dirty="0"/>
              <a:t>Audit documentation demonstrating participation in all courses may be required to validate a student schedule</a:t>
            </a:r>
          </a:p>
        </p:txBody>
      </p:sp>
      <p:sp>
        <p:nvSpPr>
          <p:cNvPr id="5" name="TextBox 4">
            <a:extLst>
              <a:ext uri="{FF2B5EF4-FFF2-40B4-BE49-F238E27FC236}">
                <a16:creationId xmlns:a16="http://schemas.microsoft.com/office/drawing/2014/main" id="{DAFD86A7-6A0B-1EB9-5094-70775E253D6B}"/>
              </a:ext>
            </a:extLst>
          </p:cNvPr>
          <p:cNvSpPr txBox="1"/>
          <p:nvPr/>
        </p:nvSpPr>
        <p:spPr>
          <a:xfrm>
            <a:off x="149784" y="5494776"/>
            <a:ext cx="8604999" cy="830997"/>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5"/>
              </a:rPr>
              <a:t>2024 CDE Student October Count Audit Resource Guide</a:t>
            </a:r>
            <a:r>
              <a:rPr lang="en-US" sz="2400" dirty="0">
                <a:effectLst/>
                <a:ea typeface="Arial" panose="020B0604020202020204" pitchFamily="34" charset="0"/>
              </a:rPr>
              <a:t> </a:t>
            </a:r>
          </a:p>
          <a:p>
            <a:pPr algn="ctr"/>
            <a:r>
              <a:rPr lang="en-US" sz="2400" dirty="0"/>
              <a:t>See </a:t>
            </a:r>
            <a:r>
              <a:rPr lang="en-US" sz="2400" b="1" dirty="0"/>
              <a:t>Online Schools and Programs </a:t>
            </a:r>
            <a:r>
              <a:rPr lang="en-US" sz="2400" dirty="0"/>
              <a:t>pages</a:t>
            </a:r>
            <a:r>
              <a:rPr lang="en-US" sz="2400" b="1" dirty="0"/>
              <a:t> </a:t>
            </a:r>
            <a:r>
              <a:rPr lang="en-US" sz="2400" dirty="0"/>
              <a:t>for more details.</a:t>
            </a:r>
          </a:p>
        </p:txBody>
      </p:sp>
      <p:sp>
        <p:nvSpPr>
          <p:cNvPr id="4" name="Slide Number Placeholder 3">
            <a:extLst>
              <a:ext uri="{FF2B5EF4-FFF2-40B4-BE49-F238E27FC236}">
                <a16:creationId xmlns:a16="http://schemas.microsoft.com/office/drawing/2014/main" id="{0D30FCFD-28D4-4885-B229-62EDEB1FA988}"/>
              </a:ext>
            </a:extLst>
          </p:cNvPr>
          <p:cNvSpPr>
            <a:spLocks noGrp="1"/>
          </p:cNvSpPr>
          <p:nvPr>
            <p:ph type="sldNum" sz="quarter" idx="12"/>
          </p:nvPr>
        </p:nvSpPr>
        <p:spPr/>
        <p:txBody>
          <a:bodyPr/>
          <a:lstStyle/>
          <a:p>
            <a:fld id="{8D38B3C1-EED7-4E88-8F72-013EE3A58C4A}" type="slidenum">
              <a:rPr lang="en-US" smtClean="0"/>
              <a:pPr/>
              <a:t>34</a:t>
            </a:fld>
            <a:endParaRPr lang="en-US" dirty="0"/>
          </a:p>
        </p:txBody>
      </p:sp>
      <p:pic>
        <p:nvPicPr>
          <p:cNvPr id="7" name="Recorded Sound">
            <a:hlinkClick r:id="" action="ppaction://media"/>
            <a:extLst>
              <a:ext uri="{FF2B5EF4-FFF2-40B4-BE49-F238E27FC236}">
                <a16:creationId xmlns:a16="http://schemas.microsoft.com/office/drawing/2014/main" id="{6C1FE654-21B1-8427-80DA-9C679EA8BC4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0550" y="5883274"/>
            <a:ext cx="609600" cy="609600"/>
          </a:xfrm>
          <a:prstGeom prst="rect">
            <a:avLst/>
          </a:prstGeom>
        </p:spPr>
      </p:pic>
    </p:spTree>
    <p:extLst>
      <p:ext uri="{BB962C8B-B14F-4D97-AF65-F5344CB8AC3E}">
        <p14:creationId xmlns:p14="http://schemas.microsoft.com/office/powerpoint/2010/main" val="1071291525"/>
      </p:ext>
    </p:extLst>
  </p:cSld>
  <p:clrMapOvr>
    <a:masterClrMapping/>
  </p:clrMapOvr>
  <mc:AlternateContent xmlns:mc="http://schemas.openxmlformats.org/markup-compatibility/2006" xmlns:p14="http://schemas.microsoft.com/office/powerpoint/2010/main">
    <mc:Choice Requires="p14">
      <p:transition spd="slow" p14:dur="2000" advTm="1661"/>
    </mc:Choice>
    <mc:Fallback xmlns="">
      <p:transition spd="slow" advTm="1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10D5-D218-4946-5229-C13AD2F61273}"/>
              </a:ext>
            </a:extLst>
          </p:cNvPr>
          <p:cNvSpPr>
            <a:spLocks noGrp="1"/>
          </p:cNvSpPr>
          <p:nvPr>
            <p:ph type="title"/>
          </p:nvPr>
        </p:nvSpPr>
        <p:spPr>
          <a:xfrm>
            <a:off x="628650" y="182564"/>
            <a:ext cx="7886700" cy="1325563"/>
          </a:xfrm>
        </p:spPr>
        <p:txBody>
          <a:bodyPr>
            <a:noAutofit/>
          </a:bodyPr>
          <a:lstStyle/>
          <a:p>
            <a:r>
              <a:rPr lang="en-US" sz="3600" dirty="0"/>
              <a:t>Out of State Transfer Students</a:t>
            </a:r>
          </a:p>
        </p:txBody>
      </p:sp>
      <p:sp>
        <p:nvSpPr>
          <p:cNvPr id="3" name="Content Placeholder 2">
            <a:extLst>
              <a:ext uri="{FF2B5EF4-FFF2-40B4-BE49-F238E27FC236}">
                <a16:creationId xmlns:a16="http://schemas.microsoft.com/office/drawing/2014/main" id="{31D174A4-2440-7D15-6794-2470BFB84A9E}"/>
              </a:ext>
            </a:extLst>
          </p:cNvPr>
          <p:cNvSpPr>
            <a:spLocks noGrp="1"/>
          </p:cNvSpPr>
          <p:nvPr>
            <p:ph idx="1"/>
          </p:nvPr>
        </p:nvSpPr>
        <p:spPr>
          <a:xfrm>
            <a:off x="628650" y="1325564"/>
            <a:ext cx="7886700" cy="4166995"/>
          </a:xfrm>
        </p:spPr>
        <p:txBody>
          <a:bodyPr>
            <a:normAutofit fontScale="92500" lnSpcReduction="10000"/>
          </a:bodyPr>
          <a:lstStyle/>
          <a:p>
            <a:pPr marL="0" indent="0">
              <a:buNone/>
            </a:pPr>
            <a:r>
              <a:rPr lang="en-US" dirty="0"/>
              <a:t>Schools </a:t>
            </a:r>
            <a:r>
              <a:rPr lang="en-US" b="0" i="0" u="none" strike="noStrike" baseline="0" dirty="0"/>
              <a:t>must now be able to document that a student new to Colorado </a:t>
            </a:r>
            <a:r>
              <a:rPr lang="en-US" dirty="0"/>
              <a:t>from another state or country, moved</a:t>
            </a:r>
            <a:endParaRPr lang="en-US" sz="3200" dirty="0"/>
          </a:p>
          <a:p>
            <a:pPr lvl="1"/>
            <a:r>
              <a:rPr lang="en-US" sz="2800" dirty="0"/>
              <a:t>W</a:t>
            </a:r>
            <a:r>
              <a:rPr lang="en-US" sz="2800" i="0" u="none" strike="noStrike" baseline="0" dirty="0"/>
              <a:t>ithin</a:t>
            </a:r>
            <a:r>
              <a:rPr lang="en-US" sz="2800" b="1" i="0" u="none" strike="noStrike" baseline="0" dirty="0"/>
              <a:t> </a:t>
            </a:r>
            <a:r>
              <a:rPr lang="en-US" sz="2800" b="1" i="0" u="none" strike="noStrike" baseline="0" dirty="0">
                <a:solidFill>
                  <a:srgbClr val="C00000"/>
                </a:solidFill>
              </a:rPr>
              <a:t>30 calendar days </a:t>
            </a:r>
            <a:r>
              <a:rPr lang="en-US" sz="2800" b="1" dirty="0">
                <a:solidFill>
                  <a:srgbClr val="C00000"/>
                </a:solidFill>
              </a:rPr>
              <a:t>prior to the </a:t>
            </a:r>
            <a:r>
              <a:rPr lang="en-US" sz="2800" b="1" i="0" u="none" strike="noStrike" baseline="0" dirty="0">
                <a:solidFill>
                  <a:srgbClr val="C00000"/>
                </a:solidFill>
              </a:rPr>
              <a:t>count date (official or approved alternative)</a:t>
            </a:r>
          </a:p>
          <a:p>
            <a:pPr lvl="1"/>
            <a:r>
              <a:rPr lang="en-US" sz="2800" dirty="0"/>
              <a:t>Previous rule stated that they must have moved to Colorado during the current school year prior to the pupil enrollment count date</a:t>
            </a:r>
          </a:p>
          <a:p>
            <a:pPr lvl="1"/>
            <a:r>
              <a:rPr lang="en-US" sz="2800" dirty="0"/>
              <a:t>NEW </a:t>
            </a:r>
            <a:r>
              <a:rPr lang="en-US" sz="2800" b="1" dirty="0"/>
              <a:t>Out of State Transfer Enrollment Eligibility </a:t>
            </a:r>
            <a:r>
              <a:rPr lang="en-US" sz="2800" dirty="0"/>
              <a:t>form schools may complete and submit as audit proof (linked on the CSI </a:t>
            </a:r>
            <a:r>
              <a:rPr lang="en-US" sz="2800" dirty="0">
                <a:hlinkClick r:id="rId5"/>
              </a:rPr>
              <a:t>Audits</a:t>
            </a:r>
            <a:r>
              <a:rPr lang="en-US" sz="2800" dirty="0"/>
              <a:t> webpage)</a:t>
            </a:r>
            <a:endParaRPr lang="en-US" sz="2800" b="0" i="0" u="none" strike="noStrike" baseline="0" dirty="0"/>
          </a:p>
          <a:p>
            <a:pPr lvl="1"/>
            <a:endParaRPr lang="en-US" dirty="0"/>
          </a:p>
          <a:p>
            <a:pPr marL="457200" lvl="1" indent="0">
              <a:buNone/>
            </a:pPr>
            <a:endParaRPr lang="en-US" sz="1200" dirty="0"/>
          </a:p>
        </p:txBody>
      </p:sp>
      <p:sp>
        <p:nvSpPr>
          <p:cNvPr id="6" name="TextBox 5">
            <a:extLst>
              <a:ext uri="{FF2B5EF4-FFF2-40B4-BE49-F238E27FC236}">
                <a16:creationId xmlns:a16="http://schemas.microsoft.com/office/drawing/2014/main" id="{6F044D1E-D46A-E600-7C3A-928D982564FF}"/>
              </a:ext>
            </a:extLst>
          </p:cNvPr>
          <p:cNvSpPr txBox="1"/>
          <p:nvPr/>
        </p:nvSpPr>
        <p:spPr>
          <a:xfrm>
            <a:off x="0" y="5624756"/>
            <a:ext cx="8604999" cy="769441"/>
          </a:xfrm>
          <a:prstGeom prst="rect">
            <a:avLst/>
          </a:prstGeom>
          <a:noFill/>
        </p:spPr>
        <p:txBody>
          <a:bodyPr wrap="square" rtlCol="0">
            <a:spAutoFit/>
          </a:bodyPr>
          <a:lstStyle/>
          <a:p>
            <a:pPr algn="ctr"/>
            <a:r>
              <a:rPr lang="en-US" sz="2400" u="sng" dirty="0">
                <a:solidFill>
                  <a:srgbClr val="0563C1"/>
                </a:solidFill>
                <a:effectLst/>
                <a:ea typeface="Arial" panose="020B0604020202020204" pitchFamily="34" charset="0"/>
                <a:hlinkClick r:id="rId6"/>
              </a:rPr>
              <a:t>2024 CDE Student October Count Audit Resource Guide</a:t>
            </a:r>
            <a:r>
              <a:rPr lang="en-US" sz="2400" dirty="0">
                <a:effectLst/>
                <a:ea typeface="Arial" panose="020B0604020202020204" pitchFamily="34" charset="0"/>
              </a:rPr>
              <a:t> </a:t>
            </a:r>
          </a:p>
          <a:p>
            <a:pPr algn="ctr"/>
            <a:r>
              <a:rPr lang="en-US" sz="2000" dirty="0"/>
              <a:t>See </a:t>
            </a:r>
            <a:r>
              <a:rPr lang="en-US" sz="2000" b="1" dirty="0"/>
              <a:t>Transfer Enrollment Exceptions Students </a:t>
            </a:r>
            <a:r>
              <a:rPr lang="en-US" sz="2000" dirty="0"/>
              <a:t>pages</a:t>
            </a:r>
            <a:r>
              <a:rPr lang="en-US" sz="2000" b="1" dirty="0"/>
              <a:t> </a:t>
            </a:r>
            <a:r>
              <a:rPr lang="en-US" sz="2000" dirty="0"/>
              <a:t>for more details.</a:t>
            </a:r>
          </a:p>
        </p:txBody>
      </p:sp>
      <p:sp>
        <p:nvSpPr>
          <p:cNvPr id="4" name="Slide Number Placeholder 3">
            <a:extLst>
              <a:ext uri="{FF2B5EF4-FFF2-40B4-BE49-F238E27FC236}">
                <a16:creationId xmlns:a16="http://schemas.microsoft.com/office/drawing/2014/main" id="{D6DB3291-7177-E50C-D998-88F090955D01}"/>
              </a:ext>
            </a:extLst>
          </p:cNvPr>
          <p:cNvSpPr>
            <a:spLocks noGrp="1"/>
          </p:cNvSpPr>
          <p:nvPr>
            <p:ph type="sldNum" sz="quarter" idx="12"/>
          </p:nvPr>
        </p:nvSpPr>
        <p:spPr/>
        <p:txBody>
          <a:bodyPr/>
          <a:lstStyle/>
          <a:p>
            <a:fld id="{8D38B3C1-EED7-4E88-8F72-013EE3A58C4A}" type="slidenum">
              <a:rPr lang="en-US" smtClean="0"/>
              <a:pPr/>
              <a:t>35</a:t>
            </a:fld>
            <a:endParaRPr lang="en-US" dirty="0"/>
          </a:p>
        </p:txBody>
      </p:sp>
      <p:pic>
        <p:nvPicPr>
          <p:cNvPr id="7" name="Recorded Sound">
            <a:hlinkClick r:id="" action="ppaction://media"/>
            <a:extLst>
              <a:ext uri="{FF2B5EF4-FFF2-40B4-BE49-F238E27FC236}">
                <a16:creationId xmlns:a16="http://schemas.microsoft.com/office/drawing/2014/main" id="{55CD4ECD-BF46-AABF-3A06-23F37B6E91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20090" y="5916793"/>
            <a:ext cx="609600" cy="609600"/>
          </a:xfrm>
          <a:prstGeom prst="rect">
            <a:avLst/>
          </a:prstGeom>
        </p:spPr>
      </p:pic>
    </p:spTree>
    <p:extLst>
      <p:ext uri="{BB962C8B-B14F-4D97-AF65-F5344CB8AC3E}">
        <p14:creationId xmlns:p14="http://schemas.microsoft.com/office/powerpoint/2010/main" val="713940412"/>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2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1B36B44-E522-0B6F-31C8-51D412081C5C}"/>
              </a:ext>
            </a:extLst>
          </p:cNvPr>
          <p:cNvSpPr>
            <a:spLocks noGrp="1"/>
          </p:cNvSpPr>
          <p:nvPr>
            <p:ph type="title"/>
          </p:nvPr>
        </p:nvSpPr>
        <p:spPr>
          <a:xfrm>
            <a:off x="622570" y="354321"/>
            <a:ext cx="6595353" cy="925839"/>
          </a:xfrm>
        </p:spPr>
        <p:txBody>
          <a:bodyPr>
            <a:noAutofit/>
          </a:bodyPr>
          <a:lstStyle/>
          <a:p>
            <a:pPr>
              <a:defRPr/>
            </a:pPr>
            <a:r>
              <a:rPr lang="en-US" dirty="0">
                <a:latin typeface="Arial" panose="020B0604020202020204" pitchFamily="34" charset="0"/>
                <a:cs typeface="Arial" panose="020B0604020202020204" pitchFamily="34" charset="0"/>
              </a:rPr>
              <a:t>End of Training</a:t>
            </a:r>
          </a:p>
        </p:txBody>
      </p:sp>
      <p:sp>
        <p:nvSpPr>
          <p:cNvPr id="4" name="Slide Number Placeholder 3">
            <a:extLst>
              <a:ext uri="{FF2B5EF4-FFF2-40B4-BE49-F238E27FC236}">
                <a16:creationId xmlns:a16="http://schemas.microsoft.com/office/drawing/2014/main" id="{E79D1660-3202-4A3D-809D-8ACE2D64B4E2}"/>
              </a:ext>
            </a:extLst>
          </p:cNvPr>
          <p:cNvSpPr>
            <a:spLocks noGrp="1"/>
          </p:cNvSpPr>
          <p:nvPr>
            <p:ph type="sldNum" sz="quarter" idx="12"/>
          </p:nvPr>
        </p:nvSpPr>
        <p:spPr/>
        <p:txBody>
          <a:bodyPr/>
          <a:lstStyle/>
          <a:p>
            <a:fld id="{8D38B3C1-EED7-4E88-8F72-013EE3A58C4A}" type="slidenum">
              <a:rPr lang="en-US" smtClean="0"/>
              <a:pPr/>
              <a:t>36</a:t>
            </a:fld>
            <a:endParaRPr lang="en-US" dirty="0"/>
          </a:p>
        </p:txBody>
      </p:sp>
      <p:sp>
        <p:nvSpPr>
          <p:cNvPr id="3" name="Content Placeholder 2">
            <a:extLst>
              <a:ext uri="{FF2B5EF4-FFF2-40B4-BE49-F238E27FC236}">
                <a16:creationId xmlns:a16="http://schemas.microsoft.com/office/drawing/2014/main" id="{4877D520-5321-4A5C-B146-5F64F6135428}"/>
              </a:ext>
            </a:extLst>
          </p:cNvPr>
          <p:cNvSpPr>
            <a:spLocks noGrp="1"/>
          </p:cNvSpPr>
          <p:nvPr>
            <p:ph idx="1"/>
          </p:nvPr>
        </p:nvSpPr>
        <p:spPr>
          <a:xfrm>
            <a:off x="628650" y="2347415"/>
            <a:ext cx="7886700" cy="3829548"/>
          </a:xfrm>
        </p:spPr>
        <p:txBody>
          <a:bodyPr/>
          <a:lstStyle/>
          <a:p>
            <a:pPr marL="0" indent="0" algn="ctr">
              <a:buNone/>
            </a:pPr>
            <a:r>
              <a:rPr lang="en-US" dirty="0"/>
              <a:t>Thank you for watching this recording!</a:t>
            </a:r>
          </a:p>
          <a:p>
            <a:pPr marL="0" indent="0" algn="ctr">
              <a:buNone/>
            </a:pPr>
            <a:endParaRPr lang="en-US" dirty="0"/>
          </a:p>
          <a:p>
            <a:pPr marL="0" indent="0" algn="ctr">
              <a:buNone/>
            </a:pPr>
            <a:r>
              <a:rPr lang="en-US" dirty="0"/>
              <a:t>Send questions to </a:t>
            </a:r>
            <a:r>
              <a:rPr lang="en-US" dirty="0">
                <a:hlinkClick r:id="rId5"/>
              </a:rPr>
              <a:t>submissions_csi@csi.state.co.us</a:t>
            </a:r>
            <a:r>
              <a:rPr lang="en-US" dirty="0"/>
              <a:t> </a:t>
            </a:r>
          </a:p>
        </p:txBody>
      </p:sp>
      <p:pic>
        <p:nvPicPr>
          <p:cNvPr id="6" name="Recorded Sound">
            <a:hlinkClick r:id="" action="ppaction://media"/>
            <a:extLst>
              <a:ext uri="{FF2B5EF4-FFF2-40B4-BE49-F238E27FC236}">
                <a16:creationId xmlns:a16="http://schemas.microsoft.com/office/drawing/2014/main" id="{66A0271E-6EA7-9E4A-5C24-6D1D05B30B4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92836" y="5687106"/>
            <a:ext cx="609600" cy="609600"/>
          </a:xfrm>
          <a:prstGeom prst="rect">
            <a:avLst/>
          </a:prstGeom>
        </p:spPr>
      </p:pic>
    </p:spTree>
    <p:extLst>
      <p:ext uri="{BB962C8B-B14F-4D97-AF65-F5344CB8AC3E}">
        <p14:creationId xmlns:p14="http://schemas.microsoft.com/office/powerpoint/2010/main" val="739286626"/>
      </p:ext>
    </p:extLst>
  </p:cSld>
  <p:clrMapOvr>
    <a:masterClrMapping/>
  </p:clrMapOvr>
  <mc:AlternateContent xmlns:mc="http://schemas.openxmlformats.org/markup-compatibility/2006" xmlns:p14="http://schemas.microsoft.com/office/powerpoint/2010/main">
    <mc:Choice Requires="p14">
      <p:transition spd="slow" p14:dur="2000" advTm="18642"/>
    </mc:Choice>
    <mc:Fallback xmlns="">
      <p:transition spd="slow" advTm="1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73981"/>
            <a:ext cx="7886700" cy="1325563"/>
          </a:xfrm>
        </p:spPr>
        <p:txBody>
          <a:bodyPr>
            <a:normAutofit/>
          </a:bodyPr>
          <a:lstStyle/>
          <a:p>
            <a:pPr marL="0" indent="0">
              <a:lnSpc>
                <a:spcPct val="120000"/>
              </a:lnSpc>
              <a:spcBef>
                <a:spcPts val="300"/>
              </a:spcBef>
              <a:buNone/>
            </a:pPr>
            <a:r>
              <a:rPr lang="en-US" dirty="0"/>
              <a:t>CSI Website Updates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marL="0" indent="0">
              <a:lnSpc>
                <a:spcPct val="100000"/>
              </a:lnSpc>
              <a:spcBef>
                <a:spcPts val="300"/>
              </a:spcBef>
              <a:buNone/>
            </a:pPr>
            <a:r>
              <a:rPr lang="en-US" dirty="0"/>
              <a:t>Audit resources have moved from the October Count webpage to a new </a:t>
            </a:r>
            <a:r>
              <a:rPr lang="en-US" dirty="0">
                <a:hlinkClick r:id="rId5"/>
              </a:rPr>
              <a:t>Audits webpage</a:t>
            </a: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4</a:t>
            </a:fld>
            <a:endParaRPr lang="en-US" dirty="0"/>
          </a:p>
        </p:txBody>
      </p:sp>
      <p:pic>
        <p:nvPicPr>
          <p:cNvPr id="6" name="Picture 5" descr="Screenshot showing the new CSI Audits webpage.">
            <a:extLst>
              <a:ext uri="{FF2B5EF4-FFF2-40B4-BE49-F238E27FC236}">
                <a16:creationId xmlns:a16="http://schemas.microsoft.com/office/drawing/2014/main" id="{A064567C-B601-1824-B595-E7F52A7778B0}"/>
              </a:ext>
            </a:extLst>
          </p:cNvPr>
          <p:cNvPicPr>
            <a:picLocks noChangeAspect="1"/>
          </p:cNvPicPr>
          <p:nvPr/>
        </p:nvPicPr>
        <p:blipFill>
          <a:blip r:embed="rId6"/>
          <a:stretch>
            <a:fillRect/>
          </a:stretch>
        </p:blipFill>
        <p:spPr>
          <a:xfrm>
            <a:off x="1395754" y="2871570"/>
            <a:ext cx="5457143" cy="3542857"/>
          </a:xfrm>
          <a:prstGeom prst="rect">
            <a:avLst/>
          </a:prstGeom>
          <a:ln>
            <a:solidFill>
              <a:schemeClr val="accent1"/>
            </a:solidFill>
          </a:ln>
        </p:spPr>
      </p:pic>
      <p:pic>
        <p:nvPicPr>
          <p:cNvPr id="7" name="Recorded Sound">
            <a:hlinkClick r:id="" action="ppaction://media"/>
            <a:extLst>
              <a:ext uri="{FF2B5EF4-FFF2-40B4-BE49-F238E27FC236}">
                <a16:creationId xmlns:a16="http://schemas.microsoft.com/office/drawing/2014/main" id="{5A6020E8-9519-0FB5-9F92-D809A8A7D9D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0076" y="5825894"/>
            <a:ext cx="609600" cy="609600"/>
          </a:xfrm>
          <a:prstGeom prst="rect">
            <a:avLst/>
          </a:prstGeom>
        </p:spPr>
      </p:pic>
    </p:spTree>
    <p:extLst>
      <p:ext uri="{BB962C8B-B14F-4D97-AF65-F5344CB8AC3E}">
        <p14:creationId xmlns:p14="http://schemas.microsoft.com/office/powerpoint/2010/main" val="2878694477"/>
      </p:ext>
    </p:extLst>
  </p:cSld>
  <p:clrMapOvr>
    <a:masterClrMapping/>
  </p:clrMapOvr>
  <mc:AlternateContent xmlns:mc="http://schemas.openxmlformats.org/markup-compatibility/2006" xmlns:p14="http://schemas.microsoft.com/office/powerpoint/2010/main">
    <mc:Choice Requires="p14">
      <p:transition spd="slow" p14:dur="2000" advTm="48503"/>
    </mc:Choice>
    <mc:Fallback xmlns="">
      <p:transition spd="slow" advTm="4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4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320571" y="365126"/>
            <a:ext cx="8532483" cy="1325563"/>
          </a:xfrm>
        </p:spPr>
        <p:txBody>
          <a:bodyPr>
            <a:normAutofit/>
          </a:bodyPr>
          <a:lstStyle/>
          <a:p>
            <a:pPr marL="0" indent="0">
              <a:lnSpc>
                <a:spcPct val="100000"/>
              </a:lnSpc>
              <a:spcBef>
                <a:spcPts val="300"/>
              </a:spcBef>
              <a:buNone/>
            </a:pPr>
            <a:r>
              <a:rPr lang="en-US" sz="3200" dirty="0"/>
              <a:t>October Count Audit Section - </a:t>
            </a:r>
            <a:r>
              <a:rPr lang="en-US" sz="3200" dirty="0">
                <a:hlinkClick r:id="rId5"/>
              </a:rPr>
              <a:t>Audits webpage</a:t>
            </a:r>
            <a:endParaRPr lang="en-US" sz="3200" dirty="0"/>
          </a:p>
        </p:txBody>
      </p:sp>
      <p:pic>
        <p:nvPicPr>
          <p:cNvPr id="7" name="Picture 6" descr="Screenshot of the October Count Audit section of the CSI Audits webpage. ">
            <a:extLst>
              <a:ext uri="{FF2B5EF4-FFF2-40B4-BE49-F238E27FC236}">
                <a16:creationId xmlns:a16="http://schemas.microsoft.com/office/drawing/2014/main" id="{45613C29-A6E9-B641-2298-41CCE514F4A8}"/>
              </a:ext>
            </a:extLst>
          </p:cNvPr>
          <p:cNvPicPr>
            <a:picLocks noChangeAspect="1"/>
          </p:cNvPicPr>
          <p:nvPr/>
        </p:nvPicPr>
        <p:blipFill>
          <a:blip r:embed="rId6"/>
          <a:stretch>
            <a:fillRect/>
          </a:stretch>
        </p:blipFill>
        <p:spPr>
          <a:xfrm>
            <a:off x="320571" y="1896110"/>
            <a:ext cx="8056938" cy="4447721"/>
          </a:xfrm>
          <a:prstGeom prst="rect">
            <a:avLst/>
          </a:prstGeom>
          <a:ln>
            <a:solidFill>
              <a:schemeClr val="accent1"/>
            </a:solidFill>
          </a:ln>
        </p:spPr>
      </p:pic>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5</a:t>
            </a:fld>
            <a:endParaRPr lang="en-US" dirty="0"/>
          </a:p>
        </p:txBody>
      </p:sp>
      <p:pic>
        <p:nvPicPr>
          <p:cNvPr id="3" name="Recorded Sound">
            <a:hlinkClick r:id="" action="ppaction://media"/>
            <a:extLst>
              <a:ext uri="{FF2B5EF4-FFF2-40B4-BE49-F238E27FC236}">
                <a16:creationId xmlns:a16="http://schemas.microsoft.com/office/drawing/2014/main" id="{D696E587-ADC9-3AE8-873B-54A25F4A85B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2709" y="5844455"/>
            <a:ext cx="609600" cy="609600"/>
          </a:xfrm>
          <a:prstGeom prst="rect">
            <a:avLst/>
          </a:prstGeom>
        </p:spPr>
      </p:pic>
    </p:spTree>
    <p:extLst>
      <p:ext uri="{BB962C8B-B14F-4D97-AF65-F5344CB8AC3E}">
        <p14:creationId xmlns:p14="http://schemas.microsoft.com/office/powerpoint/2010/main" val="3192999315"/>
      </p:ext>
    </p:extLst>
  </p:cSld>
  <p:clrMapOvr>
    <a:masterClrMapping/>
  </p:clrMapOvr>
  <mc:AlternateContent xmlns:mc="http://schemas.openxmlformats.org/markup-compatibility/2006" xmlns:p14="http://schemas.microsoft.com/office/powerpoint/2010/main">
    <mc:Choice Requires="p14">
      <p:transition spd="slow" p14:dur="2000" advTm="39422"/>
    </mc:Choice>
    <mc:Fallback xmlns="">
      <p:transition spd="slow" advTm="3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628650" y="408668"/>
            <a:ext cx="7886700" cy="1325563"/>
          </a:xfrm>
        </p:spPr>
        <p:txBody>
          <a:bodyPr>
            <a:normAutofit/>
          </a:bodyPr>
          <a:lstStyle/>
          <a:p>
            <a:pPr marL="0" indent="0">
              <a:lnSpc>
                <a:spcPct val="100000"/>
              </a:lnSpc>
              <a:spcBef>
                <a:spcPts val="300"/>
              </a:spcBef>
              <a:buNone/>
            </a:pPr>
            <a:r>
              <a:rPr lang="en-US" sz="3200" dirty="0"/>
              <a:t>CDE October Count Audit Resource Guide</a:t>
            </a:r>
          </a:p>
        </p:txBody>
      </p:sp>
      <p:pic>
        <p:nvPicPr>
          <p:cNvPr id="6" name="Picture 5" descr="Screenshot of the title page of the 2024 CDE Student October Count Audit Resource Guide for Fiscal Year 2024-2025.">
            <a:extLst>
              <a:ext uri="{FF2B5EF4-FFF2-40B4-BE49-F238E27FC236}">
                <a16:creationId xmlns:a16="http://schemas.microsoft.com/office/drawing/2014/main" id="{D179B1C9-CF4C-6C39-BDA5-BA3B8ECD4A51}"/>
              </a:ext>
            </a:extLst>
          </p:cNvPr>
          <p:cNvPicPr>
            <a:picLocks noChangeAspect="1"/>
          </p:cNvPicPr>
          <p:nvPr/>
        </p:nvPicPr>
        <p:blipFill rotWithShape="1">
          <a:blip r:embed="rId5"/>
          <a:srcRect b="13072"/>
          <a:stretch/>
        </p:blipFill>
        <p:spPr>
          <a:xfrm>
            <a:off x="351692" y="2437942"/>
            <a:ext cx="3938954" cy="2901244"/>
          </a:xfrm>
          <a:prstGeom prst="rect">
            <a:avLst/>
          </a:prstGeom>
          <a:ln>
            <a:solidFill>
              <a:schemeClr val="accent1"/>
            </a:solidFill>
          </a:ln>
        </p:spPr>
      </p:pic>
      <p:sp>
        <p:nvSpPr>
          <p:cNvPr id="8" name="TextBox 7">
            <a:extLst>
              <a:ext uri="{FF2B5EF4-FFF2-40B4-BE49-F238E27FC236}">
                <a16:creationId xmlns:a16="http://schemas.microsoft.com/office/drawing/2014/main" id="{587A55B2-A6AA-0A2C-511A-0EB9487259DD}"/>
              </a:ext>
            </a:extLst>
          </p:cNvPr>
          <p:cNvSpPr txBox="1"/>
          <p:nvPr/>
        </p:nvSpPr>
        <p:spPr>
          <a:xfrm>
            <a:off x="4740076" y="2349066"/>
            <a:ext cx="3938954" cy="3108543"/>
          </a:xfrm>
          <a:prstGeom prst="rect">
            <a:avLst/>
          </a:prstGeom>
          <a:noFill/>
        </p:spPr>
        <p:txBody>
          <a:bodyPr wrap="square" rtlCol="0">
            <a:spAutoFit/>
          </a:bodyPr>
          <a:lstStyle/>
          <a:p>
            <a:r>
              <a:rPr lang="en-US" sz="2800" dirty="0"/>
              <a:t>Most important CDE audit resource schools will need to review, and consult will be the </a:t>
            </a:r>
            <a:r>
              <a:rPr lang="en-US" sz="2800" u="sng" dirty="0">
                <a:solidFill>
                  <a:srgbClr val="0563C1"/>
                </a:solidFill>
                <a:effectLst/>
                <a:ea typeface="Arial" panose="020B0604020202020204" pitchFamily="34" charset="0"/>
                <a:hlinkClick r:id="rId6"/>
              </a:rPr>
              <a:t>2024 CDE Student October Count Audit Resource Guide</a:t>
            </a:r>
            <a:r>
              <a:rPr lang="en-US" sz="2800" dirty="0">
                <a:effectLst/>
                <a:ea typeface="Arial" panose="020B0604020202020204" pitchFamily="34" charset="0"/>
              </a:rPr>
              <a:t> </a:t>
            </a:r>
            <a:endParaRPr lang="en-US" sz="2800"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6</a:t>
            </a:fld>
            <a:endParaRPr lang="en-US" dirty="0"/>
          </a:p>
        </p:txBody>
      </p:sp>
      <p:pic>
        <p:nvPicPr>
          <p:cNvPr id="3" name="Recorded Sound">
            <a:hlinkClick r:id="" action="ppaction://media"/>
            <a:extLst>
              <a:ext uri="{FF2B5EF4-FFF2-40B4-BE49-F238E27FC236}">
                <a16:creationId xmlns:a16="http://schemas.microsoft.com/office/drawing/2014/main" id="{321ACF22-1697-E2F6-74F5-D085B70A5C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4761" y="5883274"/>
            <a:ext cx="609600" cy="609600"/>
          </a:xfrm>
          <a:prstGeom prst="rect">
            <a:avLst/>
          </a:prstGeom>
        </p:spPr>
      </p:pic>
    </p:spTree>
    <p:extLst>
      <p:ext uri="{BB962C8B-B14F-4D97-AF65-F5344CB8AC3E}">
        <p14:creationId xmlns:p14="http://schemas.microsoft.com/office/powerpoint/2010/main" val="10449098"/>
      </p:ext>
    </p:extLst>
  </p:cSld>
  <p:clrMapOvr>
    <a:masterClrMapping/>
  </p:clrMapOvr>
  <mc:AlternateContent xmlns:mc="http://schemas.openxmlformats.org/markup-compatibility/2006" xmlns:p14="http://schemas.microsoft.com/office/powerpoint/2010/main">
    <mc:Choice Requires="p14">
      <p:transition spd="slow" p14:dur="2000" advTm="29535"/>
    </mc:Choice>
    <mc:Fallback xmlns="">
      <p:transition spd="slow" advTm="2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p:txBody>
          <a:bodyPr>
            <a:normAutofit/>
          </a:bodyPr>
          <a:lstStyle/>
          <a:p>
            <a:pPr marL="0" indent="0">
              <a:lnSpc>
                <a:spcPct val="120000"/>
              </a:lnSpc>
              <a:spcBef>
                <a:spcPts val="300"/>
              </a:spcBef>
              <a:buNone/>
            </a:pPr>
            <a:r>
              <a:rPr lang="en-US" dirty="0"/>
              <a:t>Additional Resources</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lvl="1">
              <a:lnSpc>
                <a:spcPct val="120000"/>
              </a:lnSpc>
              <a:spcBef>
                <a:spcPts val="300"/>
              </a:spcBef>
            </a:pPr>
            <a:r>
              <a:rPr lang="en-US" sz="3600" dirty="0">
                <a:solidFill>
                  <a:schemeClr val="accent1">
                    <a:lumMod val="75000"/>
                  </a:schemeClr>
                </a:solidFill>
                <a:hlinkClick r:id="rId5">
                  <a:extLst>
                    <a:ext uri="{A12FA001-AC4F-418D-AE19-62706E023703}">
                      <ahyp:hlinkClr xmlns:ahyp="http://schemas.microsoft.com/office/drawing/2018/hyperlinkcolor" val="tx"/>
                    </a:ext>
                  </a:extLst>
                </a:hlinkClick>
              </a:rPr>
              <a:t>CSI Legal and Policy Guidance</a:t>
            </a:r>
            <a:endParaRPr lang="en-US" sz="3600" dirty="0">
              <a:solidFill>
                <a:schemeClr val="accent1">
                  <a:lumMod val="75000"/>
                </a:schemeClr>
              </a:solidFill>
            </a:endParaRPr>
          </a:p>
          <a:p>
            <a:pPr lvl="1">
              <a:lnSpc>
                <a:spcPct val="120000"/>
              </a:lnSpc>
              <a:spcBef>
                <a:spcPts val="300"/>
              </a:spcBef>
            </a:pPr>
            <a:r>
              <a:rPr lang="en-US" sz="3600" dirty="0"/>
              <a:t>CSI Weekly Update Emails</a:t>
            </a:r>
          </a:p>
          <a:p>
            <a:pPr lvl="1">
              <a:lnSpc>
                <a:spcPct val="120000"/>
              </a:lnSpc>
              <a:spcBef>
                <a:spcPts val="300"/>
              </a:spcBef>
            </a:pPr>
            <a:r>
              <a:rPr lang="en-US" sz="3600" dirty="0"/>
              <a:t>CSI October Count Audit Handbook </a:t>
            </a:r>
            <a:r>
              <a:rPr lang="en-US" dirty="0"/>
              <a:t>(link posted on the CSI </a:t>
            </a:r>
            <a:r>
              <a:rPr lang="en-US" dirty="0">
                <a:hlinkClick r:id="rId6"/>
              </a:rPr>
              <a:t>Audits</a:t>
            </a:r>
            <a:r>
              <a:rPr lang="en-US" dirty="0"/>
              <a:t> webpage)</a:t>
            </a:r>
          </a:p>
          <a:p>
            <a:pPr marL="0" indent="0">
              <a:lnSpc>
                <a:spcPct val="120000"/>
              </a:lnSpc>
              <a:spcBef>
                <a:spcPts val="300"/>
              </a:spcBef>
              <a:buNone/>
            </a:pPr>
            <a:endParaRPr lang="en-US" sz="3200" b="1"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7</a:t>
            </a:fld>
            <a:endParaRPr lang="en-US" dirty="0"/>
          </a:p>
        </p:txBody>
      </p:sp>
      <p:pic>
        <p:nvPicPr>
          <p:cNvPr id="5" name="Recorded Sound">
            <a:hlinkClick r:id="" action="ppaction://media"/>
            <a:extLst>
              <a:ext uri="{FF2B5EF4-FFF2-40B4-BE49-F238E27FC236}">
                <a16:creationId xmlns:a16="http://schemas.microsoft.com/office/drawing/2014/main" id="{C9C16BA1-5EAF-53C8-F648-E3ABA95FE5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62822" y="5734231"/>
            <a:ext cx="609600" cy="609600"/>
          </a:xfrm>
          <a:prstGeom prst="rect">
            <a:avLst/>
          </a:prstGeom>
        </p:spPr>
      </p:pic>
    </p:spTree>
    <p:extLst>
      <p:ext uri="{BB962C8B-B14F-4D97-AF65-F5344CB8AC3E}">
        <p14:creationId xmlns:p14="http://schemas.microsoft.com/office/powerpoint/2010/main" val="2033190632"/>
      </p:ext>
    </p:extLst>
  </p:cSld>
  <p:clrMapOvr>
    <a:masterClrMapping/>
  </p:clrMapOvr>
  <mc:AlternateContent xmlns:mc="http://schemas.openxmlformats.org/markup-compatibility/2006" xmlns:p14="http://schemas.microsoft.com/office/powerpoint/2010/main">
    <mc:Choice Requires="p14">
      <p:transition spd="slow" p14:dur="2000" advTm="44300"/>
    </mc:Choice>
    <mc:Fallback xmlns="">
      <p:transition spd="slow" advTm="4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0B599-364E-45A1-9921-98F2206D4F8E}"/>
              </a:ext>
            </a:extLst>
          </p:cNvPr>
          <p:cNvSpPr>
            <a:spLocks noGrp="1"/>
          </p:cNvSpPr>
          <p:nvPr>
            <p:ph type="title"/>
          </p:nvPr>
        </p:nvSpPr>
        <p:spPr>
          <a:xfrm>
            <a:off x="415637" y="365126"/>
            <a:ext cx="8354290" cy="1325563"/>
          </a:xfrm>
        </p:spPr>
        <p:txBody>
          <a:bodyPr>
            <a:normAutofit fontScale="90000"/>
          </a:bodyPr>
          <a:lstStyle/>
          <a:p>
            <a:pPr>
              <a:lnSpc>
                <a:spcPct val="120000"/>
              </a:lnSpc>
              <a:spcBef>
                <a:spcPts val="300"/>
              </a:spcBef>
            </a:pPr>
            <a:r>
              <a:rPr lang="en-US" dirty="0"/>
              <a:t>CSI October Count Audit Handbook</a:t>
            </a:r>
          </a:p>
        </p:txBody>
      </p:sp>
      <p:sp>
        <p:nvSpPr>
          <p:cNvPr id="3" name="Content Placeholder 2">
            <a:extLst>
              <a:ext uri="{FF2B5EF4-FFF2-40B4-BE49-F238E27FC236}">
                <a16:creationId xmlns:a16="http://schemas.microsoft.com/office/drawing/2014/main" id="{D704B6C3-81DD-4E94-ACE0-074E2C33EBD8}"/>
              </a:ext>
            </a:extLst>
          </p:cNvPr>
          <p:cNvSpPr>
            <a:spLocks noGrp="1"/>
          </p:cNvSpPr>
          <p:nvPr>
            <p:ph idx="1"/>
          </p:nvPr>
        </p:nvSpPr>
        <p:spPr/>
        <p:txBody>
          <a:bodyPr>
            <a:normAutofit/>
          </a:bodyPr>
          <a:lstStyle/>
          <a:p>
            <a:pPr>
              <a:lnSpc>
                <a:spcPct val="120000"/>
              </a:lnSpc>
              <a:spcBef>
                <a:spcPts val="300"/>
              </a:spcBef>
            </a:pPr>
            <a:r>
              <a:rPr lang="en-US" dirty="0"/>
              <a:t>“Audit Checklist” replaced with Questionnaire Survey </a:t>
            </a:r>
          </a:p>
          <a:p>
            <a:pPr lvl="1">
              <a:lnSpc>
                <a:spcPct val="120000"/>
              </a:lnSpc>
              <a:spcBef>
                <a:spcPts val="300"/>
              </a:spcBef>
            </a:pPr>
            <a:r>
              <a:rPr lang="en-US" dirty="0"/>
              <a:t>More details will be emailed to schools</a:t>
            </a:r>
          </a:p>
          <a:p>
            <a:pPr lvl="1">
              <a:lnSpc>
                <a:spcPct val="120000"/>
              </a:lnSpc>
              <a:spcBef>
                <a:spcPts val="300"/>
              </a:spcBef>
            </a:pPr>
            <a:r>
              <a:rPr lang="en-US" dirty="0"/>
              <a:t>Coincides with the November 6 OC Audit Certification deadline in the 24-25 Data Submissions Calendar</a:t>
            </a:r>
          </a:p>
          <a:p>
            <a:pPr>
              <a:lnSpc>
                <a:spcPct val="120000"/>
              </a:lnSpc>
              <a:spcBef>
                <a:spcPts val="300"/>
              </a:spcBef>
            </a:pPr>
            <a:r>
              <a:rPr lang="en-US" dirty="0"/>
              <a:t>“Finance Rule Changes for SY24-25” section</a:t>
            </a:r>
          </a:p>
          <a:p>
            <a:pPr>
              <a:lnSpc>
                <a:spcPct val="120000"/>
              </a:lnSpc>
              <a:spcBef>
                <a:spcPts val="300"/>
              </a:spcBef>
            </a:pPr>
            <a:r>
              <a:rPr lang="en-US" dirty="0"/>
              <a:t>New Supporting Documentation content</a:t>
            </a:r>
          </a:p>
          <a:p>
            <a:pPr>
              <a:lnSpc>
                <a:spcPct val="120000"/>
              </a:lnSpc>
              <a:spcBef>
                <a:spcPts val="300"/>
              </a:spcBef>
            </a:pPr>
            <a:endParaRPr lang="en-US" dirty="0"/>
          </a:p>
        </p:txBody>
      </p:sp>
      <p:sp>
        <p:nvSpPr>
          <p:cNvPr id="4" name="Slide Number Placeholder 3">
            <a:extLst>
              <a:ext uri="{FF2B5EF4-FFF2-40B4-BE49-F238E27FC236}">
                <a16:creationId xmlns:a16="http://schemas.microsoft.com/office/drawing/2014/main" id="{EA70B883-9880-4B80-9856-DB5606BF5F2F}"/>
              </a:ext>
            </a:extLst>
          </p:cNvPr>
          <p:cNvSpPr>
            <a:spLocks noGrp="1"/>
          </p:cNvSpPr>
          <p:nvPr>
            <p:ph type="sldNum" sz="quarter" idx="12"/>
          </p:nvPr>
        </p:nvSpPr>
        <p:spPr/>
        <p:txBody>
          <a:bodyPr/>
          <a:lstStyle/>
          <a:p>
            <a:fld id="{8D38B3C1-EED7-4E88-8F72-013EE3A58C4A}" type="slidenum">
              <a:rPr lang="en-US" smtClean="0"/>
              <a:pPr/>
              <a:t>8</a:t>
            </a:fld>
            <a:endParaRPr lang="en-US" dirty="0"/>
          </a:p>
        </p:txBody>
      </p:sp>
      <p:pic>
        <p:nvPicPr>
          <p:cNvPr id="5" name="Recorded Sound">
            <a:hlinkClick r:id="" action="ppaction://media"/>
            <a:extLst>
              <a:ext uri="{FF2B5EF4-FFF2-40B4-BE49-F238E27FC236}">
                <a16:creationId xmlns:a16="http://schemas.microsoft.com/office/drawing/2014/main" id="{84351B31-BC12-18DF-208C-53ACFD114C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872163"/>
            <a:ext cx="609600" cy="609600"/>
          </a:xfrm>
          <a:prstGeom prst="rect">
            <a:avLst/>
          </a:prstGeom>
        </p:spPr>
      </p:pic>
    </p:spTree>
    <p:extLst>
      <p:ext uri="{BB962C8B-B14F-4D97-AF65-F5344CB8AC3E}">
        <p14:creationId xmlns:p14="http://schemas.microsoft.com/office/powerpoint/2010/main" val="367531876"/>
      </p:ext>
    </p:extLst>
  </p:cSld>
  <p:clrMapOvr>
    <a:masterClrMapping/>
  </p:clrMapOvr>
  <mc:AlternateContent xmlns:mc="http://schemas.openxmlformats.org/markup-compatibility/2006" xmlns:p14="http://schemas.microsoft.com/office/powerpoint/2010/main">
    <mc:Choice Requires="p14">
      <p:transition spd="slow" p14:dur="2000" advTm="93153"/>
    </mc:Choice>
    <mc:Fallback xmlns="">
      <p:transition spd="slow" advTm="9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586-7DB2-E170-E731-2B2C77C7926A}"/>
              </a:ext>
            </a:extLst>
          </p:cNvPr>
          <p:cNvSpPr>
            <a:spLocks noGrp="1"/>
          </p:cNvSpPr>
          <p:nvPr>
            <p:ph type="title"/>
          </p:nvPr>
        </p:nvSpPr>
        <p:spPr>
          <a:xfrm>
            <a:off x="628650" y="2241223"/>
            <a:ext cx="7886700" cy="1325563"/>
          </a:xfrm>
        </p:spPr>
        <p:txBody>
          <a:bodyPr/>
          <a:lstStyle/>
          <a:p>
            <a:r>
              <a:rPr lang="en-US" dirty="0"/>
              <a:t>Audit Related Dates</a:t>
            </a:r>
          </a:p>
        </p:txBody>
      </p:sp>
      <p:pic>
        <p:nvPicPr>
          <p:cNvPr id="4" name="Recorded Sound">
            <a:hlinkClick r:id="" action="ppaction://media"/>
            <a:extLst>
              <a:ext uri="{FF2B5EF4-FFF2-40B4-BE49-F238E27FC236}">
                <a16:creationId xmlns:a16="http://schemas.microsoft.com/office/drawing/2014/main" id="{AF76C755-862E-7C35-A7E8-BA1634C471C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05750" y="5349815"/>
            <a:ext cx="609600" cy="609600"/>
          </a:xfrm>
          <a:prstGeom prst="rect">
            <a:avLst/>
          </a:prstGeom>
        </p:spPr>
      </p:pic>
    </p:spTree>
    <p:extLst>
      <p:ext uri="{BB962C8B-B14F-4D97-AF65-F5344CB8AC3E}">
        <p14:creationId xmlns:p14="http://schemas.microsoft.com/office/powerpoint/2010/main" val="2647772588"/>
      </p:ext>
    </p:extLst>
  </p:cSld>
  <p:clrMapOvr>
    <a:masterClrMapping/>
  </p:clrMapOvr>
  <mc:AlternateContent xmlns:mc="http://schemas.openxmlformats.org/markup-compatibility/2006" xmlns:p14="http://schemas.microsoft.com/office/powerpoint/2010/main">
    <mc:Choice Requires="p14">
      <p:transition spd="slow" p14:dur="2000" advTm="4680"/>
    </mc:Choice>
    <mc:Fallback xmlns="">
      <p:transition spd="slow" advTm="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with Colors for Smart Art</Template>
  <TotalTime>4352</TotalTime>
  <Words>5107</Words>
  <Application>Microsoft Office PowerPoint</Application>
  <PresentationFormat>On-screen Show (4:3)</PresentationFormat>
  <Paragraphs>427</Paragraphs>
  <Slides>36</Slides>
  <Notes>36</Notes>
  <HiddenSlides>0</HiddenSlides>
  <MMClips>36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Aptos</vt:lpstr>
      <vt:lpstr>Arial</vt:lpstr>
      <vt:lpstr>Calibri</vt:lpstr>
      <vt:lpstr>Office Theme</vt:lpstr>
      <vt:lpstr>October Count Audit</vt:lpstr>
      <vt:lpstr>Training Content</vt:lpstr>
      <vt:lpstr>Audit Resources</vt:lpstr>
      <vt:lpstr>CSI Website Updates</vt:lpstr>
      <vt:lpstr>October Count Audit Section - Audits webpage</vt:lpstr>
      <vt:lpstr>CDE October Count Audit Resource Guide</vt:lpstr>
      <vt:lpstr>Additional Resources</vt:lpstr>
      <vt:lpstr>CSI October Count Audit Handbook</vt:lpstr>
      <vt:lpstr>Audit Related Dates</vt:lpstr>
      <vt:lpstr>Key Audit Dates</vt:lpstr>
      <vt:lpstr>Additional Audit Dates</vt:lpstr>
      <vt:lpstr>School Finance Act Updates</vt:lpstr>
      <vt:lpstr>School Finance Act Overview</vt:lpstr>
      <vt:lpstr>School Finance Act Updates - Changes</vt:lpstr>
      <vt:lpstr>Direct / Alternative Instruction Grades</vt:lpstr>
      <vt:lpstr>Direct / Alternative Instruction</vt:lpstr>
      <vt:lpstr>Direct / Alternative Instruction Details</vt:lpstr>
      <vt:lpstr>Alternative Instruction Course Catalog</vt:lpstr>
      <vt:lpstr>Alternative Instruction Equivalency</vt:lpstr>
      <vt:lpstr>Postsecondary Credits for Full Time Funding</vt:lpstr>
      <vt:lpstr>Calendar/Bell Schedule Calculation</vt:lpstr>
      <vt:lpstr>School Finance Act Updates - Continued</vt:lpstr>
      <vt:lpstr>Contractual Education Documentation</vt:lpstr>
      <vt:lpstr>Attendance Documentation</vt:lpstr>
      <vt:lpstr>Part-Time Student Documentation</vt:lpstr>
      <vt:lpstr>Proof of Residency (POR) Forms</vt:lpstr>
      <vt:lpstr>Free and Reduced Lunch</vt:lpstr>
      <vt:lpstr>Free and Reduced Lunch Reminders</vt:lpstr>
      <vt:lpstr>Free and Reduced Lunch Changes</vt:lpstr>
      <vt:lpstr>Unique Program and Student Types</vt:lpstr>
      <vt:lpstr>ASCENT Students</vt:lpstr>
      <vt:lpstr>Concurrent Enrollment Students</vt:lpstr>
      <vt:lpstr>Dropout Recovery Students</vt:lpstr>
      <vt:lpstr>Online Courses</vt:lpstr>
      <vt:lpstr>Out of State Transfer Students</vt:lpstr>
      <vt:lpstr>End of Training</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for 2020-2021</dc:title>
  <dc:creator>Dinnen, Janet</dc:creator>
  <cp:lastModifiedBy>Eddy, Julie</cp:lastModifiedBy>
  <cp:revision>593</cp:revision>
  <dcterms:created xsi:type="dcterms:W3CDTF">2020-05-05T21:26:19Z</dcterms:created>
  <dcterms:modified xsi:type="dcterms:W3CDTF">2024-08-24T23:23:43Z</dcterms:modified>
</cp:coreProperties>
</file>