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6"/>
  </p:notesMasterIdLst>
  <p:handoutMasterIdLst>
    <p:handoutMasterId r:id="rId27"/>
  </p:handoutMasterIdLst>
  <p:sldIdLst>
    <p:sldId id="256" r:id="rId2"/>
    <p:sldId id="873" r:id="rId3"/>
    <p:sldId id="891" r:id="rId4"/>
    <p:sldId id="748" r:id="rId5"/>
    <p:sldId id="811" r:id="rId6"/>
    <p:sldId id="879" r:id="rId7"/>
    <p:sldId id="880" r:id="rId8"/>
    <p:sldId id="892" r:id="rId9"/>
    <p:sldId id="890" r:id="rId10"/>
    <p:sldId id="881" r:id="rId11"/>
    <p:sldId id="883" r:id="rId12"/>
    <p:sldId id="856" r:id="rId13"/>
    <p:sldId id="857" r:id="rId14"/>
    <p:sldId id="893" r:id="rId15"/>
    <p:sldId id="813" r:id="rId16"/>
    <p:sldId id="814" r:id="rId17"/>
    <p:sldId id="749" r:id="rId18"/>
    <p:sldId id="831" r:id="rId19"/>
    <p:sldId id="854" r:id="rId20"/>
    <p:sldId id="835" r:id="rId21"/>
    <p:sldId id="855" r:id="rId22"/>
    <p:sldId id="869" r:id="rId23"/>
    <p:sldId id="894" r:id="rId24"/>
    <p:sldId id="28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3" clrIdx="0">
    <p:extLst>
      <p:ext uri="{19B8F6BF-5375-455C-9EA6-DF929625EA0E}">
        <p15:presenceInfo xmlns:p15="http://schemas.microsoft.com/office/powerpoint/2012/main" userId="S::Dinnen_J@cde.state.co.us::682ebc80-7236-4772-9819-9edf9790eda1" providerId="AD"/>
      </p:ext>
    </p:extLst>
  </p:cmAuthor>
  <p:cmAuthor id="2" name="Hartung, Ryan" initials="HR" lastIdx="1" clrIdx="1">
    <p:extLst>
      <p:ext uri="{19B8F6BF-5375-455C-9EA6-DF929625EA0E}">
        <p15:presenceInfo xmlns:p15="http://schemas.microsoft.com/office/powerpoint/2012/main" userId="S::Hartung_R@cde.state.co.us::760df91e-2652-4f4c-b7b7-b05866444dd1" providerId="AD"/>
      </p:ext>
    </p:extLst>
  </p:cmAuthor>
  <p:cmAuthor id="3" name="Eddy, Julie" initials="EJ" lastIdx="1"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455FA9"/>
    <a:srgbClr val="9FF4FF"/>
    <a:srgbClr val="DAC2EC"/>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2" autoAdjust="0"/>
    <p:restoredTop sz="72601" autoAdjust="0"/>
  </p:normalViewPr>
  <p:slideViewPr>
    <p:cSldViewPr snapToGrid="0">
      <p:cViewPr varScale="1">
        <p:scale>
          <a:sx n="63" d="100"/>
          <a:sy n="63" d="100"/>
        </p:scale>
        <p:origin x="2166" y="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8" d="100"/>
          <a:sy n="68"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6B925-A96D-0151-718D-219F6B3F9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789768-3B6C-DD36-1C50-8AFCEF17AD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B547C-76D6-45B5-BEC7-72A8DD7D9D4B}" type="datetimeFigureOut">
              <a:rPr lang="en-US" smtClean="0"/>
              <a:t>8/25/2024</a:t>
            </a:fld>
            <a:endParaRPr lang="en-US"/>
          </a:p>
        </p:txBody>
      </p:sp>
      <p:sp>
        <p:nvSpPr>
          <p:cNvPr id="4" name="Footer Placeholder 3">
            <a:extLst>
              <a:ext uri="{FF2B5EF4-FFF2-40B4-BE49-F238E27FC236}">
                <a16:creationId xmlns:a16="http://schemas.microsoft.com/office/drawing/2014/main" id="{97D3AE8C-B301-488D-4635-C90C7AE26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504ECB-997E-079D-7381-969EBC78B1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3AC14-749E-4217-B763-2EB432C09D56}" type="slidenum">
              <a:rPr lang="en-US" smtClean="0"/>
              <a:t>‹#›</a:t>
            </a:fld>
            <a:endParaRPr lang="en-US"/>
          </a:p>
        </p:txBody>
      </p:sp>
    </p:spTree>
    <p:extLst>
      <p:ext uri="{BB962C8B-B14F-4D97-AF65-F5344CB8AC3E}">
        <p14:creationId xmlns:p14="http://schemas.microsoft.com/office/powerpoint/2010/main" val="167245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7419-FD2E-4B73-9364-AEDF9B335DC1}" type="datetimeFigureOut">
              <a:rPr lang="en-US" smtClean="0"/>
              <a:t>8/25/2024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412A0-D66C-48E0-8B20-A2797B4B8272}" type="slidenum">
              <a:rPr lang="en-US" smtClean="0"/>
              <a:t>‹#›</a:t>
            </a:fld>
            <a:endParaRPr lang="en-US"/>
          </a:p>
        </p:txBody>
      </p:sp>
    </p:spTree>
    <p:extLst>
      <p:ext uri="{BB962C8B-B14F-4D97-AF65-F5344CB8AC3E}">
        <p14:creationId xmlns:p14="http://schemas.microsoft.com/office/powerpoint/2010/main" val="13005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provides a broad </a:t>
            </a:r>
            <a:r>
              <a:rPr lang="en-US" baseline="0" dirty="0"/>
              <a:t>overview on the October Count Audit for the current school year and is aimed at new school submission contacts or those with more experience who would like a review or who are looking for specific topic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also an audit related training named “New This Year” on the </a:t>
            </a:r>
            <a:r>
              <a:rPr lang="en-US" b="1" baseline="0" dirty="0"/>
              <a:t>CSI Audits webpage </a:t>
            </a:r>
            <a:r>
              <a:rPr lang="en-US" baseline="0" dirty="0"/>
              <a:t>that focuses only on important highlights and changes for the current year. </a:t>
            </a:r>
            <a:endParaRPr lang="en-US" dirty="0"/>
          </a:p>
          <a:p>
            <a:endParaRPr lang="en-US" dirty="0"/>
          </a:p>
          <a:p>
            <a:r>
              <a:rPr lang="en-US" dirty="0"/>
              <a:t>Separate trainings specific to October Count </a:t>
            </a:r>
            <a:r>
              <a:rPr lang="en-US" u="sng" dirty="0"/>
              <a:t>submission related</a:t>
            </a:r>
            <a:r>
              <a:rPr lang="en-US" u="none" dirty="0"/>
              <a:t> </a:t>
            </a:r>
            <a:r>
              <a:rPr lang="en-US" dirty="0"/>
              <a:t>tasks are available on the </a:t>
            </a:r>
            <a:r>
              <a:rPr lang="en-US" b="1" dirty="0"/>
              <a:t>CSI October Count webpage. </a:t>
            </a:r>
          </a:p>
        </p:txBody>
      </p:sp>
      <p:sp>
        <p:nvSpPr>
          <p:cNvPr id="4" name="Slide Number Placeholder 3"/>
          <p:cNvSpPr>
            <a:spLocks noGrp="1"/>
          </p:cNvSpPr>
          <p:nvPr>
            <p:ph type="sldNum" sz="quarter" idx="5"/>
          </p:nvPr>
        </p:nvSpPr>
        <p:spPr/>
        <p:txBody>
          <a:bodyPr/>
          <a:lstStyle/>
          <a:p>
            <a:fld id="{B24412A0-D66C-48E0-8B20-A2797B4B8272}" type="slidenum">
              <a:rPr lang="en-US" smtClean="0"/>
              <a:t>1</a:t>
            </a:fld>
            <a:endParaRPr lang="en-US"/>
          </a:p>
        </p:txBody>
      </p:sp>
    </p:spTree>
    <p:extLst>
      <p:ext uri="{BB962C8B-B14F-4D97-AF65-F5344CB8AC3E}">
        <p14:creationId xmlns:p14="http://schemas.microsoft.com/office/powerpoint/2010/main" val="77122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that we have additional resources helpful during the October Count window such as the </a:t>
            </a:r>
            <a:r>
              <a:rPr lang="en-US" b="1" dirty="0"/>
              <a:t>CSI Legal and Policy Guidance </a:t>
            </a:r>
            <a:r>
              <a:rPr lang="en-US" b="0" dirty="0"/>
              <a:t>webpage</a:t>
            </a:r>
            <a:r>
              <a:rPr lang="en-US" dirty="0"/>
              <a:t> where we have general policy information on topics such as attendance, admissions &amp; enrollment, home school programs and other types of guidance. </a:t>
            </a:r>
          </a:p>
          <a:p>
            <a:r>
              <a:rPr lang="en-US" dirty="0"/>
              <a:t>Some of these have been updated since last school year.</a:t>
            </a:r>
          </a:p>
          <a:p>
            <a:endParaRPr lang="en-US" dirty="0"/>
          </a:p>
          <a:p>
            <a:r>
              <a:rPr lang="en-US" dirty="0"/>
              <a:t>Be sure to also review the </a:t>
            </a:r>
            <a:r>
              <a:rPr lang="en-US" b="1" dirty="0"/>
              <a:t>Weekly Update emails </a:t>
            </a:r>
            <a:r>
              <a:rPr lang="en-US" dirty="0"/>
              <a:t>sent to school submission contacts each week for current announcements and to check the status for your school on state collections.</a:t>
            </a:r>
          </a:p>
          <a:p>
            <a:endParaRPr lang="en-US" dirty="0"/>
          </a:p>
          <a:p>
            <a:r>
              <a:rPr lang="en-US" dirty="0"/>
              <a:t>Finally, there is a section located within the </a:t>
            </a:r>
            <a:r>
              <a:rPr lang="en-US" b="1" dirty="0"/>
              <a:t>CSI October Count Audit Handbook </a:t>
            </a:r>
            <a:r>
              <a:rPr lang="en-US" dirty="0"/>
              <a:t>that also lists helpful resources.</a:t>
            </a:r>
          </a:p>
        </p:txBody>
      </p:sp>
      <p:sp>
        <p:nvSpPr>
          <p:cNvPr id="4" name="Slide Number Placeholder 3"/>
          <p:cNvSpPr>
            <a:spLocks noGrp="1"/>
          </p:cNvSpPr>
          <p:nvPr>
            <p:ph type="sldNum" sz="quarter" idx="5"/>
          </p:nvPr>
        </p:nvSpPr>
        <p:spPr/>
        <p:txBody>
          <a:bodyPr/>
          <a:lstStyle/>
          <a:p>
            <a:fld id="{B24412A0-D66C-48E0-8B20-A2797B4B8272}" type="slidenum">
              <a:rPr lang="en-US" smtClean="0"/>
              <a:t>10</a:t>
            </a:fld>
            <a:endParaRPr lang="en-US"/>
          </a:p>
        </p:txBody>
      </p:sp>
    </p:spTree>
    <p:extLst>
      <p:ext uri="{BB962C8B-B14F-4D97-AF65-F5344CB8AC3E}">
        <p14:creationId xmlns:p14="http://schemas.microsoft.com/office/powerpoint/2010/main" val="92898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prior slides, there will be a 24-25 version of the </a:t>
            </a:r>
            <a:r>
              <a:rPr lang="en-US" b="1" dirty="0"/>
              <a:t>CSI October Count Audit Handbook </a:t>
            </a:r>
            <a:r>
              <a:rPr lang="en-US" dirty="0"/>
              <a:t>that all schools will need to review.</a:t>
            </a:r>
          </a:p>
          <a:p>
            <a:r>
              <a:rPr lang="en-US" dirty="0"/>
              <a:t>We want to share that this Handbook has undergone substantial modifications for this year. </a:t>
            </a:r>
          </a:p>
          <a:p>
            <a:endParaRPr lang="en-US" dirty="0"/>
          </a:p>
          <a:p>
            <a:r>
              <a:rPr lang="en-US" dirty="0"/>
              <a:t>One major change is to replace the prior “Audit Checklist” with a </a:t>
            </a:r>
            <a:r>
              <a:rPr lang="en-US" b="1" dirty="0"/>
              <a:t>Questionnaire Survey </a:t>
            </a:r>
            <a:r>
              <a:rPr lang="en-US" dirty="0"/>
              <a:t>that schools will need to respond to.</a:t>
            </a:r>
          </a:p>
          <a:p>
            <a:pPr marL="628650" lvl="1" indent="-171450">
              <a:buFont typeface="Arial" panose="020B0604020202020204" pitchFamily="34" charset="0"/>
              <a:buChar char="•"/>
            </a:pPr>
            <a:r>
              <a:rPr lang="en-US" dirty="0"/>
              <a:t>More details on this will be emailed to schools. </a:t>
            </a:r>
          </a:p>
          <a:p>
            <a:pPr marL="628650" lvl="1" indent="-171450">
              <a:buFont typeface="Arial" panose="020B0604020202020204" pitchFamily="34" charset="0"/>
              <a:buChar char="•"/>
            </a:pPr>
            <a:r>
              <a:rPr lang="en-US" dirty="0"/>
              <a:t>The deadline to submit the new Survey will now coincide with the November 6</a:t>
            </a:r>
            <a:r>
              <a:rPr lang="en-US" baseline="30000" dirty="0"/>
              <a:t>th</a:t>
            </a:r>
            <a:r>
              <a:rPr lang="en-US" dirty="0"/>
              <a:t> OC Audit Certification deadline listed in the 24-25 Data Submissions Calendar.</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A new </a:t>
            </a:r>
            <a:r>
              <a:rPr lang="en-US" b="1" dirty="0"/>
              <a:t>Finance Rules Changes for SY24-25 </a:t>
            </a:r>
            <a:r>
              <a:rPr lang="en-US" dirty="0"/>
              <a:t>section has been added to the Handbook to provide schools with an overview of how those changes came about, how they have impacted the content of the Handbook, and guidance for schools on ensuring they are following state rules for reporting funded students in the October Count collection.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 new </a:t>
            </a:r>
            <a:r>
              <a:rPr lang="en-US" b="1" dirty="0"/>
              <a:t>Supporting Documentation </a:t>
            </a:r>
            <a:r>
              <a:rPr lang="en-US" dirty="0"/>
              <a:t>section content provides an overview of the 3 main types of supporting documentation that schools must submit to CSI.</a:t>
            </a:r>
          </a:p>
          <a:p>
            <a:pPr marL="0" lvl="0" indent="0">
              <a:buFont typeface="Arial" panose="020B0604020202020204" pitchFamily="34" charset="0"/>
              <a:buNone/>
            </a:pPr>
            <a:r>
              <a:rPr lang="en-US" dirty="0"/>
              <a:t>Deadline details are included along with highlights CSI felt were important to note for each type. </a:t>
            </a:r>
          </a:p>
          <a:p>
            <a:pPr marL="0" lvl="0" indent="0">
              <a:buFont typeface="Arial" panose="020B0604020202020204" pitchFamily="34" charset="0"/>
              <a:buNone/>
            </a:pPr>
            <a:r>
              <a:rPr lang="en-US" dirty="0"/>
              <a:t>Files will once again be shared through G-Drive with information on the folder structure for uploading documents is also included in this section. </a:t>
            </a:r>
          </a:p>
        </p:txBody>
      </p:sp>
      <p:sp>
        <p:nvSpPr>
          <p:cNvPr id="4" name="Slide Number Placeholder 3"/>
          <p:cNvSpPr>
            <a:spLocks noGrp="1"/>
          </p:cNvSpPr>
          <p:nvPr>
            <p:ph type="sldNum" sz="quarter" idx="5"/>
          </p:nvPr>
        </p:nvSpPr>
        <p:spPr/>
        <p:txBody>
          <a:bodyPr/>
          <a:lstStyle/>
          <a:p>
            <a:fld id="{B24412A0-D66C-48E0-8B20-A2797B4B8272}" type="slidenum">
              <a:rPr lang="en-US" smtClean="0"/>
              <a:t>11</a:t>
            </a:fld>
            <a:endParaRPr lang="en-US"/>
          </a:p>
        </p:txBody>
      </p:sp>
    </p:spTree>
    <p:extLst>
      <p:ext uri="{BB962C8B-B14F-4D97-AF65-F5344CB8AC3E}">
        <p14:creationId xmlns:p14="http://schemas.microsoft.com/office/powerpoint/2010/main" val="287256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official count day will be on October 1st, with the 11-day count window dates of September 24</a:t>
            </a:r>
            <a:r>
              <a:rPr lang="en-US" baseline="30000" dirty="0"/>
              <a:t>th</a:t>
            </a:r>
            <a:r>
              <a:rPr lang="en-US" dirty="0"/>
              <a:t> through October 8</a:t>
            </a:r>
            <a:r>
              <a:rPr lang="en-US" baseline="30000" dirty="0"/>
              <a:t>th</a:t>
            </a:r>
            <a:r>
              <a:rPr lang="en-US" dirty="0"/>
              <a:t>.</a:t>
            </a:r>
          </a:p>
          <a:p>
            <a:r>
              <a:rPr lang="en-US" dirty="0"/>
              <a:t>Schools with approved alternative count dates will substitute those dates from the official ones shown in this slide.</a:t>
            </a:r>
          </a:p>
          <a:p>
            <a:endParaRPr lang="en-US" dirty="0"/>
          </a:p>
          <a:p>
            <a:r>
              <a:rPr lang="en-US" dirty="0"/>
              <a:t>Taking attendance and reporting it is mandatory all year for state collections, but it’s crucial that you make sure to have solid records for attendance during the first semester for audit purposes.</a:t>
            </a:r>
          </a:p>
          <a:p>
            <a:pPr marR="17330" algn="l"/>
            <a:r>
              <a:rPr lang="en-US" sz="1800" b="0" i="0" u="none" strike="noStrike" baseline="0" dirty="0">
                <a:latin typeface="Calibri" panose="020F0502020204030204" pitchFamily="34" charset="0"/>
              </a:rPr>
              <a:t>Schools need to review all attendance guidance and follow best practices when recording attendance for students in their SIS or by other means if attendance is taken outside of the SIS.  </a:t>
            </a:r>
          </a:p>
          <a:p>
            <a:pPr marR="17330" algn="l"/>
            <a:endParaRPr lang="en-US" sz="1800" b="0" i="0" u="none" strike="noStrike" baseline="0" dirty="0">
              <a:latin typeface="Calibri" panose="020F0502020204030204" pitchFamily="34" charset="0"/>
            </a:endParaRPr>
          </a:p>
          <a:p>
            <a:pPr marR="17330" algn="l"/>
            <a:r>
              <a:rPr lang="en-US" sz="1800" b="0" i="0" u="none" strike="noStrike" baseline="0" dirty="0">
                <a:latin typeface="Calibri" panose="020F0502020204030204" pitchFamily="34" charset="0"/>
              </a:rPr>
              <a:t>Just a quick reminder that any students absent on count day will require that you submit proof of attendance at least one day prior to count date in the current year, plus proof that the student resumed attendance within 30 calendar days following count date. </a:t>
            </a:r>
          </a:p>
          <a:p>
            <a:pPr marR="17330" algn="l"/>
            <a:r>
              <a:rPr lang="en-US" sz="1800" b="0" i="0" u="none" strike="noStrike" baseline="0" dirty="0">
                <a:latin typeface="Calibri" panose="020F0502020204030204" pitchFamily="34" charset="0"/>
              </a:rPr>
              <a:t>The 30-day date that students need to resume attendance will be October 31</a:t>
            </a:r>
            <a:r>
              <a:rPr lang="en-US" sz="1800" b="0" i="0" u="none" strike="noStrike" baseline="30000" dirty="0">
                <a:latin typeface="Calibri" panose="020F0502020204030204" pitchFamily="34" charset="0"/>
              </a:rPr>
              <a:t>st</a:t>
            </a:r>
            <a:r>
              <a:rPr lang="en-US" sz="1800" b="0" i="0" u="none" strike="noStrike" baseline="0" dirty="0">
                <a:latin typeface="Calibri" panose="020F0502020204030204" pitchFamily="34" charset="0"/>
              </a:rPr>
              <a:t> for 24-25.</a:t>
            </a:r>
          </a:p>
          <a:p>
            <a:pPr marR="17330" algn="l"/>
            <a:r>
              <a:rPr lang="en-US" sz="1800" b="0" i="0" u="none" strike="noStrike" baseline="0" dirty="0">
                <a:latin typeface="Calibri" panose="020F0502020204030204" pitchFamily="34" charset="0"/>
              </a:rPr>
              <a:t>Please know that a student could not have transferred to another CO district during the time that they last attended and then resumed attendance in order to claim funding.</a:t>
            </a: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12</a:t>
            </a:fld>
            <a:endParaRPr lang="en-US"/>
          </a:p>
        </p:txBody>
      </p:sp>
    </p:spTree>
    <p:extLst>
      <p:ext uri="{BB962C8B-B14F-4D97-AF65-F5344CB8AC3E}">
        <p14:creationId xmlns:p14="http://schemas.microsoft.com/office/powerpoint/2010/main" val="406149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current year audit related dates are posted to the Data Submissions calendar simply because it would be difficult to fit them all in. </a:t>
            </a:r>
          </a:p>
          <a:p>
            <a:endParaRPr lang="en-US" dirty="0"/>
          </a:p>
          <a:p>
            <a:r>
              <a:rPr lang="en-US" dirty="0"/>
              <a:t>This slide shows a snippet of the additional audit related deadlines table listed in the CSI October Count Audit Handbook. </a:t>
            </a:r>
          </a:p>
          <a:p>
            <a:r>
              <a:rPr lang="en-US" dirty="0"/>
              <a:t>Please be sure to download a copy of the handbook and check out the rest of the dates listed there. </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13</a:t>
            </a:fld>
            <a:endParaRPr lang="en-US"/>
          </a:p>
        </p:txBody>
      </p:sp>
    </p:spTree>
    <p:extLst>
      <p:ext uri="{BB962C8B-B14F-4D97-AF65-F5344CB8AC3E}">
        <p14:creationId xmlns:p14="http://schemas.microsoft.com/office/powerpoint/2010/main" val="337365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CDE Student October Count Audit Resource Guide was mentioned earlier in this training and that there were substantial changes to the version for 24-25. </a:t>
            </a:r>
          </a:p>
          <a:p>
            <a:r>
              <a:rPr lang="en-US" dirty="0"/>
              <a:t>School submissions contacts will want to review that important resource along with the “New This Year” CSI October Count Audit training.</a:t>
            </a:r>
          </a:p>
          <a:p>
            <a:endParaRPr lang="en-US" dirty="0"/>
          </a:p>
          <a:p>
            <a:r>
              <a:rPr lang="en-US" dirty="0"/>
              <a:t>The main purpose of the CDE Audit Guide is to provide details to districts and schools on general funding rules based on CDE interpretations of the Public-School Finance Act.</a:t>
            </a:r>
          </a:p>
          <a:p>
            <a:r>
              <a:rPr lang="en-US" dirty="0"/>
              <a:t>Depending on the unique student and instruction types, there can be exceptions to the general funding rules.</a:t>
            </a:r>
          </a:p>
          <a:p>
            <a:r>
              <a:rPr lang="en-US" dirty="0"/>
              <a:t>The rules can also affect the types of supporting documentation schools will need to submit to prove funding eligibility claimed on students.</a:t>
            </a:r>
          </a:p>
        </p:txBody>
      </p:sp>
      <p:sp>
        <p:nvSpPr>
          <p:cNvPr id="4" name="Slide Number Placeholder 3"/>
          <p:cNvSpPr>
            <a:spLocks noGrp="1"/>
          </p:cNvSpPr>
          <p:nvPr>
            <p:ph type="sldNum" sz="quarter" idx="5"/>
          </p:nvPr>
        </p:nvSpPr>
        <p:spPr/>
        <p:txBody>
          <a:bodyPr/>
          <a:lstStyle/>
          <a:p>
            <a:fld id="{B24412A0-D66C-48E0-8B20-A2797B4B8272}" type="slidenum">
              <a:rPr lang="en-US" smtClean="0"/>
              <a:t>14</a:t>
            </a:fld>
            <a:endParaRPr lang="en-US"/>
          </a:p>
        </p:txBody>
      </p:sp>
    </p:spTree>
    <p:extLst>
      <p:ext uri="{BB962C8B-B14F-4D97-AF65-F5344CB8AC3E}">
        <p14:creationId xmlns:p14="http://schemas.microsoft.com/office/powerpoint/2010/main" val="3137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If the concept of “supporting documentation” for the October Count is new to you, it’s simply the d</a:t>
            </a:r>
            <a:r>
              <a:rPr lang="en-US" sz="1200" dirty="0">
                <a:solidFill>
                  <a:schemeClr val="bg2">
                    <a:lumMod val="50000"/>
                  </a:schemeClr>
                </a:solidFill>
              </a:rPr>
              <a:t>ocumentation required by the state which</a:t>
            </a:r>
            <a:r>
              <a:rPr lang="en-US" sz="1200" baseline="0" dirty="0">
                <a:solidFill>
                  <a:schemeClr val="bg2">
                    <a:lumMod val="50000"/>
                  </a:schemeClr>
                </a:solidFill>
              </a:rPr>
              <a:t> provides </a:t>
            </a:r>
            <a:r>
              <a:rPr lang="en-US" sz="1200" dirty="0">
                <a:solidFill>
                  <a:schemeClr val="bg2">
                    <a:lumMod val="50000"/>
                  </a:schemeClr>
                </a:solidFill>
              </a:rPr>
              <a:t>proof of funding claimed on each student and the unique enrollment situation for each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This</a:t>
            </a:r>
            <a:r>
              <a:rPr lang="en-US" sz="1200" baseline="0" dirty="0">
                <a:solidFill>
                  <a:schemeClr val="bg2">
                    <a:lumMod val="50000"/>
                  </a:schemeClr>
                </a:solidFill>
              </a:rPr>
              <a:t> is one of the primary requirements for the October Count audit and e</a:t>
            </a:r>
            <a:r>
              <a:rPr lang="en-US" sz="1200" dirty="0">
                <a:solidFill>
                  <a:schemeClr val="bg2">
                    <a:lumMod val="50000"/>
                  </a:schemeClr>
                </a:solidFill>
              </a:rPr>
              <a:t>very CSI school will be required</a:t>
            </a:r>
            <a:r>
              <a:rPr lang="en-US" sz="1200" baseline="0" dirty="0">
                <a:solidFill>
                  <a:schemeClr val="bg2">
                    <a:lumMod val="50000"/>
                  </a:schemeClr>
                </a:solidFill>
              </a:rPr>
              <a:t> to submit at least some pieces of supporting documentation to CSI for the current school year.</a:t>
            </a:r>
            <a:endParaRPr lang="en-US" sz="1200" dirty="0">
              <a:solidFill>
                <a:schemeClr val="bg2">
                  <a:lumMod val="50000"/>
                </a:schemeClr>
              </a:solidFill>
            </a:endParaRPr>
          </a:p>
          <a:p>
            <a:endParaRPr lang="en-US" b="1"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15</a:t>
            </a:fld>
            <a:endParaRPr lang="en-US"/>
          </a:p>
        </p:txBody>
      </p:sp>
    </p:spTree>
    <p:extLst>
      <p:ext uri="{BB962C8B-B14F-4D97-AF65-F5344CB8AC3E}">
        <p14:creationId xmlns:p14="http://schemas.microsoft.com/office/powerpoint/2010/main" val="127035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For information on how long to keep documents related to state reporting, including the October Count, please see the Records and Documentation Retention section in the CSI Data Submissions Handbook. </a:t>
            </a:r>
          </a:p>
          <a:p>
            <a:pPr marL="0" indent="0">
              <a:buFont typeface="Arial" panose="020B0604020202020204" pitchFamily="34" charset="0"/>
              <a:buNone/>
            </a:pPr>
            <a:endParaRPr lang="en-US" sz="1200" dirty="0">
              <a:solidFill>
                <a:schemeClr val="bg2">
                  <a:lumMod val="50000"/>
                </a:schemeClr>
              </a:solidFill>
            </a:endParaRPr>
          </a:p>
          <a:p>
            <a:pPr marL="0" indent="0">
              <a:buFont typeface="Arial" panose="020B0604020202020204" pitchFamily="34" charset="0"/>
              <a:buNone/>
            </a:pPr>
            <a:r>
              <a:rPr lang="en-US" sz="1200" dirty="0">
                <a:solidFill>
                  <a:schemeClr val="bg2">
                    <a:lumMod val="50000"/>
                  </a:schemeClr>
                </a:solidFill>
              </a:rPr>
              <a:t>Schools will need to be prepared to provide all audit documentation in electronic format to</a:t>
            </a:r>
            <a:r>
              <a:rPr lang="en-US" sz="1200" baseline="0" dirty="0">
                <a:solidFill>
                  <a:schemeClr val="bg2">
                    <a:lumMod val="50000"/>
                  </a:schemeClr>
                </a:solidFill>
              </a:rPr>
              <a:t> CSI because this is the format that the state expects it in.</a:t>
            </a:r>
          </a:p>
          <a:p>
            <a:pPr marL="0" indent="0">
              <a:buFont typeface="Arial" panose="020B0604020202020204" pitchFamily="34" charset="0"/>
              <a:buNone/>
            </a:pPr>
            <a:endParaRPr lang="en-US" sz="1200" baseline="0" dirty="0">
              <a:solidFill>
                <a:schemeClr val="bg2">
                  <a:lumMod val="50000"/>
                </a:schemeClr>
              </a:solidFill>
            </a:endParaRPr>
          </a:p>
        </p:txBody>
      </p:sp>
      <p:sp>
        <p:nvSpPr>
          <p:cNvPr id="4" name="Slide Number Placeholder 3"/>
          <p:cNvSpPr>
            <a:spLocks noGrp="1"/>
          </p:cNvSpPr>
          <p:nvPr>
            <p:ph type="sldNum" sz="quarter" idx="10"/>
          </p:nvPr>
        </p:nvSpPr>
        <p:spPr/>
        <p:txBody>
          <a:bodyPr/>
          <a:lstStyle/>
          <a:p>
            <a:fld id="{44E5AA02-F3BE-4319-A9B7-E5C820446EF8}" type="slidenum">
              <a:rPr lang="en-US" smtClean="0"/>
              <a:t>16</a:t>
            </a:fld>
            <a:endParaRPr lang="en-US"/>
          </a:p>
        </p:txBody>
      </p:sp>
    </p:spTree>
    <p:extLst>
      <p:ext uri="{BB962C8B-B14F-4D97-AF65-F5344CB8AC3E}">
        <p14:creationId xmlns:p14="http://schemas.microsoft.com/office/powerpoint/2010/main" val="320509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Supporting documentation is intended to support or prove the funding claimed for each student a school reports in the October Count and funding can be either part or full time.</a:t>
            </a:r>
          </a:p>
          <a:p>
            <a:r>
              <a:rPr lang="en-US" baseline="0" dirty="0"/>
              <a:t>Students can also be not eligible if they do not meet the requirements for either part- or full-time funding.</a:t>
            </a:r>
          </a:p>
          <a:p>
            <a:endParaRPr lang="en-US" baseline="0" dirty="0"/>
          </a:p>
          <a:p>
            <a:r>
              <a:rPr lang="en-US" baseline="0" dirty="0"/>
              <a:t>ALL students must meet membership requirements—if they don’t then they are NOT eligible for funding.</a:t>
            </a:r>
          </a:p>
          <a:p>
            <a:r>
              <a:rPr lang="en-US" b="0" i="0" baseline="0" dirty="0"/>
              <a:t>The graphic in this slide shows how enrollment plus attendance equate to membership.</a:t>
            </a:r>
          </a:p>
          <a:p>
            <a:endParaRPr lang="en-US" b="0" i="0" baseline="0" dirty="0"/>
          </a:p>
          <a:p>
            <a:r>
              <a:rPr lang="en-US" b="0" i="0" baseline="0" dirty="0"/>
              <a:t>Students must be enrolled as of count day (though there are some exceptions for transfers) AND students must meet specific attendance rules.</a:t>
            </a:r>
          </a:p>
          <a:p>
            <a:endParaRPr lang="en-US" b="0" i="0" baseline="0" dirty="0"/>
          </a:p>
          <a:p>
            <a:r>
              <a:rPr lang="en-US" b="0" i="0" baseline="0" dirty="0"/>
              <a:t>The general attendance rule is that a student must be present on count day, and if they are absent, then they must have been present at least one day prior to count day this year and resume attendance within 30 calendar days after count day.</a:t>
            </a:r>
          </a:p>
        </p:txBody>
      </p:sp>
      <p:sp>
        <p:nvSpPr>
          <p:cNvPr id="4" name="Slide Number Placeholder 3"/>
          <p:cNvSpPr>
            <a:spLocks noGrp="1"/>
          </p:cNvSpPr>
          <p:nvPr>
            <p:ph type="sldNum" sz="quarter" idx="10"/>
          </p:nvPr>
        </p:nvSpPr>
        <p:spPr/>
        <p:txBody>
          <a:bodyPr/>
          <a:lstStyle/>
          <a:p>
            <a:fld id="{44E5AA02-F3BE-4319-A9B7-E5C820446EF8}" type="slidenum">
              <a:rPr lang="en-US" smtClean="0"/>
              <a:t>17</a:t>
            </a:fld>
            <a:endParaRPr lang="en-US"/>
          </a:p>
        </p:txBody>
      </p:sp>
    </p:spTree>
    <p:extLst>
      <p:ext uri="{BB962C8B-B14F-4D97-AF65-F5344CB8AC3E}">
        <p14:creationId xmlns:p14="http://schemas.microsoft.com/office/powerpoint/2010/main" val="3725371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Two types of supporting documentation for the audit that </a:t>
            </a:r>
            <a:r>
              <a:rPr lang="en-US" u="sng" baseline="0" dirty="0"/>
              <a:t>all</a:t>
            </a:r>
            <a:r>
              <a:rPr lang="en-US" u="none" baseline="0" dirty="0"/>
              <a:t> CSI schools will provide to CSI are the Attendance and Student Schedule Reports. </a:t>
            </a:r>
          </a:p>
          <a:p>
            <a:pPr marL="628650" lvl="1" indent="-171450">
              <a:buFont typeface="Arial" panose="020B0604020202020204" pitchFamily="34" charset="0"/>
              <a:buChar char="•"/>
            </a:pPr>
            <a:r>
              <a:rPr lang="en-US" u="none" baseline="0" dirty="0"/>
              <a:t>The current Appendix I of the CSI audit handbook that we mentioned earlier in this training contains instructions for pulling the 11-day count window attendance reports plus individual student schedules from both Infinite Campus and PowerSchool.</a:t>
            </a:r>
          </a:p>
          <a:p>
            <a:pPr marL="628650" lvl="1" indent="-171450">
              <a:buFont typeface="Arial" panose="020B0604020202020204" pitchFamily="34" charset="0"/>
              <a:buChar char="•"/>
            </a:pPr>
            <a:r>
              <a:rPr lang="en-US" u="none" baseline="0" dirty="0"/>
              <a:t>Instructions are also included for extracting enrollment reports, which are sometimes also needed depending on student and instruction types. They can also be a helpful tool for schools to pull to double check their enrolled students for the year.</a:t>
            </a:r>
          </a:p>
          <a:p>
            <a:endParaRPr lang="en-US" u="none" baseline="0" dirty="0"/>
          </a:p>
          <a:p>
            <a:r>
              <a:rPr lang="en-US" u="none" baseline="0" dirty="0"/>
              <a:t>Just a reminder on how important it is that attendance is taken correctly in your SIS so that the 11-day attendance reports show correct proof of students attending.</a:t>
            </a:r>
          </a:p>
          <a:p>
            <a:r>
              <a:rPr lang="en-US" u="none" baseline="0" dirty="0"/>
              <a:t>For any students who are absent on count day, you will need to provide extended attendance reports for them to show that they were present a day prior to count day and resumed attendance within 30 calendar days after count day.</a:t>
            </a:r>
          </a:p>
          <a:p>
            <a:endParaRPr lang="en-US" u="none" baseline="0" dirty="0"/>
          </a:p>
          <a:p>
            <a:r>
              <a:rPr lang="en-US" u="none" baseline="0" dirty="0"/>
              <a:t>It’s also extremely important that bell schedules are set up correctly in your SIS </a:t>
            </a:r>
            <a:r>
              <a:rPr lang="en-US" b="1" u="none" baseline="0" dirty="0"/>
              <a:t>AND that</a:t>
            </a:r>
            <a:r>
              <a:rPr lang="en-US" u="none" baseline="0" dirty="0"/>
              <a:t> those match what have been submitted to CSI for supporting documentation.</a:t>
            </a:r>
          </a:p>
          <a:p>
            <a:r>
              <a:rPr lang="en-US" u="none" baseline="0" dirty="0"/>
              <a:t>CDE will be closely comparing your bell schedules with </a:t>
            </a:r>
            <a:r>
              <a:rPr lang="en-US" u="sng" baseline="0" dirty="0"/>
              <a:t>actual</a:t>
            </a:r>
            <a:r>
              <a:rPr lang="en-US" u="none" baseline="0" dirty="0"/>
              <a:t> student schedules, so they need to align. </a:t>
            </a:r>
          </a:p>
        </p:txBody>
      </p:sp>
      <p:sp>
        <p:nvSpPr>
          <p:cNvPr id="4" name="Slide Number Placeholder 3"/>
          <p:cNvSpPr>
            <a:spLocks noGrp="1"/>
          </p:cNvSpPr>
          <p:nvPr>
            <p:ph type="sldNum" sz="quarter" idx="10"/>
          </p:nvPr>
        </p:nvSpPr>
        <p:spPr/>
        <p:txBody>
          <a:bodyPr/>
          <a:lstStyle/>
          <a:p>
            <a:fld id="{44E5AA02-F3BE-4319-A9B7-E5C820446EF8}" type="slidenum">
              <a:rPr lang="en-US" smtClean="0"/>
              <a:t>18</a:t>
            </a:fld>
            <a:endParaRPr lang="en-US"/>
          </a:p>
        </p:txBody>
      </p:sp>
    </p:spTree>
    <p:extLst>
      <p:ext uri="{BB962C8B-B14F-4D97-AF65-F5344CB8AC3E}">
        <p14:creationId xmlns:p14="http://schemas.microsoft.com/office/powerpoint/2010/main" val="3055387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The current Appendix II of the CSI October Count Audit Handbook includes instructions on crosschecking funding codes claimed on students by comparing them to student schedules in PowerSchool and Infinite Campus.</a:t>
            </a:r>
          </a:p>
          <a:p>
            <a:endParaRPr lang="en-US" u="none" baseline="0" dirty="0"/>
          </a:p>
          <a:p>
            <a:r>
              <a:rPr lang="en-US" u="none" baseline="0" dirty="0"/>
              <a:t>This is one of many important checks that schools will want to complete when validating that funding claimed for students is accurate for all.</a:t>
            </a:r>
          </a:p>
          <a:p>
            <a:endParaRPr lang="en-US" u="none"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19</a:t>
            </a:fld>
            <a:endParaRPr lang="en-US"/>
          </a:p>
        </p:txBody>
      </p:sp>
    </p:spTree>
    <p:extLst>
      <p:ext uri="{BB962C8B-B14F-4D97-AF65-F5344CB8AC3E}">
        <p14:creationId xmlns:p14="http://schemas.microsoft.com/office/powerpoint/2010/main" val="24318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brand new to the October Count collection, there are two main components to completing the entire annual cycle for both schools and CSI. The work we all do on both the school end and at CSI are very closely interrelated throughout the entire collection window. </a:t>
            </a:r>
          </a:p>
          <a:p>
            <a:endParaRPr lang="en-US" dirty="0"/>
          </a:p>
          <a:p>
            <a:r>
              <a:rPr lang="en-US" dirty="0"/>
              <a:t>One thing to be aware of is that the collection window is very short, yet it is the most impactful state collection for the school year. </a:t>
            </a:r>
          </a:p>
          <a:p>
            <a:endParaRPr lang="en-US" dirty="0"/>
          </a:p>
          <a:p>
            <a:r>
              <a:rPr lang="en-US" dirty="0"/>
              <a:t>The first component is often referred to as the </a:t>
            </a:r>
            <a:r>
              <a:rPr lang="en-US" b="1" dirty="0"/>
              <a:t>Submissions</a:t>
            </a:r>
            <a:r>
              <a:rPr lang="en-US" dirty="0"/>
              <a:t> side and the main tasks associated with it are for schools to submit student data files to CSI from SIS files exports, clearing any errors on the data, and then validating and certifying the accuracy of the data reported.</a:t>
            </a:r>
          </a:p>
          <a:p>
            <a:endParaRPr lang="en-US" dirty="0"/>
          </a:p>
          <a:p>
            <a:r>
              <a:rPr lang="en-US" dirty="0"/>
              <a:t>The second component is the </a:t>
            </a:r>
            <a:r>
              <a:rPr lang="en-US" b="1" dirty="0"/>
              <a:t>Audit</a:t>
            </a:r>
            <a:r>
              <a:rPr lang="en-US" dirty="0"/>
              <a:t> side of things. Main tasks associated with it are ensuring accurate funding levels claimed for students based on state guidance, collecting different types of supporting documentation from schools and submitting those to the state, and once CDE engages CSI in an official audit of the October Count data, then there is a phase of resolving any audit exceptions they might find.</a:t>
            </a:r>
          </a:p>
          <a:p>
            <a:endParaRPr lang="en-US" dirty="0"/>
          </a:p>
          <a:p>
            <a:r>
              <a:rPr lang="en-US" dirty="0"/>
              <a:t>If all stakeholders have diligently followed the rules and best practices for ensuring that accurate data was reported, then the hope is that any audit exceptions can be cleared without having funding return to the state.</a:t>
            </a:r>
          </a:p>
          <a:p>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2</a:t>
            </a:fld>
            <a:endParaRPr lang="en-US"/>
          </a:p>
        </p:txBody>
      </p:sp>
    </p:spTree>
    <p:extLst>
      <p:ext uri="{BB962C8B-B14F-4D97-AF65-F5344CB8AC3E}">
        <p14:creationId xmlns:p14="http://schemas.microsoft.com/office/powerpoint/2010/main" val="29278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Appendix III is a checklist schools should all use in determining the accuracy of free and reduced lunch eligibility for students reported in the October Count. </a:t>
            </a:r>
          </a:p>
          <a:p>
            <a:endParaRPr lang="en-US" u="none" baseline="0" dirty="0"/>
          </a:p>
          <a:p>
            <a:r>
              <a:rPr lang="en-US" u="none" baseline="0" dirty="0"/>
              <a:t>Though this checklist is not required to be completed, we hope that each school will use it to ensure that all students are being identified and reported correctly for the school year. </a:t>
            </a:r>
          </a:p>
          <a:p>
            <a:r>
              <a:rPr lang="en-US" u="none" baseline="0" dirty="0"/>
              <a:t>Both accountability reports and funding streams are impacted by the FRL data reported in the October Count collection.</a:t>
            </a:r>
          </a:p>
          <a:p>
            <a:endParaRPr lang="en-US" u="none" baseline="0" dirty="0"/>
          </a:p>
          <a:p>
            <a:r>
              <a:rPr lang="en-US" u="none" baseline="0" dirty="0"/>
              <a:t>If schools do not have adequate documentation or proof to support the eligibility status reported in the October Count, then the state will require repayment of At-Risk funds awarded. This is why we caution all schools to be very careful that the FRL data is reported accurately.</a:t>
            </a:r>
          </a:p>
          <a:p>
            <a:endParaRPr lang="en-US" u="none"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20</a:t>
            </a:fld>
            <a:endParaRPr lang="en-US"/>
          </a:p>
        </p:txBody>
      </p:sp>
    </p:spTree>
    <p:extLst>
      <p:ext uri="{BB962C8B-B14F-4D97-AF65-F5344CB8AC3E}">
        <p14:creationId xmlns:p14="http://schemas.microsoft.com/office/powerpoint/2010/main" val="120463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The main CSI Free and Reduced Lunch Eligibility webpage on the CSI website has multiple resources available to understand more about FRL.</a:t>
            </a:r>
          </a:p>
          <a:p>
            <a:r>
              <a:rPr lang="en-US" altLang="en-US" baseline="0" dirty="0"/>
              <a:t>Submission contacts are highly encouraged to review this webpage to help ensure you are following best practices for determining and reporting FRL statuses on all enrolled students.</a:t>
            </a:r>
          </a:p>
        </p:txBody>
      </p:sp>
      <p:sp>
        <p:nvSpPr>
          <p:cNvPr id="4" name="Slide Number Placeholder 3"/>
          <p:cNvSpPr>
            <a:spLocks noGrp="1"/>
          </p:cNvSpPr>
          <p:nvPr>
            <p:ph type="sldNum" sz="quarter" idx="5"/>
          </p:nvPr>
        </p:nvSpPr>
        <p:spPr/>
        <p:txBody>
          <a:bodyPr/>
          <a:lstStyle/>
          <a:p>
            <a:pPr>
              <a:defRPr/>
            </a:pPr>
            <a:fld id="{A6D88C1D-77EB-41BD-B2F9-38F10CD29CA2}" type="slidenum">
              <a:rPr lang="en-US" smtClean="0"/>
              <a:pPr>
                <a:defRPr/>
              </a:pPr>
              <a:t>21</a:t>
            </a:fld>
            <a:endParaRPr lang="en-US"/>
          </a:p>
        </p:txBody>
      </p:sp>
    </p:spTree>
    <p:extLst>
      <p:ext uri="{BB962C8B-B14F-4D97-AF65-F5344CB8AC3E}">
        <p14:creationId xmlns:p14="http://schemas.microsoft.com/office/powerpoint/2010/main" val="1888520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Healthy School Meals for All Program</a:t>
            </a:r>
            <a:r>
              <a:rPr lang="en-US" dirty="0"/>
              <a:t> will continue into 24-25.</a:t>
            </a:r>
          </a:p>
          <a:p>
            <a:r>
              <a:rPr lang="en-US" sz="1200" dirty="0"/>
              <a:t>This is a very important reminder that if schools opt </a:t>
            </a:r>
            <a:r>
              <a:rPr lang="en-US" sz="1200" b="0" dirty="0"/>
              <a:t>in will still need to collect, retain, and provide student eligibility documentation on every student reported as free or reduced lunch eligible in the October Count for audit purposes.</a:t>
            </a:r>
          </a:p>
          <a:p>
            <a:endParaRPr lang="en-US" sz="1200" dirty="0"/>
          </a:p>
          <a:p>
            <a:r>
              <a:rPr lang="en-US" sz="1200" dirty="0"/>
              <a:t>Only students with qualifying eligibility documentation may be reported as free or reduced lunch eligible in the October Count.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22</a:t>
            </a:fld>
            <a:endParaRPr lang="en-US"/>
          </a:p>
        </p:txBody>
      </p:sp>
    </p:spTree>
    <p:extLst>
      <p:ext uri="{BB962C8B-B14F-4D97-AF65-F5344CB8AC3E}">
        <p14:creationId xmlns:p14="http://schemas.microsoft.com/office/powerpoint/2010/main" val="262211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that you’ve completed this CSI General Overview training for the October Count Audit, we strongly encourage you to watch the “New This Year” training that will cover the important reminders and changes taking place for school year 24-25. </a:t>
            </a:r>
          </a:p>
          <a:p>
            <a:endParaRPr lang="en-US" sz="1200" dirty="0"/>
          </a:p>
          <a:p>
            <a:r>
              <a:rPr lang="en-US" sz="1200" dirty="0"/>
              <a:t>Please be sure to complete that training so that you are familiar with the changes that have taken place to rules based on the School Finance Act updates put into place for 24-25. </a:t>
            </a:r>
          </a:p>
          <a:p>
            <a:endParaRPr lang="en-US" sz="1200" dirty="0"/>
          </a:p>
          <a:p>
            <a:r>
              <a:rPr lang="en-US" sz="1200" dirty="0"/>
              <a:t>CSI data team members will be happy to meet with you to discuss any aspects of the October Count collection and audit related steps. Please reach out if you need assistance.</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23</a:t>
            </a:fld>
            <a:endParaRPr lang="en-US"/>
          </a:p>
        </p:txBody>
      </p:sp>
    </p:spTree>
    <p:extLst>
      <p:ext uri="{BB962C8B-B14F-4D97-AF65-F5344CB8AC3E}">
        <p14:creationId xmlns:p14="http://schemas.microsoft.com/office/powerpoint/2010/main" val="3163142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please be sure to send those to our submissions email listed on this slide.</a:t>
            </a:r>
          </a:p>
        </p:txBody>
      </p:sp>
      <p:sp>
        <p:nvSpPr>
          <p:cNvPr id="4" name="Slide Number Placeholder 3"/>
          <p:cNvSpPr>
            <a:spLocks noGrp="1"/>
          </p:cNvSpPr>
          <p:nvPr>
            <p:ph type="sldNum" sz="quarter" idx="5"/>
          </p:nvPr>
        </p:nvSpPr>
        <p:spPr/>
        <p:txBody>
          <a:bodyPr/>
          <a:lstStyle/>
          <a:p>
            <a:fld id="{B24412A0-D66C-48E0-8B20-A2797B4B8272}" type="slidenum">
              <a:rPr lang="en-US" smtClean="0"/>
              <a:t>24</a:t>
            </a:fld>
            <a:endParaRPr lang="en-US"/>
          </a:p>
        </p:txBody>
      </p:sp>
    </p:spTree>
    <p:extLst>
      <p:ext uri="{BB962C8B-B14F-4D97-AF65-F5344CB8AC3E}">
        <p14:creationId xmlns:p14="http://schemas.microsoft.com/office/powerpoint/2010/main" val="249533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Colorado Department of Education requires that each district conduct an internal Oct Count audit every year.</a:t>
            </a:r>
          </a:p>
          <a:p>
            <a:r>
              <a:rPr lang="en-US" baseline="0" dirty="0"/>
              <a:t>This is done to ensure:</a:t>
            </a:r>
          </a:p>
          <a:p>
            <a:pPr marL="628650" lvl="1" indent="-171450">
              <a:buFont typeface="Arial" panose="020B0604020202020204" pitchFamily="34" charset="0"/>
              <a:buChar char="•"/>
            </a:pPr>
            <a:r>
              <a:rPr lang="en-US" baseline="0" dirty="0"/>
              <a:t>Accurate funding levels for all students reported in the Oct Count.</a:t>
            </a:r>
          </a:p>
          <a:p>
            <a:pPr marL="457200" lvl="1" indent="0">
              <a:buFont typeface="Arial" panose="020B0604020202020204" pitchFamily="34" charset="0"/>
              <a:buNone/>
            </a:pPr>
            <a:r>
              <a:rPr lang="en-US" baseline="0" dirty="0"/>
              <a:t>AND</a:t>
            </a:r>
          </a:p>
          <a:p>
            <a:pPr marL="628650" lvl="1" indent="-171450">
              <a:buFont typeface="Arial" panose="020B0604020202020204" pitchFamily="34" charset="0"/>
              <a:buChar char="•"/>
            </a:pPr>
            <a:r>
              <a:rPr lang="en-US" baseline="0" dirty="0"/>
              <a:t>That all required supporting documentation is submitted to the state.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3</a:t>
            </a:fld>
            <a:endParaRPr lang="en-US"/>
          </a:p>
        </p:txBody>
      </p:sp>
    </p:spTree>
    <p:extLst>
      <p:ext uri="{BB962C8B-B14F-4D97-AF65-F5344CB8AC3E}">
        <p14:creationId xmlns:p14="http://schemas.microsoft.com/office/powerpoint/2010/main" val="203380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CSI has 4 main internal audit goals that we hope to accomplish each year.</a:t>
            </a:r>
          </a:p>
          <a:p>
            <a:endParaRPr lang="en-US" baseline="0" dirty="0"/>
          </a:p>
          <a:p>
            <a:pPr marL="228600" indent="-228600">
              <a:buFont typeface="+mj-lt"/>
              <a:buAutoNum type="arabicPeriod"/>
            </a:pPr>
            <a:r>
              <a:rPr lang="en-US" b="1" u="none" baseline="0" dirty="0"/>
              <a:t>Report accurate data </a:t>
            </a:r>
            <a:r>
              <a:rPr lang="en-US" u="none" baseline="0" dirty="0"/>
              <a:t>— we want all stakeholders to feel CONFIDENT that the October Count data is complete and accurate</a:t>
            </a:r>
          </a:p>
          <a:p>
            <a:pPr marL="628650" lvl="1" indent="-171450">
              <a:buFont typeface="Arial" panose="020B0604020202020204" pitchFamily="34" charset="0"/>
              <a:buChar char="•"/>
            </a:pPr>
            <a:r>
              <a:rPr lang="en-US" u="none" baseline="0" dirty="0"/>
              <a:t>CSI evaluates our audit check processes each year and work toward continuous improvement where we can</a:t>
            </a:r>
          </a:p>
          <a:p>
            <a:pPr marL="628650" lvl="1" indent="-171450">
              <a:buFont typeface="Arial" panose="020B0604020202020204" pitchFamily="34" charset="0"/>
              <a:buChar char="•"/>
            </a:pPr>
            <a:r>
              <a:rPr lang="en-US" u="none" baseline="0" dirty="0"/>
              <a:t>Schools also must be sure to check data on their end for accuracy to meet this goal</a:t>
            </a:r>
          </a:p>
          <a:p>
            <a:pPr marL="228600" indent="-228600">
              <a:buFont typeface="+mj-lt"/>
              <a:buAutoNum type="arabicPeriod"/>
            </a:pPr>
            <a:r>
              <a:rPr lang="en-US" b="1" u="none" baseline="0" dirty="0"/>
              <a:t>Secure maximum potential funding </a:t>
            </a:r>
            <a:r>
              <a:rPr lang="en-US" u="none" baseline="0" dirty="0"/>
              <a:t>– we want to obtain the highest funding possible for every student enrolled</a:t>
            </a:r>
          </a:p>
          <a:p>
            <a:pPr marL="228600" indent="-228600">
              <a:buFont typeface="+mj-lt"/>
              <a:buAutoNum type="arabicPeriod"/>
            </a:pPr>
            <a:r>
              <a:rPr lang="en-US" b="1" u="none" baseline="0" dirty="0"/>
              <a:t>Avoid repayment of funds back to the state </a:t>
            </a:r>
            <a:r>
              <a:rPr lang="en-US" u="none" baseline="0" dirty="0"/>
              <a:t>– hopefully if the first two goals are accomplished, then this one will follow  </a:t>
            </a:r>
          </a:p>
          <a:p>
            <a:pPr marL="228600" indent="-228600">
              <a:buFont typeface="+mj-lt"/>
              <a:buAutoNum type="arabicPeriod"/>
            </a:pPr>
            <a:r>
              <a:rPr lang="en-US" b="1" u="none" baseline="0" dirty="0"/>
              <a:t>Reduce burden on schools</a:t>
            </a:r>
            <a:r>
              <a:rPr lang="en-US" u="none" baseline="0" dirty="0"/>
              <a:t>– We try to limit adding tasks to schools around the audit unless it’s absolutely necessary</a:t>
            </a:r>
          </a:p>
        </p:txBody>
      </p:sp>
      <p:sp>
        <p:nvSpPr>
          <p:cNvPr id="4" name="Slide Number Placeholder 3"/>
          <p:cNvSpPr>
            <a:spLocks noGrp="1"/>
          </p:cNvSpPr>
          <p:nvPr>
            <p:ph type="sldNum" sz="quarter" idx="10"/>
          </p:nvPr>
        </p:nvSpPr>
        <p:spPr/>
        <p:txBody>
          <a:bodyPr/>
          <a:lstStyle/>
          <a:p>
            <a:fld id="{44E5AA02-F3BE-4319-A9B7-E5C820446EF8}" type="slidenum">
              <a:rPr lang="en-US" smtClean="0"/>
              <a:t>4</a:t>
            </a:fld>
            <a:endParaRPr lang="en-US"/>
          </a:p>
        </p:txBody>
      </p:sp>
    </p:spTree>
    <p:extLst>
      <p:ext uri="{BB962C8B-B14F-4D97-AF65-F5344CB8AC3E}">
        <p14:creationId xmlns:p14="http://schemas.microsoft.com/office/powerpoint/2010/main" val="144307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a:t>
            </a:r>
            <a:r>
              <a:rPr lang="en-US" b="1" baseline="0" dirty="0"/>
              <a:t> graphic provides a broad overview of what the internal audit process looks like each year.</a:t>
            </a:r>
          </a:p>
          <a:p>
            <a:endParaRPr lang="en-US" dirty="0"/>
          </a:p>
          <a:p>
            <a:r>
              <a:rPr lang="en-US" baseline="0" dirty="0"/>
              <a:t>There are 3 main segments dividing the annual process:  The Pre-Count segment, the Count Window segment, and the Post Count segment.</a:t>
            </a:r>
          </a:p>
          <a:p>
            <a:r>
              <a:rPr lang="en-US" baseline="0" dirty="0"/>
              <a:t>Main action items happening are listed under the large arrow.</a:t>
            </a:r>
          </a:p>
          <a:p>
            <a:r>
              <a:rPr lang="en-US" baseline="0" dirty="0"/>
              <a:t>Please know that we have not listed every single action item, but only the primary ones.</a:t>
            </a:r>
          </a:p>
          <a:p>
            <a:endParaRPr lang="en-US" baseline="0" dirty="0"/>
          </a:p>
          <a:p>
            <a:r>
              <a:rPr lang="en-US" baseline="0" dirty="0"/>
              <a:t>Pre-Count happens between May and September</a:t>
            </a:r>
          </a:p>
          <a:p>
            <a:r>
              <a:rPr lang="en-US" baseline="0" dirty="0"/>
              <a:t>The Count Window segment encompasses things that happen within the month of October, including the 11 Day Count window.</a:t>
            </a:r>
          </a:p>
          <a:p>
            <a:r>
              <a:rPr lang="en-US" baseline="0" dirty="0"/>
              <a:t>Finally, the Post Count segment takes place from November through February.</a:t>
            </a:r>
          </a:p>
          <a:p>
            <a:r>
              <a:rPr lang="en-US" baseline="0" dirty="0"/>
              <a:t>This is where CDE engages CSI in the state audit review.</a:t>
            </a:r>
          </a:p>
        </p:txBody>
      </p:sp>
      <p:sp>
        <p:nvSpPr>
          <p:cNvPr id="4" name="Slide Number Placeholder 3"/>
          <p:cNvSpPr>
            <a:spLocks noGrp="1"/>
          </p:cNvSpPr>
          <p:nvPr>
            <p:ph type="sldNum" sz="quarter" idx="10"/>
          </p:nvPr>
        </p:nvSpPr>
        <p:spPr/>
        <p:txBody>
          <a:bodyPr/>
          <a:lstStyle/>
          <a:p>
            <a:fld id="{44E5AA02-F3BE-4319-A9B7-E5C820446EF8}" type="slidenum">
              <a:rPr lang="en-US" smtClean="0"/>
              <a:t>5</a:t>
            </a:fld>
            <a:endParaRPr lang="en-US"/>
          </a:p>
        </p:txBody>
      </p:sp>
    </p:spTree>
    <p:extLst>
      <p:ext uri="{BB962C8B-B14F-4D97-AF65-F5344CB8AC3E}">
        <p14:creationId xmlns:p14="http://schemas.microsoft.com/office/powerpoint/2010/main" val="406468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 has made several updates to the Data Submission Library webpages over the summer. </a:t>
            </a:r>
          </a:p>
          <a:p>
            <a:r>
              <a:rPr lang="en-US" dirty="0"/>
              <a:t>One of those changes was to move the audit related resources from the October Count collection webpage to a new “Audits” webpage. </a:t>
            </a:r>
          </a:p>
          <a:p>
            <a:r>
              <a:rPr lang="en-US" dirty="0"/>
              <a:t>The October Count collection webpage will now house only the submission related resources.</a:t>
            </a:r>
          </a:p>
          <a:p>
            <a:endParaRPr lang="en-US" dirty="0"/>
          </a:p>
          <a:p>
            <a:r>
              <a:rPr lang="en-US" dirty="0"/>
              <a:t>The new Audit webpage is currently divided into three sections, reflecting the three main types of audits CDE conducts on data submitted for the October Count collection. These sections are the October Count Audit, the At-Risk Count Audit, and the English Learner Count Audit. </a:t>
            </a:r>
          </a:p>
          <a:p>
            <a:r>
              <a:rPr lang="en-US" dirty="0"/>
              <a:t>CSI will be expanding the content for each of the sections during this school year with additional information and resources. </a:t>
            </a:r>
          </a:p>
        </p:txBody>
      </p:sp>
      <p:sp>
        <p:nvSpPr>
          <p:cNvPr id="4" name="Slide Number Placeholder 3"/>
          <p:cNvSpPr>
            <a:spLocks noGrp="1"/>
          </p:cNvSpPr>
          <p:nvPr>
            <p:ph type="sldNum" sz="quarter" idx="5"/>
          </p:nvPr>
        </p:nvSpPr>
        <p:spPr/>
        <p:txBody>
          <a:bodyPr/>
          <a:lstStyle/>
          <a:p>
            <a:fld id="{B24412A0-D66C-48E0-8B20-A2797B4B8272}" type="slidenum">
              <a:rPr lang="en-US" smtClean="0"/>
              <a:t>6</a:t>
            </a:fld>
            <a:endParaRPr lang="en-US"/>
          </a:p>
        </p:txBody>
      </p:sp>
    </p:spTree>
    <p:extLst>
      <p:ext uri="{BB962C8B-B14F-4D97-AF65-F5344CB8AC3E}">
        <p14:creationId xmlns:p14="http://schemas.microsoft.com/office/powerpoint/2010/main" val="92326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will see, the October Count Audit section of the new Audits webpage is currently divided into Training links and Resources links. </a:t>
            </a:r>
          </a:p>
          <a:p>
            <a:r>
              <a:rPr lang="en-US" dirty="0"/>
              <a:t>The screenshot in this slide may appear differently than what is currently included on the webpage. </a:t>
            </a:r>
          </a:p>
          <a:p>
            <a:r>
              <a:rPr lang="en-US" dirty="0"/>
              <a:t>For instance, by the time you view this training, there should be a link for the </a:t>
            </a:r>
            <a:r>
              <a:rPr lang="en-US" b="1" dirty="0"/>
              <a:t>CSI October Count Audit Handbook </a:t>
            </a:r>
            <a:r>
              <a:rPr lang="en-US" dirty="0"/>
              <a:t>under the Resources section, which will be mentioned more in this training.  </a:t>
            </a:r>
          </a:p>
          <a:p>
            <a:r>
              <a:rPr lang="en-US" dirty="0"/>
              <a:t>Several references to CDE resources that schools will commonly need to consult or use will also be listed under the Resources section.</a:t>
            </a:r>
          </a:p>
        </p:txBody>
      </p:sp>
      <p:sp>
        <p:nvSpPr>
          <p:cNvPr id="4" name="Slide Number Placeholder 3"/>
          <p:cNvSpPr>
            <a:spLocks noGrp="1"/>
          </p:cNvSpPr>
          <p:nvPr>
            <p:ph type="sldNum" sz="quarter" idx="5"/>
          </p:nvPr>
        </p:nvSpPr>
        <p:spPr/>
        <p:txBody>
          <a:bodyPr/>
          <a:lstStyle/>
          <a:p>
            <a:fld id="{B24412A0-D66C-48E0-8B20-A2797B4B8272}" type="slidenum">
              <a:rPr lang="en-US" smtClean="0"/>
              <a:t>7</a:t>
            </a:fld>
            <a:endParaRPr lang="en-US"/>
          </a:p>
        </p:txBody>
      </p:sp>
    </p:spTree>
    <p:extLst>
      <p:ext uri="{BB962C8B-B14F-4D97-AF65-F5344CB8AC3E}">
        <p14:creationId xmlns:p14="http://schemas.microsoft.com/office/powerpoint/2010/main" val="296157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where the CSI Audit related webpage content is, you’ll want to also know where the Submissions (or sometimes called the Collections) related webpage is located. </a:t>
            </a:r>
          </a:p>
          <a:p>
            <a:r>
              <a:rPr lang="en-US" dirty="0"/>
              <a:t>This slide has a screenshot and link to that page, and you’ll know you are there once you see the blue October Count Date countdown clock. </a:t>
            </a:r>
          </a:p>
          <a:p>
            <a:endParaRPr lang="en-US" dirty="0"/>
          </a:p>
          <a:p>
            <a:r>
              <a:rPr lang="en-US" dirty="0"/>
              <a:t>This location is where you’ll find student data specific resources for reporting your data to CSI for the collection.</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8</a:t>
            </a:fld>
            <a:endParaRPr lang="en-US"/>
          </a:p>
        </p:txBody>
      </p:sp>
    </p:spTree>
    <p:extLst>
      <p:ext uri="{BB962C8B-B14F-4D97-AF65-F5344CB8AC3E}">
        <p14:creationId xmlns:p14="http://schemas.microsoft.com/office/powerpoint/2010/main" val="144070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important resource that ALL CSI schools will need to review and consult this school year will be the CDE Audit Resource Guide.</a:t>
            </a:r>
          </a:p>
          <a:p>
            <a:r>
              <a:rPr lang="en-US" dirty="0"/>
              <a:t>The version for SY24-25 has had substantial updates due to the School Finance Rule changes that were approved in March of 2024, which we’ll discuss in more detail. </a:t>
            </a:r>
          </a:p>
          <a:p>
            <a:r>
              <a:rPr lang="en-US" dirty="0"/>
              <a:t>Schools should not use a prior year version of this guide.</a:t>
            </a:r>
          </a:p>
        </p:txBody>
      </p:sp>
      <p:sp>
        <p:nvSpPr>
          <p:cNvPr id="4" name="Slide Number Placeholder 3"/>
          <p:cNvSpPr>
            <a:spLocks noGrp="1"/>
          </p:cNvSpPr>
          <p:nvPr>
            <p:ph type="sldNum" sz="quarter" idx="5"/>
          </p:nvPr>
        </p:nvSpPr>
        <p:spPr/>
        <p:txBody>
          <a:bodyPr/>
          <a:lstStyle/>
          <a:p>
            <a:fld id="{B24412A0-D66C-48E0-8B20-A2797B4B8272}" type="slidenum">
              <a:rPr lang="en-US" smtClean="0"/>
              <a:t>9</a:t>
            </a:fld>
            <a:endParaRPr lang="en-US"/>
          </a:p>
        </p:txBody>
      </p:sp>
    </p:spTree>
    <p:extLst>
      <p:ext uri="{BB962C8B-B14F-4D97-AF65-F5344CB8AC3E}">
        <p14:creationId xmlns:p14="http://schemas.microsoft.com/office/powerpoint/2010/main" val="899984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0918"/>
            <a:ext cx="7772400"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418046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9840" y="6179918"/>
            <a:ext cx="1694376" cy="529038"/>
          </a:xfrm>
          <a:prstGeom prst="rect">
            <a:avLst/>
          </a:prstGeom>
        </p:spPr>
      </p:pic>
      <p:sp>
        <p:nvSpPr>
          <p:cNvPr id="12" name="Slide Number Placeholder 4">
            <a:extLst>
              <a:ext uri="{FF2B5EF4-FFF2-40B4-BE49-F238E27FC236}">
                <a16:creationId xmlns:a16="http://schemas.microsoft.com/office/drawing/2014/main" id="{9FE84404-B682-4E7E-9589-76ADEA5B2547}"/>
              </a:ext>
            </a:extLst>
          </p:cNvPr>
          <p:cNvSpPr>
            <a:spLocks noGrp="1"/>
          </p:cNvSpPr>
          <p:nvPr>
            <p:ph type="sldNum" sz="quarter" idx="12"/>
          </p:nvPr>
        </p:nvSpPr>
        <p:spPr>
          <a:xfrm>
            <a:off x="61648" y="6343831"/>
            <a:ext cx="391286"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44064" y="6337200"/>
            <a:ext cx="396610" cy="328005"/>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0892419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lide Number Placeholder 4">
            <a:extLst>
              <a:ext uri="{FF2B5EF4-FFF2-40B4-BE49-F238E27FC236}">
                <a16:creationId xmlns:a16="http://schemas.microsoft.com/office/drawing/2014/main" id="{05914542-C386-48E3-8FFF-840307C178FB}"/>
              </a:ext>
            </a:extLst>
          </p:cNvPr>
          <p:cNvSpPr>
            <a:spLocks noGrp="1"/>
          </p:cNvSpPr>
          <p:nvPr>
            <p:ph type="sldNum" sz="quarter" idx="12"/>
          </p:nvPr>
        </p:nvSpPr>
        <p:spPr>
          <a:xfrm>
            <a:off x="61648" y="6343831"/>
            <a:ext cx="368009"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99E50D2-A4B7-53B2-EAA2-F6F622986A66}"/>
              </a:ext>
            </a:extLst>
          </p:cNvPr>
          <p:cNvSpPr>
            <a:spLocks noGrp="1"/>
          </p:cNvSpPr>
          <p:nvPr>
            <p:ph type="sldNum" sz="quarter" idx="4"/>
          </p:nvPr>
        </p:nvSpPr>
        <p:spPr>
          <a:xfrm>
            <a:off x="134268" y="6322916"/>
            <a:ext cx="39454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3C6379-C966-4156-B55A-0E4E00960F5E}" type="slidenum">
              <a:rPr lang="en-US" smtClean="0"/>
              <a:t>‹#›</a:t>
            </a:fld>
            <a:endParaRPr lang="en-US"/>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resources.csi.state.co.us/data-submissions/audits/" TargetMode="External"/><Relationship Id="rId5" Type="http://schemas.openxmlformats.org/officeDocument/2006/relationships/hyperlink" Target="https://resources.csi.state.co.us/legal-and-policy-librar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resources.csi.state.co.us/wp-content/uploads/2024/08/Data-Submissions-Contact-Handbook-_2024-2025.docx"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hyperlink" Target="https://resources.csi.state.co.us/free-and-reduced-lunch-eligibility/"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cde.state.co.us/cdefinance/auditunit_pupilcount" TargetMode="External"/><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October Count Audit</a:t>
            </a:r>
          </a:p>
        </p:txBody>
      </p:sp>
      <p:sp>
        <p:nvSpPr>
          <p:cNvPr id="3" name="Subtitle 2"/>
          <p:cNvSpPr>
            <a:spLocks noGrp="1"/>
          </p:cNvSpPr>
          <p:nvPr>
            <p:ph type="subTitle" idx="1"/>
          </p:nvPr>
        </p:nvSpPr>
        <p:spPr>
          <a:xfrm>
            <a:off x="685800" y="3992880"/>
            <a:ext cx="6858000" cy="2087880"/>
          </a:xfrm>
        </p:spPr>
        <p:txBody>
          <a:bodyPr>
            <a:normAutofit/>
          </a:bodyPr>
          <a:lstStyle/>
          <a:p>
            <a:r>
              <a:rPr lang="en-US" sz="3600" dirty="0"/>
              <a:t>General Overview</a:t>
            </a:r>
          </a:p>
          <a:p>
            <a:r>
              <a:rPr lang="en-US" sz="3200" dirty="0"/>
              <a:t>2024-2025</a:t>
            </a:r>
          </a:p>
          <a:p>
            <a:endParaRPr lang="en-US" dirty="0"/>
          </a:p>
          <a:p>
            <a:r>
              <a:rPr lang="en-US" sz="1800" i="1" dirty="0"/>
              <a:t>Recorded August 2024</a:t>
            </a:r>
          </a:p>
        </p:txBody>
      </p:sp>
      <p:pic>
        <p:nvPicPr>
          <p:cNvPr id="6" name="Recorded Sound">
            <a:hlinkClick r:id="" action="ppaction://media"/>
            <a:extLst>
              <a:ext uri="{FF2B5EF4-FFF2-40B4-BE49-F238E27FC236}">
                <a16:creationId xmlns:a16="http://schemas.microsoft.com/office/drawing/2014/main" id="{849ECC22-08A3-0FDA-5306-E5EFE3F447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050" y="5200650"/>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377"/>
    </mc:Choice>
    <mc:Fallback xmlns="">
      <p:transition spd="slow" advTm="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p:txBody>
          <a:bodyPr>
            <a:normAutofit/>
          </a:bodyPr>
          <a:lstStyle/>
          <a:p>
            <a:pPr marL="0" indent="0">
              <a:lnSpc>
                <a:spcPct val="120000"/>
              </a:lnSpc>
              <a:spcBef>
                <a:spcPts val="300"/>
              </a:spcBef>
              <a:buNone/>
            </a:pPr>
            <a:r>
              <a:rPr lang="en-US" dirty="0"/>
              <a:t>Additional Resources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lvl="1">
              <a:lnSpc>
                <a:spcPct val="120000"/>
              </a:lnSpc>
              <a:spcBef>
                <a:spcPts val="300"/>
              </a:spcBef>
            </a:pPr>
            <a:r>
              <a:rPr lang="en-US" sz="3600" dirty="0">
                <a:solidFill>
                  <a:schemeClr val="accent1">
                    <a:lumMod val="75000"/>
                  </a:schemeClr>
                </a:solidFill>
                <a:hlinkClick r:id="rId5">
                  <a:extLst>
                    <a:ext uri="{A12FA001-AC4F-418D-AE19-62706E023703}">
                      <ahyp:hlinkClr xmlns:ahyp="http://schemas.microsoft.com/office/drawing/2018/hyperlinkcolor" val="tx"/>
                    </a:ext>
                  </a:extLst>
                </a:hlinkClick>
              </a:rPr>
              <a:t>CSI Legal and Policy Guidance</a:t>
            </a:r>
            <a:endParaRPr lang="en-US" sz="3600" dirty="0">
              <a:solidFill>
                <a:schemeClr val="accent1">
                  <a:lumMod val="75000"/>
                </a:schemeClr>
              </a:solidFill>
            </a:endParaRPr>
          </a:p>
          <a:p>
            <a:pPr lvl="1">
              <a:lnSpc>
                <a:spcPct val="120000"/>
              </a:lnSpc>
              <a:spcBef>
                <a:spcPts val="300"/>
              </a:spcBef>
            </a:pPr>
            <a:r>
              <a:rPr lang="en-US" sz="3600" dirty="0"/>
              <a:t>CSI Weekly Update Emails</a:t>
            </a:r>
          </a:p>
          <a:p>
            <a:pPr lvl="1">
              <a:lnSpc>
                <a:spcPct val="120000"/>
              </a:lnSpc>
              <a:spcBef>
                <a:spcPts val="300"/>
              </a:spcBef>
            </a:pPr>
            <a:r>
              <a:rPr lang="en-US" sz="3600" dirty="0"/>
              <a:t>CSI October Count Audit Handbook </a:t>
            </a:r>
            <a:r>
              <a:rPr lang="en-US" dirty="0"/>
              <a:t>(link posted on the CSI </a:t>
            </a:r>
            <a:r>
              <a:rPr lang="en-US" dirty="0">
                <a:hlinkClick r:id="rId6"/>
              </a:rPr>
              <a:t>Audits</a:t>
            </a:r>
            <a:r>
              <a:rPr lang="en-US" dirty="0"/>
              <a:t> webpage)</a:t>
            </a:r>
          </a:p>
          <a:p>
            <a:pPr marL="0" indent="0">
              <a:lnSpc>
                <a:spcPct val="120000"/>
              </a:lnSpc>
              <a:spcBef>
                <a:spcPts val="300"/>
              </a:spcBef>
              <a:buNone/>
            </a:pPr>
            <a:endParaRPr lang="en-US" sz="3200" b="1"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10</a:t>
            </a:fld>
            <a:endParaRPr lang="en-US" dirty="0"/>
          </a:p>
        </p:txBody>
      </p:sp>
      <p:pic>
        <p:nvPicPr>
          <p:cNvPr id="5" name="Recorded Sound">
            <a:hlinkClick r:id="" action="ppaction://media"/>
            <a:extLst>
              <a:ext uri="{FF2B5EF4-FFF2-40B4-BE49-F238E27FC236}">
                <a16:creationId xmlns:a16="http://schemas.microsoft.com/office/drawing/2014/main" id="{C9C16BA1-5EAF-53C8-F648-E3ABA95FE5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2822" y="5734231"/>
            <a:ext cx="609600" cy="609600"/>
          </a:xfrm>
          <a:prstGeom prst="rect">
            <a:avLst/>
          </a:prstGeom>
        </p:spPr>
      </p:pic>
    </p:spTree>
    <p:extLst>
      <p:ext uri="{BB962C8B-B14F-4D97-AF65-F5344CB8AC3E}">
        <p14:creationId xmlns:p14="http://schemas.microsoft.com/office/powerpoint/2010/main" val="2033190632"/>
      </p:ext>
    </p:extLst>
  </p:cSld>
  <p:clrMapOvr>
    <a:masterClrMapping/>
  </p:clrMapOvr>
  <mc:AlternateContent xmlns:mc="http://schemas.openxmlformats.org/markup-compatibility/2006" xmlns:p14="http://schemas.microsoft.com/office/powerpoint/2010/main">
    <mc:Choice Requires="p14">
      <p:transition spd="slow" p14:dur="2000" advTm="44300"/>
    </mc:Choice>
    <mc:Fallback xmlns="">
      <p:transition spd="slow" advTm="4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415637" y="365126"/>
            <a:ext cx="8354290" cy="1325563"/>
          </a:xfrm>
        </p:spPr>
        <p:txBody>
          <a:bodyPr>
            <a:normAutofit fontScale="90000"/>
          </a:bodyPr>
          <a:lstStyle/>
          <a:p>
            <a:pPr>
              <a:lnSpc>
                <a:spcPct val="120000"/>
              </a:lnSpc>
              <a:spcBef>
                <a:spcPts val="300"/>
              </a:spcBef>
            </a:pPr>
            <a:r>
              <a:rPr lang="en-US" dirty="0"/>
              <a:t>CSI October Count Audit Handbook</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a:lnSpc>
                <a:spcPct val="120000"/>
              </a:lnSpc>
              <a:spcBef>
                <a:spcPts val="300"/>
              </a:spcBef>
            </a:pPr>
            <a:r>
              <a:rPr lang="en-US" dirty="0"/>
              <a:t>“Audit Checklist” replaced with Questionnaire Survey </a:t>
            </a:r>
          </a:p>
          <a:p>
            <a:pPr lvl="1">
              <a:lnSpc>
                <a:spcPct val="120000"/>
              </a:lnSpc>
              <a:spcBef>
                <a:spcPts val="300"/>
              </a:spcBef>
            </a:pPr>
            <a:r>
              <a:rPr lang="en-US" dirty="0"/>
              <a:t>More details will be emailed to schools</a:t>
            </a:r>
          </a:p>
          <a:p>
            <a:pPr lvl="1">
              <a:lnSpc>
                <a:spcPct val="120000"/>
              </a:lnSpc>
              <a:spcBef>
                <a:spcPts val="300"/>
              </a:spcBef>
            </a:pPr>
            <a:r>
              <a:rPr lang="en-US" dirty="0"/>
              <a:t>Coincides with the November 6 OC Audit Certification deadline in the 24-25 Data Submissions Calendar</a:t>
            </a:r>
          </a:p>
          <a:p>
            <a:pPr>
              <a:lnSpc>
                <a:spcPct val="120000"/>
              </a:lnSpc>
              <a:spcBef>
                <a:spcPts val="300"/>
              </a:spcBef>
            </a:pPr>
            <a:r>
              <a:rPr lang="en-US" dirty="0"/>
              <a:t>“Finance Rule Changes for SY24-25” section</a:t>
            </a:r>
          </a:p>
          <a:p>
            <a:pPr>
              <a:lnSpc>
                <a:spcPct val="120000"/>
              </a:lnSpc>
              <a:spcBef>
                <a:spcPts val="300"/>
              </a:spcBef>
            </a:pPr>
            <a:r>
              <a:rPr lang="en-US" dirty="0"/>
              <a:t>New Supporting Documentation content</a:t>
            </a:r>
          </a:p>
          <a:p>
            <a:pPr>
              <a:lnSpc>
                <a:spcPct val="120000"/>
              </a:lnSpc>
              <a:spcBef>
                <a:spcPts val="300"/>
              </a:spcBef>
            </a:pP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11</a:t>
            </a:fld>
            <a:endParaRPr lang="en-US" dirty="0"/>
          </a:p>
        </p:txBody>
      </p:sp>
      <p:pic>
        <p:nvPicPr>
          <p:cNvPr id="5" name="Recorded Sound">
            <a:hlinkClick r:id="" action="ppaction://media"/>
            <a:extLst>
              <a:ext uri="{FF2B5EF4-FFF2-40B4-BE49-F238E27FC236}">
                <a16:creationId xmlns:a16="http://schemas.microsoft.com/office/drawing/2014/main" id="{84351B31-BC12-18DF-208C-53ACFD114C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872163"/>
            <a:ext cx="609600" cy="609600"/>
          </a:xfrm>
          <a:prstGeom prst="rect">
            <a:avLst/>
          </a:prstGeom>
        </p:spPr>
      </p:pic>
    </p:spTree>
    <p:extLst>
      <p:ext uri="{BB962C8B-B14F-4D97-AF65-F5344CB8AC3E}">
        <p14:creationId xmlns:p14="http://schemas.microsoft.com/office/powerpoint/2010/main" val="367531876"/>
      </p:ext>
    </p:extLst>
  </p:cSld>
  <p:clrMapOvr>
    <a:masterClrMapping/>
  </p:clrMapOvr>
  <mc:AlternateContent xmlns:mc="http://schemas.openxmlformats.org/markup-compatibility/2006" xmlns:p14="http://schemas.microsoft.com/office/powerpoint/2010/main">
    <mc:Choice Requires="p14">
      <p:transition spd="slow" p14:dur="2000" advTm="93153"/>
    </mc:Choice>
    <mc:Fallback xmlns="">
      <p:transition spd="slow" advTm="9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t>Key Audit Dates</a:t>
            </a:r>
          </a:p>
        </p:txBody>
      </p:sp>
      <p:pic>
        <p:nvPicPr>
          <p:cNvPr id="5" name="Picture 4" descr="Screenshot of a table illustrating the Pupil Count Grades, Pupil Count Date, and 11-Day Count Window information for school year 24-25.">
            <a:extLst>
              <a:ext uri="{FF2B5EF4-FFF2-40B4-BE49-F238E27FC236}">
                <a16:creationId xmlns:a16="http://schemas.microsoft.com/office/drawing/2014/main" id="{6B1F27B1-D71A-1D6C-C51B-6F79CD0FFB65}"/>
              </a:ext>
            </a:extLst>
          </p:cNvPr>
          <p:cNvPicPr>
            <a:picLocks noChangeAspect="1"/>
          </p:cNvPicPr>
          <p:nvPr/>
        </p:nvPicPr>
        <p:blipFill>
          <a:blip r:embed="rId5"/>
          <a:stretch>
            <a:fillRect/>
          </a:stretch>
        </p:blipFill>
        <p:spPr>
          <a:xfrm>
            <a:off x="555806" y="1720065"/>
            <a:ext cx="7959544" cy="1594635"/>
          </a:xfrm>
          <a:prstGeom prst="rect">
            <a:avLst/>
          </a:prstGeom>
        </p:spPr>
      </p:pic>
      <p:sp>
        <p:nvSpPr>
          <p:cNvPr id="8" name="TextBox 7">
            <a:extLst>
              <a:ext uri="{FF2B5EF4-FFF2-40B4-BE49-F238E27FC236}">
                <a16:creationId xmlns:a16="http://schemas.microsoft.com/office/drawing/2014/main" id="{4E34E35F-1B44-DCE7-D6C7-7CAB47959F46}"/>
              </a:ext>
            </a:extLst>
          </p:cNvPr>
          <p:cNvSpPr txBox="1"/>
          <p:nvPr/>
        </p:nvSpPr>
        <p:spPr>
          <a:xfrm>
            <a:off x="266700" y="3705881"/>
            <a:ext cx="8610600"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The 11-day count window includes the 5 school days before and after the count date.</a:t>
            </a:r>
          </a:p>
          <a:p>
            <a:pPr marL="342900" indent="-342900">
              <a:buFont typeface="Arial" panose="020B0604020202020204" pitchFamily="34" charset="0"/>
              <a:buChar char="•"/>
            </a:pPr>
            <a:r>
              <a:rPr lang="en-US" sz="2800" dirty="0"/>
              <a:t>The 30-day attendance resume date will be October 31</a:t>
            </a:r>
          </a:p>
          <a:p>
            <a:pPr marL="342900" indent="-342900">
              <a:buFont typeface="Arial" panose="020B0604020202020204" pitchFamily="34" charset="0"/>
              <a:buChar char="•"/>
            </a:pPr>
            <a:r>
              <a:rPr lang="en-US" sz="2800" dirty="0"/>
              <a:t>Review all attendance guidance and follow best practices </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12</a:t>
            </a:fld>
            <a:endParaRPr lang="en-US" dirty="0"/>
          </a:p>
        </p:txBody>
      </p:sp>
      <p:pic>
        <p:nvPicPr>
          <p:cNvPr id="6" name="Recorded Sound">
            <a:hlinkClick r:id="" action="ppaction://media"/>
            <a:extLst>
              <a:ext uri="{FF2B5EF4-FFF2-40B4-BE49-F238E27FC236}">
                <a16:creationId xmlns:a16="http://schemas.microsoft.com/office/drawing/2014/main" id="{7D3B607C-975D-AFF4-D625-AC2ED15094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315" y="5734231"/>
            <a:ext cx="609600" cy="609600"/>
          </a:xfrm>
          <a:prstGeom prst="rect">
            <a:avLst/>
          </a:prstGeom>
        </p:spPr>
      </p:pic>
    </p:spTree>
    <p:extLst>
      <p:ext uri="{BB962C8B-B14F-4D97-AF65-F5344CB8AC3E}">
        <p14:creationId xmlns:p14="http://schemas.microsoft.com/office/powerpoint/2010/main" val="3665336144"/>
      </p:ext>
    </p:extLst>
  </p:cSld>
  <p:clrMapOvr>
    <a:masterClrMapping/>
  </p:clrMapOvr>
  <mc:AlternateContent xmlns:mc="http://schemas.openxmlformats.org/markup-compatibility/2006" xmlns:p14="http://schemas.microsoft.com/office/powerpoint/2010/main">
    <mc:Choice Requires="p14">
      <p:transition spd="slow" p14:dur="2000" advTm="41403"/>
    </mc:Choice>
    <mc:Fallback xmlns="">
      <p:transition spd="slow" advTm="4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7"/>
            <a:ext cx="7886700" cy="892396"/>
          </a:xfrm>
        </p:spPr>
        <p:txBody>
          <a:bodyPr/>
          <a:lstStyle/>
          <a:p>
            <a:r>
              <a:rPr lang="en-US" dirty="0"/>
              <a:t>Additional Audit Dates</a:t>
            </a:r>
          </a:p>
        </p:txBody>
      </p:sp>
      <p:pic>
        <p:nvPicPr>
          <p:cNvPr id="6" name="Picture 5" descr="Screenshot of the October Count Deadlines section of the CSI October Count Audit Handbook.">
            <a:extLst>
              <a:ext uri="{FF2B5EF4-FFF2-40B4-BE49-F238E27FC236}">
                <a16:creationId xmlns:a16="http://schemas.microsoft.com/office/drawing/2014/main" id="{1181B57D-BCA4-6EB7-A634-72F3793AB2D0}"/>
              </a:ext>
            </a:extLst>
          </p:cNvPr>
          <p:cNvPicPr>
            <a:picLocks noChangeAspect="1"/>
          </p:cNvPicPr>
          <p:nvPr/>
        </p:nvPicPr>
        <p:blipFill>
          <a:blip r:embed="rId5"/>
          <a:stretch>
            <a:fillRect/>
          </a:stretch>
        </p:blipFill>
        <p:spPr>
          <a:xfrm>
            <a:off x="710760" y="1228724"/>
            <a:ext cx="7722480" cy="2394092"/>
          </a:xfrm>
          <a:prstGeom prst="rect">
            <a:avLst/>
          </a:prstGeom>
          <a:ln>
            <a:solidFill>
              <a:schemeClr val="accent1"/>
            </a:solidFill>
          </a:ln>
        </p:spPr>
      </p:pic>
      <p:sp>
        <p:nvSpPr>
          <p:cNvPr id="7" name="Content Placeholder 6">
            <a:extLst>
              <a:ext uri="{FF2B5EF4-FFF2-40B4-BE49-F238E27FC236}">
                <a16:creationId xmlns:a16="http://schemas.microsoft.com/office/drawing/2014/main" id="{CDFE1E7A-31D8-459D-9C0B-F8341F8257E6}"/>
              </a:ext>
            </a:extLst>
          </p:cNvPr>
          <p:cNvSpPr>
            <a:spLocks noGrp="1"/>
          </p:cNvSpPr>
          <p:nvPr>
            <p:ph idx="1"/>
          </p:nvPr>
        </p:nvSpPr>
        <p:spPr>
          <a:xfrm>
            <a:off x="710760" y="4149969"/>
            <a:ext cx="7804590" cy="1479308"/>
          </a:xfrm>
        </p:spPr>
        <p:txBody>
          <a:bodyPr>
            <a:normAutofit/>
          </a:bodyPr>
          <a:lstStyle/>
          <a:p>
            <a:pPr marL="0" indent="0">
              <a:buNone/>
            </a:pPr>
            <a:r>
              <a:rPr lang="en-US" i="1" dirty="0"/>
              <a:t>See the full “October Count Audit Deadlines” section in the CSI October Count Audit Handbook for a table of dates</a:t>
            </a:r>
            <a:endParaRPr lang="en-US" i="1" dirty="0">
              <a:solidFill>
                <a:srgbClr val="0070C0"/>
              </a:solidFill>
            </a:endParaRP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13</a:t>
            </a:fld>
            <a:endParaRPr lang="en-US" dirty="0"/>
          </a:p>
        </p:txBody>
      </p:sp>
      <p:pic>
        <p:nvPicPr>
          <p:cNvPr id="3" name="Recorded Sound">
            <a:hlinkClick r:id="" action="ppaction://media"/>
            <a:extLst>
              <a:ext uri="{FF2B5EF4-FFF2-40B4-BE49-F238E27FC236}">
                <a16:creationId xmlns:a16="http://schemas.microsoft.com/office/drawing/2014/main" id="{602DC846-67FE-9DAD-817B-C4E48FDAB24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0" y="5629276"/>
            <a:ext cx="609600" cy="609600"/>
          </a:xfrm>
          <a:prstGeom prst="rect">
            <a:avLst/>
          </a:prstGeom>
        </p:spPr>
      </p:pic>
    </p:spTree>
    <p:extLst>
      <p:ext uri="{BB962C8B-B14F-4D97-AF65-F5344CB8AC3E}">
        <p14:creationId xmlns:p14="http://schemas.microsoft.com/office/powerpoint/2010/main" val="3195931419"/>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44253105-7009-79C5-1DBC-9BA1A97EF919}"/>
              </a:ext>
            </a:extLst>
          </p:cNvPr>
          <p:cNvSpPr>
            <a:spLocks noGrp="1"/>
          </p:cNvSpPr>
          <p:nvPr>
            <p:ph type="title"/>
          </p:nvPr>
        </p:nvSpPr>
        <p:spPr>
          <a:xfrm>
            <a:off x="242368" y="152400"/>
            <a:ext cx="8229600" cy="1082136"/>
          </a:xfrm>
        </p:spPr>
        <p:txBody>
          <a:bodyPr>
            <a:normAutofit/>
          </a:bodyPr>
          <a:lstStyle/>
          <a:p>
            <a:pPr>
              <a:defRPr/>
            </a:pPr>
            <a:r>
              <a:rPr lang="en-US" sz="4000" dirty="0">
                <a:latin typeface="Arial" panose="020B0604020202020204" pitchFamily="34" charset="0"/>
                <a:cs typeface="Arial" panose="020B0604020202020204" pitchFamily="34" charset="0"/>
              </a:rPr>
              <a:t>Student and Instruction Types</a:t>
            </a:r>
          </a:p>
        </p:txBody>
      </p:sp>
      <p:sp>
        <p:nvSpPr>
          <p:cNvPr id="12" name="Rectangle 11">
            <a:extLst>
              <a:ext uri="{FF2B5EF4-FFF2-40B4-BE49-F238E27FC236}">
                <a16:creationId xmlns:a16="http://schemas.microsoft.com/office/drawing/2014/main" id="{D4AB1275-2EAD-9D9C-C101-7F8A8976D61F}"/>
              </a:ext>
            </a:extLst>
          </p:cNvPr>
          <p:cNvSpPr/>
          <p:nvPr/>
        </p:nvSpPr>
        <p:spPr>
          <a:xfrm>
            <a:off x="429657" y="1242098"/>
            <a:ext cx="8423031" cy="353943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Various unique student and instruction types impacting funding</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Based on CDE interpretations of the Public-School Finance Act</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Can be exceptions to the general funding rule(s) </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Affects types of supporting documentation necessary to prove funding eligibility </a:t>
            </a:r>
          </a:p>
        </p:txBody>
      </p:sp>
      <p:sp>
        <p:nvSpPr>
          <p:cNvPr id="13" name="TextBox 12">
            <a:extLst>
              <a:ext uri="{FF2B5EF4-FFF2-40B4-BE49-F238E27FC236}">
                <a16:creationId xmlns:a16="http://schemas.microsoft.com/office/drawing/2014/main" id="{E1592824-D953-962E-3266-9F49DA047B4A}"/>
              </a:ext>
            </a:extLst>
          </p:cNvPr>
          <p:cNvSpPr txBox="1"/>
          <p:nvPr/>
        </p:nvSpPr>
        <p:spPr>
          <a:xfrm>
            <a:off x="0" y="5015737"/>
            <a:ext cx="9020703" cy="1107996"/>
          </a:xfrm>
          <a:prstGeom prst="rect">
            <a:avLst/>
          </a:prstGeom>
          <a:noFill/>
        </p:spPr>
        <p:txBody>
          <a:bodyPr wrap="square" rtlCol="0">
            <a:spAutoFit/>
          </a:bodyPr>
          <a:lstStyle/>
          <a:p>
            <a:pPr algn="ctr"/>
            <a:r>
              <a:rPr lang="en-US" sz="2200" i="1" dirty="0">
                <a:latin typeface="Arial" panose="020B0604020202020204" pitchFamily="34" charset="0"/>
                <a:cs typeface="Arial" panose="020B0604020202020204" pitchFamily="34" charset="0"/>
              </a:rPr>
              <a:t>Full details available in</a:t>
            </a:r>
          </a:p>
          <a:p>
            <a:pPr algn="ctr"/>
            <a:r>
              <a:rPr lang="en-US" sz="2200" u="sng" dirty="0">
                <a:solidFill>
                  <a:srgbClr val="0563C1"/>
                </a:solidFill>
                <a:effectLst/>
                <a:ea typeface="Arial" panose="020B0604020202020204" pitchFamily="34" charset="0"/>
                <a:hlinkClick r:id="rId5"/>
              </a:rPr>
              <a:t>2024 CDE Student October Count Audit Resource Guide</a:t>
            </a:r>
            <a:r>
              <a:rPr lang="en-US" sz="2200" i="1" dirty="0">
                <a:latin typeface="Arial" panose="020B0604020202020204" pitchFamily="34" charset="0"/>
                <a:cs typeface="Arial" panose="020B0604020202020204" pitchFamily="34" charset="0"/>
              </a:rPr>
              <a:t> </a:t>
            </a:r>
          </a:p>
          <a:p>
            <a:pPr algn="ctr"/>
            <a:r>
              <a:rPr lang="en-US" sz="2200" i="1" dirty="0">
                <a:latin typeface="Arial" panose="020B0604020202020204" pitchFamily="34" charset="0"/>
                <a:cs typeface="Arial" panose="020B0604020202020204" pitchFamily="34" charset="0"/>
              </a:rPr>
              <a:t>Also review “New This Year” CSI Oct Count Audit Training</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14</a:t>
            </a:fld>
            <a:endParaRPr lang="en-US" dirty="0"/>
          </a:p>
        </p:txBody>
      </p:sp>
      <p:pic>
        <p:nvPicPr>
          <p:cNvPr id="14" name="Recorded Sound">
            <a:hlinkClick r:id="" action="ppaction://media"/>
            <a:extLst>
              <a:ext uri="{FF2B5EF4-FFF2-40B4-BE49-F238E27FC236}">
                <a16:creationId xmlns:a16="http://schemas.microsoft.com/office/drawing/2014/main" id="{B34DD91E-A099-02D5-FF41-235150C27D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088" y="5928982"/>
            <a:ext cx="609600" cy="609600"/>
          </a:xfrm>
          <a:prstGeom prst="rect">
            <a:avLst/>
          </a:prstGeom>
        </p:spPr>
      </p:pic>
    </p:spTree>
    <p:extLst>
      <p:ext uri="{BB962C8B-B14F-4D97-AF65-F5344CB8AC3E}">
        <p14:creationId xmlns:p14="http://schemas.microsoft.com/office/powerpoint/2010/main" val="3654013875"/>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77" y="240805"/>
            <a:ext cx="7611533" cy="1080525"/>
          </a:xfrm>
        </p:spPr>
        <p:txBody>
          <a:bodyPr>
            <a:noAutofit/>
          </a:bodyPr>
          <a:lstStyle/>
          <a:p>
            <a:r>
              <a:rPr lang="en-US" sz="3600" dirty="0">
                <a:latin typeface="Arial" panose="020B0604020202020204" pitchFamily="34" charset="0"/>
                <a:cs typeface="Arial" panose="020B0604020202020204" pitchFamily="34" charset="0"/>
              </a:rPr>
              <a:t>Audit Supporting Documentation</a:t>
            </a:r>
          </a:p>
        </p:txBody>
      </p:sp>
      <p:sp>
        <p:nvSpPr>
          <p:cNvPr id="4" name="Slide Number Placeholder 3"/>
          <p:cNvSpPr>
            <a:spLocks noGrp="1"/>
          </p:cNvSpPr>
          <p:nvPr>
            <p:ph type="sldNum" idx="12"/>
          </p:nvPr>
        </p:nvSpPr>
        <p:spPr/>
        <p:txBody>
          <a:bodyPr/>
          <a:lstStyle/>
          <a:p>
            <a:fld id="{8D38B3C1-EED7-4E88-8F72-013EE3A58C4A}" type="slidenum">
              <a:rPr lang="en-US" smtClean="0"/>
              <a:pPr/>
              <a:t>15</a:t>
            </a:fld>
            <a:endParaRPr lang="en-US" dirty="0"/>
          </a:p>
        </p:txBody>
      </p:sp>
      <p:sp>
        <p:nvSpPr>
          <p:cNvPr id="11" name="TextBox 10"/>
          <p:cNvSpPr txBox="1"/>
          <p:nvPr/>
        </p:nvSpPr>
        <p:spPr>
          <a:xfrm>
            <a:off x="685799" y="1447800"/>
            <a:ext cx="8077201" cy="1815882"/>
          </a:xfrm>
          <a:prstGeom prst="rect">
            <a:avLst/>
          </a:prstGeom>
          <a:noFill/>
        </p:spPr>
        <p:txBody>
          <a:bodyPr wrap="square" rtlCol="0">
            <a:spAutoFit/>
          </a:bodyPr>
          <a:lstStyle/>
          <a:p>
            <a:pPr>
              <a:defRPr/>
            </a:pPr>
            <a:r>
              <a:rPr lang="en-US" sz="2800" dirty="0">
                <a:solidFill>
                  <a:schemeClr val="bg2">
                    <a:lumMod val="50000"/>
                  </a:schemeClr>
                </a:solidFill>
                <a:latin typeface="Arial" panose="020B0604020202020204" pitchFamily="34" charset="0"/>
                <a:cs typeface="Arial" panose="020B0604020202020204" pitchFamily="34" charset="0"/>
              </a:rPr>
              <a:t>Documentation that’s required by the state providing proof of funding claimed on each student and their unique enrollment situation for the year</a:t>
            </a:r>
          </a:p>
        </p:txBody>
      </p:sp>
      <p:grpSp>
        <p:nvGrpSpPr>
          <p:cNvPr id="14" name="Group 13">
            <a:extLst>
              <a:ext uri="{C183D7F6-B498-43B3-948B-1728B52AA6E4}">
                <adec:decorative xmlns:adec="http://schemas.microsoft.com/office/drawing/2017/decorative" val="1"/>
              </a:ext>
            </a:extLst>
          </p:cNvPr>
          <p:cNvGrpSpPr/>
          <p:nvPr/>
        </p:nvGrpSpPr>
        <p:grpSpPr>
          <a:xfrm>
            <a:off x="2036850" y="3594319"/>
            <a:ext cx="5070300" cy="1998560"/>
            <a:chOff x="1361050" y="3073756"/>
            <a:chExt cx="6470706" cy="2583553"/>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025" y="3073756"/>
              <a:ext cx="1396816" cy="152473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6730">
              <a:off x="6434940" y="3182117"/>
              <a:ext cx="1396816" cy="15247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62589">
              <a:off x="1361050" y="3090670"/>
              <a:ext cx="1396816" cy="152473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399" y="3073756"/>
              <a:ext cx="1396816" cy="152473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56750">
              <a:off x="2156333" y="3993005"/>
              <a:ext cx="1396816" cy="152473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5535">
              <a:off x="5765499" y="4132579"/>
              <a:ext cx="1396816" cy="15247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6017" y="3866245"/>
              <a:ext cx="1396816" cy="1524730"/>
            </a:xfrm>
            <a:prstGeom prst="rect">
              <a:avLst/>
            </a:prstGeom>
          </p:spPr>
        </p:pic>
      </p:grpSp>
      <p:pic>
        <p:nvPicPr>
          <p:cNvPr id="10" name="Recorded Sound">
            <a:hlinkClick r:id="" action="ppaction://media"/>
            <a:extLst>
              <a:ext uri="{FF2B5EF4-FFF2-40B4-BE49-F238E27FC236}">
                <a16:creationId xmlns:a16="http://schemas.microsoft.com/office/drawing/2014/main" id="{18132DC6-21F8-53EE-C943-99BF34E89A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664779"/>
            <a:ext cx="609600" cy="609600"/>
          </a:xfrm>
          <a:prstGeom prst="rect">
            <a:avLst/>
          </a:prstGeom>
        </p:spPr>
      </p:pic>
    </p:spTree>
    <p:extLst>
      <p:ext uri="{BB962C8B-B14F-4D97-AF65-F5344CB8AC3E}">
        <p14:creationId xmlns:p14="http://schemas.microsoft.com/office/powerpoint/2010/main" val="3964184689"/>
      </p:ext>
    </p:extLst>
  </p:cSld>
  <p:clrMapOvr>
    <a:masterClrMapping/>
  </p:clrMapOvr>
  <mc:AlternateContent xmlns:mc="http://schemas.openxmlformats.org/markup-compatibility/2006" xmlns:p14="http://schemas.microsoft.com/office/powerpoint/2010/main">
    <mc:Choice Requires="p14">
      <p:transition spd="slow" p14:dur="2000" advTm="31165"/>
    </mc:Choice>
    <mc:Fallback xmlns="">
      <p:transition spd="slow" advTm="3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Audit Document Retention</a:t>
            </a:r>
          </a:p>
        </p:txBody>
      </p:sp>
      <p:sp>
        <p:nvSpPr>
          <p:cNvPr id="4" name="Slide Number Placeholder 3"/>
          <p:cNvSpPr>
            <a:spLocks noGrp="1"/>
          </p:cNvSpPr>
          <p:nvPr>
            <p:ph type="sldNum" idx="12"/>
          </p:nvPr>
        </p:nvSpPr>
        <p:spPr/>
        <p:txBody>
          <a:bodyPr/>
          <a:lstStyle/>
          <a:p>
            <a:fld id="{8D38B3C1-EED7-4E88-8F72-013EE3A58C4A}" type="slidenum">
              <a:rPr lang="en-US" smtClean="0"/>
              <a:pPr/>
              <a:t>16</a:t>
            </a:fld>
            <a:endParaRPr lang="en-US" dirty="0"/>
          </a:p>
        </p:txBody>
      </p:sp>
      <p:sp>
        <p:nvSpPr>
          <p:cNvPr id="3" name="TextBox 2"/>
          <p:cNvSpPr txBox="1"/>
          <p:nvPr/>
        </p:nvSpPr>
        <p:spPr>
          <a:xfrm>
            <a:off x="449126" y="2220977"/>
            <a:ext cx="8305799" cy="2908489"/>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2">
                    <a:lumMod val="50000"/>
                  </a:schemeClr>
                </a:solidFill>
                <a:latin typeface="Arial" panose="020B0604020202020204" pitchFamily="34" charset="0"/>
                <a:cs typeface="Arial" panose="020B0604020202020204" pitchFamily="34" charset="0"/>
                <a:hlinkClick r:id="rId5"/>
              </a:rPr>
              <a:t>CSI Data Submissions Handbook </a:t>
            </a:r>
            <a:r>
              <a:rPr lang="en-US" sz="3200" dirty="0">
                <a:solidFill>
                  <a:schemeClr val="bg2">
                    <a:lumMod val="50000"/>
                  </a:schemeClr>
                </a:solidFill>
                <a:latin typeface="Arial" panose="020B0604020202020204" pitchFamily="34" charset="0"/>
                <a:cs typeface="Arial" panose="020B0604020202020204" pitchFamily="34" charset="0"/>
              </a:rPr>
              <a:t>– Records and Documentation Retention section</a:t>
            </a:r>
          </a:p>
          <a:p>
            <a:pPr marL="342900" indent="-342900">
              <a:spcBef>
                <a:spcPts val="600"/>
              </a:spcBef>
              <a:buFont typeface="Arial" panose="020B0604020202020204" pitchFamily="34" charset="0"/>
              <a:buChar char="•"/>
            </a:pPr>
            <a:r>
              <a:rPr lang="en-US" sz="3200" dirty="0">
                <a:solidFill>
                  <a:schemeClr val="bg2">
                    <a:lumMod val="50000"/>
                  </a:schemeClr>
                </a:solidFill>
                <a:latin typeface="Arial" panose="020B0604020202020204" pitchFamily="34" charset="0"/>
                <a:cs typeface="Arial" panose="020B0604020202020204" pitchFamily="34" charset="0"/>
              </a:rPr>
              <a:t>Be prepared to provide all audit documentation in electronic format</a:t>
            </a:r>
          </a:p>
          <a:p>
            <a:pPr marL="285750" indent="-285750">
              <a:buFont typeface="Arial" panose="020B0604020202020204" pitchFamily="34" charset="0"/>
              <a:buChar char="•"/>
            </a:pPr>
            <a:endParaRPr lang="en-US" dirty="0"/>
          </a:p>
        </p:txBody>
      </p:sp>
      <p:pic>
        <p:nvPicPr>
          <p:cNvPr id="6" name="Recorded Sound">
            <a:hlinkClick r:id="" action="ppaction://media"/>
            <a:extLst>
              <a:ext uri="{FF2B5EF4-FFF2-40B4-BE49-F238E27FC236}">
                <a16:creationId xmlns:a16="http://schemas.microsoft.com/office/drawing/2014/main" id="{2BEFC591-EB98-6A65-93E0-EAF55EE7D1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325" y="5727600"/>
            <a:ext cx="609600" cy="609600"/>
          </a:xfrm>
          <a:prstGeom prst="rect">
            <a:avLst/>
          </a:prstGeom>
        </p:spPr>
      </p:pic>
    </p:spTree>
    <p:extLst>
      <p:ext uri="{BB962C8B-B14F-4D97-AF65-F5344CB8AC3E}">
        <p14:creationId xmlns:p14="http://schemas.microsoft.com/office/powerpoint/2010/main" val="997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57" y="308271"/>
            <a:ext cx="7124976" cy="932603"/>
          </a:xfrm>
        </p:spPr>
        <p:txBody>
          <a:bodyPr>
            <a:noAutofit/>
          </a:bodyPr>
          <a:lstStyle/>
          <a:p>
            <a:r>
              <a:rPr lang="en-US" sz="4000" dirty="0">
                <a:latin typeface="Arial" panose="020B0604020202020204" pitchFamily="34" charset="0"/>
                <a:cs typeface="Arial" panose="020B0604020202020204" pitchFamily="34" charset="0"/>
              </a:rPr>
              <a:t>Membership Requirements</a:t>
            </a:r>
          </a:p>
        </p:txBody>
      </p:sp>
      <p:sp>
        <p:nvSpPr>
          <p:cNvPr id="3" name="Content Placeholder 2"/>
          <p:cNvSpPr>
            <a:spLocks noGrp="1"/>
          </p:cNvSpPr>
          <p:nvPr>
            <p:ph type="body" idx="2"/>
          </p:nvPr>
        </p:nvSpPr>
        <p:spPr>
          <a:xfrm>
            <a:off x="271792" y="1216790"/>
            <a:ext cx="8458200" cy="1023506"/>
          </a:xfrm>
        </p:spPr>
        <p:txBody>
          <a:bodyPr>
            <a:noAutofit/>
          </a:bodyPr>
          <a:lstStyle/>
          <a:p>
            <a:pPr marL="114300" indent="0">
              <a:buNone/>
            </a:pPr>
            <a:r>
              <a:rPr lang="en-US" sz="2800" dirty="0">
                <a:latin typeface="Arial" panose="020B0604020202020204" pitchFamily="34" charset="0"/>
                <a:cs typeface="Arial" panose="020B0604020202020204" pitchFamily="34" charset="0"/>
              </a:rPr>
              <a:t>To be eligible for any funding, all students must meet basic </a:t>
            </a:r>
            <a:r>
              <a:rPr lang="en-US" sz="2800" b="1" dirty="0">
                <a:latin typeface="Arial" panose="020B0604020202020204" pitchFamily="34" charset="0"/>
                <a:cs typeface="Arial" panose="020B0604020202020204" pitchFamily="34" charset="0"/>
              </a:rPr>
              <a:t>MEMBERSHIP</a:t>
            </a:r>
            <a:r>
              <a:rPr lang="en-US" sz="2800" dirty="0">
                <a:latin typeface="Arial" panose="020B0604020202020204" pitchFamily="34" charset="0"/>
                <a:cs typeface="Arial" panose="020B0604020202020204" pitchFamily="34" charset="0"/>
              </a:rPr>
              <a:t> requirements </a:t>
            </a:r>
          </a:p>
        </p:txBody>
      </p:sp>
      <p:grpSp>
        <p:nvGrpSpPr>
          <p:cNvPr id="21" name="Group 20" descr="Grouping of graphics representing how Membership equals Enrollment plus Attendance."/>
          <p:cNvGrpSpPr/>
          <p:nvPr/>
        </p:nvGrpSpPr>
        <p:grpSpPr>
          <a:xfrm>
            <a:off x="609600" y="2743200"/>
            <a:ext cx="8019400" cy="2552334"/>
            <a:chOff x="593551" y="2528757"/>
            <a:chExt cx="8019400" cy="2552334"/>
          </a:xfrm>
        </p:grpSpPr>
        <p:sp>
          <p:nvSpPr>
            <p:cNvPr id="6" name="Rounded Rectangle 5" descr="Enrollment"/>
            <p:cNvSpPr/>
            <p:nvPr/>
          </p:nvSpPr>
          <p:spPr>
            <a:xfrm>
              <a:off x="3598657" y="2528757"/>
              <a:ext cx="1703334" cy="1087832"/>
            </a:xfrm>
            <a:prstGeom prst="roundRect">
              <a:avLst/>
            </a:prstGeom>
            <a:solidFill>
              <a:srgbClr val="FF4747"/>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7" name="Plus 6" descr="Plus sign"/>
            <p:cNvSpPr/>
            <p:nvPr/>
          </p:nvSpPr>
          <p:spPr>
            <a:xfrm>
              <a:off x="5631523" y="2825971"/>
              <a:ext cx="441927" cy="44771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31234" y="2850431"/>
              <a:ext cx="1536663" cy="430887"/>
            </a:xfrm>
            <a:prstGeom prst="rect">
              <a:avLst/>
            </a:prstGeom>
            <a:noFill/>
          </p:spPr>
          <p:txBody>
            <a:bodyPr wrap="square" rtlCol="0">
              <a:spAutoFit/>
            </a:bodyPr>
            <a:lstStyle/>
            <a:p>
              <a:r>
                <a:rPr lang="en-US" sz="2200" dirty="0"/>
                <a:t>Enrollment</a:t>
              </a:r>
            </a:p>
          </p:txBody>
        </p:sp>
        <p:sp>
          <p:nvSpPr>
            <p:cNvPr id="9" name="Rounded Rectangle 8" descr="Attendance"/>
            <p:cNvSpPr/>
            <p:nvPr/>
          </p:nvSpPr>
          <p:spPr>
            <a:xfrm>
              <a:off x="6437075" y="2528757"/>
              <a:ext cx="1703334" cy="1087832"/>
            </a:xfrm>
            <a:prstGeom prst="roundRect">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10" name="TextBox 9"/>
            <p:cNvSpPr txBox="1"/>
            <p:nvPr/>
          </p:nvSpPr>
          <p:spPr>
            <a:xfrm>
              <a:off x="6557822" y="2846598"/>
              <a:ext cx="1570756" cy="430887"/>
            </a:xfrm>
            <a:prstGeom prst="rect">
              <a:avLst/>
            </a:prstGeom>
            <a:noFill/>
          </p:spPr>
          <p:txBody>
            <a:bodyPr wrap="square" rtlCol="0">
              <a:spAutoFit/>
            </a:bodyPr>
            <a:lstStyle>
              <a:defPPr>
                <a:defRPr lang="en-US"/>
              </a:defPPr>
              <a:lvl1pPr>
                <a:defRPr sz="2200"/>
              </a:lvl1pPr>
            </a:lstStyle>
            <a:p>
              <a:r>
                <a:rPr lang="en-US" dirty="0"/>
                <a:t>Attendance</a:t>
              </a:r>
            </a:p>
          </p:txBody>
        </p:sp>
        <p:sp>
          <p:nvSpPr>
            <p:cNvPr id="11" name="Rounded Rectangle 10" descr="Membership"/>
            <p:cNvSpPr/>
            <p:nvPr/>
          </p:nvSpPr>
          <p:spPr>
            <a:xfrm>
              <a:off x="593551" y="2528757"/>
              <a:ext cx="1944480" cy="1087831"/>
            </a:xfrm>
            <a:prstGeom prst="roundRect">
              <a:avLst/>
            </a:prstGeom>
            <a:solidFill>
              <a:srgbClr val="63B7B9"/>
            </a:solidFill>
            <a:ln>
              <a:solidFill>
                <a:srgbClr val="63B7B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12" name="TextBox 11"/>
            <p:cNvSpPr txBox="1"/>
            <p:nvPr/>
          </p:nvSpPr>
          <p:spPr>
            <a:xfrm>
              <a:off x="642110" y="2873230"/>
              <a:ext cx="1870022" cy="430887"/>
            </a:xfrm>
            <a:prstGeom prst="rect">
              <a:avLst/>
            </a:prstGeom>
            <a:noFill/>
          </p:spPr>
          <p:txBody>
            <a:bodyPr wrap="square" rtlCol="0">
              <a:spAutoFit/>
            </a:bodyPr>
            <a:lstStyle/>
            <a:p>
              <a:r>
                <a:rPr lang="en-US" sz="2200" b="1" dirty="0">
                  <a:solidFill>
                    <a:schemeClr val="bg1"/>
                  </a:solidFill>
                </a:rPr>
                <a:t>MEMBERSHIP</a:t>
              </a:r>
            </a:p>
          </p:txBody>
        </p:sp>
        <p:sp>
          <p:nvSpPr>
            <p:cNvPr id="13" name="Equal 12" descr="Equals sign"/>
            <p:cNvSpPr/>
            <p:nvPr/>
          </p:nvSpPr>
          <p:spPr>
            <a:xfrm>
              <a:off x="2751324" y="2940067"/>
              <a:ext cx="441927" cy="29721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301525" y="3818593"/>
              <a:ext cx="2448600"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Student must be enrolled as of Count Day (</a:t>
              </a:r>
              <a:r>
                <a:rPr lang="en-US" sz="1600" i="1" dirty="0">
                  <a:latin typeface="Arial" panose="020B0604020202020204" pitchFamily="34" charset="0"/>
                  <a:cs typeface="Arial" panose="020B0604020202020204" pitchFamily="34" charset="0"/>
                </a:rPr>
                <a:t>some exceptions for transfers</a:t>
              </a:r>
              <a:r>
                <a:rPr lang="en-US" sz="1600" dirty="0">
                  <a:latin typeface="Arial" panose="020B0604020202020204" pitchFamily="34" charset="0"/>
                  <a:cs typeface="Arial" panose="020B0604020202020204" pitchFamily="34" charset="0"/>
                </a:rPr>
                <a:t>) </a:t>
              </a:r>
            </a:p>
          </p:txBody>
        </p:sp>
        <p:sp>
          <p:nvSpPr>
            <p:cNvPr id="17" name="TextBox 16"/>
            <p:cNvSpPr txBox="1"/>
            <p:nvPr/>
          </p:nvSpPr>
          <p:spPr>
            <a:xfrm>
              <a:off x="6073450" y="3757652"/>
              <a:ext cx="2539501" cy="1323439"/>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Student must be present on Count Day, or present prior to Count Day and within 30 calendar days of Count day</a:t>
              </a:r>
            </a:p>
          </p:txBody>
        </p:sp>
      </p:grpSp>
      <p:sp>
        <p:nvSpPr>
          <p:cNvPr id="4" name="Slide Number Placeholder 3"/>
          <p:cNvSpPr>
            <a:spLocks noGrp="1"/>
          </p:cNvSpPr>
          <p:nvPr>
            <p:ph type="sldNum" idx="12"/>
          </p:nvPr>
        </p:nvSpPr>
        <p:spPr/>
        <p:txBody>
          <a:bodyPr/>
          <a:lstStyle/>
          <a:p>
            <a:fld id="{8D38B3C1-EED7-4E88-8F72-013EE3A58C4A}" type="slidenum">
              <a:rPr lang="en-US" smtClean="0"/>
              <a:pPr/>
              <a:t>17</a:t>
            </a:fld>
            <a:endParaRPr lang="en-US" dirty="0"/>
          </a:p>
        </p:txBody>
      </p:sp>
      <p:pic>
        <p:nvPicPr>
          <p:cNvPr id="18" name="Recorded Sound">
            <a:hlinkClick r:id="" action="ppaction://media"/>
            <a:extLst>
              <a:ext uri="{FF2B5EF4-FFF2-40B4-BE49-F238E27FC236}">
                <a16:creationId xmlns:a16="http://schemas.microsoft.com/office/drawing/2014/main" id="{1860DD63-5CAD-DF0D-CC32-29DE4D7ACC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5509" y="5838634"/>
            <a:ext cx="609600" cy="609600"/>
          </a:xfrm>
          <a:prstGeom prst="rect">
            <a:avLst/>
          </a:prstGeom>
        </p:spPr>
      </p:pic>
    </p:spTree>
    <p:extLst>
      <p:ext uri="{BB962C8B-B14F-4D97-AF65-F5344CB8AC3E}">
        <p14:creationId xmlns:p14="http://schemas.microsoft.com/office/powerpoint/2010/main" val="31184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83" y="184102"/>
            <a:ext cx="8143991" cy="1045504"/>
          </a:xfrm>
        </p:spPr>
        <p:txBody>
          <a:bodyPr>
            <a:noAutofit/>
          </a:bodyPr>
          <a:lstStyle/>
          <a:p>
            <a:r>
              <a:rPr lang="en-US" sz="3200" dirty="0">
                <a:latin typeface="Arial" panose="020B0604020202020204" pitchFamily="34" charset="0"/>
                <a:cs typeface="Arial" panose="020B0604020202020204" pitchFamily="34" charset="0"/>
              </a:rPr>
              <a:t>Attendance and Student Schedule Reports</a:t>
            </a:r>
          </a:p>
        </p:txBody>
      </p:sp>
      <p:sp>
        <p:nvSpPr>
          <p:cNvPr id="20" name="TextBox 19"/>
          <p:cNvSpPr txBox="1"/>
          <p:nvPr/>
        </p:nvSpPr>
        <p:spPr>
          <a:xfrm>
            <a:off x="767498" y="1456152"/>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pic>
        <p:nvPicPr>
          <p:cNvPr id="6" name="Picture 5" descr="Screenshot of the Table of Contents of the CSI October Count Audit Handbook.">
            <a:extLst>
              <a:ext uri="{FF2B5EF4-FFF2-40B4-BE49-F238E27FC236}">
                <a16:creationId xmlns:a16="http://schemas.microsoft.com/office/drawing/2014/main" id="{B254BC05-41D1-4A93-D8CC-D13A25E41DED}"/>
              </a:ext>
            </a:extLst>
          </p:cNvPr>
          <p:cNvPicPr>
            <a:picLocks noChangeAspect="1"/>
          </p:cNvPicPr>
          <p:nvPr/>
        </p:nvPicPr>
        <p:blipFill rotWithShape="1">
          <a:blip r:embed="rId5"/>
          <a:srcRect b="23342"/>
          <a:stretch/>
        </p:blipFill>
        <p:spPr>
          <a:xfrm>
            <a:off x="767498" y="2267473"/>
            <a:ext cx="7541615" cy="2063877"/>
          </a:xfrm>
          <a:prstGeom prst="rect">
            <a:avLst/>
          </a:prstGeom>
          <a:ln>
            <a:solidFill>
              <a:schemeClr val="accent1"/>
            </a:solidFill>
          </a:ln>
        </p:spPr>
      </p:pic>
      <p:sp>
        <p:nvSpPr>
          <p:cNvPr id="8" name="TextBox 7">
            <a:extLst>
              <a:ext uri="{FF2B5EF4-FFF2-40B4-BE49-F238E27FC236}">
                <a16:creationId xmlns:a16="http://schemas.microsoft.com/office/drawing/2014/main" id="{0CC71731-35ED-F587-F08A-C6AAEE994BF6}"/>
              </a:ext>
            </a:extLst>
          </p:cNvPr>
          <p:cNvSpPr txBox="1"/>
          <p:nvPr/>
        </p:nvSpPr>
        <p:spPr>
          <a:xfrm>
            <a:off x="530087" y="5105681"/>
            <a:ext cx="81317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Secondary level (grades 9-12) individual student schedules due to CSI on count day!</a:t>
            </a:r>
          </a:p>
        </p:txBody>
      </p:sp>
      <p:sp>
        <p:nvSpPr>
          <p:cNvPr id="4" name="Slide Number Placeholder 3"/>
          <p:cNvSpPr>
            <a:spLocks noGrp="1"/>
          </p:cNvSpPr>
          <p:nvPr>
            <p:ph type="sldNum" idx="12"/>
          </p:nvPr>
        </p:nvSpPr>
        <p:spPr/>
        <p:txBody>
          <a:bodyPr/>
          <a:lstStyle/>
          <a:p>
            <a:fld id="{8D38B3C1-EED7-4E88-8F72-013EE3A58C4A}" type="slidenum">
              <a:rPr lang="en-US" smtClean="0"/>
              <a:pPr/>
              <a:t>18</a:t>
            </a:fld>
            <a:endParaRPr lang="en-US"/>
          </a:p>
        </p:txBody>
      </p:sp>
      <p:pic>
        <p:nvPicPr>
          <p:cNvPr id="9" name="Recorded Sound">
            <a:hlinkClick r:id="" action="ppaction://media"/>
            <a:extLst>
              <a:ext uri="{FF2B5EF4-FFF2-40B4-BE49-F238E27FC236}">
                <a16:creationId xmlns:a16="http://schemas.microsoft.com/office/drawing/2014/main" id="{616C4A4E-66C0-CE09-09B5-81DB18596A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4313" y="5917002"/>
            <a:ext cx="609600" cy="609600"/>
          </a:xfrm>
          <a:prstGeom prst="rect">
            <a:avLst/>
          </a:prstGeom>
        </p:spPr>
      </p:pic>
    </p:spTree>
    <p:extLst>
      <p:ext uri="{BB962C8B-B14F-4D97-AF65-F5344CB8AC3E}">
        <p14:creationId xmlns:p14="http://schemas.microsoft.com/office/powerpoint/2010/main" val="3239112247"/>
      </p:ext>
    </p:extLst>
  </p:cSld>
  <p:clrMapOvr>
    <a:masterClrMapping/>
  </p:clrMapOvr>
  <mc:AlternateContent xmlns:mc="http://schemas.openxmlformats.org/markup-compatibility/2006" xmlns:p14="http://schemas.microsoft.com/office/powerpoint/2010/main">
    <mc:Choice Requires="p14">
      <p:transition spd="slow" p14:dur="2000" advTm="60032"/>
    </mc:Choice>
    <mc:Fallback xmlns="">
      <p:transition spd="slow" advTm="6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141" y="597715"/>
            <a:ext cx="6854009" cy="576893"/>
          </a:xfrm>
        </p:spPr>
        <p:txBody>
          <a:bodyPr>
            <a:normAutofit fontScale="90000"/>
          </a:bodyPr>
          <a:lstStyle/>
          <a:p>
            <a:r>
              <a:rPr lang="en-US" dirty="0">
                <a:latin typeface="Arial" panose="020B0604020202020204" pitchFamily="34" charset="0"/>
                <a:cs typeface="Arial" panose="020B0604020202020204" pitchFamily="34" charset="0"/>
              </a:rPr>
              <a:t>Checking Funding Status</a:t>
            </a:r>
          </a:p>
        </p:txBody>
      </p:sp>
      <p:sp>
        <p:nvSpPr>
          <p:cNvPr id="8" name="TextBox 7">
            <a:extLst>
              <a:ext uri="{FF2B5EF4-FFF2-40B4-BE49-F238E27FC236}">
                <a16:creationId xmlns:a16="http://schemas.microsoft.com/office/drawing/2014/main" id="{6427D46F-811E-1D1E-3D31-E4E84637C4BE}"/>
              </a:ext>
            </a:extLst>
          </p:cNvPr>
          <p:cNvSpPr txBox="1"/>
          <p:nvPr/>
        </p:nvSpPr>
        <p:spPr>
          <a:xfrm>
            <a:off x="767498" y="1456152"/>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sp>
        <p:nvSpPr>
          <p:cNvPr id="6" name="TextBox 5">
            <a:extLst>
              <a:ext uri="{FF2B5EF4-FFF2-40B4-BE49-F238E27FC236}">
                <a16:creationId xmlns:a16="http://schemas.microsoft.com/office/drawing/2014/main" id="{388BFBE5-E50E-484E-9365-5ACDF1E6A8C8}"/>
              </a:ext>
            </a:extLst>
          </p:cNvPr>
          <p:cNvSpPr txBox="1"/>
          <p:nvPr/>
        </p:nvSpPr>
        <p:spPr>
          <a:xfrm>
            <a:off x="842190" y="2266480"/>
            <a:ext cx="7539251"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Crosschecking Funding Eligibility with Student Schedules</a:t>
            </a:r>
          </a:p>
        </p:txBody>
      </p:sp>
      <p:pic>
        <p:nvPicPr>
          <p:cNvPr id="7" name="Picture 6" descr="Screenshot of the Table of Contents of the CSI October Count Audit Handbook.">
            <a:extLst>
              <a:ext uri="{FF2B5EF4-FFF2-40B4-BE49-F238E27FC236}">
                <a16:creationId xmlns:a16="http://schemas.microsoft.com/office/drawing/2014/main" id="{CBF9A373-41E4-7315-8794-CF936F033B09}"/>
              </a:ext>
            </a:extLst>
          </p:cNvPr>
          <p:cNvPicPr>
            <a:picLocks noChangeAspect="1"/>
          </p:cNvPicPr>
          <p:nvPr/>
        </p:nvPicPr>
        <p:blipFill rotWithShape="1">
          <a:blip r:embed="rId5"/>
          <a:srcRect t="28924" b="12200"/>
          <a:stretch/>
        </p:blipFill>
        <p:spPr>
          <a:xfrm>
            <a:off x="805141" y="3637414"/>
            <a:ext cx="7613347" cy="1600201"/>
          </a:xfrm>
          <a:prstGeom prst="rect">
            <a:avLst/>
          </a:prstGeom>
          <a:ln>
            <a:solidFill>
              <a:schemeClr val="accent1"/>
            </a:solidFill>
          </a:ln>
        </p:spPr>
      </p:pic>
      <p:sp>
        <p:nvSpPr>
          <p:cNvPr id="4" name="Slide Number Placeholder 3"/>
          <p:cNvSpPr>
            <a:spLocks noGrp="1"/>
          </p:cNvSpPr>
          <p:nvPr>
            <p:ph type="sldNum" idx="12"/>
          </p:nvPr>
        </p:nvSpPr>
        <p:spPr/>
        <p:txBody>
          <a:bodyPr/>
          <a:lstStyle/>
          <a:p>
            <a:fld id="{8D38B3C1-EED7-4E88-8F72-013EE3A58C4A}" type="slidenum">
              <a:rPr lang="en-US" smtClean="0"/>
              <a:t>19</a:t>
            </a:fld>
            <a:endParaRPr lang="en-US"/>
          </a:p>
        </p:txBody>
      </p:sp>
      <p:pic>
        <p:nvPicPr>
          <p:cNvPr id="10" name="Recorded Sound">
            <a:hlinkClick r:id="" action="ppaction://media"/>
            <a:extLst>
              <a:ext uri="{FF2B5EF4-FFF2-40B4-BE49-F238E27FC236}">
                <a16:creationId xmlns:a16="http://schemas.microsoft.com/office/drawing/2014/main" id="{CD53E79F-4BA2-7F77-FDEA-29C3012BDA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7423" y="5891602"/>
            <a:ext cx="609600" cy="609600"/>
          </a:xfrm>
          <a:prstGeom prst="rect">
            <a:avLst/>
          </a:prstGeom>
        </p:spPr>
      </p:pic>
    </p:spTree>
    <p:extLst>
      <p:ext uri="{BB962C8B-B14F-4D97-AF65-F5344CB8AC3E}">
        <p14:creationId xmlns:p14="http://schemas.microsoft.com/office/powerpoint/2010/main" val="730187236"/>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38" y="324470"/>
            <a:ext cx="8229600" cy="1143000"/>
          </a:xfrm>
        </p:spPr>
        <p:txBody>
          <a:bodyPr>
            <a:normAutofit/>
          </a:bodyPr>
          <a:lstStyle/>
          <a:p>
            <a:r>
              <a:rPr lang="en-US" sz="3800" dirty="0">
                <a:latin typeface="Arial" panose="020B0604020202020204" pitchFamily="34" charset="0"/>
                <a:cs typeface="Arial" panose="020B0604020202020204" pitchFamily="34" charset="0"/>
              </a:rPr>
              <a:t>October Count Submissions &amp; Audit</a:t>
            </a:r>
          </a:p>
        </p:txBody>
      </p:sp>
      <p:sp>
        <p:nvSpPr>
          <p:cNvPr id="4" name="Slide Number Placeholder 3"/>
          <p:cNvSpPr>
            <a:spLocks noGrp="1"/>
          </p:cNvSpPr>
          <p:nvPr>
            <p:ph type="sldNum" idx="12"/>
          </p:nvPr>
        </p:nvSpPr>
        <p:spPr/>
        <p:txBody>
          <a:bodyPr/>
          <a:lstStyle/>
          <a:p>
            <a:fld id="{8D38B3C1-EED7-4E88-8F72-013EE3A58C4A}" type="slidenum">
              <a:rPr lang="en-US" smtClean="0"/>
              <a:t>2</a:t>
            </a:fld>
            <a:endParaRPr lang="en-US"/>
          </a:p>
        </p:txBody>
      </p:sp>
      <p:sp>
        <p:nvSpPr>
          <p:cNvPr id="7" name="TextBox 6"/>
          <p:cNvSpPr txBox="1"/>
          <p:nvPr/>
        </p:nvSpPr>
        <p:spPr>
          <a:xfrm>
            <a:off x="323638" y="1525336"/>
            <a:ext cx="8229600" cy="495520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Main components (for both schools and CSI) to complete the October Count collection annually</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Submissions </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Submitting student data files to CSI from SIS file exports, clearing errors, validations and certification</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Audit</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Ensuring accurate funding levels claimed for students based on state guidance, collecting and submitting supporting documentation, and resolving any audit exceptions</a:t>
            </a:r>
          </a:p>
        </p:txBody>
      </p:sp>
      <p:pic>
        <p:nvPicPr>
          <p:cNvPr id="6" name="Recorded Sound">
            <a:hlinkClick r:id="" action="ppaction://media"/>
            <a:extLst>
              <a:ext uri="{FF2B5EF4-FFF2-40B4-BE49-F238E27FC236}">
                <a16:creationId xmlns:a16="http://schemas.microsoft.com/office/drawing/2014/main" id="{CDD2F787-43A4-F2AF-B26A-A262823F16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762" y="5923930"/>
            <a:ext cx="609600" cy="609600"/>
          </a:xfrm>
          <a:prstGeom prst="rect">
            <a:avLst/>
          </a:prstGeom>
        </p:spPr>
      </p:pic>
    </p:spTree>
    <p:extLst>
      <p:ext uri="{BB962C8B-B14F-4D97-AF65-F5344CB8AC3E}">
        <p14:creationId xmlns:p14="http://schemas.microsoft.com/office/powerpoint/2010/main" val="3717082012"/>
      </p:ext>
    </p:extLst>
  </p:cSld>
  <p:clrMapOvr>
    <a:masterClrMapping/>
  </p:clrMapOvr>
  <mc:AlternateContent xmlns:mc="http://schemas.openxmlformats.org/markup-compatibility/2006" xmlns:p14="http://schemas.microsoft.com/office/powerpoint/2010/main">
    <mc:Choice Requires="p14">
      <p:transition spd="slow" p14:dur="2000" advTm="20893"/>
    </mc:Choice>
    <mc:Fallback xmlns="">
      <p:transition spd="slow" advTm="2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5E8267-A071-AC99-5A2D-C749F7A64C58}"/>
              </a:ext>
            </a:extLst>
          </p:cNvPr>
          <p:cNvSpPr>
            <a:spLocks noGrp="1"/>
          </p:cNvSpPr>
          <p:nvPr>
            <p:ph type="title"/>
          </p:nvPr>
        </p:nvSpPr>
        <p:spPr>
          <a:xfrm>
            <a:off x="593074" y="290062"/>
            <a:ext cx="7620184" cy="1143000"/>
          </a:xfrm>
        </p:spPr>
        <p:txBody>
          <a:bodyPr>
            <a:normAutofit fontScale="90000"/>
          </a:bodyPr>
          <a:lstStyle/>
          <a:p>
            <a:r>
              <a:rPr lang="en-US" dirty="0"/>
              <a:t>Free and Reduced Lunch Checklist</a:t>
            </a:r>
          </a:p>
        </p:txBody>
      </p:sp>
      <p:sp>
        <p:nvSpPr>
          <p:cNvPr id="12" name="TextBox 11">
            <a:extLst>
              <a:ext uri="{FF2B5EF4-FFF2-40B4-BE49-F238E27FC236}">
                <a16:creationId xmlns:a16="http://schemas.microsoft.com/office/drawing/2014/main" id="{28957884-EABB-24AD-94B5-68B9BFBF7854}"/>
              </a:ext>
            </a:extLst>
          </p:cNvPr>
          <p:cNvSpPr txBox="1"/>
          <p:nvPr/>
        </p:nvSpPr>
        <p:spPr>
          <a:xfrm>
            <a:off x="726474" y="1827840"/>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pic>
        <p:nvPicPr>
          <p:cNvPr id="10" name="Picture 9" descr="Screenshot of the Table of Contents of the CSI October Count Audit Handbook.">
            <a:extLst>
              <a:ext uri="{FF2B5EF4-FFF2-40B4-BE49-F238E27FC236}">
                <a16:creationId xmlns:a16="http://schemas.microsoft.com/office/drawing/2014/main" id="{F0FFA5A5-179B-8494-AC09-8752C212FA1B}"/>
              </a:ext>
            </a:extLst>
          </p:cNvPr>
          <p:cNvPicPr>
            <a:picLocks noChangeAspect="1"/>
          </p:cNvPicPr>
          <p:nvPr/>
        </p:nvPicPr>
        <p:blipFill>
          <a:blip r:embed="rId5"/>
          <a:stretch>
            <a:fillRect/>
          </a:stretch>
        </p:blipFill>
        <p:spPr>
          <a:xfrm>
            <a:off x="546559" y="3429000"/>
            <a:ext cx="8050881" cy="1747352"/>
          </a:xfrm>
          <a:prstGeom prst="rect">
            <a:avLst/>
          </a:prstGeom>
          <a:ln>
            <a:solidFill>
              <a:schemeClr val="accent1"/>
            </a:solidFill>
          </a:ln>
        </p:spPr>
      </p:pic>
      <p:sp>
        <p:nvSpPr>
          <p:cNvPr id="4" name="Slide Number Placeholder 3"/>
          <p:cNvSpPr>
            <a:spLocks noGrp="1"/>
          </p:cNvSpPr>
          <p:nvPr>
            <p:ph type="sldNum" idx="12"/>
          </p:nvPr>
        </p:nvSpPr>
        <p:spPr/>
        <p:txBody>
          <a:bodyPr/>
          <a:lstStyle/>
          <a:p>
            <a:fld id="{8D38B3C1-EED7-4E88-8F72-013EE3A58C4A}" type="slidenum">
              <a:rPr lang="en-US" smtClean="0"/>
              <a:t>20</a:t>
            </a:fld>
            <a:endParaRPr lang="en-US"/>
          </a:p>
        </p:txBody>
      </p:sp>
      <p:pic>
        <p:nvPicPr>
          <p:cNvPr id="11" name="Recorded Sound">
            <a:hlinkClick r:id="" action="ppaction://media"/>
            <a:extLst>
              <a:ext uri="{FF2B5EF4-FFF2-40B4-BE49-F238E27FC236}">
                <a16:creationId xmlns:a16="http://schemas.microsoft.com/office/drawing/2014/main" id="{98D7A721-BC79-7DBF-878E-9508D0F93E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4284" y="5727600"/>
            <a:ext cx="609600" cy="609600"/>
          </a:xfrm>
          <a:prstGeom prst="rect">
            <a:avLst/>
          </a:prstGeom>
        </p:spPr>
      </p:pic>
    </p:spTree>
    <p:extLst>
      <p:ext uri="{BB962C8B-B14F-4D97-AF65-F5344CB8AC3E}">
        <p14:creationId xmlns:p14="http://schemas.microsoft.com/office/powerpoint/2010/main" val="11388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304800"/>
            <a:ext cx="8373925" cy="1180915"/>
          </a:xfrm>
        </p:spPr>
        <p:txBody>
          <a:bodyPr>
            <a:noAutofit/>
          </a:bodyPr>
          <a:lstStyle/>
          <a:p>
            <a:pPr>
              <a:defRPr/>
            </a:pPr>
            <a:r>
              <a:rPr lang="en-US" sz="3600" dirty="0">
                <a:latin typeface="Arial" panose="020B0604020202020204" pitchFamily="34" charset="0"/>
                <a:cs typeface="Arial" panose="020B0604020202020204" pitchFamily="34" charset="0"/>
              </a:rPr>
              <a:t>Free and Reduced Lunch Resources</a:t>
            </a:r>
          </a:p>
        </p:txBody>
      </p:sp>
      <p:sp>
        <p:nvSpPr>
          <p:cNvPr id="3" name="Slide Number Placeholder 2"/>
          <p:cNvSpPr>
            <a:spLocks noGrp="1"/>
          </p:cNvSpPr>
          <p:nvPr>
            <p:ph type="sldNum" idx="12"/>
          </p:nvPr>
        </p:nvSpPr>
        <p:spPr/>
        <p:txBody>
          <a:bodyPr/>
          <a:lstStyle/>
          <a:p>
            <a:fld id="{EF23E376-D88E-435F-8306-60072049C949}" type="slidenum">
              <a:rPr lang="en-US" smtClean="0"/>
              <a:t>21</a:t>
            </a:fld>
            <a:endParaRPr lang="en-US"/>
          </a:p>
        </p:txBody>
      </p:sp>
      <p:sp>
        <p:nvSpPr>
          <p:cNvPr id="6" name="Rectangle 5"/>
          <p:cNvSpPr/>
          <p:nvPr/>
        </p:nvSpPr>
        <p:spPr>
          <a:xfrm>
            <a:off x="477479" y="1485715"/>
            <a:ext cx="8666521" cy="2123658"/>
          </a:xfrm>
          <a:prstGeom prst="rect">
            <a:avLst/>
          </a:prstGeom>
        </p:spPr>
        <p:txBody>
          <a:bodyPr wrap="square">
            <a:spAutoFit/>
          </a:bodyPr>
          <a:lstStyle/>
          <a:p>
            <a:pPr marL="387350" indent="-342900">
              <a:buFont typeface="Arial" panose="020B0604020202020204" pitchFamily="34" charset="0"/>
              <a:buChar char="•"/>
            </a:pPr>
            <a:endParaRPr lang="en-US" altLang="en-US" sz="2400" dirty="0">
              <a:solidFill>
                <a:schemeClr val="bg2">
                  <a:lumMod val="50000"/>
                </a:schemeClr>
              </a:solidFill>
            </a:endParaRPr>
          </a:p>
          <a:p>
            <a:pPr marL="44450"/>
            <a:r>
              <a:rPr lang="en-US" altLang="en-US" sz="3600" dirty="0">
                <a:solidFill>
                  <a:schemeClr val="bg2">
                    <a:lumMod val="50000"/>
                  </a:schemeClr>
                </a:solidFill>
                <a:latin typeface="Arial" panose="020B0604020202020204" pitchFamily="34" charset="0"/>
                <a:cs typeface="Arial" panose="020B0604020202020204" pitchFamily="34" charset="0"/>
                <a:hlinkClick r:id="rId5"/>
              </a:rPr>
              <a:t>CSI Free and Reduced Lunch Eligibility webpage</a:t>
            </a:r>
            <a:endParaRPr lang="en-US" altLang="en-US" sz="3600" dirty="0">
              <a:solidFill>
                <a:schemeClr val="bg2">
                  <a:lumMod val="50000"/>
                </a:schemeClr>
              </a:solidFill>
              <a:latin typeface="Arial" panose="020B0604020202020204" pitchFamily="34" charset="0"/>
              <a:cs typeface="Arial" panose="020B0604020202020204" pitchFamily="34" charset="0"/>
            </a:endParaRPr>
          </a:p>
          <a:p>
            <a:pPr marL="958850" lvl="2"/>
            <a:endParaRPr lang="en-US" altLang="en-US" sz="3600" dirty="0">
              <a:solidFill>
                <a:schemeClr val="bg2">
                  <a:lumMod val="50000"/>
                </a:schemeClr>
              </a:solidFill>
              <a:latin typeface="Arial" panose="020B0604020202020204" pitchFamily="34" charset="0"/>
              <a:cs typeface="Arial" panose="020B0604020202020204" pitchFamily="34" charset="0"/>
            </a:endParaRPr>
          </a:p>
        </p:txBody>
      </p:sp>
      <p:pic>
        <p:nvPicPr>
          <p:cNvPr id="8" name="Picture 7" descr="Screenshot of the CSI Free and Reduced Lunch Eligibility webpage.">
            <a:extLst>
              <a:ext uri="{FF2B5EF4-FFF2-40B4-BE49-F238E27FC236}">
                <a16:creationId xmlns:a16="http://schemas.microsoft.com/office/drawing/2014/main" id="{BE14302D-AE2E-BBE3-6DC4-345A7187E728}"/>
              </a:ext>
            </a:extLst>
          </p:cNvPr>
          <p:cNvPicPr>
            <a:picLocks noChangeAspect="1"/>
          </p:cNvPicPr>
          <p:nvPr/>
        </p:nvPicPr>
        <p:blipFill>
          <a:blip r:embed="rId6"/>
          <a:stretch>
            <a:fillRect/>
          </a:stretch>
        </p:blipFill>
        <p:spPr>
          <a:xfrm>
            <a:off x="1453676" y="3355317"/>
            <a:ext cx="6228571" cy="2790476"/>
          </a:xfrm>
          <a:prstGeom prst="rect">
            <a:avLst/>
          </a:prstGeom>
          <a:ln>
            <a:solidFill>
              <a:schemeClr val="accent1"/>
            </a:solidFill>
          </a:ln>
        </p:spPr>
      </p:pic>
      <p:pic>
        <p:nvPicPr>
          <p:cNvPr id="9" name="Recorded Sound">
            <a:hlinkClick r:id="" action="ppaction://media"/>
            <a:extLst>
              <a:ext uri="{FF2B5EF4-FFF2-40B4-BE49-F238E27FC236}">
                <a16:creationId xmlns:a16="http://schemas.microsoft.com/office/drawing/2014/main" id="{228FA0C3-578F-4756-A316-75990DB761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5325" y="5840993"/>
            <a:ext cx="609600" cy="609600"/>
          </a:xfrm>
          <a:prstGeom prst="rect">
            <a:avLst/>
          </a:prstGeom>
        </p:spPr>
      </p:pic>
    </p:spTree>
    <p:extLst>
      <p:ext uri="{BB962C8B-B14F-4D97-AF65-F5344CB8AC3E}">
        <p14:creationId xmlns:p14="http://schemas.microsoft.com/office/powerpoint/2010/main" val="24742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Free and Reduced Lunch Reminders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r>
              <a:rPr lang="en-US" b="1" dirty="0"/>
              <a:t>Healthy School Meals for All program (HSMA) </a:t>
            </a:r>
            <a:r>
              <a:rPr lang="en-US" dirty="0"/>
              <a:t>continues for 24-25</a:t>
            </a:r>
          </a:p>
          <a:p>
            <a:r>
              <a:rPr lang="en-US" dirty="0"/>
              <a:t>Schools that opt in still need to collect, retain, and provide student eligibility documentation for audit purposes</a:t>
            </a:r>
          </a:p>
          <a:p>
            <a:r>
              <a:rPr lang="en-US" dirty="0"/>
              <a:t>Only students with qualifying eligibility documentation may be reported as free or reduced lunch eligible in the October Count </a:t>
            </a:r>
          </a:p>
          <a:p>
            <a:endParaRPr lang="en-US" sz="3200" b="1"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22</a:t>
            </a:fld>
            <a:endParaRPr lang="en-US" dirty="0"/>
          </a:p>
        </p:txBody>
      </p:sp>
      <p:pic>
        <p:nvPicPr>
          <p:cNvPr id="5" name="Recorded Sound">
            <a:hlinkClick r:id="" action="ppaction://media"/>
            <a:extLst>
              <a:ext uri="{FF2B5EF4-FFF2-40B4-BE49-F238E27FC236}">
                <a16:creationId xmlns:a16="http://schemas.microsoft.com/office/drawing/2014/main" id="{C9B62A51-9C5A-4971-383F-D6CCEDD40C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5183" y="5818248"/>
            <a:ext cx="609600" cy="609600"/>
          </a:xfrm>
          <a:prstGeom prst="rect">
            <a:avLst/>
          </a:prstGeom>
        </p:spPr>
      </p:pic>
    </p:spTree>
    <p:extLst>
      <p:ext uri="{BB962C8B-B14F-4D97-AF65-F5344CB8AC3E}">
        <p14:creationId xmlns:p14="http://schemas.microsoft.com/office/powerpoint/2010/main" val="3965460228"/>
      </p:ext>
    </p:extLst>
  </p:cSld>
  <p:clrMapOvr>
    <a:masterClrMapping/>
  </p:clrMapOvr>
  <mc:AlternateContent xmlns:mc="http://schemas.openxmlformats.org/markup-compatibility/2006" xmlns:p14="http://schemas.microsoft.com/office/powerpoint/2010/main">
    <mc:Choice Requires="p14">
      <p:transition spd="slow" p14:dur="2000" advTm="31246"/>
    </mc:Choice>
    <mc:Fallback xmlns="">
      <p:transition spd="slow" advTm="3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Next Step</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570616" y="1644969"/>
            <a:ext cx="8365566" cy="960438"/>
          </a:xfrm>
        </p:spPr>
        <p:txBody>
          <a:bodyPr>
            <a:normAutofit fontScale="92500"/>
          </a:bodyPr>
          <a:lstStyle/>
          <a:p>
            <a:pPr marL="0" indent="0">
              <a:buNone/>
            </a:pPr>
            <a:r>
              <a:rPr lang="en-US" dirty="0"/>
              <a:t>Watch the “New This Year” October Count Audit training for important reminders and changes for 24-25!</a:t>
            </a:r>
          </a:p>
          <a:p>
            <a:endParaRPr lang="en-US" sz="3200" b="1" dirty="0"/>
          </a:p>
        </p:txBody>
      </p:sp>
      <p:pic>
        <p:nvPicPr>
          <p:cNvPr id="6" name="Picture 5" descr="Screenshot of the &quot;New This Year&quot; CSI recorded audit training.">
            <a:extLst>
              <a:ext uri="{FF2B5EF4-FFF2-40B4-BE49-F238E27FC236}">
                <a16:creationId xmlns:a16="http://schemas.microsoft.com/office/drawing/2014/main" id="{92F64964-6A5B-7993-5200-D2E5DE275630}"/>
              </a:ext>
            </a:extLst>
          </p:cNvPr>
          <p:cNvPicPr>
            <a:picLocks noChangeAspect="1"/>
          </p:cNvPicPr>
          <p:nvPr/>
        </p:nvPicPr>
        <p:blipFill>
          <a:blip r:embed="rId5"/>
          <a:stretch>
            <a:fillRect/>
          </a:stretch>
        </p:blipFill>
        <p:spPr>
          <a:xfrm>
            <a:off x="1933303" y="2605407"/>
            <a:ext cx="4870696" cy="3677873"/>
          </a:xfrm>
          <a:prstGeom prst="rect">
            <a:avLst/>
          </a:prstGeom>
          <a:ln>
            <a:solidFill>
              <a:schemeClr val="accent1"/>
            </a:solidFill>
          </a:ln>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23</a:t>
            </a:fld>
            <a:endParaRPr lang="en-US" dirty="0"/>
          </a:p>
        </p:txBody>
      </p:sp>
      <p:pic>
        <p:nvPicPr>
          <p:cNvPr id="10" name="Recorded Sound">
            <a:hlinkClick r:id="" action="ppaction://media"/>
            <a:extLst>
              <a:ext uri="{FF2B5EF4-FFF2-40B4-BE49-F238E27FC236}">
                <a16:creationId xmlns:a16="http://schemas.microsoft.com/office/drawing/2014/main" id="{51F638FA-85E6-7DED-4909-A94DACFDEA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8640" y="5706337"/>
            <a:ext cx="609600" cy="609600"/>
          </a:xfrm>
          <a:prstGeom prst="rect">
            <a:avLst/>
          </a:prstGeom>
        </p:spPr>
      </p:pic>
    </p:spTree>
    <p:extLst>
      <p:ext uri="{BB962C8B-B14F-4D97-AF65-F5344CB8AC3E}">
        <p14:creationId xmlns:p14="http://schemas.microsoft.com/office/powerpoint/2010/main" val="1982971152"/>
      </p:ext>
    </p:extLst>
  </p:cSld>
  <p:clrMapOvr>
    <a:masterClrMapping/>
  </p:clrMapOvr>
  <mc:AlternateContent xmlns:mc="http://schemas.openxmlformats.org/markup-compatibility/2006" xmlns:p14="http://schemas.microsoft.com/office/powerpoint/2010/main">
    <mc:Choice Requires="p14">
      <p:transition spd="slow" p14:dur="2000" advTm="31246"/>
    </mc:Choice>
    <mc:Fallback xmlns="">
      <p:transition spd="slow" advTm="3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1B36B44-E522-0B6F-31C8-51D412081C5C}"/>
              </a:ext>
            </a:extLst>
          </p:cNvPr>
          <p:cNvSpPr>
            <a:spLocks noGrp="1"/>
          </p:cNvSpPr>
          <p:nvPr>
            <p:ph type="title"/>
          </p:nvPr>
        </p:nvSpPr>
        <p:spPr>
          <a:xfrm>
            <a:off x="622570" y="354321"/>
            <a:ext cx="6595353" cy="925839"/>
          </a:xfrm>
        </p:spPr>
        <p:txBody>
          <a:bodyPr>
            <a:noAutofit/>
          </a:bodyPr>
          <a:lstStyle/>
          <a:p>
            <a:pPr>
              <a:defRPr/>
            </a:pPr>
            <a:r>
              <a:rPr lang="en-US" dirty="0">
                <a:latin typeface="Arial" panose="020B0604020202020204" pitchFamily="34" charset="0"/>
                <a:cs typeface="Arial" panose="020B0604020202020204" pitchFamily="34" charset="0"/>
              </a:rPr>
              <a:t>End of Training</a:t>
            </a:r>
          </a:p>
        </p:txBody>
      </p:sp>
      <p:sp>
        <p:nvSpPr>
          <p:cNvPr id="4" name="Slide Number Placeholder 3">
            <a:extLst>
              <a:ext uri="{FF2B5EF4-FFF2-40B4-BE49-F238E27FC236}">
                <a16:creationId xmlns:a16="http://schemas.microsoft.com/office/drawing/2014/main" id="{E79D1660-3202-4A3D-809D-8ACE2D64B4E2}"/>
              </a:ext>
            </a:extLst>
          </p:cNvPr>
          <p:cNvSpPr>
            <a:spLocks noGrp="1"/>
          </p:cNvSpPr>
          <p:nvPr>
            <p:ph type="sldNum" sz="quarter" idx="12"/>
          </p:nvPr>
        </p:nvSpPr>
        <p:spPr/>
        <p:txBody>
          <a:bodyPr/>
          <a:lstStyle/>
          <a:p>
            <a:fld id="{8D38B3C1-EED7-4E88-8F72-013EE3A58C4A}" type="slidenum">
              <a:rPr lang="en-US" smtClean="0"/>
              <a:pPr/>
              <a:t>24</a:t>
            </a:fld>
            <a:endParaRPr lang="en-US" dirty="0"/>
          </a:p>
        </p:txBody>
      </p:sp>
      <p:sp>
        <p:nvSpPr>
          <p:cNvPr id="3" name="Content Placeholder 2">
            <a:extLst>
              <a:ext uri="{FF2B5EF4-FFF2-40B4-BE49-F238E27FC236}">
                <a16:creationId xmlns:a16="http://schemas.microsoft.com/office/drawing/2014/main" id="{4877D520-5321-4A5C-B146-5F64F6135428}"/>
              </a:ext>
            </a:extLst>
          </p:cNvPr>
          <p:cNvSpPr>
            <a:spLocks noGrp="1"/>
          </p:cNvSpPr>
          <p:nvPr>
            <p:ph idx="1"/>
          </p:nvPr>
        </p:nvSpPr>
        <p:spPr>
          <a:xfrm>
            <a:off x="628650" y="2347415"/>
            <a:ext cx="7886700" cy="3829548"/>
          </a:xfrm>
        </p:spPr>
        <p:txBody>
          <a:bodyPr/>
          <a:lstStyle/>
          <a:p>
            <a:pPr marL="0" indent="0" algn="ctr">
              <a:buNone/>
            </a:pPr>
            <a:r>
              <a:rPr lang="en-US" dirty="0"/>
              <a:t>Thank you for watching this recording!</a:t>
            </a:r>
          </a:p>
          <a:p>
            <a:pPr marL="0" indent="0" algn="ctr">
              <a:buNone/>
            </a:pPr>
            <a:endParaRPr lang="en-US" dirty="0"/>
          </a:p>
          <a:p>
            <a:pPr marL="0" indent="0" algn="ctr">
              <a:buNone/>
            </a:pPr>
            <a:r>
              <a:rPr lang="en-US" dirty="0"/>
              <a:t>Send questions to </a:t>
            </a:r>
            <a:r>
              <a:rPr lang="en-US" dirty="0">
                <a:hlinkClick r:id="rId5"/>
              </a:rPr>
              <a:t>submissions_csi@csi.state.co.us</a:t>
            </a:r>
            <a:r>
              <a:rPr lang="en-US" dirty="0"/>
              <a:t> </a:t>
            </a:r>
          </a:p>
        </p:txBody>
      </p:sp>
      <p:pic>
        <p:nvPicPr>
          <p:cNvPr id="5" name="Recorded Sound">
            <a:hlinkClick r:id="" action="ppaction://media"/>
            <a:extLst>
              <a:ext uri="{FF2B5EF4-FFF2-40B4-BE49-F238E27FC236}">
                <a16:creationId xmlns:a16="http://schemas.microsoft.com/office/drawing/2014/main" id="{486CDC50-6D68-081C-B0CD-5F9EDABCA1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150" y="5734231"/>
            <a:ext cx="609600" cy="609600"/>
          </a:xfrm>
          <a:prstGeom prst="rect">
            <a:avLst/>
          </a:prstGeom>
        </p:spPr>
      </p:pic>
    </p:spTree>
    <p:extLst>
      <p:ext uri="{BB962C8B-B14F-4D97-AF65-F5344CB8AC3E}">
        <p14:creationId xmlns:p14="http://schemas.microsoft.com/office/powerpoint/2010/main" val="739286626"/>
      </p:ext>
    </p:extLst>
  </p:cSld>
  <p:clrMapOvr>
    <a:masterClrMapping/>
  </p:clrMapOvr>
  <mc:AlternateContent xmlns:mc="http://schemas.openxmlformats.org/markup-compatibility/2006" xmlns:p14="http://schemas.microsoft.com/office/powerpoint/2010/main">
    <mc:Choice Requires="p14">
      <p:transition spd="slow" p14:dur="2000" advTm="20030"/>
    </mc:Choice>
    <mc:Fallback xmlns="">
      <p:transition spd="slow" advTm="2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24470"/>
            <a:ext cx="6462600" cy="1143000"/>
          </a:xfrm>
        </p:spPr>
        <p:txBody>
          <a:bodyPr>
            <a:normAutofit/>
          </a:bodyPr>
          <a:lstStyle/>
          <a:p>
            <a:r>
              <a:rPr lang="en-US" dirty="0">
                <a:latin typeface="Arial" panose="020B0604020202020204" pitchFamily="34" charset="0"/>
                <a:cs typeface="Arial" panose="020B0604020202020204" pitchFamily="34" charset="0"/>
              </a:rPr>
              <a:t>Internal Audit Purpose</a:t>
            </a:r>
          </a:p>
        </p:txBody>
      </p:sp>
      <p:sp>
        <p:nvSpPr>
          <p:cNvPr id="4" name="Slide Number Placeholder 3"/>
          <p:cNvSpPr>
            <a:spLocks noGrp="1"/>
          </p:cNvSpPr>
          <p:nvPr>
            <p:ph type="sldNum" idx="12"/>
          </p:nvPr>
        </p:nvSpPr>
        <p:spPr/>
        <p:txBody>
          <a:bodyPr/>
          <a:lstStyle/>
          <a:p>
            <a:fld id="{8D38B3C1-EED7-4E88-8F72-013EE3A58C4A}" type="slidenum">
              <a:rPr lang="en-US" smtClean="0"/>
              <a:t>3</a:t>
            </a:fld>
            <a:endParaRPr lang="en-US"/>
          </a:p>
        </p:txBody>
      </p:sp>
      <p:sp>
        <p:nvSpPr>
          <p:cNvPr id="5" name="TextBox 4"/>
          <p:cNvSpPr txBox="1"/>
          <p:nvPr/>
        </p:nvSpPr>
        <p:spPr>
          <a:xfrm>
            <a:off x="1879210" y="2835040"/>
            <a:ext cx="6807590"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by the Colorado Department of Education</a:t>
            </a:r>
          </a:p>
          <a:p>
            <a:endParaRPr lang="en-US" sz="2800" dirty="0"/>
          </a:p>
        </p:txBody>
      </p:sp>
      <p:sp>
        <p:nvSpPr>
          <p:cNvPr id="3" name="Rectangle 2">
            <a:extLst>
              <a:ext uri="{C183D7F6-B498-43B3-948B-1728B52AA6E4}">
                <adec:decorative xmlns:adec="http://schemas.microsoft.com/office/drawing/2017/decorative" val="1"/>
              </a:ext>
            </a:extLst>
          </p:cNvPr>
          <p:cNvSpPr/>
          <p:nvPr/>
        </p:nvSpPr>
        <p:spPr>
          <a:xfrm rot="20423380">
            <a:off x="535424" y="2178856"/>
            <a:ext cx="3198505" cy="584775"/>
          </a:xfrm>
          <a:prstGeom prst="rect">
            <a:avLst/>
          </a:prstGeom>
          <a:noFill/>
          <a:ln w="28575">
            <a:solidFill>
              <a:srgbClr val="DA0000"/>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rgbClr val="FF3737"/>
                </a:solidFill>
                <a:effectLst/>
                <a:latin typeface="Stencil" panose="040409050D0802020404" pitchFamily="82" charset="0"/>
                <a:cs typeface="Vijaya" panose="020B0604020202020204" pitchFamily="34" charset="0"/>
              </a:rPr>
              <a:t>Requirement</a:t>
            </a:r>
          </a:p>
        </p:txBody>
      </p:sp>
      <p:sp>
        <p:nvSpPr>
          <p:cNvPr id="7" name="TextBox 6"/>
          <p:cNvSpPr txBox="1"/>
          <p:nvPr/>
        </p:nvSpPr>
        <p:spPr>
          <a:xfrm>
            <a:off x="457200" y="3840409"/>
            <a:ext cx="8229600" cy="252376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School districts are required to conduct their own internal audit to ensure: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Accurate funding levels reported for students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Submission of all required supporting documentation</a:t>
            </a:r>
          </a:p>
          <a:p>
            <a:endParaRPr lang="en-US" dirty="0"/>
          </a:p>
        </p:txBody>
      </p:sp>
      <p:pic>
        <p:nvPicPr>
          <p:cNvPr id="8" name="Recorded Sound">
            <a:hlinkClick r:id="" action="ppaction://media"/>
            <a:extLst>
              <a:ext uri="{FF2B5EF4-FFF2-40B4-BE49-F238E27FC236}">
                <a16:creationId xmlns:a16="http://schemas.microsoft.com/office/drawing/2014/main" id="{3814ED6A-50BF-7DB3-EDA5-CB4BE89F675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3638" y="5714945"/>
            <a:ext cx="609600" cy="609600"/>
          </a:xfrm>
          <a:prstGeom prst="rect">
            <a:avLst/>
          </a:prstGeom>
        </p:spPr>
      </p:pic>
    </p:spTree>
    <p:extLst>
      <p:ext uri="{BB962C8B-B14F-4D97-AF65-F5344CB8AC3E}">
        <p14:creationId xmlns:p14="http://schemas.microsoft.com/office/powerpoint/2010/main" val="3533779145"/>
      </p:ext>
    </p:extLst>
  </p:cSld>
  <p:clrMapOvr>
    <a:masterClrMapping/>
  </p:clrMapOvr>
  <mc:AlternateContent xmlns:mc="http://schemas.openxmlformats.org/markup-compatibility/2006" xmlns:p14="http://schemas.microsoft.com/office/powerpoint/2010/main">
    <mc:Choice Requires="p14">
      <p:transition spd="slow" p14:dur="2000" advTm="20893"/>
    </mc:Choice>
    <mc:Fallback xmlns="">
      <p:transition spd="slow" advTm="2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34" y="291583"/>
            <a:ext cx="7183500" cy="1143000"/>
          </a:xfrm>
        </p:spPr>
        <p:txBody>
          <a:bodyPr>
            <a:normAutofit/>
          </a:bodyPr>
          <a:lstStyle/>
          <a:p>
            <a:r>
              <a:rPr lang="en-US" dirty="0">
                <a:latin typeface="Arial" panose="020B0604020202020204" pitchFamily="34" charset="0"/>
                <a:cs typeface="Arial" panose="020B0604020202020204" pitchFamily="34" charset="0"/>
              </a:rPr>
              <a:t>Internal Audit Goals for CSI</a:t>
            </a:r>
          </a:p>
        </p:txBody>
      </p:sp>
      <p:sp>
        <p:nvSpPr>
          <p:cNvPr id="4" name="Slide Number Placeholder 3"/>
          <p:cNvSpPr>
            <a:spLocks noGrp="1"/>
          </p:cNvSpPr>
          <p:nvPr>
            <p:ph type="sldNum" idx="12"/>
          </p:nvPr>
        </p:nvSpPr>
        <p:spPr/>
        <p:txBody>
          <a:bodyPr/>
          <a:lstStyle/>
          <a:p>
            <a:fld id="{8D38B3C1-EED7-4E88-8F72-013EE3A58C4A}" type="slidenum">
              <a:rPr lang="en-US" smtClean="0"/>
              <a:pPr/>
              <a:t>4</a:t>
            </a:fld>
            <a:endParaRPr lang="en-US"/>
          </a:p>
        </p:txBody>
      </p:sp>
      <p:sp>
        <p:nvSpPr>
          <p:cNvPr id="6" name="TextBox 5"/>
          <p:cNvSpPr txBox="1"/>
          <p:nvPr/>
        </p:nvSpPr>
        <p:spPr>
          <a:xfrm>
            <a:off x="551846" y="2035462"/>
            <a:ext cx="8040308" cy="2862322"/>
          </a:xfrm>
          <a:prstGeom prst="rect">
            <a:avLst/>
          </a:prstGeom>
          <a:noFill/>
        </p:spPr>
        <p:txBody>
          <a:bodyPr wrap="square" rtlCol="0">
            <a:spAutoFit/>
          </a:bodyPr>
          <a:lstStyle/>
          <a:p>
            <a:pPr marL="514350" indent="-514350">
              <a:buAutoNum type="arabicParenR"/>
            </a:pPr>
            <a:r>
              <a:rPr lang="en-US" sz="3600" dirty="0">
                <a:latin typeface="Arial" panose="020B0604020202020204" pitchFamily="34" charset="0"/>
                <a:cs typeface="Arial" panose="020B0604020202020204" pitchFamily="34" charset="0"/>
              </a:rPr>
              <a:t>Report accurate data</a:t>
            </a:r>
          </a:p>
          <a:p>
            <a:pPr marL="514350" indent="-514350">
              <a:buFontTx/>
              <a:buAutoNum type="arabicParenR"/>
            </a:pPr>
            <a:r>
              <a:rPr lang="en-US" sz="3600" dirty="0">
                <a:latin typeface="Arial" panose="020B0604020202020204" pitchFamily="34" charset="0"/>
                <a:cs typeface="Arial" panose="020B0604020202020204" pitchFamily="34" charset="0"/>
              </a:rPr>
              <a:t>Secure maximum potential funding</a:t>
            </a:r>
          </a:p>
          <a:p>
            <a:pPr marL="514350" indent="-514350">
              <a:buFontTx/>
              <a:buAutoNum type="arabicParenR"/>
            </a:pPr>
            <a:r>
              <a:rPr lang="en-US" sz="3600" dirty="0">
                <a:latin typeface="Arial" panose="020B0604020202020204" pitchFamily="34" charset="0"/>
                <a:cs typeface="Arial" panose="020B0604020202020204" pitchFamily="34" charset="0"/>
              </a:rPr>
              <a:t>Avoid repayment of funds back to the state</a:t>
            </a:r>
          </a:p>
          <a:p>
            <a:pPr marL="514350" indent="-514350">
              <a:buFontTx/>
              <a:buAutoNum type="arabicParenR"/>
            </a:pPr>
            <a:r>
              <a:rPr lang="en-US" sz="3600" dirty="0">
                <a:latin typeface="Arial" panose="020B0604020202020204" pitchFamily="34" charset="0"/>
                <a:cs typeface="Arial" panose="020B0604020202020204" pitchFamily="34" charset="0"/>
              </a:rPr>
              <a:t>Reduce burden on schools</a:t>
            </a:r>
          </a:p>
        </p:txBody>
      </p:sp>
      <p:pic>
        <p:nvPicPr>
          <p:cNvPr id="5" name="Recorded Sound">
            <a:hlinkClick r:id="" action="ppaction://media"/>
            <a:extLst>
              <a:ext uri="{FF2B5EF4-FFF2-40B4-BE49-F238E27FC236}">
                <a16:creationId xmlns:a16="http://schemas.microsoft.com/office/drawing/2014/main" id="{A2D7CF6F-95DC-A722-57BA-95FAC676951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3258" y="5727600"/>
            <a:ext cx="609600" cy="609600"/>
          </a:xfrm>
          <a:prstGeom prst="rect">
            <a:avLst/>
          </a:prstGeom>
        </p:spPr>
      </p:pic>
    </p:spTree>
    <p:extLst>
      <p:ext uri="{BB962C8B-B14F-4D97-AF65-F5344CB8AC3E}">
        <p14:creationId xmlns:p14="http://schemas.microsoft.com/office/powerpoint/2010/main" val="30952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7E87BA-8C6D-46CC-73E2-5A718F955BF7}"/>
              </a:ext>
            </a:extLst>
          </p:cNvPr>
          <p:cNvSpPr>
            <a:spLocks noGrp="1"/>
          </p:cNvSpPr>
          <p:nvPr>
            <p:ph type="title"/>
          </p:nvPr>
        </p:nvSpPr>
        <p:spPr>
          <a:xfrm>
            <a:off x="893700" y="274650"/>
            <a:ext cx="6462600" cy="809083"/>
          </a:xfrm>
        </p:spPr>
        <p:txBody>
          <a:bodyPr>
            <a:normAutofit/>
          </a:bodyPr>
          <a:lstStyle/>
          <a:p>
            <a:r>
              <a:rPr lang="en-US" dirty="0">
                <a:latin typeface="Arial" panose="020B0604020202020204" pitchFamily="34" charset="0"/>
                <a:cs typeface="Arial" panose="020B0604020202020204" pitchFamily="34" charset="0"/>
              </a:rPr>
              <a:t>Internal Audit Timeline</a:t>
            </a:r>
          </a:p>
        </p:txBody>
      </p:sp>
      <p:sp>
        <p:nvSpPr>
          <p:cNvPr id="4" name="Slide Number Placeholder 3"/>
          <p:cNvSpPr>
            <a:spLocks noGrp="1"/>
          </p:cNvSpPr>
          <p:nvPr>
            <p:ph type="sldNum" idx="12"/>
          </p:nvPr>
        </p:nvSpPr>
        <p:spPr/>
        <p:txBody>
          <a:bodyPr/>
          <a:lstStyle/>
          <a:p>
            <a:fld id="{8D38B3C1-EED7-4E88-8F72-013EE3A58C4A}" type="slidenum">
              <a:rPr lang="en-US" smtClean="0"/>
              <a:pPr/>
              <a:t>5</a:t>
            </a:fld>
            <a:endParaRPr lang="en-US"/>
          </a:p>
        </p:txBody>
      </p:sp>
      <p:pic>
        <p:nvPicPr>
          <p:cNvPr id="5" name="Picture 4" descr="Illustration of internal October Count audit process linear timeline.">
            <a:extLst>
              <a:ext uri="{FF2B5EF4-FFF2-40B4-BE49-F238E27FC236}">
                <a16:creationId xmlns:a16="http://schemas.microsoft.com/office/drawing/2014/main" id="{A7243A71-36D2-78E4-C78B-65A2E3567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43" y="1829076"/>
            <a:ext cx="8685714" cy="4419048"/>
          </a:xfrm>
          <a:prstGeom prst="rect">
            <a:avLst/>
          </a:prstGeom>
        </p:spPr>
      </p:pic>
      <p:pic>
        <p:nvPicPr>
          <p:cNvPr id="3" name="Recorded Sound">
            <a:hlinkClick r:id="" action="ppaction://media"/>
            <a:extLst>
              <a:ext uri="{FF2B5EF4-FFF2-40B4-BE49-F238E27FC236}">
                <a16:creationId xmlns:a16="http://schemas.microsoft.com/office/drawing/2014/main" id="{4F1B5F0C-2F71-C53F-57E1-D6CCC08C4B5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6250" y="5891602"/>
            <a:ext cx="609600" cy="609600"/>
          </a:xfrm>
          <a:prstGeom prst="rect">
            <a:avLst/>
          </a:prstGeom>
        </p:spPr>
      </p:pic>
    </p:spTree>
    <p:extLst>
      <p:ext uri="{BB962C8B-B14F-4D97-AF65-F5344CB8AC3E}">
        <p14:creationId xmlns:p14="http://schemas.microsoft.com/office/powerpoint/2010/main" val="28049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73981"/>
            <a:ext cx="7886700" cy="1325563"/>
          </a:xfrm>
        </p:spPr>
        <p:txBody>
          <a:bodyPr>
            <a:normAutofit/>
          </a:bodyPr>
          <a:lstStyle/>
          <a:p>
            <a:pPr marL="0" indent="0">
              <a:lnSpc>
                <a:spcPct val="120000"/>
              </a:lnSpc>
              <a:spcBef>
                <a:spcPts val="300"/>
              </a:spcBef>
              <a:buNone/>
            </a:pPr>
            <a:r>
              <a:rPr lang="en-US" dirty="0"/>
              <a:t>CSI Website Updates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marL="0" indent="0">
              <a:lnSpc>
                <a:spcPct val="100000"/>
              </a:lnSpc>
              <a:spcBef>
                <a:spcPts val="300"/>
              </a:spcBef>
              <a:buNone/>
            </a:pPr>
            <a:r>
              <a:rPr lang="en-US" dirty="0"/>
              <a:t>Audit resources have moved from the October Count webpage to a new </a:t>
            </a:r>
            <a:r>
              <a:rPr lang="en-US" dirty="0">
                <a:hlinkClick r:id="rId5"/>
              </a:rPr>
              <a:t>Audits webpage</a:t>
            </a: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6</a:t>
            </a:fld>
            <a:endParaRPr lang="en-US" dirty="0"/>
          </a:p>
        </p:txBody>
      </p:sp>
      <p:pic>
        <p:nvPicPr>
          <p:cNvPr id="6" name="Picture 5" descr="Screenshot showing the new CSI Audits webpage.">
            <a:extLst>
              <a:ext uri="{FF2B5EF4-FFF2-40B4-BE49-F238E27FC236}">
                <a16:creationId xmlns:a16="http://schemas.microsoft.com/office/drawing/2014/main" id="{A064567C-B601-1824-B595-E7F52A7778B0}"/>
              </a:ext>
            </a:extLst>
          </p:cNvPr>
          <p:cNvPicPr>
            <a:picLocks noChangeAspect="1"/>
          </p:cNvPicPr>
          <p:nvPr/>
        </p:nvPicPr>
        <p:blipFill>
          <a:blip r:embed="rId6"/>
          <a:stretch>
            <a:fillRect/>
          </a:stretch>
        </p:blipFill>
        <p:spPr>
          <a:xfrm>
            <a:off x="1395754" y="2871570"/>
            <a:ext cx="5457143" cy="3542857"/>
          </a:xfrm>
          <a:prstGeom prst="rect">
            <a:avLst/>
          </a:prstGeom>
          <a:ln>
            <a:solidFill>
              <a:schemeClr val="accent1"/>
            </a:solidFill>
          </a:ln>
        </p:spPr>
      </p:pic>
      <p:pic>
        <p:nvPicPr>
          <p:cNvPr id="7" name="Recorded Sound">
            <a:hlinkClick r:id="" action="ppaction://media"/>
            <a:extLst>
              <a:ext uri="{FF2B5EF4-FFF2-40B4-BE49-F238E27FC236}">
                <a16:creationId xmlns:a16="http://schemas.microsoft.com/office/drawing/2014/main" id="{5A6020E8-9519-0FB5-9F92-D809A8A7D9D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0076" y="5825894"/>
            <a:ext cx="609600" cy="609600"/>
          </a:xfrm>
          <a:prstGeom prst="rect">
            <a:avLst/>
          </a:prstGeom>
        </p:spPr>
      </p:pic>
    </p:spTree>
    <p:extLst>
      <p:ext uri="{BB962C8B-B14F-4D97-AF65-F5344CB8AC3E}">
        <p14:creationId xmlns:p14="http://schemas.microsoft.com/office/powerpoint/2010/main" val="2878694477"/>
      </p:ext>
    </p:extLst>
  </p:cSld>
  <p:clrMapOvr>
    <a:masterClrMapping/>
  </p:clrMapOvr>
  <mc:AlternateContent xmlns:mc="http://schemas.openxmlformats.org/markup-compatibility/2006" xmlns:p14="http://schemas.microsoft.com/office/powerpoint/2010/main">
    <mc:Choice Requires="p14">
      <p:transition spd="slow" p14:dur="2000" advTm="48503"/>
    </mc:Choice>
    <mc:Fallback xmlns="">
      <p:transition spd="slow" advTm="4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20571" y="365126"/>
            <a:ext cx="8532483" cy="1325563"/>
          </a:xfrm>
        </p:spPr>
        <p:txBody>
          <a:bodyPr>
            <a:normAutofit/>
          </a:bodyPr>
          <a:lstStyle/>
          <a:p>
            <a:pPr marL="0" indent="0">
              <a:lnSpc>
                <a:spcPct val="100000"/>
              </a:lnSpc>
              <a:spcBef>
                <a:spcPts val="300"/>
              </a:spcBef>
              <a:buNone/>
            </a:pPr>
            <a:r>
              <a:rPr lang="en-US" sz="3200" dirty="0"/>
              <a:t>October Count Audit Section - </a:t>
            </a:r>
            <a:r>
              <a:rPr lang="en-US" sz="3200" dirty="0">
                <a:hlinkClick r:id="rId5"/>
              </a:rPr>
              <a:t>Audits webpage</a:t>
            </a:r>
            <a:endParaRPr lang="en-US" sz="3200" dirty="0"/>
          </a:p>
        </p:txBody>
      </p:sp>
      <p:pic>
        <p:nvPicPr>
          <p:cNvPr id="7" name="Picture 6" descr="Screenshot of the October Count Audit section of the CSI Audits webpage. ">
            <a:extLst>
              <a:ext uri="{FF2B5EF4-FFF2-40B4-BE49-F238E27FC236}">
                <a16:creationId xmlns:a16="http://schemas.microsoft.com/office/drawing/2014/main" id="{45613C29-A6E9-B641-2298-41CCE514F4A8}"/>
              </a:ext>
            </a:extLst>
          </p:cNvPr>
          <p:cNvPicPr>
            <a:picLocks noChangeAspect="1"/>
          </p:cNvPicPr>
          <p:nvPr/>
        </p:nvPicPr>
        <p:blipFill>
          <a:blip r:embed="rId6"/>
          <a:stretch>
            <a:fillRect/>
          </a:stretch>
        </p:blipFill>
        <p:spPr>
          <a:xfrm>
            <a:off x="320571" y="1896110"/>
            <a:ext cx="8056938" cy="4447721"/>
          </a:xfrm>
          <a:prstGeom prst="rect">
            <a:avLst/>
          </a:prstGeom>
          <a:ln>
            <a:solidFill>
              <a:schemeClr val="accent1"/>
            </a:solidFill>
          </a:ln>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7</a:t>
            </a:fld>
            <a:endParaRPr lang="en-US" dirty="0"/>
          </a:p>
        </p:txBody>
      </p:sp>
      <p:pic>
        <p:nvPicPr>
          <p:cNvPr id="3" name="Recorded Sound">
            <a:hlinkClick r:id="" action="ppaction://media"/>
            <a:extLst>
              <a:ext uri="{FF2B5EF4-FFF2-40B4-BE49-F238E27FC236}">
                <a16:creationId xmlns:a16="http://schemas.microsoft.com/office/drawing/2014/main" id="{D696E587-ADC9-3AE8-873B-54A25F4A85B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2709" y="5844455"/>
            <a:ext cx="609600" cy="609600"/>
          </a:xfrm>
          <a:prstGeom prst="rect">
            <a:avLst/>
          </a:prstGeom>
        </p:spPr>
      </p:pic>
    </p:spTree>
    <p:extLst>
      <p:ext uri="{BB962C8B-B14F-4D97-AF65-F5344CB8AC3E}">
        <p14:creationId xmlns:p14="http://schemas.microsoft.com/office/powerpoint/2010/main" val="3192999315"/>
      </p:ext>
    </p:extLst>
  </p:cSld>
  <p:clrMapOvr>
    <a:masterClrMapping/>
  </p:clrMapOvr>
  <mc:AlternateContent xmlns:mc="http://schemas.openxmlformats.org/markup-compatibility/2006" xmlns:p14="http://schemas.microsoft.com/office/powerpoint/2010/main">
    <mc:Choice Requires="p14">
      <p:transition spd="slow" p14:dur="2000" advTm="39422"/>
    </mc:Choice>
    <mc:Fallback xmlns="">
      <p:transition spd="slow" advTm="3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33046" y="365126"/>
            <a:ext cx="8220008" cy="1325563"/>
          </a:xfrm>
        </p:spPr>
        <p:txBody>
          <a:bodyPr>
            <a:normAutofit/>
          </a:bodyPr>
          <a:lstStyle/>
          <a:p>
            <a:pPr marL="0" indent="0">
              <a:lnSpc>
                <a:spcPct val="100000"/>
              </a:lnSpc>
              <a:spcBef>
                <a:spcPts val="300"/>
              </a:spcBef>
              <a:buNone/>
            </a:pPr>
            <a:r>
              <a:rPr lang="en-US" sz="3000" dirty="0"/>
              <a:t>October Count </a:t>
            </a:r>
            <a:r>
              <a:rPr lang="en-US" sz="3000" dirty="0">
                <a:hlinkClick r:id="rId5"/>
              </a:rPr>
              <a:t>Submissions Webpage</a:t>
            </a:r>
            <a:endParaRPr lang="en-US" sz="3000"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8</a:t>
            </a:fld>
            <a:endParaRPr lang="en-US" dirty="0"/>
          </a:p>
        </p:txBody>
      </p:sp>
      <p:pic>
        <p:nvPicPr>
          <p:cNvPr id="13" name="Picture 12" descr="Screenshot of CSI October Count Collections (Submissions) webpage location.">
            <a:extLst>
              <a:ext uri="{FF2B5EF4-FFF2-40B4-BE49-F238E27FC236}">
                <a16:creationId xmlns:a16="http://schemas.microsoft.com/office/drawing/2014/main" id="{2A19348A-FF97-B4E8-C8A4-8414F8EC62E9}"/>
              </a:ext>
            </a:extLst>
          </p:cNvPr>
          <p:cNvPicPr>
            <a:picLocks noChangeAspect="1"/>
          </p:cNvPicPr>
          <p:nvPr/>
        </p:nvPicPr>
        <p:blipFill>
          <a:blip r:embed="rId6"/>
          <a:stretch>
            <a:fillRect/>
          </a:stretch>
        </p:blipFill>
        <p:spPr>
          <a:xfrm>
            <a:off x="848133" y="1500965"/>
            <a:ext cx="7224576" cy="4991909"/>
          </a:xfrm>
          <a:prstGeom prst="rect">
            <a:avLst/>
          </a:prstGeom>
          <a:ln>
            <a:solidFill>
              <a:schemeClr val="accent1"/>
            </a:solidFill>
          </a:ln>
        </p:spPr>
      </p:pic>
      <p:pic>
        <p:nvPicPr>
          <p:cNvPr id="15" name="Recorded Sound">
            <a:hlinkClick r:id="" action="ppaction://media"/>
            <a:extLst>
              <a:ext uri="{FF2B5EF4-FFF2-40B4-BE49-F238E27FC236}">
                <a16:creationId xmlns:a16="http://schemas.microsoft.com/office/drawing/2014/main" id="{21ED1BA7-0711-44DD-115C-C4365A31DD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3454" y="5988782"/>
            <a:ext cx="609600" cy="609600"/>
          </a:xfrm>
          <a:prstGeom prst="rect">
            <a:avLst/>
          </a:prstGeom>
        </p:spPr>
      </p:pic>
    </p:spTree>
    <p:extLst>
      <p:ext uri="{BB962C8B-B14F-4D97-AF65-F5344CB8AC3E}">
        <p14:creationId xmlns:p14="http://schemas.microsoft.com/office/powerpoint/2010/main" val="29337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08668"/>
            <a:ext cx="7886700" cy="1325563"/>
          </a:xfrm>
        </p:spPr>
        <p:txBody>
          <a:bodyPr>
            <a:normAutofit/>
          </a:bodyPr>
          <a:lstStyle/>
          <a:p>
            <a:pPr marL="0" indent="0">
              <a:lnSpc>
                <a:spcPct val="100000"/>
              </a:lnSpc>
              <a:spcBef>
                <a:spcPts val="300"/>
              </a:spcBef>
              <a:buNone/>
            </a:pPr>
            <a:r>
              <a:rPr lang="en-US" sz="3200" dirty="0"/>
              <a:t>CDE October Count Audit Resource Guide</a:t>
            </a:r>
          </a:p>
        </p:txBody>
      </p:sp>
      <p:pic>
        <p:nvPicPr>
          <p:cNvPr id="6" name="Picture 5" descr="Screenshot of the title page of the 2024 CDE Student October Count Audit Resource Guide for Fiscal Year 2024-2025.">
            <a:extLst>
              <a:ext uri="{FF2B5EF4-FFF2-40B4-BE49-F238E27FC236}">
                <a16:creationId xmlns:a16="http://schemas.microsoft.com/office/drawing/2014/main" id="{D179B1C9-CF4C-6C39-BDA5-BA3B8ECD4A51}"/>
              </a:ext>
            </a:extLst>
          </p:cNvPr>
          <p:cNvPicPr>
            <a:picLocks noChangeAspect="1"/>
          </p:cNvPicPr>
          <p:nvPr/>
        </p:nvPicPr>
        <p:blipFill rotWithShape="1">
          <a:blip r:embed="rId5"/>
          <a:srcRect b="13072"/>
          <a:stretch/>
        </p:blipFill>
        <p:spPr>
          <a:xfrm>
            <a:off x="351692" y="2437942"/>
            <a:ext cx="3938954" cy="2901244"/>
          </a:xfrm>
          <a:prstGeom prst="rect">
            <a:avLst/>
          </a:prstGeom>
          <a:ln>
            <a:solidFill>
              <a:schemeClr val="accent1"/>
            </a:solidFill>
          </a:ln>
        </p:spPr>
      </p:pic>
      <p:sp>
        <p:nvSpPr>
          <p:cNvPr id="8" name="TextBox 7">
            <a:extLst>
              <a:ext uri="{FF2B5EF4-FFF2-40B4-BE49-F238E27FC236}">
                <a16:creationId xmlns:a16="http://schemas.microsoft.com/office/drawing/2014/main" id="{587A55B2-A6AA-0A2C-511A-0EB9487259DD}"/>
              </a:ext>
            </a:extLst>
          </p:cNvPr>
          <p:cNvSpPr txBox="1"/>
          <p:nvPr/>
        </p:nvSpPr>
        <p:spPr>
          <a:xfrm>
            <a:off x="4740076" y="2349066"/>
            <a:ext cx="3938954" cy="3108543"/>
          </a:xfrm>
          <a:prstGeom prst="rect">
            <a:avLst/>
          </a:prstGeom>
          <a:noFill/>
        </p:spPr>
        <p:txBody>
          <a:bodyPr wrap="square" rtlCol="0">
            <a:spAutoFit/>
          </a:bodyPr>
          <a:lstStyle/>
          <a:p>
            <a:r>
              <a:rPr lang="en-US" sz="2800" dirty="0"/>
              <a:t>Most important CDE audit resource schools will need to review, and consult will be the </a:t>
            </a:r>
            <a:r>
              <a:rPr lang="en-US" sz="2800" u="sng" dirty="0">
                <a:solidFill>
                  <a:srgbClr val="0563C1"/>
                </a:solidFill>
                <a:effectLst/>
                <a:ea typeface="Arial" panose="020B0604020202020204" pitchFamily="34" charset="0"/>
                <a:hlinkClick r:id="rId6"/>
              </a:rPr>
              <a:t>2024 CDE Student October Count Audit Resource Guide</a:t>
            </a:r>
            <a:r>
              <a:rPr lang="en-US" sz="2800" dirty="0">
                <a:effectLst/>
                <a:ea typeface="Arial" panose="020B0604020202020204" pitchFamily="34" charset="0"/>
              </a:rPr>
              <a:t> </a:t>
            </a:r>
            <a:endParaRPr lang="en-US" sz="2800"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9</a:t>
            </a:fld>
            <a:endParaRPr lang="en-US" dirty="0"/>
          </a:p>
        </p:txBody>
      </p:sp>
      <p:pic>
        <p:nvPicPr>
          <p:cNvPr id="3" name="Recorded Sound">
            <a:hlinkClick r:id="" action="ppaction://media"/>
            <a:extLst>
              <a:ext uri="{FF2B5EF4-FFF2-40B4-BE49-F238E27FC236}">
                <a16:creationId xmlns:a16="http://schemas.microsoft.com/office/drawing/2014/main" id="{321ACF22-1697-E2F6-74F5-D085B70A5C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4761" y="5883274"/>
            <a:ext cx="609600" cy="609600"/>
          </a:xfrm>
          <a:prstGeom prst="rect">
            <a:avLst/>
          </a:prstGeom>
        </p:spPr>
      </p:pic>
    </p:spTree>
    <p:extLst>
      <p:ext uri="{BB962C8B-B14F-4D97-AF65-F5344CB8AC3E}">
        <p14:creationId xmlns:p14="http://schemas.microsoft.com/office/powerpoint/2010/main" val="10449098"/>
      </p:ext>
    </p:extLst>
  </p:cSld>
  <p:clrMapOvr>
    <a:masterClrMapping/>
  </p:clrMapOvr>
  <mc:AlternateContent xmlns:mc="http://schemas.openxmlformats.org/markup-compatibility/2006" xmlns:p14="http://schemas.microsoft.com/office/powerpoint/2010/main">
    <mc:Choice Requires="p14">
      <p:transition spd="slow" p14:dur="2000" advTm="29535"/>
    </mc:Choice>
    <mc:Fallback xmlns="">
      <p:transition spd="slow" advTm="2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3536</TotalTime>
  <Words>3397</Words>
  <Application>Microsoft Office PowerPoint</Application>
  <PresentationFormat>On-screen Show (4:3)</PresentationFormat>
  <Paragraphs>270</Paragraphs>
  <Slides>24</Slides>
  <Notes>24</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Stencil</vt:lpstr>
      <vt:lpstr>Office Theme</vt:lpstr>
      <vt:lpstr>October Count Audit</vt:lpstr>
      <vt:lpstr>October Count Submissions &amp; Audit</vt:lpstr>
      <vt:lpstr>Internal Audit Purpose</vt:lpstr>
      <vt:lpstr>Internal Audit Goals for CSI</vt:lpstr>
      <vt:lpstr>Internal Audit Timeline</vt:lpstr>
      <vt:lpstr>CSI Website Updates</vt:lpstr>
      <vt:lpstr>October Count Audit Section - Audits webpage</vt:lpstr>
      <vt:lpstr>October Count Submissions Webpage</vt:lpstr>
      <vt:lpstr>CDE October Count Audit Resource Guide</vt:lpstr>
      <vt:lpstr>Additional Resources</vt:lpstr>
      <vt:lpstr>CSI October Count Audit Handbook</vt:lpstr>
      <vt:lpstr>Key Audit Dates</vt:lpstr>
      <vt:lpstr>Additional Audit Dates</vt:lpstr>
      <vt:lpstr>Student and Instruction Types</vt:lpstr>
      <vt:lpstr>Audit Supporting Documentation</vt:lpstr>
      <vt:lpstr>Audit Document Retention</vt:lpstr>
      <vt:lpstr>Membership Requirements</vt:lpstr>
      <vt:lpstr>Attendance and Student Schedule Reports</vt:lpstr>
      <vt:lpstr>Checking Funding Status</vt:lpstr>
      <vt:lpstr>Free and Reduced Lunch Checklist</vt:lpstr>
      <vt:lpstr>Free and Reduced Lunch Resources</vt:lpstr>
      <vt:lpstr>Free and Reduced Lunch Reminders</vt:lpstr>
      <vt:lpstr>Next Step</vt:lpstr>
      <vt:lpstr>End of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for 2020-2021</dc:title>
  <dc:creator>Dinnen, Janet</dc:creator>
  <cp:lastModifiedBy>Eddy, Julie</cp:lastModifiedBy>
  <cp:revision>418</cp:revision>
  <dcterms:created xsi:type="dcterms:W3CDTF">2020-05-05T21:26:19Z</dcterms:created>
  <dcterms:modified xsi:type="dcterms:W3CDTF">2024-08-25T23:18:18Z</dcterms:modified>
</cp:coreProperties>
</file>