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19"/>
  </p:notesMasterIdLst>
  <p:sldIdLst>
    <p:sldId id="256" r:id="rId2"/>
    <p:sldId id="412" r:id="rId3"/>
    <p:sldId id="413" r:id="rId4"/>
    <p:sldId id="262" r:id="rId5"/>
    <p:sldId id="414" r:id="rId6"/>
    <p:sldId id="415" r:id="rId7"/>
    <p:sldId id="416" r:id="rId8"/>
    <p:sldId id="417" r:id="rId9"/>
    <p:sldId id="418" r:id="rId10"/>
    <p:sldId id="269" r:id="rId11"/>
    <p:sldId id="280" r:id="rId12"/>
    <p:sldId id="419" r:id="rId13"/>
    <p:sldId id="279" r:id="rId14"/>
    <p:sldId id="422" r:id="rId15"/>
    <p:sldId id="421" r:id="rId16"/>
    <p:sldId id="282" r:id="rId17"/>
    <p:sldId id="28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dy, Julie" initials="EJ" lastIdx="15" clrIdx="0">
    <p:extLst>
      <p:ext uri="{19B8F6BF-5375-455C-9EA6-DF929625EA0E}">
        <p15:presenceInfo xmlns:p15="http://schemas.microsoft.com/office/powerpoint/2012/main" userId="S::Eddy_J@cde.state.co.us::f7e6f0ed-c363-4871-bb4c-583465473326" providerId="AD"/>
      </p:ext>
    </p:extLst>
  </p:cmAuthor>
  <p:cmAuthor id="2" name="Tribbett, Jessica" initials="TJ" lastIdx="15"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AA1F"/>
    <a:srgbClr val="008CA0"/>
    <a:srgbClr val="C63F28"/>
    <a:srgbClr val="455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144663-E913-45CC-9EC0-01952F347456}" v="14" dt="2023-07-31T21:59:55.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8810" autoAdjust="0"/>
  </p:normalViewPr>
  <p:slideViewPr>
    <p:cSldViewPr snapToGrid="0">
      <p:cViewPr varScale="1">
        <p:scale>
          <a:sx n="87" d="100"/>
          <a:sy n="87" d="100"/>
        </p:scale>
        <p:origin x="1542" y="84"/>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1FAA0-3C9E-4D69-A409-0E3530B0566A}" type="datetimeFigureOut">
              <a:rPr lang="en-US" smtClean="0"/>
              <a:t>7/31/2024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4E3A8-7B1E-4EF9-91D2-89D140A85CF3}" type="slidenum">
              <a:rPr lang="en-US" smtClean="0"/>
              <a:t>‹#›</a:t>
            </a:fld>
            <a:endParaRPr lang="en-US"/>
          </a:p>
        </p:txBody>
      </p:sp>
    </p:spTree>
    <p:extLst>
      <p:ext uri="{BB962C8B-B14F-4D97-AF65-F5344CB8AC3E}">
        <p14:creationId xmlns:p14="http://schemas.microsoft.com/office/powerpoint/2010/main" val="114768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EOY Summary Report Training for the End of Year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 recorded by the CSI data team, provides information on the importance of the End of Year Summary Report, what’s included in the report, and how to review it.</a:t>
            </a:r>
          </a:p>
          <a:p>
            <a:endParaRPr lang="en-US" dirty="0"/>
          </a:p>
        </p:txBody>
      </p:sp>
      <p:sp>
        <p:nvSpPr>
          <p:cNvPr id="4" name="Slide Number Placeholder 3"/>
          <p:cNvSpPr>
            <a:spLocks noGrp="1"/>
          </p:cNvSpPr>
          <p:nvPr>
            <p:ph type="sldNum" sz="quarter" idx="5"/>
          </p:nvPr>
        </p:nvSpPr>
        <p:spPr/>
        <p:txBody>
          <a:bodyPr/>
          <a:lstStyle/>
          <a:p>
            <a:fld id="{C144E3A8-7B1E-4EF9-91D2-89D140A85CF3}" type="slidenum">
              <a:rPr lang="en-US" smtClean="0"/>
              <a:t>1</a:t>
            </a:fld>
            <a:endParaRPr lang="en-US"/>
          </a:p>
        </p:txBody>
      </p:sp>
    </p:spTree>
    <p:extLst>
      <p:ext uri="{BB962C8B-B14F-4D97-AF65-F5344CB8AC3E}">
        <p14:creationId xmlns:p14="http://schemas.microsoft.com/office/powerpoint/2010/main" val="402244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Grad Complete</a:t>
            </a:r>
            <a:r>
              <a:rPr lang="en-US" baseline="0" dirty="0"/>
              <a:t> tab only applies to schools that have grades 9-12 and will be blank for all other schools. Essentially, this tab provides the 4, 5, 6, and 7 year graduation and completion rates for those students.  </a:t>
            </a:r>
          </a:p>
          <a:p>
            <a:endParaRPr lang="en-US" baseline="0" dirty="0"/>
          </a:p>
          <a:p>
            <a:r>
              <a:rPr lang="en-US" baseline="0" dirty="0"/>
              <a:t>The graduate column is defined by CDE as any student who receives a high school diploma (that is, has an exit code of 90) or for any student who graduated and received a GED in the same year (which is a exit code of 95)</a:t>
            </a:r>
          </a:p>
          <a:p>
            <a:endParaRPr lang="en-US" baseline="0" dirty="0"/>
          </a:p>
          <a:p>
            <a:r>
              <a:rPr lang="en-US" baseline="0" dirty="0"/>
              <a:t>CDE defines completers as those students as students from the Graduate Count tab </a:t>
            </a:r>
            <a:r>
              <a:rPr lang="en-US" u="sng" baseline="0" dirty="0"/>
              <a:t>and</a:t>
            </a:r>
            <a:r>
              <a:rPr lang="en-US" baseline="0" dirty="0"/>
              <a:t> students who received a certificate of completion, which includes exit codes 92, 93, and 94.  </a:t>
            </a:r>
          </a:p>
          <a:p>
            <a:endParaRPr lang="en-US" baseline="0" dirty="0"/>
          </a:p>
          <a:p>
            <a:r>
              <a:rPr lang="en-US" baseline="0" dirty="0"/>
              <a:t>All graduation and completion rates are based on the student’s anticipated year of graduation or AYG.  This is calculated based off of when a student first enters 9</a:t>
            </a:r>
            <a:r>
              <a:rPr lang="en-US" baseline="30000" dirty="0"/>
              <a:t>th</a:t>
            </a:r>
            <a:r>
              <a:rPr lang="en-US" baseline="0" dirty="0"/>
              <a:t> grade, with the Anticipated Year of Graduation (or AYG) being 4 years later. If a student is retained once at any point in High School, the student will fall into the 5 year AYG rather the the 4 year.  If you have any questions regarding AYG, please reach out to us. </a:t>
            </a:r>
          </a:p>
        </p:txBody>
      </p:sp>
    </p:spTree>
    <p:extLst>
      <p:ext uri="{BB962C8B-B14F-4D97-AF65-F5344CB8AC3E}">
        <p14:creationId xmlns:p14="http://schemas.microsoft.com/office/powerpoint/2010/main" val="390738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Like the Grad Completion tab the AYG Records tab only applies to </a:t>
            </a:r>
            <a:r>
              <a:rPr lang="en-US" baseline="0" dirty="0"/>
              <a:t>schools that have grades 9-12 and will be blank for all other schools. This tab is a more extensive record of the 4 year An</a:t>
            </a:r>
            <a:r>
              <a:rPr lang="en-US" dirty="0"/>
              <a:t>ticipated Year of Graduation information seen on the Grad Completion tab earlier. </a:t>
            </a:r>
          </a:p>
          <a:p>
            <a:endParaRPr lang="en-US" dirty="0"/>
          </a:p>
          <a:p>
            <a:r>
              <a:rPr lang="en-US" dirty="0"/>
              <a:t>Be sure to review this and check graduation exits, retention exits, and dropout numbers. </a:t>
            </a:r>
          </a:p>
        </p:txBody>
      </p:sp>
    </p:spTree>
    <p:extLst>
      <p:ext uri="{BB962C8B-B14F-4D97-AF65-F5344CB8AC3E}">
        <p14:creationId xmlns:p14="http://schemas.microsoft.com/office/powerpoint/2010/main" val="3994895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Warnings tab of the initial summary report includes all Level 2 </a:t>
            </a:r>
            <a:r>
              <a:rPr lang="en-US" baseline="0" dirty="0"/>
              <a:t>Snapshot Warnings that your school is still receiving for the most recent EOY file submission. Warnings should always be reviewed to determine the accuracy of your data, if the data is accurate, then no further action needs to be taken. Warnings can indicate inaccuracies within your files, so reviewing and making any necessary changes is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While warnings typically do not need to be corrected, the exception to this statement are the warnings listed here, particularly SE722 Warnings which will turn into Errors once CDE begins their validation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0" baseline="0" dirty="0"/>
              <a:t>SE722 warnings</a:t>
            </a:r>
            <a:r>
              <a:rPr lang="en-US" b="1" baseline="0" dirty="0"/>
              <a:t> </a:t>
            </a:r>
            <a:r>
              <a:rPr lang="en-US" baseline="0" dirty="0"/>
              <a:t>indicate that a student has exited your school with an Exit Type 13 – exited to another Colorado school district, but no record of that student has shown up in another district, making your school the last school that was accountable for that student. Again, these warnings will become errors at a later phase in the collection, so addressing them sooner rather than later is imperative. </a:t>
            </a:r>
          </a:p>
          <a:p>
            <a:endParaRPr lang="en-US" baseline="0" dirty="0"/>
          </a:p>
          <a:p>
            <a:r>
              <a:rPr lang="en-US" baseline="0" dirty="0"/>
              <a:t>To address, these future errors, review any Confirmation of Enrollments or other Adequate Documentation you may have on the student from the receiving school. If you do not yet have confirmation of enrollment and other supporting documentation, you need to start reaching out to the receiving school or possibly even the students guardians, to establish where the student has gone and the proper Exit code. A link to what qualifies as Adequate Documentation is on this slide. If you do have a confirmation of enrollment, make sure that it shows not only enrollment, but also attendance the receiving school. </a:t>
            </a:r>
          </a:p>
          <a:p>
            <a:endParaRPr lang="en-US" baseline="0" dirty="0"/>
          </a:p>
          <a:p>
            <a:r>
              <a:rPr lang="en-US" baseline="0" dirty="0"/>
              <a:t>Other SE700 warnings, you will have to address are SE720, 721, and 724 Warnings. These are much easier to fix and CDE has provided the Exit Type code you need use, as seen here. CSI has also provided a help resource for guidance on clearing these Warnings, located on the EOY website under the Validations section. Or you can click the link on this slide. </a:t>
            </a:r>
          </a:p>
        </p:txBody>
      </p:sp>
    </p:spTree>
    <p:extLst>
      <p:ext uri="{BB962C8B-B14F-4D97-AF65-F5344CB8AC3E}">
        <p14:creationId xmlns:p14="http://schemas.microsoft.com/office/powerpoint/2010/main" val="81631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Snapshot tab includes all of the Error Free data from your school that CDE recognizes as being valid and on record at the close of the collection. </a:t>
            </a:r>
          </a:p>
          <a:p>
            <a:endParaRPr lang="en-US" dirty="0"/>
          </a:p>
          <a:p>
            <a:r>
              <a:rPr lang="en-US" dirty="0"/>
              <a:t>The Snapshot is a combination of all error free records for</a:t>
            </a:r>
            <a:r>
              <a:rPr lang="en-US" baseline="0" dirty="0"/>
              <a:t> students included on all other files submitted</a:t>
            </a:r>
            <a:r>
              <a:rPr lang="en-US" dirty="0"/>
              <a:t>. This information includes demographic identifiers,</a:t>
            </a:r>
            <a:r>
              <a:rPr lang="en-US" baseline="0" dirty="0"/>
              <a:t> codes indicating Entry/Exit and any services they’ve received at your school. </a:t>
            </a:r>
          </a:p>
          <a:p>
            <a:endParaRPr lang="en-US" baseline="0" dirty="0"/>
          </a:p>
          <a:p>
            <a:r>
              <a:rPr lang="en-US" baseline="0" dirty="0"/>
              <a:t>Snapshot data is used to derive graduation, completion, dropout, mobility and stability rates you see on the preceding tabs of the Summary Report. It’s important to review this data to ensure that all students who attended your school during collection’s school year are not only being reported but being reported accurately according to CDE.  </a:t>
            </a:r>
          </a:p>
          <a:p>
            <a:endParaRPr lang="en-US" baseline="0" dirty="0"/>
          </a:p>
          <a:p>
            <a:r>
              <a:rPr lang="en-US" baseline="0" dirty="0"/>
              <a:t>This tab could also be used to filter by grade level, gender or any other information you would like to look at more specifically and ensure the counts are correct and which students specifically makes up those counts. Accuracy is key for End of Year and utilizing this snapshot tab can be a great resource in ensuring the data is not only error free, but accurate.  </a:t>
            </a:r>
          </a:p>
        </p:txBody>
      </p:sp>
    </p:spTree>
    <p:extLst>
      <p:ext uri="{BB962C8B-B14F-4D97-AF65-F5344CB8AC3E}">
        <p14:creationId xmlns:p14="http://schemas.microsoft.com/office/powerpoint/2010/main" val="328714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Summary Assurance Report is the final tab on the EOY Summary Report. This report is in lieu of a signed summary report indicating that the reports have been reviewed, corrected as needed, and approve your school’s data. Again, it is important that all relevant school staff review the EOY Summary Report information before completing the Summary Assurance Report. It is also important to remember that CSI internal checks are still in progress and there may be additional changes needed based on findings later in the Fall.</a:t>
            </a:r>
          </a:p>
          <a:p>
            <a:endParaRPr lang="en-US" dirty="0"/>
          </a:p>
          <a:p>
            <a:r>
              <a:rPr lang="en-US" dirty="0"/>
              <a:t>To submit your Report, a school representative may click the link provided on the Summary Assurance Report tab. Complete the form and send.</a:t>
            </a:r>
          </a:p>
          <a:p>
            <a:endParaRPr lang="en-US" dirty="0"/>
          </a:p>
        </p:txBody>
      </p:sp>
    </p:spTree>
    <p:extLst>
      <p:ext uri="{BB962C8B-B14F-4D97-AF65-F5344CB8AC3E}">
        <p14:creationId xmlns:p14="http://schemas.microsoft.com/office/powerpoint/2010/main" val="1343378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As you are going</a:t>
            </a:r>
            <a:r>
              <a:rPr lang="en-US" baseline="0" dirty="0"/>
              <a:t> through your reports, there are many good resources that you may find beneficial.  This includes the CSI End of Year Resources located on the EOY page of the CSI website and the CDE website.  Also you have the Colorado Education Statistics from the CDE website included here, which will provide details on graduation, completion, mobility and stability. </a:t>
            </a:r>
          </a:p>
          <a:p>
            <a:endParaRPr lang="en-US" baseline="0" dirty="0"/>
          </a:p>
          <a:p>
            <a:endParaRPr lang="en-US" dirty="0"/>
          </a:p>
        </p:txBody>
      </p:sp>
    </p:spTree>
    <p:extLst>
      <p:ext uri="{BB962C8B-B14F-4D97-AF65-F5344CB8AC3E}">
        <p14:creationId xmlns:p14="http://schemas.microsoft.com/office/powerpoint/2010/main" val="237592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haven’t already, retrieve your EOY Summary Report from the Summary Report folder, located in your EOY G-Drive folder. You will then </a:t>
            </a:r>
            <a:r>
              <a:rPr lang="en-US" dirty="0">
                <a:latin typeface="Arial" panose="020B0604020202020204" pitchFamily="34" charset="0"/>
                <a:cs typeface="Arial" panose="020B0604020202020204" pitchFamily="34" charset="0"/>
              </a:rPr>
              <a:t>r</a:t>
            </a:r>
            <a:r>
              <a:rPr lang="en-US" altLang="en-US" dirty="0">
                <a:latin typeface="Arial" panose="020B0604020202020204" pitchFamily="34" charset="0"/>
                <a:cs typeface="Arial" panose="020B0604020202020204" pitchFamily="34" charset="0"/>
              </a:rPr>
              <a:t>eview the data and verify its accuracy. It is important that relevant school staff review portions of the data including school leaders. Relevant staff may include EL, SPED, GT, Nutrition, McKinney Vento coordinators, registrars, and councilors. Because of the extensive amount of data for this important school accountability collection, it is recommended to break up the review into smaller increments to insure accuracy.</a:t>
            </a: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data issues and errors are discovered, you have one of three options to update your data.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You can s</a:t>
            </a:r>
            <a:r>
              <a:rPr lang="en-US" altLang="en-US" dirty="0">
                <a:latin typeface="Arial" panose="020B0604020202020204" pitchFamily="34" charset="0"/>
                <a:cs typeface="Arial" panose="020B0604020202020204" pitchFamily="34" charset="0"/>
              </a:rPr>
              <a:t>end an email to the submissions inbox with a description of the edits needed;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ltLang="en-US" dirty="0">
                <a:latin typeface="Arial" panose="020B0604020202020204" pitchFamily="34" charset="0"/>
                <a:cs typeface="Arial" panose="020B0604020202020204" pitchFamily="34" charset="0"/>
              </a:rPr>
              <a:t>You can update a copy of your most recent SD, SSA, or GG submission. Be sure to highlight in yellow the updated cells, upload to G-drive &amp; notify CSI of new files; OR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ltLang="en-US" dirty="0">
                <a:latin typeface="Arial" panose="020B0604020202020204" pitchFamily="34" charset="0"/>
                <a:cs typeface="Arial" panose="020B0604020202020204" pitchFamily="34" charset="0"/>
              </a:rPr>
              <a:t>You can request to walk through changes needed with a CSI staff member.</a:t>
            </a:r>
          </a:p>
          <a:p>
            <a:endParaRPr lang="en-US" baseline="0" dirty="0"/>
          </a:p>
          <a:p>
            <a:r>
              <a:rPr lang="en-US" baseline="0" dirty="0"/>
              <a:t>When requesting EOY data updates, it is important to update your SIS data to match. Remember, August is the last chance schools have to update EOY data, so be very diligent in making sure it is correct. </a:t>
            </a:r>
            <a:endParaRPr lang="en-US" dirty="0"/>
          </a:p>
        </p:txBody>
      </p:sp>
    </p:spTree>
    <p:extLst>
      <p:ext uri="{BB962C8B-B14F-4D97-AF65-F5344CB8AC3E}">
        <p14:creationId xmlns:p14="http://schemas.microsoft.com/office/powerpoint/2010/main" val="71652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our training of the EOY Summary Report review process. For questions, please reach out to the CSI Data Submissions Team!</a:t>
            </a:r>
            <a:endParaRPr dirty="0"/>
          </a:p>
        </p:txBody>
      </p:sp>
    </p:spTree>
    <p:extLst>
      <p:ext uri="{BB962C8B-B14F-4D97-AF65-F5344CB8AC3E}">
        <p14:creationId xmlns:p14="http://schemas.microsoft.com/office/powerpoint/2010/main" val="314813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As a reminder, the End of Year (EOY) data collection collects generally the same type of student data that is collected during the October count data collection at the beginning of the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Instead of showing enrollment through the Fall, the EOY data collection shows student enrollment through the course of the whole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This data is used by both the Colorado Department of Education and CSI for accountability purposes. Specifically, EOY data helps calculate completion, graduation, dropout, and mobility rates. These rates will be reflected in your EOY Summary Report data, therefore, reviewing the EOY Summary Report data is so important.</a:t>
            </a:r>
          </a:p>
        </p:txBody>
      </p:sp>
      <p:sp>
        <p:nvSpPr>
          <p:cNvPr id="4" name="Slide Number Placeholder 3"/>
          <p:cNvSpPr>
            <a:spLocks noGrp="1"/>
          </p:cNvSpPr>
          <p:nvPr>
            <p:ph type="sldNum" sz="quarter" idx="10"/>
          </p:nvPr>
        </p:nvSpPr>
        <p:spPr/>
        <p:txBody>
          <a:bodyPr/>
          <a:lstStyle/>
          <a:p>
            <a:fld id="{0E8F3B1E-10CA-4357-8F2A-AF0E99DA42A4}" type="slidenum">
              <a:rPr lang="en-US" smtClean="0"/>
              <a:t>2</a:t>
            </a:fld>
            <a:endParaRPr lang="en-US" dirty="0"/>
          </a:p>
        </p:txBody>
      </p:sp>
    </p:spTree>
    <p:extLst>
      <p:ext uri="{BB962C8B-B14F-4D97-AF65-F5344CB8AC3E}">
        <p14:creationId xmlns:p14="http://schemas.microsoft.com/office/powerpoint/2010/main" val="4098689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lang="en-US" dirty="0"/>
          </a:p>
          <a:p>
            <a:pPr marL="171450" indent="-171450">
              <a:buFont typeface="Arial" panose="020B0604020202020204" pitchFamily="34" charset="0"/>
              <a:buChar char="•"/>
            </a:pPr>
            <a:r>
              <a:rPr lang="en-US" dirty="0"/>
              <a:t>EOY Summary</a:t>
            </a:r>
            <a:r>
              <a:rPr lang="en-US" i="0" dirty="0"/>
              <a:t> Review is the last chance for schools to update data in most of the EOY fields. Therefore, it is expected </a:t>
            </a:r>
            <a:r>
              <a:rPr lang="en-US" dirty="0"/>
              <a:t>that schools have reviewed </a:t>
            </a:r>
            <a:r>
              <a:rPr lang="en-US" i="1" dirty="0"/>
              <a:t>in full</a:t>
            </a:r>
            <a:r>
              <a:rPr lang="en-US" i="0" dirty="0"/>
              <a:t> all the data in the summary report prior to the deadline. These reviews should be in partner with the relevant school staff including data submissions, the school leader and other appropriate staff.</a:t>
            </a:r>
          </a:p>
          <a:p>
            <a:pPr marL="171450" indent="-171450">
              <a:buFont typeface="Arial" panose="020B0604020202020204" pitchFamily="34" charset="0"/>
              <a:buChar char="•"/>
            </a:pPr>
            <a:r>
              <a:rPr lang="en-US" i="0" dirty="0"/>
              <a:t>If there are changes that need to be made, schools are expected to notify CSI and update the data within the set timeline. More information will be available later in this training.</a:t>
            </a:r>
          </a:p>
          <a:p>
            <a:pPr marL="171450" indent="-171450">
              <a:buFont typeface="Arial" panose="020B0604020202020204" pitchFamily="34" charset="0"/>
              <a:buChar char="•"/>
            </a:pPr>
            <a:r>
              <a:rPr lang="en-US" i="0" dirty="0"/>
              <a:t>Additionally, it should be noted that CSI is still conducting internal data validations during this time and may reach out to you to discuss or adjust any data discrepancies we find, and that may take place after your review. </a:t>
            </a:r>
          </a:p>
          <a:p>
            <a:pPr marL="171450" indent="-171450">
              <a:buFont typeface="Arial" panose="020B0604020202020204" pitchFamily="34" charset="0"/>
              <a:buChar char="•"/>
            </a:pPr>
            <a:r>
              <a:rPr lang="en-US" i="0" dirty="0"/>
              <a:t>Schools with graduates should be sure all graduate records have been updated by this deadline.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After the EOY Summary report has been reviewed and all updates (if needed) are made, the Summary Assurance Report is due confirming that you have reviewed your data in full and it appears to be accurate. A signed certification is no longer required.</a:t>
            </a:r>
          </a:p>
        </p:txBody>
      </p:sp>
    </p:spTree>
    <p:extLst>
      <p:ext uri="{BB962C8B-B14F-4D97-AF65-F5344CB8AC3E}">
        <p14:creationId xmlns:p14="http://schemas.microsoft.com/office/powerpoint/2010/main" val="389194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387740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EOY Summary report, like most CSI Summary Reports, has </a:t>
            </a:r>
            <a:r>
              <a:rPr lang="en-US" baseline="0" dirty="0"/>
              <a:t>several tabs.</a:t>
            </a:r>
          </a:p>
          <a:p>
            <a:endParaRPr lang="en-US" baseline="0" dirty="0"/>
          </a:p>
          <a:p>
            <a:r>
              <a:rPr lang="en-US" baseline="0" dirty="0"/>
              <a:t>The first and last tabs are administrative tabs --- tabs that help guide you through the Summary Report process. It is extremely important to start your review the instruction tab prior to completing the Summary Assurance Report.  </a:t>
            </a:r>
          </a:p>
          <a:p>
            <a:endParaRPr lang="en-US" baseline="0" dirty="0"/>
          </a:p>
          <a:p>
            <a:r>
              <a:rPr lang="en-US" baseline="0" dirty="0"/>
              <a:t>The second set of tabs are related to CDE’s calculations of membership, mobility, and attendance and truancy. These tabs will give you detailed insight into your student population by grade, race/ethnicity/ and gender; FRL and retention counts; and </a:t>
            </a:r>
            <a:r>
              <a:rPr lang="en-US" dirty="0"/>
              <a:t>stability and mobility rates.  </a:t>
            </a:r>
            <a:endParaRPr lang="en-US" baseline="0" dirty="0"/>
          </a:p>
          <a:p>
            <a:endParaRPr lang="en-US" baseline="0" dirty="0"/>
          </a:p>
          <a:p>
            <a:r>
              <a:rPr lang="en-US" baseline="0" dirty="0"/>
              <a:t>The third set of tabs are for high schools only and contain information for schools with grades 9</a:t>
            </a:r>
            <a:r>
              <a:rPr lang="en-US" baseline="30000" dirty="0"/>
              <a:t>th</a:t>
            </a:r>
            <a:r>
              <a:rPr lang="en-US" baseline="0" dirty="0"/>
              <a:t>-12</a:t>
            </a:r>
            <a:r>
              <a:rPr lang="en-US" baseline="30000" dirty="0"/>
              <a:t>th</a:t>
            </a:r>
            <a:r>
              <a:rPr lang="en-US" baseline="0" dirty="0"/>
              <a:t>, including grad completion rates for a range of 4-7 years; post-secondary education options data, and detailed Anticipated Year of Graduation records for the given school year.</a:t>
            </a:r>
          </a:p>
          <a:p>
            <a:endParaRPr lang="en-US" baseline="0" dirty="0"/>
          </a:p>
          <a:p>
            <a:r>
              <a:rPr lang="en-US" baseline="0" dirty="0"/>
              <a:t>The final set of tabs include your school’s raw data. As you notice potential inaccuracies in the summary data presented in other tabs (such as in the CDE Calculation Tabs or High School tabs), you can use the Snapshot data tab to filter and search your data to find specific records that may need to be updated.</a:t>
            </a:r>
          </a:p>
        </p:txBody>
      </p:sp>
    </p:spTree>
    <p:extLst>
      <p:ext uri="{BB962C8B-B14F-4D97-AF65-F5344CB8AC3E}">
        <p14:creationId xmlns:p14="http://schemas.microsoft.com/office/powerpoint/2010/main" val="278961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first tab contained in your Initial Summary</a:t>
            </a:r>
            <a:r>
              <a:rPr lang="en-US" baseline="0" dirty="0"/>
              <a:t> Report is the Instructions tab. This information should be read in its entirety since it provides all the instructions and deadlines schools should follow when reviewing the data on the later tabs.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325189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Membership tab is a </a:t>
            </a:r>
            <a:r>
              <a:rPr lang="en-US" baseline="0" dirty="0"/>
              <a:t>report of your school’s student population broken down by grade, race/ethnicity, and gender. This data should reflect the number of students who attended your school </a:t>
            </a:r>
            <a:r>
              <a:rPr lang="en-US" b="1" i="1" baseline="0" dirty="0"/>
              <a:t>at any point </a:t>
            </a:r>
            <a:r>
              <a:rPr lang="en-US" baseline="0" dirty="0"/>
              <a:t>during the year and not just students who were still active on the last day of school.  </a:t>
            </a:r>
          </a:p>
          <a:p>
            <a:endParaRPr lang="en-US" baseline="0" dirty="0"/>
          </a:p>
          <a:p>
            <a:r>
              <a:rPr lang="en-US" baseline="0" dirty="0"/>
              <a:t>This tab also includes Free and Reduced Lunch counts as well as retention counts.   </a:t>
            </a:r>
          </a:p>
          <a:p>
            <a:endParaRPr lang="en-US" baseline="0" dirty="0"/>
          </a:p>
          <a:p>
            <a:r>
              <a:rPr lang="en-US" baseline="0" dirty="0"/>
              <a:t>For the retention numbers, be sure to pay attention to the number of students marked with a 1 retention code. This indicates to CDE the number of students who will be repeating a grade in the upcoming school year. If this information is not correct in the EOY report, errors will be triggered in the upcoming year’s October Count data collection. If the count seems too high, navigate to the SSA tab and filter the retention code column to identify the students who should not be retained to repeat the grade they finished in the current school year. </a:t>
            </a:r>
          </a:p>
          <a:p>
            <a:endParaRPr lang="en-US" baseline="0" dirty="0"/>
          </a:p>
        </p:txBody>
      </p:sp>
    </p:spTree>
    <p:extLst>
      <p:ext uri="{BB962C8B-B14F-4D97-AF65-F5344CB8AC3E}">
        <p14:creationId xmlns:p14="http://schemas.microsoft.com/office/powerpoint/2010/main" val="472354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Mobility tab includes the stability and mobility rates for your school broken down in a variety of ways.  </a:t>
            </a:r>
          </a:p>
          <a:p>
            <a:r>
              <a:rPr lang="en-US" dirty="0"/>
              <a:t>Included on this slide are several definitions to help you better understand the data being shared. </a:t>
            </a:r>
          </a:p>
          <a:p>
            <a:r>
              <a:rPr lang="en-US" baseline="0" dirty="0"/>
              <a:t>Pupil Count refers to the total number of students in membership </a:t>
            </a:r>
            <a:r>
              <a:rPr lang="en-US" b="1" baseline="0" dirty="0"/>
              <a:t>at any time </a:t>
            </a:r>
            <a:r>
              <a:rPr lang="en-US" baseline="0" dirty="0"/>
              <a:t>during the academic year.</a:t>
            </a:r>
          </a:p>
          <a:p>
            <a:r>
              <a:rPr lang="en-US" baseline="0" dirty="0"/>
              <a:t>Stability is the number of students who remained at your school for the full school year, beginning on Count Day.</a:t>
            </a:r>
          </a:p>
          <a:p>
            <a:r>
              <a:rPr lang="en-US" baseline="0" dirty="0"/>
              <a:t>Mobility, on the other hand, is the number of students who moved into or out of your school </a:t>
            </a:r>
            <a:r>
              <a:rPr lang="en-US" b="1" i="1" baseline="0" dirty="0"/>
              <a:t>at any point after </a:t>
            </a:r>
            <a:r>
              <a:rPr lang="en-US" baseline="0" dirty="0"/>
              <a:t>the October Count date. Essentially anyone who wasn’t with you on Count Day or didn’t end with you on the last day of school. There must be an attendance gap of at least 10 consecutive days for the student to be considered mobile.            </a:t>
            </a:r>
          </a:p>
          <a:p>
            <a:endParaRPr lang="en-US" dirty="0"/>
          </a:p>
          <a:p>
            <a:r>
              <a:rPr lang="en-US" dirty="0"/>
              <a:t>When reviewing this tab you want to compare the ‘Pupil Count’</a:t>
            </a:r>
            <a:r>
              <a:rPr lang="en-US" baseline="0" dirty="0"/>
              <a:t> column</a:t>
            </a:r>
            <a:r>
              <a:rPr lang="en-US" dirty="0"/>
              <a:t> with the ‘Total Students Who Were Mobile’ column and the ‘Total Students who</a:t>
            </a:r>
            <a:r>
              <a:rPr lang="en-US" baseline="0" dirty="0"/>
              <a:t> were Stable’ column. </a:t>
            </a:r>
          </a:p>
          <a:p>
            <a:endParaRPr lang="en-US" baseline="0" dirty="0"/>
          </a:p>
          <a:p>
            <a:r>
              <a:rPr lang="en-US" baseline="0" dirty="0"/>
              <a:t>For example, take a look at the 5</a:t>
            </a:r>
            <a:r>
              <a:rPr lang="en-US" baseline="30000" dirty="0"/>
              <a:t>th</a:t>
            </a:r>
            <a:r>
              <a:rPr lang="en-US" baseline="0" dirty="0"/>
              <a:t> grade line. Out of the 54 total students, 51 were stable, enrolled in the school for the entirety of the year, beginning with October Count, </a:t>
            </a:r>
            <a:r>
              <a:rPr lang="en-US" b="0" baseline="0" dirty="0"/>
              <a:t>giving the school a 94.4% stability rate for 5</a:t>
            </a:r>
            <a:r>
              <a:rPr lang="en-US" b="0" baseline="30000" dirty="0"/>
              <a:t>th</a:t>
            </a:r>
            <a:r>
              <a:rPr lang="en-US" b="0" baseline="0" dirty="0"/>
              <a:t> graders. 3</a:t>
            </a:r>
            <a:r>
              <a:rPr lang="en-US" baseline="0" dirty="0"/>
              <a:t> these 5</a:t>
            </a:r>
            <a:r>
              <a:rPr lang="en-US" baseline="30000" dirty="0"/>
              <a:t>th</a:t>
            </a:r>
            <a:r>
              <a:rPr lang="en-US" baseline="0" dirty="0"/>
              <a:t> grade students were mobile, either entering after October Count or exiting prior to the last day of school, giving the school a 5.6% mobility for 5</a:t>
            </a:r>
            <a:r>
              <a:rPr lang="en-US" baseline="30000" dirty="0"/>
              <a:t>th</a:t>
            </a:r>
            <a:r>
              <a:rPr lang="en-US" baseline="0" dirty="0"/>
              <a:t> graders. </a:t>
            </a:r>
          </a:p>
          <a:p>
            <a:endParaRPr lang="en-US" baseline="0" dirty="0"/>
          </a:p>
          <a:p>
            <a:r>
              <a:rPr lang="en-US" baseline="0" dirty="0"/>
              <a:t>The best approach to reviewing this Mobility Tab is one grade level at a time. If you notice anything that looks off, navigate to the SSA tab and filter by the grade you are reviewing. Then you can further filter by Entry and Exit dates until you find the data that needs to be updated. Any student with a start date after Count Day and/or an end date that </a:t>
            </a:r>
            <a:r>
              <a:rPr lang="en-US" b="1" i="1" baseline="0" dirty="0"/>
              <a:t>is not </a:t>
            </a:r>
            <a:r>
              <a:rPr lang="en-US" baseline="0" dirty="0"/>
              <a:t>zero filled will contribute to your overall mobility rate. This is why any student who finished the school year with you, even if they are moving out of state over the summer, or attending a new school in the fall, </a:t>
            </a:r>
            <a:r>
              <a:rPr lang="en-US" i="1" baseline="0" dirty="0"/>
              <a:t>must </a:t>
            </a:r>
            <a:r>
              <a:rPr lang="en-US" i="0" baseline="0" dirty="0"/>
              <a:t>be coded with a zero-filled exit date and type in order to show that they completed the school year with you and do not negatively impact your mobility rate. </a:t>
            </a:r>
            <a:r>
              <a:rPr lang="en-US" baseline="0" dirty="0"/>
              <a:t> </a:t>
            </a:r>
          </a:p>
          <a:p>
            <a:endParaRPr lang="en-US" baseline="0" dirty="0"/>
          </a:p>
          <a:p>
            <a:r>
              <a:rPr lang="en-US" baseline="0" dirty="0"/>
              <a:t>If you’re worried you might not remember all of this, don’t worry, we’ve made a specific resource just for this Mobility tab and to guide you through reviewing the data on this tab. The resource is the </a:t>
            </a:r>
            <a:r>
              <a:rPr lang="en-US" b="0" baseline="0" dirty="0"/>
              <a:t>Mobility Rate Validation Instructions and is found under the validations section of the CSI EOY web page. Or you can click the link here. </a:t>
            </a:r>
            <a:endParaRPr lang="en-US" baseline="0" dirty="0"/>
          </a:p>
        </p:txBody>
      </p:sp>
    </p:spTree>
    <p:extLst>
      <p:ext uri="{BB962C8B-B14F-4D97-AF65-F5344CB8AC3E}">
        <p14:creationId xmlns:p14="http://schemas.microsoft.com/office/powerpoint/2010/main" val="88356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aseline="0" dirty="0"/>
              <a:t>The Attendance &amp; Truancy tab provides you with your overall calculations for school wide Attendance and Truancy. To see how CDE calculates this data, please review the short Attendance field training provided by CSI on the End of Year website.  </a:t>
            </a:r>
          </a:p>
          <a:p>
            <a:endParaRPr lang="en-US" baseline="0" dirty="0"/>
          </a:p>
          <a:p>
            <a:r>
              <a:rPr lang="en-US" baseline="0" dirty="0"/>
              <a:t>This tab also contains any Attendance Warnings you may have. Please review each of these warnings to confirm if the student is actually truant or if their attendance data needs to be updated. </a:t>
            </a:r>
          </a:p>
        </p:txBody>
      </p:sp>
    </p:spTree>
    <p:extLst>
      <p:ext uri="{BB962C8B-B14F-4D97-AF65-F5344CB8AC3E}">
        <p14:creationId xmlns:p14="http://schemas.microsoft.com/office/powerpoint/2010/main" val="2146764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
        <p:nvSpPr>
          <p:cNvPr id="10" name="Shape 47">
            <a:extLst>
              <a:ext uri="{FF2B5EF4-FFF2-40B4-BE49-F238E27FC236}">
                <a16:creationId xmlns:a16="http://schemas.microsoft.com/office/drawing/2014/main" id="{5E1E02DD-02B2-4849-AF33-9DD1E4291729}"/>
              </a:ext>
            </a:extLst>
          </p:cNvPr>
          <p:cNvSpPr txBox="1">
            <a:spLocks/>
          </p:cNvSpPr>
          <p:nvPr userDrawn="1"/>
        </p:nvSpPr>
        <p:spPr>
          <a:xfrm>
            <a:off x="8480575" y="6364177"/>
            <a:ext cx="548700" cy="417900"/>
          </a:xfrm>
          <a:prstGeom prst="rect">
            <a:avLst/>
          </a:prstGeom>
        </p:spPr>
        <p:txBody>
          <a:bodyPr spcFirstLastPara="1" wrap="square" lIns="91425" tIns="91425" rIns="91425" bIns="91425" anchor="t" anchorCtr="0">
            <a:noAutofit/>
          </a:bodyPr>
          <a:lstStyle>
            <a:defPPr>
              <a:defRPr lang="en-US"/>
            </a:defPPr>
            <a:lvl1pPr marL="0" lvl="0" algn="l" defTabSz="914400" rtl="0" eaLnBrk="1" latinLnBrk="0" hangingPunct="1">
              <a:buNone/>
              <a:defRPr sz="1800" kern="1200">
                <a:solidFill>
                  <a:srgbClr val="97ABBC"/>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37102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423739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4559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2" name="Shape 47">
            <a:extLst>
              <a:ext uri="{FF2B5EF4-FFF2-40B4-BE49-F238E27FC236}">
                <a16:creationId xmlns:a16="http://schemas.microsoft.com/office/drawing/2014/main" id="{14D3BAC4-36D6-4AA9-BD22-9E99BDA9D732}"/>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3" name="Shape 47">
            <a:extLst>
              <a:ext uri="{FF2B5EF4-FFF2-40B4-BE49-F238E27FC236}">
                <a16:creationId xmlns:a16="http://schemas.microsoft.com/office/drawing/2014/main" id="{5F643F28-C3BF-47B9-A0F8-3C8F526E28F5}"/>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
        <p:nvSpPr>
          <p:cNvPr id="9" name="Shape 47">
            <a:extLst>
              <a:ext uri="{FF2B5EF4-FFF2-40B4-BE49-F238E27FC236}">
                <a16:creationId xmlns:a16="http://schemas.microsoft.com/office/drawing/2014/main" id="{2F98C791-DACF-4F9E-9D07-C00D08220E34}"/>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47">
            <a:extLst>
              <a:ext uri="{FF2B5EF4-FFF2-40B4-BE49-F238E27FC236}">
                <a16:creationId xmlns:a16="http://schemas.microsoft.com/office/drawing/2014/main" id="{AC22DED4-D582-47BB-BE98-FEAC3B5E16FA}"/>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47">
            <a:extLst>
              <a:ext uri="{FF2B5EF4-FFF2-40B4-BE49-F238E27FC236}">
                <a16:creationId xmlns:a16="http://schemas.microsoft.com/office/drawing/2014/main" id="{45247938-F5A6-4A51-99E7-4ED65F212D0D}"/>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13" name="Shape 47">
            <a:extLst>
              <a:ext uri="{FF2B5EF4-FFF2-40B4-BE49-F238E27FC236}">
                <a16:creationId xmlns:a16="http://schemas.microsoft.com/office/drawing/2014/main" id="{E19A26AD-7EFC-4D44-A7EA-75708583CBFD}"/>
              </a:ext>
            </a:extLst>
          </p:cNvPr>
          <p:cNvSpPr txBox="1">
            <a:spLocks/>
          </p:cNvSpPr>
          <p:nvPr userDrawn="1"/>
        </p:nvSpPr>
        <p:spPr>
          <a:xfrm>
            <a:off x="8632975" y="6516577"/>
            <a:ext cx="548700" cy="417900"/>
          </a:xfrm>
          <a:prstGeom prst="rect">
            <a:avLst/>
          </a:prstGeom>
        </p:spPr>
        <p:txBody>
          <a:bodyPr spcFirstLastPara="1" wrap="square" lIns="91425" tIns="91425" rIns="91425" bIns="91425" anchor="t" anchorCtr="0">
            <a:noAutofit/>
          </a:bodyPr>
          <a:lstStyle>
            <a:defPPr>
              <a:defRPr lang="en-US"/>
            </a:defPPr>
            <a:lvl1pPr marL="0" lvl="0" algn="l" defTabSz="914400" rtl="0" eaLnBrk="1" latinLnBrk="0" hangingPunct="1">
              <a:buNone/>
              <a:defRPr sz="1800" kern="1200">
                <a:solidFill>
                  <a:srgbClr val="97ABBC"/>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
        <p:nvSpPr>
          <p:cNvPr id="18" name="Shape 47">
            <a:extLst>
              <a:ext uri="{FF2B5EF4-FFF2-40B4-BE49-F238E27FC236}">
                <a16:creationId xmlns:a16="http://schemas.microsoft.com/office/drawing/2014/main" id="{3610E2BE-F270-4E4F-8418-548A08C0D833}"/>
              </a:ext>
            </a:extLst>
          </p:cNvPr>
          <p:cNvSpPr txBox="1">
            <a:spLocks noGrp="1"/>
          </p:cNvSpPr>
          <p:nvPr>
            <p:ph type="sldNum" idx="16"/>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
        <p:nvSpPr>
          <p:cNvPr id="16" name="Shape 47">
            <a:extLst>
              <a:ext uri="{FF2B5EF4-FFF2-40B4-BE49-F238E27FC236}">
                <a16:creationId xmlns:a16="http://schemas.microsoft.com/office/drawing/2014/main" id="{C4716A58-309A-486D-B1B5-4F7859D3FBCC}"/>
              </a:ext>
            </a:extLst>
          </p:cNvPr>
          <p:cNvSpPr txBox="1">
            <a:spLocks noGrp="1"/>
          </p:cNvSpPr>
          <p:nvPr>
            <p:ph type="sldNum" idx="16"/>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7">
            <a:extLst>
              <a:ext uri="{FF2B5EF4-FFF2-40B4-BE49-F238E27FC236}">
                <a16:creationId xmlns:a16="http://schemas.microsoft.com/office/drawing/2014/main" id="{A098DA31-93CF-438B-B664-07C43C44F4BC}"/>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hape 47">
            <a:extLst>
              <a:ext uri="{FF2B5EF4-FFF2-40B4-BE49-F238E27FC236}">
                <a16:creationId xmlns:a16="http://schemas.microsoft.com/office/drawing/2014/main" id="{3587D20E-D3B9-450A-BF66-6F6845506D77}"/>
              </a:ext>
            </a:extLst>
          </p:cNvPr>
          <p:cNvSpPr txBox="1">
            <a:spLocks noGrp="1"/>
          </p:cNvSpPr>
          <p:nvPr>
            <p:ph type="sldNum" idx="4"/>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6" r:id="rId11"/>
    <p:sldLayoutId id="214748367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tmp"/><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hyperlink" Target="https://resources.csi.state.co.us/end-of-year/"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cde.state.co.us/datapipeline/seyadequatedocs" TargetMode="External"/><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cde.state.co.us/cdereval/"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cde.state.co.us/datapipeline/snap_eoy" TargetMode="External"/><Relationship Id="rId5" Type="http://schemas.openxmlformats.org/officeDocument/2006/relationships/hyperlink" Target="https://resources.csi.state.co.us/end-of-year/"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hyperlink" Target="mailto:submissions_csi@csi.state.co.us"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resources.csi.state.co.us/end-of-year/"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esources.csi.state.co.us/end-of-year/"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3331"/>
            <a:ext cx="7772400" cy="1539475"/>
          </a:xfrm>
        </p:spPr>
        <p:txBody>
          <a:bodyPr/>
          <a:lstStyle/>
          <a:p>
            <a:r>
              <a:rPr lang="en-US" dirty="0"/>
              <a:t>Summary Report </a:t>
            </a:r>
            <a:br>
              <a:rPr lang="en-US" dirty="0"/>
            </a:br>
            <a:r>
              <a:rPr lang="en-US" dirty="0"/>
              <a:t>Training - EOY</a:t>
            </a:r>
          </a:p>
        </p:txBody>
      </p:sp>
      <p:sp>
        <p:nvSpPr>
          <p:cNvPr id="3" name="Subtitle 2"/>
          <p:cNvSpPr>
            <a:spLocks noGrp="1"/>
          </p:cNvSpPr>
          <p:nvPr>
            <p:ph type="subTitle" idx="1"/>
          </p:nvPr>
        </p:nvSpPr>
        <p:spPr/>
        <p:txBody>
          <a:bodyPr/>
          <a:lstStyle/>
          <a:p>
            <a:r>
              <a:rPr lang="en-US" i="1" dirty="0"/>
              <a:t>Recorded August 2024</a:t>
            </a:r>
          </a:p>
        </p:txBody>
      </p:sp>
      <p:pic>
        <p:nvPicPr>
          <p:cNvPr id="21" name="Audio 20">
            <a:hlinkClick r:id="" action="ppaction://media"/>
            <a:extLst>
              <a:ext uri="{FF2B5EF4-FFF2-40B4-BE49-F238E27FC236}">
                <a16:creationId xmlns:a16="http://schemas.microsoft.com/office/drawing/2014/main" id="{513D6D97-D59E-6582-C589-C129DC19A3A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6134"/>
    </mc:Choice>
    <mc:Fallback xmlns="">
      <p:transition spd="slow" advTm="16134"/>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1711462" y="265217"/>
            <a:ext cx="5721075" cy="857250"/>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Grad Complete Tab</a:t>
            </a:r>
            <a:endParaRPr sz="4050" dirty="0">
              <a:latin typeface="Arial" panose="020B0604020202020204" pitchFamily="34" charset="0"/>
              <a:cs typeface="Arial" panose="020B0604020202020204" pitchFamily="34" charset="0"/>
            </a:endParaRPr>
          </a:p>
        </p:txBody>
      </p:sp>
      <p:sp>
        <p:nvSpPr>
          <p:cNvPr id="4" name="Rectangle 3"/>
          <p:cNvSpPr/>
          <p:nvPr/>
        </p:nvSpPr>
        <p:spPr>
          <a:xfrm>
            <a:off x="1110884" y="4002891"/>
            <a:ext cx="7179403" cy="2031325"/>
          </a:xfrm>
          <a:prstGeom prst="rect">
            <a:avLst/>
          </a:prstGeom>
        </p:spPr>
        <p:txBody>
          <a:bodyPr wrap="square">
            <a:spAutoFit/>
          </a:bodyPr>
          <a:lstStyle/>
          <a:p>
            <a:pPr marL="0" lvl="1"/>
            <a:r>
              <a:rPr lang="en-US" b="1" dirty="0">
                <a:latin typeface="Arial" panose="020B0604020202020204" pitchFamily="34" charset="0"/>
                <a:cs typeface="Arial" panose="020B0604020202020204" pitchFamily="34" charset="0"/>
              </a:rPr>
              <a:t>Graduate: </a:t>
            </a:r>
            <a:r>
              <a:rPr lang="en-US" dirty="0">
                <a:solidFill>
                  <a:schemeClr val="tx1">
                    <a:lumMod val="50000"/>
                  </a:schemeClr>
                </a:solidFill>
                <a:latin typeface="Arial" panose="020B0604020202020204" pitchFamily="34" charset="0"/>
                <a:cs typeface="Arial" panose="020B0604020202020204" pitchFamily="34" charset="0"/>
              </a:rPr>
              <a:t>a student receiving high school diploma. </a:t>
            </a:r>
          </a:p>
          <a:p>
            <a:pPr marL="285750" lvl="2" indent="-285750">
              <a:buFont typeface="Arial" panose="020B0604020202020204" pitchFamily="34" charset="0"/>
              <a:buChar char="•"/>
            </a:pPr>
            <a:r>
              <a:rPr lang="en-US" dirty="0">
                <a:solidFill>
                  <a:schemeClr val="tx1">
                    <a:lumMod val="50000"/>
                  </a:schemeClr>
                </a:solidFill>
                <a:latin typeface="Arial" panose="020B0604020202020204" pitchFamily="34" charset="0"/>
                <a:cs typeface="Arial" panose="020B0604020202020204" pitchFamily="34" charset="0"/>
              </a:rPr>
              <a:t>Graduated exit code = 90 </a:t>
            </a:r>
          </a:p>
          <a:p>
            <a:pPr marL="285750" lvl="2" indent="-285750">
              <a:buFont typeface="Arial" panose="020B0604020202020204" pitchFamily="34" charset="0"/>
              <a:buChar char="•"/>
            </a:pPr>
            <a:r>
              <a:rPr lang="en-US" dirty="0">
                <a:solidFill>
                  <a:schemeClr val="tx1">
                    <a:lumMod val="50000"/>
                  </a:schemeClr>
                </a:solidFill>
                <a:latin typeface="Arial" panose="020B0604020202020204" pitchFamily="34" charset="0"/>
                <a:cs typeface="Arial" panose="020B0604020202020204" pitchFamily="34" charset="0"/>
              </a:rPr>
              <a:t>Graduated and received GED in same year exit code = 95</a:t>
            </a:r>
          </a:p>
          <a:p>
            <a:pPr marL="0" lvl="1"/>
            <a:endParaRPr lang="en-US" b="1" dirty="0">
              <a:latin typeface="Arial" panose="020B0604020202020204" pitchFamily="34" charset="0"/>
              <a:cs typeface="Arial" panose="020B0604020202020204" pitchFamily="34" charset="0"/>
            </a:endParaRPr>
          </a:p>
          <a:p>
            <a:pPr marL="0" lvl="1"/>
            <a:r>
              <a:rPr lang="en-US" b="1" dirty="0">
                <a:latin typeface="Arial" panose="020B0604020202020204" pitchFamily="34" charset="0"/>
                <a:cs typeface="Arial" panose="020B0604020202020204" pitchFamily="34" charset="0"/>
              </a:rPr>
              <a:t>Completer: </a:t>
            </a:r>
            <a:r>
              <a:rPr lang="en-US" dirty="0">
                <a:solidFill>
                  <a:schemeClr val="tx1">
                    <a:lumMod val="50000"/>
                  </a:schemeClr>
                </a:solidFill>
                <a:latin typeface="Arial" panose="020B0604020202020204" pitchFamily="34" charset="0"/>
                <a:cs typeface="Arial" panose="020B0604020202020204" pitchFamily="34" charset="0"/>
              </a:rPr>
              <a:t>a student receiving high school diploma, GED, or certificate of completion. </a:t>
            </a:r>
          </a:p>
          <a:p>
            <a:pPr marL="285750" lvl="2" indent="-285750">
              <a:buFont typeface="Arial" panose="020B0604020202020204" pitchFamily="34" charset="0"/>
              <a:buChar char="•"/>
            </a:pPr>
            <a:r>
              <a:rPr lang="en-US" dirty="0">
                <a:solidFill>
                  <a:schemeClr val="tx1">
                    <a:lumMod val="50000"/>
                  </a:schemeClr>
                </a:solidFill>
                <a:latin typeface="Arial" panose="020B0604020202020204" pitchFamily="34" charset="0"/>
                <a:cs typeface="Arial" panose="020B0604020202020204" pitchFamily="34" charset="0"/>
              </a:rPr>
              <a:t>Exit code = 92, 93, 94</a:t>
            </a:r>
          </a:p>
        </p:txBody>
      </p:sp>
      <p:sp>
        <p:nvSpPr>
          <p:cNvPr id="8" name="TextBox 7">
            <a:extLst>
              <a:ext uri="{FF2B5EF4-FFF2-40B4-BE49-F238E27FC236}">
                <a16:creationId xmlns:a16="http://schemas.microsoft.com/office/drawing/2014/main" id="{C7BC0F82-B91F-47AF-B7D6-9E8703DC96D1}"/>
              </a:ext>
            </a:extLst>
          </p:cNvPr>
          <p:cNvSpPr txBox="1"/>
          <p:nvPr/>
        </p:nvSpPr>
        <p:spPr>
          <a:xfrm>
            <a:off x="2154617" y="1108664"/>
            <a:ext cx="4572000" cy="300082"/>
          </a:xfrm>
          <a:prstGeom prst="rect">
            <a:avLst/>
          </a:prstGeom>
          <a:noFill/>
        </p:spPr>
        <p:txBody>
          <a:bodyPr wrap="square" rtlCol="0">
            <a:spAutoFit/>
          </a:bodyPr>
          <a:lstStyle/>
          <a:p>
            <a:pPr algn="ctr"/>
            <a:r>
              <a:rPr lang="en-US" sz="1350" dirty="0"/>
              <a:t>Only for schools with 9</a:t>
            </a:r>
            <a:r>
              <a:rPr lang="en-US" sz="1350" baseline="30000" dirty="0"/>
              <a:t>th</a:t>
            </a:r>
            <a:r>
              <a:rPr lang="en-US" sz="1350" dirty="0"/>
              <a:t>-12</a:t>
            </a:r>
            <a:r>
              <a:rPr lang="en-US" sz="1350" baseline="30000" dirty="0"/>
              <a:t>th</a:t>
            </a:r>
            <a:r>
              <a:rPr lang="en-US" sz="1350" dirty="0"/>
              <a:t> grades.</a:t>
            </a:r>
          </a:p>
        </p:txBody>
      </p:sp>
      <p:sp>
        <p:nvSpPr>
          <p:cNvPr id="6" name="Slide Number Placeholder 5">
            <a:extLst>
              <a:ext uri="{FF2B5EF4-FFF2-40B4-BE49-F238E27FC236}">
                <a16:creationId xmlns:a16="http://schemas.microsoft.com/office/drawing/2014/main" id="{A4729684-4262-4EA2-9FD9-1970A730F3B5}"/>
              </a:ext>
            </a:extLst>
          </p:cNvPr>
          <p:cNvSpPr>
            <a:spLocks noGrp="1"/>
          </p:cNvSpPr>
          <p:nvPr>
            <p:ph type="sldNum" idx="12"/>
          </p:nvPr>
        </p:nvSpPr>
        <p:spPr/>
        <p:txBody>
          <a:bodyPr/>
          <a:lstStyle/>
          <a:p>
            <a:fld id="{00000000-1234-1234-1234-123412341234}" type="slidenum">
              <a:rPr lang="en" smtClean="0"/>
              <a:pPr/>
              <a:t>10</a:t>
            </a:fld>
            <a:endParaRPr lang="en" dirty="0"/>
          </a:p>
        </p:txBody>
      </p:sp>
      <p:pic>
        <p:nvPicPr>
          <p:cNvPr id="5" name="Picture 4" descr="Sample of Grad Completion Tab">
            <a:extLst>
              <a:ext uri="{FF2B5EF4-FFF2-40B4-BE49-F238E27FC236}">
                <a16:creationId xmlns:a16="http://schemas.microsoft.com/office/drawing/2014/main" id="{1225258B-D430-C049-6F3C-76FB3F73A31D}"/>
              </a:ext>
            </a:extLst>
          </p:cNvPr>
          <p:cNvPicPr>
            <a:picLocks noChangeAspect="1"/>
          </p:cNvPicPr>
          <p:nvPr/>
        </p:nvPicPr>
        <p:blipFill>
          <a:blip r:embed="rId5"/>
          <a:stretch>
            <a:fillRect/>
          </a:stretch>
        </p:blipFill>
        <p:spPr>
          <a:xfrm>
            <a:off x="219618" y="2252193"/>
            <a:ext cx="8704762" cy="1485714"/>
          </a:xfrm>
          <a:prstGeom prst="rect">
            <a:avLst/>
          </a:prstGeom>
        </p:spPr>
      </p:pic>
      <p:sp>
        <p:nvSpPr>
          <p:cNvPr id="15" name="TextBox 14">
            <a:extLst>
              <a:ext uri="{FF2B5EF4-FFF2-40B4-BE49-F238E27FC236}">
                <a16:creationId xmlns:a16="http://schemas.microsoft.com/office/drawing/2014/main" id="{FF00F017-59EB-317E-379F-A8E65ECF8B54}"/>
              </a:ext>
            </a:extLst>
          </p:cNvPr>
          <p:cNvSpPr txBox="1"/>
          <p:nvPr/>
        </p:nvSpPr>
        <p:spPr>
          <a:xfrm>
            <a:off x="723899" y="1473723"/>
            <a:ext cx="7953375" cy="323165"/>
          </a:xfrm>
          <a:prstGeom prst="rect">
            <a:avLst/>
          </a:prstGeom>
          <a:noFill/>
        </p:spPr>
        <p:txBody>
          <a:bodyPr wrap="square">
            <a:spAutoFit/>
          </a:bodyPr>
          <a:lstStyle/>
          <a:p>
            <a:r>
              <a:rPr lang="en-US" sz="1500" baseline="0" dirty="0">
                <a:latin typeface="Arial" panose="020B0604020202020204" pitchFamily="34" charset="0"/>
                <a:cs typeface="Arial" panose="020B0604020202020204" pitchFamily="34" charset="0"/>
              </a:rPr>
              <a:t>Provides the 4-, 5-, 6-, and 7-year graduation and completion rates for students.</a:t>
            </a:r>
            <a:endParaRPr lang="en-US" sz="15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822AB39A-E2F1-804E-C99C-B63943F85B9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14882608"/>
      </p:ext>
    </p:extLst>
  </p:cSld>
  <p:clrMapOvr>
    <a:masterClrMapping/>
  </p:clrMapOvr>
  <mc:AlternateContent xmlns:mc="http://schemas.openxmlformats.org/markup-compatibility/2006" xmlns:p14="http://schemas.microsoft.com/office/powerpoint/2010/main">
    <mc:Choice Requires="p14">
      <p:transition spd="slow" p14:dur="2000" advTm="85749"/>
    </mc:Choice>
    <mc:Fallback xmlns="">
      <p:transition spd="slow" advTm="85749"/>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825763" y="451822"/>
            <a:ext cx="5721075"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AYG Records Tab</a:t>
            </a:r>
            <a:endParaRP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A00F70-2799-48C5-9FA5-0F9DE2226E21}"/>
              </a:ext>
              <a:ext uri="{C183D7F6-B498-43B3-948B-1728B52AA6E4}">
                <adec:decorative xmlns:adec="http://schemas.microsoft.com/office/drawing/2017/decorative" val="1"/>
              </a:ext>
            </a:extLst>
          </p:cNvPr>
          <p:cNvSpPr txBox="1"/>
          <p:nvPr/>
        </p:nvSpPr>
        <p:spPr>
          <a:xfrm>
            <a:off x="2286000" y="1242870"/>
            <a:ext cx="4572000" cy="300082"/>
          </a:xfrm>
          <a:prstGeom prst="rect">
            <a:avLst/>
          </a:prstGeom>
          <a:noFill/>
        </p:spPr>
        <p:txBody>
          <a:bodyPr wrap="square" rtlCol="0">
            <a:spAutoFit/>
          </a:bodyPr>
          <a:lstStyle/>
          <a:p>
            <a:pPr algn="ctr"/>
            <a:r>
              <a:rPr lang="en-US" sz="1350" dirty="0"/>
              <a:t>Only for schools with 9</a:t>
            </a:r>
            <a:r>
              <a:rPr lang="en-US" sz="1350" baseline="30000" dirty="0"/>
              <a:t>th</a:t>
            </a:r>
            <a:r>
              <a:rPr lang="en-US" sz="1350" dirty="0"/>
              <a:t>-12</a:t>
            </a:r>
            <a:r>
              <a:rPr lang="en-US" sz="1350" baseline="30000" dirty="0"/>
              <a:t>th</a:t>
            </a:r>
            <a:r>
              <a:rPr lang="en-US" sz="1350" dirty="0"/>
              <a:t> grades.</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7111" y="2551522"/>
            <a:ext cx="2293464" cy="1932390"/>
          </a:xfrm>
          <a:prstGeom prst="rect">
            <a:avLst/>
          </a:prstGeom>
          <a:ln>
            <a:solidFill>
              <a:schemeClr val="tx1"/>
            </a:solidFill>
          </a:ln>
        </p:spPr>
      </p:pic>
      <p:sp>
        <p:nvSpPr>
          <p:cNvPr id="7" name="TextBox 6">
            <a:extLst>
              <a:ext uri="{FF2B5EF4-FFF2-40B4-BE49-F238E27FC236}">
                <a16:creationId xmlns:a16="http://schemas.microsoft.com/office/drawing/2014/main" id="{4760A43E-56A8-3BB8-9F63-9A7612389D66}"/>
              </a:ext>
              <a:ext uri="{C183D7F6-B498-43B3-948B-1728B52AA6E4}">
                <adec:decorative xmlns:adec="http://schemas.microsoft.com/office/drawing/2017/decorative" val="1"/>
              </a:ext>
            </a:extLst>
          </p:cNvPr>
          <p:cNvSpPr txBox="1"/>
          <p:nvPr/>
        </p:nvSpPr>
        <p:spPr>
          <a:xfrm>
            <a:off x="862012" y="1653298"/>
            <a:ext cx="7419975" cy="323165"/>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Checks graduation exits, retention exits, and dropout numbers. </a:t>
            </a:r>
          </a:p>
        </p:txBody>
      </p:sp>
      <p:pic>
        <p:nvPicPr>
          <p:cNvPr id="12" name="Picture 11">
            <a:extLst>
              <a:ext uri="{FF2B5EF4-FFF2-40B4-BE49-F238E27FC236}">
                <a16:creationId xmlns:a16="http://schemas.microsoft.com/office/drawing/2014/main" id="{29D809B9-A932-B098-C7CC-7BF8C8D06B7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4947" y="2509464"/>
            <a:ext cx="5171429" cy="269523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864270" y="4784332"/>
            <a:ext cx="2914198" cy="414216"/>
          </a:xfrm>
          <a:prstGeom prst="rect">
            <a:avLst/>
          </a:prstGeom>
          <a:ln>
            <a:solidFill>
              <a:schemeClr val="tx1"/>
            </a:solidFill>
          </a:ln>
        </p:spPr>
      </p:pic>
      <p:pic>
        <p:nvPicPr>
          <p:cNvPr id="8" name="Audio 7">
            <a:hlinkClick r:id="" action="ppaction://media"/>
            <a:extLst>
              <a:ext uri="{FF2B5EF4-FFF2-40B4-BE49-F238E27FC236}">
                <a16:creationId xmlns:a16="http://schemas.microsoft.com/office/drawing/2014/main" id="{C050E06E-FC29-2D78-FEE0-9F9E74A14FB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9" name="Slide Number Placeholder 8">
            <a:extLst>
              <a:ext uri="{FF2B5EF4-FFF2-40B4-BE49-F238E27FC236}">
                <a16:creationId xmlns:a16="http://schemas.microsoft.com/office/drawing/2014/main" id="{90755CC6-0AF5-4AB0-BD78-73D95075CB8A}"/>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11</a:t>
            </a:fld>
            <a:endParaRPr lang="en" dirty="0"/>
          </a:p>
        </p:txBody>
      </p:sp>
    </p:spTree>
    <p:extLst>
      <p:ext uri="{BB962C8B-B14F-4D97-AF65-F5344CB8AC3E}">
        <p14:creationId xmlns:p14="http://schemas.microsoft.com/office/powerpoint/2010/main" val="3583438057"/>
      </p:ext>
    </p:extLst>
  </p:cSld>
  <p:clrMapOvr>
    <a:masterClrMapping/>
  </p:clrMapOvr>
  <mc:AlternateContent xmlns:mc="http://schemas.openxmlformats.org/markup-compatibility/2006" xmlns:p14="http://schemas.microsoft.com/office/powerpoint/2010/main">
    <mc:Choice Requires="p14">
      <p:transition spd="slow" p14:dur="2000" advTm="27128"/>
    </mc:Choice>
    <mc:Fallback xmlns="">
      <p:transition spd="slow" advTm="27128"/>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310640" y="694443"/>
            <a:ext cx="6376110"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Warnings Tab &amp; SE722</a:t>
            </a:r>
            <a:endParaRPr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37FAFF6-C7FE-3DF3-5907-CCDA16ED07F1}"/>
              </a:ext>
              <a:ext uri="{C183D7F6-B498-43B3-948B-1728B52AA6E4}">
                <adec:decorative xmlns:adec="http://schemas.microsoft.com/office/drawing/2017/decorative" val="1"/>
              </a:ext>
            </a:extLst>
          </p:cNvPr>
          <p:cNvSpPr txBox="1"/>
          <p:nvPr/>
        </p:nvSpPr>
        <p:spPr>
          <a:xfrm>
            <a:off x="493722" y="1397675"/>
            <a:ext cx="8360717" cy="553998"/>
          </a:xfrm>
          <a:prstGeom prst="rect">
            <a:avLst/>
          </a:prstGeom>
          <a:noFill/>
        </p:spPr>
        <p:txBody>
          <a:bodyPr wrap="square">
            <a:spAutoFit/>
          </a:bodyPr>
          <a:lstStyle/>
          <a:p>
            <a:r>
              <a:rPr lang="en-US" sz="1500" baseline="0" dirty="0">
                <a:latin typeface="Arial" panose="020B0604020202020204" pitchFamily="34" charset="0"/>
                <a:cs typeface="Arial" panose="020B0604020202020204" pitchFamily="34" charset="0"/>
              </a:rPr>
              <a:t>Warnings should always be reviewed to determine the accuracy of your data, if the data is accurate, then no further action needs to be taken. </a:t>
            </a:r>
            <a:endParaRPr lang="en-US" sz="15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E1C8BB2-5595-2102-7615-A5C2F74FA86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40382" y="2133909"/>
            <a:ext cx="4809524" cy="3580952"/>
          </a:xfrm>
          <a:prstGeom prst="rect">
            <a:avLst/>
          </a:prstGeom>
        </p:spPr>
      </p:pic>
      <p:sp>
        <p:nvSpPr>
          <p:cNvPr id="6" name="TextBox 5">
            <a:extLst>
              <a:ext uri="{FF2B5EF4-FFF2-40B4-BE49-F238E27FC236}">
                <a16:creationId xmlns:a16="http://schemas.microsoft.com/office/drawing/2014/main" id="{69F5AD31-C523-B636-17A0-0B404D3303F1}"/>
              </a:ext>
              <a:ext uri="{C183D7F6-B498-43B3-948B-1728B52AA6E4}">
                <adec:decorative xmlns:adec="http://schemas.microsoft.com/office/drawing/2017/decorative" val="1"/>
              </a:ext>
            </a:extLst>
          </p:cNvPr>
          <p:cNvSpPr txBox="1"/>
          <p:nvPr/>
        </p:nvSpPr>
        <p:spPr>
          <a:xfrm>
            <a:off x="5183867" y="2057432"/>
            <a:ext cx="3604533" cy="1077218"/>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SE722 will turn into Errors!</a:t>
            </a:r>
          </a:p>
          <a:p>
            <a:r>
              <a:rPr lang="en-US" sz="1600" dirty="0">
                <a:latin typeface="Arial" panose="020B0604020202020204" pitchFamily="34" charset="0"/>
                <a:cs typeface="Arial" panose="020B0604020202020204" pitchFamily="34" charset="0"/>
              </a:rPr>
              <a:t>Collect </a:t>
            </a:r>
            <a:r>
              <a:rPr lang="en-US" sz="1600" dirty="0">
                <a:latin typeface="Arial" panose="020B0604020202020204" pitchFamily="34" charset="0"/>
                <a:cs typeface="Arial" panose="020B0604020202020204" pitchFamily="34" charset="0"/>
                <a:hlinkClick r:id="rId6"/>
              </a:rPr>
              <a:t>Adequate Documentation </a:t>
            </a:r>
            <a:r>
              <a:rPr lang="en-US" sz="1600" dirty="0">
                <a:latin typeface="Arial" panose="020B0604020202020204" pitchFamily="34" charset="0"/>
                <a:cs typeface="Arial" panose="020B0604020202020204" pitchFamily="34" charset="0"/>
              </a:rPr>
              <a:t>from receiving school to address these future errors. </a:t>
            </a:r>
          </a:p>
        </p:txBody>
      </p:sp>
      <p:sp>
        <p:nvSpPr>
          <p:cNvPr id="13" name="TextBox 12">
            <a:extLst>
              <a:ext uri="{FF2B5EF4-FFF2-40B4-BE49-F238E27FC236}">
                <a16:creationId xmlns:a16="http://schemas.microsoft.com/office/drawing/2014/main" id="{71D36EBD-A3A8-4BF1-B4CE-0E545F8757E2}"/>
              </a:ext>
              <a:ext uri="{C183D7F6-B498-43B3-948B-1728B52AA6E4}">
                <adec:decorative xmlns:adec="http://schemas.microsoft.com/office/drawing/2017/decorative" val="1"/>
              </a:ext>
            </a:extLst>
          </p:cNvPr>
          <p:cNvSpPr txBox="1"/>
          <p:nvPr/>
        </p:nvSpPr>
        <p:spPr>
          <a:xfrm>
            <a:off x="5237207" y="4346530"/>
            <a:ext cx="3551193" cy="1323439"/>
          </a:xfrm>
          <a:prstGeom prst="rect">
            <a:avLst/>
          </a:prstGeom>
          <a:noFill/>
        </p:spPr>
        <p:txBody>
          <a:bodyPr wrap="square">
            <a:spAutoFit/>
          </a:bodyPr>
          <a:lstStyle/>
          <a:p>
            <a:pPr marL="0" indent="0">
              <a:buNone/>
            </a:pPr>
            <a:r>
              <a:rPr lang="en-US" sz="1600" b="1" dirty="0">
                <a:latin typeface="Arial" panose="020B0604020202020204" pitchFamily="34" charset="0"/>
                <a:cs typeface="Arial" panose="020B0604020202020204" pitchFamily="34" charset="0"/>
              </a:rPr>
              <a:t>Fore more support: </a:t>
            </a:r>
            <a:r>
              <a:rPr lang="en-US" sz="1600" dirty="0">
                <a:latin typeface="Arial" panose="020B0604020202020204" pitchFamily="34" charset="0"/>
                <a:cs typeface="Arial" panose="020B0604020202020204" pitchFamily="34" charset="0"/>
              </a:rPr>
              <a:t>access the </a:t>
            </a:r>
            <a:r>
              <a:rPr lang="en-US" sz="1600" i="1" dirty="0">
                <a:latin typeface="Arial" panose="020B0604020202020204" pitchFamily="34" charset="0"/>
                <a:cs typeface="Arial" panose="020B0604020202020204" pitchFamily="34" charset="0"/>
              </a:rPr>
              <a:t>Cleaning SE700 Warnings </a:t>
            </a:r>
            <a:r>
              <a:rPr lang="en-US" sz="1600" dirty="0">
                <a:latin typeface="Arial" panose="020B0604020202020204" pitchFamily="34" charset="0"/>
                <a:cs typeface="Arial" panose="020B0604020202020204" pitchFamily="34" charset="0"/>
              </a:rPr>
              <a:t>resource on the EOY page: </a:t>
            </a:r>
            <a:r>
              <a:rPr lang="en-US" sz="1600" dirty="0">
                <a:latin typeface="Arial" panose="020B0604020202020204" pitchFamily="34" charset="0"/>
                <a:cs typeface="Arial" panose="020B0604020202020204" pitchFamily="34" charset="0"/>
                <a:hlinkClick r:id="rId7"/>
              </a:rPr>
              <a:t>resources.csi.state.co.us/end-of-year/</a:t>
            </a:r>
            <a:r>
              <a:rPr lang="en-US" sz="1600" dirty="0">
                <a:latin typeface="Arial" panose="020B0604020202020204" pitchFamily="34" charset="0"/>
                <a:cs typeface="Arial" panose="020B0604020202020204" pitchFamily="34" charset="0"/>
              </a:rPr>
              <a:t> </a:t>
            </a:r>
          </a:p>
        </p:txBody>
      </p:sp>
      <p:pic>
        <p:nvPicPr>
          <p:cNvPr id="12" name="Audio 11">
            <a:hlinkClick r:id="" action="ppaction://media"/>
            <a:extLst>
              <a:ext uri="{FF2B5EF4-FFF2-40B4-BE49-F238E27FC236}">
                <a16:creationId xmlns:a16="http://schemas.microsoft.com/office/drawing/2014/main" id="{53D570F4-B8F8-B3BA-26E1-35ADE06B16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7" name="Slide Number Placeholder 6">
            <a:extLst>
              <a:ext uri="{FF2B5EF4-FFF2-40B4-BE49-F238E27FC236}">
                <a16:creationId xmlns:a16="http://schemas.microsoft.com/office/drawing/2014/main" id="{5C056B80-48FC-405B-9B27-8236BD7410B4}"/>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12</a:t>
            </a:fld>
            <a:endParaRPr lang="en" dirty="0"/>
          </a:p>
        </p:txBody>
      </p:sp>
    </p:spTree>
    <p:extLst>
      <p:ext uri="{BB962C8B-B14F-4D97-AF65-F5344CB8AC3E}">
        <p14:creationId xmlns:p14="http://schemas.microsoft.com/office/powerpoint/2010/main" val="500087848"/>
      </p:ext>
    </p:extLst>
  </p:cSld>
  <p:clrMapOvr>
    <a:masterClrMapping/>
  </p:clrMapOvr>
  <mc:AlternateContent xmlns:mc="http://schemas.openxmlformats.org/markup-compatibility/2006" xmlns:p14="http://schemas.microsoft.com/office/powerpoint/2010/main">
    <mc:Choice Requires="p14">
      <p:transition spd="slow" p14:dur="2000" advTm="149101"/>
    </mc:Choice>
    <mc:Fallback xmlns="">
      <p:transition spd="slow" advTm="149101"/>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644948" y="204536"/>
            <a:ext cx="5721075"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Snapshot Tab</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2E2EB85-CECE-86F8-4488-52817CA3D644}"/>
              </a:ext>
              <a:ext uri="{C183D7F6-B498-43B3-948B-1728B52AA6E4}">
                <adec:decorative xmlns:adec="http://schemas.microsoft.com/office/drawing/2017/decorative" val="1"/>
              </a:ext>
            </a:extLst>
          </p:cNvPr>
          <p:cNvSpPr txBox="1"/>
          <p:nvPr/>
        </p:nvSpPr>
        <p:spPr>
          <a:xfrm>
            <a:off x="514350" y="1061786"/>
            <a:ext cx="8115299" cy="784830"/>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The Snapshot tab includes all of the Error Free data from your school that CDE recognizes as being valid and on record at the close of the collection. This information includes demographic identifiers,</a:t>
            </a:r>
            <a:r>
              <a:rPr lang="en-US" sz="1500" baseline="0" dirty="0">
                <a:latin typeface="Arial" panose="020B0604020202020204" pitchFamily="34" charset="0"/>
                <a:cs typeface="Arial" panose="020B0604020202020204" pitchFamily="34" charset="0"/>
              </a:rPr>
              <a:t> codes indicating Entry/Exit and any services they’ve received at your school. </a:t>
            </a:r>
          </a:p>
        </p:txBody>
      </p:sp>
      <p:pic>
        <p:nvPicPr>
          <p:cNvPr id="11" name="Picture 10">
            <a:extLst>
              <a:ext uri="{FF2B5EF4-FFF2-40B4-BE49-F238E27FC236}">
                <a16:creationId xmlns:a16="http://schemas.microsoft.com/office/drawing/2014/main" id="{C2E0916B-9E7C-4825-1C77-EE0D97F9F7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866" y="2316147"/>
            <a:ext cx="7495238" cy="2695238"/>
          </a:xfrm>
          <a:prstGeom prst="rect">
            <a:avLst/>
          </a:prstGeom>
        </p:spPr>
      </p:pic>
      <p:pic>
        <p:nvPicPr>
          <p:cNvPr id="7" name="Audio 6">
            <a:hlinkClick r:id="" action="ppaction://media"/>
            <a:extLst>
              <a:ext uri="{FF2B5EF4-FFF2-40B4-BE49-F238E27FC236}">
                <a16:creationId xmlns:a16="http://schemas.microsoft.com/office/drawing/2014/main" id="{09883770-3A95-85DF-5E67-D6EE7BF1116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3" name="Slide Number Placeholder 2">
            <a:extLst>
              <a:ext uri="{FF2B5EF4-FFF2-40B4-BE49-F238E27FC236}">
                <a16:creationId xmlns:a16="http://schemas.microsoft.com/office/drawing/2014/main" id="{FC8A35A5-B729-4E78-B343-5AB7EC69A440}"/>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13</a:t>
            </a:fld>
            <a:endParaRPr lang="en" dirty="0"/>
          </a:p>
        </p:txBody>
      </p:sp>
    </p:spTree>
    <p:extLst>
      <p:ext uri="{BB962C8B-B14F-4D97-AF65-F5344CB8AC3E}">
        <p14:creationId xmlns:p14="http://schemas.microsoft.com/office/powerpoint/2010/main" val="4052066672"/>
      </p:ext>
    </p:extLst>
  </p:cSld>
  <p:clrMapOvr>
    <a:masterClrMapping/>
  </p:clrMapOvr>
  <mc:AlternateContent xmlns:mc="http://schemas.openxmlformats.org/markup-compatibility/2006" xmlns:p14="http://schemas.microsoft.com/office/powerpoint/2010/main">
    <mc:Choice Requires="p14">
      <p:transition spd="slow" p14:dur="2000" advTm="78506"/>
    </mc:Choice>
    <mc:Fallback xmlns="">
      <p:transition spd="slow" advTm="78506"/>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673101" y="243497"/>
            <a:ext cx="8115299"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Summary Assurance Report</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2E2EB85-CECE-86F8-4488-52817CA3D644}"/>
              </a:ext>
              <a:ext uri="{C183D7F6-B498-43B3-948B-1728B52AA6E4}">
                <adec:decorative xmlns:adec="http://schemas.microsoft.com/office/drawing/2017/decorative" val="1"/>
              </a:ext>
            </a:extLst>
          </p:cNvPr>
          <p:cNvSpPr txBox="1"/>
          <p:nvPr/>
        </p:nvSpPr>
        <p:spPr>
          <a:xfrm>
            <a:off x="514350" y="1100747"/>
            <a:ext cx="8115299" cy="784830"/>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In lieu of a signed summary report, the Summary Assurance Report indicating that the reports have been reviewed, corrected as needed, and approved for final submission to CDE. </a:t>
            </a:r>
          </a:p>
          <a:p>
            <a:endParaRPr lang="en-US" sz="1500" baseline="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8F983B0-A443-8205-CECD-84B03151B09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1" y="3003383"/>
            <a:ext cx="7996574" cy="225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80853BCC-6D94-D1C6-F419-34A895014C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3" name="Slide Number Placeholder 2">
            <a:extLst>
              <a:ext uri="{FF2B5EF4-FFF2-40B4-BE49-F238E27FC236}">
                <a16:creationId xmlns:a16="http://schemas.microsoft.com/office/drawing/2014/main" id="{FC8A35A5-B729-4E78-B343-5AB7EC69A440}"/>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14</a:t>
            </a:fld>
            <a:endParaRPr lang="en" dirty="0"/>
          </a:p>
        </p:txBody>
      </p:sp>
    </p:spTree>
    <p:extLst>
      <p:ext uri="{BB962C8B-B14F-4D97-AF65-F5344CB8AC3E}">
        <p14:creationId xmlns:p14="http://schemas.microsoft.com/office/powerpoint/2010/main" val="3121960434"/>
      </p:ext>
    </p:extLst>
  </p:cSld>
  <p:clrMapOvr>
    <a:masterClrMapping/>
  </p:clrMapOvr>
  <mc:AlternateContent xmlns:mc="http://schemas.openxmlformats.org/markup-compatibility/2006" xmlns:p14="http://schemas.microsoft.com/office/powerpoint/2010/main">
    <mc:Choice Requires="p14">
      <p:transition spd="slow" p14:dur="2000" advTm="47393"/>
    </mc:Choice>
    <mc:Fallback xmlns="">
      <p:transition spd="slow" advTm="47393"/>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p:txBody>
          <a:bodyPr spcFirstLastPara="1" vert="horz" lIns="68569" tIns="68569" rIns="68569" bIns="68569" rtlCol="0" anchor="ctr" anchorCtr="0">
            <a:normAutofit/>
          </a:bodyPr>
          <a:lstStyle/>
          <a:p>
            <a:r>
              <a:rPr lang="en-US"/>
              <a:t>Resources</a:t>
            </a:r>
          </a:p>
        </p:txBody>
      </p:sp>
      <p:sp>
        <p:nvSpPr>
          <p:cNvPr id="2" name="Content Placeholder 1">
            <a:extLst>
              <a:ext uri="{FF2B5EF4-FFF2-40B4-BE49-F238E27FC236}">
                <a16:creationId xmlns:a16="http://schemas.microsoft.com/office/drawing/2014/main" id="{7B7DF711-27FF-0FF0-36BE-F0029D4B83CD}"/>
              </a:ext>
              <a:ext uri="{C183D7F6-B498-43B3-948B-1728B52AA6E4}">
                <adec:decorative xmlns:adec="http://schemas.microsoft.com/office/drawing/2017/decorative" val="1"/>
              </a:ext>
            </a:extLst>
          </p:cNvPr>
          <p:cNvSpPr>
            <a:spLocks noGrp="1"/>
          </p:cNvSpPr>
          <p:nvPr>
            <p:ph idx="1"/>
          </p:nvPr>
        </p:nvSpPr>
        <p:spPr>
          <a:xfrm>
            <a:off x="1718414" y="1690689"/>
            <a:ext cx="6172983" cy="4351338"/>
          </a:xfrm>
        </p:spPr>
        <p:txBody>
          <a:bodyPr/>
          <a:lstStyle/>
          <a:p>
            <a:pPr lvl="0"/>
            <a:r>
              <a:rPr lang="en-US" dirty="0">
                <a:hlinkClick r:id="rId5"/>
              </a:rPr>
              <a:t>General </a:t>
            </a:r>
            <a:r>
              <a:rPr lang="en-US" b="1" dirty="0">
                <a:hlinkClick r:id="rId5"/>
              </a:rPr>
              <a:t>CSI</a:t>
            </a:r>
            <a:r>
              <a:rPr lang="en-US" dirty="0">
                <a:hlinkClick r:id="rId5"/>
              </a:rPr>
              <a:t> End of Year resources</a:t>
            </a:r>
            <a:endParaRPr lang="en-US" dirty="0"/>
          </a:p>
          <a:p>
            <a:pPr lvl="0"/>
            <a:endParaRPr lang="en-US" dirty="0"/>
          </a:p>
          <a:p>
            <a:pPr lvl="0"/>
            <a:r>
              <a:rPr lang="en-US" b="1" dirty="0">
                <a:hlinkClick r:id="rId6"/>
              </a:rPr>
              <a:t>CDE</a:t>
            </a:r>
            <a:r>
              <a:rPr lang="en-US" dirty="0">
                <a:hlinkClick r:id="rId6"/>
              </a:rPr>
              <a:t> End of Year resources</a:t>
            </a:r>
            <a:r>
              <a:rPr lang="en-US" dirty="0"/>
              <a:t> </a:t>
            </a:r>
          </a:p>
          <a:p>
            <a:pPr lvl="0"/>
            <a:endParaRPr lang="en-US" dirty="0"/>
          </a:p>
          <a:p>
            <a:pPr lvl="0"/>
            <a:r>
              <a:rPr lang="en-US" sz="2400" b="1" dirty="0">
                <a:hlinkClick r:id="rId7"/>
              </a:rPr>
              <a:t>CDE </a:t>
            </a:r>
            <a:r>
              <a:rPr lang="en-US" sz="2400" dirty="0">
                <a:hlinkClick r:id="rId7"/>
              </a:rPr>
              <a:t>Colorado Education Statistics</a:t>
            </a:r>
            <a:r>
              <a:rPr lang="en-US" sz="2400" dirty="0"/>
              <a:t> </a:t>
            </a:r>
          </a:p>
          <a:p>
            <a:pPr marL="0" lvl="0" indent="0">
              <a:buNone/>
            </a:pPr>
            <a:r>
              <a:rPr lang="en-US" sz="1600" i="1" dirty="0"/>
              <a:t>Refer to links on left of this webpage—graduation, completion, and mobility/stability statistics</a:t>
            </a:r>
          </a:p>
        </p:txBody>
      </p:sp>
      <p:pic>
        <p:nvPicPr>
          <p:cNvPr id="6" name="Audio 5">
            <a:hlinkClick r:id="" action="ppaction://media"/>
            <a:extLst>
              <a:ext uri="{FF2B5EF4-FFF2-40B4-BE49-F238E27FC236}">
                <a16:creationId xmlns:a16="http://schemas.microsoft.com/office/drawing/2014/main" id="{106A5E21-210E-3863-0142-822473BB51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vert="horz" wrap="square" lIns="68569" tIns="68569" rIns="68569" bIns="68569" rtlCol="0" anchor="t" anchorCtr="0">
            <a:noAutofit/>
          </a:bodyPr>
          <a:lstStyle/>
          <a:p>
            <a:pPr>
              <a:spcAft>
                <a:spcPts val="600"/>
              </a:spcAft>
            </a:pPr>
            <a:fld id="{00000000-1234-1234-1234-123412341234}" type="slidenum">
              <a:rPr lang="en"/>
              <a:pPr>
                <a:spcAft>
                  <a:spcPts val="600"/>
                </a:spcAft>
              </a:pPr>
              <a:t>15</a:t>
            </a:fld>
            <a:endParaRPr lang="en-US"/>
          </a:p>
        </p:txBody>
      </p:sp>
    </p:spTree>
    <p:extLst>
      <p:ext uri="{BB962C8B-B14F-4D97-AF65-F5344CB8AC3E}">
        <p14:creationId xmlns:p14="http://schemas.microsoft.com/office/powerpoint/2010/main" val="3147715434"/>
      </p:ext>
    </p:extLst>
  </p:cSld>
  <p:clrMapOvr>
    <a:masterClrMapping/>
  </p:clrMapOvr>
  <mc:AlternateContent xmlns:mc="http://schemas.openxmlformats.org/markup-compatibility/2006" xmlns:p14="http://schemas.microsoft.com/office/powerpoint/2010/main">
    <mc:Choice Requires="p14">
      <p:transition spd="slow" p14:dur="2000" advTm="28503"/>
    </mc:Choice>
    <mc:Fallback xmlns="">
      <p:transition spd="slow" advTm="28503"/>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8650" y="352425"/>
            <a:ext cx="7886700" cy="658813"/>
          </a:xfrm>
          <a:prstGeom prst="rect">
            <a:avLst/>
          </a:prstGeom>
        </p:spPr>
        <p:txBody>
          <a:bodyPr spcFirstLastPara="1" vert="horz" wrap="square" lIns="68569" tIns="68569" rIns="68569" bIns="68569" rtlCol="0" anchor="b" anchorCtr="0">
            <a:noAutofit/>
          </a:bodyPr>
          <a:lstStyle/>
          <a:p>
            <a:pPr algn="ctr"/>
            <a:r>
              <a:rPr lang="en-US" dirty="0">
                <a:latin typeface="Arial" panose="020B0604020202020204" pitchFamily="34" charset="0"/>
                <a:cs typeface="Arial" panose="020B0604020202020204" pitchFamily="34" charset="0"/>
              </a:rPr>
              <a:t>Next Steps</a:t>
            </a:r>
            <a:endParaRPr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0C334AE7-75EA-425A-AAA8-085EE131E9E2}"/>
              </a:ext>
            </a:extLst>
          </p:cNvPr>
          <p:cNvSpPr>
            <a:spLocks noGrp="1"/>
          </p:cNvSpPr>
          <p:nvPr>
            <p:ph idx="1"/>
          </p:nvPr>
        </p:nvSpPr>
        <p:spPr>
          <a:xfrm>
            <a:off x="628650" y="1106511"/>
            <a:ext cx="7886700" cy="4894216"/>
          </a:xfrm>
        </p:spPr>
        <p:txBody>
          <a:bodyPr>
            <a:normAutofit fontScale="92500" lnSpcReduction="20000"/>
          </a:bodyPr>
          <a:lstStyle/>
          <a:p>
            <a:r>
              <a:rPr lang="en-US" altLang="en-US" sz="2600" dirty="0">
                <a:latin typeface="Arial" panose="020B0604020202020204" pitchFamily="34" charset="0"/>
                <a:cs typeface="Arial" panose="020B0604020202020204" pitchFamily="34" charset="0"/>
              </a:rPr>
              <a:t>Retrieve your Summary Report from G-Drive. </a:t>
            </a:r>
            <a:endParaRPr lang="en-US" sz="2600" dirty="0"/>
          </a:p>
          <a:p>
            <a:pPr>
              <a:lnSpc>
                <a:spcPct val="120000"/>
              </a:lnSpc>
            </a:pPr>
            <a:r>
              <a:rPr lang="en-US" altLang="en-US" sz="2600" dirty="0">
                <a:latin typeface="Arial" panose="020B0604020202020204" pitchFamily="34" charset="0"/>
                <a:cs typeface="Arial" panose="020B0604020202020204" pitchFamily="34" charset="0"/>
              </a:rPr>
              <a:t>Review and validate data</a:t>
            </a:r>
          </a:p>
          <a:p>
            <a:pPr lvl="1">
              <a:lnSpc>
                <a:spcPct val="120000"/>
              </a:lnSpc>
            </a:pPr>
            <a:r>
              <a:rPr lang="en-US" altLang="en-US" dirty="0">
                <a:latin typeface="Arial" panose="020B0604020202020204" pitchFamily="34" charset="0"/>
                <a:cs typeface="Arial" panose="020B0604020202020204" pitchFamily="34" charset="0"/>
              </a:rPr>
              <a:t>If data needs to be updated, do one of the following by the Initial Summary Review deadline:</a:t>
            </a:r>
            <a:endParaRPr lang="en-US" dirty="0">
              <a:solidFill>
                <a:srgbClr val="677480"/>
              </a:solidFill>
              <a:latin typeface="+mj-lt"/>
              <a:ea typeface="Arial Unicode MS" panose="020B0604020202020204" pitchFamily="34" charset="-128"/>
              <a:cs typeface="Arial Unicode MS" panose="020B0604020202020204" pitchFamily="34" charset="-128"/>
              <a:sym typeface="Lato"/>
            </a:endParaRPr>
          </a:p>
          <a:p>
            <a:pPr marL="1371600" lvl="2" indent="-457200">
              <a:lnSpc>
                <a:spcPct val="120000"/>
              </a:lnSpc>
              <a:buFont typeface="+mj-lt"/>
              <a:buAutoNum type="arabicPeriod"/>
            </a:pPr>
            <a:r>
              <a:rPr lang="en-US" altLang="en-US" sz="2200" dirty="0">
                <a:latin typeface="Arial" panose="020B0604020202020204" pitchFamily="34" charset="0"/>
                <a:cs typeface="Arial" panose="020B0604020202020204" pitchFamily="34" charset="0"/>
              </a:rPr>
              <a:t>Send an email to </a:t>
            </a:r>
            <a:r>
              <a:rPr lang="en-US" altLang="en-US" sz="2200" dirty="0">
                <a:latin typeface="Arial" panose="020B0604020202020204" pitchFamily="34" charset="0"/>
                <a:cs typeface="Arial" panose="020B0604020202020204" pitchFamily="34" charset="0"/>
                <a:hlinkClick r:id="rId5"/>
              </a:rPr>
              <a:t>submissions_csi@csi.state.co.us </a:t>
            </a:r>
            <a:r>
              <a:rPr lang="en-US" altLang="en-US" sz="2200" dirty="0">
                <a:latin typeface="Arial" panose="020B0604020202020204" pitchFamily="34" charset="0"/>
                <a:cs typeface="Arial" panose="020B0604020202020204" pitchFamily="34" charset="0"/>
              </a:rPr>
              <a:t>with a description of the edits needed;  OR</a:t>
            </a:r>
          </a:p>
          <a:p>
            <a:pPr marL="1371600" lvl="2" indent="-457200">
              <a:lnSpc>
                <a:spcPct val="120000"/>
              </a:lnSpc>
              <a:buFont typeface="+mj-lt"/>
              <a:buAutoNum type="arabicPeriod"/>
            </a:pPr>
            <a:r>
              <a:rPr lang="en-US" altLang="en-US" sz="2200" dirty="0">
                <a:latin typeface="Arial" panose="020B0604020202020204" pitchFamily="34" charset="0"/>
                <a:cs typeface="Arial" panose="020B0604020202020204" pitchFamily="34" charset="0"/>
              </a:rPr>
              <a:t>Update a copy of your most recent file submission (highlighting edited cells), upload to G-Drive &amp; email CSI; OR</a:t>
            </a:r>
          </a:p>
          <a:p>
            <a:pPr marL="1371600" lvl="2" indent="-457200">
              <a:lnSpc>
                <a:spcPct val="120000"/>
              </a:lnSpc>
              <a:buFont typeface="+mj-lt"/>
              <a:buAutoNum type="arabicPeriod"/>
            </a:pPr>
            <a:r>
              <a:rPr lang="en-US" altLang="en-US" sz="2200" dirty="0">
                <a:latin typeface="Arial" panose="020B0604020202020204" pitchFamily="34" charset="0"/>
                <a:cs typeface="Arial" panose="020B0604020202020204" pitchFamily="34" charset="0"/>
              </a:rPr>
              <a:t>Request to walk through changes needed with a CSI staff member</a:t>
            </a:r>
          </a:p>
          <a:p>
            <a:pPr>
              <a:lnSpc>
                <a:spcPct val="120000"/>
              </a:lnSpc>
            </a:pPr>
            <a:r>
              <a:rPr lang="en-US" sz="2600" dirty="0">
                <a:latin typeface="Arial" panose="020B0604020202020204" pitchFamily="34" charset="0"/>
                <a:cs typeface="Arial" panose="020B0604020202020204" pitchFamily="34" charset="0"/>
              </a:rPr>
              <a:t>Once data has been deemed accurate, complete the Summary Assurance Report Form by using the link.</a:t>
            </a:r>
            <a:endParaRPr lang="en-US" sz="2600" b="1" dirty="0">
              <a:solidFill>
                <a:srgbClr val="FF0000"/>
              </a:solidFill>
              <a:latin typeface="Arial" panose="020B0604020202020204" pitchFamily="34" charset="0"/>
              <a:cs typeface="Arial" panose="020B0604020202020204" pitchFamily="34" charset="0"/>
            </a:endParaRPr>
          </a:p>
          <a:p>
            <a:endParaRPr lang="en-US" dirty="0"/>
          </a:p>
        </p:txBody>
      </p:sp>
      <p:pic>
        <p:nvPicPr>
          <p:cNvPr id="4" name="Audio 3">
            <a:hlinkClick r:id="" action="ppaction://media"/>
            <a:extLst>
              <a:ext uri="{FF2B5EF4-FFF2-40B4-BE49-F238E27FC236}">
                <a16:creationId xmlns:a16="http://schemas.microsoft.com/office/drawing/2014/main" id="{6A737337-513C-F302-6344-8F91566AC5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80967165"/>
      </p:ext>
    </p:extLst>
  </p:cSld>
  <p:clrMapOvr>
    <a:masterClrMapping/>
  </p:clrMapOvr>
  <mc:AlternateContent xmlns:mc="http://schemas.openxmlformats.org/markup-compatibility/2006" xmlns:p14="http://schemas.microsoft.com/office/powerpoint/2010/main">
    <mc:Choice Requires="p14">
      <p:transition spd="slow" p14:dur="2000" advTm="93256"/>
    </mc:Choice>
    <mc:Fallback xmlns="">
      <p:transition spd="slow" advTm="93256"/>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3CA4AF6B-0A6D-4A4B-9696-3E8AE968252A}"/>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pic>
        <p:nvPicPr>
          <p:cNvPr id="10" name="Audio 9">
            <a:hlinkClick r:id="" action="ppaction://media"/>
            <a:extLst>
              <a:ext uri="{FF2B5EF4-FFF2-40B4-BE49-F238E27FC236}">
                <a16:creationId xmlns:a16="http://schemas.microsoft.com/office/drawing/2014/main" id="{DCC535D3-617D-3DA5-104B-A58509A5E12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8910"/>
    </mc:Choice>
    <mc:Fallback xmlns="">
      <p:transition spd="slow" advTm="8910"/>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US" dirty="0"/>
              <a:t>How is EOY data used?</a:t>
            </a:r>
          </a:p>
        </p:txBody>
      </p:sp>
      <p:sp>
        <p:nvSpPr>
          <p:cNvPr id="14" name="Content Placeholder 13">
            <a:extLst>
              <a:ext uri="{FF2B5EF4-FFF2-40B4-BE49-F238E27FC236}">
                <a16:creationId xmlns:a16="http://schemas.microsoft.com/office/drawing/2014/main" id="{2C26D286-E92E-7369-C104-502242F9E653}"/>
              </a:ext>
            </a:extLst>
          </p:cNvPr>
          <p:cNvSpPr>
            <a:spLocks noGrp="1"/>
          </p:cNvSpPr>
          <p:nvPr>
            <p:ph idx="1"/>
          </p:nvPr>
        </p:nvSpPr>
        <p:spPr>
          <a:xfrm>
            <a:off x="847912" y="2023824"/>
            <a:ext cx="7886700" cy="4351338"/>
          </a:xfrm>
        </p:spPr>
        <p:txBody>
          <a:bodyPr>
            <a:normAutofit/>
          </a:bodyPr>
          <a:lstStyle/>
          <a:p>
            <a:pPr lvl="0">
              <a:lnSpc>
                <a:spcPct val="100000"/>
              </a:lnSpc>
            </a:pPr>
            <a:r>
              <a:rPr lang="en-US" sz="2400" dirty="0"/>
              <a:t>Used by CDE in determination of a school’s plan type </a:t>
            </a:r>
          </a:p>
          <a:p>
            <a:pPr lvl="0">
              <a:lnSpc>
                <a:spcPct val="100000"/>
              </a:lnSpc>
            </a:pPr>
            <a:r>
              <a:rPr lang="en-US" sz="2400" dirty="0"/>
              <a:t>Used by CSI in determination of a school’s accreditation rating</a:t>
            </a:r>
          </a:p>
          <a:p>
            <a:pPr lvl="0">
              <a:lnSpc>
                <a:spcPct val="100000"/>
              </a:lnSpc>
            </a:pPr>
            <a:r>
              <a:rPr lang="en-US" sz="2400" dirty="0"/>
              <a:t>Considers student demographic information as well as exit data used to calculate completion, graduation, dropout, and mobility rates.</a:t>
            </a:r>
          </a:p>
        </p:txBody>
      </p:sp>
      <p:pic>
        <p:nvPicPr>
          <p:cNvPr id="10" name="Audio 9">
            <a:hlinkClick r:id="" action="ppaction://media"/>
            <a:extLst>
              <a:ext uri="{FF2B5EF4-FFF2-40B4-BE49-F238E27FC236}">
                <a16:creationId xmlns:a16="http://schemas.microsoft.com/office/drawing/2014/main" id="{88811284-5BCF-8B01-3C5E-EFB4D8AD21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05072203"/>
      </p:ext>
    </p:extLst>
  </p:cSld>
  <p:clrMapOvr>
    <a:masterClrMapping/>
  </p:clrMapOvr>
  <mc:AlternateContent xmlns:mc="http://schemas.openxmlformats.org/markup-compatibility/2006" xmlns:p14="http://schemas.microsoft.com/office/powerpoint/2010/main">
    <mc:Choice Requires="p14">
      <p:transition spd="slow" p14:dur="2000" advTm="44936"/>
    </mc:Choice>
    <mc:Fallback xmlns="">
      <p:transition spd="slow" advTm="44936"/>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8650" y="588333"/>
            <a:ext cx="7886700" cy="1325563"/>
          </a:xfrm>
          <a:prstGeom prst="rect">
            <a:avLst/>
          </a:prstGeom>
        </p:spPr>
        <p:txBody>
          <a:bodyPr spcFirstLastPara="1" vert="horz" wrap="square" lIns="68569" tIns="68569" rIns="68569" bIns="68569" rtlCol="0" anchor="b" anchorCtr="0">
            <a:noAutofit/>
          </a:bodyPr>
          <a:lstStyle/>
          <a:p>
            <a:pPr algn="ctr"/>
            <a:r>
              <a:rPr lang="en-US" dirty="0">
                <a:latin typeface="Arial" panose="020B0604020202020204" pitchFamily="34" charset="0"/>
                <a:cs typeface="Arial" panose="020B0604020202020204" pitchFamily="34" charset="0"/>
              </a:rPr>
              <a:t>EOY Summary Deadlines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798953BD-F554-4749-AB1B-3EB475C0C21C}"/>
              </a:ext>
            </a:extLst>
          </p:cNvPr>
          <p:cNvSpPr>
            <a:spLocks noGrp="1"/>
          </p:cNvSpPr>
          <p:nvPr>
            <p:ph sz="half" idx="1"/>
          </p:nvPr>
        </p:nvSpPr>
        <p:spPr>
          <a:xfrm>
            <a:off x="826610" y="1459674"/>
            <a:ext cx="7886700" cy="4008529"/>
          </a:xfrm>
        </p:spPr>
        <p:txBody>
          <a:bodyPr>
            <a:normAutofit/>
          </a:bodyPr>
          <a:lstStyle/>
          <a:p>
            <a:pPr marL="0" indent="0">
              <a:buNone/>
            </a:pPr>
            <a:r>
              <a:rPr lang="en-US" sz="2400" b="1" dirty="0">
                <a:solidFill>
                  <a:schemeClr val="tx1"/>
                </a:solidFill>
              </a:rPr>
              <a:t>Summary Review</a:t>
            </a:r>
            <a:endParaRPr lang="en-US" sz="2400" dirty="0">
              <a:solidFill>
                <a:schemeClr val="tx1"/>
              </a:solidFill>
            </a:endParaRPr>
          </a:p>
          <a:p>
            <a:pPr marL="600075" lvl="1" indent="-257175"/>
            <a:r>
              <a:rPr lang="en-US" dirty="0"/>
              <a:t>Last chance for schools to review and update all data fields</a:t>
            </a:r>
          </a:p>
          <a:p>
            <a:pPr marL="600075" lvl="1" indent="-257175">
              <a:buFont typeface="Arial" panose="020B0604020202020204" pitchFamily="34" charset="0"/>
              <a:buChar char="•"/>
            </a:pPr>
            <a:r>
              <a:rPr lang="en-US" dirty="0"/>
              <a:t>CSI internal checks still in progress and may require limited updates in Fall</a:t>
            </a:r>
          </a:p>
          <a:p>
            <a:pPr marL="600075" lvl="1" indent="-257175">
              <a:buFont typeface="Arial" panose="020B0604020202020204" pitchFamily="34" charset="0"/>
              <a:buChar char="•"/>
            </a:pPr>
            <a:r>
              <a:rPr lang="en-US" dirty="0"/>
              <a:t>Graduate records should be updated before this deadline</a:t>
            </a:r>
          </a:p>
          <a:p>
            <a:pPr marL="600075" lvl="1" indent="-257175"/>
            <a:r>
              <a:rPr lang="en-US" b="1" dirty="0"/>
              <a:t>Summary Assurance Report Due ~ </a:t>
            </a:r>
            <a:r>
              <a:rPr lang="en-US" dirty="0"/>
              <a:t>end of August*</a:t>
            </a:r>
          </a:p>
          <a:p>
            <a:pPr marL="600075" lvl="1" indent="-257175"/>
            <a:r>
              <a:rPr lang="en-US" dirty="0"/>
              <a:t>Electronic assurance form to replace signed certification</a:t>
            </a:r>
          </a:p>
          <a:p>
            <a:pPr marL="600075" lvl="1" indent="-257175"/>
            <a:endParaRPr lang="en-US" sz="1800" dirty="0"/>
          </a:p>
        </p:txBody>
      </p:sp>
      <p:sp>
        <p:nvSpPr>
          <p:cNvPr id="4" name="TextBox 3">
            <a:extLst>
              <a:ext uri="{FF2B5EF4-FFF2-40B4-BE49-F238E27FC236}">
                <a16:creationId xmlns:a16="http://schemas.microsoft.com/office/drawing/2014/main" id="{C9E859D2-47BC-4177-881E-FF46E06A85B8}"/>
              </a:ext>
            </a:extLst>
          </p:cNvPr>
          <p:cNvSpPr txBox="1"/>
          <p:nvPr/>
        </p:nvSpPr>
        <p:spPr>
          <a:xfrm>
            <a:off x="1244907" y="5468203"/>
            <a:ext cx="7050107" cy="830997"/>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*For specific deadlines, check one of the following resources:</a:t>
            </a:r>
          </a:p>
          <a:p>
            <a:pPr marL="285750" indent="-285750">
              <a:buFont typeface="Arial" panose="020B0604020202020204" pitchFamily="34" charset="0"/>
              <a:buChar char="•"/>
            </a:pPr>
            <a:r>
              <a:rPr lang="en-US" sz="1600" b="1" i="1" dirty="0">
                <a:latin typeface="Arial" panose="020B0604020202020204" pitchFamily="34" charset="0"/>
                <a:cs typeface="Arial" panose="020B0604020202020204" pitchFamily="34" charset="0"/>
              </a:rPr>
              <a:t>CSI online calendar</a:t>
            </a:r>
          </a:p>
          <a:p>
            <a:pPr marL="285750" indent="-285750">
              <a:buFont typeface="Arial" panose="020B0604020202020204" pitchFamily="34" charset="0"/>
              <a:buChar char="•"/>
            </a:pPr>
            <a:r>
              <a:rPr lang="en-US" sz="1600" b="1" i="1" dirty="0">
                <a:latin typeface="Arial" panose="020B0604020202020204" pitchFamily="34" charset="0"/>
                <a:cs typeface="Arial" panose="020B0604020202020204" pitchFamily="34" charset="0"/>
              </a:rPr>
              <a:t>Weekly Update email</a:t>
            </a:r>
          </a:p>
        </p:txBody>
      </p:sp>
      <p:pic>
        <p:nvPicPr>
          <p:cNvPr id="10" name="Audio 9">
            <a:hlinkClick r:id="" action="ppaction://media"/>
            <a:extLst>
              <a:ext uri="{FF2B5EF4-FFF2-40B4-BE49-F238E27FC236}">
                <a16:creationId xmlns:a16="http://schemas.microsoft.com/office/drawing/2014/main" id="{6E58AACC-D5AD-4B47-D64B-EA0FB79DC6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66099477"/>
      </p:ext>
    </p:extLst>
  </p:cSld>
  <p:clrMapOvr>
    <a:masterClrMapping/>
  </p:clrMapOvr>
  <mc:AlternateContent xmlns:mc="http://schemas.openxmlformats.org/markup-compatibility/2006" xmlns:p14="http://schemas.microsoft.com/office/powerpoint/2010/main">
    <mc:Choice Requires="p14">
      <p:transition spd="slow" p14:dur="2000" advTm="73257"/>
    </mc:Choice>
    <mc:Fallback xmlns="">
      <p:transition spd="slow" advTm="73257"/>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Sample Report Walk Through</a:t>
            </a:r>
            <a:endParaRPr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DE577F0-ACC8-4E69-4656-DBFA53C0E9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97254497"/>
      </p:ext>
    </p:extLst>
  </p:cSld>
  <p:clrMapOvr>
    <a:masterClrMapping/>
  </p:clrMapOvr>
  <mc:AlternateContent xmlns:mc="http://schemas.openxmlformats.org/markup-compatibility/2006" xmlns:p14="http://schemas.microsoft.com/office/powerpoint/2010/main">
    <mc:Choice Requires="p14">
      <p:transition spd="slow" p14:dur="2000" advTm="2123"/>
    </mc:Choice>
    <mc:Fallback xmlns="">
      <p:transition spd="slow" advTm="2123"/>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Summary Report Contents</a:t>
            </a:r>
            <a:br>
              <a:rPr lang="en" sz="4050" dirty="0">
                <a:latin typeface="Arial" panose="020B0604020202020204" pitchFamily="34" charset="0"/>
                <a:cs typeface="Arial" panose="020B0604020202020204" pitchFamily="34" charset="0"/>
              </a:rPr>
            </a:br>
            <a:endParaRPr sz="4050" dirty="0">
              <a:latin typeface="Arial" panose="020B0604020202020204" pitchFamily="34" charset="0"/>
              <a:cs typeface="Arial" panose="020B0604020202020204" pitchFamily="34" charset="0"/>
            </a:endParaRPr>
          </a:p>
        </p:txBody>
      </p:sp>
      <p:sp>
        <p:nvSpPr>
          <p:cNvPr id="94" name="Shape 94"/>
          <p:cNvSpPr txBox="1"/>
          <p:nvPr/>
        </p:nvSpPr>
        <p:spPr>
          <a:xfrm>
            <a:off x="3095515" y="1210203"/>
            <a:ext cx="3173142" cy="3747206"/>
          </a:xfrm>
          <a:prstGeom prst="rect">
            <a:avLst/>
          </a:prstGeom>
          <a:solidFill>
            <a:schemeClr val="bg1"/>
          </a:solidFill>
          <a:ln>
            <a:noFill/>
          </a:ln>
        </p:spPr>
        <p:txBody>
          <a:bodyPr spcFirstLastPara="1" wrap="square" lIns="68569" tIns="68569" rIns="68569" bIns="68569" anchor="t" anchorCtr="0">
            <a:noAutofit/>
          </a:bodyPr>
          <a:lstStyle/>
          <a:p>
            <a:pPr marL="0" lvl="1"/>
            <a:r>
              <a:rPr lang="en-US" sz="1600" b="1" dirty="0">
                <a:latin typeface="Arial" panose="020B0604020202020204" pitchFamily="34" charset="0"/>
                <a:cs typeface="Arial" panose="020B0604020202020204" pitchFamily="34" charset="0"/>
              </a:rPr>
              <a:t>Admin Tabs</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Instructions</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Summary Assurance Report</a:t>
            </a:r>
          </a:p>
          <a:p>
            <a:pPr marL="2857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0" lvl="1"/>
            <a:r>
              <a:rPr lang="en-US" sz="1600" b="1" dirty="0">
                <a:latin typeface="Arial" panose="020B0604020202020204" pitchFamily="34" charset="0"/>
                <a:cs typeface="Arial" panose="020B0604020202020204" pitchFamily="34" charset="0"/>
              </a:rPr>
              <a:t>CDE Calculations</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Membership</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Mobility</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Attendance &amp; Truancy</a:t>
            </a:r>
          </a:p>
          <a:p>
            <a:pPr marL="2857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0" lvl="1"/>
            <a:r>
              <a:rPr lang="en-US" sz="1600" b="1" dirty="0">
                <a:latin typeface="Arial" panose="020B0604020202020204" pitchFamily="34" charset="0"/>
                <a:cs typeface="Arial" panose="020B0604020202020204" pitchFamily="34" charset="0"/>
              </a:rPr>
              <a:t>For High Schools</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Grad Complete</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AYG Records</a:t>
            </a:r>
          </a:p>
          <a:p>
            <a:pPr marL="2857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0" lvl="1"/>
            <a:r>
              <a:rPr lang="en-US" sz="1600" b="1" dirty="0">
                <a:latin typeface="Arial" panose="020B0604020202020204" pitchFamily="34" charset="0"/>
                <a:cs typeface="Arial" panose="020B0604020202020204" pitchFamily="34" charset="0"/>
              </a:rPr>
              <a:t>School Data</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Warnings</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Snapshot - </a:t>
            </a:r>
            <a:r>
              <a:rPr lang="en-US" sz="1600" i="1" dirty="0">
                <a:latin typeface="Arial" panose="020B0604020202020204" pitchFamily="34" charset="0"/>
                <a:cs typeface="Arial" panose="020B0604020202020204" pitchFamily="34" charset="0"/>
              </a:rPr>
              <a:t>Filter to find data causing issues.</a:t>
            </a:r>
          </a:p>
          <a:p>
            <a:pPr marL="0" lvl="1"/>
            <a:endParaRPr lang="en-US" sz="1350" dirty="0">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0" lvl="1"/>
            <a:endParaRPr lang="en-US" sz="1350" dirty="0">
              <a:latin typeface="Arial" panose="020B0604020202020204" pitchFamily="34" charset="0"/>
              <a:cs typeface="Arial" panose="020B0604020202020204" pitchFamily="34" charset="0"/>
            </a:endParaRPr>
          </a:p>
          <a:p>
            <a:pPr marL="0" lvl="1">
              <a:spcBef>
                <a:spcPts val="450"/>
              </a:spcBef>
              <a:buClr>
                <a:schemeClr val="dk1"/>
              </a:buClr>
              <a:buSzPts val="1100"/>
            </a:pPr>
            <a:endParaRPr sz="1350" dirty="0">
              <a:solidFill>
                <a:srgbClr val="677480"/>
              </a:solidFill>
              <a:latin typeface="+mj-lt"/>
              <a:ea typeface="Arial Unicode MS" panose="020B0604020202020204" pitchFamily="34" charset="-128"/>
              <a:cs typeface="Arial Unicode MS" panose="020B0604020202020204" pitchFamily="34" charset="-128"/>
              <a:sym typeface="Lato"/>
            </a:endParaRPr>
          </a:p>
          <a:p>
            <a:pPr>
              <a:spcBef>
                <a:spcPts val="450"/>
              </a:spcBef>
            </a:pPr>
            <a:endParaRPr sz="1350" dirty="0">
              <a:solidFill>
                <a:srgbClr val="677480"/>
              </a:solidFill>
              <a:latin typeface="+mj-lt"/>
              <a:ea typeface="Arial Unicode MS" panose="020B0604020202020204" pitchFamily="34" charset="-128"/>
              <a:cs typeface="Arial Unicode MS" panose="020B0604020202020204" pitchFamily="34" charset="-128"/>
              <a:sym typeface="Lato"/>
            </a:endParaRPr>
          </a:p>
        </p:txBody>
      </p:sp>
      <p:pic>
        <p:nvPicPr>
          <p:cNvPr id="15" name="Picture 14" descr="Example of Tabs">
            <a:extLst>
              <a:ext uri="{FF2B5EF4-FFF2-40B4-BE49-F238E27FC236}">
                <a16:creationId xmlns:a16="http://schemas.microsoft.com/office/drawing/2014/main" id="{03F04A61-6BC9-4869-7CAD-07FA3792DC09}"/>
              </a:ext>
            </a:extLst>
          </p:cNvPr>
          <p:cNvPicPr>
            <a:picLocks noChangeAspect="1"/>
          </p:cNvPicPr>
          <p:nvPr/>
        </p:nvPicPr>
        <p:blipFill>
          <a:blip r:embed="rId5"/>
          <a:stretch>
            <a:fillRect/>
          </a:stretch>
        </p:blipFill>
        <p:spPr>
          <a:xfrm>
            <a:off x="527808" y="5658882"/>
            <a:ext cx="8088383" cy="223819"/>
          </a:xfrm>
          <a:prstGeom prst="rect">
            <a:avLst/>
          </a:prstGeom>
        </p:spPr>
      </p:pic>
      <p:pic>
        <p:nvPicPr>
          <p:cNvPr id="41" name="Audio 40">
            <a:hlinkClick r:id="" action="ppaction://media"/>
            <a:extLst>
              <a:ext uri="{FF2B5EF4-FFF2-40B4-BE49-F238E27FC236}">
                <a16:creationId xmlns:a16="http://schemas.microsoft.com/office/drawing/2014/main" id="{959A39DA-DC86-AE1C-78F8-02F14D9C6E2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0970372"/>
      </p:ext>
    </p:extLst>
  </p:cSld>
  <p:clrMapOvr>
    <a:masterClrMapping/>
  </p:clrMapOvr>
  <mc:AlternateContent xmlns:mc="http://schemas.openxmlformats.org/markup-compatibility/2006" xmlns:p14="http://schemas.microsoft.com/office/powerpoint/2010/main">
    <mc:Choice Requires="p14">
      <p:transition spd="slow" p14:dur="2000" advTm="81190"/>
    </mc:Choice>
    <mc:Fallback xmlns="">
      <p:transition spd="slow" advTm="8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711463" y="213303"/>
            <a:ext cx="5721075" cy="857250"/>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Instructions Tab</a:t>
            </a:r>
            <a:endParaRPr sz="4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3051D46-DFC7-4E10-9102-A37A247B4D8E}"/>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6</a:t>
            </a:fld>
            <a:endParaRPr lang="en" dirty="0"/>
          </a:p>
        </p:txBody>
      </p:sp>
      <p:pic>
        <p:nvPicPr>
          <p:cNvPr id="3" name="Picture 2">
            <a:extLst>
              <a:ext uri="{FF2B5EF4-FFF2-40B4-BE49-F238E27FC236}">
                <a16:creationId xmlns:a16="http://schemas.microsoft.com/office/drawing/2014/main" id="{8265FD66-AEFE-489A-B380-F80D599C70D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65133" y="1916882"/>
            <a:ext cx="6013733" cy="4023021"/>
          </a:xfrm>
          <a:prstGeom prst="rect">
            <a:avLst/>
          </a:prstGeom>
        </p:spPr>
      </p:pic>
      <p:sp>
        <p:nvSpPr>
          <p:cNvPr id="8" name="TextBox 7">
            <a:extLst>
              <a:ext uri="{FF2B5EF4-FFF2-40B4-BE49-F238E27FC236}">
                <a16:creationId xmlns:a16="http://schemas.microsoft.com/office/drawing/2014/main" id="{4EA31594-9582-944A-60B9-97418920AEDE}"/>
              </a:ext>
              <a:ext uri="{C183D7F6-B498-43B3-948B-1728B52AA6E4}">
                <adec:decorative xmlns:adec="http://schemas.microsoft.com/office/drawing/2017/decorative" val="1"/>
              </a:ext>
            </a:extLst>
          </p:cNvPr>
          <p:cNvSpPr txBox="1"/>
          <p:nvPr/>
        </p:nvSpPr>
        <p:spPr>
          <a:xfrm>
            <a:off x="934900" y="1135530"/>
            <a:ext cx="7820025" cy="553998"/>
          </a:xfrm>
          <a:prstGeom prst="rect">
            <a:avLst/>
          </a:prstGeom>
          <a:noFill/>
        </p:spPr>
        <p:txBody>
          <a:bodyPr wrap="square">
            <a:spAutoFit/>
          </a:bodyPr>
          <a:lstStyle/>
          <a:p>
            <a:r>
              <a:rPr lang="en-US" sz="1500" baseline="0" dirty="0">
                <a:latin typeface="Arial" panose="020B0604020202020204" pitchFamily="34" charset="0"/>
                <a:cs typeface="Arial" panose="020B0604020202020204" pitchFamily="34" charset="0"/>
              </a:rPr>
              <a:t>This information should be read in its entirety since it provides all the instructions and deadlines schools.</a:t>
            </a:r>
          </a:p>
        </p:txBody>
      </p:sp>
      <p:pic>
        <p:nvPicPr>
          <p:cNvPr id="18" name="Audio 17">
            <a:hlinkClick r:id="" action="ppaction://media"/>
            <a:extLst>
              <a:ext uri="{FF2B5EF4-FFF2-40B4-BE49-F238E27FC236}">
                <a16:creationId xmlns:a16="http://schemas.microsoft.com/office/drawing/2014/main" id="{AA9B2D5F-89D0-C3D5-76DF-21EDCE9A18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22449422"/>
      </p:ext>
    </p:extLst>
  </p:cSld>
  <p:clrMapOvr>
    <a:masterClrMapping/>
  </p:clrMapOvr>
  <mc:AlternateContent xmlns:mc="http://schemas.openxmlformats.org/markup-compatibility/2006" xmlns:p14="http://schemas.microsoft.com/office/powerpoint/2010/main">
    <mc:Choice Requires="p14">
      <p:transition spd="slow" p14:dur="2000" advTm="16892"/>
    </mc:Choice>
    <mc:Fallback xmlns="">
      <p:transition spd="slow" advTm="16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644948" y="267392"/>
            <a:ext cx="5721075" cy="857250"/>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Membership Tab</a:t>
            </a:r>
            <a:endParaRPr sz="405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A5563E-E177-9C5A-A5F2-53A10E5A05D7}"/>
              </a:ext>
              <a:ext uri="{C183D7F6-B498-43B3-948B-1728B52AA6E4}">
                <adec:decorative xmlns:adec="http://schemas.microsoft.com/office/drawing/2017/decorative" val="1"/>
              </a:ext>
            </a:extLst>
          </p:cNvPr>
          <p:cNvSpPr txBox="1"/>
          <p:nvPr/>
        </p:nvSpPr>
        <p:spPr>
          <a:xfrm>
            <a:off x="709612" y="1124642"/>
            <a:ext cx="7724775" cy="553998"/>
          </a:xfrm>
          <a:prstGeom prst="rect">
            <a:avLst/>
          </a:prstGeom>
          <a:noFill/>
        </p:spPr>
        <p:txBody>
          <a:bodyPr wrap="square">
            <a:spAutoFit/>
          </a:bodyPr>
          <a:lstStyle/>
          <a:p>
            <a:r>
              <a:rPr lang="en-US" sz="1500" baseline="0" dirty="0">
                <a:latin typeface="Arial" panose="020B0604020202020204" pitchFamily="34" charset="0"/>
                <a:cs typeface="Arial" panose="020B0604020202020204" pitchFamily="34" charset="0"/>
              </a:rPr>
              <a:t>This data should reflect the number of students who attended your school </a:t>
            </a:r>
            <a:r>
              <a:rPr lang="en-US" sz="1500" b="1" i="1" baseline="0" dirty="0">
                <a:latin typeface="Arial" panose="020B0604020202020204" pitchFamily="34" charset="0"/>
                <a:cs typeface="Arial" panose="020B0604020202020204" pitchFamily="34" charset="0"/>
              </a:rPr>
              <a:t>at any point </a:t>
            </a:r>
            <a:r>
              <a:rPr lang="en-US" sz="1500" baseline="0" dirty="0">
                <a:latin typeface="Arial" panose="020B0604020202020204" pitchFamily="34" charset="0"/>
                <a:cs typeface="Arial" panose="020B0604020202020204" pitchFamily="34" charset="0"/>
              </a:rPr>
              <a:t>during the year and not just students who were still active on the last day of school.</a:t>
            </a:r>
            <a:endParaRPr lang="en-US" sz="1500" dirty="0">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2DEDB52C-C45C-1881-45C9-64A40C3E662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9" name="Picture 8">
            <a:extLst>
              <a:ext uri="{FF2B5EF4-FFF2-40B4-BE49-F238E27FC236}">
                <a16:creationId xmlns:a16="http://schemas.microsoft.com/office/drawing/2014/main" id="{41E3F170-273B-31F3-C002-89B7A5FA934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98938" y="1992049"/>
            <a:ext cx="5146121" cy="3534709"/>
          </a:xfrm>
          <a:prstGeom prst="rect">
            <a:avLst/>
          </a:prstGeom>
        </p:spPr>
      </p:pic>
      <p:sp>
        <p:nvSpPr>
          <p:cNvPr id="3" name="Slide Number Placeholder 2">
            <a:extLst>
              <a:ext uri="{FF2B5EF4-FFF2-40B4-BE49-F238E27FC236}">
                <a16:creationId xmlns:a16="http://schemas.microsoft.com/office/drawing/2014/main" id="{6B2F9D87-48D4-47D2-AA68-3B12A5A6CDBF}"/>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7</a:t>
            </a:fld>
            <a:endParaRPr lang="en" dirty="0"/>
          </a:p>
        </p:txBody>
      </p:sp>
    </p:spTree>
    <p:extLst>
      <p:ext uri="{BB962C8B-B14F-4D97-AF65-F5344CB8AC3E}">
        <p14:creationId xmlns:p14="http://schemas.microsoft.com/office/powerpoint/2010/main" val="660403068"/>
      </p:ext>
    </p:extLst>
  </p:cSld>
  <p:clrMapOvr>
    <a:masterClrMapping/>
  </p:clrMapOvr>
  <mc:AlternateContent xmlns:mc="http://schemas.openxmlformats.org/markup-compatibility/2006" xmlns:p14="http://schemas.microsoft.com/office/powerpoint/2010/main">
    <mc:Choice Requires="p14">
      <p:transition spd="slow" p14:dur="2000" advTm="68712"/>
    </mc:Choice>
    <mc:Fallback xmlns="">
      <p:transition spd="slow" advTm="6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628650" y="425885"/>
            <a:ext cx="7886700" cy="863971"/>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Mobility Tab</a:t>
            </a:r>
            <a:endParaRPr sz="405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2DBD29F-3B60-8763-FF14-5434C96F192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1701" y="1825625"/>
            <a:ext cx="3419048" cy="3923809"/>
          </a:xfrm>
          <a:prstGeom prst="rect">
            <a:avLst/>
          </a:prstGeom>
        </p:spPr>
      </p:pic>
      <p:sp>
        <p:nvSpPr>
          <p:cNvPr id="12" name="Content Placeholder 11">
            <a:extLst>
              <a:ext uri="{FF2B5EF4-FFF2-40B4-BE49-F238E27FC236}">
                <a16:creationId xmlns:a16="http://schemas.microsoft.com/office/drawing/2014/main" id="{F6887312-4288-401E-9F49-C4EB631320AC}"/>
              </a:ext>
              <a:ext uri="{C183D7F6-B498-43B3-948B-1728B52AA6E4}">
                <adec:decorative xmlns:adec="http://schemas.microsoft.com/office/drawing/2017/decorative" val="1"/>
              </a:ext>
            </a:extLst>
          </p:cNvPr>
          <p:cNvSpPr>
            <a:spLocks noGrp="1"/>
          </p:cNvSpPr>
          <p:nvPr>
            <p:ph idx="1"/>
          </p:nvPr>
        </p:nvSpPr>
        <p:spPr>
          <a:xfrm>
            <a:off x="3969994" y="1825625"/>
            <a:ext cx="4545356" cy="4351338"/>
          </a:xfrm>
        </p:spPr>
        <p:txBody>
          <a:bodyPr>
            <a:normAutofit lnSpcReduction="10000"/>
          </a:bodyPr>
          <a:lstStyle/>
          <a:p>
            <a:pPr marL="0" indent="0">
              <a:buNone/>
            </a:pPr>
            <a:r>
              <a:rPr lang="en-US" sz="2000" b="1" dirty="0">
                <a:latin typeface="Arial" panose="020B0604020202020204" pitchFamily="34" charset="0"/>
                <a:cs typeface="Arial" panose="020B0604020202020204" pitchFamily="34" charset="0"/>
              </a:rPr>
              <a:t>Pupil Count </a:t>
            </a:r>
            <a:r>
              <a:rPr lang="en-US" sz="2000" dirty="0">
                <a:latin typeface="Arial" panose="020B0604020202020204" pitchFamily="34" charset="0"/>
                <a:cs typeface="Arial" panose="020B0604020202020204" pitchFamily="34" charset="0"/>
              </a:rPr>
              <a:t>– total number of students enrolled </a:t>
            </a:r>
            <a:r>
              <a:rPr lang="en-US" sz="2000" i="1" dirty="0">
                <a:latin typeface="Arial" panose="020B0604020202020204" pitchFamily="34" charset="0"/>
                <a:cs typeface="Arial" panose="020B0604020202020204" pitchFamily="34" charset="0"/>
              </a:rPr>
              <a:t>at any time</a:t>
            </a:r>
            <a:r>
              <a:rPr lang="en-US" sz="2000" dirty="0">
                <a:latin typeface="Arial" panose="020B0604020202020204" pitchFamily="34" charset="0"/>
                <a:cs typeface="Arial" panose="020B0604020202020204" pitchFamily="34" charset="0"/>
              </a:rPr>
              <a:t> during the school year. </a:t>
            </a:r>
          </a:p>
          <a:p>
            <a:pPr marL="0" indent="0">
              <a:buNone/>
            </a:pPr>
            <a:r>
              <a:rPr lang="en-US" sz="2000" b="1" dirty="0"/>
              <a:t>Stability</a:t>
            </a:r>
            <a:r>
              <a:rPr lang="en-US" sz="2000" dirty="0"/>
              <a:t> – the number of students who remained at your school for the full 21-22 school year, beginning on Count Day.</a:t>
            </a:r>
          </a:p>
          <a:p>
            <a:pPr marL="0" indent="0">
              <a:buNone/>
            </a:pPr>
            <a:r>
              <a:rPr lang="en-US" sz="2000" b="1" dirty="0"/>
              <a:t>Mobility</a:t>
            </a:r>
            <a:r>
              <a:rPr lang="en-US" sz="2000" dirty="0"/>
              <a:t> – the number of students who moved in or out of your school at any point during the school year after Count Day. At least 10 days. </a:t>
            </a:r>
          </a:p>
          <a:p>
            <a:pPr marL="0" indent="0">
              <a:buNone/>
            </a:pPr>
            <a:endParaRPr lang="en-US" sz="2000" dirty="0"/>
          </a:p>
          <a:p>
            <a:pPr marL="0" indent="0">
              <a:buNone/>
            </a:pPr>
            <a:r>
              <a:rPr lang="en-US" sz="1600" b="1" dirty="0"/>
              <a:t>Fore more support</a:t>
            </a:r>
            <a:r>
              <a:rPr lang="en-US" sz="1600" dirty="0"/>
              <a:t>: access the </a:t>
            </a:r>
            <a:r>
              <a:rPr lang="en-US" sz="1600" i="1" dirty="0">
                <a:latin typeface="Arial" panose="020B0604020202020204" pitchFamily="34" charset="0"/>
                <a:cs typeface="Arial" panose="020B0604020202020204" pitchFamily="34" charset="0"/>
              </a:rPr>
              <a:t>Mobility Rate Validation Instructions</a:t>
            </a:r>
            <a:r>
              <a:rPr lang="en-US" sz="1600" dirty="0">
                <a:latin typeface="Arial" panose="020B0604020202020204" pitchFamily="34" charset="0"/>
                <a:cs typeface="Arial" panose="020B0604020202020204" pitchFamily="34" charset="0"/>
              </a:rPr>
              <a:t> on the EOY page: </a:t>
            </a:r>
            <a:r>
              <a:rPr lang="en-US" sz="1600" dirty="0">
                <a:latin typeface="Arial" panose="020B0604020202020204" pitchFamily="34" charset="0"/>
                <a:cs typeface="Arial" panose="020B0604020202020204" pitchFamily="34" charset="0"/>
                <a:hlinkClick r:id="rId6"/>
              </a:rPr>
              <a:t>resources.csi.state.co.us/end-of-year/</a:t>
            </a:r>
            <a:r>
              <a:rPr lang="en-US" sz="1600" dirty="0">
                <a:latin typeface="Arial" panose="020B0604020202020204" pitchFamily="34" charset="0"/>
                <a:cs typeface="Arial" panose="020B0604020202020204" pitchFamily="34" charset="0"/>
              </a:rPr>
              <a:t> </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p>
          <a:p>
            <a:pPr marL="0" indent="0">
              <a:buNone/>
            </a:pPr>
            <a:endParaRPr lang="en-US" sz="2000" dirty="0"/>
          </a:p>
        </p:txBody>
      </p:sp>
      <p:pic>
        <p:nvPicPr>
          <p:cNvPr id="9" name="Audio 8">
            <a:hlinkClick r:id="" action="ppaction://media"/>
            <a:extLst>
              <a:ext uri="{FF2B5EF4-FFF2-40B4-BE49-F238E27FC236}">
                <a16:creationId xmlns:a16="http://schemas.microsoft.com/office/drawing/2014/main" id="{C8693B93-6EF9-E0DF-5384-E2FB179D6DB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53494887"/>
      </p:ext>
    </p:extLst>
  </p:cSld>
  <p:clrMapOvr>
    <a:masterClrMapping/>
  </p:clrMapOvr>
  <mc:AlternateContent xmlns:mc="http://schemas.openxmlformats.org/markup-compatibility/2006" xmlns:p14="http://schemas.microsoft.com/office/powerpoint/2010/main">
    <mc:Choice Requires="p14">
      <p:transition spd="slow" p14:dur="2000" advTm="172127"/>
    </mc:Choice>
    <mc:Fallback xmlns="">
      <p:transition spd="slow" advTm="172127"/>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516094" y="372833"/>
            <a:ext cx="5721075" cy="857250"/>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Attendance &amp; Truancy</a:t>
            </a:r>
            <a:endParaRPr sz="405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AAD3CF0-8EDA-6A32-BB7C-E645E9DA8E0F}"/>
              </a:ext>
              <a:ext uri="{C183D7F6-B498-43B3-948B-1728B52AA6E4}">
                <adec:decorative xmlns:adec="http://schemas.microsoft.com/office/drawing/2017/decorative" val="1"/>
              </a:ext>
            </a:extLst>
          </p:cNvPr>
          <p:cNvSpPr txBox="1"/>
          <p:nvPr/>
        </p:nvSpPr>
        <p:spPr>
          <a:xfrm>
            <a:off x="650897" y="1208723"/>
            <a:ext cx="8104028" cy="323165"/>
          </a:xfrm>
          <a:prstGeom prst="rect">
            <a:avLst/>
          </a:prstGeom>
          <a:noFill/>
        </p:spPr>
        <p:txBody>
          <a:bodyPr wrap="square">
            <a:spAutoFit/>
          </a:bodyPr>
          <a:lstStyle/>
          <a:p>
            <a:r>
              <a:rPr lang="en-US" sz="1500" baseline="0" dirty="0">
                <a:latin typeface="Arial" panose="020B0604020202020204" pitchFamily="34" charset="0"/>
                <a:cs typeface="Arial" panose="020B0604020202020204" pitchFamily="34" charset="0"/>
              </a:rPr>
              <a:t>Overall calculations for school wide Attendance and Truancy. </a:t>
            </a:r>
            <a:endParaRPr lang="en-US" sz="15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0CA89D3-3700-2E46-9596-1647162691A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2583" y="1984632"/>
            <a:ext cx="5666667" cy="3666667"/>
          </a:xfrm>
          <a:prstGeom prst="rect">
            <a:avLst/>
          </a:prstGeom>
        </p:spPr>
      </p:pic>
      <p:sp>
        <p:nvSpPr>
          <p:cNvPr id="12" name="TextBox 11">
            <a:extLst>
              <a:ext uri="{FF2B5EF4-FFF2-40B4-BE49-F238E27FC236}">
                <a16:creationId xmlns:a16="http://schemas.microsoft.com/office/drawing/2014/main" id="{7C542F4A-EA9E-4A86-A322-D8FA873DFEB3}"/>
              </a:ext>
              <a:ext uri="{C183D7F6-B498-43B3-948B-1728B52AA6E4}">
                <adec:decorative xmlns:adec="http://schemas.microsoft.com/office/drawing/2017/decorative" val="1"/>
              </a:ext>
            </a:extLst>
          </p:cNvPr>
          <p:cNvSpPr txBox="1"/>
          <p:nvPr/>
        </p:nvSpPr>
        <p:spPr>
          <a:xfrm>
            <a:off x="6199250" y="3812035"/>
            <a:ext cx="2608362" cy="1815882"/>
          </a:xfrm>
          <a:prstGeom prst="rect">
            <a:avLst/>
          </a:prstGeom>
          <a:noFill/>
        </p:spPr>
        <p:txBody>
          <a:bodyPr wrap="square">
            <a:spAutoFit/>
          </a:bodyPr>
          <a:lstStyle/>
          <a:p>
            <a:pPr marL="0" indent="0">
              <a:buNone/>
            </a:pPr>
            <a:r>
              <a:rPr lang="en-US" sz="1600" b="1" dirty="0">
                <a:latin typeface="Arial" panose="020B0604020202020204" pitchFamily="34" charset="0"/>
                <a:cs typeface="Arial" panose="020B0604020202020204" pitchFamily="34" charset="0"/>
              </a:rPr>
              <a:t>Fore more support: </a:t>
            </a:r>
            <a:r>
              <a:rPr lang="en-US" sz="1600" dirty="0">
                <a:latin typeface="Arial" panose="020B0604020202020204" pitchFamily="34" charset="0"/>
                <a:cs typeface="Arial" panose="020B0604020202020204" pitchFamily="34" charset="0"/>
              </a:rPr>
              <a:t>access the </a:t>
            </a:r>
            <a:r>
              <a:rPr lang="en-US" sz="1600" i="1" dirty="0">
                <a:latin typeface="Arial" panose="020B0604020202020204" pitchFamily="34" charset="0"/>
                <a:cs typeface="Arial" panose="020B0604020202020204" pitchFamily="34" charset="0"/>
              </a:rPr>
              <a:t>EOY Training: Attendance Fields</a:t>
            </a:r>
            <a:r>
              <a:rPr lang="en-US" sz="1600" dirty="0">
                <a:latin typeface="Arial" panose="020B0604020202020204" pitchFamily="34" charset="0"/>
                <a:cs typeface="Arial" panose="020B0604020202020204" pitchFamily="34" charset="0"/>
              </a:rPr>
              <a:t> resource on the EOY page: </a:t>
            </a:r>
            <a:r>
              <a:rPr lang="en-US" sz="1600" dirty="0">
                <a:latin typeface="Arial" panose="020B0604020202020204" pitchFamily="34" charset="0"/>
                <a:cs typeface="Arial" panose="020B0604020202020204" pitchFamily="34" charset="0"/>
                <a:hlinkClick r:id="rId6"/>
              </a:rPr>
              <a:t>resources.csi.state.co.us/end-of-year/</a:t>
            </a:r>
            <a:r>
              <a:rPr lang="en-US" sz="1600" dirty="0">
                <a:latin typeface="Arial" panose="020B0604020202020204" pitchFamily="34" charset="0"/>
                <a:cs typeface="Arial" panose="020B0604020202020204" pitchFamily="34" charset="0"/>
              </a:rPr>
              <a:t> </a:t>
            </a:r>
          </a:p>
        </p:txBody>
      </p:sp>
      <p:pic>
        <p:nvPicPr>
          <p:cNvPr id="5" name="Audio 4">
            <a:hlinkClick r:id="" action="ppaction://media"/>
            <a:extLst>
              <a:ext uri="{FF2B5EF4-FFF2-40B4-BE49-F238E27FC236}">
                <a16:creationId xmlns:a16="http://schemas.microsoft.com/office/drawing/2014/main" id="{C46BEE72-F1A3-4734-68C8-05C0DFE25A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0" name="Slide Number Placeholder 9">
            <a:extLst>
              <a:ext uri="{FF2B5EF4-FFF2-40B4-BE49-F238E27FC236}">
                <a16:creationId xmlns:a16="http://schemas.microsoft.com/office/drawing/2014/main" id="{252D3462-4544-4793-8434-92B8E1EE838D}"/>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9</a:t>
            </a:fld>
            <a:endParaRPr lang="en" dirty="0"/>
          </a:p>
        </p:txBody>
      </p:sp>
    </p:spTree>
    <p:extLst>
      <p:ext uri="{BB962C8B-B14F-4D97-AF65-F5344CB8AC3E}">
        <p14:creationId xmlns:p14="http://schemas.microsoft.com/office/powerpoint/2010/main" val="3268101304"/>
      </p:ext>
    </p:extLst>
  </p:cSld>
  <p:clrMapOvr>
    <a:masterClrMapping/>
  </p:clrMapOvr>
  <mc:AlternateContent xmlns:mc="http://schemas.openxmlformats.org/markup-compatibility/2006" xmlns:p14="http://schemas.microsoft.com/office/powerpoint/2010/main">
    <mc:Choice Requires="p14">
      <p:transition spd="slow" p14:dur="2000" advTm="32092"/>
    </mc:Choice>
    <mc:Fallback xmlns="">
      <p:transition spd="slow" advTm="32092"/>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New</Template>
  <TotalTime>5908</TotalTime>
  <Words>3454</Words>
  <Application>Microsoft Office PowerPoint</Application>
  <PresentationFormat>On-screen Show (4:3)</PresentationFormat>
  <Paragraphs>183</Paragraphs>
  <Slides>17</Slides>
  <Notes>17</Notes>
  <HiddenSlides>0</HiddenSlides>
  <MMClips>17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Summary Report  Training - EOY</vt:lpstr>
      <vt:lpstr>How is EOY data used?</vt:lpstr>
      <vt:lpstr>EOY Summary Deadlines </vt:lpstr>
      <vt:lpstr>Sample Report Walk Through</vt:lpstr>
      <vt:lpstr>Summary Report Contents </vt:lpstr>
      <vt:lpstr>Instructions Tab</vt:lpstr>
      <vt:lpstr>Membership Tab</vt:lpstr>
      <vt:lpstr>Mobility Tab</vt:lpstr>
      <vt:lpstr>Attendance &amp; Truancy</vt:lpstr>
      <vt:lpstr>Grad Complete Tab</vt:lpstr>
      <vt:lpstr>AYG Records Tab</vt:lpstr>
      <vt:lpstr>Warnings Tab &amp; SE722</vt:lpstr>
      <vt:lpstr>Snapshot Tab</vt:lpstr>
      <vt:lpstr>Summary Assurance Report</vt:lpstr>
      <vt:lpstr>Resources</vt:lpstr>
      <vt:lpstr>Next Steps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Tribbett, Jessica</dc:creator>
  <cp:lastModifiedBy>Trammell, Cherish</cp:lastModifiedBy>
  <cp:revision>92</cp:revision>
  <dcterms:created xsi:type="dcterms:W3CDTF">2021-01-29T22:47:55Z</dcterms:created>
  <dcterms:modified xsi:type="dcterms:W3CDTF">2024-07-31T23:00:07Z</dcterms:modified>
</cp:coreProperties>
</file>