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4"/>
  </p:sldMasterIdLst>
  <p:notesMasterIdLst>
    <p:notesMasterId r:id="rId10"/>
  </p:notesMasterIdLst>
  <p:sldIdLst>
    <p:sldId id="256" r:id="rId5"/>
    <p:sldId id="321" r:id="rId6"/>
    <p:sldId id="4104" r:id="rId7"/>
    <p:sldId id="4105" r:id="rId8"/>
    <p:sldId id="4099"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094833-A1A0-E14B-2BAB-A396A9C93F7E}" name="Dinnen, Janet" initials="DJ" userId="S::dinnen_j@cde.state.co.us::682ebc80-7236-4772-9819-9edf9790eda1" providerId="AD"/>
  <p188:author id="{A9311169-BE50-A6C0-E8B6-68B8DC36EE6B}" name="Dinnen, Janet" initials="DJ" userId="S::Dinnen_J@cde.state.co.us::682ebc80-7236-4772-9819-9edf9790eda1" providerId="AD"/>
  <p188:author id="{FD9EDD74-493D-449B-750D-38058C24319A}" name="Sever, David" initials="SD" userId="S::sever_d@cde.state.co.us::991c0e51-0d05-4f08-862f-96afb5115e4a" providerId="AD"/>
  <p188:author id="{55ADFFDE-5C0F-FC08-644F-FC7C7651BCB7}" name="Denton, Andra" initials="DA" userId="S::denton_a@cde.state.co.us::3f2143dc-fa5e-4469-a380-9491fb4bc36e" providerId="AD"/>
  <p188:author id="{DF86C7FA-8351-0290-E870-8BE6C2C1EA9F}" name="Oberg, Amanda" initials="OA" userId="S::oberg_amanda@cde.state.co.us::31f75dea-38a5-4e2d-b82d-e61610bcc3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nnen, Janet" initials="DJ" lastIdx="3" clrIdx="0">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9" autoAdjust="0"/>
    <p:restoredTop sz="94660"/>
  </p:normalViewPr>
  <p:slideViewPr>
    <p:cSldViewPr snapToGrid="0">
      <p:cViewPr varScale="1">
        <p:scale>
          <a:sx n="79" d="100"/>
          <a:sy n="79" d="100"/>
        </p:scale>
        <p:origin x="223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D902B5-B0F6-49D2-817A-DE13D321316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5613008B-EDDC-47A6-9098-7D27B339315C}"/>
              </a:ext>
            </a:extLst>
          </p:cNvPr>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E532E3-D17B-4397-96B1-27FF697FC2DF}" type="datetimeFigureOut">
              <a:rPr lang="en-US" smtClean="0"/>
              <a:t>6/25/2024</a:t>
            </a:fld>
            <a:endParaRPr lang="en-US"/>
          </a:p>
        </p:txBody>
      </p:sp>
      <p:sp>
        <p:nvSpPr>
          <p:cNvPr id="4" name="Slide Image Placeholder 3">
            <a:extLst>
              <a:ext uri="{FF2B5EF4-FFF2-40B4-BE49-F238E27FC236}">
                <a16:creationId xmlns:a16="http://schemas.microsoft.com/office/drawing/2014/main" id="{98B710E7-0709-4C1B-894C-2A7876FC0FD2}"/>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a:extLst>
              <a:ext uri="{FF2B5EF4-FFF2-40B4-BE49-F238E27FC236}">
                <a16:creationId xmlns:a16="http://schemas.microsoft.com/office/drawing/2014/main" id="{BE2EE9A4-B048-4B5D-B6FD-80D44C82F86C}"/>
              </a:ext>
            </a:extLst>
          </p:cNvPr>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1B38A4D-85B5-4967-B401-C48DAB598C7D}"/>
              </a:ext>
            </a:extLst>
          </p:cNvPr>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FD82675-9AED-4216-BE25-093124CE3C07}"/>
              </a:ext>
            </a:extLst>
          </p:cNvPr>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9D5F07-974D-4ACE-945D-1B4518047B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2</a:t>
            </a:fld>
            <a:endParaRPr lang="en-US"/>
          </a:p>
        </p:txBody>
      </p:sp>
    </p:spTree>
    <p:extLst>
      <p:ext uri="{BB962C8B-B14F-4D97-AF65-F5344CB8AC3E}">
        <p14:creationId xmlns:p14="http://schemas.microsoft.com/office/powerpoint/2010/main" val="83365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3</a:t>
            </a:fld>
            <a:endParaRPr lang="en-US"/>
          </a:p>
        </p:txBody>
      </p:sp>
    </p:spTree>
    <p:extLst>
      <p:ext uri="{BB962C8B-B14F-4D97-AF65-F5344CB8AC3E}">
        <p14:creationId xmlns:p14="http://schemas.microsoft.com/office/powerpoint/2010/main" val="3164410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4</a:t>
            </a:fld>
            <a:endParaRPr lang="en-US"/>
          </a:p>
        </p:txBody>
      </p:sp>
    </p:spTree>
    <p:extLst>
      <p:ext uri="{BB962C8B-B14F-4D97-AF65-F5344CB8AC3E}">
        <p14:creationId xmlns:p14="http://schemas.microsoft.com/office/powerpoint/2010/main" val="18723728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AF39-9B25-8E5E-9E8E-BF8AC7B69B1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63E2F0-20AA-FA2F-8CC7-D3051BE1B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AD5332-A518-530B-2DDC-BD5E5E9F0128}"/>
              </a:ext>
            </a:extLst>
          </p:cNvPr>
          <p:cNvSpPr>
            <a:spLocks noGrp="1"/>
          </p:cNvSpPr>
          <p:nvPr>
            <p:ph type="dt" sz="half" idx="10"/>
          </p:nvPr>
        </p:nvSpPr>
        <p:spPr/>
        <p:txBody>
          <a:bodyPr/>
          <a:lstStyle/>
          <a:p>
            <a:fld id="{96DFF08F-DC6B-4601-B491-B0F83F6DD2DA}" type="datetimeFigureOut">
              <a:rPr lang="en-US" smtClean="0"/>
              <a:t>6/25/2024</a:t>
            </a:fld>
            <a:endParaRPr lang="en-US"/>
          </a:p>
        </p:txBody>
      </p:sp>
      <p:sp>
        <p:nvSpPr>
          <p:cNvPr id="5" name="Footer Placeholder 4">
            <a:extLst>
              <a:ext uri="{FF2B5EF4-FFF2-40B4-BE49-F238E27FC236}">
                <a16:creationId xmlns:a16="http://schemas.microsoft.com/office/drawing/2014/main" id="{7FEAD57A-BBA2-0EA9-D75F-A80D2E4AB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C94C6-218C-3124-5CD2-2C82FE9FBD15}"/>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11">
            <a:extLst>
              <a:ext uri="{FF2B5EF4-FFF2-40B4-BE49-F238E27FC236}">
                <a16:creationId xmlns:a16="http://schemas.microsoft.com/office/drawing/2014/main" id="{85961D0E-4266-5EB1-14EE-87A50E6DCC55}"/>
              </a:ext>
            </a:extLst>
          </p:cNvPr>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a:extLst>
              <a:ext uri="{FF2B5EF4-FFF2-40B4-BE49-F238E27FC236}">
                <a16:creationId xmlns:a16="http://schemas.microsoft.com/office/drawing/2014/main" id="{B44D3C6F-0C85-982A-EC1F-8A888D26CA52}"/>
              </a:ext>
            </a:extLst>
          </p:cNvPr>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a:extLst>
              <a:ext uri="{FF2B5EF4-FFF2-40B4-BE49-F238E27FC236}">
                <a16:creationId xmlns:a16="http://schemas.microsoft.com/office/drawing/2014/main" id="{7A5DA032-52F6-CD58-3CA0-D382D91B49F3}"/>
              </a:ext>
            </a:extLst>
          </p:cNvPr>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a:extLst>
              <a:ext uri="{FF2B5EF4-FFF2-40B4-BE49-F238E27FC236}">
                <a16:creationId xmlns:a16="http://schemas.microsoft.com/office/drawing/2014/main" id="{D3D73890-8413-C014-8F36-322056285025}"/>
              </a:ext>
            </a:extLst>
          </p:cNvPr>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F431B04B-576E-F0B1-6438-932137BF3F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0592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D475-8ED3-4095-0DE8-F59E9CE48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D050D-56D3-2CEA-4256-A95E0D775C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980A6-F874-3419-EFD7-2680CAA558EC}"/>
              </a:ext>
            </a:extLst>
          </p:cNvPr>
          <p:cNvSpPr>
            <a:spLocks noGrp="1"/>
          </p:cNvSpPr>
          <p:nvPr>
            <p:ph type="dt" sz="half" idx="10"/>
          </p:nvPr>
        </p:nvSpPr>
        <p:spPr/>
        <p:txBody>
          <a:bodyPr/>
          <a:lstStyle/>
          <a:p>
            <a:fld id="{96DFF08F-DC6B-4601-B491-B0F83F6DD2DA}" type="datetimeFigureOut">
              <a:rPr lang="en-US" smtClean="0"/>
              <a:t>6/25/2024</a:t>
            </a:fld>
            <a:endParaRPr lang="en-US"/>
          </a:p>
        </p:txBody>
      </p:sp>
      <p:sp>
        <p:nvSpPr>
          <p:cNvPr id="5" name="Footer Placeholder 4">
            <a:extLst>
              <a:ext uri="{FF2B5EF4-FFF2-40B4-BE49-F238E27FC236}">
                <a16:creationId xmlns:a16="http://schemas.microsoft.com/office/drawing/2014/main" id="{45E60012-EBB4-D1F7-88F0-44907C8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59418-611F-7186-D5D1-318FA066D6DA}"/>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253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9CDC8-0374-FF36-CB09-D41379A30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871BB-7317-4A95-3E54-5D6A21B3C7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94016-654A-F3F6-DF43-84108D08DFE2}"/>
              </a:ext>
            </a:extLst>
          </p:cNvPr>
          <p:cNvSpPr>
            <a:spLocks noGrp="1"/>
          </p:cNvSpPr>
          <p:nvPr>
            <p:ph type="dt" sz="half" idx="10"/>
          </p:nvPr>
        </p:nvSpPr>
        <p:spPr/>
        <p:txBody>
          <a:bodyPr/>
          <a:lstStyle/>
          <a:p>
            <a:fld id="{96DFF08F-DC6B-4601-B491-B0F83F6DD2DA}" type="datetimeFigureOut">
              <a:rPr lang="en-US" smtClean="0"/>
              <a:t>6/25/2024</a:t>
            </a:fld>
            <a:endParaRPr lang="en-US"/>
          </a:p>
        </p:txBody>
      </p:sp>
      <p:sp>
        <p:nvSpPr>
          <p:cNvPr id="5" name="Footer Placeholder 4">
            <a:extLst>
              <a:ext uri="{FF2B5EF4-FFF2-40B4-BE49-F238E27FC236}">
                <a16:creationId xmlns:a16="http://schemas.microsoft.com/office/drawing/2014/main" id="{D3537E93-32C1-AC6B-5BF0-13EE5A31D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12F89-C0AE-FD74-E6A4-E118036B79AF}"/>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1579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60B-DF4F-2927-B63F-1D8F04D84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6E37C-D30A-CD9C-61DD-B84ABEEE27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6015-7EA7-37E0-4542-86265473F635}"/>
              </a:ext>
            </a:extLst>
          </p:cNvPr>
          <p:cNvSpPr>
            <a:spLocks noGrp="1"/>
          </p:cNvSpPr>
          <p:nvPr>
            <p:ph type="dt" sz="half" idx="10"/>
          </p:nvPr>
        </p:nvSpPr>
        <p:spPr/>
        <p:txBody>
          <a:bodyPr/>
          <a:lstStyle/>
          <a:p>
            <a:fld id="{96DFF08F-DC6B-4601-B491-B0F83F6DD2DA}" type="datetimeFigureOut">
              <a:rPr lang="en-US" smtClean="0"/>
              <a:t>6/25/2024</a:t>
            </a:fld>
            <a:endParaRPr lang="en-US"/>
          </a:p>
        </p:txBody>
      </p:sp>
      <p:sp>
        <p:nvSpPr>
          <p:cNvPr id="5" name="Footer Placeholder 4">
            <a:extLst>
              <a:ext uri="{FF2B5EF4-FFF2-40B4-BE49-F238E27FC236}">
                <a16:creationId xmlns:a16="http://schemas.microsoft.com/office/drawing/2014/main" id="{D7540882-60FC-244F-397C-637FBF3DF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2E8BC-A63C-A380-5BCD-2C84F53EAF6B}"/>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34">
            <a:extLst>
              <a:ext uri="{FF2B5EF4-FFF2-40B4-BE49-F238E27FC236}">
                <a16:creationId xmlns:a16="http://schemas.microsoft.com/office/drawing/2014/main" id="{6C65CA56-F06C-70DC-C79E-9569423407FE}"/>
              </a:ext>
            </a:extLst>
          </p:cNvPr>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a:extLst>
              <a:ext uri="{FF2B5EF4-FFF2-40B4-BE49-F238E27FC236}">
                <a16:creationId xmlns:a16="http://schemas.microsoft.com/office/drawing/2014/main" id="{CB800963-A08A-4D8F-F89A-7A0E23986000}"/>
              </a:ext>
            </a:extLst>
          </p:cNvPr>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a:extLst>
              <a:ext uri="{FF2B5EF4-FFF2-40B4-BE49-F238E27FC236}">
                <a16:creationId xmlns:a16="http://schemas.microsoft.com/office/drawing/2014/main" id="{73F76591-CF83-DCCB-D16B-17BC7E63D957}"/>
              </a:ext>
            </a:extLst>
          </p:cNvPr>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a:extLst>
              <a:ext uri="{FF2B5EF4-FFF2-40B4-BE49-F238E27FC236}">
                <a16:creationId xmlns:a16="http://schemas.microsoft.com/office/drawing/2014/main" id="{88A03E92-B7E1-BC92-07CA-072E462EF739}"/>
              </a:ext>
            </a:extLst>
          </p:cNvPr>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21F0D880-E01F-7EC8-E5EE-43811C36AA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277175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1D0-4F4B-90AE-696A-998E48A6E7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2CD57B-538C-6D52-3CA2-0525BCF7F0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7F6C4-3023-22EE-9025-894F4E2925E7}"/>
              </a:ext>
            </a:extLst>
          </p:cNvPr>
          <p:cNvSpPr>
            <a:spLocks noGrp="1"/>
          </p:cNvSpPr>
          <p:nvPr>
            <p:ph type="dt" sz="half" idx="10"/>
          </p:nvPr>
        </p:nvSpPr>
        <p:spPr/>
        <p:txBody>
          <a:bodyPr/>
          <a:lstStyle/>
          <a:p>
            <a:fld id="{96DFF08F-DC6B-4601-B491-B0F83F6DD2DA}" type="datetimeFigureOut">
              <a:rPr lang="en-US" smtClean="0"/>
              <a:pPr/>
              <a:t>6/25/2024</a:t>
            </a:fld>
            <a:endParaRPr lang="en-US"/>
          </a:p>
        </p:txBody>
      </p:sp>
      <p:sp>
        <p:nvSpPr>
          <p:cNvPr id="5" name="Footer Placeholder 4">
            <a:extLst>
              <a:ext uri="{FF2B5EF4-FFF2-40B4-BE49-F238E27FC236}">
                <a16:creationId xmlns:a16="http://schemas.microsoft.com/office/drawing/2014/main" id="{8DFFD1F4-8C89-C1D7-BB1F-EB3BB559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3EC9A-025A-6CE8-9A1A-6E0BA974BA0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2651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A7FD-A6B2-9607-5995-5DCEB60D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E6E5-E41E-25A7-097A-6626F1C8E6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5A2-76DC-740B-A23D-118824656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434DA7-B486-6130-1125-939A68299933}"/>
              </a:ext>
            </a:extLst>
          </p:cNvPr>
          <p:cNvSpPr>
            <a:spLocks noGrp="1"/>
          </p:cNvSpPr>
          <p:nvPr>
            <p:ph type="dt" sz="half" idx="10"/>
          </p:nvPr>
        </p:nvSpPr>
        <p:spPr/>
        <p:txBody>
          <a:bodyPr/>
          <a:lstStyle/>
          <a:p>
            <a:fld id="{96DFF08F-DC6B-4601-B491-B0F83F6DD2DA}" type="datetimeFigureOut">
              <a:rPr lang="en-US" smtClean="0"/>
              <a:pPr/>
              <a:t>6/25/2024</a:t>
            </a:fld>
            <a:endParaRPr lang="en-US"/>
          </a:p>
        </p:txBody>
      </p:sp>
      <p:sp>
        <p:nvSpPr>
          <p:cNvPr id="6" name="Footer Placeholder 5">
            <a:extLst>
              <a:ext uri="{FF2B5EF4-FFF2-40B4-BE49-F238E27FC236}">
                <a16:creationId xmlns:a16="http://schemas.microsoft.com/office/drawing/2014/main" id="{7D07485C-AFD0-0C5A-3CF0-047D60F913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B69F5-220C-A773-3D75-44FA175F02C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9389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283C-D8EC-D405-89BF-B8AED760426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62279-85D0-AE9B-352A-5742FFAFF9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B00A9-F2AE-C21A-5CDE-468EAB8578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EB006-38DF-812C-FCC8-751CED40D24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CA657-EF77-18C8-AFB8-B20339A85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A603-8268-1A8F-4A40-950D71FF168F}"/>
              </a:ext>
            </a:extLst>
          </p:cNvPr>
          <p:cNvSpPr>
            <a:spLocks noGrp="1"/>
          </p:cNvSpPr>
          <p:nvPr>
            <p:ph type="dt" sz="half" idx="10"/>
          </p:nvPr>
        </p:nvSpPr>
        <p:spPr/>
        <p:txBody>
          <a:bodyPr/>
          <a:lstStyle/>
          <a:p>
            <a:fld id="{96DFF08F-DC6B-4601-B491-B0F83F6DD2DA}" type="datetimeFigureOut">
              <a:rPr lang="en-US" smtClean="0"/>
              <a:t>6/25/2024</a:t>
            </a:fld>
            <a:endParaRPr lang="en-US"/>
          </a:p>
        </p:txBody>
      </p:sp>
      <p:sp>
        <p:nvSpPr>
          <p:cNvPr id="8" name="Footer Placeholder 7">
            <a:extLst>
              <a:ext uri="{FF2B5EF4-FFF2-40B4-BE49-F238E27FC236}">
                <a16:creationId xmlns:a16="http://schemas.microsoft.com/office/drawing/2014/main" id="{4102188C-3269-2B1F-359B-573224A23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7063-ADBB-AA20-81ED-B2ED0347872B}"/>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598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0B33-5CD6-A5B2-7F8E-FD33AB1DB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C05F78-32C0-5772-5027-8512E78262D1}"/>
              </a:ext>
            </a:extLst>
          </p:cNvPr>
          <p:cNvSpPr>
            <a:spLocks noGrp="1"/>
          </p:cNvSpPr>
          <p:nvPr>
            <p:ph type="dt" sz="half" idx="10"/>
          </p:nvPr>
        </p:nvSpPr>
        <p:spPr/>
        <p:txBody>
          <a:bodyPr/>
          <a:lstStyle/>
          <a:p>
            <a:fld id="{96DFF08F-DC6B-4601-B491-B0F83F6DD2DA}" type="datetimeFigureOut">
              <a:rPr lang="en-US" smtClean="0"/>
              <a:t>6/25/2024</a:t>
            </a:fld>
            <a:endParaRPr lang="en-US"/>
          </a:p>
        </p:txBody>
      </p:sp>
      <p:sp>
        <p:nvSpPr>
          <p:cNvPr id="4" name="Footer Placeholder 3">
            <a:extLst>
              <a:ext uri="{FF2B5EF4-FFF2-40B4-BE49-F238E27FC236}">
                <a16:creationId xmlns:a16="http://schemas.microsoft.com/office/drawing/2014/main" id="{876079B8-0993-E70E-B2F5-C7BFA7D1D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2A0ED-B558-8DDC-2DE3-C74DC2A3B649}"/>
              </a:ext>
            </a:extLst>
          </p:cNvPr>
          <p:cNvSpPr>
            <a:spLocks noGrp="1"/>
          </p:cNvSpPr>
          <p:nvPr>
            <p:ph type="sldNum" sz="quarter" idx="12"/>
          </p:nvPr>
        </p:nvSpPr>
        <p:spPr/>
        <p:txBody>
          <a:bodyPr/>
          <a:lstStyle/>
          <a:p>
            <a:fld id="{4FAB73BC-B049-4115-A692-8D63A059BFB8}" type="slidenum">
              <a:rPr lang="en-US" smtClean="0"/>
              <a:t>‹#›</a:t>
            </a:fld>
            <a:endParaRPr lang="en-US"/>
          </a:p>
        </p:txBody>
      </p:sp>
      <p:pic>
        <p:nvPicPr>
          <p:cNvPr id="6" name="Picture 5">
            <a:extLst>
              <a:ext uri="{FF2B5EF4-FFF2-40B4-BE49-F238E27FC236}">
                <a16:creationId xmlns:a16="http://schemas.microsoft.com/office/drawing/2014/main" id="{45D0A606-360C-77EF-D486-CB35A174D6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a:extLst>
              <a:ext uri="{FF2B5EF4-FFF2-40B4-BE49-F238E27FC236}">
                <a16:creationId xmlns:a16="http://schemas.microsoft.com/office/drawing/2014/main" id="{67B450FF-D198-26F1-2A41-77E21455984A}"/>
              </a:ext>
            </a:extLst>
          </p:cNvPr>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a:extLst>
              <a:ext uri="{FF2B5EF4-FFF2-40B4-BE49-F238E27FC236}">
                <a16:creationId xmlns:a16="http://schemas.microsoft.com/office/drawing/2014/main" id="{D567FC13-55B8-4109-41E9-4442B220E5D6}"/>
              </a:ext>
            </a:extLst>
          </p:cNvPr>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a:extLst>
              <a:ext uri="{FF2B5EF4-FFF2-40B4-BE49-F238E27FC236}">
                <a16:creationId xmlns:a16="http://schemas.microsoft.com/office/drawing/2014/main" id="{1B7DCF51-C3B1-21CA-F49B-C4523DD7890A}"/>
              </a:ext>
            </a:extLst>
          </p:cNvPr>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a:extLst>
              <a:ext uri="{FF2B5EF4-FFF2-40B4-BE49-F238E27FC236}">
                <a16:creationId xmlns:a16="http://schemas.microsoft.com/office/drawing/2014/main" id="{B8AC4609-5B0A-2849-C982-8F4779BD749C}"/>
              </a:ext>
            </a:extLst>
          </p:cNvPr>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42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E92E6-64A8-45DF-737A-9910D3D25C41}"/>
              </a:ext>
            </a:extLst>
          </p:cNvPr>
          <p:cNvSpPr>
            <a:spLocks noGrp="1"/>
          </p:cNvSpPr>
          <p:nvPr>
            <p:ph type="dt" sz="half" idx="10"/>
          </p:nvPr>
        </p:nvSpPr>
        <p:spPr/>
        <p:txBody>
          <a:bodyPr/>
          <a:lstStyle/>
          <a:p>
            <a:fld id="{96DFF08F-DC6B-4601-B491-B0F83F6DD2DA}" type="datetimeFigureOut">
              <a:rPr lang="en-US" smtClean="0"/>
              <a:t>6/25/2024</a:t>
            </a:fld>
            <a:endParaRPr lang="en-US"/>
          </a:p>
        </p:txBody>
      </p:sp>
      <p:sp>
        <p:nvSpPr>
          <p:cNvPr id="3" name="Footer Placeholder 2">
            <a:extLst>
              <a:ext uri="{FF2B5EF4-FFF2-40B4-BE49-F238E27FC236}">
                <a16:creationId xmlns:a16="http://schemas.microsoft.com/office/drawing/2014/main" id="{F1270269-07F9-F88B-BA68-1E4DDA3A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98EC1-5C21-59A7-9F9D-152BF4A16F6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2067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E1DD-0596-AC7A-026E-A167ADE76E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D44753B-0C42-B03C-D27E-F1D747282D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C7E4-A037-4202-2DE1-FBE7DE0B8B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F0AAC3E-4391-ADC8-153C-6276DE3F2067}"/>
              </a:ext>
            </a:extLst>
          </p:cNvPr>
          <p:cNvSpPr>
            <a:spLocks noGrp="1"/>
          </p:cNvSpPr>
          <p:nvPr>
            <p:ph type="dt" sz="half" idx="10"/>
          </p:nvPr>
        </p:nvSpPr>
        <p:spPr/>
        <p:txBody>
          <a:bodyPr/>
          <a:lstStyle/>
          <a:p>
            <a:fld id="{96DFF08F-DC6B-4601-B491-B0F83F6DD2DA}" type="datetimeFigureOut">
              <a:rPr lang="en-US" smtClean="0"/>
              <a:t>6/25/2024</a:t>
            </a:fld>
            <a:endParaRPr lang="en-US"/>
          </a:p>
        </p:txBody>
      </p:sp>
      <p:sp>
        <p:nvSpPr>
          <p:cNvPr id="6" name="Footer Placeholder 5">
            <a:extLst>
              <a:ext uri="{FF2B5EF4-FFF2-40B4-BE49-F238E27FC236}">
                <a16:creationId xmlns:a16="http://schemas.microsoft.com/office/drawing/2014/main" id="{44560208-C44E-CE2C-3449-67425C57D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33D7-B7A7-45FB-4723-284719E768B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8751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968D-D112-6556-E1EF-8F870690D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3A4413-DF37-0750-C75D-DE00C8B24A5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45B2E1B-255C-A12C-34D7-39D35896F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91F98C-8402-075B-3C2F-357CB76DA344}"/>
              </a:ext>
            </a:extLst>
          </p:cNvPr>
          <p:cNvSpPr>
            <a:spLocks noGrp="1"/>
          </p:cNvSpPr>
          <p:nvPr>
            <p:ph type="dt" sz="half" idx="10"/>
          </p:nvPr>
        </p:nvSpPr>
        <p:spPr/>
        <p:txBody>
          <a:bodyPr/>
          <a:lstStyle/>
          <a:p>
            <a:fld id="{96DFF08F-DC6B-4601-B491-B0F83F6DD2DA}" type="datetimeFigureOut">
              <a:rPr lang="en-US" smtClean="0"/>
              <a:pPr/>
              <a:t>6/25/2024</a:t>
            </a:fld>
            <a:endParaRPr lang="en-US"/>
          </a:p>
        </p:txBody>
      </p:sp>
      <p:sp>
        <p:nvSpPr>
          <p:cNvPr id="6" name="Footer Placeholder 5">
            <a:extLst>
              <a:ext uri="{FF2B5EF4-FFF2-40B4-BE49-F238E27FC236}">
                <a16:creationId xmlns:a16="http://schemas.microsoft.com/office/drawing/2014/main" id="{4E803D2D-9F1D-AEEC-6E74-750DB7312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BC847-328C-C266-6FAB-19FECDAD6CF1}"/>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001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6E57-B1B8-497F-34A0-01340FBD26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2C1F1-A898-34F9-9787-B8E6ED09F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D8F6-4F26-D2DF-271B-51E337A6AE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6/25/2024</a:t>
            </a:fld>
            <a:endParaRPr lang="en-US"/>
          </a:p>
        </p:txBody>
      </p:sp>
      <p:sp>
        <p:nvSpPr>
          <p:cNvPr id="5" name="Footer Placeholder 4">
            <a:extLst>
              <a:ext uri="{FF2B5EF4-FFF2-40B4-BE49-F238E27FC236}">
                <a16:creationId xmlns:a16="http://schemas.microsoft.com/office/drawing/2014/main" id="{147864E8-F622-037A-6876-D2D6A65165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E99B0-C0B3-D2D2-F2CE-C943A491BE3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8388748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660" r:id="rId12"/>
    <p:sldLayoutId id="2147483668" r:id="rId13"/>
    <p:sldLayoutId id="2147483673" r:id="rId14"/>
    <p:sldLayoutId id="2147483674" r:id="rId15"/>
    <p:sldLayoutId id="214748367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RFF@csi.state.co.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1842779"/>
          </a:xfrm>
        </p:spPr>
        <p:txBody>
          <a:bodyPr>
            <a:normAutofit/>
          </a:bodyPr>
          <a:lstStyle/>
          <a:p>
            <a:pPr algn="l"/>
            <a:r>
              <a:rPr lang="en-US" sz="3600" dirty="0"/>
              <a:t>Generate Recipient Drawdown </a:t>
            </a:r>
            <a:br>
              <a:rPr lang="en-US" sz="3600" dirty="0"/>
            </a:br>
            <a:r>
              <a:rPr lang="en-US" sz="3600" dirty="0"/>
              <a:t>(RFF) Report In GrantVantage</a:t>
            </a:r>
          </a:p>
        </p:txBody>
      </p:sp>
      <p:sp>
        <p:nvSpPr>
          <p:cNvPr id="3" name="Subtitle 2"/>
          <p:cNvSpPr>
            <a:spLocks noGrp="1"/>
          </p:cNvSpPr>
          <p:nvPr>
            <p:ph type="subTitle" idx="1"/>
          </p:nvPr>
        </p:nvSpPr>
        <p:spPr>
          <a:xfrm>
            <a:off x="1143000" y="3761836"/>
            <a:ext cx="6858000" cy="1655762"/>
          </a:xfrm>
        </p:spPr>
        <p:txBody>
          <a:bodyPr vert="horz" lIns="91440" tIns="45720" rIns="91440" bIns="45720" rtlCol="0" anchor="t">
            <a:normAutofit/>
          </a:bodyPr>
          <a:lstStyle/>
          <a:p>
            <a:pPr algn="l"/>
            <a:r>
              <a:rPr lang="en-US" sz="1600" dirty="0">
                <a:solidFill>
                  <a:schemeClr val="tx1"/>
                </a:solidFill>
                <a:latin typeface="+mj-lt"/>
              </a:rPr>
              <a:t>This document describes the process within GrantVantage to generate consolidated request for funds (RFF) reporting.  This report aids schools in identifying milestone status and RFFs that need attention.</a:t>
            </a:r>
          </a:p>
        </p:txBody>
      </p:sp>
    </p:spTree>
    <p:extLst>
      <p:ext uri="{BB962C8B-B14F-4D97-AF65-F5344CB8AC3E}">
        <p14:creationId xmlns:p14="http://schemas.microsoft.com/office/powerpoint/2010/main" val="302866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0182" y="231926"/>
            <a:ext cx="7886700" cy="1325563"/>
          </a:xfrm>
          <a:noFill/>
        </p:spPr>
        <p:txBody>
          <a:bodyPr anchor="ctr">
            <a:normAutofit/>
          </a:bodyPr>
          <a:lstStyle/>
          <a:p>
            <a:r>
              <a:rPr lang="en-US" sz="3600" dirty="0">
                <a:solidFill>
                  <a:schemeClr val="bg2">
                    <a:lumMod val="25000"/>
                  </a:schemeClr>
                </a:solidFill>
              </a:rPr>
              <a:t>Step 1</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a:xfrm>
            <a:off x="618242" y="1281267"/>
            <a:ext cx="8061705" cy="4981027"/>
          </a:xfrm>
        </p:spPr>
        <p:txBody>
          <a:bodyPr vert="horz" lIns="91440" tIns="45720" rIns="91440" bIns="45720" rtlCol="0" anchor="t">
            <a:normAutofit/>
          </a:bodyPr>
          <a:lstStyle/>
          <a:p>
            <a:pPr marL="0" indent="0">
              <a:buNone/>
            </a:pPr>
            <a:endParaRPr lang="en-US" sz="2000" dirty="0"/>
          </a:p>
          <a:p>
            <a:pPr marL="0" indent="0">
              <a:buNone/>
            </a:pPr>
            <a:r>
              <a:rPr lang="en-US" sz="2000" dirty="0"/>
              <a:t>Single click </a:t>
            </a:r>
            <a:r>
              <a:rPr lang="en-US" sz="2000" i="1" u="sng" dirty="0"/>
              <a:t>Portfolio Reports </a:t>
            </a:r>
            <a:r>
              <a:rPr lang="en-US" sz="2000" dirty="0"/>
              <a:t>under </a:t>
            </a:r>
            <a:r>
              <a:rPr lang="en-US" sz="2000" i="1" u="sng" dirty="0"/>
              <a:t>Administration</a:t>
            </a:r>
            <a:r>
              <a:rPr lang="en-US" sz="2000" dirty="0"/>
              <a:t> from the left side of the GrantVantage home screen. </a:t>
            </a:r>
          </a:p>
          <a:p>
            <a:pPr marL="0" indent="0">
              <a:buNone/>
            </a:pPr>
            <a:r>
              <a:rPr lang="en-US" sz="1400" i="1" dirty="0"/>
              <a:t>Note - Your screen may have fewer options than the example below*</a:t>
            </a:r>
          </a:p>
          <a:p>
            <a:pPr marL="0" indent="0">
              <a:lnSpc>
                <a:spcPct val="150000"/>
              </a:lnSpc>
              <a:spcBef>
                <a:spcPts val="0"/>
              </a:spcBef>
              <a:buNone/>
            </a:pPr>
            <a:endParaRPr lang="en-US" sz="2000" dirty="0">
              <a:latin typeface="Calibri Light"/>
              <a:ea typeface="Calibri Light"/>
              <a:cs typeface="Calibri"/>
            </a:endParaRPr>
          </a:p>
          <a:p>
            <a:pPr marL="0" indent="0">
              <a:lnSpc>
                <a:spcPct val="150000"/>
              </a:lnSpc>
              <a:spcBef>
                <a:spcPts val="0"/>
              </a:spcBef>
              <a:buNone/>
            </a:pPr>
            <a:endParaRPr lang="en-US" sz="2400" dirty="0">
              <a:latin typeface="Arial"/>
              <a:ea typeface="Calibri Light"/>
              <a:cs typeface="Arial"/>
            </a:endParaRPr>
          </a:p>
        </p:txBody>
      </p:sp>
      <p:pic>
        <p:nvPicPr>
          <p:cNvPr id="6" name="Picture 5" descr="Screen shot of the selection described above.">
            <a:extLst>
              <a:ext uri="{FF2B5EF4-FFF2-40B4-BE49-F238E27FC236}">
                <a16:creationId xmlns:a16="http://schemas.microsoft.com/office/drawing/2014/main" id="{BF1CF38F-C7FA-83B0-7200-D4C07CE28BBB}"/>
              </a:ext>
            </a:extLst>
          </p:cNvPr>
          <p:cNvPicPr>
            <a:picLocks noChangeAspect="1"/>
          </p:cNvPicPr>
          <p:nvPr/>
        </p:nvPicPr>
        <p:blipFill>
          <a:blip r:embed="rId3"/>
          <a:stretch>
            <a:fillRect/>
          </a:stretch>
        </p:blipFill>
        <p:spPr>
          <a:xfrm>
            <a:off x="618242" y="2784383"/>
            <a:ext cx="1943100" cy="2657475"/>
          </a:xfrm>
          <a:prstGeom prst="rect">
            <a:avLst/>
          </a:prstGeom>
        </p:spPr>
      </p:pic>
    </p:spTree>
    <p:extLst>
      <p:ext uri="{BB962C8B-B14F-4D97-AF65-F5344CB8AC3E}">
        <p14:creationId xmlns:p14="http://schemas.microsoft.com/office/powerpoint/2010/main" val="195526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0182" y="231926"/>
            <a:ext cx="7886700" cy="1325563"/>
          </a:xfrm>
          <a:noFill/>
        </p:spPr>
        <p:txBody>
          <a:bodyPr anchor="ctr">
            <a:normAutofit/>
          </a:bodyPr>
          <a:lstStyle/>
          <a:p>
            <a:r>
              <a:rPr lang="en-US" sz="3600" dirty="0">
                <a:solidFill>
                  <a:schemeClr val="bg2">
                    <a:lumMod val="25000"/>
                  </a:schemeClr>
                </a:solidFill>
              </a:rPr>
              <a:t>Step 2</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a:xfrm>
            <a:off x="618242" y="1281267"/>
            <a:ext cx="8061705" cy="4981027"/>
          </a:xfrm>
        </p:spPr>
        <p:txBody>
          <a:bodyPr vert="horz" lIns="91440" tIns="45720" rIns="91440" bIns="45720" rtlCol="0" anchor="t">
            <a:normAutofit/>
          </a:bodyPr>
          <a:lstStyle/>
          <a:p>
            <a:pPr marL="0" indent="0">
              <a:buNone/>
            </a:pPr>
            <a:endParaRPr lang="en-US" sz="2000" dirty="0"/>
          </a:p>
          <a:p>
            <a:pPr marL="0" indent="0">
              <a:buNone/>
            </a:pPr>
            <a:r>
              <a:rPr lang="en-US" sz="2000" dirty="0">
                <a:sym typeface="Arial"/>
              </a:rPr>
              <a:t>Single-click </a:t>
            </a:r>
            <a:r>
              <a:rPr lang="en-US" sz="2000" i="1" u="sng" dirty="0">
                <a:sym typeface="Arial"/>
              </a:rPr>
              <a:t>Recipient Drawdown Report </a:t>
            </a:r>
            <a:r>
              <a:rPr lang="en-US" sz="2000" dirty="0">
                <a:sym typeface="Arial"/>
              </a:rPr>
              <a:t>from the </a:t>
            </a:r>
            <a:r>
              <a:rPr lang="en-US" sz="2000" i="1" u="sng" dirty="0">
                <a:sym typeface="Arial"/>
              </a:rPr>
              <a:t>Report Name</a:t>
            </a:r>
            <a:r>
              <a:rPr lang="en-US" sz="2000" i="1" dirty="0">
                <a:sym typeface="Arial"/>
              </a:rPr>
              <a:t> </a:t>
            </a:r>
            <a:r>
              <a:rPr lang="en-US" sz="2000" dirty="0">
                <a:sym typeface="Arial"/>
              </a:rPr>
              <a:t>dropdown. </a:t>
            </a:r>
          </a:p>
          <a:p>
            <a:pPr marL="0" indent="0">
              <a:buNone/>
            </a:pPr>
            <a:r>
              <a:rPr lang="en-US" sz="1400" i="1" dirty="0"/>
              <a:t>Note - Your screen may have fewer options than the example below*</a:t>
            </a:r>
          </a:p>
          <a:p>
            <a:pPr marL="0" indent="0">
              <a:lnSpc>
                <a:spcPct val="150000"/>
              </a:lnSpc>
              <a:spcBef>
                <a:spcPts val="0"/>
              </a:spcBef>
              <a:buNone/>
            </a:pPr>
            <a:endParaRPr lang="en-US" sz="2000" dirty="0">
              <a:latin typeface="Calibri Light"/>
              <a:ea typeface="Calibri Light"/>
              <a:cs typeface="Calibri"/>
            </a:endParaRPr>
          </a:p>
          <a:p>
            <a:pPr marL="0" indent="0">
              <a:lnSpc>
                <a:spcPct val="150000"/>
              </a:lnSpc>
              <a:spcBef>
                <a:spcPts val="0"/>
              </a:spcBef>
              <a:buNone/>
            </a:pPr>
            <a:endParaRPr lang="en-US" sz="2400" dirty="0">
              <a:latin typeface="Arial"/>
              <a:ea typeface="Calibri Light"/>
              <a:cs typeface="Arial"/>
            </a:endParaRPr>
          </a:p>
        </p:txBody>
      </p:sp>
      <p:pic>
        <p:nvPicPr>
          <p:cNvPr id="5" name="Picture 4" descr="Screen shot of the selection described above.">
            <a:extLst>
              <a:ext uri="{FF2B5EF4-FFF2-40B4-BE49-F238E27FC236}">
                <a16:creationId xmlns:a16="http://schemas.microsoft.com/office/drawing/2014/main" id="{6A66B091-CF9A-78B9-3238-2D6479CD6470}"/>
              </a:ext>
            </a:extLst>
          </p:cNvPr>
          <p:cNvPicPr>
            <a:picLocks noChangeAspect="1"/>
          </p:cNvPicPr>
          <p:nvPr/>
        </p:nvPicPr>
        <p:blipFill>
          <a:blip r:embed="rId3"/>
          <a:stretch>
            <a:fillRect/>
          </a:stretch>
        </p:blipFill>
        <p:spPr>
          <a:xfrm>
            <a:off x="618242" y="2606830"/>
            <a:ext cx="2409825" cy="3533775"/>
          </a:xfrm>
          <a:prstGeom prst="rect">
            <a:avLst/>
          </a:prstGeom>
        </p:spPr>
      </p:pic>
    </p:spTree>
    <p:extLst>
      <p:ext uri="{BB962C8B-B14F-4D97-AF65-F5344CB8AC3E}">
        <p14:creationId xmlns:p14="http://schemas.microsoft.com/office/powerpoint/2010/main" val="175712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0182" y="231926"/>
            <a:ext cx="7886700" cy="1325563"/>
          </a:xfrm>
          <a:noFill/>
        </p:spPr>
        <p:txBody>
          <a:bodyPr anchor="ctr">
            <a:normAutofit/>
          </a:bodyPr>
          <a:lstStyle/>
          <a:p>
            <a:r>
              <a:rPr lang="en-US" sz="3600" dirty="0">
                <a:solidFill>
                  <a:schemeClr val="bg2">
                    <a:lumMod val="25000"/>
                  </a:schemeClr>
                </a:solidFill>
              </a:rPr>
              <a:t>Step 3</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a:xfrm>
            <a:off x="618242" y="1281267"/>
            <a:ext cx="8061705" cy="4981027"/>
          </a:xfrm>
        </p:spPr>
        <p:txBody>
          <a:bodyPr vert="horz" lIns="91440" tIns="45720" rIns="91440" bIns="45720" rtlCol="0" anchor="t">
            <a:normAutofit/>
          </a:bodyPr>
          <a:lstStyle/>
          <a:p>
            <a:pPr marL="0" indent="0">
              <a:buNone/>
            </a:pPr>
            <a:endParaRPr lang="en-US" sz="2000" dirty="0"/>
          </a:p>
          <a:p>
            <a:pPr marL="0" indent="0">
              <a:buNone/>
            </a:pPr>
            <a:r>
              <a:rPr lang="en-US" sz="2000" dirty="0">
                <a:sym typeface="Arial"/>
              </a:rPr>
              <a:t>Set </a:t>
            </a:r>
            <a:r>
              <a:rPr lang="en-US" sz="2000" i="1" u="sng" dirty="0">
                <a:sym typeface="Arial"/>
              </a:rPr>
              <a:t>Project Status </a:t>
            </a:r>
            <a:r>
              <a:rPr lang="en-US" sz="2000" dirty="0">
                <a:sym typeface="Arial"/>
              </a:rPr>
              <a:t>to </a:t>
            </a:r>
            <a:r>
              <a:rPr lang="en-US" sz="2000" i="1" u="sng" dirty="0">
                <a:sym typeface="Arial"/>
              </a:rPr>
              <a:t>Active Projects ,</a:t>
            </a:r>
            <a:r>
              <a:rPr lang="en-US" sz="2000" dirty="0">
                <a:sym typeface="Arial"/>
              </a:rPr>
              <a:t> </a:t>
            </a:r>
            <a:r>
              <a:rPr lang="en-US" sz="2000" i="1" u="sng" dirty="0">
                <a:sym typeface="Arial"/>
              </a:rPr>
              <a:t>Drawdown Status </a:t>
            </a:r>
            <a:r>
              <a:rPr lang="en-US" sz="2000" dirty="0">
                <a:sym typeface="Arial"/>
              </a:rPr>
              <a:t>to </a:t>
            </a:r>
            <a:r>
              <a:rPr lang="en-US" sz="2000" i="1" u="sng" dirty="0">
                <a:sym typeface="Arial"/>
              </a:rPr>
              <a:t>All,</a:t>
            </a:r>
            <a:r>
              <a:rPr lang="en-US" sz="2000" dirty="0">
                <a:sym typeface="Arial"/>
              </a:rPr>
              <a:t> and </a:t>
            </a:r>
            <a:r>
              <a:rPr lang="en-US" sz="2000" i="1" u="sng" dirty="0">
                <a:sym typeface="Arial"/>
              </a:rPr>
              <a:t>View By </a:t>
            </a:r>
            <a:r>
              <a:rPr lang="en-US" sz="2000" dirty="0">
                <a:sym typeface="Arial"/>
              </a:rPr>
              <a:t>to </a:t>
            </a:r>
            <a:r>
              <a:rPr lang="en-US" sz="2000" i="1" u="sng" dirty="0">
                <a:sym typeface="Arial"/>
              </a:rPr>
              <a:t>Project</a:t>
            </a:r>
            <a:r>
              <a:rPr lang="en-US" sz="2000" dirty="0">
                <a:sym typeface="Arial"/>
              </a:rPr>
              <a:t>. </a:t>
            </a:r>
          </a:p>
          <a:p>
            <a:pPr marL="0" indent="0">
              <a:buNone/>
            </a:pPr>
            <a:endParaRPr lang="en-US" sz="2000" i="1" u="sng" dirty="0">
              <a:sym typeface="Arial"/>
            </a:endParaRPr>
          </a:p>
          <a:p>
            <a:pPr marL="0" indent="0">
              <a:buNone/>
            </a:pPr>
            <a:endParaRPr lang="en-US" sz="2000" i="1" u="sng" dirty="0">
              <a:sym typeface="Arial"/>
            </a:endParaRPr>
          </a:p>
          <a:p>
            <a:pPr marL="0" indent="0">
              <a:buNone/>
            </a:pPr>
            <a:endParaRPr lang="en-US" sz="2000" i="1" u="sng" dirty="0">
              <a:sym typeface="Arial"/>
            </a:endParaRPr>
          </a:p>
          <a:p>
            <a:pPr marL="0" indent="0">
              <a:buNone/>
            </a:pPr>
            <a:r>
              <a:rPr lang="en-US" sz="2000" i="1" u="sng" dirty="0">
                <a:sym typeface="Arial"/>
              </a:rPr>
              <a:t>Refresh</a:t>
            </a:r>
            <a:r>
              <a:rPr lang="en-US" sz="2000" dirty="0">
                <a:sym typeface="Arial"/>
              </a:rPr>
              <a:t> report screen. </a:t>
            </a:r>
            <a:r>
              <a:rPr lang="en-US" sz="2000" i="1" u="sng" dirty="0">
                <a:sym typeface="Arial"/>
              </a:rPr>
              <a:t>Download</a:t>
            </a:r>
            <a:r>
              <a:rPr lang="en-US" sz="2000" dirty="0">
                <a:sym typeface="Arial"/>
              </a:rPr>
              <a:t> report to see individual RFF detail.</a:t>
            </a:r>
          </a:p>
          <a:p>
            <a:pPr marL="0" indent="0">
              <a:lnSpc>
                <a:spcPct val="150000"/>
              </a:lnSpc>
              <a:spcBef>
                <a:spcPts val="0"/>
              </a:spcBef>
              <a:buNone/>
            </a:pPr>
            <a:endParaRPr lang="en-US" sz="2000" dirty="0">
              <a:latin typeface="Calibri Light"/>
              <a:ea typeface="Calibri Light"/>
              <a:cs typeface="Calibri"/>
            </a:endParaRPr>
          </a:p>
          <a:p>
            <a:pPr marL="0" indent="0">
              <a:lnSpc>
                <a:spcPct val="150000"/>
              </a:lnSpc>
              <a:spcBef>
                <a:spcPts val="0"/>
              </a:spcBef>
              <a:buNone/>
            </a:pPr>
            <a:endParaRPr lang="en-US" sz="2000" dirty="0">
              <a:latin typeface="Calibri Light"/>
              <a:ea typeface="Calibri Light"/>
              <a:cs typeface="Calibri"/>
            </a:endParaRPr>
          </a:p>
          <a:p>
            <a:pPr marL="0" indent="0">
              <a:lnSpc>
                <a:spcPct val="150000"/>
              </a:lnSpc>
              <a:spcBef>
                <a:spcPts val="0"/>
              </a:spcBef>
              <a:buNone/>
            </a:pPr>
            <a:endParaRPr lang="en-US" sz="2400" dirty="0">
              <a:latin typeface="Arial"/>
              <a:ea typeface="Calibri Light"/>
              <a:cs typeface="Arial"/>
            </a:endParaRPr>
          </a:p>
        </p:txBody>
      </p:sp>
      <p:pic>
        <p:nvPicPr>
          <p:cNvPr id="6" name="Picture 5" descr="Screen shot of the selection described above.">
            <a:extLst>
              <a:ext uri="{FF2B5EF4-FFF2-40B4-BE49-F238E27FC236}">
                <a16:creationId xmlns:a16="http://schemas.microsoft.com/office/drawing/2014/main" id="{B052F591-2047-D14E-9372-AB364A7386B2}"/>
              </a:ext>
            </a:extLst>
          </p:cNvPr>
          <p:cNvPicPr>
            <a:picLocks noChangeAspect="1"/>
          </p:cNvPicPr>
          <p:nvPr/>
        </p:nvPicPr>
        <p:blipFill>
          <a:blip r:embed="rId3"/>
          <a:stretch>
            <a:fillRect/>
          </a:stretch>
        </p:blipFill>
        <p:spPr>
          <a:xfrm>
            <a:off x="689362" y="2404625"/>
            <a:ext cx="7429500" cy="742950"/>
          </a:xfrm>
          <a:prstGeom prst="rect">
            <a:avLst/>
          </a:prstGeom>
          <a:ln w="9525">
            <a:solidFill>
              <a:schemeClr val="tx1"/>
            </a:solidFill>
          </a:ln>
        </p:spPr>
      </p:pic>
      <p:pic>
        <p:nvPicPr>
          <p:cNvPr id="8" name="Picture 7" descr="Screen shot of the selection described above.">
            <a:extLst>
              <a:ext uri="{FF2B5EF4-FFF2-40B4-BE49-F238E27FC236}">
                <a16:creationId xmlns:a16="http://schemas.microsoft.com/office/drawing/2014/main" id="{36D9DF51-27EB-ABB6-2899-FBCEBDC55763}"/>
              </a:ext>
            </a:extLst>
          </p:cNvPr>
          <p:cNvPicPr>
            <a:picLocks noChangeAspect="1"/>
          </p:cNvPicPr>
          <p:nvPr/>
        </p:nvPicPr>
        <p:blipFill>
          <a:blip r:embed="rId4"/>
          <a:stretch>
            <a:fillRect/>
          </a:stretch>
        </p:blipFill>
        <p:spPr>
          <a:xfrm>
            <a:off x="618242" y="4061985"/>
            <a:ext cx="1114425" cy="581025"/>
          </a:xfrm>
          <a:prstGeom prst="rect">
            <a:avLst/>
          </a:prstGeom>
          <a:ln w="9525">
            <a:solidFill>
              <a:schemeClr val="tx1"/>
            </a:solidFill>
          </a:ln>
        </p:spPr>
      </p:pic>
    </p:spTree>
    <p:extLst>
      <p:ext uri="{BB962C8B-B14F-4D97-AF65-F5344CB8AC3E}">
        <p14:creationId xmlns:p14="http://schemas.microsoft.com/office/powerpoint/2010/main" val="247818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EF58B-3EBD-8637-300A-E00FF890FC41}"/>
              </a:ext>
            </a:extLst>
          </p:cNvPr>
          <p:cNvSpPr>
            <a:spLocks noGrp="1"/>
          </p:cNvSpPr>
          <p:nvPr>
            <p:ph type="title"/>
          </p:nvPr>
        </p:nvSpPr>
        <p:spPr/>
        <p:txBody>
          <a:bodyPr/>
          <a:lstStyle/>
          <a:p>
            <a:r>
              <a:rPr lang="en-US" sz="3200" dirty="0">
                <a:solidFill>
                  <a:schemeClr val="bg2">
                    <a:lumMod val="25000"/>
                  </a:schemeClr>
                </a:solidFill>
              </a:rPr>
              <a:t>Step 4 </a:t>
            </a:r>
            <a:endParaRPr lang="en-US" dirty="0"/>
          </a:p>
        </p:txBody>
      </p:sp>
      <p:sp>
        <p:nvSpPr>
          <p:cNvPr id="3" name="Content Placeholder 2">
            <a:extLst>
              <a:ext uri="{FF2B5EF4-FFF2-40B4-BE49-F238E27FC236}">
                <a16:creationId xmlns:a16="http://schemas.microsoft.com/office/drawing/2014/main" id="{CF31E8A5-EFD5-8086-E5AA-1B5E6215031A}"/>
              </a:ext>
            </a:extLst>
          </p:cNvPr>
          <p:cNvSpPr>
            <a:spLocks noGrp="1"/>
          </p:cNvSpPr>
          <p:nvPr>
            <p:ph idx="1"/>
          </p:nvPr>
        </p:nvSpPr>
        <p:spPr>
          <a:xfrm>
            <a:off x="628650" y="1551304"/>
            <a:ext cx="7886700" cy="4684125"/>
          </a:xfrm>
        </p:spPr>
        <p:txBody>
          <a:bodyPr vert="horz" lIns="91440" tIns="45720" rIns="91440" bIns="45720" rtlCol="0" anchor="t">
            <a:normAutofit lnSpcReduction="10000"/>
          </a:bodyPr>
          <a:lstStyle/>
          <a:p>
            <a:pPr marL="0" indent="0">
              <a:buNone/>
            </a:pPr>
            <a:r>
              <a:rPr lang="en-US" dirty="0">
                <a:ea typeface="Calibri"/>
                <a:cs typeface="Calibri"/>
              </a:rPr>
              <a:t>Review status to identify RFF status or any problems.</a:t>
            </a:r>
          </a:p>
          <a:p>
            <a:pPr marL="0" indent="0">
              <a:buNone/>
            </a:pPr>
            <a:endParaRPr lang="en-US" dirty="0">
              <a:ea typeface="Calibri"/>
              <a:cs typeface="Calibri"/>
            </a:endParaRPr>
          </a:p>
          <a:p>
            <a:pPr marL="0" indent="0">
              <a:buNone/>
            </a:pPr>
            <a:endParaRPr lang="en-US" dirty="0">
              <a:ea typeface="Calibri"/>
              <a:cs typeface="Calibri"/>
            </a:endParaRPr>
          </a:p>
          <a:p>
            <a:pPr marL="0" indent="0">
              <a:buNone/>
            </a:pPr>
            <a:endParaRPr lang="en-US" dirty="0">
              <a:ea typeface="Calibri"/>
              <a:cs typeface="Calibri"/>
            </a:endParaRPr>
          </a:p>
          <a:p>
            <a:pPr marL="0" indent="0">
              <a:buNone/>
            </a:pPr>
            <a:endParaRPr lang="en-US" dirty="0">
              <a:ea typeface="Calibri"/>
              <a:cs typeface="Calibri"/>
            </a:endParaRPr>
          </a:p>
          <a:p>
            <a:pPr marL="0" indent="0">
              <a:buNone/>
            </a:pPr>
            <a:endParaRPr lang="en-US" dirty="0">
              <a:ea typeface="Calibri"/>
              <a:cs typeface="Calibri"/>
            </a:endParaRPr>
          </a:p>
          <a:p>
            <a:pPr marL="0" indent="0">
              <a:buNone/>
            </a:pPr>
            <a:endParaRPr lang="en-US" sz="1800" dirty="0">
              <a:ea typeface="Calibri"/>
              <a:cs typeface="Calibri"/>
            </a:endParaRPr>
          </a:p>
          <a:p>
            <a:pPr marL="0" indent="0">
              <a:buNone/>
            </a:pPr>
            <a:r>
              <a:rPr lang="en-US" sz="1200" i="1" dirty="0">
                <a:ea typeface="Calibri"/>
                <a:cs typeface="Calibri"/>
              </a:rPr>
              <a:t>Planned</a:t>
            </a:r>
            <a:r>
              <a:rPr lang="en-US" sz="1200" dirty="0">
                <a:ea typeface="Calibri"/>
                <a:cs typeface="Calibri"/>
              </a:rPr>
              <a:t> = RFF has been submitted and has not yet been reviewed by CSI</a:t>
            </a:r>
          </a:p>
          <a:p>
            <a:pPr lvl="1">
              <a:buFont typeface="Wingdings" panose="05000000000000000000" pitchFamily="2" charset="2"/>
              <a:buChar char="§"/>
            </a:pPr>
            <a:r>
              <a:rPr lang="en-US" sz="1200" b="1" dirty="0">
                <a:highlight>
                  <a:srgbClr val="FFFF00"/>
                </a:highlight>
                <a:ea typeface="Calibri"/>
                <a:cs typeface="Calibri"/>
              </a:rPr>
              <a:t>Take Action </a:t>
            </a:r>
            <a:r>
              <a:rPr lang="en-US" sz="1200" dirty="0">
                <a:ea typeface="Calibri"/>
                <a:cs typeface="Calibri"/>
              </a:rPr>
              <a:t>if RFF is in planned status for over one week</a:t>
            </a:r>
          </a:p>
          <a:p>
            <a:pPr lvl="2">
              <a:buFont typeface="Wingdings" panose="05000000000000000000" pitchFamily="2" charset="2"/>
              <a:buChar char="§"/>
            </a:pPr>
            <a:r>
              <a:rPr lang="en-US" sz="1200" dirty="0">
                <a:ea typeface="Calibri"/>
                <a:cs typeface="Calibri"/>
              </a:rPr>
              <a:t>Make sure that a communication was sent alerting CSI to review</a:t>
            </a:r>
          </a:p>
          <a:p>
            <a:pPr lvl="2">
              <a:buFont typeface="Wingdings" panose="05000000000000000000" pitchFamily="2" charset="2"/>
              <a:buChar char="§"/>
            </a:pPr>
            <a:r>
              <a:rPr lang="en-US" sz="1200" dirty="0">
                <a:ea typeface="Calibri"/>
                <a:cs typeface="Calibri"/>
              </a:rPr>
              <a:t>Reach out to </a:t>
            </a:r>
            <a:r>
              <a:rPr lang="en-US" sz="1200" dirty="0">
                <a:ea typeface="Calibri"/>
                <a:cs typeface="Calibri"/>
                <a:hlinkClick r:id="rId2"/>
              </a:rPr>
              <a:t>RFF@csi.state.co.us</a:t>
            </a:r>
            <a:r>
              <a:rPr lang="en-US" sz="1200" dirty="0">
                <a:ea typeface="Calibri"/>
                <a:cs typeface="Calibri"/>
              </a:rPr>
              <a:t> if communication was sent</a:t>
            </a:r>
          </a:p>
          <a:p>
            <a:pPr marL="0" indent="0">
              <a:buNone/>
            </a:pPr>
            <a:r>
              <a:rPr lang="en-US" sz="1200" i="1" dirty="0">
                <a:ea typeface="Calibri"/>
                <a:cs typeface="Calibri"/>
              </a:rPr>
              <a:t>Approved </a:t>
            </a:r>
            <a:r>
              <a:rPr lang="en-US" sz="1200" dirty="0">
                <a:ea typeface="Calibri"/>
                <a:cs typeface="Calibri"/>
              </a:rPr>
              <a:t>= RFF is approved and no further action required</a:t>
            </a:r>
          </a:p>
          <a:p>
            <a:pPr marL="0" indent="0">
              <a:buNone/>
            </a:pPr>
            <a:r>
              <a:rPr lang="en-US" sz="1200" i="1" dirty="0">
                <a:ea typeface="Calibri"/>
                <a:cs typeface="Calibri"/>
              </a:rPr>
              <a:t>Paid</a:t>
            </a:r>
            <a:r>
              <a:rPr lang="en-US" sz="1200" dirty="0">
                <a:ea typeface="Calibri"/>
                <a:cs typeface="Calibri"/>
              </a:rPr>
              <a:t> = RFF is approved and paid</a:t>
            </a:r>
          </a:p>
          <a:p>
            <a:pPr marL="0" indent="0">
              <a:buNone/>
            </a:pPr>
            <a:r>
              <a:rPr lang="en-US" sz="1200" i="1" dirty="0">
                <a:ea typeface="Calibri"/>
                <a:cs typeface="Calibri"/>
              </a:rPr>
              <a:t>Denied/Requested </a:t>
            </a:r>
            <a:r>
              <a:rPr lang="en-US" sz="1200" dirty="0">
                <a:ea typeface="Calibri"/>
                <a:cs typeface="Calibri"/>
              </a:rPr>
              <a:t>= RFF pending additional back-up or clarification </a:t>
            </a:r>
          </a:p>
          <a:p>
            <a:pPr lvl="1">
              <a:lnSpc>
                <a:spcPct val="100000"/>
              </a:lnSpc>
              <a:buFont typeface="Wingdings" panose="05000000000000000000" pitchFamily="2" charset="2"/>
              <a:buChar char="§"/>
            </a:pPr>
            <a:r>
              <a:rPr lang="en-US" sz="1200" b="1" dirty="0">
                <a:highlight>
                  <a:srgbClr val="FFFF00"/>
                </a:highlight>
                <a:cs typeface="Calibri"/>
              </a:rPr>
              <a:t>Take Action</a:t>
            </a:r>
          </a:p>
          <a:p>
            <a:pPr lvl="2">
              <a:lnSpc>
                <a:spcPct val="100000"/>
              </a:lnSpc>
              <a:buFont typeface="Wingdings" panose="05000000000000000000" pitchFamily="2" charset="2"/>
              <a:buChar char="§"/>
            </a:pPr>
            <a:r>
              <a:rPr lang="en-US" sz="1200" dirty="0">
                <a:cs typeface="Calibri"/>
              </a:rPr>
              <a:t>Review communications within subproject to identify next steps for approval</a:t>
            </a:r>
          </a:p>
        </p:txBody>
      </p:sp>
      <p:pic>
        <p:nvPicPr>
          <p:cNvPr id="5" name="Picture 4" descr="Screen shot of the report described on slide.">
            <a:extLst>
              <a:ext uri="{FF2B5EF4-FFF2-40B4-BE49-F238E27FC236}">
                <a16:creationId xmlns:a16="http://schemas.microsoft.com/office/drawing/2014/main" id="{4F3A7A84-A731-DD62-75BC-3468A2E7E8BC}"/>
              </a:ext>
            </a:extLst>
          </p:cNvPr>
          <p:cNvPicPr>
            <a:picLocks noChangeAspect="1"/>
          </p:cNvPicPr>
          <p:nvPr/>
        </p:nvPicPr>
        <p:blipFill rotWithShape="1">
          <a:blip r:embed="rId3"/>
          <a:srcRect l="37447" t="1890" r="5958" b="7685"/>
          <a:stretch/>
        </p:blipFill>
        <p:spPr>
          <a:xfrm>
            <a:off x="628650" y="2053907"/>
            <a:ext cx="6152147" cy="1645920"/>
          </a:xfrm>
          <a:prstGeom prst="rect">
            <a:avLst/>
          </a:prstGeom>
          <a:ln w="6350">
            <a:solidFill>
              <a:schemeClr val="tx1"/>
            </a:solidFill>
          </a:ln>
        </p:spPr>
      </p:pic>
    </p:spTree>
    <p:extLst>
      <p:ext uri="{BB962C8B-B14F-4D97-AF65-F5344CB8AC3E}">
        <p14:creationId xmlns:p14="http://schemas.microsoft.com/office/powerpoint/2010/main" val="2230603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e8f432d-b748-435e-8c88-5ec46615cd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4FBF790D2C8B543AA42B5174B067D97" ma:contentTypeVersion="8" ma:contentTypeDescription="Create a new document." ma:contentTypeScope="" ma:versionID="68421083a2e1a3577162302883973126">
  <xsd:schema xmlns:xsd="http://www.w3.org/2001/XMLSchema" xmlns:xs="http://www.w3.org/2001/XMLSchema" xmlns:p="http://schemas.microsoft.com/office/2006/metadata/properties" xmlns:ns3="5e8f432d-b748-435e-8c88-5ec46615cd23" xmlns:ns4="7c9a8f40-4f20-403e-ba79-91c1ba474368" targetNamespace="http://schemas.microsoft.com/office/2006/metadata/properties" ma:root="true" ma:fieldsID="7e865b68115fe4f2b96126b5f2f3f79c" ns3:_="" ns4:_="">
    <xsd:import namespace="5e8f432d-b748-435e-8c88-5ec46615cd23"/>
    <xsd:import namespace="7c9a8f40-4f20-403e-ba79-91c1ba47436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f432d-b748-435e-8c88-5ec46615c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9a8f40-4f20-403e-ba79-91c1ba4743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E2F14C-0850-44DA-A8B3-30B6266308A7}">
  <ds:schemaRefs>
    <ds:schemaRef ds:uri="http://schemas.microsoft.com/sharepoint/v3/contenttype/forms"/>
  </ds:schemaRefs>
</ds:datastoreItem>
</file>

<file path=customXml/itemProps2.xml><?xml version="1.0" encoding="utf-8"?>
<ds:datastoreItem xmlns:ds="http://schemas.openxmlformats.org/officeDocument/2006/customXml" ds:itemID="{86C95F91-3652-4C42-89D7-9291A78DCDD4}">
  <ds:schemaRefs>
    <ds:schemaRef ds:uri="5e8f432d-b748-435e-8c88-5ec46615cd23"/>
    <ds:schemaRef ds:uri="7c9a8f40-4f20-403e-ba79-91c1ba474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9A36F5C-B1C3-4FB0-B726-DFC05CDBB2B5}">
  <ds:schemaRefs>
    <ds:schemaRef ds:uri="5e8f432d-b748-435e-8c88-5ec46615cd23"/>
    <ds:schemaRef ds:uri="7c9a8f40-4f20-403e-ba79-91c1ba474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101</TotalTime>
  <Words>390</Words>
  <Application>Microsoft Office PowerPoint</Application>
  <PresentationFormat>On-screen Show (4:3)</PresentationFormat>
  <Paragraphs>41</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Generate Recipient Drawdown  (RFF) Report In GrantVantage</vt:lpstr>
      <vt:lpstr>Step 1</vt:lpstr>
      <vt:lpstr>Step 2</vt:lpstr>
      <vt:lpstr>Step 3</vt:lpstr>
      <vt:lpstr>Step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Kick Off Webinar</dc:title>
  <dc:creator>Dinnen, Janet</dc:creator>
  <cp:lastModifiedBy>Robidart, Marcie</cp:lastModifiedBy>
  <cp:revision>90</cp:revision>
  <cp:lastPrinted>2022-06-13T18:30:20Z</cp:lastPrinted>
  <dcterms:created xsi:type="dcterms:W3CDTF">2020-09-01T02:09:52Z</dcterms:created>
  <dcterms:modified xsi:type="dcterms:W3CDTF">2024-06-25T19:09:47Z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0x01010034FBF790D2C8B543AA42B5174B067D97</vt:lpwstr>
  </property>
</Properties>
</file>