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sldIdLst>
    <p:sldId id="256" r:id="rId2"/>
    <p:sldId id="257" r:id="rId3"/>
    <p:sldId id="4272" r:id="rId4"/>
    <p:sldId id="4271" r:id="rId5"/>
    <p:sldId id="4282" r:id="rId6"/>
    <p:sldId id="4280" r:id="rId7"/>
    <p:sldId id="4299" r:id="rId8"/>
    <p:sldId id="4276" r:id="rId9"/>
    <p:sldId id="4221" r:id="rId10"/>
    <p:sldId id="4290" r:id="rId11"/>
    <p:sldId id="4294" r:id="rId12"/>
    <p:sldId id="4284" r:id="rId13"/>
    <p:sldId id="4283" r:id="rId14"/>
    <p:sldId id="4222" r:id="rId15"/>
    <p:sldId id="4291" r:id="rId16"/>
    <p:sldId id="4228" r:id="rId17"/>
    <p:sldId id="4241" r:id="rId18"/>
    <p:sldId id="4297" r:id="rId19"/>
    <p:sldId id="4265" r:id="rId20"/>
    <p:sldId id="4296" r:id="rId21"/>
    <p:sldId id="4298" r:id="rId22"/>
    <p:sldId id="4288" r:id="rId23"/>
    <p:sldId id="4287" r:id="rId24"/>
    <p:sldId id="268" r:id="rId25"/>
    <p:sldId id="4281" r:id="rId26"/>
    <p:sldId id="4236" r:id="rId27"/>
    <p:sldId id="4269" r:id="rId28"/>
    <p:sldId id="4300" r:id="rId29"/>
    <p:sldId id="430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BE752B-B787-683B-0E8C-9C88A63DEE54}" name="Aragon, Stephanie" initials="AS" userId="S::Aragon_s@cde.state.co.us::7d050a08-3ad0-4d4c-b62d-430492399514" providerId="AD"/>
  <p188:author id="{A9D04333-5B07-0559-9F30-AFF42B1436E0}" name="Hawkins, Anastasia" initials="HA" userId="S::Hawkins_a@cde.state.co.us::f4e6b0ec-4850-420b-bcbe-f6cff182eae8" providerId="AD"/>
  <p188:author id="{18094833-A1A0-E14B-2BAB-A396A9C93F7E}" name="Dinnen, Janet" initials="DJ" userId="S::dinnen_j@cde.state.co.us::682ebc80-7236-4772-9819-9edf9790eda1" providerId="AD"/>
  <p188:author id="{A9311169-BE50-A6C0-E8B6-68B8DC36EE6B}" name="Dinnen, Janet" initials="DJ" userId="S::Dinnen_J@cde.state.co.us::682ebc80-7236-4772-9819-9edf9790eda1" providerId="AD"/>
  <p188:author id="{C867EF8A-AD33-D468-67EC-8DB907CAAA82}" name="Oberg, Amanda" initials="OA" userId="S::OBERG_Amanda@cde.state.co.us::31f75dea-38a5-4e2d-b82d-e61610bcc392" providerId="AD"/>
  <p188:author id="{DD91B2BB-8C9F-EF7D-9BEC-D83B53AA60CC}" name="Marks, Ryan" initials="MR" userId="S::Marks_R@cde.state.co.us::d6e37ca9-34b5-4f4b-a094-0cc56e850c9d" providerId="AD"/>
  <p188:author id="{DF86C7FA-8351-0290-E870-8BE6C2C1EA9F}" name="Oberg, Amanda" initials="OA" userId="S::oberg_amanda@cde.state.co.us::31f75dea-38a5-4e2d-b82d-e61610bcc39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90CC6"/>
    <a:srgbClr val="C63F28"/>
    <a:srgbClr val="455FA9"/>
    <a:srgbClr val="008CA0"/>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88442" autoAdjust="0"/>
  </p:normalViewPr>
  <p:slideViewPr>
    <p:cSldViewPr snapToGrid="0">
      <p:cViewPr varScale="1">
        <p:scale>
          <a:sx n="115" d="100"/>
          <a:sy n="115" d="100"/>
        </p:scale>
        <p:origin x="13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F97992-3347-4F38-A254-6F30F34831D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A4CDD54-A9DF-401A-B7C5-D70C4934533A}">
      <dgm:prSet/>
      <dgm:spPr/>
      <dgm:t>
        <a:bodyPr/>
        <a:lstStyle/>
        <a:p>
          <a:pPr>
            <a:lnSpc>
              <a:spcPct val="100000"/>
            </a:lnSpc>
          </a:pPr>
          <a:r>
            <a:rPr lang="en-US">
              <a:latin typeface="Arial" panose="020B0604020202020204" pitchFamily="34" charset="0"/>
              <a:cs typeface="Arial" panose="020B0604020202020204" pitchFamily="34" charset="0"/>
            </a:rPr>
            <a:t>CSI Updates</a:t>
          </a:r>
        </a:p>
      </dgm:t>
    </dgm:pt>
    <dgm:pt modelId="{92CA3060-C38A-4C74-A19D-960C0963DAFE}" type="parTrans" cxnId="{15E41BD8-87AA-47C0-B58E-30ECAB4EF3EB}">
      <dgm:prSet/>
      <dgm:spPr/>
      <dgm:t>
        <a:bodyPr/>
        <a:lstStyle/>
        <a:p>
          <a:endParaRPr lang="en-US">
            <a:latin typeface="Arial" panose="020B0604020202020204" pitchFamily="34" charset="0"/>
            <a:cs typeface="Arial" panose="020B0604020202020204" pitchFamily="34" charset="0"/>
          </a:endParaRPr>
        </a:p>
      </dgm:t>
    </dgm:pt>
    <dgm:pt modelId="{93F19E4E-6C7E-458E-A63E-5A14E7C9B188}" type="sibTrans" cxnId="{15E41BD8-87AA-47C0-B58E-30ECAB4EF3EB}">
      <dgm:prSet/>
      <dgm:spPr/>
      <dgm:t>
        <a:bodyPr/>
        <a:lstStyle/>
        <a:p>
          <a:endParaRPr lang="en-US">
            <a:latin typeface="Arial" panose="020B0604020202020204" pitchFamily="34" charset="0"/>
            <a:cs typeface="Arial" panose="020B0604020202020204" pitchFamily="34" charset="0"/>
          </a:endParaRPr>
        </a:p>
      </dgm:t>
    </dgm:pt>
    <dgm:pt modelId="{F38E9FA1-B1F8-4202-BCAB-A0165D448225}">
      <dgm:prSet/>
      <dgm:spPr/>
      <dgm:t>
        <a:bodyPr/>
        <a:lstStyle/>
        <a:p>
          <a:pPr>
            <a:lnSpc>
              <a:spcPct val="100000"/>
            </a:lnSpc>
          </a:pPr>
          <a:r>
            <a:rPr lang="en-US" dirty="0">
              <a:latin typeface="Arial" panose="020B0604020202020204" pitchFamily="34" charset="0"/>
              <a:cs typeface="Arial" panose="020B0604020202020204" pitchFamily="34" charset="0"/>
            </a:rPr>
            <a:t>Reminders, Upcoming Events &amp; Deadlines</a:t>
          </a:r>
        </a:p>
      </dgm:t>
    </dgm:pt>
    <dgm:pt modelId="{A1CC017E-B71C-4D4A-B518-125DE991FE22}" type="parTrans" cxnId="{7A43E9AF-4BE7-409E-9BF1-AD1E7A24F7C4}">
      <dgm:prSet/>
      <dgm:spPr/>
      <dgm:t>
        <a:bodyPr/>
        <a:lstStyle/>
        <a:p>
          <a:endParaRPr lang="en-US">
            <a:latin typeface="Arial" panose="020B0604020202020204" pitchFamily="34" charset="0"/>
            <a:cs typeface="Arial" panose="020B0604020202020204" pitchFamily="34" charset="0"/>
          </a:endParaRPr>
        </a:p>
      </dgm:t>
    </dgm:pt>
    <dgm:pt modelId="{2E889B80-8C2E-4A19-8665-F28B128D067E}" type="sibTrans" cxnId="{7A43E9AF-4BE7-409E-9BF1-AD1E7A24F7C4}">
      <dgm:prSet/>
      <dgm:spPr/>
      <dgm:t>
        <a:bodyPr/>
        <a:lstStyle/>
        <a:p>
          <a:endParaRPr lang="en-US">
            <a:latin typeface="Arial" panose="020B0604020202020204" pitchFamily="34" charset="0"/>
            <a:cs typeface="Arial" panose="020B0604020202020204" pitchFamily="34" charset="0"/>
          </a:endParaRPr>
        </a:p>
      </dgm:t>
    </dgm:pt>
    <dgm:pt modelId="{891FC42A-688F-45BC-9563-9A30562EC578}">
      <dgm:prSet/>
      <dgm:spPr/>
      <dgm:t>
        <a:bodyPr/>
        <a:lstStyle/>
        <a:p>
          <a:pPr>
            <a:lnSpc>
              <a:spcPct val="100000"/>
            </a:lnSpc>
          </a:pPr>
          <a:r>
            <a:rPr lang="en-US" dirty="0">
              <a:latin typeface="Arial" panose="020B0604020202020204" pitchFamily="34" charset="0"/>
              <a:cs typeface="Arial" panose="020B0604020202020204" pitchFamily="34" charset="0"/>
            </a:rPr>
            <a:t>Legislative Updates</a:t>
          </a:r>
        </a:p>
      </dgm:t>
    </dgm:pt>
    <dgm:pt modelId="{4ECF6EAB-ED3E-4517-8114-FB3EC6E99609}" type="parTrans" cxnId="{7260A0A2-B722-4805-8512-2634B9963F0E}">
      <dgm:prSet/>
      <dgm:spPr/>
      <dgm:t>
        <a:bodyPr/>
        <a:lstStyle/>
        <a:p>
          <a:endParaRPr lang="en-US"/>
        </a:p>
      </dgm:t>
    </dgm:pt>
    <dgm:pt modelId="{AED65517-EC4F-4B23-866A-22F46E6C67EF}" type="sibTrans" cxnId="{7260A0A2-B722-4805-8512-2634B9963F0E}">
      <dgm:prSet/>
      <dgm:spPr/>
      <dgm:t>
        <a:bodyPr/>
        <a:lstStyle/>
        <a:p>
          <a:endParaRPr lang="en-US"/>
        </a:p>
      </dgm:t>
    </dgm:pt>
    <dgm:pt modelId="{060A2273-7BE5-4BDE-B719-5327EBE1CB89}" type="pres">
      <dgm:prSet presAssocID="{85F97992-3347-4F38-A254-6F30F34831D8}" presName="root" presStyleCnt="0">
        <dgm:presLayoutVars>
          <dgm:dir/>
          <dgm:resizeHandles val="exact"/>
        </dgm:presLayoutVars>
      </dgm:prSet>
      <dgm:spPr/>
    </dgm:pt>
    <dgm:pt modelId="{47ABC62E-30AE-41E3-93E9-9A91AF3C0DD8}" type="pres">
      <dgm:prSet presAssocID="{DA4CDD54-A9DF-401A-B7C5-D70C4934533A}" presName="compNode" presStyleCnt="0"/>
      <dgm:spPr/>
    </dgm:pt>
    <dgm:pt modelId="{A44A600D-0629-4597-931A-30A74A901616}" type="pres">
      <dgm:prSet presAssocID="{DA4CDD54-A9DF-401A-B7C5-D70C4934533A}" presName="bgRect" presStyleLbl="bgShp" presStyleIdx="0" presStyleCnt="3"/>
      <dgm:spPr/>
    </dgm:pt>
    <dgm:pt modelId="{3EFAD9D5-4CA5-4FB3-946F-107AF131F7B0}" type="pres">
      <dgm:prSet presAssocID="{DA4CDD54-A9DF-401A-B7C5-D70C493453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80F3931-6982-4160-B43B-D2B146D22435}" type="pres">
      <dgm:prSet presAssocID="{DA4CDD54-A9DF-401A-B7C5-D70C4934533A}" presName="spaceRect" presStyleCnt="0"/>
      <dgm:spPr/>
    </dgm:pt>
    <dgm:pt modelId="{5008FAC1-68A5-411F-A72C-6CF5659A0729}" type="pres">
      <dgm:prSet presAssocID="{DA4CDD54-A9DF-401A-B7C5-D70C4934533A}" presName="parTx" presStyleLbl="revTx" presStyleIdx="0" presStyleCnt="3">
        <dgm:presLayoutVars>
          <dgm:chMax val="0"/>
          <dgm:chPref val="0"/>
        </dgm:presLayoutVars>
      </dgm:prSet>
      <dgm:spPr/>
    </dgm:pt>
    <dgm:pt modelId="{DDAC9951-C668-45DD-9A37-4C47CAB2F52C}" type="pres">
      <dgm:prSet presAssocID="{93F19E4E-6C7E-458E-A63E-5A14E7C9B188}" presName="sibTrans" presStyleCnt="0"/>
      <dgm:spPr/>
    </dgm:pt>
    <dgm:pt modelId="{E795639B-EFCF-4984-BE8A-1A5FA1EDD235}" type="pres">
      <dgm:prSet presAssocID="{891FC42A-688F-45BC-9563-9A30562EC578}" presName="compNode" presStyleCnt="0"/>
      <dgm:spPr/>
    </dgm:pt>
    <dgm:pt modelId="{C8C12B3A-7C83-4A55-AEDE-603F11EAD543}" type="pres">
      <dgm:prSet presAssocID="{891FC42A-688F-45BC-9563-9A30562EC578}" presName="bgRect" presStyleLbl="bgShp" presStyleIdx="1" presStyleCnt="3"/>
      <dgm:spPr/>
    </dgm:pt>
    <dgm:pt modelId="{02E79D01-D882-4272-B46D-EED7CA00F6D7}" type="pres">
      <dgm:prSet presAssocID="{891FC42A-688F-45BC-9563-9A30562EC57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F8E45CFE-1CFE-4B7B-AC20-21F432957170}" type="pres">
      <dgm:prSet presAssocID="{891FC42A-688F-45BC-9563-9A30562EC578}" presName="spaceRect" presStyleCnt="0"/>
      <dgm:spPr/>
    </dgm:pt>
    <dgm:pt modelId="{30A99850-1FF0-44AF-BCE2-F2CA9F933D13}" type="pres">
      <dgm:prSet presAssocID="{891FC42A-688F-45BC-9563-9A30562EC578}" presName="parTx" presStyleLbl="revTx" presStyleIdx="1" presStyleCnt="3">
        <dgm:presLayoutVars>
          <dgm:chMax val="0"/>
          <dgm:chPref val="0"/>
        </dgm:presLayoutVars>
      </dgm:prSet>
      <dgm:spPr/>
    </dgm:pt>
    <dgm:pt modelId="{DFE4853B-AE7D-451B-9D1B-C4345D365B02}" type="pres">
      <dgm:prSet presAssocID="{AED65517-EC4F-4B23-866A-22F46E6C67EF}" presName="sibTrans" presStyleCnt="0"/>
      <dgm:spPr/>
    </dgm:pt>
    <dgm:pt modelId="{517458D1-B874-412C-A881-9205F7B5E2EC}" type="pres">
      <dgm:prSet presAssocID="{F38E9FA1-B1F8-4202-BCAB-A0165D448225}" presName="compNode" presStyleCnt="0"/>
      <dgm:spPr/>
    </dgm:pt>
    <dgm:pt modelId="{373C281A-B239-4673-9333-DD1574124E50}" type="pres">
      <dgm:prSet presAssocID="{F38E9FA1-B1F8-4202-BCAB-A0165D448225}" presName="bgRect" presStyleLbl="bgShp" presStyleIdx="2" presStyleCnt="3"/>
      <dgm:spPr/>
    </dgm:pt>
    <dgm:pt modelId="{4E741C6B-92EB-46C3-85CE-35BCCABE06C8}" type="pres">
      <dgm:prSet presAssocID="{F38E9FA1-B1F8-4202-BCAB-A0165D4482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A5760484-BB41-4CEA-84B6-DB1747462847}" type="pres">
      <dgm:prSet presAssocID="{F38E9FA1-B1F8-4202-BCAB-A0165D448225}" presName="spaceRect" presStyleCnt="0"/>
      <dgm:spPr/>
    </dgm:pt>
    <dgm:pt modelId="{9C41AEAD-1D8A-45FB-AE8C-73589C9BC1CE}" type="pres">
      <dgm:prSet presAssocID="{F38E9FA1-B1F8-4202-BCAB-A0165D448225}" presName="parTx" presStyleLbl="revTx" presStyleIdx="2" presStyleCnt="3">
        <dgm:presLayoutVars>
          <dgm:chMax val="0"/>
          <dgm:chPref val="0"/>
        </dgm:presLayoutVars>
      </dgm:prSet>
      <dgm:spPr/>
    </dgm:pt>
  </dgm:ptLst>
  <dgm:cxnLst>
    <dgm:cxn modelId="{8A2EC607-0B74-4905-8DE4-5989638F6F70}" type="presOf" srcId="{DA4CDD54-A9DF-401A-B7C5-D70C4934533A}" destId="{5008FAC1-68A5-411F-A72C-6CF5659A0729}" srcOrd="0" destOrd="0" presId="urn:microsoft.com/office/officeart/2018/2/layout/IconVerticalSolidList"/>
    <dgm:cxn modelId="{4AB86B7E-4FBB-474F-AAC8-9F2098996D46}" type="presOf" srcId="{85F97992-3347-4F38-A254-6F30F34831D8}" destId="{060A2273-7BE5-4BDE-B719-5327EBE1CB89}" srcOrd="0" destOrd="0" presId="urn:microsoft.com/office/officeart/2018/2/layout/IconVerticalSolidList"/>
    <dgm:cxn modelId="{7260A0A2-B722-4805-8512-2634B9963F0E}" srcId="{85F97992-3347-4F38-A254-6F30F34831D8}" destId="{891FC42A-688F-45BC-9563-9A30562EC578}" srcOrd="1" destOrd="0" parTransId="{4ECF6EAB-ED3E-4517-8114-FB3EC6E99609}" sibTransId="{AED65517-EC4F-4B23-866A-22F46E6C67EF}"/>
    <dgm:cxn modelId="{7A43E9AF-4BE7-409E-9BF1-AD1E7A24F7C4}" srcId="{85F97992-3347-4F38-A254-6F30F34831D8}" destId="{F38E9FA1-B1F8-4202-BCAB-A0165D448225}" srcOrd="2" destOrd="0" parTransId="{A1CC017E-B71C-4D4A-B518-125DE991FE22}" sibTransId="{2E889B80-8C2E-4A19-8665-F28B128D067E}"/>
    <dgm:cxn modelId="{15E41BD8-87AA-47C0-B58E-30ECAB4EF3EB}" srcId="{85F97992-3347-4F38-A254-6F30F34831D8}" destId="{DA4CDD54-A9DF-401A-B7C5-D70C4934533A}" srcOrd="0" destOrd="0" parTransId="{92CA3060-C38A-4C74-A19D-960C0963DAFE}" sibTransId="{93F19E4E-6C7E-458E-A63E-5A14E7C9B188}"/>
    <dgm:cxn modelId="{6634C6F1-5EFE-40FA-98F7-78919D1ACFDC}" type="presOf" srcId="{891FC42A-688F-45BC-9563-9A30562EC578}" destId="{30A99850-1FF0-44AF-BCE2-F2CA9F933D13}" srcOrd="0" destOrd="0" presId="urn:microsoft.com/office/officeart/2018/2/layout/IconVerticalSolidList"/>
    <dgm:cxn modelId="{79E332F6-B6BE-4E0E-A914-F922D1B155CE}" type="presOf" srcId="{F38E9FA1-B1F8-4202-BCAB-A0165D448225}" destId="{9C41AEAD-1D8A-45FB-AE8C-73589C9BC1CE}" srcOrd="0" destOrd="0" presId="urn:microsoft.com/office/officeart/2018/2/layout/IconVerticalSolidList"/>
    <dgm:cxn modelId="{A41978BE-664B-48EF-8F5B-BDC35AF56829}" type="presParOf" srcId="{060A2273-7BE5-4BDE-B719-5327EBE1CB89}" destId="{47ABC62E-30AE-41E3-93E9-9A91AF3C0DD8}" srcOrd="0" destOrd="0" presId="urn:microsoft.com/office/officeart/2018/2/layout/IconVerticalSolidList"/>
    <dgm:cxn modelId="{C8EEC0CB-2B53-4CB8-90ED-3907718A9C19}" type="presParOf" srcId="{47ABC62E-30AE-41E3-93E9-9A91AF3C0DD8}" destId="{A44A600D-0629-4597-931A-30A74A901616}" srcOrd="0" destOrd="0" presId="urn:microsoft.com/office/officeart/2018/2/layout/IconVerticalSolidList"/>
    <dgm:cxn modelId="{031C4041-8727-4B7E-8DCF-C735BCB2228B}" type="presParOf" srcId="{47ABC62E-30AE-41E3-93E9-9A91AF3C0DD8}" destId="{3EFAD9D5-4CA5-4FB3-946F-107AF131F7B0}" srcOrd="1" destOrd="0" presId="urn:microsoft.com/office/officeart/2018/2/layout/IconVerticalSolidList"/>
    <dgm:cxn modelId="{E3852816-1627-46F5-9BB5-33EE2AC2DA8F}" type="presParOf" srcId="{47ABC62E-30AE-41E3-93E9-9A91AF3C0DD8}" destId="{680F3931-6982-4160-B43B-D2B146D22435}" srcOrd="2" destOrd="0" presId="urn:microsoft.com/office/officeart/2018/2/layout/IconVerticalSolidList"/>
    <dgm:cxn modelId="{4501C606-CAA2-4CC0-BF4B-297EF9551DD5}" type="presParOf" srcId="{47ABC62E-30AE-41E3-93E9-9A91AF3C0DD8}" destId="{5008FAC1-68A5-411F-A72C-6CF5659A0729}" srcOrd="3" destOrd="0" presId="urn:microsoft.com/office/officeart/2018/2/layout/IconVerticalSolidList"/>
    <dgm:cxn modelId="{7D1A3912-E120-453D-88E5-A108B171F50E}" type="presParOf" srcId="{060A2273-7BE5-4BDE-B719-5327EBE1CB89}" destId="{DDAC9951-C668-45DD-9A37-4C47CAB2F52C}" srcOrd="1" destOrd="0" presId="urn:microsoft.com/office/officeart/2018/2/layout/IconVerticalSolidList"/>
    <dgm:cxn modelId="{F54C8E0F-383C-4167-B6C6-020A39D5D4ED}" type="presParOf" srcId="{060A2273-7BE5-4BDE-B719-5327EBE1CB89}" destId="{E795639B-EFCF-4984-BE8A-1A5FA1EDD235}" srcOrd="2" destOrd="0" presId="urn:microsoft.com/office/officeart/2018/2/layout/IconVerticalSolidList"/>
    <dgm:cxn modelId="{6C08CD84-A91A-42E1-8C9D-66E163672A52}" type="presParOf" srcId="{E795639B-EFCF-4984-BE8A-1A5FA1EDD235}" destId="{C8C12B3A-7C83-4A55-AEDE-603F11EAD543}" srcOrd="0" destOrd="0" presId="urn:microsoft.com/office/officeart/2018/2/layout/IconVerticalSolidList"/>
    <dgm:cxn modelId="{1A8AD5EB-08BB-4BC6-AC3F-3373F28093BB}" type="presParOf" srcId="{E795639B-EFCF-4984-BE8A-1A5FA1EDD235}" destId="{02E79D01-D882-4272-B46D-EED7CA00F6D7}" srcOrd="1" destOrd="0" presId="urn:microsoft.com/office/officeart/2018/2/layout/IconVerticalSolidList"/>
    <dgm:cxn modelId="{F9FD3001-0B4D-4059-87D0-94C7D5EA366C}" type="presParOf" srcId="{E795639B-EFCF-4984-BE8A-1A5FA1EDD235}" destId="{F8E45CFE-1CFE-4B7B-AC20-21F432957170}" srcOrd="2" destOrd="0" presId="urn:microsoft.com/office/officeart/2018/2/layout/IconVerticalSolidList"/>
    <dgm:cxn modelId="{B37BAA7C-9B9F-4CF8-9A50-D63C4358E0D4}" type="presParOf" srcId="{E795639B-EFCF-4984-BE8A-1A5FA1EDD235}" destId="{30A99850-1FF0-44AF-BCE2-F2CA9F933D13}" srcOrd="3" destOrd="0" presId="urn:microsoft.com/office/officeart/2018/2/layout/IconVerticalSolidList"/>
    <dgm:cxn modelId="{38991E88-020D-4CDE-BD07-718E9B3F7027}" type="presParOf" srcId="{060A2273-7BE5-4BDE-B719-5327EBE1CB89}" destId="{DFE4853B-AE7D-451B-9D1B-C4345D365B02}" srcOrd="3" destOrd="0" presId="urn:microsoft.com/office/officeart/2018/2/layout/IconVerticalSolidList"/>
    <dgm:cxn modelId="{E8090FB4-D842-4B8E-8898-48C5FA87F382}" type="presParOf" srcId="{060A2273-7BE5-4BDE-B719-5327EBE1CB89}" destId="{517458D1-B874-412C-A881-9205F7B5E2EC}" srcOrd="4" destOrd="0" presId="urn:microsoft.com/office/officeart/2018/2/layout/IconVerticalSolidList"/>
    <dgm:cxn modelId="{45C94DF9-D53E-4BBE-960D-0810DC04D9B8}" type="presParOf" srcId="{517458D1-B874-412C-A881-9205F7B5E2EC}" destId="{373C281A-B239-4673-9333-DD1574124E50}" srcOrd="0" destOrd="0" presId="urn:microsoft.com/office/officeart/2018/2/layout/IconVerticalSolidList"/>
    <dgm:cxn modelId="{B43A2A8D-59F2-4B90-97FC-EA4ABBD45E57}" type="presParOf" srcId="{517458D1-B874-412C-A881-9205F7B5E2EC}" destId="{4E741C6B-92EB-46C3-85CE-35BCCABE06C8}" srcOrd="1" destOrd="0" presId="urn:microsoft.com/office/officeart/2018/2/layout/IconVerticalSolidList"/>
    <dgm:cxn modelId="{60445C18-E488-4171-A28A-5E049456F8CC}" type="presParOf" srcId="{517458D1-B874-412C-A881-9205F7B5E2EC}" destId="{A5760484-BB41-4CEA-84B6-DB1747462847}" srcOrd="2" destOrd="0" presId="urn:microsoft.com/office/officeart/2018/2/layout/IconVerticalSolidList"/>
    <dgm:cxn modelId="{61F15E00-DAB6-48C2-B22F-70C4FAAC1B63}" type="presParOf" srcId="{517458D1-B874-412C-A881-9205F7B5E2EC}" destId="{9C41AEAD-1D8A-45FB-AE8C-73589C9BC1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A600D-0629-4597-931A-30A74A901616}">
      <dsp:nvSpPr>
        <dsp:cNvPr id="0" name=""/>
        <dsp:cNvSpPr/>
      </dsp:nvSpPr>
      <dsp:spPr>
        <a:xfrm>
          <a:off x="0" y="53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FAD9D5-4CA5-4FB3-946F-107AF131F7B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08FAC1-68A5-411F-A72C-6CF5659A0729}">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latin typeface="Arial" panose="020B0604020202020204" pitchFamily="34" charset="0"/>
              <a:cs typeface="Arial" panose="020B0604020202020204" pitchFamily="34" charset="0"/>
            </a:rPr>
            <a:t>CSI Updates</a:t>
          </a:r>
        </a:p>
      </dsp:txBody>
      <dsp:txXfrm>
        <a:off x="1435590" y="531"/>
        <a:ext cx="6451109" cy="1242935"/>
      </dsp:txXfrm>
    </dsp:sp>
    <dsp:sp modelId="{C8C12B3A-7C83-4A55-AEDE-603F11EAD543}">
      <dsp:nvSpPr>
        <dsp:cNvPr id="0" name=""/>
        <dsp:cNvSpPr/>
      </dsp:nvSpPr>
      <dsp:spPr>
        <a:xfrm>
          <a:off x="0" y="155420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79D01-D882-4272-B46D-EED7CA00F6D7}">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A99850-1FF0-44AF-BCE2-F2CA9F933D13}">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Arial" panose="020B0604020202020204" pitchFamily="34" charset="0"/>
              <a:cs typeface="Arial" panose="020B0604020202020204" pitchFamily="34" charset="0"/>
            </a:rPr>
            <a:t>Legislative Updates</a:t>
          </a:r>
        </a:p>
      </dsp:txBody>
      <dsp:txXfrm>
        <a:off x="1435590" y="1554201"/>
        <a:ext cx="6451109" cy="1242935"/>
      </dsp:txXfrm>
    </dsp:sp>
    <dsp:sp modelId="{373C281A-B239-4673-9333-DD1574124E50}">
      <dsp:nvSpPr>
        <dsp:cNvPr id="0" name=""/>
        <dsp:cNvSpPr/>
      </dsp:nvSpPr>
      <dsp:spPr>
        <a:xfrm>
          <a:off x="0" y="3107870"/>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741C6B-92EB-46C3-85CE-35BCCABE06C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41AEAD-1D8A-45FB-AE8C-73589C9BC1CE}">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Arial" panose="020B0604020202020204" pitchFamily="34" charset="0"/>
              <a:cs typeface="Arial" panose="020B0604020202020204" pitchFamily="34" charset="0"/>
            </a:rPr>
            <a:t>Reminders, Upcoming Events &amp; Deadlines</a:t>
          </a:r>
        </a:p>
      </dsp:txBody>
      <dsp:txXfrm>
        <a:off x="1435590" y="3107870"/>
        <a:ext cx="64511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BF54F-174D-48FB-8C88-76C62904F59B}" type="datetimeFigureOut">
              <a:rPr lang="en-US" smtClean="0"/>
              <a:t>5/10/2024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56328-B990-4088-AC20-D4A880106BA2}" type="slidenum">
              <a:rPr lang="en-US" smtClean="0"/>
              <a:t>‹#›</a:t>
            </a:fld>
            <a:endParaRPr lang="en-US"/>
          </a:p>
        </p:txBody>
      </p:sp>
    </p:spTree>
    <p:extLst>
      <p:ext uri="{BB962C8B-B14F-4D97-AF65-F5344CB8AC3E}">
        <p14:creationId xmlns:p14="http://schemas.microsoft.com/office/powerpoint/2010/main" val="148721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s02web.zoom.us/meeting/register/tZclde-tqz4tG9HiWopnCXusM3nrTQK6KVV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for familiar faces, new leaders should add name, school in the chat.</a:t>
            </a:r>
          </a:p>
        </p:txBody>
      </p:sp>
      <p:sp>
        <p:nvSpPr>
          <p:cNvPr id="4" name="Slide Number Placeholder 3"/>
          <p:cNvSpPr>
            <a:spLocks noGrp="1"/>
          </p:cNvSpPr>
          <p:nvPr>
            <p:ph type="sldNum" sz="quarter" idx="5"/>
          </p:nvPr>
        </p:nvSpPr>
        <p:spPr/>
        <p:txBody>
          <a:bodyPr/>
          <a:lstStyle/>
          <a:p>
            <a:fld id="{C1856328-B990-4088-AC20-D4A880106BA2}" type="slidenum">
              <a:rPr lang="en-US" smtClean="0"/>
              <a:t>2</a:t>
            </a:fld>
            <a:endParaRPr lang="en-US"/>
          </a:p>
        </p:txBody>
      </p:sp>
    </p:spTree>
    <p:extLst>
      <p:ext uri="{BB962C8B-B14F-4D97-AF65-F5344CB8AC3E}">
        <p14:creationId xmlns:p14="http://schemas.microsoft.com/office/powerpoint/2010/main" val="2912194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a:cs typeface="Calibri"/>
              </a:rPr>
              <a:t>Oct 18 Accommodation Training Registration link: </a:t>
            </a:r>
            <a:r>
              <a:rPr lang="en-US"/>
              <a:t>Virtual</a:t>
            </a:r>
          </a:p>
          <a:p>
            <a:pPr algn="ctr"/>
            <a:r>
              <a:rPr lang="en-US">
                <a:hlinkClick r:id="rId3"/>
              </a:rPr>
              <a:t>Registration</a:t>
            </a:r>
            <a:endParaRPr lang="en-US"/>
          </a:p>
          <a:p>
            <a:br>
              <a:rPr lang="en-US">
                <a:cs typeface="+mn-lt"/>
              </a:rPr>
            </a:br>
            <a:endParaRPr lang="en-US"/>
          </a:p>
        </p:txBody>
      </p:sp>
      <p:sp>
        <p:nvSpPr>
          <p:cNvPr id="4" name="Slide Number Placeholder 3"/>
          <p:cNvSpPr>
            <a:spLocks noGrp="1"/>
          </p:cNvSpPr>
          <p:nvPr>
            <p:ph type="sldNum" sz="quarter" idx="5"/>
          </p:nvPr>
        </p:nvSpPr>
        <p:spPr/>
        <p:txBody>
          <a:bodyPr/>
          <a:lstStyle/>
          <a:p>
            <a:fld id="{C1856328-B990-4088-AC20-D4A880106BA2}" type="slidenum">
              <a:rPr lang="en-US" smtClean="0"/>
              <a:t>27</a:t>
            </a:fld>
            <a:endParaRPr lang="en-US"/>
          </a:p>
        </p:txBody>
      </p:sp>
    </p:spTree>
    <p:extLst>
      <p:ext uri="{BB962C8B-B14F-4D97-AF65-F5344CB8AC3E}">
        <p14:creationId xmlns:p14="http://schemas.microsoft.com/office/powerpoint/2010/main" val="180986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56328-B990-4088-AC20-D4A880106BA2}" type="slidenum">
              <a:rPr lang="en-US" smtClean="0"/>
              <a:t>28</a:t>
            </a:fld>
            <a:endParaRPr lang="en-US"/>
          </a:p>
        </p:txBody>
      </p:sp>
    </p:spTree>
    <p:extLst>
      <p:ext uri="{BB962C8B-B14F-4D97-AF65-F5344CB8AC3E}">
        <p14:creationId xmlns:p14="http://schemas.microsoft.com/office/powerpoint/2010/main" val="372818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56328-B990-4088-AC20-D4A880106BA2}" type="slidenum">
              <a:rPr lang="en-US" smtClean="0"/>
              <a:t>12</a:t>
            </a:fld>
            <a:endParaRPr lang="en-US"/>
          </a:p>
        </p:txBody>
      </p:sp>
    </p:spTree>
    <p:extLst>
      <p:ext uri="{BB962C8B-B14F-4D97-AF65-F5344CB8AC3E}">
        <p14:creationId xmlns:p14="http://schemas.microsoft.com/office/powerpoint/2010/main" val="2792957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state legislation and corresponding regulations changed requirements around physical intervention, restraint and seclusion in public schools, and schools must revise their policies to align. The deadline to submit the revised policies to CSI is July 1. Schools should submit using the Google Classroom or send directly to Stephanie.</a:t>
            </a:r>
          </a:p>
          <a:p>
            <a:endParaRPr lang="en-US" dirty="0"/>
          </a:p>
          <a:p>
            <a:r>
              <a:rPr lang="en-US" dirty="0"/>
              <a:t>If any asks about EOPs: I am still finalizing feedback on EOPs and will send feedback forms before schools adjourn for Summer break (in an ideal world, next week). Feedback should be addressed in the 24-25 EOP updates. [Jess may want to provide update on School Safety Coordinator work related to EOP reviews/comprehensive needs assessment.]</a:t>
            </a:r>
          </a:p>
        </p:txBody>
      </p:sp>
      <p:sp>
        <p:nvSpPr>
          <p:cNvPr id="4" name="Slide Number Placeholder 3"/>
          <p:cNvSpPr>
            <a:spLocks noGrp="1"/>
          </p:cNvSpPr>
          <p:nvPr>
            <p:ph type="sldNum" sz="quarter" idx="5"/>
          </p:nvPr>
        </p:nvSpPr>
        <p:spPr/>
        <p:txBody>
          <a:bodyPr/>
          <a:lstStyle/>
          <a:p>
            <a:fld id="{C1856328-B990-4088-AC20-D4A880106BA2}" type="slidenum">
              <a:rPr lang="en-US" smtClean="0"/>
              <a:t>17</a:t>
            </a:fld>
            <a:endParaRPr lang="en-US"/>
          </a:p>
        </p:txBody>
      </p:sp>
    </p:spTree>
    <p:extLst>
      <p:ext uri="{BB962C8B-B14F-4D97-AF65-F5344CB8AC3E}">
        <p14:creationId xmlns:p14="http://schemas.microsoft.com/office/powerpoint/2010/main" val="299394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56328-B990-4088-AC20-D4A880106BA2}" type="slidenum">
              <a:rPr lang="en-US" smtClean="0"/>
              <a:t>18</a:t>
            </a:fld>
            <a:endParaRPr lang="en-US"/>
          </a:p>
        </p:txBody>
      </p:sp>
    </p:spTree>
    <p:extLst>
      <p:ext uri="{BB962C8B-B14F-4D97-AF65-F5344CB8AC3E}">
        <p14:creationId xmlns:p14="http://schemas.microsoft.com/office/powerpoint/2010/main" val="4220255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HB 22-1376 and the associated regulations approved in 2023 changed requirements for restraint and seclusion in public schools. The law [BULLETS].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CSI has provided an overview of the new requirements and has developed a sample policy for use by schools. </a:t>
            </a:r>
          </a:p>
          <a:p>
            <a:endParaRPr lang="en-US" dirty="0"/>
          </a:p>
        </p:txBody>
      </p:sp>
      <p:sp>
        <p:nvSpPr>
          <p:cNvPr id="4" name="Slide Number Placeholder 3"/>
          <p:cNvSpPr>
            <a:spLocks noGrp="1"/>
          </p:cNvSpPr>
          <p:nvPr>
            <p:ph type="sldNum" sz="quarter" idx="5"/>
          </p:nvPr>
        </p:nvSpPr>
        <p:spPr/>
        <p:txBody>
          <a:bodyPr/>
          <a:lstStyle/>
          <a:p>
            <a:fld id="{C1856328-B990-4088-AC20-D4A880106BA2}" type="slidenum">
              <a:rPr lang="en-US" smtClean="0"/>
              <a:t>20</a:t>
            </a:fld>
            <a:endParaRPr lang="en-US"/>
          </a:p>
        </p:txBody>
      </p:sp>
    </p:spTree>
    <p:extLst>
      <p:ext uri="{BB962C8B-B14F-4D97-AF65-F5344CB8AC3E}">
        <p14:creationId xmlns:p14="http://schemas.microsoft.com/office/powerpoint/2010/main" val="122865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56328-B990-4088-AC20-D4A880106BA2}" type="slidenum">
              <a:rPr lang="en-US" smtClean="0"/>
              <a:t>21</a:t>
            </a:fld>
            <a:endParaRPr lang="en-US"/>
          </a:p>
        </p:txBody>
      </p:sp>
    </p:spTree>
    <p:extLst>
      <p:ext uri="{BB962C8B-B14F-4D97-AF65-F5344CB8AC3E}">
        <p14:creationId xmlns:p14="http://schemas.microsoft.com/office/powerpoint/2010/main" val="1047960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56328-B990-4088-AC20-D4A880106BA2}" type="slidenum">
              <a:rPr lang="en-US" smtClean="0"/>
              <a:t>22</a:t>
            </a:fld>
            <a:endParaRPr lang="en-US"/>
          </a:p>
        </p:txBody>
      </p:sp>
    </p:spTree>
    <p:extLst>
      <p:ext uri="{BB962C8B-B14F-4D97-AF65-F5344CB8AC3E}">
        <p14:creationId xmlns:p14="http://schemas.microsoft.com/office/powerpoint/2010/main" val="208860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https://go.boarddocs.com/co/cde/Board.nsf/goto?open&amp;id=D2QQYP6B9E57</a:t>
            </a:r>
          </a:p>
        </p:txBody>
      </p:sp>
      <p:sp>
        <p:nvSpPr>
          <p:cNvPr id="4" name="Slide Number Placeholder 3"/>
          <p:cNvSpPr>
            <a:spLocks noGrp="1"/>
          </p:cNvSpPr>
          <p:nvPr>
            <p:ph type="sldNum" sz="quarter" idx="5"/>
          </p:nvPr>
        </p:nvSpPr>
        <p:spPr/>
        <p:txBody>
          <a:bodyPr/>
          <a:lstStyle/>
          <a:p>
            <a:fld id="{A1236FA9-E422-4CFD-956E-786F13BB8D9B}" type="slidenum">
              <a:rPr lang="en-US" smtClean="0"/>
              <a:t>24</a:t>
            </a:fld>
            <a:endParaRPr lang="en-US"/>
          </a:p>
        </p:txBody>
      </p:sp>
    </p:spTree>
    <p:extLst>
      <p:ext uri="{BB962C8B-B14F-4D97-AF65-F5344CB8AC3E}">
        <p14:creationId xmlns:p14="http://schemas.microsoft.com/office/powerpoint/2010/main" val="38111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856328-B990-4088-AC20-D4A880106BA2}" type="slidenum">
              <a:rPr lang="en-US" smtClean="0"/>
              <a:t>26</a:t>
            </a:fld>
            <a:endParaRPr lang="en-US"/>
          </a:p>
        </p:txBody>
      </p:sp>
    </p:spTree>
    <p:extLst>
      <p:ext uri="{BB962C8B-B14F-4D97-AF65-F5344CB8AC3E}">
        <p14:creationId xmlns:p14="http://schemas.microsoft.com/office/powerpoint/2010/main" val="3184033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a:solidFill>
                  <a:srgbClr val="97ABBC"/>
                </a:solidFill>
                <a:latin typeface="Arial" panose="020B0604020202020204" pitchFamily="34" charset="0"/>
                <a:cs typeface="Arial" panose="020B0604020202020204" pitchFamily="34" charset="0"/>
              </a:rPr>
              <a:t>“</a:t>
            </a:r>
            <a:endParaRPr sz="7200" b="1">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oloradoleague.org/e/t/c/1AF510A9-FBCB-4B90-9E0368836941609F/?link=7D94206E-97F5-4B06-AF06A0566EACF00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us02web.zoom.us/meeting/register/tZElcu6rrTwoGtRUekZ5YE3_aRtT2UA63Lmn" TargetMode="Externa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resources.csi.state.co.us/physical-intervention-restraints-and-seclus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communications/pprarequiremen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SheilaSellers@csi.state.co.u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ubmissions_CSI@CSi.state.co.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resources.csi.state.co.us/human-resources-hr/" TargetMode="External"/><Relationship Id="rId2" Type="http://schemas.openxmlformats.org/officeDocument/2006/relationships/hyperlink" Target="mailto:AllegraWenger@csi.state.co.us"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3" Type="http://schemas.openxmlformats.org/officeDocument/2006/relationships/hyperlink" Target="mailto:jessicawelch@csi.state.co.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CSI School Leaders Call</a:t>
            </a:r>
          </a:p>
        </p:txBody>
      </p:sp>
      <p:sp>
        <p:nvSpPr>
          <p:cNvPr id="3" name="Subtitle 2"/>
          <p:cNvSpPr>
            <a:spLocks noGrp="1"/>
          </p:cNvSpPr>
          <p:nvPr>
            <p:ph type="subTitle" idx="1"/>
          </p:nvPr>
        </p:nvSpPr>
        <p:spPr/>
        <p:txBody>
          <a:bodyPr/>
          <a:lstStyle/>
          <a:p>
            <a:r>
              <a:rPr lang="en-US" dirty="0"/>
              <a:t>May 10, 2024</a:t>
            </a: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E631-1E5E-88E4-AB6A-07F0CF211AC5}"/>
              </a:ext>
            </a:extLst>
          </p:cNvPr>
          <p:cNvSpPr>
            <a:spLocks noGrp="1"/>
          </p:cNvSpPr>
          <p:nvPr>
            <p:ph type="title"/>
          </p:nvPr>
        </p:nvSpPr>
        <p:spPr>
          <a:xfrm>
            <a:off x="628650" y="2848411"/>
            <a:ext cx="7886700" cy="1325563"/>
          </a:xfrm>
        </p:spPr>
        <p:txBody>
          <a:bodyPr>
            <a:noAutofit/>
          </a:bodyPr>
          <a:lstStyle/>
          <a:p>
            <a:pPr algn="ctr"/>
            <a:r>
              <a:rPr lang="en-US" sz="6000" b="1" dirty="0">
                <a:solidFill>
                  <a:schemeClr val="bg1"/>
                </a:solidFill>
              </a:rPr>
              <a:t>CSI Mill Levy</a:t>
            </a:r>
            <a:br>
              <a:rPr lang="en-US" sz="6000" b="1" dirty="0">
                <a:solidFill>
                  <a:schemeClr val="bg1"/>
                </a:solidFill>
              </a:rPr>
            </a:br>
            <a:r>
              <a:rPr lang="en-US" sz="6000" b="1" dirty="0">
                <a:solidFill>
                  <a:schemeClr val="bg1"/>
                </a:solidFill>
              </a:rPr>
              <a:t>Equalization</a:t>
            </a:r>
          </a:p>
        </p:txBody>
      </p:sp>
    </p:spTree>
    <p:extLst>
      <p:ext uri="{BB962C8B-B14F-4D97-AF65-F5344CB8AC3E}">
        <p14:creationId xmlns:p14="http://schemas.microsoft.com/office/powerpoint/2010/main" val="246311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B129-28A6-DD8F-FBBC-C81B9F9D9B67}"/>
              </a:ext>
            </a:extLst>
          </p:cNvPr>
          <p:cNvSpPr>
            <a:spLocks noGrp="1"/>
          </p:cNvSpPr>
          <p:nvPr>
            <p:ph type="title"/>
          </p:nvPr>
        </p:nvSpPr>
        <p:spPr/>
        <p:txBody>
          <a:bodyPr/>
          <a:lstStyle/>
          <a:p>
            <a:r>
              <a:rPr lang="en-US" dirty="0"/>
              <a:t>CSI-Specific Wins</a:t>
            </a:r>
          </a:p>
        </p:txBody>
      </p:sp>
      <p:sp>
        <p:nvSpPr>
          <p:cNvPr id="3" name="Content Placeholder 2">
            <a:extLst>
              <a:ext uri="{FF2B5EF4-FFF2-40B4-BE49-F238E27FC236}">
                <a16:creationId xmlns:a16="http://schemas.microsoft.com/office/drawing/2014/main" id="{E5B31E40-70CF-011E-47DB-0EBE5B61F7A6}"/>
              </a:ext>
            </a:extLst>
          </p:cNvPr>
          <p:cNvSpPr>
            <a:spLocks noGrp="1"/>
          </p:cNvSpPr>
          <p:nvPr>
            <p:ph idx="1"/>
          </p:nvPr>
        </p:nvSpPr>
        <p:spPr/>
        <p:txBody>
          <a:bodyPr>
            <a:normAutofit lnSpcReduction="10000"/>
          </a:bodyPr>
          <a:lstStyle/>
          <a:p>
            <a:r>
              <a:rPr lang="en-US" b="1" dirty="0"/>
              <a:t>HB24-1394</a:t>
            </a:r>
            <a:r>
              <a:rPr lang="en-US" dirty="0"/>
              <a:t>: Mill Levy Equalization</a:t>
            </a:r>
          </a:p>
          <a:p>
            <a:r>
              <a:rPr lang="en-US" b="1" dirty="0"/>
              <a:t>HB24-1154</a:t>
            </a:r>
            <a:r>
              <a:rPr lang="en-US" dirty="0"/>
              <a:t>: Institute Charter Schools &amp; Bond Indebtedness</a:t>
            </a:r>
          </a:p>
          <a:p>
            <a:r>
              <a:rPr lang="en-US" b="1" dirty="0"/>
              <a:t>SB24-034</a:t>
            </a:r>
            <a:r>
              <a:rPr lang="en-US" dirty="0"/>
              <a:t>: Increase Access to School-Based Health Care (now includes charter schools)</a:t>
            </a:r>
          </a:p>
          <a:p>
            <a:r>
              <a:rPr lang="en-US" b="1" dirty="0"/>
              <a:t>HB24-1146</a:t>
            </a:r>
            <a:r>
              <a:rPr lang="en-US" dirty="0"/>
              <a:t>: PD for Science Teachers (now includes CSI schools in rural districts for rural priority)</a:t>
            </a:r>
          </a:p>
          <a:p>
            <a:r>
              <a:rPr lang="en-US" b="1" dirty="0"/>
              <a:t>HB24-1320</a:t>
            </a:r>
            <a:r>
              <a:rPr lang="en-US" dirty="0"/>
              <a:t>: Educator Safety Task Force (now includes CSI representation)</a:t>
            </a:r>
          </a:p>
          <a:p>
            <a:endParaRPr lang="en-US" dirty="0"/>
          </a:p>
        </p:txBody>
      </p:sp>
    </p:spTree>
    <p:extLst>
      <p:ext uri="{BB962C8B-B14F-4D97-AF65-F5344CB8AC3E}">
        <p14:creationId xmlns:p14="http://schemas.microsoft.com/office/powerpoint/2010/main" val="3230113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33FC-5B91-95CB-501C-E1434047784F}"/>
              </a:ext>
            </a:extLst>
          </p:cNvPr>
          <p:cNvSpPr>
            <a:spLocks noGrp="1"/>
          </p:cNvSpPr>
          <p:nvPr>
            <p:ph type="title"/>
          </p:nvPr>
        </p:nvSpPr>
        <p:spPr/>
        <p:txBody>
          <a:bodyPr/>
          <a:lstStyle/>
          <a:p>
            <a:r>
              <a:rPr lang="en-US" dirty="0"/>
              <a:t>Additional Wins</a:t>
            </a:r>
          </a:p>
        </p:txBody>
      </p:sp>
      <p:sp>
        <p:nvSpPr>
          <p:cNvPr id="4" name="Content Placeholder 3">
            <a:extLst>
              <a:ext uri="{FF2B5EF4-FFF2-40B4-BE49-F238E27FC236}">
                <a16:creationId xmlns:a16="http://schemas.microsoft.com/office/drawing/2014/main" id="{24CF21FD-B025-C95A-72CE-843D6FFD3FC8}"/>
              </a:ext>
            </a:extLst>
          </p:cNvPr>
          <p:cNvSpPr>
            <a:spLocks noGrp="1"/>
          </p:cNvSpPr>
          <p:nvPr>
            <p:ph idx="1"/>
          </p:nvPr>
        </p:nvSpPr>
        <p:spPr/>
        <p:txBody>
          <a:bodyPr>
            <a:normAutofit/>
          </a:bodyPr>
          <a:lstStyle/>
          <a:p>
            <a:r>
              <a:rPr lang="en-US" dirty="0"/>
              <a:t>Defeat of </a:t>
            </a:r>
            <a:r>
              <a:rPr lang="en-US" b="1" dirty="0"/>
              <a:t>HB24-1363</a:t>
            </a:r>
            <a:r>
              <a:rPr lang="en-US" dirty="0"/>
              <a:t> Charter Schools Accountability</a:t>
            </a:r>
          </a:p>
          <a:p>
            <a:r>
              <a:rPr lang="en-US" b="1" dirty="0"/>
              <a:t>SB24-188: </a:t>
            </a:r>
            <a:r>
              <a:rPr lang="en-US" dirty="0"/>
              <a:t>School Finance Act</a:t>
            </a:r>
          </a:p>
          <a:p>
            <a:pPr lvl="1"/>
            <a:r>
              <a:rPr lang="en-US" dirty="0"/>
              <a:t>7.3% increase to PPR</a:t>
            </a:r>
          </a:p>
          <a:p>
            <a:r>
              <a:rPr lang="en-US" b="1" dirty="0"/>
              <a:t>HB24-1448: </a:t>
            </a:r>
            <a:r>
              <a:rPr lang="en-US" dirty="0"/>
              <a:t>New School Finance Formula</a:t>
            </a:r>
          </a:p>
          <a:p>
            <a:pPr lvl="1"/>
            <a:r>
              <a:rPr lang="en-US" dirty="0"/>
              <a:t>$65.5M in charter school facilities funding</a:t>
            </a:r>
          </a:p>
          <a:p>
            <a:pPr marL="457200" lvl="1" indent="0">
              <a:buNone/>
            </a:pPr>
            <a:endParaRPr lang="en-US" dirty="0">
              <a:solidFill>
                <a:srgbClr val="FF0000"/>
              </a:solidFill>
            </a:endParaRPr>
          </a:p>
          <a:p>
            <a:endParaRPr lang="en-US" dirty="0"/>
          </a:p>
        </p:txBody>
      </p:sp>
    </p:spTree>
    <p:extLst>
      <p:ext uri="{BB962C8B-B14F-4D97-AF65-F5344CB8AC3E}">
        <p14:creationId xmlns:p14="http://schemas.microsoft.com/office/powerpoint/2010/main" val="356672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D6809-323B-9872-2E3B-91CF9404D8AB}"/>
              </a:ext>
            </a:extLst>
          </p:cNvPr>
          <p:cNvSpPr>
            <a:spLocks noGrp="1"/>
          </p:cNvSpPr>
          <p:nvPr>
            <p:ph type="title"/>
          </p:nvPr>
        </p:nvSpPr>
        <p:spPr>
          <a:xfrm>
            <a:off x="628650" y="365127"/>
            <a:ext cx="7886700" cy="785580"/>
          </a:xfrm>
        </p:spPr>
        <p:txBody>
          <a:bodyPr/>
          <a:lstStyle/>
          <a:p>
            <a:r>
              <a:rPr lang="en-US" dirty="0"/>
              <a:t>Accessibility</a:t>
            </a:r>
          </a:p>
        </p:txBody>
      </p:sp>
      <p:sp>
        <p:nvSpPr>
          <p:cNvPr id="3" name="Content Placeholder 2">
            <a:extLst>
              <a:ext uri="{FF2B5EF4-FFF2-40B4-BE49-F238E27FC236}">
                <a16:creationId xmlns:a16="http://schemas.microsoft.com/office/drawing/2014/main" id="{6D50E7D5-6B24-464E-D300-2A101D5F3172}"/>
              </a:ext>
            </a:extLst>
          </p:cNvPr>
          <p:cNvSpPr>
            <a:spLocks noGrp="1"/>
          </p:cNvSpPr>
          <p:nvPr>
            <p:ph idx="1"/>
          </p:nvPr>
        </p:nvSpPr>
        <p:spPr>
          <a:xfrm>
            <a:off x="628650" y="1568771"/>
            <a:ext cx="7886700" cy="4351338"/>
          </a:xfrm>
        </p:spPr>
        <p:txBody>
          <a:bodyPr>
            <a:normAutofit/>
          </a:bodyPr>
          <a:lstStyle/>
          <a:p>
            <a:r>
              <a:rPr lang="en-US" u="sng" dirty="0">
                <a:solidFill>
                  <a:srgbClr val="003D79"/>
                </a:solidFill>
                <a:hlinkClick r:id="rId2"/>
              </a:rPr>
              <a:t>HB24-1454:</a:t>
            </a:r>
            <a:r>
              <a:rPr lang="en-US" dirty="0">
                <a:effectLst/>
                <a:latin typeface="Arial" panose="020B0604020202020204" pitchFamily="34" charset="0"/>
              </a:rPr>
              <a:t> Grace Period Noncompliance Digital Accessibility</a:t>
            </a:r>
            <a:endParaRPr lang="en-US" dirty="0">
              <a:latin typeface="Arial" panose="020B0604020202020204" pitchFamily="34" charset="0"/>
            </a:endParaRPr>
          </a:p>
          <a:p>
            <a:pPr lvl="1"/>
            <a:r>
              <a:rPr lang="en-US" dirty="0"/>
              <a:t>D</a:t>
            </a:r>
            <a:r>
              <a:rPr lang="en-US" dirty="0">
                <a:effectLst/>
              </a:rPr>
              <a:t>elays the implementation of HB21-1110 which required public entities, including charter schools, to comply with digital accessibility standards</a:t>
            </a:r>
          </a:p>
          <a:p>
            <a:pPr lvl="1"/>
            <a:r>
              <a:rPr lang="en-US" dirty="0"/>
              <a:t>P</a:t>
            </a:r>
            <a:r>
              <a:rPr lang="en-US" dirty="0">
                <a:effectLst/>
              </a:rPr>
              <a:t>rovides a </a:t>
            </a:r>
            <a:r>
              <a:rPr lang="en-US" b="1" dirty="0">
                <a:effectLst/>
                <a:latin typeface="Arial" panose="020B0604020202020204" pitchFamily="34" charset="0"/>
              </a:rPr>
              <a:t>one-year extension to July 1, 2025</a:t>
            </a:r>
            <a:r>
              <a:rPr lang="en-US" dirty="0">
                <a:effectLst/>
              </a:rPr>
              <a:t>, of immunity from liability for failure to comply with the digital accessibility standards for an agency (district, or charter school) that </a:t>
            </a:r>
            <a:r>
              <a:rPr lang="en-US" b="1" dirty="0">
                <a:effectLst/>
              </a:rPr>
              <a:t>demonstrates good faith efforts toward compliance or toward resolution of any complaint of noncompliance</a:t>
            </a:r>
            <a:r>
              <a:rPr lang="en-US" dirty="0">
                <a:effectLst/>
              </a:rPr>
              <a:t>.</a:t>
            </a:r>
          </a:p>
          <a:p>
            <a:endParaRPr lang="en-US" dirty="0"/>
          </a:p>
        </p:txBody>
      </p:sp>
    </p:spTree>
    <p:extLst>
      <p:ext uri="{BB962C8B-B14F-4D97-AF65-F5344CB8AC3E}">
        <p14:creationId xmlns:p14="http://schemas.microsoft.com/office/powerpoint/2010/main" val="199861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CEC2-E0B2-B27B-1F1A-9BD659604C70}"/>
              </a:ext>
            </a:extLst>
          </p:cNvPr>
          <p:cNvSpPr>
            <a:spLocks noGrp="1"/>
          </p:cNvSpPr>
          <p:nvPr>
            <p:ph type="title"/>
          </p:nvPr>
        </p:nvSpPr>
        <p:spPr>
          <a:xfrm>
            <a:off x="628650" y="2908630"/>
            <a:ext cx="7886700" cy="1325563"/>
          </a:xfrm>
        </p:spPr>
        <p:txBody>
          <a:bodyPr/>
          <a:lstStyle/>
          <a:p>
            <a:r>
              <a:rPr lang="en-US"/>
              <a:t>School Leader Events</a:t>
            </a:r>
          </a:p>
        </p:txBody>
      </p:sp>
    </p:spTree>
    <p:extLst>
      <p:ext uri="{BB962C8B-B14F-4D97-AF65-F5344CB8AC3E}">
        <p14:creationId xmlns:p14="http://schemas.microsoft.com/office/powerpoint/2010/main" val="2015524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66273-C375-BFBF-B324-91AFBD246514}"/>
              </a:ext>
            </a:extLst>
          </p:cNvPr>
          <p:cNvSpPr>
            <a:spLocks noGrp="1"/>
          </p:cNvSpPr>
          <p:nvPr>
            <p:ph type="title"/>
          </p:nvPr>
        </p:nvSpPr>
        <p:spPr>
          <a:xfrm>
            <a:off x="628650" y="365126"/>
            <a:ext cx="7886700" cy="1001337"/>
          </a:xfrm>
        </p:spPr>
        <p:txBody>
          <a:bodyPr/>
          <a:lstStyle/>
          <a:p>
            <a:r>
              <a:rPr lang="en-US" dirty="0"/>
              <a:t>Brown Bag Board Training</a:t>
            </a:r>
          </a:p>
        </p:txBody>
      </p:sp>
      <p:sp>
        <p:nvSpPr>
          <p:cNvPr id="3" name="Content Placeholder 2">
            <a:extLst>
              <a:ext uri="{FF2B5EF4-FFF2-40B4-BE49-F238E27FC236}">
                <a16:creationId xmlns:a16="http://schemas.microsoft.com/office/drawing/2014/main" id="{20450AC4-8C51-D2D9-D25E-B508FA4D0AA2}"/>
              </a:ext>
            </a:extLst>
          </p:cNvPr>
          <p:cNvSpPr>
            <a:spLocks noGrp="1"/>
          </p:cNvSpPr>
          <p:nvPr>
            <p:ph idx="1"/>
          </p:nvPr>
        </p:nvSpPr>
        <p:spPr/>
        <p:txBody>
          <a:bodyPr>
            <a:normAutofit/>
          </a:bodyPr>
          <a:lstStyle/>
          <a:p>
            <a:pPr marL="0" indent="0" algn="ctr">
              <a:buNone/>
            </a:pPr>
            <a:r>
              <a:rPr lang="en-US" b="1" dirty="0"/>
              <a:t>Friday, May 24, 9:00am-9:45am </a:t>
            </a:r>
          </a:p>
          <a:p>
            <a:pPr marL="0" indent="0" algn="ctr">
              <a:buNone/>
            </a:pPr>
            <a:r>
              <a:rPr lang="en-US" i="1" dirty="0"/>
              <a:t>(last of the year) </a:t>
            </a:r>
            <a:r>
              <a:rPr lang="en-US" i="1" dirty="0">
                <a:hlinkClick r:id="rId2"/>
              </a:rPr>
              <a:t>Register here</a:t>
            </a:r>
            <a:endParaRPr lang="en-US" i="1" dirty="0"/>
          </a:p>
          <a:p>
            <a:pPr marL="0" indent="0" algn="ctr">
              <a:buNone/>
            </a:pPr>
            <a:endParaRPr lang="en-US" i="1" dirty="0"/>
          </a:p>
          <a:p>
            <a:r>
              <a:rPr lang="en-US" dirty="0"/>
              <a:t>Legislative updates from Dan Schaller at the League</a:t>
            </a:r>
          </a:p>
          <a:p>
            <a:r>
              <a:rPr lang="en-US" dirty="0"/>
              <a:t>Financial Policies &amp; Procedures updates </a:t>
            </a:r>
          </a:p>
          <a:p>
            <a:pPr marL="0" indent="0">
              <a:buNone/>
            </a:pPr>
            <a:endParaRPr lang="en-US" dirty="0"/>
          </a:p>
          <a:p>
            <a:pPr marL="0" indent="0" algn="ctr">
              <a:buNone/>
            </a:pPr>
            <a:r>
              <a:rPr lang="en-US" sz="2400" i="1" dirty="0"/>
              <a:t>At least one board member from every CSI school is required to attend (school leaders are welcome as well) </a:t>
            </a:r>
          </a:p>
        </p:txBody>
      </p:sp>
      <p:pic>
        <p:nvPicPr>
          <p:cNvPr id="5" name="Graphic 4" descr="Monitor outline">
            <a:extLst>
              <a:ext uri="{FF2B5EF4-FFF2-40B4-BE49-F238E27FC236}">
                <a16:creationId xmlns:a16="http://schemas.microsoft.com/office/drawing/2014/main" id="{293FEDF1-E418-617A-8121-A113493774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650" y="1615612"/>
            <a:ext cx="1027415" cy="1027415"/>
          </a:xfrm>
          <a:prstGeom prst="rect">
            <a:avLst/>
          </a:prstGeom>
        </p:spPr>
      </p:pic>
    </p:spTree>
    <p:extLst>
      <p:ext uri="{BB962C8B-B14F-4D97-AF65-F5344CB8AC3E}">
        <p14:creationId xmlns:p14="http://schemas.microsoft.com/office/powerpoint/2010/main" val="380031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CEC2-E0B2-B27B-1F1A-9BD659604C70}"/>
              </a:ext>
            </a:extLst>
          </p:cNvPr>
          <p:cNvSpPr>
            <a:spLocks noGrp="1"/>
          </p:cNvSpPr>
          <p:nvPr>
            <p:ph type="title"/>
          </p:nvPr>
        </p:nvSpPr>
        <p:spPr>
          <a:xfrm>
            <a:off x="628650" y="2908630"/>
            <a:ext cx="7886700" cy="1325563"/>
          </a:xfrm>
        </p:spPr>
        <p:txBody>
          <a:bodyPr/>
          <a:lstStyle/>
          <a:p>
            <a:r>
              <a:rPr lang="en-US" dirty="0"/>
              <a:t>Departmental Reminders &amp; Upcoming Deadlines</a:t>
            </a:r>
          </a:p>
        </p:txBody>
      </p:sp>
    </p:spTree>
    <p:extLst>
      <p:ext uri="{BB962C8B-B14F-4D97-AF65-F5344CB8AC3E}">
        <p14:creationId xmlns:p14="http://schemas.microsoft.com/office/powerpoint/2010/main" val="3070278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2EC8-C0CE-B827-8D6E-C0442E40D16D}"/>
              </a:ext>
            </a:extLst>
          </p:cNvPr>
          <p:cNvSpPr>
            <a:spLocks noGrp="1"/>
          </p:cNvSpPr>
          <p:nvPr>
            <p:ph type="title"/>
          </p:nvPr>
        </p:nvSpPr>
        <p:spPr/>
        <p:txBody>
          <a:bodyPr/>
          <a:lstStyle/>
          <a:p>
            <a:r>
              <a:rPr lang="en-US" dirty="0">
                <a:latin typeface="Arial"/>
                <a:cs typeface="Arial"/>
              </a:rPr>
              <a:t>Organizational Submissions &amp; Audits (2023-24)</a:t>
            </a:r>
          </a:p>
        </p:txBody>
      </p:sp>
      <p:sp>
        <p:nvSpPr>
          <p:cNvPr id="3" name="Content Placeholder 2" descr="Graphic showing passed deadlines for organizational submissions, with one deadline left of July 1 2024 for new or revised policies">
            <a:extLst>
              <a:ext uri="{FF2B5EF4-FFF2-40B4-BE49-F238E27FC236}">
                <a16:creationId xmlns:a16="http://schemas.microsoft.com/office/drawing/2014/main" id="{D76B3270-2ED7-250C-547B-8A416350DB8F}"/>
              </a:ext>
            </a:extLst>
          </p:cNvPr>
          <p:cNvSpPr>
            <a:spLocks noGrp="1"/>
          </p:cNvSpPr>
          <p:nvPr>
            <p:ph sz="half" idx="1"/>
          </p:nvPr>
        </p:nvSpPr>
        <p:spPr>
          <a:xfrm>
            <a:off x="628649" y="1825625"/>
            <a:ext cx="7886699" cy="1669872"/>
          </a:xfrm>
        </p:spPr>
        <p:txBody>
          <a:bodyPr vert="horz" lIns="91440" tIns="45720" rIns="91440" bIns="45720" rtlCol="0" anchor="t">
            <a:normAutofit fontScale="55000" lnSpcReduction="20000"/>
          </a:bodyPr>
          <a:lstStyle/>
          <a:p>
            <a:pPr marL="0" indent="0">
              <a:buNone/>
            </a:pPr>
            <a:endParaRPr lang="en-US" dirty="0">
              <a:solidFill>
                <a:schemeClr val="tx1"/>
              </a:solidFill>
            </a:endParaRPr>
          </a:p>
          <a:p>
            <a:endParaRPr lang="en-US" dirty="0">
              <a:solidFill>
                <a:schemeClr val="tx1"/>
              </a:solidFill>
            </a:endParaRPr>
          </a:p>
          <a:p>
            <a:pPr marL="0" indent="0">
              <a:buNone/>
            </a:pPr>
            <a:endParaRPr lang="en-US" sz="6500" dirty="0">
              <a:solidFill>
                <a:schemeClr val="tx1"/>
              </a:solidFill>
            </a:endParaRPr>
          </a:p>
          <a:p>
            <a:pPr marL="0" indent="0">
              <a:buNone/>
            </a:pPr>
            <a:endParaRPr lang="en-US" sz="2200" dirty="0">
              <a:solidFill>
                <a:schemeClr val="tx1"/>
              </a:solidFill>
              <a:latin typeface="Arial"/>
              <a:cs typeface="Arial"/>
            </a:endParaRPr>
          </a:p>
          <a:p>
            <a:pPr marL="0" indent="0">
              <a:buNone/>
            </a:pPr>
            <a:r>
              <a:rPr lang="en-US" dirty="0">
                <a:solidFill>
                  <a:schemeClr val="tx1"/>
                </a:solidFill>
              </a:rPr>
              <a:t>S</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pic>
        <p:nvPicPr>
          <p:cNvPr id="9" name="Picture 8" descr="Screenshot of upcoming org submissions deadlines">
            <a:extLst>
              <a:ext uri="{FF2B5EF4-FFF2-40B4-BE49-F238E27FC236}">
                <a16:creationId xmlns:a16="http://schemas.microsoft.com/office/drawing/2014/main" id="{29D56412-15B1-7EC7-F467-C110FE307077}"/>
              </a:ext>
            </a:extLst>
          </p:cNvPr>
          <p:cNvPicPr>
            <a:picLocks noChangeAspect="1"/>
          </p:cNvPicPr>
          <p:nvPr/>
        </p:nvPicPr>
        <p:blipFill>
          <a:blip r:embed="rId3"/>
          <a:stretch>
            <a:fillRect/>
          </a:stretch>
        </p:blipFill>
        <p:spPr>
          <a:xfrm>
            <a:off x="588780" y="2082132"/>
            <a:ext cx="7926568" cy="1246385"/>
          </a:xfrm>
          <a:prstGeom prst="rect">
            <a:avLst/>
          </a:prstGeom>
        </p:spPr>
      </p:pic>
      <p:sp>
        <p:nvSpPr>
          <p:cNvPr id="10" name="Multiplication Sign 9">
            <a:extLst>
              <a:ext uri="{FF2B5EF4-FFF2-40B4-BE49-F238E27FC236}">
                <a16:creationId xmlns:a16="http://schemas.microsoft.com/office/drawing/2014/main" id="{29A345F7-47BB-88EF-EC7A-4A0F2629FBA3}"/>
              </a:ext>
              <a:ext uri="{C183D7F6-B498-43B3-948B-1728B52AA6E4}">
                <adec:decorative xmlns:adec="http://schemas.microsoft.com/office/drawing/2017/decorative" val="1"/>
              </a:ext>
            </a:extLst>
          </p:cNvPr>
          <p:cNvSpPr/>
          <p:nvPr/>
        </p:nvSpPr>
        <p:spPr>
          <a:xfrm>
            <a:off x="944869" y="2507048"/>
            <a:ext cx="756139" cy="826477"/>
          </a:xfrm>
          <a:prstGeom prst="mathMultiply">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id="{0C59167F-835A-BB57-D70C-569F9872F6AF}"/>
              </a:ext>
              <a:ext uri="{C183D7F6-B498-43B3-948B-1728B52AA6E4}">
                <adec:decorative xmlns:adec="http://schemas.microsoft.com/office/drawing/2017/decorative" val="1"/>
              </a:ext>
            </a:extLst>
          </p:cNvPr>
          <p:cNvSpPr/>
          <p:nvPr/>
        </p:nvSpPr>
        <p:spPr>
          <a:xfrm>
            <a:off x="2556792" y="2459065"/>
            <a:ext cx="756139" cy="826477"/>
          </a:xfrm>
          <a:prstGeom prst="mathMultiply">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ultiplication Sign 3">
            <a:extLst>
              <a:ext uri="{FF2B5EF4-FFF2-40B4-BE49-F238E27FC236}">
                <a16:creationId xmlns:a16="http://schemas.microsoft.com/office/drawing/2014/main" id="{36E4AE3E-0EF1-ED06-0AA3-2E7CBB8BBBE9}"/>
              </a:ext>
              <a:ext uri="{C183D7F6-B498-43B3-948B-1728B52AA6E4}">
                <adec:decorative xmlns:adec="http://schemas.microsoft.com/office/drawing/2017/decorative" val="1"/>
              </a:ext>
            </a:extLst>
          </p:cNvPr>
          <p:cNvSpPr/>
          <p:nvPr/>
        </p:nvSpPr>
        <p:spPr>
          <a:xfrm>
            <a:off x="4154059" y="2507048"/>
            <a:ext cx="756139" cy="826477"/>
          </a:xfrm>
          <a:prstGeom prst="mathMultiply">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3C54154F-495B-7C9B-E6ED-256FA4AD479F}"/>
              </a:ext>
              <a:ext uri="{C183D7F6-B498-43B3-948B-1728B52AA6E4}">
                <adec:decorative xmlns:adec="http://schemas.microsoft.com/office/drawing/2017/decorative" val="1"/>
              </a:ext>
            </a:extLst>
          </p:cNvPr>
          <p:cNvSpPr/>
          <p:nvPr/>
        </p:nvSpPr>
        <p:spPr>
          <a:xfrm>
            <a:off x="5765982" y="2455975"/>
            <a:ext cx="756139" cy="826477"/>
          </a:xfrm>
          <a:prstGeom prst="mathMultiply">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C5E1A00-AC64-7D81-0C0F-871E6E5895F1}"/>
              </a:ext>
            </a:extLst>
          </p:cNvPr>
          <p:cNvSpPr txBox="1">
            <a:spLocks/>
          </p:cNvSpPr>
          <p:nvPr/>
        </p:nvSpPr>
        <p:spPr>
          <a:xfrm>
            <a:off x="668518" y="4641273"/>
            <a:ext cx="7886700" cy="9173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2800" dirty="0"/>
          </a:p>
          <a:p>
            <a:r>
              <a:rPr lang="en-US" sz="2800" dirty="0"/>
              <a:t>Please submit your revised Physical Intervention, Restraints and Seclusion Policy via the Google Classroom no later than </a:t>
            </a:r>
            <a:r>
              <a:rPr lang="en-US" sz="2800" b="1" u="sng" dirty="0"/>
              <a:t>July 1</a:t>
            </a:r>
            <a:r>
              <a:rPr lang="en-US" sz="2800" dirty="0"/>
              <a:t>. </a:t>
            </a:r>
          </a:p>
          <a:p>
            <a:endParaRPr lang="en-US" sz="2800" dirty="0"/>
          </a:p>
          <a:p>
            <a:endParaRPr lang="en-US" sz="2800" dirty="0"/>
          </a:p>
        </p:txBody>
      </p:sp>
    </p:spTree>
    <p:extLst>
      <p:ext uri="{BB962C8B-B14F-4D97-AF65-F5344CB8AC3E}">
        <p14:creationId xmlns:p14="http://schemas.microsoft.com/office/powerpoint/2010/main" val="315256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2EC8-C0CE-B827-8D6E-C0442E40D16D}"/>
              </a:ext>
            </a:extLst>
          </p:cNvPr>
          <p:cNvSpPr>
            <a:spLocks noGrp="1"/>
          </p:cNvSpPr>
          <p:nvPr>
            <p:ph type="title"/>
          </p:nvPr>
        </p:nvSpPr>
        <p:spPr/>
        <p:txBody>
          <a:bodyPr/>
          <a:lstStyle/>
          <a:p>
            <a:r>
              <a:rPr lang="en-US" dirty="0">
                <a:latin typeface="Arial"/>
                <a:cs typeface="Arial"/>
              </a:rPr>
              <a:t>Organizational Submissions &amp; Audits (2024-25)</a:t>
            </a:r>
          </a:p>
        </p:txBody>
      </p:sp>
      <p:sp>
        <p:nvSpPr>
          <p:cNvPr id="12" name="Content Placeholder 3">
            <a:extLst>
              <a:ext uri="{FF2B5EF4-FFF2-40B4-BE49-F238E27FC236}">
                <a16:creationId xmlns:a16="http://schemas.microsoft.com/office/drawing/2014/main" id="{4D8446C6-132C-A3E8-7CDA-C4B76CB01DD7}"/>
              </a:ext>
            </a:extLst>
          </p:cNvPr>
          <p:cNvSpPr>
            <a:spLocks noGrp="1"/>
          </p:cNvSpPr>
          <p:nvPr>
            <p:ph idx="1"/>
          </p:nvPr>
        </p:nvSpPr>
        <p:spPr>
          <a:xfrm>
            <a:off x="628650" y="2037807"/>
            <a:ext cx="7886700" cy="4139156"/>
          </a:xfrm>
        </p:spPr>
        <p:txBody>
          <a:bodyPr>
            <a:normAutofit/>
          </a:bodyPr>
          <a:lstStyle/>
          <a:p>
            <a:r>
              <a:rPr lang="en-US" dirty="0">
                <a:solidFill>
                  <a:schemeClr val="tx1"/>
                </a:solidFill>
              </a:rPr>
              <a:t>The 2024-25 submission schedule will be released in June. </a:t>
            </a:r>
          </a:p>
          <a:p>
            <a:r>
              <a:rPr lang="en-US" dirty="0">
                <a:solidFill>
                  <a:schemeClr val="tx1"/>
                </a:solidFill>
              </a:rPr>
              <a:t>Schools will submit via Epicenter instead of Google Classroom.</a:t>
            </a:r>
          </a:p>
          <a:p>
            <a:r>
              <a:rPr lang="en-US" dirty="0">
                <a:solidFill>
                  <a:schemeClr val="tx1"/>
                </a:solidFill>
              </a:rPr>
              <a:t>Additional information, instructions for submitting and support for schools will be provided throughout the Summer months.</a:t>
            </a:r>
          </a:p>
          <a:p>
            <a:pPr marL="0" indent="0">
              <a:buNone/>
            </a:pPr>
            <a:endParaRPr lang="en-US" dirty="0">
              <a:solidFill>
                <a:schemeClr val="tx1"/>
              </a:solidFill>
            </a:endParaRPr>
          </a:p>
        </p:txBody>
      </p:sp>
    </p:spTree>
    <p:extLst>
      <p:ext uri="{BB962C8B-B14F-4D97-AF65-F5344CB8AC3E}">
        <p14:creationId xmlns:p14="http://schemas.microsoft.com/office/powerpoint/2010/main" val="168465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2EC8-C0CE-B827-8D6E-C0442E40D16D}"/>
              </a:ext>
            </a:extLst>
          </p:cNvPr>
          <p:cNvSpPr>
            <a:spLocks noGrp="1"/>
          </p:cNvSpPr>
          <p:nvPr>
            <p:ph type="title"/>
          </p:nvPr>
        </p:nvSpPr>
        <p:spPr/>
        <p:txBody>
          <a:bodyPr>
            <a:noAutofit/>
          </a:bodyPr>
          <a:lstStyle/>
          <a:p>
            <a:r>
              <a:rPr lang="en-US" sz="3600" dirty="0"/>
              <a:t>Title IX Regulations</a:t>
            </a:r>
          </a:p>
        </p:txBody>
      </p:sp>
      <p:sp>
        <p:nvSpPr>
          <p:cNvPr id="3" name="Content Placeholder 2">
            <a:extLst>
              <a:ext uri="{FF2B5EF4-FFF2-40B4-BE49-F238E27FC236}">
                <a16:creationId xmlns:a16="http://schemas.microsoft.com/office/drawing/2014/main" id="{00303288-0008-8E30-4C94-D8184FDAA541}"/>
              </a:ext>
            </a:extLst>
          </p:cNvPr>
          <p:cNvSpPr>
            <a:spLocks noGrp="1"/>
          </p:cNvSpPr>
          <p:nvPr>
            <p:ph idx="1"/>
          </p:nvPr>
        </p:nvSpPr>
        <p:spPr/>
        <p:txBody>
          <a:bodyPr/>
          <a:lstStyle/>
          <a:p>
            <a:r>
              <a:rPr lang="en-US" sz="2800" dirty="0"/>
              <a:t>The </a:t>
            </a:r>
            <a:r>
              <a:rPr lang="en-US" dirty="0"/>
              <a:t>n</a:t>
            </a:r>
            <a:r>
              <a:rPr lang="en-US" sz="2800" dirty="0"/>
              <a:t>ew Title IX Regulations were published in April. </a:t>
            </a:r>
            <a:r>
              <a:rPr lang="en-US" dirty="0"/>
              <a:t>The rules are effective on August 1. </a:t>
            </a:r>
          </a:p>
          <a:p>
            <a:endParaRPr lang="en-US" dirty="0"/>
          </a:p>
          <a:p>
            <a:r>
              <a:rPr lang="en-US" dirty="0"/>
              <a:t>Schools should continue to comply with the current regulations until the new effective date.</a:t>
            </a:r>
            <a:br>
              <a:rPr lang="en-US" sz="2800" dirty="0"/>
            </a:br>
            <a:endParaRPr lang="en-US" sz="2800" dirty="0"/>
          </a:p>
          <a:p>
            <a:pPr marL="0" indent="0">
              <a:buNone/>
            </a:pPr>
            <a:r>
              <a:rPr lang="en-US" sz="2800" dirty="0"/>
              <a:t>More information and role-specific training for schools to follow…</a:t>
            </a:r>
            <a:endParaRPr lang="en-US" dirty="0"/>
          </a:p>
        </p:txBody>
      </p:sp>
    </p:spTree>
    <p:extLst>
      <p:ext uri="{BB962C8B-B14F-4D97-AF65-F5344CB8AC3E}">
        <p14:creationId xmlns:p14="http://schemas.microsoft.com/office/powerpoint/2010/main" val="377490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25EC0-BC76-DA5E-6681-B8CF1D45DAAF}"/>
              </a:ext>
            </a:extLst>
          </p:cNvPr>
          <p:cNvSpPr>
            <a:spLocks noGrp="1"/>
          </p:cNvSpPr>
          <p:nvPr>
            <p:ph type="title"/>
          </p:nvPr>
        </p:nvSpPr>
        <p:spPr>
          <a:xfrm>
            <a:off x="628650" y="365126"/>
            <a:ext cx="7886700" cy="851491"/>
          </a:xfrm>
        </p:spPr>
        <p:txBody>
          <a:bodyPr anchor="ctr">
            <a:normAutofit/>
          </a:bodyPr>
          <a:lstStyle/>
          <a:p>
            <a:r>
              <a:rPr lang="en-US"/>
              <a:t>Agenda</a:t>
            </a:r>
          </a:p>
        </p:txBody>
      </p:sp>
      <p:graphicFrame>
        <p:nvGraphicFramePr>
          <p:cNvPr id="5" name="Content Placeholder 2" descr="Agenda: CSI Updates, School Leader Events, Reminders/Deadlines">
            <a:extLst>
              <a:ext uri="{FF2B5EF4-FFF2-40B4-BE49-F238E27FC236}">
                <a16:creationId xmlns:a16="http://schemas.microsoft.com/office/drawing/2014/main" id="{E5A50C9E-4BF5-61C3-351C-C645D957C073}"/>
              </a:ext>
            </a:extLst>
          </p:cNvPr>
          <p:cNvGraphicFramePr>
            <a:graphicFrameLocks noGrp="1"/>
          </p:cNvGraphicFramePr>
          <p:nvPr>
            <p:ph idx="1"/>
            <p:extLst>
              <p:ext uri="{D42A27DB-BD31-4B8C-83A1-F6EECF244321}">
                <p14:modId xmlns:p14="http://schemas.microsoft.com/office/powerpoint/2010/main" val="104204500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195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B1E4-EC37-19D0-5EE8-6341F783CAFA}"/>
              </a:ext>
            </a:extLst>
          </p:cNvPr>
          <p:cNvSpPr>
            <a:spLocks noGrp="1"/>
          </p:cNvSpPr>
          <p:nvPr>
            <p:ph type="title"/>
          </p:nvPr>
        </p:nvSpPr>
        <p:spPr/>
        <p:txBody>
          <a:bodyPr/>
          <a:lstStyle/>
          <a:p>
            <a:r>
              <a:rPr lang="en-US" dirty="0"/>
              <a:t>Changes to Restraints and Seclusion Under HB 22-1376</a:t>
            </a:r>
          </a:p>
        </p:txBody>
      </p:sp>
      <p:sp>
        <p:nvSpPr>
          <p:cNvPr id="3" name="Content Placeholder 2">
            <a:extLst>
              <a:ext uri="{FF2B5EF4-FFF2-40B4-BE49-F238E27FC236}">
                <a16:creationId xmlns:a16="http://schemas.microsoft.com/office/drawing/2014/main" id="{49A752EA-B1CE-E588-6A69-704083645338}"/>
              </a:ext>
            </a:extLst>
          </p:cNvPr>
          <p:cNvSpPr>
            <a:spLocks noGrp="1"/>
          </p:cNvSpPr>
          <p:nvPr>
            <p:ph idx="1"/>
          </p:nvPr>
        </p:nvSpPr>
        <p:spPr>
          <a:xfrm>
            <a:off x="628650" y="1778951"/>
            <a:ext cx="7886700" cy="4990645"/>
          </a:xfrm>
        </p:spPr>
        <p:txBody>
          <a:bodyPr>
            <a:noAutofit/>
          </a:bodyPr>
          <a:lstStyle/>
          <a:p>
            <a:pPr marL="342900" marR="130175" lvl="0" indent="-342900">
              <a:spcBef>
                <a:spcPts val="600"/>
              </a:spcBef>
              <a:spcAft>
                <a:spcPts val="600"/>
              </a:spcAft>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Provides that under no circumstances </a:t>
            </a:r>
            <a:r>
              <a:rPr lang="en-US" sz="2000" dirty="0">
                <a:ea typeface="Arial" panose="020B0604020202020204" pitchFamily="34" charset="0"/>
              </a:rPr>
              <a:t>can </a:t>
            </a:r>
            <a:r>
              <a:rPr lang="en-US" sz="2000" dirty="0">
                <a:effectLst/>
                <a:latin typeface="Arial" panose="020B0604020202020204" pitchFamily="34" charset="0"/>
                <a:ea typeface="Arial" panose="020B0604020202020204" pitchFamily="34" charset="0"/>
              </a:rPr>
              <a:t>a student be physically held for more than </a:t>
            </a:r>
            <a:r>
              <a:rPr lang="en-US" sz="2000" b="1" dirty="0">
                <a:effectLst/>
                <a:latin typeface="Arial" panose="020B0604020202020204" pitchFamily="34" charset="0"/>
                <a:ea typeface="Arial" panose="020B0604020202020204" pitchFamily="34" charset="0"/>
              </a:rPr>
              <a:t>one minute</a:t>
            </a:r>
            <a:r>
              <a:rPr lang="en-US" sz="2000" dirty="0">
                <a:effectLst/>
                <a:latin typeface="Arial" panose="020B0604020202020204" pitchFamily="34" charset="0"/>
                <a:ea typeface="Arial" panose="020B0604020202020204" pitchFamily="34" charset="0"/>
              </a:rPr>
              <a:t> (formerly five minutes) unless certain restraint provisions are followed.</a:t>
            </a:r>
          </a:p>
          <a:p>
            <a:pPr marL="342900" marR="0" lvl="0" indent="-342900">
              <a:spcBef>
                <a:spcPts val="600"/>
              </a:spcBef>
              <a:spcAft>
                <a:spcPts val="600"/>
              </a:spcAft>
              <a:buFont typeface="Symbol" panose="05050102010706020507" pitchFamily="18" charset="2"/>
              <a:buChar char=""/>
            </a:pPr>
            <a:r>
              <a:rPr lang="en-US" sz="2000" dirty="0">
                <a:effectLst/>
                <a:uFill>
                  <a:solidFill>
                    <a:srgbClr val="455FA9"/>
                  </a:solidFill>
                </a:uFill>
                <a:latin typeface="Arial" panose="020B0604020202020204" pitchFamily="34" charset="0"/>
                <a:ea typeface="Arial" panose="020B0604020202020204" pitchFamily="34" charset="0"/>
              </a:rPr>
              <a:t>Changes requirements for seclusion, including specific requirements for seclusion rooms to ensure continued monitoring and student safety.</a:t>
            </a:r>
          </a:p>
          <a:p>
            <a:pPr marL="342900" marR="0" lvl="0" indent="-342900">
              <a:spcBef>
                <a:spcPts val="600"/>
              </a:spcBef>
              <a:spcAft>
                <a:spcPts val="600"/>
              </a:spcAft>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Provides that SROs and law </a:t>
            </a:r>
            <a:r>
              <a:rPr lang="en-US" sz="2000" dirty="0">
                <a:ea typeface="Arial" panose="020B0604020202020204" pitchFamily="34" charset="0"/>
              </a:rPr>
              <a:t>e</a:t>
            </a:r>
            <a:r>
              <a:rPr lang="en-US" sz="2000" dirty="0">
                <a:effectLst/>
                <a:latin typeface="Arial" panose="020B0604020202020204" pitchFamily="34" charset="0"/>
                <a:ea typeface="Arial" panose="020B0604020202020204" pitchFamily="34" charset="0"/>
              </a:rPr>
              <a:t>nforcement </a:t>
            </a:r>
            <a:r>
              <a:rPr lang="en-US" sz="2000" dirty="0">
                <a:ea typeface="Arial" panose="020B0604020202020204" pitchFamily="34" charset="0"/>
              </a:rPr>
              <a:t>can</a:t>
            </a:r>
            <a:r>
              <a:rPr lang="en-US" sz="2000" dirty="0">
                <a:effectLst/>
                <a:latin typeface="Arial" panose="020B0604020202020204" pitchFamily="34" charset="0"/>
                <a:ea typeface="Arial" panose="020B0604020202020204" pitchFamily="34" charset="0"/>
              </a:rPr>
              <a:t>not use handcuffs on a student unless there is a danger to themselves or others.</a:t>
            </a:r>
          </a:p>
          <a:p>
            <a:pPr marL="342900" marR="130175" lvl="0" indent="-342900">
              <a:spcBef>
                <a:spcPts val="600"/>
              </a:spcBef>
              <a:spcAft>
                <a:spcPts val="600"/>
              </a:spcAft>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Requires parents/guardians be notified verbally and in writing of certain incidents resulting in restraint or seclusion.</a:t>
            </a:r>
          </a:p>
          <a:p>
            <a:pPr marL="342900" marR="130175" lvl="0" indent="-342900">
              <a:spcBef>
                <a:spcPts val="600"/>
              </a:spcBef>
              <a:spcAft>
                <a:spcPts val="600"/>
              </a:spcAft>
              <a:buFont typeface="Symbol" panose="05050102010706020507" pitchFamily="18" charset="2"/>
              <a:buChar char=""/>
            </a:pPr>
            <a:r>
              <a:rPr lang="en-US" sz="2000" dirty="0">
                <a:ea typeface="Arial" panose="020B0604020202020204" pitchFamily="34" charset="0"/>
              </a:rPr>
              <a:t>Requires training for e</a:t>
            </a:r>
            <a:r>
              <a:rPr lang="en-US" sz="2000" dirty="0">
                <a:effectLst/>
                <a:latin typeface="Arial" panose="020B0604020202020204" pitchFamily="34" charset="0"/>
                <a:ea typeface="Arial" panose="020B0604020202020204" pitchFamily="34" charset="0"/>
              </a:rPr>
              <a:t>mployees who may need to restrain or seclude students. </a:t>
            </a:r>
          </a:p>
          <a:p>
            <a:pPr marL="0" marR="130175" lvl="0" indent="0">
              <a:spcBef>
                <a:spcPts val="600"/>
              </a:spcBef>
              <a:spcAft>
                <a:spcPts val="600"/>
              </a:spcAft>
              <a:buNone/>
            </a:pPr>
            <a:endParaRPr lang="en-US" sz="2000" dirty="0">
              <a:effectLst/>
              <a:latin typeface="Arial" panose="020B0604020202020204" pitchFamily="34" charset="0"/>
              <a:ea typeface="Arial" panose="020B0604020202020204" pitchFamily="34" charset="0"/>
            </a:endParaRPr>
          </a:p>
          <a:p>
            <a:pPr marL="0" marR="130175" indent="0">
              <a:spcBef>
                <a:spcPts val="600"/>
              </a:spcBef>
              <a:spcAft>
                <a:spcPts val="600"/>
              </a:spcAft>
              <a:buNone/>
            </a:pPr>
            <a:r>
              <a:rPr lang="en-US" sz="2400" dirty="0">
                <a:hlinkClick r:id="rId3"/>
              </a:rPr>
              <a:t>CSI Guidance and Sample Policy</a:t>
            </a:r>
            <a:endParaRPr lang="en-US" sz="2400" dirty="0"/>
          </a:p>
          <a:p>
            <a:pPr marL="0" marR="130175" lvl="0" indent="0">
              <a:spcBef>
                <a:spcPts val="600"/>
              </a:spcBef>
              <a:spcAft>
                <a:spcPts val="600"/>
              </a:spcAft>
              <a:buNone/>
            </a:pPr>
            <a:endParaRPr lang="en-US" sz="2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74288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B1E4-EC37-19D0-5EE8-6341F783CAFA}"/>
              </a:ext>
            </a:extLst>
          </p:cNvPr>
          <p:cNvSpPr>
            <a:spLocks noGrp="1"/>
          </p:cNvSpPr>
          <p:nvPr>
            <p:ph type="title"/>
          </p:nvPr>
        </p:nvSpPr>
        <p:spPr/>
        <p:txBody>
          <a:bodyPr/>
          <a:lstStyle/>
          <a:p>
            <a:r>
              <a:rPr lang="en-US" dirty="0"/>
              <a:t>Annual Restraint Review</a:t>
            </a:r>
          </a:p>
        </p:txBody>
      </p:sp>
      <p:sp>
        <p:nvSpPr>
          <p:cNvPr id="3" name="Content Placeholder 2">
            <a:extLst>
              <a:ext uri="{FF2B5EF4-FFF2-40B4-BE49-F238E27FC236}">
                <a16:creationId xmlns:a16="http://schemas.microsoft.com/office/drawing/2014/main" id="{49A752EA-B1CE-E588-6A69-704083645338}"/>
              </a:ext>
            </a:extLst>
          </p:cNvPr>
          <p:cNvSpPr>
            <a:spLocks noGrp="1"/>
          </p:cNvSpPr>
          <p:nvPr>
            <p:ph idx="1"/>
          </p:nvPr>
        </p:nvSpPr>
        <p:spPr/>
        <p:txBody>
          <a:bodyPr>
            <a:normAutofit/>
          </a:bodyPr>
          <a:lstStyle/>
          <a:p>
            <a:pPr marR="0" indent="0">
              <a:spcBef>
                <a:spcPts val="0"/>
              </a:spcBef>
              <a:spcAft>
                <a:spcPts val="0"/>
              </a:spcAft>
              <a:buNone/>
            </a:pPr>
            <a:r>
              <a:rPr lang="en-US" sz="2200" dirty="0">
                <a:ea typeface="Arial" panose="020B0604020202020204" pitchFamily="34" charset="0"/>
              </a:rPr>
              <a:t>Schools must</a:t>
            </a:r>
            <a:r>
              <a:rPr lang="en-US" sz="2200" dirty="0">
                <a:effectLst/>
                <a:latin typeface="Arial" panose="020B0604020202020204" pitchFamily="34" charset="0"/>
                <a:ea typeface="Arial" panose="020B0604020202020204" pitchFamily="34" charset="0"/>
              </a:rPr>
              <a:t> also complete an Annual Restraint Review. As part of this Review, schools should:</a:t>
            </a:r>
          </a:p>
          <a:p>
            <a:pPr marR="0" indent="0">
              <a:spcBef>
                <a:spcPts val="0"/>
              </a:spcBef>
              <a:spcAft>
                <a:spcPts val="0"/>
              </a:spcAft>
              <a:buNone/>
            </a:pPr>
            <a:endParaRPr lang="en-US" sz="2200" dirty="0">
              <a:uFill>
                <a:solidFill>
                  <a:srgbClr val="455FA9"/>
                </a:solidFill>
              </a:uFill>
              <a:ea typeface="Arial" panose="020B0604020202020204" pitchFamily="34" charset="0"/>
            </a:endParaRPr>
          </a:p>
          <a:p>
            <a:pPr marL="514350" indent="-285750">
              <a:spcBef>
                <a:spcPts val="0"/>
              </a:spcBef>
            </a:pPr>
            <a:r>
              <a:rPr lang="en-US" sz="2200" dirty="0">
                <a:effectLst/>
                <a:uFill>
                  <a:solidFill>
                    <a:srgbClr val="455FA9"/>
                  </a:solidFill>
                </a:uFill>
                <a:latin typeface="Arial" panose="020B0604020202020204" pitchFamily="34" charset="0"/>
                <a:ea typeface="Arial" panose="020B0604020202020204" pitchFamily="34" charset="0"/>
              </a:rPr>
              <a:t>Analyze incident reports, including procedures used during the restraint, preventative or alternative techniques tried, documentation, and follow up;</a:t>
            </a:r>
          </a:p>
          <a:p>
            <a:pPr marL="514350" indent="-285750">
              <a:spcBef>
                <a:spcPts val="0"/>
              </a:spcBef>
            </a:pPr>
            <a:r>
              <a:rPr lang="en-US" sz="2200" dirty="0">
                <a:effectLst/>
                <a:uFill>
                  <a:solidFill>
                    <a:srgbClr val="455FA9"/>
                  </a:solidFill>
                </a:uFill>
                <a:latin typeface="Arial" panose="020B0604020202020204" pitchFamily="34" charset="0"/>
                <a:ea typeface="Arial" panose="020B0604020202020204" pitchFamily="34" charset="0"/>
              </a:rPr>
              <a:t>Consider the training needs of staff;</a:t>
            </a:r>
          </a:p>
          <a:p>
            <a:pPr marL="514350" indent="-285750">
              <a:spcBef>
                <a:spcPts val="0"/>
              </a:spcBef>
            </a:pPr>
            <a:r>
              <a:rPr lang="en-US" sz="2200" dirty="0">
                <a:effectLst/>
                <a:uFill>
                  <a:solidFill>
                    <a:srgbClr val="455FA9"/>
                  </a:solidFill>
                </a:uFill>
                <a:latin typeface="Arial" panose="020B0604020202020204" pitchFamily="34" charset="0"/>
                <a:ea typeface="Arial" panose="020B0604020202020204" pitchFamily="34" charset="0"/>
              </a:rPr>
              <a:t>Review the staff to student ratios; and</a:t>
            </a:r>
          </a:p>
          <a:p>
            <a:pPr marL="514350" indent="-285750">
              <a:spcBef>
                <a:spcPts val="0"/>
              </a:spcBef>
            </a:pPr>
            <a:r>
              <a:rPr lang="en-US" sz="2200" dirty="0">
                <a:effectLst/>
                <a:uFill>
                  <a:solidFill>
                    <a:srgbClr val="455FA9"/>
                  </a:solidFill>
                </a:uFill>
                <a:latin typeface="Arial" panose="020B0604020202020204" pitchFamily="34" charset="0"/>
                <a:ea typeface="Arial" panose="020B0604020202020204" pitchFamily="34" charset="0"/>
              </a:rPr>
              <a:t>Review environmental conditions, including physical space, student seating arrangements and noise levels.</a:t>
            </a:r>
          </a:p>
          <a:p>
            <a:pPr indent="0">
              <a:spcBef>
                <a:spcPts val="0"/>
              </a:spcBef>
              <a:buNone/>
            </a:pPr>
            <a:endParaRPr lang="en-US" sz="2400" dirty="0"/>
          </a:p>
        </p:txBody>
      </p:sp>
    </p:spTree>
    <p:extLst>
      <p:ext uri="{BB962C8B-B14F-4D97-AF65-F5344CB8AC3E}">
        <p14:creationId xmlns:p14="http://schemas.microsoft.com/office/powerpoint/2010/main" val="403173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E7DD4-2864-460F-2643-D03556D1DEA8}"/>
              </a:ext>
            </a:extLst>
          </p:cNvPr>
          <p:cNvSpPr>
            <a:spLocks noGrp="1"/>
          </p:cNvSpPr>
          <p:nvPr>
            <p:ph type="title"/>
          </p:nvPr>
        </p:nvSpPr>
        <p:spPr/>
        <p:txBody>
          <a:bodyPr/>
          <a:lstStyle/>
          <a:p>
            <a:r>
              <a:rPr lang="en-US" dirty="0"/>
              <a:t>Annual Restraint Review Report</a:t>
            </a:r>
          </a:p>
        </p:txBody>
      </p:sp>
      <p:sp>
        <p:nvSpPr>
          <p:cNvPr id="4" name="Content Placeholder 3">
            <a:extLst>
              <a:ext uri="{FF2B5EF4-FFF2-40B4-BE49-F238E27FC236}">
                <a16:creationId xmlns:a16="http://schemas.microsoft.com/office/drawing/2014/main" id="{99602FB8-4849-153D-1BFA-34CF3B52E249}"/>
              </a:ext>
            </a:extLst>
          </p:cNvPr>
          <p:cNvSpPr>
            <a:spLocks noGrp="1"/>
          </p:cNvSpPr>
          <p:nvPr>
            <p:ph idx="1"/>
          </p:nvPr>
        </p:nvSpPr>
        <p:spPr/>
        <p:txBody>
          <a:bodyPr>
            <a:normAutofit/>
          </a:bodyPr>
          <a:lstStyle/>
          <a:p>
            <a:pPr marL="0" indent="0">
              <a:buNone/>
            </a:pPr>
            <a:r>
              <a:rPr lang="en-US" sz="2200" dirty="0">
                <a:solidFill>
                  <a:schemeClr val="tx1"/>
                </a:solidFill>
              </a:rPr>
              <a:t>HB22-1376 requires an Annual Restraint Review Report be submitted by each CSI school.</a:t>
            </a:r>
          </a:p>
          <a:p>
            <a:pPr marL="0" indent="0">
              <a:buNone/>
            </a:pPr>
            <a:endParaRPr lang="en-US" sz="2200" dirty="0">
              <a:solidFill>
                <a:schemeClr val="tx1"/>
              </a:solidFill>
            </a:endParaRPr>
          </a:p>
          <a:p>
            <a:pPr marL="0" indent="0">
              <a:buNone/>
            </a:pPr>
            <a:r>
              <a:rPr lang="en-US" sz="2200" dirty="0">
                <a:solidFill>
                  <a:schemeClr val="tx1"/>
                </a:solidFill>
              </a:rPr>
              <a:t>CSI plans to fulfill the requirements on behalf of schools, including:</a:t>
            </a:r>
          </a:p>
          <a:p>
            <a:r>
              <a:rPr lang="en-US" sz="2200" dirty="0"/>
              <a:t>Submitting one document listing all CSI schools with 0 reportable restraints</a:t>
            </a:r>
          </a:p>
          <a:p>
            <a:r>
              <a:rPr lang="en-US" sz="2200" dirty="0"/>
              <a:t>Submitting a customized report for schools with reportable restraints (data to come from Discipline collection and related follow ups)</a:t>
            </a:r>
          </a:p>
          <a:p>
            <a:pPr lvl="1"/>
            <a:endParaRPr lang="en-US" dirty="0"/>
          </a:p>
        </p:txBody>
      </p:sp>
      <p:sp>
        <p:nvSpPr>
          <p:cNvPr id="6" name="TextBox 5">
            <a:extLst>
              <a:ext uri="{FF2B5EF4-FFF2-40B4-BE49-F238E27FC236}">
                <a16:creationId xmlns:a16="http://schemas.microsoft.com/office/drawing/2014/main" id="{50701BD9-B371-2374-0AE1-F04DC1DD16ED}"/>
              </a:ext>
            </a:extLst>
          </p:cNvPr>
          <p:cNvSpPr txBox="1"/>
          <p:nvPr/>
        </p:nvSpPr>
        <p:spPr>
          <a:xfrm>
            <a:off x="135293" y="5875141"/>
            <a:ext cx="8873413" cy="369332"/>
          </a:xfrm>
          <a:prstGeom prst="rect">
            <a:avLst/>
          </a:prstGeom>
          <a:noFill/>
        </p:spPr>
        <p:txBody>
          <a:bodyPr wrap="square">
            <a:spAutoFit/>
          </a:bodyPr>
          <a:lstStyle/>
          <a:p>
            <a:pPr algn="ctr"/>
            <a:r>
              <a:rPr lang="en-US" dirty="0">
                <a:hlinkClick r:id="rId3"/>
              </a:rPr>
              <a:t>PPRA Requirements for the Annual Review - Guidance - April 2024 (state.co.us)</a:t>
            </a:r>
            <a:endParaRPr lang="en-US" dirty="0"/>
          </a:p>
        </p:txBody>
      </p:sp>
    </p:spTree>
    <p:extLst>
      <p:ext uri="{BB962C8B-B14F-4D97-AF65-F5344CB8AC3E}">
        <p14:creationId xmlns:p14="http://schemas.microsoft.com/office/powerpoint/2010/main" val="4022310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6343-5F48-8B8D-2879-F32B349D06DE}"/>
              </a:ext>
            </a:extLst>
          </p:cNvPr>
          <p:cNvSpPr>
            <a:spLocks noGrp="1"/>
          </p:cNvSpPr>
          <p:nvPr>
            <p:ph type="title"/>
          </p:nvPr>
        </p:nvSpPr>
        <p:spPr/>
        <p:txBody>
          <a:bodyPr/>
          <a:lstStyle/>
          <a:p>
            <a:r>
              <a:rPr lang="en-US" dirty="0"/>
              <a:t>School Finance Rule Updates</a:t>
            </a:r>
          </a:p>
        </p:txBody>
      </p:sp>
      <p:sp>
        <p:nvSpPr>
          <p:cNvPr id="3" name="Content Placeholder 2">
            <a:extLst>
              <a:ext uri="{FF2B5EF4-FFF2-40B4-BE49-F238E27FC236}">
                <a16:creationId xmlns:a16="http://schemas.microsoft.com/office/drawing/2014/main" id="{A87CEF19-9DFA-D25A-732F-EB3660E8131E}"/>
              </a:ext>
            </a:extLst>
          </p:cNvPr>
          <p:cNvSpPr>
            <a:spLocks noGrp="1"/>
          </p:cNvSpPr>
          <p:nvPr>
            <p:ph idx="1"/>
          </p:nvPr>
        </p:nvSpPr>
        <p:spPr/>
        <p:txBody>
          <a:bodyPr>
            <a:normAutofit fontScale="92500"/>
          </a:bodyPr>
          <a:lstStyle/>
          <a:p>
            <a:pPr>
              <a:spcBef>
                <a:spcPts val="0"/>
              </a:spcBef>
            </a:pPr>
            <a:r>
              <a:rPr lang="en-US" sz="2400" dirty="0">
                <a:effectLst/>
                <a:latin typeface="Arial" panose="020B0604020202020204" pitchFamily="34" charset="0"/>
                <a:ea typeface="Times New Roman" panose="02020603050405020304" pitchFamily="18" charset="0"/>
                <a:cs typeface="Aptos" panose="020B0004020202020204" pitchFamily="34" charset="0"/>
              </a:rPr>
              <a:t>Continue to fund traditional seat time (</a:t>
            </a:r>
            <a:r>
              <a:rPr lang="en-US" sz="2400" b="1" dirty="0">
                <a:ea typeface="Times New Roman" panose="02020603050405020304" pitchFamily="18" charset="0"/>
                <a:cs typeface="Aptos" panose="020B0004020202020204" pitchFamily="34" charset="0"/>
              </a:rPr>
              <a:t>d</a:t>
            </a:r>
            <a:r>
              <a:rPr lang="en-US" sz="2400" b="1" dirty="0">
                <a:effectLst/>
                <a:latin typeface="Arial" panose="020B0604020202020204" pitchFamily="34" charset="0"/>
                <a:ea typeface="Times New Roman" panose="02020603050405020304" pitchFamily="18" charset="0"/>
                <a:cs typeface="Aptos" panose="020B0004020202020204" pitchFamily="34" charset="0"/>
              </a:rPr>
              <a:t>irect instruction</a:t>
            </a:r>
            <a:r>
              <a:rPr lang="en-US" sz="2400" dirty="0">
                <a:effectLst/>
                <a:latin typeface="Arial" panose="020B0604020202020204" pitchFamily="34" charset="0"/>
                <a:ea typeface="Times New Roman" panose="02020603050405020304" pitchFamily="18" charset="0"/>
                <a:cs typeface="Aptos" panose="020B0004020202020204" pitchFamily="34" charset="0"/>
              </a:rPr>
              <a:t>) in K-12</a:t>
            </a:r>
          </a:p>
          <a:p>
            <a:pPr lvl="1">
              <a:spcBef>
                <a:spcPts val="0"/>
              </a:spcBef>
            </a:pPr>
            <a:r>
              <a:rPr lang="en-US" dirty="0">
                <a:ea typeface="Times New Roman" panose="02020603050405020304" pitchFamily="18" charset="0"/>
                <a:cs typeface="Aptos" panose="020B0004020202020204" pitchFamily="34" charset="0"/>
              </a:rPr>
              <a:t>Expanded to include time when students and teachers are in the same virtual classroom receiving synchronous instruction</a:t>
            </a:r>
            <a:endParaRPr lang="en-US" dirty="0">
              <a:effectLst/>
              <a:latin typeface="Aptos" panose="020B0004020202020204" pitchFamily="34" charset="0"/>
              <a:ea typeface="Aptos" panose="020B0004020202020204" pitchFamily="34" charset="0"/>
              <a:cs typeface="Aptos" panose="020B0004020202020204" pitchFamily="34" charset="0"/>
            </a:endParaRPr>
          </a:p>
          <a:p>
            <a:pPr>
              <a:spcBef>
                <a:spcPts val="0"/>
              </a:spcBef>
            </a:pPr>
            <a:r>
              <a:rPr lang="en-US" sz="2400" dirty="0">
                <a:ea typeface="Times New Roman" panose="02020603050405020304" pitchFamily="18" charset="0"/>
                <a:cs typeface="Aptos" panose="020B0004020202020204" pitchFamily="34" charset="0"/>
              </a:rPr>
              <a:t>Expand </a:t>
            </a:r>
            <a:r>
              <a:rPr lang="en-US" sz="2400" b="1" dirty="0">
                <a:ea typeface="Times New Roman" panose="02020603050405020304" pitchFamily="18" charset="0"/>
                <a:cs typeface="Aptos" panose="020B0004020202020204" pitchFamily="34" charset="0"/>
              </a:rPr>
              <a:t>alternative instruction </a:t>
            </a:r>
            <a:r>
              <a:rPr lang="en-US" sz="2400" dirty="0">
                <a:ea typeface="Times New Roman" panose="02020603050405020304" pitchFamily="18" charset="0"/>
                <a:cs typeface="Aptos" panose="020B0004020202020204" pitchFamily="34" charset="0"/>
              </a:rPr>
              <a:t>to grades 6-12</a:t>
            </a:r>
          </a:p>
          <a:p>
            <a:pPr lvl="1">
              <a:spcBef>
                <a:spcPts val="0"/>
              </a:spcBef>
            </a:pPr>
            <a:r>
              <a:rPr lang="en-US" dirty="0">
                <a:ea typeface="Times New Roman" panose="02020603050405020304" pitchFamily="18" charset="0"/>
                <a:cs typeface="Aptos" panose="020B0004020202020204" pitchFamily="34" charset="0"/>
              </a:rPr>
              <a:t>Learning may take place asynchronously and off-site</a:t>
            </a:r>
          </a:p>
          <a:p>
            <a:pPr>
              <a:spcBef>
                <a:spcPts val="0"/>
              </a:spcBef>
            </a:pPr>
            <a:r>
              <a:rPr lang="en-US" sz="2400" dirty="0">
                <a:ea typeface="Times New Roman" panose="02020603050405020304" pitchFamily="18" charset="0"/>
                <a:cs typeface="Aptos" panose="020B0004020202020204" pitchFamily="34" charset="0"/>
              </a:rPr>
              <a:t>Students </a:t>
            </a:r>
            <a:r>
              <a:rPr lang="en-US" sz="2400" b="1" dirty="0">
                <a:ea typeface="Times New Roman" panose="02020603050405020304" pitchFamily="18" charset="0"/>
                <a:cs typeface="Aptos" panose="020B0004020202020204" pitchFamily="34" charset="0"/>
              </a:rPr>
              <a:t>e</a:t>
            </a:r>
            <a:r>
              <a:rPr lang="en-US" sz="2400" b="1" dirty="0">
                <a:effectLst/>
                <a:latin typeface="Arial" panose="020B0604020202020204" pitchFamily="34" charset="0"/>
                <a:ea typeface="Times New Roman" panose="02020603050405020304" pitchFamily="18" charset="0"/>
                <a:cs typeface="Aptos" panose="020B0004020202020204" pitchFamily="34" charset="0"/>
              </a:rPr>
              <a:t>xclusively enrolled in online courses</a:t>
            </a:r>
            <a:r>
              <a:rPr lang="en-US" sz="2400" dirty="0">
                <a:effectLst/>
                <a:latin typeface="Arial" panose="020B0604020202020204" pitchFamily="34" charset="0"/>
                <a:ea typeface="Times New Roman" panose="02020603050405020304" pitchFamily="18" charset="0"/>
                <a:cs typeface="Aptos" panose="020B0004020202020204" pitchFamily="34" charset="0"/>
              </a:rPr>
              <a:t> must be enrolled in an online school or program</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indent="0">
              <a:lnSpc>
                <a:spcPct val="100000"/>
              </a:lnSpc>
              <a:spcBef>
                <a:spcPts val="0"/>
              </a:spcBef>
              <a:buNone/>
            </a:pPr>
            <a:endParaRPr lang="en-US" sz="2400" b="1" dirty="0"/>
          </a:p>
          <a:p>
            <a:pPr marL="0" indent="0">
              <a:lnSpc>
                <a:spcPct val="100000"/>
              </a:lnSpc>
              <a:spcBef>
                <a:spcPts val="0"/>
              </a:spcBef>
              <a:buNone/>
            </a:pPr>
            <a:r>
              <a:rPr lang="en-US" sz="2400" b="1" dirty="0">
                <a:solidFill>
                  <a:schemeClr val="accent5"/>
                </a:solidFill>
              </a:rPr>
              <a:t>ACTION ITEM: </a:t>
            </a:r>
            <a:r>
              <a:rPr lang="en-US" sz="2400" dirty="0"/>
              <a:t>If your school plans to offer </a:t>
            </a:r>
            <a:r>
              <a:rPr lang="en-US" sz="2400" b="1" dirty="0"/>
              <a:t>Alternative Instruction </a:t>
            </a:r>
            <a:r>
              <a:rPr lang="en-US" sz="2400" dirty="0"/>
              <a:t>courses in 24-25, e</a:t>
            </a:r>
            <a:r>
              <a:rPr lang="en-US" sz="2400" b="0" u="none" strike="noStrike" baseline="0" dirty="0"/>
              <a:t>mail </a:t>
            </a:r>
            <a:r>
              <a:rPr lang="en-US" sz="2400" b="0" u="none" strike="noStrike" baseline="0" dirty="0">
                <a:hlinkClick r:id="rId2"/>
              </a:rPr>
              <a:t>SheilaSellers@csi.state.co.us</a:t>
            </a:r>
            <a:r>
              <a:rPr lang="en-US" sz="2400" b="0" u="none" strike="noStrike" baseline="0" dirty="0"/>
              <a:t> with notification of your plan.</a:t>
            </a:r>
          </a:p>
          <a:p>
            <a:endParaRPr lang="en-US" sz="2400" dirty="0"/>
          </a:p>
        </p:txBody>
      </p:sp>
    </p:spTree>
    <p:extLst>
      <p:ext uri="{BB962C8B-B14F-4D97-AF65-F5344CB8AC3E}">
        <p14:creationId xmlns:p14="http://schemas.microsoft.com/office/powerpoint/2010/main" val="3505277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A1DE-8420-43BB-0FC2-F9645A490386}"/>
              </a:ext>
            </a:extLst>
          </p:cNvPr>
          <p:cNvSpPr>
            <a:spLocks noGrp="1"/>
          </p:cNvSpPr>
          <p:nvPr>
            <p:ph type="title"/>
          </p:nvPr>
        </p:nvSpPr>
        <p:spPr/>
        <p:txBody>
          <a:bodyPr>
            <a:normAutofit/>
          </a:bodyPr>
          <a:lstStyle/>
          <a:p>
            <a:r>
              <a:rPr lang="en-US" sz="3200" dirty="0"/>
              <a:t>Board-Approved 24-25 Calendar and Bell Schedules</a:t>
            </a:r>
          </a:p>
        </p:txBody>
      </p:sp>
      <p:sp>
        <p:nvSpPr>
          <p:cNvPr id="3" name="Content Placeholder 2">
            <a:extLst>
              <a:ext uri="{FF2B5EF4-FFF2-40B4-BE49-F238E27FC236}">
                <a16:creationId xmlns:a16="http://schemas.microsoft.com/office/drawing/2014/main" id="{58C1EAE0-BC80-2462-D602-09250AD50D8B}"/>
              </a:ext>
            </a:extLst>
          </p:cNvPr>
          <p:cNvSpPr>
            <a:spLocks noGrp="1"/>
          </p:cNvSpPr>
          <p:nvPr>
            <p:ph idx="1"/>
          </p:nvPr>
        </p:nvSpPr>
        <p:spPr/>
        <p:txBody>
          <a:bodyPr>
            <a:normAutofit/>
          </a:bodyPr>
          <a:lstStyle/>
          <a:p>
            <a:r>
              <a:rPr lang="en-US" sz="2200" dirty="0"/>
              <a:t>Submit as many calendars/bell schedules as your school will follow for 24-25 (elementary, secondary, homeschool)</a:t>
            </a:r>
          </a:p>
          <a:p>
            <a:r>
              <a:rPr lang="en-US" sz="2200" dirty="0"/>
              <a:t>Recommendations: </a:t>
            </a:r>
          </a:p>
          <a:p>
            <a:pPr lvl="1"/>
            <a:r>
              <a:rPr lang="en-US" sz="2200" dirty="0"/>
              <a:t>Build in a few buffer days for unexpected closures</a:t>
            </a:r>
          </a:p>
          <a:p>
            <a:pPr lvl="1"/>
            <a:r>
              <a:rPr lang="en-US" sz="2200" dirty="0"/>
              <a:t>If using Alternative Instruction, do </a:t>
            </a:r>
            <a:r>
              <a:rPr lang="en-US" sz="2200" b="1" dirty="0"/>
              <a:t>not </a:t>
            </a:r>
            <a:r>
              <a:rPr lang="en-US" sz="2200" dirty="0"/>
              <a:t>use passing periods for instructional time in bell schedule</a:t>
            </a:r>
          </a:p>
          <a:p>
            <a:pPr marL="0" lvl="0" indent="0">
              <a:buNone/>
            </a:pPr>
            <a:endParaRPr lang="en-US" sz="2200" b="1" dirty="0">
              <a:solidFill>
                <a:schemeClr val="accent5"/>
              </a:solidFill>
            </a:endParaRPr>
          </a:p>
          <a:p>
            <a:pPr marL="0" lvl="0" indent="0">
              <a:buNone/>
            </a:pPr>
            <a:endParaRPr lang="en-US" sz="2200" b="1" dirty="0">
              <a:solidFill>
                <a:schemeClr val="accent5"/>
              </a:solidFill>
            </a:endParaRPr>
          </a:p>
          <a:p>
            <a:pPr marL="0" lvl="0" indent="0">
              <a:buNone/>
            </a:pPr>
            <a:r>
              <a:rPr lang="en-US" sz="2200" b="1" dirty="0">
                <a:solidFill>
                  <a:schemeClr val="accent5"/>
                </a:solidFill>
              </a:rPr>
              <a:t>ACTION ITEM: </a:t>
            </a:r>
            <a:r>
              <a:rPr lang="en-US" sz="2200" dirty="0"/>
              <a:t>Submit calendar(s), bell schedule(s), calendar Bell Summary Sheet by </a:t>
            </a:r>
            <a:r>
              <a:rPr lang="en-US" sz="2200" b="1" dirty="0"/>
              <a:t>May 15 </a:t>
            </a:r>
            <a:r>
              <a:rPr lang="en-US" sz="2200" dirty="0"/>
              <a:t>to </a:t>
            </a:r>
            <a:r>
              <a:rPr lang="en-US" sz="2200" dirty="0">
                <a:hlinkClick r:id="rId3"/>
              </a:rPr>
              <a:t>Submissions_CSI@csi.state.co.us</a:t>
            </a:r>
            <a:r>
              <a:rPr lang="en-US" sz="2200" dirty="0"/>
              <a:t> </a:t>
            </a:r>
          </a:p>
          <a:p>
            <a:pPr marL="457200" lvl="1" indent="0">
              <a:buNone/>
            </a:pPr>
            <a:endParaRPr lang="en-US" sz="2200" dirty="0"/>
          </a:p>
        </p:txBody>
      </p:sp>
    </p:spTree>
    <p:extLst>
      <p:ext uri="{BB962C8B-B14F-4D97-AF65-F5344CB8AC3E}">
        <p14:creationId xmlns:p14="http://schemas.microsoft.com/office/powerpoint/2010/main" val="1007244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2EC8-C0CE-B827-8D6E-C0442E40D16D}"/>
              </a:ext>
            </a:extLst>
          </p:cNvPr>
          <p:cNvSpPr>
            <a:spLocks noGrp="1"/>
          </p:cNvSpPr>
          <p:nvPr>
            <p:ph type="title"/>
          </p:nvPr>
        </p:nvSpPr>
        <p:spPr>
          <a:xfrm>
            <a:off x="430530" y="327027"/>
            <a:ext cx="7886700" cy="908870"/>
          </a:xfrm>
        </p:spPr>
        <p:txBody>
          <a:bodyPr>
            <a:noAutofit/>
          </a:bodyPr>
          <a:lstStyle/>
          <a:p>
            <a:r>
              <a:rPr lang="en-US" sz="3600" dirty="0"/>
              <a:t>HR / Employers Council Membership</a:t>
            </a:r>
          </a:p>
        </p:txBody>
      </p:sp>
      <p:sp>
        <p:nvSpPr>
          <p:cNvPr id="3" name="TextBox 2">
            <a:extLst>
              <a:ext uri="{FF2B5EF4-FFF2-40B4-BE49-F238E27FC236}">
                <a16:creationId xmlns:a16="http://schemas.microsoft.com/office/drawing/2014/main" id="{C5C44C3B-0DC6-AB02-61AB-49CE1C27360F}"/>
              </a:ext>
            </a:extLst>
          </p:cNvPr>
          <p:cNvSpPr txBox="1"/>
          <p:nvPr/>
        </p:nvSpPr>
        <p:spPr>
          <a:xfrm>
            <a:off x="430530" y="1235897"/>
            <a:ext cx="8190230" cy="5647700"/>
          </a:xfrm>
          <a:prstGeom prst="rect">
            <a:avLst/>
          </a:prstGeom>
          <a:noFill/>
        </p:spPr>
        <p:txBody>
          <a:bodyPr wrap="square" rtlCol="0">
            <a:spAutoFit/>
          </a:bodyPr>
          <a:lstStyle/>
          <a:p>
            <a:pPr marL="0" indent="0">
              <a:buNone/>
            </a:pPr>
            <a:r>
              <a:rPr lang="en-US" sz="1500" b="1" dirty="0">
                <a:solidFill>
                  <a:schemeClr val="tx1"/>
                </a:solidFill>
                <a:latin typeface="Arial" panose="020B0604020202020204" pitchFamily="34" charset="0"/>
                <a:cs typeface="Arial" panose="020B0604020202020204" pitchFamily="34" charset="0"/>
              </a:rPr>
              <a:t>All CSI Schools have access to our Employers Council membership. </a:t>
            </a:r>
          </a:p>
          <a:p>
            <a:pPr marL="0" indent="0">
              <a:buNone/>
            </a:pPr>
            <a:endParaRPr lang="en-US" sz="1500" b="1" dirty="0">
              <a:solidFill>
                <a:srgbClr val="455FA9"/>
              </a:solidFill>
              <a:latin typeface="Arial" panose="020B0604020202020204" pitchFamily="34" charset="0"/>
              <a:cs typeface="Arial" panose="020B0604020202020204" pitchFamily="34" charset="0"/>
            </a:endParaRPr>
          </a:p>
          <a:p>
            <a:pPr marL="0" indent="0">
              <a:buNone/>
            </a:pPr>
            <a:r>
              <a:rPr lang="en-US" sz="1500" b="1" dirty="0">
                <a:solidFill>
                  <a:srgbClr val="455FA9"/>
                </a:solidFill>
                <a:latin typeface="Arial" panose="020B0604020202020204" pitchFamily="34" charset="0"/>
                <a:cs typeface="Arial" panose="020B0604020202020204" pitchFamily="34" charset="0"/>
              </a:rPr>
              <a:t>Free</a:t>
            </a:r>
            <a:r>
              <a:rPr lang="en-US" sz="1500" b="1" dirty="0">
                <a:solidFill>
                  <a:schemeClr val="tx1"/>
                </a:solidFill>
                <a:latin typeface="Arial" panose="020B0604020202020204" pitchFamily="34" charset="0"/>
                <a:cs typeface="Arial" panose="020B0604020202020204" pitchFamily="34" charset="0"/>
              </a:rPr>
              <a:t> services include:</a:t>
            </a:r>
          </a:p>
          <a:p>
            <a:pPr marL="800100" lvl="1" indent="-342900">
              <a:buFont typeface="Arial" panose="020B0604020202020204" pitchFamily="34" charset="0"/>
              <a:buChar char="•"/>
            </a:pPr>
            <a:r>
              <a:rPr lang="en-US" sz="1500" dirty="0">
                <a:latin typeface="Arial" panose="020B0604020202020204" pitchFamily="34" charset="0"/>
                <a:cs typeface="Arial" panose="020B0604020202020204" pitchFamily="34" charset="0"/>
              </a:rPr>
              <a:t>Expert guidance on day-to-day employment issues.</a:t>
            </a:r>
          </a:p>
          <a:p>
            <a:pPr marL="800100" lvl="1" indent="-342900">
              <a:buFont typeface="Arial" panose="020B0604020202020204" pitchFamily="34" charset="0"/>
              <a:buChar char="•"/>
            </a:pPr>
            <a:r>
              <a:rPr lang="en-US" sz="1500" dirty="0">
                <a:latin typeface="Arial" panose="020B0604020202020204" pitchFamily="34" charset="0"/>
                <a:cs typeface="Arial" panose="020B0604020202020204" pitchFamily="34" charset="0"/>
              </a:rPr>
              <a:t>Assistance with the development and implementation of employee appraisal systems and performance management plans.</a:t>
            </a:r>
          </a:p>
          <a:p>
            <a:pPr marL="800100" lvl="1" indent="-342900">
              <a:buFont typeface="Arial" panose="020B0604020202020204" pitchFamily="34" charset="0"/>
              <a:buChar char="•"/>
            </a:pPr>
            <a:r>
              <a:rPr lang="en-US" sz="1500" dirty="0">
                <a:latin typeface="Arial" panose="020B0604020202020204" pitchFamily="34" charset="0"/>
                <a:cs typeface="Arial" panose="020B0604020202020204" pitchFamily="34" charset="0"/>
              </a:rPr>
              <a:t>Access to comprehensive salary survey data.</a:t>
            </a:r>
          </a:p>
          <a:p>
            <a:pPr marL="800100" lvl="1" indent="-342900">
              <a:buFont typeface="Arial" panose="020B0604020202020204" pitchFamily="34" charset="0"/>
              <a:buChar char="•"/>
            </a:pPr>
            <a:r>
              <a:rPr lang="en-US" sz="1500" dirty="0">
                <a:latin typeface="Arial" panose="020B0604020202020204" pitchFamily="34" charset="0"/>
                <a:cs typeface="Arial" panose="020B0604020202020204" pitchFamily="34" charset="0"/>
              </a:rPr>
              <a:t>Support and consultation regarding FMLA (Family and Medical Leave Act) and ADA (Americans with Disabilities Act) leave provisions.</a:t>
            </a:r>
          </a:p>
          <a:p>
            <a:pPr marL="800100" lvl="1" indent="-342900">
              <a:buFont typeface="Arial" panose="020B0604020202020204" pitchFamily="34" charset="0"/>
              <a:buChar char="•"/>
            </a:pPr>
            <a:r>
              <a:rPr lang="en-US" sz="1500" dirty="0">
                <a:latin typeface="Arial" panose="020B0604020202020204" pitchFamily="34" charset="0"/>
                <a:cs typeface="Arial" panose="020B0604020202020204" pitchFamily="34" charset="0"/>
              </a:rPr>
              <a:t>Assistance with navigating workers' compensation concerns.</a:t>
            </a:r>
          </a:p>
          <a:p>
            <a:pPr lvl="1"/>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Project-specific </a:t>
            </a:r>
            <a:r>
              <a:rPr lang="en-US" sz="1500" b="1" dirty="0">
                <a:solidFill>
                  <a:srgbClr val="455FA9"/>
                </a:solidFill>
                <a:latin typeface="Arial" panose="020B0604020202020204" pitchFamily="34" charset="0"/>
                <a:cs typeface="Arial" panose="020B0604020202020204" pitchFamily="34" charset="0"/>
              </a:rPr>
              <a:t>specialized for-fee </a:t>
            </a:r>
            <a:r>
              <a:rPr lang="en-US" sz="1500" b="1" dirty="0">
                <a:latin typeface="Arial" panose="020B0604020202020204" pitchFamily="34" charset="0"/>
                <a:cs typeface="Arial" panose="020B0604020202020204" pitchFamily="34" charset="0"/>
              </a:rPr>
              <a:t>services (bill at competitive rates) include:</a:t>
            </a:r>
          </a:p>
          <a:p>
            <a:pPr marL="765810" lvl="2" indent="-285750">
              <a:buFont typeface="Arial" panose="020B0604020202020204" pitchFamily="34" charset="0"/>
              <a:buChar char="•"/>
              <a:defRPr/>
            </a:pPr>
            <a:r>
              <a:rPr lang="en-US" sz="1500" dirty="0">
                <a:latin typeface="Arial" panose="020B0604020202020204" pitchFamily="34" charset="0"/>
                <a:cs typeface="Arial" panose="020B0604020202020204" pitchFamily="34" charset="0"/>
              </a:rPr>
              <a:t>Employment Law Compliance Posters</a:t>
            </a:r>
          </a:p>
          <a:p>
            <a:pPr marL="765810" lvl="2" indent="-285750">
              <a:buFont typeface="Arial" panose="020B0604020202020204" pitchFamily="34" charset="0"/>
              <a:buChar char="•"/>
              <a:defRPr/>
            </a:pPr>
            <a:r>
              <a:rPr lang="en-US" sz="1500" dirty="0">
                <a:latin typeface="Arial" panose="020B0604020202020204" pitchFamily="34" charset="0"/>
                <a:cs typeface="Arial" panose="020B0604020202020204" pitchFamily="34" charset="0"/>
              </a:rPr>
              <a:t>Executive and Management Coaching          </a:t>
            </a:r>
          </a:p>
          <a:p>
            <a:pPr marL="765810" lvl="2" indent="-285750">
              <a:buFont typeface="Arial" panose="020B0604020202020204" pitchFamily="34" charset="0"/>
              <a:buChar char="•"/>
              <a:defRPr/>
            </a:pPr>
            <a:r>
              <a:rPr lang="en-US" sz="1500" dirty="0">
                <a:latin typeface="Arial" panose="020B0604020202020204" pitchFamily="34" charset="0"/>
                <a:cs typeface="Arial" panose="020B0604020202020204" pitchFamily="34" charset="0"/>
              </a:rPr>
              <a:t>Professional mediation services.</a:t>
            </a:r>
          </a:p>
          <a:p>
            <a:pPr marL="765810" lvl="2" indent="-285750">
              <a:buFont typeface="Arial" panose="020B0604020202020204" pitchFamily="34" charset="0"/>
              <a:buChar char="•"/>
              <a:defRPr/>
            </a:pPr>
            <a:r>
              <a:rPr lang="en-US" sz="1500" dirty="0">
                <a:latin typeface="Arial" panose="020B0604020202020204" pitchFamily="34" charset="0"/>
                <a:cs typeface="Arial" panose="020B0604020202020204" pitchFamily="34" charset="0"/>
              </a:rPr>
              <a:t>Comprehensive employment testing and assessments.</a:t>
            </a:r>
          </a:p>
          <a:p>
            <a:pPr marL="765810" lvl="2" indent="-285750">
              <a:buFont typeface="Arial" panose="020B0604020202020204" pitchFamily="34" charset="0"/>
              <a:buChar char="•"/>
              <a:defRPr/>
            </a:pPr>
            <a:endParaRPr lang="en-US" sz="1500" dirty="0">
              <a:latin typeface="Arial" panose="020B0604020202020204" pitchFamily="34" charset="0"/>
              <a:cs typeface="Arial" panose="020B0604020202020204" pitchFamily="34" charset="0"/>
            </a:endParaRPr>
          </a:p>
          <a:p>
            <a:pPr indent="-160020">
              <a:defRPr/>
            </a:pPr>
            <a:r>
              <a:rPr lang="en-US" sz="1500" b="1" dirty="0">
                <a:latin typeface="Arial" panose="020B0604020202020204" pitchFamily="34" charset="0"/>
                <a:cs typeface="Arial" panose="020B0604020202020204" pitchFamily="34" charset="0"/>
              </a:rPr>
              <a:t>CSI schools can identify 2-3 people to access Employers Council. </a:t>
            </a:r>
            <a:r>
              <a:rPr lang="en-US" sz="1500" dirty="0">
                <a:latin typeface="Arial" panose="020B0604020202020204" pitchFamily="34" charset="0"/>
                <a:cs typeface="Arial" panose="020B0604020202020204" pitchFamily="34" charset="0"/>
              </a:rPr>
              <a:t> </a:t>
            </a:r>
          </a:p>
          <a:p>
            <a:pPr marL="765810" lvl="2" indent="-285750">
              <a:buFont typeface="Arial" panose="020B0604020202020204" pitchFamily="34" charset="0"/>
              <a:buChar char="•"/>
              <a:defRPr/>
            </a:pPr>
            <a:r>
              <a:rPr lang="en-US" sz="1500" dirty="0">
                <a:latin typeface="Arial" panose="020B0604020202020204" pitchFamily="34" charset="0"/>
                <a:cs typeface="Arial" panose="020B0604020202020204" pitchFamily="34" charset="0"/>
              </a:rPr>
              <a:t>This typically includes the School Leader, HR Manager or Board Chair</a:t>
            </a:r>
          </a:p>
          <a:p>
            <a:pPr marL="765810" lvl="2" indent="-285750">
              <a:buFont typeface="Arial" panose="020B0604020202020204" pitchFamily="34" charset="0"/>
              <a:buChar char="•"/>
              <a:defRPr/>
            </a:pPr>
            <a:r>
              <a:rPr lang="en-US" sz="1500" dirty="0">
                <a:latin typeface="Arial" panose="020B0604020202020204" pitchFamily="34" charset="0"/>
                <a:cs typeface="Arial" panose="020B0604020202020204" pitchFamily="34" charset="0"/>
              </a:rPr>
              <a:t>Please reach out to Allegra Wenger at </a:t>
            </a:r>
            <a:r>
              <a:rPr lang="en-US" sz="1500" dirty="0">
                <a:solidFill>
                  <a:srgbClr val="455FA9"/>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AllegraWenger@csi.state.co.us</a:t>
            </a:r>
            <a:r>
              <a:rPr lang="en-US" sz="1500" dirty="0">
                <a:solidFill>
                  <a:srgbClr val="455FA9"/>
                </a:solidFill>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if you need to make updates to your membership or have questions.</a:t>
            </a:r>
          </a:p>
          <a:p>
            <a:pPr marL="765810" lvl="2" indent="-285750">
              <a:buFont typeface="Arial" panose="020B0604020202020204" pitchFamily="34" charset="0"/>
              <a:buChar char="•"/>
              <a:defRPr/>
            </a:pPr>
            <a:endParaRPr lang="en-US" sz="1500" dirty="0">
              <a:latin typeface="Arial" panose="020B0604020202020204" pitchFamily="34" charset="0"/>
              <a:cs typeface="Arial" panose="020B0604020202020204" pitchFamily="34" charset="0"/>
            </a:endParaRPr>
          </a:p>
          <a:p>
            <a:pPr marL="765810" lvl="2" indent="-285750">
              <a:buFont typeface="Arial" panose="020B0604020202020204" pitchFamily="34" charset="0"/>
              <a:buChar char="•"/>
              <a:defRPr/>
            </a:pPr>
            <a:endParaRPr lang="en-US" sz="200" dirty="0">
              <a:latin typeface="Arial" panose="020B0604020202020204" pitchFamily="34" charset="0"/>
              <a:cs typeface="Arial" panose="020B0604020202020204" pitchFamily="34" charset="0"/>
            </a:endParaRPr>
          </a:p>
          <a:p>
            <a:pPr marL="22860" lvl="1" algn="ctr">
              <a:defRPr/>
            </a:pPr>
            <a:r>
              <a:rPr lang="en-US" sz="1100" dirty="0">
                <a:solidFill>
                  <a:srgbClr val="455FA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Comprehensive list of free and specialized for-fee services</a:t>
            </a:r>
            <a:endParaRPr lang="en-US" sz="1100" dirty="0">
              <a:solidFill>
                <a:srgbClr val="455FA9"/>
              </a:solidFill>
              <a:latin typeface="Arial" panose="020B0604020202020204" pitchFamily="34" charset="0"/>
            </a:endParaRPr>
          </a:p>
          <a:p>
            <a:endParaRPr lang="en-US" dirty="0"/>
          </a:p>
        </p:txBody>
      </p:sp>
      <p:pic>
        <p:nvPicPr>
          <p:cNvPr id="1026" name="Picture 2" descr="Employers Council Member Central Home - Employers Council">
            <a:extLst>
              <a:ext uri="{FF2B5EF4-FFF2-40B4-BE49-F238E27FC236}">
                <a16:creationId xmlns:a16="http://schemas.microsoft.com/office/drawing/2014/main" id="{5A3805A3-D81F-512B-D064-E127FCB5F5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7030" y="64216"/>
            <a:ext cx="2933699" cy="525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739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EFE6-9414-AC20-DF74-B33F39802E2D}"/>
              </a:ext>
            </a:extLst>
          </p:cNvPr>
          <p:cNvSpPr>
            <a:spLocks noGrp="1"/>
          </p:cNvSpPr>
          <p:nvPr>
            <p:ph type="title"/>
          </p:nvPr>
        </p:nvSpPr>
        <p:spPr>
          <a:xfrm>
            <a:off x="628650" y="365126"/>
            <a:ext cx="7886700" cy="975477"/>
          </a:xfrm>
        </p:spPr>
        <p:txBody>
          <a:bodyPr/>
          <a:lstStyle/>
          <a:p>
            <a:r>
              <a:rPr lang="en-US" dirty="0">
                <a:latin typeface="Arial"/>
                <a:cs typeface="Arial"/>
              </a:rPr>
              <a:t>Finance &amp; Ops</a:t>
            </a:r>
            <a:endParaRPr lang="en-US" dirty="0"/>
          </a:p>
        </p:txBody>
      </p:sp>
      <p:pic>
        <p:nvPicPr>
          <p:cNvPr id="4" name="Graphic 3">
            <a:extLst>
              <a:ext uri="{FF2B5EF4-FFF2-40B4-BE49-F238E27FC236}">
                <a16:creationId xmlns:a16="http://schemas.microsoft.com/office/drawing/2014/main" id="{C08A70A6-D892-306F-4A59-1D1D1C1E078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2344" y="365126"/>
            <a:ext cx="1132123" cy="1132123"/>
          </a:xfrm>
          <a:prstGeom prst="rect">
            <a:avLst/>
          </a:prstGeom>
        </p:spPr>
      </p:pic>
      <p:sp>
        <p:nvSpPr>
          <p:cNvPr id="6" name="Content Placeholder 5">
            <a:extLst>
              <a:ext uri="{FF2B5EF4-FFF2-40B4-BE49-F238E27FC236}">
                <a16:creationId xmlns:a16="http://schemas.microsoft.com/office/drawing/2014/main" id="{23DD269C-12BE-5F34-1A81-C421BA41B4DC}"/>
              </a:ext>
            </a:extLst>
          </p:cNvPr>
          <p:cNvSpPr>
            <a:spLocks noGrp="1"/>
          </p:cNvSpPr>
          <p:nvPr>
            <p:ph idx="1"/>
          </p:nvPr>
        </p:nvSpPr>
        <p:spPr>
          <a:xfrm>
            <a:off x="628650" y="1501775"/>
            <a:ext cx="7886700" cy="4240448"/>
          </a:xfrm>
        </p:spPr>
        <p:txBody>
          <a:bodyPr>
            <a:normAutofit fontScale="92500"/>
          </a:bodyPr>
          <a:lstStyle/>
          <a:p>
            <a:pPr lvl="1"/>
            <a:r>
              <a:rPr lang="en-US" dirty="0"/>
              <a:t>School Budgets: </a:t>
            </a:r>
          </a:p>
          <a:p>
            <a:pPr lvl="2"/>
            <a:r>
              <a:rPr lang="en-US" dirty="0"/>
              <a:t>Resources can be found: </a:t>
            </a:r>
            <a:r>
              <a:rPr lang="en-US" sz="1400" u="sng" dirty="0">
                <a:ea typeface="Aptos" panose="020B0004020202020204" pitchFamily="34" charset="0"/>
              </a:rPr>
              <a:t>CSI's Finance Resource website</a:t>
            </a:r>
          </a:p>
          <a:p>
            <a:pPr lvl="2"/>
            <a:endParaRPr lang="en-US" sz="1400" u="sng" dirty="0">
              <a:ea typeface="Aptos" panose="020B0004020202020204" pitchFamily="34" charset="0"/>
            </a:endParaRPr>
          </a:p>
          <a:p>
            <a:pPr lvl="1"/>
            <a:r>
              <a:rPr lang="en-US" dirty="0"/>
              <a:t>SpEd Reserve</a:t>
            </a:r>
          </a:p>
          <a:p>
            <a:pPr lvl="2"/>
            <a:r>
              <a:rPr lang="en-US" sz="1600" dirty="0">
                <a:effectLst/>
                <a:latin typeface="Arial" panose="020B0604020202020204" pitchFamily="34" charset="0"/>
                <a:ea typeface="Aptos" panose="020B0004020202020204" pitchFamily="34" charset="0"/>
              </a:rPr>
              <a:t>SPED Reserve = 1% of Prior Year Oct Count Actual FPC x $10K </a:t>
            </a:r>
          </a:p>
          <a:p>
            <a:pPr marL="914400" lvl="2" indent="0">
              <a:buNone/>
            </a:pPr>
            <a:r>
              <a:rPr lang="en-US" sz="1600" dirty="0">
                <a:ea typeface="Aptos" panose="020B0004020202020204" pitchFamily="34" charset="0"/>
              </a:rPr>
              <a:t>     </a:t>
            </a:r>
            <a:r>
              <a:rPr lang="en-US" sz="1600" dirty="0">
                <a:effectLst/>
                <a:latin typeface="Arial" panose="020B0604020202020204" pitchFamily="34" charset="0"/>
                <a:ea typeface="Aptos" panose="020B0004020202020204" pitchFamily="34" charset="0"/>
              </a:rPr>
              <a:t>not to exceed $90K. Equal to $100 per pupil. </a:t>
            </a:r>
          </a:p>
          <a:p>
            <a:pPr lvl="2"/>
            <a:r>
              <a:rPr lang="en-US" sz="1600" dirty="0"/>
              <a:t>Pay for student supports if the school has an unexpected need.</a:t>
            </a:r>
          </a:p>
          <a:p>
            <a:pPr marL="914400" lvl="2" indent="0">
              <a:buNone/>
            </a:pPr>
            <a:endParaRPr lang="en-US" sz="1600" dirty="0"/>
          </a:p>
          <a:p>
            <a:pPr lvl="1"/>
            <a:r>
              <a:rPr lang="en-US" dirty="0"/>
              <a:t>Other funding:</a:t>
            </a:r>
          </a:p>
          <a:p>
            <a:pPr lvl="2"/>
            <a:r>
              <a:rPr lang="en-US" sz="1600" dirty="0"/>
              <a:t>IDEA and ECEA funds, ensure these are being utilized.</a:t>
            </a:r>
          </a:p>
          <a:p>
            <a:pPr lvl="2"/>
            <a:r>
              <a:rPr lang="en-US" sz="1600" dirty="0"/>
              <a:t>CSI Mini Grant – schools can apply after IDEA, ECEA and Reserve is spent. </a:t>
            </a:r>
          </a:p>
          <a:p>
            <a:pPr lvl="2"/>
            <a:endParaRPr lang="en-US" sz="1600" dirty="0"/>
          </a:p>
          <a:p>
            <a:pPr lvl="1"/>
            <a:r>
              <a:rPr lang="en-US" dirty="0"/>
              <a:t>Audit Prep:</a:t>
            </a:r>
          </a:p>
          <a:p>
            <a:pPr lvl="2"/>
            <a:r>
              <a:rPr lang="en-US" sz="1600" dirty="0"/>
              <a:t>Connect with your finance team early. </a:t>
            </a:r>
          </a:p>
          <a:p>
            <a:pPr lvl="2">
              <a:buFontTx/>
              <a:buChar char="-"/>
            </a:pPr>
            <a:endParaRPr lang="en-US" sz="1600" dirty="0">
              <a:solidFill>
                <a:srgbClr val="467886"/>
              </a:solidFill>
              <a:effectLst/>
              <a:latin typeface="Arial" panose="020B0604020202020204" pitchFamily="34" charset="0"/>
              <a:ea typeface="Aptos" panose="020B0004020202020204" pitchFamily="34" charset="0"/>
            </a:endParaRPr>
          </a:p>
          <a:p>
            <a:pPr lvl="2"/>
            <a:endParaRPr lang="en-US" sz="1400" u="sng" dirty="0">
              <a:solidFill>
                <a:srgbClr val="467886"/>
              </a:solidFill>
              <a:effectLst/>
              <a:latin typeface="Arial" panose="020B0604020202020204" pitchFamily="34" charset="0"/>
              <a:ea typeface="Aptos" panose="020B0004020202020204" pitchFamily="34" charset="0"/>
            </a:endParaRPr>
          </a:p>
        </p:txBody>
      </p:sp>
    </p:spTree>
    <p:extLst>
      <p:ext uri="{BB962C8B-B14F-4D97-AF65-F5344CB8AC3E}">
        <p14:creationId xmlns:p14="http://schemas.microsoft.com/office/powerpoint/2010/main" val="1602268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1B6A-FCFC-3231-3031-8FCA85867A93}"/>
              </a:ext>
            </a:extLst>
          </p:cNvPr>
          <p:cNvSpPr>
            <a:spLocks noGrp="1"/>
          </p:cNvSpPr>
          <p:nvPr>
            <p:ph type="title"/>
          </p:nvPr>
        </p:nvSpPr>
        <p:spPr>
          <a:xfrm>
            <a:off x="368363" y="93522"/>
            <a:ext cx="7886700" cy="1046909"/>
          </a:xfrm>
        </p:spPr>
        <p:txBody>
          <a:bodyPr/>
          <a:lstStyle/>
          <a:p>
            <a:r>
              <a:rPr lang="en-US">
                <a:latin typeface="Arial"/>
                <a:cs typeface="Arial"/>
              </a:rPr>
              <a:t>School Programs </a:t>
            </a:r>
            <a:endParaRPr lang="en-US"/>
          </a:p>
        </p:txBody>
      </p:sp>
      <p:sp>
        <p:nvSpPr>
          <p:cNvPr id="6" name="Content Placeholder 5">
            <a:extLst>
              <a:ext uri="{FF2B5EF4-FFF2-40B4-BE49-F238E27FC236}">
                <a16:creationId xmlns:a16="http://schemas.microsoft.com/office/drawing/2014/main" id="{303C3E21-7E3D-75C5-612C-297A9473574A}"/>
              </a:ext>
            </a:extLst>
          </p:cNvPr>
          <p:cNvSpPr>
            <a:spLocks noGrp="1"/>
          </p:cNvSpPr>
          <p:nvPr>
            <p:ph idx="1"/>
          </p:nvPr>
        </p:nvSpPr>
        <p:spPr>
          <a:xfrm>
            <a:off x="368363" y="1298183"/>
            <a:ext cx="5251601" cy="4683571"/>
          </a:xfrm>
        </p:spPr>
        <p:txBody>
          <a:bodyPr>
            <a:normAutofit/>
          </a:bodyPr>
          <a:lstStyle/>
          <a:p>
            <a:r>
              <a:rPr lang="en-US" dirty="0"/>
              <a:t>First draft of UIP due August 15</a:t>
            </a:r>
          </a:p>
          <a:p>
            <a:endParaRPr lang="en-US" dirty="0"/>
          </a:p>
          <a:p>
            <a:r>
              <a:rPr lang="en-US" dirty="0"/>
              <a:t>Resources for both UIP formats on CSI Resource site</a:t>
            </a:r>
          </a:p>
          <a:p>
            <a:endParaRPr lang="en-US" dirty="0"/>
          </a:p>
          <a:p>
            <a:r>
              <a:rPr lang="en-US" dirty="0"/>
              <a:t>Email </a:t>
            </a:r>
            <a:r>
              <a:rPr lang="en-US" dirty="0">
                <a:hlinkClick r:id="rId3"/>
              </a:rPr>
              <a:t>jessicawelch@csi.state.co.us</a:t>
            </a:r>
            <a:r>
              <a:rPr lang="en-US" dirty="0"/>
              <a:t> for access to the “streamlined” UIP template</a:t>
            </a:r>
          </a:p>
        </p:txBody>
      </p:sp>
      <p:pic>
        <p:nvPicPr>
          <p:cNvPr id="4" name="Picture 3" descr="graphic showing Evaluate, Implement, and Plan around the word Focus">
            <a:extLst>
              <a:ext uri="{FF2B5EF4-FFF2-40B4-BE49-F238E27FC236}">
                <a16:creationId xmlns:a16="http://schemas.microsoft.com/office/drawing/2014/main" id="{39286E63-22CB-5541-2504-756C7F68FF9A}"/>
              </a:ext>
            </a:extLst>
          </p:cNvPr>
          <p:cNvPicPr>
            <a:picLocks noChangeAspect="1"/>
          </p:cNvPicPr>
          <p:nvPr/>
        </p:nvPicPr>
        <p:blipFill rotWithShape="1">
          <a:blip r:embed="rId4"/>
          <a:srcRect r="16508"/>
          <a:stretch/>
        </p:blipFill>
        <p:spPr>
          <a:xfrm>
            <a:off x="5156237" y="1298183"/>
            <a:ext cx="3896802" cy="4076700"/>
          </a:xfrm>
          <a:prstGeom prst="rect">
            <a:avLst/>
          </a:prstGeom>
        </p:spPr>
      </p:pic>
    </p:spTree>
    <p:extLst>
      <p:ext uri="{BB962C8B-B14F-4D97-AF65-F5344CB8AC3E}">
        <p14:creationId xmlns:p14="http://schemas.microsoft.com/office/powerpoint/2010/main" val="2462262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2EC8-C0CE-B827-8D6E-C0442E40D16D}"/>
              </a:ext>
            </a:extLst>
          </p:cNvPr>
          <p:cNvSpPr>
            <a:spLocks noGrp="1"/>
          </p:cNvSpPr>
          <p:nvPr>
            <p:ph type="title"/>
          </p:nvPr>
        </p:nvSpPr>
        <p:spPr>
          <a:xfrm>
            <a:off x="628650" y="365126"/>
            <a:ext cx="7886700" cy="934285"/>
          </a:xfrm>
        </p:spPr>
        <p:txBody>
          <a:bodyPr/>
          <a:lstStyle/>
          <a:p>
            <a:r>
              <a:rPr lang="en-US" dirty="0">
                <a:latin typeface="Arial"/>
                <a:cs typeface="Arial"/>
              </a:rPr>
              <a:t>School Contact Information</a:t>
            </a:r>
          </a:p>
        </p:txBody>
      </p:sp>
      <p:sp>
        <p:nvSpPr>
          <p:cNvPr id="12" name="Content Placeholder 3">
            <a:extLst>
              <a:ext uri="{FF2B5EF4-FFF2-40B4-BE49-F238E27FC236}">
                <a16:creationId xmlns:a16="http://schemas.microsoft.com/office/drawing/2014/main" id="{4D8446C6-132C-A3E8-7CDA-C4B76CB01DD7}"/>
              </a:ext>
            </a:extLst>
          </p:cNvPr>
          <p:cNvSpPr>
            <a:spLocks noGrp="1"/>
          </p:cNvSpPr>
          <p:nvPr>
            <p:ph idx="1"/>
          </p:nvPr>
        </p:nvSpPr>
        <p:spPr>
          <a:xfrm>
            <a:off x="628650" y="1864552"/>
            <a:ext cx="7886700" cy="4139156"/>
          </a:xfrm>
        </p:spPr>
        <p:txBody>
          <a:bodyPr>
            <a:normAutofit/>
          </a:bodyPr>
          <a:lstStyle/>
          <a:p>
            <a:r>
              <a:rPr lang="en-US" dirty="0">
                <a:solidFill>
                  <a:schemeClr val="tx1"/>
                </a:solidFill>
              </a:rPr>
              <a:t>As in prior years, spreadsheets will be sent out in early June with a deadline of mid-July</a:t>
            </a:r>
          </a:p>
          <a:p>
            <a:r>
              <a:rPr lang="en-US" dirty="0">
                <a:solidFill>
                  <a:schemeClr val="tx1"/>
                </a:solidFill>
              </a:rPr>
              <a:t>Please ensure contacts for the 2024-25 school year are accurate </a:t>
            </a:r>
          </a:p>
          <a:p>
            <a:pPr lvl="1"/>
            <a:r>
              <a:rPr lang="en-US" dirty="0"/>
              <a:t>School Leader cell phone numbers</a:t>
            </a:r>
          </a:p>
          <a:p>
            <a:pPr marL="457200" lvl="1" indent="0">
              <a:buNone/>
            </a:pPr>
            <a:endParaRPr lang="en-US" dirty="0">
              <a:solidFill>
                <a:schemeClr val="tx1"/>
              </a:solidFill>
            </a:endParaRPr>
          </a:p>
        </p:txBody>
      </p:sp>
    </p:spTree>
    <p:extLst>
      <p:ext uri="{BB962C8B-B14F-4D97-AF65-F5344CB8AC3E}">
        <p14:creationId xmlns:p14="http://schemas.microsoft.com/office/powerpoint/2010/main" val="2243796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CEC2-E0B2-B27B-1F1A-9BD659604C70}"/>
              </a:ext>
            </a:extLst>
          </p:cNvPr>
          <p:cNvSpPr>
            <a:spLocks noGrp="1"/>
          </p:cNvSpPr>
          <p:nvPr>
            <p:ph type="title"/>
          </p:nvPr>
        </p:nvSpPr>
        <p:spPr>
          <a:xfrm>
            <a:off x="628650" y="644893"/>
            <a:ext cx="7886700" cy="5688529"/>
          </a:xfrm>
        </p:spPr>
        <p:txBody>
          <a:bodyPr>
            <a:normAutofit/>
          </a:bodyPr>
          <a:lstStyle/>
          <a:p>
            <a:pPr algn="ctr"/>
            <a:r>
              <a:rPr lang="en-US" sz="5400" dirty="0"/>
              <a:t>See you at graduations!</a:t>
            </a:r>
            <a:br>
              <a:rPr lang="en-US" dirty="0"/>
            </a:br>
            <a:br>
              <a:rPr lang="en-US" dirty="0"/>
            </a:br>
            <a:r>
              <a:rPr lang="en-US" sz="2400" i="1" dirty="0"/>
              <a:t>CSI staff and board members will be attending just about every high school graduation ceremony!</a:t>
            </a:r>
            <a:endParaRPr lang="en-US" i="1" dirty="0"/>
          </a:p>
        </p:txBody>
      </p:sp>
    </p:spTree>
    <p:extLst>
      <p:ext uri="{BB962C8B-B14F-4D97-AF65-F5344CB8AC3E}">
        <p14:creationId xmlns:p14="http://schemas.microsoft.com/office/powerpoint/2010/main" val="346768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CEC2-E0B2-B27B-1F1A-9BD659604C70}"/>
              </a:ext>
            </a:extLst>
          </p:cNvPr>
          <p:cNvSpPr>
            <a:spLocks noGrp="1"/>
          </p:cNvSpPr>
          <p:nvPr>
            <p:ph type="title"/>
          </p:nvPr>
        </p:nvSpPr>
        <p:spPr>
          <a:xfrm>
            <a:off x="628650" y="2908630"/>
            <a:ext cx="7886700" cy="1325563"/>
          </a:xfrm>
        </p:spPr>
        <p:txBody>
          <a:bodyPr/>
          <a:lstStyle/>
          <a:p>
            <a:r>
              <a:rPr lang="en-US" dirty="0"/>
              <a:t>CSI Updates</a:t>
            </a:r>
          </a:p>
        </p:txBody>
      </p:sp>
    </p:spTree>
    <p:extLst>
      <p:ext uri="{BB962C8B-B14F-4D97-AF65-F5344CB8AC3E}">
        <p14:creationId xmlns:p14="http://schemas.microsoft.com/office/powerpoint/2010/main" val="270321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942FA-AE09-F7F3-5BFF-7D48C0B40CE2}"/>
              </a:ext>
            </a:extLst>
          </p:cNvPr>
          <p:cNvSpPr>
            <a:spLocks noGrp="1"/>
          </p:cNvSpPr>
          <p:nvPr>
            <p:ph type="title"/>
          </p:nvPr>
        </p:nvSpPr>
        <p:spPr/>
        <p:txBody>
          <a:bodyPr/>
          <a:lstStyle/>
          <a:p>
            <a:r>
              <a:rPr lang="en-US" dirty="0"/>
              <a:t>School Leader Survey Results</a:t>
            </a:r>
          </a:p>
        </p:txBody>
      </p:sp>
      <p:sp>
        <p:nvSpPr>
          <p:cNvPr id="4" name="Content Placeholder 3">
            <a:extLst>
              <a:ext uri="{FF2B5EF4-FFF2-40B4-BE49-F238E27FC236}">
                <a16:creationId xmlns:a16="http://schemas.microsoft.com/office/drawing/2014/main" id="{F5E480C4-F252-F6A4-B192-0B0F9F8E26B8}"/>
              </a:ext>
            </a:extLst>
          </p:cNvPr>
          <p:cNvSpPr>
            <a:spLocks noGrp="1"/>
          </p:cNvSpPr>
          <p:nvPr>
            <p:ph sz="half" idx="1"/>
          </p:nvPr>
        </p:nvSpPr>
        <p:spPr/>
        <p:txBody>
          <a:bodyPr>
            <a:normAutofit lnSpcReduction="10000"/>
          </a:bodyPr>
          <a:lstStyle/>
          <a:p>
            <a:pPr marL="0" indent="0">
              <a:buNone/>
            </a:pPr>
            <a:r>
              <a:rPr lang="en-US" dirty="0"/>
              <a:t>Strengths</a:t>
            </a:r>
          </a:p>
          <a:p>
            <a:r>
              <a:rPr lang="en-US" dirty="0">
                <a:solidFill>
                  <a:schemeClr val="tx1"/>
                </a:solidFill>
              </a:rPr>
              <a:t>Satisfaction with CSI</a:t>
            </a:r>
          </a:p>
          <a:p>
            <a:r>
              <a:rPr lang="en-US" dirty="0">
                <a:solidFill>
                  <a:schemeClr val="tx1"/>
                </a:solidFill>
              </a:rPr>
              <a:t>Level of support and autonomy</a:t>
            </a:r>
          </a:p>
          <a:p>
            <a:r>
              <a:rPr lang="en-US" dirty="0">
                <a:solidFill>
                  <a:schemeClr val="tx1"/>
                </a:solidFill>
              </a:rPr>
              <a:t>Satisfaction in school leader events this year</a:t>
            </a:r>
          </a:p>
        </p:txBody>
      </p:sp>
      <p:sp>
        <p:nvSpPr>
          <p:cNvPr id="5" name="Content Placeholder 4">
            <a:extLst>
              <a:ext uri="{FF2B5EF4-FFF2-40B4-BE49-F238E27FC236}">
                <a16:creationId xmlns:a16="http://schemas.microsoft.com/office/drawing/2014/main" id="{0A5E1698-8A1D-BFD3-7D27-34A1E1BF0832}"/>
              </a:ext>
            </a:extLst>
          </p:cNvPr>
          <p:cNvSpPr>
            <a:spLocks noGrp="1"/>
          </p:cNvSpPr>
          <p:nvPr>
            <p:ph sz="half" idx="2"/>
          </p:nvPr>
        </p:nvSpPr>
        <p:spPr/>
        <p:txBody>
          <a:bodyPr>
            <a:normAutofit lnSpcReduction="10000"/>
          </a:bodyPr>
          <a:lstStyle/>
          <a:p>
            <a:pPr marL="0" indent="0">
              <a:buNone/>
            </a:pPr>
            <a:r>
              <a:rPr lang="en-US" dirty="0"/>
              <a:t>Areas for Growth</a:t>
            </a:r>
          </a:p>
          <a:p>
            <a:r>
              <a:rPr lang="en-US" dirty="0">
                <a:solidFill>
                  <a:schemeClr val="tx1"/>
                </a:solidFill>
              </a:rPr>
              <a:t>Clarity and communication around data analysis and compliance requirements</a:t>
            </a:r>
          </a:p>
          <a:p>
            <a:r>
              <a:rPr lang="en-US" dirty="0">
                <a:solidFill>
                  <a:schemeClr val="tx1"/>
                </a:solidFill>
              </a:rPr>
              <a:t>Increase SPED, data analysis, mental health, legal trainings</a:t>
            </a:r>
          </a:p>
          <a:p>
            <a:r>
              <a:rPr lang="en-US" dirty="0">
                <a:solidFill>
                  <a:schemeClr val="tx1"/>
                </a:solidFill>
              </a:rPr>
              <a:t>Website and event access</a:t>
            </a:r>
          </a:p>
        </p:txBody>
      </p:sp>
    </p:spTree>
    <p:extLst>
      <p:ext uri="{BB962C8B-B14F-4D97-AF65-F5344CB8AC3E}">
        <p14:creationId xmlns:p14="http://schemas.microsoft.com/office/powerpoint/2010/main" val="56359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5D73E-20E5-B3AB-015B-E1D07E3CCA6C}"/>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7168E6D-3825-136A-C05F-4BC1222DC113}"/>
              </a:ext>
            </a:extLst>
          </p:cNvPr>
          <p:cNvSpPr>
            <a:spLocks noGrp="1"/>
          </p:cNvSpPr>
          <p:nvPr>
            <p:ph idx="1"/>
          </p:nvPr>
        </p:nvSpPr>
        <p:spPr/>
        <p:txBody>
          <a:bodyPr/>
          <a:lstStyle/>
          <a:p>
            <a:r>
              <a:rPr lang="en-US" dirty="0"/>
              <a:t>Leadership development  </a:t>
            </a:r>
          </a:p>
          <a:p>
            <a:pPr lvl="1"/>
            <a:r>
              <a:rPr lang="en-US" dirty="0"/>
              <a:t>Legal trends and topics in K-12</a:t>
            </a:r>
          </a:p>
          <a:p>
            <a:pPr lvl="1"/>
            <a:r>
              <a:rPr lang="en-US" dirty="0"/>
              <a:t>Special education oversight </a:t>
            </a:r>
          </a:p>
          <a:p>
            <a:pPr lvl="1"/>
            <a:r>
              <a:rPr lang="en-US" dirty="0"/>
              <a:t>Using data to inform decision-making  </a:t>
            </a:r>
          </a:p>
          <a:p>
            <a:pPr lvl="1"/>
            <a:r>
              <a:rPr lang="en-US" dirty="0"/>
              <a:t>Increase opportunities/formats of leadership trainings</a:t>
            </a:r>
          </a:p>
          <a:p>
            <a:r>
              <a:rPr lang="en-US" dirty="0"/>
              <a:t>Organization-wide efforts</a:t>
            </a:r>
          </a:p>
          <a:p>
            <a:pPr lvl="1"/>
            <a:r>
              <a:rPr lang="en-US" dirty="0"/>
              <a:t>Clarify between requirements and best practices</a:t>
            </a:r>
          </a:p>
          <a:p>
            <a:pPr lvl="1"/>
            <a:r>
              <a:rPr lang="en-US" dirty="0"/>
              <a:t>Reduce the burden on schools</a:t>
            </a:r>
          </a:p>
        </p:txBody>
      </p:sp>
    </p:spTree>
    <p:extLst>
      <p:ext uri="{BB962C8B-B14F-4D97-AF65-F5344CB8AC3E}">
        <p14:creationId xmlns:p14="http://schemas.microsoft.com/office/powerpoint/2010/main" val="2381628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CAC58-F868-4885-5B8F-EC67147FCD5A}"/>
              </a:ext>
            </a:extLst>
          </p:cNvPr>
          <p:cNvSpPr>
            <a:spLocks noGrp="1"/>
          </p:cNvSpPr>
          <p:nvPr>
            <p:ph type="title"/>
          </p:nvPr>
        </p:nvSpPr>
        <p:spPr/>
        <p:txBody>
          <a:bodyPr/>
          <a:lstStyle/>
          <a:p>
            <a:r>
              <a:rPr lang="en-US" dirty="0"/>
              <a:t>System Updates</a:t>
            </a:r>
          </a:p>
        </p:txBody>
      </p:sp>
      <p:sp>
        <p:nvSpPr>
          <p:cNvPr id="5" name="Content Placeholder 4">
            <a:extLst>
              <a:ext uri="{FF2B5EF4-FFF2-40B4-BE49-F238E27FC236}">
                <a16:creationId xmlns:a16="http://schemas.microsoft.com/office/drawing/2014/main" id="{0C252EC4-13F5-9038-402B-8314B24FF816}"/>
              </a:ext>
            </a:extLst>
          </p:cNvPr>
          <p:cNvSpPr>
            <a:spLocks noGrp="1"/>
          </p:cNvSpPr>
          <p:nvPr>
            <p:ph idx="1"/>
          </p:nvPr>
        </p:nvSpPr>
        <p:spPr/>
        <p:txBody>
          <a:bodyPr>
            <a:normAutofit/>
          </a:bodyPr>
          <a:lstStyle/>
          <a:p>
            <a:pPr marL="0" indent="0">
              <a:buNone/>
            </a:pPr>
            <a:r>
              <a:rPr lang="en-US" sz="2000" dirty="0"/>
              <a:t>Thanks for continuing feedback on systems to help streamline requirements/submissions!</a:t>
            </a:r>
          </a:p>
          <a:p>
            <a:r>
              <a:rPr lang="en-US" sz="2000" b="1" dirty="0"/>
              <a:t>G-Drive</a:t>
            </a:r>
            <a:r>
              <a:rPr lang="en-US" sz="2000" dirty="0"/>
              <a:t> is the primary system CSI is using with schools for securely sharing data</a:t>
            </a:r>
          </a:p>
          <a:p>
            <a:r>
              <a:rPr lang="en-US" sz="2000" b="1" dirty="0"/>
              <a:t>Epicenter</a:t>
            </a:r>
            <a:r>
              <a:rPr lang="en-US" sz="2000" dirty="0"/>
              <a:t> will be the primary system CSI is using with schools for contact management and organizational/financial submissions </a:t>
            </a:r>
          </a:p>
        </p:txBody>
      </p:sp>
      <p:pic>
        <p:nvPicPr>
          <p:cNvPr id="4" name="Picture 3" descr="screenshot of Epicenter capabilities">
            <a:extLst>
              <a:ext uri="{FF2B5EF4-FFF2-40B4-BE49-F238E27FC236}">
                <a16:creationId xmlns:a16="http://schemas.microsoft.com/office/drawing/2014/main" id="{59CABD51-E5D7-45FE-5EF4-FACCF9EB74DD}"/>
              </a:ext>
            </a:extLst>
          </p:cNvPr>
          <p:cNvPicPr>
            <a:picLocks noChangeAspect="1"/>
          </p:cNvPicPr>
          <p:nvPr/>
        </p:nvPicPr>
        <p:blipFill>
          <a:blip r:embed="rId2"/>
          <a:stretch>
            <a:fillRect/>
          </a:stretch>
        </p:blipFill>
        <p:spPr>
          <a:xfrm>
            <a:off x="1841980" y="4014967"/>
            <a:ext cx="5460040" cy="2477907"/>
          </a:xfrm>
          <a:prstGeom prst="rect">
            <a:avLst/>
          </a:prstGeom>
        </p:spPr>
      </p:pic>
    </p:spTree>
    <p:extLst>
      <p:ext uri="{BB962C8B-B14F-4D97-AF65-F5344CB8AC3E}">
        <p14:creationId xmlns:p14="http://schemas.microsoft.com/office/powerpoint/2010/main" val="215796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F60A9-DB01-AADC-10E5-7CEBCFB56B55}"/>
              </a:ext>
            </a:extLst>
          </p:cNvPr>
          <p:cNvSpPr>
            <a:spLocks noGrp="1"/>
          </p:cNvSpPr>
          <p:nvPr>
            <p:ph type="title"/>
          </p:nvPr>
        </p:nvSpPr>
        <p:spPr/>
        <p:txBody>
          <a:bodyPr/>
          <a:lstStyle/>
          <a:p>
            <a:r>
              <a:rPr lang="en-US" dirty="0"/>
              <a:t>Beginning of the Year School Leader Event</a:t>
            </a:r>
            <a:endParaRPr lang="en-US" dirty="0">
              <a:solidFill>
                <a:srgbClr val="FF0000"/>
              </a:solidFill>
            </a:endParaRPr>
          </a:p>
        </p:txBody>
      </p:sp>
      <p:sp>
        <p:nvSpPr>
          <p:cNvPr id="3" name="Content Placeholder 2">
            <a:extLst>
              <a:ext uri="{FF2B5EF4-FFF2-40B4-BE49-F238E27FC236}">
                <a16:creationId xmlns:a16="http://schemas.microsoft.com/office/drawing/2014/main" id="{75952B91-D618-CD00-FC5E-B545C4E972DA}"/>
              </a:ext>
            </a:extLst>
          </p:cNvPr>
          <p:cNvSpPr>
            <a:spLocks noGrp="1"/>
          </p:cNvSpPr>
          <p:nvPr>
            <p:ph idx="1"/>
          </p:nvPr>
        </p:nvSpPr>
        <p:spPr/>
        <p:txBody>
          <a:bodyPr/>
          <a:lstStyle/>
          <a:p>
            <a:r>
              <a:rPr lang="en-US" dirty="0"/>
              <a:t>Tuesday, July 23</a:t>
            </a:r>
          </a:p>
          <a:p>
            <a:r>
              <a:rPr lang="en-US" dirty="0"/>
              <a:t>Monday, July 29</a:t>
            </a:r>
          </a:p>
          <a:p>
            <a:r>
              <a:rPr lang="en-US" dirty="0"/>
              <a:t>Wednesday, July 31</a:t>
            </a:r>
          </a:p>
          <a:p>
            <a:endParaRPr lang="en-US" dirty="0"/>
          </a:p>
          <a:p>
            <a:pPr marL="0" indent="0" algn="ctr">
              <a:buNone/>
            </a:pPr>
            <a:r>
              <a:rPr lang="en-US" dirty="0">
                <a:solidFill>
                  <a:srgbClr val="455FA9"/>
                </a:solidFill>
              </a:rPr>
              <a:t>**POLL**</a:t>
            </a:r>
          </a:p>
        </p:txBody>
      </p:sp>
    </p:spTree>
    <p:extLst>
      <p:ext uri="{BB962C8B-B14F-4D97-AF65-F5344CB8AC3E}">
        <p14:creationId xmlns:p14="http://schemas.microsoft.com/office/powerpoint/2010/main" val="47506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22BF-AD20-8317-52FE-855E7325D757}"/>
              </a:ext>
            </a:extLst>
          </p:cNvPr>
          <p:cNvSpPr>
            <a:spLocks noGrp="1"/>
          </p:cNvSpPr>
          <p:nvPr>
            <p:ph type="title"/>
          </p:nvPr>
        </p:nvSpPr>
        <p:spPr/>
        <p:txBody>
          <a:bodyPr/>
          <a:lstStyle/>
          <a:p>
            <a:r>
              <a:rPr lang="en-US" dirty="0"/>
              <a:t>School Safety Coordinator</a:t>
            </a:r>
          </a:p>
        </p:txBody>
      </p:sp>
      <p:sp>
        <p:nvSpPr>
          <p:cNvPr id="3" name="Content Placeholder 2">
            <a:extLst>
              <a:ext uri="{FF2B5EF4-FFF2-40B4-BE49-F238E27FC236}">
                <a16:creationId xmlns:a16="http://schemas.microsoft.com/office/drawing/2014/main" id="{64325946-7623-E6E8-0B0F-926954FF874B}"/>
              </a:ext>
            </a:extLst>
          </p:cNvPr>
          <p:cNvSpPr>
            <a:spLocks noGrp="1"/>
          </p:cNvSpPr>
          <p:nvPr>
            <p:ph idx="1"/>
          </p:nvPr>
        </p:nvSpPr>
        <p:spPr/>
        <p:txBody>
          <a:bodyPr/>
          <a:lstStyle/>
          <a:p>
            <a:r>
              <a:rPr lang="en-US" dirty="0"/>
              <a:t>Grant Funded 2-year position</a:t>
            </a:r>
          </a:p>
          <a:p>
            <a:r>
              <a:rPr lang="en-US" dirty="0"/>
              <a:t>Comprehensive Needs Assessment </a:t>
            </a:r>
          </a:p>
          <a:p>
            <a:pPr lvl="1"/>
            <a:r>
              <a:rPr lang="en-US" dirty="0"/>
              <a:t>Document review</a:t>
            </a:r>
          </a:p>
          <a:p>
            <a:pPr lvl="1"/>
            <a:r>
              <a:rPr lang="en-US" dirty="0"/>
              <a:t>School visits</a:t>
            </a:r>
          </a:p>
          <a:p>
            <a:pPr lvl="1"/>
            <a:r>
              <a:rPr lang="en-US" dirty="0"/>
              <a:t>Interviews</a:t>
            </a:r>
          </a:p>
          <a:p>
            <a:r>
              <a:rPr lang="en-US" dirty="0"/>
              <a:t>Improved systems, structures, and relationships with local agencies</a:t>
            </a:r>
          </a:p>
        </p:txBody>
      </p:sp>
    </p:spTree>
    <p:extLst>
      <p:ext uri="{BB962C8B-B14F-4D97-AF65-F5344CB8AC3E}">
        <p14:creationId xmlns:p14="http://schemas.microsoft.com/office/powerpoint/2010/main" val="175418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CEC2-E0B2-B27B-1F1A-9BD659604C70}"/>
              </a:ext>
            </a:extLst>
          </p:cNvPr>
          <p:cNvSpPr>
            <a:spLocks noGrp="1"/>
          </p:cNvSpPr>
          <p:nvPr>
            <p:ph type="title"/>
          </p:nvPr>
        </p:nvSpPr>
        <p:spPr>
          <a:xfrm>
            <a:off x="628650" y="2908630"/>
            <a:ext cx="7886700" cy="1325563"/>
          </a:xfrm>
        </p:spPr>
        <p:txBody>
          <a:bodyPr/>
          <a:lstStyle/>
          <a:p>
            <a:r>
              <a:rPr lang="en-US" dirty="0"/>
              <a:t>Legislative Updates</a:t>
            </a:r>
          </a:p>
        </p:txBody>
      </p:sp>
    </p:spTree>
    <p:extLst>
      <p:ext uri="{BB962C8B-B14F-4D97-AF65-F5344CB8AC3E}">
        <p14:creationId xmlns:p14="http://schemas.microsoft.com/office/powerpoint/2010/main" val="2456721150"/>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with Colors for Smart Art</Template>
  <TotalTime>1944</TotalTime>
  <Words>1592</Words>
  <Application>Microsoft Office PowerPoint</Application>
  <PresentationFormat>On-screen Show (4:3)</PresentationFormat>
  <Paragraphs>198</Paragraphs>
  <Slides>29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vt:lpstr>
      <vt:lpstr>Arial</vt:lpstr>
      <vt:lpstr>Calibri</vt:lpstr>
      <vt:lpstr>Symbol</vt:lpstr>
      <vt:lpstr>Times New Roman</vt:lpstr>
      <vt:lpstr>Office Theme</vt:lpstr>
      <vt:lpstr>CSI School Leaders Call</vt:lpstr>
      <vt:lpstr>Agenda</vt:lpstr>
      <vt:lpstr>CSI Updates</vt:lpstr>
      <vt:lpstr>School Leader Survey Results</vt:lpstr>
      <vt:lpstr>Next Steps</vt:lpstr>
      <vt:lpstr>System Updates</vt:lpstr>
      <vt:lpstr>Beginning of the Year School Leader Event</vt:lpstr>
      <vt:lpstr>School Safety Coordinator</vt:lpstr>
      <vt:lpstr>Legislative Updates</vt:lpstr>
      <vt:lpstr>CSI Mill Levy Equalization</vt:lpstr>
      <vt:lpstr>CSI-Specific Wins</vt:lpstr>
      <vt:lpstr>Additional Wins</vt:lpstr>
      <vt:lpstr>Accessibility</vt:lpstr>
      <vt:lpstr>School Leader Events</vt:lpstr>
      <vt:lpstr>Brown Bag Board Training</vt:lpstr>
      <vt:lpstr>Departmental Reminders &amp; Upcoming Deadlines</vt:lpstr>
      <vt:lpstr>Organizational Submissions &amp; Audits (2023-24)</vt:lpstr>
      <vt:lpstr>Organizational Submissions &amp; Audits (2024-25)</vt:lpstr>
      <vt:lpstr>Title IX Regulations</vt:lpstr>
      <vt:lpstr>Changes to Restraints and Seclusion Under HB 22-1376</vt:lpstr>
      <vt:lpstr>Annual Restraint Review</vt:lpstr>
      <vt:lpstr>Annual Restraint Review Report</vt:lpstr>
      <vt:lpstr>School Finance Rule Updates</vt:lpstr>
      <vt:lpstr>Board-Approved 24-25 Calendar and Bell Schedules</vt:lpstr>
      <vt:lpstr>HR / Employers Council Membership</vt:lpstr>
      <vt:lpstr>Finance &amp; Ops</vt:lpstr>
      <vt:lpstr>School Programs </vt:lpstr>
      <vt:lpstr>School Contact Information</vt:lpstr>
      <vt:lpstr>See you at graduations!  CSI staff and board members will be attending just about every high school graduation ceremony!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CSI School Leaders Virtual Gathering</dc:title>
  <dc:creator>Dinnen, Janet</dc:creator>
  <cp:lastModifiedBy>Oberg, Amanda</cp:lastModifiedBy>
  <cp:revision>59</cp:revision>
  <dcterms:created xsi:type="dcterms:W3CDTF">2023-01-02T16:46:38Z</dcterms:created>
  <dcterms:modified xsi:type="dcterms:W3CDTF">2024-05-10T19:45:02Z</dcterms:modified>
</cp:coreProperties>
</file>