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96" r:id="rId4"/>
    <p:sldId id="278" r:id="rId5"/>
    <p:sldId id="286" r:id="rId6"/>
    <p:sldId id="260" r:id="rId7"/>
    <p:sldId id="258" r:id="rId8"/>
    <p:sldId id="270" r:id="rId9"/>
    <p:sldId id="297" r:id="rId10"/>
    <p:sldId id="261" r:id="rId11"/>
    <p:sldId id="262" r:id="rId12"/>
    <p:sldId id="298" r:id="rId13"/>
    <p:sldId id="271" r:id="rId14"/>
    <p:sldId id="274" r:id="rId15"/>
    <p:sldId id="273" r:id="rId16"/>
    <p:sldId id="272" r:id="rId17"/>
    <p:sldId id="275" r:id="rId18"/>
    <p:sldId id="276" r:id="rId19"/>
    <p:sldId id="264" r:id="rId20"/>
    <p:sldId id="287" r:id="rId21"/>
    <p:sldId id="265" r:id="rId22"/>
    <p:sldId id="299" r:id="rId23"/>
    <p:sldId id="300" r:id="rId24"/>
    <p:sldId id="301" r:id="rId25"/>
    <p:sldId id="263" r:id="rId26"/>
    <p:sldId id="283" r:id="rId27"/>
    <p:sldId id="284" r:id="rId28"/>
    <p:sldId id="308" r:id="rId29"/>
    <p:sldId id="309" r:id="rId30"/>
    <p:sldId id="310" r:id="rId31"/>
    <p:sldId id="311" r:id="rId32"/>
    <p:sldId id="312" r:id="rId33"/>
    <p:sldId id="313" r:id="rId34"/>
    <p:sldId id="314" r:id="rId35"/>
    <p:sldId id="30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85" autoAdjust="0"/>
  </p:normalViewPr>
  <p:slideViewPr>
    <p:cSldViewPr snapToGrid="0">
      <p:cViewPr varScale="1">
        <p:scale>
          <a:sx n="54" d="100"/>
          <a:sy n="54" d="100"/>
        </p:scale>
        <p:origin x="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94A2D-48EF-4BE8-B8AB-2DD765F9119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3F32C7D-75F6-4BD2-B974-7C8A8640142A}">
      <dgm:prSet/>
      <dgm:spPr/>
      <dgm:t>
        <a:bodyPr/>
        <a:lstStyle/>
        <a:p>
          <a:r>
            <a:rPr lang="en-US" b="0" i="0"/>
            <a:t>Early social emotional delays are associated with an increase in later challenges (Campbell et al., 2006)</a:t>
          </a:r>
          <a:endParaRPr lang="en-US"/>
        </a:p>
      </dgm:t>
    </dgm:pt>
    <dgm:pt modelId="{42BBCC7E-39E5-4329-AB55-4B93095395A2}" type="parTrans" cxnId="{C6183707-5A07-4891-89F0-4C804A270B58}">
      <dgm:prSet/>
      <dgm:spPr/>
      <dgm:t>
        <a:bodyPr/>
        <a:lstStyle/>
        <a:p>
          <a:endParaRPr lang="en-US"/>
        </a:p>
      </dgm:t>
    </dgm:pt>
    <dgm:pt modelId="{CCBA6AAD-E4F0-44F8-A447-2E2E03780154}" type="sibTrans" cxnId="{C6183707-5A07-4891-89F0-4C804A270B58}">
      <dgm:prSet/>
      <dgm:spPr/>
      <dgm:t>
        <a:bodyPr/>
        <a:lstStyle/>
        <a:p>
          <a:endParaRPr lang="en-US"/>
        </a:p>
      </dgm:t>
    </dgm:pt>
    <dgm:pt modelId="{79BA85B9-CBEB-4DA4-83F8-C7A0783EEC22}">
      <dgm:prSet/>
      <dgm:spPr/>
      <dgm:t>
        <a:bodyPr/>
        <a:lstStyle/>
        <a:p>
          <a:r>
            <a:rPr lang="en-US" b="0" i="0"/>
            <a:t>Positive experiences can have positive long-term implications (Jones et al., 2015)</a:t>
          </a:r>
          <a:endParaRPr lang="en-US"/>
        </a:p>
      </dgm:t>
    </dgm:pt>
    <dgm:pt modelId="{08B8570B-75B1-494D-80D0-48123A9027AF}" type="parTrans" cxnId="{43B8DB17-3CA4-4403-8AC4-15BA29DF7B92}">
      <dgm:prSet/>
      <dgm:spPr/>
      <dgm:t>
        <a:bodyPr/>
        <a:lstStyle/>
        <a:p>
          <a:endParaRPr lang="en-US"/>
        </a:p>
      </dgm:t>
    </dgm:pt>
    <dgm:pt modelId="{BDB8BFAA-F3E4-434D-AFFE-3CCEAC7DEA94}" type="sibTrans" cxnId="{43B8DB17-3CA4-4403-8AC4-15BA29DF7B92}">
      <dgm:prSet/>
      <dgm:spPr/>
      <dgm:t>
        <a:bodyPr/>
        <a:lstStyle/>
        <a:p>
          <a:endParaRPr lang="en-US"/>
        </a:p>
      </dgm:t>
    </dgm:pt>
    <dgm:pt modelId="{205E4072-CDF4-4E11-ACCB-4A5A2F8C1087}">
      <dgm:prSet/>
      <dgm:spPr/>
      <dgm:t>
        <a:bodyPr/>
        <a:lstStyle/>
        <a:p>
          <a:r>
            <a:rPr lang="en-US" b="0" i="0"/>
            <a:t>Social Emotional Skills need to be explicitly taught &amp; modeled</a:t>
          </a:r>
          <a:endParaRPr lang="en-US"/>
        </a:p>
      </dgm:t>
    </dgm:pt>
    <dgm:pt modelId="{8F6C8A1A-D012-483F-8141-1DD4B165AAD0}" type="parTrans" cxnId="{EC39B5CA-D19B-4D8A-97B6-F32B3299EC03}">
      <dgm:prSet/>
      <dgm:spPr/>
      <dgm:t>
        <a:bodyPr/>
        <a:lstStyle/>
        <a:p>
          <a:endParaRPr lang="en-US"/>
        </a:p>
      </dgm:t>
    </dgm:pt>
    <dgm:pt modelId="{FB7ABD61-1E88-496D-A444-B72C6E1E9970}" type="sibTrans" cxnId="{EC39B5CA-D19B-4D8A-97B6-F32B3299EC03}">
      <dgm:prSet/>
      <dgm:spPr/>
      <dgm:t>
        <a:bodyPr/>
        <a:lstStyle/>
        <a:p>
          <a:endParaRPr lang="en-US"/>
        </a:p>
      </dgm:t>
    </dgm:pt>
    <dgm:pt modelId="{DC530C1E-1936-4412-92C9-61A320544C64}">
      <dgm:prSet/>
      <dgm:spPr/>
      <dgm:t>
        <a:bodyPr/>
        <a:lstStyle/>
        <a:p>
          <a:r>
            <a:rPr lang="en-US" b="0" i="0"/>
            <a:t>“Good Enough” relationships</a:t>
          </a:r>
          <a:endParaRPr lang="en-US"/>
        </a:p>
      </dgm:t>
    </dgm:pt>
    <dgm:pt modelId="{CD53211B-7D57-44B3-94F1-E817D2FE5533}" type="parTrans" cxnId="{A17FA385-EC37-4307-98C2-89914E12A7DA}">
      <dgm:prSet/>
      <dgm:spPr/>
      <dgm:t>
        <a:bodyPr/>
        <a:lstStyle/>
        <a:p>
          <a:endParaRPr lang="en-US"/>
        </a:p>
      </dgm:t>
    </dgm:pt>
    <dgm:pt modelId="{6080A7BE-D255-4BC9-B732-974ECB6221A7}" type="sibTrans" cxnId="{A17FA385-EC37-4307-98C2-89914E12A7DA}">
      <dgm:prSet/>
      <dgm:spPr/>
      <dgm:t>
        <a:bodyPr/>
        <a:lstStyle/>
        <a:p>
          <a:endParaRPr lang="en-US"/>
        </a:p>
      </dgm:t>
    </dgm:pt>
    <dgm:pt modelId="{0E9BBA2D-0139-4E12-81B0-59E137B4E01D}" type="pres">
      <dgm:prSet presAssocID="{0CA94A2D-48EF-4BE8-B8AB-2DD765F91196}" presName="vert0" presStyleCnt="0">
        <dgm:presLayoutVars>
          <dgm:dir/>
          <dgm:animOne val="branch"/>
          <dgm:animLvl val="lvl"/>
        </dgm:presLayoutVars>
      </dgm:prSet>
      <dgm:spPr/>
    </dgm:pt>
    <dgm:pt modelId="{3EE77495-905F-4B66-84C0-998D2D308EFE}" type="pres">
      <dgm:prSet presAssocID="{A3F32C7D-75F6-4BD2-B974-7C8A8640142A}" presName="thickLine" presStyleLbl="alignNode1" presStyleIdx="0" presStyleCnt="4"/>
      <dgm:spPr/>
    </dgm:pt>
    <dgm:pt modelId="{FA83B989-8FC5-4EF8-8372-001BDE943D80}" type="pres">
      <dgm:prSet presAssocID="{A3F32C7D-75F6-4BD2-B974-7C8A8640142A}" presName="horz1" presStyleCnt="0"/>
      <dgm:spPr/>
    </dgm:pt>
    <dgm:pt modelId="{6DA01CE8-3E49-4162-B60D-C6FDAD39ABF6}" type="pres">
      <dgm:prSet presAssocID="{A3F32C7D-75F6-4BD2-B974-7C8A8640142A}" presName="tx1" presStyleLbl="revTx" presStyleIdx="0" presStyleCnt="4"/>
      <dgm:spPr/>
    </dgm:pt>
    <dgm:pt modelId="{E9B95741-A6AF-44F5-9E86-5FCCC74D262C}" type="pres">
      <dgm:prSet presAssocID="{A3F32C7D-75F6-4BD2-B974-7C8A8640142A}" presName="vert1" presStyleCnt="0"/>
      <dgm:spPr/>
    </dgm:pt>
    <dgm:pt modelId="{035DDAFA-BF9A-40E9-A426-6A62E76379BB}" type="pres">
      <dgm:prSet presAssocID="{79BA85B9-CBEB-4DA4-83F8-C7A0783EEC22}" presName="thickLine" presStyleLbl="alignNode1" presStyleIdx="1" presStyleCnt="4"/>
      <dgm:spPr/>
    </dgm:pt>
    <dgm:pt modelId="{F973FD2D-807A-4B8E-AA54-1CA11468C191}" type="pres">
      <dgm:prSet presAssocID="{79BA85B9-CBEB-4DA4-83F8-C7A0783EEC22}" presName="horz1" presStyleCnt="0"/>
      <dgm:spPr/>
    </dgm:pt>
    <dgm:pt modelId="{F40D8B3A-DCB1-45F9-B64B-A5FCF300A7D0}" type="pres">
      <dgm:prSet presAssocID="{79BA85B9-CBEB-4DA4-83F8-C7A0783EEC22}" presName="tx1" presStyleLbl="revTx" presStyleIdx="1" presStyleCnt="4"/>
      <dgm:spPr/>
    </dgm:pt>
    <dgm:pt modelId="{21D37ECB-709A-442E-B62E-B0EEC946F7BC}" type="pres">
      <dgm:prSet presAssocID="{79BA85B9-CBEB-4DA4-83F8-C7A0783EEC22}" presName="vert1" presStyleCnt="0"/>
      <dgm:spPr/>
    </dgm:pt>
    <dgm:pt modelId="{D62C6847-38F9-4582-8420-9DE4813EDC28}" type="pres">
      <dgm:prSet presAssocID="{205E4072-CDF4-4E11-ACCB-4A5A2F8C1087}" presName="thickLine" presStyleLbl="alignNode1" presStyleIdx="2" presStyleCnt="4"/>
      <dgm:spPr/>
    </dgm:pt>
    <dgm:pt modelId="{7F236290-9557-4D3F-B25A-D4F3508E8608}" type="pres">
      <dgm:prSet presAssocID="{205E4072-CDF4-4E11-ACCB-4A5A2F8C1087}" presName="horz1" presStyleCnt="0"/>
      <dgm:spPr/>
    </dgm:pt>
    <dgm:pt modelId="{626615B9-08CF-465A-9A4B-C8D0E18A75C2}" type="pres">
      <dgm:prSet presAssocID="{205E4072-CDF4-4E11-ACCB-4A5A2F8C1087}" presName="tx1" presStyleLbl="revTx" presStyleIdx="2" presStyleCnt="4"/>
      <dgm:spPr/>
    </dgm:pt>
    <dgm:pt modelId="{85C1F6FF-21CE-4030-9327-34C8A0D669B7}" type="pres">
      <dgm:prSet presAssocID="{205E4072-CDF4-4E11-ACCB-4A5A2F8C1087}" presName="vert1" presStyleCnt="0"/>
      <dgm:spPr/>
    </dgm:pt>
    <dgm:pt modelId="{98CB95C4-EE18-4D98-B1A1-3C6DB1871789}" type="pres">
      <dgm:prSet presAssocID="{DC530C1E-1936-4412-92C9-61A320544C64}" presName="thickLine" presStyleLbl="alignNode1" presStyleIdx="3" presStyleCnt="4"/>
      <dgm:spPr/>
    </dgm:pt>
    <dgm:pt modelId="{6FCB0537-B4AC-46DA-B0E0-32E1E61B85D0}" type="pres">
      <dgm:prSet presAssocID="{DC530C1E-1936-4412-92C9-61A320544C64}" presName="horz1" presStyleCnt="0"/>
      <dgm:spPr/>
    </dgm:pt>
    <dgm:pt modelId="{B8A51317-7668-4151-B1D9-AA2B834BA072}" type="pres">
      <dgm:prSet presAssocID="{DC530C1E-1936-4412-92C9-61A320544C64}" presName="tx1" presStyleLbl="revTx" presStyleIdx="3" presStyleCnt="4"/>
      <dgm:spPr/>
    </dgm:pt>
    <dgm:pt modelId="{B291970C-BB7E-4F55-B753-B137AAC193C3}" type="pres">
      <dgm:prSet presAssocID="{DC530C1E-1936-4412-92C9-61A320544C64}" presName="vert1" presStyleCnt="0"/>
      <dgm:spPr/>
    </dgm:pt>
  </dgm:ptLst>
  <dgm:cxnLst>
    <dgm:cxn modelId="{C6183707-5A07-4891-89F0-4C804A270B58}" srcId="{0CA94A2D-48EF-4BE8-B8AB-2DD765F91196}" destId="{A3F32C7D-75F6-4BD2-B974-7C8A8640142A}" srcOrd="0" destOrd="0" parTransId="{42BBCC7E-39E5-4329-AB55-4B93095395A2}" sibTransId="{CCBA6AAD-E4F0-44F8-A447-2E2E03780154}"/>
    <dgm:cxn modelId="{43B8DB17-3CA4-4403-8AC4-15BA29DF7B92}" srcId="{0CA94A2D-48EF-4BE8-B8AB-2DD765F91196}" destId="{79BA85B9-CBEB-4DA4-83F8-C7A0783EEC22}" srcOrd="1" destOrd="0" parTransId="{08B8570B-75B1-494D-80D0-48123A9027AF}" sibTransId="{BDB8BFAA-F3E4-434D-AFFE-3CCEAC7DEA94}"/>
    <dgm:cxn modelId="{BF8CE839-3D0A-4240-A0FC-C186F5D8FC12}" type="presOf" srcId="{205E4072-CDF4-4E11-ACCB-4A5A2F8C1087}" destId="{626615B9-08CF-465A-9A4B-C8D0E18A75C2}" srcOrd="0" destOrd="0" presId="urn:microsoft.com/office/officeart/2008/layout/LinedList"/>
    <dgm:cxn modelId="{D4EFB977-6544-4421-9003-6F21B9F27D8A}" type="presOf" srcId="{79BA85B9-CBEB-4DA4-83F8-C7A0783EEC22}" destId="{F40D8B3A-DCB1-45F9-B64B-A5FCF300A7D0}" srcOrd="0" destOrd="0" presId="urn:microsoft.com/office/officeart/2008/layout/LinedList"/>
    <dgm:cxn modelId="{0AA0565A-5CA5-4C22-9815-F25ACB3974EB}" type="presOf" srcId="{0CA94A2D-48EF-4BE8-B8AB-2DD765F91196}" destId="{0E9BBA2D-0139-4E12-81B0-59E137B4E01D}" srcOrd="0" destOrd="0" presId="urn:microsoft.com/office/officeart/2008/layout/LinedList"/>
    <dgm:cxn modelId="{A17FA385-EC37-4307-98C2-89914E12A7DA}" srcId="{0CA94A2D-48EF-4BE8-B8AB-2DD765F91196}" destId="{DC530C1E-1936-4412-92C9-61A320544C64}" srcOrd="3" destOrd="0" parTransId="{CD53211B-7D57-44B3-94F1-E817D2FE5533}" sibTransId="{6080A7BE-D255-4BC9-B732-974ECB6221A7}"/>
    <dgm:cxn modelId="{EC39B5CA-D19B-4D8A-97B6-F32B3299EC03}" srcId="{0CA94A2D-48EF-4BE8-B8AB-2DD765F91196}" destId="{205E4072-CDF4-4E11-ACCB-4A5A2F8C1087}" srcOrd="2" destOrd="0" parTransId="{8F6C8A1A-D012-483F-8141-1DD4B165AAD0}" sibTransId="{FB7ABD61-1E88-496D-A444-B72C6E1E9970}"/>
    <dgm:cxn modelId="{04C80CD6-2377-4AA4-BC83-F0A3000D7310}" type="presOf" srcId="{A3F32C7D-75F6-4BD2-B974-7C8A8640142A}" destId="{6DA01CE8-3E49-4162-B60D-C6FDAD39ABF6}" srcOrd="0" destOrd="0" presId="urn:microsoft.com/office/officeart/2008/layout/LinedList"/>
    <dgm:cxn modelId="{550445F1-EC97-4AE7-95AF-DE00C1C2DDDB}" type="presOf" srcId="{DC530C1E-1936-4412-92C9-61A320544C64}" destId="{B8A51317-7668-4151-B1D9-AA2B834BA072}" srcOrd="0" destOrd="0" presId="urn:microsoft.com/office/officeart/2008/layout/LinedList"/>
    <dgm:cxn modelId="{AE5B509B-F421-462E-A984-34E21F2DB5DE}" type="presParOf" srcId="{0E9BBA2D-0139-4E12-81B0-59E137B4E01D}" destId="{3EE77495-905F-4B66-84C0-998D2D308EFE}" srcOrd="0" destOrd="0" presId="urn:microsoft.com/office/officeart/2008/layout/LinedList"/>
    <dgm:cxn modelId="{C88CC06E-6EF9-4406-8829-5948E2BCA783}" type="presParOf" srcId="{0E9BBA2D-0139-4E12-81B0-59E137B4E01D}" destId="{FA83B989-8FC5-4EF8-8372-001BDE943D80}" srcOrd="1" destOrd="0" presId="urn:microsoft.com/office/officeart/2008/layout/LinedList"/>
    <dgm:cxn modelId="{B6FA26C5-5087-4E7B-9352-3F96240EE470}" type="presParOf" srcId="{FA83B989-8FC5-4EF8-8372-001BDE943D80}" destId="{6DA01CE8-3E49-4162-B60D-C6FDAD39ABF6}" srcOrd="0" destOrd="0" presId="urn:microsoft.com/office/officeart/2008/layout/LinedList"/>
    <dgm:cxn modelId="{FBBF9E45-4264-48E8-B662-17B4454489A7}" type="presParOf" srcId="{FA83B989-8FC5-4EF8-8372-001BDE943D80}" destId="{E9B95741-A6AF-44F5-9E86-5FCCC74D262C}" srcOrd="1" destOrd="0" presId="urn:microsoft.com/office/officeart/2008/layout/LinedList"/>
    <dgm:cxn modelId="{00486DA5-3A05-436C-9C03-5A74BCABD7B0}" type="presParOf" srcId="{0E9BBA2D-0139-4E12-81B0-59E137B4E01D}" destId="{035DDAFA-BF9A-40E9-A426-6A62E76379BB}" srcOrd="2" destOrd="0" presId="urn:microsoft.com/office/officeart/2008/layout/LinedList"/>
    <dgm:cxn modelId="{3518B301-058E-4A79-AEA9-DC6EE530D98F}" type="presParOf" srcId="{0E9BBA2D-0139-4E12-81B0-59E137B4E01D}" destId="{F973FD2D-807A-4B8E-AA54-1CA11468C191}" srcOrd="3" destOrd="0" presId="urn:microsoft.com/office/officeart/2008/layout/LinedList"/>
    <dgm:cxn modelId="{A0263555-97C4-4C3C-B89B-5E4500C62AE4}" type="presParOf" srcId="{F973FD2D-807A-4B8E-AA54-1CA11468C191}" destId="{F40D8B3A-DCB1-45F9-B64B-A5FCF300A7D0}" srcOrd="0" destOrd="0" presId="urn:microsoft.com/office/officeart/2008/layout/LinedList"/>
    <dgm:cxn modelId="{CAA0C0D8-F5F7-41B0-8B5F-C24DE49729FD}" type="presParOf" srcId="{F973FD2D-807A-4B8E-AA54-1CA11468C191}" destId="{21D37ECB-709A-442E-B62E-B0EEC946F7BC}" srcOrd="1" destOrd="0" presId="urn:microsoft.com/office/officeart/2008/layout/LinedList"/>
    <dgm:cxn modelId="{5B9D0F2E-0676-4588-A04F-553230235CC0}" type="presParOf" srcId="{0E9BBA2D-0139-4E12-81B0-59E137B4E01D}" destId="{D62C6847-38F9-4582-8420-9DE4813EDC28}" srcOrd="4" destOrd="0" presId="urn:microsoft.com/office/officeart/2008/layout/LinedList"/>
    <dgm:cxn modelId="{1F96E3EB-FF11-41F1-AACA-27F3EB65DAD0}" type="presParOf" srcId="{0E9BBA2D-0139-4E12-81B0-59E137B4E01D}" destId="{7F236290-9557-4D3F-B25A-D4F3508E8608}" srcOrd="5" destOrd="0" presId="urn:microsoft.com/office/officeart/2008/layout/LinedList"/>
    <dgm:cxn modelId="{6848B1C1-2224-4F2C-8A14-7EFD11192226}" type="presParOf" srcId="{7F236290-9557-4D3F-B25A-D4F3508E8608}" destId="{626615B9-08CF-465A-9A4B-C8D0E18A75C2}" srcOrd="0" destOrd="0" presId="urn:microsoft.com/office/officeart/2008/layout/LinedList"/>
    <dgm:cxn modelId="{DA8F3C94-7F41-45C3-9AD5-BA4762C1B75C}" type="presParOf" srcId="{7F236290-9557-4D3F-B25A-D4F3508E8608}" destId="{85C1F6FF-21CE-4030-9327-34C8A0D669B7}" srcOrd="1" destOrd="0" presId="urn:microsoft.com/office/officeart/2008/layout/LinedList"/>
    <dgm:cxn modelId="{B862FA7D-6A77-491C-A612-D6E94E9CBBAA}" type="presParOf" srcId="{0E9BBA2D-0139-4E12-81B0-59E137B4E01D}" destId="{98CB95C4-EE18-4D98-B1A1-3C6DB1871789}" srcOrd="6" destOrd="0" presId="urn:microsoft.com/office/officeart/2008/layout/LinedList"/>
    <dgm:cxn modelId="{ADBED064-3EE6-42D2-B8A6-D0658C27DF66}" type="presParOf" srcId="{0E9BBA2D-0139-4E12-81B0-59E137B4E01D}" destId="{6FCB0537-B4AC-46DA-B0E0-32E1E61B85D0}" srcOrd="7" destOrd="0" presId="urn:microsoft.com/office/officeart/2008/layout/LinedList"/>
    <dgm:cxn modelId="{4CE18132-643A-4FCD-AA65-4C8EAFB5A3F1}" type="presParOf" srcId="{6FCB0537-B4AC-46DA-B0E0-32E1E61B85D0}" destId="{B8A51317-7668-4151-B1D9-AA2B834BA072}" srcOrd="0" destOrd="0" presId="urn:microsoft.com/office/officeart/2008/layout/LinedList"/>
    <dgm:cxn modelId="{A2FF4F05-33BA-4DBF-9F9D-126D6F809E80}" type="presParOf" srcId="{6FCB0537-B4AC-46DA-B0E0-32E1E61B85D0}" destId="{B291970C-BB7E-4F55-B753-B137AAC193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99379-BCB4-453C-8A14-05215C7DD24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3C9EED9-7B2B-4CF2-8739-A1FFED2BE384}">
      <dgm:prSet/>
      <dgm:spPr/>
      <dgm:t>
        <a:bodyPr/>
        <a:lstStyle/>
        <a:p>
          <a:r>
            <a:rPr lang="en-US"/>
            <a:t>When we overreact to children’s behaviors, the results are lifechanging</a:t>
          </a:r>
        </a:p>
      </dgm:t>
    </dgm:pt>
    <dgm:pt modelId="{D9AE74E5-0C56-46A5-BD1E-DE54EA2AC62E}" type="parTrans" cxnId="{86B8792B-71E7-415C-9149-7230363980C6}">
      <dgm:prSet/>
      <dgm:spPr/>
      <dgm:t>
        <a:bodyPr/>
        <a:lstStyle/>
        <a:p>
          <a:endParaRPr lang="en-US"/>
        </a:p>
      </dgm:t>
    </dgm:pt>
    <dgm:pt modelId="{4C984413-355A-4BAA-9E4E-3621D6AC2E45}" type="sibTrans" cxnId="{86B8792B-71E7-415C-9149-7230363980C6}">
      <dgm:prSet/>
      <dgm:spPr/>
      <dgm:t>
        <a:bodyPr/>
        <a:lstStyle/>
        <a:p>
          <a:endParaRPr lang="en-US"/>
        </a:p>
      </dgm:t>
    </dgm:pt>
    <dgm:pt modelId="{4D1C2656-EC3A-47DA-BC09-CC8760AE69AA}">
      <dgm:prSet/>
      <dgm:spPr/>
      <dgm:t>
        <a:bodyPr/>
        <a:lstStyle/>
        <a:p>
          <a:r>
            <a:rPr lang="en-US"/>
            <a:t>If we punish kids for small things, they tend to act out later</a:t>
          </a:r>
        </a:p>
      </dgm:t>
    </dgm:pt>
    <dgm:pt modelId="{AE1BA4DE-1DD4-4A7D-93B9-347ED21640EA}" type="parTrans" cxnId="{330C135C-F705-4FAD-BF33-11EF058ABC9E}">
      <dgm:prSet/>
      <dgm:spPr/>
      <dgm:t>
        <a:bodyPr/>
        <a:lstStyle/>
        <a:p>
          <a:endParaRPr lang="en-US"/>
        </a:p>
      </dgm:t>
    </dgm:pt>
    <dgm:pt modelId="{2D2153E7-080F-4BA0-9115-C4B9E7BAB2AD}" type="sibTrans" cxnId="{330C135C-F705-4FAD-BF33-11EF058ABC9E}">
      <dgm:prSet/>
      <dgm:spPr/>
      <dgm:t>
        <a:bodyPr/>
        <a:lstStyle/>
        <a:p>
          <a:endParaRPr lang="en-US"/>
        </a:p>
      </dgm:t>
    </dgm:pt>
    <dgm:pt modelId="{1E0A5467-80B6-4C71-933E-D624DDE29A5F}">
      <dgm:prSet/>
      <dgm:spPr/>
      <dgm:t>
        <a:bodyPr/>
        <a:lstStyle/>
        <a:p>
          <a:r>
            <a:rPr lang="en-US"/>
            <a:t>The better we are at addressing racial bias &amp; social stigma the better our responses are for children</a:t>
          </a:r>
        </a:p>
      </dgm:t>
    </dgm:pt>
    <dgm:pt modelId="{5F3391A5-6946-4113-9C75-4F6AE212C479}" type="parTrans" cxnId="{EA72CEF2-2E26-41E6-802B-8EE954206B48}">
      <dgm:prSet/>
      <dgm:spPr/>
      <dgm:t>
        <a:bodyPr/>
        <a:lstStyle/>
        <a:p>
          <a:endParaRPr lang="en-US"/>
        </a:p>
      </dgm:t>
    </dgm:pt>
    <dgm:pt modelId="{49142EE4-BCE3-4633-B79A-1C2FACFE1EEB}" type="sibTrans" cxnId="{EA72CEF2-2E26-41E6-802B-8EE954206B48}">
      <dgm:prSet/>
      <dgm:spPr/>
      <dgm:t>
        <a:bodyPr/>
        <a:lstStyle/>
        <a:p>
          <a:endParaRPr lang="en-US"/>
        </a:p>
      </dgm:t>
    </dgm:pt>
    <dgm:pt modelId="{422F3ABE-743F-4A83-8211-27545398906D}" type="pres">
      <dgm:prSet presAssocID="{E1899379-BCB4-453C-8A14-05215C7DD24F}" presName="vert0" presStyleCnt="0">
        <dgm:presLayoutVars>
          <dgm:dir/>
          <dgm:animOne val="branch"/>
          <dgm:animLvl val="lvl"/>
        </dgm:presLayoutVars>
      </dgm:prSet>
      <dgm:spPr/>
    </dgm:pt>
    <dgm:pt modelId="{717ADCA0-854B-48BF-B776-1AC6B789EF62}" type="pres">
      <dgm:prSet presAssocID="{93C9EED9-7B2B-4CF2-8739-A1FFED2BE384}" presName="thickLine" presStyleLbl="alignNode1" presStyleIdx="0" presStyleCnt="3"/>
      <dgm:spPr/>
    </dgm:pt>
    <dgm:pt modelId="{9AF7D2AC-A088-4B75-B35A-502AB42B5EA1}" type="pres">
      <dgm:prSet presAssocID="{93C9EED9-7B2B-4CF2-8739-A1FFED2BE384}" presName="horz1" presStyleCnt="0"/>
      <dgm:spPr/>
    </dgm:pt>
    <dgm:pt modelId="{77685C2D-67B5-4AB5-95D7-F95CFEC14EFA}" type="pres">
      <dgm:prSet presAssocID="{93C9EED9-7B2B-4CF2-8739-A1FFED2BE384}" presName="tx1" presStyleLbl="revTx" presStyleIdx="0" presStyleCnt="3"/>
      <dgm:spPr/>
    </dgm:pt>
    <dgm:pt modelId="{DB9A556C-68BD-4C12-9D65-9B4191AD80F1}" type="pres">
      <dgm:prSet presAssocID="{93C9EED9-7B2B-4CF2-8739-A1FFED2BE384}" presName="vert1" presStyleCnt="0"/>
      <dgm:spPr/>
    </dgm:pt>
    <dgm:pt modelId="{9B48F3C4-3DB7-4768-BCE8-7E69070A16AF}" type="pres">
      <dgm:prSet presAssocID="{4D1C2656-EC3A-47DA-BC09-CC8760AE69AA}" presName="thickLine" presStyleLbl="alignNode1" presStyleIdx="1" presStyleCnt="3"/>
      <dgm:spPr/>
    </dgm:pt>
    <dgm:pt modelId="{CFB7FBC7-A9C0-4C08-B6D2-8748DF2D31C2}" type="pres">
      <dgm:prSet presAssocID="{4D1C2656-EC3A-47DA-BC09-CC8760AE69AA}" presName="horz1" presStyleCnt="0"/>
      <dgm:spPr/>
    </dgm:pt>
    <dgm:pt modelId="{4D55B131-3162-4342-93D7-BAD951F812AE}" type="pres">
      <dgm:prSet presAssocID="{4D1C2656-EC3A-47DA-BC09-CC8760AE69AA}" presName="tx1" presStyleLbl="revTx" presStyleIdx="1" presStyleCnt="3"/>
      <dgm:spPr/>
    </dgm:pt>
    <dgm:pt modelId="{0167EBC7-BA19-4EF8-90C4-6F83771A705C}" type="pres">
      <dgm:prSet presAssocID="{4D1C2656-EC3A-47DA-BC09-CC8760AE69AA}" presName="vert1" presStyleCnt="0"/>
      <dgm:spPr/>
    </dgm:pt>
    <dgm:pt modelId="{D6889290-ACAD-4F2D-9F7C-40B4294D6A6A}" type="pres">
      <dgm:prSet presAssocID="{1E0A5467-80B6-4C71-933E-D624DDE29A5F}" presName="thickLine" presStyleLbl="alignNode1" presStyleIdx="2" presStyleCnt="3"/>
      <dgm:spPr/>
    </dgm:pt>
    <dgm:pt modelId="{CD61635B-880D-47FC-B9B8-26F4EC5AD3E0}" type="pres">
      <dgm:prSet presAssocID="{1E0A5467-80B6-4C71-933E-D624DDE29A5F}" presName="horz1" presStyleCnt="0"/>
      <dgm:spPr/>
    </dgm:pt>
    <dgm:pt modelId="{AADB9E5F-6F41-41F0-B25F-DD1B6A6F49C4}" type="pres">
      <dgm:prSet presAssocID="{1E0A5467-80B6-4C71-933E-D624DDE29A5F}" presName="tx1" presStyleLbl="revTx" presStyleIdx="2" presStyleCnt="3"/>
      <dgm:spPr/>
    </dgm:pt>
    <dgm:pt modelId="{87D01A2F-0144-45A6-9B78-9B399554B27E}" type="pres">
      <dgm:prSet presAssocID="{1E0A5467-80B6-4C71-933E-D624DDE29A5F}" presName="vert1" presStyleCnt="0"/>
      <dgm:spPr/>
    </dgm:pt>
  </dgm:ptLst>
  <dgm:cxnLst>
    <dgm:cxn modelId="{86B8792B-71E7-415C-9149-7230363980C6}" srcId="{E1899379-BCB4-453C-8A14-05215C7DD24F}" destId="{93C9EED9-7B2B-4CF2-8739-A1FFED2BE384}" srcOrd="0" destOrd="0" parTransId="{D9AE74E5-0C56-46A5-BD1E-DE54EA2AC62E}" sibTransId="{4C984413-355A-4BAA-9E4E-3621D6AC2E45}"/>
    <dgm:cxn modelId="{330C135C-F705-4FAD-BF33-11EF058ABC9E}" srcId="{E1899379-BCB4-453C-8A14-05215C7DD24F}" destId="{4D1C2656-EC3A-47DA-BC09-CC8760AE69AA}" srcOrd="1" destOrd="0" parTransId="{AE1BA4DE-1DD4-4A7D-93B9-347ED21640EA}" sibTransId="{2D2153E7-080F-4BA0-9115-C4B9E7BAB2AD}"/>
    <dgm:cxn modelId="{3804144B-612E-42A2-9DBA-41798F9C053C}" type="presOf" srcId="{E1899379-BCB4-453C-8A14-05215C7DD24F}" destId="{422F3ABE-743F-4A83-8211-27545398906D}" srcOrd="0" destOrd="0" presId="urn:microsoft.com/office/officeart/2008/layout/LinedList"/>
    <dgm:cxn modelId="{8722E7A7-766F-4B0D-9E8F-085D97AE7DED}" type="presOf" srcId="{93C9EED9-7B2B-4CF2-8739-A1FFED2BE384}" destId="{77685C2D-67B5-4AB5-95D7-F95CFEC14EFA}" srcOrd="0" destOrd="0" presId="urn:microsoft.com/office/officeart/2008/layout/LinedList"/>
    <dgm:cxn modelId="{756319C3-97E8-4E09-999F-25FF617E0BC7}" type="presOf" srcId="{4D1C2656-EC3A-47DA-BC09-CC8760AE69AA}" destId="{4D55B131-3162-4342-93D7-BAD951F812AE}" srcOrd="0" destOrd="0" presId="urn:microsoft.com/office/officeart/2008/layout/LinedList"/>
    <dgm:cxn modelId="{6E5440D1-C10C-46E8-946E-431EAC885370}" type="presOf" srcId="{1E0A5467-80B6-4C71-933E-D624DDE29A5F}" destId="{AADB9E5F-6F41-41F0-B25F-DD1B6A6F49C4}" srcOrd="0" destOrd="0" presId="urn:microsoft.com/office/officeart/2008/layout/LinedList"/>
    <dgm:cxn modelId="{EA72CEF2-2E26-41E6-802B-8EE954206B48}" srcId="{E1899379-BCB4-453C-8A14-05215C7DD24F}" destId="{1E0A5467-80B6-4C71-933E-D624DDE29A5F}" srcOrd="2" destOrd="0" parTransId="{5F3391A5-6946-4113-9C75-4F6AE212C479}" sibTransId="{49142EE4-BCE3-4633-B79A-1C2FACFE1EEB}"/>
    <dgm:cxn modelId="{81E6F22C-5555-4F40-B9DF-F06B4475DF9C}" type="presParOf" srcId="{422F3ABE-743F-4A83-8211-27545398906D}" destId="{717ADCA0-854B-48BF-B776-1AC6B789EF62}" srcOrd="0" destOrd="0" presId="urn:microsoft.com/office/officeart/2008/layout/LinedList"/>
    <dgm:cxn modelId="{C5EF58B6-CE1B-450E-A165-65A9A87B895D}" type="presParOf" srcId="{422F3ABE-743F-4A83-8211-27545398906D}" destId="{9AF7D2AC-A088-4B75-B35A-502AB42B5EA1}" srcOrd="1" destOrd="0" presId="urn:microsoft.com/office/officeart/2008/layout/LinedList"/>
    <dgm:cxn modelId="{14FC671E-7820-4934-8FEB-D6B098C0DB15}" type="presParOf" srcId="{9AF7D2AC-A088-4B75-B35A-502AB42B5EA1}" destId="{77685C2D-67B5-4AB5-95D7-F95CFEC14EFA}" srcOrd="0" destOrd="0" presId="urn:microsoft.com/office/officeart/2008/layout/LinedList"/>
    <dgm:cxn modelId="{E04B17B7-7CFE-4DCC-9C05-A233CB20E84C}" type="presParOf" srcId="{9AF7D2AC-A088-4B75-B35A-502AB42B5EA1}" destId="{DB9A556C-68BD-4C12-9D65-9B4191AD80F1}" srcOrd="1" destOrd="0" presId="urn:microsoft.com/office/officeart/2008/layout/LinedList"/>
    <dgm:cxn modelId="{4BF44A9E-78BB-4C96-B9C1-329C280DE6CE}" type="presParOf" srcId="{422F3ABE-743F-4A83-8211-27545398906D}" destId="{9B48F3C4-3DB7-4768-BCE8-7E69070A16AF}" srcOrd="2" destOrd="0" presId="urn:microsoft.com/office/officeart/2008/layout/LinedList"/>
    <dgm:cxn modelId="{56FF5863-63C3-4EF9-98F8-B7C888308F56}" type="presParOf" srcId="{422F3ABE-743F-4A83-8211-27545398906D}" destId="{CFB7FBC7-A9C0-4C08-B6D2-8748DF2D31C2}" srcOrd="3" destOrd="0" presId="urn:microsoft.com/office/officeart/2008/layout/LinedList"/>
    <dgm:cxn modelId="{DB1DD2F8-982B-4473-8F8B-F81852D20687}" type="presParOf" srcId="{CFB7FBC7-A9C0-4C08-B6D2-8748DF2D31C2}" destId="{4D55B131-3162-4342-93D7-BAD951F812AE}" srcOrd="0" destOrd="0" presId="urn:microsoft.com/office/officeart/2008/layout/LinedList"/>
    <dgm:cxn modelId="{F9947D7F-6872-442C-BC32-CD4E1CE89CAD}" type="presParOf" srcId="{CFB7FBC7-A9C0-4C08-B6D2-8748DF2D31C2}" destId="{0167EBC7-BA19-4EF8-90C4-6F83771A705C}" srcOrd="1" destOrd="0" presId="urn:microsoft.com/office/officeart/2008/layout/LinedList"/>
    <dgm:cxn modelId="{D831E98D-4429-43D5-BA96-9293CBE0158D}" type="presParOf" srcId="{422F3ABE-743F-4A83-8211-27545398906D}" destId="{D6889290-ACAD-4F2D-9F7C-40B4294D6A6A}" srcOrd="4" destOrd="0" presId="urn:microsoft.com/office/officeart/2008/layout/LinedList"/>
    <dgm:cxn modelId="{0BF8AD11-357D-4BDA-9D6D-3908D22BA741}" type="presParOf" srcId="{422F3ABE-743F-4A83-8211-27545398906D}" destId="{CD61635B-880D-47FC-B9B8-26F4EC5AD3E0}" srcOrd="5" destOrd="0" presId="urn:microsoft.com/office/officeart/2008/layout/LinedList"/>
    <dgm:cxn modelId="{8DD9FAAE-C596-47CB-8B08-A55CA3053B7D}" type="presParOf" srcId="{CD61635B-880D-47FC-B9B8-26F4EC5AD3E0}" destId="{AADB9E5F-6F41-41F0-B25F-DD1B6A6F49C4}" srcOrd="0" destOrd="0" presId="urn:microsoft.com/office/officeart/2008/layout/LinedList"/>
    <dgm:cxn modelId="{709D748E-2174-4B6C-B9B9-07E5ED233FF1}" type="presParOf" srcId="{CD61635B-880D-47FC-B9B8-26F4EC5AD3E0}" destId="{87D01A2F-0144-45A6-9B78-9B399554B2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B7983-9659-4D89-8F42-6EB4883A1A77}"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BDF4F9FE-5D41-4BD5-9F8F-1811A9A7746E}">
      <dgm:prSet/>
      <dgm:spPr/>
      <dgm:t>
        <a:bodyPr/>
        <a:lstStyle/>
        <a:p>
          <a:r>
            <a:rPr lang="en-US" dirty="0"/>
            <a:t>What do I see</a:t>
          </a:r>
        </a:p>
      </dgm:t>
    </dgm:pt>
    <dgm:pt modelId="{67A22A9E-98AA-4723-8E29-1D54C2B3A7D3}" type="parTrans" cxnId="{847C713C-C629-4A6D-B383-47A5E5F8F244}">
      <dgm:prSet/>
      <dgm:spPr/>
      <dgm:t>
        <a:bodyPr/>
        <a:lstStyle/>
        <a:p>
          <a:endParaRPr lang="en-US"/>
        </a:p>
      </dgm:t>
    </dgm:pt>
    <dgm:pt modelId="{461E67BC-3668-4629-965C-C0C124FC5FFB}" type="sibTrans" cxnId="{847C713C-C629-4A6D-B383-47A5E5F8F244}">
      <dgm:prSet/>
      <dgm:spPr/>
      <dgm:t>
        <a:bodyPr/>
        <a:lstStyle/>
        <a:p>
          <a:endParaRPr lang="en-US"/>
        </a:p>
      </dgm:t>
    </dgm:pt>
    <dgm:pt modelId="{B8A6BC78-9C1E-44E3-9CD3-7ADE667B36A9}">
      <dgm:prSet/>
      <dgm:spPr/>
      <dgm:t>
        <a:bodyPr/>
        <a:lstStyle/>
        <a:p>
          <a:pPr>
            <a:buFont typeface="Arial" panose="020B0604020202020204" pitchFamily="34" charset="0"/>
            <a:buNone/>
          </a:pPr>
          <a:r>
            <a:rPr lang="en-US" dirty="0"/>
            <a:t>Marketing Materials, Pictures on the Walls…</a:t>
          </a:r>
        </a:p>
        <a:p>
          <a:pPr>
            <a:buFont typeface="Arial" panose="020B0604020202020204" pitchFamily="34" charset="0"/>
            <a:buNone/>
          </a:pPr>
          <a:endParaRPr lang="en-US" dirty="0"/>
        </a:p>
      </dgm:t>
    </dgm:pt>
    <dgm:pt modelId="{7E916169-2EC3-4F1B-81D8-701C6CD3EBC7}" type="parTrans" cxnId="{8DB966F1-F0B0-45C0-B542-68B7D05489CB}">
      <dgm:prSet/>
      <dgm:spPr/>
      <dgm:t>
        <a:bodyPr/>
        <a:lstStyle/>
        <a:p>
          <a:endParaRPr lang="en-US"/>
        </a:p>
      </dgm:t>
    </dgm:pt>
    <dgm:pt modelId="{299A7881-43E4-48C0-A616-F00803E01404}" type="sibTrans" cxnId="{8DB966F1-F0B0-45C0-B542-68B7D05489CB}">
      <dgm:prSet/>
      <dgm:spPr/>
      <dgm:t>
        <a:bodyPr/>
        <a:lstStyle/>
        <a:p>
          <a:endParaRPr lang="en-US"/>
        </a:p>
      </dgm:t>
    </dgm:pt>
    <dgm:pt modelId="{40E133BA-C4AB-43CA-BE2C-646E10C169C9}">
      <dgm:prSet/>
      <dgm:spPr/>
      <dgm:t>
        <a:bodyPr/>
        <a:lstStyle/>
        <a:p>
          <a:pPr>
            <a:buNone/>
          </a:pPr>
          <a:r>
            <a:rPr lang="en-US" dirty="0"/>
            <a:t>What is the very first thing families &amp; students see when they approach your school and walking in….</a:t>
          </a:r>
        </a:p>
      </dgm:t>
    </dgm:pt>
    <dgm:pt modelId="{7FB5D4D7-325C-4A65-9169-FF179F35C0EF}" type="parTrans" cxnId="{C64C4924-6E1B-4DE6-94CB-BC058AF9F9BB}">
      <dgm:prSet/>
      <dgm:spPr/>
      <dgm:t>
        <a:bodyPr/>
        <a:lstStyle/>
        <a:p>
          <a:endParaRPr lang="en-US"/>
        </a:p>
      </dgm:t>
    </dgm:pt>
    <dgm:pt modelId="{E9C3DA6C-3F51-4950-9722-0164D2ABE1CF}" type="sibTrans" cxnId="{C64C4924-6E1B-4DE6-94CB-BC058AF9F9BB}">
      <dgm:prSet/>
      <dgm:spPr/>
      <dgm:t>
        <a:bodyPr/>
        <a:lstStyle/>
        <a:p>
          <a:endParaRPr lang="en-US"/>
        </a:p>
      </dgm:t>
    </dgm:pt>
    <dgm:pt modelId="{F37C6951-8E44-40C6-B1C2-4492629A5D07}">
      <dgm:prSet/>
      <dgm:spPr/>
      <dgm:t>
        <a:bodyPr/>
        <a:lstStyle/>
        <a:p>
          <a:r>
            <a:rPr lang="en-US" dirty="0"/>
            <a:t>How do I know I am welcome</a:t>
          </a:r>
        </a:p>
      </dgm:t>
    </dgm:pt>
    <dgm:pt modelId="{DA7F86E4-44F7-4B80-B7AF-C73248C02899}" type="parTrans" cxnId="{BC8663EA-0AA7-4CA9-9CA2-DDBBC39A6AB6}">
      <dgm:prSet/>
      <dgm:spPr/>
      <dgm:t>
        <a:bodyPr/>
        <a:lstStyle/>
        <a:p>
          <a:endParaRPr lang="en-US"/>
        </a:p>
      </dgm:t>
    </dgm:pt>
    <dgm:pt modelId="{F8D01898-D703-4C17-B47C-0426BA7922BA}" type="sibTrans" cxnId="{BC8663EA-0AA7-4CA9-9CA2-DDBBC39A6AB6}">
      <dgm:prSet/>
      <dgm:spPr/>
      <dgm:t>
        <a:bodyPr/>
        <a:lstStyle/>
        <a:p>
          <a:endParaRPr lang="en-US"/>
        </a:p>
      </dgm:t>
    </dgm:pt>
    <dgm:pt modelId="{82D40C4D-5545-449A-AEC4-477CAC3BF206}">
      <dgm:prSet/>
      <dgm:spPr/>
      <dgm:t>
        <a:bodyPr/>
        <a:lstStyle/>
        <a:p>
          <a:r>
            <a:rPr lang="en-US" dirty="0"/>
            <a:t>If I do or if I do not see myself reflected……</a:t>
          </a:r>
        </a:p>
        <a:p>
          <a:endParaRPr lang="en-US" dirty="0"/>
        </a:p>
        <a:p>
          <a:r>
            <a:rPr lang="en-US" dirty="0"/>
            <a:t>How do I know I am welcome?</a:t>
          </a:r>
        </a:p>
      </dgm:t>
    </dgm:pt>
    <dgm:pt modelId="{5CDC2F72-2E8A-48B3-9691-80DF1E129479}" type="parTrans" cxnId="{4936C430-1257-4022-9169-EA3114B2E623}">
      <dgm:prSet/>
      <dgm:spPr/>
      <dgm:t>
        <a:bodyPr/>
        <a:lstStyle/>
        <a:p>
          <a:endParaRPr lang="en-US"/>
        </a:p>
      </dgm:t>
    </dgm:pt>
    <dgm:pt modelId="{5B58A043-9117-4ADE-A669-DBB065945DA4}" type="sibTrans" cxnId="{4936C430-1257-4022-9169-EA3114B2E623}">
      <dgm:prSet/>
      <dgm:spPr/>
      <dgm:t>
        <a:bodyPr/>
        <a:lstStyle/>
        <a:p>
          <a:endParaRPr lang="en-US"/>
        </a:p>
      </dgm:t>
    </dgm:pt>
    <dgm:pt modelId="{4680773A-984C-48B5-9E0F-7B3F9A1DDB32}">
      <dgm:prSet/>
      <dgm:spPr/>
      <dgm:t>
        <a:bodyPr/>
        <a:lstStyle/>
        <a:p>
          <a:r>
            <a:rPr lang="en-US" dirty="0"/>
            <a:t>How do I know I am valued</a:t>
          </a:r>
        </a:p>
      </dgm:t>
    </dgm:pt>
    <dgm:pt modelId="{1FAEA3B8-C4D8-4CF4-93AF-5EC78E6AD40D}" type="parTrans" cxnId="{1A3C1FEF-A02A-437A-8198-D7F90CD31814}">
      <dgm:prSet/>
      <dgm:spPr/>
      <dgm:t>
        <a:bodyPr/>
        <a:lstStyle/>
        <a:p>
          <a:endParaRPr lang="en-US"/>
        </a:p>
      </dgm:t>
    </dgm:pt>
    <dgm:pt modelId="{96E4BEBC-6D26-44E9-9001-02C17AC379E5}" type="sibTrans" cxnId="{1A3C1FEF-A02A-437A-8198-D7F90CD31814}">
      <dgm:prSet/>
      <dgm:spPr/>
      <dgm:t>
        <a:bodyPr/>
        <a:lstStyle/>
        <a:p>
          <a:endParaRPr lang="en-US"/>
        </a:p>
      </dgm:t>
    </dgm:pt>
    <dgm:pt modelId="{282300D4-3D7D-49B9-9609-A35CED6FE22E}">
      <dgm:prSet/>
      <dgm:spPr/>
      <dgm:t>
        <a:bodyPr/>
        <a:lstStyle/>
        <a:p>
          <a:r>
            <a:rPr lang="en-US" dirty="0"/>
            <a:t>Is who I am valued?</a:t>
          </a:r>
        </a:p>
        <a:p>
          <a:endParaRPr lang="en-US" dirty="0"/>
        </a:p>
        <a:p>
          <a:r>
            <a:rPr lang="en-US" dirty="0"/>
            <a:t>How do you show I have value?</a:t>
          </a:r>
        </a:p>
      </dgm:t>
    </dgm:pt>
    <dgm:pt modelId="{45353D80-9FCA-4F76-B60E-B4D49E48A189}" type="parTrans" cxnId="{13C4058C-D4CC-4220-AB59-C8D7775302BA}">
      <dgm:prSet/>
      <dgm:spPr/>
      <dgm:t>
        <a:bodyPr/>
        <a:lstStyle/>
        <a:p>
          <a:endParaRPr lang="en-US"/>
        </a:p>
      </dgm:t>
    </dgm:pt>
    <dgm:pt modelId="{438FF4E6-1496-4687-9ABB-6043F0323E0E}" type="sibTrans" cxnId="{13C4058C-D4CC-4220-AB59-C8D7775302BA}">
      <dgm:prSet/>
      <dgm:spPr/>
      <dgm:t>
        <a:bodyPr/>
        <a:lstStyle/>
        <a:p>
          <a:endParaRPr lang="en-US"/>
        </a:p>
      </dgm:t>
    </dgm:pt>
    <dgm:pt modelId="{84F02F18-F6C3-439D-A41C-4E5E285142E1}" type="pres">
      <dgm:prSet presAssocID="{32CB7983-9659-4D89-8F42-6EB4883A1A77}" presName="Name0" presStyleCnt="0">
        <dgm:presLayoutVars>
          <dgm:dir/>
          <dgm:animLvl val="lvl"/>
          <dgm:resizeHandles val="exact"/>
        </dgm:presLayoutVars>
      </dgm:prSet>
      <dgm:spPr/>
    </dgm:pt>
    <dgm:pt modelId="{0CEA34DF-C525-4B1D-8DA6-563AB23AE838}" type="pres">
      <dgm:prSet presAssocID="{BDF4F9FE-5D41-4BD5-9F8F-1811A9A7746E}" presName="composite" presStyleCnt="0"/>
      <dgm:spPr/>
    </dgm:pt>
    <dgm:pt modelId="{F2731177-F072-4496-A3E0-1DB90DD77DEB}" type="pres">
      <dgm:prSet presAssocID="{BDF4F9FE-5D41-4BD5-9F8F-1811A9A7746E}" presName="parTx" presStyleLbl="alignNode1" presStyleIdx="0" presStyleCnt="3">
        <dgm:presLayoutVars>
          <dgm:chMax val="0"/>
          <dgm:chPref val="0"/>
        </dgm:presLayoutVars>
      </dgm:prSet>
      <dgm:spPr/>
    </dgm:pt>
    <dgm:pt modelId="{C85565CB-CE35-4F52-A3BB-7C56976C7BDD}" type="pres">
      <dgm:prSet presAssocID="{BDF4F9FE-5D41-4BD5-9F8F-1811A9A7746E}" presName="desTx" presStyleLbl="alignAccFollowNode1" presStyleIdx="0" presStyleCnt="3">
        <dgm:presLayoutVars/>
      </dgm:prSet>
      <dgm:spPr/>
    </dgm:pt>
    <dgm:pt modelId="{A8A7375F-BF72-4E42-919C-8CD17D5A3AFC}" type="pres">
      <dgm:prSet presAssocID="{461E67BC-3668-4629-965C-C0C124FC5FFB}" presName="space" presStyleCnt="0"/>
      <dgm:spPr/>
    </dgm:pt>
    <dgm:pt modelId="{8AF54FC1-A5FE-4C2B-BFF7-C79CCFF27AF2}" type="pres">
      <dgm:prSet presAssocID="{F37C6951-8E44-40C6-B1C2-4492629A5D07}" presName="composite" presStyleCnt="0"/>
      <dgm:spPr/>
    </dgm:pt>
    <dgm:pt modelId="{11AB841B-0863-4BEC-8068-2A32E15B60E8}" type="pres">
      <dgm:prSet presAssocID="{F37C6951-8E44-40C6-B1C2-4492629A5D07}" presName="parTx" presStyleLbl="alignNode1" presStyleIdx="1" presStyleCnt="3">
        <dgm:presLayoutVars>
          <dgm:chMax val="0"/>
          <dgm:chPref val="0"/>
        </dgm:presLayoutVars>
      </dgm:prSet>
      <dgm:spPr/>
    </dgm:pt>
    <dgm:pt modelId="{4481D430-53B6-4895-9FF9-1B3037F43B08}" type="pres">
      <dgm:prSet presAssocID="{F37C6951-8E44-40C6-B1C2-4492629A5D07}" presName="desTx" presStyleLbl="alignAccFollowNode1" presStyleIdx="1" presStyleCnt="3">
        <dgm:presLayoutVars/>
      </dgm:prSet>
      <dgm:spPr/>
    </dgm:pt>
    <dgm:pt modelId="{3BD40E37-F1CD-4BFE-BEA8-50AA27AD4E1F}" type="pres">
      <dgm:prSet presAssocID="{F8D01898-D703-4C17-B47C-0426BA7922BA}" presName="space" presStyleCnt="0"/>
      <dgm:spPr/>
    </dgm:pt>
    <dgm:pt modelId="{EA5675D5-D158-4426-BD9E-EA7154C10F6C}" type="pres">
      <dgm:prSet presAssocID="{4680773A-984C-48B5-9E0F-7B3F9A1DDB32}" presName="composite" presStyleCnt="0"/>
      <dgm:spPr/>
    </dgm:pt>
    <dgm:pt modelId="{C949B7F9-5529-4A02-B16C-4E0CAE54E298}" type="pres">
      <dgm:prSet presAssocID="{4680773A-984C-48B5-9E0F-7B3F9A1DDB32}" presName="parTx" presStyleLbl="alignNode1" presStyleIdx="2" presStyleCnt="3">
        <dgm:presLayoutVars>
          <dgm:chMax val="0"/>
          <dgm:chPref val="0"/>
        </dgm:presLayoutVars>
      </dgm:prSet>
      <dgm:spPr/>
    </dgm:pt>
    <dgm:pt modelId="{23417D50-8F1F-4172-AB02-B0D383282721}" type="pres">
      <dgm:prSet presAssocID="{4680773A-984C-48B5-9E0F-7B3F9A1DDB32}" presName="desTx" presStyleLbl="alignAccFollowNode1" presStyleIdx="2" presStyleCnt="3">
        <dgm:presLayoutVars/>
      </dgm:prSet>
      <dgm:spPr/>
    </dgm:pt>
  </dgm:ptLst>
  <dgm:cxnLst>
    <dgm:cxn modelId="{C64C4924-6E1B-4DE6-94CB-BC058AF9F9BB}" srcId="{BDF4F9FE-5D41-4BD5-9F8F-1811A9A7746E}" destId="{40E133BA-C4AB-43CA-BE2C-646E10C169C9}" srcOrd="1" destOrd="0" parTransId="{7FB5D4D7-325C-4A65-9169-FF179F35C0EF}" sibTransId="{E9C3DA6C-3F51-4950-9722-0164D2ABE1CF}"/>
    <dgm:cxn modelId="{DD857A2C-8387-4135-95EA-5F83A449C214}" type="presOf" srcId="{282300D4-3D7D-49B9-9609-A35CED6FE22E}" destId="{23417D50-8F1F-4172-AB02-B0D383282721}" srcOrd="0" destOrd="0" presId="urn:microsoft.com/office/officeart/2016/7/layout/HorizontalActionList"/>
    <dgm:cxn modelId="{4936C430-1257-4022-9169-EA3114B2E623}" srcId="{F37C6951-8E44-40C6-B1C2-4492629A5D07}" destId="{82D40C4D-5545-449A-AEC4-477CAC3BF206}" srcOrd="0" destOrd="0" parTransId="{5CDC2F72-2E8A-48B3-9691-80DF1E129479}" sibTransId="{5B58A043-9117-4ADE-A669-DBB065945DA4}"/>
    <dgm:cxn modelId="{D99D073C-DCD0-48BA-AC27-0F2B7746FB86}" type="presOf" srcId="{B8A6BC78-9C1E-44E3-9CD3-7ADE667B36A9}" destId="{C85565CB-CE35-4F52-A3BB-7C56976C7BDD}" srcOrd="0" destOrd="0" presId="urn:microsoft.com/office/officeart/2016/7/layout/HorizontalActionList"/>
    <dgm:cxn modelId="{847C713C-C629-4A6D-B383-47A5E5F8F244}" srcId="{32CB7983-9659-4D89-8F42-6EB4883A1A77}" destId="{BDF4F9FE-5D41-4BD5-9F8F-1811A9A7746E}" srcOrd="0" destOrd="0" parTransId="{67A22A9E-98AA-4723-8E29-1D54C2B3A7D3}" sibTransId="{461E67BC-3668-4629-965C-C0C124FC5FFB}"/>
    <dgm:cxn modelId="{0C7DA45F-67CE-4725-BF12-E44AD92D22E2}" type="presOf" srcId="{F37C6951-8E44-40C6-B1C2-4492629A5D07}" destId="{11AB841B-0863-4BEC-8068-2A32E15B60E8}" srcOrd="0" destOrd="0" presId="urn:microsoft.com/office/officeart/2016/7/layout/HorizontalActionList"/>
    <dgm:cxn modelId="{E75D5B48-D276-40E5-B6FC-09B24450D689}" type="presOf" srcId="{4680773A-984C-48B5-9E0F-7B3F9A1DDB32}" destId="{C949B7F9-5529-4A02-B16C-4E0CAE54E298}" srcOrd="0" destOrd="0" presId="urn:microsoft.com/office/officeart/2016/7/layout/HorizontalActionList"/>
    <dgm:cxn modelId="{F495A76B-B3D4-4143-9C67-3F59D55167E6}" type="presOf" srcId="{82D40C4D-5545-449A-AEC4-477CAC3BF206}" destId="{4481D430-53B6-4895-9FF9-1B3037F43B08}" srcOrd="0" destOrd="0" presId="urn:microsoft.com/office/officeart/2016/7/layout/HorizontalActionList"/>
    <dgm:cxn modelId="{A1D7094D-C726-45D4-A50B-574CB6F88CEE}" type="presOf" srcId="{40E133BA-C4AB-43CA-BE2C-646E10C169C9}" destId="{C85565CB-CE35-4F52-A3BB-7C56976C7BDD}" srcOrd="0" destOrd="1" presId="urn:microsoft.com/office/officeart/2016/7/layout/HorizontalActionList"/>
    <dgm:cxn modelId="{13C4058C-D4CC-4220-AB59-C8D7775302BA}" srcId="{4680773A-984C-48B5-9E0F-7B3F9A1DDB32}" destId="{282300D4-3D7D-49B9-9609-A35CED6FE22E}" srcOrd="0" destOrd="0" parTransId="{45353D80-9FCA-4F76-B60E-B4D49E48A189}" sibTransId="{438FF4E6-1496-4687-9ABB-6043F0323E0E}"/>
    <dgm:cxn modelId="{C16841DB-32AF-4E91-993F-E3DE4D7D434C}" type="presOf" srcId="{32CB7983-9659-4D89-8F42-6EB4883A1A77}" destId="{84F02F18-F6C3-439D-A41C-4E5E285142E1}" srcOrd="0" destOrd="0" presId="urn:microsoft.com/office/officeart/2016/7/layout/HorizontalActionList"/>
    <dgm:cxn modelId="{C3DB07E8-0917-4CFB-B173-C3784EF52441}" type="presOf" srcId="{BDF4F9FE-5D41-4BD5-9F8F-1811A9A7746E}" destId="{F2731177-F072-4496-A3E0-1DB90DD77DEB}" srcOrd="0" destOrd="0" presId="urn:microsoft.com/office/officeart/2016/7/layout/HorizontalActionList"/>
    <dgm:cxn modelId="{BC8663EA-0AA7-4CA9-9CA2-DDBBC39A6AB6}" srcId="{32CB7983-9659-4D89-8F42-6EB4883A1A77}" destId="{F37C6951-8E44-40C6-B1C2-4492629A5D07}" srcOrd="1" destOrd="0" parTransId="{DA7F86E4-44F7-4B80-B7AF-C73248C02899}" sibTransId="{F8D01898-D703-4C17-B47C-0426BA7922BA}"/>
    <dgm:cxn modelId="{1A3C1FEF-A02A-437A-8198-D7F90CD31814}" srcId="{32CB7983-9659-4D89-8F42-6EB4883A1A77}" destId="{4680773A-984C-48B5-9E0F-7B3F9A1DDB32}" srcOrd="2" destOrd="0" parTransId="{1FAEA3B8-C4D8-4CF4-93AF-5EC78E6AD40D}" sibTransId="{96E4BEBC-6D26-44E9-9001-02C17AC379E5}"/>
    <dgm:cxn modelId="{8DB966F1-F0B0-45C0-B542-68B7D05489CB}" srcId="{BDF4F9FE-5D41-4BD5-9F8F-1811A9A7746E}" destId="{B8A6BC78-9C1E-44E3-9CD3-7ADE667B36A9}" srcOrd="0" destOrd="0" parTransId="{7E916169-2EC3-4F1B-81D8-701C6CD3EBC7}" sibTransId="{299A7881-43E4-48C0-A616-F00803E01404}"/>
    <dgm:cxn modelId="{0CE7E482-9F24-4179-8A54-0AC3F2A661EE}" type="presParOf" srcId="{84F02F18-F6C3-439D-A41C-4E5E285142E1}" destId="{0CEA34DF-C525-4B1D-8DA6-563AB23AE838}" srcOrd="0" destOrd="0" presId="urn:microsoft.com/office/officeart/2016/7/layout/HorizontalActionList"/>
    <dgm:cxn modelId="{F27B550A-A880-4BF5-979B-0D083BC3CDAB}" type="presParOf" srcId="{0CEA34DF-C525-4B1D-8DA6-563AB23AE838}" destId="{F2731177-F072-4496-A3E0-1DB90DD77DEB}" srcOrd="0" destOrd="0" presId="urn:microsoft.com/office/officeart/2016/7/layout/HorizontalActionList"/>
    <dgm:cxn modelId="{8CBDB279-7ED0-4E40-9996-96036B149B32}" type="presParOf" srcId="{0CEA34DF-C525-4B1D-8DA6-563AB23AE838}" destId="{C85565CB-CE35-4F52-A3BB-7C56976C7BDD}" srcOrd="1" destOrd="0" presId="urn:microsoft.com/office/officeart/2016/7/layout/HorizontalActionList"/>
    <dgm:cxn modelId="{838DB09E-5D97-4D58-8C15-7FF48E9A60BB}" type="presParOf" srcId="{84F02F18-F6C3-439D-A41C-4E5E285142E1}" destId="{A8A7375F-BF72-4E42-919C-8CD17D5A3AFC}" srcOrd="1" destOrd="0" presId="urn:microsoft.com/office/officeart/2016/7/layout/HorizontalActionList"/>
    <dgm:cxn modelId="{4F1FFBAF-AEFC-4328-8646-2A5DD5752557}" type="presParOf" srcId="{84F02F18-F6C3-439D-A41C-4E5E285142E1}" destId="{8AF54FC1-A5FE-4C2B-BFF7-C79CCFF27AF2}" srcOrd="2" destOrd="0" presId="urn:microsoft.com/office/officeart/2016/7/layout/HorizontalActionList"/>
    <dgm:cxn modelId="{377B3007-5217-4E62-B9AA-A5F817BE2905}" type="presParOf" srcId="{8AF54FC1-A5FE-4C2B-BFF7-C79CCFF27AF2}" destId="{11AB841B-0863-4BEC-8068-2A32E15B60E8}" srcOrd="0" destOrd="0" presId="urn:microsoft.com/office/officeart/2016/7/layout/HorizontalActionList"/>
    <dgm:cxn modelId="{F5F6828D-C2B0-48DC-8ADB-002DFFB17662}" type="presParOf" srcId="{8AF54FC1-A5FE-4C2B-BFF7-C79CCFF27AF2}" destId="{4481D430-53B6-4895-9FF9-1B3037F43B08}" srcOrd="1" destOrd="0" presId="urn:microsoft.com/office/officeart/2016/7/layout/HorizontalActionList"/>
    <dgm:cxn modelId="{85AE0957-CFF2-44E8-995C-1FBD24121672}" type="presParOf" srcId="{84F02F18-F6C3-439D-A41C-4E5E285142E1}" destId="{3BD40E37-F1CD-4BFE-BEA8-50AA27AD4E1F}" srcOrd="3" destOrd="0" presId="urn:microsoft.com/office/officeart/2016/7/layout/HorizontalActionList"/>
    <dgm:cxn modelId="{B2782D65-171D-40BA-8FE3-AC4DD4409088}" type="presParOf" srcId="{84F02F18-F6C3-439D-A41C-4E5E285142E1}" destId="{EA5675D5-D158-4426-BD9E-EA7154C10F6C}" srcOrd="4" destOrd="0" presId="urn:microsoft.com/office/officeart/2016/7/layout/HorizontalActionList"/>
    <dgm:cxn modelId="{7AD45EC2-61A2-4560-9771-FEB63AB9A4EC}" type="presParOf" srcId="{EA5675D5-D158-4426-BD9E-EA7154C10F6C}" destId="{C949B7F9-5529-4A02-B16C-4E0CAE54E298}" srcOrd="0" destOrd="0" presId="urn:microsoft.com/office/officeart/2016/7/layout/HorizontalActionList"/>
    <dgm:cxn modelId="{B9FF4D52-0872-437A-B932-6C4A15BBE082}" type="presParOf" srcId="{EA5675D5-D158-4426-BD9E-EA7154C10F6C}" destId="{23417D50-8F1F-4172-AB02-B0D38328272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15985-BA09-4B9A-8A92-30671694ACE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F246FDB-24C1-4D08-9AA4-31C0BF71195B}">
      <dgm:prSet/>
      <dgm:spPr/>
      <dgm:t>
        <a:bodyPr/>
        <a:lstStyle/>
        <a:p>
          <a:pPr>
            <a:defRPr cap="all"/>
          </a:pPr>
          <a:r>
            <a:rPr lang="en-US"/>
            <a:t>GO Quiet: approach silently, use nonverbals, limit auditory processing demands</a:t>
          </a:r>
        </a:p>
      </dgm:t>
    </dgm:pt>
    <dgm:pt modelId="{A7D3B9FF-0EF5-42FD-9E20-49DFD83E1778}" type="parTrans" cxnId="{C6CC0C64-2C1E-4EFC-B983-33B6DA91636F}">
      <dgm:prSet/>
      <dgm:spPr/>
      <dgm:t>
        <a:bodyPr/>
        <a:lstStyle/>
        <a:p>
          <a:endParaRPr lang="en-US"/>
        </a:p>
      </dgm:t>
    </dgm:pt>
    <dgm:pt modelId="{7416F6D0-364D-48AA-9B66-09351D4A2431}" type="sibTrans" cxnId="{C6CC0C64-2C1E-4EFC-B983-33B6DA91636F}">
      <dgm:prSet/>
      <dgm:spPr/>
      <dgm:t>
        <a:bodyPr/>
        <a:lstStyle/>
        <a:p>
          <a:endParaRPr lang="en-US"/>
        </a:p>
      </dgm:t>
    </dgm:pt>
    <dgm:pt modelId="{10455432-39C7-4532-9BAA-1FA266720B05}">
      <dgm:prSet/>
      <dgm:spPr/>
      <dgm:t>
        <a:bodyPr/>
        <a:lstStyle/>
        <a:p>
          <a:pPr>
            <a:defRPr cap="all"/>
          </a:pPr>
          <a:r>
            <a:rPr lang="en-US"/>
            <a:t>Ask Open-ended questions: skip directions &amp; corrections, pause between questions, aim to understand perspective</a:t>
          </a:r>
        </a:p>
      </dgm:t>
    </dgm:pt>
    <dgm:pt modelId="{B4E8E91D-EDA3-42DF-9114-D8118A035710}" type="parTrans" cxnId="{0A4E890F-0272-464F-B7E5-EF94D531AE53}">
      <dgm:prSet/>
      <dgm:spPr/>
      <dgm:t>
        <a:bodyPr/>
        <a:lstStyle/>
        <a:p>
          <a:endParaRPr lang="en-US"/>
        </a:p>
      </dgm:t>
    </dgm:pt>
    <dgm:pt modelId="{2A375F6C-F75D-4F82-A0F7-A6ACF6999F4E}" type="sibTrans" cxnId="{0A4E890F-0272-464F-B7E5-EF94D531AE53}">
      <dgm:prSet/>
      <dgm:spPr/>
      <dgm:t>
        <a:bodyPr/>
        <a:lstStyle/>
        <a:p>
          <a:endParaRPr lang="en-US"/>
        </a:p>
      </dgm:t>
    </dgm:pt>
    <dgm:pt modelId="{3F8108BB-03C2-4A22-8C34-7497E544A3CA}">
      <dgm:prSet/>
      <dgm:spPr/>
      <dgm:t>
        <a:bodyPr/>
        <a:lstStyle/>
        <a:p>
          <a:pPr>
            <a:defRPr cap="all"/>
          </a:pPr>
          <a:r>
            <a:rPr lang="en-US"/>
            <a:t>Give Visual Support: Write, Draw or Display Directions</a:t>
          </a:r>
        </a:p>
      </dgm:t>
    </dgm:pt>
    <dgm:pt modelId="{64C0D584-E918-4548-88C5-D67BDCA147C4}" type="parTrans" cxnId="{0C7279E2-51EC-426B-A5AA-B97C4BA011A6}">
      <dgm:prSet/>
      <dgm:spPr/>
      <dgm:t>
        <a:bodyPr/>
        <a:lstStyle/>
        <a:p>
          <a:endParaRPr lang="en-US"/>
        </a:p>
      </dgm:t>
    </dgm:pt>
    <dgm:pt modelId="{5CAD27C1-A1B6-4899-8622-7FE6C18C996D}" type="sibTrans" cxnId="{0C7279E2-51EC-426B-A5AA-B97C4BA011A6}">
      <dgm:prSet/>
      <dgm:spPr/>
      <dgm:t>
        <a:bodyPr/>
        <a:lstStyle/>
        <a:p>
          <a:endParaRPr lang="en-US"/>
        </a:p>
      </dgm:t>
    </dgm:pt>
    <dgm:pt modelId="{F6FA60FF-A108-4C70-B7FA-79914D1C1087}">
      <dgm:prSet/>
      <dgm:spPr/>
      <dgm:t>
        <a:bodyPr/>
        <a:lstStyle/>
        <a:p>
          <a:pPr>
            <a:defRPr cap="all"/>
          </a:pPr>
          <a:r>
            <a:rPr lang="en-US"/>
            <a:t>Offer Breaks: Go for a Walk, Take a Breath, Sit Together, Get Some Water</a:t>
          </a:r>
        </a:p>
      </dgm:t>
    </dgm:pt>
    <dgm:pt modelId="{DB9759D8-6DA3-4ECA-AD2F-480978374AE1}" type="parTrans" cxnId="{8AFA9989-1565-40CC-8E15-0BA36DDE95A1}">
      <dgm:prSet/>
      <dgm:spPr/>
      <dgm:t>
        <a:bodyPr/>
        <a:lstStyle/>
        <a:p>
          <a:endParaRPr lang="en-US"/>
        </a:p>
      </dgm:t>
    </dgm:pt>
    <dgm:pt modelId="{30752833-B841-4763-8ED2-58CCF39FE117}" type="sibTrans" cxnId="{8AFA9989-1565-40CC-8E15-0BA36DDE95A1}">
      <dgm:prSet/>
      <dgm:spPr/>
      <dgm:t>
        <a:bodyPr/>
        <a:lstStyle/>
        <a:p>
          <a:endParaRPr lang="en-US"/>
        </a:p>
      </dgm:t>
    </dgm:pt>
    <dgm:pt modelId="{D20E505B-3BB5-4AC8-9044-28E463FD3B92}">
      <dgm:prSet/>
      <dgm:spPr/>
      <dgm:t>
        <a:bodyPr/>
        <a:lstStyle/>
        <a:p>
          <a:pPr>
            <a:defRPr cap="all"/>
          </a:pPr>
          <a:r>
            <a:rPr lang="en-US"/>
            <a:t>Get Creative: Play Calm music, move, dance, draw, create</a:t>
          </a:r>
        </a:p>
      </dgm:t>
    </dgm:pt>
    <dgm:pt modelId="{7F0B3B1A-B4AB-408D-A9C7-7975DB20CEB5}" type="parTrans" cxnId="{9BF82E47-49CA-4875-9E4F-A6D078525461}">
      <dgm:prSet/>
      <dgm:spPr/>
      <dgm:t>
        <a:bodyPr/>
        <a:lstStyle/>
        <a:p>
          <a:endParaRPr lang="en-US"/>
        </a:p>
      </dgm:t>
    </dgm:pt>
    <dgm:pt modelId="{3B6D94A2-A584-4E12-A4D3-AFA5EE857212}" type="sibTrans" cxnId="{9BF82E47-49CA-4875-9E4F-A6D078525461}">
      <dgm:prSet/>
      <dgm:spPr/>
      <dgm:t>
        <a:bodyPr/>
        <a:lstStyle/>
        <a:p>
          <a:endParaRPr lang="en-US"/>
        </a:p>
      </dgm:t>
    </dgm:pt>
    <dgm:pt modelId="{B2921FBB-C0BD-43E0-944A-AD564D47B21D}" type="pres">
      <dgm:prSet presAssocID="{0A015985-BA09-4B9A-8A92-30671694ACE7}" presName="root" presStyleCnt="0">
        <dgm:presLayoutVars>
          <dgm:dir/>
          <dgm:resizeHandles val="exact"/>
        </dgm:presLayoutVars>
      </dgm:prSet>
      <dgm:spPr/>
    </dgm:pt>
    <dgm:pt modelId="{7BBF0061-20F6-4F92-8A79-B60AFCDC66D5}" type="pres">
      <dgm:prSet presAssocID="{5F246FDB-24C1-4D08-9AA4-31C0BF71195B}" presName="compNode" presStyleCnt="0"/>
      <dgm:spPr/>
    </dgm:pt>
    <dgm:pt modelId="{25B2553A-8D9E-4685-9B4E-448D5F91670F}" type="pres">
      <dgm:prSet presAssocID="{5F246FDB-24C1-4D08-9AA4-31C0BF71195B}" presName="iconBgRect" presStyleLbl="bgShp" presStyleIdx="0" presStyleCnt="5"/>
      <dgm:spPr/>
    </dgm:pt>
    <dgm:pt modelId="{253768A1-97D7-4D17-982E-FDA700DA80FD}" type="pres">
      <dgm:prSet presAssocID="{5F246FDB-24C1-4D08-9AA4-31C0BF71195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4D0D0EB3-B0CF-4F53-B534-B90798F3797E}" type="pres">
      <dgm:prSet presAssocID="{5F246FDB-24C1-4D08-9AA4-31C0BF71195B}" presName="spaceRect" presStyleCnt="0"/>
      <dgm:spPr/>
    </dgm:pt>
    <dgm:pt modelId="{67236EA4-388F-4A2D-AC31-2CC5BC1536D2}" type="pres">
      <dgm:prSet presAssocID="{5F246FDB-24C1-4D08-9AA4-31C0BF71195B}" presName="textRect" presStyleLbl="revTx" presStyleIdx="0" presStyleCnt="5">
        <dgm:presLayoutVars>
          <dgm:chMax val="1"/>
          <dgm:chPref val="1"/>
        </dgm:presLayoutVars>
      </dgm:prSet>
      <dgm:spPr/>
    </dgm:pt>
    <dgm:pt modelId="{F892A6D3-A4F9-4E5B-8F62-A0BAF5DCA00A}" type="pres">
      <dgm:prSet presAssocID="{7416F6D0-364D-48AA-9B66-09351D4A2431}" presName="sibTrans" presStyleCnt="0"/>
      <dgm:spPr/>
    </dgm:pt>
    <dgm:pt modelId="{BB22ACFB-DAD3-4D98-8F99-84012CA24F51}" type="pres">
      <dgm:prSet presAssocID="{10455432-39C7-4532-9BAA-1FA266720B05}" presName="compNode" presStyleCnt="0"/>
      <dgm:spPr/>
    </dgm:pt>
    <dgm:pt modelId="{AC9BBFFB-A444-4E0A-B7FB-062DD520F53C}" type="pres">
      <dgm:prSet presAssocID="{10455432-39C7-4532-9BAA-1FA266720B05}" presName="iconBgRect" presStyleLbl="bgShp" presStyleIdx="1" presStyleCnt="5"/>
      <dgm:spPr/>
    </dgm:pt>
    <dgm:pt modelId="{1B1A3A85-23DD-4A2D-ADE7-3E4EE7FE857F}" type="pres">
      <dgm:prSet presAssocID="{10455432-39C7-4532-9BAA-1FA266720B0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use"/>
        </a:ext>
      </dgm:extLst>
    </dgm:pt>
    <dgm:pt modelId="{0C543823-EB7E-4D5A-ACCC-52025A5DAF92}" type="pres">
      <dgm:prSet presAssocID="{10455432-39C7-4532-9BAA-1FA266720B05}" presName="spaceRect" presStyleCnt="0"/>
      <dgm:spPr/>
    </dgm:pt>
    <dgm:pt modelId="{D3D232B2-BE33-4249-9F2C-7B3A4C6DFD5C}" type="pres">
      <dgm:prSet presAssocID="{10455432-39C7-4532-9BAA-1FA266720B05}" presName="textRect" presStyleLbl="revTx" presStyleIdx="1" presStyleCnt="5">
        <dgm:presLayoutVars>
          <dgm:chMax val="1"/>
          <dgm:chPref val="1"/>
        </dgm:presLayoutVars>
      </dgm:prSet>
      <dgm:spPr/>
    </dgm:pt>
    <dgm:pt modelId="{C4E838F4-6A4F-4DF1-BD96-D22B263B6559}" type="pres">
      <dgm:prSet presAssocID="{2A375F6C-F75D-4F82-A0F7-A6ACF6999F4E}" presName="sibTrans" presStyleCnt="0"/>
      <dgm:spPr/>
    </dgm:pt>
    <dgm:pt modelId="{D52E7BA9-9C20-448F-AD89-3EB0D99A0F07}" type="pres">
      <dgm:prSet presAssocID="{3F8108BB-03C2-4A22-8C34-7497E544A3CA}" presName="compNode" presStyleCnt="0"/>
      <dgm:spPr/>
    </dgm:pt>
    <dgm:pt modelId="{C855A05C-B162-4A31-AA1B-CA23AE98B664}" type="pres">
      <dgm:prSet presAssocID="{3F8108BB-03C2-4A22-8C34-7497E544A3CA}" presName="iconBgRect" presStyleLbl="bgShp" presStyleIdx="2" presStyleCnt="5"/>
      <dgm:spPr/>
    </dgm:pt>
    <dgm:pt modelId="{B0661309-DAB5-475B-86DD-E39646C0D5D5}" type="pres">
      <dgm:prSet presAssocID="{3F8108BB-03C2-4A22-8C34-7497E544A3C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E4393423-D724-4DFA-A5C3-EFD70DB7D8C0}" type="pres">
      <dgm:prSet presAssocID="{3F8108BB-03C2-4A22-8C34-7497E544A3CA}" presName="spaceRect" presStyleCnt="0"/>
      <dgm:spPr/>
    </dgm:pt>
    <dgm:pt modelId="{A0DA8B6D-A3B9-41B1-A169-2EC422131D29}" type="pres">
      <dgm:prSet presAssocID="{3F8108BB-03C2-4A22-8C34-7497E544A3CA}" presName="textRect" presStyleLbl="revTx" presStyleIdx="2" presStyleCnt="5">
        <dgm:presLayoutVars>
          <dgm:chMax val="1"/>
          <dgm:chPref val="1"/>
        </dgm:presLayoutVars>
      </dgm:prSet>
      <dgm:spPr/>
    </dgm:pt>
    <dgm:pt modelId="{A88909D9-4951-42B7-9535-5586BC516CAF}" type="pres">
      <dgm:prSet presAssocID="{5CAD27C1-A1B6-4899-8622-7FE6C18C996D}" presName="sibTrans" presStyleCnt="0"/>
      <dgm:spPr/>
    </dgm:pt>
    <dgm:pt modelId="{802601FE-05C1-409B-8BE9-3FA6B2E1B868}" type="pres">
      <dgm:prSet presAssocID="{F6FA60FF-A108-4C70-B7FA-79914D1C1087}" presName="compNode" presStyleCnt="0"/>
      <dgm:spPr/>
    </dgm:pt>
    <dgm:pt modelId="{E8F20CB4-F6CF-4CA6-B1C2-23F90B4DC73C}" type="pres">
      <dgm:prSet presAssocID="{F6FA60FF-A108-4C70-B7FA-79914D1C1087}" presName="iconBgRect" presStyleLbl="bgShp" presStyleIdx="3" presStyleCnt="5"/>
      <dgm:spPr/>
    </dgm:pt>
    <dgm:pt modelId="{3B2EA448-103C-4390-AE6C-3F9C4A068D89}" type="pres">
      <dgm:prSet presAssocID="{F6FA60FF-A108-4C70-B7FA-79914D1C108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se"/>
        </a:ext>
      </dgm:extLst>
    </dgm:pt>
    <dgm:pt modelId="{04115F0D-782B-48A2-B4FE-1BE2F83466F5}" type="pres">
      <dgm:prSet presAssocID="{F6FA60FF-A108-4C70-B7FA-79914D1C1087}" presName="spaceRect" presStyleCnt="0"/>
      <dgm:spPr/>
    </dgm:pt>
    <dgm:pt modelId="{6BC166E9-6715-4807-9035-1E2BD899A7FA}" type="pres">
      <dgm:prSet presAssocID="{F6FA60FF-A108-4C70-B7FA-79914D1C1087}" presName="textRect" presStyleLbl="revTx" presStyleIdx="3" presStyleCnt="5">
        <dgm:presLayoutVars>
          <dgm:chMax val="1"/>
          <dgm:chPref val="1"/>
        </dgm:presLayoutVars>
      </dgm:prSet>
      <dgm:spPr/>
    </dgm:pt>
    <dgm:pt modelId="{2D29A29E-90E7-4BBD-9FF5-73D40C7604A8}" type="pres">
      <dgm:prSet presAssocID="{30752833-B841-4763-8ED2-58CCF39FE117}" presName="sibTrans" presStyleCnt="0"/>
      <dgm:spPr/>
    </dgm:pt>
    <dgm:pt modelId="{927F2496-D5A8-43D5-A19F-2D1942C24217}" type="pres">
      <dgm:prSet presAssocID="{D20E505B-3BB5-4AC8-9044-28E463FD3B92}" presName="compNode" presStyleCnt="0"/>
      <dgm:spPr/>
    </dgm:pt>
    <dgm:pt modelId="{02F9C1FC-3A6C-4101-A52E-FA31FE30D207}" type="pres">
      <dgm:prSet presAssocID="{D20E505B-3BB5-4AC8-9044-28E463FD3B92}" presName="iconBgRect" presStyleLbl="bgShp" presStyleIdx="4" presStyleCnt="5"/>
      <dgm:spPr/>
    </dgm:pt>
    <dgm:pt modelId="{5E73F6B6-4BA2-412D-A1C5-E16A9E965DCE}" type="pres">
      <dgm:prSet presAssocID="{D20E505B-3BB5-4AC8-9044-28E463FD3B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nce"/>
        </a:ext>
      </dgm:extLst>
    </dgm:pt>
    <dgm:pt modelId="{E5DE441A-7D2B-4582-A633-ABB8899DC84C}" type="pres">
      <dgm:prSet presAssocID="{D20E505B-3BB5-4AC8-9044-28E463FD3B92}" presName="spaceRect" presStyleCnt="0"/>
      <dgm:spPr/>
    </dgm:pt>
    <dgm:pt modelId="{04EE2AF2-A1F8-46E7-9B92-66E82E5D1FFF}" type="pres">
      <dgm:prSet presAssocID="{D20E505B-3BB5-4AC8-9044-28E463FD3B92}" presName="textRect" presStyleLbl="revTx" presStyleIdx="4" presStyleCnt="5">
        <dgm:presLayoutVars>
          <dgm:chMax val="1"/>
          <dgm:chPref val="1"/>
        </dgm:presLayoutVars>
      </dgm:prSet>
      <dgm:spPr/>
    </dgm:pt>
  </dgm:ptLst>
  <dgm:cxnLst>
    <dgm:cxn modelId="{0A4E890F-0272-464F-B7E5-EF94D531AE53}" srcId="{0A015985-BA09-4B9A-8A92-30671694ACE7}" destId="{10455432-39C7-4532-9BAA-1FA266720B05}" srcOrd="1" destOrd="0" parTransId="{B4E8E91D-EDA3-42DF-9114-D8118A035710}" sibTransId="{2A375F6C-F75D-4F82-A0F7-A6ACF6999F4E}"/>
    <dgm:cxn modelId="{196C6E5C-0810-4F6F-A5B5-BABAFDAD4086}" type="presOf" srcId="{F6FA60FF-A108-4C70-B7FA-79914D1C1087}" destId="{6BC166E9-6715-4807-9035-1E2BD899A7FA}" srcOrd="0" destOrd="0" presId="urn:microsoft.com/office/officeart/2018/5/layout/IconCircleLabelList"/>
    <dgm:cxn modelId="{C6CC0C64-2C1E-4EFC-B983-33B6DA91636F}" srcId="{0A015985-BA09-4B9A-8A92-30671694ACE7}" destId="{5F246FDB-24C1-4D08-9AA4-31C0BF71195B}" srcOrd="0" destOrd="0" parTransId="{A7D3B9FF-0EF5-42FD-9E20-49DFD83E1778}" sibTransId="{7416F6D0-364D-48AA-9B66-09351D4A2431}"/>
    <dgm:cxn modelId="{9BF82E47-49CA-4875-9E4F-A6D078525461}" srcId="{0A015985-BA09-4B9A-8A92-30671694ACE7}" destId="{D20E505B-3BB5-4AC8-9044-28E463FD3B92}" srcOrd="4" destOrd="0" parTransId="{7F0B3B1A-B4AB-408D-A9C7-7975DB20CEB5}" sibTransId="{3B6D94A2-A584-4E12-A4D3-AFA5EE857212}"/>
    <dgm:cxn modelId="{A7EE854B-82BA-4491-990F-642E5CE5C096}" type="presOf" srcId="{10455432-39C7-4532-9BAA-1FA266720B05}" destId="{D3D232B2-BE33-4249-9F2C-7B3A4C6DFD5C}" srcOrd="0" destOrd="0" presId="urn:microsoft.com/office/officeart/2018/5/layout/IconCircleLabelList"/>
    <dgm:cxn modelId="{C88E596D-3B2D-4C74-BDE5-038AF16FEA4C}" type="presOf" srcId="{0A015985-BA09-4B9A-8A92-30671694ACE7}" destId="{B2921FBB-C0BD-43E0-944A-AD564D47B21D}" srcOrd="0" destOrd="0" presId="urn:microsoft.com/office/officeart/2018/5/layout/IconCircleLabelList"/>
    <dgm:cxn modelId="{17B6BB6D-A34E-4AB4-9A43-376C8C5EF032}" type="presOf" srcId="{5F246FDB-24C1-4D08-9AA4-31C0BF71195B}" destId="{67236EA4-388F-4A2D-AC31-2CC5BC1536D2}" srcOrd="0" destOrd="0" presId="urn:microsoft.com/office/officeart/2018/5/layout/IconCircleLabelList"/>
    <dgm:cxn modelId="{8AFA9989-1565-40CC-8E15-0BA36DDE95A1}" srcId="{0A015985-BA09-4B9A-8A92-30671694ACE7}" destId="{F6FA60FF-A108-4C70-B7FA-79914D1C1087}" srcOrd="3" destOrd="0" parTransId="{DB9759D8-6DA3-4ECA-AD2F-480978374AE1}" sibTransId="{30752833-B841-4763-8ED2-58CCF39FE117}"/>
    <dgm:cxn modelId="{EF70CFA8-A1F3-4984-9585-D61CEDD303C8}" type="presOf" srcId="{D20E505B-3BB5-4AC8-9044-28E463FD3B92}" destId="{04EE2AF2-A1F8-46E7-9B92-66E82E5D1FFF}" srcOrd="0" destOrd="0" presId="urn:microsoft.com/office/officeart/2018/5/layout/IconCircleLabelList"/>
    <dgm:cxn modelId="{75BA41AC-5E3C-4AFE-BB6F-E1DBA2DEFCF1}" type="presOf" srcId="{3F8108BB-03C2-4A22-8C34-7497E544A3CA}" destId="{A0DA8B6D-A3B9-41B1-A169-2EC422131D29}" srcOrd="0" destOrd="0" presId="urn:microsoft.com/office/officeart/2018/5/layout/IconCircleLabelList"/>
    <dgm:cxn modelId="{0C7279E2-51EC-426B-A5AA-B97C4BA011A6}" srcId="{0A015985-BA09-4B9A-8A92-30671694ACE7}" destId="{3F8108BB-03C2-4A22-8C34-7497E544A3CA}" srcOrd="2" destOrd="0" parTransId="{64C0D584-E918-4548-88C5-D67BDCA147C4}" sibTransId="{5CAD27C1-A1B6-4899-8622-7FE6C18C996D}"/>
    <dgm:cxn modelId="{07D83746-4B88-4457-AD8C-0284F4471A45}" type="presParOf" srcId="{B2921FBB-C0BD-43E0-944A-AD564D47B21D}" destId="{7BBF0061-20F6-4F92-8A79-B60AFCDC66D5}" srcOrd="0" destOrd="0" presId="urn:microsoft.com/office/officeart/2018/5/layout/IconCircleLabelList"/>
    <dgm:cxn modelId="{50BF7ACA-5783-4200-B72D-16DAADD5C602}" type="presParOf" srcId="{7BBF0061-20F6-4F92-8A79-B60AFCDC66D5}" destId="{25B2553A-8D9E-4685-9B4E-448D5F91670F}" srcOrd="0" destOrd="0" presId="urn:microsoft.com/office/officeart/2018/5/layout/IconCircleLabelList"/>
    <dgm:cxn modelId="{E13F4763-3BDE-4798-9C55-A53E5181A2E0}" type="presParOf" srcId="{7BBF0061-20F6-4F92-8A79-B60AFCDC66D5}" destId="{253768A1-97D7-4D17-982E-FDA700DA80FD}" srcOrd="1" destOrd="0" presId="urn:microsoft.com/office/officeart/2018/5/layout/IconCircleLabelList"/>
    <dgm:cxn modelId="{11BAACE7-BC01-4122-82DD-947E4A3318B8}" type="presParOf" srcId="{7BBF0061-20F6-4F92-8A79-B60AFCDC66D5}" destId="{4D0D0EB3-B0CF-4F53-B534-B90798F3797E}" srcOrd="2" destOrd="0" presId="urn:microsoft.com/office/officeart/2018/5/layout/IconCircleLabelList"/>
    <dgm:cxn modelId="{CB7E9ADD-449D-42CF-9D5A-C92C221F1586}" type="presParOf" srcId="{7BBF0061-20F6-4F92-8A79-B60AFCDC66D5}" destId="{67236EA4-388F-4A2D-AC31-2CC5BC1536D2}" srcOrd="3" destOrd="0" presId="urn:microsoft.com/office/officeart/2018/5/layout/IconCircleLabelList"/>
    <dgm:cxn modelId="{805BB819-CF41-4826-B37C-0BDAA9EEE831}" type="presParOf" srcId="{B2921FBB-C0BD-43E0-944A-AD564D47B21D}" destId="{F892A6D3-A4F9-4E5B-8F62-A0BAF5DCA00A}" srcOrd="1" destOrd="0" presId="urn:microsoft.com/office/officeart/2018/5/layout/IconCircleLabelList"/>
    <dgm:cxn modelId="{BF660E9A-0AFB-450E-81BF-EF6475BDFEFF}" type="presParOf" srcId="{B2921FBB-C0BD-43E0-944A-AD564D47B21D}" destId="{BB22ACFB-DAD3-4D98-8F99-84012CA24F51}" srcOrd="2" destOrd="0" presId="urn:microsoft.com/office/officeart/2018/5/layout/IconCircleLabelList"/>
    <dgm:cxn modelId="{4E645A5B-5B1E-4703-993A-70601D6162E4}" type="presParOf" srcId="{BB22ACFB-DAD3-4D98-8F99-84012CA24F51}" destId="{AC9BBFFB-A444-4E0A-B7FB-062DD520F53C}" srcOrd="0" destOrd="0" presId="urn:microsoft.com/office/officeart/2018/5/layout/IconCircleLabelList"/>
    <dgm:cxn modelId="{498282FA-52C5-432F-9E0B-F7F52909584C}" type="presParOf" srcId="{BB22ACFB-DAD3-4D98-8F99-84012CA24F51}" destId="{1B1A3A85-23DD-4A2D-ADE7-3E4EE7FE857F}" srcOrd="1" destOrd="0" presId="urn:microsoft.com/office/officeart/2018/5/layout/IconCircleLabelList"/>
    <dgm:cxn modelId="{2F79043B-EBE7-4970-A9D3-B81D4C849F50}" type="presParOf" srcId="{BB22ACFB-DAD3-4D98-8F99-84012CA24F51}" destId="{0C543823-EB7E-4D5A-ACCC-52025A5DAF92}" srcOrd="2" destOrd="0" presId="urn:microsoft.com/office/officeart/2018/5/layout/IconCircleLabelList"/>
    <dgm:cxn modelId="{0A4121F8-71DB-4F41-BBA2-9F99464F3A90}" type="presParOf" srcId="{BB22ACFB-DAD3-4D98-8F99-84012CA24F51}" destId="{D3D232B2-BE33-4249-9F2C-7B3A4C6DFD5C}" srcOrd="3" destOrd="0" presId="urn:microsoft.com/office/officeart/2018/5/layout/IconCircleLabelList"/>
    <dgm:cxn modelId="{846AD12E-C262-4F38-8B8E-0813CF593E1F}" type="presParOf" srcId="{B2921FBB-C0BD-43E0-944A-AD564D47B21D}" destId="{C4E838F4-6A4F-4DF1-BD96-D22B263B6559}" srcOrd="3" destOrd="0" presId="urn:microsoft.com/office/officeart/2018/5/layout/IconCircleLabelList"/>
    <dgm:cxn modelId="{9A8B6351-3B34-4F75-89DB-6715C9036897}" type="presParOf" srcId="{B2921FBB-C0BD-43E0-944A-AD564D47B21D}" destId="{D52E7BA9-9C20-448F-AD89-3EB0D99A0F07}" srcOrd="4" destOrd="0" presId="urn:microsoft.com/office/officeart/2018/5/layout/IconCircleLabelList"/>
    <dgm:cxn modelId="{7FF4DAD7-FD1E-45BF-B899-A0821B9032D1}" type="presParOf" srcId="{D52E7BA9-9C20-448F-AD89-3EB0D99A0F07}" destId="{C855A05C-B162-4A31-AA1B-CA23AE98B664}" srcOrd="0" destOrd="0" presId="urn:microsoft.com/office/officeart/2018/5/layout/IconCircleLabelList"/>
    <dgm:cxn modelId="{85F17AFF-A5A3-4B1A-9A33-29D0D1AD0BC5}" type="presParOf" srcId="{D52E7BA9-9C20-448F-AD89-3EB0D99A0F07}" destId="{B0661309-DAB5-475B-86DD-E39646C0D5D5}" srcOrd="1" destOrd="0" presId="urn:microsoft.com/office/officeart/2018/5/layout/IconCircleLabelList"/>
    <dgm:cxn modelId="{96456C76-F269-45D4-9A89-C68AC5B559F2}" type="presParOf" srcId="{D52E7BA9-9C20-448F-AD89-3EB0D99A0F07}" destId="{E4393423-D724-4DFA-A5C3-EFD70DB7D8C0}" srcOrd="2" destOrd="0" presId="urn:microsoft.com/office/officeart/2018/5/layout/IconCircleLabelList"/>
    <dgm:cxn modelId="{3DA3FBBB-2A8A-457C-BD3E-BD768BF1ADDA}" type="presParOf" srcId="{D52E7BA9-9C20-448F-AD89-3EB0D99A0F07}" destId="{A0DA8B6D-A3B9-41B1-A169-2EC422131D29}" srcOrd="3" destOrd="0" presId="urn:microsoft.com/office/officeart/2018/5/layout/IconCircleLabelList"/>
    <dgm:cxn modelId="{8C0F836C-9698-40C6-ADAC-3BB27C42F832}" type="presParOf" srcId="{B2921FBB-C0BD-43E0-944A-AD564D47B21D}" destId="{A88909D9-4951-42B7-9535-5586BC516CAF}" srcOrd="5" destOrd="0" presId="urn:microsoft.com/office/officeart/2018/5/layout/IconCircleLabelList"/>
    <dgm:cxn modelId="{C8905276-2F32-440A-8B5A-670F8E8BA2B2}" type="presParOf" srcId="{B2921FBB-C0BD-43E0-944A-AD564D47B21D}" destId="{802601FE-05C1-409B-8BE9-3FA6B2E1B868}" srcOrd="6" destOrd="0" presId="urn:microsoft.com/office/officeart/2018/5/layout/IconCircleLabelList"/>
    <dgm:cxn modelId="{515A10DD-1CEF-441C-9C59-30D89057036C}" type="presParOf" srcId="{802601FE-05C1-409B-8BE9-3FA6B2E1B868}" destId="{E8F20CB4-F6CF-4CA6-B1C2-23F90B4DC73C}" srcOrd="0" destOrd="0" presId="urn:microsoft.com/office/officeart/2018/5/layout/IconCircleLabelList"/>
    <dgm:cxn modelId="{0F9E8CF7-DB68-48FB-9FDF-E3C5FB96AAF6}" type="presParOf" srcId="{802601FE-05C1-409B-8BE9-3FA6B2E1B868}" destId="{3B2EA448-103C-4390-AE6C-3F9C4A068D89}" srcOrd="1" destOrd="0" presId="urn:microsoft.com/office/officeart/2018/5/layout/IconCircleLabelList"/>
    <dgm:cxn modelId="{65DBD588-86CE-4B20-B24F-C37D0A0767BD}" type="presParOf" srcId="{802601FE-05C1-409B-8BE9-3FA6B2E1B868}" destId="{04115F0D-782B-48A2-B4FE-1BE2F83466F5}" srcOrd="2" destOrd="0" presId="urn:microsoft.com/office/officeart/2018/5/layout/IconCircleLabelList"/>
    <dgm:cxn modelId="{D7C1DF8B-9158-41BB-AD11-56B4943AA621}" type="presParOf" srcId="{802601FE-05C1-409B-8BE9-3FA6B2E1B868}" destId="{6BC166E9-6715-4807-9035-1E2BD899A7FA}" srcOrd="3" destOrd="0" presId="urn:microsoft.com/office/officeart/2018/5/layout/IconCircleLabelList"/>
    <dgm:cxn modelId="{BA7A60E2-990D-45D7-AFF3-3A79E809FEF5}" type="presParOf" srcId="{B2921FBB-C0BD-43E0-944A-AD564D47B21D}" destId="{2D29A29E-90E7-4BBD-9FF5-73D40C7604A8}" srcOrd="7" destOrd="0" presId="urn:microsoft.com/office/officeart/2018/5/layout/IconCircleLabelList"/>
    <dgm:cxn modelId="{EFB40229-AE9C-4BAD-AAB1-94FEC27AD968}" type="presParOf" srcId="{B2921FBB-C0BD-43E0-944A-AD564D47B21D}" destId="{927F2496-D5A8-43D5-A19F-2D1942C24217}" srcOrd="8" destOrd="0" presId="urn:microsoft.com/office/officeart/2018/5/layout/IconCircleLabelList"/>
    <dgm:cxn modelId="{FB6182C0-A5AD-45AD-B61C-28D56B6D7BD6}" type="presParOf" srcId="{927F2496-D5A8-43D5-A19F-2D1942C24217}" destId="{02F9C1FC-3A6C-4101-A52E-FA31FE30D207}" srcOrd="0" destOrd="0" presId="urn:microsoft.com/office/officeart/2018/5/layout/IconCircleLabelList"/>
    <dgm:cxn modelId="{CE10CF8F-1E89-4F27-9620-573A32F7E3F1}" type="presParOf" srcId="{927F2496-D5A8-43D5-A19F-2D1942C24217}" destId="{5E73F6B6-4BA2-412D-A1C5-E16A9E965DCE}" srcOrd="1" destOrd="0" presId="urn:microsoft.com/office/officeart/2018/5/layout/IconCircleLabelList"/>
    <dgm:cxn modelId="{899A4FAD-6CAA-4C70-892F-B42C11C1DBE8}" type="presParOf" srcId="{927F2496-D5A8-43D5-A19F-2D1942C24217}" destId="{E5DE441A-7D2B-4582-A633-ABB8899DC84C}" srcOrd="2" destOrd="0" presId="urn:microsoft.com/office/officeart/2018/5/layout/IconCircleLabelList"/>
    <dgm:cxn modelId="{8482FA1A-408F-4EC4-82E6-29DD70174EC9}" type="presParOf" srcId="{927F2496-D5A8-43D5-A19F-2D1942C24217}" destId="{04EE2AF2-A1F8-46E7-9B92-66E82E5D1FF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E3F596-D4CA-4D4A-B098-12F75812BD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9DDF12-03A4-4EF2-97A6-0AC9E395C432}">
      <dgm:prSet/>
      <dgm:spPr/>
      <dgm:t>
        <a:bodyPr/>
        <a:lstStyle/>
        <a:p>
          <a:pPr>
            <a:lnSpc>
              <a:spcPct val="100000"/>
            </a:lnSpc>
          </a:pPr>
          <a:r>
            <a:rPr lang="en-US" dirty="0"/>
            <a:t>If wellness isn’t a priority, am I saying that unwellness is?</a:t>
          </a:r>
        </a:p>
      </dgm:t>
    </dgm:pt>
    <dgm:pt modelId="{408A8857-9F20-412D-89A6-9B2440E9E40D}" type="parTrans" cxnId="{1B01B80E-DC49-4DED-BA1A-E7D6EE798854}">
      <dgm:prSet/>
      <dgm:spPr/>
      <dgm:t>
        <a:bodyPr/>
        <a:lstStyle/>
        <a:p>
          <a:endParaRPr lang="en-US"/>
        </a:p>
      </dgm:t>
    </dgm:pt>
    <dgm:pt modelId="{ED1C12AA-CFF1-4839-B6BC-299E8D8E52D8}" type="sibTrans" cxnId="{1B01B80E-DC49-4DED-BA1A-E7D6EE798854}">
      <dgm:prSet/>
      <dgm:spPr/>
      <dgm:t>
        <a:bodyPr/>
        <a:lstStyle/>
        <a:p>
          <a:endParaRPr lang="en-US"/>
        </a:p>
      </dgm:t>
    </dgm:pt>
    <dgm:pt modelId="{552A08EF-007F-4F1D-9286-7AEAF5A31049}">
      <dgm:prSet/>
      <dgm:spPr/>
      <dgm:t>
        <a:bodyPr/>
        <a:lstStyle/>
        <a:p>
          <a:pPr>
            <a:lnSpc>
              <a:spcPct val="100000"/>
            </a:lnSpc>
          </a:pPr>
          <a:r>
            <a:rPr lang="en-US" dirty="0"/>
            <a:t>When I say, “This kid just isn’t a good fit here," what does this actually mean?</a:t>
          </a:r>
        </a:p>
      </dgm:t>
    </dgm:pt>
    <dgm:pt modelId="{3F872168-96EB-420D-B4F5-27AC9316948A}" type="parTrans" cxnId="{44FF33B2-C1B0-42F1-950C-4D0A3CED6167}">
      <dgm:prSet/>
      <dgm:spPr/>
      <dgm:t>
        <a:bodyPr/>
        <a:lstStyle/>
        <a:p>
          <a:endParaRPr lang="en-US"/>
        </a:p>
      </dgm:t>
    </dgm:pt>
    <dgm:pt modelId="{E75C38A1-68C1-4F24-A7D0-1296141BA699}" type="sibTrans" cxnId="{44FF33B2-C1B0-42F1-950C-4D0A3CED6167}">
      <dgm:prSet/>
      <dgm:spPr/>
      <dgm:t>
        <a:bodyPr/>
        <a:lstStyle/>
        <a:p>
          <a:endParaRPr lang="en-US"/>
        </a:p>
      </dgm:t>
    </dgm:pt>
    <dgm:pt modelId="{3DD4C843-F98D-4A3F-AE6D-E43B06DB9242}">
      <dgm:prSet/>
      <dgm:spPr/>
      <dgm:t>
        <a:bodyPr/>
        <a:lstStyle/>
        <a:p>
          <a:pPr>
            <a:lnSpc>
              <a:spcPct val="100000"/>
            </a:lnSpc>
          </a:pPr>
          <a:r>
            <a:rPr lang="en-US"/>
            <a:t>How am I communicating values through my words, actions, policies and finances?</a:t>
          </a:r>
        </a:p>
      </dgm:t>
    </dgm:pt>
    <dgm:pt modelId="{95930D4A-4F8B-4945-B17A-8EB2EBE2E908}" type="parTrans" cxnId="{27A0B4B8-0242-4586-98FA-4ED2BE168510}">
      <dgm:prSet/>
      <dgm:spPr/>
      <dgm:t>
        <a:bodyPr/>
        <a:lstStyle/>
        <a:p>
          <a:endParaRPr lang="en-US"/>
        </a:p>
      </dgm:t>
    </dgm:pt>
    <dgm:pt modelId="{3DA5B8A1-D76B-44D5-AD0B-F2488B17798C}" type="sibTrans" cxnId="{27A0B4B8-0242-4586-98FA-4ED2BE168510}">
      <dgm:prSet/>
      <dgm:spPr/>
      <dgm:t>
        <a:bodyPr/>
        <a:lstStyle/>
        <a:p>
          <a:endParaRPr lang="en-US"/>
        </a:p>
      </dgm:t>
    </dgm:pt>
    <dgm:pt modelId="{FD3BE5DB-2CF6-4616-9E26-70457757E121}">
      <dgm:prSet/>
      <dgm:spPr/>
      <dgm:t>
        <a:bodyPr/>
        <a:lstStyle/>
        <a:p>
          <a:pPr>
            <a:lnSpc>
              <a:spcPct val="100000"/>
            </a:lnSpc>
          </a:pPr>
          <a:r>
            <a:rPr lang="en-US"/>
            <a:t>Is your system planning for trauma &amp; SEL or are you responding to Crisis?</a:t>
          </a:r>
        </a:p>
      </dgm:t>
    </dgm:pt>
    <dgm:pt modelId="{55E29991-1352-46E6-9EE7-E00310848D07}" type="parTrans" cxnId="{CA5187E4-2ACB-4915-994A-713A2B9AE78C}">
      <dgm:prSet/>
      <dgm:spPr/>
      <dgm:t>
        <a:bodyPr/>
        <a:lstStyle/>
        <a:p>
          <a:endParaRPr lang="en-US"/>
        </a:p>
      </dgm:t>
    </dgm:pt>
    <dgm:pt modelId="{06C44A38-8E67-4133-8662-B4C5E3176142}" type="sibTrans" cxnId="{CA5187E4-2ACB-4915-994A-713A2B9AE78C}">
      <dgm:prSet/>
      <dgm:spPr/>
      <dgm:t>
        <a:bodyPr/>
        <a:lstStyle/>
        <a:p>
          <a:endParaRPr lang="en-US"/>
        </a:p>
      </dgm:t>
    </dgm:pt>
    <dgm:pt modelId="{2FECB8D4-4153-4C4E-A3D9-B103BD088D43}" type="pres">
      <dgm:prSet presAssocID="{AFE3F596-D4CA-4D4A-B098-12F75812BDE7}" presName="root" presStyleCnt="0">
        <dgm:presLayoutVars>
          <dgm:dir/>
          <dgm:resizeHandles val="exact"/>
        </dgm:presLayoutVars>
      </dgm:prSet>
      <dgm:spPr/>
    </dgm:pt>
    <dgm:pt modelId="{DD877040-F3FF-4C4B-89A3-451BA2BE03BE}" type="pres">
      <dgm:prSet presAssocID="{B49DDF12-03A4-4EF2-97A6-0AC9E395C432}" presName="compNode" presStyleCnt="0"/>
      <dgm:spPr/>
    </dgm:pt>
    <dgm:pt modelId="{44DDC63E-311A-4103-9D69-8C4B14C9D1B4}" type="pres">
      <dgm:prSet presAssocID="{B49DDF12-03A4-4EF2-97A6-0AC9E395C432}" presName="bgRect" presStyleLbl="bgShp" presStyleIdx="0" presStyleCnt="4"/>
      <dgm:spPr/>
    </dgm:pt>
    <dgm:pt modelId="{CA269467-7138-4637-80F3-6420BAB03D0F}" type="pres">
      <dgm:prSet presAssocID="{B49DDF12-03A4-4EF2-97A6-0AC9E395C4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nections"/>
        </a:ext>
      </dgm:extLst>
    </dgm:pt>
    <dgm:pt modelId="{9C70F3E2-F057-4833-8CEC-0B3BA2B292D8}" type="pres">
      <dgm:prSet presAssocID="{B49DDF12-03A4-4EF2-97A6-0AC9E395C432}" presName="spaceRect" presStyleCnt="0"/>
      <dgm:spPr/>
    </dgm:pt>
    <dgm:pt modelId="{B8583661-09D3-4C13-9245-EAB0423AA2D2}" type="pres">
      <dgm:prSet presAssocID="{B49DDF12-03A4-4EF2-97A6-0AC9E395C432}" presName="parTx" presStyleLbl="revTx" presStyleIdx="0" presStyleCnt="4">
        <dgm:presLayoutVars>
          <dgm:chMax val="0"/>
          <dgm:chPref val="0"/>
        </dgm:presLayoutVars>
      </dgm:prSet>
      <dgm:spPr/>
    </dgm:pt>
    <dgm:pt modelId="{4516218E-2CD8-4ED4-8EE1-A55E395B6DFA}" type="pres">
      <dgm:prSet presAssocID="{ED1C12AA-CFF1-4839-B6BC-299E8D8E52D8}" presName="sibTrans" presStyleCnt="0"/>
      <dgm:spPr/>
    </dgm:pt>
    <dgm:pt modelId="{E71BD2A6-28EC-422F-8D41-FEECC7B386CD}" type="pres">
      <dgm:prSet presAssocID="{552A08EF-007F-4F1D-9286-7AEAF5A31049}" presName="compNode" presStyleCnt="0"/>
      <dgm:spPr/>
    </dgm:pt>
    <dgm:pt modelId="{D27210F1-847F-4BAE-87C2-4908EECEB58E}" type="pres">
      <dgm:prSet presAssocID="{552A08EF-007F-4F1D-9286-7AEAF5A31049}" presName="bgRect" presStyleLbl="bgShp" presStyleIdx="1" presStyleCnt="4"/>
      <dgm:spPr/>
    </dgm:pt>
    <dgm:pt modelId="{B4DECA86-28C0-4B9B-89EE-97B8D1BD1A24}" type="pres">
      <dgm:prSet presAssocID="{552A08EF-007F-4F1D-9286-7AEAF5A3104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ustache Face with Solid Fill"/>
        </a:ext>
      </dgm:extLst>
    </dgm:pt>
    <dgm:pt modelId="{4C9D6A8E-8DFE-47E1-9AD6-C08388D34E9F}" type="pres">
      <dgm:prSet presAssocID="{552A08EF-007F-4F1D-9286-7AEAF5A31049}" presName="spaceRect" presStyleCnt="0"/>
      <dgm:spPr/>
    </dgm:pt>
    <dgm:pt modelId="{8C207711-5F59-4B09-8BE3-9FD2A9D016BE}" type="pres">
      <dgm:prSet presAssocID="{552A08EF-007F-4F1D-9286-7AEAF5A31049}" presName="parTx" presStyleLbl="revTx" presStyleIdx="1" presStyleCnt="4">
        <dgm:presLayoutVars>
          <dgm:chMax val="0"/>
          <dgm:chPref val="0"/>
        </dgm:presLayoutVars>
      </dgm:prSet>
      <dgm:spPr/>
    </dgm:pt>
    <dgm:pt modelId="{23216457-0128-40DB-8CCE-DD948D982A25}" type="pres">
      <dgm:prSet presAssocID="{E75C38A1-68C1-4F24-A7D0-1296141BA699}" presName="sibTrans" presStyleCnt="0"/>
      <dgm:spPr/>
    </dgm:pt>
    <dgm:pt modelId="{D081B8FC-9B03-4668-87A0-86334743776B}" type="pres">
      <dgm:prSet presAssocID="{3DD4C843-F98D-4A3F-AE6D-E43B06DB9242}" presName="compNode" presStyleCnt="0"/>
      <dgm:spPr/>
    </dgm:pt>
    <dgm:pt modelId="{813FA9A9-6AFB-4D12-8D04-2EDC5EF4634D}" type="pres">
      <dgm:prSet presAssocID="{3DD4C843-F98D-4A3F-AE6D-E43B06DB9242}" presName="bgRect" presStyleLbl="bgShp" presStyleIdx="2" presStyleCnt="4"/>
      <dgm:spPr/>
    </dgm:pt>
    <dgm:pt modelId="{931258AC-B5D9-446F-8922-B2FA14BBF1B6}" type="pres">
      <dgm:prSet presAssocID="{3DD4C843-F98D-4A3F-AE6D-E43B06DB92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0A2826E7-F7B8-42E0-9CA9-853E98DDD49F}" type="pres">
      <dgm:prSet presAssocID="{3DD4C843-F98D-4A3F-AE6D-E43B06DB9242}" presName="spaceRect" presStyleCnt="0"/>
      <dgm:spPr/>
    </dgm:pt>
    <dgm:pt modelId="{CD0184C5-E6BB-48F7-9890-0E4C9228EB28}" type="pres">
      <dgm:prSet presAssocID="{3DD4C843-F98D-4A3F-AE6D-E43B06DB9242}" presName="parTx" presStyleLbl="revTx" presStyleIdx="2" presStyleCnt="4">
        <dgm:presLayoutVars>
          <dgm:chMax val="0"/>
          <dgm:chPref val="0"/>
        </dgm:presLayoutVars>
      </dgm:prSet>
      <dgm:spPr/>
    </dgm:pt>
    <dgm:pt modelId="{6777D67A-E33B-426E-971F-FA5052EEA211}" type="pres">
      <dgm:prSet presAssocID="{3DA5B8A1-D76B-44D5-AD0B-F2488B17798C}" presName="sibTrans" presStyleCnt="0"/>
      <dgm:spPr/>
    </dgm:pt>
    <dgm:pt modelId="{6D6A1BE7-C995-42D8-9AB8-DD71354655D2}" type="pres">
      <dgm:prSet presAssocID="{FD3BE5DB-2CF6-4616-9E26-70457757E121}" presName="compNode" presStyleCnt="0"/>
      <dgm:spPr/>
    </dgm:pt>
    <dgm:pt modelId="{E3F9AE5B-EDA6-4FB5-AF1B-BBC528CEB2E7}" type="pres">
      <dgm:prSet presAssocID="{FD3BE5DB-2CF6-4616-9E26-70457757E121}" presName="bgRect" presStyleLbl="bgShp" presStyleIdx="3" presStyleCnt="4"/>
      <dgm:spPr/>
    </dgm:pt>
    <dgm:pt modelId="{5070AF55-6C82-46A9-9A83-79C77FF1B0A1}" type="pres">
      <dgm:prSet presAssocID="{FD3BE5DB-2CF6-4616-9E26-70457757E1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a:ext>
      </dgm:extLst>
    </dgm:pt>
    <dgm:pt modelId="{A90E0B3C-43CA-4B38-9611-E4D3E0E04171}" type="pres">
      <dgm:prSet presAssocID="{FD3BE5DB-2CF6-4616-9E26-70457757E121}" presName="spaceRect" presStyleCnt="0"/>
      <dgm:spPr/>
    </dgm:pt>
    <dgm:pt modelId="{FDF8B621-3402-448D-890E-691211770D84}" type="pres">
      <dgm:prSet presAssocID="{FD3BE5DB-2CF6-4616-9E26-70457757E121}" presName="parTx" presStyleLbl="revTx" presStyleIdx="3" presStyleCnt="4">
        <dgm:presLayoutVars>
          <dgm:chMax val="0"/>
          <dgm:chPref val="0"/>
        </dgm:presLayoutVars>
      </dgm:prSet>
      <dgm:spPr/>
    </dgm:pt>
  </dgm:ptLst>
  <dgm:cxnLst>
    <dgm:cxn modelId="{1B01B80E-DC49-4DED-BA1A-E7D6EE798854}" srcId="{AFE3F596-D4CA-4D4A-B098-12F75812BDE7}" destId="{B49DDF12-03A4-4EF2-97A6-0AC9E395C432}" srcOrd="0" destOrd="0" parTransId="{408A8857-9F20-412D-89A6-9B2440E9E40D}" sibTransId="{ED1C12AA-CFF1-4839-B6BC-299E8D8E52D8}"/>
    <dgm:cxn modelId="{7441D046-CB95-4160-B908-5E7B0E32C549}" type="presOf" srcId="{FD3BE5DB-2CF6-4616-9E26-70457757E121}" destId="{FDF8B621-3402-448D-890E-691211770D84}" srcOrd="0" destOrd="0" presId="urn:microsoft.com/office/officeart/2018/2/layout/IconVerticalSolidList"/>
    <dgm:cxn modelId="{6F6E2369-4D3B-4DC8-8D7C-497E5BDB8BBB}" type="presOf" srcId="{552A08EF-007F-4F1D-9286-7AEAF5A31049}" destId="{8C207711-5F59-4B09-8BE3-9FD2A9D016BE}" srcOrd="0" destOrd="0" presId="urn:microsoft.com/office/officeart/2018/2/layout/IconVerticalSolidList"/>
    <dgm:cxn modelId="{068C4988-BD80-49EB-AB2D-75117420336A}" type="presOf" srcId="{3DD4C843-F98D-4A3F-AE6D-E43B06DB9242}" destId="{CD0184C5-E6BB-48F7-9890-0E4C9228EB28}" srcOrd="0" destOrd="0" presId="urn:microsoft.com/office/officeart/2018/2/layout/IconVerticalSolidList"/>
    <dgm:cxn modelId="{44FF33B2-C1B0-42F1-950C-4D0A3CED6167}" srcId="{AFE3F596-D4CA-4D4A-B098-12F75812BDE7}" destId="{552A08EF-007F-4F1D-9286-7AEAF5A31049}" srcOrd="1" destOrd="0" parTransId="{3F872168-96EB-420D-B4F5-27AC9316948A}" sibTransId="{E75C38A1-68C1-4F24-A7D0-1296141BA699}"/>
    <dgm:cxn modelId="{92F555B6-70FC-42B6-8F1D-B65CA9FEA98E}" type="presOf" srcId="{B49DDF12-03A4-4EF2-97A6-0AC9E395C432}" destId="{B8583661-09D3-4C13-9245-EAB0423AA2D2}" srcOrd="0" destOrd="0" presId="urn:microsoft.com/office/officeart/2018/2/layout/IconVerticalSolidList"/>
    <dgm:cxn modelId="{27A0B4B8-0242-4586-98FA-4ED2BE168510}" srcId="{AFE3F596-D4CA-4D4A-B098-12F75812BDE7}" destId="{3DD4C843-F98D-4A3F-AE6D-E43B06DB9242}" srcOrd="2" destOrd="0" parTransId="{95930D4A-4F8B-4945-B17A-8EB2EBE2E908}" sibTransId="{3DA5B8A1-D76B-44D5-AD0B-F2488B17798C}"/>
    <dgm:cxn modelId="{88CD88C5-E2BC-4F0E-8783-A860F6BF3737}" type="presOf" srcId="{AFE3F596-D4CA-4D4A-B098-12F75812BDE7}" destId="{2FECB8D4-4153-4C4E-A3D9-B103BD088D43}" srcOrd="0" destOrd="0" presId="urn:microsoft.com/office/officeart/2018/2/layout/IconVerticalSolidList"/>
    <dgm:cxn modelId="{CA5187E4-2ACB-4915-994A-713A2B9AE78C}" srcId="{AFE3F596-D4CA-4D4A-B098-12F75812BDE7}" destId="{FD3BE5DB-2CF6-4616-9E26-70457757E121}" srcOrd="3" destOrd="0" parTransId="{55E29991-1352-46E6-9EE7-E00310848D07}" sibTransId="{06C44A38-8E67-4133-8662-B4C5E3176142}"/>
    <dgm:cxn modelId="{6B5D45B4-6F5B-4D31-97A3-7CA533700919}" type="presParOf" srcId="{2FECB8D4-4153-4C4E-A3D9-B103BD088D43}" destId="{DD877040-F3FF-4C4B-89A3-451BA2BE03BE}" srcOrd="0" destOrd="0" presId="urn:microsoft.com/office/officeart/2018/2/layout/IconVerticalSolidList"/>
    <dgm:cxn modelId="{EEE52990-6C3D-4BE1-84E5-AA21B6173263}" type="presParOf" srcId="{DD877040-F3FF-4C4B-89A3-451BA2BE03BE}" destId="{44DDC63E-311A-4103-9D69-8C4B14C9D1B4}" srcOrd="0" destOrd="0" presId="urn:microsoft.com/office/officeart/2018/2/layout/IconVerticalSolidList"/>
    <dgm:cxn modelId="{94795F37-6080-4F69-B6CF-D1E2987D87E8}" type="presParOf" srcId="{DD877040-F3FF-4C4B-89A3-451BA2BE03BE}" destId="{CA269467-7138-4637-80F3-6420BAB03D0F}" srcOrd="1" destOrd="0" presId="urn:microsoft.com/office/officeart/2018/2/layout/IconVerticalSolidList"/>
    <dgm:cxn modelId="{624645C4-A803-4E2C-9136-463AAFA9A56B}" type="presParOf" srcId="{DD877040-F3FF-4C4B-89A3-451BA2BE03BE}" destId="{9C70F3E2-F057-4833-8CEC-0B3BA2B292D8}" srcOrd="2" destOrd="0" presId="urn:microsoft.com/office/officeart/2018/2/layout/IconVerticalSolidList"/>
    <dgm:cxn modelId="{E6D5FC9F-E0C2-4EBC-BEEA-710D8C425BBD}" type="presParOf" srcId="{DD877040-F3FF-4C4B-89A3-451BA2BE03BE}" destId="{B8583661-09D3-4C13-9245-EAB0423AA2D2}" srcOrd="3" destOrd="0" presId="urn:microsoft.com/office/officeart/2018/2/layout/IconVerticalSolidList"/>
    <dgm:cxn modelId="{45D69747-9248-48F4-8E9D-D673E78A5EB3}" type="presParOf" srcId="{2FECB8D4-4153-4C4E-A3D9-B103BD088D43}" destId="{4516218E-2CD8-4ED4-8EE1-A55E395B6DFA}" srcOrd="1" destOrd="0" presId="urn:microsoft.com/office/officeart/2018/2/layout/IconVerticalSolidList"/>
    <dgm:cxn modelId="{BA522BE6-966A-4336-82FC-C73308ADDFAE}" type="presParOf" srcId="{2FECB8D4-4153-4C4E-A3D9-B103BD088D43}" destId="{E71BD2A6-28EC-422F-8D41-FEECC7B386CD}" srcOrd="2" destOrd="0" presId="urn:microsoft.com/office/officeart/2018/2/layout/IconVerticalSolidList"/>
    <dgm:cxn modelId="{11496226-BED9-42F1-8AFA-081B9E48BEB6}" type="presParOf" srcId="{E71BD2A6-28EC-422F-8D41-FEECC7B386CD}" destId="{D27210F1-847F-4BAE-87C2-4908EECEB58E}" srcOrd="0" destOrd="0" presId="urn:microsoft.com/office/officeart/2018/2/layout/IconVerticalSolidList"/>
    <dgm:cxn modelId="{CE77B685-D6F1-4E4C-B6EA-71EDA4C895D6}" type="presParOf" srcId="{E71BD2A6-28EC-422F-8D41-FEECC7B386CD}" destId="{B4DECA86-28C0-4B9B-89EE-97B8D1BD1A24}" srcOrd="1" destOrd="0" presId="urn:microsoft.com/office/officeart/2018/2/layout/IconVerticalSolidList"/>
    <dgm:cxn modelId="{5C2124D0-D3AF-4300-804E-1BD672EB092A}" type="presParOf" srcId="{E71BD2A6-28EC-422F-8D41-FEECC7B386CD}" destId="{4C9D6A8E-8DFE-47E1-9AD6-C08388D34E9F}" srcOrd="2" destOrd="0" presId="urn:microsoft.com/office/officeart/2018/2/layout/IconVerticalSolidList"/>
    <dgm:cxn modelId="{9BA533EE-A965-4F52-8B85-6312891EDC68}" type="presParOf" srcId="{E71BD2A6-28EC-422F-8D41-FEECC7B386CD}" destId="{8C207711-5F59-4B09-8BE3-9FD2A9D016BE}" srcOrd="3" destOrd="0" presId="urn:microsoft.com/office/officeart/2018/2/layout/IconVerticalSolidList"/>
    <dgm:cxn modelId="{010F8D7F-477D-4B43-A0D3-984D3DE7BC0A}" type="presParOf" srcId="{2FECB8D4-4153-4C4E-A3D9-B103BD088D43}" destId="{23216457-0128-40DB-8CCE-DD948D982A25}" srcOrd="3" destOrd="0" presId="urn:microsoft.com/office/officeart/2018/2/layout/IconVerticalSolidList"/>
    <dgm:cxn modelId="{13A464E1-2412-4CAB-898A-7A6D962E3B6E}" type="presParOf" srcId="{2FECB8D4-4153-4C4E-A3D9-B103BD088D43}" destId="{D081B8FC-9B03-4668-87A0-86334743776B}" srcOrd="4" destOrd="0" presId="urn:microsoft.com/office/officeart/2018/2/layout/IconVerticalSolidList"/>
    <dgm:cxn modelId="{F2A7C5E9-7C86-49BF-9B57-EF773A5F03B7}" type="presParOf" srcId="{D081B8FC-9B03-4668-87A0-86334743776B}" destId="{813FA9A9-6AFB-4D12-8D04-2EDC5EF4634D}" srcOrd="0" destOrd="0" presId="urn:microsoft.com/office/officeart/2018/2/layout/IconVerticalSolidList"/>
    <dgm:cxn modelId="{F1B92AFD-C256-4501-919E-962DF94B1D7A}" type="presParOf" srcId="{D081B8FC-9B03-4668-87A0-86334743776B}" destId="{931258AC-B5D9-446F-8922-B2FA14BBF1B6}" srcOrd="1" destOrd="0" presId="urn:microsoft.com/office/officeart/2018/2/layout/IconVerticalSolidList"/>
    <dgm:cxn modelId="{5321467A-A3D5-44CB-9518-9D6E6E34BDA5}" type="presParOf" srcId="{D081B8FC-9B03-4668-87A0-86334743776B}" destId="{0A2826E7-F7B8-42E0-9CA9-853E98DDD49F}" srcOrd="2" destOrd="0" presId="urn:microsoft.com/office/officeart/2018/2/layout/IconVerticalSolidList"/>
    <dgm:cxn modelId="{D386D250-4D45-409A-B8F7-50BE09C9EDC3}" type="presParOf" srcId="{D081B8FC-9B03-4668-87A0-86334743776B}" destId="{CD0184C5-E6BB-48F7-9890-0E4C9228EB28}" srcOrd="3" destOrd="0" presId="urn:microsoft.com/office/officeart/2018/2/layout/IconVerticalSolidList"/>
    <dgm:cxn modelId="{F8091375-0717-438D-959E-DF9E0B6C36F3}" type="presParOf" srcId="{2FECB8D4-4153-4C4E-A3D9-B103BD088D43}" destId="{6777D67A-E33B-426E-971F-FA5052EEA211}" srcOrd="5" destOrd="0" presId="urn:microsoft.com/office/officeart/2018/2/layout/IconVerticalSolidList"/>
    <dgm:cxn modelId="{86B74D41-FBE0-40DA-9D31-F142214DB336}" type="presParOf" srcId="{2FECB8D4-4153-4C4E-A3D9-B103BD088D43}" destId="{6D6A1BE7-C995-42D8-9AB8-DD71354655D2}" srcOrd="6" destOrd="0" presId="urn:microsoft.com/office/officeart/2018/2/layout/IconVerticalSolidList"/>
    <dgm:cxn modelId="{0F430BE1-9D75-4EA4-A078-7FA7621A9D6B}" type="presParOf" srcId="{6D6A1BE7-C995-42D8-9AB8-DD71354655D2}" destId="{E3F9AE5B-EDA6-4FB5-AF1B-BBC528CEB2E7}" srcOrd="0" destOrd="0" presId="urn:microsoft.com/office/officeart/2018/2/layout/IconVerticalSolidList"/>
    <dgm:cxn modelId="{938D4F00-2DE3-4FEF-9832-DF322CDFDEE4}" type="presParOf" srcId="{6D6A1BE7-C995-42D8-9AB8-DD71354655D2}" destId="{5070AF55-6C82-46A9-9A83-79C77FF1B0A1}" srcOrd="1" destOrd="0" presId="urn:microsoft.com/office/officeart/2018/2/layout/IconVerticalSolidList"/>
    <dgm:cxn modelId="{48A356F6-AE48-42E0-A4F1-F7C012E2BB76}" type="presParOf" srcId="{6D6A1BE7-C995-42D8-9AB8-DD71354655D2}" destId="{A90E0B3C-43CA-4B38-9611-E4D3E0E04171}" srcOrd="2" destOrd="0" presId="urn:microsoft.com/office/officeart/2018/2/layout/IconVerticalSolidList"/>
    <dgm:cxn modelId="{54B4393A-DC22-4EE5-87EB-17698B353E54}" type="presParOf" srcId="{6D6A1BE7-C995-42D8-9AB8-DD71354655D2}" destId="{FDF8B621-3402-448D-890E-691211770D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7495-905F-4B66-84C0-998D2D308EF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A01CE8-3E49-4162-B60D-C6FDAD39ABF6}">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t>Early social emotional delays are associated with an increase in later challenges (Campbell et al., 2006)</a:t>
          </a:r>
          <a:endParaRPr lang="en-US" sz="2700" kern="1200"/>
        </a:p>
      </dsp:txBody>
      <dsp:txXfrm>
        <a:off x="0" y="0"/>
        <a:ext cx="6900512" cy="1384035"/>
      </dsp:txXfrm>
    </dsp:sp>
    <dsp:sp modelId="{035DDAFA-BF9A-40E9-A426-6A62E76379BB}">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D8B3A-DCB1-45F9-B64B-A5FCF300A7D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t>Positive experiences can have positive long-term implications (Jones et al., 2015)</a:t>
          </a:r>
          <a:endParaRPr lang="en-US" sz="2700" kern="1200"/>
        </a:p>
      </dsp:txBody>
      <dsp:txXfrm>
        <a:off x="0" y="1384035"/>
        <a:ext cx="6900512" cy="1384035"/>
      </dsp:txXfrm>
    </dsp:sp>
    <dsp:sp modelId="{D62C6847-38F9-4582-8420-9DE4813EDC2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615B9-08CF-465A-9A4B-C8D0E18A75C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t>Social Emotional Skills need to be explicitly taught &amp; modeled</a:t>
          </a:r>
          <a:endParaRPr lang="en-US" sz="2700" kern="1200"/>
        </a:p>
      </dsp:txBody>
      <dsp:txXfrm>
        <a:off x="0" y="2768070"/>
        <a:ext cx="6900512" cy="1384035"/>
      </dsp:txXfrm>
    </dsp:sp>
    <dsp:sp modelId="{98CB95C4-EE18-4D98-B1A1-3C6DB1871789}">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51317-7668-4151-B1D9-AA2B834BA07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a:t>“Good Enough” relationships</a:t>
          </a:r>
          <a:endParaRPr lang="en-US" sz="27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ADCA0-854B-48BF-B776-1AC6B789EF62}">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85C2D-67B5-4AB5-95D7-F95CFEC14EF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When we overreact to children’s behaviors, the results are lifechanging</a:t>
          </a:r>
        </a:p>
      </dsp:txBody>
      <dsp:txXfrm>
        <a:off x="0" y="2703"/>
        <a:ext cx="6900512" cy="1843578"/>
      </dsp:txXfrm>
    </dsp:sp>
    <dsp:sp modelId="{9B48F3C4-3DB7-4768-BCE8-7E69070A16AF}">
      <dsp:nvSpPr>
        <dsp:cNvPr id="0" name=""/>
        <dsp:cNvSpPr/>
      </dsp:nvSpPr>
      <dsp:spPr>
        <a:xfrm>
          <a:off x="0" y="1846281"/>
          <a:ext cx="6900512"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5B131-3162-4342-93D7-BAD951F812AE}">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If we punish kids for small things, they tend to act out later</a:t>
          </a:r>
        </a:p>
      </dsp:txBody>
      <dsp:txXfrm>
        <a:off x="0" y="1846281"/>
        <a:ext cx="6900512" cy="1843578"/>
      </dsp:txXfrm>
    </dsp:sp>
    <dsp:sp modelId="{D6889290-ACAD-4F2D-9F7C-40B4294D6A6A}">
      <dsp:nvSpPr>
        <dsp:cNvPr id="0" name=""/>
        <dsp:cNvSpPr/>
      </dsp:nvSpPr>
      <dsp:spPr>
        <a:xfrm>
          <a:off x="0" y="3689859"/>
          <a:ext cx="6900512"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B9E5F-6F41-41F0-B25F-DD1B6A6F49C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The better we are at addressing racial bias &amp; social stigma the better our responses are for children</a:t>
          </a: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31177-F072-4496-A3E0-1DB90DD77DEB}">
      <dsp:nvSpPr>
        <dsp:cNvPr id="0" name=""/>
        <dsp:cNvSpPr/>
      </dsp:nvSpPr>
      <dsp:spPr>
        <a:xfrm>
          <a:off x="11057" y="929995"/>
          <a:ext cx="3984698" cy="11954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880" tIns="314880" rIns="314880" bIns="314880" numCol="1" spcCol="1270" anchor="ctr" anchorCtr="0">
          <a:noAutofit/>
        </a:bodyPr>
        <a:lstStyle/>
        <a:p>
          <a:pPr marL="0" lvl="0" indent="0" algn="ctr" defTabSz="977900">
            <a:lnSpc>
              <a:spcPct val="90000"/>
            </a:lnSpc>
            <a:spcBef>
              <a:spcPct val="0"/>
            </a:spcBef>
            <a:spcAft>
              <a:spcPct val="35000"/>
            </a:spcAft>
            <a:buNone/>
          </a:pPr>
          <a:r>
            <a:rPr lang="en-US" sz="2200" kern="1200" dirty="0"/>
            <a:t>What do I see</a:t>
          </a:r>
        </a:p>
      </dsp:txBody>
      <dsp:txXfrm>
        <a:off x="11057" y="929995"/>
        <a:ext cx="3984698" cy="1195409"/>
      </dsp:txXfrm>
    </dsp:sp>
    <dsp:sp modelId="{C85565CB-CE35-4F52-A3BB-7C56976C7BDD}">
      <dsp:nvSpPr>
        <dsp:cNvPr id="0" name=""/>
        <dsp:cNvSpPr/>
      </dsp:nvSpPr>
      <dsp:spPr>
        <a:xfrm>
          <a:off x="11057" y="2125405"/>
          <a:ext cx="3984698" cy="24081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600" tIns="393600" rIns="393600" bIns="39360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t>Marketing Materials, Pictures on the Walls…</a:t>
          </a:r>
        </a:p>
        <a:p>
          <a:pPr marL="0" lvl="0" indent="0" algn="l" defTabSz="755650">
            <a:lnSpc>
              <a:spcPct val="90000"/>
            </a:lnSpc>
            <a:spcBef>
              <a:spcPct val="0"/>
            </a:spcBef>
            <a:spcAft>
              <a:spcPct val="35000"/>
            </a:spcAft>
            <a:buFont typeface="Arial" panose="020B0604020202020204" pitchFamily="34" charset="0"/>
            <a:buNone/>
          </a:pPr>
          <a:endParaRPr lang="en-US" sz="1700" kern="1200" dirty="0"/>
        </a:p>
        <a:p>
          <a:pPr marL="0" lvl="0" indent="0" algn="l" defTabSz="755650">
            <a:lnSpc>
              <a:spcPct val="90000"/>
            </a:lnSpc>
            <a:spcBef>
              <a:spcPct val="0"/>
            </a:spcBef>
            <a:spcAft>
              <a:spcPct val="35000"/>
            </a:spcAft>
            <a:buNone/>
          </a:pPr>
          <a:r>
            <a:rPr lang="en-US" sz="1700" kern="1200" dirty="0"/>
            <a:t>What is the very first thing families &amp; students see when they approach your school and walking in….</a:t>
          </a:r>
        </a:p>
      </dsp:txBody>
      <dsp:txXfrm>
        <a:off x="11057" y="2125405"/>
        <a:ext cx="3984698" cy="2408138"/>
      </dsp:txXfrm>
    </dsp:sp>
    <dsp:sp modelId="{11AB841B-0863-4BEC-8068-2A32E15B60E8}">
      <dsp:nvSpPr>
        <dsp:cNvPr id="0" name=""/>
        <dsp:cNvSpPr/>
      </dsp:nvSpPr>
      <dsp:spPr>
        <a:xfrm>
          <a:off x="4103650" y="929995"/>
          <a:ext cx="3984698" cy="11954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880" tIns="314880" rIns="314880" bIns="314880" numCol="1" spcCol="1270" anchor="ctr" anchorCtr="0">
          <a:noAutofit/>
        </a:bodyPr>
        <a:lstStyle/>
        <a:p>
          <a:pPr marL="0" lvl="0" indent="0" algn="ctr" defTabSz="977900">
            <a:lnSpc>
              <a:spcPct val="90000"/>
            </a:lnSpc>
            <a:spcBef>
              <a:spcPct val="0"/>
            </a:spcBef>
            <a:spcAft>
              <a:spcPct val="35000"/>
            </a:spcAft>
            <a:buNone/>
          </a:pPr>
          <a:r>
            <a:rPr lang="en-US" sz="2200" kern="1200" dirty="0"/>
            <a:t>How do I know I am welcome</a:t>
          </a:r>
        </a:p>
      </dsp:txBody>
      <dsp:txXfrm>
        <a:off x="4103650" y="929995"/>
        <a:ext cx="3984698" cy="1195409"/>
      </dsp:txXfrm>
    </dsp:sp>
    <dsp:sp modelId="{4481D430-53B6-4895-9FF9-1B3037F43B08}">
      <dsp:nvSpPr>
        <dsp:cNvPr id="0" name=""/>
        <dsp:cNvSpPr/>
      </dsp:nvSpPr>
      <dsp:spPr>
        <a:xfrm>
          <a:off x="4103650" y="2125405"/>
          <a:ext cx="3984698" cy="24081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600" tIns="393600" rIns="393600" bIns="393600" numCol="1" spcCol="1270" anchor="t" anchorCtr="0">
          <a:noAutofit/>
        </a:bodyPr>
        <a:lstStyle/>
        <a:p>
          <a:pPr marL="0" lvl="0" indent="0" algn="l" defTabSz="755650">
            <a:lnSpc>
              <a:spcPct val="90000"/>
            </a:lnSpc>
            <a:spcBef>
              <a:spcPct val="0"/>
            </a:spcBef>
            <a:spcAft>
              <a:spcPct val="35000"/>
            </a:spcAft>
            <a:buNone/>
          </a:pPr>
          <a:r>
            <a:rPr lang="en-US" sz="1700" kern="1200" dirty="0"/>
            <a:t>If I do or if I do not see myself reflected……</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dirty="0"/>
            <a:t>How do I know I am welcome?</a:t>
          </a:r>
        </a:p>
      </dsp:txBody>
      <dsp:txXfrm>
        <a:off x="4103650" y="2125405"/>
        <a:ext cx="3984698" cy="2408138"/>
      </dsp:txXfrm>
    </dsp:sp>
    <dsp:sp modelId="{C949B7F9-5529-4A02-B16C-4E0CAE54E298}">
      <dsp:nvSpPr>
        <dsp:cNvPr id="0" name=""/>
        <dsp:cNvSpPr/>
      </dsp:nvSpPr>
      <dsp:spPr>
        <a:xfrm>
          <a:off x="8196243" y="929995"/>
          <a:ext cx="3984698" cy="119540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880" tIns="314880" rIns="314880" bIns="314880" numCol="1" spcCol="1270" anchor="ctr" anchorCtr="0">
          <a:noAutofit/>
        </a:bodyPr>
        <a:lstStyle/>
        <a:p>
          <a:pPr marL="0" lvl="0" indent="0" algn="ctr" defTabSz="977900">
            <a:lnSpc>
              <a:spcPct val="90000"/>
            </a:lnSpc>
            <a:spcBef>
              <a:spcPct val="0"/>
            </a:spcBef>
            <a:spcAft>
              <a:spcPct val="35000"/>
            </a:spcAft>
            <a:buNone/>
          </a:pPr>
          <a:r>
            <a:rPr lang="en-US" sz="2200" kern="1200" dirty="0"/>
            <a:t>How do I know I am valued</a:t>
          </a:r>
        </a:p>
      </dsp:txBody>
      <dsp:txXfrm>
        <a:off x="8196243" y="929995"/>
        <a:ext cx="3984698" cy="1195409"/>
      </dsp:txXfrm>
    </dsp:sp>
    <dsp:sp modelId="{23417D50-8F1F-4172-AB02-B0D383282721}">
      <dsp:nvSpPr>
        <dsp:cNvPr id="0" name=""/>
        <dsp:cNvSpPr/>
      </dsp:nvSpPr>
      <dsp:spPr>
        <a:xfrm>
          <a:off x="8196243" y="2125405"/>
          <a:ext cx="3984698" cy="24081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600" tIns="393600" rIns="393600" bIns="393600" numCol="1" spcCol="1270" anchor="t" anchorCtr="0">
          <a:noAutofit/>
        </a:bodyPr>
        <a:lstStyle/>
        <a:p>
          <a:pPr marL="0" lvl="0" indent="0" algn="l" defTabSz="755650">
            <a:lnSpc>
              <a:spcPct val="90000"/>
            </a:lnSpc>
            <a:spcBef>
              <a:spcPct val="0"/>
            </a:spcBef>
            <a:spcAft>
              <a:spcPct val="35000"/>
            </a:spcAft>
            <a:buNone/>
          </a:pPr>
          <a:r>
            <a:rPr lang="en-US" sz="1700" kern="1200" dirty="0"/>
            <a:t>Is who I am valued?</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dirty="0"/>
            <a:t>How do you show I have value?</a:t>
          </a:r>
        </a:p>
      </dsp:txBody>
      <dsp:txXfrm>
        <a:off x="8196243" y="2125405"/>
        <a:ext cx="3984698" cy="2408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2553A-8D9E-4685-9B4E-448D5F91670F}">
      <dsp:nvSpPr>
        <dsp:cNvPr id="0" name=""/>
        <dsp:cNvSpPr/>
      </dsp:nvSpPr>
      <dsp:spPr>
        <a:xfrm>
          <a:off x="474228" y="115396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768A1-97D7-4D17-982E-FDA700DA80FD}">
      <dsp:nvSpPr>
        <dsp:cNvPr id="0" name=""/>
        <dsp:cNvSpPr/>
      </dsp:nvSpPr>
      <dsp:spPr>
        <a:xfrm>
          <a:off x="708228" y="138796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236EA4-388F-4A2D-AC31-2CC5BC1536D2}">
      <dsp:nvSpPr>
        <dsp:cNvPr id="0" name=""/>
        <dsp:cNvSpPr/>
      </dsp:nvSpPr>
      <dsp:spPr>
        <a:xfrm>
          <a:off x="123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GO Quiet: approach silently, use nonverbals, limit auditory processing demands</a:t>
          </a:r>
        </a:p>
      </dsp:txBody>
      <dsp:txXfrm>
        <a:off x="123228" y="2593961"/>
        <a:ext cx="1800000" cy="787500"/>
      </dsp:txXfrm>
    </dsp:sp>
    <dsp:sp modelId="{AC9BBFFB-A444-4E0A-B7FB-062DD520F53C}">
      <dsp:nvSpPr>
        <dsp:cNvPr id="0" name=""/>
        <dsp:cNvSpPr/>
      </dsp:nvSpPr>
      <dsp:spPr>
        <a:xfrm>
          <a:off x="2589228" y="115396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A3A85-23DD-4A2D-ADE7-3E4EE7FE857F}">
      <dsp:nvSpPr>
        <dsp:cNvPr id="0" name=""/>
        <dsp:cNvSpPr/>
      </dsp:nvSpPr>
      <dsp:spPr>
        <a:xfrm>
          <a:off x="2823228" y="138796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D232B2-BE33-4249-9F2C-7B3A4C6DFD5C}">
      <dsp:nvSpPr>
        <dsp:cNvPr id="0" name=""/>
        <dsp:cNvSpPr/>
      </dsp:nvSpPr>
      <dsp:spPr>
        <a:xfrm>
          <a:off x="2238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Ask Open-ended questions: skip directions &amp; corrections, pause between questions, aim to understand perspective</a:t>
          </a:r>
        </a:p>
      </dsp:txBody>
      <dsp:txXfrm>
        <a:off x="2238228" y="2593961"/>
        <a:ext cx="1800000" cy="787500"/>
      </dsp:txXfrm>
    </dsp:sp>
    <dsp:sp modelId="{C855A05C-B162-4A31-AA1B-CA23AE98B664}">
      <dsp:nvSpPr>
        <dsp:cNvPr id="0" name=""/>
        <dsp:cNvSpPr/>
      </dsp:nvSpPr>
      <dsp:spPr>
        <a:xfrm>
          <a:off x="4704228" y="115396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61309-DAB5-475B-86DD-E39646C0D5D5}">
      <dsp:nvSpPr>
        <dsp:cNvPr id="0" name=""/>
        <dsp:cNvSpPr/>
      </dsp:nvSpPr>
      <dsp:spPr>
        <a:xfrm>
          <a:off x="4938228" y="138796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A8B6D-A3B9-41B1-A169-2EC422131D29}">
      <dsp:nvSpPr>
        <dsp:cNvPr id="0" name=""/>
        <dsp:cNvSpPr/>
      </dsp:nvSpPr>
      <dsp:spPr>
        <a:xfrm>
          <a:off x="4353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Give Visual Support: Write, Draw or Display Directions</a:t>
          </a:r>
        </a:p>
      </dsp:txBody>
      <dsp:txXfrm>
        <a:off x="4353228" y="2593961"/>
        <a:ext cx="1800000" cy="787500"/>
      </dsp:txXfrm>
    </dsp:sp>
    <dsp:sp modelId="{E8F20CB4-F6CF-4CA6-B1C2-23F90B4DC73C}">
      <dsp:nvSpPr>
        <dsp:cNvPr id="0" name=""/>
        <dsp:cNvSpPr/>
      </dsp:nvSpPr>
      <dsp:spPr>
        <a:xfrm>
          <a:off x="6819228" y="115396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EA448-103C-4390-AE6C-3F9C4A068D89}">
      <dsp:nvSpPr>
        <dsp:cNvPr id="0" name=""/>
        <dsp:cNvSpPr/>
      </dsp:nvSpPr>
      <dsp:spPr>
        <a:xfrm>
          <a:off x="7053228" y="138796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166E9-6715-4807-9035-1E2BD899A7FA}">
      <dsp:nvSpPr>
        <dsp:cNvPr id="0" name=""/>
        <dsp:cNvSpPr/>
      </dsp:nvSpPr>
      <dsp:spPr>
        <a:xfrm>
          <a:off x="6468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Offer Breaks: Go for a Walk, Take a Breath, Sit Together, Get Some Water</a:t>
          </a:r>
        </a:p>
      </dsp:txBody>
      <dsp:txXfrm>
        <a:off x="6468228" y="2593961"/>
        <a:ext cx="1800000" cy="787500"/>
      </dsp:txXfrm>
    </dsp:sp>
    <dsp:sp modelId="{02F9C1FC-3A6C-4101-A52E-FA31FE30D207}">
      <dsp:nvSpPr>
        <dsp:cNvPr id="0" name=""/>
        <dsp:cNvSpPr/>
      </dsp:nvSpPr>
      <dsp:spPr>
        <a:xfrm>
          <a:off x="8934228" y="115396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3F6B6-4BA2-412D-A1C5-E16A9E965DCE}">
      <dsp:nvSpPr>
        <dsp:cNvPr id="0" name=""/>
        <dsp:cNvSpPr/>
      </dsp:nvSpPr>
      <dsp:spPr>
        <a:xfrm>
          <a:off x="9168228" y="138796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E2AF2-A1F8-46E7-9B92-66E82E5D1FFF}">
      <dsp:nvSpPr>
        <dsp:cNvPr id="0" name=""/>
        <dsp:cNvSpPr/>
      </dsp:nvSpPr>
      <dsp:spPr>
        <a:xfrm>
          <a:off x="8583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Get Creative: Play Calm music, move, dance, draw, create</a:t>
          </a:r>
        </a:p>
      </dsp:txBody>
      <dsp:txXfrm>
        <a:off x="8583228" y="2593961"/>
        <a:ext cx="1800000" cy="78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DC63E-311A-4103-9D69-8C4B14C9D1B4}">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69467-7138-4637-80F3-6420BAB03D0F}">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83661-09D3-4C13-9245-EAB0423AA2D2}">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If wellness isn’t a priority, am I saying that unwellness is?</a:t>
          </a:r>
        </a:p>
      </dsp:txBody>
      <dsp:txXfrm>
        <a:off x="1057183" y="1805"/>
        <a:ext cx="9458416" cy="915310"/>
      </dsp:txXfrm>
    </dsp:sp>
    <dsp:sp modelId="{D27210F1-847F-4BAE-87C2-4908EECEB58E}">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DECA86-28C0-4B9B-89EE-97B8D1BD1A24}">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07711-5F59-4B09-8BE3-9FD2A9D016BE}">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When I say, “This kid just isn’t a good fit here," what does this actually mean?</a:t>
          </a:r>
        </a:p>
      </dsp:txBody>
      <dsp:txXfrm>
        <a:off x="1057183" y="1145944"/>
        <a:ext cx="9458416" cy="915310"/>
      </dsp:txXfrm>
    </dsp:sp>
    <dsp:sp modelId="{813FA9A9-6AFB-4D12-8D04-2EDC5EF4634D}">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258AC-B5D9-446F-8922-B2FA14BBF1B6}">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184C5-E6BB-48F7-9890-0E4C9228EB2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How am I communicating values through my words, actions, policies and finances?</a:t>
          </a:r>
        </a:p>
      </dsp:txBody>
      <dsp:txXfrm>
        <a:off x="1057183" y="2290082"/>
        <a:ext cx="9458416" cy="915310"/>
      </dsp:txXfrm>
    </dsp:sp>
    <dsp:sp modelId="{E3F9AE5B-EDA6-4FB5-AF1B-BBC528CEB2E7}">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0AF55-6C82-46A9-9A83-79C77FF1B0A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F8B621-3402-448D-890E-691211770D8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Is your system planning for trauma &amp; SEL or are you responding to Crisis?</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8C5EE-879C-4834-AED2-A7A3E15D6439}"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736FD-D6B6-4C60-9B28-55DAA5B79ABD}" type="slidenum">
              <a:rPr lang="en-US" smtClean="0"/>
              <a:t>‹#›</a:t>
            </a:fld>
            <a:endParaRPr lang="en-US"/>
          </a:p>
        </p:txBody>
      </p:sp>
    </p:spTree>
    <p:extLst>
      <p:ext uri="{BB962C8B-B14F-4D97-AF65-F5344CB8AC3E}">
        <p14:creationId xmlns:p14="http://schemas.microsoft.com/office/powerpoint/2010/main" val="108327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zerotothree.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zerotothree.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www.casel.org</a:t>
            </a:r>
          </a:p>
        </p:txBody>
      </p:sp>
      <p:sp>
        <p:nvSpPr>
          <p:cNvPr id="4" name="Slide Number Placeholder 3"/>
          <p:cNvSpPr>
            <a:spLocks noGrp="1"/>
          </p:cNvSpPr>
          <p:nvPr>
            <p:ph type="sldNum" sz="quarter" idx="5"/>
          </p:nvPr>
        </p:nvSpPr>
        <p:spPr/>
        <p:txBody>
          <a:bodyPr/>
          <a:lstStyle/>
          <a:p>
            <a:fld id="{7FA736FD-D6B6-4C60-9B28-55DAA5B79ABD}" type="slidenum">
              <a:rPr lang="en-US" smtClean="0"/>
              <a:t>2</a:t>
            </a:fld>
            <a:endParaRPr lang="en-US"/>
          </a:p>
        </p:txBody>
      </p:sp>
    </p:spTree>
    <p:extLst>
      <p:ext uri="{BB962C8B-B14F-4D97-AF65-F5344CB8AC3E}">
        <p14:creationId xmlns:p14="http://schemas.microsoft.com/office/powerpoint/2010/main" val="331362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Schooling</a:t>
            </a:r>
          </a:p>
        </p:txBody>
      </p:sp>
      <p:sp>
        <p:nvSpPr>
          <p:cNvPr id="4" name="Slide Number Placeholder 3"/>
          <p:cNvSpPr>
            <a:spLocks noGrp="1"/>
          </p:cNvSpPr>
          <p:nvPr>
            <p:ph type="sldNum" sz="quarter" idx="5"/>
          </p:nvPr>
        </p:nvSpPr>
        <p:spPr/>
        <p:txBody>
          <a:bodyPr/>
          <a:lstStyle/>
          <a:p>
            <a:fld id="{51699905-3CD1-4898-B5CA-8AF1B891D964}" type="slidenum">
              <a:rPr lang="en-US" smtClean="0"/>
              <a:t>27</a:t>
            </a:fld>
            <a:endParaRPr lang="en-US"/>
          </a:p>
        </p:txBody>
      </p:sp>
    </p:spTree>
    <p:extLst>
      <p:ext uri="{BB962C8B-B14F-4D97-AF65-F5344CB8AC3E}">
        <p14:creationId xmlns:p14="http://schemas.microsoft.com/office/powerpoint/2010/main" val="173304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to Three,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dirty="0">
                <a:solidFill>
                  <a:srgbClr val="D26012"/>
                </a:solidFill>
                <a:effectLst/>
                <a:latin typeface="Calibri" panose="020F0502020204030204" pitchFamily="34" charset="0"/>
                <a:hlinkClick r:id="rId3"/>
              </a:rPr>
              <a:t>https://www.zerotothree.org/</a:t>
            </a:r>
            <a:endParaRPr lang="en-US" sz="1800" b="0" i="0" u="sng" strike="noStrike" dirty="0">
              <a:solidFill>
                <a:srgbClr val="D26012"/>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sng" strike="noStrike" dirty="0">
              <a:solidFill>
                <a:srgbClr val="D26012"/>
              </a:solidFill>
              <a:effectLst/>
              <a:latin typeface="Calibri" panose="020F0502020204030204" pitchFamily="34" charset="0"/>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Benefits of SEL</a:t>
            </a:r>
            <a:endParaRPr lang="en-US" sz="28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Calibri" panose="020F0502020204030204" pitchFamily="34" charset="0"/>
              </a:rPr>
              <a:t>We know from a large body of research on SEL that high-quality SEL programming leads to improved academic performance, decreases in anxiety and behavior issues, among other benefits.</a:t>
            </a:r>
            <a:endParaRPr lang="en-US" sz="28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Calibri" panose="020F0502020204030204" pitchFamily="34" charset="0"/>
              </a:rPr>
              <a:t>We also know from research beyond the traditional SEL field that there are additional insights to be gained that are relevant to SEL. </a:t>
            </a:r>
            <a:endParaRPr lang="en-US" sz="2800"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Meta-analysis source (first 3) </a:t>
            </a:r>
            <a:r>
              <a:rPr lang="en-US" sz="1800" b="0" i="0" u="none" strike="noStrike" dirty="0" err="1">
                <a:solidFill>
                  <a:srgbClr val="000000"/>
                </a:solidFill>
                <a:effectLst/>
                <a:latin typeface="Calibri" panose="020F0502020204030204" pitchFamily="34" charset="0"/>
              </a:rPr>
              <a:t>Durlak</a:t>
            </a:r>
            <a:r>
              <a:rPr lang="en-US" sz="1800" b="0" i="0" u="none" strike="noStrike" dirty="0">
                <a:solidFill>
                  <a:srgbClr val="000000"/>
                </a:solidFill>
                <a:effectLst/>
                <a:latin typeface="Calibri" panose="020F0502020204030204" pitchFamily="34" charset="0"/>
              </a:rPr>
              <a:t>, J.A., Weissberg, R.P., </a:t>
            </a:r>
            <a:r>
              <a:rPr lang="en-US" sz="1800" b="0" i="0" u="none" strike="noStrike" dirty="0" err="1">
                <a:solidFill>
                  <a:srgbClr val="000000"/>
                </a:solidFill>
                <a:effectLst/>
                <a:latin typeface="Calibri" panose="020F0502020204030204" pitchFamily="34" charset="0"/>
              </a:rPr>
              <a:t>Dymnicki</a:t>
            </a:r>
            <a:r>
              <a:rPr lang="en-US" sz="1800" b="0" i="0" u="none" strike="noStrike" dirty="0">
                <a:solidFill>
                  <a:srgbClr val="000000"/>
                </a:solidFill>
                <a:effectLst/>
                <a:latin typeface="Calibri" panose="020F0502020204030204" pitchFamily="34" charset="0"/>
              </a:rPr>
              <a:t>, A.B., Taylor, R.D., &amp; </a:t>
            </a:r>
            <a:r>
              <a:rPr lang="en-US" sz="1800" b="0" i="0" u="none" strike="noStrike" dirty="0" err="1">
                <a:solidFill>
                  <a:srgbClr val="000000"/>
                </a:solidFill>
                <a:effectLst/>
                <a:latin typeface="Calibri" panose="020F0502020204030204" pitchFamily="34" charset="0"/>
              </a:rPr>
              <a:t>Schellinger</a:t>
            </a:r>
            <a:r>
              <a:rPr lang="en-US" sz="1800" b="0" i="0" u="none" strike="noStrike" dirty="0">
                <a:solidFill>
                  <a:srgbClr val="000000"/>
                </a:solidFill>
                <a:effectLst/>
                <a:latin typeface="Calibri" panose="020F0502020204030204" pitchFamily="34" charset="0"/>
              </a:rPr>
              <a:t>, K. (2011). The impact of enhancing students’ social and emotional learning: A meta-analysis of school-based universal interventions. </a:t>
            </a:r>
            <a:r>
              <a:rPr lang="en-US" sz="1800" b="0" i="1" u="none" strike="noStrike" dirty="0">
                <a:solidFill>
                  <a:srgbClr val="000000"/>
                </a:solidFill>
                <a:effectLst/>
                <a:latin typeface="Calibri" panose="020F0502020204030204" pitchFamily="34" charset="0"/>
              </a:rPr>
              <a:t>Child Development</a:t>
            </a:r>
            <a:r>
              <a:rPr lang="en-US" sz="1800" b="0" i="0" u="none" strike="noStrike" dirty="0">
                <a:solidFill>
                  <a:srgbClr val="000000"/>
                </a:solidFill>
                <a:effectLst/>
                <a:latin typeface="Calibri" panose="020F0502020204030204" pitchFamily="34" charset="0"/>
              </a:rPr>
              <a:t>: 82 (1), 405-432.</a:t>
            </a:r>
            <a:endParaRPr lang="en-US" sz="2800"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Financial investment (bottom): </a:t>
            </a:r>
            <a:r>
              <a:rPr lang="en-US" sz="1800" b="0" i="0" u="none" strike="noStrike" dirty="0">
                <a:solidFill>
                  <a:srgbClr val="000000"/>
                </a:solidFill>
                <a:effectLst/>
                <a:latin typeface="Calibri" panose="020F0502020204030204" pitchFamily="34" charset="0"/>
              </a:rPr>
              <a:t>Belfield, C., Bowden, B., </a:t>
            </a:r>
            <a:r>
              <a:rPr lang="en-US" sz="1800" b="0" i="0" u="none" strike="noStrike" dirty="0" err="1">
                <a:solidFill>
                  <a:srgbClr val="000000"/>
                </a:solidFill>
                <a:effectLst/>
                <a:latin typeface="Calibri" panose="020F0502020204030204" pitchFamily="34" charset="0"/>
              </a:rPr>
              <a:t>Klapp</a:t>
            </a:r>
            <a:r>
              <a:rPr lang="en-US" sz="1800" b="0" i="0" u="none" strike="noStrike" dirty="0">
                <a:solidFill>
                  <a:srgbClr val="000000"/>
                </a:solidFill>
                <a:effectLst/>
                <a:latin typeface="Calibri" panose="020F0502020204030204" pitchFamily="34" charset="0"/>
              </a:rPr>
              <a:t>, A., Levin, H., Shand, R., &amp; Zander, S. (2015). The Economic Value of Social and Emotional Learning. New York: Center for Benefit-Cost Studies in Education.</a:t>
            </a:r>
            <a:endParaRPr lang="en-US" sz="2800" b="0" dirty="0">
              <a:effectLst/>
            </a:endParaRPr>
          </a:p>
          <a:p>
            <a:br>
              <a:rPr lang="en-US" sz="2800" dirty="0"/>
            </a:br>
            <a:endParaRPr lang="en-US" sz="1800" b="0" i="0" u="none" strike="noStrike" dirty="0">
              <a:solidFill>
                <a:srgbClr val="45597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3</a:t>
            </a:fld>
            <a:endParaRPr lang="en-US"/>
          </a:p>
        </p:txBody>
      </p:sp>
    </p:spTree>
    <p:extLst>
      <p:ext uri="{BB962C8B-B14F-4D97-AF65-F5344CB8AC3E}">
        <p14:creationId xmlns:p14="http://schemas.microsoft.com/office/powerpoint/2010/main" val="117078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dirty="0">
                <a:solidFill>
                  <a:srgbClr val="D26012"/>
                </a:solidFill>
                <a:effectLst/>
                <a:latin typeface="Calibri" panose="020F0502020204030204" pitchFamily="34" charset="0"/>
                <a:hlinkClick r:id="rId3"/>
              </a:rPr>
              <a:t>https://www.zerotothree.org/</a:t>
            </a:r>
            <a:endParaRPr lang="en-US" sz="1800" b="0" i="0" u="none" strike="noStrike" dirty="0">
              <a:solidFill>
                <a:srgbClr val="45597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4</a:t>
            </a:fld>
            <a:endParaRPr lang="en-US"/>
          </a:p>
        </p:txBody>
      </p:sp>
    </p:spTree>
    <p:extLst>
      <p:ext uri="{BB962C8B-B14F-4D97-AF65-F5344CB8AC3E}">
        <p14:creationId xmlns:p14="http://schemas.microsoft.com/office/powerpoint/2010/main" val="103789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A0A0A"/>
                </a:solidFill>
                <a:effectLst/>
                <a:latin typeface="Georgia" panose="02040502050405020303" pitchFamily="18" charset="0"/>
              </a:rPr>
              <a:t>found that about 50,000 children in preschool and child care were suspended each year and 17,000 were expelled, meaning about 250 children per day are asked to leave temporarily or permanently,</a:t>
            </a:r>
          </a:p>
          <a:p>
            <a:endParaRPr lang="en-US" b="0" i="0" dirty="0">
              <a:solidFill>
                <a:srgbClr val="0A0A0A"/>
              </a:solidFill>
              <a:effectLst/>
              <a:latin typeface="Georgia" panose="02040502050405020303" pitchFamily="18" charset="0"/>
            </a:endParaRPr>
          </a:p>
          <a:p>
            <a:r>
              <a:rPr lang="en-US" dirty="0"/>
              <a:t>https://www.k12dive.com/news/Trauma-from-preschool-expulsions-suspensions/640034/</a:t>
            </a:r>
          </a:p>
        </p:txBody>
      </p:sp>
      <p:sp>
        <p:nvSpPr>
          <p:cNvPr id="4" name="Slide Number Placeholder 3"/>
          <p:cNvSpPr>
            <a:spLocks noGrp="1"/>
          </p:cNvSpPr>
          <p:nvPr>
            <p:ph type="sldNum" sz="quarter" idx="5"/>
          </p:nvPr>
        </p:nvSpPr>
        <p:spPr/>
        <p:txBody>
          <a:bodyPr/>
          <a:lstStyle/>
          <a:p>
            <a:fld id="{51699905-3CD1-4898-B5CA-8AF1B891D964}" type="slidenum">
              <a:rPr lang="en-US" smtClean="0"/>
              <a:t>5</a:t>
            </a:fld>
            <a:endParaRPr lang="en-US"/>
          </a:p>
        </p:txBody>
      </p:sp>
    </p:spTree>
    <p:extLst>
      <p:ext uri="{BB962C8B-B14F-4D97-AF65-F5344CB8AC3E}">
        <p14:creationId xmlns:p14="http://schemas.microsoft.com/office/powerpoint/2010/main" val="374517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Because we’re a school, we teach!</a:t>
            </a:r>
          </a:p>
          <a:p>
            <a:pPr marL="0" indent="0">
              <a:buNone/>
            </a:pPr>
            <a:endParaRPr lang="en-US" dirty="0"/>
          </a:p>
          <a:p>
            <a:pPr marL="0" indent="0">
              <a:buNone/>
            </a:pPr>
            <a:r>
              <a:rPr lang="en-US" dirty="0"/>
              <a:t>Kids are here to get an education</a:t>
            </a:r>
          </a:p>
          <a:p>
            <a:endParaRPr lang="en-US" dirty="0"/>
          </a:p>
        </p:txBody>
      </p:sp>
      <p:sp>
        <p:nvSpPr>
          <p:cNvPr id="4" name="Slide Number Placeholder 3"/>
          <p:cNvSpPr>
            <a:spLocks noGrp="1"/>
          </p:cNvSpPr>
          <p:nvPr>
            <p:ph type="sldNum" sz="quarter" idx="5"/>
          </p:nvPr>
        </p:nvSpPr>
        <p:spPr/>
        <p:txBody>
          <a:bodyPr/>
          <a:lstStyle/>
          <a:p>
            <a:fld id="{7FA736FD-D6B6-4C60-9B28-55DAA5B79ABD}" type="slidenum">
              <a:rPr lang="en-US" smtClean="0"/>
              <a:t>6</a:t>
            </a:fld>
            <a:endParaRPr lang="en-US"/>
          </a:p>
        </p:txBody>
      </p:sp>
    </p:spTree>
    <p:extLst>
      <p:ext uri="{BB962C8B-B14F-4D97-AF65-F5344CB8AC3E}">
        <p14:creationId xmlns:p14="http://schemas.microsoft.com/office/powerpoint/2010/main" val="19700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www.casel.org</a:t>
            </a:r>
          </a:p>
          <a:p>
            <a:r>
              <a:rPr lang="en-US" dirty="0"/>
              <a:t>SEL4MT-”Advocacy with Grassroots Efforts”</a:t>
            </a:r>
          </a:p>
        </p:txBody>
      </p:sp>
      <p:sp>
        <p:nvSpPr>
          <p:cNvPr id="4" name="Slide Number Placeholder 3"/>
          <p:cNvSpPr>
            <a:spLocks noGrp="1"/>
          </p:cNvSpPr>
          <p:nvPr>
            <p:ph type="sldNum" sz="quarter" idx="5"/>
          </p:nvPr>
        </p:nvSpPr>
        <p:spPr/>
        <p:txBody>
          <a:bodyPr/>
          <a:lstStyle/>
          <a:p>
            <a:fld id="{7FA736FD-D6B6-4C60-9B28-55DAA5B79ABD}" type="slidenum">
              <a:rPr lang="en-US" smtClean="0"/>
              <a:t>7</a:t>
            </a:fld>
            <a:endParaRPr lang="en-US"/>
          </a:p>
        </p:txBody>
      </p:sp>
    </p:spTree>
    <p:extLst>
      <p:ext uri="{BB962C8B-B14F-4D97-AF65-F5344CB8AC3E}">
        <p14:creationId xmlns:p14="http://schemas.microsoft.com/office/powerpoint/2010/main" val="3073185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Judith </a:t>
            </a:r>
            <a:r>
              <a:rPr lang="en-US" dirty="0" err="1"/>
              <a:t>Ramaley</a:t>
            </a:r>
            <a:r>
              <a:rPr lang="en-US" dirty="0"/>
              <a:t> from the NSF had the good sense to veto SMET &amp; turn it into the powerhouse acronym we all know as STEM</a:t>
            </a:r>
          </a:p>
        </p:txBody>
      </p:sp>
      <p:sp>
        <p:nvSpPr>
          <p:cNvPr id="4" name="Slide Number Placeholder 3"/>
          <p:cNvSpPr>
            <a:spLocks noGrp="1"/>
          </p:cNvSpPr>
          <p:nvPr>
            <p:ph type="sldNum" sz="quarter" idx="5"/>
          </p:nvPr>
        </p:nvSpPr>
        <p:spPr/>
        <p:txBody>
          <a:bodyPr/>
          <a:lstStyle/>
          <a:p>
            <a:fld id="{7FA736FD-D6B6-4C60-9B28-55DAA5B79ABD}" type="slidenum">
              <a:rPr lang="en-US" smtClean="0"/>
              <a:t>18</a:t>
            </a:fld>
            <a:endParaRPr lang="en-US"/>
          </a:p>
        </p:txBody>
      </p:sp>
    </p:spTree>
    <p:extLst>
      <p:ext uri="{BB962C8B-B14F-4D97-AF65-F5344CB8AC3E}">
        <p14:creationId xmlns:p14="http://schemas.microsoft.com/office/powerpoint/2010/main" val="290996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https://www.apa.org/monitor/2022/01/lab-youth-school</a:t>
            </a:r>
          </a:p>
        </p:txBody>
      </p:sp>
      <p:sp>
        <p:nvSpPr>
          <p:cNvPr id="4" name="Slide Number Placeholder 3"/>
          <p:cNvSpPr>
            <a:spLocks noGrp="1"/>
          </p:cNvSpPr>
          <p:nvPr>
            <p:ph type="sldNum" sz="quarter" idx="5"/>
          </p:nvPr>
        </p:nvSpPr>
        <p:spPr/>
        <p:txBody>
          <a:bodyPr/>
          <a:lstStyle/>
          <a:p>
            <a:fld id="{51699905-3CD1-4898-B5CA-8AF1B891D964}" type="slidenum">
              <a:rPr lang="en-US" smtClean="0"/>
              <a:t>20</a:t>
            </a:fld>
            <a:endParaRPr lang="en-US"/>
          </a:p>
        </p:txBody>
      </p:sp>
    </p:spTree>
    <p:extLst>
      <p:ext uri="{BB962C8B-B14F-4D97-AF65-F5344CB8AC3E}">
        <p14:creationId xmlns:p14="http://schemas.microsoft.com/office/powerpoint/2010/main" val="93319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Schooling</a:t>
            </a:r>
          </a:p>
        </p:txBody>
      </p:sp>
      <p:sp>
        <p:nvSpPr>
          <p:cNvPr id="4" name="Slide Number Placeholder 3"/>
          <p:cNvSpPr>
            <a:spLocks noGrp="1"/>
          </p:cNvSpPr>
          <p:nvPr>
            <p:ph type="sldNum" sz="quarter" idx="5"/>
          </p:nvPr>
        </p:nvSpPr>
        <p:spPr/>
        <p:txBody>
          <a:bodyPr/>
          <a:lstStyle/>
          <a:p>
            <a:fld id="{51699905-3CD1-4898-B5CA-8AF1B891D964}" type="slidenum">
              <a:rPr lang="en-US" smtClean="0"/>
              <a:t>26</a:t>
            </a:fld>
            <a:endParaRPr lang="en-US"/>
          </a:p>
        </p:txBody>
      </p:sp>
    </p:spTree>
    <p:extLst>
      <p:ext uri="{BB962C8B-B14F-4D97-AF65-F5344CB8AC3E}">
        <p14:creationId xmlns:p14="http://schemas.microsoft.com/office/powerpoint/2010/main" val="1127921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3A2391-9D0C-4F5D-A2B6-A86F1CDEC35F}"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312226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A2391-9D0C-4F5D-A2B6-A86F1CDEC35F}"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135675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A2391-9D0C-4F5D-A2B6-A86F1CDEC35F}"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4020256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2056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A2391-9D0C-4F5D-A2B6-A86F1CDEC35F}"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285129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A2391-9D0C-4F5D-A2B6-A86F1CDEC35F}"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376966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A2391-9D0C-4F5D-A2B6-A86F1CDEC35F}"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166054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A2391-9D0C-4F5D-A2B6-A86F1CDEC35F}"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225038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A2391-9D0C-4F5D-A2B6-A86F1CDEC35F}"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31070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A2391-9D0C-4F5D-A2B6-A86F1CDEC35F}"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286818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A2391-9D0C-4F5D-A2B6-A86F1CDEC35F}"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155710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A2391-9D0C-4F5D-A2B6-A86F1CDEC35F}"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69570-F46E-4904-9D90-FCD3B2D0C06F}" type="slidenum">
              <a:rPr lang="en-US" smtClean="0"/>
              <a:t>‹#›</a:t>
            </a:fld>
            <a:endParaRPr lang="en-US"/>
          </a:p>
        </p:txBody>
      </p:sp>
    </p:spTree>
    <p:extLst>
      <p:ext uri="{BB962C8B-B14F-4D97-AF65-F5344CB8AC3E}">
        <p14:creationId xmlns:p14="http://schemas.microsoft.com/office/powerpoint/2010/main" val="10084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A2391-9D0C-4F5D-A2B6-A86F1CDEC35F}" type="datetimeFigureOut">
              <a:rPr lang="en-US" smtClean="0"/>
              <a:t>5/30/2024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69570-F46E-4904-9D90-FCD3B2D0C06F}" type="slidenum">
              <a:rPr lang="en-US" smtClean="0"/>
              <a:t>‹#›</a:t>
            </a:fld>
            <a:endParaRPr lang="en-US"/>
          </a:p>
        </p:txBody>
      </p:sp>
    </p:spTree>
    <p:extLst>
      <p:ext uri="{BB962C8B-B14F-4D97-AF65-F5344CB8AC3E}">
        <p14:creationId xmlns:p14="http://schemas.microsoft.com/office/powerpoint/2010/main" val="3593781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0CEEF-AB97-6258-7164-96FDE80A0DB3}"/>
              </a:ext>
            </a:extLst>
          </p:cNvPr>
          <p:cNvSpPr>
            <a:spLocks noGrp="1"/>
          </p:cNvSpPr>
          <p:nvPr>
            <p:ph type="ctrTitle"/>
          </p:nvPr>
        </p:nvSpPr>
        <p:spPr>
          <a:xfrm>
            <a:off x="243155" y="1456370"/>
            <a:ext cx="11986212" cy="2387918"/>
          </a:xfrm>
        </p:spPr>
        <p:txBody>
          <a:bodyPr anchor="b">
            <a:normAutofit/>
          </a:bodyPr>
          <a:lstStyle/>
          <a:p>
            <a:r>
              <a:rPr lang="en-US" sz="5200" b="1" dirty="0">
                <a:solidFill>
                  <a:schemeClr val="tx2"/>
                </a:solidFill>
              </a:rPr>
              <a:t>SEL For Every Educational Philosophy</a:t>
            </a:r>
          </a:p>
        </p:txBody>
      </p:sp>
      <p:sp>
        <p:nvSpPr>
          <p:cNvPr id="3" name="Subtitle 2">
            <a:extLst>
              <a:ext uri="{FF2B5EF4-FFF2-40B4-BE49-F238E27FC236}">
                <a16:creationId xmlns:a16="http://schemas.microsoft.com/office/drawing/2014/main" id="{A74303E7-D76D-DDB1-35BD-2F288D61AB69}"/>
              </a:ext>
            </a:extLst>
          </p:cNvPr>
          <p:cNvSpPr>
            <a:spLocks noGrp="1"/>
          </p:cNvSpPr>
          <p:nvPr>
            <p:ph type="subTitle" idx="1"/>
          </p:nvPr>
        </p:nvSpPr>
        <p:spPr>
          <a:xfrm>
            <a:off x="5359380" y="5353767"/>
            <a:ext cx="7048072" cy="1412620"/>
          </a:xfrm>
        </p:spPr>
        <p:txBody>
          <a:bodyPr>
            <a:normAutofit/>
          </a:bodyPr>
          <a:lstStyle/>
          <a:p>
            <a:r>
              <a:rPr lang="en-US" dirty="0">
                <a:solidFill>
                  <a:schemeClr val="tx2"/>
                </a:solidFill>
              </a:rPr>
              <a:t>Betsy Jane Basch, Psy.D.</a:t>
            </a:r>
          </a:p>
          <a:p>
            <a:r>
              <a:rPr lang="en-US" dirty="0">
                <a:solidFill>
                  <a:schemeClr val="tx2"/>
                </a:solidFill>
              </a:rPr>
              <a:t>Charter School Institute</a:t>
            </a:r>
          </a:p>
          <a:p>
            <a:r>
              <a:rPr lang="en-US" dirty="0">
                <a:solidFill>
                  <a:schemeClr val="tx2"/>
                </a:solidFill>
              </a:rPr>
              <a:t>betsybasch@csi.state.co.us</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9108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9281DCA-D577-FC87-A34C-638DDC63F730}"/>
              </a:ext>
            </a:extLst>
          </p:cNvPr>
          <p:cNvSpPr>
            <a:spLocks noGrp="1"/>
          </p:cNvSpPr>
          <p:nvPr>
            <p:ph type="title"/>
          </p:nvPr>
        </p:nvSpPr>
        <p:spPr>
          <a:xfrm>
            <a:off x="2349755" y="807053"/>
            <a:ext cx="7785059" cy="3657435"/>
          </a:xfrm>
        </p:spPr>
        <p:txBody>
          <a:bodyPr>
            <a:normAutofit/>
          </a:bodyPr>
          <a:lstStyle/>
          <a:p>
            <a:r>
              <a:rPr lang="en-US" sz="3600" dirty="0">
                <a:solidFill>
                  <a:schemeClr val="tx2"/>
                </a:solidFill>
              </a:rPr>
              <a:t>“We are not here to replace parents”</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535FE86-1235-0C85-5744-329BE9CBFEB7}"/>
              </a:ext>
            </a:extLst>
          </p:cNvPr>
          <p:cNvSpPr>
            <a:spLocks noGrp="1"/>
          </p:cNvSpPr>
          <p:nvPr>
            <p:ph idx="1"/>
          </p:nvPr>
        </p:nvSpPr>
        <p:spPr>
          <a:xfrm>
            <a:off x="-1" y="2306381"/>
            <a:ext cx="12214245" cy="4109545"/>
          </a:xfrm>
        </p:spPr>
        <p:txBody>
          <a:bodyPr anchor="ctr">
            <a:normAutofit/>
          </a:bodyPr>
          <a:lstStyle/>
          <a:p>
            <a:pPr marL="0" indent="0" algn="ctr">
              <a:buNone/>
            </a:pPr>
            <a:r>
              <a:rPr lang="en-US" sz="2400" b="0" i="0" dirty="0">
                <a:solidFill>
                  <a:schemeClr val="tx2"/>
                </a:solidFill>
                <a:effectLst/>
                <a:latin typeface="Söhne"/>
              </a:rPr>
              <a:t>Our objective is to work collaboratively with families to ensure that our students receive the best possible support, encompassing both academic and behavioral needs.</a:t>
            </a:r>
          </a:p>
          <a:p>
            <a:pPr marL="0" indent="0" algn="ctr">
              <a:buNone/>
            </a:pPr>
            <a:endParaRPr lang="en-US" sz="2400" dirty="0">
              <a:solidFill>
                <a:schemeClr val="tx2"/>
              </a:solidFill>
              <a:latin typeface="Söhne"/>
            </a:endParaRPr>
          </a:p>
          <a:p>
            <a:pPr marL="0" indent="0" algn="ctr">
              <a:buNone/>
            </a:pPr>
            <a:r>
              <a:rPr lang="en-US" sz="2400" dirty="0">
                <a:solidFill>
                  <a:schemeClr val="tx2"/>
                </a:solidFill>
                <a:latin typeface="Söhne"/>
              </a:rPr>
              <a:t>Practically, educating students is a team effort.</a:t>
            </a:r>
            <a:endParaRPr lang="en-US" sz="2400" dirty="0">
              <a:solidFill>
                <a:schemeClr val="tx2"/>
              </a:solidFill>
            </a:endParaRPr>
          </a:p>
        </p:txBody>
      </p:sp>
      <p:sp>
        <p:nvSpPr>
          <p:cNvPr id="4" name="Title 1">
            <a:extLst>
              <a:ext uri="{FF2B5EF4-FFF2-40B4-BE49-F238E27FC236}">
                <a16:creationId xmlns:a16="http://schemas.microsoft.com/office/drawing/2014/main" id="{7C513166-64B3-A1C7-E1C0-10BD0EC679C2}"/>
              </a:ext>
            </a:extLst>
          </p:cNvPr>
          <p:cNvSpPr txBox="1">
            <a:spLocks/>
          </p:cNvSpPr>
          <p:nvPr/>
        </p:nvSpPr>
        <p:spPr>
          <a:xfrm>
            <a:off x="292875" y="419509"/>
            <a:ext cx="7785059" cy="11262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tx2"/>
                </a:solidFill>
              </a:rPr>
              <a:t>Contextual Messaging I</a:t>
            </a:r>
          </a:p>
        </p:txBody>
      </p:sp>
    </p:spTree>
    <p:extLst>
      <p:ext uri="{BB962C8B-B14F-4D97-AF65-F5344CB8AC3E}">
        <p14:creationId xmlns:p14="http://schemas.microsoft.com/office/powerpoint/2010/main" val="189285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CAA696D-CD86-D7E5-A840-D379FC872644}"/>
              </a:ext>
            </a:extLst>
          </p:cNvPr>
          <p:cNvSpPr>
            <a:spLocks noGrp="1"/>
          </p:cNvSpPr>
          <p:nvPr>
            <p:ph type="title"/>
          </p:nvPr>
        </p:nvSpPr>
        <p:spPr>
          <a:xfrm>
            <a:off x="304030" y="450327"/>
            <a:ext cx="11553085" cy="4371974"/>
          </a:xfrm>
        </p:spPr>
        <p:txBody>
          <a:bodyPr>
            <a:normAutofit/>
          </a:bodyPr>
          <a:lstStyle/>
          <a:p>
            <a:pPr algn="ctr"/>
            <a:r>
              <a:rPr lang="en-US" sz="3600" dirty="0">
                <a:solidFill>
                  <a:schemeClr val="tx2"/>
                </a:solidFill>
              </a:rPr>
              <a:t>“We are committed to the well-being of all students”</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A7782008-6DC5-6994-3A2A-CCC20918DD7E}"/>
              </a:ext>
            </a:extLst>
          </p:cNvPr>
          <p:cNvSpPr>
            <a:spLocks noGrp="1"/>
          </p:cNvSpPr>
          <p:nvPr>
            <p:ph idx="1"/>
          </p:nvPr>
        </p:nvSpPr>
        <p:spPr>
          <a:xfrm>
            <a:off x="22245" y="2171274"/>
            <a:ext cx="12192000" cy="4792027"/>
          </a:xfrm>
        </p:spPr>
        <p:txBody>
          <a:bodyPr anchor="ctr">
            <a:normAutofit/>
          </a:bodyPr>
          <a:lstStyle/>
          <a:p>
            <a:pPr marL="0" indent="0" algn="ctr">
              <a:buNone/>
            </a:pPr>
            <a:r>
              <a:rPr lang="en-US" sz="2400" b="0" i="0" dirty="0">
                <a:solidFill>
                  <a:schemeClr val="tx2"/>
                </a:solidFill>
                <a:effectLst/>
                <a:latin typeface="Söhne"/>
              </a:rPr>
              <a:t>Our commitment to the comprehensive well-being of our students is unwavering. We believe it is our duty to not only provide an academically rigorous environment but also to address the proven correlation between mental health and academic success, social development, and long-term achievement.</a:t>
            </a:r>
          </a:p>
          <a:p>
            <a:pPr marL="0" indent="0" algn="ctr">
              <a:buNone/>
            </a:pPr>
            <a:endParaRPr lang="en-US" sz="2400" dirty="0">
              <a:solidFill>
                <a:schemeClr val="tx2"/>
              </a:solidFill>
              <a:latin typeface="Söhne"/>
            </a:endParaRPr>
          </a:p>
          <a:p>
            <a:pPr marL="0" indent="0" algn="ctr">
              <a:buNone/>
            </a:pPr>
            <a:r>
              <a:rPr lang="en-US" sz="2400" dirty="0">
                <a:solidFill>
                  <a:schemeClr val="tx2"/>
                </a:solidFill>
                <a:latin typeface="Söhne"/>
              </a:rPr>
              <a:t>Practically, we bring our entire hierarchy of needs with us to school.</a:t>
            </a:r>
            <a:endParaRPr lang="en-US" sz="2400" dirty="0">
              <a:solidFill>
                <a:schemeClr val="tx2"/>
              </a:solidFill>
            </a:endParaRPr>
          </a:p>
        </p:txBody>
      </p:sp>
      <p:sp>
        <p:nvSpPr>
          <p:cNvPr id="4" name="TextBox 3">
            <a:extLst>
              <a:ext uri="{FF2B5EF4-FFF2-40B4-BE49-F238E27FC236}">
                <a16:creationId xmlns:a16="http://schemas.microsoft.com/office/drawing/2014/main" id="{96770903-BA9D-62BC-97EC-663528169FC4}"/>
              </a:ext>
            </a:extLst>
          </p:cNvPr>
          <p:cNvSpPr txBox="1"/>
          <p:nvPr/>
        </p:nvSpPr>
        <p:spPr>
          <a:xfrm>
            <a:off x="304335" y="555628"/>
            <a:ext cx="6504194" cy="646331"/>
          </a:xfrm>
          <a:prstGeom prst="rect">
            <a:avLst/>
          </a:prstGeom>
          <a:noFill/>
        </p:spPr>
        <p:txBody>
          <a:bodyPr wrap="square" rtlCol="0">
            <a:spAutoFit/>
          </a:bodyPr>
          <a:lstStyle/>
          <a:p>
            <a:r>
              <a:rPr lang="en-US" sz="3600" dirty="0">
                <a:solidFill>
                  <a:schemeClr val="tx2"/>
                </a:solidFill>
                <a:latin typeface="+mj-lt"/>
              </a:rPr>
              <a:t>Contextual Messaging II</a:t>
            </a:r>
          </a:p>
        </p:txBody>
      </p:sp>
    </p:spTree>
    <p:extLst>
      <p:ext uri="{BB962C8B-B14F-4D97-AF65-F5344CB8AC3E}">
        <p14:creationId xmlns:p14="http://schemas.microsoft.com/office/powerpoint/2010/main" val="327793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D8D3-68B5-4433-32E0-24AD2D19773A}"/>
            </a:ext>
          </a:extLst>
        </p:cNvPr>
        <p:cNvGrpSpPr/>
        <p:nvPr/>
      </p:nvGrpSpPr>
      <p:grpSpPr>
        <a:xfrm>
          <a:off x="0" y="0"/>
          <a:ext cx="0" cy="0"/>
          <a:chOff x="0" y="0"/>
          <a:chExt cx="0" cy="0"/>
        </a:xfrm>
      </p:grpSpPr>
      <p:pic>
        <p:nvPicPr>
          <p:cNvPr id="7" name="Picture 6" descr="Green dialogue boxes">
            <a:extLst>
              <a:ext uri="{FF2B5EF4-FFF2-40B4-BE49-F238E27FC236}">
                <a16:creationId xmlns:a16="http://schemas.microsoft.com/office/drawing/2014/main" id="{1A0B9BEC-A6C4-B520-D2D7-1E50EB228003}"/>
              </a:ext>
            </a:extLst>
          </p:cNvPr>
          <p:cNvPicPr>
            <a:picLocks noChangeAspect="1"/>
          </p:cNvPicPr>
          <p:nvPr/>
        </p:nvPicPr>
        <p:blipFill rotWithShape="1">
          <a:blip r:embed="rId2">
            <a:extLst>
              <a:ext uri="{28A0092B-C50C-407E-A947-70E740481C1C}">
                <a14:useLocalDpi xmlns:a14="http://schemas.microsoft.com/office/drawing/2010/main" val="0"/>
              </a:ext>
            </a:extLst>
          </a:blip>
          <a:srcRect t="10851" r="9089" b="2756"/>
          <a:stretch/>
        </p:blipFill>
        <p:spPr>
          <a:xfrm>
            <a:off x="3523488" y="10"/>
            <a:ext cx="8668512" cy="6857990"/>
          </a:xfrm>
          <a:prstGeom prst="rect">
            <a:avLst/>
          </a:prstGeom>
        </p:spPr>
      </p:pic>
      <p:sp>
        <p:nvSpPr>
          <p:cNvPr id="4" name="Title 3">
            <a:extLst>
              <a:ext uri="{FF2B5EF4-FFF2-40B4-BE49-F238E27FC236}">
                <a16:creationId xmlns:a16="http://schemas.microsoft.com/office/drawing/2014/main" id="{68F72CE1-6E6F-21AC-FB17-F0117FC88371}"/>
              </a:ext>
            </a:extLst>
          </p:cNvPr>
          <p:cNvSpPr>
            <a:spLocks noGrp="1"/>
          </p:cNvSpPr>
          <p:nvPr>
            <p:ph type="title"/>
          </p:nvPr>
        </p:nvSpPr>
        <p:spPr>
          <a:xfrm>
            <a:off x="477980" y="1122363"/>
            <a:ext cx="5187095" cy="3204134"/>
          </a:xfrm>
        </p:spPr>
        <p:txBody>
          <a:bodyPr vert="horz" lIns="91440" tIns="45720" rIns="91440" bIns="45720" rtlCol="0" anchor="b">
            <a:normAutofit/>
          </a:bodyPr>
          <a:lstStyle/>
          <a:p>
            <a:r>
              <a:rPr lang="en-US" sz="4800" dirty="0"/>
              <a:t>Skill-Building Messaging Options</a:t>
            </a:r>
          </a:p>
        </p:txBody>
      </p:sp>
    </p:spTree>
    <p:extLst>
      <p:ext uri="{BB962C8B-B14F-4D97-AF65-F5344CB8AC3E}">
        <p14:creationId xmlns:p14="http://schemas.microsoft.com/office/powerpoint/2010/main" val="295349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6020AE-9000-9B7E-AA0A-33996E14068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69F269-B250-CE5F-9185-00F8C3E1F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538FDA-C1B0-38F2-2CC2-AD081F3D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1F12D89-A018-9351-ADFF-23C5838D3D70}"/>
              </a:ext>
            </a:extLst>
          </p:cNvPr>
          <p:cNvSpPr>
            <a:spLocks noGrp="1"/>
          </p:cNvSpPr>
          <p:nvPr>
            <p:ph type="title"/>
          </p:nvPr>
        </p:nvSpPr>
        <p:spPr>
          <a:xfrm>
            <a:off x="304030" y="450327"/>
            <a:ext cx="11553085" cy="4371974"/>
          </a:xfrm>
        </p:spPr>
        <p:txBody>
          <a:bodyPr>
            <a:normAutofit/>
          </a:bodyPr>
          <a:lstStyle/>
          <a:p>
            <a:pPr algn="ctr"/>
            <a:r>
              <a:rPr lang="en-US" sz="3600" dirty="0">
                <a:solidFill>
                  <a:schemeClr val="tx2"/>
                </a:solidFill>
              </a:rPr>
              <a:t>“Professional Development Skills”</a:t>
            </a:r>
            <a:br>
              <a:rPr lang="en-US" sz="3600" dirty="0">
                <a:solidFill>
                  <a:schemeClr val="tx2"/>
                </a:solidFill>
              </a:rPr>
            </a:br>
            <a:endParaRPr lang="en-US" sz="3600" dirty="0">
              <a:solidFill>
                <a:schemeClr val="tx2"/>
              </a:solidFill>
            </a:endParaRPr>
          </a:p>
        </p:txBody>
      </p:sp>
      <p:grpSp>
        <p:nvGrpSpPr>
          <p:cNvPr id="12" name="Group 11">
            <a:extLst>
              <a:ext uri="{FF2B5EF4-FFF2-40B4-BE49-F238E27FC236}">
                <a16:creationId xmlns:a16="http://schemas.microsoft.com/office/drawing/2014/main" id="{ABCBF0C3-2625-783A-35D3-E799D77DF5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71AB7C58-F157-F0F6-A96C-021878683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EBE69B8-FF75-B1BD-C0C0-6E639A542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276CD7C-59C7-578C-80B7-45CC6564B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DEE86D66-F91C-B9FD-F875-4542F7262115}"/>
              </a:ext>
            </a:extLst>
          </p:cNvPr>
          <p:cNvSpPr>
            <a:spLocks noGrp="1"/>
          </p:cNvSpPr>
          <p:nvPr>
            <p:ph idx="1"/>
          </p:nvPr>
        </p:nvSpPr>
        <p:spPr>
          <a:xfrm>
            <a:off x="-305" y="1963017"/>
            <a:ext cx="12191695" cy="4792027"/>
          </a:xfrm>
        </p:spPr>
        <p:txBody>
          <a:bodyPr anchor="ctr">
            <a:normAutofit/>
          </a:bodyPr>
          <a:lstStyle/>
          <a:p>
            <a:pPr marL="0" indent="0" algn="ctr">
              <a:buNone/>
            </a:pPr>
            <a:r>
              <a:rPr lang="en-US" sz="2400" dirty="0">
                <a:solidFill>
                  <a:schemeClr val="tx2"/>
                </a:solidFill>
                <a:latin typeface="Söhne"/>
              </a:rPr>
              <a:t>Our educational intent is for students to succeed in their chosen profession. During our professional development block, students learn critical skills to be a competent professional in communication, effective collaboration, problem-solving analyses, and emotional intelligence.</a:t>
            </a:r>
          </a:p>
          <a:p>
            <a:pPr marL="0" indent="0" algn="ctr">
              <a:buNone/>
            </a:pPr>
            <a:endParaRPr lang="en-US" sz="2400" dirty="0">
              <a:solidFill>
                <a:schemeClr val="tx2"/>
              </a:solidFill>
              <a:latin typeface="Söhne"/>
            </a:endParaRPr>
          </a:p>
          <a:p>
            <a:pPr marL="0" indent="0" algn="ctr">
              <a:buNone/>
            </a:pPr>
            <a:r>
              <a:rPr lang="en-US" sz="2400" dirty="0">
                <a:solidFill>
                  <a:schemeClr val="tx2"/>
                </a:solidFill>
                <a:latin typeface="Söhne"/>
              </a:rPr>
              <a:t>Practically, employees have to be able to engage in a diverse workforce. </a:t>
            </a:r>
          </a:p>
        </p:txBody>
      </p:sp>
      <p:sp>
        <p:nvSpPr>
          <p:cNvPr id="4" name="TextBox 3">
            <a:extLst>
              <a:ext uri="{FF2B5EF4-FFF2-40B4-BE49-F238E27FC236}">
                <a16:creationId xmlns:a16="http://schemas.microsoft.com/office/drawing/2014/main" id="{9BFE49DC-33EF-5FF7-6992-94B02EA722C9}"/>
              </a:ext>
            </a:extLst>
          </p:cNvPr>
          <p:cNvSpPr txBox="1"/>
          <p:nvPr/>
        </p:nvSpPr>
        <p:spPr>
          <a:xfrm>
            <a:off x="304335" y="555628"/>
            <a:ext cx="6504194" cy="646331"/>
          </a:xfrm>
          <a:prstGeom prst="rect">
            <a:avLst/>
          </a:prstGeom>
          <a:noFill/>
        </p:spPr>
        <p:txBody>
          <a:bodyPr wrap="square" rtlCol="0">
            <a:spAutoFit/>
          </a:bodyPr>
          <a:lstStyle/>
          <a:p>
            <a:r>
              <a:rPr lang="en-US" sz="3600" dirty="0">
                <a:solidFill>
                  <a:schemeClr val="tx2"/>
                </a:solidFill>
                <a:latin typeface="+mj-lt"/>
              </a:rPr>
              <a:t>Skill Messaging I</a:t>
            </a:r>
          </a:p>
        </p:txBody>
      </p:sp>
    </p:spTree>
    <p:extLst>
      <p:ext uri="{BB962C8B-B14F-4D97-AF65-F5344CB8AC3E}">
        <p14:creationId xmlns:p14="http://schemas.microsoft.com/office/powerpoint/2010/main" val="45762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15DCFC-3CA2-C41B-488E-7522352CF2C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7A71DE-2187-DE68-12E2-565EC1233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4A906B-E9B1-37DF-942F-722DF673B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59C5AE5-CF36-8B99-1229-E009BF18909F}"/>
              </a:ext>
            </a:extLst>
          </p:cNvPr>
          <p:cNvSpPr>
            <a:spLocks noGrp="1"/>
          </p:cNvSpPr>
          <p:nvPr>
            <p:ph type="title"/>
          </p:nvPr>
        </p:nvSpPr>
        <p:spPr>
          <a:xfrm>
            <a:off x="304030" y="450327"/>
            <a:ext cx="11553085" cy="4371974"/>
          </a:xfrm>
        </p:spPr>
        <p:txBody>
          <a:bodyPr>
            <a:normAutofit/>
          </a:bodyPr>
          <a:lstStyle/>
          <a:p>
            <a:pPr algn="ctr"/>
            <a:r>
              <a:rPr lang="en-US" sz="3600" dirty="0">
                <a:solidFill>
                  <a:schemeClr val="tx2"/>
                </a:solidFill>
              </a:rPr>
              <a:t>“College &amp; Career Readiness Skills”</a:t>
            </a:r>
            <a:br>
              <a:rPr lang="en-US" sz="3600" dirty="0">
                <a:solidFill>
                  <a:schemeClr val="tx2"/>
                </a:solidFill>
              </a:rPr>
            </a:br>
            <a:endParaRPr lang="en-US" sz="3600" dirty="0">
              <a:solidFill>
                <a:schemeClr val="tx2"/>
              </a:solidFill>
            </a:endParaRPr>
          </a:p>
        </p:txBody>
      </p:sp>
      <p:grpSp>
        <p:nvGrpSpPr>
          <p:cNvPr id="12" name="Group 11">
            <a:extLst>
              <a:ext uri="{FF2B5EF4-FFF2-40B4-BE49-F238E27FC236}">
                <a16:creationId xmlns:a16="http://schemas.microsoft.com/office/drawing/2014/main" id="{C56EE9FC-CA72-A9BC-F32B-6CB8FFDD4B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1865AC62-4C64-2334-5EDF-8467DCA30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91AF4F-7878-B431-7568-A25E53377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8EBD1C-E06B-6A9B-AA3D-C74C94CBF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53AC1860-9CD0-FFA3-D1F0-B93B81F76488}"/>
              </a:ext>
            </a:extLst>
          </p:cNvPr>
          <p:cNvSpPr>
            <a:spLocks noGrp="1"/>
          </p:cNvSpPr>
          <p:nvPr>
            <p:ph idx="1"/>
          </p:nvPr>
        </p:nvSpPr>
        <p:spPr>
          <a:xfrm>
            <a:off x="534256" y="2073900"/>
            <a:ext cx="11322859" cy="4792027"/>
          </a:xfrm>
        </p:spPr>
        <p:txBody>
          <a:bodyPr anchor="ctr">
            <a:normAutofit/>
          </a:bodyPr>
          <a:lstStyle/>
          <a:p>
            <a:pPr marL="0" indent="0" algn="ctr">
              <a:buNone/>
            </a:pPr>
            <a:r>
              <a:rPr lang="en-US" sz="2400" dirty="0">
                <a:solidFill>
                  <a:schemeClr val="tx2"/>
                </a:solidFill>
                <a:latin typeface="Söhne"/>
              </a:rPr>
              <a:t>The number one skill identified by Forbes (2015) that was desirable by employers was the ability for employees to work in a team structure. Interpersonal skills (sometimes called soft skills) matter in today's workforce. </a:t>
            </a:r>
          </a:p>
          <a:p>
            <a:pPr marL="0" indent="0" algn="ctr">
              <a:buNone/>
            </a:pPr>
            <a:endParaRPr lang="en-US" sz="2400" dirty="0">
              <a:solidFill>
                <a:schemeClr val="tx2"/>
              </a:solidFill>
              <a:latin typeface="Söhne"/>
            </a:endParaRPr>
          </a:p>
          <a:p>
            <a:pPr marL="0" indent="0" algn="ctr">
              <a:buNone/>
            </a:pPr>
            <a:r>
              <a:rPr lang="en-US" sz="2400" dirty="0">
                <a:solidFill>
                  <a:schemeClr val="tx2"/>
                </a:solidFill>
                <a:latin typeface="Söhne"/>
              </a:rPr>
              <a:t>Practically, we cannot have temper tantrums at work &amp; have to act appropriately.</a:t>
            </a:r>
          </a:p>
        </p:txBody>
      </p:sp>
      <p:sp>
        <p:nvSpPr>
          <p:cNvPr id="4" name="TextBox 3">
            <a:extLst>
              <a:ext uri="{FF2B5EF4-FFF2-40B4-BE49-F238E27FC236}">
                <a16:creationId xmlns:a16="http://schemas.microsoft.com/office/drawing/2014/main" id="{EFC0A385-63D5-C73A-57AB-D90B5B32CC56}"/>
              </a:ext>
            </a:extLst>
          </p:cNvPr>
          <p:cNvSpPr txBox="1"/>
          <p:nvPr/>
        </p:nvSpPr>
        <p:spPr>
          <a:xfrm>
            <a:off x="304335" y="555628"/>
            <a:ext cx="6504194" cy="646331"/>
          </a:xfrm>
          <a:prstGeom prst="rect">
            <a:avLst/>
          </a:prstGeom>
          <a:noFill/>
        </p:spPr>
        <p:txBody>
          <a:bodyPr wrap="square" rtlCol="0">
            <a:spAutoFit/>
          </a:bodyPr>
          <a:lstStyle/>
          <a:p>
            <a:r>
              <a:rPr lang="en-US" sz="3600" dirty="0">
                <a:solidFill>
                  <a:schemeClr val="tx2"/>
                </a:solidFill>
                <a:latin typeface="+mj-lt"/>
              </a:rPr>
              <a:t>Skill Messaging II</a:t>
            </a:r>
          </a:p>
        </p:txBody>
      </p:sp>
    </p:spTree>
    <p:extLst>
      <p:ext uri="{BB962C8B-B14F-4D97-AF65-F5344CB8AC3E}">
        <p14:creationId xmlns:p14="http://schemas.microsoft.com/office/powerpoint/2010/main" val="27423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735524-D1A2-C67E-2408-E2DE0E91BCF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8BB226-E59E-FEA7-C507-6CBD21F96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428A63-224B-4929-776F-104A2F9F2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B0B01AD-49E0-6012-A1F8-CA4A7301E279}"/>
              </a:ext>
            </a:extLst>
          </p:cNvPr>
          <p:cNvSpPr>
            <a:spLocks noGrp="1"/>
          </p:cNvSpPr>
          <p:nvPr>
            <p:ph type="title"/>
          </p:nvPr>
        </p:nvSpPr>
        <p:spPr>
          <a:xfrm>
            <a:off x="304030" y="450327"/>
            <a:ext cx="11553085" cy="4371974"/>
          </a:xfrm>
        </p:spPr>
        <p:txBody>
          <a:bodyPr>
            <a:normAutofit/>
          </a:bodyPr>
          <a:lstStyle/>
          <a:p>
            <a:pPr algn="ctr"/>
            <a:r>
              <a:rPr lang="en-US" sz="3600" dirty="0">
                <a:solidFill>
                  <a:schemeClr val="tx2"/>
                </a:solidFill>
              </a:rPr>
              <a:t>“Peer Engagement/Social Skills”</a:t>
            </a:r>
            <a:br>
              <a:rPr lang="en-US" sz="3600" dirty="0">
                <a:solidFill>
                  <a:schemeClr val="tx2"/>
                </a:solidFill>
              </a:rPr>
            </a:br>
            <a:endParaRPr lang="en-US" sz="3600" dirty="0">
              <a:solidFill>
                <a:schemeClr val="tx2"/>
              </a:solidFill>
            </a:endParaRPr>
          </a:p>
        </p:txBody>
      </p:sp>
      <p:grpSp>
        <p:nvGrpSpPr>
          <p:cNvPr id="12" name="Group 11">
            <a:extLst>
              <a:ext uri="{FF2B5EF4-FFF2-40B4-BE49-F238E27FC236}">
                <a16:creationId xmlns:a16="http://schemas.microsoft.com/office/drawing/2014/main" id="{0D9AD2AC-E6F4-D8D3-C885-C1C302F3AB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893B3A65-C45F-5538-B07A-16106E2A1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48E5265-53AF-B54E-7FF1-2C6EB559D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80A9F2C-8E3E-5104-323C-06A0A6282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231F6A46-790D-CAED-8087-160F93665E16}"/>
              </a:ext>
            </a:extLst>
          </p:cNvPr>
          <p:cNvSpPr>
            <a:spLocks noGrp="1"/>
          </p:cNvSpPr>
          <p:nvPr>
            <p:ph idx="1"/>
          </p:nvPr>
        </p:nvSpPr>
        <p:spPr>
          <a:xfrm>
            <a:off x="79305" y="2171274"/>
            <a:ext cx="12033083" cy="4792027"/>
          </a:xfrm>
        </p:spPr>
        <p:txBody>
          <a:bodyPr anchor="ctr">
            <a:normAutofit/>
          </a:bodyPr>
          <a:lstStyle/>
          <a:p>
            <a:pPr marL="0" indent="0" algn="ctr">
              <a:buNone/>
            </a:pPr>
            <a:r>
              <a:rPr lang="en-US" sz="2400" dirty="0">
                <a:solidFill>
                  <a:schemeClr val="tx2"/>
                </a:solidFill>
                <a:latin typeface="Söhne"/>
              </a:rPr>
              <a:t>Our collaborative educational philosophy uniquely prepares students to be particularly skilled in peer engagement. Students have opportunities to hone their skills in cooperation, conversational assertiveness, interpreting social situations, and adapting situational communication skills.</a:t>
            </a:r>
          </a:p>
          <a:p>
            <a:pPr marL="0" indent="0" algn="ctr">
              <a:buNone/>
            </a:pPr>
            <a:endParaRPr lang="en-US" sz="2400" dirty="0">
              <a:solidFill>
                <a:schemeClr val="tx2"/>
              </a:solidFill>
              <a:latin typeface="Söhne"/>
            </a:endParaRPr>
          </a:p>
          <a:p>
            <a:pPr marL="0" indent="0" algn="ctr">
              <a:buNone/>
            </a:pPr>
            <a:r>
              <a:rPr lang="en-US" sz="2400" dirty="0">
                <a:solidFill>
                  <a:schemeClr val="tx2"/>
                </a:solidFill>
                <a:latin typeface="Söhne"/>
              </a:rPr>
              <a:t>Practically, to function well in society, we have to learn how to get along.</a:t>
            </a:r>
          </a:p>
        </p:txBody>
      </p:sp>
      <p:sp>
        <p:nvSpPr>
          <p:cNvPr id="4" name="TextBox 3">
            <a:extLst>
              <a:ext uri="{FF2B5EF4-FFF2-40B4-BE49-F238E27FC236}">
                <a16:creationId xmlns:a16="http://schemas.microsoft.com/office/drawing/2014/main" id="{A8462106-D21D-BE5F-C112-281230A9CD13}"/>
              </a:ext>
            </a:extLst>
          </p:cNvPr>
          <p:cNvSpPr txBox="1"/>
          <p:nvPr/>
        </p:nvSpPr>
        <p:spPr>
          <a:xfrm>
            <a:off x="304335" y="555628"/>
            <a:ext cx="6504194" cy="646331"/>
          </a:xfrm>
          <a:prstGeom prst="rect">
            <a:avLst/>
          </a:prstGeom>
          <a:noFill/>
        </p:spPr>
        <p:txBody>
          <a:bodyPr wrap="square" rtlCol="0">
            <a:spAutoFit/>
          </a:bodyPr>
          <a:lstStyle/>
          <a:p>
            <a:r>
              <a:rPr lang="en-US" sz="3600" dirty="0">
                <a:solidFill>
                  <a:schemeClr val="tx2"/>
                </a:solidFill>
                <a:latin typeface="+mj-lt"/>
              </a:rPr>
              <a:t>Skill Messaging III</a:t>
            </a:r>
          </a:p>
        </p:txBody>
      </p:sp>
    </p:spTree>
    <p:extLst>
      <p:ext uri="{BB962C8B-B14F-4D97-AF65-F5344CB8AC3E}">
        <p14:creationId xmlns:p14="http://schemas.microsoft.com/office/powerpoint/2010/main" val="257933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D2CCDD-51A6-CEEA-54CC-FB29D7F9D0B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B36EA4-78C7-A04F-846E-525D4B543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52594A-5994-4783-9524-668DB74EC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ED25C47-541D-056D-8248-E133A67F27BA}"/>
              </a:ext>
            </a:extLst>
          </p:cNvPr>
          <p:cNvSpPr>
            <a:spLocks noGrp="1"/>
          </p:cNvSpPr>
          <p:nvPr>
            <p:ph type="title"/>
          </p:nvPr>
        </p:nvSpPr>
        <p:spPr>
          <a:xfrm>
            <a:off x="304030" y="450327"/>
            <a:ext cx="11553085" cy="4371974"/>
          </a:xfrm>
        </p:spPr>
        <p:txBody>
          <a:bodyPr>
            <a:normAutofit/>
          </a:bodyPr>
          <a:lstStyle/>
          <a:p>
            <a:pPr algn="ctr"/>
            <a:r>
              <a:rPr lang="en-US" sz="3600" dirty="0">
                <a:solidFill>
                  <a:schemeClr val="tx2"/>
                </a:solidFill>
              </a:rPr>
              <a:t>“Executive Management Skills”</a:t>
            </a:r>
            <a:br>
              <a:rPr lang="en-US" sz="3600" dirty="0">
                <a:solidFill>
                  <a:schemeClr val="tx2"/>
                </a:solidFill>
              </a:rPr>
            </a:br>
            <a:endParaRPr lang="en-US" sz="3600" dirty="0">
              <a:solidFill>
                <a:schemeClr val="tx2"/>
              </a:solidFill>
            </a:endParaRPr>
          </a:p>
        </p:txBody>
      </p:sp>
      <p:grpSp>
        <p:nvGrpSpPr>
          <p:cNvPr id="12" name="Group 11">
            <a:extLst>
              <a:ext uri="{FF2B5EF4-FFF2-40B4-BE49-F238E27FC236}">
                <a16:creationId xmlns:a16="http://schemas.microsoft.com/office/drawing/2014/main" id="{0AFD7A04-25B8-775F-9CDA-EF43ABEDEC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28CF3955-74F4-9EDB-D4A0-B6802CE9F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C864AA-EDFC-AE7B-6049-6CA5A88A7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FFC3B07-2A10-1297-FB1A-583B3ECE0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4A2BEBC9-F72E-0D07-781B-6B57A7BF3F0E}"/>
              </a:ext>
            </a:extLst>
          </p:cNvPr>
          <p:cNvSpPr>
            <a:spLocks noGrp="1"/>
          </p:cNvSpPr>
          <p:nvPr>
            <p:ph idx="1"/>
          </p:nvPr>
        </p:nvSpPr>
        <p:spPr>
          <a:xfrm>
            <a:off x="0" y="2171274"/>
            <a:ext cx="12298166" cy="4792027"/>
          </a:xfrm>
        </p:spPr>
        <p:txBody>
          <a:bodyPr anchor="ctr">
            <a:normAutofit/>
          </a:bodyPr>
          <a:lstStyle/>
          <a:p>
            <a:pPr marL="0" indent="0" algn="ctr">
              <a:buNone/>
            </a:pPr>
            <a:r>
              <a:rPr lang="en-US" sz="2400" dirty="0">
                <a:solidFill>
                  <a:schemeClr val="tx2"/>
                </a:solidFill>
                <a:latin typeface="Söhne"/>
              </a:rPr>
              <a:t>Our scholars graduate prepared to be leaders in their field. We provide focused executive management training to accompany our rigorous academics where students learn critical skills in conflict resolution, effective decision-making, problem-solving analyses, and complex leadership dynamics. </a:t>
            </a:r>
          </a:p>
          <a:p>
            <a:pPr marL="0" indent="0" algn="ctr">
              <a:buNone/>
            </a:pPr>
            <a:endParaRPr lang="en-US" sz="2400" dirty="0">
              <a:solidFill>
                <a:schemeClr val="tx2"/>
              </a:solidFill>
              <a:latin typeface="Söhne"/>
            </a:endParaRPr>
          </a:p>
          <a:p>
            <a:pPr marL="0" indent="0" algn="ctr">
              <a:buNone/>
            </a:pPr>
            <a:r>
              <a:rPr lang="en-US" sz="2400" dirty="0">
                <a:solidFill>
                  <a:schemeClr val="tx2"/>
                </a:solidFill>
                <a:latin typeface="Söhne"/>
              </a:rPr>
              <a:t>Practically, excellent leaders have to manage themselves to manage people.</a:t>
            </a:r>
          </a:p>
        </p:txBody>
      </p:sp>
      <p:sp>
        <p:nvSpPr>
          <p:cNvPr id="4" name="TextBox 3">
            <a:extLst>
              <a:ext uri="{FF2B5EF4-FFF2-40B4-BE49-F238E27FC236}">
                <a16:creationId xmlns:a16="http://schemas.microsoft.com/office/drawing/2014/main" id="{B5C48456-D2CF-7867-DEFB-88CB29F5CB46}"/>
              </a:ext>
            </a:extLst>
          </p:cNvPr>
          <p:cNvSpPr txBox="1"/>
          <p:nvPr/>
        </p:nvSpPr>
        <p:spPr>
          <a:xfrm>
            <a:off x="304335" y="555628"/>
            <a:ext cx="6504194" cy="646331"/>
          </a:xfrm>
          <a:prstGeom prst="rect">
            <a:avLst/>
          </a:prstGeom>
          <a:noFill/>
        </p:spPr>
        <p:txBody>
          <a:bodyPr wrap="square" rtlCol="0">
            <a:spAutoFit/>
          </a:bodyPr>
          <a:lstStyle/>
          <a:p>
            <a:r>
              <a:rPr lang="en-US" sz="3600" dirty="0">
                <a:solidFill>
                  <a:schemeClr val="tx2"/>
                </a:solidFill>
                <a:latin typeface="+mj-lt"/>
              </a:rPr>
              <a:t>Skill Messaging IV</a:t>
            </a:r>
          </a:p>
        </p:txBody>
      </p:sp>
    </p:spTree>
    <p:extLst>
      <p:ext uri="{BB962C8B-B14F-4D97-AF65-F5344CB8AC3E}">
        <p14:creationId xmlns:p14="http://schemas.microsoft.com/office/powerpoint/2010/main" val="271830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2BAEF1-022D-B91B-2E33-A7410AF3CE7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923C89-7409-C409-4809-FDD8F7C3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07DF8E-8F1A-AB4C-85FB-78F18843F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67EC846-938F-CB77-A908-9416F65A9BA1}"/>
              </a:ext>
            </a:extLst>
          </p:cNvPr>
          <p:cNvSpPr>
            <a:spLocks noGrp="1"/>
          </p:cNvSpPr>
          <p:nvPr>
            <p:ph type="title"/>
          </p:nvPr>
        </p:nvSpPr>
        <p:spPr>
          <a:xfrm>
            <a:off x="304030" y="450327"/>
            <a:ext cx="11553085" cy="4371974"/>
          </a:xfrm>
        </p:spPr>
        <p:txBody>
          <a:bodyPr>
            <a:normAutofit/>
          </a:bodyPr>
          <a:lstStyle/>
          <a:p>
            <a:pPr algn="ctr"/>
            <a:r>
              <a:rPr lang="en-US" sz="3600" dirty="0">
                <a:solidFill>
                  <a:schemeClr val="tx2"/>
                </a:solidFill>
              </a:rPr>
              <a:t>“Civic Education”</a:t>
            </a:r>
            <a:br>
              <a:rPr lang="en-US" sz="3600" dirty="0">
                <a:solidFill>
                  <a:schemeClr val="tx2"/>
                </a:solidFill>
              </a:rPr>
            </a:br>
            <a:endParaRPr lang="en-US" sz="3600" dirty="0">
              <a:solidFill>
                <a:schemeClr val="tx2"/>
              </a:solidFill>
            </a:endParaRPr>
          </a:p>
        </p:txBody>
      </p:sp>
      <p:grpSp>
        <p:nvGrpSpPr>
          <p:cNvPr id="12" name="Group 11">
            <a:extLst>
              <a:ext uri="{FF2B5EF4-FFF2-40B4-BE49-F238E27FC236}">
                <a16:creationId xmlns:a16="http://schemas.microsoft.com/office/drawing/2014/main" id="{F59703B3-2CBE-BB41-302A-94C706EEAD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25DB5D05-9425-4C3A-6C3B-A63CF8BA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556F15-FDF9-3E2F-F86B-E961FAD3A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CDD6588-53DC-504E-A84F-33AB72E1C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44DE6FA3-E51F-E9FC-8637-9C2928519DF1}"/>
              </a:ext>
            </a:extLst>
          </p:cNvPr>
          <p:cNvSpPr>
            <a:spLocks noGrp="1"/>
          </p:cNvSpPr>
          <p:nvPr>
            <p:ph idx="1"/>
          </p:nvPr>
        </p:nvSpPr>
        <p:spPr>
          <a:xfrm>
            <a:off x="-305" y="2073900"/>
            <a:ext cx="12092987" cy="4792027"/>
          </a:xfrm>
        </p:spPr>
        <p:txBody>
          <a:bodyPr anchor="ctr">
            <a:normAutofit/>
          </a:bodyPr>
          <a:lstStyle/>
          <a:p>
            <a:pPr marL="0" indent="0" algn="ctr">
              <a:buNone/>
            </a:pPr>
            <a:r>
              <a:rPr lang="en-US" sz="2400" dirty="0">
                <a:solidFill>
                  <a:schemeClr val="tx2"/>
                </a:solidFill>
                <a:latin typeface="Söhne"/>
              </a:rPr>
              <a:t>Twenty-first century civic education requires the development of knowledge and competencies that lead to compassion, communication, and action. It is not enough for students to recite the Articles of Confederation or the Bill of Rights; rather they need to know how to skillfully wield these tools for equality and justice in a rapidly changing world.  </a:t>
            </a:r>
          </a:p>
          <a:p>
            <a:pPr marL="0" indent="0" algn="ctr">
              <a:buNone/>
            </a:pPr>
            <a:endParaRPr lang="en-US" sz="2400" dirty="0">
              <a:solidFill>
                <a:schemeClr val="tx2"/>
              </a:solidFill>
              <a:latin typeface="Söhne"/>
            </a:endParaRPr>
          </a:p>
          <a:p>
            <a:pPr marL="0" indent="0" algn="ctr">
              <a:buNone/>
            </a:pPr>
            <a:r>
              <a:rPr lang="en-US" sz="2400" dirty="0">
                <a:solidFill>
                  <a:schemeClr val="tx2"/>
                </a:solidFill>
                <a:latin typeface="Söhne"/>
              </a:rPr>
              <a:t>Practically, we have to behave well with others to be a good citizen.</a:t>
            </a:r>
          </a:p>
        </p:txBody>
      </p:sp>
      <p:sp>
        <p:nvSpPr>
          <p:cNvPr id="4" name="TextBox 3">
            <a:extLst>
              <a:ext uri="{FF2B5EF4-FFF2-40B4-BE49-F238E27FC236}">
                <a16:creationId xmlns:a16="http://schemas.microsoft.com/office/drawing/2014/main" id="{AD3921D6-4D1C-5C2E-FB93-02E1FFC375E7}"/>
              </a:ext>
            </a:extLst>
          </p:cNvPr>
          <p:cNvSpPr txBox="1"/>
          <p:nvPr/>
        </p:nvSpPr>
        <p:spPr>
          <a:xfrm>
            <a:off x="304335" y="555628"/>
            <a:ext cx="6504194" cy="646331"/>
          </a:xfrm>
          <a:prstGeom prst="rect">
            <a:avLst/>
          </a:prstGeom>
          <a:noFill/>
        </p:spPr>
        <p:txBody>
          <a:bodyPr wrap="square" rtlCol="0">
            <a:spAutoFit/>
          </a:bodyPr>
          <a:lstStyle/>
          <a:p>
            <a:r>
              <a:rPr lang="en-US" sz="3600" dirty="0">
                <a:solidFill>
                  <a:schemeClr val="tx2"/>
                </a:solidFill>
                <a:latin typeface="+mj-lt"/>
              </a:rPr>
              <a:t>Skill Messaging V</a:t>
            </a:r>
          </a:p>
        </p:txBody>
      </p:sp>
    </p:spTree>
    <p:extLst>
      <p:ext uri="{BB962C8B-B14F-4D97-AF65-F5344CB8AC3E}">
        <p14:creationId xmlns:p14="http://schemas.microsoft.com/office/powerpoint/2010/main" val="1910838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8" name="Freeform: Shape 37">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3" name="Freeform: Shape 42">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Title 5">
            <a:extLst>
              <a:ext uri="{FF2B5EF4-FFF2-40B4-BE49-F238E27FC236}">
                <a16:creationId xmlns:a16="http://schemas.microsoft.com/office/drawing/2014/main" id="{71DA2BDC-7E5F-AE9B-9F20-0B18E358574F}"/>
              </a:ext>
            </a:extLst>
          </p:cNvPr>
          <p:cNvSpPr>
            <a:spLocks noGrp="1"/>
          </p:cNvSpPr>
          <p:nvPr>
            <p:ph type="title"/>
          </p:nvPr>
        </p:nvSpPr>
        <p:spPr>
          <a:xfrm>
            <a:off x="2804844" y="1764407"/>
            <a:ext cx="8620019" cy="2310312"/>
          </a:xfrm>
        </p:spPr>
        <p:txBody>
          <a:bodyPr vert="horz" lIns="91440" tIns="45720" rIns="91440" bIns="45720" rtlCol="0" anchor="b">
            <a:normAutofit/>
          </a:bodyPr>
          <a:lstStyle/>
          <a:p>
            <a:pPr algn="ctr"/>
            <a:r>
              <a:rPr lang="en-US" sz="4000" kern="1200" dirty="0">
                <a:solidFill>
                  <a:schemeClr val="tx2"/>
                </a:solidFill>
                <a:latin typeface="+mj-lt"/>
                <a:ea typeface="+mj-ea"/>
                <a:cs typeface="+mj-cs"/>
              </a:rPr>
              <a:t>Social Emotional Learning is </a:t>
            </a:r>
            <a:r>
              <a:rPr lang="en-US" sz="4000" dirty="0">
                <a:solidFill>
                  <a:schemeClr val="tx2"/>
                </a:solidFill>
              </a:rPr>
              <a:t>excellent </a:t>
            </a:r>
            <a:r>
              <a:rPr lang="en-US" sz="4000" kern="1200" dirty="0">
                <a:solidFill>
                  <a:schemeClr val="tx2"/>
                </a:solidFill>
                <a:latin typeface="+mj-lt"/>
                <a:ea typeface="+mj-ea"/>
                <a:cs typeface="+mj-cs"/>
              </a:rPr>
              <a:t>for children regardless of the name and sometimes the name matters</a:t>
            </a:r>
          </a:p>
        </p:txBody>
      </p:sp>
    </p:spTree>
    <p:extLst>
      <p:ext uri="{BB962C8B-B14F-4D97-AF65-F5344CB8AC3E}">
        <p14:creationId xmlns:p14="http://schemas.microsoft.com/office/powerpoint/2010/main" val="127375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lorful dots in a circle">
            <a:extLst>
              <a:ext uri="{FF2B5EF4-FFF2-40B4-BE49-F238E27FC236}">
                <a16:creationId xmlns:a16="http://schemas.microsoft.com/office/drawing/2014/main" id="{108CC0EE-189D-7D5B-E20D-3D0509F3214F}"/>
              </a:ext>
            </a:extLst>
          </p:cNvPr>
          <p:cNvPicPr>
            <a:picLocks noChangeAspect="1"/>
          </p:cNvPicPr>
          <p:nvPr/>
        </p:nvPicPr>
        <p:blipFill rotWithShape="1">
          <a:blip r:embed="rId2"/>
          <a:srcRect t="17383" r="9089" b="2702"/>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BB7DA74-0361-7B5A-9A94-CC99003353E9}"/>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t>Systemic Supports</a:t>
            </a:r>
          </a:p>
        </p:txBody>
      </p:sp>
      <p:sp>
        <p:nvSpPr>
          <p:cNvPr id="5" name="Text Placeholder 4">
            <a:extLst>
              <a:ext uri="{FF2B5EF4-FFF2-40B4-BE49-F238E27FC236}">
                <a16:creationId xmlns:a16="http://schemas.microsoft.com/office/drawing/2014/main" id="{A84AF7F6-1D84-DB3C-C430-09416CBA60F1}"/>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68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137658F-5AE2-21AB-C9D4-B1ADF714EB61}"/>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rPr>
              <a:t>What is SEL?</a:t>
            </a:r>
          </a:p>
        </p:txBody>
      </p:sp>
      <p:grpSp>
        <p:nvGrpSpPr>
          <p:cNvPr id="14" name="Group 13">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5" name="Freeform: Shape 14">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1" name="Freeform: Shape 20">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99B07310-8E69-3331-8F9F-AFAABF993914}"/>
              </a:ext>
            </a:extLst>
          </p:cNvPr>
          <p:cNvSpPr>
            <a:spLocks/>
          </p:cNvSpPr>
          <p:nvPr/>
        </p:nvSpPr>
        <p:spPr>
          <a:xfrm>
            <a:off x="1223007" y="1880955"/>
            <a:ext cx="8618111" cy="3566160"/>
          </a:xfrm>
          <a:prstGeom prst="rect">
            <a:avLst/>
          </a:prstGeom>
        </p:spPr>
        <p:txBody>
          <a:bodyPr/>
          <a:lstStyle/>
          <a:p>
            <a:pPr defTabSz="370332">
              <a:spcAft>
                <a:spcPts val="600"/>
              </a:spcAft>
            </a:pPr>
            <a:r>
              <a:rPr lang="en-US" sz="2800" kern="1200" dirty="0">
                <a:solidFill>
                  <a:schemeClr val="tx2"/>
                </a:solidFill>
                <a:latin typeface="Söhne"/>
              </a:rPr>
              <a:t>Self-awareness</a:t>
            </a:r>
          </a:p>
          <a:p>
            <a:pPr defTabSz="370332">
              <a:spcAft>
                <a:spcPts val="600"/>
              </a:spcAft>
            </a:pPr>
            <a:r>
              <a:rPr lang="en-US" sz="2800" kern="1200" dirty="0">
                <a:solidFill>
                  <a:schemeClr val="tx2"/>
                </a:solidFill>
                <a:latin typeface="Söhne"/>
              </a:rPr>
              <a:t>Self-Management</a:t>
            </a:r>
          </a:p>
          <a:p>
            <a:pPr defTabSz="370332">
              <a:spcAft>
                <a:spcPts val="600"/>
              </a:spcAft>
            </a:pPr>
            <a:r>
              <a:rPr lang="en-US" sz="2800" kern="1200" dirty="0">
                <a:solidFill>
                  <a:schemeClr val="tx2"/>
                </a:solidFill>
                <a:latin typeface="Söhne"/>
              </a:rPr>
              <a:t>Social Awareness</a:t>
            </a:r>
          </a:p>
          <a:p>
            <a:pPr defTabSz="370332">
              <a:spcAft>
                <a:spcPts val="600"/>
              </a:spcAft>
            </a:pPr>
            <a:r>
              <a:rPr lang="en-US" sz="2800" kern="1200" dirty="0">
                <a:solidFill>
                  <a:schemeClr val="tx2"/>
                </a:solidFill>
                <a:latin typeface="Söhne"/>
              </a:rPr>
              <a:t>Responsible Decision Making</a:t>
            </a:r>
          </a:p>
          <a:p>
            <a:pPr defTabSz="370332">
              <a:spcAft>
                <a:spcPts val="600"/>
              </a:spcAft>
            </a:pPr>
            <a:r>
              <a:rPr lang="en-US" sz="2800" kern="1200" dirty="0">
                <a:solidFill>
                  <a:schemeClr val="tx2"/>
                </a:solidFill>
                <a:latin typeface="Söhne"/>
              </a:rPr>
              <a:t>Relationship Skills</a:t>
            </a:r>
          </a:p>
          <a:p>
            <a:pPr marL="0" indent="0">
              <a:spcAft>
                <a:spcPts val="600"/>
              </a:spcAft>
              <a:buNone/>
            </a:pPr>
            <a:endParaRPr lang="en-US" dirty="0"/>
          </a:p>
        </p:txBody>
      </p:sp>
      <p:sp>
        <p:nvSpPr>
          <p:cNvPr id="4" name="Speech Bubble: Oval 3">
            <a:extLst>
              <a:ext uri="{FF2B5EF4-FFF2-40B4-BE49-F238E27FC236}">
                <a16:creationId xmlns:a16="http://schemas.microsoft.com/office/drawing/2014/main" id="{3934D1C7-46AD-C6D1-4AAF-709752866DE4}"/>
              </a:ext>
            </a:extLst>
          </p:cNvPr>
          <p:cNvSpPr/>
          <p:nvPr/>
        </p:nvSpPr>
        <p:spPr>
          <a:xfrm>
            <a:off x="6522720" y="2103119"/>
            <a:ext cx="5527040" cy="3480825"/>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70332">
              <a:spcAft>
                <a:spcPts val="600"/>
              </a:spcAft>
            </a:pPr>
            <a:r>
              <a:rPr lang="en-US" sz="4000" b="1" kern="1200" dirty="0">
                <a:ln w="22225">
                  <a:solidFill>
                    <a:schemeClr val="accent2">
                      <a:lumMod val="50000"/>
                    </a:schemeClr>
                  </a:solidFill>
                  <a:prstDash val="solid"/>
                </a:ln>
                <a:solidFill>
                  <a:srgbClr val="002060"/>
                </a:solidFill>
                <a:latin typeface="+mn-lt"/>
                <a:ea typeface="+mn-ea"/>
                <a:cs typeface="+mn-cs"/>
              </a:rPr>
              <a:t>Can we focus on the Learning?</a:t>
            </a:r>
            <a:endParaRPr lang="en-US" sz="4000" b="1" dirty="0">
              <a:ln w="22225">
                <a:solidFill>
                  <a:schemeClr val="accent2">
                    <a:lumMod val="50000"/>
                  </a:schemeClr>
                </a:solidFill>
                <a:prstDash val="solid"/>
              </a:ln>
              <a:solidFill>
                <a:srgbClr val="002060"/>
              </a:solidFill>
            </a:endParaRPr>
          </a:p>
        </p:txBody>
      </p:sp>
    </p:spTree>
    <p:extLst>
      <p:ext uri="{BB962C8B-B14F-4D97-AF65-F5344CB8AC3E}">
        <p14:creationId xmlns:p14="http://schemas.microsoft.com/office/powerpoint/2010/main" val="337623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1624D-042D-49EA-B89C-0CDDC7C948E4}"/>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Do You Like Me?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1605B4D4-C48F-09D9-56EF-69BB07E4F66F}"/>
              </a:ext>
            </a:extLst>
          </p:cNvPr>
          <p:cNvSpPr>
            <a:spLocks noGrp="1"/>
          </p:cNvSpPr>
          <p:nvPr>
            <p:ph idx="1"/>
          </p:nvPr>
        </p:nvSpPr>
        <p:spPr>
          <a:xfrm>
            <a:off x="6297233" y="518400"/>
            <a:ext cx="4771607" cy="5837949"/>
          </a:xfrm>
        </p:spPr>
        <p:txBody>
          <a:bodyPr anchor="ctr">
            <a:normAutofit/>
          </a:bodyPr>
          <a:lstStyle/>
          <a:p>
            <a:r>
              <a:rPr lang="en-US" sz="2400" dirty="0">
                <a:solidFill>
                  <a:schemeClr val="tx1">
                    <a:alpha val="80000"/>
                  </a:schemeClr>
                </a:solidFill>
                <a:latin typeface="Söhne"/>
              </a:rPr>
              <a:t>Growth mindset isn’t enough for lower SES backgrounds</a:t>
            </a:r>
          </a:p>
          <a:p>
            <a:endParaRPr lang="en-US" sz="2400" dirty="0">
              <a:solidFill>
                <a:schemeClr val="tx1">
                  <a:alpha val="80000"/>
                </a:schemeClr>
              </a:solidFill>
              <a:latin typeface="Söhne"/>
            </a:endParaRPr>
          </a:p>
          <a:p>
            <a:r>
              <a:rPr lang="en-US" sz="2400" dirty="0">
                <a:solidFill>
                  <a:schemeClr val="tx1">
                    <a:alpha val="80000"/>
                  </a:schemeClr>
                </a:solidFill>
                <a:latin typeface="Söhne"/>
              </a:rPr>
              <a:t>Growth mindset AND skills</a:t>
            </a:r>
          </a:p>
          <a:p>
            <a:endParaRPr lang="en-US" sz="2400" dirty="0">
              <a:solidFill>
                <a:schemeClr val="tx1">
                  <a:alpha val="80000"/>
                </a:schemeClr>
              </a:solidFill>
              <a:latin typeface="Söhne"/>
            </a:endParaRPr>
          </a:p>
          <a:p>
            <a:r>
              <a:rPr lang="en-US" sz="2400" dirty="0">
                <a:solidFill>
                  <a:schemeClr val="tx1">
                    <a:alpha val="80000"/>
                  </a:schemeClr>
                </a:solidFill>
                <a:latin typeface="Söhne"/>
              </a:rPr>
              <a:t>Am I welcome here? Am I valued here? Am I celebrated here?</a:t>
            </a:r>
          </a:p>
          <a:p>
            <a:endParaRPr lang="en-US" sz="2400" dirty="0">
              <a:solidFill>
                <a:schemeClr val="tx1">
                  <a:alpha val="80000"/>
                </a:schemeClr>
              </a:solidFill>
              <a:latin typeface="Söhne"/>
            </a:endParaRPr>
          </a:p>
          <a:p>
            <a:r>
              <a:rPr lang="en-US" sz="2400" dirty="0">
                <a:solidFill>
                  <a:schemeClr val="tx1">
                    <a:alpha val="80000"/>
                  </a:schemeClr>
                </a:solidFill>
                <a:latin typeface="Söhne"/>
              </a:rPr>
              <a:t>When kids don’t like school, they tend to not do well in school</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04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426107-48A9-C695-7D9C-403C957C87DB}"/>
              </a:ext>
            </a:extLst>
          </p:cNvPr>
          <p:cNvSpPr>
            <a:spLocks noGrp="1"/>
          </p:cNvSpPr>
          <p:nvPr>
            <p:ph type="title"/>
          </p:nvPr>
        </p:nvSpPr>
        <p:spPr>
          <a:xfrm>
            <a:off x="838200" y="365125"/>
            <a:ext cx="10515600" cy="1325563"/>
          </a:xfrm>
        </p:spPr>
        <p:txBody>
          <a:bodyPr>
            <a:normAutofit/>
          </a:bodyPr>
          <a:lstStyle/>
          <a:p>
            <a:r>
              <a:rPr lang="en-US" sz="5400"/>
              <a:t>Welcome</a:t>
            </a:r>
          </a:p>
        </p:txBody>
      </p:sp>
      <p:graphicFrame>
        <p:nvGraphicFramePr>
          <p:cNvPr id="7" name="Content Placeholder 4">
            <a:extLst>
              <a:ext uri="{FF2B5EF4-FFF2-40B4-BE49-F238E27FC236}">
                <a16:creationId xmlns:a16="http://schemas.microsoft.com/office/drawing/2014/main" id="{72088F18-36D1-6593-45ED-72C5B95A296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3492811"/>
              </p:ext>
            </p:extLst>
          </p:nvPr>
        </p:nvGraphicFramePr>
        <p:xfrm>
          <a:off x="0" y="1394460"/>
          <a:ext cx="12192000" cy="546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92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a:off x="589560" y="856180"/>
            <a:ext cx="4560584" cy="1128068"/>
          </a:xfrm>
        </p:spPr>
        <p:txBody>
          <a:bodyPr anchor="ctr">
            <a:normAutofit/>
          </a:bodyPr>
          <a:lstStyle/>
          <a:p>
            <a:r>
              <a:rPr lang="en-US" sz="4000" dirty="0"/>
              <a:t>Overreact</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8DE380-9DA0-4559-B40C-1D30069E1E33}"/>
              </a:ext>
            </a:extLst>
          </p:cNvPr>
          <p:cNvSpPr>
            <a:spLocks noGrp="1"/>
          </p:cNvSpPr>
          <p:nvPr>
            <p:ph sz="quarter" idx="13"/>
          </p:nvPr>
        </p:nvSpPr>
        <p:spPr>
          <a:xfrm>
            <a:off x="590719" y="2330505"/>
            <a:ext cx="4559425" cy="3979585"/>
          </a:xfrm>
        </p:spPr>
        <p:txBody>
          <a:bodyPr anchor="ctr">
            <a:normAutofit/>
          </a:bodyPr>
          <a:lstStyle/>
          <a:p>
            <a:r>
              <a:rPr lang="en-US" dirty="0">
                <a:latin typeface="Söhne"/>
              </a:rPr>
              <a:t>Give detentions for everything</a:t>
            </a:r>
          </a:p>
          <a:p>
            <a:endParaRPr lang="en-US" dirty="0">
              <a:latin typeface="Söhne"/>
            </a:endParaRPr>
          </a:p>
          <a:p>
            <a:r>
              <a:rPr lang="en-US" dirty="0">
                <a:latin typeface="Söhne"/>
              </a:rPr>
              <a:t>Suspend Suicidal Students</a:t>
            </a:r>
          </a:p>
          <a:p>
            <a:endParaRPr lang="en-US" dirty="0">
              <a:latin typeface="Söhne"/>
            </a:endParaRPr>
          </a:p>
          <a:p>
            <a:r>
              <a:rPr lang="en-US" dirty="0">
                <a:latin typeface="Söhne"/>
              </a:rPr>
              <a:t>ignore their circumstances</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omic with two beakers that says, &quot;Don't Overreach Bro..&quot;">
            <a:extLst>
              <a:ext uri="{FF2B5EF4-FFF2-40B4-BE49-F238E27FC236}">
                <a16:creationId xmlns:a16="http://schemas.microsoft.com/office/drawing/2014/main" id="{440E4329-45D1-45A3-980E-A6E0EA438CBA}"/>
              </a:ext>
            </a:extLst>
          </p:cNvPr>
          <p:cNvPicPr>
            <a:picLocks noChangeAspect="1"/>
          </p:cNvPicPr>
          <p:nvPr/>
        </p:nvPicPr>
        <p:blipFill rotWithShape="1">
          <a:blip r:embed="rId2"/>
          <a:srcRect l="18762" r="3970" b="1"/>
          <a:stretch/>
        </p:blipFill>
        <p:spPr>
          <a:xfrm>
            <a:off x="5977788" y="799352"/>
            <a:ext cx="5425410" cy="5259296"/>
          </a:xfrm>
          <a:prstGeom prst="rect">
            <a:avLst/>
          </a:prstGeom>
        </p:spPr>
      </p:pic>
    </p:spTree>
    <p:extLst>
      <p:ext uri="{BB962C8B-B14F-4D97-AF65-F5344CB8AC3E}">
        <p14:creationId xmlns:p14="http://schemas.microsoft.com/office/powerpoint/2010/main" val="3313462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a:off x="7910285" y="741391"/>
            <a:ext cx="3443514" cy="1616203"/>
          </a:xfrm>
        </p:spPr>
        <p:txBody>
          <a:bodyPr anchor="b">
            <a:normAutofit/>
          </a:bodyPr>
          <a:lstStyle/>
          <a:p>
            <a:r>
              <a:rPr lang="en-US" sz="3200"/>
              <a:t>Throttle Communication</a:t>
            </a:r>
          </a:p>
        </p:txBody>
      </p:sp>
      <p:pic>
        <p:nvPicPr>
          <p:cNvPr id="5" name="Picture 5" descr="Pawnshop meme">
            <a:extLst>
              <a:ext uri="{FF2B5EF4-FFF2-40B4-BE49-F238E27FC236}">
                <a16:creationId xmlns:a16="http://schemas.microsoft.com/office/drawing/2014/main" id="{ACC1BD96-C480-4043-8151-36881BFF66BC}"/>
              </a:ext>
            </a:extLst>
          </p:cNvPr>
          <p:cNvPicPr>
            <a:picLocks noChangeAspect="1"/>
          </p:cNvPicPr>
          <p:nvPr/>
        </p:nvPicPr>
        <p:blipFill>
          <a:blip r:embed="rId2"/>
          <a:stretch>
            <a:fillRect/>
          </a:stretch>
        </p:blipFill>
        <p:spPr>
          <a:xfrm>
            <a:off x="918887" y="805657"/>
            <a:ext cx="6186003" cy="5176044"/>
          </a:xfrm>
          <a:prstGeom prst="rect">
            <a:avLst/>
          </a:prstGeom>
        </p:spPr>
      </p:pic>
      <p:sp>
        <p:nvSpPr>
          <p:cNvPr id="3" name="Content Placeholder 2">
            <a:extLst>
              <a:ext uri="{FF2B5EF4-FFF2-40B4-BE49-F238E27FC236}">
                <a16:creationId xmlns:a16="http://schemas.microsoft.com/office/drawing/2014/main" id="{208DE380-9DA0-4559-B40C-1D30069E1E33}"/>
              </a:ext>
            </a:extLst>
          </p:cNvPr>
          <p:cNvSpPr>
            <a:spLocks noGrp="1"/>
          </p:cNvSpPr>
          <p:nvPr>
            <p:ph sz="quarter" idx="13"/>
          </p:nvPr>
        </p:nvSpPr>
        <p:spPr>
          <a:xfrm>
            <a:off x="7910285" y="2533476"/>
            <a:ext cx="3443514" cy="3447832"/>
          </a:xfrm>
        </p:spPr>
        <p:txBody>
          <a:bodyPr anchor="t">
            <a:normAutofit/>
          </a:bodyPr>
          <a:lstStyle/>
          <a:p>
            <a:r>
              <a:rPr lang="en-US" sz="2000" dirty="0">
                <a:latin typeface="Söhne"/>
              </a:rPr>
              <a:t>Do not listen </a:t>
            </a:r>
          </a:p>
          <a:p>
            <a:r>
              <a:rPr lang="en-US" sz="2000" dirty="0">
                <a:latin typeface="Söhne"/>
              </a:rPr>
              <a:t>Interrupt feedback loops</a:t>
            </a:r>
          </a:p>
          <a:p>
            <a:r>
              <a:rPr lang="en-US" sz="2000" dirty="0">
                <a:latin typeface="Söhne"/>
              </a:rPr>
              <a:t>Celebrate deficits </a:t>
            </a:r>
          </a:p>
          <a:p>
            <a:r>
              <a:rPr lang="en-US" sz="2000" dirty="0">
                <a:latin typeface="Söhne"/>
              </a:rPr>
              <a:t>Abolish strength-based conversation</a:t>
            </a:r>
          </a:p>
        </p:txBody>
      </p:sp>
      <p:grpSp>
        <p:nvGrpSpPr>
          <p:cNvPr id="23" name="Group 22">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 name="Rectangle 19">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995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B0C8-41FC-8540-B8663370BC0C}"/>
              </a:ext>
            </a:extLst>
          </p:cNvPr>
          <p:cNvSpPr>
            <a:spLocks noGrp="1"/>
          </p:cNvSpPr>
          <p:nvPr>
            <p:ph type="title"/>
          </p:nvPr>
        </p:nvSpPr>
        <p:spPr>
          <a:xfrm>
            <a:off x="761840" y="1138265"/>
            <a:ext cx="4544762" cy="1401183"/>
          </a:xfrm>
        </p:spPr>
        <p:txBody>
          <a:bodyPr anchor="t">
            <a:normAutofit/>
          </a:bodyPr>
          <a:lstStyle/>
          <a:p>
            <a:r>
              <a:rPr lang="en-US" sz="3200"/>
              <a:t>Exclude as many people as possible</a:t>
            </a:r>
          </a:p>
        </p:txBody>
      </p:sp>
      <p:cxnSp>
        <p:nvCxnSpPr>
          <p:cNvPr id="13" name="Straight Connector 1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268EA47-5EFE-4172-BC24-CDD117AC8700}"/>
              </a:ext>
            </a:extLst>
          </p:cNvPr>
          <p:cNvSpPr>
            <a:spLocks noGrp="1"/>
          </p:cNvSpPr>
          <p:nvPr>
            <p:ph sz="quarter" idx="13"/>
          </p:nvPr>
        </p:nvSpPr>
        <p:spPr>
          <a:xfrm>
            <a:off x="761840" y="2551176"/>
            <a:ext cx="4544762" cy="3602935"/>
          </a:xfrm>
        </p:spPr>
        <p:txBody>
          <a:bodyPr>
            <a:normAutofit/>
          </a:bodyPr>
          <a:lstStyle/>
          <a:p>
            <a:r>
              <a:rPr lang="en-US" sz="2000"/>
              <a:t>Advertise who is not welcome in your school</a:t>
            </a:r>
          </a:p>
          <a:p>
            <a:endParaRPr lang="en-US" sz="2000"/>
          </a:p>
          <a:p>
            <a:r>
              <a:rPr lang="en-US" sz="2000"/>
              <a:t>Establish clear hierarchies</a:t>
            </a:r>
          </a:p>
          <a:p>
            <a:endParaRPr lang="en-US" sz="2000"/>
          </a:p>
          <a:p>
            <a:r>
              <a:rPr lang="en-US" sz="2000"/>
              <a:t>Make your mission only accessible to select groups of people</a:t>
            </a:r>
          </a:p>
          <a:p>
            <a:endParaRPr lang="en-US" sz="2000"/>
          </a:p>
        </p:txBody>
      </p:sp>
      <p:pic>
        <p:nvPicPr>
          <p:cNvPr id="3" name="Picture 4" descr="Comic &quot;how do you tell someone they are not welcome&quot;">
            <a:extLst>
              <a:ext uri="{FF2B5EF4-FFF2-40B4-BE49-F238E27FC236}">
                <a16:creationId xmlns:a16="http://schemas.microsoft.com/office/drawing/2014/main" id="{83C8FFFD-DFBE-4EAF-8A21-312AF15994E2}"/>
              </a:ext>
            </a:extLst>
          </p:cNvPr>
          <p:cNvPicPr>
            <a:picLocks noChangeAspect="1"/>
          </p:cNvPicPr>
          <p:nvPr/>
        </p:nvPicPr>
        <p:blipFill>
          <a:blip r:embed="rId2"/>
          <a:stretch>
            <a:fillRect/>
          </a:stretch>
        </p:blipFill>
        <p:spPr>
          <a:xfrm>
            <a:off x="6082748" y="1936236"/>
            <a:ext cx="5334160" cy="2987129"/>
          </a:xfrm>
          <a:prstGeom prst="rect">
            <a:avLst/>
          </a:prstGeom>
        </p:spPr>
      </p:pic>
    </p:spTree>
    <p:extLst>
      <p:ext uri="{BB962C8B-B14F-4D97-AF65-F5344CB8AC3E}">
        <p14:creationId xmlns:p14="http://schemas.microsoft.com/office/powerpoint/2010/main" val="3938568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D rendering of game pieces tied together with a rope">
            <a:extLst>
              <a:ext uri="{FF2B5EF4-FFF2-40B4-BE49-F238E27FC236}">
                <a16:creationId xmlns:a16="http://schemas.microsoft.com/office/drawing/2014/main" id="{E3287AFA-3CF3-C7AC-BAEC-45480DE34A7B}"/>
              </a:ext>
            </a:extLst>
          </p:cNvPr>
          <p:cNvPicPr>
            <a:picLocks noChangeAspect="1"/>
          </p:cNvPicPr>
          <p:nvPr/>
        </p:nvPicPr>
        <p:blipFill rotWithShape="1">
          <a:blip r:embed="rId2"/>
          <a:srcRect t="5436"/>
          <a:stretch/>
        </p:blipFill>
        <p:spPr>
          <a:xfrm>
            <a:off x="952228" y="-114290"/>
            <a:ext cx="9669642" cy="6857990"/>
          </a:xfrm>
          <a:prstGeom prst="rect">
            <a:avLst/>
          </a:prstGeom>
          <a:effectLst>
            <a:softEdge rad="1270000"/>
          </a:effectLst>
        </p:spPr>
      </p:pic>
      <p:sp>
        <p:nvSpPr>
          <p:cNvPr id="4" name="Title 3">
            <a:extLst>
              <a:ext uri="{FF2B5EF4-FFF2-40B4-BE49-F238E27FC236}">
                <a16:creationId xmlns:a16="http://schemas.microsoft.com/office/drawing/2014/main" id="{16AA9253-5A13-0F9E-ADED-5D499883C44F}"/>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b="1" dirty="0"/>
              <a:t>Individualized Supports</a:t>
            </a:r>
          </a:p>
        </p:txBody>
      </p:sp>
      <p:sp>
        <p:nvSpPr>
          <p:cNvPr id="5" name="Text Placeholder 4">
            <a:extLst>
              <a:ext uri="{FF2B5EF4-FFF2-40B4-BE49-F238E27FC236}">
                <a16:creationId xmlns:a16="http://schemas.microsoft.com/office/drawing/2014/main" id="{A3BC84E6-C6B9-9BA5-81E4-DC5F4319E80B}"/>
              </a:ext>
            </a:extLst>
          </p:cNvPr>
          <p:cNvSpPr>
            <a:spLocks noGrp="1"/>
          </p:cNvSpPr>
          <p:nvPr>
            <p:ph type="body" idx="1"/>
          </p:nvPr>
        </p:nvSpPr>
        <p:spPr>
          <a:xfrm>
            <a:off x="952229" y="4629234"/>
            <a:ext cx="3973386" cy="1485319"/>
          </a:xfrm>
          <a:noFill/>
        </p:spPr>
        <p:txBody>
          <a:bodyPr vert="horz" lIns="91440" tIns="45720" rIns="91440" bIns="45720" rtlCol="0">
            <a:normAutofit/>
          </a:bodyPr>
          <a:lstStyle/>
          <a:p>
            <a:endParaRPr lang="en-US">
              <a:solidFill>
                <a:schemeClr val="tx1"/>
              </a:solidFill>
            </a:endParaRPr>
          </a:p>
        </p:txBody>
      </p:sp>
    </p:spTree>
    <p:extLst>
      <p:ext uri="{BB962C8B-B14F-4D97-AF65-F5344CB8AC3E}">
        <p14:creationId xmlns:p14="http://schemas.microsoft.com/office/powerpoint/2010/main" val="135963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546E-D770-C903-7448-1744EB8055FC}"/>
              </a:ext>
            </a:extLst>
          </p:cNvPr>
          <p:cNvSpPr>
            <a:spLocks noGrp="1"/>
          </p:cNvSpPr>
          <p:nvPr>
            <p:ph type="title"/>
          </p:nvPr>
        </p:nvSpPr>
        <p:spPr>
          <a:xfrm>
            <a:off x="841248" y="334644"/>
            <a:ext cx="10509504" cy="1076914"/>
          </a:xfrm>
        </p:spPr>
        <p:txBody>
          <a:bodyPr anchor="ctr">
            <a:normAutofit/>
          </a:bodyPr>
          <a:lstStyle/>
          <a:p>
            <a:r>
              <a:rPr lang="en-US" sz="4000" dirty="0"/>
              <a:t>Reduce Stressors </a:t>
            </a:r>
          </a:p>
        </p:txBody>
      </p:sp>
      <p:graphicFrame>
        <p:nvGraphicFramePr>
          <p:cNvPr id="5" name="Content Placeholder 2" descr="examples of how to reduce stressors for children">
            <a:extLst>
              <a:ext uri="{FF2B5EF4-FFF2-40B4-BE49-F238E27FC236}">
                <a16:creationId xmlns:a16="http://schemas.microsoft.com/office/drawing/2014/main" id="{59F23DB1-E66F-5548-AEC8-BBB2585E703D}"/>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51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546E-D770-C903-7448-1744EB8055FC}"/>
              </a:ext>
            </a:extLst>
          </p:cNvPr>
          <p:cNvSpPr>
            <a:spLocks noGrp="1"/>
          </p:cNvSpPr>
          <p:nvPr>
            <p:ph type="title"/>
          </p:nvPr>
        </p:nvSpPr>
        <p:spPr>
          <a:xfrm>
            <a:off x="761800" y="762001"/>
            <a:ext cx="5334197" cy="1708242"/>
          </a:xfrm>
        </p:spPr>
        <p:txBody>
          <a:bodyPr anchor="ctr">
            <a:normAutofit/>
          </a:bodyPr>
          <a:lstStyle/>
          <a:p>
            <a:r>
              <a:rPr lang="en-US" sz="4000" dirty="0"/>
              <a:t>Reduce Stressors II</a:t>
            </a:r>
          </a:p>
        </p:txBody>
      </p:sp>
      <p:sp>
        <p:nvSpPr>
          <p:cNvPr id="3" name="Content Placeholder 2">
            <a:extLst>
              <a:ext uri="{FF2B5EF4-FFF2-40B4-BE49-F238E27FC236}">
                <a16:creationId xmlns:a16="http://schemas.microsoft.com/office/drawing/2014/main" id="{E257E16E-7368-8BA4-EC5A-059B35A69EC0}"/>
              </a:ext>
            </a:extLst>
          </p:cNvPr>
          <p:cNvSpPr>
            <a:spLocks noGrp="1"/>
          </p:cNvSpPr>
          <p:nvPr>
            <p:ph idx="1"/>
          </p:nvPr>
        </p:nvSpPr>
        <p:spPr>
          <a:xfrm>
            <a:off x="761800" y="2470244"/>
            <a:ext cx="5334197" cy="3769835"/>
          </a:xfrm>
        </p:spPr>
        <p:txBody>
          <a:bodyPr anchor="ctr">
            <a:normAutofit/>
          </a:bodyPr>
          <a:lstStyle/>
          <a:p>
            <a:r>
              <a:rPr lang="en-US" sz="1900"/>
              <a:t>Show Compassion: Offer a smile, hug or a hand</a:t>
            </a:r>
          </a:p>
          <a:p>
            <a:r>
              <a:rPr lang="en-US" sz="1900"/>
              <a:t>Reduce the Size of the Group: Peer partners, stations, co-teaching, small groups</a:t>
            </a:r>
          </a:p>
          <a:p>
            <a:r>
              <a:rPr lang="en-US" sz="1900"/>
              <a:t>Reduce Inputs: Reduce clutter, increase space between students, use outdoor or other environments</a:t>
            </a:r>
          </a:p>
          <a:p>
            <a:r>
              <a:rPr lang="en-US" sz="1900"/>
              <a:t>Reduce Demands: reduce number of tasks/directions, provide choice for working together/peer, additional timeline, provide choices</a:t>
            </a:r>
          </a:p>
          <a:p>
            <a:r>
              <a:rPr lang="en-US" sz="1900"/>
              <a:t>Slow Down &amp; Give Time: Count to 3, take 2 deep breaths, use a visual, peer turn and talk</a:t>
            </a:r>
          </a:p>
          <a:p>
            <a:endParaRPr lang="en-US" sz="1900"/>
          </a:p>
        </p:txBody>
      </p:sp>
      <p:pic>
        <p:nvPicPr>
          <p:cNvPr id="5" name="Picture 4" descr="Hands holding each other's wrists and interlinked to form a circle">
            <a:extLst>
              <a:ext uri="{FF2B5EF4-FFF2-40B4-BE49-F238E27FC236}">
                <a16:creationId xmlns:a16="http://schemas.microsoft.com/office/drawing/2014/main" id="{49FF8349-8DE6-ED05-24A4-BACAD2E2AC5F}"/>
              </a:ext>
            </a:extLst>
          </p:cNvPr>
          <p:cNvPicPr>
            <a:picLocks noChangeAspect="1"/>
          </p:cNvPicPr>
          <p:nvPr/>
        </p:nvPicPr>
        <p:blipFill rotWithShape="1">
          <a:blip r:embed="rId3"/>
          <a:srcRect l="25899" r="2226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19019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erson with idea concept">
            <a:extLst>
              <a:ext uri="{FF2B5EF4-FFF2-40B4-BE49-F238E27FC236}">
                <a16:creationId xmlns:a16="http://schemas.microsoft.com/office/drawing/2014/main" id="{227E7223-2A6B-A282-CD08-3D524B61590F}"/>
              </a:ext>
            </a:extLst>
          </p:cNvPr>
          <p:cNvPicPr>
            <a:picLocks noChangeAspect="1"/>
          </p:cNvPicPr>
          <p:nvPr/>
        </p:nvPicPr>
        <p:blipFill rotWithShape="1">
          <a:blip r:embed="rId2">
            <a:alphaModFix amt="50000"/>
          </a:blip>
          <a:srcRect t="2970" r="-1" b="12739"/>
          <a:stretch/>
        </p:blipFill>
        <p:spPr>
          <a:xfrm>
            <a:off x="20" y="10"/>
            <a:ext cx="12188930" cy="6857990"/>
          </a:xfrm>
          <a:prstGeom prst="rect">
            <a:avLst/>
          </a:prstGeom>
        </p:spPr>
      </p:pic>
      <p:sp>
        <p:nvSpPr>
          <p:cNvPr id="4" name="Title 3">
            <a:extLst>
              <a:ext uri="{FF2B5EF4-FFF2-40B4-BE49-F238E27FC236}">
                <a16:creationId xmlns:a16="http://schemas.microsoft.com/office/drawing/2014/main" id="{22F93C2C-3E44-9CBB-99B3-266CFFC06CA6}"/>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5100" b="1" dirty="0">
                <a:solidFill>
                  <a:schemeClr val="bg1"/>
                </a:solidFill>
              </a:rPr>
              <a:t>Let’s Translate These Skills</a:t>
            </a:r>
            <a:br>
              <a:rPr lang="en-US" sz="5100" b="1" dirty="0">
                <a:solidFill>
                  <a:schemeClr val="bg1"/>
                </a:solidFill>
              </a:rPr>
            </a:br>
            <a:br>
              <a:rPr lang="en-US" sz="5100" b="1" dirty="0">
                <a:solidFill>
                  <a:schemeClr val="bg1"/>
                </a:solidFill>
              </a:rPr>
            </a:br>
            <a:br>
              <a:rPr lang="en-US" sz="5100" b="1" dirty="0">
                <a:solidFill>
                  <a:schemeClr val="bg1"/>
                </a:solidFill>
              </a:rPr>
            </a:br>
            <a:endParaRPr lang="en-US" sz="5100" b="1" dirty="0">
              <a:solidFill>
                <a:schemeClr val="bg1"/>
              </a:solidFill>
            </a:endParaRPr>
          </a:p>
        </p:txBody>
      </p:sp>
      <p:sp>
        <p:nvSpPr>
          <p:cNvPr id="1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988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E7B06-C239-A578-6B32-5F56861C78F0}"/>
              </a:ext>
            </a:extLst>
          </p:cNvPr>
          <p:cNvSpPr>
            <a:spLocks noGrp="1"/>
          </p:cNvSpPr>
          <p:nvPr>
            <p:ph type="title"/>
          </p:nvPr>
        </p:nvSpPr>
        <p:spPr>
          <a:xfrm>
            <a:off x="4654296" y="329184"/>
            <a:ext cx="6894576" cy="1783080"/>
          </a:xfrm>
        </p:spPr>
        <p:txBody>
          <a:bodyPr anchor="b">
            <a:normAutofit/>
          </a:bodyPr>
          <a:lstStyle/>
          <a:p>
            <a:r>
              <a:rPr lang="en-US" sz="5400"/>
              <a:t>Frustration Tolerance</a:t>
            </a:r>
          </a:p>
        </p:txBody>
      </p:sp>
      <p:pic>
        <p:nvPicPr>
          <p:cNvPr id="6" name="Picture 5" descr="Close-up of a roaring tiger against a black background">
            <a:extLst>
              <a:ext uri="{FF2B5EF4-FFF2-40B4-BE49-F238E27FC236}">
                <a16:creationId xmlns:a16="http://schemas.microsoft.com/office/drawing/2014/main" id="{4CDE5222-76D8-B92F-502A-6CD754DCF0A9}"/>
              </a:ext>
            </a:extLst>
          </p:cNvPr>
          <p:cNvPicPr>
            <a:picLocks noChangeAspect="1"/>
          </p:cNvPicPr>
          <p:nvPr/>
        </p:nvPicPr>
        <p:blipFill rotWithShape="1">
          <a:blip r:embed="rId2">
            <a:extLst>
              <a:ext uri="{28A0092B-C50C-407E-A947-70E740481C1C}">
                <a14:useLocalDpi xmlns:a14="http://schemas.microsoft.com/office/drawing/2010/main" val="0"/>
              </a:ext>
            </a:extLst>
          </a:blip>
          <a:srcRect l="24625" r="3578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C2CD26-330D-D608-5095-C44B6CD4D025}"/>
              </a:ext>
            </a:extLst>
          </p:cNvPr>
          <p:cNvSpPr>
            <a:spLocks noGrp="1"/>
          </p:cNvSpPr>
          <p:nvPr>
            <p:ph idx="1"/>
          </p:nvPr>
        </p:nvSpPr>
        <p:spPr>
          <a:xfrm>
            <a:off x="4654296" y="2706624"/>
            <a:ext cx="6894576" cy="3483864"/>
          </a:xfrm>
        </p:spPr>
        <p:txBody>
          <a:bodyPr>
            <a:normAutofit/>
          </a:bodyPr>
          <a:lstStyle/>
          <a:p>
            <a:r>
              <a:rPr lang="en-US" sz="2200"/>
              <a:t>This is a skill that is difficult for all students</a:t>
            </a:r>
          </a:p>
          <a:p>
            <a:r>
              <a:rPr lang="en-US" sz="2200"/>
              <a:t>This is a skill that is difficult for adults</a:t>
            </a:r>
          </a:p>
          <a:p>
            <a:r>
              <a:rPr lang="en-US" sz="2200"/>
              <a:t>This is a skill that we do not see in public or social media</a:t>
            </a:r>
          </a:p>
          <a:p>
            <a:r>
              <a:rPr lang="en-US" sz="2200"/>
              <a:t>We have whole genres of film and television telling us how awesome it is to take out our frustration on others, and that others deserve what’s coming to them</a:t>
            </a:r>
          </a:p>
        </p:txBody>
      </p:sp>
    </p:spTree>
    <p:extLst>
      <p:ext uri="{BB962C8B-B14F-4D97-AF65-F5344CB8AC3E}">
        <p14:creationId xmlns:p14="http://schemas.microsoft.com/office/powerpoint/2010/main" val="338915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D200-A9E7-5C37-3627-1DB84DEF5499}"/>
              </a:ext>
            </a:extLst>
          </p:cNvPr>
          <p:cNvSpPr>
            <a:spLocks noGrp="1"/>
          </p:cNvSpPr>
          <p:nvPr>
            <p:ph type="title"/>
          </p:nvPr>
        </p:nvSpPr>
        <p:spPr>
          <a:xfrm>
            <a:off x="245364" y="313182"/>
            <a:ext cx="7012686" cy="1239012"/>
          </a:xfrm>
        </p:spPr>
        <p:txBody>
          <a:bodyPr anchor="ctr">
            <a:normAutofit/>
          </a:bodyPr>
          <a:lstStyle/>
          <a:p>
            <a:pPr marL="0" indent="0" rtl="0">
              <a:spcBef>
                <a:spcPts val="0"/>
              </a:spcBef>
              <a:spcAft>
                <a:spcPts val="600"/>
              </a:spcAft>
              <a:buNone/>
            </a:pPr>
            <a:r>
              <a:rPr lang="en-US" sz="2600" dirty="0"/>
              <a:t>Impact of Social Emotional Learning on Academics</a:t>
            </a:r>
          </a:p>
        </p:txBody>
      </p:sp>
      <p:sp>
        <p:nvSpPr>
          <p:cNvPr id="4" name="TextBox 3">
            <a:extLst>
              <a:ext uri="{FF2B5EF4-FFF2-40B4-BE49-F238E27FC236}">
                <a16:creationId xmlns:a16="http://schemas.microsoft.com/office/drawing/2014/main" id="{C9FCDAC6-FDB3-B4E3-E07E-7993906F544A}"/>
              </a:ext>
            </a:extLst>
          </p:cNvPr>
          <p:cNvSpPr txBox="1"/>
          <p:nvPr/>
        </p:nvSpPr>
        <p:spPr>
          <a:xfrm>
            <a:off x="5715000" y="1474470"/>
            <a:ext cx="6012180" cy="5016758"/>
          </a:xfrm>
          <a:prstGeom prst="rect">
            <a:avLst/>
          </a:prstGeom>
          <a:noFill/>
        </p:spPr>
        <p:txBody>
          <a:bodyPr wrap="square" rtlCol="0">
            <a:spAutoFit/>
          </a:bodyPr>
          <a:lstStyle/>
          <a:p>
            <a:r>
              <a:rPr lang="en-US" sz="2000" dirty="0">
                <a:latin typeface="Söhne"/>
              </a:rPr>
              <a:t>Decades of research students demonstrate the following benefits of SEL:</a:t>
            </a:r>
          </a:p>
          <a:p>
            <a:endParaRPr lang="en-US" sz="2000" dirty="0">
              <a:latin typeface="Söhne"/>
            </a:endParaRPr>
          </a:p>
          <a:p>
            <a:pPr marL="285750" indent="-285750">
              <a:buFont typeface="Arial" panose="020B0604020202020204" pitchFamily="34" charset="0"/>
              <a:buChar char="•"/>
            </a:pPr>
            <a:r>
              <a:rPr lang="en-US" sz="2000" dirty="0">
                <a:latin typeface="Söhne"/>
              </a:rPr>
              <a:t>Improvements in students’ social &amp; emotional skills, attitudes, relationships, academic performance, and perceptions of classroom and school climate</a:t>
            </a:r>
          </a:p>
          <a:p>
            <a:pPr marL="285750" indent="-285750">
              <a:buFont typeface="Arial" panose="020B0604020202020204" pitchFamily="34" charset="0"/>
              <a:buChar char="•"/>
            </a:pPr>
            <a:endParaRPr lang="en-US" sz="2000" dirty="0">
              <a:latin typeface="Söhne"/>
            </a:endParaRPr>
          </a:p>
          <a:p>
            <a:pPr marL="285750" indent="-285750">
              <a:buFont typeface="Arial" panose="020B0604020202020204" pitchFamily="34" charset="0"/>
              <a:buChar char="•"/>
            </a:pPr>
            <a:r>
              <a:rPr lang="en-US" sz="2000" dirty="0">
                <a:latin typeface="Söhne"/>
              </a:rPr>
              <a:t>Decline in students’ anxiety, behavior problems, and substance use</a:t>
            </a:r>
          </a:p>
          <a:p>
            <a:pPr marL="285750" indent="-285750">
              <a:buFont typeface="Arial" panose="020B0604020202020204" pitchFamily="34" charset="0"/>
              <a:buChar char="•"/>
            </a:pPr>
            <a:endParaRPr lang="en-US" sz="2000" dirty="0">
              <a:latin typeface="Söhne"/>
            </a:endParaRPr>
          </a:p>
          <a:p>
            <a:pPr marL="285750" indent="-285750">
              <a:buFont typeface="Arial" panose="020B0604020202020204" pitchFamily="34" charset="0"/>
              <a:buChar char="•"/>
            </a:pPr>
            <a:r>
              <a:rPr lang="en-US" sz="2000" dirty="0">
                <a:latin typeface="Söhne"/>
              </a:rPr>
              <a:t>Long-term improvements in students’ skills, attitudes, prosocial behavior, and academic performance</a:t>
            </a:r>
          </a:p>
          <a:p>
            <a:pPr marL="285750" indent="-285750">
              <a:buFont typeface="Arial" panose="020B0604020202020204" pitchFamily="34" charset="0"/>
              <a:buChar char="•"/>
            </a:pPr>
            <a:endParaRPr lang="en-US" sz="2000" dirty="0">
              <a:latin typeface="Söhne"/>
            </a:endParaRPr>
          </a:p>
          <a:p>
            <a:pPr marL="285750" indent="-285750">
              <a:buFont typeface="Arial" panose="020B0604020202020204" pitchFamily="34" charset="0"/>
              <a:buChar char="•"/>
            </a:pPr>
            <a:r>
              <a:rPr lang="en-US" sz="2000" dirty="0">
                <a:latin typeface="Söhne"/>
              </a:rPr>
              <a:t>Wise financial investment according to cost-benefit research</a:t>
            </a:r>
          </a:p>
        </p:txBody>
      </p:sp>
      <p:sp>
        <p:nvSpPr>
          <p:cNvPr id="3" name="Content Placeholder 2">
            <a:extLst>
              <a:ext uri="{FF2B5EF4-FFF2-40B4-BE49-F238E27FC236}">
                <a16:creationId xmlns:a16="http://schemas.microsoft.com/office/drawing/2014/main" id="{D95FAA40-A51A-9500-3356-81079CB09586}"/>
              </a:ext>
              <a:ext uri="{C183D7F6-B498-43B3-948B-1728B52AA6E4}">
                <adec:decorative xmlns:adec="http://schemas.microsoft.com/office/drawing/2017/decorative" val="1"/>
              </a:ext>
            </a:extLst>
          </p:cNvPr>
          <p:cNvSpPr>
            <a:spLocks noGrp="1"/>
          </p:cNvSpPr>
          <p:nvPr>
            <p:ph idx="1"/>
          </p:nvPr>
        </p:nvSpPr>
        <p:spPr>
          <a:xfrm>
            <a:off x="371094" y="2718054"/>
            <a:ext cx="3438906" cy="3207258"/>
          </a:xfrm>
        </p:spPr>
        <p:txBody>
          <a:bodyPr anchor="t">
            <a:normAutofit/>
          </a:bodyPr>
          <a:lstStyle/>
          <a:p>
            <a:pPr marL="0" indent="0" rtl="0">
              <a:spcBef>
                <a:spcPts val="0"/>
              </a:spcBef>
              <a:spcAft>
                <a:spcPts val="600"/>
              </a:spcAft>
              <a:buNone/>
            </a:pPr>
            <a:br>
              <a:rPr lang="en-US" sz="1700" dirty="0"/>
            </a:br>
            <a:endParaRPr lang="en-US" sz="1700" dirty="0"/>
          </a:p>
          <a:p>
            <a:pPr marL="0" indent="0" rtl="0">
              <a:spcBef>
                <a:spcPts val="0"/>
              </a:spcBef>
              <a:spcAft>
                <a:spcPts val="600"/>
              </a:spcAft>
              <a:buNone/>
            </a:pPr>
            <a:endParaRPr lang="en-US" sz="1700" dirty="0"/>
          </a:p>
          <a:p>
            <a:pPr marL="0" indent="0" rtl="0">
              <a:spcBef>
                <a:spcPts val="0"/>
              </a:spcBef>
              <a:spcAft>
                <a:spcPts val="600"/>
              </a:spcAft>
              <a:buNone/>
            </a:pPr>
            <a:endParaRPr lang="en-US" sz="1700" dirty="0"/>
          </a:p>
        </p:txBody>
      </p:sp>
      <p:pic>
        <p:nvPicPr>
          <p:cNvPr id="5" name="Picture 4">
            <a:extLst>
              <a:ext uri="{FF2B5EF4-FFF2-40B4-BE49-F238E27FC236}">
                <a16:creationId xmlns:a16="http://schemas.microsoft.com/office/drawing/2014/main" id="{8E2C2BE5-75B1-C5BD-66F2-6600D674A8F1}"/>
              </a:ext>
              <a:ext uri="{C183D7F6-B498-43B3-948B-1728B52AA6E4}">
                <adec:decorative xmlns:adec="http://schemas.microsoft.com/office/drawing/2017/decorative" val="1"/>
              </a:ext>
            </a:extLst>
          </p:cNvPr>
          <p:cNvPicPr>
            <a:picLocks noChangeAspect="1"/>
          </p:cNvPicPr>
          <p:nvPr/>
        </p:nvPicPr>
        <p:blipFill rotWithShape="1">
          <a:blip r:embed="rId3"/>
          <a:srcRect r="11876"/>
          <a:stretch/>
        </p:blipFill>
        <p:spPr>
          <a:xfrm>
            <a:off x="0" y="1635492"/>
            <a:ext cx="5837235" cy="5016758"/>
          </a:xfrm>
          <a:prstGeom prst="rect">
            <a:avLst/>
          </a:prstGeom>
          <a:effectLst>
            <a:softEdge rad="635000"/>
          </a:effectLst>
        </p:spPr>
      </p:pic>
    </p:spTree>
    <p:extLst>
      <p:ext uri="{BB962C8B-B14F-4D97-AF65-F5344CB8AC3E}">
        <p14:creationId xmlns:p14="http://schemas.microsoft.com/office/powerpoint/2010/main" val="198125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018CA-2CD4-14D2-8F06-1F8691FE5647}"/>
              </a:ext>
            </a:extLst>
          </p:cNvPr>
          <p:cNvSpPr>
            <a:spLocks noGrp="1"/>
          </p:cNvSpPr>
          <p:nvPr>
            <p:ph type="title"/>
          </p:nvPr>
        </p:nvSpPr>
        <p:spPr>
          <a:xfrm>
            <a:off x="838201" y="300580"/>
            <a:ext cx="9829800" cy="1089529"/>
          </a:xfrm>
        </p:spPr>
        <p:txBody>
          <a:bodyPr>
            <a:normAutofit/>
          </a:bodyPr>
          <a:lstStyle/>
          <a:p>
            <a:r>
              <a:rPr lang="en-US" sz="3600" dirty="0">
                <a:solidFill>
                  <a:srgbClr val="FFFFFF"/>
                </a:solidFill>
              </a:rPr>
              <a:t>Frustration Tolerance Expectations by Philosophy</a:t>
            </a:r>
          </a:p>
        </p:txBody>
      </p:sp>
      <p:sp>
        <p:nvSpPr>
          <p:cNvPr id="3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7" name="Content Placeholder 6">
            <a:extLst>
              <a:ext uri="{FF2B5EF4-FFF2-40B4-BE49-F238E27FC236}">
                <a16:creationId xmlns:a16="http://schemas.microsoft.com/office/drawing/2014/main" id="{B53D9C6F-EA25-61DF-03A4-3AF18C06E539}"/>
              </a:ext>
            </a:extLst>
          </p:cNvPr>
          <p:cNvGraphicFramePr>
            <a:graphicFrameLocks noGrp="1"/>
          </p:cNvGraphicFramePr>
          <p:nvPr>
            <p:ph idx="1"/>
            <p:extLst>
              <p:ext uri="{D42A27DB-BD31-4B8C-83A1-F6EECF244321}">
                <p14:modId xmlns:p14="http://schemas.microsoft.com/office/powerpoint/2010/main" val="620466683"/>
              </p:ext>
            </p:extLst>
          </p:nvPr>
        </p:nvGraphicFramePr>
        <p:xfrm>
          <a:off x="342901" y="2067136"/>
          <a:ext cx="11567160" cy="4050938"/>
        </p:xfrm>
        <a:graphic>
          <a:graphicData uri="http://schemas.openxmlformats.org/drawingml/2006/table">
            <a:tbl>
              <a:tblPr firstRow="1"/>
              <a:tblGrid>
                <a:gridCol w="2213565">
                  <a:extLst>
                    <a:ext uri="{9D8B030D-6E8A-4147-A177-3AD203B41FA5}">
                      <a16:colId xmlns:a16="http://schemas.microsoft.com/office/drawing/2014/main" val="4278484985"/>
                    </a:ext>
                  </a:extLst>
                </a:gridCol>
                <a:gridCol w="2366466">
                  <a:extLst>
                    <a:ext uri="{9D8B030D-6E8A-4147-A177-3AD203B41FA5}">
                      <a16:colId xmlns:a16="http://schemas.microsoft.com/office/drawing/2014/main" val="3897351141"/>
                    </a:ext>
                  </a:extLst>
                </a:gridCol>
                <a:gridCol w="2353101">
                  <a:extLst>
                    <a:ext uri="{9D8B030D-6E8A-4147-A177-3AD203B41FA5}">
                      <a16:colId xmlns:a16="http://schemas.microsoft.com/office/drawing/2014/main" val="2261850166"/>
                    </a:ext>
                  </a:extLst>
                </a:gridCol>
                <a:gridCol w="2267562">
                  <a:extLst>
                    <a:ext uri="{9D8B030D-6E8A-4147-A177-3AD203B41FA5}">
                      <a16:colId xmlns:a16="http://schemas.microsoft.com/office/drawing/2014/main" val="440080133"/>
                    </a:ext>
                  </a:extLst>
                </a:gridCol>
                <a:gridCol w="2366466">
                  <a:extLst>
                    <a:ext uri="{9D8B030D-6E8A-4147-A177-3AD203B41FA5}">
                      <a16:colId xmlns:a16="http://schemas.microsoft.com/office/drawing/2014/main" val="2931333008"/>
                    </a:ext>
                  </a:extLst>
                </a:gridCol>
              </a:tblGrid>
              <a:tr h="820320">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Traditional</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Classical </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Montessori</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Personalized Learning Plan</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Early College</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83380063"/>
                  </a:ext>
                </a:extLst>
              </a:tr>
              <a:tr h="3149420">
                <a:tc>
                  <a:txBody>
                    <a:bodyPr/>
                    <a:lstStyle/>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Explain that everyone experiences frustration, but it's how we respond that matters.</a:t>
                      </a:r>
                      <a:endParaRPr lang="en-US" sz="1600" b="0" i="0" u="none" strike="noStrike">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 </a:t>
                      </a:r>
                      <a:endParaRPr lang="en-US" sz="1600" b="0" i="0" u="none" strike="noStrike">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 </a:t>
                      </a:r>
                      <a:endParaRPr lang="en-US" sz="1600" b="0" i="0" u="none" strike="noStrike">
                        <a:effectLs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Bef>
                          <a:spcPts val="0"/>
                        </a:spcBef>
                        <a:spcAft>
                          <a:spcPts val="0"/>
                        </a:spcAft>
                      </a:pPr>
                      <a:r>
                        <a:rPr lang="en-US" sz="1600" b="0" i="0" u="none" strike="noStrike" dirty="0">
                          <a:effectLst/>
                          <a:latin typeface="Arial" panose="020B0604020202020204" pitchFamily="34" charset="0"/>
                          <a:ea typeface="Arial" panose="020B0604020202020204" pitchFamily="34" charset="0"/>
                        </a:rPr>
                        <a:t>Clearly define behavioral expectations and the importance of maintaining composure in the face of challenges.</a:t>
                      </a:r>
                      <a:endParaRPr lang="en-US" sz="16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dirty="0">
                          <a:effectLst/>
                          <a:latin typeface="Arial" panose="020B0604020202020204" pitchFamily="34" charset="0"/>
                          <a:ea typeface="Arial" panose="020B0604020202020204" pitchFamily="34" charset="0"/>
                        </a:rPr>
                        <a:t> </a:t>
                      </a:r>
                      <a:endParaRPr lang="en-US" sz="16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dirty="0">
                          <a:effectLst/>
                          <a:latin typeface="Arial" panose="020B0604020202020204" pitchFamily="34" charset="0"/>
                          <a:ea typeface="Arial" panose="020B0604020202020204" pitchFamily="34" charset="0"/>
                        </a:rPr>
                        <a:t> </a:t>
                      </a:r>
                      <a:endParaRPr lang="en-US" sz="1600" b="0" i="0" u="none" strike="noStrike" dirty="0">
                        <a:effectLs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Begin by observing the child's interactions and understanding their individual needs, strengths, and challenges.</a:t>
                      </a:r>
                      <a:endParaRPr lang="en-US" sz="1600" b="0" i="0" u="none" strike="noStrike">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 </a:t>
                      </a:r>
                      <a:endParaRPr lang="en-US" sz="1600" b="0" i="0" u="none" strike="noStrike">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 </a:t>
                      </a:r>
                      <a:endParaRPr lang="en-US" sz="1600" b="0" i="0" u="none" strike="noStrike">
                        <a:effectLs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Collaborate with each student to set personalized goals related to frustration tolerance. Goals should be specific, achievable, and aligned with the student's interests.</a:t>
                      </a:r>
                      <a:endParaRPr lang="en-US" sz="1600" b="0" i="0" u="none" strike="noStrike">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 </a:t>
                      </a:r>
                      <a:endParaRPr lang="en-US" sz="1600" b="0" i="0" u="none" strike="noStrike">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a:effectLst/>
                          <a:latin typeface="Arial" panose="020B0604020202020204" pitchFamily="34" charset="0"/>
                          <a:ea typeface="Arial" panose="020B0604020202020204" pitchFamily="34" charset="0"/>
                        </a:rPr>
                        <a:t> </a:t>
                      </a:r>
                      <a:endParaRPr lang="en-US" sz="1600" b="0" i="0" u="none" strike="noStrike">
                        <a:effectLs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15000"/>
                        </a:lnSpc>
                        <a:spcBef>
                          <a:spcPts val="0"/>
                        </a:spcBef>
                        <a:spcAft>
                          <a:spcPts val="0"/>
                        </a:spcAft>
                      </a:pPr>
                      <a:r>
                        <a:rPr lang="en-US" sz="1600" b="0" i="0" u="none" strike="noStrike" dirty="0">
                          <a:effectLst/>
                          <a:latin typeface="Arial" panose="020B0604020202020204" pitchFamily="34" charset="0"/>
                          <a:ea typeface="Arial" panose="020B0604020202020204" pitchFamily="34" charset="0"/>
                        </a:rPr>
                        <a:t>Provide an orientation to college expectations, emphasizing the challenges students may encounter and the importance of developing resilience and frustration tolerance.</a:t>
                      </a:r>
                      <a:endParaRPr lang="en-US" sz="16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dirty="0">
                          <a:effectLst/>
                          <a:latin typeface="Arial" panose="020B0604020202020204" pitchFamily="34" charset="0"/>
                          <a:ea typeface="Arial" panose="020B0604020202020204" pitchFamily="34" charset="0"/>
                        </a:rPr>
                        <a:t> </a:t>
                      </a:r>
                      <a:endParaRPr lang="en-US" sz="1600" b="0" i="0" u="none" strike="noStrike" dirty="0">
                        <a:effectLst/>
                        <a:latin typeface="Arial" panose="020B0604020202020204" pitchFamily="34" charset="0"/>
                      </a:endParaRPr>
                    </a:p>
                    <a:p>
                      <a:pPr marL="0" marR="0" algn="l" fontAlgn="t">
                        <a:lnSpc>
                          <a:spcPct val="115000"/>
                        </a:lnSpc>
                        <a:spcBef>
                          <a:spcPts val="0"/>
                        </a:spcBef>
                        <a:spcAft>
                          <a:spcPts val="0"/>
                        </a:spcAft>
                      </a:pPr>
                      <a:r>
                        <a:rPr lang="en-US" sz="1600" b="0" i="0" u="none" strike="noStrike" dirty="0">
                          <a:effectLst/>
                          <a:latin typeface="Arial" panose="020B0604020202020204" pitchFamily="34" charset="0"/>
                          <a:ea typeface="Arial" panose="020B0604020202020204" pitchFamily="34" charset="0"/>
                        </a:rPr>
                        <a:t> </a:t>
                      </a:r>
                      <a:endParaRPr lang="en-US" sz="1600" b="0" i="0" u="none" strike="noStrike" dirty="0">
                        <a:effectLs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614916"/>
                  </a:ext>
                </a:extLst>
              </a:tr>
            </a:tbl>
          </a:graphicData>
        </a:graphic>
      </p:graphicFrame>
    </p:spTree>
    <p:extLst>
      <p:ext uri="{BB962C8B-B14F-4D97-AF65-F5344CB8AC3E}">
        <p14:creationId xmlns:p14="http://schemas.microsoft.com/office/powerpoint/2010/main" val="3580680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B8C2AA-877A-C30A-1EF8-E30F91A2419F}"/>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0802CB62-B742-9B53-648A-F2ABAA556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BC2DE-130A-7CD0-7462-AAD59762007E}"/>
              </a:ext>
            </a:extLst>
          </p:cNvPr>
          <p:cNvSpPr>
            <a:spLocks noGrp="1"/>
          </p:cNvSpPr>
          <p:nvPr>
            <p:ph type="title"/>
          </p:nvPr>
        </p:nvSpPr>
        <p:spPr>
          <a:xfrm>
            <a:off x="838200" y="300580"/>
            <a:ext cx="10515599" cy="1089529"/>
          </a:xfrm>
        </p:spPr>
        <p:txBody>
          <a:bodyPr>
            <a:normAutofit/>
          </a:bodyPr>
          <a:lstStyle/>
          <a:p>
            <a:r>
              <a:rPr lang="en-US" sz="3600" dirty="0">
                <a:solidFill>
                  <a:srgbClr val="FFFFFF"/>
                </a:solidFill>
              </a:rPr>
              <a:t>Frustration Tolerance Lesson Example by Philosophy</a:t>
            </a:r>
          </a:p>
        </p:txBody>
      </p:sp>
      <p:sp>
        <p:nvSpPr>
          <p:cNvPr id="31" name="Graphic 11">
            <a:extLst>
              <a:ext uri="{FF2B5EF4-FFF2-40B4-BE49-F238E27FC236}">
                <a16:creationId xmlns:a16="http://schemas.microsoft.com/office/drawing/2014/main" id="{BAE8052D-4086-44D4-D77A-564EAC697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897EC571-5931-CBF4-BFD7-95422F260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CC34A090-E7CF-0671-236E-4EDD6CBAD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7" name="Content Placeholder 6">
            <a:extLst>
              <a:ext uri="{FF2B5EF4-FFF2-40B4-BE49-F238E27FC236}">
                <a16:creationId xmlns:a16="http://schemas.microsoft.com/office/drawing/2014/main" id="{66BF3679-B4AE-455A-08D3-CB8D6E83CCF3}"/>
              </a:ext>
            </a:extLst>
          </p:cNvPr>
          <p:cNvGraphicFramePr>
            <a:graphicFrameLocks noGrp="1"/>
          </p:cNvGraphicFramePr>
          <p:nvPr>
            <p:ph idx="1"/>
            <p:extLst>
              <p:ext uri="{D42A27DB-BD31-4B8C-83A1-F6EECF244321}">
                <p14:modId xmlns:p14="http://schemas.microsoft.com/office/powerpoint/2010/main" val="1822061652"/>
              </p:ext>
            </p:extLst>
          </p:nvPr>
        </p:nvGraphicFramePr>
        <p:xfrm>
          <a:off x="342901" y="2067136"/>
          <a:ext cx="11567160" cy="4288436"/>
        </p:xfrm>
        <a:graphic>
          <a:graphicData uri="http://schemas.openxmlformats.org/drawingml/2006/table">
            <a:tbl>
              <a:tblPr firstRow="1"/>
              <a:tblGrid>
                <a:gridCol w="2213565">
                  <a:extLst>
                    <a:ext uri="{9D8B030D-6E8A-4147-A177-3AD203B41FA5}">
                      <a16:colId xmlns:a16="http://schemas.microsoft.com/office/drawing/2014/main" val="4278484985"/>
                    </a:ext>
                  </a:extLst>
                </a:gridCol>
                <a:gridCol w="2366466">
                  <a:extLst>
                    <a:ext uri="{9D8B030D-6E8A-4147-A177-3AD203B41FA5}">
                      <a16:colId xmlns:a16="http://schemas.microsoft.com/office/drawing/2014/main" val="3897351141"/>
                    </a:ext>
                  </a:extLst>
                </a:gridCol>
                <a:gridCol w="2353101">
                  <a:extLst>
                    <a:ext uri="{9D8B030D-6E8A-4147-A177-3AD203B41FA5}">
                      <a16:colId xmlns:a16="http://schemas.microsoft.com/office/drawing/2014/main" val="2261850166"/>
                    </a:ext>
                  </a:extLst>
                </a:gridCol>
                <a:gridCol w="2267562">
                  <a:extLst>
                    <a:ext uri="{9D8B030D-6E8A-4147-A177-3AD203B41FA5}">
                      <a16:colId xmlns:a16="http://schemas.microsoft.com/office/drawing/2014/main" val="440080133"/>
                    </a:ext>
                  </a:extLst>
                </a:gridCol>
                <a:gridCol w="2366466">
                  <a:extLst>
                    <a:ext uri="{9D8B030D-6E8A-4147-A177-3AD203B41FA5}">
                      <a16:colId xmlns:a16="http://schemas.microsoft.com/office/drawing/2014/main" val="2931333008"/>
                    </a:ext>
                  </a:extLst>
                </a:gridCol>
              </a:tblGrid>
              <a:tr h="820320">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Traditional</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Classical </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Montessori</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Personalized Learning Plan</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Early College</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83380063"/>
                  </a:ext>
                </a:extLst>
              </a:tr>
              <a:tr h="3149420">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Help the student identify specific situations or tasks that tend to trigger frustration.</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Encourage students to take a moment of silent reflection to regain focus and composure.</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Incorporate "Grace and Courtesy" lessons into the daily routine, teaching children how to express frustration respectfully and seek assistance when needed.</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Integrate self-paced activities and assignments, allowing students to progress at their own speed and revisit challenging concepts as needed.</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Align frustration tolerance goals with both academic and college readiness objectives. Emphasize the connection between effective frustration management and success in a college environment.</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614916"/>
                  </a:ext>
                </a:extLst>
              </a:tr>
            </a:tbl>
          </a:graphicData>
        </a:graphic>
      </p:graphicFrame>
    </p:spTree>
    <p:extLst>
      <p:ext uri="{BB962C8B-B14F-4D97-AF65-F5344CB8AC3E}">
        <p14:creationId xmlns:p14="http://schemas.microsoft.com/office/powerpoint/2010/main" val="2509965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F84E7-799F-BA5A-7634-7CFCC695BD67}"/>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CA63495F-024B-BD6B-6DB1-13714D2F7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804C0-CE8A-2983-6C1A-3FDB5FF21CF8}"/>
              </a:ext>
            </a:extLst>
          </p:cNvPr>
          <p:cNvSpPr>
            <a:spLocks noGrp="1"/>
          </p:cNvSpPr>
          <p:nvPr>
            <p:ph type="title"/>
          </p:nvPr>
        </p:nvSpPr>
        <p:spPr>
          <a:xfrm>
            <a:off x="838200" y="300580"/>
            <a:ext cx="10515599" cy="1089529"/>
          </a:xfrm>
        </p:spPr>
        <p:txBody>
          <a:bodyPr>
            <a:normAutofit/>
          </a:bodyPr>
          <a:lstStyle/>
          <a:p>
            <a:r>
              <a:rPr lang="en-US" sz="3600" dirty="0">
                <a:solidFill>
                  <a:srgbClr val="FFFFFF"/>
                </a:solidFill>
              </a:rPr>
              <a:t>Frustration Tolerance Reflection by Philosophy</a:t>
            </a:r>
          </a:p>
        </p:txBody>
      </p:sp>
      <p:sp>
        <p:nvSpPr>
          <p:cNvPr id="31" name="Graphic 11">
            <a:extLst>
              <a:ext uri="{FF2B5EF4-FFF2-40B4-BE49-F238E27FC236}">
                <a16:creationId xmlns:a16="http://schemas.microsoft.com/office/drawing/2014/main" id="{01B7C3DB-5E96-B83B-503B-EA3F09212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CB5C093C-0072-0A1E-1B93-2B79E52B9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E3E39E5-2BDF-5AC2-EC35-7BBB4125A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7" name="Content Placeholder 6">
            <a:extLst>
              <a:ext uri="{FF2B5EF4-FFF2-40B4-BE49-F238E27FC236}">
                <a16:creationId xmlns:a16="http://schemas.microsoft.com/office/drawing/2014/main" id="{8A026E32-F2A5-A48D-78E8-59436BEAF081}"/>
              </a:ext>
            </a:extLst>
          </p:cNvPr>
          <p:cNvGraphicFramePr>
            <a:graphicFrameLocks noGrp="1"/>
          </p:cNvGraphicFramePr>
          <p:nvPr>
            <p:ph idx="1"/>
            <p:extLst>
              <p:ext uri="{D42A27DB-BD31-4B8C-83A1-F6EECF244321}">
                <p14:modId xmlns:p14="http://schemas.microsoft.com/office/powerpoint/2010/main" val="1104254158"/>
              </p:ext>
            </p:extLst>
          </p:nvPr>
        </p:nvGraphicFramePr>
        <p:xfrm>
          <a:off x="342901" y="2067136"/>
          <a:ext cx="11567160" cy="4008020"/>
        </p:xfrm>
        <a:graphic>
          <a:graphicData uri="http://schemas.openxmlformats.org/drawingml/2006/table">
            <a:tbl>
              <a:tblPr firstRow="1"/>
              <a:tblGrid>
                <a:gridCol w="2213565">
                  <a:extLst>
                    <a:ext uri="{9D8B030D-6E8A-4147-A177-3AD203B41FA5}">
                      <a16:colId xmlns:a16="http://schemas.microsoft.com/office/drawing/2014/main" val="4278484985"/>
                    </a:ext>
                  </a:extLst>
                </a:gridCol>
                <a:gridCol w="2366466">
                  <a:extLst>
                    <a:ext uri="{9D8B030D-6E8A-4147-A177-3AD203B41FA5}">
                      <a16:colId xmlns:a16="http://schemas.microsoft.com/office/drawing/2014/main" val="3897351141"/>
                    </a:ext>
                  </a:extLst>
                </a:gridCol>
                <a:gridCol w="2353101">
                  <a:extLst>
                    <a:ext uri="{9D8B030D-6E8A-4147-A177-3AD203B41FA5}">
                      <a16:colId xmlns:a16="http://schemas.microsoft.com/office/drawing/2014/main" val="2261850166"/>
                    </a:ext>
                  </a:extLst>
                </a:gridCol>
                <a:gridCol w="2267562">
                  <a:extLst>
                    <a:ext uri="{9D8B030D-6E8A-4147-A177-3AD203B41FA5}">
                      <a16:colId xmlns:a16="http://schemas.microsoft.com/office/drawing/2014/main" val="440080133"/>
                    </a:ext>
                  </a:extLst>
                </a:gridCol>
                <a:gridCol w="2366466">
                  <a:extLst>
                    <a:ext uri="{9D8B030D-6E8A-4147-A177-3AD203B41FA5}">
                      <a16:colId xmlns:a16="http://schemas.microsoft.com/office/drawing/2014/main" val="2931333008"/>
                    </a:ext>
                  </a:extLst>
                </a:gridCol>
              </a:tblGrid>
              <a:tr h="820320">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Traditional</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Classical </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Montessori</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Personalized Learning Plan</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Early College</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83380063"/>
                  </a:ext>
                </a:extLst>
              </a:tr>
              <a:tr h="3149420">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Encourage the student to reflect on their experiences, noting when the coping strategies were effective and when adjustments may be needed.</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Facilitate reflective discussions about the value of maintaining a disciplined and composed demeanor, connecting it to academic and personal success.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Incorporate self-reflection activities, such as journaling or drawing, to help children express and process their emotions.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Utilize digital tools for reflection, such as online journals or self-assessment platforms, where students can document their emotions, challenges, and successes.</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Integrate reflection sessions into the intervention, allowing students to reflect on their experiences, revise goals, and identify areas for improvement.</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614916"/>
                  </a:ext>
                </a:extLst>
              </a:tr>
            </a:tbl>
          </a:graphicData>
        </a:graphic>
      </p:graphicFrame>
    </p:spTree>
    <p:extLst>
      <p:ext uri="{BB962C8B-B14F-4D97-AF65-F5344CB8AC3E}">
        <p14:creationId xmlns:p14="http://schemas.microsoft.com/office/powerpoint/2010/main" val="1276617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6DFB9A-79F9-F3A4-2E2C-FA0130725E1D}"/>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A4084FFD-3F6D-0D4D-E873-73D8884D1E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F0D33-7193-9DDF-C41A-203E939A2D75}"/>
              </a:ext>
            </a:extLst>
          </p:cNvPr>
          <p:cNvSpPr>
            <a:spLocks noGrp="1"/>
          </p:cNvSpPr>
          <p:nvPr>
            <p:ph type="title"/>
          </p:nvPr>
        </p:nvSpPr>
        <p:spPr>
          <a:xfrm>
            <a:off x="838200" y="300580"/>
            <a:ext cx="11071861" cy="1089529"/>
          </a:xfrm>
        </p:spPr>
        <p:txBody>
          <a:bodyPr>
            <a:normAutofit/>
          </a:bodyPr>
          <a:lstStyle/>
          <a:p>
            <a:r>
              <a:rPr lang="en-US" sz="3600" dirty="0">
                <a:solidFill>
                  <a:srgbClr val="FFFFFF"/>
                </a:solidFill>
              </a:rPr>
              <a:t>Frustration Tolerance Curriculum Integration by Philosophy</a:t>
            </a:r>
          </a:p>
        </p:txBody>
      </p:sp>
      <p:sp>
        <p:nvSpPr>
          <p:cNvPr id="31" name="Graphic 11">
            <a:extLst>
              <a:ext uri="{FF2B5EF4-FFF2-40B4-BE49-F238E27FC236}">
                <a16:creationId xmlns:a16="http://schemas.microsoft.com/office/drawing/2014/main" id="{0F4F5884-03A7-D17A-51DF-E5BB1F5F4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136FDEC6-2AF5-DDF4-2FC3-2A660BBB7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FF82FE0B-5337-6C37-F344-C98BC3F75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7" name="Content Placeholder 6">
            <a:extLst>
              <a:ext uri="{FF2B5EF4-FFF2-40B4-BE49-F238E27FC236}">
                <a16:creationId xmlns:a16="http://schemas.microsoft.com/office/drawing/2014/main" id="{17B79F74-0AC5-C411-7C02-6F543AFB4DF6}"/>
              </a:ext>
            </a:extLst>
          </p:cNvPr>
          <p:cNvGraphicFramePr>
            <a:graphicFrameLocks noGrp="1"/>
          </p:cNvGraphicFramePr>
          <p:nvPr>
            <p:ph idx="1"/>
            <p:extLst>
              <p:ext uri="{D42A27DB-BD31-4B8C-83A1-F6EECF244321}">
                <p14:modId xmlns:p14="http://schemas.microsoft.com/office/powerpoint/2010/main" val="2197951863"/>
              </p:ext>
            </p:extLst>
          </p:nvPr>
        </p:nvGraphicFramePr>
        <p:xfrm>
          <a:off x="342901" y="2067136"/>
          <a:ext cx="11567160" cy="4008020"/>
        </p:xfrm>
        <a:graphic>
          <a:graphicData uri="http://schemas.openxmlformats.org/drawingml/2006/table">
            <a:tbl>
              <a:tblPr firstRow="1"/>
              <a:tblGrid>
                <a:gridCol w="2213565">
                  <a:extLst>
                    <a:ext uri="{9D8B030D-6E8A-4147-A177-3AD203B41FA5}">
                      <a16:colId xmlns:a16="http://schemas.microsoft.com/office/drawing/2014/main" val="4278484985"/>
                    </a:ext>
                  </a:extLst>
                </a:gridCol>
                <a:gridCol w="2366466">
                  <a:extLst>
                    <a:ext uri="{9D8B030D-6E8A-4147-A177-3AD203B41FA5}">
                      <a16:colId xmlns:a16="http://schemas.microsoft.com/office/drawing/2014/main" val="3897351141"/>
                    </a:ext>
                  </a:extLst>
                </a:gridCol>
                <a:gridCol w="2353101">
                  <a:extLst>
                    <a:ext uri="{9D8B030D-6E8A-4147-A177-3AD203B41FA5}">
                      <a16:colId xmlns:a16="http://schemas.microsoft.com/office/drawing/2014/main" val="2261850166"/>
                    </a:ext>
                  </a:extLst>
                </a:gridCol>
                <a:gridCol w="2267562">
                  <a:extLst>
                    <a:ext uri="{9D8B030D-6E8A-4147-A177-3AD203B41FA5}">
                      <a16:colId xmlns:a16="http://schemas.microsoft.com/office/drawing/2014/main" val="440080133"/>
                    </a:ext>
                  </a:extLst>
                </a:gridCol>
                <a:gridCol w="2366466">
                  <a:extLst>
                    <a:ext uri="{9D8B030D-6E8A-4147-A177-3AD203B41FA5}">
                      <a16:colId xmlns:a16="http://schemas.microsoft.com/office/drawing/2014/main" val="2931333008"/>
                    </a:ext>
                  </a:extLst>
                </a:gridCol>
              </a:tblGrid>
              <a:tr h="820320">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Traditional</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Classical </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Montessori</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Personalized Learning Plan</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Early College</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83380063"/>
                  </a:ext>
                </a:extLst>
              </a:tr>
              <a:tr h="3149420">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Collaboratively create a "Coping Toolbox" with the student. Include various strategies that they can use when feeling frustrated.</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Integrate discussions on frustration tolerance and discipline into the curriculum, emphasizing character development alongside academic learning.</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Introduce conflict resolution skills through collaborative discussions and role-playing. Emphasize the importance of effective communication and understanding others' perspectives.</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Develop personalized learning plans for each student, incorporating strategies for building frustration tolerance within the context of their academic goals.</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Create simulated college challenges or projects that mirror the demands of college coursework. This provides students with opportunities to practice frustration tolerance in a controlled environment.</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614916"/>
                  </a:ext>
                </a:extLst>
              </a:tr>
            </a:tbl>
          </a:graphicData>
        </a:graphic>
      </p:graphicFrame>
    </p:spTree>
    <p:extLst>
      <p:ext uri="{BB962C8B-B14F-4D97-AF65-F5344CB8AC3E}">
        <p14:creationId xmlns:p14="http://schemas.microsoft.com/office/powerpoint/2010/main" val="80005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9D02A6-0EED-BB4F-DFB2-0E92A6C1E4BD}"/>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DA58CB95-3BFB-60A9-D398-3B01CE41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191FC-9BE4-0E21-3416-A506F7571E68}"/>
              </a:ext>
            </a:extLst>
          </p:cNvPr>
          <p:cNvSpPr>
            <a:spLocks noGrp="1"/>
          </p:cNvSpPr>
          <p:nvPr>
            <p:ph type="title"/>
          </p:nvPr>
        </p:nvSpPr>
        <p:spPr>
          <a:xfrm>
            <a:off x="838200" y="300580"/>
            <a:ext cx="11071861" cy="1089529"/>
          </a:xfrm>
        </p:spPr>
        <p:txBody>
          <a:bodyPr>
            <a:normAutofit/>
          </a:bodyPr>
          <a:lstStyle/>
          <a:p>
            <a:r>
              <a:rPr lang="en-US" sz="3600" dirty="0">
                <a:solidFill>
                  <a:srgbClr val="FFFFFF"/>
                </a:solidFill>
              </a:rPr>
              <a:t>Frustration Tolerance Measuring Progress by Philosophy</a:t>
            </a:r>
          </a:p>
        </p:txBody>
      </p:sp>
      <p:sp>
        <p:nvSpPr>
          <p:cNvPr id="31" name="Graphic 11">
            <a:extLst>
              <a:ext uri="{FF2B5EF4-FFF2-40B4-BE49-F238E27FC236}">
                <a16:creationId xmlns:a16="http://schemas.microsoft.com/office/drawing/2014/main" id="{1FA3718D-8529-E23B-90B7-B9D1C6473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id="{BBAEAAC8-E5EC-6183-AE74-BC75D28B8C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3BA2DB2-3CEF-2EDE-07BE-CBDDC8A3B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7" name="Content Placeholder 6">
            <a:extLst>
              <a:ext uri="{FF2B5EF4-FFF2-40B4-BE49-F238E27FC236}">
                <a16:creationId xmlns:a16="http://schemas.microsoft.com/office/drawing/2014/main" id="{100AE227-972F-2B92-9055-A34237A33A88}"/>
              </a:ext>
            </a:extLst>
          </p:cNvPr>
          <p:cNvGraphicFramePr>
            <a:graphicFrameLocks noGrp="1"/>
          </p:cNvGraphicFramePr>
          <p:nvPr>
            <p:ph idx="1"/>
            <p:extLst>
              <p:ext uri="{D42A27DB-BD31-4B8C-83A1-F6EECF244321}">
                <p14:modId xmlns:p14="http://schemas.microsoft.com/office/powerpoint/2010/main" val="2164893458"/>
              </p:ext>
            </p:extLst>
          </p:nvPr>
        </p:nvGraphicFramePr>
        <p:xfrm>
          <a:off x="342901" y="2067136"/>
          <a:ext cx="11567160" cy="3969740"/>
        </p:xfrm>
        <a:graphic>
          <a:graphicData uri="http://schemas.openxmlformats.org/drawingml/2006/table">
            <a:tbl>
              <a:tblPr firstRow="1"/>
              <a:tblGrid>
                <a:gridCol w="2213565">
                  <a:extLst>
                    <a:ext uri="{9D8B030D-6E8A-4147-A177-3AD203B41FA5}">
                      <a16:colId xmlns:a16="http://schemas.microsoft.com/office/drawing/2014/main" val="4278484985"/>
                    </a:ext>
                  </a:extLst>
                </a:gridCol>
                <a:gridCol w="2366466">
                  <a:extLst>
                    <a:ext uri="{9D8B030D-6E8A-4147-A177-3AD203B41FA5}">
                      <a16:colId xmlns:a16="http://schemas.microsoft.com/office/drawing/2014/main" val="3897351141"/>
                    </a:ext>
                  </a:extLst>
                </a:gridCol>
                <a:gridCol w="2353101">
                  <a:extLst>
                    <a:ext uri="{9D8B030D-6E8A-4147-A177-3AD203B41FA5}">
                      <a16:colId xmlns:a16="http://schemas.microsoft.com/office/drawing/2014/main" val="2261850166"/>
                    </a:ext>
                  </a:extLst>
                </a:gridCol>
                <a:gridCol w="2267562">
                  <a:extLst>
                    <a:ext uri="{9D8B030D-6E8A-4147-A177-3AD203B41FA5}">
                      <a16:colId xmlns:a16="http://schemas.microsoft.com/office/drawing/2014/main" val="440080133"/>
                    </a:ext>
                  </a:extLst>
                </a:gridCol>
                <a:gridCol w="2366466">
                  <a:extLst>
                    <a:ext uri="{9D8B030D-6E8A-4147-A177-3AD203B41FA5}">
                      <a16:colId xmlns:a16="http://schemas.microsoft.com/office/drawing/2014/main" val="2931333008"/>
                    </a:ext>
                  </a:extLst>
                </a:gridCol>
              </a:tblGrid>
              <a:tr h="820320">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Traditional</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Classical </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Montessori</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Personalized Learning Plan</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fontAlgn="t">
                        <a:lnSpc>
                          <a:spcPct val="115000"/>
                        </a:lnSpc>
                        <a:spcBef>
                          <a:spcPts val="0"/>
                        </a:spcBef>
                        <a:spcAft>
                          <a:spcPts val="0"/>
                        </a:spcAft>
                      </a:pPr>
                      <a:r>
                        <a:rPr lang="en-US" sz="1300" b="1" i="0" u="none" strike="noStrike">
                          <a:solidFill>
                            <a:srgbClr val="000000"/>
                          </a:solidFill>
                          <a:effectLst/>
                          <a:highlight>
                            <a:srgbClr val="F2F2F2"/>
                          </a:highlight>
                          <a:latin typeface="Arial" panose="020B0604020202020204" pitchFamily="34" charset="0"/>
                          <a:ea typeface="Arial" panose="020B0604020202020204" pitchFamily="34" charset="0"/>
                        </a:rPr>
                        <a:t>Early College</a:t>
                      </a:r>
                      <a:endParaRPr lang="en-US" sz="2100" b="0" i="0" u="none" strike="noStrike">
                        <a:effectLst/>
                        <a:highlight>
                          <a:srgbClr val="F2F2F2"/>
                        </a:highlight>
                        <a:latin typeface="Arial" panose="020B0604020202020204" pitchFamily="34" charset="0"/>
                      </a:endParaRPr>
                    </a:p>
                    <a:p>
                      <a:pPr marL="0" marR="0" algn="l" fontAlgn="t">
                        <a:lnSpc>
                          <a:spcPct val="115000"/>
                        </a:lnSpc>
                        <a:spcBef>
                          <a:spcPts val="0"/>
                        </a:spcBef>
                        <a:spcAft>
                          <a:spcPts val="0"/>
                        </a:spcAft>
                      </a:pPr>
                      <a:r>
                        <a:rPr lang="en-US" sz="1300" b="1" i="0" u="none" strike="noStrike">
                          <a:effectLst/>
                          <a:highlight>
                            <a:srgbClr val="F2F2F2"/>
                          </a:highlight>
                          <a:latin typeface="Arial" panose="020B0604020202020204" pitchFamily="34" charset="0"/>
                          <a:ea typeface="Arial" panose="020B0604020202020204" pitchFamily="34" charset="0"/>
                        </a:rPr>
                        <a:t> </a:t>
                      </a:r>
                      <a:endParaRPr lang="en-US" sz="2100" b="0" i="0" u="none" strike="noStrike">
                        <a:effectLst/>
                        <a:highlight>
                          <a:srgbClr val="F2F2F2"/>
                        </a:highlight>
                        <a:latin typeface="Arial" panose="020B0604020202020204" pitchFamily="34" charset="0"/>
                      </a:endParaRPr>
                    </a:p>
                  </a:txBody>
                  <a:tcPr marL="73021" marR="73021" marT="73021" marB="730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83380063"/>
                  </a:ext>
                </a:extLst>
              </a:tr>
              <a:tr h="3149420">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Integrate the use of coping strategies into the student's daily routine, both in and out of the classroom.</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Recognize and celebrate instances where students demonstrate improved frustration tolerance and disciplined responses.</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Celebrate and acknowledge children's progress in frustration tolerance, reinforcing the idea that challenges are opportunities for growth.</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Use data and ongoing assessments to inform adjustments to the personalized resilience plan, ensuring that interventions are responsive to the student's evolving needs.</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Prepare students for constructive feedback and guide them in utilizing feedback as a tool for growth. Emphasize the importance of learning from setbacks.</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614916"/>
                  </a:ext>
                </a:extLst>
              </a:tr>
            </a:tbl>
          </a:graphicData>
        </a:graphic>
      </p:graphicFrame>
    </p:spTree>
    <p:extLst>
      <p:ext uri="{BB962C8B-B14F-4D97-AF65-F5344CB8AC3E}">
        <p14:creationId xmlns:p14="http://schemas.microsoft.com/office/powerpoint/2010/main" val="1136183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96CE-7A2C-5AD6-0638-78B7850DAC18}"/>
              </a:ext>
            </a:extLst>
          </p:cNvPr>
          <p:cNvSpPr>
            <a:spLocks noGrp="1"/>
          </p:cNvSpPr>
          <p:nvPr>
            <p:ph type="title"/>
          </p:nvPr>
        </p:nvSpPr>
        <p:spPr/>
        <p:txBody>
          <a:bodyPr/>
          <a:lstStyle/>
          <a:p>
            <a:r>
              <a:rPr lang="en-US"/>
              <a:t>Key Questions</a:t>
            </a:r>
            <a:endParaRPr lang="en-US" dirty="0"/>
          </a:p>
        </p:txBody>
      </p:sp>
      <p:graphicFrame>
        <p:nvGraphicFramePr>
          <p:cNvPr id="25" name="Content Placeholder 2">
            <a:extLst>
              <a:ext uri="{FF2B5EF4-FFF2-40B4-BE49-F238E27FC236}">
                <a16:creationId xmlns:a16="http://schemas.microsoft.com/office/drawing/2014/main" id="{E55BD536-39A3-CB46-0732-E910D97E154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012972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23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D200-A9E7-5C37-3627-1DB84DEF5499}"/>
              </a:ext>
            </a:extLst>
          </p:cNvPr>
          <p:cNvSpPr>
            <a:spLocks noGrp="1"/>
          </p:cNvSpPr>
          <p:nvPr>
            <p:ph type="title"/>
          </p:nvPr>
        </p:nvSpPr>
        <p:spPr>
          <a:xfrm>
            <a:off x="635000" y="640823"/>
            <a:ext cx="3418659" cy="5583148"/>
          </a:xfrm>
        </p:spPr>
        <p:txBody>
          <a:bodyPr anchor="ctr">
            <a:normAutofit/>
          </a:bodyPr>
          <a:lstStyle/>
          <a:p>
            <a:r>
              <a:rPr lang="en-US" sz="5000"/>
              <a:t>Long Term Implications</a:t>
            </a:r>
          </a:p>
        </p:txBody>
      </p:sp>
      <p:graphicFrame>
        <p:nvGraphicFramePr>
          <p:cNvPr id="5" name="Content Placeholder 2" descr="List of research associated with long term implications of social emotional learning">
            <a:extLst>
              <a:ext uri="{FF2B5EF4-FFF2-40B4-BE49-F238E27FC236}">
                <a16:creationId xmlns:a16="http://schemas.microsoft.com/office/drawing/2014/main" id="{0FEE4537-9577-589C-4568-0EB1518E30CB}"/>
              </a:ext>
            </a:extLst>
          </p:cNvPr>
          <p:cNvGraphicFramePr>
            <a:graphicFrameLocks noGrp="1"/>
          </p:cNvGraphicFramePr>
          <p:nvPr>
            <p:ph idx="1"/>
            <p:extLst>
              <p:ext uri="{D42A27DB-BD31-4B8C-83A1-F6EECF244321}">
                <p14:modId xmlns:p14="http://schemas.microsoft.com/office/powerpoint/2010/main" val="89760255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59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F754D-719C-13D6-2FDE-256B85EB5A53}"/>
              </a:ext>
            </a:extLst>
          </p:cNvPr>
          <p:cNvSpPr>
            <a:spLocks noGrp="1"/>
          </p:cNvSpPr>
          <p:nvPr>
            <p:ph type="title"/>
          </p:nvPr>
        </p:nvSpPr>
        <p:spPr>
          <a:xfrm>
            <a:off x="635000" y="640823"/>
            <a:ext cx="3418659" cy="5583148"/>
          </a:xfrm>
        </p:spPr>
        <p:txBody>
          <a:bodyPr anchor="ctr">
            <a:normAutofit/>
          </a:bodyPr>
          <a:lstStyle/>
          <a:p>
            <a:r>
              <a:rPr lang="en-US" sz="5400"/>
              <a:t>Let’s Talk About Discipline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0E4A7FE-27EC-AB3B-1008-F99C395E82F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2301242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42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EFBBF-F5D8-1271-FE62-6323B8AD06C9}"/>
              </a:ext>
            </a:extLst>
          </p:cNvPr>
          <p:cNvSpPr>
            <a:spLocks noGrp="1"/>
          </p:cNvSpPr>
          <p:nvPr>
            <p:ph type="title"/>
          </p:nvPr>
        </p:nvSpPr>
        <p:spPr>
          <a:xfrm>
            <a:off x="5931240" y="234679"/>
            <a:ext cx="5928607" cy="1454051"/>
          </a:xfrm>
        </p:spPr>
        <p:txBody>
          <a:bodyPr>
            <a:normAutofit/>
          </a:bodyPr>
          <a:lstStyle/>
          <a:p>
            <a:r>
              <a:rPr lang="en-US" sz="3600" dirty="0">
                <a:solidFill>
                  <a:schemeClr val="tx2"/>
                </a:solidFill>
              </a:rPr>
              <a:t>Why the Emphasis on Skills?	</a:t>
            </a:r>
          </a:p>
        </p:txBody>
      </p:sp>
      <p:pic>
        <p:nvPicPr>
          <p:cNvPr id="7" name="Graphic 6" descr="Classroom">
            <a:extLst>
              <a:ext uri="{FF2B5EF4-FFF2-40B4-BE49-F238E27FC236}">
                <a16:creationId xmlns:a16="http://schemas.microsoft.com/office/drawing/2014/main" id="{2D9A58B8-BFDF-1025-FE58-4A4E1DC82C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635" y="2763748"/>
            <a:ext cx="2516555" cy="2516555"/>
          </a:xfrm>
          <a:prstGeom prst="rect">
            <a:avLst/>
          </a:prstGeom>
        </p:spPr>
      </p:pic>
      <p:sp>
        <p:nvSpPr>
          <p:cNvPr id="19" name="Content Placeholder 2">
            <a:extLst>
              <a:ext uri="{FF2B5EF4-FFF2-40B4-BE49-F238E27FC236}">
                <a16:creationId xmlns:a16="http://schemas.microsoft.com/office/drawing/2014/main" id="{FC1D3512-C67B-60EB-AB93-48D76F7E870C}"/>
              </a:ext>
            </a:extLst>
          </p:cNvPr>
          <p:cNvSpPr>
            <a:spLocks noGrp="1"/>
          </p:cNvSpPr>
          <p:nvPr>
            <p:ph idx="1"/>
          </p:nvPr>
        </p:nvSpPr>
        <p:spPr>
          <a:xfrm>
            <a:off x="4934563" y="1562986"/>
            <a:ext cx="7164498" cy="4502692"/>
          </a:xfrm>
        </p:spPr>
        <p:txBody>
          <a:bodyPr anchor="ctr">
            <a:normAutofit/>
          </a:bodyPr>
          <a:lstStyle/>
          <a:p>
            <a:pPr marL="0" indent="0">
              <a:buNone/>
            </a:pPr>
            <a:r>
              <a:rPr lang="en-US" sz="2000" dirty="0">
                <a:solidFill>
                  <a:schemeClr val="tx2"/>
                </a:solidFill>
              </a:rPr>
              <a:t>If a child doesn’t know how to read, we teach;</a:t>
            </a:r>
          </a:p>
          <a:p>
            <a:pPr marL="0" indent="0">
              <a:buNone/>
            </a:pPr>
            <a:r>
              <a:rPr lang="en-US" sz="2000" dirty="0">
                <a:solidFill>
                  <a:schemeClr val="tx2"/>
                </a:solidFill>
              </a:rPr>
              <a:t>If a child doesn’t know how to swim, we teach;</a:t>
            </a:r>
          </a:p>
          <a:p>
            <a:pPr marL="0" indent="0">
              <a:buNone/>
            </a:pPr>
            <a:r>
              <a:rPr lang="en-US" sz="2000" dirty="0">
                <a:solidFill>
                  <a:schemeClr val="tx2"/>
                </a:solidFill>
              </a:rPr>
              <a:t>If a child doesn’t know how to multiply, we teach;</a:t>
            </a:r>
          </a:p>
          <a:p>
            <a:pPr marL="0" indent="0">
              <a:buNone/>
            </a:pPr>
            <a:r>
              <a:rPr lang="en-US" sz="2000" dirty="0">
                <a:solidFill>
                  <a:schemeClr val="tx2"/>
                </a:solidFill>
              </a:rPr>
              <a:t>If a child doesn’t know how to drive, we teach;</a:t>
            </a:r>
          </a:p>
          <a:p>
            <a:pPr marL="0" indent="0">
              <a:buNone/>
            </a:pPr>
            <a:r>
              <a:rPr lang="en-US" sz="2000" dirty="0">
                <a:solidFill>
                  <a:schemeClr val="tx2"/>
                </a:solidFill>
              </a:rPr>
              <a:t>If a child doesn’t know how to behave, we……..teach?......punish???</a:t>
            </a:r>
          </a:p>
          <a:p>
            <a:pPr marL="0" indent="0">
              <a:buNone/>
            </a:pPr>
            <a:endParaRPr lang="en-US" sz="2000" b="1" dirty="0">
              <a:solidFill>
                <a:schemeClr val="tx2"/>
              </a:solidFill>
            </a:endParaRPr>
          </a:p>
          <a:p>
            <a:pPr marL="0" indent="0">
              <a:buNone/>
            </a:pPr>
            <a:r>
              <a:rPr lang="en-US" sz="2000" b="1" dirty="0">
                <a:solidFill>
                  <a:schemeClr val="tx2"/>
                </a:solidFill>
              </a:rPr>
              <a:t>Why can’t we finish that sentence as automatically as the others?</a:t>
            </a:r>
          </a:p>
          <a:p>
            <a:pPr marL="0" indent="0">
              <a:buNone/>
            </a:pPr>
            <a:endParaRPr lang="en-US" sz="2000" b="1" dirty="0">
              <a:solidFill>
                <a:schemeClr val="tx2"/>
              </a:solidFill>
            </a:endParaRPr>
          </a:p>
          <a:p>
            <a:pPr marL="0" indent="0">
              <a:buNone/>
            </a:pPr>
            <a:endParaRPr lang="en-US" sz="1000" dirty="0">
              <a:solidFill>
                <a:schemeClr val="tx2"/>
              </a:solidFill>
            </a:endParaRPr>
          </a:p>
          <a:p>
            <a:pPr marL="0" indent="0">
              <a:buNone/>
            </a:pPr>
            <a:r>
              <a:rPr lang="en-US" sz="1000" dirty="0">
                <a:solidFill>
                  <a:schemeClr val="tx2"/>
                </a:solidFill>
              </a:rPr>
              <a:t>                                                                                                                                                                                -Tom </a:t>
            </a:r>
            <a:r>
              <a:rPr lang="en-US" sz="1000" dirty="0" err="1">
                <a:solidFill>
                  <a:schemeClr val="tx2"/>
                </a:solidFill>
              </a:rPr>
              <a:t>Herner</a:t>
            </a:r>
            <a:r>
              <a:rPr lang="en-US" sz="1000" dirty="0">
                <a:solidFill>
                  <a:schemeClr val="tx2"/>
                </a:solidFill>
              </a:rPr>
              <a:t>, NASDE President, 1988</a:t>
            </a:r>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6067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46ADAA4-C66B-AE5A-5389-12E6B164C053}"/>
              </a:ext>
            </a:extLst>
          </p:cNvPr>
          <p:cNvSpPr>
            <a:spLocks noGrp="1"/>
          </p:cNvSpPr>
          <p:nvPr>
            <p:ph type="title"/>
          </p:nvPr>
        </p:nvSpPr>
        <p:spPr>
          <a:xfrm>
            <a:off x="174662" y="1401859"/>
            <a:ext cx="4760196" cy="4054282"/>
          </a:xfrm>
        </p:spPr>
        <p:txBody>
          <a:bodyPr>
            <a:normAutofit/>
          </a:bodyPr>
          <a:lstStyle/>
          <a:p>
            <a:r>
              <a:rPr lang="en-US" sz="4000" dirty="0">
                <a:solidFill>
                  <a:schemeClr val="tx2"/>
                </a:solidFill>
              </a:rPr>
              <a:t>Options for SEL Terms</a:t>
            </a: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19CBF46-CF0A-C7C0-7EDD-5F2642A16DE7}"/>
              </a:ext>
            </a:extLst>
          </p:cNvPr>
          <p:cNvSpPr>
            <a:spLocks noGrp="1"/>
          </p:cNvSpPr>
          <p:nvPr>
            <p:ph idx="1"/>
          </p:nvPr>
        </p:nvSpPr>
        <p:spPr>
          <a:xfrm>
            <a:off x="5257800" y="1553134"/>
            <a:ext cx="6128539" cy="3751732"/>
          </a:xfrm>
        </p:spPr>
        <p:txBody>
          <a:bodyPr anchor="ctr">
            <a:normAutofit fontScale="92500" lnSpcReduction="20000"/>
          </a:bodyPr>
          <a:lstStyle/>
          <a:p>
            <a:r>
              <a:rPr lang="en-US" dirty="0">
                <a:solidFill>
                  <a:schemeClr val="tx2"/>
                </a:solidFill>
              </a:rPr>
              <a:t>Professional Development Skills</a:t>
            </a:r>
          </a:p>
          <a:p>
            <a:r>
              <a:rPr lang="en-US" dirty="0">
                <a:solidFill>
                  <a:schemeClr val="tx2"/>
                </a:solidFill>
              </a:rPr>
              <a:t>Executive Management Skills</a:t>
            </a:r>
          </a:p>
          <a:p>
            <a:r>
              <a:rPr lang="en-US" dirty="0">
                <a:solidFill>
                  <a:schemeClr val="tx2"/>
                </a:solidFill>
              </a:rPr>
              <a:t>Social Skills</a:t>
            </a:r>
          </a:p>
          <a:p>
            <a:r>
              <a:rPr lang="en-US" dirty="0">
                <a:solidFill>
                  <a:schemeClr val="tx2"/>
                </a:solidFill>
              </a:rPr>
              <a:t>Peer Engagement Skills</a:t>
            </a:r>
          </a:p>
          <a:p>
            <a:r>
              <a:rPr lang="en-US" dirty="0">
                <a:solidFill>
                  <a:schemeClr val="tx2"/>
                </a:solidFill>
              </a:rPr>
              <a:t>Career Readiness Skills</a:t>
            </a:r>
          </a:p>
          <a:p>
            <a:r>
              <a:rPr lang="en-US" dirty="0">
                <a:solidFill>
                  <a:schemeClr val="tx2"/>
                </a:solidFill>
              </a:rPr>
              <a:t>Civic Responsibility Skills</a:t>
            </a:r>
          </a:p>
          <a:p>
            <a:r>
              <a:rPr lang="en-US" dirty="0">
                <a:solidFill>
                  <a:schemeClr val="tx2"/>
                </a:solidFill>
              </a:rPr>
              <a:t>Behavioral Competencies</a:t>
            </a:r>
          </a:p>
          <a:p>
            <a:endParaRPr lang="en-US" sz="1800" dirty="0">
              <a:solidFill>
                <a:schemeClr val="tx2"/>
              </a:solidFill>
            </a:endParaRPr>
          </a:p>
          <a:p>
            <a:pPr marL="0" indent="0">
              <a:buNone/>
            </a:pPr>
            <a:r>
              <a:rPr lang="en-US" sz="3200" b="1" dirty="0">
                <a:solidFill>
                  <a:schemeClr val="tx2"/>
                </a:solidFill>
              </a:rPr>
              <a:t>Can we focus on the skills?</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952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een dialogue boxes">
            <a:extLst>
              <a:ext uri="{FF2B5EF4-FFF2-40B4-BE49-F238E27FC236}">
                <a16:creationId xmlns:a16="http://schemas.microsoft.com/office/drawing/2014/main" id="{A87E5671-F6AE-A5D4-220F-503E530A8479}"/>
              </a:ext>
            </a:extLst>
          </p:cNvPr>
          <p:cNvPicPr>
            <a:picLocks noChangeAspect="1"/>
          </p:cNvPicPr>
          <p:nvPr/>
        </p:nvPicPr>
        <p:blipFill rotWithShape="1">
          <a:blip r:embed="rId2">
            <a:extLst>
              <a:ext uri="{28A0092B-C50C-407E-A947-70E740481C1C}">
                <a14:useLocalDpi xmlns:a14="http://schemas.microsoft.com/office/drawing/2010/main" val="0"/>
              </a:ext>
            </a:extLst>
          </a:blip>
          <a:srcRect t="10851" r="9089" b="2756"/>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62A2DB4-E418-424E-222C-E4FD36BDD6D0}"/>
              </a:ext>
            </a:extLst>
          </p:cNvPr>
          <p:cNvSpPr>
            <a:spLocks noGrp="1"/>
          </p:cNvSpPr>
          <p:nvPr>
            <p:ph type="title"/>
          </p:nvPr>
        </p:nvSpPr>
        <p:spPr>
          <a:xfrm>
            <a:off x="477980" y="1122363"/>
            <a:ext cx="5187095" cy="3204134"/>
          </a:xfrm>
        </p:spPr>
        <p:txBody>
          <a:bodyPr vert="horz" lIns="91440" tIns="45720" rIns="91440" bIns="45720" rtlCol="0" anchor="b">
            <a:normAutofit/>
          </a:bodyPr>
          <a:lstStyle/>
          <a:p>
            <a:r>
              <a:rPr lang="en-US" sz="4800" dirty="0"/>
              <a:t>Messaging Options</a:t>
            </a:r>
          </a:p>
        </p:txBody>
      </p:sp>
      <p:sp>
        <p:nvSpPr>
          <p:cNvPr id="42" name="Rectangle 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75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2AD344-A87D-94B1-CCBB-768C164BD704}"/>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B50EF0-CBE5-1F95-A7B0-641E93B90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een dialogue boxes">
            <a:extLst>
              <a:ext uri="{FF2B5EF4-FFF2-40B4-BE49-F238E27FC236}">
                <a16:creationId xmlns:a16="http://schemas.microsoft.com/office/drawing/2014/main" id="{B3008771-29BF-C014-0230-FC75D5189D81}"/>
              </a:ext>
            </a:extLst>
          </p:cNvPr>
          <p:cNvPicPr>
            <a:picLocks noChangeAspect="1"/>
          </p:cNvPicPr>
          <p:nvPr/>
        </p:nvPicPr>
        <p:blipFill rotWithShape="1">
          <a:blip r:embed="rId2">
            <a:extLst>
              <a:ext uri="{28A0092B-C50C-407E-A947-70E740481C1C}">
                <a14:useLocalDpi xmlns:a14="http://schemas.microsoft.com/office/drawing/2010/main" val="0"/>
              </a:ext>
            </a:extLst>
          </a:blip>
          <a:srcRect t="10851" r="9089" b="2756"/>
          <a:stretch/>
        </p:blipFill>
        <p:spPr>
          <a:xfrm>
            <a:off x="3523488" y="10"/>
            <a:ext cx="8668512" cy="6857990"/>
          </a:xfrm>
          <a:prstGeom prst="rect">
            <a:avLst/>
          </a:prstGeom>
        </p:spPr>
      </p:pic>
      <p:sp>
        <p:nvSpPr>
          <p:cNvPr id="40" name="Rectangle 39">
            <a:extLst>
              <a:ext uri="{FF2B5EF4-FFF2-40B4-BE49-F238E27FC236}">
                <a16:creationId xmlns:a16="http://schemas.microsoft.com/office/drawing/2014/main" id="{D3C0BAEE-82D2-9F42-A9A0-08DFE7B8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109CB6A-F34F-FA34-9E06-D969A8A60C5B}"/>
              </a:ext>
            </a:extLst>
          </p:cNvPr>
          <p:cNvSpPr>
            <a:spLocks noGrp="1"/>
          </p:cNvSpPr>
          <p:nvPr>
            <p:ph type="title"/>
          </p:nvPr>
        </p:nvSpPr>
        <p:spPr>
          <a:xfrm>
            <a:off x="477980" y="1122363"/>
            <a:ext cx="5187095" cy="3204134"/>
          </a:xfrm>
        </p:spPr>
        <p:txBody>
          <a:bodyPr vert="horz" lIns="91440" tIns="45720" rIns="91440" bIns="45720" rtlCol="0" anchor="b">
            <a:normAutofit/>
          </a:bodyPr>
          <a:lstStyle/>
          <a:p>
            <a:r>
              <a:rPr lang="en-US" sz="4800" dirty="0"/>
              <a:t>Contextual Messaging Options</a:t>
            </a:r>
          </a:p>
        </p:txBody>
      </p:sp>
      <p:sp>
        <p:nvSpPr>
          <p:cNvPr id="42" name="Rectangle 41">
            <a:extLst>
              <a:ext uri="{FF2B5EF4-FFF2-40B4-BE49-F238E27FC236}">
                <a16:creationId xmlns:a16="http://schemas.microsoft.com/office/drawing/2014/main" id="{6546D0D7-6C46-97BC-D5D7-402108CDB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2644F0C7-32F5-C7C9-6C1E-EF81E2CE5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87636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20823</TotalTime>
  <Words>2304</Words>
  <Application>Microsoft Office PowerPoint</Application>
  <PresentationFormat>Widescreen</PresentationFormat>
  <Paragraphs>309</Paragraphs>
  <Slides>35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Calibri Light</vt:lpstr>
      <vt:lpstr>Georgia</vt:lpstr>
      <vt:lpstr>Söhne</vt:lpstr>
      <vt:lpstr>Office 2013 - 2022 Theme</vt:lpstr>
      <vt:lpstr>SEL For Every Educational Philosophy</vt:lpstr>
      <vt:lpstr>What is SEL?</vt:lpstr>
      <vt:lpstr>Impact of Social Emotional Learning on Academics</vt:lpstr>
      <vt:lpstr>Long Term Implications</vt:lpstr>
      <vt:lpstr>Let’s Talk About Discipline</vt:lpstr>
      <vt:lpstr>Why the Emphasis on Skills? </vt:lpstr>
      <vt:lpstr>Options for SEL Terms</vt:lpstr>
      <vt:lpstr>Messaging Options</vt:lpstr>
      <vt:lpstr>Contextual Messaging Options</vt:lpstr>
      <vt:lpstr>“We are not here to replace parents”</vt:lpstr>
      <vt:lpstr>“We are committed to the well-being of all students”</vt:lpstr>
      <vt:lpstr>Skill-Building Messaging Options</vt:lpstr>
      <vt:lpstr>“Professional Development Skills” </vt:lpstr>
      <vt:lpstr>“College &amp; Career Readiness Skills” </vt:lpstr>
      <vt:lpstr>“Peer Engagement/Social Skills” </vt:lpstr>
      <vt:lpstr>“Executive Management Skills” </vt:lpstr>
      <vt:lpstr>“Civic Education” </vt:lpstr>
      <vt:lpstr>Social Emotional Learning is excellent for children regardless of the name and sometimes the name matters</vt:lpstr>
      <vt:lpstr>Systemic Supports</vt:lpstr>
      <vt:lpstr>Do You Like Me?</vt:lpstr>
      <vt:lpstr>Welcome</vt:lpstr>
      <vt:lpstr>Overreact</vt:lpstr>
      <vt:lpstr>Throttle Communication</vt:lpstr>
      <vt:lpstr>Exclude as many people as possible</vt:lpstr>
      <vt:lpstr>Individualized Supports</vt:lpstr>
      <vt:lpstr>Reduce Stressors </vt:lpstr>
      <vt:lpstr>Reduce Stressors II</vt:lpstr>
      <vt:lpstr>Let’s Translate These Skills   </vt:lpstr>
      <vt:lpstr>Frustration Tolerance</vt:lpstr>
      <vt:lpstr>Frustration Tolerance Expectations by Philosophy</vt:lpstr>
      <vt:lpstr>Frustration Tolerance Lesson Example by Philosophy</vt:lpstr>
      <vt:lpstr>Frustration Tolerance Reflection by Philosophy</vt:lpstr>
      <vt:lpstr>Frustration Tolerance Curriculum Integration by Philosophy</vt:lpstr>
      <vt:lpstr>Frustration Tolerance Measuring Progress by Philosophy</vt:lpstr>
      <vt:lpstr>Key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Basch, Betsy</dc:creator>
  <cp:lastModifiedBy>Basch, Betsy</cp:lastModifiedBy>
  <cp:revision>12</cp:revision>
  <dcterms:created xsi:type="dcterms:W3CDTF">2024-02-02T19:33:11Z</dcterms:created>
  <dcterms:modified xsi:type="dcterms:W3CDTF">2024-05-30T14:51:33Z</dcterms:modified>
</cp:coreProperties>
</file>