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72" r:id="rId3"/>
    <p:sldId id="273" r:id="rId4"/>
    <p:sldId id="280" r:id="rId5"/>
    <p:sldId id="279" r:id="rId6"/>
    <p:sldId id="278" r:id="rId7"/>
    <p:sldId id="262" r:id="rId8"/>
    <p:sldId id="264" r:id="rId9"/>
    <p:sldId id="265" r:id="rId10"/>
    <p:sldId id="270" r:id="rId11"/>
    <p:sldId id="274" r:id="rId12"/>
    <p:sldId id="271" r:id="rId13"/>
    <p:sldId id="276" r:id="rId14"/>
    <p:sldId id="277" r:id="rId15"/>
    <p:sldId id="267" r:id="rId16"/>
    <p:sldId id="268" r:id="rId17"/>
    <p:sldId id="269" r:id="rId18"/>
    <p:sldId id="263" r:id="rId19"/>
    <p:sldId id="257" r:id="rId20"/>
    <p:sldId id="256" r:id="rId21"/>
    <p:sldId id="275" r:id="rId22"/>
    <p:sldId id="258" r:id="rId23"/>
    <p:sldId id="259" r:id="rId24"/>
    <p:sldId id="260"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8A6B2-7FBD-B8C5-98E0-592773347EA8}" v="215" dt="2024-03-13T16:42:31.083"/>
    <p1510:client id="{E213B0D9-18C1-200C-B0A2-2AF0BC48CC85}" v="51" dt="2024-03-13T17:36:10.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41" autoAdjust="0"/>
  </p:normalViewPr>
  <p:slideViewPr>
    <p:cSldViewPr snapToGrid="0">
      <p:cViewPr varScale="1">
        <p:scale>
          <a:sx n="47" d="100"/>
          <a:sy n="47" d="100"/>
        </p:scale>
        <p:origin x="80" y="220"/>
      </p:cViewPr>
      <p:guideLst/>
    </p:cSldViewPr>
  </p:slideViewPr>
  <p:outlineViewPr>
    <p:cViewPr>
      <p:scale>
        <a:sx n="33" d="100"/>
        <a:sy n="33" d="100"/>
      </p:scale>
      <p:origin x="0" y="-8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assets-global.website-files.com/5d3725188825e071f1670246/60d37e1c2d5624e177b86a56_Enhancing%20Family&#8211;School%20Collaboration%20with%20Diverse%20Families.pdf" TargetMode="External"/><Relationship Id="rId2" Type="http://schemas.openxmlformats.org/officeDocument/2006/relationships/hyperlink" Target="https://www.colorincolorado.org/ell/pbl" TargetMode="External"/><Relationship Id="rId1" Type="http://schemas.openxmlformats.org/officeDocument/2006/relationships/hyperlink" Target="https://www.cde.state.co.us/equitytoolkit" TargetMode="External"/><Relationship Id="rId4" Type="http://schemas.openxmlformats.org/officeDocument/2006/relationships/hyperlink" Target="https://safesupportivelearning.ed.gov/sites/default/files/2023-12/LftFWebinarSeries_54_Creating%20Welcoming%20Envionrments.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assets-global.website-files.com/5d3725188825e071f1670246/60d37e1c2d5624e177b86a56_Enhancing%20Family&#8211;School%20Collaboration%20with%20Diverse%20Families.pdf" TargetMode="External"/><Relationship Id="rId2" Type="http://schemas.openxmlformats.org/officeDocument/2006/relationships/hyperlink" Target="https://www.colorincolorado.org/ell/pbl" TargetMode="External"/><Relationship Id="rId1" Type="http://schemas.openxmlformats.org/officeDocument/2006/relationships/hyperlink" Target="https://www.cde.state.co.us/equitytoolkit" TargetMode="External"/><Relationship Id="rId4" Type="http://schemas.openxmlformats.org/officeDocument/2006/relationships/hyperlink" Target="https://safesupportivelearning.ed.gov/sites/default/files/2023-12/LftFWebinarSeries_54_Creating%20Welcoming%20Envionrment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621E0-CDE2-40E1-94C1-614477A7A05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1DBA716-796D-4C30-A904-A7DBD7FAA4D7}">
      <dgm:prSet/>
      <dgm:spPr/>
      <dgm:t>
        <a:bodyPr/>
        <a:lstStyle/>
        <a:p>
          <a:r>
            <a:rPr lang="en-US"/>
            <a:t>Systems of Support</a:t>
          </a:r>
        </a:p>
      </dgm:t>
    </dgm:pt>
    <dgm:pt modelId="{CD0A334D-3755-44B7-984A-052B6996E017}" type="parTrans" cxnId="{56813573-7721-4A5D-9B1E-245B0407AE1F}">
      <dgm:prSet/>
      <dgm:spPr/>
      <dgm:t>
        <a:bodyPr/>
        <a:lstStyle/>
        <a:p>
          <a:endParaRPr lang="en-US"/>
        </a:p>
      </dgm:t>
    </dgm:pt>
    <dgm:pt modelId="{D67D97F9-6EE9-43FD-BDF3-8EE8A1D7A429}" type="sibTrans" cxnId="{56813573-7721-4A5D-9B1E-245B0407AE1F}">
      <dgm:prSet/>
      <dgm:spPr/>
      <dgm:t>
        <a:bodyPr/>
        <a:lstStyle/>
        <a:p>
          <a:endParaRPr lang="en-US"/>
        </a:p>
      </dgm:t>
    </dgm:pt>
    <dgm:pt modelId="{DC904B8F-8D86-44CE-8B68-815B1356A838}">
      <dgm:prSet/>
      <dgm:spPr/>
      <dgm:t>
        <a:bodyPr/>
        <a:lstStyle/>
        <a:p>
          <a:r>
            <a:rPr lang="en-US"/>
            <a:t>Individualized Support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7B415B7-FEC3-4827-A6C2-DDE8308C700B}" type="parTrans" cxnId="{E536552D-82FB-4662-B560-107E88C3B99A}">
      <dgm:prSet/>
      <dgm:spPr/>
      <dgm:t>
        <a:bodyPr/>
        <a:lstStyle/>
        <a:p>
          <a:endParaRPr lang="en-US"/>
        </a:p>
      </dgm:t>
    </dgm:pt>
    <dgm:pt modelId="{AE3FB949-5BC5-4C62-9599-04EB3EE3988A}" type="sibTrans" cxnId="{E536552D-82FB-4662-B560-107E88C3B99A}">
      <dgm:prSet/>
      <dgm:spPr/>
      <dgm:t>
        <a:bodyPr/>
        <a:lstStyle/>
        <a:p>
          <a:endParaRPr lang="en-US"/>
        </a:p>
      </dgm:t>
    </dgm:pt>
    <dgm:pt modelId="{745473FA-DA48-4811-AA24-1101E189A000}" type="pres">
      <dgm:prSet presAssocID="{B50621E0-CDE2-40E1-94C1-614477A7A05D}" presName="cycle" presStyleCnt="0">
        <dgm:presLayoutVars>
          <dgm:dir/>
          <dgm:resizeHandles val="exact"/>
        </dgm:presLayoutVars>
      </dgm:prSet>
      <dgm:spPr/>
    </dgm:pt>
    <dgm:pt modelId="{9C778913-8A30-41FC-A046-E1DF0E607438}" type="pres">
      <dgm:prSet presAssocID="{C1DBA716-796D-4C30-A904-A7DBD7FAA4D7}" presName="node" presStyleLbl="node1" presStyleIdx="0" presStyleCnt="2">
        <dgm:presLayoutVars>
          <dgm:bulletEnabled val="1"/>
        </dgm:presLayoutVars>
      </dgm:prSet>
      <dgm:spPr/>
    </dgm:pt>
    <dgm:pt modelId="{12F66C9C-3796-4D75-B950-C35433FAD64D}" type="pres">
      <dgm:prSet presAssocID="{C1DBA716-796D-4C30-A904-A7DBD7FAA4D7}" presName="spNode" presStyleCnt="0"/>
      <dgm:spPr/>
    </dgm:pt>
    <dgm:pt modelId="{129A993D-9C60-472E-A040-53A45A3472A9}" type="pres">
      <dgm:prSet presAssocID="{D67D97F9-6EE9-43FD-BDF3-8EE8A1D7A429}" presName="sibTrans" presStyleLbl="sibTrans1D1" presStyleIdx="0" presStyleCnt="2"/>
      <dgm:spPr/>
    </dgm:pt>
    <dgm:pt modelId="{7C6E9966-9E7C-4D07-B5D3-4B009CD7CA92}" type="pres">
      <dgm:prSet presAssocID="{DC904B8F-8D86-44CE-8B68-815B1356A838}" presName="node" presStyleLbl="node1" presStyleIdx="1" presStyleCnt="2">
        <dgm:presLayoutVars>
          <dgm:bulletEnabled val="1"/>
        </dgm:presLayoutVars>
      </dgm:prSet>
      <dgm:spPr/>
    </dgm:pt>
    <dgm:pt modelId="{E018C530-4B6F-42A3-B949-4306F23261F9}" type="pres">
      <dgm:prSet presAssocID="{DC904B8F-8D86-44CE-8B68-815B1356A838}" presName="spNode" presStyleCnt="0"/>
      <dgm:spPr/>
    </dgm:pt>
    <dgm:pt modelId="{635E02C5-738C-43B6-9063-2E77472FF737}" type="pres">
      <dgm:prSet presAssocID="{AE3FB949-5BC5-4C62-9599-04EB3EE3988A}" presName="sibTrans" presStyleLbl="sibTrans1D1" presStyleIdx="1" presStyleCnt="2"/>
      <dgm:spPr/>
    </dgm:pt>
  </dgm:ptLst>
  <dgm:cxnLst>
    <dgm:cxn modelId="{F2094201-F5E7-4FEE-B967-10F82E74527F}" type="presOf" srcId="{DC904B8F-8D86-44CE-8B68-815B1356A838}" destId="{7C6E9966-9E7C-4D07-B5D3-4B009CD7CA92}" srcOrd="0" destOrd="0" presId="urn:microsoft.com/office/officeart/2005/8/layout/cycle6"/>
    <dgm:cxn modelId="{C745D904-ED16-40F7-9887-81F0242E4140}" type="presOf" srcId="{D67D97F9-6EE9-43FD-BDF3-8EE8A1D7A429}" destId="{129A993D-9C60-472E-A040-53A45A3472A9}" srcOrd="0" destOrd="0" presId="urn:microsoft.com/office/officeart/2005/8/layout/cycle6"/>
    <dgm:cxn modelId="{E536552D-82FB-4662-B560-107E88C3B99A}" srcId="{B50621E0-CDE2-40E1-94C1-614477A7A05D}" destId="{DC904B8F-8D86-44CE-8B68-815B1356A838}" srcOrd="1" destOrd="0" parTransId="{77B415B7-FEC3-4827-A6C2-DDE8308C700B}" sibTransId="{AE3FB949-5BC5-4C62-9599-04EB3EE3988A}"/>
    <dgm:cxn modelId="{D2923969-9654-4058-A24D-B66775A54D07}" type="presOf" srcId="{AE3FB949-5BC5-4C62-9599-04EB3EE3988A}" destId="{635E02C5-738C-43B6-9063-2E77472FF737}" srcOrd="0" destOrd="0" presId="urn:microsoft.com/office/officeart/2005/8/layout/cycle6"/>
    <dgm:cxn modelId="{56813573-7721-4A5D-9B1E-245B0407AE1F}" srcId="{B50621E0-CDE2-40E1-94C1-614477A7A05D}" destId="{C1DBA716-796D-4C30-A904-A7DBD7FAA4D7}" srcOrd="0" destOrd="0" parTransId="{CD0A334D-3755-44B7-984A-052B6996E017}" sibTransId="{D67D97F9-6EE9-43FD-BDF3-8EE8A1D7A429}"/>
    <dgm:cxn modelId="{96F6A2D5-ACC5-4F73-A15B-6D801CB66C2F}" type="presOf" srcId="{B50621E0-CDE2-40E1-94C1-614477A7A05D}" destId="{745473FA-DA48-4811-AA24-1101E189A000}" srcOrd="0" destOrd="0" presId="urn:microsoft.com/office/officeart/2005/8/layout/cycle6"/>
    <dgm:cxn modelId="{D5EDB1FF-D7C0-4DD9-B96C-A877BA9DA49B}" type="presOf" srcId="{C1DBA716-796D-4C30-A904-A7DBD7FAA4D7}" destId="{9C778913-8A30-41FC-A046-E1DF0E607438}" srcOrd="0" destOrd="0" presId="urn:microsoft.com/office/officeart/2005/8/layout/cycle6"/>
    <dgm:cxn modelId="{8459E0C4-7397-4CE4-A82D-E3A555D0DD29}" type="presParOf" srcId="{745473FA-DA48-4811-AA24-1101E189A000}" destId="{9C778913-8A30-41FC-A046-E1DF0E607438}" srcOrd="0" destOrd="0" presId="urn:microsoft.com/office/officeart/2005/8/layout/cycle6"/>
    <dgm:cxn modelId="{81543F66-23B4-4911-8DBD-70F49E020444}" type="presParOf" srcId="{745473FA-DA48-4811-AA24-1101E189A000}" destId="{12F66C9C-3796-4D75-B950-C35433FAD64D}" srcOrd="1" destOrd="0" presId="urn:microsoft.com/office/officeart/2005/8/layout/cycle6"/>
    <dgm:cxn modelId="{0135D173-0CC4-4A23-B55D-C5AD1F3D8639}" type="presParOf" srcId="{745473FA-DA48-4811-AA24-1101E189A000}" destId="{129A993D-9C60-472E-A040-53A45A3472A9}" srcOrd="2" destOrd="0" presId="urn:microsoft.com/office/officeart/2005/8/layout/cycle6"/>
    <dgm:cxn modelId="{630EAA22-20F2-484D-A962-ACEE40A174BF}" type="presParOf" srcId="{745473FA-DA48-4811-AA24-1101E189A000}" destId="{7C6E9966-9E7C-4D07-B5D3-4B009CD7CA92}" srcOrd="3" destOrd="0" presId="urn:microsoft.com/office/officeart/2005/8/layout/cycle6"/>
    <dgm:cxn modelId="{C92331CD-DA1E-4A72-9576-A05258A35879}" type="presParOf" srcId="{745473FA-DA48-4811-AA24-1101E189A000}" destId="{E018C530-4B6F-42A3-B949-4306F23261F9}" srcOrd="4" destOrd="0" presId="urn:microsoft.com/office/officeart/2005/8/layout/cycle6"/>
    <dgm:cxn modelId="{FB5AF475-DF66-4885-9EF9-BA45AD67FC5C}" type="presParOf" srcId="{745473FA-DA48-4811-AA24-1101E189A000}" destId="{635E02C5-738C-43B6-9063-2E77472FF737}"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CF446-0698-4F92-A64D-E83BDE731D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A0585A-52F7-46A1-8D63-1C132F3F7785}">
      <dgm:prSet/>
      <dgm:spPr/>
      <dgm:t>
        <a:bodyPr/>
        <a:lstStyle/>
        <a:p>
          <a:r>
            <a:rPr lang="en-US">
              <a:hlinkClick xmlns:r="http://schemas.openxmlformats.org/officeDocument/2006/relationships" r:id="rId1"/>
            </a:rPr>
            <a:t>CDE’s Equity Toolkit</a:t>
          </a:r>
          <a:endParaRPr lang="en-US"/>
        </a:p>
      </dgm:t>
    </dgm:pt>
    <dgm:pt modelId="{C2D3758B-008B-4D43-A54C-347176795C82}" type="parTrans" cxnId="{8F7B52DB-96B2-4461-A894-39A7D60839B6}">
      <dgm:prSet/>
      <dgm:spPr/>
      <dgm:t>
        <a:bodyPr/>
        <a:lstStyle/>
        <a:p>
          <a:endParaRPr lang="en-US"/>
        </a:p>
      </dgm:t>
    </dgm:pt>
    <dgm:pt modelId="{ADD4FAEC-7944-4283-BFB6-7027ABCE12F4}" type="sibTrans" cxnId="{8F7B52DB-96B2-4461-A894-39A7D60839B6}">
      <dgm:prSet/>
      <dgm:spPr/>
      <dgm:t>
        <a:bodyPr/>
        <a:lstStyle/>
        <a:p>
          <a:endParaRPr lang="en-US"/>
        </a:p>
      </dgm:t>
    </dgm:pt>
    <dgm:pt modelId="{D443F95E-7F6B-490E-B02F-CFFEE6C7C868}">
      <dgm:prSet/>
      <dgm:spPr/>
      <dgm:t>
        <a:bodyPr/>
        <a:lstStyle/>
        <a:p>
          <a:r>
            <a:rPr lang="en-US">
              <a:hlinkClick xmlns:r="http://schemas.openxmlformats.org/officeDocument/2006/relationships" r:id="rId2"/>
            </a:rPr>
            <a:t>Project Based Learning for ELLs</a:t>
          </a:r>
          <a:endParaRPr lang="en-US"/>
        </a:p>
      </dgm:t>
    </dgm:pt>
    <dgm:pt modelId="{E42BD542-9A23-4095-B18B-C5006AD8D7B3}" type="parTrans" cxnId="{5E0135DD-C13C-4363-A359-A55064C10308}">
      <dgm:prSet/>
      <dgm:spPr/>
      <dgm:t>
        <a:bodyPr/>
        <a:lstStyle/>
        <a:p>
          <a:endParaRPr lang="en-US"/>
        </a:p>
      </dgm:t>
    </dgm:pt>
    <dgm:pt modelId="{FD045024-293E-4105-B730-7F45D23EE801}" type="sibTrans" cxnId="{5E0135DD-C13C-4363-A359-A55064C10308}">
      <dgm:prSet/>
      <dgm:spPr/>
      <dgm:t>
        <a:bodyPr/>
        <a:lstStyle/>
        <a:p>
          <a:endParaRPr lang="en-US"/>
        </a:p>
      </dgm:t>
    </dgm:pt>
    <dgm:pt modelId="{1CE1B2A1-1192-4F17-94E1-7AA0ECCD8384}">
      <dgm:prSet/>
      <dgm:spPr/>
      <dgm:t>
        <a:bodyPr/>
        <a:lstStyle/>
        <a:p>
          <a:r>
            <a:rPr lang="en-US">
              <a:hlinkClick xmlns:r="http://schemas.openxmlformats.org/officeDocument/2006/relationships" r:id="rId3"/>
            </a:rPr>
            <a:t>Enhancing Family-School Collaboration with Diverse Families</a:t>
          </a:r>
          <a:endParaRPr lang="en-US"/>
        </a:p>
      </dgm:t>
    </dgm:pt>
    <dgm:pt modelId="{616B1329-CEFC-4BCE-9825-B7CC776CE70A}" type="parTrans" cxnId="{DAF76135-2DAA-4D7E-869B-E9DC5F49AE8C}">
      <dgm:prSet/>
      <dgm:spPr/>
      <dgm:t>
        <a:bodyPr/>
        <a:lstStyle/>
        <a:p>
          <a:endParaRPr lang="en-US"/>
        </a:p>
      </dgm:t>
    </dgm:pt>
    <dgm:pt modelId="{64A7AEEF-50FA-4BC1-8FC1-7A628E94B00F}" type="sibTrans" cxnId="{DAF76135-2DAA-4D7E-869B-E9DC5F49AE8C}">
      <dgm:prSet/>
      <dgm:spPr/>
      <dgm:t>
        <a:bodyPr/>
        <a:lstStyle/>
        <a:p>
          <a:endParaRPr lang="en-US"/>
        </a:p>
      </dgm:t>
    </dgm:pt>
    <dgm:pt modelId="{1E58C844-4717-486F-B421-5357311D4C3A}">
      <dgm:prSet/>
      <dgm:spPr/>
      <dgm:t>
        <a:bodyPr/>
        <a:lstStyle/>
        <a:p>
          <a:r>
            <a:rPr lang="en-US">
              <a:hlinkClick xmlns:r="http://schemas.openxmlformats.org/officeDocument/2006/relationships" r:id="rId4"/>
            </a:rPr>
            <a:t>Creating Welcoming School Environments</a:t>
          </a:r>
          <a:endParaRPr lang="en-US"/>
        </a:p>
      </dgm:t>
    </dgm:pt>
    <dgm:pt modelId="{13FCD93D-F309-4081-83E9-7309BC123436}" type="parTrans" cxnId="{BFC3B8B7-ACD9-48F6-9D60-EB1010BBFF04}">
      <dgm:prSet/>
      <dgm:spPr/>
      <dgm:t>
        <a:bodyPr/>
        <a:lstStyle/>
        <a:p>
          <a:endParaRPr lang="en-US"/>
        </a:p>
      </dgm:t>
    </dgm:pt>
    <dgm:pt modelId="{8E2260A0-6832-4B8F-963E-FBEF784AD4CD}" type="sibTrans" cxnId="{BFC3B8B7-ACD9-48F6-9D60-EB1010BBFF04}">
      <dgm:prSet/>
      <dgm:spPr/>
      <dgm:t>
        <a:bodyPr/>
        <a:lstStyle/>
        <a:p>
          <a:endParaRPr lang="en-US"/>
        </a:p>
      </dgm:t>
    </dgm:pt>
    <dgm:pt modelId="{120B524D-D122-4902-8E42-DE5B9D00C34F}">
      <dgm:prSet phldr="0"/>
      <dgm:spPr/>
      <dgm:t>
        <a:bodyPr/>
        <a:lstStyle/>
        <a:p>
          <a:pPr rtl="0"/>
          <a:r>
            <a:rPr lang="en-US">
              <a:latin typeface="Calibri Light" panose="020F0302020204030204"/>
            </a:rPr>
            <a:t>Newcomer Toolkit</a:t>
          </a:r>
        </a:p>
      </dgm:t>
    </dgm:pt>
    <dgm:pt modelId="{7BBFDBED-ACC2-4609-8E10-4CF3491ACADA}" type="parTrans" cxnId="{8A8E15F4-E4AD-4E8D-BE9E-2B3D2F0B3F87}">
      <dgm:prSet/>
      <dgm:spPr/>
    </dgm:pt>
    <dgm:pt modelId="{BEB2223F-667C-48A4-9BFF-F519DA6DCE84}" type="sibTrans" cxnId="{8A8E15F4-E4AD-4E8D-BE9E-2B3D2F0B3F87}">
      <dgm:prSet/>
      <dgm:spPr/>
    </dgm:pt>
    <dgm:pt modelId="{10520985-9750-4461-B976-194482FBA301}" type="pres">
      <dgm:prSet presAssocID="{AEACF446-0698-4F92-A64D-E83BDE731D0E}" presName="vert0" presStyleCnt="0">
        <dgm:presLayoutVars>
          <dgm:dir/>
          <dgm:animOne val="branch"/>
          <dgm:animLvl val="lvl"/>
        </dgm:presLayoutVars>
      </dgm:prSet>
      <dgm:spPr/>
    </dgm:pt>
    <dgm:pt modelId="{AFBE3ACB-2AF4-4643-B3FC-CF446D95B40F}" type="pres">
      <dgm:prSet presAssocID="{7DA0585A-52F7-46A1-8D63-1C132F3F7785}" presName="thickLine" presStyleLbl="alignNode1" presStyleIdx="0" presStyleCnt="5"/>
      <dgm:spPr/>
    </dgm:pt>
    <dgm:pt modelId="{E670986F-E691-4E88-9032-7360E1C4DB8E}" type="pres">
      <dgm:prSet presAssocID="{7DA0585A-52F7-46A1-8D63-1C132F3F7785}" presName="horz1" presStyleCnt="0"/>
      <dgm:spPr/>
    </dgm:pt>
    <dgm:pt modelId="{5B09D1D3-4D67-4E88-A678-62E11739A060}" type="pres">
      <dgm:prSet presAssocID="{7DA0585A-52F7-46A1-8D63-1C132F3F7785}" presName="tx1" presStyleLbl="revTx" presStyleIdx="0" presStyleCnt="5"/>
      <dgm:spPr/>
    </dgm:pt>
    <dgm:pt modelId="{B08B5E71-E5A1-4E9B-B3DF-5AD308F562B8}" type="pres">
      <dgm:prSet presAssocID="{7DA0585A-52F7-46A1-8D63-1C132F3F7785}" presName="vert1" presStyleCnt="0"/>
      <dgm:spPr/>
    </dgm:pt>
    <dgm:pt modelId="{293DF797-FA31-4FDF-ABBB-4FB2FA2B0379}" type="pres">
      <dgm:prSet presAssocID="{D443F95E-7F6B-490E-B02F-CFFEE6C7C868}" presName="thickLine" presStyleLbl="alignNode1" presStyleIdx="1" presStyleCnt="5"/>
      <dgm:spPr/>
    </dgm:pt>
    <dgm:pt modelId="{A38CB4DE-11E9-4024-8606-4B1D3EC7BF23}" type="pres">
      <dgm:prSet presAssocID="{D443F95E-7F6B-490E-B02F-CFFEE6C7C868}" presName="horz1" presStyleCnt="0"/>
      <dgm:spPr/>
    </dgm:pt>
    <dgm:pt modelId="{D0675DC1-8646-4FA8-BEFD-8E49A6229C0D}" type="pres">
      <dgm:prSet presAssocID="{D443F95E-7F6B-490E-B02F-CFFEE6C7C868}" presName="tx1" presStyleLbl="revTx" presStyleIdx="1" presStyleCnt="5"/>
      <dgm:spPr/>
    </dgm:pt>
    <dgm:pt modelId="{F6DB8B24-9E39-4436-8E5C-0AAD93CBC612}" type="pres">
      <dgm:prSet presAssocID="{D443F95E-7F6B-490E-B02F-CFFEE6C7C868}" presName="vert1" presStyleCnt="0"/>
      <dgm:spPr/>
    </dgm:pt>
    <dgm:pt modelId="{6FA0C4B9-2CF2-4268-8D4A-921897F5637A}" type="pres">
      <dgm:prSet presAssocID="{1CE1B2A1-1192-4F17-94E1-7AA0ECCD8384}" presName="thickLine" presStyleLbl="alignNode1" presStyleIdx="2" presStyleCnt="5"/>
      <dgm:spPr/>
    </dgm:pt>
    <dgm:pt modelId="{F9F0C489-B6A1-4619-8C09-B0C06DD150B9}" type="pres">
      <dgm:prSet presAssocID="{1CE1B2A1-1192-4F17-94E1-7AA0ECCD8384}" presName="horz1" presStyleCnt="0"/>
      <dgm:spPr/>
    </dgm:pt>
    <dgm:pt modelId="{B977771B-7CA5-45F2-8A6C-68923CB158D5}" type="pres">
      <dgm:prSet presAssocID="{1CE1B2A1-1192-4F17-94E1-7AA0ECCD8384}" presName="tx1" presStyleLbl="revTx" presStyleIdx="2" presStyleCnt="5"/>
      <dgm:spPr/>
    </dgm:pt>
    <dgm:pt modelId="{ABA99D96-3F58-43BA-BDD2-2C9496DBF44E}" type="pres">
      <dgm:prSet presAssocID="{1CE1B2A1-1192-4F17-94E1-7AA0ECCD8384}" presName="vert1" presStyleCnt="0"/>
      <dgm:spPr/>
    </dgm:pt>
    <dgm:pt modelId="{B5DB9A57-99F1-4404-A0F7-93EA651941B1}" type="pres">
      <dgm:prSet presAssocID="{1E58C844-4717-486F-B421-5357311D4C3A}" presName="thickLine" presStyleLbl="alignNode1" presStyleIdx="3" presStyleCnt="5"/>
      <dgm:spPr/>
    </dgm:pt>
    <dgm:pt modelId="{95F96623-B366-4B1D-AFCF-05220AAAEF8F}" type="pres">
      <dgm:prSet presAssocID="{1E58C844-4717-486F-B421-5357311D4C3A}" presName="horz1" presStyleCnt="0"/>
      <dgm:spPr/>
    </dgm:pt>
    <dgm:pt modelId="{BDFD4446-EB07-41A0-8C0C-FC25A638CB76}" type="pres">
      <dgm:prSet presAssocID="{1E58C844-4717-486F-B421-5357311D4C3A}" presName="tx1" presStyleLbl="revTx" presStyleIdx="3" presStyleCnt="5"/>
      <dgm:spPr/>
    </dgm:pt>
    <dgm:pt modelId="{A74EF36F-15F7-43BD-85DC-4145E52ED1D9}" type="pres">
      <dgm:prSet presAssocID="{1E58C844-4717-486F-B421-5357311D4C3A}" presName="vert1" presStyleCnt="0"/>
      <dgm:spPr/>
    </dgm:pt>
    <dgm:pt modelId="{B4CBFF8B-53D4-400C-98B6-AA6AEFF66E47}" type="pres">
      <dgm:prSet presAssocID="{120B524D-D122-4902-8E42-DE5B9D00C34F}" presName="thickLine" presStyleLbl="alignNode1" presStyleIdx="4" presStyleCnt="5"/>
      <dgm:spPr/>
    </dgm:pt>
    <dgm:pt modelId="{DFA34478-5A06-4564-872B-0F86CDB5B765}" type="pres">
      <dgm:prSet presAssocID="{120B524D-D122-4902-8E42-DE5B9D00C34F}" presName="horz1" presStyleCnt="0"/>
      <dgm:spPr/>
    </dgm:pt>
    <dgm:pt modelId="{511C2DF4-250B-4C85-BCE7-BDD58604310F}" type="pres">
      <dgm:prSet presAssocID="{120B524D-D122-4902-8E42-DE5B9D00C34F}" presName="tx1" presStyleLbl="revTx" presStyleIdx="4" presStyleCnt="5"/>
      <dgm:spPr/>
    </dgm:pt>
    <dgm:pt modelId="{9312939F-41F0-4631-A1C5-67E0FAD08D80}" type="pres">
      <dgm:prSet presAssocID="{120B524D-D122-4902-8E42-DE5B9D00C34F}" presName="vert1" presStyleCnt="0"/>
      <dgm:spPr/>
    </dgm:pt>
  </dgm:ptLst>
  <dgm:cxnLst>
    <dgm:cxn modelId="{2B43220E-4B10-4B56-A415-FB562A645806}" type="presOf" srcId="{1CE1B2A1-1192-4F17-94E1-7AA0ECCD8384}" destId="{B977771B-7CA5-45F2-8A6C-68923CB158D5}" srcOrd="0" destOrd="0" presId="urn:microsoft.com/office/officeart/2008/layout/LinedList"/>
    <dgm:cxn modelId="{DAF76135-2DAA-4D7E-869B-E9DC5F49AE8C}" srcId="{AEACF446-0698-4F92-A64D-E83BDE731D0E}" destId="{1CE1B2A1-1192-4F17-94E1-7AA0ECCD8384}" srcOrd="2" destOrd="0" parTransId="{616B1329-CEFC-4BCE-9825-B7CC776CE70A}" sibTransId="{64A7AEEF-50FA-4BC1-8FC1-7A628E94B00F}"/>
    <dgm:cxn modelId="{3E8DFD49-9904-43D7-AFDD-1DCFE4949BAC}" type="presOf" srcId="{120B524D-D122-4902-8E42-DE5B9D00C34F}" destId="{511C2DF4-250B-4C85-BCE7-BDD58604310F}" srcOrd="0" destOrd="0" presId="urn:microsoft.com/office/officeart/2008/layout/LinedList"/>
    <dgm:cxn modelId="{F70C8D76-3F0B-4441-896B-AC6864D9308B}" type="presOf" srcId="{D443F95E-7F6B-490E-B02F-CFFEE6C7C868}" destId="{D0675DC1-8646-4FA8-BEFD-8E49A6229C0D}" srcOrd="0" destOrd="0" presId="urn:microsoft.com/office/officeart/2008/layout/LinedList"/>
    <dgm:cxn modelId="{BFC3B8B7-ACD9-48F6-9D60-EB1010BBFF04}" srcId="{AEACF446-0698-4F92-A64D-E83BDE731D0E}" destId="{1E58C844-4717-486F-B421-5357311D4C3A}" srcOrd="3" destOrd="0" parTransId="{13FCD93D-F309-4081-83E9-7309BC123436}" sibTransId="{8E2260A0-6832-4B8F-963E-FBEF784AD4CD}"/>
    <dgm:cxn modelId="{8F7B52DB-96B2-4461-A894-39A7D60839B6}" srcId="{AEACF446-0698-4F92-A64D-E83BDE731D0E}" destId="{7DA0585A-52F7-46A1-8D63-1C132F3F7785}" srcOrd="0" destOrd="0" parTransId="{C2D3758B-008B-4D43-A54C-347176795C82}" sibTransId="{ADD4FAEC-7944-4283-BFB6-7027ABCE12F4}"/>
    <dgm:cxn modelId="{5E0135DD-C13C-4363-A359-A55064C10308}" srcId="{AEACF446-0698-4F92-A64D-E83BDE731D0E}" destId="{D443F95E-7F6B-490E-B02F-CFFEE6C7C868}" srcOrd="1" destOrd="0" parTransId="{E42BD542-9A23-4095-B18B-C5006AD8D7B3}" sibTransId="{FD045024-293E-4105-B730-7F45D23EE801}"/>
    <dgm:cxn modelId="{9F6DE8E0-C659-459D-8026-784563C0BC9A}" type="presOf" srcId="{AEACF446-0698-4F92-A64D-E83BDE731D0E}" destId="{10520985-9750-4461-B976-194482FBA301}" srcOrd="0" destOrd="0" presId="urn:microsoft.com/office/officeart/2008/layout/LinedList"/>
    <dgm:cxn modelId="{0B269FE5-B84C-49E4-9EBB-6B7D135BDC9C}" type="presOf" srcId="{1E58C844-4717-486F-B421-5357311D4C3A}" destId="{BDFD4446-EB07-41A0-8C0C-FC25A638CB76}" srcOrd="0" destOrd="0" presId="urn:microsoft.com/office/officeart/2008/layout/LinedList"/>
    <dgm:cxn modelId="{8A8E15F4-E4AD-4E8D-BE9E-2B3D2F0B3F87}" srcId="{AEACF446-0698-4F92-A64D-E83BDE731D0E}" destId="{120B524D-D122-4902-8E42-DE5B9D00C34F}" srcOrd="4" destOrd="0" parTransId="{7BBFDBED-ACC2-4609-8E10-4CF3491ACADA}" sibTransId="{BEB2223F-667C-48A4-9BFF-F519DA6DCE84}"/>
    <dgm:cxn modelId="{FDFDEDFD-2B4F-48E7-A433-AE590AB138ED}" type="presOf" srcId="{7DA0585A-52F7-46A1-8D63-1C132F3F7785}" destId="{5B09D1D3-4D67-4E88-A678-62E11739A060}" srcOrd="0" destOrd="0" presId="urn:microsoft.com/office/officeart/2008/layout/LinedList"/>
    <dgm:cxn modelId="{4CA5697B-BD59-48AA-8324-11FA87ECA122}" type="presParOf" srcId="{10520985-9750-4461-B976-194482FBA301}" destId="{AFBE3ACB-2AF4-4643-B3FC-CF446D95B40F}" srcOrd="0" destOrd="0" presId="urn:microsoft.com/office/officeart/2008/layout/LinedList"/>
    <dgm:cxn modelId="{EA1DBD78-265E-42F9-B33E-9D7556FC4A6D}" type="presParOf" srcId="{10520985-9750-4461-B976-194482FBA301}" destId="{E670986F-E691-4E88-9032-7360E1C4DB8E}" srcOrd="1" destOrd="0" presId="urn:microsoft.com/office/officeart/2008/layout/LinedList"/>
    <dgm:cxn modelId="{45409042-7D29-4777-87B4-A08CCFFD6E0C}" type="presParOf" srcId="{E670986F-E691-4E88-9032-7360E1C4DB8E}" destId="{5B09D1D3-4D67-4E88-A678-62E11739A060}" srcOrd="0" destOrd="0" presId="urn:microsoft.com/office/officeart/2008/layout/LinedList"/>
    <dgm:cxn modelId="{4D93DECB-77EE-455A-AA9E-B7916073933A}" type="presParOf" srcId="{E670986F-E691-4E88-9032-7360E1C4DB8E}" destId="{B08B5E71-E5A1-4E9B-B3DF-5AD308F562B8}" srcOrd="1" destOrd="0" presId="urn:microsoft.com/office/officeart/2008/layout/LinedList"/>
    <dgm:cxn modelId="{23612949-5920-416B-8469-7AE221CE1503}" type="presParOf" srcId="{10520985-9750-4461-B976-194482FBA301}" destId="{293DF797-FA31-4FDF-ABBB-4FB2FA2B0379}" srcOrd="2" destOrd="0" presId="urn:microsoft.com/office/officeart/2008/layout/LinedList"/>
    <dgm:cxn modelId="{C173E167-8B86-4DA0-80B4-267E099BA7F2}" type="presParOf" srcId="{10520985-9750-4461-B976-194482FBA301}" destId="{A38CB4DE-11E9-4024-8606-4B1D3EC7BF23}" srcOrd="3" destOrd="0" presId="urn:microsoft.com/office/officeart/2008/layout/LinedList"/>
    <dgm:cxn modelId="{160A32C9-75CE-46B1-8792-2FEFFE331BF2}" type="presParOf" srcId="{A38CB4DE-11E9-4024-8606-4B1D3EC7BF23}" destId="{D0675DC1-8646-4FA8-BEFD-8E49A6229C0D}" srcOrd="0" destOrd="0" presId="urn:microsoft.com/office/officeart/2008/layout/LinedList"/>
    <dgm:cxn modelId="{0A8A55ED-87C9-40DC-A41D-9B4E2F0CD534}" type="presParOf" srcId="{A38CB4DE-11E9-4024-8606-4B1D3EC7BF23}" destId="{F6DB8B24-9E39-4436-8E5C-0AAD93CBC612}" srcOrd="1" destOrd="0" presId="urn:microsoft.com/office/officeart/2008/layout/LinedList"/>
    <dgm:cxn modelId="{574CC828-8C67-4D9B-B609-2652D62EEECF}" type="presParOf" srcId="{10520985-9750-4461-B976-194482FBA301}" destId="{6FA0C4B9-2CF2-4268-8D4A-921897F5637A}" srcOrd="4" destOrd="0" presId="urn:microsoft.com/office/officeart/2008/layout/LinedList"/>
    <dgm:cxn modelId="{EDBFFB72-777D-4190-A9AD-69427DEF89B8}" type="presParOf" srcId="{10520985-9750-4461-B976-194482FBA301}" destId="{F9F0C489-B6A1-4619-8C09-B0C06DD150B9}" srcOrd="5" destOrd="0" presId="urn:microsoft.com/office/officeart/2008/layout/LinedList"/>
    <dgm:cxn modelId="{F4031F39-7869-4966-AFD7-60E823A3C016}" type="presParOf" srcId="{F9F0C489-B6A1-4619-8C09-B0C06DD150B9}" destId="{B977771B-7CA5-45F2-8A6C-68923CB158D5}" srcOrd="0" destOrd="0" presId="urn:microsoft.com/office/officeart/2008/layout/LinedList"/>
    <dgm:cxn modelId="{D136723D-ECAB-42C3-98BF-4520F0F8A1CF}" type="presParOf" srcId="{F9F0C489-B6A1-4619-8C09-B0C06DD150B9}" destId="{ABA99D96-3F58-43BA-BDD2-2C9496DBF44E}" srcOrd="1" destOrd="0" presId="urn:microsoft.com/office/officeart/2008/layout/LinedList"/>
    <dgm:cxn modelId="{7C692FFD-C402-4E16-99BE-CCE0BC02BFA1}" type="presParOf" srcId="{10520985-9750-4461-B976-194482FBA301}" destId="{B5DB9A57-99F1-4404-A0F7-93EA651941B1}" srcOrd="6" destOrd="0" presId="urn:microsoft.com/office/officeart/2008/layout/LinedList"/>
    <dgm:cxn modelId="{1C311E7A-AD41-4544-9BB3-57F2D82455CE}" type="presParOf" srcId="{10520985-9750-4461-B976-194482FBA301}" destId="{95F96623-B366-4B1D-AFCF-05220AAAEF8F}" srcOrd="7" destOrd="0" presId="urn:microsoft.com/office/officeart/2008/layout/LinedList"/>
    <dgm:cxn modelId="{6A97F87C-ED3F-429E-B3CE-8E9C5CDE9997}" type="presParOf" srcId="{95F96623-B366-4B1D-AFCF-05220AAAEF8F}" destId="{BDFD4446-EB07-41A0-8C0C-FC25A638CB76}" srcOrd="0" destOrd="0" presId="urn:microsoft.com/office/officeart/2008/layout/LinedList"/>
    <dgm:cxn modelId="{70F731D0-A234-434C-9EC6-5A4FF9657C8E}" type="presParOf" srcId="{95F96623-B366-4B1D-AFCF-05220AAAEF8F}" destId="{A74EF36F-15F7-43BD-85DC-4145E52ED1D9}" srcOrd="1" destOrd="0" presId="urn:microsoft.com/office/officeart/2008/layout/LinedList"/>
    <dgm:cxn modelId="{674D7FC4-2FD6-46D3-8520-B07E0D9690D3}" type="presParOf" srcId="{10520985-9750-4461-B976-194482FBA301}" destId="{B4CBFF8B-53D4-400C-98B6-AA6AEFF66E47}" srcOrd="8" destOrd="0" presId="urn:microsoft.com/office/officeart/2008/layout/LinedList"/>
    <dgm:cxn modelId="{45242794-6EE9-4FDC-BE26-E3378C6EE02E}" type="presParOf" srcId="{10520985-9750-4461-B976-194482FBA301}" destId="{DFA34478-5A06-4564-872B-0F86CDB5B765}" srcOrd="9" destOrd="0" presId="urn:microsoft.com/office/officeart/2008/layout/LinedList"/>
    <dgm:cxn modelId="{DD5D4F94-CF95-47B4-B6E1-4FB485035A26}" type="presParOf" srcId="{DFA34478-5A06-4564-872B-0F86CDB5B765}" destId="{511C2DF4-250B-4C85-BCE7-BDD58604310F}" srcOrd="0" destOrd="0" presId="urn:microsoft.com/office/officeart/2008/layout/LinedList"/>
    <dgm:cxn modelId="{674311C9-F8EC-40DF-8CA9-3F2CC6FD4FBA}" type="presParOf" srcId="{DFA34478-5A06-4564-872B-0F86CDB5B765}" destId="{9312939F-41F0-4631-A1C5-67E0FAD08D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78913-8A30-41FC-A046-E1DF0E607438}">
      <dsp:nvSpPr>
        <dsp:cNvPr id="0" name=""/>
        <dsp:cNvSpPr/>
      </dsp:nvSpPr>
      <dsp:spPr>
        <a:xfrm>
          <a:off x="263" y="1701489"/>
          <a:ext cx="3281786" cy="2133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Systems of Support</a:t>
          </a:r>
        </a:p>
      </dsp:txBody>
      <dsp:txXfrm>
        <a:off x="104395" y="1805621"/>
        <a:ext cx="3073522" cy="1924897"/>
      </dsp:txXfrm>
    </dsp:sp>
    <dsp:sp modelId="{129A993D-9C60-472E-A040-53A45A3472A9}">
      <dsp:nvSpPr>
        <dsp:cNvPr id="0" name=""/>
        <dsp:cNvSpPr/>
      </dsp:nvSpPr>
      <dsp:spPr>
        <a:xfrm>
          <a:off x="1641156" y="958971"/>
          <a:ext cx="3618198" cy="3618198"/>
        </a:xfrm>
        <a:custGeom>
          <a:avLst/>
          <a:gdLst/>
          <a:ahLst/>
          <a:cxnLst/>
          <a:rect l="0" t="0" r="0" b="0"/>
          <a:pathLst>
            <a:path>
              <a:moveTo>
                <a:pt x="365271" y="719053"/>
              </a:moveTo>
              <a:arcTo wR="1809099" hR="1809099" stAng="13023101" swAng="63537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6E9966-9E7C-4D07-B5D3-4B009CD7CA92}">
      <dsp:nvSpPr>
        <dsp:cNvPr id="0" name=""/>
        <dsp:cNvSpPr/>
      </dsp:nvSpPr>
      <dsp:spPr>
        <a:xfrm>
          <a:off x="3618462" y="1701489"/>
          <a:ext cx="3281786" cy="2133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Individualized Support</a:t>
          </a:r>
        </a:p>
      </dsp:txBody>
      <dsp:txXfrm>
        <a:off x="3722594" y="1805621"/>
        <a:ext cx="3073522" cy="1924897"/>
      </dsp:txXfrm>
    </dsp:sp>
    <dsp:sp modelId="{635E02C5-738C-43B6-9063-2E77472FF737}">
      <dsp:nvSpPr>
        <dsp:cNvPr id="0" name=""/>
        <dsp:cNvSpPr/>
      </dsp:nvSpPr>
      <dsp:spPr>
        <a:xfrm>
          <a:off x="1641156" y="958971"/>
          <a:ext cx="3618198" cy="3618198"/>
        </a:xfrm>
        <a:custGeom>
          <a:avLst/>
          <a:gdLst/>
          <a:ahLst/>
          <a:cxnLst/>
          <a:rect l="0" t="0" r="0" b="0"/>
          <a:pathLst>
            <a:path>
              <a:moveTo>
                <a:pt x="3252927" y="2899145"/>
              </a:moveTo>
              <a:arcTo wR="1809099" hR="1809099" stAng="2223101" swAng="63537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E3ACB-2AF4-4643-B3FC-CF446D95B40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9D1D3-4D67-4E88-A678-62E11739A060}">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1"/>
            </a:rPr>
            <a:t>CDE’s Equity Toolkit</a:t>
          </a:r>
          <a:endParaRPr lang="en-US" sz="3200" kern="1200"/>
        </a:p>
      </dsp:txBody>
      <dsp:txXfrm>
        <a:off x="0" y="531"/>
        <a:ext cx="10515600" cy="870055"/>
      </dsp:txXfrm>
    </dsp:sp>
    <dsp:sp modelId="{293DF797-FA31-4FDF-ABBB-4FB2FA2B0379}">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75DC1-8646-4FA8-BEFD-8E49A6229C0D}">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2"/>
            </a:rPr>
            <a:t>Project Based Learning for ELLs</a:t>
          </a:r>
          <a:endParaRPr lang="en-US" sz="3200" kern="1200"/>
        </a:p>
      </dsp:txBody>
      <dsp:txXfrm>
        <a:off x="0" y="870586"/>
        <a:ext cx="10515600" cy="870055"/>
      </dsp:txXfrm>
    </dsp:sp>
    <dsp:sp modelId="{6FA0C4B9-2CF2-4268-8D4A-921897F5637A}">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7771B-7CA5-45F2-8A6C-68923CB158D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3"/>
            </a:rPr>
            <a:t>Enhancing Family-School Collaboration with Diverse Families</a:t>
          </a:r>
          <a:endParaRPr lang="en-US" sz="3200" kern="1200"/>
        </a:p>
      </dsp:txBody>
      <dsp:txXfrm>
        <a:off x="0" y="1740641"/>
        <a:ext cx="10515600" cy="870055"/>
      </dsp:txXfrm>
    </dsp:sp>
    <dsp:sp modelId="{B5DB9A57-99F1-4404-A0F7-93EA651941B1}">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D4446-EB07-41A0-8C0C-FC25A638CB76}">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4"/>
            </a:rPr>
            <a:t>Creating Welcoming School Environments</a:t>
          </a:r>
          <a:endParaRPr lang="en-US" sz="3200" kern="1200"/>
        </a:p>
      </dsp:txBody>
      <dsp:txXfrm>
        <a:off x="0" y="2610696"/>
        <a:ext cx="10515600" cy="870055"/>
      </dsp:txXfrm>
    </dsp:sp>
    <dsp:sp modelId="{B4CBFF8B-53D4-400C-98B6-AA6AEFF66E4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C2DF4-250B-4C85-BCE7-BDD58604310F}">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latin typeface="Calibri Light" panose="020F0302020204030204"/>
            </a:rPr>
            <a:t>Newcomer Toolkit</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0F265-FB63-467B-90B2-D65EDD07E051}"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6969C-8EE1-417E-8BCD-BCCC4FC7D58C}" type="slidenum">
              <a:rPr lang="en-US" smtClean="0"/>
              <a:t>‹#›</a:t>
            </a:fld>
            <a:endParaRPr lang="en-US"/>
          </a:p>
        </p:txBody>
      </p:sp>
    </p:spTree>
    <p:extLst>
      <p:ext uri="{BB962C8B-B14F-4D97-AF65-F5344CB8AC3E}">
        <p14:creationId xmlns:p14="http://schemas.microsoft.com/office/powerpoint/2010/main" val="397994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haremylesson.com/blog/say-name-cultural-identity"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vIUb6wj82Jk" TargetMode="External"/><Relationship Id="rId4" Type="http://schemas.openxmlformats.org/officeDocument/2006/relationships/hyperlink" Target="https://www.edweek.org/leadership/opinion-pronouncing-students-names-correctly-should-be-a-big-deal/2017/1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sidehighered.com/digital-learning/blogs/online-trending-now/know-your-student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ultofpedagogy.com/relationship-buildi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topia.org/article/look-implicit-bias-and-microaggression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uAMTSPGZRiI&amp;t=115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erywellmind.com/social-learning-theory-279507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lorincolorado.org/article/how-reach-out-parents-ell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watch?v=i8mj1F0zLiw&amp;t=40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hear from schools that are hesitant about providing services to students</a:t>
            </a:r>
          </a:p>
          <a:p>
            <a:endParaRPr lang="en-US">
              <a:cs typeface="Calibri"/>
            </a:endParaRPr>
          </a:p>
          <a:p>
            <a:r>
              <a:rPr lang="en-US"/>
              <a:t>An overview slide for those who want only one slide, with research highlights. It combines findings from several studies on one slide.  Note that the citations are not on the actual slide, but they are here in case you are asked:</a:t>
            </a:r>
          </a:p>
          <a:p>
            <a:r>
              <a:rPr lang="en-US" b="1"/>
              <a:t>Benefits of SEL</a:t>
            </a:r>
            <a:endParaRPr lang="en-US"/>
          </a:p>
          <a:p>
            <a:r>
              <a:rPr lang="en-US"/>
              <a:t>•We know from a large body of research on SEL that high-quality SEL programming leads to improved academic performance, decreases in anxiety and behavior issues, among other benefits.</a:t>
            </a:r>
            <a:endParaRPr lang="en-US">
              <a:cs typeface="Calibri"/>
            </a:endParaRPr>
          </a:p>
          <a:p>
            <a:r>
              <a:rPr lang="en-US"/>
              <a:t>•We also know from research beyond the traditional SEL field that there are additional insights to be gained that are relevant to SEL. </a:t>
            </a:r>
            <a:endParaRPr lang="en-US">
              <a:cs typeface="Calibri"/>
            </a:endParaRPr>
          </a:p>
          <a:p>
            <a:r>
              <a:rPr lang="en-US" b="1"/>
              <a:t>Meta-analysis source (first 3) </a:t>
            </a:r>
            <a:r>
              <a:rPr lang="en-US"/>
              <a:t>Durlak, J.A., Weissberg, R.P., </a:t>
            </a:r>
            <a:r>
              <a:rPr lang="en-US" err="1"/>
              <a:t>Dymnicki</a:t>
            </a:r>
            <a:r>
              <a:rPr lang="en-US"/>
              <a:t>, A.B., Taylor, R.D., &amp; Schellinger, K. (2011). The impact of enhancing students’ social and emotional learning: A meta-analysis of school-based universal interventions. </a:t>
            </a:r>
            <a:r>
              <a:rPr lang="en-US" i="1"/>
              <a:t>Child Development</a:t>
            </a:r>
            <a:r>
              <a:rPr lang="en-US"/>
              <a:t>: 82 (1), 405-432.</a:t>
            </a:r>
            <a:endParaRPr lang="en-US">
              <a:cs typeface="Calibri"/>
            </a:endParaRPr>
          </a:p>
          <a:p>
            <a:r>
              <a:rPr lang="en-US" b="1"/>
              <a:t>Financial investment (bottom): </a:t>
            </a:r>
            <a:r>
              <a:rPr lang="en-US"/>
              <a:t>Belfield, C., Bowden, B., Klapp, A., Levin, H., Shand, R., &amp; Zander, S. (2015). The Economic Value of Social and Emotional Learning. New York: Center for Benefit-Cost Studies in Education.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5F6969C-8EE1-417E-8BCD-BCCC4FC7D58C}" type="slidenum">
              <a:rPr lang="en-US" smtClean="0"/>
              <a:t>10</a:t>
            </a:fld>
            <a:endParaRPr lang="en-US"/>
          </a:p>
        </p:txBody>
      </p:sp>
    </p:spTree>
    <p:extLst>
      <p:ext uri="{BB962C8B-B14F-4D97-AF65-F5344CB8AC3E}">
        <p14:creationId xmlns:p14="http://schemas.microsoft.com/office/powerpoint/2010/main" val="155385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we considering our students as assets or burdens? Kids know when we don’t like them or think they are a burden</a:t>
            </a:r>
          </a:p>
        </p:txBody>
      </p:sp>
      <p:sp>
        <p:nvSpPr>
          <p:cNvPr id="4" name="Slide Number Placeholder 3"/>
          <p:cNvSpPr>
            <a:spLocks noGrp="1"/>
          </p:cNvSpPr>
          <p:nvPr>
            <p:ph type="sldNum" sz="quarter" idx="5"/>
          </p:nvPr>
        </p:nvSpPr>
        <p:spPr/>
        <p:txBody>
          <a:bodyPr/>
          <a:lstStyle/>
          <a:p>
            <a:fld id="{05F6969C-8EE1-417E-8BCD-BCCC4FC7D58C}" type="slidenum">
              <a:rPr lang="en-US" smtClean="0"/>
              <a:t>16</a:t>
            </a:fld>
            <a:endParaRPr lang="en-US"/>
          </a:p>
        </p:txBody>
      </p:sp>
    </p:spTree>
    <p:extLst>
      <p:ext uri="{BB962C8B-B14F-4D97-AF65-F5344CB8AC3E}">
        <p14:creationId xmlns:p14="http://schemas.microsoft.com/office/powerpoint/2010/main" val="37003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cs typeface="Calibri"/>
              </a:rPr>
              <a:t>Resources</a:t>
            </a:r>
          </a:p>
          <a:p>
            <a:pPr lvl="2"/>
            <a:r>
              <a:rPr lang="en-US">
                <a:cs typeface="Calibri"/>
              </a:rPr>
              <a:t>"</a:t>
            </a:r>
            <a:r>
              <a:rPr lang="en-US">
                <a:cs typeface="Calibri"/>
                <a:hlinkClick r:id="rId3"/>
              </a:rPr>
              <a:t>Cultural Identity &amp; Names in the Classroom</a:t>
            </a:r>
            <a:r>
              <a:rPr lang="en-US">
                <a:cs typeface="Calibri"/>
              </a:rPr>
              <a:t>"</a:t>
            </a:r>
          </a:p>
          <a:p>
            <a:pPr lvl="2"/>
            <a:r>
              <a:rPr lang="en-US">
                <a:cs typeface="Calibri"/>
              </a:rPr>
              <a:t>"</a:t>
            </a:r>
            <a:r>
              <a:rPr lang="en-US">
                <a:cs typeface="Calibri"/>
                <a:hlinkClick r:id="rId4"/>
              </a:rPr>
              <a:t>Pronouncing Students' Names Should be a Big Deal</a:t>
            </a:r>
            <a:r>
              <a:rPr lang="en-US">
                <a:cs typeface="Calibri"/>
              </a:rPr>
              <a:t>"</a:t>
            </a:r>
          </a:p>
          <a:p>
            <a:pPr lvl="2"/>
            <a:r>
              <a:rPr lang="en-US">
                <a:cs typeface="Calibri"/>
              </a:rPr>
              <a:t>"</a:t>
            </a:r>
            <a:r>
              <a:rPr lang="en-US">
                <a:cs typeface="Calibri"/>
                <a:hlinkClick r:id="rId5"/>
              </a:rPr>
              <a:t>The Name Jar</a:t>
            </a:r>
            <a:r>
              <a:rPr lang="en-US">
                <a:cs typeface="Calibri"/>
              </a:rPr>
              <a:t>" by </a:t>
            </a:r>
            <a:r>
              <a:rPr lang="en-US" err="1">
                <a:cs typeface="Calibri"/>
              </a:rPr>
              <a:t>Yangsook</a:t>
            </a:r>
            <a:r>
              <a:rPr lang="en-US">
                <a:cs typeface="Calibri"/>
              </a:rPr>
              <a:t> Choi</a:t>
            </a:r>
          </a:p>
          <a:p>
            <a:endParaRPr lang="en-US"/>
          </a:p>
        </p:txBody>
      </p:sp>
      <p:sp>
        <p:nvSpPr>
          <p:cNvPr id="4" name="Slide Number Placeholder 3"/>
          <p:cNvSpPr>
            <a:spLocks noGrp="1"/>
          </p:cNvSpPr>
          <p:nvPr>
            <p:ph type="sldNum" sz="quarter" idx="5"/>
          </p:nvPr>
        </p:nvSpPr>
        <p:spPr/>
        <p:txBody>
          <a:bodyPr/>
          <a:lstStyle/>
          <a:p>
            <a:fld id="{05F6969C-8EE1-417E-8BCD-BCCC4FC7D58C}" type="slidenum">
              <a:rPr lang="en-US" smtClean="0"/>
              <a:t>19</a:t>
            </a:fld>
            <a:endParaRPr lang="en-US"/>
          </a:p>
        </p:txBody>
      </p:sp>
    </p:spTree>
    <p:extLst>
      <p:ext uri="{BB962C8B-B14F-4D97-AF65-F5344CB8AC3E}">
        <p14:creationId xmlns:p14="http://schemas.microsoft.com/office/powerpoint/2010/main" val="292859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cs typeface="Calibri"/>
              </a:rPr>
              <a:t>Resources</a:t>
            </a:r>
          </a:p>
          <a:p>
            <a:pPr lvl="2"/>
            <a:r>
              <a:rPr lang="en-US">
                <a:cs typeface="Calibri"/>
              </a:rPr>
              <a:t>"</a:t>
            </a:r>
            <a:r>
              <a:rPr lang="en-US">
                <a:cs typeface="Calibri"/>
                <a:hlinkClick r:id="rId3"/>
              </a:rPr>
              <a:t>Know Your Students</a:t>
            </a:r>
            <a:r>
              <a:rPr lang="en-US">
                <a:cs typeface="Calibri"/>
              </a:rPr>
              <a:t>"</a:t>
            </a:r>
          </a:p>
          <a:p>
            <a:pPr lvl="2"/>
            <a:r>
              <a:rPr lang="en-US">
                <a:cs typeface="Calibri"/>
              </a:rPr>
              <a:t>"</a:t>
            </a:r>
            <a:r>
              <a:rPr lang="en-US">
                <a:cs typeface="Calibri"/>
                <a:hlinkClick r:id="rId4"/>
              </a:rPr>
              <a:t>A 4-Part System to get to Know Your Students</a:t>
            </a:r>
            <a:r>
              <a:rPr lang="en-US">
                <a:cs typeface="Calibri"/>
              </a:rPr>
              <a:t>"</a:t>
            </a:r>
          </a:p>
          <a:p>
            <a:endParaRPr lang="en-US"/>
          </a:p>
        </p:txBody>
      </p:sp>
      <p:sp>
        <p:nvSpPr>
          <p:cNvPr id="4" name="Slide Number Placeholder 3"/>
          <p:cNvSpPr>
            <a:spLocks noGrp="1"/>
          </p:cNvSpPr>
          <p:nvPr>
            <p:ph type="sldNum" sz="quarter" idx="5"/>
          </p:nvPr>
        </p:nvSpPr>
        <p:spPr/>
        <p:txBody>
          <a:bodyPr/>
          <a:lstStyle/>
          <a:p>
            <a:fld id="{05F6969C-8EE1-417E-8BCD-BCCC4FC7D58C}" type="slidenum">
              <a:rPr lang="en-US" smtClean="0"/>
              <a:t>20</a:t>
            </a:fld>
            <a:endParaRPr lang="en-US"/>
          </a:p>
        </p:txBody>
      </p:sp>
    </p:spTree>
    <p:extLst>
      <p:ext uri="{BB962C8B-B14F-4D97-AF65-F5344CB8AC3E}">
        <p14:creationId xmlns:p14="http://schemas.microsoft.com/office/powerpoint/2010/main" val="166867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cs typeface="Calibri"/>
              </a:rPr>
              <a:t>Resources</a:t>
            </a:r>
          </a:p>
          <a:p>
            <a:pPr lvl="2"/>
            <a:r>
              <a:rPr lang="en-US">
                <a:cs typeface="Calibri"/>
              </a:rPr>
              <a:t>"</a:t>
            </a:r>
            <a:r>
              <a:rPr lang="en-US">
                <a:cs typeface="Calibri"/>
                <a:hlinkClick r:id="rId3"/>
              </a:rPr>
              <a:t>Implicit Bias</a:t>
            </a:r>
            <a:r>
              <a:rPr lang="en-US">
                <a:cs typeface="Calibri"/>
              </a:rPr>
              <a:t>"</a:t>
            </a:r>
          </a:p>
          <a:p>
            <a:pPr lvl="2"/>
            <a:r>
              <a:rPr lang="en-US">
                <a:cs typeface="Calibri"/>
              </a:rPr>
              <a:t>"</a:t>
            </a:r>
            <a:r>
              <a:rPr lang="en-US">
                <a:cs typeface="Calibri"/>
                <a:hlinkClick r:id="rId4"/>
              </a:rPr>
              <a:t>I, Too, am Harvard</a:t>
            </a:r>
            <a:r>
              <a:rPr lang="en-US">
                <a:cs typeface="Calibri"/>
              </a:rPr>
              <a:t>"</a:t>
            </a:r>
          </a:p>
          <a:p>
            <a:endParaRPr lang="en-US"/>
          </a:p>
        </p:txBody>
      </p:sp>
      <p:sp>
        <p:nvSpPr>
          <p:cNvPr id="4" name="Slide Number Placeholder 3"/>
          <p:cNvSpPr>
            <a:spLocks noGrp="1"/>
          </p:cNvSpPr>
          <p:nvPr>
            <p:ph type="sldNum" sz="quarter" idx="5"/>
          </p:nvPr>
        </p:nvSpPr>
        <p:spPr/>
        <p:txBody>
          <a:bodyPr/>
          <a:lstStyle/>
          <a:p>
            <a:fld id="{05F6969C-8EE1-417E-8BCD-BCCC4FC7D58C}" type="slidenum">
              <a:rPr lang="en-US" smtClean="0"/>
              <a:t>22</a:t>
            </a:fld>
            <a:endParaRPr lang="en-US"/>
          </a:p>
        </p:txBody>
      </p:sp>
    </p:spTree>
    <p:extLst>
      <p:ext uri="{BB962C8B-B14F-4D97-AF65-F5344CB8AC3E}">
        <p14:creationId xmlns:p14="http://schemas.microsoft.com/office/powerpoint/2010/main" val="92577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cs typeface="Calibri"/>
              </a:rPr>
              <a:t>Resources</a:t>
            </a:r>
          </a:p>
          <a:p>
            <a:pPr lvl="2"/>
            <a:r>
              <a:rPr lang="en-US">
                <a:cs typeface="Calibri"/>
              </a:rPr>
              <a:t>"</a:t>
            </a:r>
            <a:r>
              <a:rPr lang="en-US">
                <a:cs typeface="Calibri"/>
                <a:hlinkClick r:id="rId3"/>
              </a:rPr>
              <a:t>Social Learning Theory</a:t>
            </a:r>
            <a:r>
              <a:rPr lang="en-US">
                <a:cs typeface="Calibri"/>
              </a:rPr>
              <a:t>"</a:t>
            </a:r>
          </a:p>
          <a:p>
            <a:endParaRPr lang="en-US"/>
          </a:p>
        </p:txBody>
      </p:sp>
      <p:sp>
        <p:nvSpPr>
          <p:cNvPr id="4" name="Slide Number Placeholder 3"/>
          <p:cNvSpPr>
            <a:spLocks noGrp="1"/>
          </p:cNvSpPr>
          <p:nvPr>
            <p:ph type="sldNum" sz="quarter" idx="5"/>
          </p:nvPr>
        </p:nvSpPr>
        <p:spPr/>
        <p:txBody>
          <a:bodyPr/>
          <a:lstStyle/>
          <a:p>
            <a:fld id="{05F6969C-8EE1-417E-8BCD-BCCC4FC7D58C}" type="slidenum">
              <a:rPr lang="en-US" smtClean="0"/>
              <a:t>23</a:t>
            </a:fld>
            <a:endParaRPr lang="en-US"/>
          </a:p>
        </p:txBody>
      </p:sp>
    </p:spTree>
    <p:extLst>
      <p:ext uri="{BB962C8B-B14F-4D97-AF65-F5344CB8AC3E}">
        <p14:creationId xmlns:p14="http://schemas.microsoft.com/office/powerpoint/2010/main" val="181108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cs typeface="Calibri"/>
              </a:rPr>
              <a:t>Resources</a:t>
            </a:r>
          </a:p>
          <a:p>
            <a:pPr lvl="2"/>
            <a:r>
              <a:rPr lang="en-US">
                <a:cs typeface="Calibri"/>
              </a:rPr>
              <a:t>"</a:t>
            </a:r>
            <a:r>
              <a:rPr lang="en-US">
                <a:cs typeface="Calibri"/>
                <a:hlinkClick r:id="rId3"/>
              </a:rPr>
              <a:t>How to Reach out to Parents of ELLs</a:t>
            </a:r>
            <a:r>
              <a:rPr lang="en-US">
                <a:cs typeface="Calibri"/>
              </a:rPr>
              <a:t>"</a:t>
            </a:r>
          </a:p>
          <a:p>
            <a:pPr lvl="2"/>
            <a:r>
              <a:rPr lang="en-US">
                <a:cs typeface="Calibri"/>
              </a:rPr>
              <a:t>"</a:t>
            </a:r>
            <a:r>
              <a:rPr lang="en-US">
                <a:cs typeface="Calibri"/>
                <a:hlinkClick r:id="rId4"/>
              </a:rPr>
              <a:t>Partnering with Latino Parents</a:t>
            </a:r>
            <a:r>
              <a:rPr lang="en-US">
                <a:cs typeface="Calibri"/>
              </a:rPr>
              <a:t>"</a:t>
            </a:r>
          </a:p>
          <a:p>
            <a:endParaRPr lang="en-US"/>
          </a:p>
        </p:txBody>
      </p:sp>
      <p:sp>
        <p:nvSpPr>
          <p:cNvPr id="4" name="Slide Number Placeholder 3"/>
          <p:cNvSpPr>
            <a:spLocks noGrp="1"/>
          </p:cNvSpPr>
          <p:nvPr>
            <p:ph type="sldNum" sz="quarter" idx="5"/>
          </p:nvPr>
        </p:nvSpPr>
        <p:spPr/>
        <p:txBody>
          <a:bodyPr/>
          <a:lstStyle/>
          <a:p>
            <a:fld id="{05F6969C-8EE1-417E-8BCD-BCCC4FC7D58C}" type="slidenum">
              <a:rPr lang="en-US" smtClean="0"/>
              <a:t>24</a:t>
            </a:fld>
            <a:endParaRPr lang="en-US"/>
          </a:p>
        </p:txBody>
      </p:sp>
    </p:spTree>
    <p:extLst>
      <p:ext uri="{BB962C8B-B14F-4D97-AF65-F5344CB8AC3E}">
        <p14:creationId xmlns:p14="http://schemas.microsoft.com/office/powerpoint/2010/main" val="75489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Newcomer Toolkit</a:t>
            </a:r>
          </a:p>
          <a:p>
            <a:r>
              <a:rPr lang="en-US"/>
              <a:t>https://www2.ed.gov/about/offices/list/oela/newcomers-toolkit/index.html</a:t>
            </a:r>
          </a:p>
        </p:txBody>
      </p:sp>
      <p:sp>
        <p:nvSpPr>
          <p:cNvPr id="4" name="Slide Number Placeholder 3"/>
          <p:cNvSpPr>
            <a:spLocks noGrp="1"/>
          </p:cNvSpPr>
          <p:nvPr>
            <p:ph type="sldNum" sz="quarter" idx="5"/>
          </p:nvPr>
        </p:nvSpPr>
        <p:spPr/>
        <p:txBody>
          <a:bodyPr/>
          <a:lstStyle/>
          <a:p>
            <a:fld id="{05F6969C-8EE1-417E-8BCD-BCCC4FC7D58C}" type="slidenum">
              <a:rPr lang="en-US" smtClean="0"/>
              <a:t>25</a:t>
            </a:fld>
            <a:endParaRPr lang="en-US"/>
          </a:p>
        </p:txBody>
      </p:sp>
    </p:spTree>
    <p:extLst>
      <p:ext uri="{BB962C8B-B14F-4D97-AF65-F5344CB8AC3E}">
        <p14:creationId xmlns:p14="http://schemas.microsoft.com/office/powerpoint/2010/main" val="206290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chemeClr val="accent4">
                <a:lumMod val="20000"/>
                <a:lumOff val="80000"/>
                <a:alpha val="5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ese.ed.gov/files/2023/09/2023.09.06-Immigrant-DC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lourful strings being woven togehter">
            <a:extLst>
              <a:ext uri="{FF2B5EF4-FFF2-40B4-BE49-F238E27FC236}">
                <a16:creationId xmlns:a16="http://schemas.microsoft.com/office/drawing/2014/main" id="{A1D86214-B547-66DD-A90D-16944A3CF1E5}"/>
              </a:ext>
            </a:extLst>
          </p:cNvPr>
          <p:cNvPicPr>
            <a:picLocks noChangeAspect="1"/>
          </p:cNvPicPr>
          <p:nvPr/>
        </p:nvPicPr>
        <p:blipFill rotWithShape="1">
          <a:blip r:embed="rId2"/>
          <a:srcRect l="2942" r="2941" b="-1"/>
          <a:stretch/>
        </p:blipFill>
        <p:spPr>
          <a:xfrm>
            <a:off x="2522358" y="10"/>
            <a:ext cx="9669642" cy="6857990"/>
          </a:xfrm>
          <a:prstGeom prst="rect">
            <a:avLst/>
          </a:prstGeom>
          <a:gradFill>
            <a:gsLst>
              <a:gs pos="58000">
                <a:schemeClr val="accent4">
                  <a:lumMod val="20000"/>
                  <a:lumOff val="80000"/>
                  <a:alpha val="5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4" name="Rectangle 2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9B2756-F424-69F2-A23D-9429B7943D12}"/>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b="1" dirty="0"/>
              <a:t>Culturally &amp; Linguistically Diverse Learners &amp; Mental Health</a:t>
            </a:r>
          </a:p>
        </p:txBody>
      </p:sp>
      <p:sp>
        <p:nvSpPr>
          <p:cNvPr id="2" name="TextBox 1">
            <a:extLst>
              <a:ext uri="{FF2B5EF4-FFF2-40B4-BE49-F238E27FC236}">
                <a16:creationId xmlns:a16="http://schemas.microsoft.com/office/drawing/2014/main" id="{3853A5DB-8A6F-B311-6D77-D6FB6CA205C2}"/>
              </a:ext>
            </a:extLst>
          </p:cNvPr>
          <p:cNvSpPr txBox="1"/>
          <p:nvPr/>
        </p:nvSpPr>
        <p:spPr>
          <a:xfrm>
            <a:off x="955342" y="5117909"/>
            <a:ext cx="74721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Betsy Basch and Rachel Franks</a:t>
            </a:r>
            <a:endParaRPr lang="en-US" sz="2400" dirty="0"/>
          </a:p>
        </p:txBody>
      </p:sp>
    </p:spTree>
    <p:extLst>
      <p:ext uri="{BB962C8B-B14F-4D97-AF65-F5344CB8AC3E}">
        <p14:creationId xmlns:p14="http://schemas.microsoft.com/office/powerpoint/2010/main" val="268132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D478-2B57-40AB-DCF4-7D6FBD7133DB}"/>
              </a:ext>
            </a:extLst>
          </p:cNvPr>
          <p:cNvSpPr>
            <a:spLocks noGrp="1"/>
          </p:cNvSpPr>
          <p:nvPr>
            <p:ph type="title"/>
          </p:nvPr>
        </p:nvSpPr>
        <p:spPr/>
        <p:txBody>
          <a:bodyPr/>
          <a:lstStyle/>
          <a:p>
            <a:r>
              <a:rPr lang="en-US"/>
              <a:t>Before you dismiss the importance of welcoming……</a:t>
            </a:r>
          </a:p>
        </p:txBody>
      </p:sp>
      <p:sp>
        <p:nvSpPr>
          <p:cNvPr id="3" name="Content Placeholder 2">
            <a:extLst>
              <a:ext uri="{FF2B5EF4-FFF2-40B4-BE49-F238E27FC236}">
                <a16:creationId xmlns:a16="http://schemas.microsoft.com/office/drawing/2014/main" id="{2B08269C-99F4-C0EF-F3D9-0C23A9E54916}"/>
              </a:ext>
            </a:extLst>
          </p:cNvPr>
          <p:cNvSpPr>
            <a:spLocks noGrp="1"/>
          </p:cNvSpPr>
          <p:nvPr>
            <p:ph idx="1"/>
          </p:nvPr>
        </p:nvSpPr>
        <p:spPr/>
        <p:txBody>
          <a:bodyPr vert="horz" lIns="91440" tIns="45720" rIns="91440" bIns="45720" rtlCol="0" anchor="t">
            <a:normAutofit/>
          </a:bodyPr>
          <a:lstStyle/>
          <a:p>
            <a:r>
              <a:rPr lang="en-US"/>
              <a:t>SEL benefits</a:t>
            </a:r>
          </a:p>
          <a:p>
            <a:pPr lvl="1">
              <a:buFont typeface="Courier New" panose="020B0604020202020204" pitchFamily="34" charset="0"/>
              <a:buChar char="o"/>
            </a:pPr>
            <a:r>
              <a:rPr lang="en-US">
                <a:cs typeface="Calibri"/>
              </a:rPr>
              <a:t>Improvement in students' social and emotional skills, attitudes, relationships, academic performance, and perceptions of classroom and school climate</a:t>
            </a:r>
          </a:p>
          <a:p>
            <a:pPr lvl="1">
              <a:buFont typeface="Courier New" panose="020B0604020202020204" pitchFamily="34" charset="0"/>
              <a:buChar char="o"/>
            </a:pPr>
            <a:r>
              <a:rPr lang="en-US">
                <a:cs typeface="Calibri"/>
              </a:rPr>
              <a:t>Decline in students' anxiety, behavior problems, and substance use</a:t>
            </a:r>
          </a:p>
          <a:p>
            <a:pPr lvl="1">
              <a:buFont typeface="Courier New" panose="020B0604020202020204" pitchFamily="34" charset="0"/>
              <a:buChar char="o"/>
            </a:pPr>
            <a:r>
              <a:rPr lang="en-US">
                <a:cs typeface="Calibri"/>
              </a:rPr>
              <a:t>Long-term improvements in students' skills, attitudes, prosocial behavior, and academic performance</a:t>
            </a:r>
            <a:endParaRPr lang="en-US"/>
          </a:p>
          <a:p>
            <a:pPr lvl="1">
              <a:buFont typeface="Courier New" panose="020B0604020202020204" pitchFamily="34" charset="0"/>
              <a:buChar char="o"/>
            </a:pPr>
            <a:r>
              <a:rPr lang="en-US">
                <a:cs typeface="Calibri"/>
              </a:rPr>
              <a:t>Wise financial investment according to cost-benefit research</a:t>
            </a:r>
            <a:endParaRPr lang="en-US"/>
          </a:p>
          <a:p>
            <a:r>
              <a:rPr lang="en-US"/>
              <a:t>Values</a:t>
            </a:r>
            <a:endParaRPr lang="en-US">
              <a:cs typeface="Calibri"/>
            </a:endParaRPr>
          </a:p>
          <a:p>
            <a:pPr lvl="1">
              <a:buFont typeface="Courier New" panose="020B0604020202020204" pitchFamily="34" charset="0"/>
              <a:buChar char="o"/>
            </a:pPr>
            <a:r>
              <a:rPr lang="en-US">
                <a:cs typeface="Calibri"/>
              </a:rPr>
              <a:t>Every CSI school states all students are welcome</a:t>
            </a:r>
          </a:p>
        </p:txBody>
      </p:sp>
    </p:spTree>
    <p:extLst>
      <p:ext uri="{BB962C8B-B14F-4D97-AF65-F5344CB8AC3E}">
        <p14:creationId xmlns:p14="http://schemas.microsoft.com/office/powerpoint/2010/main" val="215664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6BEA3-846C-612F-B709-2CC5EF555DAA}"/>
              </a:ext>
            </a:extLst>
          </p:cNvPr>
          <p:cNvSpPr>
            <a:spLocks noGrp="1"/>
          </p:cNvSpPr>
          <p:nvPr>
            <p:ph type="title"/>
          </p:nvPr>
        </p:nvSpPr>
        <p:spPr>
          <a:xfrm>
            <a:off x="0" y="6838685"/>
            <a:ext cx="10515600" cy="1325563"/>
          </a:xfrm>
        </p:spPr>
        <p:txBody>
          <a:bodyPr/>
          <a:lstStyle/>
          <a:p>
            <a:r>
              <a:rPr lang="en-US" dirty="0"/>
              <a:t>Strengths Focus</a:t>
            </a:r>
          </a:p>
        </p:txBody>
      </p:sp>
      <p:pic>
        <p:nvPicPr>
          <p:cNvPr id="4" name="Content Placeholder 3" descr="Deficit Mindset vs Asset Mindset">
            <a:extLst>
              <a:ext uri="{FF2B5EF4-FFF2-40B4-BE49-F238E27FC236}">
                <a16:creationId xmlns:a16="http://schemas.microsoft.com/office/drawing/2014/main" id="{8EDEC6E4-39FB-95DA-CF39-315B5BF306EB}"/>
              </a:ext>
            </a:extLst>
          </p:cNvPr>
          <p:cNvPicPr>
            <a:picLocks noGrp="1" noChangeAspect="1"/>
          </p:cNvPicPr>
          <p:nvPr>
            <p:ph idx="1"/>
          </p:nvPr>
        </p:nvPicPr>
        <p:blipFill>
          <a:blip r:embed="rId2"/>
          <a:stretch>
            <a:fillRect/>
          </a:stretch>
        </p:blipFill>
        <p:spPr>
          <a:xfrm>
            <a:off x="2158851" y="643467"/>
            <a:ext cx="787429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37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C090-73E5-DDFA-8992-ED12D3E66679}"/>
              </a:ext>
            </a:extLst>
          </p:cNvPr>
          <p:cNvSpPr>
            <a:spLocks noGrp="1"/>
          </p:cNvSpPr>
          <p:nvPr>
            <p:ph type="title"/>
          </p:nvPr>
        </p:nvSpPr>
        <p:spPr/>
        <p:txBody>
          <a:bodyPr/>
          <a:lstStyle/>
          <a:p>
            <a:r>
              <a:rPr lang="en-US"/>
              <a:t>Scenario #2</a:t>
            </a:r>
          </a:p>
        </p:txBody>
      </p:sp>
      <p:sp>
        <p:nvSpPr>
          <p:cNvPr id="3" name="Content Placeholder 2">
            <a:extLst>
              <a:ext uri="{FF2B5EF4-FFF2-40B4-BE49-F238E27FC236}">
                <a16:creationId xmlns:a16="http://schemas.microsoft.com/office/drawing/2014/main" id="{CEDE373F-B00B-883A-8756-0104FFD8D60C}"/>
              </a:ext>
            </a:extLst>
          </p:cNvPr>
          <p:cNvSpPr>
            <a:spLocks noGrp="1"/>
          </p:cNvSpPr>
          <p:nvPr>
            <p:ph idx="1"/>
          </p:nvPr>
        </p:nvSpPr>
        <p:spPr/>
        <p:txBody>
          <a:bodyPr vert="horz" lIns="91440" tIns="45720" rIns="91440" bIns="45720" rtlCol="0" anchor="t">
            <a:normAutofit/>
          </a:bodyPr>
          <a:lstStyle/>
          <a:p>
            <a:pPr marL="0" indent="0">
              <a:buNone/>
            </a:pPr>
            <a:r>
              <a:rPr lang="en-US"/>
              <a:t>Several of the adults in your community (including your own staff &amp; colleagues) believe the border should be closed and a busload of newcomers are dropped off in your parking lot</a:t>
            </a:r>
            <a:endParaRPr lang="en-US">
              <a:cs typeface="Calibri" panose="020F0502020204030204"/>
            </a:endParaRPr>
          </a:p>
        </p:txBody>
      </p:sp>
    </p:spTree>
    <p:extLst>
      <p:ext uri="{BB962C8B-B14F-4D97-AF65-F5344CB8AC3E}">
        <p14:creationId xmlns:p14="http://schemas.microsoft.com/office/powerpoint/2010/main" val="292112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3DCC-3864-5DF4-0269-28FF3E7C1D25}"/>
              </a:ext>
            </a:extLst>
          </p:cNvPr>
          <p:cNvSpPr>
            <a:spLocks noGrp="1"/>
          </p:cNvSpPr>
          <p:nvPr>
            <p:ph type="title"/>
          </p:nvPr>
        </p:nvSpPr>
        <p:spPr>
          <a:xfrm>
            <a:off x="387824" y="6920970"/>
            <a:ext cx="10515600" cy="1325563"/>
          </a:xfrm>
        </p:spPr>
        <p:txBody>
          <a:bodyPr/>
          <a:lstStyle/>
          <a:p>
            <a:r>
              <a:rPr lang="en-US" dirty="0"/>
              <a:t>Stressors for Newcomers</a:t>
            </a:r>
          </a:p>
        </p:txBody>
      </p:sp>
      <p:pic>
        <p:nvPicPr>
          <p:cNvPr id="4" name="Content Placeholder 3" descr="A diagram of a person's stressor">
            <a:extLst>
              <a:ext uri="{FF2B5EF4-FFF2-40B4-BE49-F238E27FC236}">
                <a16:creationId xmlns:a16="http://schemas.microsoft.com/office/drawing/2014/main" id="{C9F4BB7D-20C6-22C3-166A-101F40E64A4B}"/>
              </a:ext>
            </a:extLst>
          </p:cNvPr>
          <p:cNvPicPr>
            <a:picLocks noGrp="1" noChangeAspect="1"/>
          </p:cNvPicPr>
          <p:nvPr>
            <p:ph idx="1"/>
          </p:nvPr>
        </p:nvPicPr>
        <p:blipFill>
          <a:blip r:embed="rId2"/>
          <a:stretch>
            <a:fillRect/>
          </a:stretch>
        </p:blipFill>
        <p:spPr>
          <a:xfrm>
            <a:off x="2439987" y="63764"/>
            <a:ext cx="7439025" cy="3133725"/>
          </a:xfrm>
        </p:spPr>
      </p:pic>
      <p:pic>
        <p:nvPicPr>
          <p:cNvPr id="5" name="Picture 4" descr="Stressors of Newcomers">
            <a:extLst>
              <a:ext uri="{FF2B5EF4-FFF2-40B4-BE49-F238E27FC236}">
                <a16:creationId xmlns:a16="http://schemas.microsoft.com/office/drawing/2014/main" id="{9E086227-49E2-6106-1453-89EB9368F02C}"/>
              </a:ext>
            </a:extLst>
          </p:cNvPr>
          <p:cNvPicPr>
            <a:picLocks noChangeAspect="1"/>
          </p:cNvPicPr>
          <p:nvPr/>
        </p:nvPicPr>
        <p:blipFill>
          <a:blip r:embed="rId3"/>
          <a:stretch>
            <a:fillRect/>
          </a:stretch>
        </p:blipFill>
        <p:spPr>
          <a:xfrm>
            <a:off x="3354387" y="3196695"/>
            <a:ext cx="5610225" cy="3724275"/>
          </a:xfrm>
          <a:prstGeom prst="rect">
            <a:avLst/>
          </a:prstGeom>
        </p:spPr>
      </p:pic>
    </p:spTree>
    <p:extLst>
      <p:ext uri="{BB962C8B-B14F-4D97-AF65-F5344CB8AC3E}">
        <p14:creationId xmlns:p14="http://schemas.microsoft.com/office/powerpoint/2010/main" val="426987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3402-1199-5E4D-4B5E-4E61F5AEEC0D}"/>
              </a:ext>
            </a:extLst>
          </p:cNvPr>
          <p:cNvSpPr>
            <a:spLocks noGrp="1"/>
          </p:cNvSpPr>
          <p:nvPr>
            <p:ph type="title"/>
          </p:nvPr>
        </p:nvSpPr>
        <p:spPr/>
        <p:txBody>
          <a:bodyPr/>
          <a:lstStyle/>
          <a:p>
            <a:r>
              <a:rPr lang="en-US" dirty="0">
                <a:ea typeface="Calibri Light"/>
                <a:cs typeface="Calibri Light"/>
              </a:rPr>
              <a:t>Stephen Krashen's Affective Filter</a:t>
            </a:r>
            <a:endParaRPr lang="en-US" dirty="0"/>
          </a:p>
        </p:txBody>
      </p:sp>
      <p:sp>
        <p:nvSpPr>
          <p:cNvPr id="3" name="Content Placeholder 2">
            <a:extLst>
              <a:ext uri="{FF2B5EF4-FFF2-40B4-BE49-F238E27FC236}">
                <a16:creationId xmlns:a16="http://schemas.microsoft.com/office/drawing/2014/main" id="{6E30160A-07F2-89D5-2175-6A939F51035D}"/>
              </a:ext>
            </a:extLst>
          </p:cNvPr>
          <p:cNvSpPr>
            <a:spLocks noGrp="1"/>
          </p:cNvSpPr>
          <p:nvPr>
            <p:ph idx="1"/>
          </p:nvPr>
        </p:nvSpPr>
        <p:spPr/>
        <p:txBody>
          <a:bodyPr vert="horz" lIns="91440" tIns="45720" rIns="91440" bIns="45720" rtlCol="0" anchor="t">
            <a:normAutofit/>
          </a:bodyPr>
          <a:lstStyle/>
          <a:p>
            <a:pPr marL="0" indent="0">
              <a:buNone/>
            </a:pPr>
            <a:r>
              <a:rPr lang="en-US" sz="1600">
                <a:latin typeface="Verdana"/>
                <a:ea typeface="Verdana"/>
                <a:cs typeface="Calibri" panose="020F0502020204030204"/>
              </a:rPr>
              <a:t>The affective filter is a metaphor that describes a learner's attitudes that affect the relative success of second language acquisition. Negative feelings such as lack of motivation, lack of self-confidence and learning anxiety act as filters that hinder and obstruct language learning. </a:t>
            </a:r>
            <a:endParaRPr lang="en-US"/>
          </a:p>
        </p:txBody>
      </p:sp>
      <p:pic>
        <p:nvPicPr>
          <p:cNvPr id="4" name="Picture 3" descr="A comparison of stress and high stress">
            <a:extLst>
              <a:ext uri="{FF2B5EF4-FFF2-40B4-BE49-F238E27FC236}">
                <a16:creationId xmlns:a16="http://schemas.microsoft.com/office/drawing/2014/main" id="{8BDBF873-A0F6-8568-33BD-6B7C41803C18}"/>
              </a:ext>
            </a:extLst>
          </p:cNvPr>
          <p:cNvPicPr>
            <a:picLocks noChangeAspect="1"/>
          </p:cNvPicPr>
          <p:nvPr/>
        </p:nvPicPr>
        <p:blipFill>
          <a:blip r:embed="rId2"/>
          <a:stretch>
            <a:fillRect/>
          </a:stretch>
        </p:blipFill>
        <p:spPr>
          <a:xfrm>
            <a:off x="2730500" y="2586037"/>
            <a:ext cx="6741584" cy="4225925"/>
          </a:xfrm>
          <a:prstGeom prst="rect">
            <a:avLst/>
          </a:prstGeom>
        </p:spPr>
      </p:pic>
    </p:spTree>
    <p:extLst>
      <p:ext uri="{BB962C8B-B14F-4D97-AF65-F5344CB8AC3E}">
        <p14:creationId xmlns:p14="http://schemas.microsoft.com/office/powerpoint/2010/main" val="428309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1CAA6-EE72-76AE-0EBA-B3B560F56C76}"/>
              </a:ext>
            </a:extLst>
          </p:cNvPr>
          <p:cNvSpPr>
            <a:spLocks noGrp="1"/>
          </p:cNvSpPr>
          <p:nvPr>
            <p:ph type="title"/>
          </p:nvPr>
        </p:nvSpPr>
        <p:spPr>
          <a:xfrm>
            <a:off x="841248" y="548640"/>
            <a:ext cx="3600860" cy="5431536"/>
          </a:xfrm>
        </p:spPr>
        <p:txBody>
          <a:bodyPr>
            <a:normAutofit/>
          </a:bodyPr>
          <a:lstStyle/>
          <a:p>
            <a:r>
              <a:rPr lang="en-US" sz="5400"/>
              <a:t>Structure &amp; Onboarding</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CE96D2-2776-CCB5-04C9-5374B849D0B2}"/>
              </a:ext>
            </a:extLst>
          </p:cNvPr>
          <p:cNvSpPr>
            <a:spLocks noGrp="1"/>
          </p:cNvSpPr>
          <p:nvPr>
            <p:ph idx="1"/>
          </p:nvPr>
        </p:nvSpPr>
        <p:spPr>
          <a:xfrm>
            <a:off x="5126418" y="552091"/>
            <a:ext cx="6224335" cy="5431536"/>
          </a:xfrm>
        </p:spPr>
        <p:txBody>
          <a:bodyPr anchor="ctr">
            <a:normAutofit/>
          </a:bodyPr>
          <a:lstStyle/>
          <a:p>
            <a:r>
              <a:rPr lang="en-US" sz="2200"/>
              <a:t>What do I need to do</a:t>
            </a:r>
          </a:p>
          <a:p>
            <a:r>
              <a:rPr lang="en-US" sz="2200"/>
              <a:t>How do I know I need to do it</a:t>
            </a:r>
          </a:p>
          <a:p>
            <a:r>
              <a:rPr lang="en-US" sz="2200"/>
              <a:t>How am I making connections</a:t>
            </a:r>
          </a:p>
          <a:p>
            <a:pPr lvl="1"/>
            <a:r>
              <a:rPr lang="en-US" sz="2200"/>
              <a:t>Lunch Bunches?</a:t>
            </a:r>
          </a:p>
          <a:p>
            <a:pPr lvl="1"/>
            <a:r>
              <a:rPr lang="en-US" sz="2200"/>
              <a:t>Tier II Groups?</a:t>
            </a:r>
          </a:p>
          <a:p>
            <a:pPr lvl="1"/>
            <a:r>
              <a:rPr lang="en-US" sz="2200"/>
              <a:t>Affinity and/or Interest Groups?</a:t>
            </a:r>
          </a:p>
          <a:p>
            <a:r>
              <a:rPr lang="en-US" sz="2200"/>
              <a:t>How are we continuing to support the structure</a:t>
            </a:r>
          </a:p>
          <a:p>
            <a:r>
              <a:rPr lang="en-US" sz="2200"/>
              <a:t>How are we helping students and families navigate the required pieces of communication in schooling</a:t>
            </a:r>
          </a:p>
          <a:p>
            <a:endParaRPr lang="en-US" sz="2200"/>
          </a:p>
        </p:txBody>
      </p:sp>
    </p:spTree>
    <p:extLst>
      <p:ext uri="{BB962C8B-B14F-4D97-AF65-F5344CB8AC3E}">
        <p14:creationId xmlns:p14="http://schemas.microsoft.com/office/powerpoint/2010/main" val="166758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835BA-B8AC-D75D-04F0-6FC9F6F36F08}"/>
              </a:ext>
            </a:extLst>
          </p:cNvPr>
          <p:cNvSpPr>
            <a:spLocks noGrp="1"/>
          </p:cNvSpPr>
          <p:nvPr>
            <p:ph type="title"/>
          </p:nvPr>
        </p:nvSpPr>
        <p:spPr>
          <a:xfrm>
            <a:off x="838200" y="365125"/>
            <a:ext cx="10515600" cy="1325563"/>
          </a:xfrm>
        </p:spPr>
        <p:txBody>
          <a:bodyPr>
            <a:normAutofit/>
          </a:bodyPr>
          <a:lstStyle/>
          <a:p>
            <a:r>
              <a:rPr lang="en-US" sz="5400"/>
              <a:t>Contributions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25D54C-2F0D-D249-D7D5-A8DA47559F10}"/>
              </a:ext>
            </a:extLst>
          </p:cNvPr>
          <p:cNvSpPr>
            <a:spLocks noGrp="1"/>
          </p:cNvSpPr>
          <p:nvPr>
            <p:ph idx="1"/>
          </p:nvPr>
        </p:nvSpPr>
        <p:spPr>
          <a:xfrm>
            <a:off x="838200" y="1929384"/>
            <a:ext cx="10515600" cy="4251960"/>
          </a:xfrm>
        </p:spPr>
        <p:txBody>
          <a:bodyPr>
            <a:normAutofit/>
          </a:bodyPr>
          <a:lstStyle/>
          <a:p>
            <a:r>
              <a:rPr lang="en-US" sz="2200"/>
              <a:t>How are we contributing to the wellbeing of everyone</a:t>
            </a:r>
          </a:p>
          <a:p>
            <a:pPr lvl="1"/>
            <a:r>
              <a:rPr lang="en-US" sz="2200"/>
              <a:t>Intersectionality</a:t>
            </a:r>
          </a:p>
          <a:p>
            <a:pPr lvl="1"/>
            <a:r>
              <a:rPr lang="en-US" sz="2200"/>
              <a:t>Responding to needs we have &amp; we could anticipate</a:t>
            </a:r>
          </a:p>
          <a:p>
            <a:r>
              <a:rPr lang="en-US" sz="2200"/>
              <a:t>How are we incorporating and asking for cultural wisdom</a:t>
            </a:r>
          </a:p>
          <a:p>
            <a:r>
              <a:rPr lang="en-US" sz="2200"/>
              <a:t>How are we involving all families</a:t>
            </a:r>
          </a:p>
          <a:p>
            <a:r>
              <a:rPr lang="en-US" sz="2200"/>
              <a:t>What kinds of local community agencies can we partner with?</a:t>
            </a:r>
          </a:p>
        </p:txBody>
      </p:sp>
    </p:spTree>
    <p:extLst>
      <p:ext uri="{BB962C8B-B14F-4D97-AF65-F5344CB8AC3E}">
        <p14:creationId xmlns:p14="http://schemas.microsoft.com/office/powerpoint/2010/main" val="44086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CC765-882E-AAB3-30DD-D2445AC7B6DC}"/>
              </a:ext>
            </a:extLst>
          </p:cNvPr>
          <p:cNvSpPr>
            <a:spLocks noGrp="1"/>
          </p:cNvSpPr>
          <p:nvPr>
            <p:ph type="title"/>
          </p:nvPr>
        </p:nvSpPr>
        <p:spPr>
          <a:xfrm>
            <a:off x="4654296" y="329184"/>
            <a:ext cx="6894576" cy="1783080"/>
          </a:xfrm>
        </p:spPr>
        <p:txBody>
          <a:bodyPr anchor="b">
            <a:normAutofit/>
          </a:bodyPr>
          <a:lstStyle/>
          <a:p>
            <a:r>
              <a:rPr lang="en-US" sz="5400"/>
              <a:t>Financial	</a:t>
            </a:r>
          </a:p>
        </p:txBody>
      </p:sp>
      <p:pic>
        <p:nvPicPr>
          <p:cNvPr id="5" name="Picture 4" descr="Close-up of a calculator keypad">
            <a:extLst>
              <a:ext uri="{FF2B5EF4-FFF2-40B4-BE49-F238E27FC236}">
                <a16:creationId xmlns:a16="http://schemas.microsoft.com/office/drawing/2014/main" id="{57623A81-F92F-8245-F456-086B6176F947}"/>
              </a:ext>
            </a:extLst>
          </p:cNvPr>
          <p:cNvPicPr>
            <a:picLocks noChangeAspect="1"/>
          </p:cNvPicPr>
          <p:nvPr/>
        </p:nvPicPr>
        <p:blipFill rotWithShape="1">
          <a:blip r:embed="rId2"/>
          <a:srcRect l="27133" r="33719"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EBF298-6158-7E77-EDBD-EE45E0C71B3A}"/>
              </a:ext>
            </a:extLst>
          </p:cNvPr>
          <p:cNvSpPr>
            <a:spLocks noGrp="1"/>
          </p:cNvSpPr>
          <p:nvPr>
            <p:ph idx="1"/>
          </p:nvPr>
        </p:nvSpPr>
        <p:spPr>
          <a:xfrm>
            <a:off x="4654296" y="2706624"/>
            <a:ext cx="6894576" cy="3483864"/>
          </a:xfrm>
        </p:spPr>
        <p:txBody>
          <a:bodyPr>
            <a:normAutofit/>
          </a:bodyPr>
          <a:lstStyle/>
          <a:p>
            <a:r>
              <a:rPr lang="en-US" sz="2200"/>
              <a:t>Are we spending money on the students we want or the students we have?</a:t>
            </a:r>
          </a:p>
          <a:p>
            <a:pPr marL="0" indent="0">
              <a:buNone/>
            </a:pPr>
            <a:endParaRPr lang="en-US" sz="2200"/>
          </a:p>
          <a:p>
            <a:r>
              <a:rPr lang="en-US" sz="2200"/>
              <a:t>Are we planning for finances for the students we want or the students we have?</a:t>
            </a:r>
          </a:p>
        </p:txBody>
      </p:sp>
    </p:spTree>
    <p:extLst>
      <p:ext uri="{BB962C8B-B14F-4D97-AF65-F5344CB8AC3E}">
        <p14:creationId xmlns:p14="http://schemas.microsoft.com/office/powerpoint/2010/main" val="106653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3D rendering of game pieces tied together with a rope">
            <a:extLst>
              <a:ext uri="{FF2B5EF4-FFF2-40B4-BE49-F238E27FC236}">
                <a16:creationId xmlns:a16="http://schemas.microsoft.com/office/drawing/2014/main" id="{E3287AFA-3CF3-C7AC-BAEC-45480DE34A7B}"/>
              </a:ext>
            </a:extLst>
          </p:cNvPr>
          <p:cNvPicPr>
            <a:picLocks noChangeAspect="1"/>
          </p:cNvPicPr>
          <p:nvPr/>
        </p:nvPicPr>
        <p:blipFill rotWithShape="1">
          <a:blip r:embed="rId2"/>
          <a:srcRect t="5436"/>
          <a:stretch/>
        </p:blipFill>
        <p:spPr>
          <a:xfrm>
            <a:off x="952228" y="-114290"/>
            <a:ext cx="9669642" cy="6857990"/>
          </a:xfrm>
          <a:prstGeom prst="rect">
            <a:avLst/>
          </a:prstGeom>
          <a:effectLst>
            <a:softEdge rad="1270000"/>
          </a:effectLst>
        </p:spPr>
      </p:pic>
      <p:sp>
        <p:nvSpPr>
          <p:cNvPr id="24" name="Rectangle 2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AA9253-5A13-0F9E-ADED-5D499883C44F}"/>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b="1"/>
              <a:t>Individualized Supports</a:t>
            </a:r>
          </a:p>
        </p:txBody>
      </p:sp>
      <p:sp>
        <p:nvSpPr>
          <p:cNvPr id="5" name="Text Placeholder 4">
            <a:extLst>
              <a:ext uri="{FF2B5EF4-FFF2-40B4-BE49-F238E27FC236}">
                <a16:creationId xmlns:a16="http://schemas.microsoft.com/office/drawing/2014/main" id="{A3BC84E6-C6B9-9BA5-81E4-DC5F4319E80B}"/>
              </a:ext>
            </a:extLst>
          </p:cNvPr>
          <p:cNvSpPr>
            <a:spLocks noGrp="1"/>
          </p:cNvSpPr>
          <p:nvPr>
            <p:ph type="body" idx="1"/>
          </p:nvPr>
        </p:nvSpPr>
        <p:spPr>
          <a:xfrm>
            <a:off x="952229" y="4629234"/>
            <a:ext cx="3973386" cy="1485319"/>
          </a:xfrm>
          <a:noFill/>
        </p:spPr>
        <p:txBody>
          <a:bodyPr vert="horz" lIns="91440" tIns="45720" rIns="91440" bIns="45720" rtlCol="0">
            <a:normAutofit/>
          </a:bodyPr>
          <a:lstStyle/>
          <a:p>
            <a:endParaRPr lang="en-US">
              <a:solidFill>
                <a:schemeClr val="tx1"/>
              </a:solidFill>
            </a:endParaRPr>
          </a:p>
        </p:txBody>
      </p:sp>
    </p:spTree>
    <p:extLst>
      <p:ext uri="{BB962C8B-B14F-4D97-AF65-F5344CB8AC3E}">
        <p14:creationId xmlns:p14="http://schemas.microsoft.com/office/powerpoint/2010/main" val="135963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889" y="4883544"/>
            <a:ext cx="3876086" cy="1556907"/>
          </a:xfrm>
        </p:spPr>
        <p:txBody>
          <a:bodyPr anchor="ctr">
            <a:normAutofit/>
          </a:bodyPr>
          <a:lstStyle/>
          <a:p>
            <a:r>
              <a:rPr lang="en-US" sz="3200">
                <a:cs typeface="Calibri Light"/>
              </a:rPr>
              <a:t>Pronunciation</a:t>
            </a:r>
            <a:endParaRPr lang="en-US" sz="3200"/>
          </a:p>
        </p:txBody>
      </p:sp>
      <p:sp>
        <p:nvSpPr>
          <p:cNvPr id="12" name="Rectangle 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ulti coloured wooden stick figures">
            <a:extLst>
              <a:ext uri="{FF2B5EF4-FFF2-40B4-BE49-F238E27FC236}">
                <a16:creationId xmlns:a16="http://schemas.microsoft.com/office/drawing/2014/main" id="{FD1A8F70-AF8A-2FB5-6603-82628698FE22}"/>
              </a:ext>
            </a:extLst>
          </p:cNvPr>
          <p:cNvPicPr>
            <a:picLocks noChangeAspect="1"/>
          </p:cNvPicPr>
          <p:nvPr/>
        </p:nvPicPr>
        <p:blipFill rotWithShape="1">
          <a:blip r:embed="rId3"/>
          <a:srcRect t="28025" b="28026"/>
          <a:stretch/>
        </p:blipFill>
        <p:spPr>
          <a:xfrm>
            <a:off x="959205" y="720154"/>
            <a:ext cx="10369645" cy="3155970"/>
          </a:xfrm>
          <a:prstGeom prst="rect">
            <a:avLst/>
          </a:prstGeom>
        </p:spPr>
      </p:pic>
      <p:sp>
        <p:nvSpPr>
          <p:cNvPr id="8" name="Rectangle 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5197615" y="4748544"/>
            <a:ext cx="6837770" cy="1948461"/>
          </a:xfrm>
        </p:spPr>
        <p:txBody>
          <a:bodyPr vert="horz" lIns="91440" tIns="45720" rIns="91440" bIns="45720" rtlCol="0" anchor="ctr">
            <a:normAutofit fontScale="70000" lnSpcReduction="20000"/>
          </a:bodyPr>
          <a:lstStyle/>
          <a:p>
            <a:pPr lvl="1"/>
            <a:endParaRPr lang="en-US" sz="1100">
              <a:cs typeface="Calibri"/>
            </a:endParaRPr>
          </a:p>
          <a:p>
            <a:pPr lvl="1"/>
            <a:endParaRPr lang="en-US" sz="1100">
              <a:cs typeface="Calibri"/>
            </a:endParaRPr>
          </a:p>
          <a:p>
            <a:pPr lvl="1"/>
            <a:r>
              <a:rPr lang="en-US" sz="3400">
                <a:cs typeface="Calibri"/>
              </a:rPr>
              <a:t>Learn students' names</a:t>
            </a:r>
          </a:p>
          <a:p>
            <a:pPr lvl="1"/>
            <a:r>
              <a:rPr lang="en-US" sz="3400">
                <a:cs typeface="Calibri"/>
              </a:rPr>
              <a:t>How they sound</a:t>
            </a:r>
          </a:p>
          <a:p>
            <a:pPr lvl="1"/>
            <a:r>
              <a:rPr lang="en-US" sz="3400">
                <a:cs typeface="Calibri"/>
              </a:rPr>
              <a:t>What their name means to them</a:t>
            </a:r>
          </a:p>
          <a:p>
            <a:pPr lvl="1"/>
            <a:r>
              <a:rPr lang="en-US" sz="3400">
                <a:cs typeface="Calibri"/>
              </a:rPr>
              <a:t>Demonstrate vulnerability</a:t>
            </a:r>
          </a:p>
          <a:p>
            <a:pPr lvl="1"/>
            <a:r>
              <a:rPr lang="en-US" sz="3400">
                <a:cs typeface="Calibri"/>
              </a:rPr>
              <a:t>ASAP</a:t>
            </a:r>
          </a:p>
          <a:p>
            <a:pPr lvl="1"/>
            <a:endParaRPr lang="en-US" sz="1100">
              <a:cs typeface="Calibri"/>
            </a:endParaRPr>
          </a:p>
          <a:p>
            <a:pPr lvl="1"/>
            <a:endParaRPr lang="en-US" sz="1100">
              <a:cs typeface="Calibri"/>
            </a:endParaRPr>
          </a:p>
          <a:p>
            <a:pPr lvl="1"/>
            <a:endParaRPr lang="en-US" sz="1100">
              <a:cs typeface="Calibri"/>
            </a:endParaRPr>
          </a:p>
        </p:txBody>
      </p:sp>
    </p:spTree>
    <p:extLst>
      <p:ext uri="{BB962C8B-B14F-4D97-AF65-F5344CB8AC3E}">
        <p14:creationId xmlns:p14="http://schemas.microsoft.com/office/powerpoint/2010/main" val="228998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63F2-D131-6E81-C696-73ADB2CB1BCB}"/>
              </a:ext>
            </a:extLst>
          </p:cNvPr>
          <p:cNvSpPr>
            <a:spLocks noGrp="1"/>
          </p:cNvSpPr>
          <p:nvPr>
            <p:ph type="title"/>
          </p:nvPr>
        </p:nvSpPr>
        <p:spPr/>
        <p:txBody>
          <a:bodyPr/>
          <a:lstStyle/>
          <a:p>
            <a:r>
              <a:rPr lang="en-US" dirty="0">
                <a:ea typeface="Calibri Light"/>
                <a:cs typeface="Calibri Light"/>
              </a:rPr>
              <a:t>Definitions</a:t>
            </a:r>
            <a:endParaRPr lang="en-US" dirty="0"/>
          </a:p>
        </p:txBody>
      </p:sp>
      <p:pic>
        <p:nvPicPr>
          <p:cNvPr id="4" name="Content Placeholder 3" descr="A blue umbrella with white text">
            <a:extLst>
              <a:ext uri="{FF2B5EF4-FFF2-40B4-BE49-F238E27FC236}">
                <a16:creationId xmlns:a16="http://schemas.microsoft.com/office/drawing/2014/main" id="{6628162A-C1F9-5035-9147-9B472FC85774}"/>
              </a:ext>
            </a:extLst>
          </p:cNvPr>
          <p:cNvPicPr>
            <a:picLocks noGrp="1" noChangeAspect="1"/>
          </p:cNvPicPr>
          <p:nvPr>
            <p:ph idx="1"/>
          </p:nvPr>
        </p:nvPicPr>
        <p:blipFill>
          <a:blip r:embed="rId2"/>
          <a:stretch>
            <a:fillRect/>
          </a:stretch>
        </p:blipFill>
        <p:spPr>
          <a:xfrm>
            <a:off x="1739120" y="1569755"/>
            <a:ext cx="8726675" cy="4088162"/>
          </a:xfrm>
        </p:spPr>
      </p:pic>
    </p:spTree>
    <p:extLst>
      <p:ext uri="{BB962C8B-B14F-4D97-AF65-F5344CB8AC3E}">
        <p14:creationId xmlns:p14="http://schemas.microsoft.com/office/powerpoint/2010/main" val="141107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n-US" sz="5400">
                <a:cs typeface="Calibri Light"/>
              </a:rPr>
              <a:t>Finding Joy</a:t>
            </a:r>
            <a:endParaRPr lang="en-US" sz="5400"/>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endParaRPr lang="en-US" sz="2200">
              <a:cs typeface="Calibri"/>
            </a:endParaRPr>
          </a:p>
          <a:p>
            <a:pPr lvl="1"/>
            <a:r>
              <a:rPr lang="en-US">
                <a:cs typeface="Calibri"/>
              </a:rPr>
              <a:t>Find something that brings them joy!</a:t>
            </a:r>
          </a:p>
          <a:p>
            <a:pPr marL="457200" lvl="1" indent="0">
              <a:buNone/>
            </a:pPr>
            <a:endParaRPr lang="en-US">
              <a:cs typeface="Calibri"/>
            </a:endParaRPr>
          </a:p>
          <a:p>
            <a:pPr lvl="1"/>
            <a:r>
              <a:rPr lang="en-US">
                <a:cs typeface="Calibri"/>
              </a:rPr>
              <a:t>Connect &amp; Share</a:t>
            </a:r>
          </a:p>
          <a:p>
            <a:pPr lvl="1"/>
            <a:endParaRPr lang="en-US" sz="2200">
              <a:cs typeface="Calibri"/>
            </a:endParaRPr>
          </a:p>
          <a:p>
            <a:pPr lvl="1"/>
            <a:endParaRPr lang="en-US" sz="2200">
              <a:cs typeface="Calibri"/>
            </a:endParaRPr>
          </a:p>
          <a:p>
            <a:pPr lvl="1"/>
            <a:endParaRPr lang="en-US" sz="2200">
              <a:cs typeface="Calibri"/>
            </a:endParaRPr>
          </a:p>
          <a:p>
            <a:pPr lvl="1"/>
            <a:endParaRPr lang="en-US" sz="2200">
              <a:cs typeface="Calibri"/>
            </a:endParaRPr>
          </a:p>
          <a:p>
            <a:pPr lvl="1"/>
            <a:endParaRPr lang="en-US" sz="2200">
              <a:cs typeface="Calibri"/>
            </a:endParaRPr>
          </a:p>
        </p:txBody>
      </p:sp>
      <p:pic>
        <p:nvPicPr>
          <p:cNvPr id="5" name="Picture 4" descr="Flying soap bubbles">
            <a:extLst>
              <a:ext uri="{FF2B5EF4-FFF2-40B4-BE49-F238E27FC236}">
                <a16:creationId xmlns:a16="http://schemas.microsoft.com/office/drawing/2014/main" id="{D7F66058-A87E-4A32-66B4-93C1EC0F1A82}"/>
              </a:ext>
            </a:extLst>
          </p:cNvPr>
          <p:cNvPicPr>
            <a:picLocks noChangeAspect="1"/>
          </p:cNvPicPr>
          <p:nvPr/>
        </p:nvPicPr>
        <p:blipFill rotWithShape="1">
          <a:blip r:embed="rId3"/>
          <a:srcRect l="27395" r="22467" b="-1"/>
          <a:stretch/>
        </p:blipFill>
        <p:spPr>
          <a:xfrm>
            <a:off x="6011332" y="640080"/>
            <a:ext cx="4189648" cy="557784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70D7-7237-789B-0E99-91BAF18BBA59}"/>
              </a:ext>
            </a:extLst>
          </p:cNvPr>
          <p:cNvSpPr>
            <a:spLocks noGrp="1"/>
          </p:cNvSpPr>
          <p:nvPr>
            <p:ph type="title"/>
          </p:nvPr>
        </p:nvSpPr>
        <p:spPr/>
        <p:txBody>
          <a:bodyPr/>
          <a:lstStyle/>
          <a:p>
            <a:r>
              <a:rPr lang="en-US">
                <a:ea typeface="Calibri Light"/>
                <a:cs typeface="Calibri Light"/>
              </a:rPr>
              <a:t>Scenario #3</a:t>
            </a:r>
            <a:endParaRPr lang="en-US"/>
          </a:p>
        </p:txBody>
      </p:sp>
      <p:sp>
        <p:nvSpPr>
          <p:cNvPr id="3" name="Content Placeholder 2">
            <a:extLst>
              <a:ext uri="{FF2B5EF4-FFF2-40B4-BE49-F238E27FC236}">
                <a16:creationId xmlns:a16="http://schemas.microsoft.com/office/drawing/2014/main" id="{F5525F32-6234-11D7-2DC2-FF35B22C617B}"/>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Fatima is a 9th grade student at a 9-12 school who recently arrived in Colorado from Afghanistan. Fatima speaks Dari and has not had any instruction in English before coming to the United States. Multilingual learners at the school primarily speak Spanish as their native language. No one else at the school speaks Dari and although Google translate has Farsi, translation resources are limited. Fatima generally has a positive attitude about school; however, school staff is concerned that Fatima is feeling isolated, confused, not growing. </a:t>
            </a:r>
          </a:p>
        </p:txBody>
      </p:sp>
    </p:spTree>
    <p:extLst>
      <p:ext uri="{BB962C8B-B14F-4D97-AF65-F5344CB8AC3E}">
        <p14:creationId xmlns:p14="http://schemas.microsoft.com/office/powerpoint/2010/main" val="165412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D spheres connected with a red line">
            <a:extLst>
              <a:ext uri="{FF2B5EF4-FFF2-40B4-BE49-F238E27FC236}">
                <a16:creationId xmlns:a16="http://schemas.microsoft.com/office/drawing/2014/main" id="{66D17A97-CE36-A29E-563D-BA541194BBCF}"/>
              </a:ext>
            </a:extLst>
          </p:cNvPr>
          <p:cNvPicPr>
            <a:picLocks noChangeAspect="1"/>
          </p:cNvPicPr>
          <p:nvPr/>
        </p:nvPicPr>
        <p:blipFill rotWithShape="1">
          <a:blip r:embed="rId3"/>
          <a:srcRect t="5436"/>
          <a:stretch/>
        </p:blipFill>
        <p:spPr>
          <a:xfrm>
            <a:off x="2945266" y="10"/>
            <a:ext cx="9669642" cy="6857990"/>
          </a:xfrm>
          <a:prstGeom prst="rect">
            <a:avLst/>
          </a:prstGeom>
          <a:effectLst>
            <a:softEdge rad="635000"/>
          </a:effectLst>
        </p:spPr>
      </p:pic>
      <p:sp>
        <p:nvSpPr>
          <p:cNvPr id="2" name="Title 1"/>
          <p:cNvSpPr>
            <a:spLocks noGrp="1"/>
          </p:cNvSpPr>
          <p:nvPr>
            <p:ph type="title"/>
          </p:nvPr>
        </p:nvSpPr>
        <p:spPr/>
        <p:txBody>
          <a:bodyPr>
            <a:normAutofit/>
          </a:bodyPr>
          <a:lstStyle/>
          <a:p>
            <a:r>
              <a:rPr lang="en-US" sz="4000">
                <a:cs typeface="Calibri Light"/>
              </a:rPr>
              <a:t>Making the Connection</a:t>
            </a:r>
            <a:endParaRPr lang="en-US" sz="4000"/>
          </a:p>
        </p:txBody>
      </p:sp>
      <p:sp>
        <p:nvSpPr>
          <p:cNvPr id="3" name="Subtitle 2"/>
          <p:cNvSpPr>
            <a:spLocks noGrp="1"/>
          </p:cNvSpPr>
          <p:nvPr>
            <p:ph idx="1"/>
          </p:nvPr>
        </p:nvSpPr>
        <p:spPr/>
        <p:txBody>
          <a:bodyPr vert="horz" lIns="91440" tIns="45720" rIns="91440" bIns="45720" rtlCol="0">
            <a:normAutofit/>
          </a:bodyPr>
          <a:lstStyle/>
          <a:p>
            <a:pPr marL="0" indent="0">
              <a:buNone/>
            </a:pPr>
            <a:endParaRPr lang="en-US" sz="2000">
              <a:cs typeface="Calibri"/>
            </a:endParaRPr>
          </a:p>
          <a:p>
            <a:pPr lvl="1"/>
            <a:r>
              <a:rPr lang="en-US">
                <a:cs typeface="Calibri"/>
              </a:rPr>
              <a:t>Be Interested</a:t>
            </a:r>
            <a:endParaRPr lang="en-US"/>
          </a:p>
          <a:p>
            <a:pPr lvl="1"/>
            <a:r>
              <a:rPr lang="en-US">
                <a:cs typeface="Calibri"/>
              </a:rPr>
              <a:t>Be Interesting</a:t>
            </a:r>
          </a:p>
          <a:p>
            <a:pPr lvl="1"/>
            <a:r>
              <a:rPr lang="en-US">
                <a:cs typeface="Calibri"/>
              </a:rPr>
              <a:t>Connect</a:t>
            </a:r>
          </a:p>
          <a:p>
            <a:pPr lvl="1"/>
            <a:r>
              <a:rPr lang="en-US">
                <a:cs typeface="Calibri"/>
              </a:rPr>
              <a:t>Implicit Bias</a:t>
            </a:r>
          </a:p>
          <a:p>
            <a:pPr lvl="1"/>
            <a:endParaRPr lang="en-US" sz="2000">
              <a:cs typeface="Calibri"/>
            </a:endParaRPr>
          </a:p>
          <a:p>
            <a:pPr lvl="1"/>
            <a:endParaRPr lang="en-US" sz="2000">
              <a:cs typeface="Calibri"/>
            </a:endParaRPr>
          </a:p>
          <a:p>
            <a:pPr lvl="1"/>
            <a:endParaRPr lang="en-US" sz="2000">
              <a:cs typeface="Calibri"/>
            </a:endParaRPr>
          </a:p>
          <a:p>
            <a:pPr lvl="1"/>
            <a:endParaRPr lang="en-US" sz="2000">
              <a:cs typeface="Calibri"/>
            </a:endParaRPr>
          </a:p>
          <a:p>
            <a:pPr lvl="1"/>
            <a:endParaRPr lang="en-US" sz="2000">
              <a:cs typeface="Calibri"/>
            </a:endParaRPr>
          </a:p>
        </p:txBody>
      </p:sp>
    </p:spTree>
    <p:extLst>
      <p:ext uri="{BB962C8B-B14F-4D97-AF65-F5344CB8AC3E}">
        <p14:creationId xmlns:p14="http://schemas.microsoft.com/office/powerpoint/2010/main" val="351596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02657" y="525195"/>
            <a:ext cx="4148093" cy="2806506"/>
          </a:xfrm>
        </p:spPr>
        <p:txBody>
          <a:bodyPr anchor="b">
            <a:normAutofit/>
          </a:bodyPr>
          <a:lstStyle/>
          <a:p>
            <a:r>
              <a:rPr lang="en-US" sz="4000">
                <a:cs typeface="Calibri Light"/>
              </a:rPr>
              <a:t>Using Social Theory</a:t>
            </a:r>
            <a:br>
              <a:rPr lang="en-US" sz="4000">
                <a:cs typeface="Calibri Light"/>
              </a:rPr>
            </a:br>
            <a:br>
              <a:rPr lang="en-US" sz="4000">
                <a:cs typeface="Calibri Light"/>
              </a:rPr>
            </a:br>
            <a:endParaRPr lang="en-US" sz="4000"/>
          </a:p>
        </p:txBody>
      </p:sp>
      <p:pic>
        <p:nvPicPr>
          <p:cNvPr id="5" name="Picture 4" descr="Geometric shapes on a wooden background">
            <a:extLst>
              <a:ext uri="{FF2B5EF4-FFF2-40B4-BE49-F238E27FC236}">
                <a16:creationId xmlns:a16="http://schemas.microsoft.com/office/drawing/2014/main" id="{C07B0D63-B529-0D7E-24EF-F88F6024A1DD}"/>
              </a:ext>
            </a:extLst>
          </p:cNvPr>
          <p:cNvPicPr>
            <a:picLocks noChangeAspect="1"/>
          </p:cNvPicPr>
          <p:nvPr/>
        </p:nvPicPr>
        <p:blipFill rotWithShape="1">
          <a:blip r:embed="rId3"/>
          <a:srcRect t="2519" b="13212"/>
          <a:stretch/>
        </p:blipFill>
        <p:spPr>
          <a:xfrm>
            <a:off x="177674" y="1368679"/>
            <a:ext cx="6646989" cy="3738901"/>
          </a:xfrm>
          <a:prstGeom prst="rect">
            <a:avLst/>
          </a:prstGeom>
        </p:spPr>
      </p:pic>
      <p:sp>
        <p:nvSpPr>
          <p:cNvPr id="3" name="Subtitle 2"/>
          <p:cNvSpPr>
            <a:spLocks noGrp="1"/>
          </p:cNvSpPr>
          <p:nvPr>
            <p:ph idx="1"/>
          </p:nvPr>
        </p:nvSpPr>
        <p:spPr>
          <a:xfrm>
            <a:off x="7202657" y="2846070"/>
            <a:ext cx="4811669" cy="3600450"/>
          </a:xfrm>
        </p:spPr>
        <p:txBody>
          <a:bodyPr vert="horz" lIns="91440" tIns="45720" rIns="91440" bIns="45720" rtlCol="0">
            <a:normAutofit/>
          </a:bodyPr>
          <a:lstStyle/>
          <a:p>
            <a:pPr marL="0" indent="0">
              <a:buNone/>
            </a:pPr>
            <a:endParaRPr lang="en-US" sz="2000">
              <a:cs typeface="Calibri"/>
            </a:endParaRPr>
          </a:p>
          <a:p>
            <a:pPr lvl="1"/>
            <a:r>
              <a:rPr lang="en-US">
                <a:cs typeface="Calibri"/>
              </a:rPr>
              <a:t>Demonstrate Developmental Appropriateness</a:t>
            </a:r>
          </a:p>
          <a:p>
            <a:pPr marL="457200" lvl="1" indent="0">
              <a:buNone/>
            </a:pPr>
            <a:endParaRPr lang="en-US">
              <a:cs typeface="Calibri"/>
            </a:endParaRPr>
          </a:p>
          <a:p>
            <a:pPr lvl="1"/>
            <a:r>
              <a:rPr lang="en-US">
                <a:cs typeface="Calibri"/>
              </a:rPr>
              <a:t>Modeling</a:t>
            </a:r>
          </a:p>
          <a:p>
            <a:pPr marL="457200" lvl="1" indent="0">
              <a:buNone/>
            </a:pPr>
            <a:endParaRPr lang="en-US">
              <a:cs typeface="Calibri"/>
            </a:endParaRPr>
          </a:p>
          <a:p>
            <a:pPr lvl="1"/>
            <a:r>
              <a:rPr lang="en-US">
                <a:cs typeface="Calibri"/>
              </a:rPr>
              <a:t>Think Out loud</a:t>
            </a:r>
          </a:p>
          <a:p>
            <a:pPr lvl="1"/>
            <a:endParaRPr lang="en-US" sz="2000">
              <a:cs typeface="Calibri"/>
            </a:endParaRPr>
          </a:p>
          <a:p>
            <a:pPr lvl="1"/>
            <a:endParaRPr lang="en-US" sz="2000">
              <a:cs typeface="Calibri"/>
            </a:endParaRPr>
          </a:p>
          <a:p>
            <a:pPr lvl="1"/>
            <a:endParaRPr lang="en-US" sz="2000">
              <a:cs typeface="Calibri"/>
            </a:endParaRPr>
          </a:p>
          <a:p>
            <a:pPr lvl="1"/>
            <a:endParaRPr lang="en-US" sz="2000">
              <a:cs typeface="Calibri"/>
            </a:endParaRPr>
          </a:p>
          <a:p>
            <a:pPr lvl="1"/>
            <a:endParaRPr lang="en-US" sz="2000">
              <a:cs typeface="Calibri"/>
            </a:endParaRPr>
          </a:p>
          <a:p>
            <a:pPr lvl="2"/>
            <a:endParaRPr lang="en-US">
              <a:cs typeface="Calibri"/>
            </a:endParaRPr>
          </a:p>
        </p:txBody>
      </p:sp>
    </p:spTree>
    <p:extLst>
      <p:ext uri="{BB962C8B-B14F-4D97-AF65-F5344CB8AC3E}">
        <p14:creationId xmlns:p14="http://schemas.microsoft.com/office/powerpoint/2010/main" val="395804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a:cs typeface="Calibri Light"/>
              </a:rPr>
              <a:t>Resource Connections</a:t>
            </a:r>
            <a:endParaRPr lang="en-US" sz="5400"/>
          </a:p>
        </p:txBody>
      </p:sp>
      <p:pic>
        <p:nvPicPr>
          <p:cNvPr id="5" name="Picture 4" descr="A 3D pattern of ring shapes connected by lines">
            <a:extLst>
              <a:ext uri="{FF2B5EF4-FFF2-40B4-BE49-F238E27FC236}">
                <a16:creationId xmlns:a16="http://schemas.microsoft.com/office/drawing/2014/main" id="{574A4DA0-40C8-A7F8-784A-2CEE67DAF0CB}"/>
              </a:ext>
            </a:extLst>
          </p:cNvPr>
          <p:cNvPicPr>
            <a:picLocks noChangeAspect="1"/>
          </p:cNvPicPr>
          <p:nvPr/>
        </p:nvPicPr>
        <p:blipFill rotWithShape="1">
          <a:blip r:embed="rId3"/>
          <a:srcRect l="14538" r="472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5297762" y="2706624"/>
            <a:ext cx="6251110" cy="3483864"/>
          </a:xfrm>
        </p:spPr>
        <p:txBody>
          <a:bodyPr vert="horz" lIns="91440" tIns="45720" rIns="91440" bIns="45720" rtlCol="0">
            <a:normAutofit/>
          </a:bodyPr>
          <a:lstStyle/>
          <a:p>
            <a:pPr marL="0" indent="0">
              <a:buNone/>
            </a:pPr>
            <a:endParaRPr lang="en-US" sz="2200">
              <a:cs typeface="Calibri"/>
            </a:endParaRPr>
          </a:p>
          <a:p>
            <a:pPr lvl="1"/>
            <a:r>
              <a:rPr lang="en-US">
                <a:cs typeface="Calibri"/>
              </a:rPr>
              <a:t>Strategically Connect Communications</a:t>
            </a:r>
            <a:endParaRPr lang="en-US"/>
          </a:p>
          <a:p>
            <a:pPr lvl="1"/>
            <a:r>
              <a:rPr lang="en-US">
                <a:cs typeface="Calibri"/>
              </a:rPr>
              <a:t>Staff Relationships</a:t>
            </a:r>
          </a:p>
          <a:p>
            <a:pPr lvl="1"/>
            <a:r>
              <a:rPr lang="en-US">
                <a:cs typeface="Calibri"/>
              </a:rPr>
              <a:t>Translations</a:t>
            </a:r>
          </a:p>
          <a:p>
            <a:pPr lvl="1"/>
            <a:r>
              <a:rPr lang="en-US">
                <a:cs typeface="Calibri"/>
              </a:rPr>
              <a:t>Interpreters</a:t>
            </a:r>
          </a:p>
          <a:p>
            <a:pPr lvl="1"/>
            <a:endParaRPr lang="en-US" sz="2200">
              <a:cs typeface="Calibri"/>
            </a:endParaRPr>
          </a:p>
          <a:p>
            <a:pPr lvl="1"/>
            <a:endParaRPr lang="en-US" sz="2200">
              <a:cs typeface="Calibri"/>
            </a:endParaRPr>
          </a:p>
          <a:p>
            <a:pPr lvl="1"/>
            <a:endParaRPr lang="en-US" sz="2200">
              <a:cs typeface="Calibri"/>
            </a:endParaRPr>
          </a:p>
          <a:p>
            <a:pPr lvl="1"/>
            <a:endParaRPr lang="en-US" sz="2200">
              <a:cs typeface="Calibri"/>
            </a:endParaRPr>
          </a:p>
          <a:p>
            <a:pPr lvl="1"/>
            <a:endParaRPr lang="en-US" sz="2200">
              <a:cs typeface="Calibri"/>
            </a:endParaRPr>
          </a:p>
          <a:p>
            <a:pPr lvl="2"/>
            <a:endParaRPr lang="en-US" sz="2200">
              <a:cs typeface="Calibri"/>
            </a:endParaRPr>
          </a:p>
        </p:txBody>
      </p:sp>
    </p:spTree>
    <p:extLst>
      <p:ext uri="{BB962C8B-B14F-4D97-AF65-F5344CB8AC3E}">
        <p14:creationId xmlns:p14="http://schemas.microsoft.com/office/powerpoint/2010/main" val="84460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172E6-70AD-A644-572F-AD7141B2AE58}"/>
              </a:ext>
            </a:extLst>
          </p:cNvPr>
          <p:cNvSpPr>
            <a:spLocks noGrp="1"/>
          </p:cNvSpPr>
          <p:nvPr>
            <p:ph type="title"/>
          </p:nvPr>
        </p:nvSpPr>
        <p:spPr/>
        <p:txBody>
          <a:bodyPr/>
          <a:lstStyle/>
          <a:p>
            <a:r>
              <a:rPr lang="en-US"/>
              <a:t>Resources</a:t>
            </a:r>
          </a:p>
        </p:txBody>
      </p:sp>
      <p:graphicFrame>
        <p:nvGraphicFramePr>
          <p:cNvPr id="7" name="Content Placeholder 4" descr="Links to resources">
            <a:extLst>
              <a:ext uri="{FF2B5EF4-FFF2-40B4-BE49-F238E27FC236}">
                <a16:creationId xmlns:a16="http://schemas.microsoft.com/office/drawing/2014/main" id="{DDA3DE85-8197-9031-1911-CD42A558C3B9}"/>
              </a:ext>
            </a:extLst>
          </p:cNvPr>
          <p:cNvGraphicFramePr>
            <a:graphicFrameLocks noGrp="1"/>
          </p:cNvGraphicFramePr>
          <p:nvPr>
            <p:ph idx="1"/>
            <p:extLst>
              <p:ext uri="{D42A27DB-BD31-4B8C-83A1-F6EECF244321}">
                <p14:modId xmlns:p14="http://schemas.microsoft.com/office/powerpoint/2010/main" val="2110316152"/>
              </p:ext>
            </p:extLst>
          </p:nvPr>
        </p:nvGraphicFramePr>
        <p:xfrm>
          <a:off x="715297" y="175188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11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E3C6-41EA-0B7D-A18F-612F3F13BE54}"/>
              </a:ext>
            </a:extLst>
          </p:cNvPr>
          <p:cNvSpPr>
            <a:spLocks noGrp="1"/>
          </p:cNvSpPr>
          <p:nvPr>
            <p:ph type="title"/>
          </p:nvPr>
        </p:nvSpPr>
        <p:spPr/>
        <p:txBody>
          <a:bodyPr/>
          <a:lstStyle/>
          <a:p>
            <a:r>
              <a:rPr lang="en-US" dirty="0">
                <a:ea typeface="Calibri Light"/>
                <a:cs typeface="Calibri Light"/>
              </a:rPr>
              <a:t>Definitions II</a:t>
            </a:r>
            <a:endParaRPr lang="en-US" dirty="0"/>
          </a:p>
        </p:txBody>
      </p:sp>
      <p:sp>
        <p:nvSpPr>
          <p:cNvPr id="3" name="Content Placeholder 2">
            <a:extLst>
              <a:ext uri="{FF2B5EF4-FFF2-40B4-BE49-F238E27FC236}">
                <a16:creationId xmlns:a16="http://schemas.microsoft.com/office/drawing/2014/main" id="{61AE006E-293B-7498-2EBD-2C159CFF09CF}"/>
              </a:ext>
            </a:extLst>
          </p:cNvPr>
          <p:cNvSpPr>
            <a:spLocks noGrp="1"/>
          </p:cNvSpPr>
          <p:nvPr>
            <p:ph idx="1"/>
          </p:nvPr>
        </p:nvSpPr>
        <p:spPr/>
        <p:txBody>
          <a:bodyPr vert="horz" lIns="91440" tIns="45720" rIns="91440" bIns="45720" rtlCol="0" anchor="t">
            <a:normAutofit/>
          </a:bodyPr>
          <a:lstStyle/>
          <a:p>
            <a:r>
              <a:rPr lang="en-US">
                <a:ea typeface="Calibri"/>
                <a:cs typeface="Calibri"/>
              </a:rPr>
              <a:t>Who are Newcomer Students? (OELA, 2023)</a:t>
            </a:r>
          </a:p>
          <a:p>
            <a:pPr lvl="1">
              <a:buFont typeface="Courier New" panose="020B0604020202020204" pitchFamily="34" charset="0"/>
              <a:buChar char="o"/>
            </a:pPr>
            <a:r>
              <a:rPr lang="en-US">
                <a:ea typeface="Calibri"/>
                <a:cs typeface="Calibri"/>
              </a:rPr>
              <a:t>K-12 students born outside of the United States</a:t>
            </a:r>
          </a:p>
          <a:p>
            <a:pPr lvl="1">
              <a:buFont typeface="Courier New" panose="020B0604020202020204" pitchFamily="34" charset="0"/>
              <a:buChar char="o"/>
            </a:pPr>
            <a:r>
              <a:rPr lang="en-US">
                <a:ea typeface="Calibri"/>
                <a:cs typeface="Calibri"/>
              </a:rPr>
              <a:t>Arrived in the last 3 years</a:t>
            </a:r>
          </a:p>
          <a:p>
            <a:pPr lvl="1">
              <a:buFont typeface="Courier New" panose="020B0604020202020204" pitchFamily="34" charset="0"/>
              <a:buChar char="o"/>
            </a:pPr>
            <a:r>
              <a:rPr lang="en-US">
                <a:ea typeface="Calibri"/>
                <a:cs typeface="Calibri"/>
              </a:rPr>
              <a:t>Still learning English</a:t>
            </a:r>
          </a:p>
          <a:p>
            <a:pPr lvl="1">
              <a:buFont typeface="Courier New" panose="020B0604020202020204" pitchFamily="34" charset="0"/>
              <a:buChar char="o"/>
            </a:pPr>
            <a:endParaRPr lang="en-US">
              <a:ea typeface="Calibri"/>
              <a:cs typeface="Calibri"/>
            </a:endParaRPr>
          </a:p>
          <a:p>
            <a:pPr lvl="1">
              <a:buFont typeface="Courier New" panose="020B0604020202020204" pitchFamily="34" charset="0"/>
              <a:buChar char="o"/>
            </a:pPr>
            <a:endParaRPr lang="en-US">
              <a:ea typeface="Calibri"/>
              <a:cs typeface="Calibri"/>
            </a:endParaRPr>
          </a:p>
        </p:txBody>
      </p:sp>
    </p:spTree>
    <p:extLst>
      <p:ext uri="{BB962C8B-B14F-4D97-AF65-F5344CB8AC3E}">
        <p14:creationId xmlns:p14="http://schemas.microsoft.com/office/powerpoint/2010/main" val="78857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B136-D5CD-EFBA-E794-0C01020422BF}"/>
              </a:ext>
            </a:extLst>
          </p:cNvPr>
          <p:cNvSpPr>
            <a:spLocks noGrp="1"/>
          </p:cNvSpPr>
          <p:nvPr>
            <p:ph type="title"/>
          </p:nvPr>
        </p:nvSpPr>
        <p:spPr/>
        <p:txBody>
          <a:bodyPr/>
          <a:lstStyle/>
          <a:p>
            <a:r>
              <a:rPr lang="en-US" dirty="0">
                <a:cs typeface="Calibri Light"/>
              </a:rPr>
              <a:t>Logical Sequence</a:t>
            </a:r>
            <a:endParaRPr lang="en-US" dirty="0"/>
          </a:p>
        </p:txBody>
      </p:sp>
      <p:pic>
        <p:nvPicPr>
          <p:cNvPr id="4" name="Content Placeholder 3" descr="A green rectangles with white text&#10;Logical sequence of  ELP">
            <a:extLst>
              <a:ext uri="{FF2B5EF4-FFF2-40B4-BE49-F238E27FC236}">
                <a16:creationId xmlns:a16="http://schemas.microsoft.com/office/drawing/2014/main" id="{AC0BE122-32E7-1969-99AE-6A96D2787C50}"/>
              </a:ext>
            </a:extLst>
          </p:cNvPr>
          <p:cNvPicPr>
            <a:picLocks noGrp="1" noChangeAspect="1"/>
          </p:cNvPicPr>
          <p:nvPr>
            <p:ph idx="1"/>
          </p:nvPr>
        </p:nvPicPr>
        <p:blipFill>
          <a:blip r:embed="rId2"/>
          <a:stretch>
            <a:fillRect/>
          </a:stretch>
        </p:blipFill>
        <p:spPr>
          <a:xfrm>
            <a:off x="1676400" y="3320256"/>
            <a:ext cx="8839200" cy="1362075"/>
          </a:xfrm>
        </p:spPr>
      </p:pic>
    </p:spTree>
    <p:extLst>
      <p:ext uri="{BB962C8B-B14F-4D97-AF65-F5344CB8AC3E}">
        <p14:creationId xmlns:p14="http://schemas.microsoft.com/office/powerpoint/2010/main" val="144169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F76E-DF48-10FD-55AD-8B0E380F40DF}"/>
              </a:ext>
            </a:extLst>
          </p:cNvPr>
          <p:cNvSpPr>
            <a:spLocks noGrp="1"/>
          </p:cNvSpPr>
          <p:nvPr>
            <p:ph type="title"/>
          </p:nvPr>
        </p:nvSpPr>
        <p:spPr/>
        <p:txBody>
          <a:bodyPr/>
          <a:lstStyle/>
          <a:p>
            <a:r>
              <a:rPr lang="en-US">
                <a:cs typeface="Calibri Light"/>
              </a:rPr>
              <a:t>Legal Rights</a:t>
            </a:r>
            <a:endParaRPr lang="en-US"/>
          </a:p>
        </p:txBody>
      </p:sp>
      <p:sp>
        <p:nvSpPr>
          <p:cNvPr id="3" name="Content Placeholder 2">
            <a:extLst>
              <a:ext uri="{FF2B5EF4-FFF2-40B4-BE49-F238E27FC236}">
                <a16:creationId xmlns:a16="http://schemas.microsoft.com/office/drawing/2014/main" id="{F8F76C9B-67EB-68FE-21BE-81531A3D542E}"/>
              </a:ext>
            </a:extLst>
          </p:cNvPr>
          <p:cNvSpPr>
            <a:spLocks noGrp="1"/>
          </p:cNvSpPr>
          <p:nvPr>
            <p:ph idx="1"/>
          </p:nvPr>
        </p:nvSpPr>
        <p:spPr/>
        <p:txBody>
          <a:bodyPr vert="horz" lIns="91440" tIns="45720" rIns="91440" bIns="45720" rtlCol="0" anchor="t">
            <a:noAutofit/>
          </a:bodyPr>
          <a:lstStyle/>
          <a:p>
            <a:pPr marL="0" indent="0">
              <a:buNone/>
            </a:pPr>
            <a:r>
              <a:rPr lang="en-US" sz="2400" dirty="0">
                <a:latin typeface="Arial"/>
                <a:cs typeface="Arial"/>
              </a:rPr>
              <a:t>As you know, the Supreme Court of the United States held more than 40 years ago in the case of Plyler v. Doe, 457 U.S. 202 (1982) that </a:t>
            </a:r>
            <a:r>
              <a:rPr lang="en-US" sz="2400" b="1" dirty="0">
                <a:latin typeface="Arial"/>
                <a:cs typeface="Arial"/>
              </a:rPr>
              <a:t>all children in the United States have an equal right to enroll and participate in public elementary and secondary schools without regard to their or their parents’ or guardians’ immigration status</a:t>
            </a:r>
            <a:r>
              <a:rPr lang="en-US" sz="2400" dirty="0">
                <a:latin typeface="Arial"/>
                <a:cs typeface="Arial"/>
              </a:rPr>
              <a:t>. </a:t>
            </a:r>
            <a:r>
              <a:rPr lang="en-US" sz="2400" dirty="0">
                <a:solidFill>
                  <a:srgbClr val="FFFF00"/>
                </a:solidFill>
                <a:latin typeface="Arial"/>
                <a:cs typeface="Arial"/>
              </a:rPr>
              <a:t>Public school districts may not deny access to an education to any child based on immigration status.</a:t>
            </a:r>
            <a:r>
              <a:rPr lang="en-US" sz="2400" dirty="0">
                <a:latin typeface="Arial"/>
                <a:cs typeface="Arial"/>
              </a:rPr>
              <a:t> </a:t>
            </a:r>
            <a:r>
              <a:rPr lang="en-US" sz="2400" b="1" dirty="0">
                <a:latin typeface="Arial"/>
                <a:cs typeface="Arial"/>
              </a:rPr>
              <a:t>It is a violation of federal law for districts to prohibit or discourage children from enrolling in public schools</a:t>
            </a:r>
            <a:r>
              <a:rPr lang="en-US" sz="2400" dirty="0">
                <a:latin typeface="Arial"/>
                <a:cs typeface="Arial"/>
              </a:rPr>
              <a:t> because the children or their parents or guardians are not U.S. citizens or do not have immigration documentation. Therefore, a local educational agency (LEA) must provide such a student with equal access to a public elementary and secondary education, regardless of their or their parent’s actual or perceived national origin, citizenship, or immigration status, and determine whether the student is eligible, on the same basis as any other student, to participate in programs supported with local, State, and federal funds. </a:t>
            </a:r>
            <a:r>
              <a:rPr lang="en-US" sz="1000" dirty="0">
                <a:solidFill>
                  <a:srgbClr val="0563C1"/>
                </a:solidFill>
                <a:latin typeface="Arial"/>
                <a:cs typeface="Arial"/>
                <a:hlinkClick r:id="rId2"/>
              </a:rPr>
              <a:t>Dear Colleague Letter</a:t>
            </a:r>
            <a:r>
              <a:rPr lang="en-US" sz="1000" dirty="0">
                <a:latin typeface="Arial"/>
                <a:cs typeface="Arial"/>
              </a:rPr>
              <a:t> (September 2023)</a:t>
            </a:r>
            <a:br>
              <a:rPr lang="en-US" sz="2400" dirty="0"/>
            </a:br>
            <a:endParaRPr lang="en-US" sz="2400">
              <a:cs typeface="Calibri" panose="020F0502020204030204"/>
            </a:endParaRPr>
          </a:p>
        </p:txBody>
      </p:sp>
    </p:spTree>
    <p:extLst>
      <p:ext uri="{BB962C8B-B14F-4D97-AF65-F5344CB8AC3E}">
        <p14:creationId xmlns:p14="http://schemas.microsoft.com/office/powerpoint/2010/main" val="9712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9B11-3952-0F74-424E-96A522972A55}"/>
              </a:ext>
            </a:extLst>
          </p:cNvPr>
          <p:cNvSpPr>
            <a:spLocks noGrp="1"/>
          </p:cNvSpPr>
          <p:nvPr>
            <p:ph type="title"/>
          </p:nvPr>
        </p:nvSpPr>
        <p:spPr/>
        <p:txBody>
          <a:bodyPr/>
          <a:lstStyle/>
          <a:p>
            <a:r>
              <a:rPr lang="en-US">
                <a:ea typeface="Calibri Light"/>
                <a:cs typeface="Calibri Light"/>
              </a:rPr>
              <a:t>Scenario #1</a:t>
            </a:r>
            <a:endParaRPr lang="en-US"/>
          </a:p>
        </p:txBody>
      </p:sp>
      <p:sp>
        <p:nvSpPr>
          <p:cNvPr id="3" name="Content Placeholder 2">
            <a:extLst>
              <a:ext uri="{FF2B5EF4-FFF2-40B4-BE49-F238E27FC236}">
                <a16:creationId xmlns:a16="http://schemas.microsoft.com/office/drawing/2014/main" id="{1CC04702-DAF8-0D03-014E-3B23CB3F393B}"/>
              </a:ext>
            </a:extLst>
          </p:cNvPr>
          <p:cNvSpPr>
            <a:spLocks noGrp="1"/>
          </p:cNvSpPr>
          <p:nvPr>
            <p:ph idx="1"/>
          </p:nvPr>
        </p:nvSpPr>
        <p:spPr/>
        <p:txBody>
          <a:bodyPr vert="horz" lIns="91440" tIns="45720" rIns="91440" bIns="45720" rtlCol="0" anchor="t">
            <a:normAutofit/>
          </a:bodyPr>
          <a:lstStyle/>
          <a:p>
            <a:pPr marL="0" indent="0">
              <a:buNone/>
            </a:pPr>
            <a:r>
              <a:rPr lang="en-US">
                <a:ea typeface="Calibri" panose="020F0502020204030204"/>
                <a:cs typeface="Calibri" panose="020F0502020204030204"/>
              </a:rPr>
              <a:t>Eduardo is a 6th grade student who recently arrived from Venezuela and is attending a K-8 school. He is living with his parents and younger sister at his uncle's house. Eduardo's teacher is concerned because he is absent 2-3 days per week. The school does not have a bus and staff thinks that he is likely absent due to lack of transportation. </a:t>
            </a:r>
          </a:p>
        </p:txBody>
      </p:sp>
    </p:spTree>
    <p:extLst>
      <p:ext uri="{BB962C8B-B14F-4D97-AF65-F5344CB8AC3E}">
        <p14:creationId xmlns:p14="http://schemas.microsoft.com/office/powerpoint/2010/main" val="226363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F2898-2649-A0BD-A159-A5C6B677A0F1}"/>
              </a:ext>
            </a:extLst>
          </p:cNvPr>
          <p:cNvSpPr>
            <a:spLocks noGrp="1"/>
          </p:cNvSpPr>
          <p:nvPr>
            <p:ph type="title"/>
          </p:nvPr>
        </p:nvSpPr>
        <p:spPr>
          <a:xfrm>
            <a:off x="635000" y="640823"/>
            <a:ext cx="3418659" cy="5583148"/>
          </a:xfrm>
        </p:spPr>
        <p:txBody>
          <a:bodyPr anchor="ctr">
            <a:normAutofit/>
          </a:bodyPr>
          <a:lstStyle/>
          <a:p>
            <a:r>
              <a:rPr lang="en-US" sz="5400"/>
              <a:t>Consider First…</a:t>
            </a: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3B42BA8-36B6-244C-8B44-3E0956AA882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064593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64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dots in a circle">
            <a:extLst>
              <a:ext uri="{FF2B5EF4-FFF2-40B4-BE49-F238E27FC236}">
                <a16:creationId xmlns:a16="http://schemas.microsoft.com/office/drawing/2014/main" id="{108CC0EE-189D-7D5B-E20D-3D0509F3214F}"/>
              </a:ext>
            </a:extLst>
          </p:cNvPr>
          <p:cNvPicPr>
            <a:picLocks noChangeAspect="1"/>
          </p:cNvPicPr>
          <p:nvPr/>
        </p:nvPicPr>
        <p:blipFill rotWithShape="1">
          <a:blip r:embed="rId2"/>
          <a:srcRect t="23410" b="13823"/>
          <a:stretch/>
        </p:blipFill>
        <p:spPr>
          <a:xfrm>
            <a:off x="20" y="-7619"/>
            <a:ext cx="12191979" cy="6887364"/>
          </a:xfrm>
          <a:prstGeom prst="rect">
            <a:avLst/>
          </a:prstGeom>
        </p:spPr>
      </p:pic>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B7DA74-0361-7B5A-9A94-CC99003353E9}"/>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b="1"/>
              <a:t>Systemic Supports</a:t>
            </a:r>
          </a:p>
        </p:txBody>
      </p:sp>
      <p:sp>
        <p:nvSpPr>
          <p:cNvPr id="5" name="Text Placeholder 4">
            <a:extLst>
              <a:ext uri="{FF2B5EF4-FFF2-40B4-BE49-F238E27FC236}">
                <a16:creationId xmlns:a16="http://schemas.microsoft.com/office/drawing/2014/main" id="{A84AF7F6-1D84-DB3C-C430-09416CBA60F1}"/>
              </a:ext>
            </a:extLst>
          </p:cNvPr>
          <p:cNvSpPr>
            <a:spLocks noGrp="1"/>
          </p:cNvSpPr>
          <p:nvPr>
            <p:ph type="body" idx="1"/>
          </p:nvPr>
        </p:nvSpPr>
        <p:spPr>
          <a:xfrm>
            <a:off x="859028" y="5166367"/>
            <a:ext cx="4160233" cy="850998"/>
          </a:xfrm>
        </p:spPr>
        <p:txBody>
          <a:bodyPr vert="horz" lIns="91440" tIns="45720" rIns="91440" bIns="45720" rtlCol="0">
            <a:normAutofit/>
          </a:bodyPr>
          <a:lstStyle/>
          <a:p>
            <a:endParaRPr lang="en-US" sz="2000">
              <a:solidFill>
                <a:srgbClr val="FFFFFF"/>
              </a:solidFill>
            </a:endParaRPr>
          </a:p>
        </p:txBody>
      </p:sp>
    </p:spTree>
    <p:extLst>
      <p:ext uri="{BB962C8B-B14F-4D97-AF65-F5344CB8AC3E}">
        <p14:creationId xmlns:p14="http://schemas.microsoft.com/office/powerpoint/2010/main" val="267868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426107-48A9-C695-7D9C-403C957C87DB}"/>
              </a:ext>
            </a:extLst>
          </p:cNvPr>
          <p:cNvSpPr>
            <a:spLocks noGrp="1"/>
          </p:cNvSpPr>
          <p:nvPr>
            <p:ph type="title"/>
          </p:nvPr>
        </p:nvSpPr>
        <p:spPr>
          <a:xfrm>
            <a:off x="838200" y="365125"/>
            <a:ext cx="10515600" cy="1325563"/>
          </a:xfrm>
        </p:spPr>
        <p:txBody>
          <a:bodyPr>
            <a:normAutofit/>
          </a:bodyPr>
          <a:lstStyle/>
          <a:p>
            <a:r>
              <a:rPr lang="en-US" sz="5400"/>
              <a:t>Welcome</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5FC8B71-E162-FE0C-82EE-CEE4832FDEF7}"/>
              </a:ext>
            </a:extLst>
          </p:cNvPr>
          <p:cNvSpPr>
            <a:spLocks noGrp="1"/>
          </p:cNvSpPr>
          <p:nvPr>
            <p:ph idx="1"/>
          </p:nvPr>
        </p:nvSpPr>
        <p:spPr>
          <a:xfrm>
            <a:off x="838200" y="1929384"/>
            <a:ext cx="10515600" cy="4251960"/>
          </a:xfrm>
        </p:spPr>
        <p:txBody>
          <a:bodyPr>
            <a:normAutofit/>
          </a:bodyPr>
          <a:lstStyle/>
          <a:p>
            <a:r>
              <a:rPr lang="en-US" sz="2200"/>
              <a:t>What do I see</a:t>
            </a:r>
          </a:p>
          <a:p>
            <a:pPr lvl="1"/>
            <a:r>
              <a:rPr lang="en-US" sz="2200"/>
              <a:t>Marketing Materials, Pictures on the Walls…</a:t>
            </a:r>
          </a:p>
          <a:p>
            <a:pPr lvl="1"/>
            <a:r>
              <a:rPr lang="en-US" sz="2200"/>
              <a:t>What is the very first thing families &amp; students see when they approach your school and walking in….</a:t>
            </a:r>
          </a:p>
          <a:p>
            <a:r>
              <a:rPr lang="en-US" sz="2200"/>
              <a:t>How do I know I am welcome</a:t>
            </a:r>
          </a:p>
          <a:p>
            <a:pPr lvl="1"/>
            <a:r>
              <a:rPr lang="en-US" sz="2200"/>
              <a:t>If I do or if I do not see myself reflected</a:t>
            </a:r>
          </a:p>
          <a:p>
            <a:pPr lvl="1"/>
            <a:r>
              <a:rPr lang="en-US" sz="2200"/>
              <a:t>How do I know I am welcome?</a:t>
            </a:r>
          </a:p>
          <a:p>
            <a:r>
              <a:rPr lang="en-US" sz="2200"/>
              <a:t>How do I know I am valued</a:t>
            </a:r>
          </a:p>
          <a:p>
            <a:pPr lvl="1"/>
            <a:r>
              <a:rPr lang="en-US" sz="2200"/>
              <a:t>Is who I am valued?</a:t>
            </a:r>
          </a:p>
          <a:p>
            <a:pPr lvl="1"/>
            <a:r>
              <a:rPr lang="en-US" sz="2200"/>
              <a:t>How do you show I have value?</a:t>
            </a:r>
          </a:p>
        </p:txBody>
      </p:sp>
    </p:spTree>
    <p:extLst>
      <p:ext uri="{BB962C8B-B14F-4D97-AF65-F5344CB8AC3E}">
        <p14:creationId xmlns:p14="http://schemas.microsoft.com/office/powerpoint/2010/main" val="2945929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1273</Words>
  <Application>Microsoft Office PowerPoint</Application>
  <PresentationFormat>Widescreen</PresentationFormat>
  <Paragraphs>151</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Verdana</vt:lpstr>
      <vt:lpstr>office theme</vt:lpstr>
      <vt:lpstr>Culturally &amp; Linguistically Diverse Learners &amp; Mental Health</vt:lpstr>
      <vt:lpstr>Definitions</vt:lpstr>
      <vt:lpstr>Definitions II</vt:lpstr>
      <vt:lpstr>Logical Sequence</vt:lpstr>
      <vt:lpstr>Legal Rights</vt:lpstr>
      <vt:lpstr>Scenario #1</vt:lpstr>
      <vt:lpstr>Consider First…</vt:lpstr>
      <vt:lpstr>Systemic Supports</vt:lpstr>
      <vt:lpstr>Welcome</vt:lpstr>
      <vt:lpstr>Before you dismiss the importance of welcoming……</vt:lpstr>
      <vt:lpstr>Strengths Focus</vt:lpstr>
      <vt:lpstr>Scenario #2</vt:lpstr>
      <vt:lpstr>Stressors for Newcomers</vt:lpstr>
      <vt:lpstr>Stephen Krashen's Affective Filter</vt:lpstr>
      <vt:lpstr>Structure &amp; Onboarding</vt:lpstr>
      <vt:lpstr>Contributions</vt:lpstr>
      <vt:lpstr>Financial </vt:lpstr>
      <vt:lpstr>Individualized Supports</vt:lpstr>
      <vt:lpstr>Pronunciation</vt:lpstr>
      <vt:lpstr>Finding Joy</vt:lpstr>
      <vt:lpstr>Scenario #3</vt:lpstr>
      <vt:lpstr>Making the Connection</vt:lpstr>
      <vt:lpstr>Using Social Theory  </vt:lpstr>
      <vt:lpstr>Resource Connections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Basch, Betsy</dc:creator>
  <cp:lastModifiedBy>Basch, Betsy</cp:lastModifiedBy>
  <cp:revision>35</cp:revision>
  <dcterms:created xsi:type="dcterms:W3CDTF">2021-09-03T21:08:16Z</dcterms:created>
  <dcterms:modified xsi:type="dcterms:W3CDTF">2024-05-30T14:49:02Z</dcterms:modified>
</cp:coreProperties>
</file>