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6" r:id="rId2"/>
    <p:sldId id="286" r:id="rId3"/>
    <p:sldId id="282" r:id="rId4"/>
    <p:sldId id="258" r:id="rId5"/>
    <p:sldId id="259" r:id="rId6"/>
    <p:sldId id="260" r:id="rId7"/>
    <p:sldId id="261" r:id="rId8"/>
    <p:sldId id="262" r:id="rId9"/>
    <p:sldId id="263" r:id="rId10"/>
    <p:sldId id="264" r:id="rId11"/>
    <p:sldId id="265" r:id="rId12"/>
    <p:sldId id="266" r:id="rId13"/>
    <p:sldId id="267" r:id="rId14"/>
    <p:sldId id="268"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455FA9"/>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E36C8-233D-4823-8F53-0B1D02ACC86E}" type="datetimeFigureOut">
              <a:rPr lang="en-US" smtClean="0"/>
              <a:t>5/10/2024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B04B9-60F2-4462-A683-7D97E5F74197}" type="slidenum">
              <a:rPr lang="en-US" smtClean="0"/>
              <a:t>‹#›</a:t>
            </a:fld>
            <a:endParaRPr lang="en-US"/>
          </a:p>
        </p:txBody>
      </p:sp>
    </p:spTree>
    <p:extLst>
      <p:ext uri="{BB962C8B-B14F-4D97-AF65-F5344CB8AC3E}">
        <p14:creationId xmlns:p14="http://schemas.microsoft.com/office/powerpoint/2010/main" val="348084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Thanks so much for reviewing this training on how to enter disciplines in PowerSchool.  This training covers all the necessary steps that need to be taken within your SIS to accurately record state reportable behaviors and resulting actions.  If you have questions while reviewing this training, feel free to reach out to the CSI submissions inbox.</a:t>
            </a:r>
          </a:p>
        </p:txBody>
      </p:sp>
      <p:sp>
        <p:nvSpPr>
          <p:cNvPr id="4" name="Slide Number Placeholder 3"/>
          <p:cNvSpPr>
            <a:spLocks noGrp="1"/>
          </p:cNvSpPr>
          <p:nvPr>
            <p:ph type="sldNum" sz="quarter" idx="5"/>
          </p:nvPr>
        </p:nvSpPr>
        <p:spPr/>
        <p:txBody>
          <a:bodyPr/>
          <a:lstStyle/>
          <a:p>
            <a:fld id="{442B04B9-60F2-4462-A683-7D97E5F74197}" type="slidenum">
              <a:rPr lang="en-US" smtClean="0"/>
              <a:t>1</a:t>
            </a:fld>
            <a:endParaRPr lang="en-US"/>
          </a:p>
        </p:txBody>
      </p:sp>
    </p:spTree>
    <p:extLst>
      <p:ext uri="{BB962C8B-B14F-4D97-AF65-F5344CB8AC3E}">
        <p14:creationId xmlns:p14="http://schemas.microsoft.com/office/powerpoint/2010/main" val="106052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behavior is added and saved, it should show up within the Incident Elements section on the right.  The next step would be to drag that behavior directly onto the Offender (NEXT).  Which will result in it now showing up directly below the offenders name </a:t>
            </a:r>
            <a:r>
              <a:rPr lang="en-US" b="1" dirty="0"/>
              <a:t>(NEXT</a:t>
            </a:r>
            <a:r>
              <a:rPr lang="en-US" b="0" dirty="0"/>
              <a:t>)</a:t>
            </a:r>
            <a:r>
              <a:rPr lang="en-US" b="1" dirty="0"/>
              <a:t>.</a:t>
            </a:r>
            <a:r>
              <a:rPr lang="en-US" dirty="0"/>
              <a:t>  As you will see later in this training, dragging the behavior and actions over correctly in the right order is vital to ensure that it reports out on the extract files.  </a:t>
            </a:r>
          </a:p>
        </p:txBody>
      </p:sp>
      <p:sp>
        <p:nvSpPr>
          <p:cNvPr id="4" name="Slide Number Placeholder 3"/>
          <p:cNvSpPr>
            <a:spLocks noGrp="1"/>
          </p:cNvSpPr>
          <p:nvPr>
            <p:ph type="sldNum" sz="quarter" idx="5"/>
          </p:nvPr>
        </p:nvSpPr>
        <p:spPr/>
        <p:txBody>
          <a:bodyPr/>
          <a:lstStyle/>
          <a:p>
            <a:fld id="{442B04B9-60F2-4462-A683-7D97E5F74197}" type="slidenum">
              <a:rPr lang="en-US" smtClean="0"/>
              <a:t>10</a:t>
            </a:fld>
            <a:endParaRPr lang="en-US"/>
          </a:p>
        </p:txBody>
      </p:sp>
    </p:spTree>
    <p:extLst>
      <p:ext uri="{BB962C8B-B14F-4D97-AF65-F5344CB8AC3E}">
        <p14:creationId xmlns:p14="http://schemas.microsoft.com/office/powerpoint/2010/main" val="5919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 behavior has been created and dragged onto the offender, it is time to create the resulting action.  This can be done by again clicking on the plus sign in the incident elements section, but this time select Add Action.  This will take you to a popup where you need to complete all the details of the resulting action.  In our example, we will be selecting an in-school suspension for the student's detrimental behavior.  </a:t>
            </a:r>
          </a:p>
        </p:txBody>
      </p:sp>
      <p:sp>
        <p:nvSpPr>
          <p:cNvPr id="4" name="Slide Number Placeholder 3"/>
          <p:cNvSpPr>
            <a:spLocks noGrp="1"/>
          </p:cNvSpPr>
          <p:nvPr>
            <p:ph type="sldNum" sz="quarter" idx="5"/>
          </p:nvPr>
        </p:nvSpPr>
        <p:spPr/>
        <p:txBody>
          <a:bodyPr/>
          <a:lstStyle/>
          <a:p>
            <a:fld id="{442B04B9-60F2-4462-A683-7D97E5F74197}" type="slidenum">
              <a:rPr lang="en-US" smtClean="0"/>
              <a:t>11</a:t>
            </a:fld>
            <a:endParaRPr lang="en-US"/>
          </a:p>
        </p:txBody>
      </p:sp>
    </p:spTree>
    <p:extLst>
      <p:ext uri="{BB962C8B-B14F-4D97-AF65-F5344CB8AC3E}">
        <p14:creationId xmlns:p14="http://schemas.microsoft.com/office/powerpoint/2010/main" val="166885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detailed overview of all the questions located in the “Add Action” section with notes to keep in mind.  Again, we want to ensure we are correctly matching the Student Action or GFSA Action that was selected before within the behavior and incident sections.  Select the appropriate action and the correct date range for the suspension or expulsion.  You also notice a duration code, assigned and actual duration fields next.  These fields are extremely important to add for the SPED Discipline collection and if not added, the incident will not be reported.  It is best practice to add this to all actions regardless of if Student is in Special Education or not.  Some schools may notice that the duration code picklist has not been set up.  This must be done within the District Setup section of PowerSchool in order to proceed.  Below the duration fields, you will see an action attributes section.  This section should only be used if a student was expelled, unilaterally removed, or transferred to an Alternative School.  The latter two are extremely rare, but need to be input if the situation warrants this.  Once all details are complete, click Add Action.</a:t>
            </a:r>
          </a:p>
        </p:txBody>
      </p:sp>
      <p:sp>
        <p:nvSpPr>
          <p:cNvPr id="4" name="Slide Number Placeholder 3"/>
          <p:cNvSpPr>
            <a:spLocks noGrp="1"/>
          </p:cNvSpPr>
          <p:nvPr>
            <p:ph type="sldNum" sz="quarter" idx="5"/>
          </p:nvPr>
        </p:nvSpPr>
        <p:spPr/>
        <p:txBody>
          <a:bodyPr/>
          <a:lstStyle/>
          <a:p>
            <a:fld id="{442B04B9-60F2-4462-A683-7D97E5F74197}" type="slidenum">
              <a:rPr lang="en-US" smtClean="0"/>
              <a:t>12</a:t>
            </a:fld>
            <a:endParaRPr lang="en-US"/>
          </a:p>
        </p:txBody>
      </p:sp>
    </p:spTree>
    <p:extLst>
      <p:ext uri="{BB962C8B-B14F-4D97-AF65-F5344CB8AC3E}">
        <p14:creationId xmlns:p14="http://schemas.microsoft.com/office/powerpoint/2010/main" val="3624532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should now show up in the incident elements section on the right side of the screen.  Again, you will need drag the student action into the Offender section of the Incident Builder (</a:t>
            </a:r>
            <a:r>
              <a:rPr lang="en-US" b="1" dirty="0"/>
              <a:t>NEXT</a:t>
            </a:r>
            <a:r>
              <a:rPr lang="en-US" dirty="0"/>
              <a:t>), this time onto the behavior itself.  Be sure not to drag it onto the offender as it will not extract in your files.  </a:t>
            </a:r>
          </a:p>
        </p:txBody>
      </p:sp>
      <p:sp>
        <p:nvSpPr>
          <p:cNvPr id="4" name="Slide Number Placeholder 3"/>
          <p:cNvSpPr>
            <a:spLocks noGrp="1"/>
          </p:cNvSpPr>
          <p:nvPr>
            <p:ph type="sldNum" sz="quarter" idx="5"/>
          </p:nvPr>
        </p:nvSpPr>
        <p:spPr/>
        <p:txBody>
          <a:bodyPr/>
          <a:lstStyle/>
          <a:p>
            <a:fld id="{442B04B9-60F2-4462-A683-7D97E5F74197}" type="slidenum">
              <a:rPr lang="en-US" smtClean="0"/>
              <a:t>13</a:t>
            </a:fld>
            <a:endParaRPr lang="en-US"/>
          </a:p>
        </p:txBody>
      </p:sp>
    </p:spTree>
    <p:extLst>
      <p:ext uri="{BB962C8B-B14F-4D97-AF65-F5344CB8AC3E}">
        <p14:creationId xmlns:p14="http://schemas.microsoft.com/office/powerpoint/2010/main" val="416582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details on how the incident should look when complete with two examples of inaccurate ones.  You see in the first one that is correct, that the incident is directly below the offender and the action is directly below the incident and indented.  This is exactly how your final result should look for any discipline entry.  You’ll notice on the second one, the action was first dragged onto the offender and then the incident.  The last one shows the resulting action was dragged onto the offender and not the incident resulting in the action not being indented.  I have seen all these combinations and more when working the School Discipline collection with the bottom two examples not extracting into the files correctly resulting in errors.  Keep in mind with that collection, the disciplines are reported in aggregate, so it can be difficult to diagnose which incident is causing issues.  That is why each incident added should be done following the steps outlined in this slide to ensure you are not having to dig into all your disciplines next spring to figure out where the issues may be coming from.  The last step would be to (</a:t>
            </a:r>
            <a:r>
              <a:rPr lang="en-US" b="1" dirty="0"/>
              <a:t>NEXT</a:t>
            </a:r>
            <a:r>
              <a:rPr lang="en-US" dirty="0"/>
              <a:t>) submit the incident.</a:t>
            </a:r>
          </a:p>
        </p:txBody>
      </p:sp>
      <p:sp>
        <p:nvSpPr>
          <p:cNvPr id="4" name="Slide Number Placeholder 3"/>
          <p:cNvSpPr>
            <a:spLocks noGrp="1"/>
          </p:cNvSpPr>
          <p:nvPr>
            <p:ph type="sldNum" sz="quarter" idx="5"/>
          </p:nvPr>
        </p:nvSpPr>
        <p:spPr/>
        <p:txBody>
          <a:bodyPr/>
          <a:lstStyle/>
          <a:p>
            <a:fld id="{442B04B9-60F2-4462-A683-7D97E5F74197}" type="slidenum">
              <a:rPr lang="en-US" smtClean="0"/>
              <a:t>14</a:t>
            </a:fld>
            <a:endParaRPr lang="en-US"/>
          </a:p>
        </p:txBody>
      </p:sp>
    </p:spTree>
    <p:extLst>
      <p:ext uri="{BB962C8B-B14F-4D97-AF65-F5344CB8AC3E}">
        <p14:creationId xmlns:p14="http://schemas.microsoft.com/office/powerpoint/2010/main" val="214030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 you so much for reviewing this</a:t>
            </a:r>
            <a:r>
              <a:rPr lang="en-US" baseline="0" dirty="0"/>
              <a:t> training for the Discipline Entry in PowerSchool.  If you have questions, don’t hesitate to reach out to CSI and we are more than happy to assist you!  </a:t>
            </a:r>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Let’s jump into</a:t>
            </a:r>
            <a:r>
              <a:rPr lang="en-US" baseline="0" dirty="0"/>
              <a:t> the purpose of the School Discipline collection, schools are required by State and Federal law to collect information on certain discipline events that have occurred at your school during the current school year.  The School Discipline collection is currently the way this information gets collected and submitted to CDE to meet these requirements.  Feel free to take a look at the full description and purpose listed in this slide.  The big take home point is that the Collection has been modified recently to report by student rather than in aggregate.</a:t>
            </a:r>
            <a:endParaRPr lang="en-US" dirty="0"/>
          </a:p>
          <a:p>
            <a:endParaRPr lang="en-US" dirty="0"/>
          </a:p>
          <a:p>
            <a:r>
              <a:rPr lang="en-US" dirty="0"/>
              <a:t>Also, you will notice</a:t>
            </a:r>
            <a:r>
              <a:rPr lang="en-US" baseline="0" dirty="0"/>
              <a:t> the State Statutes related to this collection at the bottom of this screen.  If you would like more information on these and the regulation tied to this collection feel free to review the information in this link on the CDE website</a:t>
            </a:r>
            <a:endParaRPr dirty="0"/>
          </a:p>
        </p:txBody>
      </p:sp>
    </p:spTree>
    <p:extLst>
      <p:ext uri="{BB962C8B-B14F-4D97-AF65-F5344CB8AC3E}">
        <p14:creationId xmlns:p14="http://schemas.microsoft.com/office/powerpoint/2010/main" val="311968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reporting of disciplines, CSI has noticed that in general, schools have been historically under reporting this information which leads to an inaccurate depiction of the incidents and actions going on at schools.  This training will hopefully provide the instructions necessary to accurately report state reportable disciplines within PowerSchool.  To help with this, the slide outlines some strategies for addressing the accuracy of your reported data including (READ).  Keeping the steps of determining, entering, reviewing, and comparing this information will assist with your school submitting accurate data.  Also, some good questions to keep in mind as you start a new year include: Who are the staff at responsible for disciplines at your school?  Who will be entering that information into your SIS?  If these people are different, then a good system should be in place so that all are recorded.  Also, how is your school classifying behavior that is being tracked?  This may differ from school to school on what is considered a state reportable incident.  It is often important for your school to develop standardized guidelines that should be followed throughout the year, particularly if multiple people are recording incidents in your SIS and that these details are being entered in a timely manner.  </a:t>
            </a:r>
          </a:p>
        </p:txBody>
      </p:sp>
      <p:sp>
        <p:nvSpPr>
          <p:cNvPr id="4" name="Slide Number Placeholder 3"/>
          <p:cNvSpPr>
            <a:spLocks noGrp="1"/>
          </p:cNvSpPr>
          <p:nvPr>
            <p:ph type="sldNum" sz="quarter" idx="5"/>
          </p:nvPr>
        </p:nvSpPr>
        <p:spPr/>
        <p:txBody>
          <a:bodyPr/>
          <a:lstStyle/>
          <a:p>
            <a:fld id="{442B04B9-60F2-4462-A683-7D97E5F74197}" type="slidenum">
              <a:rPr lang="en-US" smtClean="0"/>
              <a:t>3</a:t>
            </a:fld>
            <a:endParaRPr lang="en-US"/>
          </a:p>
        </p:txBody>
      </p:sp>
    </p:spTree>
    <p:extLst>
      <p:ext uri="{BB962C8B-B14F-4D97-AF65-F5344CB8AC3E}">
        <p14:creationId xmlns:p14="http://schemas.microsoft.com/office/powerpoint/2010/main" val="212361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seen the big picture and importance of reporting incidents, let’s dive into the data entry process and each of the steps required to accurately report in PowerSchool!</a:t>
            </a:r>
          </a:p>
        </p:txBody>
      </p:sp>
      <p:sp>
        <p:nvSpPr>
          <p:cNvPr id="4" name="Slide Number Placeholder 3"/>
          <p:cNvSpPr>
            <a:spLocks noGrp="1"/>
          </p:cNvSpPr>
          <p:nvPr>
            <p:ph type="sldNum" sz="quarter" idx="5"/>
          </p:nvPr>
        </p:nvSpPr>
        <p:spPr/>
        <p:txBody>
          <a:bodyPr/>
          <a:lstStyle/>
          <a:p>
            <a:fld id="{442B04B9-60F2-4462-A683-7D97E5F74197}" type="slidenum">
              <a:rPr lang="en-US" smtClean="0"/>
              <a:t>4</a:t>
            </a:fld>
            <a:endParaRPr lang="en-US"/>
          </a:p>
        </p:txBody>
      </p:sp>
    </p:spTree>
    <p:extLst>
      <p:ext uri="{BB962C8B-B14F-4D97-AF65-F5344CB8AC3E}">
        <p14:creationId xmlns:p14="http://schemas.microsoft.com/office/powerpoint/2010/main" val="81251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high-level overview of the steps necessary in PowerSchool to accurately report incidents and resulting actions in your SIS.  It can be broken down into 3 main steps: Navigating to the Incident Management section, Adding an offender and creating an incident, and adding the resulting action.  As you can see here each of these areas have a listing of sub-steps that need to be completed and that is primarily what we will be covering today!  Let’s jump into the first step, navigating to incident management.</a:t>
            </a:r>
          </a:p>
        </p:txBody>
      </p:sp>
      <p:sp>
        <p:nvSpPr>
          <p:cNvPr id="4" name="Slide Number Placeholder 3"/>
          <p:cNvSpPr>
            <a:spLocks noGrp="1"/>
          </p:cNvSpPr>
          <p:nvPr>
            <p:ph type="sldNum" sz="quarter" idx="5"/>
          </p:nvPr>
        </p:nvSpPr>
        <p:spPr/>
        <p:txBody>
          <a:bodyPr/>
          <a:lstStyle/>
          <a:p>
            <a:fld id="{442B04B9-60F2-4462-A683-7D97E5F74197}" type="slidenum">
              <a:rPr lang="en-US" smtClean="0"/>
              <a:t>5</a:t>
            </a:fld>
            <a:endParaRPr lang="en-US"/>
          </a:p>
        </p:txBody>
      </p:sp>
    </p:spTree>
    <p:extLst>
      <p:ext uri="{BB962C8B-B14F-4D97-AF65-F5344CB8AC3E}">
        <p14:creationId xmlns:p14="http://schemas.microsoft.com/office/powerpoint/2010/main" val="48051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are logged into PowerSchool, you want to find the functions header on the left side of the screen and click on the Subheading Special Programs (</a:t>
            </a:r>
            <a:r>
              <a:rPr lang="en-US" b="1" dirty="0"/>
              <a:t>NEXT</a:t>
            </a:r>
            <a:r>
              <a:rPr lang="en-US" dirty="0"/>
              <a:t>).  Clicking on this will bring up a listing of all the Special Functions available in PowerSchool and for discipline entry, you want to click on (</a:t>
            </a:r>
            <a:r>
              <a:rPr lang="en-US" b="1" dirty="0"/>
              <a:t>NEXT</a:t>
            </a:r>
            <a:r>
              <a:rPr lang="en-US" dirty="0"/>
              <a:t>) Incident Management.  (</a:t>
            </a:r>
            <a:r>
              <a:rPr lang="en-US" b="1" dirty="0"/>
              <a:t>NEXT</a:t>
            </a:r>
            <a:r>
              <a:rPr lang="en-US" dirty="0"/>
              <a:t>) This will take you to a new popup for the incident management section in PowerSchool.  Clicking on Create Detailed Incident or dropdown arrow will allow you to begin creating the incident and resulting action.  </a:t>
            </a:r>
          </a:p>
        </p:txBody>
      </p:sp>
      <p:sp>
        <p:nvSpPr>
          <p:cNvPr id="4" name="Slide Number Placeholder 3"/>
          <p:cNvSpPr>
            <a:spLocks noGrp="1"/>
          </p:cNvSpPr>
          <p:nvPr>
            <p:ph type="sldNum" sz="quarter" idx="5"/>
          </p:nvPr>
        </p:nvSpPr>
        <p:spPr/>
        <p:txBody>
          <a:bodyPr/>
          <a:lstStyle/>
          <a:p>
            <a:fld id="{442B04B9-60F2-4462-A683-7D97E5F74197}" type="slidenum">
              <a:rPr lang="en-US" smtClean="0"/>
              <a:t>6</a:t>
            </a:fld>
            <a:endParaRPr lang="en-US"/>
          </a:p>
        </p:txBody>
      </p:sp>
    </p:spTree>
    <p:extLst>
      <p:ext uri="{BB962C8B-B14F-4D97-AF65-F5344CB8AC3E}">
        <p14:creationId xmlns:p14="http://schemas.microsoft.com/office/powerpoint/2010/main" val="266059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talking about adding incidents in PowerSchool, you have two options in the dropdown arrow menu that I mentioned.  You can create a quick incident or a detailed incident, which we will be discussing here.  Each will give you the result of reporting an incident, but the detailed version will allow for more of a thorough entry of all the details.</a:t>
            </a:r>
          </a:p>
        </p:txBody>
      </p:sp>
      <p:sp>
        <p:nvSpPr>
          <p:cNvPr id="4" name="Slide Number Placeholder 3"/>
          <p:cNvSpPr>
            <a:spLocks noGrp="1"/>
          </p:cNvSpPr>
          <p:nvPr>
            <p:ph type="sldNum" sz="quarter" idx="5"/>
          </p:nvPr>
        </p:nvSpPr>
        <p:spPr/>
        <p:txBody>
          <a:bodyPr/>
          <a:lstStyle/>
          <a:p>
            <a:fld id="{442B04B9-60F2-4462-A683-7D97E5F74197}" type="slidenum">
              <a:rPr lang="en-US" smtClean="0"/>
              <a:t>7</a:t>
            </a:fld>
            <a:endParaRPr lang="en-US"/>
          </a:p>
        </p:txBody>
      </p:sp>
    </p:spTree>
    <p:extLst>
      <p:ext uri="{BB962C8B-B14F-4D97-AF65-F5344CB8AC3E}">
        <p14:creationId xmlns:p14="http://schemas.microsoft.com/office/powerpoint/2010/main" val="47169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clicked on Create Detailed Incident, you will be taken to a new popup where all details should be entered.  The second question down pertains to Incident type.  This is where you are able to mark the incident as either State Reportable or GFSA Incident.  GFSA refers to an incident involving a weapon of firearm and is not used very often but may be necessary if you encounter this situation.  As you can see both types have a carat symbol at the end. This is what PowerSchool uses to show the information detailed is state reportable.  If nothing is selected here, then the incident will </a:t>
            </a:r>
            <a:r>
              <a:rPr lang="en-US" b="1" dirty="0"/>
              <a:t>not </a:t>
            </a:r>
            <a:r>
              <a:rPr lang="en-US" dirty="0"/>
              <a:t>be pulled into your files and is only recommended if you need to record an incident internally but is not severe enough to be state reportable.  Always be sure that if you select as State Reportable here in the incident, the resulting action MUST be state reportable as well and vice versa, otherwise you will get errors in the School or SPED Discipline collections.  Once the Incident details section at the top is completed, click on the plus sign under the Participants in the incident builder section (</a:t>
            </a:r>
            <a:r>
              <a:rPr lang="en-US" b="1" dirty="0"/>
              <a:t>NEXT</a:t>
            </a:r>
            <a:r>
              <a:rPr lang="en-US" b="0" dirty="0"/>
              <a:t>).</a:t>
            </a:r>
            <a:r>
              <a:rPr lang="en-US" dirty="0"/>
              <a:t>  The resulting popup will allow you to search and add the offender, victim, witnesses or reporters.  Incidents should always have an Offender and you may add other types of participants as deemed necessary.  To add the offender, just search for the students name and add.  The offender should now show up within that section of the Participants.  </a:t>
            </a:r>
          </a:p>
        </p:txBody>
      </p:sp>
      <p:sp>
        <p:nvSpPr>
          <p:cNvPr id="4" name="Slide Number Placeholder 3"/>
          <p:cNvSpPr>
            <a:spLocks noGrp="1"/>
          </p:cNvSpPr>
          <p:nvPr>
            <p:ph type="sldNum" sz="quarter" idx="5"/>
          </p:nvPr>
        </p:nvSpPr>
        <p:spPr/>
        <p:txBody>
          <a:bodyPr/>
          <a:lstStyle/>
          <a:p>
            <a:fld id="{442B04B9-60F2-4462-A683-7D97E5F74197}" type="slidenum">
              <a:rPr lang="en-US" smtClean="0"/>
              <a:t>8</a:t>
            </a:fld>
            <a:endParaRPr lang="en-US"/>
          </a:p>
        </p:txBody>
      </p:sp>
    </p:spTree>
    <p:extLst>
      <p:ext uri="{BB962C8B-B14F-4D97-AF65-F5344CB8AC3E}">
        <p14:creationId xmlns:p14="http://schemas.microsoft.com/office/powerpoint/2010/main" val="340345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the process would involve adding the Behavior related to the incident that occurred.  To start this, click on the plus sign to the right of the incident Elements section and click Add Behavior (</a:t>
            </a:r>
            <a:r>
              <a:rPr lang="en-US" b="1" dirty="0"/>
              <a:t>NEXT</a:t>
            </a:r>
            <a:r>
              <a:rPr lang="en-US" dirty="0"/>
              <a:t>).  This will take you to a section where the behavior code can be added.  You’ll notice that you have the Student Incidents and GFSA Incident options that you had before with the carat to ensure it is state reportable.  Selecting the appropriate option and will provide you a picklist of options that can be selected </a:t>
            </a:r>
            <a:r>
              <a:rPr lang="en-US" b="1" dirty="0"/>
              <a:t>(NEXT</a:t>
            </a:r>
            <a:r>
              <a:rPr lang="en-US" b="0" dirty="0"/>
              <a:t>)</a:t>
            </a:r>
            <a:r>
              <a:rPr lang="en-US" b="1" dirty="0"/>
              <a:t>.</a:t>
            </a:r>
            <a:r>
              <a:rPr lang="en-US" dirty="0"/>
              <a:t>  The picklist options will vary among schools if more were added to better suit the schools needs, but the state reportable ones will again have that carat.  Select the behavior most applicable, in our example we are selecting detrimental behavior.</a:t>
            </a:r>
          </a:p>
        </p:txBody>
      </p:sp>
      <p:sp>
        <p:nvSpPr>
          <p:cNvPr id="4" name="Slide Number Placeholder 3"/>
          <p:cNvSpPr>
            <a:spLocks noGrp="1"/>
          </p:cNvSpPr>
          <p:nvPr>
            <p:ph type="sldNum" sz="quarter" idx="5"/>
          </p:nvPr>
        </p:nvSpPr>
        <p:spPr/>
        <p:txBody>
          <a:bodyPr/>
          <a:lstStyle/>
          <a:p>
            <a:fld id="{442B04B9-60F2-4462-A683-7D97E5F74197}" type="slidenum">
              <a:rPr lang="en-US" smtClean="0"/>
              <a:t>9</a:t>
            </a:fld>
            <a:endParaRPr lang="en-US"/>
          </a:p>
        </p:txBody>
      </p:sp>
    </p:spTree>
    <p:extLst>
      <p:ext uri="{BB962C8B-B14F-4D97-AF65-F5344CB8AC3E}">
        <p14:creationId xmlns:p14="http://schemas.microsoft.com/office/powerpoint/2010/main" val="2726904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dirty="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62237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95386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Discipline Quick Entry</a:t>
            </a:r>
          </a:p>
        </p:txBody>
      </p:sp>
      <p:sp>
        <p:nvSpPr>
          <p:cNvPr id="3" name="Subtitle 2"/>
          <p:cNvSpPr>
            <a:spLocks noGrp="1"/>
          </p:cNvSpPr>
          <p:nvPr>
            <p:ph type="subTitle" idx="1"/>
          </p:nvPr>
        </p:nvSpPr>
        <p:spPr/>
        <p:txBody>
          <a:bodyPr/>
          <a:lstStyle/>
          <a:p>
            <a:r>
              <a:rPr lang="en-US" dirty="0"/>
              <a:t>PowerSchool</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5E6C-F05A-4F7C-9F60-5FF75909E1E0}"/>
              </a:ext>
            </a:extLst>
          </p:cNvPr>
          <p:cNvSpPr>
            <a:spLocks noGrp="1"/>
          </p:cNvSpPr>
          <p:nvPr>
            <p:ph type="title"/>
          </p:nvPr>
        </p:nvSpPr>
        <p:spPr/>
        <p:txBody>
          <a:bodyPr/>
          <a:lstStyle/>
          <a:p>
            <a:r>
              <a:rPr lang="en-US" dirty="0"/>
              <a:t>Drag Behavior onto Offender</a:t>
            </a:r>
          </a:p>
        </p:txBody>
      </p:sp>
      <p:pic>
        <p:nvPicPr>
          <p:cNvPr id="4" name="Content Placeholder 3" descr="Image of how to drag behavior onto the offender">
            <a:extLst>
              <a:ext uri="{FF2B5EF4-FFF2-40B4-BE49-F238E27FC236}">
                <a16:creationId xmlns:a16="http://schemas.microsoft.com/office/drawing/2014/main" id="{D2A41485-34D2-4EDF-968D-44D020EF734E}"/>
              </a:ext>
            </a:extLst>
          </p:cNvPr>
          <p:cNvPicPr>
            <a:picLocks noGrp="1" noChangeAspect="1"/>
          </p:cNvPicPr>
          <p:nvPr>
            <p:ph idx="1"/>
          </p:nvPr>
        </p:nvPicPr>
        <p:blipFill>
          <a:blip r:embed="rId3"/>
          <a:stretch>
            <a:fillRect/>
          </a:stretch>
        </p:blipFill>
        <p:spPr>
          <a:xfrm>
            <a:off x="409575" y="1602994"/>
            <a:ext cx="7886700" cy="2235581"/>
          </a:xfrm>
          <a:prstGeom prst="rect">
            <a:avLst/>
          </a:prstGeom>
          <a:ln>
            <a:solidFill>
              <a:schemeClr val="tx1"/>
            </a:solidFill>
          </a:ln>
        </p:spPr>
      </p:pic>
      <p:sp>
        <p:nvSpPr>
          <p:cNvPr id="5" name="Rectangle 4">
            <a:extLst>
              <a:ext uri="{FF2B5EF4-FFF2-40B4-BE49-F238E27FC236}">
                <a16:creationId xmlns:a16="http://schemas.microsoft.com/office/drawing/2014/main" id="{1957DEB0-ADB6-45A1-A346-60362C008119}"/>
              </a:ext>
              <a:ext uri="{C183D7F6-B498-43B3-948B-1728B52AA6E4}">
                <adec:decorative xmlns:adec="http://schemas.microsoft.com/office/drawing/2017/decorative" val="1"/>
              </a:ext>
            </a:extLst>
          </p:cNvPr>
          <p:cNvSpPr/>
          <p:nvPr/>
        </p:nvSpPr>
        <p:spPr>
          <a:xfrm>
            <a:off x="4352925" y="2028824"/>
            <a:ext cx="2019300" cy="133351"/>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EB7DCA6-4F54-49E7-9ACF-84FF4251E471}"/>
              </a:ext>
              <a:ext uri="{C183D7F6-B498-43B3-948B-1728B52AA6E4}">
                <adec:decorative xmlns:adec="http://schemas.microsoft.com/office/drawing/2017/decorative" val="1"/>
              </a:ext>
            </a:extLst>
          </p:cNvPr>
          <p:cNvCxnSpPr>
            <a:cxnSpLocks/>
          </p:cNvCxnSpPr>
          <p:nvPr/>
        </p:nvCxnSpPr>
        <p:spPr>
          <a:xfrm>
            <a:off x="4352925" y="3838575"/>
            <a:ext cx="0" cy="3238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8BBCFA1-BB1A-4197-A5FF-DA0F2848813F}"/>
              </a:ext>
              <a:ext uri="{C183D7F6-B498-43B3-948B-1728B52AA6E4}">
                <adec:decorative xmlns:adec="http://schemas.microsoft.com/office/drawing/2017/decorative" val="1"/>
              </a:ext>
            </a:extLst>
          </p:cNvPr>
          <p:cNvCxnSpPr>
            <a:cxnSpLocks/>
          </p:cNvCxnSpPr>
          <p:nvPr/>
        </p:nvCxnSpPr>
        <p:spPr>
          <a:xfrm flipH="1">
            <a:off x="733425" y="2162175"/>
            <a:ext cx="3609975" cy="84772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Image showing how the behavior added to the offender looks.">
            <a:extLst>
              <a:ext uri="{FF2B5EF4-FFF2-40B4-BE49-F238E27FC236}">
                <a16:creationId xmlns:a16="http://schemas.microsoft.com/office/drawing/2014/main" id="{84D41FB5-053A-420A-A721-2193B56ADC4A}"/>
              </a:ext>
            </a:extLst>
          </p:cNvPr>
          <p:cNvPicPr>
            <a:picLocks noChangeAspect="1"/>
          </p:cNvPicPr>
          <p:nvPr/>
        </p:nvPicPr>
        <p:blipFill>
          <a:blip r:embed="rId4"/>
          <a:stretch>
            <a:fillRect/>
          </a:stretch>
        </p:blipFill>
        <p:spPr>
          <a:xfrm>
            <a:off x="409575" y="4195760"/>
            <a:ext cx="7886700" cy="2235581"/>
          </a:xfrm>
          <a:prstGeom prst="rect">
            <a:avLst/>
          </a:prstGeom>
          <a:ln>
            <a:solidFill>
              <a:schemeClr val="tx1"/>
            </a:solidFill>
          </a:ln>
        </p:spPr>
      </p:pic>
      <p:sp>
        <p:nvSpPr>
          <p:cNvPr id="15" name="Rectangle 14">
            <a:extLst>
              <a:ext uri="{FF2B5EF4-FFF2-40B4-BE49-F238E27FC236}">
                <a16:creationId xmlns:a16="http://schemas.microsoft.com/office/drawing/2014/main" id="{C9C0AC6D-3E23-4C31-89E1-00749BFDBFF1}"/>
              </a:ext>
              <a:ext uri="{C183D7F6-B498-43B3-948B-1728B52AA6E4}">
                <adec:decorative xmlns:adec="http://schemas.microsoft.com/office/drawing/2017/decorative" val="1"/>
              </a:ext>
            </a:extLst>
          </p:cNvPr>
          <p:cNvSpPr/>
          <p:nvPr/>
        </p:nvSpPr>
        <p:spPr>
          <a:xfrm>
            <a:off x="409575" y="5581650"/>
            <a:ext cx="1257300" cy="13335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54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7A1A-CAD9-4E45-B7D7-8E8827083A2A}"/>
              </a:ext>
            </a:extLst>
          </p:cNvPr>
          <p:cNvSpPr>
            <a:spLocks noGrp="1"/>
          </p:cNvSpPr>
          <p:nvPr>
            <p:ph type="title"/>
          </p:nvPr>
        </p:nvSpPr>
        <p:spPr/>
        <p:txBody>
          <a:bodyPr/>
          <a:lstStyle/>
          <a:p>
            <a:r>
              <a:rPr lang="en-US" dirty="0"/>
              <a:t>Create Resulting Action</a:t>
            </a:r>
          </a:p>
        </p:txBody>
      </p:sp>
      <p:sp>
        <p:nvSpPr>
          <p:cNvPr id="5" name="TextBox 4">
            <a:extLst>
              <a:ext uri="{FF2B5EF4-FFF2-40B4-BE49-F238E27FC236}">
                <a16:creationId xmlns:a16="http://schemas.microsoft.com/office/drawing/2014/main" id="{3EFA0FAA-B294-4641-9622-9D48A1DC95E9}"/>
              </a:ext>
            </a:extLst>
          </p:cNvPr>
          <p:cNvSpPr txBox="1"/>
          <p:nvPr/>
        </p:nvSpPr>
        <p:spPr>
          <a:xfrm>
            <a:off x="714374" y="1398301"/>
            <a:ext cx="74676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Click the “+” sign and the </a:t>
            </a:r>
            <a:r>
              <a:rPr lang="en-US" sz="1600" b="1" dirty="0">
                <a:latin typeface="Arial" panose="020B0604020202020204" pitchFamily="34" charset="0"/>
                <a:cs typeface="Arial" panose="020B0604020202020204" pitchFamily="34" charset="0"/>
              </a:rPr>
              <a:t>Add Action</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new popup will appear where you select Student Actions^ or GFSA Actions^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Select the resulting disciplinary action (i.e. In-School/Out of School Suspension, Expulsion, Other, etc.</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Complete the rest of the Action Details </a:t>
            </a:r>
          </a:p>
        </p:txBody>
      </p:sp>
      <p:pic>
        <p:nvPicPr>
          <p:cNvPr id="4" name="Content Placeholder 3" descr="Screenshot showing where to add the resulting action">
            <a:extLst>
              <a:ext uri="{FF2B5EF4-FFF2-40B4-BE49-F238E27FC236}">
                <a16:creationId xmlns:a16="http://schemas.microsoft.com/office/drawing/2014/main" id="{6005F1A2-E23B-4366-A00F-19C560C1A79E}"/>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628650" y="2869814"/>
            <a:ext cx="7886700" cy="3016636"/>
          </a:xfrm>
          <a:prstGeom prst="rect">
            <a:avLst/>
          </a:prstGeom>
          <a:ln>
            <a:solidFill>
              <a:schemeClr val="tx1"/>
            </a:solidFill>
          </a:ln>
        </p:spPr>
      </p:pic>
      <p:pic>
        <p:nvPicPr>
          <p:cNvPr id="7" name="Picture 6" descr="Popup of resulting action page, showing where to enter the details">
            <a:extLst>
              <a:ext uri="{FF2B5EF4-FFF2-40B4-BE49-F238E27FC236}">
                <a16:creationId xmlns:a16="http://schemas.microsoft.com/office/drawing/2014/main" id="{80376FAF-AC8E-4FFA-A648-76A9002A72E4}"/>
              </a:ext>
            </a:extLst>
          </p:cNvPr>
          <p:cNvPicPr>
            <a:picLocks noChangeAspect="1"/>
          </p:cNvPicPr>
          <p:nvPr/>
        </p:nvPicPr>
        <p:blipFill>
          <a:blip r:embed="rId4"/>
          <a:stretch>
            <a:fillRect/>
          </a:stretch>
        </p:blipFill>
        <p:spPr>
          <a:xfrm>
            <a:off x="2609755" y="2944813"/>
            <a:ext cx="3676839" cy="3264068"/>
          </a:xfrm>
          <a:prstGeom prst="rect">
            <a:avLst/>
          </a:prstGeom>
        </p:spPr>
      </p:pic>
    </p:spTree>
    <p:extLst>
      <p:ext uri="{BB962C8B-B14F-4D97-AF65-F5344CB8AC3E}">
        <p14:creationId xmlns:p14="http://schemas.microsoft.com/office/powerpoint/2010/main" val="380772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8B5C-4405-41C3-AF87-341F3180E0C2}"/>
              </a:ext>
            </a:extLst>
          </p:cNvPr>
          <p:cNvSpPr>
            <a:spLocks noGrp="1"/>
          </p:cNvSpPr>
          <p:nvPr>
            <p:ph type="title"/>
          </p:nvPr>
        </p:nvSpPr>
        <p:spPr/>
        <p:txBody>
          <a:bodyPr/>
          <a:lstStyle/>
          <a:p>
            <a:r>
              <a:rPr lang="en-US" dirty="0"/>
              <a:t>Additional Action Details</a:t>
            </a:r>
          </a:p>
        </p:txBody>
      </p:sp>
      <p:pic>
        <p:nvPicPr>
          <p:cNvPr id="1028" name="Picture 4" descr="Specific fields that need to be entered on the resulting action and additional notes ">
            <a:extLst>
              <a:ext uri="{FF2B5EF4-FFF2-40B4-BE49-F238E27FC236}">
                <a16:creationId xmlns:a16="http://schemas.microsoft.com/office/drawing/2014/main" id="{9DBBC67A-BB95-40D2-96AA-23510722CF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9285" y="1477184"/>
            <a:ext cx="8745429" cy="454261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2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0202-D712-4A99-87A4-21BB996E83D3}"/>
              </a:ext>
            </a:extLst>
          </p:cNvPr>
          <p:cNvSpPr>
            <a:spLocks noGrp="1"/>
          </p:cNvSpPr>
          <p:nvPr>
            <p:ph type="title"/>
          </p:nvPr>
        </p:nvSpPr>
        <p:spPr/>
        <p:txBody>
          <a:bodyPr/>
          <a:lstStyle/>
          <a:p>
            <a:r>
              <a:rPr lang="en-US" dirty="0"/>
              <a:t>Drag Action onto Behavior</a:t>
            </a:r>
          </a:p>
        </p:txBody>
      </p:sp>
      <p:pic>
        <p:nvPicPr>
          <p:cNvPr id="4" name="Content Placeholder 3" descr="Image showing how to drag the resulting action onto the behavior">
            <a:extLst>
              <a:ext uri="{FF2B5EF4-FFF2-40B4-BE49-F238E27FC236}">
                <a16:creationId xmlns:a16="http://schemas.microsoft.com/office/drawing/2014/main" id="{62429F8D-D874-4F6D-B35F-F17DEFD0BAEA}"/>
              </a:ext>
            </a:extLst>
          </p:cNvPr>
          <p:cNvPicPr>
            <a:picLocks noGrp="1" noChangeAspect="1"/>
          </p:cNvPicPr>
          <p:nvPr>
            <p:ph idx="1"/>
          </p:nvPr>
        </p:nvPicPr>
        <p:blipFill>
          <a:blip r:embed="rId3"/>
          <a:stretch>
            <a:fillRect/>
          </a:stretch>
        </p:blipFill>
        <p:spPr>
          <a:xfrm>
            <a:off x="514350" y="1381007"/>
            <a:ext cx="7886700" cy="2337810"/>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886F7AD3-F0E3-45DA-8069-7B1405903228}"/>
              </a:ext>
              <a:ext uri="{C183D7F6-B498-43B3-948B-1728B52AA6E4}">
                <adec:decorative xmlns:adec="http://schemas.microsoft.com/office/drawing/2017/decorative" val="1"/>
              </a:ext>
            </a:extLst>
          </p:cNvPr>
          <p:cNvCxnSpPr>
            <a:cxnSpLocks/>
          </p:cNvCxnSpPr>
          <p:nvPr/>
        </p:nvCxnSpPr>
        <p:spPr>
          <a:xfrm>
            <a:off x="4400551" y="3718817"/>
            <a:ext cx="0" cy="3238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B11DB98-8CE7-477D-9109-68F1C544AED8}"/>
              </a:ext>
              <a:ext uri="{C183D7F6-B498-43B3-948B-1728B52AA6E4}">
                <adec:decorative xmlns:adec="http://schemas.microsoft.com/office/drawing/2017/decorative" val="1"/>
              </a:ext>
            </a:extLst>
          </p:cNvPr>
          <p:cNvSpPr/>
          <p:nvPr/>
        </p:nvSpPr>
        <p:spPr>
          <a:xfrm>
            <a:off x="1108710" y="1893435"/>
            <a:ext cx="219075" cy="1388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descr="Screenshot showing how the resulting action should look once it has been dragged onto the behavior">
            <a:extLst>
              <a:ext uri="{FF2B5EF4-FFF2-40B4-BE49-F238E27FC236}">
                <a16:creationId xmlns:a16="http://schemas.microsoft.com/office/drawing/2014/main" id="{623B758F-10F8-4C4C-861C-07763DFC2ADE}"/>
              </a:ext>
            </a:extLst>
          </p:cNvPr>
          <p:cNvPicPr>
            <a:picLocks noChangeAspect="1"/>
          </p:cNvPicPr>
          <p:nvPr/>
        </p:nvPicPr>
        <p:blipFill>
          <a:blip r:embed="rId4"/>
          <a:stretch>
            <a:fillRect/>
          </a:stretch>
        </p:blipFill>
        <p:spPr>
          <a:xfrm>
            <a:off x="514350" y="4131974"/>
            <a:ext cx="7886697" cy="2235581"/>
          </a:xfrm>
          <a:prstGeom prst="rect">
            <a:avLst/>
          </a:prstGeom>
          <a:ln>
            <a:solidFill>
              <a:schemeClr val="tx1"/>
            </a:solidFill>
          </a:ln>
        </p:spPr>
      </p:pic>
      <p:sp>
        <p:nvSpPr>
          <p:cNvPr id="10" name="Rectangle 9">
            <a:extLst>
              <a:ext uri="{FF2B5EF4-FFF2-40B4-BE49-F238E27FC236}">
                <a16:creationId xmlns:a16="http://schemas.microsoft.com/office/drawing/2014/main" id="{0CF1E07C-0B99-482A-B776-D66BE4226B79}"/>
              </a:ext>
              <a:ext uri="{C183D7F6-B498-43B3-948B-1728B52AA6E4}">
                <adec:decorative xmlns:adec="http://schemas.microsoft.com/office/drawing/2017/decorative" val="1"/>
              </a:ext>
            </a:extLst>
          </p:cNvPr>
          <p:cNvSpPr/>
          <p:nvPr/>
        </p:nvSpPr>
        <p:spPr>
          <a:xfrm>
            <a:off x="876300" y="5551109"/>
            <a:ext cx="1085850" cy="133350"/>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51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C2D34-3BC7-401B-9D6B-4836A9DF2241}"/>
              </a:ext>
            </a:extLst>
          </p:cNvPr>
          <p:cNvSpPr>
            <a:spLocks noGrp="1"/>
          </p:cNvSpPr>
          <p:nvPr>
            <p:ph type="title"/>
          </p:nvPr>
        </p:nvSpPr>
        <p:spPr/>
        <p:txBody>
          <a:bodyPr/>
          <a:lstStyle/>
          <a:p>
            <a:r>
              <a:rPr lang="en-US" dirty="0"/>
              <a:t>Final Result and Submit!</a:t>
            </a:r>
          </a:p>
        </p:txBody>
      </p:sp>
      <p:pic>
        <p:nvPicPr>
          <p:cNvPr id="4" name="Content Placeholder 3" descr="Image showing how final result should look">
            <a:extLst>
              <a:ext uri="{FF2B5EF4-FFF2-40B4-BE49-F238E27FC236}">
                <a16:creationId xmlns:a16="http://schemas.microsoft.com/office/drawing/2014/main" id="{FAEB76A0-9BA2-4930-BAAD-4ECE3D829E71}"/>
              </a:ext>
            </a:extLst>
          </p:cNvPr>
          <p:cNvPicPr>
            <a:picLocks noGrp="1" noChangeAspect="1"/>
          </p:cNvPicPr>
          <p:nvPr>
            <p:ph idx="1"/>
          </p:nvPr>
        </p:nvPicPr>
        <p:blipFill>
          <a:blip r:embed="rId3"/>
          <a:stretch>
            <a:fillRect/>
          </a:stretch>
        </p:blipFill>
        <p:spPr>
          <a:xfrm>
            <a:off x="257040" y="1690689"/>
            <a:ext cx="5429385" cy="1270065"/>
          </a:xfrm>
          <a:prstGeom prst="rect">
            <a:avLst/>
          </a:prstGeom>
          <a:ln>
            <a:solidFill>
              <a:schemeClr val="tx1"/>
            </a:solidFill>
          </a:ln>
        </p:spPr>
      </p:pic>
      <p:sp>
        <p:nvSpPr>
          <p:cNvPr id="8" name="TextBox 7">
            <a:extLst>
              <a:ext uri="{FF2B5EF4-FFF2-40B4-BE49-F238E27FC236}">
                <a16:creationId xmlns:a16="http://schemas.microsoft.com/office/drawing/2014/main" id="{24C90E3B-3C20-4C00-81A2-50A90FE31F93}"/>
              </a:ext>
            </a:extLst>
          </p:cNvPr>
          <p:cNvSpPr txBox="1"/>
          <p:nvPr/>
        </p:nvSpPr>
        <p:spPr>
          <a:xfrm>
            <a:off x="5686424" y="1690689"/>
            <a:ext cx="3457575"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correctly entered, it should look like this.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incident and resulting action are both State Reportable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Action is indented from the Incident</a:t>
            </a:r>
          </a:p>
        </p:txBody>
      </p:sp>
      <p:pic>
        <p:nvPicPr>
          <p:cNvPr id="5" name="Picture 4" descr="Image showing how final result should not look if done incorrectly">
            <a:extLst>
              <a:ext uri="{FF2B5EF4-FFF2-40B4-BE49-F238E27FC236}">
                <a16:creationId xmlns:a16="http://schemas.microsoft.com/office/drawing/2014/main" id="{8317E2A0-967C-4D62-AE45-1674731EA30A}"/>
              </a:ext>
            </a:extLst>
          </p:cNvPr>
          <p:cNvPicPr>
            <a:picLocks noChangeAspect="1"/>
          </p:cNvPicPr>
          <p:nvPr/>
        </p:nvPicPr>
        <p:blipFill>
          <a:blip r:embed="rId4"/>
          <a:stretch>
            <a:fillRect/>
          </a:stretch>
        </p:blipFill>
        <p:spPr>
          <a:xfrm>
            <a:off x="257040" y="3316192"/>
            <a:ext cx="5443806" cy="1162110"/>
          </a:xfrm>
          <a:prstGeom prst="rect">
            <a:avLst/>
          </a:prstGeom>
          <a:ln>
            <a:solidFill>
              <a:schemeClr val="tx1"/>
            </a:solidFill>
          </a:ln>
        </p:spPr>
      </p:pic>
      <p:sp>
        <p:nvSpPr>
          <p:cNvPr id="10" name="TextBox 9">
            <a:extLst>
              <a:ext uri="{FF2B5EF4-FFF2-40B4-BE49-F238E27FC236}">
                <a16:creationId xmlns:a16="http://schemas.microsoft.com/office/drawing/2014/main" id="{51E4E901-C712-40EE-B4CE-24AFD3A31BBA}"/>
              </a:ext>
            </a:extLst>
          </p:cNvPr>
          <p:cNvSpPr txBox="1"/>
          <p:nvPr/>
        </p:nvSpPr>
        <p:spPr>
          <a:xfrm>
            <a:off x="5700846" y="3298634"/>
            <a:ext cx="318611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resulting action is dragged prior to the incident, it is incorrect and will not report</a:t>
            </a:r>
          </a:p>
        </p:txBody>
      </p:sp>
      <p:pic>
        <p:nvPicPr>
          <p:cNvPr id="6" name="Picture 5" descr="Image showing how final result should not look if done incorrectly">
            <a:extLst>
              <a:ext uri="{FF2B5EF4-FFF2-40B4-BE49-F238E27FC236}">
                <a16:creationId xmlns:a16="http://schemas.microsoft.com/office/drawing/2014/main" id="{B290DD45-4971-4A6E-A605-053CC9139AB5}"/>
              </a:ext>
            </a:extLst>
          </p:cNvPr>
          <p:cNvPicPr>
            <a:picLocks noChangeAspect="1"/>
          </p:cNvPicPr>
          <p:nvPr/>
        </p:nvPicPr>
        <p:blipFill>
          <a:blip r:embed="rId5"/>
          <a:stretch>
            <a:fillRect/>
          </a:stretch>
        </p:blipFill>
        <p:spPr>
          <a:xfrm>
            <a:off x="257040" y="4833740"/>
            <a:ext cx="5429384" cy="1124008"/>
          </a:xfrm>
          <a:prstGeom prst="rect">
            <a:avLst/>
          </a:prstGeom>
          <a:ln>
            <a:solidFill>
              <a:schemeClr val="tx1"/>
            </a:solidFill>
          </a:ln>
        </p:spPr>
      </p:pic>
      <p:sp>
        <p:nvSpPr>
          <p:cNvPr id="12" name="TextBox 11">
            <a:extLst>
              <a:ext uri="{FF2B5EF4-FFF2-40B4-BE49-F238E27FC236}">
                <a16:creationId xmlns:a16="http://schemas.microsoft.com/office/drawing/2014/main" id="{49EDA04D-77E6-402A-BDDE-E4CEC26CA7A7}"/>
              </a:ext>
            </a:extLst>
          </p:cNvPr>
          <p:cNvSpPr txBox="1"/>
          <p:nvPr/>
        </p:nvSpPr>
        <p:spPr>
          <a:xfrm>
            <a:off x="5700846" y="4718795"/>
            <a:ext cx="318611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action is dragged onto the offender, it will not report correctly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action must be indented.</a:t>
            </a:r>
          </a:p>
        </p:txBody>
      </p:sp>
      <p:sp>
        <p:nvSpPr>
          <p:cNvPr id="13" name="TextBox 12">
            <a:extLst>
              <a:ext uri="{FF2B5EF4-FFF2-40B4-BE49-F238E27FC236}">
                <a16:creationId xmlns:a16="http://schemas.microsoft.com/office/drawing/2014/main" id="{893D2949-1A8F-4E55-A37B-3DD02AADAD7C}"/>
              </a:ext>
            </a:extLst>
          </p:cNvPr>
          <p:cNvSpPr txBox="1"/>
          <p:nvPr/>
        </p:nvSpPr>
        <p:spPr>
          <a:xfrm>
            <a:off x="2714625" y="6115050"/>
            <a:ext cx="3381375" cy="369332"/>
          </a:xfrm>
          <a:prstGeom prst="rect">
            <a:avLst/>
          </a:prstGeom>
          <a:noFill/>
        </p:spPr>
        <p:txBody>
          <a:bodyPr wrap="square" rtlCol="0">
            <a:spAutoFit/>
          </a:bodyPr>
          <a:lstStyle/>
          <a:p>
            <a:r>
              <a:rPr lang="en-US" dirty="0">
                <a:latin typeface="Arial Black" panose="020B0A04020102020204" pitchFamily="34" charset="0"/>
              </a:rPr>
              <a:t>Don’t Forget to Submit!</a:t>
            </a:r>
          </a:p>
        </p:txBody>
      </p:sp>
      <p:pic>
        <p:nvPicPr>
          <p:cNvPr id="7" name="Picture 6" descr="Image showing how to submit the incident">
            <a:extLst>
              <a:ext uri="{FF2B5EF4-FFF2-40B4-BE49-F238E27FC236}">
                <a16:creationId xmlns:a16="http://schemas.microsoft.com/office/drawing/2014/main" id="{BF61A400-AEAF-46AD-AC8D-C1C85B214163}"/>
              </a:ext>
            </a:extLst>
          </p:cNvPr>
          <p:cNvPicPr>
            <a:picLocks noChangeAspect="1"/>
          </p:cNvPicPr>
          <p:nvPr/>
        </p:nvPicPr>
        <p:blipFill>
          <a:blip r:embed="rId6"/>
          <a:stretch>
            <a:fillRect/>
          </a:stretch>
        </p:blipFill>
        <p:spPr>
          <a:xfrm>
            <a:off x="6508694" y="5938698"/>
            <a:ext cx="2165461" cy="647733"/>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7A3A14C9-6540-4460-8B7A-EA121F104192}"/>
              </a:ext>
              <a:ext uri="{C183D7F6-B498-43B3-948B-1728B52AA6E4}">
                <adec:decorative xmlns:adec="http://schemas.microsoft.com/office/drawing/2017/decorative" val="1"/>
              </a:ext>
            </a:extLst>
          </p:cNvPr>
          <p:cNvCxnSpPr>
            <a:cxnSpLocks/>
          </p:cNvCxnSpPr>
          <p:nvPr/>
        </p:nvCxnSpPr>
        <p:spPr>
          <a:xfrm>
            <a:off x="5776912" y="6265574"/>
            <a:ext cx="638175"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2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245269" y="1454757"/>
            <a:ext cx="6755731" cy="559781"/>
          </a:xfrm>
          <a:prstGeom prst="rect">
            <a:avLst/>
          </a:prstGeom>
        </p:spPr>
        <p:txBody>
          <a:bodyPr spcFirstLastPara="1" vert="horz" wrap="square" lIns="68569" tIns="68569" rIns="68569" bIns="68569" rtlCol="0" anchor="b" anchorCtr="0">
            <a:noAutofit/>
          </a:bodyPr>
          <a:lstStyle/>
          <a:p>
            <a:r>
              <a:rPr lang="en-US" sz="2700" dirty="0">
                <a:solidFill>
                  <a:schemeClr val="bg1"/>
                </a:solidFill>
              </a:rPr>
              <a:t>Thank you for Reviewing this Training</a:t>
            </a:r>
          </a:p>
        </p:txBody>
      </p:sp>
      <p:sp>
        <p:nvSpPr>
          <p:cNvPr id="339" name="Shape 339"/>
          <p:cNvSpPr txBox="1">
            <a:spLocks noGrp="1"/>
          </p:cNvSpPr>
          <p:nvPr>
            <p:ph type="body" idx="4294967295"/>
          </p:nvPr>
        </p:nvSpPr>
        <p:spPr>
          <a:xfrm>
            <a:off x="1830019" y="3634858"/>
            <a:ext cx="5312852"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ea typeface="Arial Unicode MS" panose="020B0604020202020204" pitchFamily="34" charset="-128"/>
              </a:rPr>
              <a:t>Contact the Submissions Inbox with Questions:</a:t>
            </a:r>
            <a:endParaRPr sz="1800" dirty="0">
              <a:solidFill>
                <a:srgbClr val="FFFFFF"/>
              </a:solidFill>
              <a:ea typeface="Arial Unicode MS" panose="020B0604020202020204" pitchFamily="34" charset="-128"/>
            </a:endParaRPr>
          </a:p>
          <a:p>
            <a:pPr marL="582930" lvl="2" indent="0">
              <a:buNone/>
            </a:pPr>
            <a:r>
              <a:rPr lang="en-US" dirty="0">
                <a:solidFill>
                  <a:schemeClr val="bg1"/>
                </a:solidFill>
                <a:latin typeface="Arial" panose="020B0604020202020204" pitchFamily="34" charset="0"/>
                <a:cs typeface="Arial" panose="020B0604020202020204" pitchFamily="34" charset="0"/>
              </a:rPr>
              <a:t>Submissions_CSI@csi.state.co.us</a:t>
            </a:r>
          </a:p>
          <a:p>
            <a:pPr marL="582930" lvl="2" indent="0">
              <a:buNone/>
            </a:pPr>
            <a:endParaRPr lang="en-US" dirty="0"/>
          </a:p>
        </p:txBody>
      </p:sp>
      <p:sp>
        <p:nvSpPr>
          <p:cNvPr id="340" name="Shape 340"/>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15</a:t>
            </a:fld>
            <a:endParaRPr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328550" y="4508814"/>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 name="Rectangle 1">
            <a:extLst>
              <a:ext uri="{FF2B5EF4-FFF2-40B4-BE49-F238E27FC236}">
                <a16:creationId xmlns:a16="http://schemas.microsoft.com/office/drawing/2014/main" id="{2F433AF7-681C-42D3-9A6B-FF534F8DD818}"/>
              </a:ext>
              <a:ext uri="{C183D7F6-B498-43B3-948B-1728B52AA6E4}">
                <adec:decorative xmlns:adec="http://schemas.microsoft.com/office/drawing/2017/decorative" val="1"/>
              </a:ext>
            </a:extLst>
          </p:cNvPr>
          <p:cNvSpPr/>
          <p:nvPr/>
        </p:nvSpPr>
        <p:spPr>
          <a:xfrm>
            <a:off x="3478995" y="1256264"/>
            <a:ext cx="5290538" cy="473007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Shape 124"/>
          <p:cNvSpPr txBox="1">
            <a:spLocks noGrp="1"/>
          </p:cNvSpPr>
          <p:nvPr>
            <p:ph type="title"/>
          </p:nvPr>
        </p:nvSpPr>
        <p:spPr>
          <a:xfrm>
            <a:off x="973323" y="398474"/>
            <a:ext cx="5876605" cy="829994"/>
          </a:xfrm>
          <a:prstGeom prst="rect">
            <a:avLst/>
          </a:prstGeom>
        </p:spPr>
        <p:txBody>
          <a:bodyPr spcFirstLastPara="1" vert="horz" wrap="square" lIns="68569" tIns="68569" rIns="68569" bIns="68569" rtlCol="0" anchor="b" anchorCtr="0">
            <a:noAutofit/>
          </a:bodyPr>
          <a:lstStyle/>
          <a:p>
            <a:r>
              <a:rPr lang="en" sz="2700" dirty="0">
                <a:solidFill>
                  <a:schemeClr val="tx1"/>
                </a:solidFill>
                <a:latin typeface="Arial" panose="020B0604020202020204" pitchFamily="34" charset="0"/>
                <a:cs typeface="Arial" panose="020B0604020202020204" pitchFamily="34" charset="0"/>
              </a:rPr>
              <a:t>Purpose of the School Discipline Collection</a:t>
            </a:r>
            <a:endParaRPr sz="2700" dirty="0">
              <a:solidFill>
                <a:schemeClr val="tx1"/>
              </a:solidFill>
              <a:latin typeface="Arial" panose="020B0604020202020204" pitchFamily="34" charset="0"/>
              <a:cs typeface="Arial" panose="020B0604020202020204" pitchFamily="34" charset="0"/>
            </a:endParaRPr>
          </a:p>
        </p:txBody>
      </p:sp>
      <p:pic>
        <p:nvPicPr>
          <p:cNvPr id="7" name="Picture 4" descr="Image result for Free images for purpose">
            <a:extLst>
              <a:ext uri="{FF2B5EF4-FFF2-40B4-BE49-F238E27FC236}">
                <a16:creationId xmlns:a16="http://schemas.microsoft.com/office/drawing/2014/main" id="{E4E3665C-3003-40CC-9E5E-0BF960358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7" y="2542904"/>
            <a:ext cx="2974819" cy="2278446"/>
          </a:xfrm>
          <a:prstGeom prst="rect">
            <a:avLst/>
          </a:prstGeom>
          <a:noFill/>
          <a:extLst>
            <a:ext uri="{909E8E84-426E-40DD-AFC4-6F175D3DCCD1}">
              <a14:hiddenFill xmlns:a14="http://schemas.microsoft.com/office/drawing/2010/main">
                <a:solidFill>
                  <a:srgbClr val="FFFFFF"/>
                </a:solidFill>
              </a14:hiddenFill>
            </a:ext>
          </a:extLst>
        </p:spPr>
      </p:pic>
      <p:sp>
        <p:nvSpPr>
          <p:cNvPr id="125" name="Shape 125"/>
          <p:cNvSpPr txBox="1">
            <a:spLocks noGrp="1"/>
          </p:cNvSpPr>
          <p:nvPr>
            <p:ph type="body" idx="1"/>
          </p:nvPr>
        </p:nvSpPr>
        <p:spPr>
          <a:xfrm>
            <a:off x="3422801" y="1228468"/>
            <a:ext cx="5346732" cy="4661396"/>
          </a:xfrm>
          <a:prstGeom prst="rect">
            <a:avLst/>
          </a:prstGeom>
        </p:spPr>
        <p:txBody>
          <a:bodyPr spcFirstLastPara="1" vert="horz" wrap="square" lIns="68569" tIns="68569" rIns="68569" bIns="68569" rtlCol="0" anchor="t" anchorCtr="0">
            <a:noAutofit/>
          </a:bodyPr>
          <a:lstStyle/>
          <a:p>
            <a:pPr marL="68580" indent="-68580">
              <a:spcBef>
                <a:spcPts val="900"/>
              </a:spcBef>
              <a:spcAft>
                <a:spcPts val="150"/>
              </a:spcAft>
              <a:buClr>
                <a:srgbClr val="4859A0"/>
              </a:buClr>
              <a:buSzPct val="100000"/>
              <a:buFont typeface="Calibri" panose="020F0502020204030204" pitchFamily="34" charset="0"/>
              <a:buChar char=" "/>
              <a:defRPr/>
            </a:pPr>
            <a:r>
              <a:rPr lang="en-US" dirty="0">
                <a:solidFill>
                  <a:schemeClr val="tx1"/>
                </a:solidFill>
                <a:latin typeface="Arial" panose="020B0604020202020204" pitchFamily="34" charset="0"/>
                <a:cs typeface="Arial" panose="020B0604020202020204" pitchFamily="34" charset="0"/>
              </a:rPr>
              <a:t>The School Discipline collection contains student level information for: </a:t>
            </a:r>
          </a:p>
          <a:p>
            <a:pPr indent="-342900">
              <a:spcBef>
                <a:spcPts val="900"/>
              </a:spcBef>
              <a:spcAft>
                <a:spcPts val="150"/>
              </a:spcAft>
              <a:buClr>
                <a:srgbClr val="4859A0"/>
              </a:buClr>
              <a:buSzPct val="100000"/>
              <a:buFont typeface="+mj-lt"/>
              <a:buAutoNum type="arabicPeriod"/>
              <a:defRPr/>
            </a:pPr>
            <a:r>
              <a:rPr lang="en-US" dirty="0">
                <a:solidFill>
                  <a:schemeClr val="tx1"/>
                </a:solidFill>
                <a:latin typeface="Arial" panose="020B0604020202020204" pitchFamily="34" charset="0"/>
                <a:cs typeface="Arial" panose="020B0604020202020204" pitchFamily="34" charset="0"/>
              </a:rPr>
              <a:t>Students disciplined, including the type of behavior and resulting disciplinary action taken for each disciplinary incident.</a:t>
            </a:r>
          </a:p>
          <a:p>
            <a:pPr indent="-342900">
              <a:spcBef>
                <a:spcPts val="900"/>
              </a:spcBef>
              <a:spcAft>
                <a:spcPts val="150"/>
              </a:spcAft>
              <a:buClr>
                <a:srgbClr val="4859A0"/>
              </a:buClr>
              <a:buSzPct val="100000"/>
              <a:buFont typeface="+mj-lt"/>
              <a:buAutoNum type="arabicPeriod"/>
              <a:defRPr/>
            </a:pPr>
            <a:r>
              <a:rPr lang="en-US" dirty="0">
                <a:solidFill>
                  <a:schemeClr val="tx1"/>
                </a:solidFill>
                <a:latin typeface="Arial" panose="020B0604020202020204" pitchFamily="34" charset="0"/>
                <a:cs typeface="Arial" panose="020B0604020202020204" pitchFamily="34" charset="0"/>
              </a:rPr>
              <a:t>the demographics of the student(s) disciplined, and </a:t>
            </a:r>
          </a:p>
          <a:p>
            <a:pPr indent="-342900">
              <a:spcBef>
                <a:spcPts val="900"/>
              </a:spcBef>
              <a:spcAft>
                <a:spcPts val="150"/>
              </a:spcAft>
              <a:buClr>
                <a:srgbClr val="4859A0"/>
              </a:buClr>
              <a:buSzPct val="100000"/>
              <a:buFont typeface="+mj-lt"/>
              <a:buAutoNum type="arabicPeriod"/>
              <a:defRPr/>
            </a:pPr>
            <a:r>
              <a:rPr lang="en-US" dirty="0">
                <a:solidFill>
                  <a:schemeClr val="tx1"/>
                </a:solidFill>
                <a:latin typeface="Arial" panose="020B0604020202020204" pitchFamily="34" charset="0"/>
                <a:cs typeface="Arial" panose="020B0604020202020204" pitchFamily="34" charset="0"/>
              </a:rPr>
              <a:t>the counts of students that brought or possessed a firearm for each school. </a:t>
            </a:r>
          </a:p>
          <a:p>
            <a:pPr marL="0" indent="0">
              <a:spcBef>
                <a:spcPts val="900"/>
              </a:spcBef>
              <a:spcAft>
                <a:spcPts val="150"/>
              </a:spcAft>
              <a:buClr>
                <a:srgbClr val="4859A0"/>
              </a:buClr>
              <a:buSzPct val="100000"/>
              <a:buNone/>
              <a:defRPr/>
            </a:pPr>
            <a:r>
              <a:rPr lang="en-US" dirty="0">
                <a:solidFill>
                  <a:schemeClr val="tx1"/>
                </a:solidFill>
                <a:latin typeface="Arial" panose="020B0604020202020204" pitchFamily="34" charset="0"/>
                <a:cs typeface="Arial" panose="020B0604020202020204" pitchFamily="34" charset="0"/>
              </a:rPr>
              <a:t>The School Discipline collection data is used to populate the Civil Rights Data Collection (CRDC – every other year)</a:t>
            </a:r>
          </a:p>
          <a:p>
            <a:pPr marL="0" indent="0">
              <a:spcBef>
                <a:spcPts val="900"/>
              </a:spcBef>
              <a:spcAft>
                <a:spcPts val="150"/>
              </a:spcAft>
              <a:buClr>
                <a:srgbClr val="4859A0"/>
              </a:buClr>
              <a:buSzPct val="100000"/>
              <a:buNone/>
              <a:defRPr/>
            </a:pPr>
            <a:endParaRPr lang="en-US" sz="1500" dirty="0">
              <a:latin typeface="Arial" panose="020B0604020202020204"/>
              <a:cs typeface="+mn-cs"/>
            </a:endParaRPr>
          </a:p>
          <a:p>
            <a:pPr marL="150876" lvl="1" indent="0">
              <a:spcBef>
                <a:spcPts val="150"/>
              </a:spcBef>
              <a:spcAft>
                <a:spcPts val="300"/>
              </a:spcAft>
              <a:buClr>
                <a:srgbClr val="4859A0"/>
              </a:buClr>
              <a:buSzTx/>
              <a:buNone/>
              <a:defRPr/>
            </a:pPr>
            <a:r>
              <a:rPr lang="en-US" dirty="0">
                <a:latin typeface="Arial" panose="020B0604020202020204"/>
              </a:rPr>
              <a:t>For more information on State Statues (HB22-1376) related to Collection: </a:t>
            </a:r>
            <a:r>
              <a:rPr lang="en-US" dirty="0">
                <a:solidFill>
                  <a:schemeClr val="accent1">
                    <a:lumMod val="75000"/>
                  </a:schemeClr>
                </a:solidFill>
                <a:latin typeface="Arial" panose="020B0604020202020204"/>
              </a:rPr>
              <a:t>https://www.cde.state.co.us/dropoutprevention/disciplinepolicy</a:t>
            </a:r>
            <a:endParaRPr lang="en-US" dirty="0">
              <a:latin typeface="Arial" panose="020B0604020202020204"/>
            </a:endParaRPr>
          </a:p>
          <a:p>
            <a:pPr marL="68580" indent="-68580">
              <a:spcBef>
                <a:spcPts val="900"/>
              </a:spcBef>
              <a:spcAft>
                <a:spcPts val="150"/>
              </a:spcAft>
              <a:buClr>
                <a:srgbClr val="4859A0"/>
              </a:buClr>
              <a:buSzPct val="100000"/>
              <a:buFont typeface="Calibri" panose="020F0502020204030204" pitchFamily="34" charset="0"/>
              <a:buChar char=" "/>
              <a:defRPr/>
            </a:pPr>
            <a:endParaRPr lang="en-US" sz="1500" dirty="0">
              <a:solidFill>
                <a:srgbClr val="4D4D4D">
                  <a:lumMod val="75000"/>
                  <a:lumOff val="25000"/>
                </a:srgbClr>
              </a:solidFill>
              <a:latin typeface="Arial" panose="020B0604020202020204"/>
              <a:ea typeface="+mn-ea"/>
              <a:cs typeface="+mn-cs"/>
            </a:endParaRPr>
          </a:p>
          <a:p>
            <a:pPr marL="28575" indent="0">
              <a:buNone/>
            </a:pPr>
            <a:endParaRPr sz="15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7D07613-337D-4352-98D1-D81FE7E596D0}"/>
              </a:ext>
              <a:ext uri="{C183D7F6-B498-43B3-948B-1728B52AA6E4}">
                <adec:decorative xmlns:adec="http://schemas.microsoft.com/office/drawing/2017/decorative" val="1"/>
              </a:ext>
            </a:extLst>
          </p:cNvPr>
          <p:cNvSpPr txBox="1"/>
          <p:nvPr/>
        </p:nvSpPr>
        <p:spPr>
          <a:xfrm>
            <a:off x="216877" y="4652073"/>
            <a:ext cx="2486724" cy="169277"/>
          </a:xfrm>
          <a:prstGeom prst="rect">
            <a:avLst/>
          </a:prstGeom>
          <a:noFill/>
        </p:spPr>
        <p:txBody>
          <a:bodyPr wrap="square" rtlCol="0">
            <a:spAutoFit/>
          </a:bodyPr>
          <a:lstStyle/>
          <a:p>
            <a:r>
              <a:rPr lang="en-US" sz="500" dirty="0"/>
              <a:t>courtesy of depositphotos.com</a:t>
            </a:r>
          </a:p>
        </p:txBody>
      </p:sp>
      <p:sp>
        <p:nvSpPr>
          <p:cNvPr id="126" name="Shape 126"/>
          <p:cNvSpPr txBox="1">
            <a:spLocks noGrp="1"/>
          </p:cNvSpPr>
          <p:nvPr>
            <p:ph type="sldNum" idx="12"/>
          </p:nvPr>
        </p:nvSpPr>
        <p:spPr>
          <a:xfrm>
            <a:off x="7823623" y="5917660"/>
            <a:ext cx="411525" cy="212859"/>
          </a:xfrm>
          <a:prstGeom prst="rect">
            <a:avLst/>
          </a:prstGeom>
        </p:spPr>
        <p:txBody>
          <a:bodyPr spcFirstLastPara="1" wrap="square" lIns="68569" tIns="68569" rIns="68569" bIns="68569" anchor="t" anchorCtr="0">
            <a:noAutofit/>
          </a:bodyPr>
          <a:lstStyle/>
          <a:p>
            <a:fld id="{00000000-1234-1234-1234-123412341234}" type="slidenum">
              <a:rPr lang="en" sz="900"/>
              <a:pPr/>
              <a:t>2</a:t>
            </a:fld>
            <a:endParaRPr sz="1100" dirty="0"/>
          </a:p>
        </p:txBody>
      </p:sp>
    </p:spTree>
    <p:extLst>
      <p:ext uri="{BB962C8B-B14F-4D97-AF65-F5344CB8AC3E}">
        <p14:creationId xmlns:p14="http://schemas.microsoft.com/office/powerpoint/2010/main" val="332854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03D6-334C-4712-A7ED-BE8CE4BA49C4}"/>
              </a:ext>
            </a:extLst>
          </p:cNvPr>
          <p:cNvSpPr>
            <a:spLocks noGrp="1"/>
          </p:cNvSpPr>
          <p:nvPr>
            <p:ph type="title"/>
          </p:nvPr>
        </p:nvSpPr>
        <p:spPr/>
        <p:txBody>
          <a:bodyPr/>
          <a:lstStyle/>
          <a:p>
            <a:r>
              <a:rPr lang="en-US" dirty="0"/>
              <a:t>Reporting of Disciplines</a:t>
            </a:r>
          </a:p>
        </p:txBody>
      </p:sp>
      <p:sp>
        <p:nvSpPr>
          <p:cNvPr id="3" name="Content Placeholder 2">
            <a:extLst>
              <a:ext uri="{FF2B5EF4-FFF2-40B4-BE49-F238E27FC236}">
                <a16:creationId xmlns:a16="http://schemas.microsoft.com/office/drawing/2014/main" id="{1917D56D-CF73-4500-AC3C-58F966AD19F4}"/>
              </a:ext>
            </a:extLst>
          </p:cNvPr>
          <p:cNvSpPr>
            <a:spLocks noGrp="1"/>
          </p:cNvSpPr>
          <p:nvPr>
            <p:ph idx="1"/>
          </p:nvPr>
        </p:nvSpPr>
        <p:spPr/>
        <p:txBody>
          <a:bodyPr/>
          <a:lstStyle/>
          <a:p>
            <a:r>
              <a:rPr lang="en-US" sz="2000" dirty="0"/>
              <a:t>Historically, CSI has seen Discipline data being under-reported at schools resulting in an inaccurate picture of disciplines.</a:t>
            </a:r>
          </a:p>
          <a:p>
            <a:r>
              <a:rPr lang="en-US" sz="2000" dirty="0"/>
              <a:t>Ensuring that all disciplines that occur are entered accurately and are State reportable is necessary to reflect situation at schools and avoid under-counting.</a:t>
            </a:r>
          </a:p>
          <a:p>
            <a:endParaRPr lang="en-US" sz="2400" dirty="0"/>
          </a:p>
          <a:p>
            <a:pPr marL="0" indent="0">
              <a:buNone/>
            </a:pPr>
            <a:endParaRPr lang="en-US" sz="2000" b="1" dirty="0">
              <a:solidFill>
                <a:srgbClr val="C63F28"/>
              </a:solidFill>
            </a:endParaRPr>
          </a:p>
          <a:p>
            <a:pPr lvl="1"/>
            <a:endParaRPr lang="en-US" dirty="0"/>
          </a:p>
        </p:txBody>
      </p:sp>
      <p:graphicFrame>
        <p:nvGraphicFramePr>
          <p:cNvPr id="4" name="Table 4">
            <a:extLst>
              <a:ext uri="{FF2B5EF4-FFF2-40B4-BE49-F238E27FC236}">
                <a16:creationId xmlns:a16="http://schemas.microsoft.com/office/drawing/2014/main" id="{C14CBDB3-4352-414A-A394-0B20BCE126B1}"/>
              </a:ext>
            </a:extLst>
          </p:cNvPr>
          <p:cNvGraphicFramePr>
            <a:graphicFrameLocks noGrp="1"/>
          </p:cNvGraphicFramePr>
          <p:nvPr>
            <p:extLst>
              <p:ext uri="{D42A27DB-BD31-4B8C-83A1-F6EECF244321}">
                <p14:modId xmlns:p14="http://schemas.microsoft.com/office/powerpoint/2010/main" val="2745138632"/>
              </p:ext>
            </p:extLst>
          </p:nvPr>
        </p:nvGraphicFramePr>
        <p:xfrm>
          <a:off x="304800" y="3500120"/>
          <a:ext cx="8392160" cy="2799080"/>
        </p:xfrm>
        <a:graphic>
          <a:graphicData uri="http://schemas.openxmlformats.org/drawingml/2006/table">
            <a:tbl>
              <a:tblPr firstRow="1" bandRow="1">
                <a:tableStyleId>{2D5ABB26-0587-4C30-8999-92F81FD0307C}</a:tableStyleId>
              </a:tblPr>
              <a:tblGrid>
                <a:gridCol w="4196080">
                  <a:extLst>
                    <a:ext uri="{9D8B030D-6E8A-4147-A177-3AD203B41FA5}">
                      <a16:colId xmlns:a16="http://schemas.microsoft.com/office/drawing/2014/main" val="502277281"/>
                    </a:ext>
                  </a:extLst>
                </a:gridCol>
                <a:gridCol w="4196080">
                  <a:extLst>
                    <a:ext uri="{9D8B030D-6E8A-4147-A177-3AD203B41FA5}">
                      <a16:colId xmlns:a16="http://schemas.microsoft.com/office/drawing/2014/main" val="2052812566"/>
                    </a:ext>
                  </a:extLst>
                </a:gridCol>
              </a:tblGrid>
              <a:tr h="370840">
                <a:tc>
                  <a:txBody>
                    <a:bodyPr/>
                    <a:lstStyle/>
                    <a:p>
                      <a:r>
                        <a:rPr lang="en-US" b="1" dirty="0">
                          <a:solidFill>
                            <a:srgbClr val="C63F28"/>
                          </a:solidFill>
                          <a:latin typeface="Arial" panose="020B0604020202020204" pitchFamily="34" charset="0"/>
                          <a:cs typeface="Arial" panose="020B0604020202020204" pitchFamily="34" charset="0"/>
                        </a:rPr>
                        <a:t>Strategies for Addressing Accuracy</a:t>
                      </a:r>
                    </a:p>
                  </a:txBody>
                  <a:tcPr/>
                </a:tc>
                <a:tc>
                  <a:txBody>
                    <a:bodyPr/>
                    <a:lstStyle/>
                    <a:p>
                      <a:r>
                        <a:rPr lang="en-US" b="1" dirty="0">
                          <a:solidFill>
                            <a:srgbClr val="C63F28"/>
                          </a:solidFill>
                          <a:latin typeface="Arial" panose="020B0604020202020204" pitchFamily="34" charset="0"/>
                          <a:cs typeface="Arial" panose="020B0604020202020204" pitchFamily="34" charset="0"/>
                        </a:rPr>
                        <a:t>Questions to Keep in Mind</a:t>
                      </a:r>
                    </a:p>
                  </a:txBody>
                  <a:tcPr/>
                </a:tc>
                <a:extLst>
                  <a:ext uri="{0D108BD9-81ED-4DB2-BD59-A6C34878D82A}">
                    <a16:rowId xmlns:a16="http://schemas.microsoft.com/office/drawing/2014/main" val="11151897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Determining behavior and consequence</a:t>
                      </a:r>
                    </a:p>
                  </a:txBody>
                  <a:tcPr/>
                </a:tc>
                <a:tc rowSpan="2">
                  <a:txBody>
                    <a:bodyPr/>
                    <a:lstStyle/>
                    <a:p>
                      <a:pPr marL="342900" indent="-342900">
                        <a:buFont typeface="+mj-lt"/>
                        <a:buAutoNum type="arabicPeriod"/>
                      </a:pPr>
                      <a:r>
                        <a:rPr lang="en-US" sz="1400" dirty="0">
                          <a:latin typeface="Arial" panose="020B0604020202020204" pitchFamily="34" charset="0"/>
                          <a:cs typeface="Arial" panose="020B0604020202020204" pitchFamily="34" charset="0"/>
                        </a:rPr>
                        <a:t>Who are the main staff members responsible for discipline at your school?</a:t>
                      </a:r>
                    </a:p>
                  </a:txBody>
                  <a:tcPr/>
                </a:tc>
                <a:extLst>
                  <a:ext uri="{0D108BD9-81ED-4DB2-BD59-A6C34878D82A}">
                    <a16:rowId xmlns:a16="http://schemas.microsoft.com/office/drawing/2014/main" val="3035904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Entering behavior and consequence</a:t>
                      </a:r>
                    </a:p>
                  </a:txBody>
                  <a:tcPr/>
                </a:tc>
                <a:tc v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329432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Reviewing behavior and consequence  </a:t>
                      </a:r>
                    </a:p>
                  </a:txBody>
                  <a:tcPr/>
                </a:tc>
                <a:tc rowSpan="2">
                  <a:txBody>
                    <a:bodyPr/>
                    <a:lstStyle/>
                    <a:p>
                      <a:pPr marL="342900" indent="-342900">
                        <a:buFont typeface="+mj-lt"/>
                        <a:buAutoNum type="arabicPeriod" startAt="2"/>
                      </a:pPr>
                      <a:r>
                        <a:rPr lang="en-US" sz="1400" dirty="0">
                          <a:latin typeface="Arial" panose="020B0604020202020204" pitchFamily="34" charset="0"/>
                          <a:cs typeface="Arial" panose="020B0604020202020204" pitchFamily="34" charset="0"/>
                        </a:rPr>
                        <a:t>Who enters the discipline information into your student information system?</a:t>
                      </a:r>
                    </a:p>
                  </a:txBody>
                  <a:tcPr/>
                </a:tc>
                <a:extLst>
                  <a:ext uri="{0D108BD9-81ED-4DB2-BD59-A6C34878D82A}">
                    <a16:rowId xmlns:a16="http://schemas.microsoft.com/office/drawing/2014/main" val="26524547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Comparing across systems for overall accuracy</a:t>
                      </a:r>
                    </a:p>
                  </a:txBody>
                  <a:tcPr/>
                </a:tc>
                <a:tc v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47021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Comparing across collections for special education accuracy</a:t>
                      </a:r>
                    </a:p>
                    <a:p>
                      <a:endParaRPr lang="en-US" sz="1400" dirty="0">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dirty="0">
                          <a:latin typeface="Arial" panose="020B0604020202020204" pitchFamily="34" charset="0"/>
                          <a:cs typeface="Arial" panose="020B0604020202020204" pitchFamily="34" charset="0"/>
                        </a:rPr>
                        <a:t>How is your school classifying behavior that is being tracked? (Example: What is disruptive behavior?)</a:t>
                      </a:r>
                    </a:p>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8892464"/>
                  </a:ext>
                </a:extLst>
              </a:tr>
            </a:tbl>
          </a:graphicData>
        </a:graphic>
      </p:graphicFrame>
    </p:spTree>
    <p:extLst>
      <p:ext uri="{BB962C8B-B14F-4D97-AF65-F5344CB8AC3E}">
        <p14:creationId xmlns:p14="http://schemas.microsoft.com/office/powerpoint/2010/main" val="161506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3572-51A2-43FF-B39D-7BFF12EEF72D}"/>
              </a:ext>
            </a:extLst>
          </p:cNvPr>
          <p:cNvSpPr>
            <a:spLocks noGrp="1"/>
          </p:cNvSpPr>
          <p:nvPr>
            <p:ph type="title"/>
          </p:nvPr>
        </p:nvSpPr>
        <p:spPr>
          <a:xfrm>
            <a:off x="752475" y="2355851"/>
            <a:ext cx="7886700" cy="1325563"/>
          </a:xfrm>
        </p:spPr>
        <p:txBody>
          <a:bodyPr/>
          <a:lstStyle/>
          <a:p>
            <a:pPr algn="ctr"/>
            <a:r>
              <a:rPr lang="en-US" dirty="0"/>
              <a:t>Data Entry Process</a:t>
            </a:r>
          </a:p>
        </p:txBody>
      </p:sp>
    </p:spTree>
    <p:extLst>
      <p:ext uri="{BB962C8B-B14F-4D97-AF65-F5344CB8AC3E}">
        <p14:creationId xmlns:p14="http://schemas.microsoft.com/office/powerpoint/2010/main" val="130748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3C14-40DD-4B23-8274-D155C5677349}"/>
              </a:ext>
            </a:extLst>
          </p:cNvPr>
          <p:cNvSpPr>
            <a:spLocks noGrp="1"/>
          </p:cNvSpPr>
          <p:nvPr>
            <p:ph type="title"/>
          </p:nvPr>
        </p:nvSpPr>
        <p:spPr>
          <a:xfrm>
            <a:off x="552449" y="420341"/>
            <a:ext cx="8048989" cy="1325563"/>
          </a:xfrm>
        </p:spPr>
        <p:txBody>
          <a:bodyPr/>
          <a:lstStyle/>
          <a:p>
            <a:r>
              <a:rPr lang="en-US" dirty="0"/>
              <a:t>Steps of the Discipline Process</a:t>
            </a:r>
          </a:p>
        </p:txBody>
      </p:sp>
      <p:sp>
        <p:nvSpPr>
          <p:cNvPr id="9" name="TextBox 8">
            <a:extLst>
              <a:ext uri="{FF2B5EF4-FFF2-40B4-BE49-F238E27FC236}">
                <a16:creationId xmlns:a16="http://schemas.microsoft.com/office/drawing/2014/main" id="{8DB8FD86-137E-4B8F-BBEA-E529F3F06CF0}"/>
              </a:ext>
            </a:extLst>
          </p:cNvPr>
          <p:cNvSpPr txBox="1"/>
          <p:nvPr/>
        </p:nvSpPr>
        <p:spPr>
          <a:xfrm>
            <a:off x="304800" y="1628775"/>
            <a:ext cx="817245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Once a behavior occurs at your school, navigate to PowerSchool and complete these steps:</a:t>
            </a:r>
          </a:p>
        </p:txBody>
      </p:sp>
      <p:sp>
        <p:nvSpPr>
          <p:cNvPr id="3" name="Text Placeholder 2">
            <a:extLst>
              <a:ext uri="{FF2B5EF4-FFF2-40B4-BE49-F238E27FC236}">
                <a16:creationId xmlns:a16="http://schemas.microsoft.com/office/drawing/2014/main" id="{118F2CC7-704C-47E4-832C-524879FC9873}"/>
              </a:ext>
            </a:extLst>
          </p:cNvPr>
          <p:cNvSpPr>
            <a:spLocks noGrp="1"/>
          </p:cNvSpPr>
          <p:nvPr>
            <p:ph type="body" sz="quarter" idx="10"/>
          </p:nvPr>
        </p:nvSpPr>
        <p:spPr/>
        <p:txBody>
          <a:bodyPr/>
          <a:lstStyle/>
          <a:p>
            <a:r>
              <a:rPr lang="en-US" dirty="0"/>
              <a:t>Navigate to Incident Management</a:t>
            </a:r>
          </a:p>
        </p:txBody>
      </p:sp>
      <p:sp>
        <p:nvSpPr>
          <p:cNvPr id="6" name="Text Placeholder 5">
            <a:extLst>
              <a:ext uri="{FF2B5EF4-FFF2-40B4-BE49-F238E27FC236}">
                <a16:creationId xmlns:a16="http://schemas.microsoft.com/office/drawing/2014/main" id="{073107C5-B6B4-4DCD-AA72-131717E2F9C6}"/>
              </a:ext>
            </a:extLst>
          </p:cNvPr>
          <p:cNvSpPr>
            <a:spLocks noGrp="1"/>
          </p:cNvSpPr>
          <p:nvPr>
            <p:ph type="body" sz="quarter" idx="13"/>
          </p:nvPr>
        </p:nvSpPr>
        <p:spPr/>
        <p:txBody>
          <a:bodyPr/>
          <a:lstStyle/>
          <a:p>
            <a:pPr marL="342900" indent="-342900">
              <a:buFont typeface="Arial" panose="020B0604020202020204" pitchFamily="34" charset="0"/>
              <a:buChar char="•"/>
            </a:pPr>
            <a:r>
              <a:rPr lang="en-US" dirty="0"/>
              <a:t>Log in to PowerSchool</a:t>
            </a:r>
          </a:p>
          <a:p>
            <a:pPr marL="342900" indent="-342900">
              <a:buFont typeface="Arial" panose="020B0604020202020204" pitchFamily="34" charset="0"/>
              <a:buChar char="•"/>
            </a:pPr>
            <a:r>
              <a:rPr lang="en-US" dirty="0"/>
              <a:t>Click on Special Functions</a:t>
            </a:r>
          </a:p>
          <a:p>
            <a:pPr marL="342900" indent="-342900">
              <a:buFont typeface="Arial" panose="020B0604020202020204" pitchFamily="34" charset="0"/>
              <a:buChar char="•"/>
            </a:pPr>
            <a:r>
              <a:rPr lang="en-US" dirty="0"/>
              <a:t>Click on Incident Management</a:t>
            </a:r>
          </a:p>
        </p:txBody>
      </p:sp>
      <p:sp>
        <p:nvSpPr>
          <p:cNvPr id="4" name="Text Placeholder 3">
            <a:extLst>
              <a:ext uri="{FF2B5EF4-FFF2-40B4-BE49-F238E27FC236}">
                <a16:creationId xmlns:a16="http://schemas.microsoft.com/office/drawing/2014/main" id="{E8C20910-1DCB-4B79-B7CD-75750D3DABC9}"/>
              </a:ext>
            </a:extLst>
          </p:cNvPr>
          <p:cNvSpPr>
            <a:spLocks noGrp="1"/>
          </p:cNvSpPr>
          <p:nvPr>
            <p:ph type="body" sz="quarter" idx="11"/>
          </p:nvPr>
        </p:nvSpPr>
        <p:spPr/>
        <p:txBody>
          <a:bodyPr/>
          <a:lstStyle/>
          <a:p>
            <a:r>
              <a:rPr lang="en-US" dirty="0"/>
              <a:t>Add an Offender and Create a Behavior	</a:t>
            </a:r>
          </a:p>
        </p:txBody>
      </p:sp>
      <p:sp>
        <p:nvSpPr>
          <p:cNvPr id="7" name="Text Placeholder 6">
            <a:extLst>
              <a:ext uri="{FF2B5EF4-FFF2-40B4-BE49-F238E27FC236}">
                <a16:creationId xmlns:a16="http://schemas.microsoft.com/office/drawing/2014/main" id="{64618E4C-1E55-47E7-8818-603546801A0F}"/>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en-US" dirty="0"/>
              <a:t>Create an Offender </a:t>
            </a:r>
          </a:p>
          <a:p>
            <a:pPr marL="342900" indent="-342900">
              <a:buFont typeface="Arial" panose="020B0604020202020204" pitchFamily="34" charset="0"/>
              <a:buChar char="•"/>
            </a:pPr>
            <a:r>
              <a:rPr lang="en-US" dirty="0"/>
              <a:t>Create the Incident</a:t>
            </a:r>
          </a:p>
          <a:p>
            <a:pPr marL="342900" indent="-342900">
              <a:buFont typeface="Arial" panose="020B0604020202020204" pitchFamily="34" charset="0"/>
              <a:buChar char="•"/>
            </a:pPr>
            <a:r>
              <a:rPr lang="en-US" dirty="0"/>
              <a:t>Drag Incident onto the Offender</a:t>
            </a:r>
          </a:p>
        </p:txBody>
      </p:sp>
      <p:sp>
        <p:nvSpPr>
          <p:cNvPr id="5" name="Text Placeholder 4">
            <a:extLst>
              <a:ext uri="{FF2B5EF4-FFF2-40B4-BE49-F238E27FC236}">
                <a16:creationId xmlns:a16="http://schemas.microsoft.com/office/drawing/2014/main" id="{EB3C863C-0A53-4F59-8309-5CE8199AA0CA}"/>
              </a:ext>
            </a:extLst>
          </p:cNvPr>
          <p:cNvSpPr>
            <a:spLocks noGrp="1"/>
          </p:cNvSpPr>
          <p:nvPr>
            <p:ph type="body" sz="quarter" idx="12"/>
          </p:nvPr>
        </p:nvSpPr>
        <p:spPr/>
        <p:txBody>
          <a:bodyPr/>
          <a:lstStyle/>
          <a:p>
            <a:r>
              <a:rPr lang="en-US" dirty="0"/>
              <a:t>Add a Resulting Action</a:t>
            </a:r>
          </a:p>
        </p:txBody>
      </p:sp>
      <p:sp>
        <p:nvSpPr>
          <p:cNvPr id="8" name="Text Placeholder 7">
            <a:extLst>
              <a:ext uri="{FF2B5EF4-FFF2-40B4-BE49-F238E27FC236}">
                <a16:creationId xmlns:a16="http://schemas.microsoft.com/office/drawing/2014/main" id="{0D0191A9-EB29-42B3-A5BD-B7FCD82154CA}"/>
              </a:ext>
            </a:extLst>
          </p:cNvPr>
          <p:cNvSpPr>
            <a:spLocks noGrp="1"/>
          </p:cNvSpPr>
          <p:nvPr>
            <p:ph type="body" sz="quarter" idx="15"/>
          </p:nvPr>
        </p:nvSpPr>
        <p:spPr/>
        <p:txBody>
          <a:bodyPr>
            <a:normAutofit fontScale="92500" lnSpcReduction="20000"/>
          </a:bodyPr>
          <a:lstStyle/>
          <a:p>
            <a:pPr marL="342900" indent="-342900">
              <a:buFont typeface="Arial" panose="020B0604020202020204" pitchFamily="34" charset="0"/>
              <a:buChar char="•"/>
            </a:pPr>
            <a:r>
              <a:rPr lang="en-US" dirty="0"/>
              <a:t>Create Resulting Action</a:t>
            </a:r>
          </a:p>
          <a:p>
            <a:pPr marL="342900" indent="-342900">
              <a:buFont typeface="Arial" panose="020B0604020202020204" pitchFamily="34" charset="0"/>
              <a:buChar char="•"/>
            </a:pPr>
            <a:r>
              <a:rPr lang="en-US" dirty="0"/>
              <a:t>Drag onto the Incident</a:t>
            </a:r>
          </a:p>
          <a:p>
            <a:pPr marL="342900" indent="-342900">
              <a:buFont typeface="Arial" panose="020B0604020202020204" pitchFamily="34" charset="0"/>
              <a:buChar char="•"/>
            </a:pPr>
            <a:r>
              <a:rPr lang="en-US" dirty="0"/>
              <a:t>Ensure both the Incident and Action are State Reportable or not (must match)</a:t>
            </a:r>
          </a:p>
        </p:txBody>
      </p:sp>
    </p:spTree>
    <p:extLst>
      <p:ext uri="{BB962C8B-B14F-4D97-AF65-F5344CB8AC3E}">
        <p14:creationId xmlns:p14="http://schemas.microsoft.com/office/powerpoint/2010/main" val="53344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7D1D-0820-415C-843E-8B2CA545A6AC}"/>
              </a:ext>
            </a:extLst>
          </p:cNvPr>
          <p:cNvSpPr>
            <a:spLocks noGrp="1"/>
          </p:cNvSpPr>
          <p:nvPr>
            <p:ph type="title"/>
          </p:nvPr>
        </p:nvSpPr>
        <p:spPr/>
        <p:txBody>
          <a:bodyPr/>
          <a:lstStyle/>
          <a:p>
            <a:r>
              <a:rPr lang="en-US" dirty="0"/>
              <a:t>Access Incident Management</a:t>
            </a:r>
          </a:p>
        </p:txBody>
      </p:sp>
      <p:pic>
        <p:nvPicPr>
          <p:cNvPr id="4" name="Content Placeholder 3" descr="Image of incident management screen in PowerSchool">
            <a:extLst>
              <a:ext uri="{FF2B5EF4-FFF2-40B4-BE49-F238E27FC236}">
                <a16:creationId xmlns:a16="http://schemas.microsoft.com/office/drawing/2014/main" id="{FA3BC57A-EC6F-43F8-A4BD-2C80E8EFF744}"/>
              </a:ext>
            </a:extLst>
          </p:cNvPr>
          <p:cNvPicPr>
            <a:picLocks noGrp="1" noChangeAspect="1"/>
          </p:cNvPicPr>
          <p:nvPr>
            <p:ph idx="1"/>
          </p:nvPr>
        </p:nvPicPr>
        <p:blipFill>
          <a:blip r:embed="rId3"/>
          <a:stretch>
            <a:fillRect/>
          </a:stretch>
        </p:blipFill>
        <p:spPr>
          <a:xfrm>
            <a:off x="628650" y="2270426"/>
            <a:ext cx="7886700" cy="3461735"/>
          </a:xfrm>
          <a:prstGeom prst="rect">
            <a:avLst/>
          </a:prstGeom>
          <a:ln>
            <a:solidFill>
              <a:schemeClr val="tx1"/>
            </a:solidFill>
          </a:ln>
        </p:spPr>
      </p:pic>
      <p:sp>
        <p:nvSpPr>
          <p:cNvPr id="5" name="Rectangle 4">
            <a:extLst>
              <a:ext uri="{FF2B5EF4-FFF2-40B4-BE49-F238E27FC236}">
                <a16:creationId xmlns:a16="http://schemas.microsoft.com/office/drawing/2014/main" id="{FD32DD75-75E7-4430-9B1D-F63AB2D3B917}"/>
              </a:ext>
              <a:ext uri="{C183D7F6-B498-43B3-948B-1728B52AA6E4}">
                <adec:decorative xmlns:adec="http://schemas.microsoft.com/office/drawing/2017/decorative" val="1"/>
              </a:ext>
            </a:extLst>
          </p:cNvPr>
          <p:cNvSpPr/>
          <p:nvPr/>
        </p:nvSpPr>
        <p:spPr>
          <a:xfrm>
            <a:off x="628650" y="4333874"/>
            <a:ext cx="981075" cy="142875"/>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8D0B3D3-7B98-4E82-9B55-0BEBFC193DC7}"/>
              </a:ext>
              <a:ext uri="{C183D7F6-B498-43B3-948B-1728B52AA6E4}">
                <adec:decorative xmlns:adec="http://schemas.microsoft.com/office/drawing/2017/decorative" val="1"/>
              </a:ext>
            </a:extLst>
          </p:cNvPr>
          <p:cNvSpPr/>
          <p:nvPr/>
        </p:nvSpPr>
        <p:spPr>
          <a:xfrm>
            <a:off x="1962150" y="5314949"/>
            <a:ext cx="981075" cy="142875"/>
          </a:xfrm>
          <a:prstGeom prst="rect">
            <a:avLst/>
          </a:prstGeom>
          <a:noFill/>
          <a:ln w="317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F2310E1-9CD9-4AED-9937-4AE1E353CCA5}"/>
              </a:ext>
              <a:ext uri="{C183D7F6-B498-43B3-948B-1728B52AA6E4}">
                <adec:decorative xmlns:adec="http://schemas.microsoft.com/office/drawing/2017/decorative" val="1"/>
              </a:ext>
            </a:extLst>
          </p:cNvPr>
          <p:cNvCxnSpPr>
            <a:cxnSpLocks/>
            <a:stCxn id="5" idx="3"/>
          </p:cNvCxnSpPr>
          <p:nvPr/>
        </p:nvCxnSpPr>
        <p:spPr>
          <a:xfrm>
            <a:off x="1609725" y="4405312"/>
            <a:ext cx="276225" cy="90963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Popup in Incident Management showing where to add a new behavior">
            <a:extLst>
              <a:ext uri="{FF2B5EF4-FFF2-40B4-BE49-F238E27FC236}">
                <a16:creationId xmlns:a16="http://schemas.microsoft.com/office/drawing/2014/main" id="{3F1B7794-CEB2-45E7-86CD-E841E2C30571}"/>
              </a:ext>
            </a:extLst>
          </p:cNvPr>
          <p:cNvPicPr>
            <a:picLocks noChangeAspect="1"/>
          </p:cNvPicPr>
          <p:nvPr/>
        </p:nvPicPr>
        <p:blipFill>
          <a:blip r:embed="rId4"/>
          <a:stretch>
            <a:fillRect/>
          </a:stretch>
        </p:blipFill>
        <p:spPr>
          <a:xfrm>
            <a:off x="2105025" y="2689526"/>
            <a:ext cx="5915025" cy="2936574"/>
          </a:xfrm>
          <a:prstGeom prst="rect">
            <a:avLst/>
          </a:prstGeom>
          <a:ln>
            <a:solidFill>
              <a:schemeClr val="tx1"/>
            </a:solidFill>
          </a:ln>
        </p:spPr>
      </p:pic>
    </p:spTree>
    <p:extLst>
      <p:ext uri="{BB962C8B-B14F-4D97-AF65-F5344CB8AC3E}">
        <p14:creationId xmlns:p14="http://schemas.microsoft.com/office/powerpoint/2010/main" val="421942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01E4-CCB8-496E-8235-905E18C843CA}"/>
              </a:ext>
            </a:extLst>
          </p:cNvPr>
          <p:cNvSpPr>
            <a:spLocks noGrp="1"/>
          </p:cNvSpPr>
          <p:nvPr>
            <p:ph type="title"/>
          </p:nvPr>
        </p:nvSpPr>
        <p:spPr/>
        <p:txBody>
          <a:bodyPr/>
          <a:lstStyle/>
          <a:p>
            <a:r>
              <a:rPr lang="en-US" dirty="0"/>
              <a:t>Quick Incident vs. Detailed Incident</a:t>
            </a:r>
          </a:p>
        </p:txBody>
      </p:sp>
      <p:pic>
        <p:nvPicPr>
          <p:cNvPr id="5" name="Content Placeholder 4" descr="Image showing quick incident sceen">
            <a:extLst>
              <a:ext uri="{FF2B5EF4-FFF2-40B4-BE49-F238E27FC236}">
                <a16:creationId xmlns:a16="http://schemas.microsoft.com/office/drawing/2014/main" id="{26C2AFDD-084E-460F-8A21-370F544427A8}"/>
              </a:ext>
            </a:extLst>
          </p:cNvPr>
          <p:cNvPicPr>
            <a:picLocks noGrp="1" noChangeAspect="1"/>
          </p:cNvPicPr>
          <p:nvPr>
            <p:ph sz="half" idx="1"/>
          </p:nvPr>
        </p:nvPicPr>
        <p:blipFill>
          <a:blip r:embed="rId3"/>
          <a:stretch>
            <a:fillRect/>
          </a:stretch>
        </p:blipFill>
        <p:spPr>
          <a:xfrm>
            <a:off x="628650" y="2257425"/>
            <a:ext cx="3886200" cy="2997905"/>
          </a:xfrm>
          <a:prstGeom prst="rect">
            <a:avLst/>
          </a:prstGeom>
          <a:ln>
            <a:solidFill>
              <a:schemeClr val="tx1"/>
            </a:solidFill>
          </a:ln>
        </p:spPr>
      </p:pic>
      <p:pic>
        <p:nvPicPr>
          <p:cNvPr id="6" name="Content Placeholder 5" descr="Image showing detailed incident screen">
            <a:extLst>
              <a:ext uri="{FF2B5EF4-FFF2-40B4-BE49-F238E27FC236}">
                <a16:creationId xmlns:a16="http://schemas.microsoft.com/office/drawing/2014/main" id="{FCCF95E0-9847-4F1A-A559-18F55BD954EF}"/>
              </a:ext>
            </a:extLst>
          </p:cNvPr>
          <p:cNvPicPr>
            <a:picLocks noGrp="1" noChangeAspect="1"/>
          </p:cNvPicPr>
          <p:nvPr>
            <p:ph sz="half" idx="2"/>
          </p:nvPr>
        </p:nvPicPr>
        <p:blipFill>
          <a:blip r:embed="rId4"/>
          <a:stretch>
            <a:fillRect/>
          </a:stretch>
        </p:blipFill>
        <p:spPr>
          <a:xfrm>
            <a:off x="4629150" y="2257425"/>
            <a:ext cx="3886200" cy="2997905"/>
          </a:xfrm>
          <a:prstGeom prst="rect">
            <a:avLst/>
          </a:prstGeom>
          <a:ln>
            <a:solidFill>
              <a:schemeClr val="tx1"/>
            </a:solidFill>
          </a:ln>
        </p:spPr>
      </p:pic>
    </p:spTree>
    <p:extLst>
      <p:ext uri="{BB962C8B-B14F-4D97-AF65-F5344CB8AC3E}">
        <p14:creationId xmlns:p14="http://schemas.microsoft.com/office/powerpoint/2010/main" val="2428946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9F15-37B2-435E-BC75-95AEAAB2F7B7}"/>
              </a:ext>
            </a:extLst>
          </p:cNvPr>
          <p:cNvSpPr>
            <a:spLocks noGrp="1"/>
          </p:cNvSpPr>
          <p:nvPr>
            <p:ph type="title"/>
          </p:nvPr>
        </p:nvSpPr>
        <p:spPr/>
        <p:txBody>
          <a:bodyPr/>
          <a:lstStyle/>
          <a:p>
            <a:r>
              <a:rPr lang="en-US" dirty="0"/>
              <a:t>Add Incident Details and Assign Offender/Victim</a:t>
            </a:r>
          </a:p>
        </p:txBody>
      </p:sp>
      <p:pic>
        <p:nvPicPr>
          <p:cNvPr id="4" name="Content Placeholder 3" descr="Screen showing what to enter for a detailed incident">
            <a:extLst>
              <a:ext uri="{FF2B5EF4-FFF2-40B4-BE49-F238E27FC236}">
                <a16:creationId xmlns:a16="http://schemas.microsoft.com/office/drawing/2014/main" id="{434A7D7A-E3E6-4269-A0F2-5CD2BB2D0937}"/>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100137" y="2571750"/>
            <a:ext cx="6791325" cy="3921125"/>
          </a:xfrm>
          <a:prstGeom prst="rect">
            <a:avLst/>
          </a:prstGeom>
          <a:ln>
            <a:solidFill>
              <a:schemeClr val="tx1"/>
            </a:solidFill>
          </a:ln>
        </p:spPr>
      </p:pic>
      <p:sp>
        <p:nvSpPr>
          <p:cNvPr id="5" name="Rectangle 4">
            <a:extLst>
              <a:ext uri="{FF2B5EF4-FFF2-40B4-BE49-F238E27FC236}">
                <a16:creationId xmlns:a16="http://schemas.microsoft.com/office/drawing/2014/main" id="{153B895E-A5D7-4258-87EA-F60F24616030}"/>
              </a:ext>
              <a:ext uri="{C183D7F6-B498-43B3-948B-1728B52AA6E4}">
                <adec:decorative xmlns:adec="http://schemas.microsoft.com/office/drawing/2017/decorative" val="1"/>
              </a:ext>
            </a:extLst>
          </p:cNvPr>
          <p:cNvSpPr/>
          <p:nvPr/>
        </p:nvSpPr>
        <p:spPr>
          <a:xfrm>
            <a:off x="4362449" y="4720181"/>
            <a:ext cx="209550" cy="1238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A6C030-FE05-4273-874D-B66EEB51805E}"/>
              </a:ext>
            </a:extLst>
          </p:cNvPr>
          <p:cNvSpPr txBox="1"/>
          <p:nvPr/>
        </p:nvSpPr>
        <p:spPr>
          <a:xfrm>
            <a:off x="833437" y="1617643"/>
            <a:ext cx="7477125"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Complete all details of the incident at the top of the screen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Ensure that you mark as State Reportable or not, but must match resulting action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Once details are added, click on the + button to assign offender and victims (if applicable)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Search for students and add as offender.  Add victims if necessary</a:t>
            </a:r>
          </a:p>
        </p:txBody>
      </p:sp>
      <p:pic>
        <p:nvPicPr>
          <p:cNvPr id="7" name="Picture 6" descr="Popup of where to search for offender">
            <a:extLst>
              <a:ext uri="{FF2B5EF4-FFF2-40B4-BE49-F238E27FC236}">
                <a16:creationId xmlns:a16="http://schemas.microsoft.com/office/drawing/2014/main" id="{37EB96D6-45DA-4BB5-A198-F9919E2EB70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165388" y="3824267"/>
            <a:ext cx="3365673" cy="2597283"/>
          </a:xfrm>
          <a:prstGeom prst="rect">
            <a:avLst/>
          </a:prstGeom>
        </p:spPr>
      </p:pic>
    </p:spTree>
    <p:extLst>
      <p:ext uri="{BB962C8B-B14F-4D97-AF65-F5344CB8AC3E}">
        <p14:creationId xmlns:p14="http://schemas.microsoft.com/office/powerpoint/2010/main" val="30560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9914-438C-4D3C-A015-058D23EF7D84}"/>
              </a:ext>
            </a:extLst>
          </p:cNvPr>
          <p:cNvSpPr>
            <a:spLocks noGrp="1"/>
          </p:cNvSpPr>
          <p:nvPr>
            <p:ph type="title"/>
          </p:nvPr>
        </p:nvSpPr>
        <p:spPr/>
        <p:txBody>
          <a:bodyPr/>
          <a:lstStyle/>
          <a:p>
            <a:r>
              <a:rPr lang="en-US" dirty="0"/>
              <a:t>Create Behavior</a:t>
            </a:r>
          </a:p>
        </p:txBody>
      </p:sp>
      <p:pic>
        <p:nvPicPr>
          <p:cNvPr id="4" name="Content Placeholder 3" descr="Image showing where to create a behavior once offender has been added">
            <a:extLst>
              <a:ext uri="{FF2B5EF4-FFF2-40B4-BE49-F238E27FC236}">
                <a16:creationId xmlns:a16="http://schemas.microsoft.com/office/drawing/2014/main" id="{07DB073E-AB4F-4B84-8140-05E85367DDDD}"/>
              </a:ext>
            </a:extLst>
          </p:cNvPr>
          <p:cNvPicPr>
            <a:picLocks noGrp="1" noChangeAspect="1"/>
          </p:cNvPicPr>
          <p:nvPr>
            <p:ph idx="1"/>
          </p:nvPr>
        </p:nvPicPr>
        <p:blipFill>
          <a:blip r:embed="rId3"/>
          <a:stretch>
            <a:fillRect/>
          </a:stretch>
        </p:blipFill>
        <p:spPr>
          <a:xfrm>
            <a:off x="628650" y="1899407"/>
            <a:ext cx="7886700" cy="2004860"/>
          </a:xfrm>
          <a:prstGeom prst="rect">
            <a:avLst/>
          </a:prstGeom>
        </p:spPr>
      </p:pic>
      <p:cxnSp>
        <p:nvCxnSpPr>
          <p:cNvPr id="5" name="Straight Arrow Connector 4">
            <a:extLst>
              <a:ext uri="{FF2B5EF4-FFF2-40B4-BE49-F238E27FC236}">
                <a16:creationId xmlns:a16="http://schemas.microsoft.com/office/drawing/2014/main" id="{8138114C-E082-46CB-9302-FD8131DE7E69}"/>
              </a:ext>
              <a:ext uri="{C183D7F6-B498-43B3-948B-1728B52AA6E4}">
                <adec:decorative xmlns:adec="http://schemas.microsoft.com/office/drawing/2017/decorative" val="1"/>
              </a:ext>
            </a:extLst>
          </p:cNvPr>
          <p:cNvCxnSpPr>
            <a:cxnSpLocks/>
          </p:cNvCxnSpPr>
          <p:nvPr/>
        </p:nvCxnSpPr>
        <p:spPr>
          <a:xfrm>
            <a:off x="1362075" y="3904267"/>
            <a:ext cx="0" cy="62963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Behavior code option in PowerSchool">
            <a:extLst>
              <a:ext uri="{FF2B5EF4-FFF2-40B4-BE49-F238E27FC236}">
                <a16:creationId xmlns:a16="http://schemas.microsoft.com/office/drawing/2014/main" id="{4F11A739-4ABB-4E0D-AA9E-FBD1EBA25414}"/>
              </a:ext>
            </a:extLst>
          </p:cNvPr>
          <p:cNvPicPr>
            <a:picLocks noChangeAspect="1"/>
          </p:cNvPicPr>
          <p:nvPr/>
        </p:nvPicPr>
        <p:blipFill>
          <a:blip r:embed="rId4"/>
          <a:stretch>
            <a:fillRect/>
          </a:stretch>
        </p:blipFill>
        <p:spPr>
          <a:xfrm>
            <a:off x="485700" y="4533900"/>
            <a:ext cx="2895749" cy="1162110"/>
          </a:xfrm>
          <a:prstGeom prst="rect">
            <a:avLst/>
          </a:prstGeom>
        </p:spPr>
      </p:pic>
      <p:cxnSp>
        <p:nvCxnSpPr>
          <p:cNvPr id="10" name="Straight Arrow Connector 9">
            <a:extLst>
              <a:ext uri="{FF2B5EF4-FFF2-40B4-BE49-F238E27FC236}">
                <a16:creationId xmlns:a16="http://schemas.microsoft.com/office/drawing/2014/main" id="{A822E78C-DE16-4BA1-8464-9D4F72F2F34A}"/>
              </a:ext>
              <a:ext uri="{C183D7F6-B498-43B3-948B-1728B52AA6E4}">
                <adec:decorative xmlns:adec="http://schemas.microsoft.com/office/drawing/2017/decorative" val="1"/>
              </a:ext>
            </a:extLst>
          </p:cNvPr>
          <p:cNvCxnSpPr>
            <a:cxnSpLocks/>
          </p:cNvCxnSpPr>
          <p:nvPr/>
        </p:nvCxnSpPr>
        <p:spPr>
          <a:xfrm>
            <a:off x="3381449" y="5133022"/>
            <a:ext cx="58102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Image showing how to add a specific behavior and the picklist of options">
            <a:extLst>
              <a:ext uri="{FF2B5EF4-FFF2-40B4-BE49-F238E27FC236}">
                <a16:creationId xmlns:a16="http://schemas.microsoft.com/office/drawing/2014/main" id="{6D5E0C8C-7464-475A-B2D6-78C3BBAD2D4B}"/>
              </a:ext>
            </a:extLst>
          </p:cNvPr>
          <p:cNvPicPr>
            <a:picLocks noChangeAspect="1"/>
          </p:cNvPicPr>
          <p:nvPr/>
        </p:nvPicPr>
        <p:blipFill>
          <a:blip r:embed="rId5"/>
          <a:stretch>
            <a:fillRect/>
          </a:stretch>
        </p:blipFill>
        <p:spPr>
          <a:xfrm>
            <a:off x="4130417" y="3958211"/>
            <a:ext cx="3241929" cy="2349621"/>
          </a:xfrm>
          <a:prstGeom prst="rect">
            <a:avLst/>
          </a:prstGeom>
        </p:spPr>
      </p:pic>
      <p:sp>
        <p:nvSpPr>
          <p:cNvPr id="13" name="TextBox 12">
            <a:extLst>
              <a:ext uri="{FF2B5EF4-FFF2-40B4-BE49-F238E27FC236}">
                <a16:creationId xmlns:a16="http://schemas.microsoft.com/office/drawing/2014/main" id="{0123869A-F4B1-4B2B-8238-26992D90C0A4}"/>
              </a:ext>
            </a:extLst>
          </p:cNvPr>
          <p:cNvSpPr txBox="1"/>
          <p:nvPr/>
        </p:nvSpPr>
        <p:spPr>
          <a:xfrm>
            <a:off x="409575" y="5857875"/>
            <a:ext cx="310515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Select either Student Incident^ or GFSA Incident^.  GFSA is for incidents involving weapons</a:t>
            </a:r>
          </a:p>
        </p:txBody>
      </p:sp>
      <p:sp>
        <p:nvSpPr>
          <p:cNvPr id="14" name="TextBox 13">
            <a:extLst>
              <a:ext uri="{FF2B5EF4-FFF2-40B4-BE49-F238E27FC236}">
                <a16:creationId xmlns:a16="http://schemas.microsoft.com/office/drawing/2014/main" id="{4BAD1454-71E9-496E-8417-372501E8686F}"/>
              </a:ext>
            </a:extLst>
          </p:cNvPr>
          <p:cNvSpPr txBox="1"/>
          <p:nvPr/>
        </p:nvSpPr>
        <p:spPr>
          <a:xfrm>
            <a:off x="6143625" y="2524125"/>
            <a:ext cx="203835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Click the “+” sign and Add Behavior</a:t>
            </a:r>
          </a:p>
        </p:txBody>
      </p:sp>
      <p:sp>
        <p:nvSpPr>
          <p:cNvPr id="15" name="TextBox 14">
            <a:extLst>
              <a:ext uri="{FF2B5EF4-FFF2-40B4-BE49-F238E27FC236}">
                <a16:creationId xmlns:a16="http://schemas.microsoft.com/office/drawing/2014/main" id="{2960A47B-7A0C-4326-9B6D-19294F0D453B}"/>
              </a:ext>
            </a:extLst>
          </p:cNvPr>
          <p:cNvSpPr txBox="1"/>
          <p:nvPr/>
        </p:nvSpPr>
        <p:spPr>
          <a:xfrm>
            <a:off x="7372345" y="4112985"/>
            <a:ext cx="1685929" cy="160043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Select the most applicable Behavior Code.  The ^ symbol indicates State Reportable.  Click </a:t>
            </a:r>
            <a:r>
              <a:rPr lang="en-US" sz="1400" b="1" dirty="0">
                <a:latin typeface="Arial" panose="020B0604020202020204" pitchFamily="34" charset="0"/>
                <a:cs typeface="Arial" panose="020B0604020202020204" pitchFamily="34" charset="0"/>
              </a:rPr>
              <a:t>Add Behavior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6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573</TotalTime>
  <Words>2483</Words>
  <Application>Microsoft Office PowerPoint</Application>
  <PresentationFormat>On-screen Show (4:3)</PresentationFormat>
  <Paragraphs>103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Arial Unicode MS</vt:lpstr>
      <vt:lpstr>Calibri</vt:lpstr>
      <vt:lpstr>Office Theme</vt:lpstr>
      <vt:lpstr>Discipline Quick Entry</vt:lpstr>
      <vt:lpstr>Purpose of the School Discipline Collection</vt:lpstr>
      <vt:lpstr>Reporting of Disciplines</vt:lpstr>
      <vt:lpstr>Data Entry Process</vt:lpstr>
      <vt:lpstr>Steps of the Discipline Process</vt:lpstr>
      <vt:lpstr>Access Incident Management</vt:lpstr>
      <vt:lpstr>Quick Incident vs. Detailed Incident</vt:lpstr>
      <vt:lpstr>Add Incident Details and Assign Offender/Victim</vt:lpstr>
      <vt:lpstr>Create Behavior</vt:lpstr>
      <vt:lpstr>Drag Behavior onto Offender</vt:lpstr>
      <vt:lpstr>Create Resulting Action</vt:lpstr>
      <vt:lpstr>Additional Action Details</vt:lpstr>
      <vt:lpstr>Drag Action onto Behavior</vt:lpstr>
      <vt:lpstr>Final Result and Submit!</vt:lpstr>
      <vt:lpstr>Thank you for Reviewing this Training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 Quick Entry</dc:title>
  <dc:creator>Hartung, Ryan</dc:creator>
  <cp:lastModifiedBy>Hartung, Ryan</cp:lastModifiedBy>
  <cp:revision>45</cp:revision>
  <dcterms:created xsi:type="dcterms:W3CDTF">2020-08-07T15:29:27Z</dcterms:created>
  <dcterms:modified xsi:type="dcterms:W3CDTF">2024-05-10T14:24:58Z</dcterms:modified>
</cp:coreProperties>
</file>