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26"/>
  </p:notesMasterIdLst>
  <p:sldIdLst>
    <p:sldId id="256" r:id="rId5"/>
    <p:sldId id="321" r:id="rId6"/>
    <p:sldId id="3312" r:id="rId7"/>
    <p:sldId id="4093" r:id="rId8"/>
    <p:sldId id="4088" r:id="rId9"/>
    <p:sldId id="4089" r:id="rId10"/>
    <p:sldId id="4090" r:id="rId11"/>
    <p:sldId id="4091" r:id="rId12"/>
    <p:sldId id="4092" r:id="rId13"/>
    <p:sldId id="4100" r:id="rId14"/>
    <p:sldId id="4087" r:id="rId15"/>
    <p:sldId id="4094" r:id="rId16"/>
    <p:sldId id="4095" r:id="rId17"/>
    <p:sldId id="4099" r:id="rId18"/>
    <p:sldId id="4097" r:id="rId19"/>
    <p:sldId id="4086" r:id="rId20"/>
    <p:sldId id="4071" r:id="rId21"/>
    <p:sldId id="4070" r:id="rId22"/>
    <p:sldId id="4098" r:id="rId23"/>
    <p:sldId id="4055" r:id="rId24"/>
    <p:sldId id="4058"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094833-A1A0-E14B-2BAB-A396A9C93F7E}" name="Dinnen, Janet" initials="DJ" userId="S::dinnen_j@cde.state.co.us::682ebc80-7236-4772-9819-9edf9790eda1" providerId="AD"/>
  <p188:author id="{A9311169-BE50-A6C0-E8B6-68B8DC36EE6B}" name="Dinnen, Janet" initials="DJ" userId="S::Dinnen_J@cde.state.co.us::682ebc80-7236-4772-9819-9edf9790eda1" providerId="AD"/>
  <p188:author id="{FD9EDD74-493D-449B-750D-38058C24319A}" name="Sever, David" initials="SD" userId="S::sever_d@cde.state.co.us::991c0e51-0d05-4f08-862f-96afb5115e4a" providerId="AD"/>
  <p188:author id="{55ADFFDE-5C0F-FC08-644F-FC7C7651BCB7}" name="Denton, Andra" initials="DA" userId="S::denton_a@cde.state.co.us::3f2143dc-fa5e-4469-a380-9491fb4bc36e" providerId="AD"/>
  <p188:author id="{DF86C7FA-8351-0290-E870-8BE6C2C1EA9F}" name="Oberg, Amanda" initials="OA" userId="S::oberg_amanda@cde.state.co.us::31f75dea-38a5-4e2d-b82d-e61610bcc39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nnen, Janet" initials="DJ" lastIdx="3" clrIdx="0">
    <p:extLst>
      <p:ext uri="{19B8F6BF-5375-455C-9EA6-DF929625EA0E}">
        <p15:presenceInfo xmlns:p15="http://schemas.microsoft.com/office/powerpoint/2012/main" userId="S::Dinnen_J@cde.state.co.us::682ebc80-7236-4772-9819-9edf9790ed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A9"/>
    <a:srgbClr val="008CA0"/>
    <a:srgbClr val="C63F28"/>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7"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ADE72E-EDA5-4476-8CB9-715BA0EAF0DB}" type="doc">
      <dgm:prSet loTypeId="urn:microsoft.com/office/officeart/2005/8/layout/hierarchy6" loCatId="hierarchy" qsTypeId="urn:microsoft.com/office/officeart/2005/8/quickstyle/simple1" qsCatId="simple" csTypeId="urn:microsoft.com/office/officeart/2005/8/colors/accent0_3" csCatId="mainScheme" phldr="1"/>
      <dgm:spPr/>
      <dgm:t>
        <a:bodyPr/>
        <a:lstStyle/>
        <a:p>
          <a:endParaRPr lang="en-US"/>
        </a:p>
      </dgm:t>
    </dgm:pt>
    <dgm:pt modelId="{9EC6E54A-790E-45BD-9ADF-A776B699B911}">
      <dgm:prSet phldrT="[Text]" custT="1"/>
      <dgm:spPr/>
      <dgm:t>
        <a:bodyPr/>
        <a:lstStyle/>
        <a:p>
          <a:r>
            <a:rPr lang="en-US" sz="1100"/>
            <a:t>Chief Finance &amp; Ops Officer</a:t>
          </a:r>
        </a:p>
      </dgm:t>
    </dgm:pt>
    <dgm:pt modelId="{54B1F8F5-20E7-46E0-9826-16E4684A0B93}" type="parTrans" cxnId="{B7BEE281-7984-4355-8A51-B1FE0CAF9051}">
      <dgm:prSet/>
      <dgm:spPr/>
      <dgm:t>
        <a:bodyPr/>
        <a:lstStyle/>
        <a:p>
          <a:endParaRPr lang="en-US"/>
        </a:p>
      </dgm:t>
    </dgm:pt>
    <dgm:pt modelId="{1F4EB55F-C1AA-4400-A72F-27E36081D468}" type="sibTrans" cxnId="{B7BEE281-7984-4355-8A51-B1FE0CAF9051}">
      <dgm:prSet/>
      <dgm:spPr/>
      <dgm:t>
        <a:bodyPr/>
        <a:lstStyle/>
        <a:p>
          <a:endParaRPr lang="en-US"/>
        </a:p>
      </dgm:t>
    </dgm:pt>
    <dgm:pt modelId="{70D3E3AD-BF0C-4B4C-BE87-2FDB607F762B}" type="asst">
      <dgm:prSet phldrT="[Text]" custT="1"/>
      <dgm:spPr/>
      <dgm:t>
        <a:bodyPr/>
        <a:lstStyle/>
        <a:p>
          <a:r>
            <a:rPr lang="en-US" sz="1100"/>
            <a:t>Controller</a:t>
          </a:r>
        </a:p>
      </dgm:t>
    </dgm:pt>
    <dgm:pt modelId="{32F1E2BF-0429-4ADF-A732-5D70E735786C}" type="parTrans" cxnId="{EFD89396-8098-42E0-9DBA-3D23A59030C6}">
      <dgm:prSet/>
      <dgm:spPr/>
      <dgm:t>
        <a:bodyPr/>
        <a:lstStyle/>
        <a:p>
          <a:endParaRPr lang="en-US"/>
        </a:p>
      </dgm:t>
    </dgm:pt>
    <dgm:pt modelId="{30F7A692-1D19-402D-81D7-AE3C79DDC4DD}" type="sibTrans" cxnId="{EFD89396-8098-42E0-9DBA-3D23A59030C6}">
      <dgm:prSet/>
      <dgm:spPr/>
      <dgm:t>
        <a:bodyPr/>
        <a:lstStyle/>
        <a:p>
          <a:endParaRPr lang="en-US"/>
        </a:p>
      </dgm:t>
    </dgm:pt>
    <dgm:pt modelId="{D12D9F85-F479-4323-8C68-701B9957222B}" type="asst">
      <dgm:prSet phldrT="[Text]" custT="1"/>
      <dgm:spPr/>
      <dgm:t>
        <a:bodyPr/>
        <a:lstStyle/>
        <a:p>
          <a:r>
            <a:rPr lang="en-US" sz="1100"/>
            <a:t>School Nutrition Program Manager</a:t>
          </a:r>
        </a:p>
      </dgm:t>
    </dgm:pt>
    <dgm:pt modelId="{A1B54A20-1883-4890-B58B-AC0D2CB80F8F}" type="parTrans" cxnId="{18D583D7-10C4-422D-A0E7-78A5839D51C5}">
      <dgm:prSet/>
      <dgm:spPr/>
      <dgm:t>
        <a:bodyPr/>
        <a:lstStyle/>
        <a:p>
          <a:endParaRPr lang="en-US"/>
        </a:p>
      </dgm:t>
    </dgm:pt>
    <dgm:pt modelId="{62341A8E-278C-4047-91A1-FAA1AF5FE7F5}" type="sibTrans" cxnId="{18D583D7-10C4-422D-A0E7-78A5839D51C5}">
      <dgm:prSet/>
      <dgm:spPr/>
      <dgm:t>
        <a:bodyPr/>
        <a:lstStyle/>
        <a:p>
          <a:endParaRPr lang="en-US"/>
        </a:p>
      </dgm:t>
    </dgm:pt>
    <dgm:pt modelId="{DB016619-3E2F-4D02-BF02-5EC74F127AB8}" type="asst">
      <dgm:prSet phldrT="[Text]" custT="1"/>
      <dgm:spPr/>
      <dgm:t>
        <a:bodyPr/>
        <a:lstStyle/>
        <a:p>
          <a:r>
            <a:rPr lang="en-US" sz="1100"/>
            <a:t>Staff Accountant</a:t>
          </a:r>
        </a:p>
      </dgm:t>
    </dgm:pt>
    <dgm:pt modelId="{27A5F621-5A3E-4871-A341-E4C9BA861B7D}" type="parTrans" cxnId="{658DCEB3-E444-4A6E-BBBC-191E4E4E745E}">
      <dgm:prSet/>
      <dgm:spPr/>
      <dgm:t>
        <a:bodyPr/>
        <a:lstStyle/>
        <a:p>
          <a:endParaRPr lang="en-US"/>
        </a:p>
      </dgm:t>
    </dgm:pt>
    <dgm:pt modelId="{B812FFAB-671D-4388-857E-B439FCC96437}" type="sibTrans" cxnId="{658DCEB3-E444-4A6E-BBBC-191E4E4E745E}">
      <dgm:prSet/>
      <dgm:spPr/>
      <dgm:t>
        <a:bodyPr/>
        <a:lstStyle/>
        <a:p>
          <a:endParaRPr lang="en-US"/>
        </a:p>
      </dgm:t>
    </dgm:pt>
    <dgm:pt modelId="{C7F5F809-7599-4D5E-A1E4-0FC6CAC9E84F}" type="asst">
      <dgm:prSet phldrT="[Text]" custT="1"/>
      <dgm:spPr/>
      <dgm:t>
        <a:bodyPr/>
        <a:lstStyle/>
        <a:p>
          <a:pPr rtl="0"/>
          <a:r>
            <a:rPr lang="en-US" sz="1100">
              <a:latin typeface="Calibri Light" panose="020F0302020204030204"/>
            </a:rPr>
            <a:t>Senior Grant &amp; Procurement Analyst</a:t>
          </a:r>
          <a:endParaRPr lang="en-US" sz="1100"/>
        </a:p>
      </dgm:t>
    </dgm:pt>
    <dgm:pt modelId="{3A4FDB57-ECB3-4B1F-937D-5B2CC841D744}" type="parTrans" cxnId="{9770E78B-79CA-4A95-AE7C-153138361C05}">
      <dgm:prSet/>
      <dgm:spPr/>
      <dgm:t>
        <a:bodyPr/>
        <a:lstStyle/>
        <a:p>
          <a:endParaRPr lang="en-US"/>
        </a:p>
      </dgm:t>
    </dgm:pt>
    <dgm:pt modelId="{B4707917-D246-4D9E-A4A4-BFF39197DC2B}" type="sibTrans" cxnId="{9770E78B-79CA-4A95-AE7C-153138361C05}">
      <dgm:prSet/>
      <dgm:spPr/>
      <dgm:t>
        <a:bodyPr/>
        <a:lstStyle/>
        <a:p>
          <a:endParaRPr lang="en-US"/>
        </a:p>
      </dgm:t>
    </dgm:pt>
    <dgm:pt modelId="{ADC19BC2-2FFC-4F77-872B-EAF8634E9D34}" type="asst">
      <dgm:prSet phldrT="[Text]" custT="1"/>
      <dgm:spPr/>
      <dgm:t>
        <a:bodyPr/>
        <a:lstStyle/>
        <a:p>
          <a:r>
            <a:rPr lang="en-US" sz="1100"/>
            <a:t>Grants &amp; Accounting Tech</a:t>
          </a:r>
        </a:p>
      </dgm:t>
    </dgm:pt>
    <dgm:pt modelId="{63148DAD-8AF3-4210-B9BA-EFD2BAA62A8F}" type="parTrans" cxnId="{AC4E2034-C6E5-44E8-AF43-5503BDC17754}">
      <dgm:prSet/>
      <dgm:spPr/>
      <dgm:t>
        <a:bodyPr/>
        <a:lstStyle/>
        <a:p>
          <a:endParaRPr lang="en-US"/>
        </a:p>
      </dgm:t>
    </dgm:pt>
    <dgm:pt modelId="{22F69BC7-B95E-43D5-A16E-5D0C5332AE57}" type="sibTrans" cxnId="{AC4E2034-C6E5-44E8-AF43-5503BDC17754}">
      <dgm:prSet/>
      <dgm:spPr/>
      <dgm:t>
        <a:bodyPr/>
        <a:lstStyle/>
        <a:p>
          <a:endParaRPr lang="en-US"/>
        </a:p>
      </dgm:t>
    </dgm:pt>
    <dgm:pt modelId="{A3719735-EE20-48CB-8110-924EBE242DFD}" type="asst">
      <dgm:prSet phldrT="[Text]" custT="1"/>
      <dgm:spPr/>
      <dgm:t>
        <a:bodyPr/>
        <a:lstStyle/>
        <a:p>
          <a:r>
            <a:rPr lang="en-US" sz="1100"/>
            <a:t>Grants Fiscal &amp; Accounting Manager</a:t>
          </a:r>
        </a:p>
      </dgm:t>
    </dgm:pt>
    <dgm:pt modelId="{B22A603F-09CA-4B2A-824D-B58A3CE2FA0E}" type="parTrans" cxnId="{5D19708F-3957-4F7F-BE5C-846D0E4A2968}">
      <dgm:prSet/>
      <dgm:spPr/>
      <dgm:t>
        <a:bodyPr/>
        <a:lstStyle/>
        <a:p>
          <a:endParaRPr lang="en-US"/>
        </a:p>
      </dgm:t>
    </dgm:pt>
    <dgm:pt modelId="{A3323767-422E-4781-BED0-E7525F699C67}" type="sibTrans" cxnId="{5D19708F-3957-4F7F-BE5C-846D0E4A2968}">
      <dgm:prSet/>
      <dgm:spPr/>
      <dgm:t>
        <a:bodyPr/>
        <a:lstStyle/>
        <a:p>
          <a:endParaRPr lang="en-US"/>
        </a:p>
      </dgm:t>
    </dgm:pt>
    <dgm:pt modelId="{A6C3F930-C2BD-4F5F-B1CD-B91F270ED317}" type="asst">
      <dgm:prSet phldrT="[Text]" custT="1"/>
      <dgm:spPr/>
      <dgm:t>
        <a:bodyPr/>
        <a:lstStyle/>
        <a:p>
          <a:r>
            <a:rPr lang="en-US" sz="1100"/>
            <a:t>Nutrition and Data Specialist</a:t>
          </a:r>
        </a:p>
      </dgm:t>
    </dgm:pt>
    <dgm:pt modelId="{CE0B8A80-30BE-4B38-958E-09EC9540D5D5}" type="parTrans" cxnId="{B5506B64-A026-4D5F-9586-6FE8CB22B811}">
      <dgm:prSet/>
      <dgm:spPr/>
      <dgm:t>
        <a:bodyPr/>
        <a:lstStyle/>
        <a:p>
          <a:endParaRPr lang="en-US"/>
        </a:p>
      </dgm:t>
    </dgm:pt>
    <dgm:pt modelId="{D0BC0539-4E67-4E29-9741-DC78A81A5D9F}" type="sibTrans" cxnId="{B5506B64-A026-4D5F-9586-6FE8CB22B811}">
      <dgm:prSet/>
      <dgm:spPr/>
      <dgm:t>
        <a:bodyPr/>
        <a:lstStyle/>
        <a:p>
          <a:endParaRPr lang="en-US"/>
        </a:p>
      </dgm:t>
    </dgm:pt>
    <dgm:pt modelId="{2270D1C6-3B8F-4912-B81D-80EE294153BF}" type="asst">
      <dgm:prSet phldr="0"/>
      <dgm:spPr/>
      <dgm:t>
        <a:bodyPr/>
        <a:lstStyle/>
        <a:p>
          <a:pPr rtl="0"/>
          <a:r>
            <a:rPr lang="en-US">
              <a:latin typeface="Calibri Light" panose="020F0302020204030204"/>
            </a:rPr>
            <a:t>Grants &amp; Accounting Tech</a:t>
          </a:r>
        </a:p>
      </dgm:t>
    </dgm:pt>
    <dgm:pt modelId="{C26EB64B-697C-4318-908F-E0D44BF65326}" type="parTrans" cxnId="{E65048B8-C551-49B4-8B9E-746EE352696D}">
      <dgm:prSet/>
      <dgm:spPr/>
      <dgm:t>
        <a:bodyPr/>
        <a:lstStyle/>
        <a:p>
          <a:endParaRPr lang="en-US"/>
        </a:p>
      </dgm:t>
    </dgm:pt>
    <dgm:pt modelId="{6C501DE5-64E2-410E-8985-1747C2890776}" type="sibTrans" cxnId="{E65048B8-C551-49B4-8B9E-746EE352696D}">
      <dgm:prSet/>
      <dgm:spPr/>
      <dgm:t>
        <a:bodyPr/>
        <a:lstStyle/>
        <a:p>
          <a:endParaRPr lang="en-US"/>
        </a:p>
      </dgm:t>
    </dgm:pt>
    <dgm:pt modelId="{922A92B6-DB70-4210-B7B6-F5EC39F4D89D}" type="asst">
      <dgm:prSet phldr="0"/>
      <dgm:spPr/>
      <dgm:t>
        <a:bodyPr/>
        <a:lstStyle/>
        <a:p>
          <a:pPr rtl="0"/>
          <a:r>
            <a:rPr lang="en-US">
              <a:latin typeface="Calibri Light" panose="020F0302020204030204"/>
            </a:rPr>
            <a:t>School Finance Manager</a:t>
          </a:r>
        </a:p>
      </dgm:t>
    </dgm:pt>
    <dgm:pt modelId="{5855628C-A1FB-4DC1-B427-EBAA48DA0127}" type="parTrans" cxnId="{786E2D81-669D-4EDF-A0B6-77A140EE12E7}">
      <dgm:prSet/>
      <dgm:spPr/>
    </dgm:pt>
    <dgm:pt modelId="{4F3D2793-EDF9-4A40-9913-8C2736FBCAC3}" type="sibTrans" cxnId="{786E2D81-669D-4EDF-A0B6-77A140EE12E7}">
      <dgm:prSet/>
      <dgm:spPr/>
    </dgm:pt>
    <dgm:pt modelId="{3D7BE105-86B0-424F-A3E2-E40D8B4365F8}" type="pres">
      <dgm:prSet presAssocID="{46ADE72E-EDA5-4476-8CB9-715BA0EAF0DB}" presName="mainComposite" presStyleCnt="0">
        <dgm:presLayoutVars>
          <dgm:chPref val="1"/>
          <dgm:dir/>
          <dgm:animOne val="branch"/>
          <dgm:animLvl val="lvl"/>
          <dgm:resizeHandles val="exact"/>
        </dgm:presLayoutVars>
      </dgm:prSet>
      <dgm:spPr/>
    </dgm:pt>
    <dgm:pt modelId="{53B27D27-9CA3-4721-8A1D-52160B487B00}" type="pres">
      <dgm:prSet presAssocID="{46ADE72E-EDA5-4476-8CB9-715BA0EAF0DB}" presName="hierFlow" presStyleCnt="0"/>
      <dgm:spPr/>
    </dgm:pt>
    <dgm:pt modelId="{4A24BE15-84C8-4345-B580-55AEDC1EC526}" type="pres">
      <dgm:prSet presAssocID="{46ADE72E-EDA5-4476-8CB9-715BA0EAF0DB}" presName="hierChild1" presStyleCnt="0">
        <dgm:presLayoutVars>
          <dgm:chPref val="1"/>
          <dgm:animOne val="branch"/>
          <dgm:animLvl val="lvl"/>
        </dgm:presLayoutVars>
      </dgm:prSet>
      <dgm:spPr/>
    </dgm:pt>
    <dgm:pt modelId="{A1693CAC-F2AF-47B7-BC03-D49056CDDCE9}" type="pres">
      <dgm:prSet presAssocID="{9EC6E54A-790E-45BD-9ADF-A776B699B911}" presName="Name14" presStyleCnt="0"/>
      <dgm:spPr/>
    </dgm:pt>
    <dgm:pt modelId="{345E6F81-8F8A-4040-9BFB-D81350A78A84}" type="pres">
      <dgm:prSet presAssocID="{9EC6E54A-790E-45BD-9ADF-A776B699B911}" presName="level1Shape" presStyleLbl="node0" presStyleIdx="0" presStyleCnt="1">
        <dgm:presLayoutVars>
          <dgm:chPref val="3"/>
        </dgm:presLayoutVars>
      </dgm:prSet>
      <dgm:spPr/>
    </dgm:pt>
    <dgm:pt modelId="{6889C11E-77EB-4998-A752-C6DD76C6CE8B}" type="pres">
      <dgm:prSet presAssocID="{9EC6E54A-790E-45BD-9ADF-A776B699B911}" presName="hierChild2" presStyleCnt="0"/>
      <dgm:spPr/>
    </dgm:pt>
    <dgm:pt modelId="{FD5DCE0C-349B-4488-8104-154F9DBBCA9F}" type="pres">
      <dgm:prSet presAssocID="{32F1E2BF-0429-4ADF-A732-5D70E735786C}" presName="Name19" presStyleLbl="parChTrans1D2" presStyleIdx="0" presStyleCnt="3"/>
      <dgm:spPr/>
    </dgm:pt>
    <dgm:pt modelId="{697FBF22-661E-4BFD-8514-630FD8894BFC}" type="pres">
      <dgm:prSet presAssocID="{70D3E3AD-BF0C-4B4C-BE87-2FDB607F762B}" presName="Name21" presStyleCnt="0"/>
      <dgm:spPr/>
    </dgm:pt>
    <dgm:pt modelId="{491A795B-1FEE-46A8-9D7E-46B55EF93016}" type="pres">
      <dgm:prSet presAssocID="{70D3E3AD-BF0C-4B4C-BE87-2FDB607F762B}" presName="level2Shape" presStyleLbl="asst1" presStyleIdx="0" presStyleCnt="9"/>
      <dgm:spPr/>
    </dgm:pt>
    <dgm:pt modelId="{FD542564-4715-447A-B888-32F53E560DFB}" type="pres">
      <dgm:prSet presAssocID="{70D3E3AD-BF0C-4B4C-BE87-2FDB607F762B}" presName="hierChild3" presStyleCnt="0"/>
      <dgm:spPr/>
    </dgm:pt>
    <dgm:pt modelId="{86E73059-737F-4CD2-AB85-B062325A61EC}" type="pres">
      <dgm:prSet presAssocID="{27A5F621-5A3E-4871-A341-E4C9BA861B7D}" presName="Name19" presStyleLbl="parChTrans1D3" presStyleIdx="0" presStyleCnt="6"/>
      <dgm:spPr/>
    </dgm:pt>
    <dgm:pt modelId="{51880727-0B95-4B28-A045-B4A4852FA830}" type="pres">
      <dgm:prSet presAssocID="{DB016619-3E2F-4D02-BF02-5EC74F127AB8}" presName="Name21" presStyleCnt="0"/>
      <dgm:spPr/>
    </dgm:pt>
    <dgm:pt modelId="{D847AEAD-C6CD-4273-AF7B-4A4BA5FD4B44}" type="pres">
      <dgm:prSet presAssocID="{DB016619-3E2F-4D02-BF02-5EC74F127AB8}" presName="level2Shape" presStyleLbl="asst1" presStyleIdx="1" presStyleCnt="9"/>
      <dgm:spPr/>
    </dgm:pt>
    <dgm:pt modelId="{B38A9360-2686-4943-BB87-48E56BF8B863}" type="pres">
      <dgm:prSet presAssocID="{DB016619-3E2F-4D02-BF02-5EC74F127AB8}" presName="hierChild3" presStyleCnt="0"/>
      <dgm:spPr/>
    </dgm:pt>
    <dgm:pt modelId="{5A36F9C1-39D2-4242-A9B2-12E0C7F8F25A}" type="pres">
      <dgm:prSet presAssocID="{5855628C-A1FB-4DC1-B427-EBAA48DA0127}" presName="Name19" presStyleLbl="parChTrans1D3" presStyleIdx="1" presStyleCnt="6"/>
      <dgm:spPr/>
    </dgm:pt>
    <dgm:pt modelId="{7A26CED2-2631-4FD9-914E-E301DC7C225F}" type="pres">
      <dgm:prSet presAssocID="{922A92B6-DB70-4210-B7B6-F5EC39F4D89D}" presName="Name21" presStyleCnt="0"/>
      <dgm:spPr/>
    </dgm:pt>
    <dgm:pt modelId="{5FA4FA0A-B3E3-4421-AEA0-54E51F14DC02}" type="pres">
      <dgm:prSet presAssocID="{922A92B6-DB70-4210-B7B6-F5EC39F4D89D}" presName="level2Shape" presStyleLbl="asst1" presStyleIdx="2" presStyleCnt="9"/>
      <dgm:spPr/>
    </dgm:pt>
    <dgm:pt modelId="{2C401F1A-43F1-44F5-A56A-5896CD1DA171}" type="pres">
      <dgm:prSet presAssocID="{922A92B6-DB70-4210-B7B6-F5EC39F4D89D}" presName="hierChild3" presStyleCnt="0"/>
      <dgm:spPr/>
    </dgm:pt>
    <dgm:pt modelId="{618303CA-F9A3-4C86-A027-C1E35BE54B5B}" type="pres">
      <dgm:prSet presAssocID="{B22A603F-09CA-4B2A-824D-B58A3CE2FA0E}" presName="Name19" presStyleLbl="parChTrans1D2" presStyleIdx="1" presStyleCnt="3"/>
      <dgm:spPr/>
    </dgm:pt>
    <dgm:pt modelId="{B9D783B6-DA0E-48E4-AA50-ADF101046D81}" type="pres">
      <dgm:prSet presAssocID="{A3719735-EE20-48CB-8110-924EBE242DFD}" presName="Name21" presStyleCnt="0"/>
      <dgm:spPr/>
    </dgm:pt>
    <dgm:pt modelId="{294DFAE8-5C8D-41D4-BF53-501711D42D50}" type="pres">
      <dgm:prSet presAssocID="{A3719735-EE20-48CB-8110-924EBE242DFD}" presName="level2Shape" presStyleLbl="asst1" presStyleIdx="3" presStyleCnt="9"/>
      <dgm:spPr/>
    </dgm:pt>
    <dgm:pt modelId="{12996163-664A-4A9B-AFD9-709190710178}" type="pres">
      <dgm:prSet presAssocID="{A3719735-EE20-48CB-8110-924EBE242DFD}" presName="hierChild3" presStyleCnt="0"/>
      <dgm:spPr/>
    </dgm:pt>
    <dgm:pt modelId="{D51DA73E-E895-45D5-8A89-1BFBD89E6237}" type="pres">
      <dgm:prSet presAssocID="{3A4FDB57-ECB3-4B1F-937D-5B2CC841D744}" presName="Name19" presStyleLbl="parChTrans1D3" presStyleIdx="2" presStyleCnt="6"/>
      <dgm:spPr/>
    </dgm:pt>
    <dgm:pt modelId="{27945306-BC5F-4902-A247-E8A60DC45476}" type="pres">
      <dgm:prSet presAssocID="{C7F5F809-7599-4D5E-A1E4-0FC6CAC9E84F}" presName="Name21" presStyleCnt="0"/>
      <dgm:spPr/>
    </dgm:pt>
    <dgm:pt modelId="{9A05BE83-8010-4DAD-8BC9-FE0615C0A058}" type="pres">
      <dgm:prSet presAssocID="{C7F5F809-7599-4D5E-A1E4-0FC6CAC9E84F}" presName="level2Shape" presStyleLbl="asst1" presStyleIdx="4" presStyleCnt="9"/>
      <dgm:spPr/>
    </dgm:pt>
    <dgm:pt modelId="{688B9BAA-2D3C-40AB-87F2-D3A0DA51A546}" type="pres">
      <dgm:prSet presAssocID="{C7F5F809-7599-4D5E-A1E4-0FC6CAC9E84F}" presName="hierChild3" presStyleCnt="0"/>
      <dgm:spPr/>
    </dgm:pt>
    <dgm:pt modelId="{7ADDCB71-C51E-414D-9216-2A390D7FE23A}" type="pres">
      <dgm:prSet presAssocID="{63148DAD-8AF3-4210-B9BA-EFD2BAA62A8F}" presName="Name19" presStyleLbl="parChTrans1D3" presStyleIdx="3" presStyleCnt="6"/>
      <dgm:spPr/>
    </dgm:pt>
    <dgm:pt modelId="{75F2A06A-35B0-4235-B592-AAF653068E81}" type="pres">
      <dgm:prSet presAssocID="{ADC19BC2-2FFC-4F77-872B-EAF8634E9D34}" presName="Name21" presStyleCnt="0"/>
      <dgm:spPr/>
    </dgm:pt>
    <dgm:pt modelId="{609AB35F-7DCB-4C64-B71A-820A479CAEFD}" type="pres">
      <dgm:prSet presAssocID="{ADC19BC2-2FFC-4F77-872B-EAF8634E9D34}" presName="level2Shape" presStyleLbl="asst1" presStyleIdx="5" presStyleCnt="9"/>
      <dgm:spPr/>
    </dgm:pt>
    <dgm:pt modelId="{0D407158-7F2E-4883-8DF2-BAD41C0008BB}" type="pres">
      <dgm:prSet presAssocID="{ADC19BC2-2FFC-4F77-872B-EAF8634E9D34}" presName="hierChild3" presStyleCnt="0"/>
      <dgm:spPr/>
    </dgm:pt>
    <dgm:pt modelId="{6C11A8CF-FCE0-4AAE-BE50-0299D99984A0}" type="pres">
      <dgm:prSet presAssocID="{C26EB64B-697C-4318-908F-E0D44BF65326}" presName="Name19" presStyleLbl="parChTrans1D3" presStyleIdx="4" presStyleCnt="6"/>
      <dgm:spPr/>
    </dgm:pt>
    <dgm:pt modelId="{F9B386DB-F977-404C-B77D-62EE0298F328}" type="pres">
      <dgm:prSet presAssocID="{2270D1C6-3B8F-4912-B81D-80EE294153BF}" presName="Name21" presStyleCnt="0"/>
      <dgm:spPr/>
    </dgm:pt>
    <dgm:pt modelId="{94216063-FFAB-44B9-8C95-CD253EA87AF9}" type="pres">
      <dgm:prSet presAssocID="{2270D1C6-3B8F-4912-B81D-80EE294153BF}" presName="level2Shape" presStyleLbl="asst1" presStyleIdx="6" presStyleCnt="9"/>
      <dgm:spPr/>
    </dgm:pt>
    <dgm:pt modelId="{4717F296-C734-44C3-BD02-42364E55DF7E}" type="pres">
      <dgm:prSet presAssocID="{2270D1C6-3B8F-4912-B81D-80EE294153BF}" presName="hierChild3" presStyleCnt="0"/>
      <dgm:spPr/>
    </dgm:pt>
    <dgm:pt modelId="{BFF2719A-5DEC-40A3-901B-EBF0E9B97033}" type="pres">
      <dgm:prSet presAssocID="{A1B54A20-1883-4890-B58B-AC0D2CB80F8F}" presName="Name19" presStyleLbl="parChTrans1D2" presStyleIdx="2" presStyleCnt="3"/>
      <dgm:spPr/>
    </dgm:pt>
    <dgm:pt modelId="{AD1EEA41-1224-4A05-B526-6586F70A66B8}" type="pres">
      <dgm:prSet presAssocID="{D12D9F85-F479-4323-8C68-701B9957222B}" presName="Name21" presStyleCnt="0"/>
      <dgm:spPr/>
    </dgm:pt>
    <dgm:pt modelId="{6AA6B494-FE13-4ACE-99F7-F5BDFFAB70E1}" type="pres">
      <dgm:prSet presAssocID="{D12D9F85-F479-4323-8C68-701B9957222B}" presName="level2Shape" presStyleLbl="asst1" presStyleIdx="7" presStyleCnt="9"/>
      <dgm:spPr/>
    </dgm:pt>
    <dgm:pt modelId="{E543470E-D86E-41E4-903B-3D5E29B79FC8}" type="pres">
      <dgm:prSet presAssocID="{D12D9F85-F479-4323-8C68-701B9957222B}" presName="hierChild3" presStyleCnt="0"/>
      <dgm:spPr/>
    </dgm:pt>
    <dgm:pt modelId="{3B8B50ED-4F85-4771-B2B9-F20305E8E137}" type="pres">
      <dgm:prSet presAssocID="{CE0B8A80-30BE-4B38-958E-09EC9540D5D5}" presName="Name19" presStyleLbl="parChTrans1D3" presStyleIdx="5" presStyleCnt="6"/>
      <dgm:spPr/>
    </dgm:pt>
    <dgm:pt modelId="{C872ABB2-2C4A-4BA4-B4E7-5EDF6E50092F}" type="pres">
      <dgm:prSet presAssocID="{A6C3F930-C2BD-4F5F-B1CD-B91F270ED317}" presName="Name21" presStyleCnt="0"/>
      <dgm:spPr/>
    </dgm:pt>
    <dgm:pt modelId="{0538BCA5-39C3-40F2-B274-04CC91411CD6}" type="pres">
      <dgm:prSet presAssocID="{A6C3F930-C2BD-4F5F-B1CD-B91F270ED317}" presName="level2Shape" presStyleLbl="asst1" presStyleIdx="8" presStyleCnt="9"/>
      <dgm:spPr/>
    </dgm:pt>
    <dgm:pt modelId="{5E21CDB6-70BD-4D2B-8D06-5BF9DF20189B}" type="pres">
      <dgm:prSet presAssocID="{A6C3F930-C2BD-4F5F-B1CD-B91F270ED317}" presName="hierChild3" presStyleCnt="0"/>
      <dgm:spPr/>
    </dgm:pt>
    <dgm:pt modelId="{35E6980D-178E-493F-90D3-AC069AF3D485}" type="pres">
      <dgm:prSet presAssocID="{46ADE72E-EDA5-4476-8CB9-715BA0EAF0DB}" presName="bgShapesFlow" presStyleCnt="0"/>
      <dgm:spPr/>
    </dgm:pt>
  </dgm:ptLst>
  <dgm:cxnLst>
    <dgm:cxn modelId="{46562F09-C1E9-40B2-9979-ED3064952DFE}" type="presOf" srcId="{5855628C-A1FB-4DC1-B427-EBAA48DA0127}" destId="{5A36F9C1-39D2-4242-A9B2-12E0C7F8F25A}" srcOrd="0" destOrd="0" presId="urn:microsoft.com/office/officeart/2005/8/layout/hierarchy6"/>
    <dgm:cxn modelId="{07ED3309-5F89-4C47-AB4C-E5D2C723C37B}" type="presOf" srcId="{CE0B8A80-30BE-4B38-958E-09EC9540D5D5}" destId="{3B8B50ED-4F85-4771-B2B9-F20305E8E137}" srcOrd="0" destOrd="0" presId="urn:microsoft.com/office/officeart/2005/8/layout/hierarchy6"/>
    <dgm:cxn modelId="{36001D0D-0AB7-4D3B-BD6B-E4AB122F8553}" type="presOf" srcId="{2270D1C6-3B8F-4912-B81D-80EE294153BF}" destId="{94216063-FFAB-44B9-8C95-CD253EA87AF9}" srcOrd="0" destOrd="0" presId="urn:microsoft.com/office/officeart/2005/8/layout/hierarchy6"/>
    <dgm:cxn modelId="{916D0510-2DC1-46BE-815A-850B14C6C91F}" type="presOf" srcId="{A6C3F930-C2BD-4F5F-B1CD-B91F270ED317}" destId="{0538BCA5-39C3-40F2-B274-04CC91411CD6}" srcOrd="0" destOrd="0" presId="urn:microsoft.com/office/officeart/2005/8/layout/hierarchy6"/>
    <dgm:cxn modelId="{4294BD14-AEA1-43FD-A086-D82D5274C7C2}" type="presOf" srcId="{A3719735-EE20-48CB-8110-924EBE242DFD}" destId="{294DFAE8-5C8D-41D4-BF53-501711D42D50}" srcOrd="0" destOrd="0" presId="urn:microsoft.com/office/officeart/2005/8/layout/hierarchy6"/>
    <dgm:cxn modelId="{49A65818-D130-4705-8522-7512E5D12014}" type="presOf" srcId="{D12D9F85-F479-4323-8C68-701B9957222B}" destId="{6AA6B494-FE13-4ACE-99F7-F5BDFFAB70E1}" srcOrd="0" destOrd="0" presId="urn:microsoft.com/office/officeart/2005/8/layout/hierarchy6"/>
    <dgm:cxn modelId="{9A21DB27-6226-41E7-8487-A26A32E02280}" type="presOf" srcId="{C26EB64B-697C-4318-908F-E0D44BF65326}" destId="{6C11A8CF-FCE0-4AAE-BE50-0299D99984A0}" srcOrd="0" destOrd="0" presId="urn:microsoft.com/office/officeart/2005/8/layout/hierarchy6"/>
    <dgm:cxn modelId="{C4884A2B-2C7A-44BD-BC98-EB2292BCA311}" type="presOf" srcId="{32F1E2BF-0429-4ADF-A732-5D70E735786C}" destId="{FD5DCE0C-349B-4488-8104-154F9DBBCA9F}" srcOrd="0" destOrd="0" presId="urn:microsoft.com/office/officeart/2005/8/layout/hierarchy6"/>
    <dgm:cxn modelId="{14725D2D-86D2-4D03-8B27-A44C55166CCE}" type="presOf" srcId="{ADC19BC2-2FFC-4F77-872B-EAF8634E9D34}" destId="{609AB35F-7DCB-4C64-B71A-820A479CAEFD}" srcOrd="0" destOrd="0" presId="urn:microsoft.com/office/officeart/2005/8/layout/hierarchy6"/>
    <dgm:cxn modelId="{AC4E2034-C6E5-44E8-AF43-5503BDC17754}" srcId="{A3719735-EE20-48CB-8110-924EBE242DFD}" destId="{ADC19BC2-2FFC-4F77-872B-EAF8634E9D34}" srcOrd="1" destOrd="0" parTransId="{63148DAD-8AF3-4210-B9BA-EFD2BAA62A8F}" sibTransId="{22F69BC7-B95E-43D5-A16E-5D0C5332AE57}"/>
    <dgm:cxn modelId="{9AF15B42-6F2F-42FF-8A4B-53AF8F59188D}" type="presOf" srcId="{C7F5F809-7599-4D5E-A1E4-0FC6CAC9E84F}" destId="{9A05BE83-8010-4DAD-8BC9-FE0615C0A058}" srcOrd="0" destOrd="0" presId="urn:microsoft.com/office/officeart/2005/8/layout/hierarchy6"/>
    <dgm:cxn modelId="{B5506B64-A026-4D5F-9586-6FE8CB22B811}" srcId="{D12D9F85-F479-4323-8C68-701B9957222B}" destId="{A6C3F930-C2BD-4F5F-B1CD-B91F270ED317}" srcOrd="0" destOrd="0" parTransId="{CE0B8A80-30BE-4B38-958E-09EC9540D5D5}" sibTransId="{D0BC0539-4E67-4E29-9741-DC78A81A5D9F}"/>
    <dgm:cxn modelId="{7E31AE66-D0E3-4B9E-B5C1-9DF9051F1B8B}" type="presOf" srcId="{B22A603F-09CA-4B2A-824D-B58A3CE2FA0E}" destId="{618303CA-F9A3-4C86-A027-C1E35BE54B5B}" srcOrd="0" destOrd="0" presId="urn:microsoft.com/office/officeart/2005/8/layout/hierarchy6"/>
    <dgm:cxn modelId="{E1B84E69-98DC-4598-A858-F88695A976CB}" type="presOf" srcId="{DB016619-3E2F-4D02-BF02-5EC74F127AB8}" destId="{D847AEAD-C6CD-4273-AF7B-4A4BA5FD4B44}" srcOrd="0" destOrd="0" presId="urn:microsoft.com/office/officeart/2005/8/layout/hierarchy6"/>
    <dgm:cxn modelId="{DC0B7B6E-E86D-4905-ACD6-F29D8C302641}" type="presOf" srcId="{70D3E3AD-BF0C-4B4C-BE87-2FDB607F762B}" destId="{491A795B-1FEE-46A8-9D7E-46B55EF93016}" srcOrd="0" destOrd="0" presId="urn:microsoft.com/office/officeart/2005/8/layout/hierarchy6"/>
    <dgm:cxn modelId="{3F995870-310D-4B52-8395-4E02823607DF}" type="presOf" srcId="{63148DAD-8AF3-4210-B9BA-EFD2BAA62A8F}" destId="{7ADDCB71-C51E-414D-9216-2A390D7FE23A}" srcOrd="0" destOrd="0" presId="urn:microsoft.com/office/officeart/2005/8/layout/hierarchy6"/>
    <dgm:cxn modelId="{786E2D81-669D-4EDF-A0B6-77A140EE12E7}" srcId="{70D3E3AD-BF0C-4B4C-BE87-2FDB607F762B}" destId="{922A92B6-DB70-4210-B7B6-F5EC39F4D89D}" srcOrd="1" destOrd="0" parTransId="{5855628C-A1FB-4DC1-B427-EBAA48DA0127}" sibTransId="{4F3D2793-EDF9-4A40-9913-8C2736FBCAC3}"/>
    <dgm:cxn modelId="{B7BEE281-7984-4355-8A51-B1FE0CAF9051}" srcId="{46ADE72E-EDA5-4476-8CB9-715BA0EAF0DB}" destId="{9EC6E54A-790E-45BD-9ADF-A776B699B911}" srcOrd="0" destOrd="0" parTransId="{54B1F8F5-20E7-46E0-9826-16E4684A0B93}" sibTransId="{1F4EB55F-C1AA-4400-A72F-27E36081D468}"/>
    <dgm:cxn modelId="{9770E78B-79CA-4A95-AE7C-153138361C05}" srcId="{A3719735-EE20-48CB-8110-924EBE242DFD}" destId="{C7F5F809-7599-4D5E-A1E4-0FC6CAC9E84F}" srcOrd="0" destOrd="0" parTransId="{3A4FDB57-ECB3-4B1F-937D-5B2CC841D744}" sibTransId="{B4707917-D246-4D9E-A4A4-BFF39197DC2B}"/>
    <dgm:cxn modelId="{5D19708F-3957-4F7F-BE5C-846D0E4A2968}" srcId="{9EC6E54A-790E-45BD-9ADF-A776B699B911}" destId="{A3719735-EE20-48CB-8110-924EBE242DFD}" srcOrd="1" destOrd="0" parTransId="{B22A603F-09CA-4B2A-824D-B58A3CE2FA0E}" sibTransId="{A3323767-422E-4781-BED0-E7525F699C67}"/>
    <dgm:cxn modelId="{EFD89396-8098-42E0-9DBA-3D23A59030C6}" srcId="{9EC6E54A-790E-45BD-9ADF-A776B699B911}" destId="{70D3E3AD-BF0C-4B4C-BE87-2FDB607F762B}" srcOrd="0" destOrd="0" parTransId="{32F1E2BF-0429-4ADF-A732-5D70E735786C}" sibTransId="{30F7A692-1D19-402D-81D7-AE3C79DDC4DD}"/>
    <dgm:cxn modelId="{E9F00598-C9B9-418C-BA65-15E1CF208AE8}" type="presOf" srcId="{9EC6E54A-790E-45BD-9ADF-A776B699B911}" destId="{345E6F81-8F8A-4040-9BFB-D81350A78A84}" srcOrd="0" destOrd="0" presId="urn:microsoft.com/office/officeart/2005/8/layout/hierarchy6"/>
    <dgm:cxn modelId="{658DCEB3-E444-4A6E-BBBC-191E4E4E745E}" srcId="{70D3E3AD-BF0C-4B4C-BE87-2FDB607F762B}" destId="{DB016619-3E2F-4D02-BF02-5EC74F127AB8}" srcOrd="0" destOrd="0" parTransId="{27A5F621-5A3E-4871-A341-E4C9BA861B7D}" sibTransId="{B812FFAB-671D-4388-857E-B439FCC96437}"/>
    <dgm:cxn modelId="{3BE015B5-515C-4B7B-B4E1-F157B6C95F66}" type="presOf" srcId="{A1B54A20-1883-4890-B58B-AC0D2CB80F8F}" destId="{BFF2719A-5DEC-40A3-901B-EBF0E9B97033}" srcOrd="0" destOrd="0" presId="urn:microsoft.com/office/officeart/2005/8/layout/hierarchy6"/>
    <dgm:cxn modelId="{E65048B8-C551-49B4-8B9E-746EE352696D}" srcId="{A3719735-EE20-48CB-8110-924EBE242DFD}" destId="{2270D1C6-3B8F-4912-B81D-80EE294153BF}" srcOrd="2" destOrd="0" parTransId="{C26EB64B-697C-4318-908F-E0D44BF65326}" sibTransId="{6C501DE5-64E2-410E-8985-1747C2890776}"/>
    <dgm:cxn modelId="{18D583D7-10C4-422D-A0E7-78A5839D51C5}" srcId="{9EC6E54A-790E-45BD-9ADF-A776B699B911}" destId="{D12D9F85-F479-4323-8C68-701B9957222B}" srcOrd="2" destOrd="0" parTransId="{A1B54A20-1883-4890-B58B-AC0D2CB80F8F}" sibTransId="{62341A8E-278C-4047-91A1-FAA1AF5FE7F5}"/>
    <dgm:cxn modelId="{08EF04D8-C306-4527-AEF8-112BE8FA9614}" type="presOf" srcId="{46ADE72E-EDA5-4476-8CB9-715BA0EAF0DB}" destId="{3D7BE105-86B0-424F-A3E2-E40D8B4365F8}" srcOrd="0" destOrd="0" presId="urn:microsoft.com/office/officeart/2005/8/layout/hierarchy6"/>
    <dgm:cxn modelId="{EF6622DA-17DA-44CD-AE9F-3BEBDDEF8B50}" type="presOf" srcId="{3A4FDB57-ECB3-4B1F-937D-5B2CC841D744}" destId="{D51DA73E-E895-45D5-8A89-1BFBD89E6237}" srcOrd="0" destOrd="0" presId="urn:microsoft.com/office/officeart/2005/8/layout/hierarchy6"/>
    <dgm:cxn modelId="{37D220DF-F841-4B9D-8D7B-61B70C0E41BD}" type="presOf" srcId="{27A5F621-5A3E-4871-A341-E4C9BA861B7D}" destId="{86E73059-737F-4CD2-AB85-B062325A61EC}" srcOrd="0" destOrd="0" presId="urn:microsoft.com/office/officeart/2005/8/layout/hierarchy6"/>
    <dgm:cxn modelId="{B6FA37EE-66E0-4F5E-9A48-1CA7B82D561B}" type="presOf" srcId="{922A92B6-DB70-4210-B7B6-F5EC39F4D89D}" destId="{5FA4FA0A-B3E3-4421-AEA0-54E51F14DC02}" srcOrd="0" destOrd="0" presId="urn:microsoft.com/office/officeart/2005/8/layout/hierarchy6"/>
    <dgm:cxn modelId="{28DCBAD4-7E59-4D9E-B519-5495198E5C1A}" type="presParOf" srcId="{3D7BE105-86B0-424F-A3E2-E40D8B4365F8}" destId="{53B27D27-9CA3-4721-8A1D-52160B487B00}" srcOrd="0" destOrd="0" presId="urn:microsoft.com/office/officeart/2005/8/layout/hierarchy6"/>
    <dgm:cxn modelId="{B1DB4571-7819-454C-965C-50B77914C762}" type="presParOf" srcId="{53B27D27-9CA3-4721-8A1D-52160B487B00}" destId="{4A24BE15-84C8-4345-B580-55AEDC1EC526}" srcOrd="0" destOrd="0" presId="urn:microsoft.com/office/officeart/2005/8/layout/hierarchy6"/>
    <dgm:cxn modelId="{9330C867-B27E-4460-B918-2A2A88D0D949}" type="presParOf" srcId="{4A24BE15-84C8-4345-B580-55AEDC1EC526}" destId="{A1693CAC-F2AF-47B7-BC03-D49056CDDCE9}" srcOrd="0" destOrd="0" presId="urn:microsoft.com/office/officeart/2005/8/layout/hierarchy6"/>
    <dgm:cxn modelId="{30DB6473-5E56-4DBE-B773-FF878097D405}" type="presParOf" srcId="{A1693CAC-F2AF-47B7-BC03-D49056CDDCE9}" destId="{345E6F81-8F8A-4040-9BFB-D81350A78A84}" srcOrd="0" destOrd="0" presId="urn:microsoft.com/office/officeart/2005/8/layout/hierarchy6"/>
    <dgm:cxn modelId="{A77C67CE-AFA8-43F6-A5BB-2D89601AF7BB}" type="presParOf" srcId="{A1693CAC-F2AF-47B7-BC03-D49056CDDCE9}" destId="{6889C11E-77EB-4998-A752-C6DD76C6CE8B}" srcOrd="1" destOrd="0" presId="urn:microsoft.com/office/officeart/2005/8/layout/hierarchy6"/>
    <dgm:cxn modelId="{38711476-71DF-4EF1-B3C8-4FACAE3BE734}" type="presParOf" srcId="{6889C11E-77EB-4998-A752-C6DD76C6CE8B}" destId="{FD5DCE0C-349B-4488-8104-154F9DBBCA9F}" srcOrd="0" destOrd="0" presId="urn:microsoft.com/office/officeart/2005/8/layout/hierarchy6"/>
    <dgm:cxn modelId="{78F6B202-7B5B-4BBE-8FD5-75A6794F9E78}" type="presParOf" srcId="{6889C11E-77EB-4998-A752-C6DD76C6CE8B}" destId="{697FBF22-661E-4BFD-8514-630FD8894BFC}" srcOrd="1" destOrd="0" presId="urn:microsoft.com/office/officeart/2005/8/layout/hierarchy6"/>
    <dgm:cxn modelId="{5ECE6E85-68B6-4D28-829E-03585205E11A}" type="presParOf" srcId="{697FBF22-661E-4BFD-8514-630FD8894BFC}" destId="{491A795B-1FEE-46A8-9D7E-46B55EF93016}" srcOrd="0" destOrd="0" presId="urn:microsoft.com/office/officeart/2005/8/layout/hierarchy6"/>
    <dgm:cxn modelId="{9F7C7CB0-87B2-466E-949B-6A5B40B96A76}" type="presParOf" srcId="{697FBF22-661E-4BFD-8514-630FD8894BFC}" destId="{FD542564-4715-447A-B888-32F53E560DFB}" srcOrd="1" destOrd="0" presId="urn:microsoft.com/office/officeart/2005/8/layout/hierarchy6"/>
    <dgm:cxn modelId="{01B0F2E8-8CC2-4FE8-B99D-7E2150BA57C1}" type="presParOf" srcId="{FD542564-4715-447A-B888-32F53E560DFB}" destId="{86E73059-737F-4CD2-AB85-B062325A61EC}" srcOrd="0" destOrd="0" presId="urn:microsoft.com/office/officeart/2005/8/layout/hierarchy6"/>
    <dgm:cxn modelId="{4FCAFC9C-97F9-40F9-A539-94163D28F73E}" type="presParOf" srcId="{FD542564-4715-447A-B888-32F53E560DFB}" destId="{51880727-0B95-4B28-A045-B4A4852FA830}" srcOrd="1" destOrd="0" presId="urn:microsoft.com/office/officeart/2005/8/layout/hierarchy6"/>
    <dgm:cxn modelId="{3277BD26-1E45-4754-BD3F-FC77077D8565}" type="presParOf" srcId="{51880727-0B95-4B28-A045-B4A4852FA830}" destId="{D847AEAD-C6CD-4273-AF7B-4A4BA5FD4B44}" srcOrd="0" destOrd="0" presId="urn:microsoft.com/office/officeart/2005/8/layout/hierarchy6"/>
    <dgm:cxn modelId="{56A1913D-26B3-452D-BFC0-F851DFAC139A}" type="presParOf" srcId="{51880727-0B95-4B28-A045-B4A4852FA830}" destId="{B38A9360-2686-4943-BB87-48E56BF8B863}" srcOrd="1" destOrd="0" presId="urn:microsoft.com/office/officeart/2005/8/layout/hierarchy6"/>
    <dgm:cxn modelId="{374862F0-F3D6-44E3-9678-08543EA73D21}" type="presParOf" srcId="{FD542564-4715-447A-B888-32F53E560DFB}" destId="{5A36F9C1-39D2-4242-A9B2-12E0C7F8F25A}" srcOrd="2" destOrd="0" presId="urn:microsoft.com/office/officeart/2005/8/layout/hierarchy6"/>
    <dgm:cxn modelId="{9263F8B7-4A13-4CA0-937D-434C0CDD03B3}" type="presParOf" srcId="{FD542564-4715-447A-B888-32F53E560DFB}" destId="{7A26CED2-2631-4FD9-914E-E301DC7C225F}" srcOrd="3" destOrd="0" presId="urn:microsoft.com/office/officeart/2005/8/layout/hierarchy6"/>
    <dgm:cxn modelId="{2977FF21-FC42-4E21-9250-EBCC7AA6B2A2}" type="presParOf" srcId="{7A26CED2-2631-4FD9-914E-E301DC7C225F}" destId="{5FA4FA0A-B3E3-4421-AEA0-54E51F14DC02}" srcOrd="0" destOrd="0" presId="urn:microsoft.com/office/officeart/2005/8/layout/hierarchy6"/>
    <dgm:cxn modelId="{30033180-BCC1-428E-8269-AF4D7E64DBA3}" type="presParOf" srcId="{7A26CED2-2631-4FD9-914E-E301DC7C225F}" destId="{2C401F1A-43F1-44F5-A56A-5896CD1DA171}" srcOrd="1" destOrd="0" presId="urn:microsoft.com/office/officeart/2005/8/layout/hierarchy6"/>
    <dgm:cxn modelId="{2B93FA95-7770-48E5-A145-514AE053C6E6}" type="presParOf" srcId="{6889C11E-77EB-4998-A752-C6DD76C6CE8B}" destId="{618303CA-F9A3-4C86-A027-C1E35BE54B5B}" srcOrd="2" destOrd="0" presId="urn:microsoft.com/office/officeart/2005/8/layout/hierarchy6"/>
    <dgm:cxn modelId="{B05E2342-0217-40DF-B98C-3F07E9349042}" type="presParOf" srcId="{6889C11E-77EB-4998-A752-C6DD76C6CE8B}" destId="{B9D783B6-DA0E-48E4-AA50-ADF101046D81}" srcOrd="3" destOrd="0" presId="urn:microsoft.com/office/officeart/2005/8/layout/hierarchy6"/>
    <dgm:cxn modelId="{A0702A7F-C49F-4E74-9B3C-06F68DE70A37}" type="presParOf" srcId="{B9D783B6-DA0E-48E4-AA50-ADF101046D81}" destId="{294DFAE8-5C8D-41D4-BF53-501711D42D50}" srcOrd="0" destOrd="0" presId="urn:microsoft.com/office/officeart/2005/8/layout/hierarchy6"/>
    <dgm:cxn modelId="{391AA074-0FD3-4ACB-991C-B7BE633D6921}" type="presParOf" srcId="{B9D783B6-DA0E-48E4-AA50-ADF101046D81}" destId="{12996163-664A-4A9B-AFD9-709190710178}" srcOrd="1" destOrd="0" presId="urn:microsoft.com/office/officeart/2005/8/layout/hierarchy6"/>
    <dgm:cxn modelId="{153C4369-369B-4716-AA62-4A477A503E91}" type="presParOf" srcId="{12996163-664A-4A9B-AFD9-709190710178}" destId="{D51DA73E-E895-45D5-8A89-1BFBD89E6237}" srcOrd="0" destOrd="0" presId="urn:microsoft.com/office/officeart/2005/8/layout/hierarchy6"/>
    <dgm:cxn modelId="{54EDD991-3FBD-49AE-8133-E2E8055A69E2}" type="presParOf" srcId="{12996163-664A-4A9B-AFD9-709190710178}" destId="{27945306-BC5F-4902-A247-E8A60DC45476}" srcOrd="1" destOrd="0" presId="urn:microsoft.com/office/officeart/2005/8/layout/hierarchy6"/>
    <dgm:cxn modelId="{46C334D0-42F5-4B3C-AD0C-744AEC0B597B}" type="presParOf" srcId="{27945306-BC5F-4902-A247-E8A60DC45476}" destId="{9A05BE83-8010-4DAD-8BC9-FE0615C0A058}" srcOrd="0" destOrd="0" presId="urn:microsoft.com/office/officeart/2005/8/layout/hierarchy6"/>
    <dgm:cxn modelId="{DF3AB7B8-8703-4FAC-AB0C-201EC6F5CBCB}" type="presParOf" srcId="{27945306-BC5F-4902-A247-E8A60DC45476}" destId="{688B9BAA-2D3C-40AB-87F2-D3A0DA51A546}" srcOrd="1" destOrd="0" presId="urn:microsoft.com/office/officeart/2005/8/layout/hierarchy6"/>
    <dgm:cxn modelId="{83F34C4E-5091-4273-858C-EF2B2AA4452B}" type="presParOf" srcId="{12996163-664A-4A9B-AFD9-709190710178}" destId="{7ADDCB71-C51E-414D-9216-2A390D7FE23A}" srcOrd="2" destOrd="0" presId="urn:microsoft.com/office/officeart/2005/8/layout/hierarchy6"/>
    <dgm:cxn modelId="{B26BA88B-E652-4A98-80B3-0C3CE20E06D4}" type="presParOf" srcId="{12996163-664A-4A9B-AFD9-709190710178}" destId="{75F2A06A-35B0-4235-B592-AAF653068E81}" srcOrd="3" destOrd="0" presId="urn:microsoft.com/office/officeart/2005/8/layout/hierarchy6"/>
    <dgm:cxn modelId="{CF3570D2-9429-40CC-A1D5-A0153249A916}" type="presParOf" srcId="{75F2A06A-35B0-4235-B592-AAF653068E81}" destId="{609AB35F-7DCB-4C64-B71A-820A479CAEFD}" srcOrd="0" destOrd="0" presId="urn:microsoft.com/office/officeart/2005/8/layout/hierarchy6"/>
    <dgm:cxn modelId="{708B8B82-F8C5-4ADA-BE79-5AF58ACB13CC}" type="presParOf" srcId="{75F2A06A-35B0-4235-B592-AAF653068E81}" destId="{0D407158-7F2E-4883-8DF2-BAD41C0008BB}" srcOrd="1" destOrd="0" presId="urn:microsoft.com/office/officeart/2005/8/layout/hierarchy6"/>
    <dgm:cxn modelId="{CA8C875A-FDCD-4884-9874-0709FB947C6B}" type="presParOf" srcId="{12996163-664A-4A9B-AFD9-709190710178}" destId="{6C11A8CF-FCE0-4AAE-BE50-0299D99984A0}" srcOrd="4" destOrd="0" presId="urn:microsoft.com/office/officeart/2005/8/layout/hierarchy6"/>
    <dgm:cxn modelId="{0AF85ABB-A8F1-4310-837E-993DF0EE572E}" type="presParOf" srcId="{12996163-664A-4A9B-AFD9-709190710178}" destId="{F9B386DB-F977-404C-B77D-62EE0298F328}" srcOrd="5" destOrd="0" presId="urn:microsoft.com/office/officeart/2005/8/layout/hierarchy6"/>
    <dgm:cxn modelId="{65208A34-407C-4DDE-B334-C68A5563DF7A}" type="presParOf" srcId="{F9B386DB-F977-404C-B77D-62EE0298F328}" destId="{94216063-FFAB-44B9-8C95-CD253EA87AF9}" srcOrd="0" destOrd="0" presId="urn:microsoft.com/office/officeart/2005/8/layout/hierarchy6"/>
    <dgm:cxn modelId="{8FBCA95E-BC04-4248-8DEE-E780D90D88C3}" type="presParOf" srcId="{F9B386DB-F977-404C-B77D-62EE0298F328}" destId="{4717F296-C734-44C3-BD02-42364E55DF7E}" srcOrd="1" destOrd="0" presId="urn:microsoft.com/office/officeart/2005/8/layout/hierarchy6"/>
    <dgm:cxn modelId="{4BBCC305-8660-4567-876E-FFA00BCA9705}" type="presParOf" srcId="{6889C11E-77EB-4998-A752-C6DD76C6CE8B}" destId="{BFF2719A-5DEC-40A3-901B-EBF0E9B97033}" srcOrd="4" destOrd="0" presId="urn:microsoft.com/office/officeart/2005/8/layout/hierarchy6"/>
    <dgm:cxn modelId="{E2FADBB2-4549-4BA6-AEF1-0803E6CF5C9B}" type="presParOf" srcId="{6889C11E-77EB-4998-A752-C6DD76C6CE8B}" destId="{AD1EEA41-1224-4A05-B526-6586F70A66B8}" srcOrd="5" destOrd="0" presId="urn:microsoft.com/office/officeart/2005/8/layout/hierarchy6"/>
    <dgm:cxn modelId="{DE630755-FB4C-4B48-8688-667EED7327A8}" type="presParOf" srcId="{AD1EEA41-1224-4A05-B526-6586F70A66B8}" destId="{6AA6B494-FE13-4ACE-99F7-F5BDFFAB70E1}" srcOrd="0" destOrd="0" presId="urn:microsoft.com/office/officeart/2005/8/layout/hierarchy6"/>
    <dgm:cxn modelId="{E23C70C4-4DCA-4808-9042-EFE129599735}" type="presParOf" srcId="{AD1EEA41-1224-4A05-B526-6586F70A66B8}" destId="{E543470E-D86E-41E4-903B-3D5E29B79FC8}" srcOrd="1" destOrd="0" presId="urn:microsoft.com/office/officeart/2005/8/layout/hierarchy6"/>
    <dgm:cxn modelId="{CDFCA58F-6C4C-4351-ADD3-BC37B608714B}" type="presParOf" srcId="{E543470E-D86E-41E4-903B-3D5E29B79FC8}" destId="{3B8B50ED-4F85-4771-B2B9-F20305E8E137}" srcOrd="0" destOrd="0" presId="urn:microsoft.com/office/officeart/2005/8/layout/hierarchy6"/>
    <dgm:cxn modelId="{153F9E62-6F6B-44BD-9C0B-E4EB10FAE9CA}" type="presParOf" srcId="{E543470E-D86E-41E4-903B-3D5E29B79FC8}" destId="{C872ABB2-2C4A-4BA4-B4E7-5EDF6E50092F}" srcOrd="1" destOrd="0" presId="urn:microsoft.com/office/officeart/2005/8/layout/hierarchy6"/>
    <dgm:cxn modelId="{4E66DCE6-DB76-4955-A45B-B5A56E58375E}" type="presParOf" srcId="{C872ABB2-2C4A-4BA4-B4E7-5EDF6E50092F}" destId="{0538BCA5-39C3-40F2-B274-04CC91411CD6}" srcOrd="0" destOrd="0" presId="urn:microsoft.com/office/officeart/2005/8/layout/hierarchy6"/>
    <dgm:cxn modelId="{5A56D7C5-26C9-4B09-9663-900C8EF6EA61}" type="presParOf" srcId="{C872ABB2-2C4A-4BA4-B4E7-5EDF6E50092F}" destId="{5E21CDB6-70BD-4D2B-8D06-5BF9DF20189B}" srcOrd="1" destOrd="0" presId="urn:microsoft.com/office/officeart/2005/8/layout/hierarchy6"/>
    <dgm:cxn modelId="{1696724B-2106-4539-B7BC-2C5BB480BB37}" type="presParOf" srcId="{3D7BE105-86B0-424F-A3E2-E40D8B4365F8}" destId="{35E6980D-178E-493F-90D3-AC069AF3D485}" srcOrd="1" destOrd="0" presId="urn:microsoft.com/office/officeart/2005/8/layout/hierarchy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6F81-8F8A-4040-9BFB-D81350A78A84}">
      <dsp:nvSpPr>
        <dsp:cNvPr id="0" name=""/>
        <dsp:cNvSpPr/>
      </dsp:nvSpPr>
      <dsp:spPr>
        <a:xfrm>
          <a:off x="4177352" y="175713"/>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Chief Finance &amp; Ops Officer</a:t>
          </a:r>
        </a:p>
      </dsp:txBody>
      <dsp:txXfrm>
        <a:off x="4200162" y="198523"/>
        <a:ext cx="1122570" cy="733173"/>
      </dsp:txXfrm>
    </dsp:sp>
    <dsp:sp modelId="{FD5DCE0C-349B-4488-8104-154F9DBBCA9F}">
      <dsp:nvSpPr>
        <dsp:cNvPr id="0" name=""/>
        <dsp:cNvSpPr/>
      </dsp:nvSpPr>
      <dsp:spPr>
        <a:xfrm>
          <a:off x="1344489" y="954507"/>
          <a:ext cx="3416958" cy="311517"/>
        </a:xfrm>
        <a:custGeom>
          <a:avLst/>
          <a:gdLst/>
          <a:ahLst/>
          <a:cxnLst/>
          <a:rect l="0" t="0" r="0" b="0"/>
          <a:pathLst>
            <a:path>
              <a:moveTo>
                <a:pt x="3416958" y="0"/>
              </a:moveTo>
              <a:lnTo>
                <a:pt x="3416958" y="155758"/>
              </a:lnTo>
              <a:lnTo>
                <a:pt x="0" y="155758"/>
              </a:lnTo>
              <a:lnTo>
                <a:pt x="0"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1A795B-1FEE-46A8-9D7E-46B55EF93016}">
      <dsp:nvSpPr>
        <dsp:cNvPr id="0" name=""/>
        <dsp:cNvSpPr/>
      </dsp:nvSpPr>
      <dsp:spPr>
        <a:xfrm>
          <a:off x="760393"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Controller</a:t>
          </a:r>
        </a:p>
      </dsp:txBody>
      <dsp:txXfrm>
        <a:off x="783203" y="1288835"/>
        <a:ext cx="1122570" cy="733173"/>
      </dsp:txXfrm>
    </dsp:sp>
    <dsp:sp modelId="{86E73059-737F-4CD2-AB85-B062325A61EC}">
      <dsp:nvSpPr>
        <dsp:cNvPr id="0" name=""/>
        <dsp:cNvSpPr/>
      </dsp:nvSpPr>
      <dsp:spPr>
        <a:xfrm>
          <a:off x="585165" y="2044819"/>
          <a:ext cx="759324" cy="311517"/>
        </a:xfrm>
        <a:custGeom>
          <a:avLst/>
          <a:gdLst/>
          <a:ahLst/>
          <a:cxnLst/>
          <a:rect l="0" t="0" r="0" b="0"/>
          <a:pathLst>
            <a:path>
              <a:moveTo>
                <a:pt x="759324" y="0"/>
              </a:moveTo>
              <a:lnTo>
                <a:pt x="759324" y="155758"/>
              </a:lnTo>
              <a:lnTo>
                <a:pt x="0" y="155758"/>
              </a:lnTo>
              <a:lnTo>
                <a:pt x="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7AEAD-C6CD-4273-AF7B-4A4BA5FD4B44}">
      <dsp:nvSpPr>
        <dsp:cNvPr id="0" name=""/>
        <dsp:cNvSpPr/>
      </dsp:nvSpPr>
      <dsp:spPr>
        <a:xfrm>
          <a:off x="1069"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Staff Accountant</a:t>
          </a:r>
        </a:p>
      </dsp:txBody>
      <dsp:txXfrm>
        <a:off x="23879" y="2379147"/>
        <a:ext cx="1122570" cy="733173"/>
      </dsp:txXfrm>
    </dsp:sp>
    <dsp:sp modelId="{5A36F9C1-39D2-4242-A9B2-12E0C7F8F25A}">
      <dsp:nvSpPr>
        <dsp:cNvPr id="0" name=""/>
        <dsp:cNvSpPr/>
      </dsp:nvSpPr>
      <dsp:spPr>
        <a:xfrm>
          <a:off x="1344489" y="2044819"/>
          <a:ext cx="759324" cy="311517"/>
        </a:xfrm>
        <a:custGeom>
          <a:avLst/>
          <a:gdLst/>
          <a:ahLst/>
          <a:cxnLst/>
          <a:rect l="0" t="0" r="0" b="0"/>
          <a:pathLst>
            <a:path>
              <a:moveTo>
                <a:pt x="0" y="0"/>
              </a:moveTo>
              <a:lnTo>
                <a:pt x="0" y="155758"/>
              </a:lnTo>
              <a:lnTo>
                <a:pt x="759324" y="155758"/>
              </a:lnTo>
              <a:lnTo>
                <a:pt x="759324"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A4FA0A-B3E3-4421-AEA0-54E51F14DC02}">
      <dsp:nvSpPr>
        <dsp:cNvPr id="0" name=""/>
        <dsp:cNvSpPr/>
      </dsp:nvSpPr>
      <dsp:spPr>
        <a:xfrm>
          <a:off x="1519718"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School Finance Manager</a:t>
          </a:r>
        </a:p>
      </dsp:txBody>
      <dsp:txXfrm>
        <a:off x="1542528" y="2379147"/>
        <a:ext cx="1122570" cy="733173"/>
      </dsp:txXfrm>
    </dsp:sp>
    <dsp:sp modelId="{618303CA-F9A3-4C86-A027-C1E35BE54B5B}">
      <dsp:nvSpPr>
        <dsp:cNvPr id="0" name=""/>
        <dsp:cNvSpPr/>
      </dsp:nvSpPr>
      <dsp:spPr>
        <a:xfrm>
          <a:off x="4761448" y="954507"/>
          <a:ext cx="379662" cy="311517"/>
        </a:xfrm>
        <a:custGeom>
          <a:avLst/>
          <a:gdLst/>
          <a:ahLst/>
          <a:cxnLst/>
          <a:rect l="0" t="0" r="0" b="0"/>
          <a:pathLst>
            <a:path>
              <a:moveTo>
                <a:pt x="0" y="0"/>
              </a:moveTo>
              <a:lnTo>
                <a:pt x="0" y="155758"/>
              </a:lnTo>
              <a:lnTo>
                <a:pt x="379662" y="155758"/>
              </a:lnTo>
              <a:lnTo>
                <a:pt x="379662"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4DFAE8-5C8D-41D4-BF53-501711D42D50}">
      <dsp:nvSpPr>
        <dsp:cNvPr id="0" name=""/>
        <dsp:cNvSpPr/>
      </dsp:nvSpPr>
      <dsp:spPr>
        <a:xfrm>
          <a:off x="4557014"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Grants Fiscal &amp; Accounting Manager</a:t>
          </a:r>
        </a:p>
      </dsp:txBody>
      <dsp:txXfrm>
        <a:off x="4579824" y="1288835"/>
        <a:ext cx="1122570" cy="733173"/>
      </dsp:txXfrm>
    </dsp:sp>
    <dsp:sp modelId="{D51DA73E-E895-45D5-8A89-1BFBD89E6237}">
      <dsp:nvSpPr>
        <dsp:cNvPr id="0" name=""/>
        <dsp:cNvSpPr/>
      </dsp:nvSpPr>
      <dsp:spPr>
        <a:xfrm>
          <a:off x="3622461" y="2044819"/>
          <a:ext cx="1518648" cy="311517"/>
        </a:xfrm>
        <a:custGeom>
          <a:avLst/>
          <a:gdLst/>
          <a:ahLst/>
          <a:cxnLst/>
          <a:rect l="0" t="0" r="0" b="0"/>
          <a:pathLst>
            <a:path>
              <a:moveTo>
                <a:pt x="1518648" y="0"/>
              </a:moveTo>
              <a:lnTo>
                <a:pt x="1518648" y="155758"/>
              </a:lnTo>
              <a:lnTo>
                <a:pt x="0" y="155758"/>
              </a:lnTo>
              <a:lnTo>
                <a:pt x="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05BE83-8010-4DAD-8BC9-FE0615C0A058}">
      <dsp:nvSpPr>
        <dsp:cNvPr id="0" name=""/>
        <dsp:cNvSpPr/>
      </dsp:nvSpPr>
      <dsp:spPr>
        <a:xfrm>
          <a:off x="3038366"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US" sz="1100" kern="1200">
              <a:latin typeface="Calibri Light" panose="020F0302020204030204"/>
            </a:rPr>
            <a:t>Senior Grant &amp; Procurement Analyst</a:t>
          </a:r>
          <a:endParaRPr lang="en-US" sz="1100" kern="1200"/>
        </a:p>
      </dsp:txBody>
      <dsp:txXfrm>
        <a:off x="3061176" y="2379147"/>
        <a:ext cx="1122570" cy="733173"/>
      </dsp:txXfrm>
    </dsp:sp>
    <dsp:sp modelId="{7ADDCB71-C51E-414D-9216-2A390D7FE23A}">
      <dsp:nvSpPr>
        <dsp:cNvPr id="0" name=""/>
        <dsp:cNvSpPr/>
      </dsp:nvSpPr>
      <dsp:spPr>
        <a:xfrm>
          <a:off x="5095390"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9AB35F-7DCB-4C64-B71A-820A479CAEFD}">
      <dsp:nvSpPr>
        <dsp:cNvPr id="0" name=""/>
        <dsp:cNvSpPr/>
      </dsp:nvSpPr>
      <dsp:spPr>
        <a:xfrm>
          <a:off x="4557014"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Grants &amp; Accounting Tech</a:t>
          </a:r>
        </a:p>
      </dsp:txBody>
      <dsp:txXfrm>
        <a:off x="4579824" y="2379147"/>
        <a:ext cx="1122570" cy="733173"/>
      </dsp:txXfrm>
    </dsp:sp>
    <dsp:sp modelId="{6C11A8CF-FCE0-4AAE-BE50-0299D99984A0}">
      <dsp:nvSpPr>
        <dsp:cNvPr id="0" name=""/>
        <dsp:cNvSpPr/>
      </dsp:nvSpPr>
      <dsp:spPr>
        <a:xfrm>
          <a:off x="5141110" y="2044819"/>
          <a:ext cx="1518648" cy="311517"/>
        </a:xfrm>
        <a:custGeom>
          <a:avLst/>
          <a:gdLst/>
          <a:ahLst/>
          <a:cxnLst/>
          <a:rect l="0" t="0" r="0" b="0"/>
          <a:pathLst>
            <a:path>
              <a:moveTo>
                <a:pt x="0" y="0"/>
              </a:moveTo>
              <a:lnTo>
                <a:pt x="0" y="155758"/>
              </a:lnTo>
              <a:lnTo>
                <a:pt x="1518648" y="155758"/>
              </a:lnTo>
              <a:lnTo>
                <a:pt x="1518648"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216063-FFAB-44B9-8C95-CD253EA87AF9}">
      <dsp:nvSpPr>
        <dsp:cNvPr id="0" name=""/>
        <dsp:cNvSpPr/>
      </dsp:nvSpPr>
      <dsp:spPr>
        <a:xfrm>
          <a:off x="6075662"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Calibri Light" panose="020F0302020204030204"/>
            </a:rPr>
            <a:t>Grants &amp; Accounting Tech</a:t>
          </a:r>
        </a:p>
      </dsp:txBody>
      <dsp:txXfrm>
        <a:off x="6098472" y="2379147"/>
        <a:ext cx="1122570" cy="733173"/>
      </dsp:txXfrm>
    </dsp:sp>
    <dsp:sp modelId="{BFF2719A-5DEC-40A3-901B-EBF0E9B97033}">
      <dsp:nvSpPr>
        <dsp:cNvPr id="0" name=""/>
        <dsp:cNvSpPr/>
      </dsp:nvSpPr>
      <dsp:spPr>
        <a:xfrm>
          <a:off x="4761448" y="954507"/>
          <a:ext cx="3416958" cy="311517"/>
        </a:xfrm>
        <a:custGeom>
          <a:avLst/>
          <a:gdLst/>
          <a:ahLst/>
          <a:cxnLst/>
          <a:rect l="0" t="0" r="0" b="0"/>
          <a:pathLst>
            <a:path>
              <a:moveTo>
                <a:pt x="0" y="0"/>
              </a:moveTo>
              <a:lnTo>
                <a:pt x="0" y="155758"/>
              </a:lnTo>
              <a:lnTo>
                <a:pt x="3416958" y="155758"/>
              </a:lnTo>
              <a:lnTo>
                <a:pt x="3416958" y="31151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A6B494-FE13-4ACE-99F7-F5BDFFAB70E1}">
      <dsp:nvSpPr>
        <dsp:cNvPr id="0" name=""/>
        <dsp:cNvSpPr/>
      </dsp:nvSpPr>
      <dsp:spPr>
        <a:xfrm>
          <a:off x="7594311" y="1266025"/>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School Nutrition Program Manager</a:t>
          </a:r>
        </a:p>
      </dsp:txBody>
      <dsp:txXfrm>
        <a:off x="7617121" y="1288835"/>
        <a:ext cx="1122570" cy="733173"/>
      </dsp:txXfrm>
    </dsp:sp>
    <dsp:sp modelId="{3B8B50ED-4F85-4771-B2B9-F20305E8E137}">
      <dsp:nvSpPr>
        <dsp:cNvPr id="0" name=""/>
        <dsp:cNvSpPr/>
      </dsp:nvSpPr>
      <dsp:spPr>
        <a:xfrm>
          <a:off x="8132686" y="2044819"/>
          <a:ext cx="91440" cy="311517"/>
        </a:xfrm>
        <a:custGeom>
          <a:avLst/>
          <a:gdLst/>
          <a:ahLst/>
          <a:cxnLst/>
          <a:rect l="0" t="0" r="0" b="0"/>
          <a:pathLst>
            <a:path>
              <a:moveTo>
                <a:pt x="45720" y="0"/>
              </a:moveTo>
              <a:lnTo>
                <a:pt x="45720" y="3115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38BCA5-39C3-40F2-B274-04CC91411CD6}">
      <dsp:nvSpPr>
        <dsp:cNvPr id="0" name=""/>
        <dsp:cNvSpPr/>
      </dsp:nvSpPr>
      <dsp:spPr>
        <a:xfrm>
          <a:off x="7594311" y="2356337"/>
          <a:ext cx="1168190" cy="77879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Nutrition and Data Specialist</a:t>
          </a:r>
        </a:p>
      </dsp:txBody>
      <dsp:txXfrm>
        <a:off x="7617121" y="2379147"/>
        <a:ext cx="1122570" cy="73317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D902B5-B0F6-49D2-817A-DE13D321316F}"/>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5613008B-EDDC-47A6-9098-7D27B339315C}"/>
              </a:ext>
            </a:extLst>
          </p:cNvPr>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AE532E3-D17B-4397-96B1-27FF697FC2DF}" type="datetimeFigureOut">
              <a:rPr lang="en-US" smtClean="0"/>
              <a:t>5/22/2024</a:t>
            </a:fld>
            <a:endParaRPr lang="en-US"/>
          </a:p>
        </p:txBody>
      </p:sp>
      <p:sp>
        <p:nvSpPr>
          <p:cNvPr id="4" name="Slide Image Placeholder 3">
            <a:extLst>
              <a:ext uri="{FF2B5EF4-FFF2-40B4-BE49-F238E27FC236}">
                <a16:creationId xmlns:a16="http://schemas.microsoft.com/office/drawing/2014/main" id="{98B710E7-0709-4C1B-894C-2A7876FC0FD2}"/>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a:extLst>
              <a:ext uri="{FF2B5EF4-FFF2-40B4-BE49-F238E27FC236}">
                <a16:creationId xmlns:a16="http://schemas.microsoft.com/office/drawing/2014/main" id="{BE2EE9A4-B048-4B5D-B6FD-80D44C82F86C}"/>
              </a:ext>
            </a:extLst>
          </p:cNvPr>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1B38A4D-85B5-4967-B401-C48DAB598C7D}"/>
              </a:ext>
            </a:extLst>
          </p:cNvPr>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3FD82675-9AED-4216-BE25-093124CE3C07}"/>
              </a:ext>
            </a:extLst>
          </p:cNvPr>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E9D5F07-974D-4ACE-945D-1B4518047B1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Welcome! Its busy day and thanks for being here to help with the move, learn about finance and some of our work. Today you'll hear from, Ilene Agustin our School Nutrition Manager, and Marcie </a:t>
            </a:r>
            <a:r>
              <a:rPr lang="en-US" err="1">
                <a:cs typeface="Calibri"/>
              </a:rPr>
              <a:t>Robidart</a:t>
            </a:r>
            <a:r>
              <a:rPr lang="en-US">
                <a:cs typeface="Calibri"/>
              </a:rPr>
              <a:t> our Grants Fiscal and </a:t>
            </a:r>
            <a:r>
              <a:rPr lang="en-US" err="1">
                <a:cs typeface="Calibri"/>
              </a:rPr>
              <a:t>Acct'ing</a:t>
            </a:r>
            <a:r>
              <a:rPr lang="en-US">
                <a:cs typeface="Calibri"/>
              </a:rPr>
              <a:t>  Manager and myself. Review Agenda</a:t>
            </a:r>
          </a:p>
        </p:txBody>
      </p:sp>
      <p:sp>
        <p:nvSpPr>
          <p:cNvPr id="4" name="Slide Number Placeholder 3"/>
          <p:cNvSpPr>
            <a:spLocks noGrp="1"/>
          </p:cNvSpPr>
          <p:nvPr>
            <p:ph type="sldNum" sz="quarter" idx="5"/>
          </p:nvPr>
        </p:nvSpPr>
        <p:spPr/>
        <p:txBody>
          <a:bodyPr/>
          <a:lstStyle/>
          <a:p>
            <a:fld id="{6E9D5F07-974D-4ACE-945D-1B4518047B1E}" type="slidenum">
              <a:rPr lang="en-US" smtClean="0"/>
              <a:t>2</a:t>
            </a:fld>
            <a:endParaRPr lang="en-US"/>
          </a:p>
        </p:txBody>
      </p:sp>
    </p:spTree>
    <p:extLst>
      <p:ext uri="{BB962C8B-B14F-4D97-AF65-F5344CB8AC3E}">
        <p14:creationId xmlns:p14="http://schemas.microsoft.com/office/powerpoint/2010/main" val="833659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Quick overview of the team. Our team supports CSI and Schools. Today we're going to provide a deeper look at some of our work because it is evolving – as in SFA - or it relates to the work you might be doing currently or in the year to come. We want to provide clarity on tasks that intersect with the finance team and ensure that you have the right contact to reach out if you have questions. </a:t>
            </a:r>
            <a:endParaRPr lang="en-US"/>
          </a:p>
          <a:p>
            <a:r>
              <a:rPr lang="en-US">
                <a:cs typeface="Calibri"/>
              </a:rPr>
              <a:t> </a:t>
            </a:r>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3</a:t>
            </a:fld>
            <a:endParaRPr lang="en-US"/>
          </a:p>
        </p:txBody>
      </p:sp>
    </p:spTree>
    <p:extLst>
      <p:ext uri="{BB962C8B-B14F-4D97-AF65-F5344CB8AC3E}">
        <p14:creationId xmlns:p14="http://schemas.microsoft.com/office/powerpoint/2010/main" val="1826458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20</a:t>
            </a:fld>
            <a:endParaRPr lang="en-US"/>
          </a:p>
        </p:txBody>
      </p:sp>
    </p:spTree>
    <p:extLst>
      <p:ext uri="{BB962C8B-B14F-4D97-AF65-F5344CB8AC3E}">
        <p14:creationId xmlns:p14="http://schemas.microsoft.com/office/powerpoint/2010/main" val="111337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D5F07-974D-4ACE-945D-1B4518047B1E}" type="slidenum">
              <a:rPr lang="en-US" smtClean="0"/>
              <a:t>21</a:t>
            </a:fld>
            <a:endParaRPr lang="en-US"/>
          </a:p>
        </p:txBody>
      </p:sp>
    </p:spTree>
    <p:extLst>
      <p:ext uri="{BB962C8B-B14F-4D97-AF65-F5344CB8AC3E}">
        <p14:creationId xmlns:p14="http://schemas.microsoft.com/office/powerpoint/2010/main" val="3869607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AF39-9B25-8E5E-9E8E-BF8AC7B69B1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C63E2F0-20AA-FA2F-8CC7-D3051BE1B86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3AD5332-A518-530B-2DDC-BD5E5E9F0128}"/>
              </a:ext>
            </a:extLst>
          </p:cNvPr>
          <p:cNvSpPr>
            <a:spLocks noGrp="1"/>
          </p:cNvSpPr>
          <p:nvPr>
            <p:ph type="dt" sz="half" idx="10"/>
          </p:nvPr>
        </p:nvSpPr>
        <p:spPr/>
        <p:txBody>
          <a:bodyPr/>
          <a:lstStyle/>
          <a:p>
            <a:fld id="{96DFF08F-DC6B-4601-B491-B0F83F6DD2DA}" type="datetimeFigureOut">
              <a:rPr lang="en-US" smtClean="0"/>
              <a:t>5/22/2024</a:t>
            </a:fld>
            <a:endParaRPr lang="en-US"/>
          </a:p>
        </p:txBody>
      </p:sp>
      <p:sp>
        <p:nvSpPr>
          <p:cNvPr id="5" name="Footer Placeholder 4">
            <a:extLst>
              <a:ext uri="{FF2B5EF4-FFF2-40B4-BE49-F238E27FC236}">
                <a16:creationId xmlns:a16="http://schemas.microsoft.com/office/drawing/2014/main" id="{7FEAD57A-BBA2-0EA9-D75F-A80D2E4AB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C94C6-218C-3124-5CD2-2C82FE9FBD15}"/>
              </a:ext>
            </a:extLst>
          </p:cNvPr>
          <p:cNvSpPr>
            <a:spLocks noGrp="1"/>
          </p:cNvSpPr>
          <p:nvPr>
            <p:ph type="sldNum" sz="quarter" idx="12"/>
          </p:nvPr>
        </p:nvSpPr>
        <p:spPr/>
        <p:txBody>
          <a:bodyPr/>
          <a:lstStyle/>
          <a:p>
            <a:fld id="{4FAB73BC-B049-4115-A692-8D63A059BFB8}" type="slidenum">
              <a:rPr lang="en-US" smtClean="0"/>
              <a:t>‹#›</a:t>
            </a:fld>
            <a:endParaRPr lang="en-US"/>
          </a:p>
        </p:txBody>
      </p:sp>
      <p:sp>
        <p:nvSpPr>
          <p:cNvPr id="7" name="Shape 11">
            <a:extLst>
              <a:ext uri="{FF2B5EF4-FFF2-40B4-BE49-F238E27FC236}">
                <a16:creationId xmlns:a16="http://schemas.microsoft.com/office/drawing/2014/main" id="{85961D0E-4266-5EB1-14EE-87A50E6DCC55}"/>
              </a:ext>
            </a:extLst>
          </p:cNvPr>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a:extLst>
              <a:ext uri="{FF2B5EF4-FFF2-40B4-BE49-F238E27FC236}">
                <a16:creationId xmlns:a16="http://schemas.microsoft.com/office/drawing/2014/main" id="{B44D3C6F-0C85-982A-EC1F-8A888D26CA52}"/>
              </a:ext>
            </a:extLst>
          </p:cNvPr>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a:extLst>
              <a:ext uri="{FF2B5EF4-FFF2-40B4-BE49-F238E27FC236}">
                <a16:creationId xmlns:a16="http://schemas.microsoft.com/office/drawing/2014/main" id="{7A5DA032-52F6-CD58-3CA0-D382D91B49F3}"/>
              </a:ext>
            </a:extLst>
          </p:cNvPr>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a:extLst>
              <a:ext uri="{FF2B5EF4-FFF2-40B4-BE49-F238E27FC236}">
                <a16:creationId xmlns:a16="http://schemas.microsoft.com/office/drawing/2014/main" id="{D3D73890-8413-C014-8F36-322056285025}"/>
              </a:ext>
            </a:extLst>
          </p:cNvPr>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F431B04B-576E-F0B1-6438-932137BF3F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0592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D475-8ED3-4095-0DE8-F59E9CE48A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CD050D-56D3-2CEA-4256-A95E0D775C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980A6-F874-3419-EFD7-2680CAA558EC}"/>
              </a:ext>
            </a:extLst>
          </p:cNvPr>
          <p:cNvSpPr>
            <a:spLocks noGrp="1"/>
          </p:cNvSpPr>
          <p:nvPr>
            <p:ph type="dt" sz="half" idx="10"/>
          </p:nvPr>
        </p:nvSpPr>
        <p:spPr/>
        <p:txBody>
          <a:bodyPr/>
          <a:lstStyle/>
          <a:p>
            <a:fld id="{96DFF08F-DC6B-4601-B491-B0F83F6DD2DA}" type="datetimeFigureOut">
              <a:rPr lang="en-US" smtClean="0"/>
              <a:t>5/22/2024</a:t>
            </a:fld>
            <a:endParaRPr lang="en-US"/>
          </a:p>
        </p:txBody>
      </p:sp>
      <p:sp>
        <p:nvSpPr>
          <p:cNvPr id="5" name="Footer Placeholder 4">
            <a:extLst>
              <a:ext uri="{FF2B5EF4-FFF2-40B4-BE49-F238E27FC236}">
                <a16:creationId xmlns:a16="http://schemas.microsoft.com/office/drawing/2014/main" id="{45E60012-EBB4-D1F7-88F0-44907C87B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59418-611F-7186-D5D1-318FA066D6DA}"/>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2253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39CDC8-0374-FF36-CB09-D41379A30C7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7871BB-7317-4A95-3E54-5D6A21B3C75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94016-654A-F3F6-DF43-84108D08DFE2}"/>
              </a:ext>
            </a:extLst>
          </p:cNvPr>
          <p:cNvSpPr>
            <a:spLocks noGrp="1"/>
          </p:cNvSpPr>
          <p:nvPr>
            <p:ph type="dt" sz="half" idx="10"/>
          </p:nvPr>
        </p:nvSpPr>
        <p:spPr/>
        <p:txBody>
          <a:bodyPr/>
          <a:lstStyle/>
          <a:p>
            <a:fld id="{96DFF08F-DC6B-4601-B491-B0F83F6DD2DA}" type="datetimeFigureOut">
              <a:rPr lang="en-US" smtClean="0"/>
              <a:t>5/22/2024</a:t>
            </a:fld>
            <a:endParaRPr lang="en-US"/>
          </a:p>
        </p:txBody>
      </p:sp>
      <p:sp>
        <p:nvSpPr>
          <p:cNvPr id="5" name="Footer Placeholder 4">
            <a:extLst>
              <a:ext uri="{FF2B5EF4-FFF2-40B4-BE49-F238E27FC236}">
                <a16:creationId xmlns:a16="http://schemas.microsoft.com/office/drawing/2014/main" id="{D3537E93-32C1-AC6B-5BF0-13EE5A31D7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12F89-C0AE-FD74-E6A4-E118036B79AF}"/>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21579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a:solidFill>
                  <a:srgbClr val="97ABBC"/>
                </a:solidFill>
                <a:latin typeface="Arial" panose="020B0604020202020204" pitchFamily="34" charset="0"/>
                <a:cs typeface="Arial" panose="020B0604020202020204" pitchFamily="34" charset="0"/>
              </a:rPr>
              <a:t>“</a:t>
            </a:r>
            <a:endParaRPr sz="7200" b="1">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8809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D60B-DF4F-2927-B63F-1D8F04D84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C6E37C-D30A-CD9C-61DD-B84ABEEE27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6015-7EA7-37E0-4542-86265473F635}"/>
              </a:ext>
            </a:extLst>
          </p:cNvPr>
          <p:cNvSpPr>
            <a:spLocks noGrp="1"/>
          </p:cNvSpPr>
          <p:nvPr>
            <p:ph type="dt" sz="half" idx="10"/>
          </p:nvPr>
        </p:nvSpPr>
        <p:spPr/>
        <p:txBody>
          <a:bodyPr/>
          <a:lstStyle/>
          <a:p>
            <a:fld id="{96DFF08F-DC6B-4601-B491-B0F83F6DD2DA}" type="datetimeFigureOut">
              <a:rPr lang="en-US" smtClean="0"/>
              <a:t>5/22/2024</a:t>
            </a:fld>
            <a:endParaRPr lang="en-US"/>
          </a:p>
        </p:txBody>
      </p:sp>
      <p:sp>
        <p:nvSpPr>
          <p:cNvPr id="5" name="Footer Placeholder 4">
            <a:extLst>
              <a:ext uri="{FF2B5EF4-FFF2-40B4-BE49-F238E27FC236}">
                <a16:creationId xmlns:a16="http://schemas.microsoft.com/office/drawing/2014/main" id="{D7540882-60FC-244F-397C-637FBF3DF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62E8BC-A63C-A380-5BCD-2C84F53EAF6B}"/>
              </a:ext>
            </a:extLst>
          </p:cNvPr>
          <p:cNvSpPr>
            <a:spLocks noGrp="1"/>
          </p:cNvSpPr>
          <p:nvPr>
            <p:ph type="sldNum" sz="quarter" idx="12"/>
          </p:nvPr>
        </p:nvSpPr>
        <p:spPr/>
        <p:txBody>
          <a:bodyPr/>
          <a:lstStyle/>
          <a:p>
            <a:fld id="{4FAB73BC-B049-4115-A692-8D63A059BFB8}" type="slidenum">
              <a:rPr lang="en-US" smtClean="0"/>
              <a:t>‹#›</a:t>
            </a:fld>
            <a:endParaRPr lang="en-US"/>
          </a:p>
        </p:txBody>
      </p:sp>
      <p:sp>
        <p:nvSpPr>
          <p:cNvPr id="7" name="Shape 34">
            <a:extLst>
              <a:ext uri="{FF2B5EF4-FFF2-40B4-BE49-F238E27FC236}">
                <a16:creationId xmlns:a16="http://schemas.microsoft.com/office/drawing/2014/main" id="{6C65CA56-F06C-70DC-C79E-9569423407FE}"/>
              </a:ext>
            </a:extLst>
          </p:cNvPr>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a:extLst>
              <a:ext uri="{FF2B5EF4-FFF2-40B4-BE49-F238E27FC236}">
                <a16:creationId xmlns:a16="http://schemas.microsoft.com/office/drawing/2014/main" id="{CB800963-A08A-4D8F-F89A-7A0E23986000}"/>
              </a:ext>
            </a:extLst>
          </p:cNvPr>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a:extLst>
              <a:ext uri="{FF2B5EF4-FFF2-40B4-BE49-F238E27FC236}">
                <a16:creationId xmlns:a16="http://schemas.microsoft.com/office/drawing/2014/main" id="{73F76591-CF83-DCCB-D16B-17BC7E63D957}"/>
              </a:ext>
            </a:extLst>
          </p:cNvPr>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a:extLst>
              <a:ext uri="{FF2B5EF4-FFF2-40B4-BE49-F238E27FC236}">
                <a16:creationId xmlns:a16="http://schemas.microsoft.com/office/drawing/2014/main" id="{88A03E92-B7E1-BC92-07CA-072E462EF739}"/>
              </a:ext>
            </a:extLst>
          </p:cNvPr>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a:extLst>
              <a:ext uri="{FF2B5EF4-FFF2-40B4-BE49-F238E27FC236}">
                <a16:creationId xmlns:a16="http://schemas.microsoft.com/office/drawing/2014/main" id="{21F0D880-E01F-7EC8-E5EE-43811C36AA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2771759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71D0-4F4B-90AE-696A-998E48A6E720}"/>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82CD57B-538C-6D52-3CA2-0525BCF7F09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A7F6C4-3023-22EE-9025-894F4E2925E7}"/>
              </a:ext>
            </a:extLst>
          </p:cNvPr>
          <p:cNvSpPr>
            <a:spLocks noGrp="1"/>
          </p:cNvSpPr>
          <p:nvPr>
            <p:ph type="dt" sz="half" idx="10"/>
          </p:nvPr>
        </p:nvSpPr>
        <p:spPr/>
        <p:txBody>
          <a:bodyPr/>
          <a:lstStyle/>
          <a:p>
            <a:fld id="{96DFF08F-DC6B-4601-B491-B0F83F6DD2DA}" type="datetimeFigureOut">
              <a:rPr lang="en-US" smtClean="0"/>
              <a:pPr/>
              <a:t>5/22/2024</a:t>
            </a:fld>
            <a:endParaRPr lang="en-US"/>
          </a:p>
        </p:txBody>
      </p:sp>
      <p:sp>
        <p:nvSpPr>
          <p:cNvPr id="5" name="Footer Placeholder 4">
            <a:extLst>
              <a:ext uri="{FF2B5EF4-FFF2-40B4-BE49-F238E27FC236}">
                <a16:creationId xmlns:a16="http://schemas.microsoft.com/office/drawing/2014/main" id="{8DFFD1F4-8C89-C1D7-BB1F-EB3BB5590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3EC9A-025A-6CE8-9A1A-6E0BA974BA0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2651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A7FD-A6B2-9607-5995-5DCEB60D9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CE6E5-E41E-25A7-097A-6626F1C8E6A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E0C5A2-76DC-740B-A23D-11882465678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434DA7-B486-6130-1125-939A68299933}"/>
              </a:ext>
            </a:extLst>
          </p:cNvPr>
          <p:cNvSpPr>
            <a:spLocks noGrp="1"/>
          </p:cNvSpPr>
          <p:nvPr>
            <p:ph type="dt" sz="half" idx="10"/>
          </p:nvPr>
        </p:nvSpPr>
        <p:spPr/>
        <p:txBody>
          <a:bodyPr/>
          <a:lstStyle/>
          <a:p>
            <a:fld id="{96DFF08F-DC6B-4601-B491-B0F83F6DD2DA}" type="datetimeFigureOut">
              <a:rPr lang="en-US" smtClean="0"/>
              <a:pPr/>
              <a:t>5/22/2024</a:t>
            </a:fld>
            <a:endParaRPr lang="en-US"/>
          </a:p>
        </p:txBody>
      </p:sp>
      <p:sp>
        <p:nvSpPr>
          <p:cNvPr id="6" name="Footer Placeholder 5">
            <a:extLst>
              <a:ext uri="{FF2B5EF4-FFF2-40B4-BE49-F238E27FC236}">
                <a16:creationId xmlns:a16="http://schemas.microsoft.com/office/drawing/2014/main" id="{7D07485C-AFD0-0C5A-3CF0-047D60F91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B69F5-220C-A773-3D75-44FA175F02C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9389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283C-D8EC-D405-89BF-B8AED760426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462279-85D0-AE9B-352A-5742FFAFF95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31B00A9-F2AE-C21A-5CDE-468EAB85785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6EB006-38DF-812C-FCC8-751CED40D2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38CA657-EF77-18C8-AFB8-B20339A857A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D9A603-8268-1A8F-4A40-950D71FF168F}"/>
              </a:ext>
            </a:extLst>
          </p:cNvPr>
          <p:cNvSpPr>
            <a:spLocks noGrp="1"/>
          </p:cNvSpPr>
          <p:nvPr>
            <p:ph type="dt" sz="half" idx="10"/>
          </p:nvPr>
        </p:nvSpPr>
        <p:spPr/>
        <p:txBody>
          <a:bodyPr/>
          <a:lstStyle/>
          <a:p>
            <a:fld id="{96DFF08F-DC6B-4601-B491-B0F83F6DD2DA}" type="datetimeFigureOut">
              <a:rPr lang="en-US" smtClean="0"/>
              <a:t>5/22/2024</a:t>
            </a:fld>
            <a:endParaRPr lang="en-US"/>
          </a:p>
        </p:txBody>
      </p:sp>
      <p:sp>
        <p:nvSpPr>
          <p:cNvPr id="8" name="Footer Placeholder 7">
            <a:extLst>
              <a:ext uri="{FF2B5EF4-FFF2-40B4-BE49-F238E27FC236}">
                <a16:creationId xmlns:a16="http://schemas.microsoft.com/office/drawing/2014/main" id="{4102188C-3269-2B1F-359B-573224A23D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1F7063-ADBB-AA20-81ED-B2ED0347872B}"/>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7598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0B33-5CD6-A5B2-7F8E-FD33AB1DBB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C05F78-32C0-5772-5027-8512E78262D1}"/>
              </a:ext>
            </a:extLst>
          </p:cNvPr>
          <p:cNvSpPr>
            <a:spLocks noGrp="1"/>
          </p:cNvSpPr>
          <p:nvPr>
            <p:ph type="dt" sz="half" idx="10"/>
          </p:nvPr>
        </p:nvSpPr>
        <p:spPr/>
        <p:txBody>
          <a:bodyPr/>
          <a:lstStyle/>
          <a:p>
            <a:fld id="{96DFF08F-DC6B-4601-B491-B0F83F6DD2DA}" type="datetimeFigureOut">
              <a:rPr lang="en-US" smtClean="0"/>
              <a:t>5/22/2024</a:t>
            </a:fld>
            <a:endParaRPr lang="en-US"/>
          </a:p>
        </p:txBody>
      </p:sp>
      <p:sp>
        <p:nvSpPr>
          <p:cNvPr id="4" name="Footer Placeholder 3">
            <a:extLst>
              <a:ext uri="{FF2B5EF4-FFF2-40B4-BE49-F238E27FC236}">
                <a16:creationId xmlns:a16="http://schemas.microsoft.com/office/drawing/2014/main" id="{876079B8-0993-E70E-B2F5-C7BFA7D1D4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52A0ED-B558-8DDC-2DE3-C74DC2A3B649}"/>
              </a:ext>
            </a:extLst>
          </p:cNvPr>
          <p:cNvSpPr>
            <a:spLocks noGrp="1"/>
          </p:cNvSpPr>
          <p:nvPr>
            <p:ph type="sldNum" sz="quarter" idx="12"/>
          </p:nvPr>
        </p:nvSpPr>
        <p:spPr/>
        <p:txBody>
          <a:bodyPr/>
          <a:lstStyle/>
          <a:p>
            <a:fld id="{4FAB73BC-B049-4115-A692-8D63A059BFB8}" type="slidenum">
              <a:rPr lang="en-US" smtClean="0"/>
              <a:t>‹#›</a:t>
            </a:fld>
            <a:endParaRPr lang="en-US"/>
          </a:p>
        </p:txBody>
      </p:sp>
      <p:pic>
        <p:nvPicPr>
          <p:cNvPr id="6" name="Picture 5">
            <a:extLst>
              <a:ext uri="{FF2B5EF4-FFF2-40B4-BE49-F238E27FC236}">
                <a16:creationId xmlns:a16="http://schemas.microsoft.com/office/drawing/2014/main" id="{45D0A606-360C-77EF-D486-CB35A174D6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a:extLst>
              <a:ext uri="{FF2B5EF4-FFF2-40B4-BE49-F238E27FC236}">
                <a16:creationId xmlns:a16="http://schemas.microsoft.com/office/drawing/2014/main" id="{67B450FF-D198-26F1-2A41-77E21455984A}"/>
              </a:ext>
            </a:extLst>
          </p:cNvPr>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a:extLst>
              <a:ext uri="{FF2B5EF4-FFF2-40B4-BE49-F238E27FC236}">
                <a16:creationId xmlns:a16="http://schemas.microsoft.com/office/drawing/2014/main" id="{D567FC13-55B8-4109-41E9-4442B220E5D6}"/>
              </a:ext>
            </a:extLst>
          </p:cNvPr>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a:extLst>
              <a:ext uri="{FF2B5EF4-FFF2-40B4-BE49-F238E27FC236}">
                <a16:creationId xmlns:a16="http://schemas.microsoft.com/office/drawing/2014/main" id="{1B7DCF51-C3B1-21CA-F49B-C4523DD7890A}"/>
              </a:ext>
            </a:extLst>
          </p:cNvPr>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a:extLst>
              <a:ext uri="{FF2B5EF4-FFF2-40B4-BE49-F238E27FC236}">
                <a16:creationId xmlns:a16="http://schemas.microsoft.com/office/drawing/2014/main" id="{B8AC4609-5B0A-2849-C982-8F4779BD749C}"/>
              </a:ext>
            </a:extLst>
          </p:cNvPr>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99442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9E92E6-64A8-45DF-737A-9910D3D25C41}"/>
              </a:ext>
            </a:extLst>
          </p:cNvPr>
          <p:cNvSpPr>
            <a:spLocks noGrp="1"/>
          </p:cNvSpPr>
          <p:nvPr>
            <p:ph type="dt" sz="half" idx="10"/>
          </p:nvPr>
        </p:nvSpPr>
        <p:spPr/>
        <p:txBody>
          <a:bodyPr/>
          <a:lstStyle/>
          <a:p>
            <a:fld id="{96DFF08F-DC6B-4601-B491-B0F83F6DD2DA}" type="datetimeFigureOut">
              <a:rPr lang="en-US" smtClean="0"/>
              <a:t>5/22/2024</a:t>
            </a:fld>
            <a:endParaRPr lang="en-US"/>
          </a:p>
        </p:txBody>
      </p:sp>
      <p:sp>
        <p:nvSpPr>
          <p:cNvPr id="3" name="Footer Placeholder 2">
            <a:extLst>
              <a:ext uri="{FF2B5EF4-FFF2-40B4-BE49-F238E27FC236}">
                <a16:creationId xmlns:a16="http://schemas.microsoft.com/office/drawing/2014/main" id="{F1270269-07F9-F88B-BA68-1E4DDA3A5A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D98EC1-5C21-59A7-9F9D-152BF4A16F6E}"/>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9206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E1DD-0596-AC7A-026E-A167ADE76E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D44753B-0C42-B03C-D27E-F1D747282D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FCC7E4-A037-4202-2DE1-FBE7DE0B8B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F0AAC3E-4391-ADC8-153C-6276DE3F2067}"/>
              </a:ext>
            </a:extLst>
          </p:cNvPr>
          <p:cNvSpPr>
            <a:spLocks noGrp="1"/>
          </p:cNvSpPr>
          <p:nvPr>
            <p:ph type="dt" sz="half" idx="10"/>
          </p:nvPr>
        </p:nvSpPr>
        <p:spPr/>
        <p:txBody>
          <a:bodyPr/>
          <a:lstStyle/>
          <a:p>
            <a:fld id="{96DFF08F-DC6B-4601-B491-B0F83F6DD2DA}" type="datetimeFigureOut">
              <a:rPr lang="en-US" smtClean="0"/>
              <a:t>5/22/2024</a:t>
            </a:fld>
            <a:endParaRPr lang="en-US"/>
          </a:p>
        </p:txBody>
      </p:sp>
      <p:sp>
        <p:nvSpPr>
          <p:cNvPr id="6" name="Footer Placeholder 5">
            <a:extLst>
              <a:ext uri="{FF2B5EF4-FFF2-40B4-BE49-F238E27FC236}">
                <a16:creationId xmlns:a16="http://schemas.microsoft.com/office/drawing/2014/main" id="{44560208-C44E-CE2C-3449-67425C57D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FE33D7-B7A7-45FB-4723-284719E768B0}"/>
              </a:ext>
            </a:extLst>
          </p:cNvPr>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8751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968D-D112-6556-E1EF-8F870690D22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43A4413-DF37-0750-C75D-DE00C8B24A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45B2E1B-255C-A12C-34D7-39D35896FF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C91F98C-8402-075B-3C2F-357CB76DA344}"/>
              </a:ext>
            </a:extLst>
          </p:cNvPr>
          <p:cNvSpPr>
            <a:spLocks noGrp="1"/>
          </p:cNvSpPr>
          <p:nvPr>
            <p:ph type="dt" sz="half" idx="10"/>
          </p:nvPr>
        </p:nvSpPr>
        <p:spPr/>
        <p:txBody>
          <a:bodyPr/>
          <a:lstStyle/>
          <a:p>
            <a:fld id="{96DFF08F-DC6B-4601-B491-B0F83F6DD2DA}" type="datetimeFigureOut">
              <a:rPr lang="en-US" smtClean="0"/>
              <a:pPr/>
              <a:t>5/22/2024</a:t>
            </a:fld>
            <a:endParaRPr lang="en-US"/>
          </a:p>
        </p:txBody>
      </p:sp>
      <p:sp>
        <p:nvSpPr>
          <p:cNvPr id="6" name="Footer Placeholder 5">
            <a:extLst>
              <a:ext uri="{FF2B5EF4-FFF2-40B4-BE49-F238E27FC236}">
                <a16:creationId xmlns:a16="http://schemas.microsoft.com/office/drawing/2014/main" id="{4E803D2D-9F1D-AEEC-6E74-750DB7312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7BC847-328C-C266-6FAB-19FECDAD6CF1}"/>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001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66E57-B1B8-497F-34A0-01340FBD26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92C1F1-A898-34F9-9787-B8E6ED09F3E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DD8F6-4F26-D2DF-271B-51E337A6AE9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6DFF08F-DC6B-4601-B491-B0F83F6DD2DA}" type="datetimeFigureOut">
              <a:rPr lang="en-US" smtClean="0"/>
              <a:pPr/>
              <a:t>5/22/2024</a:t>
            </a:fld>
            <a:endParaRPr lang="en-US"/>
          </a:p>
        </p:txBody>
      </p:sp>
      <p:sp>
        <p:nvSpPr>
          <p:cNvPr id="5" name="Footer Placeholder 4">
            <a:extLst>
              <a:ext uri="{FF2B5EF4-FFF2-40B4-BE49-F238E27FC236}">
                <a16:creationId xmlns:a16="http://schemas.microsoft.com/office/drawing/2014/main" id="{147864E8-F622-037A-6876-D2D6A65165C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E99B0-C0B3-D2D2-F2CE-C943A491BE3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28388748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660" r:id="rId12"/>
    <p:sldLayoutId id="2147483668" r:id="rId13"/>
    <p:sldLayoutId id="2147483673" r:id="rId14"/>
    <p:sldLayoutId id="2147483674" r:id="rId15"/>
    <p:sldLayoutId id="2147483670"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RFF@csi.state.co.us" TargetMode="External"/><Relationship Id="rId2" Type="http://schemas.openxmlformats.org/officeDocument/2006/relationships/hyperlink" Target="https://docs.google.com/spreadsheets/d/1D9tbReEkRONrrdXwnG7PwdbLxf3OJmU1AEeSh15Is28/edit?usp=shar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kimberlycaplan@csi.state.co.us" TargetMode="External"/><Relationship Id="rId2" Type="http://schemas.openxmlformats.org/officeDocument/2006/relationships/hyperlink" Target="https://docs.google.com/forms/d/e/1FAIpQLSdfA4mw2-HYHEv6y1yhUbqbW5FyLYjCSryLtTXuFJCW2QyLPQ/viewfor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finance@csi.state.co.us" TargetMode="External"/><Relationship Id="rId2" Type="http://schemas.openxmlformats.org/officeDocument/2006/relationships/hyperlink" Target="https://docs.google.com/document/d/1-7OHF6LcNqiwTOFsiDUwGg097rkrLKkJpwSBubrS-2w/edit?usp=shari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de.qualtrics.com/jfe/form/SV_bQvXXpIjGAiCUBg" TargetMode="External"/><Relationship Id="rId7" Type="http://schemas.openxmlformats.org/officeDocument/2006/relationships/hyperlink" Target="https://idm.cde.state.co.us/oamfed/idp/initiatesso?providerid=EZREPORTS202122&amp;returnURL=https://www.ezreports.org/cosso2122" TargetMode="External"/><Relationship Id="rId2" Type="http://schemas.openxmlformats.org/officeDocument/2006/relationships/hyperlink" Target="mailto:RFF@csi.state.co.us" TargetMode="External"/><Relationship Id="rId1" Type="http://schemas.openxmlformats.org/officeDocument/2006/relationships/slideLayout" Target="../slideLayouts/slideLayout6.xml"/><Relationship Id="rId6" Type="http://schemas.openxmlformats.org/officeDocument/2006/relationships/hyperlink" Target="https://docs.google.com/forms/d/e/1FAIpQLSeyl-P3WaMgJJTjH4L-RVprmZFB5XEPlJyQx1WLzbSERVR0Gg/viewform" TargetMode="External"/><Relationship Id="rId5" Type="http://schemas.openxmlformats.org/officeDocument/2006/relationships/hyperlink" Target="https://forms.gle/jGrrzqDyipNf68TL6" TargetMode="External"/><Relationship Id="rId4" Type="http://schemas.openxmlformats.org/officeDocument/2006/relationships/hyperlink" Target="https://app.smartsheet.com/b/form/920302571f7e433b8f9c4bfbdcec1d11"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docs.google.com/forms/d/e/1FAIpQLSeyl-P3WaMgJJTjH4L-RVprmZFB5XEPlJyQx1WLzbSERVR0Gg/viewform"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8" Type="http://schemas.openxmlformats.org/officeDocument/2006/relationships/hyperlink" Target="https://resources.csi.state.co.us/financial-services-library/" TargetMode="External"/><Relationship Id="rId3" Type="http://schemas.openxmlformats.org/officeDocument/2006/relationships/image" Target="../media/image10.png"/><Relationship Id="rId7" Type="http://schemas.openxmlformats.org/officeDocument/2006/relationships/hyperlink" Target="https://www.surveymonkey.com/r/H2XVYM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us02web.zoom.us/meeting/register/tZUvc--qqzMtE9I9h1rDe8VxuYaZWR1yQ2Gx" TargetMode="External"/><Relationship Id="rId5" Type="http://schemas.openxmlformats.org/officeDocument/2006/relationships/hyperlink" Target="https://us02web.zoom.us/meeting/register/tZctcOqgrzkiEtCLl3y94VWYg3CW7KF6CGiD" TargetMode="Externa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CSI Grant &amp; Finance Session</a:t>
            </a:r>
          </a:p>
        </p:txBody>
      </p:sp>
      <p:sp>
        <p:nvSpPr>
          <p:cNvPr id="3" name="Subtitle 2"/>
          <p:cNvSpPr>
            <a:spLocks noGrp="1"/>
          </p:cNvSpPr>
          <p:nvPr>
            <p:ph type="subTitle" idx="1"/>
          </p:nvPr>
        </p:nvSpPr>
        <p:spPr/>
        <p:txBody>
          <a:bodyPr vert="horz" lIns="91440" tIns="45720" rIns="91440" bIns="45720" rtlCol="0" anchor="t">
            <a:normAutofit/>
          </a:bodyPr>
          <a:lstStyle/>
          <a:p>
            <a:r>
              <a:rPr lang="en-US" i="1">
                <a:cs typeface="Calibri"/>
              </a:rPr>
              <a:t>May 2024</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1829-7CFA-4A33-59B1-9DCA1D5B33D4}"/>
              </a:ext>
            </a:extLst>
          </p:cNvPr>
          <p:cNvSpPr>
            <a:spLocks noGrp="1"/>
          </p:cNvSpPr>
          <p:nvPr>
            <p:ph type="title"/>
          </p:nvPr>
        </p:nvSpPr>
        <p:spPr/>
        <p:txBody>
          <a:bodyPr/>
          <a:lstStyle/>
          <a:p>
            <a:pPr marL="228600" indent="-228600">
              <a:lnSpc>
                <a:spcPct val="100000"/>
              </a:lnSpc>
              <a:spcBef>
                <a:spcPts val="0"/>
              </a:spcBef>
              <a:buFont typeface="Arial"/>
              <a:buChar char="•"/>
            </a:pPr>
            <a:endParaRPr lang="en-US" sz="2200" dirty="0">
              <a:latin typeface="Arial"/>
              <a:ea typeface="Calibri Light"/>
              <a:cs typeface="Arial"/>
            </a:endParaRPr>
          </a:p>
          <a:p>
            <a:pPr>
              <a:lnSpc>
                <a:spcPct val="100000"/>
              </a:lnSpc>
              <a:spcBef>
                <a:spcPts val="0"/>
              </a:spcBef>
            </a:pPr>
            <a:r>
              <a:rPr lang="en-US" sz="2600" b="1" dirty="0">
                <a:latin typeface="Arial"/>
                <a:ea typeface="Calibri Light"/>
                <a:cs typeface="Arial"/>
              </a:rPr>
              <a:t>Facility Center Invoices Example</a:t>
            </a:r>
            <a:endParaRPr lang="en-US" sz="2600" dirty="0">
              <a:ea typeface="Calibri Light" panose="020F0302020204030204"/>
              <a:cs typeface="Calibri Light" panose="020F0302020204030204"/>
            </a:endParaRPr>
          </a:p>
        </p:txBody>
      </p:sp>
      <p:sp>
        <p:nvSpPr>
          <p:cNvPr id="3" name="Content Placeholder 2" descr="Facility Center Invoice Example Screenshot.">
            <a:extLst>
              <a:ext uri="{FF2B5EF4-FFF2-40B4-BE49-F238E27FC236}">
                <a16:creationId xmlns:a16="http://schemas.microsoft.com/office/drawing/2014/main" id="{E0365DE6-0963-A65E-BA86-6673BB07068F}"/>
              </a:ext>
            </a:extLst>
          </p:cNvPr>
          <p:cNvSpPr>
            <a:spLocks noGrp="1"/>
          </p:cNvSpPr>
          <p:nvPr>
            <p:ph idx="1"/>
          </p:nvPr>
        </p:nvSpPr>
        <p:spPr/>
        <p:txBody>
          <a:bodyPr vert="horz" lIns="91440" tIns="45720" rIns="91440" bIns="45720" rtlCol="0" anchor="t">
            <a:normAutofit/>
          </a:bodyPr>
          <a:lstStyle/>
          <a:p>
            <a:endParaRPr lang="en-US">
              <a:ea typeface="Calibri"/>
              <a:cs typeface="Calibri"/>
            </a:endParaRPr>
          </a:p>
          <a:p>
            <a:endParaRPr lang="en-US">
              <a:ea typeface="Calibri"/>
              <a:cs typeface="Calibri"/>
            </a:endParaRPr>
          </a:p>
          <a:p>
            <a:endParaRPr lang="en-US">
              <a:ea typeface="Calibri"/>
              <a:cs typeface="Calibri"/>
            </a:endParaRPr>
          </a:p>
        </p:txBody>
      </p:sp>
      <p:pic>
        <p:nvPicPr>
          <p:cNvPr id="4" name="Picture 3" descr="A screenshot example of the invoice a school might receive.">
            <a:extLst>
              <a:ext uri="{FF2B5EF4-FFF2-40B4-BE49-F238E27FC236}">
                <a16:creationId xmlns:a16="http://schemas.microsoft.com/office/drawing/2014/main" id="{0316F48A-685C-6936-0387-5BD6A7F7799E}"/>
              </a:ext>
            </a:extLst>
          </p:cNvPr>
          <p:cNvPicPr>
            <a:picLocks noChangeAspect="1"/>
          </p:cNvPicPr>
          <p:nvPr/>
        </p:nvPicPr>
        <p:blipFill>
          <a:blip r:embed="rId2"/>
          <a:stretch>
            <a:fillRect/>
          </a:stretch>
        </p:blipFill>
        <p:spPr>
          <a:xfrm>
            <a:off x="852142" y="1716432"/>
            <a:ext cx="8025019" cy="4032526"/>
          </a:xfrm>
          <a:prstGeom prst="rect">
            <a:avLst/>
          </a:prstGeom>
        </p:spPr>
      </p:pic>
    </p:spTree>
    <p:extLst>
      <p:ext uri="{BB962C8B-B14F-4D97-AF65-F5344CB8AC3E}">
        <p14:creationId xmlns:p14="http://schemas.microsoft.com/office/powerpoint/2010/main" val="211496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5F9F-7BC3-5D22-1DF4-E33F94317787}"/>
              </a:ext>
            </a:extLst>
          </p:cNvPr>
          <p:cNvSpPr>
            <a:spLocks noGrp="1"/>
          </p:cNvSpPr>
          <p:nvPr>
            <p:ph type="title"/>
          </p:nvPr>
        </p:nvSpPr>
        <p:spPr>
          <a:xfrm>
            <a:off x="691452" y="176719"/>
            <a:ext cx="7886700" cy="1325563"/>
          </a:xfrm>
        </p:spPr>
        <p:txBody>
          <a:bodyPr>
            <a:normAutofit/>
          </a:bodyPr>
          <a:lstStyle/>
          <a:p>
            <a:r>
              <a:rPr lang="en-US" sz="4000">
                <a:ea typeface="Calibri Light"/>
                <a:cs typeface="Calibri Light"/>
              </a:rPr>
              <a:t>Budget Reminders</a:t>
            </a:r>
            <a:endParaRPr lang="en-US" sz="4000"/>
          </a:p>
        </p:txBody>
      </p:sp>
      <p:sp>
        <p:nvSpPr>
          <p:cNvPr id="6" name="Content Placeholder 5">
            <a:extLst>
              <a:ext uri="{FF2B5EF4-FFF2-40B4-BE49-F238E27FC236}">
                <a16:creationId xmlns:a16="http://schemas.microsoft.com/office/drawing/2014/main" id="{0F4D51EA-786D-7939-272F-CBE7A29CF71D}"/>
              </a:ext>
            </a:extLst>
          </p:cNvPr>
          <p:cNvSpPr>
            <a:spLocks noGrp="1"/>
          </p:cNvSpPr>
          <p:nvPr>
            <p:ph idx="1"/>
          </p:nvPr>
        </p:nvSpPr>
        <p:spPr/>
        <p:txBody>
          <a:bodyPr vert="horz" lIns="91440" tIns="45720" rIns="91440" bIns="45720" rtlCol="0" anchor="t">
            <a:normAutofit/>
          </a:bodyPr>
          <a:lstStyle/>
          <a:p>
            <a:r>
              <a:rPr lang="en-US">
                <a:ea typeface="Calibri"/>
                <a:cs typeface="Calibri"/>
              </a:rPr>
              <a:t>As 6/30/2024 falls on a weekend this year, please have budgets to Art Ford by Monday 7/1/2024 - Resolutions MUST be signed by your boards by 6/30/2024</a:t>
            </a:r>
          </a:p>
          <a:p>
            <a:r>
              <a:rPr lang="en-US">
                <a:ea typeface="Calibri"/>
                <a:cs typeface="Calibri"/>
              </a:rPr>
              <a:t>PERA estimates were sent last week for the On-Behalf Entry</a:t>
            </a:r>
          </a:p>
          <a:p>
            <a:r>
              <a:rPr lang="en-US">
                <a:ea typeface="Calibri"/>
                <a:cs typeface="Calibri"/>
              </a:rPr>
              <a:t>Art Ford will be handling the submissions this year, so please send to him when approved and available and no later than 7/1/2024</a:t>
            </a:r>
          </a:p>
          <a:p>
            <a:r>
              <a:rPr lang="en-US">
                <a:ea typeface="Calibri"/>
                <a:cs typeface="Calibri"/>
              </a:rPr>
              <a:t>Submissions must include the signed resolution and your budget in the CDE Uniform Budget format and as a detailed budget, which shows new year budget (FY25) along with your current (FY24) budget and estimated year end expenses for FY24</a:t>
            </a:r>
          </a:p>
          <a:p>
            <a:r>
              <a:rPr lang="en-US">
                <a:ea typeface="Calibri"/>
                <a:cs typeface="Calibri"/>
              </a:rPr>
              <a:t>Remember a use of beginning fund balance resolution is also needed if you plan to use beginning fund balance</a:t>
            </a:r>
          </a:p>
        </p:txBody>
      </p:sp>
    </p:spTree>
    <p:extLst>
      <p:ext uri="{BB962C8B-B14F-4D97-AF65-F5344CB8AC3E}">
        <p14:creationId xmlns:p14="http://schemas.microsoft.com/office/powerpoint/2010/main" val="412435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936CB-2A27-BA30-C97A-0E8BDD0E552E}"/>
              </a:ext>
            </a:extLst>
          </p:cNvPr>
          <p:cNvSpPr>
            <a:spLocks noGrp="1"/>
          </p:cNvSpPr>
          <p:nvPr>
            <p:ph type="title"/>
          </p:nvPr>
        </p:nvSpPr>
        <p:spPr>
          <a:xfrm>
            <a:off x="628650" y="199778"/>
            <a:ext cx="7886700" cy="1325563"/>
          </a:xfrm>
        </p:spPr>
        <p:txBody>
          <a:bodyPr>
            <a:normAutofit/>
          </a:bodyPr>
          <a:lstStyle/>
          <a:p>
            <a:r>
              <a:rPr lang="en-US" sz="3600"/>
              <a:t>FY2023-24 Year-end Grant Deadlines</a:t>
            </a:r>
          </a:p>
        </p:txBody>
      </p:sp>
      <p:graphicFrame>
        <p:nvGraphicFramePr>
          <p:cNvPr id="4" name="Content Placeholder 3">
            <a:extLst>
              <a:ext uri="{FF2B5EF4-FFF2-40B4-BE49-F238E27FC236}">
                <a16:creationId xmlns:a16="http://schemas.microsoft.com/office/drawing/2014/main" id="{ED0E839E-9303-40D3-8506-A22C602B78F6}"/>
              </a:ext>
            </a:extLst>
          </p:cNvPr>
          <p:cNvGraphicFramePr>
            <a:graphicFrameLocks noGrp="1"/>
          </p:cNvGraphicFramePr>
          <p:nvPr>
            <p:ph idx="1"/>
            <p:extLst>
              <p:ext uri="{D42A27DB-BD31-4B8C-83A1-F6EECF244321}">
                <p14:modId xmlns:p14="http://schemas.microsoft.com/office/powerpoint/2010/main" val="1403993076"/>
              </p:ext>
            </p:extLst>
          </p:nvPr>
        </p:nvGraphicFramePr>
        <p:xfrm>
          <a:off x="408562" y="1125220"/>
          <a:ext cx="8326876" cy="5445760"/>
        </p:xfrm>
        <a:graphic>
          <a:graphicData uri="http://schemas.openxmlformats.org/drawingml/2006/table">
            <a:tbl>
              <a:tblPr firstRow="1" bandRow="1">
                <a:tableStyleId>{5C22544A-7EE6-4342-B048-85BDC9FD1C3A}</a:tableStyleId>
              </a:tblPr>
              <a:tblGrid>
                <a:gridCol w="933855">
                  <a:extLst>
                    <a:ext uri="{9D8B030D-6E8A-4147-A177-3AD203B41FA5}">
                      <a16:colId xmlns:a16="http://schemas.microsoft.com/office/drawing/2014/main" val="3968380687"/>
                    </a:ext>
                  </a:extLst>
                </a:gridCol>
                <a:gridCol w="2509736">
                  <a:extLst>
                    <a:ext uri="{9D8B030D-6E8A-4147-A177-3AD203B41FA5}">
                      <a16:colId xmlns:a16="http://schemas.microsoft.com/office/drawing/2014/main" val="2612503905"/>
                    </a:ext>
                  </a:extLst>
                </a:gridCol>
                <a:gridCol w="4883285">
                  <a:extLst>
                    <a:ext uri="{9D8B030D-6E8A-4147-A177-3AD203B41FA5}">
                      <a16:colId xmlns:a16="http://schemas.microsoft.com/office/drawing/2014/main" val="873853641"/>
                    </a:ext>
                  </a:extLst>
                </a:gridCol>
              </a:tblGrid>
              <a:tr h="370840">
                <a:tc>
                  <a:txBody>
                    <a:bodyPr/>
                    <a:lstStyle/>
                    <a:p>
                      <a:pPr algn="ctr"/>
                      <a:r>
                        <a:rPr lang="en-US" sz="1400" b="1">
                          <a:solidFill>
                            <a:schemeClr val="tx1"/>
                          </a:solidFill>
                        </a:rPr>
                        <a:t>Date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a:solidFill>
                            <a:schemeClr val="tx1"/>
                          </a:solidFill>
                        </a:rPr>
                        <a:t>Deadline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400" b="1">
                          <a:solidFill>
                            <a:schemeClr val="tx1"/>
                          </a:solidFill>
                        </a:rPr>
                        <a:t>Notes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75737834"/>
                  </a:ext>
                </a:extLst>
              </a:tr>
              <a:tr h="601792">
                <a:tc>
                  <a:txBody>
                    <a:bodyPr/>
                    <a:lstStyle/>
                    <a:p>
                      <a:pPr algn="l"/>
                      <a:r>
                        <a:rPr lang="en-US" sz="1200"/>
                        <a:t>06/03/2024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a:t>Milestone #4 – 80% Spending</a:t>
                      </a:r>
                    </a:p>
                    <a:p>
                      <a:pPr algn="l"/>
                      <a:r>
                        <a:rPr lang="en-US" sz="1100"/>
                        <a:t>Milestone #4 – Exception request forms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endParaRPr lang="en-US" sz="1100"/>
                    </a:p>
                    <a:p>
                      <a:pPr marL="171450" indent="-171450" algn="l">
                        <a:buFont typeface="Wingdings" panose="05000000000000000000" pitchFamily="2" charset="2"/>
                        <a:buChar char="§"/>
                      </a:pPr>
                      <a:r>
                        <a:rPr lang="en-US" sz="1100"/>
                        <a:t>Additional document/clarification requests must be fulfilled within a week</a:t>
                      </a:r>
                    </a:p>
                    <a:p>
                      <a:pPr marL="171450" lvl="0" indent="-171450" algn="l">
                        <a:buFont typeface="Wingdings" panose="05000000000000000000" pitchFamily="2" charset="2"/>
                        <a:buChar char="§"/>
                      </a:pPr>
                      <a:r>
                        <a:rPr lang="en-US" sz="1100"/>
                        <a:t>Waived schools included in Milestone #4</a:t>
                      </a:r>
                      <a:endParaRPr lang="en-US"/>
                    </a:p>
                    <a:p>
                      <a:pPr algn="ctr"/>
                      <a:r>
                        <a:rPr lang="en-US" sz="1100">
                          <a:hlinkClick r:id="rId2"/>
                        </a:rPr>
                        <a:t>Competitive Milestone Inclusion List</a:t>
                      </a:r>
                      <a:r>
                        <a:rPr lang="en-US" sz="1100"/>
                        <a:t> </a:t>
                      </a:r>
                    </a:p>
                    <a:p>
                      <a:pPr algn="ct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745289"/>
                  </a:ext>
                </a:extLst>
              </a:tr>
              <a:tr h="370840">
                <a:tc>
                  <a:txBody>
                    <a:bodyPr/>
                    <a:lstStyle/>
                    <a:p>
                      <a:pPr algn="l"/>
                      <a:r>
                        <a:rPr lang="en-US" sz="1200"/>
                        <a:t>06/03/2024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a:t>Final Budget Revision Deadline </a:t>
                      </a:r>
                    </a:p>
                    <a:p>
                      <a:pPr algn="l"/>
                      <a:r>
                        <a:rPr lang="en-US" sz="1100"/>
                        <a:t>ESSER, IDEA &amp; Title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endParaRPr lang="en-US" sz="1100"/>
                    </a:p>
                    <a:p>
                      <a:pPr marL="171450" indent="-171450" algn="l">
                        <a:buFont typeface="Wingdings" panose="05000000000000000000" pitchFamily="2" charset="2"/>
                        <a:buChar char="§"/>
                      </a:pPr>
                      <a:r>
                        <a:rPr lang="en-US" sz="1100"/>
                        <a:t>Budget revision requests go to </a:t>
                      </a:r>
                      <a:r>
                        <a:rPr lang="en-US" sz="1100">
                          <a:hlinkClick r:id="rId3"/>
                        </a:rPr>
                        <a:t>RFF@csi.state.co.us</a:t>
                      </a:r>
                      <a:r>
                        <a:rPr lang="en-US" sz="1100"/>
                        <a:t> in most recently approved budget workbook</a:t>
                      </a:r>
                    </a:p>
                    <a:p>
                      <a:pPr marL="171450" indent="-171450" algn="l">
                        <a:buFont typeface="Wingdings" panose="05000000000000000000" pitchFamily="2" charset="2"/>
                        <a:buChar char="§"/>
                      </a:pPr>
                      <a:r>
                        <a:rPr lang="en-US" sz="1100"/>
                        <a:t>10% variance per activity w/o exceeding total allocation</a:t>
                      </a:r>
                    </a:p>
                    <a:p>
                      <a:pPr marL="0" indent="0" algn="l">
                        <a:buFont typeface="Wingdings" panose="05000000000000000000" pitchFamily="2" charset="2"/>
                        <a:buNone/>
                      </a:pP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9655107"/>
                  </a:ext>
                </a:extLst>
              </a:tr>
              <a:tr h="370840">
                <a:tc>
                  <a:txBody>
                    <a:bodyPr/>
                    <a:lstStyle/>
                    <a:p>
                      <a:pPr algn="l"/>
                      <a:r>
                        <a:rPr lang="en-US" sz="1200"/>
                        <a:t>06/17/2024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a:t>Final ESSER III RFF Deadline</a:t>
                      </a:r>
                    </a:p>
                    <a:p>
                      <a:pPr lvl="0" algn="l">
                        <a:buNone/>
                      </a:pPr>
                      <a:r>
                        <a:rPr lang="en-US" sz="1100"/>
                        <a:t>Final SLG RFF Deadline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endParaRPr lang="en-US" sz="1100"/>
                    </a:p>
                    <a:p>
                      <a:pPr marL="171450" indent="-171450" algn="l">
                        <a:buFont typeface="Wingdings" panose="05000000000000000000" pitchFamily="2" charset="2"/>
                        <a:buChar char="§"/>
                      </a:pPr>
                      <a:r>
                        <a:rPr lang="en-US" sz="1100"/>
                        <a:t>ESSER III: Unrequested funds will go towards Rapid Request opportunity</a:t>
                      </a:r>
                    </a:p>
                    <a:p>
                      <a:pPr marL="171450" indent="-171450" algn="l">
                        <a:buFont typeface="Wingdings" panose="05000000000000000000" pitchFamily="2" charset="2"/>
                        <a:buChar char="§"/>
                      </a:pPr>
                      <a:r>
                        <a:rPr lang="en-US" sz="1100"/>
                        <a:t>ESSER III: Partial back-up accepted</a:t>
                      </a:r>
                    </a:p>
                    <a:p>
                      <a:pPr marL="171450" lvl="0" indent="-171450" algn="l">
                        <a:buFont typeface="Wingdings" panose="05000000000000000000" pitchFamily="2" charset="2"/>
                        <a:buChar char="§"/>
                      </a:pPr>
                      <a:r>
                        <a:rPr lang="en-US" sz="1100"/>
                        <a:t>Under spending will not impact milestone negatively if identified on 06/17</a:t>
                      </a:r>
                    </a:p>
                    <a:p>
                      <a:pPr marL="0" indent="0" algn="l">
                        <a:buFont typeface="Wingdings" panose="05000000000000000000" pitchFamily="2" charset="2"/>
                        <a:buNone/>
                      </a:pP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3610034"/>
                  </a:ext>
                </a:extLst>
              </a:tr>
              <a:tr h="370840">
                <a:tc>
                  <a:txBody>
                    <a:bodyPr/>
                    <a:lstStyle/>
                    <a:p>
                      <a:pPr algn="l"/>
                      <a:r>
                        <a:rPr lang="en-US" sz="1200"/>
                        <a:t>07/09/2024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t>Milestone #5 – 100% Spending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lgn="l">
                        <a:buFont typeface="Wingdings" panose="05000000000000000000" pitchFamily="2" charset="2"/>
                        <a:buChar char="§"/>
                      </a:pPr>
                      <a:endParaRPr lang="en-US" sz="1100"/>
                    </a:p>
                    <a:p>
                      <a:pPr marL="171450" indent="-171450" algn="l">
                        <a:buFont typeface="Wingdings" panose="05000000000000000000" pitchFamily="2" charset="2"/>
                        <a:buChar char="§"/>
                      </a:pPr>
                      <a:r>
                        <a:rPr lang="en-US" sz="1100"/>
                        <a:t>Requests must be submitted by 07/09/24</a:t>
                      </a:r>
                    </a:p>
                    <a:p>
                      <a:pPr marL="171450" indent="-171450" algn="l">
                        <a:buFont typeface="Wingdings" panose="05000000000000000000" pitchFamily="2" charset="2"/>
                        <a:buChar char="§"/>
                      </a:pPr>
                      <a:r>
                        <a:rPr lang="en-US" sz="1100"/>
                        <a:t>Additional document/clarification requests must be fulfilled within a week</a:t>
                      </a:r>
                    </a:p>
                    <a:p>
                      <a:pPr marL="171450" indent="-171450" algn="l">
                        <a:buFont typeface="Wingdings" panose="05000000000000000000" pitchFamily="2" charset="2"/>
                        <a:buChar char="§"/>
                      </a:pPr>
                      <a:r>
                        <a:rPr lang="en-US" sz="1100"/>
                        <a:t>Waived schools included in Milestone #5</a:t>
                      </a:r>
                    </a:p>
                    <a:p>
                      <a:pPr marL="0" indent="0" algn="l">
                        <a:buFont typeface="Wingdings" panose="05000000000000000000" pitchFamily="2" charset="2"/>
                        <a:buNone/>
                      </a:pP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3806484"/>
                  </a:ext>
                </a:extLst>
              </a:tr>
              <a:tr h="370840">
                <a:tc>
                  <a:txBody>
                    <a:bodyPr/>
                    <a:lstStyle/>
                    <a:p>
                      <a:pPr algn="l"/>
                      <a:r>
                        <a:rPr lang="en-US" sz="1200"/>
                        <a:t>07/09/2024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a:t>Salary Accrual Reporting Deadline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100"/>
                    </a:p>
                    <a:p>
                      <a:pPr marL="171450" marR="0" lvl="0" indent="-171450" algn="l" rtl="0" eaLnBrk="1" fontAlgn="auto" latinLnBrk="0" hangingPunct="1">
                        <a:lnSpc>
                          <a:spcPct val="100000"/>
                        </a:lnSpc>
                        <a:spcBef>
                          <a:spcPts val="0"/>
                        </a:spcBef>
                        <a:spcAft>
                          <a:spcPts val="0"/>
                        </a:spcAft>
                        <a:buClrTx/>
                        <a:buSzTx/>
                        <a:buFont typeface="Wingdings" panose="05000000000000000000" pitchFamily="2" charset="2"/>
                        <a:buChar char="§"/>
                      </a:pPr>
                      <a:r>
                        <a:rPr lang="en-US" sz="1100"/>
                        <a:t>Must create a separate drawdown/disbursement for each month </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343570"/>
                  </a:ext>
                </a:extLst>
              </a:tr>
              <a:tr h="370840">
                <a:tc>
                  <a:txBody>
                    <a:bodyPr/>
                    <a:lstStyle/>
                    <a:p>
                      <a:pPr algn="l"/>
                      <a:r>
                        <a:rPr lang="en-US" sz="1200"/>
                        <a:t>07/15/2024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a:t>ECEA Quarter 4 Reporting Deadline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100"/>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a:t>Funds reported should exceed allocation</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a:t>Unspent funding must be returned</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6615864"/>
                  </a:ext>
                </a:extLst>
              </a:tr>
            </a:tbl>
          </a:graphicData>
        </a:graphic>
      </p:graphicFrame>
    </p:spTree>
    <p:extLst>
      <p:ext uri="{BB962C8B-B14F-4D97-AF65-F5344CB8AC3E}">
        <p14:creationId xmlns:p14="http://schemas.microsoft.com/office/powerpoint/2010/main" val="3125957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7886-8F62-521D-1788-3AF00B53EDBD}"/>
              </a:ext>
            </a:extLst>
          </p:cNvPr>
          <p:cNvSpPr>
            <a:spLocks noGrp="1"/>
          </p:cNvSpPr>
          <p:nvPr>
            <p:ph type="title"/>
          </p:nvPr>
        </p:nvSpPr>
        <p:spPr>
          <a:xfrm>
            <a:off x="628650" y="209483"/>
            <a:ext cx="7886700" cy="1325563"/>
          </a:xfrm>
        </p:spPr>
        <p:txBody>
          <a:bodyPr>
            <a:normAutofit/>
          </a:bodyPr>
          <a:lstStyle/>
          <a:p>
            <a:r>
              <a:rPr lang="en-US" sz="3600"/>
              <a:t>Salary Accruals</a:t>
            </a:r>
          </a:p>
        </p:txBody>
      </p:sp>
      <p:sp>
        <p:nvSpPr>
          <p:cNvPr id="3" name="Content Placeholder 2">
            <a:extLst>
              <a:ext uri="{FF2B5EF4-FFF2-40B4-BE49-F238E27FC236}">
                <a16:creationId xmlns:a16="http://schemas.microsoft.com/office/drawing/2014/main" id="{C05B9663-9B7C-D20B-926B-BDAD8BAF4846}"/>
              </a:ext>
            </a:extLst>
          </p:cNvPr>
          <p:cNvSpPr>
            <a:spLocks noGrp="1"/>
          </p:cNvSpPr>
          <p:nvPr>
            <p:ph idx="1"/>
          </p:nvPr>
        </p:nvSpPr>
        <p:spPr>
          <a:xfrm>
            <a:off x="628650" y="1235413"/>
            <a:ext cx="7886700" cy="4941550"/>
          </a:xfrm>
        </p:spPr>
        <p:txBody>
          <a:bodyPr vert="horz" lIns="91440" tIns="45720" rIns="91440" bIns="45720" rtlCol="0" anchor="t">
            <a:normAutofit/>
          </a:bodyPr>
          <a:lstStyle/>
          <a:p>
            <a:pPr marL="0" indent="0" algn="ctr">
              <a:buNone/>
            </a:pPr>
            <a:r>
              <a:rPr lang="en-US" b="1">
                <a:latin typeface="+mj-lt"/>
              </a:rPr>
              <a:t>Record Expenditures in Appropriate Year</a:t>
            </a:r>
          </a:p>
          <a:p>
            <a:pPr>
              <a:buFont typeface="Wingdings" panose="05000000000000000000" pitchFamily="2" charset="2"/>
              <a:buChar char="§"/>
            </a:pPr>
            <a:r>
              <a:rPr lang="en-US" sz="1600">
                <a:latin typeface="+mj-lt"/>
              </a:rPr>
              <a:t>FY2023-24</a:t>
            </a:r>
          </a:p>
          <a:p>
            <a:pPr lvl="1">
              <a:buFont typeface="Wingdings" panose="05000000000000000000" pitchFamily="2" charset="2"/>
              <a:buChar char="§"/>
            </a:pPr>
            <a:r>
              <a:rPr lang="en-US" sz="1400">
                <a:latin typeface="+mj-lt"/>
              </a:rPr>
              <a:t>Items &amp; activities received before June 30th, 2024</a:t>
            </a:r>
          </a:p>
          <a:p>
            <a:pPr lvl="1">
              <a:buFont typeface="Wingdings" panose="05000000000000000000" pitchFamily="2" charset="2"/>
              <a:buChar char="§"/>
            </a:pPr>
            <a:r>
              <a:rPr lang="en-US" sz="1400">
                <a:effectLst/>
                <a:latin typeface="+mj-lt"/>
                <a:ea typeface="Aptos" panose="020B0004020202020204" pitchFamily="34" charset="0"/>
              </a:rPr>
              <a:t>Salaries and benefits for employees working less than 12 months are accrued to FY23-24 even</a:t>
            </a:r>
            <a:r>
              <a:rPr lang="en-US" sz="1400">
                <a:latin typeface="+mj-lt"/>
                <a:ea typeface="Aptos" panose="020B0004020202020204" pitchFamily="34" charset="0"/>
              </a:rPr>
              <a:t> if</a:t>
            </a:r>
            <a:r>
              <a:rPr lang="en-US" sz="1400">
                <a:effectLst/>
                <a:latin typeface="+mj-lt"/>
                <a:ea typeface="Aptos" panose="020B0004020202020204" pitchFamily="34" charset="0"/>
              </a:rPr>
              <a:t> they are not paid until July or August, because the employees' contracts have been fulfilled, i.e. earned, as of June 30th, 2024</a:t>
            </a:r>
            <a:endParaRPr lang="en-US" sz="1400" baseline="30000">
              <a:effectLst/>
              <a:latin typeface="+mj-lt"/>
              <a:ea typeface="Aptos" panose="020B0004020202020204" pitchFamily="34" charset="0"/>
            </a:endParaRPr>
          </a:p>
          <a:p>
            <a:pPr>
              <a:buFont typeface="Wingdings" panose="05000000000000000000" pitchFamily="2" charset="2"/>
              <a:buChar char="§"/>
            </a:pPr>
            <a:r>
              <a:rPr lang="en-US" sz="1600">
                <a:latin typeface="+mj-lt"/>
              </a:rPr>
              <a:t>FY2024-25</a:t>
            </a:r>
          </a:p>
          <a:p>
            <a:pPr lvl="1">
              <a:buFont typeface="Wingdings" panose="05000000000000000000" pitchFamily="2" charset="2"/>
              <a:buChar char="§"/>
            </a:pPr>
            <a:r>
              <a:rPr lang="en-US" sz="1400">
                <a:latin typeface="+mj-lt"/>
              </a:rPr>
              <a:t>Items &amp; activities received on or after July 1st, 2024 </a:t>
            </a:r>
            <a:endParaRPr lang="en-US" sz="1400">
              <a:latin typeface="+mj-lt"/>
              <a:ea typeface="Calibri Light"/>
              <a:cs typeface="Calibri Light"/>
            </a:endParaRPr>
          </a:p>
          <a:p>
            <a:pPr lvl="1">
              <a:buFont typeface="Wingdings" panose="05000000000000000000" pitchFamily="2" charset="2"/>
              <a:buChar char="§"/>
            </a:pPr>
            <a:r>
              <a:rPr lang="en-US" sz="1400">
                <a:latin typeface="+mj-lt"/>
              </a:rPr>
              <a:t>Grants with extended performance periods will still follow state fiscal year rules for reporting expenditures</a:t>
            </a:r>
            <a:endParaRPr lang="en-US" sz="1400">
              <a:latin typeface="+mj-lt"/>
              <a:ea typeface="Calibri Light"/>
              <a:cs typeface="Calibri Light"/>
            </a:endParaRPr>
          </a:p>
          <a:p>
            <a:pPr marL="0" lvl="1" indent="0" algn="ctr">
              <a:spcBef>
                <a:spcPts val="750"/>
              </a:spcBef>
              <a:buNone/>
            </a:pPr>
            <a:r>
              <a:rPr lang="en-US" sz="2100" b="1">
                <a:latin typeface="+mj-lt"/>
              </a:rPr>
              <a:t>Salary Accrual Reporting</a:t>
            </a:r>
          </a:p>
          <a:p>
            <a:pPr>
              <a:buFont typeface="Wingdings" panose="05000000000000000000" pitchFamily="2" charset="2"/>
              <a:buChar char="§"/>
            </a:pPr>
            <a:r>
              <a:rPr lang="en-US" sz="1600">
                <a:latin typeface="+mj-lt"/>
              </a:rPr>
              <a:t>RFFs must be submitted by July 9th, 2024 for all salary accruals</a:t>
            </a:r>
          </a:p>
          <a:p>
            <a:pPr lvl="1">
              <a:buFont typeface="Wingdings" panose="05000000000000000000" pitchFamily="2" charset="2"/>
              <a:buChar char="§"/>
            </a:pPr>
            <a:r>
              <a:rPr lang="en-US" sz="1400">
                <a:latin typeface="+mj-lt"/>
              </a:rPr>
              <a:t>Separate drawdown/disbursement created by month and communication sent for each with a summary demonstrating arrival at the amount</a:t>
            </a:r>
          </a:p>
          <a:p>
            <a:pPr lvl="1">
              <a:buFont typeface="Wingdings" panose="05000000000000000000" pitchFamily="2" charset="2"/>
              <a:buChar char="§"/>
            </a:pPr>
            <a:r>
              <a:rPr lang="en-US" sz="1400">
                <a:latin typeface="+mj-lt"/>
              </a:rPr>
              <a:t>Funds are held until full documentation has been submitted</a:t>
            </a:r>
            <a:endParaRPr lang="en-US" sz="1100">
              <a:latin typeface="+mj-lt"/>
            </a:endParaRPr>
          </a:p>
          <a:p>
            <a:pPr>
              <a:buFont typeface="Wingdings" panose="05000000000000000000" pitchFamily="2" charset="2"/>
              <a:buChar char="§"/>
            </a:pPr>
            <a:r>
              <a:rPr lang="en-US" sz="1600">
                <a:highlight>
                  <a:srgbClr val="FFFF00"/>
                </a:highlight>
                <a:latin typeface="+mj-lt"/>
              </a:rPr>
              <a:t>Thursday, August 15th, 2024 </a:t>
            </a:r>
            <a:r>
              <a:rPr lang="en-US" sz="1600">
                <a:latin typeface="+mj-lt"/>
              </a:rPr>
              <a:t>– Deadline to submit backup documentation for July payroll</a:t>
            </a:r>
          </a:p>
          <a:p>
            <a:pPr>
              <a:buFont typeface="Wingdings" panose="05000000000000000000" pitchFamily="2" charset="2"/>
              <a:buChar char="§"/>
            </a:pPr>
            <a:r>
              <a:rPr lang="en-US" sz="1600">
                <a:highlight>
                  <a:srgbClr val="FFFF00"/>
                </a:highlight>
                <a:latin typeface="+mj-lt"/>
              </a:rPr>
              <a:t>Monday, September 16th, 2024 </a:t>
            </a:r>
            <a:r>
              <a:rPr lang="en-US" sz="1600">
                <a:latin typeface="+mj-lt"/>
              </a:rPr>
              <a:t>– Deadline to submit backup documentation for August payroll</a:t>
            </a:r>
          </a:p>
        </p:txBody>
      </p:sp>
      <p:sp>
        <p:nvSpPr>
          <p:cNvPr id="4" name="TextBox 3">
            <a:extLst>
              <a:ext uri="{FF2B5EF4-FFF2-40B4-BE49-F238E27FC236}">
                <a16:creationId xmlns:a16="http://schemas.microsoft.com/office/drawing/2014/main" id="{98CF737A-B45E-44CE-D7DD-EC6C201C6AA1}"/>
              </a:ext>
            </a:extLst>
          </p:cNvPr>
          <p:cNvSpPr txBox="1"/>
          <p:nvPr/>
        </p:nvSpPr>
        <p:spPr>
          <a:xfrm>
            <a:off x="1960123" y="6176963"/>
            <a:ext cx="5223753" cy="307777"/>
          </a:xfrm>
          <a:prstGeom prst="rect">
            <a:avLst/>
          </a:prstGeom>
          <a:solidFill>
            <a:schemeClr val="accent6">
              <a:lumMod val="20000"/>
              <a:lumOff val="80000"/>
            </a:schemeClr>
          </a:solidFill>
        </p:spPr>
        <p:txBody>
          <a:bodyPr wrap="square" rtlCol="0">
            <a:spAutoFit/>
          </a:bodyPr>
          <a:lstStyle/>
          <a:p>
            <a:r>
              <a:rPr lang="en-US" sz="1400">
                <a:effectLst/>
                <a:latin typeface="Aparajita" panose="02020603050405020304" pitchFamily="18" charset="0"/>
                <a:ea typeface="Aptos" panose="020B0004020202020204" pitchFamily="34" charset="0"/>
              </a:rPr>
              <a:t>As always, work with your auditor if you are unsure which year to record an expense. </a:t>
            </a:r>
            <a:endParaRPr lang="en-US" sz="1400"/>
          </a:p>
        </p:txBody>
      </p:sp>
    </p:spTree>
    <p:extLst>
      <p:ext uri="{BB962C8B-B14F-4D97-AF65-F5344CB8AC3E}">
        <p14:creationId xmlns:p14="http://schemas.microsoft.com/office/powerpoint/2010/main" val="2370962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0884B-96FA-E0DD-7757-ADB89FF6FE50}"/>
              </a:ext>
            </a:extLst>
          </p:cNvPr>
          <p:cNvSpPr>
            <a:spLocks noGrp="1"/>
          </p:cNvSpPr>
          <p:nvPr>
            <p:ph type="title"/>
          </p:nvPr>
        </p:nvSpPr>
        <p:spPr/>
        <p:txBody>
          <a:bodyPr/>
          <a:lstStyle/>
          <a:p>
            <a:r>
              <a:rPr lang="en-US" sz="3600">
                <a:ea typeface="Calibri Light"/>
                <a:cs typeface="Calibri Light"/>
              </a:rPr>
              <a:t>MPG Summer PD Opportunity</a:t>
            </a:r>
            <a:endParaRPr lang="en-US" sz="3600"/>
          </a:p>
          <a:p>
            <a:endParaRPr lang="en-US">
              <a:ea typeface="Calibri Light"/>
              <a:cs typeface="Calibri Light"/>
            </a:endParaRPr>
          </a:p>
        </p:txBody>
      </p:sp>
      <p:sp>
        <p:nvSpPr>
          <p:cNvPr id="3" name="Content Placeholder 2">
            <a:extLst>
              <a:ext uri="{FF2B5EF4-FFF2-40B4-BE49-F238E27FC236}">
                <a16:creationId xmlns:a16="http://schemas.microsoft.com/office/drawing/2014/main" id="{A5B4991E-C173-EE0F-DA85-3A737A7995F8}"/>
              </a:ext>
            </a:extLst>
          </p:cNvPr>
          <p:cNvSpPr>
            <a:spLocks noGrp="1"/>
          </p:cNvSpPr>
          <p:nvPr>
            <p:ph idx="1"/>
          </p:nvPr>
        </p:nvSpPr>
        <p:spPr>
          <a:xfrm>
            <a:off x="621030" y="1265574"/>
            <a:ext cx="7886700" cy="4690409"/>
          </a:xfrm>
          <a:ln w="12700">
            <a:noFill/>
          </a:ln>
        </p:spPr>
        <p:txBody>
          <a:bodyPr vert="horz" lIns="91440" tIns="45720" rIns="91440" bIns="45720" rtlCol="0" anchor="t">
            <a:normAutofit/>
          </a:bodyPr>
          <a:lstStyle/>
          <a:p>
            <a:pPr marL="0" indent="0" algn="ctr">
              <a:buNone/>
            </a:pPr>
            <a:endParaRPr lang="en-US" b="1">
              <a:solidFill>
                <a:srgbClr val="455FA9"/>
              </a:solidFill>
              <a:latin typeface="Arial"/>
              <a:cs typeface="Arial"/>
            </a:endParaRPr>
          </a:p>
          <a:p>
            <a:pPr marL="0" indent="0" algn="ctr">
              <a:buNone/>
            </a:pPr>
            <a:r>
              <a:rPr lang="en-US" b="1">
                <a:solidFill>
                  <a:srgbClr val="455FA9"/>
                </a:solidFill>
                <a:latin typeface="Arial"/>
                <a:cs typeface="Arial"/>
              </a:rPr>
              <a:t>PEBC Effective Mentoring &amp; Coaching Institute </a:t>
            </a:r>
            <a:endParaRPr lang="en-US">
              <a:ea typeface="Calibri" panose="020F0502020204030204"/>
              <a:cs typeface="Calibri" panose="020F0502020204030204"/>
            </a:endParaRPr>
          </a:p>
          <a:p>
            <a:pPr marL="0" indent="0" algn="ctr">
              <a:buNone/>
            </a:pPr>
            <a:endParaRPr lang="en-US" b="1">
              <a:solidFill>
                <a:srgbClr val="455FA9"/>
              </a:solidFill>
              <a:latin typeface="Arial"/>
              <a:ea typeface="Calibri" panose="020F0502020204030204"/>
              <a:cs typeface="Arial"/>
            </a:endParaRPr>
          </a:p>
          <a:p>
            <a:pPr marL="0" indent="0">
              <a:buNone/>
            </a:pPr>
            <a:r>
              <a:rPr lang="en-US" sz="1800" b="1">
                <a:latin typeface="Calibri Light"/>
                <a:ea typeface="Calibri Light"/>
                <a:cs typeface="Calibri Light"/>
              </a:rPr>
              <a:t>Event Timing:</a:t>
            </a:r>
            <a:r>
              <a:rPr lang="en-US" sz="1800">
                <a:latin typeface="Calibri Light"/>
                <a:ea typeface="Calibri Light"/>
                <a:cs typeface="Calibri Light"/>
              </a:rPr>
              <a:t> June 12th &amp; 13th, 2024</a:t>
            </a:r>
          </a:p>
          <a:p>
            <a:pPr marL="0" indent="0">
              <a:buNone/>
            </a:pPr>
            <a:r>
              <a:rPr lang="en-US" sz="1800">
                <a:latin typeface="Calibri Light"/>
                <a:ea typeface="Calibri Light"/>
                <a:cs typeface="Calibri Light"/>
              </a:rPr>
              <a:t>        8:00am – 4:00pm</a:t>
            </a:r>
          </a:p>
          <a:p>
            <a:pPr marL="0" indent="0">
              <a:buNone/>
            </a:pPr>
            <a:r>
              <a:rPr lang="en-US" sz="1800">
                <a:latin typeface="Calibri Light"/>
                <a:ea typeface="Calibri Light"/>
                <a:cs typeface="Calibri Light"/>
              </a:rPr>
              <a:t>        </a:t>
            </a:r>
            <a:r>
              <a:rPr lang="en-US" sz="1800">
                <a:ea typeface="+mn-lt"/>
                <a:cs typeface="+mn-lt"/>
                <a:hlinkClick r:id="rId2"/>
              </a:rPr>
              <a:t>Registration Link</a:t>
            </a:r>
            <a:r>
              <a:rPr lang="en-US" sz="1800">
                <a:latin typeface="Calibri Light"/>
                <a:ea typeface="Calibri Light"/>
                <a:cs typeface="Calibri Light"/>
              </a:rPr>
              <a:t> </a:t>
            </a:r>
            <a:endParaRPr lang="en-US"/>
          </a:p>
          <a:p>
            <a:pPr marL="0" indent="0">
              <a:buNone/>
            </a:pPr>
            <a:endParaRPr lang="en-US" sz="1800">
              <a:latin typeface="Calibri Light"/>
              <a:ea typeface="Calibri Light"/>
              <a:cs typeface="Arial"/>
            </a:endParaRPr>
          </a:p>
          <a:p>
            <a:pPr marL="0" indent="0">
              <a:buNone/>
            </a:pPr>
            <a:r>
              <a:rPr lang="en-US" sz="1800">
                <a:latin typeface="Calibri Light"/>
                <a:ea typeface="Calibri Light"/>
                <a:cs typeface="Arial"/>
              </a:rPr>
              <a:t>CSI has room for 30 teachers to attend </a:t>
            </a:r>
            <a:r>
              <a:rPr lang="en-US" sz="1800">
                <a:solidFill>
                  <a:srgbClr val="202124"/>
                </a:solidFill>
                <a:latin typeface="Calibri Light"/>
                <a:ea typeface="Calibri Light"/>
                <a:cs typeface="Arial"/>
              </a:rPr>
              <a:t>PEBC's Effective Mentoring &amp; Coaching Institute (virtual training) on June 12th – 13th. </a:t>
            </a:r>
            <a:endParaRPr lang="en-US" sz="1800">
              <a:solidFill>
                <a:srgbClr val="000000"/>
              </a:solidFill>
              <a:latin typeface="Calibri Light"/>
              <a:ea typeface="Calibri Light"/>
              <a:cs typeface="Calibri" panose="020F0502020204030204"/>
            </a:endParaRPr>
          </a:p>
          <a:p>
            <a:pPr marL="0" indent="0">
              <a:buNone/>
            </a:pPr>
            <a:endParaRPr lang="en-US" sz="1800">
              <a:solidFill>
                <a:srgbClr val="202124"/>
              </a:solidFill>
              <a:latin typeface="Calibri Light"/>
              <a:ea typeface="Calibri Light"/>
              <a:cs typeface="Arial"/>
            </a:endParaRPr>
          </a:p>
          <a:p>
            <a:pPr marL="0" indent="0">
              <a:buNone/>
            </a:pPr>
            <a:r>
              <a:rPr lang="en-US" sz="1800">
                <a:solidFill>
                  <a:srgbClr val="202124"/>
                </a:solidFill>
                <a:latin typeface="Calibri Light"/>
                <a:ea typeface="Calibri Light"/>
                <a:cs typeface="Arial"/>
              </a:rPr>
              <a:t>This two-day virtual professional development prepares seasoned teachers to support novice through experienced teachers using coaching, collaborating, and consulting aligned to the situation. </a:t>
            </a:r>
            <a:endParaRPr lang="en-US" sz="1800">
              <a:latin typeface="Calibri Light"/>
              <a:ea typeface="Calibri Light"/>
              <a:cs typeface="Calibri" panose="020F0502020204030204"/>
            </a:endParaRPr>
          </a:p>
          <a:p>
            <a:pPr marL="0" indent="0">
              <a:buNone/>
            </a:pPr>
            <a:endParaRPr lang="en-US" sz="1800">
              <a:solidFill>
                <a:srgbClr val="0070C0"/>
              </a:solidFill>
              <a:ea typeface="Calibri"/>
              <a:cs typeface="Calibri"/>
            </a:endParaRPr>
          </a:p>
          <a:p>
            <a:pPr marL="0" indent="0">
              <a:buNone/>
            </a:pPr>
            <a:endParaRPr lang="en-US" sz="1100">
              <a:latin typeface="Arial"/>
              <a:ea typeface="Calibri" panose="020F0502020204030204"/>
              <a:cs typeface="Arial"/>
            </a:endParaRPr>
          </a:p>
          <a:p>
            <a:pPr marL="0" indent="0">
              <a:buNone/>
            </a:pPr>
            <a:endParaRPr lang="en-US">
              <a:ea typeface="Calibri"/>
              <a:cs typeface="Calibri"/>
            </a:endParaRPr>
          </a:p>
        </p:txBody>
      </p:sp>
      <p:sp>
        <p:nvSpPr>
          <p:cNvPr id="4" name="TextBox 3">
            <a:extLst>
              <a:ext uri="{FF2B5EF4-FFF2-40B4-BE49-F238E27FC236}">
                <a16:creationId xmlns:a16="http://schemas.microsoft.com/office/drawing/2014/main" id="{00E43BD7-9439-7359-3867-326FC487B29C}"/>
              </a:ext>
            </a:extLst>
          </p:cNvPr>
          <p:cNvSpPr txBox="1"/>
          <p:nvPr/>
        </p:nvSpPr>
        <p:spPr>
          <a:xfrm>
            <a:off x="4315621" y="6219106"/>
            <a:ext cx="4535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ea typeface="Calibri"/>
                <a:cs typeface="Calibri"/>
              </a:rPr>
              <a:t>For questions contact: </a:t>
            </a:r>
            <a:r>
              <a:rPr lang="en-US" sz="1200">
                <a:ea typeface="Calibri"/>
                <a:cs typeface="Calibri"/>
                <a:hlinkClick r:id="rId3"/>
              </a:rPr>
              <a:t>kimberlycaplan@csi.state.co.us</a:t>
            </a:r>
            <a:r>
              <a:rPr lang="en-US" sz="1200">
                <a:ea typeface="Calibri"/>
                <a:cs typeface="Calibri"/>
              </a:rPr>
              <a:t> </a:t>
            </a:r>
            <a:endParaRPr lang="en-US" sz="1200"/>
          </a:p>
        </p:txBody>
      </p:sp>
    </p:spTree>
    <p:extLst>
      <p:ext uri="{BB962C8B-B14F-4D97-AF65-F5344CB8AC3E}">
        <p14:creationId xmlns:p14="http://schemas.microsoft.com/office/powerpoint/2010/main" val="2515652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3037-EA52-5361-73E7-973D0E7B094E}"/>
              </a:ext>
            </a:extLst>
          </p:cNvPr>
          <p:cNvSpPr>
            <a:spLocks noGrp="1"/>
          </p:cNvSpPr>
          <p:nvPr>
            <p:ph type="title"/>
          </p:nvPr>
        </p:nvSpPr>
        <p:spPr/>
        <p:txBody>
          <a:bodyPr>
            <a:normAutofit/>
          </a:bodyPr>
          <a:lstStyle/>
          <a:p>
            <a:r>
              <a:rPr lang="en-US" sz="3600"/>
              <a:t>GrantVantage Process Update</a:t>
            </a:r>
          </a:p>
        </p:txBody>
      </p:sp>
      <p:sp>
        <p:nvSpPr>
          <p:cNvPr id="3" name="Content Placeholder 2">
            <a:extLst>
              <a:ext uri="{FF2B5EF4-FFF2-40B4-BE49-F238E27FC236}">
                <a16:creationId xmlns:a16="http://schemas.microsoft.com/office/drawing/2014/main" id="{2B07C132-97CC-3E05-4FC4-E60D68C23260}"/>
              </a:ext>
            </a:extLst>
          </p:cNvPr>
          <p:cNvSpPr>
            <a:spLocks noGrp="1"/>
          </p:cNvSpPr>
          <p:nvPr>
            <p:ph idx="1"/>
          </p:nvPr>
        </p:nvSpPr>
        <p:spPr>
          <a:xfrm>
            <a:off x="628650" y="1690689"/>
            <a:ext cx="7886700" cy="4610810"/>
          </a:xfrm>
        </p:spPr>
        <p:txBody>
          <a:bodyPr vert="horz" lIns="91440" tIns="45720" rIns="91440" bIns="45720" rtlCol="0" anchor="t">
            <a:normAutofit/>
          </a:bodyPr>
          <a:lstStyle/>
          <a:p>
            <a:pPr marL="0" indent="0">
              <a:buNone/>
            </a:pPr>
            <a:r>
              <a:rPr lang="en-US"/>
              <a:t>Subproject </a:t>
            </a:r>
            <a:r>
              <a:rPr lang="en-US" i="1" u="sng"/>
              <a:t>Reports</a:t>
            </a:r>
            <a:r>
              <a:rPr lang="en-US"/>
              <a:t> now require users to select </a:t>
            </a:r>
            <a:r>
              <a:rPr lang="en-US" i="1"/>
              <a:t>refresh</a:t>
            </a:r>
            <a:r>
              <a:rPr lang="en-US"/>
              <a:t> to upload the transaction report.</a:t>
            </a:r>
          </a:p>
          <a:p>
            <a:pPr marL="0" indent="0">
              <a:buNone/>
            </a:pPr>
            <a:r>
              <a:rPr lang="en-US" sz="1600"/>
              <a:t>Feature was updated to speed-up loading time.</a:t>
            </a:r>
            <a:endParaRPr lang="en-US" sz="1600">
              <a:cs typeface="Calibri"/>
            </a:endParaRP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pic>
        <p:nvPicPr>
          <p:cNvPr id="5" name="Picture 4" descr="Screen shot of the report refresh button area in GrantVantage.">
            <a:extLst>
              <a:ext uri="{FF2B5EF4-FFF2-40B4-BE49-F238E27FC236}">
                <a16:creationId xmlns:a16="http://schemas.microsoft.com/office/drawing/2014/main" id="{36F1F6A6-A2AF-D30B-3F2C-8BAD9C5FEED0}"/>
              </a:ext>
            </a:extLst>
          </p:cNvPr>
          <p:cNvPicPr>
            <a:picLocks noChangeAspect="1"/>
          </p:cNvPicPr>
          <p:nvPr/>
        </p:nvPicPr>
        <p:blipFill>
          <a:blip r:embed="rId2"/>
          <a:stretch>
            <a:fillRect/>
          </a:stretch>
        </p:blipFill>
        <p:spPr>
          <a:xfrm>
            <a:off x="712341" y="3016252"/>
            <a:ext cx="7218657" cy="2468880"/>
          </a:xfrm>
          <a:prstGeom prst="rect">
            <a:avLst/>
          </a:prstGeom>
          <a:ln w="19050">
            <a:solidFill>
              <a:schemeClr val="tx1"/>
            </a:solidFill>
          </a:ln>
        </p:spPr>
      </p:pic>
    </p:spTree>
    <p:extLst>
      <p:ext uri="{BB962C8B-B14F-4D97-AF65-F5344CB8AC3E}">
        <p14:creationId xmlns:p14="http://schemas.microsoft.com/office/powerpoint/2010/main" val="408678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5F9F-7BC3-5D22-1DF4-E33F94317787}"/>
              </a:ext>
            </a:extLst>
          </p:cNvPr>
          <p:cNvSpPr>
            <a:spLocks noGrp="1"/>
          </p:cNvSpPr>
          <p:nvPr>
            <p:ph type="title"/>
          </p:nvPr>
        </p:nvSpPr>
        <p:spPr>
          <a:xfrm>
            <a:off x="691452" y="176719"/>
            <a:ext cx="7886700" cy="1325563"/>
          </a:xfrm>
        </p:spPr>
        <p:txBody>
          <a:bodyPr>
            <a:normAutofit/>
          </a:bodyPr>
          <a:lstStyle/>
          <a:p>
            <a:r>
              <a:rPr lang="en-US" sz="4000">
                <a:ea typeface="Calibri Light"/>
                <a:cs typeface="Calibri Light"/>
              </a:rPr>
              <a:t>Open Competitive Grants</a:t>
            </a:r>
            <a:endParaRPr lang="en-US" sz="4000"/>
          </a:p>
        </p:txBody>
      </p:sp>
      <p:graphicFrame>
        <p:nvGraphicFramePr>
          <p:cNvPr id="11" name="Content Placeholder 10">
            <a:extLst>
              <a:ext uri="{FF2B5EF4-FFF2-40B4-BE49-F238E27FC236}">
                <a16:creationId xmlns:a16="http://schemas.microsoft.com/office/drawing/2014/main" id="{78AE024C-B788-D98B-044E-5BAA42BCE9E0}"/>
              </a:ext>
            </a:extLst>
          </p:cNvPr>
          <p:cNvGraphicFramePr>
            <a:graphicFrameLocks noGrp="1"/>
          </p:cNvGraphicFramePr>
          <p:nvPr>
            <p:ph idx="1"/>
            <p:extLst>
              <p:ext uri="{D42A27DB-BD31-4B8C-83A1-F6EECF244321}">
                <p14:modId xmlns:p14="http://schemas.microsoft.com/office/powerpoint/2010/main" val="1411602098"/>
              </p:ext>
            </p:extLst>
          </p:nvPr>
        </p:nvGraphicFramePr>
        <p:xfrm>
          <a:off x="415636" y="1350819"/>
          <a:ext cx="8415882" cy="2532934"/>
        </p:xfrm>
        <a:graphic>
          <a:graphicData uri="http://schemas.openxmlformats.org/drawingml/2006/table">
            <a:tbl>
              <a:tblPr firstRow="1" firstCol="1" bandRow="1">
                <a:tableStyleId>{5C22544A-7EE6-4342-B048-85BDC9FD1C3A}</a:tableStyleId>
              </a:tblPr>
              <a:tblGrid>
                <a:gridCol w="2420785">
                  <a:extLst>
                    <a:ext uri="{9D8B030D-6E8A-4147-A177-3AD203B41FA5}">
                      <a16:colId xmlns:a16="http://schemas.microsoft.com/office/drawing/2014/main" val="4176345296"/>
                    </a:ext>
                  </a:extLst>
                </a:gridCol>
                <a:gridCol w="3623055">
                  <a:extLst>
                    <a:ext uri="{9D8B030D-6E8A-4147-A177-3AD203B41FA5}">
                      <a16:colId xmlns:a16="http://schemas.microsoft.com/office/drawing/2014/main" val="2418348256"/>
                    </a:ext>
                  </a:extLst>
                </a:gridCol>
                <a:gridCol w="1153527">
                  <a:extLst>
                    <a:ext uri="{9D8B030D-6E8A-4147-A177-3AD203B41FA5}">
                      <a16:colId xmlns:a16="http://schemas.microsoft.com/office/drawing/2014/main" val="3633522472"/>
                    </a:ext>
                  </a:extLst>
                </a:gridCol>
                <a:gridCol w="1218515">
                  <a:extLst>
                    <a:ext uri="{9D8B030D-6E8A-4147-A177-3AD203B41FA5}">
                      <a16:colId xmlns:a16="http://schemas.microsoft.com/office/drawing/2014/main" val="2259353626"/>
                    </a:ext>
                  </a:extLst>
                </a:gridCol>
              </a:tblGrid>
              <a:tr h="949852">
                <a:tc>
                  <a:txBody>
                    <a:bodyPr/>
                    <a:lstStyle/>
                    <a:p>
                      <a:pPr algn="ctr">
                        <a:spcAft>
                          <a:spcPts val="0"/>
                        </a:spcAft>
                      </a:pPr>
                      <a:r>
                        <a:rPr lang="en-US" b="1" kern="0">
                          <a:solidFill>
                            <a:srgbClr val="000000"/>
                          </a:solidFill>
                          <a:effectLst/>
                          <a:latin typeface="Calibri Light"/>
                          <a:ea typeface="Times New Roman" panose="02020603050405020304" pitchFamily="18" charset="0"/>
                        </a:rPr>
                        <a:t>Opportunity</a:t>
                      </a:r>
                      <a:endParaRPr lang="en-US">
                        <a:effectLst/>
                        <a:latin typeface="Calibri Light"/>
                      </a:endParaRPr>
                    </a:p>
                  </a:txBody>
                  <a:tcPr marL="68580" marR="68580" marT="0" marB="0" anchor="ctr">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b="1" kern="0">
                          <a:solidFill>
                            <a:srgbClr val="000000"/>
                          </a:solidFill>
                          <a:effectLst/>
                          <a:latin typeface="Calibri Light"/>
                          <a:ea typeface="Times New Roman" panose="02020603050405020304" pitchFamily="18" charset="0"/>
                        </a:rPr>
                        <a:t>General Purpose</a:t>
                      </a:r>
                      <a:endParaRPr lang="en-US">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b="1" kern="0">
                          <a:solidFill>
                            <a:srgbClr val="000000"/>
                          </a:solidFill>
                          <a:effectLst/>
                          <a:latin typeface="Calibri Light"/>
                          <a:ea typeface="Times New Roman" panose="02020603050405020304" pitchFamily="18" charset="0"/>
                        </a:rPr>
                        <a:t>CSI Application </a:t>
                      </a:r>
                      <a:br>
                        <a:rPr lang="en-US" b="1" kern="0">
                          <a:solidFill>
                            <a:srgbClr val="000000"/>
                          </a:solidFill>
                          <a:effectLst/>
                          <a:latin typeface="Calibri Light"/>
                          <a:ea typeface="Times New Roman" panose="02020603050405020304" pitchFamily="18" charset="0"/>
                        </a:rPr>
                      </a:br>
                      <a:r>
                        <a:rPr lang="en-US" b="1" kern="0">
                          <a:solidFill>
                            <a:srgbClr val="000000"/>
                          </a:solidFill>
                          <a:effectLst/>
                          <a:latin typeface="Calibri Light"/>
                          <a:ea typeface="Times New Roman" panose="02020603050405020304" pitchFamily="18" charset="0"/>
                        </a:rPr>
                        <a:t>Deadline</a:t>
                      </a:r>
                      <a:endParaRPr lang="en-US">
                        <a:effectLst/>
                        <a:latin typeface="Calibri Light"/>
                      </a:endParaRPr>
                    </a:p>
                  </a:txBody>
                  <a:tcPr marL="68580" marR="68580" marT="0" marB="0" anchor="ctr">
                    <a:lnL>
                      <a:noFill/>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en-US" b="1" kern="0">
                          <a:solidFill>
                            <a:srgbClr val="000000"/>
                          </a:solidFill>
                          <a:effectLst/>
                          <a:latin typeface="Calibri Light"/>
                          <a:ea typeface="Times New Roman" panose="02020603050405020304" pitchFamily="18" charset="0"/>
                        </a:rPr>
                        <a:t>CDE Application </a:t>
                      </a:r>
                      <a:br>
                        <a:rPr lang="en-US" b="1" kern="0">
                          <a:solidFill>
                            <a:srgbClr val="000000"/>
                          </a:solidFill>
                          <a:effectLst/>
                          <a:latin typeface="Calibri Light"/>
                          <a:ea typeface="Times New Roman" panose="02020603050405020304" pitchFamily="18" charset="0"/>
                        </a:rPr>
                      </a:br>
                      <a:r>
                        <a:rPr lang="en-US" b="1" kern="0">
                          <a:solidFill>
                            <a:srgbClr val="000000"/>
                          </a:solidFill>
                          <a:effectLst/>
                          <a:latin typeface="Calibri Light"/>
                          <a:ea typeface="Times New Roman" panose="02020603050405020304" pitchFamily="18" charset="0"/>
                        </a:rPr>
                        <a:t>Deadline</a:t>
                      </a:r>
                      <a:endParaRPr lang="en-US">
                        <a:effectLst/>
                        <a:latin typeface="Calibri Light"/>
                      </a:endParaRPr>
                    </a:p>
                  </a:txBody>
                  <a:tcPr marL="68580" marR="68580" marT="0" marB="0" anchor="ctr">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867393864"/>
                  </a:ext>
                </a:extLst>
              </a:tr>
              <a:tr h="1583082">
                <a:tc>
                  <a:txBody>
                    <a:bodyPr/>
                    <a:lstStyle/>
                    <a:p>
                      <a:pPr lvl="0">
                        <a:spcAft>
                          <a:spcPts val="0"/>
                        </a:spcAft>
                        <a:buNone/>
                      </a:pPr>
                      <a:r>
                        <a:rPr lang="en-US" sz="1400" b="1" i="0" u="none" strike="noStrike" kern="0" noProof="0">
                          <a:solidFill>
                            <a:srgbClr val="000000"/>
                          </a:solidFill>
                          <a:effectLst/>
                          <a:latin typeface="Calibri Light"/>
                        </a:rPr>
                        <a:t>CDE's ESSER III </a:t>
                      </a:r>
                      <a:endParaRPr lang="en-US" sz="1400" b="1" i="0" u="none" strike="noStrike" kern="0" noProof="0">
                        <a:solidFill>
                          <a:srgbClr val="FFFFFF"/>
                        </a:solidFill>
                        <a:effectLst/>
                        <a:latin typeface="Calibri Light"/>
                      </a:endParaRPr>
                    </a:p>
                    <a:p>
                      <a:pPr lvl="0">
                        <a:spcAft>
                          <a:spcPts val="0"/>
                        </a:spcAft>
                        <a:buNone/>
                      </a:pPr>
                      <a:r>
                        <a:rPr lang="en-US" sz="1400" b="1" i="0" u="none" strike="noStrike" kern="0" noProof="0">
                          <a:solidFill>
                            <a:srgbClr val="000000"/>
                          </a:solidFill>
                          <a:effectLst/>
                          <a:latin typeface="Calibri Light"/>
                        </a:rPr>
                        <a:t>Rapid Request Opportunity</a:t>
                      </a:r>
                      <a:endParaRPr lang="en-US" kern="0">
                        <a:solidFill>
                          <a:srgbClr val="000000"/>
                        </a:solidFill>
                        <a:effectLst/>
                        <a:latin typeface="Calibri Light"/>
                      </a:endParaRPr>
                    </a:p>
                  </a:txBody>
                  <a:tcPr marL="68580" marR="68580" marT="0" marB="0" anchor="ctr">
                    <a:lnL w="12700">
                      <a:solidFill>
                        <a:srgbClr val="156082"/>
                      </a:solidFill>
                    </a:lnL>
                    <a:lnR w="0">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marL="0" lvl="0" indent="0" algn="l">
                        <a:lnSpc>
                          <a:spcPct val="100000"/>
                        </a:lnSpc>
                        <a:buNone/>
                      </a:pPr>
                      <a:r>
                        <a:rPr lang="en-US" sz="1400" b="0" i="0" u="none" strike="noStrike" kern="0" baseline="0" noProof="0">
                          <a:solidFill>
                            <a:srgbClr val="000000"/>
                          </a:solidFill>
                          <a:effectLst/>
                          <a:latin typeface="Calibri Light"/>
                        </a:rPr>
                        <a:t>ESSER funds may be used for,</a:t>
                      </a:r>
                    </a:p>
                    <a:p>
                      <a:pPr marL="0" lvl="0" indent="0" algn="l">
                        <a:lnSpc>
                          <a:spcPct val="100000"/>
                        </a:lnSpc>
                        <a:buNone/>
                      </a:pPr>
                      <a:r>
                        <a:rPr lang="en-US" sz="1400" b="0" i="0" u="none" strike="noStrike" kern="0" baseline="0" noProof="0">
                          <a:solidFill>
                            <a:srgbClr val="000000"/>
                          </a:solidFill>
                          <a:effectLst/>
                          <a:latin typeface="Calibri Light"/>
                        </a:rPr>
                        <a:t>current year approved activities that exceed allocation amount, prior year approved activities continuing in current year, and activities taking place prior to 09/30/24</a:t>
                      </a:r>
                    </a:p>
                  </a:txBody>
                  <a:tcPr marL="68580" marR="68580" marT="0" marB="0" anchor="ctr">
                    <a:lnL w="0">
                      <a:noFill/>
                    </a:lnL>
                    <a:lnR w="0">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lvl="0" algn="r">
                        <a:spcAft>
                          <a:spcPts val="0"/>
                        </a:spcAft>
                        <a:buNone/>
                      </a:pPr>
                      <a:r>
                        <a:rPr lang="en-US" kern="0">
                          <a:solidFill>
                            <a:srgbClr val="000000"/>
                          </a:solidFill>
                          <a:effectLst/>
                          <a:latin typeface="Calibri Light"/>
                        </a:rPr>
                        <a:t>06/11/2024</a:t>
                      </a:r>
                    </a:p>
                  </a:txBody>
                  <a:tcPr marL="68580" marR="68580" marT="0" marB="0" anchor="ctr">
                    <a:lnL w="0">
                      <a:noFill/>
                    </a:lnL>
                    <a:lnR w="0">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tc>
                  <a:txBody>
                    <a:bodyPr/>
                    <a:lstStyle/>
                    <a:p>
                      <a:pPr lvl="0" algn="r">
                        <a:spcAft>
                          <a:spcPts val="0"/>
                        </a:spcAft>
                        <a:buNone/>
                      </a:pPr>
                      <a:r>
                        <a:rPr lang="en-US" kern="0" dirty="0">
                          <a:solidFill>
                            <a:srgbClr val="000000"/>
                          </a:solidFill>
                          <a:effectLst/>
                          <a:latin typeface="Calibri Light"/>
                        </a:rPr>
                        <a:t>06/13/2024</a:t>
                      </a:r>
                    </a:p>
                  </a:txBody>
                  <a:tcPr marL="68580" marR="68580" marT="0" marB="0" anchor="ctr">
                    <a:lnL w="0">
                      <a:noFill/>
                    </a:lnL>
                    <a:lnR w="12700">
                      <a:solidFill>
                        <a:srgbClr val="156082"/>
                      </a:solid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noFill/>
                  </a:tcPr>
                </a:tc>
                <a:extLst>
                  <a:ext uri="{0D108BD9-81ED-4DB2-BD59-A6C34878D82A}">
                    <a16:rowId xmlns:a16="http://schemas.microsoft.com/office/drawing/2014/main" val="3971169368"/>
                  </a:ext>
                </a:extLst>
              </a:tr>
            </a:tbl>
          </a:graphicData>
        </a:graphic>
      </p:graphicFrame>
      <p:sp>
        <p:nvSpPr>
          <p:cNvPr id="4" name="TextBox 3">
            <a:extLst>
              <a:ext uri="{FF2B5EF4-FFF2-40B4-BE49-F238E27FC236}">
                <a16:creationId xmlns:a16="http://schemas.microsoft.com/office/drawing/2014/main" id="{417567B8-A578-FD29-14AE-DBAA6820F79B}"/>
              </a:ext>
            </a:extLst>
          </p:cNvPr>
          <p:cNvSpPr txBox="1"/>
          <p:nvPr/>
        </p:nvSpPr>
        <p:spPr>
          <a:xfrm>
            <a:off x="416547" y="4219645"/>
            <a:ext cx="317834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a:latin typeface="Arial"/>
                <a:cs typeface="Arial"/>
              </a:rPr>
              <a:t>View current </a:t>
            </a:r>
            <a:r>
              <a:rPr lang="en-US" sz="1000" i="1">
                <a:latin typeface="Arial"/>
                <a:cs typeface="Arial"/>
                <a:hlinkClick r:id="rId2"/>
              </a:rPr>
              <a:t>CSI Grant &amp; Funding Opportunities</a:t>
            </a:r>
            <a:endParaRPr lang="en-US"/>
          </a:p>
        </p:txBody>
      </p:sp>
      <p:sp>
        <p:nvSpPr>
          <p:cNvPr id="3" name="TextBox 2">
            <a:extLst>
              <a:ext uri="{FF2B5EF4-FFF2-40B4-BE49-F238E27FC236}">
                <a16:creationId xmlns:a16="http://schemas.microsoft.com/office/drawing/2014/main" id="{1E361D36-29AB-3F82-D71A-1EA1383E3443}"/>
              </a:ext>
            </a:extLst>
          </p:cNvPr>
          <p:cNvSpPr txBox="1"/>
          <p:nvPr/>
        </p:nvSpPr>
        <p:spPr>
          <a:xfrm>
            <a:off x="418350" y="4737378"/>
            <a:ext cx="8407341" cy="1354217"/>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 sz="1600">
              <a:latin typeface="Calibri Light"/>
              <a:ea typeface="Calibri Light"/>
              <a:cs typeface="Calibri Light"/>
            </a:endParaRPr>
          </a:p>
          <a:p>
            <a:r>
              <a:rPr lang="en" sz="1600">
                <a:latin typeface="Calibri Light"/>
                <a:ea typeface="Calibri Light"/>
                <a:cs typeface="Calibri Light"/>
              </a:rPr>
              <a:t>Schools must notify </a:t>
            </a:r>
            <a:r>
              <a:rPr lang="en" sz="1600">
                <a:solidFill>
                  <a:srgbClr val="0070C0"/>
                </a:solidFill>
                <a:latin typeface="Calibri Light"/>
                <a:ea typeface="Calibri Light"/>
                <a:cs typeface="Calibri Light"/>
                <a:hlinkClick r:id="rId3"/>
              </a:rPr>
              <a:t>finance@csi.state.co.us</a:t>
            </a:r>
            <a:r>
              <a:rPr lang="en" sz="1600">
                <a:solidFill>
                  <a:srgbClr val="0070C0"/>
                </a:solidFill>
                <a:latin typeface="Calibri Light"/>
                <a:ea typeface="Calibri Light"/>
                <a:cs typeface="Calibri Light"/>
              </a:rPr>
              <a:t> </a:t>
            </a:r>
            <a:r>
              <a:rPr lang="en" sz="1600">
                <a:latin typeface="Calibri Light"/>
                <a:ea typeface="Calibri Light"/>
                <a:cs typeface="Calibri Light"/>
              </a:rPr>
              <a:t>if they are unable to submit by the CSI deadline. CSI cannot guarantee a signature for applications submitted after the deadline without prior notification and approval.</a:t>
            </a:r>
            <a:endParaRPr lang="en-US" sz="1600">
              <a:ea typeface="Calibri"/>
              <a:cs typeface="Calibri"/>
            </a:endParaRPr>
          </a:p>
          <a:p>
            <a:pPr algn="l"/>
            <a:endParaRPr lang="en-US">
              <a:ea typeface="Calibri"/>
              <a:cs typeface="Calibri"/>
            </a:endParaRPr>
          </a:p>
        </p:txBody>
      </p:sp>
    </p:spTree>
    <p:extLst>
      <p:ext uri="{BB962C8B-B14F-4D97-AF65-F5344CB8AC3E}">
        <p14:creationId xmlns:p14="http://schemas.microsoft.com/office/powerpoint/2010/main" val="3353737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365EC-6C72-0EA3-24BD-0474300B62FC}"/>
              </a:ext>
            </a:extLst>
          </p:cNvPr>
          <p:cNvSpPr>
            <a:spLocks noGrp="1"/>
          </p:cNvSpPr>
          <p:nvPr>
            <p:ph type="title"/>
          </p:nvPr>
        </p:nvSpPr>
        <p:spPr>
          <a:xfrm>
            <a:off x="1254455" y="436340"/>
            <a:ext cx="4343399" cy="1401183"/>
          </a:xfrm>
        </p:spPr>
        <p:txBody>
          <a:bodyPr anchor="t">
            <a:normAutofit/>
          </a:bodyPr>
          <a:lstStyle/>
          <a:p>
            <a:r>
              <a:rPr lang="en-US" sz="4000">
                <a:ea typeface="Calibri Light"/>
                <a:cs typeface="Calibri Light"/>
              </a:rPr>
              <a:t>Congratulations </a:t>
            </a:r>
            <a:endParaRPr lang="en-US" sz="3600">
              <a:ea typeface="Calibri Light"/>
              <a:cs typeface="Calibri Light"/>
            </a:endParaRPr>
          </a:p>
        </p:txBody>
      </p:sp>
      <p:cxnSp>
        <p:nvCxnSpPr>
          <p:cNvPr id="27" name="Straight Connector 2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492D1786-8090-7320-FE24-176A611798C7}"/>
              </a:ext>
            </a:extLst>
          </p:cNvPr>
          <p:cNvSpPr>
            <a:spLocks noGrp="1"/>
          </p:cNvSpPr>
          <p:nvPr>
            <p:ph idx="1"/>
          </p:nvPr>
        </p:nvSpPr>
        <p:spPr>
          <a:xfrm>
            <a:off x="171904" y="1614430"/>
            <a:ext cx="5425782" cy="4764088"/>
          </a:xfrm>
        </p:spPr>
        <p:txBody>
          <a:bodyPr vert="horz" lIns="91440" tIns="45720" rIns="91440" bIns="45720" rtlCol="0" anchor="t">
            <a:normAutofit/>
          </a:bodyPr>
          <a:lstStyle/>
          <a:p>
            <a:pPr>
              <a:buNone/>
            </a:pPr>
            <a:r>
              <a:rPr lang="en-US" sz="1400" b="1">
                <a:ea typeface="+mn-lt"/>
                <a:cs typeface="+mn-lt"/>
              </a:rPr>
              <a:t>Early</a:t>
            </a:r>
            <a:r>
              <a:rPr lang="en-US" sz="1400" b="1">
                <a:ea typeface="Calibri" panose="020F0502020204030204"/>
                <a:cs typeface="Calibri" panose="020F0502020204030204"/>
              </a:rPr>
              <a:t> Literacy Grant </a:t>
            </a:r>
            <a:r>
              <a:rPr lang="en-US" sz="1400" b="1">
                <a:ea typeface="+mn-lt"/>
                <a:cs typeface="+mn-lt"/>
              </a:rPr>
              <a:t>Program Preliminary</a:t>
            </a:r>
            <a:r>
              <a:rPr lang="en-US" sz="1400" b="1">
                <a:ea typeface="Calibri"/>
                <a:cs typeface="Calibri"/>
              </a:rPr>
              <a:t> Awardee</a:t>
            </a:r>
            <a:endParaRPr lang="en-US" sz="1400"/>
          </a:p>
          <a:p>
            <a:pPr>
              <a:buNone/>
            </a:pPr>
            <a:r>
              <a:rPr lang="en-US" sz="1200">
                <a:ea typeface="Calibri" panose="020F0502020204030204"/>
                <a:cs typeface="Calibri" panose="020F0502020204030204"/>
              </a:rPr>
              <a:t>Montessori Del Mundo</a:t>
            </a:r>
            <a:endParaRPr lang="en-US"/>
          </a:p>
          <a:p>
            <a:pPr>
              <a:buNone/>
            </a:pPr>
            <a:endParaRPr lang="en-US" sz="1200">
              <a:ea typeface="Calibri" panose="020F0502020204030204"/>
              <a:cs typeface="Calibri" panose="020F0502020204030204"/>
            </a:endParaRPr>
          </a:p>
          <a:p>
            <a:pPr>
              <a:buNone/>
            </a:pPr>
            <a:r>
              <a:rPr lang="en-US" sz="1400" b="1">
                <a:ea typeface="Calibri" panose="020F0502020204030204"/>
                <a:cs typeface="Calibri" panose="020F0502020204030204"/>
              </a:rPr>
              <a:t>School Counselor Corp Program Preliminary Awardee</a:t>
            </a:r>
            <a:endParaRPr lang="en-US" sz="1400"/>
          </a:p>
          <a:p>
            <a:pPr>
              <a:buNone/>
            </a:pPr>
            <a:r>
              <a:rPr lang="en-US" sz="1200">
                <a:ea typeface="Calibri" panose="020F0502020204030204"/>
                <a:cs typeface="Calibri" panose="020F0502020204030204"/>
              </a:rPr>
              <a:t>Colorado Early Colleges Colorado Springs</a:t>
            </a:r>
            <a:endParaRPr lang="en-US"/>
          </a:p>
          <a:p>
            <a:pPr>
              <a:buNone/>
            </a:pPr>
            <a:endParaRPr lang="en-US" sz="1200">
              <a:ea typeface="Calibri" panose="020F0502020204030204"/>
              <a:cs typeface="Calibri" panose="020F0502020204030204"/>
            </a:endParaRPr>
          </a:p>
          <a:p>
            <a:pPr>
              <a:buNone/>
            </a:pPr>
            <a:r>
              <a:rPr lang="en-US" sz="1400" b="1">
                <a:ea typeface="Calibri" panose="020F0502020204030204"/>
                <a:cs typeface="Calibri" panose="020F0502020204030204"/>
              </a:rPr>
              <a:t>Concurrent Enrollment Expansion &amp; Innovation Preliminary Awardees</a:t>
            </a:r>
            <a:endParaRPr lang="en-US" sz="1400"/>
          </a:p>
          <a:p>
            <a:pPr>
              <a:buNone/>
            </a:pPr>
            <a:r>
              <a:rPr lang="en-US" sz="1200">
                <a:ea typeface="Calibri" panose="020F0502020204030204"/>
                <a:cs typeface="Calibri" panose="020F0502020204030204"/>
              </a:rPr>
              <a:t>Animas High School</a:t>
            </a:r>
            <a:endParaRPr lang="en-US"/>
          </a:p>
          <a:p>
            <a:pPr>
              <a:buNone/>
            </a:pPr>
            <a:r>
              <a:rPr lang="en-US" sz="1200">
                <a:ea typeface="Calibri" panose="020F0502020204030204"/>
                <a:cs typeface="Calibri" panose="020F0502020204030204"/>
              </a:rPr>
              <a:t>Academy of Charter Schools</a:t>
            </a:r>
            <a:endParaRPr lang="en-US"/>
          </a:p>
          <a:p>
            <a:pPr>
              <a:buNone/>
            </a:pPr>
            <a:endParaRPr lang="en-US" sz="1200">
              <a:ea typeface="Calibri" panose="020F0502020204030204"/>
              <a:cs typeface="Calibri" panose="020F0502020204030204"/>
            </a:endParaRPr>
          </a:p>
          <a:p>
            <a:pPr>
              <a:buNone/>
            </a:pPr>
            <a:r>
              <a:rPr lang="en-US" sz="1400" b="1">
                <a:ea typeface="Calibri" panose="020F0502020204030204"/>
                <a:cs typeface="Calibri" panose="020F0502020204030204"/>
              </a:rPr>
              <a:t>USDA Equipment Assistance Grant</a:t>
            </a:r>
            <a:endParaRPr lang="en-US" sz="1400"/>
          </a:p>
          <a:p>
            <a:pPr>
              <a:buNone/>
            </a:pPr>
            <a:r>
              <a:rPr lang="en-US" sz="1200">
                <a:ea typeface="Calibri" panose="020F0502020204030204"/>
                <a:cs typeface="Calibri" panose="020F0502020204030204"/>
              </a:rPr>
              <a:t>Animas High School</a:t>
            </a:r>
            <a:endParaRPr lang="en-US"/>
          </a:p>
          <a:p>
            <a:pPr>
              <a:buNone/>
            </a:pPr>
            <a:endParaRPr lang="en-US" sz="1200">
              <a:ea typeface="Calibri" panose="020F0502020204030204"/>
              <a:cs typeface="Calibri" panose="020F0502020204030204"/>
            </a:endParaRPr>
          </a:p>
          <a:p>
            <a:pPr>
              <a:buNone/>
            </a:pPr>
            <a:r>
              <a:rPr lang="en-US" sz="1400" b="1">
                <a:ea typeface="Calibri" panose="020F0502020204030204"/>
                <a:cs typeface="Calibri" panose="020F0502020204030204"/>
              </a:rPr>
              <a:t>Automatic Enrollment in Advance Courses</a:t>
            </a:r>
            <a:endParaRPr lang="en-US" sz="1400"/>
          </a:p>
          <a:p>
            <a:pPr marL="0" indent="0">
              <a:buNone/>
            </a:pPr>
            <a:r>
              <a:rPr lang="en-US" sz="1200">
                <a:ea typeface="Calibri" panose="020F0502020204030204"/>
                <a:cs typeface="Calibri" panose="020F0502020204030204"/>
              </a:rPr>
              <a:t>Steamboat Springs Montessori</a:t>
            </a:r>
            <a:endParaRPr lang="en-US"/>
          </a:p>
          <a:p>
            <a:pPr marL="0" indent="0">
              <a:buNone/>
            </a:pPr>
            <a:endParaRPr lang="en-US" sz="1200">
              <a:ea typeface="Calibri" panose="020F0502020204030204"/>
              <a:cs typeface="Calibri" panose="020F0502020204030204"/>
            </a:endParaRPr>
          </a:p>
          <a:p>
            <a:pPr marL="0" indent="0">
              <a:buNone/>
            </a:pPr>
            <a:endParaRPr lang="en-US" sz="1400">
              <a:ea typeface="Calibri" panose="020F0502020204030204"/>
              <a:cs typeface="Calibri" panose="020F0502020204030204"/>
            </a:endParaRPr>
          </a:p>
          <a:p>
            <a:pPr marL="0" indent="0">
              <a:buNone/>
            </a:pPr>
            <a:endParaRPr lang="en-US" sz="1200">
              <a:ea typeface="Calibri" panose="020F0502020204030204"/>
              <a:cs typeface="Calibri" panose="020F0502020204030204"/>
            </a:endParaRPr>
          </a:p>
          <a:p>
            <a:pPr marL="0" indent="0">
              <a:buNone/>
            </a:pPr>
            <a:endParaRPr lang="en-US" sz="1200" b="1">
              <a:ea typeface="Calibri" panose="020F0502020204030204"/>
              <a:cs typeface="Calibri" panose="020F0502020204030204"/>
            </a:endParaRPr>
          </a:p>
          <a:p>
            <a:pPr marL="0" indent="0">
              <a:buNone/>
            </a:pPr>
            <a:endParaRPr lang="en-US" sz="1200">
              <a:ea typeface="Calibri" panose="020F0502020204030204"/>
              <a:cs typeface="Calibri" panose="020F0502020204030204"/>
            </a:endParaRPr>
          </a:p>
          <a:p>
            <a:pPr marL="0" indent="0">
              <a:buNone/>
            </a:pPr>
            <a:endParaRPr lang="en-US" sz="1200">
              <a:ea typeface="Calibri" panose="020F0502020204030204"/>
              <a:cs typeface="Calibri" panose="020F0502020204030204"/>
            </a:endParaRPr>
          </a:p>
        </p:txBody>
      </p:sp>
      <p:sp>
        <p:nvSpPr>
          <p:cNvPr id="29" name="Rectangle 28">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1064" y="0"/>
            <a:ext cx="3602935"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Golden trophy">
            <a:extLst>
              <a:ext uri="{FF2B5EF4-FFF2-40B4-BE49-F238E27FC236}">
                <a16:creationId xmlns:a16="http://schemas.microsoft.com/office/drawing/2014/main" id="{7A1828F4-BB95-FC89-D017-EC279FB110B7}"/>
              </a:ext>
            </a:extLst>
          </p:cNvPr>
          <p:cNvPicPr>
            <a:picLocks noChangeAspect="1"/>
          </p:cNvPicPr>
          <p:nvPr/>
        </p:nvPicPr>
        <p:blipFill>
          <a:blip r:embed="rId2"/>
          <a:stretch>
            <a:fillRect/>
          </a:stretch>
        </p:blipFill>
        <p:spPr>
          <a:xfrm>
            <a:off x="6018143" y="1486909"/>
            <a:ext cx="2589144" cy="3878867"/>
          </a:xfrm>
          <a:prstGeom prst="rect">
            <a:avLst/>
          </a:prstGeom>
        </p:spPr>
      </p:pic>
    </p:spTree>
    <p:extLst>
      <p:ext uri="{BB962C8B-B14F-4D97-AF65-F5344CB8AC3E}">
        <p14:creationId xmlns:p14="http://schemas.microsoft.com/office/powerpoint/2010/main" val="10825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0BD9A-697F-5595-61A4-02594C8F59CB}"/>
              </a:ext>
            </a:extLst>
          </p:cNvPr>
          <p:cNvSpPr>
            <a:spLocks noGrp="1"/>
          </p:cNvSpPr>
          <p:nvPr>
            <p:ph type="title"/>
          </p:nvPr>
        </p:nvSpPr>
        <p:spPr>
          <a:xfrm>
            <a:off x="322575" y="256579"/>
            <a:ext cx="7886700" cy="274279"/>
          </a:xfrm>
        </p:spPr>
        <p:txBody>
          <a:bodyPr anchor="ctr">
            <a:normAutofit fontScale="90000"/>
          </a:bodyPr>
          <a:lstStyle/>
          <a:p>
            <a:r>
              <a:rPr lang="en-US" sz="4500"/>
              <a:t>Upcoming Grant Deadlines  -  June</a:t>
            </a:r>
          </a:p>
        </p:txBody>
      </p:sp>
      <p:graphicFrame>
        <p:nvGraphicFramePr>
          <p:cNvPr id="7" name="Table 6">
            <a:extLst>
              <a:ext uri="{FF2B5EF4-FFF2-40B4-BE49-F238E27FC236}">
                <a16:creationId xmlns:a16="http://schemas.microsoft.com/office/drawing/2014/main" id="{2AE18AA5-0B0C-0D73-E966-51960AB5D5A7}"/>
              </a:ext>
            </a:extLst>
          </p:cNvPr>
          <p:cNvGraphicFramePr>
            <a:graphicFrameLocks noGrp="1"/>
          </p:cNvGraphicFramePr>
          <p:nvPr>
            <p:extLst>
              <p:ext uri="{D42A27DB-BD31-4B8C-83A1-F6EECF244321}">
                <p14:modId xmlns:p14="http://schemas.microsoft.com/office/powerpoint/2010/main" val="3958727090"/>
              </p:ext>
            </p:extLst>
          </p:nvPr>
        </p:nvGraphicFramePr>
        <p:xfrm>
          <a:off x="321815" y="898863"/>
          <a:ext cx="8747019" cy="5577840"/>
        </p:xfrm>
        <a:graphic>
          <a:graphicData uri="http://schemas.openxmlformats.org/drawingml/2006/table">
            <a:tbl>
              <a:tblPr firstRow="1" bandRow="1">
                <a:tableStyleId>{5C22544A-7EE6-4342-B048-85BDC9FD1C3A}</a:tableStyleId>
              </a:tblPr>
              <a:tblGrid>
                <a:gridCol w="722718">
                  <a:extLst>
                    <a:ext uri="{9D8B030D-6E8A-4147-A177-3AD203B41FA5}">
                      <a16:colId xmlns:a16="http://schemas.microsoft.com/office/drawing/2014/main" val="2513019252"/>
                    </a:ext>
                  </a:extLst>
                </a:gridCol>
                <a:gridCol w="1594232">
                  <a:extLst>
                    <a:ext uri="{9D8B030D-6E8A-4147-A177-3AD203B41FA5}">
                      <a16:colId xmlns:a16="http://schemas.microsoft.com/office/drawing/2014/main" val="2749538820"/>
                    </a:ext>
                  </a:extLst>
                </a:gridCol>
                <a:gridCol w="1073449">
                  <a:extLst>
                    <a:ext uri="{9D8B030D-6E8A-4147-A177-3AD203B41FA5}">
                      <a16:colId xmlns:a16="http://schemas.microsoft.com/office/drawing/2014/main" val="701663166"/>
                    </a:ext>
                  </a:extLst>
                </a:gridCol>
                <a:gridCol w="3528567">
                  <a:extLst>
                    <a:ext uri="{9D8B030D-6E8A-4147-A177-3AD203B41FA5}">
                      <a16:colId xmlns:a16="http://schemas.microsoft.com/office/drawing/2014/main" val="3896030283"/>
                    </a:ext>
                  </a:extLst>
                </a:gridCol>
                <a:gridCol w="1828053">
                  <a:extLst>
                    <a:ext uri="{9D8B030D-6E8A-4147-A177-3AD203B41FA5}">
                      <a16:colId xmlns:a16="http://schemas.microsoft.com/office/drawing/2014/main" val="1804696735"/>
                    </a:ext>
                  </a:extLst>
                </a:gridCol>
              </a:tblGrid>
              <a:tr h="171450">
                <a:tc>
                  <a:txBody>
                    <a:bodyPr/>
                    <a:lstStyle/>
                    <a:p>
                      <a:pPr algn="ctr" fontAlgn="ctr"/>
                      <a:r>
                        <a:rPr lang="en-US" sz="1100" b="1">
                          <a:solidFill>
                            <a:srgbClr val="FFFFFF"/>
                          </a:solidFill>
                          <a:effectLst/>
                          <a:highlight>
                            <a:srgbClr val="375623"/>
                          </a:highlight>
                          <a:latin typeface="Batang"/>
                          <a:ea typeface="Batang"/>
                        </a:rPr>
                        <a:t>Date</a:t>
                      </a:r>
                    </a:p>
                  </a:txBody>
                  <a:tcPr marL="9525" marR="9525" marT="9525" anchor="ctr">
                    <a:lnL>
                      <a:noFill/>
                    </a:lnL>
                    <a:lnR>
                      <a:noFill/>
                    </a:lnR>
                    <a:lnT>
                      <a:noFill/>
                    </a:lnT>
                    <a:lnB w="12700">
                      <a:solidFill>
                        <a:schemeClr val="tx1"/>
                      </a:solidFill>
                    </a:lnB>
                    <a:solidFill>
                      <a:srgbClr val="375623"/>
                    </a:solidFill>
                  </a:tcPr>
                </a:tc>
                <a:tc>
                  <a:txBody>
                    <a:bodyPr/>
                    <a:lstStyle/>
                    <a:p>
                      <a:pPr algn="ctr" fontAlgn="ctr"/>
                      <a:r>
                        <a:rPr lang="en-US" sz="1100" b="1">
                          <a:solidFill>
                            <a:srgbClr val="FFFFFF"/>
                          </a:solidFill>
                          <a:effectLst/>
                          <a:highlight>
                            <a:srgbClr val="375623"/>
                          </a:highlight>
                          <a:latin typeface="Batang"/>
                          <a:ea typeface="Batang"/>
                        </a:rPr>
                        <a:t>Grant</a:t>
                      </a:r>
                    </a:p>
                  </a:txBody>
                  <a:tcPr marL="9525" marR="9525" marT="9525" anchor="ctr">
                    <a:lnL>
                      <a:noFill/>
                    </a:lnL>
                    <a:lnR>
                      <a:noFill/>
                    </a:lnR>
                    <a:lnT>
                      <a:noFill/>
                    </a:lnT>
                    <a:lnB w="12700">
                      <a:solidFill>
                        <a:schemeClr val="tx1"/>
                      </a:solidFill>
                    </a:lnB>
                    <a:solidFill>
                      <a:srgbClr val="375623"/>
                    </a:solidFill>
                  </a:tcPr>
                </a:tc>
                <a:tc>
                  <a:txBody>
                    <a:bodyPr/>
                    <a:lstStyle/>
                    <a:p>
                      <a:pPr algn="ctr" fontAlgn="ctr"/>
                      <a:r>
                        <a:rPr lang="en-US" sz="1100" b="1">
                          <a:solidFill>
                            <a:srgbClr val="FFFFFF"/>
                          </a:solidFill>
                          <a:effectLst/>
                          <a:highlight>
                            <a:srgbClr val="375623"/>
                          </a:highlight>
                          <a:latin typeface="Batang"/>
                          <a:ea typeface="Batang"/>
                        </a:rPr>
                        <a:t>Category</a:t>
                      </a:r>
                    </a:p>
                  </a:txBody>
                  <a:tcPr marL="9525" marR="9525" marT="9525" anchor="ctr">
                    <a:lnL>
                      <a:noFill/>
                    </a:lnL>
                    <a:lnR>
                      <a:noFill/>
                    </a:lnR>
                    <a:lnT>
                      <a:noFill/>
                    </a:lnT>
                    <a:lnB w="12700">
                      <a:solidFill>
                        <a:schemeClr val="tx1"/>
                      </a:solidFill>
                    </a:lnB>
                    <a:solidFill>
                      <a:srgbClr val="375623"/>
                    </a:solidFill>
                  </a:tcPr>
                </a:tc>
                <a:tc>
                  <a:txBody>
                    <a:bodyPr/>
                    <a:lstStyle/>
                    <a:p>
                      <a:pPr algn="ctr" fontAlgn="ctr"/>
                      <a:r>
                        <a:rPr lang="en-US" sz="1100" b="1">
                          <a:solidFill>
                            <a:srgbClr val="FFFFFF"/>
                          </a:solidFill>
                          <a:effectLst/>
                          <a:highlight>
                            <a:srgbClr val="375623"/>
                          </a:highlight>
                          <a:latin typeface="Batang"/>
                          <a:ea typeface="Batang"/>
                        </a:rPr>
                        <a:t>Activity</a:t>
                      </a:r>
                    </a:p>
                  </a:txBody>
                  <a:tcPr marL="9525" marR="9525" marT="9525" anchor="ctr">
                    <a:lnL>
                      <a:noFill/>
                    </a:lnL>
                    <a:lnR>
                      <a:noFill/>
                    </a:lnR>
                    <a:lnT>
                      <a:noFill/>
                    </a:lnT>
                    <a:lnB w="12700">
                      <a:solidFill>
                        <a:schemeClr val="tx1"/>
                      </a:solidFill>
                    </a:lnB>
                    <a:solidFill>
                      <a:srgbClr val="375623"/>
                    </a:solidFill>
                  </a:tcPr>
                </a:tc>
                <a:tc>
                  <a:txBody>
                    <a:bodyPr/>
                    <a:lstStyle/>
                    <a:p>
                      <a:pPr algn="ctr" fontAlgn="ctr"/>
                      <a:r>
                        <a:rPr lang="en-US" sz="1100" b="1">
                          <a:solidFill>
                            <a:srgbClr val="FFFFFF"/>
                          </a:solidFill>
                          <a:effectLst/>
                          <a:highlight>
                            <a:srgbClr val="375623"/>
                          </a:highlight>
                          <a:latin typeface="Batang"/>
                          <a:ea typeface="Batang"/>
                        </a:rPr>
                        <a:t>Submission Link/Notes</a:t>
                      </a:r>
                    </a:p>
                  </a:txBody>
                  <a:tcPr marL="9525" marR="9525" marT="9525" anchor="ctr">
                    <a:lnL>
                      <a:noFill/>
                    </a:lnL>
                    <a:lnR>
                      <a:noFill/>
                    </a:lnR>
                    <a:lnT>
                      <a:noFill/>
                    </a:lnT>
                    <a:lnB w="12700">
                      <a:solidFill>
                        <a:schemeClr val="tx1"/>
                      </a:solidFill>
                    </a:lnB>
                    <a:solidFill>
                      <a:srgbClr val="375623"/>
                    </a:solidFill>
                  </a:tcPr>
                </a:tc>
                <a:extLst>
                  <a:ext uri="{0D108BD9-81ED-4DB2-BD59-A6C34878D82A}">
                    <a16:rowId xmlns:a16="http://schemas.microsoft.com/office/drawing/2014/main" val="3027235728"/>
                  </a:ext>
                </a:extLst>
              </a:tr>
              <a:tr h="209550">
                <a:tc>
                  <a:txBody>
                    <a:bodyPr/>
                    <a:lstStyle/>
                    <a:p>
                      <a:pPr algn="r" fontAlgn="ctr"/>
                      <a:r>
                        <a:rPr lang="en-US" sz="1100">
                          <a:effectLst/>
                          <a:latin typeface="Batang"/>
                          <a:ea typeface="Batang"/>
                        </a:rPr>
                        <a:t>5/30/2024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Perkins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Voucher 3 Deadline - Voucher 3 Deadline - 75% expectation</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err="1">
                          <a:effectLst/>
                          <a:latin typeface="Batang"/>
                          <a:ea typeface="Batang"/>
                        </a:rPr>
                        <a:t>GrantVantage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2690128000"/>
                  </a:ext>
                </a:extLst>
              </a:tr>
              <a:tr h="190500">
                <a:tc>
                  <a:txBody>
                    <a:bodyPr/>
                    <a:lstStyle/>
                    <a:p>
                      <a:pPr algn="r" fontAlgn="ctr"/>
                      <a:r>
                        <a:rPr lang="en-US" sz="1100">
                          <a:effectLst/>
                          <a:highlight>
                            <a:srgbClr val="DDEBF7"/>
                          </a:highlight>
                          <a:latin typeface="Batang"/>
                          <a:ea typeface="Batang"/>
                        </a:rPr>
                        <a:t>6/3/2024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ESSER III, Title, and IDEA</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CSI-wide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Final revision deadline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u="sng">
                          <a:solidFill>
                            <a:srgbClr val="0563C1"/>
                          </a:solidFill>
                          <a:effectLst/>
                          <a:highlight>
                            <a:srgbClr val="DDEBF7"/>
                          </a:highlight>
                          <a:latin typeface="Calibri"/>
                          <a:hlinkClick r:id="rId2"/>
                        </a:rPr>
                        <a:t>RFF@csi.state.co.us</a:t>
                      </a:r>
                      <a:endParaRPr lang="en-US" sz="1100" u="sng">
                        <a:solidFill>
                          <a:srgbClr val="0563C1"/>
                        </a:solidFill>
                        <a:effectLst/>
                        <a:highlight>
                          <a:srgbClr val="DDEBF7"/>
                        </a:highlight>
                        <a:latin typeface="Calibri"/>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extLst>
                  <a:ext uri="{0D108BD9-81ED-4DB2-BD59-A6C34878D82A}">
                    <a16:rowId xmlns:a16="http://schemas.microsoft.com/office/drawing/2014/main" val="99848397"/>
                  </a:ext>
                </a:extLst>
              </a:tr>
              <a:tr h="171450">
                <a:tc>
                  <a:txBody>
                    <a:bodyPr/>
                    <a:lstStyle/>
                    <a:p>
                      <a:pPr algn="r" fontAlgn="ctr"/>
                      <a:r>
                        <a:rPr lang="en-US" sz="1100">
                          <a:effectLst/>
                          <a:highlight>
                            <a:srgbClr val="DDEBF7"/>
                          </a:highlight>
                          <a:latin typeface="Batang"/>
                          <a:ea typeface="Batang"/>
                        </a:rPr>
                        <a:t>6/3/2024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Milestone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CSI-wide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Milestone #4 - 80% of funding drawn down</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err="1">
                          <a:effectLst/>
                          <a:highlight>
                            <a:srgbClr val="DDEBF7"/>
                          </a:highlight>
                          <a:latin typeface="Batang"/>
                          <a:ea typeface="Batang"/>
                        </a:rPr>
                        <a:t>GrantVantage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extLst>
                  <a:ext uri="{0D108BD9-81ED-4DB2-BD59-A6C34878D82A}">
                    <a16:rowId xmlns:a16="http://schemas.microsoft.com/office/drawing/2014/main" val="2073653015"/>
                  </a:ext>
                </a:extLst>
              </a:tr>
              <a:tr h="190500">
                <a:tc>
                  <a:txBody>
                    <a:bodyPr/>
                    <a:lstStyle/>
                    <a:p>
                      <a:pPr algn="r" fontAlgn="ctr"/>
                      <a:r>
                        <a:rPr lang="en-US" sz="1100">
                          <a:effectLst/>
                          <a:highlight>
                            <a:srgbClr val="DDEBF7"/>
                          </a:highlight>
                          <a:latin typeface="Batang"/>
                          <a:ea typeface="Batang"/>
                        </a:rPr>
                        <a:t>6/3/2024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Milestone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CSI-wide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Milestone #4 - Exception Request Form deadline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u="sng">
                          <a:solidFill>
                            <a:srgbClr val="0563C1"/>
                          </a:solidFill>
                          <a:effectLst/>
                          <a:highlight>
                            <a:srgbClr val="DDEBF7"/>
                          </a:highlight>
                          <a:latin typeface="Calibri"/>
                          <a:hlinkClick r:id="rId2"/>
                        </a:rPr>
                        <a:t>RFF@csi.state.co.us</a:t>
                      </a:r>
                      <a:endParaRPr lang="en-US" sz="1100" u="sng">
                        <a:solidFill>
                          <a:srgbClr val="0563C1"/>
                        </a:solidFill>
                        <a:effectLst/>
                        <a:highlight>
                          <a:srgbClr val="DDEBF7"/>
                        </a:highlight>
                        <a:latin typeface="Calibri"/>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extLst>
                  <a:ext uri="{0D108BD9-81ED-4DB2-BD59-A6C34878D82A}">
                    <a16:rowId xmlns:a16="http://schemas.microsoft.com/office/drawing/2014/main" val="2489091465"/>
                  </a:ext>
                </a:extLst>
              </a:tr>
              <a:tr h="190500">
                <a:tc>
                  <a:txBody>
                    <a:bodyPr/>
                    <a:lstStyle/>
                    <a:p>
                      <a:pPr algn="r" fontAlgn="ctr"/>
                      <a:r>
                        <a:rPr lang="en-US" sz="1100">
                          <a:effectLst/>
                          <a:latin typeface="Batang"/>
                          <a:ea typeface="Batang"/>
                        </a:rPr>
                        <a:t>6/3/2024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SCC</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Cohorts 10-12: End of Year Report</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r>
                        <a:rPr lang="en-US" sz="1100" u="sng">
                          <a:solidFill>
                            <a:srgbClr val="0563C1"/>
                          </a:solidFill>
                          <a:effectLst/>
                          <a:latin typeface="Calibri"/>
                          <a:hlinkClick r:id="rId3"/>
                        </a:rPr>
                        <a:t>via Qualtrics link here</a:t>
                      </a:r>
                      <a:endParaRPr lang="en-US" sz="1100" u="sng">
                        <a:solidFill>
                          <a:srgbClr val="0563C1"/>
                        </a:solidFill>
                        <a:effectLst/>
                        <a:latin typeface="Calibri"/>
                      </a:endParaRPr>
                    </a:p>
                  </a:txBody>
                  <a:tcPr marL="9525" marR="9525" marT="9525"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839124208"/>
                  </a:ext>
                </a:extLst>
              </a:tr>
              <a:tr h="190500">
                <a:tc>
                  <a:txBody>
                    <a:bodyPr/>
                    <a:lstStyle/>
                    <a:p>
                      <a:pPr algn="r" fontAlgn="ctr"/>
                      <a:r>
                        <a:rPr lang="en-US" sz="1100">
                          <a:effectLst/>
                          <a:latin typeface="Batang"/>
                          <a:ea typeface="Batang"/>
                        </a:rPr>
                        <a:t>6/3/2024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SCC</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Budget Revision Review deadlines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r>
                        <a:rPr lang="en-US" sz="1100" u="sng">
                          <a:solidFill>
                            <a:srgbClr val="0563C1"/>
                          </a:solidFill>
                          <a:effectLst/>
                          <a:latin typeface="Calibri"/>
                          <a:hlinkClick r:id="rId4"/>
                        </a:rPr>
                        <a:t>Smartsheets here</a:t>
                      </a:r>
                      <a:endParaRPr lang="en-US" sz="1100" u="sng">
                        <a:solidFill>
                          <a:srgbClr val="0563C1"/>
                        </a:solidFill>
                        <a:effectLst/>
                        <a:latin typeface="Calibri"/>
                      </a:endParaRPr>
                    </a:p>
                  </a:txBody>
                  <a:tcPr marL="9525" marR="9525" marT="9525"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818063362"/>
                  </a:ext>
                </a:extLst>
              </a:tr>
              <a:tr h="190500">
                <a:tc>
                  <a:txBody>
                    <a:bodyPr/>
                    <a:lstStyle/>
                    <a:p>
                      <a:pPr algn="r" fontAlgn="ctr"/>
                      <a:r>
                        <a:rPr lang="en-US" sz="1100">
                          <a:effectLst/>
                          <a:latin typeface="Batang"/>
                          <a:ea typeface="Batang"/>
                        </a:rPr>
                        <a:t>6/3/2024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SNW-PD</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SNPD Grant Program Report Due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r>
                        <a:rPr lang="en-US" sz="1100" u="sng">
                          <a:solidFill>
                            <a:srgbClr val="0563C1"/>
                          </a:solidFill>
                          <a:effectLst/>
                          <a:latin typeface="Calibri"/>
                          <a:hlinkClick r:id="rId5"/>
                        </a:rPr>
                        <a:t>SNPD Grant Program Report </a:t>
                      </a:r>
                      <a:endParaRPr lang="en-US" sz="1100" u="sng">
                        <a:solidFill>
                          <a:srgbClr val="0563C1"/>
                        </a:solidFill>
                        <a:effectLst/>
                        <a:latin typeface="Calibri"/>
                      </a:endParaRPr>
                    </a:p>
                  </a:txBody>
                  <a:tcPr marL="9525" marR="9525" marT="9525" anchor="b">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701489155"/>
                  </a:ext>
                </a:extLst>
              </a:tr>
              <a:tr h="171450">
                <a:tc>
                  <a:txBody>
                    <a:bodyPr/>
                    <a:lstStyle/>
                    <a:p>
                      <a:pPr algn="r" fontAlgn="ctr"/>
                      <a:r>
                        <a:rPr lang="en-US" sz="1100">
                          <a:effectLst/>
                          <a:latin typeface="Batang"/>
                          <a:ea typeface="Batang"/>
                        </a:rPr>
                        <a:t>6/15/2024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CCLC - Cohort E2</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May Attendance Data due for submission</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u="sng">
                          <a:solidFill>
                            <a:srgbClr val="0563C1"/>
                          </a:solidFill>
                          <a:effectLst/>
                          <a:latin typeface="Batang"/>
                          <a:ea typeface="Batang"/>
                          <a:hlinkClick r:id="rId6"/>
                        </a:rPr>
                        <a:t>Submission Link</a:t>
                      </a:r>
                      <a:endParaRPr lang="en-US" sz="1100" u="sng">
                        <a:solidFill>
                          <a:srgbClr val="0563C1"/>
                        </a:solidFill>
                        <a:effectLst/>
                        <a:latin typeface="Batang"/>
                        <a:ea typeface="Batang"/>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520019374"/>
                  </a:ext>
                </a:extLst>
              </a:tr>
              <a:tr h="171450">
                <a:tc>
                  <a:txBody>
                    <a:bodyPr/>
                    <a:lstStyle/>
                    <a:p>
                      <a:pPr algn="r" fontAlgn="ctr"/>
                      <a:r>
                        <a:rPr lang="en-US" sz="1100">
                          <a:effectLst/>
                          <a:latin typeface="Batang"/>
                          <a:ea typeface="Batang"/>
                        </a:rPr>
                        <a:t>6/15/2024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CCLC - Cohort E2</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Teacher's Survey Due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u="sng">
                          <a:solidFill>
                            <a:srgbClr val="0563C1"/>
                          </a:solidFill>
                          <a:effectLst/>
                          <a:latin typeface="Batang"/>
                          <a:ea typeface="Batang"/>
                          <a:hlinkClick r:id="rId7"/>
                        </a:rPr>
                        <a:t>Submission Link</a:t>
                      </a:r>
                      <a:endParaRPr lang="en-US" sz="1100" u="sng">
                        <a:solidFill>
                          <a:srgbClr val="0563C1"/>
                        </a:solidFill>
                        <a:effectLst/>
                        <a:latin typeface="Batang"/>
                        <a:ea typeface="Batang"/>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285642129"/>
                  </a:ext>
                </a:extLst>
              </a:tr>
              <a:tr h="171450">
                <a:tc>
                  <a:txBody>
                    <a:bodyPr/>
                    <a:lstStyle/>
                    <a:p>
                      <a:pPr algn="r" fontAlgn="ctr"/>
                      <a:r>
                        <a:rPr lang="en-US" sz="1100">
                          <a:effectLst/>
                          <a:latin typeface="Batang"/>
                          <a:ea typeface="Batang"/>
                        </a:rPr>
                        <a:t>6/15/2024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CCLC - Cohort X</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May Attendance Data due for submission</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u="sng">
                          <a:solidFill>
                            <a:srgbClr val="0563C1"/>
                          </a:solidFill>
                          <a:effectLst/>
                          <a:latin typeface="Batang"/>
                          <a:ea typeface="Batang"/>
                          <a:hlinkClick r:id="rId6"/>
                        </a:rPr>
                        <a:t>Submission Link</a:t>
                      </a:r>
                      <a:endParaRPr lang="en-US" sz="1100" u="sng">
                        <a:solidFill>
                          <a:srgbClr val="0563C1"/>
                        </a:solidFill>
                        <a:effectLst/>
                        <a:latin typeface="Batang"/>
                        <a:ea typeface="Batang"/>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383796368"/>
                  </a:ext>
                </a:extLst>
              </a:tr>
              <a:tr h="171450">
                <a:tc>
                  <a:txBody>
                    <a:bodyPr/>
                    <a:lstStyle/>
                    <a:p>
                      <a:pPr algn="r" fontAlgn="ctr"/>
                      <a:r>
                        <a:rPr lang="en-US" sz="1100">
                          <a:effectLst/>
                          <a:latin typeface="Batang"/>
                          <a:ea typeface="Batang"/>
                        </a:rPr>
                        <a:t>6/15/2024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CCLC - Cohort X</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Teacher's Survey Due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u="sng">
                          <a:solidFill>
                            <a:srgbClr val="0563C1"/>
                          </a:solidFill>
                          <a:effectLst/>
                          <a:latin typeface="Batang"/>
                          <a:ea typeface="Batang"/>
                          <a:hlinkClick r:id="rId7"/>
                        </a:rPr>
                        <a:t>Submission Link</a:t>
                      </a:r>
                      <a:endParaRPr lang="en-US" sz="1100" u="sng">
                        <a:solidFill>
                          <a:srgbClr val="0563C1"/>
                        </a:solidFill>
                        <a:effectLst/>
                        <a:latin typeface="Batang"/>
                        <a:ea typeface="Batang"/>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045730169"/>
                  </a:ext>
                </a:extLst>
              </a:tr>
              <a:tr h="171450">
                <a:tc>
                  <a:txBody>
                    <a:bodyPr/>
                    <a:lstStyle/>
                    <a:p>
                      <a:pPr algn="r" fontAlgn="ctr"/>
                      <a:r>
                        <a:rPr lang="en-US" sz="1100">
                          <a:effectLst/>
                          <a:latin typeface="Batang"/>
                          <a:ea typeface="Batang"/>
                        </a:rPr>
                        <a:t>6/15/2024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CCSP</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Budget Revision Review deadlines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endParaRPr lang="en-US" sz="1100">
                        <a:effectLst/>
                        <a:latin typeface="Batang" panose="02030600000101010101" pitchFamily="18" charset="-127"/>
                        <a:ea typeface="Batang" panose="02030600000101010101" pitchFamily="18" charset="-127"/>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41878895"/>
                  </a:ext>
                </a:extLst>
              </a:tr>
              <a:tr h="171450">
                <a:tc>
                  <a:txBody>
                    <a:bodyPr/>
                    <a:lstStyle/>
                    <a:p>
                      <a:pPr algn="r" fontAlgn="ctr"/>
                      <a:r>
                        <a:rPr lang="en-US" sz="1100">
                          <a:effectLst/>
                          <a:latin typeface="Batang"/>
                          <a:ea typeface="Batang"/>
                        </a:rPr>
                        <a:t>6/15/2024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SNW-PD</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Program end - all funds must be spent</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endParaRPr lang="en-US" sz="1100">
                        <a:effectLst/>
                        <a:latin typeface="Batang" panose="02030600000101010101" pitchFamily="18" charset="-127"/>
                        <a:ea typeface="Batang" panose="02030600000101010101" pitchFamily="18" charset="-127"/>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511816195"/>
                  </a:ext>
                </a:extLst>
              </a:tr>
              <a:tr h="171450">
                <a:tc>
                  <a:txBody>
                    <a:bodyPr/>
                    <a:lstStyle/>
                    <a:p>
                      <a:pPr algn="r" fontAlgn="ctr"/>
                      <a:r>
                        <a:rPr lang="en-US" sz="1100">
                          <a:effectLst/>
                          <a:highlight>
                            <a:srgbClr val="DDEBF7"/>
                          </a:highlight>
                          <a:latin typeface="Batang"/>
                          <a:ea typeface="Batang"/>
                        </a:rPr>
                        <a:t>6/17/2024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ESSER III  </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CSI-wide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Deadline to submit final RFF</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err="1">
                          <a:effectLst/>
                          <a:highlight>
                            <a:srgbClr val="DDEBF7"/>
                          </a:highlight>
                          <a:latin typeface="Batang"/>
                          <a:ea typeface="Batang"/>
                        </a:rPr>
                        <a:t>GrantVantage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extLst>
                  <a:ext uri="{0D108BD9-81ED-4DB2-BD59-A6C34878D82A}">
                    <a16:rowId xmlns:a16="http://schemas.microsoft.com/office/drawing/2014/main" val="2754339027"/>
                  </a:ext>
                </a:extLst>
              </a:tr>
              <a:tr h="171450">
                <a:tc>
                  <a:txBody>
                    <a:bodyPr/>
                    <a:lstStyle/>
                    <a:p>
                      <a:pPr algn="r" fontAlgn="ctr"/>
                      <a:r>
                        <a:rPr lang="en-US" sz="1100">
                          <a:effectLst/>
                          <a:latin typeface="Batang"/>
                          <a:ea typeface="Batang"/>
                        </a:rPr>
                        <a:t>6/17/2024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SLG</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Deadline to spend State Library Grant funds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dirty="0">
                          <a:effectLst/>
                          <a:latin typeface="Batang"/>
                          <a:ea typeface="Batang"/>
                        </a:rPr>
                        <a:t>GrantVantage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913781607"/>
                  </a:ext>
                </a:extLst>
              </a:tr>
            </a:tbl>
          </a:graphicData>
        </a:graphic>
      </p:graphicFrame>
    </p:spTree>
    <p:extLst>
      <p:ext uri="{BB962C8B-B14F-4D97-AF65-F5344CB8AC3E}">
        <p14:creationId xmlns:p14="http://schemas.microsoft.com/office/powerpoint/2010/main" val="1705800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0BD9A-697F-5595-61A4-02594C8F59CB}"/>
              </a:ext>
            </a:extLst>
          </p:cNvPr>
          <p:cNvSpPr>
            <a:spLocks noGrp="1"/>
          </p:cNvSpPr>
          <p:nvPr>
            <p:ph type="title"/>
          </p:nvPr>
        </p:nvSpPr>
        <p:spPr>
          <a:xfrm>
            <a:off x="322575" y="256579"/>
            <a:ext cx="7886700" cy="274279"/>
          </a:xfrm>
        </p:spPr>
        <p:txBody>
          <a:bodyPr anchor="ctr">
            <a:normAutofit fontScale="90000"/>
          </a:bodyPr>
          <a:lstStyle/>
          <a:p>
            <a:r>
              <a:rPr lang="en-US" sz="4500"/>
              <a:t>Upcoming Grant Deadlines - July</a:t>
            </a:r>
          </a:p>
        </p:txBody>
      </p:sp>
      <p:graphicFrame>
        <p:nvGraphicFramePr>
          <p:cNvPr id="4" name="Table 3">
            <a:extLst>
              <a:ext uri="{FF2B5EF4-FFF2-40B4-BE49-F238E27FC236}">
                <a16:creationId xmlns:a16="http://schemas.microsoft.com/office/drawing/2014/main" id="{CAE61025-0225-AAE6-27DA-E86A5CE8AD4D}"/>
              </a:ext>
            </a:extLst>
          </p:cNvPr>
          <p:cNvGraphicFramePr>
            <a:graphicFrameLocks noGrp="1"/>
          </p:cNvGraphicFramePr>
          <p:nvPr>
            <p:extLst>
              <p:ext uri="{D42A27DB-BD31-4B8C-83A1-F6EECF244321}">
                <p14:modId xmlns:p14="http://schemas.microsoft.com/office/powerpoint/2010/main" val="3028082102"/>
              </p:ext>
            </p:extLst>
          </p:nvPr>
        </p:nvGraphicFramePr>
        <p:xfrm>
          <a:off x="194310" y="1005840"/>
          <a:ext cx="8610517" cy="3905250"/>
        </p:xfrm>
        <a:graphic>
          <a:graphicData uri="http://schemas.openxmlformats.org/drawingml/2006/table">
            <a:tbl>
              <a:tblPr firstRow="1" bandRow="1">
                <a:tableStyleId>{5C22544A-7EE6-4342-B048-85BDC9FD1C3A}</a:tableStyleId>
              </a:tblPr>
              <a:tblGrid>
                <a:gridCol w="711440">
                  <a:extLst>
                    <a:ext uri="{9D8B030D-6E8A-4147-A177-3AD203B41FA5}">
                      <a16:colId xmlns:a16="http://schemas.microsoft.com/office/drawing/2014/main" val="2963385889"/>
                    </a:ext>
                  </a:extLst>
                </a:gridCol>
                <a:gridCol w="1569352">
                  <a:extLst>
                    <a:ext uri="{9D8B030D-6E8A-4147-A177-3AD203B41FA5}">
                      <a16:colId xmlns:a16="http://schemas.microsoft.com/office/drawing/2014/main" val="3168273329"/>
                    </a:ext>
                  </a:extLst>
                </a:gridCol>
                <a:gridCol w="1056697">
                  <a:extLst>
                    <a:ext uri="{9D8B030D-6E8A-4147-A177-3AD203B41FA5}">
                      <a16:colId xmlns:a16="http://schemas.microsoft.com/office/drawing/2014/main" val="2141587678"/>
                    </a:ext>
                  </a:extLst>
                </a:gridCol>
                <a:gridCol w="3473503">
                  <a:extLst>
                    <a:ext uri="{9D8B030D-6E8A-4147-A177-3AD203B41FA5}">
                      <a16:colId xmlns:a16="http://schemas.microsoft.com/office/drawing/2014/main" val="1113681006"/>
                    </a:ext>
                  </a:extLst>
                </a:gridCol>
                <a:gridCol w="1799525">
                  <a:extLst>
                    <a:ext uri="{9D8B030D-6E8A-4147-A177-3AD203B41FA5}">
                      <a16:colId xmlns:a16="http://schemas.microsoft.com/office/drawing/2014/main" val="2453435112"/>
                    </a:ext>
                  </a:extLst>
                </a:gridCol>
              </a:tblGrid>
              <a:tr h="171450">
                <a:tc>
                  <a:txBody>
                    <a:bodyPr/>
                    <a:lstStyle/>
                    <a:p>
                      <a:pPr algn="ctr" fontAlgn="ctr"/>
                      <a:r>
                        <a:rPr lang="en-US" sz="1100" b="1">
                          <a:solidFill>
                            <a:srgbClr val="FFFFFF"/>
                          </a:solidFill>
                          <a:effectLst/>
                          <a:highlight>
                            <a:srgbClr val="375623"/>
                          </a:highlight>
                          <a:latin typeface="Batang"/>
                          <a:ea typeface="Batang"/>
                        </a:rPr>
                        <a:t>Date</a:t>
                      </a:r>
                    </a:p>
                  </a:txBody>
                  <a:tcPr marL="9525" marR="9525" marT="9525" anchor="ctr">
                    <a:lnL>
                      <a:noFill/>
                    </a:lnL>
                    <a:lnR>
                      <a:noFill/>
                    </a:lnR>
                    <a:lnT>
                      <a:noFill/>
                    </a:lnT>
                    <a:lnB w="12700">
                      <a:solidFill>
                        <a:schemeClr val="tx1"/>
                      </a:solidFill>
                    </a:lnB>
                    <a:solidFill>
                      <a:srgbClr val="375623"/>
                    </a:solidFill>
                  </a:tcPr>
                </a:tc>
                <a:tc>
                  <a:txBody>
                    <a:bodyPr/>
                    <a:lstStyle/>
                    <a:p>
                      <a:pPr algn="ctr" fontAlgn="ctr"/>
                      <a:r>
                        <a:rPr lang="en-US" sz="1100" b="1">
                          <a:solidFill>
                            <a:srgbClr val="FFFFFF"/>
                          </a:solidFill>
                          <a:effectLst/>
                          <a:highlight>
                            <a:srgbClr val="375623"/>
                          </a:highlight>
                          <a:latin typeface="Batang"/>
                          <a:ea typeface="Batang"/>
                        </a:rPr>
                        <a:t>Grant</a:t>
                      </a:r>
                    </a:p>
                  </a:txBody>
                  <a:tcPr marL="9525" marR="9525" marT="9525" anchor="ctr">
                    <a:lnL>
                      <a:noFill/>
                    </a:lnL>
                    <a:lnR>
                      <a:noFill/>
                    </a:lnR>
                    <a:lnT>
                      <a:noFill/>
                    </a:lnT>
                    <a:lnB w="12700">
                      <a:solidFill>
                        <a:schemeClr val="tx1"/>
                      </a:solidFill>
                    </a:lnB>
                    <a:solidFill>
                      <a:srgbClr val="375623"/>
                    </a:solidFill>
                  </a:tcPr>
                </a:tc>
                <a:tc>
                  <a:txBody>
                    <a:bodyPr/>
                    <a:lstStyle/>
                    <a:p>
                      <a:pPr algn="ctr" fontAlgn="ctr"/>
                      <a:r>
                        <a:rPr lang="en-US" sz="1100" b="1">
                          <a:solidFill>
                            <a:srgbClr val="FFFFFF"/>
                          </a:solidFill>
                          <a:effectLst/>
                          <a:highlight>
                            <a:srgbClr val="375623"/>
                          </a:highlight>
                          <a:latin typeface="Batang"/>
                          <a:ea typeface="Batang"/>
                        </a:rPr>
                        <a:t>Category</a:t>
                      </a:r>
                    </a:p>
                  </a:txBody>
                  <a:tcPr marL="9525" marR="9525" marT="9525" anchor="ctr">
                    <a:lnL>
                      <a:noFill/>
                    </a:lnL>
                    <a:lnR>
                      <a:noFill/>
                    </a:lnR>
                    <a:lnT>
                      <a:noFill/>
                    </a:lnT>
                    <a:lnB w="12700">
                      <a:solidFill>
                        <a:schemeClr val="tx1"/>
                      </a:solidFill>
                    </a:lnB>
                    <a:solidFill>
                      <a:srgbClr val="375623"/>
                    </a:solidFill>
                  </a:tcPr>
                </a:tc>
                <a:tc>
                  <a:txBody>
                    <a:bodyPr/>
                    <a:lstStyle/>
                    <a:p>
                      <a:pPr algn="ctr" fontAlgn="ctr"/>
                      <a:r>
                        <a:rPr lang="en-US" sz="1100" b="1">
                          <a:solidFill>
                            <a:srgbClr val="FFFFFF"/>
                          </a:solidFill>
                          <a:effectLst/>
                          <a:highlight>
                            <a:srgbClr val="375623"/>
                          </a:highlight>
                          <a:latin typeface="Batang"/>
                          <a:ea typeface="Batang"/>
                        </a:rPr>
                        <a:t>Activity</a:t>
                      </a:r>
                    </a:p>
                  </a:txBody>
                  <a:tcPr marL="9525" marR="9525" marT="9525" anchor="ctr">
                    <a:lnL>
                      <a:noFill/>
                    </a:lnL>
                    <a:lnR>
                      <a:noFill/>
                    </a:lnR>
                    <a:lnT>
                      <a:noFill/>
                    </a:lnT>
                    <a:lnB w="12700">
                      <a:solidFill>
                        <a:schemeClr val="tx1"/>
                      </a:solidFill>
                    </a:lnB>
                    <a:solidFill>
                      <a:srgbClr val="375623"/>
                    </a:solidFill>
                  </a:tcPr>
                </a:tc>
                <a:tc>
                  <a:txBody>
                    <a:bodyPr/>
                    <a:lstStyle/>
                    <a:p>
                      <a:pPr algn="ctr" fontAlgn="ctr"/>
                      <a:r>
                        <a:rPr lang="en-US" sz="1100" b="1">
                          <a:solidFill>
                            <a:srgbClr val="FFFFFF"/>
                          </a:solidFill>
                          <a:effectLst/>
                          <a:highlight>
                            <a:srgbClr val="375623"/>
                          </a:highlight>
                          <a:latin typeface="Batang"/>
                          <a:ea typeface="Batang"/>
                        </a:rPr>
                        <a:t>Submission Link/Notes</a:t>
                      </a:r>
                    </a:p>
                  </a:txBody>
                  <a:tcPr marL="9525" marR="9525" marT="9525" anchor="ctr">
                    <a:lnL>
                      <a:noFill/>
                    </a:lnL>
                    <a:lnR>
                      <a:noFill/>
                    </a:lnR>
                    <a:lnT>
                      <a:noFill/>
                    </a:lnT>
                    <a:lnB w="12700">
                      <a:solidFill>
                        <a:schemeClr val="tx1"/>
                      </a:solidFill>
                    </a:lnB>
                    <a:solidFill>
                      <a:srgbClr val="375623"/>
                    </a:solidFill>
                  </a:tcPr>
                </a:tc>
                <a:extLst>
                  <a:ext uri="{0D108BD9-81ED-4DB2-BD59-A6C34878D82A}">
                    <a16:rowId xmlns:a16="http://schemas.microsoft.com/office/drawing/2014/main" val="1830925061"/>
                  </a:ext>
                </a:extLst>
              </a:tr>
              <a:tr h="171450">
                <a:tc>
                  <a:txBody>
                    <a:bodyPr/>
                    <a:lstStyle/>
                    <a:p>
                      <a:pPr algn="r" fontAlgn="ctr"/>
                      <a:r>
                        <a:rPr lang="en-US" sz="1100">
                          <a:effectLst/>
                          <a:latin typeface="Batang"/>
                          <a:ea typeface="Batang"/>
                        </a:rPr>
                        <a:t>7/1/2024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SLG</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Final report due to CSI </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Survey Monkey</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466046294"/>
                  </a:ext>
                </a:extLst>
              </a:tr>
              <a:tr h="342900">
                <a:tc>
                  <a:txBody>
                    <a:bodyPr/>
                    <a:lstStyle/>
                    <a:p>
                      <a:pPr algn="r" fontAlgn="ctr"/>
                      <a:r>
                        <a:rPr lang="en-US" sz="1100">
                          <a:effectLst/>
                          <a:highlight>
                            <a:srgbClr val="DDEBF7"/>
                          </a:highlight>
                          <a:latin typeface="Batang"/>
                          <a:ea typeface="Batang"/>
                        </a:rPr>
                        <a:t>7/9/2024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Milestone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CSI-wide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Milestone #5 - 100% of funding drawn down/Final RFF Deadline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err="1">
                          <a:effectLst/>
                          <a:highlight>
                            <a:srgbClr val="DDEBF7"/>
                          </a:highlight>
                          <a:latin typeface="Batang"/>
                          <a:ea typeface="Batang"/>
                        </a:rPr>
                        <a:t>GrantVantage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extLst>
                  <a:ext uri="{0D108BD9-81ED-4DB2-BD59-A6C34878D82A}">
                    <a16:rowId xmlns:a16="http://schemas.microsoft.com/office/drawing/2014/main" val="1935234516"/>
                  </a:ext>
                </a:extLst>
              </a:tr>
              <a:tr h="171450">
                <a:tc>
                  <a:txBody>
                    <a:bodyPr/>
                    <a:lstStyle/>
                    <a:p>
                      <a:pPr algn="r" fontAlgn="ctr"/>
                      <a:r>
                        <a:rPr lang="en-US" sz="1100">
                          <a:effectLst/>
                          <a:highlight>
                            <a:srgbClr val="DDEBF7"/>
                          </a:highlight>
                          <a:latin typeface="Batang"/>
                          <a:ea typeface="Batang"/>
                        </a:rPr>
                        <a:t>7/9/2024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Salary </a:t>
                      </a:r>
                      <a:r>
                        <a:rPr lang="en-US" sz="1100" err="1">
                          <a:effectLst/>
                          <a:highlight>
                            <a:srgbClr val="DDEBF7"/>
                          </a:highlight>
                          <a:latin typeface="Batang"/>
                          <a:ea typeface="Batang"/>
                        </a:rPr>
                        <a:t>Accurals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CSI-wide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Salary accrual reporting deadline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err="1">
                          <a:effectLst/>
                          <a:highlight>
                            <a:srgbClr val="DDEBF7"/>
                          </a:highlight>
                          <a:latin typeface="Batang"/>
                          <a:ea typeface="Batang"/>
                        </a:rPr>
                        <a:t>GrantVantage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extLst>
                  <a:ext uri="{0D108BD9-81ED-4DB2-BD59-A6C34878D82A}">
                    <a16:rowId xmlns:a16="http://schemas.microsoft.com/office/drawing/2014/main" val="3071871392"/>
                  </a:ext>
                </a:extLst>
              </a:tr>
              <a:tr h="171450">
                <a:tc>
                  <a:txBody>
                    <a:bodyPr/>
                    <a:lstStyle/>
                    <a:p>
                      <a:pPr algn="r" fontAlgn="ctr"/>
                      <a:r>
                        <a:rPr lang="en-US" sz="1100">
                          <a:effectLst/>
                          <a:latin typeface="Batang"/>
                          <a:ea typeface="Batang"/>
                        </a:rPr>
                        <a:t>7/15/2024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CCLC - Cohort E2</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June Attendance Data due for submission</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u="sng">
                          <a:solidFill>
                            <a:srgbClr val="0563C1"/>
                          </a:solidFill>
                          <a:effectLst/>
                          <a:latin typeface="Batang"/>
                          <a:ea typeface="Batang"/>
                          <a:hlinkClick r:id="rId2"/>
                        </a:rPr>
                        <a:t>Submission Link</a:t>
                      </a:r>
                      <a:endParaRPr lang="en-US" sz="1100" u="sng">
                        <a:solidFill>
                          <a:srgbClr val="0563C1"/>
                        </a:solidFill>
                        <a:effectLst/>
                        <a:latin typeface="Batang"/>
                        <a:ea typeface="Batang"/>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1946224529"/>
                  </a:ext>
                </a:extLst>
              </a:tr>
              <a:tr h="342900">
                <a:tc>
                  <a:txBody>
                    <a:bodyPr/>
                    <a:lstStyle/>
                    <a:p>
                      <a:pPr algn="r" fontAlgn="ctr"/>
                      <a:r>
                        <a:rPr lang="en-US" sz="1100">
                          <a:effectLst/>
                          <a:latin typeface="Batang"/>
                          <a:ea typeface="Batang"/>
                        </a:rPr>
                        <a:t>7/15/2024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CCLC - Cohort E2</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r>
                        <a:rPr lang="en-US" sz="1100">
                          <a:effectLst/>
                          <a:latin typeface="Batang"/>
                          <a:ea typeface="Batang"/>
                        </a:rPr>
                        <a:t>FY2023-24 EOY Reporting Survey due to CDE via Qualtrics and EOY Supplemental Documents due to CDE</a:t>
                      </a:r>
                    </a:p>
                  </a:txBody>
                  <a:tcPr marL="9525" marR="9525" marT="9525"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endParaRPr lang="en-US" sz="1100">
                        <a:effectLst/>
                        <a:latin typeface="Batang" panose="02030600000101010101" pitchFamily="18" charset="-127"/>
                        <a:ea typeface="Batang" panose="02030600000101010101" pitchFamily="18" charset="-127"/>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653350985"/>
                  </a:ext>
                </a:extLst>
              </a:tr>
              <a:tr h="171450">
                <a:tc>
                  <a:txBody>
                    <a:bodyPr/>
                    <a:lstStyle/>
                    <a:p>
                      <a:pPr algn="r" fontAlgn="ctr"/>
                      <a:r>
                        <a:rPr lang="en-US" sz="1100">
                          <a:effectLst/>
                          <a:latin typeface="Batang"/>
                          <a:ea typeface="Batang"/>
                        </a:rPr>
                        <a:t>7/15/2024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CCLC - Cohort X</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June Attendance Data due for submission</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u="sng">
                          <a:solidFill>
                            <a:srgbClr val="0563C1"/>
                          </a:solidFill>
                          <a:effectLst/>
                          <a:latin typeface="Batang"/>
                          <a:ea typeface="Batang"/>
                          <a:hlinkClick r:id="rId2"/>
                        </a:rPr>
                        <a:t>Submission Link</a:t>
                      </a:r>
                      <a:endParaRPr lang="en-US" sz="1100" u="sng">
                        <a:solidFill>
                          <a:srgbClr val="0563C1"/>
                        </a:solidFill>
                        <a:effectLst/>
                        <a:latin typeface="Batang"/>
                        <a:ea typeface="Batang"/>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031930079"/>
                  </a:ext>
                </a:extLst>
              </a:tr>
              <a:tr h="342900">
                <a:tc>
                  <a:txBody>
                    <a:bodyPr/>
                    <a:lstStyle/>
                    <a:p>
                      <a:pPr algn="r" fontAlgn="ctr"/>
                      <a:r>
                        <a:rPr lang="en-US" sz="1100">
                          <a:effectLst/>
                          <a:latin typeface="Batang"/>
                          <a:ea typeface="Batang"/>
                        </a:rPr>
                        <a:t>7/15/2024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CCLC - Cohort X</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All 2023-24 GPRA Measures data uploaded by subgrantees into </a:t>
                      </a:r>
                      <a:r>
                        <a:rPr lang="en-US" sz="1100" err="1">
                          <a:effectLst/>
                          <a:latin typeface="Batang"/>
                          <a:ea typeface="Batang"/>
                        </a:rPr>
                        <a:t>EZReports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u="sng">
                          <a:solidFill>
                            <a:srgbClr val="0563C1"/>
                          </a:solidFill>
                          <a:effectLst/>
                          <a:latin typeface="Batang"/>
                          <a:ea typeface="Batang"/>
                          <a:hlinkClick r:id="rId2"/>
                        </a:rPr>
                        <a:t>Submission Link</a:t>
                      </a:r>
                      <a:endParaRPr lang="en-US" sz="1100" u="sng">
                        <a:solidFill>
                          <a:srgbClr val="0563C1"/>
                        </a:solidFill>
                        <a:effectLst/>
                        <a:latin typeface="Batang"/>
                        <a:ea typeface="Batang"/>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51270206"/>
                  </a:ext>
                </a:extLst>
              </a:tr>
              <a:tr h="342900">
                <a:tc>
                  <a:txBody>
                    <a:bodyPr/>
                    <a:lstStyle/>
                    <a:p>
                      <a:pPr algn="r" fontAlgn="ctr"/>
                      <a:r>
                        <a:rPr lang="en-US" sz="1100">
                          <a:effectLst/>
                          <a:latin typeface="Batang"/>
                          <a:ea typeface="Batang"/>
                        </a:rPr>
                        <a:t>7/15/2024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CCLC - Cohort X</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r>
                        <a:rPr lang="en-US" sz="1100">
                          <a:effectLst/>
                          <a:latin typeface="Batang"/>
                          <a:ea typeface="Batang"/>
                        </a:rPr>
                        <a:t>Awarded Schools</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b"/>
                      <a:r>
                        <a:rPr lang="en-US" sz="1100">
                          <a:effectLst/>
                          <a:latin typeface="Batang"/>
                          <a:ea typeface="Batang"/>
                        </a:rPr>
                        <a:t>FY2023-24 EOY Reporting Survey due to CDE via Qualtrics and EOY Supplemental Documents due to CDE</a:t>
                      </a:r>
                    </a:p>
                  </a:txBody>
                  <a:tcPr marL="9525" marR="9525" marT="9525" anchor="b">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fontAlgn="ctr"/>
                      <a:endParaRPr lang="en-US" sz="1100">
                        <a:effectLst/>
                        <a:latin typeface="Batang" panose="02030600000101010101" pitchFamily="18" charset="-127"/>
                        <a:ea typeface="Batang" panose="02030600000101010101" pitchFamily="18" charset="-127"/>
                      </a:endParaRP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360789522"/>
                  </a:ext>
                </a:extLst>
              </a:tr>
              <a:tr h="171450">
                <a:tc>
                  <a:txBody>
                    <a:bodyPr/>
                    <a:lstStyle/>
                    <a:p>
                      <a:pPr algn="r" fontAlgn="ctr"/>
                      <a:r>
                        <a:rPr lang="en-US" sz="1100">
                          <a:effectLst/>
                          <a:highlight>
                            <a:srgbClr val="DDEBF7"/>
                          </a:highlight>
                          <a:latin typeface="Batang"/>
                          <a:ea typeface="Batang"/>
                        </a:rPr>
                        <a:t>7/15/2024</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ECEA</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CSI-wide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a:effectLst/>
                          <a:highlight>
                            <a:srgbClr val="DDEBF7"/>
                          </a:highlight>
                          <a:latin typeface="Batang"/>
                          <a:ea typeface="Batang"/>
                        </a:rPr>
                        <a:t>Deadline to submit Quarter 4 IFR - expenses 04/01 - 06/30</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tc>
                  <a:txBody>
                    <a:bodyPr/>
                    <a:lstStyle/>
                    <a:p>
                      <a:pPr fontAlgn="ctr"/>
                      <a:r>
                        <a:rPr lang="en-US" sz="1100" dirty="0">
                          <a:effectLst/>
                          <a:highlight>
                            <a:srgbClr val="DDEBF7"/>
                          </a:highlight>
                          <a:latin typeface="Batang"/>
                          <a:ea typeface="Batang"/>
                        </a:rPr>
                        <a:t>GrantVantage</a:t>
                      </a:r>
                    </a:p>
                  </a:txBody>
                  <a:tcPr marL="9525" marR="9525" marT="9525" anchor="ctr">
                    <a:lnL w="12700">
                      <a:solidFill>
                        <a:schemeClr val="tx1"/>
                      </a:solidFill>
                    </a:lnL>
                    <a:lnR w="12700">
                      <a:solidFill>
                        <a:schemeClr val="tx1"/>
                      </a:solidFill>
                    </a:lnR>
                    <a:lnT w="12700">
                      <a:solidFill>
                        <a:schemeClr val="tx1"/>
                      </a:solidFill>
                    </a:lnT>
                    <a:lnB w="12700">
                      <a:solidFill>
                        <a:schemeClr val="tx1"/>
                      </a:solidFill>
                    </a:lnB>
                    <a:solidFill>
                      <a:srgbClr val="DDEBF7"/>
                    </a:solidFill>
                  </a:tcPr>
                </a:tc>
                <a:extLst>
                  <a:ext uri="{0D108BD9-81ED-4DB2-BD59-A6C34878D82A}">
                    <a16:rowId xmlns:a16="http://schemas.microsoft.com/office/drawing/2014/main" val="1373448759"/>
                  </a:ext>
                </a:extLst>
              </a:tr>
            </a:tbl>
          </a:graphicData>
        </a:graphic>
      </p:graphicFrame>
    </p:spTree>
    <p:extLst>
      <p:ext uri="{BB962C8B-B14F-4D97-AF65-F5344CB8AC3E}">
        <p14:creationId xmlns:p14="http://schemas.microsoft.com/office/powerpoint/2010/main" val="301996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6E0C-5F41-4484-961A-5F6EF71B242E}"/>
              </a:ext>
            </a:extLst>
          </p:cNvPr>
          <p:cNvSpPr>
            <a:spLocks noGrp="1"/>
          </p:cNvSpPr>
          <p:nvPr>
            <p:ph type="title"/>
          </p:nvPr>
        </p:nvSpPr>
        <p:spPr>
          <a:xfrm>
            <a:off x="620182" y="231926"/>
            <a:ext cx="7886700" cy="1325563"/>
          </a:xfrm>
          <a:noFill/>
        </p:spPr>
        <p:txBody>
          <a:bodyPr anchor="ctr">
            <a:normAutofit/>
          </a:bodyPr>
          <a:lstStyle/>
          <a:p>
            <a:r>
              <a:rPr lang="en-US" sz="3600">
                <a:solidFill>
                  <a:schemeClr val="bg2">
                    <a:lumMod val="25000"/>
                  </a:schemeClr>
                </a:solidFill>
              </a:rPr>
              <a:t>Agenda</a:t>
            </a:r>
          </a:p>
        </p:txBody>
      </p:sp>
      <p:sp>
        <p:nvSpPr>
          <p:cNvPr id="4" name="Content Placeholder 3">
            <a:extLst>
              <a:ext uri="{FF2B5EF4-FFF2-40B4-BE49-F238E27FC236}">
                <a16:creationId xmlns:a16="http://schemas.microsoft.com/office/drawing/2014/main" id="{930DE667-4427-2238-1E7A-454B1382D308}"/>
              </a:ext>
            </a:extLst>
          </p:cNvPr>
          <p:cNvSpPr>
            <a:spLocks noGrp="1"/>
          </p:cNvSpPr>
          <p:nvPr>
            <p:ph idx="1"/>
          </p:nvPr>
        </p:nvSpPr>
        <p:spPr>
          <a:xfrm>
            <a:off x="618242" y="1281267"/>
            <a:ext cx="8061705" cy="4981027"/>
          </a:xfrm>
        </p:spPr>
        <p:txBody>
          <a:bodyPr vert="horz" lIns="91440" tIns="45720" rIns="91440" bIns="45720" rtlCol="0" anchor="t">
            <a:normAutofit fontScale="92500" lnSpcReduction="10000"/>
          </a:bodyPr>
          <a:lstStyle/>
          <a:p>
            <a:pPr marL="342900" indent="-342900">
              <a:lnSpc>
                <a:spcPct val="150000"/>
              </a:lnSpc>
              <a:spcBef>
                <a:spcPts val="0"/>
              </a:spcBef>
              <a:buFont typeface="Wingdings" panose="020B0604020202020204" pitchFamily="34" charset="0"/>
              <a:buChar char="§"/>
            </a:pPr>
            <a:r>
              <a:rPr lang="en-US" sz="2000">
                <a:latin typeface="Calibri Light"/>
                <a:ea typeface="Calibri"/>
                <a:cs typeface="Arial"/>
              </a:rPr>
              <a:t>CSI Finance Team Introduction</a:t>
            </a:r>
            <a:endParaRPr lang="en-US">
              <a:ea typeface="Calibri" panose="020F0502020204030204"/>
              <a:cs typeface="Calibri" panose="020F0502020204030204"/>
            </a:endParaRPr>
          </a:p>
          <a:p>
            <a:pPr marL="342900" indent="-342900">
              <a:lnSpc>
                <a:spcPct val="150000"/>
              </a:lnSpc>
              <a:spcBef>
                <a:spcPts val="0"/>
              </a:spcBef>
              <a:buFont typeface="Wingdings" panose="020B0604020202020204" pitchFamily="34" charset="0"/>
              <a:buChar char="§"/>
            </a:pPr>
            <a:r>
              <a:rPr lang="en-US" u="sng">
                <a:latin typeface="Calibri Light"/>
                <a:ea typeface="Calibri Light"/>
                <a:cs typeface="Calibri Light"/>
              </a:rPr>
              <a:t>School Finance:</a:t>
            </a:r>
            <a:r>
              <a:rPr lang="en-US">
                <a:latin typeface="Calibri Light"/>
                <a:ea typeface="Calibri Light"/>
                <a:cs typeface="Calibri Light"/>
              </a:rPr>
              <a:t> Audit Prep - Chris Banta from </a:t>
            </a:r>
            <a:r>
              <a:rPr lang="en-US" i="1">
                <a:latin typeface="Calibri Light"/>
                <a:ea typeface="Calibri Light"/>
                <a:cs typeface="Calibri Light"/>
              </a:rPr>
              <a:t>Hoelting &amp; Company, Inc</a:t>
            </a:r>
            <a:endParaRPr lang="en-US" sz="2000" i="1">
              <a:latin typeface="Calibri Light"/>
              <a:ea typeface="Calibri Light"/>
              <a:cs typeface="Arial"/>
            </a:endParaRPr>
          </a:p>
          <a:p>
            <a:pPr marL="342900" indent="-342900">
              <a:lnSpc>
                <a:spcPct val="150000"/>
              </a:lnSpc>
              <a:spcBef>
                <a:spcPts val="0"/>
              </a:spcBef>
              <a:buFont typeface="Wingdings" panose="020B0604020202020204" pitchFamily="34" charset="0"/>
              <a:buChar char="§"/>
            </a:pPr>
            <a:r>
              <a:rPr lang="en-US" u="sng">
                <a:latin typeface="Calibri Light"/>
                <a:ea typeface="Calibri Light"/>
                <a:cs typeface="Calibri Light"/>
              </a:rPr>
              <a:t>School Food Authority:</a:t>
            </a:r>
            <a:r>
              <a:rPr lang="en-US">
                <a:latin typeface="Calibri Light"/>
                <a:ea typeface="Calibri Light"/>
                <a:cs typeface="Calibri Light"/>
              </a:rPr>
              <a:t> End of Year Inventory / Self Operating Schools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School Food Authority: </a:t>
            </a:r>
            <a:r>
              <a:rPr lang="en-US" sz="2000">
                <a:latin typeface="Calibri Light"/>
                <a:ea typeface="Calibri Light"/>
                <a:cs typeface="Calibri Light"/>
              </a:rPr>
              <a:t> FY2024-25 MOUs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School Finance:</a:t>
            </a:r>
            <a:r>
              <a:rPr lang="en-US" sz="2000">
                <a:latin typeface="Calibri Light"/>
                <a:ea typeface="Calibri Light"/>
                <a:cs typeface="Calibri Light"/>
              </a:rPr>
              <a:t> SPED Reserve </a:t>
            </a:r>
          </a:p>
          <a:p>
            <a:pPr marL="342900" indent="-342900">
              <a:lnSpc>
                <a:spcPct val="150000"/>
              </a:lnSpc>
              <a:spcBef>
                <a:spcPts val="0"/>
              </a:spcBef>
              <a:buFont typeface="Wingdings" panose="020B0604020202020204" pitchFamily="34" charset="0"/>
              <a:buChar char="§"/>
            </a:pPr>
            <a:r>
              <a:rPr lang="en-US" u="sng">
                <a:latin typeface="Calibri Light"/>
                <a:ea typeface="Calibri Light"/>
                <a:cs typeface="Calibri Light"/>
              </a:rPr>
              <a:t>School Finance</a:t>
            </a:r>
            <a:r>
              <a:rPr lang="en-US" sz="2000" u="sng">
                <a:latin typeface="Calibri Light"/>
                <a:ea typeface="Calibri Light"/>
                <a:cs typeface="Calibri"/>
              </a:rPr>
              <a:t>:</a:t>
            </a:r>
            <a:r>
              <a:rPr lang="en-US" sz="2000">
                <a:latin typeface="Calibri Light"/>
                <a:ea typeface="Calibri Light"/>
                <a:cs typeface="Calibri"/>
              </a:rPr>
              <a:t> Newcomer Funding</a:t>
            </a:r>
          </a:p>
          <a:p>
            <a:pPr marL="342900" indent="-342900">
              <a:lnSpc>
                <a:spcPct val="150000"/>
              </a:lnSpc>
              <a:spcBef>
                <a:spcPts val="0"/>
              </a:spcBef>
              <a:buFont typeface="Wingdings" panose="020B0604020202020204" pitchFamily="34" charset="0"/>
              <a:buChar char="§"/>
            </a:pPr>
            <a:r>
              <a:rPr lang="en-US" u="sng">
                <a:latin typeface="Calibri Light"/>
                <a:ea typeface="Calibri Light"/>
                <a:cs typeface="Calibri Light"/>
              </a:rPr>
              <a:t>School Finance</a:t>
            </a:r>
            <a:r>
              <a:rPr lang="en-US" sz="2000" u="sng">
                <a:latin typeface="Calibri Light"/>
                <a:ea typeface="Calibri Light"/>
                <a:cs typeface="Calibri"/>
              </a:rPr>
              <a:t>:</a:t>
            </a:r>
            <a:r>
              <a:rPr lang="en-US" sz="2000">
                <a:latin typeface="Calibri Light"/>
                <a:ea typeface="Calibri Light"/>
                <a:cs typeface="Calibri"/>
              </a:rPr>
              <a:t> Budget Reminders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Review Year-end Key Grant Deadlines</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a:t>
            </a:r>
            <a:r>
              <a:rPr lang="en-US" sz="2000">
                <a:latin typeface="Calibri Light"/>
                <a:ea typeface="Calibri Light"/>
                <a:cs typeface="+mn-lt"/>
              </a:rPr>
              <a:t>Salary Accruals &amp; Reporting</a:t>
            </a:r>
            <a:endParaRPr lang="en-US" sz="2000">
              <a:latin typeface="Calibri Light"/>
              <a:ea typeface="Calibri Light"/>
              <a:cs typeface="Calibri Light"/>
            </a:endParaRP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a:rPr>
              <a:t>Grants:</a:t>
            </a:r>
            <a:r>
              <a:rPr lang="en-US" sz="2000">
                <a:latin typeface="Calibri Light"/>
                <a:ea typeface="Calibri Light"/>
                <a:cs typeface="Calibri"/>
              </a:rPr>
              <a:t> MPG Summer PD Opportunity</a:t>
            </a:r>
          </a:p>
          <a:p>
            <a:pPr marL="342900" indent="-342900">
              <a:lnSpc>
                <a:spcPct val="150000"/>
              </a:lnSpc>
              <a:spcBef>
                <a:spcPts val="0"/>
              </a:spcBef>
              <a:buFont typeface="Wingdings" panose="020B0604020202020204" pitchFamily="34" charset="0"/>
              <a:buChar char="§"/>
            </a:pPr>
            <a:r>
              <a:rPr lang="en-US" sz="2000" u="sng">
                <a:latin typeface="Calibri Light"/>
                <a:ea typeface="Calibri Light"/>
                <a:cs typeface="Calibri Light"/>
              </a:rPr>
              <a:t>Grants:</a:t>
            </a:r>
            <a:r>
              <a:rPr lang="en-US" sz="2000">
                <a:latin typeface="Calibri Light"/>
                <a:ea typeface="Calibri Light"/>
                <a:cs typeface="Calibri Light"/>
              </a:rPr>
              <a:t> </a:t>
            </a:r>
            <a:r>
              <a:rPr lang="en-US" sz="2000" err="1">
                <a:latin typeface="Calibri Light"/>
                <a:ea typeface="Calibri Light"/>
                <a:cs typeface="Calibri Light"/>
              </a:rPr>
              <a:t>GrantVantage</a:t>
            </a:r>
            <a:r>
              <a:rPr lang="en-US" sz="2000">
                <a:latin typeface="Calibri Light"/>
                <a:ea typeface="Calibri Light"/>
                <a:cs typeface="Calibri Light"/>
              </a:rPr>
              <a:t> Process Update</a:t>
            </a:r>
            <a:endParaRPr lang="en-US" sz="2000">
              <a:latin typeface="Calibri Light"/>
              <a:ea typeface="Calibri Light"/>
              <a:cs typeface="Calibri"/>
            </a:endParaRPr>
          </a:p>
          <a:p>
            <a:pPr marL="342900" indent="-342900">
              <a:lnSpc>
                <a:spcPct val="150000"/>
              </a:lnSpc>
              <a:spcBef>
                <a:spcPts val="0"/>
              </a:spcBef>
              <a:buFont typeface="Wingdings" panose="020B0604020202020204" pitchFamily="34" charset="0"/>
              <a:buChar char="§"/>
            </a:pPr>
            <a:r>
              <a:rPr lang="en-US" u="sng">
                <a:latin typeface="Calibri Light"/>
                <a:ea typeface="Calibri Light"/>
                <a:cs typeface="Calibri Light"/>
              </a:rPr>
              <a:t>Grants: </a:t>
            </a:r>
            <a:r>
              <a:rPr lang="en-US">
                <a:latin typeface="Calibri Light"/>
                <a:ea typeface="Calibri Light"/>
                <a:cs typeface="Calibri Light"/>
              </a:rPr>
              <a:t>CDE Open Competitive Grants</a:t>
            </a:r>
          </a:p>
          <a:p>
            <a:pPr marL="0" indent="0">
              <a:lnSpc>
                <a:spcPct val="150000"/>
              </a:lnSpc>
              <a:spcBef>
                <a:spcPts val="0"/>
              </a:spcBef>
              <a:buNone/>
            </a:pPr>
            <a:endParaRPr lang="en-US" sz="2000">
              <a:latin typeface="Calibri Light"/>
              <a:ea typeface="Calibri Light"/>
              <a:cs typeface="Calibri"/>
            </a:endParaRPr>
          </a:p>
          <a:p>
            <a:pPr marL="342900" indent="-342900">
              <a:lnSpc>
                <a:spcPct val="150000"/>
              </a:lnSpc>
              <a:spcBef>
                <a:spcPts val="0"/>
              </a:spcBef>
              <a:buFont typeface="Wingdings" panose="020B0604020202020204" pitchFamily="34" charset="0"/>
              <a:buChar char="§"/>
            </a:pPr>
            <a:endParaRPr lang="en-US" sz="2400">
              <a:latin typeface="Arial"/>
              <a:ea typeface="Calibri Light"/>
              <a:cs typeface="Arial"/>
            </a:endParaRPr>
          </a:p>
        </p:txBody>
      </p:sp>
    </p:spTree>
    <p:extLst>
      <p:ext uri="{BB962C8B-B14F-4D97-AF65-F5344CB8AC3E}">
        <p14:creationId xmlns:p14="http://schemas.microsoft.com/office/powerpoint/2010/main" val="195526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descr="Thanks and end presentation">
            <a:extLst>
              <a:ext uri="{FF2B5EF4-FFF2-40B4-BE49-F238E27FC236}">
                <a16:creationId xmlns:a16="http://schemas.microsoft.com/office/drawing/2014/main" id="{9EA306DB-E82F-934D-52B4-B5EE9ACE65E9}"/>
              </a:ext>
            </a:extLst>
          </p:cNvPr>
          <p:cNvSpPr>
            <a:spLocks noGrp="1"/>
          </p:cNvSpPr>
          <p:nvPr>
            <p:ph type="title"/>
          </p:nvPr>
        </p:nvSpPr>
        <p:spPr>
          <a:xfrm>
            <a:off x="628650" y="365126"/>
            <a:ext cx="8200814" cy="5159374"/>
          </a:xfrm>
        </p:spPr>
        <p:txBody>
          <a:bodyPr vert="horz" lIns="91440" tIns="45720" rIns="91440" bIns="45720" rtlCol="0" anchor="b">
            <a:normAutofit/>
          </a:bodyPr>
          <a:lstStyle/>
          <a:p>
            <a:pPr defTabSz="914400"/>
            <a:r>
              <a:rPr lang="en-US" sz="6000" b="1"/>
              <a:t>    </a:t>
            </a:r>
            <a:r>
              <a:rPr lang="en-US" sz="4500" b="1"/>
              <a:t>See you soon...</a:t>
            </a:r>
            <a:endParaRPr lang="en-US" sz="4500" b="1" kern="1200">
              <a:solidFill>
                <a:schemeClr val="bg1"/>
              </a:solidFill>
              <a:latin typeface="+mj-lt"/>
              <a:ea typeface="+mj-ea"/>
              <a:cs typeface="+mj-cs"/>
            </a:endParaRPr>
          </a:p>
        </p:txBody>
      </p:sp>
      <p:sp>
        <p:nvSpPr>
          <p:cNvPr id="9" name="Content Placeholder 8">
            <a:extLst>
              <a:ext uri="{FF2B5EF4-FFF2-40B4-BE49-F238E27FC236}">
                <a16:creationId xmlns:a16="http://schemas.microsoft.com/office/drawing/2014/main" id="{34649A9D-0689-48D9-A5C7-EFF1CC16BFD8}"/>
              </a:ext>
            </a:extLst>
          </p:cNvPr>
          <p:cNvSpPr>
            <a:spLocks noGrp="1"/>
          </p:cNvSpPr>
          <p:nvPr>
            <p:ph idx="1"/>
          </p:nvPr>
        </p:nvSpPr>
        <p:spPr/>
        <p:txBody>
          <a:bodyPr vert="horz" lIns="91440" tIns="45720" rIns="91440" bIns="45720" rtlCol="0" anchor="t">
            <a:normAutofit/>
          </a:bodyPr>
          <a:lstStyle/>
          <a:p>
            <a:pPr marL="0" lvl="1" indent="0" defTabSz="914400">
              <a:spcBef>
                <a:spcPts val="1000"/>
              </a:spcBef>
              <a:buNone/>
            </a:pPr>
            <a:r>
              <a:rPr lang="en-US" sz="1700" kern="1200">
                <a:solidFill>
                  <a:schemeClr val="bg1"/>
                </a:solidFill>
                <a:latin typeface="+mn-lt"/>
                <a:ea typeface="+mn-ea"/>
                <a:cs typeface="+mn-cs"/>
              </a:rPr>
              <a:t>Thank you </a:t>
            </a:r>
          </a:p>
        </p:txBody>
      </p:sp>
      <p:pic>
        <p:nvPicPr>
          <p:cNvPr id="6" name="Graphic 5" descr="Abacus with solid fill">
            <a:extLst>
              <a:ext uri="{FF2B5EF4-FFF2-40B4-BE49-F238E27FC236}">
                <a16:creationId xmlns:a16="http://schemas.microsoft.com/office/drawing/2014/main" id="{C004CD93-6576-29C8-4879-8F1CA36C6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047" y="1226973"/>
            <a:ext cx="3035882" cy="3035882"/>
          </a:xfrm>
          <a:prstGeom prst="rect">
            <a:avLst/>
          </a:prstGeom>
        </p:spPr>
      </p:pic>
      <p:sp>
        <p:nvSpPr>
          <p:cNvPr id="2" name="TextBox 1">
            <a:extLst>
              <a:ext uri="{FF2B5EF4-FFF2-40B4-BE49-F238E27FC236}">
                <a16:creationId xmlns:a16="http://schemas.microsoft.com/office/drawing/2014/main" id="{AA927B70-09E2-E655-DAC0-59F630D254D3}"/>
              </a:ext>
            </a:extLst>
          </p:cNvPr>
          <p:cNvSpPr txBox="1"/>
          <p:nvPr/>
        </p:nvSpPr>
        <p:spPr>
          <a:xfrm>
            <a:off x="3108189" y="2172925"/>
            <a:ext cx="5066645" cy="1569660"/>
          </a:xfrm>
          <a:prstGeom prst="rect">
            <a:avLst/>
          </a:prstGeom>
          <a:noFill/>
        </p:spPr>
        <p:txBody>
          <a:bodyPr wrap="square" lIns="91440" tIns="45720" rIns="91440" bIns="45720" rtlCol="0" anchor="t">
            <a:spAutoFit/>
          </a:bodyPr>
          <a:lstStyle/>
          <a:p>
            <a:r>
              <a:rPr lang="en-US" sz="7800"/>
              <a:t>Thank you! </a:t>
            </a:r>
          </a:p>
          <a:p>
            <a:endParaRPr lang="en-US"/>
          </a:p>
        </p:txBody>
      </p:sp>
    </p:spTree>
    <p:extLst>
      <p:ext uri="{BB962C8B-B14F-4D97-AF65-F5344CB8AC3E}">
        <p14:creationId xmlns:p14="http://schemas.microsoft.com/office/powerpoint/2010/main" val="1442578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uzzle pieces with solid fill">
            <a:extLst>
              <a:ext uri="{FF2B5EF4-FFF2-40B4-BE49-F238E27FC236}">
                <a16:creationId xmlns:a16="http://schemas.microsoft.com/office/drawing/2014/main" id="{6CF588E9-3760-43D5-8353-FCAD8CC44AE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8326" y="4028067"/>
            <a:ext cx="1930796" cy="1930796"/>
          </a:xfrm>
        </p:spPr>
      </p:pic>
      <p:sp>
        <p:nvSpPr>
          <p:cNvPr id="4" name="Title 3">
            <a:extLst>
              <a:ext uri="{FF2B5EF4-FFF2-40B4-BE49-F238E27FC236}">
                <a16:creationId xmlns:a16="http://schemas.microsoft.com/office/drawing/2014/main" id="{9EA306DB-E82F-934D-52B4-B5EE9ACE65E9}"/>
              </a:ext>
            </a:extLst>
          </p:cNvPr>
          <p:cNvSpPr>
            <a:spLocks noGrp="1"/>
          </p:cNvSpPr>
          <p:nvPr>
            <p:ph type="title"/>
          </p:nvPr>
        </p:nvSpPr>
        <p:spPr>
          <a:xfrm>
            <a:off x="628650" y="538973"/>
            <a:ext cx="7886700" cy="4546091"/>
          </a:xfrm>
        </p:spPr>
        <p:txBody>
          <a:bodyPr>
            <a:normAutofit/>
          </a:bodyPr>
          <a:lstStyle/>
          <a:p>
            <a:r>
              <a:rPr lang="en-US" sz="7000"/>
              <a:t>Questions?</a:t>
            </a:r>
            <a:br>
              <a:rPr lang="en-US" sz="7000" b="1">
                <a:cs typeface="Calibri Light"/>
              </a:rPr>
            </a:br>
            <a:br>
              <a:rPr lang="en-US" sz="7000" b="1">
                <a:cs typeface="Calibri Light"/>
              </a:rPr>
            </a:br>
            <a:br>
              <a:rPr lang="en-US" sz="7000" b="1"/>
            </a:br>
            <a:endParaRPr lang="en-US" sz="7000" b="1">
              <a:cs typeface="Calibri Light"/>
            </a:endParaRPr>
          </a:p>
        </p:txBody>
      </p:sp>
      <p:sp>
        <p:nvSpPr>
          <p:cNvPr id="3" name="TextBox 2">
            <a:extLst>
              <a:ext uri="{FF2B5EF4-FFF2-40B4-BE49-F238E27FC236}">
                <a16:creationId xmlns:a16="http://schemas.microsoft.com/office/drawing/2014/main" id="{D338EFD5-B19F-89B3-AB76-96F6932E88AF}"/>
              </a:ext>
            </a:extLst>
          </p:cNvPr>
          <p:cNvSpPr txBox="1"/>
          <p:nvPr/>
        </p:nvSpPr>
        <p:spPr>
          <a:xfrm>
            <a:off x="626659" y="2217740"/>
            <a:ext cx="7631179"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a:latin typeface="Calibri Light"/>
              <a:ea typeface="Calibri Light"/>
              <a:cs typeface="Calibri Light"/>
            </a:endParaRPr>
          </a:p>
          <a:p>
            <a:endParaRPr lang="en-US" sz="1600" b="1">
              <a:latin typeface="Calibri Light"/>
              <a:ea typeface="Calibri Light"/>
              <a:cs typeface="Calibri Light"/>
            </a:endParaRPr>
          </a:p>
          <a:p>
            <a:r>
              <a:rPr lang="en-US" sz="1600" b="1">
                <a:latin typeface="Calibri Light"/>
                <a:cs typeface="Calibri Light"/>
              </a:rPr>
              <a:t>Next Session: Wednesday, June 26th, 2024</a:t>
            </a:r>
            <a:endParaRPr lang="en-US" sz="1600" b="1">
              <a:latin typeface="Calibri Light"/>
              <a:ea typeface="Calibri Light"/>
              <a:cs typeface="Calibri Light"/>
            </a:endParaRPr>
          </a:p>
          <a:p>
            <a:r>
              <a:rPr lang="en-US" sz="1600" b="1">
                <a:latin typeface="Calibri Light"/>
                <a:ea typeface="+mn-lt"/>
                <a:cs typeface="Calibri Light"/>
              </a:rPr>
              <a:t>                         11:30am – 12:30pm</a:t>
            </a:r>
          </a:p>
          <a:p>
            <a:pPr lvl="2"/>
            <a:r>
              <a:rPr lang="en-US" sz="1400">
                <a:latin typeface="Calibri Light"/>
                <a:ea typeface="+mn-lt"/>
                <a:cs typeface="+mn-lt"/>
              </a:rPr>
              <a:t>      </a:t>
            </a:r>
            <a:r>
              <a:rPr lang="en-US" sz="1400">
                <a:latin typeface="Calibri Light"/>
                <a:ea typeface="+mn-lt"/>
                <a:cs typeface="+mn-lt"/>
                <a:hlinkClick r:id="rId5"/>
              </a:rPr>
              <a:t> </a:t>
            </a:r>
            <a:r>
              <a:rPr lang="en-US" sz="1400" u="sng">
                <a:latin typeface="Calibri Light"/>
                <a:ea typeface="+mn-lt"/>
                <a:cs typeface="+mn-lt"/>
                <a:hlinkClick r:id="rId6"/>
              </a:rPr>
              <a:t> Registration Link</a:t>
            </a:r>
            <a:endParaRPr lang="en-US" sz="1400" u="sng">
              <a:latin typeface="Calibri Light"/>
              <a:ea typeface="Calibri Light"/>
              <a:cs typeface="Calibri Light"/>
              <a:hlinkClick r:id="" action="ppaction://noaction"/>
            </a:endParaRPr>
          </a:p>
          <a:p>
            <a:endParaRPr lang="en-US" sz="1600">
              <a:solidFill>
                <a:srgbClr val="000000"/>
              </a:solidFill>
              <a:latin typeface="Calibri Light"/>
              <a:ea typeface="Calibri Light"/>
              <a:cs typeface="Calibri"/>
            </a:endParaRPr>
          </a:p>
          <a:p>
            <a:endParaRPr lang="en-US" sz="1600">
              <a:solidFill>
                <a:srgbClr val="000000"/>
              </a:solidFill>
              <a:latin typeface="Calibri Light"/>
              <a:ea typeface="Calibri Light"/>
              <a:cs typeface="Calibri"/>
            </a:endParaRPr>
          </a:p>
          <a:p>
            <a:r>
              <a:rPr lang="en-US" sz="1400" u="sng">
                <a:solidFill>
                  <a:srgbClr val="0563C1"/>
                </a:solidFill>
                <a:latin typeface="Calibri Light"/>
                <a:cs typeface="Calibri Light"/>
                <a:hlinkClick r:id="rId7">
                  <a:extLst>
                    <a:ext uri="{A12FA001-AC4F-418D-AE19-62706E023703}">
                      <ahyp:hlinkClr xmlns:ahyp="http://schemas.microsoft.com/office/drawing/2018/hyperlinkcolor" val="tx"/>
                    </a:ext>
                  </a:extLst>
                </a:hlinkClick>
              </a:rPr>
              <a:t>Session Feedback Survey</a:t>
            </a:r>
            <a:endParaRPr lang="en-US" sz="1400" u="sng">
              <a:solidFill>
                <a:srgbClr val="0563C1"/>
              </a:solidFill>
              <a:latin typeface="Calibri Light"/>
              <a:ea typeface="Calibri Light"/>
              <a:cs typeface="Calibri Light"/>
            </a:endParaRPr>
          </a:p>
          <a:p>
            <a:r>
              <a:rPr lang="en-US" sz="1400" u="sng">
                <a:solidFill>
                  <a:srgbClr val="0563C1"/>
                </a:solidFill>
                <a:latin typeface="Calibri Light"/>
                <a:cs typeface="Calibri Light"/>
                <a:hlinkClick r:id="rId8">
                  <a:extLst>
                    <a:ext uri="{A12FA001-AC4F-418D-AE19-62706E023703}">
                      <ahyp:hlinkClr xmlns:ahyp="http://schemas.microsoft.com/office/drawing/2018/hyperlinkcolor" val="tx"/>
                    </a:ext>
                  </a:extLst>
                </a:hlinkClick>
              </a:rPr>
              <a:t>School Finance and Grant Training/Resources Link</a:t>
            </a:r>
            <a:endParaRPr lang="en-US" sz="1400" u="sng">
              <a:cs typeface="Calibri" panose="020F0502020204030204"/>
            </a:endParaRPr>
          </a:p>
          <a:p>
            <a:br>
              <a:rPr lang="en-US" sz="1600" b="1">
                <a:latin typeface="Calibri Light"/>
                <a:cs typeface="Calibri Light"/>
              </a:rPr>
            </a:br>
            <a:endParaRPr lang="en-US" sz="1600" b="1">
              <a:latin typeface="Calibri Light"/>
              <a:cs typeface="Calibri Light"/>
            </a:endParaRPr>
          </a:p>
        </p:txBody>
      </p:sp>
    </p:spTree>
    <p:extLst>
      <p:ext uri="{BB962C8B-B14F-4D97-AF65-F5344CB8AC3E}">
        <p14:creationId xmlns:p14="http://schemas.microsoft.com/office/powerpoint/2010/main" val="3310858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C737C-B71E-4491-8FA5-CA23355B208E}"/>
              </a:ext>
            </a:extLst>
          </p:cNvPr>
          <p:cNvSpPr>
            <a:spLocks noGrp="1"/>
          </p:cNvSpPr>
          <p:nvPr>
            <p:ph type="title"/>
          </p:nvPr>
        </p:nvSpPr>
        <p:spPr/>
        <p:txBody>
          <a:bodyPr>
            <a:normAutofit/>
          </a:bodyPr>
          <a:lstStyle/>
          <a:p>
            <a:r>
              <a:rPr lang="en-US" sz="3600"/>
              <a:t>CSI Finance Team - Introductions</a:t>
            </a:r>
          </a:p>
        </p:txBody>
      </p:sp>
      <p:sp>
        <p:nvSpPr>
          <p:cNvPr id="9" name="Content Placeholder 8">
            <a:extLst>
              <a:ext uri="{FF2B5EF4-FFF2-40B4-BE49-F238E27FC236}">
                <a16:creationId xmlns:a16="http://schemas.microsoft.com/office/drawing/2014/main" id="{34649A9D-0689-48D9-A5C7-EFF1CC16BFD8}"/>
              </a:ext>
              <a:ext uri="{C183D7F6-B498-43B3-948B-1728B52AA6E4}">
                <adec:decorative xmlns:adec="http://schemas.microsoft.com/office/drawing/2017/decorative" val="1"/>
              </a:ext>
            </a:extLst>
          </p:cNvPr>
          <p:cNvSpPr>
            <a:spLocks noGrp="1"/>
          </p:cNvSpPr>
          <p:nvPr>
            <p:ph idx="1"/>
          </p:nvPr>
        </p:nvSpPr>
        <p:spPr>
          <a:xfrm>
            <a:off x="628650" y="1864536"/>
            <a:ext cx="8020050" cy="4351338"/>
          </a:xfrm>
        </p:spPr>
        <p:txBody>
          <a:bodyPr vert="horz" lIns="91440" tIns="45720" rIns="91440" bIns="45720" rtlCol="0" anchor="t">
            <a:normAutofit/>
          </a:bodyPr>
          <a:lstStyle/>
          <a:p>
            <a:pPr marL="0" indent="0">
              <a:buNone/>
            </a:pPr>
            <a:r>
              <a:rPr lang="en-US" sz="1800" i="1">
                <a:cs typeface="Calibri"/>
              </a:rPr>
              <a:t>  </a:t>
            </a:r>
            <a:endParaRPr lang="en-US" sz="1800" i="1"/>
          </a:p>
        </p:txBody>
      </p:sp>
      <p:pic>
        <p:nvPicPr>
          <p:cNvPr id="3" name="Graphic 2" descr="Abacus with solid fill">
            <a:extLst>
              <a:ext uri="{FF2B5EF4-FFF2-40B4-BE49-F238E27FC236}">
                <a16:creationId xmlns:a16="http://schemas.microsoft.com/office/drawing/2014/main" id="{C9EB59E4-305F-54D5-1EA4-37029D933C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4856" y="649788"/>
            <a:ext cx="1214748" cy="1214748"/>
          </a:xfrm>
          <a:prstGeom prst="rect">
            <a:avLst/>
          </a:prstGeom>
        </p:spPr>
      </p:pic>
      <p:graphicFrame>
        <p:nvGraphicFramePr>
          <p:cNvPr id="4" name="Diagram 3" descr="CSI Finance team org chart">
            <a:extLst>
              <a:ext uri="{FF2B5EF4-FFF2-40B4-BE49-F238E27FC236}">
                <a16:creationId xmlns:a16="http://schemas.microsoft.com/office/drawing/2014/main" id="{A703518F-1053-2D97-2AA2-10B909151697}"/>
              </a:ext>
            </a:extLst>
          </p:cNvPr>
          <p:cNvGraphicFramePr/>
          <p:nvPr/>
        </p:nvGraphicFramePr>
        <p:xfrm>
          <a:off x="253822" y="2086130"/>
          <a:ext cx="8763572" cy="3310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780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85EA-FB0B-022F-AFB5-336F8667E9D4}"/>
              </a:ext>
            </a:extLst>
          </p:cNvPr>
          <p:cNvSpPr>
            <a:spLocks noGrp="1"/>
          </p:cNvSpPr>
          <p:nvPr>
            <p:ph type="title"/>
          </p:nvPr>
        </p:nvSpPr>
        <p:spPr>
          <a:xfrm>
            <a:off x="538498" y="326490"/>
            <a:ext cx="7886700" cy="1325563"/>
          </a:xfrm>
        </p:spPr>
        <p:txBody>
          <a:bodyPr>
            <a:normAutofit/>
          </a:bodyPr>
          <a:lstStyle/>
          <a:p>
            <a:r>
              <a:rPr lang="en-US" sz="4400"/>
              <a:t>Audit Preparation</a:t>
            </a:r>
          </a:p>
        </p:txBody>
      </p:sp>
      <p:sp>
        <p:nvSpPr>
          <p:cNvPr id="3" name="Content Placeholder 2">
            <a:extLst>
              <a:ext uri="{FF2B5EF4-FFF2-40B4-BE49-F238E27FC236}">
                <a16:creationId xmlns:a16="http://schemas.microsoft.com/office/drawing/2014/main" id="{DA442FB5-31C9-52D0-B543-3433CE3C3754}"/>
              </a:ext>
            </a:extLst>
          </p:cNvPr>
          <p:cNvSpPr>
            <a:spLocks noGrp="1"/>
          </p:cNvSpPr>
          <p:nvPr>
            <p:ph idx="1"/>
          </p:nvPr>
        </p:nvSpPr>
        <p:spPr>
          <a:xfrm>
            <a:off x="628650" y="1400783"/>
            <a:ext cx="7886700" cy="4776180"/>
          </a:xfrm>
          <a:solidFill>
            <a:schemeClr val="bg1"/>
          </a:solidFill>
        </p:spPr>
        <p:txBody>
          <a:bodyPr vert="horz" lIns="91440" tIns="45720" rIns="91440" bIns="45720" rtlCol="0" anchor="t">
            <a:normAutofit/>
          </a:bodyPr>
          <a:lstStyle/>
          <a:p>
            <a:pPr>
              <a:buFont typeface="Wingdings" panose="05000000000000000000" pitchFamily="2" charset="2"/>
              <a:buChar char="q"/>
            </a:pPr>
            <a:r>
              <a:rPr lang="en-US">
                <a:latin typeface="Calibri"/>
                <a:ea typeface="Calibri"/>
                <a:cs typeface="Calibri"/>
              </a:rPr>
              <a:t>Balance Sheet</a:t>
            </a:r>
          </a:p>
          <a:p>
            <a:pPr lvl="1">
              <a:buFont typeface="Wingdings" panose="05000000000000000000" pitchFamily="2" charset="2"/>
              <a:buChar char="§"/>
            </a:pPr>
            <a:r>
              <a:rPr lang="en-US" sz="1600">
                <a:latin typeface="Calibri"/>
                <a:ea typeface="Calibri"/>
                <a:cs typeface="Calibri"/>
              </a:rPr>
              <a:t>Cutoff</a:t>
            </a:r>
          </a:p>
          <a:p>
            <a:pPr lvl="1">
              <a:buFont typeface="Wingdings" panose="05000000000000000000" pitchFamily="2" charset="2"/>
              <a:buChar char="§"/>
            </a:pPr>
            <a:r>
              <a:rPr lang="en-US" sz="1600">
                <a:latin typeface="Calibri"/>
                <a:ea typeface="Calibri"/>
                <a:cs typeface="Calibri"/>
              </a:rPr>
              <a:t>Make Sure All Line Items Have Been Reconciled</a:t>
            </a:r>
          </a:p>
          <a:p>
            <a:pPr lvl="1">
              <a:buFont typeface="Wingdings" panose="05000000000000000000" pitchFamily="2" charset="2"/>
              <a:buChar char="§"/>
            </a:pPr>
            <a:r>
              <a:rPr lang="en-US" sz="1600">
                <a:latin typeface="Calibri"/>
                <a:ea typeface="Calibri"/>
                <a:cs typeface="Calibri"/>
              </a:rPr>
              <a:t>Make Sure Receivables Follow School Policy (60-day Standard)</a:t>
            </a:r>
          </a:p>
          <a:p>
            <a:pPr marL="342900" lvl="1" indent="0">
              <a:buNone/>
            </a:pPr>
            <a:endParaRPr lang="en-US">
              <a:latin typeface="Calibri"/>
              <a:ea typeface="Calibri"/>
              <a:cs typeface="Calibri"/>
            </a:endParaRPr>
          </a:p>
          <a:p>
            <a:pPr>
              <a:buFont typeface="Wingdings" panose="05000000000000000000" pitchFamily="2" charset="2"/>
              <a:buChar char="q"/>
            </a:pPr>
            <a:r>
              <a:rPr lang="en-US">
                <a:latin typeface="Calibri"/>
                <a:ea typeface="Calibri"/>
                <a:cs typeface="Calibri"/>
              </a:rPr>
              <a:t>Statement of Revenue, Expenditures, and Changes in Fund Balance</a:t>
            </a:r>
          </a:p>
          <a:p>
            <a:pPr lvl="1">
              <a:buFont typeface="Wingdings" panose="05000000000000000000" pitchFamily="2" charset="2"/>
              <a:buChar char="§"/>
            </a:pPr>
            <a:r>
              <a:rPr lang="en-US" sz="1600">
                <a:latin typeface="Calibri"/>
                <a:ea typeface="Calibri"/>
                <a:cs typeface="Calibri"/>
              </a:rPr>
              <a:t>Reconcile Grants</a:t>
            </a:r>
          </a:p>
          <a:p>
            <a:pPr lvl="1">
              <a:buFont typeface="Wingdings" panose="05000000000000000000" pitchFamily="2" charset="2"/>
              <a:buChar char="§"/>
            </a:pPr>
            <a:r>
              <a:rPr lang="en-US" sz="1600">
                <a:latin typeface="Calibri"/>
                <a:ea typeface="Calibri"/>
                <a:cs typeface="Calibri"/>
              </a:rPr>
              <a:t>Review Categorization of Expenditures</a:t>
            </a:r>
          </a:p>
          <a:p>
            <a:pPr marL="342900" lvl="1" indent="0">
              <a:buNone/>
            </a:pPr>
            <a:endParaRPr lang="en-US">
              <a:latin typeface="Calibri"/>
              <a:ea typeface="Calibri"/>
              <a:cs typeface="Calibri"/>
            </a:endParaRPr>
          </a:p>
          <a:p>
            <a:pPr>
              <a:buFont typeface="Wingdings" panose="05000000000000000000" pitchFamily="2" charset="2"/>
              <a:buChar char="q"/>
            </a:pPr>
            <a:r>
              <a:rPr lang="en-US">
                <a:latin typeface="Calibri"/>
                <a:ea typeface="Calibri"/>
                <a:cs typeface="Calibri"/>
              </a:rPr>
              <a:t>Government-wide</a:t>
            </a:r>
          </a:p>
          <a:p>
            <a:pPr lvl="1">
              <a:buFont typeface="Wingdings" panose="05000000000000000000" pitchFamily="2" charset="2"/>
              <a:buChar char="§"/>
            </a:pPr>
            <a:r>
              <a:rPr lang="en-US" sz="1600">
                <a:latin typeface="Calibri"/>
                <a:ea typeface="Calibri"/>
                <a:cs typeface="Calibri"/>
              </a:rPr>
              <a:t>Identify Capital Assets Additions and Deletions</a:t>
            </a:r>
          </a:p>
          <a:p>
            <a:pPr marL="342900" lvl="1" indent="0">
              <a:buNone/>
            </a:pPr>
            <a:endParaRPr lang="en-US">
              <a:latin typeface="Calibri"/>
              <a:ea typeface="Calibri"/>
              <a:cs typeface="Calibri"/>
            </a:endParaRPr>
          </a:p>
          <a:p>
            <a:pPr>
              <a:buFont typeface="Wingdings" panose="05000000000000000000" pitchFamily="2" charset="2"/>
              <a:buChar char="q"/>
            </a:pPr>
            <a:r>
              <a:rPr lang="en-US">
                <a:latin typeface="Calibri"/>
                <a:ea typeface="Calibri"/>
                <a:cs typeface="Calibri"/>
              </a:rPr>
              <a:t>General</a:t>
            </a:r>
          </a:p>
          <a:p>
            <a:pPr lvl="1">
              <a:buFont typeface="Wingdings" panose="05000000000000000000" pitchFamily="2" charset="2"/>
              <a:buChar char="§"/>
            </a:pPr>
            <a:r>
              <a:rPr lang="en-US" sz="1600">
                <a:latin typeface="Calibri"/>
                <a:ea typeface="Calibri"/>
                <a:cs typeface="Calibri"/>
              </a:rPr>
              <a:t>Identify All new Leases and Subscription Based IT Arrangements (multi-year software agreements)</a:t>
            </a:r>
          </a:p>
        </p:txBody>
      </p:sp>
    </p:spTree>
    <p:extLst>
      <p:ext uri="{BB962C8B-B14F-4D97-AF65-F5344CB8AC3E}">
        <p14:creationId xmlns:p14="http://schemas.microsoft.com/office/powerpoint/2010/main" val="42488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E269-6EBD-E046-CEC9-46452513004A}"/>
              </a:ext>
            </a:extLst>
          </p:cNvPr>
          <p:cNvSpPr>
            <a:spLocks noGrp="1"/>
          </p:cNvSpPr>
          <p:nvPr>
            <p:ph type="title"/>
          </p:nvPr>
        </p:nvSpPr>
        <p:spPr/>
        <p:txBody>
          <a:bodyPr/>
          <a:lstStyle/>
          <a:p>
            <a:r>
              <a:rPr lang="en-US">
                <a:ea typeface="Calibri Light"/>
                <a:cs typeface="Calibri Light"/>
              </a:rPr>
              <a:t>School Food Authority Updates</a:t>
            </a:r>
            <a:endParaRPr lang="en-US"/>
          </a:p>
        </p:txBody>
      </p:sp>
      <p:sp>
        <p:nvSpPr>
          <p:cNvPr id="3" name="Content Placeholder 2">
            <a:extLst>
              <a:ext uri="{FF2B5EF4-FFF2-40B4-BE49-F238E27FC236}">
                <a16:creationId xmlns:a16="http://schemas.microsoft.com/office/drawing/2014/main" id="{6F41A59E-14FE-4921-148F-5A19C8874E26}"/>
              </a:ext>
            </a:extLst>
          </p:cNvPr>
          <p:cNvSpPr>
            <a:spLocks noGrp="1"/>
          </p:cNvSpPr>
          <p:nvPr>
            <p:ph idx="1"/>
          </p:nvPr>
        </p:nvSpPr>
        <p:spPr/>
        <p:txBody>
          <a:bodyPr vert="horz" lIns="91440" tIns="45720" rIns="91440" bIns="45720" rtlCol="0" anchor="t">
            <a:normAutofit/>
          </a:bodyPr>
          <a:lstStyle/>
          <a:p>
            <a:r>
              <a:rPr lang="en-US">
                <a:ea typeface="Calibri"/>
                <a:cs typeface="Calibri"/>
              </a:rPr>
              <a:t>Memorandum of Understanding-  Due May 20, 2024, signed by Head of School, Nutrition Contact,  CSI School Nutrition Manager, and CSI Controller</a:t>
            </a:r>
          </a:p>
          <a:p>
            <a:r>
              <a:rPr lang="en-US">
                <a:ea typeface="Calibri"/>
                <a:cs typeface="Calibri"/>
              </a:rPr>
              <a:t>Additions to MOU</a:t>
            </a:r>
          </a:p>
          <a:p>
            <a:pPr lvl="1">
              <a:buFont typeface="Calibri" panose="020B0604020202020204" pitchFamily="34" charset="0"/>
              <a:buChar char="-"/>
            </a:pPr>
            <a:r>
              <a:rPr lang="en-US">
                <a:ea typeface="Calibri"/>
                <a:cs typeface="Calibri"/>
              </a:rPr>
              <a:t>Per Food Code all schools that prepare food onsite will have at least two people per site trained to be a Certified Food Service Manager.</a:t>
            </a:r>
          </a:p>
          <a:p>
            <a:pPr lvl="1">
              <a:buFont typeface="Calibri" panose="020B0604020202020204" pitchFamily="34" charset="0"/>
              <a:buChar char="-"/>
            </a:pPr>
            <a:r>
              <a:rPr lang="en-US">
                <a:ea typeface="Calibri"/>
                <a:cs typeface="Calibri"/>
              </a:rPr>
              <a:t>Schools must submit full documentation of all production records, temp logs, and sanitation logs on a month basis. If not received CSI retains the right to withhold meal reimbursement until it is received and verified. </a:t>
            </a:r>
          </a:p>
          <a:p>
            <a:pPr lvl="1">
              <a:buFont typeface="Calibri" panose="020B0604020202020204" pitchFamily="34" charset="0"/>
              <a:buChar char="-"/>
            </a:pPr>
            <a:endParaRPr lang="en-US">
              <a:ea typeface="Calibri"/>
              <a:cs typeface="Calibri"/>
            </a:endParaRPr>
          </a:p>
        </p:txBody>
      </p:sp>
    </p:spTree>
    <p:extLst>
      <p:ext uri="{BB962C8B-B14F-4D97-AF65-F5344CB8AC3E}">
        <p14:creationId xmlns:p14="http://schemas.microsoft.com/office/powerpoint/2010/main" val="427322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1829-7CFA-4A33-59B1-9DCA1D5B33D4}"/>
              </a:ext>
            </a:extLst>
          </p:cNvPr>
          <p:cNvSpPr>
            <a:spLocks noGrp="1"/>
          </p:cNvSpPr>
          <p:nvPr>
            <p:ph type="title"/>
          </p:nvPr>
        </p:nvSpPr>
        <p:spPr/>
        <p:txBody>
          <a:bodyPr/>
          <a:lstStyle/>
          <a:p>
            <a:r>
              <a:rPr lang="en-US" dirty="0">
                <a:ea typeface="Calibri Light"/>
                <a:cs typeface="Calibri Light"/>
              </a:rPr>
              <a:t>School Food Authority Updates continued</a:t>
            </a:r>
            <a:endParaRPr lang="en-US" dirty="0"/>
          </a:p>
        </p:txBody>
      </p:sp>
      <p:sp>
        <p:nvSpPr>
          <p:cNvPr id="3" name="Content Placeholder 2">
            <a:extLst>
              <a:ext uri="{FF2B5EF4-FFF2-40B4-BE49-F238E27FC236}">
                <a16:creationId xmlns:a16="http://schemas.microsoft.com/office/drawing/2014/main" id="{E0365DE6-0963-A65E-BA86-6673BB07068F}"/>
              </a:ext>
            </a:extLst>
          </p:cNvPr>
          <p:cNvSpPr>
            <a:spLocks noGrp="1"/>
          </p:cNvSpPr>
          <p:nvPr>
            <p:ph idx="1"/>
          </p:nvPr>
        </p:nvSpPr>
        <p:spPr/>
        <p:txBody>
          <a:bodyPr vert="horz" lIns="91440" tIns="45720" rIns="91440" bIns="45720" rtlCol="0" anchor="t">
            <a:normAutofit/>
          </a:bodyPr>
          <a:lstStyle/>
          <a:p>
            <a:r>
              <a:rPr lang="en-US" dirty="0">
                <a:ea typeface="Calibri"/>
                <a:cs typeface="Calibri"/>
              </a:rPr>
              <a:t>End of Year Inventory for 23-24 for Self-Operational schools is due to Maggie Necaise on June 3, 2024</a:t>
            </a:r>
          </a:p>
          <a:p>
            <a:endParaRPr lang="en-US" dirty="0">
              <a:ea typeface="Calibri"/>
              <a:cs typeface="Calibri"/>
            </a:endParaRPr>
          </a:p>
          <a:p>
            <a:r>
              <a:rPr lang="en-US" dirty="0">
                <a:ea typeface="Calibri"/>
                <a:cs typeface="Calibri"/>
              </a:rPr>
              <a:t>24-25 reimbursement rates anticipated from USDA by Mid July.</a:t>
            </a:r>
          </a:p>
          <a:p>
            <a:endParaRPr lang="en-US" dirty="0">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37693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1829-7CFA-4A33-59B1-9DCA1D5B33D4}"/>
              </a:ext>
            </a:extLst>
          </p:cNvPr>
          <p:cNvSpPr>
            <a:spLocks noGrp="1"/>
          </p:cNvSpPr>
          <p:nvPr>
            <p:ph type="title"/>
          </p:nvPr>
        </p:nvSpPr>
        <p:spPr/>
        <p:txBody>
          <a:bodyPr/>
          <a:lstStyle/>
          <a:p>
            <a:r>
              <a:rPr lang="en-US" b="1">
                <a:ea typeface="Calibri Light"/>
                <a:cs typeface="Calibri Light"/>
              </a:rPr>
              <a:t>SpEd Reserve &amp; Mini Grant</a:t>
            </a:r>
            <a:endParaRPr lang="en-US" b="1"/>
          </a:p>
        </p:txBody>
      </p:sp>
      <p:sp>
        <p:nvSpPr>
          <p:cNvPr id="3" name="Content Placeholder 2">
            <a:extLst>
              <a:ext uri="{FF2B5EF4-FFF2-40B4-BE49-F238E27FC236}">
                <a16:creationId xmlns:a16="http://schemas.microsoft.com/office/drawing/2014/main" id="{E0365DE6-0963-A65E-BA86-6673BB07068F}"/>
              </a:ext>
            </a:extLst>
          </p:cNvPr>
          <p:cNvSpPr>
            <a:spLocks noGrp="1"/>
          </p:cNvSpPr>
          <p:nvPr>
            <p:ph idx="1"/>
          </p:nvPr>
        </p:nvSpPr>
        <p:spPr/>
        <p:txBody>
          <a:bodyPr vert="horz" lIns="91440" tIns="45720" rIns="91440" bIns="45720" rtlCol="0" anchor="t">
            <a:normAutofit/>
          </a:bodyPr>
          <a:lstStyle/>
          <a:p>
            <a:r>
              <a:rPr lang="en-US" sz="2000">
                <a:latin typeface="Arial"/>
                <a:ea typeface="Calibri"/>
                <a:cs typeface="Arial"/>
              </a:rPr>
              <a:t>SpEd Reserve</a:t>
            </a:r>
            <a:endParaRPr lang="en-US" sz="2000">
              <a:ea typeface="Calibri"/>
              <a:cs typeface="Calibri"/>
            </a:endParaRPr>
          </a:p>
          <a:p>
            <a:pPr lvl="1">
              <a:buFont typeface="Courier New" panose="020B0604020202020204" pitchFamily="34" charset="0"/>
              <a:buChar char="o"/>
            </a:pPr>
            <a:r>
              <a:rPr lang="en-US" sz="2000">
                <a:latin typeface="Arial"/>
                <a:ea typeface="Calibri"/>
                <a:cs typeface="Arial"/>
              </a:rPr>
              <a:t>SPED Reserve = 1% of Prior Year Oct Count Actual FPC x $10K not to exceed $90K. Equal to $100 per pupil. </a:t>
            </a:r>
            <a:endParaRPr lang="en-US" sz="2000">
              <a:ea typeface="Calibri"/>
              <a:cs typeface="Calibri"/>
            </a:endParaRPr>
          </a:p>
          <a:p>
            <a:pPr lvl="1">
              <a:buFont typeface="Courier New" panose="020B0604020202020204" pitchFamily="34" charset="0"/>
              <a:buChar char="o"/>
            </a:pPr>
            <a:r>
              <a:rPr lang="en-US" sz="2000">
                <a:latin typeface="Arial"/>
                <a:ea typeface="Calibri"/>
                <a:cs typeface="Arial"/>
              </a:rPr>
              <a:t>Pay for student supports if the school has an unexpected need.</a:t>
            </a:r>
            <a:endParaRPr lang="en-US" sz="2000">
              <a:ea typeface="Calibri"/>
              <a:cs typeface="Calibri"/>
            </a:endParaRPr>
          </a:p>
          <a:p>
            <a:pPr marL="0" indent="0">
              <a:buNone/>
            </a:pPr>
            <a:endParaRPr lang="en-US" sz="2000">
              <a:latin typeface="Arial"/>
              <a:ea typeface="Calibri"/>
              <a:cs typeface="Arial"/>
            </a:endParaRPr>
          </a:p>
          <a:p>
            <a:r>
              <a:rPr lang="en-US" sz="2000">
                <a:latin typeface="Arial"/>
                <a:ea typeface="Calibri"/>
                <a:cs typeface="Arial"/>
              </a:rPr>
              <a:t>Other funding:</a:t>
            </a:r>
            <a:endParaRPr lang="en-US" sz="2000">
              <a:ea typeface="Calibri"/>
              <a:cs typeface="Calibri"/>
            </a:endParaRPr>
          </a:p>
          <a:p>
            <a:pPr lvl="1">
              <a:buFont typeface="Courier New" panose="020B0604020202020204" pitchFamily="34" charset="0"/>
              <a:buChar char="o"/>
            </a:pPr>
            <a:r>
              <a:rPr lang="en-US" sz="2000">
                <a:latin typeface="Arial"/>
                <a:ea typeface="Calibri"/>
                <a:cs typeface="Arial"/>
              </a:rPr>
              <a:t>IDEA and ECEA funds, ensure these are being utilized.</a:t>
            </a:r>
            <a:endParaRPr lang="en-US" sz="2000">
              <a:ea typeface="Calibri"/>
              <a:cs typeface="Calibri"/>
            </a:endParaRPr>
          </a:p>
          <a:p>
            <a:pPr lvl="1">
              <a:buFont typeface="Courier New" panose="020B0604020202020204" pitchFamily="34" charset="0"/>
              <a:buChar char="o"/>
            </a:pPr>
            <a:r>
              <a:rPr lang="en-US" sz="2000">
                <a:latin typeface="Arial"/>
                <a:ea typeface="Calibri"/>
                <a:cs typeface="Arial"/>
              </a:rPr>
              <a:t>CSI Mini Grant – schools can apply after IDEA, ECEA and Reserve is spent. </a:t>
            </a:r>
            <a:endParaRPr lang="en-US" sz="2000">
              <a:ea typeface="Calibri"/>
              <a:cs typeface="Calibri"/>
            </a:endParaRPr>
          </a:p>
          <a:p>
            <a:endParaRPr lang="en-US">
              <a:ea typeface="Calibri"/>
              <a:cs typeface="Calibri"/>
            </a:endParaRPr>
          </a:p>
        </p:txBody>
      </p:sp>
      <p:pic>
        <p:nvPicPr>
          <p:cNvPr id="4" name="Graphic 3" descr="Abacus with solid fill">
            <a:extLst>
              <a:ext uri="{FF2B5EF4-FFF2-40B4-BE49-F238E27FC236}">
                <a16:creationId xmlns:a16="http://schemas.microsoft.com/office/drawing/2014/main" id="{744272F9-519B-AA6F-7183-CE60C8BDA4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16398" y="4840378"/>
            <a:ext cx="1302543" cy="1337179"/>
          </a:xfrm>
          <a:prstGeom prst="rect">
            <a:avLst/>
          </a:prstGeom>
        </p:spPr>
      </p:pic>
    </p:spTree>
    <p:extLst>
      <p:ext uri="{BB962C8B-B14F-4D97-AF65-F5344CB8AC3E}">
        <p14:creationId xmlns:p14="http://schemas.microsoft.com/office/powerpoint/2010/main" val="3210968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1829-7CFA-4A33-59B1-9DCA1D5B33D4}"/>
              </a:ext>
            </a:extLst>
          </p:cNvPr>
          <p:cNvSpPr>
            <a:spLocks noGrp="1"/>
          </p:cNvSpPr>
          <p:nvPr>
            <p:ph type="title"/>
          </p:nvPr>
        </p:nvSpPr>
        <p:spPr/>
        <p:txBody>
          <a:bodyPr/>
          <a:lstStyle/>
          <a:p>
            <a:r>
              <a:rPr lang="en-US" sz="2400" b="1">
                <a:latin typeface="Arial"/>
                <a:ea typeface="Calibri Light"/>
                <a:cs typeface="Arial"/>
              </a:rPr>
              <a:t>HB24- 1389  Newcomer Funding</a:t>
            </a:r>
            <a:r>
              <a:rPr lang="en-US" b="1">
                <a:ea typeface="Calibri Light"/>
                <a:cs typeface="Calibri Light"/>
              </a:rPr>
              <a:t> </a:t>
            </a:r>
          </a:p>
        </p:txBody>
      </p:sp>
      <p:pic>
        <p:nvPicPr>
          <p:cNvPr id="5" name="Graphic 4" descr="Abacus with solid fill">
            <a:extLst>
              <a:ext uri="{FF2B5EF4-FFF2-40B4-BE49-F238E27FC236}">
                <a16:creationId xmlns:a16="http://schemas.microsoft.com/office/drawing/2014/main" id="{6E34E47B-1853-8C1F-DA18-FD6C41418F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46017" y="5241017"/>
            <a:ext cx="1196491" cy="1219344"/>
          </a:xfrm>
          <a:prstGeom prst="rect">
            <a:avLst/>
          </a:prstGeom>
        </p:spPr>
      </p:pic>
      <p:sp>
        <p:nvSpPr>
          <p:cNvPr id="6" name="TextBox 5">
            <a:extLst>
              <a:ext uri="{FF2B5EF4-FFF2-40B4-BE49-F238E27FC236}">
                <a16:creationId xmlns:a16="http://schemas.microsoft.com/office/drawing/2014/main" id="{368B69C7-5983-8686-A620-8D040A35BEF3}"/>
              </a:ext>
            </a:extLst>
          </p:cNvPr>
          <p:cNvSpPr txBox="1"/>
          <p:nvPr/>
        </p:nvSpPr>
        <p:spPr>
          <a:xfrm>
            <a:off x="772998" y="1279689"/>
            <a:ext cx="7586220" cy="38318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endParaRPr lang="en-US" sz="2200" dirty="0">
              <a:latin typeface="Arial"/>
              <a:cs typeface="Arial"/>
            </a:endParaRPr>
          </a:p>
          <a:p>
            <a:pPr marL="228600" indent="-228600">
              <a:buFont typeface=""/>
              <a:buChar char="•"/>
            </a:pPr>
            <a:r>
              <a:rPr lang="en-US" sz="2800" dirty="0">
                <a:latin typeface="Arial"/>
                <a:cs typeface="Arial"/>
              </a:rPr>
              <a:t>CSI received $274K </a:t>
            </a:r>
          </a:p>
          <a:p>
            <a:pPr marL="685800" lvl="1" indent="-228600">
              <a:buFont typeface="Courier New"/>
              <a:buChar char="o"/>
            </a:pPr>
            <a:r>
              <a:rPr lang="en-US" sz="2800" dirty="0">
                <a:latin typeface="Arial"/>
                <a:cs typeface="Arial"/>
              </a:rPr>
              <a:t>$125K base funding</a:t>
            </a:r>
          </a:p>
          <a:p>
            <a:pPr marL="685800" lvl="1" indent="-228600">
              <a:buFont typeface="Courier New"/>
              <a:buChar char="o"/>
            </a:pPr>
            <a:r>
              <a:rPr lang="en-US" sz="2800" dirty="0">
                <a:latin typeface="Arial"/>
                <a:cs typeface="Arial"/>
              </a:rPr>
              <a:t>$4,500 per student</a:t>
            </a:r>
          </a:p>
          <a:p>
            <a:pPr marL="685800" lvl="1" indent="-228600">
              <a:buFont typeface="Courier New"/>
              <a:buChar char="o"/>
            </a:pPr>
            <a:r>
              <a:rPr lang="en-US" sz="2800" dirty="0">
                <a:latin typeface="Arial"/>
                <a:cs typeface="Arial"/>
              </a:rPr>
              <a:t>33 students </a:t>
            </a:r>
          </a:p>
          <a:p>
            <a:pPr marL="685800" lvl="1" indent="-228600">
              <a:buFont typeface="Courier New"/>
              <a:buChar char="o"/>
            </a:pPr>
            <a:r>
              <a:rPr lang="en-US" sz="2800" dirty="0">
                <a:latin typeface="Arial"/>
                <a:cs typeface="Arial"/>
              </a:rPr>
              <a:t>14 schools</a:t>
            </a:r>
          </a:p>
          <a:p>
            <a:pPr marL="228600" indent="-228600">
              <a:buFont typeface=""/>
              <a:buChar char="•"/>
            </a:pPr>
            <a:endParaRPr lang="en-US" sz="2200" dirty="0">
              <a:latin typeface="Arial"/>
              <a:ea typeface="Calibri" panose="020F0502020204030204"/>
              <a:cs typeface="Arial"/>
            </a:endParaRPr>
          </a:p>
          <a:p>
            <a:pPr>
              <a:buFont typeface="Arial"/>
              <a:buChar char="•"/>
            </a:pPr>
            <a:endParaRPr lang="en-US" sz="1600" dirty="0">
              <a:latin typeface="Calibri" panose="020F0502020204030204"/>
              <a:ea typeface="Calibri" panose="020F0502020204030204"/>
              <a:cs typeface="Calibri" panose="020F0502020204030204"/>
            </a:endParaRPr>
          </a:p>
          <a:p>
            <a:pPr marL="228600" indent="-228600">
              <a:buFont typeface=""/>
              <a:buChar char="•"/>
            </a:pPr>
            <a:endParaRPr lang="en-US" sz="2200" dirty="0">
              <a:latin typeface="Arial"/>
              <a:ea typeface="Calibri" panose="020F0502020204030204"/>
              <a:cs typeface="Arial"/>
            </a:endParaRPr>
          </a:p>
          <a:p>
            <a:pPr marL="228600" indent="-228600">
              <a:buFont typeface=""/>
              <a:buChar char="•"/>
            </a:pPr>
            <a:endParaRPr lang="en-US" sz="2100" dirty="0">
              <a:ea typeface="Calibri"/>
              <a:cs typeface="Arial"/>
            </a:endParaRPr>
          </a:p>
        </p:txBody>
      </p:sp>
    </p:spTree>
    <p:extLst>
      <p:ext uri="{BB962C8B-B14F-4D97-AF65-F5344CB8AC3E}">
        <p14:creationId xmlns:p14="http://schemas.microsoft.com/office/powerpoint/2010/main" val="1033675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1829-7CFA-4A33-59B1-9DCA1D5B33D4}"/>
              </a:ext>
            </a:extLst>
          </p:cNvPr>
          <p:cNvSpPr>
            <a:spLocks noGrp="1"/>
          </p:cNvSpPr>
          <p:nvPr>
            <p:ph type="title"/>
          </p:nvPr>
        </p:nvSpPr>
        <p:spPr/>
        <p:txBody>
          <a:bodyPr/>
          <a:lstStyle/>
          <a:p>
            <a:pPr marL="228600" indent="-228600">
              <a:lnSpc>
                <a:spcPct val="100000"/>
              </a:lnSpc>
              <a:spcBef>
                <a:spcPts val="0"/>
              </a:spcBef>
              <a:buFont typeface="Arial"/>
              <a:buChar char="•"/>
            </a:pPr>
            <a:endParaRPr lang="en-US" sz="2200">
              <a:latin typeface="Arial"/>
              <a:ea typeface="Calibri Light"/>
              <a:cs typeface="Arial"/>
            </a:endParaRPr>
          </a:p>
          <a:p>
            <a:pPr>
              <a:lnSpc>
                <a:spcPct val="100000"/>
              </a:lnSpc>
              <a:spcBef>
                <a:spcPts val="0"/>
              </a:spcBef>
            </a:pPr>
            <a:r>
              <a:rPr lang="en-US" sz="2600" b="1">
                <a:latin typeface="Arial"/>
                <a:ea typeface="Calibri Light"/>
                <a:cs typeface="Arial"/>
              </a:rPr>
              <a:t>Facility Center Invoices</a:t>
            </a:r>
            <a:endParaRPr lang="en-US" sz="2600">
              <a:ea typeface="Calibri Light" panose="020F0302020204030204"/>
              <a:cs typeface="Calibri Light" panose="020F0302020204030204"/>
            </a:endParaRPr>
          </a:p>
        </p:txBody>
      </p:sp>
      <p:pic>
        <p:nvPicPr>
          <p:cNvPr id="5" name="Graphic 4" descr="Abacus with solid fill">
            <a:extLst>
              <a:ext uri="{FF2B5EF4-FFF2-40B4-BE49-F238E27FC236}">
                <a16:creationId xmlns:a16="http://schemas.microsoft.com/office/drawing/2014/main" id="{6E34E47B-1853-8C1F-DA18-FD6C41418F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46017" y="5347069"/>
            <a:ext cx="1196491" cy="1219344"/>
          </a:xfrm>
          <a:prstGeom prst="rect">
            <a:avLst/>
          </a:prstGeom>
        </p:spPr>
      </p:pic>
      <p:sp>
        <p:nvSpPr>
          <p:cNvPr id="6" name="TextBox 5">
            <a:extLst>
              <a:ext uri="{FF2B5EF4-FFF2-40B4-BE49-F238E27FC236}">
                <a16:creationId xmlns:a16="http://schemas.microsoft.com/office/drawing/2014/main" id="{368B69C7-5983-8686-A620-8D040A35BEF3}"/>
              </a:ext>
            </a:extLst>
          </p:cNvPr>
          <p:cNvSpPr txBox="1"/>
          <p:nvPr/>
        </p:nvSpPr>
        <p:spPr>
          <a:xfrm>
            <a:off x="772998" y="1279689"/>
            <a:ext cx="7586220"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endParaRPr lang="en-US" sz="2200" dirty="0">
              <a:latin typeface="Arial"/>
              <a:cs typeface="Arial"/>
            </a:endParaRPr>
          </a:p>
          <a:p>
            <a:pPr>
              <a:buFont typeface="Arial"/>
              <a:buChar char="•"/>
            </a:pPr>
            <a:r>
              <a:rPr lang="en-US" sz="1600" dirty="0">
                <a:solidFill>
                  <a:srgbClr val="0F4761"/>
                </a:solidFill>
                <a:latin typeface="Arial"/>
                <a:cs typeface="Arial"/>
              </a:rPr>
              <a:t>Section 19-2-402(3) C</a:t>
            </a:r>
            <a:endParaRPr lang="en-US" sz="1600" dirty="0">
              <a:latin typeface="Arial"/>
              <a:cs typeface="Arial"/>
            </a:endParaRPr>
          </a:p>
          <a:p>
            <a:pPr>
              <a:buFont typeface="Arial"/>
              <a:buChar char="•"/>
            </a:pPr>
            <a:r>
              <a:rPr lang="en-US" sz="1600" dirty="0">
                <a:ea typeface="+mn-lt"/>
                <a:cs typeface="+mn-lt"/>
              </a:rPr>
              <a:t>The expenses incurred by a school district pursuant to paragraph (a) of this subsection (3), minus the total amount of per-pupil revenues that the school district receives pursuant to article 54 of title 22, C.R.S., for the juveniles in the juvenile detention facility, shall be shared and paid by each school district served in the proportion that the enrollment of each school district bears to the total enrollment of all the districts served.</a:t>
            </a:r>
            <a:endParaRPr lang="en-US" sz="1600" dirty="0">
              <a:ea typeface="Calibri"/>
              <a:cs typeface="Calibri"/>
            </a:endParaRPr>
          </a:p>
          <a:p>
            <a:endParaRPr lang="en-US" sz="1600" dirty="0">
              <a:ea typeface="+mn-lt"/>
              <a:cs typeface="+mn-lt"/>
            </a:endParaRPr>
          </a:p>
          <a:p>
            <a:pPr>
              <a:buFont typeface="Arial"/>
              <a:buChar char="•"/>
            </a:pPr>
            <a:r>
              <a:rPr lang="en-US" sz="1600" dirty="0">
                <a:ea typeface="+mn-lt"/>
                <a:cs typeface="+mn-lt"/>
              </a:rPr>
              <a:t>(I) For the 2006-07 budget year and each budget year thereafter, the expenses incurred by a school district pursuant to paragraph (b) of this subsection (3) shall be shared and paid by the school district, each charter school of the district, and each institute charter school located in the school district. Each charter school of the district and institute charter school shall pay in the proportion that the charter school of the district's or institute charter school's enrollment bears to the total district enrollment.</a:t>
            </a:r>
            <a:endParaRPr lang="en-US" sz="1600" dirty="0"/>
          </a:p>
          <a:p>
            <a:pPr marL="228600" indent="-228600">
              <a:buFont typeface=""/>
              <a:buChar char="•"/>
            </a:pPr>
            <a:endParaRPr lang="en-US" sz="2200" dirty="0">
              <a:latin typeface="Arial"/>
              <a:cs typeface="Arial"/>
            </a:endParaRPr>
          </a:p>
          <a:p>
            <a:endParaRPr lang="en-US" sz="2100" dirty="0">
              <a:ea typeface="Calibri"/>
              <a:cs typeface="Arial"/>
            </a:endParaRPr>
          </a:p>
        </p:txBody>
      </p:sp>
    </p:spTree>
    <p:extLst>
      <p:ext uri="{BB962C8B-B14F-4D97-AF65-F5344CB8AC3E}">
        <p14:creationId xmlns:p14="http://schemas.microsoft.com/office/powerpoint/2010/main" val="393446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FBF790D2C8B543AA42B5174B067D97" ma:contentTypeVersion="8" ma:contentTypeDescription="Create a new document." ma:contentTypeScope="" ma:versionID="68421083a2e1a3577162302883973126">
  <xsd:schema xmlns:xsd="http://www.w3.org/2001/XMLSchema" xmlns:xs="http://www.w3.org/2001/XMLSchema" xmlns:p="http://schemas.microsoft.com/office/2006/metadata/properties" xmlns:ns3="5e8f432d-b748-435e-8c88-5ec46615cd23" xmlns:ns4="7c9a8f40-4f20-403e-ba79-91c1ba474368" targetNamespace="http://schemas.microsoft.com/office/2006/metadata/properties" ma:root="true" ma:fieldsID="7e865b68115fe4f2b96126b5f2f3f79c" ns3:_="" ns4:_="">
    <xsd:import namespace="5e8f432d-b748-435e-8c88-5ec46615cd23"/>
    <xsd:import namespace="7c9a8f40-4f20-403e-ba79-91c1ba47436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f432d-b748-435e-8c88-5ec46615c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9a8f40-4f20-403e-ba79-91c1ba47436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e8f432d-b748-435e-8c88-5ec46615cd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A36F5C-B1C3-4FB0-B726-DFC05CDBB2B5}">
  <ds:schemaRefs>
    <ds:schemaRef ds:uri="5e8f432d-b748-435e-8c88-5ec46615cd23"/>
    <ds:schemaRef ds:uri="7c9a8f40-4f20-403e-ba79-91c1ba4743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C95F91-3652-4C42-89D7-9291A78DCDD4}">
  <ds:schemaRefs>
    <ds:schemaRef ds:uri="5e8f432d-b748-435e-8c88-5ec46615cd23"/>
    <ds:schemaRef ds:uri="7c9a8f40-4f20-403e-ba79-91c1ba4743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E2F14C-0850-44DA-A8B3-30B6266308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TotalTime>
  <Words>1935</Words>
  <Application>Microsoft Office PowerPoint</Application>
  <PresentationFormat>On-screen Show (4:3)</PresentationFormat>
  <Paragraphs>343</Paragraphs>
  <Slides>21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Batang</vt:lpstr>
      <vt:lpstr>Aparajita</vt:lpstr>
      <vt:lpstr>Arial</vt:lpstr>
      <vt:lpstr>Calibri</vt:lpstr>
      <vt:lpstr>Calibri Light</vt:lpstr>
      <vt:lpstr>Courier New</vt:lpstr>
      <vt:lpstr>Wingdings</vt:lpstr>
      <vt:lpstr>Office Theme</vt:lpstr>
      <vt:lpstr>CSI Grant &amp; Finance Session</vt:lpstr>
      <vt:lpstr>Agenda</vt:lpstr>
      <vt:lpstr>CSI Finance Team - Introductions</vt:lpstr>
      <vt:lpstr>Audit Preparation</vt:lpstr>
      <vt:lpstr>School Food Authority Updates</vt:lpstr>
      <vt:lpstr>School Food Authority Updates continued</vt:lpstr>
      <vt:lpstr>SpEd Reserve &amp; Mini Grant</vt:lpstr>
      <vt:lpstr>HB24- 1389  Newcomer Funding </vt:lpstr>
      <vt:lpstr> Facility Center Invoices</vt:lpstr>
      <vt:lpstr> Facility Center Invoices Example</vt:lpstr>
      <vt:lpstr>Budget Reminders</vt:lpstr>
      <vt:lpstr>FY2023-24 Year-end Grant Deadlines</vt:lpstr>
      <vt:lpstr>Salary Accruals</vt:lpstr>
      <vt:lpstr>MPG Summer PD Opportunity </vt:lpstr>
      <vt:lpstr>GrantVantage Process Update</vt:lpstr>
      <vt:lpstr>Open Competitive Grants</vt:lpstr>
      <vt:lpstr>Congratulations </vt:lpstr>
      <vt:lpstr>Upcoming Grant Deadlines  -  June</vt:lpstr>
      <vt:lpstr>Upcoming Grant Deadlines - July</vt:lpstr>
      <vt:lpstr>    See you soon...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Kick Off Webinar</dc:title>
  <dc:creator>Dinnen, Janet</dc:creator>
  <cp:lastModifiedBy>Robidart, Marcie</cp:lastModifiedBy>
  <cp:revision>4</cp:revision>
  <cp:lastPrinted>2022-06-13T18:30:20Z</cp:lastPrinted>
  <dcterms:created xsi:type="dcterms:W3CDTF">2020-09-01T02:09:52Z</dcterms:created>
  <dcterms:modified xsi:type="dcterms:W3CDTF">2024-05-22T18:50:45Z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0x01010034FBF790D2C8B543AA42B5174B067D97</vt:lpwstr>
  </property>
</Properties>
</file>