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6" r:id="rId2"/>
    <p:sldId id="286" r:id="rId3"/>
    <p:sldId id="283" r:id="rId4"/>
    <p:sldId id="258" r:id="rId5"/>
    <p:sldId id="259" r:id="rId6"/>
    <p:sldId id="260" r:id="rId7"/>
    <p:sldId id="262" r:id="rId8"/>
    <p:sldId id="265" r:id="rId9"/>
    <p:sldId id="266" r:id="rId10"/>
    <p:sldId id="268"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AA1F"/>
    <a:srgbClr val="455FA9"/>
    <a:srgbClr val="008CA0"/>
    <a:srgbClr val="C63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114" d="100"/>
          <a:sy n="114" d="100"/>
        </p:scale>
        <p:origin x="1560" y="102"/>
      </p:cViewPr>
      <p:guideLst/>
    </p:cSldViewPr>
  </p:slideViewPr>
  <p:notesTextViewPr>
    <p:cViewPr>
      <p:scale>
        <a:sx n="1" d="1"/>
        <a:sy n="1" d="1"/>
      </p:scale>
      <p:origin x="0" y="-9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E36C8-233D-4823-8F53-0B1D02ACC86E}" type="datetimeFigureOut">
              <a:rPr lang="en-US" smtClean="0"/>
              <a:t>5/10/2024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B04B9-60F2-4462-A683-7D97E5F74197}" type="slidenum">
              <a:rPr lang="en-US" smtClean="0"/>
              <a:t>‹#›</a:t>
            </a:fld>
            <a:endParaRPr lang="en-US"/>
          </a:p>
        </p:txBody>
      </p:sp>
    </p:spTree>
    <p:extLst>
      <p:ext uri="{BB962C8B-B14F-4D97-AF65-F5344CB8AC3E}">
        <p14:creationId xmlns:p14="http://schemas.microsoft.com/office/powerpoint/2010/main" val="3480840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All,</a:t>
            </a:r>
          </a:p>
          <a:p>
            <a:r>
              <a:rPr lang="en-US" dirty="0"/>
              <a:t>Thanks so much for reviewing this training on how to enter disciplines in Infinite Campus.  This training covers all the necessary steps that need to be taken within your SIS to accurately record state reportable behaviors and resulting actions.  If you have questions while reviewing this training, feel free to reach out to the CSI submissions inbox.</a:t>
            </a:r>
          </a:p>
          <a:p>
            <a:endParaRPr lang="en-US" dirty="0"/>
          </a:p>
        </p:txBody>
      </p:sp>
      <p:sp>
        <p:nvSpPr>
          <p:cNvPr id="4" name="Slide Number Placeholder 3"/>
          <p:cNvSpPr>
            <a:spLocks noGrp="1"/>
          </p:cNvSpPr>
          <p:nvPr>
            <p:ph type="sldNum" sz="quarter" idx="5"/>
          </p:nvPr>
        </p:nvSpPr>
        <p:spPr/>
        <p:txBody>
          <a:bodyPr/>
          <a:lstStyle/>
          <a:p>
            <a:fld id="{442B04B9-60F2-4462-A683-7D97E5F74197}" type="slidenum">
              <a:rPr lang="en-US" smtClean="0"/>
              <a:t>1</a:t>
            </a:fld>
            <a:endParaRPr lang="en-US"/>
          </a:p>
        </p:txBody>
      </p:sp>
    </p:spTree>
    <p:extLst>
      <p:ext uri="{BB962C8B-B14F-4D97-AF65-F5344CB8AC3E}">
        <p14:creationId xmlns:p14="http://schemas.microsoft.com/office/powerpoint/2010/main" val="417037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bring you back to the main behavior management screen showing the event and resolution listed with the offender at the bottom.  Double check everything was added correctly and if so, it should look like the one listed here.  The last step is to change the status from in-progress to complete and click Save (NEXT) at the top to complete the Incident entry.  </a:t>
            </a:r>
          </a:p>
        </p:txBody>
      </p:sp>
      <p:sp>
        <p:nvSpPr>
          <p:cNvPr id="4" name="Slide Number Placeholder 3"/>
          <p:cNvSpPr>
            <a:spLocks noGrp="1"/>
          </p:cNvSpPr>
          <p:nvPr>
            <p:ph type="sldNum" sz="quarter" idx="5"/>
          </p:nvPr>
        </p:nvSpPr>
        <p:spPr/>
        <p:txBody>
          <a:bodyPr/>
          <a:lstStyle/>
          <a:p>
            <a:fld id="{442B04B9-60F2-4462-A683-7D97E5F74197}" type="slidenum">
              <a:rPr lang="en-US" smtClean="0"/>
              <a:t>10</a:t>
            </a:fld>
            <a:endParaRPr lang="en-US"/>
          </a:p>
        </p:txBody>
      </p:sp>
    </p:spTree>
    <p:extLst>
      <p:ext uri="{BB962C8B-B14F-4D97-AF65-F5344CB8AC3E}">
        <p14:creationId xmlns:p14="http://schemas.microsoft.com/office/powerpoint/2010/main" val="1128899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r>
              <a:rPr lang="en-US" dirty="0"/>
              <a:t>Thank you so much for reviewing this</a:t>
            </a:r>
            <a:r>
              <a:rPr lang="en-US" baseline="0" dirty="0"/>
              <a:t> training for the Discipline Entry in Infinite Campus.  If you have questions, don’t hesitate to reach out to CSI and we are more than happy to assist you!  </a:t>
            </a:r>
            <a:endParaRPr lang="en-US" dirty="0"/>
          </a:p>
        </p:txBody>
      </p:sp>
    </p:spTree>
    <p:extLst>
      <p:ext uri="{BB962C8B-B14F-4D97-AF65-F5344CB8AC3E}">
        <p14:creationId xmlns:p14="http://schemas.microsoft.com/office/powerpoint/2010/main" val="228809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a:t>Let’s jump into</a:t>
            </a:r>
            <a:r>
              <a:rPr lang="en-US" baseline="0" dirty="0"/>
              <a:t> the purpose of the School Discipline collection, schools are required by State and Federal law to collect information on certain discipline events that have occurred at your school during the current school year.  The School Discipline collection is currently the way this information gets collected and submitted to CDE to meet these requirements.  Feel free to take a look at the full description and purpose listed in this slide.  The big take home point is that the Collection has been modified to report by student rather than in aggregate.</a:t>
            </a:r>
            <a:endParaRPr lang="en-US" dirty="0"/>
          </a:p>
          <a:p>
            <a:endParaRPr lang="en-US" dirty="0"/>
          </a:p>
          <a:p>
            <a:r>
              <a:rPr lang="en-US" dirty="0"/>
              <a:t>Also, you will notice</a:t>
            </a:r>
            <a:r>
              <a:rPr lang="en-US" baseline="0" dirty="0"/>
              <a:t> the State Statutes related to this collection at the bottom of this screen.  If you would like more information on these and the regulation tied to this collection feel free to review the information in this link on the CDE website</a:t>
            </a:r>
            <a:endParaRPr dirty="0"/>
          </a:p>
        </p:txBody>
      </p:sp>
    </p:spTree>
    <p:extLst>
      <p:ext uri="{BB962C8B-B14F-4D97-AF65-F5344CB8AC3E}">
        <p14:creationId xmlns:p14="http://schemas.microsoft.com/office/powerpoint/2010/main" val="3119685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the reporting of disciplines, CSI has noticed that in general, schools have been historically under reporting this information which leads to an inaccurate depiction of the incidents and actions going on at schools.  This training will hopefully provide the instructions necessary to accurately report state reportable disciplines within Infinite Campus.  To help with this, the slide outlines some strategies for addressing the accuracy of your reported data including (READ).  Keeping the steps of determining, entering, reviewing, and comparing this information will assist with your school submitting accurate data.  Also, some good questions to keep in mind as you start a new year include: Who are the staff at responsible for disciplines at your school?  Who will be entering that information into your SIS?  If these people are different, then a good system should be in place so that all are recorded.  Also, how is your school classifying behavior that is being tracked?  This may differ from school to school on what is considered a state reportable incident.  It is often important for your school to develop standardized guidelines that should be followed throughout the year, particularly if multiple people are recording incidents in your SIS and that these details are being entered in a timely manner.  </a:t>
            </a:r>
          </a:p>
        </p:txBody>
      </p:sp>
      <p:sp>
        <p:nvSpPr>
          <p:cNvPr id="4" name="Slide Number Placeholder 3"/>
          <p:cNvSpPr>
            <a:spLocks noGrp="1"/>
          </p:cNvSpPr>
          <p:nvPr>
            <p:ph type="sldNum" sz="quarter" idx="5"/>
          </p:nvPr>
        </p:nvSpPr>
        <p:spPr/>
        <p:txBody>
          <a:bodyPr/>
          <a:lstStyle/>
          <a:p>
            <a:fld id="{442B04B9-60F2-4462-A683-7D97E5F74197}" type="slidenum">
              <a:rPr lang="en-US" smtClean="0"/>
              <a:t>3</a:t>
            </a:fld>
            <a:endParaRPr lang="en-US"/>
          </a:p>
        </p:txBody>
      </p:sp>
    </p:spTree>
    <p:extLst>
      <p:ext uri="{BB962C8B-B14F-4D97-AF65-F5344CB8AC3E}">
        <p14:creationId xmlns:p14="http://schemas.microsoft.com/office/powerpoint/2010/main" val="2123616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 have seen the big picture and importance of reporting incidents, let’s dive into the data entry process and each of the steps required to accurately report in Infinite Campus!</a:t>
            </a:r>
          </a:p>
          <a:p>
            <a:endParaRPr lang="en-US" dirty="0"/>
          </a:p>
        </p:txBody>
      </p:sp>
      <p:sp>
        <p:nvSpPr>
          <p:cNvPr id="4" name="Slide Number Placeholder 3"/>
          <p:cNvSpPr>
            <a:spLocks noGrp="1"/>
          </p:cNvSpPr>
          <p:nvPr>
            <p:ph type="sldNum" sz="quarter" idx="5"/>
          </p:nvPr>
        </p:nvSpPr>
        <p:spPr/>
        <p:txBody>
          <a:bodyPr/>
          <a:lstStyle/>
          <a:p>
            <a:fld id="{442B04B9-60F2-4462-A683-7D97E5F74197}" type="slidenum">
              <a:rPr lang="en-US" smtClean="0"/>
              <a:t>4</a:t>
            </a:fld>
            <a:endParaRPr lang="en-US"/>
          </a:p>
        </p:txBody>
      </p:sp>
    </p:spTree>
    <p:extLst>
      <p:ext uri="{BB962C8B-B14F-4D97-AF65-F5344CB8AC3E}">
        <p14:creationId xmlns:p14="http://schemas.microsoft.com/office/powerpoint/2010/main" val="2044584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 high-level overview of the steps necessary in Infinite Campus to accurately report when behaviors and resulting actions in your SIS.  It can be broken down into 3 main steps: Navigating to the Behavior Management section, Adding a behavior and offender, and adding the resolution.  As you can see here each of these areas have listing of sub-steps that need to be completed and that is primarily what we will be covering today!  Let’s jump into the first step, navigating to behavior management.</a:t>
            </a:r>
          </a:p>
          <a:p>
            <a:endParaRPr lang="en-US" dirty="0"/>
          </a:p>
        </p:txBody>
      </p:sp>
      <p:sp>
        <p:nvSpPr>
          <p:cNvPr id="4" name="Slide Number Placeholder 3"/>
          <p:cNvSpPr>
            <a:spLocks noGrp="1"/>
          </p:cNvSpPr>
          <p:nvPr>
            <p:ph type="sldNum" sz="quarter" idx="5"/>
          </p:nvPr>
        </p:nvSpPr>
        <p:spPr/>
        <p:txBody>
          <a:bodyPr/>
          <a:lstStyle/>
          <a:p>
            <a:fld id="{442B04B9-60F2-4462-A683-7D97E5F74197}" type="slidenum">
              <a:rPr lang="en-US" smtClean="0"/>
              <a:t>5</a:t>
            </a:fld>
            <a:endParaRPr lang="en-US"/>
          </a:p>
        </p:txBody>
      </p:sp>
    </p:spTree>
    <p:extLst>
      <p:ext uri="{BB962C8B-B14F-4D97-AF65-F5344CB8AC3E}">
        <p14:creationId xmlns:p14="http://schemas.microsoft.com/office/powerpoint/2010/main" val="41653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Behavior Management in IC, you first want to navigate to the behavior section of the index and expand.  The first option listed is Behavior Management and you want to click on that (</a:t>
            </a:r>
            <a:r>
              <a:rPr lang="en-US" b="1" dirty="0"/>
              <a:t>NEXT</a:t>
            </a:r>
            <a:r>
              <a:rPr lang="en-US" b="0" dirty="0"/>
              <a:t>).  To add an incident, click New (</a:t>
            </a:r>
            <a:r>
              <a:rPr lang="en-US" b="1" dirty="0"/>
              <a:t>NEXT</a:t>
            </a:r>
            <a:r>
              <a:rPr lang="en-US" b="0" dirty="0"/>
              <a:t>) at the top of the resulting screen, which will take you to the Incident Detail Information.  Complete all the information listed in this pop-up, including a title, the status, Alignment, and the date of the incident among several others.  Once completed, click on the Add Event slash Participant (</a:t>
            </a:r>
            <a:r>
              <a:rPr lang="en-US" b="1" dirty="0"/>
              <a:t>NEXT</a:t>
            </a:r>
            <a:r>
              <a:rPr lang="en-US" b="0" dirty="0"/>
              <a:t>).</a:t>
            </a:r>
            <a:endParaRPr lang="en-US" dirty="0"/>
          </a:p>
        </p:txBody>
      </p:sp>
      <p:sp>
        <p:nvSpPr>
          <p:cNvPr id="4" name="Slide Number Placeholder 3"/>
          <p:cNvSpPr>
            <a:spLocks noGrp="1"/>
          </p:cNvSpPr>
          <p:nvPr>
            <p:ph type="sldNum" sz="quarter" idx="5"/>
          </p:nvPr>
        </p:nvSpPr>
        <p:spPr/>
        <p:txBody>
          <a:bodyPr/>
          <a:lstStyle/>
          <a:p>
            <a:fld id="{442B04B9-60F2-4462-A683-7D97E5F74197}" type="slidenum">
              <a:rPr lang="en-US" smtClean="0"/>
              <a:t>6</a:t>
            </a:fld>
            <a:endParaRPr lang="en-US"/>
          </a:p>
        </p:txBody>
      </p:sp>
    </p:spTree>
    <p:extLst>
      <p:ext uri="{BB962C8B-B14F-4D97-AF65-F5344CB8AC3E}">
        <p14:creationId xmlns:p14="http://schemas.microsoft.com/office/powerpoint/2010/main" val="1631848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details have been completed and you have added, you will be taken to a new screen where you can add the event type.  The event type field contains a listing of options that can be selected based on the incident that occurred.  Keep in mind the numbered event types are the ones that are state reportable, but others may have been added on a school specific basis.  Those should be utilized if the event is not state reportable.  Keep in mind that if the event you select is state reportable, then the resulting action should be state reportable as well, otherwise they will not be pulled into the collection files leading to errors.  Once the correct behavior event is added (NEXT), it is time to add the search and add the students involved.  This may be the participant, victim, witnesses, or others, but all must at least have an offender.  To complete this, search (NEXT) for the student located in the Add Participant section at the bottom and hit Save (NEXT).  This will bring up a new screen allowing you to add more participant details, like that actual role, relationship to school and if an injury occurred.  In our example, we have added Bill Test as our offender.   After all details are added, click Save (NEXT).  </a:t>
            </a:r>
          </a:p>
        </p:txBody>
      </p:sp>
      <p:sp>
        <p:nvSpPr>
          <p:cNvPr id="4" name="Slide Number Placeholder 3"/>
          <p:cNvSpPr>
            <a:spLocks noGrp="1"/>
          </p:cNvSpPr>
          <p:nvPr>
            <p:ph type="sldNum" sz="quarter" idx="5"/>
          </p:nvPr>
        </p:nvSpPr>
        <p:spPr/>
        <p:txBody>
          <a:bodyPr/>
          <a:lstStyle/>
          <a:p>
            <a:fld id="{442B04B9-60F2-4462-A683-7D97E5F74197}" type="slidenum">
              <a:rPr lang="en-US" smtClean="0"/>
              <a:t>7</a:t>
            </a:fld>
            <a:endParaRPr lang="en-US"/>
          </a:p>
        </p:txBody>
      </p:sp>
    </p:spTree>
    <p:extLst>
      <p:ext uri="{BB962C8B-B14F-4D97-AF65-F5344CB8AC3E}">
        <p14:creationId xmlns:p14="http://schemas.microsoft.com/office/powerpoint/2010/main" val="284120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the behavior event has been added along with all the participants involved, it is time to create a resolution.  To do this, click the add resolution button at the bottom of the screen and complete all the necessary details.  Keep in mind that the resolutions include things like in-school suspensions, out of school suspensions, expulsions, or any other applicable option.  This resolution must also contain a state reportable code similar to the behavior.  You want to complete all the details of the resolution thoroughly prior to proceeding.  </a:t>
            </a:r>
          </a:p>
        </p:txBody>
      </p:sp>
      <p:sp>
        <p:nvSpPr>
          <p:cNvPr id="4" name="Slide Number Placeholder 3"/>
          <p:cNvSpPr>
            <a:spLocks noGrp="1"/>
          </p:cNvSpPr>
          <p:nvPr>
            <p:ph type="sldNum" sz="quarter" idx="5"/>
          </p:nvPr>
        </p:nvSpPr>
        <p:spPr/>
        <p:txBody>
          <a:bodyPr/>
          <a:lstStyle/>
          <a:p>
            <a:fld id="{442B04B9-60F2-4462-A683-7D97E5F74197}" type="slidenum">
              <a:rPr lang="en-US" smtClean="0"/>
              <a:t>8</a:t>
            </a:fld>
            <a:endParaRPr lang="en-US"/>
          </a:p>
        </p:txBody>
      </p:sp>
    </p:spTree>
    <p:extLst>
      <p:ext uri="{BB962C8B-B14F-4D97-AF65-F5344CB8AC3E}">
        <p14:creationId xmlns:p14="http://schemas.microsoft.com/office/powerpoint/2010/main" val="2954884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screenshot of the all the resolution questions that must be completed along with some notes to help with the process.  The resolution type at the top is where you input the aforementioned suspension, expulsion or other option.  In our example, we used 02 in-school suspension for Bill.  You’ll notice that both the behavior and resolution have that state reportable code.  Complete the rest of the details ensuring you add the resolution assigned, start and end dates.  These are necessary for the SPED Discipline collection.  Adding a proper attendance code is necessary as it will impact the attendance of the student selected.  In terms of the 3 check boxes near the bottom, those should be used for instances of expulsion, arrest, and transferred to alternative school which are all uncommon but need to be checked if it applies to your incident.  Once you have check marked the offender, you can save the resolution.  </a:t>
            </a:r>
          </a:p>
        </p:txBody>
      </p:sp>
      <p:sp>
        <p:nvSpPr>
          <p:cNvPr id="4" name="Slide Number Placeholder 3"/>
          <p:cNvSpPr>
            <a:spLocks noGrp="1"/>
          </p:cNvSpPr>
          <p:nvPr>
            <p:ph type="sldNum" sz="quarter" idx="5"/>
          </p:nvPr>
        </p:nvSpPr>
        <p:spPr/>
        <p:txBody>
          <a:bodyPr/>
          <a:lstStyle/>
          <a:p>
            <a:fld id="{442B04B9-60F2-4462-A683-7D97E5F74197}" type="slidenum">
              <a:rPr lang="en-US" smtClean="0"/>
              <a:t>9</a:t>
            </a:fld>
            <a:endParaRPr lang="en-US"/>
          </a:p>
        </p:txBody>
      </p:sp>
    </p:spTree>
    <p:extLst>
      <p:ext uri="{BB962C8B-B14F-4D97-AF65-F5344CB8AC3E}">
        <p14:creationId xmlns:p14="http://schemas.microsoft.com/office/powerpoint/2010/main" val="148749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0" name="Shape 80"/>
          <p:cNvSpPr/>
          <p:nvPr/>
        </p:nvSpPr>
        <p:spPr>
          <a:xfrm>
            <a:off x="8250312" y="6755100"/>
            <a:ext cx="8937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1" name="Shape 81"/>
          <p:cNvSpPr/>
          <p:nvPr/>
        </p:nvSpPr>
        <p:spPr>
          <a:xfrm>
            <a:off x="0" y="6755100"/>
            <a:ext cx="8937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2" name="Shape 82"/>
          <p:cNvSpPr/>
          <p:nvPr/>
        </p:nvSpPr>
        <p:spPr>
          <a:xfrm>
            <a:off x="893710" y="6755100"/>
            <a:ext cx="6462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362237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893700" y="1831450"/>
            <a:ext cx="64626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7356366" y="6755100"/>
            <a:ext cx="8937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5" name="Shape 35"/>
          <p:cNvSpPr/>
          <p:nvPr/>
        </p:nvSpPr>
        <p:spPr>
          <a:xfrm>
            <a:off x="8250312" y="6755100"/>
            <a:ext cx="8937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6" name="Shape 36"/>
          <p:cNvSpPr/>
          <p:nvPr/>
        </p:nvSpPr>
        <p:spPr>
          <a:xfrm>
            <a:off x="0" y="6755100"/>
            <a:ext cx="8937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7" name="Shape 37"/>
          <p:cNvSpPr/>
          <p:nvPr/>
        </p:nvSpPr>
        <p:spPr>
          <a:xfrm>
            <a:off x="893710" y="6755100"/>
            <a:ext cx="64626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362447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tmp"/></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Discipline Quick Entry</a:t>
            </a:r>
          </a:p>
        </p:txBody>
      </p:sp>
      <p:sp>
        <p:nvSpPr>
          <p:cNvPr id="3" name="Subtitle 2"/>
          <p:cNvSpPr>
            <a:spLocks noGrp="1"/>
          </p:cNvSpPr>
          <p:nvPr>
            <p:ph type="subTitle" idx="1"/>
          </p:nvPr>
        </p:nvSpPr>
        <p:spPr/>
        <p:txBody>
          <a:bodyPr/>
          <a:lstStyle/>
          <a:p>
            <a:r>
              <a:rPr lang="en-US" dirty="0"/>
              <a:t>Infinite Campus</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2D34-3BC7-401B-9D6B-4836A9DF2241}"/>
              </a:ext>
            </a:extLst>
          </p:cNvPr>
          <p:cNvSpPr>
            <a:spLocks noGrp="1"/>
          </p:cNvSpPr>
          <p:nvPr>
            <p:ph type="title"/>
          </p:nvPr>
        </p:nvSpPr>
        <p:spPr/>
        <p:txBody>
          <a:bodyPr/>
          <a:lstStyle/>
          <a:p>
            <a:r>
              <a:rPr lang="en-US" dirty="0"/>
              <a:t>Final Result and Save!</a:t>
            </a:r>
          </a:p>
        </p:txBody>
      </p:sp>
      <p:pic>
        <p:nvPicPr>
          <p:cNvPr id="11" name="Content Placeholder 10" descr="Screenshot of how full incident, offender, and resolution are added in IC.">
            <a:extLst>
              <a:ext uri="{FF2B5EF4-FFF2-40B4-BE49-F238E27FC236}">
                <a16:creationId xmlns:a16="http://schemas.microsoft.com/office/drawing/2014/main" id="{0F8C8C33-F843-48AD-A4BC-AEAFF980881C}"/>
              </a:ext>
            </a:extLst>
          </p:cNvPr>
          <p:cNvPicPr>
            <a:picLocks noGrp="1" noChangeAspect="1"/>
          </p:cNvPicPr>
          <p:nvPr>
            <p:ph idx="1"/>
          </p:nvPr>
        </p:nvPicPr>
        <p:blipFill>
          <a:blip r:embed="rId3"/>
          <a:stretch>
            <a:fillRect/>
          </a:stretch>
        </p:blipFill>
        <p:spPr>
          <a:xfrm>
            <a:off x="781050" y="1854883"/>
            <a:ext cx="7315199" cy="4460187"/>
          </a:xfrm>
          <a:prstGeom prst="rect">
            <a:avLst/>
          </a:prstGeom>
          <a:ln>
            <a:solidFill>
              <a:schemeClr val="tx1"/>
            </a:solidFill>
          </a:ln>
        </p:spPr>
      </p:pic>
      <p:sp>
        <p:nvSpPr>
          <p:cNvPr id="16" name="Rectangle 15">
            <a:extLst>
              <a:ext uri="{FF2B5EF4-FFF2-40B4-BE49-F238E27FC236}">
                <a16:creationId xmlns:a16="http://schemas.microsoft.com/office/drawing/2014/main" id="{B438CC6C-B5C0-4F8D-B987-16A473366397}"/>
              </a:ext>
              <a:ext uri="{C183D7F6-B498-43B3-948B-1728B52AA6E4}">
                <adec:decorative xmlns:adec="http://schemas.microsoft.com/office/drawing/2017/decorative" val="1"/>
              </a:ext>
            </a:extLst>
          </p:cNvPr>
          <p:cNvSpPr/>
          <p:nvPr/>
        </p:nvSpPr>
        <p:spPr>
          <a:xfrm>
            <a:off x="876300" y="5629275"/>
            <a:ext cx="3028950" cy="52387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7A3A14C9-6540-4460-8B7A-EA121F104192}"/>
              </a:ext>
              <a:ext uri="{C183D7F6-B498-43B3-948B-1728B52AA6E4}">
                <adec:decorative xmlns:adec="http://schemas.microsoft.com/office/drawing/2017/decorative" val="1"/>
              </a:ext>
            </a:extLst>
          </p:cNvPr>
          <p:cNvCxnSpPr>
            <a:cxnSpLocks/>
          </p:cNvCxnSpPr>
          <p:nvPr/>
        </p:nvCxnSpPr>
        <p:spPr>
          <a:xfrm flipH="1" flipV="1">
            <a:off x="1304925" y="2305050"/>
            <a:ext cx="2533651" cy="332422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8DB54E5-00A6-4E22-9887-B69050BB120C}"/>
              </a:ext>
              <a:ext uri="{C183D7F6-B498-43B3-948B-1728B52AA6E4}">
                <adec:decorative xmlns:adec="http://schemas.microsoft.com/office/drawing/2017/decorative" val="1"/>
              </a:ext>
            </a:extLst>
          </p:cNvPr>
          <p:cNvSpPr/>
          <p:nvPr/>
        </p:nvSpPr>
        <p:spPr>
          <a:xfrm flipV="1">
            <a:off x="876300" y="2012267"/>
            <a:ext cx="590550" cy="292781"/>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a:extLst>
              <a:ext uri="{FF2B5EF4-FFF2-40B4-BE49-F238E27FC236}">
                <a16:creationId xmlns:a16="http://schemas.microsoft.com/office/drawing/2014/main" id="{9CE01FDB-5865-4663-86F8-9ACA20C3743C}"/>
              </a:ext>
              <a:ext uri="{C183D7F6-B498-43B3-948B-1728B52AA6E4}">
                <adec:decorative xmlns:adec="http://schemas.microsoft.com/office/drawing/2017/decorative" val="1"/>
              </a:ext>
            </a:extLst>
          </p:cNvPr>
          <p:cNvSpPr/>
          <p:nvPr/>
        </p:nvSpPr>
        <p:spPr>
          <a:xfrm>
            <a:off x="4200525" y="5534025"/>
            <a:ext cx="2676525" cy="646331"/>
          </a:xfrm>
          <a:prstGeom prst="rect">
            <a:avLst/>
          </a:prstGeom>
          <a:solidFill>
            <a:srgbClr val="EFAA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descr="Reminder to ensure the entries look similar to this.">
            <a:extLst>
              <a:ext uri="{FF2B5EF4-FFF2-40B4-BE49-F238E27FC236}">
                <a16:creationId xmlns:a16="http://schemas.microsoft.com/office/drawing/2014/main" id="{FC2FBB8D-DBAF-4CCC-AF21-6CDB11575033}"/>
              </a:ext>
            </a:extLst>
          </p:cNvPr>
          <p:cNvSpPr txBox="1"/>
          <p:nvPr/>
        </p:nvSpPr>
        <p:spPr>
          <a:xfrm>
            <a:off x="4200525" y="5534025"/>
            <a:ext cx="2676525"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Check to ensure added correctly, it should look like this with state reportable behavior and resolution</a:t>
            </a:r>
          </a:p>
        </p:txBody>
      </p:sp>
      <p:sp>
        <p:nvSpPr>
          <p:cNvPr id="24" name="Rectangle 23" descr="Reminder to Save the incident and where this button is.">
            <a:extLst>
              <a:ext uri="{FF2B5EF4-FFF2-40B4-BE49-F238E27FC236}">
                <a16:creationId xmlns:a16="http://schemas.microsoft.com/office/drawing/2014/main" id="{D25B5924-344E-4884-9A8F-32D50352A861}"/>
              </a:ext>
            </a:extLst>
          </p:cNvPr>
          <p:cNvSpPr/>
          <p:nvPr/>
        </p:nvSpPr>
        <p:spPr>
          <a:xfrm>
            <a:off x="1724025" y="2305048"/>
            <a:ext cx="3381375" cy="292781"/>
          </a:xfrm>
          <a:prstGeom prst="rect">
            <a:avLst/>
          </a:prstGeom>
          <a:solidFill>
            <a:srgbClr val="EFAA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AE8B1B8-7185-4278-BBC1-122CCB5C0A13}"/>
              </a:ext>
            </a:extLst>
          </p:cNvPr>
          <p:cNvSpPr txBox="1"/>
          <p:nvPr/>
        </p:nvSpPr>
        <p:spPr>
          <a:xfrm>
            <a:off x="1743075" y="2305048"/>
            <a:ext cx="335280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Click Save to complete the incident entry</a:t>
            </a:r>
          </a:p>
        </p:txBody>
      </p:sp>
      <p:sp>
        <p:nvSpPr>
          <p:cNvPr id="13" name="Rectangle 12">
            <a:extLst>
              <a:ext uri="{FF2B5EF4-FFF2-40B4-BE49-F238E27FC236}">
                <a16:creationId xmlns:a16="http://schemas.microsoft.com/office/drawing/2014/main" id="{82A5547B-4B43-49C5-A1A1-D8E3E190F28E}"/>
              </a:ext>
              <a:ext uri="{C183D7F6-B498-43B3-948B-1728B52AA6E4}">
                <adec:decorative xmlns:adec="http://schemas.microsoft.com/office/drawing/2017/decorative" val="1"/>
              </a:ext>
            </a:extLst>
          </p:cNvPr>
          <p:cNvSpPr/>
          <p:nvPr/>
        </p:nvSpPr>
        <p:spPr>
          <a:xfrm flipV="1">
            <a:off x="2276475" y="3060020"/>
            <a:ext cx="826648" cy="292781"/>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a:extLst>
              <a:ext uri="{FF2B5EF4-FFF2-40B4-BE49-F238E27FC236}">
                <a16:creationId xmlns:a16="http://schemas.microsoft.com/office/drawing/2014/main" id="{3CDA1E66-75D5-4313-BAE3-9714FB5FBC6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3063" y="3173509"/>
            <a:ext cx="733472" cy="153309"/>
          </a:xfrm>
          <a:prstGeom prst="rect">
            <a:avLst/>
          </a:prstGeom>
        </p:spPr>
      </p:pic>
    </p:spTree>
    <p:extLst>
      <p:ext uri="{BB962C8B-B14F-4D97-AF65-F5344CB8AC3E}">
        <p14:creationId xmlns:p14="http://schemas.microsoft.com/office/powerpoint/2010/main" val="133729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12" grpId="0"/>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1245269" y="1454757"/>
            <a:ext cx="6755731" cy="559781"/>
          </a:xfrm>
          <a:prstGeom prst="rect">
            <a:avLst/>
          </a:prstGeom>
        </p:spPr>
        <p:txBody>
          <a:bodyPr spcFirstLastPara="1" vert="horz" wrap="square" lIns="68569" tIns="68569" rIns="68569" bIns="68569" rtlCol="0" anchor="b" anchorCtr="0">
            <a:noAutofit/>
          </a:bodyPr>
          <a:lstStyle/>
          <a:p>
            <a:r>
              <a:rPr lang="en-US" sz="2700" dirty="0">
                <a:solidFill>
                  <a:schemeClr val="bg1"/>
                </a:solidFill>
              </a:rPr>
              <a:t>Thank you for Reviewing this Training</a:t>
            </a:r>
          </a:p>
        </p:txBody>
      </p:sp>
      <p:sp>
        <p:nvSpPr>
          <p:cNvPr id="339" name="Shape 339"/>
          <p:cNvSpPr txBox="1">
            <a:spLocks noGrp="1"/>
          </p:cNvSpPr>
          <p:nvPr>
            <p:ph type="body" idx="4294967295"/>
          </p:nvPr>
        </p:nvSpPr>
        <p:spPr>
          <a:xfrm>
            <a:off x="1830019" y="3634858"/>
            <a:ext cx="5312852" cy="1995525"/>
          </a:xfrm>
          <a:prstGeom prst="rect">
            <a:avLst/>
          </a:prstGeom>
        </p:spPr>
        <p:txBody>
          <a:bodyPr spcFirstLastPara="1" vert="horz" wrap="square" lIns="68569" tIns="68569" rIns="68569" bIns="68569" rtlCol="0" anchor="t" anchorCtr="0">
            <a:noAutofit/>
          </a:bodyPr>
          <a:lstStyle/>
          <a:p>
            <a:pPr marL="0" indent="0">
              <a:spcBef>
                <a:spcPts val="450"/>
              </a:spcBef>
              <a:buNone/>
            </a:pPr>
            <a:r>
              <a:rPr lang="en" sz="1800" dirty="0">
                <a:solidFill>
                  <a:srgbClr val="FFFFFF"/>
                </a:solidFill>
                <a:ea typeface="Arial Unicode MS" panose="020B0604020202020204" pitchFamily="34" charset="-128"/>
              </a:rPr>
              <a:t>Contact the Submissions Inbox with Questions:</a:t>
            </a:r>
            <a:endParaRPr sz="1800" dirty="0">
              <a:solidFill>
                <a:srgbClr val="FFFFFF"/>
              </a:solidFill>
              <a:ea typeface="Arial Unicode MS" panose="020B0604020202020204" pitchFamily="34" charset="-128"/>
            </a:endParaRPr>
          </a:p>
          <a:p>
            <a:pPr marL="582930" lvl="2" indent="0">
              <a:buNone/>
            </a:pPr>
            <a:r>
              <a:rPr lang="en-US" dirty="0">
                <a:solidFill>
                  <a:schemeClr val="bg1"/>
                </a:solidFill>
                <a:latin typeface="Arial" panose="020B0604020202020204" pitchFamily="34" charset="0"/>
                <a:cs typeface="Arial" panose="020B0604020202020204" pitchFamily="34" charset="0"/>
              </a:rPr>
              <a:t>Submissions_CSI@csi.state.co.us</a:t>
            </a:r>
          </a:p>
          <a:p>
            <a:pPr marL="582930" lvl="2" indent="0">
              <a:buNone/>
            </a:pPr>
            <a:endParaRPr lang="en-US" dirty="0"/>
          </a:p>
        </p:txBody>
      </p:sp>
      <p:sp>
        <p:nvSpPr>
          <p:cNvPr id="340" name="Shape 340"/>
          <p:cNvSpPr txBox="1">
            <a:spLocks noGrp="1"/>
          </p:cNvSpPr>
          <p:nvPr>
            <p:ph type="sldNum" idx="12"/>
          </p:nvPr>
        </p:nvSpPr>
        <p:spPr>
          <a:xfrm>
            <a:off x="7503431" y="5630383"/>
            <a:ext cx="411525" cy="313425"/>
          </a:xfrm>
          <a:prstGeom prst="rect">
            <a:avLst/>
          </a:prstGeom>
        </p:spPr>
        <p:txBody>
          <a:bodyPr spcFirstLastPara="1" vert="horz" wrap="square" lIns="68569" tIns="68569" rIns="68569" bIns="68569" rtlCol="0" anchor="t" anchorCtr="0">
            <a:noAutofit/>
          </a:bodyPr>
          <a:lstStyle/>
          <a:p>
            <a:fld id="{00000000-1234-1234-1234-123412341234}" type="slidenum">
              <a:rPr lang="en"/>
              <a:pPr/>
              <a:t>11</a:t>
            </a:fld>
            <a:endParaRPr dirty="0"/>
          </a:p>
        </p:txBody>
      </p:sp>
      <p:grpSp>
        <p:nvGrpSpPr>
          <p:cNvPr id="3" name="Group 4">
            <a:extLst>
              <a:ext uri="{C183D7F6-B498-43B3-948B-1728B52AA6E4}">
                <adec:decorative xmlns:adec="http://schemas.microsoft.com/office/drawing/2017/decorative" val="1"/>
              </a:ext>
            </a:extLst>
          </p:cNvPr>
          <p:cNvGrpSpPr>
            <a:grpSpLocks noChangeAspect="1"/>
          </p:cNvGrpSpPr>
          <p:nvPr/>
        </p:nvGrpSpPr>
        <p:grpSpPr bwMode="auto">
          <a:xfrm>
            <a:off x="3328550" y="4508814"/>
            <a:ext cx="1228725" cy="1121569"/>
            <a:chOff x="3066" y="3067"/>
            <a:chExt cx="1032" cy="942"/>
          </a:xfrm>
          <a:solidFill>
            <a:srgbClr val="7030A0"/>
          </a:solidFill>
        </p:grpSpPr>
        <p:sp>
          <p:nvSpPr>
            <p:cNvPr id="4" name="AutoShape 3"/>
            <p:cNvSpPr>
              <a:spLocks noChangeAspect="1" noChangeArrowheads="1" noTextEdit="1"/>
            </p:cNvSpPr>
            <p:nvPr/>
          </p:nvSpPr>
          <p:spPr bwMode="auto">
            <a:xfrm>
              <a:off x="3066" y="3067"/>
              <a:ext cx="1032" cy="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6" y="3067"/>
              <a:ext cx="1036" cy="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7077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2" name="Rectangle 1">
            <a:extLst>
              <a:ext uri="{FF2B5EF4-FFF2-40B4-BE49-F238E27FC236}">
                <a16:creationId xmlns:a16="http://schemas.microsoft.com/office/drawing/2014/main" id="{2F433AF7-681C-42D3-9A6B-FF534F8DD818}"/>
              </a:ext>
              <a:ext uri="{C183D7F6-B498-43B3-948B-1728B52AA6E4}">
                <adec:decorative xmlns:adec="http://schemas.microsoft.com/office/drawing/2017/decorative" val="1"/>
              </a:ext>
            </a:extLst>
          </p:cNvPr>
          <p:cNvSpPr/>
          <p:nvPr/>
        </p:nvSpPr>
        <p:spPr>
          <a:xfrm>
            <a:off x="3478995" y="1256264"/>
            <a:ext cx="5290538" cy="473007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Shape 124"/>
          <p:cNvSpPr txBox="1">
            <a:spLocks noGrp="1"/>
          </p:cNvSpPr>
          <p:nvPr>
            <p:ph type="title"/>
          </p:nvPr>
        </p:nvSpPr>
        <p:spPr>
          <a:xfrm>
            <a:off x="973323" y="398474"/>
            <a:ext cx="5876605" cy="829994"/>
          </a:xfrm>
          <a:prstGeom prst="rect">
            <a:avLst/>
          </a:prstGeom>
        </p:spPr>
        <p:txBody>
          <a:bodyPr spcFirstLastPara="1" vert="horz" wrap="square" lIns="68569" tIns="68569" rIns="68569" bIns="68569" rtlCol="0" anchor="b" anchorCtr="0">
            <a:noAutofit/>
          </a:bodyPr>
          <a:lstStyle/>
          <a:p>
            <a:r>
              <a:rPr lang="en" sz="2700" dirty="0">
                <a:solidFill>
                  <a:schemeClr val="tx1"/>
                </a:solidFill>
                <a:latin typeface="Arial" panose="020B0604020202020204" pitchFamily="34" charset="0"/>
                <a:cs typeface="Arial" panose="020B0604020202020204" pitchFamily="34" charset="0"/>
              </a:rPr>
              <a:t>Purpose of the School Discipline Collection</a:t>
            </a:r>
            <a:endParaRPr sz="2700" dirty="0">
              <a:solidFill>
                <a:schemeClr val="tx1"/>
              </a:solidFill>
              <a:latin typeface="Arial" panose="020B0604020202020204" pitchFamily="34" charset="0"/>
              <a:cs typeface="Arial" panose="020B0604020202020204" pitchFamily="34" charset="0"/>
            </a:endParaRPr>
          </a:p>
        </p:txBody>
      </p:sp>
      <p:pic>
        <p:nvPicPr>
          <p:cNvPr id="7" name="Picture 4" descr="Image result for Free images for purpose">
            <a:extLst>
              <a:ext uri="{FF2B5EF4-FFF2-40B4-BE49-F238E27FC236}">
                <a16:creationId xmlns:a16="http://schemas.microsoft.com/office/drawing/2014/main" id="{E4E3665C-3003-40CC-9E5E-0BF960358F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77" y="2542904"/>
            <a:ext cx="2974819" cy="2278446"/>
          </a:xfrm>
          <a:prstGeom prst="rect">
            <a:avLst/>
          </a:prstGeom>
          <a:noFill/>
          <a:extLst>
            <a:ext uri="{909E8E84-426E-40DD-AFC4-6F175D3DCCD1}">
              <a14:hiddenFill xmlns:a14="http://schemas.microsoft.com/office/drawing/2010/main">
                <a:solidFill>
                  <a:srgbClr val="FFFFFF"/>
                </a:solidFill>
              </a14:hiddenFill>
            </a:ext>
          </a:extLst>
        </p:spPr>
      </p:pic>
      <p:sp>
        <p:nvSpPr>
          <p:cNvPr id="125" name="Shape 125"/>
          <p:cNvSpPr txBox="1">
            <a:spLocks noGrp="1"/>
          </p:cNvSpPr>
          <p:nvPr>
            <p:ph type="body" idx="1"/>
          </p:nvPr>
        </p:nvSpPr>
        <p:spPr>
          <a:xfrm>
            <a:off x="3422801" y="1228468"/>
            <a:ext cx="5346732" cy="4661396"/>
          </a:xfrm>
          <a:prstGeom prst="rect">
            <a:avLst/>
          </a:prstGeom>
        </p:spPr>
        <p:txBody>
          <a:bodyPr spcFirstLastPara="1" vert="horz" wrap="square" lIns="68569" tIns="68569" rIns="68569" bIns="68569" rtlCol="0" anchor="t" anchorCtr="0">
            <a:noAutofit/>
          </a:bodyPr>
          <a:lstStyle/>
          <a:p>
            <a:pPr marL="68580" indent="-68580">
              <a:spcBef>
                <a:spcPts val="900"/>
              </a:spcBef>
              <a:spcAft>
                <a:spcPts val="150"/>
              </a:spcAft>
              <a:buClr>
                <a:srgbClr val="4859A0"/>
              </a:buClr>
              <a:buSzPct val="100000"/>
              <a:buFont typeface="Calibri" panose="020F0502020204030204" pitchFamily="34" charset="0"/>
              <a:buChar char=" "/>
              <a:defRPr/>
            </a:pPr>
            <a:r>
              <a:rPr lang="en-US" dirty="0">
                <a:solidFill>
                  <a:schemeClr val="tx1"/>
                </a:solidFill>
                <a:latin typeface="Arial" panose="020B0604020202020204" pitchFamily="34" charset="0"/>
                <a:cs typeface="Arial" panose="020B0604020202020204" pitchFamily="34" charset="0"/>
              </a:rPr>
              <a:t>The School Discipline collection contains student level information for: </a:t>
            </a:r>
          </a:p>
          <a:p>
            <a:pPr indent="-342900">
              <a:spcBef>
                <a:spcPts val="900"/>
              </a:spcBef>
              <a:spcAft>
                <a:spcPts val="150"/>
              </a:spcAft>
              <a:buClr>
                <a:srgbClr val="4859A0"/>
              </a:buClr>
              <a:buSzPct val="100000"/>
              <a:buFont typeface="+mj-lt"/>
              <a:buAutoNum type="arabicPeriod"/>
              <a:defRPr/>
            </a:pPr>
            <a:r>
              <a:rPr lang="en-US" dirty="0">
                <a:solidFill>
                  <a:schemeClr val="tx1"/>
                </a:solidFill>
                <a:latin typeface="Arial" panose="020B0604020202020204" pitchFamily="34" charset="0"/>
                <a:cs typeface="Arial" panose="020B0604020202020204" pitchFamily="34" charset="0"/>
              </a:rPr>
              <a:t>Students disciplined, including the type of behavior and resulting disciplinary action taken for each disciplinary incident.</a:t>
            </a:r>
          </a:p>
          <a:p>
            <a:pPr indent="-342900">
              <a:spcBef>
                <a:spcPts val="900"/>
              </a:spcBef>
              <a:spcAft>
                <a:spcPts val="150"/>
              </a:spcAft>
              <a:buClr>
                <a:srgbClr val="4859A0"/>
              </a:buClr>
              <a:buSzPct val="100000"/>
              <a:buFont typeface="+mj-lt"/>
              <a:buAutoNum type="arabicPeriod"/>
              <a:defRPr/>
            </a:pPr>
            <a:r>
              <a:rPr lang="en-US" dirty="0">
                <a:solidFill>
                  <a:schemeClr val="tx1"/>
                </a:solidFill>
                <a:latin typeface="Arial" panose="020B0604020202020204" pitchFamily="34" charset="0"/>
                <a:cs typeface="Arial" panose="020B0604020202020204" pitchFamily="34" charset="0"/>
              </a:rPr>
              <a:t>the demographics of the student(s) disciplined, and </a:t>
            </a:r>
          </a:p>
          <a:p>
            <a:pPr indent="-342900">
              <a:spcBef>
                <a:spcPts val="900"/>
              </a:spcBef>
              <a:spcAft>
                <a:spcPts val="150"/>
              </a:spcAft>
              <a:buClr>
                <a:srgbClr val="4859A0"/>
              </a:buClr>
              <a:buSzPct val="100000"/>
              <a:buFont typeface="+mj-lt"/>
              <a:buAutoNum type="arabicPeriod"/>
              <a:defRPr/>
            </a:pPr>
            <a:r>
              <a:rPr lang="en-US" dirty="0">
                <a:solidFill>
                  <a:schemeClr val="tx1"/>
                </a:solidFill>
                <a:latin typeface="Arial" panose="020B0604020202020204" pitchFamily="34" charset="0"/>
                <a:cs typeface="Arial" panose="020B0604020202020204" pitchFamily="34" charset="0"/>
              </a:rPr>
              <a:t>the counts of students that brought or possessed a firearm for each school. </a:t>
            </a:r>
          </a:p>
          <a:p>
            <a:pPr marL="0" indent="0">
              <a:spcBef>
                <a:spcPts val="900"/>
              </a:spcBef>
              <a:spcAft>
                <a:spcPts val="150"/>
              </a:spcAft>
              <a:buClr>
                <a:srgbClr val="4859A0"/>
              </a:buClr>
              <a:buSzPct val="100000"/>
              <a:buNone/>
              <a:defRPr/>
            </a:pPr>
            <a:r>
              <a:rPr lang="en-US" dirty="0">
                <a:solidFill>
                  <a:schemeClr val="tx1"/>
                </a:solidFill>
                <a:latin typeface="Arial" panose="020B0604020202020204" pitchFamily="34" charset="0"/>
                <a:cs typeface="Arial" panose="020B0604020202020204" pitchFamily="34" charset="0"/>
              </a:rPr>
              <a:t>The School Discipline collection data is used to populate the Civil Rights Data Collection (CRDC – every other year)</a:t>
            </a:r>
          </a:p>
          <a:p>
            <a:pPr marL="0" indent="0">
              <a:spcBef>
                <a:spcPts val="900"/>
              </a:spcBef>
              <a:spcAft>
                <a:spcPts val="150"/>
              </a:spcAft>
              <a:buClr>
                <a:srgbClr val="4859A0"/>
              </a:buClr>
              <a:buSzPct val="100000"/>
              <a:buNone/>
              <a:defRPr/>
            </a:pPr>
            <a:endParaRPr lang="en-US" sz="1500" dirty="0">
              <a:latin typeface="Arial" panose="020B0604020202020204"/>
              <a:cs typeface="+mn-cs"/>
            </a:endParaRPr>
          </a:p>
          <a:p>
            <a:pPr marL="150876" lvl="1" indent="0">
              <a:spcBef>
                <a:spcPts val="150"/>
              </a:spcBef>
              <a:spcAft>
                <a:spcPts val="300"/>
              </a:spcAft>
              <a:buClr>
                <a:srgbClr val="4859A0"/>
              </a:buClr>
              <a:buSzTx/>
              <a:buNone/>
              <a:defRPr/>
            </a:pPr>
            <a:r>
              <a:rPr lang="en-US" dirty="0">
                <a:latin typeface="Arial" panose="020B0604020202020204"/>
              </a:rPr>
              <a:t>For more information on State Statues (HB22-1376) related to Collection: </a:t>
            </a:r>
            <a:r>
              <a:rPr lang="en-US" dirty="0">
                <a:solidFill>
                  <a:schemeClr val="accent1">
                    <a:lumMod val="75000"/>
                  </a:schemeClr>
                </a:solidFill>
                <a:latin typeface="Arial" panose="020B0604020202020204"/>
              </a:rPr>
              <a:t>https://www.cde.state.co.us/dropoutprevention/disciplinepolicy</a:t>
            </a:r>
            <a:endParaRPr lang="en-US" dirty="0">
              <a:latin typeface="Arial" panose="020B0604020202020204"/>
            </a:endParaRPr>
          </a:p>
          <a:p>
            <a:pPr marL="68580" indent="-68580">
              <a:spcBef>
                <a:spcPts val="900"/>
              </a:spcBef>
              <a:spcAft>
                <a:spcPts val="150"/>
              </a:spcAft>
              <a:buClr>
                <a:srgbClr val="4859A0"/>
              </a:buClr>
              <a:buSzPct val="100000"/>
              <a:buFont typeface="Calibri" panose="020F0502020204030204" pitchFamily="34" charset="0"/>
              <a:buChar char=" "/>
              <a:defRPr/>
            </a:pPr>
            <a:endParaRPr lang="en-US" sz="1500" dirty="0">
              <a:solidFill>
                <a:srgbClr val="4D4D4D">
                  <a:lumMod val="75000"/>
                  <a:lumOff val="25000"/>
                </a:srgbClr>
              </a:solidFill>
              <a:latin typeface="Arial" panose="020B0604020202020204"/>
              <a:ea typeface="+mn-ea"/>
              <a:cs typeface="+mn-cs"/>
            </a:endParaRPr>
          </a:p>
          <a:p>
            <a:pPr marL="28575" indent="0">
              <a:buNone/>
            </a:pPr>
            <a:endParaRPr sz="15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7D07613-337D-4352-98D1-D81FE7E596D0}"/>
              </a:ext>
              <a:ext uri="{C183D7F6-B498-43B3-948B-1728B52AA6E4}">
                <adec:decorative xmlns:adec="http://schemas.microsoft.com/office/drawing/2017/decorative" val="1"/>
              </a:ext>
            </a:extLst>
          </p:cNvPr>
          <p:cNvSpPr txBox="1"/>
          <p:nvPr/>
        </p:nvSpPr>
        <p:spPr>
          <a:xfrm>
            <a:off x="216877" y="4652073"/>
            <a:ext cx="2486724" cy="169277"/>
          </a:xfrm>
          <a:prstGeom prst="rect">
            <a:avLst/>
          </a:prstGeom>
          <a:noFill/>
        </p:spPr>
        <p:txBody>
          <a:bodyPr wrap="square" rtlCol="0">
            <a:spAutoFit/>
          </a:bodyPr>
          <a:lstStyle/>
          <a:p>
            <a:r>
              <a:rPr lang="en-US" sz="500" dirty="0"/>
              <a:t>courtesy of depositphotos.com</a:t>
            </a:r>
          </a:p>
        </p:txBody>
      </p:sp>
      <p:sp>
        <p:nvSpPr>
          <p:cNvPr id="126" name="Shape 126"/>
          <p:cNvSpPr txBox="1">
            <a:spLocks noGrp="1"/>
          </p:cNvSpPr>
          <p:nvPr>
            <p:ph type="sldNum" idx="12"/>
          </p:nvPr>
        </p:nvSpPr>
        <p:spPr>
          <a:xfrm>
            <a:off x="7823623" y="5917660"/>
            <a:ext cx="411525" cy="212859"/>
          </a:xfrm>
          <a:prstGeom prst="rect">
            <a:avLst/>
          </a:prstGeom>
        </p:spPr>
        <p:txBody>
          <a:bodyPr spcFirstLastPara="1" wrap="square" lIns="68569" tIns="68569" rIns="68569" bIns="68569" anchor="t" anchorCtr="0">
            <a:noAutofit/>
          </a:bodyPr>
          <a:lstStyle/>
          <a:p>
            <a:fld id="{00000000-1234-1234-1234-123412341234}" type="slidenum">
              <a:rPr lang="en" sz="900"/>
              <a:pPr/>
              <a:t>2</a:t>
            </a:fld>
            <a:endParaRPr sz="1100" dirty="0"/>
          </a:p>
        </p:txBody>
      </p:sp>
    </p:spTree>
    <p:extLst>
      <p:ext uri="{BB962C8B-B14F-4D97-AF65-F5344CB8AC3E}">
        <p14:creationId xmlns:p14="http://schemas.microsoft.com/office/powerpoint/2010/main" val="3328540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E03D6-334C-4712-A7ED-BE8CE4BA49C4}"/>
              </a:ext>
            </a:extLst>
          </p:cNvPr>
          <p:cNvSpPr>
            <a:spLocks noGrp="1"/>
          </p:cNvSpPr>
          <p:nvPr>
            <p:ph type="title"/>
          </p:nvPr>
        </p:nvSpPr>
        <p:spPr/>
        <p:txBody>
          <a:bodyPr/>
          <a:lstStyle/>
          <a:p>
            <a:r>
              <a:rPr lang="en-US" dirty="0"/>
              <a:t>Reporting of Disciplines</a:t>
            </a:r>
          </a:p>
        </p:txBody>
      </p:sp>
      <p:sp>
        <p:nvSpPr>
          <p:cNvPr id="3" name="Content Placeholder 2">
            <a:extLst>
              <a:ext uri="{FF2B5EF4-FFF2-40B4-BE49-F238E27FC236}">
                <a16:creationId xmlns:a16="http://schemas.microsoft.com/office/drawing/2014/main" id="{1917D56D-CF73-4500-AC3C-58F966AD19F4}"/>
              </a:ext>
            </a:extLst>
          </p:cNvPr>
          <p:cNvSpPr>
            <a:spLocks noGrp="1"/>
          </p:cNvSpPr>
          <p:nvPr>
            <p:ph idx="1"/>
          </p:nvPr>
        </p:nvSpPr>
        <p:spPr/>
        <p:txBody>
          <a:bodyPr/>
          <a:lstStyle/>
          <a:p>
            <a:r>
              <a:rPr lang="en-US" sz="2000" dirty="0"/>
              <a:t>Historically, CSI has seen Discipline data being under-reported at schools resulting in an inaccurate picture of disciplines.</a:t>
            </a:r>
          </a:p>
          <a:p>
            <a:r>
              <a:rPr lang="en-US" sz="2000" dirty="0"/>
              <a:t>Ensuring that all disciplines that occur are entered accurately and are State reportable is necessary to reflect situation at schools and avoid under-counting.</a:t>
            </a:r>
          </a:p>
          <a:p>
            <a:endParaRPr lang="en-US" sz="2400" dirty="0"/>
          </a:p>
          <a:p>
            <a:pPr marL="0" indent="0">
              <a:buNone/>
            </a:pPr>
            <a:endParaRPr lang="en-US" sz="2000" b="1" dirty="0">
              <a:solidFill>
                <a:srgbClr val="C63F28"/>
              </a:solidFill>
            </a:endParaRPr>
          </a:p>
          <a:p>
            <a:pPr lvl="1"/>
            <a:endParaRPr lang="en-US" dirty="0"/>
          </a:p>
        </p:txBody>
      </p:sp>
      <p:graphicFrame>
        <p:nvGraphicFramePr>
          <p:cNvPr id="4" name="Table 4">
            <a:extLst>
              <a:ext uri="{FF2B5EF4-FFF2-40B4-BE49-F238E27FC236}">
                <a16:creationId xmlns:a16="http://schemas.microsoft.com/office/drawing/2014/main" id="{C14CBDB3-4352-414A-A394-0B20BCE126B1}"/>
              </a:ext>
            </a:extLst>
          </p:cNvPr>
          <p:cNvGraphicFramePr>
            <a:graphicFrameLocks noGrp="1"/>
          </p:cNvGraphicFramePr>
          <p:nvPr>
            <p:extLst>
              <p:ext uri="{D42A27DB-BD31-4B8C-83A1-F6EECF244321}">
                <p14:modId xmlns:p14="http://schemas.microsoft.com/office/powerpoint/2010/main" val="169658619"/>
              </p:ext>
            </p:extLst>
          </p:nvPr>
        </p:nvGraphicFramePr>
        <p:xfrm>
          <a:off x="304800" y="3500120"/>
          <a:ext cx="8392160" cy="2799080"/>
        </p:xfrm>
        <a:graphic>
          <a:graphicData uri="http://schemas.openxmlformats.org/drawingml/2006/table">
            <a:tbl>
              <a:tblPr firstRow="1" bandRow="1">
                <a:tableStyleId>{2D5ABB26-0587-4C30-8999-92F81FD0307C}</a:tableStyleId>
              </a:tblPr>
              <a:tblGrid>
                <a:gridCol w="4196080">
                  <a:extLst>
                    <a:ext uri="{9D8B030D-6E8A-4147-A177-3AD203B41FA5}">
                      <a16:colId xmlns:a16="http://schemas.microsoft.com/office/drawing/2014/main" val="502277281"/>
                    </a:ext>
                  </a:extLst>
                </a:gridCol>
                <a:gridCol w="4196080">
                  <a:extLst>
                    <a:ext uri="{9D8B030D-6E8A-4147-A177-3AD203B41FA5}">
                      <a16:colId xmlns:a16="http://schemas.microsoft.com/office/drawing/2014/main" val="2052812566"/>
                    </a:ext>
                  </a:extLst>
                </a:gridCol>
              </a:tblGrid>
              <a:tr h="370840">
                <a:tc>
                  <a:txBody>
                    <a:bodyPr/>
                    <a:lstStyle/>
                    <a:p>
                      <a:r>
                        <a:rPr lang="en-US" b="1" dirty="0">
                          <a:solidFill>
                            <a:srgbClr val="C63F28"/>
                          </a:solidFill>
                          <a:latin typeface="Arial" panose="020B0604020202020204" pitchFamily="34" charset="0"/>
                          <a:cs typeface="Arial" panose="020B0604020202020204" pitchFamily="34" charset="0"/>
                        </a:rPr>
                        <a:t>Strategies for Addressing Accuracy</a:t>
                      </a:r>
                    </a:p>
                  </a:txBody>
                  <a:tcPr/>
                </a:tc>
                <a:tc>
                  <a:txBody>
                    <a:bodyPr/>
                    <a:lstStyle/>
                    <a:p>
                      <a:r>
                        <a:rPr lang="en-US" b="1" dirty="0">
                          <a:solidFill>
                            <a:srgbClr val="C63F28"/>
                          </a:solidFill>
                          <a:latin typeface="Arial" panose="020B0604020202020204" pitchFamily="34" charset="0"/>
                          <a:cs typeface="Arial" panose="020B0604020202020204" pitchFamily="34" charset="0"/>
                        </a:rPr>
                        <a:t>Questions to Keep in Mind</a:t>
                      </a:r>
                    </a:p>
                  </a:txBody>
                  <a:tcPr/>
                </a:tc>
                <a:extLst>
                  <a:ext uri="{0D108BD9-81ED-4DB2-BD59-A6C34878D82A}">
                    <a16:rowId xmlns:a16="http://schemas.microsoft.com/office/drawing/2014/main" val="11151897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Determining behavior and consequence</a:t>
                      </a:r>
                    </a:p>
                  </a:txBody>
                  <a:tcPr/>
                </a:tc>
                <a:tc rowSpan="2">
                  <a:txBody>
                    <a:bodyPr/>
                    <a:lstStyle/>
                    <a:p>
                      <a:pPr marL="342900" indent="-342900">
                        <a:buFont typeface="+mj-lt"/>
                        <a:buAutoNum type="arabicPeriod"/>
                      </a:pPr>
                      <a:r>
                        <a:rPr lang="en-US" sz="1400" dirty="0">
                          <a:latin typeface="Arial" panose="020B0604020202020204" pitchFamily="34" charset="0"/>
                          <a:cs typeface="Arial" panose="020B0604020202020204" pitchFamily="34" charset="0"/>
                        </a:rPr>
                        <a:t>Who are the main staff members responsible for discipline at your school?</a:t>
                      </a:r>
                    </a:p>
                  </a:txBody>
                  <a:tcPr/>
                </a:tc>
                <a:extLst>
                  <a:ext uri="{0D108BD9-81ED-4DB2-BD59-A6C34878D82A}">
                    <a16:rowId xmlns:a16="http://schemas.microsoft.com/office/drawing/2014/main" val="3035904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Entering behavior and consequence</a:t>
                      </a:r>
                    </a:p>
                  </a:txBody>
                  <a:tcPr/>
                </a:tc>
                <a:tc vMerge="1">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329432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Reviewing behavior and consequence  </a:t>
                      </a:r>
                    </a:p>
                  </a:txBody>
                  <a:tcPr/>
                </a:tc>
                <a:tc rowSpan="2">
                  <a:txBody>
                    <a:bodyPr/>
                    <a:lstStyle/>
                    <a:p>
                      <a:pPr marL="342900" indent="-342900">
                        <a:buFont typeface="+mj-lt"/>
                        <a:buAutoNum type="arabicPeriod" startAt="2"/>
                      </a:pPr>
                      <a:r>
                        <a:rPr lang="en-US" sz="1400" dirty="0">
                          <a:latin typeface="Arial" panose="020B0604020202020204" pitchFamily="34" charset="0"/>
                          <a:cs typeface="Arial" panose="020B0604020202020204" pitchFamily="34" charset="0"/>
                        </a:rPr>
                        <a:t>Who enters the discipline information into your student information system?</a:t>
                      </a:r>
                    </a:p>
                  </a:txBody>
                  <a:tcPr/>
                </a:tc>
                <a:extLst>
                  <a:ext uri="{0D108BD9-81ED-4DB2-BD59-A6C34878D82A}">
                    <a16:rowId xmlns:a16="http://schemas.microsoft.com/office/drawing/2014/main" val="26524547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Comparing across systems for overall accuracy</a:t>
                      </a:r>
                    </a:p>
                  </a:txBody>
                  <a:tcPr/>
                </a:tc>
                <a:tc vMerge="1">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47021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Comparing across collections for special education accuracy</a:t>
                      </a:r>
                    </a:p>
                    <a:p>
                      <a:endParaRPr lang="en-US" sz="1400"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1400" dirty="0">
                          <a:latin typeface="Arial" panose="020B0604020202020204" pitchFamily="34" charset="0"/>
                          <a:cs typeface="Arial" panose="020B0604020202020204" pitchFamily="34" charset="0"/>
                        </a:rPr>
                        <a:t>How is your school classifying behavior that is being tracked? (Example: What is disruptive behavior?)</a:t>
                      </a:r>
                    </a:p>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38892464"/>
                  </a:ext>
                </a:extLst>
              </a:tr>
            </a:tbl>
          </a:graphicData>
        </a:graphic>
      </p:graphicFrame>
    </p:spTree>
    <p:extLst>
      <p:ext uri="{BB962C8B-B14F-4D97-AF65-F5344CB8AC3E}">
        <p14:creationId xmlns:p14="http://schemas.microsoft.com/office/powerpoint/2010/main" val="161506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3572-51A2-43FF-B39D-7BFF12EEF72D}"/>
              </a:ext>
            </a:extLst>
          </p:cNvPr>
          <p:cNvSpPr>
            <a:spLocks noGrp="1"/>
          </p:cNvSpPr>
          <p:nvPr>
            <p:ph type="title"/>
          </p:nvPr>
        </p:nvSpPr>
        <p:spPr>
          <a:xfrm>
            <a:off x="752475" y="2355851"/>
            <a:ext cx="7886700" cy="1325563"/>
          </a:xfrm>
        </p:spPr>
        <p:txBody>
          <a:bodyPr/>
          <a:lstStyle/>
          <a:p>
            <a:pPr algn="ctr"/>
            <a:r>
              <a:rPr lang="en-US" dirty="0"/>
              <a:t>Data Entry Process</a:t>
            </a:r>
          </a:p>
        </p:txBody>
      </p:sp>
    </p:spTree>
    <p:extLst>
      <p:ext uri="{BB962C8B-B14F-4D97-AF65-F5344CB8AC3E}">
        <p14:creationId xmlns:p14="http://schemas.microsoft.com/office/powerpoint/2010/main" val="130748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3C14-40DD-4B23-8274-D155C5677349}"/>
              </a:ext>
            </a:extLst>
          </p:cNvPr>
          <p:cNvSpPr>
            <a:spLocks noGrp="1"/>
          </p:cNvSpPr>
          <p:nvPr>
            <p:ph type="title"/>
          </p:nvPr>
        </p:nvSpPr>
        <p:spPr>
          <a:xfrm>
            <a:off x="552449" y="420341"/>
            <a:ext cx="8048989" cy="1325563"/>
          </a:xfrm>
        </p:spPr>
        <p:txBody>
          <a:bodyPr/>
          <a:lstStyle/>
          <a:p>
            <a:r>
              <a:rPr lang="en-US" dirty="0"/>
              <a:t>Steps of the Discipline Process</a:t>
            </a:r>
          </a:p>
        </p:txBody>
      </p:sp>
      <p:sp>
        <p:nvSpPr>
          <p:cNvPr id="3" name="Text Placeholder 2">
            <a:extLst>
              <a:ext uri="{FF2B5EF4-FFF2-40B4-BE49-F238E27FC236}">
                <a16:creationId xmlns:a16="http://schemas.microsoft.com/office/drawing/2014/main" id="{118F2CC7-704C-47E4-832C-524879FC9873}"/>
              </a:ext>
            </a:extLst>
          </p:cNvPr>
          <p:cNvSpPr>
            <a:spLocks noGrp="1"/>
          </p:cNvSpPr>
          <p:nvPr>
            <p:ph type="body" sz="quarter" idx="10"/>
          </p:nvPr>
        </p:nvSpPr>
        <p:spPr/>
        <p:txBody>
          <a:bodyPr/>
          <a:lstStyle/>
          <a:p>
            <a:r>
              <a:rPr lang="en-US" dirty="0"/>
              <a:t>Navigate to Behavior Management</a:t>
            </a:r>
          </a:p>
        </p:txBody>
      </p:sp>
      <p:sp>
        <p:nvSpPr>
          <p:cNvPr id="4" name="Text Placeholder 3">
            <a:extLst>
              <a:ext uri="{FF2B5EF4-FFF2-40B4-BE49-F238E27FC236}">
                <a16:creationId xmlns:a16="http://schemas.microsoft.com/office/drawing/2014/main" id="{E8C20910-1DCB-4B79-B7CD-75750D3DABC9}"/>
              </a:ext>
            </a:extLst>
          </p:cNvPr>
          <p:cNvSpPr>
            <a:spLocks noGrp="1"/>
          </p:cNvSpPr>
          <p:nvPr>
            <p:ph type="body" sz="quarter" idx="11"/>
          </p:nvPr>
        </p:nvSpPr>
        <p:spPr>
          <a:xfrm>
            <a:off x="3423590" y="2797175"/>
            <a:ext cx="2587466" cy="533400"/>
          </a:xfrm>
        </p:spPr>
        <p:txBody>
          <a:bodyPr/>
          <a:lstStyle/>
          <a:p>
            <a:r>
              <a:rPr lang="en-US" dirty="0"/>
              <a:t>Create a behavior Incident and add Participant	</a:t>
            </a:r>
          </a:p>
        </p:txBody>
      </p:sp>
      <p:sp>
        <p:nvSpPr>
          <p:cNvPr id="5" name="Text Placeholder 4">
            <a:extLst>
              <a:ext uri="{FF2B5EF4-FFF2-40B4-BE49-F238E27FC236}">
                <a16:creationId xmlns:a16="http://schemas.microsoft.com/office/drawing/2014/main" id="{EB3C863C-0A53-4F59-8309-5CE8199AA0CA}"/>
              </a:ext>
            </a:extLst>
          </p:cNvPr>
          <p:cNvSpPr>
            <a:spLocks noGrp="1"/>
          </p:cNvSpPr>
          <p:nvPr>
            <p:ph type="body" sz="quarter" idx="12"/>
          </p:nvPr>
        </p:nvSpPr>
        <p:spPr/>
        <p:txBody>
          <a:bodyPr/>
          <a:lstStyle/>
          <a:p>
            <a:r>
              <a:rPr lang="en-US" dirty="0"/>
              <a:t>Add a Resolution</a:t>
            </a:r>
          </a:p>
        </p:txBody>
      </p:sp>
      <p:sp>
        <p:nvSpPr>
          <p:cNvPr id="6" name="Text Placeholder 5">
            <a:extLst>
              <a:ext uri="{FF2B5EF4-FFF2-40B4-BE49-F238E27FC236}">
                <a16:creationId xmlns:a16="http://schemas.microsoft.com/office/drawing/2014/main" id="{073107C5-B6B4-4DCD-AA72-131717E2F9C6}"/>
              </a:ext>
            </a:extLst>
          </p:cNvPr>
          <p:cNvSpPr>
            <a:spLocks noGrp="1"/>
          </p:cNvSpPr>
          <p:nvPr>
            <p:ph type="body" sz="quarter" idx="13"/>
          </p:nvPr>
        </p:nvSpPr>
        <p:spPr/>
        <p:txBody>
          <a:bodyPr/>
          <a:lstStyle/>
          <a:p>
            <a:pPr marL="342900" indent="-342900">
              <a:buFont typeface="Arial" panose="020B0604020202020204" pitchFamily="34" charset="0"/>
              <a:buChar char="•"/>
            </a:pPr>
            <a:r>
              <a:rPr lang="en-US" dirty="0"/>
              <a:t>Log in to Infinite Campus</a:t>
            </a:r>
          </a:p>
          <a:p>
            <a:pPr marL="342900" indent="-342900">
              <a:buFont typeface="Arial" panose="020B0604020202020204" pitchFamily="34" charset="0"/>
              <a:buChar char="•"/>
            </a:pPr>
            <a:r>
              <a:rPr lang="en-US" dirty="0"/>
              <a:t>Click on Click on Behavior</a:t>
            </a:r>
          </a:p>
          <a:p>
            <a:pPr marL="342900" indent="-342900">
              <a:buFont typeface="Arial" panose="020B0604020202020204" pitchFamily="34" charset="0"/>
              <a:buChar char="•"/>
            </a:pPr>
            <a:r>
              <a:rPr lang="en-US" dirty="0"/>
              <a:t>Click on Behavior Management</a:t>
            </a:r>
          </a:p>
        </p:txBody>
      </p:sp>
      <p:sp>
        <p:nvSpPr>
          <p:cNvPr id="7" name="Text Placeholder 6">
            <a:extLst>
              <a:ext uri="{FF2B5EF4-FFF2-40B4-BE49-F238E27FC236}">
                <a16:creationId xmlns:a16="http://schemas.microsoft.com/office/drawing/2014/main" id="{64618E4C-1E55-47E7-8818-603546801A0F}"/>
              </a:ext>
            </a:extLst>
          </p:cNvPr>
          <p:cNvSpPr>
            <a:spLocks noGrp="1"/>
          </p:cNvSpPr>
          <p:nvPr>
            <p:ph type="body" sz="quarter" idx="14"/>
          </p:nvPr>
        </p:nvSpPr>
        <p:spPr/>
        <p:txBody>
          <a:bodyPr>
            <a:normAutofit/>
          </a:bodyPr>
          <a:lstStyle/>
          <a:p>
            <a:pPr marL="342900" indent="-342900">
              <a:buFont typeface="Arial" panose="020B0604020202020204" pitchFamily="34" charset="0"/>
              <a:buChar char="•"/>
            </a:pPr>
            <a:r>
              <a:rPr lang="en-US" dirty="0"/>
              <a:t>Click New</a:t>
            </a:r>
          </a:p>
          <a:p>
            <a:pPr marL="342900" indent="-342900">
              <a:buFont typeface="Arial" panose="020B0604020202020204" pitchFamily="34" charset="0"/>
              <a:buChar char="•"/>
            </a:pPr>
            <a:r>
              <a:rPr lang="en-US" dirty="0"/>
              <a:t>Add Behavior Event Details</a:t>
            </a:r>
          </a:p>
          <a:p>
            <a:pPr marL="342900" indent="-342900">
              <a:buFont typeface="Arial" panose="020B0604020202020204" pitchFamily="34" charset="0"/>
              <a:buChar char="•"/>
            </a:pPr>
            <a:r>
              <a:rPr lang="en-US" dirty="0"/>
              <a:t>Add Participants – Offender and Victim (if applicable)</a:t>
            </a:r>
          </a:p>
        </p:txBody>
      </p:sp>
      <p:sp>
        <p:nvSpPr>
          <p:cNvPr id="8" name="Text Placeholder 7">
            <a:extLst>
              <a:ext uri="{FF2B5EF4-FFF2-40B4-BE49-F238E27FC236}">
                <a16:creationId xmlns:a16="http://schemas.microsoft.com/office/drawing/2014/main" id="{0D0191A9-EB29-42B3-A5BD-B7FCD82154CA}"/>
              </a:ext>
            </a:extLst>
          </p:cNvPr>
          <p:cNvSpPr>
            <a:spLocks noGrp="1"/>
          </p:cNvSpPr>
          <p:nvPr>
            <p:ph type="body" sz="quarter" idx="15"/>
          </p:nvPr>
        </p:nvSpPr>
        <p:spPr/>
        <p:txBody>
          <a:bodyPr>
            <a:normAutofit fontScale="92500" lnSpcReduction="20000"/>
          </a:bodyPr>
          <a:lstStyle/>
          <a:p>
            <a:pPr marL="342900" indent="-342900">
              <a:buFont typeface="Arial" panose="020B0604020202020204" pitchFamily="34" charset="0"/>
              <a:buChar char="•"/>
            </a:pPr>
            <a:r>
              <a:rPr lang="en-US" dirty="0"/>
              <a:t>Create a Resolution</a:t>
            </a:r>
          </a:p>
          <a:p>
            <a:pPr marL="342900" indent="-342900">
              <a:buFont typeface="Arial" panose="020B0604020202020204" pitchFamily="34" charset="0"/>
              <a:buChar char="•"/>
            </a:pPr>
            <a:r>
              <a:rPr lang="en-US" dirty="0"/>
              <a:t>Add applicable resolution type</a:t>
            </a:r>
          </a:p>
          <a:p>
            <a:pPr marL="342900" indent="-342900">
              <a:buFont typeface="Arial" panose="020B0604020202020204" pitchFamily="34" charset="0"/>
              <a:buChar char="•"/>
            </a:pPr>
            <a:r>
              <a:rPr lang="en-US" dirty="0"/>
              <a:t>Complete details on expulsions and unilateral removals (if applicable)</a:t>
            </a:r>
          </a:p>
        </p:txBody>
      </p:sp>
      <p:sp>
        <p:nvSpPr>
          <p:cNvPr id="9" name="TextBox 8">
            <a:extLst>
              <a:ext uri="{FF2B5EF4-FFF2-40B4-BE49-F238E27FC236}">
                <a16:creationId xmlns:a16="http://schemas.microsoft.com/office/drawing/2014/main" id="{8DB8FD86-137E-4B8F-BBEA-E529F3F06CF0}"/>
              </a:ext>
            </a:extLst>
          </p:cNvPr>
          <p:cNvSpPr txBox="1"/>
          <p:nvPr/>
        </p:nvSpPr>
        <p:spPr>
          <a:xfrm>
            <a:off x="304800" y="1628775"/>
            <a:ext cx="817245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Once a behavior occurs at your school, navigate to Infinite Campus and complete these steps:</a:t>
            </a:r>
          </a:p>
        </p:txBody>
      </p:sp>
    </p:spTree>
    <p:extLst>
      <p:ext uri="{BB962C8B-B14F-4D97-AF65-F5344CB8AC3E}">
        <p14:creationId xmlns:p14="http://schemas.microsoft.com/office/powerpoint/2010/main" val="53344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7D1D-0820-415C-843E-8B2CA545A6AC}"/>
              </a:ext>
            </a:extLst>
          </p:cNvPr>
          <p:cNvSpPr>
            <a:spLocks noGrp="1"/>
          </p:cNvSpPr>
          <p:nvPr>
            <p:ph type="title"/>
          </p:nvPr>
        </p:nvSpPr>
        <p:spPr/>
        <p:txBody>
          <a:bodyPr/>
          <a:lstStyle/>
          <a:p>
            <a:r>
              <a:rPr lang="en-US" dirty="0"/>
              <a:t>Access Behavior Management</a:t>
            </a:r>
          </a:p>
        </p:txBody>
      </p:sp>
      <p:pic>
        <p:nvPicPr>
          <p:cNvPr id="8" name="Content Placeholder 7" descr="screenshot navigating to the behavior management section in IC">
            <a:extLst>
              <a:ext uri="{FF2B5EF4-FFF2-40B4-BE49-F238E27FC236}">
                <a16:creationId xmlns:a16="http://schemas.microsoft.com/office/drawing/2014/main" id="{6A9C59D9-5004-49A8-B4A5-52AF6B97516E}"/>
              </a:ext>
            </a:extLst>
          </p:cNvPr>
          <p:cNvPicPr>
            <a:picLocks noGrp="1" noChangeAspect="1"/>
          </p:cNvPicPr>
          <p:nvPr>
            <p:ph idx="1"/>
          </p:nvPr>
        </p:nvPicPr>
        <p:blipFill>
          <a:blip r:embed="rId3"/>
          <a:stretch>
            <a:fillRect/>
          </a:stretch>
        </p:blipFill>
        <p:spPr>
          <a:xfrm>
            <a:off x="628650" y="1838326"/>
            <a:ext cx="7886700" cy="2607214"/>
          </a:xfrm>
          <a:prstGeom prst="rect">
            <a:avLst/>
          </a:prstGeom>
          <a:ln>
            <a:solidFill>
              <a:schemeClr val="tx1"/>
            </a:solidFill>
          </a:ln>
        </p:spPr>
      </p:pic>
      <p:sp>
        <p:nvSpPr>
          <p:cNvPr id="7" name="Rectangle 6">
            <a:extLst>
              <a:ext uri="{FF2B5EF4-FFF2-40B4-BE49-F238E27FC236}">
                <a16:creationId xmlns:a16="http://schemas.microsoft.com/office/drawing/2014/main" id="{C8D0B3D3-7B98-4E82-9B55-0BEBFC193DC7}"/>
              </a:ext>
              <a:ext uri="{C183D7F6-B498-43B3-948B-1728B52AA6E4}">
                <adec:decorative xmlns:adec="http://schemas.microsoft.com/office/drawing/2017/decorative" val="1"/>
              </a:ext>
            </a:extLst>
          </p:cNvPr>
          <p:cNvSpPr/>
          <p:nvPr/>
        </p:nvSpPr>
        <p:spPr>
          <a:xfrm>
            <a:off x="709613" y="3308612"/>
            <a:ext cx="981075" cy="142875"/>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0F2310E1-9CD9-4AED-9937-4AE1E353CCA5}"/>
              </a:ext>
              <a:ext uri="{C183D7F6-B498-43B3-948B-1728B52AA6E4}">
                <adec:decorative xmlns:adec="http://schemas.microsoft.com/office/drawing/2017/decorative" val="1"/>
              </a:ext>
            </a:extLst>
          </p:cNvPr>
          <p:cNvCxnSpPr>
            <a:cxnSpLocks/>
          </p:cNvCxnSpPr>
          <p:nvPr/>
        </p:nvCxnSpPr>
        <p:spPr>
          <a:xfrm flipV="1">
            <a:off x="1381328" y="2537795"/>
            <a:ext cx="466522" cy="76282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D32DD75-75E7-4430-9B1D-F63AB2D3B917}"/>
              </a:ext>
              <a:ext uri="{C183D7F6-B498-43B3-948B-1728B52AA6E4}">
                <adec:decorative xmlns:adec="http://schemas.microsoft.com/office/drawing/2017/decorative" val="1"/>
              </a:ext>
            </a:extLst>
          </p:cNvPr>
          <p:cNvSpPr/>
          <p:nvPr/>
        </p:nvSpPr>
        <p:spPr>
          <a:xfrm>
            <a:off x="1847850" y="2299746"/>
            <a:ext cx="457200" cy="225428"/>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1B0DE5C7-727E-404B-A40C-33A2D1687C8C}"/>
              </a:ext>
              <a:ext uri="{C183D7F6-B498-43B3-948B-1728B52AA6E4}">
                <adec:decorative xmlns:adec="http://schemas.microsoft.com/office/drawing/2017/decorative" val="1"/>
              </a:ext>
            </a:extLst>
          </p:cNvPr>
          <p:cNvSpPr/>
          <p:nvPr/>
        </p:nvSpPr>
        <p:spPr>
          <a:xfrm>
            <a:off x="709613" y="3173164"/>
            <a:ext cx="333374" cy="142875"/>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4" name="Picture 13" descr="Popup describing the incident that occurred.&#10;">
            <a:extLst>
              <a:ext uri="{FF2B5EF4-FFF2-40B4-BE49-F238E27FC236}">
                <a16:creationId xmlns:a16="http://schemas.microsoft.com/office/drawing/2014/main" id="{855B3364-3C36-4537-BCD3-CA587441A93B}"/>
              </a:ext>
            </a:extLst>
          </p:cNvPr>
          <p:cNvPicPr>
            <a:picLocks noChangeAspect="1"/>
          </p:cNvPicPr>
          <p:nvPr/>
        </p:nvPicPr>
        <p:blipFill>
          <a:blip r:embed="rId4"/>
          <a:stretch>
            <a:fillRect/>
          </a:stretch>
        </p:blipFill>
        <p:spPr>
          <a:xfrm>
            <a:off x="2541284" y="3681413"/>
            <a:ext cx="5893103" cy="2607214"/>
          </a:xfrm>
          <a:prstGeom prst="rect">
            <a:avLst/>
          </a:prstGeom>
        </p:spPr>
      </p:pic>
      <p:sp>
        <p:nvSpPr>
          <p:cNvPr id="15" name="Rectangle 14">
            <a:extLst>
              <a:ext uri="{FF2B5EF4-FFF2-40B4-BE49-F238E27FC236}">
                <a16:creationId xmlns:a16="http://schemas.microsoft.com/office/drawing/2014/main" id="{B3F8C91F-F26B-421E-A08B-07C53A49A503}"/>
              </a:ext>
              <a:ext uri="{C183D7F6-B498-43B3-948B-1728B52AA6E4}">
                <adec:decorative xmlns:adec="http://schemas.microsoft.com/office/drawing/2017/decorative" val="1"/>
              </a:ext>
            </a:extLst>
          </p:cNvPr>
          <p:cNvSpPr/>
          <p:nvPr/>
        </p:nvSpPr>
        <p:spPr>
          <a:xfrm>
            <a:off x="2541284" y="6099900"/>
            <a:ext cx="981075" cy="197644"/>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1942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9F15-37B2-435E-BC75-95AEAAB2F7B7}"/>
              </a:ext>
            </a:extLst>
          </p:cNvPr>
          <p:cNvSpPr>
            <a:spLocks noGrp="1"/>
          </p:cNvSpPr>
          <p:nvPr>
            <p:ph type="title"/>
          </p:nvPr>
        </p:nvSpPr>
        <p:spPr/>
        <p:txBody>
          <a:bodyPr/>
          <a:lstStyle/>
          <a:p>
            <a:r>
              <a:rPr lang="en-US" dirty="0"/>
              <a:t>Add Event Details and Assign Offender/Victim</a:t>
            </a:r>
          </a:p>
        </p:txBody>
      </p:sp>
      <p:sp>
        <p:nvSpPr>
          <p:cNvPr id="6" name="TextBox 5">
            <a:extLst>
              <a:ext uri="{FF2B5EF4-FFF2-40B4-BE49-F238E27FC236}">
                <a16:creationId xmlns:a16="http://schemas.microsoft.com/office/drawing/2014/main" id="{7EA6C030-FE05-4273-874D-B66EEB51805E}"/>
              </a:ext>
            </a:extLst>
          </p:cNvPr>
          <p:cNvSpPr txBox="1"/>
          <p:nvPr/>
        </p:nvSpPr>
        <p:spPr>
          <a:xfrm>
            <a:off x="833437" y="1617643"/>
            <a:ext cx="7477125"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Complete all details of the incident at the top of the screen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Numbered Event Types are State Reportable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If state reportable option selected, the resulting action must also be state reportable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Search for students and add as offender.  Add victims if necessary</a:t>
            </a:r>
          </a:p>
        </p:txBody>
      </p:sp>
      <p:pic>
        <p:nvPicPr>
          <p:cNvPr id="9" name="Content Placeholder 8" descr="Image of Event Type screen in IC">
            <a:extLst>
              <a:ext uri="{FF2B5EF4-FFF2-40B4-BE49-F238E27FC236}">
                <a16:creationId xmlns:a16="http://schemas.microsoft.com/office/drawing/2014/main" id="{E49C3323-EAEF-4452-9B3B-0C13CD4429A7}"/>
              </a:ext>
            </a:extLst>
          </p:cNvPr>
          <p:cNvPicPr>
            <a:picLocks noGrp="1" noChangeAspect="1"/>
          </p:cNvPicPr>
          <p:nvPr>
            <p:ph idx="1"/>
          </p:nvPr>
        </p:nvPicPr>
        <p:blipFill>
          <a:blip r:embed="rId3"/>
          <a:stretch>
            <a:fillRect/>
          </a:stretch>
        </p:blipFill>
        <p:spPr>
          <a:xfrm>
            <a:off x="185736" y="2571750"/>
            <a:ext cx="4642089" cy="2940201"/>
          </a:xfrm>
          <a:prstGeom prst="rect">
            <a:avLst/>
          </a:prstGeom>
          <a:ln>
            <a:solidFill>
              <a:schemeClr val="tx1"/>
            </a:solidFill>
          </a:ln>
        </p:spPr>
      </p:pic>
      <p:sp>
        <p:nvSpPr>
          <p:cNvPr id="11" name="Rectangle 10">
            <a:extLst>
              <a:ext uri="{FF2B5EF4-FFF2-40B4-BE49-F238E27FC236}">
                <a16:creationId xmlns:a16="http://schemas.microsoft.com/office/drawing/2014/main" id="{E3001D24-1D2C-47D9-9FB2-2CFC80515A06}"/>
              </a:ext>
              <a:ext uri="{C183D7F6-B498-43B3-948B-1728B52AA6E4}">
                <adec:decorative xmlns:adec="http://schemas.microsoft.com/office/drawing/2017/decorative" val="1"/>
              </a:ext>
            </a:extLst>
          </p:cNvPr>
          <p:cNvSpPr/>
          <p:nvPr/>
        </p:nvSpPr>
        <p:spPr>
          <a:xfrm>
            <a:off x="252411" y="3061966"/>
            <a:ext cx="3252789" cy="300359"/>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0AB48D06-5FBF-4424-B56F-C540AA17A90F}"/>
              </a:ext>
              <a:ext uri="{C183D7F6-B498-43B3-948B-1728B52AA6E4}">
                <adec:decorative xmlns:adec="http://schemas.microsoft.com/office/drawing/2017/decorative" val="1"/>
              </a:ext>
            </a:extLst>
          </p:cNvPr>
          <p:cNvCxnSpPr>
            <a:cxnSpLocks/>
          </p:cNvCxnSpPr>
          <p:nvPr/>
        </p:nvCxnSpPr>
        <p:spPr>
          <a:xfrm>
            <a:off x="3019425" y="3362325"/>
            <a:ext cx="762000" cy="148168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A268E4C-51DC-4E10-AA34-1279468EBAFE}"/>
              </a:ext>
              <a:ext uri="{C183D7F6-B498-43B3-948B-1728B52AA6E4}">
                <adec:decorative xmlns:adec="http://schemas.microsoft.com/office/drawing/2017/decorative" val="1"/>
              </a:ext>
            </a:extLst>
          </p:cNvPr>
          <p:cNvSpPr/>
          <p:nvPr/>
        </p:nvSpPr>
        <p:spPr>
          <a:xfrm flipV="1">
            <a:off x="3649423" y="4844006"/>
            <a:ext cx="457200" cy="241889"/>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6" name="Picture 15" descr="screenshot showing how offender is added.&#10;">
            <a:extLst>
              <a:ext uri="{FF2B5EF4-FFF2-40B4-BE49-F238E27FC236}">
                <a16:creationId xmlns:a16="http://schemas.microsoft.com/office/drawing/2014/main" id="{B1F48F3B-24F5-4639-8B10-74C3383515A6}"/>
              </a:ext>
            </a:extLst>
          </p:cNvPr>
          <p:cNvPicPr>
            <a:picLocks noChangeAspect="1"/>
          </p:cNvPicPr>
          <p:nvPr/>
        </p:nvPicPr>
        <p:blipFill>
          <a:blip r:embed="rId4"/>
          <a:stretch>
            <a:fillRect/>
          </a:stretch>
        </p:blipFill>
        <p:spPr>
          <a:xfrm>
            <a:off x="4989750" y="3552673"/>
            <a:ext cx="3631712" cy="2940201"/>
          </a:xfrm>
          <a:prstGeom prst="rect">
            <a:avLst/>
          </a:prstGeom>
          <a:ln>
            <a:solidFill>
              <a:schemeClr val="tx1"/>
            </a:solidFill>
          </a:ln>
        </p:spPr>
      </p:pic>
      <p:sp>
        <p:nvSpPr>
          <p:cNvPr id="17" name="Rectangle 16">
            <a:extLst>
              <a:ext uri="{FF2B5EF4-FFF2-40B4-BE49-F238E27FC236}">
                <a16:creationId xmlns:a16="http://schemas.microsoft.com/office/drawing/2014/main" id="{809662EA-7C35-41D5-BC9E-4729E8BDF3D7}"/>
              </a:ext>
              <a:ext uri="{C183D7F6-B498-43B3-948B-1728B52AA6E4}">
                <adec:decorative xmlns:adec="http://schemas.microsoft.com/office/drawing/2017/decorative" val="1"/>
              </a:ext>
            </a:extLst>
          </p:cNvPr>
          <p:cNvSpPr/>
          <p:nvPr/>
        </p:nvSpPr>
        <p:spPr>
          <a:xfrm flipV="1">
            <a:off x="7867650" y="6315075"/>
            <a:ext cx="333376" cy="206374"/>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EE107854-0C3A-4119-BF59-7235FFBF3429}"/>
              </a:ext>
              <a:ext uri="{C183D7F6-B498-43B3-948B-1728B52AA6E4}">
                <adec:decorative xmlns:adec="http://schemas.microsoft.com/office/drawing/2017/decorative" val="1"/>
              </a:ext>
            </a:extLst>
          </p:cNvPr>
          <p:cNvSpPr/>
          <p:nvPr/>
        </p:nvSpPr>
        <p:spPr>
          <a:xfrm flipV="1">
            <a:off x="5153025" y="3962399"/>
            <a:ext cx="533400" cy="257175"/>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84A9C1C7-5088-40DB-B4FB-760A890EA402}"/>
              </a:ext>
              <a:ext uri="{C183D7F6-B498-43B3-948B-1728B52AA6E4}">
                <adec:decorative xmlns:adec="http://schemas.microsoft.com/office/drawing/2017/decorative" val="1"/>
              </a:ext>
            </a:extLst>
          </p:cNvPr>
          <p:cNvCxnSpPr>
            <a:cxnSpLocks/>
          </p:cNvCxnSpPr>
          <p:nvPr/>
        </p:nvCxnSpPr>
        <p:spPr>
          <a:xfrm>
            <a:off x="5686425" y="4219574"/>
            <a:ext cx="2095500" cy="200025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07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7A1A-CAD9-4E45-B7D7-8E8827083A2A}"/>
              </a:ext>
            </a:extLst>
          </p:cNvPr>
          <p:cNvSpPr>
            <a:spLocks noGrp="1"/>
          </p:cNvSpPr>
          <p:nvPr>
            <p:ph type="title"/>
          </p:nvPr>
        </p:nvSpPr>
        <p:spPr>
          <a:xfrm>
            <a:off x="628650" y="365126"/>
            <a:ext cx="7886700" cy="1033175"/>
          </a:xfrm>
        </p:spPr>
        <p:txBody>
          <a:bodyPr/>
          <a:lstStyle/>
          <a:p>
            <a:r>
              <a:rPr lang="en-US" dirty="0"/>
              <a:t>Create Resolution</a:t>
            </a:r>
          </a:p>
        </p:txBody>
      </p:sp>
      <p:sp>
        <p:nvSpPr>
          <p:cNvPr id="5" name="TextBox 4">
            <a:extLst>
              <a:ext uri="{FF2B5EF4-FFF2-40B4-BE49-F238E27FC236}">
                <a16:creationId xmlns:a16="http://schemas.microsoft.com/office/drawing/2014/main" id="{3EFA0FAA-B294-4641-9622-9D48A1DC95E9}"/>
              </a:ext>
            </a:extLst>
          </p:cNvPr>
          <p:cNvSpPr txBox="1"/>
          <p:nvPr/>
        </p:nvSpPr>
        <p:spPr>
          <a:xfrm>
            <a:off x="628650" y="1131155"/>
            <a:ext cx="74676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Click Add Resolution button</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Select the resulting disciplinary action (i.e. In-School/Out of School Suspension, Expulsion, Other, etc.</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Numbered resolutions are state reportable and must match Behavior</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Complete the rest of the Action Details, including Expulsion or Transfer to Alternative school (if applicable)</a:t>
            </a:r>
          </a:p>
        </p:txBody>
      </p:sp>
      <p:pic>
        <p:nvPicPr>
          <p:cNvPr id="8" name="Content Placeholder 7" descr="Screenshot of where to add resolution to current behavior">
            <a:extLst>
              <a:ext uri="{FF2B5EF4-FFF2-40B4-BE49-F238E27FC236}">
                <a16:creationId xmlns:a16="http://schemas.microsoft.com/office/drawing/2014/main" id="{E101E911-C285-4F67-B9D5-217BF3EB4CBB}"/>
              </a:ext>
            </a:extLst>
          </p:cNvPr>
          <p:cNvPicPr>
            <a:picLocks noGrp="1" noChangeAspect="1"/>
          </p:cNvPicPr>
          <p:nvPr>
            <p:ph idx="1"/>
          </p:nvPr>
        </p:nvPicPr>
        <p:blipFill>
          <a:blip r:embed="rId3"/>
          <a:stretch>
            <a:fillRect/>
          </a:stretch>
        </p:blipFill>
        <p:spPr>
          <a:xfrm>
            <a:off x="876300" y="2720974"/>
            <a:ext cx="7467600" cy="3698875"/>
          </a:xfrm>
          <a:prstGeom prst="rect">
            <a:avLst/>
          </a:prstGeom>
        </p:spPr>
      </p:pic>
    </p:spTree>
    <p:extLst>
      <p:ext uri="{BB962C8B-B14F-4D97-AF65-F5344CB8AC3E}">
        <p14:creationId xmlns:p14="http://schemas.microsoft.com/office/powerpoint/2010/main" val="3807727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8B5C-4405-41C3-AF87-341F3180E0C2}"/>
              </a:ext>
            </a:extLst>
          </p:cNvPr>
          <p:cNvSpPr>
            <a:spLocks noGrp="1"/>
          </p:cNvSpPr>
          <p:nvPr>
            <p:ph type="title"/>
          </p:nvPr>
        </p:nvSpPr>
        <p:spPr/>
        <p:txBody>
          <a:bodyPr/>
          <a:lstStyle/>
          <a:p>
            <a:r>
              <a:rPr lang="en-US" dirty="0"/>
              <a:t>Additional Resolution Details</a:t>
            </a:r>
          </a:p>
        </p:txBody>
      </p:sp>
      <p:pic>
        <p:nvPicPr>
          <p:cNvPr id="4" name="Content Placeholder 3" descr="Detailed image of Resolution page showing how it is entered.">
            <a:extLst>
              <a:ext uri="{FF2B5EF4-FFF2-40B4-BE49-F238E27FC236}">
                <a16:creationId xmlns:a16="http://schemas.microsoft.com/office/drawing/2014/main" id="{209FE151-4DD0-46F2-834C-6E6C3D1E1662}"/>
              </a:ext>
            </a:extLst>
          </p:cNvPr>
          <p:cNvPicPr>
            <a:picLocks noGrp="1" noChangeAspect="1"/>
          </p:cNvPicPr>
          <p:nvPr>
            <p:ph idx="1"/>
          </p:nvPr>
        </p:nvPicPr>
        <p:blipFill>
          <a:blip r:embed="rId3"/>
          <a:stretch>
            <a:fillRect/>
          </a:stretch>
        </p:blipFill>
        <p:spPr>
          <a:xfrm>
            <a:off x="885825" y="1454149"/>
            <a:ext cx="7067550" cy="4667249"/>
          </a:xfrm>
          <a:prstGeom prst="rect">
            <a:avLst/>
          </a:prstGeom>
        </p:spPr>
      </p:pic>
      <p:sp>
        <p:nvSpPr>
          <p:cNvPr id="3" name="TextBox 2">
            <a:extLst>
              <a:ext uri="{FF2B5EF4-FFF2-40B4-BE49-F238E27FC236}">
                <a16:creationId xmlns:a16="http://schemas.microsoft.com/office/drawing/2014/main" id="{13C27147-634E-5D07-EC8B-97F1F578106E}"/>
              </a:ext>
            </a:extLst>
          </p:cNvPr>
          <p:cNvSpPr txBox="1"/>
          <p:nvPr/>
        </p:nvSpPr>
        <p:spPr>
          <a:xfrm>
            <a:off x="1060315" y="1770433"/>
            <a:ext cx="350196" cy="184666"/>
          </a:xfrm>
          <a:prstGeom prst="rect">
            <a:avLst/>
          </a:prstGeom>
          <a:noFill/>
        </p:spPr>
        <p:txBody>
          <a:bodyPr wrap="square" rtlCol="0">
            <a:spAutoFit/>
          </a:bodyPr>
          <a:lstStyle/>
          <a:p>
            <a:r>
              <a:rPr lang="en-US" sz="600" dirty="0"/>
              <a:t>11</a:t>
            </a:r>
          </a:p>
        </p:txBody>
      </p:sp>
      <p:pic>
        <p:nvPicPr>
          <p:cNvPr id="1028" name="Picture 4">
            <a:extLst>
              <a:ext uri="{FF2B5EF4-FFF2-40B4-BE49-F238E27FC236}">
                <a16:creationId xmlns:a16="http://schemas.microsoft.com/office/drawing/2014/main" id="{927417DF-8E8D-3E4B-17F5-14F071A250EC}"/>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1715" y="1770433"/>
            <a:ext cx="171450"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828123"/>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with Colors for Smart Art</Template>
  <TotalTime>4675</TotalTime>
  <Words>1808</Words>
  <Application>Microsoft Office PowerPoint</Application>
  <PresentationFormat>On-screen Show (4:3)</PresentationFormat>
  <Paragraphs>84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Unicode MS</vt:lpstr>
      <vt:lpstr>Calibri</vt:lpstr>
      <vt:lpstr>Office Theme</vt:lpstr>
      <vt:lpstr>Discipline Quick Entry</vt:lpstr>
      <vt:lpstr>Purpose of the School Discipline Collection</vt:lpstr>
      <vt:lpstr>Reporting of Disciplines</vt:lpstr>
      <vt:lpstr>Data Entry Process</vt:lpstr>
      <vt:lpstr>Steps of the Discipline Process</vt:lpstr>
      <vt:lpstr>Access Behavior Management</vt:lpstr>
      <vt:lpstr>Add Event Details and Assign Offender/Victim</vt:lpstr>
      <vt:lpstr>Create Resolution</vt:lpstr>
      <vt:lpstr>Additional Resolution Details</vt:lpstr>
      <vt:lpstr>Final Result and Save!</vt:lpstr>
      <vt:lpstr>Thank you for Reviewing this Training</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Quick Entry</dc:title>
  <dc:creator>Hartung, Ryan</dc:creator>
  <cp:lastModifiedBy>Hartung, Ryan</cp:lastModifiedBy>
  <cp:revision>40</cp:revision>
  <dcterms:created xsi:type="dcterms:W3CDTF">2020-08-07T15:29:27Z</dcterms:created>
  <dcterms:modified xsi:type="dcterms:W3CDTF">2024-05-10T13:59:54Z</dcterms:modified>
</cp:coreProperties>
</file>