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97" r:id="rId4"/>
    <p:sldId id="296" r:id="rId5"/>
    <p:sldId id="308" r:id="rId6"/>
    <p:sldId id="298" r:id="rId7"/>
    <p:sldId id="299" r:id="rId8"/>
    <p:sldId id="300" r:id="rId9"/>
    <p:sldId id="301" r:id="rId10"/>
    <p:sldId id="302" r:id="rId11"/>
    <p:sldId id="304" r:id="rId12"/>
    <p:sldId id="305" r:id="rId13"/>
    <p:sldId id="309" r:id="rId14"/>
    <p:sldId id="303" r:id="rId15"/>
    <p:sldId id="306" r:id="rId16"/>
    <p:sldId id="307" r:id="rId17"/>
    <p:sldId id="31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35798-F1D7-44D2-9945-1C8162644C8B}"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E3CAEC-F820-4C5C-A1D5-D35BDABDE5D4}" type="slidenum">
              <a:rPr lang="en-US" smtClean="0"/>
              <a:t>‹#›</a:t>
            </a:fld>
            <a:endParaRPr lang="en-US"/>
          </a:p>
        </p:txBody>
      </p:sp>
    </p:spTree>
    <p:extLst>
      <p:ext uri="{BB962C8B-B14F-4D97-AF65-F5344CB8AC3E}">
        <p14:creationId xmlns:p14="http://schemas.microsoft.com/office/powerpoint/2010/main" val="1065433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zerotothree.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 to Three,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sng" strike="noStrike" dirty="0">
                <a:solidFill>
                  <a:srgbClr val="D26012"/>
                </a:solidFill>
                <a:effectLst/>
                <a:latin typeface="Calibri" panose="020F0502020204030204" pitchFamily="34" charset="0"/>
                <a:hlinkClick r:id="rId3"/>
              </a:rPr>
              <a:t>https://www.zerotothree.org/</a:t>
            </a:r>
            <a:endParaRPr lang="en-US" sz="1800" b="0" i="0" u="sng" strike="noStrike" dirty="0">
              <a:solidFill>
                <a:srgbClr val="D26012"/>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sng" strike="noStrike" dirty="0">
              <a:solidFill>
                <a:srgbClr val="D26012"/>
              </a:solidFill>
              <a:effectLst/>
              <a:latin typeface="Calibri" panose="020F0502020204030204" pitchFamily="34" charset="0"/>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Benefits of SEL</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Calibri" panose="020F0502020204030204" pitchFamily="34" charset="0"/>
              </a:rPr>
              <a:t>We know from a large body of research on SEL that high-quality SEL programming leads to improved academic performance, decreases in anxiety and behavior issues, among other benefits.</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Calibri" panose="020F0502020204030204" pitchFamily="34" charset="0"/>
              </a:rPr>
              <a:t>We also know from research beyond the traditional SEL field that there are additional insights to be gained that are relevant to SEL. </a:t>
            </a:r>
            <a:endParaRPr lang="en-US" sz="2800" b="0" dirty="0">
              <a:effectLst/>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Meta-analysis source (first 3) </a:t>
            </a:r>
            <a:r>
              <a:rPr lang="en-US" sz="1800" b="0" i="0" u="none" strike="noStrike" dirty="0" err="1">
                <a:solidFill>
                  <a:srgbClr val="000000"/>
                </a:solidFill>
                <a:effectLst/>
                <a:latin typeface="Calibri" panose="020F0502020204030204" pitchFamily="34" charset="0"/>
              </a:rPr>
              <a:t>Durlak</a:t>
            </a:r>
            <a:r>
              <a:rPr lang="en-US" sz="1800" b="0" i="0" u="none" strike="noStrike" dirty="0">
                <a:solidFill>
                  <a:srgbClr val="000000"/>
                </a:solidFill>
                <a:effectLst/>
                <a:latin typeface="Calibri" panose="020F0502020204030204" pitchFamily="34" charset="0"/>
              </a:rPr>
              <a:t>, J.A., Weissberg, R.P., </a:t>
            </a:r>
            <a:r>
              <a:rPr lang="en-US" sz="1800" b="0" i="0" u="none" strike="noStrike" dirty="0" err="1">
                <a:solidFill>
                  <a:srgbClr val="000000"/>
                </a:solidFill>
                <a:effectLst/>
                <a:latin typeface="Calibri" panose="020F0502020204030204" pitchFamily="34" charset="0"/>
              </a:rPr>
              <a:t>Dymnicki</a:t>
            </a:r>
            <a:r>
              <a:rPr lang="en-US" sz="1800" b="0" i="0" u="none" strike="noStrike" dirty="0">
                <a:solidFill>
                  <a:srgbClr val="000000"/>
                </a:solidFill>
                <a:effectLst/>
                <a:latin typeface="Calibri" panose="020F0502020204030204" pitchFamily="34" charset="0"/>
              </a:rPr>
              <a:t>, A.B., Taylor, R.D., &amp; </a:t>
            </a:r>
            <a:r>
              <a:rPr lang="en-US" sz="1800" b="0" i="0" u="none" strike="noStrike" dirty="0" err="1">
                <a:solidFill>
                  <a:srgbClr val="000000"/>
                </a:solidFill>
                <a:effectLst/>
                <a:latin typeface="Calibri" panose="020F0502020204030204" pitchFamily="34" charset="0"/>
              </a:rPr>
              <a:t>Schellinger</a:t>
            </a:r>
            <a:r>
              <a:rPr lang="en-US" sz="1800" b="0" i="0" u="none" strike="noStrike" dirty="0">
                <a:solidFill>
                  <a:srgbClr val="000000"/>
                </a:solidFill>
                <a:effectLst/>
                <a:latin typeface="Calibri" panose="020F0502020204030204" pitchFamily="34" charset="0"/>
              </a:rPr>
              <a:t>, K. (2011). The impact of enhancing students’ social and emotional learning: A meta-analysis of school-based universal interventions. </a:t>
            </a:r>
            <a:r>
              <a:rPr lang="en-US" sz="1800" b="0" i="1" u="none" strike="noStrike" dirty="0">
                <a:solidFill>
                  <a:srgbClr val="000000"/>
                </a:solidFill>
                <a:effectLst/>
                <a:latin typeface="Calibri" panose="020F0502020204030204" pitchFamily="34" charset="0"/>
              </a:rPr>
              <a:t>Child Development</a:t>
            </a:r>
            <a:r>
              <a:rPr lang="en-US" sz="1800" b="0" i="0" u="none" strike="noStrike" dirty="0">
                <a:solidFill>
                  <a:srgbClr val="000000"/>
                </a:solidFill>
                <a:effectLst/>
                <a:latin typeface="Calibri" panose="020F0502020204030204" pitchFamily="34" charset="0"/>
              </a:rPr>
              <a:t>: 82 (1), 405-432.</a:t>
            </a:r>
            <a:endParaRPr lang="en-US" sz="2800" b="0" dirty="0">
              <a:effectLst/>
            </a:endParaRPr>
          </a:p>
          <a:p>
            <a:pPr rtl="0">
              <a:spcBef>
                <a:spcPts val="0"/>
              </a:spcBef>
              <a:spcAft>
                <a:spcPts val="0"/>
              </a:spcAft>
            </a:pPr>
            <a:r>
              <a:rPr lang="en-US" sz="1800" b="1" i="0" u="none" strike="noStrike" dirty="0">
                <a:solidFill>
                  <a:srgbClr val="000000"/>
                </a:solidFill>
                <a:effectLst/>
                <a:latin typeface="Calibri" panose="020F0502020204030204" pitchFamily="34" charset="0"/>
              </a:rPr>
              <a:t>Financial investment (bottom): </a:t>
            </a:r>
            <a:r>
              <a:rPr lang="en-US" sz="1800" b="0" i="0" u="none" strike="noStrike" dirty="0">
                <a:solidFill>
                  <a:srgbClr val="000000"/>
                </a:solidFill>
                <a:effectLst/>
                <a:latin typeface="Calibri" panose="020F0502020204030204" pitchFamily="34" charset="0"/>
              </a:rPr>
              <a:t>Belfield, C., Bowden, B., </a:t>
            </a:r>
            <a:r>
              <a:rPr lang="en-US" sz="1800" b="0" i="0" u="none" strike="noStrike" dirty="0" err="1">
                <a:solidFill>
                  <a:srgbClr val="000000"/>
                </a:solidFill>
                <a:effectLst/>
                <a:latin typeface="Calibri" panose="020F0502020204030204" pitchFamily="34" charset="0"/>
              </a:rPr>
              <a:t>Klapp</a:t>
            </a:r>
            <a:r>
              <a:rPr lang="en-US" sz="1800" b="0" i="0" u="none" strike="noStrike" dirty="0">
                <a:solidFill>
                  <a:srgbClr val="000000"/>
                </a:solidFill>
                <a:effectLst/>
                <a:latin typeface="Calibri" panose="020F0502020204030204" pitchFamily="34" charset="0"/>
              </a:rPr>
              <a:t>, A., Levin, H., Shand, R., &amp; Zander, S. (2015). The Economic Value of Social and Emotional Learning. New York: Center for Benefit-Cost Studies in Education.</a:t>
            </a:r>
            <a:endParaRPr lang="en-US" sz="2800" b="0" dirty="0">
              <a:effectLst/>
            </a:endParaRPr>
          </a:p>
          <a:p>
            <a:br>
              <a:rPr lang="en-US" sz="2800" dirty="0"/>
            </a:br>
            <a:endParaRPr lang="en-US" sz="1800" b="0" i="0" u="none" strike="noStrike" dirty="0">
              <a:solidFill>
                <a:srgbClr val="45597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51699905-3CD1-4898-B5CA-8AF1B891D964}" type="slidenum">
              <a:rPr lang="en-US" smtClean="0"/>
              <a:t>4</a:t>
            </a:fld>
            <a:endParaRPr lang="en-US"/>
          </a:p>
        </p:txBody>
      </p:sp>
    </p:spTree>
    <p:extLst>
      <p:ext uri="{BB962C8B-B14F-4D97-AF65-F5344CB8AC3E}">
        <p14:creationId xmlns:p14="http://schemas.microsoft.com/office/powerpoint/2010/main" val="1170784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Kimberle</a:t>
            </a:r>
            <a:r>
              <a:rPr lang="en-US" dirty="0"/>
              <a:t> Crenshaw</a:t>
            </a:r>
          </a:p>
        </p:txBody>
      </p:sp>
      <p:sp>
        <p:nvSpPr>
          <p:cNvPr id="4" name="Slide Number Placeholder 3"/>
          <p:cNvSpPr>
            <a:spLocks noGrp="1"/>
          </p:cNvSpPr>
          <p:nvPr>
            <p:ph type="sldNum" sz="quarter" idx="5"/>
          </p:nvPr>
        </p:nvSpPr>
        <p:spPr/>
        <p:txBody>
          <a:bodyPr/>
          <a:lstStyle/>
          <a:p>
            <a:fld id="{21E3CAEC-F820-4C5C-A1D5-D35BDABDE5D4}" type="slidenum">
              <a:rPr lang="en-US" smtClean="0"/>
              <a:t>10</a:t>
            </a:fld>
            <a:endParaRPr lang="en-US"/>
          </a:p>
        </p:txBody>
      </p:sp>
    </p:spTree>
    <p:extLst>
      <p:ext uri="{BB962C8B-B14F-4D97-AF65-F5344CB8AC3E}">
        <p14:creationId xmlns:p14="http://schemas.microsoft.com/office/powerpoint/2010/main" val="361686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not pit kids against each other</a:t>
            </a:r>
          </a:p>
          <a:p>
            <a:r>
              <a:rPr lang="en-US" dirty="0"/>
              <a:t>Let’s not use shaming techniques for learning</a:t>
            </a:r>
          </a:p>
          <a:p>
            <a:endParaRPr lang="en-US" dirty="0"/>
          </a:p>
        </p:txBody>
      </p:sp>
      <p:sp>
        <p:nvSpPr>
          <p:cNvPr id="4" name="Slide Number Placeholder 3"/>
          <p:cNvSpPr>
            <a:spLocks noGrp="1"/>
          </p:cNvSpPr>
          <p:nvPr>
            <p:ph type="sldNum" sz="quarter" idx="5"/>
          </p:nvPr>
        </p:nvSpPr>
        <p:spPr/>
        <p:txBody>
          <a:bodyPr/>
          <a:lstStyle/>
          <a:p>
            <a:fld id="{21E3CAEC-F820-4C5C-A1D5-D35BDABDE5D4}" type="slidenum">
              <a:rPr lang="en-US" smtClean="0"/>
              <a:t>15</a:t>
            </a:fld>
            <a:endParaRPr lang="en-US"/>
          </a:p>
        </p:txBody>
      </p:sp>
    </p:spTree>
    <p:extLst>
      <p:ext uri="{BB962C8B-B14F-4D97-AF65-F5344CB8AC3E}">
        <p14:creationId xmlns:p14="http://schemas.microsoft.com/office/powerpoint/2010/main" val="116274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2821-39EC-6B5E-A5C9-1645FE927C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F7A7A8-AA51-2C14-2432-EEA555629F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B6E517-A8EA-DD92-114B-088BD2D53FDD}"/>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5" name="Footer Placeholder 4">
            <a:extLst>
              <a:ext uri="{FF2B5EF4-FFF2-40B4-BE49-F238E27FC236}">
                <a16:creationId xmlns:a16="http://schemas.microsoft.com/office/drawing/2014/main" id="{D637BA72-B29D-64C7-6DC4-1B80CFAAF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4EDFB-DC1E-E2AF-3B1F-4522824C4E7B}"/>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3786218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5548-C977-D99F-7BE9-F2B7B8D627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56B6C6-FF3F-53D4-ADE7-FA506EBADF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1A1C4-9F09-B684-C9EF-83B87FEE00FE}"/>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5" name="Footer Placeholder 4">
            <a:extLst>
              <a:ext uri="{FF2B5EF4-FFF2-40B4-BE49-F238E27FC236}">
                <a16:creationId xmlns:a16="http://schemas.microsoft.com/office/drawing/2014/main" id="{5E0F6B8B-A308-1BA1-B4F1-5F6A2F4C1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A42F4-21FE-0B57-A3E1-B0EF461D7667}"/>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4045201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7AC86-37B3-3ECA-EAA0-0B14956DFE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6EC85A-8E45-F9CA-7D5B-5CFA3FB43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FC46A-C800-9001-01C3-B15D5AB6C0AE}"/>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5" name="Footer Placeholder 4">
            <a:extLst>
              <a:ext uri="{FF2B5EF4-FFF2-40B4-BE49-F238E27FC236}">
                <a16:creationId xmlns:a16="http://schemas.microsoft.com/office/drawing/2014/main" id="{1DC0B26B-C570-E0AE-1B9D-BD8068D949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C3CB8-B884-050D-492A-40452934036A}"/>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1337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A00E-4244-C073-46DE-1AE8C71750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96D216-D29D-0326-F350-2A68A017B5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54CF-D7E6-6FB9-C0FC-D18AA67AF429}"/>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5" name="Footer Placeholder 4">
            <a:extLst>
              <a:ext uri="{FF2B5EF4-FFF2-40B4-BE49-F238E27FC236}">
                <a16:creationId xmlns:a16="http://schemas.microsoft.com/office/drawing/2014/main" id="{B45AAF4B-7E55-5AA1-5DD9-2E3DBABA3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4893E-BD0C-41AD-CBCD-52A04D30605E}"/>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178812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4DE4F-CAEA-D154-398B-0544FC04B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75651F-8098-B8D7-CC84-C24115391A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3456FD-3035-5DBF-62FF-DC3BA76E3F87}"/>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5" name="Footer Placeholder 4">
            <a:extLst>
              <a:ext uri="{FF2B5EF4-FFF2-40B4-BE49-F238E27FC236}">
                <a16:creationId xmlns:a16="http://schemas.microsoft.com/office/drawing/2014/main" id="{CD77D68C-A544-7D46-846F-146201D79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AEF02-232F-4CF5-6745-7403CC2F13CB}"/>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259604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6E42E-2D73-BEE5-7DF9-443C1FD7A8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E183A-3CA2-9CD9-8FB7-2024732187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6755E-9E95-4A8D-4125-B6A0DBEC26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F2D005-D816-4445-A5A5-F02138FA5FB8}"/>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6" name="Footer Placeholder 5">
            <a:extLst>
              <a:ext uri="{FF2B5EF4-FFF2-40B4-BE49-F238E27FC236}">
                <a16:creationId xmlns:a16="http://schemas.microsoft.com/office/drawing/2014/main" id="{C4BDD369-1A19-0FDF-D443-F55602431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59B7A-5BFF-2D97-D086-CF5DC982D174}"/>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3032319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A0B6-6E3F-8E3D-FD28-2623F0E3CC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E0A5A-46EB-7AE2-02B8-D50686F5C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A2E9B-5D50-CDA9-04BD-59A3135E24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52B9CD-028B-0CB4-3A7A-94283775A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DF46D1-F3CD-2419-B5C5-8F568F488B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42AAA-E48F-9763-9EB4-13AB4EA06FC8}"/>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8" name="Footer Placeholder 7">
            <a:extLst>
              <a:ext uri="{FF2B5EF4-FFF2-40B4-BE49-F238E27FC236}">
                <a16:creationId xmlns:a16="http://schemas.microsoft.com/office/drawing/2014/main" id="{C137C14B-5B62-8E0D-5503-083D315B7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553960-C663-FF39-BF1A-4B7872EB499E}"/>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51473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25679-39E2-0D05-EBAC-15C6697625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01D0B0-FDF0-FC9D-434D-9E16D92447C2}"/>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4" name="Footer Placeholder 3">
            <a:extLst>
              <a:ext uri="{FF2B5EF4-FFF2-40B4-BE49-F238E27FC236}">
                <a16:creationId xmlns:a16="http://schemas.microsoft.com/office/drawing/2014/main" id="{1E1A020E-5D19-3729-4A46-07A73F9737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FC1B1-CD55-EF21-E02D-A4E9F888E058}"/>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194904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5180B-78A4-85DF-0DAE-5C2476E82954}"/>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3" name="Footer Placeholder 2">
            <a:extLst>
              <a:ext uri="{FF2B5EF4-FFF2-40B4-BE49-F238E27FC236}">
                <a16:creationId xmlns:a16="http://schemas.microsoft.com/office/drawing/2014/main" id="{E913A049-EA00-A195-D06E-A95EDEBF1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424555-D68F-15DA-CD72-9EAD402B576F}"/>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1692456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318FD-58CA-92F0-4C8E-01AE41D50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706E2-0844-C716-BC4C-B71DA24C75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BC010E-649D-2A9E-13F6-935CD782A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E9A5A-611D-4AE6-8642-118914066A55}"/>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6" name="Footer Placeholder 5">
            <a:extLst>
              <a:ext uri="{FF2B5EF4-FFF2-40B4-BE49-F238E27FC236}">
                <a16:creationId xmlns:a16="http://schemas.microsoft.com/office/drawing/2014/main" id="{26F68D99-0460-2A60-11F2-0D31DAB39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C1D20-BE15-3434-FABA-AD3AFCD46E96}"/>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1131715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2ABA-6E58-D4EA-9C88-EB15B12212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6B5F8B-25A3-6C7A-32E9-454FCB3C77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67A1A-74BF-115E-969E-C1D351E63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477E2-088E-D618-043B-50E591CFCF56}"/>
              </a:ext>
            </a:extLst>
          </p:cNvPr>
          <p:cNvSpPr>
            <a:spLocks noGrp="1"/>
          </p:cNvSpPr>
          <p:nvPr>
            <p:ph type="dt" sz="half" idx="10"/>
          </p:nvPr>
        </p:nvSpPr>
        <p:spPr/>
        <p:txBody>
          <a:bodyPr/>
          <a:lstStyle/>
          <a:p>
            <a:fld id="{5CF9D210-652A-4202-9731-A665265A6951}" type="datetimeFigureOut">
              <a:rPr lang="en-US" smtClean="0"/>
              <a:t>12/27/2023</a:t>
            </a:fld>
            <a:endParaRPr lang="en-US"/>
          </a:p>
        </p:txBody>
      </p:sp>
      <p:sp>
        <p:nvSpPr>
          <p:cNvPr id="6" name="Footer Placeholder 5">
            <a:extLst>
              <a:ext uri="{FF2B5EF4-FFF2-40B4-BE49-F238E27FC236}">
                <a16:creationId xmlns:a16="http://schemas.microsoft.com/office/drawing/2014/main" id="{07364488-4CCF-38EA-7615-609621143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86BEA-EDCE-AD01-21B7-18B0944AEB10}"/>
              </a:ext>
            </a:extLst>
          </p:cNvPr>
          <p:cNvSpPr>
            <a:spLocks noGrp="1"/>
          </p:cNvSpPr>
          <p:nvPr>
            <p:ph type="sldNum" sz="quarter" idx="12"/>
          </p:nvPr>
        </p:nvSpPr>
        <p:spPr/>
        <p:txBody>
          <a:bodyPr/>
          <a:lstStyle/>
          <a:p>
            <a:fld id="{8EE767C8-B324-4993-B002-915D9280DE90}" type="slidenum">
              <a:rPr lang="en-US" smtClean="0"/>
              <a:t>‹#›</a:t>
            </a:fld>
            <a:endParaRPr lang="en-US"/>
          </a:p>
        </p:txBody>
      </p:sp>
    </p:spTree>
    <p:extLst>
      <p:ext uri="{BB962C8B-B14F-4D97-AF65-F5344CB8AC3E}">
        <p14:creationId xmlns:p14="http://schemas.microsoft.com/office/powerpoint/2010/main" val="3712957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0853D-8370-47EC-6BBE-5C47AEC292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A37B5A-B2E7-047E-29FE-2EE8CAD7C4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E65FA-F34E-F041-1705-588FA75B74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F9D210-652A-4202-9731-A665265A6951}" type="datetimeFigureOut">
              <a:rPr lang="en-US" smtClean="0"/>
              <a:t>12/27/2023</a:t>
            </a:fld>
            <a:endParaRPr lang="en-US"/>
          </a:p>
        </p:txBody>
      </p:sp>
      <p:sp>
        <p:nvSpPr>
          <p:cNvPr id="5" name="Footer Placeholder 4">
            <a:extLst>
              <a:ext uri="{FF2B5EF4-FFF2-40B4-BE49-F238E27FC236}">
                <a16:creationId xmlns:a16="http://schemas.microsoft.com/office/drawing/2014/main" id="{46C1F2D9-62C4-8986-1C84-331559AF64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72788A-0DD6-4CDC-61E8-A7FD56498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67C8-B324-4993-B002-915D9280DE90}" type="slidenum">
              <a:rPr lang="en-US" smtClean="0"/>
              <a:t>‹#›</a:t>
            </a:fld>
            <a:endParaRPr lang="en-US"/>
          </a:p>
        </p:txBody>
      </p:sp>
    </p:spTree>
    <p:extLst>
      <p:ext uri="{BB962C8B-B14F-4D97-AF65-F5344CB8AC3E}">
        <p14:creationId xmlns:p14="http://schemas.microsoft.com/office/powerpoint/2010/main" val="2654153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apa.org/ed/schools/teaching-learning/top-twenty/creative-talented/social-emotional?tab=1" TargetMode="External"/><Relationship Id="rId2" Type="http://schemas.openxmlformats.org/officeDocument/2006/relationships/hyperlink" Target="https://resources.csi.state.co.us/gifted-education/" TargetMode="External"/><Relationship Id="rId1" Type="http://schemas.openxmlformats.org/officeDocument/2006/relationships/slideLayout" Target="../slideLayouts/slideLayout2.xml"/><Relationship Id="rId6" Type="http://schemas.openxmlformats.org/officeDocument/2006/relationships/hyperlink" Target="https://kirstenolson.org/writing/wounded-by-school/" TargetMode="External"/><Relationship Id="rId5" Type="http://schemas.openxmlformats.org/officeDocument/2006/relationships/hyperlink" Target="https://files.eric.ed.gov/fulltext/EJ1301408.pdf" TargetMode="External"/><Relationship Id="rId4" Type="http://schemas.openxmlformats.org/officeDocument/2006/relationships/hyperlink" Target="https://www.sengifted.org/post/are-gifted-teens-at-greater-risk-of-taking-drug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ribbles on a notebook">
            <a:extLst>
              <a:ext uri="{FF2B5EF4-FFF2-40B4-BE49-F238E27FC236}">
                <a16:creationId xmlns:a16="http://schemas.microsoft.com/office/drawing/2014/main" id="{0578FDB3-5727-E830-96A8-449D84C5DA33}"/>
              </a:ext>
            </a:extLst>
          </p:cNvPr>
          <p:cNvPicPr>
            <a:picLocks noChangeAspect="1"/>
          </p:cNvPicPr>
          <p:nvPr/>
        </p:nvPicPr>
        <p:blipFill rotWithShape="1">
          <a:blip r:embed="rId2">
            <a:alphaModFix amt="50000"/>
          </a:blip>
          <a:srcRect t="3246" b="14637"/>
          <a:stretch/>
        </p:blipFill>
        <p:spPr>
          <a:xfrm>
            <a:off x="20" y="1"/>
            <a:ext cx="12191980" cy="6857999"/>
          </a:xfrm>
          <a:prstGeom prst="rect">
            <a:avLst/>
          </a:prstGeom>
        </p:spPr>
      </p:pic>
      <p:sp>
        <p:nvSpPr>
          <p:cNvPr id="2" name="Title 1">
            <a:extLst>
              <a:ext uri="{FF2B5EF4-FFF2-40B4-BE49-F238E27FC236}">
                <a16:creationId xmlns:a16="http://schemas.microsoft.com/office/drawing/2014/main" id="{34B6A880-2315-8CEC-FC6C-71066FEDD995}"/>
              </a:ext>
            </a:extLst>
          </p:cNvPr>
          <p:cNvSpPr>
            <a:spLocks noGrp="1"/>
          </p:cNvSpPr>
          <p:nvPr>
            <p:ph type="ctrTitle"/>
          </p:nvPr>
        </p:nvSpPr>
        <p:spPr>
          <a:xfrm>
            <a:off x="1452081" y="2879243"/>
            <a:ext cx="9144000" cy="2900518"/>
          </a:xfrm>
        </p:spPr>
        <p:txBody>
          <a:bodyPr>
            <a:normAutofit/>
          </a:bodyPr>
          <a:lstStyle/>
          <a:p>
            <a:r>
              <a:rPr lang="en-US" b="1" dirty="0">
                <a:solidFill>
                  <a:srgbClr val="FFFF00"/>
                </a:solidFill>
              </a:rPr>
              <a:t>Gifted and Talented Mental Health</a:t>
            </a:r>
          </a:p>
        </p:txBody>
      </p:sp>
    </p:spTree>
    <p:extLst>
      <p:ext uri="{BB962C8B-B14F-4D97-AF65-F5344CB8AC3E}">
        <p14:creationId xmlns:p14="http://schemas.microsoft.com/office/powerpoint/2010/main" val="17203273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39E5-3C89-9047-7253-877A2998B358}"/>
              </a:ext>
            </a:extLst>
          </p:cNvPr>
          <p:cNvSpPr>
            <a:spLocks noGrp="1"/>
          </p:cNvSpPr>
          <p:nvPr>
            <p:ph type="title"/>
          </p:nvPr>
        </p:nvSpPr>
        <p:spPr>
          <a:xfrm>
            <a:off x="876693" y="741391"/>
            <a:ext cx="5219307" cy="1616203"/>
          </a:xfrm>
        </p:spPr>
        <p:txBody>
          <a:bodyPr anchor="b">
            <a:normAutofit/>
          </a:bodyPr>
          <a:lstStyle/>
          <a:p>
            <a:r>
              <a:rPr lang="en-US" sz="3200" dirty="0"/>
              <a:t>Intersectionality</a:t>
            </a:r>
            <a:br>
              <a:rPr lang="en-US" sz="3200" dirty="0"/>
            </a:br>
            <a:br>
              <a:rPr lang="en-US" sz="3200" dirty="0"/>
            </a:br>
            <a:endParaRPr lang="en-US" sz="3200" dirty="0"/>
          </a:p>
        </p:txBody>
      </p:sp>
      <p:sp>
        <p:nvSpPr>
          <p:cNvPr id="3" name="Content Placeholder 2">
            <a:extLst>
              <a:ext uri="{FF2B5EF4-FFF2-40B4-BE49-F238E27FC236}">
                <a16:creationId xmlns:a16="http://schemas.microsoft.com/office/drawing/2014/main" id="{57B34F68-B99F-6155-C819-7D9043682E14}"/>
              </a:ext>
            </a:extLst>
          </p:cNvPr>
          <p:cNvSpPr>
            <a:spLocks noGrp="1"/>
          </p:cNvSpPr>
          <p:nvPr>
            <p:ph idx="1"/>
          </p:nvPr>
        </p:nvSpPr>
        <p:spPr>
          <a:xfrm>
            <a:off x="531628" y="1807535"/>
            <a:ext cx="5943600" cy="4720856"/>
          </a:xfrm>
        </p:spPr>
        <p:txBody>
          <a:bodyPr anchor="t">
            <a:normAutofit/>
          </a:bodyPr>
          <a:lstStyle/>
          <a:p>
            <a:r>
              <a:rPr lang="en-US" sz="2400" dirty="0"/>
              <a:t>How our social identities, or how race, class, gender, and other individual characteristics “intersect” with one another and overlap</a:t>
            </a:r>
          </a:p>
          <a:p>
            <a:endParaRPr lang="en-US" sz="2400" dirty="0"/>
          </a:p>
          <a:p>
            <a:r>
              <a:rPr lang="en-US" sz="2400" dirty="0"/>
              <a:t>A gifted student is never “just” a GT student</a:t>
            </a:r>
          </a:p>
          <a:p>
            <a:endParaRPr lang="en-US" sz="2400" dirty="0"/>
          </a:p>
          <a:p>
            <a:r>
              <a:rPr lang="en-US" sz="2400" dirty="0"/>
              <a:t>GT is its own lens, and when we layer on top of it race, gender, access to resources &amp; even double exceptionality, we have very different ways of seeing the world……and very different ways of how the world sees us….</a:t>
            </a:r>
          </a:p>
        </p:txBody>
      </p:sp>
      <p:pic>
        <p:nvPicPr>
          <p:cNvPr id="5" name="Picture 4" descr="Intersecting roads">
            <a:extLst>
              <a:ext uri="{FF2B5EF4-FFF2-40B4-BE49-F238E27FC236}">
                <a16:creationId xmlns:a16="http://schemas.microsoft.com/office/drawing/2014/main" id="{463A82BA-9018-80A1-558F-B23751421792}"/>
              </a:ext>
            </a:extLst>
          </p:cNvPr>
          <p:cNvPicPr>
            <a:picLocks noChangeAspect="1"/>
          </p:cNvPicPr>
          <p:nvPr/>
        </p:nvPicPr>
        <p:blipFill rotWithShape="1">
          <a:blip r:embed="rId3"/>
          <a:srcRect l="14340" r="20850" b="-1"/>
          <a:stretch/>
        </p:blipFill>
        <p:spPr>
          <a:xfrm>
            <a:off x="7015163" y="877413"/>
            <a:ext cx="4300543" cy="5043096"/>
          </a:xfrm>
          <a:prstGeom prst="rect">
            <a:avLst/>
          </a:prstGeom>
        </p:spPr>
      </p:pic>
      <p:grpSp>
        <p:nvGrpSpPr>
          <p:cNvPr id="16" name="Group 15">
            <a:extLst>
              <a:ext uri="{FF2B5EF4-FFF2-40B4-BE49-F238E27FC236}">
                <a16:creationId xmlns:a16="http://schemas.microsoft.com/office/drawing/2014/main" id="{442598CC-934A-7BCD-C691-B2FE74CEDE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15162" y="5858828"/>
            <a:ext cx="4300544" cy="123363"/>
            <a:chOff x="7015162" y="5858828"/>
            <a:chExt cx="4300544" cy="123363"/>
          </a:xfrm>
        </p:grpSpPr>
        <p:sp>
          <p:nvSpPr>
            <p:cNvPr id="17" name="Rectangle 16">
              <a:extLst>
                <a:ext uri="{FF2B5EF4-FFF2-40B4-BE49-F238E27FC236}">
                  <a16:creationId xmlns:a16="http://schemas.microsoft.com/office/drawing/2014/main" id="{AACD0983-348C-E24F-6839-EA2014B9D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174876-930F-4902-5A02-274205566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19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F1B240-0E3D-8010-2850-FF99497C5B36}"/>
              </a:ext>
            </a:extLst>
          </p:cNvPr>
          <p:cNvSpPr>
            <a:spLocks noGrp="1"/>
          </p:cNvSpPr>
          <p:nvPr>
            <p:ph type="title"/>
          </p:nvPr>
        </p:nvSpPr>
        <p:spPr>
          <a:xfrm>
            <a:off x="6563615" y="456639"/>
            <a:ext cx="4623429" cy="2052522"/>
          </a:xfrm>
        </p:spPr>
        <p:txBody>
          <a:bodyPr anchor="b">
            <a:normAutofit/>
          </a:bodyPr>
          <a:lstStyle/>
          <a:p>
            <a:r>
              <a:rPr lang="en-US" sz="5600" dirty="0"/>
              <a:t>Substance Use</a:t>
            </a:r>
            <a:br>
              <a:rPr lang="en-US" sz="5600" dirty="0"/>
            </a:br>
            <a:endParaRPr lang="en-US" sz="5600" dirty="0"/>
          </a:p>
        </p:txBody>
      </p:sp>
      <p:sp>
        <p:nvSpPr>
          <p:cNvPr id="20" name="Oval 1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unopened pill packets">
            <a:extLst>
              <a:ext uri="{FF2B5EF4-FFF2-40B4-BE49-F238E27FC236}">
                <a16:creationId xmlns:a16="http://schemas.microsoft.com/office/drawing/2014/main" id="{07808670-CF04-0725-E208-A9E9D8F4E75D}"/>
              </a:ext>
            </a:extLst>
          </p:cNvPr>
          <p:cNvPicPr>
            <a:picLocks noChangeAspect="1"/>
          </p:cNvPicPr>
          <p:nvPr/>
        </p:nvPicPr>
        <p:blipFill rotWithShape="1">
          <a:blip r:embed="rId2"/>
          <a:srcRect l="20151" r="14098" b="-2"/>
          <a:stretch/>
        </p:blipFill>
        <p:spPr>
          <a:xfrm>
            <a:off x="663321" y="875194"/>
            <a:ext cx="5120791" cy="5120791"/>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0E747DF5-555A-25EF-42A5-DE9ED349DD32}"/>
              </a:ext>
            </a:extLst>
          </p:cNvPr>
          <p:cNvSpPr>
            <a:spLocks noGrp="1"/>
          </p:cNvSpPr>
          <p:nvPr>
            <p:ph idx="1"/>
          </p:nvPr>
        </p:nvSpPr>
        <p:spPr>
          <a:xfrm>
            <a:off x="6405510" y="1967024"/>
            <a:ext cx="5211322" cy="4593264"/>
          </a:xfrm>
        </p:spPr>
        <p:txBody>
          <a:bodyPr anchor="t">
            <a:normAutofit/>
          </a:bodyPr>
          <a:lstStyle/>
          <a:p>
            <a:pPr marL="0" indent="0">
              <a:buNone/>
            </a:pPr>
            <a:r>
              <a:rPr lang="en-US" sz="2400" dirty="0">
                <a:solidFill>
                  <a:schemeClr val="tx1">
                    <a:alpha val="80000"/>
                  </a:schemeClr>
                </a:solidFill>
              </a:rPr>
              <a:t>GT students are more likely to experiment with substances AND</a:t>
            </a:r>
          </a:p>
          <a:p>
            <a:pPr marL="0" indent="0">
              <a:buNone/>
            </a:pPr>
            <a:r>
              <a:rPr lang="en-US" sz="2400" dirty="0">
                <a:solidFill>
                  <a:schemeClr val="tx1">
                    <a:alpha val="80000"/>
                  </a:schemeClr>
                </a:solidFill>
              </a:rPr>
              <a:t>They’re more likely to experience addiction and addictive behaviors than neurotypical students</a:t>
            </a:r>
          </a:p>
          <a:p>
            <a:pPr marL="0" indent="0">
              <a:buNone/>
            </a:pPr>
            <a:endParaRPr lang="en-US" sz="2400" dirty="0">
              <a:solidFill>
                <a:schemeClr val="tx1">
                  <a:alpha val="80000"/>
                </a:schemeClr>
              </a:solidFill>
            </a:endParaRPr>
          </a:p>
          <a:p>
            <a:pPr marL="0" indent="0">
              <a:buNone/>
            </a:pPr>
            <a:r>
              <a:rPr lang="en-US" sz="2400" dirty="0">
                <a:solidFill>
                  <a:schemeClr val="tx1">
                    <a:alpha val="80000"/>
                  </a:schemeClr>
                </a:solidFill>
              </a:rPr>
              <a:t>………………………………</a:t>
            </a:r>
          </a:p>
          <a:p>
            <a:pPr marL="0" indent="0">
              <a:buNone/>
            </a:pPr>
            <a:endParaRPr lang="en-US" sz="2400" dirty="0">
              <a:solidFill>
                <a:schemeClr val="tx1">
                  <a:alpha val="80000"/>
                </a:schemeClr>
              </a:solidFill>
            </a:endParaRPr>
          </a:p>
          <a:p>
            <a:r>
              <a:rPr lang="en-US" sz="2400" dirty="0">
                <a:solidFill>
                  <a:schemeClr val="tx1">
                    <a:alpha val="80000"/>
                  </a:schemeClr>
                </a:solidFill>
              </a:rPr>
              <a:t>They’re also better at hiding it/passing</a:t>
            </a:r>
          </a:p>
        </p:txBody>
      </p:sp>
      <p:sp>
        <p:nvSpPr>
          <p:cNvPr id="2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285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egos in rainbow colors">
            <a:extLst>
              <a:ext uri="{FF2B5EF4-FFF2-40B4-BE49-F238E27FC236}">
                <a16:creationId xmlns:a16="http://schemas.microsoft.com/office/drawing/2014/main" id="{B31D3736-ADD6-8079-B5CD-E03C7CB87728}"/>
              </a:ext>
            </a:extLst>
          </p:cNvPr>
          <p:cNvPicPr>
            <a:picLocks noChangeAspect="1"/>
          </p:cNvPicPr>
          <p:nvPr/>
        </p:nvPicPr>
        <p:blipFill rotWithShape="1">
          <a:blip r:embed="rId2">
            <a:extLst>
              <a:ext uri="{28A0092B-C50C-407E-A947-70E740481C1C}">
                <a14:useLocalDpi xmlns:a14="http://schemas.microsoft.com/office/drawing/2010/main" val="0"/>
              </a:ext>
            </a:extLst>
          </a:blip>
          <a:srcRect l="9583" r="11105"/>
          <a:stretch/>
        </p:blipFill>
        <p:spPr>
          <a:xfrm>
            <a:off x="4040304" y="74429"/>
            <a:ext cx="9429789" cy="685800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E15D77-713D-9BD3-397B-8DF106C2CCA1}"/>
              </a:ext>
            </a:extLst>
          </p:cNvPr>
          <p:cNvSpPr>
            <a:spLocks noGrp="1"/>
          </p:cNvSpPr>
          <p:nvPr>
            <p:ph type="title"/>
          </p:nvPr>
        </p:nvSpPr>
        <p:spPr>
          <a:xfrm>
            <a:off x="838200" y="365125"/>
            <a:ext cx="3822189" cy="1899912"/>
          </a:xfrm>
        </p:spPr>
        <p:txBody>
          <a:bodyPr>
            <a:normAutofit/>
          </a:bodyPr>
          <a:lstStyle/>
          <a:p>
            <a:r>
              <a:rPr lang="en-US" sz="4000"/>
              <a:t>Queerness</a:t>
            </a:r>
          </a:p>
        </p:txBody>
      </p:sp>
      <p:sp>
        <p:nvSpPr>
          <p:cNvPr id="3" name="Content Placeholder 2">
            <a:extLst>
              <a:ext uri="{FF2B5EF4-FFF2-40B4-BE49-F238E27FC236}">
                <a16:creationId xmlns:a16="http://schemas.microsoft.com/office/drawing/2014/main" id="{6D8415A8-A68D-5226-FBD8-43442ED30AE4}"/>
              </a:ext>
            </a:extLst>
          </p:cNvPr>
          <p:cNvSpPr>
            <a:spLocks noGrp="1"/>
          </p:cNvSpPr>
          <p:nvPr>
            <p:ph idx="1"/>
          </p:nvPr>
        </p:nvSpPr>
        <p:spPr>
          <a:xfrm>
            <a:off x="212652" y="1850065"/>
            <a:ext cx="4447738" cy="4827182"/>
          </a:xfrm>
        </p:spPr>
        <p:txBody>
          <a:bodyPr>
            <a:normAutofit/>
          </a:bodyPr>
          <a:lstStyle/>
          <a:p>
            <a:r>
              <a:rPr lang="en-US" sz="2000" dirty="0"/>
              <a:t>GT students are more likely to be queer than neurotypical students</a:t>
            </a:r>
          </a:p>
          <a:p>
            <a:endParaRPr lang="en-US" sz="2000" dirty="0"/>
          </a:p>
          <a:p>
            <a:r>
              <a:rPr lang="en-US" sz="2000" dirty="0"/>
              <a:t>GT students may explore their identity in your GT safe space whether or not you think they will</a:t>
            </a:r>
          </a:p>
          <a:p>
            <a:endParaRPr lang="en-US" sz="2000" dirty="0"/>
          </a:p>
          <a:p>
            <a:pPr lvl="1"/>
            <a:r>
              <a:rPr lang="en-US" sz="2000" dirty="0"/>
              <a:t>In gender</a:t>
            </a:r>
          </a:p>
          <a:p>
            <a:pPr lvl="1"/>
            <a:r>
              <a:rPr lang="en-US" sz="2000" dirty="0"/>
              <a:t>In sexuality</a:t>
            </a:r>
          </a:p>
          <a:p>
            <a:pPr lvl="1"/>
            <a:r>
              <a:rPr lang="en-US" sz="2000" dirty="0"/>
              <a:t>In gender and sexuality</a:t>
            </a:r>
          </a:p>
          <a:p>
            <a:pPr lvl="1"/>
            <a:endParaRPr lang="en-US" sz="1300" dirty="0"/>
          </a:p>
          <a:p>
            <a:pPr lvl="1"/>
            <a:endParaRPr lang="en-US" sz="1300" dirty="0"/>
          </a:p>
          <a:p>
            <a:pPr lvl="1"/>
            <a:endParaRPr lang="en-US" sz="1300" dirty="0"/>
          </a:p>
          <a:p>
            <a:pPr lvl="1"/>
            <a:endParaRPr lang="en-US" sz="1300" dirty="0"/>
          </a:p>
          <a:p>
            <a:pPr marL="457200" lvl="1" indent="0" algn="r">
              <a:buNone/>
            </a:pPr>
            <a:r>
              <a:rPr lang="en-US" sz="1300" dirty="0"/>
              <a:t>(</a:t>
            </a:r>
            <a:r>
              <a:rPr lang="en-US" sz="1300" dirty="0" err="1"/>
              <a:t>Wexelbaum</a:t>
            </a:r>
            <a:r>
              <a:rPr lang="en-US" sz="1300" dirty="0"/>
              <a:t> &amp; Hoover, 2014)</a:t>
            </a:r>
          </a:p>
        </p:txBody>
      </p:sp>
    </p:spTree>
    <p:extLst>
      <p:ext uri="{BB962C8B-B14F-4D97-AF65-F5344CB8AC3E}">
        <p14:creationId xmlns:p14="http://schemas.microsoft.com/office/powerpoint/2010/main" val="552298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F1A4A31-6650-5969-4712-3D5E755996E2}"/>
              </a:ext>
            </a:extLst>
          </p:cNvPr>
          <p:cNvSpPr>
            <a:spLocks noGrp="1"/>
          </p:cNvSpPr>
          <p:nvPr>
            <p:ph type="title"/>
          </p:nvPr>
        </p:nvSpPr>
        <p:spPr>
          <a:xfrm>
            <a:off x="836363" y="4071597"/>
            <a:ext cx="10515600" cy="1286544"/>
          </a:xfrm>
          <a:noFill/>
        </p:spPr>
        <p:txBody>
          <a:bodyPr vert="horz" lIns="91440" tIns="45720" rIns="91440" bIns="45720" rtlCol="0" anchor="b">
            <a:normAutofit/>
          </a:bodyPr>
          <a:lstStyle/>
          <a:p>
            <a:pPr algn="ctr"/>
            <a:r>
              <a:rPr lang="en-US" sz="5200"/>
              <a:t>Adult Behaviors</a:t>
            </a:r>
          </a:p>
        </p:txBody>
      </p:sp>
      <p:pic>
        <p:nvPicPr>
          <p:cNvPr id="7" name="Picture 6" descr="Colourful carved figures of humans">
            <a:extLst>
              <a:ext uri="{FF2B5EF4-FFF2-40B4-BE49-F238E27FC236}">
                <a16:creationId xmlns:a16="http://schemas.microsoft.com/office/drawing/2014/main" id="{E24BFA18-79C2-F9D1-C917-9571B8A81556}"/>
              </a:ext>
            </a:extLst>
          </p:cNvPr>
          <p:cNvPicPr>
            <a:picLocks noChangeAspect="1"/>
          </p:cNvPicPr>
          <p:nvPr/>
        </p:nvPicPr>
        <p:blipFill rotWithShape="1">
          <a:blip r:embed="rId2"/>
          <a:srcRect t="43921" b="11182"/>
          <a:stretch/>
        </p:blipFill>
        <p:spPr>
          <a:xfrm>
            <a:off x="20" y="2"/>
            <a:ext cx="12191979" cy="3900104"/>
          </a:xfrm>
          <a:prstGeom prst="rect">
            <a:avLst/>
          </a:prstGeom>
        </p:spPr>
      </p:pic>
    </p:spTree>
    <p:extLst>
      <p:ext uri="{BB962C8B-B14F-4D97-AF65-F5344CB8AC3E}">
        <p14:creationId xmlns:p14="http://schemas.microsoft.com/office/powerpoint/2010/main" val="2514567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8358-7DA8-C113-6FD8-B6EE9C3C724B}"/>
              </a:ext>
            </a:extLst>
          </p:cNvPr>
          <p:cNvSpPr>
            <a:spLocks noGrp="1"/>
          </p:cNvSpPr>
          <p:nvPr>
            <p:ph type="title"/>
          </p:nvPr>
        </p:nvSpPr>
        <p:spPr>
          <a:xfrm>
            <a:off x="630936" y="639520"/>
            <a:ext cx="3429000" cy="1719072"/>
          </a:xfrm>
        </p:spPr>
        <p:txBody>
          <a:bodyPr anchor="b">
            <a:normAutofit/>
          </a:bodyPr>
          <a:lstStyle/>
          <a:p>
            <a:r>
              <a:rPr lang="en-US" sz="5000"/>
              <a:t>Working with a Team</a:t>
            </a:r>
          </a:p>
        </p:txBody>
      </p:sp>
      <p:sp>
        <p:nvSpPr>
          <p:cNvPr id="1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44A7BF-3FD6-0CBD-FC03-1579BACC67CD}"/>
              </a:ext>
            </a:extLst>
          </p:cNvPr>
          <p:cNvSpPr>
            <a:spLocks noGrp="1"/>
          </p:cNvSpPr>
          <p:nvPr>
            <p:ph idx="1"/>
          </p:nvPr>
        </p:nvSpPr>
        <p:spPr>
          <a:xfrm>
            <a:off x="308343" y="2807208"/>
            <a:ext cx="4093535" cy="3719480"/>
          </a:xfrm>
        </p:spPr>
        <p:txBody>
          <a:bodyPr anchor="t">
            <a:normAutofit/>
          </a:bodyPr>
          <a:lstStyle/>
          <a:p>
            <a:r>
              <a:rPr lang="en-US" sz="2000" dirty="0"/>
              <a:t>Work with your Mental Health Clinician and/or</a:t>
            </a:r>
          </a:p>
          <a:p>
            <a:r>
              <a:rPr lang="en-US" sz="2000" dirty="0"/>
              <a:t>Social Emotional Support/Teacher</a:t>
            </a:r>
          </a:p>
          <a:p>
            <a:endParaRPr lang="en-US" sz="2000" dirty="0"/>
          </a:p>
          <a:p>
            <a:r>
              <a:rPr lang="en-US" sz="2000" dirty="0"/>
              <a:t>GT teachers may need Professional Development in social-emotional development; AND</a:t>
            </a:r>
          </a:p>
          <a:p>
            <a:r>
              <a:rPr lang="en-US" sz="2000" dirty="0"/>
              <a:t>Mental Health/Social Emotional Professionals may need Professional Development in Gifted and Talented areas</a:t>
            </a:r>
          </a:p>
        </p:txBody>
      </p:sp>
      <p:pic>
        <p:nvPicPr>
          <p:cNvPr id="5" name="Picture 4" descr="People at the meeting desk">
            <a:extLst>
              <a:ext uri="{FF2B5EF4-FFF2-40B4-BE49-F238E27FC236}">
                <a16:creationId xmlns:a16="http://schemas.microsoft.com/office/drawing/2014/main" id="{9C2B46F0-A502-1696-8394-0B4FCB4C245F}"/>
              </a:ext>
            </a:extLst>
          </p:cNvPr>
          <p:cNvPicPr>
            <a:picLocks noChangeAspect="1"/>
          </p:cNvPicPr>
          <p:nvPr/>
        </p:nvPicPr>
        <p:blipFill rotWithShape="1">
          <a:blip r:embed="rId2"/>
          <a:srcRect l="5643" r="15046"/>
          <a:stretch/>
        </p:blipFill>
        <p:spPr>
          <a:xfrm>
            <a:off x="4654296" y="980826"/>
            <a:ext cx="6903720" cy="4896348"/>
          </a:xfrm>
          <a:prstGeom prst="rect">
            <a:avLst/>
          </a:prstGeom>
        </p:spPr>
      </p:pic>
    </p:spTree>
    <p:extLst>
      <p:ext uri="{BB962C8B-B14F-4D97-AF65-F5344CB8AC3E}">
        <p14:creationId xmlns:p14="http://schemas.microsoft.com/office/powerpoint/2010/main" val="324380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6D945E2-DA3C-1E5E-A7A7-4E4D8AB9F37F}"/>
              </a:ext>
              <a:ext uri="{C183D7F6-B498-43B3-948B-1728B52AA6E4}">
                <adec:decorative xmlns:adec="http://schemas.microsoft.com/office/drawing/2017/decorative" val="1"/>
              </a:ext>
            </a:extLst>
          </p:cNvPr>
          <p:cNvPicPr>
            <a:picLocks noChangeAspect="1"/>
          </p:cNvPicPr>
          <p:nvPr/>
        </p:nvPicPr>
        <p:blipFill rotWithShape="1">
          <a:blip r:embed="rId3"/>
          <a:srcRect l="8849" r="38492" b="-2"/>
          <a:stretch/>
        </p:blipFill>
        <p:spPr>
          <a:xfrm>
            <a:off x="-1" y="-2"/>
            <a:ext cx="5410198" cy="6858002"/>
          </a:xfrm>
          <a:prstGeom prst="rect">
            <a:avLst/>
          </a:prstGeom>
        </p:spPr>
      </p:pic>
      <p:sp useBgFill="1">
        <p:nvSpPr>
          <p:cNvPr id="16" name="Rectangle 15">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94809-6E6D-6BA9-2934-49E8B08A365F}"/>
              </a:ext>
            </a:extLst>
          </p:cNvPr>
          <p:cNvSpPr>
            <a:spLocks noGrp="1"/>
          </p:cNvSpPr>
          <p:nvPr>
            <p:ph type="title"/>
          </p:nvPr>
        </p:nvSpPr>
        <p:spPr>
          <a:xfrm>
            <a:off x="6115317" y="405685"/>
            <a:ext cx="5464968" cy="1559301"/>
          </a:xfrm>
        </p:spPr>
        <p:txBody>
          <a:bodyPr>
            <a:normAutofit/>
          </a:bodyPr>
          <a:lstStyle/>
          <a:p>
            <a:r>
              <a:rPr lang="en-US" sz="4000"/>
              <a:t>Avoiding Educational Trauma</a:t>
            </a:r>
          </a:p>
        </p:txBody>
      </p:sp>
      <p:sp>
        <p:nvSpPr>
          <p:cNvPr id="3" name="Content Placeholder 2">
            <a:extLst>
              <a:ext uri="{FF2B5EF4-FFF2-40B4-BE49-F238E27FC236}">
                <a16:creationId xmlns:a16="http://schemas.microsoft.com/office/drawing/2014/main" id="{5C77954A-D2B4-BB9D-B31D-8AD909187D20}"/>
              </a:ext>
            </a:extLst>
          </p:cNvPr>
          <p:cNvSpPr>
            <a:spLocks noGrp="1"/>
          </p:cNvSpPr>
          <p:nvPr>
            <p:ph idx="1"/>
          </p:nvPr>
        </p:nvSpPr>
        <p:spPr>
          <a:xfrm>
            <a:off x="6115317" y="2743200"/>
            <a:ext cx="5247340" cy="3496878"/>
          </a:xfrm>
        </p:spPr>
        <p:txBody>
          <a:bodyPr anchor="ctr">
            <a:normAutofit/>
          </a:bodyPr>
          <a:lstStyle/>
          <a:p>
            <a:r>
              <a:rPr lang="en-US" sz="2000"/>
              <a:t>Wounds of Creativity</a:t>
            </a:r>
          </a:p>
          <a:p>
            <a:r>
              <a:rPr lang="en-US" sz="2000"/>
              <a:t>Wounds of Compliance</a:t>
            </a:r>
          </a:p>
          <a:p>
            <a:r>
              <a:rPr lang="en-US" sz="2000"/>
              <a:t>Wounds of Rebelliousness</a:t>
            </a:r>
          </a:p>
          <a:p>
            <a:r>
              <a:rPr lang="en-US" sz="2000"/>
              <a:t>Wounds That Numb</a:t>
            </a:r>
          </a:p>
          <a:p>
            <a:r>
              <a:rPr lang="en-US" sz="2000"/>
              <a:t>Wounds of Underestimation</a:t>
            </a:r>
          </a:p>
          <a:p>
            <a:r>
              <a:rPr lang="en-US" sz="2000"/>
              <a:t>Wounds of Perfectionism</a:t>
            </a:r>
          </a:p>
          <a:p>
            <a:r>
              <a:rPr lang="en-US" sz="2000"/>
              <a:t>Wounds of the Average</a:t>
            </a:r>
          </a:p>
          <a:p>
            <a:pPr marL="0" indent="0">
              <a:buNone/>
            </a:pPr>
            <a:r>
              <a:rPr lang="en-US" sz="2000"/>
              <a:t>(Kristen Olsen, 2009)</a:t>
            </a:r>
          </a:p>
        </p:txBody>
      </p:sp>
    </p:spTree>
    <p:extLst>
      <p:ext uri="{BB962C8B-B14F-4D97-AF65-F5344CB8AC3E}">
        <p14:creationId xmlns:p14="http://schemas.microsoft.com/office/powerpoint/2010/main" val="3391809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DC4D9-4E68-A675-5AD4-9F91D9CEE3A5}"/>
              </a:ext>
            </a:extLst>
          </p:cNvPr>
          <p:cNvSpPr>
            <a:spLocks noGrp="1"/>
          </p:cNvSpPr>
          <p:nvPr>
            <p:ph type="title"/>
          </p:nvPr>
        </p:nvSpPr>
        <p:spPr>
          <a:xfrm>
            <a:off x="1282963" y="1238080"/>
            <a:ext cx="9849751" cy="1349671"/>
          </a:xfrm>
        </p:spPr>
        <p:txBody>
          <a:bodyPr anchor="b">
            <a:normAutofit/>
          </a:bodyPr>
          <a:lstStyle/>
          <a:p>
            <a:r>
              <a:rPr lang="en-US" sz="5400"/>
              <a:t>Embracing Your Own Ego</a:t>
            </a:r>
          </a:p>
        </p:txBody>
      </p:sp>
      <p:sp>
        <p:nvSpPr>
          <p:cNvPr id="3" name="Content Placeholder 2">
            <a:extLst>
              <a:ext uri="{FF2B5EF4-FFF2-40B4-BE49-F238E27FC236}">
                <a16:creationId xmlns:a16="http://schemas.microsoft.com/office/drawing/2014/main" id="{4EDA374E-0336-65D4-F0C9-6865360260F4}"/>
              </a:ext>
            </a:extLst>
          </p:cNvPr>
          <p:cNvSpPr>
            <a:spLocks noGrp="1"/>
          </p:cNvSpPr>
          <p:nvPr>
            <p:ph idx="1"/>
          </p:nvPr>
        </p:nvSpPr>
        <p:spPr>
          <a:xfrm>
            <a:off x="1289304" y="2902913"/>
            <a:ext cx="9849751" cy="3032168"/>
          </a:xfrm>
        </p:spPr>
        <p:txBody>
          <a:bodyPr anchor="ctr">
            <a:normAutofit/>
          </a:bodyPr>
          <a:lstStyle/>
          <a:p>
            <a:r>
              <a:rPr lang="en-US" sz="2000"/>
              <a:t>How comfortable are you with not being the smartest person in the room?</a:t>
            </a:r>
          </a:p>
          <a:p>
            <a:r>
              <a:rPr lang="en-US" sz="2000"/>
              <a:t>How comfortable are you when a child is smarter/knows more than you?</a:t>
            </a:r>
          </a:p>
          <a:p>
            <a:r>
              <a:rPr lang="en-US" sz="2000"/>
              <a:t>What kinds of actions or questions might activate your ego defense?</a:t>
            </a:r>
          </a:p>
          <a:p>
            <a:r>
              <a:rPr lang="en-US" sz="2000"/>
              <a:t>What situations might you feel more vulnerable to be competitive with a child?</a:t>
            </a:r>
          </a:p>
          <a:p>
            <a:r>
              <a:rPr lang="en-US" sz="2000"/>
              <a:t>What happens when a student does not choose the path you chose or you want them to choose or you think is best for them?</a:t>
            </a:r>
          </a:p>
        </p:txBody>
      </p:sp>
    </p:spTree>
    <p:extLst>
      <p:ext uri="{BB962C8B-B14F-4D97-AF65-F5344CB8AC3E}">
        <p14:creationId xmlns:p14="http://schemas.microsoft.com/office/powerpoint/2010/main" val="1289635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047B9-2C54-7717-037A-56D3230F956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4D81FC2F-63C1-8139-F8D8-578DAE0C33B8}"/>
              </a:ext>
            </a:extLst>
          </p:cNvPr>
          <p:cNvSpPr>
            <a:spLocks noGrp="1"/>
          </p:cNvSpPr>
          <p:nvPr>
            <p:ph idx="1"/>
          </p:nvPr>
        </p:nvSpPr>
        <p:spPr/>
        <p:txBody>
          <a:bodyPr/>
          <a:lstStyle/>
          <a:p>
            <a:r>
              <a:rPr lang="en-US" dirty="0">
                <a:hlinkClick r:id="rId2"/>
              </a:rPr>
              <a:t>CSI Gifted Education</a:t>
            </a:r>
          </a:p>
          <a:p>
            <a:r>
              <a:rPr lang="en-US" dirty="0">
                <a:hlinkClick r:id="rId2"/>
              </a:rPr>
              <a:t>CDE Gifted &amp; Talented Affective Development</a:t>
            </a:r>
            <a:endParaRPr lang="en-US" dirty="0"/>
          </a:p>
          <a:p>
            <a:r>
              <a:rPr lang="en-US" dirty="0">
                <a:hlinkClick r:id="rId3"/>
              </a:rPr>
              <a:t>American Psychological Association: Social Emotional Learning for Gifted &amp; Talented Students</a:t>
            </a:r>
            <a:endParaRPr lang="en-US" dirty="0"/>
          </a:p>
          <a:p>
            <a:r>
              <a:rPr lang="en-US" dirty="0">
                <a:hlinkClick r:id="rId4"/>
              </a:rPr>
              <a:t>Supporting Emotional Needs of Gifted Students (Substance Use Resources)</a:t>
            </a:r>
            <a:endParaRPr lang="en-US" dirty="0"/>
          </a:p>
          <a:p>
            <a:r>
              <a:rPr lang="en-US" dirty="0">
                <a:hlinkClick r:id="rId5"/>
              </a:rPr>
              <a:t>Gifted &amp; LGBTQ1: A Comprehensive Research Review</a:t>
            </a:r>
            <a:endParaRPr lang="en-US" dirty="0"/>
          </a:p>
          <a:p>
            <a:r>
              <a:rPr lang="en-US" dirty="0">
                <a:hlinkClick r:id="rId6"/>
              </a:rPr>
              <a:t>Wounded by School: Recapturing the Joy in Learning and Standing up to Old School</a:t>
            </a:r>
            <a:endParaRPr lang="en-US" dirty="0"/>
          </a:p>
        </p:txBody>
      </p:sp>
    </p:spTree>
    <p:extLst>
      <p:ext uri="{BB962C8B-B14F-4D97-AF65-F5344CB8AC3E}">
        <p14:creationId xmlns:p14="http://schemas.microsoft.com/office/powerpoint/2010/main" val="408189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642B7-65F7-FB77-3707-76B59013635F}"/>
              </a:ext>
            </a:extLst>
          </p:cNvPr>
          <p:cNvSpPr>
            <a:spLocks noGrp="1"/>
          </p:cNvSpPr>
          <p:nvPr>
            <p:ph type="title"/>
          </p:nvPr>
        </p:nvSpPr>
        <p:spPr>
          <a:xfrm>
            <a:off x="1075767" y="1188637"/>
            <a:ext cx="2988234" cy="4480726"/>
          </a:xfrm>
        </p:spPr>
        <p:txBody>
          <a:bodyPr>
            <a:normAutofit/>
          </a:bodyPr>
          <a:lstStyle/>
          <a:p>
            <a:pPr algn="r"/>
            <a:r>
              <a:rPr lang="en-US" sz="3600"/>
              <a:t>Affective Development is the Law</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9F98FF-D56B-3F39-9B56-18E282AFD14A}"/>
              </a:ext>
            </a:extLst>
          </p:cNvPr>
          <p:cNvSpPr>
            <a:spLocks noGrp="1"/>
          </p:cNvSpPr>
          <p:nvPr>
            <p:ph idx="1"/>
          </p:nvPr>
        </p:nvSpPr>
        <p:spPr>
          <a:xfrm>
            <a:off x="5255260" y="1648870"/>
            <a:ext cx="4702848" cy="3560260"/>
          </a:xfrm>
        </p:spPr>
        <p:txBody>
          <a:bodyPr anchor="ctr">
            <a:normAutofit/>
          </a:bodyPr>
          <a:lstStyle/>
          <a:p>
            <a:pPr marL="0" indent="0">
              <a:buNone/>
            </a:pPr>
            <a:r>
              <a:rPr lang="en-US" sz="2400"/>
              <a:t>ECEA Rules state AUs </a:t>
            </a:r>
            <a:r>
              <a:rPr lang="en-US" sz="2400" b="1"/>
              <a:t>shall</a:t>
            </a:r>
            <a:r>
              <a:rPr lang="en-US" sz="2400"/>
              <a:t> develop programming options to support the affective needs of students, provide affective and guidance support systems, develop an Advanced Learning Plan (ALP) goal for affective development, and monitor and measure affective growth. </a:t>
            </a:r>
          </a:p>
        </p:txBody>
      </p:sp>
    </p:spTree>
    <p:extLst>
      <p:ext uri="{BB962C8B-B14F-4D97-AF65-F5344CB8AC3E}">
        <p14:creationId xmlns:p14="http://schemas.microsoft.com/office/powerpoint/2010/main" val="299700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9110C6-4539-E9D4-287C-1E0AD51B5E4B}"/>
              </a:ext>
            </a:extLst>
          </p:cNvPr>
          <p:cNvSpPr>
            <a:spLocks noGrp="1"/>
          </p:cNvSpPr>
          <p:nvPr>
            <p:ph type="title"/>
          </p:nvPr>
        </p:nvSpPr>
        <p:spPr>
          <a:xfrm>
            <a:off x="5297762" y="329184"/>
            <a:ext cx="6251110" cy="1783080"/>
          </a:xfrm>
        </p:spPr>
        <p:txBody>
          <a:bodyPr anchor="b">
            <a:normAutofit/>
          </a:bodyPr>
          <a:lstStyle/>
          <a:p>
            <a:r>
              <a:rPr lang="en-US" sz="5000"/>
              <a:t>We were wrong about GT kids historically</a:t>
            </a:r>
          </a:p>
        </p:txBody>
      </p:sp>
      <p:pic>
        <p:nvPicPr>
          <p:cNvPr id="15" name="Picture 14" descr="White puzzle with one red piece">
            <a:extLst>
              <a:ext uri="{FF2B5EF4-FFF2-40B4-BE49-F238E27FC236}">
                <a16:creationId xmlns:a16="http://schemas.microsoft.com/office/drawing/2014/main" id="{BCBA96D3-D573-8971-B0DF-FCF1B1B72571}"/>
              </a:ext>
            </a:extLst>
          </p:cNvPr>
          <p:cNvPicPr>
            <a:picLocks noChangeAspect="1"/>
          </p:cNvPicPr>
          <p:nvPr/>
        </p:nvPicPr>
        <p:blipFill rotWithShape="1">
          <a:blip r:embed="rId2"/>
          <a:srcRect l="31682" r="3011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87F3D8-7360-4418-09C1-8F25782F4251}"/>
              </a:ext>
            </a:extLst>
          </p:cNvPr>
          <p:cNvSpPr>
            <a:spLocks noGrp="1"/>
          </p:cNvSpPr>
          <p:nvPr>
            <p:ph idx="1"/>
          </p:nvPr>
        </p:nvSpPr>
        <p:spPr>
          <a:xfrm>
            <a:off x="5297762" y="2706624"/>
            <a:ext cx="6251110" cy="3483864"/>
          </a:xfrm>
        </p:spPr>
        <p:txBody>
          <a:bodyPr>
            <a:normAutofit/>
          </a:bodyPr>
          <a:lstStyle/>
          <a:p>
            <a:r>
              <a:rPr lang="en-US" sz="2200" dirty="0"/>
              <a:t>Intellectual development is not an automatic advancement to social emotional development</a:t>
            </a:r>
          </a:p>
          <a:p>
            <a:r>
              <a:rPr lang="en-US" sz="2200" dirty="0"/>
              <a:t>Cognitive prodigy does not mean that a student will be automatically socially isolated</a:t>
            </a:r>
          </a:p>
          <a:p>
            <a:r>
              <a:rPr lang="en-US" sz="2200" dirty="0"/>
              <a:t>Being smart is a good enough reward</a:t>
            </a:r>
          </a:p>
          <a:p>
            <a:r>
              <a:rPr lang="en-US" sz="2200" dirty="0"/>
              <a:t>Excellence doesn’t mean there won’t be struggles</a:t>
            </a:r>
          </a:p>
          <a:p>
            <a:r>
              <a:rPr lang="en-US" sz="2200" dirty="0"/>
              <a:t>Being around kids just like you will solve any problem</a:t>
            </a:r>
          </a:p>
          <a:p>
            <a:endParaRPr lang="en-US" sz="2200" dirty="0"/>
          </a:p>
          <a:p>
            <a:endParaRPr lang="en-US" sz="2200" dirty="0"/>
          </a:p>
        </p:txBody>
      </p:sp>
    </p:spTree>
    <p:extLst>
      <p:ext uri="{BB962C8B-B14F-4D97-AF65-F5344CB8AC3E}">
        <p14:creationId xmlns:p14="http://schemas.microsoft.com/office/powerpoint/2010/main" val="2865475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7" name="Rectangle 2056">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59" name="Rectangle 2058">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5D200-A9E7-5C37-3627-1DB84DEF5499}"/>
              </a:ext>
            </a:extLst>
          </p:cNvPr>
          <p:cNvSpPr>
            <a:spLocks noGrp="1"/>
          </p:cNvSpPr>
          <p:nvPr>
            <p:ph type="title"/>
          </p:nvPr>
        </p:nvSpPr>
        <p:spPr>
          <a:xfrm>
            <a:off x="8136331" y="540167"/>
            <a:ext cx="2824070" cy="2135867"/>
          </a:xfrm>
        </p:spPr>
        <p:txBody>
          <a:bodyPr anchor="b">
            <a:normAutofit/>
          </a:bodyPr>
          <a:lstStyle/>
          <a:p>
            <a:pPr marL="0" indent="0" rtl="0">
              <a:spcBef>
                <a:spcPts val="0"/>
              </a:spcBef>
              <a:spcAft>
                <a:spcPts val="600"/>
              </a:spcAft>
              <a:buNone/>
            </a:pPr>
            <a:r>
              <a:rPr lang="en-US" sz="3000"/>
              <a:t>Impact of Social Emotional Learning on Academics</a:t>
            </a:r>
          </a:p>
        </p:txBody>
      </p:sp>
      <p:sp>
        <p:nvSpPr>
          <p:cNvPr id="2061" name="Rectangle 2060">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713232"/>
            <a:ext cx="422899"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2050" name="Picture 2" descr="Examples of research about the benefits of SEL">
            <a:extLst>
              <a:ext uri="{FF2B5EF4-FFF2-40B4-BE49-F238E27FC236}">
                <a16:creationId xmlns:a16="http://schemas.microsoft.com/office/drawing/2014/main" id="{B3082433-B914-A487-670D-DA273ACD0A4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3005" y="1418628"/>
            <a:ext cx="7400808" cy="46993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95FAA40-A51A-9500-3356-81079CB09586}"/>
              </a:ext>
            </a:extLst>
          </p:cNvPr>
          <p:cNvSpPr>
            <a:spLocks noGrp="1"/>
          </p:cNvSpPr>
          <p:nvPr>
            <p:ph idx="1"/>
          </p:nvPr>
        </p:nvSpPr>
        <p:spPr>
          <a:xfrm>
            <a:off x="8136331" y="2880452"/>
            <a:ext cx="2824070" cy="3095445"/>
          </a:xfrm>
        </p:spPr>
        <p:txBody>
          <a:bodyPr anchor="t">
            <a:normAutofit/>
          </a:bodyPr>
          <a:lstStyle/>
          <a:p>
            <a:pPr marL="0" indent="0" rtl="0">
              <a:spcBef>
                <a:spcPts val="0"/>
              </a:spcBef>
              <a:spcAft>
                <a:spcPts val="600"/>
              </a:spcAft>
              <a:buNone/>
            </a:pPr>
            <a:br>
              <a:rPr lang="en-US" sz="1800"/>
            </a:br>
            <a:endParaRPr lang="en-US" sz="1800"/>
          </a:p>
          <a:p>
            <a:pPr marL="0" indent="0" rtl="0">
              <a:spcBef>
                <a:spcPts val="0"/>
              </a:spcBef>
              <a:spcAft>
                <a:spcPts val="600"/>
              </a:spcAft>
              <a:buNone/>
            </a:pPr>
            <a:endParaRPr lang="en-US" sz="1800"/>
          </a:p>
          <a:p>
            <a:pPr marL="0" indent="0" rtl="0">
              <a:spcBef>
                <a:spcPts val="0"/>
              </a:spcBef>
              <a:spcAft>
                <a:spcPts val="600"/>
              </a:spcAft>
              <a:buNone/>
            </a:pPr>
            <a:endParaRPr lang="en-US" sz="1800"/>
          </a:p>
        </p:txBody>
      </p:sp>
      <p:cxnSp>
        <p:nvCxnSpPr>
          <p:cNvPr id="2063" name="Straight Connector 2062">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25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rson with idea concept">
            <a:extLst>
              <a:ext uri="{FF2B5EF4-FFF2-40B4-BE49-F238E27FC236}">
                <a16:creationId xmlns:a16="http://schemas.microsoft.com/office/drawing/2014/main" id="{227E7223-2A6B-A282-CD08-3D524B61590F}"/>
              </a:ext>
            </a:extLst>
          </p:cNvPr>
          <p:cNvPicPr>
            <a:picLocks noChangeAspect="1"/>
          </p:cNvPicPr>
          <p:nvPr/>
        </p:nvPicPr>
        <p:blipFill rotWithShape="1">
          <a:blip r:embed="rId2"/>
          <a:srcRect l="5884" r="-1" b="-1"/>
          <a:stretch/>
        </p:blipFill>
        <p:spPr>
          <a:xfrm>
            <a:off x="1" y="10"/>
            <a:ext cx="9669642" cy="6857990"/>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2F93C2C-3E44-9CBB-99B3-266CFFC06CA6}"/>
              </a:ext>
            </a:extLst>
          </p:cNvPr>
          <p:cNvSpPr>
            <a:spLocks noGrp="1"/>
          </p:cNvSpPr>
          <p:nvPr>
            <p:ph type="title"/>
          </p:nvPr>
        </p:nvSpPr>
        <p:spPr>
          <a:xfrm>
            <a:off x="7935402" y="743446"/>
            <a:ext cx="4387733" cy="4126265"/>
          </a:xfrm>
          <a:noFill/>
        </p:spPr>
        <p:txBody>
          <a:bodyPr vert="horz" lIns="91440" tIns="45720" rIns="91440" bIns="45720" rtlCol="0" anchor="b">
            <a:normAutofit/>
          </a:bodyPr>
          <a:lstStyle/>
          <a:p>
            <a:r>
              <a:rPr lang="en-US" sz="5200" b="1" dirty="0"/>
              <a:t>The Most Important Skills</a:t>
            </a:r>
          </a:p>
        </p:txBody>
      </p:sp>
    </p:spTree>
    <p:extLst>
      <p:ext uri="{BB962C8B-B14F-4D97-AF65-F5344CB8AC3E}">
        <p14:creationId xmlns:p14="http://schemas.microsoft.com/office/powerpoint/2010/main" val="363598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E7B06-C239-A578-6B32-5F56861C78F0}"/>
              </a:ext>
            </a:extLst>
          </p:cNvPr>
          <p:cNvSpPr>
            <a:spLocks noGrp="1"/>
          </p:cNvSpPr>
          <p:nvPr>
            <p:ph type="title"/>
          </p:nvPr>
        </p:nvSpPr>
        <p:spPr>
          <a:xfrm>
            <a:off x="761800" y="762001"/>
            <a:ext cx="5334197" cy="1708242"/>
          </a:xfrm>
        </p:spPr>
        <p:txBody>
          <a:bodyPr anchor="ctr">
            <a:normAutofit/>
          </a:bodyPr>
          <a:lstStyle/>
          <a:p>
            <a:r>
              <a:rPr lang="en-US" sz="4000"/>
              <a:t>Frustration Tolerance</a:t>
            </a:r>
          </a:p>
        </p:txBody>
      </p:sp>
      <p:sp>
        <p:nvSpPr>
          <p:cNvPr id="3" name="Content Placeholder 2">
            <a:extLst>
              <a:ext uri="{FF2B5EF4-FFF2-40B4-BE49-F238E27FC236}">
                <a16:creationId xmlns:a16="http://schemas.microsoft.com/office/drawing/2014/main" id="{7EC2CD26-330D-D608-5095-C44B6CD4D025}"/>
              </a:ext>
            </a:extLst>
          </p:cNvPr>
          <p:cNvSpPr>
            <a:spLocks noGrp="1"/>
          </p:cNvSpPr>
          <p:nvPr>
            <p:ph idx="1"/>
          </p:nvPr>
        </p:nvSpPr>
        <p:spPr>
          <a:xfrm>
            <a:off x="761800" y="2470244"/>
            <a:ext cx="5334197" cy="3769835"/>
          </a:xfrm>
        </p:spPr>
        <p:txBody>
          <a:bodyPr anchor="ctr">
            <a:normAutofit/>
          </a:bodyPr>
          <a:lstStyle/>
          <a:p>
            <a:r>
              <a:rPr lang="en-US" sz="2000"/>
              <a:t>This is a skill that is difficult in neurotypical students</a:t>
            </a:r>
          </a:p>
          <a:p>
            <a:r>
              <a:rPr lang="en-US" sz="2000"/>
              <a:t>This is a skill that is difficult for adults</a:t>
            </a:r>
          </a:p>
          <a:p>
            <a:r>
              <a:rPr lang="en-US" sz="2000"/>
              <a:t>This is a skill that we do not see in public or social media</a:t>
            </a:r>
          </a:p>
          <a:p>
            <a:r>
              <a:rPr lang="en-US" sz="2000"/>
              <a:t>We have whole genres of film and television telling us how awesome it is to take out our frustration on others, and that others deserve what’s coming to them</a:t>
            </a:r>
          </a:p>
        </p:txBody>
      </p:sp>
      <p:pic>
        <p:nvPicPr>
          <p:cNvPr id="6" name="Picture 5" descr="Close-up of a roaring tiger against a black background">
            <a:extLst>
              <a:ext uri="{FF2B5EF4-FFF2-40B4-BE49-F238E27FC236}">
                <a16:creationId xmlns:a16="http://schemas.microsoft.com/office/drawing/2014/main" id="{4CDE5222-76D8-B92F-502A-6CD754DCF0A9}"/>
              </a:ext>
            </a:extLst>
          </p:cNvPr>
          <p:cNvPicPr>
            <a:picLocks noChangeAspect="1"/>
          </p:cNvPicPr>
          <p:nvPr/>
        </p:nvPicPr>
        <p:blipFill rotWithShape="1">
          <a:blip r:embed="rId2">
            <a:extLst>
              <a:ext uri="{28A0092B-C50C-407E-A947-70E740481C1C}">
                <a14:useLocalDpi xmlns:a14="http://schemas.microsoft.com/office/drawing/2010/main" val="0"/>
              </a:ext>
            </a:extLst>
          </a:blip>
          <a:srcRect l="18406" r="2956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38915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a:extLst>
              <a:ext uri="{FF2B5EF4-FFF2-40B4-BE49-F238E27FC236}">
                <a16:creationId xmlns:a16="http://schemas.microsoft.com/office/drawing/2014/main" id="{E37A40D0-816C-CF47-9268-72101F91B305}"/>
              </a:ext>
            </a:extLst>
          </p:cNvPr>
          <p:cNvPicPr>
            <a:picLocks noChangeAspect="1"/>
          </p:cNvPicPr>
          <p:nvPr/>
        </p:nvPicPr>
        <p:blipFill rotWithShape="1">
          <a:blip r:embed="rId2"/>
          <a:srcRect b="5436"/>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2E3D00-D567-3670-8721-6CE258DF536C}"/>
              </a:ext>
            </a:extLst>
          </p:cNvPr>
          <p:cNvSpPr>
            <a:spLocks noGrp="1"/>
          </p:cNvSpPr>
          <p:nvPr>
            <p:ph type="title"/>
          </p:nvPr>
        </p:nvSpPr>
        <p:spPr>
          <a:xfrm>
            <a:off x="7531610" y="365125"/>
            <a:ext cx="3822189" cy="1899912"/>
          </a:xfrm>
        </p:spPr>
        <p:txBody>
          <a:bodyPr>
            <a:normAutofit/>
          </a:bodyPr>
          <a:lstStyle/>
          <a:p>
            <a:r>
              <a:rPr lang="en-US" sz="4000"/>
              <a:t>Resilience</a:t>
            </a:r>
          </a:p>
        </p:txBody>
      </p:sp>
      <p:sp>
        <p:nvSpPr>
          <p:cNvPr id="3" name="Content Placeholder 2">
            <a:extLst>
              <a:ext uri="{FF2B5EF4-FFF2-40B4-BE49-F238E27FC236}">
                <a16:creationId xmlns:a16="http://schemas.microsoft.com/office/drawing/2014/main" id="{829DAE7E-421F-605B-A82A-FDBD502F00B3}"/>
              </a:ext>
            </a:extLst>
          </p:cNvPr>
          <p:cNvSpPr>
            <a:spLocks noGrp="1"/>
          </p:cNvSpPr>
          <p:nvPr>
            <p:ph idx="1"/>
          </p:nvPr>
        </p:nvSpPr>
        <p:spPr>
          <a:xfrm>
            <a:off x="7531610" y="2434201"/>
            <a:ext cx="3822189" cy="3742762"/>
          </a:xfrm>
        </p:spPr>
        <p:txBody>
          <a:bodyPr>
            <a:normAutofit/>
          </a:bodyPr>
          <a:lstStyle/>
          <a:p>
            <a:r>
              <a:rPr lang="en-US" sz="2000"/>
              <a:t>Embracing failure</a:t>
            </a:r>
          </a:p>
          <a:p>
            <a:r>
              <a:rPr lang="en-US" sz="2000"/>
              <a:t>Resisting perfection</a:t>
            </a:r>
          </a:p>
          <a:p>
            <a:r>
              <a:rPr lang="en-US" sz="2000"/>
              <a:t>Praising the effort rather than the product</a:t>
            </a:r>
          </a:p>
          <a:p>
            <a:pPr lvl="1"/>
            <a:r>
              <a:rPr lang="en-US" sz="2000"/>
              <a:t>(this can be hard when the product takes us by surprise)</a:t>
            </a:r>
          </a:p>
          <a:p>
            <a:r>
              <a:rPr lang="en-US" sz="2000"/>
              <a:t>Stress management</a:t>
            </a:r>
          </a:p>
        </p:txBody>
      </p:sp>
    </p:spTree>
    <p:extLst>
      <p:ext uri="{BB962C8B-B14F-4D97-AF65-F5344CB8AC3E}">
        <p14:creationId xmlns:p14="http://schemas.microsoft.com/office/powerpoint/2010/main" val="1764946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4186-CE8D-A3C6-2B20-C9BE4ADB42E1}"/>
              </a:ext>
            </a:extLst>
          </p:cNvPr>
          <p:cNvSpPr>
            <a:spLocks noGrp="1"/>
          </p:cNvSpPr>
          <p:nvPr>
            <p:ph type="title"/>
          </p:nvPr>
        </p:nvSpPr>
        <p:spPr>
          <a:xfrm>
            <a:off x="5297762" y="329184"/>
            <a:ext cx="6251110" cy="1783080"/>
          </a:xfrm>
        </p:spPr>
        <p:txBody>
          <a:bodyPr anchor="b">
            <a:normAutofit/>
          </a:bodyPr>
          <a:lstStyle/>
          <a:p>
            <a:r>
              <a:rPr lang="en-US" sz="5400"/>
              <a:t>Perseverance is not Perseverance</a:t>
            </a:r>
          </a:p>
        </p:txBody>
      </p:sp>
      <p:pic>
        <p:nvPicPr>
          <p:cNvPr id="5" name="Picture 4" descr="Plant growing in a concrete crack">
            <a:extLst>
              <a:ext uri="{FF2B5EF4-FFF2-40B4-BE49-F238E27FC236}">
                <a16:creationId xmlns:a16="http://schemas.microsoft.com/office/drawing/2014/main" id="{90A99A7A-B61E-9EC2-D2D1-F9D94A657CF9}"/>
              </a:ext>
            </a:extLst>
          </p:cNvPr>
          <p:cNvPicPr>
            <a:picLocks noChangeAspect="1"/>
          </p:cNvPicPr>
          <p:nvPr/>
        </p:nvPicPr>
        <p:blipFill rotWithShape="1">
          <a:blip r:embed="rId2"/>
          <a:srcRect l="18201" r="3646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9EB567-0719-91F6-BA12-12E3AB28EA68}"/>
              </a:ext>
            </a:extLst>
          </p:cNvPr>
          <p:cNvSpPr>
            <a:spLocks noGrp="1"/>
          </p:cNvSpPr>
          <p:nvPr>
            <p:ph idx="1"/>
          </p:nvPr>
        </p:nvSpPr>
        <p:spPr>
          <a:xfrm>
            <a:off x="5297762" y="2706624"/>
            <a:ext cx="6251110" cy="3483864"/>
          </a:xfrm>
        </p:spPr>
        <p:txBody>
          <a:bodyPr>
            <a:normAutofit/>
          </a:bodyPr>
          <a:lstStyle/>
          <a:p>
            <a:pPr marL="0" indent="0">
              <a:buNone/>
            </a:pPr>
            <a:r>
              <a:rPr lang="en-US" sz="2200" b="0" i="0">
                <a:effectLst/>
                <a:latin typeface="Roboto" panose="02000000000000000000" pitchFamily="2" charset="0"/>
              </a:rPr>
              <a:t>“persistence in doing something despite difficulty or delay in achieving success”</a:t>
            </a:r>
          </a:p>
          <a:p>
            <a:pPr marL="0" indent="0">
              <a:buNone/>
            </a:pPr>
            <a:endParaRPr lang="en-US" sz="2200">
              <a:latin typeface="Roboto" panose="02000000000000000000" pitchFamily="2" charset="0"/>
            </a:endParaRPr>
          </a:p>
          <a:p>
            <a:pPr marL="0" indent="0">
              <a:buNone/>
            </a:pPr>
            <a:r>
              <a:rPr lang="en-US" sz="2200">
                <a:latin typeface="Roboto" panose="02000000000000000000" pitchFamily="2" charset="0"/>
              </a:rPr>
              <a:t>vs</a:t>
            </a:r>
          </a:p>
          <a:p>
            <a:pPr marL="0" indent="0">
              <a:buNone/>
            </a:pPr>
            <a:endParaRPr lang="en-US" sz="2200">
              <a:latin typeface="Roboto" panose="02000000000000000000" pitchFamily="2" charset="0"/>
            </a:endParaRPr>
          </a:p>
          <a:p>
            <a:pPr marL="0" indent="0">
              <a:buNone/>
            </a:pPr>
            <a:r>
              <a:rPr lang="en-US" sz="2200">
                <a:latin typeface="Roboto" panose="02000000000000000000" pitchFamily="2" charset="0"/>
              </a:rPr>
              <a:t>“doing the same thing over and over again even if it doesn’t make sense or work”</a:t>
            </a:r>
            <a:endParaRPr lang="en-US" sz="2200"/>
          </a:p>
        </p:txBody>
      </p:sp>
    </p:spTree>
    <p:extLst>
      <p:ext uri="{BB962C8B-B14F-4D97-AF65-F5344CB8AC3E}">
        <p14:creationId xmlns:p14="http://schemas.microsoft.com/office/powerpoint/2010/main" val="361083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4EB59D-D987-8D40-BB6A-E041C5CD5B5F}"/>
              </a:ext>
            </a:extLst>
          </p:cNvPr>
          <p:cNvSpPr>
            <a:spLocks noGrp="1"/>
          </p:cNvSpPr>
          <p:nvPr>
            <p:ph type="title"/>
          </p:nvPr>
        </p:nvSpPr>
        <p:spPr>
          <a:xfrm>
            <a:off x="640080" y="325369"/>
            <a:ext cx="4368602" cy="1956841"/>
          </a:xfrm>
        </p:spPr>
        <p:txBody>
          <a:bodyPr anchor="b">
            <a:normAutofit/>
          </a:bodyPr>
          <a:lstStyle/>
          <a:p>
            <a:r>
              <a:rPr lang="en-US" sz="5400"/>
              <a:t>Navigating Discomfort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2BA53C-BE13-31C9-C3EE-11A3C182AEF2}"/>
              </a:ext>
            </a:extLst>
          </p:cNvPr>
          <p:cNvSpPr>
            <a:spLocks noGrp="1"/>
          </p:cNvSpPr>
          <p:nvPr>
            <p:ph idx="1"/>
          </p:nvPr>
        </p:nvSpPr>
        <p:spPr>
          <a:xfrm>
            <a:off x="640080" y="2872899"/>
            <a:ext cx="4243589" cy="3320668"/>
          </a:xfrm>
        </p:spPr>
        <p:txBody>
          <a:bodyPr>
            <a:normAutofit/>
          </a:bodyPr>
          <a:lstStyle/>
          <a:p>
            <a:r>
              <a:rPr lang="en-US" sz="1900"/>
              <a:t>I am different</a:t>
            </a:r>
          </a:p>
          <a:p>
            <a:r>
              <a:rPr lang="en-US" sz="1900"/>
              <a:t>I am more different than I want to be</a:t>
            </a:r>
          </a:p>
          <a:p>
            <a:r>
              <a:rPr lang="en-US" sz="1900"/>
              <a:t>I can’t help being different</a:t>
            </a:r>
          </a:p>
          <a:p>
            <a:r>
              <a:rPr lang="en-US" sz="1900"/>
              <a:t>I don’t want to be this way</a:t>
            </a:r>
          </a:p>
          <a:p>
            <a:r>
              <a:rPr lang="en-US" sz="1900"/>
              <a:t>Do I want to do this or are others around me pushing me to do this?</a:t>
            </a:r>
          </a:p>
          <a:p>
            <a:r>
              <a:rPr lang="en-US" sz="1900"/>
              <a:t>What happens when you’re the smartest person in the room?</a:t>
            </a:r>
          </a:p>
          <a:p>
            <a:r>
              <a:rPr lang="en-US" sz="1900"/>
              <a:t>I didn’t have a choice</a:t>
            </a:r>
          </a:p>
        </p:txBody>
      </p:sp>
      <p:pic>
        <p:nvPicPr>
          <p:cNvPr id="5" name="Picture 4" descr="Solo journey">
            <a:extLst>
              <a:ext uri="{FF2B5EF4-FFF2-40B4-BE49-F238E27FC236}">
                <a16:creationId xmlns:a16="http://schemas.microsoft.com/office/drawing/2014/main" id="{01E5F7AE-34BE-EE65-BD78-69AD16A646A5}"/>
              </a:ext>
            </a:extLst>
          </p:cNvPr>
          <p:cNvPicPr>
            <a:picLocks noChangeAspect="1"/>
          </p:cNvPicPr>
          <p:nvPr/>
        </p:nvPicPr>
        <p:blipFill rotWithShape="1">
          <a:blip r:embed="rId2"/>
          <a:srcRect l="16803" r="797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997159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900</Words>
  <Application>Microsoft Office PowerPoint</Application>
  <PresentationFormat>Widescreen</PresentationFormat>
  <Paragraphs>107</Paragraphs>
  <Slides>17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Helvetica Neue Medium</vt:lpstr>
      <vt:lpstr>Roboto</vt:lpstr>
      <vt:lpstr>Office Theme</vt:lpstr>
      <vt:lpstr>Gifted and Talented Mental Health</vt:lpstr>
      <vt:lpstr>Affective Development is the Law</vt:lpstr>
      <vt:lpstr>We were wrong about GT kids historically</vt:lpstr>
      <vt:lpstr>Impact of Social Emotional Learning on Academics</vt:lpstr>
      <vt:lpstr>The Most Important Skills</vt:lpstr>
      <vt:lpstr>Frustration Tolerance</vt:lpstr>
      <vt:lpstr>Resilience</vt:lpstr>
      <vt:lpstr>Perseverance is not Perseverance</vt:lpstr>
      <vt:lpstr>Navigating Discomfort</vt:lpstr>
      <vt:lpstr>Intersectionality  </vt:lpstr>
      <vt:lpstr>Substance Use </vt:lpstr>
      <vt:lpstr>Queerness</vt:lpstr>
      <vt:lpstr>Adult Behaviors</vt:lpstr>
      <vt:lpstr>Working with a Team</vt:lpstr>
      <vt:lpstr>Avoiding Educational Trauma</vt:lpstr>
      <vt:lpstr>Embracing Your Own Ego</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Gifted and Talented Mental Health</dc:title>
  <dc:creator>Basch, Betsy</dc:creator>
  <cp:lastModifiedBy>Basch, Betsy</cp:lastModifiedBy>
  <cp:revision>2</cp:revision>
  <dcterms:created xsi:type="dcterms:W3CDTF">2023-12-27T19:23:32Z</dcterms:created>
  <dcterms:modified xsi:type="dcterms:W3CDTF">2023-12-27T21:06:06Z</dcterms:modified>
</cp:coreProperties>
</file>