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80" r:id="rId23"/>
    <p:sldId id="277" r:id="rId24"/>
    <p:sldId id="278" r:id="rId25"/>
    <p:sldId id="279" r:id="rId26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48" autoAdjust="0"/>
  </p:normalViewPr>
  <p:slideViewPr>
    <p:cSldViewPr>
      <p:cViewPr varScale="1">
        <p:scale>
          <a:sx n="121" d="100"/>
          <a:sy n="121" d="100"/>
        </p:scale>
        <p:origin x="618" y="96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4A81503-CA05-49E6-B776-CE49CBDDF22E}" type="doc">
      <dgm:prSet loTypeId="urn:microsoft.com/office/officeart/2017/3/layout/DropPinTimeline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4E9118E-9238-4B0E-9E60-754A4F00C177}">
      <dgm:prSet/>
      <dgm:spPr/>
      <dgm:t>
        <a:bodyPr/>
        <a:lstStyle/>
        <a:p>
          <a:pPr>
            <a:defRPr b="1"/>
          </a:pPr>
          <a:r>
            <a:rPr lang="en-US" dirty="0">
              <a:highlight>
                <a:srgbClr val="FFFF00"/>
              </a:highlight>
            </a:rPr>
            <a:t>Now through May </a:t>
          </a:r>
          <a:r>
            <a:rPr lang="en-US" dirty="0">
              <a:highlight>
                <a:srgbClr val="FFFF00"/>
              </a:highlight>
              <a:latin typeface="Calibri Light" panose="020F0302020204030204"/>
            </a:rPr>
            <a:t>19</a:t>
          </a:r>
          <a:endParaRPr lang="en-US" dirty="0">
            <a:highlight>
              <a:srgbClr val="FFFF00"/>
            </a:highlight>
          </a:endParaRPr>
        </a:p>
      </dgm:t>
    </dgm:pt>
    <dgm:pt modelId="{D2D5B6D0-BF65-44B0-BA8B-3A2668A263B1}" type="parTrans" cxnId="{878451E1-E05D-42E6-ACA1-7C6F0BD7CE5D}">
      <dgm:prSet/>
      <dgm:spPr/>
      <dgm:t>
        <a:bodyPr/>
        <a:lstStyle/>
        <a:p>
          <a:endParaRPr lang="en-US"/>
        </a:p>
      </dgm:t>
    </dgm:pt>
    <dgm:pt modelId="{49A94F9B-338A-4E02-B266-ED17CF338E89}" type="sibTrans" cxnId="{878451E1-E05D-42E6-ACA1-7C6F0BD7CE5D}">
      <dgm:prSet/>
      <dgm:spPr/>
      <dgm:t>
        <a:bodyPr/>
        <a:lstStyle/>
        <a:p>
          <a:endParaRPr lang="en-US"/>
        </a:p>
      </dgm:t>
    </dgm:pt>
    <dgm:pt modelId="{EEC4DA2A-3F15-4E85-940C-2CCF94CD73B3}">
      <dgm:prSet/>
      <dgm:spPr/>
      <dgm:t>
        <a:bodyPr/>
        <a:lstStyle/>
        <a:p>
          <a:r>
            <a:rPr lang="en-US" b="0" dirty="0">
              <a:highlight>
                <a:srgbClr val="FFFF00"/>
              </a:highlight>
              <a:latin typeface="Calibri Light"/>
              <a:cs typeface="Arial"/>
            </a:rPr>
            <a:t>Assess all K-3 students</a:t>
          </a:r>
        </a:p>
      </dgm:t>
    </dgm:pt>
    <dgm:pt modelId="{E06BCCC1-F75D-4566-ABAA-D1C340386D16}" type="parTrans" cxnId="{1296F434-D0BE-41BE-BB20-D554F764E858}">
      <dgm:prSet/>
      <dgm:spPr/>
      <dgm:t>
        <a:bodyPr/>
        <a:lstStyle/>
        <a:p>
          <a:endParaRPr lang="en-US"/>
        </a:p>
      </dgm:t>
    </dgm:pt>
    <dgm:pt modelId="{DA18FD75-445F-4E9B-8DD8-50D3182B38D4}" type="sibTrans" cxnId="{1296F434-D0BE-41BE-BB20-D554F764E858}">
      <dgm:prSet/>
      <dgm:spPr/>
      <dgm:t>
        <a:bodyPr/>
        <a:lstStyle/>
        <a:p>
          <a:endParaRPr lang="en-US"/>
        </a:p>
      </dgm:t>
    </dgm:pt>
    <dgm:pt modelId="{A70714A9-A488-4815-B758-0F14B9430B0F}">
      <dgm:prSet/>
      <dgm:spPr/>
      <dgm:t>
        <a:bodyPr/>
        <a:lstStyle/>
        <a:p>
          <a:pPr>
            <a:defRPr b="1"/>
          </a:pPr>
          <a:r>
            <a:rPr lang="en-US" dirty="0"/>
            <a:t> April 30</a:t>
          </a:r>
        </a:p>
      </dgm:t>
    </dgm:pt>
    <dgm:pt modelId="{F200231E-31C5-4E2B-A540-13DC27CBBB16}" type="parTrans" cxnId="{4AD6FFE0-E756-49A2-B3A7-D03EC20D85F5}">
      <dgm:prSet/>
      <dgm:spPr/>
      <dgm:t>
        <a:bodyPr/>
        <a:lstStyle/>
        <a:p>
          <a:endParaRPr lang="en-US"/>
        </a:p>
      </dgm:t>
    </dgm:pt>
    <dgm:pt modelId="{A8FFE02A-3189-4208-AD82-48D46C581599}" type="sibTrans" cxnId="{4AD6FFE0-E756-49A2-B3A7-D03EC20D85F5}">
      <dgm:prSet/>
      <dgm:spPr/>
      <dgm:t>
        <a:bodyPr/>
        <a:lstStyle/>
        <a:p>
          <a:endParaRPr lang="en-US"/>
        </a:p>
      </dgm:t>
    </dgm:pt>
    <dgm:pt modelId="{13A0BF20-A851-44FC-8230-998E53A01A90}">
      <dgm:prSet/>
      <dgm:spPr/>
      <dgm:t>
        <a:bodyPr/>
        <a:lstStyle/>
        <a:p>
          <a:r>
            <a:rPr lang="en-US" b="1" dirty="0"/>
            <a:t>Deadline for Cohort file in G-Drive</a:t>
          </a:r>
        </a:p>
      </dgm:t>
    </dgm:pt>
    <dgm:pt modelId="{07FF8217-D15F-4133-B076-F4BC1E6C0991}" type="parTrans" cxnId="{D4750C32-52E1-4035-9F2F-FCD85FEAED40}">
      <dgm:prSet/>
      <dgm:spPr/>
      <dgm:t>
        <a:bodyPr/>
        <a:lstStyle/>
        <a:p>
          <a:endParaRPr lang="en-US"/>
        </a:p>
      </dgm:t>
    </dgm:pt>
    <dgm:pt modelId="{27BED3A2-ECA7-4EB9-B952-8DADE18A4A44}" type="sibTrans" cxnId="{D4750C32-52E1-4035-9F2F-FCD85FEAED40}">
      <dgm:prSet/>
      <dgm:spPr/>
      <dgm:t>
        <a:bodyPr/>
        <a:lstStyle/>
        <a:p>
          <a:endParaRPr lang="en-US"/>
        </a:p>
      </dgm:t>
    </dgm:pt>
    <dgm:pt modelId="{40FED610-1559-45CF-944D-2694AE86AA9C}">
      <dgm:prSet/>
      <dgm:spPr/>
      <dgm:t>
        <a:bodyPr/>
        <a:lstStyle/>
        <a:p>
          <a:pPr>
            <a:defRPr b="1"/>
          </a:pPr>
          <a:r>
            <a:rPr lang="en-US" dirty="0"/>
            <a:t> May 19 –  June 1</a:t>
          </a:r>
        </a:p>
      </dgm:t>
    </dgm:pt>
    <dgm:pt modelId="{382B4DFE-CEE8-4262-AEAB-E7680EB8E267}" type="parTrans" cxnId="{75D8659A-51F7-4680-80A4-E75E26048966}">
      <dgm:prSet/>
      <dgm:spPr/>
      <dgm:t>
        <a:bodyPr/>
        <a:lstStyle/>
        <a:p>
          <a:endParaRPr lang="en-US"/>
        </a:p>
      </dgm:t>
    </dgm:pt>
    <dgm:pt modelId="{C8CF2F12-2490-4819-A956-396F8B9F06CF}" type="sibTrans" cxnId="{75D8659A-51F7-4680-80A4-E75E26048966}">
      <dgm:prSet/>
      <dgm:spPr/>
      <dgm:t>
        <a:bodyPr/>
        <a:lstStyle/>
        <a:p>
          <a:endParaRPr lang="en-US"/>
        </a:p>
      </dgm:t>
    </dgm:pt>
    <dgm:pt modelId="{B3F64633-D386-4608-9525-98277276D51F}">
      <dgm:prSet/>
      <dgm:spPr/>
      <dgm:t>
        <a:bodyPr/>
        <a:lstStyle/>
        <a:p>
          <a:r>
            <a:rPr lang="en-US" dirty="0"/>
            <a:t>Correct </a:t>
          </a:r>
          <a:r>
            <a:rPr lang="en-US" dirty="0">
              <a:latin typeface="Calibri Light" panose="020F0302020204030204"/>
            </a:rPr>
            <a:t>READ Data File Errors</a:t>
          </a:r>
        </a:p>
        <a:p>
          <a:r>
            <a:rPr lang="en-US" dirty="0">
              <a:latin typeface="Calibri Light" panose="020F0302020204030204"/>
            </a:rPr>
            <a:t>Have a summer contact to Willyn</a:t>
          </a:r>
          <a:endParaRPr lang="en-US" dirty="0"/>
        </a:p>
      </dgm:t>
    </dgm:pt>
    <dgm:pt modelId="{60F4E7E2-7761-4DA6-9421-FA4E983A805C}" type="parTrans" cxnId="{822DB137-BFAD-4192-AD0A-0DD985E694BC}">
      <dgm:prSet/>
      <dgm:spPr/>
      <dgm:t>
        <a:bodyPr/>
        <a:lstStyle/>
        <a:p>
          <a:endParaRPr lang="en-US"/>
        </a:p>
      </dgm:t>
    </dgm:pt>
    <dgm:pt modelId="{562B964D-76A5-4CDD-B36A-280857B35729}" type="sibTrans" cxnId="{822DB137-BFAD-4192-AD0A-0DD985E694BC}">
      <dgm:prSet/>
      <dgm:spPr/>
      <dgm:t>
        <a:bodyPr/>
        <a:lstStyle/>
        <a:p>
          <a:endParaRPr lang="en-US"/>
        </a:p>
      </dgm:t>
    </dgm:pt>
    <dgm:pt modelId="{1526C3C3-78F2-4479-A793-1993B5B705E3}">
      <dgm:prSet/>
      <dgm:spPr/>
      <dgm:t>
        <a:bodyPr/>
        <a:lstStyle/>
        <a:p>
          <a:pPr>
            <a:defRPr b="1"/>
          </a:pPr>
          <a:endParaRPr lang="en-US" dirty="0"/>
        </a:p>
      </dgm:t>
    </dgm:pt>
    <dgm:pt modelId="{B15BD210-43DB-4CC9-8677-FC751368C3FA}" type="parTrans" cxnId="{F2C7EC45-9F08-43D8-BCFB-42C6414CBA87}">
      <dgm:prSet/>
      <dgm:spPr/>
      <dgm:t>
        <a:bodyPr/>
        <a:lstStyle/>
        <a:p>
          <a:endParaRPr lang="en-US"/>
        </a:p>
      </dgm:t>
    </dgm:pt>
    <dgm:pt modelId="{7DBAF438-E5D3-44A5-AF91-3BA9B1AD5909}" type="sibTrans" cxnId="{F2C7EC45-9F08-43D8-BCFB-42C6414CBA87}">
      <dgm:prSet/>
      <dgm:spPr/>
      <dgm:t>
        <a:bodyPr/>
        <a:lstStyle/>
        <a:p>
          <a:endParaRPr lang="en-US"/>
        </a:p>
      </dgm:t>
    </dgm:pt>
    <dgm:pt modelId="{125C1907-C1BC-4E98-9881-B170A0C04722}">
      <dgm:prSet/>
      <dgm:spPr/>
      <dgm:t>
        <a:bodyPr/>
        <a:lstStyle/>
        <a:p>
          <a:r>
            <a:rPr lang="en-US" dirty="0"/>
            <a:t>READ funds distributed in the Fall, has varied due to Teacher Training (Nov)</a:t>
          </a:r>
        </a:p>
      </dgm:t>
    </dgm:pt>
    <dgm:pt modelId="{A851CF79-CCE0-4231-B246-39440598F013}" type="parTrans" cxnId="{3C99EDE5-F35C-42E8-B8B8-E40042C56DD2}">
      <dgm:prSet/>
      <dgm:spPr/>
      <dgm:t>
        <a:bodyPr/>
        <a:lstStyle/>
        <a:p>
          <a:endParaRPr lang="en-US"/>
        </a:p>
      </dgm:t>
    </dgm:pt>
    <dgm:pt modelId="{6721B1FC-821D-48CE-B5CA-1683353933E1}" type="sibTrans" cxnId="{3C99EDE5-F35C-42E8-B8B8-E40042C56DD2}">
      <dgm:prSet/>
      <dgm:spPr/>
      <dgm:t>
        <a:bodyPr/>
        <a:lstStyle/>
        <a:p>
          <a:endParaRPr lang="en-US"/>
        </a:p>
      </dgm:t>
    </dgm:pt>
    <dgm:pt modelId="{3BE8D7F0-F3C2-4FF5-BB1A-1F6660421B7E}">
      <dgm:prSet phldr="0"/>
      <dgm:spPr/>
      <dgm:t>
        <a:bodyPr/>
        <a:lstStyle/>
        <a:p>
          <a:r>
            <a:rPr lang="en-US" dirty="0">
              <a:highlight>
                <a:srgbClr val="FFFF00"/>
              </a:highlight>
              <a:latin typeface="Calibri Light" panose="020F0302020204030204"/>
            </a:rPr>
            <a:t>Complete READ Data file by May 19</a:t>
          </a:r>
          <a:r>
            <a:rPr lang="en-US" baseline="30000" dirty="0">
              <a:highlight>
                <a:srgbClr val="FFFF00"/>
              </a:highlight>
              <a:latin typeface="Calibri Light" panose="020F0302020204030204"/>
            </a:rPr>
            <a:t>th</a:t>
          </a:r>
        </a:p>
        <a:p>
          <a:r>
            <a:rPr lang="en-US" dirty="0">
              <a:highlight>
                <a:srgbClr val="FFFF00"/>
              </a:highlight>
            </a:rPr>
            <a:t>Upload in G-Drive-email Willyn</a:t>
          </a:r>
        </a:p>
      </dgm:t>
    </dgm:pt>
    <dgm:pt modelId="{0D90AC83-397F-4104-ABB2-1D251AD8FFFE}" type="parTrans" cxnId="{89891CCD-E48A-400B-AE67-0685F79DF701}">
      <dgm:prSet/>
      <dgm:spPr/>
      <dgm:t>
        <a:bodyPr/>
        <a:lstStyle/>
        <a:p>
          <a:endParaRPr lang="en-US"/>
        </a:p>
      </dgm:t>
    </dgm:pt>
    <dgm:pt modelId="{FD45B122-98F1-47F9-B9E4-BAD439DA8E0C}" type="sibTrans" cxnId="{89891CCD-E48A-400B-AE67-0685F79DF701}">
      <dgm:prSet/>
      <dgm:spPr/>
      <dgm:t>
        <a:bodyPr/>
        <a:lstStyle/>
        <a:p>
          <a:endParaRPr lang="en-US"/>
        </a:p>
      </dgm:t>
    </dgm:pt>
    <dgm:pt modelId="{5D8528A5-ACDB-4040-BA6F-079B5BA8719C}">
      <dgm:prSet phldr="0"/>
      <dgm:spPr/>
      <dgm:t>
        <a:bodyPr/>
        <a:lstStyle/>
        <a:p>
          <a:pPr>
            <a:defRPr b="1"/>
          </a:pPr>
          <a:r>
            <a:rPr lang="en-US" b="1" dirty="0">
              <a:latin typeface="Calibri"/>
              <a:cs typeface="Calibri"/>
            </a:rPr>
            <a:t>April 10</a:t>
          </a:r>
        </a:p>
      </dgm:t>
    </dgm:pt>
    <dgm:pt modelId="{84A139CB-E469-4666-96A9-21FECEB1513F}" type="parTrans" cxnId="{1B7F7945-FE62-4562-A68B-38F7EECF786F}">
      <dgm:prSet/>
      <dgm:spPr/>
      <dgm:t>
        <a:bodyPr/>
        <a:lstStyle/>
        <a:p>
          <a:endParaRPr lang="en-US"/>
        </a:p>
      </dgm:t>
    </dgm:pt>
    <dgm:pt modelId="{71A97147-5CF3-4189-9040-63691DFF615D}" type="sibTrans" cxnId="{1B7F7945-FE62-4562-A68B-38F7EECF786F}">
      <dgm:prSet/>
      <dgm:spPr/>
      <dgm:t>
        <a:bodyPr/>
        <a:lstStyle/>
        <a:p>
          <a:endParaRPr lang="en-US"/>
        </a:p>
      </dgm:t>
    </dgm:pt>
    <dgm:pt modelId="{E1AE579A-8985-46F4-81FE-3C45B04C03CB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Cohort files in the G-Drive</a:t>
          </a:r>
        </a:p>
      </dgm:t>
    </dgm:pt>
    <dgm:pt modelId="{6D8B45EA-8CCD-48D8-923A-8C8FCD2D18C9}" type="parTrans" cxnId="{4405E698-0D19-445D-A1DD-CE94180F5C67}">
      <dgm:prSet/>
      <dgm:spPr/>
      <dgm:t>
        <a:bodyPr/>
        <a:lstStyle/>
        <a:p>
          <a:endParaRPr lang="en-US"/>
        </a:p>
      </dgm:t>
    </dgm:pt>
    <dgm:pt modelId="{A23CF4D2-8549-44CD-8F6E-68244BB41C59}" type="sibTrans" cxnId="{4405E698-0D19-445D-A1DD-CE94180F5C67}">
      <dgm:prSet/>
      <dgm:spPr/>
      <dgm:t>
        <a:bodyPr/>
        <a:lstStyle/>
        <a:p>
          <a:endParaRPr lang="en-US"/>
        </a:p>
      </dgm:t>
    </dgm:pt>
    <dgm:pt modelId="{23B68A00-A6B2-48AB-976E-A099974A92AB}">
      <dgm:prSet phldr="0"/>
      <dgm:spPr/>
      <dgm:t>
        <a:bodyPr/>
        <a:lstStyle/>
        <a:p>
          <a:r>
            <a:rPr lang="en-US" dirty="0">
              <a:latin typeface="Calibri Light" panose="020F0302020204030204"/>
            </a:rPr>
            <a:t>unless more time is needed for a student to potentially exit the READ plan. Email Willyn</a:t>
          </a:r>
        </a:p>
      </dgm:t>
    </dgm:pt>
    <dgm:pt modelId="{1C5559A3-600E-4F9D-8BE1-D9ED38847933}" type="parTrans" cxnId="{7DE424A6-26AF-4A60-B790-5166D5D652EB}">
      <dgm:prSet/>
      <dgm:spPr/>
      <dgm:t>
        <a:bodyPr/>
        <a:lstStyle/>
        <a:p>
          <a:endParaRPr lang="en-US"/>
        </a:p>
      </dgm:t>
    </dgm:pt>
    <dgm:pt modelId="{D83549F0-8923-47B8-8D56-131A41AB96C3}" type="sibTrans" cxnId="{7DE424A6-26AF-4A60-B790-5166D5D652EB}">
      <dgm:prSet/>
      <dgm:spPr/>
      <dgm:t>
        <a:bodyPr/>
        <a:lstStyle/>
        <a:p>
          <a:endParaRPr lang="en-US"/>
        </a:p>
      </dgm:t>
    </dgm:pt>
    <dgm:pt modelId="{28C378F9-0802-4790-BD1A-93F2E505480C}">
      <dgm:prSet phldr="0"/>
      <dgm:spPr/>
      <dgm:t>
        <a:bodyPr/>
        <a:lstStyle/>
        <a:p>
          <a:pPr>
            <a:defRPr b="1"/>
          </a:pPr>
          <a:r>
            <a:rPr lang="en-US" b="1" dirty="0">
              <a:latin typeface="Calibri"/>
              <a:cs typeface="Calibri"/>
            </a:rPr>
            <a:t>August 1</a:t>
          </a:r>
        </a:p>
      </dgm:t>
    </dgm:pt>
    <dgm:pt modelId="{F2B54D2F-51C6-43F0-B685-7337B9A74D2E}" type="parTrans" cxnId="{1B783688-688D-4691-A89E-335E445649D5}">
      <dgm:prSet/>
      <dgm:spPr/>
      <dgm:t>
        <a:bodyPr/>
        <a:lstStyle/>
        <a:p>
          <a:endParaRPr lang="en-US"/>
        </a:p>
      </dgm:t>
    </dgm:pt>
    <dgm:pt modelId="{3DB60E7D-2726-4692-BCDF-40A89145070B}" type="sibTrans" cxnId="{1B783688-688D-4691-A89E-335E445649D5}">
      <dgm:prSet/>
      <dgm:spPr/>
      <dgm:t>
        <a:bodyPr/>
        <a:lstStyle/>
        <a:p>
          <a:endParaRPr lang="en-US"/>
        </a:p>
      </dgm:t>
    </dgm:pt>
    <dgm:pt modelId="{95C52AF3-59C4-4382-B166-D26526AE77FF}">
      <dgm:prSet phldr="0"/>
      <dgm:spPr/>
      <dgm:t>
        <a:bodyPr/>
        <a:lstStyle/>
        <a:p>
          <a:endParaRPr lang="en-US" b="1" dirty="0">
            <a:latin typeface="Calibri Light" panose="020F0302020204030204"/>
          </a:endParaRPr>
        </a:p>
      </dgm:t>
    </dgm:pt>
    <dgm:pt modelId="{8654BBB1-154F-4853-AA70-F11B2B173BD0}" type="parTrans" cxnId="{00B18BC5-5F32-42C3-8993-629D99A7E9C2}">
      <dgm:prSet/>
      <dgm:spPr/>
      <dgm:t>
        <a:bodyPr/>
        <a:lstStyle/>
        <a:p>
          <a:endParaRPr lang="en-US"/>
        </a:p>
      </dgm:t>
    </dgm:pt>
    <dgm:pt modelId="{5096E260-4F40-4FFF-A73B-09EB910BFE14}" type="sibTrans" cxnId="{00B18BC5-5F32-42C3-8993-629D99A7E9C2}">
      <dgm:prSet/>
      <dgm:spPr/>
      <dgm:t>
        <a:bodyPr/>
        <a:lstStyle/>
        <a:p>
          <a:endParaRPr lang="en-US"/>
        </a:p>
      </dgm:t>
    </dgm:pt>
    <dgm:pt modelId="{BED68B39-2999-41A4-A578-55548536ABEF}">
      <dgm:prSet phldr="0"/>
      <dgm:spPr/>
      <dgm:t>
        <a:bodyPr/>
        <a:lstStyle/>
        <a:p>
          <a:r>
            <a:rPr lang="en-US" b="0" dirty="0">
              <a:latin typeface="Calibri Light" panose="020F0302020204030204"/>
            </a:rPr>
            <a:t>Teacher Training Verification</a:t>
          </a:r>
        </a:p>
        <a:p>
          <a:r>
            <a:rPr lang="en-US" b="1" dirty="0">
              <a:latin typeface="Calibri Light" panose="020F0302020204030204"/>
            </a:rPr>
            <a:t>Deadline for file in G-Drive</a:t>
          </a:r>
          <a:endParaRPr lang="en-US" dirty="0"/>
        </a:p>
      </dgm:t>
    </dgm:pt>
    <dgm:pt modelId="{0F6BD608-6893-43C2-937F-ED980D89129D}" type="parTrans" cxnId="{D96025E2-8D06-4CD5-A200-9A8EF2C0E830}">
      <dgm:prSet/>
      <dgm:spPr/>
      <dgm:t>
        <a:bodyPr/>
        <a:lstStyle/>
        <a:p>
          <a:endParaRPr lang="en-US"/>
        </a:p>
      </dgm:t>
    </dgm:pt>
    <dgm:pt modelId="{31041EC2-AEB4-4E1C-946C-6E5734B28A68}" type="sibTrans" cxnId="{D96025E2-8D06-4CD5-A200-9A8EF2C0E830}">
      <dgm:prSet/>
      <dgm:spPr/>
      <dgm:t>
        <a:bodyPr/>
        <a:lstStyle/>
        <a:p>
          <a:endParaRPr lang="en-US"/>
        </a:p>
      </dgm:t>
    </dgm:pt>
    <dgm:pt modelId="{28399BCF-EC83-4D4A-8482-BA0BC1BC21EA}" type="pres">
      <dgm:prSet presAssocID="{44A81503-CA05-49E6-B776-CE49CBDDF22E}" presName="root" presStyleCnt="0">
        <dgm:presLayoutVars>
          <dgm:chMax/>
          <dgm:chPref/>
          <dgm:animLvl val="lvl"/>
        </dgm:presLayoutVars>
      </dgm:prSet>
      <dgm:spPr/>
    </dgm:pt>
    <dgm:pt modelId="{84631AAC-EE19-4609-8A23-D24482AAA99E}" type="pres">
      <dgm:prSet presAssocID="{44A81503-CA05-49E6-B776-CE49CBDDF22E}" presName="divider" presStyleLbl="fgAcc1" presStyleIdx="0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gm:spPr>
    </dgm:pt>
    <dgm:pt modelId="{3E72C528-AB09-4FD1-8308-168961B663FB}" type="pres">
      <dgm:prSet presAssocID="{44A81503-CA05-49E6-B776-CE49CBDDF22E}" presName="nodes" presStyleCnt="0">
        <dgm:presLayoutVars>
          <dgm:chMax/>
          <dgm:chPref/>
          <dgm:animLvl val="lvl"/>
        </dgm:presLayoutVars>
      </dgm:prSet>
      <dgm:spPr/>
    </dgm:pt>
    <dgm:pt modelId="{54C655E9-B5CB-429A-816C-82E836D22088}" type="pres">
      <dgm:prSet presAssocID="{5D8528A5-ACDB-4040-BA6F-079B5BA8719C}" presName="composite" presStyleCnt="0"/>
      <dgm:spPr/>
    </dgm:pt>
    <dgm:pt modelId="{60246D03-3BBE-4290-87CD-86243EAA1149}" type="pres">
      <dgm:prSet presAssocID="{5D8528A5-ACDB-4040-BA6F-079B5BA8719C}" presName="ConnectorPoint" presStyleLbl="lnNode1" presStyleIdx="0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BB861804-C6C0-401E-978C-EEE1E73F7C4B}" type="pres">
      <dgm:prSet presAssocID="{5D8528A5-ACDB-4040-BA6F-079B5BA8719C}" presName="DropPinPlaceHolder" presStyleCnt="0"/>
      <dgm:spPr/>
    </dgm:pt>
    <dgm:pt modelId="{6B243F52-910F-4A87-91D7-0D27E12E708E}" type="pres">
      <dgm:prSet presAssocID="{5D8528A5-ACDB-4040-BA6F-079B5BA8719C}" presName="DropPin" presStyleLbl="alignNode1" presStyleIdx="0" presStyleCnt="6"/>
      <dgm:spPr/>
    </dgm:pt>
    <dgm:pt modelId="{8BB8A09F-30E6-4386-8979-AF6C47F92E57}" type="pres">
      <dgm:prSet presAssocID="{5D8528A5-ACDB-4040-BA6F-079B5BA8719C}" presName="Ellipse" presStyleLbl="fgAcc1" presStyleIdx="1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C1DFAED5-EE18-4805-8A3F-19E7CC1B30E2}" type="pres">
      <dgm:prSet presAssocID="{5D8528A5-ACDB-4040-BA6F-079B5BA8719C}" presName="L2TextContainer" presStyleLbl="revTx" presStyleIdx="0" presStyleCnt="12">
        <dgm:presLayoutVars>
          <dgm:bulletEnabled val="1"/>
        </dgm:presLayoutVars>
      </dgm:prSet>
      <dgm:spPr/>
    </dgm:pt>
    <dgm:pt modelId="{96040ED4-8AE0-428E-94F1-A420053A617E}" type="pres">
      <dgm:prSet presAssocID="{5D8528A5-ACDB-4040-BA6F-079B5BA8719C}" presName="L1TextContainer" presStyleLbl="revTx" presStyleIdx="1" presStyleCnt="12">
        <dgm:presLayoutVars>
          <dgm:chMax val="1"/>
          <dgm:chPref val="1"/>
          <dgm:bulletEnabled val="1"/>
        </dgm:presLayoutVars>
      </dgm:prSet>
      <dgm:spPr/>
    </dgm:pt>
    <dgm:pt modelId="{BDAD73C2-7C0F-44AD-B8FF-8C5DEF9BC268}" type="pres">
      <dgm:prSet presAssocID="{5D8528A5-ACDB-4040-BA6F-079B5BA8719C}" presName="ConnectLine" presStyleLbl="sibTrans1D1" presStyleIdx="0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52E21AB7-F8C0-4A95-91E0-D610B77A7C80}" type="pres">
      <dgm:prSet presAssocID="{5D8528A5-ACDB-4040-BA6F-079B5BA8719C}" presName="EmptyPlaceHolder" presStyleCnt="0"/>
      <dgm:spPr/>
    </dgm:pt>
    <dgm:pt modelId="{91A2A30E-78B7-43AC-8B86-7B57D0006FD7}" type="pres">
      <dgm:prSet presAssocID="{71A97147-5CF3-4189-9040-63691DFF615D}" presName="spaceBetweenRectangles" presStyleCnt="0"/>
      <dgm:spPr/>
    </dgm:pt>
    <dgm:pt modelId="{23D59AE4-CAFF-4AB5-BDA9-2AE73B970CEC}" type="pres">
      <dgm:prSet presAssocID="{F4E9118E-9238-4B0E-9E60-754A4F00C177}" presName="composite" presStyleCnt="0"/>
      <dgm:spPr/>
    </dgm:pt>
    <dgm:pt modelId="{3C9E780A-8D5E-48D0-8DDC-A280712CD237}" type="pres">
      <dgm:prSet presAssocID="{F4E9118E-9238-4B0E-9E60-754A4F00C177}" presName="ConnectorPoint" presStyleLbl="lnNode1" presStyleIdx="1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D083320C-B642-4364-A2E4-C44242C95BF9}" type="pres">
      <dgm:prSet presAssocID="{F4E9118E-9238-4B0E-9E60-754A4F00C177}" presName="DropPinPlaceHolder" presStyleCnt="0"/>
      <dgm:spPr/>
    </dgm:pt>
    <dgm:pt modelId="{726755E0-5AF2-4905-9BDF-01BC8E4806AC}" type="pres">
      <dgm:prSet presAssocID="{F4E9118E-9238-4B0E-9E60-754A4F00C177}" presName="DropPin" presStyleLbl="alignNode1" presStyleIdx="1" presStyleCnt="6"/>
      <dgm:spPr/>
    </dgm:pt>
    <dgm:pt modelId="{69FC4F9B-C21F-428E-A8F1-21AE5F262540}" type="pres">
      <dgm:prSet presAssocID="{F4E9118E-9238-4B0E-9E60-754A4F00C177}" presName="Ellipse" presStyleLbl="fgAcc1" presStyleIdx="2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ACC7A89E-29F0-4DF6-8F5A-663196B631C2}" type="pres">
      <dgm:prSet presAssocID="{F4E9118E-9238-4B0E-9E60-754A4F00C177}" presName="L2TextContainer" presStyleLbl="revTx" presStyleIdx="2" presStyleCnt="12">
        <dgm:presLayoutVars>
          <dgm:bulletEnabled val="1"/>
        </dgm:presLayoutVars>
      </dgm:prSet>
      <dgm:spPr/>
    </dgm:pt>
    <dgm:pt modelId="{A4295E61-765A-46EC-8B0E-4F1C5E232719}" type="pres">
      <dgm:prSet presAssocID="{F4E9118E-9238-4B0E-9E60-754A4F00C177}" presName="L1TextContainer" presStyleLbl="revTx" presStyleIdx="3" presStyleCnt="12">
        <dgm:presLayoutVars>
          <dgm:chMax val="1"/>
          <dgm:chPref val="1"/>
          <dgm:bulletEnabled val="1"/>
        </dgm:presLayoutVars>
      </dgm:prSet>
      <dgm:spPr/>
    </dgm:pt>
    <dgm:pt modelId="{C09D2207-C209-4438-840D-4E1F1BCF20C0}" type="pres">
      <dgm:prSet presAssocID="{F4E9118E-9238-4B0E-9E60-754A4F00C177}" presName="ConnectLine" presStyleLbl="sibTrans1D1" presStyleIdx="1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2B0240AE-128D-4CB3-A445-B0EA378BCAAD}" type="pres">
      <dgm:prSet presAssocID="{F4E9118E-9238-4B0E-9E60-754A4F00C177}" presName="EmptyPlaceHolder" presStyleCnt="0"/>
      <dgm:spPr/>
    </dgm:pt>
    <dgm:pt modelId="{EE6BAE82-3D11-4E25-8038-BBB2A3D3ECAB}" type="pres">
      <dgm:prSet presAssocID="{49A94F9B-338A-4E02-B266-ED17CF338E89}" presName="spaceBetweenRectangles" presStyleCnt="0"/>
      <dgm:spPr/>
    </dgm:pt>
    <dgm:pt modelId="{9D9C4CB8-29DF-4F17-A032-3E87878D2950}" type="pres">
      <dgm:prSet presAssocID="{A70714A9-A488-4815-B758-0F14B9430B0F}" presName="composite" presStyleCnt="0"/>
      <dgm:spPr/>
    </dgm:pt>
    <dgm:pt modelId="{09414FDD-1BF5-4021-B0CA-D1434330CD34}" type="pres">
      <dgm:prSet presAssocID="{A70714A9-A488-4815-B758-0F14B9430B0F}" presName="ConnectorPoint" presStyleLbl="lnNode1" presStyleIdx="2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1F28DDD1-4406-4917-A2BE-B98FBB969D03}" type="pres">
      <dgm:prSet presAssocID="{A70714A9-A488-4815-B758-0F14B9430B0F}" presName="DropPinPlaceHolder" presStyleCnt="0"/>
      <dgm:spPr/>
    </dgm:pt>
    <dgm:pt modelId="{339DB18A-4230-4A6E-9949-935AC2B89D80}" type="pres">
      <dgm:prSet presAssocID="{A70714A9-A488-4815-B758-0F14B9430B0F}" presName="DropPin" presStyleLbl="alignNode1" presStyleIdx="2" presStyleCnt="6"/>
      <dgm:spPr/>
    </dgm:pt>
    <dgm:pt modelId="{55A2C583-2C72-4E4D-98E5-C35BC19DFBA8}" type="pres">
      <dgm:prSet presAssocID="{A70714A9-A488-4815-B758-0F14B9430B0F}" presName="Ellipse" presStyleLbl="fgAcc1" presStyleIdx="3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18350782-5724-4CFE-AFE7-0D515CB32708}" type="pres">
      <dgm:prSet presAssocID="{A70714A9-A488-4815-B758-0F14B9430B0F}" presName="L2TextContainer" presStyleLbl="revTx" presStyleIdx="4" presStyleCnt="12">
        <dgm:presLayoutVars>
          <dgm:bulletEnabled val="1"/>
        </dgm:presLayoutVars>
      </dgm:prSet>
      <dgm:spPr/>
    </dgm:pt>
    <dgm:pt modelId="{C0CB6229-3A67-4819-9487-E7FDA9A66D9C}" type="pres">
      <dgm:prSet presAssocID="{A70714A9-A488-4815-B758-0F14B9430B0F}" presName="L1TextContainer" presStyleLbl="revTx" presStyleIdx="5" presStyleCnt="12">
        <dgm:presLayoutVars>
          <dgm:chMax val="1"/>
          <dgm:chPref val="1"/>
          <dgm:bulletEnabled val="1"/>
        </dgm:presLayoutVars>
      </dgm:prSet>
      <dgm:spPr/>
    </dgm:pt>
    <dgm:pt modelId="{E0DAE3C7-BF61-42B0-BE83-5F4696B4B3DE}" type="pres">
      <dgm:prSet presAssocID="{A70714A9-A488-4815-B758-0F14B9430B0F}" presName="ConnectLine" presStyleLbl="sibTrans1D1" presStyleIdx="2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7E50EDBE-8596-4C0A-BFC2-00FE6B9020B8}" type="pres">
      <dgm:prSet presAssocID="{A70714A9-A488-4815-B758-0F14B9430B0F}" presName="EmptyPlaceHolder" presStyleCnt="0"/>
      <dgm:spPr/>
    </dgm:pt>
    <dgm:pt modelId="{9ECCEB04-F3A8-4C80-8C77-A0D20BBB4C74}" type="pres">
      <dgm:prSet presAssocID="{A8FFE02A-3189-4208-AD82-48D46C581599}" presName="spaceBetweenRectangles" presStyleCnt="0"/>
      <dgm:spPr/>
    </dgm:pt>
    <dgm:pt modelId="{D78E76F7-D8A9-44DA-A65E-047B4F80BFAE}" type="pres">
      <dgm:prSet presAssocID="{40FED610-1559-45CF-944D-2694AE86AA9C}" presName="composite" presStyleCnt="0"/>
      <dgm:spPr/>
    </dgm:pt>
    <dgm:pt modelId="{C558DDFE-DEE4-4913-93A6-9435E7D8C0E0}" type="pres">
      <dgm:prSet presAssocID="{40FED610-1559-45CF-944D-2694AE86AA9C}" presName="ConnectorPoint" presStyleLbl="lnNode1" presStyleIdx="3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00E749D5-07BB-4E1B-8F19-0D1CAB872D5B}" type="pres">
      <dgm:prSet presAssocID="{40FED610-1559-45CF-944D-2694AE86AA9C}" presName="DropPinPlaceHolder" presStyleCnt="0"/>
      <dgm:spPr/>
    </dgm:pt>
    <dgm:pt modelId="{9D4662A9-D171-4268-B45D-AE8898C517D9}" type="pres">
      <dgm:prSet presAssocID="{40FED610-1559-45CF-944D-2694AE86AA9C}" presName="DropPin" presStyleLbl="alignNode1" presStyleIdx="3" presStyleCnt="6"/>
      <dgm:spPr/>
    </dgm:pt>
    <dgm:pt modelId="{9A687AE9-371E-4314-9F81-F0509DDA4F03}" type="pres">
      <dgm:prSet presAssocID="{40FED610-1559-45CF-944D-2694AE86AA9C}" presName="Ellipse" presStyleLbl="fgAcc1" presStyleIdx="4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BCBF2FC8-6B83-4E8D-93C9-A83AE9B98E01}" type="pres">
      <dgm:prSet presAssocID="{40FED610-1559-45CF-944D-2694AE86AA9C}" presName="L2TextContainer" presStyleLbl="revTx" presStyleIdx="6" presStyleCnt="12">
        <dgm:presLayoutVars>
          <dgm:bulletEnabled val="1"/>
        </dgm:presLayoutVars>
      </dgm:prSet>
      <dgm:spPr/>
    </dgm:pt>
    <dgm:pt modelId="{434CE317-1026-4127-8ABA-B0894EDA71B1}" type="pres">
      <dgm:prSet presAssocID="{40FED610-1559-45CF-944D-2694AE86AA9C}" presName="L1TextContainer" presStyleLbl="revTx" presStyleIdx="7" presStyleCnt="12">
        <dgm:presLayoutVars>
          <dgm:chMax val="1"/>
          <dgm:chPref val="1"/>
          <dgm:bulletEnabled val="1"/>
        </dgm:presLayoutVars>
      </dgm:prSet>
      <dgm:spPr/>
    </dgm:pt>
    <dgm:pt modelId="{C290B335-6430-4D5B-8280-311FDF144BF3}" type="pres">
      <dgm:prSet presAssocID="{40FED610-1559-45CF-944D-2694AE86AA9C}" presName="ConnectLine" presStyleLbl="sibTrans1D1" presStyleIdx="3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788B5E17-D6FF-4112-9775-0B644E682057}" type="pres">
      <dgm:prSet presAssocID="{40FED610-1559-45CF-944D-2694AE86AA9C}" presName="EmptyPlaceHolder" presStyleCnt="0"/>
      <dgm:spPr/>
    </dgm:pt>
    <dgm:pt modelId="{BBCE28E3-7739-4912-BF74-8A4A5E0F7BD3}" type="pres">
      <dgm:prSet presAssocID="{C8CF2F12-2490-4819-A956-396F8B9F06CF}" presName="spaceBetweenRectangles" presStyleCnt="0"/>
      <dgm:spPr/>
    </dgm:pt>
    <dgm:pt modelId="{0252EB85-B5CF-4D7C-A98E-A37259A4FB4B}" type="pres">
      <dgm:prSet presAssocID="{28C378F9-0802-4790-BD1A-93F2E505480C}" presName="composite" presStyleCnt="0"/>
      <dgm:spPr/>
    </dgm:pt>
    <dgm:pt modelId="{D940D480-2A69-4518-A1B5-726359FBA676}" type="pres">
      <dgm:prSet presAssocID="{28C378F9-0802-4790-BD1A-93F2E505480C}" presName="ConnectorPoint" presStyleLbl="lnNode1" presStyleIdx="4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4767C69-1F22-421D-8CDA-4CD897E306F4}" type="pres">
      <dgm:prSet presAssocID="{28C378F9-0802-4790-BD1A-93F2E505480C}" presName="DropPinPlaceHolder" presStyleCnt="0"/>
      <dgm:spPr/>
    </dgm:pt>
    <dgm:pt modelId="{992D9989-0F94-428C-86D3-0A3DA1CA8718}" type="pres">
      <dgm:prSet presAssocID="{28C378F9-0802-4790-BD1A-93F2E505480C}" presName="DropPin" presStyleLbl="alignNode1" presStyleIdx="4" presStyleCnt="6"/>
      <dgm:spPr/>
    </dgm:pt>
    <dgm:pt modelId="{F411DB61-A2E5-4406-9351-AC79B208A847}" type="pres">
      <dgm:prSet presAssocID="{28C378F9-0802-4790-BD1A-93F2E505480C}" presName="Ellipse" presStyleLbl="fgAcc1" presStyleIdx="5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0727EDC2-4B12-456D-AE75-9A43400CF384}" type="pres">
      <dgm:prSet presAssocID="{28C378F9-0802-4790-BD1A-93F2E505480C}" presName="L2TextContainer" presStyleLbl="revTx" presStyleIdx="8" presStyleCnt="12">
        <dgm:presLayoutVars>
          <dgm:bulletEnabled val="1"/>
        </dgm:presLayoutVars>
      </dgm:prSet>
      <dgm:spPr/>
    </dgm:pt>
    <dgm:pt modelId="{F5424CE9-CC73-48AB-A63D-A8800FF7E863}" type="pres">
      <dgm:prSet presAssocID="{28C378F9-0802-4790-BD1A-93F2E505480C}" presName="L1TextContainer" presStyleLbl="revTx" presStyleIdx="9" presStyleCnt="12">
        <dgm:presLayoutVars>
          <dgm:chMax val="1"/>
          <dgm:chPref val="1"/>
          <dgm:bulletEnabled val="1"/>
        </dgm:presLayoutVars>
      </dgm:prSet>
      <dgm:spPr/>
    </dgm:pt>
    <dgm:pt modelId="{6FA9EB94-3201-439E-B017-BC8CFAE08D03}" type="pres">
      <dgm:prSet presAssocID="{28C378F9-0802-4790-BD1A-93F2E505480C}" presName="ConnectLine" presStyleLbl="sibTrans1D1" presStyleIdx="4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DB9166D5-C7B1-4412-BD4B-D3DB450FD99D}" type="pres">
      <dgm:prSet presAssocID="{28C378F9-0802-4790-BD1A-93F2E505480C}" presName="EmptyPlaceHolder" presStyleCnt="0"/>
      <dgm:spPr/>
    </dgm:pt>
    <dgm:pt modelId="{47E8C0A1-FACE-43F6-88B6-5722C7323C06}" type="pres">
      <dgm:prSet presAssocID="{3DB60E7D-2726-4692-BCDF-40A89145070B}" presName="spaceBetweenRectangles" presStyleCnt="0"/>
      <dgm:spPr/>
    </dgm:pt>
    <dgm:pt modelId="{7B7E1F40-7C0D-48B3-970E-1EBD3BA695EC}" type="pres">
      <dgm:prSet presAssocID="{1526C3C3-78F2-4479-A793-1993B5B705E3}" presName="composite" presStyleCnt="0"/>
      <dgm:spPr/>
    </dgm:pt>
    <dgm:pt modelId="{13BD1E1D-0AEC-462E-A990-9A07743645C2}" type="pres">
      <dgm:prSet presAssocID="{1526C3C3-78F2-4479-A793-1993B5B705E3}" presName="ConnectorPoint" presStyleLbl="lnNode1" presStyleIdx="5" presStyleCnt="6"/>
      <dgm:spPr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gm:spPr>
    </dgm:pt>
    <dgm:pt modelId="{795947E2-E050-4C5F-AD0E-D5B09B27CE32}" type="pres">
      <dgm:prSet presAssocID="{1526C3C3-78F2-4479-A793-1993B5B705E3}" presName="DropPinPlaceHolder" presStyleCnt="0"/>
      <dgm:spPr/>
    </dgm:pt>
    <dgm:pt modelId="{16049880-02DB-4F02-BE52-CDA9C1F33B08}" type="pres">
      <dgm:prSet presAssocID="{1526C3C3-78F2-4479-A793-1993B5B705E3}" presName="DropPin" presStyleLbl="alignNode1" presStyleIdx="5" presStyleCnt="6"/>
      <dgm:spPr/>
    </dgm:pt>
    <dgm:pt modelId="{59B4BCDF-A498-4A6C-969A-8FE6BC473F90}" type="pres">
      <dgm:prSet presAssocID="{1526C3C3-78F2-4479-A793-1993B5B705E3}" presName="Ellipse" presStyleLbl="fgAcc1" presStyleIdx="6" presStyleCnt="7"/>
      <dgm:spPr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gm:spPr>
    </dgm:pt>
    <dgm:pt modelId="{96C8DD41-B9DB-43F8-B257-31BABF52E3D2}" type="pres">
      <dgm:prSet presAssocID="{1526C3C3-78F2-4479-A793-1993B5B705E3}" presName="L2TextContainer" presStyleLbl="revTx" presStyleIdx="10" presStyleCnt="12">
        <dgm:presLayoutVars>
          <dgm:bulletEnabled val="1"/>
        </dgm:presLayoutVars>
      </dgm:prSet>
      <dgm:spPr/>
    </dgm:pt>
    <dgm:pt modelId="{AF65E719-C9FF-4436-9F1C-0232DE855A28}" type="pres">
      <dgm:prSet presAssocID="{1526C3C3-78F2-4479-A793-1993B5B705E3}" presName="L1TextContainer" presStyleLbl="revTx" presStyleIdx="11" presStyleCnt="12">
        <dgm:presLayoutVars>
          <dgm:chMax val="1"/>
          <dgm:chPref val="1"/>
          <dgm:bulletEnabled val="1"/>
        </dgm:presLayoutVars>
      </dgm:prSet>
      <dgm:spPr/>
    </dgm:pt>
    <dgm:pt modelId="{DF12ECC0-27C8-4B77-8995-BB0B396CA378}" type="pres">
      <dgm:prSet presAssocID="{1526C3C3-78F2-4479-A793-1993B5B705E3}" presName="ConnectLine" presStyleLbl="sibTrans1D1" presStyleIdx="5" presStyleCnt="6"/>
      <dgm:spPr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gm:spPr>
    </dgm:pt>
    <dgm:pt modelId="{2343CDD6-AD5E-4043-9F1C-9EDB4D84D6FC}" type="pres">
      <dgm:prSet presAssocID="{1526C3C3-78F2-4479-A793-1993B5B705E3}" presName="EmptyPlaceHolder" presStyleCnt="0"/>
      <dgm:spPr/>
    </dgm:pt>
  </dgm:ptLst>
  <dgm:cxnLst>
    <dgm:cxn modelId="{99F3BA1A-094A-4A9B-9481-8B281F816EA7}" type="presOf" srcId="{5D8528A5-ACDB-4040-BA6F-079B5BA8719C}" destId="{96040ED4-8AE0-428E-94F1-A420053A617E}" srcOrd="0" destOrd="0" presId="urn:microsoft.com/office/officeart/2017/3/layout/DropPinTimeline"/>
    <dgm:cxn modelId="{D4750C32-52E1-4035-9F2F-FCD85FEAED40}" srcId="{A70714A9-A488-4815-B758-0F14B9430B0F}" destId="{13A0BF20-A851-44FC-8230-998E53A01A90}" srcOrd="0" destOrd="0" parTransId="{07FF8217-D15F-4133-B076-F4BC1E6C0991}" sibTransId="{27BED3A2-ECA7-4EB9-B952-8DADE18A4A44}"/>
    <dgm:cxn modelId="{1296F434-D0BE-41BE-BB20-D554F764E858}" srcId="{F4E9118E-9238-4B0E-9E60-754A4F00C177}" destId="{EEC4DA2A-3F15-4E85-940C-2CCF94CD73B3}" srcOrd="0" destOrd="0" parTransId="{E06BCCC1-F75D-4566-ABAA-D1C340386D16}" sibTransId="{DA18FD75-445F-4E9B-8DD8-50D3182B38D4}"/>
    <dgm:cxn modelId="{822DB137-BFAD-4192-AD0A-0DD985E694BC}" srcId="{40FED610-1559-45CF-944D-2694AE86AA9C}" destId="{B3F64633-D386-4608-9525-98277276D51F}" srcOrd="0" destOrd="0" parTransId="{60F4E7E2-7761-4DA6-9421-FA4E983A805C}" sibTransId="{562B964D-76A5-4CDD-B36A-280857B35729}"/>
    <dgm:cxn modelId="{AB24EC3D-9A0F-45B1-A453-CA45C806DE62}" type="presOf" srcId="{BED68B39-2999-41A4-A578-55548536ABEF}" destId="{0727EDC2-4B12-456D-AE75-9A43400CF384}" srcOrd="0" destOrd="1" presId="urn:microsoft.com/office/officeart/2017/3/layout/DropPinTimeline"/>
    <dgm:cxn modelId="{C9D3AB3E-A3C4-4236-91D7-992745573339}" type="presOf" srcId="{95C52AF3-59C4-4382-B166-D26526AE77FF}" destId="{0727EDC2-4B12-456D-AE75-9A43400CF384}" srcOrd="0" destOrd="0" presId="urn:microsoft.com/office/officeart/2017/3/layout/DropPinTimeline"/>
    <dgm:cxn modelId="{E7B9415D-F378-45C3-978D-9BC75B0D0AFE}" type="presOf" srcId="{F4E9118E-9238-4B0E-9E60-754A4F00C177}" destId="{A4295E61-765A-46EC-8B0E-4F1C5E232719}" srcOrd="0" destOrd="0" presId="urn:microsoft.com/office/officeart/2017/3/layout/DropPinTimeline"/>
    <dgm:cxn modelId="{1B7F7945-FE62-4562-A68B-38F7EECF786F}" srcId="{44A81503-CA05-49E6-B776-CE49CBDDF22E}" destId="{5D8528A5-ACDB-4040-BA6F-079B5BA8719C}" srcOrd="0" destOrd="0" parTransId="{84A139CB-E469-4666-96A9-21FECEB1513F}" sibTransId="{71A97147-5CF3-4189-9040-63691DFF615D}"/>
    <dgm:cxn modelId="{F2C7EC45-9F08-43D8-BCFB-42C6414CBA87}" srcId="{44A81503-CA05-49E6-B776-CE49CBDDF22E}" destId="{1526C3C3-78F2-4479-A793-1993B5B705E3}" srcOrd="5" destOrd="0" parTransId="{B15BD210-43DB-4CC9-8677-FC751368C3FA}" sibTransId="{7DBAF438-E5D3-44A5-AF91-3BA9B1AD5909}"/>
    <dgm:cxn modelId="{468A2546-AE50-440A-9BC2-730B6EE8B2E8}" type="presOf" srcId="{44A81503-CA05-49E6-B776-CE49CBDDF22E}" destId="{28399BCF-EC83-4D4A-8482-BA0BC1BC21EA}" srcOrd="0" destOrd="0" presId="urn:microsoft.com/office/officeart/2017/3/layout/DropPinTimeline"/>
    <dgm:cxn modelId="{542E4867-607E-4519-83BF-317C8720B517}" type="presOf" srcId="{E1AE579A-8985-46F4-81FE-3C45B04C03CB}" destId="{C1DFAED5-EE18-4805-8A3F-19E7CC1B30E2}" srcOrd="0" destOrd="0" presId="urn:microsoft.com/office/officeart/2017/3/layout/DropPinTimeline"/>
    <dgm:cxn modelId="{16C0A480-5AA1-45A6-92CB-FCCC80EB87CF}" type="presOf" srcId="{1526C3C3-78F2-4479-A793-1993B5B705E3}" destId="{AF65E719-C9FF-4436-9F1C-0232DE855A28}" srcOrd="0" destOrd="0" presId="urn:microsoft.com/office/officeart/2017/3/layout/DropPinTimeline"/>
    <dgm:cxn modelId="{1B783688-688D-4691-A89E-335E445649D5}" srcId="{44A81503-CA05-49E6-B776-CE49CBDDF22E}" destId="{28C378F9-0802-4790-BD1A-93F2E505480C}" srcOrd="4" destOrd="0" parTransId="{F2B54D2F-51C6-43F0-B685-7337B9A74D2E}" sibTransId="{3DB60E7D-2726-4692-BCDF-40A89145070B}"/>
    <dgm:cxn modelId="{4405E698-0D19-445D-A1DD-CE94180F5C67}" srcId="{5D8528A5-ACDB-4040-BA6F-079B5BA8719C}" destId="{E1AE579A-8985-46F4-81FE-3C45B04C03CB}" srcOrd="0" destOrd="0" parTransId="{6D8B45EA-8CCD-48D8-923A-8C8FCD2D18C9}" sibTransId="{A23CF4D2-8549-44CD-8F6E-68244BB41C59}"/>
    <dgm:cxn modelId="{FDEB1999-D860-49ED-B52C-15AED52AE47C}" type="presOf" srcId="{3BE8D7F0-F3C2-4FF5-BB1A-1F6660421B7E}" destId="{ACC7A89E-29F0-4DF6-8F5A-663196B631C2}" srcOrd="0" destOrd="1" presId="urn:microsoft.com/office/officeart/2017/3/layout/DropPinTimeline"/>
    <dgm:cxn modelId="{75D8659A-51F7-4680-80A4-E75E26048966}" srcId="{44A81503-CA05-49E6-B776-CE49CBDDF22E}" destId="{40FED610-1559-45CF-944D-2694AE86AA9C}" srcOrd="3" destOrd="0" parTransId="{382B4DFE-CEE8-4262-AEAB-E7680EB8E267}" sibTransId="{C8CF2F12-2490-4819-A956-396F8B9F06CF}"/>
    <dgm:cxn modelId="{2BD7709C-B315-4CC6-99B4-31710BAF3273}" type="presOf" srcId="{13A0BF20-A851-44FC-8230-998E53A01A90}" destId="{18350782-5724-4CFE-AFE7-0D515CB32708}" srcOrd="0" destOrd="0" presId="urn:microsoft.com/office/officeart/2017/3/layout/DropPinTimeline"/>
    <dgm:cxn modelId="{44C6D99D-14C9-430C-A5AF-D7909764F1B6}" type="presOf" srcId="{40FED610-1559-45CF-944D-2694AE86AA9C}" destId="{434CE317-1026-4127-8ABA-B0894EDA71B1}" srcOrd="0" destOrd="0" presId="urn:microsoft.com/office/officeart/2017/3/layout/DropPinTimeline"/>
    <dgm:cxn modelId="{7DE424A6-26AF-4A60-B790-5166D5D652EB}" srcId="{13A0BF20-A851-44FC-8230-998E53A01A90}" destId="{23B68A00-A6B2-48AB-976E-A099974A92AB}" srcOrd="0" destOrd="0" parTransId="{1C5559A3-600E-4F9D-8BE1-D9ED38847933}" sibTransId="{D83549F0-8923-47B8-8D56-131A41AB96C3}"/>
    <dgm:cxn modelId="{A02FCBAA-4BC9-45D3-8183-CE3A34576E85}" type="presOf" srcId="{28C378F9-0802-4790-BD1A-93F2E505480C}" destId="{F5424CE9-CC73-48AB-A63D-A8800FF7E863}" srcOrd="0" destOrd="0" presId="urn:microsoft.com/office/officeart/2017/3/layout/DropPinTimeline"/>
    <dgm:cxn modelId="{00B18BC5-5F32-42C3-8993-629D99A7E9C2}" srcId="{28C378F9-0802-4790-BD1A-93F2E505480C}" destId="{95C52AF3-59C4-4382-B166-D26526AE77FF}" srcOrd="0" destOrd="0" parTransId="{8654BBB1-154F-4853-AA70-F11B2B173BD0}" sibTransId="{5096E260-4F40-4FFF-A73B-09EB910BFE14}"/>
    <dgm:cxn modelId="{89891CCD-E48A-400B-AE67-0685F79DF701}" srcId="{F4E9118E-9238-4B0E-9E60-754A4F00C177}" destId="{3BE8D7F0-F3C2-4FF5-BB1A-1F6660421B7E}" srcOrd="1" destOrd="0" parTransId="{0D90AC83-397F-4104-ABB2-1D251AD8FFFE}" sibTransId="{FD45B122-98F1-47F9-B9E4-BAD439DA8E0C}"/>
    <dgm:cxn modelId="{40C7B1D1-7AE4-422E-93CD-49788ED32D4B}" type="presOf" srcId="{B3F64633-D386-4608-9525-98277276D51F}" destId="{BCBF2FC8-6B83-4E8D-93C9-A83AE9B98E01}" srcOrd="0" destOrd="0" presId="urn:microsoft.com/office/officeart/2017/3/layout/DropPinTimeline"/>
    <dgm:cxn modelId="{494A6FDD-53C5-4E46-9B98-95644667B48B}" type="presOf" srcId="{125C1907-C1BC-4E98-9881-B170A0C04722}" destId="{96C8DD41-B9DB-43F8-B257-31BABF52E3D2}" srcOrd="0" destOrd="0" presId="urn:microsoft.com/office/officeart/2017/3/layout/DropPinTimeline"/>
    <dgm:cxn modelId="{4AD6FFE0-E756-49A2-B3A7-D03EC20D85F5}" srcId="{44A81503-CA05-49E6-B776-CE49CBDDF22E}" destId="{A70714A9-A488-4815-B758-0F14B9430B0F}" srcOrd="2" destOrd="0" parTransId="{F200231E-31C5-4E2B-A540-13DC27CBBB16}" sibTransId="{A8FFE02A-3189-4208-AD82-48D46C581599}"/>
    <dgm:cxn modelId="{2FF85DE1-2C37-436D-B01D-18010FFA3ADC}" type="presOf" srcId="{EEC4DA2A-3F15-4E85-940C-2CCF94CD73B3}" destId="{ACC7A89E-29F0-4DF6-8F5A-663196B631C2}" srcOrd="0" destOrd="0" presId="urn:microsoft.com/office/officeart/2017/3/layout/DropPinTimeline"/>
    <dgm:cxn modelId="{878451E1-E05D-42E6-ACA1-7C6F0BD7CE5D}" srcId="{44A81503-CA05-49E6-B776-CE49CBDDF22E}" destId="{F4E9118E-9238-4B0E-9E60-754A4F00C177}" srcOrd="1" destOrd="0" parTransId="{D2D5B6D0-BF65-44B0-BA8B-3A2668A263B1}" sibTransId="{49A94F9B-338A-4E02-B266-ED17CF338E89}"/>
    <dgm:cxn modelId="{D96025E2-8D06-4CD5-A200-9A8EF2C0E830}" srcId="{28C378F9-0802-4790-BD1A-93F2E505480C}" destId="{BED68B39-2999-41A4-A578-55548536ABEF}" srcOrd="1" destOrd="0" parTransId="{0F6BD608-6893-43C2-937F-ED980D89129D}" sibTransId="{31041EC2-AEB4-4E1C-946C-6E5734B28A68}"/>
    <dgm:cxn modelId="{3C99EDE5-F35C-42E8-B8B8-E40042C56DD2}" srcId="{1526C3C3-78F2-4479-A793-1993B5B705E3}" destId="{125C1907-C1BC-4E98-9881-B170A0C04722}" srcOrd="0" destOrd="0" parTransId="{A851CF79-CCE0-4231-B246-39440598F013}" sibTransId="{6721B1FC-821D-48CE-B5CA-1683353933E1}"/>
    <dgm:cxn modelId="{781DA8F5-CF2D-4614-8687-B477DC809FCC}" type="presOf" srcId="{A70714A9-A488-4815-B758-0F14B9430B0F}" destId="{C0CB6229-3A67-4819-9487-E7FDA9A66D9C}" srcOrd="0" destOrd="0" presId="urn:microsoft.com/office/officeart/2017/3/layout/DropPinTimeline"/>
    <dgm:cxn modelId="{68A7BBFF-03FC-4EEB-AF49-B3B54EB613BD}" type="presOf" srcId="{23B68A00-A6B2-48AB-976E-A099974A92AB}" destId="{18350782-5724-4CFE-AFE7-0D515CB32708}" srcOrd="0" destOrd="1" presId="urn:microsoft.com/office/officeart/2017/3/layout/DropPinTimeline"/>
    <dgm:cxn modelId="{D522DE28-7BFC-44B5-B6E0-3C29B592AB0F}" type="presParOf" srcId="{28399BCF-EC83-4D4A-8482-BA0BC1BC21EA}" destId="{84631AAC-EE19-4609-8A23-D24482AAA99E}" srcOrd="0" destOrd="0" presId="urn:microsoft.com/office/officeart/2017/3/layout/DropPinTimeline"/>
    <dgm:cxn modelId="{CB2CB687-A1F4-4AC5-B255-24CABFCAD2A1}" type="presParOf" srcId="{28399BCF-EC83-4D4A-8482-BA0BC1BC21EA}" destId="{3E72C528-AB09-4FD1-8308-168961B663FB}" srcOrd="1" destOrd="0" presId="urn:microsoft.com/office/officeart/2017/3/layout/DropPinTimeline"/>
    <dgm:cxn modelId="{4B90B676-4429-4335-AC40-6F8C04A3E02E}" type="presParOf" srcId="{3E72C528-AB09-4FD1-8308-168961B663FB}" destId="{54C655E9-B5CB-429A-816C-82E836D22088}" srcOrd="0" destOrd="0" presId="urn:microsoft.com/office/officeart/2017/3/layout/DropPinTimeline"/>
    <dgm:cxn modelId="{1DB4CB2E-4F3A-4D7A-8488-76D4718A0F60}" type="presParOf" srcId="{54C655E9-B5CB-429A-816C-82E836D22088}" destId="{60246D03-3BBE-4290-87CD-86243EAA1149}" srcOrd="0" destOrd="0" presId="urn:microsoft.com/office/officeart/2017/3/layout/DropPinTimeline"/>
    <dgm:cxn modelId="{3D655D72-2453-4FEA-A69F-B98EAA9C8663}" type="presParOf" srcId="{54C655E9-B5CB-429A-816C-82E836D22088}" destId="{BB861804-C6C0-401E-978C-EEE1E73F7C4B}" srcOrd="1" destOrd="0" presId="urn:microsoft.com/office/officeart/2017/3/layout/DropPinTimeline"/>
    <dgm:cxn modelId="{BAC293AB-E1BE-441F-B0FD-C81B790E48ED}" type="presParOf" srcId="{BB861804-C6C0-401E-978C-EEE1E73F7C4B}" destId="{6B243F52-910F-4A87-91D7-0D27E12E708E}" srcOrd="0" destOrd="0" presId="urn:microsoft.com/office/officeart/2017/3/layout/DropPinTimeline"/>
    <dgm:cxn modelId="{E7981F7E-9D14-4489-A7AA-CB2BE1BD6124}" type="presParOf" srcId="{BB861804-C6C0-401E-978C-EEE1E73F7C4B}" destId="{8BB8A09F-30E6-4386-8979-AF6C47F92E57}" srcOrd="1" destOrd="0" presId="urn:microsoft.com/office/officeart/2017/3/layout/DropPinTimeline"/>
    <dgm:cxn modelId="{58C6BFCA-3A39-4FEE-9E20-171176496576}" type="presParOf" srcId="{54C655E9-B5CB-429A-816C-82E836D22088}" destId="{C1DFAED5-EE18-4805-8A3F-19E7CC1B30E2}" srcOrd="2" destOrd="0" presId="urn:microsoft.com/office/officeart/2017/3/layout/DropPinTimeline"/>
    <dgm:cxn modelId="{5D7D7406-C7D8-4022-AC18-0F8229407CB1}" type="presParOf" srcId="{54C655E9-B5CB-429A-816C-82E836D22088}" destId="{96040ED4-8AE0-428E-94F1-A420053A617E}" srcOrd="3" destOrd="0" presId="urn:microsoft.com/office/officeart/2017/3/layout/DropPinTimeline"/>
    <dgm:cxn modelId="{5972E5F7-2975-44B5-9E74-2536DC3BD40E}" type="presParOf" srcId="{54C655E9-B5CB-429A-816C-82E836D22088}" destId="{BDAD73C2-7C0F-44AD-B8FF-8C5DEF9BC268}" srcOrd="4" destOrd="0" presId="urn:microsoft.com/office/officeart/2017/3/layout/DropPinTimeline"/>
    <dgm:cxn modelId="{25213429-C8A8-471E-9C07-25817E927CFA}" type="presParOf" srcId="{54C655E9-B5CB-429A-816C-82E836D22088}" destId="{52E21AB7-F8C0-4A95-91E0-D610B77A7C80}" srcOrd="5" destOrd="0" presId="urn:microsoft.com/office/officeart/2017/3/layout/DropPinTimeline"/>
    <dgm:cxn modelId="{03484E54-8663-4005-B962-4BF55E27AE23}" type="presParOf" srcId="{3E72C528-AB09-4FD1-8308-168961B663FB}" destId="{91A2A30E-78B7-43AC-8B86-7B57D0006FD7}" srcOrd="1" destOrd="0" presId="urn:microsoft.com/office/officeart/2017/3/layout/DropPinTimeline"/>
    <dgm:cxn modelId="{0A0D1CC2-EE07-4AA4-ADA5-9ED6B9D96298}" type="presParOf" srcId="{3E72C528-AB09-4FD1-8308-168961B663FB}" destId="{23D59AE4-CAFF-4AB5-BDA9-2AE73B970CEC}" srcOrd="2" destOrd="0" presId="urn:microsoft.com/office/officeart/2017/3/layout/DropPinTimeline"/>
    <dgm:cxn modelId="{4AE56FB3-762B-4EEC-B05B-0F176CB681B4}" type="presParOf" srcId="{23D59AE4-CAFF-4AB5-BDA9-2AE73B970CEC}" destId="{3C9E780A-8D5E-48D0-8DDC-A280712CD237}" srcOrd="0" destOrd="0" presId="urn:microsoft.com/office/officeart/2017/3/layout/DropPinTimeline"/>
    <dgm:cxn modelId="{A5C8BF60-C557-45EC-8FBD-25B5D19FEA5F}" type="presParOf" srcId="{23D59AE4-CAFF-4AB5-BDA9-2AE73B970CEC}" destId="{D083320C-B642-4364-A2E4-C44242C95BF9}" srcOrd="1" destOrd="0" presId="urn:microsoft.com/office/officeart/2017/3/layout/DropPinTimeline"/>
    <dgm:cxn modelId="{9A7A303D-7B84-4DB9-BCD2-41C93B41A232}" type="presParOf" srcId="{D083320C-B642-4364-A2E4-C44242C95BF9}" destId="{726755E0-5AF2-4905-9BDF-01BC8E4806AC}" srcOrd="0" destOrd="0" presId="urn:microsoft.com/office/officeart/2017/3/layout/DropPinTimeline"/>
    <dgm:cxn modelId="{E5488331-E01C-4337-990E-6B925ED05CD0}" type="presParOf" srcId="{D083320C-B642-4364-A2E4-C44242C95BF9}" destId="{69FC4F9B-C21F-428E-A8F1-21AE5F262540}" srcOrd="1" destOrd="0" presId="urn:microsoft.com/office/officeart/2017/3/layout/DropPinTimeline"/>
    <dgm:cxn modelId="{A8782B76-CFD7-48E6-9888-B7E8C5E883DB}" type="presParOf" srcId="{23D59AE4-CAFF-4AB5-BDA9-2AE73B970CEC}" destId="{ACC7A89E-29F0-4DF6-8F5A-663196B631C2}" srcOrd="2" destOrd="0" presId="urn:microsoft.com/office/officeart/2017/3/layout/DropPinTimeline"/>
    <dgm:cxn modelId="{FCBD1675-7D52-464E-9D66-6CE5611128D3}" type="presParOf" srcId="{23D59AE4-CAFF-4AB5-BDA9-2AE73B970CEC}" destId="{A4295E61-765A-46EC-8B0E-4F1C5E232719}" srcOrd="3" destOrd="0" presId="urn:microsoft.com/office/officeart/2017/3/layout/DropPinTimeline"/>
    <dgm:cxn modelId="{FEF2C8D9-1C43-445B-BC90-50D4F1A28EDE}" type="presParOf" srcId="{23D59AE4-CAFF-4AB5-BDA9-2AE73B970CEC}" destId="{C09D2207-C209-4438-840D-4E1F1BCF20C0}" srcOrd="4" destOrd="0" presId="urn:microsoft.com/office/officeart/2017/3/layout/DropPinTimeline"/>
    <dgm:cxn modelId="{F44FE238-057F-4EB2-8430-873DC69F5C86}" type="presParOf" srcId="{23D59AE4-CAFF-4AB5-BDA9-2AE73B970CEC}" destId="{2B0240AE-128D-4CB3-A445-B0EA378BCAAD}" srcOrd="5" destOrd="0" presId="urn:microsoft.com/office/officeart/2017/3/layout/DropPinTimeline"/>
    <dgm:cxn modelId="{619BD0D6-72A1-4F4F-80D0-6310689DAF6D}" type="presParOf" srcId="{3E72C528-AB09-4FD1-8308-168961B663FB}" destId="{EE6BAE82-3D11-4E25-8038-BBB2A3D3ECAB}" srcOrd="3" destOrd="0" presId="urn:microsoft.com/office/officeart/2017/3/layout/DropPinTimeline"/>
    <dgm:cxn modelId="{C1E4076C-FA7A-4407-9D9D-5D1DC79E0D09}" type="presParOf" srcId="{3E72C528-AB09-4FD1-8308-168961B663FB}" destId="{9D9C4CB8-29DF-4F17-A032-3E87878D2950}" srcOrd="4" destOrd="0" presId="urn:microsoft.com/office/officeart/2017/3/layout/DropPinTimeline"/>
    <dgm:cxn modelId="{DD46ED6D-01DD-4E75-9A68-7BAFCB167CCF}" type="presParOf" srcId="{9D9C4CB8-29DF-4F17-A032-3E87878D2950}" destId="{09414FDD-1BF5-4021-B0CA-D1434330CD34}" srcOrd="0" destOrd="0" presId="urn:microsoft.com/office/officeart/2017/3/layout/DropPinTimeline"/>
    <dgm:cxn modelId="{D27E2508-CDBF-40CE-89DB-B6572694E81E}" type="presParOf" srcId="{9D9C4CB8-29DF-4F17-A032-3E87878D2950}" destId="{1F28DDD1-4406-4917-A2BE-B98FBB969D03}" srcOrd="1" destOrd="0" presId="urn:microsoft.com/office/officeart/2017/3/layout/DropPinTimeline"/>
    <dgm:cxn modelId="{93CDA572-FB28-4013-A5F3-2F227F9A2AFF}" type="presParOf" srcId="{1F28DDD1-4406-4917-A2BE-B98FBB969D03}" destId="{339DB18A-4230-4A6E-9949-935AC2B89D80}" srcOrd="0" destOrd="0" presId="urn:microsoft.com/office/officeart/2017/3/layout/DropPinTimeline"/>
    <dgm:cxn modelId="{4D92E56B-8EE6-4658-B4BA-8432AB0F66B2}" type="presParOf" srcId="{1F28DDD1-4406-4917-A2BE-B98FBB969D03}" destId="{55A2C583-2C72-4E4D-98E5-C35BC19DFBA8}" srcOrd="1" destOrd="0" presId="urn:microsoft.com/office/officeart/2017/3/layout/DropPinTimeline"/>
    <dgm:cxn modelId="{39A75246-DFE5-45DB-81ED-B5278AC7AB8A}" type="presParOf" srcId="{9D9C4CB8-29DF-4F17-A032-3E87878D2950}" destId="{18350782-5724-4CFE-AFE7-0D515CB32708}" srcOrd="2" destOrd="0" presId="urn:microsoft.com/office/officeart/2017/3/layout/DropPinTimeline"/>
    <dgm:cxn modelId="{430E3C9C-193B-44B4-A589-E1578E9556DB}" type="presParOf" srcId="{9D9C4CB8-29DF-4F17-A032-3E87878D2950}" destId="{C0CB6229-3A67-4819-9487-E7FDA9A66D9C}" srcOrd="3" destOrd="0" presId="urn:microsoft.com/office/officeart/2017/3/layout/DropPinTimeline"/>
    <dgm:cxn modelId="{565B23A0-8968-4BCD-9991-6D6B7F06142F}" type="presParOf" srcId="{9D9C4CB8-29DF-4F17-A032-3E87878D2950}" destId="{E0DAE3C7-BF61-42B0-BE83-5F4696B4B3DE}" srcOrd="4" destOrd="0" presId="urn:microsoft.com/office/officeart/2017/3/layout/DropPinTimeline"/>
    <dgm:cxn modelId="{A0BE2497-10F8-4F74-84AF-2F12ED3A4BD3}" type="presParOf" srcId="{9D9C4CB8-29DF-4F17-A032-3E87878D2950}" destId="{7E50EDBE-8596-4C0A-BFC2-00FE6B9020B8}" srcOrd="5" destOrd="0" presId="urn:microsoft.com/office/officeart/2017/3/layout/DropPinTimeline"/>
    <dgm:cxn modelId="{F3B03171-0F17-4E45-A1C1-97B49BFAD8B8}" type="presParOf" srcId="{3E72C528-AB09-4FD1-8308-168961B663FB}" destId="{9ECCEB04-F3A8-4C80-8C77-A0D20BBB4C74}" srcOrd="5" destOrd="0" presId="urn:microsoft.com/office/officeart/2017/3/layout/DropPinTimeline"/>
    <dgm:cxn modelId="{71CA1401-B9CD-473E-B7DD-EC64949E9648}" type="presParOf" srcId="{3E72C528-AB09-4FD1-8308-168961B663FB}" destId="{D78E76F7-D8A9-44DA-A65E-047B4F80BFAE}" srcOrd="6" destOrd="0" presId="urn:microsoft.com/office/officeart/2017/3/layout/DropPinTimeline"/>
    <dgm:cxn modelId="{41A3AC80-7DAA-4081-84EB-2D3142C43927}" type="presParOf" srcId="{D78E76F7-D8A9-44DA-A65E-047B4F80BFAE}" destId="{C558DDFE-DEE4-4913-93A6-9435E7D8C0E0}" srcOrd="0" destOrd="0" presId="urn:microsoft.com/office/officeart/2017/3/layout/DropPinTimeline"/>
    <dgm:cxn modelId="{F0AD2557-8735-4743-A70A-C802D8DEC029}" type="presParOf" srcId="{D78E76F7-D8A9-44DA-A65E-047B4F80BFAE}" destId="{00E749D5-07BB-4E1B-8F19-0D1CAB872D5B}" srcOrd="1" destOrd="0" presId="urn:microsoft.com/office/officeart/2017/3/layout/DropPinTimeline"/>
    <dgm:cxn modelId="{5ED553A6-B314-4246-9A94-0A72F2D310BC}" type="presParOf" srcId="{00E749D5-07BB-4E1B-8F19-0D1CAB872D5B}" destId="{9D4662A9-D171-4268-B45D-AE8898C517D9}" srcOrd="0" destOrd="0" presId="urn:microsoft.com/office/officeart/2017/3/layout/DropPinTimeline"/>
    <dgm:cxn modelId="{2174746E-7BC9-4ECF-ABF2-F68C195580D5}" type="presParOf" srcId="{00E749D5-07BB-4E1B-8F19-0D1CAB872D5B}" destId="{9A687AE9-371E-4314-9F81-F0509DDA4F03}" srcOrd="1" destOrd="0" presId="urn:microsoft.com/office/officeart/2017/3/layout/DropPinTimeline"/>
    <dgm:cxn modelId="{4949AAEF-33C4-4662-9FEE-768C28D734E2}" type="presParOf" srcId="{D78E76F7-D8A9-44DA-A65E-047B4F80BFAE}" destId="{BCBF2FC8-6B83-4E8D-93C9-A83AE9B98E01}" srcOrd="2" destOrd="0" presId="urn:microsoft.com/office/officeart/2017/3/layout/DropPinTimeline"/>
    <dgm:cxn modelId="{8CEC568A-EE89-47A9-B382-6CD44568E8CA}" type="presParOf" srcId="{D78E76F7-D8A9-44DA-A65E-047B4F80BFAE}" destId="{434CE317-1026-4127-8ABA-B0894EDA71B1}" srcOrd="3" destOrd="0" presId="urn:microsoft.com/office/officeart/2017/3/layout/DropPinTimeline"/>
    <dgm:cxn modelId="{0C1142BA-6B4A-4BD9-AD47-ADA0F0558069}" type="presParOf" srcId="{D78E76F7-D8A9-44DA-A65E-047B4F80BFAE}" destId="{C290B335-6430-4D5B-8280-311FDF144BF3}" srcOrd="4" destOrd="0" presId="urn:microsoft.com/office/officeart/2017/3/layout/DropPinTimeline"/>
    <dgm:cxn modelId="{FA820874-694B-4501-9D32-2ECCA52DA946}" type="presParOf" srcId="{D78E76F7-D8A9-44DA-A65E-047B4F80BFAE}" destId="{788B5E17-D6FF-4112-9775-0B644E682057}" srcOrd="5" destOrd="0" presId="urn:microsoft.com/office/officeart/2017/3/layout/DropPinTimeline"/>
    <dgm:cxn modelId="{2AF35B8C-17CA-419A-B65E-DEB32E6A3E73}" type="presParOf" srcId="{3E72C528-AB09-4FD1-8308-168961B663FB}" destId="{BBCE28E3-7739-4912-BF74-8A4A5E0F7BD3}" srcOrd="7" destOrd="0" presId="urn:microsoft.com/office/officeart/2017/3/layout/DropPinTimeline"/>
    <dgm:cxn modelId="{D4C2F1CA-C4CA-4649-AD75-93F9E796BEAE}" type="presParOf" srcId="{3E72C528-AB09-4FD1-8308-168961B663FB}" destId="{0252EB85-B5CF-4D7C-A98E-A37259A4FB4B}" srcOrd="8" destOrd="0" presId="urn:microsoft.com/office/officeart/2017/3/layout/DropPinTimeline"/>
    <dgm:cxn modelId="{79FC2E7C-A6D3-460B-AB4C-2C5758404835}" type="presParOf" srcId="{0252EB85-B5CF-4D7C-A98E-A37259A4FB4B}" destId="{D940D480-2A69-4518-A1B5-726359FBA676}" srcOrd="0" destOrd="0" presId="urn:microsoft.com/office/officeart/2017/3/layout/DropPinTimeline"/>
    <dgm:cxn modelId="{6D69264E-A5B8-4549-A492-41B5C539A4DF}" type="presParOf" srcId="{0252EB85-B5CF-4D7C-A98E-A37259A4FB4B}" destId="{74767C69-1F22-421D-8CDA-4CD897E306F4}" srcOrd="1" destOrd="0" presId="urn:microsoft.com/office/officeart/2017/3/layout/DropPinTimeline"/>
    <dgm:cxn modelId="{314F5C93-9AF5-4820-BDCD-60FB8349BF6E}" type="presParOf" srcId="{74767C69-1F22-421D-8CDA-4CD897E306F4}" destId="{992D9989-0F94-428C-86D3-0A3DA1CA8718}" srcOrd="0" destOrd="0" presId="urn:microsoft.com/office/officeart/2017/3/layout/DropPinTimeline"/>
    <dgm:cxn modelId="{F63B3C56-6B4B-4980-B6E7-9B1D8669F151}" type="presParOf" srcId="{74767C69-1F22-421D-8CDA-4CD897E306F4}" destId="{F411DB61-A2E5-4406-9351-AC79B208A847}" srcOrd="1" destOrd="0" presId="urn:microsoft.com/office/officeart/2017/3/layout/DropPinTimeline"/>
    <dgm:cxn modelId="{DF3F94A9-2E56-4EE5-8A3A-55AB66882DD7}" type="presParOf" srcId="{0252EB85-B5CF-4D7C-A98E-A37259A4FB4B}" destId="{0727EDC2-4B12-456D-AE75-9A43400CF384}" srcOrd="2" destOrd="0" presId="urn:microsoft.com/office/officeart/2017/3/layout/DropPinTimeline"/>
    <dgm:cxn modelId="{885E4F8C-9A98-4DE0-8B07-0187DFD4C2E7}" type="presParOf" srcId="{0252EB85-B5CF-4D7C-A98E-A37259A4FB4B}" destId="{F5424CE9-CC73-48AB-A63D-A8800FF7E863}" srcOrd="3" destOrd="0" presId="urn:microsoft.com/office/officeart/2017/3/layout/DropPinTimeline"/>
    <dgm:cxn modelId="{35EC3C0E-6736-43C7-B309-297F7C0963B5}" type="presParOf" srcId="{0252EB85-B5CF-4D7C-A98E-A37259A4FB4B}" destId="{6FA9EB94-3201-439E-B017-BC8CFAE08D03}" srcOrd="4" destOrd="0" presId="urn:microsoft.com/office/officeart/2017/3/layout/DropPinTimeline"/>
    <dgm:cxn modelId="{3F188509-7A39-48E4-A30E-5F4658953851}" type="presParOf" srcId="{0252EB85-B5CF-4D7C-A98E-A37259A4FB4B}" destId="{DB9166D5-C7B1-4412-BD4B-D3DB450FD99D}" srcOrd="5" destOrd="0" presId="urn:microsoft.com/office/officeart/2017/3/layout/DropPinTimeline"/>
    <dgm:cxn modelId="{7766AE9D-E6F8-4C50-8D4E-0FCFFEF3E623}" type="presParOf" srcId="{3E72C528-AB09-4FD1-8308-168961B663FB}" destId="{47E8C0A1-FACE-43F6-88B6-5722C7323C06}" srcOrd="9" destOrd="0" presId="urn:microsoft.com/office/officeart/2017/3/layout/DropPinTimeline"/>
    <dgm:cxn modelId="{5564D38F-F2FC-445B-BC92-FF3AFC15D8F5}" type="presParOf" srcId="{3E72C528-AB09-4FD1-8308-168961B663FB}" destId="{7B7E1F40-7C0D-48B3-970E-1EBD3BA695EC}" srcOrd="10" destOrd="0" presId="urn:microsoft.com/office/officeart/2017/3/layout/DropPinTimeline"/>
    <dgm:cxn modelId="{0F8CACFA-136D-446D-879E-42A86D443EBD}" type="presParOf" srcId="{7B7E1F40-7C0D-48B3-970E-1EBD3BA695EC}" destId="{13BD1E1D-0AEC-462E-A990-9A07743645C2}" srcOrd="0" destOrd="0" presId="urn:microsoft.com/office/officeart/2017/3/layout/DropPinTimeline"/>
    <dgm:cxn modelId="{D5C31DF8-185F-4549-857E-27DB9994686C}" type="presParOf" srcId="{7B7E1F40-7C0D-48B3-970E-1EBD3BA695EC}" destId="{795947E2-E050-4C5F-AD0E-D5B09B27CE32}" srcOrd="1" destOrd="0" presId="urn:microsoft.com/office/officeart/2017/3/layout/DropPinTimeline"/>
    <dgm:cxn modelId="{B29AC93E-CCA9-4052-A739-41FAC4E03A34}" type="presParOf" srcId="{795947E2-E050-4C5F-AD0E-D5B09B27CE32}" destId="{16049880-02DB-4F02-BE52-CDA9C1F33B08}" srcOrd="0" destOrd="0" presId="urn:microsoft.com/office/officeart/2017/3/layout/DropPinTimeline"/>
    <dgm:cxn modelId="{DF809B9F-75D4-42AE-9CB4-07FB1D219B94}" type="presParOf" srcId="{795947E2-E050-4C5F-AD0E-D5B09B27CE32}" destId="{59B4BCDF-A498-4A6C-969A-8FE6BC473F90}" srcOrd="1" destOrd="0" presId="urn:microsoft.com/office/officeart/2017/3/layout/DropPinTimeline"/>
    <dgm:cxn modelId="{6AB04CA7-CEE5-4C0D-A5D7-86D3CE71CBFB}" type="presParOf" srcId="{7B7E1F40-7C0D-48B3-970E-1EBD3BA695EC}" destId="{96C8DD41-B9DB-43F8-B257-31BABF52E3D2}" srcOrd="2" destOrd="0" presId="urn:microsoft.com/office/officeart/2017/3/layout/DropPinTimeline"/>
    <dgm:cxn modelId="{50D2A400-93B4-4255-AADE-87E9F1BCDA2C}" type="presParOf" srcId="{7B7E1F40-7C0D-48B3-970E-1EBD3BA695EC}" destId="{AF65E719-C9FF-4436-9F1C-0232DE855A28}" srcOrd="3" destOrd="0" presId="urn:microsoft.com/office/officeart/2017/3/layout/DropPinTimeline"/>
    <dgm:cxn modelId="{FCFD99DB-9325-40EA-8150-3EE13A6F4676}" type="presParOf" srcId="{7B7E1F40-7C0D-48B3-970E-1EBD3BA695EC}" destId="{DF12ECC0-27C8-4B77-8995-BB0B396CA378}" srcOrd="4" destOrd="0" presId="urn:microsoft.com/office/officeart/2017/3/layout/DropPinTimeline"/>
    <dgm:cxn modelId="{F548ACDD-62A8-4B33-8583-E879DE65F899}" type="presParOf" srcId="{7B7E1F40-7C0D-48B3-970E-1EBD3BA695EC}" destId="{2343CDD6-AD5E-4043-9F1C-9EDB4D84D6FC}" srcOrd="5" destOrd="0" presId="urn:microsoft.com/office/officeart/2017/3/layout/DropPinTimelin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631AAC-EE19-4609-8A23-D24482AAA99E}">
      <dsp:nvSpPr>
        <dsp:cNvPr id="0" name=""/>
        <dsp:cNvSpPr/>
      </dsp:nvSpPr>
      <dsp:spPr>
        <a:xfrm>
          <a:off x="0" y="2175669"/>
          <a:ext cx="7886700" cy="0"/>
        </a:xfrm>
        <a:prstGeom prst="lin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triangle" w="lg" len="lg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243F52-910F-4A87-91D7-0D27E12E708E}">
      <dsp:nvSpPr>
        <dsp:cNvPr id="0" name=""/>
        <dsp:cNvSpPr/>
      </dsp:nvSpPr>
      <dsp:spPr>
        <a:xfrm rot="8100000">
          <a:off x="66615" y="506097"/>
          <a:ext cx="310611" cy="31061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B8A09F-30E6-4386-8979-AF6C47F92E57}">
      <dsp:nvSpPr>
        <dsp:cNvPr id="0" name=""/>
        <dsp:cNvSpPr/>
      </dsp:nvSpPr>
      <dsp:spPr>
        <a:xfrm>
          <a:off x="101122" y="540603"/>
          <a:ext cx="241598" cy="2415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DFAED5-EE18-4805-8A3F-19E7CC1B30E2}">
      <dsp:nvSpPr>
        <dsp:cNvPr id="0" name=""/>
        <dsp:cNvSpPr/>
      </dsp:nvSpPr>
      <dsp:spPr>
        <a:xfrm>
          <a:off x="441557" y="887672"/>
          <a:ext cx="1821103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 Light" panose="020F0302020204030204"/>
            </a:rPr>
            <a:t>Cohort files in the G-Drive</a:t>
          </a:r>
        </a:p>
      </dsp:txBody>
      <dsp:txXfrm>
        <a:off x="441557" y="887672"/>
        <a:ext cx="1821103" cy="1287996"/>
      </dsp:txXfrm>
    </dsp:sp>
    <dsp:sp modelId="{96040ED4-8AE0-428E-94F1-A420053A617E}">
      <dsp:nvSpPr>
        <dsp:cNvPr id="0" name=""/>
        <dsp:cNvSpPr/>
      </dsp:nvSpPr>
      <dsp:spPr>
        <a:xfrm>
          <a:off x="441557" y="435133"/>
          <a:ext cx="1821103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 dirty="0">
              <a:latin typeface="Calibri"/>
              <a:cs typeface="Calibri"/>
            </a:rPr>
            <a:t>April 10</a:t>
          </a:r>
        </a:p>
      </dsp:txBody>
      <dsp:txXfrm>
        <a:off x="441557" y="435133"/>
        <a:ext cx="1821103" cy="452539"/>
      </dsp:txXfrm>
    </dsp:sp>
    <dsp:sp modelId="{BDAD73C2-7C0F-44AD-B8FF-8C5DEF9BC268}">
      <dsp:nvSpPr>
        <dsp:cNvPr id="0" name=""/>
        <dsp:cNvSpPr/>
      </dsp:nvSpPr>
      <dsp:spPr>
        <a:xfrm>
          <a:off x="221921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246D03-3BBE-4290-87CD-86243EAA1149}">
      <dsp:nvSpPr>
        <dsp:cNvPr id="0" name=""/>
        <dsp:cNvSpPr/>
      </dsp:nvSpPr>
      <dsp:spPr>
        <a:xfrm>
          <a:off x="189021" y="2134940"/>
          <a:ext cx="79068" cy="81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26755E0-5AF2-4905-9BDF-01BC8E4806AC}">
      <dsp:nvSpPr>
        <dsp:cNvPr id="0" name=""/>
        <dsp:cNvSpPr/>
      </dsp:nvSpPr>
      <dsp:spPr>
        <a:xfrm rot="18900000">
          <a:off x="1190966" y="3534628"/>
          <a:ext cx="310611" cy="31061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9FC4F9B-C21F-428E-A8F1-21AE5F262540}">
      <dsp:nvSpPr>
        <dsp:cNvPr id="0" name=""/>
        <dsp:cNvSpPr/>
      </dsp:nvSpPr>
      <dsp:spPr>
        <a:xfrm>
          <a:off x="1225472" y="3569135"/>
          <a:ext cx="241598" cy="2415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C7A89E-29F0-4DF6-8F5A-663196B631C2}">
      <dsp:nvSpPr>
        <dsp:cNvPr id="0" name=""/>
        <dsp:cNvSpPr/>
      </dsp:nvSpPr>
      <dsp:spPr>
        <a:xfrm>
          <a:off x="1565907" y="2175669"/>
          <a:ext cx="1821103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highlight>
                <a:srgbClr val="FFFF00"/>
              </a:highlight>
              <a:latin typeface="Calibri Light"/>
              <a:cs typeface="Arial"/>
            </a:rPr>
            <a:t>Assess all K-3 students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highlight>
                <a:srgbClr val="FFFF00"/>
              </a:highlight>
              <a:latin typeface="Calibri Light" panose="020F0302020204030204"/>
            </a:rPr>
            <a:t>Complete READ Data file by May 19</a:t>
          </a:r>
          <a:r>
            <a:rPr lang="en-US" sz="1200" kern="1200" baseline="30000" dirty="0">
              <a:highlight>
                <a:srgbClr val="FFFF00"/>
              </a:highlight>
              <a:latin typeface="Calibri Light" panose="020F0302020204030204"/>
            </a:rPr>
            <a:t>th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highlight>
                <a:srgbClr val="FFFF00"/>
              </a:highlight>
            </a:rPr>
            <a:t>Upload in G-Drive-email Willyn</a:t>
          </a:r>
        </a:p>
      </dsp:txBody>
      <dsp:txXfrm>
        <a:off x="1565907" y="2175669"/>
        <a:ext cx="1821103" cy="1287996"/>
      </dsp:txXfrm>
    </dsp:sp>
    <dsp:sp modelId="{A4295E61-765A-46EC-8B0E-4F1C5E232719}">
      <dsp:nvSpPr>
        <dsp:cNvPr id="0" name=""/>
        <dsp:cNvSpPr/>
      </dsp:nvSpPr>
      <dsp:spPr>
        <a:xfrm>
          <a:off x="1565907" y="3463665"/>
          <a:ext cx="1821103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>
              <a:highlight>
                <a:srgbClr val="FFFF00"/>
              </a:highlight>
            </a:rPr>
            <a:t>Now through May </a:t>
          </a:r>
          <a:r>
            <a:rPr lang="en-US" sz="1600" kern="1200" dirty="0">
              <a:highlight>
                <a:srgbClr val="FFFF00"/>
              </a:highlight>
              <a:latin typeface="Calibri Light" panose="020F0302020204030204"/>
            </a:rPr>
            <a:t>19</a:t>
          </a:r>
          <a:endParaRPr lang="en-US" sz="1600" kern="1200" dirty="0">
            <a:highlight>
              <a:srgbClr val="FFFF00"/>
            </a:highlight>
          </a:endParaRPr>
        </a:p>
      </dsp:txBody>
      <dsp:txXfrm>
        <a:off x="1565907" y="3463665"/>
        <a:ext cx="1821103" cy="452539"/>
      </dsp:txXfrm>
    </dsp:sp>
    <dsp:sp modelId="{C09D2207-C209-4438-840D-4E1F1BCF20C0}">
      <dsp:nvSpPr>
        <dsp:cNvPr id="0" name=""/>
        <dsp:cNvSpPr/>
      </dsp:nvSpPr>
      <dsp:spPr>
        <a:xfrm>
          <a:off x="1346272" y="2175669"/>
          <a:ext cx="0" cy="1287996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9E780A-8D5E-48D0-8DDC-A280712CD237}">
      <dsp:nvSpPr>
        <dsp:cNvPr id="0" name=""/>
        <dsp:cNvSpPr/>
      </dsp:nvSpPr>
      <dsp:spPr>
        <a:xfrm>
          <a:off x="1313372" y="2134940"/>
          <a:ext cx="79068" cy="81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9DB18A-4230-4A6E-9949-935AC2B89D80}">
      <dsp:nvSpPr>
        <dsp:cNvPr id="0" name=""/>
        <dsp:cNvSpPr/>
      </dsp:nvSpPr>
      <dsp:spPr>
        <a:xfrm rot="8100000">
          <a:off x="2315317" y="506097"/>
          <a:ext cx="310611" cy="31061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5A2C583-2C72-4E4D-98E5-C35BC19DFBA8}">
      <dsp:nvSpPr>
        <dsp:cNvPr id="0" name=""/>
        <dsp:cNvSpPr/>
      </dsp:nvSpPr>
      <dsp:spPr>
        <a:xfrm>
          <a:off x="2349823" y="540603"/>
          <a:ext cx="241598" cy="2415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350782-5724-4CFE-AFE7-0D515CB32708}">
      <dsp:nvSpPr>
        <dsp:cNvPr id="0" name=""/>
        <dsp:cNvSpPr/>
      </dsp:nvSpPr>
      <dsp:spPr>
        <a:xfrm>
          <a:off x="2690258" y="887672"/>
          <a:ext cx="1821103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Deadline for Cohort file in G-Drive</a:t>
          </a: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900" kern="1200" dirty="0">
              <a:latin typeface="Calibri Light" panose="020F0302020204030204"/>
            </a:rPr>
            <a:t>unless more time is needed for a student to potentially exit the READ plan. Email Willyn</a:t>
          </a:r>
        </a:p>
      </dsp:txBody>
      <dsp:txXfrm>
        <a:off x="2690258" y="887672"/>
        <a:ext cx="1821103" cy="1287996"/>
      </dsp:txXfrm>
    </dsp:sp>
    <dsp:sp modelId="{C0CB6229-3A67-4819-9487-E7FDA9A66D9C}">
      <dsp:nvSpPr>
        <dsp:cNvPr id="0" name=""/>
        <dsp:cNvSpPr/>
      </dsp:nvSpPr>
      <dsp:spPr>
        <a:xfrm>
          <a:off x="2690258" y="435133"/>
          <a:ext cx="1821103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 April 30</a:t>
          </a:r>
        </a:p>
      </dsp:txBody>
      <dsp:txXfrm>
        <a:off x="2690258" y="435133"/>
        <a:ext cx="1821103" cy="452539"/>
      </dsp:txXfrm>
    </dsp:sp>
    <dsp:sp modelId="{E0DAE3C7-BF61-42B0-BE83-5F4696B4B3DE}">
      <dsp:nvSpPr>
        <dsp:cNvPr id="0" name=""/>
        <dsp:cNvSpPr/>
      </dsp:nvSpPr>
      <dsp:spPr>
        <a:xfrm>
          <a:off x="2470622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414FDD-1BF5-4021-B0CA-D1434330CD34}">
      <dsp:nvSpPr>
        <dsp:cNvPr id="0" name=""/>
        <dsp:cNvSpPr/>
      </dsp:nvSpPr>
      <dsp:spPr>
        <a:xfrm>
          <a:off x="2437722" y="2134940"/>
          <a:ext cx="79068" cy="81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D4662A9-D171-4268-B45D-AE8898C517D9}">
      <dsp:nvSpPr>
        <dsp:cNvPr id="0" name=""/>
        <dsp:cNvSpPr/>
      </dsp:nvSpPr>
      <dsp:spPr>
        <a:xfrm rot="18900000">
          <a:off x="3439667" y="3534628"/>
          <a:ext cx="310611" cy="31061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A687AE9-371E-4314-9F81-F0509DDA4F03}">
      <dsp:nvSpPr>
        <dsp:cNvPr id="0" name=""/>
        <dsp:cNvSpPr/>
      </dsp:nvSpPr>
      <dsp:spPr>
        <a:xfrm>
          <a:off x="3474174" y="3569135"/>
          <a:ext cx="241598" cy="2415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F2FC8-6B83-4E8D-93C9-A83AE9B98E01}">
      <dsp:nvSpPr>
        <dsp:cNvPr id="0" name=""/>
        <dsp:cNvSpPr/>
      </dsp:nvSpPr>
      <dsp:spPr>
        <a:xfrm>
          <a:off x="3814608" y="2175669"/>
          <a:ext cx="1821103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Correct </a:t>
          </a:r>
          <a:r>
            <a:rPr lang="en-US" sz="1200" kern="1200" dirty="0">
              <a:latin typeface="Calibri Light" panose="020F0302020204030204"/>
            </a:rPr>
            <a:t>READ Data File Errors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Calibri Light" panose="020F0302020204030204"/>
            </a:rPr>
            <a:t>Have a summer contact to Willyn</a:t>
          </a:r>
          <a:endParaRPr lang="en-US" sz="1200" kern="1200" dirty="0"/>
        </a:p>
      </dsp:txBody>
      <dsp:txXfrm>
        <a:off x="3814608" y="2175669"/>
        <a:ext cx="1821103" cy="1287996"/>
      </dsp:txXfrm>
    </dsp:sp>
    <dsp:sp modelId="{434CE317-1026-4127-8ABA-B0894EDA71B1}">
      <dsp:nvSpPr>
        <dsp:cNvPr id="0" name=""/>
        <dsp:cNvSpPr/>
      </dsp:nvSpPr>
      <dsp:spPr>
        <a:xfrm>
          <a:off x="3814608" y="3463665"/>
          <a:ext cx="1821103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kern="1200" dirty="0"/>
            <a:t> May 19 –  June 1</a:t>
          </a:r>
        </a:p>
      </dsp:txBody>
      <dsp:txXfrm>
        <a:off x="3814608" y="3463665"/>
        <a:ext cx="1821103" cy="452539"/>
      </dsp:txXfrm>
    </dsp:sp>
    <dsp:sp modelId="{C290B335-6430-4D5B-8280-311FDF144BF3}">
      <dsp:nvSpPr>
        <dsp:cNvPr id="0" name=""/>
        <dsp:cNvSpPr/>
      </dsp:nvSpPr>
      <dsp:spPr>
        <a:xfrm>
          <a:off x="3594973" y="2175669"/>
          <a:ext cx="0" cy="1287996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558DDFE-DEE4-4913-93A6-9435E7D8C0E0}">
      <dsp:nvSpPr>
        <dsp:cNvPr id="0" name=""/>
        <dsp:cNvSpPr/>
      </dsp:nvSpPr>
      <dsp:spPr>
        <a:xfrm>
          <a:off x="3562073" y="2134940"/>
          <a:ext cx="79068" cy="81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2D9989-0F94-428C-86D3-0A3DA1CA8718}">
      <dsp:nvSpPr>
        <dsp:cNvPr id="0" name=""/>
        <dsp:cNvSpPr/>
      </dsp:nvSpPr>
      <dsp:spPr>
        <a:xfrm rot="8100000">
          <a:off x="4564018" y="506097"/>
          <a:ext cx="310611" cy="31061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411DB61-A2E5-4406-9351-AC79B208A847}">
      <dsp:nvSpPr>
        <dsp:cNvPr id="0" name=""/>
        <dsp:cNvSpPr/>
      </dsp:nvSpPr>
      <dsp:spPr>
        <a:xfrm>
          <a:off x="4598524" y="540603"/>
          <a:ext cx="241598" cy="2415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27EDC2-4B12-456D-AE75-9A43400CF384}">
      <dsp:nvSpPr>
        <dsp:cNvPr id="0" name=""/>
        <dsp:cNvSpPr/>
      </dsp:nvSpPr>
      <dsp:spPr>
        <a:xfrm>
          <a:off x="4938959" y="887672"/>
          <a:ext cx="1821103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76200" rIns="76200" bIns="11430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latin typeface="Calibri Light" panose="020F0302020204030204"/>
          </a:endParaRP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Calibri Light" panose="020F0302020204030204"/>
            </a:rPr>
            <a:t>Teacher Training Verification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Calibri Light" panose="020F0302020204030204"/>
            </a:rPr>
            <a:t>Deadline for file in G-Drive</a:t>
          </a:r>
          <a:endParaRPr lang="en-US" sz="1200" kern="1200" dirty="0"/>
        </a:p>
      </dsp:txBody>
      <dsp:txXfrm>
        <a:off x="4938959" y="887672"/>
        <a:ext cx="1821103" cy="1287996"/>
      </dsp:txXfrm>
    </dsp:sp>
    <dsp:sp modelId="{F5424CE9-CC73-48AB-A63D-A8800FF7E863}">
      <dsp:nvSpPr>
        <dsp:cNvPr id="0" name=""/>
        <dsp:cNvSpPr/>
      </dsp:nvSpPr>
      <dsp:spPr>
        <a:xfrm>
          <a:off x="4938959" y="435133"/>
          <a:ext cx="1821103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1600" b="1" kern="1200" dirty="0">
              <a:latin typeface="Calibri"/>
              <a:cs typeface="Calibri"/>
            </a:rPr>
            <a:t>August 1</a:t>
          </a:r>
        </a:p>
      </dsp:txBody>
      <dsp:txXfrm>
        <a:off x="4938959" y="435133"/>
        <a:ext cx="1821103" cy="452539"/>
      </dsp:txXfrm>
    </dsp:sp>
    <dsp:sp modelId="{6FA9EB94-3201-439E-B017-BC8CFAE08D03}">
      <dsp:nvSpPr>
        <dsp:cNvPr id="0" name=""/>
        <dsp:cNvSpPr/>
      </dsp:nvSpPr>
      <dsp:spPr>
        <a:xfrm>
          <a:off x="4719324" y="887672"/>
          <a:ext cx="0" cy="1287996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0D480-2A69-4518-A1B5-726359FBA676}">
      <dsp:nvSpPr>
        <dsp:cNvPr id="0" name=""/>
        <dsp:cNvSpPr/>
      </dsp:nvSpPr>
      <dsp:spPr>
        <a:xfrm>
          <a:off x="4686424" y="2134940"/>
          <a:ext cx="79068" cy="81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049880-02DB-4F02-BE52-CDA9C1F33B08}">
      <dsp:nvSpPr>
        <dsp:cNvPr id="0" name=""/>
        <dsp:cNvSpPr/>
      </dsp:nvSpPr>
      <dsp:spPr>
        <a:xfrm rot="18900000">
          <a:off x="5688369" y="3534628"/>
          <a:ext cx="310611" cy="310611"/>
        </a:xfrm>
        <a:prstGeom prst="teardrop">
          <a:avLst>
            <a:gd name="adj" fmla="val 11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9B4BCDF-A498-4A6C-969A-8FE6BC473F90}">
      <dsp:nvSpPr>
        <dsp:cNvPr id="0" name=""/>
        <dsp:cNvSpPr/>
      </dsp:nvSpPr>
      <dsp:spPr>
        <a:xfrm>
          <a:off x="5722875" y="3569135"/>
          <a:ext cx="241598" cy="241598"/>
        </a:xfrm>
        <a:prstGeom prst="ellipse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C8DD41-B9DB-43F8-B257-31BABF52E3D2}">
      <dsp:nvSpPr>
        <dsp:cNvPr id="0" name=""/>
        <dsp:cNvSpPr/>
      </dsp:nvSpPr>
      <dsp:spPr>
        <a:xfrm>
          <a:off x="6063310" y="2175669"/>
          <a:ext cx="1821103" cy="128799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14300" rIns="0" bIns="76200" numCol="1" spcCol="1270" anchor="b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READ funds distributed in the Fall, has varied due to Teacher Training (Nov)</a:t>
          </a:r>
        </a:p>
      </dsp:txBody>
      <dsp:txXfrm>
        <a:off x="6063310" y="2175669"/>
        <a:ext cx="1821103" cy="1287996"/>
      </dsp:txXfrm>
    </dsp:sp>
    <dsp:sp modelId="{AF65E719-C9FF-4436-9F1C-0232DE855A28}">
      <dsp:nvSpPr>
        <dsp:cNvPr id="0" name=""/>
        <dsp:cNvSpPr/>
      </dsp:nvSpPr>
      <dsp:spPr>
        <a:xfrm>
          <a:off x="6063310" y="3463665"/>
          <a:ext cx="1821103" cy="452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10160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endParaRPr lang="en-US" sz="1600" kern="1200" dirty="0"/>
        </a:p>
      </dsp:txBody>
      <dsp:txXfrm>
        <a:off x="6063310" y="3463665"/>
        <a:ext cx="1821103" cy="452539"/>
      </dsp:txXfrm>
    </dsp:sp>
    <dsp:sp modelId="{DF12ECC0-27C8-4B77-8995-BB0B396CA378}">
      <dsp:nvSpPr>
        <dsp:cNvPr id="0" name=""/>
        <dsp:cNvSpPr/>
      </dsp:nvSpPr>
      <dsp:spPr>
        <a:xfrm>
          <a:off x="5843674" y="2175669"/>
          <a:ext cx="0" cy="1287996"/>
        </a:xfrm>
        <a:prstGeom prst="line">
          <a:avLst/>
        </a:prstGeom>
        <a:noFill/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dash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3BD1E1D-0AEC-462E-A990-9A07743645C2}">
      <dsp:nvSpPr>
        <dsp:cNvPr id="0" name=""/>
        <dsp:cNvSpPr/>
      </dsp:nvSpPr>
      <dsp:spPr>
        <a:xfrm>
          <a:off x="5810774" y="2134940"/>
          <a:ext cx="79068" cy="8145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7/3/layout/DropPinTimeline">
  <dgm:title val="Drop Pin Timeline"/>
  <dgm:desc val="Use to show a list of events in chronological order. An invisible box next to the pin contains the date and the description is immediately below. It can display a medium amount of text and medium length date format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">
    <dgm:varLst>
      <dgm:chMax/>
      <dgm:chPref/>
      <dgm:animLvl val="lvl"/>
    </dgm:varLst>
    <dgm:alg type="composite"/>
    <dgm:shape xmlns:r="http://schemas.openxmlformats.org/officeDocument/2006/relationships" r:blip="">
      <dgm:adjLst/>
    </dgm:shape>
    <dgm:constrLst>
      <dgm:constr type="w" for="ch" forName="divider" refType="w"/>
      <dgm:constr type="h" for="ch" forName="divider"/>
      <dgm:constr type="ctrY" for="ch" forName="divider" refType="h" fact="0.5"/>
      <dgm:constr type="l" for="ch" forName="divider"/>
      <dgm:constr type="w" for="ch" forName="nodes" refType="w"/>
      <dgm:constr type="h" for="ch" forName="nodes" refType="h" fact="0.8"/>
      <dgm:constr type="ctrY" for="ch" forName="nodes" refType="h" fact="0.5"/>
    </dgm:constrLst>
    <dgm:layoutNode name="divider" styleLbl="fgAcc1">
      <dgm:alg type="sp"/>
      <dgm:choose name="ArrowShape">
        <dgm:if name="ArrowShapeLTR" func="var" arg="dir" op="equ" val="norm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 w="19050">
                    <a:solidFill>
                      <a:srgbClr val="000000"/>
                    </a:solidFill>
                    <a:tailEnd type="triangle" w="lg" len="lg"/>
                  </a:ln>
                </dgm1612:spPr>
              </a:ext>
            </dgm:extLst>
          </dgm:shape>
        </dgm:if>
        <dgm:else name="ArrowShapeRTL">
          <dgm:shape xmlns:r="http://schemas.openxmlformats.org/officeDocument/2006/relationships" type="line" r:blip="" zOrderOff="-1">
            <dgm:adjLst/>
            <dgm:extLst>
              <a:ext uri="{B698B0E9-8C71-41B9-8309-B3DCBF30829C}">
                <dgm1612:spPr xmlns:dgm1612="http://schemas.microsoft.com/office/drawing/2016/12/diagram">
                  <a:ln>
                    <a:solidFill>
                      <a:srgbClr val="000000"/>
                    </a:solidFill>
                    <a:headEnd type="triangle" w="lg" len="lg"/>
                  </a:ln>
                </dgm1612:spPr>
              </a:ext>
            </dgm:extLst>
          </dgm:shape>
        </dgm:else>
      </dgm:choose>
      <dgm:presOf/>
      <dgm:constrLst/>
      <dgm:ruleLst/>
    </dgm:layoutNode>
    <dgm:layoutNode name="nodes">
      <dgm:varLst>
        <dgm:chMax/>
        <dgm:chPref/>
        <dgm:animLvl val="lvl"/>
      </dgm:varLst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constrLst>
        <dgm:constr type="primFontSz" for="des" forName="L1TextContainer" val="20"/>
        <dgm:constr type="primFontSz" for="des" forName="L2TextContainer" refType="primFontSz" refFor="des" refForName="L1TextContainer" op="equ" fact="0.75"/>
        <dgm:constr type="w" for="ch" forName="composite" refType="w"/>
        <dgm:constr type="h" for="ch" forName="composite" refType="h"/>
        <dgm:constr type="w" for="ch" forName="spaceBetweenRectangles" refType="w" refFor="ch" refForName="composite" fact="-0.5"/>
        <dgm:constr type="w" for="ch" ptType="sibTrans" op="equ"/>
        <dgm:constr type="primFontSz" for="des" forName="L1TextContainer" op="equ"/>
        <dgm:constr type="primFontSz" for="des" forName="L2TextContainer" op="equ"/>
        <dgm:constr type="primFontSz" for="des" forName="L1TextContainer1" val="20"/>
        <dgm:constr type="primFontSz" for="des" forName="L2TextContainer1" refType="primFontSz" refFor="des" refForName="L1TextContainer1" op="equ" fact="0.75"/>
        <dgm:constr type="w" for="ch" forName="composite1" refType="w"/>
        <dgm:constr type="h" for="ch" forName="composite1" refType="h"/>
        <dgm:constr type="w" for="ch" forName="spaceBetweenRectangles1" refType="w" refFor="ch" refForName="composite1" fact="0.28"/>
        <dgm:constr type="primFontSz" for="des" forName="L1TextContainer1" op="equ"/>
        <dgm:constr type="primFontSz" for="des" forName="L2TextContainer1" op="equ"/>
      </dgm:constrLst>
      <dgm:choose name="LayoutBasedOnCountOfNodes">
        <dgm:if name="LessThanOrEqualToTwoNodes" axis="ch" ptType="node" func="cnt" op="lte" val="2">
          <dgm:forEach name="nodesForEach1" axis="ch" ptType="node">
            <dgm:layoutNode name="composite1">
              <dgm:alg type="composite"/>
              <dgm:shape xmlns:r="http://schemas.openxmlformats.org/officeDocument/2006/relationships" r:blip="">
                <dgm:adjLst/>
              </dgm:shape>
              <dgm:choose name="CaseForLayoutDirection1">
                <dgm:if name="CaseForLayoutDirectionLTR1" func="var" arg="dir" op="equ" val="norm">
                  <dgm:choose name="CaseForPlacingNodesAboveAndBelowDividerLTR1">
                    <dgm:if name="CaseForPlacingNodeAboveDividerLTR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LTR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if>
                <dgm:else name="CaseForLayoutDirectionRTL1">
                  <dgm:choose name="CaseForPlacingNodesAboveAndBelowDividerRTL1">
                    <dgm:if name="CaseForPlacingNodeAboveDividerRTL1" axis="self" ptType="node" func="posOdd" op="equ" val="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t" for="ch" forName="DropPinPlaceHolder1" refType="h" fact="0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t" for="ch" forName="L2TextContainer1" refType="b" refFor="ch" refForName="DropPinPlaceHolder1"/>
                        <dgm:constr type="b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b" for="ch" forName="ConnectLine1" refType="h" fact="0.5"/>
                        <dgm:constr type="t" for="ch" forName="ConnectLine1" refType="b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.5"/>
                      </dgm:constrLst>
                    </dgm:if>
                    <dgm:else name="CaseForPlacingNodeBelowDividerRTL1">
                      <dgm:constrLst>
                        <dgm:constr type="w" for="ch" forName="ConnectorPoint1" refType="h" refFor="ch" refForName="DropPinPlaceHolder1" fact="0.18"/>
                        <dgm:constr type="h" for="ch" forName="ConnectorPoint1" refType="h" refFor="ch" refForName="DropPinPlaceHolder1" fact="0.18"/>
                        <dgm:constr type="ctrX" for="ch" forName="ConnectorPoint1" refType="ctrX" refFor="ch" refForName="ConnectLine1"/>
                        <dgm:constr type="ctrY" for="ch" forName="ConnectorPoint1" refType="h" fact="0.5"/>
                        <dgm:constr type="w" for="ch" forName="DropPinPlaceHolder1" refType="h" fact="0.13"/>
                        <dgm:constr type="h" for="ch" forName="DropPinPlaceHolder1" refType="h" fact="0.13"/>
                        <dgm:constr type="b" for="ch" forName="DropPinPlaceHolder1" refType="h"/>
                        <dgm:constr type="l" for="ch" forName="DropPinPlaceHolder1" refType="w" fact="0"/>
                        <dgm:constr type="w" for="ch" forName="L2TextContainer1" refType="w" fact="0.83"/>
                        <dgm:constr type="l" for="ch" forName="L2TextContainer1" refType="r" refFor="ch" refForName="DropPinPlaceHolder1"/>
                        <dgm:constr type="b" for="ch" forName="L2TextContainer1" refType="t" refFor="ch" refForName="DropPinPlaceHolder1"/>
                        <dgm:constr type="t" for="ch" forName="L2TextContainer1" refType="h" fact="0.5"/>
                        <dgm:constr type="w" for="ch" forName="L1TextContainer1" refType="w" fact="0.83"/>
                        <dgm:constr type="l" for="ch" forName="L1TextContainer1" refType="r" refFor="ch" refForName="DropPinPlaceHolder1"/>
                        <dgm:constr type="b" for="ch" forName="L1TextContainer1" refType="b" refFor="ch" refForName="DropPinPlaceHolder1"/>
                        <dgm:constr type="t" for="ch" forName="L1TextContainer1" refType="t" refFor="ch" refForName="DropPinPlaceHolder1"/>
                        <dgm:constr type="w" for="ch" forName="ConnectLine1"/>
                        <dgm:constr type="ctrX" for="ch" forName="ConnectLine1" refType="ctrX" refFor="ch" refForName="DropPinPlaceHolder1"/>
                        <dgm:constr type="t" for="ch" forName="ConnectLine1" refType="h" fact="0.5"/>
                        <dgm:constr type="b" for="ch" forName="ConnectLine1" refType="t" refFor="ch" refForName="DropPinPlaceHolder1"/>
                        <dgm:constr type="w" for="ch" forName="EmptyPlaceHolder1" refType="w"/>
                        <dgm:constr type="h" for="ch" forName="EmptyPlaceHolder1" refType="h" fact="0.5"/>
                        <dgm:constr type="t" for="ch" forName="EmptyPlaceHolder1" refType="h" fact="0"/>
                      </dgm:constrLst>
                    </dgm:else>
                  </dgm:choose>
                </dgm:else>
              </dgm:choose>
              <dgm:layoutNode name="ConnectorPoint1" styleLbl="lnNode1" moveWith="ConnectLine1">
                <dgm:alg type="sp"/>
                <dgm:shape xmlns:r="http://schemas.openxmlformats.org/officeDocument/2006/relationships" type="ellipse" r:blip="" zOrderOff="10">
                  <dgm:adjLst/>
                </dgm:shape>
                <dgm:presOf/>
                <dgm:constrLst>
                  <dgm:constr type="w" refType="h" op="equ"/>
                </dgm:constrLst>
              </dgm:layoutNode>
              <dgm:layoutNode name="DropPinPlaceHolder1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1" refType="w"/>
                  <dgm:constr type="h" for="ch" forName="DropPin1" refType="h"/>
                  <dgm:constr type="ctrX" for="ch" forName="DropPin1" refType="w" fact="0.5"/>
                  <dgm:constr type="ctrY" for="ch" forName="DropPin1" refType="h" fact="0.5"/>
                  <dgm:constr type="w" for="ch" forName="Ellipse1" refType="w" refFor="ch" refForName="DropPin1" fact="0.55"/>
                  <dgm:constr type="h" for="ch" forName="Ellipse1" refType="w" refFor="ch" refForName="DropPin1" fact="0.55"/>
                  <dgm:constr type="ctrX" for="ch" forName="Ellipse1" refType="ctrX" refFor="ch" refForName="DropPin1"/>
                  <dgm:constr type="ctrY" for="ch" forName="Ellipse1" refType="ctrY" refFor="ch" refForName="DropPin1"/>
                </dgm:constrLst>
                <dgm:layoutNode name="DropPin1" styleLbl="alignNode1">
                  <dgm:alg type="sp"/>
                  <dgm:choose name="CaseForPlacingTearDropAboveAndBelowDivider1">
                    <dgm:if name="CaseForPlacingTearDropAboveDivider1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1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1" styleLbl="fgAcc1" moveWith="DropPin1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1" styleLbl="revTx" moveWith="L1TextContainer">
                <dgm:varLst>
                  <dgm:bulletEnabled val="1"/>
                </dgm:varLst>
                <dgm:choose name="casesForTxtDirLogic1">
                  <dgm:if name="Name771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5"/>
                      <dgm:constr type="bMarg" refType="primFontSz" fact="0.75"/>
                    </dgm:constrLst>
                  </dgm:if>
                  <dgm:else name="Name881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1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1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1" axis="followSib" ptType="sibTrans" cnt="1">
              <dgm:layoutNode name="spaceBetweenRectangles1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if>
        <dgm:else name="MoreThanTwoNodes">
          <dgm:forEach name="nodesForEach" axis="ch" ptType="node">
            <dgm:layoutNode name="composite">
              <dgm:alg type="composite"/>
              <dgm:shape xmlns:r="http://schemas.openxmlformats.org/officeDocument/2006/relationships" r:blip="">
                <dgm:adjLst/>
              </dgm:shape>
              <dgm:choose name="CaseForLayoutDirection">
                <dgm:if name="CaseForLayoutDirectionLTR" func="var" arg="dir" op="equ" val="norm">
                  <dgm:choose name="CaseForPlacingNodesAboveAndBelowDividerLTR">
                    <dgm:if name="CaseForPlacingNodeAboveDividerLTR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LTR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ConnectLine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if>
                <dgm:else name="CaseForLayoutDirectionRTL">
                  <dgm:choose name="CaseForPlacingNodesAboveAndBelowDividerRTL">
                    <dgm:if name="CaseForPlacingNodeAboveDividerRTL" axis="self" ptType="node" func="posOdd" op="equ" val="1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t" for="ch" forName="DropPinPlaceHolder" refType="h" fact="0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t" for="ch" forName="L2TextContainer" refType="b" refFor="ch" refForName="DropPinPlaceHolder"/>
                        <dgm:constr type="b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b" for="ch" forName="ConnectLine" refType="h" fact="0.5"/>
                        <dgm:constr type="t" for="ch" forName="ConnectLine" refType="b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.5"/>
                      </dgm:constrLst>
                    </dgm:if>
                    <dgm:else name="CaseForPlacingNodeBelowDividerRTL">
                      <dgm:constrLst>
                        <dgm:constr type="w" for="ch" forName="ConnectorPoint" refType="h" refFor="ch" refForName="DropPinPlaceHolder" fact="0.18"/>
                        <dgm:constr type="h" for="ch" forName="ConnectorPoint" refType="h" refFor="ch" refForName="DropPinPlaceHolder" fact="0.18"/>
                        <dgm:constr type="ctrX" for="ch" forName="ConnectorPoint" refType="ctrX" refFor="ch" refForName="DropPinPlaceHolder"/>
                        <dgm:constr type="ctrY" for="ch" forName="ConnectorPoint" refType="h" fact="0.5"/>
                        <dgm:constr type="w" for="ch" forName="DropPinPlaceHolder" refType="h" fact="0.13"/>
                        <dgm:constr type="h" for="ch" forName="DropPinPlaceHolder" refType="h" fact="0.13"/>
                        <dgm:constr type="b" for="ch" forName="DropPinPlaceHolder" refType="h"/>
                        <dgm:constr type="l" for="ch" forName="DropPinPlaceHolder" refType="w" fact="0"/>
                        <dgm:constr type="w" for="ch" forName="L2TextContainer" refType="w" fact="0.83"/>
                        <dgm:constr type="l" for="ch" forName="L2TextContainer" refType="r" refFor="ch" refForName="DropPinPlaceHolder"/>
                        <dgm:constr type="b" for="ch" forName="L2TextContainer" refType="t" refFor="ch" refForName="DropPinPlaceHolder"/>
                        <dgm:constr type="t" for="ch" forName="L2TextContainer" refType="h" fact="0.5"/>
                        <dgm:constr type="w" for="ch" forName="L1TextContainer" refType="w" fact="0.83"/>
                        <dgm:constr type="l" for="ch" forName="L1TextContainer" refType="r" refFor="ch" refForName="DropPinPlaceHolder"/>
                        <dgm:constr type="b" for="ch" forName="L1TextContainer" refType="b" refFor="ch" refForName="DropPinPlaceHolder"/>
                        <dgm:constr type="t" for="ch" forName="L1TextContainer" refType="t" refFor="ch" refForName="DropPinPlaceHolder"/>
                        <dgm:constr type="w" for="ch" forName="ConnectLine"/>
                        <dgm:constr type="ctrX" for="ch" forName="ConnectLine" refType="ctrX" refFor="ch" refForName="DropPinPlaceHolder"/>
                        <dgm:constr type="t" for="ch" forName="ConnectLine" refType="h" fact="0.5"/>
                        <dgm:constr type="b" for="ch" forName="ConnectLine" refType="t" refFor="ch" refForName="DropPinPlaceHolder"/>
                        <dgm:constr type="w" for="ch" forName="EmptyPlaceHolder" refType="w"/>
                        <dgm:constr type="h" for="ch" forName="EmptyPlaceHolder" refType="h" fact="0.5"/>
                        <dgm:constr type="t" for="ch" forName="EmptyPlaceHolder" refType="h" fact="0"/>
                      </dgm:constrLst>
                    </dgm:else>
                  </dgm:choose>
                </dgm:else>
              </dgm:choose>
              <dgm:layoutNode name="ConnectorPoint" styleLbl="lnNode1" moveWith="ConnectLine">
                <dgm:alg type="sp"/>
                <dgm:shape xmlns:r="http://schemas.openxmlformats.org/officeDocument/2006/relationships" type="ellipse" r:blip="" zOrderOff="10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6350"/>
                      </dgm1612:spPr>
                    </a:ext>
                  </dgm:extLst>
                </dgm:shape>
                <dgm:presOf/>
                <dgm:constrLst>
                  <dgm:constr type="w" refType="h" op="equ"/>
                </dgm:constrLst>
              </dgm:layoutNode>
              <dgm:layoutNode name="DropPinPlaceHolder">
                <dgm:alg type="composite"/>
                <dgm:shape xmlns:r="http://schemas.openxmlformats.org/officeDocument/2006/relationships" r:blip="">
                  <dgm:adjLst/>
                </dgm:shape>
                <dgm:constrLst>
                  <dgm:constr type="w" for="ch" forName="DropPin" refType="w"/>
                  <dgm:constr type="h" for="ch" forName="DropPin" refType="h"/>
                  <dgm:constr type="ctrX" for="ch" forName="DropPin" refType="w" fact="0.5"/>
                  <dgm:constr type="ctrY" for="ch" forName="DropPin" refType="h" fact="0.5"/>
                  <dgm:constr type="w" for="ch" forName="Ellipse" refType="w" refFor="ch" refForName="DropPin" fact="0.55"/>
                  <dgm:constr type="h" for="ch" forName="Ellipse" refType="w" refFor="ch" refForName="DropPin" fact="0.55"/>
                  <dgm:constr type="ctrX" for="ch" forName="Ellipse" refType="ctrX" refFor="ch" refForName="DropPin"/>
                  <dgm:constr type="ctrY" for="ch" forName="Ellipse" refType="ctrY" refFor="ch" refForName="DropPin"/>
                </dgm:constrLst>
                <dgm:layoutNode name="DropPin" styleLbl="alignNode1">
                  <dgm:alg type="sp"/>
                  <dgm:choose name="CaseForPlacingTearDropAboveAndBelowDivider">
                    <dgm:if name="CaseForPlacingTearDropAboveDivider" axis="self" ptType="node" func="posOdd" op="equ" val="1">
                      <dgm:shape xmlns:r="http://schemas.openxmlformats.org/officeDocument/2006/relationships" rot="135" type="teardrop" r:blip="">
                        <dgm:adjLst>
                          <dgm:adj idx="1" val="1.15"/>
                        </dgm:adjLst>
                      </dgm:shape>
                    </dgm:if>
                    <dgm:else name="CaseForPlacingTearDropBelowDivider">
                      <dgm:shape xmlns:r="http://schemas.openxmlformats.org/officeDocument/2006/relationships" rot="-45" type="teardrop" r:blip="">
                        <dgm:adjLst>
                          <dgm:adj idx="1" val="1.15"/>
                        </dgm:adjLst>
                      </dgm:shape>
                    </dgm:else>
                  </dgm:choose>
                  <dgm:presOf/>
                  <dgm:constrLst/>
                </dgm:layoutNode>
                <dgm:layoutNode name="Ellipse" styleLbl="fgAcc1" moveWith="DropPin">
                  <dgm:alg type="sp"/>
                  <dgm:shape xmlns:r="http://schemas.openxmlformats.org/officeDocument/2006/relationships" type="ellipse" r:blip="">
                    <dgm:adjLst/>
                    <dgm:extLst>
                      <a:ext uri="{B698B0E9-8C71-41B9-8309-B3DCBF30829C}">
                        <dgm1612:spPr xmlns:dgm1612="http://schemas.microsoft.com/office/drawing/2016/12/diagram">
                          <a:ln>
                            <a:noFill/>
                          </a:ln>
                        </dgm1612:spPr>
                      </a:ext>
                    </dgm:extLst>
                  </dgm:shape>
                  <dgm:presOf/>
                  <dgm:constrLst/>
                </dgm:layoutNode>
              </dgm:layoutNode>
              <dgm:layoutNode name="L2TextContainer" styleLbl="revTx" moveWith="L1TextContainer">
                <dgm:varLst>
                  <dgm:bulletEnabled val="1"/>
                </dgm:varLst>
                <dgm:choose name="casesForTxtDirLogic">
                  <dgm:if name="Name77" axis="self" ptType="node" func="posOdd" op="equ" val="1">
                    <dgm:alg type="tx">
                      <dgm:param type="txAnchorVert" val="t"/>
                      <dgm:param type="parTxLTRAlign" val="l"/>
                      <dgm:param type="parTxRTLAlign" val="l"/>
                      <dgm:param type="txAnchorVertCh" val="t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 refType="primFontSz" fact="0.5"/>
                      <dgm:constr type="tMarg" refType="primFontSz" fact="0.5"/>
                      <dgm:constr type="bMarg" refType="primFontSz" fact="0.75"/>
                    </dgm:constrLst>
                  </dgm:if>
                  <dgm:else name="Name88">
                    <dgm:alg type="tx">
                      <dgm:param type="txAnchorVert" val="b"/>
                      <dgm:param type="parTxLTRAlign" val="l"/>
                      <dgm:param type="parTxRTLAlign" val="l"/>
                      <dgm:param type="txAnchorVertCh" val="b"/>
                      <dgm:param type="shpTxRTLAlignCh" val="l"/>
                      <dgm:param type="shpTxLTRAlignCh" val="l"/>
                    </dgm:alg>
                    <dgm:constrLst>
                      <dgm:constr type="lMarg"/>
                      <dgm:constr type="rMarg"/>
                      <dgm:constr type="tMarg" refType="primFontSz" fact="0.75"/>
                      <dgm:constr type="bMarg" refType="primFontSz" fact="0.5"/>
                    </dgm:constrLst>
                  </dgm:else>
                </dgm:choose>
                <dgm:shape xmlns:r="http://schemas.openxmlformats.org/officeDocument/2006/relationships" type="rect" r:blip="">
                  <dgm:adjLst/>
                </dgm:shape>
                <dgm:presOf axis="des" ptType="node"/>
                <dgm:ruleLst>
                  <dgm:rule type="primFontSz" val="11" fact="NaN" max="NaN"/>
                </dgm:ruleLst>
              </dgm:layoutNode>
              <dgm:layoutNode name="L1TextContainer" styleLbl="revTx">
                <dgm:varLst>
                  <dgm:chMax val="1"/>
                  <dgm:chPref val="1"/>
                  <dgm:bulletEnabled val="1"/>
                </dgm:varLst>
                <dgm:alg type="tx">
                  <dgm:param type="txAnchorVert" val="mid"/>
                  <dgm:param type="parTxLTRAlign" val="l"/>
                  <dgm:param type="parTxRTLAlign" val="l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lMarg"/>
                  <dgm:constr type="rMarg" refType="primFontSz" fact="0.5"/>
                  <dgm:constr type="tMarg"/>
                  <dgm:constr type="bMarg"/>
                </dgm:constrLst>
                <dgm:ruleLst>
                  <dgm:rule type="primFontSz" val="13" fact="NaN" max="NaN"/>
                </dgm:ruleLst>
              </dgm:layoutNode>
              <dgm:layoutNode name="ConnectLine" styleLbl="sibTrans1D1">
                <dgm:alg type="sp"/>
                <dgm:shape xmlns:r="http://schemas.openxmlformats.org/officeDocument/2006/relationships" type="line" r:blip="">
                  <dgm:adjLst/>
                  <dgm:extLst>
                    <a:ext uri="{B698B0E9-8C71-41B9-8309-B3DCBF30829C}">
                      <dgm1612:spPr xmlns:dgm1612="http://schemas.microsoft.com/office/drawing/2016/12/diagram">
                        <a:ln w="12700">
                          <a:prstDash val="dash"/>
                        </a:ln>
                      </dgm1612:spPr>
                    </a:ext>
                  </dgm:extLst>
                </dgm:shape>
                <dgm:presOf/>
                <dgm:constrLst/>
              </dgm:layoutNode>
              <dgm:layoutNode name="EmptyPlaceHolder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</dgm:layoutNode>
            </dgm:layoutNode>
            <dgm:forEach name="Name28" axis="followSib" ptType="sibTrans" cnt="1">
              <dgm:layoutNode name="spaceBetweenRectangles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forEach>
          </dgm:forEach>
        </dgm:else>
      </dgm:choose>
    </dgm:layoutNode>
  </dgm:layoutNode>
  <dgm:extLst>
    <a:ext uri="{68A01E43-0DF5-4B5B-8FA6-DAF915123BFB}">
      <dgm1612:lstStyle xmlns:dgm1612="http://schemas.microsoft.com/office/drawing/2016/12/diagram">
        <a:lvl1pPr>
          <a:defRPr b="1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79BED8-9F10-4EFD-A76B-4CEBE6825A8E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AD59F-EC9E-43B8-A0E4-DDCD9EAF17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727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EAD59F-EC9E-43B8-A0E4-DDCD9EAF173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915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453128" y="3468623"/>
            <a:ext cx="542925" cy="104139"/>
          </a:xfrm>
          <a:custGeom>
            <a:avLst/>
            <a:gdLst/>
            <a:ahLst/>
            <a:cxnLst/>
            <a:rect l="l" t="t" r="r" b="b"/>
            <a:pathLst>
              <a:path w="542925" h="104139">
                <a:moveTo>
                  <a:pt x="542544" y="0"/>
                </a:moveTo>
                <a:lnTo>
                  <a:pt x="0" y="0"/>
                </a:lnTo>
                <a:lnTo>
                  <a:pt x="0" y="103632"/>
                </a:lnTo>
                <a:lnTo>
                  <a:pt x="542544" y="103632"/>
                </a:lnTo>
                <a:lnTo>
                  <a:pt x="542544" y="0"/>
                </a:lnTo>
                <a:close/>
              </a:path>
            </a:pathLst>
          </a:custGeom>
          <a:solidFill>
            <a:srgbClr val="EFA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994148" y="3468623"/>
            <a:ext cx="542925" cy="104139"/>
          </a:xfrm>
          <a:custGeom>
            <a:avLst/>
            <a:gdLst/>
            <a:ahLst/>
            <a:cxnLst/>
            <a:rect l="l" t="t" r="r" b="b"/>
            <a:pathLst>
              <a:path w="542925" h="104139">
                <a:moveTo>
                  <a:pt x="542544" y="0"/>
                </a:moveTo>
                <a:lnTo>
                  <a:pt x="0" y="0"/>
                </a:lnTo>
                <a:lnTo>
                  <a:pt x="0" y="103632"/>
                </a:lnTo>
                <a:lnTo>
                  <a:pt x="542544" y="103632"/>
                </a:lnTo>
                <a:lnTo>
                  <a:pt x="542544" y="0"/>
                </a:lnTo>
                <a:close/>
              </a:path>
            </a:pathLst>
          </a:custGeom>
          <a:solidFill>
            <a:srgbClr val="C63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3468636"/>
            <a:ext cx="541020" cy="104139"/>
          </a:xfrm>
          <a:custGeom>
            <a:avLst/>
            <a:gdLst/>
            <a:ahLst/>
            <a:cxnLst/>
            <a:rect l="l" t="t" r="r" b="b"/>
            <a:pathLst>
              <a:path w="541020" h="104139">
                <a:moveTo>
                  <a:pt x="541020" y="0"/>
                </a:moveTo>
                <a:lnTo>
                  <a:pt x="0" y="0"/>
                </a:lnTo>
                <a:lnTo>
                  <a:pt x="0" y="103619"/>
                </a:lnTo>
                <a:lnTo>
                  <a:pt x="541020" y="103619"/>
                </a:lnTo>
                <a:lnTo>
                  <a:pt x="541020" y="0"/>
                </a:lnTo>
                <a:close/>
              </a:path>
            </a:pathLst>
          </a:custGeom>
          <a:solidFill>
            <a:srgbClr val="008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541019" y="3468623"/>
            <a:ext cx="3912235" cy="104139"/>
          </a:xfrm>
          <a:custGeom>
            <a:avLst/>
            <a:gdLst/>
            <a:ahLst/>
            <a:cxnLst/>
            <a:rect l="l" t="t" r="r" b="b"/>
            <a:pathLst>
              <a:path w="3912235" h="104139">
                <a:moveTo>
                  <a:pt x="3912108" y="0"/>
                </a:moveTo>
                <a:lnTo>
                  <a:pt x="0" y="0"/>
                </a:lnTo>
                <a:lnTo>
                  <a:pt x="0" y="103632"/>
                </a:lnTo>
                <a:lnTo>
                  <a:pt x="3912108" y="103632"/>
                </a:lnTo>
                <a:lnTo>
                  <a:pt x="3912108" y="0"/>
                </a:lnTo>
                <a:close/>
              </a:path>
            </a:pathLst>
          </a:custGeom>
          <a:solidFill>
            <a:srgbClr val="455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56119" y="6041135"/>
            <a:ext cx="1694687" cy="52882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4540" y="1677734"/>
            <a:ext cx="6496684" cy="14154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5696711" y="6754368"/>
            <a:ext cx="1402080" cy="104139"/>
          </a:xfrm>
          <a:custGeom>
            <a:avLst/>
            <a:gdLst/>
            <a:ahLst/>
            <a:cxnLst/>
            <a:rect l="l" t="t" r="r" b="b"/>
            <a:pathLst>
              <a:path w="1402079" h="104140">
                <a:moveTo>
                  <a:pt x="1402080" y="0"/>
                </a:moveTo>
                <a:lnTo>
                  <a:pt x="0" y="0"/>
                </a:lnTo>
                <a:lnTo>
                  <a:pt x="0" y="103631"/>
                </a:lnTo>
                <a:lnTo>
                  <a:pt x="1402080" y="103631"/>
                </a:lnTo>
                <a:lnTo>
                  <a:pt x="1402080" y="0"/>
                </a:lnTo>
                <a:close/>
              </a:path>
            </a:pathLst>
          </a:custGeom>
          <a:solidFill>
            <a:srgbClr val="EFA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098791" y="6754368"/>
            <a:ext cx="2045335" cy="104139"/>
          </a:xfrm>
          <a:custGeom>
            <a:avLst/>
            <a:gdLst/>
            <a:ahLst/>
            <a:cxnLst/>
            <a:rect l="l" t="t" r="r" b="b"/>
            <a:pathLst>
              <a:path w="2045334" h="104140">
                <a:moveTo>
                  <a:pt x="2045207" y="0"/>
                </a:moveTo>
                <a:lnTo>
                  <a:pt x="0" y="0"/>
                </a:lnTo>
                <a:lnTo>
                  <a:pt x="0" y="103631"/>
                </a:lnTo>
                <a:lnTo>
                  <a:pt x="2045207" y="103631"/>
                </a:lnTo>
                <a:lnTo>
                  <a:pt x="2045207" y="0"/>
                </a:lnTo>
                <a:close/>
              </a:path>
            </a:pathLst>
          </a:custGeom>
          <a:solidFill>
            <a:srgbClr val="C63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0" y="6754368"/>
            <a:ext cx="1473835" cy="104139"/>
          </a:xfrm>
          <a:custGeom>
            <a:avLst/>
            <a:gdLst/>
            <a:ahLst/>
            <a:cxnLst/>
            <a:rect l="l" t="t" r="r" b="b"/>
            <a:pathLst>
              <a:path w="1473835" h="104140">
                <a:moveTo>
                  <a:pt x="1473708" y="0"/>
                </a:moveTo>
                <a:lnTo>
                  <a:pt x="0" y="0"/>
                </a:lnTo>
                <a:lnTo>
                  <a:pt x="0" y="103631"/>
                </a:lnTo>
                <a:lnTo>
                  <a:pt x="1473708" y="103631"/>
                </a:lnTo>
                <a:lnTo>
                  <a:pt x="1473708" y="0"/>
                </a:lnTo>
                <a:close/>
              </a:path>
            </a:pathLst>
          </a:custGeom>
          <a:solidFill>
            <a:srgbClr val="008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473708" y="6754368"/>
            <a:ext cx="4223385" cy="104139"/>
          </a:xfrm>
          <a:custGeom>
            <a:avLst/>
            <a:gdLst/>
            <a:ahLst/>
            <a:cxnLst/>
            <a:rect l="l" t="t" r="r" b="b"/>
            <a:pathLst>
              <a:path w="4223385" h="104140">
                <a:moveTo>
                  <a:pt x="4223004" y="0"/>
                </a:moveTo>
                <a:lnTo>
                  <a:pt x="0" y="0"/>
                </a:lnTo>
                <a:lnTo>
                  <a:pt x="0" y="103631"/>
                </a:lnTo>
                <a:lnTo>
                  <a:pt x="4223004" y="103631"/>
                </a:lnTo>
                <a:lnTo>
                  <a:pt x="4223004" y="0"/>
                </a:lnTo>
                <a:close/>
              </a:path>
            </a:pathLst>
          </a:custGeom>
          <a:solidFill>
            <a:srgbClr val="455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3464" y="123444"/>
            <a:ext cx="987551" cy="17373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55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356347" y="6754368"/>
            <a:ext cx="893444" cy="104139"/>
          </a:xfrm>
          <a:custGeom>
            <a:avLst/>
            <a:gdLst/>
            <a:ahLst/>
            <a:cxnLst/>
            <a:rect l="l" t="t" r="r" b="b"/>
            <a:pathLst>
              <a:path w="893445" h="104140">
                <a:moveTo>
                  <a:pt x="893063" y="0"/>
                </a:moveTo>
                <a:lnTo>
                  <a:pt x="0" y="0"/>
                </a:lnTo>
                <a:lnTo>
                  <a:pt x="0" y="103631"/>
                </a:lnTo>
                <a:lnTo>
                  <a:pt x="893063" y="103631"/>
                </a:lnTo>
                <a:lnTo>
                  <a:pt x="893063" y="0"/>
                </a:lnTo>
                <a:close/>
              </a:path>
            </a:pathLst>
          </a:custGeom>
          <a:solidFill>
            <a:srgbClr val="EFAA1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8250935" y="6754368"/>
            <a:ext cx="893444" cy="104139"/>
          </a:xfrm>
          <a:custGeom>
            <a:avLst/>
            <a:gdLst/>
            <a:ahLst/>
            <a:cxnLst/>
            <a:rect l="l" t="t" r="r" b="b"/>
            <a:pathLst>
              <a:path w="893445" h="104140">
                <a:moveTo>
                  <a:pt x="893064" y="0"/>
                </a:moveTo>
                <a:lnTo>
                  <a:pt x="0" y="0"/>
                </a:lnTo>
                <a:lnTo>
                  <a:pt x="0" y="103631"/>
                </a:lnTo>
                <a:lnTo>
                  <a:pt x="893064" y="103631"/>
                </a:lnTo>
                <a:lnTo>
                  <a:pt x="893064" y="0"/>
                </a:lnTo>
                <a:close/>
              </a:path>
            </a:pathLst>
          </a:custGeom>
          <a:solidFill>
            <a:srgbClr val="C63F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0" y="6754368"/>
            <a:ext cx="893444" cy="104139"/>
          </a:xfrm>
          <a:custGeom>
            <a:avLst/>
            <a:gdLst/>
            <a:ahLst/>
            <a:cxnLst/>
            <a:rect l="l" t="t" r="r" b="b"/>
            <a:pathLst>
              <a:path w="893444" h="104140">
                <a:moveTo>
                  <a:pt x="893063" y="0"/>
                </a:moveTo>
                <a:lnTo>
                  <a:pt x="0" y="0"/>
                </a:lnTo>
                <a:lnTo>
                  <a:pt x="0" y="103631"/>
                </a:lnTo>
                <a:lnTo>
                  <a:pt x="893063" y="103631"/>
                </a:lnTo>
                <a:lnTo>
                  <a:pt x="893063" y="0"/>
                </a:lnTo>
                <a:close/>
              </a:path>
            </a:pathLst>
          </a:custGeom>
          <a:solidFill>
            <a:srgbClr val="7C9B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893063" y="6754368"/>
            <a:ext cx="6463665" cy="104139"/>
          </a:xfrm>
          <a:custGeom>
            <a:avLst/>
            <a:gdLst/>
            <a:ahLst/>
            <a:cxnLst/>
            <a:rect l="l" t="t" r="r" b="b"/>
            <a:pathLst>
              <a:path w="6463665" h="104140">
                <a:moveTo>
                  <a:pt x="6463284" y="0"/>
                </a:moveTo>
                <a:lnTo>
                  <a:pt x="0" y="0"/>
                </a:lnTo>
                <a:lnTo>
                  <a:pt x="0" y="103631"/>
                </a:lnTo>
                <a:lnTo>
                  <a:pt x="6463284" y="103631"/>
                </a:lnTo>
                <a:lnTo>
                  <a:pt x="6463284" y="0"/>
                </a:lnTo>
                <a:close/>
              </a:path>
            </a:pathLst>
          </a:custGeom>
          <a:solidFill>
            <a:srgbClr val="008CA0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1" name="bg object 2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642859" y="153924"/>
            <a:ext cx="1315199" cy="175246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390" y="-3556"/>
            <a:ext cx="7640955" cy="1633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07390" y="1825116"/>
            <a:ext cx="7576184" cy="40170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4/25/2024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forms/d/e/1FAIpQLSfZiUPWU3YWuP1bLXQgAN4k1pZJPQXRzjfYit9uwuUWO76yBA/viewform?usp=sf_link" TargetMode="External"/><Relationship Id="rId2" Type="http://schemas.openxmlformats.org/officeDocument/2006/relationships/hyperlink" Target="https://docs.google.com/document/d/1gwkY2QTblnZcLNx9U3AWINXnMYdFVryRuD0asEGiORs/edit?usp=sharin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s://docs.google.com/forms/d/e/1FAIpQLSfSItrPyHXL5oNAoHlluNZA9ND5mxi9Zl14ExvsLA04Lowdsg/viewform?usp=sf_link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de.state.co.us/coloradoliteracy/read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ources.csi.state.co.us/read-data-collection/" TargetMode="External"/><Relationship Id="rId2" Type="http://schemas.openxmlformats.org/officeDocument/2006/relationships/hyperlink" Target="mailto:willynwebb@csi.state.co.u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willynwebb@csi.state.co.us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mailto:RFF@csi.state.co.us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764540" y="1677734"/>
            <a:ext cx="6496684" cy="1430520"/>
          </a:xfrm>
          <a:prstGeom prst="rect">
            <a:avLst/>
          </a:prstGeom>
        </p:spPr>
        <p:txBody>
          <a:bodyPr vert="horz" wrap="square" lIns="0" tIns="95885" rIns="0" bIns="0" rtlCol="0">
            <a:spAutoFit/>
          </a:bodyPr>
          <a:lstStyle/>
          <a:p>
            <a:pPr marL="12700" marR="5080">
              <a:lnSpc>
                <a:spcPts val="5180"/>
              </a:lnSpc>
              <a:spcBef>
                <a:spcPts val="755"/>
              </a:spcBef>
            </a:pPr>
            <a:r>
              <a:rPr sz="4800" dirty="0">
                <a:solidFill>
                  <a:srgbClr val="000000"/>
                </a:solidFill>
              </a:rPr>
              <a:t>Spring</a:t>
            </a:r>
            <a:r>
              <a:rPr sz="4800" spc="-90" dirty="0">
                <a:solidFill>
                  <a:srgbClr val="000000"/>
                </a:solidFill>
              </a:rPr>
              <a:t> </a:t>
            </a:r>
            <a:r>
              <a:rPr sz="4800" dirty="0">
                <a:solidFill>
                  <a:srgbClr val="000000"/>
                </a:solidFill>
              </a:rPr>
              <a:t>202</a:t>
            </a:r>
            <a:r>
              <a:rPr lang="en-US" sz="4800" dirty="0">
                <a:solidFill>
                  <a:srgbClr val="000000"/>
                </a:solidFill>
              </a:rPr>
              <a:t>4 </a:t>
            </a:r>
            <a:r>
              <a:rPr sz="4800" dirty="0">
                <a:solidFill>
                  <a:srgbClr val="000000"/>
                </a:solidFill>
              </a:rPr>
              <a:t>READ</a:t>
            </a:r>
            <a:r>
              <a:rPr sz="4800" spc="-335" dirty="0">
                <a:solidFill>
                  <a:srgbClr val="000000"/>
                </a:solidFill>
              </a:rPr>
              <a:t> </a:t>
            </a:r>
            <a:r>
              <a:rPr sz="4800" spc="-25" dirty="0">
                <a:solidFill>
                  <a:srgbClr val="000000"/>
                </a:solidFill>
              </a:rPr>
              <a:t>Act </a:t>
            </a:r>
            <a:r>
              <a:rPr sz="4800" dirty="0">
                <a:solidFill>
                  <a:srgbClr val="000000"/>
                </a:solidFill>
              </a:rPr>
              <a:t>Data</a:t>
            </a:r>
            <a:r>
              <a:rPr sz="4800" spc="-160" dirty="0">
                <a:solidFill>
                  <a:srgbClr val="000000"/>
                </a:solidFill>
              </a:rPr>
              <a:t> </a:t>
            </a:r>
            <a:r>
              <a:rPr sz="4800" dirty="0">
                <a:solidFill>
                  <a:srgbClr val="000000"/>
                </a:solidFill>
              </a:rPr>
              <a:t>Collection</a:t>
            </a:r>
            <a:r>
              <a:rPr sz="4800" spc="-225" dirty="0">
                <a:solidFill>
                  <a:srgbClr val="000000"/>
                </a:solidFill>
              </a:rPr>
              <a:t> </a:t>
            </a:r>
            <a:r>
              <a:rPr sz="4800" spc="-10" dirty="0">
                <a:solidFill>
                  <a:srgbClr val="000000"/>
                </a:solidFill>
              </a:rPr>
              <a:t>Training</a:t>
            </a:r>
            <a:endParaRPr sz="4800" dirty="0"/>
          </a:p>
        </p:txBody>
      </p:sp>
      <p:sp>
        <p:nvSpPr>
          <p:cNvPr id="3" name="object 3"/>
          <p:cNvSpPr txBox="1"/>
          <p:nvPr/>
        </p:nvSpPr>
        <p:spPr>
          <a:xfrm>
            <a:off x="1759757" y="4134152"/>
            <a:ext cx="5207000" cy="101053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dirty="0">
                <a:latin typeface="Calibri"/>
                <a:cs typeface="Calibri"/>
              </a:rPr>
              <a:t>    </a:t>
            </a:r>
            <a:r>
              <a:rPr sz="3200" dirty="0">
                <a:latin typeface="Calibri"/>
                <a:cs typeface="Calibri"/>
              </a:rPr>
              <a:t>K-3</a:t>
            </a:r>
            <a:r>
              <a:rPr sz="3200" spc="-95" dirty="0">
                <a:latin typeface="Calibri"/>
                <a:cs typeface="Calibri"/>
              </a:rPr>
              <a:t> </a:t>
            </a:r>
            <a:r>
              <a:rPr sz="3200" dirty="0">
                <a:latin typeface="Calibri"/>
                <a:cs typeface="Calibri"/>
              </a:rPr>
              <a:t>Assessment</a:t>
            </a:r>
            <a:r>
              <a:rPr sz="3200" spc="-85" dirty="0">
                <a:latin typeface="Calibri"/>
                <a:cs typeface="Calibri"/>
              </a:rPr>
              <a:t> </a:t>
            </a:r>
            <a:r>
              <a:rPr sz="3200" spc="-10" dirty="0">
                <a:latin typeface="Calibri"/>
                <a:cs typeface="Calibri"/>
              </a:rPr>
              <a:t>Collection</a:t>
            </a:r>
            <a:endParaRPr lang="en-US" sz="3200" spc="-10" dirty="0">
              <a:latin typeface="Calibri"/>
              <a:cs typeface="Calibri"/>
            </a:endParaRPr>
          </a:p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3200" spc="-10" dirty="0">
                <a:latin typeface="Calibri"/>
                <a:cs typeface="Calibri"/>
              </a:rPr>
              <a:t>April 10, 2024</a:t>
            </a:r>
            <a:endParaRPr sz="32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5663" rIns="0" bIns="0" rtlCol="0">
            <a:spAutoFit/>
          </a:bodyPr>
          <a:lstStyle/>
          <a:p>
            <a:pPr marL="12700">
              <a:lnSpc>
                <a:spcPts val="5015"/>
              </a:lnSpc>
              <a:spcBef>
                <a:spcPts val="100"/>
              </a:spcBef>
            </a:pPr>
            <a:r>
              <a:rPr dirty="0"/>
              <a:t>Spring</a:t>
            </a:r>
            <a:r>
              <a:rPr spc="-45" dirty="0"/>
              <a:t> </a:t>
            </a:r>
            <a:r>
              <a:rPr spc="-30" dirty="0"/>
              <a:t>202</a:t>
            </a:r>
            <a:r>
              <a:rPr lang="en-US" spc="-30" dirty="0"/>
              <a:t>3-2024</a:t>
            </a:r>
            <a:r>
              <a:rPr spc="-30" dirty="0"/>
              <a:t> </a:t>
            </a:r>
            <a:r>
              <a:rPr dirty="0"/>
              <a:t>READ</a:t>
            </a:r>
            <a:r>
              <a:rPr spc="-55" dirty="0"/>
              <a:t> </a:t>
            </a:r>
            <a:r>
              <a:rPr spc="-10" dirty="0"/>
              <a:t>K-</a:t>
            </a:r>
            <a:r>
              <a:rPr spc="-50" dirty="0"/>
              <a:t>3</a:t>
            </a:r>
          </a:p>
          <a:p>
            <a:pPr marL="12700">
              <a:lnSpc>
                <a:spcPts val="5015"/>
              </a:lnSpc>
            </a:pPr>
            <a:r>
              <a:rPr dirty="0"/>
              <a:t>Data</a:t>
            </a:r>
            <a:r>
              <a:rPr spc="-15" dirty="0"/>
              <a:t> </a:t>
            </a:r>
            <a:r>
              <a:rPr spc="-20" dirty="0"/>
              <a:t>File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DDCC02E-B56E-AFCE-3D12-D1AA89BE5432}"/>
              </a:ext>
            </a:extLst>
          </p:cNvPr>
          <p:cNvSpPr txBox="1"/>
          <p:nvPr/>
        </p:nvSpPr>
        <p:spPr>
          <a:xfrm>
            <a:off x="100257" y="2602467"/>
            <a:ext cx="260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26EA857-3AB1-1BEF-87EC-4F04202E6DDF}"/>
              </a:ext>
            </a:extLst>
          </p:cNvPr>
          <p:cNvSpPr txBox="1"/>
          <p:nvPr/>
        </p:nvSpPr>
        <p:spPr>
          <a:xfrm>
            <a:off x="100257" y="3177057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BB829D-6B47-6849-8DF8-BDBEE0BC143F}"/>
              </a:ext>
            </a:extLst>
          </p:cNvPr>
          <p:cNvSpPr txBox="1"/>
          <p:nvPr/>
        </p:nvSpPr>
        <p:spPr>
          <a:xfrm>
            <a:off x="70641" y="3615721"/>
            <a:ext cx="338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9566E6-47E4-9B16-DF54-2F66DACBB3D1}"/>
              </a:ext>
            </a:extLst>
          </p:cNvPr>
          <p:cNvSpPr txBox="1"/>
          <p:nvPr/>
        </p:nvSpPr>
        <p:spPr>
          <a:xfrm>
            <a:off x="87433" y="400564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9EE378F-70F5-41D3-B776-D7941F39E076}"/>
              </a:ext>
            </a:extLst>
          </p:cNvPr>
          <p:cNvSpPr txBox="1"/>
          <p:nvPr/>
        </p:nvSpPr>
        <p:spPr>
          <a:xfrm>
            <a:off x="93845" y="4427145"/>
            <a:ext cx="3385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752BB0-71ED-0F65-2399-42968550B46C}"/>
              </a:ext>
            </a:extLst>
          </p:cNvPr>
          <p:cNvSpPr txBox="1"/>
          <p:nvPr/>
        </p:nvSpPr>
        <p:spPr>
          <a:xfrm>
            <a:off x="92042" y="4904420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</a:t>
            </a:r>
          </a:p>
        </p:txBody>
      </p:sp>
      <p:grpSp>
        <p:nvGrpSpPr>
          <p:cNvPr id="3" name="object 3" descr="Data File screenshot"/>
          <p:cNvGrpSpPr/>
          <p:nvPr/>
        </p:nvGrpSpPr>
        <p:grpSpPr>
          <a:xfrm>
            <a:off x="457200" y="1981200"/>
            <a:ext cx="8919971" cy="3627108"/>
            <a:chOff x="160020" y="1536191"/>
            <a:chExt cx="8919971" cy="3627108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60020" y="1828800"/>
              <a:ext cx="8823959" cy="3334499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32448" y="1536191"/>
              <a:ext cx="2447543" cy="990599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2E9A6687-84BF-E6CB-0936-F9B03EC6B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0" y="5034682"/>
            <a:ext cx="6401693" cy="130510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>
            <a:extLst>
              <a:ext uri="{FF2B5EF4-FFF2-40B4-BE49-F238E27FC236}">
                <a16:creationId xmlns:a16="http://schemas.microsoft.com/office/drawing/2014/main" id="{35C7C128-2D0C-EA8C-D519-07CEF7481A1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7390" y="-1354217"/>
            <a:ext cx="7640955" cy="1354217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READ Spring Assessment Reporting</a:t>
            </a:r>
          </a:p>
        </p:txBody>
      </p:sp>
      <p:grpSp>
        <p:nvGrpSpPr>
          <p:cNvPr id="2" name="object 2" descr="Reporting screenshot"/>
          <p:cNvGrpSpPr/>
          <p:nvPr/>
        </p:nvGrpSpPr>
        <p:grpSpPr>
          <a:xfrm>
            <a:off x="92964" y="0"/>
            <a:ext cx="9051290" cy="6373495"/>
            <a:chOff x="92964" y="0"/>
            <a:chExt cx="9051290" cy="637349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2964" y="0"/>
              <a:ext cx="9051036" cy="637336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7083467" y="1373051"/>
              <a:ext cx="1433195" cy="1018540"/>
            </a:xfrm>
            <a:custGeom>
              <a:avLst/>
              <a:gdLst/>
              <a:ahLst/>
              <a:cxnLst/>
              <a:rect l="l" t="t" r="r" b="b"/>
              <a:pathLst>
                <a:path w="1433195" h="1018539">
                  <a:moveTo>
                    <a:pt x="722230" y="0"/>
                  </a:moveTo>
                  <a:lnTo>
                    <a:pt x="671976" y="884"/>
                  </a:lnTo>
                  <a:lnTo>
                    <a:pt x="622087" y="3980"/>
                  </a:lnTo>
                  <a:lnTo>
                    <a:pt x="572750" y="9252"/>
                  </a:lnTo>
                  <a:lnTo>
                    <a:pt x="524156" y="16669"/>
                  </a:lnTo>
                  <a:lnTo>
                    <a:pt x="476492" y="26197"/>
                  </a:lnTo>
                  <a:lnTo>
                    <a:pt x="429947" y="37802"/>
                  </a:lnTo>
                  <a:lnTo>
                    <a:pt x="384711" y="51451"/>
                  </a:lnTo>
                  <a:lnTo>
                    <a:pt x="340971" y="67112"/>
                  </a:lnTo>
                  <a:lnTo>
                    <a:pt x="298916" y="84751"/>
                  </a:lnTo>
                  <a:lnTo>
                    <a:pt x="258735" y="104334"/>
                  </a:lnTo>
                  <a:lnTo>
                    <a:pt x="220617" y="125829"/>
                  </a:lnTo>
                  <a:lnTo>
                    <a:pt x="184750" y="149202"/>
                  </a:lnTo>
                  <a:lnTo>
                    <a:pt x="151323" y="174421"/>
                  </a:lnTo>
                  <a:lnTo>
                    <a:pt x="120525" y="201451"/>
                  </a:lnTo>
                  <a:lnTo>
                    <a:pt x="92545" y="230259"/>
                  </a:lnTo>
                  <a:lnTo>
                    <a:pt x="64462" y="265090"/>
                  </a:lnTo>
                  <a:lnTo>
                    <a:pt x="41551" y="300705"/>
                  </a:lnTo>
                  <a:lnTo>
                    <a:pt x="23731" y="336920"/>
                  </a:lnTo>
                  <a:lnTo>
                    <a:pt x="10920" y="373549"/>
                  </a:lnTo>
                  <a:lnTo>
                    <a:pt x="0" y="447312"/>
                  </a:lnTo>
                  <a:lnTo>
                    <a:pt x="1727" y="484075"/>
                  </a:lnTo>
                  <a:lnTo>
                    <a:pt x="19147" y="556439"/>
                  </a:lnTo>
                  <a:lnTo>
                    <a:pt x="34677" y="591670"/>
                  </a:lnTo>
                  <a:lnTo>
                    <a:pt x="54646" y="626020"/>
                  </a:lnTo>
                  <a:lnTo>
                    <a:pt x="78970" y="659304"/>
                  </a:lnTo>
                  <a:lnTo>
                    <a:pt x="107570" y="691336"/>
                  </a:lnTo>
                  <a:lnTo>
                    <a:pt x="140362" y="721933"/>
                  </a:lnTo>
                  <a:lnTo>
                    <a:pt x="177266" y="750908"/>
                  </a:lnTo>
                  <a:lnTo>
                    <a:pt x="218199" y="778077"/>
                  </a:lnTo>
                  <a:lnTo>
                    <a:pt x="263081" y="803255"/>
                  </a:lnTo>
                  <a:lnTo>
                    <a:pt x="311829" y="826256"/>
                  </a:lnTo>
                  <a:lnTo>
                    <a:pt x="364363" y="846895"/>
                  </a:lnTo>
                  <a:lnTo>
                    <a:pt x="417919" y="1018485"/>
                  </a:lnTo>
                  <a:lnTo>
                    <a:pt x="623684" y="901518"/>
                  </a:lnTo>
                  <a:lnTo>
                    <a:pt x="677866" y="904675"/>
                  </a:lnTo>
                  <a:lnTo>
                    <a:pt x="731711" y="905236"/>
                  </a:lnTo>
                  <a:lnTo>
                    <a:pt x="785021" y="903262"/>
                  </a:lnTo>
                  <a:lnTo>
                    <a:pt x="837601" y="898815"/>
                  </a:lnTo>
                  <a:lnTo>
                    <a:pt x="889255" y="891957"/>
                  </a:lnTo>
                  <a:lnTo>
                    <a:pt x="939787" y="882750"/>
                  </a:lnTo>
                  <a:lnTo>
                    <a:pt x="988999" y="871256"/>
                  </a:lnTo>
                  <a:lnTo>
                    <a:pt x="1036696" y="857538"/>
                  </a:lnTo>
                  <a:lnTo>
                    <a:pt x="1082682" y="841656"/>
                  </a:lnTo>
                  <a:lnTo>
                    <a:pt x="1126760" y="823674"/>
                  </a:lnTo>
                  <a:lnTo>
                    <a:pt x="1168735" y="803654"/>
                  </a:lnTo>
                  <a:lnTo>
                    <a:pt x="1208409" y="781656"/>
                  </a:lnTo>
                  <a:lnTo>
                    <a:pt x="1245587" y="757744"/>
                  </a:lnTo>
                  <a:lnTo>
                    <a:pt x="1280072" y="731979"/>
                  </a:lnTo>
                  <a:lnTo>
                    <a:pt x="1311669" y="704424"/>
                  </a:lnTo>
                  <a:lnTo>
                    <a:pt x="1340180" y="675140"/>
                  </a:lnTo>
                  <a:lnTo>
                    <a:pt x="1368263" y="640310"/>
                  </a:lnTo>
                  <a:lnTo>
                    <a:pt x="1391174" y="604694"/>
                  </a:lnTo>
                  <a:lnTo>
                    <a:pt x="1408994" y="568479"/>
                  </a:lnTo>
                  <a:lnTo>
                    <a:pt x="1421805" y="531849"/>
                  </a:lnTo>
                  <a:lnTo>
                    <a:pt x="1432726" y="458084"/>
                  </a:lnTo>
                  <a:lnTo>
                    <a:pt x="1430999" y="421320"/>
                  </a:lnTo>
                  <a:lnTo>
                    <a:pt x="1413578" y="348955"/>
                  </a:lnTo>
                  <a:lnTo>
                    <a:pt x="1398048" y="313723"/>
                  </a:lnTo>
                  <a:lnTo>
                    <a:pt x="1378079" y="279372"/>
                  </a:lnTo>
                  <a:lnTo>
                    <a:pt x="1353755" y="246087"/>
                  </a:lnTo>
                  <a:lnTo>
                    <a:pt x="1325155" y="214053"/>
                  </a:lnTo>
                  <a:lnTo>
                    <a:pt x="1292363" y="183456"/>
                  </a:lnTo>
                  <a:lnTo>
                    <a:pt x="1255459" y="154480"/>
                  </a:lnTo>
                  <a:lnTo>
                    <a:pt x="1214526" y="127310"/>
                  </a:lnTo>
                  <a:lnTo>
                    <a:pt x="1169644" y="102133"/>
                  </a:lnTo>
                  <a:lnTo>
                    <a:pt x="1120896" y="79131"/>
                  </a:lnTo>
                  <a:lnTo>
                    <a:pt x="1068362" y="58492"/>
                  </a:lnTo>
                  <a:lnTo>
                    <a:pt x="1020840" y="42972"/>
                  </a:lnTo>
                  <a:lnTo>
                    <a:pt x="972362" y="29896"/>
                  </a:lnTo>
                  <a:lnTo>
                    <a:pt x="923116" y="19230"/>
                  </a:lnTo>
                  <a:lnTo>
                    <a:pt x="873291" y="10941"/>
                  </a:lnTo>
                  <a:lnTo>
                    <a:pt x="823076" y="4994"/>
                  </a:lnTo>
                  <a:lnTo>
                    <a:pt x="772659" y="1358"/>
                  </a:lnTo>
                  <a:lnTo>
                    <a:pt x="722230" y="0"/>
                  </a:lnTo>
                  <a:close/>
                </a:path>
              </a:pathLst>
            </a:custGeom>
            <a:solidFill>
              <a:srgbClr val="455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083467" y="1373051"/>
              <a:ext cx="1433195" cy="1018540"/>
            </a:xfrm>
            <a:custGeom>
              <a:avLst/>
              <a:gdLst/>
              <a:ahLst/>
              <a:cxnLst/>
              <a:rect l="l" t="t" r="r" b="b"/>
              <a:pathLst>
                <a:path w="1433195" h="1018539">
                  <a:moveTo>
                    <a:pt x="417919" y="1018485"/>
                  </a:moveTo>
                  <a:lnTo>
                    <a:pt x="364363" y="846895"/>
                  </a:lnTo>
                  <a:lnTo>
                    <a:pt x="311829" y="826256"/>
                  </a:lnTo>
                  <a:lnTo>
                    <a:pt x="263081" y="803255"/>
                  </a:lnTo>
                  <a:lnTo>
                    <a:pt x="218199" y="778077"/>
                  </a:lnTo>
                  <a:lnTo>
                    <a:pt x="177266" y="750908"/>
                  </a:lnTo>
                  <a:lnTo>
                    <a:pt x="140362" y="721933"/>
                  </a:lnTo>
                  <a:lnTo>
                    <a:pt x="107570" y="691336"/>
                  </a:lnTo>
                  <a:lnTo>
                    <a:pt x="78970" y="659304"/>
                  </a:lnTo>
                  <a:lnTo>
                    <a:pt x="54646" y="626020"/>
                  </a:lnTo>
                  <a:lnTo>
                    <a:pt x="34677" y="591670"/>
                  </a:lnTo>
                  <a:lnTo>
                    <a:pt x="19147" y="556439"/>
                  </a:lnTo>
                  <a:lnTo>
                    <a:pt x="1727" y="484075"/>
                  </a:lnTo>
                  <a:lnTo>
                    <a:pt x="0" y="447312"/>
                  </a:lnTo>
                  <a:lnTo>
                    <a:pt x="3037" y="410408"/>
                  </a:lnTo>
                  <a:lnTo>
                    <a:pt x="23731" y="336920"/>
                  </a:lnTo>
                  <a:lnTo>
                    <a:pt x="41551" y="300705"/>
                  </a:lnTo>
                  <a:lnTo>
                    <a:pt x="64462" y="265090"/>
                  </a:lnTo>
                  <a:lnTo>
                    <a:pt x="92545" y="230259"/>
                  </a:lnTo>
                  <a:lnTo>
                    <a:pt x="120525" y="201451"/>
                  </a:lnTo>
                  <a:lnTo>
                    <a:pt x="151323" y="174421"/>
                  </a:lnTo>
                  <a:lnTo>
                    <a:pt x="184750" y="149202"/>
                  </a:lnTo>
                  <a:lnTo>
                    <a:pt x="220617" y="125829"/>
                  </a:lnTo>
                  <a:lnTo>
                    <a:pt x="258735" y="104334"/>
                  </a:lnTo>
                  <a:lnTo>
                    <a:pt x="298916" y="84751"/>
                  </a:lnTo>
                  <a:lnTo>
                    <a:pt x="340971" y="67112"/>
                  </a:lnTo>
                  <a:lnTo>
                    <a:pt x="384711" y="51451"/>
                  </a:lnTo>
                  <a:lnTo>
                    <a:pt x="429947" y="37802"/>
                  </a:lnTo>
                  <a:lnTo>
                    <a:pt x="476492" y="26197"/>
                  </a:lnTo>
                  <a:lnTo>
                    <a:pt x="524156" y="16669"/>
                  </a:lnTo>
                  <a:lnTo>
                    <a:pt x="572750" y="9252"/>
                  </a:lnTo>
                  <a:lnTo>
                    <a:pt x="622087" y="3980"/>
                  </a:lnTo>
                  <a:lnTo>
                    <a:pt x="671976" y="884"/>
                  </a:lnTo>
                  <a:lnTo>
                    <a:pt x="722230" y="0"/>
                  </a:lnTo>
                  <a:lnTo>
                    <a:pt x="772659" y="1358"/>
                  </a:lnTo>
                  <a:lnTo>
                    <a:pt x="823076" y="4994"/>
                  </a:lnTo>
                  <a:lnTo>
                    <a:pt x="873291" y="10941"/>
                  </a:lnTo>
                  <a:lnTo>
                    <a:pt x="923116" y="19230"/>
                  </a:lnTo>
                  <a:lnTo>
                    <a:pt x="972362" y="29896"/>
                  </a:lnTo>
                  <a:lnTo>
                    <a:pt x="1020840" y="42972"/>
                  </a:lnTo>
                  <a:lnTo>
                    <a:pt x="1068362" y="58492"/>
                  </a:lnTo>
                  <a:lnTo>
                    <a:pt x="1120896" y="79131"/>
                  </a:lnTo>
                  <a:lnTo>
                    <a:pt x="1169644" y="102133"/>
                  </a:lnTo>
                  <a:lnTo>
                    <a:pt x="1214526" y="127310"/>
                  </a:lnTo>
                  <a:lnTo>
                    <a:pt x="1255459" y="154480"/>
                  </a:lnTo>
                  <a:lnTo>
                    <a:pt x="1292363" y="183456"/>
                  </a:lnTo>
                  <a:lnTo>
                    <a:pt x="1325155" y="214053"/>
                  </a:lnTo>
                  <a:lnTo>
                    <a:pt x="1353755" y="246087"/>
                  </a:lnTo>
                  <a:lnTo>
                    <a:pt x="1378079" y="279372"/>
                  </a:lnTo>
                  <a:lnTo>
                    <a:pt x="1398048" y="313723"/>
                  </a:lnTo>
                  <a:lnTo>
                    <a:pt x="1413578" y="348955"/>
                  </a:lnTo>
                  <a:lnTo>
                    <a:pt x="1430999" y="421320"/>
                  </a:lnTo>
                  <a:lnTo>
                    <a:pt x="1432726" y="458084"/>
                  </a:lnTo>
                  <a:lnTo>
                    <a:pt x="1429688" y="494989"/>
                  </a:lnTo>
                  <a:lnTo>
                    <a:pt x="1408994" y="568479"/>
                  </a:lnTo>
                  <a:lnTo>
                    <a:pt x="1391174" y="604694"/>
                  </a:lnTo>
                  <a:lnTo>
                    <a:pt x="1368263" y="640310"/>
                  </a:lnTo>
                  <a:lnTo>
                    <a:pt x="1340180" y="675140"/>
                  </a:lnTo>
                  <a:lnTo>
                    <a:pt x="1311669" y="704424"/>
                  </a:lnTo>
                  <a:lnTo>
                    <a:pt x="1280072" y="731979"/>
                  </a:lnTo>
                  <a:lnTo>
                    <a:pt x="1245587" y="757744"/>
                  </a:lnTo>
                  <a:lnTo>
                    <a:pt x="1208409" y="781656"/>
                  </a:lnTo>
                  <a:lnTo>
                    <a:pt x="1168735" y="803654"/>
                  </a:lnTo>
                  <a:lnTo>
                    <a:pt x="1126760" y="823674"/>
                  </a:lnTo>
                  <a:lnTo>
                    <a:pt x="1082682" y="841656"/>
                  </a:lnTo>
                  <a:lnTo>
                    <a:pt x="1036696" y="857538"/>
                  </a:lnTo>
                  <a:lnTo>
                    <a:pt x="988999" y="871256"/>
                  </a:lnTo>
                  <a:lnTo>
                    <a:pt x="939787" y="882750"/>
                  </a:lnTo>
                  <a:lnTo>
                    <a:pt x="889255" y="891957"/>
                  </a:lnTo>
                  <a:lnTo>
                    <a:pt x="837601" y="898815"/>
                  </a:lnTo>
                  <a:lnTo>
                    <a:pt x="785021" y="903262"/>
                  </a:lnTo>
                  <a:lnTo>
                    <a:pt x="731711" y="905236"/>
                  </a:lnTo>
                  <a:lnTo>
                    <a:pt x="677866" y="904675"/>
                  </a:lnTo>
                  <a:lnTo>
                    <a:pt x="623684" y="901518"/>
                  </a:lnTo>
                  <a:lnTo>
                    <a:pt x="417919" y="1018485"/>
                  </a:lnTo>
                  <a:close/>
                </a:path>
              </a:pathLst>
            </a:custGeom>
            <a:ln w="12699">
              <a:solidFill>
                <a:srgbClr val="3044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381734" y="1403730"/>
            <a:ext cx="836930" cy="82676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065" marR="5080" indent="-635" algn="ctr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Column</a:t>
            </a:r>
            <a:r>
              <a:rPr sz="10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H-</a:t>
            </a:r>
            <a:r>
              <a:rPr sz="10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1050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 student</a:t>
            </a:r>
            <a:r>
              <a:rPr sz="105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scored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below</a:t>
            </a:r>
            <a:r>
              <a:rPr sz="105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0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Calibri"/>
                <a:cs typeface="Calibri"/>
              </a:rPr>
              <a:t>cut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score</a:t>
            </a:r>
            <a:r>
              <a:rPr sz="105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sz="10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Calibri"/>
                <a:cs typeface="Calibri"/>
              </a:rPr>
              <a:t>has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05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Calibri"/>
                <a:cs typeface="Calibri"/>
              </a:rPr>
              <a:t>Yes</a:t>
            </a:r>
            <a:endParaRPr sz="105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235893" y="3032565"/>
            <a:ext cx="1655445" cy="1346835"/>
            <a:chOff x="7235893" y="3032565"/>
            <a:chExt cx="1655445" cy="1346835"/>
          </a:xfrm>
        </p:grpSpPr>
        <p:sp>
          <p:nvSpPr>
            <p:cNvPr id="8" name="object 8"/>
            <p:cNvSpPr/>
            <p:nvPr/>
          </p:nvSpPr>
          <p:spPr>
            <a:xfrm>
              <a:off x="7242243" y="3038915"/>
              <a:ext cx="1642745" cy="1334135"/>
            </a:xfrm>
            <a:custGeom>
              <a:avLst/>
              <a:gdLst/>
              <a:ahLst/>
              <a:cxnLst/>
              <a:rect l="l" t="t" r="r" b="b"/>
              <a:pathLst>
                <a:path w="1642745" h="1334135">
                  <a:moveTo>
                    <a:pt x="841309" y="0"/>
                  </a:moveTo>
                  <a:lnTo>
                    <a:pt x="792471" y="218"/>
                  </a:lnTo>
                  <a:lnTo>
                    <a:pt x="743871" y="2522"/>
                  </a:lnTo>
                  <a:lnTo>
                    <a:pt x="695643" y="6885"/>
                  </a:lnTo>
                  <a:lnTo>
                    <a:pt x="647916" y="13280"/>
                  </a:lnTo>
                  <a:lnTo>
                    <a:pt x="600822" y="21681"/>
                  </a:lnTo>
                  <a:lnTo>
                    <a:pt x="554493" y="32061"/>
                  </a:lnTo>
                  <a:lnTo>
                    <a:pt x="509058" y="44394"/>
                  </a:lnTo>
                  <a:lnTo>
                    <a:pt x="464649" y="58655"/>
                  </a:lnTo>
                  <a:lnTo>
                    <a:pt x="421398" y="74816"/>
                  </a:lnTo>
                  <a:lnTo>
                    <a:pt x="379435" y="92851"/>
                  </a:lnTo>
                  <a:lnTo>
                    <a:pt x="338891" y="112734"/>
                  </a:lnTo>
                  <a:lnTo>
                    <a:pt x="299898" y="134438"/>
                  </a:lnTo>
                  <a:lnTo>
                    <a:pt x="262587" y="157937"/>
                  </a:lnTo>
                  <a:lnTo>
                    <a:pt x="227088" y="183205"/>
                  </a:lnTo>
                  <a:lnTo>
                    <a:pt x="193533" y="210216"/>
                  </a:lnTo>
                  <a:lnTo>
                    <a:pt x="162053" y="238942"/>
                  </a:lnTo>
                  <a:lnTo>
                    <a:pt x="132779" y="269358"/>
                  </a:lnTo>
                  <a:lnTo>
                    <a:pt x="105842" y="301438"/>
                  </a:lnTo>
                  <a:lnTo>
                    <a:pt x="78808" y="339042"/>
                  </a:lnTo>
                  <a:lnTo>
                    <a:pt x="55834" y="377377"/>
                  </a:lnTo>
                  <a:lnTo>
                    <a:pt x="36866" y="416306"/>
                  </a:lnTo>
                  <a:lnTo>
                    <a:pt x="21851" y="455692"/>
                  </a:lnTo>
                  <a:lnTo>
                    <a:pt x="10737" y="495398"/>
                  </a:lnTo>
                  <a:lnTo>
                    <a:pt x="3471" y="535287"/>
                  </a:lnTo>
                  <a:lnTo>
                    <a:pt x="0" y="575224"/>
                  </a:lnTo>
                  <a:lnTo>
                    <a:pt x="271" y="615071"/>
                  </a:lnTo>
                  <a:lnTo>
                    <a:pt x="4232" y="654691"/>
                  </a:lnTo>
                  <a:lnTo>
                    <a:pt x="11830" y="693949"/>
                  </a:lnTo>
                  <a:lnTo>
                    <a:pt x="23012" y="732707"/>
                  </a:lnTo>
                  <a:lnTo>
                    <a:pt x="37725" y="770829"/>
                  </a:lnTo>
                  <a:lnTo>
                    <a:pt x="55918" y="808177"/>
                  </a:lnTo>
                  <a:lnTo>
                    <a:pt x="77536" y="844616"/>
                  </a:lnTo>
                  <a:lnTo>
                    <a:pt x="102527" y="880009"/>
                  </a:lnTo>
                  <a:lnTo>
                    <a:pt x="130839" y="914219"/>
                  </a:lnTo>
                  <a:lnTo>
                    <a:pt x="162418" y="947109"/>
                  </a:lnTo>
                  <a:lnTo>
                    <a:pt x="197213" y="978542"/>
                  </a:lnTo>
                  <a:lnTo>
                    <a:pt x="235169" y="1008383"/>
                  </a:lnTo>
                  <a:lnTo>
                    <a:pt x="276235" y="1036494"/>
                  </a:lnTo>
                  <a:lnTo>
                    <a:pt x="320358" y="1062738"/>
                  </a:lnTo>
                  <a:lnTo>
                    <a:pt x="367485" y="1086980"/>
                  </a:lnTo>
                  <a:lnTo>
                    <a:pt x="417563" y="1109082"/>
                  </a:lnTo>
                  <a:lnTo>
                    <a:pt x="478980" y="1333821"/>
                  </a:lnTo>
                  <a:lnTo>
                    <a:pt x="714946" y="1180633"/>
                  </a:lnTo>
                  <a:lnTo>
                    <a:pt x="767294" y="1184344"/>
                  </a:lnTo>
                  <a:lnTo>
                    <a:pt x="819391" y="1185633"/>
                  </a:lnTo>
                  <a:lnTo>
                    <a:pt x="871105" y="1184549"/>
                  </a:lnTo>
                  <a:lnTo>
                    <a:pt x="922300" y="1181141"/>
                  </a:lnTo>
                  <a:lnTo>
                    <a:pt x="972842" y="1175458"/>
                  </a:lnTo>
                  <a:lnTo>
                    <a:pt x="1022597" y="1167548"/>
                  </a:lnTo>
                  <a:lnTo>
                    <a:pt x="1071430" y="1157459"/>
                  </a:lnTo>
                  <a:lnTo>
                    <a:pt x="1119208" y="1145240"/>
                  </a:lnTo>
                  <a:lnTo>
                    <a:pt x="1165795" y="1130939"/>
                  </a:lnTo>
                  <a:lnTo>
                    <a:pt x="1211058" y="1114605"/>
                  </a:lnTo>
                  <a:lnTo>
                    <a:pt x="1254862" y="1096287"/>
                  </a:lnTo>
                  <a:lnTo>
                    <a:pt x="1297072" y="1076032"/>
                  </a:lnTo>
                  <a:lnTo>
                    <a:pt x="1337555" y="1053890"/>
                  </a:lnTo>
                  <a:lnTo>
                    <a:pt x="1376176" y="1029909"/>
                  </a:lnTo>
                  <a:lnTo>
                    <a:pt x="1412801" y="1004137"/>
                  </a:lnTo>
                  <a:lnTo>
                    <a:pt x="1447295" y="976623"/>
                  </a:lnTo>
                  <a:lnTo>
                    <a:pt x="1479524" y="947415"/>
                  </a:lnTo>
                  <a:lnTo>
                    <a:pt x="1509353" y="916563"/>
                  </a:lnTo>
                  <a:lnTo>
                    <a:pt x="1536649" y="884114"/>
                  </a:lnTo>
                  <a:lnTo>
                    <a:pt x="1563681" y="846509"/>
                  </a:lnTo>
                  <a:lnTo>
                    <a:pt x="1586653" y="808174"/>
                  </a:lnTo>
                  <a:lnTo>
                    <a:pt x="1605620" y="769246"/>
                  </a:lnTo>
                  <a:lnTo>
                    <a:pt x="1620634" y="729860"/>
                  </a:lnTo>
                  <a:lnTo>
                    <a:pt x="1631747" y="690154"/>
                  </a:lnTo>
                  <a:lnTo>
                    <a:pt x="1639012" y="650264"/>
                  </a:lnTo>
                  <a:lnTo>
                    <a:pt x="1642482" y="610328"/>
                  </a:lnTo>
                  <a:lnTo>
                    <a:pt x="1642210" y="570481"/>
                  </a:lnTo>
                  <a:lnTo>
                    <a:pt x="1638249" y="530860"/>
                  </a:lnTo>
                  <a:lnTo>
                    <a:pt x="1630650" y="491602"/>
                  </a:lnTo>
                  <a:lnTo>
                    <a:pt x="1619468" y="452844"/>
                  </a:lnTo>
                  <a:lnTo>
                    <a:pt x="1604754" y="414723"/>
                  </a:lnTo>
                  <a:lnTo>
                    <a:pt x="1586561" y="377374"/>
                  </a:lnTo>
                  <a:lnTo>
                    <a:pt x="1564943" y="340935"/>
                  </a:lnTo>
                  <a:lnTo>
                    <a:pt x="1539951" y="305543"/>
                  </a:lnTo>
                  <a:lnTo>
                    <a:pt x="1511639" y="271333"/>
                  </a:lnTo>
                  <a:lnTo>
                    <a:pt x="1480060" y="238443"/>
                  </a:lnTo>
                  <a:lnTo>
                    <a:pt x="1445265" y="207009"/>
                  </a:lnTo>
                  <a:lnTo>
                    <a:pt x="1407308" y="177169"/>
                  </a:lnTo>
                  <a:lnTo>
                    <a:pt x="1366242" y="149058"/>
                  </a:lnTo>
                  <a:lnTo>
                    <a:pt x="1322120" y="122813"/>
                  </a:lnTo>
                  <a:lnTo>
                    <a:pt x="1274993" y="98572"/>
                  </a:lnTo>
                  <a:lnTo>
                    <a:pt x="1224915" y="76470"/>
                  </a:lnTo>
                  <a:lnTo>
                    <a:pt x="1178878" y="59060"/>
                  </a:lnTo>
                  <a:lnTo>
                    <a:pt x="1132033" y="43946"/>
                  </a:lnTo>
                  <a:lnTo>
                    <a:pt x="1084509" y="31102"/>
                  </a:lnTo>
                  <a:lnTo>
                    <a:pt x="1036439" y="20501"/>
                  </a:lnTo>
                  <a:lnTo>
                    <a:pt x="987953" y="12116"/>
                  </a:lnTo>
                  <a:lnTo>
                    <a:pt x="939181" y="5922"/>
                  </a:lnTo>
                  <a:lnTo>
                    <a:pt x="890257" y="1892"/>
                  </a:lnTo>
                  <a:lnTo>
                    <a:pt x="841309" y="0"/>
                  </a:lnTo>
                  <a:close/>
                </a:path>
              </a:pathLst>
            </a:custGeom>
            <a:solidFill>
              <a:srgbClr val="455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7242243" y="3038915"/>
              <a:ext cx="1642745" cy="1334135"/>
            </a:xfrm>
            <a:custGeom>
              <a:avLst/>
              <a:gdLst/>
              <a:ahLst/>
              <a:cxnLst/>
              <a:rect l="l" t="t" r="r" b="b"/>
              <a:pathLst>
                <a:path w="1642745" h="1334135">
                  <a:moveTo>
                    <a:pt x="478980" y="1333821"/>
                  </a:moveTo>
                  <a:lnTo>
                    <a:pt x="417563" y="1109082"/>
                  </a:lnTo>
                  <a:lnTo>
                    <a:pt x="367485" y="1086980"/>
                  </a:lnTo>
                  <a:lnTo>
                    <a:pt x="320358" y="1062738"/>
                  </a:lnTo>
                  <a:lnTo>
                    <a:pt x="276235" y="1036494"/>
                  </a:lnTo>
                  <a:lnTo>
                    <a:pt x="235169" y="1008383"/>
                  </a:lnTo>
                  <a:lnTo>
                    <a:pt x="197213" y="978542"/>
                  </a:lnTo>
                  <a:lnTo>
                    <a:pt x="162418" y="947109"/>
                  </a:lnTo>
                  <a:lnTo>
                    <a:pt x="130839" y="914219"/>
                  </a:lnTo>
                  <a:lnTo>
                    <a:pt x="102527" y="880009"/>
                  </a:lnTo>
                  <a:lnTo>
                    <a:pt x="77536" y="844616"/>
                  </a:lnTo>
                  <a:lnTo>
                    <a:pt x="55918" y="808177"/>
                  </a:lnTo>
                  <a:lnTo>
                    <a:pt x="37725" y="770829"/>
                  </a:lnTo>
                  <a:lnTo>
                    <a:pt x="23012" y="732707"/>
                  </a:lnTo>
                  <a:lnTo>
                    <a:pt x="11830" y="693949"/>
                  </a:lnTo>
                  <a:lnTo>
                    <a:pt x="4232" y="654691"/>
                  </a:lnTo>
                  <a:lnTo>
                    <a:pt x="271" y="615071"/>
                  </a:lnTo>
                  <a:lnTo>
                    <a:pt x="0" y="575224"/>
                  </a:lnTo>
                  <a:lnTo>
                    <a:pt x="3471" y="535287"/>
                  </a:lnTo>
                  <a:lnTo>
                    <a:pt x="10737" y="495398"/>
                  </a:lnTo>
                  <a:lnTo>
                    <a:pt x="21851" y="455692"/>
                  </a:lnTo>
                  <a:lnTo>
                    <a:pt x="36866" y="416306"/>
                  </a:lnTo>
                  <a:lnTo>
                    <a:pt x="55834" y="377377"/>
                  </a:lnTo>
                  <a:lnTo>
                    <a:pt x="78808" y="339042"/>
                  </a:lnTo>
                  <a:lnTo>
                    <a:pt x="105842" y="301438"/>
                  </a:lnTo>
                  <a:lnTo>
                    <a:pt x="132779" y="269358"/>
                  </a:lnTo>
                  <a:lnTo>
                    <a:pt x="162053" y="238942"/>
                  </a:lnTo>
                  <a:lnTo>
                    <a:pt x="193533" y="210216"/>
                  </a:lnTo>
                  <a:lnTo>
                    <a:pt x="227088" y="183205"/>
                  </a:lnTo>
                  <a:lnTo>
                    <a:pt x="262587" y="157937"/>
                  </a:lnTo>
                  <a:lnTo>
                    <a:pt x="299898" y="134438"/>
                  </a:lnTo>
                  <a:lnTo>
                    <a:pt x="338891" y="112734"/>
                  </a:lnTo>
                  <a:lnTo>
                    <a:pt x="379435" y="92851"/>
                  </a:lnTo>
                  <a:lnTo>
                    <a:pt x="421398" y="74816"/>
                  </a:lnTo>
                  <a:lnTo>
                    <a:pt x="464649" y="58655"/>
                  </a:lnTo>
                  <a:lnTo>
                    <a:pt x="509058" y="44394"/>
                  </a:lnTo>
                  <a:lnTo>
                    <a:pt x="554493" y="32061"/>
                  </a:lnTo>
                  <a:lnTo>
                    <a:pt x="600822" y="21681"/>
                  </a:lnTo>
                  <a:lnTo>
                    <a:pt x="647916" y="13280"/>
                  </a:lnTo>
                  <a:lnTo>
                    <a:pt x="695643" y="6885"/>
                  </a:lnTo>
                  <a:lnTo>
                    <a:pt x="743871" y="2522"/>
                  </a:lnTo>
                  <a:lnTo>
                    <a:pt x="792471" y="218"/>
                  </a:lnTo>
                  <a:lnTo>
                    <a:pt x="841309" y="0"/>
                  </a:lnTo>
                  <a:lnTo>
                    <a:pt x="890257" y="1892"/>
                  </a:lnTo>
                  <a:lnTo>
                    <a:pt x="939181" y="5922"/>
                  </a:lnTo>
                  <a:lnTo>
                    <a:pt x="987953" y="12116"/>
                  </a:lnTo>
                  <a:lnTo>
                    <a:pt x="1036439" y="20501"/>
                  </a:lnTo>
                  <a:lnTo>
                    <a:pt x="1084509" y="31102"/>
                  </a:lnTo>
                  <a:lnTo>
                    <a:pt x="1132033" y="43946"/>
                  </a:lnTo>
                  <a:lnTo>
                    <a:pt x="1178878" y="59060"/>
                  </a:lnTo>
                  <a:lnTo>
                    <a:pt x="1224915" y="76470"/>
                  </a:lnTo>
                  <a:lnTo>
                    <a:pt x="1274993" y="98572"/>
                  </a:lnTo>
                  <a:lnTo>
                    <a:pt x="1322120" y="122813"/>
                  </a:lnTo>
                  <a:lnTo>
                    <a:pt x="1366242" y="149058"/>
                  </a:lnTo>
                  <a:lnTo>
                    <a:pt x="1407308" y="177169"/>
                  </a:lnTo>
                  <a:lnTo>
                    <a:pt x="1445265" y="207009"/>
                  </a:lnTo>
                  <a:lnTo>
                    <a:pt x="1480060" y="238443"/>
                  </a:lnTo>
                  <a:lnTo>
                    <a:pt x="1511639" y="271333"/>
                  </a:lnTo>
                  <a:lnTo>
                    <a:pt x="1539951" y="305543"/>
                  </a:lnTo>
                  <a:lnTo>
                    <a:pt x="1564943" y="340935"/>
                  </a:lnTo>
                  <a:lnTo>
                    <a:pt x="1586561" y="377374"/>
                  </a:lnTo>
                  <a:lnTo>
                    <a:pt x="1604754" y="414723"/>
                  </a:lnTo>
                  <a:lnTo>
                    <a:pt x="1619468" y="452844"/>
                  </a:lnTo>
                  <a:lnTo>
                    <a:pt x="1630650" y="491602"/>
                  </a:lnTo>
                  <a:lnTo>
                    <a:pt x="1638249" y="530860"/>
                  </a:lnTo>
                  <a:lnTo>
                    <a:pt x="1642210" y="570481"/>
                  </a:lnTo>
                  <a:lnTo>
                    <a:pt x="1642482" y="610328"/>
                  </a:lnTo>
                  <a:lnTo>
                    <a:pt x="1639012" y="650264"/>
                  </a:lnTo>
                  <a:lnTo>
                    <a:pt x="1631747" y="690154"/>
                  </a:lnTo>
                  <a:lnTo>
                    <a:pt x="1620634" y="729860"/>
                  </a:lnTo>
                  <a:lnTo>
                    <a:pt x="1605620" y="769246"/>
                  </a:lnTo>
                  <a:lnTo>
                    <a:pt x="1586653" y="808174"/>
                  </a:lnTo>
                  <a:lnTo>
                    <a:pt x="1563681" y="846509"/>
                  </a:lnTo>
                  <a:lnTo>
                    <a:pt x="1536649" y="884114"/>
                  </a:lnTo>
                  <a:lnTo>
                    <a:pt x="1509353" y="916563"/>
                  </a:lnTo>
                  <a:lnTo>
                    <a:pt x="1479524" y="947415"/>
                  </a:lnTo>
                  <a:lnTo>
                    <a:pt x="1447295" y="976623"/>
                  </a:lnTo>
                  <a:lnTo>
                    <a:pt x="1412801" y="1004137"/>
                  </a:lnTo>
                  <a:lnTo>
                    <a:pt x="1376176" y="1029909"/>
                  </a:lnTo>
                  <a:lnTo>
                    <a:pt x="1337555" y="1053890"/>
                  </a:lnTo>
                  <a:lnTo>
                    <a:pt x="1297072" y="1076032"/>
                  </a:lnTo>
                  <a:lnTo>
                    <a:pt x="1254862" y="1096287"/>
                  </a:lnTo>
                  <a:lnTo>
                    <a:pt x="1211058" y="1114605"/>
                  </a:lnTo>
                  <a:lnTo>
                    <a:pt x="1165795" y="1130939"/>
                  </a:lnTo>
                  <a:lnTo>
                    <a:pt x="1119208" y="1145240"/>
                  </a:lnTo>
                  <a:lnTo>
                    <a:pt x="1071430" y="1157459"/>
                  </a:lnTo>
                  <a:lnTo>
                    <a:pt x="1022597" y="1167548"/>
                  </a:lnTo>
                  <a:lnTo>
                    <a:pt x="972842" y="1175458"/>
                  </a:lnTo>
                  <a:lnTo>
                    <a:pt x="922300" y="1181141"/>
                  </a:lnTo>
                  <a:lnTo>
                    <a:pt x="871105" y="1184549"/>
                  </a:lnTo>
                  <a:lnTo>
                    <a:pt x="819391" y="1185633"/>
                  </a:lnTo>
                  <a:lnTo>
                    <a:pt x="767294" y="1184344"/>
                  </a:lnTo>
                  <a:lnTo>
                    <a:pt x="714946" y="1180633"/>
                  </a:lnTo>
                  <a:lnTo>
                    <a:pt x="478980" y="1333821"/>
                  </a:lnTo>
                  <a:close/>
                </a:path>
              </a:pathLst>
            </a:custGeom>
            <a:ln w="12700">
              <a:solidFill>
                <a:srgbClr val="3044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684377" y="3438121"/>
            <a:ext cx="758190" cy="3689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7940" marR="5080" indent="-15875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Column</a:t>
            </a:r>
            <a:r>
              <a:rPr sz="105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I-</a:t>
            </a:r>
            <a:r>
              <a:rPr sz="105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050" dirty="0">
                <a:solidFill>
                  <a:srgbClr val="FFFFFF"/>
                </a:solidFill>
                <a:latin typeface="Calibri"/>
                <a:cs typeface="Calibri"/>
              </a:rPr>
              <a:t>SRD</a:t>
            </a:r>
            <a:r>
              <a:rPr sz="105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50" spc="-10" dirty="0">
                <a:solidFill>
                  <a:srgbClr val="FFFFFF"/>
                </a:solidFill>
                <a:latin typeface="Calibri"/>
                <a:cs typeface="Calibri"/>
              </a:rPr>
              <a:t>column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!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696711" y="6754368"/>
            <a:ext cx="3447415" cy="104139"/>
            <a:chOff x="5696711" y="6754368"/>
            <a:chExt cx="3447415" cy="104139"/>
          </a:xfrm>
        </p:grpSpPr>
        <p:sp>
          <p:nvSpPr>
            <p:cNvPr id="3" name="object 3"/>
            <p:cNvSpPr/>
            <p:nvPr/>
          </p:nvSpPr>
          <p:spPr>
            <a:xfrm>
              <a:off x="5696711" y="6754368"/>
              <a:ext cx="1402080" cy="104139"/>
            </a:xfrm>
            <a:custGeom>
              <a:avLst/>
              <a:gdLst/>
              <a:ahLst/>
              <a:cxnLst/>
              <a:rect l="l" t="t" r="r" b="b"/>
              <a:pathLst>
                <a:path w="1402079" h="104140">
                  <a:moveTo>
                    <a:pt x="1402080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1402080" y="103631"/>
                  </a:lnTo>
                  <a:lnTo>
                    <a:pt x="1402080" y="0"/>
                  </a:lnTo>
                  <a:close/>
                </a:path>
              </a:pathLst>
            </a:custGeom>
            <a:solidFill>
              <a:srgbClr val="EFA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098791" y="6754368"/>
              <a:ext cx="2045335" cy="104139"/>
            </a:xfrm>
            <a:custGeom>
              <a:avLst/>
              <a:gdLst/>
              <a:ahLst/>
              <a:cxnLst/>
              <a:rect l="l" t="t" r="r" b="b"/>
              <a:pathLst>
                <a:path w="2045334" h="104140">
                  <a:moveTo>
                    <a:pt x="2045207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2045207" y="103631"/>
                  </a:lnTo>
                  <a:lnTo>
                    <a:pt x="2045207" y="0"/>
                  </a:lnTo>
                  <a:close/>
                </a:path>
              </a:pathLst>
            </a:custGeom>
            <a:solidFill>
              <a:srgbClr val="C63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54368"/>
            <a:ext cx="5697220" cy="104139"/>
            <a:chOff x="0" y="6754368"/>
            <a:chExt cx="5697220" cy="104139"/>
          </a:xfrm>
        </p:grpSpPr>
        <p:sp>
          <p:nvSpPr>
            <p:cNvPr id="6" name="object 6"/>
            <p:cNvSpPr/>
            <p:nvPr/>
          </p:nvSpPr>
          <p:spPr>
            <a:xfrm>
              <a:off x="0" y="6754368"/>
              <a:ext cx="1473835" cy="104139"/>
            </a:xfrm>
            <a:custGeom>
              <a:avLst/>
              <a:gdLst/>
              <a:ahLst/>
              <a:cxnLst/>
              <a:rect l="l" t="t" r="r" b="b"/>
              <a:pathLst>
                <a:path w="1473835" h="104140">
                  <a:moveTo>
                    <a:pt x="1473708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1473708" y="103631"/>
                  </a:lnTo>
                  <a:lnTo>
                    <a:pt x="1473708" y="0"/>
                  </a:lnTo>
                  <a:close/>
                </a:path>
              </a:pathLst>
            </a:custGeom>
            <a:solidFill>
              <a:srgbClr val="008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473708" y="6754368"/>
              <a:ext cx="4223385" cy="104139"/>
            </a:xfrm>
            <a:custGeom>
              <a:avLst/>
              <a:gdLst/>
              <a:ahLst/>
              <a:cxnLst/>
              <a:rect l="l" t="t" r="r" b="b"/>
              <a:pathLst>
                <a:path w="4223385" h="104140">
                  <a:moveTo>
                    <a:pt x="4223004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4223004" y="103631"/>
                  </a:lnTo>
                  <a:lnTo>
                    <a:pt x="4223004" y="0"/>
                  </a:lnTo>
                  <a:close/>
                </a:path>
              </a:pathLst>
            </a:custGeom>
            <a:solidFill>
              <a:srgbClr val="455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8" name="object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03464" y="123444"/>
            <a:ext cx="987551" cy="173735"/>
          </a:xfrm>
          <a:prstGeom prst="rect">
            <a:avLst/>
          </a:prstGeom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07390" y="185389"/>
            <a:ext cx="6659880" cy="1096645"/>
          </a:xfrm>
          <a:prstGeom prst="rect">
            <a:avLst/>
          </a:prstGeom>
        </p:spPr>
        <p:txBody>
          <a:bodyPr vert="horz" wrap="square" lIns="0" tIns="75565" rIns="0" bIns="0" rtlCol="0">
            <a:spAutoFit/>
          </a:bodyPr>
          <a:lstStyle/>
          <a:p>
            <a:pPr marL="12700" marR="5080">
              <a:lnSpc>
                <a:spcPts val="4000"/>
              </a:lnSpc>
              <a:spcBef>
                <a:spcPts val="595"/>
              </a:spcBef>
              <a:tabLst>
                <a:tab pos="1606550" algn="l"/>
              </a:tabLst>
            </a:pPr>
            <a:r>
              <a:rPr sz="3700" dirty="0">
                <a:solidFill>
                  <a:srgbClr val="000000"/>
                </a:solidFill>
              </a:rPr>
              <a:t>How</a:t>
            </a:r>
            <a:r>
              <a:rPr sz="3700" spc="-65" dirty="0">
                <a:solidFill>
                  <a:srgbClr val="000000"/>
                </a:solidFill>
              </a:rPr>
              <a:t> </a:t>
            </a:r>
            <a:r>
              <a:rPr sz="3700" spc="-25" dirty="0">
                <a:solidFill>
                  <a:srgbClr val="000000"/>
                </a:solidFill>
              </a:rPr>
              <a:t>to</a:t>
            </a:r>
            <a:r>
              <a:rPr sz="3700" dirty="0">
                <a:solidFill>
                  <a:srgbClr val="000000"/>
                </a:solidFill>
              </a:rPr>
              <a:t>	use</a:t>
            </a:r>
            <a:r>
              <a:rPr sz="3700" spc="-70" dirty="0">
                <a:solidFill>
                  <a:srgbClr val="000000"/>
                </a:solidFill>
              </a:rPr>
              <a:t> </a:t>
            </a:r>
            <a:r>
              <a:rPr sz="3700" dirty="0">
                <a:solidFill>
                  <a:srgbClr val="000000"/>
                </a:solidFill>
              </a:rPr>
              <a:t>the</a:t>
            </a:r>
            <a:r>
              <a:rPr sz="3700" spc="-70" dirty="0">
                <a:solidFill>
                  <a:srgbClr val="000000"/>
                </a:solidFill>
              </a:rPr>
              <a:t> </a:t>
            </a:r>
            <a:r>
              <a:rPr sz="3700" dirty="0">
                <a:solidFill>
                  <a:srgbClr val="000000"/>
                </a:solidFill>
              </a:rPr>
              <a:t>READ</a:t>
            </a:r>
            <a:r>
              <a:rPr sz="3700" spc="-65" dirty="0">
                <a:solidFill>
                  <a:srgbClr val="000000"/>
                </a:solidFill>
              </a:rPr>
              <a:t> </a:t>
            </a:r>
            <a:r>
              <a:rPr sz="3700" dirty="0">
                <a:solidFill>
                  <a:srgbClr val="000000"/>
                </a:solidFill>
              </a:rPr>
              <a:t>Plan</a:t>
            </a:r>
            <a:r>
              <a:rPr sz="3700" spc="-45" dirty="0">
                <a:solidFill>
                  <a:srgbClr val="000000"/>
                </a:solidFill>
              </a:rPr>
              <a:t> </a:t>
            </a:r>
            <a:r>
              <a:rPr sz="3700" spc="-10" dirty="0">
                <a:solidFill>
                  <a:srgbClr val="000000"/>
                </a:solidFill>
              </a:rPr>
              <a:t>field </a:t>
            </a:r>
            <a:r>
              <a:rPr sz="3700" dirty="0">
                <a:solidFill>
                  <a:srgbClr val="000000"/>
                </a:solidFill>
              </a:rPr>
              <a:t>Column</a:t>
            </a:r>
            <a:r>
              <a:rPr sz="3700" spc="-100" dirty="0">
                <a:solidFill>
                  <a:srgbClr val="000000"/>
                </a:solidFill>
              </a:rPr>
              <a:t> </a:t>
            </a:r>
            <a:r>
              <a:rPr sz="3700" spc="-50" dirty="0">
                <a:solidFill>
                  <a:srgbClr val="000000"/>
                </a:solidFill>
              </a:rPr>
              <a:t>H</a:t>
            </a:r>
            <a:endParaRPr sz="3700"/>
          </a:p>
        </p:txBody>
      </p:sp>
      <p:pic>
        <p:nvPicPr>
          <p:cNvPr id="10" name="object 10" descr="READ plan screenshot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29412" y="1860804"/>
            <a:ext cx="7886699" cy="428091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8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Column</a:t>
            </a:r>
            <a:r>
              <a:rPr spc="-65" dirty="0"/>
              <a:t> </a:t>
            </a:r>
            <a:r>
              <a:rPr dirty="0"/>
              <a:t>J</a:t>
            </a:r>
            <a:r>
              <a:rPr sz="2800" dirty="0"/>
              <a:t>-What</a:t>
            </a:r>
            <a:r>
              <a:rPr sz="2800" spc="-45" dirty="0"/>
              <a:t> </a:t>
            </a:r>
            <a:r>
              <a:rPr sz="2800" dirty="0"/>
              <a:t>test</a:t>
            </a:r>
            <a:r>
              <a:rPr sz="2800" spc="-40" dirty="0"/>
              <a:t> </a:t>
            </a:r>
            <a:r>
              <a:rPr sz="2800" dirty="0"/>
              <a:t>did</a:t>
            </a:r>
            <a:r>
              <a:rPr sz="2800" spc="-25" dirty="0"/>
              <a:t> </a:t>
            </a:r>
            <a:r>
              <a:rPr sz="2800" dirty="0"/>
              <a:t>the</a:t>
            </a:r>
            <a:r>
              <a:rPr sz="2800" spc="-25" dirty="0"/>
              <a:t> </a:t>
            </a:r>
            <a:r>
              <a:rPr sz="2800" dirty="0"/>
              <a:t>student</a:t>
            </a:r>
            <a:r>
              <a:rPr sz="2800" spc="-35" dirty="0"/>
              <a:t> </a:t>
            </a:r>
            <a:r>
              <a:rPr sz="2800" spc="-10" dirty="0"/>
              <a:t>take?</a:t>
            </a:r>
            <a:endParaRPr sz="2800"/>
          </a:p>
        </p:txBody>
      </p:sp>
      <p:pic>
        <p:nvPicPr>
          <p:cNvPr id="3" name="object 3" descr="Reporting Screenshot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808" y="1405127"/>
            <a:ext cx="7437119" cy="5087111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55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56347" y="6754368"/>
            <a:ext cx="1788160" cy="104139"/>
            <a:chOff x="7356347" y="6754368"/>
            <a:chExt cx="1788160" cy="104139"/>
          </a:xfrm>
        </p:grpSpPr>
        <p:sp>
          <p:nvSpPr>
            <p:cNvPr id="4" name="object 4"/>
            <p:cNvSpPr/>
            <p:nvPr/>
          </p:nvSpPr>
          <p:spPr>
            <a:xfrm>
              <a:off x="7356347" y="6754368"/>
              <a:ext cx="893444" cy="104139"/>
            </a:xfrm>
            <a:custGeom>
              <a:avLst/>
              <a:gdLst/>
              <a:ahLst/>
              <a:cxnLst/>
              <a:rect l="l" t="t" r="r" b="b"/>
              <a:pathLst>
                <a:path w="893445" h="104140">
                  <a:moveTo>
                    <a:pt x="893063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893063" y="103631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EFA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50935" y="6754368"/>
              <a:ext cx="893444" cy="104139"/>
            </a:xfrm>
            <a:custGeom>
              <a:avLst/>
              <a:gdLst/>
              <a:ahLst/>
              <a:cxnLst/>
              <a:rect l="l" t="t" r="r" b="b"/>
              <a:pathLst>
                <a:path w="893445" h="104140">
                  <a:moveTo>
                    <a:pt x="893064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893064" y="103631"/>
                  </a:lnTo>
                  <a:lnTo>
                    <a:pt x="893064" y="0"/>
                  </a:lnTo>
                  <a:close/>
                </a:path>
              </a:pathLst>
            </a:custGeom>
            <a:solidFill>
              <a:srgbClr val="C63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54368"/>
            <a:ext cx="7356475" cy="104139"/>
            <a:chOff x="0" y="6754368"/>
            <a:chExt cx="7356475" cy="104139"/>
          </a:xfrm>
        </p:grpSpPr>
        <p:sp>
          <p:nvSpPr>
            <p:cNvPr id="7" name="object 7"/>
            <p:cNvSpPr/>
            <p:nvPr/>
          </p:nvSpPr>
          <p:spPr>
            <a:xfrm>
              <a:off x="0" y="6754368"/>
              <a:ext cx="893444" cy="104139"/>
            </a:xfrm>
            <a:custGeom>
              <a:avLst/>
              <a:gdLst/>
              <a:ahLst/>
              <a:cxnLst/>
              <a:rect l="l" t="t" r="r" b="b"/>
              <a:pathLst>
                <a:path w="893444" h="104140">
                  <a:moveTo>
                    <a:pt x="893063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893063" y="103631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7C9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3063" y="6754368"/>
              <a:ext cx="6463665" cy="104139"/>
            </a:xfrm>
            <a:custGeom>
              <a:avLst/>
              <a:gdLst/>
              <a:ahLst/>
              <a:cxnLst/>
              <a:rect l="l" t="t" r="r" b="b"/>
              <a:pathLst>
                <a:path w="6463665" h="104140">
                  <a:moveTo>
                    <a:pt x="6463284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6463284" y="103631"/>
                  </a:lnTo>
                  <a:lnTo>
                    <a:pt x="6463284" y="0"/>
                  </a:lnTo>
                  <a:close/>
                </a:path>
              </a:pathLst>
            </a:custGeom>
            <a:solidFill>
              <a:srgbClr val="008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2859" y="153924"/>
            <a:ext cx="1315199" cy="175246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07390" y="257591"/>
            <a:ext cx="728725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Column</a:t>
            </a:r>
            <a:r>
              <a:rPr spc="-65" dirty="0"/>
              <a:t> </a:t>
            </a:r>
            <a:r>
              <a:rPr dirty="0"/>
              <a:t>K-</a:t>
            </a:r>
            <a:r>
              <a:rPr spc="-60" dirty="0"/>
              <a:t> </a:t>
            </a:r>
            <a:r>
              <a:rPr sz="2800" dirty="0"/>
              <a:t>What</a:t>
            </a:r>
            <a:r>
              <a:rPr sz="2800" spc="-30" dirty="0"/>
              <a:t> </a:t>
            </a:r>
            <a:r>
              <a:rPr sz="2800" dirty="0"/>
              <a:t>is</a:t>
            </a:r>
            <a:r>
              <a:rPr sz="2800" spc="-35" dirty="0"/>
              <a:t> </a:t>
            </a:r>
            <a:r>
              <a:rPr sz="2800" dirty="0"/>
              <a:t>the</a:t>
            </a:r>
            <a:r>
              <a:rPr sz="2800" spc="-25" dirty="0"/>
              <a:t> </a:t>
            </a:r>
            <a:r>
              <a:rPr sz="2800" dirty="0"/>
              <a:t>student’s</a:t>
            </a:r>
            <a:r>
              <a:rPr sz="2800" spc="-50" dirty="0"/>
              <a:t> </a:t>
            </a:r>
            <a:r>
              <a:rPr sz="2800" spc="-10" dirty="0"/>
              <a:t>score?</a:t>
            </a:r>
            <a:endParaRPr sz="2800"/>
          </a:p>
        </p:txBody>
      </p:sp>
      <p:grpSp>
        <p:nvGrpSpPr>
          <p:cNvPr id="11" name="object 11" descr="Student score screenshot"/>
          <p:cNvGrpSpPr/>
          <p:nvPr/>
        </p:nvGrpSpPr>
        <p:grpSpPr>
          <a:xfrm>
            <a:off x="443483" y="1094232"/>
            <a:ext cx="8437245" cy="5681980"/>
            <a:chOff x="443483" y="1094232"/>
            <a:chExt cx="8437245" cy="568198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43483" y="1094232"/>
              <a:ext cx="8436862" cy="5681471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29411" y="1094232"/>
              <a:ext cx="914400" cy="612775"/>
            </a:xfrm>
            <a:custGeom>
              <a:avLst/>
              <a:gdLst/>
              <a:ahLst/>
              <a:cxnLst/>
              <a:rect l="l" t="t" r="r" b="b"/>
              <a:pathLst>
                <a:path w="914400" h="612775">
                  <a:moveTo>
                    <a:pt x="914400" y="0"/>
                  </a:moveTo>
                  <a:lnTo>
                    <a:pt x="0" y="0"/>
                  </a:lnTo>
                  <a:lnTo>
                    <a:pt x="0" y="612648"/>
                  </a:lnTo>
                  <a:lnTo>
                    <a:pt x="914400" y="612648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455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629412" y="1094232"/>
            <a:ext cx="1123188" cy="452687"/>
          </a:xfrm>
          <a:prstGeom prst="rect">
            <a:avLst/>
          </a:prstGeom>
          <a:ln w="12700">
            <a:solidFill>
              <a:srgbClr val="30447B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9"/>
              </a:spcBef>
            </a:pPr>
            <a:endParaRPr sz="1200" b="1" dirty="0">
              <a:latin typeface="Times New Roman"/>
              <a:cs typeface="Times New Roman"/>
            </a:endParaRPr>
          </a:p>
          <a:p>
            <a:pPr marL="18542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Column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400" b="1" spc="-50" dirty="0">
                <a:solidFill>
                  <a:srgbClr val="FFFFFF"/>
                </a:solidFill>
                <a:latin typeface="Calibri"/>
                <a:cs typeface="Calibri"/>
              </a:rPr>
              <a:t>K</a:t>
            </a:r>
            <a:endParaRPr sz="14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E5ADA7E4-F925-DCD0-8510-4CE19659C959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7390" y="-677108"/>
            <a:ext cx="7640955" cy="677108"/>
          </a:xfrm>
        </p:spPr>
        <p:txBody>
          <a:bodyPr wrap="square" lIns="0" tIns="0" rIns="0" bIns="0" anchor="b">
            <a:spAutoFit/>
          </a:bodyPr>
          <a:lstStyle/>
          <a:p>
            <a:r>
              <a:rPr lang="en-US" dirty="0"/>
              <a:t>Cont. Assessment Reporting</a:t>
            </a:r>
          </a:p>
        </p:txBody>
      </p:sp>
      <p:grpSp>
        <p:nvGrp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1034796"/>
            <a:ext cx="9150985" cy="5082540"/>
            <a:chOff x="0" y="894669"/>
            <a:chExt cx="9150985" cy="50825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909828"/>
              <a:ext cx="9143999" cy="5067287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8058889" y="901019"/>
              <a:ext cx="1085215" cy="930910"/>
            </a:xfrm>
            <a:custGeom>
              <a:avLst/>
              <a:gdLst/>
              <a:ahLst/>
              <a:cxnLst/>
              <a:rect l="l" t="t" r="r" b="b"/>
              <a:pathLst>
                <a:path w="1085215" h="930910">
                  <a:moveTo>
                    <a:pt x="567231" y="0"/>
                  </a:moveTo>
                  <a:lnTo>
                    <a:pt x="517888" y="35"/>
                  </a:lnTo>
                  <a:lnTo>
                    <a:pt x="468952" y="3466"/>
                  </a:lnTo>
                  <a:lnTo>
                    <a:pt x="420730" y="10227"/>
                  </a:lnTo>
                  <a:lnTo>
                    <a:pt x="373535" y="20253"/>
                  </a:lnTo>
                  <a:lnTo>
                    <a:pt x="327674" y="33478"/>
                  </a:lnTo>
                  <a:lnTo>
                    <a:pt x="283458" y="49835"/>
                  </a:lnTo>
                  <a:lnTo>
                    <a:pt x="241197" y="69260"/>
                  </a:lnTo>
                  <a:lnTo>
                    <a:pt x="201201" y="91687"/>
                  </a:lnTo>
                  <a:lnTo>
                    <a:pt x="163778" y="117049"/>
                  </a:lnTo>
                  <a:lnTo>
                    <a:pt x="129240" y="145280"/>
                  </a:lnTo>
                  <a:lnTo>
                    <a:pt x="97895" y="176316"/>
                  </a:lnTo>
                  <a:lnTo>
                    <a:pt x="70054" y="210091"/>
                  </a:lnTo>
                  <a:lnTo>
                    <a:pt x="45234" y="247985"/>
                  </a:lnTo>
                  <a:lnTo>
                    <a:pt x="25922" y="286847"/>
                  </a:lnTo>
                  <a:lnTo>
                    <a:pt x="12015" y="326392"/>
                  </a:lnTo>
                  <a:lnTo>
                    <a:pt x="3408" y="366338"/>
                  </a:lnTo>
                  <a:lnTo>
                    <a:pt x="0" y="406401"/>
                  </a:lnTo>
                  <a:lnTo>
                    <a:pt x="1685" y="446298"/>
                  </a:lnTo>
                  <a:lnTo>
                    <a:pt x="8361" y="485745"/>
                  </a:lnTo>
                  <a:lnTo>
                    <a:pt x="19923" y="524459"/>
                  </a:lnTo>
                  <a:lnTo>
                    <a:pt x="36270" y="562156"/>
                  </a:lnTo>
                  <a:lnTo>
                    <a:pt x="57297" y="598554"/>
                  </a:lnTo>
                  <a:lnTo>
                    <a:pt x="82900" y="633369"/>
                  </a:lnTo>
                  <a:lnTo>
                    <a:pt x="112977" y="666317"/>
                  </a:lnTo>
                  <a:lnTo>
                    <a:pt x="147423" y="697116"/>
                  </a:lnTo>
                  <a:lnTo>
                    <a:pt x="186136" y="725482"/>
                  </a:lnTo>
                  <a:lnTo>
                    <a:pt x="229011" y="751131"/>
                  </a:lnTo>
                  <a:lnTo>
                    <a:pt x="275946" y="773780"/>
                  </a:lnTo>
                  <a:lnTo>
                    <a:pt x="316510" y="930638"/>
                  </a:lnTo>
                  <a:lnTo>
                    <a:pt x="472364" y="823717"/>
                  </a:lnTo>
                  <a:lnTo>
                    <a:pt x="527036" y="827036"/>
                  </a:lnTo>
                  <a:lnTo>
                    <a:pt x="581164" y="826168"/>
                  </a:lnTo>
                  <a:lnTo>
                    <a:pt x="634397" y="821247"/>
                  </a:lnTo>
                  <a:lnTo>
                    <a:pt x="686382" y="812408"/>
                  </a:lnTo>
                  <a:lnTo>
                    <a:pt x="736767" y="799785"/>
                  </a:lnTo>
                  <a:lnTo>
                    <a:pt x="785200" y="783513"/>
                  </a:lnTo>
                  <a:lnTo>
                    <a:pt x="831328" y="763726"/>
                  </a:lnTo>
                  <a:lnTo>
                    <a:pt x="874800" y="740558"/>
                  </a:lnTo>
                  <a:lnTo>
                    <a:pt x="915262" y="714144"/>
                  </a:lnTo>
                  <a:lnTo>
                    <a:pt x="952364" y="684618"/>
                  </a:lnTo>
                  <a:lnTo>
                    <a:pt x="985751" y="652116"/>
                  </a:lnTo>
                  <a:lnTo>
                    <a:pt x="1015073" y="616770"/>
                  </a:lnTo>
                  <a:lnTo>
                    <a:pt x="1039895" y="578875"/>
                  </a:lnTo>
                  <a:lnTo>
                    <a:pt x="1059209" y="540014"/>
                  </a:lnTo>
                  <a:lnTo>
                    <a:pt x="1073118" y="500468"/>
                  </a:lnTo>
                  <a:lnTo>
                    <a:pt x="1081726" y="460522"/>
                  </a:lnTo>
                  <a:lnTo>
                    <a:pt x="1085136" y="420459"/>
                  </a:lnTo>
                  <a:lnTo>
                    <a:pt x="1083452" y="380562"/>
                  </a:lnTo>
                  <a:lnTo>
                    <a:pt x="1076777" y="341115"/>
                  </a:lnTo>
                  <a:lnTo>
                    <a:pt x="1065214" y="302401"/>
                  </a:lnTo>
                  <a:lnTo>
                    <a:pt x="1048868" y="264702"/>
                  </a:lnTo>
                  <a:lnTo>
                    <a:pt x="1027842" y="228304"/>
                  </a:lnTo>
                  <a:lnTo>
                    <a:pt x="1002239" y="193488"/>
                  </a:lnTo>
                  <a:lnTo>
                    <a:pt x="972163" y="160538"/>
                  </a:lnTo>
                  <a:lnTo>
                    <a:pt x="937716" y="129738"/>
                  </a:lnTo>
                  <a:lnTo>
                    <a:pt x="899004" y="101371"/>
                  </a:lnTo>
                  <a:lnTo>
                    <a:pt x="856128" y="75719"/>
                  </a:lnTo>
                  <a:lnTo>
                    <a:pt x="809194" y="53068"/>
                  </a:lnTo>
                  <a:lnTo>
                    <a:pt x="762467" y="35136"/>
                  </a:lnTo>
                  <a:lnTo>
                    <a:pt x="714598" y="20929"/>
                  </a:lnTo>
                  <a:lnTo>
                    <a:pt x="665896" y="10381"/>
                  </a:lnTo>
                  <a:lnTo>
                    <a:pt x="616670" y="3426"/>
                  </a:lnTo>
                  <a:lnTo>
                    <a:pt x="567231" y="0"/>
                  </a:lnTo>
                  <a:close/>
                </a:path>
              </a:pathLst>
            </a:custGeom>
            <a:solidFill>
              <a:srgbClr val="455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058889" y="901019"/>
              <a:ext cx="1085215" cy="930910"/>
            </a:xfrm>
            <a:custGeom>
              <a:avLst/>
              <a:gdLst/>
              <a:ahLst/>
              <a:cxnLst/>
              <a:rect l="l" t="t" r="r" b="b"/>
              <a:pathLst>
                <a:path w="1085215" h="930910">
                  <a:moveTo>
                    <a:pt x="316510" y="930638"/>
                  </a:moveTo>
                  <a:lnTo>
                    <a:pt x="275946" y="773780"/>
                  </a:lnTo>
                  <a:lnTo>
                    <a:pt x="229011" y="751131"/>
                  </a:lnTo>
                  <a:lnTo>
                    <a:pt x="186136" y="725482"/>
                  </a:lnTo>
                  <a:lnTo>
                    <a:pt x="147423" y="697116"/>
                  </a:lnTo>
                  <a:lnTo>
                    <a:pt x="112977" y="666317"/>
                  </a:lnTo>
                  <a:lnTo>
                    <a:pt x="82900" y="633369"/>
                  </a:lnTo>
                  <a:lnTo>
                    <a:pt x="57297" y="598554"/>
                  </a:lnTo>
                  <a:lnTo>
                    <a:pt x="36270" y="562156"/>
                  </a:lnTo>
                  <a:lnTo>
                    <a:pt x="19923" y="524459"/>
                  </a:lnTo>
                  <a:lnTo>
                    <a:pt x="8361" y="485745"/>
                  </a:lnTo>
                  <a:lnTo>
                    <a:pt x="1685" y="446298"/>
                  </a:lnTo>
                  <a:lnTo>
                    <a:pt x="0" y="406401"/>
                  </a:lnTo>
                  <a:lnTo>
                    <a:pt x="3408" y="366338"/>
                  </a:lnTo>
                  <a:lnTo>
                    <a:pt x="12015" y="326392"/>
                  </a:lnTo>
                  <a:lnTo>
                    <a:pt x="25922" y="286847"/>
                  </a:lnTo>
                  <a:lnTo>
                    <a:pt x="45234" y="247985"/>
                  </a:lnTo>
                  <a:lnTo>
                    <a:pt x="70054" y="210091"/>
                  </a:lnTo>
                  <a:lnTo>
                    <a:pt x="97895" y="176316"/>
                  </a:lnTo>
                  <a:lnTo>
                    <a:pt x="129240" y="145280"/>
                  </a:lnTo>
                  <a:lnTo>
                    <a:pt x="163778" y="117049"/>
                  </a:lnTo>
                  <a:lnTo>
                    <a:pt x="201201" y="91687"/>
                  </a:lnTo>
                  <a:lnTo>
                    <a:pt x="241197" y="69260"/>
                  </a:lnTo>
                  <a:lnTo>
                    <a:pt x="283458" y="49835"/>
                  </a:lnTo>
                  <a:lnTo>
                    <a:pt x="327674" y="33478"/>
                  </a:lnTo>
                  <a:lnTo>
                    <a:pt x="373535" y="20253"/>
                  </a:lnTo>
                  <a:lnTo>
                    <a:pt x="420730" y="10227"/>
                  </a:lnTo>
                  <a:lnTo>
                    <a:pt x="468952" y="3466"/>
                  </a:lnTo>
                  <a:lnTo>
                    <a:pt x="517888" y="35"/>
                  </a:lnTo>
                  <a:lnTo>
                    <a:pt x="567231" y="0"/>
                  </a:lnTo>
                  <a:lnTo>
                    <a:pt x="616670" y="3426"/>
                  </a:lnTo>
                  <a:lnTo>
                    <a:pt x="665896" y="10381"/>
                  </a:lnTo>
                  <a:lnTo>
                    <a:pt x="714598" y="20929"/>
                  </a:lnTo>
                  <a:lnTo>
                    <a:pt x="762467" y="35136"/>
                  </a:lnTo>
                  <a:lnTo>
                    <a:pt x="809194" y="53068"/>
                  </a:lnTo>
                  <a:lnTo>
                    <a:pt x="856128" y="75719"/>
                  </a:lnTo>
                  <a:lnTo>
                    <a:pt x="899004" y="101371"/>
                  </a:lnTo>
                  <a:lnTo>
                    <a:pt x="937716" y="129738"/>
                  </a:lnTo>
                  <a:lnTo>
                    <a:pt x="972163" y="160538"/>
                  </a:lnTo>
                  <a:lnTo>
                    <a:pt x="1002239" y="193488"/>
                  </a:lnTo>
                  <a:lnTo>
                    <a:pt x="1027842" y="228304"/>
                  </a:lnTo>
                  <a:lnTo>
                    <a:pt x="1048868" y="264702"/>
                  </a:lnTo>
                  <a:lnTo>
                    <a:pt x="1065214" y="302401"/>
                  </a:lnTo>
                  <a:lnTo>
                    <a:pt x="1076777" y="341115"/>
                  </a:lnTo>
                  <a:lnTo>
                    <a:pt x="1083452" y="380562"/>
                  </a:lnTo>
                  <a:lnTo>
                    <a:pt x="1085136" y="420459"/>
                  </a:lnTo>
                  <a:lnTo>
                    <a:pt x="1081726" y="460522"/>
                  </a:lnTo>
                  <a:lnTo>
                    <a:pt x="1073118" y="500468"/>
                  </a:lnTo>
                  <a:lnTo>
                    <a:pt x="1059209" y="540014"/>
                  </a:lnTo>
                  <a:lnTo>
                    <a:pt x="1039895" y="578875"/>
                  </a:lnTo>
                  <a:lnTo>
                    <a:pt x="1015073" y="616770"/>
                  </a:lnTo>
                  <a:lnTo>
                    <a:pt x="985751" y="652116"/>
                  </a:lnTo>
                  <a:lnTo>
                    <a:pt x="952364" y="684618"/>
                  </a:lnTo>
                  <a:lnTo>
                    <a:pt x="915262" y="714144"/>
                  </a:lnTo>
                  <a:lnTo>
                    <a:pt x="874800" y="740558"/>
                  </a:lnTo>
                  <a:lnTo>
                    <a:pt x="831328" y="763726"/>
                  </a:lnTo>
                  <a:lnTo>
                    <a:pt x="785200" y="783513"/>
                  </a:lnTo>
                  <a:lnTo>
                    <a:pt x="736767" y="799785"/>
                  </a:lnTo>
                  <a:lnTo>
                    <a:pt x="686382" y="812408"/>
                  </a:lnTo>
                  <a:lnTo>
                    <a:pt x="634397" y="821247"/>
                  </a:lnTo>
                  <a:lnTo>
                    <a:pt x="581164" y="826168"/>
                  </a:lnTo>
                  <a:lnTo>
                    <a:pt x="527036" y="827036"/>
                  </a:lnTo>
                  <a:lnTo>
                    <a:pt x="472364" y="823717"/>
                  </a:lnTo>
                  <a:lnTo>
                    <a:pt x="316510" y="930638"/>
                  </a:lnTo>
                  <a:close/>
                </a:path>
              </a:pathLst>
            </a:custGeom>
            <a:ln w="12700">
              <a:solidFill>
                <a:srgbClr val="3044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" name="object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6350" y="1028446"/>
            <a:ext cx="829944" cy="400050"/>
            <a:chOff x="-6350" y="1028446"/>
            <a:chExt cx="829944" cy="400050"/>
          </a:xfrm>
        </p:grpSpPr>
        <p:sp>
          <p:nvSpPr>
            <p:cNvPr id="14" name="object 14"/>
            <p:cNvSpPr/>
            <p:nvPr/>
          </p:nvSpPr>
          <p:spPr>
            <a:xfrm>
              <a:off x="0" y="1034796"/>
              <a:ext cx="817244" cy="387350"/>
            </a:xfrm>
            <a:custGeom>
              <a:avLst/>
              <a:gdLst/>
              <a:ahLst/>
              <a:cxnLst/>
              <a:rect l="l" t="t" r="r" b="b"/>
              <a:pathLst>
                <a:path w="817244" h="387350">
                  <a:moveTo>
                    <a:pt x="752348" y="0"/>
                  </a:moveTo>
                  <a:lnTo>
                    <a:pt x="64516" y="0"/>
                  </a:lnTo>
                  <a:lnTo>
                    <a:pt x="39401" y="5069"/>
                  </a:lnTo>
                  <a:lnTo>
                    <a:pt x="18894" y="18894"/>
                  </a:lnTo>
                  <a:lnTo>
                    <a:pt x="5069" y="39401"/>
                  </a:lnTo>
                  <a:lnTo>
                    <a:pt x="0" y="64515"/>
                  </a:lnTo>
                  <a:lnTo>
                    <a:pt x="0" y="322579"/>
                  </a:lnTo>
                  <a:lnTo>
                    <a:pt x="5069" y="347694"/>
                  </a:lnTo>
                  <a:lnTo>
                    <a:pt x="18894" y="368201"/>
                  </a:lnTo>
                  <a:lnTo>
                    <a:pt x="39401" y="382026"/>
                  </a:lnTo>
                  <a:lnTo>
                    <a:pt x="64516" y="387095"/>
                  </a:lnTo>
                  <a:lnTo>
                    <a:pt x="752348" y="387095"/>
                  </a:lnTo>
                  <a:lnTo>
                    <a:pt x="777462" y="382026"/>
                  </a:lnTo>
                  <a:lnTo>
                    <a:pt x="797969" y="368201"/>
                  </a:lnTo>
                  <a:lnTo>
                    <a:pt x="811794" y="347694"/>
                  </a:lnTo>
                  <a:lnTo>
                    <a:pt x="816863" y="322579"/>
                  </a:lnTo>
                  <a:lnTo>
                    <a:pt x="816863" y="64515"/>
                  </a:lnTo>
                  <a:lnTo>
                    <a:pt x="811794" y="39401"/>
                  </a:lnTo>
                  <a:lnTo>
                    <a:pt x="797969" y="18894"/>
                  </a:lnTo>
                  <a:lnTo>
                    <a:pt x="777462" y="5069"/>
                  </a:lnTo>
                  <a:lnTo>
                    <a:pt x="752348" y="0"/>
                  </a:lnTo>
                  <a:close/>
                </a:path>
              </a:pathLst>
            </a:custGeom>
            <a:solidFill>
              <a:srgbClr val="455FA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1034796"/>
              <a:ext cx="817244" cy="387350"/>
            </a:xfrm>
            <a:custGeom>
              <a:avLst/>
              <a:gdLst/>
              <a:ahLst/>
              <a:cxnLst/>
              <a:rect l="l" t="t" r="r" b="b"/>
              <a:pathLst>
                <a:path w="817244" h="387350">
                  <a:moveTo>
                    <a:pt x="0" y="64515"/>
                  </a:moveTo>
                  <a:lnTo>
                    <a:pt x="5069" y="39401"/>
                  </a:lnTo>
                  <a:lnTo>
                    <a:pt x="18894" y="18894"/>
                  </a:lnTo>
                  <a:lnTo>
                    <a:pt x="39401" y="5069"/>
                  </a:lnTo>
                  <a:lnTo>
                    <a:pt x="64516" y="0"/>
                  </a:lnTo>
                  <a:lnTo>
                    <a:pt x="752348" y="0"/>
                  </a:lnTo>
                  <a:lnTo>
                    <a:pt x="777462" y="5069"/>
                  </a:lnTo>
                  <a:lnTo>
                    <a:pt x="797969" y="18894"/>
                  </a:lnTo>
                  <a:lnTo>
                    <a:pt x="811794" y="39401"/>
                  </a:lnTo>
                  <a:lnTo>
                    <a:pt x="816863" y="64515"/>
                  </a:lnTo>
                  <a:lnTo>
                    <a:pt x="816863" y="322579"/>
                  </a:lnTo>
                  <a:lnTo>
                    <a:pt x="811794" y="347694"/>
                  </a:lnTo>
                  <a:lnTo>
                    <a:pt x="797969" y="368201"/>
                  </a:lnTo>
                  <a:lnTo>
                    <a:pt x="777462" y="382026"/>
                  </a:lnTo>
                  <a:lnTo>
                    <a:pt x="752348" y="387095"/>
                  </a:lnTo>
                  <a:lnTo>
                    <a:pt x="64516" y="387095"/>
                  </a:lnTo>
                  <a:lnTo>
                    <a:pt x="39401" y="382026"/>
                  </a:lnTo>
                  <a:lnTo>
                    <a:pt x="18894" y="368201"/>
                  </a:lnTo>
                  <a:lnTo>
                    <a:pt x="5069" y="347694"/>
                  </a:lnTo>
                  <a:lnTo>
                    <a:pt x="0" y="322579"/>
                  </a:lnTo>
                  <a:lnTo>
                    <a:pt x="0" y="64515"/>
                  </a:lnTo>
                  <a:close/>
                </a:path>
              </a:pathLst>
            </a:custGeom>
            <a:ln w="12700">
              <a:solidFill>
                <a:srgbClr val="3044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131912" y="1122628"/>
            <a:ext cx="817244" cy="19813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Column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Calibri"/>
                <a:cs typeface="Calibri"/>
              </a:rPr>
              <a:t>L</a:t>
            </a:r>
            <a:endParaRPr sz="1200" b="1" dirty="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2212" y="2895601"/>
            <a:ext cx="1010412" cy="407163"/>
          </a:xfrm>
          <a:prstGeom prst="rect">
            <a:avLst/>
          </a:prstGeom>
          <a:solidFill>
            <a:srgbClr val="455FA9"/>
          </a:solidFill>
          <a:ln w="12700">
            <a:solidFill>
              <a:srgbClr val="30447B"/>
            </a:solidFill>
          </a:ln>
        </p:spPr>
        <p:txBody>
          <a:bodyPr vert="horz" wrap="square" lIns="0" tIns="527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15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61925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Column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endParaRPr sz="1200" b="1" dirty="0">
              <a:latin typeface="Calibri"/>
              <a:cs typeface="Calibri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72212" y="5119115"/>
            <a:ext cx="914400" cy="406521"/>
          </a:xfrm>
          <a:prstGeom prst="rect">
            <a:avLst/>
          </a:prstGeom>
          <a:solidFill>
            <a:srgbClr val="455FA9"/>
          </a:solidFill>
          <a:ln w="12700">
            <a:solidFill>
              <a:srgbClr val="30447B"/>
            </a:solidFill>
          </a:ln>
        </p:spPr>
        <p:txBody>
          <a:bodyPr vert="horz" wrap="square" lIns="0" tIns="52069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9"/>
              </a:spcBef>
            </a:pPr>
            <a:endParaRPr sz="1100" dirty="0">
              <a:latin typeface="Times New Roman"/>
              <a:cs typeface="Times New Roman"/>
            </a:endParaRPr>
          </a:p>
          <a:p>
            <a:pPr marL="176530">
              <a:lnSpc>
                <a:spcPct val="100000"/>
              </a:lnSpc>
              <a:spcBef>
                <a:spcPts val="5"/>
              </a:spcBef>
            </a:pPr>
            <a:r>
              <a:rPr sz="1200" b="1" dirty="0">
                <a:solidFill>
                  <a:srgbClr val="FFFFFF"/>
                </a:solidFill>
                <a:latin typeface="Calibri"/>
                <a:cs typeface="Calibri"/>
              </a:rPr>
              <a:t>Column</a:t>
            </a:r>
            <a:r>
              <a:rPr sz="12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b="1" spc="-50" dirty="0">
                <a:solidFill>
                  <a:srgbClr val="FFFFFF"/>
                </a:solidFill>
                <a:latin typeface="Calibri"/>
                <a:cs typeface="Calibri"/>
              </a:rPr>
              <a:t>N</a:t>
            </a:r>
            <a:endParaRPr sz="1200" b="1" dirty="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151792" y="4575298"/>
            <a:ext cx="1819995" cy="1356305"/>
            <a:chOff x="7372857" y="4806441"/>
            <a:chExt cx="927100" cy="702310"/>
          </a:xfrm>
        </p:grpSpPr>
        <p:sp>
          <p:nvSpPr>
            <p:cNvPr id="8" name="object 8"/>
            <p:cNvSpPr/>
            <p:nvPr/>
          </p:nvSpPr>
          <p:spPr>
            <a:xfrm>
              <a:off x="7379207" y="4812791"/>
              <a:ext cx="914400" cy="689610"/>
            </a:xfrm>
            <a:custGeom>
              <a:avLst/>
              <a:gdLst/>
              <a:ahLst/>
              <a:cxnLst/>
              <a:rect l="l" t="t" r="r" b="b"/>
              <a:pathLst>
                <a:path w="914400" h="689610">
                  <a:moveTo>
                    <a:pt x="914400" y="0"/>
                  </a:moveTo>
                  <a:lnTo>
                    <a:pt x="0" y="0"/>
                  </a:lnTo>
                  <a:lnTo>
                    <a:pt x="0" y="612647"/>
                  </a:lnTo>
                  <a:lnTo>
                    <a:pt x="152400" y="612647"/>
                  </a:lnTo>
                  <a:lnTo>
                    <a:pt x="266700" y="689228"/>
                  </a:lnTo>
                  <a:lnTo>
                    <a:pt x="381000" y="612647"/>
                  </a:lnTo>
                  <a:lnTo>
                    <a:pt x="914400" y="612647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455FA9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9" name="object 9"/>
            <p:cNvSpPr/>
            <p:nvPr/>
          </p:nvSpPr>
          <p:spPr>
            <a:xfrm>
              <a:off x="7379207" y="4812791"/>
              <a:ext cx="914400" cy="689610"/>
            </a:xfrm>
            <a:custGeom>
              <a:avLst/>
              <a:gdLst/>
              <a:ahLst/>
              <a:cxnLst/>
              <a:rect l="l" t="t" r="r" b="b"/>
              <a:pathLst>
                <a:path w="914400" h="689610">
                  <a:moveTo>
                    <a:pt x="0" y="0"/>
                  </a:moveTo>
                  <a:lnTo>
                    <a:pt x="152400" y="0"/>
                  </a:lnTo>
                  <a:lnTo>
                    <a:pt x="381000" y="0"/>
                  </a:lnTo>
                  <a:lnTo>
                    <a:pt x="914400" y="0"/>
                  </a:lnTo>
                  <a:lnTo>
                    <a:pt x="914400" y="357377"/>
                  </a:lnTo>
                  <a:lnTo>
                    <a:pt x="914400" y="510539"/>
                  </a:lnTo>
                  <a:lnTo>
                    <a:pt x="914400" y="612647"/>
                  </a:lnTo>
                  <a:lnTo>
                    <a:pt x="381000" y="612647"/>
                  </a:lnTo>
                  <a:lnTo>
                    <a:pt x="266700" y="689228"/>
                  </a:lnTo>
                  <a:lnTo>
                    <a:pt x="152400" y="612647"/>
                  </a:lnTo>
                  <a:lnTo>
                    <a:pt x="0" y="612647"/>
                  </a:lnTo>
                  <a:lnTo>
                    <a:pt x="0" y="510539"/>
                  </a:lnTo>
                  <a:lnTo>
                    <a:pt x="0" y="357377"/>
                  </a:lnTo>
                  <a:lnTo>
                    <a:pt x="0" y="0"/>
                  </a:lnTo>
                  <a:close/>
                </a:path>
              </a:pathLst>
            </a:custGeom>
            <a:ln w="12699">
              <a:solidFill>
                <a:srgbClr val="3044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8357234" y="926397"/>
            <a:ext cx="48640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-635" algn="ctr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Ok</a:t>
            </a:r>
            <a:r>
              <a:rPr sz="12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sz="1200" dirty="0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r>
              <a:rPr sz="12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200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200" spc="-20" dirty="0">
                <a:solidFill>
                  <a:srgbClr val="FFFFFF"/>
                </a:solidFill>
                <a:latin typeface="Calibri"/>
                <a:cs typeface="Calibri"/>
              </a:rPr>
              <a:t>same date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7170891" y="4793347"/>
            <a:ext cx="1294928" cy="99706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indent="635" algn="ctr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25" dirty="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 Column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r>
              <a:rPr sz="1600" b="1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Calibri"/>
                <a:cs typeface="Calibri"/>
              </a:rPr>
              <a:t>Column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M</a:t>
            </a:r>
            <a:r>
              <a:rPr sz="1600" b="1" spc="-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sz="16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sz="16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600" b="1" spc="-50" dirty="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1600" b="1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55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56347" y="6754368"/>
            <a:ext cx="1788160" cy="104139"/>
            <a:chOff x="7356347" y="6754368"/>
            <a:chExt cx="1788160" cy="104139"/>
          </a:xfrm>
        </p:grpSpPr>
        <p:sp>
          <p:nvSpPr>
            <p:cNvPr id="4" name="object 4"/>
            <p:cNvSpPr/>
            <p:nvPr/>
          </p:nvSpPr>
          <p:spPr>
            <a:xfrm>
              <a:off x="7356347" y="6754368"/>
              <a:ext cx="893444" cy="104139"/>
            </a:xfrm>
            <a:custGeom>
              <a:avLst/>
              <a:gdLst/>
              <a:ahLst/>
              <a:cxnLst/>
              <a:rect l="l" t="t" r="r" b="b"/>
              <a:pathLst>
                <a:path w="893445" h="104140">
                  <a:moveTo>
                    <a:pt x="893063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893063" y="103631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EFA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50935" y="6754368"/>
              <a:ext cx="893444" cy="104139"/>
            </a:xfrm>
            <a:custGeom>
              <a:avLst/>
              <a:gdLst/>
              <a:ahLst/>
              <a:cxnLst/>
              <a:rect l="l" t="t" r="r" b="b"/>
              <a:pathLst>
                <a:path w="893445" h="104140">
                  <a:moveTo>
                    <a:pt x="893064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893064" y="103631"/>
                  </a:lnTo>
                  <a:lnTo>
                    <a:pt x="893064" y="0"/>
                  </a:lnTo>
                  <a:close/>
                </a:path>
              </a:pathLst>
            </a:custGeom>
            <a:solidFill>
              <a:srgbClr val="C63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54368"/>
            <a:ext cx="7356475" cy="104139"/>
            <a:chOff x="0" y="6754368"/>
            <a:chExt cx="7356475" cy="104139"/>
          </a:xfrm>
        </p:grpSpPr>
        <p:sp>
          <p:nvSpPr>
            <p:cNvPr id="7" name="object 7"/>
            <p:cNvSpPr/>
            <p:nvPr/>
          </p:nvSpPr>
          <p:spPr>
            <a:xfrm>
              <a:off x="0" y="6754368"/>
              <a:ext cx="893444" cy="104139"/>
            </a:xfrm>
            <a:custGeom>
              <a:avLst/>
              <a:gdLst/>
              <a:ahLst/>
              <a:cxnLst/>
              <a:rect l="l" t="t" r="r" b="b"/>
              <a:pathLst>
                <a:path w="893444" h="104140">
                  <a:moveTo>
                    <a:pt x="893063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893063" y="103631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7C9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3063" y="6754368"/>
              <a:ext cx="6463665" cy="104139"/>
            </a:xfrm>
            <a:custGeom>
              <a:avLst/>
              <a:gdLst/>
              <a:ahLst/>
              <a:cxnLst/>
              <a:rect l="l" t="t" r="r" b="b"/>
              <a:pathLst>
                <a:path w="6463665" h="104140">
                  <a:moveTo>
                    <a:pt x="6463284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6463284" y="103631"/>
                  </a:lnTo>
                  <a:lnTo>
                    <a:pt x="6463284" y="0"/>
                  </a:lnTo>
                  <a:close/>
                </a:path>
              </a:pathLst>
            </a:custGeom>
            <a:solidFill>
              <a:srgbClr val="008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2859" y="153924"/>
            <a:ext cx="1315199" cy="175246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1863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What</a:t>
            </a:r>
            <a:r>
              <a:rPr spc="-45" dirty="0"/>
              <a:t> </a:t>
            </a:r>
            <a:r>
              <a:rPr dirty="0"/>
              <a:t>did</a:t>
            </a:r>
            <a:r>
              <a:rPr spc="-40" dirty="0"/>
              <a:t> </a:t>
            </a:r>
            <a:r>
              <a:rPr dirty="0"/>
              <a:t>the</a:t>
            </a:r>
            <a:r>
              <a:rPr spc="-35" dirty="0"/>
              <a:t> </a:t>
            </a:r>
            <a:r>
              <a:rPr dirty="0"/>
              <a:t>READ</a:t>
            </a:r>
            <a:r>
              <a:rPr spc="-65" dirty="0"/>
              <a:t> </a:t>
            </a:r>
            <a:r>
              <a:rPr spc="-20" dirty="0"/>
              <a:t>plan </a:t>
            </a:r>
            <a:r>
              <a:rPr spc="-10" dirty="0"/>
              <a:t>provide?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98907" y="2470810"/>
            <a:ext cx="817880" cy="16148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97790" algn="ctr">
              <a:lnSpc>
                <a:spcPts val="944"/>
              </a:lnSpc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Column</a:t>
            </a:r>
            <a:r>
              <a:rPr sz="1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000">
              <a:latin typeface="Calibri"/>
              <a:cs typeface="Calibri"/>
            </a:endParaRPr>
          </a:p>
          <a:p>
            <a:pPr marR="97790" indent="-1905" algn="ctr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summer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05"/>
              </a:spcBef>
            </a:pPr>
            <a:endParaRPr sz="1000">
              <a:latin typeface="Calibri"/>
              <a:cs typeface="Calibri"/>
            </a:endParaRPr>
          </a:p>
          <a:p>
            <a:pPr marL="86995" indent="5715" algn="just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Column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only</a:t>
            </a:r>
            <a:r>
              <a:rPr sz="1000" spc="-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dirty="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sz="11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100" spc="-10" dirty="0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97991" y="2369820"/>
            <a:ext cx="1010919" cy="1786255"/>
          </a:xfrm>
          <a:custGeom>
            <a:avLst/>
            <a:gdLst/>
            <a:ahLst/>
            <a:cxnLst/>
            <a:rect l="l" t="t" r="r" b="b"/>
            <a:pathLst>
              <a:path w="1010919" h="1786254">
                <a:moveTo>
                  <a:pt x="0" y="0"/>
                </a:moveTo>
                <a:lnTo>
                  <a:pt x="914400" y="0"/>
                </a:lnTo>
                <a:lnTo>
                  <a:pt x="914400" y="612648"/>
                </a:lnTo>
                <a:lnTo>
                  <a:pt x="0" y="612648"/>
                </a:lnTo>
                <a:lnTo>
                  <a:pt x="0" y="0"/>
                </a:lnTo>
                <a:close/>
              </a:path>
              <a:path w="1010919" h="1786254">
                <a:moveTo>
                  <a:pt x="96012" y="1173479"/>
                </a:moveTo>
                <a:lnTo>
                  <a:pt x="1010412" y="1173479"/>
                </a:lnTo>
                <a:lnTo>
                  <a:pt x="1010412" y="1786127"/>
                </a:lnTo>
                <a:lnTo>
                  <a:pt x="96012" y="1786127"/>
                </a:lnTo>
                <a:lnTo>
                  <a:pt x="96012" y="1173479"/>
                </a:lnTo>
                <a:close/>
              </a:path>
            </a:pathLst>
          </a:custGeom>
          <a:ln w="12700">
            <a:solidFill>
              <a:srgbClr val="3044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3" descr="Reporting screenshot"/>
          <p:cNvGrpSpPr/>
          <p:nvPr/>
        </p:nvGrpSpPr>
        <p:grpSpPr>
          <a:xfrm>
            <a:off x="463295" y="2029967"/>
            <a:ext cx="7886700" cy="4253865"/>
            <a:chOff x="463295" y="2029967"/>
            <a:chExt cx="7886700" cy="4253865"/>
          </a:xfrm>
        </p:grpSpPr>
        <p:sp>
          <p:nvSpPr>
            <p:cNvPr id="14" name="object 14"/>
            <p:cNvSpPr/>
            <p:nvPr/>
          </p:nvSpPr>
          <p:spPr>
            <a:xfrm>
              <a:off x="794004" y="4555235"/>
              <a:ext cx="914400" cy="612775"/>
            </a:xfrm>
            <a:custGeom>
              <a:avLst/>
              <a:gdLst/>
              <a:ahLst/>
              <a:cxnLst/>
              <a:rect l="l" t="t" r="r" b="b"/>
              <a:pathLst>
                <a:path w="914400" h="612775">
                  <a:moveTo>
                    <a:pt x="0" y="0"/>
                  </a:moveTo>
                  <a:lnTo>
                    <a:pt x="914400" y="0"/>
                  </a:lnTo>
                  <a:lnTo>
                    <a:pt x="914400" y="612648"/>
                  </a:lnTo>
                  <a:lnTo>
                    <a:pt x="0" y="61264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3044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63295" y="2029967"/>
              <a:ext cx="7886699" cy="425347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97991" y="3407663"/>
              <a:ext cx="914400" cy="612775"/>
            </a:xfrm>
            <a:custGeom>
              <a:avLst/>
              <a:gdLst/>
              <a:ahLst/>
              <a:cxnLst/>
              <a:rect l="l" t="t" r="r" b="b"/>
              <a:pathLst>
                <a:path w="914400" h="612775">
                  <a:moveTo>
                    <a:pt x="914400" y="0"/>
                  </a:moveTo>
                  <a:lnTo>
                    <a:pt x="0" y="0"/>
                  </a:lnTo>
                  <a:lnTo>
                    <a:pt x="0" y="612648"/>
                  </a:lnTo>
                  <a:lnTo>
                    <a:pt x="914400" y="612648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455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7991" y="3407663"/>
              <a:ext cx="914400" cy="612775"/>
            </a:xfrm>
            <a:custGeom>
              <a:avLst/>
              <a:gdLst/>
              <a:ahLst/>
              <a:cxnLst/>
              <a:rect l="l" t="t" r="r" b="b"/>
              <a:pathLst>
                <a:path w="914400" h="612775">
                  <a:moveTo>
                    <a:pt x="0" y="0"/>
                  </a:moveTo>
                  <a:lnTo>
                    <a:pt x="914400" y="0"/>
                  </a:lnTo>
                  <a:lnTo>
                    <a:pt x="914400" y="612648"/>
                  </a:lnTo>
                  <a:lnTo>
                    <a:pt x="0" y="61264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3044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94004" y="3543300"/>
            <a:ext cx="818515" cy="477520"/>
          </a:xfrm>
          <a:prstGeom prst="rect">
            <a:avLst/>
          </a:prstGeom>
          <a:solidFill>
            <a:srgbClr val="455FA9"/>
          </a:solidFill>
          <a:ln w="12700">
            <a:solidFill>
              <a:srgbClr val="30447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05410">
              <a:lnSpc>
                <a:spcPts val="680"/>
              </a:lnSpc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Column</a:t>
            </a:r>
            <a:r>
              <a:rPr sz="1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50" dirty="0">
                <a:solidFill>
                  <a:srgbClr val="FFFFFF"/>
                </a:solidFill>
                <a:latin typeface="Calibri"/>
                <a:cs typeface="Calibri"/>
              </a:rPr>
              <a:t>O</a:t>
            </a:r>
            <a:endParaRPr sz="1000">
              <a:latin typeface="Calibri"/>
              <a:cs typeface="Calibri"/>
            </a:endParaRPr>
          </a:p>
          <a:p>
            <a:pPr marL="4445" marR="93980" indent="45085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summer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2022</a:t>
            </a:r>
            <a:endParaRPr sz="1000">
              <a:latin typeface="Calibri"/>
              <a:cs typeface="Calibri"/>
            </a:endParaRPr>
          </a:p>
        </p:txBody>
      </p:sp>
      <p:grpSp>
        <p:nvGrpSpPr>
          <p:cNvPr id="19" name="object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91641" y="4362958"/>
            <a:ext cx="927100" cy="625475"/>
            <a:chOff x="691641" y="4362958"/>
            <a:chExt cx="927100" cy="625475"/>
          </a:xfrm>
        </p:grpSpPr>
        <p:sp>
          <p:nvSpPr>
            <p:cNvPr id="20" name="object 20"/>
            <p:cNvSpPr/>
            <p:nvPr/>
          </p:nvSpPr>
          <p:spPr>
            <a:xfrm>
              <a:off x="697991" y="4369308"/>
              <a:ext cx="914400" cy="612775"/>
            </a:xfrm>
            <a:custGeom>
              <a:avLst/>
              <a:gdLst/>
              <a:ahLst/>
              <a:cxnLst/>
              <a:rect l="l" t="t" r="r" b="b"/>
              <a:pathLst>
                <a:path w="914400" h="612775">
                  <a:moveTo>
                    <a:pt x="914400" y="0"/>
                  </a:moveTo>
                  <a:lnTo>
                    <a:pt x="0" y="0"/>
                  </a:lnTo>
                  <a:lnTo>
                    <a:pt x="0" y="612648"/>
                  </a:lnTo>
                  <a:lnTo>
                    <a:pt x="914400" y="612648"/>
                  </a:lnTo>
                  <a:lnTo>
                    <a:pt x="914400" y="0"/>
                  </a:lnTo>
                  <a:close/>
                </a:path>
              </a:pathLst>
            </a:custGeom>
            <a:solidFill>
              <a:srgbClr val="455FA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97991" y="4369308"/>
              <a:ext cx="914400" cy="612775"/>
            </a:xfrm>
            <a:custGeom>
              <a:avLst/>
              <a:gdLst/>
              <a:ahLst/>
              <a:cxnLst/>
              <a:rect l="l" t="t" r="r" b="b"/>
              <a:pathLst>
                <a:path w="914400" h="612775">
                  <a:moveTo>
                    <a:pt x="0" y="0"/>
                  </a:moveTo>
                  <a:lnTo>
                    <a:pt x="914400" y="0"/>
                  </a:lnTo>
                  <a:lnTo>
                    <a:pt x="914400" y="612648"/>
                  </a:lnTo>
                  <a:lnTo>
                    <a:pt x="0" y="612648"/>
                  </a:lnTo>
                  <a:lnTo>
                    <a:pt x="0" y="0"/>
                  </a:lnTo>
                  <a:close/>
                </a:path>
              </a:pathLst>
            </a:custGeom>
            <a:ln w="12700">
              <a:solidFill>
                <a:srgbClr val="30447B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97991" y="4369308"/>
            <a:ext cx="914400" cy="186055"/>
          </a:xfrm>
          <a:prstGeom prst="rect">
            <a:avLst/>
          </a:prstGeom>
          <a:solidFill>
            <a:srgbClr val="455FA9"/>
          </a:solidFill>
          <a:ln w="12700">
            <a:solidFill>
              <a:srgbClr val="30447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97790">
              <a:lnSpc>
                <a:spcPts val="1155"/>
              </a:lnSpc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Column</a:t>
            </a:r>
            <a:r>
              <a:rPr sz="1000" spc="-1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P</a:t>
            </a:r>
            <a:r>
              <a:rPr sz="1000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94004" y="4555235"/>
            <a:ext cx="818515" cy="426720"/>
          </a:xfrm>
          <a:prstGeom prst="rect">
            <a:avLst/>
          </a:prstGeom>
          <a:solidFill>
            <a:srgbClr val="455FA9"/>
          </a:solidFill>
          <a:ln w="12700">
            <a:solidFill>
              <a:srgbClr val="30447B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161290">
              <a:lnSpc>
                <a:spcPts val="890"/>
              </a:lnSpc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r>
              <a:rPr sz="1000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endParaRPr sz="1000">
              <a:latin typeface="Calibri"/>
              <a:cs typeface="Calibri"/>
            </a:endParaRPr>
          </a:p>
          <a:p>
            <a:pPr marL="54610" marR="145415" indent="63500">
              <a:lnSpc>
                <a:spcPct val="100000"/>
              </a:lnSpc>
            </a:pP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25" dirty="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sz="1000" dirty="0">
                <a:solidFill>
                  <a:srgbClr val="FFFFFF"/>
                </a:solidFill>
                <a:latin typeface="Calibri"/>
                <a:cs typeface="Calibri"/>
              </a:rPr>
              <a:t> after</a:t>
            </a:r>
            <a:r>
              <a:rPr sz="10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school</a:t>
            </a:r>
            <a:endParaRPr sz="1000">
              <a:latin typeface="Calibri"/>
              <a:cs typeface="Calibri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697991" y="5303520"/>
            <a:ext cx="914400" cy="612775"/>
          </a:xfrm>
          <a:prstGeom prst="rect">
            <a:avLst/>
          </a:prstGeom>
          <a:solidFill>
            <a:srgbClr val="455FA9"/>
          </a:solidFill>
          <a:ln w="12700">
            <a:solidFill>
              <a:srgbClr val="30447B"/>
            </a:solidFill>
          </a:ln>
        </p:spPr>
        <p:txBody>
          <a:bodyPr vert="horz" wrap="square" lIns="0" tIns="69850" rIns="0" bIns="0" rtlCol="0">
            <a:spAutoFit/>
          </a:bodyPr>
          <a:lstStyle/>
          <a:p>
            <a:pPr marL="113030" marR="106045" indent="112395">
              <a:lnSpc>
                <a:spcPct val="105400"/>
              </a:lnSpc>
              <a:spcBef>
                <a:spcPts val="550"/>
              </a:spcBef>
            </a:pP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Column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50" dirty="0">
                <a:solidFill>
                  <a:srgbClr val="FFFFFF"/>
                </a:solidFill>
                <a:latin typeface="Calibri"/>
                <a:cs typeface="Calibri"/>
              </a:rPr>
              <a:t>Q</a:t>
            </a:r>
            <a:r>
              <a:rPr sz="9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during</a:t>
            </a:r>
            <a:r>
              <a:rPr sz="900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900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900" spc="-25" dirty="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sz="900" spc="50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000" spc="-10" dirty="0">
                <a:solidFill>
                  <a:srgbClr val="FFFFFF"/>
                </a:solidFill>
                <a:latin typeface="Calibri"/>
                <a:cs typeface="Calibri"/>
              </a:rPr>
              <a:t>interventions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55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56347" y="6754368"/>
            <a:ext cx="1788160" cy="104139"/>
            <a:chOff x="7356347" y="6754368"/>
            <a:chExt cx="1788160" cy="104139"/>
          </a:xfrm>
        </p:grpSpPr>
        <p:sp>
          <p:nvSpPr>
            <p:cNvPr id="4" name="object 4"/>
            <p:cNvSpPr/>
            <p:nvPr/>
          </p:nvSpPr>
          <p:spPr>
            <a:xfrm>
              <a:off x="7356347" y="6754368"/>
              <a:ext cx="893444" cy="104139"/>
            </a:xfrm>
            <a:custGeom>
              <a:avLst/>
              <a:gdLst/>
              <a:ahLst/>
              <a:cxnLst/>
              <a:rect l="l" t="t" r="r" b="b"/>
              <a:pathLst>
                <a:path w="893445" h="104140">
                  <a:moveTo>
                    <a:pt x="893063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893063" y="103631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EFA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50935" y="6754368"/>
              <a:ext cx="893444" cy="104139"/>
            </a:xfrm>
            <a:custGeom>
              <a:avLst/>
              <a:gdLst/>
              <a:ahLst/>
              <a:cxnLst/>
              <a:rect l="l" t="t" r="r" b="b"/>
              <a:pathLst>
                <a:path w="893445" h="104140">
                  <a:moveTo>
                    <a:pt x="893064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893064" y="103631"/>
                  </a:lnTo>
                  <a:lnTo>
                    <a:pt x="893064" y="0"/>
                  </a:lnTo>
                  <a:close/>
                </a:path>
              </a:pathLst>
            </a:custGeom>
            <a:solidFill>
              <a:srgbClr val="C63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54368"/>
            <a:ext cx="7356475" cy="104139"/>
            <a:chOff x="0" y="6754368"/>
            <a:chExt cx="7356475" cy="104139"/>
          </a:xfrm>
        </p:grpSpPr>
        <p:sp>
          <p:nvSpPr>
            <p:cNvPr id="7" name="object 7"/>
            <p:cNvSpPr/>
            <p:nvPr/>
          </p:nvSpPr>
          <p:spPr>
            <a:xfrm>
              <a:off x="0" y="6754368"/>
              <a:ext cx="893444" cy="104139"/>
            </a:xfrm>
            <a:custGeom>
              <a:avLst/>
              <a:gdLst/>
              <a:ahLst/>
              <a:cxnLst/>
              <a:rect l="l" t="t" r="r" b="b"/>
              <a:pathLst>
                <a:path w="893444" h="104140">
                  <a:moveTo>
                    <a:pt x="893063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893063" y="103631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7C9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3063" y="6754368"/>
              <a:ext cx="6463665" cy="104139"/>
            </a:xfrm>
            <a:custGeom>
              <a:avLst/>
              <a:gdLst/>
              <a:ahLst/>
              <a:cxnLst/>
              <a:rect l="l" t="t" r="r" b="b"/>
              <a:pathLst>
                <a:path w="6463665" h="104140">
                  <a:moveTo>
                    <a:pt x="6463284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6463284" y="103631"/>
                  </a:lnTo>
                  <a:lnTo>
                    <a:pt x="6463284" y="0"/>
                  </a:lnTo>
                  <a:close/>
                </a:path>
              </a:pathLst>
            </a:custGeom>
            <a:solidFill>
              <a:srgbClr val="008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2859" y="153924"/>
            <a:ext cx="1315199" cy="175246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1863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spc="-470" dirty="0"/>
              <a:t>T</a:t>
            </a:r>
            <a:r>
              <a:rPr spc="25" dirty="0"/>
              <a:t>em</a:t>
            </a:r>
            <a:r>
              <a:rPr spc="20" dirty="0"/>
              <a:t>p</a:t>
            </a:r>
            <a:r>
              <a:rPr spc="30" dirty="0"/>
              <a:t>l</a:t>
            </a:r>
            <a:r>
              <a:rPr spc="15" dirty="0"/>
              <a:t>at</a:t>
            </a:r>
            <a:r>
              <a:rPr spc="25" dirty="0"/>
              <a:t>e</a:t>
            </a:r>
            <a:r>
              <a:rPr spc="-65" dirty="0"/>
              <a:t> </a:t>
            </a:r>
            <a:r>
              <a:rPr dirty="0"/>
              <a:t>Link,</a:t>
            </a:r>
            <a:r>
              <a:rPr spc="-80" dirty="0"/>
              <a:t> </a:t>
            </a:r>
            <a:r>
              <a:rPr dirty="0"/>
              <a:t>Cut</a:t>
            </a:r>
            <a:r>
              <a:rPr spc="-65" dirty="0"/>
              <a:t> </a:t>
            </a:r>
            <a:r>
              <a:rPr dirty="0"/>
              <a:t>Scores</a:t>
            </a:r>
            <a:r>
              <a:rPr spc="-85" dirty="0"/>
              <a:t> </a:t>
            </a:r>
            <a:r>
              <a:rPr spc="-25" dirty="0"/>
              <a:t>and </a:t>
            </a:r>
            <a:r>
              <a:rPr dirty="0"/>
              <a:t>Naming</a:t>
            </a:r>
            <a:r>
              <a:rPr spc="-65" dirty="0"/>
              <a:t> </a:t>
            </a:r>
            <a:r>
              <a:rPr spc="-10" dirty="0"/>
              <a:t>Conventions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07390" y="1759585"/>
            <a:ext cx="7469505" cy="4076065"/>
          </a:xfrm>
          <a:prstGeom prst="rect">
            <a:avLst/>
          </a:prstGeom>
        </p:spPr>
        <p:txBody>
          <a:bodyPr vert="horz" wrap="square" lIns="0" tIns="97155" rIns="0" bIns="0" rtlCol="0">
            <a:spAutoFit/>
          </a:bodyPr>
          <a:lstStyle/>
          <a:p>
            <a:pPr marL="12700" marR="496570" indent="-11430">
              <a:lnSpc>
                <a:spcPct val="80000"/>
              </a:lnSpc>
              <a:spcBef>
                <a:spcPts val="765"/>
              </a:spcBef>
              <a:buSzPct val="96428"/>
              <a:buFont typeface="Arial"/>
              <a:buChar char="•"/>
              <a:tabLst>
                <a:tab pos="12700" algn="l"/>
                <a:tab pos="134620" algn="l"/>
              </a:tabLst>
            </a:pPr>
            <a:r>
              <a:rPr sz="28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	202</a:t>
            </a:r>
            <a:r>
              <a:rPr lang="en-US" sz="28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3-2024</a:t>
            </a:r>
            <a:r>
              <a:rPr sz="2800" u="sng" spc="-2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READ</a:t>
            </a:r>
            <a:r>
              <a:rPr sz="2800" u="sng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Spring</a:t>
            </a:r>
            <a:r>
              <a:rPr sz="2800" u="sng" spc="-5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Assessment</a:t>
            </a:r>
            <a:r>
              <a:rPr sz="28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File</a:t>
            </a:r>
            <a:r>
              <a:rPr sz="2800" u="sng" spc="-6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Layout</a:t>
            </a:r>
            <a:r>
              <a:rPr sz="2800" u="none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800" u="sng" spc="-3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Template</a:t>
            </a:r>
            <a:r>
              <a:rPr sz="2800" u="sng" spc="-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(Excel)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5"/>
              </a:spcBef>
              <a:buClr>
                <a:srgbClr val="FFFFFF"/>
              </a:buClr>
              <a:buFont typeface="Arial"/>
              <a:buChar char="•"/>
            </a:pPr>
            <a:endParaRPr sz="2800" dirty="0">
              <a:latin typeface="Calibri"/>
              <a:cs typeface="Calibri"/>
            </a:endParaRPr>
          </a:p>
          <a:p>
            <a:pPr marL="135255" indent="-133350">
              <a:lnSpc>
                <a:spcPct val="100000"/>
              </a:lnSpc>
              <a:buSzPct val="96428"/>
              <a:buFont typeface="Arial"/>
              <a:buChar char="•"/>
              <a:tabLst>
                <a:tab pos="135255" algn="l"/>
              </a:tabLst>
            </a:pPr>
            <a:r>
              <a:rPr sz="2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Cut</a:t>
            </a:r>
            <a:r>
              <a:rPr sz="2800" u="sng" spc="-9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Scores</a:t>
            </a:r>
            <a:r>
              <a:rPr sz="2800" u="sng" spc="-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Documents</a:t>
            </a:r>
            <a:r>
              <a:rPr sz="2800" u="sng" spc="-8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for</a:t>
            </a:r>
            <a:r>
              <a:rPr sz="2800" u="sng" spc="-105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800" u="sng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Interim</a:t>
            </a:r>
            <a:r>
              <a:rPr sz="2800" u="sng" spc="-10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sz="2800" u="sng" spc="-10" dirty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Assessments</a:t>
            </a:r>
            <a:endParaRPr sz="28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90"/>
              </a:spcBef>
            </a:pP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110000"/>
              </a:lnSpc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Please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name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your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submission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with</a:t>
            </a:r>
            <a:r>
              <a:rPr sz="28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NO</a:t>
            </a:r>
            <a:r>
              <a:rPr sz="28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spaces: SchoolCode_SchoolAcronym_READ</a:t>
            </a:r>
            <a:r>
              <a:rPr lang="en-US" sz="2800" spc="-10" dirty="0">
                <a:solidFill>
                  <a:srgbClr val="FFFFFF"/>
                </a:solidFill>
                <a:latin typeface="Arial"/>
                <a:cs typeface="Arial"/>
              </a:rPr>
              <a:t>K3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_Date</a:t>
            </a:r>
            <a:endParaRPr sz="2800" dirty="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85"/>
              </a:spcBef>
            </a:pPr>
            <a:endParaRPr sz="28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0657_AAK_READ</a:t>
            </a:r>
            <a:r>
              <a:rPr lang="en-US" sz="2800" spc="-10" dirty="0">
                <a:solidFill>
                  <a:srgbClr val="FFFFFF"/>
                </a:solidFill>
                <a:latin typeface="Arial"/>
                <a:cs typeface="Arial"/>
              </a:rPr>
              <a:t>K3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_05152023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3610355"/>
            <a:ext cx="786383" cy="781811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55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56347" y="6754368"/>
            <a:ext cx="1788160" cy="104139"/>
            <a:chOff x="7356347" y="6754368"/>
            <a:chExt cx="1788160" cy="104139"/>
          </a:xfrm>
        </p:grpSpPr>
        <p:sp>
          <p:nvSpPr>
            <p:cNvPr id="4" name="object 4"/>
            <p:cNvSpPr/>
            <p:nvPr/>
          </p:nvSpPr>
          <p:spPr>
            <a:xfrm>
              <a:off x="7356347" y="6754368"/>
              <a:ext cx="893444" cy="104139"/>
            </a:xfrm>
            <a:custGeom>
              <a:avLst/>
              <a:gdLst/>
              <a:ahLst/>
              <a:cxnLst/>
              <a:rect l="l" t="t" r="r" b="b"/>
              <a:pathLst>
                <a:path w="893445" h="104140">
                  <a:moveTo>
                    <a:pt x="893063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893063" y="103631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EFA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50935" y="6754368"/>
              <a:ext cx="893444" cy="104139"/>
            </a:xfrm>
            <a:custGeom>
              <a:avLst/>
              <a:gdLst/>
              <a:ahLst/>
              <a:cxnLst/>
              <a:rect l="l" t="t" r="r" b="b"/>
              <a:pathLst>
                <a:path w="893445" h="104140">
                  <a:moveTo>
                    <a:pt x="893064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893064" y="103631"/>
                  </a:lnTo>
                  <a:lnTo>
                    <a:pt x="893064" y="0"/>
                  </a:lnTo>
                  <a:close/>
                </a:path>
              </a:pathLst>
            </a:custGeom>
            <a:solidFill>
              <a:srgbClr val="C63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54368"/>
            <a:ext cx="7356475" cy="104139"/>
            <a:chOff x="0" y="6754368"/>
            <a:chExt cx="7356475" cy="104139"/>
          </a:xfrm>
        </p:grpSpPr>
        <p:sp>
          <p:nvSpPr>
            <p:cNvPr id="7" name="object 7"/>
            <p:cNvSpPr/>
            <p:nvPr/>
          </p:nvSpPr>
          <p:spPr>
            <a:xfrm>
              <a:off x="0" y="6754368"/>
              <a:ext cx="893444" cy="104139"/>
            </a:xfrm>
            <a:custGeom>
              <a:avLst/>
              <a:gdLst/>
              <a:ahLst/>
              <a:cxnLst/>
              <a:rect l="l" t="t" r="r" b="b"/>
              <a:pathLst>
                <a:path w="893444" h="104140">
                  <a:moveTo>
                    <a:pt x="893063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893063" y="103631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7C9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3063" y="6754368"/>
              <a:ext cx="6463665" cy="104139"/>
            </a:xfrm>
            <a:custGeom>
              <a:avLst/>
              <a:gdLst/>
              <a:ahLst/>
              <a:cxnLst/>
              <a:rect l="l" t="t" r="r" b="b"/>
              <a:pathLst>
                <a:path w="6463665" h="104140">
                  <a:moveTo>
                    <a:pt x="6463284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6463284" y="103631"/>
                  </a:lnTo>
                  <a:lnTo>
                    <a:pt x="6463284" y="0"/>
                  </a:lnTo>
                  <a:close/>
                </a:path>
              </a:pathLst>
            </a:custGeom>
            <a:solidFill>
              <a:srgbClr val="008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2859" y="153924"/>
            <a:ext cx="1315199" cy="175246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21863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/>
              <a:t>Common</a:t>
            </a:r>
            <a:r>
              <a:rPr spc="-50" dirty="0"/>
              <a:t> </a:t>
            </a:r>
            <a:r>
              <a:rPr dirty="0"/>
              <a:t>Problems</a:t>
            </a:r>
            <a:r>
              <a:rPr spc="-50" dirty="0"/>
              <a:t> &amp; </a:t>
            </a:r>
            <a:r>
              <a:rPr spc="-10" dirty="0"/>
              <a:t>Questions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707388" y="1736725"/>
            <a:ext cx="7381240" cy="195580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970"/>
              </a:lnSpc>
              <a:spcBef>
                <a:spcPts val="105"/>
              </a:spcBef>
            </a:pP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Losing</a:t>
            </a:r>
            <a:r>
              <a:rPr sz="26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dirty="0">
                <a:solidFill>
                  <a:srgbClr val="FFFFFF"/>
                </a:solidFill>
                <a:latin typeface="Arial"/>
                <a:cs typeface="Arial"/>
              </a:rPr>
              <a:t>Leading</a:t>
            </a:r>
            <a:r>
              <a:rPr sz="26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Zeros</a:t>
            </a:r>
            <a:endParaRPr sz="2600">
              <a:latin typeface="Arial"/>
              <a:cs typeface="Arial"/>
            </a:endParaRPr>
          </a:p>
          <a:p>
            <a:pPr marL="698500" marR="5080" indent="-228600">
              <a:lnSpc>
                <a:spcPct val="70000"/>
              </a:lnSpc>
              <a:spcBef>
                <a:spcPts val="640"/>
              </a:spcBef>
              <a:buChar char="•"/>
              <a:tabLst>
                <a:tab pos="698500" algn="l"/>
              </a:tabLst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Opening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file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excel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format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is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already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set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‘text’</a:t>
            </a:r>
            <a:endParaRPr sz="2200">
              <a:latin typeface="Arial"/>
              <a:cs typeface="Arial"/>
            </a:endParaRPr>
          </a:p>
          <a:p>
            <a:pPr marL="697865" indent="-227965">
              <a:lnSpc>
                <a:spcPts val="2350"/>
              </a:lnSpc>
              <a:buChar char="•"/>
              <a:tabLst>
                <a:tab pos="697865" algn="l"/>
              </a:tabLst>
            </a:pP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Files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not</a:t>
            </a:r>
            <a:r>
              <a:rPr sz="2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upload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properly</a:t>
            </a:r>
            <a:r>
              <a:rPr sz="2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will</a:t>
            </a:r>
            <a:r>
              <a:rPr sz="2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create</a:t>
            </a:r>
            <a:r>
              <a:rPr sz="2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Arial"/>
                <a:cs typeface="Arial"/>
              </a:rPr>
              <a:t>errors</a:t>
            </a:r>
            <a:endParaRPr sz="2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10"/>
              </a:spcBef>
            </a:pPr>
            <a:r>
              <a:rPr sz="2600" spc="-20" dirty="0">
                <a:solidFill>
                  <a:srgbClr val="FFFFFF"/>
                </a:solidFill>
                <a:latin typeface="Arial"/>
                <a:cs typeface="Arial"/>
              </a:rPr>
              <a:t>Fix:</a:t>
            </a:r>
            <a:endParaRPr sz="2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07388" y="3673728"/>
            <a:ext cx="751332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1.Select</a:t>
            </a:r>
            <a:r>
              <a:rPr sz="26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sz="26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cells</a:t>
            </a:r>
            <a:r>
              <a:rPr sz="2600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on</a:t>
            </a:r>
            <a:r>
              <a:rPr sz="26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your</a:t>
            </a:r>
            <a:r>
              <a:rPr sz="26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worksheet</a:t>
            </a:r>
            <a:r>
              <a:rPr sz="2600" spc="-6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where</a:t>
            </a:r>
            <a:r>
              <a:rPr sz="2600" spc="-4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you’ll</a:t>
            </a:r>
            <a:r>
              <a:rPr sz="2600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Segoe UI"/>
                <a:cs typeface="Segoe UI"/>
              </a:rPr>
              <a:t>be</a:t>
            </a:r>
            <a:endParaRPr sz="2600">
              <a:latin typeface="Segoe UI"/>
              <a:cs typeface="Segoe U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07309" y="3951192"/>
            <a:ext cx="240919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adding</a:t>
            </a:r>
            <a:r>
              <a:rPr sz="2600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sz="26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Segoe UI"/>
                <a:cs typeface="Segoe UI"/>
              </a:rPr>
              <a:t>data.</a:t>
            </a:r>
            <a:endParaRPr sz="2600">
              <a:latin typeface="Segoe UI"/>
              <a:cs typeface="Segoe UI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07388" y="4760340"/>
            <a:ext cx="739013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spc="-10" dirty="0">
                <a:solidFill>
                  <a:srgbClr val="FFFFFF"/>
                </a:solidFill>
                <a:latin typeface="Segoe UI"/>
                <a:cs typeface="Segoe UI"/>
              </a:rPr>
              <a:t>1.Right-</a:t>
            </a: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click</a:t>
            </a:r>
            <a:r>
              <a:rPr sz="2600" spc="-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anywhere</a:t>
            </a:r>
            <a:r>
              <a:rPr sz="26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in</a:t>
            </a:r>
            <a:r>
              <a:rPr sz="26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sz="2600" spc="-4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highlighted</a:t>
            </a:r>
            <a:r>
              <a:rPr sz="2600" spc="-7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cells,</a:t>
            </a:r>
            <a:r>
              <a:rPr sz="2600" spc="-5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spc="-25" dirty="0">
                <a:solidFill>
                  <a:srgbClr val="FFFFFF"/>
                </a:solidFill>
                <a:latin typeface="Segoe UI"/>
                <a:cs typeface="Segoe UI"/>
              </a:rPr>
              <a:t>and</a:t>
            </a:r>
            <a:endParaRPr sz="2600">
              <a:latin typeface="Segoe UI"/>
              <a:cs typeface="Segoe UI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07309" y="5037804"/>
            <a:ext cx="609092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then</a:t>
            </a:r>
            <a:r>
              <a:rPr sz="26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on</a:t>
            </a:r>
            <a:r>
              <a:rPr sz="26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the</a:t>
            </a:r>
            <a:r>
              <a:rPr sz="2600" spc="-35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shortcut</a:t>
            </a:r>
            <a:r>
              <a:rPr sz="2600" spc="-5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menu,</a:t>
            </a:r>
            <a:r>
              <a:rPr sz="2600" spc="-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dirty="0">
                <a:solidFill>
                  <a:srgbClr val="FFFFFF"/>
                </a:solidFill>
                <a:latin typeface="Segoe UI"/>
                <a:cs typeface="Segoe UI"/>
              </a:rPr>
              <a:t>click</a:t>
            </a:r>
            <a:r>
              <a:rPr sz="2600" spc="-6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b="1" spc="-10" dirty="0">
                <a:solidFill>
                  <a:srgbClr val="FFFFFF"/>
                </a:solidFill>
                <a:latin typeface="Segoe UI"/>
                <a:cs typeface="Segoe UI"/>
              </a:rPr>
              <a:t>Number</a:t>
            </a:r>
            <a:endParaRPr sz="2600">
              <a:latin typeface="Segoe UI"/>
              <a:cs typeface="Segoe U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07309" y="5315268"/>
            <a:ext cx="2965450" cy="422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600" b="1" dirty="0">
                <a:solidFill>
                  <a:srgbClr val="FFFFFF"/>
                </a:solidFill>
                <a:latin typeface="Segoe UI"/>
                <a:cs typeface="Segoe UI"/>
              </a:rPr>
              <a:t>Format</a:t>
            </a:r>
            <a:r>
              <a:rPr sz="2600" b="1" spc="-13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spc="-30" dirty="0">
                <a:solidFill>
                  <a:srgbClr val="FFFFFF"/>
                </a:solidFill>
                <a:latin typeface="Segoe UI"/>
                <a:cs typeface="Segoe UI"/>
              </a:rPr>
              <a:t>&gt;</a:t>
            </a:r>
            <a:r>
              <a:rPr sz="2600" b="1" spc="-30" dirty="0">
                <a:solidFill>
                  <a:srgbClr val="FFFFFF"/>
                </a:solidFill>
                <a:latin typeface="Segoe UI"/>
                <a:cs typeface="Segoe UI"/>
              </a:rPr>
              <a:t>Text</a:t>
            </a:r>
            <a:r>
              <a:rPr sz="2600" b="1" spc="-90" dirty="0">
                <a:solidFill>
                  <a:srgbClr val="FFFFFF"/>
                </a:solidFill>
                <a:latin typeface="Segoe UI"/>
                <a:cs typeface="Segoe UI"/>
              </a:rPr>
              <a:t> </a:t>
            </a:r>
            <a:r>
              <a:rPr sz="2600" spc="-20" dirty="0">
                <a:solidFill>
                  <a:srgbClr val="FFFFFF"/>
                </a:solidFill>
                <a:latin typeface="Segoe UI"/>
                <a:cs typeface="Segoe UI"/>
              </a:rPr>
              <a:t>&gt;</a:t>
            </a:r>
            <a:r>
              <a:rPr sz="2600" b="1" spc="-20" dirty="0">
                <a:solidFill>
                  <a:srgbClr val="FFFFFF"/>
                </a:solidFill>
                <a:latin typeface="Segoe UI"/>
                <a:cs typeface="Segoe UI"/>
              </a:rPr>
              <a:t>OK</a:t>
            </a:r>
            <a:r>
              <a:rPr sz="2600" spc="-20" dirty="0">
                <a:solidFill>
                  <a:srgbClr val="FFFFFF"/>
                </a:solidFill>
                <a:latin typeface="Segoe UI"/>
                <a:cs typeface="Segoe UI"/>
              </a:rPr>
              <a:t>.</a:t>
            </a:r>
            <a:endParaRPr sz="2600">
              <a:latin typeface="Segoe UI"/>
              <a:cs typeface="Segoe UI"/>
            </a:endParaRPr>
          </a:p>
        </p:txBody>
      </p:sp>
      <p:pic>
        <p:nvPicPr>
          <p:cNvPr id="17" name="object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645907" y="5236463"/>
            <a:ext cx="1443227" cy="1443227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8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Common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Issues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240665" marR="5080" indent="-228600">
              <a:lnSpc>
                <a:spcPts val="1939"/>
              </a:lnSpc>
              <a:spcBef>
                <a:spcPts val="345"/>
              </a:spcBef>
              <a:buChar char="•"/>
              <a:tabLst>
                <a:tab pos="240665" algn="l"/>
              </a:tabLst>
            </a:pPr>
            <a:r>
              <a:rPr sz="1800" dirty="0"/>
              <a:t>An</a:t>
            </a:r>
            <a:r>
              <a:rPr sz="1800" spc="-40" dirty="0"/>
              <a:t> </a:t>
            </a:r>
            <a:r>
              <a:rPr sz="1800" dirty="0"/>
              <a:t>English</a:t>
            </a:r>
            <a:r>
              <a:rPr sz="1800" spc="-20" dirty="0"/>
              <a:t> </a:t>
            </a:r>
            <a:r>
              <a:rPr sz="1800" dirty="0"/>
              <a:t>Language Learner</a:t>
            </a:r>
            <a:r>
              <a:rPr sz="1800" spc="-20" dirty="0"/>
              <a:t> </a:t>
            </a:r>
            <a:r>
              <a:rPr sz="1800" dirty="0"/>
              <a:t>in</a:t>
            </a:r>
            <a:r>
              <a:rPr sz="1800" spc="-35" dirty="0"/>
              <a:t> </a:t>
            </a:r>
            <a:r>
              <a:rPr sz="1800" dirty="0"/>
              <a:t>our</a:t>
            </a:r>
            <a:r>
              <a:rPr sz="1800" spc="-15" dirty="0"/>
              <a:t> </a:t>
            </a:r>
            <a:r>
              <a:rPr sz="1800" dirty="0"/>
              <a:t>school</a:t>
            </a:r>
            <a:r>
              <a:rPr sz="1800" spc="-20" dirty="0"/>
              <a:t> </a:t>
            </a:r>
            <a:r>
              <a:rPr sz="1800" dirty="0"/>
              <a:t>was tested</a:t>
            </a:r>
            <a:r>
              <a:rPr sz="1800" spc="-35" dirty="0"/>
              <a:t> </a:t>
            </a:r>
            <a:r>
              <a:rPr sz="1800" dirty="0"/>
              <a:t>because</a:t>
            </a:r>
            <a:r>
              <a:rPr sz="1800" spc="-20" dirty="0"/>
              <a:t> </a:t>
            </a:r>
            <a:r>
              <a:rPr sz="1800" dirty="0"/>
              <a:t>she</a:t>
            </a:r>
            <a:r>
              <a:rPr sz="1800" spc="-20" dirty="0"/>
              <a:t> </a:t>
            </a:r>
            <a:r>
              <a:rPr sz="1800" spc="-25" dirty="0"/>
              <a:t>is </a:t>
            </a:r>
            <a:r>
              <a:rPr sz="1800" b="1" u="sng" dirty="0">
                <a:solidFill>
                  <a:srgbClr val="C63F28"/>
                </a:solidFill>
                <a:uFill>
                  <a:solidFill>
                    <a:srgbClr val="C63F28"/>
                  </a:solidFill>
                </a:uFill>
                <a:latin typeface="Arial"/>
                <a:cs typeface="Arial"/>
              </a:rPr>
              <a:t>not</a:t>
            </a:r>
            <a:r>
              <a:rPr sz="1800" b="1" u="none" spc="-35" dirty="0">
                <a:solidFill>
                  <a:srgbClr val="C63F28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63F28"/>
                </a:solidFill>
                <a:latin typeface="Arial"/>
                <a:cs typeface="Arial"/>
              </a:rPr>
              <a:t>NEP</a:t>
            </a:r>
            <a:r>
              <a:rPr sz="1800" b="1" u="none" spc="-55" dirty="0">
                <a:solidFill>
                  <a:srgbClr val="C63F28"/>
                </a:solidFill>
                <a:latin typeface="Arial"/>
                <a:cs typeface="Arial"/>
              </a:rPr>
              <a:t> </a:t>
            </a:r>
            <a:r>
              <a:rPr sz="1800" u="none" dirty="0"/>
              <a:t>and</a:t>
            </a:r>
            <a:r>
              <a:rPr sz="1800" u="none" spc="-15" dirty="0"/>
              <a:t> </a:t>
            </a:r>
            <a:r>
              <a:rPr sz="1800" u="none" dirty="0"/>
              <a:t>she</a:t>
            </a:r>
            <a:r>
              <a:rPr sz="1800" u="none" spc="-25" dirty="0"/>
              <a:t> </a:t>
            </a:r>
            <a:r>
              <a:rPr sz="1800" u="none" dirty="0"/>
              <a:t>is</a:t>
            </a:r>
            <a:r>
              <a:rPr sz="1800" u="none" spc="-25" dirty="0"/>
              <a:t> </a:t>
            </a:r>
            <a:r>
              <a:rPr sz="1800" u="none" dirty="0"/>
              <a:t>beyond</a:t>
            </a:r>
            <a:r>
              <a:rPr sz="1800" u="none" spc="20" dirty="0"/>
              <a:t> </a:t>
            </a:r>
            <a:r>
              <a:rPr sz="1800" u="none" dirty="0"/>
              <a:t>her</a:t>
            </a:r>
            <a:r>
              <a:rPr sz="1800" u="none" spc="-20" dirty="0"/>
              <a:t> </a:t>
            </a:r>
            <a:r>
              <a:rPr sz="1800" u="none" dirty="0"/>
              <a:t>first</a:t>
            </a:r>
            <a:r>
              <a:rPr sz="1800" u="none" spc="-30" dirty="0"/>
              <a:t> </a:t>
            </a:r>
            <a:r>
              <a:rPr sz="1800" u="none" dirty="0"/>
              <a:t>year</a:t>
            </a:r>
            <a:r>
              <a:rPr sz="1800" u="none" spc="20" dirty="0"/>
              <a:t> </a:t>
            </a:r>
            <a:r>
              <a:rPr sz="1800" u="none" dirty="0"/>
              <a:t>in</a:t>
            </a:r>
            <a:r>
              <a:rPr sz="1800" u="none" spc="-30" dirty="0"/>
              <a:t> </a:t>
            </a:r>
            <a:r>
              <a:rPr sz="1800" u="none" dirty="0"/>
              <a:t>a</a:t>
            </a:r>
            <a:r>
              <a:rPr sz="1800" u="none" spc="-25" dirty="0"/>
              <a:t> </a:t>
            </a:r>
            <a:r>
              <a:rPr sz="1800" u="none" dirty="0"/>
              <a:t>US</a:t>
            </a:r>
            <a:r>
              <a:rPr sz="1800" u="none" spc="-25" dirty="0"/>
              <a:t> </a:t>
            </a:r>
            <a:r>
              <a:rPr sz="1800" u="none" dirty="0"/>
              <a:t>school.</a:t>
            </a:r>
            <a:r>
              <a:rPr sz="1800" u="none" spc="-5" dirty="0"/>
              <a:t> </a:t>
            </a:r>
            <a:r>
              <a:rPr sz="1800" u="none" dirty="0"/>
              <a:t>She</a:t>
            </a:r>
            <a:r>
              <a:rPr sz="1800" u="none" spc="-30" dirty="0"/>
              <a:t> </a:t>
            </a:r>
            <a:r>
              <a:rPr sz="1800" u="none" dirty="0"/>
              <a:t>received</a:t>
            </a:r>
            <a:r>
              <a:rPr sz="1800" u="none" spc="-10" dirty="0"/>
              <a:t> </a:t>
            </a:r>
            <a:r>
              <a:rPr sz="1800" u="none" spc="-50" dirty="0"/>
              <a:t>a </a:t>
            </a:r>
            <a:r>
              <a:rPr sz="1800" u="none" dirty="0"/>
              <a:t>score</a:t>
            </a:r>
            <a:r>
              <a:rPr sz="1800" u="none" spc="-35" dirty="0"/>
              <a:t> </a:t>
            </a:r>
            <a:r>
              <a:rPr sz="1800" u="none" dirty="0">
                <a:solidFill>
                  <a:srgbClr val="C63F28"/>
                </a:solidFill>
              </a:rPr>
              <a:t>low</a:t>
            </a:r>
            <a:r>
              <a:rPr sz="1800" u="none" spc="-25" dirty="0">
                <a:solidFill>
                  <a:srgbClr val="C63F28"/>
                </a:solidFill>
              </a:rPr>
              <a:t> </a:t>
            </a:r>
            <a:r>
              <a:rPr sz="1800" u="none" dirty="0">
                <a:solidFill>
                  <a:srgbClr val="C63F28"/>
                </a:solidFill>
              </a:rPr>
              <a:t>enough</a:t>
            </a:r>
            <a:r>
              <a:rPr sz="1800" u="none" spc="-10" dirty="0">
                <a:solidFill>
                  <a:srgbClr val="C63F28"/>
                </a:solidFill>
              </a:rPr>
              <a:t> </a:t>
            </a:r>
            <a:r>
              <a:rPr sz="1800" u="none" dirty="0"/>
              <a:t>on</a:t>
            </a:r>
            <a:r>
              <a:rPr sz="1800" u="none" spc="-40" dirty="0"/>
              <a:t> </a:t>
            </a:r>
            <a:r>
              <a:rPr sz="1800" u="none" spc="-10" dirty="0"/>
              <a:t>PALS</a:t>
            </a:r>
            <a:r>
              <a:rPr sz="1800" u="none" spc="-30" dirty="0"/>
              <a:t> </a:t>
            </a:r>
            <a:r>
              <a:rPr sz="1800" u="none" dirty="0"/>
              <a:t>to</a:t>
            </a:r>
            <a:r>
              <a:rPr sz="1800" u="none" spc="-40" dirty="0"/>
              <a:t> </a:t>
            </a:r>
            <a:r>
              <a:rPr sz="1800" u="none" dirty="0"/>
              <a:t>qualify</a:t>
            </a:r>
            <a:r>
              <a:rPr sz="1800" u="none" spc="-20" dirty="0"/>
              <a:t> </a:t>
            </a:r>
            <a:r>
              <a:rPr sz="1800" u="none" dirty="0"/>
              <a:t>as</a:t>
            </a:r>
            <a:r>
              <a:rPr sz="1800" u="none" spc="-30" dirty="0"/>
              <a:t> </a:t>
            </a:r>
            <a:r>
              <a:rPr sz="1800" u="none" dirty="0"/>
              <a:t>having</a:t>
            </a:r>
            <a:r>
              <a:rPr sz="1800" u="none" spc="-25" dirty="0"/>
              <a:t> </a:t>
            </a:r>
            <a:r>
              <a:rPr sz="1800" u="none" dirty="0"/>
              <a:t>a</a:t>
            </a:r>
            <a:r>
              <a:rPr sz="1800" u="none" spc="-40" dirty="0"/>
              <a:t> </a:t>
            </a:r>
            <a:r>
              <a:rPr sz="1800" u="none" dirty="0"/>
              <a:t>significant</a:t>
            </a:r>
            <a:r>
              <a:rPr sz="1800" u="none" spc="-15" dirty="0"/>
              <a:t> </a:t>
            </a:r>
            <a:r>
              <a:rPr sz="1800" u="none" spc="-10" dirty="0"/>
              <a:t>reading deficiency.</a:t>
            </a:r>
            <a:r>
              <a:rPr sz="1800" u="none" spc="-15" dirty="0"/>
              <a:t> </a:t>
            </a:r>
            <a:r>
              <a:rPr sz="1800" u="none" dirty="0"/>
              <a:t>We</a:t>
            </a:r>
            <a:r>
              <a:rPr sz="1800" u="none" spc="-50" dirty="0"/>
              <a:t> </a:t>
            </a:r>
            <a:r>
              <a:rPr sz="1800" b="1" u="none" dirty="0">
                <a:solidFill>
                  <a:srgbClr val="C63F28"/>
                </a:solidFill>
                <a:latin typeface="Arial"/>
                <a:cs typeface="Arial"/>
              </a:rPr>
              <a:t>don’t</a:t>
            </a:r>
            <a:r>
              <a:rPr sz="1800" b="1" u="none" spc="-70" dirty="0">
                <a:solidFill>
                  <a:srgbClr val="C63F28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63F28"/>
                </a:solidFill>
                <a:latin typeface="Arial"/>
                <a:cs typeface="Arial"/>
              </a:rPr>
              <a:t>believe</a:t>
            </a:r>
            <a:r>
              <a:rPr sz="1800" b="1" u="none" spc="-20" dirty="0">
                <a:solidFill>
                  <a:srgbClr val="C63F28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63F28"/>
                </a:solidFill>
                <a:latin typeface="Arial"/>
                <a:cs typeface="Arial"/>
              </a:rPr>
              <a:t>the</a:t>
            </a:r>
            <a:r>
              <a:rPr sz="1800" b="1" u="none" spc="-55" dirty="0">
                <a:solidFill>
                  <a:srgbClr val="C63F28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63F28"/>
                </a:solidFill>
                <a:latin typeface="Arial"/>
                <a:cs typeface="Arial"/>
              </a:rPr>
              <a:t>score</a:t>
            </a:r>
            <a:r>
              <a:rPr sz="1800" b="1" u="none" spc="-45" dirty="0">
                <a:solidFill>
                  <a:srgbClr val="C63F28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63F28"/>
                </a:solidFill>
                <a:latin typeface="Arial"/>
                <a:cs typeface="Arial"/>
              </a:rPr>
              <a:t>accurately</a:t>
            </a:r>
            <a:r>
              <a:rPr sz="1800" b="1" u="none" spc="-40" dirty="0">
                <a:solidFill>
                  <a:srgbClr val="C63F28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63F28"/>
                </a:solidFill>
                <a:latin typeface="Arial"/>
                <a:cs typeface="Arial"/>
              </a:rPr>
              <a:t>reflects</a:t>
            </a:r>
            <a:r>
              <a:rPr sz="1800" b="1" u="none" spc="-40" dirty="0">
                <a:solidFill>
                  <a:srgbClr val="C63F28"/>
                </a:solidFill>
                <a:latin typeface="Arial"/>
                <a:cs typeface="Arial"/>
              </a:rPr>
              <a:t> </a:t>
            </a:r>
            <a:r>
              <a:rPr sz="1800" b="1" u="none" spc="-25" dirty="0">
                <a:solidFill>
                  <a:srgbClr val="C63F28"/>
                </a:solidFill>
                <a:latin typeface="Arial"/>
                <a:cs typeface="Arial"/>
              </a:rPr>
              <a:t>SRD </a:t>
            </a:r>
            <a:r>
              <a:rPr sz="1800" u="none" dirty="0"/>
              <a:t>because</a:t>
            </a:r>
            <a:r>
              <a:rPr sz="1800" u="none" spc="-25" dirty="0"/>
              <a:t> </a:t>
            </a:r>
            <a:r>
              <a:rPr sz="1800" u="none" dirty="0"/>
              <a:t>we</a:t>
            </a:r>
            <a:r>
              <a:rPr sz="1800" u="none" spc="15" dirty="0"/>
              <a:t> </a:t>
            </a:r>
            <a:r>
              <a:rPr sz="1800" u="none" dirty="0"/>
              <a:t>have</a:t>
            </a:r>
            <a:r>
              <a:rPr sz="1800" u="none" spc="-30" dirty="0"/>
              <a:t> </a:t>
            </a:r>
            <a:r>
              <a:rPr sz="1800" b="1" u="none" dirty="0">
                <a:solidFill>
                  <a:srgbClr val="C63F28"/>
                </a:solidFill>
                <a:latin typeface="Arial"/>
                <a:cs typeface="Arial"/>
              </a:rPr>
              <a:t>a</a:t>
            </a:r>
            <a:r>
              <a:rPr sz="1800" b="1" u="none" spc="-35" dirty="0">
                <a:solidFill>
                  <a:srgbClr val="C63F28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63F28"/>
                </a:solidFill>
                <a:latin typeface="Arial"/>
                <a:cs typeface="Arial"/>
              </a:rPr>
              <a:t>body</a:t>
            </a:r>
            <a:r>
              <a:rPr sz="1800" b="1" u="none" spc="-40" dirty="0">
                <a:solidFill>
                  <a:srgbClr val="C63F28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63F28"/>
                </a:solidFill>
                <a:latin typeface="Arial"/>
                <a:cs typeface="Arial"/>
              </a:rPr>
              <a:t>of</a:t>
            </a:r>
            <a:r>
              <a:rPr sz="1800" b="1" u="none" spc="-30" dirty="0">
                <a:solidFill>
                  <a:srgbClr val="C63F28"/>
                </a:solidFill>
                <a:latin typeface="Arial"/>
                <a:cs typeface="Arial"/>
              </a:rPr>
              <a:t> </a:t>
            </a:r>
            <a:r>
              <a:rPr sz="1800" b="1" u="none" dirty="0">
                <a:solidFill>
                  <a:srgbClr val="C63F28"/>
                </a:solidFill>
                <a:latin typeface="Arial"/>
                <a:cs typeface="Arial"/>
              </a:rPr>
              <a:t>evidence</a:t>
            </a:r>
            <a:r>
              <a:rPr sz="1800" b="1" u="none" spc="-5" dirty="0">
                <a:solidFill>
                  <a:srgbClr val="C63F28"/>
                </a:solidFill>
                <a:latin typeface="Arial"/>
                <a:cs typeface="Arial"/>
              </a:rPr>
              <a:t> </a:t>
            </a:r>
            <a:r>
              <a:rPr sz="1800" u="none" dirty="0"/>
              <a:t>that</a:t>
            </a:r>
            <a:r>
              <a:rPr sz="1800" u="none" spc="-25" dirty="0"/>
              <a:t> </a:t>
            </a:r>
            <a:r>
              <a:rPr sz="1800" u="none" dirty="0"/>
              <a:t>says</a:t>
            </a:r>
            <a:r>
              <a:rPr sz="1800" u="none" spc="-5" dirty="0"/>
              <a:t> </a:t>
            </a:r>
            <a:r>
              <a:rPr sz="1800" u="none" dirty="0"/>
              <a:t>she</a:t>
            </a:r>
            <a:r>
              <a:rPr sz="1800" u="none" spc="-35" dirty="0"/>
              <a:t> </a:t>
            </a:r>
            <a:r>
              <a:rPr sz="1800" u="none" dirty="0"/>
              <a:t>can</a:t>
            </a:r>
            <a:r>
              <a:rPr sz="1800" u="none" spc="-35" dirty="0"/>
              <a:t> </a:t>
            </a:r>
            <a:r>
              <a:rPr sz="1800" u="none" dirty="0"/>
              <a:t>read</a:t>
            </a:r>
            <a:r>
              <a:rPr sz="1800" u="none" spc="-20" dirty="0"/>
              <a:t> </a:t>
            </a:r>
            <a:r>
              <a:rPr sz="1800" u="none" dirty="0"/>
              <a:t>fluently</a:t>
            </a:r>
            <a:r>
              <a:rPr sz="1800" u="none" spc="-15" dirty="0"/>
              <a:t> </a:t>
            </a:r>
            <a:r>
              <a:rPr sz="1800" u="none" spc="-25" dirty="0"/>
              <a:t>in </a:t>
            </a:r>
            <a:r>
              <a:rPr sz="1800" u="none" dirty="0"/>
              <a:t>her</a:t>
            </a:r>
            <a:r>
              <a:rPr sz="1800" u="none" spc="-20" dirty="0"/>
              <a:t> </a:t>
            </a:r>
            <a:r>
              <a:rPr sz="1800" u="none" dirty="0"/>
              <a:t>first</a:t>
            </a:r>
            <a:r>
              <a:rPr sz="1800" u="none" spc="-10" dirty="0"/>
              <a:t> language.</a:t>
            </a:r>
            <a:endParaRPr sz="18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80"/>
              </a:spcBef>
              <a:buChar char="•"/>
              <a:tabLst>
                <a:tab pos="697865" algn="l"/>
              </a:tabLst>
            </a:pPr>
            <a:r>
              <a:rPr sz="1800" dirty="0">
                <a:latin typeface="Arial"/>
                <a:cs typeface="Arial"/>
              </a:rPr>
              <a:t>READ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2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(NA</a:t>
            </a:r>
            <a:r>
              <a:rPr sz="1800" spc="-1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because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student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was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not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identified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with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30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SRD)</a:t>
            </a:r>
            <a:endParaRPr sz="18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80"/>
              </a:spcBef>
              <a:buChar char="•"/>
              <a:tabLst>
                <a:tab pos="697865" algn="l"/>
              </a:tabLst>
            </a:pPr>
            <a:r>
              <a:rPr sz="1800" dirty="0">
                <a:latin typeface="Arial"/>
                <a:cs typeface="Arial"/>
              </a:rPr>
              <a:t>READ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Status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85"/>
              </a:spcBef>
              <a:buChar char="•"/>
              <a:tabLst>
                <a:tab pos="697865" algn="l"/>
              </a:tabLst>
            </a:pPr>
            <a:r>
              <a:rPr sz="1800" dirty="0">
                <a:latin typeface="Arial"/>
                <a:cs typeface="Arial"/>
              </a:rPr>
              <a:t>READ</a:t>
            </a:r>
            <a:r>
              <a:rPr sz="1800" spc="-45" dirty="0">
                <a:latin typeface="Arial"/>
                <a:cs typeface="Arial"/>
              </a:rPr>
              <a:t> Test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07</a:t>
            </a:r>
            <a:endParaRPr sz="18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90"/>
              </a:spcBef>
              <a:buChar char="•"/>
              <a:tabLst>
                <a:tab pos="697865" algn="l"/>
              </a:tabLst>
            </a:pPr>
            <a:r>
              <a:rPr sz="1800" dirty="0">
                <a:latin typeface="Arial"/>
                <a:cs typeface="Arial"/>
              </a:rPr>
              <a:t>READ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Score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0170</a:t>
            </a:r>
            <a:endParaRPr sz="18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75"/>
              </a:spcBef>
              <a:buChar char="•"/>
              <a:tabLst>
                <a:tab pos="697865" algn="l"/>
              </a:tabLst>
            </a:pPr>
            <a:r>
              <a:rPr sz="1800" dirty="0">
                <a:latin typeface="Arial"/>
                <a:cs typeface="Arial"/>
              </a:rPr>
              <a:t>READ</a:t>
            </a:r>
            <a:r>
              <a:rPr sz="1800" spc="-60" dirty="0">
                <a:latin typeface="Arial"/>
                <a:cs typeface="Arial"/>
              </a:rPr>
              <a:t> </a:t>
            </a:r>
            <a:r>
              <a:rPr sz="1800" spc="-25" dirty="0">
                <a:latin typeface="Arial"/>
                <a:cs typeface="Arial"/>
              </a:rPr>
              <a:t>Testing</a:t>
            </a:r>
            <a:r>
              <a:rPr sz="1800" spc="-4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Date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05202020</a:t>
            </a:r>
            <a:endParaRPr sz="18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90"/>
              </a:spcBef>
              <a:buChar char="•"/>
              <a:tabLst>
                <a:tab pos="697865" algn="l"/>
              </a:tabLst>
            </a:pPr>
            <a:r>
              <a:rPr sz="1800" dirty="0">
                <a:latin typeface="Arial"/>
                <a:cs typeface="Arial"/>
              </a:rPr>
              <a:t>Recommended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Retention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5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85"/>
              </a:spcBef>
              <a:buChar char="•"/>
              <a:tabLst>
                <a:tab pos="697865" algn="l"/>
              </a:tabLst>
            </a:pPr>
            <a:r>
              <a:rPr sz="1800" dirty="0">
                <a:latin typeface="Arial"/>
                <a:cs typeface="Arial"/>
              </a:rPr>
              <a:t>Retained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35" dirty="0">
                <a:latin typeface="Arial"/>
                <a:cs typeface="Arial"/>
              </a:rPr>
              <a:t> </a:t>
            </a:r>
            <a:r>
              <a:rPr sz="1800" spc="-50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75"/>
              </a:spcBef>
              <a:buChar char="•"/>
              <a:tabLst>
                <a:tab pos="697865" algn="l"/>
              </a:tabLst>
            </a:pPr>
            <a:r>
              <a:rPr sz="1800" dirty="0">
                <a:latin typeface="Arial"/>
                <a:cs typeface="Arial"/>
              </a:rPr>
              <a:t>READ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Plan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Support</a:t>
            </a:r>
            <a:r>
              <a:rPr sz="1800" spc="-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=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0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for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20" dirty="0">
                <a:latin typeface="Arial"/>
                <a:cs typeface="Arial"/>
              </a:rPr>
              <a:t>each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55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56347" y="6754368"/>
            <a:ext cx="1788160" cy="104139"/>
            <a:chOff x="7356347" y="6754368"/>
            <a:chExt cx="1788160" cy="104139"/>
          </a:xfrm>
        </p:grpSpPr>
        <p:sp>
          <p:nvSpPr>
            <p:cNvPr id="4" name="object 4"/>
            <p:cNvSpPr/>
            <p:nvPr/>
          </p:nvSpPr>
          <p:spPr>
            <a:xfrm>
              <a:off x="7356347" y="6754368"/>
              <a:ext cx="893444" cy="104139"/>
            </a:xfrm>
            <a:custGeom>
              <a:avLst/>
              <a:gdLst/>
              <a:ahLst/>
              <a:cxnLst/>
              <a:rect l="l" t="t" r="r" b="b"/>
              <a:pathLst>
                <a:path w="893445" h="104140">
                  <a:moveTo>
                    <a:pt x="893063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893063" y="103631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EFA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50935" y="6754368"/>
              <a:ext cx="893444" cy="104139"/>
            </a:xfrm>
            <a:custGeom>
              <a:avLst/>
              <a:gdLst/>
              <a:ahLst/>
              <a:cxnLst/>
              <a:rect l="l" t="t" r="r" b="b"/>
              <a:pathLst>
                <a:path w="893445" h="104140">
                  <a:moveTo>
                    <a:pt x="893064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893064" y="103631"/>
                  </a:lnTo>
                  <a:lnTo>
                    <a:pt x="893064" y="0"/>
                  </a:lnTo>
                  <a:close/>
                </a:path>
              </a:pathLst>
            </a:custGeom>
            <a:solidFill>
              <a:srgbClr val="C63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54368"/>
            <a:ext cx="7356475" cy="104139"/>
            <a:chOff x="0" y="6754368"/>
            <a:chExt cx="7356475" cy="104139"/>
          </a:xfrm>
        </p:grpSpPr>
        <p:sp>
          <p:nvSpPr>
            <p:cNvPr id="7" name="object 7"/>
            <p:cNvSpPr/>
            <p:nvPr/>
          </p:nvSpPr>
          <p:spPr>
            <a:xfrm>
              <a:off x="0" y="6754368"/>
              <a:ext cx="893444" cy="104139"/>
            </a:xfrm>
            <a:custGeom>
              <a:avLst/>
              <a:gdLst/>
              <a:ahLst/>
              <a:cxnLst/>
              <a:rect l="l" t="t" r="r" b="b"/>
              <a:pathLst>
                <a:path w="893444" h="104140">
                  <a:moveTo>
                    <a:pt x="893063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893063" y="103631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7C9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3063" y="6754368"/>
              <a:ext cx="6463665" cy="104139"/>
            </a:xfrm>
            <a:custGeom>
              <a:avLst/>
              <a:gdLst/>
              <a:ahLst/>
              <a:cxnLst/>
              <a:rect l="l" t="t" r="r" b="b"/>
              <a:pathLst>
                <a:path w="6463665" h="104140">
                  <a:moveTo>
                    <a:pt x="6463284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6463284" y="103631"/>
                  </a:lnTo>
                  <a:lnTo>
                    <a:pt x="6463284" y="0"/>
                  </a:lnTo>
                  <a:close/>
                </a:path>
              </a:pathLst>
            </a:custGeom>
            <a:solidFill>
              <a:srgbClr val="008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2859" y="153924"/>
            <a:ext cx="1315199" cy="175246"/>
          </a:xfrm>
          <a:prstGeom prst="rect">
            <a:avLst/>
          </a:prstGeom>
        </p:spPr>
      </p:pic>
      <p:sp>
        <p:nvSpPr>
          <p:cNvPr id="10" name="object 10"/>
          <p:cNvSpPr txBox="1"/>
          <p:nvPr/>
        </p:nvSpPr>
        <p:spPr>
          <a:xfrm>
            <a:off x="502117" y="813495"/>
            <a:ext cx="7449820" cy="5963920"/>
          </a:xfrm>
          <a:prstGeom prst="rect">
            <a:avLst/>
          </a:prstGeom>
        </p:spPr>
        <p:txBody>
          <a:bodyPr vert="horz" wrap="square" lIns="0" tIns="40005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315"/>
              </a:spcBef>
              <a:buChar char="•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Introductions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Chat</a:t>
            </a:r>
            <a:endParaRPr sz="3200" dirty="0">
              <a:latin typeface="Arial"/>
              <a:cs typeface="Arial"/>
            </a:endParaRPr>
          </a:p>
          <a:p>
            <a:pPr marL="1040765" lvl="1" indent="-342265">
              <a:lnSpc>
                <a:spcPct val="100000"/>
              </a:lnSpc>
              <a:spcBef>
                <a:spcPts val="185"/>
              </a:spcBef>
              <a:buChar char="•"/>
              <a:tabLst>
                <a:tab pos="104076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Name,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role,</a:t>
            </a:r>
            <a:r>
              <a:rPr sz="2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school,</a:t>
            </a:r>
            <a:r>
              <a:rPr sz="28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new/returning</a:t>
            </a:r>
            <a:endParaRPr sz="28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95"/>
              </a:spcBef>
              <a:buChar char="•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Grounding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WHY</a:t>
            </a:r>
            <a:endParaRPr sz="3200" dirty="0">
              <a:latin typeface="Arial"/>
              <a:cs typeface="Arial"/>
            </a:endParaRPr>
          </a:p>
          <a:p>
            <a:pPr marL="1040765" lvl="1" indent="-342265">
              <a:lnSpc>
                <a:spcPct val="100000"/>
              </a:lnSpc>
              <a:spcBef>
                <a:spcPts val="185"/>
              </a:spcBef>
              <a:buChar char="•"/>
              <a:tabLst>
                <a:tab pos="1040765" algn="l"/>
              </a:tabLst>
            </a:pP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Purpose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of</a:t>
            </a:r>
            <a:r>
              <a:rPr sz="28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8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READ</a:t>
            </a:r>
            <a:r>
              <a:rPr sz="28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28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endParaRPr sz="28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595"/>
              </a:spcBef>
              <a:buChar char="•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privacy</a:t>
            </a:r>
            <a:r>
              <a:rPr sz="32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32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security</a:t>
            </a:r>
            <a:endParaRPr sz="32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READ</a:t>
            </a:r>
            <a:r>
              <a:rPr sz="32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collection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timeline</a:t>
            </a:r>
            <a:endParaRPr sz="32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15"/>
              </a:spcBef>
              <a:buChar char="•"/>
              <a:tabLst>
                <a:tab pos="354965" algn="l"/>
              </a:tabLst>
            </a:pP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202</a:t>
            </a:r>
            <a:r>
              <a:rPr lang="en-US" sz="3200" spc="-10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r>
              <a:rPr sz="32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data</a:t>
            </a:r>
            <a:r>
              <a:rPr sz="32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elements</a:t>
            </a:r>
            <a:endParaRPr sz="32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10"/>
              </a:spcBef>
              <a:buChar char="•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Live</a:t>
            </a:r>
            <a:r>
              <a:rPr sz="3200" spc="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walk-through</a:t>
            </a:r>
            <a:endParaRPr sz="32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25"/>
              </a:spcBef>
              <a:buChar char="•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Common</a:t>
            </a:r>
            <a:r>
              <a:rPr sz="32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problems,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solutions</a:t>
            </a:r>
            <a:r>
              <a:rPr sz="32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32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FFFFFF"/>
                </a:solidFill>
                <a:latin typeface="Arial"/>
                <a:cs typeface="Arial"/>
              </a:rPr>
              <a:t>sharing</a:t>
            </a:r>
            <a:endParaRPr sz="32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10"/>
              </a:spcBef>
              <a:buChar char="•"/>
              <a:tabLst>
                <a:tab pos="354965" algn="l"/>
              </a:tabLst>
            </a:pP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Q</a:t>
            </a:r>
            <a:r>
              <a:rPr sz="3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FFFFFF"/>
                </a:solidFill>
                <a:latin typeface="Arial"/>
                <a:cs typeface="Arial"/>
              </a:rPr>
              <a:t>&amp;</a:t>
            </a:r>
            <a:r>
              <a:rPr sz="3200" spc="-1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3200" spc="-6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3200" dirty="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15"/>
              </a:spcBef>
              <a:buChar char="•"/>
              <a:tabLst>
                <a:tab pos="354965" algn="l"/>
              </a:tabLst>
            </a:pPr>
            <a:r>
              <a:rPr lang="en-US" sz="3200" dirty="0">
                <a:solidFill>
                  <a:srgbClr val="FFFFFF"/>
                </a:solidFill>
                <a:latin typeface="Arial"/>
                <a:cs typeface="Arial"/>
              </a:rPr>
              <a:t>One on one support</a:t>
            </a:r>
            <a:endParaRPr sz="32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07390" y="229024"/>
            <a:ext cx="357251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dirty="0"/>
              <a:t>Goals</a:t>
            </a:r>
            <a:r>
              <a:rPr sz="4000" spc="-65" dirty="0"/>
              <a:t> </a:t>
            </a:r>
            <a:r>
              <a:rPr sz="4000" dirty="0"/>
              <a:t>for</a:t>
            </a:r>
            <a:r>
              <a:rPr sz="4000" spc="-145" dirty="0"/>
              <a:t> </a:t>
            </a:r>
            <a:r>
              <a:rPr sz="4000" spc="-65" dirty="0"/>
              <a:t>Today</a:t>
            </a:r>
            <a:endParaRPr sz="4000"/>
          </a:p>
        </p:txBody>
      </p:sp>
      <p:pic>
        <p:nvPicPr>
          <p:cNvPr id="12" name="object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039356" y="868680"/>
            <a:ext cx="1476743" cy="99974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55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56347" y="6754368"/>
            <a:ext cx="1788160" cy="104139"/>
            <a:chOff x="7356347" y="6754368"/>
            <a:chExt cx="1788160" cy="104139"/>
          </a:xfrm>
        </p:grpSpPr>
        <p:sp>
          <p:nvSpPr>
            <p:cNvPr id="4" name="object 4"/>
            <p:cNvSpPr/>
            <p:nvPr/>
          </p:nvSpPr>
          <p:spPr>
            <a:xfrm>
              <a:off x="7356347" y="6754368"/>
              <a:ext cx="893444" cy="104139"/>
            </a:xfrm>
            <a:custGeom>
              <a:avLst/>
              <a:gdLst/>
              <a:ahLst/>
              <a:cxnLst/>
              <a:rect l="l" t="t" r="r" b="b"/>
              <a:pathLst>
                <a:path w="893445" h="104140">
                  <a:moveTo>
                    <a:pt x="893063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893063" y="103631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EFA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50935" y="6754368"/>
              <a:ext cx="893444" cy="104139"/>
            </a:xfrm>
            <a:custGeom>
              <a:avLst/>
              <a:gdLst/>
              <a:ahLst/>
              <a:cxnLst/>
              <a:rect l="l" t="t" r="r" b="b"/>
              <a:pathLst>
                <a:path w="893445" h="104140">
                  <a:moveTo>
                    <a:pt x="893064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893064" y="103631"/>
                  </a:lnTo>
                  <a:lnTo>
                    <a:pt x="893064" y="0"/>
                  </a:lnTo>
                  <a:close/>
                </a:path>
              </a:pathLst>
            </a:custGeom>
            <a:solidFill>
              <a:srgbClr val="C63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54368"/>
            <a:ext cx="7356475" cy="104139"/>
            <a:chOff x="0" y="6754368"/>
            <a:chExt cx="7356475" cy="104139"/>
          </a:xfrm>
        </p:grpSpPr>
        <p:sp>
          <p:nvSpPr>
            <p:cNvPr id="7" name="object 7"/>
            <p:cNvSpPr/>
            <p:nvPr/>
          </p:nvSpPr>
          <p:spPr>
            <a:xfrm>
              <a:off x="0" y="6754368"/>
              <a:ext cx="893444" cy="104139"/>
            </a:xfrm>
            <a:custGeom>
              <a:avLst/>
              <a:gdLst/>
              <a:ahLst/>
              <a:cxnLst/>
              <a:rect l="l" t="t" r="r" b="b"/>
              <a:pathLst>
                <a:path w="893444" h="104140">
                  <a:moveTo>
                    <a:pt x="893063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893063" y="103631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7C9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3063" y="6754368"/>
              <a:ext cx="6463665" cy="104139"/>
            </a:xfrm>
            <a:custGeom>
              <a:avLst/>
              <a:gdLst/>
              <a:ahLst/>
              <a:cxnLst/>
              <a:rect l="l" t="t" r="r" b="b"/>
              <a:pathLst>
                <a:path w="6463665" h="104140">
                  <a:moveTo>
                    <a:pt x="6463284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6463284" y="103631"/>
                  </a:lnTo>
                  <a:lnTo>
                    <a:pt x="6463284" y="0"/>
                  </a:lnTo>
                  <a:close/>
                </a:path>
              </a:pathLst>
            </a:custGeom>
            <a:solidFill>
              <a:srgbClr val="008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2859" y="153924"/>
            <a:ext cx="1315199" cy="175246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07390" y="631159"/>
            <a:ext cx="7712425" cy="69057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Common</a:t>
            </a:r>
            <a:r>
              <a:rPr spc="-70" dirty="0"/>
              <a:t> </a:t>
            </a:r>
            <a:r>
              <a:rPr spc="-10" dirty="0"/>
              <a:t>Issues</a:t>
            </a:r>
            <a:r>
              <a:rPr lang="en-US" spc="-10" dirty="0"/>
              <a:t> Continued</a:t>
            </a:r>
            <a:endParaRPr spc="-10" dirty="0"/>
          </a:p>
        </p:txBody>
      </p:sp>
      <p:sp>
        <p:nvSpPr>
          <p:cNvPr id="11" name="object 11"/>
          <p:cNvSpPr txBox="1"/>
          <p:nvPr/>
        </p:nvSpPr>
        <p:spPr>
          <a:xfrm>
            <a:off x="610585" y="1435069"/>
            <a:ext cx="7809230" cy="4519930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>
              <a:lnSpc>
                <a:spcPts val="2590"/>
              </a:lnSpc>
              <a:spcBef>
                <a:spcPts val="425"/>
              </a:spcBef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1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my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school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unable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to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be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tested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due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to </a:t>
            </a:r>
            <a:r>
              <a:rPr sz="2400" dirty="0">
                <a:solidFill>
                  <a:srgbClr val="EFAA1F"/>
                </a:solidFill>
                <a:latin typeface="Arial"/>
                <a:cs typeface="Arial"/>
              </a:rPr>
              <a:t>excessive</a:t>
            </a:r>
            <a:r>
              <a:rPr sz="2400" spc="-60" dirty="0">
                <a:solidFill>
                  <a:srgbClr val="EFAA1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EFAA1F"/>
                </a:solidFill>
                <a:latin typeface="Arial"/>
                <a:cs typeface="Arial"/>
              </a:rPr>
              <a:t>absences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,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but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8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child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was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enrolled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during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the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period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testing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has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READ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place</a:t>
            </a:r>
            <a:endParaRPr sz="2400">
              <a:latin typeface="Arial"/>
              <a:cs typeface="Arial"/>
            </a:endParaRPr>
          </a:p>
          <a:p>
            <a:pPr marL="697230" indent="-227329">
              <a:lnSpc>
                <a:spcPct val="100000"/>
              </a:lnSpc>
              <a:spcBef>
                <a:spcPts val="170"/>
              </a:spcBef>
              <a:buChar char="•"/>
              <a:tabLst>
                <a:tab pos="69723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READ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2400">
              <a:latin typeface="Arial"/>
              <a:cs typeface="Arial"/>
            </a:endParaRPr>
          </a:p>
          <a:p>
            <a:pPr marL="697230" indent="-227329">
              <a:lnSpc>
                <a:spcPct val="100000"/>
              </a:lnSpc>
              <a:spcBef>
                <a:spcPts val="219"/>
              </a:spcBef>
              <a:buChar char="•"/>
              <a:tabLst>
                <a:tab pos="69723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READ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Status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400" spc="-4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endParaRPr sz="2400">
              <a:latin typeface="Arial"/>
              <a:cs typeface="Arial"/>
            </a:endParaRPr>
          </a:p>
          <a:p>
            <a:pPr marL="697230" indent="-227329">
              <a:lnSpc>
                <a:spcPct val="100000"/>
              </a:lnSpc>
              <a:spcBef>
                <a:spcPts val="215"/>
              </a:spcBef>
              <a:buChar char="•"/>
              <a:tabLst>
                <a:tab pos="69723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READ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Test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400" spc="-6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06</a:t>
            </a:r>
            <a:endParaRPr sz="2400">
              <a:latin typeface="Arial"/>
              <a:cs typeface="Arial"/>
            </a:endParaRPr>
          </a:p>
          <a:p>
            <a:pPr marL="697230" indent="-227329">
              <a:lnSpc>
                <a:spcPct val="100000"/>
              </a:lnSpc>
              <a:spcBef>
                <a:spcPts val="204"/>
              </a:spcBef>
              <a:buChar char="•"/>
              <a:tabLst>
                <a:tab pos="69723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READ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Score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FFFFFF"/>
                </a:solidFill>
                <a:latin typeface="Arial"/>
                <a:cs typeface="Arial"/>
              </a:rPr>
              <a:t>9999</a:t>
            </a:r>
            <a:endParaRPr sz="2400">
              <a:latin typeface="Arial"/>
              <a:cs typeface="Arial"/>
            </a:endParaRPr>
          </a:p>
          <a:p>
            <a:pPr marL="697230" indent="-227329">
              <a:lnSpc>
                <a:spcPct val="100000"/>
              </a:lnSpc>
              <a:spcBef>
                <a:spcPts val="215"/>
              </a:spcBef>
              <a:buChar char="•"/>
              <a:tabLst>
                <a:tab pos="69723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READ</a:t>
            </a:r>
            <a:r>
              <a:rPr sz="2400" spc="-7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35" dirty="0">
                <a:solidFill>
                  <a:srgbClr val="FFFFFF"/>
                </a:solidFill>
                <a:latin typeface="Arial"/>
                <a:cs typeface="Arial"/>
              </a:rPr>
              <a:t>Testing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Date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05202020</a:t>
            </a:r>
            <a:endParaRPr sz="2400">
              <a:latin typeface="Arial"/>
              <a:cs typeface="Arial"/>
            </a:endParaRPr>
          </a:p>
          <a:p>
            <a:pPr marL="697230" indent="-227329">
              <a:lnSpc>
                <a:spcPct val="100000"/>
              </a:lnSpc>
              <a:spcBef>
                <a:spcPts val="215"/>
              </a:spcBef>
              <a:buChar char="•"/>
              <a:tabLst>
                <a:tab pos="69723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Recommended</a:t>
            </a:r>
            <a:r>
              <a:rPr sz="2400" spc="-7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Retention</a:t>
            </a:r>
            <a:r>
              <a:rPr sz="2400" spc="-9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400" spc="-10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697230" indent="-227329">
              <a:lnSpc>
                <a:spcPct val="100000"/>
              </a:lnSpc>
              <a:spcBef>
                <a:spcPts val="204"/>
              </a:spcBef>
              <a:buChar char="•"/>
              <a:tabLst>
                <a:tab pos="69723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Retained</a:t>
            </a:r>
            <a:r>
              <a:rPr sz="24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endParaRPr sz="2400">
              <a:latin typeface="Arial"/>
              <a:cs typeface="Arial"/>
            </a:endParaRPr>
          </a:p>
          <a:p>
            <a:pPr marL="697230" marR="722630" indent="-227329">
              <a:lnSpc>
                <a:spcPts val="2590"/>
              </a:lnSpc>
              <a:spcBef>
                <a:spcPts val="545"/>
              </a:spcBef>
              <a:buChar char="•"/>
              <a:tabLst>
                <a:tab pos="698500" algn="l"/>
              </a:tabLst>
            </a:pP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READ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Plan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Support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sz="24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Indicate</a:t>
            </a:r>
            <a:r>
              <a:rPr sz="2400" spc="-5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the</a:t>
            </a:r>
            <a:r>
              <a:rPr sz="2400" spc="-6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supports</a:t>
            </a:r>
            <a:r>
              <a:rPr sz="2400" spc="-4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FFFFFF"/>
                </a:solidFill>
                <a:latin typeface="Arial"/>
                <a:cs typeface="Arial"/>
              </a:rPr>
              <a:t>the 	</a:t>
            </a:r>
            <a:r>
              <a:rPr sz="2400" dirty="0">
                <a:solidFill>
                  <a:srgbClr val="FFFFFF"/>
                </a:solidFill>
                <a:latin typeface="Arial"/>
                <a:cs typeface="Arial"/>
              </a:rPr>
              <a:t>student</a:t>
            </a:r>
            <a:r>
              <a:rPr sz="2400" spc="-8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FFFFFF"/>
                </a:solidFill>
                <a:latin typeface="Arial"/>
                <a:cs typeface="Arial"/>
              </a:rPr>
              <a:t>received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-3556"/>
            <a:ext cx="7640955" cy="1331487"/>
          </a:xfrm>
          <a:prstGeom prst="rect">
            <a:avLst/>
          </a:prstGeom>
        </p:spPr>
        <p:txBody>
          <a:bodyPr vert="horz" wrap="square" lIns="0" tIns="648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dirty="0">
                <a:solidFill>
                  <a:srgbClr val="000000"/>
                </a:solidFill>
              </a:rPr>
              <a:t>Other </a:t>
            </a:r>
            <a:r>
              <a:rPr dirty="0">
                <a:solidFill>
                  <a:srgbClr val="000000"/>
                </a:solidFill>
              </a:rPr>
              <a:t>Common</a:t>
            </a:r>
            <a:r>
              <a:rPr spc="-7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Issues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240665" marR="17780" indent="-228600">
              <a:lnSpc>
                <a:spcPct val="80000"/>
              </a:lnSpc>
              <a:spcBef>
                <a:spcPts val="585"/>
              </a:spcBef>
              <a:buChar char="•"/>
              <a:tabLst>
                <a:tab pos="240665" algn="l"/>
              </a:tabLst>
            </a:pPr>
            <a:r>
              <a:rPr dirty="0"/>
              <a:t>A</a:t>
            </a:r>
            <a:r>
              <a:rPr spc="-130" dirty="0"/>
              <a:t> </a:t>
            </a:r>
            <a:r>
              <a:rPr dirty="0"/>
              <a:t>1</a:t>
            </a:r>
            <a:r>
              <a:rPr sz="1950" baseline="25641" dirty="0"/>
              <a:t>st</a:t>
            </a:r>
            <a:r>
              <a:rPr sz="1950" spc="254" baseline="25641" dirty="0"/>
              <a:t> </a:t>
            </a:r>
            <a:r>
              <a:rPr sz="2000" dirty="0"/>
              <a:t>grade</a:t>
            </a:r>
            <a:r>
              <a:rPr sz="2000" spc="-35" dirty="0"/>
              <a:t> </a:t>
            </a:r>
            <a:r>
              <a:rPr sz="2000" dirty="0"/>
              <a:t>student</a:t>
            </a:r>
            <a:r>
              <a:rPr sz="2000" spc="-40" dirty="0"/>
              <a:t> </a:t>
            </a:r>
            <a:r>
              <a:rPr sz="2000" dirty="0"/>
              <a:t>in</a:t>
            </a:r>
            <a:r>
              <a:rPr sz="2000" spc="-15" dirty="0"/>
              <a:t> </a:t>
            </a:r>
            <a:r>
              <a:rPr sz="2000" dirty="0"/>
              <a:t>our</a:t>
            </a:r>
            <a:r>
              <a:rPr sz="2000" spc="-30" dirty="0"/>
              <a:t> </a:t>
            </a:r>
            <a:r>
              <a:rPr sz="2000" dirty="0"/>
              <a:t>school</a:t>
            </a:r>
            <a:r>
              <a:rPr sz="2000" spc="-35" dirty="0"/>
              <a:t> </a:t>
            </a:r>
            <a:r>
              <a:rPr sz="2000" dirty="0"/>
              <a:t>was</a:t>
            </a:r>
            <a:r>
              <a:rPr sz="2000" spc="-20" dirty="0"/>
              <a:t> </a:t>
            </a:r>
            <a:r>
              <a:rPr sz="2000" dirty="0"/>
              <a:t>placed</a:t>
            </a:r>
            <a:r>
              <a:rPr sz="2000" spc="-35" dirty="0"/>
              <a:t> </a:t>
            </a:r>
            <a:r>
              <a:rPr sz="2000" dirty="0"/>
              <a:t>on</a:t>
            </a:r>
            <a:r>
              <a:rPr sz="2000" spc="-10" dirty="0"/>
              <a:t> </a:t>
            </a:r>
            <a:r>
              <a:rPr sz="2000" dirty="0"/>
              <a:t>a</a:t>
            </a:r>
            <a:r>
              <a:rPr sz="2000" spc="-25" dirty="0"/>
              <a:t> </a:t>
            </a:r>
            <a:r>
              <a:rPr sz="2000" dirty="0"/>
              <a:t>READ</a:t>
            </a:r>
            <a:r>
              <a:rPr sz="2000" spc="5" dirty="0"/>
              <a:t> </a:t>
            </a:r>
            <a:r>
              <a:rPr sz="2000" spc="-20" dirty="0"/>
              <a:t>plan </a:t>
            </a:r>
            <a:r>
              <a:rPr sz="2000" dirty="0"/>
              <a:t>earlier</a:t>
            </a:r>
            <a:r>
              <a:rPr sz="2000" spc="-50" dirty="0"/>
              <a:t> </a:t>
            </a:r>
            <a:r>
              <a:rPr sz="2000" dirty="0"/>
              <a:t>this</a:t>
            </a:r>
            <a:r>
              <a:rPr sz="2000" spc="-15" dirty="0"/>
              <a:t> </a:t>
            </a:r>
            <a:r>
              <a:rPr sz="2000" spc="-20" dirty="0"/>
              <a:t>year.</a:t>
            </a:r>
            <a:r>
              <a:rPr sz="2000" spc="-85" dirty="0"/>
              <a:t> </a:t>
            </a:r>
            <a:r>
              <a:rPr sz="2000" dirty="0"/>
              <a:t>The</a:t>
            </a:r>
            <a:r>
              <a:rPr sz="2000" spc="-30" dirty="0"/>
              <a:t> </a:t>
            </a:r>
            <a:r>
              <a:rPr sz="2000" spc="-10" dirty="0"/>
              <a:t>Spring</a:t>
            </a:r>
            <a:r>
              <a:rPr sz="2000" spc="-130" dirty="0"/>
              <a:t> </a:t>
            </a:r>
            <a:r>
              <a:rPr sz="2000" dirty="0"/>
              <a:t>Acadience</a:t>
            </a:r>
            <a:r>
              <a:rPr sz="2000" spc="-40" dirty="0"/>
              <a:t> </a:t>
            </a:r>
            <a:r>
              <a:rPr sz="2000" dirty="0"/>
              <a:t>(DIBELS)</a:t>
            </a:r>
            <a:r>
              <a:rPr sz="2000" spc="-30" dirty="0"/>
              <a:t> </a:t>
            </a:r>
            <a:r>
              <a:rPr sz="2000" dirty="0"/>
              <a:t>score</a:t>
            </a:r>
            <a:r>
              <a:rPr sz="2000" spc="-55" dirty="0"/>
              <a:t> </a:t>
            </a:r>
            <a:r>
              <a:rPr sz="2000" dirty="0"/>
              <a:t>is</a:t>
            </a:r>
            <a:r>
              <a:rPr sz="2000" spc="-15" dirty="0"/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</a:rPr>
              <a:t>above</a:t>
            </a:r>
            <a:r>
              <a:rPr sz="2000" u="none" spc="-10" dirty="0"/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</a:rPr>
              <a:t>the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</a:rPr>
              <a:t>cut</a:t>
            </a:r>
            <a:r>
              <a:rPr sz="2000" u="sng" spc="-3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</a:rPr>
              <a:t>score</a:t>
            </a:r>
            <a:r>
              <a:rPr sz="2000" u="sng" spc="-4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 u="none" dirty="0"/>
              <a:t>so</a:t>
            </a:r>
            <a:r>
              <a:rPr sz="2000" u="none" spc="-20" dirty="0"/>
              <a:t> </a:t>
            </a:r>
            <a:r>
              <a:rPr sz="2000" u="none" dirty="0"/>
              <a:t>she</a:t>
            </a:r>
            <a:r>
              <a:rPr sz="2000" u="none" spc="-35" dirty="0"/>
              <a:t> </a:t>
            </a:r>
            <a:r>
              <a:rPr sz="2000" u="none" dirty="0"/>
              <a:t>is</a:t>
            </a:r>
            <a:r>
              <a:rPr sz="2000" u="none" spc="-5" dirty="0"/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</a:rPr>
              <a:t>no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</a:rPr>
              <a:t>longer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</a:rPr>
              <a:t>identified</a:t>
            </a:r>
            <a:r>
              <a:rPr sz="2000" u="sng" spc="-2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</a:rPr>
              <a:t>as</a:t>
            </a:r>
            <a:r>
              <a:rPr sz="2000" u="sng" spc="-1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</a:rPr>
              <a:t>having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</a:rPr>
              <a:t>a</a:t>
            </a:r>
            <a:r>
              <a:rPr sz="2000" u="sng" spc="-20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</a:rPr>
              <a:t>significant</a:t>
            </a:r>
            <a:r>
              <a:rPr sz="2000" u="none" spc="-10" dirty="0"/>
              <a:t> </a:t>
            </a:r>
            <a:r>
              <a:rPr sz="2000" u="sng" dirty="0">
                <a:uFill>
                  <a:solidFill>
                    <a:srgbClr val="000000"/>
                  </a:solidFill>
                </a:uFill>
              </a:rPr>
              <a:t>reading</a:t>
            </a:r>
            <a:r>
              <a:rPr sz="2000" u="sng" spc="-55" dirty="0">
                <a:uFill>
                  <a:solidFill>
                    <a:srgbClr val="000000"/>
                  </a:solidFill>
                </a:uFill>
              </a:rPr>
              <a:t> </a:t>
            </a:r>
            <a:r>
              <a:rPr sz="2000" u="sng" spc="-10" dirty="0">
                <a:uFill>
                  <a:solidFill>
                    <a:srgbClr val="000000"/>
                  </a:solidFill>
                </a:uFill>
              </a:rPr>
              <a:t>deficiency</a:t>
            </a:r>
            <a:r>
              <a:rPr sz="2000" u="none" spc="-10" dirty="0"/>
              <a:t>.</a:t>
            </a:r>
            <a:r>
              <a:rPr sz="2000" u="none" spc="-55" dirty="0"/>
              <a:t> </a:t>
            </a:r>
            <a:r>
              <a:rPr sz="2000" u="none" spc="-10" dirty="0"/>
              <a:t>However,</a:t>
            </a:r>
            <a:r>
              <a:rPr sz="2000" u="none" spc="-55" dirty="0"/>
              <a:t> </a:t>
            </a:r>
            <a:r>
              <a:rPr sz="2000" u="none" dirty="0"/>
              <a:t>the</a:t>
            </a:r>
            <a:r>
              <a:rPr sz="2000" u="none" spc="-40" dirty="0"/>
              <a:t> </a:t>
            </a:r>
            <a:r>
              <a:rPr sz="2000" u="none" dirty="0"/>
              <a:t>body</a:t>
            </a:r>
            <a:r>
              <a:rPr sz="2000" u="none" spc="-45" dirty="0"/>
              <a:t> </a:t>
            </a:r>
            <a:r>
              <a:rPr sz="2000" u="none" dirty="0"/>
              <a:t>of</a:t>
            </a:r>
            <a:r>
              <a:rPr sz="2000" u="none" spc="-30" dirty="0"/>
              <a:t> </a:t>
            </a:r>
            <a:r>
              <a:rPr sz="2000" u="none" dirty="0"/>
              <a:t>evidence</a:t>
            </a:r>
            <a:r>
              <a:rPr sz="2000" u="none" spc="-55" dirty="0"/>
              <a:t> </a:t>
            </a:r>
            <a:r>
              <a:rPr sz="2000" u="none" spc="-10" dirty="0"/>
              <a:t>doesn’t </a:t>
            </a:r>
            <a:r>
              <a:rPr sz="2000" u="none" dirty="0"/>
              <a:t>demonstrate</a:t>
            </a:r>
            <a:r>
              <a:rPr sz="2000" u="none" spc="-55" dirty="0"/>
              <a:t> </a:t>
            </a:r>
            <a:r>
              <a:rPr sz="2000" u="none" dirty="0"/>
              <a:t>she</a:t>
            </a:r>
            <a:r>
              <a:rPr sz="2000" u="none" spc="-40" dirty="0"/>
              <a:t> </a:t>
            </a:r>
            <a:r>
              <a:rPr sz="2000" u="none" dirty="0"/>
              <a:t>is</a:t>
            </a:r>
            <a:r>
              <a:rPr sz="2000" u="none" spc="-15" dirty="0"/>
              <a:t> </a:t>
            </a:r>
            <a:r>
              <a:rPr sz="2000" u="none" dirty="0"/>
              <a:t>at</a:t>
            </a:r>
            <a:r>
              <a:rPr sz="2000" u="none" spc="-40" dirty="0"/>
              <a:t> </a:t>
            </a:r>
            <a:r>
              <a:rPr sz="2000" u="none" dirty="0"/>
              <a:t>grade</a:t>
            </a:r>
            <a:r>
              <a:rPr sz="2000" u="none" spc="-40" dirty="0"/>
              <a:t> </a:t>
            </a:r>
            <a:r>
              <a:rPr sz="2000" u="none" dirty="0"/>
              <a:t>level</a:t>
            </a:r>
            <a:r>
              <a:rPr sz="2000" u="none" spc="-10" dirty="0"/>
              <a:t> </a:t>
            </a:r>
            <a:r>
              <a:rPr sz="2000" u="none" dirty="0"/>
              <a:t>yet.</a:t>
            </a:r>
            <a:r>
              <a:rPr sz="2000" u="none" spc="-35" dirty="0"/>
              <a:t> </a:t>
            </a:r>
            <a:r>
              <a:rPr sz="2000" u="none" dirty="0"/>
              <a:t>We</a:t>
            </a:r>
            <a:r>
              <a:rPr sz="2000" u="none" spc="-30" dirty="0"/>
              <a:t> </a:t>
            </a:r>
            <a:r>
              <a:rPr sz="2000" u="none" dirty="0"/>
              <a:t>will</a:t>
            </a:r>
            <a:r>
              <a:rPr sz="2000" u="none" spc="-10" dirty="0"/>
              <a:t> </a:t>
            </a:r>
            <a:r>
              <a:rPr sz="2000" u="none" dirty="0"/>
              <a:t>keep</a:t>
            </a:r>
            <a:r>
              <a:rPr sz="2000" u="none" spc="-25" dirty="0"/>
              <a:t> </a:t>
            </a:r>
            <a:r>
              <a:rPr sz="2000" u="none" dirty="0"/>
              <a:t>her</a:t>
            </a:r>
            <a:r>
              <a:rPr sz="2000" u="none" spc="-40" dirty="0"/>
              <a:t> </a:t>
            </a:r>
            <a:r>
              <a:rPr sz="2000" u="none" dirty="0"/>
              <a:t>on</a:t>
            </a:r>
            <a:r>
              <a:rPr sz="2000" u="none" spc="-25" dirty="0"/>
              <a:t> </a:t>
            </a:r>
            <a:r>
              <a:rPr sz="2000" u="none" spc="-50" dirty="0"/>
              <a:t>a </a:t>
            </a:r>
            <a:r>
              <a:rPr sz="2000" u="none" dirty="0"/>
              <a:t>READ</a:t>
            </a:r>
            <a:r>
              <a:rPr sz="2000" u="none" spc="-65" dirty="0"/>
              <a:t> </a:t>
            </a:r>
            <a:r>
              <a:rPr sz="2000" u="none" spc="-20" dirty="0"/>
              <a:t>plan.</a:t>
            </a:r>
            <a:endParaRPr sz="2000"/>
          </a:p>
          <a:p>
            <a:pPr marL="697865" lvl="1" indent="-227965">
              <a:lnSpc>
                <a:spcPct val="100000"/>
              </a:lnSpc>
              <a:spcBef>
                <a:spcPts val="20"/>
              </a:spcBef>
              <a:buChar char="•"/>
              <a:tabLst>
                <a:tab pos="697865" algn="l"/>
              </a:tabLst>
            </a:pPr>
            <a:r>
              <a:rPr sz="2000" dirty="0">
                <a:latin typeface="Arial"/>
                <a:cs typeface="Arial"/>
              </a:rPr>
              <a:t>READ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Plan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50" dirty="0">
                <a:latin typeface="Arial"/>
                <a:cs typeface="Arial"/>
              </a:rPr>
              <a:t> 1</a:t>
            </a:r>
            <a:endParaRPr sz="20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15"/>
              </a:spcBef>
              <a:buChar char="•"/>
              <a:tabLst>
                <a:tab pos="697865" algn="l"/>
              </a:tabLst>
            </a:pPr>
            <a:r>
              <a:rPr sz="2000" dirty="0">
                <a:latin typeface="Arial"/>
                <a:cs typeface="Arial"/>
              </a:rPr>
              <a:t>READ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Status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5"/>
              </a:spcBef>
              <a:buChar char="•"/>
              <a:tabLst>
                <a:tab pos="697865" algn="l"/>
              </a:tabLst>
            </a:pPr>
            <a:r>
              <a:rPr sz="2000" dirty="0">
                <a:latin typeface="Arial"/>
                <a:cs typeface="Arial"/>
              </a:rPr>
              <a:t>READ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45" dirty="0">
                <a:latin typeface="Arial"/>
                <a:cs typeface="Arial"/>
              </a:rPr>
              <a:t>Test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07</a:t>
            </a:r>
            <a:endParaRPr sz="20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0"/>
              </a:spcBef>
              <a:buChar char="•"/>
              <a:tabLst>
                <a:tab pos="697865" algn="l"/>
              </a:tabLst>
            </a:pPr>
            <a:r>
              <a:rPr sz="2000" dirty="0">
                <a:latin typeface="Arial"/>
                <a:cs typeface="Arial"/>
              </a:rPr>
              <a:t>READ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Score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0812</a:t>
            </a:r>
            <a:endParaRPr sz="20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15"/>
              </a:spcBef>
              <a:buChar char="•"/>
              <a:tabLst>
                <a:tab pos="697865" algn="l"/>
              </a:tabLst>
            </a:pPr>
            <a:r>
              <a:rPr sz="2000" dirty="0">
                <a:latin typeface="Arial"/>
                <a:cs typeface="Arial"/>
              </a:rPr>
              <a:t>READ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Testing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Date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05202020</a:t>
            </a:r>
            <a:endParaRPr sz="20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5"/>
              </a:spcBef>
              <a:buChar char="•"/>
              <a:tabLst>
                <a:tab pos="697865" algn="l"/>
              </a:tabLst>
            </a:pPr>
            <a:r>
              <a:rPr sz="2000" dirty="0">
                <a:latin typeface="Arial"/>
                <a:cs typeface="Arial"/>
              </a:rPr>
              <a:t>Recommended</a:t>
            </a:r>
            <a:r>
              <a:rPr sz="2000" spc="-7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Retention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20"/>
              </a:spcBef>
              <a:buChar char="•"/>
              <a:tabLst>
                <a:tab pos="697865" algn="l"/>
              </a:tabLst>
            </a:pPr>
            <a:r>
              <a:rPr sz="2000" dirty="0">
                <a:latin typeface="Arial"/>
                <a:cs typeface="Arial"/>
              </a:rPr>
              <a:t>Retained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50" dirty="0"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  <a:p>
            <a:pPr marL="697865" lvl="1" indent="-227965">
              <a:lnSpc>
                <a:spcPct val="100000"/>
              </a:lnSpc>
              <a:spcBef>
                <a:spcPts val="15"/>
              </a:spcBef>
              <a:buChar char="•"/>
              <a:tabLst>
                <a:tab pos="697865" algn="l"/>
              </a:tabLst>
            </a:pPr>
            <a:r>
              <a:rPr sz="2000" dirty="0">
                <a:latin typeface="Arial"/>
                <a:cs typeface="Arial"/>
              </a:rPr>
              <a:t>READ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Plan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Support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=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0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for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each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47F378-46EF-4353-DA70-2BF6F411C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7390" y="533400"/>
            <a:ext cx="7640955" cy="677108"/>
          </a:xfrm>
        </p:spPr>
        <p:txBody>
          <a:bodyPr/>
          <a:lstStyle/>
          <a:p>
            <a:r>
              <a:rPr lang="en-US" dirty="0"/>
              <a:t>/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D111AA-6C29-CB2F-69B9-F333751770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7390" y="304800"/>
            <a:ext cx="7576184" cy="7478970"/>
          </a:xfrm>
        </p:spPr>
        <p:txBody>
          <a:bodyPr/>
          <a:lstStyle/>
          <a:p>
            <a:pPr algn="ctr"/>
            <a:r>
              <a:rPr lang="en-US" sz="5400" dirty="0">
                <a:hlinkClick r:id="rId2"/>
              </a:rPr>
              <a:t>Tips and Tricks</a:t>
            </a:r>
            <a:r>
              <a:rPr lang="en-US" sz="5400" dirty="0"/>
              <a:t> </a:t>
            </a:r>
          </a:p>
          <a:p>
            <a:pPr algn="ctr"/>
            <a:endParaRPr lang="en-US" sz="5400" dirty="0"/>
          </a:p>
          <a:p>
            <a:pPr algn="ctr"/>
            <a:r>
              <a:rPr lang="en-US" sz="5400" dirty="0">
                <a:hlinkClick r:id="rId3"/>
              </a:rPr>
              <a:t>Quick Check </a:t>
            </a:r>
            <a:r>
              <a:rPr lang="en-US" sz="5400" dirty="0"/>
              <a:t>-required</a:t>
            </a:r>
          </a:p>
          <a:p>
            <a:pPr algn="ctr"/>
            <a:endParaRPr lang="en-US" sz="5400" dirty="0"/>
          </a:p>
          <a:p>
            <a:pPr algn="ctr"/>
            <a:endParaRPr lang="en-US" sz="5400" dirty="0"/>
          </a:p>
          <a:p>
            <a:pPr algn="ctr"/>
            <a:endParaRPr lang="en-US" sz="5400" dirty="0"/>
          </a:p>
          <a:p>
            <a:pPr algn="ctr"/>
            <a:r>
              <a:rPr lang="en-US" sz="5400" dirty="0">
                <a:hlinkClick r:id="rId4"/>
              </a:rPr>
              <a:t>PLC survey for next year</a:t>
            </a:r>
            <a:endParaRPr lang="en-US" sz="5400" dirty="0"/>
          </a:p>
          <a:p>
            <a:endParaRPr lang="en-US" sz="5400" dirty="0"/>
          </a:p>
          <a:p>
            <a:endParaRPr lang="en-US" sz="5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87CEDD5-F0FB-09CB-9BD5-0851C2E429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3600" y="2514600"/>
            <a:ext cx="3055677" cy="2744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884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8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READ</a:t>
            </a:r>
            <a:r>
              <a:rPr spc="-254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Act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Resources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79" y="1806829"/>
            <a:ext cx="7669530" cy="36474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https://resources.csi.state.co.us/read-act-home/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45"/>
              </a:spcBef>
            </a:pPr>
            <a:endParaRPr sz="2800">
              <a:latin typeface="Arial"/>
              <a:cs typeface="Arial"/>
            </a:endParaRPr>
          </a:p>
          <a:p>
            <a:pPr marL="12700" marR="5080" indent="99060">
              <a:lnSpc>
                <a:spcPts val="3030"/>
              </a:lnSpc>
              <a:spcBef>
                <a:spcPts val="5"/>
              </a:spcBef>
            </a:pPr>
            <a:r>
              <a:rPr sz="28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  <a:hlinkClick r:id="rId2"/>
              </a:rPr>
              <a:t>http://www.cde.state.co.us/coloradoliteracy/read</a:t>
            </a:r>
            <a:r>
              <a:rPr sz="2800" u="none" spc="-10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sz="28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datapipeline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789"/>
              </a:spcBef>
            </a:pPr>
            <a:endParaRPr sz="2800">
              <a:latin typeface="Arial"/>
              <a:cs typeface="Arial"/>
            </a:endParaRPr>
          </a:p>
          <a:p>
            <a:pPr marL="12700" marR="52069">
              <a:lnSpc>
                <a:spcPts val="3020"/>
              </a:lnSpc>
            </a:pPr>
            <a:r>
              <a:rPr sz="28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https://co.chalkbeat.org/2022/5/11/23067136/jeff</a:t>
            </a:r>
            <a:r>
              <a:rPr sz="2800" u="none" spc="-10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sz="28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co-bright-</a:t>
            </a:r>
            <a:r>
              <a:rPr sz="2800" u="sng" spc="-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minds-</a:t>
            </a:r>
            <a:r>
              <a:rPr sz="28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colorado-dyslexia-</a:t>
            </a:r>
            <a:r>
              <a:rPr sz="2800" u="sng" spc="-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middle-</a:t>
            </a:r>
            <a:r>
              <a:rPr sz="28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high-</a:t>
            </a:r>
            <a:r>
              <a:rPr sz="2800" u="none" spc="-10" dirty="0">
                <a:solidFill>
                  <a:srgbClr val="0563C1"/>
                </a:solidFill>
                <a:latin typeface="Arial"/>
                <a:cs typeface="Arial"/>
              </a:rPr>
              <a:t> </a:t>
            </a:r>
            <a:r>
              <a:rPr sz="28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school-students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455FA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56347" y="6754368"/>
            <a:ext cx="1788160" cy="104139"/>
            <a:chOff x="7356347" y="6754368"/>
            <a:chExt cx="1788160" cy="104139"/>
          </a:xfrm>
        </p:grpSpPr>
        <p:sp>
          <p:nvSpPr>
            <p:cNvPr id="4" name="object 4"/>
            <p:cNvSpPr/>
            <p:nvPr/>
          </p:nvSpPr>
          <p:spPr>
            <a:xfrm>
              <a:off x="7356347" y="6754368"/>
              <a:ext cx="893444" cy="104139"/>
            </a:xfrm>
            <a:custGeom>
              <a:avLst/>
              <a:gdLst/>
              <a:ahLst/>
              <a:cxnLst/>
              <a:rect l="l" t="t" r="r" b="b"/>
              <a:pathLst>
                <a:path w="893445" h="104140">
                  <a:moveTo>
                    <a:pt x="893063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893063" y="103631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EFA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50935" y="6754368"/>
              <a:ext cx="893444" cy="104139"/>
            </a:xfrm>
            <a:custGeom>
              <a:avLst/>
              <a:gdLst/>
              <a:ahLst/>
              <a:cxnLst/>
              <a:rect l="l" t="t" r="r" b="b"/>
              <a:pathLst>
                <a:path w="893445" h="104140">
                  <a:moveTo>
                    <a:pt x="893064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893064" y="103631"/>
                  </a:lnTo>
                  <a:lnTo>
                    <a:pt x="893064" y="0"/>
                  </a:lnTo>
                  <a:close/>
                </a:path>
              </a:pathLst>
            </a:custGeom>
            <a:solidFill>
              <a:srgbClr val="C63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54368"/>
            <a:ext cx="7356475" cy="104139"/>
            <a:chOff x="0" y="6754368"/>
            <a:chExt cx="7356475" cy="104139"/>
          </a:xfrm>
        </p:grpSpPr>
        <p:sp>
          <p:nvSpPr>
            <p:cNvPr id="7" name="object 7"/>
            <p:cNvSpPr/>
            <p:nvPr/>
          </p:nvSpPr>
          <p:spPr>
            <a:xfrm>
              <a:off x="0" y="6754368"/>
              <a:ext cx="893444" cy="104139"/>
            </a:xfrm>
            <a:custGeom>
              <a:avLst/>
              <a:gdLst/>
              <a:ahLst/>
              <a:cxnLst/>
              <a:rect l="l" t="t" r="r" b="b"/>
              <a:pathLst>
                <a:path w="893444" h="104140">
                  <a:moveTo>
                    <a:pt x="893063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893063" y="103631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7C9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3063" y="6754368"/>
              <a:ext cx="6463665" cy="104139"/>
            </a:xfrm>
            <a:custGeom>
              <a:avLst/>
              <a:gdLst/>
              <a:ahLst/>
              <a:cxnLst/>
              <a:rect l="l" t="t" r="r" b="b"/>
              <a:pathLst>
                <a:path w="6463665" h="104140">
                  <a:moveTo>
                    <a:pt x="6463284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6463284" y="103631"/>
                  </a:lnTo>
                  <a:lnTo>
                    <a:pt x="6463284" y="0"/>
                  </a:lnTo>
                  <a:close/>
                </a:path>
              </a:pathLst>
            </a:custGeom>
            <a:solidFill>
              <a:srgbClr val="008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2859" y="153924"/>
            <a:ext cx="1315199" cy="175246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8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Don’t</a:t>
            </a:r>
            <a:r>
              <a:rPr spc="-25" dirty="0"/>
              <a:t> </a:t>
            </a:r>
            <a:r>
              <a:rPr spc="-10" dirty="0"/>
              <a:t>forget!</a:t>
            </a:r>
          </a:p>
        </p:txBody>
      </p: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359408" y="2200655"/>
            <a:ext cx="2196465" cy="2196465"/>
            <a:chOff x="1359408" y="2200655"/>
            <a:chExt cx="2196465" cy="2196465"/>
          </a:xfrm>
        </p:grpSpPr>
        <p:sp>
          <p:nvSpPr>
            <p:cNvPr id="12" name="object 12"/>
            <p:cNvSpPr/>
            <p:nvPr/>
          </p:nvSpPr>
          <p:spPr>
            <a:xfrm>
              <a:off x="1359408" y="2200655"/>
              <a:ext cx="2196465" cy="2196465"/>
            </a:xfrm>
            <a:custGeom>
              <a:avLst/>
              <a:gdLst/>
              <a:ahLst/>
              <a:cxnLst/>
              <a:rect l="l" t="t" r="r" b="b"/>
              <a:pathLst>
                <a:path w="2196465" h="2196465">
                  <a:moveTo>
                    <a:pt x="1098042" y="0"/>
                  </a:moveTo>
                  <a:lnTo>
                    <a:pt x="1050410" y="1014"/>
                  </a:lnTo>
                  <a:lnTo>
                    <a:pt x="1003297" y="4030"/>
                  </a:lnTo>
                  <a:lnTo>
                    <a:pt x="956744" y="9006"/>
                  </a:lnTo>
                  <a:lnTo>
                    <a:pt x="910791" y="15901"/>
                  </a:lnTo>
                  <a:lnTo>
                    <a:pt x="865481" y="24675"/>
                  </a:lnTo>
                  <a:lnTo>
                    <a:pt x="820853" y="35285"/>
                  </a:lnTo>
                  <a:lnTo>
                    <a:pt x="776950" y="47690"/>
                  </a:lnTo>
                  <a:lnTo>
                    <a:pt x="733812" y="61850"/>
                  </a:lnTo>
                  <a:lnTo>
                    <a:pt x="691482" y="77722"/>
                  </a:lnTo>
                  <a:lnTo>
                    <a:pt x="649999" y="95267"/>
                  </a:lnTo>
                  <a:lnTo>
                    <a:pt x="609405" y="114442"/>
                  </a:lnTo>
                  <a:lnTo>
                    <a:pt x="569741" y="135207"/>
                  </a:lnTo>
                  <a:lnTo>
                    <a:pt x="531049" y="157520"/>
                  </a:lnTo>
                  <a:lnTo>
                    <a:pt x="493370" y="181341"/>
                  </a:lnTo>
                  <a:lnTo>
                    <a:pt x="456745" y="206627"/>
                  </a:lnTo>
                  <a:lnTo>
                    <a:pt x="421214" y="233338"/>
                  </a:lnTo>
                  <a:lnTo>
                    <a:pt x="386820" y="261432"/>
                  </a:lnTo>
                  <a:lnTo>
                    <a:pt x="353604" y="290869"/>
                  </a:lnTo>
                  <a:lnTo>
                    <a:pt x="321606" y="321606"/>
                  </a:lnTo>
                  <a:lnTo>
                    <a:pt x="290869" y="353604"/>
                  </a:lnTo>
                  <a:lnTo>
                    <a:pt x="261432" y="386820"/>
                  </a:lnTo>
                  <a:lnTo>
                    <a:pt x="233338" y="421214"/>
                  </a:lnTo>
                  <a:lnTo>
                    <a:pt x="206627" y="456745"/>
                  </a:lnTo>
                  <a:lnTo>
                    <a:pt x="181341" y="493370"/>
                  </a:lnTo>
                  <a:lnTo>
                    <a:pt x="157520" y="531049"/>
                  </a:lnTo>
                  <a:lnTo>
                    <a:pt x="135207" y="569741"/>
                  </a:lnTo>
                  <a:lnTo>
                    <a:pt x="114442" y="609405"/>
                  </a:lnTo>
                  <a:lnTo>
                    <a:pt x="95267" y="649999"/>
                  </a:lnTo>
                  <a:lnTo>
                    <a:pt x="77722" y="691482"/>
                  </a:lnTo>
                  <a:lnTo>
                    <a:pt x="61850" y="733812"/>
                  </a:lnTo>
                  <a:lnTo>
                    <a:pt x="47690" y="776950"/>
                  </a:lnTo>
                  <a:lnTo>
                    <a:pt x="35285" y="820853"/>
                  </a:lnTo>
                  <a:lnTo>
                    <a:pt x="24675" y="865481"/>
                  </a:lnTo>
                  <a:lnTo>
                    <a:pt x="15901" y="910791"/>
                  </a:lnTo>
                  <a:lnTo>
                    <a:pt x="9006" y="956744"/>
                  </a:lnTo>
                  <a:lnTo>
                    <a:pt x="4030" y="1003297"/>
                  </a:lnTo>
                  <a:lnTo>
                    <a:pt x="1014" y="1050410"/>
                  </a:lnTo>
                  <a:lnTo>
                    <a:pt x="0" y="1098041"/>
                  </a:lnTo>
                  <a:lnTo>
                    <a:pt x="1014" y="1145673"/>
                  </a:lnTo>
                  <a:lnTo>
                    <a:pt x="4030" y="1192786"/>
                  </a:lnTo>
                  <a:lnTo>
                    <a:pt x="9006" y="1239339"/>
                  </a:lnTo>
                  <a:lnTo>
                    <a:pt x="15901" y="1285292"/>
                  </a:lnTo>
                  <a:lnTo>
                    <a:pt x="24675" y="1330602"/>
                  </a:lnTo>
                  <a:lnTo>
                    <a:pt x="35285" y="1375230"/>
                  </a:lnTo>
                  <a:lnTo>
                    <a:pt x="47690" y="1419133"/>
                  </a:lnTo>
                  <a:lnTo>
                    <a:pt x="61850" y="1462271"/>
                  </a:lnTo>
                  <a:lnTo>
                    <a:pt x="77722" y="1504601"/>
                  </a:lnTo>
                  <a:lnTo>
                    <a:pt x="95267" y="1546084"/>
                  </a:lnTo>
                  <a:lnTo>
                    <a:pt x="114442" y="1586678"/>
                  </a:lnTo>
                  <a:lnTo>
                    <a:pt x="135207" y="1626342"/>
                  </a:lnTo>
                  <a:lnTo>
                    <a:pt x="157520" y="1665034"/>
                  </a:lnTo>
                  <a:lnTo>
                    <a:pt x="181341" y="1702713"/>
                  </a:lnTo>
                  <a:lnTo>
                    <a:pt x="206627" y="1739338"/>
                  </a:lnTo>
                  <a:lnTo>
                    <a:pt x="233338" y="1774869"/>
                  </a:lnTo>
                  <a:lnTo>
                    <a:pt x="261432" y="1809263"/>
                  </a:lnTo>
                  <a:lnTo>
                    <a:pt x="290869" y="1842479"/>
                  </a:lnTo>
                  <a:lnTo>
                    <a:pt x="321606" y="1874477"/>
                  </a:lnTo>
                  <a:lnTo>
                    <a:pt x="353604" y="1905214"/>
                  </a:lnTo>
                  <a:lnTo>
                    <a:pt x="386820" y="1934651"/>
                  </a:lnTo>
                  <a:lnTo>
                    <a:pt x="421214" y="1962745"/>
                  </a:lnTo>
                  <a:lnTo>
                    <a:pt x="456745" y="1989456"/>
                  </a:lnTo>
                  <a:lnTo>
                    <a:pt x="493370" y="2014742"/>
                  </a:lnTo>
                  <a:lnTo>
                    <a:pt x="531049" y="2038563"/>
                  </a:lnTo>
                  <a:lnTo>
                    <a:pt x="569741" y="2060876"/>
                  </a:lnTo>
                  <a:lnTo>
                    <a:pt x="609405" y="2081641"/>
                  </a:lnTo>
                  <a:lnTo>
                    <a:pt x="649999" y="2100816"/>
                  </a:lnTo>
                  <a:lnTo>
                    <a:pt x="691482" y="2118361"/>
                  </a:lnTo>
                  <a:lnTo>
                    <a:pt x="733812" y="2134233"/>
                  </a:lnTo>
                  <a:lnTo>
                    <a:pt x="776950" y="2148393"/>
                  </a:lnTo>
                  <a:lnTo>
                    <a:pt x="820853" y="2160798"/>
                  </a:lnTo>
                  <a:lnTo>
                    <a:pt x="865481" y="2171408"/>
                  </a:lnTo>
                  <a:lnTo>
                    <a:pt x="910791" y="2180182"/>
                  </a:lnTo>
                  <a:lnTo>
                    <a:pt x="956744" y="2187077"/>
                  </a:lnTo>
                  <a:lnTo>
                    <a:pt x="1003297" y="2192053"/>
                  </a:lnTo>
                  <a:lnTo>
                    <a:pt x="1050410" y="2195069"/>
                  </a:lnTo>
                  <a:lnTo>
                    <a:pt x="1098042" y="2196083"/>
                  </a:lnTo>
                  <a:lnTo>
                    <a:pt x="1145673" y="2195069"/>
                  </a:lnTo>
                  <a:lnTo>
                    <a:pt x="1192786" y="2192053"/>
                  </a:lnTo>
                  <a:lnTo>
                    <a:pt x="1239339" y="2187077"/>
                  </a:lnTo>
                  <a:lnTo>
                    <a:pt x="1285292" y="2180182"/>
                  </a:lnTo>
                  <a:lnTo>
                    <a:pt x="1330602" y="2171408"/>
                  </a:lnTo>
                  <a:lnTo>
                    <a:pt x="1375230" y="2160798"/>
                  </a:lnTo>
                  <a:lnTo>
                    <a:pt x="1419133" y="2148393"/>
                  </a:lnTo>
                  <a:lnTo>
                    <a:pt x="1462271" y="2134233"/>
                  </a:lnTo>
                  <a:lnTo>
                    <a:pt x="1504601" y="2118361"/>
                  </a:lnTo>
                  <a:lnTo>
                    <a:pt x="1546084" y="2100816"/>
                  </a:lnTo>
                  <a:lnTo>
                    <a:pt x="1586678" y="2081641"/>
                  </a:lnTo>
                  <a:lnTo>
                    <a:pt x="1626342" y="2060876"/>
                  </a:lnTo>
                  <a:lnTo>
                    <a:pt x="1665034" y="2038563"/>
                  </a:lnTo>
                  <a:lnTo>
                    <a:pt x="1702713" y="2014742"/>
                  </a:lnTo>
                  <a:lnTo>
                    <a:pt x="1739338" y="1989456"/>
                  </a:lnTo>
                  <a:lnTo>
                    <a:pt x="1774869" y="1962745"/>
                  </a:lnTo>
                  <a:lnTo>
                    <a:pt x="1809263" y="1934651"/>
                  </a:lnTo>
                  <a:lnTo>
                    <a:pt x="1842479" y="1905214"/>
                  </a:lnTo>
                  <a:lnTo>
                    <a:pt x="1874477" y="1874477"/>
                  </a:lnTo>
                  <a:lnTo>
                    <a:pt x="1905214" y="1842479"/>
                  </a:lnTo>
                  <a:lnTo>
                    <a:pt x="1934651" y="1809263"/>
                  </a:lnTo>
                  <a:lnTo>
                    <a:pt x="1962745" y="1774869"/>
                  </a:lnTo>
                  <a:lnTo>
                    <a:pt x="1989456" y="1739338"/>
                  </a:lnTo>
                  <a:lnTo>
                    <a:pt x="2014742" y="1702713"/>
                  </a:lnTo>
                  <a:lnTo>
                    <a:pt x="2038563" y="1665034"/>
                  </a:lnTo>
                  <a:lnTo>
                    <a:pt x="2060876" y="1626342"/>
                  </a:lnTo>
                  <a:lnTo>
                    <a:pt x="2081641" y="1586678"/>
                  </a:lnTo>
                  <a:lnTo>
                    <a:pt x="2100816" y="1546084"/>
                  </a:lnTo>
                  <a:lnTo>
                    <a:pt x="2118361" y="1504601"/>
                  </a:lnTo>
                  <a:lnTo>
                    <a:pt x="2134233" y="1462271"/>
                  </a:lnTo>
                  <a:lnTo>
                    <a:pt x="2148393" y="1419133"/>
                  </a:lnTo>
                  <a:lnTo>
                    <a:pt x="2160798" y="1375230"/>
                  </a:lnTo>
                  <a:lnTo>
                    <a:pt x="2171408" y="1330602"/>
                  </a:lnTo>
                  <a:lnTo>
                    <a:pt x="2180182" y="1285292"/>
                  </a:lnTo>
                  <a:lnTo>
                    <a:pt x="2187077" y="1239339"/>
                  </a:lnTo>
                  <a:lnTo>
                    <a:pt x="2192053" y="1192786"/>
                  </a:lnTo>
                  <a:lnTo>
                    <a:pt x="2195069" y="1145673"/>
                  </a:lnTo>
                  <a:lnTo>
                    <a:pt x="2196084" y="1098041"/>
                  </a:lnTo>
                  <a:lnTo>
                    <a:pt x="2195069" y="1050410"/>
                  </a:lnTo>
                  <a:lnTo>
                    <a:pt x="2192053" y="1003297"/>
                  </a:lnTo>
                  <a:lnTo>
                    <a:pt x="2187077" y="956744"/>
                  </a:lnTo>
                  <a:lnTo>
                    <a:pt x="2180182" y="910791"/>
                  </a:lnTo>
                  <a:lnTo>
                    <a:pt x="2171408" y="865481"/>
                  </a:lnTo>
                  <a:lnTo>
                    <a:pt x="2160798" y="820853"/>
                  </a:lnTo>
                  <a:lnTo>
                    <a:pt x="2148393" y="776950"/>
                  </a:lnTo>
                  <a:lnTo>
                    <a:pt x="2134233" y="733812"/>
                  </a:lnTo>
                  <a:lnTo>
                    <a:pt x="2118361" y="691482"/>
                  </a:lnTo>
                  <a:lnTo>
                    <a:pt x="2100816" y="649999"/>
                  </a:lnTo>
                  <a:lnTo>
                    <a:pt x="2081641" y="609405"/>
                  </a:lnTo>
                  <a:lnTo>
                    <a:pt x="2060876" y="569741"/>
                  </a:lnTo>
                  <a:lnTo>
                    <a:pt x="2038563" y="531049"/>
                  </a:lnTo>
                  <a:lnTo>
                    <a:pt x="2014742" y="493370"/>
                  </a:lnTo>
                  <a:lnTo>
                    <a:pt x="1989456" y="456745"/>
                  </a:lnTo>
                  <a:lnTo>
                    <a:pt x="1962745" y="421214"/>
                  </a:lnTo>
                  <a:lnTo>
                    <a:pt x="1934651" y="386820"/>
                  </a:lnTo>
                  <a:lnTo>
                    <a:pt x="1905214" y="353604"/>
                  </a:lnTo>
                  <a:lnTo>
                    <a:pt x="1874477" y="321606"/>
                  </a:lnTo>
                  <a:lnTo>
                    <a:pt x="1842479" y="290869"/>
                  </a:lnTo>
                  <a:lnTo>
                    <a:pt x="1809263" y="261432"/>
                  </a:lnTo>
                  <a:lnTo>
                    <a:pt x="1774869" y="233338"/>
                  </a:lnTo>
                  <a:lnTo>
                    <a:pt x="1739338" y="206627"/>
                  </a:lnTo>
                  <a:lnTo>
                    <a:pt x="1702713" y="181341"/>
                  </a:lnTo>
                  <a:lnTo>
                    <a:pt x="1665034" y="157520"/>
                  </a:lnTo>
                  <a:lnTo>
                    <a:pt x="1626342" y="135207"/>
                  </a:lnTo>
                  <a:lnTo>
                    <a:pt x="1586678" y="114442"/>
                  </a:lnTo>
                  <a:lnTo>
                    <a:pt x="1546084" y="95267"/>
                  </a:lnTo>
                  <a:lnTo>
                    <a:pt x="1504601" y="77722"/>
                  </a:lnTo>
                  <a:lnTo>
                    <a:pt x="1462271" y="61850"/>
                  </a:lnTo>
                  <a:lnTo>
                    <a:pt x="1419133" y="47690"/>
                  </a:lnTo>
                  <a:lnTo>
                    <a:pt x="1375230" y="35285"/>
                  </a:lnTo>
                  <a:lnTo>
                    <a:pt x="1330602" y="24675"/>
                  </a:lnTo>
                  <a:lnTo>
                    <a:pt x="1285292" y="15901"/>
                  </a:lnTo>
                  <a:lnTo>
                    <a:pt x="1239339" y="9006"/>
                  </a:lnTo>
                  <a:lnTo>
                    <a:pt x="1192786" y="4030"/>
                  </a:lnTo>
                  <a:lnTo>
                    <a:pt x="1145673" y="1014"/>
                  </a:lnTo>
                  <a:lnTo>
                    <a:pt x="1098042" y="0"/>
                  </a:lnTo>
                  <a:close/>
                </a:path>
              </a:pathLst>
            </a:custGeom>
            <a:solidFill>
              <a:srgbClr val="CBD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77710" y="2864473"/>
              <a:ext cx="77874" cy="155541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021967" y="3176193"/>
              <a:ext cx="882650" cy="570230"/>
            </a:xfrm>
            <a:custGeom>
              <a:avLst/>
              <a:gdLst/>
              <a:ahLst/>
              <a:cxnLst/>
              <a:rect l="l" t="t" r="r" b="b"/>
              <a:pathLst>
                <a:path w="882650" h="570229">
                  <a:moveTo>
                    <a:pt x="882573" y="0"/>
                  </a:moveTo>
                  <a:lnTo>
                    <a:pt x="804697" y="0"/>
                  </a:lnTo>
                  <a:lnTo>
                    <a:pt x="804697" y="77406"/>
                  </a:lnTo>
                  <a:lnTo>
                    <a:pt x="804697" y="180213"/>
                  </a:lnTo>
                  <a:lnTo>
                    <a:pt x="597027" y="180213"/>
                  </a:lnTo>
                  <a:lnTo>
                    <a:pt x="597027" y="77406"/>
                  </a:lnTo>
                  <a:lnTo>
                    <a:pt x="804697" y="77406"/>
                  </a:lnTo>
                  <a:lnTo>
                    <a:pt x="804697" y="0"/>
                  </a:lnTo>
                  <a:lnTo>
                    <a:pt x="545109" y="0"/>
                  </a:lnTo>
                  <a:lnTo>
                    <a:pt x="545109" y="77406"/>
                  </a:lnTo>
                  <a:lnTo>
                    <a:pt x="545109" y="180213"/>
                  </a:lnTo>
                  <a:lnTo>
                    <a:pt x="337451" y="180213"/>
                  </a:lnTo>
                  <a:lnTo>
                    <a:pt x="337451" y="77406"/>
                  </a:lnTo>
                  <a:lnTo>
                    <a:pt x="545109" y="77406"/>
                  </a:lnTo>
                  <a:lnTo>
                    <a:pt x="545109" y="0"/>
                  </a:lnTo>
                  <a:lnTo>
                    <a:pt x="285534" y="0"/>
                  </a:lnTo>
                  <a:lnTo>
                    <a:pt x="285534" y="77406"/>
                  </a:lnTo>
                  <a:lnTo>
                    <a:pt x="285534" y="180213"/>
                  </a:lnTo>
                  <a:lnTo>
                    <a:pt x="77863" y="180213"/>
                  </a:lnTo>
                  <a:lnTo>
                    <a:pt x="77863" y="77406"/>
                  </a:lnTo>
                  <a:lnTo>
                    <a:pt x="285534" y="77406"/>
                  </a:lnTo>
                  <a:lnTo>
                    <a:pt x="285534" y="0"/>
                  </a:lnTo>
                  <a:lnTo>
                    <a:pt x="0" y="0"/>
                  </a:lnTo>
                  <a:lnTo>
                    <a:pt x="0" y="77406"/>
                  </a:lnTo>
                  <a:lnTo>
                    <a:pt x="0" y="180213"/>
                  </a:lnTo>
                  <a:lnTo>
                    <a:pt x="0" y="569849"/>
                  </a:lnTo>
                  <a:lnTo>
                    <a:pt x="882573" y="569849"/>
                  </a:lnTo>
                  <a:lnTo>
                    <a:pt x="882573" y="492429"/>
                  </a:lnTo>
                  <a:lnTo>
                    <a:pt x="77863" y="492429"/>
                  </a:lnTo>
                  <a:lnTo>
                    <a:pt x="77863" y="388353"/>
                  </a:lnTo>
                  <a:lnTo>
                    <a:pt x="285534" y="388353"/>
                  </a:lnTo>
                  <a:lnTo>
                    <a:pt x="285534" y="491921"/>
                  </a:lnTo>
                  <a:lnTo>
                    <a:pt x="337451" y="491921"/>
                  </a:lnTo>
                  <a:lnTo>
                    <a:pt x="337451" y="388353"/>
                  </a:lnTo>
                  <a:lnTo>
                    <a:pt x="545109" y="388353"/>
                  </a:lnTo>
                  <a:lnTo>
                    <a:pt x="545109" y="491921"/>
                  </a:lnTo>
                  <a:lnTo>
                    <a:pt x="597027" y="491921"/>
                  </a:lnTo>
                  <a:lnTo>
                    <a:pt x="597027" y="388353"/>
                  </a:lnTo>
                  <a:lnTo>
                    <a:pt x="804697" y="388353"/>
                  </a:lnTo>
                  <a:lnTo>
                    <a:pt x="804697" y="491921"/>
                  </a:lnTo>
                  <a:lnTo>
                    <a:pt x="882573" y="491921"/>
                  </a:lnTo>
                  <a:lnTo>
                    <a:pt x="882573" y="232676"/>
                  </a:lnTo>
                  <a:lnTo>
                    <a:pt x="804697" y="232676"/>
                  </a:lnTo>
                  <a:lnTo>
                    <a:pt x="804697" y="336321"/>
                  </a:lnTo>
                  <a:lnTo>
                    <a:pt x="597027" y="336321"/>
                  </a:lnTo>
                  <a:lnTo>
                    <a:pt x="597027" y="232676"/>
                  </a:lnTo>
                  <a:lnTo>
                    <a:pt x="545109" y="232676"/>
                  </a:lnTo>
                  <a:lnTo>
                    <a:pt x="545109" y="336321"/>
                  </a:lnTo>
                  <a:lnTo>
                    <a:pt x="337451" y="336321"/>
                  </a:lnTo>
                  <a:lnTo>
                    <a:pt x="337451" y="232676"/>
                  </a:lnTo>
                  <a:lnTo>
                    <a:pt x="285534" y="232676"/>
                  </a:lnTo>
                  <a:lnTo>
                    <a:pt x="285534" y="336321"/>
                  </a:lnTo>
                  <a:lnTo>
                    <a:pt x="77863" y="336321"/>
                  </a:lnTo>
                  <a:lnTo>
                    <a:pt x="77863" y="232244"/>
                  </a:lnTo>
                  <a:lnTo>
                    <a:pt x="882573" y="232244"/>
                  </a:lnTo>
                  <a:lnTo>
                    <a:pt x="882573" y="180835"/>
                  </a:lnTo>
                  <a:lnTo>
                    <a:pt x="882573" y="180213"/>
                  </a:lnTo>
                  <a:lnTo>
                    <a:pt x="882573" y="77406"/>
                  </a:lnTo>
                  <a:lnTo>
                    <a:pt x="882573" y="77139"/>
                  </a:lnTo>
                  <a:lnTo>
                    <a:pt x="882573" y="0"/>
                  </a:lnTo>
                  <a:close/>
                </a:path>
              </a:pathLst>
            </a:custGeom>
            <a:solidFill>
              <a:srgbClr val="008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670914" y="2864473"/>
              <a:ext cx="77874" cy="155541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2021962" y="2942244"/>
              <a:ext cx="882650" cy="181610"/>
            </a:xfrm>
            <a:custGeom>
              <a:avLst/>
              <a:gdLst/>
              <a:ahLst/>
              <a:cxnLst/>
              <a:rect l="l" t="t" r="r" b="b"/>
              <a:pathLst>
                <a:path w="882650" h="181610">
                  <a:moveTo>
                    <a:pt x="882575" y="181465"/>
                  </a:moveTo>
                  <a:lnTo>
                    <a:pt x="0" y="181465"/>
                  </a:lnTo>
                  <a:lnTo>
                    <a:pt x="0" y="0"/>
                  </a:lnTo>
                  <a:lnTo>
                    <a:pt x="103832" y="0"/>
                  </a:lnTo>
                  <a:lnTo>
                    <a:pt x="103832" y="38885"/>
                  </a:lnTo>
                  <a:lnTo>
                    <a:pt x="110910" y="74388"/>
                  </a:lnTo>
                  <a:lnTo>
                    <a:pt x="130277" y="103208"/>
                  </a:lnTo>
                  <a:lnTo>
                    <a:pt x="159135" y="122549"/>
                  </a:lnTo>
                  <a:lnTo>
                    <a:pt x="194685" y="129617"/>
                  </a:lnTo>
                  <a:lnTo>
                    <a:pt x="230236" y="122549"/>
                  </a:lnTo>
                  <a:lnTo>
                    <a:pt x="259094" y="103208"/>
                  </a:lnTo>
                  <a:lnTo>
                    <a:pt x="278461" y="74388"/>
                  </a:lnTo>
                  <a:lnTo>
                    <a:pt x="285539" y="38885"/>
                  </a:lnTo>
                  <a:lnTo>
                    <a:pt x="285539" y="0"/>
                  </a:lnTo>
                  <a:lnTo>
                    <a:pt x="597036" y="0"/>
                  </a:lnTo>
                  <a:lnTo>
                    <a:pt x="597036" y="38885"/>
                  </a:lnTo>
                  <a:lnTo>
                    <a:pt x="604114" y="74388"/>
                  </a:lnTo>
                  <a:lnTo>
                    <a:pt x="623481" y="103208"/>
                  </a:lnTo>
                  <a:lnTo>
                    <a:pt x="652339" y="122549"/>
                  </a:lnTo>
                  <a:lnTo>
                    <a:pt x="687889" y="129617"/>
                  </a:lnTo>
                  <a:lnTo>
                    <a:pt x="723440" y="122549"/>
                  </a:lnTo>
                  <a:lnTo>
                    <a:pt x="752298" y="103208"/>
                  </a:lnTo>
                  <a:lnTo>
                    <a:pt x="771665" y="74388"/>
                  </a:lnTo>
                  <a:lnTo>
                    <a:pt x="778743" y="38885"/>
                  </a:lnTo>
                  <a:lnTo>
                    <a:pt x="778743" y="0"/>
                  </a:lnTo>
                  <a:lnTo>
                    <a:pt x="882575" y="0"/>
                  </a:lnTo>
                  <a:lnTo>
                    <a:pt x="882575" y="181465"/>
                  </a:lnTo>
                  <a:close/>
                </a:path>
              </a:pathLst>
            </a:custGeom>
            <a:solidFill>
              <a:srgbClr val="008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667188" y="4990870"/>
            <a:ext cx="35794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Calibri"/>
                <a:cs typeface="Calibri"/>
              </a:rPr>
              <a:t>DUE</a:t>
            </a:r>
            <a:r>
              <a:rPr sz="3600" b="1" spc="-80" dirty="0">
                <a:latin typeface="Calibri"/>
                <a:cs typeface="Calibri"/>
              </a:rPr>
              <a:t> </a:t>
            </a:r>
            <a:r>
              <a:rPr sz="3600" b="1" spc="-65" dirty="0">
                <a:latin typeface="Calibri"/>
                <a:cs typeface="Calibri"/>
              </a:rPr>
              <a:t>DATE:</a:t>
            </a:r>
            <a:r>
              <a:rPr sz="3600" b="1" spc="-80" dirty="0">
                <a:latin typeface="Calibri"/>
                <a:cs typeface="Calibri"/>
              </a:rPr>
              <a:t> </a:t>
            </a:r>
            <a:r>
              <a:rPr sz="3600" b="1" spc="-95" dirty="0">
                <a:latin typeface="Calibri"/>
                <a:cs typeface="Calibri"/>
              </a:rPr>
              <a:t>MAY</a:t>
            </a:r>
            <a:r>
              <a:rPr sz="3600" b="1" spc="-80" dirty="0">
                <a:latin typeface="Calibri"/>
                <a:cs typeface="Calibri"/>
              </a:rPr>
              <a:t> </a:t>
            </a:r>
            <a:r>
              <a:rPr sz="3600" b="1" spc="-35" dirty="0">
                <a:latin typeface="Calibri"/>
                <a:cs typeface="Calibri"/>
              </a:rPr>
              <a:t>18</a:t>
            </a:r>
            <a:endParaRPr sz="3600">
              <a:latin typeface="Calibri"/>
              <a:cs typeface="Calibri"/>
            </a:endParaRPr>
          </a:p>
        </p:txBody>
      </p:sp>
      <p:grpSp>
        <p:nvGrpSpPr>
          <p:cNvPr id="18" name="object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5588508" y="2200655"/>
            <a:ext cx="2196465" cy="2196465"/>
            <a:chOff x="5588508" y="2200655"/>
            <a:chExt cx="2196465" cy="2196465"/>
          </a:xfrm>
        </p:grpSpPr>
        <p:sp>
          <p:nvSpPr>
            <p:cNvPr id="19" name="object 19"/>
            <p:cNvSpPr/>
            <p:nvPr/>
          </p:nvSpPr>
          <p:spPr>
            <a:xfrm>
              <a:off x="5588508" y="2200655"/>
              <a:ext cx="2196465" cy="2196465"/>
            </a:xfrm>
            <a:custGeom>
              <a:avLst/>
              <a:gdLst/>
              <a:ahLst/>
              <a:cxnLst/>
              <a:rect l="l" t="t" r="r" b="b"/>
              <a:pathLst>
                <a:path w="2196465" h="2196465">
                  <a:moveTo>
                    <a:pt x="1098042" y="0"/>
                  </a:moveTo>
                  <a:lnTo>
                    <a:pt x="1050410" y="1014"/>
                  </a:lnTo>
                  <a:lnTo>
                    <a:pt x="1003297" y="4030"/>
                  </a:lnTo>
                  <a:lnTo>
                    <a:pt x="956744" y="9006"/>
                  </a:lnTo>
                  <a:lnTo>
                    <a:pt x="910791" y="15901"/>
                  </a:lnTo>
                  <a:lnTo>
                    <a:pt x="865481" y="24675"/>
                  </a:lnTo>
                  <a:lnTo>
                    <a:pt x="820853" y="35285"/>
                  </a:lnTo>
                  <a:lnTo>
                    <a:pt x="776950" y="47690"/>
                  </a:lnTo>
                  <a:lnTo>
                    <a:pt x="733812" y="61850"/>
                  </a:lnTo>
                  <a:lnTo>
                    <a:pt x="691482" y="77722"/>
                  </a:lnTo>
                  <a:lnTo>
                    <a:pt x="649999" y="95267"/>
                  </a:lnTo>
                  <a:lnTo>
                    <a:pt x="609405" y="114442"/>
                  </a:lnTo>
                  <a:lnTo>
                    <a:pt x="569741" y="135207"/>
                  </a:lnTo>
                  <a:lnTo>
                    <a:pt x="531049" y="157520"/>
                  </a:lnTo>
                  <a:lnTo>
                    <a:pt x="493370" y="181341"/>
                  </a:lnTo>
                  <a:lnTo>
                    <a:pt x="456745" y="206627"/>
                  </a:lnTo>
                  <a:lnTo>
                    <a:pt x="421214" y="233338"/>
                  </a:lnTo>
                  <a:lnTo>
                    <a:pt x="386820" y="261432"/>
                  </a:lnTo>
                  <a:lnTo>
                    <a:pt x="353604" y="290869"/>
                  </a:lnTo>
                  <a:lnTo>
                    <a:pt x="321606" y="321606"/>
                  </a:lnTo>
                  <a:lnTo>
                    <a:pt x="290869" y="353604"/>
                  </a:lnTo>
                  <a:lnTo>
                    <a:pt x="261432" y="386820"/>
                  </a:lnTo>
                  <a:lnTo>
                    <a:pt x="233338" y="421214"/>
                  </a:lnTo>
                  <a:lnTo>
                    <a:pt x="206627" y="456745"/>
                  </a:lnTo>
                  <a:lnTo>
                    <a:pt x="181341" y="493370"/>
                  </a:lnTo>
                  <a:lnTo>
                    <a:pt x="157520" y="531049"/>
                  </a:lnTo>
                  <a:lnTo>
                    <a:pt x="135207" y="569741"/>
                  </a:lnTo>
                  <a:lnTo>
                    <a:pt x="114442" y="609405"/>
                  </a:lnTo>
                  <a:lnTo>
                    <a:pt x="95267" y="649999"/>
                  </a:lnTo>
                  <a:lnTo>
                    <a:pt x="77722" y="691482"/>
                  </a:lnTo>
                  <a:lnTo>
                    <a:pt x="61850" y="733812"/>
                  </a:lnTo>
                  <a:lnTo>
                    <a:pt x="47690" y="776950"/>
                  </a:lnTo>
                  <a:lnTo>
                    <a:pt x="35285" y="820853"/>
                  </a:lnTo>
                  <a:lnTo>
                    <a:pt x="24675" y="865481"/>
                  </a:lnTo>
                  <a:lnTo>
                    <a:pt x="15901" y="910791"/>
                  </a:lnTo>
                  <a:lnTo>
                    <a:pt x="9006" y="956744"/>
                  </a:lnTo>
                  <a:lnTo>
                    <a:pt x="4030" y="1003297"/>
                  </a:lnTo>
                  <a:lnTo>
                    <a:pt x="1014" y="1050410"/>
                  </a:lnTo>
                  <a:lnTo>
                    <a:pt x="0" y="1098041"/>
                  </a:lnTo>
                  <a:lnTo>
                    <a:pt x="1014" y="1145673"/>
                  </a:lnTo>
                  <a:lnTo>
                    <a:pt x="4030" y="1192786"/>
                  </a:lnTo>
                  <a:lnTo>
                    <a:pt x="9006" y="1239339"/>
                  </a:lnTo>
                  <a:lnTo>
                    <a:pt x="15901" y="1285292"/>
                  </a:lnTo>
                  <a:lnTo>
                    <a:pt x="24675" y="1330602"/>
                  </a:lnTo>
                  <a:lnTo>
                    <a:pt x="35285" y="1375230"/>
                  </a:lnTo>
                  <a:lnTo>
                    <a:pt x="47690" y="1419133"/>
                  </a:lnTo>
                  <a:lnTo>
                    <a:pt x="61850" y="1462271"/>
                  </a:lnTo>
                  <a:lnTo>
                    <a:pt x="77722" y="1504601"/>
                  </a:lnTo>
                  <a:lnTo>
                    <a:pt x="95267" y="1546084"/>
                  </a:lnTo>
                  <a:lnTo>
                    <a:pt x="114442" y="1586678"/>
                  </a:lnTo>
                  <a:lnTo>
                    <a:pt x="135207" y="1626342"/>
                  </a:lnTo>
                  <a:lnTo>
                    <a:pt x="157520" y="1665034"/>
                  </a:lnTo>
                  <a:lnTo>
                    <a:pt x="181341" y="1702713"/>
                  </a:lnTo>
                  <a:lnTo>
                    <a:pt x="206627" y="1739338"/>
                  </a:lnTo>
                  <a:lnTo>
                    <a:pt x="233338" y="1774869"/>
                  </a:lnTo>
                  <a:lnTo>
                    <a:pt x="261432" y="1809263"/>
                  </a:lnTo>
                  <a:lnTo>
                    <a:pt x="290869" y="1842479"/>
                  </a:lnTo>
                  <a:lnTo>
                    <a:pt x="321606" y="1874477"/>
                  </a:lnTo>
                  <a:lnTo>
                    <a:pt x="353604" y="1905214"/>
                  </a:lnTo>
                  <a:lnTo>
                    <a:pt x="386820" y="1934651"/>
                  </a:lnTo>
                  <a:lnTo>
                    <a:pt x="421214" y="1962745"/>
                  </a:lnTo>
                  <a:lnTo>
                    <a:pt x="456745" y="1989456"/>
                  </a:lnTo>
                  <a:lnTo>
                    <a:pt x="493370" y="2014742"/>
                  </a:lnTo>
                  <a:lnTo>
                    <a:pt x="531049" y="2038563"/>
                  </a:lnTo>
                  <a:lnTo>
                    <a:pt x="569741" y="2060876"/>
                  </a:lnTo>
                  <a:lnTo>
                    <a:pt x="609405" y="2081641"/>
                  </a:lnTo>
                  <a:lnTo>
                    <a:pt x="649999" y="2100816"/>
                  </a:lnTo>
                  <a:lnTo>
                    <a:pt x="691482" y="2118361"/>
                  </a:lnTo>
                  <a:lnTo>
                    <a:pt x="733812" y="2134233"/>
                  </a:lnTo>
                  <a:lnTo>
                    <a:pt x="776950" y="2148393"/>
                  </a:lnTo>
                  <a:lnTo>
                    <a:pt x="820853" y="2160798"/>
                  </a:lnTo>
                  <a:lnTo>
                    <a:pt x="865481" y="2171408"/>
                  </a:lnTo>
                  <a:lnTo>
                    <a:pt x="910791" y="2180182"/>
                  </a:lnTo>
                  <a:lnTo>
                    <a:pt x="956744" y="2187077"/>
                  </a:lnTo>
                  <a:lnTo>
                    <a:pt x="1003297" y="2192053"/>
                  </a:lnTo>
                  <a:lnTo>
                    <a:pt x="1050410" y="2195069"/>
                  </a:lnTo>
                  <a:lnTo>
                    <a:pt x="1098042" y="2196083"/>
                  </a:lnTo>
                  <a:lnTo>
                    <a:pt x="1145673" y="2195069"/>
                  </a:lnTo>
                  <a:lnTo>
                    <a:pt x="1192786" y="2192053"/>
                  </a:lnTo>
                  <a:lnTo>
                    <a:pt x="1239339" y="2187077"/>
                  </a:lnTo>
                  <a:lnTo>
                    <a:pt x="1285292" y="2180182"/>
                  </a:lnTo>
                  <a:lnTo>
                    <a:pt x="1330602" y="2171408"/>
                  </a:lnTo>
                  <a:lnTo>
                    <a:pt x="1375230" y="2160798"/>
                  </a:lnTo>
                  <a:lnTo>
                    <a:pt x="1419133" y="2148393"/>
                  </a:lnTo>
                  <a:lnTo>
                    <a:pt x="1462271" y="2134233"/>
                  </a:lnTo>
                  <a:lnTo>
                    <a:pt x="1504601" y="2118361"/>
                  </a:lnTo>
                  <a:lnTo>
                    <a:pt x="1546084" y="2100816"/>
                  </a:lnTo>
                  <a:lnTo>
                    <a:pt x="1586678" y="2081641"/>
                  </a:lnTo>
                  <a:lnTo>
                    <a:pt x="1626342" y="2060876"/>
                  </a:lnTo>
                  <a:lnTo>
                    <a:pt x="1665034" y="2038563"/>
                  </a:lnTo>
                  <a:lnTo>
                    <a:pt x="1702713" y="2014742"/>
                  </a:lnTo>
                  <a:lnTo>
                    <a:pt x="1739338" y="1989456"/>
                  </a:lnTo>
                  <a:lnTo>
                    <a:pt x="1774869" y="1962745"/>
                  </a:lnTo>
                  <a:lnTo>
                    <a:pt x="1809263" y="1934651"/>
                  </a:lnTo>
                  <a:lnTo>
                    <a:pt x="1842479" y="1905214"/>
                  </a:lnTo>
                  <a:lnTo>
                    <a:pt x="1874477" y="1874477"/>
                  </a:lnTo>
                  <a:lnTo>
                    <a:pt x="1905214" y="1842479"/>
                  </a:lnTo>
                  <a:lnTo>
                    <a:pt x="1934651" y="1809263"/>
                  </a:lnTo>
                  <a:lnTo>
                    <a:pt x="1962745" y="1774869"/>
                  </a:lnTo>
                  <a:lnTo>
                    <a:pt x="1989456" y="1739338"/>
                  </a:lnTo>
                  <a:lnTo>
                    <a:pt x="2014742" y="1702713"/>
                  </a:lnTo>
                  <a:lnTo>
                    <a:pt x="2038563" y="1665034"/>
                  </a:lnTo>
                  <a:lnTo>
                    <a:pt x="2060876" y="1626342"/>
                  </a:lnTo>
                  <a:lnTo>
                    <a:pt x="2081641" y="1586678"/>
                  </a:lnTo>
                  <a:lnTo>
                    <a:pt x="2100816" y="1546084"/>
                  </a:lnTo>
                  <a:lnTo>
                    <a:pt x="2118361" y="1504601"/>
                  </a:lnTo>
                  <a:lnTo>
                    <a:pt x="2134233" y="1462271"/>
                  </a:lnTo>
                  <a:lnTo>
                    <a:pt x="2148393" y="1419133"/>
                  </a:lnTo>
                  <a:lnTo>
                    <a:pt x="2160798" y="1375230"/>
                  </a:lnTo>
                  <a:lnTo>
                    <a:pt x="2171408" y="1330602"/>
                  </a:lnTo>
                  <a:lnTo>
                    <a:pt x="2180182" y="1285292"/>
                  </a:lnTo>
                  <a:lnTo>
                    <a:pt x="2187077" y="1239339"/>
                  </a:lnTo>
                  <a:lnTo>
                    <a:pt x="2192053" y="1192786"/>
                  </a:lnTo>
                  <a:lnTo>
                    <a:pt x="2195069" y="1145673"/>
                  </a:lnTo>
                  <a:lnTo>
                    <a:pt x="2196084" y="1098041"/>
                  </a:lnTo>
                  <a:lnTo>
                    <a:pt x="2195069" y="1050410"/>
                  </a:lnTo>
                  <a:lnTo>
                    <a:pt x="2192053" y="1003297"/>
                  </a:lnTo>
                  <a:lnTo>
                    <a:pt x="2187077" y="956744"/>
                  </a:lnTo>
                  <a:lnTo>
                    <a:pt x="2180182" y="910791"/>
                  </a:lnTo>
                  <a:lnTo>
                    <a:pt x="2171408" y="865481"/>
                  </a:lnTo>
                  <a:lnTo>
                    <a:pt x="2160798" y="820853"/>
                  </a:lnTo>
                  <a:lnTo>
                    <a:pt x="2148393" y="776950"/>
                  </a:lnTo>
                  <a:lnTo>
                    <a:pt x="2134233" y="733812"/>
                  </a:lnTo>
                  <a:lnTo>
                    <a:pt x="2118361" y="691482"/>
                  </a:lnTo>
                  <a:lnTo>
                    <a:pt x="2100816" y="649999"/>
                  </a:lnTo>
                  <a:lnTo>
                    <a:pt x="2081641" y="609405"/>
                  </a:lnTo>
                  <a:lnTo>
                    <a:pt x="2060876" y="569741"/>
                  </a:lnTo>
                  <a:lnTo>
                    <a:pt x="2038563" y="531049"/>
                  </a:lnTo>
                  <a:lnTo>
                    <a:pt x="2014742" y="493370"/>
                  </a:lnTo>
                  <a:lnTo>
                    <a:pt x="1989456" y="456745"/>
                  </a:lnTo>
                  <a:lnTo>
                    <a:pt x="1962745" y="421214"/>
                  </a:lnTo>
                  <a:lnTo>
                    <a:pt x="1934651" y="386820"/>
                  </a:lnTo>
                  <a:lnTo>
                    <a:pt x="1905214" y="353604"/>
                  </a:lnTo>
                  <a:lnTo>
                    <a:pt x="1874477" y="321606"/>
                  </a:lnTo>
                  <a:lnTo>
                    <a:pt x="1842479" y="290869"/>
                  </a:lnTo>
                  <a:lnTo>
                    <a:pt x="1809263" y="261432"/>
                  </a:lnTo>
                  <a:lnTo>
                    <a:pt x="1774869" y="233338"/>
                  </a:lnTo>
                  <a:lnTo>
                    <a:pt x="1739338" y="206627"/>
                  </a:lnTo>
                  <a:lnTo>
                    <a:pt x="1702713" y="181341"/>
                  </a:lnTo>
                  <a:lnTo>
                    <a:pt x="1665034" y="157520"/>
                  </a:lnTo>
                  <a:lnTo>
                    <a:pt x="1626342" y="135207"/>
                  </a:lnTo>
                  <a:lnTo>
                    <a:pt x="1586678" y="114442"/>
                  </a:lnTo>
                  <a:lnTo>
                    <a:pt x="1546084" y="95267"/>
                  </a:lnTo>
                  <a:lnTo>
                    <a:pt x="1504601" y="77722"/>
                  </a:lnTo>
                  <a:lnTo>
                    <a:pt x="1462271" y="61850"/>
                  </a:lnTo>
                  <a:lnTo>
                    <a:pt x="1419133" y="47690"/>
                  </a:lnTo>
                  <a:lnTo>
                    <a:pt x="1375230" y="35285"/>
                  </a:lnTo>
                  <a:lnTo>
                    <a:pt x="1330602" y="24675"/>
                  </a:lnTo>
                  <a:lnTo>
                    <a:pt x="1285292" y="15901"/>
                  </a:lnTo>
                  <a:lnTo>
                    <a:pt x="1239339" y="9006"/>
                  </a:lnTo>
                  <a:lnTo>
                    <a:pt x="1192786" y="4030"/>
                  </a:lnTo>
                  <a:lnTo>
                    <a:pt x="1145673" y="1014"/>
                  </a:lnTo>
                  <a:lnTo>
                    <a:pt x="1098042" y="0"/>
                  </a:lnTo>
                  <a:close/>
                </a:path>
              </a:pathLst>
            </a:custGeom>
            <a:solidFill>
              <a:srgbClr val="CBD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6328931" y="2786709"/>
              <a:ext cx="727075" cy="1036955"/>
            </a:xfrm>
            <a:custGeom>
              <a:avLst/>
              <a:gdLst/>
              <a:ahLst/>
              <a:cxnLst/>
              <a:rect l="l" t="t" r="r" b="b"/>
              <a:pathLst>
                <a:path w="727075" h="1036954">
                  <a:moveTo>
                    <a:pt x="77863" y="2590"/>
                  </a:moveTo>
                  <a:lnTo>
                    <a:pt x="0" y="2590"/>
                  </a:lnTo>
                  <a:lnTo>
                    <a:pt x="0" y="1036942"/>
                  </a:lnTo>
                  <a:lnTo>
                    <a:pt x="77863" y="1036942"/>
                  </a:lnTo>
                  <a:lnTo>
                    <a:pt x="77863" y="2590"/>
                  </a:lnTo>
                  <a:close/>
                </a:path>
                <a:path w="727075" h="1036954">
                  <a:moveTo>
                    <a:pt x="726833" y="51841"/>
                  </a:moveTo>
                  <a:lnTo>
                    <a:pt x="722731" y="31711"/>
                  </a:lnTo>
                  <a:lnTo>
                    <a:pt x="711581" y="15227"/>
                  </a:lnTo>
                  <a:lnTo>
                    <a:pt x="695071" y="4089"/>
                  </a:lnTo>
                  <a:lnTo>
                    <a:pt x="674916" y="0"/>
                  </a:lnTo>
                  <a:lnTo>
                    <a:pt x="610019" y="317"/>
                  </a:lnTo>
                  <a:lnTo>
                    <a:pt x="610019" y="311086"/>
                  </a:lnTo>
                  <a:lnTo>
                    <a:pt x="610019" y="388848"/>
                  </a:lnTo>
                  <a:lnTo>
                    <a:pt x="532142" y="388848"/>
                  </a:lnTo>
                  <a:lnTo>
                    <a:pt x="532142" y="466623"/>
                  </a:lnTo>
                  <a:lnTo>
                    <a:pt x="532142" y="518464"/>
                  </a:lnTo>
                  <a:lnTo>
                    <a:pt x="330962" y="518464"/>
                  </a:lnTo>
                  <a:lnTo>
                    <a:pt x="330962" y="466623"/>
                  </a:lnTo>
                  <a:lnTo>
                    <a:pt x="532142" y="466623"/>
                  </a:lnTo>
                  <a:lnTo>
                    <a:pt x="532142" y="388848"/>
                  </a:lnTo>
                  <a:lnTo>
                    <a:pt x="246608" y="388848"/>
                  </a:lnTo>
                  <a:lnTo>
                    <a:pt x="246608" y="311086"/>
                  </a:lnTo>
                  <a:lnTo>
                    <a:pt x="610019" y="311086"/>
                  </a:lnTo>
                  <a:lnTo>
                    <a:pt x="610019" y="317"/>
                  </a:lnTo>
                  <a:lnTo>
                    <a:pt x="129794" y="2590"/>
                  </a:lnTo>
                  <a:lnTo>
                    <a:pt x="129794" y="1036942"/>
                  </a:lnTo>
                  <a:lnTo>
                    <a:pt x="674916" y="1036942"/>
                  </a:lnTo>
                  <a:lnTo>
                    <a:pt x="695071" y="1032852"/>
                  </a:lnTo>
                  <a:lnTo>
                    <a:pt x="711581" y="1021715"/>
                  </a:lnTo>
                  <a:lnTo>
                    <a:pt x="722731" y="1005230"/>
                  </a:lnTo>
                  <a:lnTo>
                    <a:pt x="726833" y="985088"/>
                  </a:lnTo>
                  <a:lnTo>
                    <a:pt x="726833" y="518464"/>
                  </a:lnTo>
                  <a:lnTo>
                    <a:pt x="726833" y="466623"/>
                  </a:lnTo>
                  <a:lnTo>
                    <a:pt x="726833" y="388848"/>
                  </a:lnTo>
                  <a:lnTo>
                    <a:pt x="726833" y="311086"/>
                  </a:lnTo>
                  <a:lnTo>
                    <a:pt x="726833" y="51841"/>
                  </a:lnTo>
                  <a:close/>
                </a:path>
              </a:pathLst>
            </a:custGeom>
            <a:solidFill>
              <a:srgbClr val="008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5026696" y="4990870"/>
            <a:ext cx="331851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25" dirty="0">
                <a:latin typeface="Calibri"/>
                <a:cs typeface="Calibri"/>
              </a:rPr>
              <a:t>G-</a:t>
            </a:r>
            <a:r>
              <a:rPr sz="3600" b="1" dirty="0">
                <a:latin typeface="Calibri"/>
                <a:cs typeface="Calibri"/>
              </a:rPr>
              <a:t>DRIVE</a:t>
            </a:r>
            <a:r>
              <a:rPr sz="3600" b="1" spc="-20" dirty="0">
                <a:latin typeface="Calibri"/>
                <a:cs typeface="Calibri"/>
              </a:rPr>
              <a:t> </a:t>
            </a:r>
            <a:r>
              <a:rPr sz="3600" b="1" spc="-10" dirty="0">
                <a:latin typeface="Calibri"/>
                <a:cs typeface="Calibri"/>
              </a:rPr>
              <a:t>UPLOAD</a:t>
            </a:r>
            <a:endParaRPr sz="3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2765228"/>
            <a:ext cx="5541010" cy="96629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12700" marR="5080">
              <a:lnSpc>
                <a:spcPts val="3460"/>
              </a:lnSpc>
              <a:spcBef>
                <a:spcPts val="535"/>
              </a:spcBef>
            </a:pPr>
            <a:r>
              <a:rPr sz="32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hlinkClick r:id="rId2"/>
              </a:rPr>
              <a:t>willynwebb@csi.state.co.us</a:t>
            </a:r>
            <a:r>
              <a:rPr sz="3200" u="none" spc="-10" dirty="0">
                <a:solidFill>
                  <a:srgbClr val="0563C1"/>
                </a:solidFill>
              </a:rPr>
              <a:t> </a:t>
            </a:r>
            <a:r>
              <a:rPr sz="3200" u="none" spc="-10" dirty="0">
                <a:solidFill>
                  <a:srgbClr val="000000"/>
                </a:solidFill>
              </a:rPr>
              <a:t>303-532-</a:t>
            </a:r>
            <a:r>
              <a:rPr sz="3200" u="none" spc="-20" dirty="0">
                <a:solidFill>
                  <a:srgbClr val="000000"/>
                </a:solidFill>
              </a:rPr>
              <a:t>6262</a:t>
            </a:r>
            <a:endParaRPr sz="3200" dirty="0"/>
          </a:p>
        </p:txBody>
      </p:sp>
      <p:sp>
        <p:nvSpPr>
          <p:cNvPr id="3" name="object 3">
            <a:hlinkClick r:id="rId3"/>
          </p:cNvPr>
          <p:cNvSpPr txBox="1"/>
          <p:nvPr/>
        </p:nvSpPr>
        <p:spPr>
          <a:xfrm>
            <a:off x="707390" y="4246638"/>
            <a:ext cx="7979410" cy="2243177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12700" marR="5080">
              <a:lnSpc>
                <a:spcPct val="92300"/>
              </a:lnSpc>
              <a:spcBef>
                <a:spcPts val="2100"/>
              </a:spcBef>
            </a:pPr>
            <a:r>
              <a:rPr lang="en-US" sz="3200" spc="-10" dirty="0">
                <a:latin typeface="Arial"/>
                <a:cs typeface="Arial"/>
              </a:rPr>
              <a:t>One on One support by appointment</a:t>
            </a:r>
          </a:p>
          <a:p>
            <a:pPr marL="12700" marR="5080">
              <a:lnSpc>
                <a:spcPct val="92300"/>
              </a:lnSpc>
              <a:spcBef>
                <a:spcPts val="2100"/>
              </a:spcBef>
            </a:pPr>
            <a:r>
              <a:rPr sz="3200" spc="-10" dirty="0">
                <a:latin typeface="Arial"/>
                <a:cs typeface="Arial"/>
              </a:rPr>
              <a:t>Newsletter:</a:t>
            </a:r>
            <a:r>
              <a:rPr sz="3200" spc="-365" dirty="0">
                <a:latin typeface="Arial"/>
                <a:cs typeface="Arial"/>
              </a:rPr>
              <a:t> </a:t>
            </a:r>
            <a:r>
              <a:rPr sz="20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Ready,</a:t>
            </a:r>
            <a:r>
              <a:rPr sz="2000" u="sng" spc="-6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Set,</a:t>
            </a:r>
            <a:r>
              <a:rPr sz="2000" u="sng" spc="-4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 </a:t>
            </a:r>
            <a:r>
              <a:rPr sz="2000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READ!</a:t>
            </a:r>
            <a:r>
              <a:rPr sz="2000" u="sng" spc="-2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Newsletter</a:t>
            </a:r>
            <a:r>
              <a:rPr lang="en-US" sz="2000" u="none" dirty="0">
                <a:latin typeface="Arial"/>
                <a:cs typeface="Arial"/>
              </a:rPr>
              <a:t> and podcast</a:t>
            </a:r>
            <a:r>
              <a:rPr sz="2000" u="none" spc="-5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Email</a:t>
            </a:r>
            <a:r>
              <a:rPr sz="2000" u="none" spc="-10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to</a:t>
            </a:r>
            <a:r>
              <a:rPr sz="2000" u="none" spc="-25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get</a:t>
            </a:r>
            <a:r>
              <a:rPr sz="2000" u="none" spc="-35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on</a:t>
            </a:r>
            <a:r>
              <a:rPr sz="2000" u="none" spc="-25" dirty="0">
                <a:latin typeface="Arial"/>
                <a:cs typeface="Arial"/>
              </a:rPr>
              <a:t> </a:t>
            </a:r>
            <a:r>
              <a:rPr sz="2000" u="none" dirty="0">
                <a:latin typeface="Arial"/>
                <a:cs typeface="Arial"/>
              </a:rPr>
              <a:t>the</a:t>
            </a:r>
            <a:r>
              <a:rPr sz="2000" u="none" spc="-15" dirty="0">
                <a:latin typeface="Arial"/>
                <a:cs typeface="Arial"/>
              </a:rPr>
              <a:t> </a:t>
            </a:r>
            <a:r>
              <a:rPr sz="2000" u="none" spc="-10" dirty="0">
                <a:latin typeface="Arial"/>
                <a:cs typeface="Arial"/>
              </a:rPr>
              <a:t>listserv.</a:t>
            </a:r>
            <a:endParaRPr lang="en-US" sz="2000" u="none" spc="-10" dirty="0">
              <a:latin typeface="Arial"/>
              <a:cs typeface="Arial"/>
            </a:endParaRPr>
          </a:p>
          <a:p>
            <a:pPr marL="12700" marR="5080">
              <a:lnSpc>
                <a:spcPct val="92300"/>
              </a:lnSpc>
              <a:spcBef>
                <a:spcPts val="2100"/>
              </a:spcBef>
            </a:pPr>
            <a:r>
              <a:rPr lang="en-US" sz="3200" spc="-10" dirty="0">
                <a:latin typeface="Arial"/>
                <a:cs typeface="Arial"/>
                <a:hlinkClick r:id="rId3"/>
              </a:rPr>
              <a:t>CSI Resource Site READ Data Collections</a:t>
            </a:r>
            <a:endParaRPr lang="en-US" sz="3200" spc="-10" dirty="0">
              <a:latin typeface="Arial"/>
              <a:cs typeface="Arial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05959" y="-76200"/>
            <a:ext cx="4440948" cy="30251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4651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Purpose</a:t>
            </a:r>
            <a:r>
              <a:rPr spc="-55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of</a:t>
            </a:r>
            <a:r>
              <a:rPr spc="-4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READ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collection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07310" y="1806829"/>
            <a:ext cx="3563620" cy="398145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40029" indent="-227329">
              <a:lnSpc>
                <a:spcPct val="100000"/>
              </a:lnSpc>
              <a:spcBef>
                <a:spcPts val="95"/>
              </a:spcBef>
              <a:buChar char="•"/>
              <a:tabLst>
                <a:tab pos="240029" algn="l"/>
              </a:tabLst>
            </a:pPr>
            <a:r>
              <a:rPr sz="2800" dirty="0">
                <a:solidFill>
                  <a:srgbClr val="455FA9"/>
                </a:solidFill>
                <a:latin typeface="Arial"/>
                <a:cs typeface="Arial"/>
              </a:rPr>
              <a:t>Required</a:t>
            </a:r>
            <a:r>
              <a:rPr sz="2800" spc="-35" dirty="0">
                <a:solidFill>
                  <a:srgbClr val="455FA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55FA9"/>
                </a:solidFill>
                <a:latin typeface="Arial"/>
                <a:cs typeface="Arial"/>
              </a:rPr>
              <a:t>by</a:t>
            </a:r>
            <a:r>
              <a:rPr sz="2800" spc="-60" dirty="0">
                <a:solidFill>
                  <a:srgbClr val="455FA9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55FA9"/>
                </a:solidFill>
                <a:latin typeface="Arial"/>
                <a:cs typeface="Arial"/>
              </a:rPr>
              <a:t>statute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65"/>
              </a:spcBef>
              <a:buClr>
                <a:srgbClr val="455FA9"/>
              </a:buClr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240029" indent="-227329">
              <a:lnSpc>
                <a:spcPct val="100000"/>
              </a:lnSpc>
              <a:spcBef>
                <a:spcPts val="5"/>
              </a:spcBef>
              <a:buChar char="•"/>
              <a:tabLst>
                <a:tab pos="240029" algn="l"/>
              </a:tabLst>
            </a:pPr>
            <a:r>
              <a:rPr sz="2800" dirty="0">
                <a:solidFill>
                  <a:srgbClr val="455FA9"/>
                </a:solidFill>
                <a:latin typeface="Arial"/>
                <a:cs typeface="Arial"/>
              </a:rPr>
              <a:t>Fund</a:t>
            </a:r>
            <a:r>
              <a:rPr sz="2800" spc="-45" dirty="0">
                <a:solidFill>
                  <a:srgbClr val="455FA9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55FA9"/>
                </a:solidFill>
                <a:latin typeface="Arial"/>
                <a:cs typeface="Arial"/>
              </a:rPr>
              <a:t>distribution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40"/>
              </a:spcBef>
              <a:buClr>
                <a:srgbClr val="455FA9"/>
              </a:buClr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12700" marR="5080" indent="227329">
              <a:lnSpc>
                <a:spcPts val="3030"/>
              </a:lnSpc>
              <a:buChar char="•"/>
              <a:tabLst>
                <a:tab pos="240029" algn="l"/>
              </a:tabLst>
            </a:pPr>
            <a:r>
              <a:rPr sz="2800" dirty="0">
                <a:solidFill>
                  <a:srgbClr val="455FA9"/>
                </a:solidFill>
                <a:latin typeface="Arial"/>
                <a:cs typeface="Arial"/>
              </a:rPr>
              <a:t>Reporting,</a:t>
            </a:r>
            <a:r>
              <a:rPr sz="2800" spc="-90" dirty="0">
                <a:solidFill>
                  <a:srgbClr val="455FA9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55FA9"/>
                </a:solidFill>
                <a:latin typeface="Arial"/>
                <a:cs typeface="Arial"/>
              </a:rPr>
              <a:t>legislative </a:t>
            </a:r>
            <a:r>
              <a:rPr sz="2800" dirty="0">
                <a:solidFill>
                  <a:srgbClr val="455FA9"/>
                </a:solidFill>
                <a:latin typeface="Arial"/>
                <a:cs typeface="Arial"/>
              </a:rPr>
              <a:t>updates,</a:t>
            </a:r>
            <a:r>
              <a:rPr sz="2800" spc="-70" dirty="0">
                <a:solidFill>
                  <a:srgbClr val="455FA9"/>
                </a:solidFill>
                <a:latin typeface="Arial"/>
                <a:cs typeface="Arial"/>
              </a:rPr>
              <a:t> </a:t>
            </a:r>
            <a:r>
              <a:rPr sz="2800" dirty="0">
                <a:solidFill>
                  <a:srgbClr val="455FA9"/>
                </a:solidFill>
                <a:latin typeface="Arial"/>
                <a:cs typeface="Arial"/>
              </a:rPr>
              <a:t>grants,</a:t>
            </a:r>
            <a:r>
              <a:rPr sz="2800" spc="-60" dirty="0">
                <a:solidFill>
                  <a:srgbClr val="455FA9"/>
                </a:solidFill>
                <a:latin typeface="Arial"/>
                <a:cs typeface="Arial"/>
              </a:rPr>
              <a:t> </a:t>
            </a:r>
            <a:r>
              <a:rPr sz="2800" spc="-20" dirty="0">
                <a:solidFill>
                  <a:srgbClr val="455FA9"/>
                </a:solidFill>
                <a:latin typeface="Arial"/>
                <a:cs typeface="Arial"/>
              </a:rPr>
              <a:t>etc.</a:t>
            </a:r>
            <a:endParaRPr sz="2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994"/>
              </a:spcBef>
              <a:buClr>
                <a:srgbClr val="455FA9"/>
              </a:buClr>
              <a:buFont typeface="Arial"/>
              <a:buChar char="•"/>
            </a:pPr>
            <a:endParaRPr sz="2800">
              <a:latin typeface="Arial"/>
              <a:cs typeface="Arial"/>
            </a:endParaRPr>
          </a:p>
          <a:p>
            <a:pPr marL="12700" marR="594995" indent="227329">
              <a:lnSpc>
                <a:spcPts val="3030"/>
              </a:lnSpc>
              <a:buChar char="•"/>
              <a:tabLst>
                <a:tab pos="240029" algn="l"/>
              </a:tabLst>
            </a:pPr>
            <a:r>
              <a:rPr sz="2800" dirty="0">
                <a:solidFill>
                  <a:srgbClr val="455FA9"/>
                </a:solidFill>
                <a:latin typeface="Arial"/>
                <a:cs typeface="Arial"/>
              </a:rPr>
              <a:t>ALL</a:t>
            </a:r>
            <a:r>
              <a:rPr sz="2800" spc="-114" dirty="0">
                <a:solidFill>
                  <a:srgbClr val="455FA9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55FA9"/>
                </a:solidFill>
                <a:latin typeface="Arial"/>
                <a:cs typeface="Arial"/>
              </a:rPr>
              <a:t>K-</a:t>
            </a:r>
            <a:r>
              <a:rPr sz="2800" dirty="0">
                <a:solidFill>
                  <a:srgbClr val="455FA9"/>
                </a:solidFill>
                <a:latin typeface="Arial"/>
                <a:cs typeface="Arial"/>
              </a:rPr>
              <a:t>3</a:t>
            </a:r>
            <a:r>
              <a:rPr sz="2800" spc="-15" dirty="0">
                <a:solidFill>
                  <a:srgbClr val="455FA9"/>
                </a:solidFill>
                <a:latin typeface="Arial"/>
                <a:cs typeface="Arial"/>
              </a:rPr>
              <a:t> </a:t>
            </a:r>
            <a:r>
              <a:rPr sz="2800" spc="-10" dirty="0">
                <a:solidFill>
                  <a:srgbClr val="455FA9"/>
                </a:solidFill>
                <a:latin typeface="Arial"/>
                <a:cs typeface="Arial"/>
              </a:rPr>
              <a:t>students included</a:t>
            </a:r>
            <a:endParaRPr sz="2800">
              <a:latin typeface="Arial"/>
              <a:cs typeface="Arial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29912" y="1825752"/>
            <a:ext cx="3886199" cy="43509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5663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Data</a:t>
            </a:r>
            <a:r>
              <a:rPr spc="-30" dirty="0"/>
              <a:t> </a:t>
            </a:r>
            <a:r>
              <a:rPr dirty="0"/>
              <a:t>privacy</a:t>
            </a:r>
            <a:r>
              <a:rPr spc="-50" dirty="0"/>
              <a:t> </a:t>
            </a:r>
            <a:r>
              <a:rPr dirty="0"/>
              <a:t>and</a:t>
            </a:r>
            <a:r>
              <a:rPr spc="-30" dirty="0"/>
              <a:t> </a:t>
            </a:r>
            <a:r>
              <a:rPr spc="-10" dirty="0"/>
              <a:t>security</a:t>
            </a:r>
          </a:p>
        </p:txBody>
      </p:sp>
      <p:pic>
        <p:nvPicPr>
          <p:cNvPr id="3" name="object 3" descr="Do not use email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05455" y="1872995"/>
            <a:ext cx="4133087" cy="425653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631159"/>
            <a:ext cx="6684010" cy="136768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dirty="0">
                <a:solidFill>
                  <a:srgbClr val="000000"/>
                </a:solidFill>
              </a:rPr>
              <a:t>Continued </a:t>
            </a:r>
            <a:r>
              <a:rPr dirty="0">
                <a:solidFill>
                  <a:srgbClr val="000000"/>
                </a:solidFill>
              </a:rPr>
              <a:t>Data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privacy</a:t>
            </a:r>
            <a:r>
              <a:rPr spc="-50" dirty="0">
                <a:solidFill>
                  <a:srgbClr val="000000"/>
                </a:solidFill>
              </a:rPr>
              <a:t> </a:t>
            </a:r>
            <a:r>
              <a:rPr dirty="0">
                <a:solidFill>
                  <a:srgbClr val="000000"/>
                </a:solidFill>
              </a:rPr>
              <a:t>and</a:t>
            </a:r>
            <a:r>
              <a:rPr spc="-30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security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4707888" y="1523768"/>
            <a:ext cx="3995420" cy="4215128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marL="299085" marR="5080" indent="-287020">
              <a:lnSpc>
                <a:spcPts val="1630"/>
              </a:lnSpc>
              <a:spcBef>
                <a:spcPts val="500"/>
              </a:spcBef>
              <a:buFont typeface="Arial"/>
              <a:buChar char="•"/>
              <a:tabLst>
                <a:tab pos="299085" algn="l"/>
              </a:tabLst>
            </a:pPr>
            <a:r>
              <a:rPr sz="1700" dirty="0">
                <a:latin typeface="Calibri"/>
                <a:cs typeface="Calibri"/>
              </a:rPr>
              <a:t>The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Google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Drive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in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professional </a:t>
            </a:r>
            <a:r>
              <a:rPr sz="1700" dirty="0">
                <a:latin typeface="Calibri"/>
                <a:cs typeface="Calibri"/>
              </a:rPr>
              <a:t>Google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workspace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for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education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lang="en-US" sz="1700" spc="-10" dirty="0">
                <a:latin typeface="Calibri"/>
                <a:cs typeface="Calibri"/>
              </a:rPr>
              <a:t>is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main </a:t>
            </a:r>
            <a:r>
              <a:rPr sz="1700" dirty="0">
                <a:latin typeface="Calibri"/>
                <a:cs typeface="Calibri"/>
              </a:rPr>
              <a:t>file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exchange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system </a:t>
            </a:r>
            <a:r>
              <a:rPr sz="1700" dirty="0">
                <a:latin typeface="Calibri"/>
                <a:cs typeface="Calibri"/>
              </a:rPr>
              <a:t>and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has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been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named </a:t>
            </a:r>
            <a:r>
              <a:rPr sz="1700" spc="-25" dirty="0">
                <a:latin typeface="Calibri"/>
                <a:cs typeface="Calibri"/>
              </a:rPr>
              <a:t>“G-</a:t>
            </a:r>
            <a:r>
              <a:rPr sz="1700" spc="-10" dirty="0">
                <a:latin typeface="Calibri"/>
                <a:cs typeface="Calibri"/>
              </a:rPr>
              <a:t>Drive”.</a:t>
            </a:r>
            <a:endParaRPr sz="1700" dirty="0">
              <a:latin typeface="Calibri"/>
              <a:cs typeface="Calibri"/>
            </a:endParaRPr>
          </a:p>
          <a:p>
            <a:pPr marL="299085" marR="72390" indent="-287020">
              <a:lnSpc>
                <a:spcPts val="1630"/>
              </a:lnSpc>
              <a:spcBef>
                <a:spcPts val="610"/>
              </a:spcBef>
              <a:buFont typeface="Arial"/>
              <a:buChar char="•"/>
              <a:tabLst>
                <a:tab pos="299085" algn="l"/>
              </a:tabLst>
            </a:pPr>
            <a:r>
              <a:rPr sz="1700" dirty="0">
                <a:latin typeface="Calibri"/>
                <a:cs typeface="Calibri"/>
              </a:rPr>
              <a:t>The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CSI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approach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with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using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G-</a:t>
            </a:r>
            <a:r>
              <a:rPr sz="1700" dirty="0">
                <a:latin typeface="Calibri"/>
                <a:cs typeface="Calibri"/>
              </a:rPr>
              <a:t>Drive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spc="-20" dirty="0">
                <a:latin typeface="Calibri"/>
                <a:cs typeface="Calibri"/>
              </a:rPr>
              <a:t>with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schools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is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to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u="sng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exchange</a:t>
            </a:r>
            <a:r>
              <a:rPr sz="1700" u="sng" spc="-1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sz="1700" u="sng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files</a:t>
            </a:r>
            <a:r>
              <a:rPr sz="1700" u="none" spc="-55" dirty="0">
                <a:latin typeface="Calibri"/>
                <a:cs typeface="Calibri"/>
              </a:rPr>
              <a:t> </a:t>
            </a:r>
            <a:r>
              <a:rPr sz="1700" u="none" spc="-20" dirty="0">
                <a:latin typeface="Calibri"/>
                <a:cs typeface="Calibri"/>
              </a:rPr>
              <a:t>with </a:t>
            </a:r>
            <a:r>
              <a:rPr sz="1700" u="none" dirty="0">
                <a:latin typeface="Calibri"/>
                <a:cs typeface="Calibri"/>
              </a:rPr>
              <a:t>schools</a:t>
            </a:r>
            <a:r>
              <a:rPr lang="en-US" sz="1700" u="none" dirty="0">
                <a:latin typeface="Calibri"/>
                <a:cs typeface="Calibri"/>
              </a:rPr>
              <a:t>.</a:t>
            </a:r>
          </a:p>
          <a:p>
            <a:pPr marL="299085" marR="72390" indent="-287020">
              <a:lnSpc>
                <a:spcPts val="1630"/>
              </a:lnSpc>
              <a:spcBef>
                <a:spcPts val="610"/>
              </a:spcBef>
              <a:buFont typeface="Arial"/>
              <a:buChar char="•"/>
              <a:tabLst>
                <a:tab pos="299085" algn="l"/>
              </a:tabLst>
            </a:pPr>
            <a:endParaRPr sz="1700" dirty="0">
              <a:latin typeface="Calibri"/>
              <a:cs typeface="Calibri"/>
            </a:endParaRPr>
          </a:p>
          <a:p>
            <a:pPr marL="299085" marR="91440" indent="-287020">
              <a:lnSpc>
                <a:spcPts val="1630"/>
              </a:lnSpc>
              <a:buFont typeface="Arial"/>
              <a:buChar char="•"/>
              <a:tabLst>
                <a:tab pos="299085" algn="l"/>
              </a:tabLst>
            </a:pPr>
            <a:r>
              <a:rPr sz="1700" dirty="0">
                <a:latin typeface="Calibri"/>
                <a:cs typeface="Calibri"/>
              </a:rPr>
              <a:t>A</a:t>
            </a:r>
            <a:r>
              <a:rPr sz="1700" spc="-1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READ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folder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has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been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shared</a:t>
            </a:r>
            <a:r>
              <a:rPr sz="1700" spc="-6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with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the </a:t>
            </a:r>
            <a:r>
              <a:rPr sz="1700" dirty="0">
                <a:latin typeface="Calibri"/>
                <a:cs typeface="Calibri"/>
              </a:rPr>
              <a:t>designated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person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at</a:t>
            </a:r>
            <a:r>
              <a:rPr sz="1700" spc="-7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your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school.</a:t>
            </a:r>
            <a:r>
              <a:rPr sz="1700" spc="-60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</a:rPr>
              <a:t>Within </a:t>
            </a:r>
            <a:r>
              <a:rPr sz="1700" dirty="0">
                <a:latin typeface="Calibri"/>
                <a:cs typeface="Calibri"/>
              </a:rPr>
              <a:t>that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folder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are</a:t>
            </a:r>
            <a:r>
              <a:rPr sz="1700" spc="-50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the</a:t>
            </a:r>
            <a:endParaRPr sz="17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95"/>
              </a:spcBef>
              <a:buFont typeface="Arial"/>
              <a:buChar char="•"/>
              <a:tabLst>
                <a:tab pos="756285" algn="l"/>
              </a:tabLst>
            </a:pPr>
            <a:r>
              <a:rPr sz="1400" dirty="0">
                <a:latin typeface="Calibri"/>
                <a:cs typeface="Calibri"/>
              </a:rPr>
              <a:t>READ</a:t>
            </a:r>
            <a:r>
              <a:rPr sz="1400" spc="-6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Data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Collection</a:t>
            </a:r>
            <a:r>
              <a:rPr sz="1400" spc="-4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SY2</a:t>
            </a:r>
            <a:r>
              <a:rPr lang="en-US" sz="1400" spc="-20" dirty="0">
                <a:latin typeface="Calibri"/>
                <a:cs typeface="Calibri"/>
              </a:rPr>
              <a:t>4</a:t>
            </a:r>
            <a:endParaRPr sz="1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756285" algn="l"/>
              </a:tabLst>
            </a:pPr>
            <a:r>
              <a:rPr sz="1400" spc="-20" dirty="0">
                <a:latin typeface="Calibri"/>
                <a:cs typeface="Calibri"/>
              </a:rPr>
              <a:t>Teacher</a:t>
            </a:r>
            <a:r>
              <a:rPr sz="1400" spc="-15" dirty="0">
                <a:latin typeface="Calibri"/>
                <a:cs typeface="Calibri"/>
              </a:rPr>
              <a:t> </a:t>
            </a:r>
            <a:r>
              <a:rPr sz="1400" spc="-20" dirty="0">
                <a:latin typeface="Calibri"/>
                <a:cs typeface="Calibri"/>
              </a:rPr>
              <a:t>Training SY2</a:t>
            </a:r>
            <a:r>
              <a:rPr lang="en-US" sz="1400" spc="-20" dirty="0">
                <a:latin typeface="Calibri"/>
                <a:cs typeface="Calibri"/>
              </a:rPr>
              <a:t>4</a:t>
            </a:r>
            <a:endParaRPr sz="1400" dirty="0">
              <a:latin typeface="Calibri"/>
              <a:cs typeface="Calibri"/>
            </a:endParaRPr>
          </a:p>
          <a:p>
            <a:pPr marL="756285" lvl="1" indent="-286385">
              <a:lnSpc>
                <a:spcPct val="100000"/>
              </a:lnSpc>
              <a:spcBef>
                <a:spcPts val="265"/>
              </a:spcBef>
              <a:buFont typeface="Arial"/>
              <a:buChar char="•"/>
              <a:tabLst>
                <a:tab pos="756285" algn="l"/>
              </a:tabLst>
            </a:pPr>
            <a:r>
              <a:rPr sz="1400" dirty="0">
                <a:latin typeface="Calibri"/>
                <a:cs typeface="Calibri"/>
              </a:rPr>
              <a:t>Cohort</a:t>
            </a:r>
            <a:r>
              <a:rPr sz="1400" spc="-40" dirty="0">
                <a:latin typeface="Calibri"/>
                <a:cs typeface="Calibri"/>
              </a:rPr>
              <a:t> </a:t>
            </a:r>
            <a:r>
              <a:rPr sz="1400" dirty="0">
                <a:latin typeface="Calibri"/>
                <a:cs typeface="Calibri"/>
              </a:rPr>
              <a:t>SY2</a:t>
            </a:r>
            <a:r>
              <a:rPr lang="en-US" sz="1400" dirty="0">
                <a:latin typeface="Calibri"/>
                <a:cs typeface="Calibri"/>
              </a:rPr>
              <a:t>4</a:t>
            </a:r>
            <a:r>
              <a:rPr sz="1400" spc="-35" dirty="0">
                <a:latin typeface="Calibri"/>
                <a:cs typeface="Calibri"/>
              </a:rPr>
              <a:t> </a:t>
            </a:r>
            <a:r>
              <a:rPr sz="1400" spc="-10" dirty="0">
                <a:latin typeface="Calibri"/>
                <a:cs typeface="Calibri"/>
              </a:rPr>
              <a:t>folders</a:t>
            </a:r>
            <a:endParaRPr sz="1400" dirty="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095"/>
              </a:spcBef>
              <a:buFont typeface="Arial"/>
              <a:buChar char="•"/>
            </a:pPr>
            <a:endParaRPr sz="1400" dirty="0">
              <a:latin typeface="Calibri"/>
              <a:cs typeface="Calibri"/>
            </a:endParaRPr>
          </a:p>
          <a:p>
            <a:pPr marL="299085" marR="135255" indent="-287020">
              <a:lnSpc>
                <a:spcPts val="1630"/>
              </a:lnSpc>
              <a:buFont typeface="Arial"/>
              <a:buChar char="•"/>
              <a:tabLst>
                <a:tab pos="299085" algn="l"/>
              </a:tabLst>
            </a:pPr>
            <a:r>
              <a:rPr sz="1700" dirty="0">
                <a:latin typeface="Calibri"/>
                <a:cs typeface="Calibri"/>
              </a:rPr>
              <a:t>If</a:t>
            </a:r>
            <a:r>
              <a:rPr sz="1700" spc="-2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you need</a:t>
            </a:r>
            <a:r>
              <a:rPr sz="1700" spc="-4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name</a:t>
            </a:r>
            <a:r>
              <a:rPr sz="1700" spc="-1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of</a:t>
            </a:r>
            <a:r>
              <a:rPr sz="1700" spc="-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the</a:t>
            </a:r>
            <a:r>
              <a:rPr sz="1700" spc="-2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person</a:t>
            </a:r>
            <a:r>
              <a:rPr sz="1700" spc="-25" dirty="0">
                <a:latin typeface="Calibri"/>
                <a:cs typeface="Calibri"/>
              </a:rPr>
              <a:t> at </a:t>
            </a:r>
            <a:r>
              <a:rPr sz="1700" dirty="0">
                <a:latin typeface="Calibri"/>
                <a:cs typeface="Calibri"/>
              </a:rPr>
              <a:t>your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school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who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has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been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shared</a:t>
            </a:r>
            <a:r>
              <a:rPr sz="1700" spc="-30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on</a:t>
            </a:r>
            <a:r>
              <a:rPr sz="1700" spc="-40" dirty="0">
                <a:latin typeface="Calibri"/>
                <a:cs typeface="Calibri"/>
              </a:rPr>
              <a:t> </a:t>
            </a:r>
            <a:r>
              <a:rPr sz="1700" spc="-25" dirty="0">
                <a:latin typeface="Calibri"/>
                <a:cs typeface="Calibri"/>
              </a:rPr>
              <a:t>the folder,</a:t>
            </a:r>
            <a:r>
              <a:rPr sz="1700" spc="-55" dirty="0">
                <a:latin typeface="Calibri"/>
                <a:cs typeface="Calibri"/>
              </a:rPr>
              <a:t> </a:t>
            </a:r>
            <a:r>
              <a:rPr sz="1700" dirty="0">
                <a:latin typeface="Calibri"/>
                <a:cs typeface="Calibri"/>
              </a:rPr>
              <a:t>email</a:t>
            </a:r>
            <a:r>
              <a:rPr sz="1700" spc="-35" dirty="0">
                <a:latin typeface="Calibri"/>
                <a:cs typeface="Calibri"/>
              </a:rPr>
              <a:t> </a:t>
            </a:r>
            <a:r>
              <a:rPr sz="1700" spc="-10" dirty="0">
                <a:latin typeface="Calibri"/>
                <a:cs typeface="Calibri"/>
                <a:hlinkClick r:id="rId2"/>
              </a:rPr>
              <a:t>willynwebb@csi.state.co.us</a:t>
            </a:r>
            <a:endParaRPr sz="1700" dirty="0">
              <a:latin typeface="Calibri"/>
              <a:cs typeface="Calibri"/>
            </a:endParaRPr>
          </a:p>
        </p:txBody>
      </p:sp>
      <p:pic>
        <p:nvPicPr>
          <p:cNvPr id="4" name="object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91895" y="2121407"/>
            <a:ext cx="2795015" cy="27950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480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>
                <a:solidFill>
                  <a:srgbClr val="000000"/>
                </a:solidFill>
              </a:rPr>
              <a:t>READ</a:t>
            </a:r>
            <a:r>
              <a:rPr spc="-15" dirty="0">
                <a:solidFill>
                  <a:srgbClr val="000000"/>
                </a:solidFill>
              </a:rPr>
              <a:t> </a:t>
            </a:r>
            <a:r>
              <a:rPr spc="-10" dirty="0">
                <a:solidFill>
                  <a:srgbClr val="000000"/>
                </a:solidFill>
              </a:rPr>
              <a:t>Budget</a:t>
            </a:r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9412" y="1825749"/>
            <a:ext cx="7886700" cy="1243965"/>
            <a:chOff x="629412" y="1825749"/>
            <a:chExt cx="7886700" cy="1243965"/>
          </a:xfrm>
        </p:grpSpPr>
        <p:sp>
          <p:nvSpPr>
            <p:cNvPr id="4" name="object 4"/>
            <p:cNvSpPr/>
            <p:nvPr/>
          </p:nvSpPr>
          <p:spPr>
            <a:xfrm>
              <a:off x="629412" y="1825749"/>
              <a:ext cx="7886700" cy="1243965"/>
            </a:xfrm>
            <a:custGeom>
              <a:avLst/>
              <a:gdLst/>
              <a:ahLst/>
              <a:cxnLst/>
              <a:rect l="l" t="t" r="r" b="b"/>
              <a:pathLst>
                <a:path w="7886700" h="1243964">
                  <a:moveTo>
                    <a:pt x="7762341" y="0"/>
                  </a:moveTo>
                  <a:lnTo>
                    <a:pt x="124358" y="0"/>
                  </a:lnTo>
                  <a:lnTo>
                    <a:pt x="75952" y="9772"/>
                  </a:lnTo>
                  <a:lnTo>
                    <a:pt x="36423" y="36423"/>
                  </a:lnTo>
                  <a:lnTo>
                    <a:pt x="9772" y="75952"/>
                  </a:lnTo>
                  <a:lnTo>
                    <a:pt x="0" y="124358"/>
                  </a:lnTo>
                  <a:lnTo>
                    <a:pt x="0" y="1119225"/>
                  </a:lnTo>
                  <a:lnTo>
                    <a:pt x="9772" y="1167631"/>
                  </a:lnTo>
                  <a:lnTo>
                    <a:pt x="36423" y="1207160"/>
                  </a:lnTo>
                  <a:lnTo>
                    <a:pt x="75952" y="1233811"/>
                  </a:lnTo>
                  <a:lnTo>
                    <a:pt x="124358" y="1243583"/>
                  </a:lnTo>
                  <a:lnTo>
                    <a:pt x="7762341" y="1243583"/>
                  </a:lnTo>
                  <a:lnTo>
                    <a:pt x="7810747" y="1233811"/>
                  </a:lnTo>
                  <a:lnTo>
                    <a:pt x="7850276" y="1207160"/>
                  </a:lnTo>
                  <a:lnTo>
                    <a:pt x="7876927" y="1167631"/>
                  </a:lnTo>
                  <a:lnTo>
                    <a:pt x="7886700" y="1119225"/>
                  </a:lnTo>
                  <a:lnTo>
                    <a:pt x="7886700" y="124358"/>
                  </a:lnTo>
                  <a:lnTo>
                    <a:pt x="7876927" y="75952"/>
                  </a:lnTo>
                  <a:lnTo>
                    <a:pt x="7850276" y="36423"/>
                  </a:lnTo>
                  <a:lnTo>
                    <a:pt x="7810747" y="9772"/>
                  </a:lnTo>
                  <a:lnTo>
                    <a:pt x="7762341" y="0"/>
                  </a:lnTo>
                  <a:close/>
                </a:path>
              </a:pathLst>
            </a:custGeom>
            <a:solidFill>
              <a:srgbClr val="CBD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039545" y="2394400"/>
              <a:ext cx="620395" cy="281305"/>
            </a:xfrm>
            <a:custGeom>
              <a:avLst/>
              <a:gdLst/>
              <a:ahLst/>
              <a:cxnLst/>
              <a:rect l="l" t="t" r="r" b="b"/>
              <a:pathLst>
                <a:path w="620394" h="281305">
                  <a:moveTo>
                    <a:pt x="620106" y="281211"/>
                  </a:moveTo>
                  <a:lnTo>
                    <a:pt x="0" y="281211"/>
                  </a:lnTo>
                  <a:lnTo>
                    <a:pt x="0" y="0"/>
                  </a:lnTo>
                  <a:lnTo>
                    <a:pt x="620106" y="0"/>
                  </a:lnTo>
                  <a:lnTo>
                    <a:pt x="620106" y="42180"/>
                  </a:lnTo>
                  <a:lnTo>
                    <a:pt x="70466" y="42180"/>
                  </a:lnTo>
                  <a:lnTo>
                    <a:pt x="42287" y="70301"/>
                  </a:lnTo>
                  <a:lnTo>
                    <a:pt x="42287" y="210910"/>
                  </a:lnTo>
                  <a:lnTo>
                    <a:pt x="70466" y="239024"/>
                  </a:lnTo>
                  <a:lnTo>
                    <a:pt x="620106" y="239024"/>
                  </a:lnTo>
                  <a:lnTo>
                    <a:pt x="620106" y="281211"/>
                  </a:lnTo>
                  <a:close/>
                </a:path>
                <a:path w="620394" h="281305">
                  <a:moveTo>
                    <a:pt x="620106" y="239024"/>
                  </a:moveTo>
                  <a:lnTo>
                    <a:pt x="556693" y="239024"/>
                  </a:lnTo>
                  <a:lnTo>
                    <a:pt x="577826" y="217940"/>
                  </a:lnTo>
                  <a:lnTo>
                    <a:pt x="577826" y="63271"/>
                  </a:lnTo>
                  <a:lnTo>
                    <a:pt x="556693" y="42180"/>
                  </a:lnTo>
                  <a:lnTo>
                    <a:pt x="620106" y="42180"/>
                  </a:lnTo>
                  <a:lnTo>
                    <a:pt x="620106" y="239024"/>
                  </a:lnTo>
                  <a:close/>
                </a:path>
              </a:pathLst>
            </a:custGeom>
            <a:solidFill>
              <a:srgbClr val="008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93229" y="2464704"/>
              <a:ext cx="112746" cy="140602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1119873" y="2203195"/>
              <a:ext cx="478790" cy="353060"/>
            </a:xfrm>
            <a:custGeom>
              <a:avLst/>
              <a:gdLst/>
              <a:ahLst/>
              <a:cxnLst/>
              <a:rect l="l" t="t" r="r" b="b"/>
              <a:pathLst>
                <a:path w="478790" h="353060">
                  <a:moveTo>
                    <a:pt x="74701" y="331812"/>
                  </a:moveTo>
                  <a:lnTo>
                    <a:pt x="73037" y="323608"/>
                  </a:lnTo>
                  <a:lnTo>
                    <a:pt x="68503" y="316903"/>
                  </a:lnTo>
                  <a:lnTo>
                    <a:pt x="61785" y="312381"/>
                  </a:lnTo>
                  <a:lnTo>
                    <a:pt x="53555" y="310730"/>
                  </a:lnTo>
                  <a:lnTo>
                    <a:pt x="45326" y="312381"/>
                  </a:lnTo>
                  <a:lnTo>
                    <a:pt x="38608" y="316903"/>
                  </a:lnTo>
                  <a:lnTo>
                    <a:pt x="34074" y="323608"/>
                  </a:lnTo>
                  <a:lnTo>
                    <a:pt x="32410" y="331812"/>
                  </a:lnTo>
                  <a:lnTo>
                    <a:pt x="34074" y="340029"/>
                  </a:lnTo>
                  <a:lnTo>
                    <a:pt x="38608" y="346735"/>
                  </a:lnTo>
                  <a:lnTo>
                    <a:pt x="45326" y="351243"/>
                  </a:lnTo>
                  <a:lnTo>
                    <a:pt x="53555" y="352907"/>
                  </a:lnTo>
                  <a:lnTo>
                    <a:pt x="61785" y="351243"/>
                  </a:lnTo>
                  <a:lnTo>
                    <a:pt x="68503" y="346735"/>
                  </a:lnTo>
                  <a:lnTo>
                    <a:pt x="73037" y="340029"/>
                  </a:lnTo>
                  <a:lnTo>
                    <a:pt x="74701" y="331812"/>
                  </a:lnTo>
                  <a:close/>
                </a:path>
                <a:path w="478790" h="353060">
                  <a:moveTo>
                    <a:pt x="408711" y="73812"/>
                  </a:moveTo>
                  <a:lnTo>
                    <a:pt x="379107" y="0"/>
                  </a:lnTo>
                  <a:lnTo>
                    <a:pt x="0" y="154660"/>
                  </a:lnTo>
                  <a:lnTo>
                    <a:pt x="217043" y="111772"/>
                  </a:lnTo>
                  <a:lnTo>
                    <a:pt x="355854" y="55537"/>
                  </a:lnTo>
                  <a:lnTo>
                    <a:pt x="366433" y="82245"/>
                  </a:lnTo>
                  <a:lnTo>
                    <a:pt x="408711" y="73812"/>
                  </a:lnTo>
                  <a:close/>
                </a:path>
                <a:path w="478790" h="353060">
                  <a:moveTo>
                    <a:pt x="427024" y="331812"/>
                  </a:moveTo>
                  <a:lnTo>
                    <a:pt x="425373" y="323608"/>
                  </a:lnTo>
                  <a:lnTo>
                    <a:pt x="420839" y="316903"/>
                  </a:lnTo>
                  <a:lnTo>
                    <a:pt x="414121" y="312381"/>
                  </a:lnTo>
                  <a:lnTo>
                    <a:pt x="405892" y="310730"/>
                  </a:lnTo>
                  <a:lnTo>
                    <a:pt x="397662" y="312381"/>
                  </a:lnTo>
                  <a:lnTo>
                    <a:pt x="390944" y="316903"/>
                  </a:lnTo>
                  <a:lnTo>
                    <a:pt x="386410" y="323608"/>
                  </a:lnTo>
                  <a:lnTo>
                    <a:pt x="384746" y="331812"/>
                  </a:lnTo>
                  <a:lnTo>
                    <a:pt x="386410" y="340029"/>
                  </a:lnTo>
                  <a:lnTo>
                    <a:pt x="390944" y="346735"/>
                  </a:lnTo>
                  <a:lnTo>
                    <a:pt x="397662" y="351243"/>
                  </a:lnTo>
                  <a:lnTo>
                    <a:pt x="405892" y="352907"/>
                  </a:lnTo>
                  <a:lnTo>
                    <a:pt x="414121" y="351243"/>
                  </a:lnTo>
                  <a:lnTo>
                    <a:pt x="420839" y="346735"/>
                  </a:lnTo>
                  <a:lnTo>
                    <a:pt x="425373" y="340029"/>
                  </a:lnTo>
                  <a:lnTo>
                    <a:pt x="427024" y="331812"/>
                  </a:lnTo>
                  <a:close/>
                </a:path>
                <a:path w="478790" h="353060">
                  <a:moveTo>
                    <a:pt x="478472" y="163093"/>
                  </a:moveTo>
                  <a:lnTo>
                    <a:pt x="464375" y="91389"/>
                  </a:lnTo>
                  <a:lnTo>
                    <a:pt x="102882" y="163093"/>
                  </a:lnTo>
                  <a:lnTo>
                    <a:pt x="319214" y="163093"/>
                  </a:lnTo>
                  <a:lnTo>
                    <a:pt x="430555" y="141300"/>
                  </a:lnTo>
                  <a:lnTo>
                    <a:pt x="435483" y="163093"/>
                  </a:lnTo>
                  <a:lnTo>
                    <a:pt x="478472" y="163093"/>
                  </a:lnTo>
                  <a:close/>
                </a:path>
              </a:pathLst>
            </a:custGeom>
            <a:solidFill>
              <a:srgbClr val="008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2183084" y="1934383"/>
            <a:ext cx="3001010" cy="996315"/>
          </a:xfrm>
          <a:prstGeom prst="rect">
            <a:avLst/>
          </a:prstGeom>
        </p:spPr>
        <p:txBody>
          <a:bodyPr vert="horz" wrap="square" lIns="0" tIns="6985" rIns="0" bIns="0" rtlCol="0">
            <a:spAutoFit/>
          </a:bodyPr>
          <a:lstStyle/>
          <a:p>
            <a:pPr marL="12700" marR="5080" algn="just">
              <a:lnSpc>
                <a:spcPct val="101699"/>
              </a:lnSpc>
              <a:spcBef>
                <a:spcPts val="55"/>
              </a:spcBef>
            </a:pPr>
            <a:r>
              <a:rPr sz="2100" b="1" dirty="0">
                <a:latin typeface="Calibri"/>
                <a:cs typeface="Calibri"/>
              </a:rPr>
              <a:t>Finance</a:t>
            </a:r>
            <a:r>
              <a:rPr sz="2100" b="1" spc="-50" dirty="0">
                <a:latin typeface="Calibri"/>
                <a:cs typeface="Calibri"/>
              </a:rPr>
              <a:t> </a:t>
            </a:r>
            <a:r>
              <a:rPr sz="2100" b="1" dirty="0">
                <a:latin typeface="Calibri"/>
                <a:cs typeface="Calibri"/>
              </a:rPr>
              <a:t>contacts</a:t>
            </a:r>
            <a:r>
              <a:rPr sz="2100" b="1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at</a:t>
            </a:r>
            <a:r>
              <a:rPr sz="2100" spc="-5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schools </a:t>
            </a:r>
            <a:r>
              <a:rPr sz="2100" dirty="0">
                <a:latin typeface="Calibri"/>
                <a:cs typeface="Calibri"/>
              </a:rPr>
              <a:t>will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be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sent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a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READ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spc="-10" dirty="0">
                <a:latin typeface="Calibri"/>
                <a:cs typeface="Calibri"/>
              </a:rPr>
              <a:t>Budget </a:t>
            </a:r>
            <a:r>
              <a:rPr sz="2100" dirty="0">
                <a:latin typeface="Calibri"/>
                <a:cs typeface="Calibri"/>
              </a:rPr>
              <a:t>template</a:t>
            </a:r>
            <a:r>
              <a:rPr sz="2100" spc="-9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May</a:t>
            </a:r>
            <a:r>
              <a:rPr sz="2100" spc="-90" dirty="0">
                <a:latin typeface="Calibri"/>
                <a:cs typeface="Calibri"/>
              </a:rPr>
              <a:t> </a:t>
            </a:r>
            <a:r>
              <a:rPr sz="2100" spc="-25" dirty="0">
                <a:latin typeface="Calibri"/>
                <a:cs typeface="Calibri"/>
              </a:rPr>
              <a:t>27.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732099" y="2042323"/>
            <a:ext cx="17608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37500"/>
              </a:lnSpc>
              <a:spcBef>
                <a:spcPts val="100"/>
              </a:spcBef>
            </a:pPr>
            <a:r>
              <a:rPr sz="1600" spc="-10" dirty="0">
                <a:latin typeface="Calibri"/>
                <a:cs typeface="Calibri"/>
              </a:rPr>
              <a:t>Narrative</a:t>
            </a:r>
            <a:r>
              <a:rPr sz="1600" spc="-30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description </a:t>
            </a:r>
            <a:r>
              <a:rPr sz="1600" dirty="0">
                <a:latin typeface="Calibri"/>
                <a:cs typeface="Calibri"/>
              </a:rPr>
              <a:t>Budget</a:t>
            </a:r>
            <a:r>
              <a:rPr sz="1600" spc="-15" dirty="0">
                <a:latin typeface="Calibri"/>
                <a:cs typeface="Calibri"/>
              </a:rPr>
              <a:t> </a:t>
            </a:r>
            <a:r>
              <a:rPr sz="1600" dirty="0">
                <a:latin typeface="Calibri"/>
                <a:cs typeface="Calibri"/>
              </a:rPr>
              <a:t>line</a:t>
            </a:r>
            <a:r>
              <a:rPr sz="1600" spc="-45" dirty="0">
                <a:latin typeface="Calibri"/>
                <a:cs typeface="Calibri"/>
              </a:rPr>
              <a:t> </a:t>
            </a:r>
            <a:r>
              <a:rPr sz="1600" spc="-10" dirty="0">
                <a:latin typeface="Calibri"/>
                <a:cs typeface="Calibri"/>
              </a:rPr>
              <a:t>amount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0" name="object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9412" y="3380235"/>
            <a:ext cx="7886700" cy="1242060"/>
            <a:chOff x="629412" y="3380235"/>
            <a:chExt cx="7886700" cy="1242060"/>
          </a:xfrm>
        </p:grpSpPr>
        <p:sp>
          <p:nvSpPr>
            <p:cNvPr id="11" name="object 11"/>
            <p:cNvSpPr/>
            <p:nvPr/>
          </p:nvSpPr>
          <p:spPr>
            <a:xfrm>
              <a:off x="629412" y="3380235"/>
              <a:ext cx="7886700" cy="1242060"/>
            </a:xfrm>
            <a:custGeom>
              <a:avLst/>
              <a:gdLst/>
              <a:ahLst/>
              <a:cxnLst/>
              <a:rect l="l" t="t" r="r" b="b"/>
              <a:pathLst>
                <a:path w="7886700" h="1242060">
                  <a:moveTo>
                    <a:pt x="7762494" y="0"/>
                  </a:moveTo>
                  <a:lnTo>
                    <a:pt x="124205" y="0"/>
                  </a:lnTo>
                  <a:lnTo>
                    <a:pt x="75861" y="9761"/>
                  </a:lnTo>
                  <a:lnTo>
                    <a:pt x="36380" y="36380"/>
                  </a:lnTo>
                  <a:lnTo>
                    <a:pt x="9761" y="75861"/>
                  </a:lnTo>
                  <a:lnTo>
                    <a:pt x="0" y="124205"/>
                  </a:lnTo>
                  <a:lnTo>
                    <a:pt x="0" y="1117841"/>
                  </a:lnTo>
                  <a:lnTo>
                    <a:pt x="9761" y="1166193"/>
                  </a:lnTo>
                  <a:lnTo>
                    <a:pt x="36380" y="1205677"/>
                  </a:lnTo>
                  <a:lnTo>
                    <a:pt x="75861" y="1232298"/>
                  </a:lnTo>
                  <a:lnTo>
                    <a:pt x="124205" y="1242059"/>
                  </a:lnTo>
                  <a:lnTo>
                    <a:pt x="7762494" y="1242059"/>
                  </a:lnTo>
                  <a:lnTo>
                    <a:pt x="7810838" y="1232298"/>
                  </a:lnTo>
                  <a:lnTo>
                    <a:pt x="7850319" y="1205677"/>
                  </a:lnTo>
                  <a:lnTo>
                    <a:pt x="7876938" y="1166193"/>
                  </a:lnTo>
                  <a:lnTo>
                    <a:pt x="7886700" y="1117841"/>
                  </a:lnTo>
                  <a:lnTo>
                    <a:pt x="7886700" y="124205"/>
                  </a:lnTo>
                  <a:lnTo>
                    <a:pt x="7876938" y="75861"/>
                  </a:lnTo>
                  <a:lnTo>
                    <a:pt x="7850319" y="36380"/>
                  </a:lnTo>
                  <a:lnTo>
                    <a:pt x="7810838" y="9761"/>
                  </a:lnTo>
                  <a:lnTo>
                    <a:pt x="7762494" y="0"/>
                  </a:lnTo>
                  <a:close/>
                </a:path>
              </a:pathLst>
            </a:custGeom>
            <a:solidFill>
              <a:srgbClr val="CBD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131150" y="3722535"/>
              <a:ext cx="437515" cy="563880"/>
            </a:xfrm>
            <a:custGeom>
              <a:avLst/>
              <a:gdLst/>
              <a:ahLst/>
              <a:cxnLst/>
              <a:rect l="l" t="t" r="r" b="b"/>
              <a:pathLst>
                <a:path w="437515" h="563879">
                  <a:moveTo>
                    <a:pt x="176174" y="204330"/>
                  </a:moveTo>
                  <a:lnTo>
                    <a:pt x="84556" y="204330"/>
                  </a:lnTo>
                  <a:lnTo>
                    <a:pt x="84556" y="232524"/>
                  </a:lnTo>
                  <a:lnTo>
                    <a:pt x="176174" y="232524"/>
                  </a:lnTo>
                  <a:lnTo>
                    <a:pt x="176174" y="204330"/>
                  </a:lnTo>
                  <a:close/>
                </a:path>
                <a:path w="437515" h="563879">
                  <a:moveTo>
                    <a:pt x="352336" y="429806"/>
                  </a:moveTo>
                  <a:lnTo>
                    <a:pt x="84556" y="429806"/>
                  </a:lnTo>
                  <a:lnTo>
                    <a:pt x="84556" y="457987"/>
                  </a:lnTo>
                  <a:lnTo>
                    <a:pt x="352336" y="457987"/>
                  </a:lnTo>
                  <a:lnTo>
                    <a:pt x="352336" y="429806"/>
                  </a:lnTo>
                  <a:close/>
                </a:path>
                <a:path w="437515" h="563879">
                  <a:moveTo>
                    <a:pt x="352336" y="373430"/>
                  </a:moveTo>
                  <a:lnTo>
                    <a:pt x="84556" y="373430"/>
                  </a:lnTo>
                  <a:lnTo>
                    <a:pt x="84556" y="401624"/>
                  </a:lnTo>
                  <a:lnTo>
                    <a:pt x="352336" y="401624"/>
                  </a:lnTo>
                  <a:lnTo>
                    <a:pt x="352336" y="373430"/>
                  </a:lnTo>
                  <a:close/>
                </a:path>
                <a:path w="437515" h="563879">
                  <a:moveTo>
                    <a:pt x="352336" y="317068"/>
                  </a:moveTo>
                  <a:lnTo>
                    <a:pt x="84556" y="317068"/>
                  </a:lnTo>
                  <a:lnTo>
                    <a:pt x="84556" y="345249"/>
                  </a:lnTo>
                  <a:lnTo>
                    <a:pt x="352336" y="345249"/>
                  </a:lnTo>
                  <a:lnTo>
                    <a:pt x="352336" y="317068"/>
                  </a:lnTo>
                  <a:close/>
                </a:path>
                <a:path w="437515" h="563879">
                  <a:moveTo>
                    <a:pt x="352336" y="260705"/>
                  </a:moveTo>
                  <a:lnTo>
                    <a:pt x="84556" y="260705"/>
                  </a:lnTo>
                  <a:lnTo>
                    <a:pt x="84556" y="288886"/>
                  </a:lnTo>
                  <a:lnTo>
                    <a:pt x="352336" y="288886"/>
                  </a:lnTo>
                  <a:lnTo>
                    <a:pt x="352336" y="260705"/>
                  </a:lnTo>
                  <a:close/>
                </a:path>
                <a:path w="437515" h="563879">
                  <a:moveTo>
                    <a:pt x="436892" y="155016"/>
                  </a:moveTo>
                  <a:lnTo>
                    <a:pt x="428891" y="147980"/>
                  </a:lnTo>
                  <a:lnTo>
                    <a:pt x="394614" y="117817"/>
                  </a:lnTo>
                  <a:lnTo>
                    <a:pt x="394614" y="190246"/>
                  </a:lnTo>
                  <a:lnTo>
                    <a:pt x="394614" y="521398"/>
                  </a:lnTo>
                  <a:lnTo>
                    <a:pt x="42278" y="521398"/>
                  </a:lnTo>
                  <a:lnTo>
                    <a:pt x="42278" y="42278"/>
                  </a:lnTo>
                  <a:lnTo>
                    <a:pt x="218440" y="42278"/>
                  </a:lnTo>
                  <a:lnTo>
                    <a:pt x="218440" y="190246"/>
                  </a:lnTo>
                  <a:lnTo>
                    <a:pt x="394614" y="190246"/>
                  </a:lnTo>
                  <a:lnTo>
                    <a:pt x="394614" y="117817"/>
                  </a:lnTo>
                  <a:lnTo>
                    <a:pt x="348805" y="77508"/>
                  </a:lnTo>
                  <a:lnTo>
                    <a:pt x="348805" y="147980"/>
                  </a:lnTo>
                  <a:lnTo>
                    <a:pt x="260731" y="147980"/>
                  </a:lnTo>
                  <a:lnTo>
                    <a:pt x="260731" y="59893"/>
                  </a:lnTo>
                  <a:lnTo>
                    <a:pt x="348805" y="147980"/>
                  </a:lnTo>
                  <a:lnTo>
                    <a:pt x="348805" y="77508"/>
                  </a:lnTo>
                  <a:lnTo>
                    <a:pt x="328790" y="59893"/>
                  </a:lnTo>
                  <a:lnTo>
                    <a:pt x="308775" y="42278"/>
                  </a:lnTo>
                  <a:lnTo>
                    <a:pt x="260731" y="0"/>
                  </a:lnTo>
                  <a:lnTo>
                    <a:pt x="0" y="0"/>
                  </a:lnTo>
                  <a:lnTo>
                    <a:pt x="0" y="563664"/>
                  </a:lnTo>
                  <a:lnTo>
                    <a:pt x="436892" y="563664"/>
                  </a:lnTo>
                  <a:lnTo>
                    <a:pt x="436892" y="521398"/>
                  </a:lnTo>
                  <a:lnTo>
                    <a:pt x="436892" y="155016"/>
                  </a:lnTo>
                  <a:close/>
                </a:path>
              </a:pathLst>
            </a:custGeom>
            <a:solidFill>
              <a:srgbClr val="008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2183084" y="3813618"/>
            <a:ext cx="483425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Allowable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uses</a:t>
            </a:r>
            <a:r>
              <a:rPr sz="2100" spc="-6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document</a:t>
            </a:r>
            <a:r>
              <a:rPr sz="2100" spc="-7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(</a:t>
            </a:r>
            <a:r>
              <a:rPr sz="2100" b="1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CSI</a:t>
            </a:r>
            <a:r>
              <a:rPr sz="2100" b="1" u="sng" spc="-75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sng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resource</a:t>
            </a:r>
            <a:r>
              <a:rPr sz="2100" b="1" u="sng" spc="-7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 </a:t>
            </a:r>
            <a:r>
              <a:rPr sz="2100" b="1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site</a:t>
            </a:r>
            <a:r>
              <a:rPr sz="2100" u="none" spc="-10" dirty="0">
                <a:latin typeface="Calibri"/>
                <a:cs typeface="Calibri"/>
              </a:rPr>
              <a:t>)</a:t>
            </a:r>
            <a:endParaRPr sz="2100" dirty="0">
              <a:latin typeface="Calibri"/>
              <a:cs typeface="Calibri"/>
            </a:endParaRPr>
          </a:p>
        </p:txBody>
      </p:sp>
      <p:grpSp>
        <p:nvGrpSpPr>
          <p:cNvPr id="14" name="object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9412" y="4933185"/>
            <a:ext cx="7886700" cy="1243965"/>
            <a:chOff x="629412" y="4933185"/>
            <a:chExt cx="7886700" cy="1243965"/>
          </a:xfrm>
        </p:grpSpPr>
        <p:sp>
          <p:nvSpPr>
            <p:cNvPr id="15" name="object 15"/>
            <p:cNvSpPr/>
            <p:nvPr/>
          </p:nvSpPr>
          <p:spPr>
            <a:xfrm>
              <a:off x="629412" y="4933185"/>
              <a:ext cx="7886700" cy="1243965"/>
            </a:xfrm>
            <a:custGeom>
              <a:avLst/>
              <a:gdLst/>
              <a:ahLst/>
              <a:cxnLst/>
              <a:rect l="l" t="t" r="r" b="b"/>
              <a:pathLst>
                <a:path w="7886700" h="1243964">
                  <a:moveTo>
                    <a:pt x="7762341" y="0"/>
                  </a:moveTo>
                  <a:lnTo>
                    <a:pt x="124358" y="0"/>
                  </a:lnTo>
                  <a:lnTo>
                    <a:pt x="75952" y="9772"/>
                  </a:lnTo>
                  <a:lnTo>
                    <a:pt x="36423" y="36423"/>
                  </a:lnTo>
                  <a:lnTo>
                    <a:pt x="9772" y="75952"/>
                  </a:lnTo>
                  <a:lnTo>
                    <a:pt x="0" y="124358"/>
                  </a:lnTo>
                  <a:lnTo>
                    <a:pt x="0" y="1119225"/>
                  </a:lnTo>
                  <a:lnTo>
                    <a:pt x="9772" y="1167631"/>
                  </a:lnTo>
                  <a:lnTo>
                    <a:pt x="36423" y="1207160"/>
                  </a:lnTo>
                  <a:lnTo>
                    <a:pt x="75952" y="1233811"/>
                  </a:lnTo>
                  <a:lnTo>
                    <a:pt x="124358" y="1243584"/>
                  </a:lnTo>
                  <a:lnTo>
                    <a:pt x="7762341" y="1243584"/>
                  </a:lnTo>
                  <a:lnTo>
                    <a:pt x="7810747" y="1233811"/>
                  </a:lnTo>
                  <a:lnTo>
                    <a:pt x="7850276" y="1207160"/>
                  </a:lnTo>
                  <a:lnTo>
                    <a:pt x="7876927" y="1167631"/>
                  </a:lnTo>
                  <a:lnTo>
                    <a:pt x="7886700" y="1119225"/>
                  </a:lnTo>
                  <a:lnTo>
                    <a:pt x="7886700" y="124358"/>
                  </a:lnTo>
                  <a:lnTo>
                    <a:pt x="7876927" y="75952"/>
                  </a:lnTo>
                  <a:lnTo>
                    <a:pt x="7850276" y="36423"/>
                  </a:lnTo>
                  <a:lnTo>
                    <a:pt x="7810747" y="9772"/>
                  </a:lnTo>
                  <a:lnTo>
                    <a:pt x="7762341" y="0"/>
                  </a:lnTo>
                  <a:close/>
                </a:path>
              </a:pathLst>
            </a:custGeom>
            <a:solidFill>
              <a:srgbClr val="CBD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1067732" y="5361237"/>
              <a:ext cx="563880" cy="393700"/>
            </a:xfrm>
            <a:custGeom>
              <a:avLst/>
              <a:gdLst/>
              <a:ahLst/>
              <a:cxnLst/>
              <a:rect l="l" t="t" r="r" b="b"/>
              <a:pathLst>
                <a:path w="563880" h="393700">
                  <a:moveTo>
                    <a:pt x="563733" y="393686"/>
                  </a:moveTo>
                  <a:lnTo>
                    <a:pt x="0" y="393686"/>
                  </a:lnTo>
                  <a:lnTo>
                    <a:pt x="0" y="0"/>
                  </a:lnTo>
                  <a:lnTo>
                    <a:pt x="563733" y="0"/>
                  </a:lnTo>
                  <a:lnTo>
                    <a:pt x="563733" y="42180"/>
                  </a:lnTo>
                  <a:lnTo>
                    <a:pt x="63420" y="42180"/>
                  </a:lnTo>
                  <a:lnTo>
                    <a:pt x="82185" y="60459"/>
                  </a:lnTo>
                  <a:lnTo>
                    <a:pt x="42280" y="60459"/>
                  </a:lnTo>
                  <a:lnTo>
                    <a:pt x="42280" y="332524"/>
                  </a:lnTo>
                  <a:lnTo>
                    <a:pt x="81741" y="332524"/>
                  </a:lnTo>
                  <a:lnTo>
                    <a:pt x="62715" y="351506"/>
                  </a:lnTo>
                  <a:lnTo>
                    <a:pt x="563733" y="351506"/>
                  </a:lnTo>
                  <a:lnTo>
                    <a:pt x="563733" y="393686"/>
                  </a:lnTo>
                  <a:close/>
                </a:path>
                <a:path w="563880" h="393700">
                  <a:moveTo>
                    <a:pt x="327370" y="250975"/>
                  </a:moveTo>
                  <a:lnTo>
                    <a:pt x="286094" y="250975"/>
                  </a:lnTo>
                  <a:lnTo>
                    <a:pt x="291732" y="245351"/>
                  </a:lnTo>
                  <a:lnTo>
                    <a:pt x="501018" y="42180"/>
                  </a:lnTo>
                  <a:lnTo>
                    <a:pt x="563733" y="42180"/>
                  </a:lnTo>
                  <a:lnTo>
                    <a:pt x="563733" y="61162"/>
                  </a:lnTo>
                  <a:lnTo>
                    <a:pt x="521453" y="61162"/>
                  </a:lnTo>
                  <a:lnTo>
                    <a:pt x="384043" y="194734"/>
                  </a:lnTo>
                  <a:lnTo>
                    <a:pt x="403774" y="214418"/>
                  </a:lnTo>
                  <a:lnTo>
                    <a:pt x="365017" y="214418"/>
                  </a:lnTo>
                  <a:lnTo>
                    <a:pt x="327370" y="250975"/>
                  </a:lnTo>
                  <a:close/>
                </a:path>
                <a:path w="563880" h="393700">
                  <a:moveTo>
                    <a:pt x="81741" y="332524"/>
                  </a:moveTo>
                  <a:lnTo>
                    <a:pt x="42280" y="332524"/>
                  </a:lnTo>
                  <a:lnTo>
                    <a:pt x="179690" y="194734"/>
                  </a:lnTo>
                  <a:lnTo>
                    <a:pt x="42280" y="60459"/>
                  </a:lnTo>
                  <a:lnTo>
                    <a:pt x="82185" y="60459"/>
                  </a:lnTo>
                  <a:lnTo>
                    <a:pt x="240245" y="214418"/>
                  </a:lnTo>
                  <a:lnTo>
                    <a:pt x="200125" y="214418"/>
                  </a:lnTo>
                  <a:lnTo>
                    <a:pt x="81741" y="332524"/>
                  </a:lnTo>
                  <a:close/>
                </a:path>
                <a:path w="563880" h="393700">
                  <a:moveTo>
                    <a:pt x="563733" y="331821"/>
                  </a:moveTo>
                  <a:lnTo>
                    <a:pt x="521453" y="331821"/>
                  </a:lnTo>
                  <a:lnTo>
                    <a:pt x="521453" y="61162"/>
                  </a:lnTo>
                  <a:lnTo>
                    <a:pt x="563733" y="61162"/>
                  </a:lnTo>
                  <a:lnTo>
                    <a:pt x="563733" y="331821"/>
                  </a:lnTo>
                  <a:close/>
                </a:path>
                <a:path w="563880" h="393700">
                  <a:moveTo>
                    <a:pt x="282571" y="277689"/>
                  </a:moveTo>
                  <a:lnTo>
                    <a:pt x="200125" y="214418"/>
                  </a:lnTo>
                  <a:lnTo>
                    <a:pt x="240245" y="214418"/>
                  </a:lnTo>
                  <a:lnTo>
                    <a:pt x="272001" y="245351"/>
                  </a:lnTo>
                  <a:lnTo>
                    <a:pt x="277638" y="250975"/>
                  </a:lnTo>
                  <a:lnTo>
                    <a:pt x="327370" y="250975"/>
                  </a:lnTo>
                  <a:lnTo>
                    <a:pt x="312167" y="265738"/>
                  </a:lnTo>
                  <a:lnTo>
                    <a:pt x="305462" y="270868"/>
                  </a:lnTo>
                  <a:lnTo>
                    <a:pt x="298162" y="274614"/>
                  </a:lnTo>
                  <a:lnTo>
                    <a:pt x="290465" y="276909"/>
                  </a:lnTo>
                  <a:lnTo>
                    <a:pt x="282571" y="277689"/>
                  </a:lnTo>
                  <a:close/>
                </a:path>
                <a:path w="563880" h="393700">
                  <a:moveTo>
                    <a:pt x="563733" y="351506"/>
                  </a:moveTo>
                  <a:lnTo>
                    <a:pt x="501722" y="351506"/>
                  </a:lnTo>
                  <a:lnTo>
                    <a:pt x="365017" y="214418"/>
                  </a:lnTo>
                  <a:lnTo>
                    <a:pt x="403774" y="214418"/>
                  </a:lnTo>
                  <a:lnTo>
                    <a:pt x="521453" y="331821"/>
                  </a:lnTo>
                  <a:lnTo>
                    <a:pt x="563733" y="331821"/>
                  </a:lnTo>
                  <a:lnTo>
                    <a:pt x="563733" y="351506"/>
                  </a:lnTo>
                  <a:close/>
                </a:path>
              </a:pathLst>
            </a:custGeom>
            <a:solidFill>
              <a:srgbClr val="008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404619" y="5367287"/>
            <a:ext cx="6643370" cy="1120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90575">
              <a:lnSpc>
                <a:spcPct val="100000"/>
              </a:lnSpc>
              <a:spcBef>
                <a:spcPts val="100"/>
              </a:spcBef>
            </a:pPr>
            <a:r>
              <a:rPr sz="2100" dirty="0">
                <a:latin typeface="Calibri"/>
                <a:cs typeface="Calibri"/>
              </a:rPr>
              <a:t>READ</a:t>
            </a:r>
            <a:r>
              <a:rPr sz="2100" spc="-20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Budget</a:t>
            </a:r>
            <a:r>
              <a:rPr sz="2100" spc="-3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due</a:t>
            </a:r>
            <a:r>
              <a:rPr sz="2100" spc="-25" dirty="0">
                <a:latin typeface="Calibri"/>
                <a:cs typeface="Calibri"/>
              </a:rPr>
              <a:t> </a:t>
            </a:r>
            <a:r>
              <a:rPr sz="2100" dirty="0">
                <a:latin typeface="Calibri"/>
                <a:cs typeface="Calibri"/>
              </a:rPr>
              <a:t>to</a:t>
            </a:r>
            <a:r>
              <a:rPr sz="2100" spc="-30" dirty="0">
                <a:latin typeface="Calibri"/>
                <a:cs typeface="Calibri"/>
              </a:rPr>
              <a:t> </a:t>
            </a:r>
            <a:r>
              <a:rPr sz="2100" u="sng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  <a:hlinkClick r:id="rId3"/>
              </a:rPr>
              <a:t>RFF@csi.state.co.us</a:t>
            </a:r>
            <a:r>
              <a:rPr sz="2100" u="none" spc="-10" dirty="0">
                <a:solidFill>
                  <a:srgbClr val="0563C1"/>
                </a:solidFill>
                <a:latin typeface="Calibri"/>
                <a:cs typeface="Calibri"/>
              </a:rPr>
              <a:t> </a:t>
            </a:r>
            <a:r>
              <a:rPr sz="2100" u="none" dirty="0">
                <a:latin typeface="Calibri"/>
                <a:cs typeface="Calibri"/>
              </a:rPr>
              <a:t>on</a:t>
            </a:r>
            <a:r>
              <a:rPr sz="2100" u="none" spc="-25" dirty="0">
                <a:latin typeface="Calibri"/>
                <a:cs typeface="Calibri"/>
              </a:rPr>
              <a:t> </a:t>
            </a:r>
            <a:r>
              <a:rPr sz="2100" u="none" dirty="0">
                <a:latin typeface="Calibri"/>
                <a:cs typeface="Calibri"/>
              </a:rPr>
              <a:t>June</a:t>
            </a:r>
            <a:r>
              <a:rPr sz="2100" u="none" spc="-40" dirty="0">
                <a:latin typeface="Calibri"/>
                <a:cs typeface="Calibri"/>
              </a:rPr>
              <a:t> </a:t>
            </a:r>
            <a:r>
              <a:rPr sz="2100" u="none" spc="-25" dirty="0">
                <a:latin typeface="Calibri"/>
                <a:cs typeface="Calibri"/>
              </a:rPr>
              <a:t>10.</a:t>
            </a:r>
            <a:endParaRPr sz="21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70"/>
              </a:spcBef>
            </a:pPr>
            <a:endParaRPr sz="21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i="1" dirty="0">
                <a:latin typeface="Calibri"/>
                <a:cs typeface="Calibri"/>
              </a:rPr>
              <a:t>Funds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released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in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November</a:t>
            </a:r>
            <a:r>
              <a:rPr sz="1800" i="1" spc="-6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(delayed</a:t>
            </a:r>
            <a:r>
              <a:rPr sz="1800" i="1" spc="-3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due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to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teacher</a:t>
            </a:r>
            <a:r>
              <a:rPr sz="1800" i="1" spc="-45" dirty="0">
                <a:latin typeface="Calibri"/>
                <a:cs typeface="Calibri"/>
              </a:rPr>
              <a:t> </a:t>
            </a:r>
            <a:r>
              <a:rPr sz="1800" i="1" dirty="0">
                <a:latin typeface="Calibri"/>
                <a:cs typeface="Calibri"/>
              </a:rPr>
              <a:t>training</a:t>
            </a:r>
            <a:r>
              <a:rPr sz="1800" i="1" spc="-40" dirty="0">
                <a:latin typeface="Calibri"/>
                <a:cs typeface="Calibri"/>
              </a:rPr>
              <a:t> </a:t>
            </a:r>
            <a:r>
              <a:rPr sz="1800" i="1" spc="-10" dirty="0">
                <a:latin typeface="Calibri"/>
                <a:cs typeface="Calibri"/>
              </a:rPr>
              <a:t>reporting)</a:t>
            </a:r>
            <a:endParaRPr sz="18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356347" y="6754368"/>
            <a:ext cx="1788160" cy="104139"/>
            <a:chOff x="7356347" y="6754368"/>
            <a:chExt cx="1788160" cy="104139"/>
          </a:xfrm>
        </p:grpSpPr>
        <p:sp>
          <p:nvSpPr>
            <p:cNvPr id="4" name="object 4"/>
            <p:cNvSpPr/>
            <p:nvPr/>
          </p:nvSpPr>
          <p:spPr>
            <a:xfrm>
              <a:off x="7356347" y="6754368"/>
              <a:ext cx="893444" cy="104139"/>
            </a:xfrm>
            <a:custGeom>
              <a:avLst/>
              <a:gdLst/>
              <a:ahLst/>
              <a:cxnLst/>
              <a:rect l="l" t="t" r="r" b="b"/>
              <a:pathLst>
                <a:path w="893445" h="104140">
                  <a:moveTo>
                    <a:pt x="893063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893063" y="103631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EFAA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8250935" y="6754368"/>
              <a:ext cx="893444" cy="104139"/>
            </a:xfrm>
            <a:custGeom>
              <a:avLst/>
              <a:gdLst/>
              <a:ahLst/>
              <a:cxnLst/>
              <a:rect l="l" t="t" r="r" b="b"/>
              <a:pathLst>
                <a:path w="893445" h="104140">
                  <a:moveTo>
                    <a:pt x="893064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893064" y="103631"/>
                  </a:lnTo>
                  <a:lnTo>
                    <a:pt x="893064" y="0"/>
                  </a:lnTo>
                  <a:close/>
                </a:path>
              </a:pathLst>
            </a:custGeom>
            <a:solidFill>
              <a:srgbClr val="C63F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6754368"/>
            <a:ext cx="7356475" cy="104139"/>
            <a:chOff x="0" y="6754368"/>
            <a:chExt cx="7356475" cy="104139"/>
          </a:xfrm>
        </p:grpSpPr>
        <p:sp>
          <p:nvSpPr>
            <p:cNvPr id="7" name="object 7"/>
            <p:cNvSpPr/>
            <p:nvPr/>
          </p:nvSpPr>
          <p:spPr>
            <a:xfrm>
              <a:off x="0" y="6754368"/>
              <a:ext cx="893444" cy="104139"/>
            </a:xfrm>
            <a:custGeom>
              <a:avLst/>
              <a:gdLst/>
              <a:ahLst/>
              <a:cxnLst/>
              <a:rect l="l" t="t" r="r" b="b"/>
              <a:pathLst>
                <a:path w="893444" h="104140">
                  <a:moveTo>
                    <a:pt x="893063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893063" y="103631"/>
                  </a:lnTo>
                  <a:lnTo>
                    <a:pt x="893063" y="0"/>
                  </a:lnTo>
                  <a:close/>
                </a:path>
              </a:pathLst>
            </a:custGeom>
            <a:solidFill>
              <a:srgbClr val="7C9B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893063" y="6754368"/>
              <a:ext cx="6463665" cy="104139"/>
            </a:xfrm>
            <a:custGeom>
              <a:avLst/>
              <a:gdLst/>
              <a:ahLst/>
              <a:cxnLst/>
              <a:rect l="l" t="t" r="r" b="b"/>
              <a:pathLst>
                <a:path w="6463665" h="104140">
                  <a:moveTo>
                    <a:pt x="6463284" y="0"/>
                  </a:moveTo>
                  <a:lnTo>
                    <a:pt x="0" y="0"/>
                  </a:lnTo>
                  <a:lnTo>
                    <a:pt x="0" y="103631"/>
                  </a:lnTo>
                  <a:lnTo>
                    <a:pt x="6463284" y="103631"/>
                  </a:lnTo>
                  <a:lnTo>
                    <a:pt x="6463284" y="0"/>
                  </a:lnTo>
                  <a:close/>
                </a:path>
              </a:pathLst>
            </a:custGeom>
            <a:solidFill>
              <a:srgbClr val="008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9" name="object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2859" y="153924"/>
            <a:ext cx="1315199" cy="175246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07390" y="-3556"/>
            <a:ext cx="7640955" cy="1657089"/>
          </a:xfrm>
          <a:prstGeom prst="rect">
            <a:avLst/>
          </a:prstGeom>
        </p:spPr>
        <p:txBody>
          <a:bodyPr vert="horz" wrap="square" lIns="0" tIns="421863" rIns="0" bIns="0" rtlCol="0">
            <a:spAutoFit/>
          </a:bodyPr>
          <a:lstStyle/>
          <a:p>
            <a:pPr marL="12700" marR="5080">
              <a:lnSpc>
                <a:spcPts val="4750"/>
              </a:lnSpc>
              <a:spcBef>
                <a:spcPts val="700"/>
              </a:spcBef>
            </a:pPr>
            <a:r>
              <a:rPr dirty="0">
                <a:solidFill>
                  <a:schemeClr val="tx1"/>
                </a:solidFill>
              </a:rPr>
              <a:t>READ</a:t>
            </a:r>
            <a:r>
              <a:rPr spc="-254" dirty="0">
                <a:solidFill>
                  <a:schemeClr val="tx1"/>
                </a:solidFill>
              </a:rPr>
              <a:t> </a:t>
            </a:r>
            <a:r>
              <a:rPr dirty="0">
                <a:solidFill>
                  <a:schemeClr val="tx1"/>
                </a:solidFill>
              </a:rPr>
              <a:t>Act</a:t>
            </a:r>
            <a:r>
              <a:rPr spc="-15" dirty="0">
                <a:solidFill>
                  <a:schemeClr val="tx1"/>
                </a:solidFill>
              </a:rPr>
              <a:t> </a:t>
            </a:r>
            <a:r>
              <a:rPr spc="-10" dirty="0">
                <a:solidFill>
                  <a:schemeClr val="tx1"/>
                </a:solidFill>
              </a:rPr>
              <a:t>Report Requirements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545054" y="1882714"/>
            <a:ext cx="7647305" cy="3982629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700" b="1" dirty="0">
                <a:solidFill>
                  <a:srgbClr val="006600"/>
                </a:solidFill>
                <a:latin typeface="Calibri"/>
                <a:cs typeface="Calibri"/>
              </a:rPr>
              <a:t>READ</a:t>
            </a:r>
            <a:r>
              <a:rPr sz="1700" b="1" spc="-70" dirty="0">
                <a:solidFill>
                  <a:srgbClr val="006600"/>
                </a:solidFill>
                <a:latin typeface="Calibri"/>
                <a:cs typeface="Calibri"/>
              </a:rPr>
              <a:t> </a:t>
            </a:r>
            <a:r>
              <a:rPr sz="1700" b="1" spc="-10" dirty="0">
                <a:solidFill>
                  <a:srgbClr val="006600"/>
                </a:solidFill>
                <a:latin typeface="Calibri"/>
                <a:cs typeface="Calibri"/>
              </a:rPr>
              <a:t>BUDGETS</a:t>
            </a:r>
            <a:endParaRPr sz="1700" dirty="0">
              <a:solidFill>
                <a:srgbClr val="006600"/>
              </a:solidFill>
              <a:latin typeface="Calibri"/>
              <a:cs typeface="Calibri"/>
            </a:endParaRPr>
          </a:p>
          <a:p>
            <a:pPr marL="12700">
              <a:lnSpc>
                <a:spcPts val="1735"/>
              </a:lnSpc>
              <a:spcBef>
                <a:spcPts val="385"/>
              </a:spcBef>
            </a:pP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Schools</a:t>
            </a:r>
            <a:r>
              <a:rPr sz="17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submit</a:t>
            </a:r>
            <a:r>
              <a:rPr sz="17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17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district</a:t>
            </a:r>
            <a:r>
              <a:rPr sz="17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budget</a:t>
            </a:r>
            <a:r>
              <a:rPr sz="17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including</a:t>
            </a:r>
            <a:r>
              <a:rPr sz="17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a</a:t>
            </a:r>
            <a:r>
              <a:rPr sz="17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chemeClr val="tx1"/>
                </a:solidFill>
                <a:latin typeface="Calibri"/>
                <a:cs typeface="Calibri"/>
              </a:rPr>
              <a:t>narrative</a:t>
            </a:r>
            <a:r>
              <a:rPr sz="17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chemeClr val="tx1"/>
                </a:solidFill>
                <a:latin typeface="Calibri"/>
                <a:cs typeface="Calibri"/>
              </a:rPr>
              <a:t>explanation</a:t>
            </a:r>
            <a:r>
              <a:rPr sz="170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17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how</a:t>
            </a:r>
            <a:r>
              <a:rPr sz="17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they</a:t>
            </a:r>
            <a:r>
              <a:rPr sz="17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plan</a:t>
            </a:r>
            <a:r>
              <a:rPr sz="17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endParaRPr sz="17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marR="81280">
              <a:lnSpc>
                <a:spcPct val="70000"/>
              </a:lnSpc>
              <a:spcBef>
                <a:spcPts val="309"/>
              </a:spcBef>
            </a:pP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use</a:t>
            </a:r>
            <a:r>
              <a:rPr sz="17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READ</a:t>
            </a:r>
            <a:r>
              <a:rPr sz="17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funds</a:t>
            </a:r>
            <a:r>
              <a:rPr sz="17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in</a:t>
            </a:r>
            <a:r>
              <a:rPr sz="1700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17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upcoming</a:t>
            </a:r>
            <a:r>
              <a:rPr sz="170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school</a:t>
            </a:r>
            <a:r>
              <a:rPr sz="17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year</a:t>
            </a:r>
            <a:r>
              <a:rPr sz="17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17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ensure</a:t>
            </a:r>
            <a:r>
              <a:rPr sz="170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that</a:t>
            </a:r>
            <a:r>
              <a:rPr sz="17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17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chemeClr val="tx1"/>
                </a:solidFill>
                <a:latin typeface="Calibri"/>
                <a:cs typeface="Calibri"/>
              </a:rPr>
              <a:t>district’s</a:t>
            </a:r>
            <a:r>
              <a:rPr sz="170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proposed</a:t>
            </a:r>
            <a:r>
              <a:rPr sz="1700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chemeClr val="tx1"/>
                </a:solidFill>
                <a:latin typeface="Calibri"/>
                <a:cs typeface="Calibri"/>
              </a:rPr>
              <a:t>use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17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money</a:t>
            </a:r>
            <a:r>
              <a:rPr sz="17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chemeClr val="tx1"/>
                </a:solidFill>
                <a:latin typeface="Calibri"/>
                <a:cs typeface="Calibri"/>
              </a:rPr>
              <a:t>follows</a:t>
            </a:r>
            <a:r>
              <a:rPr sz="17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allowable</a:t>
            </a:r>
            <a:r>
              <a:rPr sz="17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uses</a:t>
            </a:r>
            <a:r>
              <a:rPr sz="1700" spc="-7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17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READ</a:t>
            </a:r>
            <a:r>
              <a:rPr sz="17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chemeClr val="tx1"/>
                </a:solidFill>
                <a:latin typeface="Calibri"/>
                <a:cs typeface="Calibri"/>
              </a:rPr>
              <a:t>funds.</a:t>
            </a:r>
            <a:endParaRPr sz="17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spcBef>
                <a:spcPts val="480"/>
              </a:spcBef>
            </a:pPr>
            <a:r>
              <a:rPr sz="1700" b="1" dirty="0">
                <a:solidFill>
                  <a:srgbClr val="006600"/>
                </a:solidFill>
                <a:latin typeface="Calibri"/>
                <a:cs typeface="Calibri"/>
              </a:rPr>
              <a:t>K-3 LITERACY PROGRAM &amp; ASSESSMENT DATA (in progress on google form)</a:t>
            </a:r>
          </a:p>
          <a:p>
            <a:pPr marL="12700">
              <a:lnSpc>
                <a:spcPts val="1735"/>
              </a:lnSpc>
              <a:spcBef>
                <a:spcPts val="395"/>
              </a:spcBef>
            </a:pP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Schools</a:t>
            </a:r>
            <a:r>
              <a:rPr sz="17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report</a:t>
            </a:r>
            <a:r>
              <a:rPr sz="17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school</a:t>
            </a:r>
            <a:r>
              <a:rPr sz="170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and</a:t>
            </a:r>
            <a:r>
              <a:rPr sz="17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grade</a:t>
            </a:r>
            <a:r>
              <a:rPr sz="17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level</a:t>
            </a:r>
            <a:r>
              <a:rPr sz="17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chemeClr val="tx1"/>
                </a:solidFill>
                <a:latin typeface="Calibri"/>
                <a:cs typeface="Calibri"/>
              </a:rPr>
              <a:t>K-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3</a:t>
            </a:r>
            <a:r>
              <a:rPr sz="17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literacy</a:t>
            </a:r>
            <a:r>
              <a:rPr sz="17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chemeClr val="tx1"/>
                </a:solidFill>
                <a:latin typeface="Calibri"/>
                <a:cs typeface="Calibri"/>
              </a:rPr>
              <a:t>assessments,</a:t>
            </a:r>
            <a:r>
              <a:rPr sz="1700" spc="-7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core,</a:t>
            </a:r>
            <a:r>
              <a:rPr sz="17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chemeClr val="tx1"/>
                </a:solidFill>
                <a:latin typeface="Calibri"/>
                <a:cs typeface="Calibri"/>
              </a:rPr>
              <a:t>supplemental,</a:t>
            </a:r>
            <a:endParaRPr sz="17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marR="904240">
              <a:lnSpc>
                <a:spcPct val="70000"/>
              </a:lnSpc>
              <a:spcBef>
                <a:spcPts val="305"/>
              </a:spcBef>
            </a:pP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and</a:t>
            </a:r>
            <a:r>
              <a:rPr sz="17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chemeClr val="tx1"/>
                </a:solidFill>
                <a:latin typeface="Calibri"/>
                <a:cs typeface="Calibri"/>
              </a:rPr>
              <a:t>intervention</a:t>
            </a:r>
            <a:r>
              <a:rPr sz="170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chemeClr val="tx1"/>
                </a:solidFill>
                <a:latin typeface="Calibri"/>
                <a:cs typeface="Calibri"/>
              </a:rPr>
              <a:t>programs,</a:t>
            </a:r>
            <a:r>
              <a:rPr sz="17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as</a:t>
            </a:r>
            <a:r>
              <a:rPr sz="17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well</a:t>
            </a:r>
            <a:r>
              <a:rPr sz="17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as</a:t>
            </a:r>
            <a:r>
              <a:rPr sz="17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chemeClr val="tx1"/>
                </a:solidFill>
                <a:latin typeface="Calibri"/>
                <a:cs typeface="Calibri"/>
              </a:rPr>
              <a:t>intervention</a:t>
            </a:r>
            <a:r>
              <a:rPr sz="170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services</a:t>
            </a:r>
            <a:r>
              <a:rPr sz="17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and</a:t>
            </a:r>
            <a:r>
              <a:rPr sz="17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supports</a:t>
            </a:r>
            <a:r>
              <a:rPr sz="17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chemeClr val="tx1"/>
                </a:solidFill>
                <a:latin typeface="Calibri"/>
                <a:cs typeface="Calibri"/>
              </a:rPr>
              <a:t>and </a:t>
            </a:r>
            <a:r>
              <a:rPr sz="1700" spc="-10" dirty="0">
                <a:solidFill>
                  <a:schemeClr val="tx1"/>
                </a:solidFill>
                <a:latin typeface="Calibri"/>
                <a:cs typeface="Calibri"/>
              </a:rPr>
              <a:t>professional</a:t>
            </a:r>
            <a:r>
              <a:rPr sz="17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chemeClr val="tx1"/>
                </a:solidFill>
                <a:latin typeface="Calibri"/>
                <a:cs typeface="Calibri"/>
              </a:rPr>
              <a:t>development</a:t>
            </a:r>
            <a:r>
              <a:rPr sz="17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plan</a:t>
            </a:r>
            <a:r>
              <a:rPr sz="17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if</a:t>
            </a:r>
            <a:r>
              <a:rPr sz="17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chemeClr val="tx1"/>
                </a:solidFill>
                <a:latin typeface="Calibri"/>
                <a:cs typeface="Calibri"/>
              </a:rPr>
              <a:t>applicable.</a:t>
            </a:r>
            <a:endParaRPr sz="17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spcBef>
                <a:spcPts val="480"/>
              </a:spcBef>
            </a:pPr>
            <a:r>
              <a:rPr sz="1700" b="1" dirty="0">
                <a:solidFill>
                  <a:srgbClr val="006600"/>
                </a:solidFill>
                <a:highlight>
                  <a:srgbClr val="FFFF00"/>
                </a:highlight>
                <a:latin typeface="Calibri"/>
                <a:cs typeface="Calibri"/>
              </a:rPr>
              <a:t>K-3 END OF YEAR READ ACT ASSESSMENT DATA (No Change)</a:t>
            </a:r>
          </a:p>
          <a:p>
            <a:pPr marL="12700" marR="5080">
              <a:lnSpc>
                <a:spcPct val="70000"/>
              </a:lnSpc>
              <a:spcBef>
                <a:spcPts val="994"/>
              </a:spcBef>
            </a:pP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Schools</a:t>
            </a:r>
            <a:r>
              <a:rPr sz="17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report</a:t>
            </a:r>
            <a:r>
              <a:rPr sz="17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chemeClr val="tx1"/>
                </a:solidFill>
                <a:latin typeface="Calibri"/>
                <a:cs typeface="Calibri"/>
              </a:rPr>
              <a:t>student</a:t>
            </a:r>
            <a:r>
              <a:rPr sz="17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level</a:t>
            </a:r>
            <a:r>
              <a:rPr sz="17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spring</a:t>
            </a:r>
            <a:r>
              <a:rPr sz="17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assessment</a:t>
            </a:r>
            <a:r>
              <a:rPr sz="170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data</a:t>
            </a:r>
            <a:r>
              <a:rPr sz="17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for</a:t>
            </a:r>
            <a:r>
              <a:rPr sz="17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ALL</a:t>
            </a:r>
            <a:r>
              <a:rPr sz="1700" spc="-20" dirty="0">
                <a:solidFill>
                  <a:schemeClr val="tx1"/>
                </a:solidFill>
                <a:latin typeface="Calibri"/>
                <a:cs typeface="Calibri"/>
              </a:rPr>
              <a:t> K-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3</a:t>
            </a:r>
            <a:r>
              <a:rPr sz="1700" spc="-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students</a:t>
            </a:r>
            <a:r>
              <a:rPr sz="17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that</a:t>
            </a:r>
            <a:r>
              <a:rPr sz="17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is</a:t>
            </a:r>
            <a:r>
              <a:rPr sz="17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used</a:t>
            </a:r>
            <a:r>
              <a:rPr sz="170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chemeClr val="tx1"/>
                </a:solidFill>
                <a:latin typeface="Calibri"/>
                <a:cs typeface="Calibri"/>
              </a:rPr>
              <a:t>to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determine</a:t>
            </a:r>
            <a:r>
              <a:rPr sz="170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the</a:t>
            </a:r>
            <a:r>
              <a:rPr sz="17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number</a:t>
            </a:r>
            <a:r>
              <a:rPr sz="17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of</a:t>
            </a:r>
            <a:r>
              <a:rPr sz="17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students</a:t>
            </a:r>
            <a:r>
              <a:rPr sz="17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identified</a:t>
            </a:r>
            <a:r>
              <a:rPr sz="17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as</a:t>
            </a:r>
            <a:r>
              <a:rPr sz="17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having</a:t>
            </a:r>
            <a:r>
              <a:rPr sz="17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SRDs</a:t>
            </a:r>
            <a:r>
              <a:rPr sz="17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and</a:t>
            </a:r>
            <a:r>
              <a:rPr sz="17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their</a:t>
            </a:r>
            <a:r>
              <a:rPr sz="17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chemeClr val="tx1"/>
                </a:solidFill>
                <a:latin typeface="Calibri"/>
                <a:cs typeface="Calibri"/>
              </a:rPr>
              <a:t>progress.</a:t>
            </a:r>
            <a:endParaRPr sz="17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80"/>
              </a:spcBef>
            </a:pPr>
            <a:r>
              <a:rPr sz="1700" b="1" dirty="0">
                <a:solidFill>
                  <a:srgbClr val="006600"/>
                </a:solidFill>
                <a:latin typeface="Calibri"/>
                <a:cs typeface="Calibri"/>
              </a:rPr>
              <a:t>READ TEACHER TRAINING REQUIREMENT (New)</a:t>
            </a:r>
          </a:p>
          <a:p>
            <a:pPr marL="12700">
              <a:lnSpc>
                <a:spcPts val="1735"/>
              </a:lnSpc>
              <a:spcBef>
                <a:spcPts val="385"/>
              </a:spcBef>
            </a:pP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Schools</a:t>
            </a:r>
            <a:r>
              <a:rPr sz="17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are</a:t>
            </a:r>
            <a:r>
              <a:rPr sz="17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chemeClr val="tx1"/>
                </a:solidFill>
                <a:latin typeface="Calibri"/>
                <a:cs typeface="Calibri"/>
              </a:rPr>
              <a:t>required</a:t>
            </a:r>
            <a:r>
              <a:rPr sz="170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17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ensure</a:t>
            </a:r>
            <a:r>
              <a:rPr sz="17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all</a:t>
            </a:r>
            <a:r>
              <a:rPr sz="1700" spc="-20" dirty="0">
                <a:solidFill>
                  <a:schemeClr val="tx1"/>
                </a:solidFill>
                <a:latin typeface="Calibri"/>
                <a:cs typeface="Calibri"/>
              </a:rPr>
              <a:t> K-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3</a:t>
            </a:r>
            <a:r>
              <a:rPr sz="1700" spc="-10" dirty="0">
                <a:solidFill>
                  <a:schemeClr val="tx1"/>
                </a:solidFill>
                <a:latin typeface="Calibri"/>
                <a:cs typeface="Calibri"/>
              </a:rPr>
              <a:t> teachers</a:t>
            </a:r>
            <a:r>
              <a:rPr sz="17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and</a:t>
            </a:r>
            <a:r>
              <a:rPr sz="17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spc="-20" dirty="0">
                <a:solidFill>
                  <a:schemeClr val="tx1"/>
                </a:solidFill>
                <a:latin typeface="Calibri"/>
                <a:cs typeface="Calibri"/>
              </a:rPr>
              <a:t>K-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12</a:t>
            </a:r>
            <a:r>
              <a:rPr sz="1700" spc="-1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reading</a:t>
            </a:r>
            <a:r>
              <a:rPr sz="17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chemeClr val="tx1"/>
                </a:solidFill>
                <a:latin typeface="Calibri"/>
                <a:cs typeface="Calibri"/>
              </a:rPr>
              <a:t>interventionists</a:t>
            </a:r>
            <a:r>
              <a:rPr sz="1700" spc="-20" dirty="0">
                <a:solidFill>
                  <a:schemeClr val="tx1"/>
                </a:solidFill>
                <a:latin typeface="Calibri"/>
                <a:cs typeface="Calibri"/>
              </a:rPr>
              <a:t> (not</a:t>
            </a:r>
            <a:endParaRPr sz="17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>
              <a:lnSpc>
                <a:spcPts val="1430"/>
              </a:lnSpc>
            </a:pPr>
            <a:r>
              <a:rPr sz="1700" spc="-10" dirty="0">
                <a:solidFill>
                  <a:schemeClr val="tx1"/>
                </a:solidFill>
                <a:latin typeface="Calibri"/>
                <a:cs typeface="Calibri"/>
              </a:rPr>
              <a:t>paraprofessionals</a:t>
            </a:r>
            <a:r>
              <a:rPr sz="17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acting</a:t>
            </a:r>
            <a:r>
              <a:rPr sz="17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in</a:t>
            </a:r>
            <a:r>
              <a:rPr sz="1700" spc="-3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this</a:t>
            </a:r>
            <a:r>
              <a:rPr sz="17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role)</a:t>
            </a:r>
            <a:r>
              <a:rPr sz="17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chemeClr val="tx1"/>
                </a:solidFill>
                <a:latin typeface="Calibri"/>
                <a:cs typeface="Calibri"/>
              </a:rPr>
              <a:t>complete</a:t>
            </a:r>
            <a:r>
              <a:rPr sz="17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chemeClr val="tx1"/>
                </a:solidFill>
                <a:latin typeface="Calibri"/>
                <a:cs typeface="Calibri"/>
              </a:rPr>
              <a:t>evidence-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based</a:t>
            </a:r>
            <a:r>
              <a:rPr sz="170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training</a:t>
            </a:r>
            <a:r>
              <a:rPr sz="17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in</a:t>
            </a:r>
            <a:r>
              <a:rPr sz="17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chemeClr val="tx1"/>
                </a:solidFill>
                <a:latin typeface="Calibri"/>
                <a:cs typeface="Calibri"/>
              </a:rPr>
              <a:t>teaching</a:t>
            </a:r>
            <a:endParaRPr sz="1700" dirty="0">
              <a:solidFill>
                <a:schemeClr val="tx1"/>
              </a:solidFill>
              <a:latin typeface="Calibri"/>
              <a:cs typeface="Calibri"/>
            </a:endParaRPr>
          </a:p>
          <a:p>
            <a:pPr marL="12700" marR="204470">
              <a:lnSpc>
                <a:spcPct val="70000"/>
              </a:lnSpc>
              <a:spcBef>
                <a:spcPts val="305"/>
              </a:spcBef>
            </a:pP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reading</a:t>
            </a:r>
            <a:r>
              <a:rPr sz="1700" spc="-4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to</a:t>
            </a:r>
            <a:r>
              <a:rPr sz="1700" spc="-5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be</a:t>
            </a:r>
            <a:r>
              <a:rPr sz="17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eligible</a:t>
            </a:r>
            <a:r>
              <a:rPr sz="1700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for</a:t>
            </a:r>
            <a:r>
              <a:rPr sz="1700" spc="-1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READ</a:t>
            </a:r>
            <a:r>
              <a:rPr sz="17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Act</a:t>
            </a:r>
            <a:r>
              <a:rPr sz="1700" spc="-2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funds</a:t>
            </a:r>
            <a:r>
              <a:rPr sz="1700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for</a:t>
            </a:r>
            <a:r>
              <a:rPr sz="17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spc="-10" dirty="0">
                <a:solidFill>
                  <a:schemeClr val="tx1"/>
                </a:solidFill>
                <a:latin typeface="Calibri"/>
                <a:cs typeface="Calibri"/>
              </a:rPr>
              <a:t>2023-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2024</a:t>
            </a:r>
            <a:r>
              <a:rPr sz="1700" spc="-3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school</a:t>
            </a:r>
            <a:r>
              <a:rPr sz="1700" spc="-5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year</a:t>
            </a:r>
            <a:r>
              <a:rPr sz="1700" spc="-25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(more</a:t>
            </a:r>
            <a:r>
              <a:rPr sz="1700" spc="-4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dirty="0">
                <a:solidFill>
                  <a:schemeClr val="tx1"/>
                </a:solidFill>
                <a:latin typeface="Calibri"/>
                <a:cs typeface="Calibri"/>
              </a:rPr>
              <a:t>training</a:t>
            </a:r>
            <a:r>
              <a:rPr sz="1700" spc="-60" dirty="0">
                <a:solidFill>
                  <a:schemeClr val="tx1"/>
                </a:solidFill>
                <a:latin typeface="Calibri"/>
                <a:cs typeface="Calibri"/>
              </a:rPr>
              <a:t> </a:t>
            </a:r>
            <a:r>
              <a:rPr sz="1700" spc="-25" dirty="0">
                <a:solidFill>
                  <a:schemeClr val="tx1"/>
                </a:solidFill>
                <a:latin typeface="Calibri"/>
                <a:cs typeface="Calibri"/>
              </a:rPr>
              <a:t>to </a:t>
            </a:r>
            <a:r>
              <a:rPr sz="1700" spc="-10" dirty="0">
                <a:solidFill>
                  <a:schemeClr val="tx1"/>
                </a:solidFill>
                <a:latin typeface="Calibri"/>
                <a:cs typeface="Calibri"/>
              </a:rPr>
              <a:t>come)</a:t>
            </a:r>
            <a:endParaRPr sz="1700" dirty="0">
              <a:solidFill>
                <a:schemeClr val="tx1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020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3400" dirty="0">
                <a:solidFill>
                  <a:srgbClr val="000000"/>
                </a:solidFill>
              </a:rPr>
              <a:t>READ</a:t>
            </a:r>
            <a:r>
              <a:rPr sz="3400" spc="-240" dirty="0">
                <a:solidFill>
                  <a:srgbClr val="000000"/>
                </a:solidFill>
              </a:rPr>
              <a:t> </a:t>
            </a:r>
            <a:r>
              <a:rPr sz="3400" dirty="0">
                <a:solidFill>
                  <a:srgbClr val="000000"/>
                </a:solidFill>
              </a:rPr>
              <a:t>Assessment</a:t>
            </a:r>
            <a:r>
              <a:rPr sz="3400" spc="-100" dirty="0">
                <a:solidFill>
                  <a:srgbClr val="000000"/>
                </a:solidFill>
              </a:rPr>
              <a:t> </a:t>
            </a:r>
            <a:r>
              <a:rPr sz="3400" dirty="0">
                <a:solidFill>
                  <a:srgbClr val="000000"/>
                </a:solidFill>
              </a:rPr>
              <a:t>collection</a:t>
            </a:r>
            <a:r>
              <a:rPr sz="3400" spc="-95" dirty="0">
                <a:solidFill>
                  <a:srgbClr val="000000"/>
                </a:solidFill>
              </a:rPr>
              <a:t> </a:t>
            </a:r>
            <a:r>
              <a:rPr sz="3400" spc="-10" dirty="0">
                <a:solidFill>
                  <a:srgbClr val="000000"/>
                </a:solidFill>
              </a:rPr>
              <a:t>timeline</a:t>
            </a:r>
            <a:endParaRPr sz="3400" dirty="0"/>
          </a:p>
        </p:txBody>
      </p:sp>
      <p:graphicFrame>
        <p:nvGraphicFramePr>
          <p:cNvPr id="45" name="Content Placeholder 2">
            <a:extLst>
              <a:ext uri="{FF2B5EF4-FFF2-40B4-BE49-F238E27FC236}">
                <a16:creationId xmlns:a16="http://schemas.microsoft.com/office/drawing/2014/main" id="{00EE3E3F-02AB-5E67-BB61-684E40BABD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486795"/>
              </p:ext>
            </p:extLst>
          </p:nvPr>
        </p:nvGraphicFramePr>
        <p:xfrm>
          <a:off x="228600" y="1629887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390" y="-3556"/>
            <a:ext cx="7640955" cy="119199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4560"/>
              </a:lnSpc>
              <a:spcBef>
                <a:spcPts val="95"/>
              </a:spcBef>
            </a:pPr>
            <a:r>
              <a:rPr sz="4000" spc="-30" dirty="0">
                <a:solidFill>
                  <a:srgbClr val="000000"/>
                </a:solidFill>
              </a:rPr>
              <a:t>202</a:t>
            </a:r>
            <a:r>
              <a:rPr lang="en-US" sz="4000" spc="-30" dirty="0">
                <a:solidFill>
                  <a:srgbClr val="000000"/>
                </a:solidFill>
              </a:rPr>
              <a:t>3-2024</a:t>
            </a:r>
            <a:r>
              <a:rPr sz="4000" spc="-25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READ</a:t>
            </a:r>
            <a:r>
              <a:rPr sz="4000" spc="-65" dirty="0">
                <a:solidFill>
                  <a:srgbClr val="000000"/>
                </a:solidFill>
              </a:rPr>
              <a:t> </a:t>
            </a:r>
            <a:r>
              <a:rPr sz="4000" dirty="0">
                <a:solidFill>
                  <a:srgbClr val="000000"/>
                </a:solidFill>
              </a:rPr>
              <a:t>Data</a:t>
            </a:r>
            <a:r>
              <a:rPr sz="4000" spc="-55" dirty="0">
                <a:solidFill>
                  <a:srgbClr val="000000"/>
                </a:solidFill>
              </a:rPr>
              <a:t> </a:t>
            </a:r>
            <a:r>
              <a:rPr sz="4000" spc="-20" dirty="0">
                <a:solidFill>
                  <a:srgbClr val="000000"/>
                </a:solidFill>
              </a:rPr>
              <a:t>File</a:t>
            </a:r>
            <a:endParaRPr sz="4000" dirty="0"/>
          </a:p>
          <a:p>
            <a:pPr marL="12700">
              <a:lnSpc>
                <a:spcPts val="4560"/>
              </a:lnSpc>
            </a:pPr>
            <a:r>
              <a:rPr sz="4000" spc="-10" dirty="0">
                <a:solidFill>
                  <a:srgbClr val="000000"/>
                </a:solidFill>
              </a:rPr>
              <a:t>elements</a:t>
            </a:r>
            <a:endParaRPr sz="4000" dirty="0"/>
          </a:p>
        </p:txBody>
      </p:sp>
      <p:grpSp>
        <p:nvGrpSpPr>
          <p:cNvPr id="3" name="object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9412" y="1825749"/>
            <a:ext cx="7886700" cy="1243965"/>
            <a:chOff x="629412" y="1825749"/>
            <a:chExt cx="7886700" cy="1243965"/>
          </a:xfrm>
        </p:grpSpPr>
        <p:sp>
          <p:nvSpPr>
            <p:cNvPr id="4" name="object 4"/>
            <p:cNvSpPr/>
            <p:nvPr/>
          </p:nvSpPr>
          <p:spPr>
            <a:xfrm>
              <a:off x="629412" y="1825749"/>
              <a:ext cx="7886700" cy="1243965"/>
            </a:xfrm>
            <a:custGeom>
              <a:avLst/>
              <a:gdLst/>
              <a:ahLst/>
              <a:cxnLst/>
              <a:rect l="l" t="t" r="r" b="b"/>
              <a:pathLst>
                <a:path w="7886700" h="1243964">
                  <a:moveTo>
                    <a:pt x="7762341" y="0"/>
                  </a:moveTo>
                  <a:lnTo>
                    <a:pt x="124358" y="0"/>
                  </a:lnTo>
                  <a:lnTo>
                    <a:pt x="75952" y="9772"/>
                  </a:lnTo>
                  <a:lnTo>
                    <a:pt x="36423" y="36423"/>
                  </a:lnTo>
                  <a:lnTo>
                    <a:pt x="9772" y="75952"/>
                  </a:lnTo>
                  <a:lnTo>
                    <a:pt x="0" y="124358"/>
                  </a:lnTo>
                  <a:lnTo>
                    <a:pt x="0" y="1119225"/>
                  </a:lnTo>
                  <a:lnTo>
                    <a:pt x="9772" y="1167631"/>
                  </a:lnTo>
                  <a:lnTo>
                    <a:pt x="36423" y="1207160"/>
                  </a:lnTo>
                  <a:lnTo>
                    <a:pt x="75952" y="1233811"/>
                  </a:lnTo>
                  <a:lnTo>
                    <a:pt x="124358" y="1243583"/>
                  </a:lnTo>
                  <a:lnTo>
                    <a:pt x="7762341" y="1243583"/>
                  </a:lnTo>
                  <a:lnTo>
                    <a:pt x="7810747" y="1233811"/>
                  </a:lnTo>
                  <a:lnTo>
                    <a:pt x="7850276" y="1207160"/>
                  </a:lnTo>
                  <a:lnTo>
                    <a:pt x="7876927" y="1167631"/>
                  </a:lnTo>
                  <a:lnTo>
                    <a:pt x="7886700" y="1119225"/>
                  </a:lnTo>
                  <a:lnTo>
                    <a:pt x="7886700" y="124358"/>
                  </a:lnTo>
                  <a:lnTo>
                    <a:pt x="7876927" y="75952"/>
                  </a:lnTo>
                  <a:lnTo>
                    <a:pt x="7850276" y="36423"/>
                  </a:lnTo>
                  <a:lnTo>
                    <a:pt x="7810747" y="9772"/>
                  </a:lnTo>
                  <a:lnTo>
                    <a:pt x="7762341" y="0"/>
                  </a:lnTo>
                  <a:close/>
                </a:path>
              </a:pathLst>
            </a:custGeom>
            <a:solidFill>
              <a:srgbClr val="CBD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00151" y="2201779"/>
              <a:ext cx="499109" cy="497840"/>
            </a:xfrm>
            <a:custGeom>
              <a:avLst/>
              <a:gdLst/>
              <a:ahLst/>
              <a:cxnLst/>
              <a:rect l="l" t="t" r="r" b="b"/>
              <a:pathLst>
                <a:path w="499109" h="497839">
                  <a:moveTo>
                    <a:pt x="439007" y="497732"/>
                  </a:moveTo>
                  <a:lnTo>
                    <a:pt x="249452" y="308622"/>
                  </a:lnTo>
                  <a:lnTo>
                    <a:pt x="59896" y="497732"/>
                  </a:lnTo>
                  <a:lnTo>
                    <a:pt x="0" y="437976"/>
                  </a:lnTo>
                  <a:lnTo>
                    <a:pt x="189555" y="248866"/>
                  </a:lnTo>
                  <a:lnTo>
                    <a:pt x="0" y="59749"/>
                  </a:lnTo>
                  <a:lnTo>
                    <a:pt x="59896" y="0"/>
                  </a:lnTo>
                  <a:lnTo>
                    <a:pt x="249452" y="189110"/>
                  </a:lnTo>
                  <a:lnTo>
                    <a:pt x="439007" y="0"/>
                  </a:lnTo>
                  <a:lnTo>
                    <a:pt x="498904" y="59749"/>
                  </a:lnTo>
                  <a:lnTo>
                    <a:pt x="309348" y="248866"/>
                  </a:lnTo>
                  <a:lnTo>
                    <a:pt x="498904" y="437976"/>
                  </a:lnTo>
                  <a:lnTo>
                    <a:pt x="439007" y="497732"/>
                  </a:lnTo>
                  <a:close/>
                </a:path>
              </a:pathLst>
            </a:custGeom>
            <a:solidFill>
              <a:srgbClr val="008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183084" y="2207149"/>
            <a:ext cx="36664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dirty="0">
                <a:latin typeface="Calibri"/>
                <a:cs typeface="Calibri"/>
              </a:rPr>
              <a:t>No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changes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from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prior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years</a:t>
            </a:r>
            <a:endParaRPr sz="2500">
              <a:latin typeface="Calibri"/>
              <a:cs typeface="Calibri"/>
            </a:endParaRPr>
          </a:p>
        </p:txBody>
      </p:sp>
      <p:grpSp>
        <p:nvGrpSpPr>
          <p:cNvPr id="7" name="object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9412" y="3380235"/>
            <a:ext cx="7886700" cy="1242060"/>
            <a:chOff x="629412" y="3380235"/>
            <a:chExt cx="7886700" cy="1242060"/>
          </a:xfrm>
        </p:grpSpPr>
        <p:sp>
          <p:nvSpPr>
            <p:cNvPr id="8" name="object 8"/>
            <p:cNvSpPr/>
            <p:nvPr/>
          </p:nvSpPr>
          <p:spPr>
            <a:xfrm>
              <a:off x="629412" y="3380235"/>
              <a:ext cx="7886700" cy="1242060"/>
            </a:xfrm>
            <a:custGeom>
              <a:avLst/>
              <a:gdLst/>
              <a:ahLst/>
              <a:cxnLst/>
              <a:rect l="l" t="t" r="r" b="b"/>
              <a:pathLst>
                <a:path w="7886700" h="1242060">
                  <a:moveTo>
                    <a:pt x="7762494" y="0"/>
                  </a:moveTo>
                  <a:lnTo>
                    <a:pt x="124205" y="0"/>
                  </a:lnTo>
                  <a:lnTo>
                    <a:pt x="75861" y="9761"/>
                  </a:lnTo>
                  <a:lnTo>
                    <a:pt x="36380" y="36380"/>
                  </a:lnTo>
                  <a:lnTo>
                    <a:pt x="9761" y="75861"/>
                  </a:lnTo>
                  <a:lnTo>
                    <a:pt x="0" y="124205"/>
                  </a:lnTo>
                  <a:lnTo>
                    <a:pt x="0" y="1117841"/>
                  </a:lnTo>
                  <a:lnTo>
                    <a:pt x="9761" y="1166193"/>
                  </a:lnTo>
                  <a:lnTo>
                    <a:pt x="36380" y="1205677"/>
                  </a:lnTo>
                  <a:lnTo>
                    <a:pt x="75861" y="1232298"/>
                  </a:lnTo>
                  <a:lnTo>
                    <a:pt x="124205" y="1242059"/>
                  </a:lnTo>
                  <a:lnTo>
                    <a:pt x="7762494" y="1242059"/>
                  </a:lnTo>
                  <a:lnTo>
                    <a:pt x="7810838" y="1232298"/>
                  </a:lnTo>
                  <a:lnTo>
                    <a:pt x="7850319" y="1205677"/>
                  </a:lnTo>
                  <a:lnTo>
                    <a:pt x="7876938" y="1166193"/>
                  </a:lnTo>
                  <a:lnTo>
                    <a:pt x="7886700" y="1117841"/>
                  </a:lnTo>
                  <a:lnTo>
                    <a:pt x="7886700" y="124205"/>
                  </a:lnTo>
                  <a:lnTo>
                    <a:pt x="7876938" y="75861"/>
                  </a:lnTo>
                  <a:lnTo>
                    <a:pt x="7850319" y="36380"/>
                  </a:lnTo>
                  <a:lnTo>
                    <a:pt x="7810838" y="9761"/>
                  </a:lnTo>
                  <a:lnTo>
                    <a:pt x="7762494" y="0"/>
                  </a:lnTo>
                  <a:close/>
                </a:path>
              </a:pathLst>
            </a:custGeom>
            <a:solidFill>
              <a:srgbClr val="CBD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67727" y="3807650"/>
              <a:ext cx="563880" cy="393700"/>
            </a:xfrm>
            <a:custGeom>
              <a:avLst/>
              <a:gdLst/>
              <a:ahLst/>
              <a:cxnLst/>
              <a:rect l="l" t="t" r="r" b="b"/>
              <a:pathLst>
                <a:path w="563880" h="393700">
                  <a:moveTo>
                    <a:pt x="211404" y="267182"/>
                  </a:moveTo>
                  <a:lnTo>
                    <a:pt x="183210" y="267182"/>
                  </a:lnTo>
                  <a:lnTo>
                    <a:pt x="183210" y="351726"/>
                  </a:lnTo>
                  <a:lnTo>
                    <a:pt x="211404" y="351726"/>
                  </a:lnTo>
                  <a:lnTo>
                    <a:pt x="211404" y="267182"/>
                  </a:lnTo>
                  <a:close/>
                </a:path>
                <a:path w="563880" h="393700">
                  <a:moveTo>
                    <a:pt x="380517" y="267182"/>
                  </a:moveTo>
                  <a:lnTo>
                    <a:pt x="352336" y="267182"/>
                  </a:lnTo>
                  <a:lnTo>
                    <a:pt x="352336" y="351726"/>
                  </a:lnTo>
                  <a:lnTo>
                    <a:pt x="380517" y="351726"/>
                  </a:lnTo>
                  <a:lnTo>
                    <a:pt x="380517" y="267182"/>
                  </a:lnTo>
                  <a:close/>
                </a:path>
                <a:path w="563880" h="393700">
                  <a:moveTo>
                    <a:pt x="563727" y="267182"/>
                  </a:moveTo>
                  <a:lnTo>
                    <a:pt x="521462" y="267182"/>
                  </a:lnTo>
                  <a:lnTo>
                    <a:pt x="521462" y="351726"/>
                  </a:lnTo>
                  <a:lnTo>
                    <a:pt x="563727" y="351726"/>
                  </a:lnTo>
                  <a:lnTo>
                    <a:pt x="563727" y="267182"/>
                  </a:lnTo>
                  <a:close/>
                </a:path>
                <a:path w="563880" h="393700">
                  <a:moveTo>
                    <a:pt x="563727" y="0"/>
                  </a:moveTo>
                  <a:lnTo>
                    <a:pt x="521462" y="0"/>
                  </a:lnTo>
                  <a:lnTo>
                    <a:pt x="521462" y="41910"/>
                  </a:lnTo>
                  <a:lnTo>
                    <a:pt x="521462" y="125717"/>
                  </a:lnTo>
                  <a:lnTo>
                    <a:pt x="521462" y="154927"/>
                  </a:lnTo>
                  <a:lnTo>
                    <a:pt x="521462" y="238747"/>
                  </a:lnTo>
                  <a:lnTo>
                    <a:pt x="380517" y="238747"/>
                  </a:lnTo>
                  <a:lnTo>
                    <a:pt x="380517" y="154927"/>
                  </a:lnTo>
                  <a:lnTo>
                    <a:pt x="521462" y="154927"/>
                  </a:lnTo>
                  <a:lnTo>
                    <a:pt x="521462" y="125717"/>
                  </a:lnTo>
                  <a:lnTo>
                    <a:pt x="380517" y="125717"/>
                  </a:lnTo>
                  <a:lnTo>
                    <a:pt x="380517" y="41910"/>
                  </a:lnTo>
                  <a:lnTo>
                    <a:pt x="521462" y="41910"/>
                  </a:lnTo>
                  <a:lnTo>
                    <a:pt x="521462" y="0"/>
                  </a:lnTo>
                  <a:lnTo>
                    <a:pt x="352336" y="0"/>
                  </a:lnTo>
                  <a:lnTo>
                    <a:pt x="352336" y="41910"/>
                  </a:lnTo>
                  <a:lnTo>
                    <a:pt x="352336" y="125717"/>
                  </a:lnTo>
                  <a:lnTo>
                    <a:pt x="352336" y="154927"/>
                  </a:lnTo>
                  <a:lnTo>
                    <a:pt x="352336" y="238747"/>
                  </a:lnTo>
                  <a:lnTo>
                    <a:pt x="211404" y="238747"/>
                  </a:lnTo>
                  <a:lnTo>
                    <a:pt x="211404" y="154927"/>
                  </a:lnTo>
                  <a:lnTo>
                    <a:pt x="352336" y="154927"/>
                  </a:lnTo>
                  <a:lnTo>
                    <a:pt x="352336" y="125717"/>
                  </a:lnTo>
                  <a:lnTo>
                    <a:pt x="211404" y="125717"/>
                  </a:lnTo>
                  <a:lnTo>
                    <a:pt x="211404" y="41910"/>
                  </a:lnTo>
                  <a:lnTo>
                    <a:pt x="352336" y="41910"/>
                  </a:lnTo>
                  <a:lnTo>
                    <a:pt x="352336" y="0"/>
                  </a:lnTo>
                  <a:lnTo>
                    <a:pt x="183210" y="0"/>
                  </a:lnTo>
                  <a:lnTo>
                    <a:pt x="183210" y="41910"/>
                  </a:lnTo>
                  <a:lnTo>
                    <a:pt x="183210" y="125717"/>
                  </a:lnTo>
                  <a:lnTo>
                    <a:pt x="183210" y="154927"/>
                  </a:lnTo>
                  <a:lnTo>
                    <a:pt x="183210" y="238747"/>
                  </a:lnTo>
                  <a:lnTo>
                    <a:pt x="42278" y="238747"/>
                  </a:lnTo>
                  <a:lnTo>
                    <a:pt x="42278" y="154927"/>
                  </a:lnTo>
                  <a:lnTo>
                    <a:pt x="183210" y="154927"/>
                  </a:lnTo>
                  <a:lnTo>
                    <a:pt x="183210" y="125717"/>
                  </a:lnTo>
                  <a:lnTo>
                    <a:pt x="42278" y="125717"/>
                  </a:lnTo>
                  <a:lnTo>
                    <a:pt x="42278" y="41910"/>
                  </a:lnTo>
                  <a:lnTo>
                    <a:pt x="183210" y="41910"/>
                  </a:lnTo>
                  <a:lnTo>
                    <a:pt x="183210" y="0"/>
                  </a:lnTo>
                  <a:lnTo>
                    <a:pt x="0" y="0"/>
                  </a:lnTo>
                  <a:lnTo>
                    <a:pt x="0" y="41910"/>
                  </a:lnTo>
                  <a:lnTo>
                    <a:pt x="0" y="125717"/>
                  </a:lnTo>
                  <a:lnTo>
                    <a:pt x="0" y="393674"/>
                  </a:lnTo>
                  <a:lnTo>
                    <a:pt x="563727" y="393674"/>
                  </a:lnTo>
                  <a:lnTo>
                    <a:pt x="563727" y="351764"/>
                  </a:lnTo>
                  <a:lnTo>
                    <a:pt x="42278" y="351764"/>
                  </a:lnTo>
                  <a:lnTo>
                    <a:pt x="42278" y="266687"/>
                  </a:lnTo>
                  <a:lnTo>
                    <a:pt x="563727" y="266687"/>
                  </a:lnTo>
                  <a:lnTo>
                    <a:pt x="563727" y="239001"/>
                  </a:lnTo>
                  <a:lnTo>
                    <a:pt x="563727" y="238747"/>
                  </a:lnTo>
                  <a:lnTo>
                    <a:pt x="563727" y="41706"/>
                  </a:lnTo>
                  <a:lnTo>
                    <a:pt x="563727" y="0"/>
                  </a:lnTo>
                  <a:close/>
                </a:path>
              </a:pathLst>
            </a:custGeom>
            <a:solidFill>
              <a:srgbClr val="008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2183084" y="3586384"/>
            <a:ext cx="5694045" cy="75501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2700" marR="5080">
              <a:lnSpc>
                <a:spcPts val="2750"/>
              </a:lnSpc>
              <a:spcBef>
                <a:spcPts val="395"/>
              </a:spcBef>
            </a:pPr>
            <a:r>
              <a:rPr sz="2500" dirty="0">
                <a:latin typeface="Calibri"/>
                <a:cs typeface="Calibri"/>
              </a:rPr>
              <a:t>Use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most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current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excel</a:t>
            </a:r>
            <a:r>
              <a:rPr sz="2500" spc="-8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template.</a:t>
            </a:r>
            <a:r>
              <a:rPr sz="2500" spc="-9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Submitted </a:t>
            </a:r>
            <a:r>
              <a:rPr sz="2500" dirty="0">
                <a:latin typeface="Calibri"/>
                <a:cs typeface="Calibri"/>
              </a:rPr>
              <a:t>files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must</a:t>
            </a:r>
            <a:r>
              <a:rPr sz="2500" spc="-3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be</a:t>
            </a:r>
            <a:r>
              <a:rPr sz="2500" spc="-4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in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excel</a:t>
            </a:r>
            <a:r>
              <a:rPr sz="2500" spc="-5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or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.csv</a:t>
            </a:r>
            <a:r>
              <a:rPr sz="2500" spc="-55" dirty="0">
                <a:latin typeface="Calibri"/>
                <a:cs typeface="Calibri"/>
              </a:rPr>
              <a:t> </a:t>
            </a:r>
            <a:r>
              <a:rPr sz="2500" spc="-10" dirty="0">
                <a:latin typeface="Calibri"/>
                <a:cs typeface="Calibri"/>
              </a:rPr>
              <a:t>format.</a:t>
            </a:r>
            <a:endParaRPr sz="2500" dirty="0">
              <a:latin typeface="Calibri"/>
              <a:cs typeface="Calibri"/>
            </a:endParaRPr>
          </a:p>
        </p:txBody>
      </p:sp>
      <p:grpSp>
        <p:nvGrpSpPr>
          <p:cNvPr id="11" name="object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29412" y="4933185"/>
            <a:ext cx="7886700" cy="1243965"/>
            <a:chOff x="629412" y="4933185"/>
            <a:chExt cx="7886700" cy="1243965"/>
          </a:xfrm>
        </p:grpSpPr>
        <p:sp>
          <p:nvSpPr>
            <p:cNvPr id="12" name="object 12"/>
            <p:cNvSpPr/>
            <p:nvPr/>
          </p:nvSpPr>
          <p:spPr>
            <a:xfrm>
              <a:off x="629412" y="4933185"/>
              <a:ext cx="7886700" cy="1243965"/>
            </a:xfrm>
            <a:custGeom>
              <a:avLst/>
              <a:gdLst/>
              <a:ahLst/>
              <a:cxnLst/>
              <a:rect l="l" t="t" r="r" b="b"/>
              <a:pathLst>
                <a:path w="7886700" h="1243964">
                  <a:moveTo>
                    <a:pt x="7762341" y="0"/>
                  </a:moveTo>
                  <a:lnTo>
                    <a:pt x="124358" y="0"/>
                  </a:lnTo>
                  <a:lnTo>
                    <a:pt x="75952" y="9772"/>
                  </a:lnTo>
                  <a:lnTo>
                    <a:pt x="36423" y="36423"/>
                  </a:lnTo>
                  <a:lnTo>
                    <a:pt x="9772" y="75952"/>
                  </a:lnTo>
                  <a:lnTo>
                    <a:pt x="0" y="124358"/>
                  </a:lnTo>
                  <a:lnTo>
                    <a:pt x="0" y="1119225"/>
                  </a:lnTo>
                  <a:lnTo>
                    <a:pt x="9772" y="1167631"/>
                  </a:lnTo>
                  <a:lnTo>
                    <a:pt x="36423" y="1207160"/>
                  </a:lnTo>
                  <a:lnTo>
                    <a:pt x="75952" y="1233811"/>
                  </a:lnTo>
                  <a:lnTo>
                    <a:pt x="124358" y="1243584"/>
                  </a:lnTo>
                  <a:lnTo>
                    <a:pt x="7762341" y="1243584"/>
                  </a:lnTo>
                  <a:lnTo>
                    <a:pt x="7810747" y="1233811"/>
                  </a:lnTo>
                  <a:lnTo>
                    <a:pt x="7850276" y="1207160"/>
                  </a:lnTo>
                  <a:lnTo>
                    <a:pt x="7876927" y="1167631"/>
                  </a:lnTo>
                  <a:lnTo>
                    <a:pt x="7886700" y="1119225"/>
                  </a:lnTo>
                  <a:lnTo>
                    <a:pt x="7886700" y="124358"/>
                  </a:lnTo>
                  <a:lnTo>
                    <a:pt x="7876927" y="75952"/>
                  </a:lnTo>
                  <a:lnTo>
                    <a:pt x="7850276" y="36423"/>
                  </a:lnTo>
                  <a:lnTo>
                    <a:pt x="7810747" y="9772"/>
                  </a:lnTo>
                  <a:lnTo>
                    <a:pt x="7762341" y="0"/>
                  </a:lnTo>
                  <a:close/>
                </a:path>
              </a:pathLst>
            </a:custGeom>
            <a:solidFill>
              <a:srgbClr val="CBDB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131150" y="5276875"/>
              <a:ext cx="437515" cy="562610"/>
            </a:xfrm>
            <a:custGeom>
              <a:avLst/>
              <a:gdLst/>
              <a:ahLst/>
              <a:cxnLst/>
              <a:rect l="l" t="t" r="r" b="b"/>
              <a:pathLst>
                <a:path w="437515" h="562610">
                  <a:moveTo>
                    <a:pt x="176174" y="203873"/>
                  </a:moveTo>
                  <a:lnTo>
                    <a:pt x="84556" y="203873"/>
                  </a:lnTo>
                  <a:lnTo>
                    <a:pt x="84556" y="232003"/>
                  </a:lnTo>
                  <a:lnTo>
                    <a:pt x="176174" y="232003"/>
                  </a:lnTo>
                  <a:lnTo>
                    <a:pt x="176174" y="203873"/>
                  </a:lnTo>
                  <a:close/>
                </a:path>
                <a:path w="437515" h="562610">
                  <a:moveTo>
                    <a:pt x="352336" y="428840"/>
                  </a:moveTo>
                  <a:lnTo>
                    <a:pt x="84556" y="428840"/>
                  </a:lnTo>
                  <a:lnTo>
                    <a:pt x="84556" y="456971"/>
                  </a:lnTo>
                  <a:lnTo>
                    <a:pt x="352336" y="456971"/>
                  </a:lnTo>
                  <a:lnTo>
                    <a:pt x="352336" y="428840"/>
                  </a:lnTo>
                  <a:close/>
                </a:path>
                <a:path w="437515" h="562610">
                  <a:moveTo>
                    <a:pt x="352336" y="372605"/>
                  </a:moveTo>
                  <a:lnTo>
                    <a:pt x="84556" y="372605"/>
                  </a:lnTo>
                  <a:lnTo>
                    <a:pt x="84556" y="400723"/>
                  </a:lnTo>
                  <a:lnTo>
                    <a:pt x="352336" y="400723"/>
                  </a:lnTo>
                  <a:lnTo>
                    <a:pt x="352336" y="372605"/>
                  </a:lnTo>
                  <a:close/>
                </a:path>
                <a:path w="437515" h="562610">
                  <a:moveTo>
                    <a:pt x="352336" y="316357"/>
                  </a:moveTo>
                  <a:lnTo>
                    <a:pt x="84556" y="316357"/>
                  </a:lnTo>
                  <a:lnTo>
                    <a:pt x="84556" y="344487"/>
                  </a:lnTo>
                  <a:lnTo>
                    <a:pt x="352336" y="344487"/>
                  </a:lnTo>
                  <a:lnTo>
                    <a:pt x="352336" y="316357"/>
                  </a:lnTo>
                  <a:close/>
                </a:path>
                <a:path w="437515" h="562610">
                  <a:moveTo>
                    <a:pt x="352336" y="260121"/>
                  </a:moveTo>
                  <a:lnTo>
                    <a:pt x="84556" y="260121"/>
                  </a:lnTo>
                  <a:lnTo>
                    <a:pt x="84556" y="288251"/>
                  </a:lnTo>
                  <a:lnTo>
                    <a:pt x="352336" y="288251"/>
                  </a:lnTo>
                  <a:lnTo>
                    <a:pt x="352336" y="260121"/>
                  </a:lnTo>
                  <a:close/>
                </a:path>
                <a:path w="437515" h="562610">
                  <a:moveTo>
                    <a:pt x="436892" y="154673"/>
                  </a:moveTo>
                  <a:lnTo>
                    <a:pt x="428879" y="147637"/>
                  </a:lnTo>
                  <a:lnTo>
                    <a:pt x="394614" y="117563"/>
                  </a:lnTo>
                  <a:lnTo>
                    <a:pt x="394614" y="189814"/>
                  </a:lnTo>
                  <a:lnTo>
                    <a:pt x="394614" y="520230"/>
                  </a:lnTo>
                  <a:lnTo>
                    <a:pt x="42278" y="520230"/>
                  </a:lnTo>
                  <a:lnTo>
                    <a:pt x="42278" y="42189"/>
                  </a:lnTo>
                  <a:lnTo>
                    <a:pt x="218440" y="42189"/>
                  </a:lnTo>
                  <a:lnTo>
                    <a:pt x="218440" y="189814"/>
                  </a:lnTo>
                  <a:lnTo>
                    <a:pt x="394614" y="189814"/>
                  </a:lnTo>
                  <a:lnTo>
                    <a:pt x="394614" y="117563"/>
                  </a:lnTo>
                  <a:lnTo>
                    <a:pt x="348805" y="77343"/>
                  </a:lnTo>
                  <a:lnTo>
                    <a:pt x="348805" y="147637"/>
                  </a:lnTo>
                  <a:lnTo>
                    <a:pt x="260731" y="147637"/>
                  </a:lnTo>
                  <a:lnTo>
                    <a:pt x="260731" y="59766"/>
                  </a:lnTo>
                  <a:lnTo>
                    <a:pt x="348805" y="147637"/>
                  </a:lnTo>
                  <a:lnTo>
                    <a:pt x="348805" y="77343"/>
                  </a:lnTo>
                  <a:lnTo>
                    <a:pt x="328790" y="59766"/>
                  </a:lnTo>
                  <a:lnTo>
                    <a:pt x="308775" y="42189"/>
                  </a:lnTo>
                  <a:lnTo>
                    <a:pt x="260731" y="0"/>
                  </a:lnTo>
                  <a:lnTo>
                    <a:pt x="0" y="0"/>
                  </a:lnTo>
                  <a:lnTo>
                    <a:pt x="0" y="562419"/>
                  </a:lnTo>
                  <a:lnTo>
                    <a:pt x="436892" y="562419"/>
                  </a:lnTo>
                  <a:lnTo>
                    <a:pt x="436892" y="520230"/>
                  </a:lnTo>
                  <a:lnTo>
                    <a:pt x="436892" y="154673"/>
                  </a:lnTo>
                  <a:close/>
                </a:path>
              </a:pathLst>
            </a:custGeom>
            <a:solidFill>
              <a:srgbClr val="008C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" name="object 14"/>
          <p:cNvSpPr txBox="1"/>
          <p:nvPr/>
        </p:nvSpPr>
        <p:spPr>
          <a:xfrm>
            <a:off x="2183084" y="5314487"/>
            <a:ext cx="614299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spc="-35" dirty="0">
                <a:latin typeface="Calibri"/>
                <a:cs typeface="Calibri"/>
              </a:rPr>
              <a:t>Template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in</a:t>
            </a:r>
            <a:r>
              <a:rPr sz="2500" spc="-7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your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spc="-20" dirty="0">
                <a:latin typeface="Calibri"/>
                <a:cs typeface="Calibri"/>
              </a:rPr>
              <a:t>G-</a:t>
            </a:r>
            <a:r>
              <a:rPr sz="2500" dirty="0">
                <a:latin typeface="Calibri"/>
                <a:cs typeface="Calibri"/>
              </a:rPr>
              <a:t>Drive</a:t>
            </a:r>
            <a:r>
              <a:rPr sz="2500" spc="-7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Read</a:t>
            </a:r>
            <a:r>
              <a:rPr sz="2500" spc="-60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Data</a:t>
            </a:r>
            <a:r>
              <a:rPr sz="2500" spc="-65" dirty="0">
                <a:latin typeface="Calibri"/>
                <a:cs typeface="Calibri"/>
              </a:rPr>
              <a:t> </a:t>
            </a:r>
            <a:r>
              <a:rPr sz="2500" dirty="0">
                <a:latin typeface="Calibri"/>
                <a:cs typeface="Calibri"/>
              </a:rPr>
              <a:t>SY2</a:t>
            </a:r>
            <a:r>
              <a:rPr lang="en-US" sz="2500" dirty="0">
                <a:latin typeface="Calibri"/>
                <a:cs typeface="Calibri"/>
              </a:rPr>
              <a:t>4 </a:t>
            </a:r>
            <a:r>
              <a:rPr sz="2500" spc="-10" dirty="0">
                <a:latin typeface="Calibri"/>
                <a:cs typeface="Calibri"/>
              </a:rPr>
              <a:t>folder</a:t>
            </a:r>
            <a:endParaRPr sz="2500" dirty="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1690</TotalTime>
  <Words>1237</Words>
  <Application>Microsoft Office PowerPoint</Application>
  <PresentationFormat>On-screen Show (4:3)</PresentationFormat>
  <Paragraphs>184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Aptos</vt:lpstr>
      <vt:lpstr>Arial</vt:lpstr>
      <vt:lpstr>Calibri</vt:lpstr>
      <vt:lpstr>Calibri Light</vt:lpstr>
      <vt:lpstr>Segoe UI</vt:lpstr>
      <vt:lpstr>Times New Roman</vt:lpstr>
      <vt:lpstr>Office Theme</vt:lpstr>
      <vt:lpstr>Spring 2024 READ Act Data Collection Training</vt:lpstr>
      <vt:lpstr>Goals for Today</vt:lpstr>
      <vt:lpstr>Purpose of READ collection</vt:lpstr>
      <vt:lpstr>Data privacy and security</vt:lpstr>
      <vt:lpstr>Continued Data privacy and security</vt:lpstr>
      <vt:lpstr>READ Budget</vt:lpstr>
      <vt:lpstr>READ Act Report Requirements</vt:lpstr>
      <vt:lpstr>READ Assessment collection timeline</vt:lpstr>
      <vt:lpstr>2023-2024 READ Data File elements</vt:lpstr>
      <vt:lpstr>Spring 2023-2024 READ K-3 Data File</vt:lpstr>
      <vt:lpstr>READ Spring Assessment Reporting</vt:lpstr>
      <vt:lpstr>How to use the READ Plan field Column H</vt:lpstr>
      <vt:lpstr>Column J-What test did the student take?</vt:lpstr>
      <vt:lpstr>Column K- What is the student’s score?</vt:lpstr>
      <vt:lpstr>Cont. Assessment Reporting</vt:lpstr>
      <vt:lpstr>What did the READ plan provide?</vt:lpstr>
      <vt:lpstr>Template Link, Cut Scores and Naming Conventions</vt:lpstr>
      <vt:lpstr>Common Problems &amp; Questions</vt:lpstr>
      <vt:lpstr>Common Issues</vt:lpstr>
      <vt:lpstr>Common Issues Continued</vt:lpstr>
      <vt:lpstr>Other Common Issues</vt:lpstr>
      <vt:lpstr>/</vt:lpstr>
      <vt:lpstr>READ Act Resources</vt:lpstr>
      <vt:lpstr>Don’t forget!</vt:lpstr>
      <vt:lpstr>willynwebb@csi.state.co.us 303-532-6262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Spring 2023 READ Act Data Collection Training</dc:title>
  <cp:lastModifiedBy>Vigil, Raena</cp:lastModifiedBy>
  <cp:revision>4</cp:revision>
  <dcterms:created xsi:type="dcterms:W3CDTF">2024-04-09T19:29:57Z</dcterms:created>
  <dcterms:modified xsi:type="dcterms:W3CDTF">2024-04-25T17:14:36Z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2024-04-09T00:00:00Z</vt:filetime>
  </property>
  <property fmtid="{D5CDD505-2E9C-101B-9397-08002B2CF9AE}" pid="3" name="Creator">
    <vt:lpwstr>PDFium</vt:lpwstr>
  </property>
  <property fmtid="{D5CDD505-2E9C-101B-9397-08002B2CF9AE}" pid="4" name="Producer">
    <vt:lpwstr>PDFium</vt:lpwstr>
  </property>
  <property fmtid="{D5CDD505-2E9C-101B-9397-08002B2CF9AE}" pid="5" name="LastSaved">
    <vt:filetime>2024-04-09T00:00:00Z</vt:filetime>
  </property>
</Properties>
</file>