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4" r:id="rId6"/>
    <p:sldId id="261" r:id="rId7"/>
    <p:sldId id="268" r:id="rId8"/>
    <p:sldId id="278" r:id="rId9"/>
    <p:sldId id="280" r:id="rId10"/>
    <p:sldId id="270" r:id="rId11"/>
    <p:sldId id="272" r:id="rId12"/>
    <p:sldId id="279" r:id="rId13"/>
    <p:sldId id="281" r:id="rId14"/>
    <p:sldId id="273" r:id="rId15"/>
    <p:sldId id="269" r:id="rId16"/>
    <p:sldId id="274" r:id="rId17"/>
    <p:sldId id="277" r:id="rId18"/>
    <p:sldId id="275" r:id="rId19"/>
    <p:sldId id="276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D53E69-BCE0-4492-13B2-90AEBD5F425C}" name="Caplan, Kimberly" initials="CK" userId="S::caplan_k@cde.state.co.us::201722b9-7111-408c-91f6-bf6432e912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A1F"/>
    <a:srgbClr val="C63F28"/>
    <a:srgbClr val="455FA9"/>
    <a:srgbClr val="0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1B13B-B8F2-4569-93A1-BC1B0357B8CB}" v="47" dt="2024-04-26T17:33:0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3" autoAdjust="0"/>
  </p:normalViewPr>
  <p:slideViewPr>
    <p:cSldViewPr snapToGrid="0">
      <p:cViewPr varScale="1">
        <p:scale>
          <a:sx n="121" d="100"/>
          <a:sy n="121" d="100"/>
        </p:scale>
        <p:origin x="684" y="96"/>
      </p:cViewPr>
      <p:guideLst/>
    </p:cSldViewPr>
  </p:slideViewPr>
  <p:outlineViewPr>
    <p:cViewPr>
      <p:scale>
        <a:sx n="33" d="100"/>
        <a:sy n="33" d="100"/>
      </p:scale>
      <p:origin x="0" y="-57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4F2E-92A9-42C6-9CBE-1E57962C0C8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6FA9-E422-4CFD-956E-786F13BB8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teacher-train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for review….Praise getting all of the teachers and interventionists trained!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SourceSansProRegular"/>
              </a:rPr>
              <a:t>K-3 principals/administrators that have completed the </a:t>
            </a:r>
            <a:r>
              <a:rPr lang="en-US" b="0" i="0" u="sng">
                <a:solidFill>
                  <a:srgbClr val="403F3B"/>
                </a:solidFill>
                <a:effectLst/>
                <a:latin typeface="SourceSansProRegular"/>
                <a:hlinkClick r:id="rId3"/>
              </a:rPr>
              <a:t>READ Act teacher training requirement</a:t>
            </a:r>
            <a:r>
              <a:rPr lang="en-US" b="0" i="0">
                <a:solidFill>
                  <a:srgbClr val="333333"/>
                </a:solidFill>
                <a:effectLst/>
                <a:latin typeface="SourceSansProRegular"/>
              </a:rPr>
              <a:t> must complete 5 hours of training that addresses the Colorado Principal Literacy Standards.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SourceSansProRegular"/>
              </a:rPr>
              <a:t>Proof of completion of the teacher training requirement must be submitted to access the 5 hour online K-3 </a:t>
            </a:r>
            <a:r>
              <a:rPr lang="en-US" b="0" i="0" err="1">
                <a:solidFill>
                  <a:srgbClr val="333333"/>
                </a:solidFill>
                <a:effectLst/>
                <a:latin typeface="SourceSansProRegular"/>
              </a:rPr>
              <a:t>Prinicipal</a:t>
            </a:r>
            <a:r>
              <a:rPr lang="en-US" b="0" i="0">
                <a:solidFill>
                  <a:srgbClr val="333333"/>
                </a:solidFill>
                <a:effectLst/>
                <a:latin typeface="SourceSansProRegular"/>
              </a:rPr>
              <a:t>/Administrator Training.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SourceSansProRegular"/>
              </a:rPr>
              <a:t>The form linked in the button above includes the step to submit proof of completion documentation.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SourceSansProRegular"/>
              </a:rPr>
              <a:t>Review of proof of completion documentation may take up to two weeks, please plan accordingly.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thinking about who this should be and which course. You will complete a form during this session.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4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136245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327465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5180024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148459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339679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5302173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216852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4081562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988749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CFC75-6E07-A3B9-06E4-44EF6EA0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7501"/>
            <a:ext cx="7886700" cy="7302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6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481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03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65674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7024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8244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87823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567212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474399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2148"/>
            <a:ext cx="7886700" cy="4894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2148"/>
            <a:ext cx="3886200" cy="4894815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2148"/>
            <a:ext cx="3886200" cy="4894815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01"/>
            <a:ext cx="7886700" cy="7302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9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4864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035300"/>
            <a:ext cx="7886700" cy="787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35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2"/>
            <a:ext cx="7886700" cy="66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24296" y="2107442"/>
            <a:ext cx="3305700" cy="864357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-8021" y="2107656"/>
            <a:ext cx="3546900" cy="864357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9659" y="2107442"/>
            <a:ext cx="3305700" cy="864357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799" y="2228863"/>
            <a:ext cx="24304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9078" y="2228863"/>
            <a:ext cx="24138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228863"/>
            <a:ext cx="2381250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429000"/>
            <a:ext cx="2430463" cy="2378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429000"/>
            <a:ext cx="2430463" cy="2378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429000"/>
            <a:ext cx="2430463" cy="2378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24296" y="1012067"/>
            <a:ext cx="3305700" cy="864357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-8021" y="1012281"/>
            <a:ext cx="3546900" cy="864357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9659" y="1012067"/>
            <a:ext cx="3305700" cy="864357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799" y="1133488"/>
            <a:ext cx="24304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9078" y="1133488"/>
            <a:ext cx="24138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1133488"/>
            <a:ext cx="2381250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2333625"/>
            <a:ext cx="2430463" cy="40195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2333625"/>
            <a:ext cx="2430463" cy="40195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2333625"/>
            <a:ext cx="2430463" cy="40195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2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2575"/>
            <a:ext cx="7886700" cy="462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0" r:id="rId4"/>
    <p:sldLayoutId id="2147483667" r:id="rId5"/>
    <p:sldLayoutId id="2147483668" r:id="rId6"/>
    <p:sldLayoutId id="2147483677" r:id="rId7"/>
    <p:sldLayoutId id="2147483673" r:id="rId8"/>
    <p:sldLayoutId id="2147483676" r:id="rId9"/>
    <p:sldLayoutId id="2147483675" r:id="rId10"/>
    <p:sldLayoutId id="2147483674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fSdJRmFXAs-M2Vu0G5dhuXDXa9ktP7bh/edit?usp=sharing&amp;ouid=116372379569145916151&amp;rtpof=true&amp;sd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41C0zD6ByjfF6DxaOxsv2PfGRbaBtm-j/edit?usp=sharing&amp;ouid=116372379569145916151&amp;rtpof=true&amp;sd=tr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onlinecdeadministratortrain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pperpd.com/my_cours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ol.randasolutions.com/Account/Log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willynwebb@csi.state.co.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forms/d/e/1FAIpQLSfcWM5sU8n5VLMj3oQvh85Sd5Zq2_A71yayYXfydBfoSnA7Ig/viewform?usp=sf_li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oloradoliteracy/schooladministrators-train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4L9VIxFZzUT5vubWc7MYaW2y2Vw7G2yN8wP-u6voCk/edit?usp=sharing" TargetMode="External"/><Relationship Id="rId2" Type="http://schemas.openxmlformats.org/officeDocument/2006/relationships/hyperlink" Target="https://www.cde.state.co.us/coloradoliteracy/1-ccr-301-92_clean-fin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55207"/>
            <a:ext cx="7953103" cy="2387600"/>
          </a:xfrm>
        </p:spPr>
        <p:txBody>
          <a:bodyPr/>
          <a:lstStyle/>
          <a:p>
            <a:r>
              <a:rPr lang="en-US" dirty="0"/>
              <a:t>READ Act Required Administrator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School Leader Gathering</a:t>
            </a:r>
          </a:p>
          <a:p>
            <a:r>
              <a:rPr lang="en-US">
                <a:latin typeface="Arial"/>
                <a:cs typeface="Arial"/>
              </a:rPr>
              <a:t>Feb. 26, 2024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4"/>
    </mc:Choice>
    <mc:Fallback xmlns="">
      <p:transition spd="slow" advTm="53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247C-E741-B91E-F30B-BAA96963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Registration, Tips, &amp;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A9BAB-BCC1-B467-8AF9-4F56BABC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050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your appropriate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to successfully access and use the CDE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endParaRPr lang="en-US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50"/>
              <a:buNone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hour course: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sng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a Strong Foundation for Lifelong Literacy for Principals/Administrators-20 hours (PPT)</a:t>
            </a:r>
            <a:r>
              <a:rPr lang="en-US" u="sng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u="sng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2350"/>
              <a:buNone/>
            </a:pPr>
            <a:endParaRPr lang="en-US" u="sng">
              <a:solidFill>
                <a:srgbClr val="403F3B"/>
              </a:solidFill>
              <a:latin typeface="Arial"/>
              <a:ea typeface="Arial"/>
              <a:cs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hour course: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sng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a Strong Foundation for Lifelong Literacy for Principals/Administrators-5 hours (PPT)</a:t>
            </a:r>
            <a:r>
              <a:rPr lang="en-US" sz="11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US"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11B8-4814-D702-C9B1-D8DB198D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 in Pepper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D203-646E-832A-6248-B894EE01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95376"/>
            <a:ext cx="8147215" cy="508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Visit: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Arial"/>
                <a:cs typeface="Arial"/>
                <a:hlinkClick r:id="rId3"/>
              </a:rPr>
              <a:t>https://www.cde.state.co.us/coloradoliteracy/onlinecdeadministratortraining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en-US" sz="1800" b="0">
              <a:effectLst/>
              <a:latin typeface="Arial"/>
              <a:cs typeface="Arial"/>
            </a:endParaRP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Click: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800" i="0" u="none" strike="noStrike">
              <a:solidFill>
                <a:srgbClr val="000000"/>
              </a:solidFill>
              <a:latin typeface="Arial"/>
            </a:endParaRPr>
          </a:p>
          <a:p>
            <a:pPr indent="-285750" rtl="0">
              <a:spcBef>
                <a:spcPts val="100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Fill Out:</a:t>
            </a:r>
          </a:p>
          <a:p>
            <a:pPr marL="0" indent="0">
              <a:buNone/>
            </a:pPr>
            <a:br>
              <a:rPr lang="en-US" b="0">
                <a:effectLst/>
              </a:rPr>
            </a:br>
            <a:br>
              <a:rPr lang="en-US" b="0">
                <a:effectLst/>
              </a:rPr>
            </a:br>
            <a:br>
              <a:rPr lang="en-US" b="0">
                <a:effectLst/>
              </a:rPr>
            </a:br>
            <a:br>
              <a:rPr lang="en-US" b="0">
                <a:effectLst/>
              </a:rPr>
            </a:br>
            <a:br>
              <a:rPr lang="en-US" b="0">
                <a:effectLst/>
              </a:rPr>
            </a:b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Check email, </a:t>
            </a:r>
            <a:r>
              <a:rPr lang="en-US" sz="1800" b="1" i="0" u="none" strike="noStrike">
                <a:solidFill>
                  <a:srgbClr val="CC0000"/>
                </a:solidFill>
                <a:effectLst/>
                <a:latin typeface="Arial"/>
                <a:cs typeface="Arial"/>
              </a:rPr>
              <a:t>including spam/junk folders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, for a notification from Pepper giving details on how to access the course.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800"/>
          </a:p>
        </p:txBody>
      </p:sp>
      <p:pic>
        <p:nvPicPr>
          <p:cNvPr id="6" name="Google Shape;247;g2994a041e5f_0_20" descr="Training">
            <a:extLst>
              <a:ext uri="{FF2B5EF4-FFF2-40B4-BE49-F238E27FC236}">
                <a16:creationId xmlns:a16="http://schemas.microsoft.com/office/drawing/2014/main" id="{465B3745-7B14-BCE5-A883-27060167D4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952" y="2155531"/>
            <a:ext cx="3276575" cy="6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8;g2994a041e5f_0_20">
            <a:extLst>
              <a:ext uri="{FF2B5EF4-FFF2-40B4-BE49-F238E27FC236}">
                <a16:creationId xmlns:a16="http://schemas.microsoft.com/office/drawing/2014/main" id="{040E766F-30A7-8E10-11ED-76717626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9952" y="2820688"/>
            <a:ext cx="4705874" cy="218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58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B694-6090-088A-D880-0C872679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Tour….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3E94-EEED-44C4-1478-CDA1C767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 Courses - </a:t>
            </a:r>
            <a:r>
              <a:rPr lang="en-US" err="1">
                <a:hlinkClick r:id="rId3"/>
              </a:rPr>
              <a:t>WillynWebb</a:t>
            </a:r>
            <a:r>
              <a:rPr lang="en-US">
                <a:hlinkClick r:id="rId3"/>
              </a:rPr>
              <a:t> (pepperpd.com)</a:t>
            </a:r>
            <a:endParaRPr lang="en-US"/>
          </a:p>
          <a:p>
            <a:r>
              <a:rPr lang="en-US"/>
              <a:t>My Courses- Rachel Franks (pepperpd.com)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59166-0247-F83B-6517-FD763D2B5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377" y="3107021"/>
            <a:ext cx="9144000" cy="21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1C29-09E2-3EAE-F366-5CA774B6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Questions?</a:t>
            </a:r>
          </a:p>
        </p:txBody>
      </p:sp>
      <p:pic>
        <p:nvPicPr>
          <p:cNvPr id="4" name="Picture 2" descr="Question marks in speech bubbles vector icon. Question mark">
            <a:extLst>
              <a:ext uri="{FF2B5EF4-FFF2-40B4-BE49-F238E27FC236}">
                <a16:creationId xmlns:a16="http://schemas.microsoft.com/office/drawing/2014/main" id="{B76B6BBD-CA9D-3A27-3319-2FA67DF08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1260909" y="1332312"/>
            <a:ext cx="6135883" cy="45961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3280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D40A-2DD5-EEA4-C13E-3F1D15CB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Upon Completion:</a:t>
            </a:r>
            <a:br>
              <a:rPr lang="en-US"/>
            </a:br>
            <a:r>
              <a:rPr lang="en-US"/>
              <a:t>	Licensed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4575-3570-E9E3-7DA7-F39A87D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b="1" dirty="0">
              <a:latin typeface="Arial"/>
              <a:cs typeface="Arial"/>
            </a:endParaRPr>
          </a:p>
          <a:p>
            <a:pPr>
              <a:buNone/>
            </a:pPr>
            <a:r>
              <a:rPr lang="en-US" b="1" dirty="0">
                <a:latin typeface="Arial"/>
                <a:cs typeface="Arial"/>
              </a:rPr>
              <a:t>Submit Certificate of Completion to CDE:</a:t>
            </a:r>
            <a:endParaRPr lang="en-US" dirty="0">
              <a:solidFill>
                <a:srgbClr val="80808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3200" dirty="0">
                <a:latin typeface="Arial"/>
                <a:cs typeface="Arial"/>
              </a:rPr>
              <a:t>Connect Pepper to </a:t>
            </a:r>
            <a:r>
              <a:rPr lang="en-US" sz="3200" dirty="0">
                <a:latin typeface="Arial"/>
                <a:cs typeface="Arial"/>
                <a:hlinkClick r:id="rId2"/>
              </a:rPr>
              <a:t>CDE COOL</a:t>
            </a:r>
            <a:endParaRPr lang="en-US" sz="32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     OR</a:t>
            </a:r>
          </a:p>
          <a:p>
            <a:pPr lvl="1"/>
            <a:r>
              <a:rPr lang="en-US" sz="3200" dirty="0">
                <a:latin typeface="Arial"/>
                <a:cs typeface="Arial"/>
              </a:rPr>
              <a:t>Upload your Certificate to COOL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4304-61A5-470D-5BBC-5D4B7C61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Upon Completion:</a:t>
            </a:r>
            <a:br>
              <a:rPr lang="en-US"/>
            </a:br>
            <a:r>
              <a:rPr lang="en-US"/>
              <a:t>	Unlicensed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4EE67-3FA5-7BBE-C95C-E50F20A7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Submit Certificate of Completion to CSI:</a:t>
            </a:r>
          </a:p>
          <a:p>
            <a:pPr marL="0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Upload to the Secure G-Drive File </a:t>
            </a:r>
            <a:r>
              <a:rPr lang="en-US" i="1">
                <a:latin typeface="Arial"/>
                <a:cs typeface="Arial"/>
              </a:rPr>
              <a:t>READ&gt;Teacher and Administrator Training</a:t>
            </a:r>
          </a:p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cs typeface="Arial"/>
              </a:rPr>
              <a:t>     OR</a:t>
            </a:r>
          </a:p>
          <a:p>
            <a:r>
              <a:rPr lang="en-US">
                <a:latin typeface="Arial"/>
                <a:cs typeface="Arial"/>
              </a:rPr>
              <a:t>Email to </a:t>
            </a:r>
            <a:r>
              <a:rPr lang="en-US">
                <a:latin typeface="Arial"/>
                <a:cs typeface="Arial"/>
                <a:hlinkClick r:id="rId2"/>
              </a:rPr>
              <a:t>willynwebb@csi.state.co.us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71797-259C-C835-2AE5-30CEA6088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20763"/>
            <a:ext cx="8064500" cy="5724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and submit evidence by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August 1, 2024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00" name="Picture 8" descr="Calendar Target Stock Illustrations – 12,273 Calendar Target Stock  Illustrations, Vectors &amp; Clipart - Dreamstime">
            <a:extLst>
              <a:ext uri="{FF2B5EF4-FFF2-40B4-BE49-F238E27FC236}">
                <a16:creationId xmlns:a16="http://schemas.microsoft.com/office/drawing/2014/main" id="{E281BD71-1A92-000A-CB60-8FA98DA8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80" y="3034043"/>
            <a:ext cx="1690440" cy="169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1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marks in speech bubbles vector icon. Question mark">
            <a:extLst>
              <a:ext uri="{FF2B5EF4-FFF2-40B4-BE49-F238E27FC236}">
                <a16:creationId xmlns:a16="http://schemas.microsoft.com/office/drawing/2014/main" id="{6F5600B5-2802-51CA-E371-FCED8DD38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-474993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DA820F-81E9-E059-E128-E13EE482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Questions?</a:t>
            </a:r>
          </a:p>
        </p:txBody>
      </p:sp>
    </p:spTree>
    <p:extLst>
      <p:ext uri="{BB962C8B-B14F-4D97-AF65-F5344CB8AC3E}">
        <p14:creationId xmlns:p14="http://schemas.microsoft.com/office/powerpoint/2010/main" val="121713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D83E-88C1-DBEA-FF06-43F1AE23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Data Collection Designees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EE62-278C-6EC3-DC35-8678F7AE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148"/>
            <a:ext cx="6971776" cy="3732983"/>
          </a:xfrm>
        </p:spPr>
        <p:txBody>
          <a:bodyPr/>
          <a:lstStyle/>
          <a:p>
            <a:r>
              <a:rPr lang="en-US"/>
              <a:t>Due March 8</a:t>
            </a:r>
            <a:r>
              <a:rPr lang="en-US" baseline="30000"/>
              <a:t>th</a:t>
            </a:r>
            <a:endParaRPr lang="en-US"/>
          </a:p>
          <a:p>
            <a:r>
              <a:rPr lang="en-US">
                <a:hlinkClick r:id="rId2"/>
              </a:rPr>
              <a:t>Form Link</a:t>
            </a:r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A40E2F-A722-5C80-21D1-3289CAFC7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2" y="1365212"/>
            <a:ext cx="2544286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6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EBD97A-04FB-0B27-AAAC-E0382A34E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471956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73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D195-31EE-5529-6D6E-B1582B22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Link to CDE for READ Administrator Training Information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0EEF37-F1D2-90DE-2E97-C236F032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242" y="34227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0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CDE READ Administrator Training page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933BD7-1DA9-8431-2B48-F363DB2DF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42" y="1882833"/>
            <a:ext cx="32004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FCC2A-E88A-0177-9F94-75252CE1EE0A}"/>
              </a:ext>
            </a:extLst>
          </p:cNvPr>
          <p:cNvSpPr txBox="1"/>
          <p:nvPr/>
        </p:nvSpPr>
        <p:spPr>
          <a:xfrm>
            <a:off x="715587" y="5560910"/>
            <a:ext cx="7712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https://www.cde.state.co.us/coloradoliteracy/schooladministrators-training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3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F642-7786-5F72-5555-38A941F3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Session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246FF4-AE82-C435-C7C3-A06297629A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SB 22-004</a:t>
            </a:r>
          </a:p>
          <a:p>
            <a:pPr marL="1905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lang="en-US" sz="3200">
              <a:solidFill>
                <a:schemeClr val="tx1"/>
              </a:solidFill>
            </a:endParaRPr>
          </a:p>
          <a:p>
            <a:pPr marL="571500" indent="-381000">
              <a:lnSpc>
                <a:spcPct val="100000"/>
              </a:lnSpc>
              <a:buClr>
                <a:srgbClr val="333333"/>
              </a:buClr>
              <a:buSzPts val="2400"/>
            </a:pPr>
            <a:r>
              <a:rPr lang="en-US" sz="2800" b="1">
                <a:solidFill>
                  <a:schemeClr val="tx1"/>
                </a:solidFill>
                <a:latin typeface="Arial"/>
                <a:cs typeface="Arial"/>
              </a:rPr>
              <a:t>Definitions </a:t>
            </a:r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of Administrator and Principal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2800">
              <a:solidFill>
                <a:schemeClr val="tx1"/>
              </a:solidFill>
            </a:endParaRPr>
          </a:p>
          <a:p>
            <a:pPr marL="1905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5715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800">
                <a:solidFill>
                  <a:schemeClr val="tx1"/>
                </a:solidFill>
                <a:latin typeface="Arial"/>
                <a:cs typeface="Arial"/>
              </a:rPr>
              <a:t>Principal Administrator </a:t>
            </a:r>
            <a:r>
              <a:rPr lang="en-US" sz="2800" b="1">
                <a:solidFill>
                  <a:schemeClr val="tx1"/>
                </a:solidFill>
                <a:latin typeface="Arial"/>
                <a:cs typeface="Arial"/>
              </a:rPr>
              <a:t>Training</a:t>
            </a:r>
          </a:p>
          <a:p>
            <a:pPr marL="1397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None/>
            </a:pPr>
            <a:endParaRPr lang="en-US" sz="280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oogle Shape;399;p5">
            <a:extLst>
              <a:ext uri="{FF2B5EF4-FFF2-40B4-BE49-F238E27FC236}">
                <a16:creationId xmlns:a16="http://schemas.microsoft.com/office/drawing/2014/main" id="{7FD03EAD-0394-4E2C-7069-310CCA47C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395254"/>
            <a:ext cx="3059430" cy="4040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3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7230-5880-41F9-0533-1606B1C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yourelate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60062-F311-DD9B-023B-8CB83254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C0F9D-E29B-8F0D-5254-0B2B00052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A1DE-8420-43BB-0FC2-F9645A49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</p:spPr>
        <p:txBody>
          <a:bodyPr anchor="ctr">
            <a:normAutofit/>
          </a:bodyPr>
          <a:lstStyle/>
          <a:p>
            <a:r>
              <a:rPr lang="en-US"/>
              <a:t>Why?</a:t>
            </a:r>
          </a:p>
        </p:txBody>
      </p:sp>
      <p:pic>
        <p:nvPicPr>
          <p:cNvPr id="4098" name="Picture 2" descr="Dollar Sign&quot; Images – Browse 144,413 Stock Photos, Vectors, and Video |  Adobe Stock">
            <a:extLst>
              <a:ext uri="{FF2B5EF4-FFF2-40B4-BE49-F238E27FC236}">
                <a16:creationId xmlns:a16="http://schemas.microsoft.com/office/drawing/2014/main" id="{275B11BE-07F8-DB7C-B5F5-FA429816D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19119" b="-2"/>
          <a:stretch/>
        </p:blipFill>
        <p:spPr bwMode="auto">
          <a:xfrm>
            <a:off x="628650" y="1282148"/>
            <a:ext cx="3886200" cy="48948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EAE0-BC80-2462-D602-09250AD5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82148"/>
            <a:ext cx="3886200" cy="4894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0" u="none" strike="noStrike" cap="none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i="0" u="none" strike="noStrike" cap="none"/>
              <a:t>Senate Bill 22-004</a:t>
            </a:r>
          </a:p>
          <a:p>
            <a:pPr marL="0" indent="0">
              <a:buNone/>
            </a:pPr>
            <a:endParaRPr lang="en-US" b="1" i="0" u="none" strike="noStrike" cap="none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8913-A6C3-7941-88F1-39A19D25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so you have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8740-7AA9-1DED-C624-7CA4F929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60" y="1282148"/>
            <a:ext cx="8232480" cy="4894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2400">
                <a:latin typeface="Arial"/>
                <a:cs typeface="Arial"/>
              </a:rPr>
              <a:t> </a:t>
            </a:r>
            <a:r>
              <a:rPr lang="en-US" sz="1600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CCR 301-92</a:t>
            </a:r>
            <a:endParaRPr lang="en-US" sz="160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13.01(D):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80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2024-25 school year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and continuing for each school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year thereafter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, each local education provider that receives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per-pupil intervention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 money or a grant through the early literacy grant program in any budget year starting with the 2023-24 budget year </a:t>
            </a:r>
            <a:r>
              <a:rPr lang="en-US" sz="1800" u="sng" strike="noStrike" cap="none">
                <a:latin typeface="Calibri"/>
                <a:ea typeface="Calibri"/>
                <a:cs typeface="Calibri"/>
                <a:sym typeface="Calibri"/>
              </a:rPr>
              <a:t>shall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ensure that each </a:t>
            </a:r>
            <a:r>
              <a:rPr lang="en-US" sz="1800" u="sng" strike="noStrike" cap="none">
                <a:latin typeface="Calibri"/>
                <a:ea typeface="Calibri"/>
                <a:cs typeface="Calibri"/>
                <a:sym typeface="Calibri"/>
              </a:rPr>
              <a:t>principal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 in a school that serves kindergarten or any of grades one </a:t>
            </a: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through three and </a:t>
            </a:r>
            <a:r>
              <a:rPr lang="en-US" sz="1800" u="sng" strike="noStrike" cap="none">
                <a:latin typeface="Calibri"/>
                <a:ea typeface="Calibri"/>
                <a:cs typeface="Calibri"/>
                <a:sym typeface="Calibri"/>
              </a:rPr>
              <a:t>each administrator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with responsibility that pertains to programs in </a:t>
            </a: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kindergarten or any of grades one through three successfully completes or has successfully completed evidence-based training </a:t>
            </a:r>
            <a:r>
              <a:rPr lang="en-US" sz="1800" u="sng" strike="noStrike" cap="none">
                <a:latin typeface="Calibri"/>
                <a:ea typeface="Calibri"/>
                <a:cs typeface="Calibri"/>
                <a:sym typeface="Calibri"/>
              </a:rPr>
              <a:t>designed for school administrators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 in the science of reading.</a:t>
            </a:r>
            <a:endParaRPr lang="en-US" sz="1800" u="none" strike="noStrike" cap="none"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u="none" strike="noStrike" cap="none">
              <a:latin typeface="Calibri"/>
              <a:ea typeface="Calibri"/>
              <a:cs typeface="Calibri"/>
            </a:endParaRPr>
          </a:p>
          <a:p>
            <a:pPr marL="127000" lvl="1" indent="0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600"/>
              <a:buNone/>
            </a:pPr>
            <a:r>
              <a:rPr lang="en-US" sz="1400" u="none" strike="noStrike" cap="none">
                <a:latin typeface="Arial"/>
                <a:ea typeface="Arial"/>
                <a:cs typeface="Arial"/>
                <a:sym typeface="Arial"/>
              </a:rPr>
              <a:t>13.01(D)(1) </a:t>
            </a:r>
            <a:r>
              <a:rPr lang="en-US" sz="1800" u="none" strike="noStrike" cap="none">
                <a:latin typeface="Calibri"/>
                <a:ea typeface="Calibri"/>
                <a:cs typeface="Calibri"/>
                <a:sym typeface="Calibri"/>
              </a:rPr>
              <a:t>Any evidence-based training designed for school administrators in the science of reading must address the following standards: </a:t>
            </a:r>
            <a:r>
              <a:rPr lang="en-US" sz="160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(full List of Principal Literacy Standards can be found here)</a:t>
            </a:r>
            <a:endParaRPr lang="en-US" sz="1600">
              <a:solidFill>
                <a:schemeClr val="hlink"/>
              </a:solidFill>
              <a:latin typeface="Calibri"/>
              <a:ea typeface="Calibri"/>
              <a:cs typeface="Calibri"/>
            </a:endParaRPr>
          </a:p>
          <a:p>
            <a:pPr marL="412750" lvl="1" indent="-28575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Standard I: Foundational Knowledge of the Science of Reading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412750" lvl="1" indent="-28575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Standard II: Curriculum, Instruction, Assessment, and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412750" lvl="1" indent="-28575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Standard III: Literacy Leadership and Professional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lang="en-US" sz="1600">
              <a:latin typeface="Calibri"/>
              <a:ea typeface="Calibri"/>
              <a:cs typeface="Calibri"/>
            </a:endParaRPr>
          </a:p>
          <a:p>
            <a:pPr marL="412750" lvl="1" indent="-285750">
              <a:lnSpc>
                <a:spcPct val="100000"/>
              </a:lnSpc>
              <a:spcBef>
                <a:spcPts val="0"/>
              </a:spcBef>
              <a:buSzPts val="1600"/>
            </a:pP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Standard </a:t>
            </a:r>
            <a:r>
              <a:rPr lang="en-US" sz="1600" u="none" strike="noStrike" cap="none" err="1">
                <a:latin typeface="Calibri"/>
                <a:ea typeface="Calibri"/>
                <a:cs typeface="Calibri"/>
                <a:sym typeface="Calibri"/>
              </a:rPr>
              <a:t>lV</a:t>
            </a:r>
            <a:r>
              <a:rPr lang="en-US" sz="1600" u="none" strike="noStrike" cap="none">
                <a:latin typeface="Calibri"/>
                <a:ea typeface="Calibri"/>
                <a:cs typeface="Calibri"/>
                <a:sym typeface="Calibri"/>
              </a:rPr>
              <a:t>: Diversity, Equity, and Inclusion</a:t>
            </a:r>
            <a:endParaRPr lang="en-US" sz="1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2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31D5-932F-670F-32E1-61DA62D0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Great job so far!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50AB8-91C8-98C3-CEFB-788001F60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" y="2228863"/>
            <a:ext cx="2957695" cy="600062"/>
          </a:xfrm>
        </p:spPr>
        <p:txBody>
          <a:bodyPr/>
          <a:lstStyle/>
          <a:p>
            <a:r>
              <a:rPr lang="en-US"/>
              <a:t>K-3 Teachers (including Sped)</a:t>
            </a:r>
          </a:p>
          <a:p>
            <a:r>
              <a:rPr lang="en-US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EDADF-E68A-4DD7-95D8-15ACF79A8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K-12 Interventionists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5D0EE-8DCD-4468-10E6-3469CC4D2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K-3 Principals</a:t>
            </a:r>
          </a:p>
          <a:p>
            <a:r>
              <a:rPr lang="en-US"/>
              <a:t>&amp; Administrators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C4EFB7-C771-CB71-CA03-F2AB2FAB2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45 Hours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060B94-B1EA-A7E6-0C92-3E7A965BA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45 hours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A6C7DC-DF8D-6F90-DBD8-86A37B90B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0188" y="3429000"/>
            <a:ext cx="2430463" cy="31848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20 hours </a:t>
            </a:r>
          </a:p>
          <a:p>
            <a:r>
              <a:rPr lang="en-US">
                <a:latin typeface="Arial"/>
                <a:cs typeface="Arial"/>
              </a:rPr>
              <a:t>CDE Free Training Administrator specific</a:t>
            </a:r>
          </a:p>
          <a:p>
            <a:endParaRPr lang="en-US"/>
          </a:p>
          <a:p>
            <a:r>
              <a:rPr lang="en-US" i="1">
                <a:latin typeface="Arial"/>
                <a:cs typeface="Arial"/>
              </a:rPr>
              <a:t>If the individual has already completed  Teacher Training, only 5 hours.</a:t>
            </a:r>
          </a:p>
        </p:txBody>
      </p:sp>
    </p:spTree>
    <p:extLst>
      <p:ext uri="{BB962C8B-B14F-4D97-AF65-F5344CB8AC3E}">
        <p14:creationId xmlns:p14="http://schemas.microsoft.com/office/powerpoint/2010/main" val="107066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256B-44C5-E11B-C94F-64FBD09E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35" y="365126"/>
            <a:ext cx="8511026" cy="1229711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Definitions of Principal and Administrator</a:t>
            </a:r>
            <a:endParaRPr lang="en-US" sz="360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B108-9D89-94F6-8035-7AAC2B98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15" y="1378199"/>
            <a:ext cx="7886700" cy="45778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>
                <a:latin typeface="Arial"/>
                <a:cs typeface="Arial"/>
              </a:rPr>
              <a:t>Principal</a:t>
            </a:r>
            <a:r>
              <a:rPr lang="en-US" sz="2000">
                <a:latin typeface="Arial"/>
                <a:cs typeface="Arial"/>
              </a:rPr>
              <a:t>: Any person who is employed as the </a:t>
            </a:r>
            <a:r>
              <a:rPr lang="en-US" sz="2000" b="1">
                <a:solidFill>
                  <a:schemeClr val="accent1"/>
                </a:solidFill>
                <a:latin typeface="Arial"/>
                <a:cs typeface="Arial"/>
              </a:rPr>
              <a:t>chief executive officer</a:t>
            </a:r>
            <a:r>
              <a:rPr lang="en-US" sz="2000">
                <a:latin typeface="Arial"/>
                <a:cs typeface="Arial"/>
              </a:rPr>
              <a:t> of any school in the state that serves kindergarten or any of grades one through three.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>
                <a:latin typeface="Arial"/>
                <a:cs typeface="Arial"/>
              </a:rPr>
              <a:t>Administrator:</a:t>
            </a:r>
            <a:r>
              <a:rPr lang="en-US" sz="2000">
                <a:latin typeface="Arial"/>
                <a:cs typeface="Arial"/>
              </a:rPr>
              <a:t> Any employee in a school serving kindergarten or grades one through three who is responsible for </a:t>
            </a:r>
            <a:endParaRPr lang="en-US" sz="200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</a:pPr>
            <a:r>
              <a:rPr lang="en-US" sz="2000" b="1">
                <a:solidFill>
                  <a:schemeClr val="accent1"/>
                </a:solidFill>
                <a:latin typeface="Arial"/>
                <a:cs typeface="Arial"/>
              </a:rPr>
              <a:t>designing, implementing and/or providing professional development on the elementary literacy instructional program </a:t>
            </a:r>
            <a:endParaRPr lang="en-US" sz="2000" b="1">
              <a:solidFill>
                <a:schemeClr val="accent1"/>
              </a:solidFill>
              <a:ea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</a:pPr>
            <a:r>
              <a:rPr lang="en-US" sz="2000" b="1">
                <a:solidFill>
                  <a:schemeClr val="accent1"/>
                </a:solidFill>
                <a:latin typeface="Arial"/>
                <a:cs typeface="Arial"/>
              </a:rPr>
              <a:t>conducting observations of and/or providing coaching to a teacher providing literacy instruction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latin typeface="Arial"/>
                <a:cs typeface="Arial"/>
              </a:rPr>
              <a:t>This would include an assistant or vice principal of an elementary school, curriculum or instructional coach, and/or supervisor of any K-3 Teacher.</a:t>
            </a:r>
            <a:endParaRPr lang="en-US" sz="2000" b="1">
              <a:highlight>
                <a:srgbClr val="FFFF00"/>
              </a:highlight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80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F390-C1F4-43FF-7F0B-B7B62ABA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Training Options</a:t>
            </a:r>
          </a:p>
        </p:txBody>
      </p:sp>
      <p:pic>
        <p:nvPicPr>
          <p:cNvPr id="4" name="Google Shape;495;g2a2c14cf330_1_42" descr="Training Options">
            <a:extLst>
              <a:ext uri="{FF2B5EF4-FFF2-40B4-BE49-F238E27FC236}">
                <a16:creationId xmlns:a16="http://schemas.microsoft.com/office/drawing/2014/main" id="{16329A6B-ABB0-4F71-0B55-D3AD7E1464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4080" y="985520"/>
            <a:ext cx="7009130" cy="536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86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62E0-8676-3CAC-0945-E607D6F28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0" y="2598821"/>
            <a:ext cx="5387139" cy="3578142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C10E3-A539-B1AE-D915-9693EE4B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30249"/>
            <a:ext cx="7886700" cy="7302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2" descr="Question marks in speech bubbles vector icon. Question mark">
            <a:extLst>
              <a:ext uri="{FF2B5EF4-FFF2-40B4-BE49-F238E27FC236}">
                <a16:creationId xmlns:a16="http://schemas.microsoft.com/office/drawing/2014/main" id="{16BEB8A4-1A43-2713-AD81-63BBC3D4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990915" y="151413"/>
            <a:ext cx="6526416" cy="48948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5290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4D28-A9CB-C39F-0F12-7B7E4CF2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62963" cy="1569552"/>
          </a:xfrm>
        </p:spPr>
        <p:txBody>
          <a:bodyPr>
            <a:normAutofit fontScale="90000"/>
          </a:bodyPr>
          <a:lstStyle/>
          <a:p>
            <a:r>
              <a:rPr lang="en-US"/>
              <a:t>Based on the definitions, the roles at your school and these two course options…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731D-557D-04E8-1532-C5AC3E6A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08960"/>
            <a:ext cx="7886700" cy="3068003"/>
          </a:xfrm>
        </p:spPr>
        <p:txBody>
          <a:bodyPr/>
          <a:lstStyle/>
          <a:p>
            <a:pPr marL="0" indent="0">
              <a:buNone/>
            </a:pPr>
            <a:r>
              <a:rPr lang="en-US" b="0" i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&lt;if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68E47-B01D-D6DC-9718-0A244E13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1" y="2490443"/>
            <a:ext cx="4572000" cy="3562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CB330-6157-7071-CA26-DE9690C29EC0}"/>
              </a:ext>
            </a:extLst>
          </p:cNvPr>
          <p:cNvSpPr txBox="1"/>
          <p:nvPr/>
        </p:nvSpPr>
        <p:spPr>
          <a:xfrm>
            <a:off x="5137205" y="2693461"/>
            <a:ext cx="4006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Who will it be?</a:t>
            </a:r>
          </a:p>
        </p:txBody>
      </p:sp>
    </p:spTree>
    <p:extLst>
      <p:ext uri="{BB962C8B-B14F-4D97-AF65-F5344CB8AC3E}">
        <p14:creationId xmlns:p14="http://schemas.microsoft.com/office/powerpoint/2010/main" val="201305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 -  Read-Only" id="{DD66ED90-2F45-4674-85B0-D00F31135058}" vid="{28E4B555-32DE-407F-8C22-CEE3643A14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771</Words>
  <Application>Microsoft Office PowerPoint</Application>
  <PresentationFormat>On-screen Show (4:3)</PresentationFormat>
  <Paragraphs>107</Paragraphs>
  <Slides>20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SourceSansProRegular</vt:lpstr>
      <vt:lpstr>Office Theme</vt:lpstr>
      <vt:lpstr>READ Act Required Administrator Training</vt:lpstr>
      <vt:lpstr>Session Objectives</vt:lpstr>
      <vt:lpstr>Why?</vt:lpstr>
      <vt:lpstr>Just so you have it…</vt:lpstr>
      <vt:lpstr>Great job so far!</vt:lpstr>
      <vt:lpstr>Definitions of Principal and Administrator</vt:lpstr>
      <vt:lpstr>Two Training Options</vt:lpstr>
      <vt:lpstr>Questions?</vt:lpstr>
      <vt:lpstr>Based on the definitions, the roles at your school and these two course options…</vt:lpstr>
      <vt:lpstr>Registration, Tips, &amp; FAQs</vt:lpstr>
      <vt:lpstr>Getting Started in Pepper</vt:lpstr>
      <vt:lpstr>A Tour….</vt:lpstr>
      <vt:lpstr>Further Questions?</vt:lpstr>
      <vt:lpstr>Upon Completion:  Licensed Leaders</vt:lpstr>
      <vt:lpstr>Upon Completion:  Unlicensed Leaders</vt:lpstr>
      <vt:lpstr>Complete and submit evidence by    August 1, 2024   </vt:lpstr>
      <vt:lpstr>More Questions?</vt:lpstr>
      <vt:lpstr>READ Data Collection Designees</vt:lpstr>
      <vt:lpstr>Link to CDE for READ Administrator Training Information</vt:lpstr>
      <vt:lpstr>Do yourelate?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PowerPoint Template</dc:title>
  <dc:creator>Oberg, Amanda</dc:creator>
  <cp:lastModifiedBy>Vigil, Raena</cp:lastModifiedBy>
  <cp:revision>3</cp:revision>
  <dcterms:created xsi:type="dcterms:W3CDTF">2023-05-11T16:33:08Z</dcterms:created>
  <dcterms:modified xsi:type="dcterms:W3CDTF">2024-04-26T17:49:34Z</dcterms:modified>
</cp:coreProperties>
</file>