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19"/>
  </p:notesMasterIdLst>
  <p:sldIdLst>
    <p:sldId id="256" r:id="rId5"/>
    <p:sldId id="321" r:id="rId6"/>
    <p:sldId id="3312" r:id="rId7"/>
    <p:sldId id="4088" r:id="rId8"/>
    <p:sldId id="4092" r:id="rId9"/>
    <p:sldId id="4089" r:id="rId10"/>
    <p:sldId id="4090" r:id="rId11"/>
    <p:sldId id="4091" r:id="rId12"/>
    <p:sldId id="4064" r:id="rId13"/>
    <p:sldId id="4086" r:id="rId14"/>
    <p:sldId id="4071" r:id="rId15"/>
    <p:sldId id="4070" r:id="rId16"/>
    <p:sldId id="4055" r:id="rId17"/>
    <p:sldId id="4058"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FD9EDD74-493D-449B-750D-38058C24319A}" name="Sever, David" initials="SD" userId="S::sever_d@cde.state.co.us::991c0e51-0d05-4f08-862f-96afb5115e4a"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E72E-EDA5-4476-8CB9-715BA0EAF0D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EC6E54A-790E-45BD-9ADF-A776B699B911}">
      <dgm:prSet phldrT="[Text]" custT="1"/>
      <dgm:spPr/>
      <dgm:t>
        <a:bodyPr/>
        <a:lstStyle/>
        <a:p>
          <a:r>
            <a:rPr lang="en-US" sz="1100"/>
            <a:t>Chief Finance &amp; Ops Officer</a:t>
          </a:r>
        </a:p>
      </dgm:t>
    </dgm:pt>
    <dgm:pt modelId="{54B1F8F5-20E7-46E0-9826-16E4684A0B93}" type="parTrans" cxnId="{B7BEE281-7984-4355-8A51-B1FE0CAF9051}">
      <dgm:prSet/>
      <dgm:spPr/>
      <dgm:t>
        <a:bodyPr/>
        <a:lstStyle/>
        <a:p>
          <a:endParaRPr lang="en-US"/>
        </a:p>
      </dgm:t>
    </dgm:pt>
    <dgm:pt modelId="{1F4EB55F-C1AA-4400-A72F-27E36081D468}" type="sibTrans" cxnId="{B7BEE281-7984-4355-8A51-B1FE0CAF9051}">
      <dgm:prSet/>
      <dgm:spPr/>
      <dgm:t>
        <a:bodyPr/>
        <a:lstStyle/>
        <a:p>
          <a:endParaRPr lang="en-US"/>
        </a:p>
      </dgm:t>
    </dgm:pt>
    <dgm:pt modelId="{70D3E3AD-BF0C-4B4C-BE87-2FDB607F762B}" type="asst">
      <dgm:prSet phldrT="[Text]" custT="1"/>
      <dgm:spPr/>
      <dgm:t>
        <a:bodyPr/>
        <a:lstStyle/>
        <a:p>
          <a:r>
            <a:rPr lang="en-US" sz="1100"/>
            <a:t>Controller</a:t>
          </a:r>
        </a:p>
      </dgm:t>
    </dgm:pt>
    <dgm:pt modelId="{32F1E2BF-0429-4ADF-A732-5D70E735786C}" type="parTrans" cxnId="{EFD89396-8098-42E0-9DBA-3D23A59030C6}">
      <dgm:prSet/>
      <dgm:spPr/>
      <dgm:t>
        <a:bodyPr/>
        <a:lstStyle/>
        <a:p>
          <a:endParaRPr lang="en-US"/>
        </a:p>
      </dgm:t>
    </dgm:pt>
    <dgm:pt modelId="{30F7A692-1D19-402D-81D7-AE3C79DDC4DD}" type="sibTrans" cxnId="{EFD89396-8098-42E0-9DBA-3D23A59030C6}">
      <dgm:prSet/>
      <dgm:spPr/>
      <dgm:t>
        <a:bodyPr/>
        <a:lstStyle/>
        <a:p>
          <a:endParaRPr lang="en-US"/>
        </a:p>
      </dgm:t>
    </dgm:pt>
    <dgm:pt modelId="{D12D9F85-F479-4323-8C68-701B9957222B}" type="asst">
      <dgm:prSet phldrT="[Text]" custT="1"/>
      <dgm:spPr/>
      <dgm:t>
        <a:bodyPr/>
        <a:lstStyle/>
        <a:p>
          <a:r>
            <a:rPr lang="en-US" sz="1100"/>
            <a:t>School Nutrition Program Manager</a:t>
          </a:r>
        </a:p>
      </dgm:t>
    </dgm:pt>
    <dgm:pt modelId="{A1B54A20-1883-4890-B58B-AC0D2CB80F8F}" type="parTrans" cxnId="{18D583D7-10C4-422D-A0E7-78A5839D51C5}">
      <dgm:prSet/>
      <dgm:spPr/>
      <dgm:t>
        <a:bodyPr/>
        <a:lstStyle/>
        <a:p>
          <a:endParaRPr lang="en-US"/>
        </a:p>
      </dgm:t>
    </dgm:pt>
    <dgm:pt modelId="{62341A8E-278C-4047-91A1-FAA1AF5FE7F5}" type="sibTrans" cxnId="{18D583D7-10C4-422D-A0E7-78A5839D51C5}">
      <dgm:prSet/>
      <dgm:spPr/>
      <dgm:t>
        <a:bodyPr/>
        <a:lstStyle/>
        <a:p>
          <a:endParaRPr lang="en-US"/>
        </a:p>
      </dgm:t>
    </dgm:pt>
    <dgm:pt modelId="{DB016619-3E2F-4D02-BF02-5EC74F127AB8}" type="asst">
      <dgm:prSet phldrT="[Text]" custT="1"/>
      <dgm:spPr/>
      <dgm:t>
        <a:bodyPr/>
        <a:lstStyle/>
        <a:p>
          <a:r>
            <a:rPr lang="en-US" sz="1100"/>
            <a:t>Staff Accountant</a:t>
          </a:r>
        </a:p>
      </dgm:t>
    </dgm:pt>
    <dgm:pt modelId="{27A5F621-5A3E-4871-A341-E4C9BA861B7D}" type="parTrans" cxnId="{658DCEB3-E444-4A6E-BBBC-191E4E4E745E}">
      <dgm:prSet/>
      <dgm:spPr/>
      <dgm:t>
        <a:bodyPr/>
        <a:lstStyle/>
        <a:p>
          <a:endParaRPr lang="en-US"/>
        </a:p>
      </dgm:t>
    </dgm:pt>
    <dgm:pt modelId="{B812FFAB-671D-4388-857E-B439FCC96437}" type="sibTrans" cxnId="{658DCEB3-E444-4A6E-BBBC-191E4E4E745E}">
      <dgm:prSet/>
      <dgm:spPr/>
      <dgm:t>
        <a:bodyPr/>
        <a:lstStyle/>
        <a:p>
          <a:endParaRPr lang="en-US"/>
        </a:p>
      </dgm:t>
    </dgm:pt>
    <dgm:pt modelId="{C7F5F809-7599-4D5E-A1E4-0FC6CAC9E84F}" type="asst">
      <dgm:prSet phldrT="[Text]" custT="1"/>
      <dgm:spPr/>
      <dgm:t>
        <a:bodyPr/>
        <a:lstStyle/>
        <a:p>
          <a:pPr rtl="0"/>
          <a:r>
            <a:rPr lang="en-US" sz="1100">
              <a:latin typeface="Calibri Light" panose="020F0302020204030204"/>
            </a:rPr>
            <a:t>Senior Grant &amp; Procurement Analyst</a:t>
          </a:r>
          <a:endParaRPr lang="en-US" sz="1100"/>
        </a:p>
      </dgm:t>
    </dgm:pt>
    <dgm:pt modelId="{3A4FDB57-ECB3-4B1F-937D-5B2CC841D744}" type="parTrans" cxnId="{9770E78B-79CA-4A95-AE7C-153138361C05}">
      <dgm:prSet/>
      <dgm:spPr/>
      <dgm:t>
        <a:bodyPr/>
        <a:lstStyle/>
        <a:p>
          <a:endParaRPr lang="en-US"/>
        </a:p>
      </dgm:t>
    </dgm:pt>
    <dgm:pt modelId="{B4707917-D246-4D9E-A4A4-BFF39197DC2B}" type="sibTrans" cxnId="{9770E78B-79CA-4A95-AE7C-153138361C05}">
      <dgm:prSet/>
      <dgm:spPr/>
      <dgm:t>
        <a:bodyPr/>
        <a:lstStyle/>
        <a:p>
          <a:endParaRPr lang="en-US"/>
        </a:p>
      </dgm:t>
    </dgm:pt>
    <dgm:pt modelId="{ADC19BC2-2FFC-4F77-872B-EAF8634E9D34}" type="asst">
      <dgm:prSet phldrT="[Text]" custT="1"/>
      <dgm:spPr/>
      <dgm:t>
        <a:bodyPr/>
        <a:lstStyle/>
        <a:p>
          <a:r>
            <a:rPr lang="en-US" sz="1100"/>
            <a:t>Grants &amp; Accounting Tech</a:t>
          </a:r>
        </a:p>
      </dgm:t>
    </dgm:pt>
    <dgm:pt modelId="{63148DAD-8AF3-4210-B9BA-EFD2BAA62A8F}" type="parTrans" cxnId="{AC4E2034-C6E5-44E8-AF43-5503BDC17754}">
      <dgm:prSet/>
      <dgm:spPr/>
      <dgm:t>
        <a:bodyPr/>
        <a:lstStyle/>
        <a:p>
          <a:endParaRPr lang="en-US"/>
        </a:p>
      </dgm:t>
    </dgm:pt>
    <dgm:pt modelId="{22F69BC7-B95E-43D5-A16E-5D0C5332AE57}" type="sibTrans" cxnId="{AC4E2034-C6E5-44E8-AF43-5503BDC17754}">
      <dgm:prSet/>
      <dgm:spPr/>
      <dgm:t>
        <a:bodyPr/>
        <a:lstStyle/>
        <a:p>
          <a:endParaRPr lang="en-US"/>
        </a:p>
      </dgm:t>
    </dgm:pt>
    <dgm:pt modelId="{A3719735-EE20-48CB-8110-924EBE242DFD}" type="asst">
      <dgm:prSet phldrT="[Text]" custT="1"/>
      <dgm:spPr/>
      <dgm:t>
        <a:bodyPr/>
        <a:lstStyle/>
        <a:p>
          <a:r>
            <a:rPr lang="en-US" sz="1100"/>
            <a:t>Grants Fiscal &amp; Accounting Manager</a:t>
          </a:r>
        </a:p>
      </dgm:t>
    </dgm:pt>
    <dgm:pt modelId="{B22A603F-09CA-4B2A-824D-B58A3CE2FA0E}" type="parTrans" cxnId="{5D19708F-3957-4F7F-BE5C-846D0E4A2968}">
      <dgm:prSet/>
      <dgm:spPr/>
      <dgm:t>
        <a:bodyPr/>
        <a:lstStyle/>
        <a:p>
          <a:endParaRPr lang="en-US"/>
        </a:p>
      </dgm:t>
    </dgm:pt>
    <dgm:pt modelId="{A3323767-422E-4781-BED0-E7525F699C67}" type="sibTrans" cxnId="{5D19708F-3957-4F7F-BE5C-846D0E4A2968}">
      <dgm:prSet/>
      <dgm:spPr/>
      <dgm:t>
        <a:bodyPr/>
        <a:lstStyle/>
        <a:p>
          <a:endParaRPr lang="en-US"/>
        </a:p>
      </dgm:t>
    </dgm:pt>
    <dgm:pt modelId="{305F030B-8BE6-4D60-984B-52ED9ECB6E55}" type="asst">
      <dgm:prSet phldrT="[Text]" custT="1"/>
      <dgm:spPr/>
      <dgm:t>
        <a:bodyPr/>
        <a:lstStyle/>
        <a:p>
          <a:r>
            <a:rPr lang="en-US" sz="1100"/>
            <a:t>School Finance Manager</a:t>
          </a:r>
        </a:p>
      </dgm:t>
    </dgm:pt>
    <dgm:pt modelId="{9AF2A0FD-824D-4911-AA3C-CBF13E793533}" type="parTrans" cxnId="{3A0C9155-9E30-45C6-9801-2CF784C971D6}">
      <dgm:prSet/>
      <dgm:spPr/>
      <dgm:t>
        <a:bodyPr/>
        <a:lstStyle/>
        <a:p>
          <a:endParaRPr lang="en-US"/>
        </a:p>
      </dgm:t>
    </dgm:pt>
    <dgm:pt modelId="{EA110456-5A23-4F78-B84E-78BA07212CFC}" type="sibTrans" cxnId="{3A0C9155-9E30-45C6-9801-2CF784C971D6}">
      <dgm:prSet/>
      <dgm:spPr/>
      <dgm:t>
        <a:bodyPr/>
        <a:lstStyle/>
        <a:p>
          <a:endParaRPr lang="en-US"/>
        </a:p>
      </dgm:t>
    </dgm:pt>
    <dgm:pt modelId="{A6C3F930-C2BD-4F5F-B1CD-B91F270ED317}" type="asst">
      <dgm:prSet phldrT="[Text]" custT="1"/>
      <dgm:spPr/>
      <dgm:t>
        <a:bodyPr/>
        <a:lstStyle/>
        <a:p>
          <a:r>
            <a:rPr lang="en-US" sz="1100"/>
            <a:t>Nutrition and Data Specialist</a:t>
          </a:r>
        </a:p>
      </dgm:t>
    </dgm:pt>
    <dgm:pt modelId="{CE0B8A80-30BE-4B38-958E-09EC9540D5D5}" type="parTrans" cxnId="{B5506B64-A026-4D5F-9586-6FE8CB22B811}">
      <dgm:prSet/>
      <dgm:spPr/>
      <dgm:t>
        <a:bodyPr/>
        <a:lstStyle/>
        <a:p>
          <a:endParaRPr lang="en-US"/>
        </a:p>
      </dgm:t>
    </dgm:pt>
    <dgm:pt modelId="{D0BC0539-4E67-4E29-9741-DC78A81A5D9F}" type="sibTrans" cxnId="{B5506B64-A026-4D5F-9586-6FE8CB22B811}">
      <dgm:prSet/>
      <dgm:spPr/>
      <dgm:t>
        <a:bodyPr/>
        <a:lstStyle/>
        <a:p>
          <a:endParaRPr lang="en-US"/>
        </a:p>
      </dgm:t>
    </dgm:pt>
    <dgm:pt modelId="{2270D1C6-3B8F-4912-B81D-80EE294153BF}" type="asst">
      <dgm:prSet phldr="0"/>
      <dgm:spPr/>
      <dgm:t>
        <a:bodyPr/>
        <a:lstStyle/>
        <a:p>
          <a:pPr rtl="0"/>
          <a:r>
            <a:rPr lang="en-US">
              <a:latin typeface="Calibri Light" panose="020F0302020204030204"/>
            </a:rPr>
            <a:t>Grants &amp; Accounting Tech</a:t>
          </a:r>
        </a:p>
      </dgm:t>
    </dgm:pt>
    <dgm:pt modelId="{C26EB64B-697C-4318-908F-E0D44BF65326}" type="parTrans" cxnId="{E65048B8-C551-49B4-8B9E-746EE352696D}">
      <dgm:prSet/>
      <dgm:spPr/>
      <dgm:t>
        <a:bodyPr/>
        <a:lstStyle/>
        <a:p>
          <a:endParaRPr lang="en-US"/>
        </a:p>
      </dgm:t>
    </dgm:pt>
    <dgm:pt modelId="{6C501DE5-64E2-410E-8985-1747C2890776}" type="sibTrans" cxnId="{E65048B8-C551-49B4-8B9E-746EE352696D}">
      <dgm:prSet/>
      <dgm:spPr/>
      <dgm:t>
        <a:bodyPr/>
        <a:lstStyle/>
        <a:p>
          <a:endParaRPr lang="en-US"/>
        </a:p>
      </dgm:t>
    </dgm:pt>
    <dgm:pt modelId="{3D7BE105-86B0-424F-A3E2-E40D8B4365F8}" type="pres">
      <dgm:prSet presAssocID="{46ADE72E-EDA5-4476-8CB9-715BA0EAF0DB}" presName="mainComposite" presStyleCnt="0">
        <dgm:presLayoutVars>
          <dgm:chPref val="1"/>
          <dgm:dir/>
          <dgm:animOne val="branch"/>
          <dgm:animLvl val="lvl"/>
          <dgm:resizeHandles val="exact"/>
        </dgm:presLayoutVars>
      </dgm:prSet>
      <dgm:spPr/>
    </dgm:pt>
    <dgm:pt modelId="{53B27D27-9CA3-4721-8A1D-52160B487B00}" type="pres">
      <dgm:prSet presAssocID="{46ADE72E-EDA5-4476-8CB9-715BA0EAF0DB}" presName="hierFlow" presStyleCnt="0"/>
      <dgm:spPr/>
    </dgm:pt>
    <dgm:pt modelId="{4A24BE15-84C8-4345-B580-55AEDC1EC526}" type="pres">
      <dgm:prSet presAssocID="{46ADE72E-EDA5-4476-8CB9-715BA0EAF0DB}" presName="hierChild1" presStyleCnt="0">
        <dgm:presLayoutVars>
          <dgm:chPref val="1"/>
          <dgm:animOne val="branch"/>
          <dgm:animLvl val="lvl"/>
        </dgm:presLayoutVars>
      </dgm:prSet>
      <dgm:spPr/>
    </dgm:pt>
    <dgm:pt modelId="{A1693CAC-F2AF-47B7-BC03-D49056CDDCE9}" type="pres">
      <dgm:prSet presAssocID="{9EC6E54A-790E-45BD-9ADF-A776B699B911}" presName="Name14" presStyleCnt="0"/>
      <dgm:spPr/>
    </dgm:pt>
    <dgm:pt modelId="{345E6F81-8F8A-4040-9BFB-D81350A78A84}" type="pres">
      <dgm:prSet presAssocID="{9EC6E54A-790E-45BD-9ADF-A776B699B911}" presName="level1Shape" presStyleLbl="node0" presStyleIdx="0" presStyleCnt="1">
        <dgm:presLayoutVars>
          <dgm:chPref val="3"/>
        </dgm:presLayoutVars>
      </dgm:prSet>
      <dgm:spPr/>
    </dgm:pt>
    <dgm:pt modelId="{6889C11E-77EB-4998-A752-C6DD76C6CE8B}" type="pres">
      <dgm:prSet presAssocID="{9EC6E54A-790E-45BD-9ADF-A776B699B911}" presName="hierChild2" presStyleCnt="0"/>
      <dgm:spPr/>
    </dgm:pt>
    <dgm:pt modelId="{FD5DCE0C-349B-4488-8104-154F9DBBCA9F}" type="pres">
      <dgm:prSet presAssocID="{32F1E2BF-0429-4ADF-A732-5D70E735786C}" presName="Name19" presStyleLbl="parChTrans1D2" presStyleIdx="0" presStyleCnt="4"/>
      <dgm:spPr/>
    </dgm:pt>
    <dgm:pt modelId="{697FBF22-661E-4BFD-8514-630FD8894BFC}" type="pres">
      <dgm:prSet presAssocID="{70D3E3AD-BF0C-4B4C-BE87-2FDB607F762B}" presName="Name21" presStyleCnt="0"/>
      <dgm:spPr/>
    </dgm:pt>
    <dgm:pt modelId="{491A795B-1FEE-46A8-9D7E-46B55EF93016}" type="pres">
      <dgm:prSet presAssocID="{70D3E3AD-BF0C-4B4C-BE87-2FDB607F762B}" presName="level2Shape" presStyleLbl="asst1" presStyleIdx="0" presStyleCnt="9"/>
      <dgm:spPr/>
    </dgm:pt>
    <dgm:pt modelId="{FD542564-4715-447A-B888-32F53E560DFB}" type="pres">
      <dgm:prSet presAssocID="{70D3E3AD-BF0C-4B4C-BE87-2FDB607F762B}" presName="hierChild3" presStyleCnt="0"/>
      <dgm:spPr/>
    </dgm:pt>
    <dgm:pt modelId="{86E73059-737F-4CD2-AB85-B062325A61EC}" type="pres">
      <dgm:prSet presAssocID="{27A5F621-5A3E-4871-A341-E4C9BA861B7D}" presName="Name19" presStyleLbl="parChTrans1D3" presStyleIdx="0" presStyleCnt="5"/>
      <dgm:spPr/>
    </dgm:pt>
    <dgm:pt modelId="{51880727-0B95-4B28-A045-B4A4852FA830}" type="pres">
      <dgm:prSet presAssocID="{DB016619-3E2F-4D02-BF02-5EC74F127AB8}" presName="Name21" presStyleCnt="0"/>
      <dgm:spPr/>
    </dgm:pt>
    <dgm:pt modelId="{D847AEAD-C6CD-4273-AF7B-4A4BA5FD4B44}" type="pres">
      <dgm:prSet presAssocID="{DB016619-3E2F-4D02-BF02-5EC74F127AB8}" presName="level2Shape" presStyleLbl="asst1" presStyleIdx="1" presStyleCnt="9"/>
      <dgm:spPr/>
    </dgm:pt>
    <dgm:pt modelId="{B38A9360-2686-4943-BB87-48E56BF8B863}" type="pres">
      <dgm:prSet presAssocID="{DB016619-3E2F-4D02-BF02-5EC74F127AB8}" presName="hierChild3" presStyleCnt="0"/>
      <dgm:spPr/>
    </dgm:pt>
    <dgm:pt modelId="{618303CA-F9A3-4C86-A027-C1E35BE54B5B}" type="pres">
      <dgm:prSet presAssocID="{B22A603F-09CA-4B2A-824D-B58A3CE2FA0E}" presName="Name19" presStyleLbl="parChTrans1D2" presStyleIdx="1" presStyleCnt="4"/>
      <dgm:spPr/>
    </dgm:pt>
    <dgm:pt modelId="{B9D783B6-DA0E-48E4-AA50-ADF101046D81}" type="pres">
      <dgm:prSet presAssocID="{A3719735-EE20-48CB-8110-924EBE242DFD}" presName="Name21" presStyleCnt="0"/>
      <dgm:spPr/>
    </dgm:pt>
    <dgm:pt modelId="{294DFAE8-5C8D-41D4-BF53-501711D42D50}" type="pres">
      <dgm:prSet presAssocID="{A3719735-EE20-48CB-8110-924EBE242DFD}" presName="level2Shape" presStyleLbl="asst1" presStyleIdx="2" presStyleCnt="9"/>
      <dgm:spPr/>
    </dgm:pt>
    <dgm:pt modelId="{12996163-664A-4A9B-AFD9-709190710178}" type="pres">
      <dgm:prSet presAssocID="{A3719735-EE20-48CB-8110-924EBE242DFD}" presName="hierChild3" presStyleCnt="0"/>
      <dgm:spPr/>
    </dgm:pt>
    <dgm:pt modelId="{D51DA73E-E895-45D5-8A89-1BFBD89E6237}" type="pres">
      <dgm:prSet presAssocID="{3A4FDB57-ECB3-4B1F-937D-5B2CC841D744}" presName="Name19" presStyleLbl="parChTrans1D3" presStyleIdx="1" presStyleCnt="5"/>
      <dgm:spPr/>
    </dgm:pt>
    <dgm:pt modelId="{27945306-BC5F-4902-A247-E8A60DC45476}" type="pres">
      <dgm:prSet presAssocID="{C7F5F809-7599-4D5E-A1E4-0FC6CAC9E84F}" presName="Name21" presStyleCnt="0"/>
      <dgm:spPr/>
    </dgm:pt>
    <dgm:pt modelId="{9A05BE83-8010-4DAD-8BC9-FE0615C0A058}" type="pres">
      <dgm:prSet presAssocID="{C7F5F809-7599-4D5E-A1E4-0FC6CAC9E84F}" presName="level2Shape" presStyleLbl="asst1" presStyleIdx="3" presStyleCnt="9"/>
      <dgm:spPr/>
    </dgm:pt>
    <dgm:pt modelId="{688B9BAA-2D3C-40AB-87F2-D3A0DA51A546}" type="pres">
      <dgm:prSet presAssocID="{C7F5F809-7599-4D5E-A1E4-0FC6CAC9E84F}" presName="hierChild3" presStyleCnt="0"/>
      <dgm:spPr/>
    </dgm:pt>
    <dgm:pt modelId="{7ADDCB71-C51E-414D-9216-2A390D7FE23A}" type="pres">
      <dgm:prSet presAssocID="{63148DAD-8AF3-4210-B9BA-EFD2BAA62A8F}" presName="Name19" presStyleLbl="parChTrans1D3" presStyleIdx="2" presStyleCnt="5"/>
      <dgm:spPr/>
    </dgm:pt>
    <dgm:pt modelId="{75F2A06A-35B0-4235-B592-AAF653068E81}" type="pres">
      <dgm:prSet presAssocID="{ADC19BC2-2FFC-4F77-872B-EAF8634E9D34}" presName="Name21" presStyleCnt="0"/>
      <dgm:spPr/>
    </dgm:pt>
    <dgm:pt modelId="{609AB35F-7DCB-4C64-B71A-820A479CAEFD}" type="pres">
      <dgm:prSet presAssocID="{ADC19BC2-2FFC-4F77-872B-EAF8634E9D34}" presName="level2Shape" presStyleLbl="asst1" presStyleIdx="4" presStyleCnt="9"/>
      <dgm:spPr/>
    </dgm:pt>
    <dgm:pt modelId="{0D407158-7F2E-4883-8DF2-BAD41C0008BB}" type="pres">
      <dgm:prSet presAssocID="{ADC19BC2-2FFC-4F77-872B-EAF8634E9D34}" presName="hierChild3" presStyleCnt="0"/>
      <dgm:spPr/>
    </dgm:pt>
    <dgm:pt modelId="{6C11A8CF-FCE0-4AAE-BE50-0299D99984A0}" type="pres">
      <dgm:prSet presAssocID="{C26EB64B-697C-4318-908F-E0D44BF65326}" presName="Name19" presStyleLbl="parChTrans1D3" presStyleIdx="3" presStyleCnt="5"/>
      <dgm:spPr/>
    </dgm:pt>
    <dgm:pt modelId="{F9B386DB-F977-404C-B77D-62EE0298F328}" type="pres">
      <dgm:prSet presAssocID="{2270D1C6-3B8F-4912-B81D-80EE294153BF}" presName="Name21" presStyleCnt="0"/>
      <dgm:spPr/>
    </dgm:pt>
    <dgm:pt modelId="{94216063-FFAB-44B9-8C95-CD253EA87AF9}" type="pres">
      <dgm:prSet presAssocID="{2270D1C6-3B8F-4912-B81D-80EE294153BF}" presName="level2Shape" presStyleLbl="asst1" presStyleIdx="5" presStyleCnt="9"/>
      <dgm:spPr/>
    </dgm:pt>
    <dgm:pt modelId="{4717F296-C734-44C3-BD02-42364E55DF7E}" type="pres">
      <dgm:prSet presAssocID="{2270D1C6-3B8F-4912-B81D-80EE294153BF}" presName="hierChild3" presStyleCnt="0"/>
      <dgm:spPr/>
    </dgm:pt>
    <dgm:pt modelId="{BFF2719A-5DEC-40A3-901B-EBF0E9B97033}" type="pres">
      <dgm:prSet presAssocID="{A1B54A20-1883-4890-B58B-AC0D2CB80F8F}" presName="Name19" presStyleLbl="parChTrans1D2" presStyleIdx="2" presStyleCnt="4"/>
      <dgm:spPr/>
    </dgm:pt>
    <dgm:pt modelId="{AD1EEA41-1224-4A05-B526-6586F70A66B8}" type="pres">
      <dgm:prSet presAssocID="{D12D9F85-F479-4323-8C68-701B9957222B}" presName="Name21" presStyleCnt="0"/>
      <dgm:spPr/>
    </dgm:pt>
    <dgm:pt modelId="{6AA6B494-FE13-4ACE-99F7-F5BDFFAB70E1}" type="pres">
      <dgm:prSet presAssocID="{D12D9F85-F479-4323-8C68-701B9957222B}" presName="level2Shape" presStyleLbl="asst1" presStyleIdx="6" presStyleCnt="9"/>
      <dgm:spPr/>
    </dgm:pt>
    <dgm:pt modelId="{E543470E-D86E-41E4-903B-3D5E29B79FC8}" type="pres">
      <dgm:prSet presAssocID="{D12D9F85-F479-4323-8C68-701B9957222B}" presName="hierChild3" presStyleCnt="0"/>
      <dgm:spPr/>
    </dgm:pt>
    <dgm:pt modelId="{3B8B50ED-4F85-4771-B2B9-F20305E8E137}" type="pres">
      <dgm:prSet presAssocID="{CE0B8A80-30BE-4B38-958E-09EC9540D5D5}" presName="Name19" presStyleLbl="parChTrans1D3" presStyleIdx="4" presStyleCnt="5"/>
      <dgm:spPr/>
    </dgm:pt>
    <dgm:pt modelId="{C872ABB2-2C4A-4BA4-B4E7-5EDF6E50092F}" type="pres">
      <dgm:prSet presAssocID="{A6C3F930-C2BD-4F5F-B1CD-B91F270ED317}" presName="Name21" presStyleCnt="0"/>
      <dgm:spPr/>
    </dgm:pt>
    <dgm:pt modelId="{0538BCA5-39C3-40F2-B274-04CC91411CD6}" type="pres">
      <dgm:prSet presAssocID="{A6C3F930-C2BD-4F5F-B1CD-B91F270ED317}" presName="level2Shape" presStyleLbl="asst1" presStyleIdx="7" presStyleCnt="9"/>
      <dgm:spPr/>
    </dgm:pt>
    <dgm:pt modelId="{5E21CDB6-70BD-4D2B-8D06-5BF9DF20189B}" type="pres">
      <dgm:prSet presAssocID="{A6C3F930-C2BD-4F5F-B1CD-B91F270ED317}" presName="hierChild3" presStyleCnt="0"/>
      <dgm:spPr/>
    </dgm:pt>
    <dgm:pt modelId="{7E3D2293-3CD0-4047-86E1-C76A54F0DA39}" type="pres">
      <dgm:prSet presAssocID="{9AF2A0FD-824D-4911-AA3C-CBF13E793533}" presName="Name19" presStyleLbl="parChTrans1D2" presStyleIdx="3" presStyleCnt="4"/>
      <dgm:spPr/>
    </dgm:pt>
    <dgm:pt modelId="{EECD745A-8D28-43FF-9BF0-E722F2518435}" type="pres">
      <dgm:prSet presAssocID="{305F030B-8BE6-4D60-984B-52ED9ECB6E55}" presName="Name21" presStyleCnt="0"/>
      <dgm:spPr/>
    </dgm:pt>
    <dgm:pt modelId="{77EC81D7-3564-459F-A38D-DFD78EA7BB70}" type="pres">
      <dgm:prSet presAssocID="{305F030B-8BE6-4D60-984B-52ED9ECB6E55}" presName="level2Shape" presStyleLbl="asst1" presStyleIdx="8" presStyleCnt="9"/>
      <dgm:spPr/>
    </dgm:pt>
    <dgm:pt modelId="{8D6B2CDE-1C5D-4078-BD61-A4C7C79AD05C}" type="pres">
      <dgm:prSet presAssocID="{305F030B-8BE6-4D60-984B-52ED9ECB6E55}" presName="hierChild3" presStyleCnt="0"/>
      <dgm:spPr/>
    </dgm:pt>
    <dgm:pt modelId="{35E6980D-178E-493F-90D3-AC069AF3D485}" type="pres">
      <dgm:prSet presAssocID="{46ADE72E-EDA5-4476-8CB9-715BA0EAF0DB}" presName="bgShapesFlow" presStyleCnt="0"/>
      <dgm:spPr/>
    </dgm:pt>
  </dgm:ptLst>
  <dgm:cxnLst>
    <dgm:cxn modelId="{82C62D19-7216-4A67-921E-71D1FA2FCC3E}" type="presOf" srcId="{3A4FDB57-ECB3-4B1F-937D-5B2CC841D744}" destId="{D51DA73E-E895-45D5-8A89-1BFBD89E6237}" srcOrd="0" destOrd="0" presId="urn:microsoft.com/office/officeart/2005/8/layout/hierarchy6"/>
    <dgm:cxn modelId="{AC4E2034-C6E5-44E8-AF43-5503BDC17754}" srcId="{A3719735-EE20-48CB-8110-924EBE242DFD}" destId="{ADC19BC2-2FFC-4F77-872B-EAF8634E9D34}" srcOrd="1" destOrd="0" parTransId="{63148DAD-8AF3-4210-B9BA-EFD2BAA62A8F}" sibTransId="{22F69BC7-B95E-43D5-A16E-5D0C5332AE57}"/>
    <dgm:cxn modelId="{54559B62-ED64-4AA9-910F-F413671529B3}" type="presOf" srcId="{A6C3F930-C2BD-4F5F-B1CD-B91F270ED317}" destId="{0538BCA5-39C3-40F2-B274-04CC91411CD6}" srcOrd="0" destOrd="0" presId="urn:microsoft.com/office/officeart/2005/8/layout/hierarchy6"/>
    <dgm:cxn modelId="{B5506B64-A026-4D5F-9586-6FE8CB22B811}" srcId="{D12D9F85-F479-4323-8C68-701B9957222B}" destId="{A6C3F930-C2BD-4F5F-B1CD-B91F270ED317}" srcOrd="0" destOrd="0" parTransId="{CE0B8A80-30BE-4B38-958E-09EC9540D5D5}" sibTransId="{D0BC0539-4E67-4E29-9741-DC78A81A5D9F}"/>
    <dgm:cxn modelId="{3956A44B-0377-4D91-A183-1B1D4D06384F}" type="presOf" srcId="{A3719735-EE20-48CB-8110-924EBE242DFD}" destId="{294DFAE8-5C8D-41D4-BF53-501711D42D50}" srcOrd="0" destOrd="0" presId="urn:microsoft.com/office/officeart/2005/8/layout/hierarchy6"/>
    <dgm:cxn modelId="{C9862C75-9A46-4B99-9704-8B8EE4070FAB}" type="presOf" srcId="{DB016619-3E2F-4D02-BF02-5EC74F127AB8}" destId="{D847AEAD-C6CD-4273-AF7B-4A4BA5FD4B44}" srcOrd="0" destOrd="0" presId="urn:microsoft.com/office/officeart/2005/8/layout/hierarchy6"/>
    <dgm:cxn modelId="{3A0C9155-9E30-45C6-9801-2CF784C971D6}" srcId="{9EC6E54A-790E-45BD-9ADF-A776B699B911}" destId="{305F030B-8BE6-4D60-984B-52ED9ECB6E55}" srcOrd="3" destOrd="0" parTransId="{9AF2A0FD-824D-4911-AA3C-CBF13E793533}" sibTransId="{EA110456-5A23-4F78-B84E-78BA07212CFC}"/>
    <dgm:cxn modelId="{3B9C0078-1661-468D-95DA-2C569A92E701}" type="presOf" srcId="{9EC6E54A-790E-45BD-9ADF-A776B699B911}" destId="{345E6F81-8F8A-4040-9BFB-D81350A78A84}" srcOrd="0" destOrd="0" presId="urn:microsoft.com/office/officeart/2005/8/layout/hierarchy6"/>
    <dgm:cxn modelId="{D8621A7B-2CE2-48D4-9C79-B33C38E692A9}" type="presOf" srcId="{B22A603F-09CA-4B2A-824D-B58A3CE2FA0E}" destId="{618303CA-F9A3-4C86-A027-C1E35BE54B5B}" srcOrd="0" destOrd="0" presId="urn:microsoft.com/office/officeart/2005/8/layout/hierarchy6"/>
    <dgm:cxn modelId="{A225D67E-38A9-4EC2-A544-E5B0B5E47719}" type="presOf" srcId="{32F1E2BF-0429-4ADF-A732-5D70E735786C}" destId="{FD5DCE0C-349B-4488-8104-154F9DBBCA9F}" srcOrd="0" destOrd="0" presId="urn:microsoft.com/office/officeart/2005/8/layout/hierarchy6"/>
    <dgm:cxn modelId="{B7BEE281-7984-4355-8A51-B1FE0CAF9051}" srcId="{46ADE72E-EDA5-4476-8CB9-715BA0EAF0DB}" destId="{9EC6E54A-790E-45BD-9ADF-A776B699B911}" srcOrd="0" destOrd="0" parTransId="{54B1F8F5-20E7-46E0-9826-16E4684A0B93}" sibTransId="{1F4EB55F-C1AA-4400-A72F-27E36081D468}"/>
    <dgm:cxn modelId="{9770E78B-79CA-4A95-AE7C-153138361C05}" srcId="{A3719735-EE20-48CB-8110-924EBE242DFD}" destId="{C7F5F809-7599-4D5E-A1E4-0FC6CAC9E84F}" srcOrd="0" destOrd="0" parTransId="{3A4FDB57-ECB3-4B1F-937D-5B2CC841D744}" sibTransId="{B4707917-D246-4D9E-A4A4-BFF39197DC2B}"/>
    <dgm:cxn modelId="{D3E2F78C-FBF4-426B-914C-5C04B91F8FCB}" type="presOf" srcId="{C7F5F809-7599-4D5E-A1E4-0FC6CAC9E84F}" destId="{9A05BE83-8010-4DAD-8BC9-FE0615C0A058}" srcOrd="0" destOrd="0" presId="urn:microsoft.com/office/officeart/2005/8/layout/hierarchy6"/>
    <dgm:cxn modelId="{5D19708F-3957-4F7F-BE5C-846D0E4A2968}" srcId="{9EC6E54A-790E-45BD-9ADF-A776B699B911}" destId="{A3719735-EE20-48CB-8110-924EBE242DFD}" srcOrd="1" destOrd="0" parTransId="{B22A603F-09CA-4B2A-824D-B58A3CE2FA0E}" sibTransId="{A3323767-422E-4781-BED0-E7525F699C67}"/>
    <dgm:cxn modelId="{159C8391-1757-4E50-9C2B-B0550FBEA87E}" type="presOf" srcId="{D12D9F85-F479-4323-8C68-701B9957222B}" destId="{6AA6B494-FE13-4ACE-99F7-F5BDFFAB70E1}" srcOrd="0" destOrd="0" presId="urn:microsoft.com/office/officeart/2005/8/layout/hierarchy6"/>
    <dgm:cxn modelId="{0493AB91-F618-4226-B1A8-1878B34AB7FC}" type="presOf" srcId="{9AF2A0FD-824D-4911-AA3C-CBF13E793533}" destId="{7E3D2293-3CD0-4047-86E1-C76A54F0DA39}" srcOrd="0" destOrd="0" presId="urn:microsoft.com/office/officeart/2005/8/layout/hierarchy6"/>
    <dgm:cxn modelId="{001F3495-4CB6-4DC7-ABBC-12E6281EA038}" type="presOf" srcId="{2270D1C6-3B8F-4912-B81D-80EE294153BF}" destId="{94216063-FFAB-44B9-8C95-CD253EA87AF9}" srcOrd="0" destOrd="0" presId="urn:microsoft.com/office/officeart/2005/8/layout/hierarchy6"/>
    <dgm:cxn modelId="{EFD89396-8098-42E0-9DBA-3D23A59030C6}" srcId="{9EC6E54A-790E-45BD-9ADF-A776B699B911}" destId="{70D3E3AD-BF0C-4B4C-BE87-2FDB607F762B}" srcOrd="0" destOrd="0" parTransId="{32F1E2BF-0429-4ADF-A732-5D70E735786C}" sibTransId="{30F7A692-1D19-402D-81D7-AE3C79DDC4DD}"/>
    <dgm:cxn modelId="{6174CC9A-C1C9-4A2E-8E27-AC6DE1C6DA38}" type="presOf" srcId="{ADC19BC2-2FFC-4F77-872B-EAF8634E9D34}" destId="{609AB35F-7DCB-4C64-B71A-820A479CAEFD}" srcOrd="0" destOrd="0" presId="urn:microsoft.com/office/officeart/2005/8/layout/hierarchy6"/>
    <dgm:cxn modelId="{EEBD369E-C1AD-463E-8702-18B1BBB66CDB}" type="presOf" srcId="{A1B54A20-1883-4890-B58B-AC0D2CB80F8F}" destId="{BFF2719A-5DEC-40A3-901B-EBF0E9B97033}" srcOrd="0" destOrd="0" presId="urn:microsoft.com/office/officeart/2005/8/layout/hierarchy6"/>
    <dgm:cxn modelId="{85DD15AB-8BA1-4A5C-92A5-F5B18CD68B97}" type="presOf" srcId="{305F030B-8BE6-4D60-984B-52ED9ECB6E55}" destId="{77EC81D7-3564-459F-A38D-DFD78EA7BB70}" srcOrd="0" destOrd="0" presId="urn:microsoft.com/office/officeart/2005/8/layout/hierarchy6"/>
    <dgm:cxn modelId="{658DCEB3-E444-4A6E-BBBC-191E4E4E745E}" srcId="{70D3E3AD-BF0C-4B4C-BE87-2FDB607F762B}" destId="{DB016619-3E2F-4D02-BF02-5EC74F127AB8}" srcOrd="0" destOrd="0" parTransId="{27A5F621-5A3E-4871-A341-E4C9BA861B7D}" sibTransId="{B812FFAB-671D-4388-857E-B439FCC96437}"/>
    <dgm:cxn modelId="{E65048B8-C551-49B4-8B9E-746EE352696D}" srcId="{A3719735-EE20-48CB-8110-924EBE242DFD}" destId="{2270D1C6-3B8F-4912-B81D-80EE294153BF}" srcOrd="2" destOrd="0" parTransId="{C26EB64B-697C-4318-908F-E0D44BF65326}" sibTransId="{6C501DE5-64E2-410E-8985-1747C2890776}"/>
    <dgm:cxn modelId="{0E7693B8-E08E-4186-ACF6-6E2180D09182}" type="presOf" srcId="{63148DAD-8AF3-4210-B9BA-EFD2BAA62A8F}" destId="{7ADDCB71-C51E-414D-9216-2A390D7FE23A}" srcOrd="0" destOrd="0" presId="urn:microsoft.com/office/officeart/2005/8/layout/hierarchy6"/>
    <dgm:cxn modelId="{C38C8BB9-2A28-43CD-82FC-C31A765DF82E}" type="presOf" srcId="{27A5F621-5A3E-4871-A341-E4C9BA861B7D}" destId="{86E73059-737F-4CD2-AB85-B062325A61EC}" srcOrd="0" destOrd="0" presId="urn:microsoft.com/office/officeart/2005/8/layout/hierarchy6"/>
    <dgm:cxn modelId="{6EA232C0-79ED-460B-BE13-4382F4D858C7}" type="presOf" srcId="{C26EB64B-697C-4318-908F-E0D44BF65326}" destId="{6C11A8CF-FCE0-4AAE-BE50-0299D99984A0}" srcOrd="0" destOrd="0" presId="urn:microsoft.com/office/officeart/2005/8/layout/hierarchy6"/>
    <dgm:cxn modelId="{18D583D7-10C4-422D-A0E7-78A5839D51C5}" srcId="{9EC6E54A-790E-45BD-9ADF-A776B699B911}" destId="{D12D9F85-F479-4323-8C68-701B9957222B}" srcOrd="2" destOrd="0" parTransId="{A1B54A20-1883-4890-B58B-AC0D2CB80F8F}" sibTransId="{62341A8E-278C-4047-91A1-FAA1AF5FE7F5}"/>
    <dgm:cxn modelId="{08EF04D8-C306-4527-AEF8-112BE8FA9614}" type="presOf" srcId="{46ADE72E-EDA5-4476-8CB9-715BA0EAF0DB}" destId="{3D7BE105-86B0-424F-A3E2-E40D8B4365F8}" srcOrd="0" destOrd="0" presId="urn:microsoft.com/office/officeart/2005/8/layout/hierarchy6"/>
    <dgm:cxn modelId="{94AEDFE0-E0FB-41DD-8079-BEDE42FE59F8}" type="presOf" srcId="{CE0B8A80-30BE-4B38-958E-09EC9540D5D5}" destId="{3B8B50ED-4F85-4771-B2B9-F20305E8E137}" srcOrd="0" destOrd="0" presId="urn:microsoft.com/office/officeart/2005/8/layout/hierarchy6"/>
    <dgm:cxn modelId="{65B6CAFA-F4E8-401A-B4CD-FA9B9C5ED605}" type="presOf" srcId="{70D3E3AD-BF0C-4B4C-BE87-2FDB607F762B}" destId="{491A795B-1FEE-46A8-9D7E-46B55EF93016}" srcOrd="0" destOrd="0" presId="urn:microsoft.com/office/officeart/2005/8/layout/hierarchy6"/>
    <dgm:cxn modelId="{42176F29-6931-4E50-AB8B-013B838843FD}" type="presParOf" srcId="{3D7BE105-86B0-424F-A3E2-E40D8B4365F8}" destId="{53B27D27-9CA3-4721-8A1D-52160B487B00}" srcOrd="0" destOrd="0" presId="urn:microsoft.com/office/officeart/2005/8/layout/hierarchy6"/>
    <dgm:cxn modelId="{C7252135-FBFF-4C2D-965B-7867318F5D15}" type="presParOf" srcId="{53B27D27-9CA3-4721-8A1D-52160B487B00}" destId="{4A24BE15-84C8-4345-B580-55AEDC1EC526}" srcOrd="0" destOrd="0" presId="urn:microsoft.com/office/officeart/2005/8/layout/hierarchy6"/>
    <dgm:cxn modelId="{A0FC838D-2D85-4CA5-8280-FD4A47C07AD2}" type="presParOf" srcId="{4A24BE15-84C8-4345-B580-55AEDC1EC526}" destId="{A1693CAC-F2AF-47B7-BC03-D49056CDDCE9}" srcOrd="0" destOrd="0" presId="urn:microsoft.com/office/officeart/2005/8/layout/hierarchy6"/>
    <dgm:cxn modelId="{7318FBB4-13D0-4653-8239-742E2E9827F1}" type="presParOf" srcId="{A1693CAC-F2AF-47B7-BC03-D49056CDDCE9}" destId="{345E6F81-8F8A-4040-9BFB-D81350A78A84}" srcOrd="0" destOrd="0" presId="urn:microsoft.com/office/officeart/2005/8/layout/hierarchy6"/>
    <dgm:cxn modelId="{F1236B32-A46E-4B6A-AEB0-845CFB8DB309}" type="presParOf" srcId="{A1693CAC-F2AF-47B7-BC03-D49056CDDCE9}" destId="{6889C11E-77EB-4998-A752-C6DD76C6CE8B}" srcOrd="1" destOrd="0" presId="urn:microsoft.com/office/officeart/2005/8/layout/hierarchy6"/>
    <dgm:cxn modelId="{4A288AB5-C5A0-4CF7-B88E-278CC3A59322}" type="presParOf" srcId="{6889C11E-77EB-4998-A752-C6DD76C6CE8B}" destId="{FD5DCE0C-349B-4488-8104-154F9DBBCA9F}" srcOrd="0" destOrd="0" presId="urn:microsoft.com/office/officeart/2005/8/layout/hierarchy6"/>
    <dgm:cxn modelId="{552F54AF-34A0-4E05-9F85-39B82C377DC3}" type="presParOf" srcId="{6889C11E-77EB-4998-A752-C6DD76C6CE8B}" destId="{697FBF22-661E-4BFD-8514-630FD8894BFC}" srcOrd="1" destOrd="0" presId="urn:microsoft.com/office/officeart/2005/8/layout/hierarchy6"/>
    <dgm:cxn modelId="{E107D335-B702-408F-AF8B-36CC3F2B418A}" type="presParOf" srcId="{697FBF22-661E-4BFD-8514-630FD8894BFC}" destId="{491A795B-1FEE-46A8-9D7E-46B55EF93016}" srcOrd="0" destOrd="0" presId="urn:microsoft.com/office/officeart/2005/8/layout/hierarchy6"/>
    <dgm:cxn modelId="{EBB4E305-BC47-4EEA-9E26-A099B0A77004}" type="presParOf" srcId="{697FBF22-661E-4BFD-8514-630FD8894BFC}" destId="{FD542564-4715-447A-B888-32F53E560DFB}" srcOrd="1" destOrd="0" presId="urn:microsoft.com/office/officeart/2005/8/layout/hierarchy6"/>
    <dgm:cxn modelId="{B7B227D8-77E7-4251-924C-5D3F4246ADAB}" type="presParOf" srcId="{FD542564-4715-447A-B888-32F53E560DFB}" destId="{86E73059-737F-4CD2-AB85-B062325A61EC}" srcOrd="0" destOrd="0" presId="urn:microsoft.com/office/officeart/2005/8/layout/hierarchy6"/>
    <dgm:cxn modelId="{886A1AF1-4199-4175-85EC-BD1B7CD448FF}" type="presParOf" srcId="{FD542564-4715-447A-B888-32F53E560DFB}" destId="{51880727-0B95-4B28-A045-B4A4852FA830}" srcOrd="1" destOrd="0" presId="urn:microsoft.com/office/officeart/2005/8/layout/hierarchy6"/>
    <dgm:cxn modelId="{CE3B68B0-5AEB-4C24-9580-904A2AFC4798}" type="presParOf" srcId="{51880727-0B95-4B28-A045-B4A4852FA830}" destId="{D847AEAD-C6CD-4273-AF7B-4A4BA5FD4B44}" srcOrd="0" destOrd="0" presId="urn:microsoft.com/office/officeart/2005/8/layout/hierarchy6"/>
    <dgm:cxn modelId="{67F153FE-8F6F-441F-A751-2D86D70A4399}" type="presParOf" srcId="{51880727-0B95-4B28-A045-B4A4852FA830}" destId="{B38A9360-2686-4943-BB87-48E56BF8B863}" srcOrd="1" destOrd="0" presId="urn:microsoft.com/office/officeart/2005/8/layout/hierarchy6"/>
    <dgm:cxn modelId="{996FB1BD-56DD-42D8-9E4D-6991890F445C}" type="presParOf" srcId="{6889C11E-77EB-4998-A752-C6DD76C6CE8B}" destId="{618303CA-F9A3-4C86-A027-C1E35BE54B5B}" srcOrd="2" destOrd="0" presId="urn:microsoft.com/office/officeart/2005/8/layout/hierarchy6"/>
    <dgm:cxn modelId="{A084DF64-EE41-411B-9C52-CC1DA6C13449}" type="presParOf" srcId="{6889C11E-77EB-4998-A752-C6DD76C6CE8B}" destId="{B9D783B6-DA0E-48E4-AA50-ADF101046D81}" srcOrd="3" destOrd="0" presId="urn:microsoft.com/office/officeart/2005/8/layout/hierarchy6"/>
    <dgm:cxn modelId="{45F4ABD1-50F6-4F4E-BD8B-2FB5701403D3}" type="presParOf" srcId="{B9D783B6-DA0E-48E4-AA50-ADF101046D81}" destId="{294DFAE8-5C8D-41D4-BF53-501711D42D50}" srcOrd="0" destOrd="0" presId="urn:microsoft.com/office/officeart/2005/8/layout/hierarchy6"/>
    <dgm:cxn modelId="{F4C1F1D2-3C69-4C1C-BF62-913D9B5206EF}" type="presParOf" srcId="{B9D783B6-DA0E-48E4-AA50-ADF101046D81}" destId="{12996163-664A-4A9B-AFD9-709190710178}" srcOrd="1" destOrd="0" presId="urn:microsoft.com/office/officeart/2005/8/layout/hierarchy6"/>
    <dgm:cxn modelId="{50DD44CE-FEDD-4B6E-BC68-24344AF856F4}" type="presParOf" srcId="{12996163-664A-4A9B-AFD9-709190710178}" destId="{D51DA73E-E895-45D5-8A89-1BFBD89E6237}" srcOrd="0" destOrd="0" presId="urn:microsoft.com/office/officeart/2005/8/layout/hierarchy6"/>
    <dgm:cxn modelId="{B79C1345-6779-4AF2-9285-208E2ED23B74}" type="presParOf" srcId="{12996163-664A-4A9B-AFD9-709190710178}" destId="{27945306-BC5F-4902-A247-E8A60DC45476}" srcOrd="1" destOrd="0" presId="urn:microsoft.com/office/officeart/2005/8/layout/hierarchy6"/>
    <dgm:cxn modelId="{1B91E320-AECC-4476-BE07-9F1A8F9FDAFA}" type="presParOf" srcId="{27945306-BC5F-4902-A247-E8A60DC45476}" destId="{9A05BE83-8010-4DAD-8BC9-FE0615C0A058}" srcOrd="0" destOrd="0" presId="urn:microsoft.com/office/officeart/2005/8/layout/hierarchy6"/>
    <dgm:cxn modelId="{723A3C9B-0736-40EC-AFD9-2EB165CAF87B}" type="presParOf" srcId="{27945306-BC5F-4902-A247-E8A60DC45476}" destId="{688B9BAA-2D3C-40AB-87F2-D3A0DA51A546}" srcOrd="1" destOrd="0" presId="urn:microsoft.com/office/officeart/2005/8/layout/hierarchy6"/>
    <dgm:cxn modelId="{5796F861-90AE-439E-8E7C-995DEE287DFD}" type="presParOf" srcId="{12996163-664A-4A9B-AFD9-709190710178}" destId="{7ADDCB71-C51E-414D-9216-2A390D7FE23A}" srcOrd="2" destOrd="0" presId="urn:microsoft.com/office/officeart/2005/8/layout/hierarchy6"/>
    <dgm:cxn modelId="{B803AF8D-F115-4A13-9D2E-0C50D2114948}" type="presParOf" srcId="{12996163-664A-4A9B-AFD9-709190710178}" destId="{75F2A06A-35B0-4235-B592-AAF653068E81}" srcOrd="3" destOrd="0" presId="urn:microsoft.com/office/officeart/2005/8/layout/hierarchy6"/>
    <dgm:cxn modelId="{891DB7A2-F532-4D70-A6D8-B603B9699DCA}" type="presParOf" srcId="{75F2A06A-35B0-4235-B592-AAF653068E81}" destId="{609AB35F-7DCB-4C64-B71A-820A479CAEFD}" srcOrd="0" destOrd="0" presId="urn:microsoft.com/office/officeart/2005/8/layout/hierarchy6"/>
    <dgm:cxn modelId="{55FBD575-91B8-481F-AE51-D3371A404AB3}" type="presParOf" srcId="{75F2A06A-35B0-4235-B592-AAF653068E81}" destId="{0D407158-7F2E-4883-8DF2-BAD41C0008BB}" srcOrd="1" destOrd="0" presId="urn:microsoft.com/office/officeart/2005/8/layout/hierarchy6"/>
    <dgm:cxn modelId="{6A850163-5407-4C70-A2DD-8161F73E75D0}" type="presParOf" srcId="{12996163-664A-4A9B-AFD9-709190710178}" destId="{6C11A8CF-FCE0-4AAE-BE50-0299D99984A0}" srcOrd="4" destOrd="0" presId="urn:microsoft.com/office/officeart/2005/8/layout/hierarchy6"/>
    <dgm:cxn modelId="{FC11326E-5B6C-4268-916F-B714B2175648}" type="presParOf" srcId="{12996163-664A-4A9B-AFD9-709190710178}" destId="{F9B386DB-F977-404C-B77D-62EE0298F328}" srcOrd="5" destOrd="0" presId="urn:microsoft.com/office/officeart/2005/8/layout/hierarchy6"/>
    <dgm:cxn modelId="{09E5BD14-28A5-4B3F-84AB-0129BE976FFC}" type="presParOf" srcId="{F9B386DB-F977-404C-B77D-62EE0298F328}" destId="{94216063-FFAB-44B9-8C95-CD253EA87AF9}" srcOrd="0" destOrd="0" presId="urn:microsoft.com/office/officeart/2005/8/layout/hierarchy6"/>
    <dgm:cxn modelId="{70D2F567-A024-4405-B642-5AA0EF918EE7}" type="presParOf" srcId="{F9B386DB-F977-404C-B77D-62EE0298F328}" destId="{4717F296-C734-44C3-BD02-42364E55DF7E}" srcOrd="1" destOrd="0" presId="urn:microsoft.com/office/officeart/2005/8/layout/hierarchy6"/>
    <dgm:cxn modelId="{D412EDB0-DC8F-4EFD-8FDB-EED1B3F0D5FE}" type="presParOf" srcId="{6889C11E-77EB-4998-A752-C6DD76C6CE8B}" destId="{BFF2719A-5DEC-40A3-901B-EBF0E9B97033}" srcOrd="4" destOrd="0" presId="urn:microsoft.com/office/officeart/2005/8/layout/hierarchy6"/>
    <dgm:cxn modelId="{983802F9-80A8-4D28-8F22-3F1AC2C8B4F1}" type="presParOf" srcId="{6889C11E-77EB-4998-A752-C6DD76C6CE8B}" destId="{AD1EEA41-1224-4A05-B526-6586F70A66B8}" srcOrd="5" destOrd="0" presId="urn:microsoft.com/office/officeart/2005/8/layout/hierarchy6"/>
    <dgm:cxn modelId="{EE6F4522-8BC5-4004-903A-C883D8948654}" type="presParOf" srcId="{AD1EEA41-1224-4A05-B526-6586F70A66B8}" destId="{6AA6B494-FE13-4ACE-99F7-F5BDFFAB70E1}" srcOrd="0" destOrd="0" presId="urn:microsoft.com/office/officeart/2005/8/layout/hierarchy6"/>
    <dgm:cxn modelId="{625DB9BD-1E37-4F2A-B21A-F93CF4107A80}" type="presParOf" srcId="{AD1EEA41-1224-4A05-B526-6586F70A66B8}" destId="{E543470E-D86E-41E4-903B-3D5E29B79FC8}" srcOrd="1" destOrd="0" presId="urn:microsoft.com/office/officeart/2005/8/layout/hierarchy6"/>
    <dgm:cxn modelId="{A4B9006A-72DD-4FDF-B770-0DD4DE94A876}" type="presParOf" srcId="{E543470E-D86E-41E4-903B-3D5E29B79FC8}" destId="{3B8B50ED-4F85-4771-B2B9-F20305E8E137}" srcOrd="0" destOrd="0" presId="urn:microsoft.com/office/officeart/2005/8/layout/hierarchy6"/>
    <dgm:cxn modelId="{53370E37-4B02-4037-820C-1C02651B5F40}" type="presParOf" srcId="{E543470E-D86E-41E4-903B-3D5E29B79FC8}" destId="{C872ABB2-2C4A-4BA4-B4E7-5EDF6E50092F}" srcOrd="1" destOrd="0" presId="urn:microsoft.com/office/officeart/2005/8/layout/hierarchy6"/>
    <dgm:cxn modelId="{199B6D93-49D9-4394-9BA5-E68B7C69D688}" type="presParOf" srcId="{C872ABB2-2C4A-4BA4-B4E7-5EDF6E50092F}" destId="{0538BCA5-39C3-40F2-B274-04CC91411CD6}" srcOrd="0" destOrd="0" presId="urn:microsoft.com/office/officeart/2005/8/layout/hierarchy6"/>
    <dgm:cxn modelId="{61FB785D-7148-44ED-A62F-1469302EC433}" type="presParOf" srcId="{C872ABB2-2C4A-4BA4-B4E7-5EDF6E50092F}" destId="{5E21CDB6-70BD-4D2B-8D06-5BF9DF20189B}" srcOrd="1" destOrd="0" presId="urn:microsoft.com/office/officeart/2005/8/layout/hierarchy6"/>
    <dgm:cxn modelId="{7DFB4274-9299-44B5-8DBD-F480D9329A17}" type="presParOf" srcId="{6889C11E-77EB-4998-A752-C6DD76C6CE8B}" destId="{7E3D2293-3CD0-4047-86E1-C76A54F0DA39}" srcOrd="6" destOrd="0" presId="urn:microsoft.com/office/officeart/2005/8/layout/hierarchy6"/>
    <dgm:cxn modelId="{57D3AE48-CEAA-4A51-8B01-DCE7A31EF176}" type="presParOf" srcId="{6889C11E-77EB-4998-A752-C6DD76C6CE8B}" destId="{EECD745A-8D28-43FF-9BF0-E722F2518435}" srcOrd="7" destOrd="0" presId="urn:microsoft.com/office/officeart/2005/8/layout/hierarchy6"/>
    <dgm:cxn modelId="{95C558EF-39D9-4C7D-9FA0-C759AC8C9A06}" type="presParOf" srcId="{EECD745A-8D28-43FF-9BF0-E722F2518435}" destId="{77EC81D7-3564-459F-A38D-DFD78EA7BB70}" srcOrd="0" destOrd="0" presId="urn:microsoft.com/office/officeart/2005/8/layout/hierarchy6"/>
    <dgm:cxn modelId="{9A1F0E93-D4D2-490F-ACE7-E60993CCDFB9}" type="presParOf" srcId="{EECD745A-8D28-43FF-9BF0-E722F2518435}" destId="{8D6B2CDE-1C5D-4078-BD61-A4C7C79AD05C}" srcOrd="1" destOrd="0" presId="urn:microsoft.com/office/officeart/2005/8/layout/hierarchy6"/>
    <dgm:cxn modelId="{130A210A-3555-4820-8959-A0BBE4A824B1}" type="presParOf" srcId="{3D7BE105-86B0-424F-A3E2-E40D8B4365F8}" destId="{35E6980D-178E-493F-90D3-AC069AF3D485}"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6F81-8F8A-4040-9BFB-D81350A78A84}">
      <dsp:nvSpPr>
        <dsp:cNvPr id="0" name=""/>
        <dsp:cNvSpPr/>
      </dsp:nvSpPr>
      <dsp:spPr>
        <a:xfrm>
          <a:off x="3797690" y="175713"/>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Chief Finance &amp; Ops Officer</a:t>
          </a:r>
        </a:p>
      </dsp:txBody>
      <dsp:txXfrm>
        <a:off x="3820500" y="198523"/>
        <a:ext cx="1122570" cy="733173"/>
      </dsp:txXfrm>
    </dsp:sp>
    <dsp:sp modelId="{FD5DCE0C-349B-4488-8104-154F9DBBCA9F}">
      <dsp:nvSpPr>
        <dsp:cNvPr id="0" name=""/>
        <dsp:cNvSpPr/>
      </dsp:nvSpPr>
      <dsp:spPr>
        <a:xfrm>
          <a:off x="585165" y="954507"/>
          <a:ext cx="3796620" cy="311517"/>
        </a:xfrm>
        <a:custGeom>
          <a:avLst/>
          <a:gdLst/>
          <a:ahLst/>
          <a:cxnLst/>
          <a:rect l="0" t="0" r="0" b="0"/>
          <a:pathLst>
            <a:path>
              <a:moveTo>
                <a:pt x="3796620" y="0"/>
              </a:moveTo>
              <a:lnTo>
                <a:pt x="3796620"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A795B-1FEE-46A8-9D7E-46B55EF93016}">
      <dsp:nvSpPr>
        <dsp:cNvPr id="0" name=""/>
        <dsp:cNvSpPr/>
      </dsp:nvSpPr>
      <dsp:spPr>
        <a:xfrm>
          <a:off x="1069"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Controller</a:t>
          </a:r>
        </a:p>
      </dsp:txBody>
      <dsp:txXfrm>
        <a:off x="23879" y="1288835"/>
        <a:ext cx="1122570" cy="733173"/>
      </dsp:txXfrm>
    </dsp:sp>
    <dsp:sp modelId="{86E73059-737F-4CD2-AB85-B062325A61EC}">
      <dsp:nvSpPr>
        <dsp:cNvPr id="0" name=""/>
        <dsp:cNvSpPr/>
      </dsp:nvSpPr>
      <dsp:spPr>
        <a:xfrm>
          <a:off x="539445"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7AEAD-C6CD-4273-AF7B-4A4BA5FD4B44}">
      <dsp:nvSpPr>
        <dsp:cNvPr id="0" name=""/>
        <dsp:cNvSpPr/>
      </dsp:nvSpPr>
      <dsp:spPr>
        <a:xfrm>
          <a:off x="1069"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Accountant</a:t>
          </a:r>
        </a:p>
      </dsp:txBody>
      <dsp:txXfrm>
        <a:off x="23879" y="2379147"/>
        <a:ext cx="1122570" cy="733173"/>
      </dsp:txXfrm>
    </dsp:sp>
    <dsp:sp modelId="{618303CA-F9A3-4C86-A027-C1E35BE54B5B}">
      <dsp:nvSpPr>
        <dsp:cNvPr id="0" name=""/>
        <dsp:cNvSpPr/>
      </dsp:nvSpPr>
      <dsp:spPr>
        <a:xfrm>
          <a:off x="3622461" y="954507"/>
          <a:ext cx="759324" cy="311517"/>
        </a:xfrm>
        <a:custGeom>
          <a:avLst/>
          <a:gdLst/>
          <a:ahLst/>
          <a:cxnLst/>
          <a:rect l="0" t="0" r="0" b="0"/>
          <a:pathLst>
            <a:path>
              <a:moveTo>
                <a:pt x="759324" y="0"/>
              </a:moveTo>
              <a:lnTo>
                <a:pt x="759324"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DFAE8-5C8D-41D4-BF53-501711D42D50}">
      <dsp:nvSpPr>
        <dsp:cNvPr id="0" name=""/>
        <dsp:cNvSpPr/>
      </dsp:nvSpPr>
      <dsp:spPr>
        <a:xfrm>
          <a:off x="3038366"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Fiscal &amp; Accounting Manager</a:t>
          </a:r>
        </a:p>
      </dsp:txBody>
      <dsp:txXfrm>
        <a:off x="3061176" y="1288835"/>
        <a:ext cx="1122570" cy="733173"/>
      </dsp:txXfrm>
    </dsp:sp>
    <dsp:sp modelId="{D51DA73E-E895-45D5-8A89-1BFBD89E6237}">
      <dsp:nvSpPr>
        <dsp:cNvPr id="0" name=""/>
        <dsp:cNvSpPr/>
      </dsp:nvSpPr>
      <dsp:spPr>
        <a:xfrm>
          <a:off x="2103813" y="2044819"/>
          <a:ext cx="1518648" cy="311517"/>
        </a:xfrm>
        <a:custGeom>
          <a:avLst/>
          <a:gdLst/>
          <a:ahLst/>
          <a:cxnLst/>
          <a:rect l="0" t="0" r="0" b="0"/>
          <a:pathLst>
            <a:path>
              <a:moveTo>
                <a:pt x="1518648" y="0"/>
              </a:moveTo>
              <a:lnTo>
                <a:pt x="1518648"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BE83-8010-4DAD-8BC9-FE0615C0A058}">
      <dsp:nvSpPr>
        <dsp:cNvPr id="0" name=""/>
        <dsp:cNvSpPr/>
      </dsp:nvSpPr>
      <dsp:spPr>
        <a:xfrm>
          <a:off x="1519718"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Light" panose="020F0302020204030204"/>
            </a:rPr>
            <a:t>Senior Grant &amp; Procurement Analyst</a:t>
          </a:r>
          <a:endParaRPr lang="en-US" sz="1100" kern="1200"/>
        </a:p>
      </dsp:txBody>
      <dsp:txXfrm>
        <a:off x="1542528" y="2379147"/>
        <a:ext cx="1122570" cy="733173"/>
      </dsp:txXfrm>
    </dsp:sp>
    <dsp:sp modelId="{7ADDCB71-C51E-414D-9216-2A390D7FE23A}">
      <dsp:nvSpPr>
        <dsp:cNvPr id="0" name=""/>
        <dsp:cNvSpPr/>
      </dsp:nvSpPr>
      <dsp:spPr>
        <a:xfrm>
          <a:off x="3576741"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AB35F-7DCB-4C64-B71A-820A479CAEFD}">
      <dsp:nvSpPr>
        <dsp:cNvPr id="0" name=""/>
        <dsp:cNvSpPr/>
      </dsp:nvSpPr>
      <dsp:spPr>
        <a:xfrm>
          <a:off x="3038366"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&amp; Accounting Tech</a:t>
          </a:r>
        </a:p>
      </dsp:txBody>
      <dsp:txXfrm>
        <a:off x="3061176" y="2379147"/>
        <a:ext cx="1122570" cy="733173"/>
      </dsp:txXfrm>
    </dsp:sp>
    <dsp:sp modelId="{6C11A8CF-FCE0-4AAE-BE50-0299D99984A0}">
      <dsp:nvSpPr>
        <dsp:cNvPr id="0" name=""/>
        <dsp:cNvSpPr/>
      </dsp:nvSpPr>
      <dsp:spPr>
        <a:xfrm>
          <a:off x="3622461" y="2044819"/>
          <a:ext cx="1518648" cy="311517"/>
        </a:xfrm>
        <a:custGeom>
          <a:avLst/>
          <a:gdLst/>
          <a:ahLst/>
          <a:cxnLst/>
          <a:rect l="0" t="0" r="0" b="0"/>
          <a:pathLst>
            <a:path>
              <a:moveTo>
                <a:pt x="0" y="0"/>
              </a:moveTo>
              <a:lnTo>
                <a:pt x="0" y="155758"/>
              </a:lnTo>
              <a:lnTo>
                <a:pt x="1518648" y="155758"/>
              </a:lnTo>
              <a:lnTo>
                <a:pt x="1518648"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16063-FFAB-44B9-8C95-CD253EA87AF9}">
      <dsp:nvSpPr>
        <dsp:cNvPr id="0" name=""/>
        <dsp:cNvSpPr/>
      </dsp:nvSpPr>
      <dsp:spPr>
        <a:xfrm>
          <a:off x="4557014"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Grants &amp; Accounting Tech</a:t>
          </a:r>
        </a:p>
      </dsp:txBody>
      <dsp:txXfrm>
        <a:off x="4579824" y="2379147"/>
        <a:ext cx="1122570" cy="733173"/>
      </dsp:txXfrm>
    </dsp:sp>
    <dsp:sp modelId="{BFF2719A-5DEC-40A3-901B-EBF0E9B97033}">
      <dsp:nvSpPr>
        <dsp:cNvPr id="0" name=""/>
        <dsp:cNvSpPr/>
      </dsp:nvSpPr>
      <dsp:spPr>
        <a:xfrm>
          <a:off x="4381786" y="954507"/>
          <a:ext cx="2277972" cy="311517"/>
        </a:xfrm>
        <a:custGeom>
          <a:avLst/>
          <a:gdLst/>
          <a:ahLst/>
          <a:cxnLst/>
          <a:rect l="0" t="0" r="0" b="0"/>
          <a:pathLst>
            <a:path>
              <a:moveTo>
                <a:pt x="0" y="0"/>
              </a:moveTo>
              <a:lnTo>
                <a:pt x="0" y="155758"/>
              </a:lnTo>
              <a:lnTo>
                <a:pt x="2277972" y="155758"/>
              </a:lnTo>
              <a:lnTo>
                <a:pt x="2277972"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6B494-FE13-4ACE-99F7-F5BDFFAB70E1}">
      <dsp:nvSpPr>
        <dsp:cNvPr id="0" name=""/>
        <dsp:cNvSpPr/>
      </dsp:nvSpPr>
      <dsp:spPr>
        <a:xfrm>
          <a:off x="6075662"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Nutrition Program Manager</a:t>
          </a:r>
        </a:p>
      </dsp:txBody>
      <dsp:txXfrm>
        <a:off x="6098472" y="1288835"/>
        <a:ext cx="1122570" cy="733173"/>
      </dsp:txXfrm>
    </dsp:sp>
    <dsp:sp modelId="{3B8B50ED-4F85-4771-B2B9-F20305E8E137}">
      <dsp:nvSpPr>
        <dsp:cNvPr id="0" name=""/>
        <dsp:cNvSpPr/>
      </dsp:nvSpPr>
      <dsp:spPr>
        <a:xfrm>
          <a:off x="6614038"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8BCA5-39C3-40F2-B274-04CC91411CD6}">
      <dsp:nvSpPr>
        <dsp:cNvPr id="0" name=""/>
        <dsp:cNvSpPr/>
      </dsp:nvSpPr>
      <dsp:spPr>
        <a:xfrm>
          <a:off x="6075662"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Nutrition and Data Specialist</a:t>
          </a:r>
        </a:p>
      </dsp:txBody>
      <dsp:txXfrm>
        <a:off x="6098472" y="2379147"/>
        <a:ext cx="1122570" cy="733173"/>
      </dsp:txXfrm>
    </dsp:sp>
    <dsp:sp modelId="{7E3D2293-3CD0-4047-86E1-C76A54F0DA39}">
      <dsp:nvSpPr>
        <dsp:cNvPr id="0" name=""/>
        <dsp:cNvSpPr/>
      </dsp:nvSpPr>
      <dsp:spPr>
        <a:xfrm>
          <a:off x="4381786" y="954507"/>
          <a:ext cx="3796620" cy="311517"/>
        </a:xfrm>
        <a:custGeom>
          <a:avLst/>
          <a:gdLst/>
          <a:ahLst/>
          <a:cxnLst/>
          <a:rect l="0" t="0" r="0" b="0"/>
          <a:pathLst>
            <a:path>
              <a:moveTo>
                <a:pt x="0" y="0"/>
              </a:moveTo>
              <a:lnTo>
                <a:pt x="0" y="155758"/>
              </a:lnTo>
              <a:lnTo>
                <a:pt x="3796620" y="155758"/>
              </a:lnTo>
              <a:lnTo>
                <a:pt x="379662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C81D7-3564-459F-A38D-DFD78EA7BB70}">
      <dsp:nvSpPr>
        <dsp:cNvPr id="0" name=""/>
        <dsp:cNvSpPr/>
      </dsp:nvSpPr>
      <dsp:spPr>
        <a:xfrm>
          <a:off x="7594311"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Finance Manager</a:t>
          </a:r>
        </a:p>
      </dsp:txBody>
      <dsp:txXfrm>
        <a:off x="7617121" y="1288835"/>
        <a:ext cx="1122570" cy="73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E532E3-D17B-4397-96B1-27FF697FC2DF}" type="datetimeFigureOut">
              <a:rPr lang="en-US" smtClean="0"/>
              <a:t>4/1/2024</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Its busy day and thanks for being here to help with the move, learn about finance and some of our work. Today you'll hear from, Ilene Agustin our School Nutrition Manager, and Marcie Robidart our Grants Fiscal and </a:t>
            </a:r>
            <a:r>
              <a:rPr lang="en-US" dirty="0" err="1">
                <a:cs typeface="Calibri"/>
              </a:rPr>
              <a:t>Acct'ing</a:t>
            </a:r>
            <a:r>
              <a:rPr lang="en-US" dirty="0">
                <a:cs typeface="Calibri"/>
              </a:rPr>
              <a:t>  Manager and myself. Review Agenda</a:t>
            </a:r>
          </a:p>
        </p:txBody>
      </p:sp>
      <p:sp>
        <p:nvSpPr>
          <p:cNvPr id="4" name="Slide Number Placeholder 3"/>
          <p:cNvSpPr>
            <a:spLocks noGrp="1"/>
          </p:cNvSpPr>
          <p:nvPr>
            <p:ph type="sldNum" sz="quarter" idx="5"/>
          </p:nvPr>
        </p:nvSpPr>
        <p:spPr/>
        <p:txBody>
          <a:bodyPr/>
          <a:lstStyle/>
          <a:p>
            <a:fld id="{6E9D5F07-974D-4ACE-945D-1B4518047B1E}" type="slidenum">
              <a:rPr lang="en-US" smtClean="0"/>
              <a:t>2</a:t>
            </a:fld>
            <a:endParaRPr lang="en-US"/>
          </a:p>
        </p:txBody>
      </p:sp>
    </p:spTree>
    <p:extLst>
      <p:ext uri="{BB962C8B-B14F-4D97-AF65-F5344CB8AC3E}">
        <p14:creationId xmlns:p14="http://schemas.microsoft.com/office/powerpoint/2010/main" val="8336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Quick overview of the team. Our team supports CSI and Schools. Today we're going to provide a deeper look at some of our work because it is evolving – as in SFA - or it relates to the work you might be doing currently or in the year to come. We want to provide clarity on tasks that intersect with the finance team and ensure that you have the right contact to reach out if you have questions. </a:t>
            </a:r>
            <a:endParaRPr lang="en-US" dirty="0"/>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3</a:t>
            </a:fld>
            <a:endParaRPr lang="en-US"/>
          </a:p>
        </p:txBody>
      </p:sp>
    </p:spTree>
    <p:extLst>
      <p:ext uri="{BB962C8B-B14F-4D97-AF65-F5344CB8AC3E}">
        <p14:creationId xmlns:p14="http://schemas.microsoft.com/office/powerpoint/2010/main" val="18264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7</a:t>
            </a:fld>
            <a:endParaRPr lang="en-US"/>
          </a:p>
        </p:txBody>
      </p:sp>
    </p:spTree>
    <p:extLst>
      <p:ext uri="{BB962C8B-B14F-4D97-AF65-F5344CB8AC3E}">
        <p14:creationId xmlns:p14="http://schemas.microsoft.com/office/powerpoint/2010/main" val="199736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13</a:t>
            </a:fld>
            <a:endParaRPr lang="en-US"/>
          </a:p>
        </p:txBody>
      </p:sp>
    </p:spTree>
    <p:extLst>
      <p:ext uri="{BB962C8B-B14F-4D97-AF65-F5344CB8AC3E}">
        <p14:creationId xmlns:p14="http://schemas.microsoft.com/office/powerpoint/2010/main" val="111337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14</a:t>
            </a:fld>
            <a:endParaRPr lang="en-US"/>
          </a:p>
        </p:txBody>
      </p:sp>
    </p:spTree>
    <p:extLst>
      <p:ext uri="{BB962C8B-B14F-4D97-AF65-F5344CB8AC3E}">
        <p14:creationId xmlns:p14="http://schemas.microsoft.com/office/powerpoint/2010/main" val="386960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2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57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4/1/2024</a:t>
            </a:fld>
            <a:endParaRPr lang="en-US"/>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65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4/1/2024</a:t>
            </a:fld>
            <a:endParaRPr lang="en-US"/>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3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598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20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4/1/2024</a:t>
            </a:fld>
            <a:endParaRPr lang="en-US"/>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5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4/1/2024</a:t>
            </a:fld>
            <a:endParaRPr lang="en-US"/>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00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4/1/2024</a:t>
            </a:fld>
            <a:endParaRPr lang="en-US"/>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finance@csi.state.co.us" TargetMode="External"/><Relationship Id="rId2" Type="http://schemas.openxmlformats.org/officeDocument/2006/relationships/hyperlink" Target="https://docs.google.com/document/d/1-7OHF6LcNqiwTOFsiDUwGg097rkrLKkJpwSBubrS-2w/edit?usp=shar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FF@csi.state.co.us%C2%A0"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6.xml"/><Relationship Id="rId5" Type="http://schemas.openxmlformats.org/officeDocument/2006/relationships/hyperlink" Target="https://docs.google.com/forms/d/e/1FAIpQLSeyl-P3WaMgJJTjH4L-RVprmZFB5XEPlJyQx1WLzbSERVR0Gg/viewform" TargetMode="External"/><Relationship Id="rId4" Type="http://schemas.openxmlformats.org/officeDocument/2006/relationships/hyperlink" Target="https://view.officeapps.live.com/op/view.aspx?src=https%3A%2F%2Fresources.csi.state.co.us%2Fwp-content%2Fuploads%2F2023%2F09%2FException-Request-Template.xlsx&amp;wdOrigin=BROWSELIN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hyperlink" Target="https://resources.csi.state.co.us/financial-services-library/" TargetMode="External"/><Relationship Id="rId3" Type="http://schemas.openxmlformats.org/officeDocument/2006/relationships/image" Target="../media/image8.png"/><Relationship Id="rId7" Type="http://schemas.openxmlformats.org/officeDocument/2006/relationships/hyperlink" Target="https://www.surveymonkey.com/r/H2XVYM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us02web.zoom.us/meeting/register/tZUvc--qqzMtE9I9h1rDe8VxuYaZWR1yQ2Gx" TargetMode="External"/><Relationship Id="rId5" Type="http://schemas.openxmlformats.org/officeDocument/2006/relationships/hyperlink" Target="https://us02web.zoom.us/meeting/register/tZctcOqgrzkiEtCLl3y94VWYg3CW7KF6CGiD" TargetMode="Externa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sources.csi.state.co.us/financial-policies-procedures/" TargetMode="Externa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ocs.google.com/spreadsheets/d/1D9tbReEkRONrrdXwnG7PwdbLxf3OJmU1AEeSh15Is28/edit#gid=18793548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CSI Grant &amp; Finance Session</a:t>
            </a:r>
          </a:p>
        </p:txBody>
      </p:sp>
      <p:sp>
        <p:nvSpPr>
          <p:cNvPr id="3" name="Subtitle 2"/>
          <p:cNvSpPr>
            <a:spLocks noGrp="1"/>
          </p:cNvSpPr>
          <p:nvPr>
            <p:ph type="subTitle" idx="1"/>
          </p:nvPr>
        </p:nvSpPr>
        <p:spPr/>
        <p:txBody>
          <a:bodyPr vert="horz" lIns="91440" tIns="45720" rIns="91440" bIns="45720" rtlCol="0" anchor="t">
            <a:normAutofit/>
          </a:bodyPr>
          <a:lstStyle/>
          <a:p>
            <a:r>
              <a:rPr lang="en-US" i="1">
                <a:cs typeface="Calibri"/>
              </a:rPr>
              <a:t>March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F9F-7BC3-5D22-1DF4-E33F94317787}"/>
              </a:ext>
            </a:extLst>
          </p:cNvPr>
          <p:cNvSpPr>
            <a:spLocks noGrp="1"/>
          </p:cNvSpPr>
          <p:nvPr>
            <p:ph type="title"/>
          </p:nvPr>
        </p:nvSpPr>
        <p:spPr>
          <a:xfrm>
            <a:off x="691452" y="176719"/>
            <a:ext cx="7886700" cy="1325563"/>
          </a:xfrm>
        </p:spPr>
        <p:txBody>
          <a:bodyPr>
            <a:normAutofit/>
          </a:bodyPr>
          <a:lstStyle/>
          <a:p>
            <a:r>
              <a:rPr lang="en-US" sz="4000">
                <a:ea typeface="Calibri Light"/>
                <a:cs typeface="Calibri Light"/>
              </a:rPr>
              <a:t>CDE Open Competitive Grants</a:t>
            </a:r>
            <a:endParaRPr lang="en-US" sz="4000"/>
          </a:p>
        </p:txBody>
      </p:sp>
      <p:graphicFrame>
        <p:nvGraphicFramePr>
          <p:cNvPr id="11" name="Content Placeholder 10">
            <a:extLst>
              <a:ext uri="{FF2B5EF4-FFF2-40B4-BE49-F238E27FC236}">
                <a16:creationId xmlns:a16="http://schemas.microsoft.com/office/drawing/2014/main" id="{78AE024C-B788-D98B-044E-5BAA42BCE9E0}"/>
              </a:ext>
            </a:extLst>
          </p:cNvPr>
          <p:cNvGraphicFramePr>
            <a:graphicFrameLocks noGrp="1"/>
          </p:cNvGraphicFramePr>
          <p:nvPr>
            <p:ph idx="1"/>
            <p:extLst>
              <p:ext uri="{D42A27DB-BD31-4B8C-83A1-F6EECF244321}">
                <p14:modId xmlns:p14="http://schemas.microsoft.com/office/powerpoint/2010/main" val="3667137984"/>
              </p:ext>
            </p:extLst>
          </p:nvPr>
        </p:nvGraphicFramePr>
        <p:xfrm>
          <a:off x="415636" y="1350819"/>
          <a:ext cx="8415882" cy="2606040"/>
        </p:xfrm>
        <a:graphic>
          <a:graphicData uri="http://schemas.openxmlformats.org/drawingml/2006/table">
            <a:tbl>
              <a:tblPr firstRow="1" firstCol="1" bandRow="1">
                <a:tableStyleId>{5C22544A-7EE6-4342-B048-85BDC9FD1C3A}</a:tableStyleId>
              </a:tblPr>
              <a:tblGrid>
                <a:gridCol w="2420785">
                  <a:extLst>
                    <a:ext uri="{9D8B030D-6E8A-4147-A177-3AD203B41FA5}">
                      <a16:colId xmlns:a16="http://schemas.microsoft.com/office/drawing/2014/main" val="4176345296"/>
                    </a:ext>
                  </a:extLst>
                </a:gridCol>
                <a:gridCol w="3623055">
                  <a:extLst>
                    <a:ext uri="{9D8B030D-6E8A-4147-A177-3AD203B41FA5}">
                      <a16:colId xmlns:a16="http://schemas.microsoft.com/office/drawing/2014/main" val="2418348256"/>
                    </a:ext>
                  </a:extLst>
                </a:gridCol>
                <a:gridCol w="1153527">
                  <a:extLst>
                    <a:ext uri="{9D8B030D-6E8A-4147-A177-3AD203B41FA5}">
                      <a16:colId xmlns:a16="http://schemas.microsoft.com/office/drawing/2014/main" val="3633522472"/>
                    </a:ext>
                  </a:extLst>
                </a:gridCol>
                <a:gridCol w="1218515">
                  <a:extLst>
                    <a:ext uri="{9D8B030D-6E8A-4147-A177-3AD203B41FA5}">
                      <a16:colId xmlns:a16="http://schemas.microsoft.com/office/drawing/2014/main" val="2259353626"/>
                    </a:ext>
                  </a:extLst>
                </a:gridCol>
              </a:tblGrid>
              <a:tr h="548640">
                <a:tc>
                  <a:txBody>
                    <a:bodyPr/>
                    <a:lstStyle/>
                    <a:p>
                      <a:pPr algn="ctr">
                        <a:spcAft>
                          <a:spcPts val="0"/>
                        </a:spcAft>
                      </a:pPr>
                      <a:r>
                        <a:rPr lang="en-US" b="1" kern="0">
                          <a:solidFill>
                            <a:srgbClr val="000000"/>
                          </a:solidFill>
                          <a:effectLst/>
                          <a:latin typeface="Calibri Light"/>
                          <a:ea typeface="Times New Roman" panose="02020603050405020304" pitchFamily="18" charset="0"/>
                        </a:rPr>
                        <a:t>Opportunity</a:t>
                      </a:r>
                      <a:endParaRPr lang="en-US">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General Purpose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CSI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CDE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2CEEF"/>
                    </a:solidFill>
                  </a:tcPr>
                </a:tc>
                <a:extLst>
                  <a:ext uri="{0D108BD9-81ED-4DB2-BD59-A6C34878D82A}">
                    <a16:rowId xmlns:a16="http://schemas.microsoft.com/office/drawing/2014/main" val="3867393864"/>
                  </a:ext>
                </a:extLst>
              </a:tr>
              <a:tr h="914400">
                <a:tc>
                  <a:txBody>
                    <a:bodyPr/>
                    <a:lstStyle/>
                    <a:p>
                      <a:pPr>
                        <a:spcAft>
                          <a:spcPts val="0"/>
                        </a:spcAft>
                      </a:pPr>
                      <a:r>
                        <a:rPr lang="en-US" kern="0">
                          <a:solidFill>
                            <a:srgbClr val="000000"/>
                          </a:solidFill>
                          <a:effectLst/>
                          <a:latin typeface="Calibri Light"/>
                          <a:ea typeface="Times New Roman" panose="02020603050405020304" pitchFamily="18" charset="0"/>
                        </a:rPr>
                        <a:t>Student Wellness Grant</a:t>
                      </a:r>
                      <a:endParaRPr lang="en-US">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spcAft>
                          <a:spcPts val="0"/>
                        </a:spcAft>
                      </a:pPr>
                      <a:r>
                        <a:rPr lang="en-US" kern="0">
                          <a:solidFill>
                            <a:srgbClr val="000000"/>
                          </a:solidFill>
                          <a:effectLst/>
                          <a:latin typeface="Calibri Light"/>
                          <a:ea typeface="Times New Roman" panose="02020603050405020304" pitchFamily="18" charset="0"/>
                        </a:rPr>
                        <a:t>Centers for Disease Control and Prevention’s Whole School, Whole Community, Whole Child Model (WSCC) as a strategy to improve the health and well-being of children. $30k annually / $25k annually previously funded, 3-year funding period.</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a:solidFill>
                            <a:srgbClr val="000000"/>
                          </a:solidFill>
                          <a:effectLst/>
                          <a:latin typeface="Calibri Light"/>
                          <a:ea typeface="Times New Roman" panose="02020603050405020304" pitchFamily="18" charset="0"/>
                        </a:rPr>
                        <a:t>3/18/2024</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r">
                        <a:spcAft>
                          <a:spcPts val="0"/>
                        </a:spcAft>
                      </a:pPr>
                      <a:r>
                        <a:rPr lang="en-US" kern="0">
                          <a:solidFill>
                            <a:srgbClr val="000000"/>
                          </a:solidFill>
                          <a:effectLst/>
                          <a:latin typeface="Calibri Light"/>
                          <a:ea typeface="Times New Roman" panose="02020603050405020304" pitchFamily="18" charset="0"/>
                        </a:rPr>
                        <a:t>3/20/2024</a:t>
                      </a:r>
                      <a:endParaRPr lang="en-US">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198806965"/>
                  </a:ext>
                </a:extLst>
              </a:tr>
              <a:tr h="914400">
                <a:tc>
                  <a:txBody>
                    <a:bodyPr/>
                    <a:lstStyle/>
                    <a:p>
                      <a:pPr lvl="0">
                        <a:spcAft>
                          <a:spcPts val="0"/>
                        </a:spcAft>
                        <a:buNone/>
                      </a:pPr>
                      <a:r>
                        <a:rPr lang="en-US" kern="0">
                          <a:solidFill>
                            <a:srgbClr val="000000"/>
                          </a:solidFill>
                          <a:effectLst/>
                          <a:latin typeface="Calibri Light"/>
                        </a:rPr>
                        <a:t>Vaping Prevention Grant</a:t>
                      </a:r>
                    </a:p>
                  </a:txBody>
                  <a:tcPr marL="68580" marR="68580" marT="0" marB="0" anchor="ctr">
                    <a:lnL w="12700">
                      <a:solidFill>
                        <a:srgbClr val="156082"/>
                      </a:solidFill>
                    </a:lnL>
                    <a:lnR w="0">
                      <a:noFill/>
                    </a:lnR>
                    <a:lnT w="12700">
                      <a:solidFill>
                        <a:srgbClr val="156082"/>
                      </a:solidFill>
                    </a:lnT>
                    <a:lnB w="12700">
                      <a:solidFill>
                        <a:srgbClr val="156082"/>
                      </a:solidFill>
                    </a:lnB>
                    <a:noFill/>
                  </a:tcPr>
                </a:tc>
                <a:tc>
                  <a:txBody>
                    <a:bodyPr/>
                    <a:lstStyle/>
                    <a:p>
                      <a:pPr lvl="0">
                        <a:spcAft>
                          <a:spcPts val="0"/>
                        </a:spcAft>
                        <a:buNone/>
                      </a:pPr>
                      <a:r>
                        <a:rPr lang="en-US" sz="1350" b="0" i="0" u="none" strike="noStrike" kern="0" baseline="0" noProof="0">
                          <a:solidFill>
                            <a:srgbClr val="000000"/>
                          </a:solidFill>
                          <a:effectLst/>
                          <a:latin typeface="Calibri Light"/>
                        </a:rPr>
                        <a:t>Address health implications of vaping and the use of ENDS (Electronic Nicotine Delivery Systems) by youth. The purpose of this funding is to increase Colorado schools’ capacity to address the youth vaping crisis. $3.8m total, 3-year funding period.</a:t>
                      </a:r>
                    </a:p>
                  </a:txBody>
                  <a:tcPr marL="68580" marR="68580" marT="0" marB="0" anchor="ctr">
                    <a:lnL w="0">
                      <a:noFill/>
                    </a:lnL>
                    <a:lnR w="0">
                      <a:noFill/>
                    </a:lnR>
                    <a:lnT w="12700">
                      <a:solidFill>
                        <a:srgbClr val="156082"/>
                      </a:solidFill>
                    </a:lnT>
                    <a:lnB w="12700">
                      <a:solidFill>
                        <a:srgbClr val="156082"/>
                      </a:solidFill>
                    </a:lnB>
                    <a:noFill/>
                  </a:tcPr>
                </a:tc>
                <a:tc>
                  <a:txBody>
                    <a:bodyPr/>
                    <a:lstStyle/>
                    <a:p>
                      <a:pPr lvl="0" algn="r">
                        <a:spcAft>
                          <a:spcPts val="0"/>
                        </a:spcAft>
                        <a:buNone/>
                      </a:pPr>
                      <a:r>
                        <a:rPr lang="en-US" kern="0">
                          <a:solidFill>
                            <a:srgbClr val="000000"/>
                          </a:solidFill>
                          <a:effectLst/>
                          <a:latin typeface="Calibri Light"/>
                        </a:rPr>
                        <a:t>04/22/2024</a:t>
                      </a:r>
                    </a:p>
                  </a:txBody>
                  <a:tcPr marL="68580" marR="68580" marT="0" marB="0" anchor="ctr">
                    <a:lnL w="0">
                      <a:noFill/>
                    </a:lnL>
                    <a:lnR w="0">
                      <a:noFill/>
                    </a:lnR>
                    <a:lnT w="12700">
                      <a:solidFill>
                        <a:srgbClr val="156082"/>
                      </a:solidFill>
                    </a:lnT>
                    <a:lnB w="12700">
                      <a:solidFill>
                        <a:srgbClr val="156082"/>
                      </a:solidFill>
                    </a:lnB>
                    <a:noFill/>
                  </a:tcPr>
                </a:tc>
                <a:tc>
                  <a:txBody>
                    <a:bodyPr/>
                    <a:lstStyle/>
                    <a:p>
                      <a:pPr lvl="0" algn="r">
                        <a:spcAft>
                          <a:spcPts val="0"/>
                        </a:spcAft>
                        <a:buNone/>
                      </a:pPr>
                      <a:r>
                        <a:rPr lang="en-US" kern="0" dirty="0">
                          <a:solidFill>
                            <a:srgbClr val="000000"/>
                          </a:solidFill>
                          <a:effectLst/>
                          <a:latin typeface="Calibri Light"/>
                        </a:rPr>
                        <a:t>04/24/2024</a:t>
                      </a:r>
                    </a:p>
                  </a:txBody>
                  <a:tcPr marL="68580" marR="68580" marT="0" marB="0" anchor="ctr">
                    <a:lnL w="0">
                      <a:noFill/>
                    </a:lnL>
                    <a:lnR w="12700">
                      <a:solidFill>
                        <a:srgbClr val="156082"/>
                      </a:solidFill>
                    </a:lnR>
                    <a:lnT w="12700">
                      <a:solidFill>
                        <a:srgbClr val="156082"/>
                      </a:solidFill>
                    </a:lnT>
                    <a:lnB w="12700">
                      <a:solidFill>
                        <a:srgbClr val="156082"/>
                      </a:solidFill>
                    </a:lnB>
                    <a:noFill/>
                  </a:tcPr>
                </a:tc>
                <a:extLst>
                  <a:ext uri="{0D108BD9-81ED-4DB2-BD59-A6C34878D82A}">
                    <a16:rowId xmlns:a16="http://schemas.microsoft.com/office/drawing/2014/main" val="3971169368"/>
                  </a:ext>
                </a:extLst>
              </a:tr>
            </a:tbl>
          </a:graphicData>
        </a:graphic>
      </p:graphicFrame>
      <p:sp>
        <p:nvSpPr>
          <p:cNvPr id="4" name="TextBox 3">
            <a:extLst>
              <a:ext uri="{FF2B5EF4-FFF2-40B4-BE49-F238E27FC236}">
                <a16:creationId xmlns:a16="http://schemas.microsoft.com/office/drawing/2014/main" id="{417567B8-A578-FD29-14AE-DBAA6820F79B}"/>
              </a:ext>
            </a:extLst>
          </p:cNvPr>
          <p:cNvSpPr txBox="1"/>
          <p:nvPr/>
        </p:nvSpPr>
        <p:spPr>
          <a:xfrm>
            <a:off x="471236" y="4281237"/>
            <a:ext cx="317834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latin typeface="Arial"/>
                <a:cs typeface="Arial"/>
              </a:rPr>
              <a:t>View current </a:t>
            </a:r>
            <a:r>
              <a:rPr lang="en-US" sz="1000" i="1">
                <a:latin typeface="Arial"/>
                <a:cs typeface="Arial"/>
                <a:hlinkClick r:id="rId2"/>
              </a:rPr>
              <a:t>CSI Grant &amp; Funding Opportunities</a:t>
            </a:r>
            <a:endParaRPr lang="en-US"/>
          </a:p>
        </p:txBody>
      </p:sp>
      <p:sp>
        <p:nvSpPr>
          <p:cNvPr id="3" name="TextBox 2">
            <a:extLst>
              <a:ext uri="{FF2B5EF4-FFF2-40B4-BE49-F238E27FC236}">
                <a16:creationId xmlns:a16="http://schemas.microsoft.com/office/drawing/2014/main" id="{1E361D36-29AB-3F82-D71A-1EA1383E3443}"/>
              </a:ext>
            </a:extLst>
          </p:cNvPr>
          <p:cNvSpPr txBox="1"/>
          <p:nvPr/>
        </p:nvSpPr>
        <p:spPr>
          <a:xfrm>
            <a:off x="418350" y="4737378"/>
            <a:ext cx="8407341" cy="135421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 sz="1600">
              <a:latin typeface="Calibri Light"/>
              <a:ea typeface="Calibri Light"/>
              <a:cs typeface="Calibri Light"/>
            </a:endParaRPr>
          </a:p>
          <a:p>
            <a:r>
              <a:rPr lang="en" sz="1600">
                <a:latin typeface="Calibri Light"/>
                <a:ea typeface="Calibri Light"/>
                <a:cs typeface="Calibri Light"/>
              </a:rPr>
              <a:t>Schools must notify </a:t>
            </a:r>
            <a:r>
              <a:rPr lang="en" sz="1600">
                <a:solidFill>
                  <a:srgbClr val="0070C0"/>
                </a:solidFill>
                <a:latin typeface="Calibri Light"/>
                <a:ea typeface="Calibri Light"/>
                <a:cs typeface="Calibri Light"/>
                <a:hlinkClick r:id="rId3"/>
              </a:rPr>
              <a:t>finance@csi.state.co.us</a:t>
            </a:r>
            <a:r>
              <a:rPr lang="en" sz="1600">
                <a:solidFill>
                  <a:srgbClr val="0070C0"/>
                </a:solidFill>
                <a:latin typeface="Calibri Light"/>
                <a:ea typeface="Calibri Light"/>
                <a:cs typeface="Calibri Light"/>
              </a:rPr>
              <a:t> </a:t>
            </a:r>
            <a:r>
              <a:rPr lang="en" sz="1600">
                <a:latin typeface="Calibri Light"/>
                <a:ea typeface="Calibri Light"/>
                <a:cs typeface="Calibri Light"/>
              </a:rPr>
              <a:t>if they are unable to submit by the CSI deadline. CSI cannot guarantee a signature for applications submitted after the deadline without prior notification and approval.</a:t>
            </a:r>
            <a:endParaRPr lang="en-US" sz="16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35373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5EC-6C72-0EA3-24BD-0474300B62FC}"/>
              </a:ext>
            </a:extLst>
          </p:cNvPr>
          <p:cNvSpPr>
            <a:spLocks noGrp="1"/>
          </p:cNvSpPr>
          <p:nvPr>
            <p:ph type="title"/>
          </p:nvPr>
        </p:nvSpPr>
        <p:spPr>
          <a:xfrm>
            <a:off x="1254455" y="436340"/>
            <a:ext cx="4343399" cy="1401183"/>
          </a:xfrm>
        </p:spPr>
        <p:txBody>
          <a:bodyPr anchor="t">
            <a:normAutofit/>
          </a:bodyPr>
          <a:lstStyle/>
          <a:p>
            <a:r>
              <a:rPr lang="en-US" sz="4000">
                <a:ea typeface="Calibri Light"/>
                <a:cs typeface="Calibri Light"/>
              </a:rPr>
              <a:t>Congratulations </a:t>
            </a:r>
            <a:endParaRPr lang="en-US" sz="3600">
              <a:ea typeface="Calibri Light"/>
              <a:cs typeface="Calibri Light"/>
            </a:endParaRP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92D1786-8090-7320-FE24-176A611798C7}"/>
              </a:ext>
            </a:extLst>
          </p:cNvPr>
          <p:cNvSpPr>
            <a:spLocks noGrp="1"/>
          </p:cNvSpPr>
          <p:nvPr>
            <p:ph idx="1"/>
          </p:nvPr>
        </p:nvSpPr>
        <p:spPr>
          <a:xfrm>
            <a:off x="355130" y="1623703"/>
            <a:ext cx="4854284" cy="4764088"/>
          </a:xfrm>
        </p:spPr>
        <p:txBody>
          <a:bodyPr vert="horz" lIns="91440" tIns="45720" rIns="91440" bIns="45720" rtlCol="0" anchor="t">
            <a:normAutofit/>
          </a:bodyPr>
          <a:lstStyle/>
          <a:p>
            <a:pPr marL="0" indent="0">
              <a:buNone/>
            </a:pPr>
            <a:r>
              <a:rPr lang="en-US" sz="1200" b="1">
                <a:latin typeface="Calibri"/>
                <a:ea typeface="Calibri"/>
                <a:cs typeface="Calibri"/>
              </a:rPr>
              <a:t>Stronger Connections Grant</a:t>
            </a:r>
            <a:endParaRPr lang="en-US" sz="1200">
              <a:latin typeface="Calibri"/>
              <a:ea typeface="Calibri"/>
              <a:cs typeface="Calibri"/>
            </a:endParaRPr>
          </a:p>
          <a:p>
            <a:pPr marL="0" indent="0">
              <a:buNone/>
            </a:pPr>
            <a:r>
              <a:rPr lang="en-US" sz="1200">
                <a:latin typeface="Calibri"/>
                <a:ea typeface="Calibri"/>
                <a:cs typeface="Calibri"/>
              </a:rPr>
              <a:t>AXIS International Academy</a:t>
            </a:r>
            <a:endParaRPr lang="en-US"/>
          </a:p>
          <a:p>
            <a:pPr marL="0" indent="0">
              <a:buNone/>
            </a:pPr>
            <a:endParaRPr lang="en-US" sz="1200" b="1">
              <a:latin typeface="Calibri"/>
              <a:ea typeface="Calibri"/>
              <a:cs typeface="Calibri"/>
            </a:endParaRPr>
          </a:p>
          <a:p>
            <a:pPr marL="0" indent="0">
              <a:buNone/>
            </a:pPr>
            <a:r>
              <a:rPr lang="en-US" sz="1200" b="1">
                <a:latin typeface="Calibri"/>
                <a:ea typeface="Calibri"/>
                <a:cs typeface="Calibri"/>
              </a:rPr>
              <a:t>School</a:t>
            </a:r>
            <a:r>
              <a:rPr lang="en-US" sz="1200" b="1">
                <a:ea typeface="Calibri"/>
                <a:cs typeface="Calibri"/>
              </a:rPr>
              <a:t> Security Disbursement Program Preliminary Awardees</a:t>
            </a:r>
            <a:endParaRPr lang="en-US">
              <a:ea typeface="Calibri"/>
              <a:cs typeface="Calibri"/>
            </a:endParaRPr>
          </a:p>
          <a:p>
            <a:pPr marL="0" indent="0">
              <a:buNone/>
            </a:pPr>
            <a:r>
              <a:rPr lang="en-US" sz="1200">
                <a:ea typeface="Calibri" panose="020F0502020204030204"/>
                <a:cs typeface="Calibri" panose="020F0502020204030204"/>
              </a:rPr>
              <a:t>AXIS International Academy</a:t>
            </a:r>
            <a:br>
              <a:rPr lang="en-US" sz="1200">
                <a:ea typeface="Calibri" panose="020F0502020204030204"/>
                <a:cs typeface="Calibri" panose="020F0502020204030204"/>
              </a:rPr>
            </a:br>
            <a:r>
              <a:rPr lang="en-US" sz="1200">
                <a:ea typeface="Calibri" panose="020F0502020204030204"/>
                <a:cs typeface="Calibri" panose="020F0502020204030204"/>
              </a:rPr>
              <a:t>Caprock Academy</a:t>
            </a:r>
            <a:br>
              <a:rPr lang="en-US" sz="1200">
                <a:ea typeface="Calibri" panose="020F0502020204030204"/>
                <a:cs typeface="Calibri" panose="020F0502020204030204"/>
              </a:rPr>
            </a:br>
            <a:r>
              <a:rPr lang="en-US" sz="1200">
                <a:ea typeface="Calibri" panose="020F0502020204030204"/>
                <a:cs typeface="Calibri" panose="020F0502020204030204"/>
              </a:rPr>
              <a:t>Colorado Early Colleges</a:t>
            </a:r>
            <a:br>
              <a:rPr lang="en-US" sz="1200">
                <a:ea typeface="Calibri" panose="020F0502020204030204"/>
                <a:cs typeface="Calibri" panose="020F0502020204030204"/>
              </a:rPr>
            </a:br>
            <a:r>
              <a:rPr lang="en-US" sz="1200">
                <a:ea typeface="Calibri" panose="020F0502020204030204"/>
                <a:cs typeface="Calibri" panose="020F0502020204030204"/>
              </a:rPr>
              <a:t>*CSI</a:t>
            </a:r>
            <a:br>
              <a:rPr lang="en-US" sz="1200">
                <a:ea typeface="Calibri" panose="020F0502020204030204"/>
                <a:cs typeface="Calibri" panose="020F0502020204030204"/>
              </a:rPr>
            </a:br>
            <a:r>
              <a:rPr lang="en-US" sz="1200">
                <a:ea typeface="Calibri" panose="020F0502020204030204"/>
                <a:cs typeface="Calibri" panose="020F0502020204030204"/>
              </a:rPr>
              <a:t>Kwiyaget Community Academy</a:t>
            </a:r>
            <a:br>
              <a:rPr lang="en-US" sz="1200">
                <a:ea typeface="Calibri" panose="020F0502020204030204"/>
                <a:cs typeface="Calibri" panose="020F0502020204030204"/>
              </a:rPr>
            </a:br>
            <a:r>
              <a:rPr lang="en-US" sz="1200">
                <a:ea typeface="Calibri" panose="020F0502020204030204"/>
                <a:cs typeface="Calibri" panose="020F0502020204030204"/>
              </a:rPr>
              <a:t>Montessori Del Mundo</a:t>
            </a:r>
            <a:br>
              <a:rPr lang="en-US" sz="1200">
                <a:ea typeface="Calibri" panose="020F0502020204030204"/>
                <a:cs typeface="Calibri" panose="020F0502020204030204"/>
              </a:rPr>
            </a:br>
            <a:r>
              <a:rPr lang="en-US" sz="1200">
                <a:ea typeface="Calibri" panose="020F0502020204030204"/>
                <a:cs typeface="Calibri" panose="020F0502020204030204"/>
              </a:rPr>
              <a:t>New America School Aurora</a:t>
            </a:r>
            <a:br>
              <a:rPr lang="en-US" sz="1200">
                <a:ea typeface="Calibri" panose="020F0502020204030204"/>
                <a:cs typeface="Calibri" panose="020F0502020204030204"/>
              </a:rPr>
            </a:br>
            <a:r>
              <a:rPr lang="en-US" sz="1200">
                <a:ea typeface="Calibri" panose="020F0502020204030204"/>
                <a:cs typeface="Calibri" panose="020F0502020204030204"/>
              </a:rPr>
              <a:t>Steamboat Montessori</a:t>
            </a:r>
            <a:br>
              <a:rPr lang="en-US" sz="1200">
                <a:ea typeface="Calibri" panose="020F0502020204030204"/>
                <a:cs typeface="Calibri" panose="020F0502020204030204"/>
              </a:rPr>
            </a:br>
            <a:r>
              <a:rPr lang="en-US" sz="1200">
                <a:ea typeface="Calibri" panose="020F0502020204030204"/>
                <a:cs typeface="Calibri" panose="020F0502020204030204"/>
              </a:rPr>
              <a:t>Wildflower Montessori School </a:t>
            </a:r>
          </a:p>
          <a:p>
            <a:pPr marL="0" indent="0">
              <a:buNone/>
            </a:pPr>
            <a:endParaRPr lang="en-US" sz="1200">
              <a:ea typeface="Calibri" panose="020F0502020204030204"/>
              <a:cs typeface="Calibri" panose="020F0502020204030204"/>
            </a:endParaRPr>
          </a:p>
          <a:p>
            <a:pPr marL="0" indent="0">
              <a:buNone/>
            </a:pPr>
            <a:r>
              <a:rPr lang="en-US" sz="1400">
                <a:ea typeface="Calibri" panose="020F0502020204030204"/>
                <a:cs typeface="Calibri" panose="020F0502020204030204"/>
              </a:rPr>
              <a:t>*CSI applied for the SSD grant to address the lack of centralized systems, inconsistency in safety </a:t>
            </a:r>
            <a:r>
              <a:rPr lang="en-US" sz="1400">
                <a:solidFill>
                  <a:srgbClr val="000000"/>
                </a:solidFill>
                <a:ea typeface="+mn-lt"/>
                <a:cs typeface="+mn-lt"/>
              </a:rPr>
              <a:t>preparedness</a:t>
            </a:r>
            <a:r>
              <a:rPr lang="en-US" sz="1400">
                <a:ea typeface="Calibri" panose="020F0502020204030204"/>
                <a:cs typeface="Calibri" panose="020F0502020204030204"/>
              </a:rPr>
              <a:t>, limited access to local resources, and school staffing constraints. The award will fund a School Safety Coordinator who will complete comprehensive needs assessments, refine procedures, and implement a structured training program for schools.</a:t>
            </a:r>
          </a:p>
          <a:p>
            <a:pPr marL="0" indent="0">
              <a:buNone/>
            </a:pPr>
            <a:endParaRPr lang="en-US" sz="1200">
              <a:ea typeface="Calibri" panose="020F0502020204030204"/>
              <a:cs typeface="Calibri" panose="020F0502020204030204"/>
            </a:endParaRPr>
          </a:p>
          <a:p>
            <a:pPr marL="0" indent="0">
              <a:buNone/>
            </a:pPr>
            <a:endParaRPr lang="en-US" sz="1200" b="1">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olden trophy">
            <a:extLst>
              <a:ext uri="{FF2B5EF4-FFF2-40B4-BE49-F238E27FC236}">
                <a16:creationId xmlns:a16="http://schemas.microsoft.com/office/drawing/2014/main" id="{7A1828F4-BB95-FC89-D017-EC279FB110B7}"/>
              </a:ext>
            </a:extLst>
          </p:cNvPr>
          <p:cNvPicPr>
            <a:picLocks noChangeAspect="1"/>
          </p:cNvPicPr>
          <p:nvPr/>
        </p:nvPicPr>
        <p:blipFill>
          <a:blip r:embed="rId2"/>
          <a:stretch>
            <a:fillRect/>
          </a:stretch>
        </p:blipFill>
        <p:spPr>
          <a:xfrm>
            <a:off x="6018143" y="1486909"/>
            <a:ext cx="2589144" cy="3878867"/>
          </a:xfrm>
          <a:prstGeom prst="rect">
            <a:avLst/>
          </a:prstGeom>
        </p:spPr>
      </p:pic>
    </p:spTree>
    <p:extLst>
      <p:ext uri="{BB962C8B-B14F-4D97-AF65-F5344CB8AC3E}">
        <p14:creationId xmlns:p14="http://schemas.microsoft.com/office/powerpoint/2010/main" val="1082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322575" y="256579"/>
            <a:ext cx="7886700" cy="274279"/>
          </a:xfrm>
        </p:spPr>
        <p:txBody>
          <a:bodyPr anchor="ctr">
            <a:normAutofit fontScale="90000"/>
          </a:bodyPr>
          <a:lstStyle/>
          <a:p>
            <a:r>
              <a:rPr lang="en-US" sz="4500"/>
              <a:t>Upcoming Grant Deadlines &amp; Events</a:t>
            </a:r>
          </a:p>
        </p:txBody>
      </p:sp>
      <p:graphicFrame>
        <p:nvGraphicFramePr>
          <p:cNvPr id="4" name="Table 3">
            <a:extLst>
              <a:ext uri="{FF2B5EF4-FFF2-40B4-BE49-F238E27FC236}">
                <a16:creationId xmlns:a16="http://schemas.microsoft.com/office/drawing/2014/main" id="{3FE5646F-B997-7830-A628-13988CF39252}"/>
              </a:ext>
            </a:extLst>
          </p:cNvPr>
          <p:cNvGraphicFramePr>
            <a:graphicFrameLocks noGrp="1"/>
          </p:cNvGraphicFramePr>
          <p:nvPr>
            <p:extLst>
              <p:ext uri="{D42A27DB-BD31-4B8C-83A1-F6EECF244321}">
                <p14:modId xmlns:p14="http://schemas.microsoft.com/office/powerpoint/2010/main" val="1482162250"/>
              </p:ext>
            </p:extLst>
          </p:nvPr>
        </p:nvGraphicFramePr>
        <p:xfrm>
          <a:off x="324754" y="641363"/>
          <a:ext cx="8537493" cy="6182478"/>
        </p:xfrm>
        <a:graphic>
          <a:graphicData uri="http://schemas.openxmlformats.org/drawingml/2006/table">
            <a:tbl>
              <a:tblPr firstRow="1" bandRow="1">
                <a:tableStyleId>{5C22544A-7EE6-4342-B048-85BDC9FD1C3A}</a:tableStyleId>
              </a:tblPr>
              <a:tblGrid>
                <a:gridCol w="608289">
                  <a:extLst>
                    <a:ext uri="{9D8B030D-6E8A-4147-A177-3AD203B41FA5}">
                      <a16:colId xmlns:a16="http://schemas.microsoft.com/office/drawing/2014/main" val="1568294764"/>
                    </a:ext>
                  </a:extLst>
                </a:gridCol>
                <a:gridCol w="994743">
                  <a:extLst>
                    <a:ext uri="{9D8B030D-6E8A-4147-A177-3AD203B41FA5}">
                      <a16:colId xmlns:a16="http://schemas.microsoft.com/office/drawing/2014/main" val="2477020199"/>
                    </a:ext>
                  </a:extLst>
                </a:gridCol>
                <a:gridCol w="583456">
                  <a:extLst>
                    <a:ext uri="{9D8B030D-6E8A-4147-A177-3AD203B41FA5}">
                      <a16:colId xmlns:a16="http://schemas.microsoft.com/office/drawing/2014/main" val="2442012399"/>
                    </a:ext>
                  </a:extLst>
                </a:gridCol>
                <a:gridCol w="5224591">
                  <a:extLst>
                    <a:ext uri="{9D8B030D-6E8A-4147-A177-3AD203B41FA5}">
                      <a16:colId xmlns:a16="http://schemas.microsoft.com/office/drawing/2014/main" val="3613585119"/>
                    </a:ext>
                  </a:extLst>
                </a:gridCol>
                <a:gridCol w="1126414">
                  <a:extLst>
                    <a:ext uri="{9D8B030D-6E8A-4147-A177-3AD203B41FA5}">
                      <a16:colId xmlns:a16="http://schemas.microsoft.com/office/drawing/2014/main" val="4132553695"/>
                    </a:ext>
                  </a:extLst>
                </a:gridCol>
              </a:tblGrid>
              <a:tr h="200025">
                <a:tc>
                  <a:txBody>
                    <a:bodyPr/>
                    <a:lstStyle/>
                    <a:p>
                      <a:pPr algn="ctr" fontAlgn="b"/>
                      <a:r>
                        <a:rPr lang="en-US" sz="1200" b="1" i="0" u="none" strike="noStrike">
                          <a:solidFill>
                            <a:srgbClr val="FFFFFF"/>
                          </a:solidFill>
                          <a:effectLst/>
                          <a:highlight>
                            <a:srgbClr val="000000"/>
                          </a:highlight>
                          <a:latin typeface="Calibri"/>
                        </a:rPr>
                        <a:t>Date</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highlight>
                            <a:srgbClr val="000000"/>
                          </a:highlight>
                          <a:latin typeface="Calibri"/>
                        </a:rPr>
                        <a:t>Grant</a:t>
                      </a:r>
                    </a:p>
                    <a:p>
                      <a:pPr lvl="0" algn="ctr">
                        <a:buNone/>
                      </a:pPr>
                      <a:r>
                        <a:rPr lang="en-US" sz="1200" b="1" i="0" u="none" strike="noStrike">
                          <a:solidFill>
                            <a:srgbClr val="FFFFFF"/>
                          </a:solidFill>
                          <a:effectLst/>
                          <a:highlight>
                            <a:srgbClr val="000000"/>
                          </a:highlight>
                          <a:latin typeface="Calibri"/>
                        </a:rPr>
                        <a:t>Project</a:t>
                      </a:r>
                      <a:endParaRPr lang="en-US"/>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highlight>
                            <a:srgbClr val="000000"/>
                          </a:highlight>
                          <a:latin typeface="Calibri"/>
                        </a:rPr>
                        <a:t>Category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highlight>
                            <a:srgbClr val="000000"/>
                          </a:highlight>
                          <a:latin typeface="Calibri"/>
                        </a:rPr>
                        <a:t>Activity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highlight>
                            <a:srgbClr val="000000"/>
                          </a:highlight>
                          <a:latin typeface="Calibri"/>
                        </a:rPr>
                        <a:t>Notes</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000000"/>
                    </a:solidFill>
                  </a:tcPr>
                </a:tc>
                <a:extLst>
                  <a:ext uri="{0D108BD9-81ED-4DB2-BD59-A6C34878D82A}">
                    <a16:rowId xmlns:a16="http://schemas.microsoft.com/office/drawing/2014/main" val="793252926"/>
                  </a:ext>
                </a:extLst>
              </a:tr>
              <a:tr h="200025">
                <a:tc>
                  <a:txBody>
                    <a:bodyPr/>
                    <a:lstStyle/>
                    <a:p>
                      <a:pPr algn="r" fontAlgn="b"/>
                      <a:r>
                        <a:rPr lang="en-US" sz="900" b="0" i="0" u="none" strike="noStrike">
                          <a:solidFill>
                            <a:srgbClr val="000000"/>
                          </a:solidFill>
                          <a:effectLst/>
                          <a:latin typeface="Calibri"/>
                        </a:rPr>
                        <a:t>3/20/2024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SHP-SLFRF</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AFR Deadline to submit to CSI  - Requirement, completed budget workbook and general ledger (01/01/23 - 12/31/23)</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sng" strike="noStrike">
                          <a:solidFill>
                            <a:srgbClr val="467886"/>
                          </a:solidFill>
                          <a:effectLst/>
                          <a:latin typeface="Aptos Narrow"/>
                          <a:hlinkClick r:id="rId2"/>
                        </a:rPr>
                        <a:t>RFF@csi.state.co.us </a:t>
                      </a:r>
                      <a:endParaRPr lang="en-US" sz="900" b="0" i="0" u="sng" strike="noStrike">
                        <a:solidFill>
                          <a:srgbClr val="467886"/>
                        </a:solidFill>
                        <a:effectLst/>
                        <a:latin typeface="Aptos Narrow"/>
                      </a:endParaRP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650424487"/>
                  </a:ext>
                </a:extLst>
              </a:tr>
              <a:tr h="200025">
                <a:tc>
                  <a:txBody>
                    <a:bodyPr/>
                    <a:lstStyle/>
                    <a:p>
                      <a:pPr algn="r" fontAlgn="b"/>
                      <a:r>
                        <a:rPr lang="en-US" sz="900" b="0" i="0" u="none" strike="noStrike">
                          <a:solidFill>
                            <a:srgbClr val="000000"/>
                          </a:solidFill>
                          <a:effectLst/>
                          <a:latin typeface="Calibri"/>
                        </a:rPr>
                        <a:t>3/26/2024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CCSP</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IFR Due (Expenses 07/01 - 03/15)</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sng" strike="noStrike">
                          <a:solidFill>
                            <a:srgbClr val="467886"/>
                          </a:solidFill>
                          <a:effectLst/>
                          <a:latin typeface="Aptos Narrow"/>
                          <a:hlinkClick r:id="rId3"/>
                        </a:rPr>
                        <a:t>RFF@csi.state.co.us </a:t>
                      </a:r>
                      <a:endParaRPr lang="en-US" sz="900" b="0" i="0" u="sng" strike="noStrike">
                        <a:solidFill>
                          <a:srgbClr val="467886"/>
                        </a:solidFill>
                        <a:effectLst/>
                        <a:latin typeface="Aptos Narrow"/>
                      </a:endParaRP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381810488"/>
                  </a:ext>
                </a:extLst>
              </a:tr>
              <a:tr h="200025">
                <a:tc>
                  <a:txBody>
                    <a:bodyPr/>
                    <a:lstStyle/>
                    <a:p>
                      <a:pPr algn="r" fontAlgn="b"/>
                      <a:r>
                        <a:rPr lang="en-US" sz="900" b="0" i="0" u="none" strike="noStrike">
                          <a:solidFill>
                            <a:srgbClr val="000000"/>
                          </a:solidFill>
                          <a:effectLst/>
                          <a:latin typeface="Calibri"/>
                        </a:rPr>
                        <a:t>3/29/2024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SHP-SLFRF</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Year 2 final budget and workplan due to CDE</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29548558"/>
                  </a:ext>
                </a:extLst>
              </a:tr>
              <a:tr h="200025">
                <a:tc>
                  <a:txBody>
                    <a:bodyPr/>
                    <a:lstStyle/>
                    <a:p>
                      <a:pPr algn="r" fontAlgn="b"/>
                      <a:r>
                        <a:rPr lang="en-US" sz="900" b="0" i="0" u="none" strike="noStrike">
                          <a:solidFill>
                            <a:srgbClr val="000000"/>
                          </a:solidFill>
                          <a:effectLst/>
                          <a:latin typeface="Calibri"/>
                        </a:rPr>
                        <a:t>3/31/2024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CCLC</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Y2023-24 Grant Award Reduction Request form due to CDE (all cohorts)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262251044"/>
                  </a:ext>
                </a:extLst>
              </a:tr>
              <a:tr h="200025">
                <a:tc>
                  <a:txBody>
                    <a:bodyPr/>
                    <a:lstStyle/>
                    <a:p>
                      <a:pPr algn="r" fontAlgn="b"/>
                      <a:r>
                        <a:rPr lang="en-US" sz="900" b="0" i="0" u="none" strike="noStrike">
                          <a:solidFill>
                            <a:srgbClr val="000000"/>
                          </a:solidFill>
                          <a:effectLst/>
                          <a:highlight>
                            <a:srgbClr val="C1F0C8"/>
                          </a:highlight>
                          <a:latin typeface="Calibri"/>
                        </a:rPr>
                        <a:t>4/1/2024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ESSER III</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CSI-wide</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3rd quarter revision deadline (not required)</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sng" strike="noStrike">
                          <a:solidFill>
                            <a:srgbClr val="467886"/>
                          </a:solidFill>
                          <a:effectLst/>
                          <a:highlight>
                            <a:srgbClr val="C1F0C8"/>
                          </a:highlight>
                          <a:latin typeface="Aptos Narrow"/>
                          <a:hlinkClick r:id="rId2"/>
                        </a:rPr>
                        <a:t>RFF@csi.state.co.us</a:t>
                      </a:r>
                      <a:endParaRPr lang="en-US" sz="900" b="0" i="0" u="sng" strike="noStrike">
                        <a:solidFill>
                          <a:srgbClr val="467886"/>
                        </a:solidFill>
                        <a:effectLst/>
                        <a:highlight>
                          <a:srgbClr val="C1F0C8"/>
                        </a:highlight>
                        <a:latin typeface="Aptos Narrow"/>
                      </a:endParaRP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extLst>
                  <a:ext uri="{0D108BD9-81ED-4DB2-BD59-A6C34878D82A}">
                    <a16:rowId xmlns:a16="http://schemas.microsoft.com/office/drawing/2014/main" val="243207798"/>
                  </a:ext>
                </a:extLst>
              </a:tr>
              <a:tr h="181732">
                <a:tc>
                  <a:txBody>
                    <a:bodyPr/>
                    <a:lstStyle/>
                    <a:p>
                      <a:pPr algn="r" fontAlgn="b"/>
                      <a:r>
                        <a:rPr lang="en-US" sz="900" b="0" i="0" u="none" strike="noStrike">
                          <a:solidFill>
                            <a:srgbClr val="000000"/>
                          </a:solidFill>
                          <a:effectLst/>
                          <a:highlight>
                            <a:srgbClr val="C1F0C8"/>
                          </a:highlight>
                          <a:latin typeface="Calibri"/>
                        </a:rPr>
                        <a:t>4/1/2024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Milestone #3</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CSI-wide</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Deliverable 60% reimbursable funds requested.</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err="1">
                          <a:solidFill>
                            <a:srgbClr val="000000"/>
                          </a:solidFill>
                          <a:effectLst/>
                          <a:highlight>
                            <a:srgbClr val="C1F0C8"/>
                          </a:highlight>
                          <a:latin typeface="Calibri"/>
                        </a:rPr>
                        <a:t>GrantVantage</a:t>
                      </a: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extLst>
                  <a:ext uri="{0D108BD9-81ED-4DB2-BD59-A6C34878D82A}">
                    <a16:rowId xmlns:a16="http://schemas.microsoft.com/office/drawing/2014/main" val="978183436"/>
                  </a:ext>
                </a:extLst>
              </a:tr>
              <a:tr h="200025">
                <a:tc>
                  <a:txBody>
                    <a:bodyPr/>
                    <a:lstStyle/>
                    <a:p>
                      <a:pPr algn="r" fontAlgn="b"/>
                      <a:r>
                        <a:rPr lang="en-US" sz="900" b="0" i="0" u="none" strike="noStrike">
                          <a:solidFill>
                            <a:srgbClr val="000000"/>
                          </a:solidFill>
                          <a:effectLst/>
                          <a:highlight>
                            <a:srgbClr val="C1F0C8"/>
                          </a:highlight>
                          <a:latin typeface="Calibri"/>
                        </a:rPr>
                        <a:t>4/1/2024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Milestone #3</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CSI-wide</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none" strike="noStrike">
                          <a:solidFill>
                            <a:srgbClr val="000000"/>
                          </a:solidFill>
                          <a:effectLst/>
                          <a:highlight>
                            <a:srgbClr val="C1F0C8"/>
                          </a:highlight>
                          <a:latin typeface="Calibri"/>
                        </a:rPr>
                        <a:t>Deadline for exception request forms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b"/>
                      <a:r>
                        <a:rPr lang="en-US" sz="900" b="0" i="0" u="sng" strike="noStrike">
                          <a:solidFill>
                            <a:srgbClr val="467886"/>
                          </a:solidFill>
                          <a:effectLst/>
                          <a:highlight>
                            <a:srgbClr val="C1F0C8"/>
                          </a:highlight>
                          <a:latin typeface="Aptos Narrow"/>
                          <a:hlinkClick r:id="rId4"/>
                        </a:rPr>
                        <a:t>Exception Form</a:t>
                      </a:r>
                      <a:endParaRPr lang="en-US" sz="900" b="0" i="0" u="sng" strike="noStrike">
                        <a:solidFill>
                          <a:srgbClr val="467886"/>
                        </a:solidFill>
                        <a:effectLst/>
                        <a:highlight>
                          <a:srgbClr val="C1F0C8"/>
                        </a:highlight>
                        <a:latin typeface="Aptos Narrow"/>
                      </a:endParaRP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extLst>
                  <a:ext uri="{0D108BD9-81ED-4DB2-BD59-A6C34878D82A}">
                    <a16:rowId xmlns:a16="http://schemas.microsoft.com/office/drawing/2014/main" val="3351697561"/>
                  </a:ext>
                </a:extLst>
              </a:tr>
              <a:tr h="200025">
                <a:tc>
                  <a:txBody>
                    <a:bodyPr/>
                    <a:lstStyle/>
                    <a:p>
                      <a:pPr lvl="0" algn="r">
                        <a:buNone/>
                      </a:pPr>
                      <a:r>
                        <a:rPr lang="en-US" sz="900" b="0" i="0" u="none" strike="noStrike">
                          <a:solidFill>
                            <a:srgbClr val="000000"/>
                          </a:solidFill>
                          <a:effectLst/>
                          <a:latin typeface="Calibri"/>
                        </a:rPr>
                        <a:t>04/1/2024</a:t>
                      </a:r>
                    </a:p>
                  </a:txBody>
                  <a:tcPr marL="9524" marR="9524" marT="9524" marB="0" anchor="b">
                    <a:lnL w="6350">
                      <a:solidFill>
                        <a:srgbClr val="156082"/>
                      </a:solid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READ </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Awarded Schools</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FY24 final revision workbooks will be sent to schools</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endParaRPr lang="en-US" sz="900" b="0" i="0" u="sng" strike="noStrike">
                        <a:solidFill>
                          <a:srgbClr val="467886"/>
                        </a:solidFill>
                        <a:effectLst/>
                        <a:latin typeface="Aptos Narrow"/>
                      </a:endParaRPr>
                    </a:p>
                  </a:txBody>
                  <a:tcPr marL="9524" marR="9524" marT="9524" marB="0" anchor="b">
                    <a:lnL w="0">
                      <a:noFill/>
                    </a:lnL>
                    <a:lnR w="6350">
                      <a:solidFill>
                        <a:srgbClr val="156082"/>
                      </a:solidFill>
                    </a:lnR>
                    <a:lnT w="6350">
                      <a:solidFill>
                        <a:srgbClr val="156082"/>
                      </a:solidFill>
                    </a:lnT>
                    <a:lnB w="6350">
                      <a:solidFill>
                        <a:srgbClr val="156082"/>
                      </a:solidFill>
                    </a:lnB>
                    <a:noFill/>
                  </a:tcPr>
                </a:tc>
                <a:extLst>
                  <a:ext uri="{0D108BD9-81ED-4DB2-BD59-A6C34878D82A}">
                    <a16:rowId xmlns:a16="http://schemas.microsoft.com/office/drawing/2014/main" val="1534062789"/>
                  </a:ext>
                </a:extLst>
              </a:tr>
              <a:tr h="200025">
                <a:tc>
                  <a:txBody>
                    <a:bodyPr/>
                    <a:lstStyle/>
                    <a:p>
                      <a:pPr marL="0" algn="r" defTabSz="685800" rtl="0" eaLnBrk="1" fontAlgn="b" latinLnBrk="0" hangingPunct="1"/>
                      <a:r>
                        <a:rPr lang="en-US" sz="900" b="0" i="0" u="none" strike="noStrike">
                          <a:solidFill>
                            <a:srgbClr val="000000"/>
                          </a:solidFill>
                          <a:effectLst/>
                          <a:latin typeface="Calibri"/>
                        </a:rPr>
                        <a:t>4/12/2024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marL="0" algn="l" defTabSz="685800" rtl="0" eaLnBrk="1" fontAlgn="b" latinLnBrk="0" hangingPunct="1"/>
                      <a:r>
                        <a:rPr lang="en-US" sz="900" b="0" i="0" u="none" strike="noStrike">
                          <a:solidFill>
                            <a:srgbClr val="000000"/>
                          </a:solidFill>
                          <a:effectLst/>
                          <a:latin typeface="Calibri"/>
                        </a:rPr>
                        <a:t>GT-U</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marL="0" algn="l" defTabSz="685800" rtl="0" eaLnBrk="1" fontAlgn="b" latinLnBrk="0" hangingPunct="1"/>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marL="0" algn="l" defTabSz="685800" rtl="0" eaLnBrk="1" fontAlgn="b" latinLnBrk="0" hangingPunct="1"/>
                      <a:r>
                        <a:rPr lang="en-US" sz="900" b="0" i="0" u="none" strike="noStrike">
                          <a:solidFill>
                            <a:srgbClr val="000000"/>
                          </a:solidFill>
                          <a:effectLst/>
                          <a:latin typeface="Calibri"/>
                        </a:rPr>
                        <a:t>Final deadline to request funds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marL="0" algn="l" defTabSz="685800" rtl="0" eaLnBrk="1" fontAlgn="b" latinLnBrk="0" hangingPunct="1"/>
                      <a:r>
                        <a:rPr lang="en-US" sz="900" b="0" i="0" u="none" strike="noStrike" err="1">
                          <a:solidFill>
                            <a:srgbClr val="000000"/>
                          </a:solidFill>
                          <a:effectLst/>
                          <a:latin typeface="Calibri"/>
                        </a:rPr>
                        <a:t>GrantVantage</a:t>
                      </a: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734643441"/>
                  </a:ext>
                </a:extLst>
              </a:tr>
              <a:tr h="200025">
                <a:tc>
                  <a:txBody>
                    <a:bodyPr/>
                    <a:lstStyle/>
                    <a:p>
                      <a:pPr algn="r" fontAlgn="ctr"/>
                      <a:r>
                        <a:rPr lang="en-US" sz="900" b="0" i="0" u="none" strike="noStrike">
                          <a:solidFill>
                            <a:srgbClr val="000000"/>
                          </a:solidFill>
                          <a:effectLst/>
                          <a:latin typeface="Calibri"/>
                        </a:rPr>
                        <a:t>4/15/2024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CCLC - All cohorts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March Attendance Data due for submission</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sng" strike="noStrike">
                          <a:solidFill>
                            <a:srgbClr val="467886"/>
                          </a:solidFill>
                          <a:effectLst/>
                          <a:latin typeface="Aptos Narrow"/>
                          <a:hlinkClick r:id="rId5"/>
                        </a:rPr>
                        <a:t>Submission Link</a:t>
                      </a:r>
                      <a:endParaRPr lang="en-US" sz="900" b="0" i="0" u="sng" strike="noStrike">
                        <a:solidFill>
                          <a:srgbClr val="467886"/>
                        </a:solidFill>
                        <a:effectLst/>
                        <a:latin typeface="Aptos Narrow"/>
                      </a:endParaRP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672752723"/>
                  </a:ext>
                </a:extLst>
              </a:tr>
              <a:tr h="200025">
                <a:tc>
                  <a:txBody>
                    <a:bodyPr/>
                    <a:lstStyle/>
                    <a:p>
                      <a:pPr lvl="0" algn="r">
                        <a:buNone/>
                      </a:pPr>
                      <a:r>
                        <a:rPr lang="en-US" sz="900" b="0" i="0" u="none" strike="noStrike">
                          <a:solidFill>
                            <a:srgbClr val="000000"/>
                          </a:solidFill>
                          <a:effectLst/>
                          <a:latin typeface="Calibri"/>
                        </a:rPr>
                        <a:t>4/22/2024</a:t>
                      </a:r>
                    </a:p>
                  </a:txBody>
                  <a:tcPr marL="9524" marR="9524" marT="9524" marB="0" anchor="ctr">
                    <a:lnL w="6350">
                      <a:solidFill>
                        <a:srgbClr val="156082"/>
                      </a:solid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READ</a:t>
                      </a:r>
                    </a:p>
                  </a:txBody>
                  <a:tcPr marL="9524" marR="9524" marT="9524" marB="0" anchor="ctr">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Awarded Schools</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FY24 final revised budgets due back to CSI</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r>
                        <a:rPr lang="en-US" sz="900" b="0" i="0" u="sng" strike="noStrike">
                          <a:solidFill>
                            <a:srgbClr val="467886"/>
                          </a:solidFill>
                          <a:effectLst/>
                          <a:latin typeface="Aptos Narrow"/>
                        </a:rPr>
                        <a:t>RFF@csi.state.co.us</a:t>
                      </a:r>
                    </a:p>
                  </a:txBody>
                  <a:tcPr marL="9524" marR="9524" marT="9524" marB="0" anchor="ctr">
                    <a:lnL w="0">
                      <a:noFill/>
                    </a:lnL>
                    <a:lnR w="6350">
                      <a:solidFill>
                        <a:srgbClr val="156082"/>
                      </a:solidFill>
                    </a:lnR>
                    <a:lnT w="6350">
                      <a:solidFill>
                        <a:srgbClr val="156082"/>
                      </a:solidFill>
                    </a:lnT>
                    <a:lnB w="6350">
                      <a:solidFill>
                        <a:srgbClr val="156082"/>
                      </a:solidFill>
                    </a:lnB>
                    <a:noFill/>
                  </a:tcPr>
                </a:tc>
                <a:extLst>
                  <a:ext uri="{0D108BD9-81ED-4DB2-BD59-A6C34878D82A}">
                    <a16:rowId xmlns:a16="http://schemas.microsoft.com/office/drawing/2014/main" val="659836723"/>
                  </a:ext>
                </a:extLst>
              </a:tr>
              <a:tr h="200025">
                <a:tc>
                  <a:txBody>
                    <a:bodyPr/>
                    <a:lstStyle/>
                    <a:p>
                      <a:pPr lvl="0" algn="r">
                        <a:buNone/>
                      </a:pPr>
                      <a:r>
                        <a:rPr lang="en-US" sz="900" b="0" i="0" u="none" strike="noStrike">
                          <a:solidFill>
                            <a:srgbClr val="000000"/>
                          </a:solidFill>
                          <a:effectLst/>
                          <a:latin typeface="Calibri"/>
                        </a:rPr>
                        <a:t>4/29/2024</a:t>
                      </a:r>
                    </a:p>
                  </a:txBody>
                  <a:tcPr marL="9524" marR="9524" marT="9524" marB="0" anchor="ctr">
                    <a:lnL w="6350">
                      <a:solidFill>
                        <a:srgbClr val="156082"/>
                      </a:solid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READ</a:t>
                      </a:r>
                    </a:p>
                  </a:txBody>
                  <a:tcPr marL="9524" marR="9524" marT="9524" marB="0" anchor="ctr">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Awarded Schools</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FY25 READ draft budget workbooks will be sent to schools</a:t>
                      </a:r>
                    </a:p>
                  </a:txBody>
                  <a:tcPr marL="9524" marR="9524" marT="9524" marB="0" anchor="b">
                    <a:lnL w="0">
                      <a:noFill/>
                    </a:lnL>
                    <a:lnR w="0">
                      <a:noFill/>
                    </a:lnR>
                    <a:lnT w="6350">
                      <a:solidFill>
                        <a:srgbClr val="156082"/>
                      </a:solidFill>
                    </a:lnT>
                    <a:lnB w="6350">
                      <a:solidFill>
                        <a:srgbClr val="156082"/>
                      </a:solidFill>
                    </a:lnB>
                    <a:noFill/>
                  </a:tcPr>
                </a:tc>
                <a:tc>
                  <a:txBody>
                    <a:bodyPr/>
                    <a:lstStyle/>
                    <a:p>
                      <a:pPr lvl="0" algn="l">
                        <a:buNone/>
                      </a:pPr>
                      <a:endParaRPr lang="en-US" sz="900" b="0" i="0" u="sng" strike="noStrike">
                        <a:solidFill>
                          <a:srgbClr val="467886"/>
                        </a:solidFill>
                        <a:effectLst/>
                        <a:latin typeface="Aptos Narrow"/>
                      </a:endParaRPr>
                    </a:p>
                  </a:txBody>
                  <a:tcPr marL="9524" marR="9524" marT="9524" marB="0" anchor="ctr">
                    <a:lnL w="0">
                      <a:noFill/>
                    </a:lnL>
                    <a:lnR w="6350">
                      <a:solidFill>
                        <a:srgbClr val="156082"/>
                      </a:solidFill>
                    </a:lnR>
                    <a:lnT w="6350">
                      <a:solidFill>
                        <a:srgbClr val="156082"/>
                      </a:solidFill>
                    </a:lnT>
                    <a:lnB w="6350">
                      <a:solidFill>
                        <a:srgbClr val="156082"/>
                      </a:solidFill>
                    </a:lnB>
                    <a:noFill/>
                  </a:tcPr>
                </a:tc>
                <a:extLst>
                  <a:ext uri="{0D108BD9-81ED-4DB2-BD59-A6C34878D82A}">
                    <a16:rowId xmlns:a16="http://schemas.microsoft.com/office/drawing/2014/main" val="1074316087"/>
                  </a:ext>
                </a:extLst>
              </a:tr>
              <a:tr h="200025">
                <a:tc>
                  <a:txBody>
                    <a:bodyPr/>
                    <a:lstStyle/>
                    <a:p>
                      <a:pPr lvl="0" algn="r">
                        <a:buNone/>
                      </a:pPr>
                      <a:r>
                        <a:rPr lang="en-US" sz="900" b="0" i="0" u="none" strike="noStrike">
                          <a:solidFill>
                            <a:srgbClr val="000000"/>
                          </a:solidFill>
                          <a:effectLst/>
                          <a:highlight>
                            <a:srgbClr val="C1F0C8"/>
                          </a:highlight>
                          <a:latin typeface="Calibri"/>
                        </a:rPr>
                        <a:t>4/30/2024</a:t>
                      </a:r>
                      <a:endParaRPr lang="en-US"/>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lvl="0" algn="l">
                        <a:buNone/>
                      </a:pPr>
                      <a:r>
                        <a:rPr lang="en-US" sz="900" b="0" i="0" u="none" strike="noStrike">
                          <a:solidFill>
                            <a:srgbClr val="000000"/>
                          </a:solidFill>
                          <a:effectLst/>
                          <a:highlight>
                            <a:srgbClr val="C1F0C8"/>
                          </a:highlight>
                          <a:latin typeface="Calibri"/>
                        </a:rPr>
                        <a:t>ECEA</a:t>
                      </a:r>
                      <a:endParaRPr lang="en-US"/>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lvl="0" algn="l">
                        <a:buNone/>
                      </a:pPr>
                      <a:r>
                        <a:rPr lang="en-US" sz="900" b="0" i="0" u="none" strike="noStrike">
                          <a:solidFill>
                            <a:srgbClr val="000000"/>
                          </a:solidFill>
                          <a:effectLst/>
                          <a:highlight>
                            <a:srgbClr val="C1F0C8"/>
                          </a:highlight>
                          <a:latin typeface="Calibri"/>
                        </a:rPr>
                        <a:t>CSI-wide</a:t>
                      </a:r>
                      <a:endParaRPr lang="en-US"/>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lvl="0" algn="l">
                        <a:buNone/>
                      </a:pPr>
                      <a:r>
                        <a:rPr lang="en-US" sz="900" b="0" i="0" u="none" strike="noStrike">
                          <a:solidFill>
                            <a:srgbClr val="000000"/>
                          </a:solidFill>
                          <a:effectLst/>
                          <a:highlight>
                            <a:srgbClr val="C1F0C8"/>
                          </a:highlight>
                          <a:latin typeface="Calibri"/>
                        </a:rPr>
                        <a:t>ECEA 3rd quarter IFR Due</a:t>
                      </a:r>
                      <a:endParaRPr lang="en-US"/>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lvl="0" algn="l">
                        <a:buNone/>
                      </a:pPr>
                      <a:r>
                        <a:rPr lang="en-US" sz="900" b="0" i="0" u="none" strike="noStrike" err="1">
                          <a:solidFill>
                            <a:srgbClr val="000000"/>
                          </a:solidFill>
                          <a:effectLst/>
                          <a:highlight>
                            <a:srgbClr val="C1F0C8"/>
                          </a:highlight>
                          <a:latin typeface="Calibri"/>
                        </a:rPr>
                        <a:t>GrantVantage</a:t>
                      </a:r>
                      <a:endParaRPr lang="en-US" sz="900" b="0" i="0" u="none" strike="noStrike">
                        <a:solidFill>
                          <a:srgbClr val="000000"/>
                        </a:solidFill>
                        <a:effectLst/>
                        <a:highlight>
                          <a:srgbClr val="C1F0C8"/>
                        </a:highlight>
                        <a:latin typeface="Calibri"/>
                      </a:endParaRPr>
                    </a:p>
                  </a:txBody>
                  <a:tcPr marL="9525" marR="9525" marT="9525" marB="0" anchor="b">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extLst>
                  <a:ext uri="{0D108BD9-81ED-4DB2-BD59-A6C34878D82A}">
                    <a16:rowId xmlns:a16="http://schemas.microsoft.com/office/drawing/2014/main" val="1561631271"/>
                  </a:ext>
                </a:extLst>
              </a:tr>
              <a:tr h="200025">
                <a:tc>
                  <a:txBody>
                    <a:bodyPr/>
                    <a:lstStyle/>
                    <a:p>
                      <a:pPr algn="r" fontAlgn="ctr"/>
                      <a:r>
                        <a:rPr lang="en-US" sz="900" b="0" i="0" u="none" strike="noStrike">
                          <a:solidFill>
                            <a:srgbClr val="000000"/>
                          </a:solidFill>
                          <a:effectLst/>
                          <a:latin typeface="Calibri"/>
                        </a:rPr>
                        <a:t>5/1/2024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CCLC - All cohorts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FY24 Final Budget Revision Deadline</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178154684"/>
                  </a:ext>
                </a:extLst>
              </a:tr>
              <a:tr h="200025">
                <a:tc>
                  <a:txBody>
                    <a:bodyPr/>
                    <a:lstStyle/>
                    <a:p>
                      <a:pPr algn="r" fontAlgn="ctr"/>
                      <a:r>
                        <a:rPr lang="en-US" sz="900" b="0" i="0" u="none" strike="noStrike">
                          <a:solidFill>
                            <a:srgbClr val="000000"/>
                          </a:solidFill>
                          <a:effectLst/>
                          <a:latin typeface="Calibri"/>
                        </a:rPr>
                        <a:t>5/1/2024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CCSP</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Awarded Schools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Deadline for FY2023-24 Budget Revisions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28976822"/>
                  </a:ext>
                </a:extLst>
              </a:tr>
              <a:tr h="200025">
                <a:tc>
                  <a:txBody>
                    <a:bodyPr/>
                    <a:lstStyle/>
                    <a:p>
                      <a:pPr algn="r" fontAlgn="ctr"/>
                      <a:r>
                        <a:rPr lang="en-US" sz="900" b="0" i="0" u="none" strike="noStrike">
                          <a:solidFill>
                            <a:srgbClr val="000000"/>
                          </a:solidFill>
                          <a:effectLst/>
                          <a:latin typeface="Calibri"/>
                        </a:rPr>
                        <a:t>5/2/2024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SHP  - Cohort 7</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Awarded Schools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Year 2 Preliminary Budget Revision Deadline</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09166786"/>
                  </a:ext>
                </a:extLst>
              </a:tr>
              <a:tr h="200025">
                <a:tc>
                  <a:txBody>
                    <a:bodyPr/>
                    <a:lstStyle/>
                    <a:p>
                      <a:pPr algn="r" fontAlgn="ctr"/>
                      <a:r>
                        <a:rPr lang="en-US" sz="900" b="0" i="0" u="none" strike="noStrike">
                          <a:solidFill>
                            <a:srgbClr val="000000"/>
                          </a:solidFill>
                          <a:effectLst/>
                          <a:latin typeface="Calibri"/>
                        </a:rPr>
                        <a:t>5/15/2024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NGS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Deadline to submit FY2425 Budget Revision</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039718766"/>
                  </a:ext>
                </a:extLst>
              </a:tr>
              <a:tr h="200025">
                <a:tc>
                  <a:txBody>
                    <a:bodyPr/>
                    <a:lstStyle/>
                    <a:p>
                      <a:pPr algn="r" fontAlgn="ctr"/>
                      <a:r>
                        <a:rPr lang="en-US" sz="900" b="0" i="0" u="none" strike="noStrike">
                          <a:solidFill>
                            <a:srgbClr val="000000"/>
                          </a:solidFill>
                          <a:effectLst/>
                          <a:latin typeface="Calibri"/>
                        </a:rPr>
                        <a:t>5/15/2024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CCLC - Cohort X</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a:rPr>
                        <a:t>Awarded Schools</a:t>
                      </a:r>
                    </a:p>
                  </a:txBody>
                  <a:tcPr marL="9525" marR="9525" marT="9525" marB="0" anchor="b">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April Attendance Data due for submission</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sng" strike="noStrike">
                          <a:solidFill>
                            <a:srgbClr val="467886"/>
                          </a:solidFill>
                          <a:effectLst/>
                          <a:latin typeface="Aptos Narrow"/>
                          <a:hlinkClick r:id="rId5"/>
                        </a:rPr>
                        <a:t>Submission Link</a:t>
                      </a:r>
                      <a:endParaRPr lang="en-US" sz="900" b="0" i="0" u="sng" strike="noStrike">
                        <a:solidFill>
                          <a:srgbClr val="467886"/>
                        </a:solidFill>
                        <a:effectLst/>
                        <a:latin typeface="Aptos Narrow"/>
                      </a:endParaRP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682372605"/>
                  </a:ext>
                </a:extLst>
              </a:tr>
              <a:tr h="200025">
                <a:tc>
                  <a:txBody>
                    <a:bodyPr/>
                    <a:lstStyle/>
                    <a:p>
                      <a:pPr algn="r" fontAlgn="ctr"/>
                      <a:r>
                        <a:rPr lang="en-US" sz="900" b="0" i="0" u="none" strike="noStrike">
                          <a:solidFill>
                            <a:srgbClr val="000000"/>
                          </a:solidFill>
                          <a:effectLst/>
                          <a:latin typeface="Calibri"/>
                        </a:rPr>
                        <a:t>5/15/2024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CCSP</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Awarded Schools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Deadline to submit FY24-25 Annual Budget</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Submit to CDE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504775578"/>
                  </a:ext>
                </a:extLst>
              </a:tr>
              <a:tr h="200025">
                <a:tc>
                  <a:txBody>
                    <a:bodyPr/>
                    <a:lstStyle/>
                    <a:p>
                      <a:pPr algn="r" fontAlgn="b"/>
                      <a:r>
                        <a:rPr lang="en-US" sz="900" b="0" i="0" u="none" strike="noStrike">
                          <a:solidFill>
                            <a:srgbClr val="000000"/>
                          </a:solidFill>
                          <a:effectLst/>
                          <a:highlight>
                            <a:srgbClr val="C1F0C8"/>
                          </a:highlight>
                          <a:latin typeface="Calibri"/>
                        </a:rPr>
                        <a:t>5/20/2024</a:t>
                      </a:r>
                    </a:p>
                  </a:txBody>
                  <a:tcPr marL="9525" marR="9525" marT="9525" marB="0" anchor="b">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ctr"/>
                      <a:r>
                        <a:rPr lang="en-US" sz="900" b="0" i="0" u="none" strike="noStrike">
                          <a:solidFill>
                            <a:srgbClr val="000000"/>
                          </a:solidFill>
                          <a:effectLst/>
                          <a:highlight>
                            <a:srgbClr val="C1F0C8"/>
                          </a:highlight>
                          <a:latin typeface="Calibri"/>
                        </a:rPr>
                        <a:t>ESSA/Title</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ctr"/>
                      <a:r>
                        <a:rPr lang="en-US" sz="900" b="0" i="0" u="none" strike="noStrike">
                          <a:solidFill>
                            <a:srgbClr val="000000"/>
                          </a:solidFill>
                          <a:effectLst/>
                          <a:highlight>
                            <a:srgbClr val="C1F0C8"/>
                          </a:highlight>
                          <a:latin typeface="Calibri"/>
                        </a:rPr>
                        <a:t>CSI-wide</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ctr"/>
                      <a:r>
                        <a:rPr lang="en-US" sz="900" b="0" i="0" u="none" strike="noStrike">
                          <a:solidFill>
                            <a:srgbClr val="000000"/>
                          </a:solidFill>
                          <a:effectLst/>
                          <a:highlight>
                            <a:srgbClr val="C1F0C8"/>
                          </a:highlight>
                          <a:latin typeface="Calibri"/>
                        </a:rPr>
                        <a:t>FY25 Draft Budget Workbooks Due to CSI</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tc>
                  <a:txBody>
                    <a:bodyPr/>
                    <a:lstStyle/>
                    <a:p>
                      <a:pPr algn="l" fontAlgn="ctr"/>
                      <a:r>
                        <a:rPr lang="en-US" sz="900" b="0" i="0" u="sng" strike="noStrike">
                          <a:solidFill>
                            <a:srgbClr val="467886"/>
                          </a:solidFill>
                          <a:effectLst/>
                          <a:highlight>
                            <a:srgbClr val="C1F0C8"/>
                          </a:highlight>
                          <a:latin typeface="Aptos Narrow"/>
                          <a:hlinkClick r:id="rId2"/>
                        </a:rPr>
                        <a:t>RFF@csi.state.co.us</a:t>
                      </a:r>
                      <a:endParaRPr lang="en-US" sz="900" b="0" i="0" u="sng" strike="noStrike">
                        <a:solidFill>
                          <a:srgbClr val="467886"/>
                        </a:solidFill>
                        <a:effectLst/>
                        <a:highlight>
                          <a:srgbClr val="C1F0C8"/>
                        </a:highlight>
                        <a:latin typeface="Aptos Narrow"/>
                      </a:endParaRP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solidFill>
                      <a:srgbClr val="C1F0C8"/>
                    </a:solidFill>
                  </a:tcPr>
                </a:tc>
                <a:extLst>
                  <a:ext uri="{0D108BD9-81ED-4DB2-BD59-A6C34878D82A}">
                    <a16:rowId xmlns:a16="http://schemas.microsoft.com/office/drawing/2014/main" val="2031728282"/>
                  </a:ext>
                </a:extLst>
              </a:tr>
              <a:tr h="200025">
                <a:tc>
                  <a:txBody>
                    <a:bodyPr/>
                    <a:lstStyle/>
                    <a:p>
                      <a:pPr lvl="0" algn="r">
                        <a:buNone/>
                      </a:pPr>
                      <a:r>
                        <a:rPr lang="en-US" sz="900" b="0" i="0" u="none" strike="noStrike">
                          <a:solidFill>
                            <a:srgbClr val="000000"/>
                          </a:solidFill>
                          <a:effectLst/>
                          <a:latin typeface="Calibri"/>
                        </a:rPr>
                        <a:t>5/20/2024</a:t>
                      </a:r>
                    </a:p>
                  </a:txBody>
                  <a:tcPr marL="9524" marR="9524" marT="9524" marB="0" anchor="ctr">
                    <a:lnL w="6350">
                      <a:solidFill>
                        <a:srgbClr val="156082"/>
                      </a:solid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READ</a:t>
                      </a:r>
                    </a:p>
                  </a:txBody>
                  <a:tcPr marL="9524" marR="9524" marT="9524" marB="0" anchor="ctr">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Awarded Schools</a:t>
                      </a:r>
                    </a:p>
                  </a:txBody>
                  <a:tcPr marL="9524" marR="9524" marT="9524" marB="0" anchor="ctr">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rPr>
                        <a:t>FY25 Draft Budget workbooks due to CSI</a:t>
                      </a:r>
                    </a:p>
                  </a:txBody>
                  <a:tcPr marL="9524" marR="9524" marT="9524" marB="0" anchor="ctr">
                    <a:lnL w="0">
                      <a:noFill/>
                    </a:lnL>
                    <a:lnR w="0">
                      <a:noFill/>
                    </a:lnR>
                    <a:lnT w="6350">
                      <a:solidFill>
                        <a:srgbClr val="156082"/>
                      </a:solidFill>
                    </a:lnT>
                    <a:lnB w="6350">
                      <a:solidFill>
                        <a:srgbClr val="156082"/>
                      </a:solidFill>
                    </a:lnB>
                    <a:noFill/>
                  </a:tcPr>
                </a:tc>
                <a:tc>
                  <a:txBody>
                    <a:bodyPr/>
                    <a:lstStyle/>
                    <a:p>
                      <a:pPr lvl="0" algn="l">
                        <a:buNone/>
                      </a:pPr>
                      <a:r>
                        <a:rPr lang="en-US" sz="900" b="0" i="0" u="none" strike="noStrike">
                          <a:solidFill>
                            <a:srgbClr val="000000"/>
                          </a:solidFill>
                          <a:effectLst/>
                          <a:latin typeface="Calibri"/>
                          <a:hlinkClick r:id="rId2"/>
                        </a:rPr>
                        <a:t>RFF@csi.state.co.us</a:t>
                      </a:r>
                      <a:r>
                        <a:rPr lang="en-US" sz="900" b="0" i="0" u="none" strike="noStrike">
                          <a:solidFill>
                            <a:srgbClr val="000000"/>
                          </a:solidFill>
                          <a:effectLst/>
                          <a:latin typeface="Calibri"/>
                        </a:rPr>
                        <a:t> </a:t>
                      </a:r>
                    </a:p>
                  </a:txBody>
                  <a:tcPr marL="9524" marR="9524" marT="9524" marB="0" anchor="ctr">
                    <a:lnL w="0">
                      <a:noFill/>
                    </a:lnL>
                    <a:lnR w="6350">
                      <a:solidFill>
                        <a:srgbClr val="156082"/>
                      </a:solidFill>
                    </a:lnR>
                    <a:lnT w="6350">
                      <a:solidFill>
                        <a:srgbClr val="156082"/>
                      </a:solidFill>
                    </a:lnT>
                    <a:lnB w="6350">
                      <a:solidFill>
                        <a:srgbClr val="156082"/>
                      </a:solidFill>
                    </a:lnB>
                    <a:noFill/>
                  </a:tcPr>
                </a:tc>
                <a:extLst>
                  <a:ext uri="{0D108BD9-81ED-4DB2-BD59-A6C34878D82A}">
                    <a16:rowId xmlns:a16="http://schemas.microsoft.com/office/drawing/2014/main" val="4253343044"/>
                  </a:ext>
                </a:extLst>
              </a:tr>
              <a:tr h="200025">
                <a:tc>
                  <a:txBody>
                    <a:bodyPr/>
                    <a:lstStyle/>
                    <a:p>
                      <a:pPr algn="r" fontAlgn="ctr"/>
                      <a:r>
                        <a:rPr lang="en-US" sz="900" b="0" i="0" u="none" strike="noStrike">
                          <a:solidFill>
                            <a:srgbClr val="000000"/>
                          </a:solidFill>
                          <a:effectLst/>
                          <a:latin typeface="Calibri"/>
                        </a:rPr>
                        <a:t>5/30/2024</a:t>
                      </a:r>
                    </a:p>
                  </a:txBody>
                  <a:tcPr marL="9525" marR="9525" marT="9525" marB="0" anchor="ctr">
                    <a:lnL w="6350" cap="flat" cmpd="sng" algn="ctr">
                      <a:solidFill>
                        <a:srgbClr val="156082"/>
                      </a:solidFill>
                      <a:prstDash val="solid"/>
                      <a:round/>
                      <a:headEnd type="none" w="med" len="med"/>
                      <a:tailEnd type="none" w="med" len="med"/>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Perkins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Awarded Schools</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a:rPr>
                        <a:t>Voucher #3 Deadline (75% Expectation)</a:t>
                      </a:r>
                    </a:p>
                  </a:txBody>
                  <a:tcPr marL="9525" marR="9525" marT="9525" marB="0" anchor="ctr">
                    <a:lnL>
                      <a:noFill/>
                    </a:lnL>
                    <a:lnR>
                      <a:noFill/>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tc>
                  <a:txBody>
                    <a:bodyPr/>
                    <a:lstStyle/>
                    <a:p>
                      <a:pPr algn="l" fontAlgn="ctr"/>
                      <a:r>
                        <a:rPr lang="en-US" sz="900" b="0" i="0" u="none" strike="noStrike" dirty="0">
                          <a:solidFill>
                            <a:srgbClr val="000000"/>
                          </a:solidFill>
                          <a:effectLst/>
                          <a:latin typeface="Calibri"/>
                        </a:rPr>
                        <a:t>GrantVantage</a:t>
                      </a:r>
                    </a:p>
                  </a:txBody>
                  <a:tcPr marL="9525" marR="9525" marT="9525" marB="0" anchor="ctr">
                    <a:lnL>
                      <a:noFill/>
                    </a:lnL>
                    <a:lnR w="6350" cap="flat" cmpd="sng" algn="ctr">
                      <a:solidFill>
                        <a:srgbClr val="156082"/>
                      </a:solidFill>
                      <a:prstDash val="solid"/>
                      <a:round/>
                      <a:headEnd type="none" w="med" len="med"/>
                      <a:tailEnd type="none" w="med" len="med"/>
                    </a:lnR>
                    <a:lnT w="6350" cap="flat" cmpd="sng" algn="ctr">
                      <a:solidFill>
                        <a:srgbClr val="156082"/>
                      </a:solidFill>
                      <a:prstDash val="solid"/>
                      <a:round/>
                      <a:headEnd type="none" w="med" len="med"/>
                      <a:tailEnd type="none" w="med" len="med"/>
                    </a:lnT>
                    <a:lnB w="635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130811406"/>
                  </a:ext>
                </a:extLst>
              </a:tr>
            </a:tbl>
          </a:graphicData>
        </a:graphic>
      </p:graphicFrame>
    </p:spTree>
    <p:extLst>
      <p:ext uri="{BB962C8B-B14F-4D97-AF65-F5344CB8AC3E}">
        <p14:creationId xmlns:p14="http://schemas.microsoft.com/office/powerpoint/2010/main" val="170580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descr="Thanks and end presentation">
            <a:extLst>
              <a:ext uri="{FF2B5EF4-FFF2-40B4-BE49-F238E27FC236}">
                <a16:creationId xmlns:a16="http://schemas.microsoft.com/office/drawing/2014/main" id="{9EA306DB-E82F-934D-52B4-B5EE9ACE65E9}"/>
              </a:ext>
            </a:extLst>
          </p:cNvPr>
          <p:cNvSpPr>
            <a:spLocks noGrp="1"/>
          </p:cNvSpPr>
          <p:nvPr>
            <p:ph type="title"/>
          </p:nvPr>
        </p:nvSpPr>
        <p:spPr>
          <a:xfrm>
            <a:off x="628650" y="365126"/>
            <a:ext cx="8200814" cy="5159374"/>
          </a:xfrm>
        </p:spPr>
        <p:txBody>
          <a:bodyPr vert="horz" lIns="91440" tIns="45720" rIns="91440" bIns="45720" rtlCol="0" anchor="b">
            <a:normAutofit/>
          </a:bodyPr>
          <a:lstStyle/>
          <a:p>
            <a:pPr defTabSz="914400"/>
            <a:r>
              <a:rPr lang="en-US" sz="6000" b="1"/>
              <a:t>    </a:t>
            </a:r>
            <a:r>
              <a:rPr lang="en-US" sz="4500" b="1"/>
              <a:t>See you soon...</a:t>
            </a:r>
            <a:endParaRPr lang="en-US" sz="4500" b="1" kern="120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p:txBody>
          <a:bodyPr vert="horz" lIns="91440" tIns="45720" rIns="91440" bIns="45720" rtlCol="0" anchor="t">
            <a:normAutofit/>
          </a:bodyPr>
          <a:lstStyle/>
          <a:p>
            <a:pPr marL="0" lvl="1" indent="0" defTabSz="914400">
              <a:spcBef>
                <a:spcPts val="1000"/>
              </a:spcBef>
              <a:buNone/>
            </a:pPr>
            <a:r>
              <a:rPr lang="en-US" sz="1700" kern="1200">
                <a:solidFill>
                  <a:schemeClr val="bg1"/>
                </a:solidFill>
                <a:latin typeface="+mn-lt"/>
                <a:ea typeface="+mn-ea"/>
                <a:cs typeface="+mn-cs"/>
              </a:rPr>
              <a:t>Thank you </a:t>
            </a:r>
          </a:p>
        </p:txBody>
      </p:sp>
      <p:pic>
        <p:nvPicPr>
          <p:cNvPr id="6" name="Graphic 5" descr="Abacus with solid fill">
            <a:extLst>
              <a:ext uri="{FF2B5EF4-FFF2-40B4-BE49-F238E27FC236}">
                <a16:creationId xmlns:a16="http://schemas.microsoft.com/office/drawing/2014/main" id="{C004CD93-6576-29C8-4879-8F1CA36C6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047" y="1226973"/>
            <a:ext cx="3035882" cy="3035882"/>
          </a:xfrm>
          <a:prstGeom prst="rect">
            <a:avLst/>
          </a:prstGeom>
        </p:spPr>
      </p:pic>
      <p:sp>
        <p:nvSpPr>
          <p:cNvPr id="2" name="TextBox 1">
            <a:extLst>
              <a:ext uri="{FF2B5EF4-FFF2-40B4-BE49-F238E27FC236}">
                <a16:creationId xmlns:a16="http://schemas.microsoft.com/office/drawing/2014/main" id="{AA927B70-09E2-E655-DAC0-59F630D254D3}"/>
              </a:ext>
            </a:extLst>
          </p:cNvPr>
          <p:cNvSpPr txBox="1"/>
          <p:nvPr/>
        </p:nvSpPr>
        <p:spPr>
          <a:xfrm>
            <a:off x="3108189" y="2172925"/>
            <a:ext cx="5066645" cy="1569660"/>
          </a:xfrm>
          <a:prstGeom prst="rect">
            <a:avLst/>
          </a:prstGeom>
          <a:noFill/>
        </p:spPr>
        <p:txBody>
          <a:bodyPr wrap="square" lIns="91440" tIns="45720" rIns="91440" bIns="45720" rtlCol="0" anchor="t">
            <a:spAutoFit/>
          </a:bodyPr>
          <a:lstStyle/>
          <a:p>
            <a:r>
              <a:rPr lang="en-US" sz="7800"/>
              <a:t>Thank you! </a:t>
            </a:r>
          </a:p>
          <a:p>
            <a:endParaRPr lang="en-US"/>
          </a:p>
        </p:txBody>
      </p:sp>
    </p:spTree>
    <p:extLst>
      <p:ext uri="{BB962C8B-B14F-4D97-AF65-F5344CB8AC3E}">
        <p14:creationId xmlns:p14="http://schemas.microsoft.com/office/powerpoint/2010/main" val="144257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zzle pieces with solid fill">
            <a:extLst>
              <a:ext uri="{FF2B5EF4-FFF2-40B4-BE49-F238E27FC236}">
                <a16:creationId xmlns:a16="http://schemas.microsoft.com/office/drawing/2014/main" id="{6CF588E9-3760-43D5-8353-FCAD8CC44A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8326" y="4028067"/>
            <a:ext cx="1930796" cy="1930796"/>
          </a:xfrm>
        </p:spPr>
      </p:pic>
      <p:sp>
        <p:nvSpPr>
          <p:cNvPr id="4" name="Title 3">
            <a:extLst>
              <a:ext uri="{FF2B5EF4-FFF2-40B4-BE49-F238E27FC236}">
                <a16:creationId xmlns:a16="http://schemas.microsoft.com/office/drawing/2014/main" id="{9EA306DB-E82F-934D-52B4-B5EE9ACE65E9}"/>
              </a:ext>
            </a:extLst>
          </p:cNvPr>
          <p:cNvSpPr>
            <a:spLocks noGrp="1"/>
          </p:cNvSpPr>
          <p:nvPr>
            <p:ph type="title"/>
          </p:nvPr>
        </p:nvSpPr>
        <p:spPr>
          <a:xfrm>
            <a:off x="628650" y="538973"/>
            <a:ext cx="7886700" cy="4546091"/>
          </a:xfrm>
        </p:spPr>
        <p:txBody>
          <a:bodyPr>
            <a:normAutofit/>
          </a:bodyPr>
          <a:lstStyle/>
          <a:p>
            <a:r>
              <a:rPr lang="en-US" sz="7000"/>
              <a:t>Questions?</a:t>
            </a:r>
            <a:br>
              <a:rPr lang="en-US" sz="7000" b="1">
                <a:cs typeface="Calibri Light"/>
              </a:rPr>
            </a:br>
            <a:br>
              <a:rPr lang="en-US" sz="7000" b="1">
                <a:cs typeface="Calibri Light"/>
              </a:rPr>
            </a:br>
            <a:br>
              <a:rPr lang="en-US" sz="7000" b="1"/>
            </a:br>
            <a:endParaRPr lang="en-US" sz="7000" b="1">
              <a:cs typeface="Calibri Light"/>
            </a:endParaRPr>
          </a:p>
        </p:txBody>
      </p:sp>
      <p:sp>
        <p:nvSpPr>
          <p:cNvPr id="3" name="TextBox 2">
            <a:extLst>
              <a:ext uri="{FF2B5EF4-FFF2-40B4-BE49-F238E27FC236}">
                <a16:creationId xmlns:a16="http://schemas.microsoft.com/office/drawing/2014/main" id="{D338EFD5-B19F-89B3-AB76-96F6932E88AF}"/>
              </a:ext>
            </a:extLst>
          </p:cNvPr>
          <p:cNvSpPr txBox="1"/>
          <p:nvPr/>
        </p:nvSpPr>
        <p:spPr>
          <a:xfrm>
            <a:off x="626659" y="2217740"/>
            <a:ext cx="763117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alibri Light"/>
              <a:ea typeface="Calibri Light"/>
              <a:cs typeface="Calibri Light"/>
            </a:endParaRPr>
          </a:p>
          <a:p>
            <a:endParaRPr lang="en-US" sz="1600" b="1">
              <a:latin typeface="Calibri Light"/>
              <a:ea typeface="Calibri Light"/>
              <a:cs typeface="Calibri Light"/>
            </a:endParaRPr>
          </a:p>
          <a:p>
            <a:r>
              <a:rPr lang="en-US" sz="1600" b="1">
                <a:latin typeface="Calibri Light"/>
                <a:cs typeface="Calibri Light"/>
              </a:rPr>
              <a:t>Next Session: Wednesday, April 17th, 2024</a:t>
            </a:r>
            <a:endParaRPr lang="en-US" sz="1600" b="1">
              <a:latin typeface="Calibri Light"/>
              <a:ea typeface="Calibri Light"/>
              <a:cs typeface="Calibri Light"/>
            </a:endParaRPr>
          </a:p>
          <a:p>
            <a:r>
              <a:rPr lang="en-US" sz="1600" b="1">
                <a:latin typeface="Calibri Light"/>
                <a:ea typeface="+mn-lt"/>
                <a:cs typeface="Calibri Light"/>
              </a:rPr>
              <a:t>                         11:30am – 12:30pm</a:t>
            </a:r>
          </a:p>
          <a:p>
            <a:pPr lvl="2"/>
            <a:r>
              <a:rPr lang="en-US" sz="1400">
                <a:latin typeface="Calibri Light"/>
                <a:ea typeface="+mn-lt"/>
                <a:cs typeface="+mn-lt"/>
              </a:rPr>
              <a:t>      </a:t>
            </a:r>
            <a:r>
              <a:rPr lang="en-US" sz="1400">
                <a:latin typeface="Calibri Light"/>
                <a:ea typeface="+mn-lt"/>
                <a:cs typeface="+mn-lt"/>
                <a:hlinkClick r:id="rId5"/>
              </a:rPr>
              <a:t> </a:t>
            </a:r>
            <a:r>
              <a:rPr lang="en-US" sz="1400" u="sng">
                <a:latin typeface="Calibri Light"/>
                <a:ea typeface="+mn-lt"/>
                <a:cs typeface="+mn-lt"/>
                <a:hlinkClick r:id="rId6"/>
              </a:rPr>
              <a:t> Registration Link</a:t>
            </a:r>
            <a:endParaRPr lang="en-US" sz="1400" u="sng">
              <a:latin typeface="Calibri Light"/>
              <a:ea typeface="Calibri Light"/>
              <a:cs typeface="Calibri Light"/>
              <a:hlinkClick r:id="" action="ppaction://noaction"/>
            </a:endParaRPr>
          </a:p>
          <a:p>
            <a:endParaRPr lang="en-US" sz="1600">
              <a:solidFill>
                <a:srgbClr val="000000"/>
              </a:solidFill>
              <a:latin typeface="Calibri Light"/>
              <a:ea typeface="Calibri Light"/>
              <a:cs typeface="Calibri"/>
            </a:endParaRPr>
          </a:p>
          <a:p>
            <a:endParaRPr lang="en-US" sz="1600">
              <a:solidFill>
                <a:srgbClr val="000000"/>
              </a:solidFill>
              <a:latin typeface="Calibri Light"/>
              <a:ea typeface="Calibri Light"/>
              <a:cs typeface="Calibri"/>
            </a:endParaRPr>
          </a:p>
          <a:p>
            <a:r>
              <a:rPr lang="en-US" sz="1400" u="sng">
                <a:solidFill>
                  <a:srgbClr val="0563C1"/>
                </a:solidFill>
                <a:latin typeface="Calibri Light"/>
                <a:cs typeface="Calibri Light"/>
                <a:hlinkClick r:id="rId7">
                  <a:extLst>
                    <a:ext uri="{A12FA001-AC4F-418D-AE19-62706E023703}">
                      <ahyp:hlinkClr xmlns:ahyp="http://schemas.microsoft.com/office/drawing/2018/hyperlinkcolor" val="tx"/>
                    </a:ext>
                  </a:extLst>
                </a:hlinkClick>
              </a:rPr>
              <a:t>Session Feedback Survey</a:t>
            </a:r>
            <a:endParaRPr lang="en-US" sz="1400" u="sng">
              <a:solidFill>
                <a:srgbClr val="0563C1"/>
              </a:solidFill>
              <a:latin typeface="Calibri Light"/>
              <a:ea typeface="Calibri Light"/>
              <a:cs typeface="Calibri Light"/>
            </a:endParaRPr>
          </a:p>
          <a:p>
            <a:r>
              <a:rPr lang="en-US" sz="1400" u="sng">
                <a:solidFill>
                  <a:srgbClr val="0563C1"/>
                </a:solidFill>
                <a:latin typeface="Calibri Light"/>
                <a:cs typeface="Calibri Light"/>
                <a:hlinkClick r:id="rId8">
                  <a:extLst>
                    <a:ext uri="{A12FA001-AC4F-418D-AE19-62706E023703}">
                      <ahyp:hlinkClr xmlns:ahyp="http://schemas.microsoft.com/office/drawing/2018/hyperlinkcolor" val="tx"/>
                    </a:ext>
                  </a:extLst>
                </a:hlinkClick>
              </a:rPr>
              <a:t>School Finance and Grant Training/Resources Link</a:t>
            </a:r>
            <a:endParaRPr lang="en-US" sz="1400" u="sng">
              <a:cs typeface="Calibri" panose="020F0502020204030204"/>
            </a:endParaRPr>
          </a:p>
          <a:p>
            <a:br>
              <a:rPr lang="en-US" sz="1600" b="1">
                <a:latin typeface="Calibri Light"/>
                <a:cs typeface="Calibri Light"/>
              </a:rPr>
            </a:br>
            <a:endParaRPr lang="en-US" sz="1600" b="1">
              <a:latin typeface="Calibri Light"/>
              <a:cs typeface="Calibri Light"/>
            </a:endParaRPr>
          </a:p>
        </p:txBody>
      </p:sp>
    </p:spTree>
    <p:extLst>
      <p:ext uri="{BB962C8B-B14F-4D97-AF65-F5344CB8AC3E}">
        <p14:creationId xmlns:p14="http://schemas.microsoft.com/office/powerpoint/2010/main" val="331085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8649" y="528259"/>
            <a:ext cx="7886700" cy="1325563"/>
          </a:xfrm>
          <a:noFill/>
        </p:spPr>
        <p:txBody>
          <a:bodyPr anchor="ctr">
            <a:normAutofit/>
          </a:bodyPr>
          <a:lstStyle/>
          <a:p>
            <a:r>
              <a:rPr lang="en-US" sz="3600">
                <a:solidFill>
                  <a:schemeClr val="bg2">
                    <a:lumMod val="25000"/>
                  </a:schemeClr>
                </a:solidFill>
              </a:rPr>
              <a:t>Agenda</a:t>
            </a:r>
          </a:p>
        </p:txBody>
      </p:sp>
      <p:sp>
        <p:nvSpPr>
          <p:cNvPr id="4" name="Content Placeholder 3">
            <a:extLst>
              <a:ext uri="{FF2B5EF4-FFF2-40B4-BE49-F238E27FC236}">
                <a16:creationId xmlns:a16="http://schemas.microsoft.com/office/drawing/2014/main" id="{930DE667-4427-2238-1E7A-454B1382D308}"/>
              </a:ext>
            </a:extLst>
          </p:cNvPr>
          <p:cNvSpPr>
            <a:spLocks noGrp="1"/>
          </p:cNvSpPr>
          <p:nvPr>
            <p:ph idx="1"/>
          </p:nvPr>
        </p:nvSpPr>
        <p:spPr>
          <a:xfrm>
            <a:off x="454960" y="1489868"/>
            <a:ext cx="7886700" cy="4652895"/>
          </a:xfrm>
        </p:spPr>
        <p:txBody>
          <a:bodyPr vert="horz" lIns="91440" tIns="45720" rIns="91440" bIns="45720" rtlCol="0" anchor="t">
            <a:normAutofit lnSpcReduction="10000"/>
          </a:bodyPr>
          <a:lstStyle/>
          <a:p>
            <a:pPr marL="342900" indent="-342900">
              <a:lnSpc>
                <a:spcPct val="150000"/>
              </a:lnSpc>
              <a:spcBef>
                <a:spcPts val="0"/>
              </a:spcBef>
              <a:buFont typeface="Wingdings" panose="020B0604020202020204" pitchFamily="34" charset="0"/>
              <a:buChar char="§"/>
            </a:pPr>
            <a:r>
              <a:rPr lang="en-US" sz="2000">
                <a:latin typeface="Calibri Light"/>
                <a:ea typeface="Calibri"/>
                <a:cs typeface="Arial"/>
              </a:rPr>
              <a:t>CSI Finance Team Introduction</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Enrollment Workbook &amp; Training</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 </a:t>
            </a:r>
            <a:r>
              <a:rPr lang="en-US" sz="2000">
                <a:latin typeface="Calibri Light"/>
                <a:ea typeface="Calibri Light"/>
                <a:cs typeface="Calibri Light"/>
              </a:rPr>
              <a:t>Financial Policy and Procedure Review</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Upcoming Trainings: CDE-40 &amp; Audit</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Legislative Updates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READ Budget Process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Estimated School Payment Reports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a:t>
            </a:r>
            <a:r>
              <a:rPr lang="en-US" sz="2000" err="1">
                <a:latin typeface="Calibri Light"/>
                <a:ea typeface="Calibri Light"/>
                <a:cs typeface="Calibri"/>
              </a:rPr>
              <a:t>GrantVantage</a:t>
            </a:r>
            <a:r>
              <a:rPr lang="en-US" sz="2000">
                <a:latin typeface="Calibri Light"/>
                <a:ea typeface="Calibri Light"/>
                <a:cs typeface="Calibri"/>
              </a:rPr>
              <a:t> License Renewals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School Security &amp; Disbursement Awards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Upcoming Milestones and Deadlines</a:t>
            </a:r>
            <a:endParaRPr lang="en-US" sz="2000">
              <a:latin typeface="Calibri Light"/>
              <a:ea typeface="Calibri Light"/>
              <a:cs typeface="Calibri Light"/>
            </a:endParaRPr>
          </a:p>
          <a:p>
            <a:pPr marL="0" indent="0">
              <a:lnSpc>
                <a:spcPct val="150000"/>
              </a:lnSpc>
              <a:spcBef>
                <a:spcPts val="0"/>
              </a:spcBef>
              <a:buNone/>
            </a:pP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endParaRPr lang="en-US" sz="2400">
              <a:latin typeface="Arial"/>
              <a:cs typeface="Arial"/>
            </a:endParaRPr>
          </a:p>
        </p:txBody>
      </p:sp>
    </p:spTree>
    <p:extLst>
      <p:ext uri="{BB962C8B-B14F-4D97-AF65-F5344CB8AC3E}">
        <p14:creationId xmlns:p14="http://schemas.microsoft.com/office/powerpoint/2010/main" val="195526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a:t>CSI Finance Team - Introductions</a:t>
            </a:r>
          </a:p>
        </p:txBody>
      </p:sp>
      <p:sp>
        <p:nvSpPr>
          <p:cNvPr id="9" name="Content Placeholder 8">
            <a:extLst>
              <a:ext uri="{FF2B5EF4-FFF2-40B4-BE49-F238E27FC236}">
                <a16:creationId xmlns:a16="http://schemas.microsoft.com/office/drawing/2014/main" id="{34649A9D-0689-48D9-A5C7-EFF1CC16BFD8}"/>
              </a:ext>
              <a:ext uri="{C183D7F6-B498-43B3-948B-1728B52AA6E4}">
                <adec:decorative xmlns:adec="http://schemas.microsoft.com/office/drawing/2017/decorative" val="1"/>
              </a:ext>
            </a:extLst>
          </p:cNvPr>
          <p:cNvSpPr>
            <a:spLocks noGrp="1"/>
          </p:cNvSpPr>
          <p:nvPr>
            <p:ph idx="1"/>
          </p:nvPr>
        </p:nvSpPr>
        <p:spPr>
          <a:xfrm>
            <a:off x="628650" y="1864536"/>
            <a:ext cx="8020050" cy="4351338"/>
          </a:xfrm>
        </p:spPr>
        <p:txBody>
          <a:bodyPr vert="horz" lIns="91440" tIns="45720" rIns="91440" bIns="45720" rtlCol="0" anchor="t">
            <a:normAutofit/>
          </a:bodyPr>
          <a:lstStyle/>
          <a:p>
            <a:pPr marL="0" indent="0">
              <a:buNone/>
            </a:pPr>
            <a:r>
              <a:rPr lang="en-US" sz="1800" i="1">
                <a:cs typeface="Calibri"/>
              </a:rPr>
              <a:t>  </a:t>
            </a:r>
            <a:endParaRPr lang="en-US" sz="1800" i="1"/>
          </a:p>
        </p:txBody>
      </p:sp>
      <p:pic>
        <p:nvPicPr>
          <p:cNvPr id="3" name="Graphic 2" descr="Abacus with solid fill">
            <a:extLst>
              <a:ext uri="{FF2B5EF4-FFF2-40B4-BE49-F238E27FC236}">
                <a16:creationId xmlns:a16="http://schemas.microsoft.com/office/drawing/2014/main" id="{C9EB59E4-305F-54D5-1EA4-37029D93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856" y="649788"/>
            <a:ext cx="1214748" cy="1214748"/>
          </a:xfrm>
          <a:prstGeom prst="rect">
            <a:avLst/>
          </a:prstGeom>
        </p:spPr>
      </p:pic>
      <p:graphicFrame>
        <p:nvGraphicFramePr>
          <p:cNvPr id="4" name="Diagram 3" descr="CSI Finance team org chart">
            <a:extLst>
              <a:ext uri="{FF2B5EF4-FFF2-40B4-BE49-F238E27FC236}">
                <a16:creationId xmlns:a16="http://schemas.microsoft.com/office/drawing/2014/main" id="{A703518F-1053-2D97-2AA2-10B909151697}"/>
              </a:ext>
            </a:extLst>
          </p:cNvPr>
          <p:cNvGraphicFramePr/>
          <p:nvPr>
            <p:extLst>
              <p:ext uri="{D42A27DB-BD31-4B8C-83A1-F6EECF244321}">
                <p14:modId xmlns:p14="http://schemas.microsoft.com/office/powerpoint/2010/main" val="919525462"/>
              </p:ext>
            </p:extLst>
          </p:nvPr>
        </p:nvGraphicFramePr>
        <p:xfrm>
          <a:off x="253822" y="2086130"/>
          <a:ext cx="8763572" cy="3310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3EDE-176D-553B-76B4-6E5EBF3D4D2F}"/>
              </a:ext>
            </a:extLst>
          </p:cNvPr>
          <p:cNvSpPr>
            <a:spLocks noGrp="1"/>
          </p:cNvSpPr>
          <p:nvPr>
            <p:ph type="title"/>
          </p:nvPr>
        </p:nvSpPr>
        <p:spPr/>
        <p:txBody>
          <a:bodyPr>
            <a:normAutofit/>
          </a:bodyPr>
          <a:lstStyle/>
          <a:p>
            <a:r>
              <a:rPr lang="en-US" sz="4000">
                <a:ea typeface="Calibri Light"/>
                <a:cs typeface="Calibri Light"/>
              </a:rPr>
              <a:t>Finance Updates</a:t>
            </a:r>
          </a:p>
        </p:txBody>
      </p:sp>
      <p:sp>
        <p:nvSpPr>
          <p:cNvPr id="3" name="Content Placeholder 2">
            <a:extLst>
              <a:ext uri="{FF2B5EF4-FFF2-40B4-BE49-F238E27FC236}">
                <a16:creationId xmlns:a16="http://schemas.microsoft.com/office/drawing/2014/main" id="{23FAEE26-13FC-6952-7D1F-EF0F2EF9030B}"/>
              </a:ext>
            </a:extLst>
          </p:cNvPr>
          <p:cNvSpPr>
            <a:spLocks noGrp="1"/>
          </p:cNvSpPr>
          <p:nvPr>
            <p:ph idx="1"/>
          </p:nvPr>
        </p:nvSpPr>
        <p:spPr>
          <a:xfrm>
            <a:off x="695226" y="1690688"/>
            <a:ext cx="7828962" cy="4389600"/>
          </a:xfrm>
        </p:spPr>
        <p:txBody>
          <a:bodyPr vert="horz" lIns="91440" tIns="45720" rIns="91440" bIns="45720" rtlCol="0" anchor="t">
            <a:normAutofit/>
          </a:bodyPr>
          <a:lstStyle/>
          <a:p>
            <a:pPr>
              <a:buFont typeface="Wingdings" panose="05000000000000000000" pitchFamily="2" charset="2"/>
              <a:buChar char="§"/>
            </a:pPr>
            <a:r>
              <a:rPr lang="en-US" sz="2800">
                <a:solidFill>
                  <a:srgbClr val="000000"/>
                </a:solidFill>
                <a:ea typeface="Calibri"/>
                <a:cs typeface="Calibri"/>
              </a:rPr>
              <a:t>Legislative Updates</a:t>
            </a:r>
            <a:endParaRPr lang="en-US" sz="2800">
              <a:ea typeface="Calibri"/>
              <a:cs typeface="Calibri"/>
            </a:endParaRPr>
          </a:p>
          <a:p>
            <a:pPr marL="0" indent="0">
              <a:buNone/>
            </a:pPr>
            <a:endParaRPr lang="en-US" sz="2800">
              <a:solidFill>
                <a:srgbClr val="000000"/>
              </a:solidFill>
              <a:ea typeface="Calibri"/>
              <a:cs typeface="Calibri"/>
            </a:endParaRPr>
          </a:p>
          <a:p>
            <a:pPr>
              <a:buFont typeface="Wingdings" panose="05000000000000000000" pitchFamily="2" charset="2"/>
              <a:buChar char="§"/>
            </a:pPr>
            <a:r>
              <a:rPr lang="en-US" sz="2800">
                <a:solidFill>
                  <a:srgbClr val="000000"/>
                </a:solidFill>
                <a:ea typeface="Calibri"/>
                <a:cs typeface="Calibri"/>
              </a:rPr>
              <a:t>Financial Policies and Procedures (FP&amp;P)</a:t>
            </a:r>
          </a:p>
          <a:p>
            <a:pPr lvl="1">
              <a:buFont typeface="Courier New" panose="05000000000000000000" pitchFamily="2" charset="2"/>
              <a:buChar char="o"/>
            </a:pPr>
            <a:r>
              <a:rPr lang="en-US" sz="2000">
                <a:solidFill>
                  <a:srgbClr val="000000"/>
                </a:solidFill>
                <a:ea typeface="+mn-lt"/>
                <a:cs typeface="+mn-lt"/>
                <a:hlinkClick r:id="rId2"/>
              </a:rPr>
              <a:t>https://resources.csi.state.co.us/financial-policies-procedures/</a:t>
            </a:r>
            <a:endParaRPr lang="en-US" sz="2000">
              <a:solidFill>
                <a:srgbClr val="000000"/>
              </a:solidFill>
              <a:ea typeface="Calibri"/>
              <a:cs typeface="Calibri"/>
            </a:endParaRPr>
          </a:p>
          <a:p>
            <a:pPr lvl="2">
              <a:buFont typeface="Wingdings" panose="05000000000000000000" pitchFamily="2" charset="2"/>
              <a:buChar char="§"/>
            </a:pPr>
            <a:endParaRPr lang="en-US" sz="2200">
              <a:solidFill>
                <a:srgbClr val="000000"/>
              </a:solidFill>
              <a:ea typeface="+mn-lt"/>
              <a:cs typeface="+mn-lt"/>
            </a:endParaRPr>
          </a:p>
          <a:p>
            <a:pPr>
              <a:buFont typeface="Wingdings" panose="05000000000000000000" pitchFamily="2" charset="2"/>
              <a:buChar char="§"/>
            </a:pPr>
            <a:r>
              <a:rPr lang="en-US" sz="2800">
                <a:solidFill>
                  <a:srgbClr val="000000"/>
                </a:solidFill>
                <a:ea typeface="Calibri"/>
                <a:cs typeface="Calibri"/>
              </a:rPr>
              <a:t>Trainings: </a:t>
            </a:r>
          </a:p>
          <a:p>
            <a:pPr lvl="1">
              <a:buFont typeface="Courier New" panose="05000000000000000000" pitchFamily="2" charset="2"/>
              <a:buChar char="o"/>
            </a:pPr>
            <a:r>
              <a:rPr lang="en-US" sz="2400">
                <a:solidFill>
                  <a:srgbClr val="000000"/>
                </a:solidFill>
                <a:ea typeface="Calibri"/>
                <a:cs typeface="Calibri"/>
              </a:rPr>
              <a:t>April  - Audit Prep </a:t>
            </a:r>
          </a:p>
          <a:p>
            <a:pPr lvl="1">
              <a:buFont typeface="Courier New" panose="05000000000000000000" pitchFamily="2" charset="2"/>
              <a:buChar char="o"/>
            </a:pPr>
            <a:r>
              <a:rPr lang="en-US" sz="2400">
                <a:solidFill>
                  <a:srgbClr val="000000"/>
                </a:solidFill>
                <a:ea typeface="Calibri"/>
                <a:cs typeface="Calibri"/>
              </a:rPr>
              <a:t>May - CDE-40 </a:t>
            </a:r>
            <a:endParaRPr lang="en-US" sz="2400">
              <a:ea typeface="Calibri"/>
              <a:cs typeface="Calibri"/>
            </a:endParaRPr>
          </a:p>
        </p:txBody>
      </p:sp>
      <p:pic>
        <p:nvPicPr>
          <p:cNvPr id="5" name="Graphic 4" descr="Abacus with solid fill">
            <a:extLst>
              <a:ext uri="{FF2B5EF4-FFF2-40B4-BE49-F238E27FC236}">
                <a16:creationId xmlns:a16="http://schemas.microsoft.com/office/drawing/2014/main" id="{D0EAE8C8-3FE4-C04B-FABD-6449AFDB8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002" y="368318"/>
            <a:ext cx="1696390" cy="1696390"/>
          </a:xfrm>
          <a:prstGeom prst="rect">
            <a:avLst/>
          </a:prstGeom>
        </p:spPr>
      </p:pic>
    </p:spTree>
    <p:extLst>
      <p:ext uri="{BB962C8B-B14F-4D97-AF65-F5344CB8AC3E}">
        <p14:creationId xmlns:p14="http://schemas.microsoft.com/office/powerpoint/2010/main" val="26291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6B2D-35AC-6A6A-E18D-830D42CD9FE4}"/>
              </a:ext>
            </a:extLst>
          </p:cNvPr>
          <p:cNvSpPr>
            <a:spLocks noGrp="1"/>
          </p:cNvSpPr>
          <p:nvPr>
            <p:ph type="title"/>
          </p:nvPr>
        </p:nvSpPr>
        <p:spPr/>
        <p:txBody>
          <a:bodyPr>
            <a:normAutofit/>
          </a:bodyPr>
          <a:lstStyle/>
          <a:p>
            <a:r>
              <a:rPr lang="en-US" sz="4000">
                <a:ea typeface="Calibri Light"/>
                <a:cs typeface="Calibri Light"/>
              </a:rPr>
              <a:t>READ Budget Process</a:t>
            </a:r>
          </a:p>
        </p:txBody>
      </p:sp>
      <p:sp>
        <p:nvSpPr>
          <p:cNvPr id="3" name="Content Placeholder 2">
            <a:extLst>
              <a:ext uri="{FF2B5EF4-FFF2-40B4-BE49-F238E27FC236}">
                <a16:creationId xmlns:a16="http://schemas.microsoft.com/office/drawing/2014/main" id="{6382C77C-D694-E33D-6479-A9B41C58C806}"/>
              </a:ext>
            </a:extLst>
          </p:cNvPr>
          <p:cNvSpPr>
            <a:spLocks noGrp="1"/>
          </p:cNvSpPr>
          <p:nvPr>
            <p:ph idx="1"/>
          </p:nvPr>
        </p:nvSpPr>
        <p:spPr/>
        <p:txBody>
          <a:bodyPr vert="horz" lIns="91440" tIns="45720" rIns="91440" bIns="45720" rtlCol="0" anchor="t">
            <a:normAutofit/>
          </a:bodyPr>
          <a:lstStyle/>
          <a:p>
            <a:r>
              <a:rPr lang="en-US">
                <a:ea typeface="Calibri"/>
                <a:cs typeface="Calibri"/>
              </a:rPr>
              <a:t>FY24 revision window open in the spring</a:t>
            </a:r>
          </a:p>
          <a:p>
            <a:pPr lvl="1">
              <a:buFont typeface="Courier New" panose="020B0604020202020204" pitchFamily="34" charset="0"/>
              <a:buChar char="o"/>
            </a:pPr>
            <a:r>
              <a:rPr lang="en-US">
                <a:ea typeface="Calibri"/>
                <a:cs typeface="Calibri"/>
              </a:rPr>
              <a:t>Email will go out first week of April; revisions due back to CSI </a:t>
            </a:r>
            <a:r>
              <a:rPr lang="en-US" b="1">
                <a:highlight>
                  <a:srgbClr val="FFFF00"/>
                </a:highlight>
                <a:ea typeface="Calibri"/>
                <a:cs typeface="Calibri"/>
              </a:rPr>
              <a:t>April 22, 2024</a:t>
            </a:r>
          </a:p>
          <a:p>
            <a:pPr lvl="1">
              <a:buFont typeface="Courier New" panose="020B0604020202020204" pitchFamily="34" charset="0"/>
              <a:buChar char="o"/>
            </a:pPr>
            <a:r>
              <a:rPr lang="en-US">
                <a:ea typeface="Calibri"/>
                <a:cs typeface="Calibri"/>
              </a:rPr>
              <a:t>MAX carryover of 15% if necessary</a:t>
            </a:r>
          </a:p>
          <a:p>
            <a:pPr lvl="1">
              <a:buFont typeface="Courier New" panose="020B0604020202020204" pitchFamily="34" charset="0"/>
              <a:buChar char="o"/>
            </a:pPr>
            <a:endParaRPr lang="en-US">
              <a:ea typeface="Calibri"/>
              <a:cs typeface="Calibri"/>
            </a:endParaRPr>
          </a:p>
          <a:p>
            <a:r>
              <a:rPr lang="en-US">
                <a:ea typeface="Calibri"/>
                <a:cs typeface="Calibri"/>
              </a:rPr>
              <a:t>Draft budgets with </a:t>
            </a:r>
            <a:r>
              <a:rPr lang="en-US" u="sng">
                <a:ea typeface="Calibri"/>
                <a:cs typeface="Calibri"/>
              </a:rPr>
              <a:t>estimated</a:t>
            </a:r>
            <a:r>
              <a:rPr lang="en-US">
                <a:ea typeface="Calibri"/>
                <a:cs typeface="Calibri"/>
              </a:rPr>
              <a:t> FY25 allocations released to schools end of April, due back to CSI </a:t>
            </a:r>
            <a:r>
              <a:rPr lang="en-US" b="1">
                <a:highlight>
                  <a:srgbClr val="FFFF00"/>
                </a:highlight>
                <a:ea typeface="Calibri"/>
                <a:cs typeface="Calibri"/>
              </a:rPr>
              <a:t>May 20, 2024</a:t>
            </a:r>
          </a:p>
          <a:p>
            <a:pPr lvl="1">
              <a:buFont typeface="Courier New" panose="020B0604020202020204" pitchFamily="34" charset="0"/>
              <a:buChar char="o"/>
            </a:pPr>
            <a:r>
              <a:rPr lang="en-US">
                <a:ea typeface="Calibri"/>
                <a:cs typeface="Calibri"/>
              </a:rPr>
              <a:t>Draft budget workbook will have FY24 activities prepopulated with room for newly proposed activities</a:t>
            </a:r>
          </a:p>
          <a:p>
            <a:pPr lvl="1">
              <a:buFont typeface="Courier New" panose="020B0604020202020204" pitchFamily="34" charset="0"/>
              <a:buChar char="o"/>
            </a:pPr>
            <a:r>
              <a:rPr lang="en-US">
                <a:ea typeface="Calibri"/>
                <a:cs typeface="Calibri"/>
              </a:rPr>
              <a:t>Final allocations not known until fall</a:t>
            </a:r>
          </a:p>
          <a:p>
            <a:pPr lvl="1">
              <a:buFont typeface="Courier New" panose="020B0604020202020204" pitchFamily="34" charset="0"/>
              <a:buChar char="o"/>
            </a:pPr>
            <a:r>
              <a:rPr lang="en-US">
                <a:ea typeface="Calibri"/>
                <a:cs typeface="Calibri"/>
              </a:rPr>
              <a:t>Budgets entered in GV in the fall once consolidated budget is approved and we have our final allocation; may need additional information at that point</a:t>
            </a:r>
          </a:p>
        </p:txBody>
      </p:sp>
    </p:spTree>
    <p:extLst>
      <p:ext uri="{BB962C8B-B14F-4D97-AF65-F5344CB8AC3E}">
        <p14:creationId xmlns:p14="http://schemas.microsoft.com/office/powerpoint/2010/main" val="207666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1BD6-7D37-98AB-A1FE-12C4B2F601CD}"/>
              </a:ext>
            </a:extLst>
          </p:cNvPr>
          <p:cNvSpPr>
            <a:spLocks noGrp="1"/>
          </p:cNvSpPr>
          <p:nvPr>
            <p:ph type="title"/>
          </p:nvPr>
        </p:nvSpPr>
        <p:spPr/>
        <p:txBody>
          <a:bodyPr>
            <a:normAutofit/>
          </a:bodyPr>
          <a:lstStyle/>
          <a:p>
            <a:r>
              <a:rPr lang="en-US" sz="4000"/>
              <a:t>Estimated School Payment Report</a:t>
            </a:r>
          </a:p>
        </p:txBody>
      </p:sp>
      <p:sp>
        <p:nvSpPr>
          <p:cNvPr id="3" name="Content Placeholder 2">
            <a:extLst>
              <a:ext uri="{FF2B5EF4-FFF2-40B4-BE49-F238E27FC236}">
                <a16:creationId xmlns:a16="http://schemas.microsoft.com/office/drawing/2014/main" id="{0D31409C-38F4-8965-B05F-453F6A58E459}"/>
              </a:ext>
            </a:extLst>
          </p:cNvPr>
          <p:cNvSpPr>
            <a:spLocks noGrp="1"/>
          </p:cNvSpPr>
          <p:nvPr>
            <p:ph idx="1"/>
          </p:nvPr>
        </p:nvSpPr>
        <p:spPr>
          <a:xfrm>
            <a:off x="327314" y="1747838"/>
            <a:ext cx="7886700" cy="716973"/>
          </a:xfrm>
        </p:spPr>
        <p:txBody>
          <a:bodyPr vert="horz" lIns="91440" tIns="45720" rIns="91440" bIns="45720" rtlCol="0" anchor="t">
            <a:normAutofit/>
          </a:bodyPr>
          <a:lstStyle/>
          <a:p>
            <a:pPr marL="0" indent="0" algn="ctr">
              <a:buNone/>
            </a:pPr>
            <a:r>
              <a:rPr lang="en-US"/>
              <a:t>           </a:t>
            </a:r>
            <a:r>
              <a:rPr lang="en-US" b="1"/>
              <a:t>New Look – Additional Assumptions Provided</a:t>
            </a:r>
          </a:p>
        </p:txBody>
      </p:sp>
      <p:sp>
        <p:nvSpPr>
          <p:cNvPr id="4" name="Star: 5 Points 3">
            <a:extLst>
              <a:ext uri="{FF2B5EF4-FFF2-40B4-BE49-F238E27FC236}">
                <a16:creationId xmlns:a16="http://schemas.microsoft.com/office/drawing/2014/main" id="{451C4557-8D11-D3C3-26B7-FCA54FB84F94}"/>
              </a:ext>
              <a:ext uri="{C183D7F6-B498-43B3-948B-1728B52AA6E4}">
                <adec:decorative xmlns:adec="http://schemas.microsoft.com/office/drawing/2017/decorative" val="1"/>
              </a:ext>
            </a:extLst>
          </p:cNvPr>
          <p:cNvSpPr/>
          <p:nvPr/>
        </p:nvSpPr>
        <p:spPr>
          <a:xfrm>
            <a:off x="7175589" y="1688640"/>
            <a:ext cx="457200" cy="365760"/>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D9A477-7623-A287-63D9-360806F01159}"/>
              </a:ext>
            </a:extLst>
          </p:cNvPr>
          <p:cNvSpPr txBox="1"/>
          <p:nvPr/>
        </p:nvSpPr>
        <p:spPr>
          <a:xfrm>
            <a:off x="799195" y="2408449"/>
            <a:ext cx="7180119" cy="3693319"/>
          </a:xfrm>
          <a:prstGeom prst="rect">
            <a:avLst/>
          </a:prstGeom>
          <a:noFill/>
        </p:spPr>
        <p:txBody>
          <a:bodyPr wrap="square" lIns="91440" tIns="45720" rIns="91440" bIns="45720" rtlCol="0" anchor="t">
            <a:spAutoFit/>
          </a:bodyPr>
          <a:lstStyle/>
          <a:p>
            <a:pPr marL="285750" indent="-285750">
              <a:lnSpc>
                <a:spcPct val="150000"/>
              </a:lnSpc>
              <a:buFont typeface="Wingdings" panose="05000000000000000000" pitchFamily="2" charset="2"/>
              <a:buChar char="§"/>
            </a:pPr>
            <a:r>
              <a:rPr lang="en-US"/>
              <a:t>Capital Construction uses prior year actual FPC</a:t>
            </a:r>
          </a:p>
          <a:p>
            <a:pPr>
              <a:lnSpc>
                <a:spcPct val="150000"/>
              </a:lnSpc>
            </a:pPr>
            <a:r>
              <a:rPr lang="en-US"/>
              <a:t>	</a:t>
            </a:r>
            <a:r>
              <a:rPr lang="en-US" sz="1200" i="1"/>
              <a:t>*Versus current year estimated w/true-up</a:t>
            </a:r>
          </a:p>
          <a:p>
            <a:pPr marL="285750" indent="-285750">
              <a:lnSpc>
                <a:spcPct val="150000"/>
              </a:lnSpc>
              <a:buFont typeface="Wingdings" panose="05000000000000000000" pitchFamily="2" charset="2"/>
              <a:buChar char="§"/>
            </a:pPr>
            <a:r>
              <a:rPr lang="en-US"/>
              <a:t>MLE uses current estimated FPC with true-up to actual mid-year</a:t>
            </a:r>
            <a:endParaRPr lang="en-US">
              <a:ea typeface="Calibri"/>
              <a:cs typeface="Calibri"/>
            </a:endParaRPr>
          </a:p>
          <a:p>
            <a:pPr marL="285750" indent="-285750">
              <a:lnSpc>
                <a:spcPct val="150000"/>
              </a:lnSpc>
              <a:buFont typeface="Wingdings" panose="05000000000000000000" pitchFamily="2" charset="2"/>
              <a:buChar char="§"/>
            </a:pPr>
            <a:r>
              <a:rPr lang="en-US"/>
              <a:t>PPR uses enrollment averages w/ declining enrollment</a:t>
            </a:r>
          </a:p>
          <a:p>
            <a:pPr>
              <a:lnSpc>
                <a:spcPct val="150000"/>
              </a:lnSpc>
            </a:pPr>
            <a:r>
              <a:rPr lang="en-US"/>
              <a:t>	</a:t>
            </a:r>
            <a:r>
              <a:rPr lang="en-US" sz="1200" i="1"/>
              <a:t>*Versus current year estimated</a:t>
            </a:r>
          </a:p>
          <a:p>
            <a:pPr marL="285750" indent="-285750">
              <a:lnSpc>
                <a:spcPct val="150000"/>
              </a:lnSpc>
              <a:buFont typeface="Wingdings" panose="05000000000000000000" pitchFamily="2" charset="2"/>
              <a:buChar char="§"/>
            </a:pPr>
            <a:r>
              <a:rPr lang="en-US"/>
              <a:t>PPR Per Pupil Allocation Estimate by Geographic District</a:t>
            </a:r>
          </a:p>
          <a:p>
            <a:pPr marL="285750" indent="-285750">
              <a:lnSpc>
                <a:spcPct val="150000"/>
              </a:lnSpc>
              <a:buFont typeface="Wingdings" panose="05000000000000000000" pitchFamily="2" charset="2"/>
              <a:buChar char="§"/>
            </a:pPr>
            <a:r>
              <a:rPr lang="en-US"/>
              <a:t>FRL Count by Overall School and by Grand-band Percentage</a:t>
            </a:r>
          </a:p>
          <a:p>
            <a:pPr lvl="1">
              <a:lnSpc>
                <a:spcPct val="150000"/>
              </a:lnSpc>
            </a:pPr>
            <a:r>
              <a:rPr lang="en-US"/>
              <a:t>	</a:t>
            </a:r>
            <a:r>
              <a:rPr lang="en-US" sz="1200" i="1"/>
              <a:t>*Grade band used for Title IA rank funding formula</a:t>
            </a:r>
          </a:p>
          <a:p>
            <a:endParaRPr lang="en-US"/>
          </a:p>
        </p:txBody>
      </p:sp>
      <p:sp>
        <p:nvSpPr>
          <p:cNvPr id="6" name="Star: 5 Points 5">
            <a:extLst>
              <a:ext uri="{FF2B5EF4-FFF2-40B4-BE49-F238E27FC236}">
                <a16:creationId xmlns:a16="http://schemas.microsoft.com/office/drawing/2014/main" id="{68FC8C43-99B0-6AEB-93E3-E6B1B584A485}"/>
              </a:ext>
              <a:ext uri="{C183D7F6-B498-43B3-948B-1728B52AA6E4}">
                <adec:decorative xmlns:adec="http://schemas.microsoft.com/office/drawing/2017/decorative" val="1"/>
              </a:ext>
            </a:extLst>
          </p:cNvPr>
          <p:cNvSpPr/>
          <p:nvPr/>
        </p:nvSpPr>
        <p:spPr>
          <a:xfrm>
            <a:off x="1552930" y="1688640"/>
            <a:ext cx="457200" cy="365760"/>
          </a:xfrm>
          <a:prstGeom prst="star5">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523DD4-0F03-8953-7934-372841C563A9}"/>
              </a:ext>
            </a:extLst>
          </p:cNvPr>
          <p:cNvSpPr txBox="1"/>
          <p:nvPr/>
        </p:nvSpPr>
        <p:spPr>
          <a:xfrm>
            <a:off x="569129" y="5862024"/>
            <a:ext cx="79488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First report released end of March with subsequent reporting released as CSI receives preliminary allocation information.  </a:t>
            </a:r>
            <a:r>
              <a:rPr lang="en-US" sz="1400" i="1">
                <a:solidFill>
                  <a:srgbClr val="00B050"/>
                </a:solidFill>
                <a:cs typeface="Calibri"/>
              </a:rPr>
              <a:t>March – April - June</a:t>
            </a:r>
            <a:endParaRPr lang="en-US" sz="1400" i="1">
              <a:solidFill>
                <a:srgbClr val="00B050"/>
              </a:solidFill>
            </a:endParaRPr>
          </a:p>
        </p:txBody>
      </p:sp>
    </p:spTree>
    <p:extLst>
      <p:ext uri="{BB962C8B-B14F-4D97-AF65-F5344CB8AC3E}">
        <p14:creationId xmlns:p14="http://schemas.microsoft.com/office/powerpoint/2010/main" val="271024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lowchart: Document 2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B4C4C-8F4C-FE9D-FB68-74E05BFE04A9}"/>
              </a:ext>
            </a:extLst>
          </p:cNvPr>
          <p:cNvSpPr>
            <a:spLocks noGrp="1"/>
          </p:cNvSpPr>
          <p:nvPr>
            <p:ph type="title"/>
          </p:nvPr>
        </p:nvSpPr>
        <p:spPr>
          <a:xfrm>
            <a:off x="533795" y="171162"/>
            <a:ext cx="2329331" cy="2797995"/>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Estimated School Payment Report </a:t>
            </a:r>
            <a:r>
              <a:rPr lang="en-US" sz="2800">
                <a:solidFill>
                  <a:srgbClr val="FFFFFF"/>
                </a:solidFill>
              </a:rPr>
              <a:t>Assumption</a:t>
            </a:r>
            <a:br>
              <a:rPr lang="en-US" sz="2800">
                <a:solidFill>
                  <a:srgbClr val="FFFFFF"/>
                </a:solidFill>
                <a:cs typeface="Calibri Light"/>
              </a:rPr>
            </a:br>
            <a:r>
              <a:rPr lang="en-US" sz="2800">
                <a:solidFill>
                  <a:srgbClr val="FFFFFF"/>
                </a:solidFill>
              </a:rPr>
              <a:t>Snapshot</a:t>
            </a:r>
            <a:endParaRPr lang="en-US" sz="2800" kern="1200">
              <a:solidFill>
                <a:srgbClr val="FFFFFF"/>
              </a:solidFill>
              <a:latin typeface="+mj-lt"/>
              <a:cs typeface="Calibri Light"/>
            </a:endParaRPr>
          </a:p>
        </p:txBody>
      </p:sp>
      <p:pic>
        <p:nvPicPr>
          <p:cNvPr id="12" name="Content Placeholder 11" descr="Screenshot of the assumption key of the estimated school payment report.">
            <a:extLst>
              <a:ext uri="{FF2B5EF4-FFF2-40B4-BE49-F238E27FC236}">
                <a16:creationId xmlns:a16="http://schemas.microsoft.com/office/drawing/2014/main" id="{5AAB2F99-E0DB-0438-6A35-0C723245B2A8}"/>
              </a:ext>
            </a:extLst>
          </p:cNvPr>
          <p:cNvPicPr>
            <a:picLocks noGrp="1" noChangeAspect="1"/>
          </p:cNvPicPr>
          <p:nvPr>
            <p:ph idx="1"/>
          </p:nvPr>
        </p:nvPicPr>
        <p:blipFill>
          <a:blip r:embed="rId3"/>
          <a:stretch>
            <a:fillRect/>
          </a:stretch>
        </p:blipFill>
        <p:spPr>
          <a:xfrm>
            <a:off x="3205421" y="640080"/>
            <a:ext cx="5411708" cy="5578816"/>
          </a:xfrm>
          <a:prstGeom prst="rect">
            <a:avLst/>
          </a:prstGeom>
          <a:ln>
            <a:solidFill>
              <a:srgbClr val="0070C0"/>
            </a:solidFill>
          </a:ln>
        </p:spPr>
      </p:pic>
    </p:spTree>
    <p:extLst>
      <p:ext uri="{BB962C8B-B14F-4D97-AF65-F5344CB8AC3E}">
        <p14:creationId xmlns:p14="http://schemas.microsoft.com/office/powerpoint/2010/main" val="186727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6102-B8C4-CBE0-2723-98F62E133DDA}"/>
              </a:ext>
            </a:extLst>
          </p:cNvPr>
          <p:cNvSpPr>
            <a:spLocks noGrp="1"/>
          </p:cNvSpPr>
          <p:nvPr>
            <p:ph type="title"/>
          </p:nvPr>
        </p:nvSpPr>
        <p:spPr/>
        <p:txBody>
          <a:bodyPr>
            <a:normAutofit/>
          </a:bodyPr>
          <a:lstStyle/>
          <a:p>
            <a:r>
              <a:rPr lang="en-US" sz="4000"/>
              <a:t>GrantVantage License Renewals</a:t>
            </a:r>
          </a:p>
        </p:txBody>
      </p:sp>
      <p:sp>
        <p:nvSpPr>
          <p:cNvPr id="3" name="Content Placeholder 2">
            <a:extLst>
              <a:ext uri="{FF2B5EF4-FFF2-40B4-BE49-F238E27FC236}">
                <a16:creationId xmlns:a16="http://schemas.microsoft.com/office/drawing/2014/main" id="{B627948A-95BF-5C74-9168-40DC9BD039D4}"/>
              </a:ext>
            </a:extLst>
          </p:cNvPr>
          <p:cNvSpPr>
            <a:spLocks noGrp="1"/>
          </p:cNvSpPr>
          <p:nvPr>
            <p:ph idx="1"/>
          </p:nvPr>
        </p:nvSpPr>
        <p:spPr>
          <a:xfrm>
            <a:off x="628650" y="1548245"/>
            <a:ext cx="7886700" cy="4628718"/>
          </a:xfrm>
        </p:spPr>
        <p:txBody>
          <a:bodyPr vert="horz" lIns="91440" tIns="45720" rIns="91440" bIns="45720" rtlCol="0" anchor="t">
            <a:normAutofit/>
          </a:bodyPr>
          <a:lstStyle/>
          <a:p>
            <a:pPr marL="0" indent="0">
              <a:buNone/>
            </a:pPr>
            <a:r>
              <a:rPr lang="en-US"/>
              <a:t>Microsoft Dynamics 360 licensing renews in April annually</a:t>
            </a:r>
          </a:p>
          <a:p>
            <a:pPr marL="0" indent="0">
              <a:buNone/>
            </a:pPr>
            <a:endParaRPr lang="en-US"/>
          </a:p>
          <a:p>
            <a:pPr marL="0" indent="0">
              <a:buNone/>
            </a:pPr>
            <a:r>
              <a:rPr lang="en-US"/>
              <a:t>CSI provides one free license per school</a:t>
            </a:r>
          </a:p>
          <a:p>
            <a:pPr lvl="1">
              <a:buFont typeface="Wingdings" panose="05000000000000000000" pitchFamily="2" charset="2"/>
              <a:buChar char="§"/>
            </a:pPr>
            <a:r>
              <a:rPr lang="en-US" sz="1600"/>
              <a:t>Additional licenses are $355.00 annually per user</a:t>
            </a:r>
          </a:p>
          <a:p>
            <a:pPr marL="0" indent="0">
              <a:buNone/>
            </a:pPr>
            <a:endParaRPr lang="en-US"/>
          </a:p>
          <a:p>
            <a:pPr marL="0" indent="0">
              <a:buNone/>
            </a:pPr>
            <a:r>
              <a:rPr lang="en-US"/>
              <a:t>Renewal emails will go out end of March</a:t>
            </a:r>
          </a:p>
          <a:p>
            <a:pPr lvl="1">
              <a:buFont typeface="Wingdings" panose="05000000000000000000" pitchFamily="2" charset="2"/>
              <a:buChar char="§"/>
            </a:pPr>
            <a:r>
              <a:rPr lang="en-US" sz="1600"/>
              <a:t>Verify current users</a:t>
            </a:r>
          </a:p>
          <a:p>
            <a:pPr marL="0" indent="0">
              <a:buNone/>
            </a:pPr>
            <a:endParaRPr lang="en-US"/>
          </a:p>
          <a:p>
            <a:pPr marL="0" indent="0">
              <a:buNone/>
            </a:pPr>
            <a:r>
              <a:rPr lang="en-US"/>
              <a:t>CSI schools with additional users are billed in April with payment due end of April</a:t>
            </a:r>
            <a:endParaRPr lang="en-US">
              <a:ea typeface="Calibri"/>
              <a:cs typeface="Calibri"/>
            </a:endParaRPr>
          </a:p>
          <a:p>
            <a:pPr lvl="1">
              <a:buFont typeface="Wingdings" panose="05000000000000000000" pitchFamily="2" charset="2"/>
              <a:buChar char="§"/>
            </a:pPr>
            <a:r>
              <a:rPr lang="en-US" sz="1600"/>
              <a:t>Schools may have any additional fees withheld from capital construction or mail in payment</a:t>
            </a:r>
          </a:p>
        </p:txBody>
      </p:sp>
    </p:spTree>
    <p:extLst>
      <p:ext uri="{BB962C8B-B14F-4D97-AF65-F5344CB8AC3E}">
        <p14:creationId xmlns:p14="http://schemas.microsoft.com/office/powerpoint/2010/main" val="112914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D383-4E6D-EFF7-FEBD-4C11D455228F}"/>
              </a:ext>
            </a:extLst>
          </p:cNvPr>
          <p:cNvSpPr>
            <a:spLocks noGrp="1"/>
          </p:cNvSpPr>
          <p:nvPr>
            <p:ph type="title"/>
          </p:nvPr>
        </p:nvSpPr>
        <p:spPr/>
        <p:txBody>
          <a:bodyPr>
            <a:normAutofit/>
          </a:bodyPr>
          <a:lstStyle/>
          <a:p>
            <a:r>
              <a:rPr lang="en-US" sz="4000"/>
              <a:t>Milestone #3 (60%)</a:t>
            </a:r>
          </a:p>
        </p:txBody>
      </p:sp>
      <p:sp>
        <p:nvSpPr>
          <p:cNvPr id="3" name="Content Placeholder 2">
            <a:extLst>
              <a:ext uri="{FF2B5EF4-FFF2-40B4-BE49-F238E27FC236}">
                <a16:creationId xmlns:a16="http://schemas.microsoft.com/office/drawing/2014/main" id="{DF73AFF7-F2A4-9836-3BCD-A2140B24F19B}"/>
              </a:ext>
            </a:extLst>
          </p:cNvPr>
          <p:cNvSpPr>
            <a:spLocks noGrp="1"/>
          </p:cNvSpPr>
          <p:nvPr>
            <p:ph idx="1"/>
          </p:nvPr>
        </p:nvSpPr>
        <p:spPr>
          <a:xfrm>
            <a:off x="628650" y="1421296"/>
            <a:ext cx="5277082" cy="4979504"/>
          </a:xfrm>
        </p:spPr>
        <p:txBody>
          <a:bodyPr vert="horz" lIns="91440" tIns="45720" rIns="91440" bIns="45720" rtlCol="0" anchor="t">
            <a:noAutofit/>
          </a:bodyPr>
          <a:lstStyle/>
          <a:p>
            <a:pPr marL="0" indent="0">
              <a:buNone/>
            </a:pPr>
            <a:endParaRPr lang="en-US" sz="1800" u="sng">
              <a:latin typeface="Calibri"/>
              <a:ea typeface="Calibri Light"/>
              <a:cs typeface="Calibri Light"/>
            </a:endParaRPr>
          </a:p>
          <a:p>
            <a:pPr marL="0" indent="0">
              <a:buNone/>
            </a:pPr>
            <a:r>
              <a:rPr lang="en-US" sz="1800" u="sng">
                <a:latin typeface="Calibri"/>
                <a:ea typeface="Calibri Light"/>
                <a:cs typeface="Calibri Light"/>
              </a:rPr>
              <a:t>Meeting Milestone</a:t>
            </a:r>
            <a:endParaRPr lang="en-US"/>
          </a:p>
          <a:p>
            <a:pPr lvl="1">
              <a:buFont typeface="Wingdings" panose="020B0604020202020204" pitchFamily="34" charset="0"/>
              <a:buChar char="§"/>
            </a:pPr>
            <a:r>
              <a:rPr lang="en-US" sz="1400">
                <a:latin typeface="Calibri"/>
                <a:ea typeface="Calibri Light"/>
                <a:cs typeface="Calibri Light"/>
              </a:rPr>
              <a:t>Only requests submitted on or before </a:t>
            </a:r>
            <a:r>
              <a:rPr lang="en-US" sz="1400">
                <a:highlight>
                  <a:srgbClr val="00FF00"/>
                </a:highlight>
                <a:latin typeface="Calibri"/>
                <a:ea typeface="Calibri Light"/>
                <a:cs typeface="Calibri Light"/>
              </a:rPr>
              <a:t>April 1st, 2024</a:t>
            </a:r>
            <a:r>
              <a:rPr lang="en-US" sz="1400">
                <a:latin typeface="Calibri"/>
                <a:ea typeface="Calibri Light"/>
                <a:cs typeface="Calibri Light"/>
              </a:rPr>
              <a:t>, will be included</a:t>
            </a:r>
          </a:p>
          <a:p>
            <a:pPr lvl="1">
              <a:buFont typeface="Wingdings" panose="020B0604020202020204" pitchFamily="34" charset="0"/>
              <a:buChar char="§"/>
            </a:pPr>
            <a:r>
              <a:rPr lang="en-US" sz="1400">
                <a:latin typeface="Calibri"/>
                <a:ea typeface="Calibri Light"/>
                <a:cs typeface="Calibri Light"/>
              </a:rPr>
              <a:t>Any request submitted by the deadline must include all backup documentation and signed RFF form</a:t>
            </a:r>
          </a:p>
          <a:p>
            <a:pPr lvl="1">
              <a:buFont typeface="Wingdings" panose="020B0604020202020204" pitchFamily="34" charset="0"/>
              <a:buChar char="§"/>
            </a:pPr>
            <a:r>
              <a:rPr lang="en-US" sz="1400">
                <a:latin typeface="Calibri"/>
                <a:ea typeface="Calibri Light"/>
                <a:cs typeface="Calibri Light"/>
              </a:rPr>
              <a:t>Additional document or clarification requests must be fulfilled within a within a week of the CSI request date</a:t>
            </a:r>
            <a:endParaRPr lang="en-US" sz="1400">
              <a:latin typeface="Calibri"/>
              <a:ea typeface="Calibri"/>
              <a:cs typeface="Calibri"/>
            </a:endParaRPr>
          </a:p>
          <a:p>
            <a:pPr marL="685800" lvl="2" indent="0">
              <a:buNone/>
            </a:pPr>
            <a:endParaRPr lang="en-US" sz="1800">
              <a:latin typeface="Calibri"/>
              <a:ea typeface="Calibri Light"/>
              <a:cs typeface="Calibri Light"/>
            </a:endParaRPr>
          </a:p>
          <a:p>
            <a:pPr marL="0" indent="0">
              <a:buNone/>
            </a:pPr>
            <a:r>
              <a:rPr lang="en-US" sz="1800" u="sng">
                <a:latin typeface="Calibri"/>
                <a:ea typeface="Calibri Light"/>
                <a:cs typeface="Calibri Light"/>
              </a:rPr>
              <a:t>Waived Schools</a:t>
            </a:r>
          </a:p>
          <a:p>
            <a:pPr lvl="1">
              <a:buFont typeface="Wingdings" panose="020B0604020202020204" pitchFamily="34" charset="0"/>
              <a:buChar char="§"/>
            </a:pPr>
            <a:r>
              <a:rPr lang="en-US" sz="1400">
                <a:latin typeface="Calibri"/>
                <a:ea typeface="Calibri Light"/>
                <a:cs typeface="Calibri Light"/>
              </a:rPr>
              <a:t>No requirement to submit exception requests or track percentages.  The only requirement is overall progress.</a:t>
            </a:r>
          </a:p>
          <a:p>
            <a:pPr marL="685800" lvl="2" indent="0">
              <a:buNone/>
            </a:pPr>
            <a:endParaRPr lang="en-US" sz="1400">
              <a:latin typeface="Calibri"/>
              <a:ea typeface="Calibri Light"/>
              <a:cs typeface="Calibri Light"/>
            </a:endParaRPr>
          </a:p>
          <a:p>
            <a:pPr marL="0" indent="0">
              <a:buNone/>
            </a:pPr>
            <a:r>
              <a:rPr lang="en-US" sz="1800" u="sng">
                <a:latin typeface="Calibri"/>
                <a:ea typeface="Calibri Light"/>
                <a:cs typeface="Calibri Light"/>
              </a:rPr>
              <a:t>Categorical:</a:t>
            </a:r>
            <a:r>
              <a:rPr lang="en-US" sz="1600">
                <a:latin typeface="Calibri"/>
                <a:ea typeface="Calibri Light"/>
                <a:cs typeface="Calibri Light"/>
              </a:rPr>
              <a:t> </a:t>
            </a:r>
            <a:endParaRPr lang="en-US" sz="1600">
              <a:latin typeface="Calibri" panose="020F0502020204030204"/>
              <a:ea typeface="Calibri"/>
              <a:cs typeface="Calibri"/>
            </a:endParaRPr>
          </a:p>
          <a:p>
            <a:pPr lvl="1">
              <a:buFont typeface="Wingdings" panose="020B0604020202020204" pitchFamily="34" charset="0"/>
              <a:buChar char="§"/>
            </a:pPr>
            <a:r>
              <a:rPr lang="en-US" sz="1400">
                <a:latin typeface="Calibri"/>
                <a:ea typeface="Calibri Light"/>
                <a:cs typeface="Calibri Light"/>
              </a:rPr>
              <a:t>ESSER III, IDEA, IDEA Preschool, READ, Title IA, Title IIA, Title IIIA and Title IIIA – IMI</a:t>
            </a:r>
          </a:p>
          <a:p>
            <a:pPr>
              <a:buNone/>
            </a:pPr>
            <a:r>
              <a:rPr lang="en-US" sz="1600">
                <a:latin typeface="Calibri"/>
                <a:ea typeface="Calibri Light"/>
                <a:cs typeface="Calibri Light"/>
                <a:hlinkClick r:id="rId2"/>
              </a:rPr>
              <a:t>Link to Competitive Grants Included by School</a:t>
            </a:r>
            <a:endParaRPr lang="en-US" sz="1600">
              <a:latin typeface="Calibri"/>
            </a:endParaRPr>
          </a:p>
          <a:p>
            <a:pPr marL="0" indent="0">
              <a:buNone/>
            </a:pPr>
            <a:endParaRPr lang="en-US">
              <a:latin typeface="Calibri" panose="020F0502020204030204"/>
              <a:ea typeface="Calibri" panose="020F0502020204030204"/>
              <a:cs typeface="Calibri" panose="020F0502020204030204"/>
            </a:endParaRPr>
          </a:p>
          <a:p>
            <a:pPr marL="0" indent="0">
              <a:buNone/>
            </a:pPr>
            <a:endParaRPr lang="en-US"/>
          </a:p>
          <a:p>
            <a:pPr marL="0" indent="0">
              <a:buNone/>
            </a:pPr>
            <a:endParaRPr lang="en-US"/>
          </a:p>
          <a:p>
            <a:pPr marL="0" indent="0">
              <a:buNone/>
            </a:pPr>
            <a:endParaRPr lang="en-US"/>
          </a:p>
        </p:txBody>
      </p:sp>
      <p:pic>
        <p:nvPicPr>
          <p:cNvPr id="4" name="Content Placeholder 4" descr="Hourglass and a calendar">
            <a:extLst>
              <a:ext uri="{FF2B5EF4-FFF2-40B4-BE49-F238E27FC236}">
                <a16:creationId xmlns:a16="http://schemas.microsoft.com/office/drawing/2014/main" id="{5BD1B92D-9E9B-09A0-943B-42BB62F822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433" r="7544" b="-1"/>
          <a:stretch/>
        </p:blipFill>
        <p:spPr>
          <a:xfrm>
            <a:off x="6122058" y="1690689"/>
            <a:ext cx="2609618" cy="4480560"/>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6636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8f432d-b748-435e-8c88-5ec46615cd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FBF790D2C8B543AA42B5174B067D97" ma:contentTypeVersion="8" ma:contentTypeDescription="Create a new document." ma:contentTypeScope="" ma:versionID="68421083a2e1a3577162302883973126">
  <xsd:schema xmlns:xsd="http://www.w3.org/2001/XMLSchema" xmlns:xs="http://www.w3.org/2001/XMLSchema" xmlns:p="http://schemas.microsoft.com/office/2006/metadata/properties" xmlns:ns3="5e8f432d-b748-435e-8c88-5ec46615cd23" xmlns:ns4="7c9a8f40-4f20-403e-ba79-91c1ba474368" targetNamespace="http://schemas.microsoft.com/office/2006/metadata/properties" ma:root="true" ma:fieldsID="7e865b68115fe4f2b96126b5f2f3f79c" ns3:_="" ns4:_="">
    <xsd:import namespace="5e8f432d-b748-435e-8c88-5ec46615cd23"/>
    <xsd:import namespace="7c9a8f40-4f20-403e-ba79-91c1ba4743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432d-b748-435e-8c88-5ec46615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a8f40-4f20-403e-ba79-91c1ba4743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C95F91-3652-4C42-89D7-9291A78DCDD4}">
  <ds:schemaRefs>
    <ds:schemaRef ds:uri="5e8f432d-b748-435e-8c88-5ec46615cd23"/>
    <ds:schemaRef ds:uri="7c9a8f40-4f20-403e-ba79-91c1ba4743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E2F14C-0850-44DA-A8B3-30B6266308A7}">
  <ds:schemaRefs>
    <ds:schemaRef ds:uri="http://schemas.microsoft.com/sharepoint/v3/contenttype/forms"/>
  </ds:schemaRefs>
</ds:datastoreItem>
</file>

<file path=customXml/itemProps3.xml><?xml version="1.0" encoding="utf-8"?>
<ds:datastoreItem xmlns:ds="http://schemas.openxmlformats.org/officeDocument/2006/customXml" ds:itemID="{79A36F5C-B1C3-4FB0-B726-DFC05CDBB2B5}">
  <ds:schemaRefs>
    <ds:schemaRef ds:uri="5e8f432d-b748-435e-8c88-5ec46615cd23"/>
    <ds:schemaRef ds:uri="7c9a8f40-4f20-403e-ba79-91c1ba474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1347</Words>
  <Application>Microsoft Office PowerPoint</Application>
  <PresentationFormat>On-screen Show (4:3)</PresentationFormat>
  <Paragraphs>244</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 Narrow</vt:lpstr>
      <vt:lpstr>Arial</vt:lpstr>
      <vt:lpstr>Calibri</vt:lpstr>
      <vt:lpstr>Calibri Light</vt:lpstr>
      <vt:lpstr>Courier New</vt:lpstr>
      <vt:lpstr>Wingdings</vt:lpstr>
      <vt:lpstr>Office Theme</vt:lpstr>
      <vt:lpstr>CSI Grant &amp; Finance Session</vt:lpstr>
      <vt:lpstr>Agenda</vt:lpstr>
      <vt:lpstr>CSI Finance Team - Introductions</vt:lpstr>
      <vt:lpstr>Finance Updates</vt:lpstr>
      <vt:lpstr>READ Budget Process</vt:lpstr>
      <vt:lpstr>Estimated School Payment Report</vt:lpstr>
      <vt:lpstr>Estimated School Payment Report Assumption Snapshot</vt:lpstr>
      <vt:lpstr>GrantVantage License Renewals</vt:lpstr>
      <vt:lpstr>Milestone #3 (60%)</vt:lpstr>
      <vt:lpstr>CDE Open Competitive Grants</vt:lpstr>
      <vt:lpstr>Congratulations </vt:lpstr>
      <vt:lpstr>Upcoming Grant Deadlines &amp; Events</vt:lpstr>
      <vt:lpstr>    See you soon...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Oberg, Amanda</cp:lastModifiedBy>
  <cp:revision>4</cp:revision>
  <cp:lastPrinted>2022-06-13T18:30:20Z</cp:lastPrinted>
  <dcterms:created xsi:type="dcterms:W3CDTF">2020-09-01T02:09:52Z</dcterms:created>
  <dcterms:modified xsi:type="dcterms:W3CDTF">2024-04-01T15:24:45Z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0x01010034FBF790D2C8B543AA42B5174B067D97</vt:lpwstr>
  </property>
</Properties>
</file>