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18_CF8C591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59" r:id="rId2"/>
    <p:sldMasterId id="2147483678" r:id="rId3"/>
  </p:sldMasterIdLst>
  <p:notesMasterIdLst>
    <p:notesMasterId r:id="rId46"/>
  </p:notesMasterIdLst>
  <p:sldIdLst>
    <p:sldId id="278" r:id="rId4"/>
    <p:sldId id="279" r:id="rId5"/>
    <p:sldId id="280" r:id="rId6"/>
    <p:sldId id="275" r:id="rId7"/>
    <p:sldId id="281" r:id="rId8"/>
    <p:sldId id="282" r:id="rId9"/>
    <p:sldId id="283" r:id="rId10"/>
    <p:sldId id="284" r:id="rId11"/>
    <p:sldId id="285" r:id="rId12"/>
    <p:sldId id="286" r:id="rId13"/>
    <p:sldId id="287" r:id="rId14"/>
    <p:sldId id="256" r:id="rId15"/>
    <p:sldId id="263" r:id="rId16"/>
    <p:sldId id="264" r:id="rId17"/>
    <p:sldId id="265" r:id="rId18"/>
    <p:sldId id="266" r:id="rId19"/>
    <p:sldId id="267" r:id="rId20"/>
    <p:sldId id="268" r:id="rId21"/>
    <p:sldId id="269" r:id="rId22"/>
    <p:sldId id="270" r:id="rId23"/>
    <p:sldId id="274" r:id="rId24"/>
    <p:sldId id="271" r:id="rId25"/>
    <p:sldId id="288" r:id="rId26"/>
    <p:sldId id="257" r:id="rId27"/>
    <p:sldId id="258" r:id="rId28"/>
    <p:sldId id="259" r:id="rId29"/>
    <p:sldId id="260" r:id="rId30"/>
    <p:sldId id="261" r:id="rId31"/>
    <p:sldId id="262" r:id="rId32"/>
    <p:sldId id="289" r:id="rId33"/>
    <p:sldId id="290" r:id="rId34"/>
    <p:sldId id="291" r:id="rId35"/>
    <p:sldId id="292" r:id="rId36"/>
    <p:sldId id="293" r:id="rId37"/>
    <p:sldId id="294" r:id="rId38"/>
    <p:sldId id="295" r:id="rId39"/>
    <p:sldId id="296" r:id="rId40"/>
    <p:sldId id="297" r:id="rId41"/>
    <p:sldId id="298" r:id="rId42"/>
    <p:sldId id="273" r:id="rId43"/>
    <p:sldId id="299"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3C6649-D7D2-EF8D-2AEF-0F5BD4F1C454}" name="McMillen, Thomas" initials="TM" userId="S::McMillen_T@cde.state.co.us::0ef788dc-b73b-4943-aca1-33e7f1d9d318" providerId="AD"/>
  <p188:author id="{A9311169-BE50-A6C0-E8B6-68B8DC36EE6B}" name="Dinnen, Janet" initials="JD" userId="S::Dinnen_J@cde.state.co.us::682ebc80-7236-4772-9819-9edf9790eda1" providerId="AD"/>
  <p188:author id="{212A427D-A88C-870C-7ABC-B3724D445D37}" name="McMillen, Thomas" initials="MT" userId="S::mcmillen_t@cde.state.co.us::0ef788dc-b73b-4943-aca1-33e7f1d9d318" providerId="AD"/>
  <p188:author id="{C867EF8A-AD33-D468-67EC-8DB907CAAA82}" name="Oberg, Amanda" initials="AO" userId="S::OBERG_Amanda@cde.state.co.us::31f75dea-38a5-4e2d-b82d-e61610bcc3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EFAA1F"/>
    <a:srgbClr val="455FA9"/>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4846F-F501-4F3C-A68F-76A63FF8C2ED}" v="3" dt="2024-04-19T17:42:13.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modernComment_118_CF8C591A.xml><?xml version="1.0" encoding="utf-8"?>
<p188:cmLst xmlns:a="http://schemas.openxmlformats.org/drawingml/2006/main" xmlns:r="http://schemas.openxmlformats.org/officeDocument/2006/relationships" xmlns:p188="http://schemas.microsoft.com/office/powerpoint/2018/8/main">
  <p188:cm id="{ACCD82B3-62E3-4FD7-A495-E89E136226FE}" authorId="{A9311169-BE50-A6C0-E8B6-68B8DC36EE6B}" status="resolved" created="2024-04-17T02:47:04.436" complete="100000">
    <ac:txMkLst xmlns:ac="http://schemas.microsoft.com/office/drawing/2013/main/command">
      <pc:docMk xmlns:pc="http://schemas.microsoft.com/office/powerpoint/2013/main/command"/>
      <pc:sldMk xmlns:pc="http://schemas.microsoft.com/office/powerpoint/2013/main/command" cId="3482081562" sldId="280"/>
      <ac:spMk id="3" creationId="{0AB8432F-A363-7205-0A33-F4868AA7C6EA}"/>
      <ac:txMk cp="1" len="40">
        <ac:context len="102" hash="2874917568"/>
      </ac:txMk>
    </ac:txMkLst>
    <p188:pos x="6781800" y="660952"/>
    <p188:txBody>
      <a:bodyPr/>
      <a:lstStyle/>
      <a:p>
        <a:r>
          <a:rPr lang="en-US"/>
          <a:t>I'm probably being uber cautious, but maybe another ice breaker? 😃 </a:t>
        </a:r>
      </a:p>
    </p188:txBody>
    <p188:extLst>
      <p:ext xmlns:p="http://schemas.openxmlformats.org/presentationml/2006/main" uri="{57CB4572-C831-44C2-8A1C-0ADB6CCDFE69}">
        <p223:reactions xmlns:p223="http://schemas.microsoft.com/office/powerpoint/2022/03/main">
          <p223:rxn type="👍">
            <p223:instance time="2024-04-17T02:50:31.825" authorId="{212A427D-A88C-870C-7ABC-B3724D445D37}"/>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14F2E-92A9-42C6-9CBE-1E57962C0C8F}" type="datetimeFigureOut">
              <a:rPr lang="en-US" smtClean="0"/>
              <a:t>4/19/2024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6FA9-E422-4CFD-956E-786F13BB8D9B}" type="slidenum">
              <a:rPr lang="en-US" smtClean="0"/>
              <a:t>‹#›</a:t>
            </a:fld>
            <a:endParaRPr lang="en-US"/>
          </a:p>
        </p:txBody>
      </p:sp>
    </p:spTree>
    <p:extLst>
      <p:ext uri="{BB962C8B-B14F-4D97-AF65-F5344CB8AC3E}">
        <p14:creationId xmlns:p14="http://schemas.microsoft.com/office/powerpoint/2010/main" val="64752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97bc9256a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97bc9256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da606973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cda606973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da606973f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cda606973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da606973f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cda606973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cda606973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cda60697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cda606973f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cda606973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da606973f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cda606973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da606973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da606973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da606973f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da606973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da606973f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da606973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eb39a4c1f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eb39a4c1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cda606973f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da606973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da606973f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da606973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da606973f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da606973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da606973f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cda606973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da606973f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da606973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da606973f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da606973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da606973f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da606973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6eb39a4c1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6eb39a4c1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eb39a4c1f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6eb39a4c1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eb39a4c1f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eb39a4c1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eb39a4c1f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eb39a4c1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eb39a4c1f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6eb39a4c1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834d1e30f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834d1e30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arrows Layout">
    <p:spTree>
      <p:nvGrpSpPr>
        <p:cNvPr id="1" name=""/>
        <p:cNvGrpSpPr/>
        <p:nvPr/>
      </p:nvGrpSpPr>
      <p:grpSpPr>
        <a:xfrm>
          <a:off x="0" y="0"/>
          <a:ext cx="0" cy="0"/>
          <a:chOff x="0" y="0"/>
          <a:chExt cx="0" cy="0"/>
        </a:xfrm>
      </p:grpSpPr>
      <p:sp>
        <p:nvSpPr>
          <p:cNvPr id="3" name="Shape 236"/>
          <p:cNvSpPr/>
          <p:nvPr userDrawn="1"/>
        </p:nvSpPr>
        <p:spPr>
          <a:xfrm>
            <a:off x="0" y="136245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327465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518002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148459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339679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530217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216852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408156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988749"/>
            <a:ext cx="4089400" cy="563563"/>
          </a:xfrm>
        </p:spPr>
        <p:txBody>
          <a:bodyPr>
            <a:noAutofit/>
          </a:bodyPr>
          <a:lstStyle>
            <a:lvl1pPr marL="0" indent="0">
              <a:buNone/>
              <a:defRPr sz="2000"/>
            </a:lvl1pPr>
          </a:lstStyle>
          <a:p>
            <a:pPr lvl="0"/>
            <a:r>
              <a:rPr lang="en-US"/>
              <a:t>Click to edit Master text styles</a:t>
            </a:r>
          </a:p>
        </p:txBody>
      </p:sp>
      <p:sp>
        <p:nvSpPr>
          <p:cNvPr id="2" name="Title 1">
            <a:extLst>
              <a:ext uri="{FF2B5EF4-FFF2-40B4-BE49-F238E27FC236}">
                <a16:creationId xmlns:a16="http://schemas.microsoft.com/office/drawing/2014/main" id="{04ECFC75-6E07-A3B9-06E4-44EF6EA0EDF6}"/>
              </a:ext>
            </a:extLst>
          </p:cNvPr>
          <p:cNvSpPr>
            <a:spLocks noGrp="1"/>
          </p:cNvSpPr>
          <p:nvPr>
            <p:ph type="title"/>
          </p:nvPr>
        </p:nvSpPr>
        <p:spPr>
          <a:xfrm>
            <a:off x="628650" y="317501"/>
            <a:ext cx="7886700" cy="730249"/>
          </a:xfrm>
        </p:spPr>
        <p:txBody>
          <a:bodyPr/>
          <a:lstStyle/>
          <a:p>
            <a:r>
              <a:rPr lang="en-US"/>
              <a:t>Click to edit Master title style</a:t>
            </a:r>
          </a:p>
        </p:txBody>
      </p:sp>
    </p:spTree>
    <p:extLst>
      <p:ext uri="{BB962C8B-B14F-4D97-AF65-F5344CB8AC3E}">
        <p14:creationId xmlns:p14="http://schemas.microsoft.com/office/powerpoint/2010/main" val="40736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481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03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6567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7024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8244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8782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56721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474399"/>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575000"/>
            <a:ext cx="8520600" cy="2357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9820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3AAA35"/>
              </a:buClr>
              <a:buSzPts val="2800"/>
              <a:buNone/>
              <a:defRPr sz="2800">
                <a:solidFill>
                  <a:srgbClr val="3AAA3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4" name="Google Shape;14;p2"/>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274913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Dark)">
  <p:cSld name="Title Slide (Dark)">
    <p:bg>
      <p:bgPr>
        <a:solidFill>
          <a:srgbClr val="00285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11700" y="1575000"/>
            <a:ext cx="8520600" cy="235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39820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3AAA35"/>
              </a:buClr>
              <a:buSzPts val="2800"/>
              <a:buNone/>
              <a:defRPr sz="2800">
                <a:solidFill>
                  <a:srgbClr val="3AAA3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9" name="Google Shape;19;p3"/>
          <p:cNvPicPr preferRelativeResize="0"/>
          <p:nvPr/>
        </p:nvPicPr>
        <p:blipFill>
          <a:blip r:embed="rId2">
            <a:alphaModFix/>
          </a:blip>
          <a:stretch>
            <a:fillRect/>
          </a:stretch>
        </p:blipFill>
        <p:spPr>
          <a:xfrm>
            <a:off x="8066450" y="170739"/>
            <a:ext cx="899476" cy="964461"/>
          </a:xfrm>
          <a:prstGeom prst="rect">
            <a:avLst/>
          </a:prstGeom>
          <a:noFill/>
          <a:ln>
            <a:noFill/>
          </a:ln>
        </p:spPr>
      </p:pic>
    </p:spTree>
    <p:extLst>
      <p:ext uri="{BB962C8B-B14F-4D97-AF65-F5344CB8AC3E}">
        <p14:creationId xmlns:p14="http://schemas.microsoft.com/office/powerpoint/2010/main" val="419520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3" name="Google Shape;23;p4"/>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2911716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390167"/>
            <a:ext cx="75660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6382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8" name="Google Shape;28;p5"/>
          <p:cNvSpPr/>
          <p:nvPr/>
        </p:nvSpPr>
        <p:spPr>
          <a:xfrm>
            <a:off x="0" y="1287833"/>
            <a:ext cx="9144000" cy="136000"/>
          </a:xfrm>
          <a:prstGeom prst="rect">
            <a:avLst/>
          </a:prstGeom>
          <a:solidFill>
            <a:srgbClr val="002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2856"/>
              </a:solidFill>
              <a:highlight>
                <a:srgbClr val="002856"/>
              </a:highlight>
            </a:endParaRPr>
          </a:p>
        </p:txBody>
      </p:sp>
      <p:pic>
        <p:nvPicPr>
          <p:cNvPr id="29" name="Google Shape;29;p5"/>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2599530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90167"/>
            <a:ext cx="75660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6382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6"/>
          <p:cNvSpPr txBox="1">
            <a:spLocks noGrp="1"/>
          </p:cNvSpPr>
          <p:nvPr>
            <p:ph type="body" idx="2"/>
          </p:nvPr>
        </p:nvSpPr>
        <p:spPr>
          <a:xfrm>
            <a:off x="4832400" y="16382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35" name="Google Shape;35;p6"/>
          <p:cNvPicPr preferRelativeResize="0"/>
          <p:nvPr/>
        </p:nvPicPr>
        <p:blipFill>
          <a:blip r:embed="rId2">
            <a:alphaModFix/>
          </a:blip>
          <a:stretch>
            <a:fillRect/>
          </a:stretch>
        </p:blipFill>
        <p:spPr>
          <a:xfrm>
            <a:off x="8078625" y="186967"/>
            <a:ext cx="875126" cy="938400"/>
          </a:xfrm>
          <a:prstGeom prst="rect">
            <a:avLst/>
          </a:prstGeom>
          <a:noFill/>
          <a:ln>
            <a:noFill/>
          </a:ln>
        </p:spPr>
      </p:pic>
      <p:sp>
        <p:nvSpPr>
          <p:cNvPr id="36" name="Google Shape;36;p6"/>
          <p:cNvSpPr/>
          <p:nvPr/>
        </p:nvSpPr>
        <p:spPr>
          <a:xfrm>
            <a:off x="0" y="1287833"/>
            <a:ext cx="9144000" cy="136000"/>
          </a:xfrm>
          <a:prstGeom prst="rect">
            <a:avLst/>
          </a:prstGeom>
          <a:solidFill>
            <a:srgbClr val="002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2856"/>
              </a:solidFill>
              <a:highlight>
                <a:srgbClr val="002856"/>
              </a:highlight>
            </a:endParaRPr>
          </a:p>
        </p:txBody>
      </p:sp>
    </p:spTree>
    <p:extLst>
      <p:ext uri="{BB962C8B-B14F-4D97-AF65-F5344CB8AC3E}">
        <p14:creationId xmlns:p14="http://schemas.microsoft.com/office/powerpoint/2010/main" val="343600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282148"/>
            <a:ext cx="7886700" cy="4894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390167"/>
            <a:ext cx="75660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9" name="Google Shape;39;p7"/>
          <p:cNvPicPr preferRelativeResize="0"/>
          <p:nvPr/>
        </p:nvPicPr>
        <p:blipFill>
          <a:blip r:embed="rId2">
            <a:alphaModFix/>
          </a:blip>
          <a:stretch>
            <a:fillRect/>
          </a:stretch>
        </p:blipFill>
        <p:spPr>
          <a:xfrm>
            <a:off x="8078625" y="186967"/>
            <a:ext cx="875126" cy="938400"/>
          </a:xfrm>
          <a:prstGeom prst="rect">
            <a:avLst/>
          </a:prstGeom>
          <a:noFill/>
          <a:ln>
            <a:noFill/>
          </a:ln>
        </p:spPr>
      </p:pic>
      <p:sp>
        <p:nvSpPr>
          <p:cNvPr id="40" name="Google Shape;40;p7"/>
          <p:cNvSpPr/>
          <p:nvPr/>
        </p:nvSpPr>
        <p:spPr>
          <a:xfrm>
            <a:off x="0" y="1287833"/>
            <a:ext cx="9144000" cy="136000"/>
          </a:xfrm>
          <a:prstGeom prst="rect">
            <a:avLst/>
          </a:prstGeom>
          <a:solidFill>
            <a:srgbClr val="002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2856"/>
              </a:solidFill>
              <a:highlight>
                <a:srgbClr val="002856"/>
              </a:highlight>
            </a:endParaRPr>
          </a:p>
        </p:txBody>
      </p:sp>
    </p:spTree>
    <p:extLst>
      <p:ext uri="{BB962C8B-B14F-4D97-AF65-F5344CB8AC3E}">
        <p14:creationId xmlns:p14="http://schemas.microsoft.com/office/powerpoint/2010/main" val="4257922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8"/>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44" name="Google Shape;44;p8"/>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287627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7" name="Google Shape;47;p9"/>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1712257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4572000" y="-167"/>
            <a:ext cx="4572000" cy="644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10"/>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0"/>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0"/>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255646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pic>
        <p:nvPicPr>
          <p:cNvPr id="55" name="Google Shape;55;p11"/>
          <p:cNvPicPr preferRelativeResize="0"/>
          <p:nvPr/>
        </p:nvPicPr>
        <p:blipFill>
          <a:blip r:embed="rId2">
            <a:alphaModFix/>
          </a:blip>
          <a:stretch>
            <a:fillRect/>
          </a:stretch>
        </p:blipFill>
        <p:spPr>
          <a:xfrm>
            <a:off x="8078625" y="186967"/>
            <a:ext cx="875126" cy="938400"/>
          </a:xfrm>
          <a:prstGeom prst="rect">
            <a:avLst/>
          </a:prstGeom>
          <a:noFill/>
          <a:ln>
            <a:noFill/>
          </a:ln>
        </p:spPr>
      </p:pic>
    </p:spTree>
    <p:extLst>
      <p:ext uri="{BB962C8B-B14F-4D97-AF65-F5344CB8AC3E}">
        <p14:creationId xmlns:p14="http://schemas.microsoft.com/office/powerpoint/2010/main" val="428185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2"/>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495803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407634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800" i="1"/>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01"/>
            <a:ext cx="7886700" cy="730249"/>
          </a:xfrm>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787399"/>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311965"/>
            <a:ext cx="7886700" cy="486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035300"/>
            <a:ext cx="7886700" cy="78739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283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2"/>
            <a:ext cx="7886700" cy="669000"/>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2107442"/>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2107656"/>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2107442"/>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2228863"/>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2228863"/>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228863"/>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429000"/>
            <a:ext cx="2430463" cy="2378075"/>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429000"/>
            <a:ext cx="2430463" cy="2378075"/>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429000"/>
            <a:ext cx="2430463" cy="237807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cess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1012067"/>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1012281"/>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1012067"/>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1133488"/>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1133488"/>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1133488"/>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2333625"/>
            <a:ext cx="2430463" cy="40195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2333625"/>
            <a:ext cx="2430463" cy="40195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2333625"/>
            <a:ext cx="2430463" cy="40195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362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302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52575"/>
            <a:ext cx="7886700" cy="4624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7" r:id="rId7"/>
    <p:sldLayoutId id="2147483673" r:id="rId8"/>
    <p:sldLayoutId id="2147483676" r:id="rId9"/>
    <p:sldLayoutId id="2147483675" r:id="rId10"/>
    <p:sldLayoutId id="2147483674"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0167"/>
            <a:ext cx="75660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2856"/>
              </a:buClr>
              <a:buSzPts val="2800"/>
              <a:buFont typeface="Roboto Slab SemiBold"/>
              <a:buNone/>
              <a:defRPr sz="2800">
                <a:solidFill>
                  <a:srgbClr val="002856"/>
                </a:solidFill>
                <a:latin typeface="Roboto Slab SemiBold"/>
                <a:ea typeface="Roboto Slab SemiBold"/>
                <a:cs typeface="Roboto Slab SemiBold"/>
                <a:sym typeface="Roboto Slab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6382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2856"/>
              </a:buClr>
              <a:buSzPts val="1800"/>
              <a:buFont typeface="PT Sans"/>
              <a:buChar char="●"/>
              <a:defRPr sz="1800">
                <a:solidFill>
                  <a:srgbClr val="002856"/>
                </a:solidFill>
                <a:latin typeface="PT Sans"/>
                <a:ea typeface="PT Sans"/>
                <a:cs typeface="PT Sans"/>
                <a:sym typeface="PT Sans"/>
              </a:defRPr>
            </a:lvl1pPr>
            <a:lvl2pPr marL="914400" lvl="1" indent="-317500">
              <a:lnSpc>
                <a:spcPct val="115000"/>
              </a:lnSpc>
              <a:spcBef>
                <a:spcPts val="0"/>
              </a:spcBef>
              <a:spcAft>
                <a:spcPts val="0"/>
              </a:spcAft>
              <a:buClr>
                <a:srgbClr val="3AAA35"/>
              </a:buClr>
              <a:buSzPts val="1400"/>
              <a:buFont typeface="PT Sans"/>
              <a:buChar char="○"/>
              <a:defRPr>
                <a:solidFill>
                  <a:srgbClr val="3AAA35"/>
                </a:solidFill>
                <a:latin typeface="PT Sans"/>
                <a:ea typeface="PT Sans"/>
                <a:cs typeface="PT Sans"/>
                <a:sym typeface="PT Sans"/>
              </a:defRPr>
            </a:lvl2pPr>
            <a:lvl3pPr marL="1371600" lvl="2" indent="-317500">
              <a:lnSpc>
                <a:spcPct val="115000"/>
              </a:lnSpc>
              <a:spcBef>
                <a:spcPts val="0"/>
              </a:spcBef>
              <a:spcAft>
                <a:spcPts val="0"/>
              </a:spcAft>
              <a:buClr>
                <a:srgbClr val="002856"/>
              </a:buClr>
              <a:buSzPts val="1400"/>
              <a:buFont typeface="PT Sans"/>
              <a:buChar char="■"/>
              <a:defRPr>
                <a:solidFill>
                  <a:srgbClr val="002856"/>
                </a:solidFill>
                <a:latin typeface="PT Sans"/>
                <a:ea typeface="PT Sans"/>
                <a:cs typeface="PT Sans"/>
                <a:sym typeface="PT Sans"/>
              </a:defRPr>
            </a:lvl3pPr>
            <a:lvl4pPr marL="1828800" lvl="3" indent="-317500">
              <a:lnSpc>
                <a:spcPct val="115000"/>
              </a:lnSpc>
              <a:spcBef>
                <a:spcPts val="0"/>
              </a:spcBef>
              <a:spcAft>
                <a:spcPts val="0"/>
              </a:spcAft>
              <a:buClr>
                <a:srgbClr val="002856"/>
              </a:buClr>
              <a:buSzPts val="1400"/>
              <a:buFont typeface="PT Sans"/>
              <a:buChar char="●"/>
              <a:defRPr>
                <a:solidFill>
                  <a:srgbClr val="002856"/>
                </a:solidFill>
                <a:latin typeface="PT Sans"/>
                <a:ea typeface="PT Sans"/>
                <a:cs typeface="PT Sans"/>
                <a:sym typeface="PT Sans"/>
              </a:defRPr>
            </a:lvl4pPr>
            <a:lvl5pPr marL="2286000" lvl="4" indent="-317500">
              <a:lnSpc>
                <a:spcPct val="115000"/>
              </a:lnSpc>
              <a:spcBef>
                <a:spcPts val="0"/>
              </a:spcBef>
              <a:spcAft>
                <a:spcPts val="0"/>
              </a:spcAft>
              <a:buClr>
                <a:srgbClr val="3AAA35"/>
              </a:buClr>
              <a:buSzPts val="1400"/>
              <a:buFont typeface="PT Sans"/>
              <a:buChar char="○"/>
              <a:defRPr>
                <a:solidFill>
                  <a:srgbClr val="3AAA35"/>
                </a:solidFill>
                <a:latin typeface="PT Sans"/>
                <a:ea typeface="PT Sans"/>
                <a:cs typeface="PT Sans"/>
                <a:sym typeface="PT Sans"/>
              </a:defRPr>
            </a:lvl5pPr>
            <a:lvl6pPr marL="2743200" lvl="5" indent="-317500">
              <a:lnSpc>
                <a:spcPct val="115000"/>
              </a:lnSpc>
              <a:spcBef>
                <a:spcPts val="0"/>
              </a:spcBef>
              <a:spcAft>
                <a:spcPts val="0"/>
              </a:spcAft>
              <a:buClr>
                <a:srgbClr val="002856"/>
              </a:buClr>
              <a:buSzPts val="1400"/>
              <a:buFont typeface="PT Sans"/>
              <a:buChar char="■"/>
              <a:defRPr>
                <a:solidFill>
                  <a:srgbClr val="002856"/>
                </a:solidFill>
                <a:latin typeface="PT Sans"/>
                <a:ea typeface="PT Sans"/>
                <a:cs typeface="PT Sans"/>
                <a:sym typeface="PT Sans"/>
              </a:defRPr>
            </a:lvl6pPr>
            <a:lvl7pPr marL="3200400" lvl="6" indent="-317500">
              <a:lnSpc>
                <a:spcPct val="115000"/>
              </a:lnSpc>
              <a:spcBef>
                <a:spcPts val="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a:lnSpc>
                <a:spcPct val="115000"/>
              </a:lnSpc>
              <a:spcBef>
                <a:spcPts val="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a:lnSpc>
                <a:spcPct val="115000"/>
              </a:lnSpc>
              <a:spcBef>
                <a:spcPts val="0"/>
              </a:spcBef>
              <a:spcAft>
                <a:spcPts val="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pic>
        <p:nvPicPr>
          <p:cNvPr id="8" name="Google Shape;8;p1"/>
          <p:cNvPicPr preferRelativeResize="0"/>
          <p:nvPr/>
        </p:nvPicPr>
        <p:blipFill>
          <a:blip r:embed="rId14">
            <a:alphaModFix/>
          </a:blip>
          <a:stretch>
            <a:fillRect/>
          </a:stretch>
        </p:blipFill>
        <p:spPr>
          <a:xfrm>
            <a:off x="-2" y="6436933"/>
            <a:ext cx="7722652" cy="421067"/>
          </a:xfrm>
          <a:prstGeom prst="rect">
            <a:avLst/>
          </a:prstGeom>
          <a:noFill/>
          <a:ln>
            <a:noFill/>
          </a:ln>
        </p:spPr>
      </p:pic>
      <p:pic>
        <p:nvPicPr>
          <p:cNvPr id="9" name="Google Shape;9;p1"/>
          <p:cNvPicPr preferRelativeResize="0"/>
          <p:nvPr/>
        </p:nvPicPr>
        <p:blipFill rotWithShape="1">
          <a:blip r:embed="rId14">
            <a:alphaModFix/>
          </a:blip>
          <a:srcRect r="56584"/>
          <a:stretch/>
        </p:blipFill>
        <p:spPr>
          <a:xfrm>
            <a:off x="5791200" y="6436933"/>
            <a:ext cx="3352799" cy="421067"/>
          </a:xfrm>
          <a:prstGeom prst="rect">
            <a:avLst/>
          </a:prstGeom>
          <a:noFill/>
          <a:ln>
            <a:noFill/>
          </a:ln>
        </p:spPr>
      </p:pic>
    </p:spTree>
    <p:extLst>
      <p:ext uri="{BB962C8B-B14F-4D97-AF65-F5344CB8AC3E}">
        <p14:creationId xmlns:p14="http://schemas.microsoft.com/office/powerpoint/2010/main" val="402202631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customanalytics.com/data-dashboards/community-dashboard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resources.csi.state.co.us/school-board-governance-library/"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sources.csi.state.co.us/school-board-governance-library/"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sources.csi.state.co.us/school-board-governance-libra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os.state.co.us/CCR/GenerateRulePdf.do?ruleVersionId=8085&amp;fileName=1%20CCR%20301-87"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8_CF8C591A.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ources.csi.state.co.us/school-board-governance-librar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578-0884-83A3-1A34-7AB247BFA8F0}"/>
              </a:ext>
            </a:extLst>
          </p:cNvPr>
          <p:cNvSpPr>
            <a:spLocks noGrp="1"/>
          </p:cNvSpPr>
          <p:nvPr>
            <p:ph type="ctrTitle"/>
          </p:nvPr>
        </p:nvSpPr>
        <p:spPr/>
        <p:txBody>
          <a:bodyPr>
            <a:normAutofit fontScale="90000"/>
          </a:bodyPr>
          <a:lstStyle/>
          <a:p>
            <a:pPr algn="ctr"/>
            <a:r>
              <a:rPr lang="en-US"/>
              <a:t>CSI School Board </a:t>
            </a:r>
            <a:br>
              <a:rPr lang="en-US"/>
            </a:br>
            <a:r>
              <a:rPr lang="en-US"/>
              <a:t>Brown Bag Lunch </a:t>
            </a:r>
            <a:br>
              <a:rPr lang="en-US"/>
            </a:br>
            <a:br>
              <a:rPr lang="en-US"/>
            </a:br>
            <a:r>
              <a:rPr lang="en-US" sz="2400"/>
              <a:t>4-18-24</a:t>
            </a:r>
          </a:p>
        </p:txBody>
      </p:sp>
      <p:sp>
        <p:nvSpPr>
          <p:cNvPr id="3" name="Subtitle 2">
            <a:extLst>
              <a:ext uri="{FF2B5EF4-FFF2-40B4-BE49-F238E27FC236}">
                <a16:creationId xmlns:a16="http://schemas.microsoft.com/office/drawing/2014/main" id="{ADCABE92-75E3-0EAC-22D8-53DF857993E9}"/>
              </a:ext>
            </a:extLst>
          </p:cNvPr>
          <p:cNvSpPr>
            <a:spLocks noGrp="1"/>
          </p:cNvSpPr>
          <p:nvPr>
            <p:ph type="subTitle" idx="1"/>
          </p:nvPr>
        </p:nvSpPr>
        <p:spPr/>
        <p:txBody>
          <a:bodyPr/>
          <a:lstStyle/>
          <a:p>
            <a:endParaRPr lang="en-US"/>
          </a:p>
          <a:p>
            <a:pPr algn="ctr"/>
            <a:r>
              <a:rPr lang="en-US"/>
              <a:t>               Welcome, School Board Members!</a:t>
            </a:r>
          </a:p>
        </p:txBody>
      </p:sp>
    </p:spTree>
    <p:extLst>
      <p:ext uri="{BB962C8B-B14F-4D97-AF65-F5344CB8AC3E}">
        <p14:creationId xmlns:p14="http://schemas.microsoft.com/office/powerpoint/2010/main" val="18412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94605" y="699807"/>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Public Dashboards: Sample Approach</a:t>
            </a:r>
            <a:endParaRPr/>
          </a:p>
        </p:txBody>
      </p:sp>
      <p:sp>
        <p:nvSpPr>
          <p:cNvPr id="95" name="Google Shape;95;p18"/>
          <p:cNvSpPr txBox="1"/>
          <p:nvPr/>
        </p:nvSpPr>
        <p:spPr>
          <a:xfrm>
            <a:off x="-25" y="2142750"/>
            <a:ext cx="9144000" cy="3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Roboto"/>
                <a:ea typeface="Roboto"/>
                <a:cs typeface="Roboto"/>
                <a:sym typeface="Roboto"/>
              </a:rPr>
              <a:t>Who is the intended audience?</a:t>
            </a:r>
            <a:endParaRPr sz="2400">
              <a:solidFill>
                <a:schemeClr val="dk2"/>
              </a:solidFill>
              <a:latin typeface="Roboto"/>
              <a:ea typeface="Roboto"/>
              <a:cs typeface="Roboto"/>
              <a:sym typeface="Roboto"/>
            </a:endParaRPr>
          </a:p>
          <a:p>
            <a:pPr marL="457200" lvl="0" indent="0" algn="l" rtl="0">
              <a:spcBef>
                <a:spcPts val="0"/>
              </a:spcBef>
              <a:spcAft>
                <a:spcPts val="0"/>
              </a:spcAft>
              <a:buNone/>
            </a:pP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Local School Boards</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Parents</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Community Members</a:t>
            </a:r>
            <a:endParaRPr sz="16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10379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727238"/>
            <a:ext cx="8520600" cy="76323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Public Dashboards: Sample Approach</a:t>
            </a:r>
            <a:endParaRPr/>
          </a:p>
        </p:txBody>
      </p:sp>
      <p:sp>
        <p:nvSpPr>
          <p:cNvPr id="101" name="Google Shape;101;p19"/>
          <p:cNvSpPr txBox="1"/>
          <p:nvPr/>
        </p:nvSpPr>
        <p:spPr>
          <a:xfrm>
            <a:off x="-25" y="2450592"/>
            <a:ext cx="9144000" cy="35501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Roboto"/>
                <a:ea typeface="Roboto"/>
                <a:cs typeface="Roboto"/>
                <a:sym typeface="Roboto"/>
              </a:rPr>
              <a:t>Dashboard Design and Publication</a:t>
            </a:r>
            <a:endParaRPr sz="2400">
              <a:solidFill>
                <a:schemeClr val="dk2"/>
              </a:solidFill>
              <a:latin typeface="Roboto"/>
              <a:ea typeface="Roboto"/>
              <a:cs typeface="Roboto"/>
              <a:sym typeface="Roboto"/>
            </a:endParaRPr>
          </a:p>
          <a:p>
            <a:pPr marL="0" lvl="0" indent="0" algn="l" rtl="0">
              <a:spcBef>
                <a:spcPts val="0"/>
              </a:spcBef>
              <a:spcAft>
                <a:spcPts val="0"/>
              </a:spcAft>
              <a:buNone/>
            </a:pPr>
            <a:endParaRPr sz="16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Dashboards were built using Tableau Desktop</a:t>
            </a:r>
            <a:endParaRPr sz="1800">
              <a:solidFill>
                <a:schemeClr val="dk2"/>
              </a:solidFill>
              <a:latin typeface="Roboto"/>
              <a:ea typeface="Roboto"/>
              <a:cs typeface="Roboto"/>
              <a:sym typeface="Roboto"/>
            </a:endParaRPr>
          </a:p>
          <a:p>
            <a:pPr marL="914400" lvl="0" indent="0" algn="l" rtl="0">
              <a:spcBef>
                <a:spcPts val="0"/>
              </a:spcBef>
              <a:spcAft>
                <a:spcPts val="0"/>
              </a:spcAft>
              <a:buNone/>
            </a:pPr>
            <a:endParaRPr sz="600">
              <a:solidFill>
                <a:schemeClr val="dk2"/>
              </a:solidFill>
              <a:latin typeface="Roboto"/>
              <a:ea typeface="Roboto"/>
              <a:cs typeface="Roboto"/>
              <a:sym typeface="Roboto"/>
            </a:endParaRPr>
          </a:p>
          <a:p>
            <a:pPr marL="914400" lvl="1"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Dashboards are organized around five key content areas</a:t>
            </a:r>
            <a:endParaRPr sz="1600">
              <a:solidFill>
                <a:schemeClr val="dk2"/>
              </a:solidFill>
              <a:latin typeface="Roboto"/>
              <a:ea typeface="Roboto"/>
              <a:cs typeface="Roboto"/>
              <a:sym typeface="Roboto"/>
            </a:endParaRPr>
          </a:p>
          <a:p>
            <a:pPr marL="914400" lvl="1"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For each content area, there is a series of three dashboards</a:t>
            </a:r>
            <a:endParaRPr sz="1600">
              <a:solidFill>
                <a:schemeClr val="dk2"/>
              </a:solidFill>
              <a:latin typeface="Roboto"/>
              <a:ea typeface="Roboto"/>
              <a:cs typeface="Roboto"/>
              <a:sym typeface="Roboto"/>
            </a:endParaRPr>
          </a:p>
          <a:p>
            <a:pPr marL="1371600" lvl="0" indent="0" algn="l" rtl="0">
              <a:spcBef>
                <a:spcPts val="0"/>
              </a:spcBef>
              <a:spcAft>
                <a:spcPts val="0"/>
              </a:spcAft>
              <a:buNone/>
            </a:pPr>
            <a:endParaRPr sz="600">
              <a:solidFill>
                <a:schemeClr val="dk2"/>
              </a:solidFill>
              <a:latin typeface="Roboto"/>
              <a:ea typeface="Roboto"/>
              <a:cs typeface="Roboto"/>
              <a:sym typeface="Roboto"/>
            </a:endParaRPr>
          </a:p>
          <a:p>
            <a:pPr marL="1371600" lvl="2" indent="-317500" algn="l" rtl="0">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Single-Year Snapshot</a:t>
            </a:r>
            <a:endParaRPr sz="1400">
              <a:solidFill>
                <a:schemeClr val="dk2"/>
              </a:solidFill>
              <a:latin typeface="Roboto"/>
              <a:ea typeface="Roboto"/>
              <a:cs typeface="Roboto"/>
              <a:sym typeface="Roboto"/>
            </a:endParaRPr>
          </a:p>
          <a:p>
            <a:pPr marL="1371600" lvl="2" indent="-317500" algn="l" rtl="0">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Multi-Year Report</a:t>
            </a:r>
            <a:endParaRPr sz="1400">
              <a:solidFill>
                <a:schemeClr val="dk2"/>
              </a:solidFill>
              <a:latin typeface="Roboto"/>
              <a:ea typeface="Roboto"/>
              <a:cs typeface="Roboto"/>
              <a:sym typeface="Roboto"/>
            </a:endParaRPr>
          </a:p>
          <a:p>
            <a:pPr marL="1371600" lvl="2" indent="-317500" algn="l" rtl="0">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Explore</a:t>
            </a:r>
            <a:endParaRPr sz="1400">
              <a:solidFill>
                <a:schemeClr val="dk2"/>
              </a:solidFill>
              <a:latin typeface="Roboto"/>
              <a:ea typeface="Roboto"/>
              <a:cs typeface="Roboto"/>
              <a:sym typeface="Roboto"/>
            </a:endParaRPr>
          </a:p>
          <a:p>
            <a:pPr marL="457200" lvl="0" indent="0" algn="l" rtl="0">
              <a:spcBef>
                <a:spcPts val="0"/>
              </a:spcBef>
              <a:spcAft>
                <a:spcPts val="0"/>
              </a:spcAft>
              <a:buNone/>
            </a:pPr>
            <a:endParaRPr sz="16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Dashboards were published to Tableau Public and embedded in a publicly accessible website: </a:t>
            </a:r>
            <a:endParaRPr sz="1800">
              <a:solidFill>
                <a:schemeClr val="dk2"/>
              </a:solidFill>
              <a:latin typeface="Roboto"/>
              <a:ea typeface="Roboto"/>
              <a:cs typeface="Roboto"/>
              <a:sym typeface="Roboto"/>
            </a:endParaRPr>
          </a:p>
          <a:p>
            <a:pPr marL="914400" lvl="0" indent="0" algn="l" rtl="0">
              <a:spcBef>
                <a:spcPts val="0"/>
              </a:spcBef>
              <a:spcAft>
                <a:spcPts val="0"/>
              </a:spcAft>
              <a:buNone/>
            </a:pPr>
            <a:endParaRPr sz="600">
              <a:solidFill>
                <a:schemeClr val="dk2"/>
              </a:solidFill>
              <a:latin typeface="Roboto"/>
              <a:ea typeface="Roboto"/>
              <a:cs typeface="Roboto"/>
              <a:sym typeface="Roboto"/>
            </a:endParaRPr>
          </a:p>
          <a:p>
            <a:pPr marL="914400" lvl="1" indent="-330200" algn="l" rtl="0">
              <a:spcBef>
                <a:spcPts val="0"/>
              </a:spcBef>
              <a:spcAft>
                <a:spcPts val="0"/>
              </a:spcAft>
              <a:buClr>
                <a:schemeClr val="dk2"/>
              </a:buClr>
              <a:buSzPts val="1600"/>
              <a:buFont typeface="Roboto"/>
              <a:buChar char="○"/>
            </a:pPr>
            <a:r>
              <a:rPr lang="en" sz="1600" u="sng">
                <a:solidFill>
                  <a:schemeClr val="hlink"/>
                </a:solidFill>
                <a:latin typeface="Roboto"/>
                <a:ea typeface="Roboto"/>
                <a:cs typeface="Roboto"/>
                <a:sym typeface="Roboto"/>
                <a:hlinkClick r:id="rId3"/>
              </a:rPr>
              <a:t>https://www.k12customanalytics.com/data-dashboards/community-dashboards</a:t>
            </a:r>
            <a:endParaRPr sz="16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414480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CSI Strategic Planning and Evaluation Resources</a:t>
            </a:r>
          </a:p>
        </p:txBody>
      </p:sp>
      <p:sp>
        <p:nvSpPr>
          <p:cNvPr id="3" name="Subtitle 2"/>
          <p:cNvSpPr>
            <a:spLocks noGrp="1"/>
          </p:cNvSpPr>
          <p:nvPr>
            <p:ph type="subTitle" idx="1"/>
          </p:nvPr>
        </p:nvSpPr>
        <p:spPr/>
        <p:txBody>
          <a:bodyPr/>
          <a:lstStyle/>
          <a:p>
            <a:pPr algn="ctr" fontAlgn="base"/>
            <a:r>
              <a:rPr lang="en-US" b="0" i="0">
                <a:solidFill>
                  <a:srgbClr val="000000"/>
                </a:solidFill>
                <a:effectLst/>
                <a:highlight>
                  <a:srgbClr val="FFFFFF"/>
                </a:highlight>
                <a:latin typeface="Arial" panose="020B0604020202020204" pitchFamily="34" charset="0"/>
              </a:rPr>
              <a:t>School Board Governance Library</a:t>
            </a:r>
          </a:p>
          <a:p>
            <a:pPr algn="ctr" fontAlgn="base"/>
            <a:r>
              <a:rPr lang="en-US">
                <a:hlinkClick r:id="rId2"/>
              </a:rPr>
              <a:t>Board Governance » Colorado Charter School Institute (state.co.us)</a:t>
            </a:r>
            <a:endParaRPr lang="en-US" b="0" i="0">
              <a:solidFill>
                <a:srgbClr val="000000"/>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028666781"/>
      </p:ext>
    </p:extLst>
  </p:cSld>
  <p:clrMapOvr>
    <a:masterClrMapping/>
  </p:clrMapOvr>
  <mc:AlternateContent xmlns:mc="http://schemas.openxmlformats.org/markup-compatibility/2006" xmlns:p14="http://schemas.microsoft.com/office/powerpoint/2010/main">
    <mc:Choice Requires="p14">
      <p:transition spd="slow" p14:dur="2000" advTm="5374"/>
    </mc:Choice>
    <mc:Fallback xmlns="">
      <p:transition spd="slow" advTm="53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9264-9F50-5E5E-D727-653E202A69B6}"/>
              </a:ext>
            </a:extLst>
          </p:cNvPr>
          <p:cNvSpPr>
            <a:spLocks noGrp="1"/>
          </p:cNvSpPr>
          <p:nvPr>
            <p:ph type="title"/>
          </p:nvPr>
        </p:nvSpPr>
        <p:spPr/>
        <p:txBody>
          <a:bodyPr/>
          <a:lstStyle/>
          <a:p>
            <a:r>
              <a:rPr lang="en-US"/>
              <a:t>CSI Strategic Planning Guide</a:t>
            </a:r>
          </a:p>
        </p:txBody>
      </p:sp>
      <p:sp>
        <p:nvSpPr>
          <p:cNvPr id="3" name="Content Placeholder 11">
            <a:extLst>
              <a:ext uri="{FF2B5EF4-FFF2-40B4-BE49-F238E27FC236}">
                <a16:creationId xmlns:a16="http://schemas.microsoft.com/office/drawing/2014/main" id="{EE751625-DD87-E2C2-AD18-16756DD35ED9}"/>
              </a:ext>
            </a:extLst>
          </p:cNvPr>
          <p:cNvSpPr txBox="1">
            <a:spLocks/>
          </p:cNvSpPr>
          <p:nvPr/>
        </p:nvSpPr>
        <p:spPr>
          <a:xfrm>
            <a:off x="628650" y="1282148"/>
            <a:ext cx="7886700" cy="4894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hlinkClick r:id="rId2"/>
              </a:rPr>
              <a:t>https://resources.csi.state.co.us/school-board-governance-library/</a:t>
            </a:r>
            <a:r>
              <a:rPr lang="en-US" dirty="0"/>
              <a:t> </a:t>
            </a:r>
            <a:r>
              <a:rPr lang="en-US" dirty="0">
                <a:sym typeface="Wingdings" panose="05000000000000000000" pitchFamily="2" charset="2"/>
              </a:rPr>
              <a:t> Strategic Planning</a:t>
            </a:r>
            <a:endParaRPr lang="en-US" dirty="0"/>
          </a:p>
        </p:txBody>
      </p:sp>
      <p:pic>
        <p:nvPicPr>
          <p:cNvPr id="7" name="Picture 6" descr="Screenshot of Strategic Planning Guide cover page">
            <a:extLst>
              <a:ext uri="{FF2B5EF4-FFF2-40B4-BE49-F238E27FC236}">
                <a16:creationId xmlns:a16="http://schemas.microsoft.com/office/drawing/2014/main" id="{9C4638D0-8DCC-CC0B-9ED9-57A1CA194952}"/>
              </a:ext>
            </a:extLst>
          </p:cNvPr>
          <p:cNvPicPr>
            <a:picLocks noChangeAspect="1"/>
          </p:cNvPicPr>
          <p:nvPr/>
        </p:nvPicPr>
        <p:blipFill>
          <a:blip r:embed="rId3"/>
          <a:stretch>
            <a:fillRect/>
          </a:stretch>
        </p:blipFill>
        <p:spPr>
          <a:xfrm>
            <a:off x="3040049" y="2596541"/>
            <a:ext cx="3063901" cy="3943958"/>
          </a:xfrm>
          <a:prstGeom prst="rect">
            <a:avLst/>
          </a:prstGeom>
        </p:spPr>
      </p:pic>
    </p:spTree>
    <p:extLst>
      <p:ext uri="{BB962C8B-B14F-4D97-AF65-F5344CB8AC3E}">
        <p14:creationId xmlns:p14="http://schemas.microsoft.com/office/powerpoint/2010/main" val="150068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D51E-73D5-6EE6-AF78-8ADA26112A4F}"/>
              </a:ext>
            </a:extLst>
          </p:cNvPr>
          <p:cNvSpPr>
            <a:spLocks noGrp="1"/>
          </p:cNvSpPr>
          <p:nvPr>
            <p:ph type="title"/>
          </p:nvPr>
        </p:nvSpPr>
        <p:spPr>
          <a:xfrm>
            <a:off x="628650" y="783328"/>
            <a:ext cx="7886700" cy="2287675"/>
          </a:xfrm>
        </p:spPr>
        <p:txBody>
          <a:bodyPr>
            <a:normAutofit fontScale="90000"/>
          </a:bodyPr>
          <a:lstStyle/>
          <a:p>
            <a:r>
              <a:rPr kumimoji="0" lang="en-US" altLang="en-US" sz="2200" b="0" i="0" u="none" strike="noStrike" cap="none" normalizeH="0" baseline="0">
                <a:ln>
                  <a:noFill/>
                </a:ln>
                <a:solidFill>
                  <a:schemeClr val="tx1"/>
                </a:solidFill>
                <a:effectLst/>
                <a:latin typeface="Arial" panose="020B0604020202020204" pitchFamily="34" charset="0"/>
                <a:ea typeface="Arial" panose="020B0604020202020204" pitchFamily="34" charset="0"/>
              </a:rPr>
              <a:t>Strategic planning involves creating a vision, with supporting goals that can be regularly measured and adjusted as needed. The strategic plan becomes the guide the board and school leader use to align leadership and improvement efforts. It allows the board to focus on effective governance processes and the school leader to direct their efforts on operational leadership practices. A well-developed strategic plan provides the structure for the board to monitor progress toward achieving goals and create a process for evaluating the school leader.</a:t>
            </a:r>
            <a:br>
              <a:rPr kumimoji="0" lang="en-US" altLang="en-US" sz="1800" b="0" i="0" u="none" strike="noStrike" cap="none" normalizeH="0" baseline="0">
                <a:ln>
                  <a:noFill/>
                </a:ln>
                <a:solidFill>
                  <a:schemeClr val="tx1"/>
                </a:solidFill>
                <a:effectLst/>
                <a:latin typeface="Arial" panose="020B0604020202020204" pitchFamily="34" charset="0"/>
              </a:rPr>
            </a:br>
            <a:endParaRPr lang="en-US" sz="1800"/>
          </a:p>
        </p:txBody>
      </p:sp>
      <p:pic>
        <p:nvPicPr>
          <p:cNvPr id="2052" name="Image 7">
            <a:extLst>
              <a:ext uri="{FF2B5EF4-FFF2-40B4-BE49-F238E27FC236}">
                <a16:creationId xmlns:a16="http://schemas.microsoft.com/office/drawing/2014/main" id="{FD2556CC-682A-A569-6045-657E572579E9}"/>
              </a:ex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777" y="3311314"/>
            <a:ext cx="4110037" cy="3100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E23A2A27-6FF9-E2F4-DBFC-C15611F3AA1D}"/>
              </a:ext>
              <a:ext uri="{C183D7F6-B498-43B3-948B-1728B52AA6E4}">
                <adec:decorative xmlns:adec="http://schemas.microsoft.com/office/drawing/2017/decorative" val="1"/>
              </a:ext>
            </a:extLst>
          </p:cNvPr>
          <p:cNvSpPr>
            <a:spLocks noChangeArrowheads="1"/>
          </p:cNvSpPr>
          <p:nvPr/>
        </p:nvSpPr>
        <p:spPr bwMode="auto">
          <a:xfrm>
            <a:off x="0"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966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631B-ACE4-7AAF-3E3F-00CC431E9172}"/>
              </a:ext>
            </a:extLst>
          </p:cNvPr>
          <p:cNvSpPr>
            <a:spLocks noGrp="1"/>
          </p:cNvSpPr>
          <p:nvPr>
            <p:ph type="title"/>
          </p:nvPr>
        </p:nvSpPr>
        <p:spPr>
          <a:xfrm>
            <a:off x="628650" y="319178"/>
            <a:ext cx="7886700" cy="5788324"/>
          </a:xfrm>
        </p:spPr>
        <p:txBody>
          <a:bodyPr>
            <a:normAutofit/>
          </a:bodyPr>
          <a:lstStyle/>
          <a:p>
            <a:pPr marL="127000" marR="0" algn="ctr">
              <a:spcBef>
                <a:spcPts val="1380"/>
              </a:spcBef>
              <a:spcAft>
                <a:spcPts val="0"/>
              </a:spcAft>
            </a:pPr>
            <a:r>
              <a:rPr lang="en-US" sz="3200" b="1" kern="0">
                <a:solidFill>
                  <a:srgbClr val="365F91"/>
                </a:solidFill>
                <a:effectLst/>
                <a:latin typeface="Arial" panose="020B0604020202020204" pitchFamily="34" charset="0"/>
                <a:ea typeface="Arial" panose="020B0604020202020204" pitchFamily="34" charset="0"/>
              </a:rPr>
              <a:t>Strategic</a:t>
            </a:r>
            <a:r>
              <a:rPr lang="en-US" sz="3200" b="1" kern="0" spc="-85">
                <a:solidFill>
                  <a:srgbClr val="365F91"/>
                </a:solidFill>
                <a:effectLst/>
                <a:latin typeface="Arial" panose="020B0604020202020204" pitchFamily="34" charset="0"/>
                <a:ea typeface="Arial" panose="020B0604020202020204" pitchFamily="34" charset="0"/>
              </a:rPr>
              <a:t> </a:t>
            </a:r>
            <a:r>
              <a:rPr lang="en-US" sz="3200" b="1" kern="0">
                <a:solidFill>
                  <a:srgbClr val="365F91"/>
                </a:solidFill>
                <a:effectLst/>
                <a:latin typeface="Arial" panose="020B0604020202020204" pitchFamily="34" charset="0"/>
                <a:ea typeface="Arial" panose="020B0604020202020204" pitchFamily="34" charset="0"/>
              </a:rPr>
              <a:t>Planning</a:t>
            </a:r>
            <a:r>
              <a:rPr lang="en-US" sz="3200" b="1" kern="0" spc="-80">
                <a:solidFill>
                  <a:srgbClr val="365F91"/>
                </a:solidFill>
                <a:effectLst/>
                <a:latin typeface="Arial" panose="020B0604020202020204" pitchFamily="34" charset="0"/>
                <a:ea typeface="Arial" panose="020B0604020202020204" pitchFamily="34" charset="0"/>
              </a:rPr>
              <a:t> </a:t>
            </a:r>
            <a:r>
              <a:rPr lang="en-US" sz="3200" b="1" kern="0" spc="-10">
                <a:solidFill>
                  <a:srgbClr val="365F91"/>
                </a:solidFill>
                <a:effectLst/>
                <a:latin typeface="Arial" panose="020B0604020202020204" pitchFamily="34" charset="0"/>
                <a:ea typeface="Arial" panose="020B0604020202020204" pitchFamily="34" charset="0"/>
              </a:rPr>
              <a:t>Outcomes</a:t>
            </a:r>
            <a:br>
              <a:rPr lang="en-US" sz="1800" b="1" kern="0" spc="-10">
                <a:solidFill>
                  <a:srgbClr val="365F91"/>
                </a:solidFill>
                <a:effectLst/>
                <a:latin typeface="Arial" panose="020B0604020202020204" pitchFamily="34" charset="0"/>
                <a:ea typeface="Arial" panose="020B0604020202020204" pitchFamily="34" charset="0"/>
              </a:rPr>
            </a:br>
            <a:br>
              <a:rPr lang="en-US" sz="1800" b="1" kern="0" spc="-10">
                <a:solidFill>
                  <a:srgbClr val="365F91"/>
                </a:solidFill>
                <a:effectLst/>
                <a:latin typeface="Arial" panose="020B0604020202020204" pitchFamily="34" charset="0"/>
                <a:ea typeface="Arial" panose="020B0604020202020204" pitchFamily="34" charset="0"/>
              </a:rPr>
            </a:br>
            <a:br>
              <a:rPr lang="en-US" sz="1800" b="1" kern="0">
                <a:effectLst/>
                <a:latin typeface="Arial" panose="020B0604020202020204" pitchFamily="34" charset="0"/>
                <a:ea typeface="Arial" panose="020B0604020202020204" pitchFamily="34" charset="0"/>
              </a:rPr>
            </a:br>
            <a:r>
              <a:rPr lang="en-US" sz="2400">
                <a:effectLst/>
                <a:latin typeface="Arial" panose="020B0604020202020204" pitchFamily="34" charset="0"/>
                <a:ea typeface="Arial" panose="020B0604020202020204" pitchFamily="34" charset="0"/>
              </a:rPr>
              <a:t>The</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charter</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school</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governing</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board</a:t>
            </a:r>
            <a:r>
              <a:rPr lang="en-US" sz="2400" spc="-3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plays</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a</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key</a:t>
            </a:r>
            <a:r>
              <a:rPr lang="en-US" sz="2400" spc="-3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role</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in</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defining</a:t>
            </a:r>
            <a:r>
              <a:rPr lang="en-US" sz="2400" spc="-2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strategic</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goals</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and</a:t>
            </a:r>
            <a:r>
              <a:rPr lang="en-US" sz="2400" spc="-2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developing the structure</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of the</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plan. It is recommended</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there be 3-5</a:t>
            </a:r>
            <a:r>
              <a:rPr lang="en-US" sz="2400" spc="-1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major goal</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areas identified, including finance, student performance, and governance. The remaining two goals should focus on specific areas the board identifies as critical to the school fulfilling its mission. Some areas to consider are operations, school culture, communications, public relations/marketing, and fund </a:t>
            </a:r>
            <a:r>
              <a:rPr lang="en-US" sz="2400" spc="-10">
                <a:effectLst/>
                <a:latin typeface="Arial" panose="020B0604020202020204" pitchFamily="34" charset="0"/>
                <a:ea typeface="Arial" panose="020B0604020202020204" pitchFamily="34" charset="0"/>
              </a:rPr>
              <a:t>raising.</a:t>
            </a:r>
            <a:br>
              <a:rPr lang="en-US" sz="2400">
                <a:effectLst/>
                <a:latin typeface="Arial" panose="020B0604020202020204" pitchFamily="34" charset="0"/>
                <a:ea typeface="Arial" panose="020B0604020202020204" pitchFamily="34" charset="0"/>
              </a:rPr>
            </a:br>
            <a:endParaRPr lang="en-US" sz="2400"/>
          </a:p>
        </p:txBody>
      </p:sp>
    </p:spTree>
    <p:extLst>
      <p:ext uri="{BB962C8B-B14F-4D97-AF65-F5344CB8AC3E}">
        <p14:creationId xmlns:p14="http://schemas.microsoft.com/office/powerpoint/2010/main" val="315857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5">
            <a:extLst>
              <a:ext uri="{FF2B5EF4-FFF2-40B4-BE49-F238E27FC236}">
                <a16:creationId xmlns:a16="http://schemas.microsoft.com/office/drawing/2014/main" id="{53EA4FDF-40B9-502B-D074-6AE26B582E4F}"/>
              </a:ext>
            </a:extLst>
          </p:cNvPr>
          <p:cNvSpPr txBox="1">
            <a:spLocks noGrp="1"/>
          </p:cNvSpPr>
          <p:nvPr>
            <p:ph type="title"/>
          </p:nvPr>
        </p:nvSpPr>
        <p:spPr>
          <a:xfrm>
            <a:off x="628650" y="365126"/>
            <a:ext cx="7886700" cy="730249"/>
          </a:xfrm>
        </p:spPr>
        <p:txBody>
          <a:bodyPr lIns="0" tIns="0" rIns="0" bIns="0" rtlCol="0" anchor="ctr">
            <a:normAutofit fontScale="90000"/>
          </a:bodyPr>
          <a:lstStyle/>
          <a:p>
            <a:pPr marL="0" marR="0">
              <a:spcBef>
                <a:spcPts val="0"/>
              </a:spcBef>
              <a:spcAft>
                <a:spcPts val="0"/>
              </a:spcAft>
            </a:pPr>
            <a:r>
              <a:rPr lang="en-US" sz="1100" i="1">
                <a:effectLst/>
              </a:rPr>
              <a:t> </a:t>
            </a:r>
            <a:endParaRPr lang="en-US" sz="1100">
              <a:effectLst/>
            </a:endParaRPr>
          </a:p>
          <a:p>
            <a:pPr marL="0" marR="0">
              <a:spcBef>
                <a:spcPts val="0"/>
              </a:spcBef>
              <a:spcAft>
                <a:spcPts val="0"/>
              </a:spcAft>
            </a:pPr>
            <a:r>
              <a:rPr lang="en-US" sz="1100" i="1">
                <a:effectLst/>
              </a:rPr>
              <a:t> </a:t>
            </a:r>
            <a:endParaRPr lang="en-US" sz="1100">
              <a:effectLst/>
            </a:endParaRPr>
          </a:p>
          <a:p>
            <a:pPr marL="0" marR="0" algn="ctr">
              <a:spcBef>
                <a:spcPts val="0"/>
              </a:spcBef>
              <a:spcAft>
                <a:spcPts val="0"/>
              </a:spcAft>
            </a:pPr>
            <a:r>
              <a:rPr lang="en-US" sz="1100" i="1">
                <a:effectLst/>
              </a:rPr>
              <a:t> </a:t>
            </a:r>
            <a:r>
              <a:rPr lang="en-US" sz="3600" b="1" spc="-10">
                <a:effectLst/>
              </a:rPr>
              <a:t>Strategic </a:t>
            </a:r>
            <a:r>
              <a:rPr lang="en-US" sz="3600" b="1" spc="-20">
                <a:effectLst/>
              </a:rPr>
              <a:t>Plan</a:t>
            </a:r>
            <a:endParaRPr lang="en-US" sz="3600">
              <a:effectLst/>
            </a:endParaRPr>
          </a:p>
          <a:p>
            <a:pPr marL="0" marR="0">
              <a:spcBef>
                <a:spcPts val="0"/>
              </a:spcBef>
              <a:spcAft>
                <a:spcPts val="0"/>
              </a:spcAft>
            </a:pPr>
            <a:r>
              <a:rPr lang="en-US" sz="1100" i="1">
                <a:effectLst/>
              </a:rPr>
              <a:t> </a:t>
            </a:r>
            <a:endParaRPr lang="en-US" sz="1100">
              <a:effectLst/>
            </a:endParaRPr>
          </a:p>
          <a:p>
            <a:pPr marL="0" marR="0">
              <a:spcBef>
                <a:spcPts val="1590"/>
              </a:spcBef>
              <a:spcAft>
                <a:spcPts val="0"/>
              </a:spcAft>
            </a:pPr>
            <a:r>
              <a:rPr lang="en-US" sz="1100" i="1">
                <a:effectLst/>
              </a:rPr>
              <a:t> </a:t>
            </a:r>
            <a:endParaRPr lang="en-US" sz="1100">
              <a:effectLst/>
            </a:endParaRPr>
          </a:p>
        </p:txBody>
      </p:sp>
      <p:pic>
        <p:nvPicPr>
          <p:cNvPr id="4" name="Picture 3" descr="A diagram of a strategic plan&#10;&#10;Description automatically generated">
            <a:extLst>
              <a:ext uri="{FF2B5EF4-FFF2-40B4-BE49-F238E27FC236}">
                <a16:creationId xmlns:a16="http://schemas.microsoft.com/office/drawing/2014/main" id="{DB2E5277-1012-7D4A-9089-37952232FA84}"/>
              </a:ext>
            </a:extLst>
          </p:cNvPr>
          <p:cNvPicPr>
            <a:picLocks noChangeAspect="1"/>
          </p:cNvPicPr>
          <p:nvPr/>
        </p:nvPicPr>
        <p:blipFill>
          <a:blip r:embed="rId2"/>
          <a:stretch>
            <a:fillRect/>
          </a:stretch>
        </p:blipFill>
        <p:spPr>
          <a:xfrm>
            <a:off x="777569" y="1282148"/>
            <a:ext cx="7588862" cy="4894815"/>
          </a:xfrm>
          <a:prstGeom prst="rect">
            <a:avLst/>
          </a:prstGeom>
          <a:noFill/>
        </p:spPr>
      </p:pic>
    </p:spTree>
    <p:extLst>
      <p:ext uri="{BB962C8B-B14F-4D97-AF65-F5344CB8AC3E}">
        <p14:creationId xmlns:p14="http://schemas.microsoft.com/office/powerpoint/2010/main" val="224353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C45-092D-A31C-79F7-0282FA65914A}"/>
              </a:ext>
            </a:extLst>
          </p:cNvPr>
          <p:cNvSpPr>
            <a:spLocks noGrp="1"/>
          </p:cNvSpPr>
          <p:nvPr>
            <p:ph type="title"/>
          </p:nvPr>
        </p:nvSpPr>
        <p:spPr>
          <a:xfrm>
            <a:off x="628650" y="365126"/>
            <a:ext cx="7886700" cy="730249"/>
          </a:xfrm>
        </p:spPr>
        <p:txBody>
          <a:bodyPr anchor="ctr">
            <a:normAutofit/>
          </a:bodyPr>
          <a:lstStyle/>
          <a:p>
            <a:r>
              <a:rPr lang="en-US"/>
              <a:t>The Strategic Planning Cycle</a:t>
            </a:r>
          </a:p>
        </p:txBody>
      </p:sp>
      <p:pic>
        <p:nvPicPr>
          <p:cNvPr id="23" name="Picture 22">
            <a:extLst>
              <a:ext uri="{FF2B5EF4-FFF2-40B4-BE49-F238E27FC236}">
                <a16:creationId xmlns:a16="http://schemas.microsoft.com/office/drawing/2014/main" id="{61EEE3AE-483F-83B5-AEF2-47699F1AD8D1}"/>
              </a:ext>
              <a:ext uri="{C183D7F6-B498-43B3-948B-1728B52AA6E4}">
                <adec:decorative xmlns:adec="http://schemas.microsoft.com/office/drawing/2017/decorative" val="1"/>
              </a:ext>
            </a:extLst>
          </p:cNvPr>
          <p:cNvPicPr>
            <a:picLocks noChangeAspect="1"/>
          </p:cNvPicPr>
          <p:nvPr/>
        </p:nvPicPr>
        <p:blipFill>
          <a:blip r:embed="rId2">
            <a:biLevel thresh="75000"/>
          </a:blip>
          <a:stretch>
            <a:fillRect/>
          </a:stretch>
        </p:blipFill>
        <p:spPr>
          <a:xfrm>
            <a:off x="1188720" y="1768602"/>
            <a:ext cx="6766560" cy="3320796"/>
          </a:xfrm>
          <a:prstGeom prst="rect">
            <a:avLst/>
          </a:prstGeom>
        </p:spPr>
      </p:pic>
    </p:spTree>
    <p:extLst>
      <p:ext uri="{BB962C8B-B14F-4D97-AF65-F5344CB8AC3E}">
        <p14:creationId xmlns:p14="http://schemas.microsoft.com/office/powerpoint/2010/main" val="246508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09D9-0B85-7597-0FE3-4E682F0CB3BB}"/>
              </a:ext>
            </a:extLst>
          </p:cNvPr>
          <p:cNvSpPr>
            <a:spLocks noGrp="1"/>
          </p:cNvSpPr>
          <p:nvPr>
            <p:ph type="title"/>
          </p:nvPr>
        </p:nvSpPr>
        <p:spPr/>
        <p:txBody>
          <a:bodyPr>
            <a:normAutofit fontScale="90000"/>
          </a:bodyPr>
          <a:lstStyle/>
          <a:p>
            <a:r>
              <a:rPr lang="en-US"/>
              <a:t>School Leader Evaluation Toolkit</a:t>
            </a:r>
          </a:p>
        </p:txBody>
      </p:sp>
      <p:sp>
        <p:nvSpPr>
          <p:cNvPr id="12" name="Content Placeholder 11">
            <a:extLst>
              <a:ext uri="{FF2B5EF4-FFF2-40B4-BE49-F238E27FC236}">
                <a16:creationId xmlns:a16="http://schemas.microsoft.com/office/drawing/2014/main" id="{DDF9B468-F36B-7E7B-C89B-728714F67BE9}"/>
              </a:ext>
            </a:extLst>
          </p:cNvPr>
          <p:cNvSpPr>
            <a:spLocks noGrp="1"/>
          </p:cNvSpPr>
          <p:nvPr>
            <p:ph idx="1"/>
          </p:nvPr>
        </p:nvSpPr>
        <p:spPr/>
        <p:txBody>
          <a:bodyPr/>
          <a:lstStyle/>
          <a:p>
            <a:pPr marL="0" indent="0">
              <a:buNone/>
            </a:pPr>
            <a:r>
              <a:rPr lang="en-US" dirty="0">
                <a:hlinkClick r:id="rId2"/>
              </a:rPr>
              <a:t>https://resources.csi.state.co.us/school-board-governance-library/</a:t>
            </a:r>
            <a:r>
              <a:rPr lang="en-US" dirty="0"/>
              <a:t> </a:t>
            </a:r>
            <a:r>
              <a:rPr lang="en-US" dirty="0">
                <a:solidFill>
                  <a:schemeClr val="tx1"/>
                </a:solidFill>
                <a:sym typeface="Wingdings" panose="05000000000000000000" pitchFamily="2" charset="2"/>
              </a:rPr>
              <a:t> Sample Materials</a:t>
            </a:r>
            <a:endParaRPr lang="en-US" dirty="0">
              <a:solidFill>
                <a:schemeClr val="tx1"/>
              </a:solidFill>
            </a:endParaRPr>
          </a:p>
        </p:txBody>
      </p:sp>
      <p:pic>
        <p:nvPicPr>
          <p:cNvPr id="9" name="Picture 8" descr="Screenshot of the School Leader Evaluation Toolkit cover page">
            <a:extLst>
              <a:ext uri="{FF2B5EF4-FFF2-40B4-BE49-F238E27FC236}">
                <a16:creationId xmlns:a16="http://schemas.microsoft.com/office/drawing/2014/main" id="{A928BCB3-59BA-53DF-A646-5DA64587F0DA}"/>
              </a:ext>
            </a:extLst>
          </p:cNvPr>
          <p:cNvPicPr>
            <a:picLocks noChangeAspect="1"/>
          </p:cNvPicPr>
          <p:nvPr/>
        </p:nvPicPr>
        <p:blipFill>
          <a:blip r:embed="rId3"/>
          <a:stretch>
            <a:fillRect/>
          </a:stretch>
        </p:blipFill>
        <p:spPr>
          <a:xfrm>
            <a:off x="2990850" y="2662517"/>
            <a:ext cx="2742333" cy="3514446"/>
          </a:xfrm>
          <a:prstGeom prst="rect">
            <a:avLst/>
          </a:prstGeom>
        </p:spPr>
      </p:pic>
    </p:spTree>
    <p:extLst>
      <p:ext uri="{BB962C8B-B14F-4D97-AF65-F5344CB8AC3E}">
        <p14:creationId xmlns:p14="http://schemas.microsoft.com/office/powerpoint/2010/main" val="20423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C317-A4D6-595F-FC25-E55A34CCD963}"/>
              </a:ext>
            </a:extLst>
          </p:cNvPr>
          <p:cNvSpPr>
            <a:spLocks noGrp="1"/>
          </p:cNvSpPr>
          <p:nvPr>
            <p:ph type="title"/>
          </p:nvPr>
        </p:nvSpPr>
        <p:spPr>
          <a:xfrm>
            <a:off x="628650" y="370936"/>
            <a:ext cx="7886700" cy="5900468"/>
          </a:xfrm>
        </p:spPr>
        <p:txBody>
          <a:bodyPr>
            <a:normAutofit/>
          </a:bodyPr>
          <a:lstStyle/>
          <a:p>
            <a:pPr marL="127000" marR="0" algn="ctr">
              <a:spcBef>
                <a:spcPts val="400"/>
              </a:spcBef>
              <a:spcAft>
                <a:spcPts val="0"/>
              </a:spcAft>
            </a:pPr>
            <a:r>
              <a:rPr lang="en-US" sz="2400" b="1" kern="0">
                <a:solidFill>
                  <a:srgbClr val="2E5395"/>
                </a:solidFill>
                <a:effectLst/>
                <a:latin typeface="Arial" panose="020B0604020202020204" pitchFamily="34" charset="0"/>
                <a:ea typeface="Arial" panose="020B0604020202020204" pitchFamily="34" charset="0"/>
              </a:rPr>
              <a:t>Overview</a:t>
            </a:r>
            <a:r>
              <a:rPr lang="en-US" sz="2400" b="1" kern="0" spc="-30">
                <a:solidFill>
                  <a:srgbClr val="2E5395"/>
                </a:solidFill>
                <a:effectLst/>
                <a:latin typeface="Arial" panose="020B0604020202020204" pitchFamily="34" charset="0"/>
                <a:ea typeface="Arial" panose="020B0604020202020204" pitchFamily="34" charset="0"/>
              </a:rPr>
              <a:t> </a:t>
            </a:r>
            <a:r>
              <a:rPr lang="en-US" sz="2400" b="1" kern="0">
                <a:solidFill>
                  <a:srgbClr val="2E5395"/>
                </a:solidFill>
                <a:effectLst/>
                <a:latin typeface="Arial" panose="020B0604020202020204" pitchFamily="34" charset="0"/>
                <a:ea typeface="Arial" panose="020B0604020202020204" pitchFamily="34" charset="0"/>
              </a:rPr>
              <a:t>and</a:t>
            </a:r>
            <a:r>
              <a:rPr lang="en-US" sz="2400" b="1" kern="0" spc="-25">
                <a:solidFill>
                  <a:srgbClr val="2E5395"/>
                </a:solidFill>
                <a:effectLst/>
                <a:latin typeface="Arial" panose="020B0604020202020204" pitchFamily="34" charset="0"/>
                <a:ea typeface="Arial" panose="020B0604020202020204" pitchFamily="34" charset="0"/>
              </a:rPr>
              <a:t> </a:t>
            </a:r>
            <a:r>
              <a:rPr lang="en-US" sz="2400" b="1" kern="0" spc="-10">
                <a:solidFill>
                  <a:srgbClr val="2E5395"/>
                </a:solidFill>
                <a:effectLst/>
                <a:latin typeface="Arial" panose="020B0604020202020204" pitchFamily="34" charset="0"/>
                <a:ea typeface="Arial" panose="020B0604020202020204" pitchFamily="34" charset="0"/>
              </a:rPr>
              <a:t>Requirements</a:t>
            </a:r>
            <a:br>
              <a:rPr lang="en-US" sz="2400" b="1" kern="0" spc="-10">
                <a:solidFill>
                  <a:srgbClr val="2E5395"/>
                </a:solidFill>
                <a:effectLst/>
                <a:latin typeface="Arial" panose="020B0604020202020204" pitchFamily="34" charset="0"/>
                <a:ea typeface="Arial" panose="020B0604020202020204" pitchFamily="34" charset="0"/>
              </a:rPr>
            </a:br>
            <a:br>
              <a:rPr lang="en-US" sz="2400" b="1" kern="0">
                <a:effectLst/>
                <a:latin typeface="Arial" panose="020B0604020202020204" pitchFamily="34" charset="0"/>
                <a:ea typeface="Arial" panose="020B0604020202020204" pitchFamily="34" charset="0"/>
              </a:rPr>
            </a:br>
            <a:r>
              <a:rPr lang="en-US" sz="2400">
                <a:effectLst/>
                <a:latin typeface="Arial" panose="020B0604020202020204" pitchFamily="34" charset="0"/>
                <a:ea typeface="Arial" panose="020B0604020202020204" pitchFamily="34" charset="0"/>
              </a:rPr>
              <a:t>The annual review of school leaders and teachers is required by Colorado state law and outlined in regulation </a:t>
            </a:r>
            <a:r>
              <a:rPr lang="en-US" sz="2400" b="1">
                <a:effectLst/>
                <a:latin typeface="Arial" panose="020B0604020202020204" pitchFamily="34" charset="0"/>
                <a:ea typeface="Arial" panose="020B0604020202020204" pitchFamily="34" charset="0"/>
              </a:rPr>
              <a:t>(C.R.S. 22-9-106 </a:t>
            </a:r>
            <a:r>
              <a:rPr lang="en-US" sz="2400">
                <a:effectLst/>
                <a:latin typeface="Arial" panose="020B0604020202020204" pitchFamily="34" charset="0"/>
                <a:ea typeface="Arial" panose="020B0604020202020204" pitchFamily="34" charset="0"/>
              </a:rPr>
              <a:t>and </a:t>
            </a:r>
            <a:r>
              <a:rPr lang="en-US" sz="2400" b="1">
                <a:effectLst/>
                <a:latin typeface="Arial" panose="020B0604020202020204" pitchFamily="34" charset="0"/>
                <a:ea typeface="Arial" panose="020B0604020202020204" pitchFamily="34" charset="0"/>
              </a:rPr>
              <a:t>1 CCR 301-87). </a:t>
            </a:r>
            <a:r>
              <a:rPr lang="en-US" sz="2400">
                <a:effectLst/>
                <a:latin typeface="Arial" panose="020B0604020202020204" pitchFamily="34" charset="0"/>
                <a:ea typeface="Arial" panose="020B0604020202020204" pitchFamily="34" charset="0"/>
              </a:rPr>
              <a:t>School leader evaluation systems must</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be</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“fair,</a:t>
            </a:r>
            <a:r>
              <a:rPr lang="en-US" sz="2400" spc="-2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transparent,</a:t>
            </a:r>
            <a:r>
              <a:rPr lang="en-US" sz="2400" spc="-2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timely,</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rigorous</a:t>
            </a:r>
            <a:r>
              <a:rPr lang="en-US" sz="2400" spc="-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and</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comprised</a:t>
            </a:r>
            <a:r>
              <a:rPr lang="en-US" sz="2400" spc="-2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of</a:t>
            </a:r>
            <a:r>
              <a:rPr lang="en-US" sz="2400" spc="-20">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valid</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methods.”</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Key</a:t>
            </a:r>
            <a:r>
              <a:rPr lang="en-US" sz="2400" spc="-15">
                <a:effectLst/>
                <a:latin typeface="Arial" panose="020B0604020202020204" pitchFamily="34" charset="0"/>
                <a:ea typeface="Arial" panose="020B0604020202020204" pitchFamily="34" charset="0"/>
              </a:rPr>
              <a:t> </a:t>
            </a:r>
            <a:r>
              <a:rPr lang="en-US" sz="2400">
                <a:effectLst/>
                <a:latin typeface="Arial" panose="020B0604020202020204" pitchFamily="34" charset="0"/>
                <a:ea typeface="Arial" panose="020B0604020202020204" pitchFamily="34" charset="0"/>
              </a:rPr>
              <a:t>components</a:t>
            </a:r>
            <a:r>
              <a:rPr lang="en-US" sz="2400" spc="-10">
                <a:effectLst/>
                <a:latin typeface="Arial" panose="020B0604020202020204" pitchFamily="34" charset="0"/>
                <a:ea typeface="Arial" panose="020B0604020202020204" pitchFamily="34" charset="0"/>
              </a:rPr>
              <a:t> </a:t>
            </a:r>
            <a:r>
              <a:rPr lang="en-US" sz="2400" spc="-10">
                <a:ea typeface="Arial" panose="020B0604020202020204" pitchFamily="34" charset="0"/>
              </a:rPr>
              <a:t>include </a:t>
            </a:r>
            <a:r>
              <a:rPr lang="en-US" sz="2400">
                <a:effectLst/>
                <a:latin typeface="Arial" panose="020B0604020202020204" pitchFamily="34" charset="0"/>
                <a:ea typeface="Arial" panose="020B0604020202020204" pitchFamily="34" charset="0"/>
              </a:rPr>
              <a:t>a summary of the (1) Principal Quality Standards, (2) required evaluation system components, (3) final evaluation report, and (4) evaluation </a:t>
            </a:r>
            <a:r>
              <a:rPr lang="en-US" sz="2400" spc="-10">
                <a:effectLst/>
                <a:latin typeface="Arial" panose="020B0604020202020204" pitchFamily="34" charset="0"/>
                <a:ea typeface="Arial" panose="020B0604020202020204" pitchFamily="34" charset="0"/>
              </a:rPr>
              <a:t>objectives.</a:t>
            </a:r>
            <a:br>
              <a:rPr lang="en-US" sz="2400">
                <a:effectLst/>
                <a:latin typeface="Arial" panose="020B0604020202020204" pitchFamily="34" charset="0"/>
                <a:ea typeface="Arial" panose="020B0604020202020204" pitchFamily="34" charset="0"/>
              </a:rPr>
            </a:br>
            <a:endParaRPr lang="en-US" sz="2400"/>
          </a:p>
        </p:txBody>
      </p:sp>
    </p:spTree>
    <p:extLst>
      <p:ext uri="{BB962C8B-B14F-4D97-AF65-F5344CB8AC3E}">
        <p14:creationId xmlns:p14="http://schemas.microsoft.com/office/powerpoint/2010/main" val="383288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DDC7-3D0C-A4BF-7557-C19CCD74A05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A8B3A4E7-B112-F9EE-49B5-BB616AA60B3B}"/>
              </a:ext>
            </a:extLst>
          </p:cNvPr>
          <p:cNvSpPr>
            <a:spLocks noGrp="1"/>
          </p:cNvSpPr>
          <p:nvPr>
            <p:ph idx="1"/>
          </p:nvPr>
        </p:nvSpPr>
        <p:spPr/>
        <p:txBody>
          <a:bodyPr/>
          <a:lstStyle/>
          <a:p>
            <a:endParaRPr lang="en-US"/>
          </a:p>
          <a:p>
            <a:endParaRPr lang="en-US"/>
          </a:p>
          <a:p>
            <a:r>
              <a:rPr lang="en-US"/>
              <a:t>Introductions and Icebreaker</a:t>
            </a:r>
          </a:p>
          <a:p>
            <a:r>
              <a:rPr lang="en-US"/>
              <a:t>Data Dashboard Examples and Process</a:t>
            </a:r>
          </a:p>
          <a:p>
            <a:r>
              <a:rPr lang="en-US"/>
              <a:t>CSI Strategic Planning </a:t>
            </a:r>
            <a:r>
              <a:rPr lang="en-US" dirty="0"/>
              <a:t>Resource</a:t>
            </a:r>
          </a:p>
          <a:p>
            <a:r>
              <a:rPr lang="en-US"/>
              <a:t>CSI School </a:t>
            </a:r>
            <a:r>
              <a:rPr lang="en-US" dirty="0"/>
              <a:t>Leader Evaluation Resource</a:t>
            </a:r>
            <a:endParaRPr lang="en-US"/>
          </a:p>
          <a:p>
            <a:r>
              <a:rPr lang="en-US"/>
              <a:t>Discussion, Q &amp; A and Closing</a:t>
            </a:r>
          </a:p>
        </p:txBody>
      </p:sp>
    </p:spTree>
    <p:extLst>
      <p:ext uri="{BB962C8B-B14F-4D97-AF65-F5344CB8AC3E}">
        <p14:creationId xmlns:p14="http://schemas.microsoft.com/office/powerpoint/2010/main" val="272824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776C-D418-89D9-BB4A-58CA335E32E1}"/>
              </a:ext>
            </a:extLst>
          </p:cNvPr>
          <p:cNvSpPr>
            <a:spLocks noGrp="1"/>
          </p:cNvSpPr>
          <p:nvPr>
            <p:ph type="title"/>
          </p:nvPr>
        </p:nvSpPr>
        <p:spPr>
          <a:xfrm>
            <a:off x="628650" y="317501"/>
            <a:ext cx="7886700" cy="5815880"/>
          </a:xfrm>
        </p:spPr>
        <p:txBody>
          <a:bodyPr>
            <a:normAutofit fontScale="90000"/>
          </a:bodyPr>
          <a:lstStyle/>
          <a:p>
            <a:pPr marL="127000" marR="0">
              <a:spcBef>
                <a:spcPts val="790"/>
              </a:spcBef>
              <a:spcAft>
                <a:spcPts val="0"/>
              </a:spcAft>
            </a:pPr>
            <a:br>
              <a:rPr lang="en-US" sz="2000">
                <a:solidFill>
                  <a:srgbClr val="2E5395"/>
                </a:solidFill>
                <a:effectLst/>
                <a:latin typeface="Arial" panose="020B0604020202020204" pitchFamily="34" charset="0"/>
                <a:ea typeface="Arial" panose="020B0604020202020204" pitchFamily="34" charset="0"/>
              </a:rPr>
            </a:br>
            <a:br>
              <a:rPr lang="en-US" sz="2000">
                <a:solidFill>
                  <a:srgbClr val="2E5395"/>
                </a:solidFill>
                <a:effectLst/>
                <a:latin typeface="Arial" panose="020B0604020202020204" pitchFamily="34" charset="0"/>
                <a:ea typeface="Arial" panose="020B0604020202020204" pitchFamily="34" charset="0"/>
              </a:rPr>
            </a:br>
            <a:r>
              <a:rPr lang="en-US" sz="2000">
                <a:solidFill>
                  <a:srgbClr val="2E5395"/>
                </a:solidFill>
                <a:effectLst/>
                <a:latin typeface="Arial" panose="020B0604020202020204" pitchFamily="34" charset="0"/>
                <a:ea typeface="Arial" panose="020B0604020202020204" pitchFamily="34" charset="0"/>
              </a:rPr>
              <a:t>Principal</a:t>
            </a:r>
            <a:r>
              <a:rPr lang="en-US" sz="2000" spc="-30">
                <a:solidFill>
                  <a:srgbClr val="2E5395"/>
                </a:solidFill>
                <a:effectLst/>
                <a:latin typeface="Arial" panose="020B0604020202020204" pitchFamily="34" charset="0"/>
                <a:ea typeface="Arial" panose="020B0604020202020204" pitchFamily="34" charset="0"/>
              </a:rPr>
              <a:t> </a:t>
            </a:r>
            <a:r>
              <a:rPr lang="en-US" sz="2000">
                <a:solidFill>
                  <a:srgbClr val="2E5395"/>
                </a:solidFill>
                <a:effectLst/>
                <a:latin typeface="Arial" panose="020B0604020202020204" pitchFamily="34" charset="0"/>
                <a:ea typeface="Arial" panose="020B0604020202020204" pitchFamily="34" charset="0"/>
              </a:rPr>
              <a:t>Quality</a:t>
            </a:r>
            <a:r>
              <a:rPr lang="en-US" sz="2000" spc="-20">
                <a:solidFill>
                  <a:srgbClr val="2E5395"/>
                </a:solidFill>
                <a:effectLst/>
                <a:latin typeface="Arial" panose="020B0604020202020204" pitchFamily="34" charset="0"/>
                <a:ea typeface="Arial" panose="020B0604020202020204" pitchFamily="34" charset="0"/>
              </a:rPr>
              <a:t> </a:t>
            </a:r>
            <a:r>
              <a:rPr lang="en-US" sz="2000" spc="-10">
                <a:solidFill>
                  <a:srgbClr val="2E5395"/>
                </a:solidFill>
                <a:effectLst/>
                <a:latin typeface="Arial" panose="020B0604020202020204" pitchFamily="34" charset="0"/>
                <a:ea typeface="Arial" panose="020B0604020202020204" pitchFamily="34" charset="0"/>
              </a:rPr>
              <a:t>Standards</a:t>
            </a:r>
            <a:br>
              <a:rPr lang="en-US" sz="2000" spc="-10">
                <a:solidFill>
                  <a:srgbClr val="2E5395"/>
                </a:solidFill>
                <a:effectLst/>
                <a:latin typeface="Arial" panose="020B0604020202020204" pitchFamily="34" charset="0"/>
                <a:ea typeface="Arial" panose="020B0604020202020204" pitchFamily="34" charset="0"/>
              </a:rPr>
            </a:br>
            <a:br>
              <a:rPr lang="en-US" sz="2000" spc="-10">
                <a:solidFill>
                  <a:srgbClr val="2E5395"/>
                </a:solidFill>
                <a:effectLst/>
                <a:latin typeface="Arial" panose="020B0604020202020204" pitchFamily="34" charset="0"/>
                <a:ea typeface="Arial" panose="020B0604020202020204" pitchFamily="34" charset="0"/>
              </a:rPr>
            </a:br>
            <a:br>
              <a:rPr lang="en-US" sz="2000">
                <a:effectLst/>
                <a:latin typeface="Arial" panose="020B0604020202020204" pitchFamily="34" charset="0"/>
                <a:ea typeface="Arial" panose="020B0604020202020204" pitchFamily="34" charset="0"/>
              </a:rPr>
            </a:br>
            <a:r>
              <a:rPr lang="en-US" sz="2000">
                <a:effectLst/>
                <a:latin typeface="Arial" panose="020B0604020202020204" pitchFamily="34" charset="0"/>
                <a:ea typeface="Arial" panose="020B0604020202020204" pitchFamily="34" charset="0"/>
              </a:rPr>
              <a:t>School</a:t>
            </a:r>
            <a:r>
              <a:rPr lang="en-US" sz="2000" spc="-20">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leader</a:t>
            </a:r>
            <a:r>
              <a:rPr lang="en-US" sz="2000" spc="-25">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evaluation</a:t>
            </a:r>
            <a:r>
              <a:rPr lang="en-US" sz="2000" spc="-25">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systems</a:t>
            </a:r>
            <a:r>
              <a:rPr lang="en-US" sz="2000" spc="-10">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should</a:t>
            </a:r>
            <a:r>
              <a:rPr lang="en-US" sz="2000" spc="-20">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address</a:t>
            </a:r>
            <a:r>
              <a:rPr lang="en-US" sz="2000" spc="-20">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all</a:t>
            </a:r>
            <a:r>
              <a:rPr lang="en-US" sz="2000" spc="-25">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of</a:t>
            </a:r>
            <a:r>
              <a:rPr lang="en-US" sz="2000" spc="-30">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the</a:t>
            </a:r>
            <a:r>
              <a:rPr lang="en-US" sz="2000" spc="-15">
                <a:effectLst/>
                <a:latin typeface="Arial" panose="020B0604020202020204" pitchFamily="34" charset="0"/>
                <a:ea typeface="Arial" panose="020B0604020202020204" pitchFamily="34" charset="0"/>
              </a:rPr>
              <a:t> </a:t>
            </a:r>
            <a:r>
              <a:rPr lang="en-US" sz="2000" u="sng">
                <a:solidFill>
                  <a:srgbClr val="0462C1"/>
                </a:solidFill>
                <a:effectLst/>
                <a:latin typeface="Arial" panose="020B0604020202020204" pitchFamily="34" charset="0"/>
                <a:ea typeface="Arial" panose="020B0604020202020204" pitchFamily="34" charset="0"/>
                <a:hlinkClick r:id="rId2"/>
              </a:rPr>
              <a:t>performance</a:t>
            </a:r>
            <a:r>
              <a:rPr lang="en-US" sz="2000" u="sng" spc="-25">
                <a:solidFill>
                  <a:srgbClr val="0462C1"/>
                </a:solidFill>
                <a:effectLst/>
                <a:latin typeface="Arial" panose="020B0604020202020204" pitchFamily="34" charset="0"/>
                <a:ea typeface="Arial" panose="020B0604020202020204" pitchFamily="34" charset="0"/>
                <a:hlinkClick r:id="rId2"/>
              </a:rPr>
              <a:t> </a:t>
            </a:r>
            <a:r>
              <a:rPr lang="en-US" sz="2000" u="sng">
                <a:solidFill>
                  <a:srgbClr val="0462C1"/>
                </a:solidFill>
                <a:effectLst/>
                <a:latin typeface="Arial" panose="020B0604020202020204" pitchFamily="34" charset="0"/>
                <a:ea typeface="Arial" panose="020B0604020202020204" pitchFamily="34" charset="0"/>
                <a:hlinkClick r:id="rId2"/>
              </a:rPr>
              <a:t>standards</a:t>
            </a:r>
            <a:r>
              <a:rPr lang="en-US" sz="2000" spc="-20">
                <a:solidFill>
                  <a:srgbClr val="0462C1"/>
                </a:solidFill>
                <a:effectLst/>
                <a:latin typeface="Arial" panose="020B0604020202020204" pitchFamily="34" charset="0"/>
                <a:ea typeface="Arial" panose="020B0604020202020204" pitchFamily="34" charset="0"/>
              </a:rPr>
              <a:t> </a:t>
            </a:r>
            <a:r>
              <a:rPr lang="en-US" sz="2000">
                <a:effectLst/>
                <a:latin typeface="Arial" panose="020B0604020202020204" pitchFamily="34" charset="0"/>
                <a:ea typeface="Arial" panose="020B0604020202020204" pitchFamily="34" charset="0"/>
              </a:rPr>
              <a:t>established by 1 CCR 301-87 and outlined below:</a:t>
            </a:r>
            <a:br>
              <a:rPr lang="en-US" sz="2000">
                <a:effectLst/>
                <a:latin typeface="Arial" panose="020B0604020202020204" pitchFamily="34" charset="0"/>
                <a:ea typeface="Arial" panose="020B0604020202020204" pitchFamily="34" charset="0"/>
              </a:rPr>
            </a:br>
            <a:br>
              <a:rPr lang="en-US" sz="2000">
                <a:effectLst/>
                <a:latin typeface="Arial" panose="020B0604020202020204" pitchFamily="34" charset="0"/>
                <a:ea typeface="Arial" panose="020B0604020202020204" pitchFamily="34" charset="0"/>
              </a:rPr>
            </a:br>
            <a:r>
              <a:rPr lang="en-US" sz="2000" b="1" spc="0">
                <a:effectLst/>
                <a:latin typeface="Arial" panose="020B0604020202020204" pitchFamily="34" charset="0"/>
                <a:ea typeface="Symbol" panose="05050102010706020507" pitchFamily="18" charset="2"/>
                <a:cs typeface="Symbol" panose="05050102010706020507" pitchFamily="18" charset="2"/>
              </a:rPr>
              <a:t>Quality Standard I: </a:t>
            </a:r>
            <a:r>
              <a:rPr lang="en-US" sz="2000" spc="0">
                <a:effectLst/>
                <a:latin typeface="Arial" panose="020B0604020202020204" pitchFamily="34" charset="0"/>
                <a:ea typeface="Symbol" panose="05050102010706020507" pitchFamily="18" charset="2"/>
                <a:cs typeface="Symbol" panose="05050102010706020507" pitchFamily="18" charset="2"/>
              </a:rPr>
              <a:t>Principals demonstrate organizational leadership by strategically developing</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vision</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and</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mission,</a:t>
            </a:r>
            <a:r>
              <a:rPr lang="en-US" sz="2000" spc="-2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leading</a:t>
            </a:r>
            <a:r>
              <a:rPr lang="en-US" sz="2000" spc="-2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change,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enhancing</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the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capacity</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of</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personnel, distributing resources, and aligning systems of communication for continuous school </a:t>
            </a:r>
            <a:r>
              <a:rPr lang="en-US" sz="2000" spc="-10">
                <a:effectLst/>
                <a:latin typeface="Arial" panose="020B0604020202020204" pitchFamily="34" charset="0"/>
                <a:ea typeface="Symbol" panose="05050102010706020507" pitchFamily="18" charset="2"/>
                <a:cs typeface="Symbol" panose="05050102010706020507" pitchFamily="18" charset="2"/>
              </a:rPr>
              <a:t>improvement.</a:t>
            </a:r>
            <a:br>
              <a:rPr lang="en-US" sz="2000" spc="-10">
                <a:effectLst/>
                <a:latin typeface="Arial" panose="020B0604020202020204" pitchFamily="34" charset="0"/>
                <a:ea typeface="Symbol" panose="05050102010706020507" pitchFamily="18" charset="2"/>
                <a:cs typeface="Symbol" panose="05050102010706020507" pitchFamily="18" charset="2"/>
              </a:rPr>
            </a:br>
            <a:br>
              <a:rPr lang="en-US" sz="2000" spc="0">
                <a:effectLst/>
                <a:latin typeface="Arial" panose="020B0604020202020204" pitchFamily="34" charset="0"/>
                <a:ea typeface="Symbol" panose="05050102010706020507" pitchFamily="18" charset="2"/>
                <a:cs typeface="Symbol" panose="05050102010706020507" pitchFamily="18" charset="2"/>
              </a:rPr>
            </a:br>
            <a:r>
              <a:rPr lang="en-US" sz="2000" b="1" spc="0">
                <a:effectLst/>
                <a:latin typeface="Arial" panose="020B0604020202020204" pitchFamily="34" charset="0"/>
                <a:ea typeface="Symbol" panose="05050102010706020507" pitchFamily="18" charset="2"/>
                <a:cs typeface="Symbol" panose="05050102010706020507" pitchFamily="18" charset="2"/>
              </a:rPr>
              <a:t>Quality</a:t>
            </a:r>
            <a:r>
              <a:rPr lang="en-US" sz="2000" b="1" spc="-25">
                <a:effectLst/>
                <a:latin typeface="Arial" panose="020B0604020202020204" pitchFamily="34" charset="0"/>
                <a:ea typeface="Symbol" panose="05050102010706020507" pitchFamily="18" charset="2"/>
                <a:cs typeface="Symbol" panose="05050102010706020507" pitchFamily="18" charset="2"/>
              </a:rPr>
              <a:t> </a:t>
            </a:r>
            <a:r>
              <a:rPr lang="en-US" sz="2000" b="1" spc="0">
                <a:effectLst/>
                <a:latin typeface="Arial" panose="020B0604020202020204" pitchFamily="34" charset="0"/>
                <a:ea typeface="Symbol" panose="05050102010706020507" pitchFamily="18" charset="2"/>
                <a:cs typeface="Symbol" panose="05050102010706020507" pitchFamily="18" charset="2"/>
              </a:rPr>
              <a:t>Standard</a:t>
            </a:r>
            <a:r>
              <a:rPr lang="en-US" sz="2000" b="1" spc="-25">
                <a:effectLst/>
                <a:latin typeface="Arial" panose="020B0604020202020204" pitchFamily="34" charset="0"/>
                <a:ea typeface="Symbol" panose="05050102010706020507" pitchFamily="18" charset="2"/>
                <a:cs typeface="Symbol" panose="05050102010706020507" pitchFamily="18" charset="2"/>
              </a:rPr>
              <a:t> </a:t>
            </a:r>
            <a:r>
              <a:rPr lang="en-US" sz="2000" b="1" spc="0">
                <a:effectLst/>
                <a:latin typeface="Arial" panose="020B0604020202020204" pitchFamily="34" charset="0"/>
                <a:ea typeface="Symbol" panose="05050102010706020507" pitchFamily="18" charset="2"/>
                <a:cs typeface="Symbol" panose="05050102010706020507" pitchFamily="18" charset="2"/>
              </a:rPr>
              <a:t>II:</a:t>
            </a:r>
            <a:r>
              <a:rPr lang="en-US" sz="2000" b="1" spc="-1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Principals</a:t>
            </a:r>
            <a:r>
              <a:rPr lang="en-US" sz="2000" spc="-2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demonstrate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inclusive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leadership</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practices</a:t>
            </a:r>
            <a:r>
              <a:rPr lang="en-US" sz="2000" spc="-2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that</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foster</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 positive school culture and promote safety and equity for all students, staff, and </a:t>
            </a:r>
            <a:r>
              <a:rPr lang="en-US" sz="2000" spc="-10">
                <a:effectLst/>
                <a:latin typeface="Arial" panose="020B0604020202020204" pitchFamily="34" charset="0"/>
                <a:ea typeface="Symbol" panose="05050102010706020507" pitchFamily="18" charset="2"/>
                <a:cs typeface="Symbol" panose="05050102010706020507" pitchFamily="18" charset="2"/>
              </a:rPr>
              <a:t>community.</a:t>
            </a:r>
            <a:br>
              <a:rPr lang="en-US" sz="2000" spc="-10">
                <a:effectLst/>
                <a:latin typeface="Arial" panose="020B0604020202020204" pitchFamily="34" charset="0"/>
                <a:ea typeface="Symbol" panose="05050102010706020507" pitchFamily="18" charset="2"/>
                <a:cs typeface="Symbol" panose="05050102010706020507" pitchFamily="18" charset="2"/>
              </a:rPr>
            </a:br>
            <a:br>
              <a:rPr lang="en-US" sz="2000" spc="0">
                <a:effectLst/>
                <a:latin typeface="Arial" panose="020B0604020202020204" pitchFamily="34" charset="0"/>
                <a:ea typeface="Symbol" panose="05050102010706020507" pitchFamily="18" charset="2"/>
                <a:cs typeface="Symbol" panose="05050102010706020507" pitchFamily="18" charset="2"/>
              </a:rPr>
            </a:br>
            <a:r>
              <a:rPr lang="en-US" sz="2000" b="1" spc="0">
                <a:effectLst/>
                <a:latin typeface="Arial" panose="020B0604020202020204" pitchFamily="34" charset="0"/>
                <a:ea typeface="Symbol" panose="05050102010706020507" pitchFamily="18" charset="2"/>
                <a:cs typeface="Symbol" panose="05050102010706020507" pitchFamily="18" charset="2"/>
              </a:rPr>
              <a:t>Quality Standard III: </a:t>
            </a:r>
            <a:r>
              <a:rPr lang="en-US" sz="2000" spc="0">
                <a:effectLst/>
                <a:latin typeface="Arial" panose="020B0604020202020204" pitchFamily="34" charset="0"/>
                <a:ea typeface="Symbol" panose="05050102010706020507" pitchFamily="18" charset="2"/>
                <a:cs typeface="Symbol" panose="05050102010706020507" pitchFamily="18" charset="2"/>
              </a:rPr>
              <a:t>Principals demonstrate instructional leadership by: aligning curriculum, instruction and assessment; supporting professional learning; conducting observations;</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providing</a:t>
            </a:r>
            <a:r>
              <a:rPr lang="en-US" sz="2000" spc="-3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actionable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feedback;</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and</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holding</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staff</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accountable</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for</a:t>
            </a:r>
            <a:r>
              <a:rPr lang="en-US" sz="2000" spc="-25">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student </a:t>
            </a:r>
            <a:r>
              <a:rPr lang="en-US" sz="2000" spc="-10">
                <a:effectLst/>
                <a:latin typeface="Arial" panose="020B0604020202020204" pitchFamily="34" charset="0"/>
                <a:ea typeface="Symbol" panose="05050102010706020507" pitchFamily="18" charset="2"/>
                <a:cs typeface="Symbol" panose="05050102010706020507" pitchFamily="18" charset="2"/>
              </a:rPr>
              <a:t>outcomes.</a:t>
            </a:r>
            <a:br>
              <a:rPr lang="en-US" sz="2000" spc="-10">
                <a:effectLst/>
                <a:latin typeface="Arial" panose="020B0604020202020204" pitchFamily="34" charset="0"/>
                <a:ea typeface="Symbol" panose="05050102010706020507" pitchFamily="18" charset="2"/>
                <a:cs typeface="Symbol" panose="05050102010706020507" pitchFamily="18" charset="2"/>
              </a:rPr>
            </a:br>
            <a:br>
              <a:rPr lang="en-US" sz="2000" spc="0">
                <a:effectLst/>
                <a:latin typeface="Arial" panose="020B0604020202020204" pitchFamily="34" charset="0"/>
                <a:ea typeface="Symbol" panose="05050102010706020507" pitchFamily="18" charset="2"/>
                <a:cs typeface="Symbol" panose="05050102010706020507" pitchFamily="18" charset="2"/>
              </a:rPr>
            </a:br>
            <a:r>
              <a:rPr lang="en-US" sz="2000" b="1" spc="0">
                <a:effectLst/>
                <a:latin typeface="Arial" panose="020B0604020202020204" pitchFamily="34" charset="0"/>
                <a:ea typeface="Symbol" panose="05050102010706020507" pitchFamily="18" charset="2"/>
                <a:cs typeface="Symbol" panose="05050102010706020507" pitchFamily="18" charset="2"/>
              </a:rPr>
              <a:t>Quality</a:t>
            </a:r>
            <a:r>
              <a:rPr lang="en-US" sz="2000" b="1" spc="-25">
                <a:effectLst/>
                <a:latin typeface="Arial" panose="020B0604020202020204" pitchFamily="34" charset="0"/>
                <a:ea typeface="Symbol" panose="05050102010706020507" pitchFamily="18" charset="2"/>
                <a:cs typeface="Symbol" panose="05050102010706020507" pitchFamily="18" charset="2"/>
              </a:rPr>
              <a:t> </a:t>
            </a:r>
            <a:r>
              <a:rPr lang="en-US" sz="2000" b="1" spc="0">
                <a:effectLst/>
                <a:latin typeface="Arial" panose="020B0604020202020204" pitchFamily="34" charset="0"/>
                <a:ea typeface="Symbol" panose="05050102010706020507" pitchFamily="18" charset="2"/>
                <a:cs typeface="Symbol" panose="05050102010706020507" pitchFamily="18" charset="2"/>
              </a:rPr>
              <a:t>Standard</a:t>
            </a:r>
            <a:r>
              <a:rPr lang="en-US" sz="2000" b="1" spc="-30">
                <a:effectLst/>
                <a:latin typeface="Arial" panose="020B0604020202020204" pitchFamily="34" charset="0"/>
                <a:ea typeface="Symbol" panose="05050102010706020507" pitchFamily="18" charset="2"/>
                <a:cs typeface="Symbol" panose="05050102010706020507" pitchFamily="18" charset="2"/>
              </a:rPr>
              <a:t> </a:t>
            </a:r>
            <a:r>
              <a:rPr lang="en-US" sz="2000" b="1" spc="0">
                <a:effectLst/>
                <a:latin typeface="Arial" panose="020B0604020202020204" pitchFamily="34" charset="0"/>
                <a:ea typeface="Symbol" panose="05050102010706020507" pitchFamily="18" charset="2"/>
                <a:cs typeface="Symbol" panose="05050102010706020507" pitchFamily="18" charset="2"/>
              </a:rPr>
              <a:t>IV:</a:t>
            </a:r>
            <a:r>
              <a:rPr lang="en-US" sz="2000" b="1" spc="-2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Principals</a:t>
            </a:r>
            <a:r>
              <a:rPr lang="en-US" sz="2000" spc="-3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demonstrate</a:t>
            </a:r>
            <a:r>
              <a:rPr lang="en-US" sz="2000" spc="-3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professionalism</a:t>
            </a:r>
            <a:r>
              <a:rPr lang="en-US" sz="2000" spc="-3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through</a:t>
            </a:r>
            <a:r>
              <a:rPr lang="en-US" sz="2000" spc="-30">
                <a:effectLst/>
                <a:latin typeface="Arial" panose="020B0604020202020204" pitchFamily="34" charset="0"/>
                <a:ea typeface="Symbol" panose="05050102010706020507" pitchFamily="18" charset="2"/>
                <a:cs typeface="Symbol" panose="05050102010706020507" pitchFamily="18" charset="2"/>
              </a:rPr>
              <a:t> </a:t>
            </a:r>
            <a:r>
              <a:rPr lang="en-US" sz="2000" spc="0">
                <a:effectLst/>
                <a:latin typeface="Arial" panose="020B0604020202020204" pitchFamily="34" charset="0"/>
                <a:ea typeface="Symbol" panose="05050102010706020507" pitchFamily="18" charset="2"/>
                <a:cs typeface="Symbol" panose="05050102010706020507" pitchFamily="18" charset="2"/>
              </a:rPr>
              <a:t>ethical conduct, reflection, and external leadership.</a:t>
            </a:r>
            <a:br>
              <a:rPr lang="en-US" sz="1800" spc="0">
                <a:effectLst/>
                <a:latin typeface="Arial" panose="020B0604020202020204" pitchFamily="34" charset="0"/>
                <a:ea typeface="Symbol" panose="05050102010706020507" pitchFamily="18" charset="2"/>
                <a:cs typeface="Symbol" panose="05050102010706020507" pitchFamily="18" charset="2"/>
              </a:rPr>
            </a:br>
            <a:endParaRPr lang="en-US"/>
          </a:p>
        </p:txBody>
      </p:sp>
    </p:spTree>
    <p:extLst>
      <p:ext uri="{BB962C8B-B14F-4D97-AF65-F5344CB8AC3E}">
        <p14:creationId xmlns:p14="http://schemas.microsoft.com/office/powerpoint/2010/main" val="131820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8E65-DA1C-ED2A-70D0-0D27F9D492CC}"/>
              </a:ext>
            </a:extLst>
          </p:cNvPr>
          <p:cNvSpPr>
            <a:spLocks noGrp="1"/>
          </p:cNvSpPr>
          <p:nvPr>
            <p:ph type="title"/>
          </p:nvPr>
        </p:nvSpPr>
        <p:spPr>
          <a:xfrm>
            <a:off x="568265" y="508958"/>
            <a:ext cx="7886700" cy="6167887"/>
          </a:xfrm>
        </p:spPr>
        <p:txBody>
          <a:bodyPr>
            <a:normAutofit/>
          </a:bodyPr>
          <a:lstStyle/>
          <a:p>
            <a:pPr marL="127000" marR="0">
              <a:spcBef>
                <a:spcPts val="795"/>
              </a:spcBef>
              <a:spcAft>
                <a:spcPts val="0"/>
              </a:spcAft>
            </a:pPr>
            <a:r>
              <a:rPr lang="en-US" sz="1800">
                <a:solidFill>
                  <a:srgbClr val="2E5395"/>
                </a:solidFill>
                <a:effectLst/>
                <a:latin typeface="Arial" panose="020B0604020202020204" pitchFamily="34" charset="0"/>
                <a:ea typeface="Arial" panose="020B0604020202020204" pitchFamily="34" charset="0"/>
              </a:rPr>
              <a:t>Evaluation</a:t>
            </a:r>
            <a:r>
              <a:rPr lang="en-US" sz="1800" spc="-50">
                <a:solidFill>
                  <a:srgbClr val="2E5395"/>
                </a:solidFill>
                <a:effectLst/>
                <a:latin typeface="Arial" panose="020B0604020202020204" pitchFamily="34" charset="0"/>
                <a:ea typeface="Arial" panose="020B0604020202020204" pitchFamily="34" charset="0"/>
              </a:rPr>
              <a:t> </a:t>
            </a:r>
            <a:r>
              <a:rPr lang="en-US" sz="1800" spc="-10">
                <a:solidFill>
                  <a:srgbClr val="2E5395"/>
                </a:solidFill>
                <a:effectLst/>
                <a:latin typeface="Arial" panose="020B0604020202020204" pitchFamily="34" charset="0"/>
                <a:ea typeface="Arial" panose="020B0604020202020204" pitchFamily="34" charset="0"/>
              </a:rPr>
              <a:t>Objectives</a:t>
            </a:r>
            <a:br>
              <a:rPr lang="en-US" sz="1800" spc="-10">
                <a:solidFill>
                  <a:srgbClr val="2E5395"/>
                </a:solidFill>
                <a:effectLst/>
                <a:latin typeface="Arial" panose="020B0604020202020204" pitchFamily="34" charset="0"/>
                <a:ea typeface="Arial" panose="020B0604020202020204" pitchFamily="34" charset="0"/>
              </a:rPr>
            </a:br>
            <a:br>
              <a:rPr lang="en-US" sz="1800">
                <a:effectLst/>
                <a:latin typeface="Arial" panose="020B0604020202020204" pitchFamily="34" charset="0"/>
                <a:ea typeface="Arial" panose="020B0604020202020204" pitchFamily="34" charset="0"/>
              </a:rPr>
            </a:br>
            <a:r>
              <a:rPr lang="en-US" sz="1800">
                <a:effectLst/>
                <a:latin typeface="Arial" panose="020B0604020202020204" pitchFamily="34" charset="0"/>
                <a:ea typeface="Arial" panose="020B0604020202020204" pitchFamily="34" charset="0"/>
              </a:rPr>
              <a:t>Schools</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with</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approved</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evaluation</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waiver</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must</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operate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in</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compliance</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with</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replacement plan submitted by the school and approved by the State Board of Education.</a:t>
            </a:r>
            <a:r>
              <a:rPr lang="en-US" sz="1800" dirty="0">
                <a:effectLst/>
                <a:latin typeface="Arial" panose="020B0604020202020204" pitchFamily="34" charset="0"/>
                <a:ea typeface="Arial" panose="020B0604020202020204" pitchFamily="34" charset="0"/>
              </a:rPr>
              <a:t> Check your approved waivers for your process.</a:t>
            </a:r>
            <a:br>
              <a:rPr lang="en-US" sz="1800">
                <a:effectLst/>
                <a:latin typeface="Arial" panose="020B0604020202020204" pitchFamily="34" charset="0"/>
                <a:ea typeface="Arial" panose="020B0604020202020204" pitchFamily="34" charset="0"/>
              </a:rPr>
            </a:br>
            <a:br>
              <a:rPr lang="en-US" sz="1800">
                <a:effectLst/>
                <a:latin typeface="Arial" panose="020B0604020202020204" pitchFamily="34" charset="0"/>
                <a:ea typeface="Arial" panose="020B0604020202020204" pitchFamily="34" charset="0"/>
              </a:rPr>
            </a:br>
            <a:r>
              <a:rPr lang="en-US" sz="1800">
                <a:effectLst/>
                <a:latin typeface="Arial" panose="020B0604020202020204" pitchFamily="34" charset="0"/>
                <a:ea typeface="Arial" panose="020B0604020202020204" pitchFamily="34" charset="0"/>
              </a:rPr>
              <a:t>With</a:t>
            </a:r>
            <a:r>
              <a:rPr lang="en-US" sz="1800" spc="-4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or</a:t>
            </a:r>
            <a:r>
              <a:rPr lang="en-US" sz="1800" spc="-4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without</a:t>
            </a:r>
            <a:r>
              <a:rPr lang="en-US" sz="1800" spc="-4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a:t>
            </a:r>
            <a:r>
              <a:rPr lang="en-US" sz="1800" spc="-4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waiver,</a:t>
            </a:r>
            <a:r>
              <a:rPr lang="en-US" sz="1800" spc="-4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charter</a:t>
            </a:r>
            <a:r>
              <a:rPr lang="en-US" sz="1800" spc="-4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school</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leader</a:t>
            </a:r>
            <a:r>
              <a:rPr lang="en-US" sz="1800" spc="-4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evaluations</a:t>
            </a:r>
            <a:r>
              <a:rPr lang="en-US" sz="1800" spc="-40">
                <a:effectLst/>
                <a:latin typeface="Arial" panose="020B0604020202020204" pitchFamily="34" charset="0"/>
                <a:ea typeface="Arial" panose="020B0604020202020204" pitchFamily="34" charset="0"/>
              </a:rPr>
              <a:t> </a:t>
            </a:r>
            <a:r>
              <a:rPr lang="en-US" sz="1800" spc="-10">
                <a:effectLst/>
                <a:latin typeface="Arial" panose="020B0604020202020204" pitchFamily="34" charset="0"/>
                <a:ea typeface="Arial" panose="020B0604020202020204" pitchFamily="34" charset="0"/>
              </a:rPr>
              <a:t>should:</a:t>
            </a:r>
            <a:br>
              <a:rPr lang="en-US" sz="1800">
                <a:effectLst/>
                <a:latin typeface="Arial" panose="020B0604020202020204" pitchFamily="34" charset="0"/>
                <a:ea typeface="Arial" panose="020B0604020202020204" pitchFamily="34" charset="0"/>
              </a:rPr>
            </a:br>
            <a:br>
              <a:rPr lang="en-US" sz="1800">
                <a:effectLst/>
                <a:latin typeface="Arial" panose="020B0604020202020204" pitchFamily="34" charset="0"/>
                <a:ea typeface="Arial" panose="020B0604020202020204" pitchFamily="34" charset="0"/>
              </a:rPr>
            </a:br>
            <a:r>
              <a:rPr lang="en-US" sz="1800">
                <a:effectLst/>
                <a:latin typeface="Arial" panose="020B0604020202020204" pitchFamily="34" charset="0"/>
                <a:ea typeface="Arial" panose="020B0604020202020204" pitchFamily="34" charset="0"/>
              </a:rPr>
              <a:t>	</a:t>
            </a:r>
            <a:r>
              <a:rPr lang="en-US" sz="1800" spc="0">
                <a:effectLst/>
                <a:latin typeface="Arial" panose="020B0604020202020204" pitchFamily="34" charset="0"/>
                <a:ea typeface="Symbol" panose="05050102010706020507" pitchFamily="18" charset="2"/>
                <a:cs typeface="Symbol" panose="05050102010706020507" pitchFamily="18" charset="2"/>
              </a:rPr>
              <a:t>serve</a:t>
            </a:r>
            <a:r>
              <a:rPr lang="en-US" sz="1800" spc="-3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as</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3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basis</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for</a:t>
            </a:r>
            <a:r>
              <a:rPr lang="en-US" sz="1800" spc="-3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improvement</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35">
                <a:effectLst/>
                <a:latin typeface="Arial" panose="020B0604020202020204" pitchFamily="34" charset="0"/>
                <a:ea typeface="Symbol" panose="05050102010706020507" pitchFamily="18" charset="2"/>
                <a:cs typeface="Symbol" panose="05050102010706020507" pitchFamily="18" charset="2"/>
              </a:rPr>
              <a:t> </a:t>
            </a:r>
            <a:r>
              <a:rPr lang="en-US" sz="1800" spc="-10">
                <a:effectLst/>
                <a:latin typeface="Arial" panose="020B0604020202020204" pitchFamily="34" charset="0"/>
                <a:ea typeface="Symbol" panose="05050102010706020507" pitchFamily="18" charset="2"/>
                <a:cs typeface="Symbol" panose="05050102010706020507" pitchFamily="18" charset="2"/>
              </a:rPr>
              <a:t>instruction;</a:t>
            </a:r>
            <a:br>
              <a:rPr lang="en-US" sz="1800" spc="-10">
                <a:effectLst/>
                <a:latin typeface="Arial" panose="020B0604020202020204" pitchFamily="34" charset="0"/>
                <a:ea typeface="Symbol" panose="05050102010706020507" pitchFamily="18" charset="2"/>
                <a:cs typeface="Symbol" panose="05050102010706020507" pitchFamily="18" charset="2"/>
              </a:rPr>
            </a:br>
            <a:br>
              <a:rPr lang="en-US" sz="1800" spc="0">
                <a:effectLst/>
                <a:latin typeface="Arial" panose="020B0604020202020204" pitchFamily="34" charset="0"/>
                <a:ea typeface="Symbol" panose="05050102010706020507" pitchFamily="18" charset="2"/>
                <a:cs typeface="Symbol" panose="05050102010706020507" pitchFamily="18" charset="2"/>
              </a:rPr>
            </a:br>
            <a:r>
              <a:rPr lang="en-US" sz="1800" spc="0">
                <a:effectLst/>
                <a:latin typeface="Arial" panose="020B0604020202020204" pitchFamily="34" charset="0"/>
                <a:ea typeface="Symbol" panose="05050102010706020507" pitchFamily="18" charset="2"/>
                <a:cs typeface="Symbol" panose="05050102010706020507" pitchFamily="18" charset="2"/>
              </a:rPr>
              <a:t>	enhance</a:t>
            </a:r>
            <a:r>
              <a:rPr lang="en-US" sz="1800" spc="-5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5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implementation</a:t>
            </a:r>
            <a:r>
              <a:rPr lang="en-US" sz="1800" spc="-5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programs</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50">
                <a:effectLst/>
                <a:latin typeface="Arial" panose="020B0604020202020204" pitchFamily="34" charset="0"/>
                <a:ea typeface="Symbol" panose="05050102010706020507" pitchFamily="18" charset="2"/>
                <a:cs typeface="Symbol" panose="05050102010706020507" pitchFamily="18" charset="2"/>
              </a:rPr>
              <a:t> </a:t>
            </a:r>
            <a:r>
              <a:rPr lang="en-US" sz="1800" spc="-10">
                <a:effectLst/>
                <a:latin typeface="Arial" panose="020B0604020202020204" pitchFamily="34" charset="0"/>
                <a:ea typeface="Symbol" panose="05050102010706020507" pitchFamily="18" charset="2"/>
                <a:cs typeface="Symbol" panose="05050102010706020507" pitchFamily="18" charset="2"/>
              </a:rPr>
              <a:t>curriculum;</a:t>
            </a:r>
            <a:br>
              <a:rPr lang="en-US" sz="1800" spc="-10">
                <a:effectLst/>
                <a:latin typeface="Arial" panose="020B0604020202020204" pitchFamily="34" charset="0"/>
                <a:ea typeface="Symbol" panose="05050102010706020507" pitchFamily="18" charset="2"/>
                <a:cs typeface="Symbol" panose="05050102010706020507" pitchFamily="18" charset="2"/>
              </a:rPr>
            </a:br>
            <a:br>
              <a:rPr lang="en-US" sz="1800" spc="0">
                <a:effectLst/>
                <a:latin typeface="Arial" panose="020B0604020202020204" pitchFamily="34" charset="0"/>
                <a:ea typeface="Symbol" panose="05050102010706020507" pitchFamily="18" charset="2"/>
                <a:cs typeface="Symbol" panose="05050102010706020507" pitchFamily="18" charset="2"/>
              </a:rPr>
            </a:br>
            <a:r>
              <a:rPr lang="en-US" sz="1800" spc="0">
                <a:effectLst/>
                <a:latin typeface="Arial" panose="020B0604020202020204" pitchFamily="34" charset="0"/>
                <a:ea typeface="Symbol" panose="05050102010706020507" pitchFamily="18" charset="2"/>
                <a:cs typeface="Symbol" panose="05050102010706020507" pitchFamily="18" charset="2"/>
              </a:rPr>
              <a:t>	serve</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as</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measurement</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professional</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growth</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and</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development</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2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licensed </a:t>
            </a:r>
            <a:r>
              <a:rPr lang="en-US" sz="1800" spc="-10">
                <a:effectLst/>
                <a:latin typeface="Arial" panose="020B0604020202020204" pitchFamily="34" charset="0"/>
                <a:ea typeface="Symbol" panose="05050102010706020507" pitchFamily="18" charset="2"/>
                <a:cs typeface="Symbol" panose="05050102010706020507" pitchFamily="18" charset="2"/>
              </a:rPr>
              <a:t>personnel;</a:t>
            </a:r>
            <a:br>
              <a:rPr lang="en-US" sz="1800" spc="-10">
                <a:effectLst/>
                <a:latin typeface="Arial" panose="020B0604020202020204" pitchFamily="34" charset="0"/>
                <a:ea typeface="Symbol" panose="05050102010706020507" pitchFamily="18" charset="2"/>
                <a:cs typeface="Symbol" panose="05050102010706020507" pitchFamily="18" charset="2"/>
              </a:rPr>
            </a:br>
            <a:br>
              <a:rPr lang="en-US" sz="1800" spc="0">
                <a:effectLst/>
                <a:latin typeface="Arial" panose="020B0604020202020204" pitchFamily="34" charset="0"/>
                <a:ea typeface="Symbol" panose="05050102010706020507" pitchFamily="18" charset="2"/>
                <a:cs typeface="Symbol" panose="05050102010706020507" pitchFamily="18" charset="2"/>
              </a:rPr>
            </a:br>
            <a:r>
              <a:rPr lang="en-US" sz="1800" spc="0">
                <a:effectLst/>
                <a:latin typeface="Arial" panose="020B0604020202020204" pitchFamily="34" charset="0"/>
                <a:ea typeface="Symbol" panose="05050102010706020507" pitchFamily="18" charset="2"/>
                <a:cs typeface="Symbol" panose="05050102010706020507" pitchFamily="18" charset="2"/>
              </a:rPr>
              <a:t>	evaluate</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level</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performance</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based</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on</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effectiveness</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4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licensed</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personnel;</a:t>
            </a:r>
            <a:r>
              <a:rPr lang="en-US" sz="1800" spc="-45">
                <a:effectLst/>
                <a:latin typeface="Arial" panose="020B0604020202020204" pitchFamily="34" charset="0"/>
                <a:ea typeface="Symbol" panose="05050102010706020507" pitchFamily="18" charset="2"/>
                <a:cs typeface="Symbol" panose="05050102010706020507" pitchFamily="18" charset="2"/>
              </a:rPr>
              <a:t> </a:t>
            </a:r>
            <a:r>
              <a:rPr lang="en-US" sz="1800" spc="-25">
                <a:effectLst/>
                <a:latin typeface="Arial" panose="020B0604020202020204" pitchFamily="34" charset="0"/>
                <a:ea typeface="Symbol" panose="05050102010706020507" pitchFamily="18" charset="2"/>
                <a:cs typeface="Symbol" panose="05050102010706020507" pitchFamily="18" charset="2"/>
              </a:rPr>
              <a:t>and</a:t>
            </a:r>
            <a:br>
              <a:rPr lang="en-US" sz="1800" spc="-25">
                <a:effectLst/>
                <a:latin typeface="Arial" panose="020B0604020202020204" pitchFamily="34" charset="0"/>
                <a:ea typeface="Symbol" panose="05050102010706020507" pitchFamily="18" charset="2"/>
                <a:cs typeface="Symbol" panose="05050102010706020507" pitchFamily="18" charset="2"/>
              </a:rPr>
            </a:br>
            <a:br>
              <a:rPr lang="en-US" sz="1800" spc="0">
                <a:effectLst/>
                <a:latin typeface="Arial" panose="020B0604020202020204" pitchFamily="34" charset="0"/>
                <a:ea typeface="Symbol" panose="05050102010706020507" pitchFamily="18" charset="2"/>
                <a:cs typeface="Symbol" panose="05050102010706020507" pitchFamily="18" charset="2"/>
              </a:rPr>
            </a:br>
            <a:r>
              <a:rPr lang="en-US" sz="1800" spc="0">
                <a:effectLst/>
                <a:latin typeface="Arial" panose="020B0604020202020204" pitchFamily="34" charset="0"/>
                <a:ea typeface="Symbol" panose="05050102010706020507" pitchFamily="18" charset="2"/>
                <a:cs typeface="Symbol" panose="05050102010706020507" pitchFamily="18" charset="2"/>
              </a:rPr>
              <a:t>	provide</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basis</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for</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making</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decisions</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in</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the</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areas</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of</a:t>
            </a:r>
            <a:r>
              <a:rPr lang="en-US" sz="1800" spc="-20">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hiring,</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compensation,</a:t>
            </a:r>
            <a:r>
              <a:rPr lang="en-US" sz="1800" spc="-15">
                <a:effectLst/>
                <a:latin typeface="Arial" panose="020B0604020202020204" pitchFamily="34" charset="0"/>
                <a:ea typeface="Symbol" panose="05050102010706020507" pitchFamily="18" charset="2"/>
                <a:cs typeface="Symbol" panose="05050102010706020507" pitchFamily="18" charset="2"/>
              </a:rPr>
              <a:t> </a:t>
            </a:r>
            <a:r>
              <a:rPr lang="en-US" sz="1800" spc="0">
                <a:effectLst/>
                <a:latin typeface="Arial" panose="020B0604020202020204" pitchFamily="34" charset="0"/>
                <a:ea typeface="Symbol" panose="05050102010706020507" pitchFamily="18" charset="2"/>
                <a:cs typeface="Symbol" panose="05050102010706020507" pitchFamily="18" charset="2"/>
              </a:rPr>
              <a:t>promotion, assignment, professional development, 	dismissal, and nonrenewal of contract.</a:t>
            </a:r>
            <a:br>
              <a:rPr lang="en-US" sz="1800" spc="0">
                <a:effectLst/>
                <a:latin typeface="Arial" panose="020B0604020202020204" pitchFamily="34" charset="0"/>
                <a:ea typeface="Symbol" panose="05050102010706020507" pitchFamily="18" charset="2"/>
                <a:cs typeface="Symbol" panose="05050102010706020507" pitchFamily="18" charset="2"/>
              </a:rPr>
            </a:br>
            <a:endParaRPr lang="en-US"/>
          </a:p>
        </p:txBody>
      </p:sp>
    </p:spTree>
    <p:extLst>
      <p:ext uri="{BB962C8B-B14F-4D97-AF65-F5344CB8AC3E}">
        <p14:creationId xmlns:p14="http://schemas.microsoft.com/office/powerpoint/2010/main" val="410717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7F79-8AA1-D6D9-6B56-73B9A00E08CC}"/>
              </a:ext>
            </a:extLst>
          </p:cNvPr>
          <p:cNvSpPr>
            <a:spLocks noGrp="1"/>
          </p:cNvSpPr>
          <p:nvPr>
            <p:ph type="title"/>
          </p:nvPr>
        </p:nvSpPr>
        <p:spPr>
          <a:xfrm>
            <a:off x="628650" y="319176"/>
            <a:ext cx="7886700" cy="6090250"/>
          </a:xfrm>
        </p:spPr>
        <p:txBody>
          <a:bodyPr>
            <a:normAutofit fontScale="90000"/>
          </a:bodyPr>
          <a:lstStyle/>
          <a:p>
            <a:pPr marL="0" marR="0">
              <a:spcBef>
                <a:spcPts val="0"/>
              </a:spcBef>
              <a:spcAft>
                <a:spcPts val="0"/>
              </a:spcAft>
            </a:pPr>
            <a:r>
              <a:rPr lang="en-US" sz="1800" dirty="0">
                <a:effectLst/>
                <a:latin typeface="Arial" panose="020B0604020202020204" pitchFamily="34" charset="0"/>
                <a:ea typeface="Arial" panose="020B0604020202020204" pitchFamily="34" charset="0"/>
              </a:rPr>
              <a:t> </a:t>
            </a:r>
            <a:r>
              <a:rPr lang="en-US" sz="2700" dirty="0">
                <a:effectLst/>
                <a:latin typeface="Arial" panose="020B0604020202020204" pitchFamily="34" charset="0"/>
                <a:ea typeface="Arial" panose="020B0604020202020204" pitchFamily="34" charset="0"/>
              </a:rPr>
              <a:t>Possible Performance Evaluation Timeline</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br>
              <a:rPr lang="en-US" sz="1800" dirty="0">
                <a:ea typeface="Arial" panose="020B0604020202020204" pitchFamily="34" charset="0"/>
              </a:rPr>
            </a:br>
            <a:br>
              <a:rPr lang="en-US" sz="1800" dirty="0">
                <a:ea typeface="Arial" panose="020B0604020202020204" pitchFamily="34" charset="0"/>
              </a:rPr>
            </a:b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Goal Setting			Regular Monitoring		Board Review</a:t>
            </a: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(Aug-Sept)			and Feedback		Discussion</a:t>
            </a: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			(Sept.-May)			(June)</a:t>
            </a:r>
            <a:br>
              <a:rPr lang="en-US" sz="1300" dirty="0">
                <a:effectLst/>
                <a:latin typeface="Arial" panose="020B0604020202020204" pitchFamily="34" charset="0"/>
                <a:ea typeface="Arial" panose="020B0604020202020204" pitchFamily="34" charset="0"/>
              </a:rPr>
            </a:b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r>
              <a:rPr lang="en-US" sz="1300" dirty="0">
                <a:effectLst/>
                <a:latin typeface="Arial" panose="020B0604020202020204" pitchFamily="34" charset="0"/>
                <a:ea typeface="Arial" panose="020B0604020202020204" pitchFamily="34" charset="0"/>
              </a:rPr>
              <a:t>School Leader		      Data Gathering		     Performance</a:t>
            </a: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	        Self Evaluation 		      and Review		     Evaluation</a:t>
            </a: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	        (Aug-Sept)     		       (May-June)		     Delivery</a:t>
            </a:r>
            <a:br>
              <a:rPr lang="en-US" sz="1300" dirty="0">
                <a:effectLst/>
                <a:latin typeface="Arial" panose="020B0604020202020204" pitchFamily="34" charset="0"/>
                <a:ea typeface="Arial" panose="020B0604020202020204" pitchFamily="34" charset="0"/>
              </a:rPr>
            </a:br>
            <a:r>
              <a:rPr lang="en-US" sz="1300" dirty="0">
                <a:effectLst/>
                <a:latin typeface="Arial" panose="020B0604020202020204" pitchFamily="34" charset="0"/>
                <a:ea typeface="Arial" panose="020B0604020202020204" pitchFamily="34" charset="0"/>
              </a:rPr>
              <a:t>							     (June)</a:t>
            </a: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br>
              <a:rPr lang="en-US" sz="1800" dirty="0">
                <a:effectLst/>
                <a:latin typeface="Arial" panose="020B0604020202020204" pitchFamily="34" charset="0"/>
                <a:ea typeface="Arial" panose="020B0604020202020204" pitchFamily="34" charset="0"/>
              </a:rPr>
            </a:b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endParaRPr lang="en-US" dirty="0"/>
          </a:p>
        </p:txBody>
      </p:sp>
      <p:pic>
        <p:nvPicPr>
          <p:cNvPr id="3" name="Picture 2">
            <a:extLst>
              <a:ext uri="{FF2B5EF4-FFF2-40B4-BE49-F238E27FC236}">
                <a16:creationId xmlns:a16="http://schemas.microsoft.com/office/drawing/2014/main" id="{7551CCEF-8006-EBD2-E764-66597860B1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7035" y="3027871"/>
            <a:ext cx="9074988" cy="1276710"/>
          </a:xfrm>
          <a:prstGeom prst="rect">
            <a:avLst/>
          </a:prstGeom>
        </p:spPr>
      </p:pic>
    </p:spTree>
    <p:extLst>
      <p:ext uri="{BB962C8B-B14F-4D97-AF65-F5344CB8AC3E}">
        <p14:creationId xmlns:p14="http://schemas.microsoft.com/office/powerpoint/2010/main" val="23159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0" y="2544900"/>
            <a:ext cx="8520600" cy="1768200"/>
          </a:xfrm>
          <a:prstGeom prst="rect">
            <a:avLst/>
          </a:prstGeom>
        </p:spPr>
        <p:txBody>
          <a:bodyPr spcFirstLastPara="1" wrap="square" lIns="91425" tIns="91425" rIns="91425" bIns="91425" anchor="b" anchorCtr="0">
            <a:normAutofit fontScale="90000"/>
          </a:bodyPr>
          <a:lstStyle/>
          <a:p>
            <a:r>
              <a:rPr lang="en"/>
              <a:t>Strategic Planning</a:t>
            </a:r>
            <a:endParaRPr/>
          </a:p>
          <a:p>
            <a:r>
              <a:rPr lang="en"/>
              <a:t>&amp;</a:t>
            </a:r>
            <a:endParaRPr/>
          </a:p>
          <a:p>
            <a:r>
              <a:rPr lang="en"/>
              <a:t>School Leader Evaluation</a:t>
            </a:r>
            <a:endParaRPr/>
          </a:p>
        </p:txBody>
      </p:sp>
      <p:sp>
        <p:nvSpPr>
          <p:cNvPr id="64" name="Google Shape;64;p14"/>
          <p:cNvSpPr txBox="1">
            <a:spLocks noGrp="1"/>
          </p:cNvSpPr>
          <p:nvPr>
            <p:ph type="subTitle" idx="1"/>
          </p:nvPr>
        </p:nvSpPr>
        <p:spPr>
          <a:xfrm>
            <a:off x="311700" y="4449800"/>
            <a:ext cx="8520600" cy="792600"/>
          </a:xfrm>
          <a:prstGeom prst="rect">
            <a:avLst/>
          </a:prstGeom>
        </p:spPr>
        <p:txBody>
          <a:bodyPr spcFirstLastPara="1" wrap="square" lIns="91425" tIns="91425" rIns="91425" bIns="91425" anchor="t" anchorCtr="0">
            <a:normAutofit/>
          </a:bodyPr>
          <a:lstStyle/>
          <a:p>
            <a:pPr marL="0" indent="0"/>
            <a:r>
              <a:rPr lang="en">
                <a:latin typeface="Roboto Slab"/>
                <a:ea typeface="Roboto Slab"/>
                <a:cs typeface="Roboto Slab"/>
                <a:sym typeface="Roboto Slab"/>
              </a:rPr>
              <a:t>April 18, 2024</a:t>
            </a: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1544300"/>
            <a:ext cx="8520600" cy="1126500"/>
          </a:xfrm>
          <a:prstGeom prst="rect">
            <a:avLst/>
          </a:prstGeom>
        </p:spPr>
        <p:txBody>
          <a:bodyPr spcFirstLastPara="1" wrap="square" lIns="91425" tIns="91425" rIns="91425" bIns="91425" anchor="b" anchorCtr="0">
            <a:normAutofit/>
          </a:bodyPr>
          <a:lstStyle/>
          <a:p>
            <a:r>
              <a:rPr lang="en"/>
              <a:t>Strategic Planning</a:t>
            </a:r>
            <a:endParaRPr/>
          </a:p>
        </p:txBody>
      </p:sp>
      <p:pic>
        <p:nvPicPr>
          <p:cNvPr id="70" name="Google Shape;70;p15"/>
          <p:cNvPicPr preferRelativeResize="0"/>
          <p:nvPr/>
        </p:nvPicPr>
        <p:blipFill>
          <a:blip r:embed="rId3">
            <a:alphaModFix/>
          </a:blip>
          <a:stretch>
            <a:fillRect/>
          </a:stretch>
        </p:blipFill>
        <p:spPr>
          <a:xfrm>
            <a:off x="3485597" y="2771801"/>
            <a:ext cx="2172800" cy="2890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96201" y="436953"/>
            <a:ext cx="7566000" cy="572700"/>
          </a:xfrm>
          <a:prstGeom prst="rect">
            <a:avLst/>
          </a:prstGeom>
        </p:spPr>
        <p:txBody>
          <a:bodyPr spcFirstLastPara="1" wrap="square" lIns="91425" tIns="91425" rIns="91425" bIns="91425" anchor="t" anchorCtr="0">
            <a:normAutofit fontScale="90000"/>
          </a:bodyPr>
          <a:lstStyle/>
          <a:p>
            <a:r>
              <a:rPr lang="en" dirty="0"/>
              <a:t>Mission</a:t>
            </a:r>
            <a:endParaRPr dirty="0"/>
          </a:p>
        </p:txBody>
      </p:sp>
      <p:pic>
        <p:nvPicPr>
          <p:cNvPr id="76" name="Google Shape;76;p16"/>
          <p:cNvPicPr preferRelativeResize="0"/>
          <p:nvPr/>
        </p:nvPicPr>
        <p:blipFill>
          <a:blip r:embed="rId3">
            <a:alphaModFix/>
          </a:blip>
          <a:stretch>
            <a:fillRect/>
          </a:stretch>
        </p:blipFill>
        <p:spPr>
          <a:xfrm>
            <a:off x="1537413" y="2185776"/>
            <a:ext cx="6069175" cy="3198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374960"/>
            <a:ext cx="7566000" cy="572700"/>
          </a:xfrm>
          <a:prstGeom prst="rect">
            <a:avLst/>
          </a:prstGeom>
        </p:spPr>
        <p:txBody>
          <a:bodyPr spcFirstLastPara="1" wrap="square" lIns="91425" tIns="91425" rIns="91425" bIns="91425" anchor="t" anchorCtr="0">
            <a:normAutofit fontScale="90000"/>
          </a:bodyPr>
          <a:lstStyle/>
          <a:p>
            <a:r>
              <a:rPr lang="en" dirty="0"/>
              <a:t>Vision</a:t>
            </a:r>
            <a:endParaRPr dirty="0"/>
          </a:p>
        </p:txBody>
      </p:sp>
      <p:pic>
        <p:nvPicPr>
          <p:cNvPr id="82" name="Google Shape;82;p17"/>
          <p:cNvPicPr preferRelativeResize="0"/>
          <p:nvPr/>
        </p:nvPicPr>
        <p:blipFill>
          <a:blip r:embed="rId3">
            <a:alphaModFix/>
          </a:blip>
          <a:stretch>
            <a:fillRect/>
          </a:stretch>
        </p:blipFill>
        <p:spPr>
          <a:xfrm>
            <a:off x="2324200" y="2170226"/>
            <a:ext cx="4495600" cy="3201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42697" y="460200"/>
            <a:ext cx="7566000" cy="572700"/>
          </a:xfrm>
          <a:prstGeom prst="rect">
            <a:avLst/>
          </a:prstGeom>
        </p:spPr>
        <p:txBody>
          <a:bodyPr spcFirstLastPara="1" wrap="square" lIns="91425" tIns="91425" rIns="91425" bIns="91425" anchor="t" anchorCtr="0">
            <a:normAutofit fontScale="90000"/>
          </a:bodyPr>
          <a:lstStyle/>
          <a:p>
            <a:r>
              <a:rPr lang="en"/>
              <a:t>Navigational Stars</a:t>
            </a:r>
            <a:endParaRPr/>
          </a:p>
        </p:txBody>
      </p:sp>
      <p:pic>
        <p:nvPicPr>
          <p:cNvPr id="88" name="Google Shape;88;p18"/>
          <p:cNvPicPr preferRelativeResize="0"/>
          <p:nvPr/>
        </p:nvPicPr>
        <p:blipFill>
          <a:blip r:embed="rId3">
            <a:alphaModFix/>
          </a:blip>
          <a:stretch>
            <a:fillRect/>
          </a:stretch>
        </p:blipFill>
        <p:spPr>
          <a:xfrm>
            <a:off x="90226" y="2030375"/>
            <a:ext cx="3614851" cy="1864800"/>
          </a:xfrm>
          <a:prstGeom prst="rect">
            <a:avLst/>
          </a:prstGeom>
          <a:noFill/>
          <a:ln>
            <a:noFill/>
          </a:ln>
        </p:spPr>
      </p:pic>
      <p:pic>
        <p:nvPicPr>
          <p:cNvPr id="89" name="Google Shape;89;p18"/>
          <p:cNvPicPr preferRelativeResize="0"/>
          <p:nvPr/>
        </p:nvPicPr>
        <p:blipFill>
          <a:blip r:embed="rId4">
            <a:alphaModFix/>
          </a:blip>
          <a:stretch>
            <a:fillRect/>
          </a:stretch>
        </p:blipFill>
        <p:spPr>
          <a:xfrm>
            <a:off x="3774950" y="3048664"/>
            <a:ext cx="5276850" cy="2314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390458"/>
            <a:ext cx="7566000" cy="572700"/>
          </a:xfrm>
          <a:prstGeom prst="rect">
            <a:avLst/>
          </a:prstGeom>
        </p:spPr>
        <p:txBody>
          <a:bodyPr spcFirstLastPara="1" wrap="square" lIns="91425" tIns="91425" rIns="91425" bIns="91425" anchor="t" anchorCtr="0">
            <a:normAutofit fontScale="90000"/>
          </a:bodyPr>
          <a:lstStyle/>
          <a:p>
            <a:r>
              <a:rPr lang="en" dirty="0"/>
              <a:t>Instruction</a:t>
            </a:r>
            <a:endParaRPr dirty="0"/>
          </a:p>
        </p:txBody>
      </p:sp>
      <p:pic>
        <p:nvPicPr>
          <p:cNvPr id="95" name="Google Shape;95;p19"/>
          <p:cNvPicPr preferRelativeResize="0"/>
          <p:nvPr/>
        </p:nvPicPr>
        <p:blipFill>
          <a:blip r:embed="rId3">
            <a:alphaModFix/>
          </a:blip>
          <a:stretch>
            <a:fillRect/>
          </a:stretch>
        </p:blipFill>
        <p:spPr>
          <a:xfrm>
            <a:off x="2209201" y="2443075"/>
            <a:ext cx="4725600" cy="2506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83448"/>
            <a:ext cx="7566000" cy="572700"/>
          </a:xfrm>
          <a:prstGeom prst="rect">
            <a:avLst/>
          </a:prstGeom>
        </p:spPr>
        <p:txBody>
          <a:bodyPr spcFirstLastPara="1" wrap="square" lIns="91425" tIns="91425" rIns="91425" bIns="91425" anchor="t" anchorCtr="0">
            <a:normAutofit fontScale="90000"/>
          </a:bodyPr>
          <a:lstStyle/>
          <a:p>
            <a:r>
              <a:rPr lang="en" dirty="0"/>
              <a:t>Strategic Goals &amp; KPIs</a:t>
            </a:r>
            <a:endParaRPr dirty="0"/>
          </a:p>
        </p:txBody>
      </p:sp>
      <p:pic>
        <p:nvPicPr>
          <p:cNvPr id="101" name="Google Shape;101;p20"/>
          <p:cNvPicPr preferRelativeResize="0"/>
          <p:nvPr/>
        </p:nvPicPr>
        <p:blipFill>
          <a:blip r:embed="rId3">
            <a:alphaModFix/>
          </a:blip>
          <a:stretch>
            <a:fillRect/>
          </a:stretch>
        </p:blipFill>
        <p:spPr>
          <a:xfrm>
            <a:off x="2646450" y="1999300"/>
            <a:ext cx="4114350" cy="365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568B-D645-241A-C573-41D04F5CB064}"/>
              </a:ext>
            </a:extLst>
          </p:cNvPr>
          <p:cNvSpPr>
            <a:spLocks noGrp="1"/>
          </p:cNvSpPr>
          <p:nvPr>
            <p:ph type="title"/>
          </p:nvPr>
        </p:nvSpPr>
        <p:spPr/>
        <p:txBody>
          <a:bodyPr/>
          <a:lstStyle/>
          <a:p>
            <a:r>
              <a:rPr lang="en-US"/>
              <a:t>Icebreaker Question:	</a:t>
            </a:r>
          </a:p>
        </p:txBody>
      </p:sp>
      <p:sp>
        <p:nvSpPr>
          <p:cNvPr id="3" name="Content Placeholder 2">
            <a:extLst>
              <a:ext uri="{FF2B5EF4-FFF2-40B4-BE49-F238E27FC236}">
                <a16:creationId xmlns:a16="http://schemas.microsoft.com/office/drawing/2014/main" id="{0AB8432F-A363-7205-0A33-F4868AA7C6EA}"/>
              </a:ext>
            </a:extLst>
          </p:cNvPr>
          <p:cNvSpPr>
            <a:spLocks noGrp="1"/>
          </p:cNvSpPr>
          <p:nvPr>
            <p:ph idx="1"/>
          </p:nvPr>
        </p:nvSpPr>
        <p:spPr/>
        <p:txBody>
          <a:bodyPr>
            <a:normAutofit/>
          </a:bodyPr>
          <a:lstStyle/>
          <a:p>
            <a:endParaRPr lang="en-US" dirty="0"/>
          </a:p>
          <a:p>
            <a:r>
              <a:rPr lang="en-US" dirty="0"/>
              <a:t>What’s your favorite summertime dessert?</a:t>
            </a:r>
          </a:p>
          <a:p>
            <a:pPr marL="0" indent="0">
              <a:buNone/>
            </a:pPr>
            <a:endParaRPr lang="en-US" dirty="0"/>
          </a:p>
          <a:p>
            <a:r>
              <a:rPr lang="en-US" dirty="0"/>
              <a:t>Put it in the chat along with your name and your school</a:t>
            </a:r>
          </a:p>
          <a:p>
            <a:pPr marL="0" indent="0" algn="ctr">
              <a:buNone/>
            </a:pPr>
            <a:endParaRPr lang="en-US" sz="1800" b="1" i="1" dirty="0"/>
          </a:p>
          <a:p>
            <a:pPr marL="0" indent="0" algn="ctr">
              <a:buNone/>
            </a:pPr>
            <a:endParaRPr lang="en-US" sz="1800" b="1" i="1" dirty="0"/>
          </a:p>
          <a:p>
            <a:pPr marL="0" indent="0" algn="ctr">
              <a:buNone/>
            </a:pPr>
            <a:endParaRPr lang="en-US" sz="1600" i="1" dirty="0"/>
          </a:p>
        </p:txBody>
      </p:sp>
    </p:spTree>
    <p:extLst>
      <p:ext uri="{BB962C8B-B14F-4D97-AF65-F5344CB8AC3E}">
        <p14:creationId xmlns:p14="http://schemas.microsoft.com/office/powerpoint/2010/main" val="348208156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4702"/>
            <a:ext cx="7566000" cy="572700"/>
          </a:xfrm>
          <a:prstGeom prst="rect">
            <a:avLst/>
          </a:prstGeom>
        </p:spPr>
        <p:txBody>
          <a:bodyPr spcFirstLastPara="1" wrap="square" lIns="91425" tIns="91425" rIns="91425" bIns="91425" anchor="t" anchorCtr="0">
            <a:normAutofit fontScale="90000"/>
          </a:bodyPr>
          <a:lstStyle/>
          <a:p>
            <a:r>
              <a:rPr lang="en" dirty="0"/>
              <a:t>Finance</a:t>
            </a:r>
            <a:endParaRPr dirty="0"/>
          </a:p>
        </p:txBody>
      </p:sp>
      <p:pic>
        <p:nvPicPr>
          <p:cNvPr id="107" name="Google Shape;107;p21"/>
          <p:cNvPicPr preferRelativeResize="0"/>
          <p:nvPr/>
        </p:nvPicPr>
        <p:blipFill>
          <a:blip r:embed="rId3">
            <a:alphaModFix/>
          </a:blip>
          <a:stretch>
            <a:fillRect/>
          </a:stretch>
        </p:blipFill>
        <p:spPr>
          <a:xfrm>
            <a:off x="1181803" y="2411076"/>
            <a:ext cx="6780401" cy="2719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67949"/>
            <a:ext cx="7566000" cy="572700"/>
          </a:xfrm>
          <a:prstGeom prst="rect">
            <a:avLst/>
          </a:prstGeom>
        </p:spPr>
        <p:txBody>
          <a:bodyPr spcFirstLastPara="1" wrap="square" lIns="91425" tIns="91425" rIns="91425" bIns="91425" anchor="t" anchorCtr="0">
            <a:normAutofit fontScale="90000"/>
          </a:bodyPr>
          <a:lstStyle/>
          <a:p>
            <a:r>
              <a:rPr lang="en" dirty="0"/>
              <a:t>Operations</a:t>
            </a:r>
            <a:endParaRPr dirty="0"/>
          </a:p>
        </p:txBody>
      </p:sp>
      <p:pic>
        <p:nvPicPr>
          <p:cNvPr id="113" name="Google Shape;113;p22"/>
          <p:cNvPicPr preferRelativeResize="0"/>
          <p:nvPr/>
        </p:nvPicPr>
        <p:blipFill>
          <a:blip r:embed="rId3">
            <a:alphaModFix/>
          </a:blip>
          <a:stretch>
            <a:fillRect/>
          </a:stretch>
        </p:blipFill>
        <p:spPr>
          <a:xfrm>
            <a:off x="1402640" y="2395525"/>
            <a:ext cx="6338725" cy="2750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03951" y="498946"/>
            <a:ext cx="7566000" cy="572700"/>
          </a:xfrm>
          <a:prstGeom prst="rect">
            <a:avLst/>
          </a:prstGeom>
        </p:spPr>
        <p:txBody>
          <a:bodyPr spcFirstLastPara="1" wrap="square" lIns="91425" tIns="91425" rIns="91425" bIns="91425" anchor="t" anchorCtr="0">
            <a:normAutofit fontScale="90000"/>
          </a:bodyPr>
          <a:lstStyle/>
          <a:p>
            <a:r>
              <a:rPr lang="en" dirty="0"/>
              <a:t>Governance</a:t>
            </a:r>
            <a:endParaRPr dirty="0"/>
          </a:p>
        </p:txBody>
      </p:sp>
      <p:pic>
        <p:nvPicPr>
          <p:cNvPr id="119" name="Google Shape;119;p23"/>
          <p:cNvPicPr preferRelativeResize="0"/>
          <p:nvPr/>
        </p:nvPicPr>
        <p:blipFill>
          <a:blip r:embed="rId3">
            <a:alphaModFix/>
          </a:blip>
          <a:stretch>
            <a:fillRect/>
          </a:stretch>
        </p:blipFill>
        <p:spPr>
          <a:xfrm>
            <a:off x="996475" y="2310075"/>
            <a:ext cx="7151050" cy="2694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ctrTitle"/>
          </p:nvPr>
        </p:nvSpPr>
        <p:spPr>
          <a:xfrm>
            <a:off x="311700" y="2577675"/>
            <a:ext cx="8520600" cy="1379700"/>
          </a:xfrm>
          <a:prstGeom prst="rect">
            <a:avLst/>
          </a:prstGeom>
        </p:spPr>
        <p:txBody>
          <a:bodyPr spcFirstLastPara="1" wrap="square" lIns="91425" tIns="91425" rIns="91425" bIns="91425" anchor="b" anchorCtr="0">
            <a:normAutofit fontScale="90000"/>
          </a:bodyPr>
          <a:lstStyle/>
          <a:p>
            <a:r>
              <a:rPr lang="en"/>
              <a:t>School Leader</a:t>
            </a:r>
            <a:endParaRPr/>
          </a:p>
          <a:p>
            <a:r>
              <a:rPr lang="en"/>
              <a:t>Evaluation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88452" y="436952"/>
            <a:ext cx="7566000" cy="572700"/>
          </a:xfrm>
          <a:prstGeom prst="rect">
            <a:avLst/>
          </a:prstGeom>
        </p:spPr>
        <p:txBody>
          <a:bodyPr spcFirstLastPara="1" wrap="square" lIns="91425" tIns="91425" rIns="91425" bIns="91425" anchor="t" anchorCtr="0">
            <a:normAutofit fontScale="90000"/>
          </a:bodyPr>
          <a:lstStyle/>
          <a:p>
            <a:r>
              <a:rPr lang="en" dirty="0"/>
              <a:t>Evaluation Policy</a:t>
            </a:r>
            <a:endParaRPr dirty="0"/>
          </a:p>
        </p:txBody>
      </p:sp>
      <p:pic>
        <p:nvPicPr>
          <p:cNvPr id="130" name="Google Shape;130;p25"/>
          <p:cNvPicPr preferRelativeResize="0"/>
          <p:nvPr/>
        </p:nvPicPr>
        <p:blipFill>
          <a:blip r:embed="rId3">
            <a:alphaModFix/>
          </a:blip>
          <a:stretch>
            <a:fillRect/>
          </a:stretch>
        </p:blipFill>
        <p:spPr>
          <a:xfrm>
            <a:off x="2927564" y="1975975"/>
            <a:ext cx="3288875" cy="358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367211"/>
            <a:ext cx="7566000" cy="572700"/>
          </a:xfrm>
          <a:prstGeom prst="rect">
            <a:avLst/>
          </a:prstGeom>
        </p:spPr>
        <p:txBody>
          <a:bodyPr spcFirstLastPara="1" wrap="square" lIns="91425" tIns="91425" rIns="91425" bIns="91425" anchor="t" anchorCtr="0">
            <a:normAutofit fontScale="90000"/>
          </a:bodyPr>
          <a:lstStyle/>
          <a:p>
            <a:r>
              <a:rPr lang="en" dirty="0"/>
              <a:t>Evaluation Criteria</a:t>
            </a:r>
            <a:endParaRPr dirty="0"/>
          </a:p>
        </p:txBody>
      </p:sp>
      <p:pic>
        <p:nvPicPr>
          <p:cNvPr id="136" name="Google Shape;136;p26"/>
          <p:cNvPicPr preferRelativeResize="0"/>
          <p:nvPr/>
        </p:nvPicPr>
        <p:blipFill>
          <a:blip r:embed="rId3">
            <a:alphaModFix/>
          </a:blip>
          <a:stretch>
            <a:fillRect/>
          </a:stretch>
        </p:blipFill>
        <p:spPr>
          <a:xfrm>
            <a:off x="1204138" y="2380101"/>
            <a:ext cx="6735726" cy="946875"/>
          </a:xfrm>
          <a:prstGeom prst="rect">
            <a:avLst/>
          </a:prstGeom>
          <a:noFill/>
          <a:ln>
            <a:noFill/>
          </a:ln>
        </p:spPr>
      </p:pic>
      <p:pic>
        <p:nvPicPr>
          <p:cNvPr id="137" name="Google Shape;137;p26"/>
          <p:cNvPicPr preferRelativeResize="0"/>
          <p:nvPr/>
        </p:nvPicPr>
        <p:blipFill>
          <a:blip r:embed="rId4">
            <a:alphaModFix/>
          </a:blip>
          <a:stretch>
            <a:fillRect/>
          </a:stretch>
        </p:blipFill>
        <p:spPr>
          <a:xfrm>
            <a:off x="1403300" y="3264826"/>
            <a:ext cx="6575424" cy="54230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280704" y="545441"/>
            <a:ext cx="7566000" cy="572700"/>
          </a:xfrm>
          <a:prstGeom prst="rect">
            <a:avLst/>
          </a:prstGeom>
        </p:spPr>
        <p:txBody>
          <a:bodyPr spcFirstLastPara="1" wrap="square" lIns="91425" tIns="91425" rIns="91425" bIns="91425" anchor="t" anchorCtr="0">
            <a:normAutofit fontScale="90000"/>
          </a:bodyPr>
          <a:lstStyle/>
          <a:p>
            <a:r>
              <a:rPr lang="en" dirty="0"/>
              <a:t>Evaluation Evidence</a:t>
            </a:r>
            <a:endParaRPr dirty="0"/>
          </a:p>
        </p:txBody>
      </p:sp>
      <p:pic>
        <p:nvPicPr>
          <p:cNvPr id="143" name="Google Shape;143;p27"/>
          <p:cNvPicPr preferRelativeResize="0"/>
          <p:nvPr/>
        </p:nvPicPr>
        <p:blipFill>
          <a:blip r:embed="rId3">
            <a:alphaModFix/>
          </a:blip>
          <a:stretch>
            <a:fillRect/>
          </a:stretch>
        </p:blipFill>
        <p:spPr>
          <a:xfrm>
            <a:off x="1557339" y="2014826"/>
            <a:ext cx="6029325" cy="3495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280703" y="421455"/>
            <a:ext cx="7566000" cy="572700"/>
          </a:xfrm>
          <a:prstGeom prst="rect">
            <a:avLst/>
          </a:prstGeom>
        </p:spPr>
        <p:txBody>
          <a:bodyPr spcFirstLastPara="1" wrap="square" lIns="91425" tIns="91425" rIns="91425" bIns="91425" anchor="t" anchorCtr="0">
            <a:normAutofit fontScale="90000"/>
          </a:bodyPr>
          <a:lstStyle/>
          <a:p>
            <a:r>
              <a:rPr lang="en"/>
              <a:t>Evaluation Findings &amp; Recommendations</a:t>
            </a:r>
            <a:endParaRPr/>
          </a:p>
        </p:txBody>
      </p:sp>
      <p:pic>
        <p:nvPicPr>
          <p:cNvPr id="149" name="Google Shape;149;p28"/>
          <p:cNvPicPr preferRelativeResize="0"/>
          <p:nvPr/>
        </p:nvPicPr>
        <p:blipFill>
          <a:blip r:embed="rId3">
            <a:alphaModFix/>
          </a:blip>
          <a:stretch>
            <a:fillRect/>
          </a:stretch>
        </p:blipFill>
        <p:spPr>
          <a:xfrm>
            <a:off x="1585901" y="2185776"/>
            <a:ext cx="5972175" cy="2733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280704" y="444703"/>
            <a:ext cx="7566000" cy="572700"/>
          </a:xfrm>
          <a:prstGeom prst="rect">
            <a:avLst/>
          </a:prstGeom>
        </p:spPr>
        <p:txBody>
          <a:bodyPr spcFirstLastPara="1" wrap="square" lIns="91425" tIns="91425" rIns="91425" bIns="91425" anchor="t" anchorCtr="0">
            <a:normAutofit fontScale="90000"/>
          </a:bodyPr>
          <a:lstStyle/>
          <a:p>
            <a:r>
              <a:rPr lang="en" dirty="0"/>
              <a:t>Evaluation Process Overview</a:t>
            </a:r>
            <a:endParaRPr dirty="0"/>
          </a:p>
        </p:txBody>
      </p:sp>
      <p:pic>
        <p:nvPicPr>
          <p:cNvPr id="155" name="Google Shape;155;p29"/>
          <p:cNvPicPr preferRelativeResize="0"/>
          <p:nvPr/>
        </p:nvPicPr>
        <p:blipFill>
          <a:blip r:embed="rId3">
            <a:alphaModFix/>
          </a:blip>
          <a:stretch>
            <a:fillRect/>
          </a:stretch>
        </p:blipFill>
        <p:spPr>
          <a:xfrm>
            <a:off x="2321025" y="2061451"/>
            <a:ext cx="4501950" cy="3550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390458"/>
            <a:ext cx="7566000" cy="572700"/>
          </a:xfrm>
          <a:prstGeom prst="rect">
            <a:avLst/>
          </a:prstGeom>
        </p:spPr>
        <p:txBody>
          <a:bodyPr spcFirstLastPara="1" wrap="square" lIns="91425" tIns="91425" rIns="91425" bIns="91425" anchor="t" anchorCtr="0">
            <a:normAutofit fontScale="90000"/>
          </a:bodyPr>
          <a:lstStyle/>
          <a:p>
            <a:r>
              <a:rPr lang="en" dirty="0"/>
              <a:t>Evaluation Rubric</a:t>
            </a:r>
            <a:endParaRPr dirty="0"/>
          </a:p>
        </p:txBody>
      </p:sp>
      <p:pic>
        <p:nvPicPr>
          <p:cNvPr id="161" name="Google Shape;161;p30"/>
          <p:cNvPicPr preferRelativeResize="0"/>
          <p:nvPr/>
        </p:nvPicPr>
        <p:blipFill>
          <a:blip r:embed="rId3">
            <a:alphaModFix/>
          </a:blip>
          <a:stretch>
            <a:fillRect/>
          </a:stretch>
        </p:blipFill>
        <p:spPr>
          <a:xfrm>
            <a:off x="616550" y="2527625"/>
            <a:ext cx="7910900" cy="166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1193-0C3D-CAFD-D0A5-F512792B3F56}"/>
              </a:ext>
            </a:extLst>
          </p:cNvPr>
          <p:cNvSpPr>
            <a:spLocks noGrp="1"/>
          </p:cNvSpPr>
          <p:nvPr>
            <p:ph type="title"/>
          </p:nvPr>
        </p:nvSpPr>
        <p:spPr/>
        <p:txBody>
          <a:bodyPr/>
          <a:lstStyle/>
          <a:p>
            <a:r>
              <a:rPr lang="en-US" dirty="0"/>
              <a:t>Legislative Update Email</a:t>
            </a:r>
          </a:p>
        </p:txBody>
      </p:sp>
      <p:sp>
        <p:nvSpPr>
          <p:cNvPr id="3" name="Content Placeholder 2">
            <a:extLst>
              <a:ext uri="{FF2B5EF4-FFF2-40B4-BE49-F238E27FC236}">
                <a16:creationId xmlns:a16="http://schemas.microsoft.com/office/drawing/2014/main" id="{0C0C11F6-A745-907F-0D58-A8232DED321D}"/>
              </a:ext>
            </a:extLst>
          </p:cNvPr>
          <p:cNvSpPr>
            <a:spLocks noGrp="1"/>
          </p:cNvSpPr>
          <p:nvPr>
            <p:ph idx="1"/>
          </p:nvPr>
        </p:nvSpPr>
        <p:spPr/>
        <p:txBody>
          <a:bodyPr>
            <a:normAutofit/>
          </a:bodyPr>
          <a:lstStyle/>
          <a:p>
            <a:r>
              <a:rPr lang="en-US" dirty="0"/>
              <a:t>Check your email for a Legislative Update</a:t>
            </a:r>
          </a:p>
          <a:p>
            <a:r>
              <a:rPr lang="en-US" dirty="0"/>
              <a:t>In the event you didn’t receive the Legislative Update this morning, here’s the link to be added to the listserv:</a:t>
            </a:r>
          </a:p>
          <a:p>
            <a:pPr marL="0" indent="0" algn="ctr">
              <a:buNone/>
            </a:pPr>
            <a:r>
              <a:rPr lang="en-US" sz="2000" dirty="0">
                <a:hlinkClick r:id="rId2"/>
              </a:rPr>
              <a:t>https://resources.csi.state.co.us/school-board-governance-library/</a:t>
            </a:r>
            <a:r>
              <a:rPr lang="en-US" sz="2000" dirty="0"/>
              <a:t> </a:t>
            </a:r>
          </a:p>
        </p:txBody>
      </p:sp>
      <p:pic>
        <p:nvPicPr>
          <p:cNvPr id="9" name="Picture 8" descr="Screenshot of the School Board Governance Library webpage, with an arrow pointing at the Subscribe link">
            <a:extLst>
              <a:ext uri="{FF2B5EF4-FFF2-40B4-BE49-F238E27FC236}">
                <a16:creationId xmlns:a16="http://schemas.microsoft.com/office/drawing/2014/main" id="{54909E62-9D7C-0FE4-AA0C-40B50837E70C}"/>
              </a:ext>
            </a:extLst>
          </p:cNvPr>
          <p:cNvPicPr>
            <a:picLocks noChangeAspect="1"/>
          </p:cNvPicPr>
          <p:nvPr/>
        </p:nvPicPr>
        <p:blipFill>
          <a:blip r:embed="rId3"/>
          <a:stretch>
            <a:fillRect/>
          </a:stretch>
        </p:blipFill>
        <p:spPr>
          <a:xfrm>
            <a:off x="1528762" y="3581400"/>
            <a:ext cx="6086475" cy="2990850"/>
          </a:xfrm>
          <a:prstGeom prst="rect">
            <a:avLst/>
          </a:prstGeom>
        </p:spPr>
      </p:pic>
    </p:spTree>
    <p:extLst>
      <p:ext uri="{BB962C8B-B14F-4D97-AF65-F5344CB8AC3E}">
        <p14:creationId xmlns:p14="http://schemas.microsoft.com/office/powerpoint/2010/main" val="3655558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436953"/>
            <a:ext cx="7566000" cy="572700"/>
          </a:xfrm>
          <a:prstGeom prst="rect">
            <a:avLst/>
          </a:prstGeom>
        </p:spPr>
        <p:txBody>
          <a:bodyPr spcFirstLastPara="1" wrap="square" lIns="91425" tIns="91425" rIns="91425" bIns="91425" anchor="t" anchorCtr="0">
            <a:normAutofit fontScale="90000"/>
          </a:bodyPr>
          <a:lstStyle/>
          <a:p>
            <a:r>
              <a:rPr lang="en"/>
              <a:t>Evaluation Timeline</a:t>
            </a:r>
            <a:endParaRPr/>
          </a:p>
        </p:txBody>
      </p:sp>
      <p:pic>
        <p:nvPicPr>
          <p:cNvPr id="167" name="Google Shape;167;p31"/>
          <p:cNvPicPr preferRelativeResize="0"/>
          <p:nvPr/>
        </p:nvPicPr>
        <p:blipFill>
          <a:blip r:embed="rId3">
            <a:alphaModFix/>
          </a:blip>
          <a:stretch>
            <a:fillRect/>
          </a:stretch>
        </p:blipFill>
        <p:spPr>
          <a:xfrm>
            <a:off x="3036001" y="2045925"/>
            <a:ext cx="3072001" cy="3556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491197"/>
            <a:ext cx="7566000" cy="572700"/>
          </a:xfrm>
          <a:prstGeom prst="rect">
            <a:avLst/>
          </a:prstGeom>
        </p:spPr>
        <p:txBody>
          <a:bodyPr spcFirstLastPara="1" wrap="square" lIns="91425" tIns="91425" rIns="91425" bIns="91425" anchor="t" anchorCtr="0">
            <a:normAutofit fontScale="90000"/>
          </a:bodyPr>
          <a:lstStyle/>
          <a:p>
            <a:r>
              <a:rPr lang="en" dirty="0"/>
              <a:t>Board Calendar</a:t>
            </a:r>
            <a:endParaRPr dirty="0"/>
          </a:p>
        </p:txBody>
      </p:sp>
      <p:pic>
        <p:nvPicPr>
          <p:cNvPr id="173" name="Google Shape;173;p32"/>
          <p:cNvPicPr preferRelativeResize="0"/>
          <p:nvPr/>
        </p:nvPicPr>
        <p:blipFill>
          <a:blip r:embed="rId3">
            <a:alphaModFix/>
          </a:blip>
          <a:stretch>
            <a:fillRect/>
          </a:stretch>
        </p:blipFill>
        <p:spPr>
          <a:xfrm>
            <a:off x="3103751" y="1991625"/>
            <a:ext cx="2936501" cy="35614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2D5C-4C8D-298C-0C7D-C3CA97D5889D}"/>
              </a:ext>
            </a:extLst>
          </p:cNvPr>
          <p:cNvSpPr>
            <a:spLocks noGrp="1"/>
          </p:cNvSpPr>
          <p:nvPr>
            <p:ph type="title"/>
          </p:nvPr>
        </p:nvSpPr>
        <p:spPr>
          <a:xfrm>
            <a:off x="1008213" y="2413719"/>
            <a:ext cx="7886700" cy="730249"/>
          </a:xfrm>
        </p:spPr>
        <p:txBody>
          <a:bodyPr/>
          <a:lstStyle/>
          <a:p>
            <a:r>
              <a:rPr lang="en-US"/>
              <a:t>Questions and Discussion?</a:t>
            </a:r>
          </a:p>
        </p:txBody>
      </p:sp>
    </p:spTree>
    <p:extLst>
      <p:ext uri="{BB962C8B-B14F-4D97-AF65-F5344CB8AC3E}">
        <p14:creationId xmlns:p14="http://schemas.microsoft.com/office/powerpoint/2010/main" val="404102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139697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Joshua Perdue</a:t>
            </a:r>
            <a:endParaRPr/>
          </a:p>
        </p:txBody>
      </p:sp>
      <p:sp>
        <p:nvSpPr>
          <p:cNvPr id="65" name="Google Shape;65;p13"/>
          <p:cNvSpPr txBox="1">
            <a:spLocks noGrp="1"/>
          </p:cNvSpPr>
          <p:nvPr>
            <p:ph type="subTitle" idx="1"/>
          </p:nvPr>
        </p:nvSpPr>
        <p:spPr>
          <a:xfrm>
            <a:off x="311700" y="273581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Accountability and Assessment Coordinator</a:t>
            </a:r>
            <a:endParaRPr/>
          </a:p>
          <a:p>
            <a:pPr marL="0" lvl="0" indent="0" algn="l" rtl="0">
              <a:spcBef>
                <a:spcPts val="0"/>
              </a:spcBef>
              <a:spcAft>
                <a:spcPts val="0"/>
              </a:spcAft>
              <a:buNone/>
            </a:pPr>
            <a:r>
              <a:rPr lang="en"/>
              <a:t>Durango School District 9-R</a:t>
            </a:r>
            <a:endParaRPr/>
          </a:p>
        </p:txBody>
      </p:sp>
    </p:spTree>
    <p:extLst>
      <p:ext uri="{BB962C8B-B14F-4D97-AF65-F5344CB8AC3E}">
        <p14:creationId xmlns:p14="http://schemas.microsoft.com/office/powerpoint/2010/main" val="199816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675" y="8572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 </a:t>
            </a:r>
            <a:endParaRPr/>
          </a:p>
        </p:txBody>
      </p:sp>
      <p:sp>
        <p:nvSpPr>
          <p:cNvPr id="71" name="Google Shape;71;p14"/>
          <p:cNvSpPr txBox="1"/>
          <p:nvPr/>
        </p:nvSpPr>
        <p:spPr>
          <a:xfrm>
            <a:off x="-25" y="2142750"/>
            <a:ext cx="9144000" cy="3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latin typeface="Roboto"/>
                <a:ea typeface="Roboto"/>
                <a:cs typeface="Roboto"/>
                <a:sym typeface="Roboto"/>
              </a:rPr>
              <a:t>Professional Background</a:t>
            </a:r>
            <a:endParaRPr sz="2000">
              <a:solidFill>
                <a:schemeClr val="dk2"/>
              </a:solidFill>
              <a:latin typeface="Roboto"/>
              <a:ea typeface="Roboto"/>
              <a:cs typeface="Roboto"/>
              <a:sym typeface="Roboto"/>
            </a:endParaRPr>
          </a:p>
          <a:p>
            <a:pPr marL="457200" lvl="0" indent="0" algn="l" rtl="0">
              <a:spcBef>
                <a:spcPts val="0"/>
              </a:spcBef>
              <a:spcAft>
                <a:spcPts val="0"/>
              </a:spcAft>
              <a:buNone/>
            </a:pP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Data Analyst, Aurora Public Schools</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Data Analyst, Accountability Unit, Colorado Department of Education</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Data Scientist, Abre</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Consultant, K-12 Custom Analytics, LLC</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Accountability and Assessment Coordinator, Durango School District 9-R</a:t>
            </a:r>
            <a:endParaRPr sz="1600">
              <a:solidFill>
                <a:schemeClr val="dk2"/>
              </a:solidFill>
              <a:latin typeface="Roboto"/>
              <a:ea typeface="Roboto"/>
              <a:cs typeface="Roboto"/>
              <a:sym typeface="Roboto"/>
            </a:endParaRPr>
          </a:p>
          <a:p>
            <a:pPr marL="0" lvl="0" indent="0" algn="l" rtl="0">
              <a:spcBef>
                <a:spcPts val="0"/>
              </a:spcBef>
              <a:spcAft>
                <a:spcPts val="0"/>
              </a:spcAft>
              <a:buNone/>
            </a:pPr>
            <a:endParaRPr sz="2000">
              <a:solidFill>
                <a:schemeClr val="dk2"/>
              </a:solidFill>
              <a:latin typeface="Roboto"/>
              <a:ea typeface="Roboto"/>
              <a:cs typeface="Roboto"/>
              <a:sym typeface="Roboto"/>
            </a:endParaRPr>
          </a:p>
          <a:p>
            <a:pPr marL="0" lvl="0" indent="0" algn="l" rtl="0">
              <a:spcBef>
                <a:spcPts val="0"/>
              </a:spcBef>
              <a:spcAft>
                <a:spcPts val="0"/>
              </a:spcAft>
              <a:buNone/>
            </a:pPr>
            <a:r>
              <a:rPr lang="en" sz="2000">
                <a:solidFill>
                  <a:schemeClr val="dk2"/>
                </a:solidFill>
                <a:latin typeface="Roboto"/>
                <a:ea typeface="Roboto"/>
                <a:cs typeface="Roboto"/>
                <a:sym typeface="Roboto"/>
              </a:rPr>
              <a:t>Key Responsibilities</a:t>
            </a:r>
            <a:endParaRPr sz="2000">
              <a:solidFill>
                <a:schemeClr val="dk2"/>
              </a:solidFill>
              <a:latin typeface="Roboto"/>
              <a:ea typeface="Roboto"/>
              <a:cs typeface="Roboto"/>
              <a:sym typeface="Roboto"/>
            </a:endParaRPr>
          </a:p>
          <a:p>
            <a:pPr marL="457200" lvl="0" indent="0" algn="l" rtl="0">
              <a:spcBef>
                <a:spcPts val="0"/>
              </a:spcBef>
              <a:spcAft>
                <a:spcPts val="0"/>
              </a:spcAft>
              <a:buNone/>
            </a:pP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Data Management</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Data Analysis</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Public Reporting</a:t>
            </a:r>
            <a:endParaRPr sz="1600">
              <a:solidFill>
                <a:schemeClr val="dk2"/>
              </a:solidFill>
              <a:latin typeface="Roboto"/>
              <a:ea typeface="Roboto"/>
              <a:cs typeface="Roboto"/>
              <a:sym typeface="Roboto"/>
            </a:endParaRPr>
          </a:p>
          <a:p>
            <a:pPr marL="457200" lvl="0" indent="0" algn="l" rtl="0">
              <a:spcBef>
                <a:spcPts val="0"/>
              </a:spcBef>
              <a:spcAft>
                <a:spcPts val="0"/>
              </a:spcAft>
              <a:buNone/>
            </a:pPr>
            <a:endParaRPr sz="13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55762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531181" y="62665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Public Dashboards: Guiding Questions </a:t>
            </a:r>
            <a:endParaRPr/>
          </a:p>
        </p:txBody>
      </p:sp>
      <p:sp>
        <p:nvSpPr>
          <p:cNvPr id="77" name="Google Shape;77;p15"/>
          <p:cNvSpPr txBox="1"/>
          <p:nvPr/>
        </p:nvSpPr>
        <p:spPr>
          <a:xfrm>
            <a:off x="-25" y="2142750"/>
            <a:ext cx="9144000" cy="3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latin typeface="Roboto"/>
                <a:ea typeface="Roboto"/>
                <a:cs typeface="Roboto"/>
                <a:sym typeface="Roboto"/>
              </a:rPr>
              <a:t>What information do you want to share?</a:t>
            </a:r>
            <a:endParaRPr sz="2000">
              <a:solidFill>
                <a:schemeClr val="dk2"/>
              </a:solidFill>
              <a:latin typeface="Roboto"/>
              <a:ea typeface="Roboto"/>
              <a:cs typeface="Roboto"/>
              <a:sym typeface="Roboto"/>
            </a:endParaRPr>
          </a:p>
          <a:p>
            <a:pPr marL="0" lvl="0" indent="0" algn="l" rtl="0">
              <a:spcBef>
                <a:spcPts val="0"/>
              </a:spcBef>
              <a:spcAft>
                <a:spcPts val="0"/>
              </a:spcAft>
              <a:buNone/>
            </a:pPr>
            <a:endParaRPr sz="8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questions are you trying to answer?</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are the relevant data elements and metrics?</a:t>
            </a:r>
            <a:endParaRPr sz="1600">
              <a:solidFill>
                <a:schemeClr val="dk2"/>
              </a:solidFill>
              <a:latin typeface="Roboto"/>
              <a:ea typeface="Roboto"/>
              <a:cs typeface="Roboto"/>
              <a:sym typeface="Roboto"/>
            </a:endParaRPr>
          </a:p>
          <a:p>
            <a:pPr marL="0" lvl="0" indent="0" algn="l" rtl="0">
              <a:spcBef>
                <a:spcPts val="0"/>
              </a:spcBef>
              <a:spcAft>
                <a:spcPts val="0"/>
              </a:spcAft>
              <a:buNone/>
            </a:pPr>
            <a:endParaRPr sz="2000">
              <a:solidFill>
                <a:schemeClr val="dk2"/>
              </a:solidFill>
              <a:latin typeface="Roboto"/>
              <a:ea typeface="Roboto"/>
              <a:cs typeface="Roboto"/>
              <a:sym typeface="Roboto"/>
            </a:endParaRPr>
          </a:p>
          <a:p>
            <a:pPr marL="0" lvl="0" indent="0" algn="l" rtl="0">
              <a:spcBef>
                <a:spcPts val="0"/>
              </a:spcBef>
              <a:spcAft>
                <a:spcPts val="0"/>
              </a:spcAft>
              <a:buNone/>
            </a:pPr>
            <a:r>
              <a:rPr lang="en" sz="2000">
                <a:solidFill>
                  <a:schemeClr val="dk2"/>
                </a:solidFill>
                <a:latin typeface="Roboto"/>
                <a:ea typeface="Roboto"/>
                <a:cs typeface="Roboto"/>
                <a:sym typeface="Roboto"/>
              </a:rPr>
              <a:t>Who is the intended audience?</a:t>
            </a:r>
            <a:endParaRPr sz="2000">
              <a:solidFill>
                <a:schemeClr val="dk2"/>
              </a:solidFill>
              <a:latin typeface="Roboto"/>
              <a:ea typeface="Roboto"/>
              <a:cs typeface="Roboto"/>
              <a:sym typeface="Roboto"/>
            </a:endParaRPr>
          </a:p>
          <a:p>
            <a:pPr marL="0" lvl="0" indent="0" algn="l" rtl="0">
              <a:spcBef>
                <a:spcPts val="0"/>
              </a:spcBef>
              <a:spcAft>
                <a:spcPts val="0"/>
              </a:spcAft>
              <a:buNone/>
            </a:pPr>
            <a:endParaRPr sz="8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is the appropriate level of detail?</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guidance materials might be necessary to facilitate understanding?</a:t>
            </a:r>
            <a:endParaRPr sz="1600">
              <a:solidFill>
                <a:schemeClr val="dk2"/>
              </a:solidFill>
              <a:latin typeface="Roboto"/>
              <a:ea typeface="Roboto"/>
              <a:cs typeface="Roboto"/>
              <a:sym typeface="Roboto"/>
            </a:endParaRPr>
          </a:p>
          <a:p>
            <a:pPr marL="0" lvl="0" indent="0" algn="l" rtl="0">
              <a:spcBef>
                <a:spcPts val="0"/>
              </a:spcBef>
              <a:spcAft>
                <a:spcPts val="0"/>
              </a:spcAft>
              <a:buNone/>
            </a:pPr>
            <a:endParaRPr sz="1600">
              <a:solidFill>
                <a:schemeClr val="dk2"/>
              </a:solidFill>
              <a:latin typeface="Roboto"/>
              <a:ea typeface="Roboto"/>
              <a:cs typeface="Roboto"/>
              <a:sym typeface="Roboto"/>
            </a:endParaRPr>
          </a:p>
          <a:p>
            <a:pPr marL="0" lvl="0" indent="0" algn="l" rtl="0">
              <a:spcBef>
                <a:spcPts val="0"/>
              </a:spcBef>
              <a:spcAft>
                <a:spcPts val="0"/>
              </a:spcAft>
              <a:buNone/>
            </a:pPr>
            <a:r>
              <a:rPr lang="en" sz="2000">
                <a:solidFill>
                  <a:schemeClr val="dk2"/>
                </a:solidFill>
                <a:latin typeface="Roboto"/>
                <a:ea typeface="Roboto"/>
                <a:cs typeface="Roboto"/>
                <a:sym typeface="Roboto"/>
              </a:rPr>
              <a:t>How will the dashboards be accessed?</a:t>
            </a:r>
            <a:endParaRPr sz="1600">
              <a:solidFill>
                <a:schemeClr val="dk2"/>
              </a:solidFill>
              <a:latin typeface="Roboto"/>
              <a:ea typeface="Roboto"/>
              <a:cs typeface="Roboto"/>
              <a:sym typeface="Roboto"/>
            </a:endParaRPr>
          </a:p>
          <a:p>
            <a:pPr marL="0" lvl="0" indent="0" algn="l" rtl="0">
              <a:spcBef>
                <a:spcPts val="0"/>
              </a:spcBef>
              <a:spcAft>
                <a:spcPts val="0"/>
              </a:spcAft>
              <a:buNone/>
            </a:pPr>
            <a:endParaRPr sz="8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is the desired mode of delivery?</a:t>
            </a:r>
            <a:endParaRPr sz="1600">
              <a:solidFill>
                <a:schemeClr val="dk2"/>
              </a:solidFill>
              <a:latin typeface="Roboto"/>
              <a:ea typeface="Roboto"/>
              <a:cs typeface="Roboto"/>
              <a:sym typeface="Roboto"/>
            </a:endParaRPr>
          </a:p>
          <a:p>
            <a:pPr marL="457200" lvl="0" indent="-330200" algn="l" rtl="0">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What are the technology requirements?</a:t>
            </a:r>
            <a:endParaRPr sz="16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71495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39741" y="654087"/>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Public Dashboards: Key Project Components </a:t>
            </a:r>
            <a:endParaRPr/>
          </a:p>
        </p:txBody>
      </p:sp>
      <p:sp>
        <p:nvSpPr>
          <p:cNvPr id="83" name="Google Shape;83;p16"/>
          <p:cNvSpPr txBox="1"/>
          <p:nvPr/>
        </p:nvSpPr>
        <p:spPr>
          <a:xfrm>
            <a:off x="-25" y="2142750"/>
            <a:ext cx="9144000" cy="3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oboto"/>
                <a:ea typeface="Roboto"/>
                <a:cs typeface="Roboto"/>
                <a:sym typeface="Roboto"/>
              </a:rPr>
              <a:t>Data Integration</a:t>
            </a:r>
            <a:endParaRPr sz="18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Identify data sources</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Consolidate data into a single repository</a:t>
            </a: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200">
              <a:solidFill>
                <a:schemeClr val="dk2"/>
              </a:solidFill>
              <a:latin typeface="Roboto"/>
              <a:ea typeface="Roboto"/>
              <a:cs typeface="Roboto"/>
              <a:sym typeface="Roboto"/>
            </a:endParaRPr>
          </a:p>
          <a:p>
            <a:pPr marL="0" lvl="0" indent="0" algn="l" rtl="0">
              <a:spcBef>
                <a:spcPts val="0"/>
              </a:spcBef>
              <a:spcAft>
                <a:spcPts val="0"/>
              </a:spcAft>
              <a:buNone/>
            </a:pPr>
            <a:r>
              <a:rPr lang="en" sz="1800">
                <a:solidFill>
                  <a:schemeClr val="dk2"/>
                </a:solidFill>
                <a:latin typeface="Roboto"/>
                <a:ea typeface="Roboto"/>
                <a:cs typeface="Roboto"/>
                <a:sym typeface="Roboto"/>
              </a:rPr>
              <a:t>Data Modeling</a:t>
            </a:r>
            <a:endParaRPr sz="18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Establish standards for organizing data</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Build structures and processes that allow for consistency and maintenance over time</a:t>
            </a: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200">
              <a:solidFill>
                <a:schemeClr val="dk2"/>
              </a:solidFill>
              <a:latin typeface="Roboto"/>
              <a:ea typeface="Roboto"/>
              <a:cs typeface="Roboto"/>
              <a:sym typeface="Roboto"/>
            </a:endParaRPr>
          </a:p>
          <a:p>
            <a:pPr marL="0" lvl="0" indent="0" algn="l" rtl="0">
              <a:spcBef>
                <a:spcPts val="0"/>
              </a:spcBef>
              <a:spcAft>
                <a:spcPts val="0"/>
              </a:spcAft>
              <a:buNone/>
            </a:pPr>
            <a:r>
              <a:rPr lang="en" sz="1800">
                <a:solidFill>
                  <a:schemeClr val="dk2"/>
                </a:solidFill>
                <a:latin typeface="Roboto"/>
                <a:ea typeface="Roboto"/>
                <a:cs typeface="Roboto"/>
                <a:sym typeface="Roboto"/>
              </a:rPr>
              <a:t>Visualization Design </a:t>
            </a:r>
            <a:endParaRPr sz="18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Input from content area experts</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Input from audience members</a:t>
            </a:r>
            <a:endParaRPr sz="1500">
              <a:solidFill>
                <a:schemeClr val="dk2"/>
              </a:solidFill>
              <a:latin typeface="Roboto"/>
              <a:ea typeface="Roboto"/>
              <a:cs typeface="Roboto"/>
              <a:sym typeface="Roboto"/>
            </a:endParaRPr>
          </a:p>
          <a:p>
            <a:pPr marL="0" lvl="0" indent="0" algn="l" rtl="0">
              <a:spcBef>
                <a:spcPts val="0"/>
              </a:spcBef>
              <a:spcAft>
                <a:spcPts val="0"/>
              </a:spcAft>
              <a:buNone/>
            </a:pPr>
            <a:endParaRPr sz="1200">
              <a:solidFill>
                <a:schemeClr val="dk2"/>
              </a:solidFill>
              <a:latin typeface="Roboto"/>
              <a:ea typeface="Roboto"/>
              <a:cs typeface="Roboto"/>
              <a:sym typeface="Roboto"/>
            </a:endParaRPr>
          </a:p>
          <a:p>
            <a:pPr marL="0" lvl="0" indent="0" algn="l" rtl="0">
              <a:spcBef>
                <a:spcPts val="0"/>
              </a:spcBef>
              <a:spcAft>
                <a:spcPts val="0"/>
              </a:spcAft>
              <a:buNone/>
            </a:pPr>
            <a:r>
              <a:rPr lang="en" sz="1800">
                <a:solidFill>
                  <a:schemeClr val="dk2"/>
                </a:solidFill>
                <a:latin typeface="Roboto"/>
                <a:ea typeface="Roboto"/>
                <a:cs typeface="Roboto"/>
                <a:sym typeface="Roboto"/>
              </a:rPr>
              <a:t>Data Governance</a:t>
            </a:r>
            <a:endParaRPr sz="18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Define roles and responsibilities</a:t>
            </a:r>
            <a:endParaRPr sz="1500">
              <a:solidFill>
                <a:schemeClr val="dk2"/>
              </a:solidFill>
              <a:latin typeface="Roboto"/>
              <a:ea typeface="Roboto"/>
              <a:cs typeface="Roboto"/>
              <a:sym typeface="Roboto"/>
            </a:endParaRPr>
          </a:p>
          <a:p>
            <a:pPr marL="457200" lvl="0" indent="-323850" algn="l" rtl="0">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Establish decision-making protocols to facilitate effective project management</a:t>
            </a:r>
            <a:endParaRPr sz="15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94468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623400" y="745527"/>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Public Dashboards: Sample Approach</a:t>
            </a:r>
            <a:endParaRPr/>
          </a:p>
        </p:txBody>
      </p:sp>
      <p:sp>
        <p:nvSpPr>
          <p:cNvPr id="89" name="Google Shape;89;p17"/>
          <p:cNvSpPr txBox="1"/>
          <p:nvPr/>
        </p:nvSpPr>
        <p:spPr>
          <a:xfrm>
            <a:off x="-25" y="2142750"/>
            <a:ext cx="9144000" cy="3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Roboto"/>
                <a:ea typeface="Roboto"/>
                <a:cs typeface="Roboto"/>
                <a:sym typeface="Roboto"/>
              </a:rPr>
              <a:t>What information is being shared?</a:t>
            </a:r>
            <a:endParaRPr sz="2400">
              <a:solidFill>
                <a:schemeClr val="dk2"/>
              </a:solidFill>
              <a:latin typeface="Roboto"/>
              <a:ea typeface="Roboto"/>
              <a:cs typeface="Roboto"/>
              <a:sym typeface="Roboto"/>
            </a:endParaRPr>
          </a:p>
          <a:p>
            <a:pPr marL="0" lvl="0" indent="0" algn="l" rtl="0">
              <a:spcBef>
                <a:spcPts val="0"/>
              </a:spcBef>
              <a:spcAft>
                <a:spcPts val="0"/>
              </a:spcAft>
              <a:buNone/>
            </a:pPr>
            <a:endParaRPr sz="20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Enrollment</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Attendance</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Behavior</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Course Grades</a:t>
            </a:r>
            <a:endParaRPr sz="1800">
              <a:solidFill>
                <a:schemeClr val="dk2"/>
              </a:solidFill>
              <a:latin typeface="Roboto"/>
              <a:ea typeface="Roboto"/>
              <a:cs typeface="Roboto"/>
              <a:sym typeface="Roboto"/>
            </a:endParaRPr>
          </a:p>
          <a:p>
            <a:pPr marL="457200" lvl="0" indent="-342900" algn="l" rtl="0">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Assessment Results</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451446841"/>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id="{C14E304F-5A32-4AF4-80EF-900BF47375BA}" vid="{3303ABBC-D49F-452D-9940-407FDE384BB4}"/>
    </a:ext>
  </a:ext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 Academy - Maste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131</TotalTime>
  <Words>1233</Words>
  <Application>Microsoft Office PowerPoint</Application>
  <PresentationFormat>On-screen Show (4:3)</PresentationFormat>
  <Paragraphs>142</Paragraphs>
  <Slides>42</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Calibri</vt:lpstr>
      <vt:lpstr>Merriweather</vt:lpstr>
      <vt:lpstr>PT Sans</vt:lpstr>
      <vt:lpstr>Roboto</vt:lpstr>
      <vt:lpstr>Roboto Slab</vt:lpstr>
      <vt:lpstr>Roboto Slab SemiBold</vt:lpstr>
      <vt:lpstr>Wingdings</vt:lpstr>
      <vt:lpstr>Office Theme</vt:lpstr>
      <vt:lpstr>Paradigm</vt:lpstr>
      <vt:lpstr>The Academy - Master Theme</vt:lpstr>
      <vt:lpstr>CSI School Board  Brown Bag Lunch   4-18-24</vt:lpstr>
      <vt:lpstr>Agenda</vt:lpstr>
      <vt:lpstr>Icebreaker Question: </vt:lpstr>
      <vt:lpstr>Legislative Update Email</vt:lpstr>
      <vt:lpstr>Joshua Perdue</vt:lpstr>
      <vt:lpstr>Introduction </vt:lpstr>
      <vt:lpstr>Public Dashboards: Guiding Questions </vt:lpstr>
      <vt:lpstr>Public Dashboards: Key Project Components </vt:lpstr>
      <vt:lpstr>Public Dashboards: Sample Approach</vt:lpstr>
      <vt:lpstr>Public Dashboards: Sample Approach</vt:lpstr>
      <vt:lpstr>Public Dashboards: Sample Approach</vt:lpstr>
      <vt:lpstr>CSI Strategic Planning and Evaluation Resources</vt:lpstr>
      <vt:lpstr>CSI Strategic Planning Guide</vt:lpstr>
      <vt:lpstr>Strategic planning involves creating a vision, with supporting goals that can be regularly measured and adjusted as needed. The strategic plan becomes the guide the board and school leader use to align leadership and improvement efforts. It allows the board to focus on effective governance processes and the school leader to direct their efforts on operational leadership practices. A well-developed strategic plan provides the structure for the board to monitor progress toward achieving goals and create a process for evaluating the school leader. </vt:lpstr>
      <vt:lpstr>Strategic Planning Outcomes   The charter school governing board plays a key role in defining strategic goals and developing the structure of the plan. It is recommended there be 3-5 major goal areas identified, including finance, student performance, and governance. The remaining two goals should focus on specific areas the board identifies as critical to the school fulfilling its mission. Some areas to consider are operations, school culture, communications, public relations/marketing, and fund raising. </vt:lpstr>
      <vt:lpstr>     Strategic Plan    </vt:lpstr>
      <vt:lpstr>The Strategic Planning Cycle</vt:lpstr>
      <vt:lpstr>School Leader Evaluation Toolkit</vt:lpstr>
      <vt:lpstr>Overview and Requirements  The annual review of school leaders and teachers is required by Colorado state law and outlined in regulation (C.R.S. 22-9-106 and 1 CCR 301-87). School leader evaluation systems must be “fair, transparent, timely, rigorous and comprised of valid methods.” Key components include a summary of the (1) Principal Quality Standards, (2) required evaluation system components, (3) final evaluation report, and (4) evaluation objectives. </vt:lpstr>
      <vt:lpstr>  Principal Quality Standards   School leader evaluation systems should address all of the performance standards established by 1 CCR 301-87 and outlined below:  Quality Standard I: Principals demonstrate organizational leadership by strategically developing a vision and mission, leading change, enhancing the capacity of personnel, distributing resources, and aligning systems of communication for continuous school improvement.  Quality Standard II: Principals demonstrate inclusive leadership practices that foster a positive school culture and promote safety and equity for all students, staff, and community.  Quality Standard III: Principals demonstrate instructional leadership by: aligning curriculum, instruction and assessment; supporting professional learning; conducting observations; providing actionable feedback; and holding staff accountable for student outcomes.  Quality Standard IV: Principals demonstrate professionalism through ethical conduct, reflection, and external leadership. </vt:lpstr>
      <vt:lpstr>Evaluation Objectives  Schools with an approved evaluation waiver must operate in compliance with the replacement plan submitted by the school and approved by the State Board of Education. Check your approved waivers for your process.  With or without a waiver, charter school leader evaluations should:   serve as the basis for improvement of instruction;   enhance the implementation of programs of curriculum;   serve as a measurement of the professional growth and  development of licensed personnel;   evaluate the level of performance based on the effectiveness of  licensed personnel; and   provide a basis for making decisions in the areas of hiring,  compensation, promotion, assignment, professional development,  dismissal, and nonrenewal of contract. </vt:lpstr>
      <vt:lpstr> Possible Performance Evaluation Timeline               Goal Setting   Regular Monitoring  Board Review (Aug-Sept)   and Feedback  Discussion    (Sept.-May)   (June)              School Leader        Data Gathering       Performance          Self Evaluation         and Review       Evaluation          (Aug-Sept)              (May-June)       Delivery             (June)       </vt:lpstr>
      <vt:lpstr>Strategic Planning &amp; School Leader Evaluation</vt:lpstr>
      <vt:lpstr>Strategic Planning</vt:lpstr>
      <vt:lpstr>Mission</vt:lpstr>
      <vt:lpstr>Vision</vt:lpstr>
      <vt:lpstr>Navigational Stars</vt:lpstr>
      <vt:lpstr>Instruction</vt:lpstr>
      <vt:lpstr>Strategic Goals &amp; KPIs</vt:lpstr>
      <vt:lpstr>Finance</vt:lpstr>
      <vt:lpstr>Operations</vt:lpstr>
      <vt:lpstr>Governance</vt:lpstr>
      <vt:lpstr>School Leader Evaluation</vt:lpstr>
      <vt:lpstr>Evaluation Policy</vt:lpstr>
      <vt:lpstr>Evaluation Criteria</vt:lpstr>
      <vt:lpstr>Evaluation Evidence</vt:lpstr>
      <vt:lpstr>Evaluation Findings &amp; Recommendations</vt:lpstr>
      <vt:lpstr>Evaluation Process Overview</vt:lpstr>
      <vt:lpstr>Evaluation Rubric</vt:lpstr>
      <vt:lpstr>Evaluation Timeline</vt:lpstr>
      <vt:lpstr>Board Calendar</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PowerPoint Template</dc:title>
  <dc:creator>McMillen, Thomas</dc:creator>
  <cp:lastModifiedBy>Oberg, Amanda</cp:lastModifiedBy>
  <cp:revision>2</cp:revision>
  <dcterms:created xsi:type="dcterms:W3CDTF">2024-04-15T17:52:40Z</dcterms:created>
  <dcterms:modified xsi:type="dcterms:W3CDTF">2024-04-19T19:46:56Z</dcterms:modified>
</cp:coreProperties>
</file>