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27"/>
  </p:notesMasterIdLst>
  <p:sldIdLst>
    <p:sldId id="256" r:id="rId5"/>
    <p:sldId id="321" r:id="rId6"/>
    <p:sldId id="4093" r:id="rId7"/>
    <p:sldId id="3312" r:id="rId8"/>
    <p:sldId id="4094" r:id="rId9"/>
    <p:sldId id="4095" r:id="rId10"/>
    <p:sldId id="4041" r:id="rId11"/>
    <p:sldId id="4097" r:id="rId12"/>
    <p:sldId id="4098" r:id="rId13"/>
    <p:sldId id="4096" r:id="rId14"/>
    <p:sldId id="4099" r:id="rId15"/>
    <p:sldId id="4100" r:id="rId16"/>
    <p:sldId id="4101" r:id="rId17"/>
    <p:sldId id="4102" r:id="rId18"/>
    <p:sldId id="4103" r:id="rId19"/>
    <p:sldId id="4104" r:id="rId20"/>
    <p:sldId id="4105" r:id="rId21"/>
    <p:sldId id="4086" r:id="rId22"/>
    <p:sldId id="4071" r:id="rId23"/>
    <p:sldId id="4070" r:id="rId24"/>
    <p:sldId id="4055" r:id="rId25"/>
    <p:sldId id="4058"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094833-A1A0-E14B-2BAB-A396A9C93F7E}" name="Dinnen, Janet" initials="DJ" userId="S::dinnen_j@cde.state.co.us::682ebc80-7236-4772-9819-9edf9790eda1" providerId="AD"/>
  <p188:author id="{A9311169-BE50-A6C0-E8B6-68B8DC36EE6B}" name="Dinnen, Janet" initials="DJ" userId="S::Dinnen_J@cde.state.co.us::682ebc80-7236-4772-9819-9edf9790eda1" providerId="AD"/>
  <p188:author id="{FD9EDD74-493D-449B-750D-38058C24319A}" name="Sever, David" initials="SD" userId="S::sever_d@cde.state.co.us::991c0e51-0d05-4f08-862f-96afb5115e4a" providerId="AD"/>
  <p188:author id="{55ADFFDE-5C0F-FC08-644F-FC7C7651BCB7}" name="Denton, Andra" initials="DA" userId="S::denton_a@cde.state.co.us::3f2143dc-fa5e-4469-a380-9491fb4bc36e" providerId="AD"/>
  <p188:author id="{DF86C7FA-8351-0290-E870-8BE6C2C1EA9F}" name="Oberg, Amanda" initials="OA" userId="S::oberg_amanda@cde.state.co.us::31f75dea-38a5-4e2d-b82d-e61610bcc3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nnen, Janet" initials="DJ" lastIdx="3" clrIdx="0">
    <p:extLst>
      <p:ext uri="{19B8F6BF-5375-455C-9EA6-DF929625EA0E}">
        <p15:presenceInfo xmlns:p15="http://schemas.microsoft.com/office/powerpoint/2012/main" userId="S::Dinnen_J@cde.state.co.us::682ebc80-7236-4772-9819-9edf9790e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1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de-fs-01\csi$\Financial\2024\FY24%20Grants%20Fiscal%20Manager\Milestones\Milestone%20%233\FY2023-24%20Milestone%20%233%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a:t>Milestone</a:t>
            </a:r>
            <a:r>
              <a:rPr lang="en-US" baseline="0"/>
              <a:t> #3 - 04/03/24 - 60%</a:t>
            </a:r>
            <a:endParaRPr lang="en-US"/>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'Overall Summary'!$L$12</c:f>
              <c:strCache>
                <c:ptCount val="1"/>
                <c:pt idx="0">
                  <c:v>FY2022-23</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'Overall Summary'!$K$13:$K$15</c:f>
              <c:strCache>
                <c:ptCount val="3"/>
                <c:pt idx="0">
                  <c:v>Meets</c:v>
                </c:pt>
                <c:pt idx="1">
                  <c:v>Partial Meets (within 5%)</c:v>
                </c:pt>
                <c:pt idx="2">
                  <c:v>Does Not Meet</c:v>
                </c:pt>
              </c:strCache>
            </c:strRef>
          </c:cat>
          <c:val>
            <c:numRef>
              <c:f>'Overall Summary'!$L$13:$L$15</c:f>
              <c:numCache>
                <c:formatCode>0%</c:formatCode>
                <c:ptCount val="3"/>
                <c:pt idx="0">
                  <c:v>0.5</c:v>
                </c:pt>
                <c:pt idx="1">
                  <c:v>2.5000000000000001E-2</c:v>
                </c:pt>
                <c:pt idx="2">
                  <c:v>0.47499999999999998</c:v>
                </c:pt>
              </c:numCache>
            </c:numRef>
          </c:val>
          <c:extLst>
            <c:ext xmlns:c16="http://schemas.microsoft.com/office/drawing/2014/chart" uri="{C3380CC4-5D6E-409C-BE32-E72D297353CC}">
              <c16:uniqueId val="{00000000-1B0A-4056-ABEA-0A4992177117}"/>
            </c:ext>
          </c:extLst>
        </c:ser>
        <c:ser>
          <c:idx val="1"/>
          <c:order val="1"/>
          <c:tx>
            <c:strRef>
              <c:f>'Overall Summary'!$M$12</c:f>
              <c:strCache>
                <c:ptCount val="1"/>
                <c:pt idx="0">
                  <c:v>FY2023-24</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'Overall Summary'!$K$13:$K$15</c:f>
              <c:strCache>
                <c:ptCount val="3"/>
                <c:pt idx="0">
                  <c:v>Meets</c:v>
                </c:pt>
                <c:pt idx="1">
                  <c:v>Partial Meets (within 5%)</c:v>
                </c:pt>
                <c:pt idx="2">
                  <c:v>Does Not Meet</c:v>
                </c:pt>
              </c:strCache>
            </c:strRef>
          </c:cat>
          <c:val>
            <c:numRef>
              <c:f>'Overall Summary'!$M$13:$M$15</c:f>
              <c:numCache>
                <c:formatCode>0%</c:formatCode>
                <c:ptCount val="3"/>
                <c:pt idx="0">
                  <c:v>0.75609756097560976</c:v>
                </c:pt>
                <c:pt idx="1">
                  <c:v>7.3170731707317069E-2</c:v>
                </c:pt>
                <c:pt idx="2">
                  <c:v>0.17073170731707318</c:v>
                </c:pt>
              </c:numCache>
            </c:numRef>
          </c:val>
          <c:extLst>
            <c:ext xmlns:c16="http://schemas.microsoft.com/office/drawing/2014/chart" uri="{C3380CC4-5D6E-409C-BE32-E72D297353CC}">
              <c16:uniqueId val="{00000001-1B0A-4056-ABEA-0A4992177117}"/>
            </c:ext>
          </c:extLst>
        </c:ser>
        <c:dLbls>
          <c:showLegendKey val="0"/>
          <c:showVal val="0"/>
          <c:showCatName val="0"/>
          <c:showSerName val="0"/>
          <c:showPercent val="0"/>
          <c:showBubbleSize val="0"/>
        </c:dLbls>
        <c:gapWidth val="80"/>
        <c:overlap val="25"/>
        <c:axId val="2005032416"/>
        <c:axId val="2005031456"/>
      </c:barChart>
      <c:catAx>
        <c:axId val="20050324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2005031456"/>
        <c:crosses val="autoZero"/>
        <c:auto val="1"/>
        <c:lblAlgn val="ctr"/>
        <c:lblOffset val="100"/>
        <c:noMultiLvlLbl val="0"/>
      </c:catAx>
      <c:valAx>
        <c:axId val="200503145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200503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DE72E-EDA5-4476-8CB9-715BA0EAF0DB}"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9EC6E54A-790E-45BD-9ADF-A776B699B911}">
      <dgm:prSet phldrT="[Text]" custT="1"/>
      <dgm:spPr/>
      <dgm:t>
        <a:bodyPr/>
        <a:lstStyle/>
        <a:p>
          <a:r>
            <a:rPr lang="en-US" sz="1100"/>
            <a:t>Chief Finance &amp; Ops Officer</a:t>
          </a:r>
        </a:p>
      </dgm:t>
    </dgm:pt>
    <dgm:pt modelId="{54B1F8F5-20E7-46E0-9826-16E4684A0B93}" type="parTrans" cxnId="{B7BEE281-7984-4355-8A51-B1FE0CAF9051}">
      <dgm:prSet/>
      <dgm:spPr/>
      <dgm:t>
        <a:bodyPr/>
        <a:lstStyle/>
        <a:p>
          <a:endParaRPr lang="en-US"/>
        </a:p>
      </dgm:t>
    </dgm:pt>
    <dgm:pt modelId="{1F4EB55F-C1AA-4400-A72F-27E36081D468}" type="sibTrans" cxnId="{B7BEE281-7984-4355-8A51-B1FE0CAF9051}">
      <dgm:prSet/>
      <dgm:spPr/>
      <dgm:t>
        <a:bodyPr/>
        <a:lstStyle/>
        <a:p>
          <a:endParaRPr lang="en-US"/>
        </a:p>
      </dgm:t>
    </dgm:pt>
    <dgm:pt modelId="{70D3E3AD-BF0C-4B4C-BE87-2FDB607F762B}" type="asst">
      <dgm:prSet phldrT="[Text]" custT="1"/>
      <dgm:spPr/>
      <dgm:t>
        <a:bodyPr/>
        <a:lstStyle/>
        <a:p>
          <a:r>
            <a:rPr lang="en-US" sz="1100"/>
            <a:t>Controller</a:t>
          </a:r>
        </a:p>
      </dgm:t>
    </dgm:pt>
    <dgm:pt modelId="{32F1E2BF-0429-4ADF-A732-5D70E735786C}" type="parTrans" cxnId="{EFD89396-8098-42E0-9DBA-3D23A59030C6}">
      <dgm:prSet/>
      <dgm:spPr/>
      <dgm:t>
        <a:bodyPr/>
        <a:lstStyle/>
        <a:p>
          <a:endParaRPr lang="en-US"/>
        </a:p>
      </dgm:t>
    </dgm:pt>
    <dgm:pt modelId="{30F7A692-1D19-402D-81D7-AE3C79DDC4DD}" type="sibTrans" cxnId="{EFD89396-8098-42E0-9DBA-3D23A59030C6}">
      <dgm:prSet/>
      <dgm:spPr/>
      <dgm:t>
        <a:bodyPr/>
        <a:lstStyle/>
        <a:p>
          <a:endParaRPr lang="en-US"/>
        </a:p>
      </dgm:t>
    </dgm:pt>
    <dgm:pt modelId="{D12D9F85-F479-4323-8C68-701B9957222B}" type="asst">
      <dgm:prSet phldrT="[Text]" custT="1"/>
      <dgm:spPr/>
      <dgm:t>
        <a:bodyPr/>
        <a:lstStyle/>
        <a:p>
          <a:r>
            <a:rPr lang="en-US" sz="1100"/>
            <a:t>School Nutrition Program Manager</a:t>
          </a:r>
        </a:p>
      </dgm:t>
    </dgm:pt>
    <dgm:pt modelId="{A1B54A20-1883-4890-B58B-AC0D2CB80F8F}" type="parTrans" cxnId="{18D583D7-10C4-422D-A0E7-78A5839D51C5}">
      <dgm:prSet/>
      <dgm:spPr/>
      <dgm:t>
        <a:bodyPr/>
        <a:lstStyle/>
        <a:p>
          <a:endParaRPr lang="en-US"/>
        </a:p>
      </dgm:t>
    </dgm:pt>
    <dgm:pt modelId="{62341A8E-278C-4047-91A1-FAA1AF5FE7F5}" type="sibTrans" cxnId="{18D583D7-10C4-422D-A0E7-78A5839D51C5}">
      <dgm:prSet/>
      <dgm:spPr/>
      <dgm:t>
        <a:bodyPr/>
        <a:lstStyle/>
        <a:p>
          <a:endParaRPr lang="en-US"/>
        </a:p>
      </dgm:t>
    </dgm:pt>
    <dgm:pt modelId="{DB016619-3E2F-4D02-BF02-5EC74F127AB8}" type="asst">
      <dgm:prSet phldrT="[Text]" custT="1"/>
      <dgm:spPr/>
      <dgm:t>
        <a:bodyPr/>
        <a:lstStyle/>
        <a:p>
          <a:r>
            <a:rPr lang="en-US" sz="1100"/>
            <a:t>Staff Accountant</a:t>
          </a:r>
        </a:p>
      </dgm:t>
    </dgm:pt>
    <dgm:pt modelId="{27A5F621-5A3E-4871-A341-E4C9BA861B7D}" type="parTrans" cxnId="{658DCEB3-E444-4A6E-BBBC-191E4E4E745E}">
      <dgm:prSet/>
      <dgm:spPr/>
      <dgm:t>
        <a:bodyPr/>
        <a:lstStyle/>
        <a:p>
          <a:endParaRPr lang="en-US"/>
        </a:p>
      </dgm:t>
    </dgm:pt>
    <dgm:pt modelId="{B812FFAB-671D-4388-857E-B439FCC96437}" type="sibTrans" cxnId="{658DCEB3-E444-4A6E-BBBC-191E4E4E745E}">
      <dgm:prSet/>
      <dgm:spPr/>
      <dgm:t>
        <a:bodyPr/>
        <a:lstStyle/>
        <a:p>
          <a:endParaRPr lang="en-US"/>
        </a:p>
      </dgm:t>
    </dgm:pt>
    <dgm:pt modelId="{C7F5F809-7599-4D5E-A1E4-0FC6CAC9E84F}" type="asst">
      <dgm:prSet phldrT="[Text]" custT="1"/>
      <dgm:spPr/>
      <dgm:t>
        <a:bodyPr/>
        <a:lstStyle/>
        <a:p>
          <a:pPr rtl="0"/>
          <a:r>
            <a:rPr lang="en-US" sz="1100">
              <a:latin typeface="Calibri Light" panose="020F0302020204030204"/>
            </a:rPr>
            <a:t>Senior Grant &amp; Procurement Analyst</a:t>
          </a:r>
          <a:endParaRPr lang="en-US" sz="1100"/>
        </a:p>
      </dgm:t>
    </dgm:pt>
    <dgm:pt modelId="{3A4FDB57-ECB3-4B1F-937D-5B2CC841D744}" type="parTrans" cxnId="{9770E78B-79CA-4A95-AE7C-153138361C05}">
      <dgm:prSet/>
      <dgm:spPr/>
      <dgm:t>
        <a:bodyPr/>
        <a:lstStyle/>
        <a:p>
          <a:endParaRPr lang="en-US"/>
        </a:p>
      </dgm:t>
    </dgm:pt>
    <dgm:pt modelId="{B4707917-D246-4D9E-A4A4-BFF39197DC2B}" type="sibTrans" cxnId="{9770E78B-79CA-4A95-AE7C-153138361C05}">
      <dgm:prSet/>
      <dgm:spPr/>
      <dgm:t>
        <a:bodyPr/>
        <a:lstStyle/>
        <a:p>
          <a:endParaRPr lang="en-US"/>
        </a:p>
      </dgm:t>
    </dgm:pt>
    <dgm:pt modelId="{ADC19BC2-2FFC-4F77-872B-EAF8634E9D34}" type="asst">
      <dgm:prSet phldrT="[Text]" custT="1"/>
      <dgm:spPr/>
      <dgm:t>
        <a:bodyPr/>
        <a:lstStyle/>
        <a:p>
          <a:r>
            <a:rPr lang="en-US" sz="1100"/>
            <a:t>Grants &amp; Accounting Tech</a:t>
          </a:r>
        </a:p>
      </dgm:t>
    </dgm:pt>
    <dgm:pt modelId="{63148DAD-8AF3-4210-B9BA-EFD2BAA62A8F}" type="parTrans" cxnId="{AC4E2034-C6E5-44E8-AF43-5503BDC17754}">
      <dgm:prSet/>
      <dgm:spPr/>
      <dgm:t>
        <a:bodyPr/>
        <a:lstStyle/>
        <a:p>
          <a:endParaRPr lang="en-US"/>
        </a:p>
      </dgm:t>
    </dgm:pt>
    <dgm:pt modelId="{22F69BC7-B95E-43D5-A16E-5D0C5332AE57}" type="sibTrans" cxnId="{AC4E2034-C6E5-44E8-AF43-5503BDC17754}">
      <dgm:prSet/>
      <dgm:spPr/>
      <dgm:t>
        <a:bodyPr/>
        <a:lstStyle/>
        <a:p>
          <a:endParaRPr lang="en-US"/>
        </a:p>
      </dgm:t>
    </dgm:pt>
    <dgm:pt modelId="{A3719735-EE20-48CB-8110-924EBE242DFD}" type="asst">
      <dgm:prSet phldrT="[Text]" custT="1"/>
      <dgm:spPr/>
      <dgm:t>
        <a:bodyPr/>
        <a:lstStyle/>
        <a:p>
          <a:r>
            <a:rPr lang="en-US" sz="1100"/>
            <a:t>Grants Fiscal &amp; Accounting Manager</a:t>
          </a:r>
        </a:p>
      </dgm:t>
    </dgm:pt>
    <dgm:pt modelId="{B22A603F-09CA-4B2A-824D-B58A3CE2FA0E}" type="parTrans" cxnId="{5D19708F-3957-4F7F-BE5C-846D0E4A2968}">
      <dgm:prSet/>
      <dgm:spPr/>
      <dgm:t>
        <a:bodyPr/>
        <a:lstStyle/>
        <a:p>
          <a:endParaRPr lang="en-US"/>
        </a:p>
      </dgm:t>
    </dgm:pt>
    <dgm:pt modelId="{A3323767-422E-4781-BED0-E7525F699C67}" type="sibTrans" cxnId="{5D19708F-3957-4F7F-BE5C-846D0E4A2968}">
      <dgm:prSet/>
      <dgm:spPr/>
      <dgm:t>
        <a:bodyPr/>
        <a:lstStyle/>
        <a:p>
          <a:endParaRPr lang="en-US"/>
        </a:p>
      </dgm:t>
    </dgm:pt>
    <dgm:pt modelId="{305F030B-8BE6-4D60-984B-52ED9ECB6E55}" type="asst">
      <dgm:prSet phldrT="[Text]" custT="1"/>
      <dgm:spPr/>
      <dgm:t>
        <a:bodyPr/>
        <a:lstStyle/>
        <a:p>
          <a:r>
            <a:rPr lang="en-US" sz="1100"/>
            <a:t>School Finance Manager</a:t>
          </a:r>
        </a:p>
      </dgm:t>
    </dgm:pt>
    <dgm:pt modelId="{9AF2A0FD-824D-4911-AA3C-CBF13E793533}" type="parTrans" cxnId="{3A0C9155-9E30-45C6-9801-2CF784C971D6}">
      <dgm:prSet/>
      <dgm:spPr/>
      <dgm:t>
        <a:bodyPr/>
        <a:lstStyle/>
        <a:p>
          <a:endParaRPr lang="en-US"/>
        </a:p>
      </dgm:t>
    </dgm:pt>
    <dgm:pt modelId="{EA110456-5A23-4F78-B84E-78BA07212CFC}" type="sibTrans" cxnId="{3A0C9155-9E30-45C6-9801-2CF784C971D6}">
      <dgm:prSet/>
      <dgm:spPr/>
      <dgm:t>
        <a:bodyPr/>
        <a:lstStyle/>
        <a:p>
          <a:endParaRPr lang="en-US"/>
        </a:p>
      </dgm:t>
    </dgm:pt>
    <dgm:pt modelId="{A6C3F930-C2BD-4F5F-B1CD-B91F270ED317}" type="asst">
      <dgm:prSet phldrT="[Text]" custT="1"/>
      <dgm:spPr/>
      <dgm:t>
        <a:bodyPr/>
        <a:lstStyle/>
        <a:p>
          <a:r>
            <a:rPr lang="en-US" sz="1100"/>
            <a:t>Nutrition and Data Specialist</a:t>
          </a:r>
        </a:p>
      </dgm:t>
    </dgm:pt>
    <dgm:pt modelId="{CE0B8A80-30BE-4B38-958E-09EC9540D5D5}" type="parTrans" cxnId="{B5506B64-A026-4D5F-9586-6FE8CB22B811}">
      <dgm:prSet/>
      <dgm:spPr/>
      <dgm:t>
        <a:bodyPr/>
        <a:lstStyle/>
        <a:p>
          <a:endParaRPr lang="en-US"/>
        </a:p>
      </dgm:t>
    </dgm:pt>
    <dgm:pt modelId="{D0BC0539-4E67-4E29-9741-DC78A81A5D9F}" type="sibTrans" cxnId="{B5506B64-A026-4D5F-9586-6FE8CB22B811}">
      <dgm:prSet/>
      <dgm:spPr/>
      <dgm:t>
        <a:bodyPr/>
        <a:lstStyle/>
        <a:p>
          <a:endParaRPr lang="en-US"/>
        </a:p>
      </dgm:t>
    </dgm:pt>
    <dgm:pt modelId="{2270D1C6-3B8F-4912-B81D-80EE294153BF}" type="asst">
      <dgm:prSet phldr="0"/>
      <dgm:spPr/>
      <dgm:t>
        <a:bodyPr/>
        <a:lstStyle/>
        <a:p>
          <a:pPr rtl="0"/>
          <a:r>
            <a:rPr lang="en-US">
              <a:latin typeface="Calibri Light" panose="020F0302020204030204"/>
            </a:rPr>
            <a:t>Grants &amp; Accounting Tech</a:t>
          </a:r>
        </a:p>
      </dgm:t>
    </dgm:pt>
    <dgm:pt modelId="{C26EB64B-697C-4318-908F-E0D44BF65326}" type="parTrans" cxnId="{E65048B8-C551-49B4-8B9E-746EE352696D}">
      <dgm:prSet/>
      <dgm:spPr/>
      <dgm:t>
        <a:bodyPr/>
        <a:lstStyle/>
        <a:p>
          <a:endParaRPr lang="en-US"/>
        </a:p>
      </dgm:t>
    </dgm:pt>
    <dgm:pt modelId="{6C501DE5-64E2-410E-8985-1747C2890776}" type="sibTrans" cxnId="{E65048B8-C551-49B4-8B9E-746EE352696D}">
      <dgm:prSet/>
      <dgm:spPr/>
      <dgm:t>
        <a:bodyPr/>
        <a:lstStyle/>
        <a:p>
          <a:endParaRPr lang="en-US"/>
        </a:p>
      </dgm:t>
    </dgm:pt>
    <dgm:pt modelId="{3D7BE105-86B0-424F-A3E2-E40D8B4365F8}" type="pres">
      <dgm:prSet presAssocID="{46ADE72E-EDA5-4476-8CB9-715BA0EAF0DB}" presName="mainComposite" presStyleCnt="0">
        <dgm:presLayoutVars>
          <dgm:chPref val="1"/>
          <dgm:dir/>
          <dgm:animOne val="branch"/>
          <dgm:animLvl val="lvl"/>
          <dgm:resizeHandles val="exact"/>
        </dgm:presLayoutVars>
      </dgm:prSet>
      <dgm:spPr/>
    </dgm:pt>
    <dgm:pt modelId="{53B27D27-9CA3-4721-8A1D-52160B487B00}" type="pres">
      <dgm:prSet presAssocID="{46ADE72E-EDA5-4476-8CB9-715BA0EAF0DB}" presName="hierFlow" presStyleCnt="0"/>
      <dgm:spPr/>
    </dgm:pt>
    <dgm:pt modelId="{4A24BE15-84C8-4345-B580-55AEDC1EC526}" type="pres">
      <dgm:prSet presAssocID="{46ADE72E-EDA5-4476-8CB9-715BA0EAF0DB}" presName="hierChild1" presStyleCnt="0">
        <dgm:presLayoutVars>
          <dgm:chPref val="1"/>
          <dgm:animOne val="branch"/>
          <dgm:animLvl val="lvl"/>
        </dgm:presLayoutVars>
      </dgm:prSet>
      <dgm:spPr/>
    </dgm:pt>
    <dgm:pt modelId="{A1693CAC-F2AF-47B7-BC03-D49056CDDCE9}" type="pres">
      <dgm:prSet presAssocID="{9EC6E54A-790E-45BD-9ADF-A776B699B911}" presName="Name14" presStyleCnt="0"/>
      <dgm:spPr/>
    </dgm:pt>
    <dgm:pt modelId="{345E6F81-8F8A-4040-9BFB-D81350A78A84}" type="pres">
      <dgm:prSet presAssocID="{9EC6E54A-790E-45BD-9ADF-A776B699B911}" presName="level1Shape" presStyleLbl="node0" presStyleIdx="0" presStyleCnt="1">
        <dgm:presLayoutVars>
          <dgm:chPref val="3"/>
        </dgm:presLayoutVars>
      </dgm:prSet>
      <dgm:spPr/>
    </dgm:pt>
    <dgm:pt modelId="{6889C11E-77EB-4998-A752-C6DD76C6CE8B}" type="pres">
      <dgm:prSet presAssocID="{9EC6E54A-790E-45BD-9ADF-A776B699B911}" presName="hierChild2" presStyleCnt="0"/>
      <dgm:spPr/>
    </dgm:pt>
    <dgm:pt modelId="{FD5DCE0C-349B-4488-8104-154F9DBBCA9F}" type="pres">
      <dgm:prSet presAssocID="{32F1E2BF-0429-4ADF-A732-5D70E735786C}" presName="Name19" presStyleLbl="parChTrans1D2" presStyleIdx="0" presStyleCnt="4"/>
      <dgm:spPr/>
    </dgm:pt>
    <dgm:pt modelId="{697FBF22-661E-4BFD-8514-630FD8894BFC}" type="pres">
      <dgm:prSet presAssocID="{70D3E3AD-BF0C-4B4C-BE87-2FDB607F762B}" presName="Name21" presStyleCnt="0"/>
      <dgm:spPr/>
    </dgm:pt>
    <dgm:pt modelId="{491A795B-1FEE-46A8-9D7E-46B55EF93016}" type="pres">
      <dgm:prSet presAssocID="{70D3E3AD-BF0C-4B4C-BE87-2FDB607F762B}" presName="level2Shape" presStyleLbl="asst1" presStyleIdx="0" presStyleCnt="9"/>
      <dgm:spPr/>
    </dgm:pt>
    <dgm:pt modelId="{FD542564-4715-447A-B888-32F53E560DFB}" type="pres">
      <dgm:prSet presAssocID="{70D3E3AD-BF0C-4B4C-BE87-2FDB607F762B}" presName="hierChild3" presStyleCnt="0"/>
      <dgm:spPr/>
    </dgm:pt>
    <dgm:pt modelId="{86E73059-737F-4CD2-AB85-B062325A61EC}" type="pres">
      <dgm:prSet presAssocID="{27A5F621-5A3E-4871-A341-E4C9BA861B7D}" presName="Name19" presStyleLbl="parChTrans1D3" presStyleIdx="0" presStyleCnt="5"/>
      <dgm:spPr/>
    </dgm:pt>
    <dgm:pt modelId="{51880727-0B95-4B28-A045-B4A4852FA830}" type="pres">
      <dgm:prSet presAssocID="{DB016619-3E2F-4D02-BF02-5EC74F127AB8}" presName="Name21" presStyleCnt="0"/>
      <dgm:spPr/>
    </dgm:pt>
    <dgm:pt modelId="{D847AEAD-C6CD-4273-AF7B-4A4BA5FD4B44}" type="pres">
      <dgm:prSet presAssocID="{DB016619-3E2F-4D02-BF02-5EC74F127AB8}" presName="level2Shape" presStyleLbl="asst1" presStyleIdx="1" presStyleCnt="9"/>
      <dgm:spPr/>
    </dgm:pt>
    <dgm:pt modelId="{B38A9360-2686-4943-BB87-48E56BF8B863}" type="pres">
      <dgm:prSet presAssocID="{DB016619-3E2F-4D02-BF02-5EC74F127AB8}" presName="hierChild3" presStyleCnt="0"/>
      <dgm:spPr/>
    </dgm:pt>
    <dgm:pt modelId="{618303CA-F9A3-4C86-A027-C1E35BE54B5B}" type="pres">
      <dgm:prSet presAssocID="{B22A603F-09CA-4B2A-824D-B58A3CE2FA0E}" presName="Name19" presStyleLbl="parChTrans1D2" presStyleIdx="1" presStyleCnt="4"/>
      <dgm:spPr/>
    </dgm:pt>
    <dgm:pt modelId="{B9D783B6-DA0E-48E4-AA50-ADF101046D81}" type="pres">
      <dgm:prSet presAssocID="{A3719735-EE20-48CB-8110-924EBE242DFD}" presName="Name21" presStyleCnt="0"/>
      <dgm:spPr/>
    </dgm:pt>
    <dgm:pt modelId="{294DFAE8-5C8D-41D4-BF53-501711D42D50}" type="pres">
      <dgm:prSet presAssocID="{A3719735-EE20-48CB-8110-924EBE242DFD}" presName="level2Shape" presStyleLbl="asst1" presStyleIdx="2" presStyleCnt="9"/>
      <dgm:spPr/>
    </dgm:pt>
    <dgm:pt modelId="{12996163-664A-4A9B-AFD9-709190710178}" type="pres">
      <dgm:prSet presAssocID="{A3719735-EE20-48CB-8110-924EBE242DFD}" presName="hierChild3" presStyleCnt="0"/>
      <dgm:spPr/>
    </dgm:pt>
    <dgm:pt modelId="{D51DA73E-E895-45D5-8A89-1BFBD89E6237}" type="pres">
      <dgm:prSet presAssocID="{3A4FDB57-ECB3-4B1F-937D-5B2CC841D744}" presName="Name19" presStyleLbl="parChTrans1D3" presStyleIdx="1" presStyleCnt="5"/>
      <dgm:spPr/>
    </dgm:pt>
    <dgm:pt modelId="{27945306-BC5F-4902-A247-E8A60DC45476}" type="pres">
      <dgm:prSet presAssocID="{C7F5F809-7599-4D5E-A1E4-0FC6CAC9E84F}" presName="Name21" presStyleCnt="0"/>
      <dgm:spPr/>
    </dgm:pt>
    <dgm:pt modelId="{9A05BE83-8010-4DAD-8BC9-FE0615C0A058}" type="pres">
      <dgm:prSet presAssocID="{C7F5F809-7599-4D5E-A1E4-0FC6CAC9E84F}" presName="level2Shape" presStyleLbl="asst1" presStyleIdx="3" presStyleCnt="9"/>
      <dgm:spPr/>
    </dgm:pt>
    <dgm:pt modelId="{688B9BAA-2D3C-40AB-87F2-D3A0DA51A546}" type="pres">
      <dgm:prSet presAssocID="{C7F5F809-7599-4D5E-A1E4-0FC6CAC9E84F}" presName="hierChild3" presStyleCnt="0"/>
      <dgm:spPr/>
    </dgm:pt>
    <dgm:pt modelId="{7ADDCB71-C51E-414D-9216-2A390D7FE23A}" type="pres">
      <dgm:prSet presAssocID="{63148DAD-8AF3-4210-B9BA-EFD2BAA62A8F}" presName="Name19" presStyleLbl="parChTrans1D3" presStyleIdx="2" presStyleCnt="5"/>
      <dgm:spPr/>
    </dgm:pt>
    <dgm:pt modelId="{75F2A06A-35B0-4235-B592-AAF653068E81}" type="pres">
      <dgm:prSet presAssocID="{ADC19BC2-2FFC-4F77-872B-EAF8634E9D34}" presName="Name21" presStyleCnt="0"/>
      <dgm:spPr/>
    </dgm:pt>
    <dgm:pt modelId="{609AB35F-7DCB-4C64-B71A-820A479CAEFD}" type="pres">
      <dgm:prSet presAssocID="{ADC19BC2-2FFC-4F77-872B-EAF8634E9D34}" presName="level2Shape" presStyleLbl="asst1" presStyleIdx="4" presStyleCnt="9"/>
      <dgm:spPr/>
    </dgm:pt>
    <dgm:pt modelId="{0D407158-7F2E-4883-8DF2-BAD41C0008BB}" type="pres">
      <dgm:prSet presAssocID="{ADC19BC2-2FFC-4F77-872B-EAF8634E9D34}" presName="hierChild3" presStyleCnt="0"/>
      <dgm:spPr/>
    </dgm:pt>
    <dgm:pt modelId="{6C11A8CF-FCE0-4AAE-BE50-0299D99984A0}" type="pres">
      <dgm:prSet presAssocID="{C26EB64B-697C-4318-908F-E0D44BF65326}" presName="Name19" presStyleLbl="parChTrans1D3" presStyleIdx="3" presStyleCnt="5"/>
      <dgm:spPr/>
    </dgm:pt>
    <dgm:pt modelId="{F9B386DB-F977-404C-B77D-62EE0298F328}" type="pres">
      <dgm:prSet presAssocID="{2270D1C6-3B8F-4912-B81D-80EE294153BF}" presName="Name21" presStyleCnt="0"/>
      <dgm:spPr/>
    </dgm:pt>
    <dgm:pt modelId="{94216063-FFAB-44B9-8C95-CD253EA87AF9}" type="pres">
      <dgm:prSet presAssocID="{2270D1C6-3B8F-4912-B81D-80EE294153BF}" presName="level2Shape" presStyleLbl="asst1" presStyleIdx="5" presStyleCnt="9"/>
      <dgm:spPr/>
    </dgm:pt>
    <dgm:pt modelId="{4717F296-C734-44C3-BD02-42364E55DF7E}" type="pres">
      <dgm:prSet presAssocID="{2270D1C6-3B8F-4912-B81D-80EE294153BF}" presName="hierChild3" presStyleCnt="0"/>
      <dgm:spPr/>
    </dgm:pt>
    <dgm:pt modelId="{BFF2719A-5DEC-40A3-901B-EBF0E9B97033}" type="pres">
      <dgm:prSet presAssocID="{A1B54A20-1883-4890-B58B-AC0D2CB80F8F}" presName="Name19" presStyleLbl="parChTrans1D2" presStyleIdx="2" presStyleCnt="4"/>
      <dgm:spPr/>
    </dgm:pt>
    <dgm:pt modelId="{AD1EEA41-1224-4A05-B526-6586F70A66B8}" type="pres">
      <dgm:prSet presAssocID="{D12D9F85-F479-4323-8C68-701B9957222B}" presName="Name21" presStyleCnt="0"/>
      <dgm:spPr/>
    </dgm:pt>
    <dgm:pt modelId="{6AA6B494-FE13-4ACE-99F7-F5BDFFAB70E1}" type="pres">
      <dgm:prSet presAssocID="{D12D9F85-F479-4323-8C68-701B9957222B}" presName="level2Shape" presStyleLbl="asst1" presStyleIdx="6" presStyleCnt="9"/>
      <dgm:spPr/>
    </dgm:pt>
    <dgm:pt modelId="{E543470E-D86E-41E4-903B-3D5E29B79FC8}" type="pres">
      <dgm:prSet presAssocID="{D12D9F85-F479-4323-8C68-701B9957222B}" presName="hierChild3" presStyleCnt="0"/>
      <dgm:spPr/>
    </dgm:pt>
    <dgm:pt modelId="{3B8B50ED-4F85-4771-B2B9-F20305E8E137}" type="pres">
      <dgm:prSet presAssocID="{CE0B8A80-30BE-4B38-958E-09EC9540D5D5}" presName="Name19" presStyleLbl="parChTrans1D3" presStyleIdx="4" presStyleCnt="5"/>
      <dgm:spPr/>
    </dgm:pt>
    <dgm:pt modelId="{C872ABB2-2C4A-4BA4-B4E7-5EDF6E50092F}" type="pres">
      <dgm:prSet presAssocID="{A6C3F930-C2BD-4F5F-B1CD-B91F270ED317}" presName="Name21" presStyleCnt="0"/>
      <dgm:spPr/>
    </dgm:pt>
    <dgm:pt modelId="{0538BCA5-39C3-40F2-B274-04CC91411CD6}" type="pres">
      <dgm:prSet presAssocID="{A6C3F930-C2BD-4F5F-B1CD-B91F270ED317}" presName="level2Shape" presStyleLbl="asst1" presStyleIdx="7" presStyleCnt="9"/>
      <dgm:spPr/>
    </dgm:pt>
    <dgm:pt modelId="{5E21CDB6-70BD-4D2B-8D06-5BF9DF20189B}" type="pres">
      <dgm:prSet presAssocID="{A6C3F930-C2BD-4F5F-B1CD-B91F270ED317}" presName="hierChild3" presStyleCnt="0"/>
      <dgm:spPr/>
    </dgm:pt>
    <dgm:pt modelId="{7E3D2293-3CD0-4047-86E1-C76A54F0DA39}" type="pres">
      <dgm:prSet presAssocID="{9AF2A0FD-824D-4911-AA3C-CBF13E793533}" presName="Name19" presStyleLbl="parChTrans1D2" presStyleIdx="3" presStyleCnt="4"/>
      <dgm:spPr/>
    </dgm:pt>
    <dgm:pt modelId="{EECD745A-8D28-43FF-9BF0-E722F2518435}" type="pres">
      <dgm:prSet presAssocID="{305F030B-8BE6-4D60-984B-52ED9ECB6E55}" presName="Name21" presStyleCnt="0"/>
      <dgm:spPr/>
    </dgm:pt>
    <dgm:pt modelId="{77EC81D7-3564-459F-A38D-DFD78EA7BB70}" type="pres">
      <dgm:prSet presAssocID="{305F030B-8BE6-4D60-984B-52ED9ECB6E55}" presName="level2Shape" presStyleLbl="asst1" presStyleIdx="8" presStyleCnt="9"/>
      <dgm:spPr/>
    </dgm:pt>
    <dgm:pt modelId="{8D6B2CDE-1C5D-4078-BD61-A4C7C79AD05C}" type="pres">
      <dgm:prSet presAssocID="{305F030B-8BE6-4D60-984B-52ED9ECB6E55}" presName="hierChild3" presStyleCnt="0"/>
      <dgm:spPr/>
    </dgm:pt>
    <dgm:pt modelId="{35E6980D-178E-493F-90D3-AC069AF3D485}" type="pres">
      <dgm:prSet presAssocID="{46ADE72E-EDA5-4476-8CB9-715BA0EAF0DB}" presName="bgShapesFlow" presStyleCnt="0"/>
      <dgm:spPr/>
    </dgm:pt>
  </dgm:ptLst>
  <dgm:cxnLst>
    <dgm:cxn modelId="{82C62D19-7216-4A67-921E-71D1FA2FCC3E}" type="presOf" srcId="{3A4FDB57-ECB3-4B1F-937D-5B2CC841D744}" destId="{D51DA73E-E895-45D5-8A89-1BFBD89E6237}" srcOrd="0" destOrd="0" presId="urn:microsoft.com/office/officeart/2005/8/layout/hierarchy6"/>
    <dgm:cxn modelId="{AC4E2034-C6E5-44E8-AF43-5503BDC17754}" srcId="{A3719735-EE20-48CB-8110-924EBE242DFD}" destId="{ADC19BC2-2FFC-4F77-872B-EAF8634E9D34}" srcOrd="1" destOrd="0" parTransId="{63148DAD-8AF3-4210-B9BA-EFD2BAA62A8F}" sibTransId="{22F69BC7-B95E-43D5-A16E-5D0C5332AE57}"/>
    <dgm:cxn modelId="{54559B62-ED64-4AA9-910F-F413671529B3}" type="presOf" srcId="{A6C3F930-C2BD-4F5F-B1CD-B91F270ED317}" destId="{0538BCA5-39C3-40F2-B274-04CC91411CD6}" srcOrd="0" destOrd="0" presId="urn:microsoft.com/office/officeart/2005/8/layout/hierarchy6"/>
    <dgm:cxn modelId="{B5506B64-A026-4D5F-9586-6FE8CB22B811}" srcId="{D12D9F85-F479-4323-8C68-701B9957222B}" destId="{A6C3F930-C2BD-4F5F-B1CD-B91F270ED317}" srcOrd="0" destOrd="0" parTransId="{CE0B8A80-30BE-4B38-958E-09EC9540D5D5}" sibTransId="{D0BC0539-4E67-4E29-9741-DC78A81A5D9F}"/>
    <dgm:cxn modelId="{3956A44B-0377-4D91-A183-1B1D4D06384F}" type="presOf" srcId="{A3719735-EE20-48CB-8110-924EBE242DFD}" destId="{294DFAE8-5C8D-41D4-BF53-501711D42D50}" srcOrd="0" destOrd="0" presId="urn:microsoft.com/office/officeart/2005/8/layout/hierarchy6"/>
    <dgm:cxn modelId="{C9862C75-9A46-4B99-9704-8B8EE4070FAB}" type="presOf" srcId="{DB016619-3E2F-4D02-BF02-5EC74F127AB8}" destId="{D847AEAD-C6CD-4273-AF7B-4A4BA5FD4B44}" srcOrd="0" destOrd="0" presId="urn:microsoft.com/office/officeart/2005/8/layout/hierarchy6"/>
    <dgm:cxn modelId="{3A0C9155-9E30-45C6-9801-2CF784C971D6}" srcId="{9EC6E54A-790E-45BD-9ADF-A776B699B911}" destId="{305F030B-8BE6-4D60-984B-52ED9ECB6E55}" srcOrd="3" destOrd="0" parTransId="{9AF2A0FD-824D-4911-AA3C-CBF13E793533}" sibTransId="{EA110456-5A23-4F78-B84E-78BA07212CFC}"/>
    <dgm:cxn modelId="{3B9C0078-1661-468D-95DA-2C569A92E701}" type="presOf" srcId="{9EC6E54A-790E-45BD-9ADF-A776B699B911}" destId="{345E6F81-8F8A-4040-9BFB-D81350A78A84}" srcOrd="0" destOrd="0" presId="urn:microsoft.com/office/officeart/2005/8/layout/hierarchy6"/>
    <dgm:cxn modelId="{D8621A7B-2CE2-48D4-9C79-B33C38E692A9}" type="presOf" srcId="{B22A603F-09CA-4B2A-824D-B58A3CE2FA0E}" destId="{618303CA-F9A3-4C86-A027-C1E35BE54B5B}" srcOrd="0" destOrd="0" presId="urn:microsoft.com/office/officeart/2005/8/layout/hierarchy6"/>
    <dgm:cxn modelId="{A225D67E-38A9-4EC2-A544-E5B0B5E47719}" type="presOf" srcId="{32F1E2BF-0429-4ADF-A732-5D70E735786C}" destId="{FD5DCE0C-349B-4488-8104-154F9DBBCA9F}" srcOrd="0" destOrd="0" presId="urn:microsoft.com/office/officeart/2005/8/layout/hierarchy6"/>
    <dgm:cxn modelId="{B7BEE281-7984-4355-8A51-B1FE0CAF9051}" srcId="{46ADE72E-EDA5-4476-8CB9-715BA0EAF0DB}" destId="{9EC6E54A-790E-45BD-9ADF-A776B699B911}" srcOrd="0" destOrd="0" parTransId="{54B1F8F5-20E7-46E0-9826-16E4684A0B93}" sibTransId="{1F4EB55F-C1AA-4400-A72F-27E36081D468}"/>
    <dgm:cxn modelId="{9770E78B-79CA-4A95-AE7C-153138361C05}" srcId="{A3719735-EE20-48CB-8110-924EBE242DFD}" destId="{C7F5F809-7599-4D5E-A1E4-0FC6CAC9E84F}" srcOrd="0" destOrd="0" parTransId="{3A4FDB57-ECB3-4B1F-937D-5B2CC841D744}" sibTransId="{B4707917-D246-4D9E-A4A4-BFF39197DC2B}"/>
    <dgm:cxn modelId="{D3E2F78C-FBF4-426B-914C-5C04B91F8FCB}" type="presOf" srcId="{C7F5F809-7599-4D5E-A1E4-0FC6CAC9E84F}" destId="{9A05BE83-8010-4DAD-8BC9-FE0615C0A058}" srcOrd="0" destOrd="0" presId="urn:microsoft.com/office/officeart/2005/8/layout/hierarchy6"/>
    <dgm:cxn modelId="{5D19708F-3957-4F7F-BE5C-846D0E4A2968}" srcId="{9EC6E54A-790E-45BD-9ADF-A776B699B911}" destId="{A3719735-EE20-48CB-8110-924EBE242DFD}" srcOrd="1" destOrd="0" parTransId="{B22A603F-09CA-4B2A-824D-B58A3CE2FA0E}" sibTransId="{A3323767-422E-4781-BED0-E7525F699C67}"/>
    <dgm:cxn modelId="{159C8391-1757-4E50-9C2B-B0550FBEA87E}" type="presOf" srcId="{D12D9F85-F479-4323-8C68-701B9957222B}" destId="{6AA6B494-FE13-4ACE-99F7-F5BDFFAB70E1}" srcOrd="0" destOrd="0" presId="urn:microsoft.com/office/officeart/2005/8/layout/hierarchy6"/>
    <dgm:cxn modelId="{0493AB91-F618-4226-B1A8-1878B34AB7FC}" type="presOf" srcId="{9AF2A0FD-824D-4911-AA3C-CBF13E793533}" destId="{7E3D2293-3CD0-4047-86E1-C76A54F0DA39}" srcOrd="0" destOrd="0" presId="urn:microsoft.com/office/officeart/2005/8/layout/hierarchy6"/>
    <dgm:cxn modelId="{001F3495-4CB6-4DC7-ABBC-12E6281EA038}" type="presOf" srcId="{2270D1C6-3B8F-4912-B81D-80EE294153BF}" destId="{94216063-FFAB-44B9-8C95-CD253EA87AF9}" srcOrd="0" destOrd="0" presId="urn:microsoft.com/office/officeart/2005/8/layout/hierarchy6"/>
    <dgm:cxn modelId="{EFD89396-8098-42E0-9DBA-3D23A59030C6}" srcId="{9EC6E54A-790E-45BD-9ADF-A776B699B911}" destId="{70D3E3AD-BF0C-4B4C-BE87-2FDB607F762B}" srcOrd="0" destOrd="0" parTransId="{32F1E2BF-0429-4ADF-A732-5D70E735786C}" sibTransId="{30F7A692-1D19-402D-81D7-AE3C79DDC4DD}"/>
    <dgm:cxn modelId="{6174CC9A-C1C9-4A2E-8E27-AC6DE1C6DA38}" type="presOf" srcId="{ADC19BC2-2FFC-4F77-872B-EAF8634E9D34}" destId="{609AB35F-7DCB-4C64-B71A-820A479CAEFD}" srcOrd="0" destOrd="0" presId="urn:microsoft.com/office/officeart/2005/8/layout/hierarchy6"/>
    <dgm:cxn modelId="{EEBD369E-C1AD-463E-8702-18B1BBB66CDB}" type="presOf" srcId="{A1B54A20-1883-4890-B58B-AC0D2CB80F8F}" destId="{BFF2719A-5DEC-40A3-901B-EBF0E9B97033}" srcOrd="0" destOrd="0" presId="urn:microsoft.com/office/officeart/2005/8/layout/hierarchy6"/>
    <dgm:cxn modelId="{85DD15AB-8BA1-4A5C-92A5-F5B18CD68B97}" type="presOf" srcId="{305F030B-8BE6-4D60-984B-52ED9ECB6E55}" destId="{77EC81D7-3564-459F-A38D-DFD78EA7BB70}" srcOrd="0" destOrd="0" presId="urn:microsoft.com/office/officeart/2005/8/layout/hierarchy6"/>
    <dgm:cxn modelId="{658DCEB3-E444-4A6E-BBBC-191E4E4E745E}" srcId="{70D3E3AD-BF0C-4B4C-BE87-2FDB607F762B}" destId="{DB016619-3E2F-4D02-BF02-5EC74F127AB8}" srcOrd="0" destOrd="0" parTransId="{27A5F621-5A3E-4871-A341-E4C9BA861B7D}" sibTransId="{B812FFAB-671D-4388-857E-B439FCC96437}"/>
    <dgm:cxn modelId="{E65048B8-C551-49B4-8B9E-746EE352696D}" srcId="{A3719735-EE20-48CB-8110-924EBE242DFD}" destId="{2270D1C6-3B8F-4912-B81D-80EE294153BF}" srcOrd="2" destOrd="0" parTransId="{C26EB64B-697C-4318-908F-E0D44BF65326}" sibTransId="{6C501DE5-64E2-410E-8985-1747C2890776}"/>
    <dgm:cxn modelId="{0E7693B8-E08E-4186-ACF6-6E2180D09182}" type="presOf" srcId="{63148DAD-8AF3-4210-B9BA-EFD2BAA62A8F}" destId="{7ADDCB71-C51E-414D-9216-2A390D7FE23A}" srcOrd="0" destOrd="0" presId="urn:microsoft.com/office/officeart/2005/8/layout/hierarchy6"/>
    <dgm:cxn modelId="{C38C8BB9-2A28-43CD-82FC-C31A765DF82E}" type="presOf" srcId="{27A5F621-5A3E-4871-A341-E4C9BA861B7D}" destId="{86E73059-737F-4CD2-AB85-B062325A61EC}" srcOrd="0" destOrd="0" presId="urn:microsoft.com/office/officeart/2005/8/layout/hierarchy6"/>
    <dgm:cxn modelId="{6EA232C0-79ED-460B-BE13-4382F4D858C7}" type="presOf" srcId="{C26EB64B-697C-4318-908F-E0D44BF65326}" destId="{6C11A8CF-FCE0-4AAE-BE50-0299D99984A0}" srcOrd="0" destOrd="0" presId="urn:microsoft.com/office/officeart/2005/8/layout/hierarchy6"/>
    <dgm:cxn modelId="{18D583D7-10C4-422D-A0E7-78A5839D51C5}" srcId="{9EC6E54A-790E-45BD-9ADF-A776B699B911}" destId="{D12D9F85-F479-4323-8C68-701B9957222B}" srcOrd="2" destOrd="0" parTransId="{A1B54A20-1883-4890-B58B-AC0D2CB80F8F}" sibTransId="{62341A8E-278C-4047-91A1-FAA1AF5FE7F5}"/>
    <dgm:cxn modelId="{08EF04D8-C306-4527-AEF8-112BE8FA9614}" type="presOf" srcId="{46ADE72E-EDA5-4476-8CB9-715BA0EAF0DB}" destId="{3D7BE105-86B0-424F-A3E2-E40D8B4365F8}" srcOrd="0" destOrd="0" presId="urn:microsoft.com/office/officeart/2005/8/layout/hierarchy6"/>
    <dgm:cxn modelId="{94AEDFE0-E0FB-41DD-8079-BEDE42FE59F8}" type="presOf" srcId="{CE0B8A80-30BE-4B38-958E-09EC9540D5D5}" destId="{3B8B50ED-4F85-4771-B2B9-F20305E8E137}" srcOrd="0" destOrd="0" presId="urn:microsoft.com/office/officeart/2005/8/layout/hierarchy6"/>
    <dgm:cxn modelId="{65B6CAFA-F4E8-401A-B4CD-FA9B9C5ED605}" type="presOf" srcId="{70D3E3AD-BF0C-4B4C-BE87-2FDB607F762B}" destId="{491A795B-1FEE-46A8-9D7E-46B55EF93016}" srcOrd="0" destOrd="0" presId="urn:microsoft.com/office/officeart/2005/8/layout/hierarchy6"/>
    <dgm:cxn modelId="{42176F29-6931-4E50-AB8B-013B838843FD}" type="presParOf" srcId="{3D7BE105-86B0-424F-A3E2-E40D8B4365F8}" destId="{53B27D27-9CA3-4721-8A1D-52160B487B00}" srcOrd="0" destOrd="0" presId="urn:microsoft.com/office/officeart/2005/8/layout/hierarchy6"/>
    <dgm:cxn modelId="{C7252135-FBFF-4C2D-965B-7867318F5D15}" type="presParOf" srcId="{53B27D27-9CA3-4721-8A1D-52160B487B00}" destId="{4A24BE15-84C8-4345-B580-55AEDC1EC526}" srcOrd="0" destOrd="0" presId="urn:microsoft.com/office/officeart/2005/8/layout/hierarchy6"/>
    <dgm:cxn modelId="{A0FC838D-2D85-4CA5-8280-FD4A47C07AD2}" type="presParOf" srcId="{4A24BE15-84C8-4345-B580-55AEDC1EC526}" destId="{A1693CAC-F2AF-47B7-BC03-D49056CDDCE9}" srcOrd="0" destOrd="0" presId="urn:microsoft.com/office/officeart/2005/8/layout/hierarchy6"/>
    <dgm:cxn modelId="{7318FBB4-13D0-4653-8239-742E2E9827F1}" type="presParOf" srcId="{A1693CAC-F2AF-47B7-BC03-D49056CDDCE9}" destId="{345E6F81-8F8A-4040-9BFB-D81350A78A84}" srcOrd="0" destOrd="0" presId="urn:microsoft.com/office/officeart/2005/8/layout/hierarchy6"/>
    <dgm:cxn modelId="{F1236B32-A46E-4B6A-AEB0-845CFB8DB309}" type="presParOf" srcId="{A1693CAC-F2AF-47B7-BC03-D49056CDDCE9}" destId="{6889C11E-77EB-4998-A752-C6DD76C6CE8B}" srcOrd="1" destOrd="0" presId="urn:microsoft.com/office/officeart/2005/8/layout/hierarchy6"/>
    <dgm:cxn modelId="{4A288AB5-C5A0-4CF7-B88E-278CC3A59322}" type="presParOf" srcId="{6889C11E-77EB-4998-A752-C6DD76C6CE8B}" destId="{FD5DCE0C-349B-4488-8104-154F9DBBCA9F}" srcOrd="0" destOrd="0" presId="urn:microsoft.com/office/officeart/2005/8/layout/hierarchy6"/>
    <dgm:cxn modelId="{552F54AF-34A0-4E05-9F85-39B82C377DC3}" type="presParOf" srcId="{6889C11E-77EB-4998-A752-C6DD76C6CE8B}" destId="{697FBF22-661E-4BFD-8514-630FD8894BFC}" srcOrd="1" destOrd="0" presId="urn:microsoft.com/office/officeart/2005/8/layout/hierarchy6"/>
    <dgm:cxn modelId="{E107D335-B702-408F-AF8B-36CC3F2B418A}" type="presParOf" srcId="{697FBF22-661E-4BFD-8514-630FD8894BFC}" destId="{491A795B-1FEE-46A8-9D7E-46B55EF93016}" srcOrd="0" destOrd="0" presId="urn:microsoft.com/office/officeart/2005/8/layout/hierarchy6"/>
    <dgm:cxn modelId="{EBB4E305-BC47-4EEA-9E26-A099B0A77004}" type="presParOf" srcId="{697FBF22-661E-4BFD-8514-630FD8894BFC}" destId="{FD542564-4715-447A-B888-32F53E560DFB}" srcOrd="1" destOrd="0" presId="urn:microsoft.com/office/officeart/2005/8/layout/hierarchy6"/>
    <dgm:cxn modelId="{B7B227D8-77E7-4251-924C-5D3F4246ADAB}" type="presParOf" srcId="{FD542564-4715-447A-B888-32F53E560DFB}" destId="{86E73059-737F-4CD2-AB85-B062325A61EC}" srcOrd="0" destOrd="0" presId="urn:microsoft.com/office/officeart/2005/8/layout/hierarchy6"/>
    <dgm:cxn modelId="{886A1AF1-4199-4175-85EC-BD1B7CD448FF}" type="presParOf" srcId="{FD542564-4715-447A-B888-32F53E560DFB}" destId="{51880727-0B95-4B28-A045-B4A4852FA830}" srcOrd="1" destOrd="0" presId="urn:microsoft.com/office/officeart/2005/8/layout/hierarchy6"/>
    <dgm:cxn modelId="{CE3B68B0-5AEB-4C24-9580-904A2AFC4798}" type="presParOf" srcId="{51880727-0B95-4B28-A045-B4A4852FA830}" destId="{D847AEAD-C6CD-4273-AF7B-4A4BA5FD4B44}" srcOrd="0" destOrd="0" presId="urn:microsoft.com/office/officeart/2005/8/layout/hierarchy6"/>
    <dgm:cxn modelId="{67F153FE-8F6F-441F-A751-2D86D70A4399}" type="presParOf" srcId="{51880727-0B95-4B28-A045-B4A4852FA830}" destId="{B38A9360-2686-4943-BB87-48E56BF8B863}" srcOrd="1" destOrd="0" presId="urn:microsoft.com/office/officeart/2005/8/layout/hierarchy6"/>
    <dgm:cxn modelId="{996FB1BD-56DD-42D8-9E4D-6991890F445C}" type="presParOf" srcId="{6889C11E-77EB-4998-A752-C6DD76C6CE8B}" destId="{618303CA-F9A3-4C86-A027-C1E35BE54B5B}" srcOrd="2" destOrd="0" presId="urn:microsoft.com/office/officeart/2005/8/layout/hierarchy6"/>
    <dgm:cxn modelId="{A084DF64-EE41-411B-9C52-CC1DA6C13449}" type="presParOf" srcId="{6889C11E-77EB-4998-A752-C6DD76C6CE8B}" destId="{B9D783B6-DA0E-48E4-AA50-ADF101046D81}" srcOrd="3" destOrd="0" presId="urn:microsoft.com/office/officeart/2005/8/layout/hierarchy6"/>
    <dgm:cxn modelId="{45F4ABD1-50F6-4F4E-BD8B-2FB5701403D3}" type="presParOf" srcId="{B9D783B6-DA0E-48E4-AA50-ADF101046D81}" destId="{294DFAE8-5C8D-41D4-BF53-501711D42D50}" srcOrd="0" destOrd="0" presId="urn:microsoft.com/office/officeart/2005/8/layout/hierarchy6"/>
    <dgm:cxn modelId="{F4C1F1D2-3C69-4C1C-BF62-913D9B5206EF}" type="presParOf" srcId="{B9D783B6-DA0E-48E4-AA50-ADF101046D81}" destId="{12996163-664A-4A9B-AFD9-709190710178}" srcOrd="1" destOrd="0" presId="urn:microsoft.com/office/officeart/2005/8/layout/hierarchy6"/>
    <dgm:cxn modelId="{50DD44CE-FEDD-4B6E-BC68-24344AF856F4}" type="presParOf" srcId="{12996163-664A-4A9B-AFD9-709190710178}" destId="{D51DA73E-E895-45D5-8A89-1BFBD89E6237}" srcOrd="0" destOrd="0" presId="urn:microsoft.com/office/officeart/2005/8/layout/hierarchy6"/>
    <dgm:cxn modelId="{B79C1345-6779-4AF2-9285-208E2ED23B74}" type="presParOf" srcId="{12996163-664A-4A9B-AFD9-709190710178}" destId="{27945306-BC5F-4902-A247-E8A60DC45476}" srcOrd="1" destOrd="0" presId="urn:microsoft.com/office/officeart/2005/8/layout/hierarchy6"/>
    <dgm:cxn modelId="{1B91E320-AECC-4476-BE07-9F1A8F9FDAFA}" type="presParOf" srcId="{27945306-BC5F-4902-A247-E8A60DC45476}" destId="{9A05BE83-8010-4DAD-8BC9-FE0615C0A058}" srcOrd="0" destOrd="0" presId="urn:microsoft.com/office/officeart/2005/8/layout/hierarchy6"/>
    <dgm:cxn modelId="{723A3C9B-0736-40EC-AFD9-2EB165CAF87B}" type="presParOf" srcId="{27945306-BC5F-4902-A247-E8A60DC45476}" destId="{688B9BAA-2D3C-40AB-87F2-D3A0DA51A546}" srcOrd="1" destOrd="0" presId="urn:microsoft.com/office/officeart/2005/8/layout/hierarchy6"/>
    <dgm:cxn modelId="{5796F861-90AE-439E-8E7C-995DEE287DFD}" type="presParOf" srcId="{12996163-664A-4A9B-AFD9-709190710178}" destId="{7ADDCB71-C51E-414D-9216-2A390D7FE23A}" srcOrd="2" destOrd="0" presId="urn:microsoft.com/office/officeart/2005/8/layout/hierarchy6"/>
    <dgm:cxn modelId="{B803AF8D-F115-4A13-9D2E-0C50D2114948}" type="presParOf" srcId="{12996163-664A-4A9B-AFD9-709190710178}" destId="{75F2A06A-35B0-4235-B592-AAF653068E81}" srcOrd="3" destOrd="0" presId="urn:microsoft.com/office/officeart/2005/8/layout/hierarchy6"/>
    <dgm:cxn modelId="{891DB7A2-F532-4D70-A6D8-B603B9699DCA}" type="presParOf" srcId="{75F2A06A-35B0-4235-B592-AAF653068E81}" destId="{609AB35F-7DCB-4C64-B71A-820A479CAEFD}" srcOrd="0" destOrd="0" presId="urn:microsoft.com/office/officeart/2005/8/layout/hierarchy6"/>
    <dgm:cxn modelId="{55FBD575-91B8-481F-AE51-D3371A404AB3}" type="presParOf" srcId="{75F2A06A-35B0-4235-B592-AAF653068E81}" destId="{0D407158-7F2E-4883-8DF2-BAD41C0008BB}" srcOrd="1" destOrd="0" presId="urn:microsoft.com/office/officeart/2005/8/layout/hierarchy6"/>
    <dgm:cxn modelId="{6A850163-5407-4C70-A2DD-8161F73E75D0}" type="presParOf" srcId="{12996163-664A-4A9B-AFD9-709190710178}" destId="{6C11A8CF-FCE0-4AAE-BE50-0299D99984A0}" srcOrd="4" destOrd="0" presId="urn:microsoft.com/office/officeart/2005/8/layout/hierarchy6"/>
    <dgm:cxn modelId="{FC11326E-5B6C-4268-916F-B714B2175648}" type="presParOf" srcId="{12996163-664A-4A9B-AFD9-709190710178}" destId="{F9B386DB-F977-404C-B77D-62EE0298F328}" srcOrd="5" destOrd="0" presId="urn:microsoft.com/office/officeart/2005/8/layout/hierarchy6"/>
    <dgm:cxn modelId="{09E5BD14-28A5-4B3F-84AB-0129BE976FFC}" type="presParOf" srcId="{F9B386DB-F977-404C-B77D-62EE0298F328}" destId="{94216063-FFAB-44B9-8C95-CD253EA87AF9}" srcOrd="0" destOrd="0" presId="urn:microsoft.com/office/officeart/2005/8/layout/hierarchy6"/>
    <dgm:cxn modelId="{70D2F567-A024-4405-B642-5AA0EF918EE7}" type="presParOf" srcId="{F9B386DB-F977-404C-B77D-62EE0298F328}" destId="{4717F296-C734-44C3-BD02-42364E55DF7E}" srcOrd="1" destOrd="0" presId="urn:microsoft.com/office/officeart/2005/8/layout/hierarchy6"/>
    <dgm:cxn modelId="{D412EDB0-DC8F-4EFD-8FDB-EED1B3F0D5FE}" type="presParOf" srcId="{6889C11E-77EB-4998-A752-C6DD76C6CE8B}" destId="{BFF2719A-5DEC-40A3-901B-EBF0E9B97033}" srcOrd="4" destOrd="0" presId="urn:microsoft.com/office/officeart/2005/8/layout/hierarchy6"/>
    <dgm:cxn modelId="{983802F9-80A8-4D28-8F22-3F1AC2C8B4F1}" type="presParOf" srcId="{6889C11E-77EB-4998-A752-C6DD76C6CE8B}" destId="{AD1EEA41-1224-4A05-B526-6586F70A66B8}" srcOrd="5" destOrd="0" presId="urn:microsoft.com/office/officeart/2005/8/layout/hierarchy6"/>
    <dgm:cxn modelId="{EE6F4522-8BC5-4004-903A-C883D8948654}" type="presParOf" srcId="{AD1EEA41-1224-4A05-B526-6586F70A66B8}" destId="{6AA6B494-FE13-4ACE-99F7-F5BDFFAB70E1}" srcOrd="0" destOrd="0" presId="urn:microsoft.com/office/officeart/2005/8/layout/hierarchy6"/>
    <dgm:cxn modelId="{625DB9BD-1E37-4F2A-B21A-F93CF4107A80}" type="presParOf" srcId="{AD1EEA41-1224-4A05-B526-6586F70A66B8}" destId="{E543470E-D86E-41E4-903B-3D5E29B79FC8}" srcOrd="1" destOrd="0" presId="urn:microsoft.com/office/officeart/2005/8/layout/hierarchy6"/>
    <dgm:cxn modelId="{A4B9006A-72DD-4FDF-B770-0DD4DE94A876}" type="presParOf" srcId="{E543470E-D86E-41E4-903B-3D5E29B79FC8}" destId="{3B8B50ED-4F85-4771-B2B9-F20305E8E137}" srcOrd="0" destOrd="0" presId="urn:microsoft.com/office/officeart/2005/8/layout/hierarchy6"/>
    <dgm:cxn modelId="{53370E37-4B02-4037-820C-1C02651B5F40}" type="presParOf" srcId="{E543470E-D86E-41E4-903B-3D5E29B79FC8}" destId="{C872ABB2-2C4A-4BA4-B4E7-5EDF6E50092F}" srcOrd="1" destOrd="0" presId="urn:microsoft.com/office/officeart/2005/8/layout/hierarchy6"/>
    <dgm:cxn modelId="{199B6D93-49D9-4394-9BA5-E68B7C69D688}" type="presParOf" srcId="{C872ABB2-2C4A-4BA4-B4E7-5EDF6E50092F}" destId="{0538BCA5-39C3-40F2-B274-04CC91411CD6}" srcOrd="0" destOrd="0" presId="urn:microsoft.com/office/officeart/2005/8/layout/hierarchy6"/>
    <dgm:cxn modelId="{61FB785D-7148-44ED-A62F-1469302EC433}" type="presParOf" srcId="{C872ABB2-2C4A-4BA4-B4E7-5EDF6E50092F}" destId="{5E21CDB6-70BD-4D2B-8D06-5BF9DF20189B}" srcOrd="1" destOrd="0" presId="urn:microsoft.com/office/officeart/2005/8/layout/hierarchy6"/>
    <dgm:cxn modelId="{7DFB4274-9299-44B5-8DBD-F480D9329A17}" type="presParOf" srcId="{6889C11E-77EB-4998-A752-C6DD76C6CE8B}" destId="{7E3D2293-3CD0-4047-86E1-C76A54F0DA39}" srcOrd="6" destOrd="0" presId="urn:microsoft.com/office/officeart/2005/8/layout/hierarchy6"/>
    <dgm:cxn modelId="{57D3AE48-CEAA-4A51-8B01-DCE7A31EF176}" type="presParOf" srcId="{6889C11E-77EB-4998-A752-C6DD76C6CE8B}" destId="{EECD745A-8D28-43FF-9BF0-E722F2518435}" srcOrd="7" destOrd="0" presId="urn:microsoft.com/office/officeart/2005/8/layout/hierarchy6"/>
    <dgm:cxn modelId="{95C558EF-39D9-4C7D-9FA0-C759AC8C9A06}" type="presParOf" srcId="{EECD745A-8D28-43FF-9BF0-E722F2518435}" destId="{77EC81D7-3564-459F-A38D-DFD78EA7BB70}" srcOrd="0" destOrd="0" presId="urn:microsoft.com/office/officeart/2005/8/layout/hierarchy6"/>
    <dgm:cxn modelId="{9A1F0E93-D4D2-490F-ACE7-E60993CCDFB9}" type="presParOf" srcId="{EECD745A-8D28-43FF-9BF0-E722F2518435}" destId="{8D6B2CDE-1C5D-4078-BD61-A4C7C79AD05C}" srcOrd="1" destOrd="0" presId="urn:microsoft.com/office/officeart/2005/8/layout/hierarchy6"/>
    <dgm:cxn modelId="{130A210A-3555-4820-8959-A0BBE4A824B1}" type="presParOf" srcId="{3D7BE105-86B0-424F-A3E2-E40D8B4365F8}" destId="{35E6980D-178E-493F-90D3-AC069AF3D485}"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6F81-8F8A-4040-9BFB-D81350A78A84}">
      <dsp:nvSpPr>
        <dsp:cNvPr id="0" name=""/>
        <dsp:cNvSpPr/>
      </dsp:nvSpPr>
      <dsp:spPr>
        <a:xfrm>
          <a:off x="3797690" y="175713"/>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Chief Finance &amp; Ops Officer</a:t>
          </a:r>
        </a:p>
      </dsp:txBody>
      <dsp:txXfrm>
        <a:off x="3820500" y="198523"/>
        <a:ext cx="1122570" cy="733173"/>
      </dsp:txXfrm>
    </dsp:sp>
    <dsp:sp modelId="{FD5DCE0C-349B-4488-8104-154F9DBBCA9F}">
      <dsp:nvSpPr>
        <dsp:cNvPr id="0" name=""/>
        <dsp:cNvSpPr/>
      </dsp:nvSpPr>
      <dsp:spPr>
        <a:xfrm>
          <a:off x="585165" y="954507"/>
          <a:ext cx="3796620" cy="311517"/>
        </a:xfrm>
        <a:custGeom>
          <a:avLst/>
          <a:gdLst/>
          <a:ahLst/>
          <a:cxnLst/>
          <a:rect l="0" t="0" r="0" b="0"/>
          <a:pathLst>
            <a:path>
              <a:moveTo>
                <a:pt x="3796620" y="0"/>
              </a:moveTo>
              <a:lnTo>
                <a:pt x="3796620"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A795B-1FEE-46A8-9D7E-46B55EF93016}">
      <dsp:nvSpPr>
        <dsp:cNvPr id="0" name=""/>
        <dsp:cNvSpPr/>
      </dsp:nvSpPr>
      <dsp:spPr>
        <a:xfrm>
          <a:off x="1069"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Controller</a:t>
          </a:r>
        </a:p>
      </dsp:txBody>
      <dsp:txXfrm>
        <a:off x="23879" y="1288835"/>
        <a:ext cx="1122570" cy="733173"/>
      </dsp:txXfrm>
    </dsp:sp>
    <dsp:sp modelId="{86E73059-737F-4CD2-AB85-B062325A61EC}">
      <dsp:nvSpPr>
        <dsp:cNvPr id="0" name=""/>
        <dsp:cNvSpPr/>
      </dsp:nvSpPr>
      <dsp:spPr>
        <a:xfrm>
          <a:off x="539445"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7AEAD-C6CD-4273-AF7B-4A4BA5FD4B44}">
      <dsp:nvSpPr>
        <dsp:cNvPr id="0" name=""/>
        <dsp:cNvSpPr/>
      </dsp:nvSpPr>
      <dsp:spPr>
        <a:xfrm>
          <a:off x="1069"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Staff Accountant</a:t>
          </a:r>
        </a:p>
      </dsp:txBody>
      <dsp:txXfrm>
        <a:off x="23879" y="2379147"/>
        <a:ext cx="1122570" cy="733173"/>
      </dsp:txXfrm>
    </dsp:sp>
    <dsp:sp modelId="{618303CA-F9A3-4C86-A027-C1E35BE54B5B}">
      <dsp:nvSpPr>
        <dsp:cNvPr id="0" name=""/>
        <dsp:cNvSpPr/>
      </dsp:nvSpPr>
      <dsp:spPr>
        <a:xfrm>
          <a:off x="3622461" y="954507"/>
          <a:ext cx="759324" cy="311517"/>
        </a:xfrm>
        <a:custGeom>
          <a:avLst/>
          <a:gdLst/>
          <a:ahLst/>
          <a:cxnLst/>
          <a:rect l="0" t="0" r="0" b="0"/>
          <a:pathLst>
            <a:path>
              <a:moveTo>
                <a:pt x="759324" y="0"/>
              </a:moveTo>
              <a:lnTo>
                <a:pt x="759324"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DFAE8-5C8D-41D4-BF53-501711D42D50}">
      <dsp:nvSpPr>
        <dsp:cNvPr id="0" name=""/>
        <dsp:cNvSpPr/>
      </dsp:nvSpPr>
      <dsp:spPr>
        <a:xfrm>
          <a:off x="3038366"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Fiscal &amp; Accounting Manager</a:t>
          </a:r>
        </a:p>
      </dsp:txBody>
      <dsp:txXfrm>
        <a:off x="3061176" y="1288835"/>
        <a:ext cx="1122570" cy="733173"/>
      </dsp:txXfrm>
    </dsp:sp>
    <dsp:sp modelId="{D51DA73E-E895-45D5-8A89-1BFBD89E6237}">
      <dsp:nvSpPr>
        <dsp:cNvPr id="0" name=""/>
        <dsp:cNvSpPr/>
      </dsp:nvSpPr>
      <dsp:spPr>
        <a:xfrm>
          <a:off x="2103813" y="2044819"/>
          <a:ext cx="1518648" cy="311517"/>
        </a:xfrm>
        <a:custGeom>
          <a:avLst/>
          <a:gdLst/>
          <a:ahLst/>
          <a:cxnLst/>
          <a:rect l="0" t="0" r="0" b="0"/>
          <a:pathLst>
            <a:path>
              <a:moveTo>
                <a:pt x="1518648" y="0"/>
              </a:moveTo>
              <a:lnTo>
                <a:pt x="1518648" y="155758"/>
              </a:lnTo>
              <a:lnTo>
                <a:pt x="0" y="155758"/>
              </a:lnTo>
              <a:lnTo>
                <a:pt x="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BE83-8010-4DAD-8BC9-FE0615C0A058}">
      <dsp:nvSpPr>
        <dsp:cNvPr id="0" name=""/>
        <dsp:cNvSpPr/>
      </dsp:nvSpPr>
      <dsp:spPr>
        <a:xfrm>
          <a:off x="1519718"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Light" panose="020F0302020204030204"/>
            </a:rPr>
            <a:t>Senior Grant &amp; Procurement Analyst</a:t>
          </a:r>
          <a:endParaRPr lang="en-US" sz="1100" kern="1200"/>
        </a:p>
      </dsp:txBody>
      <dsp:txXfrm>
        <a:off x="1542528" y="2379147"/>
        <a:ext cx="1122570" cy="733173"/>
      </dsp:txXfrm>
    </dsp:sp>
    <dsp:sp modelId="{7ADDCB71-C51E-414D-9216-2A390D7FE23A}">
      <dsp:nvSpPr>
        <dsp:cNvPr id="0" name=""/>
        <dsp:cNvSpPr/>
      </dsp:nvSpPr>
      <dsp:spPr>
        <a:xfrm>
          <a:off x="3576741"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9AB35F-7DCB-4C64-B71A-820A479CAEFD}">
      <dsp:nvSpPr>
        <dsp:cNvPr id="0" name=""/>
        <dsp:cNvSpPr/>
      </dsp:nvSpPr>
      <dsp:spPr>
        <a:xfrm>
          <a:off x="3038366"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&amp; Accounting Tech</a:t>
          </a:r>
        </a:p>
      </dsp:txBody>
      <dsp:txXfrm>
        <a:off x="3061176" y="2379147"/>
        <a:ext cx="1122570" cy="733173"/>
      </dsp:txXfrm>
    </dsp:sp>
    <dsp:sp modelId="{6C11A8CF-FCE0-4AAE-BE50-0299D99984A0}">
      <dsp:nvSpPr>
        <dsp:cNvPr id="0" name=""/>
        <dsp:cNvSpPr/>
      </dsp:nvSpPr>
      <dsp:spPr>
        <a:xfrm>
          <a:off x="3622461" y="2044819"/>
          <a:ext cx="1518648" cy="311517"/>
        </a:xfrm>
        <a:custGeom>
          <a:avLst/>
          <a:gdLst/>
          <a:ahLst/>
          <a:cxnLst/>
          <a:rect l="0" t="0" r="0" b="0"/>
          <a:pathLst>
            <a:path>
              <a:moveTo>
                <a:pt x="0" y="0"/>
              </a:moveTo>
              <a:lnTo>
                <a:pt x="0" y="155758"/>
              </a:lnTo>
              <a:lnTo>
                <a:pt x="1518648" y="155758"/>
              </a:lnTo>
              <a:lnTo>
                <a:pt x="1518648"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216063-FFAB-44B9-8C95-CD253EA87AF9}">
      <dsp:nvSpPr>
        <dsp:cNvPr id="0" name=""/>
        <dsp:cNvSpPr/>
      </dsp:nvSpPr>
      <dsp:spPr>
        <a:xfrm>
          <a:off x="4557014"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Grants &amp; Accounting Tech</a:t>
          </a:r>
        </a:p>
      </dsp:txBody>
      <dsp:txXfrm>
        <a:off x="4579824" y="2379147"/>
        <a:ext cx="1122570" cy="733173"/>
      </dsp:txXfrm>
    </dsp:sp>
    <dsp:sp modelId="{BFF2719A-5DEC-40A3-901B-EBF0E9B97033}">
      <dsp:nvSpPr>
        <dsp:cNvPr id="0" name=""/>
        <dsp:cNvSpPr/>
      </dsp:nvSpPr>
      <dsp:spPr>
        <a:xfrm>
          <a:off x="4381786" y="954507"/>
          <a:ext cx="2277972" cy="311517"/>
        </a:xfrm>
        <a:custGeom>
          <a:avLst/>
          <a:gdLst/>
          <a:ahLst/>
          <a:cxnLst/>
          <a:rect l="0" t="0" r="0" b="0"/>
          <a:pathLst>
            <a:path>
              <a:moveTo>
                <a:pt x="0" y="0"/>
              </a:moveTo>
              <a:lnTo>
                <a:pt x="0" y="155758"/>
              </a:lnTo>
              <a:lnTo>
                <a:pt x="2277972" y="155758"/>
              </a:lnTo>
              <a:lnTo>
                <a:pt x="2277972"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A6B494-FE13-4ACE-99F7-F5BDFFAB70E1}">
      <dsp:nvSpPr>
        <dsp:cNvPr id="0" name=""/>
        <dsp:cNvSpPr/>
      </dsp:nvSpPr>
      <dsp:spPr>
        <a:xfrm>
          <a:off x="6075662"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Nutrition Program Manager</a:t>
          </a:r>
        </a:p>
      </dsp:txBody>
      <dsp:txXfrm>
        <a:off x="6098472" y="1288835"/>
        <a:ext cx="1122570" cy="733173"/>
      </dsp:txXfrm>
    </dsp:sp>
    <dsp:sp modelId="{3B8B50ED-4F85-4771-B2B9-F20305E8E137}">
      <dsp:nvSpPr>
        <dsp:cNvPr id="0" name=""/>
        <dsp:cNvSpPr/>
      </dsp:nvSpPr>
      <dsp:spPr>
        <a:xfrm>
          <a:off x="6614038"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8BCA5-39C3-40F2-B274-04CC91411CD6}">
      <dsp:nvSpPr>
        <dsp:cNvPr id="0" name=""/>
        <dsp:cNvSpPr/>
      </dsp:nvSpPr>
      <dsp:spPr>
        <a:xfrm>
          <a:off x="6075662"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Nutrition and Data Specialist</a:t>
          </a:r>
        </a:p>
      </dsp:txBody>
      <dsp:txXfrm>
        <a:off x="6098472" y="2379147"/>
        <a:ext cx="1122570" cy="733173"/>
      </dsp:txXfrm>
    </dsp:sp>
    <dsp:sp modelId="{7E3D2293-3CD0-4047-86E1-C76A54F0DA39}">
      <dsp:nvSpPr>
        <dsp:cNvPr id="0" name=""/>
        <dsp:cNvSpPr/>
      </dsp:nvSpPr>
      <dsp:spPr>
        <a:xfrm>
          <a:off x="4381786" y="954507"/>
          <a:ext cx="3796620" cy="311517"/>
        </a:xfrm>
        <a:custGeom>
          <a:avLst/>
          <a:gdLst/>
          <a:ahLst/>
          <a:cxnLst/>
          <a:rect l="0" t="0" r="0" b="0"/>
          <a:pathLst>
            <a:path>
              <a:moveTo>
                <a:pt x="0" y="0"/>
              </a:moveTo>
              <a:lnTo>
                <a:pt x="0" y="155758"/>
              </a:lnTo>
              <a:lnTo>
                <a:pt x="3796620" y="155758"/>
              </a:lnTo>
              <a:lnTo>
                <a:pt x="379662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C81D7-3564-459F-A38D-DFD78EA7BB70}">
      <dsp:nvSpPr>
        <dsp:cNvPr id="0" name=""/>
        <dsp:cNvSpPr/>
      </dsp:nvSpPr>
      <dsp:spPr>
        <a:xfrm>
          <a:off x="7594311"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Finance Manager</a:t>
          </a:r>
        </a:p>
      </dsp:txBody>
      <dsp:txXfrm>
        <a:off x="7617121" y="1288835"/>
        <a:ext cx="1122570" cy="733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D902B5-B0F6-49D2-817A-DE13D321316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5613008B-EDDC-47A6-9098-7D27B339315C}"/>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AE532E3-D17B-4397-96B1-27FF697FC2DF}" type="datetimeFigureOut">
              <a:rPr lang="en-US" smtClean="0"/>
              <a:t>4/24/2024</a:t>
            </a:fld>
            <a:endParaRPr lang="en-US"/>
          </a:p>
        </p:txBody>
      </p:sp>
      <p:sp>
        <p:nvSpPr>
          <p:cNvPr id="4" name="Slide Image Placeholder 3">
            <a:extLst>
              <a:ext uri="{FF2B5EF4-FFF2-40B4-BE49-F238E27FC236}">
                <a16:creationId xmlns:a16="http://schemas.microsoft.com/office/drawing/2014/main" id="{98B710E7-0709-4C1B-894C-2A7876FC0FD2}"/>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a:extLst>
              <a:ext uri="{FF2B5EF4-FFF2-40B4-BE49-F238E27FC236}">
                <a16:creationId xmlns:a16="http://schemas.microsoft.com/office/drawing/2014/main" id="{BE2EE9A4-B048-4B5D-B6FD-80D44C82F86C}"/>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B38A4D-85B5-4967-B401-C48DAB598C7D}"/>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FD82675-9AED-4216-BE25-093124CE3C07}"/>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9D5F07-974D-4ACE-945D-1B4518047B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Its busy day and thanks for being here to help with the move, learn about finance and some of our work. Today you'll hear from, Ilene Agustin our School Nutrition Manager, and Marcie </a:t>
            </a:r>
            <a:r>
              <a:rPr lang="en-US" err="1">
                <a:cs typeface="Calibri"/>
              </a:rPr>
              <a:t>Robidart</a:t>
            </a:r>
            <a:r>
              <a:rPr lang="en-US">
                <a:cs typeface="Calibri"/>
              </a:rPr>
              <a:t> our Grants Fiscal and </a:t>
            </a:r>
            <a:r>
              <a:rPr lang="en-US" err="1">
                <a:cs typeface="Calibri"/>
              </a:rPr>
              <a:t>Acct'ing</a:t>
            </a:r>
            <a:r>
              <a:rPr lang="en-US">
                <a:cs typeface="Calibri"/>
              </a:rPr>
              <a:t>  Manager and myself. Review Agenda</a:t>
            </a:r>
          </a:p>
        </p:txBody>
      </p:sp>
      <p:sp>
        <p:nvSpPr>
          <p:cNvPr id="4" name="Slide Number Placeholder 3"/>
          <p:cNvSpPr>
            <a:spLocks noGrp="1"/>
          </p:cNvSpPr>
          <p:nvPr>
            <p:ph type="sldNum" sz="quarter" idx="5"/>
          </p:nvPr>
        </p:nvSpPr>
        <p:spPr/>
        <p:txBody>
          <a:bodyPr/>
          <a:lstStyle/>
          <a:p>
            <a:fld id="{6E9D5F07-974D-4ACE-945D-1B4518047B1E}" type="slidenum">
              <a:rPr lang="en-US" smtClean="0"/>
              <a:t>2</a:t>
            </a:fld>
            <a:endParaRPr lang="en-US"/>
          </a:p>
        </p:txBody>
      </p:sp>
    </p:spTree>
    <p:extLst>
      <p:ext uri="{BB962C8B-B14F-4D97-AF65-F5344CB8AC3E}">
        <p14:creationId xmlns:p14="http://schemas.microsoft.com/office/powerpoint/2010/main" val="83365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Quick overview of the team. Our team supports CSI and Schools. Today we're going to provide a deeper look at some of our work because it is evolving – as in SFA - or it relates to the work you might be doing currently or in the year to come. We want to provide clarity on tasks that intersect with the finance team and ensure that you have the right contact to reach out if you have questions. </a:t>
            </a:r>
            <a:endParaRPr lang="en-US"/>
          </a:p>
          <a:p>
            <a:r>
              <a:rPr lang="en-US">
                <a:cs typeface="Calibri"/>
              </a:rPr>
              <a:t> </a:t>
            </a:r>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4</a:t>
            </a:fld>
            <a:endParaRPr lang="en-US"/>
          </a:p>
        </p:txBody>
      </p:sp>
    </p:spTree>
    <p:extLst>
      <p:ext uri="{BB962C8B-B14F-4D97-AF65-F5344CB8AC3E}">
        <p14:creationId xmlns:p14="http://schemas.microsoft.com/office/powerpoint/2010/main" val="182645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21</a:t>
            </a:fld>
            <a:endParaRPr lang="en-US"/>
          </a:p>
        </p:txBody>
      </p:sp>
    </p:spTree>
    <p:extLst>
      <p:ext uri="{BB962C8B-B14F-4D97-AF65-F5344CB8AC3E}">
        <p14:creationId xmlns:p14="http://schemas.microsoft.com/office/powerpoint/2010/main" val="111337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22</a:t>
            </a:fld>
            <a:endParaRPr lang="en-US"/>
          </a:p>
        </p:txBody>
      </p:sp>
    </p:spTree>
    <p:extLst>
      <p:ext uri="{BB962C8B-B14F-4D97-AF65-F5344CB8AC3E}">
        <p14:creationId xmlns:p14="http://schemas.microsoft.com/office/powerpoint/2010/main" val="3869607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AF39-9B25-8E5E-9E8E-BF8AC7B69B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63E2F0-20AA-FA2F-8CC7-D3051BE1B8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AD5332-A518-530B-2DDC-BD5E5E9F0128}"/>
              </a:ext>
            </a:extLst>
          </p:cNvPr>
          <p:cNvSpPr>
            <a:spLocks noGrp="1"/>
          </p:cNvSpPr>
          <p:nvPr>
            <p:ph type="dt" sz="half" idx="10"/>
          </p:nvPr>
        </p:nvSpPr>
        <p:spPr/>
        <p:txBody>
          <a:bodyPr/>
          <a:lstStyle/>
          <a:p>
            <a:fld id="{96DFF08F-DC6B-4601-B491-B0F83F6DD2DA}" type="datetimeFigureOut">
              <a:rPr lang="en-US" smtClean="0"/>
              <a:t>4/24/2024</a:t>
            </a:fld>
            <a:endParaRPr lang="en-US"/>
          </a:p>
        </p:txBody>
      </p:sp>
      <p:sp>
        <p:nvSpPr>
          <p:cNvPr id="5" name="Footer Placeholder 4">
            <a:extLst>
              <a:ext uri="{FF2B5EF4-FFF2-40B4-BE49-F238E27FC236}">
                <a16:creationId xmlns:a16="http://schemas.microsoft.com/office/drawing/2014/main" id="{7FEAD57A-BBA2-0EA9-D75F-A80D2E4AB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C94C6-218C-3124-5CD2-2C82FE9FBD15}"/>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11">
            <a:extLst>
              <a:ext uri="{FF2B5EF4-FFF2-40B4-BE49-F238E27FC236}">
                <a16:creationId xmlns:a16="http://schemas.microsoft.com/office/drawing/2014/main" id="{85961D0E-4266-5EB1-14EE-87A50E6DCC55}"/>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a:extLst>
              <a:ext uri="{FF2B5EF4-FFF2-40B4-BE49-F238E27FC236}">
                <a16:creationId xmlns:a16="http://schemas.microsoft.com/office/drawing/2014/main" id="{B44D3C6F-0C85-982A-EC1F-8A888D26CA52}"/>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a:extLst>
              <a:ext uri="{FF2B5EF4-FFF2-40B4-BE49-F238E27FC236}">
                <a16:creationId xmlns:a16="http://schemas.microsoft.com/office/drawing/2014/main" id="{7A5DA032-52F6-CD58-3CA0-D382D91B49F3}"/>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a:extLst>
              <a:ext uri="{FF2B5EF4-FFF2-40B4-BE49-F238E27FC236}">
                <a16:creationId xmlns:a16="http://schemas.microsoft.com/office/drawing/2014/main" id="{D3D73890-8413-C014-8F36-322056285025}"/>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F431B04B-576E-F0B1-6438-932137BF3F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059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D475-8ED3-4095-0DE8-F59E9CE48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D050D-56D3-2CEA-4256-A95E0D775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80A6-F874-3419-EFD7-2680CAA558EC}"/>
              </a:ext>
            </a:extLst>
          </p:cNvPr>
          <p:cNvSpPr>
            <a:spLocks noGrp="1"/>
          </p:cNvSpPr>
          <p:nvPr>
            <p:ph type="dt" sz="half" idx="10"/>
          </p:nvPr>
        </p:nvSpPr>
        <p:spPr/>
        <p:txBody>
          <a:bodyPr/>
          <a:lstStyle/>
          <a:p>
            <a:fld id="{96DFF08F-DC6B-4601-B491-B0F83F6DD2DA}" type="datetimeFigureOut">
              <a:rPr lang="en-US" smtClean="0"/>
              <a:t>4/24/2024</a:t>
            </a:fld>
            <a:endParaRPr lang="en-US"/>
          </a:p>
        </p:txBody>
      </p:sp>
      <p:sp>
        <p:nvSpPr>
          <p:cNvPr id="5" name="Footer Placeholder 4">
            <a:extLst>
              <a:ext uri="{FF2B5EF4-FFF2-40B4-BE49-F238E27FC236}">
                <a16:creationId xmlns:a16="http://schemas.microsoft.com/office/drawing/2014/main" id="{45E60012-EBB4-D1F7-88F0-44907C87B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59418-611F-7186-D5D1-318FA066D6DA}"/>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2253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9CDC8-0374-FF36-CB09-D41379A30C7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7871BB-7317-4A95-3E54-5D6A21B3C7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94016-654A-F3F6-DF43-84108D08DFE2}"/>
              </a:ext>
            </a:extLst>
          </p:cNvPr>
          <p:cNvSpPr>
            <a:spLocks noGrp="1"/>
          </p:cNvSpPr>
          <p:nvPr>
            <p:ph type="dt" sz="half" idx="10"/>
          </p:nvPr>
        </p:nvSpPr>
        <p:spPr/>
        <p:txBody>
          <a:bodyPr/>
          <a:lstStyle/>
          <a:p>
            <a:fld id="{96DFF08F-DC6B-4601-B491-B0F83F6DD2DA}" type="datetimeFigureOut">
              <a:rPr lang="en-US" smtClean="0"/>
              <a:t>4/24/2024</a:t>
            </a:fld>
            <a:endParaRPr lang="en-US"/>
          </a:p>
        </p:txBody>
      </p:sp>
      <p:sp>
        <p:nvSpPr>
          <p:cNvPr id="5" name="Footer Placeholder 4">
            <a:extLst>
              <a:ext uri="{FF2B5EF4-FFF2-40B4-BE49-F238E27FC236}">
                <a16:creationId xmlns:a16="http://schemas.microsoft.com/office/drawing/2014/main" id="{D3537E93-32C1-AC6B-5BF0-13EE5A31D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12F89-C0AE-FD74-E6A4-E118036B79A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157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D60B-DF4F-2927-B63F-1D8F04D84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E37C-D30A-CD9C-61DD-B84ABEEE2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6015-7EA7-37E0-4542-86265473F635}"/>
              </a:ext>
            </a:extLst>
          </p:cNvPr>
          <p:cNvSpPr>
            <a:spLocks noGrp="1"/>
          </p:cNvSpPr>
          <p:nvPr>
            <p:ph type="dt" sz="half" idx="10"/>
          </p:nvPr>
        </p:nvSpPr>
        <p:spPr/>
        <p:txBody>
          <a:bodyPr/>
          <a:lstStyle/>
          <a:p>
            <a:fld id="{96DFF08F-DC6B-4601-B491-B0F83F6DD2DA}" type="datetimeFigureOut">
              <a:rPr lang="en-US" smtClean="0"/>
              <a:t>4/24/2024</a:t>
            </a:fld>
            <a:endParaRPr lang="en-US"/>
          </a:p>
        </p:txBody>
      </p:sp>
      <p:sp>
        <p:nvSpPr>
          <p:cNvPr id="5" name="Footer Placeholder 4">
            <a:extLst>
              <a:ext uri="{FF2B5EF4-FFF2-40B4-BE49-F238E27FC236}">
                <a16:creationId xmlns:a16="http://schemas.microsoft.com/office/drawing/2014/main" id="{D7540882-60FC-244F-397C-637FBF3DF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2E8BC-A63C-A380-5BCD-2C84F53EAF6B}"/>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34">
            <a:extLst>
              <a:ext uri="{FF2B5EF4-FFF2-40B4-BE49-F238E27FC236}">
                <a16:creationId xmlns:a16="http://schemas.microsoft.com/office/drawing/2014/main" id="{6C65CA56-F06C-70DC-C79E-9569423407FE}"/>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a:extLst>
              <a:ext uri="{FF2B5EF4-FFF2-40B4-BE49-F238E27FC236}">
                <a16:creationId xmlns:a16="http://schemas.microsoft.com/office/drawing/2014/main" id="{CB800963-A08A-4D8F-F89A-7A0E23986000}"/>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a:extLst>
              <a:ext uri="{FF2B5EF4-FFF2-40B4-BE49-F238E27FC236}">
                <a16:creationId xmlns:a16="http://schemas.microsoft.com/office/drawing/2014/main" id="{73F76591-CF83-DCCB-D16B-17BC7E63D957}"/>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a:extLst>
              <a:ext uri="{FF2B5EF4-FFF2-40B4-BE49-F238E27FC236}">
                <a16:creationId xmlns:a16="http://schemas.microsoft.com/office/drawing/2014/main" id="{88A03E92-B7E1-BC92-07CA-072E462EF739}"/>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21F0D880-E01F-7EC8-E5EE-43811C36A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27717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71D0-4F4B-90AE-696A-998E48A6E7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2CD57B-538C-6D52-3CA2-0525BCF7F0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A7F6C4-3023-22EE-9025-894F4E2925E7}"/>
              </a:ext>
            </a:extLst>
          </p:cNvPr>
          <p:cNvSpPr>
            <a:spLocks noGrp="1"/>
          </p:cNvSpPr>
          <p:nvPr>
            <p:ph type="dt" sz="half" idx="10"/>
          </p:nvPr>
        </p:nvSpPr>
        <p:spPr/>
        <p:txBody>
          <a:bodyPr/>
          <a:lstStyle/>
          <a:p>
            <a:fld id="{96DFF08F-DC6B-4601-B491-B0F83F6DD2DA}" type="datetimeFigureOut">
              <a:rPr lang="en-US" smtClean="0"/>
              <a:pPr/>
              <a:t>4/24/2024</a:t>
            </a:fld>
            <a:endParaRPr lang="en-US"/>
          </a:p>
        </p:txBody>
      </p:sp>
      <p:sp>
        <p:nvSpPr>
          <p:cNvPr id="5" name="Footer Placeholder 4">
            <a:extLst>
              <a:ext uri="{FF2B5EF4-FFF2-40B4-BE49-F238E27FC236}">
                <a16:creationId xmlns:a16="http://schemas.microsoft.com/office/drawing/2014/main" id="{8DFFD1F4-8C89-C1D7-BB1F-EB3BB5590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3EC9A-025A-6CE8-9A1A-6E0BA974BA0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2651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A7FD-A6B2-9607-5995-5DCEB60D9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CE6E5-E41E-25A7-097A-6626F1C8E6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E0C5A2-76DC-740B-A23D-11882465678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34DA7-B486-6130-1125-939A68299933}"/>
              </a:ext>
            </a:extLst>
          </p:cNvPr>
          <p:cNvSpPr>
            <a:spLocks noGrp="1"/>
          </p:cNvSpPr>
          <p:nvPr>
            <p:ph type="dt" sz="half" idx="10"/>
          </p:nvPr>
        </p:nvSpPr>
        <p:spPr/>
        <p:txBody>
          <a:bodyPr/>
          <a:lstStyle/>
          <a:p>
            <a:fld id="{96DFF08F-DC6B-4601-B491-B0F83F6DD2DA}" type="datetimeFigureOut">
              <a:rPr lang="en-US" smtClean="0"/>
              <a:pPr/>
              <a:t>4/24/2024</a:t>
            </a:fld>
            <a:endParaRPr lang="en-US"/>
          </a:p>
        </p:txBody>
      </p:sp>
      <p:sp>
        <p:nvSpPr>
          <p:cNvPr id="6" name="Footer Placeholder 5">
            <a:extLst>
              <a:ext uri="{FF2B5EF4-FFF2-40B4-BE49-F238E27FC236}">
                <a16:creationId xmlns:a16="http://schemas.microsoft.com/office/drawing/2014/main" id="{7D07485C-AFD0-0C5A-3CF0-047D60F91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B69F5-220C-A773-3D75-44FA175F02C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9389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83C-D8EC-D405-89BF-B8AED760426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62279-85D0-AE9B-352A-5742FFAFF9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B00A9-F2AE-C21A-5CDE-468EAB8578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EB006-38DF-812C-FCC8-751CED40D2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CA657-EF77-18C8-AFB8-B20339A857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9A603-8268-1A8F-4A40-950D71FF168F}"/>
              </a:ext>
            </a:extLst>
          </p:cNvPr>
          <p:cNvSpPr>
            <a:spLocks noGrp="1"/>
          </p:cNvSpPr>
          <p:nvPr>
            <p:ph type="dt" sz="half" idx="10"/>
          </p:nvPr>
        </p:nvSpPr>
        <p:spPr/>
        <p:txBody>
          <a:bodyPr/>
          <a:lstStyle/>
          <a:p>
            <a:fld id="{96DFF08F-DC6B-4601-B491-B0F83F6DD2DA}" type="datetimeFigureOut">
              <a:rPr lang="en-US" smtClean="0"/>
              <a:t>4/24/2024</a:t>
            </a:fld>
            <a:endParaRPr lang="en-US"/>
          </a:p>
        </p:txBody>
      </p:sp>
      <p:sp>
        <p:nvSpPr>
          <p:cNvPr id="8" name="Footer Placeholder 7">
            <a:extLst>
              <a:ext uri="{FF2B5EF4-FFF2-40B4-BE49-F238E27FC236}">
                <a16:creationId xmlns:a16="http://schemas.microsoft.com/office/drawing/2014/main" id="{4102188C-3269-2B1F-359B-573224A23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F7063-ADBB-AA20-81ED-B2ED0347872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7598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0B33-5CD6-A5B2-7F8E-FD33AB1DB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05F78-32C0-5772-5027-8512E78262D1}"/>
              </a:ext>
            </a:extLst>
          </p:cNvPr>
          <p:cNvSpPr>
            <a:spLocks noGrp="1"/>
          </p:cNvSpPr>
          <p:nvPr>
            <p:ph type="dt" sz="half" idx="10"/>
          </p:nvPr>
        </p:nvSpPr>
        <p:spPr/>
        <p:txBody>
          <a:bodyPr/>
          <a:lstStyle/>
          <a:p>
            <a:fld id="{96DFF08F-DC6B-4601-B491-B0F83F6DD2DA}" type="datetimeFigureOut">
              <a:rPr lang="en-US" smtClean="0"/>
              <a:t>4/24/2024</a:t>
            </a:fld>
            <a:endParaRPr lang="en-US"/>
          </a:p>
        </p:txBody>
      </p:sp>
      <p:sp>
        <p:nvSpPr>
          <p:cNvPr id="4" name="Footer Placeholder 3">
            <a:extLst>
              <a:ext uri="{FF2B5EF4-FFF2-40B4-BE49-F238E27FC236}">
                <a16:creationId xmlns:a16="http://schemas.microsoft.com/office/drawing/2014/main" id="{876079B8-0993-E70E-B2F5-C7BFA7D1D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2A0ED-B558-8DDC-2DE3-C74DC2A3B649}"/>
              </a:ext>
            </a:extLst>
          </p:cNvPr>
          <p:cNvSpPr>
            <a:spLocks noGrp="1"/>
          </p:cNvSpPr>
          <p:nvPr>
            <p:ph type="sldNum" sz="quarter" idx="12"/>
          </p:nvPr>
        </p:nvSpPr>
        <p:spPr/>
        <p:txBody>
          <a:bodyPr/>
          <a:lstStyle/>
          <a:p>
            <a:fld id="{4FAB73BC-B049-4115-A692-8D63A059BFB8}" type="slidenum">
              <a:rPr lang="en-US" smtClean="0"/>
              <a:t>‹#›</a:t>
            </a:fld>
            <a:endParaRPr lang="en-US"/>
          </a:p>
        </p:txBody>
      </p:sp>
      <p:pic>
        <p:nvPicPr>
          <p:cNvPr id="6" name="Picture 5">
            <a:extLst>
              <a:ext uri="{FF2B5EF4-FFF2-40B4-BE49-F238E27FC236}">
                <a16:creationId xmlns:a16="http://schemas.microsoft.com/office/drawing/2014/main" id="{45D0A606-360C-77EF-D486-CB35A174D6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67B450FF-D198-26F1-2A41-77E21455984A}"/>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a:extLst>
              <a:ext uri="{FF2B5EF4-FFF2-40B4-BE49-F238E27FC236}">
                <a16:creationId xmlns:a16="http://schemas.microsoft.com/office/drawing/2014/main" id="{D567FC13-55B8-4109-41E9-4442B220E5D6}"/>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a:extLst>
              <a:ext uri="{FF2B5EF4-FFF2-40B4-BE49-F238E27FC236}">
                <a16:creationId xmlns:a16="http://schemas.microsoft.com/office/drawing/2014/main" id="{1B7DCF51-C3B1-21CA-F49B-C4523DD7890A}"/>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a:extLst>
              <a:ext uri="{FF2B5EF4-FFF2-40B4-BE49-F238E27FC236}">
                <a16:creationId xmlns:a16="http://schemas.microsoft.com/office/drawing/2014/main" id="{B8AC4609-5B0A-2849-C982-8F4779BD749C}"/>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44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E92E6-64A8-45DF-737A-9910D3D25C41}"/>
              </a:ext>
            </a:extLst>
          </p:cNvPr>
          <p:cNvSpPr>
            <a:spLocks noGrp="1"/>
          </p:cNvSpPr>
          <p:nvPr>
            <p:ph type="dt" sz="half" idx="10"/>
          </p:nvPr>
        </p:nvSpPr>
        <p:spPr/>
        <p:txBody>
          <a:bodyPr/>
          <a:lstStyle/>
          <a:p>
            <a:fld id="{96DFF08F-DC6B-4601-B491-B0F83F6DD2DA}" type="datetimeFigureOut">
              <a:rPr lang="en-US" smtClean="0"/>
              <a:t>4/24/2024</a:t>
            </a:fld>
            <a:endParaRPr lang="en-US"/>
          </a:p>
        </p:txBody>
      </p:sp>
      <p:sp>
        <p:nvSpPr>
          <p:cNvPr id="3" name="Footer Placeholder 2">
            <a:extLst>
              <a:ext uri="{FF2B5EF4-FFF2-40B4-BE49-F238E27FC236}">
                <a16:creationId xmlns:a16="http://schemas.microsoft.com/office/drawing/2014/main" id="{F1270269-07F9-F88B-BA68-1E4DDA3A5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98EC1-5C21-59A7-9F9D-152BF4A16F6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9206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E1DD-0596-AC7A-026E-A167ADE76E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44753B-0C42-B03C-D27E-F1D747282D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FCC7E4-A037-4202-2DE1-FBE7DE0B8B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0AAC3E-4391-ADC8-153C-6276DE3F2067}"/>
              </a:ext>
            </a:extLst>
          </p:cNvPr>
          <p:cNvSpPr>
            <a:spLocks noGrp="1"/>
          </p:cNvSpPr>
          <p:nvPr>
            <p:ph type="dt" sz="half" idx="10"/>
          </p:nvPr>
        </p:nvSpPr>
        <p:spPr/>
        <p:txBody>
          <a:bodyPr/>
          <a:lstStyle/>
          <a:p>
            <a:fld id="{96DFF08F-DC6B-4601-B491-B0F83F6DD2DA}" type="datetimeFigureOut">
              <a:rPr lang="en-US" smtClean="0"/>
              <a:t>4/24/2024</a:t>
            </a:fld>
            <a:endParaRPr lang="en-US"/>
          </a:p>
        </p:txBody>
      </p:sp>
      <p:sp>
        <p:nvSpPr>
          <p:cNvPr id="6" name="Footer Placeholder 5">
            <a:extLst>
              <a:ext uri="{FF2B5EF4-FFF2-40B4-BE49-F238E27FC236}">
                <a16:creationId xmlns:a16="http://schemas.microsoft.com/office/drawing/2014/main" id="{44560208-C44E-CE2C-3449-67425C57D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E33D7-B7A7-45FB-4723-284719E768B0}"/>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751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968D-D112-6556-E1EF-8F870690D2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3A4413-DF37-0750-C75D-DE00C8B24A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5B2E1B-255C-A12C-34D7-39D35896FF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91F98C-8402-075B-3C2F-357CB76DA344}"/>
              </a:ext>
            </a:extLst>
          </p:cNvPr>
          <p:cNvSpPr>
            <a:spLocks noGrp="1"/>
          </p:cNvSpPr>
          <p:nvPr>
            <p:ph type="dt" sz="half" idx="10"/>
          </p:nvPr>
        </p:nvSpPr>
        <p:spPr/>
        <p:txBody>
          <a:bodyPr/>
          <a:lstStyle/>
          <a:p>
            <a:fld id="{96DFF08F-DC6B-4601-B491-B0F83F6DD2DA}" type="datetimeFigureOut">
              <a:rPr lang="en-US" smtClean="0"/>
              <a:pPr/>
              <a:t>4/24/2024</a:t>
            </a:fld>
            <a:endParaRPr lang="en-US"/>
          </a:p>
        </p:txBody>
      </p:sp>
      <p:sp>
        <p:nvSpPr>
          <p:cNvPr id="6" name="Footer Placeholder 5">
            <a:extLst>
              <a:ext uri="{FF2B5EF4-FFF2-40B4-BE49-F238E27FC236}">
                <a16:creationId xmlns:a16="http://schemas.microsoft.com/office/drawing/2014/main" id="{4E803D2D-9F1D-AEEC-6E74-750DB7312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BC847-328C-C266-6FAB-19FECDAD6CF1}"/>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001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66E57-B1B8-497F-34A0-01340FBD26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2C1F1-A898-34F9-9787-B8E6ED09F3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DD8F6-4F26-D2DF-271B-51E337A6AE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4/24/2024</a:t>
            </a:fld>
            <a:endParaRPr lang="en-US"/>
          </a:p>
        </p:txBody>
      </p:sp>
      <p:sp>
        <p:nvSpPr>
          <p:cNvPr id="5" name="Footer Placeholder 4">
            <a:extLst>
              <a:ext uri="{FF2B5EF4-FFF2-40B4-BE49-F238E27FC236}">
                <a16:creationId xmlns:a16="http://schemas.microsoft.com/office/drawing/2014/main" id="{147864E8-F622-037A-6876-D2D6A651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E99B0-C0B3-D2D2-F2CE-C943A491BE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2838874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60" r:id="rId12"/>
    <p:sldLayoutId id="2147483668" r:id="rId13"/>
    <p:sldLayoutId id="2147483673" r:id="rId14"/>
    <p:sldLayoutId id="2147483674" r:id="rId15"/>
    <p:sldLayoutId id="214748367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esources.csi.state.co.us/mckinney-vento-homeless-act/" TargetMode="External"/><Relationship Id="rId2" Type="http://schemas.openxmlformats.org/officeDocument/2006/relationships/hyperlink" Target="https://view.officeapps.live.com/op/view.aspx?src=https%3A%2F%2Fresources.csi.state.co.us%2Fwp-content%2Fuploads%2F2023%2F07%2FMKV-FAQs.docx&amp;wdOrigin=BROWSELINK" TargetMode="External"/><Relationship Id="rId1" Type="http://schemas.openxmlformats.org/officeDocument/2006/relationships/slideLayout" Target="../slideLayouts/slideLayout2.xml"/><Relationship Id="rId4" Type="http://schemas.openxmlformats.org/officeDocument/2006/relationships/hyperlink" Target="mailto:betsybasch@csi.state.co.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finance@csi.state.co.us" TargetMode="External"/><Relationship Id="rId2" Type="http://schemas.openxmlformats.org/officeDocument/2006/relationships/hyperlink" Target="https://docs.google.com/document/d/1-7OHF6LcNqiwTOFsiDUwGg097rkrLKkJpwSBubrS-2w/edit?usp=shar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idm.cde.state.co.us/oamfed/idp/initiatesso?providerid=EZREPORTS202122&amp;returnURL=https://www.ezreports.org/cosso2122" TargetMode="External"/><Relationship Id="rId3" Type="http://schemas.openxmlformats.org/officeDocument/2006/relationships/hyperlink" Target="https://app.smartsheet.com/b/form/68a887a790d64b36bc8427b1b3570e8e" TargetMode="External"/><Relationship Id="rId7" Type="http://schemas.openxmlformats.org/officeDocument/2006/relationships/hyperlink" Target="https://app.smartsheet.com/b/form/920302571f7e433b8f9c4bfbdcec1d11" TargetMode="External"/><Relationship Id="rId2" Type="http://schemas.openxmlformats.org/officeDocument/2006/relationships/hyperlink" Target="mailto:RFF@csi.state.co.us" TargetMode="External"/><Relationship Id="rId1" Type="http://schemas.openxmlformats.org/officeDocument/2006/relationships/slideLayout" Target="../slideLayouts/slideLayout6.xml"/><Relationship Id="rId6" Type="http://schemas.openxmlformats.org/officeDocument/2006/relationships/hyperlink" Target="https://cde.qualtrics.com/jfe/form/SV_bQvXXpIjGAiCUBg" TargetMode="External"/><Relationship Id="rId5" Type="http://schemas.openxmlformats.org/officeDocument/2006/relationships/hyperlink" Target="https://docs.google.com/forms/d/e/1FAIpQLSeyl-P3WaMgJJTjH4L-RVprmZFB5XEPlJyQx1WLzbSERVR0Gg/viewform" TargetMode="External"/><Relationship Id="rId4" Type="http://schemas.openxmlformats.org/officeDocument/2006/relationships/hyperlink" Target="mailto:shpgteam@cde.co.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hyperlink" Target="https://resources.csi.state.co.us/financial-services-library/" TargetMode="External"/><Relationship Id="rId3" Type="http://schemas.openxmlformats.org/officeDocument/2006/relationships/image" Target="../media/image8.png"/><Relationship Id="rId7" Type="http://schemas.openxmlformats.org/officeDocument/2006/relationships/hyperlink" Target="https://www.surveymonkey.com/r/H2XVYM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s02web.zoom.us/meeting/register/tZUvc--qqzMtE9I9h1rDe8VxuYaZWR1yQ2Gx" TargetMode="External"/><Relationship Id="rId5" Type="http://schemas.openxmlformats.org/officeDocument/2006/relationships/hyperlink" Target="https://us02web.zoom.us/meeting/register/tZctcOqgrzkiEtCLl3y94VWYg3CW7KF6CGiD" TargetMode="Externa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CSI Grant &amp; Finance Session</a:t>
            </a:r>
          </a:p>
        </p:txBody>
      </p:sp>
      <p:sp>
        <p:nvSpPr>
          <p:cNvPr id="3" name="Subtitle 2"/>
          <p:cNvSpPr>
            <a:spLocks noGrp="1"/>
          </p:cNvSpPr>
          <p:nvPr>
            <p:ph type="subTitle" idx="1"/>
          </p:nvPr>
        </p:nvSpPr>
        <p:spPr/>
        <p:txBody>
          <a:bodyPr vert="horz" lIns="91440" tIns="45720" rIns="91440" bIns="45720" rtlCol="0" anchor="t">
            <a:normAutofit/>
          </a:bodyPr>
          <a:lstStyle/>
          <a:p>
            <a:r>
              <a:rPr lang="en-US" i="1" dirty="0">
                <a:cs typeface="Calibri"/>
              </a:rPr>
              <a:t>April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F91A-304C-0398-40AF-03065EA40B32}"/>
              </a:ext>
            </a:extLst>
          </p:cNvPr>
          <p:cNvSpPr>
            <a:spLocks noGrp="1"/>
          </p:cNvSpPr>
          <p:nvPr>
            <p:ph type="title"/>
          </p:nvPr>
        </p:nvSpPr>
        <p:spPr/>
        <p:txBody>
          <a:bodyPr/>
          <a:lstStyle/>
          <a:p>
            <a:r>
              <a:rPr lang="en-US" sz="4400">
                <a:latin typeface="Arial"/>
                <a:cs typeface="Arial"/>
              </a:rPr>
              <a:t>Best Practices</a:t>
            </a:r>
            <a:endParaRPr lang="en-US"/>
          </a:p>
        </p:txBody>
      </p:sp>
      <p:sp>
        <p:nvSpPr>
          <p:cNvPr id="5" name="TextBox 4">
            <a:extLst>
              <a:ext uri="{FF2B5EF4-FFF2-40B4-BE49-F238E27FC236}">
                <a16:creationId xmlns:a16="http://schemas.microsoft.com/office/drawing/2014/main" id="{07366972-D25D-3C99-9CB4-7A6CD4362181}"/>
              </a:ext>
            </a:extLst>
          </p:cNvPr>
          <p:cNvSpPr txBox="1"/>
          <p:nvPr/>
        </p:nvSpPr>
        <p:spPr>
          <a:xfrm>
            <a:off x="752928" y="1696356"/>
            <a:ext cx="768349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14300" indent="-342900">
              <a:buFont typeface="Arial"/>
              <a:buChar char="•"/>
            </a:pPr>
            <a:r>
              <a:rPr lang="en-US" sz="2400" dirty="0"/>
              <a:t>Review Financial Policies and Procedures annually</a:t>
            </a:r>
            <a:endParaRPr lang="en-US" sz="2400" dirty="0">
              <a:ea typeface="Calibri" panose="020F0502020204030204"/>
              <a:cs typeface="Calibri" panose="020F0502020204030204"/>
            </a:endParaRPr>
          </a:p>
          <a:p>
            <a:pPr marL="342900" indent="-342900">
              <a:buFont typeface="Arial"/>
              <a:buChar char="•"/>
            </a:pPr>
            <a:endParaRPr lang="en-US" sz="2400" dirty="0">
              <a:ea typeface="Calibri" panose="020F0502020204030204"/>
              <a:cs typeface="Calibri" panose="020F0502020204030204"/>
            </a:endParaRPr>
          </a:p>
          <a:p>
            <a:pPr marL="114300" indent="-342900">
              <a:buFont typeface="Arial"/>
              <a:buChar char="•"/>
            </a:pPr>
            <a:r>
              <a:rPr lang="en-US" sz="2400" dirty="0"/>
              <a:t>Ensure that internal processes are working as designed</a:t>
            </a:r>
            <a:endParaRPr lang="en-US" sz="2400" dirty="0">
              <a:ea typeface="Calibri" panose="020F0502020204030204"/>
              <a:cs typeface="Calibri" panose="020F0502020204030204"/>
            </a:endParaRPr>
          </a:p>
          <a:p>
            <a:pPr marL="342900" indent="-342900">
              <a:buFont typeface="Arial"/>
              <a:buChar char="•"/>
            </a:pPr>
            <a:endParaRPr lang="en-US" sz="2400" dirty="0">
              <a:ea typeface="Calibri" panose="020F0502020204030204"/>
              <a:cs typeface="Calibri" panose="020F0502020204030204"/>
            </a:endParaRPr>
          </a:p>
          <a:p>
            <a:pPr marL="114300" indent="-342900">
              <a:buFont typeface="Arial"/>
              <a:buChar char="•"/>
            </a:pPr>
            <a:r>
              <a:rPr lang="en-US" sz="2400" dirty="0"/>
              <a:t>Verify language is consistent across all documents:</a:t>
            </a:r>
            <a:endParaRPr lang="en-US" sz="2400" dirty="0">
              <a:ea typeface="Calibri" panose="020F0502020204030204"/>
              <a:cs typeface="Calibri" panose="020F0502020204030204"/>
            </a:endParaRPr>
          </a:p>
          <a:p>
            <a:pPr marL="1028700" indent="-342900">
              <a:buFont typeface="Arial"/>
              <a:buChar char="•"/>
            </a:pPr>
            <a:r>
              <a:rPr lang="en-US" sz="2400" dirty="0"/>
              <a:t>Financial Policies and Procedures</a:t>
            </a:r>
            <a:endParaRPr lang="en-US" sz="2400" dirty="0">
              <a:ea typeface="Calibri" panose="020F0502020204030204"/>
              <a:cs typeface="Calibri" panose="020F0502020204030204"/>
            </a:endParaRPr>
          </a:p>
          <a:p>
            <a:pPr marL="1028700" indent="-342900">
              <a:buFont typeface="Arial"/>
              <a:buChar char="•"/>
            </a:pPr>
            <a:r>
              <a:rPr lang="en-US" sz="2400" dirty="0"/>
              <a:t>Board Policies</a:t>
            </a:r>
            <a:endParaRPr lang="en-US" sz="2400" dirty="0">
              <a:ea typeface="Calibri" panose="020F0502020204030204"/>
              <a:cs typeface="Calibri" panose="020F0502020204030204"/>
            </a:endParaRPr>
          </a:p>
          <a:p>
            <a:pPr marL="1028700" indent="-342900">
              <a:buFont typeface="Arial"/>
              <a:buChar char="•"/>
            </a:pPr>
            <a:r>
              <a:rPr lang="en-US" sz="2400" dirty="0"/>
              <a:t>Staff Handbook</a:t>
            </a:r>
            <a:endParaRPr lang="en-US" sz="2400" dirty="0">
              <a:ea typeface="Calibri" panose="020F0502020204030204"/>
              <a:cs typeface="Calibri" panose="020F0502020204030204"/>
            </a:endParaRPr>
          </a:p>
        </p:txBody>
      </p:sp>
    </p:spTree>
    <p:extLst>
      <p:ext uri="{BB962C8B-B14F-4D97-AF65-F5344CB8AC3E}">
        <p14:creationId xmlns:p14="http://schemas.microsoft.com/office/powerpoint/2010/main" val="236864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F91A-304C-0398-40AF-03065EA40B32}"/>
              </a:ext>
            </a:extLst>
          </p:cNvPr>
          <p:cNvSpPr>
            <a:spLocks noGrp="1"/>
          </p:cNvSpPr>
          <p:nvPr>
            <p:ph type="title"/>
          </p:nvPr>
        </p:nvSpPr>
        <p:spPr/>
        <p:txBody>
          <a:bodyPr/>
          <a:lstStyle/>
          <a:p>
            <a:r>
              <a:rPr lang="en-US">
                <a:cs typeface="Calibri Light"/>
              </a:rPr>
              <a:t>Audit Preparation</a:t>
            </a:r>
            <a:endParaRPr lang="en-US"/>
          </a:p>
        </p:txBody>
      </p:sp>
      <p:sp>
        <p:nvSpPr>
          <p:cNvPr id="3" name="Content Placeholder 2">
            <a:extLst>
              <a:ext uri="{FF2B5EF4-FFF2-40B4-BE49-F238E27FC236}">
                <a16:creationId xmlns:a16="http://schemas.microsoft.com/office/drawing/2014/main" id="{F313B17B-BB08-28E8-8A36-05ECF0153455}"/>
              </a:ext>
            </a:extLst>
          </p:cNvPr>
          <p:cNvSpPr>
            <a:spLocks noGrp="1"/>
          </p:cNvSpPr>
          <p:nvPr>
            <p:ph idx="1"/>
          </p:nvPr>
        </p:nvSpPr>
        <p:spPr>
          <a:xfrm>
            <a:off x="630710" y="1516270"/>
            <a:ext cx="7884640" cy="4660693"/>
          </a:xfrm>
        </p:spPr>
        <p:txBody>
          <a:bodyPr vert="horz" lIns="91440" tIns="45720" rIns="91440" bIns="45720" rtlCol="0" anchor="t">
            <a:normAutofit lnSpcReduction="10000"/>
          </a:bodyPr>
          <a:lstStyle/>
          <a:p>
            <a:pPr marL="0" indent="0">
              <a:buNone/>
            </a:pPr>
            <a:r>
              <a:rPr lang="en-US" b="1" i="1">
                <a:ea typeface="Calibri"/>
                <a:cs typeface="Calibri" panose="020F0502020204030204"/>
              </a:rPr>
              <a:t>Best Practices: </a:t>
            </a:r>
          </a:p>
          <a:p>
            <a:pPr marL="342900" indent="-342900">
              <a:buFont typeface="Wingdings" panose="020B0604020202020204" pitchFamily="34" charset="0"/>
              <a:buChar char="Ø"/>
            </a:pPr>
            <a:r>
              <a:rPr lang="en-US">
                <a:ea typeface="Calibri"/>
                <a:cs typeface="Calibri" panose="020F0502020204030204"/>
              </a:rPr>
              <a:t>Monthly Review</a:t>
            </a:r>
          </a:p>
          <a:p>
            <a:pPr marL="342900" indent="-342900">
              <a:buFont typeface="Wingdings" panose="020B0604020202020204" pitchFamily="34" charset="0"/>
              <a:buChar char="Ø"/>
            </a:pPr>
            <a:r>
              <a:rPr lang="en-US">
                <a:ea typeface="Calibri"/>
                <a:cs typeface="Calibri" panose="020F0502020204030204"/>
              </a:rPr>
              <a:t>Organization of backup</a:t>
            </a:r>
          </a:p>
          <a:p>
            <a:pPr lvl="1">
              <a:buFont typeface="Wingdings" panose="020B0604020202020204" pitchFamily="34" charset="0"/>
              <a:buChar char="Ø"/>
            </a:pPr>
            <a:r>
              <a:rPr lang="en-US" i="1">
                <a:ea typeface="Calibri"/>
                <a:cs typeface="Calibri" panose="020F0502020204030204"/>
              </a:rPr>
              <a:t>Documentation checklist</a:t>
            </a:r>
          </a:p>
          <a:p>
            <a:pPr marL="342900" indent="-342900">
              <a:buFont typeface="Wingdings" panose="020B0604020202020204" pitchFamily="34" charset="0"/>
              <a:buChar char="Ø"/>
            </a:pPr>
            <a:r>
              <a:rPr lang="en-US">
                <a:ea typeface="Calibri"/>
                <a:cs typeface="Calibri" panose="020F0502020204030204"/>
              </a:rPr>
              <a:t>GL Clean Up</a:t>
            </a:r>
          </a:p>
          <a:p>
            <a:pPr marL="685800" lvl="1" indent="-342900">
              <a:buFont typeface="Wingdings" panose="020B0604020202020204" pitchFamily="34" charset="0"/>
              <a:buChar char="Ø"/>
            </a:pPr>
            <a:r>
              <a:rPr lang="en-US">
                <a:ea typeface="Calibri"/>
                <a:cs typeface="Calibri" panose="020F0502020204030204"/>
              </a:rPr>
              <a:t>Financing Entries</a:t>
            </a:r>
          </a:p>
          <a:p>
            <a:pPr marL="342900" indent="-342900">
              <a:buFont typeface="Wingdings" panose="020B0604020202020204" pitchFamily="34" charset="0"/>
              <a:buChar char="Ø"/>
            </a:pPr>
            <a:r>
              <a:rPr lang="en-US">
                <a:ea typeface="Calibri"/>
                <a:cs typeface="Calibri" panose="020F0502020204030204"/>
              </a:rPr>
              <a:t>Verify Allocations</a:t>
            </a:r>
          </a:p>
          <a:p>
            <a:pPr lvl="1">
              <a:buFont typeface="Wingdings" panose="020B0604020202020204" pitchFamily="34" charset="0"/>
              <a:buChar char="Ø"/>
            </a:pPr>
            <a:r>
              <a:rPr lang="en-US" i="1">
                <a:ea typeface="Calibri"/>
                <a:cs typeface="Calibri" panose="020F0502020204030204"/>
              </a:rPr>
              <a:t>Building Corp, Network, Foundati</a:t>
            </a:r>
            <a:r>
              <a:rPr lang="en-US">
                <a:ea typeface="Calibri"/>
                <a:cs typeface="Calibri" panose="020F0502020204030204"/>
              </a:rPr>
              <a:t>on</a:t>
            </a:r>
          </a:p>
          <a:p>
            <a:pPr marL="342900" indent="-342900">
              <a:buFont typeface="Wingdings" panose="020B0604020202020204" pitchFamily="34" charset="0"/>
              <a:buChar char="Ø"/>
            </a:pPr>
            <a:r>
              <a:rPr lang="en-US">
                <a:ea typeface="Calibri"/>
                <a:cs typeface="Calibri" panose="020F0502020204030204"/>
              </a:rPr>
              <a:t>Check in with your auditor early</a:t>
            </a:r>
          </a:p>
          <a:p>
            <a:pPr lvl="1">
              <a:buFont typeface="Wingdings" panose="020B0604020202020204" pitchFamily="34" charset="0"/>
              <a:buChar char="Ø"/>
            </a:pPr>
            <a:r>
              <a:rPr lang="en-US" i="1">
                <a:ea typeface="Calibri"/>
                <a:cs typeface="Calibri" panose="020F0502020204030204"/>
              </a:rPr>
              <a:t>Restatements, GASB requirements, flags from previous audits addressed?</a:t>
            </a:r>
          </a:p>
          <a:p>
            <a:pPr marL="342900" indent="-342900">
              <a:buFont typeface="Wingdings" panose="020B0604020202020204" pitchFamily="34" charset="0"/>
              <a:buChar char="Ø"/>
            </a:pPr>
            <a:r>
              <a:rPr lang="en-US">
                <a:ea typeface="Calibri"/>
                <a:cs typeface="Calibri" panose="020F0502020204030204"/>
              </a:rPr>
              <a:t>Grants RFFs and coding</a:t>
            </a:r>
          </a:p>
          <a:p>
            <a:pPr marL="342900" indent="-342900">
              <a:buFont typeface="Wingdings" panose="020B0604020202020204" pitchFamily="34" charset="0"/>
              <a:buChar char="Ø"/>
            </a:pPr>
            <a:r>
              <a:rPr lang="en-US">
                <a:ea typeface="Calibri"/>
                <a:cs typeface="Calibri" panose="020F0502020204030204"/>
              </a:rPr>
              <a:t>Year End Entries and Accruals</a:t>
            </a:r>
          </a:p>
          <a:p>
            <a:pPr marL="342900" indent="-342900">
              <a:buFont typeface="Wingdings" panose="020B0604020202020204" pitchFamily="34" charset="0"/>
              <a:buChar char="Ø"/>
            </a:pPr>
            <a:r>
              <a:rPr lang="en-US">
                <a:ea typeface="Calibri"/>
                <a:cs typeface="Calibri" panose="020F0502020204030204"/>
              </a:rPr>
              <a:t>Other?</a:t>
            </a:r>
          </a:p>
          <a:p>
            <a:pPr marL="0" indent="0">
              <a:buNone/>
            </a:pPr>
            <a:endParaRPr lang="en-US" sz="1800">
              <a:ea typeface="Calibri"/>
              <a:cs typeface="Calibri" panose="020F0502020204030204"/>
            </a:endParaRPr>
          </a:p>
          <a:p>
            <a:pPr marL="0" indent="0">
              <a:buNone/>
            </a:pPr>
            <a:endParaRPr lang="en-US">
              <a:ea typeface="Calibri"/>
              <a:cs typeface="Calibri" panose="020F0502020204030204"/>
            </a:endParaRPr>
          </a:p>
          <a:p>
            <a:pPr marL="0" indent="0">
              <a:buNone/>
            </a:pPr>
            <a:endParaRPr lang="en-US">
              <a:ea typeface="Calibri"/>
              <a:cs typeface="Calibri" panose="020F0502020204030204"/>
            </a:endParaRPr>
          </a:p>
          <a:p>
            <a:pPr marL="0" indent="0">
              <a:buNone/>
            </a:pPr>
            <a:endParaRPr lang="en-US">
              <a:ea typeface="Calibri"/>
              <a:cs typeface="Calibri" panose="020F0502020204030204"/>
            </a:endParaRPr>
          </a:p>
        </p:txBody>
      </p:sp>
    </p:spTree>
    <p:extLst>
      <p:ext uri="{BB962C8B-B14F-4D97-AF65-F5344CB8AC3E}">
        <p14:creationId xmlns:p14="http://schemas.microsoft.com/office/powerpoint/2010/main" val="322134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F91A-304C-0398-40AF-03065EA40B32}"/>
              </a:ext>
            </a:extLst>
          </p:cNvPr>
          <p:cNvSpPr>
            <a:spLocks noGrp="1"/>
          </p:cNvSpPr>
          <p:nvPr>
            <p:ph type="title"/>
          </p:nvPr>
        </p:nvSpPr>
        <p:spPr/>
        <p:txBody>
          <a:bodyPr/>
          <a:lstStyle/>
          <a:p>
            <a:r>
              <a:rPr lang="en-US">
                <a:ea typeface="Calibri Light"/>
                <a:cs typeface="Calibri Light"/>
              </a:rPr>
              <a:t>Year End Payment Summary</a:t>
            </a:r>
          </a:p>
        </p:txBody>
      </p:sp>
      <p:sp>
        <p:nvSpPr>
          <p:cNvPr id="3" name="Content Placeholder 2">
            <a:extLst>
              <a:ext uri="{FF2B5EF4-FFF2-40B4-BE49-F238E27FC236}">
                <a16:creationId xmlns:a16="http://schemas.microsoft.com/office/drawing/2014/main" id="{F313B17B-BB08-28E8-8A36-05ECF0153455}"/>
              </a:ext>
            </a:extLst>
          </p:cNvPr>
          <p:cNvSpPr>
            <a:spLocks noGrp="1"/>
          </p:cNvSpPr>
          <p:nvPr>
            <p:ph idx="1"/>
          </p:nvPr>
        </p:nvSpPr>
        <p:spPr>
          <a:xfrm>
            <a:off x="630710" y="1516270"/>
            <a:ext cx="7884640" cy="4660693"/>
          </a:xfrm>
        </p:spPr>
        <p:txBody>
          <a:bodyPr vert="horz" lIns="91440" tIns="45720" rIns="91440" bIns="45720" rtlCol="0" anchor="t">
            <a:normAutofit/>
          </a:bodyPr>
          <a:lstStyle/>
          <a:p>
            <a:pPr marL="0" indent="0">
              <a:buNone/>
            </a:pPr>
            <a:r>
              <a:rPr lang="en-US" b="1" i="1">
                <a:ea typeface="Calibri"/>
                <a:cs typeface="Calibri" panose="020F0502020204030204"/>
              </a:rPr>
              <a:t>Process at year end likely to change: </a:t>
            </a:r>
          </a:p>
          <a:p>
            <a:pPr marL="342900" indent="-342900">
              <a:buFont typeface="Wingdings" panose="020B0604020202020204" pitchFamily="34" charset="0"/>
              <a:buChar char="Ø"/>
            </a:pPr>
            <a:r>
              <a:rPr lang="en-US">
                <a:ea typeface="Calibri"/>
                <a:cs typeface="Calibri" panose="020F0502020204030204"/>
              </a:rPr>
              <a:t>In years past CSI has provided an annual summary at year end documenting the actual payments and accruals needed for each school for the fiscal year</a:t>
            </a:r>
          </a:p>
          <a:p>
            <a:pPr marL="342900" indent="-342900">
              <a:buFont typeface="Wingdings" panose="020B0604020202020204" pitchFamily="34" charset="0"/>
              <a:buChar char="Ø"/>
            </a:pPr>
            <a:r>
              <a:rPr lang="en-US">
                <a:ea typeface="Calibri"/>
                <a:cs typeface="Calibri" panose="020F0502020204030204"/>
              </a:rPr>
              <a:t>There are often discrepancies due to timing differences of various accruals</a:t>
            </a:r>
          </a:p>
          <a:p>
            <a:pPr marL="342900" indent="-342900">
              <a:buFont typeface="Wingdings" panose="020B0604020202020204" pitchFamily="34" charset="0"/>
              <a:buChar char="Ø"/>
            </a:pPr>
            <a:r>
              <a:rPr lang="en-US">
                <a:ea typeface="Calibri"/>
                <a:cs typeface="Calibri" panose="020F0502020204030204"/>
              </a:rPr>
              <a:t>Auditors use this report frequently and question any variance and want CSI confirmation if the school is reporting different numbers</a:t>
            </a:r>
          </a:p>
          <a:p>
            <a:pPr marL="342900" indent="-342900">
              <a:buFont typeface="Wingdings" panose="020B0604020202020204" pitchFamily="34" charset="0"/>
              <a:buChar char="Ø"/>
            </a:pPr>
            <a:r>
              <a:rPr lang="en-US">
                <a:ea typeface="Calibri"/>
                <a:cs typeface="Calibri" panose="020F0502020204030204"/>
              </a:rPr>
              <a:t>For FY23-24 and beyond the process will likely be that CSI provides an annual summary, and then schools return the file with their figures by grant code by a certain date. CSI will then review variances and provide a summary to school that can go to auditors</a:t>
            </a:r>
          </a:p>
          <a:p>
            <a:pPr marL="685800" lvl="1">
              <a:buFont typeface="Wingdings" panose="020B0604020202020204" pitchFamily="34" charset="0"/>
              <a:buChar char="Ø"/>
            </a:pPr>
            <a:r>
              <a:rPr lang="en-US">
                <a:ea typeface="Calibri"/>
                <a:cs typeface="Calibri" panose="020F0502020204030204"/>
              </a:rPr>
              <a:t>This way the auditors already have a file with notes on variances provided by CSI</a:t>
            </a:r>
          </a:p>
          <a:p>
            <a:pPr marL="342900" indent="-342900">
              <a:buFont typeface="Wingdings" panose="020B0604020202020204" pitchFamily="34" charset="0"/>
              <a:buChar char="Ø"/>
            </a:pPr>
            <a:endParaRPr lang="en-US">
              <a:ea typeface="Calibri"/>
              <a:cs typeface="Calibri" panose="020F0502020204030204"/>
            </a:endParaRPr>
          </a:p>
          <a:p>
            <a:pPr marL="0" indent="0">
              <a:buNone/>
            </a:pPr>
            <a:endParaRPr lang="en-US" sz="1800">
              <a:ea typeface="Calibri"/>
              <a:cs typeface="Calibri" panose="020F0502020204030204"/>
            </a:endParaRPr>
          </a:p>
          <a:p>
            <a:pPr marL="0" indent="0">
              <a:buNone/>
            </a:pPr>
            <a:endParaRPr lang="en-US">
              <a:ea typeface="Calibri"/>
              <a:cs typeface="Calibri" panose="020F0502020204030204"/>
            </a:endParaRPr>
          </a:p>
          <a:p>
            <a:pPr marL="0" indent="0">
              <a:buNone/>
            </a:pPr>
            <a:endParaRPr lang="en-US">
              <a:ea typeface="Calibri"/>
              <a:cs typeface="Calibri" panose="020F0502020204030204"/>
            </a:endParaRPr>
          </a:p>
          <a:p>
            <a:pPr marL="0" indent="0">
              <a:buNone/>
            </a:pPr>
            <a:endParaRPr lang="en-US">
              <a:ea typeface="Calibri"/>
              <a:cs typeface="Calibri" panose="020F0502020204030204"/>
            </a:endParaRPr>
          </a:p>
        </p:txBody>
      </p:sp>
    </p:spTree>
    <p:extLst>
      <p:ext uri="{BB962C8B-B14F-4D97-AF65-F5344CB8AC3E}">
        <p14:creationId xmlns:p14="http://schemas.microsoft.com/office/powerpoint/2010/main" val="228167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1D04-957F-1809-2E40-1AA6036D454A}"/>
              </a:ext>
            </a:extLst>
          </p:cNvPr>
          <p:cNvSpPr>
            <a:spLocks noGrp="1"/>
          </p:cNvSpPr>
          <p:nvPr>
            <p:ph type="title"/>
          </p:nvPr>
        </p:nvSpPr>
        <p:spPr/>
        <p:txBody>
          <a:bodyPr/>
          <a:lstStyle/>
          <a:p>
            <a:r>
              <a:rPr lang="en-US"/>
              <a:t>FY2024-25 ESSA Preliminary State-level Allocation</a:t>
            </a:r>
          </a:p>
        </p:txBody>
      </p:sp>
      <p:sp>
        <p:nvSpPr>
          <p:cNvPr id="3" name="Content Placeholder 2">
            <a:extLst>
              <a:ext uri="{FF2B5EF4-FFF2-40B4-BE49-F238E27FC236}">
                <a16:creationId xmlns:a16="http://schemas.microsoft.com/office/drawing/2014/main" id="{5227DB08-6EF7-3045-8803-566C400C5304}"/>
              </a:ext>
            </a:extLst>
          </p:cNvPr>
          <p:cNvSpPr>
            <a:spLocks noGrp="1"/>
          </p:cNvSpPr>
          <p:nvPr>
            <p:ph idx="1"/>
          </p:nvPr>
        </p:nvSpPr>
        <p:spPr>
          <a:xfrm>
            <a:off x="628650" y="1786176"/>
            <a:ext cx="7886700" cy="4351338"/>
          </a:xfrm>
        </p:spPr>
        <p:txBody>
          <a:bodyPr vert="horz" lIns="91440" tIns="45720" rIns="91440" bIns="45720" rtlCol="0" anchor="t">
            <a:normAutofit lnSpcReduction="10000"/>
          </a:bodyPr>
          <a:lstStyle/>
          <a:p>
            <a:pPr marL="0" indent="0" algn="ctr">
              <a:buNone/>
            </a:pPr>
            <a:r>
              <a:rPr lang="en-US"/>
              <a:t>CDE Preliminary Allocation</a:t>
            </a:r>
          </a:p>
          <a:p>
            <a:pPr marL="0" indent="0">
              <a:buNone/>
            </a:pPr>
            <a:r>
              <a:rPr lang="en-US"/>
              <a:t>Title IA</a:t>
            </a:r>
          </a:p>
          <a:p>
            <a:pPr lvl="1">
              <a:buFont typeface="Wingdings" panose="05000000000000000000" pitchFamily="2" charset="2"/>
              <a:buChar char="§"/>
            </a:pPr>
            <a:r>
              <a:rPr lang="en-US"/>
              <a:t>$5m overall reduction in State allocation</a:t>
            </a:r>
          </a:p>
          <a:p>
            <a:pPr lvl="1">
              <a:buFont typeface="Wingdings" panose="05000000000000000000" pitchFamily="2" charset="2"/>
              <a:buChar char="§"/>
            </a:pPr>
            <a:r>
              <a:rPr lang="en-US"/>
              <a:t>3% decrease overall</a:t>
            </a:r>
          </a:p>
          <a:p>
            <a:pPr lvl="2">
              <a:buFont typeface="Wingdings" panose="05000000000000000000" pitchFamily="2" charset="2"/>
              <a:buChar char="§"/>
            </a:pPr>
            <a:r>
              <a:rPr lang="en-US"/>
              <a:t>CSI will use the 10% PPA decrease for budgeting</a:t>
            </a:r>
          </a:p>
          <a:p>
            <a:pPr lvl="1">
              <a:buFont typeface="Wingdings" panose="05000000000000000000" pitchFamily="2" charset="2"/>
              <a:buChar char="§"/>
            </a:pPr>
            <a:endParaRPr lang="en-US"/>
          </a:p>
          <a:p>
            <a:pPr marL="0" indent="0">
              <a:buNone/>
            </a:pPr>
            <a:r>
              <a:rPr lang="en-US"/>
              <a:t>Title IIA</a:t>
            </a:r>
          </a:p>
          <a:p>
            <a:pPr lvl="1">
              <a:buFont typeface="Wingdings" panose="05000000000000000000" pitchFamily="2" charset="2"/>
              <a:buChar char="§"/>
            </a:pPr>
            <a:r>
              <a:rPr lang="en-US"/>
              <a:t>Flat</a:t>
            </a:r>
            <a:endParaRPr lang="en-US">
              <a:ea typeface="Calibri" panose="020F0502020204030204"/>
              <a:cs typeface="Calibri" panose="020F0502020204030204"/>
            </a:endParaRPr>
          </a:p>
          <a:p>
            <a:pPr marL="342900" lvl="1" indent="0">
              <a:buNone/>
            </a:pPr>
            <a:endParaRPr lang="en-US">
              <a:ea typeface="Calibri" panose="020F0502020204030204"/>
              <a:cs typeface="Calibri" panose="020F0502020204030204"/>
            </a:endParaRPr>
          </a:p>
          <a:p>
            <a:pPr marL="0" indent="0">
              <a:buNone/>
            </a:pPr>
            <a:r>
              <a:rPr lang="en-US"/>
              <a:t>Title IIIA</a:t>
            </a:r>
          </a:p>
          <a:p>
            <a:pPr lvl="1">
              <a:buFont typeface="Wingdings" panose="05000000000000000000" pitchFamily="2" charset="2"/>
              <a:buChar char="§"/>
            </a:pPr>
            <a:r>
              <a:rPr lang="en-US"/>
              <a:t>Flat</a:t>
            </a:r>
          </a:p>
          <a:p>
            <a:pPr marL="342900" lvl="1" indent="0">
              <a:buNone/>
            </a:pPr>
            <a:endParaRPr lang="en-US"/>
          </a:p>
          <a:p>
            <a:pPr marL="0" indent="0">
              <a:buNone/>
            </a:pPr>
            <a:r>
              <a:rPr lang="en-US"/>
              <a:t>Title IVA</a:t>
            </a:r>
          </a:p>
          <a:p>
            <a:pPr lvl="1">
              <a:buFont typeface="Wingdings" panose="05000000000000000000" pitchFamily="2" charset="2"/>
              <a:buChar char="§"/>
            </a:pPr>
            <a:r>
              <a:rPr lang="en-US"/>
              <a:t>Slight increase</a:t>
            </a:r>
          </a:p>
          <a:p>
            <a:pPr marL="342900" lvl="1" indent="0">
              <a:buNone/>
            </a:pPr>
            <a:endParaRPr lang="en-US">
              <a:ea typeface="Calibri" panose="020F0502020204030204"/>
              <a:cs typeface="Calibri" panose="020F0502020204030204"/>
            </a:endParaRPr>
          </a:p>
          <a:p>
            <a:pPr>
              <a:buFont typeface="Wingdings" panose="05000000000000000000" pitchFamily="2" charset="2"/>
              <a:buChar char="§"/>
            </a:pPr>
            <a:endParaRPr lang="en-US">
              <a:ea typeface="Calibri" panose="020F0502020204030204"/>
              <a:cs typeface="Calibri" panose="020F0502020204030204"/>
            </a:endParaRPr>
          </a:p>
        </p:txBody>
      </p:sp>
    </p:spTree>
    <p:extLst>
      <p:ext uri="{BB962C8B-B14F-4D97-AF65-F5344CB8AC3E}">
        <p14:creationId xmlns:p14="http://schemas.microsoft.com/office/powerpoint/2010/main" val="118933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123D-8A43-E4CE-723F-CAD0B94029AB}"/>
              </a:ext>
            </a:extLst>
          </p:cNvPr>
          <p:cNvSpPr>
            <a:spLocks noGrp="1"/>
          </p:cNvSpPr>
          <p:nvPr>
            <p:ph type="title"/>
          </p:nvPr>
        </p:nvSpPr>
        <p:spPr/>
        <p:txBody>
          <a:bodyPr/>
          <a:lstStyle/>
          <a:p>
            <a:r>
              <a:rPr lang="en-US"/>
              <a:t>Title IA McKinney-Vento Funding</a:t>
            </a:r>
          </a:p>
        </p:txBody>
      </p:sp>
      <p:graphicFrame>
        <p:nvGraphicFramePr>
          <p:cNvPr id="4" name="Content Placeholder 3">
            <a:extLst>
              <a:ext uri="{FF2B5EF4-FFF2-40B4-BE49-F238E27FC236}">
                <a16:creationId xmlns:a16="http://schemas.microsoft.com/office/drawing/2014/main" id="{F4F13DA3-830B-5A78-175A-DCECB0A22670}"/>
              </a:ext>
            </a:extLst>
          </p:cNvPr>
          <p:cNvGraphicFramePr>
            <a:graphicFrameLocks noGrp="1"/>
          </p:cNvGraphicFramePr>
          <p:nvPr>
            <p:ph idx="1"/>
          </p:nvPr>
        </p:nvGraphicFramePr>
        <p:xfrm>
          <a:off x="625364" y="1498250"/>
          <a:ext cx="7569419" cy="1483360"/>
        </p:xfrm>
        <a:graphic>
          <a:graphicData uri="http://schemas.openxmlformats.org/drawingml/2006/table">
            <a:tbl>
              <a:tblPr firstRow="1" bandRow="1">
                <a:tableStyleId>{5C22544A-7EE6-4342-B048-85BDC9FD1C3A}</a:tableStyleId>
              </a:tblPr>
              <a:tblGrid>
                <a:gridCol w="2787213">
                  <a:extLst>
                    <a:ext uri="{9D8B030D-6E8A-4147-A177-3AD203B41FA5}">
                      <a16:colId xmlns:a16="http://schemas.microsoft.com/office/drawing/2014/main" val="3249814343"/>
                    </a:ext>
                  </a:extLst>
                </a:gridCol>
                <a:gridCol w="1255783">
                  <a:extLst>
                    <a:ext uri="{9D8B030D-6E8A-4147-A177-3AD203B41FA5}">
                      <a16:colId xmlns:a16="http://schemas.microsoft.com/office/drawing/2014/main" val="2642441111"/>
                    </a:ext>
                  </a:extLst>
                </a:gridCol>
                <a:gridCol w="1129315">
                  <a:extLst>
                    <a:ext uri="{9D8B030D-6E8A-4147-A177-3AD203B41FA5}">
                      <a16:colId xmlns:a16="http://schemas.microsoft.com/office/drawing/2014/main" val="2880268488"/>
                    </a:ext>
                  </a:extLst>
                </a:gridCol>
                <a:gridCol w="2397108">
                  <a:extLst>
                    <a:ext uri="{9D8B030D-6E8A-4147-A177-3AD203B41FA5}">
                      <a16:colId xmlns:a16="http://schemas.microsoft.com/office/drawing/2014/main" val="1915981497"/>
                    </a:ext>
                  </a:extLst>
                </a:gridCol>
              </a:tblGrid>
              <a:tr h="370840">
                <a:tc>
                  <a:txBody>
                    <a:bodyPr/>
                    <a:lstStyle/>
                    <a:p>
                      <a:endParaRPr lang="en-US"/>
                    </a:p>
                  </a:txBody>
                  <a:tcPr>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rPr>
                        <a:t>FY2022-23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rPr>
                        <a:t>FY2023-24</a:t>
                      </a:r>
                    </a:p>
                  </a:txBody>
                  <a:tcPr>
                    <a:lnB w="12700" cap="flat" cmpd="sng" algn="ctr">
                      <a:solidFill>
                        <a:schemeClr val="tx1"/>
                      </a:solidFill>
                      <a:prstDash val="solid"/>
                      <a:round/>
                      <a:headEnd type="none" w="med" len="med"/>
                      <a:tailEnd type="none" w="med" len="med"/>
                    </a:lnB>
                    <a:noFill/>
                  </a:tcPr>
                </a:tc>
                <a:tc>
                  <a:txBody>
                    <a:bodyPr/>
                    <a:lstStyle/>
                    <a:p>
                      <a:endParaRPr lang="en-US"/>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471061"/>
                  </a:ext>
                </a:extLst>
              </a:tr>
              <a:tr h="370840">
                <a:tc>
                  <a:txBody>
                    <a:bodyPr/>
                    <a:lstStyle/>
                    <a:p>
                      <a:r>
                        <a:rPr lang="en-US"/>
                        <a:t>Students Experiencing Homelessness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a:t>51.3% increase in identification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462735"/>
                  </a:ext>
                </a:extLst>
              </a:tr>
              <a:tr h="370840">
                <a:tc>
                  <a:txBody>
                    <a:bodyPr/>
                    <a:lstStyle/>
                    <a:p>
                      <a:r>
                        <a:rPr lang="en-US"/>
                        <a:t>Total Funding Allocated ($750 PPA)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$101,250.00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$207,750.00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536431"/>
                  </a:ext>
                </a:extLst>
              </a:tr>
              <a:tr h="370840">
                <a:tc>
                  <a:txBody>
                    <a:bodyPr/>
                    <a:lstStyle/>
                    <a:p>
                      <a:r>
                        <a:rPr lang="en-US"/>
                        <a:t>Total Funds Requested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$73,399.51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$27,400.58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dirty="0"/>
                        <a:t>72% versus 13% utilization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113554"/>
                  </a:ext>
                </a:extLst>
              </a:tr>
            </a:tbl>
          </a:graphicData>
        </a:graphic>
      </p:graphicFrame>
      <p:graphicFrame>
        <p:nvGraphicFramePr>
          <p:cNvPr id="6" name="Table 5">
            <a:extLst>
              <a:ext uri="{FF2B5EF4-FFF2-40B4-BE49-F238E27FC236}">
                <a16:creationId xmlns:a16="http://schemas.microsoft.com/office/drawing/2014/main" id="{2DB267A4-0C0C-0498-0210-7B6BD6264173}"/>
              </a:ext>
            </a:extLst>
          </p:cNvPr>
          <p:cNvGraphicFramePr>
            <a:graphicFrameLocks noGrp="1"/>
          </p:cNvGraphicFramePr>
          <p:nvPr>
            <p:extLst>
              <p:ext uri="{D42A27DB-BD31-4B8C-83A1-F6EECF244321}">
                <p14:modId xmlns:p14="http://schemas.microsoft.com/office/powerpoint/2010/main" val="2977401034"/>
              </p:ext>
            </p:extLst>
          </p:nvPr>
        </p:nvGraphicFramePr>
        <p:xfrm>
          <a:off x="385366" y="3182268"/>
          <a:ext cx="8210548" cy="1615440"/>
        </p:xfrm>
        <a:graphic>
          <a:graphicData uri="http://schemas.openxmlformats.org/drawingml/2006/table">
            <a:tbl>
              <a:tblPr firstRow="1" bandRow="1">
                <a:tableStyleId>{5C22544A-7EE6-4342-B048-85BDC9FD1C3A}</a:tableStyleId>
              </a:tblPr>
              <a:tblGrid>
                <a:gridCol w="4105274">
                  <a:extLst>
                    <a:ext uri="{9D8B030D-6E8A-4147-A177-3AD203B41FA5}">
                      <a16:colId xmlns:a16="http://schemas.microsoft.com/office/drawing/2014/main" val="2310328950"/>
                    </a:ext>
                  </a:extLst>
                </a:gridCol>
                <a:gridCol w="4105274">
                  <a:extLst>
                    <a:ext uri="{9D8B030D-6E8A-4147-A177-3AD203B41FA5}">
                      <a16:colId xmlns:a16="http://schemas.microsoft.com/office/drawing/2014/main" val="1397880126"/>
                    </a:ext>
                  </a:extLst>
                </a:gridCol>
              </a:tblGrid>
              <a:tr h="370840">
                <a:tc>
                  <a:txBody>
                    <a:bodyPr/>
                    <a:lstStyle/>
                    <a:p>
                      <a:pPr marL="285750" indent="-285750">
                        <a:buFont typeface="Arial" panose="020B0604020202020204" pitchFamily="34" charset="0"/>
                        <a:buChar char="•"/>
                      </a:pPr>
                      <a:r>
                        <a:rPr lang="en-US" sz="1350" b="0" i="0" u="none" strike="noStrike" kern="1200">
                          <a:solidFill>
                            <a:schemeClr val="tx1"/>
                          </a:solidFill>
                          <a:effectLst/>
                          <a:latin typeface="+mn-lt"/>
                          <a:ea typeface="+mn-ea"/>
                          <a:cs typeface="+mn-cs"/>
                        </a:rPr>
                        <a:t>Meet basic needs (clothing, supplies, health)</a:t>
                      </a:r>
                      <a:endParaRPr lang="en-US">
                        <a:solidFill>
                          <a:schemeClr val="tx1"/>
                        </a:solidFill>
                      </a:endParaRPr>
                    </a:p>
                  </a:txBody>
                  <a:tcPr>
                    <a:noFill/>
                  </a:tcPr>
                </a:tc>
                <a:tc>
                  <a:txBody>
                    <a:bodyPr/>
                    <a:lstStyle/>
                    <a:p>
                      <a:pPr marL="285750" indent="-285750">
                        <a:buFont typeface="Arial" panose="020B0604020202020204" pitchFamily="34" charset="0"/>
                        <a:buChar char="•"/>
                      </a:pPr>
                      <a:r>
                        <a:rPr lang="en-US" sz="1350" b="0" i="0" u="none" strike="noStrike" kern="1200">
                          <a:solidFill>
                            <a:schemeClr val="tx1"/>
                          </a:solidFill>
                          <a:effectLst/>
                          <a:latin typeface="+mn-lt"/>
                          <a:ea typeface="+mn-ea"/>
                          <a:cs typeface="+mn-cs"/>
                        </a:rPr>
                        <a:t>Provide transportation to and from school</a:t>
                      </a:r>
                      <a:endParaRPr lang="en-US">
                        <a:solidFill>
                          <a:schemeClr val="tx1"/>
                        </a:solidFill>
                      </a:endParaRPr>
                    </a:p>
                  </a:txBody>
                  <a:tcPr>
                    <a:noFill/>
                  </a:tcPr>
                </a:tc>
                <a:extLst>
                  <a:ext uri="{0D108BD9-81ED-4DB2-BD59-A6C34878D82A}">
                    <a16:rowId xmlns:a16="http://schemas.microsoft.com/office/drawing/2014/main" val="3597949929"/>
                  </a:ext>
                </a:extLst>
              </a:tr>
              <a:tr h="370840">
                <a:tc>
                  <a:txBody>
                    <a:bodyPr/>
                    <a:lstStyle/>
                    <a:p>
                      <a:pPr marL="285750" indent="-285750">
                        <a:buFont typeface="Arial" panose="020B0604020202020204" pitchFamily="34" charset="0"/>
                        <a:buChar char="•"/>
                      </a:pPr>
                      <a:r>
                        <a:rPr lang="en-US" sz="1350" b="0" i="0" u="none" strike="noStrike" kern="1200">
                          <a:solidFill>
                            <a:schemeClr val="tx1"/>
                          </a:solidFill>
                          <a:effectLst/>
                          <a:latin typeface="+mn-lt"/>
                          <a:ea typeface="+mn-ea"/>
                          <a:cs typeface="+mn-cs"/>
                        </a:rPr>
                        <a:t>Provide after-school and/or summer programs</a:t>
                      </a:r>
                      <a:endParaRPr lang="en-US">
                        <a:solidFill>
                          <a:schemeClr val="tx1"/>
                        </a:solidFill>
                      </a:endParaRPr>
                    </a:p>
                  </a:txBody>
                  <a:tcPr>
                    <a:noFill/>
                  </a:tcPr>
                </a:tc>
                <a:tc>
                  <a:txBody>
                    <a:bodyPr/>
                    <a:lstStyle/>
                    <a:p>
                      <a:pPr marL="285750" indent="-285750">
                        <a:buFont typeface="Arial" panose="020B0604020202020204" pitchFamily="34" charset="0"/>
                        <a:buChar char="•"/>
                      </a:pPr>
                      <a:r>
                        <a:rPr lang="en-US" sz="1350" b="0" i="0" u="none" strike="noStrike" kern="1200">
                          <a:solidFill>
                            <a:schemeClr val="tx1"/>
                          </a:solidFill>
                          <a:effectLst/>
                          <a:latin typeface="+mn-lt"/>
                          <a:ea typeface="+mn-ea"/>
                          <a:cs typeface="+mn-cs"/>
                        </a:rPr>
                        <a:t>Provide emergency food while the student is in school, including breakfast, lunch, and snacks </a:t>
                      </a:r>
                      <a:endParaRPr lang="en-US">
                        <a:solidFill>
                          <a:schemeClr val="tx1"/>
                        </a:solidFill>
                      </a:endParaRPr>
                    </a:p>
                  </a:txBody>
                  <a:tcPr>
                    <a:noFill/>
                  </a:tcPr>
                </a:tc>
                <a:extLst>
                  <a:ext uri="{0D108BD9-81ED-4DB2-BD59-A6C34878D82A}">
                    <a16:rowId xmlns:a16="http://schemas.microsoft.com/office/drawing/2014/main" val="782626499"/>
                  </a:ext>
                </a:extLst>
              </a:tr>
              <a:tr h="370840">
                <a:tc>
                  <a:txBody>
                    <a:bodyPr/>
                    <a:lstStyle/>
                    <a:p>
                      <a:pPr marL="285750" indent="-285750">
                        <a:buFont typeface="Arial" panose="020B0604020202020204" pitchFamily="34" charset="0"/>
                        <a:buChar char="•"/>
                      </a:pPr>
                      <a:r>
                        <a:rPr lang="en-US" sz="1350" b="0" i="0" u="none" strike="noStrike" kern="1200">
                          <a:solidFill>
                            <a:schemeClr val="tx1"/>
                          </a:solidFill>
                          <a:effectLst/>
                          <a:latin typeface="+mn-lt"/>
                          <a:ea typeface="+mn-ea"/>
                          <a:cs typeface="+mn-cs"/>
                        </a:rPr>
                        <a:t>Pay for student projects and/or field trips</a:t>
                      </a:r>
                      <a:endParaRPr lang="en-US">
                        <a:solidFill>
                          <a:schemeClr val="tx1"/>
                        </a:solidFill>
                      </a:endParaRPr>
                    </a:p>
                  </a:txBody>
                  <a:tcPr>
                    <a:noFill/>
                  </a:tcPr>
                </a:tc>
                <a:tc>
                  <a:txBody>
                    <a:bodyPr/>
                    <a:lstStyle/>
                    <a:p>
                      <a:pPr marL="285750" indent="-285750">
                        <a:buFont typeface="Arial" panose="020B0604020202020204" pitchFamily="34" charset="0"/>
                        <a:buChar char="•"/>
                      </a:pPr>
                      <a:r>
                        <a:rPr lang="en-US" sz="1350" b="0" i="0" u="none" strike="noStrike" kern="1200">
                          <a:solidFill>
                            <a:schemeClr val="tx1"/>
                          </a:solidFill>
                          <a:effectLst/>
                          <a:latin typeface="+mn-lt"/>
                          <a:ea typeface="+mn-ea"/>
                          <a:cs typeface="+mn-cs"/>
                        </a:rPr>
                        <a:t>Support supplemental instruction</a:t>
                      </a:r>
                      <a:endParaRPr lang="en-US">
                        <a:solidFill>
                          <a:schemeClr val="tx1"/>
                        </a:solidFill>
                      </a:endParaRPr>
                    </a:p>
                  </a:txBody>
                  <a:tcPr>
                    <a:noFill/>
                  </a:tcPr>
                </a:tc>
                <a:extLst>
                  <a:ext uri="{0D108BD9-81ED-4DB2-BD59-A6C34878D82A}">
                    <a16:rowId xmlns:a16="http://schemas.microsoft.com/office/drawing/2014/main" val="4187546736"/>
                  </a:ext>
                </a:extLst>
              </a:tr>
              <a:tr h="370840">
                <a:tc>
                  <a:txBody>
                    <a:bodyPr/>
                    <a:lstStyle/>
                    <a:p>
                      <a:pPr marL="285750" indent="-285750">
                        <a:buFont typeface="Arial" panose="020B0604020202020204" pitchFamily="34" charset="0"/>
                        <a:buChar char="•"/>
                      </a:pPr>
                      <a:r>
                        <a:rPr lang="en-US" sz="1350" b="0" i="0" u="none" strike="noStrike" kern="1200">
                          <a:solidFill>
                            <a:schemeClr val="tx1"/>
                          </a:solidFill>
                          <a:effectLst/>
                          <a:latin typeface="+mn-lt"/>
                          <a:ea typeface="+mn-ea"/>
                          <a:cs typeface="+mn-cs"/>
                        </a:rPr>
                        <a:t>Provide outreach activities to homeless parents</a:t>
                      </a:r>
                      <a:endParaRPr lang="en-US">
                        <a:solidFill>
                          <a:schemeClr val="tx1"/>
                        </a:solidFill>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634131537"/>
                  </a:ext>
                </a:extLst>
              </a:tr>
            </a:tbl>
          </a:graphicData>
        </a:graphic>
      </p:graphicFrame>
      <p:sp>
        <p:nvSpPr>
          <p:cNvPr id="8" name="TextBox 7">
            <a:extLst>
              <a:ext uri="{FF2B5EF4-FFF2-40B4-BE49-F238E27FC236}">
                <a16:creationId xmlns:a16="http://schemas.microsoft.com/office/drawing/2014/main" id="{0D5B2AD0-6816-C0D6-5F90-084131029376}"/>
              </a:ext>
            </a:extLst>
          </p:cNvPr>
          <p:cNvSpPr txBox="1"/>
          <p:nvPr/>
        </p:nvSpPr>
        <p:spPr>
          <a:xfrm>
            <a:off x="386912" y="4897821"/>
            <a:ext cx="7772727" cy="369332"/>
          </a:xfrm>
          <a:prstGeom prst="rect">
            <a:avLst/>
          </a:prstGeom>
          <a:noFill/>
        </p:spPr>
        <p:txBody>
          <a:bodyPr wrap="square" rtlCol="0">
            <a:spAutoFit/>
          </a:bodyPr>
          <a:lstStyle/>
          <a:p>
            <a:r>
              <a:rPr lang="en-US"/>
              <a:t>What are the barriers to spending?</a:t>
            </a:r>
          </a:p>
        </p:txBody>
      </p:sp>
      <p:sp>
        <p:nvSpPr>
          <p:cNvPr id="7" name="Content Placeholder 2">
            <a:extLst>
              <a:ext uri="{FF2B5EF4-FFF2-40B4-BE49-F238E27FC236}">
                <a16:creationId xmlns:a16="http://schemas.microsoft.com/office/drawing/2014/main" id="{13551EE2-5C96-2CE9-8100-A46794809E53}"/>
              </a:ext>
            </a:extLst>
          </p:cNvPr>
          <p:cNvSpPr>
            <a:spLocks noGrp="1"/>
          </p:cNvSpPr>
          <p:nvPr/>
        </p:nvSpPr>
        <p:spPr>
          <a:xfrm>
            <a:off x="386912" y="5540551"/>
            <a:ext cx="7886700" cy="758802"/>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a:hlinkClick r:id="rId2"/>
              </a:rPr>
              <a:t>McKinney-Vento FAQ</a:t>
            </a:r>
          </a:p>
          <a:p>
            <a:pPr marL="0" indent="0">
              <a:buNone/>
            </a:pPr>
            <a:r>
              <a:rPr lang="en-US" sz="1400">
                <a:hlinkClick r:id="rId3"/>
              </a:rPr>
              <a:t>Link to Residency Questionnaires</a:t>
            </a:r>
            <a:endParaRPr lang="en-US" sz="1400"/>
          </a:p>
          <a:p>
            <a:pPr marL="0" indent="0">
              <a:buNone/>
            </a:pPr>
            <a:r>
              <a:rPr lang="en-US" sz="1400"/>
              <a:t>Betsy Basch, CSI MV Liaison, (303) 532-7395, </a:t>
            </a:r>
            <a:r>
              <a:rPr lang="en-US" sz="1400">
                <a:hlinkClick r:id="rId4"/>
              </a:rPr>
              <a:t>betsybasch@csi.state.co.us</a:t>
            </a:r>
            <a:r>
              <a:rPr lang="en-US" sz="1400"/>
              <a:t> </a:t>
            </a:r>
            <a:endParaRPr lang="en-US" sz="1400">
              <a:cs typeface="Calibri"/>
            </a:endParaRPr>
          </a:p>
        </p:txBody>
      </p:sp>
    </p:spTree>
    <p:extLst>
      <p:ext uri="{BB962C8B-B14F-4D97-AF65-F5344CB8AC3E}">
        <p14:creationId xmlns:p14="http://schemas.microsoft.com/office/powerpoint/2010/main" val="428143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A58B-50E7-CE2A-0E40-6A515A38D5A9}"/>
              </a:ext>
            </a:extLst>
          </p:cNvPr>
          <p:cNvSpPr>
            <a:spLocks noGrp="1"/>
          </p:cNvSpPr>
          <p:nvPr>
            <p:ph type="title"/>
          </p:nvPr>
        </p:nvSpPr>
        <p:spPr/>
        <p:txBody>
          <a:bodyPr/>
          <a:lstStyle/>
          <a:p>
            <a:r>
              <a:rPr lang="en-US"/>
              <a:t>ESSER Rapid Request Opportunity</a:t>
            </a:r>
          </a:p>
        </p:txBody>
      </p:sp>
      <p:sp>
        <p:nvSpPr>
          <p:cNvPr id="3" name="Content Placeholder 2">
            <a:extLst>
              <a:ext uri="{FF2B5EF4-FFF2-40B4-BE49-F238E27FC236}">
                <a16:creationId xmlns:a16="http://schemas.microsoft.com/office/drawing/2014/main" id="{FF29B987-ECF1-0000-55A6-C3A1C1BB7F28}"/>
              </a:ext>
            </a:extLst>
          </p:cNvPr>
          <p:cNvSpPr>
            <a:spLocks noGrp="1"/>
          </p:cNvSpPr>
          <p:nvPr>
            <p:ph idx="1"/>
          </p:nvPr>
        </p:nvSpPr>
        <p:spPr>
          <a:xfrm>
            <a:off x="628650" y="1471448"/>
            <a:ext cx="7886700" cy="4705515"/>
          </a:xfrm>
        </p:spPr>
        <p:txBody>
          <a:bodyPr vert="horz" lIns="91440" tIns="45720" rIns="91440" bIns="45720" rtlCol="0" anchor="t">
            <a:normAutofit fontScale="77500" lnSpcReduction="20000"/>
          </a:bodyPr>
          <a:lstStyle/>
          <a:p>
            <a:pPr marL="0" indent="0">
              <a:buNone/>
            </a:pPr>
            <a:r>
              <a:rPr lang="en-US"/>
              <a:t>Currently $800k remaining in ESSER III</a:t>
            </a:r>
          </a:p>
          <a:p>
            <a:pPr marL="0" indent="0">
              <a:buNone/>
            </a:pPr>
            <a:r>
              <a:rPr lang="en-US"/>
              <a:t>CSI anticipates a minimum of $80k available</a:t>
            </a:r>
            <a:endParaRPr lang="en-US">
              <a:ea typeface="Calibri"/>
              <a:cs typeface="Calibri"/>
            </a:endParaRPr>
          </a:p>
          <a:p>
            <a:pPr marL="0" indent="0">
              <a:buNone/>
            </a:pPr>
            <a:endParaRPr lang="en-US"/>
          </a:p>
          <a:p>
            <a:pPr marL="0" indent="0">
              <a:buNone/>
            </a:pPr>
            <a:r>
              <a:rPr lang="en-US"/>
              <a:t>Eligible Activities</a:t>
            </a:r>
            <a:endParaRPr lang="en-US">
              <a:ea typeface="Calibri"/>
              <a:cs typeface="Calibri"/>
            </a:endParaRPr>
          </a:p>
          <a:p>
            <a:pPr lvl="1">
              <a:buFont typeface="Wingdings" panose="05000000000000000000" pitchFamily="2" charset="2"/>
              <a:buChar char="Ø"/>
            </a:pPr>
            <a:r>
              <a:rPr lang="en-US"/>
              <a:t>Current year approved activities that exceed allocation amount</a:t>
            </a:r>
            <a:endParaRPr lang="en-US">
              <a:ea typeface="Calibri"/>
              <a:cs typeface="Calibri"/>
            </a:endParaRPr>
          </a:p>
          <a:p>
            <a:pPr lvl="1">
              <a:buFont typeface="Wingdings" panose="05000000000000000000" pitchFamily="2" charset="2"/>
              <a:buChar char="Ø"/>
            </a:pPr>
            <a:r>
              <a:rPr lang="en-US"/>
              <a:t>Prior year approved activities continuing in current year</a:t>
            </a:r>
            <a:endParaRPr lang="en-US">
              <a:ea typeface="Calibri"/>
              <a:cs typeface="Calibri"/>
            </a:endParaRPr>
          </a:p>
          <a:p>
            <a:pPr lvl="1">
              <a:buFont typeface="Wingdings" panose="05000000000000000000" pitchFamily="2" charset="2"/>
              <a:buChar char="Ø"/>
            </a:pPr>
            <a:r>
              <a:rPr lang="en-US">
                <a:cs typeface="Calibri"/>
              </a:rPr>
              <a:t>Kitchen disposables</a:t>
            </a:r>
            <a:endParaRPr lang="en-US">
              <a:ea typeface="Calibri"/>
              <a:cs typeface="Calibri"/>
            </a:endParaRPr>
          </a:p>
          <a:p>
            <a:pPr lvl="1">
              <a:buFont typeface="Wingdings" panose="05000000000000000000" pitchFamily="2" charset="2"/>
              <a:buChar char="Ø"/>
            </a:pPr>
            <a:r>
              <a:rPr lang="en-US"/>
              <a:t>Touchless napkin dispensers</a:t>
            </a:r>
            <a:endParaRPr lang="en-US">
              <a:cs typeface="Calibri" panose="020F0502020204030204"/>
            </a:endParaRPr>
          </a:p>
          <a:p>
            <a:pPr marL="0" indent="0">
              <a:buNone/>
            </a:pPr>
            <a:endParaRPr lang="en-US"/>
          </a:p>
          <a:p>
            <a:pPr marL="0" indent="0">
              <a:buNone/>
            </a:pPr>
            <a:r>
              <a:rPr lang="en-US"/>
              <a:t>All services and items must be received by 06/30/24. </a:t>
            </a:r>
            <a:endParaRPr lang="en-US">
              <a:ea typeface="Calibri"/>
              <a:cs typeface="Calibri"/>
            </a:endParaRPr>
          </a:p>
          <a:p>
            <a:pPr marL="0" indent="0">
              <a:buNone/>
            </a:pPr>
            <a:endParaRPr lang="en-US"/>
          </a:p>
          <a:p>
            <a:pPr marL="0" indent="0">
              <a:buNone/>
            </a:pPr>
            <a:r>
              <a:rPr lang="en-US"/>
              <a:t>Reminder - items requiring construction by an external vendor or any type of renovation exceeding $2,000.00 collectively are subject to Davis-Bacon requirements.</a:t>
            </a:r>
            <a:endParaRPr lang="en-US">
              <a:cs typeface="Calibri" panose="020F0502020204030204"/>
            </a:endParaRPr>
          </a:p>
          <a:p>
            <a:pPr lvl="1">
              <a:buFont typeface="Wingdings" panose="05000000000000000000" pitchFamily="2" charset="2"/>
              <a:buChar char="Ø"/>
            </a:pPr>
            <a:endParaRPr lang="en-US"/>
          </a:p>
          <a:p>
            <a:pPr marL="0" indent="0">
              <a:buNone/>
            </a:pPr>
            <a:r>
              <a:rPr lang="en-US"/>
              <a:t>Survey Monkey link will open next week through 05/15/24 and award notifications will be sent on 06/26/24. Rapid request awardees must draw down funds by the final RFF deadline on 07/09/24.</a:t>
            </a:r>
            <a:endParaRPr lang="en-US">
              <a:cs typeface="Calibri"/>
            </a:endParaRPr>
          </a:p>
          <a:p>
            <a:pPr marL="0" indent="0">
              <a:buNone/>
            </a:pPr>
            <a:endParaRPr lang="en-US"/>
          </a:p>
          <a:p>
            <a:pPr marL="0" indent="0">
              <a:buNone/>
            </a:pPr>
            <a:r>
              <a:rPr lang="en-US"/>
              <a:t>CDE will run the same opportunity this summer.</a:t>
            </a:r>
            <a:endParaRPr lang="en-US">
              <a:ea typeface="Calibri"/>
              <a:cs typeface="Calibri"/>
            </a:endParaRPr>
          </a:p>
          <a:p>
            <a:pPr marL="0" indent="0">
              <a:buNone/>
            </a:pPr>
            <a:endParaRPr lang="en-US"/>
          </a:p>
        </p:txBody>
      </p:sp>
    </p:spTree>
    <p:extLst>
      <p:ext uri="{BB962C8B-B14F-4D97-AF65-F5344CB8AC3E}">
        <p14:creationId xmlns:p14="http://schemas.microsoft.com/office/powerpoint/2010/main" val="347023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2272-1F41-1D19-499D-CDD22D6BE77B}"/>
              </a:ext>
            </a:extLst>
          </p:cNvPr>
          <p:cNvSpPr>
            <a:spLocks noGrp="1"/>
          </p:cNvSpPr>
          <p:nvPr>
            <p:ph type="title"/>
          </p:nvPr>
        </p:nvSpPr>
        <p:spPr/>
        <p:txBody>
          <a:bodyPr/>
          <a:lstStyle/>
          <a:p>
            <a:r>
              <a:rPr lang="en-US"/>
              <a:t>ESSER Spending Check-ins &amp; RFF Deadline</a:t>
            </a:r>
          </a:p>
        </p:txBody>
      </p:sp>
      <p:sp>
        <p:nvSpPr>
          <p:cNvPr id="3" name="Content Placeholder 2">
            <a:extLst>
              <a:ext uri="{FF2B5EF4-FFF2-40B4-BE49-F238E27FC236}">
                <a16:creationId xmlns:a16="http://schemas.microsoft.com/office/drawing/2014/main" id="{BD5433B8-C039-8A3C-46BC-7A95894566C3}"/>
              </a:ext>
            </a:extLst>
          </p:cNvPr>
          <p:cNvSpPr>
            <a:spLocks noGrp="1"/>
          </p:cNvSpPr>
          <p:nvPr>
            <p:ph idx="1"/>
          </p:nvPr>
        </p:nvSpPr>
        <p:spPr>
          <a:xfrm>
            <a:off x="628650" y="1524000"/>
            <a:ext cx="7886700" cy="4652963"/>
          </a:xfrm>
        </p:spPr>
        <p:txBody>
          <a:bodyPr vert="horz" lIns="91440" tIns="45720" rIns="91440" bIns="45720" rtlCol="0" anchor="t">
            <a:normAutofit/>
          </a:bodyPr>
          <a:lstStyle/>
          <a:p>
            <a:pPr marL="0" indent="0">
              <a:buNone/>
            </a:pPr>
            <a:r>
              <a:rPr lang="en-US"/>
              <a:t>Schools with 10% or more of their ESSER III allocation remaining on 05/15/24 will be asked to provide proof of plan that full spending will occur by 06/30/24.</a:t>
            </a:r>
          </a:p>
          <a:p>
            <a:pPr marL="0" indent="0">
              <a:buNone/>
            </a:pPr>
            <a:endParaRPr lang="en-US"/>
          </a:p>
          <a:p>
            <a:pPr marL="0" indent="0">
              <a:buNone/>
            </a:pPr>
            <a:r>
              <a:rPr lang="en-US">
                <a:highlight>
                  <a:srgbClr val="FFFF00"/>
                </a:highlight>
              </a:rPr>
              <a:t>RFF deadline for ALL ESSER III ACTIVITIES will be June 17</a:t>
            </a:r>
            <a:r>
              <a:rPr lang="en-US" baseline="30000">
                <a:highlight>
                  <a:srgbClr val="FFFF00"/>
                </a:highlight>
              </a:rPr>
              <a:t>th</a:t>
            </a:r>
            <a:r>
              <a:rPr lang="en-US">
                <a:highlight>
                  <a:srgbClr val="FFFF00"/>
                </a:highlight>
              </a:rPr>
              <a:t>, 2024. </a:t>
            </a:r>
            <a:endParaRPr lang="en-US">
              <a:highlight>
                <a:srgbClr val="FFFF00"/>
              </a:highlight>
              <a:ea typeface="Calibri"/>
              <a:cs typeface="Calibri"/>
            </a:endParaRPr>
          </a:p>
          <a:p>
            <a:pPr lvl="1">
              <a:buFont typeface="Wingdings" panose="05000000000000000000" pitchFamily="2" charset="2"/>
              <a:buChar char="§"/>
            </a:pPr>
            <a:r>
              <a:rPr lang="en-US"/>
              <a:t>Schools will be expected to create draft drawdown requests for activities occurring in June, even if they are pending proof of payment or delivery, including salary and benefits</a:t>
            </a:r>
            <a:endParaRPr lang="en-US">
              <a:ea typeface="Calibri"/>
              <a:cs typeface="Calibri"/>
            </a:endParaRPr>
          </a:p>
          <a:p>
            <a:pPr marL="0" indent="0">
              <a:buNone/>
            </a:pPr>
            <a:endParaRPr lang="en-US"/>
          </a:p>
          <a:p>
            <a:pPr marL="0" indent="0">
              <a:buNone/>
            </a:pPr>
            <a:r>
              <a:rPr lang="en-US"/>
              <a:t>Funding that has not been requested by June 17th, 2024, will be reallocated into the ESSER Rapid Request Opportunity.</a:t>
            </a:r>
            <a:endParaRPr lang="en-US">
              <a:ea typeface="Calibri"/>
              <a:cs typeface="Calibri"/>
            </a:endParaRPr>
          </a:p>
          <a:p>
            <a:pPr marL="0" indent="0">
              <a:buNone/>
            </a:pPr>
            <a:endParaRPr lang="en-US"/>
          </a:p>
        </p:txBody>
      </p:sp>
    </p:spTree>
    <p:extLst>
      <p:ext uri="{BB962C8B-B14F-4D97-AF65-F5344CB8AC3E}">
        <p14:creationId xmlns:p14="http://schemas.microsoft.com/office/powerpoint/2010/main" val="269964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4DC3-A41E-C11D-304F-A31517172573}"/>
              </a:ext>
            </a:extLst>
          </p:cNvPr>
          <p:cNvSpPr>
            <a:spLocks noGrp="1"/>
          </p:cNvSpPr>
          <p:nvPr>
            <p:ph type="title"/>
          </p:nvPr>
        </p:nvSpPr>
        <p:spPr>
          <a:xfrm>
            <a:off x="284359" y="1087341"/>
            <a:ext cx="3614166" cy="1481328"/>
          </a:xfrm>
        </p:spPr>
        <p:txBody>
          <a:bodyPr anchor="b">
            <a:normAutofit fontScale="90000"/>
          </a:bodyPr>
          <a:lstStyle/>
          <a:p>
            <a:r>
              <a:rPr lang="en-US" sz="3600"/>
              <a:t>Milestone #3</a:t>
            </a:r>
            <a:br>
              <a:rPr lang="en-US" sz="3600">
                <a:cs typeface="Calibri Light"/>
              </a:rPr>
            </a:br>
            <a:r>
              <a:rPr lang="en-US" sz="3600">
                <a:cs typeface="Calibri Light"/>
              </a:rPr>
              <a:t>Result Summary</a:t>
            </a:r>
            <a:br>
              <a:rPr lang="en-US" sz="4700"/>
            </a:br>
            <a:endParaRPr lang="en-US" sz="4700"/>
          </a:p>
        </p:txBody>
      </p:sp>
      <p:sp>
        <p:nvSpPr>
          <p:cNvPr id="3" name="Content Placeholder 2">
            <a:extLst>
              <a:ext uri="{FF2B5EF4-FFF2-40B4-BE49-F238E27FC236}">
                <a16:creationId xmlns:a16="http://schemas.microsoft.com/office/drawing/2014/main" id="{1E435745-8F07-FCE1-1F7E-C39AB61028BA}"/>
              </a:ext>
            </a:extLst>
          </p:cNvPr>
          <p:cNvSpPr>
            <a:spLocks noGrp="1"/>
          </p:cNvSpPr>
          <p:nvPr>
            <p:ph idx="1"/>
          </p:nvPr>
        </p:nvSpPr>
        <p:spPr>
          <a:xfrm>
            <a:off x="286323" y="2398585"/>
            <a:ext cx="3614166" cy="3547872"/>
          </a:xfrm>
          <a:noFill/>
        </p:spPr>
        <p:txBody>
          <a:bodyPr anchor="t">
            <a:normAutofit/>
          </a:bodyPr>
          <a:lstStyle/>
          <a:p>
            <a:pPr marL="0" indent="0">
              <a:buNone/>
            </a:pPr>
            <a:endParaRPr lang="en-US" sz="1900"/>
          </a:p>
          <a:p>
            <a:pPr marL="0" indent="0">
              <a:buNone/>
            </a:pPr>
            <a:r>
              <a:rPr lang="en-US" sz="1900"/>
              <a:t>RFFs submitted by April 3rd, 2024</a:t>
            </a:r>
            <a:endParaRPr lang="en-US" sz="1900">
              <a:cs typeface="Calibri"/>
            </a:endParaRPr>
          </a:p>
          <a:p>
            <a:pPr marL="0" indent="0">
              <a:buNone/>
            </a:pPr>
            <a:endParaRPr lang="en-US" sz="1900" b="0" i="0" u="none" strike="noStrike">
              <a:effectLst/>
              <a:highlight>
                <a:srgbClr val="EDEBE9"/>
              </a:highlight>
              <a:latin typeface="Calibri" panose="020F0502020204030204" pitchFamily="34" charset="0"/>
            </a:endParaRPr>
          </a:p>
          <a:p>
            <a:pPr marL="0" indent="0">
              <a:buNone/>
            </a:pPr>
            <a:r>
              <a:rPr lang="en-US" sz="1200" b="0" i="1" u="none" strike="noStrike">
                <a:effectLst/>
                <a:latin typeface="Calibri"/>
                <a:cs typeface="Calibri"/>
              </a:rPr>
              <a:t>Additional document or clarification requests must have been fulfilled within a within a week of the CSI request date</a:t>
            </a:r>
            <a:endParaRPr lang="en-US" sz="1200" i="1">
              <a:latin typeface="Calibri"/>
              <a:cs typeface="Calibri"/>
            </a:endParaRPr>
          </a:p>
          <a:p>
            <a:pPr marL="0" indent="0">
              <a:buNone/>
            </a:pPr>
            <a:endParaRPr lang="en-US" sz="1400" i="1"/>
          </a:p>
          <a:p>
            <a:pPr marL="0" indent="0">
              <a:buNone/>
            </a:pPr>
            <a:endParaRPr lang="en-US" sz="1400" i="1"/>
          </a:p>
          <a:p>
            <a:pPr marL="0" indent="0">
              <a:buNone/>
            </a:pPr>
            <a:r>
              <a:rPr lang="en-US" sz="1900"/>
              <a:t>	       </a:t>
            </a:r>
          </a:p>
        </p:txBody>
      </p:sp>
      <p:graphicFrame>
        <p:nvGraphicFramePr>
          <p:cNvPr id="4" name="Chart 3" descr="Bar graph comparing milestone 3 meets, partial meets, does not meet percentages between fiscal year 2023 and fiscal year 2024. 50% met milestone 3 in FY23 vs 76% in FY24. 3% partial met milestone 3 in FY23 vs 7% in FY24. 48% did not meet milestone 3 in FY23 vs 17% in FY24.">
            <a:extLst>
              <a:ext uri="{FF2B5EF4-FFF2-40B4-BE49-F238E27FC236}">
                <a16:creationId xmlns:a16="http://schemas.microsoft.com/office/drawing/2014/main" id="{C5E2BFF0-0ACB-5ACB-4C4F-4188E6C68FD1}"/>
              </a:ext>
            </a:extLst>
          </p:cNvPr>
          <p:cNvGraphicFramePr>
            <a:graphicFrameLocks/>
          </p:cNvGraphicFramePr>
          <p:nvPr/>
        </p:nvGraphicFramePr>
        <p:xfrm>
          <a:off x="3900489" y="640080"/>
          <a:ext cx="4768024"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33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5F9F-7BC3-5D22-1DF4-E33F94317787}"/>
              </a:ext>
            </a:extLst>
          </p:cNvPr>
          <p:cNvSpPr>
            <a:spLocks noGrp="1"/>
          </p:cNvSpPr>
          <p:nvPr>
            <p:ph type="title"/>
          </p:nvPr>
        </p:nvSpPr>
        <p:spPr>
          <a:xfrm>
            <a:off x="691452" y="176719"/>
            <a:ext cx="7886700" cy="1325563"/>
          </a:xfrm>
        </p:spPr>
        <p:txBody>
          <a:bodyPr>
            <a:normAutofit/>
          </a:bodyPr>
          <a:lstStyle/>
          <a:p>
            <a:r>
              <a:rPr lang="en-US" sz="4000">
                <a:ea typeface="Calibri Light"/>
                <a:cs typeface="Calibri Light"/>
              </a:rPr>
              <a:t>Open Competitive Grants</a:t>
            </a:r>
            <a:endParaRPr lang="en-US" sz="4000"/>
          </a:p>
        </p:txBody>
      </p:sp>
      <p:graphicFrame>
        <p:nvGraphicFramePr>
          <p:cNvPr id="11" name="Content Placeholder 10">
            <a:extLst>
              <a:ext uri="{FF2B5EF4-FFF2-40B4-BE49-F238E27FC236}">
                <a16:creationId xmlns:a16="http://schemas.microsoft.com/office/drawing/2014/main" id="{78AE024C-B788-D98B-044E-5BAA42BCE9E0}"/>
              </a:ext>
            </a:extLst>
          </p:cNvPr>
          <p:cNvGraphicFramePr>
            <a:graphicFrameLocks noGrp="1"/>
          </p:cNvGraphicFramePr>
          <p:nvPr>
            <p:ph idx="1"/>
            <p:extLst>
              <p:ext uri="{D42A27DB-BD31-4B8C-83A1-F6EECF244321}">
                <p14:modId xmlns:p14="http://schemas.microsoft.com/office/powerpoint/2010/main" val="74335449"/>
              </p:ext>
            </p:extLst>
          </p:nvPr>
        </p:nvGraphicFramePr>
        <p:xfrm>
          <a:off x="415636" y="1350819"/>
          <a:ext cx="8415882" cy="2606040"/>
        </p:xfrm>
        <a:graphic>
          <a:graphicData uri="http://schemas.openxmlformats.org/drawingml/2006/table">
            <a:tbl>
              <a:tblPr firstRow="1" firstCol="1" bandRow="1">
                <a:tableStyleId>{5C22544A-7EE6-4342-B048-85BDC9FD1C3A}</a:tableStyleId>
              </a:tblPr>
              <a:tblGrid>
                <a:gridCol w="2420785">
                  <a:extLst>
                    <a:ext uri="{9D8B030D-6E8A-4147-A177-3AD203B41FA5}">
                      <a16:colId xmlns:a16="http://schemas.microsoft.com/office/drawing/2014/main" val="4176345296"/>
                    </a:ext>
                  </a:extLst>
                </a:gridCol>
                <a:gridCol w="3623055">
                  <a:extLst>
                    <a:ext uri="{9D8B030D-6E8A-4147-A177-3AD203B41FA5}">
                      <a16:colId xmlns:a16="http://schemas.microsoft.com/office/drawing/2014/main" val="2418348256"/>
                    </a:ext>
                  </a:extLst>
                </a:gridCol>
                <a:gridCol w="1153527">
                  <a:extLst>
                    <a:ext uri="{9D8B030D-6E8A-4147-A177-3AD203B41FA5}">
                      <a16:colId xmlns:a16="http://schemas.microsoft.com/office/drawing/2014/main" val="3633522472"/>
                    </a:ext>
                  </a:extLst>
                </a:gridCol>
                <a:gridCol w="1218515">
                  <a:extLst>
                    <a:ext uri="{9D8B030D-6E8A-4147-A177-3AD203B41FA5}">
                      <a16:colId xmlns:a16="http://schemas.microsoft.com/office/drawing/2014/main" val="2259353626"/>
                    </a:ext>
                  </a:extLst>
                </a:gridCol>
              </a:tblGrid>
              <a:tr h="548640">
                <a:tc>
                  <a:txBody>
                    <a:bodyPr/>
                    <a:lstStyle/>
                    <a:p>
                      <a:pPr algn="ctr">
                        <a:spcAft>
                          <a:spcPts val="0"/>
                        </a:spcAft>
                      </a:pPr>
                      <a:r>
                        <a:rPr lang="en-US" b="1" kern="0">
                          <a:solidFill>
                            <a:srgbClr val="000000"/>
                          </a:solidFill>
                          <a:effectLst/>
                          <a:latin typeface="Calibri Light"/>
                          <a:ea typeface="Times New Roman" panose="02020603050405020304" pitchFamily="18" charset="0"/>
                        </a:rPr>
                        <a:t>Opportunity</a:t>
                      </a:r>
                      <a:endParaRPr lang="en-US">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General Purpose</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CSI Application </a:t>
                      </a:r>
                      <a:br>
                        <a:rPr lang="en-US" b="1" kern="0">
                          <a:solidFill>
                            <a:srgbClr val="000000"/>
                          </a:solidFill>
                          <a:effectLst/>
                          <a:latin typeface="Calibri Light"/>
                          <a:ea typeface="Times New Roman" panose="02020603050405020304" pitchFamily="18" charset="0"/>
                        </a:rPr>
                      </a:br>
                      <a:r>
                        <a:rPr lang="en-US" b="1" kern="0">
                          <a:solidFill>
                            <a:srgbClr val="000000"/>
                          </a:solidFill>
                          <a:effectLst/>
                          <a:latin typeface="Calibri Light"/>
                          <a:ea typeface="Times New Roman" panose="02020603050405020304" pitchFamily="18" charset="0"/>
                        </a:rPr>
                        <a:t>Deadline</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CDE Application </a:t>
                      </a:r>
                      <a:br>
                        <a:rPr lang="en-US" b="1" kern="0">
                          <a:solidFill>
                            <a:srgbClr val="000000"/>
                          </a:solidFill>
                          <a:effectLst/>
                          <a:latin typeface="Calibri Light"/>
                          <a:ea typeface="Times New Roman" panose="02020603050405020304" pitchFamily="18" charset="0"/>
                        </a:rPr>
                      </a:br>
                      <a:r>
                        <a:rPr lang="en-US" b="1" kern="0">
                          <a:solidFill>
                            <a:srgbClr val="000000"/>
                          </a:solidFill>
                          <a:effectLst/>
                          <a:latin typeface="Calibri Light"/>
                          <a:ea typeface="Times New Roman" panose="02020603050405020304" pitchFamily="18" charset="0"/>
                        </a:rPr>
                        <a:t>Deadline</a:t>
                      </a:r>
                      <a:endParaRPr lang="en-US">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67393864"/>
                  </a:ext>
                </a:extLst>
              </a:tr>
              <a:tr h="1007048">
                <a:tc>
                  <a:txBody>
                    <a:bodyPr/>
                    <a:lstStyle/>
                    <a:p>
                      <a:pPr lvl="0">
                        <a:spcAft>
                          <a:spcPts val="0"/>
                        </a:spcAft>
                        <a:buNone/>
                      </a:pPr>
                      <a:r>
                        <a:rPr lang="en-US" kern="0">
                          <a:solidFill>
                            <a:srgbClr val="000000"/>
                          </a:solidFill>
                          <a:effectLst/>
                          <a:latin typeface="Calibri Light"/>
                        </a:rPr>
                        <a:t>Vaping Prevention Grant</a:t>
                      </a:r>
                    </a:p>
                  </a:txBody>
                  <a:tcPr marL="68580" marR="68580" marT="0" marB="0" anchor="ctr">
                    <a:lnL w="12700">
                      <a:solidFill>
                        <a:srgbClr val="156082"/>
                      </a:solidFill>
                    </a:lnL>
                    <a:lnR w="0">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lvl="0">
                        <a:spcAft>
                          <a:spcPts val="0"/>
                        </a:spcAft>
                        <a:buNone/>
                      </a:pPr>
                      <a:r>
                        <a:rPr lang="en-US" sz="1350" b="0" i="0" u="none" strike="noStrike" kern="0" baseline="0" noProof="0">
                          <a:solidFill>
                            <a:srgbClr val="000000"/>
                          </a:solidFill>
                          <a:effectLst/>
                          <a:latin typeface="Calibri Light"/>
                        </a:rPr>
                        <a:t>Address health implications of vaping and the use of ENDS (Electronic Nicotine Delivery Systems) by youth. The purpose of this funding is to increase Colorado schools’ capacity to address the youth vaping crisis. $3.8m total, 3-year funding period.</a:t>
                      </a:r>
                    </a:p>
                  </a:txBody>
                  <a:tcPr marL="68580" marR="68580" marT="0" marB="0" anchor="ctr">
                    <a:lnL w="0">
                      <a:noFill/>
                    </a:lnL>
                    <a:lnR w="0">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lvl="0" algn="r">
                        <a:spcAft>
                          <a:spcPts val="0"/>
                        </a:spcAft>
                        <a:buNone/>
                      </a:pPr>
                      <a:r>
                        <a:rPr lang="en-US" kern="0">
                          <a:solidFill>
                            <a:srgbClr val="000000"/>
                          </a:solidFill>
                          <a:effectLst/>
                          <a:latin typeface="Calibri Light"/>
                        </a:rPr>
                        <a:t>04/22/2024</a:t>
                      </a:r>
                    </a:p>
                  </a:txBody>
                  <a:tcPr marL="68580" marR="68580" marT="0" marB="0" anchor="ctr">
                    <a:lnL w="0">
                      <a:noFill/>
                    </a:lnL>
                    <a:lnR w="0">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lvl="0" algn="r">
                        <a:spcAft>
                          <a:spcPts val="0"/>
                        </a:spcAft>
                        <a:buNone/>
                      </a:pPr>
                      <a:r>
                        <a:rPr lang="en-US" kern="0">
                          <a:solidFill>
                            <a:srgbClr val="000000"/>
                          </a:solidFill>
                          <a:effectLst/>
                          <a:latin typeface="Calibri Light"/>
                        </a:rPr>
                        <a:t>04/24/2024</a:t>
                      </a:r>
                    </a:p>
                  </a:txBody>
                  <a:tcPr marL="68580" marR="68580" marT="0" marB="0" anchor="ctr">
                    <a:lnL w="0">
                      <a:noFill/>
                    </a:lnL>
                    <a:lnR w="12700">
                      <a:solidFill>
                        <a:srgbClr val="156082"/>
                      </a:solid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71169368"/>
                  </a:ext>
                </a:extLst>
              </a:tr>
              <a:tr h="914400">
                <a:tc>
                  <a:txBody>
                    <a:bodyPr/>
                    <a:lstStyle/>
                    <a:p>
                      <a:pPr lvl="0">
                        <a:spcAft>
                          <a:spcPts val="0"/>
                        </a:spcAft>
                        <a:buNone/>
                      </a:pPr>
                      <a:r>
                        <a:rPr lang="en-US" kern="0">
                          <a:solidFill>
                            <a:srgbClr val="000000"/>
                          </a:solidFill>
                          <a:effectLst/>
                          <a:latin typeface="Calibri Light"/>
                        </a:rPr>
                        <a:t>CSI's ESSER III </a:t>
                      </a:r>
                    </a:p>
                    <a:p>
                      <a:pPr lvl="0">
                        <a:spcAft>
                          <a:spcPts val="0"/>
                        </a:spcAft>
                        <a:buNone/>
                      </a:pPr>
                      <a:r>
                        <a:rPr lang="en-US" kern="0">
                          <a:solidFill>
                            <a:srgbClr val="000000"/>
                          </a:solidFill>
                          <a:effectLst/>
                          <a:latin typeface="Calibri Light"/>
                        </a:rPr>
                        <a:t>Rapid Request Opportunity</a:t>
                      </a:r>
                    </a:p>
                  </a:txBody>
                  <a:tcPr marL="68580" marR="68580" marT="0" marB="0" anchor="ctr">
                    <a:lnL w="12700">
                      <a:solidFill>
                        <a:srgbClr val="156082"/>
                      </a:solidFill>
                    </a:lnL>
                    <a:lnR w="0">
                      <a:noFill/>
                    </a:lnR>
                    <a:lnT w="12700">
                      <a:solidFill>
                        <a:srgbClr val="156082"/>
                      </a:solidFill>
                    </a:lnT>
                    <a:lnB w="12700">
                      <a:solidFill>
                        <a:srgbClr val="156082"/>
                      </a:solidFill>
                    </a:lnB>
                    <a:noFill/>
                  </a:tcPr>
                </a:tc>
                <a:tc>
                  <a:txBody>
                    <a:bodyPr/>
                    <a:lstStyle/>
                    <a:p>
                      <a:pPr marL="0" lvl="0" indent="0" algn="l">
                        <a:lnSpc>
                          <a:spcPct val="100000"/>
                        </a:lnSpc>
                        <a:buNone/>
                      </a:pPr>
                      <a:r>
                        <a:rPr lang="en-US" sz="1350" b="0" i="0" u="none" strike="noStrike" kern="0" baseline="0" noProof="0">
                          <a:solidFill>
                            <a:srgbClr val="000000"/>
                          </a:solidFill>
                          <a:effectLst/>
                          <a:latin typeface="Calibri Light"/>
                        </a:rPr>
                        <a:t>Remaining ESSER funds may be used for,</a:t>
                      </a:r>
                    </a:p>
                    <a:p>
                      <a:pPr marL="0" lvl="0" indent="0" algn="l">
                        <a:lnSpc>
                          <a:spcPct val="100000"/>
                        </a:lnSpc>
                        <a:buNone/>
                      </a:pPr>
                      <a:r>
                        <a:rPr lang="en-US" sz="1350" b="0" i="0" u="none" strike="noStrike" kern="0" baseline="0" noProof="0">
                          <a:solidFill>
                            <a:srgbClr val="000000"/>
                          </a:solidFill>
                          <a:effectLst/>
                          <a:latin typeface="Calibri Light"/>
                        </a:rPr>
                        <a:t>current year approved activities that exceed allocation amount, prior year approved activities continuing in current year, kitchen disposables, and touchless napkin dispensers.</a:t>
                      </a:r>
                      <a:endParaRPr lang="en-US"/>
                    </a:p>
                  </a:txBody>
                  <a:tcPr marL="68580" marR="68580" marT="0" marB="0" anchor="ctr">
                    <a:lnL w="0">
                      <a:noFill/>
                    </a:lnL>
                    <a:lnR w="0">
                      <a:noFill/>
                    </a:lnR>
                    <a:lnT w="12700">
                      <a:solidFill>
                        <a:srgbClr val="156082"/>
                      </a:solidFill>
                    </a:lnT>
                    <a:lnB w="12700">
                      <a:solidFill>
                        <a:srgbClr val="156082"/>
                      </a:solidFill>
                    </a:lnB>
                    <a:noFill/>
                  </a:tcPr>
                </a:tc>
                <a:tc>
                  <a:txBody>
                    <a:bodyPr/>
                    <a:lstStyle/>
                    <a:p>
                      <a:pPr lvl="0" algn="r">
                        <a:spcAft>
                          <a:spcPts val="0"/>
                        </a:spcAft>
                        <a:buNone/>
                      </a:pPr>
                      <a:r>
                        <a:rPr lang="en-US" kern="0">
                          <a:solidFill>
                            <a:srgbClr val="000000"/>
                          </a:solidFill>
                          <a:effectLst/>
                          <a:latin typeface="Calibri Light"/>
                        </a:rPr>
                        <a:t>05/15/2024</a:t>
                      </a:r>
                    </a:p>
                  </a:txBody>
                  <a:tcPr marL="68580" marR="68580" marT="0" marB="0" anchor="ctr">
                    <a:lnL w="0">
                      <a:noFill/>
                    </a:lnL>
                    <a:lnR w="0">
                      <a:noFill/>
                    </a:lnR>
                    <a:lnT w="12700">
                      <a:solidFill>
                        <a:srgbClr val="156082"/>
                      </a:solidFill>
                    </a:lnT>
                    <a:lnB w="12700">
                      <a:solidFill>
                        <a:srgbClr val="156082"/>
                      </a:solidFill>
                    </a:lnB>
                    <a:noFill/>
                  </a:tcPr>
                </a:tc>
                <a:tc>
                  <a:txBody>
                    <a:bodyPr/>
                    <a:lstStyle/>
                    <a:p>
                      <a:pPr lvl="0" algn="ctr">
                        <a:spcAft>
                          <a:spcPts val="0"/>
                        </a:spcAft>
                        <a:buNone/>
                      </a:pPr>
                      <a:r>
                        <a:rPr lang="en-US" kern="0" dirty="0">
                          <a:solidFill>
                            <a:srgbClr val="000000"/>
                          </a:solidFill>
                          <a:effectLst/>
                          <a:latin typeface="Calibri Light"/>
                        </a:rPr>
                        <a:t>N/A</a:t>
                      </a:r>
                    </a:p>
                  </a:txBody>
                  <a:tcPr marL="68580" marR="68580" marT="0" marB="0" anchor="ctr">
                    <a:lnL w="0">
                      <a:noFill/>
                    </a:lnL>
                    <a:lnR w="12700">
                      <a:solidFill>
                        <a:srgbClr val="156082"/>
                      </a:solidFill>
                    </a:lnR>
                    <a:lnT w="12700">
                      <a:solidFill>
                        <a:srgbClr val="156082"/>
                      </a:solidFill>
                    </a:lnT>
                    <a:lnB w="12700">
                      <a:solidFill>
                        <a:srgbClr val="156082"/>
                      </a:solidFill>
                    </a:lnB>
                    <a:noFill/>
                  </a:tcPr>
                </a:tc>
                <a:extLst>
                  <a:ext uri="{0D108BD9-81ED-4DB2-BD59-A6C34878D82A}">
                    <a16:rowId xmlns:a16="http://schemas.microsoft.com/office/drawing/2014/main" val="4109623129"/>
                  </a:ext>
                </a:extLst>
              </a:tr>
            </a:tbl>
          </a:graphicData>
        </a:graphic>
      </p:graphicFrame>
      <p:sp>
        <p:nvSpPr>
          <p:cNvPr id="4" name="TextBox 3">
            <a:extLst>
              <a:ext uri="{FF2B5EF4-FFF2-40B4-BE49-F238E27FC236}">
                <a16:creationId xmlns:a16="http://schemas.microsoft.com/office/drawing/2014/main" id="{417567B8-A578-FD29-14AE-DBAA6820F79B}"/>
              </a:ext>
            </a:extLst>
          </p:cNvPr>
          <p:cNvSpPr txBox="1"/>
          <p:nvPr/>
        </p:nvSpPr>
        <p:spPr>
          <a:xfrm>
            <a:off x="471236" y="4281237"/>
            <a:ext cx="317834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latin typeface="Arial"/>
                <a:cs typeface="Arial"/>
              </a:rPr>
              <a:t>View current </a:t>
            </a:r>
            <a:r>
              <a:rPr lang="en-US" sz="1000" i="1">
                <a:latin typeface="Arial"/>
                <a:cs typeface="Arial"/>
                <a:hlinkClick r:id="rId2"/>
              </a:rPr>
              <a:t>CSI Grant &amp; Funding Opportunities</a:t>
            </a:r>
            <a:endParaRPr lang="en-US"/>
          </a:p>
        </p:txBody>
      </p:sp>
      <p:sp>
        <p:nvSpPr>
          <p:cNvPr id="3" name="TextBox 2">
            <a:extLst>
              <a:ext uri="{FF2B5EF4-FFF2-40B4-BE49-F238E27FC236}">
                <a16:creationId xmlns:a16="http://schemas.microsoft.com/office/drawing/2014/main" id="{1E361D36-29AB-3F82-D71A-1EA1383E3443}"/>
              </a:ext>
            </a:extLst>
          </p:cNvPr>
          <p:cNvSpPr txBox="1"/>
          <p:nvPr/>
        </p:nvSpPr>
        <p:spPr>
          <a:xfrm>
            <a:off x="418350" y="4737378"/>
            <a:ext cx="8407341" cy="135421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 sz="1600">
              <a:latin typeface="Calibri Light"/>
              <a:ea typeface="Calibri Light"/>
              <a:cs typeface="Calibri Light"/>
            </a:endParaRPr>
          </a:p>
          <a:p>
            <a:r>
              <a:rPr lang="en" sz="1600">
                <a:latin typeface="Calibri Light"/>
                <a:ea typeface="Calibri Light"/>
                <a:cs typeface="Calibri Light"/>
              </a:rPr>
              <a:t>Schools must notify </a:t>
            </a:r>
            <a:r>
              <a:rPr lang="en" sz="1600">
                <a:solidFill>
                  <a:srgbClr val="0070C0"/>
                </a:solidFill>
                <a:latin typeface="Calibri Light"/>
                <a:ea typeface="Calibri Light"/>
                <a:cs typeface="Calibri Light"/>
                <a:hlinkClick r:id="rId3"/>
              </a:rPr>
              <a:t>finance@csi.state.co.us</a:t>
            </a:r>
            <a:r>
              <a:rPr lang="en" sz="1600">
                <a:solidFill>
                  <a:srgbClr val="0070C0"/>
                </a:solidFill>
                <a:latin typeface="Calibri Light"/>
                <a:ea typeface="Calibri Light"/>
                <a:cs typeface="Calibri Light"/>
              </a:rPr>
              <a:t> </a:t>
            </a:r>
            <a:r>
              <a:rPr lang="en" sz="1600">
                <a:latin typeface="Calibri Light"/>
                <a:ea typeface="Calibri Light"/>
                <a:cs typeface="Calibri Light"/>
              </a:rPr>
              <a:t>if they are unable to submit by the CSI deadline. CSI cannot guarantee a signature for applications submitted after the deadline without prior notification and approval.</a:t>
            </a:r>
            <a:endParaRPr lang="en-US" sz="16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35373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65EC-6C72-0EA3-24BD-0474300B62FC}"/>
              </a:ext>
            </a:extLst>
          </p:cNvPr>
          <p:cNvSpPr>
            <a:spLocks noGrp="1"/>
          </p:cNvSpPr>
          <p:nvPr>
            <p:ph type="title"/>
          </p:nvPr>
        </p:nvSpPr>
        <p:spPr>
          <a:xfrm>
            <a:off x="1254455" y="436340"/>
            <a:ext cx="4343399" cy="1401183"/>
          </a:xfrm>
        </p:spPr>
        <p:txBody>
          <a:bodyPr anchor="t">
            <a:normAutofit/>
          </a:bodyPr>
          <a:lstStyle/>
          <a:p>
            <a:r>
              <a:rPr lang="en-US" sz="4000">
                <a:ea typeface="Calibri Light"/>
                <a:cs typeface="Calibri Light"/>
              </a:rPr>
              <a:t>Congratulations </a:t>
            </a:r>
            <a:endParaRPr lang="en-US" sz="3600">
              <a:ea typeface="Calibri Light"/>
              <a:cs typeface="Calibri Light"/>
            </a:endParaRPr>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492D1786-8090-7320-FE24-176A611798C7}"/>
              </a:ext>
            </a:extLst>
          </p:cNvPr>
          <p:cNvSpPr>
            <a:spLocks noGrp="1"/>
          </p:cNvSpPr>
          <p:nvPr>
            <p:ph idx="1"/>
          </p:nvPr>
        </p:nvSpPr>
        <p:spPr>
          <a:xfrm>
            <a:off x="350498" y="1602524"/>
            <a:ext cx="4854284" cy="4764088"/>
          </a:xfrm>
        </p:spPr>
        <p:txBody>
          <a:bodyPr vert="horz" lIns="91440" tIns="45720" rIns="91440" bIns="45720" rtlCol="0" anchor="t">
            <a:normAutofit/>
          </a:bodyPr>
          <a:lstStyle/>
          <a:p>
            <a:pPr marL="0" indent="0">
              <a:buNone/>
            </a:pPr>
            <a:r>
              <a:rPr lang="en-US" sz="1200" b="1">
                <a:ea typeface="+mn-lt"/>
                <a:cs typeface="+mn-lt"/>
              </a:rPr>
              <a:t>Colorado Academic Accelerator Program Preliminary</a:t>
            </a:r>
            <a:r>
              <a:rPr lang="en-US" sz="1200" b="1">
                <a:ea typeface="Calibri"/>
                <a:cs typeface="Calibri"/>
              </a:rPr>
              <a:t> Awardee</a:t>
            </a:r>
            <a:endParaRPr lang="en-US">
              <a:ea typeface="Calibri"/>
              <a:cs typeface="Calibri"/>
            </a:endParaRPr>
          </a:p>
          <a:p>
            <a:pPr marL="0" indent="0">
              <a:buNone/>
            </a:pPr>
            <a:r>
              <a:rPr lang="en-US" sz="1200">
                <a:ea typeface="Calibri" panose="020F0502020204030204"/>
                <a:cs typeface="Calibri" panose="020F0502020204030204"/>
              </a:rPr>
              <a:t>AXIS International Academy</a:t>
            </a:r>
            <a:br>
              <a:rPr lang="en-US" sz="1200">
                <a:ea typeface="Calibri" panose="020F0502020204030204"/>
                <a:cs typeface="Calibri" panose="020F0502020204030204"/>
              </a:rPr>
            </a:br>
            <a:endParaRPr lang="en-US" sz="1200">
              <a:ea typeface="Calibri" panose="020F0502020204030204"/>
              <a:cs typeface="Calibri" panose="020F0502020204030204"/>
            </a:endParaRPr>
          </a:p>
          <a:p>
            <a:pPr marL="0" indent="0">
              <a:buNone/>
            </a:pPr>
            <a:r>
              <a:rPr lang="en-US" sz="1200" b="1">
                <a:ea typeface="Calibri" panose="020F0502020204030204"/>
                <a:cs typeface="Calibri" panose="020F0502020204030204"/>
              </a:rPr>
              <a:t>Shout out to CSI Schools with 75%+ of total funding requested</a:t>
            </a:r>
          </a:p>
          <a:p>
            <a:pPr marL="0" indent="0">
              <a:buNone/>
            </a:pPr>
            <a:r>
              <a:rPr lang="en-US" sz="1200">
                <a:ea typeface="Calibri" panose="020F0502020204030204"/>
                <a:cs typeface="Calibri" panose="020F0502020204030204"/>
              </a:rPr>
              <a:t>Ascent Classical Academy Brighton</a:t>
            </a:r>
          </a:p>
          <a:p>
            <a:pPr marL="0" indent="0">
              <a:buNone/>
            </a:pPr>
            <a:r>
              <a:rPr lang="en-US" sz="1200">
                <a:ea typeface="Calibri" panose="020F0502020204030204"/>
                <a:cs typeface="Calibri" panose="020F0502020204030204"/>
              </a:rPr>
              <a:t>Caprock Academy</a:t>
            </a:r>
          </a:p>
          <a:p>
            <a:pPr marL="0" indent="0">
              <a:buNone/>
            </a:pPr>
            <a:r>
              <a:rPr lang="en-US" sz="1200">
                <a:ea typeface="Calibri" panose="020F0502020204030204"/>
                <a:cs typeface="Calibri" panose="020F0502020204030204"/>
              </a:rPr>
              <a:t>Colorado Early Colleges Online Learning Center</a:t>
            </a:r>
          </a:p>
          <a:p>
            <a:pPr marL="0" indent="0">
              <a:buNone/>
            </a:pPr>
            <a:r>
              <a:rPr lang="en-US" sz="1200">
                <a:ea typeface="Calibri" panose="020F0502020204030204"/>
                <a:cs typeface="Calibri" panose="020F0502020204030204"/>
              </a:rPr>
              <a:t>Colorado Early Colleges Windsor</a:t>
            </a:r>
          </a:p>
          <a:p>
            <a:pPr marL="0" indent="0">
              <a:buNone/>
            </a:pPr>
            <a:r>
              <a:rPr lang="en-US" sz="1200">
                <a:ea typeface="Calibri" panose="020F0502020204030204"/>
                <a:cs typeface="Calibri" panose="020F0502020204030204"/>
              </a:rPr>
              <a:t>Colorado International Language Academy</a:t>
            </a:r>
          </a:p>
          <a:p>
            <a:pPr marL="0" indent="0">
              <a:buNone/>
            </a:pPr>
            <a:r>
              <a:rPr lang="en-US" sz="1200">
                <a:ea typeface="Calibri" panose="020F0502020204030204"/>
                <a:cs typeface="Calibri" panose="020F0502020204030204"/>
              </a:rPr>
              <a:t>Golden View Classical Academy</a:t>
            </a:r>
          </a:p>
          <a:p>
            <a:pPr marL="0" indent="0">
              <a:buNone/>
            </a:pPr>
            <a:r>
              <a:rPr lang="en-US" sz="1200">
                <a:ea typeface="Calibri" panose="020F0502020204030204"/>
                <a:cs typeface="Calibri" panose="020F0502020204030204"/>
              </a:rPr>
              <a:t>Mountain Middle School</a:t>
            </a:r>
          </a:p>
          <a:p>
            <a:pPr marL="0" indent="0">
              <a:buNone/>
            </a:pPr>
            <a:r>
              <a:rPr lang="en-US" sz="1200">
                <a:ea typeface="Calibri" panose="020F0502020204030204"/>
                <a:cs typeface="Calibri" panose="020F0502020204030204"/>
              </a:rPr>
              <a:t>Mountain Song Community School</a:t>
            </a:r>
          </a:p>
          <a:p>
            <a:pPr marL="0" indent="0">
              <a:buNone/>
            </a:pPr>
            <a:r>
              <a:rPr lang="en-US" sz="1200">
                <a:ea typeface="Calibri" panose="020F0502020204030204"/>
                <a:cs typeface="Calibri" panose="020F0502020204030204"/>
              </a:rPr>
              <a:t>Monument View</a:t>
            </a:r>
          </a:p>
          <a:p>
            <a:pPr marL="0" indent="0">
              <a:buNone/>
            </a:pPr>
            <a:r>
              <a:rPr lang="en-US" sz="1200">
                <a:ea typeface="Calibri" panose="020F0502020204030204"/>
                <a:cs typeface="Calibri" panose="020F0502020204030204"/>
              </a:rPr>
              <a:t>Ricardo Flores Magon</a:t>
            </a:r>
          </a:p>
          <a:p>
            <a:pPr marL="0" indent="0">
              <a:buNone/>
            </a:pPr>
            <a:r>
              <a:rPr lang="en-US" sz="1200">
                <a:ea typeface="Calibri" panose="020F0502020204030204"/>
                <a:cs typeface="Calibri" panose="020F0502020204030204"/>
              </a:rPr>
              <a:t>Salida Montessori School</a:t>
            </a:r>
          </a:p>
          <a:p>
            <a:pPr marL="0" indent="0">
              <a:buNone/>
            </a:pPr>
            <a:endParaRPr lang="en-US" sz="1200">
              <a:ea typeface="Calibri" panose="020F0502020204030204"/>
              <a:cs typeface="Calibri" panose="020F0502020204030204"/>
            </a:endParaRPr>
          </a:p>
          <a:p>
            <a:pPr marL="0" indent="0">
              <a:buNone/>
            </a:pPr>
            <a:endParaRPr lang="en-US" sz="1400">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a:p>
            <a:pPr marL="0" indent="0">
              <a:buNone/>
            </a:pPr>
            <a:endParaRPr lang="en-US" sz="1200" b="1">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1064" y="0"/>
            <a:ext cx="3602935"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olden trophy">
            <a:extLst>
              <a:ext uri="{FF2B5EF4-FFF2-40B4-BE49-F238E27FC236}">
                <a16:creationId xmlns:a16="http://schemas.microsoft.com/office/drawing/2014/main" id="{7A1828F4-BB95-FC89-D017-EC279FB110B7}"/>
              </a:ext>
            </a:extLst>
          </p:cNvPr>
          <p:cNvPicPr>
            <a:picLocks noChangeAspect="1"/>
          </p:cNvPicPr>
          <p:nvPr/>
        </p:nvPicPr>
        <p:blipFill>
          <a:blip r:embed="rId2"/>
          <a:stretch>
            <a:fillRect/>
          </a:stretch>
        </p:blipFill>
        <p:spPr>
          <a:xfrm>
            <a:off x="6018143" y="1486909"/>
            <a:ext cx="2589144" cy="3878867"/>
          </a:xfrm>
          <a:prstGeom prst="rect">
            <a:avLst/>
          </a:prstGeom>
        </p:spPr>
      </p:pic>
    </p:spTree>
    <p:extLst>
      <p:ext uri="{BB962C8B-B14F-4D97-AF65-F5344CB8AC3E}">
        <p14:creationId xmlns:p14="http://schemas.microsoft.com/office/powerpoint/2010/main" val="10825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a:xfrm>
            <a:off x="628649" y="528259"/>
            <a:ext cx="7886700" cy="1325563"/>
          </a:xfrm>
          <a:noFill/>
        </p:spPr>
        <p:txBody>
          <a:bodyPr anchor="ctr">
            <a:normAutofit/>
          </a:bodyPr>
          <a:lstStyle/>
          <a:p>
            <a:r>
              <a:rPr lang="en-US" sz="3600" dirty="0">
                <a:solidFill>
                  <a:schemeClr val="bg2">
                    <a:lumMod val="25000"/>
                  </a:schemeClr>
                </a:solidFill>
              </a:rPr>
              <a:t>Agenda</a:t>
            </a:r>
          </a:p>
        </p:txBody>
      </p:sp>
      <p:sp>
        <p:nvSpPr>
          <p:cNvPr id="4" name="Content Placeholder 3">
            <a:extLst>
              <a:ext uri="{FF2B5EF4-FFF2-40B4-BE49-F238E27FC236}">
                <a16:creationId xmlns:a16="http://schemas.microsoft.com/office/drawing/2014/main" id="{930DE667-4427-2238-1E7A-454B1382D308}"/>
              </a:ext>
            </a:extLst>
          </p:cNvPr>
          <p:cNvSpPr>
            <a:spLocks noGrp="1"/>
          </p:cNvSpPr>
          <p:nvPr>
            <p:ph idx="1"/>
          </p:nvPr>
        </p:nvSpPr>
        <p:spPr>
          <a:xfrm>
            <a:off x="793247" y="1623133"/>
            <a:ext cx="7886700" cy="4652895"/>
          </a:xfrm>
        </p:spPr>
        <p:txBody>
          <a:bodyPr vert="horz" lIns="91440" tIns="45720" rIns="91440" bIns="45720" rtlCol="0" anchor="t">
            <a:normAutofit fontScale="92500" lnSpcReduction="10000"/>
          </a:bodyPr>
          <a:lstStyle/>
          <a:p>
            <a:pPr marL="342900" indent="-342900">
              <a:lnSpc>
                <a:spcPct val="150000"/>
              </a:lnSpc>
              <a:spcBef>
                <a:spcPts val="0"/>
              </a:spcBef>
              <a:buFont typeface="Wingdings" panose="020B0604020202020204" pitchFamily="34" charset="0"/>
              <a:buChar char="§"/>
            </a:pPr>
            <a:r>
              <a:rPr lang="en-US" sz="2000" dirty="0">
                <a:latin typeface="Calibri Light"/>
                <a:ea typeface="Calibri"/>
                <a:cs typeface="Arial"/>
              </a:rPr>
              <a:t>Meeting Norms</a:t>
            </a:r>
            <a:endParaRPr lang="en-US" dirty="0"/>
          </a:p>
          <a:p>
            <a:pPr marL="342900" indent="-342900">
              <a:lnSpc>
                <a:spcPct val="150000"/>
              </a:lnSpc>
              <a:spcBef>
                <a:spcPts val="0"/>
              </a:spcBef>
              <a:buFont typeface="Wingdings" panose="020B0604020202020204" pitchFamily="34" charset="0"/>
              <a:buChar char="§"/>
            </a:pPr>
            <a:r>
              <a:rPr lang="en-US" sz="2000" dirty="0">
                <a:latin typeface="Calibri Light"/>
                <a:ea typeface="Calibri"/>
                <a:cs typeface="Arial"/>
              </a:rPr>
              <a:t>CSI Finance Team Introduction</a:t>
            </a:r>
            <a:endParaRPr lang="en-US" dirty="0">
              <a:cs typeface="Calibri" panose="020F0502020204030204"/>
            </a:endParaRPr>
          </a:p>
          <a:p>
            <a:pPr marL="342900" indent="-342900">
              <a:lnSpc>
                <a:spcPct val="150000"/>
              </a:lnSpc>
              <a:spcBef>
                <a:spcPts val="0"/>
              </a:spcBef>
              <a:buFont typeface="Wingdings" panose="020B0604020202020204" pitchFamily="34" charset="0"/>
              <a:buChar char="§"/>
            </a:pPr>
            <a:r>
              <a:rPr lang="en-US" u="sng">
                <a:latin typeface="Calibri Light"/>
                <a:ea typeface="Calibri Light"/>
                <a:cs typeface="Calibri Light"/>
              </a:rPr>
              <a:t>School Finance:</a:t>
            </a:r>
            <a:r>
              <a:rPr lang="en-US">
                <a:latin typeface="Calibri Light"/>
                <a:ea typeface="Calibri Light"/>
                <a:cs typeface="Calibri Light"/>
              </a:rPr>
              <a:t> HB24-1389 &amp; Legislative Updates</a:t>
            </a:r>
            <a:endParaRPr lang="en-US" sz="2000">
              <a:latin typeface="Calibri Light"/>
              <a:ea typeface="Calibri Light"/>
              <a:cs typeface="Arial"/>
            </a:endParaRPr>
          </a:p>
          <a:p>
            <a:pPr marL="342900" indent="-342900">
              <a:lnSpc>
                <a:spcPct val="150000"/>
              </a:lnSpc>
              <a:spcBef>
                <a:spcPts val="0"/>
              </a:spcBef>
              <a:buFont typeface="Wingdings" panose="020B0604020202020204" pitchFamily="34" charset="0"/>
              <a:buChar char="§"/>
            </a:pPr>
            <a:r>
              <a:rPr lang="en-US" u="sng">
                <a:latin typeface="Calibri Light"/>
                <a:ea typeface="Calibri Light"/>
                <a:cs typeface="Calibri Light"/>
              </a:rPr>
              <a:t>School Finance:</a:t>
            </a:r>
            <a:r>
              <a:rPr lang="en-US">
                <a:latin typeface="Calibri Light"/>
                <a:ea typeface="Calibri Light"/>
                <a:cs typeface="Calibri Light"/>
              </a:rPr>
              <a:t> Financial Polices &amp; Procedures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 </a:t>
            </a:r>
            <a:r>
              <a:rPr lang="en-US" sz="2000">
                <a:latin typeface="Calibri Light"/>
                <a:ea typeface="Calibri Light"/>
                <a:cs typeface="Calibri Light"/>
              </a:rPr>
              <a:t> Audit Preparation</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a:t>
            </a:r>
            <a:r>
              <a:rPr lang="en-US" sz="2000">
                <a:latin typeface="Calibri Light"/>
                <a:ea typeface="Calibri Light"/>
                <a:cs typeface="Calibri Light"/>
              </a:rPr>
              <a:t> Year-end Payment Summary Change</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FY24-25 ESSA Preliminary State-level Allocation</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Title IA McKinney-Vento Funding</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ESSER Rapid Request Opportunity</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ESSER Spending Check-ins</a:t>
            </a:r>
            <a:endParaRPr lang="en-US" sz="2000">
              <a:latin typeface="Calibri Light"/>
              <a:ea typeface="Calibri Light"/>
              <a:cs typeface="Calibri Light"/>
            </a:endParaRP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Milestone #3 Data</a:t>
            </a:r>
          </a:p>
          <a:p>
            <a:pPr marL="0" indent="0">
              <a:lnSpc>
                <a:spcPct val="150000"/>
              </a:lnSpc>
              <a:spcBef>
                <a:spcPts val="0"/>
              </a:spcBef>
              <a:buNone/>
            </a:pPr>
            <a:endParaRPr lang="en-US" sz="2000">
              <a:latin typeface="Calibri Light"/>
              <a:ea typeface="Calibri Light"/>
              <a:cs typeface="Calibri"/>
            </a:endParaRPr>
          </a:p>
          <a:p>
            <a:pPr marL="342900" indent="-342900">
              <a:lnSpc>
                <a:spcPct val="150000"/>
              </a:lnSpc>
              <a:spcBef>
                <a:spcPts val="0"/>
              </a:spcBef>
              <a:buFont typeface="Wingdings" panose="020B0604020202020204" pitchFamily="34" charset="0"/>
              <a:buChar char="§"/>
            </a:pPr>
            <a:endParaRPr lang="en-US" sz="2400">
              <a:latin typeface="Arial"/>
              <a:cs typeface="Arial"/>
            </a:endParaRPr>
          </a:p>
        </p:txBody>
      </p:sp>
    </p:spTree>
    <p:extLst>
      <p:ext uri="{BB962C8B-B14F-4D97-AF65-F5344CB8AC3E}">
        <p14:creationId xmlns:p14="http://schemas.microsoft.com/office/powerpoint/2010/main" val="195526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0BD9A-697F-5595-61A4-02594C8F59CB}"/>
              </a:ext>
            </a:extLst>
          </p:cNvPr>
          <p:cNvSpPr>
            <a:spLocks noGrp="1"/>
          </p:cNvSpPr>
          <p:nvPr>
            <p:ph type="title"/>
          </p:nvPr>
        </p:nvSpPr>
        <p:spPr>
          <a:xfrm>
            <a:off x="322575" y="256579"/>
            <a:ext cx="7886700" cy="274279"/>
          </a:xfrm>
        </p:spPr>
        <p:txBody>
          <a:bodyPr anchor="ctr">
            <a:normAutofit fontScale="90000"/>
          </a:bodyPr>
          <a:lstStyle/>
          <a:p>
            <a:r>
              <a:rPr lang="en-US" sz="4500"/>
              <a:t>Upcoming Grant Deadlines &amp; Events</a:t>
            </a:r>
          </a:p>
        </p:txBody>
      </p:sp>
      <p:graphicFrame>
        <p:nvGraphicFramePr>
          <p:cNvPr id="5" name="Table 4">
            <a:extLst>
              <a:ext uri="{FF2B5EF4-FFF2-40B4-BE49-F238E27FC236}">
                <a16:creationId xmlns:a16="http://schemas.microsoft.com/office/drawing/2014/main" id="{E87E60A4-9B03-9E46-88D1-2C88D457AE9C}"/>
              </a:ext>
            </a:extLst>
          </p:cNvPr>
          <p:cNvGraphicFramePr>
            <a:graphicFrameLocks noGrp="1"/>
          </p:cNvGraphicFramePr>
          <p:nvPr>
            <p:extLst>
              <p:ext uri="{D42A27DB-BD31-4B8C-83A1-F6EECF244321}">
                <p14:modId xmlns:p14="http://schemas.microsoft.com/office/powerpoint/2010/main" val="3225716695"/>
              </p:ext>
            </p:extLst>
          </p:nvPr>
        </p:nvGraphicFramePr>
        <p:xfrm>
          <a:off x="166789" y="706403"/>
          <a:ext cx="8902394" cy="6163539"/>
        </p:xfrm>
        <a:graphic>
          <a:graphicData uri="http://schemas.openxmlformats.org/drawingml/2006/table">
            <a:tbl>
              <a:tblPr firstRow="1" bandRow="1">
                <a:tableStyleId>{5C22544A-7EE6-4342-B048-85BDC9FD1C3A}</a:tableStyleId>
              </a:tblPr>
              <a:tblGrid>
                <a:gridCol w="735836">
                  <a:extLst>
                    <a:ext uri="{9D8B030D-6E8A-4147-A177-3AD203B41FA5}">
                      <a16:colId xmlns:a16="http://schemas.microsoft.com/office/drawing/2014/main" val="1272908961"/>
                    </a:ext>
                  </a:extLst>
                </a:gridCol>
                <a:gridCol w="1461862">
                  <a:extLst>
                    <a:ext uri="{9D8B030D-6E8A-4147-A177-3AD203B41FA5}">
                      <a16:colId xmlns:a16="http://schemas.microsoft.com/office/drawing/2014/main" val="83990029"/>
                    </a:ext>
                  </a:extLst>
                </a:gridCol>
                <a:gridCol w="1275450">
                  <a:extLst>
                    <a:ext uri="{9D8B030D-6E8A-4147-A177-3AD203B41FA5}">
                      <a16:colId xmlns:a16="http://schemas.microsoft.com/office/drawing/2014/main" val="722252097"/>
                    </a:ext>
                  </a:extLst>
                </a:gridCol>
                <a:gridCol w="3399546">
                  <a:extLst>
                    <a:ext uri="{9D8B030D-6E8A-4147-A177-3AD203B41FA5}">
                      <a16:colId xmlns:a16="http://schemas.microsoft.com/office/drawing/2014/main" val="2065767667"/>
                    </a:ext>
                  </a:extLst>
                </a:gridCol>
                <a:gridCol w="2029700">
                  <a:extLst>
                    <a:ext uri="{9D8B030D-6E8A-4147-A177-3AD203B41FA5}">
                      <a16:colId xmlns:a16="http://schemas.microsoft.com/office/drawing/2014/main" val="3439908736"/>
                    </a:ext>
                  </a:extLst>
                </a:gridCol>
              </a:tblGrid>
              <a:tr h="225656">
                <a:tc>
                  <a:txBody>
                    <a:bodyPr/>
                    <a:lstStyle/>
                    <a:p>
                      <a:pPr algn="ctr" fontAlgn="ctr"/>
                      <a:r>
                        <a:rPr lang="en-US" sz="1100" b="1" dirty="0">
                          <a:solidFill>
                            <a:schemeClr val="tx1"/>
                          </a:solidFill>
                          <a:effectLst/>
                          <a:latin typeface="Calibri Light"/>
                          <a:ea typeface="Batang"/>
                        </a:rPr>
                        <a:t>Date</a:t>
                      </a:r>
                    </a:p>
                  </a:txBody>
                  <a:tcPr marL="9525" marR="9525" marT="9525" anchor="ctr">
                    <a:lnL>
                      <a:noFill/>
                    </a:lnL>
                    <a:lnR>
                      <a:noFill/>
                    </a:lnR>
                    <a:lnT>
                      <a:noFill/>
                    </a:lnT>
                    <a:lnB w="12700">
                      <a:solidFill>
                        <a:schemeClr val="bg1">
                          <a:lumMod val="50000"/>
                        </a:schemeClr>
                      </a:solidFill>
                    </a:lnB>
                    <a:solidFill>
                      <a:srgbClr val="FFC000"/>
                    </a:solidFill>
                  </a:tcPr>
                </a:tc>
                <a:tc>
                  <a:txBody>
                    <a:bodyPr/>
                    <a:lstStyle/>
                    <a:p>
                      <a:pPr algn="ctr" fontAlgn="ctr"/>
                      <a:r>
                        <a:rPr lang="en-US" sz="1100" b="1" dirty="0">
                          <a:solidFill>
                            <a:schemeClr val="tx1"/>
                          </a:solidFill>
                          <a:effectLst/>
                          <a:latin typeface="Calibri Light"/>
                          <a:ea typeface="Batang"/>
                        </a:rPr>
                        <a:t>Grant</a:t>
                      </a:r>
                    </a:p>
                  </a:txBody>
                  <a:tcPr marL="9525" marR="9525" marT="9525" anchor="ctr">
                    <a:lnL>
                      <a:noFill/>
                    </a:lnL>
                    <a:lnR>
                      <a:noFill/>
                    </a:lnR>
                    <a:lnT>
                      <a:noFill/>
                    </a:lnT>
                    <a:lnB w="12700">
                      <a:solidFill>
                        <a:schemeClr val="bg1">
                          <a:lumMod val="50000"/>
                        </a:schemeClr>
                      </a:solidFill>
                    </a:lnB>
                    <a:solidFill>
                      <a:srgbClr val="FFC000"/>
                    </a:solidFill>
                  </a:tcPr>
                </a:tc>
                <a:tc>
                  <a:txBody>
                    <a:bodyPr/>
                    <a:lstStyle/>
                    <a:p>
                      <a:pPr algn="ctr" fontAlgn="ctr"/>
                      <a:r>
                        <a:rPr lang="en-US" sz="1100" b="1" dirty="0">
                          <a:solidFill>
                            <a:schemeClr val="tx1"/>
                          </a:solidFill>
                          <a:effectLst/>
                          <a:latin typeface="Calibri Light"/>
                          <a:ea typeface="Batang"/>
                        </a:rPr>
                        <a:t>Category</a:t>
                      </a:r>
                    </a:p>
                  </a:txBody>
                  <a:tcPr marL="9525" marR="9525" marT="9525" anchor="ctr">
                    <a:lnL>
                      <a:noFill/>
                    </a:lnL>
                    <a:lnR>
                      <a:noFill/>
                    </a:lnR>
                    <a:lnT>
                      <a:noFill/>
                    </a:lnT>
                    <a:lnB w="12700">
                      <a:solidFill>
                        <a:schemeClr val="bg1">
                          <a:lumMod val="50000"/>
                        </a:schemeClr>
                      </a:solidFill>
                    </a:lnB>
                    <a:solidFill>
                      <a:srgbClr val="FFC000"/>
                    </a:solidFill>
                  </a:tcPr>
                </a:tc>
                <a:tc>
                  <a:txBody>
                    <a:bodyPr/>
                    <a:lstStyle/>
                    <a:p>
                      <a:pPr algn="ctr" fontAlgn="ctr"/>
                      <a:r>
                        <a:rPr lang="en-US" sz="1100" b="1" dirty="0">
                          <a:solidFill>
                            <a:schemeClr val="tx1"/>
                          </a:solidFill>
                          <a:effectLst/>
                          <a:latin typeface="Calibri Light"/>
                          <a:ea typeface="Batang"/>
                        </a:rPr>
                        <a:t>Activity</a:t>
                      </a:r>
                    </a:p>
                  </a:txBody>
                  <a:tcPr marL="9525" marR="9525" marT="9525" anchor="ctr">
                    <a:lnL>
                      <a:noFill/>
                    </a:lnL>
                    <a:lnR>
                      <a:noFill/>
                    </a:lnR>
                    <a:lnT>
                      <a:noFill/>
                    </a:lnT>
                    <a:lnB w="12700">
                      <a:solidFill>
                        <a:schemeClr val="bg1">
                          <a:lumMod val="50000"/>
                        </a:schemeClr>
                      </a:solidFill>
                    </a:lnB>
                    <a:solidFill>
                      <a:srgbClr val="FFC000"/>
                    </a:solidFill>
                  </a:tcPr>
                </a:tc>
                <a:tc>
                  <a:txBody>
                    <a:bodyPr/>
                    <a:lstStyle/>
                    <a:p>
                      <a:pPr algn="ctr" fontAlgn="ctr"/>
                      <a:r>
                        <a:rPr lang="en-US" sz="1100" b="1" dirty="0">
                          <a:solidFill>
                            <a:schemeClr val="tx1"/>
                          </a:solidFill>
                          <a:effectLst/>
                          <a:latin typeface="Calibri Light"/>
                          <a:ea typeface="Batang"/>
                        </a:rPr>
                        <a:t>Submission Link/Notes</a:t>
                      </a:r>
                    </a:p>
                  </a:txBody>
                  <a:tcPr marL="9525" marR="9525" marT="9525" anchor="ctr">
                    <a:lnL>
                      <a:noFill/>
                    </a:lnL>
                    <a:lnR>
                      <a:noFill/>
                    </a:lnR>
                    <a:lnT>
                      <a:noFill/>
                    </a:lnT>
                    <a:lnB w="12700">
                      <a:solidFill>
                        <a:schemeClr val="bg1">
                          <a:lumMod val="50000"/>
                        </a:schemeClr>
                      </a:solidFill>
                    </a:lnB>
                    <a:solidFill>
                      <a:srgbClr val="FFC000"/>
                    </a:solidFill>
                  </a:tcPr>
                </a:tc>
                <a:extLst>
                  <a:ext uri="{0D108BD9-81ED-4DB2-BD59-A6C34878D82A}">
                    <a16:rowId xmlns:a16="http://schemas.microsoft.com/office/drawing/2014/main" val="3125042771"/>
                  </a:ext>
                </a:extLst>
              </a:tr>
              <a:tr h="342900">
                <a:tc>
                  <a:txBody>
                    <a:bodyPr/>
                    <a:lstStyle/>
                    <a:p>
                      <a:pPr algn="r" fontAlgn="ctr"/>
                      <a:r>
                        <a:rPr lang="en-US" sz="1100">
                          <a:effectLst/>
                          <a:latin typeface="Calibri Light"/>
                          <a:ea typeface="Batang"/>
                        </a:rPr>
                        <a:t>4/22/2024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fontAlgn="ctr"/>
                      <a:r>
                        <a:rPr lang="en-US" sz="1100">
                          <a:effectLst/>
                          <a:latin typeface="Calibri Light"/>
                          <a:ea typeface="Batang"/>
                        </a:rPr>
                        <a:t>READ</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CSI-wide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Deadline to submit FY24 READ budget revisions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u="sng" dirty="0">
                          <a:solidFill>
                            <a:schemeClr val="tx1"/>
                          </a:solidFill>
                          <a:effectLst/>
                          <a:latin typeface="Calibri Light"/>
                          <a:hlinkClick r:id="rId2">
                            <a:extLst>
                              <a:ext uri="{A12FA001-AC4F-418D-AE19-62706E023703}">
                                <ahyp:hlinkClr xmlns:ahyp="http://schemas.microsoft.com/office/drawing/2018/hyperlinkcolor" val="tx"/>
                              </a:ext>
                            </a:extLst>
                          </a:hlinkClick>
                        </a:rPr>
                        <a:t>RFF@csi.state.co.us</a:t>
                      </a:r>
                      <a:endParaRPr lang="en-US" sz="1100" u="sng" dirty="0">
                        <a:solidFill>
                          <a:schemeClr val="tx1"/>
                        </a:solidFill>
                        <a:effectLst/>
                        <a:latin typeface="Calibri Light"/>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673795068"/>
                  </a:ext>
                </a:extLst>
              </a:tr>
              <a:tr h="190500">
                <a:tc>
                  <a:txBody>
                    <a:bodyPr/>
                    <a:lstStyle/>
                    <a:p>
                      <a:pPr algn="r" fontAlgn="ctr"/>
                      <a:r>
                        <a:rPr lang="en-US" sz="1100">
                          <a:effectLst/>
                          <a:latin typeface="Calibri Light"/>
                          <a:ea typeface="Batang"/>
                        </a:rPr>
                        <a:t>4/26/2024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CLSD</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IFR - Expenditures 10/01 - 03/31</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u="sng" dirty="0">
                          <a:solidFill>
                            <a:srgbClr val="0563C1"/>
                          </a:solidFill>
                          <a:effectLst/>
                          <a:latin typeface="Calibri Light"/>
                          <a:hlinkClick r:id="rId2"/>
                        </a:rPr>
                        <a:t>RFF@csi.state.co.us</a:t>
                      </a:r>
                      <a:endParaRPr lang="en-US" sz="1100" u="sng" dirty="0">
                        <a:solidFill>
                          <a:srgbClr val="0563C1"/>
                        </a:solidFill>
                        <a:effectLst/>
                        <a:latin typeface="Calibri Light"/>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273913066"/>
                  </a:ext>
                </a:extLst>
              </a:tr>
              <a:tr h="190500">
                <a:tc>
                  <a:txBody>
                    <a:bodyPr/>
                    <a:lstStyle/>
                    <a:p>
                      <a:pPr algn="r" fontAlgn="ctr"/>
                      <a:r>
                        <a:rPr lang="en-US" sz="1100">
                          <a:effectLst/>
                          <a:latin typeface="Calibri Light"/>
                          <a:ea typeface="Batang"/>
                        </a:rPr>
                        <a:t>4/30/2024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CLSD</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Narrative update deadline </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b"/>
                      <a:r>
                        <a:rPr lang="en-US" sz="1100" u="sng">
                          <a:solidFill>
                            <a:srgbClr val="0563C1"/>
                          </a:solidFill>
                          <a:effectLst/>
                          <a:latin typeface="Calibri Light"/>
                          <a:hlinkClick r:id="rId3"/>
                        </a:rPr>
                        <a:t>Smartsheet Project Narrative Form</a:t>
                      </a:r>
                      <a:endParaRPr lang="en-US" sz="1100" u="sng">
                        <a:solidFill>
                          <a:srgbClr val="0563C1"/>
                        </a:solidFill>
                        <a:effectLst/>
                        <a:latin typeface="Calibri Light"/>
                      </a:endParaRPr>
                    </a:p>
                  </a:txBody>
                  <a:tcPr marL="9525" marR="9525" marT="9525" anchor="b">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766436606"/>
                  </a:ext>
                </a:extLst>
              </a:tr>
              <a:tr h="209550">
                <a:tc>
                  <a:txBody>
                    <a:bodyPr/>
                    <a:lstStyle/>
                    <a:p>
                      <a:pPr algn="r" fontAlgn="ctr"/>
                      <a:r>
                        <a:rPr lang="en-US" sz="1100">
                          <a:effectLst/>
                          <a:latin typeface="Calibri Light"/>
                          <a:ea typeface="Batang"/>
                        </a:rPr>
                        <a:t>4/30/2024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fontAlgn="ctr"/>
                      <a:r>
                        <a:rPr lang="en-US" sz="1100">
                          <a:effectLst/>
                          <a:latin typeface="Calibri Light"/>
                          <a:ea typeface="Batang"/>
                        </a:rPr>
                        <a:t>ECEA</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CSI-wide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General Ledger due for expenditures 01/01/24 - 03/31/24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err="1">
                          <a:effectLst/>
                          <a:latin typeface="Calibri Light"/>
                          <a:ea typeface="Batang"/>
                        </a:rPr>
                        <a:t>GrantVantage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481777487"/>
                  </a:ext>
                </a:extLst>
              </a:tr>
              <a:tr h="171450">
                <a:tc>
                  <a:txBody>
                    <a:bodyPr/>
                    <a:lstStyle/>
                    <a:p>
                      <a:pPr algn="r" fontAlgn="ctr"/>
                      <a:r>
                        <a:rPr lang="en-US" sz="1100">
                          <a:effectLst/>
                          <a:latin typeface="Calibri Light"/>
                          <a:ea typeface="Batang"/>
                        </a:rPr>
                        <a:t>5/1/2024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CCLC - Cohort X &amp; E2</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FY24 Final Budget Revision Deadline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Submit to lead consultant</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667845089"/>
                  </a:ext>
                </a:extLst>
              </a:tr>
              <a:tr h="342900">
                <a:tc>
                  <a:txBody>
                    <a:bodyPr/>
                    <a:lstStyle/>
                    <a:p>
                      <a:pPr algn="r" fontAlgn="ctr"/>
                      <a:r>
                        <a:rPr lang="en-US" sz="1100">
                          <a:effectLst/>
                          <a:latin typeface="Calibri Light"/>
                          <a:ea typeface="Batang"/>
                        </a:rPr>
                        <a:t>5/2/2024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SHP - Cohort 7</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Year 2 Preliminary Budget Revision Deadline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u="sng">
                          <a:solidFill>
                            <a:srgbClr val="0563C1"/>
                          </a:solidFill>
                          <a:effectLst/>
                          <a:latin typeface="Calibri Light"/>
                          <a:hlinkClick r:id="rId4"/>
                        </a:rPr>
                        <a:t>shpgteam@cde.co.us</a:t>
                      </a:r>
                      <a:endParaRPr lang="en-US" sz="1100" u="sng">
                        <a:solidFill>
                          <a:srgbClr val="0563C1"/>
                        </a:solidFill>
                        <a:effectLst/>
                        <a:latin typeface="Calibri Light"/>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2694655734"/>
                  </a:ext>
                </a:extLst>
              </a:tr>
              <a:tr h="342900">
                <a:tc>
                  <a:txBody>
                    <a:bodyPr/>
                    <a:lstStyle/>
                    <a:p>
                      <a:pPr algn="r" fontAlgn="ctr"/>
                      <a:r>
                        <a:rPr lang="en-US" sz="1100">
                          <a:effectLst/>
                          <a:latin typeface="Calibri Light"/>
                          <a:ea typeface="Batang"/>
                        </a:rPr>
                        <a:t>5/15/2024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NGS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Deadline to submit FY2425 Budget Revision</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endParaRPr lang="en-US" sz="1100" dirty="0">
                        <a:effectLst/>
                        <a:latin typeface="Calibri Light"/>
                        <a:ea typeface="Batang"/>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3739750737"/>
                  </a:ext>
                </a:extLst>
              </a:tr>
              <a:tr h="171450">
                <a:tc>
                  <a:txBody>
                    <a:bodyPr/>
                    <a:lstStyle/>
                    <a:p>
                      <a:pPr algn="r" fontAlgn="ctr"/>
                      <a:r>
                        <a:rPr lang="en-US" sz="1100">
                          <a:effectLst/>
                          <a:latin typeface="Calibri Light"/>
                          <a:ea typeface="Batang"/>
                        </a:rPr>
                        <a:t>5/15/2024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CCLC - Cohort X &amp; E2</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dirty="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April Attendance Data due for submission</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u="sng">
                          <a:solidFill>
                            <a:srgbClr val="0563C1"/>
                          </a:solidFill>
                          <a:effectLst/>
                          <a:latin typeface="Calibri Light"/>
                          <a:ea typeface="Batang"/>
                          <a:hlinkClick r:id="rId5"/>
                        </a:rPr>
                        <a:t>Submission Link</a:t>
                      </a:r>
                      <a:endParaRPr lang="en-US" sz="1100" u="sng">
                        <a:solidFill>
                          <a:srgbClr val="0563C1"/>
                        </a:solidFill>
                        <a:effectLst/>
                        <a:latin typeface="Calibri Light"/>
                        <a:ea typeface="Batang"/>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1768075290"/>
                  </a:ext>
                </a:extLst>
              </a:tr>
              <a:tr h="171450">
                <a:tc>
                  <a:txBody>
                    <a:bodyPr/>
                    <a:lstStyle/>
                    <a:p>
                      <a:pPr algn="r" fontAlgn="ctr"/>
                      <a:r>
                        <a:rPr lang="en-US" sz="1100">
                          <a:effectLst/>
                          <a:latin typeface="Calibri Light"/>
                          <a:ea typeface="Batang"/>
                        </a:rPr>
                        <a:t>5/15/2024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EARSS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Deadline to submit FY2425 Budget Revision</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endParaRPr lang="en-US" sz="1100">
                        <a:effectLst/>
                        <a:latin typeface="Calibri Light"/>
                        <a:ea typeface="Batang"/>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3046528866"/>
                  </a:ext>
                </a:extLst>
              </a:tr>
              <a:tr h="171450">
                <a:tc>
                  <a:txBody>
                    <a:bodyPr/>
                    <a:lstStyle/>
                    <a:p>
                      <a:pPr algn="r" fontAlgn="ctr"/>
                      <a:r>
                        <a:rPr lang="en-US" sz="1100">
                          <a:effectLst/>
                          <a:latin typeface="Calibri Light"/>
                          <a:ea typeface="Batang"/>
                        </a:rPr>
                        <a:t>5/15/2024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fontAlgn="ctr"/>
                      <a:r>
                        <a:rPr lang="en-US" sz="1100">
                          <a:effectLst/>
                          <a:latin typeface="Calibri Light"/>
                          <a:ea typeface="Batang"/>
                        </a:rPr>
                        <a:t>ESSER III Rapid Request</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CSI-wide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Deadline to submit opportunity request </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Survey Monkey</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711660689"/>
                  </a:ext>
                </a:extLst>
              </a:tr>
              <a:tr h="171450">
                <a:tc>
                  <a:txBody>
                    <a:bodyPr/>
                    <a:lstStyle/>
                    <a:p>
                      <a:pPr lvl="0" algn="r">
                        <a:buNone/>
                      </a:pPr>
                      <a:r>
                        <a:rPr lang="en-US" sz="1100">
                          <a:effectLst/>
                          <a:latin typeface="Calibri Light"/>
                          <a:ea typeface="Batang"/>
                        </a:rPr>
                        <a:t>5/20/2024</a:t>
                      </a:r>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a:buNone/>
                      </a:pPr>
                      <a:r>
                        <a:rPr lang="en-US" sz="1100">
                          <a:effectLst/>
                          <a:latin typeface="Calibri Light"/>
                          <a:ea typeface="Batang"/>
                        </a:rPr>
                        <a:t>ESSA – Title</a:t>
                      </a:r>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a:buNone/>
                      </a:pPr>
                      <a:r>
                        <a:rPr lang="en-US" sz="1100">
                          <a:effectLst/>
                          <a:latin typeface="Calibri Light"/>
                          <a:ea typeface="Batang"/>
                        </a:rPr>
                        <a:t>CSI-wide</a:t>
                      </a:r>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a:buNone/>
                      </a:pPr>
                      <a:r>
                        <a:rPr lang="en-US" sz="1100">
                          <a:effectLst/>
                          <a:latin typeface="Calibri Light"/>
                          <a:ea typeface="Batang"/>
                        </a:rPr>
                        <a:t>Deadline to submit FY25 draft budgets</a:t>
                      </a:r>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a:buNone/>
                      </a:pPr>
                      <a:endParaRPr lang="en-US" sz="1100">
                        <a:effectLst/>
                        <a:latin typeface="Calibri Light"/>
                        <a:ea typeface="Batang"/>
                      </a:endParaRPr>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928927532"/>
                  </a:ext>
                </a:extLst>
              </a:tr>
              <a:tr h="171450">
                <a:tc>
                  <a:txBody>
                    <a:bodyPr/>
                    <a:lstStyle/>
                    <a:p>
                      <a:pPr lvl="0" algn="r">
                        <a:buNone/>
                      </a:pPr>
                      <a:r>
                        <a:rPr lang="en-US" sz="1100">
                          <a:effectLst/>
                          <a:latin typeface="Calibri Light"/>
                          <a:ea typeface="Batang"/>
                        </a:rPr>
                        <a:t>5/20/2024</a:t>
                      </a:r>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a:buNone/>
                      </a:pPr>
                      <a:r>
                        <a:rPr lang="en-US" sz="1100">
                          <a:effectLst/>
                          <a:latin typeface="Calibri Light"/>
                          <a:ea typeface="Batang"/>
                        </a:rPr>
                        <a:t>READ</a:t>
                      </a:r>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a:buNone/>
                      </a:pPr>
                      <a:r>
                        <a:rPr lang="en-US" sz="1100" b="0" i="0" u="none" strike="noStrike" noProof="0">
                          <a:solidFill>
                            <a:srgbClr val="000000"/>
                          </a:solidFill>
                          <a:effectLst/>
                          <a:latin typeface="Calibri Light"/>
                        </a:rPr>
                        <a:t>CSI-wide</a:t>
                      </a:r>
                      <a:endParaRPr lang="en-US"/>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a:buNone/>
                      </a:pPr>
                      <a:r>
                        <a:rPr lang="en-US" sz="1100" b="0" i="0" u="none" strike="noStrike" noProof="0">
                          <a:solidFill>
                            <a:srgbClr val="000000"/>
                          </a:solidFill>
                          <a:effectLst/>
                          <a:latin typeface="Calibri Light"/>
                        </a:rPr>
                        <a:t>Deadline to submit FY25 draft budgets</a:t>
                      </a:r>
                      <a:endParaRPr lang="en-US"/>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a:buNone/>
                      </a:pPr>
                      <a:endParaRPr lang="en-US" sz="1100">
                        <a:effectLst/>
                        <a:latin typeface="Calibri Light"/>
                        <a:ea typeface="Batang"/>
                      </a:endParaRPr>
                    </a:p>
                  </a:txBody>
                  <a:tcPr marL="9524" marR="9524" marT="9524"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4108749415"/>
                  </a:ext>
                </a:extLst>
              </a:tr>
              <a:tr h="171450">
                <a:tc>
                  <a:txBody>
                    <a:bodyPr/>
                    <a:lstStyle/>
                    <a:p>
                      <a:pPr algn="r" fontAlgn="ctr"/>
                      <a:r>
                        <a:rPr lang="en-US" sz="1100">
                          <a:effectLst/>
                          <a:latin typeface="Calibri Light"/>
                          <a:ea typeface="Batang"/>
                        </a:rPr>
                        <a:t>5/30/2024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Perkins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Voucher 3 Deadline - 75% expectation</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err="1">
                          <a:effectLst/>
                          <a:latin typeface="Calibri Light"/>
                          <a:ea typeface="Batang"/>
                        </a:rPr>
                        <a:t>GrantVantage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3785356308"/>
                  </a:ext>
                </a:extLst>
              </a:tr>
              <a:tr h="190500">
                <a:tc>
                  <a:txBody>
                    <a:bodyPr/>
                    <a:lstStyle/>
                    <a:p>
                      <a:pPr algn="r" fontAlgn="ctr"/>
                      <a:r>
                        <a:rPr lang="en-US" sz="1100">
                          <a:effectLst/>
                          <a:latin typeface="Calibri Light"/>
                          <a:ea typeface="Batang"/>
                        </a:rPr>
                        <a:t>6/3/2024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SCC</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Cohorts 10-12: End of Year Report</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b"/>
                      <a:r>
                        <a:rPr lang="en-US" sz="1100" u="sng">
                          <a:solidFill>
                            <a:srgbClr val="0563C1"/>
                          </a:solidFill>
                          <a:effectLst/>
                          <a:latin typeface="Calibri Light"/>
                          <a:hlinkClick r:id="rId6"/>
                        </a:rPr>
                        <a:t>via Qualtrics link here</a:t>
                      </a:r>
                      <a:endParaRPr lang="en-US" sz="1100" u="sng">
                        <a:solidFill>
                          <a:srgbClr val="0563C1"/>
                        </a:solidFill>
                        <a:effectLst/>
                        <a:latin typeface="Calibri Light"/>
                      </a:endParaRPr>
                    </a:p>
                  </a:txBody>
                  <a:tcPr marL="9525" marR="9525" marT="9525" anchor="b">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3538698511"/>
                  </a:ext>
                </a:extLst>
              </a:tr>
              <a:tr h="190500">
                <a:tc>
                  <a:txBody>
                    <a:bodyPr/>
                    <a:lstStyle/>
                    <a:p>
                      <a:pPr algn="r" fontAlgn="ctr"/>
                      <a:r>
                        <a:rPr lang="en-US" sz="1100">
                          <a:effectLst/>
                          <a:latin typeface="Calibri Light"/>
                          <a:ea typeface="Batang"/>
                        </a:rPr>
                        <a:t>6/3/2024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SCC</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Budget Revision Review deadlines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b"/>
                      <a:r>
                        <a:rPr lang="en-US" sz="1100" u="sng">
                          <a:solidFill>
                            <a:srgbClr val="0563C1"/>
                          </a:solidFill>
                          <a:effectLst/>
                          <a:latin typeface="Calibri Light"/>
                          <a:hlinkClick r:id="rId7"/>
                        </a:rPr>
                        <a:t>Smartsheets here</a:t>
                      </a:r>
                      <a:endParaRPr lang="en-US" sz="1100" u="sng">
                        <a:solidFill>
                          <a:srgbClr val="0563C1"/>
                        </a:solidFill>
                        <a:effectLst/>
                        <a:latin typeface="Calibri Light"/>
                      </a:endParaRPr>
                    </a:p>
                  </a:txBody>
                  <a:tcPr marL="9525" marR="9525" marT="9525" anchor="b">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1139911165"/>
                  </a:ext>
                </a:extLst>
              </a:tr>
              <a:tr h="190500">
                <a:tc>
                  <a:txBody>
                    <a:bodyPr/>
                    <a:lstStyle/>
                    <a:p>
                      <a:pPr algn="r" fontAlgn="ctr"/>
                      <a:r>
                        <a:rPr lang="en-US" sz="1100">
                          <a:effectLst/>
                          <a:latin typeface="Calibri Light"/>
                          <a:ea typeface="Batang"/>
                        </a:rPr>
                        <a:t>6/3/2024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fontAlgn="ctr"/>
                      <a:r>
                        <a:rPr lang="en-US" sz="1100">
                          <a:effectLst/>
                          <a:latin typeface="Calibri Light"/>
                          <a:ea typeface="Batang"/>
                        </a:rPr>
                        <a:t>Milestone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CSI-wide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Milestone #4 - 80% of funding drawn down</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err="1">
                          <a:effectLst/>
                          <a:latin typeface="Calibri Light"/>
                          <a:ea typeface="Batang"/>
                        </a:rPr>
                        <a:t>GrantVantage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2801159593"/>
                  </a:ext>
                </a:extLst>
              </a:tr>
              <a:tr h="228600">
                <a:tc>
                  <a:txBody>
                    <a:bodyPr/>
                    <a:lstStyle/>
                    <a:p>
                      <a:pPr algn="r" fontAlgn="ctr"/>
                      <a:r>
                        <a:rPr lang="en-US" sz="1100">
                          <a:effectLst/>
                          <a:latin typeface="Calibri Light"/>
                          <a:ea typeface="Batang"/>
                        </a:rPr>
                        <a:t>6/3/2024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fontAlgn="ctr"/>
                      <a:r>
                        <a:rPr lang="en-US" sz="1100">
                          <a:effectLst/>
                          <a:latin typeface="Calibri Light"/>
                          <a:ea typeface="Batang"/>
                        </a:rPr>
                        <a:t>Milestone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CSI-wide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Milestone #4 - Exception Request Form deadline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u="sng" dirty="0">
                          <a:solidFill>
                            <a:schemeClr val="tx1"/>
                          </a:solidFill>
                          <a:effectLst/>
                          <a:latin typeface="Calibri Light"/>
                          <a:hlinkClick r:id="rId2">
                            <a:extLst>
                              <a:ext uri="{A12FA001-AC4F-418D-AE19-62706E023703}">
                                <ahyp:hlinkClr xmlns:ahyp="http://schemas.microsoft.com/office/drawing/2018/hyperlinkcolor" val="tx"/>
                              </a:ext>
                            </a:extLst>
                          </a:hlinkClick>
                        </a:rPr>
                        <a:t>RFF@csi.state.co.us</a:t>
                      </a:r>
                      <a:endParaRPr lang="en-US" sz="1100" u="sng" dirty="0">
                        <a:solidFill>
                          <a:schemeClr val="tx1"/>
                        </a:solidFill>
                        <a:effectLst/>
                        <a:latin typeface="Calibri Light"/>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1187076777"/>
                  </a:ext>
                </a:extLst>
              </a:tr>
              <a:tr h="190500">
                <a:tc>
                  <a:txBody>
                    <a:bodyPr/>
                    <a:lstStyle/>
                    <a:p>
                      <a:pPr algn="r" fontAlgn="ctr"/>
                      <a:r>
                        <a:rPr lang="en-US" sz="1100">
                          <a:effectLst/>
                          <a:latin typeface="Calibri Light"/>
                          <a:ea typeface="Batang"/>
                        </a:rPr>
                        <a:t>6/3/2024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fontAlgn="ctr"/>
                      <a:r>
                        <a:rPr lang="en-US" sz="1100">
                          <a:effectLst/>
                          <a:latin typeface="Calibri Light"/>
                          <a:ea typeface="Batang"/>
                        </a:rPr>
                        <a:t>ESSER III, Title, and IDEA</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CSI-wide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Final revision deadline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u="sng" dirty="0">
                          <a:solidFill>
                            <a:schemeClr val="tx1"/>
                          </a:solidFill>
                          <a:effectLst/>
                          <a:latin typeface="Calibri Light"/>
                          <a:hlinkClick r:id="rId2">
                            <a:extLst>
                              <a:ext uri="{A12FA001-AC4F-418D-AE19-62706E023703}">
                                <ahyp:hlinkClr xmlns:ahyp="http://schemas.microsoft.com/office/drawing/2018/hyperlinkcolor" val="tx"/>
                              </a:ext>
                            </a:extLst>
                          </a:hlinkClick>
                        </a:rPr>
                        <a:t>RFF@csi.state.co.us</a:t>
                      </a:r>
                      <a:endParaRPr lang="en-US" sz="1100" u="sng" dirty="0">
                        <a:solidFill>
                          <a:schemeClr val="tx1"/>
                        </a:solidFill>
                        <a:effectLst/>
                        <a:latin typeface="Calibri Light"/>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106207935"/>
                  </a:ext>
                </a:extLst>
              </a:tr>
              <a:tr h="180975">
                <a:tc>
                  <a:txBody>
                    <a:bodyPr/>
                    <a:lstStyle/>
                    <a:p>
                      <a:pPr algn="r" fontAlgn="ctr"/>
                      <a:r>
                        <a:rPr lang="en-US" sz="1100">
                          <a:effectLst/>
                          <a:latin typeface="Calibri Light"/>
                          <a:ea typeface="Batang"/>
                        </a:rPr>
                        <a:t>6/10/2024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SNW-PD</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Last day to submit RFFs to CSI (due to CDE 06/15)</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err="1">
                          <a:effectLst/>
                          <a:latin typeface="Calibri Light"/>
                          <a:ea typeface="Batang"/>
                        </a:rPr>
                        <a:t>GrantVantage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835621347"/>
                  </a:ext>
                </a:extLst>
              </a:tr>
              <a:tr h="171450">
                <a:tc>
                  <a:txBody>
                    <a:bodyPr/>
                    <a:lstStyle/>
                    <a:p>
                      <a:pPr algn="r" fontAlgn="ctr"/>
                      <a:r>
                        <a:rPr lang="en-US" sz="1100">
                          <a:effectLst/>
                          <a:latin typeface="Calibri Light"/>
                          <a:ea typeface="Batang"/>
                        </a:rPr>
                        <a:t>6/15/2024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CCLC - Cohort X &amp; E2</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May Attendance Data due for submission</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u="sng">
                          <a:solidFill>
                            <a:srgbClr val="0563C1"/>
                          </a:solidFill>
                          <a:effectLst/>
                          <a:latin typeface="Calibri Light"/>
                          <a:ea typeface="Batang"/>
                          <a:hlinkClick r:id="rId5"/>
                        </a:rPr>
                        <a:t>Submission Link</a:t>
                      </a:r>
                      <a:endParaRPr lang="en-US" sz="1100" u="sng">
                        <a:solidFill>
                          <a:srgbClr val="0563C1"/>
                        </a:solidFill>
                        <a:effectLst/>
                        <a:latin typeface="Calibri Light"/>
                        <a:ea typeface="Batang"/>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917667453"/>
                  </a:ext>
                </a:extLst>
              </a:tr>
              <a:tr h="190500">
                <a:tc>
                  <a:txBody>
                    <a:bodyPr/>
                    <a:lstStyle/>
                    <a:p>
                      <a:pPr algn="r" fontAlgn="ctr"/>
                      <a:r>
                        <a:rPr lang="en-US" sz="1100">
                          <a:effectLst/>
                          <a:latin typeface="Calibri Light"/>
                          <a:ea typeface="Batang"/>
                        </a:rPr>
                        <a:t>6/15/2024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CCLC - Cohort X &amp; E2</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Teacher's Survey Due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u="sng">
                          <a:solidFill>
                            <a:srgbClr val="0563C1"/>
                          </a:solidFill>
                          <a:effectLst/>
                          <a:latin typeface="Calibri Light"/>
                          <a:ea typeface="Batang"/>
                          <a:hlinkClick r:id="rId8"/>
                        </a:rPr>
                        <a:t>Submission Link</a:t>
                      </a:r>
                      <a:endParaRPr lang="en-US" sz="1100" u="sng">
                        <a:solidFill>
                          <a:srgbClr val="0563C1"/>
                        </a:solidFill>
                        <a:effectLst/>
                        <a:latin typeface="Calibri Light"/>
                        <a:ea typeface="Batang"/>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2711650066"/>
                  </a:ext>
                </a:extLst>
              </a:tr>
              <a:tr h="171450">
                <a:tc>
                  <a:txBody>
                    <a:bodyPr/>
                    <a:lstStyle/>
                    <a:p>
                      <a:pPr algn="r" fontAlgn="ctr"/>
                      <a:r>
                        <a:rPr lang="en-US" sz="1100">
                          <a:effectLst/>
                          <a:latin typeface="Calibri Light"/>
                          <a:ea typeface="Batang"/>
                        </a:rPr>
                        <a:t>6/15/2024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CCSP</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Budget Revision Review deadlines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endParaRPr lang="en-US" sz="1100">
                        <a:effectLst/>
                        <a:latin typeface="Calibri Light"/>
                        <a:ea typeface="Batang"/>
                      </a:endParaRP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2713255224"/>
                  </a:ext>
                </a:extLst>
              </a:tr>
              <a:tr h="171450">
                <a:tc>
                  <a:txBody>
                    <a:bodyPr/>
                    <a:lstStyle/>
                    <a:p>
                      <a:pPr algn="r" fontAlgn="ctr"/>
                      <a:r>
                        <a:rPr lang="en-US" sz="1100">
                          <a:effectLst/>
                          <a:latin typeface="Calibri Light"/>
                          <a:ea typeface="Batang"/>
                        </a:rPr>
                        <a:t>6/17/2024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lvl="0" fontAlgn="ctr"/>
                      <a:r>
                        <a:rPr lang="en-US" sz="1100">
                          <a:effectLst/>
                          <a:latin typeface="Calibri Light"/>
                          <a:ea typeface="Batang"/>
                        </a:rPr>
                        <a:t>ESSER III  </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CSI-wide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a:effectLst/>
                          <a:latin typeface="Calibri Light"/>
                          <a:ea typeface="Batang"/>
                        </a:rPr>
                        <a:t>Deadline to submit final RFF</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tc>
                  <a:txBody>
                    <a:bodyPr/>
                    <a:lstStyle/>
                    <a:p>
                      <a:pPr fontAlgn="ctr"/>
                      <a:r>
                        <a:rPr lang="en-US" sz="1100" err="1">
                          <a:effectLst/>
                          <a:latin typeface="Calibri Light"/>
                          <a:ea typeface="Batang"/>
                        </a:rPr>
                        <a:t>GrantVantage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solidFill>
                      <a:srgbClr val="92D050"/>
                    </a:solidFill>
                  </a:tcPr>
                </a:tc>
                <a:extLst>
                  <a:ext uri="{0D108BD9-81ED-4DB2-BD59-A6C34878D82A}">
                    <a16:rowId xmlns:a16="http://schemas.microsoft.com/office/drawing/2014/main" val="2618301680"/>
                  </a:ext>
                </a:extLst>
              </a:tr>
              <a:tr h="171450">
                <a:tc>
                  <a:txBody>
                    <a:bodyPr/>
                    <a:lstStyle/>
                    <a:p>
                      <a:pPr algn="r" fontAlgn="ctr"/>
                      <a:r>
                        <a:rPr lang="en-US" sz="1100">
                          <a:effectLst/>
                          <a:latin typeface="Calibri Light"/>
                          <a:ea typeface="Batang"/>
                        </a:rPr>
                        <a:t>6/17/2024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SLG</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Deadline to spend funds and submit final RFF</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err="1">
                          <a:effectLst/>
                          <a:latin typeface="Calibri Light"/>
                          <a:ea typeface="Batang"/>
                        </a:rPr>
                        <a:t>GrantVantage</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3069704592"/>
                  </a:ext>
                </a:extLst>
              </a:tr>
              <a:tr h="171450">
                <a:tc>
                  <a:txBody>
                    <a:bodyPr/>
                    <a:lstStyle/>
                    <a:p>
                      <a:pPr algn="r" fontAlgn="ctr"/>
                      <a:r>
                        <a:rPr lang="en-US" sz="1100">
                          <a:effectLst/>
                          <a:latin typeface="Calibri Light"/>
                          <a:ea typeface="Batang"/>
                        </a:rPr>
                        <a:t>7/1/2024</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lvl="0" fontAlgn="ctr"/>
                      <a:r>
                        <a:rPr lang="en-US" sz="1100">
                          <a:effectLst/>
                          <a:latin typeface="Calibri Light"/>
                          <a:ea typeface="Batang"/>
                        </a:rPr>
                        <a:t>SLG</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Awarded Schools</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a:effectLst/>
                          <a:latin typeface="Calibri Light"/>
                          <a:ea typeface="Batang"/>
                        </a:rPr>
                        <a:t>Final report due to CSI </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tc>
                  <a:txBody>
                    <a:bodyPr/>
                    <a:lstStyle/>
                    <a:p>
                      <a:pPr fontAlgn="ctr"/>
                      <a:r>
                        <a:rPr lang="en-US" sz="1100" dirty="0">
                          <a:effectLst/>
                          <a:latin typeface="Calibri Light"/>
                          <a:ea typeface="Batang"/>
                        </a:rPr>
                        <a:t>Survey Monkey</a:t>
                      </a:r>
                    </a:p>
                  </a:txBody>
                  <a:tcPr marL="9525" marR="9525" marT="9525" anchor="ctr">
                    <a:lnL w="12700">
                      <a:solidFill>
                        <a:schemeClr val="bg1">
                          <a:lumMod val="50000"/>
                        </a:schemeClr>
                      </a:solidFill>
                    </a:lnL>
                    <a:lnR w="12700">
                      <a:solidFill>
                        <a:schemeClr val="bg1">
                          <a:lumMod val="50000"/>
                        </a:schemeClr>
                      </a:solidFill>
                    </a:lnR>
                    <a:lnT w="12700">
                      <a:solidFill>
                        <a:schemeClr val="bg1">
                          <a:lumMod val="50000"/>
                        </a:schemeClr>
                      </a:solidFill>
                    </a:lnT>
                    <a:lnB w="12700">
                      <a:solidFill>
                        <a:schemeClr val="bg1">
                          <a:lumMod val="50000"/>
                        </a:schemeClr>
                      </a:solidFill>
                    </a:lnB>
                    <a:noFill/>
                  </a:tcPr>
                </a:tc>
                <a:extLst>
                  <a:ext uri="{0D108BD9-81ED-4DB2-BD59-A6C34878D82A}">
                    <a16:rowId xmlns:a16="http://schemas.microsoft.com/office/drawing/2014/main" val="2935104455"/>
                  </a:ext>
                </a:extLst>
              </a:tr>
            </a:tbl>
          </a:graphicData>
        </a:graphic>
      </p:graphicFrame>
    </p:spTree>
    <p:extLst>
      <p:ext uri="{BB962C8B-B14F-4D97-AF65-F5344CB8AC3E}">
        <p14:creationId xmlns:p14="http://schemas.microsoft.com/office/powerpoint/2010/main" val="170580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descr="Thanks and end presentation">
            <a:extLst>
              <a:ext uri="{FF2B5EF4-FFF2-40B4-BE49-F238E27FC236}">
                <a16:creationId xmlns:a16="http://schemas.microsoft.com/office/drawing/2014/main" id="{9EA306DB-E82F-934D-52B4-B5EE9ACE65E9}"/>
              </a:ext>
            </a:extLst>
          </p:cNvPr>
          <p:cNvSpPr>
            <a:spLocks noGrp="1"/>
          </p:cNvSpPr>
          <p:nvPr>
            <p:ph type="title"/>
          </p:nvPr>
        </p:nvSpPr>
        <p:spPr>
          <a:xfrm>
            <a:off x="628650" y="365126"/>
            <a:ext cx="8200814" cy="5159374"/>
          </a:xfrm>
        </p:spPr>
        <p:txBody>
          <a:bodyPr vert="horz" lIns="91440" tIns="45720" rIns="91440" bIns="45720" rtlCol="0" anchor="b">
            <a:normAutofit/>
          </a:bodyPr>
          <a:lstStyle/>
          <a:p>
            <a:pPr defTabSz="914400"/>
            <a:r>
              <a:rPr lang="en-US" sz="6000" b="1"/>
              <a:t>    </a:t>
            </a:r>
            <a:r>
              <a:rPr lang="en-US" sz="4500" b="1"/>
              <a:t>See you soon...</a:t>
            </a:r>
            <a:endParaRPr lang="en-US" sz="4500" b="1" kern="1200">
              <a:solidFill>
                <a:schemeClr val="bg1"/>
              </a:solidFill>
              <a:latin typeface="+mj-lt"/>
              <a:ea typeface="+mj-ea"/>
              <a:cs typeface="+mj-cs"/>
            </a:endParaRPr>
          </a:p>
        </p:txBody>
      </p:sp>
      <p:sp>
        <p:nvSpPr>
          <p:cNvPr id="9" name="Content Placeholder 8">
            <a:extLst>
              <a:ext uri="{FF2B5EF4-FFF2-40B4-BE49-F238E27FC236}">
                <a16:creationId xmlns:a16="http://schemas.microsoft.com/office/drawing/2014/main" id="{34649A9D-0689-48D9-A5C7-EFF1CC16BFD8}"/>
              </a:ext>
            </a:extLst>
          </p:cNvPr>
          <p:cNvSpPr>
            <a:spLocks noGrp="1"/>
          </p:cNvSpPr>
          <p:nvPr>
            <p:ph idx="1"/>
          </p:nvPr>
        </p:nvSpPr>
        <p:spPr/>
        <p:txBody>
          <a:bodyPr vert="horz" lIns="91440" tIns="45720" rIns="91440" bIns="45720" rtlCol="0" anchor="t">
            <a:normAutofit/>
          </a:bodyPr>
          <a:lstStyle/>
          <a:p>
            <a:pPr marL="0" lvl="1" indent="0" defTabSz="914400">
              <a:spcBef>
                <a:spcPts val="1000"/>
              </a:spcBef>
              <a:buNone/>
            </a:pPr>
            <a:r>
              <a:rPr lang="en-US" sz="1700" kern="1200">
                <a:solidFill>
                  <a:schemeClr val="bg1"/>
                </a:solidFill>
                <a:latin typeface="+mn-lt"/>
                <a:ea typeface="+mn-ea"/>
                <a:cs typeface="+mn-cs"/>
              </a:rPr>
              <a:t>Thank you </a:t>
            </a:r>
          </a:p>
        </p:txBody>
      </p:sp>
      <p:pic>
        <p:nvPicPr>
          <p:cNvPr id="6" name="Graphic 5" descr="Abacus with solid fill">
            <a:extLst>
              <a:ext uri="{FF2B5EF4-FFF2-40B4-BE49-F238E27FC236}">
                <a16:creationId xmlns:a16="http://schemas.microsoft.com/office/drawing/2014/main" id="{C004CD93-6576-29C8-4879-8F1CA36C6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047" y="1226973"/>
            <a:ext cx="3035882" cy="3035882"/>
          </a:xfrm>
          <a:prstGeom prst="rect">
            <a:avLst/>
          </a:prstGeom>
        </p:spPr>
      </p:pic>
      <p:sp>
        <p:nvSpPr>
          <p:cNvPr id="2" name="TextBox 1">
            <a:extLst>
              <a:ext uri="{FF2B5EF4-FFF2-40B4-BE49-F238E27FC236}">
                <a16:creationId xmlns:a16="http://schemas.microsoft.com/office/drawing/2014/main" id="{AA927B70-09E2-E655-DAC0-59F630D254D3}"/>
              </a:ext>
            </a:extLst>
          </p:cNvPr>
          <p:cNvSpPr txBox="1"/>
          <p:nvPr/>
        </p:nvSpPr>
        <p:spPr>
          <a:xfrm>
            <a:off x="3108189" y="2172925"/>
            <a:ext cx="5066645" cy="1569660"/>
          </a:xfrm>
          <a:prstGeom prst="rect">
            <a:avLst/>
          </a:prstGeom>
          <a:noFill/>
        </p:spPr>
        <p:txBody>
          <a:bodyPr wrap="square" lIns="91440" tIns="45720" rIns="91440" bIns="45720" rtlCol="0" anchor="t">
            <a:spAutoFit/>
          </a:bodyPr>
          <a:lstStyle/>
          <a:p>
            <a:r>
              <a:rPr lang="en-US" sz="7800"/>
              <a:t>Thank you! </a:t>
            </a:r>
          </a:p>
          <a:p>
            <a:endParaRPr lang="en-US"/>
          </a:p>
        </p:txBody>
      </p:sp>
    </p:spTree>
    <p:extLst>
      <p:ext uri="{BB962C8B-B14F-4D97-AF65-F5344CB8AC3E}">
        <p14:creationId xmlns:p14="http://schemas.microsoft.com/office/powerpoint/2010/main" val="1442578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uzzle pieces with solid fill">
            <a:extLst>
              <a:ext uri="{FF2B5EF4-FFF2-40B4-BE49-F238E27FC236}">
                <a16:creationId xmlns:a16="http://schemas.microsoft.com/office/drawing/2014/main" id="{6CF588E9-3760-43D5-8353-FCAD8CC44AE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8326" y="4028067"/>
            <a:ext cx="1930796" cy="1930796"/>
          </a:xfrm>
        </p:spPr>
      </p:pic>
      <p:sp>
        <p:nvSpPr>
          <p:cNvPr id="4" name="Title 3">
            <a:extLst>
              <a:ext uri="{FF2B5EF4-FFF2-40B4-BE49-F238E27FC236}">
                <a16:creationId xmlns:a16="http://schemas.microsoft.com/office/drawing/2014/main" id="{9EA306DB-E82F-934D-52B4-B5EE9ACE65E9}"/>
              </a:ext>
            </a:extLst>
          </p:cNvPr>
          <p:cNvSpPr>
            <a:spLocks noGrp="1"/>
          </p:cNvSpPr>
          <p:nvPr>
            <p:ph type="title"/>
          </p:nvPr>
        </p:nvSpPr>
        <p:spPr>
          <a:xfrm>
            <a:off x="628650" y="538973"/>
            <a:ext cx="7886700" cy="4546091"/>
          </a:xfrm>
        </p:spPr>
        <p:txBody>
          <a:bodyPr>
            <a:normAutofit/>
          </a:bodyPr>
          <a:lstStyle/>
          <a:p>
            <a:r>
              <a:rPr lang="en-US" sz="7000"/>
              <a:t>Questions?</a:t>
            </a:r>
            <a:br>
              <a:rPr lang="en-US" sz="7000" b="1">
                <a:cs typeface="Calibri Light"/>
              </a:rPr>
            </a:br>
            <a:br>
              <a:rPr lang="en-US" sz="7000" b="1">
                <a:cs typeface="Calibri Light"/>
              </a:rPr>
            </a:br>
            <a:br>
              <a:rPr lang="en-US" sz="7000" b="1"/>
            </a:br>
            <a:endParaRPr lang="en-US" sz="7000" b="1">
              <a:cs typeface="Calibri Light"/>
            </a:endParaRPr>
          </a:p>
        </p:txBody>
      </p:sp>
      <p:sp>
        <p:nvSpPr>
          <p:cNvPr id="3" name="TextBox 2">
            <a:extLst>
              <a:ext uri="{FF2B5EF4-FFF2-40B4-BE49-F238E27FC236}">
                <a16:creationId xmlns:a16="http://schemas.microsoft.com/office/drawing/2014/main" id="{D338EFD5-B19F-89B3-AB76-96F6932E88AF}"/>
              </a:ext>
            </a:extLst>
          </p:cNvPr>
          <p:cNvSpPr txBox="1"/>
          <p:nvPr/>
        </p:nvSpPr>
        <p:spPr>
          <a:xfrm>
            <a:off x="626659" y="2217740"/>
            <a:ext cx="7631179"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latin typeface="Calibri Light"/>
              <a:ea typeface="Calibri Light"/>
              <a:cs typeface="Calibri Light"/>
            </a:endParaRPr>
          </a:p>
          <a:p>
            <a:endParaRPr lang="en-US" sz="1600" b="1">
              <a:latin typeface="Calibri Light"/>
              <a:ea typeface="Calibri Light"/>
              <a:cs typeface="Calibri Light"/>
            </a:endParaRPr>
          </a:p>
          <a:p>
            <a:r>
              <a:rPr lang="en-US" sz="1600" b="1">
                <a:latin typeface="Calibri Light"/>
                <a:cs typeface="Calibri Light"/>
              </a:rPr>
              <a:t>Next Session: Wednesday, May 15th, 2024</a:t>
            </a:r>
            <a:endParaRPr lang="en-US" sz="1600" b="1">
              <a:latin typeface="Calibri Light"/>
              <a:ea typeface="Calibri Light"/>
              <a:cs typeface="Calibri Light"/>
            </a:endParaRPr>
          </a:p>
          <a:p>
            <a:r>
              <a:rPr lang="en-US" sz="1600" b="1">
                <a:latin typeface="Calibri Light"/>
                <a:ea typeface="+mn-lt"/>
                <a:cs typeface="Calibri Light"/>
              </a:rPr>
              <a:t>                         11:30am – 12:30pm</a:t>
            </a:r>
          </a:p>
          <a:p>
            <a:pPr lvl="2"/>
            <a:r>
              <a:rPr lang="en-US" sz="1400">
                <a:latin typeface="Calibri Light"/>
                <a:ea typeface="+mn-lt"/>
                <a:cs typeface="+mn-lt"/>
              </a:rPr>
              <a:t>      </a:t>
            </a:r>
            <a:r>
              <a:rPr lang="en-US" sz="1400">
                <a:latin typeface="Calibri Light"/>
                <a:ea typeface="+mn-lt"/>
                <a:cs typeface="+mn-lt"/>
                <a:hlinkClick r:id="rId5"/>
              </a:rPr>
              <a:t> </a:t>
            </a:r>
            <a:r>
              <a:rPr lang="en-US" sz="1400" u="sng">
                <a:latin typeface="Calibri Light"/>
                <a:ea typeface="+mn-lt"/>
                <a:cs typeface="+mn-lt"/>
                <a:hlinkClick r:id="rId6"/>
              </a:rPr>
              <a:t> Registration Link</a:t>
            </a:r>
            <a:endParaRPr lang="en-US" sz="1400" u="sng">
              <a:latin typeface="Calibri Light"/>
              <a:ea typeface="Calibri Light"/>
              <a:cs typeface="Calibri Light"/>
              <a:hlinkClick r:id="" action="ppaction://noaction"/>
            </a:endParaRPr>
          </a:p>
          <a:p>
            <a:endParaRPr lang="en-US" sz="1600">
              <a:solidFill>
                <a:srgbClr val="000000"/>
              </a:solidFill>
              <a:latin typeface="Calibri Light"/>
              <a:ea typeface="Calibri Light"/>
              <a:cs typeface="Calibri"/>
            </a:endParaRPr>
          </a:p>
          <a:p>
            <a:endParaRPr lang="en-US" sz="1600">
              <a:solidFill>
                <a:srgbClr val="000000"/>
              </a:solidFill>
              <a:latin typeface="Calibri Light"/>
              <a:ea typeface="Calibri Light"/>
              <a:cs typeface="Calibri"/>
            </a:endParaRPr>
          </a:p>
          <a:p>
            <a:r>
              <a:rPr lang="en-US" sz="1400" u="sng">
                <a:solidFill>
                  <a:srgbClr val="0563C1"/>
                </a:solidFill>
                <a:latin typeface="Calibri Light"/>
                <a:cs typeface="Calibri Light"/>
                <a:hlinkClick r:id="rId7">
                  <a:extLst>
                    <a:ext uri="{A12FA001-AC4F-418D-AE19-62706E023703}">
                      <ahyp:hlinkClr xmlns:ahyp="http://schemas.microsoft.com/office/drawing/2018/hyperlinkcolor" val="tx"/>
                    </a:ext>
                  </a:extLst>
                </a:hlinkClick>
              </a:rPr>
              <a:t>Session Feedback Survey</a:t>
            </a:r>
            <a:endParaRPr lang="en-US" sz="1400" u="sng">
              <a:solidFill>
                <a:srgbClr val="0563C1"/>
              </a:solidFill>
              <a:latin typeface="Calibri Light"/>
              <a:ea typeface="Calibri Light"/>
              <a:cs typeface="Calibri Light"/>
            </a:endParaRPr>
          </a:p>
          <a:p>
            <a:r>
              <a:rPr lang="en-US" sz="1400" u="sng">
                <a:solidFill>
                  <a:srgbClr val="0563C1"/>
                </a:solidFill>
                <a:latin typeface="Calibri Light"/>
                <a:cs typeface="Calibri Light"/>
                <a:hlinkClick r:id="rId8">
                  <a:extLst>
                    <a:ext uri="{A12FA001-AC4F-418D-AE19-62706E023703}">
                      <ahyp:hlinkClr xmlns:ahyp="http://schemas.microsoft.com/office/drawing/2018/hyperlinkcolor" val="tx"/>
                    </a:ext>
                  </a:extLst>
                </a:hlinkClick>
              </a:rPr>
              <a:t>School Finance and Grant Training/Resources Link</a:t>
            </a:r>
            <a:endParaRPr lang="en-US" sz="1400" u="sng">
              <a:cs typeface="Calibri" panose="020F0502020204030204"/>
            </a:endParaRPr>
          </a:p>
          <a:p>
            <a:br>
              <a:rPr lang="en-US" sz="1600" b="1">
                <a:latin typeface="Calibri Light"/>
                <a:cs typeface="Calibri Light"/>
              </a:rPr>
            </a:br>
            <a:endParaRPr lang="en-US" sz="1600" b="1">
              <a:latin typeface="Calibri Light"/>
              <a:cs typeface="Calibri Light"/>
            </a:endParaRPr>
          </a:p>
        </p:txBody>
      </p:sp>
    </p:spTree>
    <p:extLst>
      <p:ext uri="{BB962C8B-B14F-4D97-AF65-F5344CB8AC3E}">
        <p14:creationId xmlns:p14="http://schemas.microsoft.com/office/powerpoint/2010/main" val="331085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8647-018F-AA23-53E3-44515294A2B6}"/>
              </a:ext>
            </a:extLst>
          </p:cNvPr>
          <p:cNvSpPr>
            <a:spLocks noGrp="1"/>
          </p:cNvSpPr>
          <p:nvPr>
            <p:ph type="title"/>
          </p:nvPr>
        </p:nvSpPr>
        <p:spPr/>
        <p:txBody>
          <a:bodyPr/>
          <a:lstStyle/>
          <a:p>
            <a:r>
              <a:rPr lang="en-US">
                <a:ea typeface="Calibri Light"/>
                <a:cs typeface="Calibri Light"/>
              </a:rPr>
              <a:t>Meeting Norms</a:t>
            </a:r>
            <a:endParaRPr lang="en-US"/>
          </a:p>
        </p:txBody>
      </p:sp>
      <p:sp>
        <p:nvSpPr>
          <p:cNvPr id="3" name="Content Placeholder 2">
            <a:extLst>
              <a:ext uri="{FF2B5EF4-FFF2-40B4-BE49-F238E27FC236}">
                <a16:creationId xmlns:a16="http://schemas.microsoft.com/office/drawing/2014/main" id="{7280D57E-A63F-B4C2-4504-676541B5290E}"/>
              </a:ext>
            </a:extLst>
          </p:cNvPr>
          <p:cNvSpPr>
            <a:spLocks noGrp="1"/>
          </p:cNvSpPr>
          <p:nvPr>
            <p:ph idx="1"/>
          </p:nvPr>
        </p:nvSpPr>
        <p:spPr>
          <a:xfrm>
            <a:off x="628650" y="1692360"/>
            <a:ext cx="7886700" cy="4628119"/>
          </a:xfrm>
        </p:spPr>
        <p:txBody>
          <a:bodyPr vert="horz" lIns="91440" tIns="45720" rIns="91440" bIns="45720" rtlCol="0" anchor="t">
            <a:normAutofit/>
          </a:bodyPr>
          <a:lstStyle/>
          <a:p>
            <a:r>
              <a:rPr lang="en-US" sz="2400">
                <a:cs typeface="Calibri"/>
              </a:rPr>
              <a:t>Meeting format</a:t>
            </a:r>
          </a:p>
          <a:p>
            <a:pPr lvl="1">
              <a:buFont typeface="Courier New" panose="020B0604020202020204" pitchFamily="34" charset="0"/>
              <a:buChar char="o"/>
            </a:pPr>
            <a:r>
              <a:rPr lang="en-US">
                <a:cs typeface="Calibri"/>
              </a:rPr>
              <a:t>Approximately 30 minutes of presentation</a:t>
            </a:r>
          </a:p>
          <a:p>
            <a:pPr lvl="1">
              <a:buFont typeface="Courier New" panose="020B0604020202020204" pitchFamily="34" charset="0"/>
              <a:buChar char="o"/>
            </a:pPr>
            <a:r>
              <a:rPr lang="en-US">
                <a:cs typeface="Calibri"/>
              </a:rPr>
              <a:t>30 minutes for questions and general open office questions</a:t>
            </a:r>
          </a:p>
          <a:p>
            <a:pPr marL="342900" lvl="1" indent="0">
              <a:buNone/>
            </a:pPr>
            <a:endParaRPr lang="en-US">
              <a:cs typeface="Calibri"/>
            </a:endParaRPr>
          </a:p>
          <a:p>
            <a:r>
              <a:rPr lang="en-US" sz="2400">
                <a:cs typeface="Calibri"/>
              </a:rPr>
              <a:t>Please keep your microphone muted unless speaking</a:t>
            </a:r>
          </a:p>
          <a:p>
            <a:pPr marL="0" indent="0">
              <a:buNone/>
            </a:pPr>
            <a:endParaRPr lang="en-US" sz="2400">
              <a:cs typeface="Calibri"/>
            </a:endParaRPr>
          </a:p>
          <a:p>
            <a:r>
              <a:rPr lang="en-US" sz="2400">
                <a:cs typeface="Calibri"/>
              </a:rPr>
              <a:t>Camera optional</a:t>
            </a:r>
          </a:p>
          <a:p>
            <a:endParaRPr lang="en-US" sz="2400">
              <a:cs typeface="Calibri"/>
            </a:endParaRPr>
          </a:p>
          <a:p>
            <a:r>
              <a:rPr lang="en-US" sz="2400">
                <a:cs typeface="Calibri"/>
              </a:rPr>
              <a:t>For questions</a:t>
            </a:r>
          </a:p>
          <a:p>
            <a:pPr lvl="1">
              <a:buFont typeface="Courier New" panose="020B0604020202020204" pitchFamily="34" charset="0"/>
              <a:buChar char="o"/>
            </a:pPr>
            <a:r>
              <a:rPr lang="en-US">
                <a:cs typeface="Calibri"/>
              </a:rPr>
              <a:t>Type questions in chat or use Q&amp;A time at the end of presentation</a:t>
            </a:r>
          </a:p>
          <a:p>
            <a:pPr marL="0" indent="0">
              <a:buNone/>
            </a:pPr>
            <a:endParaRPr lang="en-US" sz="2400">
              <a:cs typeface="Calibri"/>
            </a:endParaRPr>
          </a:p>
        </p:txBody>
      </p:sp>
    </p:spTree>
    <p:extLst>
      <p:ext uri="{BB962C8B-B14F-4D97-AF65-F5344CB8AC3E}">
        <p14:creationId xmlns:p14="http://schemas.microsoft.com/office/powerpoint/2010/main" val="42629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p:txBody>
          <a:bodyPr>
            <a:normAutofit/>
          </a:bodyPr>
          <a:lstStyle/>
          <a:p>
            <a:r>
              <a:rPr lang="en-US" sz="3600"/>
              <a:t>CSI Finance Team - Introductions</a:t>
            </a:r>
          </a:p>
        </p:txBody>
      </p:sp>
      <p:sp>
        <p:nvSpPr>
          <p:cNvPr id="9" name="Content Placeholder 8">
            <a:extLst>
              <a:ext uri="{FF2B5EF4-FFF2-40B4-BE49-F238E27FC236}">
                <a16:creationId xmlns:a16="http://schemas.microsoft.com/office/drawing/2014/main" id="{34649A9D-0689-48D9-A5C7-EFF1CC16BFD8}"/>
              </a:ext>
              <a:ext uri="{C183D7F6-B498-43B3-948B-1728B52AA6E4}">
                <adec:decorative xmlns:adec="http://schemas.microsoft.com/office/drawing/2017/decorative" val="1"/>
              </a:ext>
            </a:extLst>
          </p:cNvPr>
          <p:cNvSpPr>
            <a:spLocks noGrp="1"/>
          </p:cNvSpPr>
          <p:nvPr>
            <p:ph idx="1"/>
          </p:nvPr>
        </p:nvSpPr>
        <p:spPr>
          <a:xfrm>
            <a:off x="628650" y="1864536"/>
            <a:ext cx="8020050" cy="4351338"/>
          </a:xfrm>
        </p:spPr>
        <p:txBody>
          <a:bodyPr vert="horz" lIns="91440" tIns="45720" rIns="91440" bIns="45720" rtlCol="0" anchor="t">
            <a:normAutofit/>
          </a:bodyPr>
          <a:lstStyle/>
          <a:p>
            <a:pPr marL="0" indent="0">
              <a:buNone/>
            </a:pPr>
            <a:r>
              <a:rPr lang="en-US" sz="1800" i="1">
                <a:cs typeface="Calibri"/>
              </a:rPr>
              <a:t>  </a:t>
            </a:r>
            <a:endParaRPr lang="en-US" sz="1800" i="1"/>
          </a:p>
        </p:txBody>
      </p:sp>
      <p:pic>
        <p:nvPicPr>
          <p:cNvPr id="3" name="Graphic 2" descr="Abacus with solid fill">
            <a:extLst>
              <a:ext uri="{FF2B5EF4-FFF2-40B4-BE49-F238E27FC236}">
                <a16:creationId xmlns:a16="http://schemas.microsoft.com/office/drawing/2014/main" id="{C9EB59E4-305F-54D5-1EA4-37029D933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856" y="649788"/>
            <a:ext cx="1214748" cy="1214748"/>
          </a:xfrm>
          <a:prstGeom prst="rect">
            <a:avLst/>
          </a:prstGeom>
        </p:spPr>
      </p:pic>
      <p:graphicFrame>
        <p:nvGraphicFramePr>
          <p:cNvPr id="4" name="Diagram 3" descr="CSI Finance team org chart">
            <a:extLst>
              <a:ext uri="{FF2B5EF4-FFF2-40B4-BE49-F238E27FC236}">
                <a16:creationId xmlns:a16="http://schemas.microsoft.com/office/drawing/2014/main" id="{A703518F-1053-2D97-2AA2-10B909151697}"/>
              </a:ext>
            </a:extLst>
          </p:cNvPr>
          <p:cNvGraphicFramePr/>
          <p:nvPr/>
        </p:nvGraphicFramePr>
        <p:xfrm>
          <a:off x="253822" y="2086130"/>
          <a:ext cx="8763572" cy="3310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780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F91A-304C-0398-40AF-03065EA40B32}"/>
              </a:ext>
            </a:extLst>
          </p:cNvPr>
          <p:cNvSpPr>
            <a:spLocks noGrp="1"/>
          </p:cNvSpPr>
          <p:nvPr>
            <p:ph type="title"/>
          </p:nvPr>
        </p:nvSpPr>
        <p:spPr/>
        <p:txBody>
          <a:bodyPr/>
          <a:lstStyle/>
          <a:p>
            <a:r>
              <a:rPr lang="en-US" b="1">
                <a:cs typeface="Calibri Light"/>
              </a:rPr>
              <a:t>School Finance – Legislative Updates</a:t>
            </a:r>
            <a:endParaRPr lang="en-US" b="1"/>
          </a:p>
        </p:txBody>
      </p:sp>
      <p:sp>
        <p:nvSpPr>
          <p:cNvPr id="3" name="Content Placeholder 2">
            <a:extLst>
              <a:ext uri="{FF2B5EF4-FFF2-40B4-BE49-F238E27FC236}">
                <a16:creationId xmlns:a16="http://schemas.microsoft.com/office/drawing/2014/main" id="{F313B17B-BB08-28E8-8A36-05ECF0153455}"/>
              </a:ext>
            </a:extLst>
          </p:cNvPr>
          <p:cNvSpPr>
            <a:spLocks noGrp="1"/>
          </p:cNvSpPr>
          <p:nvPr>
            <p:ph idx="1"/>
          </p:nvPr>
        </p:nvSpPr>
        <p:spPr>
          <a:xfrm>
            <a:off x="301061" y="1680891"/>
            <a:ext cx="7884640" cy="4332560"/>
          </a:xfrm>
        </p:spPr>
        <p:txBody>
          <a:bodyPr vert="horz" lIns="91440" tIns="45720" rIns="91440" bIns="45720" rtlCol="0" anchor="t">
            <a:normAutofit lnSpcReduction="10000"/>
          </a:bodyPr>
          <a:lstStyle/>
          <a:p>
            <a:r>
              <a:rPr lang="en-US" sz="2800">
                <a:ea typeface="Calibri"/>
                <a:cs typeface="Calibri" panose="020F0502020204030204"/>
              </a:rPr>
              <a:t>HB24-1389 – Newcomer Funding</a:t>
            </a:r>
            <a:endParaRPr lang="en-US" sz="2800">
              <a:cs typeface="Calibri"/>
            </a:endParaRPr>
          </a:p>
          <a:p>
            <a:endParaRPr lang="en-US" sz="2800">
              <a:ea typeface="Calibri"/>
              <a:cs typeface="Calibri" panose="020F0502020204030204"/>
            </a:endParaRPr>
          </a:p>
          <a:p>
            <a:r>
              <a:rPr lang="en-US" sz="2800">
                <a:ea typeface="Calibri"/>
                <a:cs typeface="Calibri" panose="020F0502020204030204"/>
              </a:rPr>
              <a:t>HB24-1363 – Charter Accountability Bill </a:t>
            </a:r>
          </a:p>
          <a:p>
            <a:endParaRPr lang="en-US" sz="2800">
              <a:cs typeface="Calibri"/>
            </a:endParaRPr>
          </a:p>
          <a:p>
            <a:r>
              <a:rPr lang="en-US" sz="2800">
                <a:cs typeface="Calibri"/>
              </a:rPr>
              <a:t>HB – 1154 – Charter Bonds</a:t>
            </a:r>
          </a:p>
          <a:p>
            <a:endParaRPr lang="en-US" sz="2800">
              <a:ea typeface="Calibri"/>
              <a:cs typeface="Calibri" panose="020F0502020204030204"/>
            </a:endParaRPr>
          </a:p>
          <a:p>
            <a:r>
              <a:rPr lang="en-US" sz="2800">
                <a:ea typeface="Calibri"/>
                <a:cs typeface="Calibri" panose="020F0502020204030204"/>
              </a:rPr>
              <a:t>HB – 1448 – School Finance Formula </a:t>
            </a:r>
          </a:p>
          <a:p>
            <a:endParaRPr lang="en-US" sz="2800">
              <a:ea typeface="Calibri"/>
              <a:cs typeface="Calibri" panose="020F0502020204030204"/>
            </a:endParaRPr>
          </a:p>
          <a:p>
            <a:r>
              <a:rPr lang="en-US" sz="2800">
                <a:ea typeface="Calibri"/>
                <a:cs typeface="Calibri" panose="020F0502020204030204"/>
              </a:rPr>
              <a:t>Mill Levy Equalization</a:t>
            </a:r>
          </a:p>
          <a:p>
            <a:pPr marL="0" indent="0">
              <a:buNone/>
            </a:pPr>
            <a:endParaRPr lang="en-US" sz="2800">
              <a:ea typeface="Calibri"/>
              <a:cs typeface="Calibri" panose="020F0502020204030204"/>
            </a:endParaRPr>
          </a:p>
          <a:p>
            <a:pPr marL="0" indent="0">
              <a:buNone/>
            </a:pPr>
            <a:endParaRPr lang="en-US" sz="2800">
              <a:ea typeface="Calibri"/>
              <a:cs typeface="Calibri" panose="020F0502020204030204"/>
            </a:endParaRPr>
          </a:p>
          <a:p>
            <a:pPr marL="0" indent="0">
              <a:buNone/>
            </a:pPr>
            <a:endParaRPr lang="en-US" sz="2800">
              <a:ea typeface="Calibri"/>
              <a:cs typeface="Calibri" panose="020F0502020204030204"/>
            </a:endParaRPr>
          </a:p>
        </p:txBody>
      </p:sp>
    </p:spTree>
    <p:extLst>
      <p:ext uri="{BB962C8B-B14F-4D97-AF65-F5344CB8AC3E}">
        <p14:creationId xmlns:p14="http://schemas.microsoft.com/office/powerpoint/2010/main" val="343145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F91A-304C-0398-40AF-03065EA40B32}"/>
              </a:ext>
            </a:extLst>
          </p:cNvPr>
          <p:cNvSpPr>
            <a:spLocks noGrp="1"/>
          </p:cNvSpPr>
          <p:nvPr>
            <p:ph type="title"/>
          </p:nvPr>
        </p:nvSpPr>
        <p:spPr/>
        <p:txBody>
          <a:bodyPr/>
          <a:lstStyle/>
          <a:p>
            <a:r>
              <a:rPr lang="en-US">
                <a:cs typeface="Calibri Light"/>
              </a:rPr>
              <a:t>Mill Levy Override Equalization</a:t>
            </a:r>
          </a:p>
        </p:txBody>
      </p:sp>
      <p:graphicFrame>
        <p:nvGraphicFramePr>
          <p:cNvPr id="4" name="Table 3">
            <a:extLst>
              <a:ext uri="{FF2B5EF4-FFF2-40B4-BE49-F238E27FC236}">
                <a16:creationId xmlns:a16="http://schemas.microsoft.com/office/drawing/2014/main" id="{DEDB95F4-0E6F-56A6-80BB-E58307A10A5C}"/>
              </a:ext>
            </a:extLst>
          </p:cNvPr>
          <p:cNvGraphicFramePr>
            <a:graphicFrameLocks noGrp="1"/>
          </p:cNvGraphicFramePr>
          <p:nvPr>
            <p:extLst>
              <p:ext uri="{D42A27DB-BD31-4B8C-83A1-F6EECF244321}">
                <p14:modId xmlns:p14="http://schemas.microsoft.com/office/powerpoint/2010/main" val="640832704"/>
              </p:ext>
            </p:extLst>
          </p:nvPr>
        </p:nvGraphicFramePr>
        <p:xfrm>
          <a:off x="451395" y="1266662"/>
          <a:ext cx="7923920" cy="4892040"/>
        </p:xfrm>
        <a:graphic>
          <a:graphicData uri="http://schemas.openxmlformats.org/drawingml/2006/table">
            <a:tbl>
              <a:tblPr firstRow="1" bandRow="1">
                <a:tableStyleId>{073A0DAA-6AF3-43AB-8588-CEC1D06C72B9}</a:tableStyleId>
              </a:tblPr>
              <a:tblGrid>
                <a:gridCol w="1980980">
                  <a:extLst>
                    <a:ext uri="{9D8B030D-6E8A-4147-A177-3AD203B41FA5}">
                      <a16:colId xmlns:a16="http://schemas.microsoft.com/office/drawing/2014/main" val="4114538838"/>
                    </a:ext>
                  </a:extLst>
                </a:gridCol>
                <a:gridCol w="1980980">
                  <a:extLst>
                    <a:ext uri="{9D8B030D-6E8A-4147-A177-3AD203B41FA5}">
                      <a16:colId xmlns:a16="http://schemas.microsoft.com/office/drawing/2014/main" val="1964650534"/>
                    </a:ext>
                  </a:extLst>
                </a:gridCol>
                <a:gridCol w="1980980">
                  <a:extLst>
                    <a:ext uri="{9D8B030D-6E8A-4147-A177-3AD203B41FA5}">
                      <a16:colId xmlns:a16="http://schemas.microsoft.com/office/drawing/2014/main" val="1276492846"/>
                    </a:ext>
                  </a:extLst>
                </a:gridCol>
                <a:gridCol w="1980980">
                  <a:extLst>
                    <a:ext uri="{9D8B030D-6E8A-4147-A177-3AD203B41FA5}">
                      <a16:colId xmlns:a16="http://schemas.microsoft.com/office/drawing/2014/main" val="3957244445"/>
                    </a:ext>
                  </a:extLst>
                </a:gridCol>
              </a:tblGrid>
              <a:tr h="231561">
                <a:tc>
                  <a:txBody>
                    <a:bodyPr/>
                    <a:lstStyle/>
                    <a:p>
                      <a:pPr algn="ctr"/>
                      <a:r>
                        <a:rPr lang="en-US" dirty="0"/>
                        <a:t>District</a:t>
                      </a:r>
                    </a:p>
                  </a:txBody>
                  <a:tcPr/>
                </a:tc>
                <a:tc>
                  <a:txBody>
                    <a:bodyPr/>
                    <a:lstStyle/>
                    <a:p>
                      <a:pPr algn="ctr"/>
                      <a:r>
                        <a:rPr lang="en-US" dirty="0"/>
                        <a:t>Total Projected FY25 MLO Revenue</a:t>
                      </a:r>
                    </a:p>
                  </a:txBody>
                  <a:tcPr/>
                </a:tc>
                <a:tc>
                  <a:txBody>
                    <a:bodyPr/>
                    <a:lstStyle/>
                    <a:p>
                      <a:pPr algn="ctr"/>
                      <a:r>
                        <a:rPr lang="en-US" dirty="0"/>
                        <a:t>OC FY24 Non-CSI Funded Pupil Count</a:t>
                      </a:r>
                    </a:p>
                  </a:txBody>
                  <a:tcPr/>
                </a:tc>
                <a:tc>
                  <a:txBody>
                    <a:bodyPr/>
                    <a:lstStyle/>
                    <a:p>
                      <a:pPr algn="ctr"/>
                      <a:r>
                        <a:rPr lang="en-US" dirty="0"/>
                        <a:t>Projected Per Pupil MLO Revenue</a:t>
                      </a:r>
                    </a:p>
                  </a:txBody>
                  <a:tcPr/>
                </a:tc>
                <a:extLst>
                  <a:ext uri="{0D108BD9-81ED-4DB2-BD59-A6C34878D82A}">
                    <a16:rowId xmlns:a16="http://schemas.microsoft.com/office/drawing/2014/main" val="3856709528"/>
                  </a:ext>
                </a:extLst>
              </a:tr>
              <a:tr h="231561">
                <a:tc>
                  <a:txBody>
                    <a:bodyPr/>
                    <a:lstStyle/>
                    <a:p>
                      <a:pPr lvl="0">
                        <a:buNone/>
                      </a:pPr>
                      <a:r>
                        <a:rPr lang="en-US" sz="1200" b="0" i="0" u="none" strike="noStrike" noProof="0" dirty="0">
                          <a:latin typeface="Calibri"/>
                        </a:rPr>
                        <a:t>ADAMS 12 FIVE STAR</a:t>
                      </a:r>
                      <a:endParaRPr lang="en-US" sz="1200"/>
                    </a:p>
                  </a:txBody>
                  <a:tcPr/>
                </a:tc>
                <a:tc>
                  <a:txBody>
                    <a:bodyPr/>
                    <a:lstStyle/>
                    <a:p>
                      <a:pPr lvl="0" algn="ctr">
                        <a:buNone/>
                      </a:pPr>
                      <a:r>
                        <a:rPr lang="en-US" sz="1200" b="0" i="0" u="none" strike="noStrike" noProof="0" dirty="0">
                          <a:latin typeface="Calibri"/>
                        </a:rPr>
                        <a:t>$67,615,648</a:t>
                      </a:r>
                      <a:endParaRPr lang="en-US" sz="1200" dirty="0"/>
                    </a:p>
                  </a:txBody>
                  <a:tcPr/>
                </a:tc>
                <a:tc>
                  <a:txBody>
                    <a:bodyPr/>
                    <a:lstStyle/>
                    <a:p>
                      <a:pPr algn="ctr"/>
                      <a:r>
                        <a:rPr lang="en-US" sz="1200" dirty="0"/>
                        <a:t>35,527</a:t>
                      </a:r>
                    </a:p>
                  </a:txBody>
                  <a:tcPr/>
                </a:tc>
                <a:tc>
                  <a:txBody>
                    <a:bodyPr/>
                    <a:lstStyle/>
                    <a:p>
                      <a:pPr algn="ctr"/>
                      <a:r>
                        <a:rPr lang="en-US" sz="1200" dirty="0"/>
                        <a:t>$2,185</a:t>
                      </a:r>
                    </a:p>
                  </a:txBody>
                  <a:tcPr/>
                </a:tc>
                <a:extLst>
                  <a:ext uri="{0D108BD9-81ED-4DB2-BD59-A6C34878D82A}">
                    <a16:rowId xmlns:a16="http://schemas.microsoft.com/office/drawing/2014/main" val="3473557026"/>
                  </a:ext>
                </a:extLst>
              </a:tr>
              <a:tr h="231561">
                <a:tc>
                  <a:txBody>
                    <a:bodyPr/>
                    <a:lstStyle/>
                    <a:p>
                      <a:pPr lvl="0">
                        <a:buNone/>
                      </a:pPr>
                      <a:r>
                        <a:rPr lang="en-US" sz="1200" b="0" i="0" u="none" strike="noStrike" noProof="0" dirty="0">
                          <a:latin typeface="Calibri"/>
                        </a:rPr>
                        <a:t>AURORA</a:t>
                      </a:r>
                      <a:endParaRPr lang="en-US" sz="1200"/>
                    </a:p>
                  </a:txBody>
                  <a:tcPr/>
                </a:tc>
                <a:tc>
                  <a:txBody>
                    <a:bodyPr/>
                    <a:lstStyle/>
                    <a:p>
                      <a:pPr lvl="0" algn="ctr">
                        <a:buNone/>
                      </a:pPr>
                      <a:r>
                        <a:rPr lang="en-US" sz="1200" b="0" i="0" u="none" strike="noStrike" noProof="0" dirty="0">
                          <a:latin typeface="Calibri"/>
                        </a:rPr>
                        <a:t>$117,405,439</a:t>
                      </a:r>
                      <a:endParaRPr lang="en-US" sz="1200" dirty="0"/>
                    </a:p>
                  </a:txBody>
                  <a:tcPr/>
                </a:tc>
                <a:tc>
                  <a:txBody>
                    <a:bodyPr/>
                    <a:lstStyle/>
                    <a:p>
                      <a:pPr lvl="0" algn="ctr">
                        <a:buNone/>
                      </a:pPr>
                      <a:r>
                        <a:rPr lang="en-US" sz="1200" dirty="0"/>
                        <a:t>36,707</a:t>
                      </a:r>
                    </a:p>
                  </a:txBody>
                  <a:tcPr/>
                </a:tc>
                <a:tc>
                  <a:txBody>
                    <a:bodyPr/>
                    <a:lstStyle/>
                    <a:p>
                      <a:pPr lvl="0" algn="ctr">
                        <a:buNone/>
                      </a:pPr>
                      <a:r>
                        <a:rPr lang="en-US" sz="1200" dirty="0"/>
                        <a:t>$3,551</a:t>
                      </a:r>
                    </a:p>
                  </a:txBody>
                  <a:tcPr/>
                </a:tc>
                <a:extLst>
                  <a:ext uri="{0D108BD9-81ED-4DB2-BD59-A6C34878D82A}">
                    <a16:rowId xmlns:a16="http://schemas.microsoft.com/office/drawing/2014/main" val="4228777630"/>
                  </a:ext>
                </a:extLst>
              </a:tr>
              <a:tr h="231561">
                <a:tc>
                  <a:txBody>
                    <a:bodyPr/>
                    <a:lstStyle/>
                    <a:p>
                      <a:pPr lvl="0">
                        <a:buNone/>
                      </a:pPr>
                      <a:r>
                        <a:rPr lang="en-US" sz="1200" b="0" i="0" u="none" strike="noStrike" noProof="0" dirty="0">
                          <a:latin typeface="Calibri"/>
                        </a:rPr>
                        <a:t>BRIGHTON 27J</a:t>
                      </a:r>
                      <a:endParaRPr lang="en-US" sz="1200"/>
                    </a:p>
                  </a:txBody>
                  <a:tcPr/>
                </a:tc>
                <a:tc>
                  <a:txBody>
                    <a:bodyPr/>
                    <a:lstStyle/>
                    <a:p>
                      <a:pPr lvl="0" algn="ctr">
                        <a:buNone/>
                      </a:pPr>
                      <a:r>
                        <a:rPr lang="en-US" sz="1200" b="0" i="0" u="none" strike="noStrike" noProof="0" dirty="0">
                          <a:latin typeface="Calibri"/>
                        </a:rPr>
                        <a:t>$24,950,592</a:t>
                      </a:r>
                      <a:endParaRPr lang="en-US" sz="1200" dirty="0"/>
                    </a:p>
                  </a:txBody>
                  <a:tcPr/>
                </a:tc>
                <a:tc>
                  <a:txBody>
                    <a:bodyPr/>
                    <a:lstStyle/>
                    <a:p>
                      <a:pPr algn="ctr"/>
                      <a:r>
                        <a:rPr lang="en-US" sz="1200" dirty="0"/>
                        <a:t>22,250</a:t>
                      </a:r>
                    </a:p>
                  </a:txBody>
                  <a:tcPr/>
                </a:tc>
                <a:tc>
                  <a:txBody>
                    <a:bodyPr/>
                    <a:lstStyle/>
                    <a:p>
                      <a:pPr algn="ctr"/>
                      <a:r>
                        <a:rPr lang="en-US" sz="1200" dirty="0"/>
                        <a:t>$1,261</a:t>
                      </a:r>
                    </a:p>
                  </a:txBody>
                  <a:tcPr/>
                </a:tc>
                <a:extLst>
                  <a:ext uri="{0D108BD9-81ED-4DB2-BD59-A6C34878D82A}">
                    <a16:rowId xmlns:a16="http://schemas.microsoft.com/office/drawing/2014/main" val="26802032"/>
                  </a:ext>
                </a:extLst>
              </a:tr>
              <a:tr h="231561">
                <a:tc>
                  <a:txBody>
                    <a:bodyPr/>
                    <a:lstStyle/>
                    <a:p>
                      <a:pPr lvl="0">
                        <a:buNone/>
                      </a:pPr>
                      <a:r>
                        <a:rPr lang="en-US" sz="1200" b="0" i="0" u="none" strike="noStrike" noProof="0" dirty="0">
                          <a:latin typeface="Calibri"/>
                        </a:rPr>
                        <a:t>COLORADO SPRINGS</a:t>
                      </a:r>
                      <a:endParaRPr lang="en-US" sz="1200"/>
                    </a:p>
                  </a:txBody>
                  <a:tcPr/>
                </a:tc>
                <a:tc>
                  <a:txBody>
                    <a:bodyPr/>
                    <a:lstStyle/>
                    <a:p>
                      <a:pPr lvl="0" algn="ctr">
                        <a:buNone/>
                      </a:pPr>
                      <a:r>
                        <a:rPr lang="en-US" sz="1200" b="0" i="0" u="none" strike="noStrike" noProof="0" dirty="0">
                          <a:latin typeface="Calibri"/>
                        </a:rPr>
                        <a:t>$78,814,210</a:t>
                      </a:r>
                      <a:endParaRPr lang="en-US" sz="1200" dirty="0"/>
                    </a:p>
                  </a:txBody>
                  <a:tcPr/>
                </a:tc>
                <a:tc>
                  <a:txBody>
                    <a:bodyPr/>
                    <a:lstStyle/>
                    <a:p>
                      <a:pPr lvl="0" algn="ctr">
                        <a:buNone/>
                      </a:pPr>
                      <a:r>
                        <a:rPr lang="en-US" sz="1200" dirty="0"/>
                        <a:t>22,660</a:t>
                      </a:r>
                    </a:p>
                  </a:txBody>
                  <a:tcPr/>
                </a:tc>
                <a:tc>
                  <a:txBody>
                    <a:bodyPr/>
                    <a:lstStyle/>
                    <a:p>
                      <a:pPr lvl="0" algn="ctr">
                        <a:buNone/>
                      </a:pPr>
                      <a:r>
                        <a:rPr lang="en-US" sz="1200" dirty="0"/>
                        <a:t>$3,957</a:t>
                      </a:r>
                    </a:p>
                  </a:txBody>
                  <a:tcPr/>
                </a:tc>
                <a:extLst>
                  <a:ext uri="{0D108BD9-81ED-4DB2-BD59-A6C34878D82A}">
                    <a16:rowId xmlns:a16="http://schemas.microsoft.com/office/drawing/2014/main" val="1471490103"/>
                  </a:ext>
                </a:extLst>
              </a:tr>
              <a:tr h="231561">
                <a:tc>
                  <a:txBody>
                    <a:bodyPr/>
                    <a:lstStyle/>
                    <a:p>
                      <a:pPr lvl="0">
                        <a:buNone/>
                      </a:pPr>
                      <a:r>
                        <a:rPr lang="en-US" sz="1200" b="0" i="0" u="none" strike="noStrike" noProof="0" dirty="0">
                          <a:latin typeface="Calibri"/>
                        </a:rPr>
                        <a:t>ADAMS 14 – Commerce City</a:t>
                      </a:r>
                      <a:endParaRPr lang="en-US" sz="1200"/>
                    </a:p>
                  </a:txBody>
                  <a:tcPr/>
                </a:tc>
                <a:tc>
                  <a:txBody>
                    <a:bodyPr/>
                    <a:lstStyle/>
                    <a:p>
                      <a:pPr lvl="0" algn="ctr">
                        <a:buNone/>
                      </a:pPr>
                      <a:r>
                        <a:rPr lang="en-US" sz="1200" b="0" i="0" u="none" strike="noStrike" noProof="0" dirty="0">
                          <a:latin typeface="Calibri"/>
                        </a:rPr>
                        <a:t>$4,890,097</a:t>
                      </a:r>
                      <a:endParaRPr lang="en-US" sz="1200" dirty="0"/>
                    </a:p>
                  </a:txBody>
                  <a:tcPr/>
                </a:tc>
                <a:tc>
                  <a:txBody>
                    <a:bodyPr/>
                    <a:lstStyle/>
                    <a:p>
                      <a:pPr lvl="0" algn="ctr">
                        <a:buNone/>
                      </a:pPr>
                      <a:r>
                        <a:rPr lang="en-US" sz="1200" dirty="0"/>
                        <a:t>5,503</a:t>
                      </a:r>
                    </a:p>
                  </a:txBody>
                  <a:tcPr/>
                </a:tc>
                <a:tc>
                  <a:txBody>
                    <a:bodyPr/>
                    <a:lstStyle/>
                    <a:p>
                      <a:pPr lvl="0" algn="ctr">
                        <a:buNone/>
                      </a:pPr>
                      <a:r>
                        <a:rPr lang="en-US" sz="1200" dirty="0"/>
                        <a:t>$2,505</a:t>
                      </a:r>
                    </a:p>
                  </a:txBody>
                  <a:tcPr/>
                </a:tc>
                <a:extLst>
                  <a:ext uri="{0D108BD9-81ED-4DB2-BD59-A6C34878D82A}">
                    <a16:rowId xmlns:a16="http://schemas.microsoft.com/office/drawing/2014/main" val="3032194287"/>
                  </a:ext>
                </a:extLst>
              </a:tr>
              <a:tr h="231561">
                <a:tc>
                  <a:txBody>
                    <a:bodyPr/>
                    <a:lstStyle/>
                    <a:p>
                      <a:pPr lvl="0">
                        <a:buNone/>
                      </a:pPr>
                      <a:r>
                        <a:rPr lang="en-US" sz="1200" b="0" i="0" u="none" strike="noStrike" noProof="0" dirty="0">
                          <a:latin typeface="Calibri"/>
                        </a:rPr>
                        <a:t>DOUGLAS</a:t>
                      </a:r>
                      <a:endParaRPr lang="en-US" sz="1200"/>
                    </a:p>
                  </a:txBody>
                  <a:tcPr/>
                </a:tc>
                <a:tc>
                  <a:txBody>
                    <a:bodyPr/>
                    <a:lstStyle/>
                    <a:p>
                      <a:pPr lvl="0" algn="ctr">
                        <a:buNone/>
                      </a:pPr>
                      <a:r>
                        <a:rPr lang="en-US" sz="1200" b="0" i="0" u="none" strike="noStrike" noProof="0" dirty="0">
                          <a:latin typeface="Calibri"/>
                        </a:rPr>
                        <a:t>$139,717,914</a:t>
                      </a:r>
                      <a:endParaRPr lang="en-US" sz="1200" dirty="0"/>
                    </a:p>
                  </a:txBody>
                  <a:tcPr/>
                </a:tc>
                <a:tc>
                  <a:txBody>
                    <a:bodyPr/>
                    <a:lstStyle/>
                    <a:p>
                      <a:pPr lvl="0" algn="ctr">
                        <a:buNone/>
                      </a:pPr>
                      <a:r>
                        <a:rPr lang="en-US" sz="1200" dirty="0"/>
                        <a:t>61,854</a:t>
                      </a:r>
                    </a:p>
                  </a:txBody>
                  <a:tcPr/>
                </a:tc>
                <a:tc>
                  <a:txBody>
                    <a:bodyPr/>
                    <a:lstStyle/>
                    <a:p>
                      <a:pPr lvl="0" algn="ctr">
                        <a:buNone/>
                      </a:pPr>
                      <a:r>
                        <a:rPr lang="en-US" sz="1200" dirty="0"/>
                        <a:t>$2,551</a:t>
                      </a:r>
                    </a:p>
                  </a:txBody>
                  <a:tcPr/>
                </a:tc>
                <a:extLst>
                  <a:ext uri="{0D108BD9-81ED-4DB2-BD59-A6C34878D82A}">
                    <a16:rowId xmlns:a16="http://schemas.microsoft.com/office/drawing/2014/main" val="3984174104"/>
                  </a:ext>
                </a:extLst>
              </a:tr>
              <a:tr h="231561">
                <a:tc>
                  <a:txBody>
                    <a:bodyPr/>
                    <a:lstStyle/>
                    <a:p>
                      <a:pPr lvl="0">
                        <a:buNone/>
                      </a:pPr>
                      <a:r>
                        <a:rPr lang="en-US" sz="1200" b="0" i="0" u="none" strike="noStrike" noProof="0" dirty="0">
                          <a:latin typeface="Calibri"/>
                        </a:rPr>
                        <a:t>DURANGO</a:t>
                      </a:r>
                      <a:endParaRPr lang="en-US" sz="1200"/>
                    </a:p>
                  </a:txBody>
                  <a:tcPr/>
                </a:tc>
                <a:tc>
                  <a:txBody>
                    <a:bodyPr/>
                    <a:lstStyle/>
                    <a:p>
                      <a:pPr lvl="0" algn="ctr">
                        <a:buNone/>
                      </a:pPr>
                      <a:r>
                        <a:rPr lang="en-US" sz="1200" b="0" i="0" u="none" strike="noStrike" noProof="0" dirty="0">
                          <a:latin typeface="Calibri"/>
                        </a:rPr>
                        <a:t>$12,579,474</a:t>
                      </a:r>
                      <a:endParaRPr lang="en-US" sz="1200" dirty="0"/>
                    </a:p>
                  </a:txBody>
                  <a:tcPr/>
                </a:tc>
                <a:tc>
                  <a:txBody>
                    <a:bodyPr/>
                    <a:lstStyle/>
                    <a:p>
                      <a:pPr lvl="0" algn="ctr">
                        <a:buNone/>
                      </a:pPr>
                      <a:r>
                        <a:rPr lang="en-US" sz="1200" dirty="0"/>
                        <a:t>5,139</a:t>
                      </a:r>
                    </a:p>
                  </a:txBody>
                  <a:tcPr/>
                </a:tc>
                <a:tc>
                  <a:txBody>
                    <a:bodyPr/>
                    <a:lstStyle/>
                    <a:p>
                      <a:pPr lvl="0" algn="ctr">
                        <a:buNone/>
                      </a:pPr>
                      <a:r>
                        <a:rPr lang="en-US" sz="1200" dirty="0"/>
                        <a:t>$2,721</a:t>
                      </a:r>
                    </a:p>
                  </a:txBody>
                  <a:tcPr/>
                </a:tc>
                <a:extLst>
                  <a:ext uri="{0D108BD9-81ED-4DB2-BD59-A6C34878D82A}">
                    <a16:rowId xmlns:a16="http://schemas.microsoft.com/office/drawing/2014/main" val="181642084"/>
                  </a:ext>
                </a:extLst>
              </a:tr>
              <a:tr h="231561">
                <a:tc>
                  <a:txBody>
                    <a:bodyPr/>
                    <a:lstStyle/>
                    <a:p>
                      <a:pPr lvl="0">
                        <a:buNone/>
                      </a:pPr>
                      <a:r>
                        <a:rPr lang="en-US" sz="1200" b="0" i="0" u="none" strike="noStrike" noProof="0" dirty="0">
                          <a:latin typeface="Calibri"/>
                        </a:rPr>
                        <a:t>EAGLE</a:t>
                      </a:r>
                      <a:endParaRPr lang="en-US" sz="1200"/>
                    </a:p>
                  </a:txBody>
                  <a:tcPr/>
                </a:tc>
                <a:tc>
                  <a:txBody>
                    <a:bodyPr/>
                    <a:lstStyle/>
                    <a:p>
                      <a:pPr lvl="0" algn="ctr">
                        <a:buNone/>
                      </a:pPr>
                      <a:r>
                        <a:rPr lang="en-US" sz="1200" b="0" i="0" u="none" strike="noStrike" noProof="0" dirty="0">
                          <a:latin typeface="Calibri"/>
                        </a:rPr>
                        <a:t>$16,085,242</a:t>
                      </a:r>
                      <a:endParaRPr lang="en-US" sz="1200" dirty="0"/>
                    </a:p>
                  </a:txBody>
                  <a:tcPr/>
                </a:tc>
                <a:tc>
                  <a:txBody>
                    <a:bodyPr/>
                    <a:lstStyle/>
                    <a:p>
                      <a:pPr lvl="0" algn="ctr">
                        <a:buNone/>
                      </a:pPr>
                      <a:r>
                        <a:rPr lang="en-US" sz="1200" dirty="0"/>
                        <a:t>6,399</a:t>
                      </a:r>
                    </a:p>
                  </a:txBody>
                  <a:tcPr/>
                </a:tc>
                <a:tc>
                  <a:txBody>
                    <a:bodyPr/>
                    <a:lstStyle/>
                    <a:p>
                      <a:pPr lvl="0" algn="ctr">
                        <a:buNone/>
                      </a:pPr>
                      <a:r>
                        <a:rPr lang="en-US" sz="1200" dirty="0"/>
                        <a:t>$2,721</a:t>
                      </a:r>
                    </a:p>
                  </a:txBody>
                  <a:tcPr/>
                </a:tc>
                <a:extLst>
                  <a:ext uri="{0D108BD9-81ED-4DB2-BD59-A6C34878D82A}">
                    <a16:rowId xmlns:a16="http://schemas.microsoft.com/office/drawing/2014/main" val="1290843821"/>
                  </a:ext>
                </a:extLst>
              </a:tr>
              <a:tr h="231561">
                <a:tc>
                  <a:txBody>
                    <a:bodyPr/>
                    <a:lstStyle/>
                    <a:p>
                      <a:pPr lvl="0">
                        <a:buNone/>
                      </a:pPr>
                      <a:r>
                        <a:rPr lang="en-US" sz="1200" b="0" i="0" u="none" strike="noStrike" noProof="0" dirty="0">
                          <a:latin typeface="Calibri"/>
                        </a:rPr>
                        <a:t>JEFFERSON COUNTY</a:t>
                      </a:r>
                      <a:endParaRPr lang="en-US" sz="1200"/>
                    </a:p>
                  </a:txBody>
                  <a:tcPr/>
                </a:tc>
                <a:tc>
                  <a:txBody>
                    <a:bodyPr/>
                    <a:lstStyle/>
                    <a:p>
                      <a:pPr lvl="0" algn="ctr">
                        <a:buNone/>
                      </a:pPr>
                      <a:r>
                        <a:rPr lang="en-US" sz="1200" b="0" i="0" u="none" strike="noStrike" noProof="0" dirty="0">
                          <a:latin typeface="Calibri"/>
                        </a:rPr>
                        <a:t>$152,665,310</a:t>
                      </a:r>
                      <a:endParaRPr lang="en-US" sz="1200" dirty="0"/>
                    </a:p>
                  </a:txBody>
                  <a:tcPr/>
                </a:tc>
                <a:tc>
                  <a:txBody>
                    <a:bodyPr/>
                    <a:lstStyle/>
                    <a:p>
                      <a:pPr lvl="0" algn="ctr">
                        <a:buNone/>
                      </a:pPr>
                      <a:r>
                        <a:rPr lang="en-US" sz="1200" dirty="0"/>
                        <a:t>75,996</a:t>
                      </a:r>
                    </a:p>
                  </a:txBody>
                  <a:tcPr/>
                </a:tc>
                <a:tc>
                  <a:txBody>
                    <a:bodyPr/>
                    <a:lstStyle/>
                    <a:p>
                      <a:pPr lvl="0" algn="ctr">
                        <a:buNone/>
                      </a:pPr>
                      <a:r>
                        <a:rPr lang="en-US" sz="1200" dirty="0"/>
                        <a:t>$2,239</a:t>
                      </a:r>
                    </a:p>
                  </a:txBody>
                  <a:tcPr/>
                </a:tc>
                <a:extLst>
                  <a:ext uri="{0D108BD9-81ED-4DB2-BD59-A6C34878D82A}">
                    <a16:rowId xmlns:a16="http://schemas.microsoft.com/office/drawing/2014/main" val="2196244641"/>
                  </a:ext>
                </a:extLst>
              </a:tr>
              <a:tr h="231561">
                <a:tc>
                  <a:txBody>
                    <a:bodyPr/>
                    <a:lstStyle/>
                    <a:p>
                      <a:pPr lvl="0">
                        <a:buNone/>
                      </a:pPr>
                      <a:r>
                        <a:rPr lang="en-US" sz="1200" b="0" i="0" u="none" strike="noStrike" noProof="0" dirty="0">
                          <a:latin typeface="Calibri"/>
                        </a:rPr>
                        <a:t>MESA VALLEY</a:t>
                      </a:r>
                      <a:endParaRPr lang="en-US" sz="1200"/>
                    </a:p>
                  </a:txBody>
                  <a:tcPr/>
                </a:tc>
                <a:tc>
                  <a:txBody>
                    <a:bodyPr/>
                    <a:lstStyle/>
                    <a:p>
                      <a:pPr lvl="0" algn="ctr">
                        <a:buNone/>
                      </a:pPr>
                      <a:r>
                        <a:rPr lang="en-US" sz="1200" b="0" i="0" u="none" strike="noStrike" noProof="0" dirty="0">
                          <a:latin typeface="Calibri"/>
                        </a:rPr>
                        <a:t>$16,470,675</a:t>
                      </a:r>
                      <a:endParaRPr lang="en-US" sz="1200" dirty="0"/>
                    </a:p>
                  </a:txBody>
                  <a:tcPr/>
                </a:tc>
                <a:tc>
                  <a:txBody>
                    <a:bodyPr/>
                    <a:lstStyle/>
                    <a:p>
                      <a:pPr lvl="0" algn="ctr">
                        <a:buNone/>
                      </a:pPr>
                      <a:r>
                        <a:rPr lang="en-US" sz="1200" dirty="0"/>
                        <a:t>20,260</a:t>
                      </a:r>
                    </a:p>
                  </a:txBody>
                  <a:tcPr/>
                </a:tc>
                <a:tc>
                  <a:txBody>
                    <a:bodyPr/>
                    <a:lstStyle/>
                    <a:p>
                      <a:pPr lvl="0" algn="ctr">
                        <a:buNone/>
                      </a:pPr>
                      <a:r>
                        <a:rPr lang="en-US" sz="1200" dirty="0"/>
                        <a:t>$937</a:t>
                      </a:r>
                    </a:p>
                  </a:txBody>
                  <a:tcPr/>
                </a:tc>
                <a:extLst>
                  <a:ext uri="{0D108BD9-81ED-4DB2-BD59-A6C34878D82A}">
                    <a16:rowId xmlns:a16="http://schemas.microsoft.com/office/drawing/2014/main" val="2456671314"/>
                  </a:ext>
                </a:extLst>
              </a:tr>
              <a:tr h="231561">
                <a:tc>
                  <a:txBody>
                    <a:bodyPr/>
                    <a:lstStyle/>
                    <a:p>
                      <a:pPr lvl="0">
                        <a:buNone/>
                      </a:pPr>
                      <a:r>
                        <a:rPr lang="en-US" sz="1200" b="0" i="0" u="none" strike="noStrike" noProof="0" dirty="0">
                          <a:latin typeface="Calibri"/>
                        </a:rPr>
                        <a:t>MONTEZUMA-CORTEZ</a:t>
                      </a:r>
                      <a:endParaRPr lang="en-US" sz="1200"/>
                    </a:p>
                  </a:txBody>
                  <a:tcPr/>
                </a:tc>
                <a:tc>
                  <a:txBody>
                    <a:bodyPr/>
                    <a:lstStyle/>
                    <a:p>
                      <a:pPr lvl="0" algn="ctr">
                        <a:buNone/>
                      </a:pPr>
                      <a:r>
                        <a:rPr lang="en-US" sz="1200" b="0" i="0" u="none" strike="noStrike" noProof="0" dirty="0">
                          <a:latin typeface="Calibri"/>
                        </a:rPr>
                        <a:t>$0</a:t>
                      </a:r>
                      <a:endParaRPr lang="en-US" sz="1200" dirty="0"/>
                    </a:p>
                  </a:txBody>
                  <a:tcPr/>
                </a:tc>
                <a:tc>
                  <a:txBody>
                    <a:bodyPr/>
                    <a:lstStyle/>
                    <a:p>
                      <a:pPr lvl="0" algn="ctr">
                        <a:buNone/>
                      </a:pPr>
                      <a:r>
                        <a:rPr lang="en-US" sz="1200" dirty="0"/>
                        <a:t>2,484</a:t>
                      </a:r>
                    </a:p>
                  </a:txBody>
                  <a:tcPr/>
                </a:tc>
                <a:tc>
                  <a:txBody>
                    <a:bodyPr/>
                    <a:lstStyle/>
                    <a:p>
                      <a:pPr lvl="0" algn="ctr">
                        <a:buNone/>
                      </a:pPr>
                      <a:r>
                        <a:rPr lang="en-US" sz="1200" dirty="0"/>
                        <a:t>$0</a:t>
                      </a:r>
                    </a:p>
                  </a:txBody>
                  <a:tcPr/>
                </a:tc>
                <a:extLst>
                  <a:ext uri="{0D108BD9-81ED-4DB2-BD59-A6C34878D82A}">
                    <a16:rowId xmlns:a16="http://schemas.microsoft.com/office/drawing/2014/main" val="2937089007"/>
                  </a:ext>
                </a:extLst>
              </a:tr>
              <a:tr h="231561">
                <a:tc>
                  <a:txBody>
                    <a:bodyPr/>
                    <a:lstStyle/>
                    <a:p>
                      <a:pPr lvl="0">
                        <a:buNone/>
                      </a:pPr>
                      <a:r>
                        <a:rPr lang="en-US" sz="1200" b="0" i="0" u="none" strike="noStrike" noProof="0" dirty="0">
                          <a:latin typeface="Calibri"/>
                        </a:rPr>
                        <a:t>POUDRE</a:t>
                      </a:r>
                      <a:endParaRPr lang="en-US" sz="1200"/>
                    </a:p>
                  </a:txBody>
                  <a:tcPr/>
                </a:tc>
                <a:tc>
                  <a:txBody>
                    <a:bodyPr/>
                    <a:lstStyle/>
                    <a:p>
                      <a:pPr lvl="0" algn="ctr">
                        <a:buNone/>
                      </a:pPr>
                      <a:r>
                        <a:rPr lang="en-US" sz="1200" b="0" i="0" u="none" strike="noStrike" noProof="0" dirty="0">
                          <a:latin typeface="Calibri"/>
                        </a:rPr>
                        <a:t>$63,920,930</a:t>
                      </a:r>
                      <a:endParaRPr lang="en-US" sz="1200" dirty="0"/>
                    </a:p>
                  </a:txBody>
                  <a:tcPr/>
                </a:tc>
                <a:tc>
                  <a:txBody>
                    <a:bodyPr/>
                    <a:lstStyle/>
                    <a:p>
                      <a:pPr algn="ctr"/>
                      <a:r>
                        <a:rPr lang="en-US" sz="1200" dirty="0"/>
                        <a:t>29,400</a:t>
                      </a:r>
                    </a:p>
                  </a:txBody>
                  <a:tcPr/>
                </a:tc>
                <a:tc>
                  <a:txBody>
                    <a:bodyPr/>
                    <a:lstStyle/>
                    <a:p>
                      <a:pPr algn="ctr"/>
                      <a:r>
                        <a:rPr lang="en-US" sz="1200" dirty="0"/>
                        <a:t>$2,447</a:t>
                      </a:r>
                    </a:p>
                  </a:txBody>
                  <a:tcPr/>
                </a:tc>
                <a:extLst>
                  <a:ext uri="{0D108BD9-81ED-4DB2-BD59-A6C34878D82A}">
                    <a16:rowId xmlns:a16="http://schemas.microsoft.com/office/drawing/2014/main" val="2353825856"/>
                  </a:ext>
                </a:extLst>
              </a:tr>
              <a:tr h="231561">
                <a:tc>
                  <a:txBody>
                    <a:bodyPr/>
                    <a:lstStyle/>
                    <a:p>
                      <a:pPr lvl="0">
                        <a:buNone/>
                      </a:pPr>
                      <a:r>
                        <a:rPr lang="en-US" sz="1200" b="0" i="0" u="none" strike="noStrike" noProof="0" dirty="0">
                          <a:latin typeface="Calibri"/>
                        </a:rPr>
                        <a:t>ROARING FORK</a:t>
                      </a:r>
                      <a:endParaRPr lang="en-US" sz="1200"/>
                    </a:p>
                  </a:txBody>
                  <a:tcPr/>
                </a:tc>
                <a:tc>
                  <a:txBody>
                    <a:bodyPr/>
                    <a:lstStyle/>
                    <a:p>
                      <a:pPr lvl="0" algn="ctr">
                        <a:buNone/>
                      </a:pPr>
                      <a:r>
                        <a:rPr lang="en-US" sz="1200" b="0" i="0" u="none" strike="noStrike" noProof="0" dirty="0">
                          <a:latin typeface="Calibri"/>
                        </a:rPr>
                        <a:t>$17,045,300</a:t>
                      </a:r>
                      <a:endParaRPr lang="en-US" sz="1200" dirty="0"/>
                    </a:p>
                  </a:txBody>
                  <a:tcPr/>
                </a:tc>
                <a:tc>
                  <a:txBody>
                    <a:bodyPr/>
                    <a:lstStyle/>
                    <a:p>
                      <a:pPr algn="ctr"/>
                      <a:r>
                        <a:rPr lang="en-US" sz="1200" dirty="0"/>
                        <a:t>5,661</a:t>
                      </a:r>
                    </a:p>
                  </a:txBody>
                  <a:tcPr/>
                </a:tc>
                <a:tc>
                  <a:txBody>
                    <a:bodyPr/>
                    <a:lstStyle/>
                    <a:p>
                      <a:pPr algn="ctr"/>
                      <a:r>
                        <a:rPr lang="en-US" sz="1200" dirty="0"/>
                        <a:t>$3,304</a:t>
                      </a:r>
                    </a:p>
                  </a:txBody>
                  <a:tcPr/>
                </a:tc>
                <a:extLst>
                  <a:ext uri="{0D108BD9-81ED-4DB2-BD59-A6C34878D82A}">
                    <a16:rowId xmlns:a16="http://schemas.microsoft.com/office/drawing/2014/main" val="375816272"/>
                  </a:ext>
                </a:extLst>
              </a:tr>
              <a:tr h="231561">
                <a:tc>
                  <a:txBody>
                    <a:bodyPr/>
                    <a:lstStyle/>
                    <a:p>
                      <a:pPr lvl="0">
                        <a:buNone/>
                      </a:pPr>
                      <a:r>
                        <a:rPr lang="en-US" sz="1200" b="0" i="0" u="none" strike="noStrike" noProof="0" dirty="0">
                          <a:latin typeface="Calibri"/>
                        </a:rPr>
                        <a:t>SALIDA</a:t>
                      </a:r>
                      <a:endParaRPr lang="en-US" sz="1200" dirty="0"/>
                    </a:p>
                  </a:txBody>
                  <a:tcPr/>
                </a:tc>
                <a:tc>
                  <a:txBody>
                    <a:bodyPr/>
                    <a:lstStyle/>
                    <a:p>
                      <a:pPr lvl="0" algn="ctr">
                        <a:buNone/>
                      </a:pPr>
                      <a:r>
                        <a:rPr lang="en-US" sz="1200" b="0" i="0" u="none" strike="noStrike" noProof="0" dirty="0">
                          <a:latin typeface="Calibri"/>
                        </a:rPr>
                        <a:t>$2,889,768</a:t>
                      </a:r>
                      <a:endParaRPr lang="en-US" sz="1200" dirty="0"/>
                    </a:p>
                  </a:txBody>
                  <a:tcPr/>
                </a:tc>
                <a:tc>
                  <a:txBody>
                    <a:bodyPr/>
                    <a:lstStyle/>
                    <a:p>
                      <a:pPr algn="ctr"/>
                      <a:r>
                        <a:rPr lang="en-US" sz="1200" dirty="0"/>
                        <a:t>1,259</a:t>
                      </a:r>
                    </a:p>
                  </a:txBody>
                  <a:tcPr/>
                </a:tc>
                <a:tc>
                  <a:txBody>
                    <a:bodyPr/>
                    <a:lstStyle/>
                    <a:p>
                      <a:pPr algn="ctr"/>
                      <a:r>
                        <a:rPr lang="en-US" sz="1200" dirty="0"/>
                        <a:t>$2,560</a:t>
                      </a:r>
                    </a:p>
                  </a:txBody>
                  <a:tcPr/>
                </a:tc>
                <a:extLst>
                  <a:ext uri="{0D108BD9-81ED-4DB2-BD59-A6C34878D82A}">
                    <a16:rowId xmlns:a16="http://schemas.microsoft.com/office/drawing/2014/main" val="532729760"/>
                  </a:ext>
                </a:extLst>
              </a:tr>
              <a:tr h="231561">
                <a:tc>
                  <a:txBody>
                    <a:bodyPr/>
                    <a:lstStyle/>
                    <a:p>
                      <a:pPr lvl="0">
                        <a:buNone/>
                      </a:pPr>
                      <a:r>
                        <a:rPr lang="en-US" sz="1200" b="0" i="0" u="none" strike="noStrike" noProof="0" dirty="0">
                          <a:latin typeface="Calibri"/>
                        </a:rPr>
                        <a:t>STEAMBOAT SPRINGS</a:t>
                      </a:r>
                      <a:endParaRPr lang="en-US" sz="1200" dirty="0"/>
                    </a:p>
                  </a:txBody>
                  <a:tcPr/>
                </a:tc>
                <a:tc>
                  <a:txBody>
                    <a:bodyPr/>
                    <a:lstStyle/>
                    <a:p>
                      <a:pPr lvl="0" algn="ctr">
                        <a:buNone/>
                      </a:pPr>
                      <a:r>
                        <a:rPr lang="en-US" sz="1200" b="0" i="0" u="none" strike="noStrike" noProof="0" dirty="0">
                          <a:latin typeface="Calibri"/>
                        </a:rPr>
                        <a:t>$5,766,865</a:t>
                      </a:r>
                      <a:endParaRPr lang="en-US" sz="1200" dirty="0"/>
                    </a:p>
                  </a:txBody>
                  <a:tcPr/>
                </a:tc>
                <a:tc>
                  <a:txBody>
                    <a:bodyPr/>
                    <a:lstStyle/>
                    <a:p>
                      <a:pPr algn="ctr"/>
                      <a:r>
                        <a:rPr lang="en-US" sz="1200" dirty="0"/>
                        <a:t>2,568</a:t>
                      </a:r>
                    </a:p>
                  </a:txBody>
                  <a:tcPr/>
                </a:tc>
                <a:tc>
                  <a:txBody>
                    <a:bodyPr/>
                    <a:lstStyle/>
                    <a:p>
                      <a:pPr algn="ctr"/>
                      <a:r>
                        <a:rPr lang="en-US" sz="1200" dirty="0"/>
                        <a:t>$2,444</a:t>
                      </a:r>
                    </a:p>
                  </a:txBody>
                  <a:tcPr/>
                </a:tc>
                <a:extLst>
                  <a:ext uri="{0D108BD9-81ED-4DB2-BD59-A6C34878D82A}">
                    <a16:rowId xmlns:a16="http://schemas.microsoft.com/office/drawing/2014/main" val="445974231"/>
                  </a:ext>
                </a:extLst>
              </a:tr>
              <a:tr h="231561">
                <a:tc>
                  <a:txBody>
                    <a:bodyPr/>
                    <a:lstStyle/>
                    <a:p>
                      <a:pPr lvl="0">
                        <a:buNone/>
                      </a:pPr>
                      <a:r>
                        <a:rPr lang="en-US" sz="1200" b="0" i="0" u="none" strike="noStrike" noProof="0" dirty="0">
                          <a:latin typeface="Calibri"/>
                        </a:rPr>
                        <a:t>WESTMINSTER 50</a:t>
                      </a:r>
                      <a:endParaRPr lang="en-US" sz="1200" dirty="0"/>
                    </a:p>
                  </a:txBody>
                  <a:tcPr/>
                </a:tc>
                <a:tc>
                  <a:txBody>
                    <a:bodyPr/>
                    <a:lstStyle/>
                    <a:p>
                      <a:pPr lvl="0" algn="ctr">
                        <a:buNone/>
                      </a:pPr>
                      <a:r>
                        <a:rPr lang="en-US" sz="1200" b="0" i="0" u="none" strike="noStrike" noProof="0" dirty="0">
                          <a:latin typeface="Calibri"/>
                        </a:rPr>
                        <a:t>$27,149,910</a:t>
                      </a:r>
                      <a:endParaRPr lang="en-US" sz="1200" dirty="0"/>
                    </a:p>
                  </a:txBody>
                  <a:tcPr/>
                </a:tc>
                <a:tc>
                  <a:txBody>
                    <a:bodyPr/>
                    <a:lstStyle/>
                    <a:p>
                      <a:pPr algn="ctr"/>
                      <a:r>
                        <a:rPr lang="en-US" sz="1200" dirty="0"/>
                        <a:t>7,731</a:t>
                      </a:r>
                    </a:p>
                  </a:txBody>
                  <a:tcPr/>
                </a:tc>
                <a:tc>
                  <a:txBody>
                    <a:bodyPr/>
                    <a:lstStyle/>
                    <a:p>
                      <a:pPr algn="ctr"/>
                      <a:r>
                        <a:rPr lang="en-US" sz="1200" dirty="0"/>
                        <a:t>$3,936</a:t>
                      </a:r>
                    </a:p>
                  </a:txBody>
                  <a:tcPr/>
                </a:tc>
                <a:extLst>
                  <a:ext uri="{0D108BD9-81ED-4DB2-BD59-A6C34878D82A}">
                    <a16:rowId xmlns:a16="http://schemas.microsoft.com/office/drawing/2014/main" val="370740487"/>
                  </a:ext>
                </a:extLst>
              </a:tr>
            </a:tbl>
          </a:graphicData>
        </a:graphic>
      </p:graphicFrame>
      <p:sp>
        <p:nvSpPr>
          <p:cNvPr id="11" name="Content Placeholder 10">
            <a:extLst>
              <a:ext uri="{FF2B5EF4-FFF2-40B4-BE49-F238E27FC236}">
                <a16:creationId xmlns:a16="http://schemas.microsoft.com/office/drawing/2014/main" id="{47412E41-B068-C7DF-3E10-173A8A1227C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269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7DF0-CF10-9E54-A48A-7BC290BC4B2F}"/>
              </a:ext>
            </a:extLst>
          </p:cNvPr>
          <p:cNvSpPr>
            <a:spLocks noGrp="1"/>
          </p:cNvSpPr>
          <p:nvPr>
            <p:ph type="title"/>
          </p:nvPr>
        </p:nvSpPr>
        <p:spPr/>
        <p:txBody>
          <a:bodyPr/>
          <a:lstStyle/>
          <a:p>
            <a:r>
              <a:rPr lang="en-US" sz="3800" b="1" dirty="0">
                <a:ea typeface="+mj-lt"/>
                <a:cs typeface="+mj-lt"/>
              </a:rPr>
              <a:t>Financial Policies and Procedures</a:t>
            </a:r>
            <a:endParaRPr lang="en-US" b="1" dirty="0"/>
          </a:p>
        </p:txBody>
      </p:sp>
      <p:pic>
        <p:nvPicPr>
          <p:cNvPr id="5" name="Graphic 4" descr="Clipboard Checked with solid fill">
            <a:extLst>
              <a:ext uri="{FF2B5EF4-FFF2-40B4-BE49-F238E27FC236}">
                <a16:creationId xmlns:a16="http://schemas.microsoft.com/office/drawing/2014/main" id="{21306FD0-4760-57DE-5F76-614F317145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9494" y="4869841"/>
            <a:ext cx="1714500" cy="1714500"/>
          </a:xfrm>
          <a:prstGeom prst="rect">
            <a:avLst/>
          </a:prstGeom>
        </p:spPr>
      </p:pic>
      <p:sp>
        <p:nvSpPr>
          <p:cNvPr id="6" name="Content Placeholder 5">
            <a:extLst>
              <a:ext uri="{FF2B5EF4-FFF2-40B4-BE49-F238E27FC236}">
                <a16:creationId xmlns:a16="http://schemas.microsoft.com/office/drawing/2014/main" id="{7BB77AE4-B139-9B2F-52FB-43B1BF3B9C78}"/>
              </a:ext>
            </a:extLst>
          </p:cNvPr>
          <p:cNvSpPr>
            <a:spLocks noGrp="1"/>
          </p:cNvSpPr>
          <p:nvPr>
            <p:ph idx="1"/>
          </p:nvPr>
        </p:nvSpPr>
        <p:spPr/>
        <p:txBody>
          <a:bodyPr vert="horz" lIns="91440" tIns="45720" rIns="91440" bIns="45720" rtlCol="0" anchor="t">
            <a:normAutofit/>
          </a:bodyPr>
          <a:lstStyle/>
          <a:p>
            <a:pPr marL="0" indent="0">
              <a:buNone/>
            </a:pPr>
            <a:r>
              <a:rPr lang="en-US" b="1" dirty="0">
                <a:ea typeface="+mn-lt"/>
                <a:cs typeface="+mn-lt"/>
              </a:rPr>
              <a:t>Definition:</a:t>
            </a:r>
            <a:endParaRPr lang="en-US" dirty="0">
              <a:ea typeface="Calibri" panose="020F0502020204030204"/>
              <a:cs typeface="Calibri" panose="020F0502020204030204"/>
            </a:endParaRPr>
          </a:p>
          <a:p>
            <a:pPr marL="0" indent="0">
              <a:buNone/>
            </a:pPr>
            <a:r>
              <a:rPr lang="en-US" dirty="0">
                <a:ea typeface="+mn-lt"/>
                <a:cs typeface="+mn-lt"/>
              </a:rPr>
              <a:t>A financial policy is the set of financial procedures which govern the financial and legal aspects of an organization. A finance policy documents the financial decision-making process and ensures fiduciary duties are fulfilled.</a:t>
            </a:r>
            <a:endParaRPr lang="en-US">
              <a:ea typeface="Calibri" panose="020F0502020204030204"/>
              <a:cs typeface="Calibri" panose="020F0502020204030204"/>
            </a:endParaRPr>
          </a:p>
          <a:p>
            <a:endParaRPr lang="en-US"/>
          </a:p>
          <a:p>
            <a:pPr marL="0" indent="0">
              <a:buNone/>
            </a:pPr>
            <a:r>
              <a:rPr lang="en-US" dirty="0">
                <a:ea typeface="+mn-lt"/>
                <a:cs typeface="+mn-lt"/>
              </a:rPr>
              <a:t>This includes ensuring there is adequate segregation of duties, established authorization requirements and limits, and restricted access to the assets of the organization.</a:t>
            </a:r>
            <a:endParaRPr lang="en-US">
              <a:ea typeface="Calibri" panose="020F0502020204030204"/>
              <a:cs typeface="Calibri" panose="020F0502020204030204"/>
            </a:endParaRPr>
          </a:p>
          <a:p>
            <a:endParaRPr lang="en-US" dirty="0">
              <a:ea typeface="Calibri"/>
              <a:cs typeface="Calibri"/>
            </a:endParaRPr>
          </a:p>
        </p:txBody>
      </p:sp>
    </p:spTree>
    <p:extLst>
      <p:ext uri="{BB962C8B-B14F-4D97-AF65-F5344CB8AC3E}">
        <p14:creationId xmlns:p14="http://schemas.microsoft.com/office/powerpoint/2010/main" val="198073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7DF0-CF10-9E54-A48A-7BC290BC4B2F}"/>
              </a:ext>
            </a:extLst>
          </p:cNvPr>
          <p:cNvSpPr>
            <a:spLocks noGrp="1"/>
          </p:cNvSpPr>
          <p:nvPr>
            <p:ph type="title"/>
          </p:nvPr>
        </p:nvSpPr>
        <p:spPr/>
        <p:txBody>
          <a:bodyPr/>
          <a:lstStyle/>
          <a:p>
            <a:r>
              <a:rPr lang="en-US" sz="4400" dirty="0">
                <a:latin typeface="Aptos"/>
                <a:ea typeface="+mj-lt"/>
                <a:cs typeface="+mj-lt"/>
              </a:rPr>
              <a:t>Why</a:t>
            </a:r>
            <a:endParaRPr lang="en-US" dirty="0">
              <a:latin typeface="Aptos"/>
              <a:ea typeface="+mj-lt"/>
              <a:cs typeface="+mj-lt"/>
            </a:endParaRPr>
          </a:p>
        </p:txBody>
      </p:sp>
      <p:sp>
        <p:nvSpPr>
          <p:cNvPr id="3" name="Content Placeholder 2">
            <a:extLst>
              <a:ext uri="{FF2B5EF4-FFF2-40B4-BE49-F238E27FC236}">
                <a16:creationId xmlns:a16="http://schemas.microsoft.com/office/drawing/2014/main" id="{EE985456-5685-B650-3AAC-1CED8DD0DF09}"/>
              </a:ext>
            </a:extLst>
          </p:cNvPr>
          <p:cNvSpPr>
            <a:spLocks noGrp="1"/>
          </p:cNvSpPr>
          <p:nvPr>
            <p:ph idx="1"/>
          </p:nvPr>
        </p:nvSpPr>
        <p:spPr>
          <a:xfrm>
            <a:off x="628650" y="1825625"/>
            <a:ext cx="5993618" cy="4351338"/>
          </a:xfrm>
        </p:spPr>
        <p:txBody>
          <a:bodyPr vert="horz" lIns="91440" tIns="45720" rIns="91440" bIns="45720" rtlCol="0" anchor="t">
            <a:normAutofit/>
          </a:bodyPr>
          <a:lstStyle/>
          <a:p>
            <a:pPr marL="0" indent="0">
              <a:buNone/>
            </a:pPr>
            <a:r>
              <a:rPr lang="en-US" sz="2800" dirty="0">
                <a:latin typeface="Aptos"/>
                <a:cs typeface="Arial"/>
              </a:rPr>
              <a:t>•</a:t>
            </a:r>
            <a:r>
              <a:rPr lang="en-US" sz="2800" dirty="0">
                <a:latin typeface="Aptos"/>
                <a:ea typeface="+mn-lt"/>
                <a:cs typeface="+mn-lt"/>
              </a:rPr>
              <a:t>Protection against Fraud, Waste, Abuse, or Mismanagement</a:t>
            </a:r>
            <a:endParaRPr lang="en-US" sz="2800" dirty="0">
              <a:latin typeface="Aptos"/>
              <a:ea typeface="Calibri"/>
              <a:cs typeface="Calibri"/>
            </a:endParaRPr>
          </a:p>
          <a:p>
            <a:pPr marL="0" indent="0">
              <a:buNone/>
            </a:pPr>
            <a:endParaRPr lang="en-US" sz="2800" dirty="0">
              <a:latin typeface="Aptos"/>
              <a:ea typeface="Calibri"/>
              <a:cs typeface="Calibri"/>
            </a:endParaRPr>
          </a:p>
          <a:p>
            <a:pPr marL="0" indent="0">
              <a:buNone/>
            </a:pPr>
            <a:r>
              <a:rPr lang="en-US" sz="2800" dirty="0">
                <a:latin typeface="Aptos"/>
                <a:cs typeface="Arial"/>
              </a:rPr>
              <a:t>•</a:t>
            </a:r>
            <a:r>
              <a:rPr lang="en-US" sz="2800" dirty="0">
                <a:latin typeface="Aptos"/>
                <a:ea typeface="+mn-lt"/>
                <a:cs typeface="+mn-lt"/>
              </a:rPr>
              <a:t>Provides clear process for staff and board to feel confident in decisions made. </a:t>
            </a:r>
          </a:p>
          <a:p>
            <a:endParaRPr lang="en-US" sz="2400" dirty="0">
              <a:ea typeface="Calibri"/>
              <a:cs typeface="Calibri"/>
            </a:endParaRPr>
          </a:p>
        </p:txBody>
      </p:sp>
      <p:pic>
        <p:nvPicPr>
          <p:cNvPr id="5" name="Graphic 4" descr="Clipboard Checked with solid fill">
            <a:extLst>
              <a:ext uri="{FF2B5EF4-FFF2-40B4-BE49-F238E27FC236}">
                <a16:creationId xmlns:a16="http://schemas.microsoft.com/office/drawing/2014/main" id="{21306FD0-4760-57DE-5F76-614F317145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6700" y="2573403"/>
            <a:ext cx="1714500" cy="1714500"/>
          </a:xfrm>
          <a:prstGeom prst="rect">
            <a:avLst/>
          </a:prstGeom>
        </p:spPr>
      </p:pic>
    </p:spTree>
    <p:extLst>
      <p:ext uri="{BB962C8B-B14F-4D97-AF65-F5344CB8AC3E}">
        <p14:creationId xmlns:p14="http://schemas.microsoft.com/office/powerpoint/2010/main" val="4361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7DF0-CF10-9E54-A48A-7BC290BC4B2F}"/>
              </a:ext>
            </a:extLst>
          </p:cNvPr>
          <p:cNvSpPr>
            <a:spLocks noGrp="1"/>
          </p:cNvSpPr>
          <p:nvPr>
            <p:ph type="title"/>
          </p:nvPr>
        </p:nvSpPr>
        <p:spPr/>
        <p:txBody>
          <a:bodyPr/>
          <a:lstStyle/>
          <a:p>
            <a:r>
              <a:rPr lang="en-US" sz="4400" dirty="0">
                <a:latin typeface="Arial"/>
                <a:cs typeface="Arial"/>
              </a:rPr>
              <a:t>What FP&amp;P Cover</a:t>
            </a:r>
            <a:endParaRPr lang="en-US" dirty="0"/>
          </a:p>
        </p:txBody>
      </p:sp>
      <p:sp>
        <p:nvSpPr>
          <p:cNvPr id="10" name="Text Placeholder 9">
            <a:extLst>
              <a:ext uri="{FF2B5EF4-FFF2-40B4-BE49-F238E27FC236}">
                <a16:creationId xmlns:a16="http://schemas.microsoft.com/office/drawing/2014/main" id="{7F655365-D3CE-5C0E-30FD-595C57EA5D1E}"/>
              </a:ext>
            </a:extLst>
          </p:cNvPr>
          <p:cNvSpPr>
            <a:spLocks noGrp="1"/>
          </p:cNvSpPr>
          <p:nvPr>
            <p:ph type="body" idx="4294967295"/>
          </p:nvPr>
        </p:nvSpPr>
        <p:spPr>
          <a:xfrm>
            <a:off x="625929" y="1418545"/>
            <a:ext cx="7877175" cy="814387"/>
          </a:xfrm>
        </p:spPr>
        <p:txBody>
          <a:bodyPr vert="horz" lIns="91440" tIns="45720" rIns="91440" bIns="45720" rtlCol="0" anchor="t">
            <a:normAutofit/>
          </a:bodyPr>
          <a:lstStyle/>
          <a:p>
            <a:pPr marL="0" indent="0">
              <a:buNone/>
            </a:pPr>
            <a:r>
              <a:rPr lang="en-US" sz="2100" b="0" dirty="0">
                <a:ea typeface="Calibri"/>
                <a:cs typeface="Calibri"/>
              </a:rPr>
              <a:t>Federal regulations and State Statutes require that schools have board adopted polices for the following areas:</a:t>
            </a:r>
            <a:endParaRPr lang="en-US" dirty="0">
              <a:ea typeface="Calibri"/>
              <a:cs typeface="Calibri"/>
            </a:endParaRPr>
          </a:p>
        </p:txBody>
      </p:sp>
      <p:sp>
        <p:nvSpPr>
          <p:cNvPr id="6" name="Content Placeholder 5">
            <a:extLst>
              <a:ext uri="{FF2B5EF4-FFF2-40B4-BE49-F238E27FC236}">
                <a16:creationId xmlns:a16="http://schemas.microsoft.com/office/drawing/2014/main" id="{8401A6BA-E2BB-F29B-7EC4-ADEB37093A8E}"/>
              </a:ext>
            </a:extLst>
          </p:cNvPr>
          <p:cNvSpPr>
            <a:spLocks noGrp="1"/>
          </p:cNvSpPr>
          <p:nvPr>
            <p:ph idx="1"/>
          </p:nvPr>
        </p:nvSpPr>
        <p:spPr>
          <a:xfrm>
            <a:off x="637721" y="2233839"/>
            <a:ext cx="3931558" cy="3525838"/>
          </a:xfrm>
        </p:spPr>
        <p:txBody>
          <a:bodyPr vert="horz" lIns="91440" tIns="45720" rIns="91440" bIns="45720" rtlCol="0" anchor="t">
            <a:normAutofit/>
          </a:bodyPr>
          <a:lstStyle/>
          <a:p>
            <a:pPr>
              <a:buFont typeface="Arial"/>
              <a:buChar char="•"/>
            </a:pPr>
            <a:endParaRPr lang="en-US" dirty="0">
              <a:ea typeface="+mn-lt"/>
              <a:cs typeface="+mn-lt"/>
            </a:endParaRPr>
          </a:p>
          <a:p>
            <a:pPr>
              <a:buFont typeface="Arial"/>
              <a:buChar char="•"/>
            </a:pPr>
            <a:r>
              <a:rPr lang="en-US" dirty="0">
                <a:ea typeface="+mn-lt"/>
                <a:cs typeface="+mn-lt"/>
              </a:rPr>
              <a:t>Budget</a:t>
            </a:r>
            <a:endParaRPr lang="en-US" dirty="0">
              <a:ea typeface="Calibri"/>
              <a:cs typeface="Calibri"/>
            </a:endParaRPr>
          </a:p>
          <a:p>
            <a:pPr>
              <a:buFont typeface="Arial"/>
              <a:buChar char="•"/>
            </a:pPr>
            <a:r>
              <a:rPr lang="en-US" dirty="0">
                <a:ea typeface="+mn-lt"/>
                <a:cs typeface="+mn-lt"/>
              </a:rPr>
              <a:t>Accounting</a:t>
            </a:r>
            <a:endParaRPr lang="en-US" dirty="0"/>
          </a:p>
          <a:p>
            <a:pPr>
              <a:buFont typeface="Arial"/>
              <a:buChar char="•"/>
            </a:pPr>
            <a:r>
              <a:rPr lang="en-US" dirty="0">
                <a:ea typeface="+mn-lt"/>
                <a:cs typeface="+mn-lt"/>
              </a:rPr>
              <a:t>Audit</a:t>
            </a:r>
            <a:endParaRPr lang="en-US" dirty="0"/>
          </a:p>
          <a:p>
            <a:pPr>
              <a:buFont typeface="Arial"/>
              <a:buChar char="•"/>
            </a:pPr>
            <a:r>
              <a:rPr lang="en-US" dirty="0">
                <a:ea typeface="+mn-lt"/>
                <a:cs typeface="+mn-lt"/>
              </a:rPr>
              <a:t>Interim Financial Reporting</a:t>
            </a:r>
            <a:endParaRPr lang="en-US" dirty="0"/>
          </a:p>
          <a:p>
            <a:pPr>
              <a:buFont typeface="Arial"/>
              <a:buChar char="•"/>
            </a:pPr>
            <a:r>
              <a:rPr lang="en-US" dirty="0">
                <a:ea typeface="+mn-lt"/>
                <a:cs typeface="+mn-lt"/>
              </a:rPr>
              <a:t>Banking Services</a:t>
            </a:r>
            <a:endParaRPr lang="en-US" dirty="0"/>
          </a:p>
          <a:p>
            <a:pPr>
              <a:buFont typeface="Arial"/>
              <a:buChar char="•"/>
            </a:pPr>
            <a:r>
              <a:rPr lang="en-US" dirty="0">
                <a:ea typeface="+mn-lt"/>
                <a:cs typeface="+mn-lt"/>
              </a:rPr>
              <a:t>Procurement</a:t>
            </a:r>
            <a:endParaRPr lang="en-US" dirty="0"/>
          </a:p>
          <a:p>
            <a:pPr>
              <a:buFont typeface="Arial"/>
              <a:buChar char="•"/>
            </a:pPr>
            <a:r>
              <a:rPr lang="en-US" dirty="0">
                <a:ea typeface="+mn-lt"/>
                <a:cs typeface="+mn-lt"/>
              </a:rPr>
              <a:t>Contracts</a:t>
            </a:r>
            <a:endParaRPr lang="en-US" dirty="0"/>
          </a:p>
          <a:p>
            <a:pPr marL="0" indent="0">
              <a:buNone/>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12" name="Content Placeholder 11">
            <a:extLst>
              <a:ext uri="{FF2B5EF4-FFF2-40B4-BE49-F238E27FC236}">
                <a16:creationId xmlns:a16="http://schemas.microsoft.com/office/drawing/2014/main" id="{89441873-031F-1AF2-EDFB-975F7250EDB0}"/>
              </a:ext>
            </a:extLst>
          </p:cNvPr>
          <p:cNvSpPr>
            <a:spLocks noGrp="1"/>
          </p:cNvSpPr>
          <p:nvPr>
            <p:ph sz="quarter" idx="4294967295"/>
          </p:nvPr>
        </p:nvSpPr>
        <p:spPr>
          <a:xfrm>
            <a:off x="4820785" y="2677432"/>
            <a:ext cx="3887787" cy="2695803"/>
          </a:xfrm>
        </p:spPr>
        <p:txBody>
          <a:bodyPr vert="horz" lIns="91440" tIns="45720" rIns="91440" bIns="45720" rtlCol="0" anchor="t">
            <a:normAutofit/>
          </a:bodyPr>
          <a:lstStyle/>
          <a:p>
            <a:r>
              <a:rPr lang="en-US" dirty="0">
                <a:ea typeface="+mn-lt"/>
                <a:cs typeface="+mn-lt"/>
              </a:rPr>
              <a:t>Equipment control and disposition</a:t>
            </a:r>
            <a:endParaRPr lang="en-US" dirty="0">
              <a:ea typeface="Calibri" panose="020F0502020204030204"/>
              <a:cs typeface="Calibri" panose="020F0502020204030204"/>
            </a:endParaRPr>
          </a:p>
          <a:p>
            <a:r>
              <a:rPr lang="en-US" dirty="0">
                <a:ea typeface="+mn-lt"/>
                <a:cs typeface="+mn-lt"/>
              </a:rPr>
              <a:t>Travel</a:t>
            </a:r>
            <a:endParaRPr lang="en-US" dirty="0"/>
          </a:p>
          <a:p>
            <a:r>
              <a:rPr lang="en-US" dirty="0">
                <a:ea typeface="+mn-lt"/>
                <a:cs typeface="+mn-lt"/>
              </a:rPr>
              <a:t>Conflict of interest</a:t>
            </a:r>
            <a:endParaRPr lang="en-US" dirty="0"/>
          </a:p>
          <a:p>
            <a:r>
              <a:rPr lang="en-US" dirty="0">
                <a:ea typeface="+mn-lt"/>
                <a:cs typeface="+mn-lt"/>
              </a:rPr>
              <a:t>Ethical principles/Disclosure</a:t>
            </a:r>
            <a:endParaRPr lang="en-US" dirty="0"/>
          </a:p>
          <a:p>
            <a:r>
              <a:rPr lang="en-US" dirty="0">
                <a:ea typeface="+mn-lt"/>
                <a:cs typeface="+mn-lt"/>
              </a:rPr>
              <a:t>Borrowing</a:t>
            </a:r>
            <a:endParaRPr lang="en-US" dirty="0"/>
          </a:p>
          <a:p>
            <a:r>
              <a:rPr lang="en-US" dirty="0">
                <a:ea typeface="+mn-lt"/>
                <a:cs typeface="+mn-lt"/>
              </a:rPr>
              <a:t>Records Retention</a:t>
            </a:r>
            <a:endParaRPr lang="en-US" dirty="0"/>
          </a:p>
          <a:p>
            <a:endParaRPr lang="en-US" dirty="0">
              <a:ea typeface="Calibri"/>
              <a:cs typeface="Calibri"/>
            </a:endParaRPr>
          </a:p>
        </p:txBody>
      </p:sp>
    </p:spTree>
    <p:extLst>
      <p:ext uri="{BB962C8B-B14F-4D97-AF65-F5344CB8AC3E}">
        <p14:creationId xmlns:p14="http://schemas.microsoft.com/office/powerpoint/2010/main" val="1295412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e8f432d-b748-435e-8c88-5ec46615cd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FBF790D2C8B543AA42B5174B067D97" ma:contentTypeVersion="8" ma:contentTypeDescription="Create a new document." ma:contentTypeScope="" ma:versionID="68421083a2e1a3577162302883973126">
  <xsd:schema xmlns:xsd="http://www.w3.org/2001/XMLSchema" xmlns:xs="http://www.w3.org/2001/XMLSchema" xmlns:p="http://schemas.microsoft.com/office/2006/metadata/properties" xmlns:ns3="5e8f432d-b748-435e-8c88-5ec46615cd23" xmlns:ns4="7c9a8f40-4f20-403e-ba79-91c1ba474368" targetNamespace="http://schemas.microsoft.com/office/2006/metadata/properties" ma:root="true" ma:fieldsID="7e865b68115fe4f2b96126b5f2f3f79c" ns3:_="" ns4:_="">
    <xsd:import namespace="5e8f432d-b748-435e-8c88-5ec46615cd23"/>
    <xsd:import namespace="7c9a8f40-4f20-403e-ba79-91c1ba4743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f432d-b748-435e-8c88-5ec46615c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a8f40-4f20-403e-ba79-91c1ba4743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E2F14C-0850-44DA-A8B3-30B6266308A7}">
  <ds:schemaRefs>
    <ds:schemaRef ds:uri="http://schemas.microsoft.com/sharepoint/v3/contenttype/forms"/>
  </ds:schemaRefs>
</ds:datastoreItem>
</file>

<file path=customXml/itemProps2.xml><?xml version="1.0" encoding="utf-8"?>
<ds:datastoreItem xmlns:ds="http://schemas.openxmlformats.org/officeDocument/2006/customXml" ds:itemID="{86C95F91-3652-4C42-89D7-9291A78DCDD4}">
  <ds:schemaRefs>
    <ds:schemaRef ds:uri="5e8f432d-b748-435e-8c88-5ec46615cd23"/>
    <ds:schemaRef ds:uri="7c9a8f40-4f20-403e-ba79-91c1ba4743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A36F5C-B1C3-4FB0-B726-DFC05CDBB2B5}">
  <ds:schemaRefs>
    <ds:schemaRef ds:uri="5e8f432d-b748-435e-8c88-5ec46615cd23"/>
    <ds:schemaRef ds:uri="7c9a8f40-4f20-403e-ba79-91c1ba4743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TotalTime>
  <Words>1877</Words>
  <Application>Microsoft Office PowerPoint</Application>
  <PresentationFormat>On-screen Show (4:3)</PresentationFormat>
  <Paragraphs>434</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Calibri Light</vt:lpstr>
      <vt:lpstr>Courier New</vt:lpstr>
      <vt:lpstr>Wingdings</vt:lpstr>
      <vt:lpstr>Office Theme</vt:lpstr>
      <vt:lpstr>CSI Grant &amp; Finance Session</vt:lpstr>
      <vt:lpstr>Agenda</vt:lpstr>
      <vt:lpstr>Meeting Norms</vt:lpstr>
      <vt:lpstr>CSI Finance Team - Introductions</vt:lpstr>
      <vt:lpstr>School Finance – Legislative Updates</vt:lpstr>
      <vt:lpstr>Mill Levy Override Equalization</vt:lpstr>
      <vt:lpstr>Financial Policies and Procedures</vt:lpstr>
      <vt:lpstr>Why</vt:lpstr>
      <vt:lpstr>What FP&amp;P Cover</vt:lpstr>
      <vt:lpstr>Best Practices</vt:lpstr>
      <vt:lpstr>Audit Preparation</vt:lpstr>
      <vt:lpstr>Year End Payment Summary</vt:lpstr>
      <vt:lpstr>FY2024-25 ESSA Preliminary State-level Allocation</vt:lpstr>
      <vt:lpstr>Title IA McKinney-Vento Funding</vt:lpstr>
      <vt:lpstr>ESSER Rapid Request Opportunity</vt:lpstr>
      <vt:lpstr>ESSER Spending Check-ins &amp; RFF Deadline</vt:lpstr>
      <vt:lpstr>Milestone #3 Result Summary </vt:lpstr>
      <vt:lpstr>Open Competitive Grants</vt:lpstr>
      <vt:lpstr>Congratulations </vt:lpstr>
      <vt:lpstr>Upcoming Grant Deadlines &amp; Events</vt:lpstr>
      <vt:lpstr>    See you soon...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Kick Off Webinar</dc:title>
  <dc:creator>Dinnen, Janet</dc:creator>
  <cp:lastModifiedBy>Vigil, Raena</cp:lastModifiedBy>
  <cp:revision>143</cp:revision>
  <cp:lastPrinted>2022-06-13T18:30:20Z</cp:lastPrinted>
  <dcterms:created xsi:type="dcterms:W3CDTF">2020-09-01T02:09:52Z</dcterms:created>
  <dcterms:modified xsi:type="dcterms:W3CDTF">2024-04-24T18:38:23Z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0x01010034FBF790D2C8B543AA42B5174B067D97</vt:lpwstr>
  </property>
</Properties>
</file>