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8" r:id="rId2"/>
  </p:sldMasterIdLst>
  <p:notesMasterIdLst>
    <p:notesMasterId r:id="rId23"/>
  </p:notesMasterIdLst>
  <p:sldIdLst>
    <p:sldId id="256" r:id="rId3"/>
    <p:sldId id="270" r:id="rId4"/>
    <p:sldId id="343" r:id="rId5"/>
    <p:sldId id="341" r:id="rId6"/>
    <p:sldId id="373" r:id="rId7"/>
    <p:sldId id="372" r:id="rId8"/>
    <p:sldId id="375" r:id="rId9"/>
    <p:sldId id="374" r:id="rId10"/>
    <p:sldId id="376" r:id="rId11"/>
    <p:sldId id="377" r:id="rId12"/>
    <p:sldId id="344" r:id="rId13"/>
    <p:sldId id="336" r:id="rId14"/>
    <p:sldId id="258" r:id="rId15"/>
    <p:sldId id="369" r:id="rId16"/>
    <p:sldId id="335" r:id="rId17"/>
    <p:sldId id="309" r:id="rId18"/>
    <p:sldId id="367" r:id="rId19"/>
    <p:sldId id="364" r:id="rId20"/>
    <p:sldId id="328"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AA1F"/>
    <a:srgbClr val="C63F28"/>
    <a:srgbClr val="008CA0"/>
    <a:srgbClr val="455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357" autoAdjust="0"/>
  </p:normalViewPr>
  <p:slideViewPr>
    <p:cSldViewPr snapToGrid="0">
      <p:cViewPr varScale="1">
        <p:scale>
          <a:sx n="114" d="100"/>
          <a:sy n="114" d="100"/>
        </p:scale>
        <p:origin x="13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A5500-2AC5-45D5-8759-7B66C17FC453}"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9BDB69EF-C804-40F1-BA9F-AC92AFF1C0DB}">
      <dgm:prSet phldrT="[Text]"/>
      <dgm:spPr>
        <a:solidFill>
          <a:srgbClr val="C63F28"/>
        </a:solidFill>
      </dgm:spPr>
      <dgm:t>
        <a:bodyPr/>
        <a:lstStyle/>
        <a:p>
          <a:r>
            <a:rPr lang="en-US" dirty="0"/>
            <a:t>School Discipline Collection</a:t>
          </a:r>
        </a:p>
      </dgm:t>
    </dgm:pt>
    <dgm:pt modelId="{1778744B-6659-4E6C-8598-723989C0B35C}" type="parTrans" cxnId="{95A0DAB8-A1DC-47F9-8435-BAFA630D7C5D}">
      <dgm:prSet/>
      <dgm:spPr/>
      <dgm:t>
        <a:bodyPr/>
        <a:lstStyle/>
        <a:p>
          <a:endParaRPr lang="en-US"/>
        </a:p>
      </dgm:t>
    </dgm:pt>
    <dgm:pt modelId="{68AA50FA-0165-4A08-A16C-1101C273FA0D}" type="sibTrans" cxnId="{95A0DAB8-A1DC-47F9-8435-BAFA630D7C5D}">
      <dgm:prSet/>
      <dgm:spPr/>
      <dgm:t>
        <a:bodyPr/>
        <a:lstStyle/>
        <a:p>
          <a:endParaRPr lang="en-US" dirty="0"/>
        </a:p>
      </dgm:t>
    </dgm:pt>
    <dgm:pt modelId="{B1BC07DD-D111-4E75-905E-9A5981854C77}">
      <dgm:prSet phldrT="[Text]"/>
      <dgm:spPr>
        <a:solidFill>
          <a:srgbClr val="C63F28"/>
        </a:solidFill>
      </dgm:spPr>
      <dgm:t>
        <a:bodyPr/>
        <a:lstStyle/>
        <a:p>
          <a:r>
            <a:rPr lang="en-US" dirty="0"/>
            <a:t>SPED Discipline Collection</a:t>
          </a:r>
        </a:p>
      </dgm:t>
    </dgm:pt>
    <dgm:pt modelId="{E5243B66-8C12-4A8D-A7D2-82C6C5A211E7}" type="parTrans" cxnId="{0032D3B6-EC65-41A6-A2E6-9E7BB69D8145}">
      <dgm:prSet/>
      <dgm:spPr/>
      <dgm:t>
        <a:bodyPr/>
        <a:lstStyle/>
        <a:p>
          <a:endParaRPr lang="en-US"/>
        </a:p>
      </dgm:t>
    </dgm:pt>
    <dgm:pt modelId="{19278EF2-9050-43E1-A9DF-B9106B13FF20}" type="sibTrans" cxnId="{0032D3B6-EC65-41A6-A2E6-9E7BB69D8145}">
      <dgm:prSet/>
      <dgm:spPr/>
      <dgm:t>
        <a:bodyPr/>
        <a:lstStyle/>
        <a:p>
          <a:endParaRPr lang="en-US" dirty="0"/>
        </a:p>
      </dgm:t>
    </dgm:pt>
    <dgm:pt modelId="{84959035-94B4-489D-A8B2-E6DD6CF7B710}">
      <dgm:prSet phldrT="[Text]"/>
      <dgm:spPr>
        <a:solidFill>
          <a:srgbClr val="008CA0"/>
        </a:solidFill>
      </dgm:spPr>
      <dgm:t>
        <a:bodyPr/>
        <a:lstStyle/>
        <a:p>
          <a:r>
            <a:rPr lang="en-US" dirty="0"/>
            <a:t>Discipline Interchange</a:t>
          </a:r>
        </a:p>
      </dgm:t>
    </dgm:pt>
    <dgm:pt modelId="{B58BE766-C7A2-4E5F-B416-DEC7BB1A4DAF}" type="parTrans" cxnId="{992BBE28-9942-4FFB-9959-F28344567C09}">
      <dgm:prSet/>
      <dgm:spPr/>
      <dgm:t>
        <a:bodyPr/>
        <a:lstStyle/>
        <a:p>
          <a:endParaRPr lang="en-US"/>
        </a:p>
      </dgm:t>
    </dgm:pt>
    <dgm:pt modelId="{2777967A-0367-4C7A-95C6-7DDD272A6DC4}" type="sibTrans" cxnId="{992BBE28-9942-4FFB-9959-F28344567C09}">
      <dgm:prSet/>
      <dgm:spPr/>
      <dgm:t>
        <a:bodyPr/>
        <a:lstStyle/>
        <a:p>
          <a:endParaRPr lang="en-US"/>
        </a:p>
      </dgm:t>
    </dgm:pt>
    <dgm:pt modelId="{F60D7120-A579-41EA-B37B-86A3AA24DB1A}" type="pres">
      <dgm:prSet presAssocID="{DFCA5500-2AC5-45D5-8759-7B66C17FC453}" presName="Name0" presStyleCnt="0">
        <dgm:presLayoutVars>
          <dgm:dir/>
          <dgm:resizeHandles val="exact"/>
        </dgm:presLayoutVars>
      </dgm:prSet>
      <dgm:spPr/>
    </dgm:pt>
    <dgm:pt modelId="{598FB3E1-EFD7-4B5F-9233-B65F8ACEA33C}" type="pres">
      <dgm:prSet presAssocID="{DFCA5500-2AC5-45D5-8759-7B66C17FC453}" presName="vNodes" presStyleCnt="0"/>
      <dgm:spPr/>
    </dgm:pt>
    <dgm:pt modelId="{CF8DA8A5-CB1E-4963-91EF-E7FEEFF31BA1}" type="pres">
      <dgm:prSet presAssocID="{9BDB69EF-C804-40F1-BA9F-AC92AFF1C0DB}" presName="node" presStyleLbl="node1" presStyleIdx="0" presStyleCnt="3">
        <dgm:presLayoutVars>
          <dgm:bulletEnabled val="1"/>
        </dgm:presLayoutVars>
      </dgm:prSet>
      <dgm:spPr/>
    </dgm:pt>
    <dgm:pt modelId="{7F9E8747-90D4-494A-B915-DDE38A1EDCF9}" type="pres">
      <dgm:prSet presAssocID="{68AA50FA-0165-4A08-A16C-1101C273FA0D}" presName="spacerT" presStyleCnt="0"/>
      <dgm:spPr/>
    </dgm:pt>
    <dgm:pt modelId="{CC17C73A-A35E-4FA8-9750-5E54AE5EA4CC}" type="pres">
      <dgm:prSet presAssocID="{68AA50FA-0165-4A08-A16C-1101C273FA0D}" presName="sibTrans" presStyleLbl="sibTrans2D1" presStyleIdx="0" presStyleCnt="2"/>
      <dgm:spPr/>
    </dgm:pt>
    <dgm:pt modelId="{7CE44070-7E1D-4212-B61A-76A1059AA6B1}" type="pres">
      <dgm:prSet presAssocID="{68AA50FA-0165-4A08-A16C-1101C273FA0D}" presName="spacerB" presStyleCnt="0"/>
      <dgm:spPr/>
    </dgm:pt>
    <dgm:pt modelId="{43E1A191-5DC6-4456-A9D5-7C063257CDA8}" type="pres">
      <dgm:prSet presAssocID="{B1BC07DD-D111-4E75-905E-9A5981854C77}" presName="node" presStyleLbl="node1" presStyleIdx="1" presStyleCnt="3">
        <dgm:presLayoutVars>
          <dgm:bulletEnabled val="1"/>
        </dgm:presLayoutVars>
      </dgm:prSet>
      <dgm:spPr/>
    </dgm:pt>
    <dgm:pt modelId="{721E9942-3A0C-45C9-8012-2694D4BFBFE8}" type="pres">
      <dgm:prSet presAssocID="{DFCA5500-2AC5-45D5-8759-7B66C17FC453}" presName="sibTransLast" presStyleLbl="sibTrans2D1" presStyleIdx="1" presStyleCnt="2"/>
      <dgm:spPr/>
    </dgm:pt>
    <dgm:pt modelId="{61DD8368-E5D6-4028-9616-27391502809B}" type="pres">
      <dgm:prSet presAssocID="{DFCA5500-2AC5-45D5-8759-7B66C17FC453}" presName="connectorText" presStyleLbl="sibTrans2D1" presStyleIdx="1" presStyleCnt="2"/>
      <dgm:spPr/>
    </dgm:pt>
    <dgm:pt modelId="{74C5DC2C-C5E7-4251-857B-E28E1E65EA95}" type="pres">
      <dgm:prSet presAssocID="{DFCA5500-2AC5-45D5-8759-7B66C17FC453}" presName="lastNode" presStyleLbl="node1" presStyleIdx="2" presStyleCnt="3">
        <dgm:presLayoutVars>
          <dgm:bulletEnabled val="1"/>
        </dgm:presLayoutVars>
      </dgm:prSet>
      <dgm:spPr/>
    </dgm:pt>
  </dgm:ptLst>
  <dgm:cxnLst>
    <dgm:cxn modelId="{F5794405-9AC9-454F-8CCA-CBC318379A3E}" type="presOf" srcId="{DFCA5500-2AC5-45D5-8759-7B66C17FC453}" destId="{F60D7120-A579-41EA-B37B-86A3AA24DB1A}" srcOrd="0" destOrd="0" presId="urn:microsoft.com/office/officeart/2005/8/layout/equation2"/>
    <dgm:cxn modelId="{992BBE28-9942-4FFB-9959-F28344567C09}" srcId="{DFCA5500-2AC5-45D5-8759-7B66C17FC453}" destId="{84959035-94B4-489D-A8B2-E6DD6CF7B710}" srcOrd="2" destOrd="0" parTransId="{B58BE766-C7A2-4E5F-B416-DEC7BB1A4DAF}" sibTransId="{2777967A-0367-4C7A-95C6-7DDD272A6DC4}"/>
    <dgm:cxn modelId="{9F69FC2B-F4A7-4F15-B96A-EC9BF1ADB603}" type="presOf" srcId="{9BDB69EF-C804-40F1-BA9F-AC92AFF1C0DB}" destId="{CF8DA8A5-CB1E-4963-91EF-E7FEEFF31BA1}" srcOrd="0" destOrd="0" presId="urn:microsoft.com/office/officeart/2005/8/layout/equation2"/>
    <dgm:cxn modelId="{667C4461-FAF4-4773-AE99-4BB07C4FF886}" type="presOf" srcId="{84959035-94B4-489D-A8B2-E6DD6CF7B710}" destId="{74C5DC2C-C5E7-4251-857B-E28E1E65EA95}" srcOrd="0" destOrd="0" presId="urn:microsoft.com/office/officeart/2005/8/layout/equation2"/>
    <dgm:cxn modelId="{26CCA47D-7679-448F-BDD1-37C95324F0E8}" type="presOf" srcId="{68AA50FA-0165-4A08-A16C-1101C273FA0D}" destId="{CC17C73A-A35E-4FA8-9750-5E54AE5EA4CC}" srcOrd="0" destOrd="0" presId="urn:microsoft.com/office/officeart/2005/8/layout/equation2"/>
    <dgm:cxn modelId="{B656FAA7-0680-4897-8825-7774ACCF8ACE}" type="presOf" srcId="{19278EF2-9050-43E1-A9DF-B9106B13FF20}" destId="{721E9942-3A0C-45C9-8012-2694D4BFBFE8}" srcOrd="0" destOrd="0" presId="urn:microsoft.com/office/officeart/2005/8/layout/equation2"/>
    <dgm:cxn modelId="{0032D3B6-EC65-41A6-A2E6-9E7BB69D8145}" srcId="{DFCA5500-2AC5-45D5-8759-7B66C17FC453}" destId="{B1BC07DD-D111-4E75-905E-9A5981854C77}" srcOrd="1" destOrd="0" parTransId="{E5243B66-8C12-4A8D-A7D2-82C6C5A211E7}" sibTransId="{19278EF2-9050-43E1-A9DF-B9106B13FF20}"/>
    <dgm:cxn modelId="{95A0DAB8-A1DC-47F9-8435-BAFA630D7C5D}" srcId="{DFCA5500-2AC5-45D5-8759-7B66C17FC453}" destId="{9BDB69EF-C804-40F1-BA9F-AC92AFF1C0DB}" srcOrd="0" destOrd="0" parTransId="{1778744B-6659-4E6C-8598-723989C0B35C}" sibTransId="{68AA50FA-0165-4A08-A16C-1101C273FA0D}"/>
    <dgm:cxn modelId="{3EFD1EE4-EDFC-4CFE-A0CD-9C938E51999C}" type="presOf" srcId="{19278EF2-9050-43E1-A9DF-B9106B13FF20}" destId="{61DD8368-E5D6-4028-9616-27391502809B}" srcOrd="1" destOrd="0" presId="urn:microsoft.com/office/officeart/2005/8/layout/equation2"/>
    <dgm:cxn modelId="{E97A58F5-279C-411F-8E76-F8FC6C7AD934}" type="presOf" srcId="{B1BC07DD-D111-4E75-905E-9A5981854C77}" destId="{43E1A191-5DC6-4456-A9D5-7C063257CDA8}" srcOrd="0" destOrd="0" presId="urn:microsoft.com/office/officeart/2005/8/layout/equation2"/>
    <dgm:cxn modelId="{3C04E1CA-975C-4BAF-A2AD-B55ED87EADF9}" type="presParOf" srcId="{F60D7120-A579-41EA-B37B-86A3AA24DB1A}" destId="{598FB3E1-EFD7-4B5F-9233-B65F8ACEA33C}" srcOrd="0" destOrd="0" presId="urn:microsoft.com/office/officeart/2005/8/layout/equation2"/>
    <dgm:cxn modelId="{D5941D8E-58DC-4B80-B4AF-09DD9494676E}" type="presParOf" srcId="{598FB3E1-EFD7-4B5F-9233-B65F8ACEA33C}" destId="{CF8DA8A5-CB1E-4963-91EF-E7FEEFF31BA1}" srcOrd="0" destOrd="0" presId="urn:microsoft.com/office/officeart/2005/8/layout/equation2"/>
    <dgm:cxn modelId="{C6C1A969-19E6-4C42-9D4F-018B3617E0B8}" type="presParOf" srcId="{598FB3E1-EFD7-4B5F-9233-B65F8ACEA33C}" destId="{7F9E8747-90D4-494A-B915-DDE38A1EDCF9}" srcOrd="1" destOrd="0" presId="urn:microsoft.com/office/officeart/2005/8/layout/equation2"/>
    <dgm:cxn modelId="{845A7AB1-C39A-4237-BE6A-90201C34DBAE}" type="presParOf" srcId="{598FB3E1-EFD7-4B5F-9233-B65F8ACEA33C}" destId="{CC17C73A-A35E-4FA8-9750-5E54AE5EA4CC}" srcOrd="2" destOrd="0" presId="urn:microsoft.com/office/officeart/2005/8/layout/equation2"/>
    <dgm:cxn modelId="{AA76ED52-C8FB-47EE-BA2D-C7DF37499861}" type="presParOf" srcId="{598FB3E1-EFD7-4B5F-9233-B65F8ACEA33C}" destId="{7CE44070-7E1D-4212-B61A-76A1059AA6B1}" srcOrd="3" destOrd="0" presId="urn:microsoft.com/office/officeart/2005/8/layout/equation2"/>
    <dgm:cxn modelId="{55561A7E-779F-414B-84D6-74E598F95676}" type="presParOf" srcId="{598FB3E1-EFD7-4B5F-9233-B65F8ACEA33C}" destId="{43E1A191-5DC6-4456-A9D5-7C063257CDA8}" srcOrd="4" destOrd="0" presId="urn:microsoft.com/office/officeart/2005/8/layout/equation2"/>
    <dgm:cxn modelId="{A5EC2758-F85D-49E7-B054-72BE18F751FE}" type="presParOf" srcId="{F60D7120-A579-41EA-B37B-86A3AA24DB1A}" destId="{721E9942-3A0C-45C9-8012-2694D4BFBFE8}" srcOrd="1" destOrd="0" presId="urn:microsoft.com/office/officeart/2005/8/layout/equation2"/>
    <dgm:cxn modelId="{E7ED1116-F66E-43B4-B576-E418C6C49A4E}" type="presParOf" srcId="{721E9942-3A0C-45C9-8012-2694D4BFBFE8}" destId="{61DD8368-E5D6-4028-9616-27391502809B}" srcOrd="0" destOrd="0" presId="urn:microsoft.com/office/officeart/2005/8/layout/equation2"/>
    <dgm:cxn modelId="{1850C246-5165-4155-8CEE-3B102CECAD96}" type="presParOf" srcId="{F60D7120-A579-41EA-B37B-86A3AA24DB1A}" destId="{74C5DC2C-C5E7-4251-857B-E28E1E65EA9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E8A24-4801-4C69-BAD4-9444342A073D}" type="doc">
      <dgm:prSet loTypeId="urn:microsoft.com/office/officeart/2005/8/layout/equation1" loCatId="process" qsTypeId="urn:microsoft.com/office/officeart/2005/8/quickstyle/simple1" qsCatId="simple" csTypeId="urn:microsoft.com/office/officeart/2005/8/colors/accent1_2" csCatId="accent1" phldr="1"/>
      <dgm:spPr/>
    </dgm:pt>
    <dgm:pt modelId="{78E4341F-1C28-4BA6-A4F9-D2190CAF9BB0}">
      <dgm:prSet phldrT="[Text]"/>
      <dgm:spPr>
        <a:solidFill>
          <a:schemeClr val="tx2">
            <a:lumMod val="40000"/>
            <a:lumOff val="60000"/>
          </a:schemeClr>
        </a:solidFill>
      </dgm:spPr>
      <dgm:t>
        <a:bodyPr/>
        <a:lstStyle/>
        <a:p>
          <a:r>
            <a:rPr lang="en-US" b="1" dirty="0">
              <a:solidFill>
                <a:schemeClr val="tx1"/>
              </a:solidFill>
            </a:rPr>
            <a:t>Discipline by Action</a:t>
          </a:r>
        </a:p>
      </dgm:t>
    </dgm:pt>
    <dgm:pt modelId="{650EBDF9-B1F3-4B9B-B353-635907D7ADC1}" type="parTrans" cxnId="{5A249B07-A4CC-4587-81D7-C65EA2D19B9A}">
      <dgm:prSet/>
      <dgm:spPr/>
      <dgm:t>
        <a:bodyPr/>
        <a:lstStyle/>
        <a:p>
          <a:endParaRPr lang="en-US"/>
        </a:p>
      </dgm:t>
    </dgm:pt>
    <dgm:pt modelId="{86829291-97C8-492E-8925-E171F16C25A7}" type="sibTrans" cxnId="{5A249B07-A4CC-4587-81D7-C65EA2D19B9A}">
      <dgm:prSet/>
      <dgm:spPr/>
      <dgm:t>
        <a:bodyPr/>
        <a:lstStyle/>
        <a:p>
          <a:endParaRPr lang="en-US" dirty="0"/>
        </a:p>
      </dgm:t>
    </dgm:pt>
    <dgm:pt modelId="{7EDCDAAB-A511-4713-A5AC-BEBFEEA0EDA3}">
      <dgm:prSet phldrT="[Text]"/>
      <dgm:spPr>
        <a:solidFill>
          <a:schemeClr val="tx2">
            <a:lumMod val="40000"/>
            <a:lumOff val="60000"/>
          </a:schemeClr>
        </a:solidFill>
      </dgm:spPr>
      <dgm:t>
        <a:bodyPr/>
        <a:lstStyle/>
        <a:p>
          <a:r>
            <a:rPr lang="en-US" b="1" dirty="0">
              <a:solidFill>
                <a:schemeClr val="tx1"/>
              </a:solidFill>
            </a:rPr>
            <a:t>Firearm (GFSA) Discipline</a:t>
          </a:r>
        </a:p>
      </dgm:t>
    </dgm:pt>
    <dgm:pt modelId="{9411DC5B-BB3D-414C-ADD8-01A6281FA89C}" type="parTrans" cxnId="{2CFED98E-9A7B-4EA8-9255-E1D7ED010941}">
      <dgm:prSet/>
      <dgm:spPr/>
      <dgm:t>
        <a:bodyPr/>
        <a:lstStyle/>
        <a:p>
          <a:endParaRPr lang="en-US"/>
        </a:p>
      </dgm:t>
    </dgm:pt>
    <dgm:pt modelId="{8664C9A7-15A1-4C5F-BAF6-8DE037829497}" type="sibTrans" cxnId="{2CFED98E-9A7B-4EA8-9255-E1D7ED010941}">
      <dgm:prSet/>
      <dgm:spPr/>
      <dgm:t>
        <a:bodyPr/>
        <a:lstStyle/>
        <a:p>
          <a:endParaRPr lang="en-US" dirty="0"/>
        </a:p>
      </dgm:t>
    </dgm:pt>
    <dgm:pt modelId="{8B7374CA-CA9F-4BF0-B8CF-2424EB9884C2}">
      <dgm:prSet phldrT="[Text]"/>
      <dgm:spPr>
        <a:solidFill>
          <a:schemeClr val="accent3">
            <a:lumMod val="40000"/>
            <a:lumOff val="60000"/>
          </a:schemeClr>
        </a:solidFill>
      </dgm:spPr>
      <dgm:t>
        <a:bodyPr/>
        <a:lstStyle/>
        <a:p>
          <a:r>
            <a:rPr lang="en-US" b="1" dirty="0">
              <a:solidFill>
                <a:schemeClr val="tx1"/>
              </a:solidFill>
            </a:rPr>
            <a:t>Discipline Action File</a:t>
          </a:r>
        </a:p>
      </dgm:t>
    </dgm:pt>
    <dgm:pt modelId="{EE359C99-9560-43DF-96A4-EA3047BC325E}" type="parTrans" cxnId="{2C28B898-E625-4679-88D5-79050B2F7440}">
      <dgm:prSet/>
      <dgm:spPr/>
      <dgm:t>
        <a:bodyPr/>
        <a:lstStyle/>
        <a:p>
          <a:endParaRPr lang="en-US"/>
        </a:p>
      </dgm:t>
    </dgm:pt>
    <dgm:pt modelId="{ACD649B2-02B7-4FA4-A64D-1F1C7DBA2AE9}" type="sibTrans" cxnId="{2C28B898-E625-4679-88D5-79050B2F7440}">
      <dgm:prSet/>
      <dgm:spPr/>
      <dgm:t>
        <a:bodyPr/>
        <a:lstStyle/>
        <a:p>
          <a:endParaRPr lang="en-US"/>
        </a:p>
      </dgm:t>
    </dgm:pt>
    <dgm:pt modelId="{86FE4873-ACE5-4624-8182-B4E5BD66F177}">
      <dgm:prSet phldrT="[Text]"/>
      <dgm:spPr>
        <a:solidFill>
          <a:schemeClr val="tx2">
            <a:lumMod val="40000"/>
            <a:lumOff val="60000"/>
          </a:schemeClr>
        </a:solidFill>
      </dgm:spPr>
      <dgm:t>
        <a:bodyPr/>
        <a:lstStyle/>
        <a:p>
          <a:r>
            <a:rPr lang="en-US" b="1" dirty="0">
              <a:solidFill>
                <a:schemeClr val="tx1"/>
              </a:solidFill>
            </a:rPr>
            <a:t>Discipline by Student Demographics</a:t>
          </a:r>
        </a:p>
      </dgm:t>
    </dgm:pt>
    <dgm:pt modelId="{B933EEF2-4B78-41B6-8A1F-B1D7D8EA997D}" type="parTrans" cxnId="{B60923A5-8AA3-4709-BE25-B9D02DD2BEE6}">
      <dgm:prSet/>
      <dgm:spPr/>
      <dgm:t>
        <a:bodyPr/>
        <a:lstStyle/>
        <a:p>
          <a:endParaRPr lang="en-US"/>
        </a:p>
      </dgm:t>
    </dgm:pt>
    <dgm:pt modelId="{04679D2B-AB2C-4182-BE28-154AA2CA3645}" type="sibTrans" cxnId="{B60923A5-8AA3-4709-BE25-B9D02DD2BEE6}">
      <dgm:prSet/>
      <dgm:spPr/>
      <dgm:t>
        <a:bodyPr/>
        <a:lstStyle/>
        <a:p>
          <a:endParaRPr lang="en-US" dirty="0"/>
        </a:p>
      </dgm:t>
    </dgm:pt>
    <dgm:pt modelId="{DCE6929C-D492-4312-A1B6-F600E3B64D96}">
      <dgm:prSet phldrT="[Text]"/>
      <dgm:spPr>
        <a:solidFill>
          <a:schemeClr val="accent5">
            <a:lumMod val="40000"/>
            <a:lumOff val="60000"/>
          </a:schemeClr>
        </a:solidFill>
      </dgm:spPr>
      <dgm:t>
        <a:bodyPr/>
        <a:lstStyle/>
        <a:p>
          <a:r>
            <a:rPr lang="en-US" b="1" dirty="0">
              <a:solidFill>
                <a:schemeClr val="tx1"/>
              </a:solidFill>
            </a:rPr>
            <a:t>SPED Discipline Action</a:t>
          </a:r>
        </a:p>
      </dgm:t>
    </dgm:pt>
    <dgm:pt modelId="{6F0CDFB6-B60A-42C4-BEA7-8C35E8B53B3E}" type="parTrans" cxnId="{D0ACBB19-F44F-4292-8F6A-B9A93C9B563A}">
      <dgm:prSet/>
      <dgm:spPr/>
      <dgm:t>
        <a:bodyPr/>
        <a:lstStyle/>
        <a:p>
          <a:endParaRPr lang="en-US"/>
        </a:p>
      </dgm:t>
    </dgm:pt>
    <dgm:pt modelId="{A09C3C29-899F-4E55-9B15-3E539926F54E}" type="sibTrans" cxnId="{D0ACBB19-F44F-4292-8F6A-B9A93C9B563A}">
      <dgm:prSet/>
      <dgm:spPr/>
      <dgm:t>
        <a:bodyPr/>
        <a:lstStyle/>
        <a:p>
          <a:endParaRPr lang="en-US" dirty="0"/>
        </a:p>
      </dgm:t>
    </dgm:pt>
    <dgm:pt modelId="{388188FF-6B85-4EAF-B17E-C0A1390E19D3}" type="pres">
      <dgm:prSet presAssocID="{CA9E8A24-4801-4C69-BAD4-9444342A073D}" presName="linearFlow" presStyleCnt="0">
        <dgm:presLayoutVars>
          <dgm:dir/>
          <dgm:resizeHandles val="exact"/>
        </dgm:presLayoutVars>
      </dgm:prSet>
      <dgm:spPr/>
    </dgm:pt>
    <dgm:pt modelId="{7C62B723-65EA-4B79-A14A-65802132BE9D}" type="pres">
      <dgm:prSet presAssocID="{DCE6929C-D492-4312-A1B6-F600E3B64D96}" presName="node" presStyleLbl="node1" presStyleIdx="0" presStyleCnt="5">
        <dgm:presLayoutVars>
          <dgm:bulletEnabled val="1"/>
        </dgm:presLayoutVars>
      </dgm:prSet>
      <dgm:spPr/>
    </dgm:pt>
    <dgm:pt modelId="{C2B5B38D-9FF8-451C-89CB-F220E552DBF9}" type="pres">
      <dgm:prSet presAssocID="{A09C3C29-899F-4E55-9B15-3E539926F54E}" presName="spacerL" presStyleCnt="0"/>
      <dgm:spPr/>
    </dgm:pt>
    <dgm:pt modelId="{7B14D4C0-FAA8-4BFC-BE92-2CA1DFE0BA65}" type="pres">
      <dgm:prSet presAssocID="{A09C3C29-899F-4E55-9B15-3E539926F54E}" presName="sibTrans" presStyleLbl="sibTrans2D1" presStyleIdx="0" presStyleCnt="4"/>
      <dgm:spPr/>
    </dgm:pt>
    <dgm:pt modelId="{F16B5192-5FB4-45EC-A991-442D6E600E23}" type="pres">
      <dgm:prSet presAssocID="{A09C3C29-899F-4E55-9B15-3E539926F54E}" presName="spacerR" presStyleCnt="0"/>
      <dgm:spPr/>
    </dgm:pt>
    <dgm:pt modelId="{456D5961-DCE4-45FA-B1E9-BF13F5E55067}" type="pres">
      <dgm:prSet presAssocID="{78E4341F-1C28-4BA6-A4F9-D2190CAF9BB0}" presName="node" presStyleLbl="node1" presStyleIdx="1" presStyleCnt="5">
        <dgm:presLayoutVars>
          <dgm:bulletEnabled val="1"/>
        </dgm:presLayoutVars>
      </dgm:prSet>
      <dgm:spPr/>
    </dgm:pt>
    <dgm:pt modelId="{9CB10263-CD39-41D0-BE8E-E4662E7CE1C4}" type="pres">
      <dgm:prSet presAssocID="{86829291-97C8-492E-8925-E171F16C25A7}" presName="spacerL" presStyleCnt="0"/>
      <dgm:spPr/>
    </dgm:pt>
    <dgm:pt modelId="{71444FF4-A3A5-455A-90BA-48E746841370}" type="pres">
      <dgm:prSet presAssocID="{86829291-97C8-492E-8925-E171F16C25A7}" presName="sibTrans" presStyleLbl="sibTrans2D1" presStyleIdx="1" presStyleCnt="4"/>
      <dgm:spPr/>
    </dgm:pt>
    <dgm:pt modelId="{756EE6E9-B9DF-4A2D-843B-5D798C4C8D96}" type="pres">
      <dgm:prSet presAssocID="{86829291-97C8-492E-8925-E171F16C25A7}" presName="spacerR" presStyleCnt="0"/>
      <dgm:spPr/>
    </dgm:pt>
    <dgm:pt modelId="{7FAA518D-6063-40E4-9B8A-1764ECCAEBCF}" type="pres">
      <dgm:prSet presAssocID="{86FE4873-ACE5-4624-8182-B4E5BD66F177}" presName="node" presStyleLbl="node1" presStyleIdx="2" presStyleCnt="5">
        <dgm:presLayoutVars>
          <dgm:bulletEnabled val="1"/>
        </dgm:presLayoutVars>
      </dgm:prSet>
      <dgm:spPr/>
    </dgm:pt>
    <dgm:pt modelId="{D313958B-7C7F-4ABC-832B-3B394EEF0FF3}" type="pres">
      <dgm:prSet presAssocID="{04679D2B-AB2C-4182-BE28-154AA2CA3645}" presName="spacerL" presStyleCnt="0"/>
      <dgm:spPr/>
    </dgm:pt>
    <dgm:pt modelId="{D88DD460-B6C7-4EC9-9076-B2DDDF53DF62}" type="pres">
      <dgm:prSet presAssocID="{04679D2B-AB2C-4182-BE28-154AA2CA3645}" presName="sibTrans" presStyleLbl="sibTrans2D1" presStyleIdx="2" presStyleCnt="4"/>
      <dgm:spPr/>
    </dgm:pt>
    <dgm:pt modelId="{44949F19-DCC1-4D80-BF7E-B8CECB79EA8A}" type="pres">
      <dgm:prSet presAssocID="{04679D2B-AB2C-4182-BE28-154AA2CA3645}" presName="spacerR" presStyleCnt="0"/>
      <dgm:spPr/>
    </dgm:pt>
    <dgm:pt modelId="{F0578506-41D9-4580-B3BD-50D6BBE60E80}" type="pres">
      <dgm:prSet presAssocID="{7EDCDAAB-A511-4713-A5AC-BEBFEEA0EDA3}" presName="node" presStyleLbl="node1" presStyleIdx="3" presStyleCnt="5">
        <dgm:presLayoutVars>
          <dgm:bulletEnabled val="1"/>
        </dgm:presLayoutVars>
      </dgm:prSet>
      <dgm:spPr/>
    </dgm:pt>
    <dgm:pt modelId="{372EF9F9-9113-45DA-BF45-1DC4C87ABE1F}" type="pres">
      <dgm:prSet presAssocID="{8664C9A7-15A1-4C5F-BAF6-8DE037829497}" presName="spacerL" presStyleCnt="0"/>
      <dgm:spPr/>
    </dgm:pt>
    <dgm:pt modelId="{14EEA593-2699-4DD9-8160-66174D720870}" type="pres">
      <dgm:prSet presAssocID="{8664C9A7-15A1-4C5F-BAF6-8DE037829497}" presName="sibTrans" presStyleLbl="sibTrans2D1" presStyleIdx="3" presStyleCnt="4"/>
      <dgm:spPr/>
    </dgm:pt>
    <dgm:pt modelId="{E242057A-737A-465F-BA10-8DC54EC94B0D}" type="pres">
      <dgm:prSet presAssocID="{8664C9A7-15A1-4C5F-BAF6-8DE037829497}" presName="spacerR" presStyleCnt="0"/>
      <dgm:spPr/>
    </dgm:pt>
    <dgm:pt modelId="{D86709EF-5D1B-4C63-84BD-ADF07902610C}" type="pres">
      <dgm:prSet presAssocID="{8B7374CA-CA9F-4BF0-B8CF-2424EB9884C2}" presName="node" presStyleLbl="node1" presStyleIdx="4" presStyleCnt="5">
        <dgm:presLayoutVars>
          <dgm:bulletEnabled val="1"/>
        </dgm:presLayoutVars>
      </dgm:prSet>
      <dgm:spPr/>
    </dgm:pt>
  </dgm:ptLst>
  <dgm:cxnLst>
    <dgm:cxn modelId="{5A249B07-A4CC-4587-81D7-C65EA2D19B9A}" srcId="{CA9E8A24-4801-4C69-BAD4-9444342A073D}" destId="{78E4341F-1C28-4BA6-A4F9-D2190CAF9BB0}" srcOrd="1" destOrd="0" parTransId="{650EBDF9-B1F3-4B9B-B353-635907D7ADC1}" sibTransId="{86829291-97C8-492E-8925-E171F16C25A7}"/>
    <dgm:cxn modelId="{D0ACBB19-F44F-4292-8F6A-B9A93C9B563A}" srcId="{CA9E8A24-4801-4C69-BAD4-9444342A073D}" destId="{DCE6929C-D492-4312-A1B6-F600E3B64D96}" srcOrd="0" destOrd="0" parTransId="{6F0CDFB6-B60A-42C4-BEA7-8C35E8B53B3E}" sibTransId="{A09C3C29-899F-4E55-9B15-3E539926F54E}"/>
    <dgm:cxn modelId="{1336F223-70FF-4346-98E3-35A4F10957AD}" type="presOf" srcId="{86829291-97C8-492E-8925-E171F16C25A7}" destId="{71444FF4-A3A5-455A-90BA-48E746841370}" srcOrd="0" destOrd="0" presId="urn:microsoft.com/office/officeart/2005/8/layout/equation1"/>
    <dgm:cxn modelId="{815C6D60-2E65-445B-860D-611FE8440539}" type="presOf" srcId="{CA9E8A24-4801-4C69-BAD4-9444342A073D}" destId="{388188FF-6B85-4EAF-B17E-C0A1390E19D3}" srcOrd="0" destOrd="0" presId="urn:microsoft.com/office/officeart/2005/8/layout/equation1"/>
    <dgm:cxn modelId="{EB87B067-4170-4AB9-9FAD-FFD586BFDDDE}" type="presOf" srcId="{8B7374CA-CA9F-4BF0-B8CF-2424EB9884C2}" destId="{D86709EF-5D1B-4C63-84BD-ADF07902610C}" srcOrd="0" destOrd="0" presId="urn:microsoft.com/office/officeart/2005/8/layout/equation1"/>
    <dgm:cxn modelId="{17A11450-CB9E-47BC-8344-EEFF7B2700A2}" type="presOf" srcId="{7EDCDAAB-A511-4713-A5AC-BEBFEEA0EDA3}" destId="{F0578506-41D9-4580-B3BD-50D6BBE60E80}" srcOrd="0" destOrd="0" presId="urn:microsoft.com/office/officeart/2005/8/layout/equation1"/>
    <dgm:cxn modelId="{3DCB988B-19DE-4463-83B9-F57C1839A4C7}" type="presOf" srcId="{A09C3C29-899F-4E55-9B15-3E539926F54E}" destId="{7B14D4C0-FAA8-4BFC-BE92-2CA1DFE0BA65}" srcOrd="0" destOrd="0" presId="urn:microsoft.com/office/officeart/2005/8/layout/equation1"/>
    <dgm:cxn modelId="{2CFED98E-9A7B-4EA8-9255-E1D7ED010941}" srcId="{CA9E8A24-4801-4C69-BAD4-9444342A073D}" destId="{7EDCDAAB-A511-4713-A5AC-BEBFEEA0EDA3}" srcOrd="3" destOrd="0" parTransId="{9411DC5B-BB3D-414C-ADD8-01A6281FA89C}" sibTransId="{8664C9A7-15A1-4C5F-BAF6-8DE037829497}"/>
    <dgm:cxn modelId="{2C28B898-E625-4679-88D5-79050B2F7440}" srcId="{CA9E8A24-4801-4C69-BAD4-9444342A073D}" destId="{8B7374CA-CA9F-4BF0-B8CF-2424EB9884C2}" srcOrd="4" destOrd="0" parTransId="{EE359C99-9560-43DF-96A4-EA3047BC325E}" sibTransId="{ACD649B2-02B7-4FA4-A64D-1F1C7DBA2AE9}"/>
    <dgm:cxn modelId="{04CB8E9F-E71C-4A99-9C79-B7CB475909A7}" type="presOf" srcId="{DCE6929C-D492-4312-A1B6-F600E3B64D96}" destId="{7C62B723-65EA-4B79-A14A-65802132BE9D}" srcOrd="0" destOrd="0" presId="urn:microsoft.com/office/officeart/2005/8/layout/equation1"/>
    <dgm:cxn modelId="{B60923A5-8AA3-4709-BE25-B9D02DD2BEE6}" srcId="{CA9E8A24-4801-4C69-BAD4-9444342A073D}" destId="{86FE4873-ACE5-4624-8182-B4E5BD66F177}" srcOrd="2" destOrd="0" parTransId="{B933EEF2-4B78-41B6-8A1F-B1D7D8EA997D}" sibTransId="{04679D2B-AB2C-4182-BE28-154AA2CA3645}"/>
    <dgm:cxn modelId="{AE0699AB-349C-4170-8D89-0217B21A2BE3}" type="presOf" srcId="{78E4341F-1C28-4BA6-A4F9-D2190CAF9BB0}" destId="{456D5961-DCE4-45FA-B1E9-BF13F5E55067}" srcOrd="0" destOrd="0" presId="urn:microsoft.com/office/officeart/2005/8/layout/equation1"/>
    <dgm:cxn modelId="{CE0719DF-894B-4893-9816-D4FA9DDD63CF}" type="presOf" srcId="{86FE4873-ACE5-4624-8182-B4E5BD66F177}" destId="{7FAA518D-6063-40E4-9B8A-1764ECCAEBCF}" srcOrd="0" destOrd="0" presId="urn:microsoft.com/office/officeart/2005/8/layout/equation1"/>
    <dgm:cxn modelId="{E79F13E5-6B31-4D77-9CA8-357CEC9E9159}" type="presOf" srcId="{04679D2B-AB2C-4182-BE28-154AA2CA3645}" destId="{D88DD460-B6C7-4EC9-9076-B2DDDF53DF62}" srcOrd="0" destOrd="0" presId="urn:microsoft.com/office/officeart/2005/8/layout/equation1"/>
    <dgm:cxn modelId="{C00E0AF2-6FD0-40FF-92D1-E0B30836B8D0}" type="presOf" srcId="{8664C9A7-15A1-4C5F-BAF6-8DE037829497}" destId="{14EEA593-2699-4DD9-8160-66174D720870}" srcOrd="0" destOrd="0" presId="urn:microsoft.com/office/officeart/2005/8/layout/equation1"/>
    <dgm:cxn modelId="{3C1AC6DD-471D-483E-B8F0-33777FA407EB}" type="presParOf" srcId="{388188FF-6B85-4EAF-B17E-C0A1390E19D3}" destId="{7C62B723-65EA-4B79-A14A-65802132BE9D}" srcOrd="0" destOrd="0" presId="urn:microsoft.com/office/officeart/2005/8/layout/equation1"/>
    <dgm:cxn modelId="{AB29A68B-3A25-469A-85A2-4F06748A5940}" type="presParOf" srcId="{388188FF-6B85-4EAF-B17E-C0A1390E19D3}" destId="{C2B5B38D-9FF8-451C-89CB-F220E552DBF9}" srcOrd="1" destOrd="0" presId="urn:microsoft.com/office/officeart/2005/8/layout/equation1"/>
    <dgm:cxn modelId="{474D6CB2-E909-494D-846B-A5F8416525A2}" type="presParOf" srcId="{388188FF-6B85-4EAF-B17E-C0A1390E19D3}" destId="{7B14D4C0-FAA8-4BFC-BE92-2CA1DFE0BA65}" srcOrd="2" destOrd="0" presId="urn:microsoft.com/office/officeart/2005/8/layout/equation1"/>
    <dgm:cxn modelId="{737F8D87-1ED5-46C4-90B0-4AB0ED3DC5CB}" type="presParOf" srcId="{388188FF-6B85-4EAF-B17E-C0A1390E19D3}" destId="{F16B5192-5FB4-45EC-A991-442D6E600E23}" srcOrd="3" destOrd="0" presId="urn:microsoft.com/office/officeart/2005/8/layout/equation1"/>
    <dgm:cxn modelId="{85C67F70-49E3-41EC-B79A-3F5734C478A1}" type="presParOf" srcId="{388188FF-6B85-4EAF-B17E-C0A1390E19D3}" destId="{456D5961-DCE4-45FA-B1E9-BF13F5E55067}" srcOrd="4" destOrd="0" presId="urn:microsoft.com/office/officeart/2005/8/layout/equation1"/>
    <dgm:cxn modelId="{A69B9772-520D-4D93-9341-A045339D2CC3}" type="presParOf" srcId="{388188FF-6B85-4EAF-B17E-C0A1390E19D3}" destId="{9CB10263-CD39-41D0-BE8E-E4662E7CE1C4}" srcOrd="5" destOrd="0" presId="urn:microsoft.com/office/officeart/2005/8/layout/equation1"/>
    <dgm:cxn modelId="{7190477C-AF21-49E2-BDD0-405C0F530210}" type="presParOf" srcId="{388188FF-6B85-4EAF-B17E-C0A1390E19D3}" destId="{71444FF4-A3A5-455A-90BA-48E746841370}" srcOrd="6" destOrd="0" presId="urn:microsoft.com/office/officeart/2005/8/layout/equation1"/>
    <dgm:cxn modelId="{461B7558-E113-4763-B372-1B3B8F4DE9E0}" type="presParOf" srcId="{388188FF-6B85-4EAF-B17E-C0A1390E19D3}" destId="{756EE6E9-B9DF-4A2D-843B-5D798C4C8D96}" srcOrd="7" destOrd="0" presId="urn:microsoft.com/office/officeart/2005/8/layout/equation1"/>
    <dgm:cxn modelId="{58F3217B-74D0-48D4-A038-8A940F5AB9F0}" type="presParOf" srcId="{388188FF-6B85-4EAF-B17E-C0A1390E19D3}" destId="{7FAA518D-6063-40E4-9B8A-1764ECCAEBCF}" srcOrd="8" destOrd="0" presId="urn:microsoft.com/office/officeart/2005/8/layout/equation1"/>
    <dgm:cxn modelId="{D7CCF17E-A778-4F1B-808D-795D4D27F423}" type="presParOf" srcId="{388188FF-6B85-4EAF-B17E-C0A1390E19D3}" destId="{D313958B-7C7F-4ABC-832B-3B394EEF0FF3}" srcOrd="9" destOrd="0" presId="urn:microsoft.com/office/officeart/2005/8/layout/equation1"/>
    <dgm:cxn modelId="{B445CEC1-8F60-47C7-9126-F29B896B3808}" type="presParOf" srcId="{388188FF-6B85-4EAF-B17E-C0A1390E19D3}" destId="{D88DD460-B6C7-4EC9-9076-B2DDDF53DF62}" srcOrd="10" destOrd="0" presId="urn:microsoft.com/office/officeart/2005/8/layout/equation1"/>
    <dgm:cxn modelId="{7A4276B7-2550-43C8-85FC-60379CC2CFA7}" type="presParOf" srcId="{388188FF-6B85-4EAF-B17E-C0A1390E19D3}" destId="{44949F19-DCC1-4D80-BF7E-B8CECB79EA8A}" srcOrd="11" destOrd="0" presId="urn:microsoft.com/office/officeart/2005/8/layout/equation1"/>
    <dgm:cxn modelId="{1EBFAE07-CE22-4F4E-99B4-0915EF7D8D31}" type="presParOf" srcId="{388188FF-6B85-4EAF-B17E-C0A1390E19D3}" destId="{F0578506-41D9-4580-B3BD-50D6BBE60E80}" srcOrd="12" destOrd="0" presId="urn:microsoft.com/office/officeart/2005/8/layout/equation1"/>
    <dgm:cxn modelId="{48B28BB6-F675-48C0-8C55-D41501A33948}" type="presParOf" srcId="{388188FF-6B85-4EAF-B17E-C0A1390E19D3}" destId="{372EF9F9-9113-45DA-BF45-1DC4C87ABE1F}" srcOrd="13" destOrd="0" presId="urn:microsoft.com/office/officeart/2005/8/layout/equation1"/>
    <dgm:cxn modelId="{4FD3BF9B-1858-4548-BCA9-3B8442D539CD}" type="presParOf" srcId="{388188FF-6B85-4EAF-B17E-C0A1390E19D3}" destId="{14EEA593-2699-4DD9-8160-66174D720870}" srcOrd="14" destOrd="0" presId="urn:microsoft.com/office/officeart/2005/8/layout/equation1"/>
    <dgm:cxn modelId="{A0E807F0-FE6C-49A9-B36C-84120F58FBDB}" type="presParOf" srcId="{388188FF-6B85-4EAF-B17E-C0A1390E19D3}" destId="{E242057A-737A-465F-BA10-8DC54EC94B0D}" srcOrd="15" destOrd="0" presId="urn:microsoft.com/office/officeart/2005/8/layout/equation1"/>
    <dgm:cxn modelId="{3866E53E-EC2A-4693-9E8D-20C6C9FD5252}" type="presParOf" srcId="{388188FF-6B85-4EAF-B17E-C0A1390E19D3}" destId="{D86709EF-5D1B-4C63-84BD-ADF07902610C}"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DE24A-D985-4CFF-B17F-1608C41389C0}" type="doc">
      <dgm:prSet loTypeId="urn:microsoft.com/office/officeart/2005/8/layout/hProcess9" loCatId="process" qsTypeId="urn:microsoft.com/office/officeart/2005/8/quickstyle/simple1" qsCatId="simple" csTypeId="urn:microsoft.com/office/officeart/2005/8/colors/accent1_2" csCatId="accent1" phldr="1"/>
      <dgm:spPr/>
    </dgm:pt>
    <dgm:pt modelId="{7B441774-7774-4C00-A3D6-113259FB32B7}">
      <dgm:prSet phldrT="[Text]"/>
      <dgm:spPr>
        <a:solidFill>
          <a:srgbClr val="008CA0"/>
        </a:solidFill>
      </dgm:spPr>
      <dgm:t>
        <a:bodyPr/>
        <a:lstStyle/>
        <a:p>
          <a:r>
            <a:rPr lang="en-US" b="1" dirty="0">
              <a:solidFill>
                <a:schemeClr val="tx1"/>
              </a:solidFill>
            </a:rPr>
            <a:t>22-23 – Discipline data collected in aggerate by demographic categories</a:t>
          </a:r>
        </a:p>
      </dgm:t>
    </dgm:pt>
    <dgm:pt modelId="{1EA1B7EE-1229-46DE-8B7D-931311461381}" type="parTrans" cxnId="{2AEB76A5-282C-40CA-A073-B3FEB1152CA9}">
      <dgm:prSet/>
      <dgm:spPr/>
      <dgm:t>
        <a:bodyPr/>
        <a:lstStyle/>
        <a:p>
          <a:endParaRPr lang="en-US"/>
        </a:p>
      </dgm:t>
    </dgm:pt>
    <dgm:pt modelId="{9800AD4B-71D6-4E12-A994-7C68D27201C6}" type="sibTrans" cxnId="{2AEB76A5-282C-40CA-A073-B3FEB1152CA9}">
      <dgm:prSet/>
      <dgm:spPr/>
      <dgm:t>
        <a:bodyPr/>
        <a:lstStyle/>
        <a:p>
          <a:endParaRPr lang="en-US"/>
        </a:p>
      </dgm:t>
    </dgm:pt>
    <dgm:pt modelId="{5C6C1333-4A2F-4FC0-A084-B44C036AC74A}">
      <dgm:prSet phldrT="[Text]"/>
      <dgm:spPr>
        <a:solidFill>
          <a:srgbClr val="EFAA1F"/>
        </a:solidFill>
      </dgm:spPr>
      <dgm:t>
        <a:bodyPr/>
        <a:lstStyle/>
        <a:p>
          <a:r>
            <a:rPr lang="en-US" b="1" dirty="0">
              <a:solidFill>
                <a:schemeClr val="tx1"/>
              </a:solidFill>
            </a:rPr>
            <a:t>23-24  - Both SPED and Student Disciplines now collected by student name/SASID</a:t>
          </a:r>
        </a:p>
      </dgm:t>
    </dgm:pt>
    <dgm:pt modelId="{BB8E20F3-CC78-42D1-9521-8F3F2308661A}" type="parTrans" cxnId="{FC0AE85A-66A7-47EF-979B-87F679CC01F2}">
      <dgm:prSet/>
      <dgm:spPr/>
      <dgm:t>
        <a:bodyPr/>
        <a:lstStyle/>
        <a:p>
          <a:endParaRPr lang="en-US"/>
        </a:p>
      </dgm:t>
    </dgm:pt>
    <dgm:pt modelId="{EAB0ED40-96E5-49B7-BFF5-4BADCDB39011}" type="sibTrans" cxnId="{FC0AE85A-66A7-47EF-979B-87F679CC01F2}">
      <dgm:prSet/>
      <dgm:spPr/>
      <dgm:t>
        <a:bodyPr/>
        <a:lstStyle/>
        <a:p>
          <a:endParaRPr lang="en-US"/>
        </a:p>
      </dgm:t>
    </dgm:pt>
    <dgm:pt modelId="{5D2BD3D8-9FD4-4806-B5DB-03FAA68446A8}" type="pres">
      <dgm:prSet presAssocID="{3C6DE24A-D985-4CFF-B17F-1608C41389C0}" presName="CompostProcess" presStyleCnt="0">
        <dgm:presLayoutVars>
          <dgm:dir/>
          <dgm:resizeHandles val="exact"/>
        </dgm:presLayoutVars>
      </dgm:prSet>
      <dgm:spPr/>
    </dgm:pt>
    <dgm:pt modelId="{477C117A-3E7E-407E-AEDC-B8D415AF48E3}" type="pres">
      <dgm:prSet presAssocID="{3C6DE24A-D985-4CFF-B17F-1608C41389C0}" presName="arrow" presStyleLbl="bgShp" presStyleIdx="0" presStyleCnt="1"/>
      <dgm:spPr/>
    </dgm:pt>
    <dgm:pt modelId="{857D225A-4933-430B-A6BA-C6E80F9A09A8}" type="pres">
      <dgm:prSet presAssocID="{3C6DE24A-D985-4CFF-B17F-1608C41389C0}" presName="linearProcess" presStyleCnt="0"/>
      <dgm:spPr/>
    </dgm:pt>
    <dgm:pt modelId="{6870ADBD-5681-450C-A9C1-DB0EE19B0B44}" type="pres">
      <dgm:prSet presAssocID="{7B441774-7774-4C00-A3D6-113259FB32B7}" presName="textNode" presStyleLbl="node1" presStyleIdx="0" presStyleCnt="2" custScaleX="53241">
        <dgm:presLayoutVars>
          <dgm:bulletEnabled val="1"/>
        </dgm:presLayoutVars>
      </dgm:prSet>
      <dgm:spPr/>
    </dgm:pt>
    <dgm:pt modelId="{4352B7DF-838C-4986-8C19-9F3E10A74525}" type="pres">
      <dgm:prSet presAssocID="{9800AD4B-71D6-4E12-A994-7C68D27201C6}" presName="sibTrans" presStyleCnt="0"/>
      <dgm:spPr/>
    </dgm:pt>
    <dgm:pt modelId="{27CE0292-F373-4EF9-96E8-18BF446A2699}" type="pres">
      <dgm:prSet presAssocID="{5C6C1333-4A2F-4FC0-A084-B44C036AC74A}" presName="textNode" presStyleLbl="node1" presStyleIdx="1" presStyleCnt="2" custScaleX="53705">
        <dgm:presLayoutVars>
          <dgm:bulletEnabled val="1"/>
        </dgm:presLayoutVars>
      </dgm:prSet>
      <dgm:spPr/>
    </dgm:pt>
  </dgm:ptLst>
  <dgm:cxnLst>
    <dgm:cxn modelId="{BE25971E-74DC-414B-A739-A21AA36DEC7E}" type="presOf" srcId="{3C6DE24A-D985-4CFF-B17F-1608C41389C0}" destId="{5D2BD3D8-9FD4-4806-B5DB-03FAA68446A8}" srcOrd="0" destOrd="0" presId="urn:microsoft.com/office/officeart/2005/8/layout/hProcess9"/>
    <dgm:cxn modelId="{FC0AE85A-66A7-47EF-979B-87F679CC01F2}" srcId="{3C6DE24A-D985-4CFF-B17F-1608C41389C0}" destId="{5C6C1333-4A2F-4FC0-A084-B44C036AC74A}" srcOrd="1" destOrd="0" parTransId="{BB8E20F3-CC78-42D1-9521-8F3F2308661A}" sibTransId="{EAB0ED40-96E5-49B7-BFF5-4BADCDB39011}"/>
    <dgm:cxn modelId="{A9B43098-097B-4DCC-B8D1-7F5080C1CB68}" type="presOf" srcId="{5C6C1333-4A2F-4FC0-A084-B44C036AC74A}" destId="{27CE0292-F373-4EF9-96E8-18BF446A2699}" srcOrd="0" destOrd="0" presId="urn:microsoft.com/office/officeart/2005/8/layout/hProcess9"/>
    <dgm:cxn modelId="{2AEB76A5-282C-40CA-A073-B3FEB1152CA9}" srcId="{3C6DE24A-D985-4CFF-B17F-1608C41389C0}" destId="{7B441774-7774-4C00-A3D6-113259FB32B7}" srcOrd="0" destOrd="0" parTransId="{1EA1B7EE-1229-46DE-8B7D-931311461381}" sibTransId="{9800AD4B-71D6-4E12-A994-7C68D27201C6}"/>
    <dgm:cxn modelId="{941BA5A8-8055-4FF9-90EE-941B198F302F}" type="presOf" srcId="{7B441774-7774-4C00-A3D6-113259FB32B7}" destId="{6870ADBD-5681-450C-A9C1-DB0EE19B0B44}" srcOrd="0" destOrd="0" presId="urn:microsoft.com/office/officeart/2005/8/layout/hProcess9"/>
    <dgm:cxn modelId="{31A3694E-5439-4786-8729-D75B8FA0EE44}" type="presParOf" srcId="{5D2BD3D8-9FD4-4806-B5DB-03FAA68446A8}" destId="{477C117A-3E7E-407E-AEDC-B8D415AF48E3}" srcOrd="0" destOrd="0" presId="urn:microsoft.com/office/officeart/2005/8/layout/hProcess9"/>
    <dgm:cxn modelId="{54F0D579-7BD7-4D65-9D5C-CBD68210FA44}" type="presParOf" srcId="{5D2BD3D8-9FD4-4806-B5DB-03FAA68446A8}" destId="{857D225A-4933-430B-A6BA-C6E80F9A09A8}" srcOrd="1" destOrd="0" presId="urn:microsoft.com/office/officeart/2005/8/layout/hProcess9"/>
    <dgm:cxn modelId="{C5AAFB8B-B7BD-4827-A17D-4BC348519723}" type="presParOf" srcId="{857D225A-4933-430B-A6BA-C6E80F9A09A8}" destId="{6870ADBD-5681-450C-A9C1-DB0EE19B0B44}" srcOrd="0" destOrd="0" presId="urn:microsoft.com/office/officeart/2005/8/layout/hProcess9"/>
    <dgm:cxn modelId="{9753CED3-6A5D-4A93-B195-108206F07CE8}" type="presParOf" srcId="{857D225A-4933-430B-A6BA-C6E80F9A09A8}" destId="{4352B7DF-838C-4986-8C19-9F3E10A74525}" srcOrd="1" destOrd="0" presId="urn:microsoft.com/office/officeart/2005/8/layout/hProcess9"/>
    <dgm:cxn modelId="{10D22EE1-D6BB-4A96-B02B-DF8CBEDFCDA9}" type="presParOf" srcId="{857D225A-4933-430B-A6BA-C6E80F9A09A8}" destId="{27CE0292-F373-4EF9-96E8-18BF446A2699}"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C2936A-4E89-4624-AFAE-2C0CE1C12C6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CB52BE6B-E149-4CB9-A356-9ECDAAED4AB6}">
      <dgm:prSet phldrT="[Text]"/>
      <dgm:spPr/>
      <dgm:t>
        <a:bodyPr/>
        <a:lstStyle/>
        <a:p>
          <a:r>
            <a:rPr lang="en-US" dirty="0">
              <a:latin typeface="Arial" panose="020B0604020202020204" pitchFamily="34" charset="0"/>
              <a:cs typeface="Arial" panose="020B0604020202020204" pitchFamily="34" charset="0"/>
            </a:rPr>
            <a:t>Student Demographics File</a:t>
          </a:r>
        </a:p>
      </dgm:t>
    </dgm:pt>
    <dgm:pt modelId="{5F8095F8-A824-4FB4-B355-21139168AA4C}" type="parTrans" cxnId="{6715206F-DB88-43D5-A26B-FB0B016FD75F}">
      <dgm:prSet/>
      <dgm:spPr/>
      <dgm:t>
        <a:bodyPr/>
        <a:lstStyle/>
        <a:p>
          <a:endParaRPr lang="en-US"/>
        </a:p>
      </dgm:t>
    </dgm:pt>
    <dgm:pt modelId="{4FD16B7C-229B-4A4B-8EC9-5587C8F00591}" type="sibTrans" cxnId="{6715206F-DB88-43D5-A26B-FB0B016FD75F}">
      <dgm:prSet/>
      <dgm:spPr/>
      <dgm:t>
        <a:bodyPr/>
        <a:lstStyle/>
        <a:p>
          <a:endParaRPr lang="en-US"/>
        </a:p>
      </dgm:t>
    </dgm:pt>
    <dgm:pt modelId="{34999711-26B9-4797-B7AE-6F015CFF5A7F}">
      <dgm:prSet phldrT="[Text]"/>
      <dgm:spPr/>
      <dgm:t>
        <a:bodyPr/>
        <a:lstStyle/>
        <a:p>
          <a:r>
            <a:rPr lang="en-US" dirty="0">
              <a:latin typeface="Arial" panose="020B0604020202020204" pitchFamily="34" charset="0"/>
              <a:cs typeface="Arial" panose="020B0604020202020204" pitchFamily="34" charset="0"/>
            </a:rPr>
            <a:t>Student School Association File</a:t>
          </a:r>
        </a:p>
      </dgm:t>
    </dgm:pt>
    <dgm:pt modelId="{E6F373EF-D42E-4A64-AF5C-392DE706A653}" type="parTrans" cxnId="{D2F9CA14-D817-413D-9F5F-35D6D6D8EB72}">
      <dgm:prSet/>
      <dgm:spPr/>
      <dgm:t>
        <a:bodyPr/>
        <a:lstStyle/>
        <a:p>
          <a:endParaRPr lang="en-US"/>
        </a:p>
      </dgm:t>
    </dgm:pt>
    <dgm:pt modelId="{634C17AF-10C6-430E-BC29-2F1E45CE74E9}" type="sibTrans" cxnId="{D2F9CA14-D817-413D-9F5F-35D6D6D8EB72}">
      <dgm:prSet/>
      <dgm:spPr/>
      <dgm:t>
        <a:bodyPr/>
        <a:lstStyle/>
        <a:p>
          <a:endParaRPr lang="en-US"/>
        </a:p>
      </dgm:t>
    </dgm:pt>
    <dgm:pt modelId="{E75C5D03-9D8C-4E11-93E7-CAA807738557}">
      <dgm:prSet phldrT="[Text]"/>
      <dgm:spPr/>
      <dgm:t>
        <a:bodyPr/>
        <a:lstStyle/>
        <a:p>
          <a:r>
            <a:rPr lang="en-US" dirty="0">
              <a:latin typeface="Arial" panose="020B0604020202020204" pitchFamily="34" charset="0"/>
              <a:cs typeface="Arial" panose="020B0604020202020204" pitchFamily="34" charset="0"/>
            </a:rPr>
            <a:t>Discipline Action Interchange File</a:t>
          </a:r>
        </a:p>
      </dgm:t>
    </dgm:pt>
    <dgm:pt modelId="{D082A8BF-4BB5-43B6-BAA8-FFAB9E0E2461}" type="parTrans" cxnId="{DD996414-4619-499C-9F95-6BBDF1D363A2}">
      <dgm:prSet/>
      <dgm:spPr/>
      <dgm:t>
        <a:bodyPr/>
        <a:lstStyle/>
        <a:p>
          <a:endParaRPr lang="en-US"/>
        </a:p>
      </dgm:t>
    </dgm:pt>
    <dgm:pt modelId="{09B7A5FF-8B8F-4E7F-B14D-3A37A24B0314}" type="sibTrans" cxnId="{DD996414-4619-499C-9F95-6BBDF1D363A2}">
      <dgm:prSet/>
      <dgm:spPr/>
      <dgm:t>
        <a:bodyPr/>
        <a:lstStyle/>
        <a:p>
          <a:endParaRPr lang="en-US"/>
        </a:p>
      </dgm:t>
    </dgm:pt>
    <dgm:pt modelId="{4732BA10-63A9-4FEF-B645-FBCF89C2D578}">
      <dgm:prSet phldrT="[Text]" custT="1"/>
      <dgm:spPr/>
      <dgm:t>
        <a:bodyPr/>
        <a:lstStyle/>
        <a:p>
          <a:r>
            <a:rPr lang="en-US" sz="2400" dirty="0">
              <a:latin typeface="Arial" panose="020B0604020202020204" pitchFamily="34" charset="0"/>
              <a:cs typeface="Arial" panose="020B0604020202020204" pitchFamily="34" charset="0"/>
            </a:rPr>
            <a:t>Student Discipline Snapshot</a:t>
          </a:r>
        </a:p>
      </dgm:t>
    </dgm:pt>
    <dgm:pt modelId="{F85AB84F-54DE-4FF9-B73D-1B73336DBF75}" type="parTrans" cxnId="{23B5AC68-4528-4C7A-A4A5-F4B65AF30053}">
      <dgm:prSet/>
      <dgm:spPr/>
      <dgm:t>
        <a:bodyPr/>
        <a:lstStyle/>
        <a:p>
          <a:endParaRPr lang="en-US"/>
        </a:p>
      </dgm:t>
    </dgm:pt>
    <dgm:pt modelId="{CF8232A6-0BF3-4CFB-9E4D-8FD09FABB434}" type="sibTrans" cxnId="{23B5AC68-4528-4C7A-A4A5-F4B65AF30053}">
      <dgm:prSet/>
      <dgm:spPr/>
      <dgm:t>
        <a:bodyPr/>
        <a:lstStyle/>
        <a:p>
          <a:endParaRPr lang="en-US"/>
        </a:p>
      </dgm:t>
    </dgm:pt>
    <dgm:pt modelId="{A21A964C-75DE-4789-95EF-B4243596C3DA}" type="pres">
      <dgm:prSet presAssocID="{DEC2936A-4E89-4624-AFAE-2C0CE1C12C61}" presName="Name0" presStyleCnt="0">
        <dgm:presLayoutVars>
          <dgm:chMax val="4"/>
          <dgm:resizeHandles val="exact"/>
        </dgm:presLayoutVars>
      </dgm:prSet>
      <dgm:spPr/>
    </dgm:pt>
    <dgm:pt modelId="{C98C4662-0F77-4191-BE2F-D031B176BE3F}" type="pres">
      <dgm:prSet presAssocID="{DEC2936A-4E89-4624-AFAE-2C0CE1C12C61}" presName="ellipse" presStyleLbl="trBgShp" presStyleIdx="0" presStyleCnt="1"/>
      <dgm:spPr/>
    </dgm:pt>
    <dgm:pt modelId="{1654A500-FE20-4983-B462-23E544F4793C}" type="pres">
      <dgm:prSet presAssocID="{DEC2936A-4E89-4624-AFAE-2C0CE1C12C61}" presName="arrow1" presStyleLbl="fgShp" presStyleIdx="0" presStyleCnt="1"/>
      <dgm:spPr/>
    </dgm:pt>
    <dgm:pt modelId="{CEBBB435-5A1F-4274-AF62-9A6143B112A0}" type="pres">
      <dgm:prSet presAssocID="{DEC2936A-4E89-4624-AFAE-2C0CE1C12C61}" presName="rectangle" presStyleLbl="revTx" presStyleIdx="0" presStyleCnt="1">
        <dgm:presLayoutVars>
          <dgm:bulletEnabled val="1"/>
        </dgm:presLayoutVars>
      </dgm:prSet>
      <dgm:spPr/>
    </dgm:pt>
    <dgm:pt modelId="{B4787802-EB1F-443A-9A19-236CEDB9C992}" type="pres">
      <dgm:prSet presAssocID="{34999711-26B9-4797-B7AE-6F015CFF5A7F}" presName="item1" presStyleLbl="node1" presStyleIdx="0" presStyleCnt="3">
        <dgm:presLayoutVars>
          <dgm:bulletEnabled val="1"/>
        </dgm:presLayoutVars>
      </dgm:prSet>
      <dgm:spPr/>
    </dgm:pt>
    <dgm:pt modelId="{DB922937-461F-4680-9D58-80FEEDCF31EF}" type="pres">
      <dgm:prSet presAssocID="{E75C5D03-9D8C-4E11-93E7-CAA807738557}" presName="item2" presStyleLbl="node1" presStyleIdx="1" presStyleCnt="3">
        <dgm:presLayoutVars>
          <dgm:bulletEnabled val="1"/>
        </dgm:presLayoutVars>
      </dgm:prSet>
      <dgm:spPr/>
    </dgm:pt>
    <dgm:pt modelId="{1F598000-23D8-438C-A930-B6AFBE4E79D0}" type="pres">
      <dgm:prSet presAssocID="{4732BA10-63A9-4FEF-B645-FBCF89C2D578}" presName="item3" presStyleLbl="node1" presStyleIdx="2" presStyleCnt="3">
        <dgm:presLayoutVars>
          <dgm:bulletEnabled val="1"/>
        </dgm:presLayoutVars>
      </dgm:prSet>
      <dgm:spPr/>
    </dgm:pt>
    <dgm:pt modelId="{F55A9815-97BC-47E6-A320-7B57063C7534}" type="pres">
      <dgm:prSet presAssocID="{DEC2936A-4E89-4624-AFAE-2C0CE1C12C61}" presName="funnel" presStyleLbl="trAlignAcc1" presStyleIdx="0" presStyleCnt="1" custScaleX="171429"/>
      <dgm:spPr/>
    </dgm:pt>
  </dgm:ptLst>
  <dgm:cxnLst>
    <dgm:cxn modelId="{DD996414-4619-499C-9F95-6BBDF1D363A2}" srcId="{DEC2936A-4E89-4624-AFAE-2C0CE1C12C61}" destId="{E75C5D03-9D8C-4E11-93E7-CAA807738557}" srcOrd="2" destOrd="0" parTransId="{D082A8BF-4BB5-43B6-BAA8-FFAB9E0E2461}" sibTransId="{09B7A5FF-8B8F-4E7F-B14D-3A37A24B0314}"/>
    <dgm:cxn modelId="{D2F9CA14-D817-413D-9F5F-35D6D6D8EB72}" srcId="{DEC2936A-4E89-4624-AFAE-2C0CE1C12C61}" destId="{34999711-26B9-4797-B7AE-6F015CFF5A7F}" srcOrd="1" destOrd="0" parTransId="{E6F373EF-D42E-4A64-AF5C-392DE706A653}" sibTransId="{634C17AF-10C6-430E-BC29-2F1E45CE74E9}"/>
    <dgm:cxn modelId="{7714752A-046E-4406-AE2D-0177F5AA465E}" type="presOf" srcId="{CB52BE6B-E149-4CB9-A356-9ECDAAED4AB6}" destId="{1F598000-23D8-438C-A930-B6AFBE4E79D0}" srcOrd="0" destOrd="0" presId="urn:microsoft.com/office/officeart/2005/8/layout/funnel1"/>
    <dgm:cxn modelId="{342EB364-CB2C-41F8-BEA9-D36ED472D6BC}" type="presOf" srcId="{4732BA10-63A9-4FEF-B645-FBCF89C2D578}" destId="{CEBBB435-5A1F-4274-AF62-9A6143B112A0}" srcOrd="0" destOrd="0" presId="urn:microsoft.com/office/officeart/2005/8/layout/funnel1"/>
    <dgm:cxn modelId="{23B5AC68-4528-4C7A-A4A5-F4B65AF30053}" srcId="{DEC2936A-4E89-4624-AFAE-2C0CE1C12C61}" destId="{4732BA10-63A9-4FEF-B645-FBCF89C2D578}" srcOrd="3" destOrd="0" parTransId="{F85AB84F-54DE-4FF9-B73D-1B73336DBF75}" sibTransId="{CF8232A6-0BF3-4CFB-9E4D-8FD09FABB434}"/>
    <dgm:cxn modelId="{6715206F-DB88-43D5-A26B-FB0B016FD75F}" srcId="{DEC2936A-4E89-4624-AFAE-2C0CE1C12C61}" destId="{CB52BE6B-E149-4CB9-A356-9ECDAAED4AB6}" srcOrd="0" destOrd="0" parTransId="{5F8095F8-A824-4FB4-B355-21139168AA4C}" sibTransId="{4FD16B7C-229B-4A4B-8EC9-5587C8F00591}"/>
    <dgm:cxn modelId="{A3EDA388-DECD-41AB-B899-A69C84B74253}" type="presOf" srcId="{34999711-26B9-4797-B7AE-6F015CFF5A7F}" destId="{DB922937-461F-4680-9D58-80FEEDCF31EF}" srcOrd="0" destOrd="0" presId="urn:microsoft.com/office/officeart/2005/8/layout/funnel1"/>
    <dgm:cxn modelId="{CAF120AD-9EE2-4252-89D2-9E1FAE49B21E}" type="presOf" srcId="{E75C5D03-9D8C-4E11-93E7-CAA807738557}" destId="{B4787802-EB1F-443A-9A19-236CEDB9C992}" srcOrd="0" destOrd="0" presId="urn:microsoft.com/office/officeart/2005/8/layout/funnel1"/>
    <dgm:cxn modelId="{FAA59AC7-1EA4-44A9-85A1-5FF324B8DF82}" type="presOf" srcId="{DEC2936A-4E89-4624-AFAE-2C0CE1C12C61}" destId="{A21A964C-75DE-4789-95EF-B4243596C3DA}" srcOrd="0" destOrd="0" presId="urn:microsoft.com/office/officeart/2005/8/layout/funnel1"/>
    <dgm:cxn modelId="{6EC3AC82-AFFB-4F61-8610-8BEF1A0DCD8D}" type="presParOf" srcId="{A21A964C-75DE-4789-95EF-B4243596C3DA}" destId="{C98C4662-0F77-4191-BE2F-D031B176BE3F}" srcOrd="0" destOrd="0" presId="urn:microsoft.com/office/officeart/2005/8/layout/funnel1"/>
    <dgm:cxn modelId="{5169ACDF-9EC2-44A2-83BD-63947EECA2E8}" type="presParOf" srcId="{A21A964C-75DE-4789-95EF-B4243596C3DA}" destId="{1654A500-FE20-4983-B462-23E544F4793C}" srcOrd="1" destOrd="0" presId="urn:microsoft.com/office/officeart/2005/8/layout/funnel1"/>
    <dgm:cxn modelId="{14903966-D211-4B99-9DF1-0DEB86E55CD2}" type="presParOf" srcId="{A21A964C-75DE-4789-95EF-B4243596C3DA}" destId="{CEBBB435-5A1F-4274-AF62-9A6143B112A0}" srcOrd="2" destOrd="0" presId="urn:microsoft.com/office/officeart/2005/8/layout/funnel1"/>
    <dgm:cxn modelId="{BA41610F-F03C-4225-8572-FACD073BEB86}" type="presParOf" srcId="{A21A964C-75DE-4789-95EF-B4243596C3DA}" destId="{B4787802-EB1F-443A-9A19-236CEDB9C992}" srcOrd="3" destOrd="0" presId="urn:microsoft.com/office/officeart/2005/8/layout/funnel1"/>
    <dgm:cxn modelId="{79924504-FAB0-449D-8CE1-F8F429CCD948}" type="presParOf" srcId="{A21A964C-75DE-4789-95EF-B4243596C3DA}" destId="{DB922937-461F-4680-9D58-80FEEDCF31EF}" srcOrd="4" destOrd="0" presId="urn:microsoft.com/office/officeart/2005/8/layout/funnel1"/>
    <dgm:cxn modelId="{75C6A6FE-6842-4F75-ADE0-577B0ADECD14}" type="presParOf" srcId="{A21A964C-75DE-4789-95EF-B4243596C3DA}" destId="{1F598000-23D8-438C-A930-B6AFBE4E79D0}" srcOrd="5" destOrd="0" presId="urn:microsoft.com/office/officeart/2005/8/layout/funnel1"/>
    <dgm:cxn modelId="{CCE3A113-0BBE-4840-A3DC-ABF659AAEA4E}" type="presParOf" srcId="{A21A964C-75DE-4789-95EF-B4243596C3DA}" destId="{F55A9815-97BC-47E6-A320-7B57063C753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4C73B7-0AD8-4205-A8F7-35DD77FF09B6}" type="doc">
      <dgm:prSet loTypeId="urn:microsoft.com/office/officeart/2005/8/layout/equation2" loCatId="process" qsTypeId="urn:microsoft.com/office/officeart/2005/8/quickstyle/simple1" qsCatId="simple" csTypeId="urn:microsoft.com/office/officeart/2005/8/colors/accent1_2" csCatId="accent1" phldr="1"/>
      <dgm:spPr/>
    </dgm:pt>
    <dgm:pt modelId="{757BBF89-5AC3-460E-98A7-9D711C58641F}">
      <dgm:prSet phldrT="[Text]"/>
      <dgm:spPr>
        <a:solidFill>
          <a:srgbClr val="C63F28"/>
        </a:solidFill>
      </dgm:spPr>
      <dgm:t>
        <a:bodyPr/>
        <a:lstStyle/>
        <a:p>
          <a:r>
            <a:rPr lang="en-US" b="1" dirty="0">
              <a:solidFill>
                <a:schemeClr val="tx1"/>
              </a:solidFill>
            </a:rPr>
            <a:t>School Discipline Snapshot</a:t>
          </a:r>
        </a:p>
      </dgm:t>
    </dgm:pt>
    <dgm:pt modelId="{7845F881-857B-4811-B7B1-FB70B1A87C2D}" type="parTrans" cxnId="{B7178FB1-D617-41D0-A367-114B391B4F0D}">
      <dgm:prSet/>
      <dgm:spPr/>
      <dgm:t>
        <a:bodyPr/>
        <a:lstStyle/>
        <a:p>
          <a:endParaRPr lang="en-US"/>
        </a:p>
      </dgm:t>
    </dgm:pt>
    <dgm:pt modelId="{C9A60677-E44A-4546-AA10-5D4D66C28E29}" type="sibTrans" cxnId="{B7178FB1-D617-41D0-A367-114B391B4F0D}">
      <dgm:prSet/>
      <dgm:spPr/>
      <dgm:t>
        <a:bodyPr/>
        <a:lstStyle/>
        <a:p>
          <a:endParaRPr lang="en-US"/>
        </a:p>
      </dgm:t>
    </dgm:pt>
    <dgm:pt modelId="{332C7ACF-BAA4-4D4D-AA5D-4E0B821C8B8E}">
      <dgm:prSet phldrT="[Text]"/>
      <dgm:spPr>
        <a:solidFill>
          <a:srgbClr val="EFAA1F"/>
        </a:solidFill>
      </dgm:spPr>
      <dgm:t>
        <a:bodyPr/>
        <a:lstStyle/>
        <a:p>
          <a:r>
            <a:rPr lang="en-US" b="1" dirty="0">
              <a:solidFill>
                <a:schemeClr val="tx1"/>
              </a:solidFill>
            </a:rPr>
            <a:t>SPED Discipline Snapshot</a:t>
          </a:r>
        </a:p>
      </dgm:t>
    </dgm:pt>
    <dgm:pt modelId="{F179ECEF-4936-46DB-A4FE-A278175F5697}" type="parTrans" cxnId="{7EC6896C-262A-49F3-98DE-7E682482CD1A}">
      <dgm:prSet/>
      <dgm:spPr/>
      <dgm:t>
        <a:bodyPr/>
        <a:lstStyle/>
        <a:p>
          <a:endParaRPr lang="en-US"/>
        </a:p>
      </dgm:t>
    </dgm:pt>
    <dgm:pt modelId="{2F501081-C2E4-4073-B8A2-B8C37973E338}" type="sibTrans" cxnId="{7EC6896C-262A-49F3-98DE-7E682482CD1A}">
      <dgm:prSet/>
      <dgm:spPr/>
      <dgm:t>
        <a:bodyPr/>
        <a:lstStyle/>
        <a:p>
          <a:endParaRPr lang="en-US"/>
        </a:p>
      </dgm:t>
    </dgm:pt>
    <dgm:pt modelId="{21C154B9-6EC3-47C3-A41D-14CC7ABDD8DC}">
      <dgm:prSet phldrT="[Text]"/>
      <dgm:spPr>
        <a:solidFill>
          <a:srgbClr val="008CA0"/>
        </a:solidFill>
      </dgm:spPr>
      <dgm:t>
        <a:bodyPr/>
        <a:lstStyle/>
        <a:p>
          <a:r>
            <a:rPr lang="en-US" b="1" dirty="0">
              <a:solidFill>
                <a:schemeClr val="tx1"/>
              </a:solidFill>
            </a:rPr>
            <a:t>Discipline Interchange</a:t>
          </a:r>
        </a:p>
      </dgm:t>
    </dgm:pt>
    <dgm:pt modelId="{F4D7DB47-3965-4C8E-B96E-36FDBDD842AF}" type="parTrans" cxnId="{8DA4225D-CF70-4CA0-838E-2166F6DA329C}">
      <dgm:prSet/>
      <dgm:spPr/>
      <dgm:t>
        <a:bodyPr/>
        <a:lstStyle/>
        <a:p>
          <a:endParaRPr lang="en-US"/>
        </a:p>
      </dgm:t>
    </dgm:pt>
    <dgm:pt modelId="{57C20939-D8A5-4AC5-9817-C03C30DA90CE}" type="sibTrans" cxnId="{8DA4225D-CF70-4CA0-838E-2166F6DA329C}">
      <dgm:prSet/>
      <dgm:spPr/>
      <dgm:t>
        <a:bodyPr/>
        <a:lstStyle/>
        <a:p>
          <a:endParaRPr lang="en-US"/>
        </a:p>
      </dgm:t>
    </dgm:pt>
    <dgm:pt modelId="{69D62522-FA41-4FE1-B5A9-D23EF84AD78E}" type="pres">
      <dgm:prSet presAssocID="{A24C73B7-0AD8-4205-A8F7-35DD77FF09B6}" presName="Name0" presStyleCnt="0">
        <dgm:presLayoutVars>
          <dgm:dir/>
          <dgm:resizeHandles val="exact"/>
        </dgm:presLayoutVars>
      </dgm:prSet>
      <dgm:spPr/>
    </dgm:pt>
    <dgm:pt modelId="{BB7D3F2D-1A6F-47E8-A236-79D3F0386E38}" type="pres">
      <dgm:prSet presAssocID="{A24C73B7-0AD8-4205-A8F7-35DD77FF09B6}" presName="vNodes" presStyleCnt="0"/>
      <dgm:spPr/>
    </dgm:pt>
    <dgm:pt modelId="{EBA187CF-2BAD-4684-B351-C8C529869BBC}" type="pres">
      <dgm:prSet presAssocID="{757BBF89-5AC3-460E-98A7-9D711C58641F}" presName="node" presStyleLbl="node1" presStyleIdx="0" presStyleCnt="3" custLinFactX="100000" custLinFactY="7742" custLinFactNeighborX="122635" custLinFactNeighborY="100000">
        <dgm:presLayoutVars>
          <dgm:bulletEnabled val="1"/>
        </dgm:presLayoutVars>
      </dgm:prSet>
      <dgm:spPr/>
    </dgm:pt>
    <dgm:pt modelId="{4DA7A21E-4A2E-46AA-A121-F22A421967E4}" type="pres">
      <dgm:prSet presAssocID="{C9A60677-E44A-4546-AA10-5D4D66C28E29}" presName="spacerT" presStyleCnt="0"/>
      <dgm:spPr/>
    </dgm:pt>
    <dgm:pt modelId="{EE3B5321-6DE9-4F78-AB57-646D6388679E}" type="pres">
      <dgm:prSet presAssocID="{C9A60677-E44A-4546-AA10-5D4D66C28E29}" presName="sibTrans" presStyleLbl="sibTrans2D1" presStyleIdx="0" presStyleCnt="2" custLinFactY="2514" custLinFactNeighborX="-80522" custLinFactNeighborY="100000"/>
      <dgm:spPr/>
    </dgm:pt>
    <dgm:pt modelId="{FD34AAD1-BEF9-448E-9959-EC9FD34DCF2D}" type="pres">
      <dgm:prSet presAssocID="{C9A60677-E44A-4546-AA10-5D4D66C28E29}" presName="spacerB" presStyleCnt="0"/>
      <dgm:spPr/>
    </dgm:pt>
    <dgm:pt modelId="{F6B69902-934C-4618-B69E-40871167FDFE}" type="pres">
      <dgm:prSet presAssocID="{332C7ACF-BAA4-4D4D-AA5D-4E0B821C8B8E}" presName="node" presStyleLbl="node1" presStyleIdx="1" presStyleCnt="3" custLinFactX="100000" custLinFactNeighborX="126601" custLinFactNeighborY="-62790">
        <dgm:presLayoutVars>
          <dgm:bulletEnabled val="1"/>
        </dgm:presLayoutVars>
      </dgm:prSet>
      <dgm:spPr/>
    </dgm:pt>
    <dgm:pt modelId="{094880A2-7E87-4683-8DCE-FEDC06FAE514}" type="pres">
      <dgm:prSet presAssocID="{A24C73B7-0AD8-4205-A8F7-35DD77FF09B6}" presName="sibTransLast" presStyleLbl="sibTrans2D1" presStyleIdx="1" presStyleCnt="2"/>
      <dgm:spPr/>
    </dgm:pt>
    <dgm:pt modelId="{4640AF51-2039-4842-AEBC-F9C22F7E2750}" type="pres">
      <dgm:prSet presAssocID="{A24C73B7-0AD8-4205-A8F7-35DD77FF09B6}" presName="connectorText" presStyleLbl="sibTrans2D1" presStyleIdx="1" presStyleCnt="2"/>
      <dgm:spPr/>
    </dgm:pt>
    <dgm:pt modelId="{DA517FE2-419E-4F24-ABB1-B401F953568F}" type="pres">
      <dgm:prSet presAssocID="{A24C73B7-0AD8-4205-A8F7-35DD77FF09B6}" presName="lastNode" presStyleLbl="node1" presStyleIdx="2" presStyleCnt="3" custScaleX="97316" custScaleY="94159" custLinFactX="-100000" custLinFactNeighborX="-107366" custLinFactNeighborY="4938">
        <dgm:presLayoutVars>
          <dgm:bulletEnabled val="1"/>
        </dgm:presLayoutVars>
      </dgm:prSet>
      <dgm:spPr/>
    </dgm:pt>
  </dgm:ptLst>
  <dgm:cxnLst>
    <dgm:cxn modelId="{8DA4225D-CF70-4CA0-838E-2166F6DA329C}" srcId="{A24C73B7-0AD8-4205-A8F7-35DD77FF09B6}" destId="{21C154B9-6EC3-47C3-A41D-14CC7ABDD8DC}" srcOrd="2" destOrd="0" parTransId="{F4D7DB47-3965-4C8E-B96E-36FDBDD842AF}" sibTransId="{57C20939-D8A5-4AC5-9817-C03C30DA90CE}"/>
    <dgm:cxn modelId="{7EC6896C-262A-49F3-98DE-7E682482CD1A}" srcId="{A24C73B7-0AD8-4205-A8F7-35DD77FF09B6}" destId="{332C7ACF-BAA4-4D4D-AA5D-4E0B821C8B8E}" srcOrd="1" destOrd="0" parTransId="{F179ECEF-4936-46DB-A4FE-A278175F5697}" sibTransId="{2F501081-C2E4-4073-B8A2-B8C37973E338}"/>
    <dgm:cxn modelId="{A33E1284-855B-4F4A-AA9B-2726A036994E}" type="presOf" srcId="{757BBF89-5AC3-460E-98A7-9D711C58641F}" destId="{EBA187CF-2BAD-4684-B351-C8C529869BBC}" srcOrd="0" destOrd="0" presId="urn:microsoft.com/office/officeart/2005/8/layout/equation2"/>
    <dgm:cxn modelId="{D65726A0-C00A-4EC5-9F6D-2A2472A4F36B}" type="presOf" srcId="{21C154B9-6EC3-47C3-A41D-14CC7ABDD8DC}" destId="{DA517FE2-419E-4F24-ABB1-B401F953568F}" srcOrd="0" destOrd="0" presId="urn:microsoft.com/office/officeart/2005/8/layout/equation2"/>
    <dgm:cxn modelId="{1B1E9EA7-5F96-41FA-8101-03CBF6ED926B}" type="presOf" srcId="{332C7ACF-BAA4-4D4D-AA5D-4E0B821C8B8E}" destId="{F6B69902-934C-4618-B69E-40871167FDFE}" srcOrd="0" destOrd="0" presId="urn:microsoft.com/office/officeart/2005/8/layout/equation2"/>
    <dgm:cxn modelId="{B7178FB1-D617-41D0-A367-114B391B4F0D}" srcId="{A24C73B7-0AD8-4205-A8F7-35DD77FF09B6}" destId="{757BBF89-5AC3-460E-98A7-9D711C58641F}" srcOrd="0" destOrd="0" parTransId="{7845F881-857B-4811-B7B1-FB70B1A87C2D}" sibTransId="{C9A60677-E44A-4546-AA10-5D4D66C28E29}"/>
    <dgm:cxn modelId="{16DF07C9-DC71-471C-94AA-454C1FDD7B11}" type="presOf" srcId="{2F501081-C2E4-4073-B8A2-B8C37973E338}" destId="{094880A2-7E87-4683-8DCE-FEDC06FAE514}" srcOrd="0" destOrd="0" presId="urn:microsoft.com/office/officeart/2005/8/layout/equation2"/>
    <dgm:cxn modelId="{4BC657D8-5F41-4E43-AFD3-E63854880DAB}" type="presOf" srcId="{A24C73B7-0AD8-4205-A8F7-35DD77FF09B6}" destId="{69D62522-FA41-4FE1-B5A9-D23EF84AD78E}" srcOrd="0" destOrd="0" presId="urn:microsoft.com/office/officeart/2005/8/layout/equation2"/>
    <dgm:cxn modelId="{B95AC5F6-8BE9-4D56-BF0A-31BA71FCEC4F}" type="presOf" srcId="{C9A60677-E44A-4546-AA10-5D4D66C28E29}" destId="{EE3B5321-6DE9-4F78-AB57-646D6388679E}" srcOrd="0" destOrd="0" presId="urn:microsoft.com/office/officeart/2005/8/layout/equation2"/>
    <dgm:cxn modelId="{2BEECFF8-4EB0-4AE9-8235-0CAD49DAB7DD}" type="presOf" srcId="{2F501081-C2E4-4073-B8A2-B8C37973E338}" destId="{4640AF51-2039-4842-AEBC-F9C22F7E2750}" srcOrd="1" destOrd="0" presId="urn:microsoft.com/office/officeart/2005/8/layout/equation2"/>
    <dgm:cxn modelId="{1DC2D1C3-4A73-4F7A-A0CF-89AE86018939}" type="presParOf" srcId="{69D62522-FA41-4FE1-B5A9-D23EF84AD78E}" destId="{BB7D3F2D-1A6F-47E8-A236-79D3F0386E38}" srcOrd="0" destOrd="0" presId="urn:microsoft.com/office/officeart/2005/8/layout/equation2"/>
    <dgm:cxn modelId="{87654B37-3229-4035-9BB3-F5EA1FE6CB5A}" type="presParOf" srcId="{BB7D3F2D-1A6F-47E8-A236-79D3F0386E38}" destId="{EBA187CF-2BAD-4684-B351-C8C529869BBC}" srcOrd="0" destOrd="0" presId="urn:microsoft.com/office/officeart/2005/8/layout/equation2"/>
    <dgm:cxn modelId="{1038DB2D-FAEC-4EC5-8BF1-74A8A56DAA2F}" type="presParOf" srcId="{BB7D3F2D-1A6F-47E8-A236-79D3F0386E38}" destId="{4DA7A21E-4A2E-46AA-A121-F22A421967E4}" srcOrd="1" destOrd="0" presId="urn:microsoft.com/office/officeart/2005/8/layout/equation2"/>
    <dgm:cxn modelId="{A819684F-B3B4-49E4-B67B-71254950F0E2}" type="presParOf" srcId="{BB7D3F2D-1A6F-47E8-A236-79D3F0386E38}" destId="{EE3B5321-6DE9-4F78-AB57-646D6388679E}" srcOrd="2" destOrd="0" presId="urn:microsoft.com/office/officeart/2005/8/layout/equation2"/>
    <dgm:cxn modelId="{33418E7A-00D9-46BC-9C95-A33C9CF4B1E7}" type="presParOf" srcId="{BB7D3F2D-1A6F-47E8-A236-79D3F0386E38}" destId="{FD34AAD1-BEF9-448E-9959-EC9FD34DCF2D}" srcOrd="3" destOrd="0" presId="urn:microsoft.com/office/officeart/2005/8/layout/equation2"/>
    <dgm:cxn modelId="{678A4FE8-3A9F-4704-B9A5-99BA24B52B6C}" type="presParOf" srcId="{BB7D3F2D-1A6F-47E8-A236-79D3F0386E38}" destId="{F6B69902-934C-4618-B69E-40871167FDFE}" srcOrd="4" destOrd="0" presId="urn:microsoft.com/office/officeart/2005/8/layout/equation2"/>
    <dgm:cxn modelId="{A106C035-01EA-48D0-B35A-33403DE4B437}" type="presParOf" srcId="{69D62522-FA41-4FE1-B5A9-D23EF84AD78E}" destId="{094880A2-7E87-4683-8DCE-FEDC06FAE514}" srcOrd="1" destOrd="0" presId="urn:microsoft.com/office/officeart/2005/8/layout/equation2"/>
    <dgm:cxn modelId="{55C3DC31-7622-482A-ACAB-B4B11E236EB0}" type="presParOf" srcId="{094880A2-7E87-4683-8DCE-FEDC06FAE514}" destId="{4640AF51-2039-4842-AEBC-F9C22F7E2750}" srcOrd="0" destOrd="0" presId="urn:microsoft.com/office/officeart/2005/8/layout/equation2"/>
    <dgm:cxn modelId="{D4C5FF16-4565-407F-BF50-1CF36DF2DCFF}" type="presParOf" srcId="{69D62522-FA41-4FE1-B5A9-D23EF84AD78E}" destId="{DA517FE2-419E-4F24-ABB1-B401F953568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DA8A5-CB1E-4963-91EF-E7FEEFF31BA1}">
      <dsp:nvSpPr>
        <dsp:cNvPr id="0" name=""/>
        <dsp:cNvSpPr/>
      </dsp:nvSpPr>
      <dsp:spPr>
        <a:xfrm>
          <a:off x="382488" y="1472"/>
          <a:ext cx="1480839" cy="1480839"/>
        </a:xfrm>
        <a:prstGeom prst="ellipse">
          <a:avLst/>
        </a:prstGeom>
        <a:solidFill>
          <a:srgbClr val="C63F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School Discipline Collection</a:t>
          </a:r>
        </a:p>
      </dsp:txBody>
      <dsp:txXfrm>
        <a:off x="599352" y="218336"/>
        <a:ext cx="1047111" cy="1047111"/>
      </dsp:txXfrm>
    </dsp:sp>
    <dsp:sp modelId="{CC17C73A-A35E-4FA8-9750-5E54AE5EA4CC}">
      <dsp:nvSpPr>
        <dsp:cNvPr id="0" name=""/>
        <dsp:cNvSpPr/>
      </dsp:nvSpPr>
      <dsp:spPr>
        <a:xfrm>
          <a:off x="693464" y="1602556"/>
          <a:ext cx="858887" cy="85888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07309" y="1930994"/>
        <a:ext cx="631197" cy="202011"/>
      </dsp:txXfrm>
    </dsp:sp>
    <dsp:sp modelId="{43E1A191-5DC6-4456-A9D5-7C063257CDA8}">
      <dsp:nvSpPr>
        <dsp:cNvPr id="0" name=""/>
        <dsp:cNvSpPr/>
      </dsp:nvSpPr>
      <dsp:spPr>
        <a:xfrm>
          <a:off x="382488" y="2581687"/>
          <a:ext cx="1480839" cy="1480839"/>
        </a:xfrm>
        <a:prstGeom prst="ellipse">
          <a:avLst/>
        </a:prstGeom>
        <a:solidFill>
          <a:srgbClr val="C63F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SPED Discipline Collection</a:t>
          </a:r>
        </a:p>
      </dsp:txBody>
      <dsp:txXfrm>
        <a:off x="599352" y="2798551"/>
        <a:ext cx="1047111" cy="1047111"/>
      </dsp:txXfrm>
    </dsp:sp>
    <dsp:sp modelId="{721E9942-3A0C-45C9-8012-2694D4BFBFE8}">
      <dsp:nvSpPr>
        <dsp:cNvPr id="0" name=""/>
        <dsp:cNvSpPr/>
      </dsp:nvSpPr>
      <dsp:spPr>
        <a:xfrm>
          <a:off x="2085454" y="1756563"/>
          <a:ext cx="470907" cy="550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085454" y="1866737"/>
        <a:ext cx="329635" cy="330524"/>
      </dsp:txXfrm>
    </dsp:sp>
    <dsp:sp modelId="{74C5DC2C-C5E7-4251-857B-E28E1E65EA95}">
      <dsp:nvSpPr>
        <dsp:cNvPr id="0" name=""/>
        <dsp:cNvSpPr/>
      </dsp:nvSpPr>
      <dsp:spPr>
        <a:xfrm>
          <a:off x="2751832" y="551160"/>
          <a:ext cx="2961679" cy="2961679"/>
        </a:xfrm>
        <a:prstGeom prst="ellipse">
          <a:avLst/>
        </a:prstGeom>
        <a:solidFill>
          <a:srgbClr val="008C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Discipline Interchange</a:t>
          </a:r>
        </a:p>
      </dsp:txBody>
      <dsp:txXfrm>
        <a:off x="3185560" y="984888"/>
        <a:ext cx="2094223" cy="2094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2B723-65EA-4B79-A14A-65802132BE9D}">
      <dsp:nvSpPr>
        <dsp:cNvPr id="0" name=""/>
        <dsp:cNvSpPr/>
      </dsp:nvSpPr>
      <dsp:spPr>
        <a:xfrm>
          <a:off x="6619" y="1711919"/>
          <a:ext cx="894161" cy="894161"/>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SPED Discipline Action</a:t>
          </a:r>
        </a:p>
      </dsp:txBody>
      <dsp:txXfrm>
        <a:off x="137566" y="1842866"/>
        <a:ext cx="632267" cy="632267"/>
      </dsp:txXfrm>
    </dsp:sp>
    <dsp:sp modelId="{7B14D4C0-FAA8-4BFC-BE92-2CA1DFE0BA65}">
      <dsp:nvSpPr>
        <dsp:cNvPr id="0" name=""/>
        <dsp:cNvSpPr/>
      </dsp:nvSpPr>
      <dsp:spPr>
        <a:xfrm>
          <a:off x="973386" y="1899693"/>
          <a:ext cx="518613" cy="51861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042128" y="2098011"/>
        <a:ext cx="381129" cy="121977"/>
      </dsp:txXfrm>
    </dsp:sp>
    <dsp:sp modelId="{456D5961-DCE4-45FA-B1E9-BF13F5E55067}">
      <dsp:nvSpPr>
        <dsp:cNvPr id="0" name=""/>
        <dsp:cNvSpPr/>
      </dsp:nvSpPr>
      <dsp:spPr>
        <a:xfrm>
          <a:off x="1564605" y="1711919"/>
          <a:ext cx="894161" cy="894161"/>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Discipline by Action</a:t>
          </a:r>
        </a:p>
      </dsp:txBody>
      <dsp:txXfrm>
        <a:off x="1695552" y="1842866"/>
        <a:ext cx="632267" cy="632267"/>
      </dsp:txXfrm>
    </dsp:sp>
    <dsp:sp modelId="{71444FF4-A3A5-455A-90BA-48E746841370}">
      <dsp:nvSpPr>
        <dsp:cNvPr id="0" name=""/>
        <dsp:cNvSpPr/>
      </dsp:nvSpPr>
      <dsp:spPr>
        <a:xfrm>
          <a:off x="2531372" y="1899693"/>
          <a:ext cx="518613" cy="51861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2600114" y="2098011"/>
        <a:ext cx="381129" cy="121977"/>
      </dsp:txXfrm>
    </dsp:sp>
    <dsp:sp modelId="{7FAA518D-6063-40E4-9B8A-1764ECCAEBCF}">
      <dsp:nvSpPr>
        <dsp:cNvPr id="0" name=""/>
        <dsp:cNvSpPr/>
      </dsp:nvSpPr>
      <dsp:spPr>
        <a:xfrm>
          <a:off x="3122591" y="1711919"/>
          <a:ext cx="894161" cy="894161"/>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Discipline by Student Demographics</a:t>
          </a:r>
        </a:p>
      </dsp:txBody>
      <dsp:txXfrm>
        <a:off x="3253538" y="1842866"/>
        <a:ext cx="632267" cy="632267"/>
      </dsp:txXfrm>
    </dsp:sp>
    <dsp:sp modelId="{D88DD460-B6C7-4EC9-9076-B2DDDF53DF62}">
      <dsp:nvSpPr>
        <dsp:cNvPr id="0" name=""/>
        <dsp:cNvSpPr/>
      </dsp:nvSpPr>
      <dsp:spPr>
        <a:xfrm>
          <a:off x="4089358" y="1899693"/>
          <a:ext cx="518613" cy="51861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4158100" y="2098011"/>
        <a:ext cx="381129" cy="121977"/>
      </dsp:txXfrm>
    </dsp:sp>
    <dsp:sp modelId="{F0578506-41D9-4580-B3BD-50D6BBE60E80}">
      <dsp:nvSpPr>
        <dsp:cNvPr id="0" name=""/>
        <dsp:cNvSpPr/>
      </dsp:nvSpPr>
      <dsp:spPr>
        <a:xfrm>
          <a:off x="4680578" y="1711919"/>
          <a:ext cx="894161" cy="894161"/>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Firearm (GFSA) Discipline</a:t>
          </a:r>
        </a:p>
      </dsp:txBody>
      <dsp:txXfrm>
        <a:off x="4811525" y="1842866"/>
        <a:ext cx="632267" cy="632267"/>
      </dsp:txXfrm>
    </dsp:sp>
    <dsp:sp modelId="{14EEA593-2699-4DD9-8160-66174D720870}">
      <dsp:nvSpPr>
        <dsp:cNvPr id="0" name=""/>
        <dsp:cNvSpPr/>
      </dsp:nvSpPr>
      <dsp:spPr>
        <a:xfrm>
          <a:off x="5647345" y="1899693"/>
          <a:ext cx="518613" cy="51861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5716087" y="2006527"/>
        <a:ext cx="381129" cy="304945"/>
      </dsp:txXfrm>
    </dsp:sp>
    <dsp:sp modelId="{D86709EF-5D1B-4C63-84BD-ADF07902610C}">
      <dsp:nvSpPr>
        <dsp:cNvPr id="0" name=""/>
        <dsp:cNvSpPr/>
      </dsp:nvSpPr>
      <dsp:spPr>
        <a:xfrm>
          <a:off x="6238564" y="1711919"/>
          <a:ext cx="894161" cy="894161"/>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Discipline Action File</a:t>
          </a:r>
        </a:p>
      </dsp:txBody>
      <dsp:txXfrm>
        <a:off x="6369511" y="1842866"/>
        <a:ext cx="632267" cy="632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C117A-3E7E-407E-AEDC-B8D415AF48E3}">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0ADBD-5681-450C-A9C1-DB0EE19B0B44}">
      <dsp:nvSpPr>
        <dsp:cNvPr id="0" name=""/>
        <dsp:cNvSpPr/>
      </dsp:nvSpPr>
      <dsp:spPr>
        <a:xfrm>
          <a:off x="1310127" y="1219199"/>
          <a:ext cx="1594894" cy="1625600"/>
        </a:xfrm>
        <a:prstGeom prst="roundRect">
          <a:avLst/>
        </a:prstGeom>
        <a:solidFill>
          <a:srgbClr val="008C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22-23 – Discipline data collected in aggerate by demographic categories</a:t>
          </a:r>
        </a:p>
      </dsp:txBody>
      <dsp:txXfrm>
        <a:off x="1387983" y="1297055"/>
        <a:ext cx="1439182" cy="1469888"/>
      </dsp:txXfrm>
    </dsp:sp>
    <dsp:sp modelId="{27CE0292-F373-4EF9-96E8-18BF446A2699}">
      <dsp:nvSpPr>
        <dsp:cNvPr id="0" name=""/>
        <dsp:cNvSpPr/>
      </dsp:nvSpPr>
      <dsp:spPr>
        <a:xfrm>
          <a:off x="3177079" y="1219199"/>
          <a:ext cx="1608793" cy="1625600"/>
        </a:xfrm>
        <a:prstGeom prst="roundRect">
          <a:avLst/>
        </a:prstGeom>
        <a:solidFill>
          <a:srgbClr val="EFAA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23-24  - Both SPED and Student Disciplines now collected by student name/SASID</a:t>
          </a:r>
        </a:p>
      </dsp:txBody>
      <dsp:txXfrm>
        <a:off x="3255614" y="1297734"/>
        <a:ext cx="1451723" cy="1468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C4662-0F77-4191-BE2F-D031B176BE3F}">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54A500-FE20-4983-B462-23E544F4793C}">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BBB435-5A1F-4274-AF62-9A6143B112A0}">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Student Discipline Snapshot</a:t>
          </a:r>
        </a:p>
      </dsp:txBody>
      <dsp:txXfrm>
        <a:off x="1524000" y="3276600"/>
        <a:ext cx="3048000" cy="762000"/>
      </dsp:txXfrm>
    </dsp:sp>
    <dsp:sp modelId="{B4787802-EB1F-443A-9A19-236CEDB9C992}">
      <dsp:nvSpPr>
        <dsp:cNvPr id="0" name=""/>
        <dsp:cNvSpPr/>
      </dsp:nvSpPr>
      <dsp:spPr>
        <a:xfrm>
          <a:off x="2595880" y="1390904"/>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Discipline Action Interchange File</a:t>
          </a:r>
        </a:p>
      </dsp:txBody>
      <dsp:txXfrm>
        <a:off x="2763268" y="1558292"/>
        <a:ext cx="808224" cy="808224"/>
      </dsp:txXfrm>
    </dsp:sp>
    <dsp:sp modelId="{DB922937-461F-4680-9D58-80FEEDCF31EF}">
      <dsp:nvSpPr>
        <dsp:cNvPr id="0" name=""/>
        <dsp:cNvSpPr/>
      </dsp:nvSpPr>
      <dsp:spPr>
        <a:xfrm>
          <a:off x="1778000" y="533399"/>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Student School Association File</a:t>
          </a:r>
        </a:p>
      </dsp:txBody>
      <dsp:txXfrm>
        <a:off x="1945388" y="700787"/>
        <a:ext cx="808224" cy="808224"/>
      </dsp:txXfrm>
    </dsp:sp>
    <dsp:sp modelId="{1F598000-23D8-438C-A930-B6AFBE4E79D0}">
      <dsp:nvSpPr>
        <dsp:cNvPr id="0" name=""/>
        <dsp:cNvSpPr/>
      </dsp:nvSpPr>
      <dsp:spPr>
        <a:xfrm>
          <a:off x="2946400" y="257047"/>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Student Demographics File</a:t>
          </a:r>
        </a:p>
      </dsp:txBody>
      <dsp:txXfrm>
        <a:off x="3113788" y="424435"/>
        <a:ext cx="808224" cy="808224"/>
      </dsp:txXfrm>
    </dsp:sp>
    <dsp:sp modelId="{F55A9815-97BC-47E6-A320-7B57063C7534}">
      <dsp:nvSpPr>
        <dsp:cNvPr id="0" name=""/>
        <dsp:cNvSpPr/>
      </dsp:nvSpPr>
      <dsp:spPr>
        <a:xfrm>
          <a:off x="-7" y="25399"/>
          <a:ext cx="6096015" cy="284480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187CF-2BAD-4684-B351-C8C529869BBC}">
      <dsp:nvSpPr>
        <dsp:cNvPr id="0" name=""/>
        <dsp:cNvSpPr/>
      </dsp:nvSpPr>
      <dsp:spPr>
        <a:xfrm>
          <a:off x="4559390" y="199938"/>
          <a:ext cx="1246348" cy="1246348"/>
        </a:xfrm>
        <a:prstGeom prst="ellipse">
          <a:avLst/>
        </a:prstGeom>
        <a:solidFill>
          <a:srgbClr val="C63F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School Discipline Snapshot</a:t>
          </a:r>
        </a:p>
      </dsp:txBody>
      <dsp:txXfrm>
        <a:off x="4741913" y="382461"/>
        <a:ext cx="881302" cy="881302"/>
      </dsp:txXfrm>
    </dsp:sp>
    <dsp:sp modelId="{EE3B5321-6DE9-4F78-AB57-646D6388679E}">
      <dsp:nvSpPr>
        <dsp:cNvPr id="0" name=""/>
        <dsp:cNvSpPr/>
      </dsp:nvSpPr>
      <dsp:spPr>
        <a:xfrm>
          <a:off x="1464235" y="1469171"/>
          <a:ext cx="722882" cy="72288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560053" y="1745601"/>
        <a:ext cx="531246" cy="170022"/>
      </dsp:txXfrm>
    </dsp:sp>
    <dsp:sp modelId="{F6B69902-934C-4618-B69E-40871167FDFE}">
      <dsp:nvSpPr>
        <dsp:cNvPr id="0" name=""/>
        <dsp:cNvSpPr/>
      </dsp:nvSpPr>
      <dsp:spPr>
        <a:xfrm>
          <a:off x="4608821" y="2110335"/>
          <a:ext cx="1246348" cy="1246348"/>
        </a:xfrm>
        <a:prstGeom prst="ellipse">
          <a:avLst/>
        </a:prstGeom>
        <a:solidFill>
          <a:srgbClr val="EFAA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SPED Discipline Snapshot</a:t>
          </a:r>
        </a:p>
      </dsp:txBody>
      <dsp:txXfrm>
        <a:off x="4791344" y="2292858"/>
        <a:ext cx="881302" cy="881302"/>
      </dsp:txXfrm>
    </dsp:sp>
    <dsp:sp modelId="{094880A2-7E87-4683-8DCE-FEDC06FAE514}">
      <dsp:nvSpPr>
        <dsp:cNvPr id="0" name=""/>
        <dsp:cNvSpPr/>
      </dsp:nvSpPr>
      <dsp:spPr>
        <a:xfrm rot="21501963">
          <a:off x="1825125" y="1587901"/>
          <a:ext cx="765727" cy="463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825153" y="1682612"/>
        <a:ext cx="626635" cy="278185"/>
      </dsp:txXfrm>
    </dsp:sp>
    <dsp:sp modelId="{DA517FE2-419E-4F24-ABB1-B401F953568F}">
      <dsp:nvSpPr>
        <dsp:cNvPr id="0" name=""/>
        <dsp:cNvSpPr/>
      </dsp:nvSpPr>
      <dsp:spPr>
        <a:xfrm>
          <a:off x="483149" y="660775"/>
          <a:ext cx="2425793" cy="2347099"/>
        </a:xfrm>
        <a:prstGeom prst="ellipse">
          <a:avLst/>
        </a:prstGeom>
        <a:solidFill>
          <a:srgbClr val="008C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Discipline Interchange</a:t>
          </a:r>
        </a:p>
      </dsp:txBody>
      <dsp:txXfrm>
        <a:off x="838398" y="1004500"/>
        <a:ext cx="1715295" cy="165964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3CFE4-5840-4BFE-B221-9F236BF15549}" type="datetimeFigureOut">
              <a:rPr lang="en-US" smtClean="0"/>
              <a:t>4/17/2024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FC657-29FF-49C7-BD2F-0B9149F95A45}" type="slidenum">
              <a:rPr lang="en-US" smtClean="0"/>
              <a:t>‹#›</a:t>
            </a:fld>
            <a:endParaRPr lang="en-US" dirty="0"/>
          </a:p>
        </p:txBody>
      </p:sp>
    </p:spTree>
    <p:extLst>
      <p:ext uri="{BB962C8B-B14F-4D97-AF65-F5344CB8AC3E}">
        <p14:creationId xmlns:p14="http://schemas.microsoft.com/office/powerpoint/2010/main" val="351035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a:t>
            </a:r>
          </a:p>
          <a:p>
            <a:r>
              <a:rPr lang="en-US" dirty="0"/>
              <a:t>Welcome to the New This Year and Validations training module for the upcoming 23-24 discipline collections.  This training will cover all the changes that have occurred with the collection since last year.  Given the collection was combined with SPED Discipline and now collected by student, there are a lot of changes to cover.</a:t>
            </a:r>
          </a:p>
          <a:p>
            <a:endParaRPr lang="en-US" dirty="0"/>
          </a:p>
        </p:txBody>
      </p:sp>
      <p:sp>
        <p:nvSpPr>
          <p:cNvPr id="4" name="Slide Number Placeholder 3"/>
          <p:cNvSpPr>
            <a:spLocks noGrp="1"/>
          </p:cNvSpPr>
          <p:nvPr>
            <p:ph type="sldNum" sz="quarter" idx="5"/>
          </p:nvPr>
        </p:nvSpPr>
        <p:spPr/>
        <p:txBody>
          <a:bodyPr/>
          <a:lstStyle/>
          <a:p>
            <a:fld id="{B96FC657-29FF-49C7-BD2F-0B9149F95A45}" type="slidenum">
              <a:rPr lang="en-US" smtClean="0"/>
              <a:t>1</a:t>
            </a:fld>
            <a:endParaRPr lang="en-US" dirty="0"/>
          </a:p>
        </p:txBody>
      </p:sp>
    </p:spTree>
    <p:extLst>
      <p:ext uri="{BB962C8B-B14F-4D97-AF65-F5344CB8AC3E}">
        <p14:creationId xmlns:p14="http://schemas.microsoft.com/office/powerpoint/2010/main" val="4010228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all the changes with the collection, CSI has a plan to create a whole new set of resources to navigate this updated collection for the first time.  The new resources include (READ LIST).  This may not be a comprehensive list and more resources may be added if a need exists.  I should mention that the availability of files and information has been slow to come from CDE and your SIS, in particular IC.  This may delay the release of some of these resources but just keep checking back in the CSI School Discipline page for updates!</a:t>
            </a:r>
          </a:p>
        </p:txBody>
      </p:sp>
      <p:sp>
        <p:nvSpPr>
          <p:cNvPr id="4" name="Slide Number Placeholder 3"/>
          <p:cNvSpPr>
            <a:spLocks noGrp="1"/>
          </p:cNvSpPr>
          <p:nvPr>
            <p:ph type="sldNum" sz="quarter" idx="5"/>
          </p:nvPr>
        </p:nvSpPr>
        <p:spPr/>
        <p:txBody>
          <a:bodyPr/>
          <a:lstStyle/>
          <a:p>
            <a:fld id="{B96FC657-29FF-49C7-BD2F-0B9149F95A45}" type="slidenum">
              <a:rPr lang="en-US" smtClean="0"/>
              <a:t>10</a:t>
            </a:fld>
            <a:endParaRPr lang="en-US" dirty="0"/>
          </a:p>
        </p:txBody>
      </p:sp>
    </p:spTree>
    <p:extLst>
      <p:ext uri="{BB962C8B-B14F-4D97-AF65-F5344CB8AC3E}">
        <p14:creationId xmlns:p14="http://schemas.microsoft.com/office/powerpoint/2010/main" val="10838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Now that we have discussed the updates for each collection, lets talk about some important validation procedures that schools should be doing to ensure their data is accurate and that Special Education students are being reported as such.</a:t>
            </a:r>
            <a:endParaRPr dirty="0"/>
          </a:p>
        </p:txBody>
      </p:sp>
    </p:spTree>
    <p:extLst>
      <p:ext uri="{BB962C8B-B14F-4D97-AF65-F5344CB8AC3E}">
        <p14:creationId xmlns:p14="http://schemas.microsoft.com/office/powerpoint/2010/main" val="82718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aseline="0" dirty="0"/>
              <a:t>The fields related to Unilateral Removals has been an area of confusion over the last couple collection cycles for SPED Discipline , so I thought I would clarify by providing the definition and what schools should be doing in terms of coding these fields as they now are in School Discipline.  A Unilateral Removal is an instance where school personnel, not the IEP team, or as determined by a hearing officer – order the removal of children with disabilities from their current educational placement to an appropriate alternative educational setting for not more than 45 days.  This does not include decisions by an IEP team to change a student's placement.  These are very uncommon to see as we maybe see 1-2 across the entire CSI portfolio on a yearly basis, so you must be very confident in order to code a student as a unilateral removal.  In these cases, the discipline field should be zero filled with the removal type and reason being non-zero-filled.  Please reach out to CSI if you have questions on this or are unsure if a student is considered a unilateral removal.</a:t>
            </a:r>
          </a:p>
        </p:txBody>
      </p:sp>
    </p:spTree>
    <p:extLst>
      <p:ext uri="{BB962C8B-B14F-4D97-AF65-F5344CB8AC3E}">
        <p14:creationId xmlns:p14="http://schemas.microsoft.com/office/powerpoint/2010/main" val="490236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previously, a big aspect to ensure that your special education students being disciplined are being reported as such is to make sure you are</a:t>
            </a:r>
            <a:r>
              <a:rPr lang="en-US" baseline="0" dirty="0"/>
              <a:t> completing the disability data and other SPED fields in both PowerSchool and Infinite Campus regardless of if you are using another plan management system or not.  For PowerSchool, you want to ensure that you are going to the State Provence CO section and navigating to the Special Ed tab.  You’ll want to make sure you are selecting the applicable disability, check marking IEP and including an entry date from this year.  As for Infinite Campus, you’ll want to go to the current years enrollment and complete all the same fields in the Special Ed Fields section at the bottom of the enrollment in addition to a completed IEP.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945595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issue we have been seeing become more prevalent in previous collection years is the data entry of the duration fields in PowerSchool.  We have seen the Duration Code, Assigned, and Actual Duration codes not all completed in many cases.  All three of these field must be completed properly in order for data to be reported accurately on the School Discipline collection.  Completing these will not only provide an accurate number of days suspended for each student but also can impact Attendance for End of Year. </a:t>
            </a:r>
          </a:p>
          <a:p>
            <a:endParaRPr lang="en-US" dirty="0"/>
          </a:p>
          <a:p>
            <a:endParaRPr lang="en-US" baseline="0" dirty="0"/>
          </a:p>
        </p:txBody>
      </p:sp>
    </p:spTree>
    <p:extLst>
      <p:ext uri="{BB962C8B-B14F-4D97-AF65-F5344CB8AC3E}">
        <p14:creationId xmlns:p14="http://schemas.microsoft.com/office/powerpoint/2010/main" val="3594644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aseline="0" dirty="0"/>
              <a:t>In terms of duration coding for Infinite Campus, this must be completed as well in the SIS.  I often see this field not being completed as it is not shown as being required.  It is very important to add the number of days within the resolution you are creating anytime an out of school suspension occurs.  This may not have implications for the Discipline collection necessarily, but we found several instances of an inaccurate number of Out of School Suspension days during this years CRDC collection.  These had to be manually corrected by the school, so being careful and accurately entering this information will save you time in the long run.</a:t>
            </a:r>
          </a:p>
        </p:txBody>
      </p:sp>
    </p:spTree>
    <p:extLst>
      <p:ext uri="{BB962C8B-B14F-4D97-AF65-F5344CB8AC3E}">
        <p14:creationId xmlns:p14="http://schemas.microsoft.com/office/powerpoint/2010/main" val="2181554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we want to look at</a:t>
            </a:r>
            <a:r>
              <a:rPr lang="en-US" baseline="0" dirty="0"/>
              <a:t> the timelines and due dates for this collection.  </a:t>
            </a:r>
            <a:endParaRPr lang="en-US" dirty="0"/>
          </a:p>
          <a:p>
            <a:endParaRPr dirty="0"/>
          </a:p>
        </p:txBody>
      </p:sp>
    </p:spTree>
    <p:extLst>
      <p:ext uri="{BB962C8B-B14F-4D97-AF65-F5344CB8AC3E}">
        <p14:creationId xmlns:p14="http://schemas.microsoft.com/office/powerpoint/2010/main" val="2151559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ACE1A9E-FC67-44AF-B3A4-1F464D82A2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the Discipline Collection, the initial file must be submitted by May 2nd with the level 1 error clearance due on June 12th.  As far as level 2’s are concerned those are due on June 24</a:t>
            </a:r>
            <a:r>
              <a:rPr lang="en-US" baseline="30000" dirty="0"/>
              <a:t>th</a:t>
            </a:r>
            <a:r>
              <a:rPr lang="en-US" dirty="0"/>
              <a:t>, 2024.  The next row is primarily for schools that have cleared all errors prior to the last day of school.  As that day arrives, make sure that all incidents that occurred at the school have been reported.  Error clearance does not always equate with accuracy, so feel free to submit your file again if you have any late in the year incidents.  CSI will provide summary reports in early July once a school has cleared all errors with the signed certification due on July 16</a:t>
            </a:r>
            <a:r>
              <a:rPr lang="en-US" baseline="30000" dirty="0"/>
              <a:t>th</a:t>
            </a:r>
            <a:r>
              <a:rPr lang="en-US" dirty="0"/>
              <a:t>, 2024.</a:t>
            </a:r>
          </a:p>
          <a:p>
            <a:r>
              <a:rPr lang="en-US" dirty="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69CD81A-BAF2-4564-99E4-D6DFD1B2A427}"/>
              </a:ext>
            </a:extLst>
          </p:cNvPr>
          <p:cNvSpPr>
            <a:spLocks noGrp="1"/>
          </p:cNvSpPr>
          <p:nvPr>
            <p:ph type="body" idx="1"/>
          </p:nvPr>
        </p:nvSpPr>
        <p:spPr/>
        <p:txBody>
          <a:bodyPr/>
          <a:lstStyle/>
          <a:p>
            <a:r>
              <a:rPr lang="en-US" dirty="0"/>
              <a:t>So, as I mentioned on the last slide, this pertains to schools who have cleared errors prior to the last day of school. If this is the case then, please keep in mind that the date schools clear out all errors does not always equal the last day of school in many cases, schools are able to clear out errors early, but incidents still can occur after this date.  If this is the case please follow this 3 step process, which is: (READ STEPS).  This will ensure every incident reported is captured in the files for the collection.</a:t>
            </a:r>
          </a:p>
        </p:txBody>
      </p:sp>
    </p:spTree>
    <p:extLst>
      <p:ext uri="{BB962C8B-B14F-4D97-AF65-F5344CB8AC3E}">
        <p14:creationId xmlns:p14="http://schemas.microsoft.com/office/powerpoint/2010/main" val="2262760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 the</a:t>
            </a:r>
            <a:r>
              <a:rPr lang="en-US" baseline="0" dirty="0"/>
              <a:t> timelines for the Discipline collection. I will leave you with one  final detail that is not too common but important to let us know.  If you have no Incidents to report for this year at your school, you need to send an email to our submission's inbox stating this.  CSI will keep this email in our records for future reference if needed.</a:t>
            </a:r>
          </a:p>
        </p:txBody>
      </p:sp>
    </p:spTree>
    <p:extLst>
      <p:ext uri="{BB962C8B-B14F-4D97-AF65-F5344CB8AC3E}">
        <p14:creationId xmlns:p14="http://schemas.microsoft.com/office/powerpoint/2010/main" val="21157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Alright, let’s jump right into this year’s changes for the School Discipline Interchange and Snapshot!</a:t>
            </a:r>
            <a:endParaRPr dirty="0"/>
          </a:p>
        </p:txBody>
      </p:sp>
    </p:spTree>
    <p:extLst>
      <p:ext uri="{BB962C8B-B14F-4D97-AF65-F5344CB8AC3E}">
        <p14:creationId xmlns:p14="http://schemas.microsoft.com/office/powerpoint/2010/main" val="22220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Thanks so much for reviewing the New This Year training for the Discipline Collection!  If you need further details, feel free to reach out or review the General Overview module posted on the CSI website.  Have a great day!</a:t>
            </a:r>
            <a:endParaRPr dirty="0"/>
          </a:p>
        </p:txBody>
      </p:sp>
    </p:spTree>
    <p:extLst>
      <p:ext uri="{BB962C8B-B14F-4D97-AF65-F5344CB8AC3E}">
        <p14:creationId xmlns:p14="http://schemas.microsoft.com/office/powerpoint/2010/main" val="228809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702310" y="4421823"/>
            <a:ext cx="5618480" cy="4189095"/>
          </a:xfrm>
          <a:prstGeom prst="rect">
            <a:avLst/>
          </a:prstGeom>
        </p:spPr>
        <p:txBody>
          <a:bodyPr spcFirstLastPara="1" wrap="square" lIns="92431" tIns="92431" rIns="92431" bIns="92431" anchor="t" anchorCtr="0">
            <a:noAutofit/>
          </a:bodyPr>
          <a:lstStyle/>
          <a:p>
            <a:pPr defTabSz="924458">
              <a:defRPr/>
            </a:pPr>
            <a:r>
              <a:rPr lang="en-US" dirty="0"/>
              <a:t>Alright, there definitely had been some big changes with the discipline collections since last year.  This was spurred by the Colorado legislature passing HB22-2376 in the past year.  We’ll discuss each of these further but the high level overview changes are:</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School and SPED Discipline collections have been merged into one collection at an interchange level.</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All Data is collected at a student level rather than in aggregate.</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Only one file is now required for the Discipline Interchange (Discipline Action File)</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collection now includes the addition of a level 2 snapshot for School Discipline and continuing Level 2 SPED Discipline, although it is no longer an interchange.</a:t>
            </a:r>
          </a:p>
          <a:p>
            <a:pPr marL="457200" lvl="1" indent="0">
              <a:buFont typeface="Arial" panose="020B0604020202020204" pitchFamily="34" charset="0"/>
              <a:buNone/>
            </a:pPr>
            <a:r>
              <a:rPr lang="en-US" sz="1200" dirty="0">
                <a:latin typeface="Arial" panose="020B0604020202020204" pitchFamily="34" charset="0"/>
                <a:cs typeface="Arial" panose="020B0604020202020204" pitchFamily="34" charset="0"/>
              </a:rPr>
              <a:t>This means Discipline will only have one error report for level 1 errors but two for level 2.  </a:t>
            </a:r>
          </a:p>
          <a:p>
            <a:pPr defTabSz="924458">
              <a:defRPr/>
            </a:pPr>
            <a:endParaRPr dirty="0"/>
          </a:p>
        </p:txBody>
      </p:sp>
    </p:spTree>
    <p:extLst>
      <p:ext uri="{BB962C8B-B14F-4D97-AF65-F5344CB8AC3E}">
        <p14:creationId xmlns:p14="http://schemas.microsoft.com/office/powerpoint/2010/main" val="13214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702310" y="4421823"/>
            <a:ext cx="5618480" cy="4189095"/>
          </a:xfrm>
          <a:prstGeom prst="rect">
            <a:avLst/>
          </a:prstGeom>
        </p:spPr>
        <p:txBody>
          <a:bodyPr spcFirstLastPara="1" wrap="square" lIns="92431" tIns="92431" rIns="92431" bIns="92431" anchor="t" anchorCtr="0">
            <a:noAutofit/>
          </a:bodyPr>
          <a:lstStyle/>
          <a:p>
            <a:pPr defTabSz="924458">
              <a:defRPr/>
            </a:pPr>
            <a:r>
              <a:rPr lang="en-US" dirty="0"/>
              <a:t>Diving into this further, CDE has removed the SPED Interchange altogether and is continuing with the School Discipline interchange, which has always included both General and Special Education.  The big difference is that the data is now collected by student rather than in aggregate as it historically has been.  As you can see here, the two periodic collections essentially have merged into one interchange collection.</a:t>
            </a:r>
            <a:endParaRPr dirty="0"/>
          </a:p>
        </p:txBody>
      </p:sp>
    </p:spTree>
    <p:extLst>
      <p:ext uri="{BB962C8B-B14F-4D97-AF65-F5344CB8AC3E}">
        <p14:creationId xmlns:p14="http://schemas.microsoft.com/office/powerpoint/2010/main" val="241481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3E191802-1C13-BFA0-655C-1EA0A253C729}"/>
            </a:ext>
          </a:extLst>
        </p:cNvPr>
        <p:cNvGrpSpPr/>
        <p:nvPr/>
      </p:nvGrpSpPr>
      <p:grpSpPr>
        <a:xfrm>
          <a:off x="0" y="0"/>
          <a:ext cx="0" cy="0"/>
          <a:chOff x="0" y="0"/>
          <a:chExt cx="0" cy="0"/>
        </a:xfrm>
      </p:grpSpPr>
      <p:sp>
        <p:nvSpPr>
          <p:cNvPr id="121" name="Shape 121">
            <a:extLst>
              <a:ext uri="{FF2B5EF4-FFF2-40B4-BE49-F238E27FC236}">
                <a16:creationId xmlns:a16="http://schemas.microsoft.com/office/drawing/2014/main" id="{7C04C005-C365-E1A8-F575-32019FEEE42E}"/>
              </a:ext>
            </a:extLst>
          </p:cNvPr>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a:extLst>
              <a:ext uri="{FF2B5EF4-FFF2-40B4-BE49-F238E27FC236}">
                <a16:creationId xmlns:a16="http://schemas.microsoft.com/office/drawing/2014/main" id="{503F4E70-903B-55F4-9B74-B874C31EF6E3}"/>
              </a:ext>
            </a:extLst>
          </p:cNvPr>
          <p:cNvSpPr txBox="1">
            <a:spLocks noGrp="1"/>
          </p:cNvSpPr>
          <p:nvPr>
            <p:ph type="body" idx="1"/>
          </p:nvPr>
        </p:nvSpPr>
        <p:spPr>
          <a:xfrm>
            <a:off x="702310" y="4421823"/>
            <a:ext cx="5618480" cy="4189095"/>
          </a:xfrm>
          <a:prstGeom prst="rect">
            <a:avLst/>
          </a:prstGeom>
        </p:spPr>
        <p:txBody>
          <a:bodyPr spcFirstLastPara="1" wrap="square" lIns="92431" tIns="92431" rIns="92431" bIns="92431" anchor="t" anchorCtr="0">
            <a:noAutofit/>
          </a:bodyPr>
          <a:lstStyle/>
          <a:p>
            <a:pPr defTabSz="924458">
              <a:defRPr/>
            </a:pPr>
            <a:r>
              <a:rPr lang="en-US" dirty="0"/>
              <a:t>With the update of the interchange collection, several files have been removed.  Historically, the School Discipline required a potential of 3 files be submitted, the Discipline by Action, the Discipline by Student Demographics, and the Firearm Discipline files.  Combine that with the SPED Discipline Action file and there was a potential of 4 files needed to be submitted.  This certainly could cause state reporting and cross collection discrepancies that needed to be worked through.  As you can see here, now there is only one file that is required to be collected and has changed significantly.  This is the Discipline Action file based on student level data and includes various pieces from both historic collections.  </a:t>
            </a:r>
            <a:endParaRPr dirty="0"/>
          </a:p>
        </p:txBody>
      </p:sp>
    </p:spTree>
    <p:extLst>
      <p:ext uri="{BB962C8B-B14F-4D97-AF65-F5344CB8AC3E}">
        <p14:creationId xmlns:p14="http://schemas.microsoft.com/office/powerpoint/2010/main" val="416078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E1DF286A-5756-761A-FCA9-CBCC17566249}"/>
            </a:ext>
          </a:extLst>
        </p:cNvPr>
        <p:cNvGrpSpPr/>
        <p:nvPr/>
      </p:nvGrpSpPr>
      <p:grpSpPr>
        <a:xfrm>
          <a:off x="0" y="0"/>
          <a:ext cx="0" cy="0"/>
          <a:chOff x="0" y="0"/>
          <a:chExt cx="0" cy="0"/>
        </a:xfrm>
      </p:grpSpPr>
      <p:sp>
        <p:nvSpPr>
          <p:cNvPr id="121" name="Shape 121">
            <a:extLst>
              <a:ext uri="{FF2B5EF4-FFF2-40B4-BE49-F238E27FC236}">
                <a16:creationId xmlns:a16="http://schemas.microsoft.com/office/drawing/2014/main" id="{E5ED7609-F71C-8FC1-1394-C41B080F9D79}"/>
              </a:ext>
            </a:extLst>
          </p:cNvPr>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a:extLst>
              <a:ext uri="{FF2B5EF4-FFF2-40B4-BE49-F238E27FC236}">
                <a16:creationId xmlns:a16="http://schemas.microsoft.com/office/drawing/2014/main" id="{FC7FE904-998F-26D2-C4F2-A80DAF5E4573}"/>
              </a:ext>
            </a:extLst>
          </p:cNvPr>
          <p:cNvSpPr txBox="1">
            <a:spLocks noGrp="1"/>
          </p:cNvSpPr>
          <p:nvPr>
            <p:ph type="body" idx="1"/>
          </p:nvPr>
        </p:nvSpPr>
        <p:spPr>
          <a:xfrm>
            <a:off x="702310" y="4421823"/>
            <a:ext cx="5618480" cy="4189095"/>
          </a:xfrm>
          <a:prstGeom prst="rect">
            <a:avLst/>
          </a:prstGeom>
        </p:spPr>
        <p:txBody>
          <a:bodyPr spcFirstLastPara="1" wrap="square" lIns="92431" tIns="92431" rIns="92431" bIns="92431" anchor="t" anchorCtr="0">
            <a:noAutofit/>
          </a:bodyPr>
          <a:lstStyle/>
          <a:p>
            <a:pPr defTabSz="924458">
              <a:defRPr/>
            </a:pPr>
            <a:r>
              <a:rPr lang="en-US" dirty="0"/>
              <a:t>As I have mentioned, the biggest change would be that the data is now being collected by student rather than in aggregate as it was in 22-23.  This means each incident and resulting action will now be tracked by student name and SASID rather than specific demographic categories.  This change will cause huge differences in how the data is being collected and reported.</a:t>
            </a:r>
            <a:endParaRPr dirty="0"/>
          </a:p>
        </p:txBody>
      </p:sp>
    </p:spTree>
    <p:extLst>
      <p:ext uri="{BB962C8B-B14F-4D97-AF65-F5344CB8AC3E}">
        <p14:creationId xmlns:p14="http://schemas.microsoft.com/office/powerpoint/2010/main" val="245462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9E097B09-F9B1-D857-7418-0B5700F05C18}"/>
            </a:ext>
          </a:extLst>
        </p:cNvPr>
        <p:cNvGrpSpPr/>
        <p:nvPr/>
      </p:nvGrpSpPr>
      <p:grpSpPr>
        <a:xfrm>
          <a:off x="0" y="0"/>
          <a:ext cx="0" cy="0"/>
          <a:chOff x="0" y="0"/>
          <a:chExt cx="0" cy="0"/>
        </a:xfrm>
      </p:grpSpPr>
      <p:sp>
        <p:nvSpPr>
          <p:cNvPr id="121" name="Shape 121">
            <a:extLst>
              <a:ext uri="{FF2B5EF4-FFF2-40B4-BE49-F238E27FC236}">
                <a16:creationId xmlns:a16="http://schemas.microsoft.com/office/drawing/2014/main" id="{DC993718-0FFB-F608-DEF9-4FB503C3EA46}"/>
              </a:ext>
            </a:extLst>
          </p:cNvPr>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a:extLst>
              <a:ext uri="{FF2B5EF4-FFF2-40B4-BE49-F238E27FC236}">
                <a16:creationId xmlns:a16="http://schemas.microsoft.com/office/drawing/2014/main" id="{9482FF83-7698-A8E9-CA48-3B992CF5996E}"/>
              </a:ext>
            </a:extLst>
          </p:cNvPr>
          <p:cNvSpPr txBox="1">
            <a:spLocks noGrp="1"/>
          </p:cNvSpPr>
          <p:nvPr>
            <p:ph type="body" idx="1"/>
          </p:nvPr>
        </p:nvSpPr>
        <p:spPr>
          <a:xfrm>
            <a:off x="702310" y="4421823"/>
            <a:ext cx="5618480" cy="4189095"/>
          </a:xfrm>
          <a:prstGeom prst="rect">
            <a:avLst/>
          </a:prstGeom>
        </p:spPr>
        <p:txBody>
          <a:bodyPr spcFirstLastPara="1" wrap="square" lIns="92431" tIns="92431" rIns="92431" bIns="92431" anchor="t" anchorCtr="0">
            <a:noAutofit/>
          </a:bodyPr>
          <a:lstStyle/>
          <a:p>
            <a:pPr defTabSz="924458">
              <a:defRPr/>
            </a:pPr>
            <a:r>
              <a:rPr lang="en-US" dirty="0"/>
              <a:t>As I had mentioned, the file required is the Discipline Action file and given that it is by student, there are several changes to it.  The File Layout has been posted to the CSI website at the listed link.  This covers every field now required for the collection with the changes highlighted in yellow.  CSI also add notes in green that are more specific to CSI schools.  As you scroll down the document, you will see each field and the possible coding options.  I highly recommend either bookmarking this or printing it out and reviewing it thoroughly to ensure that all fields are being entered into your SIS.</a:t>
            </a:r>
            <a:endParaRPr dirty="0"/>
          </a:p>
        </p:txBody>
      </p:sp>
    </p:spTree>
    <p:extLst>
      <p:ext uri="{BB962C8B-B14F-4D97-AF65-F5344CB8AC3E}">
        <p14:creationId xmlns:p14="http://schemas.microsoft.com/office/powerpoint/2010/main" val="417162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F3F39346-2E00-EC12-4DB1-902578296784}"/>
            </a:ext>
          </a:extLst>
        </p:cNvPr>
        <p:cNvGrpSpPr/>
        <p:nvPr/>
      </p:nvGrpSpPr>
      <p:grpSpPr>
        <a:xfrm>
          <a:off x="0" y="0"/>
          <a:ext cx="0" cy="0"/>
          <a:chOff x="0" y="0"/>
          <a:chExt cx="0" cy="0"/>
        </a:xfrm>
      </p:grpSpPr>
      <p:sp>
        <p:nvSpPr>
          <p:cNvPr id="121" name="Shape 121">
            <a:extLst>
              <a:ext uri="{FF2B5EF4-FFF2-40B4-BE49-F238E27FC236}">
                <a16:creationId xmlns:a16="http://schemas.microsoft.com/office/drawing/2014/main" id="{CA4B77EC-D044-1F7E-14E1-0B8F71049F6C}"/>
              </a:ext>
            </a:extLst>
          </p:cNvPr>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a:extLst>
              <a:ext uri="{FF2B5EF4-FFF2-40B4-BE49-F238E27FC236}">
                <a16:creationId xmlns:a16="http://schemas.microsoft.com/office/drawing/2014/main" id="{65E632AD-C2B9-255D-75BC-8B2FD7447B7F}"/>
              </a:ext>
            </a:extLst>
          </p:cNvPr>
          <p:cNvSpPr txBox="1">
            <a:spLocks noGrp="1"/>
          </p:cNvSpPr>
          <p:nvPr>
            <p:ph type="body" idx="1"/>
          </p:nvPr>
        </p:nvSpPr>
        <p:spPr>
          <a:xfrm>
            <a:off x="702310" y="4421823"/>
            <a:ext cx="5618480" cy="4189095"/>
          </a:xfrm>
          <a:prstGeom prst="rect">
            <a:avLst/>
          </a:prstGeom>
        </p:spPr>
        <p:txBody>
          <a:bodyPr spcFirstLastPara="1" wrap="square" lIns="92431" tIns="92431" rIns="92431" bIns="92431" anchor="t" anchorCtr="0">
            <a:noAutofit/>
          </a:bodyPr>
          <a:lstStyle/>
          <a:p>
            <a:pPr defTabSz="924458">
              <a:defRPr/>
            </a:pPr>
            <a:r>
              <a:rPr lang="en-US" dirty="0"/>
              <a:t>Next, lets jump into the Discipline Snapshot.  This snapshot incorporates not only the Discipline Action file but also the Student Demographics and Student School Association from the End of Year collection.  This means each student with a discipline must be included on the schools EOY file and level 1 error free.  Doing this collection will require some collaboration with the staff at your school responsible for the EOY collection as an error may appear in discipline that must be corrected in the SD or SSA files.</a:t>
            </a:r>
            <a:endParaRPr dirty="0"/>
          </a:p>
        </p:txBody>
      </p:sp>
    </p:spTree>
    <p:extLst>
      <p:ext uri="{BB962C8B-B14F-4D97-AF65-F5344CB8AC3E}">
        <p14:creationId xmlns:p14="http://schemas.microsoft.com/office/powerpoint/2010/main" val="4022721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F3F39346-2E00-EC12-4DB1-902578296784}"/>
            </a:ext>
          </a:extLst>
        </p:cNvPr>
        <p:cNvGrpSpPr/>
        <p:nvPr/>
      </p:nvGrpSpPr>
      <p:grpSpPr>
        <a:xfrm>
          <a:off x="0" y="0"/>
          <a:ext cx="0" cy="0"/>
          <a:chOff x="0" y="0"/>
          <a:chExt cx="0" cy="0"/>
        </a:xfrm>
      </p:grpSpPr>
      <p:sp>
        <p:nvSpPr>
          <p:cNvPr id="121" name="Shape 121">
            <a:extLst>
              <a:ext uri="{FF2B5EF4-FFF2-40B4-BE49-F238E27FC236}">
                <a16:creationId xmlns:a16="http://schemas.microsoft.com/office/drawing/2014/main" id="{CA4B77EC-D044-1F7E-14E1-0B8F71049F6C}"/>
              </a:ext>
            </a:extLst>
          </p:cNvPr>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a:extLst>
              <a:ext uri="{FF2B5EF4-FFF2-40B4-BE49-F238E27FC236}">
                <a16:creationId xmlns:a16="http://schemas.microsoft.com/office/drawing/2014/main" id="{65E632AD-C2B9-255D-75BC-8B2FD7447B7F}"/>
              </a:ext>
            </a:extLst>
          </p:cNvPr>
          <p:cNvSpPr txBox="1">
            <a:spLocks noGrp="1"/>
          </p:cNvSpPr>
          <p:nvPr>
            <p:ph type="body" idx="1"/>
          </p:nvPr>
        </p:nvSpPr>
        <p:spPr>
          <a:xfrm>
            <a:off x="702310" y="4421823"/>
            <a:ext cx="5618480" cy="4189095"/>
          </a:xfrm>
          <a:prstGeom prst="rect">
            <a:avLst/>
          </a:prstGeom>
        </p:spPr>
        <p:txBody>
          <a:bodyPr spcFirstLastPara="1" wrap="square" lIns="92431" tIns="92431" rIns="92431" bIns="92431" anchor="t" anchorCtr="0">
            <a:noAutofit/>
          </a:bodyPr>
          <a:lstStyle/>
          <a:p>
            <a:pPr defTabSz="924458">
              <a:defRPr/>
            </a:pPr>
            <a:r>
              <a:rPr lang="en-US" dirty="0"/>
              <a:t>Continuing with the Snapshot for Discipline.  Although the School and SPED Collections have merged for the 23-24 school year, the level 2 error reports for SPED and General Education students remain separate.  This means school should expect a Level 2 School Discipline and a Level 2 SPED Discipline error report with all corrections being made on the Discipline Action file.  </a:t>
            </a:r>
            <a:endParaRPr dirty="0"/>
          </a:p>
        </p:txBody>
      </p:sp>
    </p:spTree>
    <p:extLst>
      <p:ext uri="{BB962C8B-B14F-4D97-AF65-F5344CB8AC3E}">
        <p14:creationId xmlns:p14="http://schemas.microsoft.com/office/powerpoint/2010/main" val="1276763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40479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3230630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387317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F6415A9-FA3E-4542-A66B-39D0ED0EF21F}"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2548884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791061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415A9-FA3E-4542-A66B-39D0ED0EF21F}"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4142404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6415A9-FA3E-4542-A66B-39D0ED0EF21F}" type="datetimeFigureOut">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280705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6415A9-FA3E-4542-A66B-39D0ED0EF21F}" type="datetimeFigureOut">
              <a:rPr lang="en-US" smtClean="0"/>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686194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6415A9-FA3E-4542-A66B-39D0ED0EF21F}" type="datetimeFigureOut">
              <a:rPr lang="en-US" smtClean="0"/>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73726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415A9-FA3E-4542-A66B-39D0ED0EF21F}" type="datetimeFigureOut">
              <a:rPr lang="en-US" smtClean="0"/>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16895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6415A9-FA3E-4542-A66B-39D0ED0EF21F}" type="datetimeFigureOut">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2670896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6415A9-FA3E-4542-A66B-39D0ED0EF21F}" type="datetimeFigureOut">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33902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019353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2887367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hasCustomPrompt="1"/>
          </p:nvPr>
        </p:nvSpPr>
        <p:spPr>
          <a:xfrm>
            <a:off x="721425" y="15244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3600">
                <a:solidFill>
                  <a:schemeClr val="tx1"/>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Clr>
                <a:srgbClr val="2185C5"/>
              </a:buClr>
              <a:buSzPts val="4800"/>
              <a:buNone/>
              <a:defRPr sz="3600">
                <a:solidFill>
                  <a:srgbClr val="2185C5"/>
                </a:solidFill>
              </a:defRPr>
            </a:lvl2pPr>
            <a:lvl3pPr lvl="2">
              <a:spcBef>
                <a:spcPts val="0"/>
              </a:spcBef>
              <a:spcAft>
                <a:spcPts val="0"/>
              </a:spcAft>
              <a:buClr>
                <a:srgbClr val="2185C5"/>
              </a:buClr>
              <a:buSzPts val="4800"/>
              <a:buNone/>
              <a:defRPr sz="3600">
                <a:solidFill>
                  <a:srgbClr val="2185C5"/>
                </a:solidFill>
              </a:defRPr>
            </a:lvl3pPr>
            <a:lvl4pPr lvl="3">
              <a:spcBef>
                <a:spcPts val="0"/>
              </a:spcBef>
              <a:spcAft>
                <a:spcPts val="0"/>
              </a:spcAft>
              <a:buClr>
                <a:srgbClr val="2185C5"/>
              </a:buClr>
              <a:buSzPts val="4800"/>
              <a:buNone/>
              <a:defRPr sz="3600">
                <a:solidFill>
                  <a:srgbClr val="2185C5"/>
                </a:solidFill>
              </a:defRPr>
            </a:lvl4pPr>
            <a:lvl5pPr lvl="4">
              <a:spcBef>
                <a:spcPts val="0"/>
              </a:spcBef>
              <a:spcAft>
                <a:spcPts val="0"/>
              </a:spcAft>
              <a:buClr>
                <a:srgbClr val="2185C5"/>
              </a:buClr>
              <a:buSzPts val="4800"/>
              <a:buNone/>
              <a:defRPr sz="3600">
                <a:solidFill>
                  <a:srgbClr val="2185C5"/>
                </a:solidFill>
              </a:defRPr>
            </a:lvl5pPr>
            <a:lvl6pPr lvl="5">
              <a:spcBef>
                <a:spcPts val="0"/>
              </a:spcBef>
              <a:spcAft>
                <a:spcPts val="0"/>
              </a:spcAft>
              <a:buClr>
                <a:srgbClr val="2185C5"/>
              </a:buClr>
              <a:buSzPts val="4800"/>
              <a:buNone/>
              <a:defRPr sz="3600">
                <a:solidFill>
                  <a:srgbClr val="2185C5"/>
                </a:solidFill>
              </a:defRPr>
            </a:lvl6pPr>
            <a:lvl7pPr lvl="6">
              <a:spcBef>
                <a:spcPts val="0"/>
              </a:spcBef>
              <a:spcAft>
                <a:spcPts val="0"/>
              </a:spcAft>
              <a:buClr>
                <a:srgbClr val="2185C5"/>
              </a:buClr>
              <a:buSzPts val="4800"/>
              <a:buNone/>
              <a:defRPr sz="3600">
                <a:solidFill>
                  <a:srgbClr val="2185C5"/>
                </a:solidFill>
              </a:defRPr>
            </a:lvl7pPr>
            <a:lvl8pPr lvl="7">
              <a:spcBef>
                <a:spcPts val="0"/>
              </a:spcBef>
              <a:spcAft>
                <a:spcPts val="0"/>
              </a:spcAft>
              <a:buClr>
                <a:srgbClr val="2185C5"/>
              </a:buClr>
              <a:buSzPts val="4800"/>
              <a:buNone/>
              <a:defRPr sz="3600">
                <a:solidFill>
                  <a:srgbClr val="2185C5"/>
                </a:solidFill>
              </a:defRPr>
            </a:lvl8pPr>
            <a:lvl9pPr lvl="8">
              <a:spcBef>
                <a:spcPts val="0"/>
              </a:spcBef>
              <a:spcAft>
                <a:spcPts val="0"/>
              </a:spcAft>
              <a:buClr>
                <a:srgbClr val="2185C5"/>
              </a:buClr>
              <a:buSzPts val="4800"/>
              <a:buNone/>
              <a:defRPr sz="3600">
                <a:solidFill>
                  <a:srgbClr val="2185C5"/>
                </a:solidFill>
              </a:defRPr>
            </a:lvl9pPr>
          </a:lstStyle>
          <a:p>
            <a:r>
              <a:rPr lang="en-US" dirty="0"/>
              <a:t>Title</a:t>
            </a:r>
            <a:endParaRPr dirty="0"/>
          </a:p>
        </p:txBody>
      </p:sp>
      <p:sp>
        <p:nvSpPr>
          <p:cNvPr id="11" name="Shape 11"/>
          <p:cNvSpPr/>
          <p:nvPr/>
        </p:nvSpPr>
        <p:spPr>
          <a:xfrm>
            <a:off x="5938246" y="3377550"/>
            <a:ext cx="7218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12" name="Shape 12"/>
          <p:cNvSpPr/>
          <p:nvPr/>
        </p:nvSpPr>
        <p:spPr>
          <a:xfrm>
            <a:off x="6659861" y="3377550"/>
            <a:ext cx="7218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13" name="Shape 13"/>
          <p:cNvSpPr/>
          <p:nvPr/>
        </p:nvSpPr>
        <p:spPr>
          <a:xfrm>
            <a:off x="-1" y="3377550"/>
            <a:ext cx="7218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14" name="Shape 14"/>
          <p:cNvSpPr/>
          <p:nvPr/>
        </p:nvSpPr>
        <p:spPr>
          <a:xfrm>
            <a:off x="721425" y="3377550"/>
            <a:ext cx="52167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9147" y="5876877"/>
            <a:ext cx="2391707" cy="746768"/>
          </a:xfrm>
          <a:prstGeom prst="rect">
            <a:avLst/>
          </a:prstGeom>
        </p:spPr>
      </p:pic>
    </p:spTree>
    <p:extLst>
      <p:ext uri="{BB962C8B-B14F-4D97-AF65-F5344CB8AC3E}">
        <p14:creationId xmlns:p14="http://schemas.microsoft.com/office/powerpoint/2010/main" val="1203530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74021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2676071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227422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6415A9-FA3E-4542-A66B-39D0ED0EF21F}" type="datetimeFigureOut">
              <a:rPr lang="en-US" smtClean="0"/>
              <a:t>4/17/2024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2C50D-6F5E-441C-B5B8-129F9F326C3F}" type="slidenum">
              <a:rPr lang="en-US" smtClean="0"/>
              <a:t>‹#›</a:t>
            </a:fld>
            <a:endParaRPr lang="en-US" dirty="0"/>
          </a:p>
        </p:txBody>
      </p:sp>
    </p:spTree>
    <p:extLst>
      <p:ext uri="{BB962C8B-B14F-4D97-AF65-F5344CB8AC3E}">
        <p14:creationId xmlns:p14="http://schemas.microsoft.com/office/powerpoint/2010/main" val="22995020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s.csi.state.co.us/school-disciplin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hyperlink" Target="https://resources.csi.state.co.us/wp-content/uploads/2024/03/23-24-Data-Submissions-Calendar-Timeline-23-24_March-2024.doc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mailto:submissions_CSI@csi.state.c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resources.csi.state.co.us/wp-content/uploads/2024/03/2023-2024-Discipline_Action_Layout_CSIAdditions.pdf"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22550"/>
            <a:ext cx="7772400" cy="2387600"/>
          </a:xfrm>
        </p:spPr>
        <p:txBody>
          <a:bodyPr/>
          <a:lstStyle/>
          <a:p>
            <a:r>
              <a:rPr lang="en-US" dirty="0"/>
              <a:t>2023-24 Discipline Collections Training</a:t>
            </a:r>
          </a:p>
        </p:txBody>
      </p:sp>
      <p:sp>
        <p:nvSpPr>
          <p:cNvPr id="3" name="Subtitle 2"/>
          <p:cNvSpPr>
            <a:spLocks noGrp="1"/>
          </p:cNvSpPr>
          <p:nvPr>
            <p:ph type="subTitle" idx="1"/>
          </p:nvPr>
        </p:nvSpPr>
        <p:spPr/>
        <p:txBody>
          <a:bodyPr/>
          <a:lstStyle/>
          <a:p>
            <a:r>
              <a:rPr lang="en-US" dirty="0"/>
              <a:t>What’s New and Validation Procedures</a:t>
            </a:r>
          </a:p>
          <a:p>
            <a:r>
              <a:rPr lang="en-US" sz="1400" dirty="0"/>
              <a:t>Recorded April 2024</a:t>
            </a:r>
          </a:p>
          <a:p>
            <a:endParaRPr lang="en-US" dirty="0"/>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7AC5-6BB5-79DC-F215-1C7DCB4D2229}"/>
              </a:ext>
            </a:extLst>
          </p:cNvPr>
          <p:cNvSpPr>
            <a:spLocks noGrp="1"/>
          </p:cNvSpPr>
          <p:nvPr>
            <p:ph type="title"/>
          </p:nvPr>
        </p:nvSpPr>
        <p:spPr/>
        <p:txBody>
          <a:bodyPr/>
          <a:lstStyle/>
          <a:p>
            <a:r>
              <a:rPr lang="en-US" dirty="0"/>
              <a:t>New Resources</a:t>
            </a:r>
          </a:p>
        </p:txBody>
      </p:sp>
      <p:sp>
        <p:nvSpPr>
          <p:cNvPr id="3" name="Content Placeholder 2">
            <a:extLst>
              <a:ext uri="{FF2B5EF4-FFF2-40B4-BE49-F238E27FC236}">
                <a16:creationId xmlns:a16="http://schemas.microsoft.com/office/drawing/2014/main" id="{EF2D39BF-4F56-4434-68EE-49BA4285AF78}"/>
              </a:ext>
            </a:extLst>
          </p:cNvPr>
          <p:cNvSpPr>
            <a:spLocks noGrp="1"/>
          </p:cNvSpPr>
          <p:nvPr>
            <p:ph idx="1"/>
          </p:nvPr>
        </p:nvSpPr>
        <p:spPr>
          <a:xfrm>
            <a:off x="628650" y="1825625"/>
            <a:ext cx="7886700" cy="1503729"/>
          </a:xfrm>
        </p:spPr>
        <p:txBody>
          <a:bodyPr>
            <a:normAutofit/>
          </a:bodyPr>
          <a:lstStyle/>
          <a:p>
            <a:pPr marL="0" indent="0">
              <a:buNone/>
            </a:pPr>
            <a:r>
              <a:rPr lang="en-US" sz="2000" dirty="0"/>
              <a:t>As this update collection progresses, CSI is working on creating new resources to provide to schools.  Not all information has been released by CDE and your SIS, so all resources may not be posted by 4/18.  Continue to review the </a:t>
            </a:r>
            <a:r>
              <a:rPr lang="en-US" sz="2000" dirty="0">
                <a:hlinkClick r:id="rId3"/>
              </a:rPr>
              <a:t>School Discipline page </a:t>
            </a:r>
            <a:r>
              <a:rPr lang="en-US" sz="2000" dirty="0"/>
              <a:t>for updates, some of which include:</a:t>
            </a:r>
          </a:p>
        </p:txBody>
      </p:sp>
      <p:sp>
        <p:nvSpPr>
          <p:cNvPr id="4" name="TextBox 3">
            <a:extLst>
              <a:ext uri="{FF2B5EF4-FFF2-40B4-BE49-F238E27FC236}">
                <a16:creationId xmlns:a16="http://schemas.microsoft.com/office/drawing/2014/main" id="{344EBD45-0D5C-4DDD-1E67-A69373D7BCF0}"/>
              </a:ext>
            </a:extLst>
          </p:cNvPr>
          <p:cNvSpPr txBox="1"/>
          <p:nvPr/>
        </p:nvSpPr>
        <p:spPr>
          <a:xfrm>
            <a:off x="2063262" y="3516923"/>
            <a:ext cx="5369169" cy="2031325"/>
          </a:xfrm>
          <a:prstGeom prst="rect">
            <a:avLst/>
          </a:prstGeom>
          <a:noFill/>
        </p:spPr>
        <p:txBody>
          <a:bodyPr wrap="square" rtlCol="0">
            <a:spAutoFit/>
          </a:bodyPr>
          <a:lstStyle/>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New Troubleshooting errors</a:t>
            </a:r>
          </a:p>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Discipline Record Checker Tool</a:t>
            </a:r>
          </a:p>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PowerSchool and IC Crosswalks</a:t>
            </a:r>
          </a:p>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PowerSchool and IC File Extraction Guidance</a:t>
            </a:r>
          </a:p>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Others as details become available!</a:t>
            </a:r>
          </a:p>
          <a:p>
            <a:endParaRPr lang="en-US" dirty="0"/>
          </a:p>
        </p:txBody>
      </p:sp>
    </p:spTree>
    <p:extLst>
      <p:ext uri="{BB962C8B-B14F-4D97-AF65-F5344CB8AC3E}">
        <p14:creationId xmlns:p14="http://schemas.microsoft.com/office/powerpoint/2010/main" val="300566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Data Validation Procedures</a:t>
            </a:r>
            <a:endParaR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F65523B-B09A-485B-AE41-EB31742C96D4}"/>
              </a:ext>
            </a:extLst>
          </p:cNvPr>
          <p:cNvSpPr>
            <a:spLocks noGrp="1"/>
          </p:cNvSpPr>
          <p:nvPr>
            <p:ph type="sldNum" idx="12"/>
          </p:nvPr>
        </p:nvSpPr>
        <p:spPr/>
        <p:txBody>
          <a:bodyPr/>
          <a:lstStyle/>
          <a:p>
            <a:fld id="{00000000-1234-1234-1234-123412341234}" type="slidenum">
              <a:rPr lang="en" sz="1200" smtClean="0">
                <a:solidFill>
                  <a:schemeClr val="bg2">
                    <a:lumMod val="25000"/>
                  </a:schemeClr>
                </a:solidFill>
              </a:rPr>
              <a:pPr/>
              <a:t>11</a:t>
            </a:fld>
            <a:endParaRPr lang="en" sz="1200" dirty="0">
              <a:solidFill>
                <a:schemeClr val="bg2">
                  <a:lumMod val="25000"/>
                </a:schemeClr>
              </a:solidFill>
            </a:endParaRPr>
          </a:p>
        </p:txBody>
      </p:sp>
    </p:spTree>
    <p:extLst>
      <p:ext uri="{BB962C8B-B14F-4D97-AF65-F5344CB8AC3E}">
        <p14:creationId xmlns:p14="http://schemas.microsoft.com/office/powerpoint/2010/main" val="2276251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253613" y="294968"/>
            <a:ext cx="5377115" cy="1032029"/>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Unilateral Removal Clarification </a:t>
            </a:r>
            <a:endParaRPr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076C2CD-E2B7-4B36-AFE4-8CAE19198768}"/>
              </a:ext>
            </a:extLst>
          </p:cNvPr>
          <p:cNvSpPr txBox="1"/>
          <p:nvPr/>
        </p:nvSpPr>
        <p:spPr>
          <a:xfrm>
            <a:off x="516857" y="1641957"/>
            <a:ext cx="6850626" cy="4031873"/>
          </a:xfrm>
          <a:prstGeom prst="rect">
            <a:avLst/>
          </a:prstGeom>
          <a:noFill/>
        </p:spPr>
        <p:txBody>
          <a:bodyPr wrap="square" rtlCol="0">
            <a:spAutoFit/>
          </a:bodyPr>
          <a:lstStyle/>
          <a:p>
            <a:r>
              <a:rPr lang="en-US" sz="1600" b="1" dirty="0">
                <a:solidFill>
                  <a:srgbClr val="C00000"/>
                </a:solidFill>
                <a:latin typeface="Arial" panose="020B0604020202020204" pitchFamily="34" charset="0"/>
                <a:cs typeface="Arial" panose="020B0604020202020204" pitchFamily="34" charset="0"/>
              </a:rPr>
              <a:t>Unilateral Removal</a:t>
            </a:r>
            <a:endParaRPr lang="en-US" sz="1600"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Instances where school personnel (not IEP team) or as determined by a hearing officer order the removal of children with disabilities from their current educational placement to an </a:t>
            </a:r>
            <a:r>
              <a:rPr lang="en-US" sz="1600" b="1" dirty="0">
                <a:latin typeface="Arial" panose="020B0604020202020204" pitchFamily="34" charset="0"/>
                <a:cs typeface="Arial" panose="020B0604020202020204" pitchFamily="34" charset="0"/>
              </a:rPr>
              <a:t>appropriate interim alternative educational setting</a:t>
            </a:r>
            <a:r>
              <a:rPr lang="en-US" sz="1600" dirty="0">
                <a:latin typeface="Arial" panose="020B0604020202020204" pitchFamily="34" charset="0"/>
                <a:cs typeface="Arial" panose="020B0604020202020204" pitchFamily="34" charset="0"/>
              </a:rPr>
              <a:t> for not more than 45 school days.  The IEP team is responsible the interim alternative setting.  Unilateral removals do </a:t>
            </a:r>
            <a:r>
              <a:rPr lang="en-US" sz="1600" u="sng"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include decisions by the IEP team to change a student's placement</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b="1" dirty="0">
                <a:solidFill>
                  <a:srgbClr val="C00000"/>
                </a:solidFill>
                <a:latin typeface="Arial" panose="020B0604020202020204" pitchFamily="34" charset="0"/>
                <a:cs typeface="Arial" panose="020B0604020202020204" pitchFamily="34" charset="0"/>
              </a:rPr>
              <a:t>School Clarification</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Unilateral removals are very uncommon for CSI schools, maybe 1-2 per year across the portfolio.  Students must meet the above criteria to be considered a unilateral removal</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Discipline</a:t>
            </a:r>
            <a:r>
              <a:rPr lang="en-US" sz="1600" dirty="0">
                <a:latin typeface="Arial" panose="020B0604020202020204" pitchFamily="34" charset="0"/>
                <a:cs typeface="Arial" panose="020B0604020202020204" pitchFamily="34" charset="0"/>
              </a:rPr>
              <a:t> filed should be zero-filled in these cases.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 non-zero filled </a:t>
            </a:r>
            <a:r>
              <a:rPr lang="en-US" sz="1600" b="1" dirty="0">
                <a:latin typeface="Arial" panose="020B0604020202020204" pitchFamily="34" charset="0"/>
                <a:cs typeface="Arial" panose="020B0604020202020204" pitchFamily="34" charset="0"/>
              </a:rPr>
              <a:t>Removal Type </a:t>
            </a:r>
            <a:r>
              <a:rPr lang="en-US" sz="1600"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Removal Reason  </a:t>
            </a:r>
            <a:r>
              <a:rPr lang="en-US" sz="1600" dirty="0">
                <a:latin typeface="Arial" panose="020B0604020202020204" pitchFamily="34" charset="0"/>
                <a:cs typeface="Arial" panose="020B0604020202020204" pitchFamily="34" charset="0"/>
              </a:rPr>
              <a:t>must be added when this situation occurs</a:t>
            </a: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12</a:t>
            </a:fld>
            <a:endParaRPr dirty="0"/>
          </a:p>
        </p:txBody>
      </p:sp>
    </p:spTree>
    <p:extLst>
      <p:ext uri="{BB962C8B-B14F-4D97-AF65-F5344CB8AC3E}">
        <p14:creationId xmlns:p14="http://schemas.microsoft.com/office/powerpoint/2010/main" val="212433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4258" y="757774"/>
            <a:ext cx="7106247" cy="808717"/>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Disability Data in SIS</a:t>
            </a:r>
            <a:endParaRPr sz="30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42602353"/>
              </p:ext>
            </p:extLst>
          </p:nvPr>
        </p:nvGraphicFramePr>
        <p:xfrm>
          <a:off x="155871" y="1871956"/>
          <a:ext cx="8456607" cy="3823911"/>
        </p:xfrm>
        <a:graphic>
          <a:graphicData uri="http://schemas.openxmlformats.org/drawingml/2006/table">
            <a:tbl>
              <a:tblPr firstRow="1" bandRow="1">
                <a:tableStyleId>{5C22544A-7EE6-4342-B048-85BDC9FD1C3A}</a:tableStyleId>
              </a:tblPr>
              <a:tblGrid>
                <a:gridCol w="8456607">
                  <a:extLst>
                    <a:ext uri="{9D8B030D-6E8A-4147-A177-3AD203B41FA5}">
                      <a16:colId xmlns:a16="http://schemas.microsoft.com/office/drawing/2014/main" val="20000"/>
                    </a:ext>
                  </a:extLst>
                </a:gridCol>
              </a:tblGrid>
              <a:tr h="3260031">
                <a:tc>
                  <a:txBody>
                    <a:bodyPr/>
                    <a:lstStyle/>
                    <a:p>
                      <a:pPr marL="114300" indent="0">
                        <a:buNone/>
                      </a:pPr>
                      <a:r>
                        <a:rPr lang="en-US" sz="1800" b="0" dirty="0">
                          <a:solidFill>
                            <a:schemeClr val="tx1"/>
                          </a:solidFill>
                          <a:latin typeface="Arial" panose="020B0604020202020204" pitchFamily="34" charset="0"/>
                          <a:cs typeface="Arial" panose="020B0604020202020204" pitchFamily="34" charset="0"/>
                        </a:rPr>
                        <a:t>Verify</a:t>
                      </a:r>
                      <a:r>
                        <a:rPr lang="en-US" sz="1800" b="0" baseline="0" dirty="0">
                          <a:solidFill>
                            <a:schemeClr val="tx1"/>
                          </a:solidFill>
                          <a:latin typeface="Arial" panose="020B0604020202020204" pitchFamily="34" charset="0"/>
                          <a:cs typeface="Arial" panose="020B0604020202020204" pitchFamily="34" charset="0"/>
                        </a:rPr>
                        <a:t> a</a:t>
                      </a:r>
                      <a:r>
                        <a:rPr lang="en-US" sz="1800" b="0" dirty="0">
                          <a:solidFill>
                            <a:schemeClr val="tx1"/>
                          </a:solidFill>
                          <a:latin typeface="Arial" panose="020B0604020202020204" pitchFamily="34" charset="0"/>
                          <a:cs typeface="Arial" panose="020B0604020202020204" pitchFamily="34" charset="0"/>
                        </a:rPr>
                        <a:t>ll</a:t>
                      </a:r>
                      <a:r>
                        <a:rPr lang="en-US" sz="1800" b="0" baseline="0" dirty="0">
                          <a:solidFill>
                            <a:schemeClr val="tx1"/>
                          </a:solidFill>
                          <a:latin typeface="Arial" panose="020B0604020202020204" pitchFamily="34" charset="0"/>
                          <a:cs typeface="Arial" panose="020B0604020202020204" pitchFamily="34" charset="0"/>
                        </a:rPr>
                        <a:t> students receiving special education services are coded as such in your SIS regardless of if using another plan management system.</a:t>
                      </a:r>
                      <a:endParaRPr lang="en-US" sz="1200" b="0" baseline="0" dirty="0">
                        <a:solidFill>
                          <a:schemeClr val="tx1"/>
                        </a:solidFill>
                        <a:latin typeface="+mn-lt"/>
                        <a:cs typeface="+mn-cs"/>
                      </a:endParaRPr>
                    </a:p>
                    <a:p>
                      <a:pPr marL="114300" indent="0">
                        <a:buNone/>
                      </a:pPr>
                      <a:endParaRPr lang="en-US" sz="1200" b="0" baseline="0" dirty="0">
                        <a:solidFill>
                          <a:schemeClr val="dk1"/>
                        </a:solidFill>
                        <a:latin typeface="+mn-lt"/>
                        <a:cs typeface="+mn-cs"/>
                      </a:endParaRPr>
                    </a:p>
                    <a:p>
                      <a:pPr marL="114300" indent="0">
                        <a:buNone/>
                      </a:pPr>
                      <a:r>
                        <a:rPr lang="en-US" sz="1200" b="1" baseline="0" dirty="0">
                          <a:solidFill>
                            <a:srgbClr val="C63F28"/>
                          </a:solidFill>
                          <a:latin typeface="+mn-lt"/>
                          <a:cs typeface="+mn-cs"/>
                        </a:rPr>
                        <a:t>PowerSchool</a:t>
                      </a:r>
                    </a:p>
                  </a:txBody>
                  <a:tcPr marL="68580" marR="68580" marT="34290" marB="34290">
                    <a:noFill/>
                  </a:tcPr>
                </a:tc>
                <a:extLst>
                  <a:ext uri="{0D108BD9-81ED-4DB2-BD59-A6C34878D82A}">
                    <a16:rowId xmlns:a16="http://schemas.microsoft.com/office/drawing/2014/main" val="10000"/>
                  </a:ext>
                </a:extLst>
              </a:tr>
              <a:tr h="249197">
                <a:tc>
                  <a:txBody>
                    <a:bodyPr/>
                    <a:lstStyle/>
                    <a:p>
                      <a:pPr marL="0" indent="0">
                        <a:buFont typeface="Arial" panose="020B0604020202020204" pitchFamily="34" charset="0"/>
                        <a:buNone/>
                      </a:pPr>
                      <a:endParaRPr lang="en-US" sz="1400" dirty="0">
                        <a:solidFill>
                          <a:srgbClr val="677480"/>
                        </a:solidFill>
                      </a:endParaRPr>
                    </a:p>
                  </a:txBody>
                  <a:tcPr marL="68580" marR="68580" marT="34290" marB="34290">
                    <a:noFill/>
                  </a:tcPr>
                </a:tc>
                <a:extLst>
                  <a:ext uri="{0D108BD9-81ED-4DB2-BD59-A6C34878D82A}">
                    <a16:rowId xmlns:a16="http://schemas.microsoft.com/office/drawing/2014/main" val="10001"/>
                  </a:ext>
                </a:extLst>
              </a:tr>
              <a:tr h="249197">
                <a:tc>
                  <a:txBody>
                    <a:bodyPr/>
                    <a:lstStyle/>
                    <a:p>
                      <a:pPr marL="285750" indent="-285750">
                        <a:buFont typeface="Arial" panose="020B0604020202020204" pitchFamily="34" charset="0"/>
                        <a:buChar char="•"/>
                      </a:pPr>
                      <a:endParaRPr lang="en-US" sz="1400" dirty="0">
                        <a:solidFill>
                          <a:srgbClr val="677480"/>
                        </a:solidFill>
                      </a:endParaRPr>
                    </a:p>
                  </a:txBody>
                  <a:tcPr marL="68580" marR="68580" marT="34290" marB="34290">
                    <a:noFill/>
                  </a:tcPr>
                </a:tc>
                <a:extLst>
                  <a:ext uri="{0D108BD9-81ED-4DB2-BD59-A6C34878D82A}">
                    <a16:rowId xmlns:a16="http://schemas.microsoft.com/office/drawing/2014/main" val="10002"/>
                  </a:ext>
                </a:extLst>
              </a:tr>
            </a:tbl>
          </a:graphicData>
        </a:graphic>
      </p:graphicFrame>
      <p:pic>
        <p:nvPicPr>
          <p:cNvPr id="8" name="Picture 7" descr="Screenshot of Special Education Fields in PowerSchool."/>
          <p:cNvPicPr>
            <a:picLocks noChangeAspect="1"/>
          </p:cNvPicPr>
          <p:nvPr/>
        </p:nvPicPr>
        <p:blipFill>
          <a:blip r:embed="rId3"/>
          <a:stretch>
            <a:fillRect/>
          </a:stretch>
        </p:blipFill>
        <p:spPr>
          <a:xfrm>
            <a:off x="155871" y="2897516"/>
            <a:ext cx="3966944" cy="2610239"/>
          </a:xfrm>
          <a:prstGeom prst="rect">
            <a:avLst/>
          </a:prstGeom>
          <a:ln>
            <a:solidFill>
              <a:schemeClr val="accent1"/>
            </a:solidFill>
          </a:ln>
        </p:spPr>
      </p:pic>
      <p:sp>
        <p:nvSpPr>
          <p:cNvPr id="4" name="TextBox 3"/>
          <p:cNvSpPr txBox="1"/>
          <p:nvPr/>
        </p:nvSpPr>
        <p:spPr>
          <a:xfrm>
            <a:off x="4310292" y="2620517"/>
            <a:ext cx="1896447" cy="276999"/>
          </a:xfrm>
          <a:prstGeom prst="rect">
            <a:avLst/>
          </a:prstGeom>
          <a:noFill/>
        </p:spPr>
        <p:txBody>
          <a:bodyPr wrap="square" rtlCol="0">
            <a:spAutoFit/>
          </a:bodyPr>
          <a:lstStyle/>
          <a:p>
            <a:pPr marL="85725"/>
            <a:r>
              <a:rPr lang="en-US" sz="1200" b="1" dirty="0">
                <a:solidFill>
                  <a:srgbClr val="455FA9"/>
                </a:solidFill>
              </a:rPr>
              <a:t>Infinite Campus</a:t>
            </a:r>
            <a:endParaRPr lang="en-US" sz="1350" b="1" dirty="0">
              <a:solidFill>
                <a:srgbClr val="455FA9"/>
              </a:solidFill>
            </a:endParaRPr>
          </a:p>
        </p:txBody>
      </p:sp>
      <p:pic>
        <p:nvPicPr>
          <p:cNvPr id="9" name="Picture 8" descr="Screenshot of Special Education Fields in Infinite Campus"/>
          <p:cNvPicPr>
            <a:picLocks noChangeAspect="1"/>
          </p:cNvPicPr>
          <p:nvPr/>
        </p:nvPicPr>
        <p:blipFill>
          <a:blip r:embed="rId4"/>
          <a:stretch>
            <a:fillRect/>
          </a:stretch>
        </p:blipFill>
        <p:spPr>
          <a:xfrm>
            <a:off x="4421225" y="2897516"/>
            <a:ext cx="4363695" cy="2610239"/>
          </a:xfrm>
          <a:prstGeom prst="rect">
            <a:avLst/>
          </a:prstGeom>
          <a:ln>
            <a:solidFill>
              <a:schemeClr val="accent1"/>
            </a:solidFill>
          </a:ln>
        </p:spPr>
      </p:pic>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sz="1400">
                <a:solidFill>
                  <a:schemeClr val="bg2">
                    <a:lumMod val="25000"/>
                  </a:schemeClr>
                </a:solidFill>
              </a:rPr>
              <a:pPr/>
              <a:t>13</a:t>
            </a:fld>
            <a:endParaRPr dirty="0">
              <a:solidFill>
                <a:schemeClr val="bg2">
                  <a:lumMod val="25000"/>
                </a:schemeClr>
              </a:solidFill>
            </a:endParaRPr>
          </a:p>
        </p:txBody>
      </p:sp>
    </p:spTree>
    <p:extLst>
      <p:ext uri="{BB962C8B-B14F-4D97-AF65-F5344CB8AC3E}">
        <p14:creationId xmlns:p14="http://schemas.microsoft.com/office/powerpoint/2010/main" val="57400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739302" y="716290"/>
            <a:ext cx="5979289" cy="1221144"/>
          </a:xfrm>
          <a:prstGeom prst="rect">
            <a:avLst/>
          </a:prstGeom>
        </p:spPr>
        <p:txBody>
          <a:bodyPr spcFirstLastPara="1" vert="horz" wrap="square" lIns="68569" tIns="68569" rIns="68569" bIns="68569" rtlCol="0" anchor="b" anchorCtr="0">
            <a:noAutofit/>
          </a:bodyPr>
          <a:lstStyle/>
          <a:p>
            <a:r>
              <a:rPr lang="en" sz="3600" dirty="0">
                <a:solidFill>
                  <a:schemeClr val="tx1"/>
                </a:solidFill>
                <a:latin typeface="Arial" panose="020B0604020202020204" pitchFamily="34" charset="0"/>
                <a:cs typeface="Arial" panose="020B0604020202020204" pitchFamily="34" charset="0"/>
              </a:rPr>
              <a:t>PowerSchool – Resulting Action Duration Coding</a:t>
            </a:r>
            <a:endParaRPr sz="40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477204" y="2484299"/>
            <a:ext cx="3592021" cy="3657411"/>
          </a:xfrm>
          <a:prstGeom prst="rect">
            <a:avLst/>
          </a:prstGeom>
          <a:noFill/>
        </p:spPr>
        <p:txBody>
          <a:bodyPr wrap="square" rtlCol="0">
            <a:spAutoFit/>
          </a:bodyPr>
          <a:lstStyle/>
          <a:p>
            <a:pPr marL="68580" indent="-68580">
              <a:lnSpc>
                <a:spcPct val="90000"/>
              </a:lnSpc>
              <a:spcBef>
                <a:spcPts val="900"/>
              </a:spcBef>
              <a:spcAft>
                <a:spcPts val="150"/>
              </a:spcAft>
              <a:buClr>
                <a:srgbClr val="4859A0"/>
              </a:buClr>
              <a:buSzPct val="100000"/>
              <a:buFont typeface="Calibri" panose="020F0502020204030204" pitchFamily="34" charset="0"/>
              <a:buChar char=" "/>
            </a:pPr>
            <a:r>
              <a:rPr lang="en-US" b="1" dirty="0">
                <a:solidFill>
                  <a:srgbClr val="C63F28"/>
                </a:solidFill>
                <a:latin typeface="Arial" panose="020B0604020202020204"/>
              </a:rPr>
              <a:t>All incidents involving an Out of School Suspension require the data entry of the Duration Coding, this includes:</a:t>
            </a:r>
          </a:p>
          <a:p>
            <a:pPr marL="68580" indent="-68580">
              <a:lnSpc>
                <a:spcPct val="90000"/>
              </a:lnSpc>
              <a:spcBef>
                <a:spcPts val="900"/>
              </a:spcBef>
              <a:spcAft>
                <a:spcPts val="150"/>
              </a:spcAft>
              <a:buClr>
                <a:srgbClr val="4859A0"/>
              </a:buClr>
              <a:buSzPct val="100000"/>
              <a:buFont typeface="Calibri" panose="020F0502020204030204" pitchFamily="34" charset="0"/>
              <a:buChar char=" "/>
            </a:pPr>
            <a:endParaRPr lang="en-US" b="1" dirty="0">
              <a:latin typeface="Arial" panose="020B0604020202020204"/>
            </a:endParaRPr>
          </a:p>
          <a:p>
            <a:pPr marL="408051" lvl="1" indent="-257175">
              <a:lnSpc>
                <a:spcPct val="90000"/>
              </a:lnSpc>
              <a:spcBef>
                <a:spcPts val="150"/>
              </a:spcBef>
              <a:spcAft>
                <a:spcPts val="300"/>
              </a:spcAft>
              <a:buClr>
                <a:srgbClr val="4859A0"/>
              </a:buClr>
              <a:buFont typeface="Arial" panose="020B0604020202020204" pitchFamily="34" charset="0"/>
              <a:buChar char="•"/>
            </a:pPr>
            <a:r>
              <a:rPr lang="en-US" sz="1500" dirty="0">
                <a:latin typeface="Arial" panose="020B0604020202020204"/>
              </a:rPr>
              <a:t>Duration Code (days recommended)</a:t>
            </a:r>
          </a:p>
          <a:p>
            <a:pPr marL="408051" lvl="1" indent="-257175">
              <a:lnSpc>
                <a:spcPct val="90000"/>
              </a:lnSpc>
              <a:spcBef>
                <a:spcPts val="150"/>
              </a:spcBef>
              <a:spcAft>
                <a:spcPts val="300"/>
              </a:spcAft>
              <a:buClr>
                <a:srgbClr val="4859A0"/>
              </a:buClr>
              <a:buFont typeface="Arial" panose="020B0604020202020204" pitchFamily="34" charset="0"/>
              <a:buChar char="•"/>
            </a:pPr>
            <a:r>
              <a:rPr lang="en-US" sz="1500" dirty="0">
                <a:latin typeface="Arial" panose="020B0604020202020204"/>
              </a:rPr>
              <a:t>Actual Duration</a:t>
            </a:r>
          </a:p>
          <a:p>
            <a:pPr marL="408051" lvl="1" indent="-257175">
              <a:lnSpc>
                <a:spcPct val="90000"/>
              </a:lnSpc>
              <a:spcBef>
                <a:spcPts val="150"/>
              </a:spcBef>
              <a:spcAft>
                <a:spcPts val="300"/>
              </a:spcAft>
              <a:buClr>
                <a:srgbClr val="4859A0"/>
              </a:buClr>
              <a:buFont typeface="Arial" panose="020B0604020202020204" pitchFamily="34" charset="0"/>
              <a:buChar char="•"/>
            </a:pPr>
            <a:r>
              <a:rPr lang="en-US" sz="1500" dirty="0">
                <a:latin typeface="Arial" panose="020B0604020202020204"/>
              </a:rPr>
              <a:t>Assigned Duration</a:t>
            </a:r>
          </a:p>
          <a:p>
            <a:pPr marL="408051" lvl="1" indent="-257175">
              <a:lnSpc>
                <a:spcPct val="90000"/>
              </a:lnSpc>
              <a:spcBef>
                <a:spcPts val="150"/>
              </a:spcBef>
              <a:spcAft>
                <a:spcPts val="300"/>
              </a:spcAft>
              <a:buClr>
                <a:srgbClr val="4859A0"/>
              </a:buClr>
              <a:buFont typeface="Arial" panose="020B0604020202020204" pitchFamily="34" charset="0"/>
              <a:buChar char="•"/>
            </a:pPr>
            <a:endParaRPr lang="en-US" sz="1500" dirty="0">
              <a:latin typeface="Arial" panose="020B0604020202020204"/>
            </a:endParaRPr>
          </a:p>
          <a:p>
            <a:pPr indent="-306324">
              <a:lnSpc>
                <a:spcPct val="90000"/>
              </a:lnSpc>
              <a:spcBef>
                <a:spcPts val="150"/>
              </a:spcBef>
              <a:spcAft>
                <a:spcPts val="300"/>
              </a:spcAft>
              <a:buClr>
                <a:srgbClr val="4859A0"/>
              </a:buClr>
            </a:pPr>
            <a:r>
              <a:rPr lang="en-US" sz="1500" dirty="0">
                <a:solidFill>
                  <a:srgbClr val="C00000"/>
                </a:solidFill>
                <a:latin typeface="Arial" panose="020B0604020202020204"/>
              </a:rPr>
              <a:t>Not completing will result in a record on the School Discipline collection, but no entry on SPED Discipline causing discrepancies</a:t>
            </a:r>
          </a:p>
        </p:txBody>
      </p:sp>
      <p:pic>
        <p:nvPicPr>
          <p:cNvPr id="5" name="Picture 4" descr="Screenshot of duration coding fields in PowerSchool.">
            <a:extLst>
              <a:ext uri="{FF2B5EF4-FFF2-40B4-BE49-F238E27FC236}">
                <a16:creationId xmlns:a16="http://schemas.microsoft.com/office/drawing/2014/main" id="{58EB1119-FCCB-42B7-A627-0F360C1C771A}"/>
              </a:ext>
            </a:extLst>
          </p:cNvPr>
          <p:cNvPicPr>
            <a:picLocks noChangeAspect="1"/>
          </p:cNvPicPr>
          <p:nvPr/>
        </p:nvPicPr>
        <p:blipFill>
          <a:blip r:embed="rId3"/>
          <a:stretch>
            <a:fillRect/>
          </a:stretch>
        </p:blipFill>
        <p:spPr>
          <a:xfrm>
            <a:off x="4403035" y="2236304"/>
            <a:ext cx="4263762" cy="3905405"/>
          </a:xfrm>
          <a:prstGeom prst="rect">
            <a:avLst/>
          </a:prstGeom>
          <a:ln>
            <a:solidFill>
              <a:schemeClr val="tx1"/>
            </a:solidFill>
          </a:ln>
        </p:spPr>
      </p:pic>
      <p:sp>
        <p:nvSpPr>
          <p:cNvPr id="126" name="Shape 126"/>
          <p:cNvSpPr txBox="1">
            <a:spLocks noGrp="1"/>
          </p:cNvSpPr>
          <p:nvPr>
            <p:ph type="sldNum" idx="12"/>
          </p:nvPr>
        </p:nvSpPr>
        <p:spPr>
          <a:xfrm>
            <a:off x="8336551" y="6256110"/>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14</a:t>
            </a:fld>
            <a:endParaRPr dirty="0"/>
          </a:p>
        </p:txBody>
      </p:sp>
    </p:spTree>
    <p:extLst>
      <p:ext uri="{BB962C8B-B14F-4D97-AF65-F5344CB8AC3E}">
        <p14:creationId xmlns:p14="http://schemas.microsoft.com/office/powerpoint/2010/main" val="1645360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224643" y="768598"/>
            <a:ext cx="5435582" cy="1221144"/>
          </a:xfrm>
          <a:prstGeom prst="rect">
            <a:avLst/>
          </a:prstGeom>
        </p:spPr>
        <p:txBody>
          <a:bodyPr spcFirstLastPara="1" vert="horz" wrap="square" lIns="68569" tIns="68569" rIns="68569" bIns="68569" rtlCol="0" anchor="b" anchorCtr="0">
            <a:noAutofit/>
          </a:bodyPr>
          <a:lstStyle/>
          <a:p>
            <a:r>
              <a:rPr lang="en" dirty="0">
                <a:solidFill>
                  <a:schemeClr val="tx1"/>
                </a:solidFill>
                <a:latin typeface="Arial" panose="020B0604020202020204" pitchFamily="34" charset="0"/>
                <a:cs typeface="Arial" panose="020B0604020202020204" pitchFamily="34" charset="0"/>
              </a:rPr>
              <a:t>Infinite Campus – Resolution Duration Coding</a:t>
            </a:r>
            <a:endParaRPr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82881" y="2761849"/>
            <a:ext cx="3759554" cy="2905924"/>
          </a:xfrm>
          <a:prstGeom prst="rect">
            <a:avLst/>
          </a:prstGeom>
          <a:noFill/>
        </p:spPr>
        <p:txBody>
          <a:bodyPr wrap="square" rtlCol="0">
            <a:spAutoFit/>
          </a:bodyPr>
          <a:lstStyle/>
          <a:p>
            <a:pPr marL="68580" marR="0" lvl="0" indent="-68580" algn="l" defTabSz="914400" rtl="0" eaLnBrk="1" fontAlgn="auto" latinLnBrk="0" hangingPunct="1">
              <a:lnSpc>
                <a:spcPct val="90000"/>
              </a:lnSpc>
              <a:spcBef>
                <a:spcPts val="900"/>
              </a:spcBef>
              <a:spcAft>
                <a:spcPts val="150"/>
              </a:spcAft>
              <a:buClr>
                <a:srgbClr val="4859A0"/>
              </a:buClr>
              <a:buSzPct val="100000"/>
              <a:buFont typeface="Calibri" panose="020F0502020204030204" pitchFamily="34" charset="0"/>
              <a:buChar char=" "/>
              <a:tabLst/>
              <a:defRPr/>
            </a:pPr>
            <a:r>
              <a:rPr kumimoji="0" lang="en-US" sz="1800" b="1" i="0" u="none" strike="noStrike" kern="1200" cap="none" spc="0" normalizeH="0" baseline="0" noProof="0" dirty="0">
                <a:ln>
                  <a:noFill/>
                </a:ln>
                <a:solidFill>
                  <a:srgbClr val="C63F28"/>
                </a:solidFill>
                <a:effectLst/>
                <a:uLnTx/>
                <a:uFillTx/>
                <a:latin typeface="Arial" panose="020B0604020202020204"/>
                <a:ea typeface="+mn-ea"/>
                <a:cs typeface="+mn-cs"/>
              </a:rPr>
              <a:t>All incidents involving an Out of School Suspension require the entry of the Duration Coding, in particular:</a:t>
            </a:r>
          </a:p>
          <a:p>
            <a:pPr marL="68580" marR="0" lvl="0" indent="-68580" algn="l" defTabSz="914400" rtl="0" eaLnBrk="1" fontAlgn="auto" latinLnBrk="0" hangingPunct="1">
              <a:lnSpc>
                <a:spcPct val="90000"/>
              </a:lnSpc>
              <a:spcBef>
                <a:spcPts val="900"/>
              </a:spcBef>
              <a:spcAft>
                <a:spcPts val="150"/>
              </a:spcAft>
              <a:buClr>
                <a:srgbClr val="4859A0"/>
              </a:buClr>
              <a:buSzPct val="100000"/>
              <a:buFont typeface="Calibri" panose="020F0502020204030204" pitchFamily="34" charset="0"/>
              <a:buChar char=" "/>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08051" marR="0" lvl="1" indent="-257175" algn="l" defTabSz="914400" rtl="0" eaLnBrk="1" fontAlgn="auto" latinLnBrk="0" hangingPunct="1">
              <a:lnSpc>
                <a:spcPct val="90000"/>
              </a:lnSpc>
              <a:spcBef>
                <a:spcPts val="150"/>
              </a:spcBef>
              <a:spcAft>
                <a:spcPts val="300"/>
              </a:spcAft>
              <a:buClr>
                <a:srgbClr val="4859A0"/>
              </a:buClr>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mn-ea"/>
                <a:cs typeface="+mn-cs"/>
              </a:rPr>
              <a:t>Duration in School Days</a:t>
            </a:r>
          </a:p>
          <a:p>
            <a:pPr marL="408051" marR="0" lvl="1" indent="-257175" algn="l" defTabSz="914400" rtl="0" eaLnBrk="1" fontAlgn="auto" latinLnBrk="0" hangingPunct="1">
              <a:lnSpc>
                <a:spcPct val="90000"/>
              </a:lnSpc>
              <a:spcBef>
                <a:spcPts val="150"/>
              </a:spcBef>
              <a:spcAft>
                <a:spcPts val="300"/>
              </a:spcAft>
              <a:buClr>
                <a:srgbClr val="4859A0"/>
              </a:buClr>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306324" algn="l" defTabSz="914400" rtl="0" eaLnBrk="1" fontAlgn="auto" latinLnBrk="0" hangingPunct="1">
              <a:lnSpc>
                <a:spcPct val="90000"/>
              </a:lnSpc>
              <a:spcBef>
                <a:spcPts val="150"/>
              </a:spcBef>
              <a:spcAft>
                <a:spcPts val="300"/>
              </a:spcAft>
              <a:buClr>
                <a:srgbClr val="4859A0"/>
              </a:buClr>
              <a:buSzTx/>
              <a:buFontTx/>
              <a:buNone/>
              <a:tabLst/>
              <a:defRPr/>
            </a:pPr>
            <a:r>
              <a:rPr kumimoji="0" lang="en-US" sz="1500" b="0" i="0" u="none" strike="noStrike" kern="1200" cap="none" spc="0" normalizeH="0" baseline="0" noProof="0" dirty="0">
                <a:ln>
                  <a:noFill/>
                </a:ln>
                <a:solidFill>
                  <a:srgbClr val="C00000"/>
                </a:solidFill>
                <a:effectLst/>
                <a:uLnTx/>
                <a:uFillTx/>
                <a:latin typeface="Arial" panose="020B0604020202020204"/>
                <a:ea typeface="+mn-ea"/>
                <a:cs typeface="+mn-cs"/>
              </a:rPr>
              <a:t>Not completing will result in the record to not report accurately in terms of OSS Days for the Discipline Collection and the CRDC Collection</a:t>
            </a:r>
          </a:p>
        </p:txBody>
      </p:sp>
      <p:pic>
        <p:nvPicPr>
          <p:cNvPr id="5" name="Picture 4" descr="Duration Coding screenshot from Infinite Campus.">
            <a:extLst>
              <a:ext uri="{FF2B5EF4-FFF2-40B4-BE49-F238E27FC236}">
                <a16:creationId xmlns:a16="http://schemas.microsoft.com/office/drawing/2014/main" id="{01F74B43-206E-4076-9B02-7C642331784F}"/>
              </a:ext>
            </a:extLst>
          </p:cNvPr>
          <p:cNvPicPr>
            <a:picLocks noChangeAspect="1"/>
          </p:cNvPicPr>
          <p:nvPr/>
        </p:nvPicPr>
        <p:blipFill>
          <a:blip r:embed="rId3"/>
          <a:stretch>
            <a:fillRect/>
          </a:stretch>
        </p:blipFill>
        <p:spPr>
          <a:xfrm>
            <a:off x="4051825" y="2423156"/>
            <a:ext cx="4380940" cy="3906524"/>
          </a:xfrm>
          <a:prstGeom prst="rect">
            <a:avLst/>
          </a:prstGeom>
          <a:ln>
            <a:solidFill>
              <a:schemeClr val="tx1"/>
            </a:solidFill>
          </a:ln>
        </p:spPr>
      </p:pic>
      <p:sp>
        <p:nvSpPr>
          <p:cNvPr id="126" name="Shape 126"/>
          <p:cNvSpPr txBox="1">
            <a:spLocks noGrp="1"/>
          </p:cNvSpPr>
          <p:nvPr>
            <p:ph type="sldNum" idx="12"/>
          </p:nvPr>
        </p:nvSpPr>
        <p:spPr>
          <a:xfrm>
            <a:off x="8336551" y="6256110"/>
            <a:ext cx="411525" cy="313425"/>
          </a:xfrm>
          <a:prstGeom prst="rect">
            <a:avLst/>
          </a:prstGeom>
        </p:spPr>
        <p:txBody>
          <a:bodyPr spcFirstLastPara="1" vert="horz" wrap="square" lIns="68569" tIns="68569" rIns="68569" bIns="68569"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951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Timelines and Deadlines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sz="1400">
                <a:solidFill>
                  <a:schemeClr val="bg2">
                    <a:lumMod val="75000"/>
                  </a:schemeClr>
                </a:solidFill>
              </a:rPr>
              <a:pPr/>
              <a:t>16</a:t>
            </a:fld>
            <a:endParaRPr dirty="0">
              <a:solidFill>
                <a:schemeClr val="bg2">
                  <a:lumMod val="75000"/>
                </a:schemeClr>
              </a:solidFill>
            </a:endParaRPr>
          </a:p>
        </p:txBody>
      </p:sp>
    </p:spTree>
    <p:extLst>
      <p:ext uri="{BB962C8B-B14F-4D97-AF65-F5344CB8AC3E}">
        <p14:creationId xmlns:p14="http://schemas.microsoft.com/office/powerpoint/2010/main" val="196519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612474"/>
            <a:ext cx="7677150" cy="805175"/>
          </a:xfrm>
        </p:spPr>
        <p:txBody>
          <a:bodyPr>
            <a:normAutofit fontScale="90000"/>
          </a:bodyPr>
          <a:lstStyle/>
          <a:p>
            <a:r>
              <a:rPr lang="en-US" altLang="en-US" dirty="0">
                <a:solidFill>
                  <a:schemeClr val="tx1"/>
                </a:solidFill>
                <a:latin typeface="Arial" panose="020B0604020202020204" pitchFamily="34" charset="0"/>
                <a:cs typeface="Arial" panose="020B0604020202020204" pitchFamily="34" charset="0"/>
              </a:rPr>
              <a:t>Discipline Timelines and Deadlines</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26307289"/>
              </p:ext>
            </p:extLst>
          </p:nvPr>
        </p:nvGraphicFramePr>
        <p:xfrm>
          <a:off x="893700" y="2091690"/>
          <a:ext cx="6000750" cy="2489334"/>
        </p:xfrm>
        <a:graphic>
          <a:graphicData uri="http://schemas.openxmlformats.org/drawingml/2006/table">
            <a:tbl>
              <a:tblPr firstRow="1" bandRow="1">
                <a:tableStyleId>{5C22544A-7EE6-4342-B048-85BDC9FD1C3A}</a:tableStyleId>
              </a:tblPr>
              <a:tblGrid>
                <a:gridCol w="1693090">
                  <a:extLst>
                    <a:ext uri="{9D8B030D-6E8A-4147-A177-3AD203B41FA5}">
                      <a16:colId xmlns:a16="http://schemas.microsoft.com/office/drawing/2014/main" val="20000"/>
                    </a:ext>
                  </a:extLst>
                </a:gridCol>
                <a:gridCol w="4307660">
                  <a:extLst>
                    <a:ext uri="{9D8B030D-6E8A-4147-A177-3AD203B41FA5}">
                      <a16:colId xmlns:a16="http://schemas.microsoft.com/office/drawing/2014/main" val="20001"/>
                    </a:ext>
                  </a:extLst>
                </a:gridCol>
              </a:tblGrid>
              <a:tr h="278130">
                <a:tc>
                  <a:txBody>
                    <a:bodyPr/>
                    <a:lstStyle/>
                    <a:p>
                      <a:r>
                        <a:rPr lang="en-US" sz="1200" dirty="0">
                          <a:solidFill>
                            <a:schemeClr val="bg1"/>
                          </a:solidFill>
                          <a:latin typeface="Arial" panose="020B0604020202020204" pitchFamily="34" charset="0"/>
                          <a:cs typeface="Arial" panose="020B0604020202020204" pitchFamily="34" charset="0"/>
                        </a:rPr>
                        <a:t>Deadline</a:t>
                      </a:r>
                    </a:p>
                  </a:txBody>
                  <a:tcPr marL="68580" marR="68580" marT="34290" marB="34290"/>
                </a:tc>
                <a:tc>
                  <a:txBody>
                    <a:bodyPr/>
                    <a:lstStyle/>
                    <a:p>
                      <a:r>
                        <a:rPr lang="en-US" sz="1200" dirty="0">
                          <a:solidFill>
                            <a:schemeClr val="bg1"/>
                          </a:solidFill>
                          <a:latin typeface="Arial" panose="020B0604020202020204" pitchFamily="34" charset="0"/>
                          <a:cs typeface="Arial" panose="020B0604020202020204" pitchFamily="34" charset="0"/>
                        </a:rPr>
                        <a:t>Task</a:t>
                      </a:r>
                    </a:p>
                  </a:txBody>
                  <a:tcPr marL="68580" marR="68580" marT="34290" marB="34290"/>
                </a:tc>
                <a:extLst>
                  <a:ext uri="{0D108BD9-81ED-4DB2-BD59-A6C34878D82A}">
                    <a16:rowId xmlns:a16="http://schemas.microsoft.com/office/drawing/2014/main" val="10000"/>
                  </a:ext>
                </a:extLst>
              </a:tr>
              <a:tr h="325254">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05/02/2024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Initial File Submittal</a:t>
                      </a:r>
                    </a:p>
                  </a:txBody>
                  <a:tcPr marL="68580" marR="68580" marT="34290" marB="34290"/>
                </a:tc>
                <a:extLst>
                  <a:ext uri="{0D108BD9-81ED-4DB2-BD59-A6C34878D82A}">
                    <a16:rowId xmlns:a16="http://schemas.microsoft.com/office/drawing/2014/main" val="10001"/>
                  </a:ext>
                </a:extLst>
              </a:tr>
              <a:tr h="61722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06/12/2024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Schools must have</a:t>
                      </a:r>
                      <a:r>
                        <a:rPr lang="en-US" sz="1200" baseline="0" dirty="0">
                          <a:solidFill>
                            <a:schemeClr val="tx1">
                              <a:lumMod val="75000"/>
                            </a:schemeClr>
                          </a:solidFill>
                          <a:latin typeface="Arial" panose="020B0604020202020204" pitchFamily="34" charset="0"/>
                          <a:cs typeface="Arial" panose="020B0604020202020204" pitchFamily="34" charset="0"/>
                        </a:rPr>
                        <a:t> all  </a:t>
                      </a:r>
                      <a:r>
                        <a:rPr lang="en-US" sz="1200" dirty="0">
                          <a:solidFill>
                            <a:schemeClr val="tx1">
                              <a:lumMod val="75000"/>
                            </a:schemeClr>
                          </a:solidFill>
                          <a:latin typeface="Arial" panose="020B0604020202020204" pitchFamily="34" charset="0"/>
                          <a:cs typeface="Arial" panose="020B0604020202020204" pitchFamily="34" charset="0"/>
                        </a:rPr>
                        <a:t>Level 1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endParaRPr lang="en-US" sz="1200" b="0" u="none"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363855">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06/24/2024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Schools must have</a:t>
                      </a:r>
                      <a:r>
                        <a:rPr lang="en-US" sz="1200" baseline="0" dirty="0">
                          <a:solidFill>
                            <a:schemeClr val="tx1">
                              <a:lumMod val="75000"/>
                            </a:schemeClr>
                          </a:solidFill>
                          <a:latin typeface="Arial" panose="020B0604020202020204" pitchFamily="34" charset="0"/>
                          <a:cs typeface="Arial" panose="020B0604020202020204" pitchFamily="34" charset="0"/>
                        </a:rPr>
                        <a:t> all  </a:t>
                      </a:r>
                      <a:r>
                        <a:rPr lang="en-US" sz="1200" dirty="0">
                          <a:solidFill>
                            <a:schemeClr val="tx1">
                              <a:lumMod val="75000"/>
                            </a:schemeClr>
                          </a:solidFill>
                          <a:latin typeface="Arial" panose="020B0604020202020204" pitchFamily="34" charset="0"/>
                          <a:cs typeface="Arial" panose="020B0604020202020204" pitchFamily="34" charset="0"/>
                        </a:rPr>
                        <a:t>Level 2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Last Day of School</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Review last file submitted and resubmit files if changes</a:t>
                      </a:r>
                    </a:p>
                  </a:txBody>
                  <a:tcPr marL="68580" marR="68580" marT="34290" marB="34290"/>
                </a:tc>
                <a:extLst>
                  <a:ext uri="{0D108BD9-81ED-4DB2-BD59-A6C34878D82A}">
                    <a16:rowId xmlns:a16="http://schemas.microsoft.com/office/drawing/2014/main" val="3872451127"/>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Early-July*</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CSI will provide Data Summary Reports to schools</a:t>
                      </a:r>
                    </a:p>
                  </a:txBody>
                  <a:tcPr marL="68580" marR="68580" marT="34290" marB="34290"/>
                </a:tc>
                <a:extLst>
                  <a:ext uri="{0D108BD9-81ED-4DB2-BD59-A6C34878D82A}">
                    <a16:rowId xmlns:a16="http://schemas.microsoft.com/office/drawing/2014/main" val="10006"/>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07/16/2024**</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Submit Signed Certification Agreements </a:t>
                      </a:r>
                      <a:r>
                        <a:rPr lang="en-US" sz="1200" baseline="0" dirty="0">
                          <a:solidFill>
                            <a:schemeClr val="tx1">
                              <a:lumMod val="75000"/>
                            </a:schemeClr>
                          </a:solidFill>
                          <a:latin typeface="Arial" panose="020B0604020202020204" pitchFamily="34" charset="0"/>
                          <a:cs typeface="Arial" panose="020B0604020202020204" pitchFamily="34" charset="0"/>
                        </a:rPr>
                        <a:t>to CSI</a:t>
                      </a:r>
                      <a:endParaRPr lang="en-US" sz="12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bl>
          </a:graphicData>
        </a:graphic>
      </p:graphicFrame>
      <p:sp>
        <p:nvSpPr>
          <p:cNvPr id="3" name="Rectangle 2"/>
          <p:cNvSpPr/>
          <p:nvPr/>
        </p:nvSpPr>
        <p:spPr>
          <a:xfrm>
            <a:off x="893700" y="4738399"/>
            <a:ext cx="6080359" cy="1338828"/>
          </a:xfrm>
          <a:prstGeom prst="rect">
            <a:avLst/>
          </a:prstGeom>
        </p:spPr>
        <p:txBody>
          <a:bodyPr wrap="square">
            <a:spAutoFit/>
          </a:bodyPr>
          <a:lstStyle/>
          <a:p>
            <a:pPr defTabSz="685800"/>
            <a:r>
              <a:rPr lang="en-US" sz="1350" dirty="0">
                <a:solidFill>
                  <a:prstClr val="black"/>
                </a:solidFill>
                <a:latin typeface="Arial" panose="020B0604020202020204" pitchFamily="34" charset="0"/>
                <a:cs typeface="Arial" panose="020B0604020202020204" pitchFamily="34" charset="0"/>
              </a:rPr>
              <a:t>*Dependent upon </a:t>
            </a:r>
            <a:r>
              <a:rPr lang="en-US" sz="1350" u="sng" dirty="0">
                <a:solidFill>
                  <a:prstClr val="black"/>
                </a:solidFill>
                <a:latin typeface="Arial" panose="020B0604020202020204" pitchFamily="34" charset="0"/>
                <a:cs typeface="Arial" panose="020B0604020202020204" pitchFamily="34" charset="0"/>
              </a:rPr>
              <a:t>all</a:t>
            </a:r>
            <a:r>
              <a:rPr lang="en-US" sz="1350" dirty="0">
                <a:solidFill>
                  <a:prstClr val="black"/>
                </a:solidFill>
                <a:latin typeface="Arial" panose="020B0604020202020204" pitchFamily="34" charset="0"/>
                <a:cs typeface="Arial" panose="020B0604020202020204" pitchFamily="34" charset="0"/>
              </a:rPr>
              <a:t> schools clearing errors by specified deadlines</a:t>
            </a:r>
          </a:p>
          <a:p>
            <a:pPr defTabSz="685800"/>
            <a:r>
              <a:rPr lang="en-US" sz="1350" dirty="0">
                <a:solidFill>
                  <a:prstClr val="black"/>
                </a:solidFill>
                <a:latin typeface="Arial" panose="020B0604020202020204" pitchFamily="34" charset="0"/>
                <a:cs typeface="Arial" panose="020B0604020202020204" pitchFamily="34" charset="0"/>
              </a:rPr>
              <a:t>**Any requests for changes must be received by CSI on or before </a:t>
            </a:r>
            <a:r>
              <a:rPr lang="en-US" sz="1350" b="1" dirty="0">
                <a:solidFill>
                  <a:prstClr val="black"/>
                </a:solidFill>
                <a:latin typeface="Arial" panose="020B0604020202020204" pitchFamily="34" charset="0"/>
                <a:cs typeface="Arial" panose="020B0604020202020204" pitchFamily="34" charset="0"/>
              </a:rPr>
              <a:t>07/12/2024</a:t>
            </a:r>
          </a:p>
          <a:p>
            <a:pPr defTabSz="685800"/>
            <a:endParaRPr lang="en-US" sz="1350" b="1" dirty="0">
              <a:solidFill>
                <a:prstClr val="black"/>
              </a:solidFill>
              <a:latin typeface="Arial" panose="020B0604020202020204" pitchFamily="34" charset="0"/>
              <a:cs typeface="Arial" panose="020B0604020202020204" pitchFamily="34" charset="0"/>
            </a:endParaRPr>
          </a:p>
          <a:p>
            <a:pPr defTabSz="685800"/>
            <a:r>
              <a:rPr lang="en-US" sz="1350" b="1" dirty="0">
                <a:solidFill>
                  <a:prstClr val="black"/>
                </a:solidFill>
                <a:latin typeface="Arial" panose="020B0604020202020204" pitchFamily="34" charset="0"/>
                <a:cs typeface="Arial" panose="020B0604020202020204" pitchFamily="34" charset="0"/>
              </a:rPr>
              <a:t>Be sure to review the </a:t>
            </a:r>
            <a:r>
              <a:rPr lang="en-US" sz="1350" b="1" dirty="0">
                <a:solidFill>
                  <a:prstClr val="black"/>
                </a:solidFill>
                <a:latin typeface="Arial" panose="020B0604020202020204" pitchFamily="34" charset="0"/>
                <a:cs typeface="Arial" panose="020B0604020202020204" pitchFamily="34" charset="0"/>
                <a:hlinkClick r:id="rId4"/>
              </a:rPr>
              <a:t>23-24 Data Submissions Calendar </a:t>
            </a:r>
            <a:r>
              <a:rPr lang="en-US" sz="1350" b="1" dirty="0">
                <a:solidFill>
                  <a:prstClr val="black"/>
                </a:solidFill>
                <a:latin typeface="Arial" panose="020B0604020202020204" pitchFamily="34" charset="0"/>
                <a:cs typeface="Arial" panose="020B0604020202020204" pitchFamily="34" charset="0"/>
              </a:rPr>
              <a:t>for all collection deadlines and the Weekly Update email to keep up to date on the school status of collections.</a:t>
            </a: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787" y="1348987"/>
            <a:ext cx="1055513" cy="10555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idx="12"/>
          </p:nvPr>
        </p:nvSpPr>
        <p:spPr>
          <a:xfrm>
            <a:off x="7764750" y="5888517"/>
            <a:ext cx="548700" cy="417900"/>
          </a:xfrm>
        </p:spPr>
        <p:txBody>
          <a:bodyPr/>
          <a:lstStyle/>
          <a:p>
            <a:pPr defTabSz="685800"/>
            <a:fld id="{00000000-1234-1234-1234-123412341234}" type="slidenum">
              <a:rPr lang="en">
                <a:solidFill>
                  <a:prstClr val="black">
                    <a:tint val="75000"/>
                  </a:prstClr>
                </a:solidFill>
                <a:latin typeface="Calibri" panose="020F0502020204030204"/>
              </a:rPr>
              <a:pPr defTabSz="685800"/>
              <a:t>17</a:t>
            </a:fld>
            <a:endParaRPr lang="en" dirty="0">
              <a:solidFill>
                <a:prstClr val="black">
                  <a:tint val="75000"/>
                </a:prstClr>
              </a:solidFill>
              <a:latin typeface="Calibri" panose="020F0502020204030204"/>
            </a:endParaRPr>
          </a:p>
        </p:txBody>
      </p:sp>
    </p:spTree>
    <p:custDataLst>
      <p:tags r:id="rId1"/>
    </p:custDataLst>
    <p:extLst>
      <p:ext uri="{BB962C8B-B14F-4D97-AF65-F5344CB8AC3E}">
        <p14:creationId xmlns:p14="http://schemas.microsoft.com/office/powerpoint/2010/main" val="234561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1" y="612474"/>
            <a:ext cx="6451804" cy="805175"/>
          </a:xfrm>
        </p:spPr>
        <p:txBody>
          <a:bodyPr>
            <a:normAutofit fontScale="90000"/>
          </a:bodyPr>
          <a:lstStyle/>
          <a:p>
            <a:r>
              <a:rPr lang="en-US" altLang="en-US" dirty="0">
                <a:solidFill>
                  <a:schemeClr val="tx1"/>
                </a:solidFill>
                <a:latin typeface="Arial" panose="020B0604020202020204" pitchFamily="34" charset="0"/>
                <a:cs typeface="Arial" panose="020B0604020202020204" pitchFamily="34" charset="0"/>
              </a:rPr>
              <a:t>Discipline Timeline Reminder</a:t>
            </a:r>
            <a:endParaRPr lang="en-US"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3D43914-43CA-4E00-8A41-85D4A519BF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523" y="497900"/>
            <a:ext cx="1576402" cy="1563891"/>
          </a:xfrm>
          <a:prstGeom prst="rect">
            <a:avLst/>
          </a:prstGeom>
        </p:spPr>
      </p:pic>
      <p:sp>
        <p:nvSpPr>
          <p:cNvPr id="9" name="TextBox 8">
            <a:extLst>
              <a:ext uri="{FF2B5EF4-FFF2-40B4-BE49-F238E27FC236}">
                <a16:creationId xmlns:a16="http://schemas.microsoft.com/office/drawing/2014/main" id="{264CF043-7FB9-428F-86D4-5079BA10B5D1}"/>
              </a:ext>
            </a:extLst>
          </p:cNvPr>
          <p:cNvSpPr txBox="1"/>
          <p:nvPr/>
        </p:nvSpPr>
        <p:spPr>
          <a:xfrm>
            <a:off x="779695" y="1761810"/>
            <a:ext cx="6216444" cy="406265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Date of Error Clearance           Last Day of School</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Schools who clear errors prior to the last day should review all disciplines at that point to ensure all are included.  Differences in error clearance deadlines can result in discrepancies.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b="1" dirty="0">
                <a:solidFill>
                  <a:srgbClr val="C63F28"/>
                </a:solidFill>
                <a:latin typeface="Arial" panose="020B0604020202020204" pitchFamily="34" charset="0"/>
                <a:cs typeface="Arial" panose="020B0604020202020204" pitchFamily="34" charset="0"/>
              </a:rPr>
              <a:t>Discipline Steps to Complete on Last Day:</a:t>
            </a:r>
          </a:p>
          <a:p>
            <a:endParaRPr lang="en-US" sz="1600" b="1" dirty="0">
              <a:solidFill>
                <a:srgbClr val="C63F28"/>
              </a:solidFill>
              <a:latin typeface="Arial" panose="020B0604020202020204" pitchFamily="34" charset="0"/>
              <a:cs typeface="Arial" panose="020B0604020202020204" pitchFamily="34" charset="0"/>
            </a:endParaRPr>
          </a:p>
          <a:p>
            <a:pPr marL="685800" lvl="1" indent="-228600">
              <a:buFont typeface="+mj-lt"/>
              <a:buAutoNum type="arabicPeriod"/>
            </a:pPr>
            <a:r>
              <a:rPr lang="en-US" sz="1200" dirty="0">
                <a:latin typeface="Arial" panose="020B0604020202020204" pitchFamily="34" charset="0"/>
                <a:cs typeface="Arial" panose="020B0604020202020204" pitchFamily="34" charset="0"/>
              </a:rPr>
              <a:t>Review the last submitted file and count number of students disciplined, number of In/Out of School Suspensions, and Expulsions.</a:t>
            </a:r>
          </a:p>
          <a:p>
            <a:pPr marL="685800" lvl="1" indent="-228600">
              <a:buFont typeface="+mj-lt"/>
              <a:buAutoNum type="arabicPeriod"/>
            </a:pPr>
            <a:r>
              <a:rPr lang="en-US" sz="1200" dirty="0">
                <a:latin typeface="Arial" panose="020B0604020202020204" pitchFamily="34" charset="0"/>
                <a:cs typeface="Arial" panose="020B0604020202020204" pitchFamily="34" charset="0"/>
              </a:rPr>
              <a:t>Extract a new Discipline Action file from your SIS and compare the numbers with your last submitted file.</a:t>
            </a:r>
          </a:p>
          <a:p>
            <a:pPr marL="685800" lvl="1" indent="-228600">
              <a:buFont typeface="+mj-lt"/>
              <a:buAutoNum type="arabicPeriod"/>
            </a:pPr>
            <a:r>
              <a:rPr lang="en-US" sz="1200" dirty="0">
                <a:latin typeface="Arial" panose="020B0604020202020204" pitchFamily="34" charset="0"/>
                <a:cs typeface="Arial" panose="020B0604020202020204" pitchFamily="34" charset="0"/>
              </a:rPr>
              <a:t>Submit a new file on the last day of school if changes have occurred since the previous submittal.  Email CSI to confirm data has been reviewed and no changes have occurred.</a:t>
            </a:r>
          </a:p>
          <a:p>
            <a:pPr lvl="1"/>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Not Equal 9" descr="Not equal symbol">
            <a:extLst>
              <a:ext uri="{FF2B5EF4-FFF2-40B4-BE49-F238E27FC236}">
                <a16:creationId xmlns:a16="http://schemas.microsoft.com/office/drawing/2014/main" id="{78C27CC8-374C-449D-A16F-4FA369499EB9}"/>
              </a:ext>
            </a:extLst>
          </p:cNvPr>
          <p:cNvSpPr/>
          <p:nvPr/>
        </p:nvSpPr>
        <p:spPr>
          <a:xfrm>
            <a:off x="3642852" y="1781461"/>
            <a:ext cx="471948" cy="399693"/>
          </a:xfrm>
          <a:prstGeom prst="mathNotEqual">
            <a:avLst/>
          </a:prstGeom>
          <a:solidFill>
            <a:srgbClr val="C63F2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Slide Number Placeholder 3"/>
          <p:cNvSpPr>
            <a:spLocks noGrp="1"/>
          </p:cNvSpPr>
          <p:nvPr>
            <p:ph type="sldNum" idx="12"/>
          </p:nvPr>
        </p:nvSpPr>
        <p:spPr/>
        <p:txBody>
          <a:bodyPr/>
          <a:lstStyle/>
          <a:p>
            <a:pPr defTabSz="685800"/>
            <a:fld id="{00000000-1234-1234-1234-123412341234}" type="slidenum">
              <a:rPr lang="en">
                <a:solidFill>
                  <a:prstClr val="black">
                    <a:tint val="75000"/>
                  </a:prstClr>
                </a:solidFill>
                <a:latin typeface="Calibri" panose="020F0502020204030204"/>
              </a:rPr>
              <a:pPr defTabSz="685800"/>
              <a:t>18</a:t>
            </a:fld>
            <a:endParaRPr lang="en"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83698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956345" y="775605"/>
            <a:ext cx="6547086" cy="767970"/>
          </a:xfrm>
          <a:prstGeom prst="rect">
            <a:avLst/>
          </a:prstGeom>
        </p:spPr>
        <p:txBody>
          <a:bodyPr spcFirstLastPara="1" vert="horz" wrap="square" lIns="68569" tIns="68569" rIns="68569" bIns="68569" rtlCol="0" anchor="b" anchorCtr="0">
            <a:noAutofit/>
          </a:bodyPr>
          <a:lstStyle/>
          <a:p>
            <a:r>
              <a:rPr lang="en" dirty="0">
                <a:solidFill>
                  <a:schemeClr val="tx1"/>
                </a:solidFill>
                <a:latin typeface="Arial" panose="020B0604020202020204" pitchFamily="34" charset="0"/>
                <a:cs typeface="Arial" panose="020B0604020202020204" pitchFamily="34" charset="0"/>
              </a:rPr>
              <a:t>No Reportable Incidents</a:t>
            </a:r>
            <a:endParaRPr dirty="0">
              <a:solidFill>
                <a:schemeClr val="tx1"/>
              </a:solidFill>
              <a:latin typeface="Arial" panose="020B0604020202020204" pitchFamily="34" charset="0"/>
              <a:cs typeface="Arial" panose="020B0604020202020204" pitchFamily="34" charset="0"/>
            </a:endParaRPr>
          </a:p>
        </p:txBody>
      </p:sp>
      <p:pic>
        <p:nvPicPr>
          <p:cNvPr id="5" name="Picture 4" descr="Warning Icon">
            <a:extLst>
              <a:ext uri="{FF2B5EF4-FFF2-40B4-BE49-F238E27FC236}">
                <a16:creationId xmlns:a16="http://schemas.microsoft.com/office/drawing/2014/main" id="{D364CBFD-25E4-4ED1-8682-8C9D761CF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409" y="2328717"/>
            <a:ext cx="2534998" cy="1984495"/>
          </a:xfrm>
          <a:prstGeom prst="rect">
            <a:avLst/>
          </a:prstGeom>
        </p:spPr>
      </p:pic>
      <p:sp>
        <p:nvSpPr>
          <p:cNvPr id="9" name="TextBox 8">
            <a:extLst>
              <a:ext uri="{FF2B5EF4-FFF2-40B4-BE49-F238E27FC236}">
                <a16:creationId xmlns:a16="http://schemas.microsoft.com/office/drawing/2014/main" id="{80E6461D-55F3-4BC0-AF0A-BC9B57C78121}"/>
              </a:ext>
            </a:extLst>
          </p:cNvPr>
          <p:cNvSpPr txBox="1"/>
          <p:nvPr/>
        </p:nvSpPr>
        <p:spPr>
          <a:xfrm>
            <a:off x="3032409" y="4313212"/>
            <a:ext cx="2486724" cy="169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prstClr val="black"/>
                </a:solidFill>
                <a:effectLst/>
                <a:uLnTx/>
                <a:uFillTx/>
              </a:rPr>
              <a:t>courtesy of </a:t>
            </a:r>
            <a:r>
              <a:rPr lang="en-US" sz="500" kern="0" dirty="0">
                <a:solidFill>
                  <a:prstClr val="black"/>
                </a:solidFill>
              </a:rPr>
              <a:t>kindpng</a:t>
            </a:r>
            <a:r>
              <a:rPr kumimoji="0" lang="en-US" sz="500" b="0" i="0" u="none" strike="noStrike" kern="0" cap="none" spc="0" normalizeH="0" baseline="0" noProof="0" dirty="0">
                <a:ln>
                  <a:noFill/>
                </a:ln>
                <a:solidFill>
                  <a:prstClr val="black"/>
                </a:solidFill>
                <a:effectLst/>
                <a:uLnTx/>
                <a:uFillTx/>
              </a:rPr>
              <a:t>.com</a:t>
            </a:r>
          </a:p>
        </p:txBody>
      </p:sp>
      <p:graphicFrame>
        <p:nvGraphicFramePr>
          <p:cNvPr id="7" name="Table 6"/>
          <p:cNvGraphicFramePr>
            <a:graphicFrameLocks noGrp="1"/>
          </p:cNvGraphicFramePr>
          <p:nvPr>
            <p:extLst>
              <p:ext uri="{D42A27DB-BD31-4B8C-83A1-F6EECF244321}">
                <p14:modId xmlns:p14="http://schemas.microsoft.com/office/powerpoint/2010/main" val="3743941496"/>
              </p:ext>
            </p:extLst>
          </p:nvPr>
        </p:nvGraphicFramePr>
        <p:xfrm>
          <a:off x="1451886" y="4642075"/>
          <a:ext cx="6463070" cy="2211147"/>
        </p:xfrm>
        <a:graphic>
          <a:graphicData uri="http://schemas.openxmlformats.org/drawingml/2006/table">
            <a:tbl>
              <a:tblPr firstRow="1" bandRow="1">
                <a:tableStyleId>{5C22544A-7EE6-4342-B048-85BDC9FD1C3A}</a:tableStyleId>
              </a:tblPr>
              <a:tblGrid>
                <a:gridCol w="6463070">
                  <a:extLst>
                    <a:ext uri="{9D8B030D-6E8A-4147-A177-3AD203B41FA5}">
                      <a16:colId xmlns:a16="http://schemas.microsoft.com/office/drawing/2014/main" val="20000"/>
                    </a:ext>
                  </a:extLst>
                </a:gridCol>
              </a:tblGrid>
              <a:tr h="1990167">
                <a:tc>
                  <a:txBody>
                    <a:bodyPr/>
                    <a:lstStyle/>
                    <a:p>
                      <a:pPr marL="91440" marR="0" lvl="0" indent="-91440" algn="l" defTabSz="914400" rtl="0" eaLnBrk="1" fontAlgn="auto" latinLnBrk="0" hangingPunct="1">
                        <a:lnSpc>
                          <a:spcPct val="90000"/>
                        </a:lnSpc>
                        <a:spcBef>
                          <a:spcPts val="1200"/>
                        </a:spcBef>
                        <a:spcAft>
                          <a:spcPts val="200"/>
                        </a:spcAft>
                        <a:buClr>
                          <a:srgbClr val="4859A0"/>
                        </a:buClr>
                        <a:buSzPct val="100000"/>
                        <a:buFont typeface="Calibri" panose="020F0502020204030204" pitchFamily="34" charset="0"/>
                        <a:buChar char=" "/>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If you have no reportable discipline information for one or both collections, send an email to </a:t>
                      </a:r>
                      <a:r>
                        <a:rPr kumimoji="0" lang="en-US" sz="1500" b="0" i="0" u="none" strike="noStrike" kern="1200" cap="none" spc="0" normalizeH="0" baseline="0" noProof="0" dirty="0">
                          <a:ln>
                            <a:noFill/>
                          </a:ln>
                          <a:solidFill>
                            <a:srgbClr val="455FA9"/>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submissions_CSI@csi.state.co.us</a:t>
                      </a:r>
                      <a:r>
                        <a:rPr kumimoji="0" lang="en-US" sz="1500" b="0" i="0" u="none" strike="noStrike" kern="1200" cap="none" spc="0" normalizeH="0" baseline="0" noProof="0" dirty="0">
                          <a:ln>
                            <a:noFill/>
                          </a:ln>
                          <a:solidFill>
                            <a:srgbClr val="455FA9"/>
                          </a:solidFill>
                          <a:effectLst/>
                          <a:uLnTx/>
                          <a:uFillTx/>
                          <a:latin typeface="Arial" panose="020B0604020202020204"/>
                          <a:ea typeface="+mn-ea"/>
                          <a:cs typeface="+mn-cs"/>
                        </a:rPr>
                        <a:t>  </a:t>
                      </a:r>
                    </a:p>
                    <a:p>
                      <a:pPr marL="0" indent="0">
                        <a:buFont typeface="Arial" panose="020B0604020202020204" pitchFamily="34" charset="0"/>
                        <a:buNone/>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0"/>
                  </a:ext>
                </a:extLst>
              </a:tr>
              <a:tr h="175536">
                <a:tc>
                  <a:txBody>
                    <a:bodyPr/>
                    <a:lstStyle/>
                    <a:p>
                      <a:pPr marL="285750" indent="-285750">
                        <a:buFont typeface="Arial" panose="020B0604020202020204" pitchFamily="34" charset="0"/>
                        <a:buChar char="•"/>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19</a:t>
            </a:fld>
            <a:endParaRPr dirty="0"/>
          </a:p>
        </p:txBody>
      </p:sp>
    </p:spTree>
    <p:extLst>
      <p:ext uri="{BB962C8B-B14F-4D97-AF65-F5344CB8AC3E}">
        <p14:creationId xmlns:p14="http://schemas.microsoft.com/office/powerpoint/2010/main" val="213732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School Discipline Updates</a:t>
            </a:r>
            <a:endParaR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4594A37-DC02-4495-A2C5-26875BCA5145}"/>
              </a:ext>
            </a:extLst>
          </p:cNvPr>
          <p:cNvSpPr>
            <a:spLocks noGrp="1"/>
          </p:cNvSpPr>
          <p:nvPr>
            <p:ph type="sldNum" idx="12"/>
          </p:nvPr>
        </p:nvSpPr>
        <p:spPr/>
        <p:txBody>
          <a:bodyPr/>
          <a:lstStyle/>
          <a:p>
            <a:fld id="{00000000-1234-1234-1234-123412341234}" type="slidenum">
              <a:rPr lang="en" sz="1200" smtClean="0"/>
              <a:pPr/>
              <a:t>2</a:t>
            </a:fld>
            <a:endParaRPr lang="en" sz="1200" dirty="0"/>
          </a:p>
        </p:txBody>
      </p:sp>
    </p:spTree>
    <p:extLst>
      <p:ext uri="{BB962C8B-B14F-4D97-AF65-F5344CB8AC3E}">
        <p14:creationId xmlns:p14="http://schemas.microsoft.com/office/powerpoint/2010/main" val="326831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1444256" y="1488313"/>
            <a:ext cx="6556744" cy="559781"/>
          </a:xfrm>
          <a:prstGeom prst="rect">
            <a:avLst/>
          </a:prstGeom>
        </p:spPr>
        <p:txBody>
          <a:bodyPr spcFirstLastPara="1" vert="horz" wrap="square" lIns="68569" tIns="68569" rIns="68569" bIns="68569" rtlCol="0" anchor="b" anchorCtr="0">
            <a:noAutofit/>
          </a:bodyPr>
          <a:lstStyle/>
          <a:p>
            <a:r>
              <a:rPr lang="en-US" sz="2700" dirty="0">
                <a:solidFill>
                  <a:schemeClr val="bg1"/>
                </a:solidFill>
              </a:rPr>
              <a:t>Thank you for Reviewing this Training</a:t>
            </a:r>
          </a:p>
        </p:txBody>
      </p:sp>
      <p:sp>
        <p:nvSpPr>
          <p:cNvPr id="339" name="Shape 339"/>
          <p:cNvSpPr txBox="1">
            <a:spLocks noGrp="1"/>
          </p:cNvSpPr>
          <p:nvPr>
            <p:ph type="body" idx="4294967295"/>
          </p:nvPr>
        </p:nvSpPr>
        <p:spPr>
          <a:xfrm>
            <a:off x="1830019" y="3634858"/>
            <a:ext cx="5312852" cy="1995525"/>
          </a:xfrm>
          <a:prstGeom prst="rect">
            <a:avLst/>
          </a:prstGeom>
        </p:spPr>
        <p:txBody>
          <a:bodyPr spcFirstLastPara="1" vert="horz" wrap="square" lIns="68569" tIns="68569" rIns="68569" bIns="68569" rtlCol="0" anchor="t" anchorCtr="0">
            <a:noAutofit/>
          </a:bodyPr>
          <a:lstStyle/>
          <a:p>
            <a:pPr marL="0" indent="0">
              <a:spcBef>
                <a:spcPts val="450"/>
              </a:spcBef>
              <a:buNone/>
            </a:pPr>
            <a:r>
              <a:rPr lang="en" sz="1800" dirty="0">
                <a:solidFill>
                  <a:srgbClr val="FFFFFF"/>
                </a:solidFill>
                <a:latin typeface="+mj-lt"/>
                <a:ea typeface="Arial Unicode MS" panose="020B0604020202020204" pitchFamily="34" charset="-128"/>
                <a:cs typeface="Arial Unicode MS" panose="020B0604020202020204" pitchFamily="34" charset="-128"/>
              </a:rPr>
              <a:t>Contact the Submissions Inbox with Questions:</a:t>
            </a:r>
            <a:endParaRPr sz="1800" dirty="0">
              <a:solidFill>
                <a:srgbClr val="FFFFFF"/>
              </a:solidFill>
              <a:latin typeface="+mj-lt"/>
              <a:ea typeface="Arial Unicode MS" panose="020B0604020202020204" pitchFamily="34" charset="-128"/>
              <a:cs typeface="Arial Unicode MS" panose="020B0604020202020204" pitchFamily="34" charset="-128"/>
            </a:endParaRPr>
          </a:p>
          <a:p>
            <a:pPr marL="582930" lvl="2" indent="0">
              <a:buNone/>
            </a:pPr>
            <a:r>
              <a:rPr lang="en-US" dirty="0">
                <a:solidFill>
                  <a:schemeClr val="bg1"/>
                </a:solidFill>
              </a:rPr>
              <a:t>Submissions_CSI@csi.state.co.us</a:t>
            </a:r>
          </a:p>
          <a:p>
            <a:pPr marL="582930" lvl="2" indent="0">
              <a:buNone/>
            </a:pPr>
            <a:endParaRPr lang="en-US" dirty="0"/>
          </a:p>
        </p:txBody>
      </p:sp>
      <p:sp>
        <p:nvSpPr>
          <p:cNvPr id="340" name="Shape 340"/>
          <p:cNvSpPr txBox="1">
            <a:spLocks noGrp="1"/>
          </p:cNvSpPr>
          <p:nvPr>
            <p:ph type="sldNum" idx="12"/>
          </p:nvPr>
        </p:nvSpPr>
        <p:spPr>
          <a:xfrm>
            <a:off x="8284827" y="6287089"/>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sz="1200"/>
              <a:pPr/>
              <a:t>20</a:t>
            </a:fld>
            <a:endParaRPr dirty="0"/>
          </a:p>
        </p:txBody>
      </p:sp>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3493903" y="4508814"/>
            <a:ext cx="1228725" cy="1121569"/>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077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572463" y="897094"/>
            <a:ext cx="7999073" cy="704770"/>
          </a:xfrm>
          <a:prstGeom prst="rect">
            <a:avLst/>
          </a:prstGeom>
        </p:spPr>
        <p:txBody>
          <a:bodyPr spcFirstLastPara="1" vert="horz" wrap="square" lIns="68569" tIns="68569" rIns="68569" bIns="68569" rtlCol="0" anchor="b" anchorCtr="0">
            <a:noAutofit/>
          </a:bodyPr>
          <a:lstStyle/>
          <a:p>
            <a:r>
              <a:rPr lang="en-US" sz="3000" dirty="0"/>
              <a:t>23-24 Summary of Discipline Changes</a:t>
            </a:r>
          </a:p>
        </p:txBody>
      </p:sp>
      <p:sp>
        <p:nvSpPr>
          <p:cNvPr id="2" name="TextBox 1">
            <a:extLst>
              <a:ext uri="{FF2B5EF4-FFF2-40B4-BE49-F238E27FC236}">
                <a16:creationId xmlns:a16="http://schemas.microsoft.com/office/drawing/2014/main" id="{18D1C71F-B554-6D25-A996-80495139CB7A}"/>
              </a:ext>
            </a:extLst>
          </p:cNvPr>
          <p:cNvSpPr txBox="1"/>
          <p:nvPr/>
        </p:nvSpPr>
        <p:spPr>
          <a:xfrm>
            <a:off x="304800" y="1747520"/>
            <a:ext cx="8355677" cy="1600438"/>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Colorado Legislature passed HB22-1376 in 2023 which caused significant changes to how student discipline data is collected.  Most importantly:</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School and SPED Discipline collections have been merged into one collection.</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All Data is collected at a student level rather than in aggregate.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Only one file is now required for the Discipline Interchange (Discipline Action File)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collection now includes the addition of a level 2 snapshot for School Discipline and continuing Level 2 SPED Discipline, although it is no longer an interchange.</a:t>
            </a:r>
          </a:p>
        </p:txBody>
      </p:sp>
      <p:pic>
        <p:nvPicPr>
          <p:cNvPr id="5" name="Picture 4" descr="Screenshot of HB22-1376">
            <a:extLst>
              <a:ext uri="{FF2B5EF4-FFF2-40B4-BE49-F238E27FC236}">
                <a16:creationId xmlns:a16="http://schemas.microsoft.com/office/drawing/2014/main" id="{7FAAAC88-B3FF-290D-8698-A0CAC7330130}"/>
              </a:ext>
            </a:extLst>
          </p:cNvPr>
          <p:cNvPicPr>
            <a:picLocks noChangeAspect="1"/>
          </p:cNvPicPr>
          <p:nvPr/>
        </p:nvPicPr>
        <p:blipFill>
          <a:blip r:embed="rId3"/>
          <a:stretch>
            <a:fillRect/>
          </a:stretch>
        </p:blipFill>
        <p:spPr>
          <a:xfrm>
            <a:off x="2011680" y="3368973"/>
            <a:ext cx="4392256" cy="3352502"/>
          </a:xfrm>
          <a:prstGeom prst="rect">
            <a:avLst/>
          </a:prstGeom>
          <a:ln>
            <a:solidFill>
              <a:schemeClr val="accent1"/>
            </a:solidFill>
          </a:ln>
        </p:spPr>
      </p:pic>
      <p:sp>
        <p:nvSpPr>
          <p:cNvPr id="126" name="Shape 126">
            <a:extLst>
              <a:ext uri="{C183D7F6-B498-43B3-948B-1728B52AA6E4}">
                <adec:decorative xmlns:adec="http://schemas.microsoft.com/office/drawing/2017/decorative" val="1"/>
              </a:ext>
            </a:extLst>
          </p:cNvPr>
          <p:cNvSpPr txBox="1">
            <a:spLocks noGrp="1"/>
          </p:cNvSpPr>
          <p:nvPr>
            <p:ph type="sldNum" sz="quarter" idx="12"/>
          </p:nvPr>
        </p:nvSpPr>
        <p:spPr>
          <a:xfrm>
            <a:off x="8660477" y="6356350"/>
            <a:ext cx="300643" cy="365125"/>
          </a:xfrm>
          <a:prstGeom prst="rect">
            <a:avLst/>
          </a:prstGeom>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42C50D-6F5E-441C-B5B8-129F9F326C3F}" type="slidenum">
              <a:rPr lang="en-US" smtClean="0"/>
              <a:pPr/>
              <a:t>3</a:t>
            </a:fld>
            <a:endParaRPr lang="en-US" dirty="0"/>
          </a:p>
        </p:txBody>
      </p:sp>
    </p:spTree>
    <p:extLst>
      <p:ext uri="{BB962C8B-B14F-4D97-AF65-F5344CB8AC3E}">
        <p14:creationId xmlns:p14="http://schemas.microsoft.com/office/powerpoint/2010/main" val="206697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516278" y="569627"/>
            <a:ext cx="6624262" cy="649574"/>
          </a:xfrm>
          <a:prstGeom prst="rect">
            <a:avLst/>
          </a:prstGeom>
        </p:spPr>
        <p:txBody>
          <a:bodyPr spcFirstLastPara="1" vert="horz" wrap="square" lIns="68569" tIns="68569" rIns="68569" bIns="68569" rtlCol="0" anchor="b" anchorCtr="0">
            <a:noAutofit/>
          </a:bodyPr>
          <a:lstStyle/>
          <a:p>
            <a:r>
              <a:rPr lang="en-US" sz="3000" dirty="0"/>
              <a:t>Collections Merging</a:t>
            </a:r>
            <a:endParaRPr sz="3000" dirty="0"/>
          </a:p>
        </p:txBody>
      </p:sp>
      <p:graphicFrame>
        <p:nvGraphicFramePr>
          <p:cNvPr id="4" name="Diagram 3" descr="Diagram showing the two collections in 22-23 to one in 23-24">
            <a:extLst>
              <a:ext uri="{FF2B5EF4-FFF2-40B4-BE49-F238E27FC236}">
                <a16:creationId xmlns:a16="http://schemas.microsoft.com/office/drawing/2014/main" id="{F35397D8-1101-271F-3549-3C367F394EB6}"/>
              </a:ext>
            </a:extLst>
          </p:cNvPr>
          <p:cNvGraphicFramePr/>
          <p:nvPr>
            <p:extLst>
              <p:ext uri="{D42A27DB-BD31-4B8C-83A1-F6EECF244321}">
                <p14:modId xmlns:p14="http://schemas.microsoft.com/office/powerpoint/2010/main" val="2249786191"/>
              </p:ext>
            </p:extLst>
          </p:nvPr>
        </p:nvGraphicFramePr>
        <p:xfrm>
          <a:off x="1259840" y="17830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6" name="Shape 126">
            <a:extLst>
              <a:ext uri="{C183D7F6-B498-43B3-948B-1728B52AA6E4}">
                <adec:decorative xmlns:adec="http://schemas.microsoft.com/office/drawing/2017/decorative" val="1"/>
              </a:ext>
            </a:extLst>
          </p:cNvPr>
          <p:cNvSpPr txBox="1">
            <a:spLocks noGrp="1"/>
          </p:cNvSpPr>
          <p:nvPr>
            <p:ph type="sldNum" sz="quarter" idx="12"/>
          </p:nvPr>
        </p:nvSpPr>
        <p:spPr>
          <a:xfrm>
            <a:off x="8610600" y="6356350"/>
            <a:ext cx="225829" cy="365125"/>
          </a:xfrm>
          <a:prstGeom prst="rect">
            <a:avLst/>
          </a:prstGeom>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42C50D-6F5E-441C-B5B8-129F9F326C3F}" type="slidenum">
              <a:rPr lang="en-US" smtClean="0"/>
              <a:pPr/>
              <a:t>4</a:t>
            </a:fld>
            <a:endParaRPr dirty="0"/>
          </a:p>
        </p:txBody>
      </p:sp>
    </p:spTree>
    <p:extLst>
      <p:ext uri="{BB962C8B-B14F-4D97-AF65-F5344CB8AC3E}">
        <p14:creationId xmlns:p14="http://schemas.microsoft.com/office/powerpoint/2010/main" val="390225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05F0B30B-2000-7C3E-0E6F-E11311F1A9DA}"/>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7D7ADCBD-9DDF-68DD-6925-5AAB73D961FD}"/>
              </a:ext>
            </a:extLst>
          </p:cNvPr>
          <p:cNvSpPr txBox="1">
            <a:spLocks noGrp="1"/>
          </p:cNvSpPr>
          <p:nvPr>
            <p:ph type="title"/>
          </p:nvPr>
        </p:nvSpPr>
        <p:spPr>
          <a:xfrm>
            <a:off x="516278" y="569627"/>
            <a:ext cx="7327242" cy="649574"/>
          </a:xfrm>
          <a:prstGeom prst="rect">
            <a:avLst/>
          </a:prstGeom>
        </p:spPr>
        <p:txBody>
          <a:bodyPr spcFirstLastPara="1" vert="horz" wrap="square" lIns="68569" tIns="68569" rIns="68569" bIns="68569" rtlCol="0" anchor="b" anchorCtr="0">
            <a:noAutofit/>
          </a:bodyPr>
          <a:lstStyle/>
          <a:p>
            <a:r>
              <a:rPr lang="en-US" sz="3000" dirty="0"/>
              <a:t>Required Discipline File Differences</a:t>
            </a:r>
            <a:endParaRPr sz="3000" dirty="0"/>
          </a:p>
        </p:txBody>
      </p:sp>
      <p:sp>
        <p:nvSpPr>
          <p:cNvPr id="2" name="Content Placeholder 1">
            <a:extLst>
              <a:ext uri="{FF2B5EF4-FFF2-40B4-BE49-F238E27FC236}">
                <a16:creationId xmlns:a16="http://schemas.microsoft.com/office/drawing/2014/main" id="{708F42E7-BCAA-F84A-34F5-9557D1A69FF8}"/>
              </a:ext>
            </a:extLst>
          </p:cNvPr>
          <p:cNvSpPr>
            <a:spLocks noGrp="1"/>
          </p:cNvSpPr>
          <p:nvPr>
            <p:ph idx="1"/>
          </p:nvPr>
        </p:nvSpPr>
        <p:spPr>
          <a:xfrm>
            <a:off x="491111" y="1381760"/>
            <a:ext cx="7867434" cy="3291840"/>
          </a:xfrm>
        </p:spPr>
        <p:txBody>
          <a:bodyPr>
            <a:normAutofit/>
          </a:bodyPr>
          <a:lstStyle/>
          <a:p>
            <a:pPr marL="784622" lvl="1" indent="-285750"/>
            <a:r>
              <a:rPr lang="en-US" sz="1400" dirty="0"/>
              <a:t>Historically, the School Discipline Collection required a potential of three files: Discipline by Action, Discipline by Student Demographics, and the Firearm (GFSA) Discipline Files. These records were combined by 7 distinct demographic categories.</a:t>
            </a:r>
          </a:p>
          <a:p>
            <a:pPr marL="784622" lvl="1" indent="-285750"/>
            <a:r>
              <a:rPr lang="en-US" sz="1400" dirty="0"/>
              <a:t>The SPED Discipline collection traditionally has been collected by student on one SPED Discipline Action File.</a:t>
            </a:r>
          </a:p>
          <a:p>
            <a:pPr marL="784622" lvl="1" indent="-285750"/>
            <a:r>
              <a:rPr lang="en-US" sz="1400" dirty="0"/>
              <a:t>Both Collections have merged with all data being collected by student (General/SPED) on one Discipline Action file.</a:t>
            </a:r>
          </a:p>
          <a:p>
            <a:pPr marL="784622" lvl="1" indent="-285750"/>
            <a:endParaRPr lang="en-US" sz="1250" dirty="0"/>
          </a:p>
          <a:p>
            <a:pPr marL="498872" lvl="1" indent="0">
              <a:buNone/>
            </a:pPr>
            <a:endParaRPr lang="en-US" sz="1250" dirty="0"/>
          </a:p>
          <a:p>
            <a:pPr marL="41672" indent="0">
              <a:buNone/>
            </a:pPr>
            <a:endParaRPr lang="en-US" sz="1650" dirty="0"/>
          </a:p>
          <a:p>
            <a:pPr marL="41672" indent="0">
              <a:buNone/>
            </a:pPr>
            <a:endParaRPr lang="en-US" sz="1650" dirty="0"/>
          </a:p>
        </p:txBody>
      </p:sp>
      <p:graphicFrame>
        <p:nvGraphicFramePr>
          <p:cNvPr id="4" name="Diagram 3" descr="A diagram showing the required files from 22-23 compared to 23-24">
            <a:extLst>
              <a:ext uri="{FF2B5EF4-FFF2-40B4-BE49-F238E27FC236}">
                <a16:creationId xmlns:a16="http://schemas.microsoft.com/office/drawing/2014/main" id="{96AC3F63-74F1-89B7-31D1-CD77686858AF}"/>
              </a:ext>
            </a:extLst>
          </p:cNvPr>
          <p:cNvGraphicFramePr/>
          <p:nvPr>
            <p:extLst>
              <p:ext uri="{D42A27DB-BD31-4B8C-83A1-F6EECF244321}">
                <p14:modId xmlns:p14="http://schemas.microsoft.com/office/powerpoint/2010/main" val="2230136767"/>
              </p:ext>
            </p:extLst>
          </p:nvPr>
        </p:nvGraphicFramePr>
        <p:xfrm>
          <a:off x="785455" y="2153920"/>
          <a:ext cx="7139345"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Brace 5">
            <a:extLst>
              <a:ext uri="{FF2B5EF4-FFF2-40B4-BE49-F238E27FC236}">
                <a16:creationId xmlns:a16="http://schemas.microsoft.com/office/drawing/2014/main" id="{289C457A-3A36-00DC-336F-59808631683A}"/>
              </a:ext>
              <a:ext uri="{C183D7F6-B498-43B3-948B-1728B52AA6E4}">
                <adec:decorative xmlns:adec="http://schemas.microsoft.com/office/drawing/2017/decorative" val="1"/>
              </a:ext>
            </a:extLst>
          </p:cNvPr>
          <p:cNvSpPr/>
          <p:nvPr/>
        </p:nvSpPr>
        <p:spPr>
          <a:xfrm rot="16200000">
            <a:off x="3411982" y="2521669"/>
            <a:ext cx="362204" cy="5113528"/>
          </a:xfrm>
          <a:prstGeom prst="lef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7" name="Left Brace 6">
            <a:extLst>
              <a:ext uri="{FF2B5EF4-FFF2-40B4-BE49-F238E27FC236}">
                <a16:creationId xmlns:a16="http://schemas.microsoft.com/office/drawing/2014/main" id="{B1ACCBF5-D6E9-D355-7ACA-B1DB08F3DEF4}"/>
              </a:ext>
              <a:ext uri="{C183D7F6-B498-43B3-948B-1728B52AA6E4}">
                <adec:decorative xmlns:adec="http://schemas.microsoft.com/office/drawing/2017/decorative" val="1"/>
              </a:ext>
            </a:extLst>
          </p:cNvPr>
          <p:cNvSpPr/>
          <p:nvPr/>
        </p:nvSpPr>
        <p:spPr>
          <a:xfrm rot="16200000">
            <a:off x="7332906" y="4667640"/>
            <a:ext cx="362205" cy="821584"/>
          </a:xfrm>
          <a:prstGeom prst="lef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86709DEA-B646-E091-4463-06721F5DD449}"/>
              </a:ext>
            </a:extLst>
          </p:cNvPr>
          <p:cNvSpPr txBox="1"/>
          <p:nvPr/>
        </p:nvSpPr>
        <p:spPr>
          <a:xfrm>
            <a:off x="3024124" y="5445760"/>
            <a:ext cx="113792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22-23</a:t>
            </a:r>
          </a:p>
        </p:txBody>
      </p:sp>
      <p:sp>
        <p:nvSpPr>
          <p:cNvPr id="9" name="TextBox 8">
            <a:extLst>
              <a:ext uri="{FF2B5EF4-FFF2-40B4-BE49-F238E27FC236}">
                <a16:creationId xmlns:a16="http://schemas.microsoft.com/office/drawing/2014/main" id="{8DB92F3A-4BBE-428C-F140-8C7C107D35BF}"/>
              </a:ext>
            </a:extLst>
          </p:cNvPr>
          <p:cNvSpPr txBox="1"/>
          <p:nvPr/>
        </p:nvSpPr>
        <p:spPr>
          <a:xfrm>
            <a:off x="6945048" y="5476239"/>
            <a:ext cx="113792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23-24</a:t>
            </a:r>
          </a:p>
        </p:txBody>
      </p:sp>
      <p:sp>
        <p:nvSpPr>
          <p:cNvPr id="126" name="Shape 126">
            <a:extLst>
              <a:ext uri="{FF2B5EF4-FFF2-40B4-BE49-F238E27FC236}">
                <a16:creationId xmlns:a16="http://schemas.microsoft.com/office/drawing/2014/main" id="{D669B52D-7359-130A-7735-04E8A20C9BB7}"/>
              </a:ext>
              <a:ext uri="{C183D7F6-B498-43B3-948B-1728B52AA6E4}">
                <adec:decorative xmlns:adec="http://schemas.microsoft.com/office/drawing/2017/decorative" val="1"/>
              </a:ext>
            </a:extLst>
          </p:cNvPr>
          <p:cNvSpPr txBox="1">
            <a:spLocks noGrp="1"/>
          </p:cNvSpPr>
          <p:nvPr>
            <p:ph type="sldNum" sz="quarter" idx="12"/>
          </p:nvPr>
        </p:nvSpPr>
        <p:spPr>
          <a:xfrm>
            <a:off x="8610600" y="6356350"/>
            <a:ext cx="225829" cy="365125"/>
          </a:xfrm>
          <a:prstGeom prst="rect">
            <a:avLst/>
          </a:prstGeom>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42C50D-6F5E-441C-B5B8-129F9F326C3F}" type="slidenum">
              <a:rPr lang="en-US" smtClean="0"/>
              <a:pPr/>
              <a:t>5</a:t>
            </a:fld>
            <a:endParaRPr dirty="0"/>
          </a:p>
        </p:txBody>
      </p:sp>
    </p:spTree>
    <p:extLst>
      <p:ext uri="{BB962C8B-B14F-4D97-AF65-F5344CB8AC3E}">
        <p14:creationId xmlns:p14="http://schemas.microsoft.com/office/powerpoint/2010/main" val="57968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A54D6411-23A5-E92C-AE79-5A3488480B05}"/>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94F9D426-CE2B-956B-3204-05D8839B4DFD}"/>
              </a:ext>
            </a:extLst>
          </p:cNvPr>
          <p:cNvSpPr txBox="1">
            <a:spLocks noGrp="1"/>
          </p:cNvSpPr>
          <p:nvPr>
            <p:ph type="title"/>
          </p:nvPr>
        </p:nvSpPr>
        <p:spPr>
          <a:xfrm>
            <a:off x="516278" y="569627"/>
            <a:ext cx="6624262" cy="649574"/>
          </a:xfrm>
          <a:prstGeom prst="rect">
            <a:avLst/>
          </a:prstGeom>
        </p:spPr>
        <p:txBody>
          <a:bodyPr spcFirstLastPara="1" vert="horz" wrap="square" lIns="68569" tIns="68569" rIns="68569" bIns="68569" rtlCol="0" anchor="b" anchorCtr="0">
            <a:noAutofit/>
          </a:bodyPr>
          <a:lstStyle/>
          <a:p>
            <a:r>
              <a:rPr lang="en-US" sz="3000" dirty="0"/>
              <a:t>Discipline Collection Change</a:t>
            </a:r>
            <a:endParaRPr sz="3000" dirty="0"/>
          </a:p>
        </p:txBody>
      </p:sp>
      <p:graphicFrame>
        <p:nvGraphicFramePr>
          <p:cNvPr id="3" name="Diagram 2" descr="Diagram showing previous files in aggregate are now collected by student name and SASID">
            <a:extLst>
              <a:ext uri="{FF2B5EF4-FFF2-40B4-BE49-F238E27FC236}">
                <a16:creationId xmlns:a16="http://schemas.microsoft.com/office/drawing/2014/main" id="{C05B6FA8-D81C-CD04-F1A2-172D51D36B41}"/>
              </a:ext>
            </a:extLst>
          </p:cNvPr>
          <p:cNvGraphicFramePr/>
          <p:nvPr>
            <p:extLst>
              <p:ext uri="{D42A27DB-BD31-4B8C-83A1-F6EECF244321}">
                <p14:modId xmlns:p14="http://schemas.microsoft.com/office/powerpoint/2010/main" val="242275041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6" name="Shape 126">
            <a:extLst>
              <a:ext uri="{FF2B5EF4-FFF2-40B4-BE49-F238E27FC236}">
                <a16:creationId xmlns:a16="http://schemas.microsoft.com/office/drawing/2014/main" id="{7CC64347-BB9B-B3A2-A5C2-F41DE15F1114}"/>
              </a:ext>
              <a:ext uri="{C183D7F6-B498-43B3-948B-1728B52AA6E4}">
                <adec:decorative xmlns:adec="http://schemas.microsoft.com/office/drawing/2017/decorative" val="1"/>
              </a:ext>
            </a:extLst>
          </p:cNvPr>
          <p:cNvSpPr txBox="1">
            <a:spLocks noGrp="1"/>
          </p:cNvSpPr>
          <p:nvPr>
            <p:ph type="sldNum" sz="quarter" idx="12"/>
          </p:nvPr>
        </p:nvSpPr>
        <p:spPr>
          <a:xfrm>
            <a:off x="8610600" y="6356350"/>
            <a:ext cx="225829" cy="365125"/>
          </a:xfrm>
          <a:prstGeom prst="rect">
            <a:avLst/>
          </a:prstGeom>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42C50D-6F5E-441C-B5B8-129F9F326C3F}" type="slidenum">
              <a:rPr lang="en-US" smtClean="0"/>
              <a:pPr/>
              <a:t>6</a:t>
            </a:fld>
            <a:endParaRPr dirty="0"/>
          </a:p>
        </p:txBody>
      </p:sp>
    </p:spTree>
    <p:extLst>
      <p:ext uri="{BB962C8B-B14F-4D97-AF65-F5344CB8AC3E}">
        <p14:creationId xmlns:p14="http://schemas.microsoft.com/office/powerpoint/2010/main" val="35479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C5AF50B1-BA36-A6D9-9C22-E098AE443992}"/>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CE4149FC-0969-2966-65DA-B1C5AD7C97F5}"/>
              </a:ext>
            </a:extLst>
          </p:cNvPr>
          <p:cNvSpPr txBox="1">
            <a:spLocks noGrp="1"/>
          </p:cNvSpPr>
          <p:nvPr>
            <p:ph type="title"/>
          </p:nvPr>
        </p:nvSpPr>
        <p:spPr>
          <a:xfrm>
            <a:off x="516278" y="569627"/>
            <a:ext cx="6624262" cy="649574"/>
          </a:xfrm>
          <a:prstGeom prst="rect">
            <a:avLst/>
          </a:prstGeom>
        </p:spPr>
        <p:txBody>
          <a:bodyPr spcFirstLastPara="1" vert="horz" wrap="square" lIns="68569" tIns="68569" rIns="68569" bIns="68569" rtlCol="0" anchor="b" anchorCtr="0">
            <a:noAutofit/>
          </a:bodyPr>
          <a:lstStyle/>
          <a:p>
            <a:r>
              <a:rPr lang="en-US" sz="3000" dirty="0"/>
              <a:t>Discipline Interchange File Layout</a:t>
            </a:r>
            <a:endParaRPr sz="3000" dirty="0"/>
          </a:p>
        </p:txBody>
      </p:sp>
      <p:sp>
        <p:nvSpPr>
          <p:cNvPr id="8" name="TextBox 7">
            <a:extLst>
              <a:ext uri="{FF2B5EF4-FFF2-40B4-BE49-F238E27FC236}">
                <a16:creationId xmlns:a16="http://schemas.microsoft.com/office/drawing/2014/main" id="{8AF98FEF-FB91-E554-4FA7-29795B208843}"/>
              </a:ext>
            </a:extLst>
          </p:cNvPr>
          <p:cNvSpPr txBox="1"/>
          <p:nvPr/>
        </p:nvSpPr>
        <p:spPr>
          <a:xfrm>
            <a:off x="302554" y="1351185"/>
            <a:ext cx="8626704"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purpose of the Discipline Action file is to capture the students disciplined, including the type of behavior and the resulting disciplinary action taken on each incident.  It also includes data that can be populated for the CRDC Collection. </a:t>
            </a:r>
          </a:p>
        </p:txBody>
      </p:sp>
      <p:pic>
        <p:nvPicPr>
          <p:cNvPr id="5" name="Picture 4" descr="Screenshot of the first page of the File Layout.">
            <a:extLst>
              <a:ext uri="{FF2B5EF4-FFF2-40B4-BE49-F238E27FC236}">
                <a16:creationId xmlns:a16="http://schemas.microsoft.com/office/drawing/2014/main" id="{CD3A2841-3AFC-1E25-5272-9E0BD02D2F6B}"/>
              </a:ext>
            </a:extLst>
          </p:cNvPr>
          <p:cNvPicPr>
            <a:picLocks noChangeAspect="1"/>
          </p:cNvPicPr>
          <p:nvPr/>
        </p:nvPicPr>
        <p:blipFill>
          <a:blip r:embed="rId3"/>
          <a:stretch>
            <a:fillRect/>
          </a:stretch>
        </p:blipFill>
        <p:spPr>
          <a:xfrm>
            <a:off x="140629" y="2330848"/>
            <a:ext cx="4124795" cy="3145392"/>
          </a:xfrm>
          <a:prstGeom prst="rect">
            <a:avLst/>
          </a:prstGeom>
          <a:ln>
            <a:solidFill>
              <a:schemeClr val="tx1"/>
            </a:solidFill>
          </a:ln>
        </p:spPr>
      </p:pic>
      <p:pic>
        <p:nvPicPr>
          <p:cNvPr id="7" name="Picture 6" descr="Screenshot of the second page of the File Layout.">
            <a:extLst>
              <a:ext uri="{FF2B5EF4-FFF2-40B4-BE49-F238E27FC236}">
                <a16:creationId xmlns:a16="http://schemas.microsoft.com/office/drawing/2014/main" id="{42D47E96-00DD-40EB-DC1B-E2484EDC3E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15906" y="2338491"/>
            <a:ext cx="4250718" cy="3145392"/>
          </a:xfrm>
          <a:prstGeom prst="rect">
            <a:avLst/>
          </a:prstGeom>
          <a:ln>
            <a:solidFill>
              <a:schemeClr val="tx1"/>
            </a:solidFill>
          </a:ln>
        </p:spPr>
      </p:pic>
      <p:sp>
        <p:nvSpPr>
          <p:cNvPr id="4" name="TextBox 3">
            <a:extLst>
              <a:ext uri="{FF2B5EF4-FFF2-40B4-BE49-F238E27FC236}">
                <a16:creationId xmlns:a16="http://schemas.microsoft.com/office/drawing/2014/main" id="{1B30DD8D-9CBF-69DF-5849-6BFAA47306BC}"/>
              </a:ext>
            </a:extLst>
          </p:cNvPr>
          <p:cNvSpPr txBox="1"/>
          <p:nvPr/>
        </p:nvSpPr>
        <p:spPr>
          <a:xfrm>
            <a:off x="491111" y="5674726"/>
            <a:ext cx="843814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hlinkClick r:id="rId5"/>
              </a:rPr>
              <a:t>https://resources.csi.state.co.us/wp-content/uploads/2024/03/2023-2024-Discipline_Action_Layout_CSIAdditions.pdf</a:t>
            </a:r>
            <a:endParaRPr lang="en-US" sz="1600" dirty="0">
              <a:latin typeface="Arial" panose="020B0604020202020204" pitchFamily="34" charset="0"/>
              <a:cs typeface="Arial" panose="020B0604020202020204" pitchFamily="34" charset="0"/>
            </a:endParaRPr>
          </a:p>
        </p:txBody>
      </p:sp>
      <p:sp>
        <p:nvSpPr>
          <p:cNvPr id="126" name="Shape 126">
            <a:extLst>
              <a:ext uri="{FF2B5EF4-FFF2-40B4-BE49-F238E27FC236}">
                <a16:creationId xmlns:a16="http://schemas.microsoft.com/office/drawing/2014/main" id="{82AA8A98-4323-783C-0321-7046B23BBBB1}"/>
              </a:ext>
              <a:ext uri="{C183D7F6-B498-43B3-948B-1728B52AA6E4}">
                <adec:decorative xmlns:adec="http://schemas.microsoft.com/office/drawing/2017/decorative" val="1"/>
              </a:ext>
            </a:extLst>
          </p:cNvPr>
          <p:cNvSpPr txBox="1">
            <a:spLocks noGrp="1"/>
          </p:cNvSpPr>
          <p:nvPr>
            <p:ph type="sldNum" sz="quarter" idx="12"/>
          </p:nvPr>
        </p:nvSpPr>
        <p:spPr>
          <a:xfrm>
            <a:off x="8610600" y="6356350"/>
            <a:ext cx="225829" cy="365125"/>
          </a:xfrm>
          <a:prstGeom prst="rect">
            <a:avLst/>
          </a:prstGeom>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42C50D-6F5E-441C-B5B8-129F9F326C3F}" type="slidenum">
              <a:rPr lang="en-US" smtClean="0"/>
              <a:pPr/>
              <a:t>7</a:t>
            </a:fld>
            <a:endParaRPr dirty="0"/>
          </a:p>
        </p:txBody>
      </p:sp>
    </p:spTree>
    <p:extLst>
      <p:ext uri="{BB962C8B-B14F-4D97-AF65-F5344CB8AC3E}">
        <p14:creationId xmlns:p14="http://schemas.microsoft.com/office/powerpoint/2010/main" val="109192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C53E2ACE-6BE5-B90C-92CF-5A83CE1DF18D}"/>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ED54F265-DBC4-B585-BF58-677996A41FED}"/>
              </a:ext>
            </a:extLst>
          </p:cNvPr>
          <p:cNvSpPr txBox="1">
            <a:spLocks noGrp="1"/>
          </p:cNvSpPr>
          <p:nvPr>
            <p:ph type="title"/>
          </p:nvPr>
        </p:nvSpPr>
        <p:spPr>
          <a:xfrm>
            <a:off x="254000" y="305467"/>
            <a:ext cx="7538720" cy="649574"/>
          </a:xfrm>
          <a:prstGeom prst="rect">
            <a:avLst/>
          </a:prstGeom>
        </p:spPr>
        <p:txBody>
          <a:bodyPr spcFirstLastPara="1" vert="horz" wrap="square" lIns="68569" tIns="68569" rIns="68569" bIns="68569" rtlCol="0" anchor="b" anchorCtr="0">
            <a:noAutofit/>
          </a:bodyPr>
          <a:lstStyle/>
          <a:p>
            <a:r>
              <a:rPr lang="en-US" sz="3000" dirty="0"/>
              <a:t>Discipline Snapshot – Collections Impacted</a:t>
            </a:r>
            <a:endParaRPr sz="3000" dirty="0"/>
          </a:p>
        </p:txBody>
      </p:sp>
      <p:sp>
        <p:nvSpPr>
          <p:cNvPr id="7" name="TextBox 6">
            <a:extLst>
              <a:ext uri="{FF2B5EF4-FFF2-40B4-BE49-F238E27FC236}">
                <a16:creationId xmlns:a16="http://schemas.microsoft.com/office/drawing/2014/main" id="{AA02A843-9BFB-6A64-576C-19E2FE94E6A1}"/>
              </a:ext>
            </a:extLst>
          </p:cNvPr>
          <p:cNvSpPr txBox="1"/>
          <p:nvPr/>
        </p:nvSpPr>
        <p:spPr>
          <a:xfrm>
            <a:off x="355600" y="1209040"/>
            <a:ext cx="7843520" cy="923330"/>
          </a:xfrm>
          <a:prstGeom prst="rect">
            <a:avLst/>
          </a:prstGeom>
          <a:noFill/>
        </p:spPr>
        <p:txBody>
          <a:bodyPr wrap="square" rtlCol="0">
            <a:spAutoFit/>
          </a:bodyPr>
          <a:lstStyle/>
          <a:p>
            <a:r>
              <a:rPr lang="en-US" dirty="0"/>
              <a:t>Data from both the Student Interchange (EOY) and the Discipline Interchange go into the Student Discipline Snapshot.  </a:t>
            </a:r>
          </a:p>
          <a:p>
            <a:pPr marL="742950" lvl="1" indent="-285750">
              <a:buFont typeface="Arial" panose="020B0604020202020204" pitchFamily="34" charset="0"/>
              <a:buChar char="•"/>
            </a:pPr>
            <a:r>
              <a:rPr lang="en-US" dirty="0"/>
              <a:t>Correcting Snapshot errors may require updates to either collection.</a:t>
            </a:r>
          </a:p>
        </p:txBody>
      </p:sp>
      <p:graphicFrame>
        <p:nvGraphicFramePr>
          <p:cNvPr id="6" name="Diagram 5" descr="Diagram showing the Student Demographics, Student School Association, and Discipline Action files all combine into the Student Discipline snapshot.">
            <a:extLst>
              <a:ext uri="{FF2B5EF4-FFF2-40B4-BE49-F238E27FC236}">
                <a16:creationId xmlns:a16="http://schemas.microsoft.com/office/drawing/2014/main" id="{D0D33406-DFD5-D142-6134-63883B85B94D}"/>
              </a:ext>
            </a:extLst>
          </p:cNvPr>
          <p:cNvGraphicFramePr/>
          <p:nvPr>
            <p:extLst>
              <p:ext uri="{D42A27DB-BD31-4B8C-83A1-F6EECF244321}">
                <p14:modId xmlns:p14="http://schemas.microsoft.com/office/powerpoint/2010/main" val="222490634"/>
              </p:ext>
            </p:extLst>
          </p:nvPr>
        </p:nvGraphicFramePr>
        <p:xfrm>
          <a:off x="1524000" y="25857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6" name="Shape 126">
            <a:extLst>
              <a:ext uri="{FF2B5EF4-FFF2-40B4-BE49-F238E27FC236}">
                <a16:creationId xmlns:a16="http://schemas.microsoft.com/office/drawing/2014/main" id="{7E34C715-61A7-66C2-7659-40509B9EC400}"/>
              </a:ext>
              <a:ext uri="{C183D7F6-B498-43B3-948B-1728B52AA6E4}">
                <adec:decorative xmlns:adec="http://schemas.microsoft.com/office/drawing/2017/decorative" val="1"/>
              </a:ext>
            </a:extLst>
          </p:cNvPr>
          <p:cNvSpPr txBox="1">
            <a:spLocks noGrp="1"/>
          </p:cNvSpPr>
          <p:nvPr>
            <p:ph type="sldNum" sz="quarter" idx="12"/>
          </p:nvPr>
        </p:nvSpPr>
        <p:spPr>
          <a:xfrm>
            <a:off x="8610600" y="6356350"/>
            <a:ext cx="225829" cy="365125"/>
          </a:xfrm>
          <a:prstGeom prst="rect">
            <a:avLst/>
          </a:prstGeom>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42C50D-6F5E-441C-B5B8-129F9F326C3F}" type="slidenum">
              <a:rPr lang="en-US" smtClean="0"/>
              <a:pPr/>
              <a:t>8</a:t>
            </a:fld>
            <a:endParaRPr dirty="0"/>
          </a:p>
        </p:txBody>
      </p:sp>
    </p:spTree>
    <p:extLst>
      <p:ext uri="{BB962C8B-B14F-4D97-AF65-F5344CB8AC3E}">
        <p14:creationId xmlns:p14="http://schemas.microsoft.com/office/powerpoint/2010/main" val="396575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C53E2ACE-6BE5-B90C-92CF-5A83CE1DF18D}"/>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ED54F265-DBC4-B585-BF58-677996A41FED}"/>
              </a:ext>
            </a:extLst>
          </p:cNvPr>
          <p:cNvSpPr txBox="1">
            <a:spLocks noGrp="1"/>
          </p:cNvSpPr>
          <p:nvPr>
            <p:ph type="title"/>
          </p:nvPr>
        </p:nvSpPr>
        <p:spPr>
          <a:xfrm>
            <a:off x="228833" y="559466"/>
            <a:ext cx="7538720" cy="649574"/>
          </a:xfrm>
          <a:prstGeom prst="rect">
            <a:avLst/>
          </a:prstGeom>
        </p:spPr>
        <p:txBody>
          <a:bodyPr spcFirstLastPara="1" vert="horz" wrap="square" lIns="68569" tIns="68569" rIns="68569" bIns="68569" rtlCol="0" anchor="b" anchorCtr="0">
            <a:noAutofit/>
          </a:bodyPr>
          <a:lstStyle/>
          <a:p>
            <a:r>
              <a:rPr lang="en-US" sz="3000" dirty="0"/>
              <a:t>Discipline Snapshot – School and SPED Students</a:t>
            </a:r>
            <a:endParaRPr sz="3000" dirty="0"/>
          </a:p>
        </p:txBody>
      </p:sp>
      <p:sp>
        <p:nvSpPr>
          <p:cNvPr id="7" name="TextBox 6">
            <a:extLst>
              <a:ext uri="{FF2B5EF4-FFF2-40B4-BE49-F238E27FC236}">
                <a16:creationId xmlns:a16="http://schemas.microsoft.com/office/drawing/2014/main" id="{AA02A843-9BFB-6A64-576C-19E2FE94E6A1}"/>
              </a:ext>
            </a:extLst>
          </p:cNvPr>
          <p:cNvSpPr txBox="1"/>
          <p:nvPr/>
        </p:nvSpPr>
        <p:spPr>
          <a:xfrm>
            <a:off x="355600" y="1209040"/>
            <a:ext cx="7843520" cy="1477328"/>
          </a:xfrm>
          <a:prstGeom prst="rect">
            <a:avLst/>
          </a:prstGeom>
          <a:noFill/>
        </p:spPr>
        <p:txBody>
          <a:bodyPr wrap="square" rtlCol="0">
            <a:spAutoFit/>
          </a:bodyPr>
          <a:lstStyle/>
          <a:p>
            <a:r>
              <a:rPr lang="en-US" dirty="0"/>
              <a:t>Although the School and SPED Collections have been merged into the Discipline Interchange, the Snapshot should remain separate.  All SPED and General Education students should be reported on the Discipline Interchange and will receive errors on the same report, you should expect to see a School and SPED Level 2 Report.</a:t>
            </a:r>
          </a:p>
        </p:txBody>
      </p:sp>
      <p:sp>
        <p:nvSpPr>
          <p:cNvPr id="8" name="TextBox 7">
            <a:extLst>
              <a:ext uri="{FF2B5EF4-FFF2-40B4-BE49-F238E27FC236}">
                <a16:creationId xmlns:a16="http://schemas.microsoft.com/office/drawing/2014/main" id="{702C0301-0AD3-DCE9-D6B9-B595AD380F94}"/>
              </a:ext>
            </a:extLst>
          </p:cNvPr>
          <p:cNvSpPr txBox="1"/>
          <p:nvPr/>
        </p:nvSpPr>
        <p:spPr>
          <a:xfrm>
            <a:off x="2449585" y="2675980"/>
            <a:ext cx="1300293" cy="369332"/>
          </a:xfrm>
          <a:prstGeom prst="rect">
            <a:avLst/>
          </a:prstGeom>
          <a:noFill/>
        </p:spPr>
        <p:txBody>
          <a:bodyPr wrap="square" rtlCol="0">
            <a:spAutoFit/>
          </a:bodyPr>
          <a:lstStyle/>
          <a:p>
            <a:r>
              <a:rPr lang="en-US" dirty="0"/>
              <a:t>Level 1</a:t>
            </a:r>
          </a:p>
        </p:txBody>
      </p:sp>
      <p:sp>
        <p:nvSpPr>
          <p:cNvPr id="9" name="TextBox 8">
            <a:extLst>
              <a:ext uri="{FF2B5EF4-FFF2-40B4-BE49-F238E27FC236}">
                <a16:creationId xmlns:a16="http://schemas.microsoft.com/office/drawing/2014/main" id="{630B1C0A-432F-E3AE-C5FD-D41857DBD6A4}"/>
              </a:ext>
            </a:extLst>
          </p:cNvPr>
          <p:cNvSpPr txBox="1"/>
          <p:nvPr/>
        </p:nvSpPr>
        <p:spPr>
          <a:xfrm>
            <a:off x="5843863" y="2675764"/>
            <a:ext cx="1300293" cy="369332"/>
          </a:xfrm>
          <a:prstGeom prst="rect">
            <a:avLst/>
          </a:prstGeom>
          <a:noFill/>
        </p:spPr>
        <p:txBody>
          <a:bodyPr wrap="square" rtlCol="0">
            <a:spAutoFit/>
          </a:bodyPr>
          <a:lstStyle/>
          <a:p>
            <a:r>
              <a:rPr lang="en-US" dirty="0"/>
              <a:t>Level 2</a:t>
            </a:r>
          </a:p>
        </p:txBody>
      </p:sp>
      <p:graphicFrame>
        <p:nvGraphicFramePr>
          <p:cNvPr id="4" name="Diagram 3" descr="Diagram of the one Discipline Interchange file turns into a School and SPED Discipline snapshot.">
            <a:extLst>
              <a:ext uri="{FF2B5EF4-FFF2-40B4-BE49-F238E27FC236}">
                <a16:creationId xmlns:a16="http://schemas.microsoft.com/office/drawing/2014/main" id="{01B2B038-7129-9047-E2BA-C0C2773316E4}"/>
              </a:ext>
            </a:extLst>
          </p:cNvPr>
          <p:cNvGraphicFramePr/>
          <p:nvPr>
            <p:extLst>
              <p:ext uri="{D42A27DB-BD31-4B8C-83A1-F6EECF244321}">
                <p14:modId xmlns:p14="http://schemas.microsoft.com/office/powerpoint/2010/main" val="324450303"/>
              </p:ext>
            </p:extLst>
          </p:nvPr>
        </p:nvGraphicFramePr>
        <p:xfrm>
          <a:off x="1154884" y="3036815"/>
          <a:ext cx="7989116" cy="3422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CBA875F4-7258-2492-32F4-EA29F6697F83}"/>
              </a:ext>
              <a:ext uri="{C183D7F6-B498-43B3-948B-1728B52AA6E4}">
                <adec:decorative xmlns:adec="http://schemas.microsoft.com/office/drawing/2017/decorative" val="1"/>
              </a:ext>
            </a:extLst>
          </p:cNvPr>
          <p:cNvSpPr/>
          <p:nvPr/>
        </p:nvSpPr>
        <p:spPr>
          <a:xfrm>
            <a:off x="4277360" y="4446165"/>
            <a:ext cx="1434517" cy="511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hape 126">
            <a:extLst>
              <a:ext uri="{FF2B5EF4-FFF2-40B4-BE49-F238E27FC236}">
                <a16:creationId xmlns:a16="http://schemas.microsoft.com/office/drawing/2014/main" id="{7E34C715-61A7-66C2-7659-40509B9EC400}"/>
              </a:ext>
              <a:ext uri="{C183D7F6-B498-43B3-948B-1728B52AA6E4}">
                <adec:decorative xmlns:adec="http://schemas.microsoft.com/office/drawing/2017/decorative" val="1"/>
              </a:ext>
            </a:extLst>
          </p:cNvPr>
          <p:cNvSpPr txBox="1">
            <a:spLocks noGrp="1"/>
          </p:cNvSpPr>
          <p:nvPr>
            <p:ph type="sldNum" sz="quarter" idx="12"/>
          </p:nvPr>
        </p:nvSpPr>
        <p:spPr>
          <a:xfrm>
            <a:off x="8610600" y="6356350"/>
            <a:ext cx="225829" cy="365125"/>
          </a:xfrm>
          <a:prstGeom prst="rect">
            <a:avLst/>
          </a:prstGeom>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42C50D-6F5E-441C-B5B8-129F9F326C3F}" type="slidenum">
              <a:rPr lang="en-US" smtClean="0"/>
              <a:pPr/>
              <a:t>9</a:t>
            </a:fld>
            <a:endParaRPr dirty="0"/>
          </a:p>
        </p:txBody>
      </p:sp>
    </p:spTree>
    <p:extLst>
      <p:ext uri="{BB962C8B-B14F-4D97-AF65-F5344CB8AC3E}">
        <p14:creationId xmlns:p14="http://schemas.microsoft.com/office/powerpoint/2010/main" val="3727755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Colors for Smart Art</Template>
  <TotalTime>4121</TotalTime>
  <Words>2942</Words>
  <Application>Microsoft Office PowerPoint</Application>
  <PresentationFormat>On-screen Show (4:3)</PresentationFormat>
  <Paragraphs>166</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Office Theme</vt:lpstr>
      <vt:lpstr>1_Office Theme</vt:lpstr>
      <vt:lpstr>2023-24 Discipline Collections Training</vt:lpstr>
      <vt:lpstr>School Discipline Updates</vt:lpstr>
      <vt:lpstr>23-24 Summary of Discipline Changes</vt:lpstr>
      <vt:lpstr>Collections Merging</vt:lpstr>
      <vt:lpstr>Required Discipline File Differences</vt:lpstr>
      <vt:lpstr>Discipline Collection Change</vt:lpstr>
      <vt:lpstr>Discipline Interchange File Layout</vt:lpstr>
      <vt:lpstr>Discipline Snapshot – Collections Impacted</vt:lpstr>
      <vt:lpstr>Discipline Snapshot – School and SPED Students</vt:lpstr>
      <vt:lpstr>New Resources</vt:lpstr>
      <vt:lpstr>Data Validation Procedures</vt:lpstr>
      <vt:lpstr>Unilateral Removal Clarification </vt:lpstr>
      <vt:lpstr>Disability Data in SIS</vt:lpstr>
      <vt:lpstr>PowerSchool – Resulting Action Duration Coding</vt:lpstr>
      <vt:lpstr>Infinite Campus – Resolution Duration Coding</vt:lpstr>
      <vt:lpstr>Timelines and Deadlines</vt:lpstr>
      <vt:lpstr>Discipline Timelines and Deadlines</vt:lpstr>
      <vt:lpstr>Discipline Timeline Reminder</vt:lpstr>
      <vt:lpstr>No Reportable Incidents</vt:lpstr>
      <vt:lpstr>Thank you for Reviewing this Training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 Discipline Collections Training</dc:title>
  <dc:creator>Hartung, Ryan</dc:creator>
  <cp:lastModifiedBy>Hartung, Ryan</cp:lastModifiedBy>
  <cp:revision>136</cp:revision>
  <dcterms:created xsi:type="dcterms:W3CDTF">2020-03-06T15:09:25Z</dcterms:created>
  <dcterms:modified xsi:type="dcterms:W3CDTF">2024-04-17T17:16:02Z</dcterms:modified>
</cp:coreProperties>
</file>