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56" r:id="rId2"/>
    <p:sldId id="257" r:id="rId3"/>
    <p:sldId id="335" r:id="rId4"/>
    <p:sldId id="336" r:id="rId5"/>
    <p:sldId id="286" r:id="rId6"/>
    <p:sldId id="295" r:id="rId7"/>
    <p:sldId id="329" r:id="rId8"/>
    <p:sldId id="330" r:id="rId9"/>
    <p:sldId id="328" r:id="rId10"/>
    <p:sldId id="339" r:id="rId11"/>
    <p:sldId id="338" r:id="rId12"/>
    <p:sldId id="357" r:id="rId13"/>
    <p:sldId id="288" r:id="rId14"/>
    <p:sldId id="343" r:id="rId15"/>
    <p:sldId id="344" r:id="rId16"/>
    <p:sldId id="337" r:id="rId17"/>
    <p:sldId id="294" r:id="rId18"/>
    <p:sldId id="340" r:id="rId19"/>
    <p:sldId id="331" r:id="rId20"/>
    <p:sldId id="333" r:id="rId21"/>
    <p:sldId id="259" r:id="rId22"/>
    <p:sldId id="258" r:id="rId23"/>
    <p:sldId id="34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5FA9"/>
    <a:srgbClr val="C63F28"/>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59" autoAdjust="0"/>
  </p:normalViewPr>
  <p:slideViewPr>
    <p:cSldViewPr snapToGrid="0">
      <p:cViewPr varScale="1">
        <p:scale>
          <a:sx n="104" d="100"/>
          <a:sy n="104" d="100"/>
        </p:scale>
        <p:origin x="12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3E4F1F-4073-4324-B7FD-4E251EEEBAC4}"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3526F5D8-54E7-47B4-A2F6-0B4784CB07D6}">
      <dgm:prSet/>
      <dgm:spPr/>
      <dgm:t>
        <a:bodyPr/>
        <a:lstStyle/>
        <a:p>
          <a:pPr>
            <a:lnSpc>
              <a:spcPct val="100000"/>
            </a:lnSpc>
          </a:pPr>
          <a:r>
            <a:rPr lang="en-US" b="1" dirty="0">
              <a:latin typeface="Arial" panose="020B0604020202020204" pitchFamily="34" charset="0"/>
              <a:cs typeface="Arial" panose="020B0604020202020204" pitchFamily="34" charset="0"/>
            </a:rPr>
            <a:t>Enrollment audit</a:t>
          </a:r>
          <a:endParaRPr lang="en-US" dirty="0">
            <a:latin typeface="Arial" panose="020B0604020202020204" pitchFamily="34" charset="0"/>
            <a:cs typeface="Arial" panose="020B0604020202020204" pitchFamily="34" charset="0"/>
          </a:endParaRPr>
        </a:p>
      </dgm:t>
    </dgm:pt>
    <dgm:pt modelId="{3F29B9B3-CE11-4A9A-8A99-678CB14B0287}" type="parTrans" cxnId="{EDAF148A-7BC6-4C1E-8614-6790214C14CB}">
      <dgm:prSet/>
      <dgm:spPr/>
      <dgm:t>
        <a:bodyPr/>
        <a:lstStyle/>
        <a:p>
          <a:endParaRPr lang="en-US" sz="1500">
            <a:latin typeface="Arial" panose="020B0604020202020204" pitchFamily="34" charset="0"/>
            <a:cs typeface="Arial" panose="020B0604020202020204" pitchFamily="34" charset="0"/>
          </a:endParaRPr>
        </a:p>
      </dgm:t>
    </dgm:pt>
    <dgm:pt modelId="{6F4FED72-2D24-491D-BB22-44B27ADD82EB}" type="sibTrans" cxnId="{EDAF148A-7BC6-4C1E-8614-6790214C14CB}">
      <dgm:prSet/>
      <dgm:spPr/>
      <dgm:t>
        <a:bodyPr/>
        <a:lstStyle/>
        <a:p>
          <a:endParaRPr lang="en-US">
            <a:latin typeface="Arial" panose="020B0604020202020204" pitchFamily="34" charset="0"/>
            <a:cs typeface="Arial" panose="020B0604020202020204" pitchFamily="34" charset="0"/>
          </a:endParaRPr>
        </a:p>
      </dgm:t>
    </dgm:pt>
    <dgm:pt modelId="{FBC69D7A-9E26-4285-9304-3FEC236A1EA1}">
      <dgm:prSet/>
      <dgm:spPr/>
      <dgm:t>
        <a:bodyPr/>
        <a:lstStyle/>
        <a:p>
          <a:pPr>
            <a:lnSpc>
              <a:spcPct val="100000"/>
            </a:lnSpc>
          </a:pPr>
          <a:r>
            <a:rPr lang="en-US" b="1" dirty="0">
              <a:latin typeface="Arial" panose="020B0604020202020204" pitchFamily="34" charset="0"/>
              <a:cs typeface="Arial" panose="020B0604020202020204" pitchFamily="34" charset="0"/>
            </a:rPr>
            <a:t>School board materials</a:t>
          </a:r>
        </a:p>
      </dgm:t>
    </dgm:pt>
    <dgm:pt modelId="{BA3A7B33-F6C0-433A-85F7-1AD23A0A27D9}" type="parTrans" cxnId="{2F4DE6F9-F58E-440D-B98D-C6C493F541CE}">
      <dgm:prSet/>
      <dgm:spPr/>
      <dgm:t>
        <a:bodyPr/>
        <a:lstStyle/>
        <a:p>
          <a:endParaRPr lang="en-US"/>
        </a:p>
      </dgm:t>
    </dgm:pt>
    <dgm:pt modelId="{0771746C-8F04-46E0-A5A2-DCF42B5B5916}" type="sibTrans" cxnId="{2F4DE6F9-F58E-440D-B98D-C6C493F541CE}">
      <dgm:prSet/>
      <dgm:spPr/>
      <dgm:t>
        <a:bodyPr/>
        <a:lstStyle/>
        <a:p>
          <a:endParaRPr lang="en-US"/>
        </a:p>
      </dgm:t>
    </dgm:pt>
    <dgm:pt modelId="{F9FE3045-3601-4896-B3EC-E413ADE9AFE6}" type="pres">
      <dgm:prSet presAssocID="{EB3E4F1F-4073-4324-B7FD-4E251EEEBAC4}" presName="root" presStyleCnt="0">
        <dgm:presLayoutVars>
          <dgm:dir/>
          <dgm:resizeHandles val="exact"/>
        </dgm:presLayoutVars>
      </dgm:prSet>
      <dgm:spPr/>
    </dgm:pt>
    <dgm:pt modelId="{E35E71ED-E905-4171-8EF2-4A61BA607CB0}" type="pres">
      <dgm:prSet presAssocID="{FBC69D7A-9E26-4285-9304-3FEC236A1EA1}" presName="compNode" presStyleCnt="0"/>
      <dgm:spPr/>
    </dgm:pt>
    <dgm:pt modelId="{7278E638-2C61-4601-A071-BB41E2A63082}" type="pres">
      <dgm:prSet presAssocID="{FBC69D7A-9E26-4285-9304-3FEC236A1EA1}" presName="bgRect" presStyleLbl="bgShp" presStyleIdx="0" presStyleCnt="2"/>
      <dgm:spPr/>
    </dgm:pt>
    <dgm:pt modelId="{28EDC00F-D462-42EC-A308-D99013EBE85D}" type="pres">
      <dgm:prSet presAssocID="{FBC69D7A-9E26-4285-9304-3FEC236A1EA1}"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oard Of Directors with solid fill"/>
        </a:ext>
      </dgm:extLst>
    </dgm:pt>
    <dgm:pt modelId="{AF298011-9C51-4635-B9AA-BABB7C867F86}" type="pres">
      <dgm:prSet presAssocID="{FBC69D7A-9E26-4285-9304-3FEC236A1EA1}" presName="spaceRect" presStyleCnt="0"/>
      <dgm:spPr/>
    </dgm:pt>
    <dgm:pt modelId="{A69D7A36-32D3-4C0B-B471-B0ED39C6BF39}" type="pres">
      <dgm:prSet presAssocID="{FBC69D7A-9E26-4285-9304-3FEC236A1EA1}" presName="parTx" presStyleLbl="revTx" presStyleIdx="0" presStyleCnt="2">
        <dgm:presLayoutVars>
          <dgm:chMax val="0"/>
          <dgm:chPref val="0"/>
        </dgm:presLayoutVars>
      </dgm:prSet>
      <dgm:spPr/>
    </dgm:pt>
    <dgm:pt modelId="{CE43FC46-268F-4A65-9D5C-1CC9EB6ACB56}" type="pres">
      <dgm:prSet presAssocID="{0771746C-8F04-46E0-A5A2-DCF42B5B5916}" presName="sibTrans" presStyleCnt="0"/>
      <dgm:spPr/>
    </dgm:pt>
    <dgm:pt modelId="{D0703BAF-CF6C-4AA8-9DC5-0E4F64D6D09D}" type="pres">
      <dgm:prSet presAssocID="{3526F5D8-54E7-47B4-A2F6-0B4784CB07D6}" presName="compNode" presStyleCnt="0"/>
      <dgm:spPr/>
    </dgm:pt>
    <dgm:pt modelId="{8E86E8FF-6C64-479A-A751-F4085B481CB2}" type="pres">
      <dgm:prSet presAssocID="{3526F5D8-54E7-47B4-A2F6-0B4784CB07D6}" presName="bgRect" presStyleLbl="bgShp" presStyleIdx="1" presStyleCnt="2"/>
      <dgm:spPr/>
    </dgm:pt>
    <dgm:pt modelId="{9BA99E55-4404-40F3-A040-3D99381BA8D0}" type="pres">
      <dgm:prSet presAssocID="{3526F5D8-54E7-47B4-A2F6-0B4784CB07D6}" presName="iconRect" presStyleLbl="node1" presStyleIdx="1" presStyleCnt="2" custScaleX="169458" custScaleY="1508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nternet"/>
        </a:ext>
      </dgm:extLst>
    </dgm:pt>
    <dgm:pt modelId="{21814B47-17C1-4AA2-B43D-551F1DE6DAF3}" type="pres">
      <dgm:prSet presAssocID="{3526F5D8-54E7-47B4-A2F6-0B4784CB07D6}" presName="spaceRect" presStyleCnt="0"/>
      <dgm:spPr/>
    </dgm:pt>
    <dgm:pt modelId="{9F422A28-2AD6-45FD-B3D1-4E7268C1677D}" type="pres">
      <dgm:prSet presAssocID="{3526F5D8-54E7-47B4-A2F6-0B4784CB07D6}" presName="parTx" presStyleLbl="revTx" presStyleIdx="1" presStyleCnt="2">
        <dgm:presLayoutVars>
          <dgm:chMax val="0"/>
          <dgm:chPref val="0"/>
        </dgm:presLayoutVars>
      </dgm:prSet>
      <dgm:spPr/>
    </dgm:pt>
  </dgm:ptLst>
  <dgm:cxnLst>
    <dgm:cxn modelId="{6035AC13-2B32-42C9-B1BA-0C73E9EFA4F8}" type="presOf" srcId="{3526F5D8-54E7-47B4-A2F6-0B4784CB07D6}" destId="{9F422A28-2AD6-45FD-B3D1-4E7268C1677D}" srcOrd="0" destOrd="0" presId="urn:microsoft.com/office/officeart/2018/2/layout/IconVerticalSolidList"/>
    <dgm:cxn modelId="{53C50881-748F-46FE-B8C7-A692AC6BA3B9}" type="presOf" srcId="{EB3E4F1F-4073-4324-B7FD-4E251EEEBAC4}" destId="{F9FE3045-3601-4896-B3EC-E413ADE9AFE6}" srcOrd="0" destOrd="0" presId="urn:microsoft.com/office/officeart/2018/2/layout/IconVerticalSolidList"/>
    <dgm:cxn modelId="{EDAF148A-7BC6-4C1E-8614-6790214C14CB}" srcId="{EB3E4F1F-4073-4324-B7FD-4E251EEEBAC4}" destId="{3526F5D8-54E7-47B4-A2F6-0B4784CB07D6}" srcOrd="1" destOrd="0" parTransId="{3F29B9B3-CE11-4A9A-8A99-678CB14B0287}" sibTransId="{6F4FED72-2D24-491D-BB22-44B27ADD82EB}"/>
    <dgm:cxn modelId="{EB01FA96-3195-4987-83CB-86BCAC16DF56}" type="presOf" srcId="{FBC69D7A-9E26-4285-9304-3FEC236A1EA1}" destId="{A69D7A36-32D3-4C0B-B471-B0ED39C6BF39}" srcOrd="0" destOrd="0" presId="urn:microsoft.com/office/officeart/2018/2/layout/IconVerticalSolidList"/>
    <dgm:cxn modelId="{2F4DE6F9-F58E-440D-B98D-C6C493F541CE}" srcId="{EB3E4F1F-4073-4324-B7FD-4E251EEEBAC4}" destId="{FBC69D7A-9E26-4285-9304-3FEC236A1EA1}" srcOrd="0" destOrd="0" parTransId="{BA3A7B33-F6C0-433A-85F7-1AD23A0A27D9}" sibTransId="{0771746C-8F04-46E0-A5A2-DCF42B5B5916}"/>
    <dgm:cxn modelId="{A11070E0-7CDC-4699-B3D4-8027349F68AF}" type="presParOf" srcId="{F9FE3045-3601-4896-B3EC-E413ADE9AFE6}" destId="{E35E71ED-E905-4171-8EF2-4A61BA607CB0}" srcOrd="0" destOrd="0" presId="urn:microsoft.com/office/officeart/2018/2/layout/IconVerticalSolidList"/>
    <dgm:cxn modelId="{FD7DA376-A2FE-4CC6-B804-1E7787D702DA}" type="presParOf" srcId="{E35E71ED-E905-4171-8EF2-4A61BA607CB0}" destId="{7278E638-2C61-4601-A071-BB41E2A63082}" srcOrd="0" destOrd="0" presId="urn:microsoft.com/office/officeart/2018/2/layout/IconVerticalSolidList"/>
    <dgm:cxn modelId="{11A4FDBE-DDF3-48FA-B5CA-D8D3360F912F}" type="presParOf" srcId="{E35E71ED-E905-4171-8EF2-4A61BA607CB0}" destId="{28EDC00F-D462-42EC-A308-D99013EBE85D}" srcOrd="1" destOrd="0" presId="urn:microsoft.com/office/officeart/2018/2/layout/IconVerticalSolidList"/>
    <dgm:cxn modelId="{815CE205-3318-402D-8268-D1F6DBF2DCAB}" type="presParOf" srcId="{E35E71ED-E905-4171-8EF2-4A61BA607CB0}" destId="{AF298011-9C51-4635-B9AA-BABB7C867F86}" srcOrd="2" destOrd="0" presId="urn:microsoft.com/office/officeart/2018/2/layout/IconVerticalSolidList"/>
    <dgm:cxn modelId="{19490656-F05F-4713-8095-1C4D65A98633}" type="presParOf" srcId="{E35E71ED-E905-4171-8EF2-4A61BA607CB0}" destId="{A69D7A36-32D3-4C0B-B471-B0ED39C6BF39}" srcOrd="3" destOrd="0" presId="urn:microsoft.com/office/officeart/2018/2/layout/IconVerticalSolidList"/>
    <dgm:cxn modelId="{E90A154E-5E3F-470A-88A5-67DA95280E3E}" type="presParOf" srcId="{F9FE3045-3601-4896-B3EC-E413ADE9AFE6}" destId="{CE43FC46-268F-4A65-9D5C-1CC9EB6ACB56}" srcOrd="1" destOrd="0" presId="urn:microsoft.com/office/officeart/2018/2/layout/IconVerticalSolidList"/>
    <dgm:cxn modelId="{E745DE0B-FE58-458C-B32E-E9F7BF2C7F41}" type="presParOf" srcId="{F9FE3045-3601-4896-B3EC-E413ADE9AFE6}" destId="{D0703BAF-CF6C-4AA8-9DC5-0E4F64D6D09D}" srcOrd="2" destOrd="0" presId="urn:microsoft.com/office/officeart/2018/2/layout/IconVerticalSolidList"/>
    <dgm:cxn modelId="{95253C18-FE61-424C-B853-6DB2333DB53D}" type="presParOf" srcId="{D0703BAF-CF6C-4AA8-9DC5-0E4F64D6D09D}" destId="{8E86E8FF-6C64-479A-A751-F4085B481CB2}" srcOrd="0" destOrd="0" presId="urn:microsoft.com/office/officeart/2018/2/layout/IconVerticalSolidList"/>
    <dgm:cxn modelId="{F8106834-DB91-4920-B380-84AB1DF7DD1B}" type="presParOf" srcId="{D0703BAF-CF6C-4AA8-9DC5-0E4F64D6D09D}" destId="{9BA99E55-4404-40F3-A040-3D99381BA8D0}" srcOrd="1" destOrd="0" presId="urn:microsoft.com/office/officeart/2018/2/layout/IconVerticalSolidList"/>
    <dgm:cxn modelId="{86DA175A-350F-4097-A75E-594246BCC079}" type="presParOf" srcId="{D0703BAF-CF6C-4AA8-9DC5-0E4F64D6D09D}" destId="{21814B47-17C1-4AA2-B43D-551F1DE6DAF3}" srcOrd="2" destOrd="0" presId="urn:microsoft.com/office/officeart/2018/2/layout/IconVerticalSolidList"/>
    <dgm:cxn modelId="{8092231B-5277-42F6-A22B-D40991B77496}" type="presParOf" srcId="{D0703BAF-CF6C-4AA8-9DC5-0E4F64D6D09D}" destId="{9F422A28-2AD6-45FD-B3D1-4E7268C1677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B1F07-4C3A-41A8-860C-91AE4151A680}"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3214DF62-FF33-4446-B613-3959F0AC6120}">
      <dgm:prSet phldrT="[Text]" custT="1"/>
      <dgm:spPr/>
      <dgm:t>
        <a:bodyPr/>
        <a:lstStyle/>
        <a:p>
          <a:r>
            <a:rPr lang="en-US" sz="2400" dirty="0"/>
            <a:t>Data Submissions</a:t>
          </a:r>
        </a:p>
      </dgm:t>
    </dgm:pt>
    <dgm:pt modelId="{2AD353E8-0F8C-4279-82F3-9E62AF64F517}" type="parTrans" cxnId="{0BDC5B26-DDF0-44A2-BCDF-382274373468}">
      <dgm:prSet/>
      <dgm:spPr/>
      <dgm:t>
        <a:bodyPr/>
        <a:lstStyle/>
        <a:p>
          <a:endParaRPr lang="en-US" sz="2400"/>
        </a:p>
      </dgm:t>
    </dgm:pt>
    <dgm:pt modelId="{5606BDCE-F568-4F9C-B936-9075F55BE574}" type="sibTrans" cxnId="{0BDC5B26-DDF0-44A2-BCDF-382274373468}">
      <dgm:prSet/>
      <dgm:spPr/>
      <dgm:t>
        <a:bodyPr/>
        <a:lstStyle/>
        <a:p>
          <a:endParaRPr lang="en-US" sz="2400"/>
        </a:p>
      </dgm:t>
    </dgm:pt>
    <dgm:pt modelId="{5F4E1068-C12E-45DC-8BDD-E405419BA3A8}">
      <dgm:prSet phldrT="[Text]" custT="1"/>
      <dgm:spPr/>
      <dgm:t>
        <a:bodyPr/>
        <a:lstStyle/>
        <a:p>
          <a:r>
            <a:rPr lang="en-US" sz="2400" dirty="0"/>
            <a:t>Finance</a:t>
          </a:r>
        </a:p>
      </dgm:t>
    </dgm:pt>
    <dgm:pt modelId="{F36C8AE0-AC19-457E-B9D4-7DCB7ECE0078}" type="parTrans" cxnId="{D98A1EC7-0CFB-4061-B08E-A52F5ADF7560}">
      <dgm:prSet/>
      <dgm:spPr/>
      <dgm:t>
        <a:bodyPr/>
        <a:lstStyle/>
        <a:p>
          <a:endParaRPr lang="en-US" sz="2400"/>
        </a:p>
      </dgm:t>
    </dgm:pt>
    <dgm:pt modelId="{DA6E7D42-8333-4B71-AE5D-D08EA54CDA09}" type="sibTrans" cxnId="{D98A1EC7-0CFB-4061-B08E-A52F5ADF7560}">
      <dgm:prSet/>
      <dgm:spPr/>
      <dgm:t>
        <a:bodyPr/>
        <a:lstStyle/>
        <a:p>
          <a:endParaRPr lang="en-US" sz="2400"/>
        </a:p>
      </dgm:t>
    </dgm:pt>
    <dgm:pt modelId="{377929D2-27C0-4FCB-BA62-09F5663160B2}">
      <dgm:prSet phldrT="[Text]" custT="1"/>
      <dgm:spPr>
        <a:solidFill>
          <a:srgbClr val="455FA9"/>
        </a:solidFill>
      </dgm:spPr>
      <dgm:t>
        <a:bodyPr/>
        <a:lstStyle/>
        <a:p>
          <a:r>
            <a:rPr lang="en-US" sz="2400" dirty="0"/>
            <a:t>School Programs</a:t>
          </a:r>
        </a:p>
      </dgm:t>
    </dgm:pt>
    <dgm:pt modelId="{8E59F6B6-7E0E-41F8-8F3A-BDA9D48E242E}" type="parTrans" cxnId="{B423BBFD-AB9C-456D-82DA-68D88479087D}">
      <dgm:prSet/>
      <dgm:spPr/>
      <dgm:t>
        <a:bodyPr/>
        <a:lstStyle/>
        <a:p>
          <a:endParaRPr lang="en-US" sz="2400"/>
        </a:p>
      </dgm:t>
    </dgm:pt>
    <dgm:pt modelId="{75F057D1-91CF-4626-B3E1-00C137FC7AF5}" type="sibTrans" cxnId="{B423BBFD-AB9C-456D-82DA-68D88479087D}">
      <dgm:prSet/>
      <dgm:spPr/>
      <dgm:t>
        <a:bodyPr/>
        <a:lstStyle/>
        <a:p>
          <a:endParaRPr lang="en-US" sz="2400"/>
        </a:p>
      </dgm:t>
    </dgm:pt>
    <dgm:pt modelId="{846DA2E9-D75B-4E9F-BA67-55FC3B045C90}" type="pres">
      <dgm:prSet presAssocID="{AE0B1F07-4C3A-41A8-860C-91AE4151A680}" presName="diagram" presStyleCnt="0">
        <dgm:presLayoutVars>
          <dgm:dir/>
          <dgm:resizeHandles val="exact"/>
        </dgm:presLayoutVars>
      </dgm:prSet>
      <dgm:spPr/>
    </dgm:pt>
    <dgm:pt modelId="{8F77A142-0306-44C0-932E-1B5867CAC5FA}" type="pres">
      <dgm:prSet presAssocID="{3214DF62-FF33-4446-B613-3959F0AC6120}" presName="node" presStyleLbl="node1" presStyleIdx="0" presStyleCnt="3">
        <dgm:presLayoutVars>
          <dgm:bulletEnabled val="1"/>
        </dgm:presLayoutVars>
      </dgm:prSet>
      <dgm:spPr/>
    </dgm:pt>
    <dgm:pt modelId="{4B39480D-ED0B-47CD-A4FC-C27BEA0A4E05}" type="pres">
      <dgm:prSet presAssocID="{5606BDCE-F568-4F9C-B936-9075F55BE574}" presName="sibTrans" presStyleCnt="0"/>
      <dgm:spPr/>
    </dgm:pt>
    <dgm:pt modelId="{67297DE6-AD87-447B-B106-88699E62D4D6}" type="pres">
      <dgm:prSet presAssocID="{5F4E1068-C12E-45DC-8BDD-E405419BA3A8}" presName="node" presStyleLbl="node1" presStyleIdx="1" presStyleCnt="3">
        <dgm:presLayoutVars>
          <dgm:bulletEnabled val="1"/>
        </dgm:presLayoutVars>
      </dgm:prSet>
      <dgm:spPr/>
    </dgm:pt>
    <dgm:pt modelId="{2BB10FDD-4EF4-427B-9BEC-DDFC9F32D346}" type="pres">
      <dgm:prSet presAssocID="{DA6E7D42-8333-4B71-AE5D-D08EA54CDA09}" presName="sibTrans" presStyleCnt="0"/>
      <dgm:spPr/>
    </dgm:pt>
    <dgm:pt modelId="{A6677314-C387-4085-89B1-2472E80D0DDD}" type="pres">
      <dgm:prSet presAssocID="{377929D2-27C0-4FCB-BA62-09F5663160B2}" presName="node" presStyleLbl="node1" presStyleIdx="2" presStyleCnt="3">
        <dgm:presLayoutVars>
          <dgm:bulletEnabled val="1"/>
        </dgm:presLayoutVars>
      </dgm:prSet>
      <dgm:spPr/>
    </dgm:pt>
  </dgm:ptLst>
  <dgm:cxnLst>
    <dgm:cxn modelId="{8CD80618-0D03-4087-94A3-F71C580695E7}" type="presOf" srcId="{377929D2-27C0-4FCB-BA62-09F5663160B2}" destId="{A6677314-C387-4085-89B1-2472E80D0DDD}" srcOrd="0" destOrd="0" presId="urn:microsoft.com/office/officeart/2005/8/layout/default"/>
    <dgm:cxn modelId="{0BDC5B26-DDF0-44A2-BCDF-382274373468}" srcId="{AE0B1F07-4C3A-41A8-860C-91AE4151A680}" destId="{3214DF62-FF33-4446-B613-3959F0AC6120}" srcOrd="0" destOrd="0" parTransId="{2AD353E8-0F8C-4279-82F3-9E62AF64F517}" sibTransId="{5606BDCE-F568-4F9C-B936-9075F55BE574}"/>
    <dgm:cxn modelId="{698EFA6F-181D-4C0D-836A-C7C1C871BF5C}" type="presOf" srcId="{AE0B1F07-4C3A-41A8-860C-91AE4151A680}" destId="{846DA2E9-D75B-4E9F-BA67-55FC3B045C90}" srcOrd="0" destOrd="0" presId="urn:microsoft.com/office/officeart/2005/8/layout/default"/>
    <dgm:cxn modelId="{FA09B27E-7F6E-4D17-B2CB-921A8B4C10AD}" type="presOf" srcId="{5F4E1068-C12E-45DC-8BDD-E405419BA3A8}" destId="{67297DE6-AD87-447B-B106-88699E62D4D6}" srcOrd="0" destOrd="0" presId="urn:microsoft.com/office/officeart/2005/8/layout/default"/>
    <dgm:cxn modelId="{8DD52EAD-9D41-4521-9E7D-9267672F781D}" type="presOf" srcId="{3214DF62-FF33-4446-B613-3959F0AC6120}" destId="{8F77A142-0306-44C0-932E-1B5867CAC5FA}" srcOrd="0" destOrd="0" presId="urn:microsoft.com/office/officeart/2005/8/layout/default"/>
    <dgm:cxn modelId="{D98A1EC7-0CFB-4061-B08E-A52F5ADF7560}" srcId="{AE0B1F07-4C3A-41A8-860C-91AE4151A680}" destId="{5F4E1068-C12E-45DC-8BDD-E405419BA3A8}" srcOrd="1" destOrd="0" parTransId="{F36C8AE0-AC19-457E-B9D4-7DCB7ECE0078}" sibTransId="{DA6E7D42-8333-4B71-AE5D-D08EA54CDA09}"/>
    <dgm:cxn modelId="{B423BBFD-AB9C-456D-82DA-68D88479087D}" srcId="{AE0B1F07-4C3A-41A8-860C-91AE4151A680}" destId="{377929D2-27C0-4FCB-BA62-09F5663160B2}" srcOrd="2" destOrd="0" parTransId="{8E59F6B6-7E0E-41F8-8F3A-BDA9D48E242E}" sibTransId="{75F057D1-91CF-4626-B3E1-00C137FC7AF5}"/>
    <dgm:cxn modelId="{1E533A30-7657-45FA-BB08-725C36C1CDCD}" type="presParOf" srcId="{846DA2E9-D75B-4E9F-BA67-55FC3B045C90}" destId="{8F77A142-0306-44C0-932E-1B5867CAC5FA}" srcOrd="0" destOrd="0" presId="urn:microsoft.com/office/officeart/2005/8/layout/default"/>
    <dgm:cxn modelId="{BBEC7C83-C82F-4573-AF83-E4CAA1CB581C}" type="presParOf" srcId="{846DA2E9-D75B-4E9F-BA67-55FC3B045C90}" destId="{4B39480D-ED0B-47CD-A4FC-C27BEA0A4E05}" srcOrd="1" destOrd="0" presId="urn:microsoft.com/office/officeart/2005/8/layout/default"/>
    <dgm:cxn modelId="{56E97384-5C11-45B4-8FDA-53581252C04E}" type="presParOf" srcId="{846DA2E9-D75B-4E9F-BA67-55FC3B045C90}" destId="{67297DE6-AD87-447B-B106-88699E62D4D6}" srcOrd="2" destOrd="0" presId="urn:microsoft.com/office/officeart/2005/8/layout/default"/>
    <dgm:cxn modelId="{99CA9A13-03FA-41B0-9167-8DAE2D8ADC9D}" type="presParOf" srcId="{846DA2E9-D75B-4E9F-BA67-55FC3B045C90}" destId="{2BB10FDD-4EF4-427B-9BEC-DDFC9F32D346}" srcOrd="3" destOrd="0" presId="urn:microsoft.com/office/officeart/2005/8/layout/default"/>
    <dgm:cxn modelId="{E1C68088-E008-4944-8B9C-476D5DE186E9}" type="presParOf" srcId="{846DA2E9-D75B-4E9F-BA67-55FC3B045C90}" destId="{A6677314-C387-4085-89B1-2472E80D0DD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C85317-2227-4172-B324-07C976319E56}"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552206A1-38BD-4843-8174-2D7D3CDD856C}">
      <dgm:prSet custT="1"/>
      <dgm:spPr/>
      <dgm:t>
        <a:bodyPr/>
        <a:lstStyle/>
        <a:p>
          <a:pPr>
            <a:buFont typeface="Arial" panose="020B0604020202020204" pitchFamily="34" charset="0"/>
            <a:buChar char="•"/>
          </a:pPr>
          <a:r>
            <a:rPr lang="en-US" sz="1800" dirty="0">
              <a:latin typeface="Arial"/>
              <a:cs typeface="Arial"/>
            </a:rPr>
            <a:t>Providing appropriate notification of, and a clear process for, remedying the issue</a:t>
          </a:r>
        </a:p>
      </dgm:t>
    </dgm:pt>
    <dgm:pt modelId="{2C49C42F-0717-4769-BAA3-A72264972C44}" type="parTrans" cxnId="{9F5B7B79-D583-42C9-82E9-996FD590D287}">
      <dgm:prSet/>
      <dgm:spPr/>
      <dgm:t>
        <a:bodyPr/>
        <a:lstStyle/>
        <a:p>
          <a:endParaRPr lang="en-US" sz="2200"/>
        </a:p>
      </dgm:t>
    </dgm:pt>
    <dgm:pt modelId="{ACC587D2-5AD5-449A-89B5-446E2DAE4B28}" type="sibTrans" cxnId="{9F5B7B79-D583-42C9-82E9-996FD590D287}">
      <dgm:prSet/>
      <dgm:spPr/>
      <dgm:t>
        <a:bodyPr/>
        <a:lstStyle/>
        <a:p>
          <a:endParaRPr lang="en-US" sz="2200"/>
        </a:p>
      </dgm:t>
    </dgm:pt>
    <dgm:pt modelId="{F0FED66E-429A-4967-B67B-F2654B597FFF}">
      <dgm:prSet custT="1"/>
      <dgm:spPr/>
      <dgm:t>
        <a:bodyPr/>
        <a:lstStyle/>
        <a:p>
          <a:pPr>
            <a:buFont typeface="Arial" panose="020B0604020202020204" pitchFamily="34" charset="0"/>
            <a:buChar char="•"/>
          </a:pPr>
          <a:r>
            <a:rPr lang="en-US" sz="1800" dirty="0">
              <a:latin typeface="Arial"/>
              <a:cs typeface="Arial"/>
            </a:rPr>
            <a:t>Supporting schools to come into compliance</a:t>
          </a:r>
        </a:p>
      </dgm:t>
    </dgm:pt>
    <dgm:pt modelId="{77C0EB82-84FD-46E0-BA12-906CB2CA40F0}" type="parTrans" cxnId="{89C7C67D-8B4C-450B-A00E-B6EEA35A1DB7}">
      <dgm:prSet/>
      <dgm:spPr/>
      <dgm:t>
        <a:bodyPr/>
        <a:lstStyle/>
        <a:p>
          <a:endParaRPr lang="en-US"/>
        </a:p>
      </dgm:t>
    </dgm:pt>
    <dgm:pt modelId="{A34C0B80-36F7-4228-B57E-AF545DA71C08}" type="sibTrans" cxnId="{89C7C67D-8B4C-450B-A00E-B6EEA35A1DB7}">
      <dgm:prSet/>
      <dgm:spPr/>
      <dgm:t>
        <a:bodyPr/>
        <a:lstStyle/>
        <a:p>
          <a:endParaRPr lang="en-US"/>
        </a:p>
      </dgm:t>
    </dgm:pt>
    <dgm:pt modelId="{A9EB00E7-7FE5-4E5C-8DEF-0370CCAC5C92}">
      <dgm:prSet custT="1"/>
      <dgm:spPr/>
      <dgm:t>
        <a:bodyPr/>
        <a:lstStyle/>
        <a:p>
          <a:pPr>
            <a:buFont typeface="Arial" panose="020B0604020202020204" pitchFamily="34" charset="0"/>
            <a:buChar char="•"/>
          </a:pPr>
          <a:r>
            <a:rPr lang="en-US" sz="1800">
              <a:latin typeface="Arial"/>
              <a:cs typeface="Arial"/>
            </a:rPr>
            <a:t>Escalating action under the School Compliance Policy as necessary</a:t>
          </a:r>
          <a:endParaRPr lang="en-US" sz="1800" dirty="0">
            <a:latin typeface="Arial"/>
            <a:cs typeface="Arial"/>
          </a:endParaRPr>
        </a:p>
      </dgm:t>
    </dgm:pt>
    <dgm:pt modelId="{2F05FA22-217D-4019-B56E-2C7DAFC80BD3}" type="parTrans" cxnId="{DCA12597-A8F2-439C-9396-251FD214E274}">
      <dgm:prSet/>
      <dgm:spPr/>
      <dgm:t>
        <a:bodyPr/>
        <a:lstStyle/>
        <a:p>
          <a:endParaRPr lang="en-US"/>
        </a:p>
      </dgm:t>
    </dgm:pt>
    <dgm:pt modelId="{033C2789-C01D-4308-AE5D-C4530718657B}" type="sibTrans" cxnId="{DCA12597-A8F2-439C-9396-251FD214E274}">
      <dgm:prSet/>
      <dgm:spPr/>
      <dgm:t>
        <a:bodyPr/>
        <a:lstStyle/>
        <a:p>
          <a:endParaRPr lang="en-US"/>
        </a:p>
      </dgm:t>
    </dgm:pt>
    <dgm:pt modelId="{D98434FB-E1C9-4DA1-B9D4-8A521A9E9EF9}" type="pres">
      <dgm:prSet presAssocID="{C9C85317-2227-4172-B324-07C976319E56}" presName="diagram" presStyleCnt="0">
        <dgm:presLayoutVars>
          <dgm:dir/>
          <dgm:resizeHandles val="exact"/>
        </dgm:presLayoutVars>
      </dgm:prSet>
      <dgm:spPr/>
    </dgm:pt>
    <dgm:pt modelId="{4D033B95-1617-4D99-9AFC-130C63BF4B99}" type="pres">
      <dgm:prSet presAssocID="{552206A1-38BD-4843-8174-2D7D3CDD856C}" presName="node" presStyleLbl="node1" presStyleIdx="0" presStyleCnt="3">
        <dgm:presLayoutVars>
          <dgm:bulletEnabled val="1"/>
        </dgm:presLayoutVars>
      </dgm:prSet>
      <dgm:spPr/>
    </dgm:pt>
    <dgm:pt modelId="{702AC8E7-93CE-48AF-B4C9-467B0A10D5C5}" type="pres">
      <dgm:prSet presAssocID="{ACC587D2-5AD5-449A-89B5-446E2DAE4B28}" presName="sibTrans" presStyleCnt="0"/>
      <dgm:spPr/>
    </dgm:pt>
    <dgm:pt modelId="{765A7895-C61D-4DEF-93D7-5613B9C1AD2D}" type="pres">
      <dgm:prSet presAssocID="{F0FED66E-429A-4967-B67B-F2654B597FFF}" presName="node" presStyleLbl="node1" presStyleIdx="1" presStyleCnt="3">
        <dgm:presLayoutVars>
          <dgm:bulletEnabled val="1"/>
        </dgm:presLayoutVars>
      </dgm:prSet>
      <dgm:spPr/>
    </dgm:pt>
    <dgm:pt modelId="{F0C53B85-05D4-4EAC-BDDE-65F0C9E4C9DD}" type="pres">
      <dgm:prSet presAssocID="{A34C0B80-36F7-4228-B57E-AF545DA71C08}" presName="sibTrans" presStyleCnt="0"/>
      <dgm:spPr/>
    </dgm:pt>
    <dgm:pt modelId="{854ED3E8-41AF-4864-944A-CBEEACAB2473}" type="pres">
      <dgm:prSet presAssocID="{A9EB00E7-7FE5-4E5C-8DEF-0370CCAC5C92}" presName="node" presStyleLbl="node1" presStyleIdx="2" presStyleCnt="3">
        <dgm:presLayoutVars>
          <dgm:bulletEnabled val="1"/>
        </dgm:presLayoutVars>
      </dgm:prSet>
      <dgm:spPr/>
    </dgm:pt>
  </dgm:ptLst>
  <dgm:cxnLst>
    <dgm:cxn modelId="{50064412-9056-4CE5-BEFE-4B0C75EDFF34}" type="presOf" srcId="{A9EB00E7-7FE5-4E5C-8DEF-0370CCAC5C92}" destId="{854ED3E8-41AF-4864-944A-CBEEACAB2473}" srcOrd="0" destOrd="0" presId="urn:microsoft.com/office/officeart/2005/8/layout/default"/>
    <dgm:cxn modelId="{1ABDF25C-00A7-4C2F-96A0-C6A604235D9B}" type="presOf" srcId="{C9C85317-2227-4172-B324-07C976319E56}" destId="{D98434FB-E1C9-4DA1-B9D4-8A521A9E9EF9}" srcOrd="0" destOrd="0" presId="urn:microsoft.com/office/officeart/2005/8/layout/default"/>
    <dgm:cxn modelId="{9F5B7B79-D583-42C9-82E9-996FD590D287}" srcId="{C9C85317-2227-4172-B324-07C976319E56}" destId="{552206A1-38BD-4843-8174-2D7D3CDD856C}" srcOrd="0" destOrd="0" parTransId="{2C49C42F-0717-4769-BAA3-A72264972C44}" sibTransId="{ACC587D2-5AD5-449A-89B5-446E2DAE4B28}"/>
    <dgm:cxn modelId="{89C7C67D-8B4C-450B-A00E-B6EEA35A1DB7}" srcId="{C9C85317-2227-4172-B324-07C976319E56}" destId="{F0FED66E-429A-4967-B67B-F2654B597FFF}" srcOrd="1" destOrd="0" parTransId="{77C0EB82-84FD-46E0-BA12-906CB2CA40F0}" sibTransId="{A34C0B80-36F7-4228-B57E-AF545DA71C08}"/>
    <dgm:cxn modelId="{2A289286-DD55-4119-84E2-ECDCF25EB69C}" type="presOf" srcId="{F0FED66E-429A-4967-B67B-F2654B597FFF}" destId="{765A7895-C61D-4DEF-93D7-5613B9C1AD2D}" srcOrd="0" destOrd="0" presId="urn:microsoft.com/office/officeart/2005/8/layout/default"/>
    <dgm:cxn modelId="{DCA12597-A8F2-439C-9396-251FD214E274}" srcId="{C9C85317-2227-4172-B324-07C976319E56}" destId="{A9EB00E7-7FE5-4E5C-8DEF-0370CCAC5C92}" srcOrd="2" destOrd="0" parTransId="{2F05FA22-217D-4019-B56E-2C7DAFC80BD3}" sibTransId="{033C2789-C01D-4308-AE5D-C4530718657B}"/>
    <dgm:cxn modelId="{702FD7D8-4285-421F-A5B2-A8E0587031C7}" type="presOf" srcId="{552206A1-38BD-4843-8174-2D7D3CDD856C}" destId="{4D033B95-1617-4D99-9AFC-130C63BF4B99}" srcOrd="0" destOrd="0" presId="urn:microsoft.com/office/officeart/2005/8/layout/default"/>
    <dgm:cxn modelId="{EFF98B68-6435-47B1-B3BE-9EE2E67346E1}" type="presParOf" srcId="{D98434FB-E1C9-4DA1-B9D4-8A521A9E9EF9}" destId="{4D033B95-1617-4D99-9AFC-130C63BF4B99}" srcOrd="0" destOrd="0" presId="urn:microsoft.com/office/officeart/2005/8/layout/default"/>
    <dgm:cxn modelId="{80DFD07D-74C5-414F-A19E-8D9935DC8A63}" type="presParOf" srcId="{D98434FB-E1C9-4DA1-B9D4-8A521A9E9EF9}" destId="{702AC8E7-93CE-48AF-B4C9-467B0A10D5C5}" srcOrd="1" destOrd="0" presId="urn:microsoft.com/office/officeart/2005/8/layout/default"/>
    <dgm:cxn modelId="{3A47A2F6-020C-4AEC-8D5C-E1C63DFA6084}" type="presParOf" srcId="{D98434FB-E1C9-4DA1-B9D4-8A521A9E9EF9}" destId="{765A7895-C61D-4DEF-93D7-5613B9C1AD2D}" srcOrd="2" destOrd="0" presId="urn:microsoft.com/office/officeart/2005/8/layout/default"/>
    <dgm:cxn modelId="{2C57603E-4D1E-4C07-8F4D-24EA63693E7A}" type="presParOf" srcId="{D98434FB-E1C9-4DA1-B9D4-8A521A9E9EF9}" destId="{F0C53B85-05D4-4EAC-BDDE-65F0C9E4C9DD}" srcOrd="3" destOrd="0" presId="urn:microsoft.com/office/officeart/2005/8/layout/default"/>
    <dgm:cxn modelId="{853C501E-E89E-4EB1-B32A-05A717356C1E}" type="presParOf" srcId="{D98434FB-E1C9-4DA1-B9D4-8A521A9E9EF9}" destId="{854ED3E8-41AF-4864-944A-CBEEACAB2473}"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8E638-2C61-4601-A071-BB41E2A63082}">
      <dsp:nvSpPr>
        <dsp:cNvPr id="0" name=""/>
        <dsp:cNvSpPr/>
      </dsp:nvSpPr>
      <dsp:spPr>
        <a:xfrm>
          <a:off x="0" y="707092"/>
          <a:ext cx="78867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EDC00F-D462-42EC-A308-D99013EBE85D}">
      <dsp:nvSpPr>
        <dsp:cNvPr id="0" name=""/>
        <dsp:cNvSpPr/>
      </dsp:nvSpPr>
      <dsp:spPr>
        <a:xfrm>
          <a:off x="394883" y="1000807"/>
          <a:ext cx="717970" cy="71797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9D7A36-32D3-4C0B-B471-B0ED39C6BF39}">
      <dsp:nvSpPr>
        <dsp:cNvPr id="0" name=""/>
        <dsp:cNvSpPr/>
      </dsp:nvSpPr>
      <dsp:spPr>
        <a:xfrm>
          <a:off x="1507738" y="707092"/>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1" kern="1200" dirty="0">
              <a:latin typeface="Arial" panose="020B0604020202020204" pitchFamily="34" charset="0"/>
              <a:cs typeface="Arial" panose="020B0604020202020204" pitchFamily="34" charset="0"/>
            </a:rPr>
            <a:t>School board materials</a:t>
          </a:r>
        </a:p>
      </dsp:txBody>
      <dsp:txXfrm>
        <a:off x="1507738" y="707092"/>
        <a:ext cx="6378961" cy="1305401"/>
      </dsp:txXfrm>
    </dsp:sp>
    <dsp:sp modelId="{8E86E8FF-6C64-479A-A751-F4085B481CB2}">
      <dsp:nvSpPr>
        <dsp:cNvPr id="0" name=""/>
        <dsp:cNvSpPr/>
      </dsp:nvSpPr>
      <dsp:spPr>
        <a:xfrm>
          <a:off x="0" y="2338844"/>
          <a:ext cx="78867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99E55-4404-40F3-A040-3D99381BA8D0}">
      <dsp:nvSpPr>
        <dsp:cNvPr id="0" name=""/>
        <dsp:cNvSpPr/>
      </dsp:nvSpPr>
      <dsp:spPr>
        <a:xfrm>
          <a:off x="145539" y="2449914"/>
          <a:ext cx="1216658" cy="10832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422A28-2AD6-45FD-B3D1-4E7268C1677D}">
      <dsp:nvSpPr>
        <dsp:cNvPr id="0" name=""/>
        <dsp:cNvSpPr/>
      </dsp:nvSpPr>
      <dsp:spPr>
        <a:xfrm>
          <a:off x="1507738" y="2338844"/>
          <a:ext cx="63789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b="1" kern="1200" dirty="0">
              <a:latin typeface="Arial" panose="020B0604020202020204" pitchFamily="34" charset="0"/>
              <a:cs typeface="Arial" panose="020B0604020202020204" pitchFamily="34" charset="0"/>
            </a:rPr>
            <a:t>Enrollment audit</a:t>
          </a:r>
          <a:endParaRPr lang="en-US" sz="2500" kern="1200" dirty="0">
            <a:latin typeface="Arial" panose="020B0604020202020204" pitchFamily="34" charset="0"/>
            <a:cs typeface="Arial" panose="020B0604020202020204" pitchFamily="34" charset="0"/>
          </a:endParaRPr>
        </a:p>
      </dsp:txBody>
      <dsp:txXfrm>
        <a:off x="1507738" y="2338844"/>
        <a:ext cx="63789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7A142-0306-44C0-932E-1B5867CAC5FA}">
      <dsp:nvSpPr>
        <dsp:cNvPr id="0" name=""/>
        <dsp:cNvSpPr/>
      </dsp:nvSpPr>
      <dsp:spPr>
        <a:xfrm>
          <a:off x="14277" y="237"/>
          <a:ext cx="2518028" cy="151081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Data Submissions</a:t>
          </a:r>
        </a:p>
      </dsp:txBody>
      <dsp:txXfrm>
        <a:off x="14277" y="237"/>
        <a:ext cx="2518028" cy="1510817"/>
      </dsp:txXfrm>
    </dsp:sp>
    <dsp:sp modelId="{67297DE6-AD87-447B-B106-88699E62D4D6}">
      <dsp:nvSpPr>
        <dsp:cNvPr id="0" name=""/>
        <dsp:cNvSpPr/>
      </dsp:nvSpPr>
      <dsp:spPr>
        <a:xfrm>
          <a:off x="2784108" y="237"/>
          <a:ext cx="2518028" cy="1510817"/>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Finance</a:t>
          </a:r>
        </a:p>
      </dsp:txBody>
      <dsp:txXfrm>
        <a:off x="2784108" y="237"/>
        <a:ext cx="2518028" cy="1510817"/>
      </dsp:txXfrm>
    </dsp:sp>
    <dsp:sp modelId="{A6677314-C387-4085-89B1-2472E80D0DDD}">
      <dsp:nvSpPr>
        <dsp:cNvPr id="0" name=""/>
        <dsp:cNvSpPr/>
      </dsp:nvSpPr>
      <dsp:spPr>
        <a:xfrm>
          <a:off x="1399193" y="1762857"/>
          <a:ext cx="2518028" cy="1510817"/>
        </a:xfrm>
        <a:prstGeom prst="rect">
          <a:avLst/>
        </a:prstGeom>
        <a:solidFill>
          <a:srgbClr val="455FA9"/>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School Programs</a:t>
          </a:r>
        </a:p>
      </dsp:txBody>
      <dsp:txXfrm>
        <a:off x="1399193" y="1762857"/>
        <a:ext cx="2518028" cy="15108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33B95-1617-4D99-9AFC-130C63BF4B99}">
      <dsp:nvSpPr>
        <dsp:cNvPr id="0" name=""/>
        <dsp:cNvSpPr/>
      </dsp:nvSpPr>
      <dsp:spPr>
        <a:xfrm>
          <a:off x="1007787" y="1819"/>
          <a:ext cx="2795773" cy="16774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latin typeface="Arial"/>
              <a:cs typeface="Arial"/>
            </a:rPr>
            <a:t>Providing appropriate notification of, and a clear process for, remedying the issue</a:t>
          </a:r>
        </a:p>
      </dsp:txBody>
      <dsp:txXfrm>
        <a:off x="1007787" y="1819"/>
        <a:ext cx="2795773" cy="1677464"/>
      </dsp:txXfrm>
    </dsp:sp>
    <dsp:sp modelId="{765A7895-C61D-4DEF-93D7-5613B9C1AD2D}">
      <dsp:nvSpPr>
        <dsp:cNvPr id="0" name=""/>
        <dsp:cNvSpPr/>
      </dsp:nvSpPr>
      <dsp:spPr>
        <a:xfrm>
          <a:off x="4083138" y="1819"/>
          <a:ext cx="2795773" cy="16774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dirty="0">
              <a:latin typeface="Arial"/>
              <a:cs typeface="Arial"/>
            </a:rPr>
            <a:t>Supporting schools to come into compliance</a:t>
          </a:r>
        </a:p>
      </dsp:txBody>
      <dsp:txXfrm>
        <a:off x="4083138" y="1819"/>
        <a:ext cx="2795773" cy="1677464"/>
      </dsp:txXfrm>
    </dsp:sp>
    <dsp:sp modelId="{854ED3E8-41AF-4864-944A-CBEEACAB2473}">
      <dsp:nvSpPr>
        <dsp:cNvPr id="0" name=""/>
        <dsp:cNvSpPr/>
      </dsp:nvSpPr>
      <dsp:spPr>
        <a:xfrm>
          <a:off x="2545463" y="1958861"/>
          <a:ext cx="2795773" cy="167746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latin typeface="Arial"/>
              <a:cs typeface="Arial"/>
            </a:rPr>
            <a:t>Escalating action under the School Compliance Policy as necessary</a:t>
          </a:r>
          <a:endParaRPr lang="en-US" sz="1800" kern="1200" dirty="0">
            <a:latin typeface="Arial"/>
            <a:cs typeface="Arial"/>
          </a:endParaRPr>
        </a:p>
      </dsp:txBody>
      <dsp:txXfrm>
        <a:off x="2545463" y="1958861"/>
        <a:ext cx="2795773" cy="167746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7E4B3B-445B-4755-97EE-4B5B53BD4D59}" type="datetimeFigureOut">
              <a:rPr lang="en-US" smtClean="0"/>
              <a:t>3/7/2024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4AC24-3EED-4472-9915-37933C2F66BE}" type="slidenum">
              <a:rPr lang="en-US" smtClean="0"/>
              <a:t>‹#›</a:t>
            </a:fld>
            <a:endParaRPr lang="en-US"/>
          </a:p>
        </p:txBody>
      </p:sp>
    </p:spTree>
    <p:extLst>
      <p:ext uri="{BB962C8B-B14F-4D97-AF65-F5344CB8AC3E}">
        <p14:creationId xmlns:p14="http://schemas.microsoft.com/office/powerpoint/2010/main" val="1119674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Hello! My name is Stephanie Aragon. I am the Director of School Policy and Compliance at the Colorado Charter School Institute. </a:t>
            </a:r>
          </a:p>
          <a:p>
            <a:pPr marL="171450" indent="-171450">
              <a:buFont typeface="Arial" panose="020B0604020202020204" pitchFamily="34" charset="0"/>
              <a:buChar char="•"/>
            </a:pPr>
            <a:r>
              <a:rPr lang="en-US" dirty="0"/>
              <a:t>This compliance monitoring training is intended for CSI charter school board members. </a:t>
            </a:r>
          </a:p>
          <a:p>
            <a:pPr marL="171450" indent="-171450">
              <a:buFont typeface="Arial" panose="020B0604020202020204" pitchFamily="34" charset="0"/>
              <a:buChar char="•"/>
            </a:pPr>
            <a:r>
              <a:rPr lang="en-US" dirty="0"/>
              <a:t>Please know that while this is meant to be a high-level overview, I am happy to connect with you individually to provide a deeper dive and answer any questions you might have specific to your school.</a:t>
            </a:r>
          </a:p>
        </p:txBody>
      </p:sp>
      <p:sp>
        <p:nvSpPr>
          <p:cNvPr id="4" name="Slide Number Placeholder 3"/>
          <p:cNvSpPr>
            <a:spLocks noGrp="1"/>
          </p:cNvSpPr>
          <p:nvPr>
            <p:ph type="sldNum" sz="quarter" idx="5"/>
          </p:nvPr>
        </p:nvSpPr>
        <p:spPr/>
        <p:txBody>
          <a:bodyPr/>
          <a:lstStyle/>
          <a:p>
            <a:fld id="{20C4AC24-3EED-4472-9915-37933C2F66BE}" type="slidenum">
              <a:rPr lang="en-US" smtClean="0"/>
              <a:t>1</a:t>
            </a:fld>
            <a:endParaRPr lang="en-US"/>
          </a:p>
        </p:txBody>
      </p:sp>
    </p:spTree>
    <p:extLst>
      <p:ext uri="{BB962C8B-B14F-4D97-AF65-F5344CB8AC3E}">
        <p14:creationId xmlns:p14="http://schemas.microsoft.com/office/powerpoint/2010/main" val="205823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There are also other submission requirements and monitoring processes beyond those established by the Policy &amp; Governance Team.  For example, the Data Submissions team monitors the timeliness and quality of data submissions through its own tracking system. The team reviews and validates submitted data, which can sometimes identify potential situations of noncompliance. (The same is true for finance and school programs submissions.)</a:t>
            </a:r>
          </a:p>
        </p:txBody>
      </p:sp>
    </p:spTree>
    <p:extLst>
      <p:ext uri="{BB962C8B-B14F-4D97-AF65-F5344CB8AC3E}">
        <p14:creationId xmlns:p14="http://schemas.microsoft.com/office/powerpoint/2010/main" val="2281124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pitchFamily="-105" charset="-128"/>
                <a:cs typeface="+mn-cs"/>
              </a:rPr>
              <a:t>As mentioned, there are times when CSI identifies an issue of noncompliance. When this occurs, staff refer to and employ the CSI School Compliance Policy. </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pitchFamily="-105" charset="-128"/>
                <a:cs typeface="+mn-cs"/>
              </a:rPr>
              <a:t>The School Compliance Policy outlines how CSI will address situations of noncompliance, based on the severity of the issue.  </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pitchFamily="-105" charset="-128"/>
                <a:cs typeface="+mn-cs"/>
              </a:rPr>
              <a:t>The policy is applied across all CSI Departments, so it is important that the school board, leader and others have an understanding of this policy, its procedures, and impacts. </a:t>
            </a:r>
            <a:endParaRPr lang="en-US" dirty="0"/>
          </a:p>
        </p:txBody>
      </p:sp>
    </p:spTree>
    <p:extLst>
      <p:ext uri="{BB962C8B-B14F-4D97-AF65-F5344CB8AC3E}">
        <p14:creationId xmlns:p14="http://schemas.microsoft.com/office/powerpoint/2010/main" val="1265536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accordance with the compliance policy, when issues arise and cannot be addressed through another informal route, CSI issues one of three notice types: A formal reminder, a notice of concern or a notice of breach. </a:t>
            </a:r>
          </a:p>
          <a:p>
            <a:pPr marL="171450" indent="-171450">
              <a:buFont typeface="Arial" panose="020B0604020202020204" pitchFamily="34" charset="0"/>
              <a:buChar char="•"/>
            </a:pPr>
            <a:r>
              <a:rPr lang="en-US" dirty="0"/>
              <a:t>FRs: Issued to a school in less severe situations of noncompliance (most common)</a:t>
            </a:r>
          </a:p>
          <a:p>
            <a:pPr marL="171450" indent="-171450">
              <a:buFont typeface="Arial" panose="020B0604020202020204" pitchFamily="34" charset="0"/>
              <a:buChar char="•"/>
            </a:pPr>
            <a:r>
              <a:rPr lang="en-US" dirty="0"/>
              <a:t>NOC: Issued when there is a violation […] and one of six required indicators is met. (Although these are issued, they are less common.)</a:t>
            </a:r>
          </a:p>
          <a:p>
            <a:pPr marL="171450" indent="-171450">
              <a:buFont typeface="Arial" panose="020B0604020202020204" pitchFamily="34" charset="0"/>
              <a:buChar char="•"/>
            </a:pPr>
            <a:r>
              <a:rPr lang="en-US" dirty="0"/>
              <a:t>Breach: Rarely issued in the most severe issues of noncompliance.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2F6503-2110-485E-B0A5-870C50E8B75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359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Formal reminders are issued for less severe situations of noncompliance (or situations that do not arise to the level of a Notice of Concern). </a:t>
            </a:r>
          </a:p>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Formal Reminders are generally not material to renewal or other high-stakes decisions (e.g., expansion, replication, etc.), but may contribute to a larger body of evidence regarding a school’s performance. </a:t>
            </a:r>
          </a:p>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Formal Reminders may escalate to a Notice of Concern if not timely or appropriately resolved.</a:t>
            </a:r>
          </a:p>
        </p:txBody>
      </p:sp>
    </p:spTree>
    <p:extLst>
      <p:ext uri="{BB962C8B-B14F-4D97-AF65-F5344CB8AC3E}">
        <p14:creationId xmlns:p14="http://schemas.microsoft.com/office/powerpoint/2010/main" val="45010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Whenever CSI has reason to believe that a school is in material violation of an applicable law, rule, policy, or contract provision, CSI may issue a Notice of Concern. </a:t>
            </a:r>
          </a:p>
          <a:p>
            <a:pPr marL="171450" indent="-171450">
              <a:buFont typeface="Arial" panose="020B0604020202020204" pitchFamily="34" charset="0"/>
              <a:buChar char="•"/>
            </a:pPr>
            <a:r>
              <a:rPr lang="en-US" b="0" i="0" dirty="0">
                <a:solidFill>
                  <a:srgbClr val="333333"/>
                </a:solidFill>
                <a:effectLst/>
                <a:latin typeface="arial" panose="020B0604020202020204" pitchFamily="34" charset="0"/>
              </a:rPr>
              <a:t>CSI reserves the right to issue a Notice of Concern in any situation of noncompliance; but, generally, a Notice of Concern is appropriate where the noncompliance [READ 1-3], when [READ 4-5].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arial" panose="020B0604020202020204" pitchFamily="34" charset="0"/>
              </a:rPr>
              <a:t>Notices of Concern may be considered in renewal and other high-stakes decisions (e.g., expansion, replication, etc.) and may impact a school’s accreditation in accordance with the CSI Annual Review of Schools framework.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a typeface="ＭＳ Ｐゴシック" pitchFamily="-105" charset="-128"/>
              </a:rPr>
              <a:t>Multiple Notices (whether Formal Reminders or Notices of Concern) may result in heightened monitoring of a school. Fewer notices results in increased autonomy.</a:t>
            </a:r>
          </a:p>
        </p:txBody>
      </p:sp>
    </p:spTree>
    <p:extLst>
      <p:ext uri="{BB962C8B-B14F-4D97-AF65-F5344CB8AC3E}">
        <p14:creationId xmlns:p14="http://schemas.microsoft.com/office/powerpoint/2010/main" val="1389275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lgn="l">
              <a:buFont typeface="Arial" panose="020B0604020202020204" pitchFamily="34" charset="0"/>
              <a:buChar char="•"/>
            </a:pPr>
            <a:r>
              <a:rPr lang="en-US" b="0" i="0" dirty="0">
                <a:solidFill>
                  <a:srgbClr val="333333"/>
                </a:solidFill>
                <a:effectLst/>
                <a:latin typeface="arial" panose="020B0604020202020204" pitchFamily="34" charset="0"/>
              </a:rPr>
              <a:t>Whenever CSI has reason to believe that a school is in material violation of an applicable law, rule, policy, or contract provision, CSI may issue a Notice of Breach. </a:t>
            </a:r>
          </a:p>
          <a:p>
            <a:pPr marL="171450" indent="-171450" algn="l">
              <a:buFont typeface="Arial" panose="020B0604020202020204" pitchFamily="34" charset="0"/>
              <a:buChar char="•"/>
            </a:pPr>
            <a:r>
              <a:rPr lang="en-US" b="0" i="0" dirty="0">
                <a:solidFill>
                  <a:srgbClr val="333333"/>
                </a:solidFill>
                <a:effectLst/>
                <a:latin typeface="arial" panose="020B0604020202020204" pitchFamily="34" charset="0"/>
              </a:rPr>
              <a:t>CSI reserves the right to issue a Notice of Breach in any situation of noncompliance; but, generally, a Notice of Breach is appropriate when [READ 1-3].</a:t>
            </a:r>
          </a:p>
          <a:p>
            <a:pPr marL="171450" indent="-171450" algn="l">
              <a:buFont typeface="Arial" panose="020B0604020202020204" pitchFamily="34" charset="0"/>
              <a:buChar char="•"/>
            </a:pPr>
            <a:r>
              <a:rPr lang="en-US" b="0" i="0" dirty="0">
                <a:solidFill>
                  <a:srgbClr val="333333"/>
                </a:solidFill>
                <a:effectLst/>
                <a:latin typeface="arial" panose="020B0604020202020204" pitchFamily="34" charset="0"/>
              </a:rPr>
              <a:t>Notices of Breach may be considered in renewal and other high-stakes decisions (e.g., expansion, replication, etc.),may impact a school’s accreditation in accordance with the CSI Annual Review of Schools framework and ultimately could result in revocation of a charter contract.</a:t>
            </a:r>
          </a:p>
          <a:p>
            <a:pPr marL="171450" indent="-171450" algn="l">
              <a:buFont typeface="Arial" panose="020B0604020202020204" pitchFamily="34" charset="0"/>
              <a:buChar char="•"/>
            </a:pPr>
            <a:endParaRPr lang="en-US" b="0" i="0" dirty="0">
              <a:solidFill>
                <a:srgbClr val="333333"/>
              </a:solidFill>
              <a:effectLst/>
              <a:latin typeface="Verdana" panose="020B0604030504040204" pitchFamily="34" charset="0"/>
            </a:endParaRP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929879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ＭＳ Ｐゴシック" pitchFamily="-105" charset="-128"/>
                <a:cs typeface="+mn-cs"/>
              </a:rPr>
              <a:t>In all cases, when a school is identified to be out of compliance, CSI is committed to:</a:t>
            </a:r>
          </a:p>
          <a:p>
            <a:pPr marL="13970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ＭＳ Ｐゴシック" pitchFamily="-105" charset="-128"/>
              <a:cs typeface="+mn-cs"/>
            </a:endParaRP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pitchFamily="-105" charset="-128"/>
                <a:cs typeface="+mn-cs"/>
              </a:rPr>
              <a:t>Providing appropriate notification to the school and clearly outlining what the school needs to do to remedy the issue</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pitchFamily="-105" charset="-128"/>
                <a:cs typeface="+mn-cs"/>
              </a:rPr>
              <a:t>Helping the school come back into compliance and providing consultation supports where needed</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pitchFamily="-105" charset="-128"/>
                <a:cs typeface="+mn-cs"/>
              </a:rPr>
              <a:t>Escalating action under the school compliance policy as necessary</a:t>
            </a:r>
          </a:p>
          <a:p>
            <a:pPr marL="139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3970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ＭＳ Ｐゴシック" pitchFamily="-105" charset="-128"/>
              <a:cs typeface="+mn-cs"/>
            </a:endParaRPr>
          </a:p>
          <a:p>
            <a:pPr marL="13970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91025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800" dirty="0"/>
              <a:t>There are certain conditions for which CSI can revoke or not renew a school’s contract. Prior to revocation, CSI can implement other remedies, which include: withholding funds, requiring technical assistance, intensive monitoring and more.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24470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buFont typeface="Arial" panose="020B0604020202020204" pitchFamily="34" charset="0"/>
              <a:buChar char="•"/>
            </a:pPr>
            <a:r>
              <a:rPr lang="en-US" dirty="0"/>
              <a:t>Formal Reminders are typically sent to the school leader and/or assigned staff member (where appropriate)</a:t>
            </a:r>
          </a:p>
          <a:p>
            <a:pPr marL="171450" indent="-171450">
              <a:buFont typeface="Arial" panose="020B0604020202020204" pitchFamily="34" charset="0"/>
              <a:buChar char="•"/>
            </a:pPr>
            <a:r>
              <a:rPr lang="en-US" dirty="0"/>
              <a:t>Notices of Concern and Notices of Breach are sent to the School Leader and School Board Chair</a:t>
            </a:r>
          </a:p>
          <a:p>
            <a:pPr marL="171450" indent="-171450">
              <a:buFont typeface="Arial" panose="020B0604020202020204" pitchFamily="34" charset="0"/>
              <a:buChar char="•"/>
            </a:pPr>
            <a:r>
              <a:rPr lang="en-US" dirty="0"/>
              <a:t>All Notices will clearly identify: </a:t>
            </a:r>
          </a:p>
          <a:p>
            <a:pPr marL="971550" lvl="1" indent="-514350">
              <a:buFont typeface="+mj-lt"/>
              <a:buAutoNum type="arabicPeriod"/>
            </a:pPr>
            <a:r>
              <a:rPr lang="en-US" dirty="0"/>
              <a:t>the area of noncompliance; and </a:t>
            </a:r>
          </a:p>
          <a:p>
            <a:pPr marL="971550" lvl="1" indent="-514350">
              <a:buFont typeface="+mj-lt"/>
              <a:buAutoNum type="arabicPeriod"/>
            </a:pPr>
            <a:r>
              <a:rPr lang="en-US" dirty="0"/>
              <a:t>the required action and timeline for remedying the noncompliance.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723124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CSI’s school compliance policy outlines when a school should provide immediate notice to CSI. This includes: 1) conditions that cause a school to vary from the terms of the contract; 2) circumstances that require an unplanned extended closure; 3) circumstances that require a lockdown or other health/safety threat; 4) the arrest, dismissal or </a:t>
            </a:r>
            <a:r>
              <a:rPr kumimoji="0" lang="en-US" altLang="en-US" sz="600" b="0" i="0" u="none" strike="noStrike" cap="none" normalizeH="0" baseline="0" dirty="0" err="1">
                <a:ln>
                  <a:noFill/>
                </a:ln>
                <a:solidFill>
                  <a:schemeClr val="tx1"/>
                </a:solidFill>
                <a:effectLst/>
              </a:rPr>
              <a:t>resingation</a:t>
            </a:r>
            <a:r>
              <a:rPr kumimoji="0" lang="en-US" altLang="en-US" sz="600" b="0" i="0" u="none" strike="noStrike" cap="none" normalizeH="0" baseline="0" dirty="0">
                <a:ln>
                  <a:noFill/>
                </a:ln>
                <a:solidFill>
                  <a:schemeClr val="tx1"/>
                </a:solidFill>
                <a:effectLst/>
              </a:rPr>
              <a:t> of a board member of employee for a crime; 5) findings of misappropriated funds; 6) the circumstances of a default on any obligations, including past due debts; and 7) and a change in corporate status.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26858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 the next few minutes, I will provide an overview of CSI’ compliance monitoring process. </a:t>
            </a:r>
          </a:p>
          <a:p>
            <a:pPr marL="171450" indent="-171450">
              <a:buFont typeface="Arial" panose="020B0604020202020204" pitchFamily="34" charset="0"/>
              <a:buChar char="•"/>
            </a:pPr>
            <a:r>
              <a:rPr lang="en-US" dirty="0"/>
              <a:t>That is: how we ensure you continue to meet the requirements established in law and in your charter contract and what we do when you may be out of compliance. </a:t>
            </a:r>
          </a:p>
          <a:p>
            <a:pPr marL="171450" indent="-171450">
              <a:buFont typeface="Arial" panose="020B0604020202020204" pitchFamily="34" charset="0"/>
              <a:buChar char="•"/>
            </a:pPr>
            <a:r>
              <a:rPr lang="en-US" dirty="0"/>
              <a:t>By the end of this training, you should have a general understanding of the compliance monitoring activities that take place throughout the year and have clear understanding of what steps CSI takes in instances of noncompliance.</a:t>
            </a:r>
          </a:p>
        </p:txBody>
      </p:sp>
      <p:sp>
        <p:nvSpPr>
          <p:cNvPr id="4" name="Slide Number Placeholder 3"/>
          <p:cNvSpPr>
            <a:spLocks noGrp="1"/>
          </p:cNvSpPr>
          <p:nvPr>
            <p:ph type="sldNum" sz="quarter" idx="5"/>
          </p:nvPr>
        </p:nvSpPr>
        <p:spPr/>
        <p:txBody>
          <a:bodyPr/>
          <a:lstStyle/>
          <a:p>
            <a:fld id="{20C4AC24-3EED-4472-9915-37933C2F66BE}" type="slidenum">
              <a:rPr lang="en-US" smtClean="0"/>
              <a:t>2</a:t>
            </a:fld>
            <a:endParaRPr lang="en-US"/>
          </a:p>
        </p:txBody>
      </p:sp>
    </p:spTree>
    <p:extLst>
      <p:ext uri="{BB962C8B-B14F-4D97-AF65-F5344CB8AC3E}">
        <p14:creationId xmlns:p14="http://schemas.microsoft.com/office/powerpoint/2010/main" val="2416629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In addition, timely notice should be provided to CSI when: 1)  a school employee is disciplined for misconduct or behavior that may have resulted in harm to students or that constitute legal violations; 2) complaints filed against the school by any governmental agency; or 3) changes in board membership. </a:t>
            </a:r>
          </a:p>
        </p:txBody>
      </p:sp>
    </p:spTree>
    <p:extLst>
      <p:ext uri="{BB962C8B-B14F-4D97-AF65-F5344CB8AC3E}">
        <p14:creationId xmlns:p14="http://schemas.microsoft.com/office/powerpoint/2010/main" val="2678769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reviewing CSI’s school compliance policy, you might consider asking the following questions as a board. First… Second…Third… If you recognize a pattern of noncompliance, consider reaching out to CSI for supports in addressing an ongoing issue. CSI can work with you to identify gaps and propose solutions. Ultimately, we want to partner with you so that issues are addressed long before the CSI Compliance Policy comes into play. And, even after a Notice is issued, CSI is committed to working alongside you to remedy the noncompliance. </a:t>
            </a:r>
          </a:p>
        </p:txBody>
      </p:sp>
      <p:sp>
        <p:nvSpPr>
          <p:cNvPr id="4" name="Slide Number Placeholder 3"/>
          <p:cNvSpPr>
            <a:spLocks noGrp="1"/>
          </p:cNvSpPr>
          <p:nvPr>
            <p:ph type="sldNum" sz="quarter" idx="5"/>
          </p:nvPr>
        </p:nvSpPr>
        <p:spPr/>
        <p:txBody>
          <a:bodyPr/>
          <a:lstStyle/>
          <a:p>
            <a:fld id="{20C4AC24-3EED-4472-9915-37933C2F66BE}" type="slidenum">
              <a:rPr lang="en-US" smtClean="0"/>
              <a:t>21</a:t>
            </a:fld>
            <a:endParaRPr lang="en-US"/>
          </a:p>
        </p:txBody>
      </p:sp>
    </p:spTree>
    <p:extLst>
      <p:ext uri="{BB962C8B-B14F-4D97-AF65-F5344CB8AC3E}">
        <p14:creationId xmlns:p14="http://schemas.microsoft.com/office/powerpoint/2010/main" val="2424733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before, CSI’s compliance policy can be found on our </a:t>
            </a:r>
            <a:r>
              <a:rPr lang="en-US" dirty="0" err="1"/>
              <a:t>BoardDocs</a:t>
            </a:r>
            <a:r>
              <a:rPr lang="en-US" dirty="0"/>
              <a:t> page. The direct link is provided in this slide. The Legal &amp; Policy Resource page may also be helpful to you. This page includes a link to the organizational submissions and audits process overview document and training webinar, the assurance of compliance document, sample policies, guidance documents and more. You might also consider viewing CSI’s calendar and subscribing to department-specific entries to plan for important events and prepare for upcoming deadlines. Feel free to reach out to Amanda Oberg if you need help subscribing to a calendar</a:t>
            </a:r>
          </a:p>
        </p:txBody>
      </p:sp>
      <p:sp>
        <p:nvSpPr>
          <p:cNvPr id="4" name="Slide Number Placeholder 3"/>
          <p:cNvSpPr>
            <a:spLocks noGrp="1"/>
          </p:cNvSpPr>
          <p:nvPr>
            <p:ph type="sldNum" sz="quarter" idx="5"/>
          </p:nvPr>
        </p:nvSpPr>
        <p:spPr/>
        <p:txBody>
          <a:bodyPr/>
          <a:lstStyle/>
          <a:p>
            <a:fld id="{20C4AC24-3EED-4472-9915-37933C2F66BE}" type="slidenum">
              <a:rPr lang="en-US" smtClean="0"/>
              <a:t>22</a:t>
            </a:fld>
            <a:endParaRPr lang="en-US"/>
          </a:p>
        </p:txBody>
      </p:sp>
    </p:spTree>
    <p:extLst>
      <p:ext uri="{BB962C8B-B14F-4D97-AF65-F5344CB8AC3E}">
        <p14:creationId xmlns:p14="http://schemas.microsoft.com/office/powerpoint/2010/main" val="309093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for taking the time to listen. I know this was a quick run through of the CSI Compliance Policy. Please know I am happy to connect with you individually to provide a deeper dive on this topic and answer any questions you might have specific to your school.</a:t>
            </a:r>
          </a:p>
        </p:txBody>
      </p:sp>
      <p:sp>
        <p:nvSpPr>
          <p:cNvPr id="4" name="Slide Number Placeholder 3"/>
          <p:cNvSpPr>
            <a:spLocks noGrp="1"/>
          </p:cNvSpPr>
          <p:nvPr>
            <p:ph type="sldNum" sz="quarter" idx="5"/>
          </p:nvPr>
        </p:nvSpPr>
        <p:spPr/>
        <p:txBody>
          <a:bodyPr/>
          <a:lstStyle/>
          <a:p>
            <a:fld id="{20C4AC24-3EED-4472-9915-37933C2F66BE}" type="slidenum">
              <a:rPr lang="en-US" smtClean="0"/>
              <a:t>23</a:t>
            </a:fld>
            <a:endParaRPr lang="en-US"/>
          </a:p>
        </p:txBody>
      </p:sp>
    </p:spTree>
    <p:extLst>
      <p:ext uri="{BB962C8B-B14F-4D97-AF65-F5344CB8AC3E}">
        <p14:creationId xmlns:p14="http://schemas.microsoft.com/office/powerpoint/2010/main" val="55974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dirty="0">
                <a:solidFill>
                  <a:schemeClr val="tx1"/>
                </a:solidFill>
                <a:effectLst/>
                <a:latin typeface="+mn-lt"/>
                <a:ea typeface="ＭＳ Ｐゴシック" pitchFamily="-105" charset="-128"/>
                <a:cs typeface="+mn-cs"/>
              </a:rPr>
              <a:t>To get started, I want to talk about why compliance monitoring is important for CSI as a charter authorizer. </a:t>
            </a:r>
          </a:p>
          <a:p>
            <a:pPr marL="0" marR="0" lvl="1"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dirty="0">
              <a:solidFill>
                <a:schemeClr val="tx1"/>
              </a:solidFill>
              <a:effectLst/>
              <a:latin typeface="+mn-lt"/>
              <a:ea typeface="ＭＳ Ｐゴシック" pitchFamily="-105" charset="-128"/>
              <a:cs typeface="+mn-cs"/>
            </a:endParaRPr>
          </a:p>
          <a:p>
            <a:pPr marL="1714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pitchFamily="-105" charset="-128"/>
                <a:cs typeface="+mn-cs"/>
              </a:rPr>
              <a:t>As is written</a:t>
            </a:r>
            <a:r>
              <a:rPr lang="en-US" sz="1200" kern="1200" baseline="0" dirty="0">
                <a:solidFill>
                  <a:schemeClr val="tx1"/>
                </a:solidFill>
                <a:effectLst/>
                <a:latin typeface="+mn-lt"/>
                <a:ea typeface="ＭＳ Ｐゴシック" pitchFamily="-105" charset="-128"/>
                <a:cs typeface="+mn-cs"/>
              </a:rPr>
              <a:t> in statue, CSI has the authority to approve and deny applications as well as </a:t>
            </a:r>
            <a:r>
              <a:rPr lang="en-US" sz="1200" kern="1200" dirty="0">
                <a:solidFill>
                  <a:schemeClr val="tx1"/>
                </a:solidFill>
                <a:effectLst/>
                <a:latin typeface="+mn-lt"/>
                <a:ea typeface="ＭＳ Ｐゴシック" pitchFamily="-105" charset="-128"/>
                <a:cs typeface="+mn-cs"/>
              </a:rPr>
              <a:t>to revoke,</a:t>
            </a:r>
            <a:r>
              <a:rPr lang="en-US" sz="1200" kern="1200" baseline="0" dirty="0">
                <a:solidFill>
                  <a:schemeClr val="tx1"/>
                </a:solidFill>
                <a:effectLst/>
                <a:latin typeface="+mn-lt"/>
                <a:ea typeface="ＭＳ Ｐゴシック" pitchFamily="-105" charset="-128"/>
                <a:cs typeface="+mn-cs"/>
              </a:rPr>
              <a:t> renew, or </a:t>
            </a:r>
            <a:r>
              <a:rPr lang="en-US" sz="1200" kern="1200" baseline="0" dirty="0" err="1">
                <a:solidFill>
                  <a:schemeClr val="tx1"/>
                </a:solidFill>
                <a:effectLst/>
                <a:latin typeface="+mn-lt"/>
                <a:ea typeface="ＭＳ Ｐゴシック" pitchFamily="-105" charset="-128"/>
                <a:cs typeface="+mn-cs"/>
              </a:rPr>
              <a:t>nonrenew</a:t>
            </a:r>
            <a:r>
              <a:rPr lang="en-US" sz="1200" kern="1200" baseline="0" dirty="0">
                <a:solidFill>
                  <a:schemeClr val="tx1"/>
                </a:solidFill>
                <a:effectLst/>
                <a:latin typeface="+mn-lt"/>
                <a:ea typeface="ＭＳ Ｐゴシック" pitchFamily="-105" charset="-128"/>
                <a:cs typeface="+mn-cs"/>
              </a:rPr>
              <a:t> charter school contracts.</a:t>
            </a:r>
          </a:p>
          <a:p>
            <a:pPr marL="1714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mn-lt"/>
                <a:ea typeface="ＭＳ Ｐゴシック" pitchFamily="-105" charset="-128"/>
                <a:cs typeface="+mn-cs"/>
              </a:rPr>
              <a:t>CSI is also required by statute to monitor the operations of Institute schools to ensure compliance with state and federal regulations.</a:t>
            </a:r>
          </a:p>
          <a:p>
            <a:pPr marL="13970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214728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CSI is responsible for modeling best practices in authorizing charter schools.</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CSI’s compliance monitoring process allows us to ensure ongoing compliance with laws and contractual requirements, identify issues of noncompliance, and work with schools to address those issues early on, ideally long before conversations of nonrenewal or closure are on the table. </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Good authorizing requires a blend of school autonomy and authorizer accountability and the compliance procedures allow for both.</a:t>
            </a:r>
          </a:p>
        </p:txBody>
      </p:sp>
    </p:spTree>
    <p:extLst>
      <p:ext uri="{BB962C8B-B14F-4D97-AF65-F5344CB8AC3E}">
        <p14:creationId xmlns:p14="http://schemas.microsoft.com/office/powerpoint/2010/main" val="1261270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a school board member, it is your responsibility to ensure you are compliant with state laws, regulations, CSI policies and your charter contract. It CSI’s responsibility and duty to monitor the operations of your school to ensure compliance.</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must communicate with CSI when issues of noncompliance arise. We, in turn will communicate with you when we become aware of these issues. </a:t>
            </a:r>
          </a:p>
          <a:p>
            <a:pPr marL="3111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is your responsibility to remedy an identified issue, and it is our responsibility to ensure you have the supports you need to remedy it. </a:t>
            </a:r>
          </a:p>
        </p:txBody>
      </p:sp>
    </p:spTree>
    <p:extLst>
      <p:ext uri="{BB962C8B-B14F-4D97-AF65-F5344CB8AC3E}">
        <p14:creationId xmlns:p14="http://schemas.microsoft.com/office/powerpoint/2010/main" val="2812749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indent="-171450">
              <a:spcAft>
                <a:spcPts val="1000"/>
              </a:spcAft>
              <a:buFont typeface="Arial" panose="020B0604020202020204" pitchFamily="34" charset="0"/>
              <a:buChar char="•"/>
            </a:pPr>
            <a:r>
              <a:rPr kumimoji="0" lang="en-US" altLang="en-US" sz="600" b="0" i="0" u="none" strike="noStrike" cap="none" normalizeH="0" baseline="0" dirty="0">
                <a:ln>
                  <a:noFill/>
                </a:ln>
                <a:solidFill>
                  <a:schemeClr val="tx1"/>
                </a:solidFill>
                <a:effectLst/>
              </a:rPr>
              <a:t>To monitor ongoing compliance, CSI conducts an annual organizational submissions and audits process</a:t>
            </a:r>
            <a:r>
              <a:rPr lang="en-US" sz="900" dirty="0"/>
              <a:t>. </a:t>
            </a:r>
          </a:p>
          <a:p>
            <a:pPr marL="171450" indent="-171450">
              <a:spcAft>
                <a:spcPts val="1000"/>
              </a:spcAft>
              <a:buFont typeface="Arial" panose="020B0604020202020204" pitchFamily="34" charset="0"/>
              <a:buChar char="•"/>
            </a:pPr>
            <a:r>
              <a:rPr lang="en-US" sz="900" dirty="0"/>
              <a:t>We collect and review key documents from schools through this process. Some of the annual submissions include: the Special Education Memorandum of Understanding, insurance documentation, Parent/Student Handbooks Employee Handbooks and Emergency Operations Plans. </a:t>
            </a:r>
          </a:p>
          <a:p>
            <a:pPr marL="171450" indent="-171450">
              <a:spcAft>
                <a:spcPts val="1000"/>
              </a:spcAft>
              <a:buFont typeface="Arial" panose="020B0604020202020204" pitchFamily="34" charset="0"/>
              <a:buChar char="•"/>
            </a:pPr>
            <a:r>
              <a:rPr lang="en-US" sz="900" dirty="0"/>
              <a:t>To support schools with policy development, we also collect a few new policies each year. For example, recent collections included board-approved assessment and parent refusal policies, family engagement policies, CORA policies, and restraint and seclusion policies. If we are collecting policies from schools, we provide guidance and sample policies in advance to ensure boards have what they need to pass a compliant policy.</a:t>
            </a:r>
          </a:p>
          <a:p>
            <a:pPr marL="171450" indent="-171450">
              <a:spcAft>
                <a:spcPts val="1000"/>
              </a:spcAft>
              <a:buFont typeface="Arial" panose="020B0604020202020204" pitchFamily="34" charset="0"/>
              <a:buChar char="•"/>
            </a:pPr>
            <a:r>
              <a:rPr kumimoji="0" lang="en-US" altLang="en-US" sz="600" b="0" i="0" u="none" strike="noStrike" cap="none" normalizeH="0" baseline="0" dirty="0">
                <a:ln>
                  <a:noFill/>
                </a:ln>
                <a:solidFill>
                  <a:schemeClr val="tx1"/>
                </a:solidFill>
                <a:effectLst/>
              </a:rPr>
              <a:t>CSI reviews many of the org submissions documents closely and provides feedback to schools where potential issues are flagged. </a:t>
            </a:r>
          </a:p>
        </p:txBody>
      </p:sp>
    </p:spTree>
    <p:extLst>
      <p:ext uri="{BB962C8B-B14F-4D97-AF65-F5344CB8AC3E}">
        <p14:creationId xmlns:p14="http://schemas.microsoft.com/office/powerpoint/2010/main" val="413309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In addition, as part of the annual organizational submissions process, your board chair and school leader review and sign of CSI’s assurance of compliance document demonstrating your awareness of—and compliance with—the laws and policies applicable to charter schools. </a:t>
            </a:r>
          </a:p>
        </p:txBody>
      </p:sp>
    </p:spTree>
    <p:extLst>
      <p:ext uri="{BB962C8B-B14F-4D97-AF65-F5344CB8AC3E}">
        <p14:creationId xmlns:p14="http://schemas.microsoft.com/office/powerpoint/2010/main" val="2702999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600" b="0" i="0" u="none" strike="noStrike" cap="none" normalizeH="0" baseline="0" dirty="0">
                <a:ln>
                  <a:noFill/>
                </a:ln>
                <a:solidFill>
                  <a:schemeClr val="tx1"/>
                </a:solidFill>
                <a:effectLst/>
              </a:rPr>
              <a:t>The document includes helpful summary information and resources on key policies impacting schools.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600" b="0" i="0" u="none" strike="noStrike" cap="none" normalizeH="0" baseline="0" dirty="0">
                <a:ln>
                  <a:noFill/>
                </a:ln>
                <a:solidFill>
                  <a:schemeClr val="tx1"/>
                </a:solidFill>
                <a:effectLst/>
              </a:rPr>
              <a:t>We update the document regularly to include newly enacted policies and related summary information.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600" b="0" i="0" u="none" strike="noStrike" cap="none" normalizeH="0" baseline="0" dirty="0">
                <a:ln>
                  <a:noFill/>
                </a:ln>
                <a:solidFill>
                  <a:schemeClr val="tx1"/>
                </a:solidFill>
                <a:effectLst/>
              </a:rPr>
              <a:t>Although the document only requires a signature from the board chair and school leader, it may be helpful for the entire board to review the document on an annual basis to ensure ongoing compliance.</a:t>
            </a:r>
          </a:p>
        </p:txBody>
      </p:sp>
    </p:spTree>
    <p:extLst>
      <p:ext uri="{BB962C8B-B14F-4D97-AF65-F5344CB8AC3E}">
        <p14:creationId xmlns:p14="http://schemas.microsoft.com/office/powerpoint/2010/main" val="932892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600" b="0" i="0" u="none" strike="noStrike" cap="none" normalizeH="0" baseline="0" dirty="0">
                <a:ln>
                  <a:noFill/>
                </a:ln>
                <a:solidFill>
                  <a:schemeClr val="tx1"/>
                </a:solidFill>
                <a:effectLst/>
              </a:rPr>
              <a:t>In addition, we complete two planned audits each year.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600" b="0" i="0" u="none" strike="noStrike" cap="none" normalizeH="0" baseline="0" dirty="0">
                <a:ln>
                  <a:noFill/>
                </a:ln>
                <a:solidFill>
                  <a:schemeClr val="tx1"/>
                </a:solidFill>
                <a:effectLst/>
              </a:rPr>
              <a:t>In early winter, we audit school websites to ensure proper posting of school board materials (including calendars, agendas and minutes).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600" b="0" i="0" u="none" strike="noStrike" cap="none" normalizeH="0" baseline="0" dirty="0">
                <a:ln>
                  <a:noFill/>
                </a:ln>
                <a:solidFill>
                  <a:schemeClr val="tx1"/>
                </a:solidFill>
                <a:effectLst/>
              </a:rPr>
              <a:t>In later winter, we audit school application pages/forms to ensure schools are conducting admissions in a nondiscriminatory manner.</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600" b="0" i="0" u="none" strike="noStrike" cap="none" normalizeH="0" baseline="0" dirty="0">
                <a:ln>
                  <a:noFill/>
                </a:ln>
                <a:solidFill>
                  <a:schemeClr val="tx1"/>
                </a:solidFill>
                <a:effectLst/>
              </a:rPr>
              <a:t>We also conduct other unplanned audits, as needed, and provide feedback to schools. Audits are not meant to be a “gotcha”. Instead, we look at them as a way to reduce the submission burden on schools. If we can find the information on your website, we prefer not to ask for it. And, if we have feedback, we can provide that to you via email.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10318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2" name="Shape 32"/>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solidFill>
                  <a:srgbClr val="97ABBC"/>
                </a:solidFill>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33" name="Shape 33"/>
          <p:cNvSpPr txBox="1">
            <a:spLocks noGrp="1"/>
          </p:cNvSpPr>
          <p:nvPr>
            <p:ph type="body" idx="1" hasCustomPrompt="1"/>
          </p:nvPr>
        </p:nvSpPr>
        <p:spPr>
          <a:xfrm>
            <a:off x="893700" y="1831450"/>
            <a:ext cx="6462600" cy="4736400"/>
          </a:xfrm>
          <a:prstGeom prst="rect">
            <a:avLst/>
          </a:prstGeom>
        </p:spPr>
        <p:txBody>
          <a:bodyPr spcFirstLastPara="1" wrap="square" lIns="91425" tIns="91425" rIns="91425" bIns="91425" anchor="t" anchorCtr="0"/>
          <a:lstStyle>
            <a:lvl1pPr marL="457200" lvl="0" indent="-419100">
              <a:spcBef>
                <a:spcPts val="600"/>
              </a:spcBef>
              <a:spcAft>
                <a:spcPts val="0"/>
              </a:spcAft>
              <a:buSzPts val="3000"/>
              <a:buChar char="▷"/>
              <a:defRPr sz="2400">
                <a:solidFill>
                  <a:srgbClr val="677480"/>
                </a:solidFill>
                <a:latin typeface="+mj-lt"/>
                <a:ea typeface="Arial Unicode MS" panose="020B0604020202020204" pitchFamily="34" charset="-128"/>
                <a:cs typeface="Arial Unicode MS" panose="020B0604020202020204" pitchFamily="34" charset="-128"/>
              </a:defRPr>
            </a:lvl1pPr>
            <a:lvl2pPr marL="914400" lvl="1" indent="-381000">
              <a:spcBef>
                <a:spcPts val="0"/>
              </a:spcBef>
              <a:spcAft>
                <a:spcPts val="0"/>
              </a:spcAft>
              <a:buSzPts val="2400"/>
              <a:buChar char="○"/>
              <a:defRPr sz="1800">
                <a:latin typeface="+mn-lt"/>
              </a:defRPr>
            </a:lvl2pPr>
            <a:lvl3pPr marL="1371600" lvl="2" indent="-381000">
              <a:spcBef>
                <a:spcPts val="0"/>
              </a:spcBef>
              <a:spcAft>
                <a:spcPts val="0"/>
              </a:spcAft>
              <a:buSzPts val="24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34" name="Shape 34"/>
          <p:cNvSpPr/>
          <p:nvPr/>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Shape 36"/>
          <p:cNvSpPr/>
          <p:nvPr/>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p:nvPr/>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Shape 38"/>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3647595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o.boarddocs.com/co/csi/Board.nsf/goto?open&amp;id=APE6QN16109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si.state.co.us/calendar/" TargetMode="External"/><Relationship Id="rId4" Type="http://schemas.openxmlformats.org/officeDocument/2006/relationships/hyperlink" Target="https://resources.csi.state.co.us/legal-and-policy-library/"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resources.csi.state.co.us/organizational-submission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spcBef>
                <a:spcPts val="600"/>
              </a:spcBef>
              <a:spcAft>
                <a:spcPts val="1200"/>
              </a:spcAft>
            </a:pPr>
            <a:r>
              <a:rPr lang="en-US" dirty="0"/>
              <a:t>Compliance Monitoring</a:t>
            </a:r>
            <a:endParaRPr lang="en-US" sz="3200" dirty="0">
              <a:solidFill>
                <a:srgbClr val="455FA9"/>
              </a:solidFill>
            </a:endParaRPr>
          </a:p>
        </p:txBody>
      </p:sp>
      <p:sp>
        <p:nvSpPr>
          <p:cNvPr id="3" name="Subtitle 2"/>
          <p:cNvSpPr>
            <a:spLocks noGrp="1"/>
          </p:cNvSpPr>
          <p:nvPr>
            <p:ph type="subTitle" idx="1"/>
          </p:nvPr>
        </p:nvSpPr>
        <p:spPr/>
        <p:txBody>
          <a:bodyPr/>
          <a:lstStyle/>
          <a:p>
            <a:r>
              <a:rPr lang="en-US" dirty="0"/>
              <a:t>Training for CSI School Governing Boards</a:t>
            </a:r>
          </a:p>
        </p:txBody>
      </p:sp>
    </p:spTree>
    <p:extLst>
      <p:ext uri="{BB962C8B-B14F-4D97-AF65-F5344CB8AC3E}">
        <p14:creationId xmlns:p14="http://schemas.microsoft.com/office/powerpoint/2010/main" val="3028666781"/>
      </p:ext>
    </p:extLst>
  </p:cSld>
  <p:clrMapOvr>
    <a:masterClrMapping/>
  </p:clrMapOvr>
  <mc:AlternateContent xmlns:mc="http://schemas.openxmlformats.org/markup-compatibility/2006" xmlns:p14="http://schemas.microsoft.com/office/powerpoint/2010/main">
    <mc:Choice Requires="p14">
      <p:transition spd="slow" p14:dur="2000" advTm="7880"/>
    </mc:Choice>
    <mc:Fallback xmlns="">
      <p:transition spd="slow" advTm="78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E8D7257F-AA97-49E4-8FFA-0695C921B96E}"/>
              </a:ext>
            </a:extLst>
          </p:cNvPr>
          <p:cNvSpPr>
            <a:spLocks noGrp="1"/>
          </p:cNvSpPr>
          <p:nvPr>
            <p:ph type="title"/>
          </p:nvPr>
        </p:nvSpPr>
        <p:spPr>
          <a:xfrm>
            <a:off x="628650" y="365126"/>
            <a:ext cx="8515350" cy="1325563"/>
          </a:xfrm>
        </p:spPr>
        <p:txBody>
          <a:bodyPr>
            <a:noAutofit/>
          </a:bodyPr>
          <a:lstStyle/>
          <a:p>
            <a:r>
              <a:rPr lang="en-US" dirty="0">
                <a:solidFill>
                  <a:schemeClr val="tx1"/>
                </a:solidFill>
                <a:latin typeface="Arial" panose="020B0604020202020204" pitchFamily="34" charset="0"/>
                <a:cs typeface="Arial" panose="020B0604020202020204" pitchFamily="34" charset="0"/>
              </a:rPr>
              <a:t>Ongoing Monitoring:</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Other Department Submissions</a:t>
            </a:r>
          </a:p>
        </p:txBody>
      </p:sp>
      <p:graphicFrame>
        <p:nvGraphicFramePr>
          <p:cNvPr id="3" name="Diagram 2" descr="Data Submissions, Finance, School Programs">
            <a:extLst>
              <a:ext uri="{FF2B5EF4-FFF2-40B4-BE49-F238E27FC236}">
                <a16:creationId xmlns:a16="http://schemas.microsoft.com/office/drawing/2014/main" id="{E4ED2DC3-FC28-45D0-93EB-999B1DB73FCF}"/>
              </a:ext>
            </a:extLst>
          </p:cNvPr>
          <p:cNvGraphicFramePr/>
          <p:nvPr>
            <p:extLst>
              <p:ext uri="{D42A27DB-BD31-4B8C-83A1-F6EECF244321}">
                <p14:modId xmlns:p14="http://schemas.microsoft.com/office/powerpoint/2010/main" val="615251211"/>
              </p:ext>
            </p:extLst>
          </p:nvPr>
        </p:nvGraphicFramePr>
        <p:xfrm>
          <a:off x="1913792" y="2365618"/>
          <a:ext cx="5316415" cy="327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9564889"/>
      </p:ext>
    </p:extLst>
  </p:cSld>
  <p:clrMapOvr>
    <a:masterClrMapping/>
  </p:clrMapOvr>
  <mc:AlternateContent xmlns:mc="http://schemas.openxmlformats.org/markup-compatibility/2006" xmlns:p14="http://schemas.microsoft.com/office/powerpoint/2010/main">
    <mc:Choice Requires="p14">
      <p:transition spd="slow" p14:dur="2000" advTm="27354"/>
    </mc:Choice>
    <mc:Fallback xmlns="">
      <p:transition spd="slow" advTm="2735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EE833B8F-3C6B-4A45-B80B-C72B233A61CD}"/>
              </a:ext>
            </a:extLst>
          </p:cNvPr>
          <p:cNvSpPr>
            <a:spLocks noGrp="1"/>
          </p:cNvSpPr>
          <p:nvPr>
            <p:ph type="title"/>
          </p:nvPr>
        </p:nvSpPr>
        <p:spPr>
          <a:xfrm>
            <a:off x="415637" y="365126"/>
            <a:ext cx="9040090" cy="1325563"/>
          </a:xfrm>
        </p:spPr>
        <p:txBody>
          <a:bodyPr>
            <a:normAutofit/>
          </a:bodyPr>
          <a:lstStyle/>
          <a:p>
            <a:r>
              <a:rPr lang="en-US" dirty="0"/>
              <a:t>CSI School Compliance Policy</a:t>
            </a:r>
          </a:p>
        </p:txBody>
      </p:sp>
      <p:sp>
        <p:nvSpPr>
          <p:cNvPr id="3" name="Content Placeholder 2">
            <a:extLst>
              <a:ext uri="{FF2B5EF4-FFF2-40B4-BE49-F238E27FC236}">
                <a16:creationId xmlns:a16="http://schemas.microsoft.com/office/drawing/2014/main" id="{B7950A31-4DFE-42E3-A4DF-DB4097F09841}"/>
              </a:ext>
            </a:extLst>
          </p:cNvPr>
          <p:cNvSpPr>
            <a:spLocks noGrp="1"/>
          </p:cNvSpPr>
          <p:nvPr>
            <p:ph idx="1"/>
          </p:nvPr>
        </p:nvSpPr>
        <p:spPr/>
        <p:txBody>
          <a:bodyPr/>
          <a:lstStyle/>
          <a:p>
            <a:pPr marL="171450" lvl="1" indent="-171450" defTabSz="457200" eaLnBrk="0" fontAlgn="base" hangingPunct="0">
              <a:spcBef>
                <a:spcPct val="30000"/>
              </a:spcBef>
              <a:spcAft>
                <a:spcPct val="0"/>
              </a:spcAft>
              <a:defRPr/>
            </a:pPr>
            <a:r>
              <a:rPr lang="en-US" sz="2800" dirty="0">
                <a:ea typeface="ＭＳ Ｐゴシック" pitchFamily="-105" charset="-128"/>
              </a:rPr>
              <a:t>Adopted by the CSI Board in 2011 </a:t>
            </a:r>
          </a:p>
          <a:p>
            <a:pPr marL="171450" lvl="1" indent="-171450" defTabSz="457200" eaLnBrk="0" fontAlgn="base" hangingPunct="0">
              <a:spcBef>
                <a:spcPct val="30000"/>
              </a:spcBef>
              <a:spcAft>
                <a:spcPct val="0"/>
              </a:spcAft>
              <a:defRPr/>
            </a:pPr>
            <a:r>
              <a:rPr lang="en-US" sz="2800" dirty="0">
                <a:ea typeface="ＭＳ Ｐゴシック" pitchFamily="-105" charset="-128"/>
              </a:rPr>
              <a:t>Guide for addressing and remedying situations of noncompliance before getting to non-renewal or revocation of a charter contract</a:t>
            </a:r>
          </a:p>
          <a:p>
            <a:pPr marL="0" indent="0">
              <a:spcAft>
                <a:spcPts val="1000"/>
              </a:spcAft>
              <a:buNone/>
            </a:pPr>
            <a:endParaRPr lang="en-US" dirty="0"/>
          </a:p>
        </p:txBody>
      </p:sp>
      <p:sp>
        <p:nvSpPr>
          <p:cNvPr id="6" name="TextBox 5">
            <a:extLst>
              <a:ext uri="{FF2B5EF4-FFF2-40B4-BE49-F238E27FC236}">
                <a16:creationId xmlns:a16="http://schemas.microsoft.com/office/drawing/2014/main" id="{A7D996FB-12A1-4513-9112-DAB38E51F323}"/>
              </a:ext>
            </a:extLst>
          </p:cNvPr>
          <p:cNvSpPr txBox="1"/>
          <p:nvPr/>
        </p:nvSpPr>
        <p:spPr>
          <a:xfrm>
            <a:off x="1924916" y="4047620"/>
            <a:ext cx="5294167" cy="646331"/>
          </a:xfrm>
          <a:prstGeom prst="rect">
            <a:avLst/>
          </a:prstGeom>
          <a:noFill/>
        </p:spPr>
        <p:txBody>
          <a:bodyPr wrap="square">
            <a:spAutoFit/>
          </a:bodyPr>
          <a:lstStyle/>
          <a:p>
            <a:pPr marL="38100" indent="0" algn="ctr">
              <a:buNone/>
            </a:pPr>
            <a:r>
              <a:rPr lang="en-US" sz="1800" u="sng" dirty="0">
                <a:solidFill>
                  <a:schemeClr val="accent1"/>
                </a:solidFill>
                <a:latin typeface="Arial" panose="020B0604020202020204" pitchFamily="34" charset="0"/>
                <a:cs typeface="Arial" panose="020B0604020202020204" pitchFamily="34" charset="0"/>
              </a:rPr>
              <a:t>http://go.boarddocs.com/co/csi/Board.nsf/goto?open&amp;id=APE6QN161099</a:t>
            </a:r>
          </a:p>
        </p:txBody>
      </p:sp>
    </p:spTree>
    <p:extLst>
      <p:ext uri="{BB962C8B-B14F-4D97-AF65-F5344CB8AC3E}">
        <p14:creationId xmlns:p14="http://schemas.microsoft.com/office/powerpoint/2010/main" val="874752012"/>
      </p:ext>
    </p:extLst>
  </p:cSld>
  <p:clrMapOvr>
    <a:masterClrMapping/>
  </p:clrMapOvr>
  <mc:AlternateContent xmlns:mc="http://schemas.openxmlformats.org/markup-compatibility/2006" xmlns:p14="http://schemas.microsoft.com/office/powerpoint/2010/main">
    <mc:Choice Requires="p14">
      <p:transition spd="slow" p14:dur="2000" advTm="39436"/>
    </mc:Choice>
    <mc:Fallback xmlns="">
      <p:transition spd="slow" advTm="394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CEBF-FB83-4F3C-9C24-D872175060F7}"/>
              </a:ext>
            </a:extLst>
          </p:cNvPr>
          <p:cNvSpPr>
            <a:spLocks noGrp="1"/>
          </p:cNvSpPr>
          <p:nvPr>
            <p:ph type="title"/>
          </p:nvPr>
        </p:nvSpPr>
        <p:spPr/>
        <p:txBody>
          <a:bodyPr anchor="ctr">
            <a:normAutofit/>
          </a:bodyPr>
          <a:lstStyle/>
          <a:p>
            <a:r>
              <a:rPr lang="en-US" dirty="0"/>
              <a:t>Non-Compliance Notice Escalation Process</a:t>
            </a:r>
          </a:p>
        </p:txBody>
      </p:sp>
      <p:sp>
        <p:nvSpPr>
          <p:cNvPr id="8" name="Text Placeholder 2">
            <a:extLst>
              <a:ext uri="{FF2B5EF4-FFF2-40B4-BE49-F238E27FC236}">
                <a16:creationId xmlns:a16="http://schemas.microsoft.com/office/drawing/2014/main" id="{6B7BD0F8-221D-417F-B7F2-4E3EC8DEEA3D}"/>
              </a:ext>
            </a:extLst>
          </p:cNvPr>
          <p:cNvSpPr>
            <a:spLocks noGrp="1"/>
          </p:cNvSpPr>
          <p:nvPr>
            <p:ph type="body" sz="quarter" idx="10"/>
          </p:nvPr>
        </p:nvSpPr>
        <p:spPr/>
        <p:txBody>
          <a:bodyPr/>
          <a:lstStyle/>
          <a:p>
            <a:r>
              <a:rPr lang="en-US" sz="2000" dirty="0"/>
              <a:t>Formal Reminder</a:t>
            </a:r>
          </a:p>
        </p:txBody>
      </p:sp>
      <p:sp>
        <p:nvSpPr>
          <p:cNvPr id="9" name="Text Placeholder 8">
            <a:extLst>
              <a:ext uri="{FF2B5EF4-FFF2-40B4-BE49-F238E27FC236}">
                <a16:creationId xmlns:a16="http://schemas.microsoft.com/office/drawing/2014/main" id="{D7DDEC53-D996-42AC-A2B7-0A6C929DF81E}"/>
              </a:ext>
            </a:extLst>
          </p:cNvPr>
          <p:cNvSpPr>
            <a:spLocks noGrp="1"/>
          </p:cNvSpPr>
          <p:nvPr>
            <p:ph type="body" sz="quarter" idx="13"/>
          </p:nvPr>
        </p:nvSpPr>
        <p:spPr>
          <a:xfrm>
            <a:off x="304800" y="3527425"/>
            <a:ext cx="2647418" cy="2910234"/>
          </a:xfrm>
        </p:spPr>
        <p:txBody>
          <a:bodyPr vert="horz" lIns="91440" tIns="45720" rIns="91440" bIns="45720" rtlCol="0" anchor="t">
            <a:norm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Arial"/>
                <a:cs typeface="Arial"/>
              </a:rPr>
              <a:t>Immaterial violations</a:t>
            </a:r>
          </a:p>
          <a:p>
            <a:pPr marL="171450" lvl="1" indent="-171450" defTabSz="711200">
              <a:spcBef>
                <a:spcPct val="0"/>
              </a:spcBef>
              <a:spcAft>
                <a:spcPct val="15000"/>
              </a:spcAft>
            </a:pPr>
            <a:r>
              <a:rPr lang="en-US" sz="1600" dirty="0">
                <a:latin typeface="Arial"/>
                <a:cs typeface="Arial"/>
              </a:rPr>
              <a:t>Used as a preliminary indicator of a potential larger issue at a school if other departments are experiencing similar violations.</a:t>
            </a:r>
          </a:p>
          <a:p>
            <a:pPr marL="171450" lvl="1" indent="-171450" defTabSz="711200">
              <a:spcBef>
                <a:spcPct val="0"/>
              </a:spcBef>
              <a:spcAft>
                <a:spcPct val="15000"/>
              </a:spcAft>
            </a:pPr>
            <a:r>
              <a:rPr lang="en-US" sz="1600" dirty="0">
                <a:latin typeface="Arial"/>
                <a:cs typeface="Arial"/>
              </a:rPr>
              <a:t>A tool for CSI to implement additional supports to ensure schools get back on track.</a:t>
            </a:r>
          </a:p>
          <a:p>
            <a:pPr marL="171450" lvl="1" indent="-171450" defTabSz="711200">
              <a:spcBef>
                <a:spcPct val="0"/>
              </a:spcBef>
              <a:spcAft>
                <a:spcPct val="15000"/>
              </a:spcAft>
            </a:pPr>
            <a:endParaRPr lang="en-US" sz="1600" dirty="0">
              <a:latin typeface="Arial"/>
              <a:cs typeface="Arial"/>
            </a:endParaRPr>
          </a:p>
        </p:txBody>
      </p:sp>
      <p:sp>
        <p:nvSpPr>
          <p:cNvPr id="10" name="Text Placeholder 3">
            <a:extLst>
              <a:ext uri="{FF2B5EF4-FFF2-40B4-BE49-F238E27FC236}">
                <a16:creationId xmlns:a16="http://schemas.microsoft.com/office/drawing/2014/main" id="{7A317F2E-0628-48E7-88E4-0813B23AC0F6}"/>
              </a:ext>
            </a:extLst>
          </p:cNvPr>
          <p:cNvSpPr>
            <a:spLocks noGrp="1"/>
          </p:cNvSpPr>
          <p:nvPr>
            <p:ph type="body" sz="quarter" idx="11"/>
          </p:nvPr>
        </p:nvSpPr>
        <p:spPr/>
        <p:txBody>
          <a:bodyPr/>
          <a:lstStyle/>
          <a:p>
            <a:r>
              <a:rPr lang="en-US" sz="2000" dirty="0"/>
              <a:t>Notice of Concern</a:t>
            </a:r>
          </a:p>
        </p:txBody>
      </p:sp>
      <p:sp>
        <p:nvSpPr>
          <p:cNvPr id="6" name="Text Placeholder 5">
            <a:extLst>
              <a:ext uri="{FF2B5EF4-FFF2-40B4-BE49-F238E27FC236}">
                <a16:creationId xmlns:a16="http://schemas.microsoft.com/office/drawing/2014/main" id="{5513E0F7-52FB-4E7C-AE1B-54AA81CE4869}"/>
              </a:ext>
            </a:extLst>
          </p:cNvPr>
          <p:cNvSpPr>
            <a:spLocks noGrp="1"/>
          </p:cNvSpPr>
          <p:nvPr>
            <p:ph type="body" sz="quarter" idx="14"/>
          </p:nvPr>
        </p:nvSpPr>
        <p:spPr>
          <a:xfrm>
            <a:off x="3262494" y="3527424"/>
            <a:ext cx="2647418" cy="3105196"/>
          </a:xfrm>
        </p:spPr>
        <p:txBody>
          <a:bodyPr vert="horz" lIns="91440" tIns="45720" rIns="91440" bIns="45720" rtlCol="0" anchor="t">
            <a:noAutofit/>
          </a:bodyPr>
          <a:lstStyle/>
          <a:p>
            <a:pPr marL="171450" lvl="1" indent="-171450" defTabSz="711200">
              <a:spcBef>
                <a:spcPct val="0"/>
              </a:spcBef>
              <a:spcAft>
                <a:spcPct val="15000"/>
              </a:spcAft>
            </a:pPr>
            <a:r>
              <a:rPr kumimoji="0" lang="en-US" altLang="en-US" sz="1600" b="0" i="0" u="none" strike="noStrike" kern="1200" cap="none" normalizeH="0" baseline="0" dirty="0">
                <a:ln/>
                <a:effectLst/>
                <a:latin typeface="Arial"/>
                <a:cs typeface="Arial"/>
              </a:rPr>
              <a:t>Violation of law, rule, policy or contract</a:t>
            </a:r>
          </a:p>
          <a:p>
            <a:pPr marL="171450" lvl="1" indent="-171450" defTabSz="711200">
              <a:spcBef>
                <a:spcPct val="0"/>
              </a:spcBef>
              <a:spcAft>
                <a:spcPct val="15000"/>
              </a:spcAft>
            </a:pPr>
            <a:r>
              <a:rPr kumimoji="0" lang="en-US" altLang="en-US" sz="1600" b="0" i="0" u="none" strike="noStrike" kern="1200" cap="none" normalizeH="0" baseline="0" dirty="0">
                <a:ln/>
                <a:effectLst/>
                <a:latin typeface="Arial"/>
                <a:cs typeface="Arial"/>
              </a:rPr>
              <a:t>Meets 1 of 6 established criteria questions</a:t>
            </a:r>
            <a:endParaRPr lang="en-US" sz="1600" kern="1200" dirty="0">
              <a:latin typeface="Arial"/>
              <a:cs typeface="Arial"/>
            </a:endParaRPr>
          </a:p>
          <a:p>
            <a:pPr marL="171450" lvl="1" indent="-171450" algn="l" defTabSz="711200">
              <a:lnSpc>
                <a:spcPct val="90000"/>
              </a:lnSpc>
              <a:spcBef>
                <a:spcPct val="0"/>
              </a:spcBef>
              <a:spcAft>
                <a:spcPct val="15000"/>
              </a:spcAft>
              <a:buChar char="•"/>
            </a:pPr>
            <a:r>
              <a:rPr lang="en-US" sz="1600" kern="1200" dirty="0">
                <a:latin typeface="Arial"/>
                <a:cs typeface="Arial"/>
              </a:rPr>
              <a:t>May affect </a:t>
            </a:r>
            <a:r>
              <a:rPr lang="en-US" sz="1600" dirty="0">
                <a:latin typeface="Arial"/>
                <a:cs typeface="Arial"/>
              </a:rPr>
              <a:t>CARS</a:t>
            </a:r>
            <a:r>
              <a:rPr lang="en-US" sz="1600" kern="1200" dirty="0">
                <a:latin typeface="Arial"/>
                <a:cs typeface="Arial"/>
              </a:rPr>
              <a:t>/renewal</a:t>
            </a:r>
          </a:p>
        </p:txBody>
      </p:sp>
      <p:sp>
        <p:nvSpPr>
          <p:cNvPr id="12" name="Text Placeholder 4">
            <a:extLst>
              <a:ext uri="{FF2B5EF4-FFF2-40B4-BE49-F238E27FC236}">
                <a16:creationId xmlns:a16="http://schemas.microsoft.com/office/drawing/2014/main" id="{70D0F1B6-5973-45C6-8D3C-CB4072895C1E}"/>
              </a:ext>
            </a:extLst>
          </p:cNvPr>
          <p:cNvSpPr>
            <a:spLocks noGrp="1"/>
          </p:cNvSpPr>
          <p:nvPr>
            <p:ph type="body" sz="quarter" idx="12"/>
          </p:nvPr>
        </p:nvSpPr>
        <p:spPr/>
        <p:txBody>
          <a:bodyPr/>
          <a:lstStyle/>
          <a:p>
            <a:r>
              <a:rPr lang="en-US" sz="2000" dirty="0"/>
              <a:t>Notice of Breach</a:t>
            </a:r>
          </a:p>
        </p:txBody>
      </p:sp>
      <p:sp>
        <p:nvSpPr>
          <p:cNvPr id="4" name="Text Placeholder 3">
            <a:extLst>
              <a:ext uri="{FF2B5EF4-FFF2-40B4-BE49-F238E27FC236}">
                <a16:creationId xmlns:a16="http://schemas.microsoft.com/office/drawing/2014/main" id="{66419732-4773-4281-8F76-548E6749FE81}"/>
              </a:ext>
            </a:extLst>
          </p:cNvPr>
          <p:cNvSpPr>
            <a:spLocks noGrp="1"/>
          </p:cNvSpPr>
          <p:nvPr>
            <p:ph type="body" sz="quarter" idx="15"/>
          </p:nvPr>
        </p:nvSpPr>
        <p:spPr>
          <a:xfrm>
            <a:off x="6220188" y="3527425"/>
            <a:ext cx="2647418" cy="2910232"/>
          </a:xfrm>
        </p:spPr>
        <p:txBody>
          <a:bodyPr>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When school doesn’t satisfy NOC</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3+ NOCs in 1 year</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Serious violation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Other grounds for non-renewal/revocation</a:t>
            </a:r>
          </a:p>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latin typeface="Arial" panose="020B0604020202020204" pitchFamily="34" charset="0"/>
                <a:cs typeface="Arial" panose="020B0604020202020204" pitchFamily="34" charset="0"/>
              </a:rPr>
              <a:t>May affect </a:t>
            </a:r>
            <a:r>
              <a:rPr lang="en-US" sz="1600" dirty="0"/>
              <a:t>CARs</a:t>
            </a:r>
            <a:r>
              <a:rPr lang="en-US" sz="1600" kern="1200" dirty="0">
                <a:latin typeface="Arial" panose="020B0604020202020204" pitchFamily="34" charset="0"/>
                <a:cs typeface="Arial" panose="020B0604020202020204" pitchFamily="34" charset="0"/>
              </a:rPr>
              <a:t>/renewal</a:t>
            </a:r>
          </a:p>
        </p:txBody>
      </p:sp>
    </p:spTree>
    <p:extLst>
      <p:ext uri="{BB962C8B-B14F-4D97-AF65-F5344CB8AC3E}">
        <p14:creationId xmlns:p14="http://schemas.microsoft.com/office/powerpoint/2010/main" val="3224105955"/>
      </p:ext>
    </p:extLst>
  </p:cSld>
  <p:clrMapOvr>
    <a:masterClrMapping/>
  </p:clrMapOvr>
  <mc:AlternateContent xmlns:mc="http://schemas.openxmlformats.org/markup-compatibility/2006" xmlns:p14="http://schemas.microsoft.com/office/powerpoint/2010/main">
    <mc:Choice Requires="p14">
      <p:transition spd="slow" p14:dur="2000" advTm="152193"/>
    </mc:Choice>
    <mc:Fallback xmlns="">
      <p:transition spd="slow" advTm="1521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39F189E-55D2-46EA-BA93-D8C9AC38C081}"/>
              </a:ext>
            </a:extLst>
          </p:cNvPr>
          <p:cNvSpPr>
            <a:spLocks noGrp="1"/>
          </p:cNvSpPr>
          <p:nvPr>
            <p:ph type="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CSI School Compliance Policy: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Formal Reminder </a:t>
            </a:r>
          </a:p>
        </p:txBody>
      </p:sp>
      <p:sp>
        <p:nvSpPr>
          <p:cNvPr id="3" name="Content Placeholder 2">
            <a:extLst>
              <a:ext uri="{FF2B5EF4-FFF2-40B4-BE49-F238E27FC236}">
                <a16:creationId xmlns:a16="http://schemas.microsoft.com/office/drawing/2014/main" id="{D60C9F6C-44C0-4053-902A-A11BA36C55D1}"/>
              </a:ext>
            </a:extLst>
          </p:cNvPr>
          <p:cNvSpPr>
            <a:spLocks noGrp="1"/>
          </p:cNvSpPr>
          <p:nvPr>
            <p:ph idx="1"/>
          </p:nvPr>
        </p:nvSpPr>
        <p:spPr/>
        <p:txBody>
          <a:bodyPr/>
          <a:lstStyle/>
          <a:p>
            <a:r>
              <a:rPr lang="en-US" dirty="0"/>
              <a:t>Less severe situation of noncompliance</a:t>
            </a:r>
          </a:p>
          <a:p>
            <a:r>
              <a:rPr lang="en-US" dirty="0"/>
              <a:t>Generally not material to renewal or other high-stakes decisions but may contribute to larger body of evidence re: performance</a:t>
            </a:r>
          </a:p>
          <a:p>
            <a:r>
              <a:rPr lang="en-US" dirty="0"/>
              <a:t>May escalate to a Notice of Concern or Notice of Breach</a:t>
            </a:r>
          </a:p>
        </p:txBody>
      </p:sp>
    </p:spTree>
    <p:extLst>
      <p:ext uri="{BB962C8B-B14F-4D97-AF65-F5344CB8AC3E}">
        <p14:creationId xmlns:p14="http://schemas.microsoft.com/office/powerpoint/2010/main" val="2761978641"/>
      </p:ext>
    </p:extLst>
  </p:cSld>
  <p:clrMapOvr>
    <a:masterClrMapping/>
  </p:clrMapOvr>
  <mc:AlternateContent xmlns:mc="http://schemas.openxmlformats.org/markup-compatibility/2006" xmlns:p14="http://schemas.microsoft.com/office/powerpoint/2010/main">
    <mc:Choice Requires="p14">
      <p:transition spd="slow" p14:dur="2000" advTm="38152"/>
    </mc:Choice>
    <mc:Fallback xmlns="">
      <p:transition spd="slow" advTm="381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39F189E-55D2-46EA-BA93-D8C9AC38C081}"/>
              </a:ext>
            </a:extLst>
          </p:cNvPr>
          <p:cNvSpPr>
            <a:spLocks noGrp="1"/>
          </p:cNvSpPr>
          <p:nvPr>
            <p:ph type="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CSI School Compliance Policy: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Notice of Concern</a:t>
            </a:r>
          </a:p>
        </p:txBody>
      </p:sp>
      <p:sp>
        <p:nvSpPr>
          <p:cNvPr id="3" name="Content Placeholder 2">
            <a:extLst>
              <a:ext uri="{FF2B5EF4-FFF2-40B4-BE49-F238E27FC236}">
                <a16:creationId xmlns:a16="http://schemas.microsoft.com/office/drawing/2014/main" id="{D60C9F6C-44C0-4053-902A-A11BA36C55D1}"/>
              </a:ext>
            </a:extLst>
          </p:cNvPr>
          <p:cNvSpPr>
            <a:spLocks noGrp="1"/>
          </p:cNvSpPr>
          <p:nvPr>
            <p:ph idx="1"/>
          </p:nvPr>
        </p:nvSpPr>
        <p:spPr>
          <a:xfrm>
            <a:off x="628650" y="1825625"/>
            <a:ext cx="7886700" cy="4891698"/>
          </a:xfrm>
        </p:spPr>
        <p:txBody>
          <a:bodyPr>
            <a:normAutofit fontScale="92500" lnSpcReduction="10000"/>
          </a:bodyPr>
          <a:lstStyle/>
          <a:p>
            <a:r>
              <a:rPr lang="en-US" dirty="0"/>
              <a:t>More severe situation of noncompliance</a:t>
            </a:r>
          </a:p>
          <a:p>
            <a:pPr lvl="1"/>
            <a:r>
              <a:rPr lang="en-US" sz="2100" b="0" i="0" dirty="0">
                <a:solidFill>
                  <a:srgbClr val="333333"/>
                </a:solidFill>
                <a:effectLst/>
                <a:latin typeface="arial" panose="020B0604020202020204" pitchFamily="34" charset="0"/>
              </a:rPr>
              <a:t>hinders, disrupts, or infringes on a student’s ability to access his/her education; </a:t>
            </a:r>
          </a:p>
          <a:p>
            <a:pPr lvl="1"/>
            <a:r>
              <a:rPr lang="en-US" sz="2100" b="0" i="0" dirty="0">
                <a:solidFill>
                  <a:srgbClr val="333333"/>
                </a:solidFill>
                <a:effectLst/>
                <a:latin typeface="arial" panose="020B0604020202020204" pitchFamily="34" charset="0"/>
              </a:rPr>
              <a:t>impacts the ability of CSI to fulfill its obligations to various stakeholders (including other schools in the portfolio and CDE);</a:t>
            </a:r>
          </a:p>
          <a:p>
            <a:pPr lvl="1"/>
            <a:r>
              <a:rPr lang="en-US" sz="2100" b="0" i="0" dirty="0">
                <a:solidFill>
                  <a:srgbClr val="333333"/>
                </a:solidFill>
                <a:effectLst/>
                <a:latin typeface="arial" panose="020B0604020202020204" pitchFamily="34" charset="0"/>
              </a:rPr>
              <a:t>represents a pattern of noncompliance or indicates larger systemic issues within the school;</a:t>
            </a:r>
          </a:p>
          <a:p>
            <a:pPr lvl="1"/>
            <a:r>
              <a:rPr lang="en-US" sz="2100" b="0" i="0" dirty="0">
                <a:solidFill>
                  <a:srgbClr val="333333"/>
                </a:solidFill>
                <a:effectLst/>
                <a:latin typeface="arial" panose="020B0604020202020204" pitchFamily="34" charset="0"/>
              </a:rPr>
              <a:t>seriously jeopardizes the continued operation of the school;</a:t>
            </a:r>
          </a:p>
          <a:p>
            <a:pPr lvl="1"/>
            <a:r>
              <a:rPr lang="en-US" sz="2100" b="0" i="0" dirty="0">
                <a:solidFill>
                  <a:srgbClr val="333333"/>
                </a:solidFill>
                <a:effectLst/>
                <a:latin typeface="arial" panose="020B0604020202020204" pitchFamily="34" charset="0"/>
              </a:rPr>
              <a:t>the school fails to remedy identified issues of noncompliance from a previous Formal Reminder; and/or</a:t>
            </a:r>
            <a:endParaRPr lang="en-US" sz="2100" dirty="0">
              <a:solidFill>
                <a:srgbClr val="333333"/>
              </a:solidFill>
              <a:latin typeface="Verdana" panose="020B0604030504040204" pitchFamily="34" charset="0"/>
            </a:endParaRPr>
          </a:p>
          <a:p>
            <a:pPr lvl="1"/>
            <a:r>
              <a:rPr lang="en-US" sz="2100" dirty="0">
                <a:solidFill>
                  <a:srgbClr val="333333"/>
                </a:solidFill>
                <a:latin typeface="arial" panose="020B0604020202020204" pitchFamily="34" charset="0"/>
              </a:rPr>
              <a:t>t</a:t>
            </a:r>
            <a:r>
              <a:rPr lang="en-US" sz="2100" b="0" i="0" dirty="0">
                <a:solidFill>
                  <a:srgbClr val="333333"/>
                </a:solidFill>
                <a:effectLst/>
                <a:latin typeface="arial" panose="020B0604020202020204" pitchFamily="34" charset="0"/>
              </a:rPr>
              <a:t>he issue jeopardizes student and/or staff safety or represents a serious threat to the school or community.</a:t>
            </a:r>
            <a:endParaRPr lang="en-US" sz="2100" dirty="0"/>
          </a:p>
          <a:p>
            <a:r>
              <a:rPr lang="en-US" dirty="0"/>
              <a:t>May be considered in renewal or other high-stakes decisions and may impact a school’s accreditation </a:t>
            </a:r>
          </a:p>
          <a:p>
            <a:r>
              <a:rPr lang="en-US" dirty="0"/>
              <a:t>May escalate to a Notice of Breach</a:t>
            </a:r>
          </a:p>
        </p:txBody>
      </p:sp>
    </p:spTree>
    <p:extLst>
      <p:ext uri="{BB962C8B-B14F-4D97-AF65-F5344CB8AC3E}">
        <p14:creationId xmlns:p14="http://schemas.microsoft.com/office/powerpoint/2010/main" val="2240699224"/>
      </p:ext>
    </p:extLst>
  </p:cSld>
  <p:clrMapOvr>
    <a:masterClrMapping/>
  </p:clrMapOvr>
  <mc:AlternateContent xmlns:mc="http://schemas.openxmlformats.org/markup-compatibility/2006" xmlns:p14="http://schemas.microsoft.com/office/powerpoint/2010/main">
    <mc:Choice Requires="p14">
      <p:transition spd="slow" p14:dur="2000" advTm="88560"/>
    </mc:Choice>
    <mc:Fallback xmlns="">
      <p:transition spd="slow" advTm="885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39F189E-55D2-46EA-BA93-D8C9AC38C081}"/>
              </a:ext>
            </a:extLst>
          </p:cNvPr>
          <p:cNvSpPr>
            <a:spLocks noGrp="1"/>
          </p:cNvSpPr>
          <p:nvPr>
            <p:ph type="title"/>
          </p:nvPr>
        </p:nvSpPr>
        <p:spPr/>
        <p:txBody>
          <a:bodyPr>
            <a:normAutofit fontScale="90000"/>
          </a:bodyPr>
          <a:lstStyle/>
          <a:p>
            <a:r>
              <a:rPr lang="en-US" dirty="0">
                <a:solidFill>
                  <a:schemeClr val="tx1"/>
                </a:solidFill>
                <a:latin typeface="Arial" panose="020B0604020202020204" pitchFamily="34" charset="0"/>
                <a:cs typeface="Arial" panose="020B0604020202020204" pitchFamily="34" charset="0"/>
              </a:rPr>
              <a:t>CSI School Compliance Policy:</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Notice of Breach</a:t>
            </a:r>
          </a:p>
        </p:txBody>
      </p:sp>
      <p:sp>
        <p:nvSpPr>
          <p:cNvPr id="3" name="Content Placeholder 2">
            <a:extLst>
              <a:ext uri="{FF2B5EF4-FFF2-40B4-BE49-F238E27FC236}">
                <a16:creationId xmlns:a16="http://schemas.microsoft.com/office/drawing/2014/main" id="{D60C9F6C-44C0-4053-902A-A11BA36C55D1}"/>
              </a:ext>
            </a:extLst>
          </p:cNvPr>
          <p:cNvSpPr>
            <a:spLocks noGrp="1"/>
          </p:cNvSpPr>
          <p:nvPr>
            <p:ph idx="1"/>
          </p:nvPr>
        </p:nvSpPr>
        <p:spPr/>
        <p:txBody>
          <a:bodyPr>
            <a:normAutofit fontScale="92500" lnSpcReduction="10000"/>
          </a:bodyPr>
          <a:lstStyle/>
          <a:p>
            <a:r>
              <a:rPr lang="en-US" dirty="0"/>
              <a:t>Most severe situation of noncompliance</a:t>
            </a:r>
          </a:p>
          <a:p>
            <a:pPr lvl="1"/>
            <a:r>
              <a:rPr lang="en-US" sz="2100" dirty="0"/>
              <a:t>The school failed to timely and appropriately satisfy a Notice of Concern;</a:t>
            </a:r>
          </a:p>
          <a:p>
            <a:pPr lvl="1"/>
            <a:r>
              <a:rPr lang="en-US" sz="2100" dirty="0"/>
              <a:t>The school has received more than three Notices of Concern in a year;</a:t>
            </a:r>
          </a:p>
          <a:p>
            <a:pPr lvl="1"/>
            <a:r>
              <a:rPr lang="en-US" sz="2100" dirty="0"/>
              <a:t>For any material violation of law, rule, policy, or the charter contract that CSI, in its sole discretion, deems serious enough to warrant immediate escalation to a Notice of Breach; and/or</a:t>
            </a:r>
          </a:p>
          <a:p>
            <a:pPr lvl="1"/>
            <a:r>
              <a:rPr lang="en-US" sz="2100" dirty="0"/>
              <a:t> For any of the situations identified under C.R.S. § 22-­30.05-­511 and 1 C.C.R. 302­1 (Rule 10).</a:t>
            </a:r>
          </a:p>
          <a:p>
            <a:r>
              <a:rPr lang="en-US" dirty="0"/>
              <a:t>May be considered in renewal or other high-stakes decisions and may impact a school’s accreditation </a:t>
            </a:r>
          </a:p>
          <a:p>
            <a:r>
              <a:rPr lang="en-US" dirty="0"/>
              <a:t>May result in revocation</a:t>
            </a:r>
          </a:p>
        </p:txBody>
      </p:sp>
    </p:spTree>
    <p:extLst>
      <p:ext uri="{BB962C8B-B14F-4D97-AF65-F5344CB8AC3E}">
        <p14:creationId xmlns:p14="http://schemas.microsoft.com/office/powerpoint/2010/main" val="3840705052"/>
      </p:ext>
    </p:extLst>
  </p:cSld>
  <p:clrMapOvr>
    <a:masterClrMapping/>
  </p:clrMapOvr>
  <mc:AlternateContent xmlns:mc="http://schemas.openxmlformats.org/markup-compatibility/2006" xmlns:p14="http://schemas.microsoft.com/office/powerpoint/2010/main">
    <mc:Choice Requires="p14">
      <p:transition spd="slow" p14:dur="2000" advTm="56349"/>
    </mc:Choice>
    <mc:Fallback xmlns="">
      <p:transition spd="slow" advTm="56349"/>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EE833B8F-3C6B-4A45-B80B-C72B233A61CD}"/>
              </a:ext>
            </a:extLst>
          </p:cNvPr>
          <p:cNvSpPr>
            <a:spLocks noGrp="1"/>
          </p:cNvSpPr>
          <p:nvPr>
            <p:ph type="title"/>
          </p:nvPr>
        </p:nvSpPr>
        <p:spPr>
          <a:xfrm>
            <a:off x="628650" y="365126"/>
            <a:ext cx="7886700" cy="1325563"/>
          </a:xfrm>
        </p:spPr>
        <p:txBody>
          <a:bodyPr anchor="ctr">
            <a:normAutofit/>
          </a:bodyPr>
          <a:lstStyle/>
          <a:p>
            <a:r>
              <a:rPr lang="en-US" dirty="0"/>
              <a:t>When a School May Be Out of Compliance</a:t>
            </a:r>
          </a:p>
        </p:txBody>
      </p:sp>
      <p:graphicFrame>
        <p:nvGraphicFramePr>
          <p:cNvPr id="7" name="Content Placeholder 2" descr="Providing appropriate notification of, and a clear process for, remedying the issue; supporting schools to come into compliance; escalating action under the School Compliance Policy as necessary">
            <a:extLst>
              <a:ext uri="{FF2B5EF4-FFF2-40B4-BE49-F238E27FC236}">
                <a16:creationId xmlns:a16="http://schemas.microsoft.com/office/drawing/2014/main" id="{33592883-47E3-44E3-B134-9272999807D1}"/>
              </a:ext>
            </a:extLst>
          </p:cNvPr>
          <p:cNvGraphicFramePr>
            <a:graphicFrameLocks noGrp="1"/>
          </p:cNvGraphicFramePr>
          <p:nvPr>
            <p:ph idx="1"/>
            <p:extLst>
              <p:ext uri="{D42A27DB-BD31-4B8C-83A1-F6EECF244321}">
                <p14:modId xmlns:p14="http://schemas.microsoft.com/office/powerpoint/2010/main" val="3861820244"/>
              </p:ext>
            </p:extLst>
          </p:nvPr>
        </p:nvGraphicFramePr>
        <p:xfrm>
          <a:off x="628650" y="2582036"/>
          <a:ext cx="7886700" cy="3638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79980D6C-E43C-01B0-3692-B036E9FBC68D}"/>
              </a:ext>
            </a:extLst>
          </p:cNvPr>
          <p:cNvSpPr txBox="1"/>
          <p:nvPr/>
        </p:nvSpPr>
        <p:spPr>
          <a:xfrm>
            <a:off x="846306" y="2087883"/>
            <a:ext cx="2636196" cy="430887"/>
          </a:xfrm>
          <a:prstGeom prst="rect">
            <a:avLst/>
          </a:prstGeom>
          <a:noFill/>
        </p:spPr>
        <p:txBody>
          <a:bodyPr wrap="square" rtlCol="0">
            <a:spAutoFit/>
          </a:bodyPr>
          <a:lstStyle/>
          <a:p>
            <a:r>
              <a:rPr lang="en-US" sz="2200" dirty="0"/>
              <a:t>CSI is committed to:</a:t>
            </a:r>
          </a:p>
        </p:txBody>
      </p:sp>
    </p:spTree>
    <p:extLst>
      <p:ext uri="{BB962C8B-B14F-4D97-AF65-F5344CB8AC3E}">
        <p14:creationId xmlns:p14="http://schemas.microsoft.com/office/powerpoint/2010/main" val="1244705647"/>
      </p:ext>
    </p:extLst>
  </p:cSld>
  <p:clrMapOvr>
    <a:masterClrMapping/>
  </p:clrMapOvr>
  <mc:AlternateContent xmlns:mc="http://schemas.openxmlformats.org/markup-compatibility/2006" xmlns:p14="http://schemas.microsoft.com/office/powerpoint/2010/main">
    <mc:Choice Requires="p14">
      <p:transition spd="slow" p14:dur="2000" advTm="42582"/>
    </mc:Choice>
    <mc:Fallback xmlns="">
      <p:transition spd="slow" advTm="4258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39ECA457-2D14-4915-98BC-AC88D2835A7D}"/>
              </a:ext>
            </a:extLst>
          </p:cNvPr>
          <p:cNvSpPr>
            <a:spLocks noGrp="1"/>
          </p:cNvSpPr>
          <p:nvPr>
            <p:ph type="title"/>
          </p:nvPr>
        </p:nvSpPr>
        <p:spPr/>
        <p:txBody>
          <a:bodyPr>
            <a:noAutofit/>
          </a:bodyPr>
          <a:lstStyle/>
          <a:p>
            <a:r>
              <a:rPr lang="en-US" dirty="0">
                <a:solidFill>
                  <a:schemeClr val="tx1"/>
                </a:solidFill>
                <a:latin typeface="Arial" panose="020B0604020202020204" pitchFamily="34" charset="0"/>
                <a:cs typeface="Arial" panose="020B0604020202020204" pitchFamily="34" charset="0"/>
              </a:rPr>
              <a:t>CSI School Compliance Policy: Remedies</a:t>
            </a:r>
          </a:p>
        </p:txBody>
      </p:sp>
      <p:sp>
        <p:nvSpPr>
          <p:cNvPr id="125" name="Shape 125"/>
          <p:cNvSpPr txBox="1">
            <a:spLocks noGrp="1"/>
          </p:cNvSpPr>
          <p:nvPr>
            <p:ph type="body" idx="1"/>
          </p:nvPr>
        </p:nvSpPr>
        <p:spPr>
          <a:xfrm>
            <a:off x="574385" y="1522785"/>
            <a:ext cx="8061614" cy="4841392"/>
          </a:xfrm>
          <a:prstGeom prst="rect">
            <a:avLst/>
          </a:prstGeom>
        </p:spPr>
        <p:txBody>
          <a:bodyPr spcFirstLastPara="1" wrap="square" lIns="91425" tIns="91425" rIns="91425" bIns="91425" anchor="t" anchorCtr="0">
            <a:noAutofit/>
          </a:bodyPr>
          <a:lstStyle/>
          <a:p>
            <a:pPr marL="0" indent="0">
              <a:spcAft>
                <a:spcPts val="600"/>
              </a:spcAft>
              <a:buNone/>
            </a:pPr>
            <a:r>
              <a:rPr lang="en-US" sz="2000" dirty="0">
                <a:solidFill>
                  <a:schemeClr val="tx1"/>
                </a:solidFill>
                <a:latin typeface="Arial" panose="020B0604020202020204" pitchFamily="34" charset="0"/>
                <a:cs typeface="Arial" panose="020B0604020202020204" pitchFamily="34" charset="0"/>
              </a:rPr>
              <a:t>CSI may revoke or deny renewal of the Contract for any of the grounds set forth in C.R.S. § 22-30.5-511 and 1 C.C.R. 302-1, Rule 10.00.  Prior to revocation, CSI may, at its discretion, implement other remedies such as:</a:t>
            </a:r>
          </a:p>
          <a:p>
            <a:pPr indent="0">
              <a:buNone/>
            </a:pPr>
            <a:r>
              <a:rPr lang="en-US" sz="2000" dirty="0">
                <a:solidFill>
                  <a:schemeClr val="tx1"/>
                </a:solidFill>
                <a:latin typeface="Arial" panose="020B0604020202020204" pitchFamily="34" charset="0"/>
                <a:cs typeface="Arial" panose="020B0604020202020204" pitchFamily="34" charset="0"/>
              </a:rPr>
              <a:t>1. Withholding of funds</a:t>
            </a:r>
          </a:p>
          <a:p>
            <a:pPr indent="0">
              <a:buNone/>
            </a:pPr>
            <a:r>
              <a:rPr lang="en-US" sz="2000" dirty="0">
                <a:solidFill>
                  <a:schemeClr val="tx1"/>
                </a:solidFill>
                <a:latin typeface="Arial" panose="020B0604020202020204" pitchFamily="34" charset="0"/>
                <a:cs typeface="Arial" panose="020B0604020202020204" pitchFamily="34" charset="0"/>
              </a:rPr>
              <a:t>2. Seeking or requiring technical assistance</a:t>
            </a:r>
          </a:p>
          <a:p>
            <a:pPr indent="0">
              <a:buNone/>
            </a:pPr>
            <a:r>
              <a:rPr lang="en-US" sz="2000" dirty="0">
                <a:solidFill>
                  <a:schemeClr val="tx1"/>
                </a:solidFill>
                <a:latin typeface="Arial" panose="020B0604020202020204" pitchFamily="34" charset="0"/>
                <a:cs typeface="Arial" panose="020B0604020202020204" pitchFamily="34" charset="0"/>
              </a:rPr>
              <a:t>3. Requesting the Commissioner issue a temporary or preliminary order</a:t>
            </a:r>
          </a:p>
          <a:p>
            <a:pPr indent="0">
              <a:buNone/>
            </a:pPr>
            <a:r>
              <a:rPr lang="en-US" sz="2000" dirty="0">
                <a:solidFill>
                  <a:schemeClr val="tx1"/>
                </a:solidFill>
                <a:latin typeface="Arial" panose="020B0604020202020204" pitchFamily="34" charset="0"/>
                <a:cs typeface="Arial" panose="020B0604020202020204" pitchFamily="34" charset="0"/>
              </a:rPr>
              <a:t>4. Taking immediate control of school or a portion thereof</a:t>
            </a:r>
          </a:p>
          <a:p>
            <a:pPr indent="0">
              <a:buNone/>
            </a:pPr>
            <a:r>
              <a:rPr lang="en-US" sz="2000" dirty="0">
                <a:solidFill>
                  <a:schemeClr val="tx1"/>
                </a:solidFill>
                <a:latin typeface="Arial" panose="020B0604020202020204" pitchFamily="34" charset="0"/>
                <a:cs typeface="Arial" panose="020B0604020202020204" pitchFamily="34" charset="0"/>
              </a:rPr>
              <a:t>5. Submission of remedial plan</a:t>
            </a:r>
          </a:p>
          <a:p>
            <a:pPr indent="0">
              <a:buNone/>
            </a:pPr>
            <a:r>
              <a:rPr lang="en-US" sz="2000" dirty="0">
                <a:solidFill>
                  <a:schemeClr val="tx1"/>
                </a:solidFill>
                <a:latin typeface="Arial" panose="020B0604020202020204" pitchFamily="34" charset="0"/>
                <a:cs typeface="Arial" panose="020B0604020202020204" pitchFamily="34" charset="0"/>
              </a:rPr>
              <a:t>6. Intensive monitoring</a:t>
            </a:r>
          </a:p>
          <a:p>
            <a:pPr indent="0">
              <a:buNone/>
            </a:pPr>
            <a:r>
              <a:rPr lang="en-US" sz="2000" dirty="0">
                <a:solidFill>
                  <a:schemeClr val="tx1"/>
                </a:solidFill>
                <a:latin typeface="Arial" panose="020B0604020202020204" pitchFamily="34" charset="0"/>
                <a:cs typeface="Arial" panose="020B0604020202020204" pitchFamily="34" charset="0"/>
              </a:rPr>
              <a:t>7. Charter review</a:t>
            </a:r>
          </a:p>
          <a:p>
            <a:pPr indent="0">
              <a:buNone/>
            </a:pPr>
            <a:r>
              <a:rPr lang="en-US" sz="2000" dirty="0">
                <a:solidFill>
                  <a:schemeClr val="tx1"/>
                </a:solidFill>
                <a:latin typeface="Arial" panose="020B0604020202020204" pitchFamily="34" charset="0"/>
                <a:cs typeface="Arial" panose="020B0604020202020204" pitchFamily="34" charset="0"/>
              </a:rPr>
              <a:t>8. Any other remedies allowed by law</a:t>
            </a:r>
          </a:p>
          <a:p>
            <a:pPr marL="0" indent="0">
              <a:buNone/>
            </a:pPr>
            <a:endParaRPr lang="en-US" sz="2000" dirty="0"/>
          </a:p>
        </p:txBody>
      </p:sp>
    </p:spTree>
    <p:extLst>
      <p:ext uri="{BB962C8B-B14F-4D97-AF65-F5344CB8AC3E}">
        <p14:creationId xmlns:p14="http://schemas.microsoft.com/office/powerpoint/2010/main" val="1547423037"/>
      </p:ext>
    </p:extLst>
  </p:cSld>
  <p:clrMapOvr>
    <a:masterClrMapping/>
  </p:clrMapOvr>
  <mc:AlternateContent xmlns:mc="http://schemas.openxmlformats.org/markup-compatibility/2006" xmlns:p14="http://schemas.microsoft.com/office/powerpoint/2010/main">
    <mc:Choice Requires="p14">
      <p:transition spd="slow" p14:dur="2000" advTm="18525"/>
    </mc:Choice>
    <mc:Fallback xmlns="">
      <p:transition spd="slow" advTm="18525"/>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Title 2">
            <a:extLst>
              <a:ext uri="{FF2B5EF4-FFF2-40B4-BE49-F238E27FC236}">
                <a16:creationId xmlns:a16="http://schemas.microsoft.com/office/drawing/2014/main" id="{19A04631-766B-4B16-B0F8-9157733E7BCF}"/>
              </a:ext>
            </a:extLst>
          </p:cNvPr>
          <p:cNvSpPr>
            <a:spLocks noGrp="1"/>
          </p:cNvSpPr>
          <p:nvPr>
            <p:ph type="title"/>
          </p:nvPr>
        </p:nvSpPr>
        <p:spPr/>
        <p:txBody>
          <a:bodyPr>
            <a:noAutofit/>
          </a:bodyPr>
          <a:lstStyle/>
          <a:p>
            <a:r>
              <a:rPr lang="en-US" dirty="0">
                <a:solidFill>
                  <a:schemeClr val="tx1"/>
                </a:solidFill>
                <a:latin typeface="Arial" panose="020B0604020202020204" pitchFamily="34" charset="0"/>
                <a:cs typeface="Arial" panose="020B0604020202020204" pitchFamily="34" charset="0"/>
              </a:rPr>
              <a:t>Effective Communications: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CSI Responsibilities</a:t>
            </a:r>
          </a:p>
        </p:txBody>
      </p:sp>
      <p:sp>
        <p:nvSpPr>
          <p:cNvPr id="2" name="Content Placeholder 1">
            <a:extLst>
              <a:ext uri="{FF2B5EF4-FFF2-40B4-BE49-F238E27FC236}">
                <a16:creationId xmlns:a16="http://schemas.microsoft.com/office/drawing/2014/main" id="{9B88E62A-A9A5-46DD-8449-010A3DAFEADF}"/>
              </a:ext>
            </a:extLst>
          </p:cNvPr>
          <p:cNvSpPr>
            <a:spLocks noGrp="1"/>
          </p:cNvSpPr>
          <p:nvPr>
            <p:ph idx="1"/>
          </p:nvPr>
        </p:nvSpPr>
        <p:spPr/>
        <p:txBody>
          <a:bodyPr>
            <a:normAutofit/>
          </a:bodyPr>
          <a:lstStyle/>
          <a:p>
            <a:r>
              <a:rPr lang="en-US" dirty="0"/>
              <a:t>Formal Reminders are typically sent to the school leader and/or assigned staff member (where appropriate)</a:t>
            </a:r>
          </a:p>
          <a:p>
            <a:r>
              <a:rPr lang="en-US" dirty="0"/>
              <a:t>Notices of Concern and Notices of Breach are sent to the School Leader and School Board Chair</a:t>
            </a:r>
          </a:p>
          <a:p>
            <a:r>
              <a:rPr lang="en-US" dirty="0"/>
              <a:t>All Notices will clearly identify: </a:t>
            </a:r>
          </a:p>
          <a:p>
            <a:pPr marL="971550" lvl="1" indent="-514350">
              <a:buFont typeface="+mj-lt"/>
              <a:buAutoNum type="arabicPeriod"/>
            </a:pPr>
            <a:r>
              <a:rPr lang="en-US" dirty="0"/>
              <a:t>the area of noncompliance; and </a:t>
            </a:r>
          </a:p>
          <a:p>
            <a:pPr marL="971550" lvl="1" indent="-514350">
              <a:buFont typeface="+mj-lt"/>
              <a:buAutoNum type="arabicPeriod"/>
            </a:pPr>
            <a:r>
              <a:rPr lang="en-US" dirty="0"/>
              <a:t>the required action and timeline for remedying the noncompliance. </a:t>
            </a:r>
          </a:p>
        </p:txBody>
      </p:sp>
    </p:spTree>
    <p:extLst>
      <p:ext uri="{BB962C8B-B14F-4D97-AF65-F5344CB8AC3E}">
        <p14:creationId xmlns:p14="http://schemas.microsoft.com/office/powerpoint/2010/main" val="2399362753"/>
      </p:ext>
    </p:extLst>
  </p:cSld>
  <p:clrMapOvr>
    <a:masterClrMapping/>
  </p:clrMapOvr>
  <mc:AlternateContent xmlns:mc="http://schemas.openxmlformats.org/markup-compatibility/2006" xmlns:p14="http://schemas.microsoft.com/office/powerpoint/2010/main">
    <mc:Choice Requires="p14">
      <p:transition spd="slow" p14:dur="2000" advTm="24470"/>
    </mc:Choice>
    <mc:Fallback xmlns="">
      <p:transition spd="slow" advTm="244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Title 2">
            <a:extLst>
              <a:ext uri="{FF2B5EF4-FFF2-40B4-BE49-F238E27FC236}">
                <a16:creationId xmlns:a16="http://schemas.microsoft.com/office/drawing/2014/main" id="{19A04631-766B-4B16-B0F8-9157733E7BCF}"/>
              </a:ext>
            </a:extLst>
          </p:cNvPr>
          <p:cNvSpPr>
            <a:spLocks noGrp="1"/>
          </p:cNvSpPr>
          <p:nvPr>
            <p:ph type="title"/>
          </p:nvPr>
        </p:nvSpPr>
        <p:spPr>
          <a:xfrm>
            <a:off x="893700" y="274650"/>
            <a:ext cx="7691500" cy="1143000"/>
          </a:xfrm>
        </p:spPr>
        <p:txBody>
          <a:bodyPr>
            <a:noAutofit/>
          </a:bodyPr>
          <a:lstStyle/>
          <a:p>
            <a:r>
              <a:rPr lang="en-US" dirty="0">
                <a:solidFill>
                  <a:schemeClr val="tx1"/>
                </a:solidFill>
                <a:latin typeface="Arial" panose="020B0604020202020204" pitchFamily="34" charset="0"/>
                <a:cs typeface="Arial" panose="020B0604020202020204" pitchFamily="34" charset="0"/>
              </a:rPr>
              <a:t>Effective Communications: School Responsibilities</a:t>
            </a:r>
          </a:p>
        </p:txBody>
      </p:sp>
      <p:sp>
        <p:nvSpPr>
          <p:cNvPr id="5" name="Shape 125">
            <a:extLst>
              <a:ext uri="{FF2B5EF4-FFF2-40B4-BE49-F238E27FC236}">
                <a16:creationId xmlns:a16="http://schemas.microsoft.com/office/drawing/2014/main" id="{F4E54AD4-983F-4CD2-B84F-B3B78EC49324}"/>
              </a:ext>
            </a:extLst>
          </p:cNvPr>
          <p:cNvSpPr txBox="1">
            <a:spLocks noGrp="1"/>
          </p:cNvSpPr>
          <p:nvPr>
            <p:ph type="body" idx="1"/>
          </p:nvPr>
        </p:nvSpPr>
        <p:spPr>
          <a:xfrm>
            <a:off x="574385" y="1522785"/>
            <a:ext cx="8061614" cy="4841392"/>
          </a:xfrm>
          <a:prstGeom prst="rect">
            <a:avLst/>
          </a:prstGeom>
        </p:spPr>
        <p:txBody>
          <a:bodyPr spcFirstLastPara="1" wrap="square" lIns="91425" tIns="91425" rIns="91425" bIns="91425" anchor="t" anchorCtr="0">
            <a:noAutofit/>
          </a:bodyPr>
          <a:lstStyle/>
          <a:p>
            <a:pPr marL="0" indent="0">
              <a:spcAft>
                <a:spcPts val="600"/>
              </a:spcAft>
              <a:buNone/>
            </a:pPr>
            <a:r>
              <a:rPr lang="en-US" sz="2000" u="sng" dirty="0">
                <a:solidFill>
                  <a:schemeClr val="tx1"/>
                </a:solidFill>
                <a:latin typeface="Arial" panose="020B0604020202020204" pitchFamily="34" charset="0"/>
                <a:cs typeface="Arial" panose="020B0604020202020204" pitchFamily="34" charset="0"/>
              </a:rPr>
              <a:t>Immediate Notice:</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Conditions that cause a school to vary from the terms of the Contract, policy, or law;</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Circumstances that require an unplanned extended closure of school (natural disaster, emergency);</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Circumstances requiring lockdown or other health/safety threats;</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Arrest, dismissal, or resignation of any Board member or employee for a federal crime or other crime related to misappropriation of funds or theft;</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Misappropriation of funds;</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Default on any obligations, including debts that are past due 60 days or more; and</a:t>
            </a:r>
          </a:p>
          <a:p>
            <a:pPr marL="342900" indent="-342900">
              <a:spcAft>
                <a:spcPts val="6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Change in corporate status. </a:t>
            </a:r>
            <a:endParaRPr lang="en-US" sz="2000" dirty="0"/>
          </a:p>
        </p:txBody>
      </p:sp>
    </p:spTree>
    <p:extLst>
      <p:ext uri="{BB962C8B-B14F-4D97-AF65-F5344CB8AC3E}">
        <p14:creationId xmlns:p14="http://schemas.microsoft.com/office/powerpoint/2010/main" val="221583696"/>
      </p:ext>
    </p:extLst>
  </p:cSld>
  <p:clrMapOvr>
    <a:masterClrMapping/>
  </p:clrMapOvr>
  <mc:AlternateContent xmlns:mc="http://schemas.openxmlformats.org/markup-compatibility/2006" xmlns:p14="http://schemas.microsoft.com/office/powerpoint/2010/main">
    <mc:Choice Requires="p14">
      <p:transition spd="slow" p14:dur="2000" advTm="34847"/>
    </mc:Choice>
    <mc:Fallback xmlns="">
      <p:transition spd="slow" advTm="3484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4F09030E-1A62-4C42-AE7E-8240BFE3288B}"/>
              </a:ext>
            </a:extLst>
          </p:cNvPr>
          <p:cNvSpPr>
            <a:spLocks noGrp="1"/>
          </p:cNvSpPr>
          <p:nvPr>
            <p:ph idx="1"/>
          </p:nvPr>
        </p:nvSpPr>
        <p:spPr/>
        <p:txBody>
          <a:bodyPr/>
          <a:lstStyle/>
          <a:p>
            <a:r>
              <a:rPr lang="en-US" dirty="0"/>
              <a:t>After completing this training, governing board members will:</a:t>
            </a:r>
          </a:p>
          <a:p>
            <a:pPr lvl="1"/>
            <a:r>
              <a:rPr lang="en-US" dirty="0"/>
              <a:t>Have a general understanding of the compliance monitoring activities that take place throughout the year.</a:t>
            </a:r>
          </a:p>
          <a:p>
            <a:pPr lvl="1"/>
            <a:r>
              <a:rPr lang="en-US" dirty="0"/>
              <a:t>Understand what steps CSI takes in instances of noncompliance.</a:t>
            </a:r>
          </a:p>
        </p:txBody>
      </p:sp>
    </p:spTree>
    <p:extLst>
      <p:ext uri="{BB962C8B-B14F-4D97-AF65-F5344CB8AC3E}">
        <p14:creationId xmlns:p14="http://schemas.microsoft.com/office/powerpoint/2010/main" val="607179195"/>
      </p:ext>
    </p:extLst>
  </p:cSld>
  <p:clrMapOvr>
    <a:masterClrMapping/>
  </p:clrMapOvr>
  <mc:AlternateContent xmlns:mc="http://schemas.openxmlformats.org/markup-compatibility/2006" xmlns:p14="http://schemas.microsoft.com/office/powerpoint/2010/main">
    <mc:Choice Requires="p14">
      <p:transition spd="slow" p14:dur="2000" advTm="30805"/>
    </mc:Choice>
    <mc:Fallback xmlns="">
      <p:transition spd="slow" advTm="3080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7624DB38-7595-4E3E-BF4E-0D3C82CE3DC2}"/>
              </a:ext>
            </a:extLst>
          </p:cNvPr>
          <p:cNvSpPr>
            <a:spLocks noGrp="1"/>
          </p:cNvSpPr>
          <p:nvPr>
            <p:ph type="title"/>
          </p:nvPr>
        </p:nvSpPr>
        <p:spPr>
          <a:xfrm>
            <a:off x="893699" y="274650"/>
            <a:ext cx="7481373" cy="1143000"/>
          </a:xfrm>
        </p:spPr>
        <p:txBody>
          <a:bodyPr>
            <a:noAutofit/>
          </a:bodyPr>
          <a:lstStyle/>
          <a:p>
            <a:r>
              <a:rPr lang="en-US" dirty="0">
                <a:solidFill>
                  <a:schemeClr val="tx1"/>
                </a:solidFill>
                <a:latin typeface="Arial" panose="020B0604020202020204" pitchFamily="34" charset="0"/>
                <a:cs typeface="Arial" panose="020B0604020202020204" pitchFamily="34" charset="0"/>
              </a:rPr>
              <a:t>Effective Communications: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School Responsibilities</a:t>
            </a:r>
          </a:p>
        </p:txBody>
      </p:sp>
      <p:sp>
        <p:nvSpPr>
          <p:cNvPr id="5" name="Shape 125">
            <a:extLst>
              <a:ext uri="{FF2B5EF4-FFF2-40B4-BE49-F238E27FC236}">
                <a16:creationId xmlns:a16="http://schemas.microsoft.com/office/drawing/2014/main" id="{F4E54AD4-983F-4CD2-B84F-B3B78EC49324}"/>
              </a:ext>
            </a:extLst>
          </p:cNvPr>
          <p:cNvSpPr txBox="1">
            <a:spLocks noGrp="1"/>
          </p:cNvSpPr>
          <p:nvPr>
            <p:ph type="body" idx="1"/>
          </p:nvPr>
        </p:nvSpPr>
        <p:spPr>
          <a:xfrm>
            <a:off x="574385" y="1522785"/>
            <a:ext cx="8061614" cy="4841392"/>
          </a:xfrm>
          <a:prstGeom prst="rect">
            <a:avLst/>
          </a:prstGeom>
        </p:spPr>
        <p:txBody>
          <a:bodyPr spcFirstLastPara="1" wrap="square" lIns="91425" tIns="91425" rIns="91425" bIns="91425" anchor="t" anchorCtr="0">
            <a:noAutofit/>
          </a:bodyPr>
          <a:lstStyle/>
          <a:p>
            <a:pPr marL="0" indent="0">
              <a:spcAft>
                <a:spcPts val="600"/>
              </a:spcAft>
              <a:buNone/>
            </a:pPr>
            <a:r>
              <a:rPr lang="en-US" sz="2200" u="sng" dirty="0">
                <a:solidFill>
                  <a:schemeClr val="tx1"/>
                </a:solidFill>
                <a:latin typeface="Arial" panose="020B0604020202020204" pitchFamily="34" charset="0"/>
                <a:cs typeface="Arial" panose="020B0604020202020204" pitchFamily="34" charset="0"/>
              </a:rPr>
              <a:t>Timely Notice:</a:t>
            </a:r>
          </a:p>
          <a:p>
            <a:pPr marL="0" indent="0">
              <a:spcAft>
                <a:spcPts val="600"/>
              </a:spcAft>
              <a:buNone/>
            </a:pPr>
            <a:endParaRPr lang="en-US" sz="2200" u="sng" dirty="0">
              <a:solidFill>
                <a:schemeClr val="tx1"/>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The discipline of an employee at the School arising from misconduct or behavior that may have resulted in harm to students or others, or that constituted violations of law;   </a:t>
            </a:r>
          </a:p>
          <a:p>
            <a:pPr marL="342900" indent="-342900">
              <a:spcAft>
                <a:spcPts val="6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Any complaints filed against the School or its employees, administration, or Board members by any governmental agency; and</a:t>
            </a:r>
          </a:p>
          <a:p>
            <a:pPr marL="342900" indent="-342900">
              <a:spcAft>
                <a:spcPts val="600"/>
              </a:spcAft>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Any changes in Board membership.</a:t>
            </a:r>
          </a:p>
        </p:txBody>
      </p:sp>
    </p:spTree>
    <p:extLst>
      <p:ext uri="{BB962C8B-B14F-4D97-AF65-F5344CB8AC3E}">
        <p14:creationId xmlns:p14="http://schemas.microsoft.com/office/powerpoint/2010/main" val="1929852055"/>
      </p:ext>
    </p:extLst>
  </p:cSld>
  <p:clrMapOvr>
    <a:masterClrMapping/>
  </p:clrMapOvr>
  <mc:AlternateContent xmlns:mc="http://schemas.openxmlformats.org/markup-compatibility/2006" xmlns:p14="http://schemas.microsoft.com/office/powerpoint/2010/main">
    <mc:Choice Requires="p14">
      <p:transition spd="slow" p14:dur="2000" advTm="19563"/>
    </mc:Choice>
    <mc:Fallback xmlns="">
      <p:transition spd="slow" advTm="1956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p:txBody>
          <a:bodyPr/>
          <a:lstStyle/>
          <a:p>
            <a:r>
              <a:rPr lang="en-US" dirty="0"/>
              <a:t>Questions for Boards</a:t>
            </a:r>
          </a:p>
        </p:txBody>
      </p:sp>
      <p:sp>
        <p:nvSpPr>
          <p:cNvPr id="3" name="Content Placeholder 2">
            <a:extLst>
              <a:ext uri="{FF2B5EF4-FFF2-40B4-BE49-F238E27FC236}">
                <a16:creationId xmlns:a16="http://schemas.microsoft.com/office/drawing/2014/main" id="{4F09030E-1A62-4C42-AE7E-8240BFE3288B}"/>
              </a:ext>
            </a:extLst>
          </p:cNvPr>
          <p:cNvSpPr>
            <a:spLocks noGrp="1"/>
          </p:cNvSpPr>
          <p:nvPr>
            <p:ph idx="1"/>
          </p:nvPr>
        </p:nvSpPr>
        <p:spPr/>
        <p:txBody>
          <a:bodyPr/>
          <a:lstStyle/>
          <a:p>
            <a:r>
              <a:rPr lang="en-US" dirty="0"/>
              <a:t>Has our school received Notices of any type from CSI in the past few years? </a:t>
            </a:r>
          </a:p>
          <a:p>
            <a:r>
              <a:rPr lang="en-US" dirty="0"/>
              <a:t>Has our track record (number or type of notices) worsened or improved over time?</a:t>
            </a:r>
          </a:p>
          <a:p>
            <a:r>
              <a:rPr lang="en-US" dirty="0"/>
              <a:t>Do the areas of noncompliance suggest a need for additional training or supports on a particular area? </a:t>
            </a:r>
          </a:p>
          <a:p>
            <a:endParaRPr lang="en-US" dirty="0"/>
          </a:p>
        </p:txBody>
      </p:sp>
    </p:spTree>
    <p:extLst>
      <p:ext uri="{BB962C8B-B14F-4D97-AF65-F5344CB8AC3E}">
        <p14:creationId xmlns:p14="http://schemas.microsoft.com/office/powerpoint/2010/main" val="524428035"/>
      </p:ext>
    </p:extLst>
  </p:cSld>
  <p:clrMapOvr>
    <a:masterClrMapping/>
  </p:clrMapOvr>
  <mc:AlternateContent xmlns:mc="http://schemas.openxmlformats.org/markup-compatibility/2006" xmlns:p14="http://schemas.microsoft.com/office/powerpoint/2010/main">
    <mc:Choice Requires="p14">
      <p:transition spd="slow" p14:dur="2000" advTm="55292"/>
    </mc:Choice>
    <mc:Fallback xmlns="">
      <p:transition spd="slow" advTm="5529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46E0C-5F41-4484-961A-5F6EF71B242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F09030E-1A62-4C42-AE7E-8240BFE3288B}"/>
              </a:ext>
            </a:extLst>
          </p:cNvPr>
          <p:cNvSpPr>
            <a:spLocks noGrp="1"/>
          </p:cNvSpPr>
          <p:nvPr>
            <p:ph idx="1"/>
          </p:nvPr>
        </p:nvSpPr>
        <p:spPr/>
        <p:txBody>
          <a:bodyPr/>
          <a:lstStyle/>
          <a:p>
            <a:pPr marL="0" indent="0">
              <a:buNone/>
            </a:pPr>
            <a:r>
              <a:rPr lang="en-US" dirty="0"/>
              <a:t>CSI School Compliance Policy</a:t>
            </a:r>
          </a:p>
          <a:p>
            <a:pPr marL="0" indent="0">
              <a:buNone/>
            </a:pPr>
            <a:r>
              <a:rPr lang="en-US" sz="2200" dirty="0">
                <a:hlinkClick r:id="rId3"/>
              </a:rPr>
              <a:t>http://go.boarddocs.com/co/csi/Board.nsf/goto?open&amp;id=APE6QN161099</a:t>
            </a:r>
            <a:r>
              <a:rPr lang="en-US" sz="2200" dirty="0"/>
              <a:t> </a:t>
            </a:r>
          </a:p>
          <a:p>
            <a:pPr marL="0" indent="0">
              <a:buNone/>
            </a:pPr>
            <a:endParaRPr lang="en-US" sz="2200" dirty="0"/>
          </a:p>
          <a:p>
            <a:pPr marL="0" indent="0">
              <a:buNone/>
            </a:pPr>
            <a:r>
              <a:rPr lang="en-US" dirty="0"/>
              <a:t>Legal and Policy Resource Page</a:t>
            </a:r>
          </a:p>
          <a:p>
            <a:pPr marL="0" indent="0">
              <a:buNone/>
            </a:pPr>
            <a:r>
              <a:rPr lang="en-US" sz="2200" dirty="0">
                <a:hlinkClick r:id="rId4"/>
              </a:rPr>
              <a:t>https://resources.csi.state.co.us/legal-and-policy-library/</a:t>
            </a:r>
            <a:endParaRPr lang="en-US" sz="2200" dirty="0"/>
          </a:p>
          <a:p>
            <a:pPr marL="0" indent="0">
              <a:buNone/>
            </a:pPr>
            <a:endParaRPr lang="en-US" sz="2200" dirty="0"/>
          </a:p>
          <a:p>
            <a:pPr marL="0" indent="0">
              <a:buNone/>
            </a:pPr>
            <a:r>
              <a:rPr lang="en-US" dirty="0"/>
              <a:t>CSI Calendar</a:t>
            </a:r>
          </a:p>
          <a:p>
            <a:pPr marL="0" indent="0">
              <a:buNone/>
            </a:pPr>
            <a:r>
              <a:rPr lang="en-US" sz="2200" dirty="0">
                <a:hlinkClick r:id="rId5"/>
              </a:rPr>
              <a:t>https://www.csi.state.co.us/calendar/</a:t>
            </a:r>
            <a:r>
              <a:rPr lang="en-US" sz="2200" dirty="0"/>
              <a:t> </a:t>
            </a:r>
          </a:p>
          <a:p>
            <a:pPr marL="0" indent="0">
              <a:buNone/>
            </a:pPr>
            <a:endParaRPr lang="en-US" sz="22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2393068378"/>
      </p:ext>
    </p:extLst>
  </p:cSld>
  <p:clrMapOvr>
    <a:masterClrMapping/>
  </p:clrMapOvr>
  <mc:AlternateContent xmlns:mc="http://schemas.openxmlformats.org/markup-compatibility/2006" xmlns:p14="http://schemas.microsoft.com/office/powerpoint/2010/main">
    <mc:Choice Requires="p14">
      <p:transition spd="slow" p14:dur="2000" advTm="41218"/>
    </mc:Choice>
    <mc:Fallback xmlns="">
      <p:transition spd="slow" advTm="41218"/>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1D531-ACF0-4A2E-BB0C-069370DC1821}"/>
              </a:ext>
            </a:extLst>
          </p:cNvPr>
          <p:cNvSpPr>
            <a:spLocks noGrp="1"/>
          </p:cNvSpPr>
          <p:nvPr>
            <p:ph type="title"/>
          </p:nvPr>
        </p:nvSpPr>
        <p:spPr/>
        <p:txBody>
          <a:bodyPr/>
          <a:lstStyle/>
          <a:p>
            <a:r>
              <a:rPr lang="en-US" dirty="0"/>
              <a:t>Thanks!</a:t>
            </a:r>
          </a:p>
        </p:txBody>
      </p:sp>
      <p:sp>
        <p:nvSpPr>
          <p:cNvPr id="3" name="Content Placeholder 2">
            <a:extLst>
              <a:ext uri="{FF2B5EF4-FFF2-40B4-BE49-F238E27FC236}">
                <a16:creationId xmlns:a16="http://schemas.microsoft.com/office/drawing/2014/main" id="{87D6D837-D506-48FD-BA29-37648419C690}"/>
              </a:ext>
            </a:extLst>
          </p:cNvPr>
          <p:cNvSpPr>
            <a:spLocks noGrp="1"/>
          </p:cNvSpPr>
          <p:nvPr>
            <p:ph idx="1"/>
          </p:nvPr>
        </p:nvSpPr>
        <p:spPr/>
        <p:txBody>
          <a:bodyPr/>
          <a:lstStyle/>
          <a:p>
            <a:r>
              <a:rPr lang="en-US" dirty="0"/>
              <a:t>Any questions? </a:t>
            </a:r>
          </a:p>
          <a:p>
            <a:endParaRPr lang="en-US" dirty="0"/>
          </a:p>
          <a:p>
            <a:r>
              <a:rPr lang="en-US" dirty="0"/>
              <a:t>Contact me at:</a:t>
            </a:r>
          </a:p>
          <a:p>
            <a:r>
              <a:rPr lang="en-US" dirty="0"/>
              <a:t>StephanieAragon@csi.state.co.us</a:t>
            </a:r>
          </a:p>
        </p:txBody>
      </p:sp>
    </p:spTree>
    <p:extLst>
      <p:ext uri="{BB962C8B-B14F-4D97-AF65-F5344CB8AC3E}">
        <p14:creationId xmlns:p14="http://schemas.microsoft.com/office/powerpoint/2010/main" val="4042492025"/>
      </p:ext>
    </p:extLst>
  </p:cSld>
  <p:clrMapOvr>
    <a:masterClrMapping/>
  </p:clrMapOvr>
  <mc:AlternateContent xmlns:mc="http://schemas.openxmlformats.org/markup-compatibility/2006" xmlns:p14="http://schemas.microsoft.com/office/powerpoint/2010/main">
    <mc:Choice Requires="p14">
      <p:transition spd="slow" p14:dur="2000" advTm="25287"/>
    </mc:Choice>
    <mc:Fallback xmlns="">
      <p:transition spd="slow" advTm="2528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EE833B8F-3C6B-4A45-B80B-C72B233A61CD}"/>
              </a:ext>
            </a:extLst>
          </p:cNvPr>
          <p:cNvSpPr>
            <a:spLocks noGrp="1"/>
          </p:cNvSpPr>
          <p:nvPr>
            <p:ph type="title"/>
          </p:nvPr>
        </p:nvSpPr>
        <p:spPr/>
        <p:txBody>
          <a:bodyPr/>
          <a:lstStyle/>
          <a:p>
            <a:r>
              <a:rPr lang="en-US" dirty="0"/>
              <a:t>Statutory Obligation</a:t>
            </a:r>
          </a:p>
        </p:txBody>
      </p:sp>
      <p:sp>
        <p:nvSpPr>
          <p:cNvPr id="3" name="Content Placeholder 2">
            <a:extLst>
              <a:ext uri="{FF2B5EF4-FFF2-40B4-BE49-F238E27FC236}">
                <a16:creationId xmlns:a16="http://schemas.microsoft.com/office/drawing/2014/main" id="{B7950A31-4DFE-42E3-A4DF-DB4097F09841}"/>
              </a:ext>
            </a:extLst>
          </p:cNvPr>
          <p:cNvSpPr>
            <a:spLocks noGrp="1"/>
          </p:cNvSpPr>
          <p:nvPr>
            <p:ph idx="1"/>
          </p:nvPr>
        </p:nvSpPr>
        <p:spPr/>
        <p:txBody>
          <a:bodyPr/>
          <a:lstStyle/>
          <a:p>
            <a:pPr marL="0" indent="0">
              <a:spcAft>
                <a:spcPts val="1000"/>
              </a:spcAft>
              <a:buNone/>
            </a:pPr>
            <a:r>
              <a:rPr lang="en-US" sz="2800" dirty="0"/>
              <a:t>C.R.S. 22-30.5-503</a:t>
            </a:r>
            <a:endParaRPr lang="en-US" dirty="0"/>
          </a:p>
          <a:p>
            <a:pPr marL="0" indent="0">
              <a:buNone/>
            </a:pPr>
            <a:r>
              <a:rPr lang="en-US" dirty="0"/>
              <a:t>“The Institute shall […] revoke, renew, or refuse to renew institute charter school contracts; and monitor the operations of institute charter schools and the academic achievement of students attending institute charter schools, including compliance with applicable state and federal accountability requirements.”</a:t>
            </a:r>
          </a:p>
        </p:txBody>
      </p:sp>
    </p:spTree>
    <p:extLst>
      <p:ext uri="{BB962C8B-B14F-4D97-AF65-F5344CB8AC3E}">
        <p14:creationId xmlns:p14="http://schemas.microsoft.com/office/powerpoint/2010/main" val="2334210686"/>
      </p:ext>
    </p:extLst>
  </p:cSld>
  <p:clrMapOvr>
    <a:masterClrMapping/>
  </p:clrMapOvr>
  <mc:AlternateContent xmlns:mc="http://schemas.openxmlformats.org/markup-compatibility/2006" xmlns:p14="http://schemas.microsoft.com/office/powerpoint/2010/main">
    <mc:Choice Requires="p14">
      <p:transition spd="slow" p14:dur="2000" advTm="28758"/>
    </mc:Choice>
    <mc:Fallback xmlns="">
      <p:transition spd="slow" advTm="2875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EE833B8F-3C6B-4A45-B80B-C72B233A61CD}"/>
              </a:ext>
            </a:extLst>
          </p:cNvPr>
          <p:cNvSpPr>
            <a:spLocks noGrp="1"/>
          </p:cNvSpPr>
          <p:nvPr>
            <p:ph type="title"/>
          </p:nvPr>
        </p:nvSpPr>
        <p:spPr/>
        <p:txBody>
          <a:bodyPr/>
          <a:lstStyle/>
          <a:p>
            <a:r>
              <a:rPr lang="en-US" dirty="0"/>
              <a:t>Statutory Obligation</a:t>
            </a:r>
          </a:p>
        </p:txBody>
      </p:sp>
      <p:sp>
        <p:nvSpPr>
          <p:cNvPr id="3" name="Content Placeholder 2">
            <a:extLst>
              <a:ext uri="{FF2B5EF4-FFF2-40B4-BE49-F238E27FC236}">
                <a16:creationId xmlns:a16="http://schemas.microsoft.com/office/drawing/2014/main" id="{B7950A31-4DFE-42E3-A4DF-DB4097F09841}"/>
              </a:ext>
            </a:extLst>
          </p:cNvPr>
          <p:cNvSpPr>
            <a:spLocks noGrp="1"/>
          </p:cNvSpPr>
          <p:nvPr>
            <p:ph idx="1"/>
          </p:nvPr>
        </p:nvSpPr>
        <p:spPr/>
        <p:txBody>
          <a:bodyPr/>
          <a:lstStyle/>
          <a:p>
            <a:pPr marL="0" indent="0">
              <a:spcAft>
                <a:spcPts val="1000"/>
              </a:spcAft>
              <a:buNone/>
            </a:pPr>
            <a:r>
              <a:rPr lang="en-US" sz="2800" dirty="0"/>
              <a:t>C.R.S. 22-30.5-507</a:t>
            </a:r>
            <a:endParaRPr lang="en-US" dirty="0"/>
          </a:p>
          <a:p>
            <a:pPr marL="0" indent="0">
              <a:buNone/>
            </a:pPr>
            <a:r>
              <a:rPr lang="en-US" dirty="0"/>
              <a:t>“The Institute shall exist to model best practices in authorizing charter schools […].”</a:t>
            </a:r>
          </a:p>
        </p:txBody>
      </p:sp>
    </p:spTree>
    <p:extLst>
      <p:ext uri="{BB962C8B-B14F-4D97-AF65-F5344CB8AC3E}">
        <p14:creationId xmlns:p14="http://schemas.microsoft.com/office/powerpoint/2010/main" val="907345005"/>
      </p:ext>
    </p:extLst>
  </p:cSld>
  <p:clrMapOvr>
    <a:masterClrMapping/>
  </p:clrMapOvr>
  <mc:AlternateContent xmlns:mc="http://schemas.openxmlformats.org/markup-compatibility/2006" xmlns:p14="http://schemas.microsoft.com/office/powerpoint/2010/main">
    <mc:Choice Requires="p14">
      <p:transition spd="slow" p14:dur="2000" advTm="35431"/>
    </mc:Choice>
    <mc:Fallback xmlns="">
      <p:transition spd="slow" advTm="3543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450AA853-8184-4047-9AC3-D0865708D4C7}"/>
              </a:ext>
            </a:extLst>
          </p:cNvPr>
          <p:cNvSpPr>
            <a:spLocks noGrp="1"/>
          </p:cNvSpPr>
          <p:nvPr>
            <p:ph type="title"/>
          </p:nvPr>
        </p:nvSpPr>
        <p:spPr>
          <a:xfrm>
            <a:off x="893700" y="274650"/>
            <a:ext cx="7691500" cy="1143000"/>
          </a:xfrm>
        </p:spPr>
        <p:txBody>
          <a:bodyPr>
            <a:noAutofit/>
          </a:bodyPr>
          <a:lstStyle/>
          <a:p>
            <a:r>
              <a:rPr lang="en-US" dirty="0">
                <a:solidFill>
                  <a:schemeClr val="tx1"/>
                </a:solidFill>
                <a:latin typeface="Arial" panose="020B0604020202020204" pitchFamily="34" charset="0"/>
                <a:cs typeface="Arial" panose="020B0604020202020204" pitchFamily="34" charset="0"/>
              </a:rPr>
              <a:t>Assigning Responsibilities:</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CSI and School</a:t>
            </a:r>
          </a:p>
        </p:txBody>
      </p:sp>
      <p:graphicFrame>
        <p:nvGraphicFramePr>
          <p:cNvPr id="7" name="Table 6"/>
          <p:cNvGraphicFramePr>
            <a:graphicFrameLocks noGrp="1"/>
          </p:cNvGraphicFramePr>
          <p:nvPr>
            <p:extLst>
              <p:ext uri="{D42A27DB-BD31-4B8C-83A1-F6EECF244321}">
                <p14:modId xmlns:p14="http://schemas.microsoft.com/office/powerpoint/2010/main" val="887600716"/>
              </p:ext>
            </p:extLst>
          </p:nvPr>
        </p:nvGraphicFramePr>
        <p:xfrm>
          <a:off x="433540" y="1706418"/>
          <a:ext cx="8354860" cy="4177146"/>
        </p:xfrm>
        <a:graphic>
          <a:graphicData uri="http://schemas.openxmlformats.org/drawingml/2006/table">
            <a:tbl>
              <a:tblPr firstRow="1" bandRow="1">
                <a:tableStyleId>{5C22544A-7EE6-4342-B048-85BDC9FD1C3A}</a:tableStyleId>
              </a:tblPr>
              <a:tblGrid>
                <a:gridCol w="4177430">
                  <a:extLst>
                    <a:ext uri="{9D8B030D-6E8A-4147-A177-3AD203B41FA5}">
                      <a16:colId xmlns:a16="http://schemas.microsoft.com/office/drawing/2014/main" val="20000"/>
                    </a:ext>
                  </a:extLst>
                </a:gridCol>
                <a:gridCol w="4177430">
                  <a:extLst>
                    <a:ext uri="{9D8B030D-6E8A-4147-A177-3AD203B41FA5}">
                      <a16:colId xmlns:a16="http://schemas.microsoft.com/office/drawing/2014/main" val="20001"/>
                    </a:ext>
                  </a:extLst>
                </a:gridCol>
              </a:tblGrid>
              <a:tr h="857807">
                <a:tc>
                  <a:txBody>
                    <a:bodyPr/>
                    <a:lstStyle/>
                    <a:p>
                      <a:pPr algn="ctr"/>
                      <a:r>
                        <a:rPr lang="en-US" sz="2000" dirty="0">
                          <a:latin typeface="Arial" panose="020B0604020202020204" pitchFamily="34" charset="0"/>
                          <a:cs typeface="Arial" panose="020B0604020202020204" pitchFamily="34" charset="0"/>
                        </a:rPr>
                        <a:t>CSI</a:t>
                      </a:r>
                    </a:p>
                  </a:txBody>
                  <a:tcPr/>
                </a:tc>
                <a:tc>
                  <a:txBody>
                    <a:bodyPr/>
                    <a:lstStyle/>
                    <a:p>
                      <a:pPr algn="ctr"/>
                      <a:r>
                        <a:rPr lang="en-US" sz="2000" dirty="0">
                          <a:latin typeface="Arial" panose="020B0604020202020204" pitchFamily="34" charset="0"/>
                          <a:cs typeface="Arial" panose="020B0604020202020204" pitchFamily="34" charset="0"/>
                        </a:rPr>
                        <a:t>School</a:t>
                      </a:r>
                    </a:p>
                    <a:p>
                      <a:pPr algn="ctr"/>
                      <a:r>
                        <a:rPr lang="en-US" sz="2000" dirty="0">
                          <a:latin typeface="Arial" panose="020B0604020202020204" pitchFamily="34" charset="0"/>
                          <a:cs typeface="Arial" panose="020B0604020202020204" pitchFamily="34" charset="0"/>
                        </a:rPr>
                        <a:t> (Board and School Leader)</a:t>
                      </a:r>
                    </a:p>
                  </a:txBody>
                  <a:tcPr>
                    <a:solidFill>
                      <a:srgbClr val="008CA0"/>
                    </a:solidFill>
                  </a:tcPr>
                </a:tc>
                <a:extLst>
                  <a:ext uri="{0D108BD9-81ED-4DB2-BD59-A6C34878D82A}">
                    <a16:rowId xmlns:a16="http://schemas.microsoft.com/office/drawing/2014/main" val="10000"/>
                  </a:ext>
                </a:extLst>
              </a:tr>
              <a:tr h="1603725">
                <a:tc>
                  <a:txBody>
                    <a:bodyPr/>
                    <a:lstStyle/>
                    <a:p>
                      <a:r>
                        <a:rPr lang="en-US" sz="2000" dirty="0">
                          <a:latin typeface="Arial" panose="020B0604020202020204" pitchFamily="34" charset="0"/>
                          <a:cs typeface="Arial" panose="020B0604020202020204" pitchFamily="34" charset="0"/>
                        </a:rPr>
                        <a:t>Broad</a:t>
                      </a:r>
                      <a:r>
                        <a:rPr lang="en-US" sz="2000" baseline="0" dirty="0">
                          <a:latin typeface="Arial" panose="020B0604020202020204" pitchFamily="34" charset="0"/>
                          <a:cs typeface="Arial" panose="020B0604020202020204" pitchFamily="34" charset="0"/>
                        </a:rPr>
                        <a:t> oversight responsibilities – ensure compliance with applicable laws, regulations, CSI policies and charter contract</a:t>
                      </a:r>
                      <a:endParaRPr lang="en-US" sz="2000" dirty="0">
                        <a:latin typeface="Arial" panose="020B0604020202020204" pitchFamily="34" charset="0"/>
                        <a:cs typeface="Arial" panose="020B0604020202020204" pitchFamily="34" charset="0"/>
                      </a:endParaRPr>
                    </a:p>
                  </a:txBody>
                  <a:tcPr/>
                </a:tc>
                <a:tc>
                  <a:txBody>
                    <a:bodyPr/>
                    <a:lstStyle/>
                    <a:p>
                      <a:r>
                        <a:rPr lang="en-US" sz="2000" dirty="0">
                          <a:latin typeface="Arial" panose="020B0604020202020204" pitchFamily="34" charset="0"/>
                          <a:cs typeface="Arial" panose="020B0604020202020204" pitchFamily="34" charset="0"/>
                        </a:rPr>
                        <a:t>Compliance with applicable</a:t>
                      </a:r>
                      <a:r>
                        <a:rPr lang="en-US" sz="2000" baseline="0" dirty="0">
                          <a:latin typeface="Arial" panose="020B0604020202020204" pitchFamily="34" charset="0"/>
                          <a:cs typeface="Arial" panose="020B0604020202020204" pitchFamily="34" charset="0"/>
                        </a:rPr>
                        <a:t> laws, regulations, CSI policies and charter contract</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857807">
                <a:tc>
                  <a:txBody>
                    <a:bodyPr/>
                    <a:lstStyle/>
                    <a:p>
                      <a:r>
                        <a:rPr lang="en-US" sz="2000" dirty="0">
                          <a:latin typeface="Arial" panose="020B0604020202020204" pitchFamily="34" charset="0"/>
                          <a:cs typeface="Arial" panose="020B0604020202020204" pitchFamily="34" charset="0"/>
                        </a:rPr>
                        <a:t>Communicate with schools when issues of non-compliance arise</a:t>
                      </a:r>
                    </a:p>
                  </a:txBody>
                  <a:tcPr/>
                </a:tc>
                <a:tc>
                  <a:txBody>
                    <a:bodyPr/>
                    <a:lstStyle/>
                    <a:p>
                      <a:r>
                        <a:rPr lang="en-US" sz="2000" dirty="0">
                          <a:latin typeface="Arial" panose="020B0604020202020204" pitchFamily="34" charset="0"/>
                          <a:cs typeface="Arial" panose="020B0604020202020204" pitchFamily="34" charset="0"/>
                        </a:rPr>
                        <a:t>Communicate with CSI when issues of non-compliance</a:t>
                      </a:r>
                      <a:r>
                        <a:rPr lang="en-US" sz="2000" baseline="0" dirty="0">
                          <a:latin typeface="Arial" panose="020B0604020202020204" pitchFamily="34" charset="0"/>
                          <a:cs typeface="Arial" panose="020B0604020202020204" pitchFamily="34" charset="0"/>
                        </a:rPr>
                        <a:t> arise</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57807">
                <a:tc>
                  <a:txBody>
                    <a:bodyPr/>
                    <a:lstStyle/>
                    <a:p>
                      <a:r>
                        <a:rPr lang="en-US" sz="2000" dirty="0">
                          <a:latin typeface="Arial" panose="020B0604020202020204" pitchFamily="34" charset="0"/>
                          <a:cs typeface="Arial" panose="020B0604020202020204" pitchFamily="34" charset="0"/>
                        </a:rPr>
                        <a:t>When available, provide support in remedying areas of noncompliance</a:t>
                      </a:r>
                    </a:p>
                  </a:txBody>
                  <a:tcPr/>
                </a:tc>
                <a:tc>
                  <a:txBody>
                    <a:bodyPr/>
                    <a:lstStyle/>
                    <a:p>
                      <a:r>
                        <a:rPr lang="en-US" sz="2000" dirty="0">
                          <a:latin typeface="Arial" panose="020B0604020202020204" pitchFamily="34" charset="0"/>
                          <a:cs typeface="Arial" panose="020B0604020202020204" pitchFamily="34" charset="0"/>
                        </a:rPr>
                        <a:t>Remedy areas of noncompliance</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13611700"/>
      </p:ext>
    </p:extLst>
  </p:cSld>
  <p:clrMapOvr>
    <a:masterClrMapping/>
  </p:clrMapOvr>
  <mc:AlternateContent xmlns:mc="http://schemas.openxmlformats.org/markup-compatibility/2006" xmlns:p14="http://schemas.microsoft.com/office/powerpoint/2010/main">
    <mc:Choice Requires="p14">
      <p:transition spd="slow" p14:dur="2000" advTm="39328"/>
    </mc:Choice>
    <mc:Fallback xmlns="">
      <p:transition spd="slow" advTm="393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45563DD4-B6BF-43DA-A06C-3EB4D07A1810}"/>
              </a:ext>
            </a:extLst>
          </p:cNvPr>
          <p:cNvSpPr>
            <a:spLocks noGrp="1"/>
          </p:cNvSpPr>
          <p:nvPr>
            <p:ph type="title"/>
          </p:nvPr>
        </p:nvSpPr>
        <p:spPr>
          <a:xfrm>
            <a:off x="893700" y="274650"/>
            <a:ext cx="7457820" cy="1143000"/>
          </a:xfrm>
        </p:spPr>
        <p:txBody>
          <a:bodyPr>
            <a:noAutofit/>
          </a:bodyPr>
          <a:lstStyle/>
          <a:p>
            <a:r>
              <a:rPr lang="en-US" dirty="0">
                <a:solidFill>
                  <a:schemeClr val="tx1"/>
                </a:solidFill>
                <a:latin typeface="Arial" panose="020B0604020202020204" pitchFamily="34" charset="0"/>
                <a:cs typeface="Arial" panose="020B0604020202020204" pitchFamily="34" charset="0"/>
              </a:rPr>
              <a:t>Ongoing Monitoring: Organizational Submissions</a:t>
            </a:r>
          </a:p>
        </p:txBody>
      </p:sp>
      <p:sp>
        <p:nvSpPr>
          <p:cNvPr id="2" name="TextBox 1">
            <a:extLst>
              <a:ext uri="{FF2B5EF4-FFF2-40B4-BE49-F238E27FC236}">
                <a16:creationId xmlns:a16="http://schemas.microsoft.com/office/drawing/2014/main" id="{375B148A-071C-1C30-2BCE-B9A65BC2FE81}"/>
              </a:ext>
            </a:extLst>
          </p:cNvPr>
          <p:cNvSpPr txBox="1"/>
          <p:nvPr/>
        </p:nvSpPr>
        <p:spPr>
          <a:xfrm>
            <a:off x="893700" y="2694562"/>
            <a:ext cx="7457820" cy="1569660"/>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To see the current year’s submissions schedule, see:</a:t>
            </a:r>
          </a:p>
          <a:p>
            <a:endParaRPr lang="en-US" sz="2400" dirty="0">
              <a:latin typeface="Arial" panose="020B0604020202020204" pitchFamily="34" charset="0"/>
              <a:cs typeface="Arial" panose="020B0604020202020204" pitchFamily="34" charset="0"/>
            </a:endParaRPr>
          </a:p>
          <a:p>
            <a:pPr algn="ctr"/>
            <a:r>
              <a:rPr lang="en-US" sz="2400" dirty="0">
                <a:latin typeface="Arial" panose="020B0604020202020204" pitchFamily="34" charset="0"/>
                <a:cs typeface="Arial" panose="020B0604020202020204" pitchFamily="34" charset="0"/>
                <a:hlinkClick r:id="rId3"/>
              </a:rPr>
              <a:t>https://resources.csi.state.co.us/organizational-submissions/</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82926564"/>
      </p:ext>
    </p:extLst>
  </p:cSld>
  <p:clrMapOvr>
    <a:masterClrMapping/>
  </p:clrMapOvr>
  <mc:AlternateContent xmlns:mc="http://schemas.openxmlformats.org/markup-compatibility/2006" xmlns:p14="http://schemas.microsoft.com/office/powerpoint/2010/main">
    <mc:Choice Requires="p14">
      <p:transition spd="slow" p14:dur="2000" advTm="24779"/>
    </mc:Choice>
    <mc:Fallback xmlns="">
      <p:transition spd="slow" advTm="2477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17446E96-EF58-4659-9D34-292D3E872F70}"/>
              </a:ext>
            </a:extLst>
          </p:cNvPr>
          <p:cNvSpPr>
            <a:spLocks noGrp="1"/>
          </p:cNvSpPr>
          <p:nvPr>
            <p:ph type="title"/>
          </p:nvPr>
        </p:nvSpPr>
        <p:spPr>
          <a:xfrm>
            <a:off x="893700" y="274650"/>
            <a:ext cx="7869300" cy="1143000"/>
          </a:xfrm>
        </p:spPr>
        <p:txBody>
          <a:bodyPr>
            <a:noAutofit/>
          </a:bodyPr>
          <a:lstStyle/>
          <a:p>
            <a:r>
              <a:rPr lang="en-US" dirty="0">
                <a:solidFill>
                  <a:schemeClr val="tx1"/>
                </a:solidFill>
                <a:latin typeface="Arial" panose="020B0604020202020204" pitchFamily="34" charset="0"/>
                <a:cs typeface="Arial" panose="020B0604020202020204" pitchFamily="34" charset="0"/>
              </a:rPr>
              <a:t>Ongoing Monitoring: Assurance of Compliance</a:t>
            </a:r>
          </a:p>
        </p:txBody>
      </p:sp>
      <p:pic>
        <p:nvPicPr>
          <p:cNvPr id="3" name="Picture 2" descr="A screenshot of federal, state, rule and policy">
            <a:extLst>
              <a:ext uri="{FF2B5EF4-FFF2-40B4-BE49-F238E27FC236}">
                <a16:creationId xmlns:a16="http://schemas.microsoft.com/office/drawing/2014/main" id="{48077D60-06B2-4428-8E0A-B0ED90789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98" y="1516711"/>
            <a:ext cx="7302875" cy="4400776"/>
          </a:xfrm>
          <a:prstGeom prst="rect">
            <a:avLst/>
          </a:prstGeom>
        </p:spPr>
      </p:pic>
    </p:spTree>
    <p:extLst>
      <p:ext uri="{BB962C8B-B14F-4D97-AF65-F5344CB8AC3E}">
        <p14:creationId xmlns:p14="http://schemas.microsoft.com/office/powerpoint/2010/main" val="878198410"/>
      </p:ext>
    </p:extLst>
  </p:cSld>
  <p:clrMapOvr>
    <a:masterClrMapping/>
  </p:clrMapOvr>
  <mc:AlternateContent xmlns:mc="http://schemas.openxmlformats.org/markup-compatibility/2006" xmlns:p14="http://schemas.microsoft.com/office/powerpoint/2010/main">
    <mc:Choice Requires="p14">
      <p:transition spd="slow" p14:dur="2000" advTm="20720"/>
    </mc:Choice>
    <mc:Fallback xmlns="">
      <p:transition spd="slow" advTm="2072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3" name="Title 2">
            <a:extLst>
              <a:ext uri="{FF2B5EF4-FFF2-40B4-BE49-F238E27FC236}">
                <a16:creationId xmlns:a16="http://schemas.microsoft.com/office/drawing/2014/main" id="{D6A48AE7-656A-466B-9C8C-8FF1CB1346F2}"/>
              </a:ext>
            </a:extLst>
          </p:cNvPr>
          <p:cNvSpPr>
            <a:spLocks noGrp="1"/>
          </p:cNvSpPr>
          <p:nvPr>
            <p:ph type="title"/>
          </p:nvPr>
        </p:nvSpPr>
        <p:spPr>
          <a:xfrm>
            <a:off x="893700" y="274650"/>
            <a:ext cx="7691500" cy="1143000"/>
          </a:xfrm>
        </p:spPr>
        <p:txBody>
          <a:bodyPr>
            <a:noAutofit/>
          </a:bodyPr>
          <a:lstStyle/>
          <a:p>
            <a:r>
              <a:rPr lang="en-US" dirty="0">
                <a:solidFill>
                  <a:schemeClr val="tx1"/>
                </a:solidFill>
                <a:latin typeface="Arial" panose="020B0604020202020204" pitchFamily="34" charset="0"/>
                <a:cs typeface="Arial" panose="020B0604020202020204" pitchFamily="34" charset="0"/>
              </a:rPr>
              <a:t>Ongoing Monitoring: Assurance of Compliance</a:t>
            </a:r>
          </a:p>
        </p:txBody>
      </p:sp>
      <p:pic>
        <p:nvPicPr>
          <p:cNvPr id="4" name="Picture 3" descr="A screenshot of governance, records, and charter schools">
            <a:extLst>
              <a:ext uri="{FF2B5EF4-FFF2-40B4-BE49-F238E27FC236}">
                <a16:creationId xmlns:a16="http://schemas.microsoft.com/office/drawing/2014/main" id="{19881949-AD2D-4D15-83A6-C4453CF9F979}"/>
              </a:ext>
            </a:extLst>
          </p:cNvPr>
          <p:cNvPicPr>
            <a:picLocks noChangeAspect="1"/>
          </p:cNvPicPr>
          <p:nvPr/>
        </p:nvPicPr>
        <p:blipFill rotWithShape="1">
          <a:blip r:embed="rId3">
            <a:extLst>
              <a:ext uri="{28A0092B-C50C-407E-A947-70E740481C1C}">
                <a14:useLocalDpi xmlns:a14="http://schemas.microsoft.com/office/drawing/2010/main" val="0"/>
              </a:ext>
            </a:extLst>
          </a:blip>
          <a:srcRect t="1882"/>
          <a:stretch/>
        </p:blipFill>
        <p:spPr>
          <a:xfrm>
            <a:off x="25052" y="1741117"/>
            <a:ext cx="9144000" cy="4156981"/>
          </a:xfrm>
          <a:prstGeom prst="rect">
            <a:avLst/>
          </a:prstGeom>
        </p:spPr>
      </p:pic>
    </p:spTree>
    <p:extLst>
      <p:ext uri="{BB962C8B-B14F-4D97-AF65-F5344CB8AC3E}">
        <p14:creationId xmlns:p14="http://schemas.microsoft.com/office/powerpoint/2010/main" val="2394271036"/>
      </p:ext>
    </p:extLst>
  </p:cSld>
  <p:clrMapOvr>
    <a:masterClrMapping/>
  </p:clrMapOvr>
  <mc:AlternateContent xmlns:mc="http://schemas.openxmlformats.org/markup-compatibility/2006" xmlns:p14="http://schemas.microsoft.com/office/powerpoint/2010/main">
    <mc:Choice Requires="p14">
      <p:transition spd="slow" p14:dur="2000" advTm="26175"/>
    </mc:Choice>
    <mc:Fallback xmlns="">
      <p:transition spd="slow" advTm="261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aphicFrame>
        <p:nvGraphicFramePr>
          <p:cNvPr id="4" name="Shape 125" descr="School board materials, enrollment audit">
            <a:extLst>
              <a:ext uri="{FF2B5EF4-FFF2-40B4-BE49-F238E27FC236}">
                <a16:creationId xmlns:a16="http://schemas.microsoft.com/office/drawing/2014/main" id="{236CBA1C-DEBF-4CF7-B36F-92E82B53AB43}"/>
              </a:ext>
            </a:extLst>
          </p:cNvPr>
          <p:cNvGraphicFramePr/>
          <p:nvPr>
            <p:extLst>
              <p:ext uri="{D42A27DB-BD31-4B8C-83A1-F6EECF244321}">
                <p14:modId xmlns:p14="http://schemas.microsoft.com/office/powerpoint/2010/main" val="3106945274"/>
              </p:ext>
            </p:extLst>
          </p:nvPr>
        </p:nvGraphicFramePr>
        <p:xfrm>
          <a:off x="628650" y="1254124"/>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E8D7257F-AA97-49E4-8FFA-0695C921B96E}"/>
              </a:ext>
            </a:extLst>
          </p:cNvPr>
          <p:cNvSpPr>
            <a:spLocks noGrp="1"/>
          </p:cNvSpPr>
          <p:nvPr>
            <p:ph type="title"/>
          </p:nvPr>
        </p:nvSpPr>
        <p:spPr/>
        <p:txBody>
          <a:bodyPr>
            <a:noAutofit/>
          </a:bodyPr>
          <a:lstStyle/>
          <a:p>
            <a:r>
              <a:rPr lang="en-US" dirty="0">
                <a:solidFill>
                  <a:schemeClr val="tx1"/>
                </a:solidFill>
                <a:latin typeface="Arial" panose="020B0604020202020204" pitchFamily="34" charset="0"/>
                <a:cs typeface="Arial" panose="020B0604020202020204" pitchFamily="34" charset="0"/>
              </a:rPr>
              <a:t>Ongoing Monitoring: </a:t>
            </a:r>
            <a:br>
              <a:rPr lang="en-US" dirty="0">
                <a:solidFill>
                  <a:schemeClr val="tx1"/>
                </a:solidFill>
                <a:latin typeface="Arial" panose="020B0604020202020204" pitchFamily="34" charset="0"/>
                <a:cs typeface="Arial" panose="020B0604020202020204" pitchFamily="34" charset="0"/>
              </a:rPr>
            </a:br>
            <a:r>
              <a:rPr lang="en-US" dirty="0">
                <a:solidFill>
                  <a:schemeClr val="tx1"/>
                </a:solidFill>
                <a:latin typeface="Arial" panose="020B0604020202020204" pitchFamily="34" charset="0"/>
                <a:cs typeface="Arial" panose="020B0604020202020204" pitchFamily="34" charset="0"/>
              </a:rPr>
              <a:t>Audits</a:t>
            </a:r>
          </a:p>
        </p:txBody>
      </p:sp>
    </p:spTree>
    <p:extLst>
      <p:ext uri="{BB962C8B-B14F-4D97-AF65-F5344CB8AC3E}">
        <p14:creationId xmlns:p14="http://schemas.microsoft.com/office/powerpoint/2010/main" val="3507195025"/>
      </p:ext>
    </p:extLst>
  </p:cSld>
  <p:clrMapOvr>
    <a:masterClrMapping/>
  </p:clrMapOvr>
  <mc:AlternateContent xmlns:mc="http://schemas.openxmlformats.org/markup-compatibility/2006" xmlns:p14="http://schemas.microsoft.com/office/powerpoint/2010/main">
    <mc:Choice Requires="p14">
      <p:transition spd="slow" p14:dur="2000" advTm="26630"/>
    </mc:Choice>
    <mc:Fallback xmlns="">
      <p:transition spd="slow" advTm="26630"/>
    </mc:Fallback>
  </mc:AlternateContent>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1005</TotalTime>
  <Words>3234</Words>
  <Application>Microsoft Office PowerPoint</Application>
  <PresentationFormat>On-screen Show (4:3)</PresentationFormat>
  <Paragraphs>200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arial</vt:lpstr>
      <vt:lpstr>Calibri</vt:lpstr>
      <vt:lpstr>Verdana</vt:lpstr>
      <vt:lpstr>Office Theme</vt:lpstr>
      <vt:lpstr>Compliance Monitoring</vt:lpstr>
      <vt:lpstr>Objective</vt:lpstr>
      <vt:lpstr>Statutory Obligation</vt:lpstr>
      <vt:lpstr>Statutory Obligation</vt:lpstr>
      <vt:lpstr>Assigning Responsibilities: CSI and School</vt:lpstr>
      <vt:lpstr>Ongoing Monitoring: Organizational Submissions</vt:lpstr>
      <vt:lpstr>Ongoing Monitoring: Assurance of Compliance</vt:lpstr>
      <vt:lpstr>Ongoing Monitoring: Assurance of Compliance</vt:lpstr>
      <vt:lpstr>Ongoing Monitoring:  Audits</vt:lpstr>
      <vt:lpstr>Ongoing Monitoring: Other Department Submissions</vt:lpstr>
      <vt:lpstr>CSI School Compliance Policy</vt:lpstr>
      <vt:lpstr>Non-Compliance Notice Escalation Process</vt:lpstr>
      <vt:lpstr>CSI School Compliance Policy: Formal Reminder </vt:lpstr>
      <vt:lpstr>CSI School Compliance Policy: Notice of Concern</vt:lpstr>
      <vt:lpstr>CSI School Compliance Policy: Notice of Breach</vt:lpstr>
      <vt:lpstr>When a School May Be Out of Compliance</vt:lpstr>
      <vt:lpstr>CSI School Compliance Policy: Remedies</vt:lpstr>
      <vt:lpstr>Effective Communications:  CSI Responsibilities</vt:lpstr>
      <vt:lpstr>Effective Communications: School Responsibilities</vt:lpstr>
      <vt:lpstr>Effective Communications:  School Responsibilities</vt:lpstr>
      <vt:lpstr>Questions for Boards</vt:lpstr>
      <vt:lpstr>Resources</vt:lpstr>
      <vt:lpstr>Thanks!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Aragon, Stephanie</dc:creator>
  <cp:lastModifiedBy>Oberg, Amanda</cp:lastModifiedBy>
  <cp:revision>84</cp:revision>
  <dcterms:created xsi:type="dcterms:W3CDTF">2020-06-29T17:14:40Z</dcterms:created>
  <dcterms:modified xsi:type="dcterms:W3CDTF">2024-03-07T16:59:41Z</dcterms:modified>
</cp:coreProperties>
</file>