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7" r:id="rId2"/>
    <p:sldId id="258" r:id="rId3"/>
    <p:sldId id="260" r:id="rId4"/>
    <p:sldId id="259" r:id="rId5"/>
    <p:sldId id="261" r:id="rId6"/>
    <p:sldId id="597" r:id="rId7"/>
    <p:sldId id="596" r:id="rId8"/>
    <p:sldId id="265" r:id="rId9"/>
    <p:sldId id="599" r:id="rId10"/>
    <p:sldId id="598" r:id="rId11"/>
    <p:sldId id="600" r:id="rId12"/>
    <p:sldId id="601" r:id="rId13"/>
    <p:sldId id="60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081" autoAdjust="0"/>
  </p:normalViewPr>
  <p:slideViewPr>
    <p:cSldViewPr snapToGrid="0">
      <p:cViewPr varScale="1">
        <p:scale>
          <a:sx n="130" d="100"/>
          <a:sy n="130" d="100"/>
        </p:scale>
        <p:origin x="78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3B2934-6161-463C-A4F4-B378A905818F}"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981282-3901-40F3-B2B0-8901C49FC637}" type="slidenum">
              <a:rPr lang="en-US" smtClean="0"/>
              <a:t>‹#›</a:t>
            </a:fld>
            <a:endParaRPr lang="en-US"/>
          </a:p>
        </p:txBody>
      </p:sp>
    </p:spTree>
    <p:extLst>
      <p:ext uri="{BB962C8B-B14F-4D97-AF65-F5344CB8AC3E}">
        <p14:creationId xmlns:p14="http://schemas.microsoft.com/office/powerpoint/2010/main" val="1880729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aehcy.org/educational-resource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center.serve.org/nche/web/online_tr.php"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doing this updated training because some interpretation of the law has shifted, as well as there are new personnel involved both in CSI and in the schools. We want to improve the dissemination of information, as well as the quality of our consultation.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DA0AD7-37E4-4089-961E-8FEDC72AFD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871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80879-A918-4CEA-B16D-8B2D9CFA9E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750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doesn’t mean students and/or families are forced to accept assistance, it means that we as schools have a duty &amp; responsibility to serve our students and families &amp; to inform them of their rights. When we know students who qualify for McKinney-Vento &amp; we say, “they don’t want help right now” we are knowingly depriving them of their federal rights.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80879-A918-4CEA-B16D-8B2D9CFA9E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750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solidFill>
                  <a:srgbClr val="455FA9"/>
                </a:solidFill>
                <a:hlinkClick r:id="rId3"/>
              </a:rPr>
              <a:t>http://www.naehcy.org/educational-resources/ </a:t>
            </a:r>
            <a:endParaRPr lang="en-US" sz="1200" dirty="0">
              <a:solidFill>
                <a:srgbClr val="455FA9"/>
              </a:solidFill>
            </a:endParaRPr>
          </a:p>
          <a:p>
            <a:pPr lvl="1"/>
            <a:r>
              <a:rPr lang="en-US" sz="1200" dirty="0">
                <a:solidFill>
                  <a:srgbClr val="455FA9"/>
                </a:solidFill>
                <a:hlinkClick r:id="rId4"/>
              </a:rPr>
              <a:t>http://center.serve.org/nche/web/online_tr.php</a:t>
            </a:r>
            <a:endParaRPr lang="en-US" sz="1200" dirty="0">
              <a:solidFill>
                <a:srgbClr val="455FA9"/>
              </a:solidFill>
            </a:endParaRPr>
          </a:p>
          <a:p>
            <a:endParaRPr lang="en-US" dirty="0"/>
          </a:p>
        </p:txBody>
      </p:sp>
      <p:sp>
        <p:nvSpPr>
          <p:cNvPr id="4" name="Slide Number Placeholder 3"/>
          <p:cNvSpPr>
            <a:spLocks noGrp="1"/>
          </p:cNvSpPr>
          <p:nvPr>
            <p:ph type="sldNum" sz="quarter" idx="5"/>
          </p:nvPr>
        </p:nvSpPr>
        <p:spPr/>
        <p:txBody>
          <a:bodyPr/>
          <a:lstStyle/>
          <a:p>
            <a:fld id="{08981282-3901-40F3-B2B0-8901C49FC637}" type="slidenum">
              <a:rPr lang="en-US" smtClean="0"/>
              <a:t>8</a:t>
            </a:fld>
            <a:endParaRPr lang="en-US"/>
          </a:p>
        </p:txBody>
      </p:sp>
    </p:spTree>
    <p:extLst>
      <p:ext uri="{BB962C8B-B14F-4D97-AF65-F5344CB8AC3E}">
        <p14:creationId xmlns:p14="http://schemas.microsoft.com/office/powerpoint/2010/main" val="4170244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https://nche.ed.gov/wp-content/uploads/2019/01/enrollment.pdf</a:t>
            </a:r>
          </a:p>
        </p:txBody>
      </p:sp>
      <p:sp>
        <p:nvSpPr>
          <p:cNvPr id="4" name="Slide Number Placeholder 3"/>
          <p:cNvSpPr>
            <a:spLocks noGrp="1"/>
          </p:cNvSpPr>
          <p:nvPr>
            <p:ph type="sldNum" sz="quarter" idx="5"/>
          </p:nvPr>
        </p:nvSpPr>
        <p:spPr/>
        <p:txBody>
          <a:bodyPr/>
          <a:lstStyle/>
          <a:p>
            <a:fld id="{08981282-3901-40F3-B2B0-8901C49FC637}" type="slidenum">
              <a:rPr lang="en-US" smtClean="0"/>
              <a:t>9</a:t>
            </a:fld>
            <a:endParaRPr lang="en-US"/>
          </a:p>
        </p:txBody>
      </p:sp>
    </p:spTree>
    <p:extLst>
      <p:ext uri="{BB962C8B-B14F-4D97-AF65-F5344CB8AC3E}">
        <p14:creationId xmlns:p14="http://schemas.microsoft.com/office/powerpoint/2010/main" val="1908489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https://www.cde.state.co.us/cde_english/newcomerstudents</a:t>
            </a:r>
          </a:p>
          <a:p>
            <a:endParaRPr lang="en-US" dirty="0"/>
          </a:p>
          <a:p>
            <a:r>
              <a:rPr lang="en-US" dirty="0"/>
              <a:t>https://www.colorincolorado.org/glossary/newcomer-program</a:t>
            </a:r>
          </a:p>
          <a:p>
            <a:endParaRPr lang="en-US" dirty="0"/>
          </a:p>
          <a:p>
            <a:r>
              <a:rPr lang="en-US" dirty="0"/>
              <a:t>https://ona.colorado.gov/</a:t>
            </a:r>
          </a:p>
        </p:txBody>
      </p:sp>
      <p:sp>
        <p:nvSpPr>
          <p:cNvPr id="4" name="Slide Number Placeholder 3"/>
          <p:cNvSpPr>
            <a:spLocks noGrp="1"/>
          </p:cNvSpPr>
          <p:nvPr>
            <p:ph type="sldNum" sz="quarter" idx="5"/>
          </p:nvPr>
        </p:nvSpPr>
        <p:spPr/>
        <p:txBody>
          <a:bodyPr/>
          <a:lstStyle/>
          <a:p>
            <a:fld id="{08981282-3901-40F3-B2B0-8901C49FC637}" type="slidenum">
              <a:rPr lang="en-US" smtClean="0"/>
              <a:t>10</a:t>
            </a:fld>
            <a:endParaRPr lang="en-US"/>
          </a:p>
        </p:txBody>
      </p:sp>
    </p:spTree>
    <p:extLst>
      <p:ext uri="{BB962C8B-B14F-4D97-AF65-F5344CB8AC3E}">
        <p14:creationId xmlns:p14="http://schemas.microsoft.com/office/powerpoint/2010/main" val="2429875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https://forms.office.com/Pages/ResponsePage.aspx?id=yM9Rp5of206DcJ8cbUvqWif5sy1du7JDpT1iP4FmBPZUOE5LR1lIWUZTRFBWWk1UNTI2T1hUNEE4RS4u</a:t>
            </a:r>
          </a:p>
        </p:txBody>
      </p:sp>
      <p:sp>
        <p:nvSpPr>
          <p:cNvPr id="4" name="Slide Number Placeholder 3"/>
          <p:cNvSpPr>
            <a:spLocks noGrp="1"/>
          </p:cNvSpPr>
          <p:nvPr>
            <p:ph type="sldNum" sz="quarter" idx="5"/>
          </p:nvPr>
        </p:nvSpPr>
        <p:spPr/>
        <p:txBody>
          <a:bodyPr/>
          <a:lstStyle/>
          <a:p>
            <a:fld id="{08981282-3901-40F3-B2B0-8901C49FC637}" type="slidenum">
              <a:rPr lang="en-US" smtClean="0"/>
              <a:t>12</a:t>
            </a:fld>
            <a:endParaRPr lang="en-US"/>
          </a:p>
        </p:txBody>
      </p:sp>
    </p:spTree>
    <p:extLst>
      <p:ext uri="{BB962C8B-B14F-4D97-AF65-F5344CB8AC3E}">
        <p14:creationId xmlns:p14="http://schemas.microsoft.com/office/powerpoint/2010/main" val="13164596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755207"/>
            <a:ext cx="103632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914400" y="3885824"/>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5938247" y="3469353"/>
            <a:ext cx="7218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6659863" y="3469353"/>
            <a:ext cx="7218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7218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721427" y="3469353"/>
            <a:ext cx="52167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8000" y="6040774"/>
            <a:ext cx="2259168" cy="529038"/>
          </a:xfrm>
          <a:prstGeom prst="rect">
            <a:avLst/>
          </a:prstGeom>
        </p:spPr>
      </p:pic>
    </p:spTree>
    <p:extLst>
      <p:ext uri="{BB962C8B-B14F-4D97-AF65-F5344CB8AC3E}">
        <p14:creationId xmlns:p14="http://schemas.microsoft.com/office/powerpoint/2010/main" val="2072047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7"/>
            <a:ext cx="2618511" cy="365125"/>
          </a:xfrm>
          <a:prstGeom prst="rect">
            <a:avLst/>
          </a:prstGeom>
        </p:spPr>
        <p:txBody>
          <a:bodyPr/>
          <a:lstStyle>
            <a:lvl1pPr algn="l">
              <a:defRPr/>
            </a:lvl1pPr>
          </a:lstStyle>
          <a:p>
            <a:fld id="{2258B56D-D995-427E-BB1A-BCE7E3EA5A63}" type="datetime1">
              <a:rPr lang="en-US" smtClean="0"/>
              <a:t>3/4/2024</a:t>
            </a:fld>
            <a:endParaRPr lang="en-US" dirty="0"/>
          </a:p>
        </p:txBody>
      </p:sp>
      <p:sp>
        <p:nvSpPr>
          <p:cNvPr id="6" name="Footer Placeholder 5"/>
          <p:cNvSpPr>
            <a:spLocks noGrp="1"/>
          </p:cNvSpPr>
          <p:nvPr>
            <p:ph type="ftr" sz="quarter" idx="11"/>
          </p:nvPr>
        </p:nvSpPr>
        <p:spPr>
          <a:xfrm>
            <a:off x="4800600" y="6459787"/>
            <a:ext cx="4648200" cy="365125"/>
          </a:xfrm>
          <a:prstGeom prst="rect">
            <a:avLst/>
          </a:prstGeo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a:xfrm>
            <a:off x="10608382" y="6441256"/>
            <a:ext cx="1312025" cy="365125"/>
          </a:xfrm>
          <a:prstGeom prst="rect">
            <a:avLst/>
          </a:prstGeom>
        </p:spPr>
        <p:txBody>
          <a:bodyPr/>
          <a:lstStyle>
            <a:lvl1pPr>
              <a:defRPr>
                <a:solidFill>
                  <a:schemeClr val="tx2"/>
                </a:solidFill>
              </a:defRPr>
            </a:lvl1pPr>
          </a:lstStyle>
          <a:p>
            <a:fld id="{4FAB73BC-B049-4115-A692-8D63A059BFB8}" type="slidenum">
              <a:rPr lang="en-US" smtClean="0"/>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764" y="6470778"/>
            <a:ext cx="561787" cy="317244"/>
          </a:xfrm>
          <a:prstGeom prst="rect">
            <a:avLst/>
          </a:prstGeom>
        </p:spPr>
      </p:pic>
    </p:spTree>
    <p:extLst>
      <p:ext uri="{BB962C8B-B14F-4D97-AF65-F5344CB8AC3E}">
        <p14:creationId xmlns:p14="http://schemas.microsoft.com/office/powerpoint/2010/main" val="186713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7595938" y="6755102"/>
            <a:ext cx="1868905"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9464842" y="6755100"/>
            <a:ext cx="272715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1" y="6755100"/>
            <a:ext cx="1965156"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965157" y="6755100"/>
            <a:ext cx="5630779"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8317" y="122933"/>
            <a:ext cx="1315500" cy="174724"/>
          </a:xfrm>
          <a:prstGeom prst="rect">
            <a:avLst/>
          </a:prstGeom>
        </p:spPr>
      </p:pic>
    </p:spTree>
    <p:extLst>
      <p:ext uri="{BB962C8B-B14F-4D97-AF65-F5344CB8AC3E}">
        <p14:creationId xmlns:p14="http://schemas.microsoft.com/office/powerpoint/2010/main" val="757792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7595938" y="6755102"/>
            <a:ext cx="1868905"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9464842" y="6755100"/>
            <a:ext cx="272715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1" y="6755100"/>
            <a:ext cx="1965156"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965157" y="6755100"/>
            <a:ext cx="5630779"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8317" y="122933"/>
            <a:ext cx="1315500" cy="174724"/>
          </a:xfrm>
          <a:prstGeom prst="rect">
            <a:avLst/>
          </a:prstGeom>
        </p:spPr>
      </p:pic>
    </p:spTree>
    <p:extLst>
      <p:ext uri="{BB962C8B-B14F-4D97-AF65-F5344CB8AC3E}">
        <p14:creationId xmlns:p14="http://schemas.microsoft.com/office/powerpoint/2010/main" val="3882079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6623575" y="2071864"/>
            <a:ext cx="19572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8580775" y="2071865"/>
            <a:ext cx="3627268"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2"/>
            <a:ext cx="3152275"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3152273" y="2071863"/>
            <a:ext cx="2337883"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5022149" y="1552771"/>
            <a:ext cx="19572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26549" y="146610"/>
            <a:ext cx="1315500" cy="174724"/>
          </a:xfrm>
          <a:prstGeom prst="rect">
            <a:avLst/>
          </a:prstGeom>
        </p:spPr>
      </p:pic>
      <p:sp>
        <p:nvSpPr>
          <p:cNvPr id="10" name="Text Placeholder 9"/>
          <p:cNvSpPr>
            <a:spLocks noGrp="1"/>
          </p:cNvSpPr>
          <p:nvPr>
            <p:ph type="body" sz="quarter" idx="10"/>
          </p:nvPr>
        </p:nvSpPr>
        <p:spPr>
          <a:xfrm>
            <a:off x="1800049" y="2584134"/>
            <a:ext cx="8826500"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3880144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0288" y="154631"/>
            <a:ext cx="1754000" cy="174724"/>
          </a:xfrm>
          <a:prstGeom prst="rect">
            <a:avLst/>
          </a:prstGeom>
        </p:spPr>
      </p:pic>
      <p:sp>
        <p:nvSpPr>
          <p:cNvPr id="7" name="Shape 60"/>
          <p:cNvSpPr/>
          <p:nvPr userDrawn="1"/>
        </p:nvSpPr>
        <p:spPr>
          <a:xfrm>
            <a:off x="9808488" y="6755100"/>
            <a:ext cx="11916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8" name="Shape 61"/>
          <p:cNvSpPr/>
          <p:nvPr userDrawn="1"/>
        </p:nvSpPr>
        <p:spPr>
          <a:xfrm>
            <a:off x="11000416" y="6755100"/>
            <a:ext cx="11916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9" name="Shape 62"/>
          <p:cNvSpPr/>
          <p:nvPr userDrawn="1"/>
        </p:nvSpPr>
        <p:spPr>
          <a:xfrm>
            <a:off x="0" y="6755100"/>
            <a:ext cx="1191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0" name="Shape 63"/>
          <p:cNvSpPr/>
          <p:nvPr userDrawn="1"/>
        </p:nvSpPr>
        <p:spPr>
          <a:xfrm>
            <a:off x="1191613" y="6755100"/>
            <a:ext cx="86168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Tree>
    <p:extLst>
      <p:ext uri="{BB962C8B-B14F-4D97-AF65-F5344CB8AC3E}">
        <p14:creationId xmlns:p14="http://schemas.microsoft.com/office/powerpoint/2010/main" val="1572290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9808488" y="6755100"/>
            <a:ext cx="11916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6" name="Shape 80"/>
          <p:cNvSpPr/>
          <p:nvPr userDrawn="1"/>
        </p:nvSpPr>
        <p:spPr>
          <a:xfrm>
            <a:off x="11000416" y="6755100"/>
            <a:ext cx="11916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7" name="Shape 81"/>
          <p:cNvSpPr/>
          <p:nvPr userDrawn="1"/>
        </p:nvSpPr>
        <p:spPr>
          <a:xfrm>
            <a:off x="0" y="6755100"/>
            <a:ext cx="11916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8" name="Shape 82"/>
          <p:cNvSpPr/>
          <p:nvPr userDrawn="1"/>
        </p:nvSpPr>
        <p:spPr>
          <a:xfrm>
            <a:off x="1191613" y="6755100"/>
            <a:ext cx="86168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10190288" y="154631"/>
            <a:ext cx="1754000" cy="174724"/>
          </a:xfrm>
          <a:prstGeom prst="rect">
            <a:avLst/>
          </a:prstGeom>
        </p:spPr>
      </p:pic>
      <p:sp>
        <p:nvSpPr>
          <p:cNvPr id="10" name="Title 1"/>
          <p:cNvSpPr>
            <a:spLocks noGrp="1"/>
          </p:cNvSpPr>
          <p:nvPr>
            <p:ph type="title"/>
          </p:nvPr>
        </p:nvSpPr>
        <p:spPr>
          <a:xfrm>
            <a:off x="838200" y="365127"/>
            <a:ext cx="105156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838200" y="1825625"/>
            <a:ext cx="105156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2884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736600" y="420342"/>
            <a:ext cx="105156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0288" y="154631"/>
            <a:ext cx="1754000" cy="174724"/>
          </a:xfrm>
          <a:prstGeom prst="rect">
            <a:avLst/>
          </a:prstGeom>
        </p:spPr>
      </p:pic>
      <p:sp>
        <p:nvSpPr>
          <p:cNvPr id="5" name="Shape 246"/>
          <p:cNvSpPr/>
          <p:nvPr/>
        </p:nvSpPr>
        <p:spPr>
          <a:xfrm>
            <a:off x="7509756" y="2669418"/>
            <a:ext cx="44076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18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47292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3925605" y="2669418"/>
            <a:ext cx="44076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18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9808488" y="6755100"/>
            <a:ext cx="11916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5" name="Shape 61"/>
          <p:cNvSpPr/>
          <p:nvPr userDrawn="1"/>
        </p:nvSpPr>
        <p:spPr>
          <a:xfrm>
            <a:off x="11000416" y="6755100"/>
            <a:ext cx="11916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6" name="Shape 62"/>
          <p:cNvSpPr/>
          <p:nvPr userDrawn="1"/>
        </p:nvSpPr>
        <p:spPr>
          <a:xfrm>
            <a:off x="0" y="6755100"/>
            <a:ext cx="1191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7" name="Shape 63"/>
          <p:cNvSpPr/>
          <p:nvPr userDrawn="1"/>
        </p:nvSpPr>
        <p:spPr>
          <a:xfrm>
            <a:off x="1191613" y="6755100"/>
            <a:ext cx="86168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6" name="Text Placeholder 5"/>
          <p:cNvSpPr>
            <a:spLocks noGrp="1"/>
          </p:cNvSpPr>
          <p:nvPr>
            <p:ph type="body" sz="quarter" idx="10"/>
          </p:nvPr>
        </p:nvSpPr>
        <p:spPr>
          <a:xfrm>
            <a:off x="406400" y="2797176"/>
            <a:ext cx="3109384"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4564787" y="2797176"/>
            <a:ext cx="3109384"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8359201" y="2797176"/>
            <a:ext cx="3109384"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406401" y="3527425"/>
            <a:ext cx="3240617"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4349993" y="3527425"/>
            <a:ext cx="3240617"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8293585" y="3527425"/>
            <a:ext cx="3240617"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2841989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12540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4" name="Shape 237"/>
          <p:cNvSpPr/>
          <p:nvPr userDrawn="1"/>
        </p:nvSpPr>
        <p:spPr>
          <a:xfrm>
            <a:off x="0" y="2767500"/>
            <a:ext cx="12540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6" name="Shape 238"/>
          <p:cNvSpPr/>
          <p:nvPr userDrawn="1"/>
        </p:nvSpPr>
        <p:spPr>
          <a:xfrm>
            <a:off x="0" y="4672500"/>
            <a:ext cx="12540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7" name="Shape 73"/>
          <p:cNvSpPr/>
          <p:nvPr userDrawn="1"/>
        </p:nvSpPr>
        <p:spPr>
          <a:xfrm>
            <a:off x="9808488" y="6755100"/>
            <a:ext cx="11916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8" name="Shape 74"/>
          <p:cNvSpPr/>
          <p:nvPr userDrawn="1"/>
        </p:nvSpPr>
        <p:spPr>
          <a:xfrm>
            <a:off x="11000416" y="6755100"/>
            <a:ext cx="11916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9" name="Shape 75"/>
          <p:cNvSpPr/>
          <p:nvPr userDrawn="1"/>
        </p:nvSpPr>
        <p:spPr>
          <a:xfrm>
            <a:off x="0" y="6755100"/>
            <a:ext cx="1191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0" name="Shape 76"/>
          <p:cNvSpPr/>
          <p:nvPr userDrawn="1"/>
        </p:nvSpPr>
        <p:spPr>
          <a:xfrm>
            <a:off x="1191613" y="6755100"/>
            <a:ext cx="86168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0288" y="154631"/>
            <a:ext cx="1754000" cy="174724"/>
          </a:xfrm>
          <a:prstGeom prst="rect">
            <a:avLst/>
          </a:prstGeom>
        </p:spPr>
      </p:pic>
      <p:sp>
        <p:nvSpPr>
          <p:cNvPr id="19" name="Text Placeholder 18"/>
          <p:cNvSpPr>
            <a:spLocks noGrp="1"/>
          </p:cNvSpPr>
          <p:nvPr>
            <p:ph type="body" sz="quarter" idx="10"/>
          </p:nvPr>
        </p:nvSpPr>
        <p:spPr>
          <a:xfrm>
            <a:off x="1580085" y="912529"/>
            <a:ext cx="8147049"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580085" y="2802315"/>
            <a:ext cx="8147049"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580085" y="4725064"/>
            <a:ext cx="8147049"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579034" y="1654176"/>
            <a:ext cx="5452533"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579034" y="3691037"/>
            <a:ext cx="5452533"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579034" y="5536562"/>
            <a:ext cx="5452533"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741721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7" y="0"/>
            <a:ext cx="7008828"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9808488" y="6755100"/>
            <a:ext cx="11916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9" name="Shape 74"/>
          <p:cNvSpPr/>
          <p:nvPr userDrawn="1"/>
        </p:nvSpPr>
        <p:spPr>
          <a:xfrm>
            <a:off x="11000416" y="6755100"/>
            <a:ext cx="11916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0" name="Shape 75"/>
          <p:cNvSpPr/>
          <p:nvPr userDrawn="1"/>
        </p:nvSpPr>
        <p:spPr>
          <a:xfrm>
            <a:off x="0" y="6755100"/>
            <a:ext cx="1191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
        <p:nvSpPr>
          <p:cNvPr id="11" name="Shape 76"/>
          <p:cNvSpPr/>
          <p:nvPr userDrawn="1"/>
        </p:nvSpPr>
        <p:spPr>
          <a:xfrm>
            <a:off x="1191613" y="6755100"/>
            <a:ext cx="86168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1800"/>
          </a:p>
        </p:txBody>
      </p:sp>
    </p:spTree>
    <p:extLst>
      <p:ext uri="{BB962C8B-B14F-4D97-AF65-F5344CB8AC3E}">
        <p14:creationId xmlns:p14="http://schemas.microsoft.com/office/powerpoint/2010/main" val="380837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727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hyperlink" Target="https://www.uber.com/us/en/ride/teens/#overview" TargetMode="External"/><Relationship Id="rId7" Type="http://schemas.openxmlformats.org/officeDocument/2006/relationships/image" Target="../media/image16.jpg"/><Relationship Id="rId2" Type="http://schemas.openxmlformats.org/officeDocument/2006/relationships/hyperlink" Target="https://osc.colorado.gov/financial-operations/fiscal-rules-procedures/mileage-reimbursement-rate" TargetMode="External"/><Relationship Id="rId1" Type="http://schemas.openxmlformats.org/officeDocument/2006/relationships/slideLayout" Target="../slideLayouts/slideLayout3.xml"/><Relationship Id="rId6" Type="http://schemas.openxmlformats.org/officeDocument/2006/relationships/hyperlink" Target="https://www.rtd-denver.com/zero-fare-for-youth" TargetMode="External"/><Relationship Id="rId5" Type="http://schemas.openxmlformats.org/officeDocument/2006/relationships/hyperlink" Target="https://www.everdriven.com/" TargetMode="External"/><Relationship Id="rId4" Type="http://schemas.openxmlformats.org/officeDocument/2006/relationships/hyperlink" Target="https://www.hopskipdrive.co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forms.office.com/Pages/ResponsePage.aspx?id=yM9Rp5of206DcJ8cbUvqWif5sy1du7JDpT1iP4FmBPZUOE5LR1lIWUZTRFBWWk1UNTI2T1hUNEE4RS4u"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resources.csi.state.co.us/mckinney-vento-homeless-act/"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0820" y="755207"/>
            <a:ext cx="8361381" cy="2387600"/>
          </a:xfrm>
        </p:spPr>
        <p:txBody>
          <a:bodyPr>
            <a:normAutofit/>
          </a:bodyPr>
          <a:lstStyle/>
          <a:p>
            <a:pPr algn="ctr"/>
            <a:r>
              <a:rPr lang="en-US" sz="5000" b="1" dirty="0"/>
              <a:t>Welcome to CSI’s McKinney-Vento Town Hall</a:t>
            </a:r>
            <a:br>
              <a:rPr lang="en-US" sz="5000" b="1" dirty="0"/>
            </a:br>
            <a:endParaRPr lang="en-US" sz="5000" b="1" dirty="0"/>
          </a:p>
        </p:txBody>
      </p:sp>
    </p:spTree>
    <p:extLst>
      <p:ext uri="{BB962C8B-B14F-4D97-AF65-F5344CB8AC3E}">
        <p14:creationId xmlns:p14="http://schemas.microsoft.com/office/powerpoint/2010/main" val="3028666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0B117-10FF-BFD1-114F-3E6EA05C85B3}"/>
              </a:ext>
            </a:extLst>
          </p:cNvPr>
          <p:cNvSpPr>
            <a:spLocks noGrp="1"/>
          </p:cNvSpPr>
          <p:nvPr>
            <p:ph type="title"/>
          </p:nvPr>
        </p:nvSpPr>
        <p:spPr/>
        <p:txBody>
          <a:bodyPr/>
          <a:lstStyle/>
          <a:p>
            <a:r>
              <a:rPr lang="en-US" dirty="0"/>
              <a:t>Newcomers</a:t>
            </a:r>
          </a:p>
        </p:txBody>
      </p:sp>
      <p:pic>
        <p:nvPicPr>
          <p:cNvPr id="6" name="Content Placeholder 5" descr="newspaper headlines about newcomers in colorado">
            <a:extLst>
              <a:ext uri="{FF2B5EF4-FFF2-40B4-BE49-F238E27FC236}">
                <a16:creationId xmlns:a16="http://schemas.microsoft.com/office/drawing/2014/main" id="{A16E1869-271C-9597-4976-CB5CD3E66714}"/>
              </a:ext>
            </a:extLst>
          </p:cNvPr>
          <p:cNvPicPr>
            <a:picLocks noGrp="1" noChangeAspect="1"/>
          </p:cNvPicPr>
          <p:nvPr>
            <p:ph sz="half" idx="1"/>
          </p:nvPr>
        </p:nvPicPr>
        <p:blipFill>
          <a:blip r:embed="rId3"/>
          <a:stretch>
            <a:fillRect/>
          </a:stretch>
        </p:blipFill>
        <p:spPr>
          <a:xfrm>
            <a:off x="309811" y="3066517"/>
            <a:ext cx="5181600" cy="1336963"/>
          </a:xfrm>
        </p:spPr>
      </p:pic>
      <p:pic>
        <p:nvPicPr>
          <p:cNvPr id="8" name="Picture 7" descr="newspaper headlines about newcomers in colorado">
            <a:extLst>
              <a:ext uri="{FF2B5EF4-FFF2-40B4-BE49-F238E27FC236}">
                <a16:creationId xmlns:a16="http://schemas.microsoft.com/office/drawing/2014/main" id="{044B7ABC-0EC8-EF19-81DF-7CAB1FED8D8C}"/>
              </a:ext>
            </a:extLst>
          </p:cNvPr>
          <p:cNvPicPr>
            <a:picLocks noChangeAspect="1"/>
          </p:cNvPicPr>
          <p:nvPr/>
        </p:nvPicPr>
        <p:blipFill>
          <a:blip r:embed="rId4"/>
          <a:stretch>
            <a:fillRect/>
          </a:stretch>
        </p:blipFill>
        <p:spPr>
          <a:xfrm>
            <a:off x="2990850" y="1652877"/>
            <a:ext cx="9201150" cy="1304925"/>
          </a:xfrm>
          <a:prstGeom prst="rect">
            <a:avLst/>
          </a:prstGeom>
        </p:spPr>
      </p:pic>
      <p:pic>
        <p:nvPicPr>
          <p:cNvPr id="10" name="Picture 9" descr="newspaper headlines about newcomers in colorado">
            <a:extLst>
              <a:ext uri="{FF2B5EF4-FFF2-40B4-BE49-F238E27FC236}">
                <a16:creationId xmlns:a16="http://schemas.microsoft.com/office/drawing/2014/main" id="{D8DDFF66-2F72-E7AB-2804-ACCCA048AD66}"/>
              </a:ext>
            </a:extLst>
          </p:cNvPr>
          <p:cNvPicPr>
            <a:picLocks noChangeAspect="1"/>
          </p:cNvPicPr>
          <p:nvPr/>
        </p:nvPicPr>
        <p:blipFill>
          <a:blip r:embed="rId5"/>
          <a:stretch>
            <a:fillRect/>
          </a:stretch>
        </p:blipFill>
        <p:spPr>
          <a:xfrm>
            <a:off x="2900611" y="4444190"/>
            <a:ext cx="9036041" cy="2048683"/>
          </a:xfrm>
          <a:prstGeom prst="rect">
            <a:avLst/>
          </a:prstGeom>
        </p:spPr>
      </p:pic>
    </p:spTree>
    <p:extLst>
      <p:ext uri="{BB962C8B-B14F-4D97-AF65-F5344CB8AC3E}">
        <p14:creationId xmlns:p14="http://schemas.microsoft.com/office/powerpoint/2010/main" val="1618834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5F9582-F7B7-C69E-FF9B-D01CB4065CFF}"/>
              </a:ext>
            </a:extLst>
          </p:cNvPr>
          <p:cNvSpPr>
            <a:spLocks noGrp="1"/>
          </p:cNvSpPr>
          <p:nvPr>
            <p:ph type="title"/>
          </p:nvPr>
        </p:nvSpPr>
        <p:spPr>
          <a:xfrm>
            <a:off x="838200" y="365127"/>
            <a:ext cx="10515600" cy="1325563"/>
          </a:xfrm>
        </p:spPr>
        <p:txBody>
          <a:bodyPr anchor="ctr">
            <a:normAutofit/>
          </a:bodyPr>
          <a:lstStyle/>
          <a:p>
            <a:r>
              <a:rPr lang="en-US" dirty="0"/>
              <a:t>Transportation</a:t>
            </a:r>
          </a:p>
        </p:txBody>
      </p:sp>
      <p:sp>
        <p:nvSpPr>
          <p:cNvPr id="6" name="Content Placeholder 5">
            <a:extLst>
              <a:ext uri="{FF2B5EF4-FFF2-40B4-BE49-F238E27FC236}">
                <a16:creationId xmlns:a16="http://schemas.microsoft.com/office/drawing/2014/main" id="{7847494D-8BB8-AEB4-1CCD-326FC9CC5ACB}"/>
              </a:ext>
            </a:extLst>
          </p:cNvPr>
          <p:cNvSpPr>
            <a:spLocks noGrp="1"/>
          </p:cNvSpPr>
          <p:nvPr>
            <p:ph sz="half" idx="1"/>
          </p:nvPr>
        </p:nvSpPr>
        <p:spPr>
          <a:xfrm>
            <a:off x="838200" y="1825625"/>
            <a:ext cx="5181600" cy="4351338"/>
          </a:xfrm>
        </p:spPr>
        <p:txBody>
          <a:bodyPr>
            <a:normAutofit/>
          </a:bodyPr>
          <a:lstStyle/>
          <a:p>
            <a:pPr marL="0" marR="0">
              <a:spcBef>
                <a:spcPts val="0"/>
              </a:spcBef>
              <a:spcAft>
                <a:spcPts val="0"/>
              </a:spcAft>
            </a:pPr>
            <a:r>
              <a:rPr lang="en-US" sz="2200">
                <a:effectLst/>
                <a:hlinkClick r:id="rId2"/>
              </a:rPr>
              <a:t>Reimbursed mileage</a:t>
            </a:r>
            <a:endParaRPr lang="en-US" sz="2200">
              <a:effectLst/>
            </a:endParaRPr>
          </a:p>
          <a:p>
            <a:pPr marL="0" marR="0" indent="0">
              <a:spcBef>
                <a:spcPts val="0"/>
              </a:spcBef>
              <a:spcAft>
                <a:spcPts val="0"/>
              </a:spcAft>
              <a:buNone/>
            </a:pPr>
            <a:endParaRPr lang="en-US" sz="2200">
              <a:effectLst/>
            </a:endParaRPr>
          </a:p>
          <a:p>
            <a:pPr marL="0" marR="0">
              <a:spcBef>
                <a:spcPts val="0"/>
              </a:spcBef>
              <a:spcAft>
                <a:spcPts val="0"/>
              </a:spcAft>
            </a:pPr>
            <a:r>
              <a:rPr lang="en-US" sz="2200">
                <a:effectLst/>
              </a:rPr>
              <a:t>Set up Ride Services</a:t>
            </a:r>
          </a:p>
          <a:p>
            <a:pPr marL="457200" lvl="1">
              <a:spcBef>
                <a:spcPts val="0"/>
              </a:spcBef>
            </a:pPr>
            <a:r>
              <a:rPr lang="en-US" sz="2200">
                <a:solidFill>
                  <a:srgbClr val="455FA9"/>
                </a:solidFill>
                <a:effectLst/>
                <a:hlinkClick r:id="rId3"/>
              </a:rPr>
              <a:t>Uber rides </a:t>
            </a:r>
            <a:endParaRPr lang="en-US" sz="2200">
              <a:solidFill>
                <a:srgbClr val="455FA9"/>
              </a:solidFill>
              <a:effectLst/>
            </a:endParaRPr>
          </a:p>
          <a:p>
            <a:pPr marL="457200" lvl="1">
              <a:spcBef>
                <a:spcPts val="0"/>
              </a:spcBef>
            </a:pPr>
            <a:r>
              <a:rPr lang="en-US" sz="2200">
                <a:solidFill>
                  <a:srgbClr val="455FA9"/>
                </a:solidFill>
                <a:effectLst/>
                <a:hlinkClick r:id="rId4"/>
              </a:rPr>
              <a:t>Hop Skip Drive</a:t>
            </a:r>
            <a:endParaRPr lang="en-US" sz="2200">
              <a:solidFill>
                <a:srgbClr val="455FA9"/>
              </a:solidFill>
              <a:effectLst/>
            </a:endParaRPr>
          </a:p>
          <a:p>
            <a:pPr marL="457200" lvl="1">
              <a:spcBef>
                <a:spcPts val="0"/>
              </a:spcBef>
            </a:pPr>
            <a:r>
              <a:rPr lang="en-US" sz="2200" err="1">
                <a:solidFill>
                  <a:srgbClr val="455FA9"/>
                </a:solidFill>
                <a:effectLst/>
                <a:hlinkClick r:id="rId5"/>
              </a:rPr>
              <a:t>Everdriven</a:t>
            </a:r>
            <a:endParaRPr lang="en-US" sz="2200">
              <a:solidFill>
                <a:srgbClr val="455FA9"/>
              </a:solidFill>
              <a:effectLst/>
            </a:endParaRPr>
          </a:p>
          <a:p>
            <a:pPr marL="0" marR="0">
              <a:spcBef>
                <a:spcPts val="0"/>
              </a:spcBef>
              <a:spcAft>
                <a:spcPts val="0"/>
              </a:spcAft>
            </a:pPr>
            <a:endParaRPr lang="en-US" sz="2200">
              <a:effectLst/>
            </a:endParaRPr>
          </a:p>
          <a:p>
            <a:pPr marL="0" marR="0">
              <a:spcBef>
                <a:spcPts val="0"/>
              </a:spcBef>
              <a:spcAft>
                <a:spcPts val="0"/>
              </a:spcAft>
            </a:pPr>
            <a:r>
              <a:rPr lang="en-US" sz="2200">
                <a:effectLst/>
              </a:rPr>
              <a:t>Coordinated with a local district with a bus route nearby</a:t>
            </a:r>
          </a:p>
          <a:p>
            <a:pPr marL="0" marR="0">
              <a:spcBef>
                <a:spcPts val="0"/>
              </a:spcBef>
              <a:spcAft>
                <a:spcPts val="0"/>
              </a:spcAft>
            </a:pPr>
            <a:endParaRPr lang="en-US" sz="2200">
              <a:effectLst/>
            </a:endParaRPr>
          </a:p>
          <a:p>
            <a:pPr marL="0" marR="0">
              <a:spcBef>
                <a:spcPts val="0"/>
              </a:spcBef>
              <a:spcAft>
                <a:spcPts val="0"/>
              </a:spcAft>
            </a:pPr>
            <a:r>
              <a:rPr lang="en-US" sz="2200">
                <a:effectLst/>
                <a:hlinkClick r:id="rId6"/>
              </a:rPr>
              <a:t>Provided bus tickets</a:t>
            </a:r>
            <a:endParaRPr lang="en-US" sz="2200">
              <a:effectLst/>
            </a:endParaRPr>
          </a:p>
          <a:p>
            <a:pPr marL="0" marR="0">
              <a:spcBef>
                <a:spcPts val="0"/>
              </a:spcBef>
              <a:spcAft>
                <a:spcPts val="0"/>
              </a:spcAft>
            </a:pPr>
            <a:endParaRPr lang="en-US" sz="2200">
              <a:effectLst/>
            </a:endParaRPr>
          </a:p>
          <a:p>
            <a:pPr marL="0" marR="0">
              <a:spcBef>
                <a:spcPts val="0"/>
              </a:spcBef>
              <a:spcAft>
                <a:spcPts val="0"/>
              </a:spcAft>
            </a:pPr>
            <a:r>
              <a:rPr lang="en-US" sz="2200">
                <a:effectLst/>
              </a:rPr>
              <a:t>Filled up gas tanks if they do have a car (not a gas card)</a:t>
            </a:r>
          </a:p>
          <a:p>
            <a:endParaRPr lang="en-US" sz="2200"/>
          </a:p>
        </p:txBody>
      </p:sp>
      <p:pic>
        <p:nvPicPr>
          <p:cNvPr id="8" name="Picture 7" descr="Fuel gauge">
            <a:extLst>
              <a:ext uri="{FF2B5EF4-FFF2-40B4-BE49-F238E27FC236}">
                <a16:creationId xmlns:a16="http://schemas.microsoft.com/office/drawing/2014/main" id="{7516DA71-7E66-BEE5-F1A5-F650A632B4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2200" y="2382044"/>
            <a:ext cx="5181600" cy="3238500"/>
          </a:xfrm>
          <a:prstGeom prst="rect">
            <a:avLst/>
          </a:prstGeom>
          <a:noFill/>
        </p:spPr>
      </p:pic>
    </p:spTree>
    <p:extLst>
      <p:ext uri="{BB962C8B-B14F-4D97-AF65-F5344CB8AC3E}">
        <p14:creationId xmlns:p14="http://schemas.microsoft.com/office/powerpoint/2010/main" val="1991046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452FE-FFA8-6752-47F1-101E31756DAE}"/>
              </a:ext>
            </a:extLst>
          </p:cNvPr>
          <p:cNvSpPr>
            <a:spLocks noGrp="1"/>
          </p:cNvSpPr>
          <p:nvPr>
            <p:ph type="title" idx="4294967295"/>
          </p:nvPr>
        </p:nvSpPr>
        <p:spPr>
          <a:xfrm>
            <a:off x="0" y="365125"/>
            <a:ext cx="10515600" cy="1325563"/>
          </a:xfrm>
        </p:spPr>
        <p:txBody>
          <a:bodyPr/>
          <a:lstStyle/>
          <a:p>
            <a:pPr algn="ctr"/>
            <a:r>
              <a:rPr lang="en-US" dirty="0"/>
              <a:t>Townhall Feedback-Identification</a:t>
            </a:r>
          </a:p>
        </p:txBody>
      </p:sp>
      <p:sp>
        <p:nvSpPr>
          <p:cNvPr id="5" name="Text Placeholder 4">
            <a:extLst>
              <a:ext uri="{FF2B5EF4-FFF2-40B4-BE49-F238E27FC236}">
                <a16:creationId xmlns:a16="http://schemas.microsoft.com/office/drawing/2014/main" id="{2421DE9F-36DE-9F26-FC67-C4C12549ABD1}"/>
              </a:ext>
            </a:extLst>
          </p:cNvPr>
          <p:cNvSpPr>
            <a:spLocks noGrp="1"/>
          </p:cNvSpPr>
          <p:nvPr>
            <p:ph type="body" sz="quarter" idx="10"/>
          </p:nvPr>
        </p:nvSpPr>
        <p:spPr/>
        <p:txBody>
          <a:bodyPr/>
          <a:lstStyle/>
          <a:p>
            <a:r>
              <a:rPr lang="en-US" dirty="0">
                <a:hlinkClick r:id="rId3"/>
              </a:rPr>
              <a:t>Two Question Topical Survey Here</a:t>
            </a:r>
            <a:endParaRPr lang="en-US" dirty="0"/>
          </a:p>
        </p:txBody>
      </p:sp>
    </p:spTree>
    <p:extLst>
      <p:ext uri="{BB962C8B-B14F-4D97-AF65-F5344CB8AC3E}">
        <p14:creationId xmlns:p14="http://schemas.microsoft.com/office/powerpoint/2010/main" val="618971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0D44CA-EF8B-971C-AB77-EA996C7CFF0A}"/>
              </a:ext>
            </a:extLst>
          </p:cNvPr>
          <p:cNvSpPr>
            <a:spLocks noGrp="1"/>
          </p:cNvSpPr>
          <p:nvPr>
            <p:ph type="title"/>
          </p:nvPr>
        </p:nvSpPr>
        <p:spPr>
          <a:xfrm>
            <a:off x="838200" y="365127"/>
            <a:ext cx="10515600" cy="1325563"/>
          </a:xfrm>
        </p:spPr>
        <p:txBody>
          <a:bodyPr anchor="ctr">
            <a:normAutofit/>
          </a:bodyPr>
          <a:lstStyle/>
          <a:p>
            <a:r>
              <a:rPr lang="en-US" dirty="0"/>
              <a:t>Next Up!</a:t>
            </a:r>
          </a:p>
        </p:txBody>
      </p:sp>
      <p:sp>
        <p:nvSpPr>
          <p:cNvPr id="5" name="Content Placeholder 4">
            <a:extLst>
              <a:ext uri="{FF2B5EF4-FFF2-40B4-BE49-F238E27FC236}">
                <a16:creationId xmlns:a16="http://schemas.microsoft.com/office/drawing/2014/main" id="{24318BC5-11C5-1FB4-0DF5-ADA2C0A1E463}"/>
              </a:ext>
            </a:extLst>
          </p:cNvPr>
          <p:cNvSpPr>
            <a:spLocks/>
          </p:cNvSpPr>
          <p:nvPr/>
        </p:nvSpPr>
        <p:spPr>
          <a:xfrm>
            <a:off x="251469" y="1690690"/>
            <a:ext cx="5844532" cy="4098396"/>
          </a:xfrm>
          <a:prstGeom prst="rect">
            <a:avLst/>
          </a:prstGeom>
        </p:spPr>
        <p:txBody>
          <a:bodyPr/>
          <a:lstStyle/>
          <a:p>
            <a:pPr defTabSz="859536">
              <a:spcAft>
                <a:spcPts val="600"/>
              </a:spcAft>
            </a:pPr>
            <a:r>
              <a:rPr lang="en-US" sz="2800" b="1" kern="1200" dirty="0">
                <a:solidFill>
                  <a:srgbClr val="0070C0"/>
                </a:solidFill>
                <a:latin typeface="Arial" panose="020B0604020202020204" pitchFamily="34" charset="0"/>
                <a:cs typeface="Arial" panose="020B0604020202020204" pitchFamily="34" charset="0"/>
              </a:rPr>
              <a:t>2:15pm-2:45pm</a:t>
            </a:r>
            <a:r>
              <a:rPr lang="en-US" sz="2800" kern="1200" dirty="0">
                <a:solidFill>
                  <a:srgbClr val="0070C0"/>
                </a:solidFill>
                <a:latin typeface="Arial" panose="020B0604020202020204" pitchFamily="34" charset="0"/>
                <a:cs typeface="Arial" panose="020B0604020202020204" pitchFamily="34" charset="0"/>
              </a:rPr>
              <a:t> </a:t>
            </a:r>
          </a:p>
          <a:p>
            <a:pPr defTabSz="859536">
              <a:spcAft>
                <a:spcPts val="600"/>
              </a:spcAft>
            </a:pPr>
            <a:endParaRPr lang="en-US" sz="2800" dirty="0">
              <a:solidFill>
                <a:srgbClr val="0070C0"/>
              </a:solidFill>
              <a:latin typeface="Arial" panose="020B0604020202020204" pitchFamily="34" charset="0"/>
              <a:cs typeface="Arial" panose="020B0604020202020204" pitchFamily="34" charset="0"/>
            </a:endParaRPr>
          </a:p>
          <a:p>
            <a:pPr defTabSz="859536">
              <a:spcAft>
                <a:spcPts val="600"/>
              </a:spcAft>
            </a:pPr>
            <a:r>
              <a:rPr lang="en-US" sz="2800" kern="1200" dirty="0">
                <a:solidFill>
                  <a:srgbClr val="0070C0"/>
                </a:solidFill>
                <a:latin typeface="Arial" panose="020B0604020202020204" pitchFamily="34" charset="0"/>
                <a:cs typeface="Arial" panose="020B0604020202020204" pitchFamily="34" charset="0"/>
              </a:rPr>
              <a:t>CDE Perspectives on McKinney-Vento and Common Pitfalls</a:t>
            </a:r>
            <a:endParaRPr lang="en-US" sz="2800" b="1" kern="1200" dirty="0">
              <a:solidFill>
                <a:srgbClr val="0070C0"/>
              </a:solidFill>
              <a:latin typeface="Arial" panose="020B0604020202020204" pitchFamily="34" charset="0"/>
              <a:cs typeface="Arial" panose="020B0604020202020204" pitchFamily="34" charset="0"/>
            </a:endParaRPr>
          </a:p>
          <a:p>
            <a:pPr>
              <a:spcAft>
                <a:spcPts val="600"/>
              </a:spcAft>
            </a:pPr>
            <a:endParaRPr lang="en-US" dirty="0"/>
          </a:p>
        </p:txBody>
      </p:sp>
      <p:pic>
        <p:nvPicPr>
          <p:cNvPr id="3" name="Picture 2" descr="Paula Gumina headshot smiling with a multicolored scarf in front of tall buildings">
            <a:extLst>
              <a:ext uri="{FF2B5EF4-FFF2-40B4-BE49-F238E27FC236}">
                <a16:creationId xmlns:a16="http://schemas.microsoft.com/office/drawing/2014/main" id="{86C74A93-28C9-8539-B8D6-A5E2EE337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5980" y="1253331"/>
            <a:ext cx="4351338" cy="4351338"/>
          </a:xfrm>
          <a:prstGeom prst="rect">
            <a:avLst/>
          </a:prstGeom>
        </p:spPr>
      </p:pic>
      <p:sp>
        <p:nvSpPr>
          <p:cNvPr id="6" name="TextBox 5">
            <a:extLst>
              <a:ext uri="{FF2B5EF4-FFF2-40B4-BE49-F238E27FC236}">
                <a16:creationId xmlns:a16="http://schemas.microsoft.com/office/drawing/2014/main" id="{95793ED1-E050-8A15-2DFC-C89617D90F74}"/>
              </a:ext>
            </a:extLst>
          </p:cNvPr>
          <p:cNvSpPr txBox="1"/>
          <p:nvPr/>
        </p:nvSpPr>
        <p:spPr>
          <a:xfrm>
            <a:off x="6096000" y="5789086"/>
            <a:ext cx="5410201"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Paula Gumina, State Coordinator for the Education of Homeless Children &amp; Youth, CDE</a:t>
            </a:r>
          </a:p>
        </p:txBody>
      </p:sp>
    </p:spTree>
    <p:extLst>
      <p:ext uri="{BB962C8B-B14F-4D97-AF65-F5344CB8AC3E}">
        <p14:creationId xmlns:p14="http://schemas.microsoft.com/office/powerpoint/2010/main" val="348823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0D44CA-EF8B-971C-AB77-EA996C7CFF0A}"/>
              </a:ext>
            </a:extLst>
          </p:cNvPr>
          <p:cNvSpPr>
            <a:spLocks noGrp="1"/>
          </p:cNvSpPr>
          <p:nvPr>
            <p:ph type="title"/>
          </p:nvPr>
        </p:nvSpPr>
        <p:spPr>
          <a:xfrm>
            <a:off x="838200" y="365127"/>
            <a:ext cx="10515600" cy="1325563"/>
          </a:xfrm>
        </p:spPr>
        <p:txBody>
          <a:bodyPr anchor="ctr">
            <a:normAutofit/>
          </a:bodyPr>
          <a:lstStyle/>
          <a:p>
            <a:r>
              <a:rPr lang="en-US" dirty="0"/>
              <a:t>Agenda I</a:t>
            </a:r>
          </a:p>
        </p:txBody>
      </p:sp>
      <p:sp>
        <p:nvSpPr>
          <p:cNvPr id="5" name="Content Placeholder 4">
            <a:extLst>
              <a:ext uri="{FF2B5EF4-FFF2-40B4-BE49-F238E27FC236}">
                <a16:creationId xmlns:a16="http://schemas.microsoft.com/office/drawing/2014/main" id="{24318BC5-11C5-1FB4-0DF5-ADA2C0A1E463}"/>
              </a:ext>
            </a:extLst>
          </p:cNvPr>
          <p:cNvSpPr>
            <a:spLocks noGrp="1"/>
          </p:cNvSpPr>
          <p:nvPr>
            <p:ph sz="half" idx="1"/>
          </p:nvPr>
        </p:nvSpPr>
        <p:spPr>
          <a:xfrm>
            <a:off x="838200" y="1825625"/>
            <a:ext cx="5181600" cy="4351338"/>
          </a:xfrm>
        </p:spPr>
        <p:txBody>
          <a:bodyPr>
            <a:normAutofit/>
          </a:bodyPr>
          <a:lstStyle/>
          <a:p>
            <a:pPr marL="0" marR="0" indent="0">
              <a:spcBef>
                <a:spcPts val="0"/>
              </a:spcBef>
              <a:spcAft>
                <a:spcPts val="0"/>
              </a:spcAft>
              <a:buNone/>
            </a:pPr>
            <a:r>
              <a:rPr lang="en-US" b="1" dirty="0">
                <a:effectLst/>
              </a:rPr>
              <a:t>2:00pm-2:15pm </a:t>
            </a:r>
          </a:p>
          <a:p>
            <a:pPr marL="0" marR="0" indent="0">
              <a:spcBef>
                <a:spcPts val="0"/>
              </a:spcBef>
              <a:spcAft>
                <a:spcPts val="0"/>
              </a:spcAft>
              <a:buNone/>
            </a:pPr>
            <a:endParaRPr lang="en-US" b="1" dirty="0"/>
          </a:p>
          <a:p>
            <a:pPr marL="0" marR="0" indent="0">
              <a:spcBef>
                <a:spcPts val="0"/>
              </a:spcBef>
              <a:spcAft>
                <a:spcPts val="0"/>
              </a:spcAft>
              <a:buNone/>
            </a:pPr>
            <a:r>
              <a:rPr lang="en-US" b="0" dirty="0">
                <a:effectLst/>
              </a:rPr>
              <a:t>McKinney-Vento Eligibility &amp; Transportation Resources</a:t>
            </a:r>
            <a:endParaRPr lang="en-US" b="1" dirty="0">
              <a:effectLst/>
            </a:endParaRPr>
          </a:p>
          <a:p>
            <a:endParaRPr lang="en-US" dirty="0"/>
          </a:p>
        </p:txBody>
      </p:sp>
      <p:pic>
        <p:nvPicPr>
          <p:cNvPr id="7" name="Picture 6" descr="Betsy headshot smiling in front of trees with a red jacket and short blond hair">
            <a:extLst>
              <a:ext uri="{FF2B5EF4-FFF2-40B4-BE49-F238E27FC236}">
                <a16:creationId xmlns:a16="http://schemas.microsoft.com/office/drawing/2014/main" id="{C41AC1C7-B35B-383A-54BD-54AB22B30A82}"/>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17318" b="-1"/>
          <a:stretch/>
        </p:blipFill>
        <p:spPr>
          <a:xfrm>
            <a:off x="6172200" y="1825625"/>
            <a:ext cx="5181600" cy="4351338"/>
          </a:xfrm>
          <a:prstGeom prst="rect">
            <a:avLst/>
          </a:prstGeom>
          <a:noFill/>
        </p:spPr>
      </p:pic>
      <p:sp>
        <p:nvSpPr>
          <p:cNvPr id="8" name="TextBox 7">
            <a:extLst>
              <a:ext uri="{FF2B5EF4-FFF2-40B4-BE49-F238E27FC236}">
                <a16:creationId xmlns:a16="http://schemas.microsoft.com/office/drawing/2014/main" id="{B04FE1DE-75EE-29FC-9401-53DCE73164BF}"/>
              </a:ext>
            </a:extLst>
          </p:cNvPr>
          <p:cNvSpPr txBox="1"/>
          <p:nvPr/>
        </p:nvSpPr>
        <p:spPr>
          <a:xfrm>
            <a:off x="6172200" y="6308207"/>
            <a:ext cx="5410201"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Betsy Basch, McKinney-Vento Coordinator, CSI</a:t>
            </a:r>
          </a:p>
        </p:txBody>
      </p:sp>
    </p:spTree>
    <p:extLst>
      <p:ext uri="{BB962C8B-B14F-4D97-AF65-F5344CB8AC3E}">
        <p14:creationId xmlns:p14="http://schemas.microsoft.com/office/powerpoint/2010/main" val="957681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0D44CA-EF8B-971C-AB77-EA996C7CFF0A}"/>
              </a:ext>
            </a:extLst>
          </p:cNvPr>
          <p:cNvSpPr>
            <a:spLocks noGrp="1"/>
          </p:cNvSpPr>
          <p:nvPr>
            <p:ph type="title"/>
          </p:nvPr>
        </p:nvSpPr>
        <p:spPr>
          <a:xfrm>
            <a:off x="838200" y="365127"/>
            <a:ext cx="10515600" cy="1325563"/>
          </a:xfrm>
        </p:spPr>
        <p:txBody>
          <a:bodyPr anchor="ctr">
            <a:normAutofit/>
          </a:bodyPr>
          <a:lstStyle/>
          <a:p>
            <a:r>
              <a:rPr lang="en-US" dirty="0"/>
              <a:t>Agenda II</a:t>
            </a:r>
          </a:p>
        </p:txBody>
      </p:sp>
      <p:sp>
        <p:nvSpPr>
          <p:cNvPr id="5" name="Content Placeholder 4">
            <a:extLst>
              <a:ext uri="{FF2B5EF4-FFF2-40B4-BE49-F238E27FC236}">
                <a16:creationId xmlns:a16="http://schemas.microsoft.com/office/drawing/2014/main" id="{24318BC5-11C5-1FB4-0DF5-ADA2C0A1E463}"/>
              </a:ext>
            </a:extLst>
          </p:cNvPr>
          <p:cNvSpPr>
            <a:spLocks/>
          </p:cNvSpPr>
          <p:nvPr/>
        </p:nvSpPr>
        <p:spPr>
          <a:xfrm>
            <a:off x="251469" y="1690690"/>
            <a:ext cx="5844532" cy="4098396"/>
          </a:xfrm>
          <a:prstGeom prst="rect">
            <a:avLst/>
          </a:prstGeom>
        </p:spPr>
        <p:txBody>
          <a:bodyPr/>
          <a:lstStyle/>
          <a:p>
            <a:pPr defTabSz="859536">
              <a:spcAft>
                <a:spcPts val="600"/>
              </a:spcAft>
            </a:pPr>
            <a:r>
              <a:rPr lang="en-US" sz="2800" b="1" kern="1200" dirty="0">
                <a:solidFill>
                  <a:srgbClr val="0070C0"/>
                </a:solidFill>
                <a:latin typeface="Arial" panose="020B0604020202020204" pitchFamily="34" charset="0"/>
                <a:cs typeface="Arial" panose="020B0604020202020204" pitchFamily="34" charset="0"/>
              </a:rPr>
              <a:t>2:15pm-2:45pm</a:t>
            </a:r>
            <a:r>
              <a:rPr lang="en-US" sz="2800" kern="1200" dirty="0">
                <a:solidFill>
                  <a:srgbClr val="0070C0"/>
                </a:solidFill>
                <a:latin typeface="Arial" panose="020B0604020202020204" pitchFamily="34" charset="0"/>
                <a:cs typeface="Arial" panose="020B0604020202020204" pitchFamily="34" charset="0"/>
              </a:rPr>
              <a:t> </a:t>
            </a:r>
          </a:p>
          <a:p>
            <a:pPr defTabSz="859536">
              <a:spcAft>
                <a:spcPts val="600"/>
              </a:spcAft>
            </a:pPr>
            <a:endParaRPr lang="en-US" sz="2800" dirty="0">
              <a:solidFill>
                <a:srgbClr val="0070C0"/>
              </a:solidFill>
              <a:latin typeface="Arial" panose="020B0604020202020204" pitchFamily="34" charset="0"/>
              <a:cs typeface="Arial" panose="020B0604020202020204" pitchFamily="34" charset="0"/>
            </a:endParaRPr>
          </a:p>
          <a:p>
            <a:pPr defTabSz="859536">
              <a:spcAft>
                <a:spcPts val="600"/>
              </a:spcAft>
            </a:pPr>
            <a:r>
              <a:rPr lang="en-US" sz="2800" kern="1200" dirty="0">
                <a:solidFill>
                  <a:srgbClr val="0070C0"/>
                </a:solidFill>
                <a:latin typeface="Arial" panose="020B0604020202020204" pitchFamily="34" charset="0"/>
                <a:cs typeface="Arial" panose="020B0604020202020204" pitchFamily="34" charset="0"/>
              </a:rPr>
              <a:t>CDE Perspectives on McKinney-Vento and Common Pitfalls</a:t>
            </a:r>
            <a:endParaRPr lang="en-US" sz="2800" b="1" kern="1200" dirty="0">
              <a:solidFill>
                <a:srgbClr val="0070C0"/>
              </a:solidFill>
              <a:latin typeface="Arial" panose="020B0604020202020204" pitchFamily="34" charset="0"/>
              <a:cs typeface="Arial" panose="020B0604020202020204" pitchFamily="34" charset="0"/>
            </a:endParaRPr>
          </a:p>
          <a:p>
            <a:pPr>
              <a:spcAft>
                <a:spcPts val="600"/>
              </a:spcAft>
            </a:pPr>
            <a:endParaRPr lang="en-US" dirty="0"/>
          </a:p>
        </p:txBody>
      </p:sp>
      <p:pic>
        <p:nvPicPr>
          <p:cNvPr id="3" name="Picture 2" descr="Paula Gumina headshot smiling with a multicolored scarf in front of tall buildings">
            <a:extLst>
              <a:ext uri="{FF2B5EF4-FFF2-40B4-BE49-F238E27FC236}">
                <a16:creationId xmlns:a16="http://schemas.microsoft.com/office/drawing/2014/main" id="{86C74A93-28C9-8539-B8D6-A5E2EE337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5980" y="1253331"/>
            <a:ext cx="4351338" cy="4351338"/>
          </a:xfrm>
          <a:prstGeom prst="rect">
            <a:avLst/>
          </a:prstGeom>
        </p:spPr>
      </p:pic>
      <p:sp>
        <p:nvSpPr>
          <p:cNvPr id="6" name="TextBox 5">
            <a:extLst>
              <a:ext uri="{FF2B5EF4-FFF2-40B4-BE49-F238E27FC236}">
                <a16:creationId xmlns:a16="http://schemas.microsoft.com/office/drawing/2014/main" id="{95793ED1-E050-8A15-2DFC-C89617D90F74}"/>
              </a:ext>
            </a:extLst>
          </p:cNvPr>
          <p:cNvSpPr txBox="1"/>
          <p:nvPr/>
        </p:nvSpPr>
        <p:spPr>
          <a:xfrm>
            <a:off x="6096000" y="5789086"/>
            <a:ext cx="5410201"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Paula Gumina, State Coordinator for the Education of Homeless Children &amp; Youth, CDE</a:t>
            </a:r>
          </a:p>
        </p:txBody>
      </p:sp>
    </p:spTree>
    <p:extLst>
      <p:ext uri="{BB962C8B-B14F-4D97-AF65-F5344CB8AC3E}">
        <p14:creationId xmlns:p14="http://schemas.microsoft.com/office/powerpoint/2010/main" val="4207355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0D44CA-EF8B-971C-AB77-EA996C7CFF0A}"/>
              </a:ext>
            </a:extLst>
          </p:cNvPr>
          <p:cNvSpPr>
            <a:spLocks noGrp="1"/>
          </p:cNvSpPr>
          <p:nvPr>
            <p:ph type="title"/>
          </p:nvPr>
        </p:nvSpPr>
        <p:spPr>
          <a:xfrm>
            <a:off x="838200" y="365127"/>
            <a:ext cx="10515600" cy="1325563"/>
          </a:xfrm>
        </p:spPr>
        <p:txBody>
          <a:bodyPr anchor="ctr">
            <a:normAutofit/>
          </a:bodyPr>
          <a:lstStyle/>
          <a:p>
            <a:r>
              <a:rPr lang="en-US" dirty="0"/>
              <a:t>Agenda III</a:t>
            </a:r>
          </a:p>
        </p:txBody>
      </p:sp>
      <p:sp>
        <p:nvSpPr>
          <p:cNvPr id="5" name="Content Placeholder 4">
            <a:extLst>
              <a:ext uri="{FF2B5EF4-FFF2-40B4-BE49-F238E27FC236}">
                <a16:creationId xmlns:a16="http://schemas.microsoft.com/office/drawing/2014/main" id="{24318BC5-11C5-1FB4-0DF5-ADA2C0A1E463}"/>
              </a:ext>
            </a:extLst>
          </p:cNvPr>
          <p:cNvSpPr>
            <a:spLocks noGrp="1"/>
          </p:cNvSpPr>
          <p:nvPr>
            <p:ph sz="half" idx="1"/>
          </p:nvPr>
        </p:nvSpPr>
        <p:spPr>
          <a:xfrm>
            <a:off x="838200" y="1825625"/>
            <a:ext cx="5181600" cy="4351338"/>
          </a:xfrm>
        </p:spPr>
        <p:txBody>
          <a:bodyPr>
            <a:normAutofit/>
          </a:bodyPr>
          <a:lstStyle/>
          <a:p>
            <a:pPr marL="0" marR="0">
              <a:spcBef>
                <a:spcPts val="0"/>
              </a:spcBef>
              <a:spcAft>
                <a:spcPts val="0"/>
              </a:spcAft>
            </a:pPr>
            <a:endParaRPr lang="en-US" b="1" dirty="0">
              <a:effectLst/>
            </a:endParaRPr>
          </a:p>
          <a:p>
            <a:pPr marL="0" marR="0" indent="0">
              <a:spcBef>
                <a:spcPts val="0"/>
              </a:spcBef>
              <a:spcAft>
                <a:spcPts val="0"/>
              </a:spcAft>
              <a:buNone/>
            </a:pPr>
            <a:r>
              <a:rPr lang="en-US" b="1" dirty="0">
                <a:effectLst/>
              </a:rPr>
              <a:t>2:45pm-3:00pm </a:t>
            </a:r>
          </a:p>
          <a:p>
            <a:pPr marL="0" marR="0" indent="0">
              <a:spcBef>
                <a:spcPts val="0"/>
              </a:spcBef>
              <a:spcAft>
                <a:spcPts val="0"/>
              </a:spcAft>
              <a:buNone/>
            </a:pPr>
            <a:endParaRPr lang="en-US" b="1" dirty="0"/>
          </a:p>
          <a:p>
            <a:pPr marL="0" marR="0" indent="0">
              <a:spcBef>
                <a:spcPts val="0"/>
              </a:spcBef>
              <a:spcAft>
                <a:spcPts val="0"/>
              </a:spcAft>
              <a:buNone/>
            </a:pPr>
            <a:r>
              <a:rPr lang="en-US" b="0" dirty="0">
                <a:effectLst/>
              </a:rPr>
              <a:t>Resources: How to Find Them, How to Use Them</a:t>
            </a:r>
            <a:endParaRPr lang="en-US" b="1" dirty="0">
              <a:effectLst/>
            </a:endParaRPr>
          </a:p>
          <a:p>
            <a:pPr marL="0" indent="0">
              <a:buNone/>
            </a:pPr>
            <a:endParaRPr lang="en-US" dirty="0"/>
          </a:p>
        </p:txBody>
      </p:sp>
      <p:pic>
        <p:nvPicPr>
          <p:cNvPr id="3" name="Content Placeholder 2" descr="Jen Smith headshot smiling in a fur coat in front of a tree">
            <a:extLst>
              <a:ext uri="{FF2B5EF4-FFF2-40B4-BE49-F238E27FC236}">
                <a16:creationId xmlns:a16="http://schemas.microsoft.com/office/drawing/2014/main" id="{870A75AE-1E4A-4444-7971-E2DF36DDA4D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13317" y="1435261"/>
            <a:ext cx="4143737" cy="4618342"/>
          </a:xfrm>
        </p:spPr>
      </p:pic>
      <p:sp>
        <p:nvSpPr>
          <p:cNvPr id="6" name="TextBox 5">
            <a:extLst>
              <a:ext uri="{FF2B5EF4-FFF2-40B4-BE49-F238E27FC236}">
                <a16:creationId xmlns:a16="http://schemas.microsoft.com/office/drawing/2014/main" id="{64F4B879-AE42-55D8-7538-9FD97BB20C55}"/>
              </a:ext>
            </a:extLst>
          </p:cNvPr>
          <p:cNvSpPr txBox="1"/>
          <p:nvPr/>
        </p:nvSpPr>
        <p:spPr>
          <a:xfrm>
            <a:off x="6449602" y="6308207"/>
            <a:ext cx="5410201"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Jen Smith, McKinney-Vento Liaison, CILA</a:t>
            </a:r>
          </a:p>
        </p:txBody>
      </p:sp>
    </p:spTree>
    <p:extLst>
      <p:ext uri="{BB962C8B-B14F-4D97-AF65-F5344CB8AC3E}">
        <p14:creationId xmlns:p14="http://schemas.microsoft.com/office/powerpoint/2010/main" val="683294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0D44CA-EF8B-971C-AB77-EA996C7CFF0A}"/>
              </a:ext>
            </a:extLst>
          </p:cNvPr>
          <p:cNvSpPr>
            <a:spLocks noGrp="1"/>
          </p:cNvSpPr>
          <p:nvPr>
            <p:ph type="title"/>
          </p:nvPr>
        </p:nvSpPr>
        <p:spPr>
          <a:xfrm>
            <a:off x="838200" y="365127"/>
            <a:ext cx="10515600" cy="1325563"/>
          </a:xfrm>
        </p:spPr>
        <p:txBody>
          <a:bodyPr anchor="ctr">
            <a:normAutofit/>
          </a:bodyPr>
          <a:lstStyle/>
          <a:p>
            <a:r>
              <a:rPr lang="en-US" dirty="0"/>
              <a:t>Agenda IV</a:t>
            </a:r>
          </a:p>
        </p:txBody>
      </p:sp>
      <p:sp>
        <p:nvSpPr>
          <p:cNvPr id="5" name="Content Placeholder 4">
            <a:extLst>
              <a:ext uri="{FF2B5EF4-FFF2-40B4-BE49-F238E27FC236}">
                <a16:creationId xmlns:a16="http://schemas.microsoft.com/office/drawing/2014/main" id="{24318BC5-11C5-1FB4-0DF5-ADA2C0A1E463}"/>
              </a:ext>
            </a:extLst>
          </p:cNvPr>
          <p:cNvSpPr>
            <a:spLocks noGrp="1"/>
          </p:cNvSpPr>
          <p:nvPr>
            <p:ph sz="half" idx="1"/>
          </p:nvPr>
        </p:nvSpPr>
        <p:spPr>
          <a:xfrm>
            <a:off x="838200" y="1825625"/>
            <a:ext cx="5181600" cy="4351338"/>
          </a:xfrm>
        </p:spPr>
        <p:txBody>
          <a:bodyPr>
            <a:normAutofit/>
          </a:bodyPr>
          <a:lstStyle/>
          <a:p>
            <a:pPr marL="0" marR="0" indent="0">
              <a:spcBef>
                <a:spcPts val="0"/>
              </a:spcBef>
              <a:spcAft>
                <a:spcPts val="0"/>
              </a:spcAft>
              <a:buNone/>
            </a:pPr>
            <a:r>
              <a:rPr lang="en-US" b="1" dirty="0">
                <a:effectLst/>
              </a:rPr>
              <a:t>3:00pm-3:30pm</a:t>
            </a:r>
            <a:r>
              <a:rPr lang="en-US" b="0" dirty="0">
                <a:effectLst/>
              </a:rPr>
              <a:t> </a:t>
            </a:r>
          </a:p>
          <a:p>
            <a:pPr marL="0" marR="0">
              <a:spcBef>
                <a:spcPts val="0"/>
              </a:spcBef>
              <a:spcAft>
                <a:spcPts val="0"/>
              </a:spcAft>
            </a:pPr>
            <a:endParaRPr lang="en-US" dirty="0"/>
          </a:p>
          <a:p>
            <a:pPr marL="0" marR="0" indent="0">
              <a:spcBef>
                <a:spcPts val="0"/>
              </a:spcBef>
              <a:spcAft>
                <a:spcPts val="0"/>
              </a:spcAft>
              <a:buNone/>
            </a:pPr>
            <a:r>
              <a:rPr lang="en-US" b="0" dirty="0">
                <a:effectLst/>
              </a:rPr>
              <a:t>Food Resources, Understanding FRL Status &amp; Why RFL is Important in a Free Lunch World</a:t>
            </a:r>
            <a:endParaRPr lang="en-US" b="1" dirty="0">
              <a:effectLst/>
            </a:endParaRPr>
          </a:p>
          <a:p>
            <a:endParaRPr lang="en-US" dirty="0"/>
          </a:p>
        </p:txBody>
      </p:sp>
      <p:pic>
        <p:nvPicPr>
          <p:cNvPr id="3" name="Picture 2" descr="Maggie headshot smiling with a dark jarket&#10;">
            <a:extLst>
              <a:ext uri="{FF2B5EF4-FFF2-40B4-BE49-F238E27FC236}">
                <a16:creationId xmlns:a16="http://schemas.microsoft.com/office/drawing/2014/main" id="{C1C26968-7914-476B-8825-B303B3F933ED}"/>
              </a:ext>
            </a:extLst>
          </p:cNvPr>
          <p:cNvPicPr>
            <a:picLocks noChangeAspect="1"/>
          </p:cNvPicPr>
          <p:nvPr/>
        </p:nvPicPr>
        <p:blipFill rotWithShape="1">
          <a:blip r:embed="rId2">
            <a:extLst>
              <a:ext uri="{28A0092B-C50C-407E-A947-70E740481C1C}">
                <a14:useLocalDpi xmlns:a14="http://schemas.microsoft.com/office/drawing/2010/main" val="0"/>
              </a:ext>
            </a:extLst>
          </a:blip>
          <a:srcRect b="16023"/>
          <a:stretch/>
        </p:blipFill>
        <p:spPr>
          <a:xfrm>
            <a:off x="6019800" y="1970436"/>
            <a:ext cx="2745769" cy="2305807"/>
          </a:xfrm>
          <a:prstGeom prst="rect">
            <a:avLst/>
          </a:prstGeom>
          <a:noFill/>
        </p:spPr>
      </p:pic>
      <p:sp>
        <p:nvSpPr>
          <p:cNvPr id="6" name="TextBox 5">
            <a:extLst>
              <a:ext uri="{FF2B5EF4-FFF2-40B4-BE49-F238E27FC236}">
                <a16:creationId xmlns:a16="http://schemas.microsoft.com/office/drawing/2014/main" id="{3C63733F-AA63-D85B-BE59-E8C5EC064E42}"/>
              </a:ext>
            </a:extLst>
          </p:cNvPr>
          <p:cNvSpPr txBox="1"/>
          <p:nvPr/>
        </p:nvSpPr>
        <p:spPr>
          <a:xfrm>
            <a:off x="5747106" y="4460231"/>
            <a:ext cx="3150313" cy="830997"/>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Maggie Necaise, </a:t>
            </a:r>
          </a:p>
          <a:p>
            <a:r>
              <a:rPr lang="en-US" sz="1600" b="1" dirty="0">
                <a:latin typeface="Arial" panose="020B0604020202020204" pitchFamily="34" charset="0"/>
                <a:cs typeface="Arial" panose="020B0604020202020204" pitchFamily="34" charset="0"/>
              </a:rPr>
              <a:t>School Nutrition Specialist, CSI</a:t>
            </a:r>
          </a:p>
        </p:txBody>
      </p:sp>
      <p:pic>
        <p:nvPicPr>
          <p:cNvPr id="7" name="Picture 6" descr="Yari speaking in front of a sign that says welcome students">
            <a:extLst>
              <a:ext uri="{FF2B5EF4-FFF2-40B4-BE49-F238E27FC236}">
                <a16:creationId xmlns:a16="http://schemas.microsoft.com/office/drawing/2014/main" id="{D5ECBB52-F87D-6AB0-35FE-572A3678C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8206" y="1970435"/>
            <a:ext cx="2473237" cy="2305807"/>
          </a:xfrm>
          <a:prstGeom prst="rect">
            <a:avLst/>
          </a:prstGeom>
        </p:spPr>
      </p:pic>
      <p:sp>
        <p:nvSpPr>
          <p:cNvPr id="8" name="TextBox 7">
            <a:extLst>
              <a:ext uri="{FF2B5EF4-FFF2-40B4-BE49-F238E27FC236}">
                <a16:creationId xmlns:a16="http://schemas.microsoft.com/office/drawing/2014/main" id="{B39F8ACC-EF1E-89CC-1984-2D6FE8C290DD}"/>
              </a:ext>
            </a:extLst>
          </p:cNvPr>
          <p:cNvSpPr txBox="1"/>
          <p:nvPr/>
        </p:nvSpPr>
        <p:spPr>
          <a:xfrm>
            <a:off x="9115317" y="4418669"/>
            <a:ext cx="3150313" cy="584775"/>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Yaritza Landa, </a:t>
            </a:r>
          </a:p>
          <a:p>
            <a:r>
              <a:rPr lang="en-US" sz="1600" b="1" dirty="0">
                <a:latin typeface="Arial" panose="020B0604020202020204" pitchFamily="34" charset="0"/>
                <a:cs typeface="Arial" panose="020B0604020202020204" pitchFamily="34" charset="0"/>
              </a:rPr>
              <a:t>Pinnacle Charter School</a:t>
            </a:r>
          </a:p>
        </p:txBody>
      </p:sp>
    </p:spTree>
    <p:extLst>
      <p:ext uri="{BB962C8B-B14F-4D97-AF65-F5344CB8AC3E}">
        <p14:creationId xmlns:p14="http://schemas.microsoft.com/office/powerpoint/2010/main" val="3026067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p:spPr>
        <p:txBody>
          <a:bodyPr anchor="ctr">
            <a:normAutofit/>
          </a:bodyPr>
          <a:lstStyle/>
          <a:p>
            <a:r>
              <a:rPr lang="en-US"/>
              <a:t>McKinney-Vento Eligibility</a:t>
            </a:r>
          </a:p>
        </p:txBody>
      </p:sp>
      <p:sp>
        <p:nvSpPr>
          <p:cNvPr id="13" name="Content Placeholder 2">
            <a:extLst>
              <a:ext uri="{FF2B5EF4-FFF2-40B4-BE49-F238E27FC236}">
                <a16:creationId xmlns:a16="http://schemas.microsoft.com/office/drawing/2014/main" id="{9748B9E6-8528-B9F1-3EFB-3CCB48842B46}"/>
              </a:ext>
            </a:extLst>
          </p:cNvPr>
          <p:cNvSpPr>
            <a:spLocks noGrp="1"/>
          </p:cNvSpPr>
          <p:nvPr>
            <p:ph sz="half" idx="1"/>
          </p:nvPr>
        </p:nvSpPr>
        <p:spPr>
          <a:xfrm>
            <a:off x="838200" y="1825625"/>
            <a:ext cx="5181600" cy="4351338"/>
          </a:xfrm>
        </p:spPr>
        <p:txBody>
          <a:bodyPr/>
          <a:lstStyle/>
          <a:p>
            <a:pPr marL="0" indent="0">
              <a:buNone/>
            </a:pPr>
            <a:r>
              <a:rPr lang="en-US" dirty="0">
                <a:hlinkClick r:id="rId3"/>
              </a:rPr>
              <a:t>The McKinney-Vento Homeless Assistance Act is a Federal Law.</a:t>
            </a:r>
            <a:endParaRPr lang="en-US" dirty="0"/>
          </a:p>
          <a:p>
            <a:pPr marL="0" indent="0">
              <a:buNone/>
            </a:pPr>
            <a:endParaRPr lang="en-US" dirty="0"/>
          </a:p>
          <a:p>
            <a:pPr marL="0" indent="0">
              <a:buNone/>
            </a:pPr>
            <a:r>
              <a:rPr lang="en-US" dirty="0"/>
              <a:t>We must identify students who are McKinney-Vento eligible.</a:t>
            </a:r>
          </a:p>
        </p:txBody>
      </p:sp>
      <p:pic>
        <p:nvPicPr>
          <p:cNvPr id="8" name="Picture 7" descr="Open red front door">
            <a:extLst>
              <a:ext uri="{FF2B5EF4-FFF2-40B4-BE49-F238E27FC236}">
                <a16:creationId xmlns:a16="http://schemas.microsoft.com/office/drawing/2014/main" id="{EDB1BDB4-8C85-70FC-9A60-C117A34E61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0741" y="1825625"/>
            <a:ext cx="2904518" cy="4351338"/>
          </a:xfrm>
          <a:prstGeom prst="rect">
            <a:avLst/>
          </a:prstGeom>
          <a:noFill/>
        </p:spPr>
      </p:pic>
    </p:spTree>
    <p:extLst>
      <p:ext uri="{BB962C8B-B14F-4D97-AF65-F5344CB8AC3E}">
        <p14:creationId xmlns:p14="http://schemas.microsoft.com/office/powerpoint/2010/main" val="2024937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p:spPr>
        <p:txBody>
          <a:bodyPr anchor="ctr">
            <a:normAutofit/>
          </a:bodyPr>
          <a:lstStyle/>
          <a:p>
            <a:r>
              <a:rPr lang="en-US"/>
              <a:t>McKinney-Vento Rights</a:t>
            </a:r>
          </a:p>
        </p:txBody>
      </p:sp>
      <p:pic>
        <p:nvPicPr>
          <p:cNvPr id="7" name="Picture 6" descr="Ladder up a hole">
            <a:extLst>
              <a:ext uri="{FF2B5EF4-FFF2-40B4-BE49-F238E27FC236}">
                <a16:creationId xmlns:a16="http://schemas.microsoft.com/office/drawing/2014/main" id="{BA1CF8B6-241C-1C25-6627-316055A8B70E}"/>
              </a:ext>
            </a:extLst>
          </p:cNvPr>
          <p:cNvPicPr>
            <a:picLocks noChangeAspect="1"/>
          </p:cNvPicPr>
          <p:nvPr/>
        </p:nvPicPr>
        <p:blipFill rotWithShape="1">
          <a:blip r:embed="rId3">
            <a:extLst>
              <a:ext uri="{28A0092B-C50C-407E-A947-70E740481C1C}">
                <a14:useLocalDpi xmlns:a14="http://schemas.microsoft.com/office/drawing/2010/main" val="0"/>
              </a:ext>
            </a:extLst>
          </a:blip>
          <a:srcRect l="10731" r="9782" b="-1"/>
          <a:stretch/>
        </p:blipFill>
        <p:spPr>
          <a:xfrm>
            <a:off x="838200" y="1825625"/>
            <a:ext cx="5181600" cy="4351338"/>
          </a:xfrm>
          <a:prstGeom prst="rect">
            <a:avLst/>
          </a:prstGeom>
          <a:noFill/>
        </p:spPr>
      </p:pic>
      <p:sp>
        <p:nvSpPr>
          <p:cNvPr id="3" name="Content Placeholder 2"/>
          <p:cNvSpPr>
            <a:spLocks noGrp="1"/>
          </p:cNvSpPr>
          <p:nvPr>
            <p:ph sz="half" idx="2"/>
          </p:nvPr>
        </p:nvSpPr>
        <p:spPr>
          <a:xfrm>
            <a:off x="6172200" y="1825625"/>
            <a:ext cx="5181600" cy="4351338"/>
          </a:xfrm>
        </p:spPr>
        <p:txBody>
          <a:bodyPr>
            <a:normAutofit/>
          </a:bodyPr>
          <a:lstStyle/>
          <a:p>
            <a:pPr marL="0" indent="0">
              <a:buNone/>
            </a:pPr>
            <a:endParaRPr lang="en-US" dirty="0"/>
          </a:p>
          <a:p>
            <a:pPr marL="0" indent="0" algn="ctr">
              <a:buNone/>
            </a:pPr>
            <a:r>
              <a:rPr lang="en-US" dirty="0"/>
              <a:t>Students have the right to be</a:t>
            </a:r>
          </a:p>
          <a:p>
            <a:pPr marL="0" indent="0" algn="ctr">
              <a:buNone/>
            </a:pPr>
            <a:r>
              <a:rPr lang="en-US" dirty="0"/>
              <a:t> </a:t>
            </a:r>
            <a:r>
              <a:rPr lang="en-US" b="1" dirty="0"/>
              <a:t>identified </a:t>
            </a:r>
          </a:p>
          <a:p>
            <a:pPr marL="0" indent="0" algn="ctr">
              <a:buNone/>
            </a:pPr>
            <a:r>
              <a:rPr lang="en-US" dirty="0"/>
              <a:t>as being MKV eligible </a:t>
            </a:r>
          </a:p>
          <a:p>
            <a:endParaRPr lang="en-US" dirty="0"/>
          </a:p>
          <a:p>
            <a:endParaRPr lang="en-US" dirty="0"/>
          </a:p>
          <a:p>
            <a:endParaRPr lang="en-US" dirty="0"/>
          </a:p>
          <a:p>
            <a:endParaRPr lang="en-US" dirty="0"/>
          </a:p>
          <a:p>
            <a:pPr marL="0" indent="0">
              <a:buNone/>
            </a:pPr>
            <a:endParaRPr lang="en-US" dirty="0"/>
          </a:p>
          <a:p>
            <a:endParaRPr lang="en-US" dirty="0"/>
          </a:p>
          <a:p>
            <a:pPr marL="0" indent="0">
              <a:buNone/>
            </a:pPr>
            <a:endParaRPr lang="en-US" dirty="0"/>
          </a:p>
        </p:txBody>
      </p:sp>
    </p:spTree>
    <p:extLst>
      <p:ext uri="{BB962C8B-B14F-4D97-AF65-F5344CB8AC3E}">
        <p14:creationId xmlns:p14="http://schemas.microsoft.com/office/powerpoint/2010/main" val="122934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0807B-882C-A49A-51D2-A3DF4D4A5762}"/>
              </a:ext>
            </a:extLst>
          </p:cNvPr>
          <p:cNvSpPr>
            <a:spLocks noGrp="1"/>
          </p:cNvSpPr>
          <p:nvPr>
            <p:ph type="title"/>
          </p:nvPr>
        </p:nvSpPr>
        <p:spPr>
          <a:xfrm>
            <a:off x="838200" y="365127"/>
            <a:ext cx="10515600" cy="1325563"/>
          </a:xfrm>
        </p:spPr>
        <p:txBody>
          <a:bodyPr anchor="ctr">
            <a:normAutofit/>
          </a:bodyPr>
          <a:lstStyle/>
          <a:p>
            <a:r>
              <a:rPr lang="en-US" dirty="0"/>
              <a:t>Strategies to Increase Identification</a:t>
            </a:r>
          </a:p>
        </p:txBody>
      </p:sp>
      <p:pic>
        <p:nvPicPr>
          <p:cNvPr id="7" name="Picture 6" descr="Light bulb on yellow background with sketched light beams and cord">
            <a:extLst>
              <a:ext uri="{FF2B5EF4-FFF2-40B4-BE49-F238E27FC236}">
                <a16:creationId xmlns:a16="http://schemas.microsoft.com/office/drawing/2014/main" id="{29E7BCF3-1992-1B88-0903-466DE4364B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963" r="110" b="-2"/>
          <a:stretch/>
        </p:blipFill>
        <p:spPr>
          <a:xfrm>
            <a:off x="1485901" y="1825625"/>
            <a:ext cx="3886199" cy="4351338"/>
          </a:xfrm>
          <a:prstGeom prst="rect">
            <a:avLst/>
          </a:prstGeom>
          <a:noFill/>
        </p:spPr>
      </p:pic>
      <p:sp>
        <p:nvSpPr>
          <p:cNvPr id="3" name="Content Placeholder 2">
            <a:extLst>
              <a:ext uri="{FF2B5EF4-FFF2-40B4-BE49-F238E27FC236}">
                <a16:creationId xmlns:a16="http://schemas.microsoft.com/office/drawing/2014/main" id="{6F3A6EA2-DED7-8A18-0554-E533232CC315}"/>
              </a:ext>
            </a:extLst>
          </p:cNvPr>
          <p:cNvSpPr>
            <a:spLocks noGrp="1"/>
          </p:cNvSpPr>
          <p:nvPr>
            <p:ph sz="half" idx="2"/>
          </p:nvPr>
        </p:nvSpPr>
        <p:spPr>
          <a:xfrm>
            <a:off x="6172200" y="1825625"/>
            <a:ext cx="5181600" cy="4351338"/>
          </a:xfrm>
        </p:spPr>
        <p:txBody>
          <a:bodyPr>
            <a:normAutofit/>
          </a:bodyPr>
          <a:lstStyle/>
          <a:p>
            <a:pPr marL="0" indent="0">
              <a:buNone/>
            </a:pPr>
            <a:r>
              <a:rPr lang="en-US" dirty="0"/>
              <a:t>Provide awareness activities for school staff</a:t>
            </a:r>
          </a:p>
          <a:p>
            <a:pPr marL="0" indent="0">
              <a:buNone/>
            </a:pPr>
            <a:endParaRPr lang="en-US" dirty="0"/>
          </a:p>
          <a:p>
            <a:pPr marL="0" indent="0">
              <a:buNone/>
            </a:pPr>
            <a:r>
              <a:rPr lang="en-US" dirty="0"/>
              <a:t>(what does fixed, regular &amp; adequate mean)</a:t>
            </a:r>
          </a:p>
          <a:p>
            <a:pPr marL="0" indent="0">
              <a:buNone/>
            </a:pPr>
            <a:endParaRPr lang="en-US" dirty="0"/>
          </a:p>
          <a:p>
            <a:pPr marL="0" indent="0">
              <a:buNone/>
            </a:pPr>
            <a:r>
              <a:rPr lang="en-US" dirty="0"/>
              <a:t>Engage in anti-bias training with staff </a:t>
            </a:r>
          </a:p>
        </p:txBody>
      </p:sp>
    </p:spTree>
    <p:extLst>
      <p:ext uri="{BB962C8B-B14F-4D97-AF65-F5344CB8AC3E}">
        <p14:creationId xmlns:p14="http://schemas.microsoft.com/office/powerpoint/2010/main" val="608137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4493B-62C0-394B-3F85-967B228A7B76}"/>
              </a:ext>
            </a:extLst>
          </p:cNvPr>
          <p:cNvSpPr>
            <a:spLocks noGrp="1"/>
          </p:cNvSpPr>
          <p:nvPr>
            <p:ph type="title"/>
          </p:nvPr>
        </p:nvSpPr>
        <p:spPr/>
        <p:txBody>
          <a:bodyPr/>
          <a:lstStyle/>
          <a:p>
            <a:r>
              <a:rPr lang="en-US" dirty="0"/>
              <a:t>“without delay”</a:t>
            </a:r>
          </a:p>
        </p:txBody>
      </p:sp>
      <p:pic>
        <p:nvPicPr>
          <p:cNvPr id="6" name="Content Placeholder 5" descr="Melting wall clock on gray background">
            <a:extLst>
              <a:ext uri="{FF2B5EF4-FFF2-40B4-BE49-F238E27FC236}">
                <a16:creationId xmlns:a16="http://schemas.microsoft.com/office/drawing/2014/main" id="{3700FBE6-9EF2-4B39-816C-93A1DD561CA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922639"/>
            <a:ext cx="5181600" cy="4157310"/>
          </a:xfrm>
        </p:spPr>
      </p:pic>
      <p:sp>
        <p:nvSpPr>
          <p:cNvPr id="4" name="Content Placeholder 3">
            <a:extLst>
              <a:ext uri="{FF2B5EF4-FFF2-40B4-BE49-F238E27FC236}">
                <a16:creationId xmlns:a16="http://schemas.microsoft.com/office/drawing/2014/main" id="{AE9D41CF-8F2E-017C-764D-9E8E65CCD20A}"/>
              </a:ext>
            </a:extLst>
          </p:cNvPr>
          <p:cNvSpPr>
            <a:spLocks noGrp="1"/>
          </p:cNvSpPr>
          <p:nvPr>
            <p:ph sz="half" idx="2"/>
          </p:nvPr>
        </p:nvSpPr>
        <p:spPr/>
        <p:txBody>
          <a:bodyPr>
            <a:normAutofit/>
          </a:bodyPr>
          <a:lstStyle/>
          <a:p>
            <a:pPr marL="0" indent="0">
              <a:buNone/>
            </a:pPr>
            <a:r>
              <a:rPr lang="en-US" dirty="0"/>
              <a:t>Although the law is silent on the definition of immediate, the standard dictionary definition is </a:t>
            </a:r>
            <a:r>
              <a:rPr lang="en-US" i="1" dirty="0"/>
              <a:t>without delay</a:t>
            </a:r>
            <a:r>
              <a:rPr lang="en-US" dirty="0"/>
              <a:t>. </a:t>
            </a:r>
          </a:p>
          <a:p>
            <a:pPr marL="0" indent="0">
              <a:buNone/>
            </a:pPr>
            <a:r>
              <a:rPr lang="en-US" dirty="0"/>
              <a:t>Therefore, the student must begin attending classes and participating fully in school activities </a:t>
            </a:r>
            <a:r>
              <a:rPr lang="en-US" i="1" dirty="0"/>
              <a:t>without delay</a:t>
            </a:r>
            <a:r>
              <a:rPr lang="en-US" dirty="0"/>
              <a:t>. </a:t>
            </a:r>
          </a:p>
          <a:p>
            <a:pPr marL="0" indent="0">
              <a:buNone/>
            </a:pPr>
            <a:r>
              <a:rPr lang="en-US" u="sng" dirty="0"/>
              <a:t>Generally</a:t>
            </a:r>
            <a:r>
              <a:rPr lang="en-US" dirty="0"/>
              <a:t>, that would mean the same or the following day.</a:t>
            </a:r>
          </a:p>
        </p:txBody>
      </p:sp>
    </p:spTree>
    <p:extLst>
      <p:ext uri="{BB962C8B-B14F-4D97-AF65-F5344CB8AC3E}">
        <p14:creationId xmlns:p14="http://schemas.microsoft.com/office/powerpoint/2010/main" val="2225883712"/>
      </p:ext>
    </p:extLst>
  </p:cSld>
  <p:clrMapOvr>
    <a:masterClrMapping/>
  </p:clrMapOvr>
</p:sld>
</file>

<file path=ppt/theme/theme1.xml><?xml version="1.0" encoding="utf-8"?>
<a:theme xmlns:a="http://schemas.openxmlformats.org/drawingml/2006/main" name="1_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Kinney-Vento Liaison Training Aug 22" id="{F18E05A9-58A3-449E-9F8A-D7553CB955D9}" vid="{0E94C2A2-A1FA-490C-B37A-EC80738D64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512</Words>
  <Application>Microsoft Office PowerPoint</Application>
  <PresentationFormat>Widescreen</PresentationFormat>
  <Paragraphs>88</Paragraphs>
  <Slides>13</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1_Office Theme</vt:lpstr>
      <vt:lpstr>Welcome to CSI’s McKinney-Vento Town Hall </vt:lpstr>
      <vt:lpstr>Agenda I</vt:lpstr>
      <vt:lpstr>Agenda II</vt:lpstr>
      <vt:lpstr>Agenda III</vt:lpstr>
      <vt:lpstr>Agenda IV</vt:lpstr>
      <vt:lpstr>McKinney-Vento Eligibility</vt:lpstr>
      <vt:lpstr>McKinney-Vento Rights</vt:lpstr>
      <vt:lpstr>Strategies to Increase Identification</vt:lpstr>
      <vt:lpstr>“without delay”</vt:lpstr>
      <vt:lpstr>Newcomers</vt:lpstr>
      <vt:lpstr>Transportation</vt:lpstr>
      <vt:lpstr>Townhall Feedback-Identification</vt:lpstr>
      <vt:lpstr>Next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CSI’s McKinney-Vento Town Hall </dc:title>
  <dc:creator>Basch, Betsy</dc:creator>
  <cp:lastModifiedBy>Vigil, Raena</cp:lastModifiedBy>
  <cp:revision>10</cp:revision>
  <dcterms:created xsi:type="dcterms:W3CDTF">2024-01-29T19:10:13Z</dcterms:created>
  <dcterms:modified xsi:type="dcterms:W3CDTF">2024-03-04T20:27:49Z</dcterms:modified>
</cp:coreProperties>
</file>