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FEF_E49E2C43.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Lst>
  <p:notesMasterIdLst>
    <p:notesMasterId r:id="rId19"/>
  </p:notesMasterIdLst>
  <p:sldIdLst>
    <p:sldId id="256" r:id="rId5"/>
    <p:sldId id="321" r:id="rId6"/>
    <p:sldId id="3312" r:id="rId7"/>
    <p:sldId id="4078" r:id="rId8"/>
    <p:sldId id="4079" r:id="rId9"/>
    <p:sldId id="4075" r:id="rId10"/>
    <p:sldId id="4076" r:id="rId11"/>
    <p:sldId id="4074" r:id="rId12"/>
    <p:sldId id="4073" r:id="rId13"/>
    <p:sldId id="4077" r:id="rId14"/>
    <p:sldId id="4070" r:id="rId15"/>
    <p:sldId id="4055" r:id="rId16"/>
    <p:sldId id="4071" r:id="rId17"/>
    <p:sldId id="4058"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094833-A1A0-E14B-2BAB-A396A9C93F7E}" name="Dinnen, Janet" initials="DJ" userId="S::dinnen_j@cde.state.co.us::682ebc80-7236-4772-9819-9edf9790eda1" providerId="AD"/>
  <p188:author id="{A9311169-BE50-A6C0-E8B6-68B8DC36EE6B}" name="Dinnen, Janet" initials="DJ" userId="S::Dinnen_J@cde.state.co.us::682ebc80-7236-4772-9819-9edf9790eda1" providerId="AD"/>
  <p188:author id="{FD9EDD74-493D-449B-750D-38058C24319A}" name="Sever, David" initials="SD" userId="S::sever_d@cde.state.co.us::991c0e51-0d05-4f08-862f-96afb5115e4a" providerId="AD"/>
  <p188:author id="{55ADFFDE-5C0F-FC08-644F-FC7C7651BCB7}" name="Denton, Andra" initials="DA" userId="S::denton_a@cde.state.co.us::3f2143dc-fa5e-4469-a380-9491fb4bc36e" providerId="AD"/>
  <p188:author id="{DF86C7FA-8351-0290-E870-8BE6C2C1EA9F}" name="Oberg, Amanda" initials="OA" userId="S::oberg_amanda@cde.state.co.us::31f75dea-38a5-4e2d-b82d-e61610bcc3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nnen, Janet" initials="DJ" lastIdx="3" clrIdx="0">
    <p:extLst>
      <p:ext uri="{19B8F6BF-5375-455C-9EA6-DF929625EA0E}">
        <p15:presenceInfo xmlns:p15="http://schemas.microsoft.com/office/powerpoint/2012/main" userId="S::Dinnen_J@cde.state.co.us::682ebc80-7236-4772-9819-9edf9790e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A9"/>
    <a:srgbClr val="008CA0"/>
    <a:srgbClr val="C63F28"/>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910D2B-1541-1A3B-D2AD-83CB0CE2BB3C}" v="650" dt="2024-01-17T00:28:44.224"/>
    <p1510:client id="{4BD97773-671E-959D-E24E-DB234781E46D}" v="35" dt="2024-01-16T23:39:31.396"/>
    <p1510:client id="{88CF0476-786D-B933-3316-FD4170AB948F}" v="79" dt="2024-01-17T19:14:07.481"/>
    <p1510:client id="{95D8188C-0799-900E-BBF5-D9D14E3D20C2}" v="310" dt="2024-01-16T23:18:41.498"/>
    <p1510:client id="{9DDF8A2A-F651-FC38-85FA-1FDB15D1F180}" v="526" dt="2024-01-16T21:50:09.073"/>
    <p1510:client id="{A08DF8F5-5870-A40B-AE54-328D08C93E99}" v="44" dt="2024-01-16T23:00:04.227"/>
    <p1510:client id="{A8AC88D6-6A78-68A6-4710-180A5D96C271}" v="1" dt="2024-01-17T18:15:56.327"/>
    <p1510:client id="{D06899A3-9B6E-E37A-C543-45232F6CDB9C}" v="316" dt="2024-01-16T17:25:11.523"/>
    <p1510:client id="{F22CCE7D-CC7D-5C2B-E587-F191EB9061CC}" v="349" dt="2024-01-17T17:02:02.674"/>
    <p1510:client id="{F326B201-08CB-3077-19FC-2FCC3E3AC8CD}" v="2" dt="2024-01-16T16:16:01.411"/>
    <p1510:client id="{F77B73CE-0431-2CD4-0E52-942014EBA3C4}" v="126" dt="2024-01-17T17:30:43.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3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FEF_E49E2C43.xml><?xml version="1.0" encoding="utf-8"?>
<p188:cmLst xmlns:a="http://schemas.openxmlformats.org/drawingml/2006/main" xmlns:r="http://schemas.openxmlformats.org/officeDocument/2006/relationships" xmlns:p188="http://schemas.microsoft.com/office/powerpoint/2018/8/main">
  <p188:cm id="{1D3E860B-AA86-4BCA-B7BD-C7F0DAFA9D93}" authorId="{55ADFFDE-5C0F-FC08-644F-FC7C7651BCB7}" created="2024-01-16T23:18:41.498">
    <ac:deMkLst xmlns:ac="http://schemas.microsoft.com/office/drawing/2013/main/command">
      <pc:docMk xmlns:pc="http://schemas.microsoft.com/office/powerpoint/2013/main/command"/>
      <pc:sldMk xmlns:pc="http://schemas.microsoft.com/office/powerpoint/2013/main/command" cId="3835571267" sldId="4079"/>
      <ac:spMk id="2" creationId="{DCE1D800-793A-7EE5-8825-AFF681BA88C1}"/>
    </ac:deMkLst>
    <p188:replyLst>
      <p188:reply id="{A168C246-E2F9-4868-91A7-8336AF201A5C}" authorId="{FD9EDD74-493D-449B-750D-38058C24319A}" created="2024-01-16T23:39:31.396">
        <p188:txBody>
          <a:bodyPr/>
          <a:lstStyle/>
          <a:p>
            <a:r>
              <a:rPr lang="en-US"/>
              <a:t>no real links no. I added some sub bullets though.. the last deal around funded counts and adj is from my email today... so I'll just remind them of the location and answer questions on those if there are any</a:t>
            </a:r>
          </a:p>
        </p188:txBody>
      </p188:reply>
    </p188:replyLst>
    <p188:txBody>
      <a:bodyPr/>
      <a:lstStyle/>
      <a:p>
        <a:r>
          <a:rPr lang="en-US"/>
          <a:t>[@Sever, David] do you have any links or updates for this slide? I just dropped the 2 talking points in here. :)</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DE72E-EDA5-4476-8CB9-715BA0EAF0DB}"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9EC6E54A-790E-45BD-9ADF-A776B699B911}">
      <dgm:prSet phldrT="[Text]" custT="1"/>
      <dgm:spPr/>
      <dgm:t>
        <a:bodyPr/>
        <a:lstStyle/>
        <a:p>
          <a:r>
            <a:rPr lang="en-US" sz="1100"/>
            <a:t>Chief Finance &amp; Ops Officer</a:t>
          </a:r>
        </a:p>
      </dgm:t>
    </dgm:pt>
    <dgm:pt modelId="{54B1F8F5-20E7-46E0-9826-16E4684A0B93}" type="parTrans" cxnId="{B7BEE281-7984-4355-8A51-B1FE0CAF9051}">
      <dgm:prSet/>
      <dgm:spPr/>
      <dgm:t>
        <a:bodyPr/>
        <a:lstStyle/>
        <a:p>
          <a:endParaRPr lang="en-US"/>
        </a:p>
      </dgm:t>
    </dgm:pt>
    <dgm:pt modelId="{1F4EB55F-C1AA-4400-A72F-27E36081D468}" type="sibTrans" cxnId="{B7BEE281-7984-4355-8A51-B1FE0CAF9051}">
      <dgm:prSet/>
      <dgm:spPr/>
      <dgm:t>
        <a:bodyPr/>
        <a:lstStyle/>
        <a:p>
          <a:endParaRPr lang="en-US"/>
        </a:p>
      </dgm:t>
    </dgm:pt>
    <dgm:pt modelId="{70D3E3AD-BF0C-4B4C-BE87-2FDB607F762B}" type="asst">
      <dgm:prSet phldrT="[Text]" custT="1"/>
      <dgm:spPr/>
      <dgm:t>
        <a:bodyPr/>
        <a:lstStyle/>
        <a:p>
          <a:r>
            <a:rPr lang="en-US" sz="1100"/>
            <a:t>Controller</a:t>
          </a:r>
        </a:p>
      </dgm:t>
    </dgm:pt>
    <dgm:pt modelId="{32F1E2BF-0429-4ADF-A732-5D70E735786C}" type="parTrans" cxnId="{EFD89396-8098-42E0-9DBA-3D23A59030C6}">
      <dgm:prSet/>
      <dgm:spPr/>
      <dgm:t>
        <a:bodyPr/>
        <a:lstStyle/>
        <a:p>
          <a:endParaRPr lang="en-US"/>
        </a:p>
      </dgm:t>
    </dgm:pt>
    <dgm:pt modelId="{30F7A692-1D19-402D-81D7-AE3C79DDC4DD}" type="sibTrans" cxnId="{EFD89396-8098-42E0-9DBA-3D23A59030C6}">
      <dgm:prSet/>
      <dgm:spPr/>
      <dgm:t>
        <a:bodyPr/>
        <a:lstStyle/>
        <a:p>
          <a:endParaRPr lang="en-US"/>
        </a:p>
      </dgm:t>
    </dgm:pt>
    <dgm:pt modelId="{D12D9F85-F479-4323-8C68-701B9957222B}" type="asst">
      <dgm:prSet phldrT="[Text]" custT="1"/>
      <dgm:spPr/>
      <dgm:t>
        <a:bodyPr/>
        <a:lstStyle/>
        <a:p>
          <a:r>
            <a:rPr lang="en-US" sz="1100"/>
            <a:t>School Nutrition Program Manager</a:t>
          </a:r>
        </a:p>
      </dgm:t>
    </dgm:pt>
    <dgm:pt modelId="{A1B54A20-1883-4890-B58B-AC0D2CB80F8F}" type="parTrans" cxnId="{18D583D7-10C4-422D-A0E7-78A5839D51C5}">
      <dgm:prSet/>
      <dgm:spPr/>
      <dgm:t>
        <a:bodyPr/>
        <a:lstStyle/>
        <a:p>
          <a:endParaRPr lang="en-US"/>
        </a:p>
      </dgm:t>
    </dgm:pt>
    <dgm:pt modelId="{62341A8E-278C-4047-91A1-FAA1AF5FE7F5}" type="sibTrans" cxnId="{18D583D7-10C4-422D-A0E7-78A5839D51C5}">
      <dgm:prSet/>
      <dgm:spPr/>
      <dgm:t>
        <a:bodyPr/>
        <a:lstStyle/>
        <a:p>
          <a:endParaRPr lang="en-US"/>
        </a:p>
      </dgm:t>
    </dgm:pt>
    <dgm:pt modelId="{DB016619-3E2F-4D02-BF02-5EC74F127AB8}" type="asst">
      <dgm:prSet phldrT="[Text]" custT="1"/>
      <dgm:spPr/>
      <dgm:t>
        <a:bodyPr/>
        <a:lstStyle/>
        <a:p>
          <a:r>
            <a:rPr lang="en-US" sz="1100"/>
            <a:t>Staff Accountant</a:t>
          </a:r>
        </a:p>
      </dgm:t>
    </dgm:pt>
    <dgm:pt modelId="{27A5F621-5A3E-4871-A341-E4C9BA861B7D}" type="parTrans" cxnId="{658DCEB3-E444-4A6E-BBBC-191E4E4E745E}">
      <dgm:prSet/>
      <dgm:spPr/>
      <dgm:t>
        <a:bodyPr/>
        <a:lstStyle/>
        <a:p>
          <a:endParaRPr lang="en-US"/>
        </a:p>
      </dgm:t>
    </dgm:pt>
    <dgm:pt modelId="{B812FFAB-671D-4388-857E-B439FCC96437}" type="sibTrans" cxnId="{658DCEB3-E444-4A6E-BBBC-191E4E4E745E}">
      <dgm:prSet/>
      <dgm:spPr/>
      <dgm:t>
        <a:bodyPr/>
        <a:lstStyle/>
        <a:p>
          <a:endParaRPr lang="en-US"/>
        </a:p>
      </dgm:t>
    </dgm:pt>
    <dgm:pt modelId="{C7F5F809-7599-4D5E-A1E4-0FC6CAC9E84F}" type="asst">
      <dgm:prSet phldrT="[Text]" custT="1"/>
      <dgm:spPr/>
      <dgm:t>
        <a:bodyPr/>
        <a:lstStyle/>
        <a:p>
          <a:pPr rtl="0"/>
          <a:r>
            <a:rPr lang="en-US" sz="1100">
              <a:latin typeface="Calibri Light" panose="020F0302020204030204"/>
            </a:rPr>
            <a:t>Senior Grant &amp; Procurement Analyst</a:t>
          </a:r>
          <a:endParaRPr lang="en-US" sz="1100"/>
        </a:p>
      </dgm:t>
    </dgm:pt>
    <dgm:pt modelId="{3A4FDB57-ECB3-4B1F-937D-5B2CC841D744}" type="parTrans" cxnId="{9770E78B-79CA-4A95-AE7C-153138361C05}">
      <dgm:prSet/>
      <dgm:spPr/>
      <dgm:t>
        <a:bodyPr/>
        <a:lstStyle/>
        <a:p>
          <a:endParaRPr lang="en-US"/>
        </a:p>
      </dgm:t>
    </dgm:pt>
    <dgm:pt modelId="{B4707917-D246-4D9E-A4A4-BFF39197DC2B}" type="sibTrans" cxnId="{9770E78B-79CA-4A95-AE7C-153138361C05}">
      <dgm:prSet/>
      <dgm:spPr/>
      <dgm:t>
        <a:bodyPr/>
        <a:lstStyle/>
        <a:p>
          <a:endParaRPr lang="en-US"/>
        </a:p>
      </dgm:t>
    </dgm:pt>
    <dgm:pt modelId="{ADC19BC2-2FFC-4F77-872B-EAF8634E9D34}" type="asst">
      <dgm:prSet phldrT="[Text]" custT="1"/>
      <dgm:spPr/>
      <dgm:t>
        <a:bodyPr/>
        <a:lstStyle/>
        <a:p>
          <a:r>
            <a:rPr lang="en-US" sz="1100"/>
            <a:t>Grants &amp; Accounting Tech</a:t>
          </a:r>
        </a:p>
      </dgm:t>
    </dgm:pt>
    <dgm:pt modelId="{63148DAD-8AF3-4210-B9BA-EFD2BAA62A8F}" type="parTrans" cxnId="{AC4E2034-C6E5-44E8-AF43-5503BDC17754}">
      <dgm:prSet/>
      <dgm:spPr/>
      <dgm:t>
        <a:bodyPr/>
        <a:lstStyle/>
        <a:p>
          <a:endParaRPr lang="en-US"/>
        </a:p>
      </dgm:t>
    </dgm:pt>
    <dgm:pt modelId="{22F69BC7-B95E-43D5-A16E-5D0C5332AE57}" type="sibTrans" cxnId="{AC4E2034-C6E5-44E8-AF43-5503BDC17754}">
      <dgm:prSet/>
      <dgm:spPr/>
      <dgm:t>
        <a:bodyPr/>
        <a:lstStyle/>
        <a:p>
          <a:endParaRPr lang="en-US"/>
        </a:p>
      </dgm:t>
    </dgm:pt>
    <dgm:pt modelId="{A3719735-EE20-48CB-8110-924EBE242DFD}" type="asst">
      <dgm:prSet phldrT="[Text]" custT="1"/>
      <dgm:spPr/>
      <dgm:t>
        <a:bodyPr/>
        <a:lstStyle/>
        <a:p>
          <a:r>
            <a:rPr lang="en-US" sz="1100"/>
            <a:t>Grants Fiscal &amp; Accounting Manager</a:t>
          </a:r>
        </a:p>
      </dgm:t>
    </dgm:pt>
    <dgm:pt modelId="{B22A603F-09CA-4B2A-824D-B58A3CE2FA0E}" type="parTrans" cxnId="{5D19708F-3957-4F7F-BE5C-846D0E4A2968}">
      <dgm:prSet/>
      <dgm:spPr/>
      <dgm:t>
        <a:bodyPr/>
        <a:lstStyle/>
        <a:p>
          <a:endParaRPr lang="en-US"/>
        </a:p>
      </dgm:t>
    </dgm:pt>
    <dgm:pt modelId="{A3323767-422E-4781-BED0-E7525F699C67}" type="sibTrans" cxnId="{5D19708F-3957-4F7F-BE5C-846D0E4A2968}">
      <dgm:prSet/>
      <dgm:spPr/>
      <dgm:t>
        <a:bodyPr/>
        <a:lstStyle/>
        <a:p>
          <a:endParaRPr lang="en-US"/>
        </a:p>
      </dgm:t>
    </dgm:pt>
    <dgm:pt modelId="{305F030B-8BE6-4D60-984B-52ED9ECB6E55}" type="asst">
      <dgm:prSet phldrT="[Text]" custT="1"/>
      <dgm:spPr/>
      <dgm:t>
        <a:bodyPr/>
        <a:lstStyle/>
        <a:p>
          <a:r>
            <a:rPr lang="en-US" sz="1100"/>
            <a:t>School Finance Manager</a:t>
          </a:r>
        </a:p>
      </dgm:t>
    </dgm:pt>
    <dgm:pt modelId="{9AF2A0FD-824D-4911-AA3C-CBF13E793533}" type="parTrans" cxnId="{3A0C9155-9E30-45C6-9801-2CF784C971D6}">
      <dgm:prSet/>
      <dgm:spPr/>
      <dgm:t>
        <a:bodyPr/>
        <a:lstStyle/>
        <a:p>
          <a:endParaRPr lang="en-US"/>
        </a:p>
      </dgm:t>
    </dgm:pt>
    <dgm:pt modelId="{EA110456-5A23-4F78-B84E-78BA07212CFC}" type="sibTrans" cxnId="{3A0C9155-9E30-45C6-9801-2CF784C971D6}">
      <dgm:prSet/>
      <dgm:spPr/>
      <dgm:t>
        <a:bodyPr/>
        <a:lstStyle/>
        <a:p>
          <a:endParaRPr lang="en-US"/>
        </a:p>
      </dgm:t>
    </dgm:pt>
    <dgm:pt modelId="{A6C3F930-C2BD-4F5F-B1CD-B91F270ED317}" type="asst">
      <dgm:prSet phldrT="[Text]" custT="1"/>
      <dgm:spPr/>
      <dgm:t>
        <a:bodyPr/>
        <a:lstStyle/>
        <a:p>
          <a:r>
            <a:rPr lang="en-US" sz="1100"/>
            <a:t>Nutrition and Data Specialist</a:t>
          </a:r>
        </a:p>
      </dgm:t>
    </dgm:pt>
    <dgm:pt modelId="{CE0B8A80-30BE-4B38-958E-09EC9540D5D5}" type="parTrans" cxnId="{B5506B64-A026-4D5F-9586-6FE8CB22B811}">
      <dgm:prSet/>
      <dgm:spPr/>
      <dgm:t>
        <a:bodyPr/>
        <a:lstStyle/>
        <a:p>
          <a:endParaRPr lang="en-US"/>
        </a:p>
      </dgm:t>
    </dgm:pt>
    <dgm:pt modelId="{D0BC0539-4E67-4E29-9741-DC78A81A5D9F}" type="sibTrans" cxnId="{B5506B64-A026-4D5F-9586-6FE8CB22B811}">
      <dgm:prSet/>
      <dgm:spPr/>
      <dgm:t>
        <a:bodyPr/>
        <a:lstStyle/>
        <a:p>
          <a:endParaRPr lang="en-US"/>
        </a:p>
      </dgm:t>
    </dgm:pt>
    <dgm:pt modelId="{2270D1C6-3B8F-4912-B81D-80EE294153BF}" type="asst">
      <dgm:prSet phldr="0"/>
      <dgm:spPr/>
      <dgm:t>
        <a:bodyPr/>
        <a:lstStyle/>
        <a:p>
          <a:pPr rtl="0"/>
          <a:r>
            <a:rPr lang="en-US">
              <a:latin typeface="Calibri Light" panose="020F0302020204030204"/>
            </a:rPr>
            <a:t>Grants &amp; Accounting Tech</a:t>
          </a:r>
        </a:p>
      </dgm:t>
    </dgm:pt>
    <dgm:pt modelId="{C26EB64B-697C-4318-908F-E0D44BF65326}" type="parTrans" cxnId="{E65048B8-C551-49B4-8B9E-746EE352696D}">
      <dgm:prSet/>
      <dgm:spPr/>
      <dgm:t>
        <a:bodyPr/>
        <a:lstStyle/>
        <a:p>
          <a:endParaRPr lang="en-US"/>
        </a:p>
      </dgm:t>
    </dgm:pt>
    <dgm:pt modelId="{6C501DE5-64E2-410E-8985-1747C2890776}" type="sibTrans" cxnId="{E65048B8-C551-49B4-8B9E-746EE352696D}">
      <dgm:prSet/>
      <dgm:spPr/>
      <dgm:t>
        <a:bodyPr/>
        <a:lstStyle/>
        <a:p>
          <a:endParaRPr lang="en-US"/>
        </a:p>
      </dgm:t>
    </dgm:pt>
    <dgm:pt modelId="{3D7BE105-86B0-424F-A3E2-E40D8B4365F8}" type="pres">
      <dgm:prSet presAssocID="{46ADE72E-EDA5-4476-8CB9-715BA0EAF0DB}" presName="mainComposite" presStyleCnt="0">
        <dgm:presLayoutVars>
          <dgm:chPref val="1"/>
          <dgm:dir/>
          <dgm:animOne val="branch"/>
          <dgm:animLvl val="lvl"/>
          <dgm:resizeHandles val="exact"/>
        </dgm:presLayoutVars>
      </dgm:prSet>
      <dgm:spPr/>
    </dgm:pt>
    <dgm:pt modelId="{53B27D27-9CA3-4721-8A1D-52160B487B00}" type="pres">
      <dgm:prSet presAssocID="{46ADE72E-EDA5-4476-8CB9-715BA0EAF0DB}" presName="hierFlow" presStyleCnt="0"/>
      <dgm:spPr/>
    </dgm:pt>
    <dgm:pt modelId="{4A24BE15-84C8-4345-B580-55AEDC1EC526}" type="pres">
      <dgm:prSet presAssocID="{46ADE72E-EDA5-4476-8CB9-715BA0EAF0DB}" presName="hierChild1" presStyleCnt="0">
        <dgm:presLayoutVars>
          <dgm:chPref val="1"/>
          <dgm:animOne val="branch"/>
          <dgm:animLvl val="lvl"/>
        </dgm:presLayoutVars>
      </dgm:prSet>
      <dgm:spPr/>
    </dgm:pt>
    <dgm:pt modelId="{A1693CAC-F2AF-47B7-BC03-D49056CDDCE9}" type="pres">
      <dgm:prSet presAssocID="{9EC6E54A-790E-45BD-9ADF-A776B699B911}" presName="Name14" presStyleCnt="0"/>
      <dgm:spPr/>
    </dgm:pt>
    <dgm:pt modelId="{345E6F81-8F8A-4040-9BFB-D81350A78A84}" type="pres">
      <dgm:prSet presAssocID="{9EC6E54A-790E-45BD-9ADF-A776B699B911}" presName="level1Shape" presStyleLbl="node0" presStyleIdx="0" presStyleCnt="1">
        <dgm:presLayoutVars>
          <dgm:chPref val="3"/>
        </dgm:presLayoutVars>
      </dgm:prSet>
      <dgm:spPr/>
    </dgm:pt>
    <dgm:pt modelId="{6889C11E-77EB-4998-A752-C6DD76C6CE8B}" type="pres">
      <dgm:prSet presAssocID="{9EC6E54A-790E-45BD-9ADF-A776B699B911}" presName="hierChild2" presStyleCnt="0"/>
      <dgm:spPr/>
    </dgm:pt>
    <dgm:pt modelId="{FD5DCE0C-349B-4488-8104-154F9DBBCA9F}" type="pres">
      <dgm:prSet presAssocID="{32F1E2BF-0429-4ADF-A732-5D70E735786C}" presName="Name19" presStyleLbl="parChTrans1D2" presStyleIdx="0" presStyleCnt="4"/>
      <dgm:spPr/>
    </dgm:pt>
    <dgm:pt modelId="{697FBF22-661E-4BFD-8514-630FD8894BFC}" type="pres">
      <dgm:prSet presAssocID="{70D3E3AD-BF0C-4B4C-BE87-2FDB607F762B}" presName="Name21" presStyleCnt="0"/>
      <dgm:spPr/>
    </dgm:pt>
    <dgm:pt modelId="{491A795B-1FEE-46A8-9D7E-46B55EF93016}" type="pres">
      <dgm:prSet presAssocID="{70D3E3AD-BF0C-4B4C-BE87-2FDB607F762B}" presName="level2Shape" presStyleLbl="asst1" presStyleIdx="0" presStyleCnt="9"/>
      <dgm:spPr/>
    </dgm:pt>
    <dgm:pt modelId="{FD542564-4715-447A-B888-32F53E560DFB}" type="pres">
      <dgm:prSet presAssocID="{70D3E3AD-BF0C-4B4C-BE87-2FDB607F762B}" presName="hierChild3" presStyleCnt="0"/>
      <dgm:spPr/>
    </dgm:pt>
    <dgm:pt modelId="{86E73059-737F-4CD2-AB85-B062325A61EC}" type="pres">
      <dgm:prSet presAssocID="{27A5F621-5A3E-4871-A341-E4C9BA861B7D}" presName="Name19" presStyleLbl="parChTrans1D3" presStyleIdx="0" presStyleCnt="5"/>
      <dgm:spPr/>
    </dgm:pt>
    <dgm:pt modelId="{51880727-0B95-4B28-A045-B4A4852FA830}" type="pres">
      <dgm:prSet presAssocID="{DB016619-3E2F-4D02-BF02-5EC74F127AB8}" presName="Name21" presStyleCnt="0"/>
      <dgm:spPr/>
    </dgm:pt>
    <dgm:pt modelId="{D847AEAD-C6CD-4273-AF7B-4A4BA5FD4B44}" type="pres">
      <dgm:prSet presAssocID="{DB016619-3E2F-4D02-BF02-5EC74F127AB8}" presName="level2Shape" presStyleLbl="asst1" presStyleIdx="1" presStyleCnt="9"/>
      <dgm:spPr/>
    </dgm:pt>
    <dgm:pt modelId="{B38A9360-2686-4943-BB87-48E56BF8B863}" type="pres">
      <dgm:prSet presAssocID="{DB016619-3E2F-4D02-BF02-5EC74F127AB8}" presName="hierChild3" presStyleCnt="0"/>
      <dgm:spPr/>
    </dgm:pt>
    <dgm:pt modelId="{618303CA-F9A3-4C86-A027-C1E35BE54B5B}" type="pres">
      <dgm:prSet presAssocID="{B22A603F-09CA-4B2A-824D-B58A3CE2FA0E}" presName="Name19" presStyleLbl="parChTrans1D2" presStyleIdx="1" presStyleCnt="4"/>
      <dgm:spPr/>
    </dgm:pt>
    <dgm:pt modelId="{B9D783B6-DA0E-48E4-AA50-ADF101046D81}" type="pres">
      <dgm:prSet presAssocID="{A3719735-EE20-48CB-8110-924EBE242DFD}" presName="Name21" presStyleCnt="0"/>
      <dgm:spPr/>
    </dgm:pt>
    <dgm:pt modelId="{294DFAE8-5C8D-41D4-BF53-501711D42D50}" type="pres">
      <dgm:prSet presAssocID="{A3719735-EE20-48CB-8110-924EBE242DFD}" presName="level2Shape" presStyleLbl="asst1" presStyleIdx="2" presStyleCnt="9"/>
      <dgm:spPr/>
    </dgm:pt>
    <dgm:pt modelId="{12996163-664A-4A9B-AFD9-709190710178}" type="pres">
      <dgm:prSet presAssocID="{A3719735-EE20-48CB-8110-924EBE242DFD}" presName="hierChild3" presStyleCnt="0"/>
      <dgm:spPr/>
    </dgm:pt>
    <dgm:pt modelId="{D51DA73E-E895-45D5-8A89-1BFBD89E6237}" type="pres">
      <dgm:prSet presAssocID="{3A4FDB57-ECB3-4B1F-937D-5B2CC841D744}" presName="Name19" presStyleLbl="parChTrans1D3" presStyleIdx="1" presStyleCnt="5"/>
      <dgm:spPr/>
    </dgm:pt>
    <dgm:pt modelId="{27945306-BC5F-4902-A247-E8A60DC45476}" type="pres">
      <dgm:prSet presAssocID="{C7F5F809-7599-4D5E-A1E4-0FC6CAC9E84F}" presName="Name21" presStyleCnt="0"/>
      <dgm:spPr/>
    </dgm:pt>
    <dgm:pt modelId="{9A05BE83-8010-4DAD-8BC9-FE0615C0A058}" type="pres">
      <dgm:prSet presAssocID="{C7F5F809-7599-4D5E-A1E4-0FC6CAC9E84F}" presName="level2Shape" presStyleLbl="asst1" presStyleIdx="3" presStyleCnt="9"/>
      <dgm:spPr/>
    </dgm:pt>
    <dgm:pt modelId="{688B9BAA-2D3C-40AB-87F2-D3A0DA51A546}" type="pres">
      <dgm:prSet presAssocID="{C7F5F809-7599-4D5E-A1E4-0FC6CAC9E84F}" presName="hierChild3" presStyleCnt="0"/>
      <dgm:spPr/>
    </dgm:pt>
    <dgm:pt modelId="{7ADDCB71-C51E-414D-9216-2A390D7FE23A}" type="pres">
      <dgm:prSet presAssocID="{63148DAD-8AF3-4210-B9BA-EFD2BAA62A8F}" presName="Name19" presStyleLbl="parChTrans1D3" presStyleIdx="2" presStyleCnt="5"/>
      <dgm:spPr/>
    </dgm:pt>
    <dgm:pt modelId="{75F2A06A-35B0-4235-B592-AAF653068E81}" type="pres">
      <dgm:prSet presAssocID="{ADC19BC2-2FFC-4F77-872B-EAF8634E9D34}" presName="Name21" presStyleCnt="0"/>
      <dgm:spPr/>
    </dgm:pt>
    <dgm:pt modelId="{609AB35F-7DCB-4C64-B71A-820A479CAEFD}" type="pres">
      <dgm:prSet presAssocID="{ADC19BC2-2FFC-4F77-872B-EAF8634E9D34}" presName="level2Shape" presStyleLbl="asst1" presStyleIdx="4" presStyleCnt="9"/>
      <dgm:spPr/>
    </dgm:pt>
    <dgm:pt modelId="{0D407158-7F2E-4883-8DF2-BAD41C0008BB}" type="pres">
      <dgm:prSet presAssocID="{ADC19BC2-2FFC-4F77-872B-EAF8634E9D34}" presName="hierChild3" presStyleCnt="0"/>
      <dgm:spPr/>
    </dgm:pt>
    <dgm:pt modelId="{6C11A8CF-FCE0-4AAE-BE50-0299D99984A0}" type="pres">
      <dgm:prSet presAssocID="{C26EB64B-697C-4318-908F-E0D44BF65326}" presName="Name19" presStyleLbl="parChTrans1D3" presStyleIdx="3" presStyleCnt="5"/>
      <dgm:spPr/>
    </dgm:pt>
    <dgm:pt modelId="{F9B386DB-F977-404C-B77D-62EE0298F328}" type="pres">
      <dgm:prSet presAssocID="{2270D1C6-3B8F-4912-B81D-80EE294153BF}" presName="Name21" presStyleCnt="0"/>
      <dgm:spPr/>
    </dgm:pt>
    <dgm:pt modelId="{94216063-FFAB-44B9-8C95-CD253EA87AF9}" type="pres">
      <dgm:prSet presAssocID="{2270D1C6-3B8F-4912-B81D-80EE294153BF}" presName="level2Shape" presStyleLbl="asst1" presStyleIdx="5" presStyleCnt="9"/>
      <dgm:spPr/>
    </dgm:pt>
    <dgm:pt modelId="{4717F296-C734-44C3-BD02-42364E55DF7E}" type="pres">
      <dgm:prSet presAssocID="{2270D1C6-3B8F-4912-B81D-80EE294153BF}" presName="hierChild3" presStyleCnt="0"/>
      <dgm:spPr/>
    </dgm:pt>
    <dgm:pt modelId="{BFF2719A-5DEC-40A3-901B-EBF0E9B97033}" type="pres">
      <dgm:prSet presAssocID="{A1B54A20-1883-4890-B58B-AC0D2CB80F8F}" presName="Name19" presStyleLbl="parChTrans1D2" presStyleIdx="2" presStyleCnt="4"/>
      <dgm:spPr/>
    </dgm:pt>
    <dgm:pt modelId="{AD1EEA41-1224-4A05-B526-6586F70A66B8}" type="pres">
      <dgm:prSet presAssocID="{D12D9F85-F479-4323-8C68-701B9957222B}" presName="Name21" presStyleCnt="0"/>
      <dgm:spPr/>
    </dgm:pt>
    <dgm:pt modelId="{6AA6B494-FE13-4ACE-99F7-F5BDFFAB70E1}" type="pres">
      <dgm:prSet presAssocID="{D12D9F85-F479-4323-8C68-701B9957222B}" presName="level2Shape" presStyleLbl="asst1" presStyleIdx="6" presStyleCnt="9"/>
      <dgm:spPr/>
    </dgm:pt>
    <dgm:pt modelId="{E543470E-D86E-41E4-903B-3D5E29B79FC8}" type="pres">
      <dgm:prSet presAssocID="{D12D9F85-F479-4323-8C68-701B9957222B}" presName="hierChild3" presStyleCnt="0"/>
      <dgm:spPr/>
    </dgm:pt>
    <dgm:pt modelId="{3B8B50ED-4F85-4771-B2B9-F20305E8E137}" type="pres">
      <dgm:prSet presAssocID="{CE0B8A80-30BE-4B38-958E-09EC9540D5D5}" presName="Name19" presStyleLbl="parChTrans1D3" presStyleIdx="4" presStyleCnt="5"/>
      <dgm:spPr/>
    </dgm:pt>
    <dgm:pt modelId="{C872ABB2-2C4A-4BA4-B4E7-5EDF6E50092F}" type="pres">
      <dgm:prSet presAssocID="{A6C3F930-C2BD-4F5F-B1CD-B91F270ED317}" presName="Name21" presStyleCnt="0"/>
      <dgm:spPr/>
    </dgm:pt>
    <dgm:pt modelId="{0538BCA5-39C3-40F2-B274-04CC91411CD6}" type="pres">
      <dgm:prSet presAssocID="{A6C3F930-C2BD-4F5F-B1CD-B91F270ED317}" presName="level2Shape" presStyleLbl="asst1" presStyleIdx="7" presStyleCnt="9"/>
      <dgm:spPr/>
    </dgm:pt>
    <dgm:pt modelId="{5E21CDB6-70BD-4D2B-8D06-5BF9DF20189B}" type="pres">
      <dgm:prSet presAssocID="{A6C3F930-C2BD-4F5F-B1CD-B91F270ED317}" presName="hierChild3" presStyleCnt="0"/>
      <dgm:spPr/>
    </dgm:pt>
    <dgm:pt modelId="{7E3D2293-3CD0-4047-86E1-C76A54F0DA39}" type="pres">
      <dgm:prSet presAssocID="{9AF2A0FD-824D-4911-AA3C-CBF13E793533}" presName="Name19" presStyleLbl="parChTrans1D2" presStyleIdx="3" presStyleCnt="4"/>
      <dgm:spPr/>
    </dgm:pt>
    <dgm:pt modelId="{EECD745A-8D28-43FF-9BF0-E722F2518435}" type="pres">
      <dgm:prSet presAssocID="{305F030B-8BE6-4D60-984B-52ED9ECB6E55}" presName="Name21" presStyleCnt="0"/>
      <dgm:spPr/>
    </dgm:pt>
    <dgm:pt modelId="{77EC81D7-3564-459F-A38D-DFD78EA7BB70}" type="pres">
      <dgm:prSet presAssocID="{305F030B-8BE6-4D60-984B-52ED9ECB6E55}" presName="level2Shape" presStyleLbl="asst1" presStyleIdx="8" presStyleCnt="9"/>
      <dgm:spPr/>
    </dgm:pt>
    <dgm:pt modelId="{8D6B2CDE-1C5D-4078-BD61-A4C7C79AD05C}" type="pres">
      <dgm:prSet presAssocID="{305F030B-8BE6-4D60-984B-52ED9ECB6E55}" presName="hierChild3" presStyleCnt="0"/>
      <dgm:spPr/>
    </dgm:pt>
    <dgm:pt modelId="{35E6980D-178E-493F-90D3-AC069AF3D485}" type="pres">
      <dgm:prSet presAssocID="{46ADE72E-EDA5-4476-8CB9-715BA0EAF0DB}" presName="bgShapesFlow" presStyleCnt="0"/>
      <dgm:spPr/>
    </dgm:pt>
  </dgm:ptLst>
  <dgm:cxnLst>
    <dgm:cxn modelId="{82C62D19-7216-4A67-921E-71D1FA2FCC3E}" type="presOf" srcId="{3A4FDB57-ECB3-4B1F-937D-5B2CC841D744}" destId="{D51DA73E-E895-45D5-8A89-1BFBD89E6237}" srcOrd="0" destOrd="0" presId="urn:microsoft.com/office/officeart/2005/8/layout/hierarchy6"/>
    <dgm:cxn modelId="{AC4E2034-C6E5-44E8-AF43-5503BDC17754}" srcId="{A3719735-EE20-48CB-8110-924EBE242DFD}" destId="{ADC19BC2-2FFC-4F77-872B-EAF8634E9D34}" srcOrd="1" destOrd="0" parTransId="{63148DAD-8AF3-4210-B9BA-EFD2BAA62A8F}" sibTransId="{22F69BC7-B95E-43D5-A16E-5D0C5332AE57}"/>
    <dgm:cxn modelId="{54559B62-ED64-4AA9-910F-F413671529B3}" type="presOf" srcId="{A6C3F930-C2BD-4F5F-B1CD-B91F270ED317}" destId="{0538BCA5-39C3-40F2-B274-04CC91411CD6}" srcOrd="0" destOrd="0" presId="urn:microsoft.com/office/officeart/2005/8/layout/hierarchy6"/>
    <dgm:cxn modelId="{B5506B64-A026-4D5F-9586-6FE8CB22B811}" srcId="{D12D9F85-F479-4323-8C68-701B9957222B}" destId="{A6C3F930-C2BD-4F5F-B1CD-B91F270ED317}" srcOrd="0" destOrd="0" parTransId="{CE0B8A80-30BE-4B38-958E-09EC9540D5D5}" sibTransId="{D0BC0539-4E67-4E29-9741-DC78A81A5D9F}"/>
    <dgm:cxn modelId="{3956A44B-0377-4D91-A183-1B1D4D06384F}" type="presOf" srcId="{A3719735-EE20-48CB-8110-924EBE242DFD}" destId="{294DFAE8-5C8D-41D4-BF53-501711D42D50}" srcOrd="0" destOrd="0" presId="urn:microsoft.com/office/officeart/2005/8/layout/hierarchy6"/>
    <dgm:cxn modelId="{C9862C75-9A46-4B99-9704-8B8EE4070FAB}" type="presOf" srcId="{DB016619-3E2F-4D02-BF02-5EC74F127AB8}" destId="{D847AEAD-C6CD-4273-AF7B-4A4BA5FD4B44}" srcOrd="0" destOrd="0" presId="urn:microsoft.com/office/officeart/2005/8/layout/hierarchy6"/>
    <dgm:cxn modelId="{3A0C9155-9E30-45C6-9801-2CF784C971D6}" srcId="{9EC6E54A-790E-45BD-9ADF-A776B699B911}" destId="{305F030B-8BE6-4D60-984B-52ED9ECB6E55}" srcOrd="3" destOrd="0" parTransId="{9AF2A0FD-824D-4911-AA3C-CBF13E793533}" sibTransId="{EA110456-5A23-4F78-B84E-78BA07212CFC}"/>
    <dgm:cxn modelId="{3B9C0078-1661-468D-95DA-2C569A92E701}" type="presOf" srcId="{9EC6E54A-790E-45BD-9ADF-A776B699B911}" destId="{345E6F81-8F8A-4040-9BFB-D81350A78A84}" srcOrd="0" destOrd="0" presId="urn:microsoft.com/office/officeart/2005/8/layout/hierarchy6"/>
    <dgm:cxn modelId="{D8621A7B-2CE2-48D4-9C79-B33C38E692A9}" type="presOf" srcId="{B22A603F-09CA-4B2A-824D-B58A3CE2FA0E}" destId="{618303CA-F9A3-4C86-A027-C1E35BE54B5B}" srcOrd="0" destOrd="0" presId="urn:microsoft.com/office/officeart/2005/8/layout/hierarchy6"/>
    <dgm:cxn modelId="{A225D67E-38A9-4EC2-A544-E5B0B5E47719}" type="presOf" srcId="{32F1E2BF-0429-4ADF-A732-5D70E735786C}" destId="{FD5DCE0C-349B-4488-8104-154F9DBBCA9F}" srcOrd="0" destOrd="0" presId="urn:microsoft.com/office/officeart/2005/8/layout/hierarchy6"/>
    <dgm:cxn modelId="{B7BEE281-7984-4355-8A51-B1FE0CAF9051}" srcId="{46ADE72E-EDA5-4476-8CB9-715BA0EAF0DB}" destId="{9EC6E54A-790E-45BD-9ADF-A776B699B911}" srcOrd="0" destOrd="0" parTransId="{54B1F8F5-20E7-46E0-9826-16E4684A0B93}" sibTransId="{1F4EB55F-C1AA-4400-A72F-27E36081D468}"/>
    <dgm:cxn modelId="{9770E78B-79CA-4A95-AE7C-153138361C05}" srcId="{A3719735-EE20-48CB-8110-924EBE242DFD}" destId="{C7F5F809-7599-4D5E-A1E4-0FC6CAC9E84F}" srcOrd="0" destOrd="0" parTransId="{3A4FDB57-ECB3-4B1F-937D-5B2CC841D744}" sibTransId="{B4707917-D246-4D9E-A4A4-BFF39197DC2B}"/>
    <dgm:cxn modelId="{D3E2F78C-FBF4-426B-914C-5C04B91F8FCB}" type="presOf" srcId="{C7F5F809-7599-4D5E-A1E4-0FC6CAC9E84F}" destId="{9A05BE83-8010-4DAD-8BC9-FE0615C0A058}" srcOrd="0" destOrd="0" presId="urn:microsoft.com/office/officeart/2005/8/layout/hierarchy6"/>
    <dgm:cxn modelId="{5D19708F-3957-4F7F-BE5C-846D0E4A2968}" srcId="{9EC6E54A-790E-45BD-9ADF-A776B699B911}" destId="{A3719735-EE20-48CB-8110-924EBE242DFD}" srcOrd="1" destOrd="0" parTransId="{B22A603F-09CA-4B2A-824D-B58A3CE2FA0E}" sibTransId="{A3323767-422E-4781-BED0-E7525F699C67}"/>
    <dgm:cxn modelId="{159C8391-1757-4E50-9C2B-B0550FBEA87E}" type="presOf" srcId="{D12D9F85-F479-4323-8C68-701B9957222B}" destId="{6AA6B494-FE13-4ACE-99F7-F5BDFFAB70E1}" srcOrd="0" destOrd="0" presId="urn:microsoft.com/office/officeart/2005/8/layout/hierarchy6"/>
    <dgm:cxn modelId="{0493AB91-F618-4226-B1A8-1878B34AB7FC}" type="presOf" srcId="{9AF2A0FD-824D-4911-AA3C-CBF13E793533}" destId="{7E3D2293-3CD0-4047-86E1-C76A54F0DA39}" srcOrd="0" destOrd="0" presId="urn:microsoft.com/office/officeart/2005/8/layout/hierarchy6"/>
    <dgm:cxn modelId="{001F3495-4CB6-4DC7-ABBC-12E6281EA038}" type="presOf" srcId="{2270D1C6-3B8F-4912-B81D-80EE294153BF}" destId="{94216063-FFAB-44B9-8C95-CD253EA87AF9}" srcOrd="0" destOrd="0" presId="urn:microsoft.com/office/officeart/2005/8/layout/hierarchy6"/>
    <dgm:cxn modelId="{EFD89396-8098-42E0-9DBA-3D23A59030C6}" srcId="{9EC6E54A-790E-45BD-9ADF-A776B699B911}" destId="{70D3E3AD-BF0C-4B4C-BE87-2FDB607F762B}" srcOrd="0" destOrd="0" parTransId="{32F1E2BF-0429-4ADF-A732-5D70E735786C}" sibTransId="{30F7A692-1D19-402D-81D7-AE3C79DDC4DD}"/>
    <dgm:cxn modelId="{6174CC9A-C1C9-4A2E-8E27-AC6DE1C6DA38}" type="presOf" srcId="{ADC19BC2-2FFC-4F77-872B-EAF8634E9D34}" destId="{609AB35F-7DCB-4C64-B71A-820A479CAEFD}" srcOrd="0" destOrd="0" presId="urn:microsoft.com/office/officeart/2005/8/layout/hierarchy6"/>
    <dgm:cxn modelId="{EEBD369E-C1AD-463E-8702-18B1BBB66CDB}" type="presOf" srcId="{A1B54A20-1883-4890-B58B-AC0D2CB80F8F}" destId="{BFF2719A-5DEC-40A3-901B-EBF0E9B97033}" srcOrd="0" destOrd="0" presId="urn:microsoft.com/office/officeart/2005/8/layout/hierarchy6"/>
    <dgm:cxn modelId="{85DD15AB-8BA1-4A5C-92A5-F5B18CD68B97}" type="presOf" srcId="{305F030B-8BE6-4D60-984B-52ED9ECB6E55}" destId="{77EC81D7-3564-459F-A38D-DFD78EA7BB70}" srcOrd="0" destOrd="0" presId="urn:microsoft.com/office/officeart/2005/8/layout/hierarchy6"/>
    <dgm:cxn modelId="{658DCEB3-E444-4A6E-BBBC-191E4E4E745E}" srcId="{70D3E3AD-BF0C-4B4C-BE87-2FDB607F762B}" destId="{DB016619-3E2F-4D02-BF02-5EC74F127AB8}" srcOrd="0" destOrd="0" parTransId="{27A5F621-5A3E-4871-A341-E4C9BA861B7D}" sibTransId="{B812FFAB-671D-4388-857E-B439FCC96437}"/>
    <dgm:cxn modelId="{E65048B8-C551-49B4-8B9E-746EE352696D}" srcId="{A3719735-EE20-48CB-8110-924EBE242DFD}" destId="{2270D1C6-3B8F-4912-B81D-80EE294153BF}" srcOrd="2" destOrd="0" parTransId="{C26EB64B-697C-4318-908F-E0D44BF65326}" sibTransId="{6C501DE5-64E2-410E-8985-1747C2890776}"/>
    <dgm:cxn modelId="{0E7693B8-E08E-4186-ACF6-6E2180D09182}" type="presOf" srcId="{63148DAD-8AF3-4210-B9BA-EFD2BAA62A8F}" destId="{7ADDCB71-C51E-414D-9216-2A390D7FE23A}" srcOrd="0" destOrd="0" presId="urn:microsoft.com/office/officeart/2005/8/layout/hierarchy6"/>
    <dgm:cxn modelId="{C38C8BB9-2A28-43CD-82FC-C31A765DF82E}" type="presOf" srcId="{27A5F621-5A3E-4871-A341-E4C9BA861B7D}" destId="{86E73059-737F-4CD2-AB85-B062325A61EC}" srcOrd="0" destOrd="0" presId="urn:microsoft.com/office/officeart/2005/8/layout/hierarchy6"/>
    <dgm:cxn modelId="{6EA232C0-79ED-460B-BE13-4382F4D858C7}" type="presOf" srcId="{C26EB64B-697C-4318-908F-E0D44BF65326}" destId="{6C11A8CF-FCE0-4AAE-BE50-0299D99984A0}" srcOrd="0" destOrd="0" presId="urn:microsoft.com/office/officeart/2005/8/layout/hierarchy6"/>
    <dgm:cxn modelId="{18D583D7-10C4-422D-A0E7-78A5839D51C5}" srcId="{9EC6E54A-790E-45BD-9ADF-A776B699B911}" destId="{D12D9F85-F479-4323-8C68-701B9957222B}" srcOrd="2" destOrd="0" parTransId="{A1B54A20-1883-4890-B58B-AC0D2CB80F8F}" sibTransId="{62341A8E-278C-4047-91A1-FAA1AF5FE7F5}"/>
    <dgm:cxn modelId="{08EF04D8-C306-4527-AEF8-112BE8FA9614}" type="presOf" srcId="{46ADE72E-EDA5-4476-8CB9-715BA0EAF0DB}" destId="{3D7BE105-86B0-424F-A3E2-E40D8B4365F8}" srcOrd="0" destOrd="0" presId="urn:microsoft.com/office/officeart/2005/8/layout/hierarchy6"/>
    <dgm:cxn modelId="{94AEDFE0-E0FB-41DD-8079-BEDE42FE59F8}" type="presOf" srcId="{CE0B8A80-30BE-4B38-958E-09EC9540D5D5}" destId="{3B8B50ED-4F85-4771-B2B9-F20305E8E137}" srcOrd="0" destOrd="0" presId="urn:microsoft.com/office/officeart/2005/8/layout/hierarchy6"/>
    <dgm:cxn modelId="{65B6CAFA-F4E8-401A-B4CD-FA9B9C5ED605}" type="presOf" srcId="{70D3E3AD-BF0C-4B4C-BE87-2FDB607F762B}" destId="{491A795B-1FEE-46A8-9D7E-46B55EF93016}" srcOrd="0" destOrd="0" presId="urn:microsoft.com/office/officeart/2005/8/layout/hierarchy6"/>
    <dgm:cxn modelId="{42176F29-6931-4E50-AB8B-013B838843FD}" type="presParOf" srcId="{3D7BE105-86B0-424F-A3E2-E40D8B4365F8}" destId="{53B27D27-9CA3-4721-8A1D-52160B487B00}" srcOrd="0" destOrd="0" presId="urn:microsoft.com/office/officeart/2005/8/layout/hierarchy6"/>
    <dgm:cxn modelId="{C7252135-FBFF-4C2D-965B-7867318F5D15}" type="presParOf" srcId="{53B27D27-9CA3-4721-8A1D-52160B487B00}" destId="{4A24BE15-84C8-4345-B580-55AEDC1EC526}" srcOrd="0" destOrd="0" presId="urn:microsoft.com/office/officeart/2005/8/layout/hierarchy6"/>
    <dgm:cxn modelId="{A0FC838D-2D85-4CA5-8280-FD4A47C07AD2}" type="presParOf" srcId="{4A24BE15-84C8-4345-B580-55AEDC1EC526}" destId="{A1693CAC-F2AF-47B7-BC03-D49056CDDCE9}" srcOrd="0" destOrd="0" presId="urn:microsoft.com/office/officeart/2005/8/layout/hierarchy6"/>
    <dgm:cxn modelId="{7318FBB4-13D0-4653-8239-742E2E9827F1}" type="presParOf" srcId="{A1693CAC-F2AF-47B7-BC03-D49056CDDCE9}" destId="{345E6F81-8F8A-4040-9BFB-D81350A78A84}" srcOrd="0" destOrd="0" presId="urn:microsoft.com/office/officeart/2005/8/layout/hierarchy6"/>
    <dgm:cxn modelId="{F1236B32-A46E-4B6A-AEB0-845CFB8DB309}" type="presParOf" srcId="{A1693CAC-F2AF-47B7-BC03-D49056CDDCE9}" destId="{6889C11E-77EB-4998-A752-C6DD76C6CE8B}" srcOrd="1" destOrd="0" presId="urn:microsoft.com/office/officeart/2005/8/layout/hierarchy6"/>
    <dgm:cxn modelId="{4A288AB5-C5A0-4CF7-B88E-278CC3A59322}" type="presParOf" srcId="{6889C11E-77EB-4998-A752-C6DD76C6CE8B}" destId="{FD5DCE0C-349B-4488-8104-154F9DBBCA9F}" srcOrd="0" destOrd="0" presId="urn:microsoft.com/office/officeart/2005/8/layout/hierarchy6"/>
    <dgm:cxn modelId="{552F54AF-34A0-4E05-9F85-39B82C377DC3}" type="presParOf" srcId="{6889C11E-77EB-4998-A752-C6DD76C6CE8B}" destId="{697FBF22-661E-4BFD-8514-630FD8894BFC}" srcOrd="1" destOrd="0" presId="urn:microsoft.com/office/officeart/2005/8/layout/hierarchy6"/>
    <dgm:cxn modelId="{E107D335-B702-408F-AF8B-36CC3F2B418A}" type="presParOf" srcId="{697FBF22-661E-4BFD-8514-630FD8894BFC}" destId="{491A795B-1FEE-46A8-9D7E-46B55EF93016}" srcOrd="0" destOrd="0" presId="urn:microsoft.com/office/officeart/2005/8/layout/hierarchy6"/>
    <dgm:cxn modelId="{EBB4E305-BC47-4EEA-9E26-A099B0A77004}" type="presParOf" srcId="{697FBF22-661E-4BFD-8514-630FD8894BFC}" destId="{FD542564-4715-447A-B888-32F53E560DFB}" srcOrd="1" destOrd="0" presId="urn:microsoft.com/office/officeart/2005/8/layout/hierarchy6"/>
    <dgm:cxn modelId="{B7B227D8-77E7-4251-924C-5D3F4246ADAB}" type="presParOf" srcId="{FD542564-4715-447A-B888-32F53E560DFB}" destId="{86E73059-737F-4CD2-AB85-B062325A61EC}" srcOrd="0" destOrd="0" presId="urn:microsoft.com/office/officeart/2005/8/layout/hierarchy6"/>
    <dgm:cxn modelId="{886A1AF1-4199-4175-85EC-BD1B7CD448FF}" type="presParOf" srcId="{FD542564-4715-447A-B888-32F53E560DFB}" destId="{51880727-0B95-4B28-A045-B4A4852FA830}" srcOrd="1" destOrd="0" presId="urn:microsoft.com/office/officeart/2005/8/layout/hierarchy6"/>
    <dgm:cxn modelId="{CE3B68B0-5AEB-4C24-9580-904A2AFC4798}" type="presParOf" srcId="{51880727-0B95-4B28-A045-B4A4852FA830}" destId="{D847AEAD-C6CD-4273-AF7B-4A4BA5FD4B44}" srcOrd="0" destOrd="0" presId="urn:microsoft.com/office/officeart/2005/8/layout/hierarchy6"/>
    <dgm:cxn modelId="{67F153FE-8F6F-441F-A751-2D86D70A4399}" type="presParOf" srcId="{51880727-0B95-4B28-A045-B4A4852FA830}" destId="{B38A9360-2686-4943-BB87-48E56BF8B863}" srcOrd="1" destOrd="0" presId="urn:microsoft.com/office/officeart/2005/8/layout/hierarchy6"/>
    <dgm:cxn modelId="{996FB1BD-56DD-42D8-9E4D-6991890F445C}" type="presParOf" srcId="{6889C11E-77EB-4998-A752-C6DD76C6CE8B}" destId="{618303CA-F9A3-4C86-A027-C1E35BE54B5B}" srcOrd="2" destOrd="0" presId="urn:microsoft.com/office/officeart/2005/8/layout/hierarchy6"/>
    <dgm:cxn modelId="{A084DF64-EE41-411B-9C52-CC1DA6C13449}" type="presParOf" srcId="{6889C11E-77EB-4998-A752-C6DD76C6CE8B}" destId="{B9D783B6-DA0E-48E4-AA50-ADF101046D81}" srcOrd="3" destOrd="0" presId="urn:microsoft.com/office/officeart/2005/8/layout/hierarchy6"/>
    <dgm:cxn modelId="{45F4ABD1-50F6-4F4E-BD8B-2FB5701403D3}" type="presParOf" srcId="{B9D783B6-DA0E-48E4-AA50-ADF101046D81}" destId="{294DFAE8-5C8D-41D4-BF53-501711D42D50}" srcOrd="0" destOrd="0" presId="urn:microsoft.com/office/officeart/2005/8/layout/hierarchy6"/>
    <dgm:cxn modelId="{F4C1F1D2-3C69-4C1C-BF62-913D9B5206EF}" type="presParOf" srcId="{B9D783B6-DA0E-48E4-AA50-ADF101046D81}" destId="{12996163-664A-4A9B-AFD9-709190710178}" srcOrd="1" destOrd="0" presId="urn:microsoft.com/office/officeart/2005/8/layout/hierarchy6"/>
    <dgm:cxn modelId="{50DD44CE-FEDD-4B6E-BC68-24344AF856F4}" type="presParOf" srcId="{12996163-664A-4A9B-AFD9-709190710178}" destId="{D51DA73E-E895-45D5-8A89-1BFBD89E6237}" srcOrd="0" destOrd="0" presId="urn:microsoft.com/office/officeart/2005/8/layout/hierarchy6"/>
    <dgm:cxn modelId="{B79C1345-6779-4AF2-9285-208E2ED23B74}" type="presParOf" srcId="{12996163-664A-4A9B-AFD9-709190710178}" destId="{27945306-BC5F-4902-A247-E8A60DC45476}" srcOrd="1" destOrd="0" presId="urn:microsoft.com/office/officeart/2005/8/layout/hierarchy6"/>
    <dgm:cxn modelId="{1B91E320-AECC-4476-BE07-9F1A8F9FDAFA}" type="presParOf" srcId="{27945306-BC5F-4902-A247-E8A60DC45476}" destId="{9A05BE83-8010-4DAD-8BC9-FE0615C0A058}" srcOrd="0" destOrd="0" presId="urn:microsoft.com/office/officeart/2005/8/layout/hierarchy6"/>
    <dgm:cxn modelId="{723A3C9B-0736-40EC-AFD9-2EB165CAF87B}" type="presParOf" srcId="{27945306-BC5F-4902-A247-E8A60DC45476}" destId="{688B9BAA-2D3C-40AB-87F2-D3A0DA51A546}" srcOrd="1" destOrd="0" presId="urn:microsoft.com/office/officeart/2005/8/layout/hierarchy6"/>
    <dgm:cxn modelId="{5796F861-90AE-439E-8E7C-995DEE287DFD}" type="presParOf" srcId="{12996163-664A-4A9B-AFD9-709190710178}" destId="{7ADDCB71-C51E-414D-9216-2A390D7FE23A}" srcOrd="2" destOrd="0" presId="urn:microsoft.com/office/officeart/2005/8/layout/hierarchy6"/>
    <dgm:cxn modelId="{B803AF8D-F115-4A13-9D2E-0C50D2114948}" type="presParOf" srcId="{12996163-664A-4A9B-AFD9-709190710178}" destId="{75F2A06A-35B0-4235-B592-AAF653068E81}" srcOrd="3" destOrd="0" presId="urn:microsoft.com/office/officeart/2005/8/layout/hierarchy6"/>
    <dgm:cxn modelId="{891DB7A2-F532-4D70-A6D8-B603B9699DCA}" type="presParOf" srcId="{75F2A06A-35B0-4235-B592-AAF653068E81}" destId="{609AB35F-7DCB-4C64-B71A-820A479CAEFD}" srcOrd="0" destOrd="0" presId="urn:microsoft.com/office/officeart/2005/8/layout/hierarchy6"/>
    <dgm:cxn modelId="{55FBD575-91B8-481F-AE51-D3371A404AB3}" type="presParOf" srcId="{75F2A06A-35B0-4235-B592-AAF653068E81}" destId="{0D407158-7F2E-4883-8DF2-BAD41C0008BB}" srcOrd="1" destOrd="0" presId="urn:microsoft.com/office/officeart/2005/8/layout/hierarchy6"/>
    <dgm:cxn modelId="{6A850163-5407-4C70-A2DD-8161F73E75D0}" type="presParOf" srcId="{12996163-664A-4A9B-AFD9-709190710178}" destId="{6C11A8CF-FCE0-4AAE-BE50-0299D99984A0}" srcOrd="4" destOrd="0" presId="urn:microsoft.com/office/officeart/2005/8/layout/hierarchy6"/>
    <dgm:cxn modelId="{FC11326E-5B6C-4268-916F-B714B2175648}" type="presParOf" srcId="{12996163-664A-4A9B-AFD9-709190710178}" destId="{F9B386DB-F977-404C-B77D-62EE0298F328}" srcOrd="5" destOrd="0" presId="urn:microsoft.com/office/officeart/2005/8/layout/hierarchy6"/>
    <dgm:cxn modelId="{09E5BD14-28A5-4B3F-84AB-0129BE976FFC}" type="presParOf" srcId="{F9B386DB-F977-404C-B77D-62EE0298F328}" destId="{94216063-FFAB-44B9-8C95-CD253EA87AF9}" srcOrd="0" destOrd="0" presId="urn:microsoft.com/office/officeart/2005/8/layout/hierarchy6"/>
    <dgm:cxn modelId="{70D2F567-A024-4405-B642-5AA0EF918EE7}" type="presParOf" srcId="{F9B386DB-F977-404C-B77D-62EE0298F328}" destId="{4717F296-C734-44C3-BD02-42364E55DF7E}" srcOrd="1" destOrd="0" presId="urn:microsoft.com/office/officeart/2005/8/layout/hierarchy6"/>
    <dgm:cxn modelId="{D412EDB0-DC8F-4EFD-8FDB-EED1B3F0D5FE}" type="presParOf" srcId="{6889C11E-77EB-4998-A752-C6DD76C6CE8B}" destId="{BFF2719A-5DEC-40A3-901B-EBF0E9B97033}" srcOrd="4" destOrd="0" presId="urn:microsoft.com/office/officeart/2005/8/layout/hierarchy6"/>
    <dgm:cxn modelId="{983802F9-80A8-4D28-8F22-3F1AC2C8B4F1}" type="presParOf" srcId="{6889C11E-77EB-4998-A752-C6DD76C6CE8B}" destId="{AD1EEA41-1224-4A05-B526-6586F70A66B8}" srcOrd="5" destOrd="0" presId="urn:microsoft.com/office/officeart/2005/8/layout/hierarchy6"/>
    <dgm:cxn modelId="{EE6F4522-8BC5-4004-903A-C883D8948654}" type="presParOf" srcId="{AD1EEA41-1224-4A05-B526-6586F70A66B8}" destId="{6AA6B494-FE13-4ACE-99F7-F5BDFFAB70E1}" srcOrd="0" destOrd="0" presId="urn:microsoft.com/office/officeart/2005/8/layout/hierarchy6"/>
    <dgm:cxn modelId="{625DB9BD-1E37-4F2A-B21A-F93CF4107A80}" type="presParOf" srcId="{AD1EEA41-1224-4A05-B526-6586F70A66B8}" destId="{E543470E-D86E-41E4-903B-3D5E29B79FC8}" srcOrd="1" destOrd="0" presId="urn:microsoft.com/office/officeart/2005/8/layout/hierarchy6"/>
    <dgm:cxn modelId="{A4B9006A-72DD-4FDF-B770-0DD4DE94A876}" type="presParOf" srcId="{E543470E-D86E-41E4-903B-3D5E29B79FC8}" destId="{3B8B50ED-4F85-4771-B2B9-F20305E8E137}" srcOrd="0" destOrd="0" presId="urn:microsoft.com/office/officeart/2005/8/layout/hierarchy6"/>
    <dgm:cxn modelId="{53370E37-4B02-4037-820C-1C02651B5F40}" type="presParOf" srcId="{E543470E-D86E-41E4-903B-3D5E29B79FC8}" destId="{C872ABB2-2C4A-4BA4-B4E7-5EDF6E50092F}" srcOrd="1" destOrd="0" presId="urn:microsoft.com/office/officeart/2005/8/layout/hierarchy6"/>
    <dgm:cxn modelId="{199B6D93-49D9-4394-9BA5-E68B7C69D688}" type="presParOf" srcId="{C872ABB2-2C4A-4BA4-B4E7-5EDF6E50092F}" destId="{0538BCA5-39C3-40F2-B274-04CC91411CD6}" srcOrd="0" destOrd="0" presId="urn:microsoft.com/office/officeart/2005/8/layout/hierarchy6"/>
    <dgm:cxn modelId="{61FB785D-7148-44ED-A62F-1469302EC433}" type="presParOf" srcId="{C872ABB2-2C4A-4BA4-B4E7-5EDF6E50092F}" destId="{5E21CDB6-70BD-4D2B-8D06-5BF9DF20189B}" srcOrd="1" destOrd="0" presId="urn:microsoft.com/office/officeart/2005/8/layout/hierarchy6"/>
    <dgm:cxn modelId="{7DFB4274-9299-44B5-8DBD-F480D9329A17}" type="presParOf" srcId="{6889C11E-77EB-4998-A752-C6DD76C6CE8B}" destId="{7E3D2293-3CD0-4047-86E1-C76A54F0DA39}" srcOrd="6" destOrd="0" presId="urn:microsoft.com/office/officeart/2005/8/layout/hierarchy6"/>
    <dgm:cxn modelId="{57D3AE48-CEAA-4A51-8B01-DCE7A31EF176}" type="presParOf" srcId="{6889C11E-77EB-4998-A752-C6DD76C6CE8B}" destId="{EECD745A-8D28-43FF-9BF0-E722F2518435}" srcOrd="7" destOrd="0" presId="urn:microsoft.com/office/officeart/2005/8/layout/hierarchy6"/>
    <dgm:cxn modelId="{95C558EF-39D9-4C7D-9FA0-C759AC8C9A06}" type="presParOf" srcId="{EECD745A-8D28-43FF-9BF0-E722F2518435}" destId="{77EC81D7-3564-459F-A38D-DFD78EA7BB70}" srcOrd="0" destOrd="0" presId="urn:microsoft.com/office/officeart/2005/8/layout/hierarchy6"/>
    <dgm:cxn modelId="{9A1F0E93-D4D2-490F-ACE7-E60993CCDFB9}" type="presParOf" srcId="{EECD745A-8D28-43FF-9BF0-E722F2518435}" destId="{8D6B2CDE-1C5D-4078-BD61-A4C7C79AD05C}" srcOrd="1" destOrd="0" presId="urn:microsoft.com/office/officeart/2005/8/layout/hierarchy6"/>
    <dgm:cxn modelId="{130A210A-3555-4820-8959-A0BBE4A824B1}" type="presParOf" srcId="{3D7BE105-86B0-424F-A3E2-E40D8B4365F8}" destId="{35E6980D-178E-493F-90D3-AC069AF3D485}" srcOrd="1" destOrd="0" presId="urn:microsoft.com/office/officeart/2005/8/layout/hierarchy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E6F81-8F8A-4040-9BFB-D81350A78A84}">
      <dsp:nvSpPr>
        <dsp:cNvPr id="0" name=""/>
        <dsp:cNvSpPr/>
      </dsp:nvSpPr>
      <dsp:spPr>
        <a:xfrm>
          <a:off x="3797690" y="175713"/>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Chief Finance &amp; Ops Officer</a:t>
          </a:r>
        </a:p>
      </dsp:txBody>
      <dsp:txXfrm>
        <a:off x="3820500" y="198523"/>
        <a:ext cx="1122570" cy="733173"/>
      </dsp:txXfrm>
    </dsp:sp>
    <dsp:sp modelId="{FD5DCE0C-349B-4488-8104-154F9DBBCA9F}">
      <dsp:nvSpPr>
        <dsp:cNvPr id="0" name=""/>
        <dsp:cNvSpPr/>
      </dsp:nvSpPr>
      <dsp:spPr>
        <a:xfrm>
          <a:off x="585165" y="954507"/>
          <a:ext cx="3796620" cy="311517"/>
        </a:xfrm>
        <a:custGeom>
          <a:avLst/>
          <a:gdLst/>
          <a:ahLst/>
          <a:cxnLst/>
          <a:rect l="0" t="0" r="0" b="0"/>
          <a:pathLst>
            <a:path>
              <a:moveTo>
                <a:pt x="3796620" y="0"/>
              </a:moveTo>
              <a:lnTo>
                <a:pt x="3796620" y="155758"/>
              </a:lnTo>
              <a:lnTo>
                <a:pt x="0" y="155758"/>
              </a:lnTo>
              <a:lnTo>
                <a:pt x="0"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1A795B-1FEE-46A8-9D7E-46B55EF93016}">
      <dsp:nvSpPr>
        <dsp:cNvPr id="0" name=""/>
        <dsp:cNvSpPr/>
      </dsp:nvSpPr>
      <dsp:spPr>
        <a:xfrm>
          <a:off x="1069"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Controller</a:t>
          </a:r>
        </a:p>
      </dsp:txBody>
      <dsp:txXfrm>
        <a:off x="23879" y="1288835"/>
        <a:ext cx="1122570" cy="733173"/>
      </dsp:txXfrm>
    </dsp:sp>
    <dsp:sp modelId="{86E73059-737F-4CD2-AB85-B062325A61EC}">
      <dsp:nvSpPr>
        <dsp:cNvPr id="0" name=""/>
        <dsp:cNvSpPr/>
      </dsp:nvSpPr>
      <dsp:spPr>
        <a:xfrm>
          <a:off x="539445" y="2044819"/>
          <a:ext cx="91440" cy="311517"/>
        </a:xfrm>
        <a:custGeom>
          <a:avLst/>
          <a:gdLst/>
          <a:ahLst/>
          <a:cxnLst/>
          <a:rect l="0" t="0" r="0" b="0"/>
          <a:pathLst>
            <a:path>
              <a:moveTo>
                <a:pt x="45720" y="0"/>
              </a:moveTo>
              <a:lnTo>
                <a:pt x="4572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7AEAD-C6CD-4273-AF7B-4A4BA5FD4B44}">
      <dsp:nvSpPr>
        <dsp:cNvPr id="0" name=""/>
        <dsp:cNvSpPr/>
      </dsp:nvSpPr>
      <dsp:spPr>
        <a:xfrm>
          <a:off x="1069"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Staff Accountant</a:t>
          </a:r>
        </a:p>
      </dsp:txBody>
      <dsp:txXfrm>
        <a:off x="23879" y="2379147"/>
        <a:ext cx="1122570" cy="733173"/>
      </dsp:txXfrm>
    </dsp:sp>
    <dsp:sp modelId="{618303CA-F9A3-4C86-A027-C1E35BE54B5B}">
      <dsp:nvSpPr>
        <dsp:cNvPr id="0" name=""/>
        <dsp:cNvSpPr/>
      </dsp:nvSpPr>
      <dsp:spPr>
        <a:xfrm>
          <a:off x="3622461" y="954507"/>
          <a:ext cx="759324" cy="311517"/>
        </a:xfrm>
        <a:custGeom>
          <a:avLst/>
          <a:gdLst/>
          <a:ahLst/>
          <a:cxnLst/>
          <a:rect l="0" t="0" r="0" b="0"/>
          <a:pathLst>
            <a:path>
              <a:moveTo>
                <a:pt x="759324" y="0"/>
              </a:moveTo>
              <a:lnTo>
                <a:pt x="759324" y="155758"/>
              </a:lnTo>
              <a:lnTo>
                <a:pt x="0" y="155758"/>
              </a:lnTo>
              <a:lnTo>
                <a:pt x="0"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DFAE8-5C8D-41D4-BF53-501711D42D50}">
      <dsp:nvSpPr>
        <dsp:cNvPr id="0" name=""/>
        <dsp:cNvSpPr/>
      </dsp:nvSpPr>
      <dsp:spPr>
        <a:xfrm>
          <a:off x="3038366"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Grants Fiscal &amp; Accounting Manager</a:t>
          </a:r>
        </a:p>
      </dsp:txBody>
      <dsp:txXfrm>
        <a:off x="3061176" y="1288835"/>
        <a:ext cx="1122570" cy="733173"/>
      </dsp:txXfrm>
    </dsp:sp>
    <dsp:sp modelId="{D51DA73E-E895-45D5-8A89-1BFBD89E6237}">
      <dsp:nvSpPr>
        <dsp:cNvPr id="0" name=""/>
        <dsp:cNvSpPr/>
      </dsp:nvSpPr>
      <dsp:spPr>
        <a:xfrm>
          <a:off x="2103813" y="2044819"/>
          <a:ext cx="1518648" cy="311517"/>
        </a:xfrm>
        <a:custGeom>
          <a:avLst/>
          <a:gdLst/>
          <a:ahLst/>
          <a:cxnLst/>
          <a:rect l="0" t="0" r="0" b="0"/>
          <a:pathLst>
            <a:path>
              <a:moveTo>
                <a:pt x="1518648" y="0"/>
              </a:moveTo>
              <a:lnTo>
                <a:pt x="1518648" y="155758"/>
              </a:lnTo>
              <a:lnTo>
                <a:pt x="0" y="155758"/>
              </a:lnTo>
              <a:lnTo>
                <a:pt x="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5BE83-8010-4DAD-8BC9-FE0615C0A058}">
      <dsp:nvSpPr>
        <dsp:cNvPr id="0" name=""/>
        <dsp:cNvSpPr/>
      </dsp:nvSpPr>
      <dsp:spPr>
        <a:xfrm>
          <a:off x="1519718"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Light" panose="020F0302020204030204"/>
            </a:rPr>
            <a:t>Senior Grant &amp; Procurement Analyst</a:t>
          </a:r>
          <a:endParaRPr lang="en-US" sz="1100" kern="1200"/>
        </a:p>
      </dsp:txBody>
      <dsp:txXfrm>
        <a:off x="1542528" y="2379147"/>
        <a:ext cx="1122570" cy="733173"/>
      </dsp:txXfrm>
    </dsp:sp>
    <dsp:sp modelId="{7ADDCB71-C51E-414D-9216-2A390D7FE23A}">
      <dsp:nvSpPr>
        <dsp:cNvPr id="0" name=""/>
        <dsp:cNvSpPr/>
      </dsp:nvSpPr>
      <dsp:spPr>
        <a:xfrm>
          <a:off x="3576741" y="2044819"/>
          <a:ext cx="91440" cy="311517"/>
        </a:xfrm>
        <a:custGeom>
          <a:avLst/>
          <a:gdLst/>
          <a:ahLst/>
          <a:cxnLst/>
          <a:rect l="0" t="0" r="0" b="0"/>
          <a:pathLst>
            <a:path>
              <a:moveTo>
                <a:pt x="45720" y="0"/>
              </a:moveTo>
              <a:lnTo>
                <a:pt x="4572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9AB35F-7DCB-4C64-B71A-820A479CAEFD}">
      <dsp:nvSpPr>
        <dsp:cNvPr id="0" name=""/>
        <dsp:cNvSpPr/>
      </dsp:nvSpPr>
      <dsp:spPr>
        <a:xfrm>
          <a:off x="3038366"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Grants &amp; Accounting Tech</a:t>
          </a:r>
        </a:p>
      </dsp:txBody>
      <dsp:txXfrm>
        <a:off x="3061176" y="2379147"/>
        <a:ext cx="1122570" cy="733173"/>
      </dsp:txXfrm>
    </dsp:sp>
    <dsp:sp modelId="{6C11A8CF-FCE0-4AAE-BE50-0299D99984A0}">
      <dsp:nvSpPr>
        <dsp:cNvPr id="0" name=""/>
        <dsp:cNvSpPr/>
      </dsp:nvSpPr>
      <dsp:spPr>
        <a:xfrm>
          <a:off x="3622461" y="2044819"/>
          <a:ext cx="1518648" cy="311517"/>
        </a:xfrm>
        <a:custGeom>
          <a:avLst/>
          <a:gdLst/>
          <a:ahLst/>
          <a:cxnLst/>
          <a:rect l="0" t="0" r="0" b="0"/>
          <a:pathLst>
            <a:path>
              <a:moveTo>
                <a:pt x="0" y="0"/>
              </a:moveTo>
              <a:lnTo>
                <a:pt x="0" y="155758"/>
              </a:lnTo>
              <a:lnTo>
                <a:pt x="1518648" y="155758"/>
              </a:lnTo>
              <a:lnTo>
                <a:pt x="1518648"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216063-FFAB-44B9-8C95-CD253EA87AF9}">
      <dsp:nvSpPr>
        <dsp:cNvPr id="0" name=""/>
        <dsp:cNvSpPr/>
      </dsp:nvSpPr>
      <dsp:spPr>
        <a:xfrm>
          <a:off x="4557014"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Grants &amp; Accounting Tech</a:t>
          </a:r>
        </a:p>
      </dsp:txBody>
      <dsp:txXfrm>
        <a:off x="4579824" y="2379147"/>
        <a:ext cx="1122570" cy="733173"/>
      </dsp:txXfrm>
    </dsp:sp>
    <dsp:sp modelId="{BFF2719A-5DEC-40A3-901B-EBF0E9B97033}">
      <dsp:nvSpPr>
        <dsp:cNvPr id="0" name=""/>
        <dsp:cNvSpPr/>
      </dsp:nvSpPr>
      <dsp:spPr>
        <a:xfrm>
          <a:off x="4381786" y="954507"/>
          <a:ext cx="2277972" cy="311517"/>
        </a:xfrm>
        <a:custGeom>
          <a:avLst/>
          <a:gdLst/>
          <a:ahLst/>
          <a:cxnLst/>
          <a:rect l="0" t="0" r="0" b="0"/>
          <a:pathLst>
            <a:path>
              <a:moveTo>
                <a:pt x="0" y="0"/>
              </a:moveTo>
              <a:lnTo>
                <a:pt x="0" y="155758"/>
              </a:lnTo>
              <a:lnTo>
                <a:pt x="2277972" y="155758"/>
              </a:lnTo>
              <a:lnTo>
                <a:pt x="2277972"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A6B494-FE13-4ACE-99F7-F5BDFFAB70E1}">
      <dsp:nvSpPr>
        <dsp:cNvPr id="0" name=""/>
        <dsp:cNvSpPr/>
      </dsp:nvSpPr>
      <dsp:spPr>
        <a:xfrm>
          <a:off x="6075662"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School Nutrition Program Manager</a:t>
          </a:r>
        </a:p>
      </dsp:txBody>
      <dsp:txXfrm>
        <a:off x="6098472" y="1288835"/>
        <a:ext cx="1122570" cy="733173"/>
      </dsp:txXfrm>
    </dsp:sp>
    <dsp:sp modelId="{3B8B50ED-4F85-4771-B2B9-F20305E8E137}">
      <dsp:nvSpPr>
        <dsp:cNvPr id="0" name=""/>
        <dsp:cNvSpPr/>
      </dsp:nvSpPr>
      <dsp:spPr>
        <a:xfrm>
          <a:off x="6614038" y="2044819"/>
          <a:ext cx="91440" cy="311517"/>
        </a:xfrm>
        <a:custGeom>
          <a:avLst/>
          <a:gdLst/>
          <a:ahLst/>
          <a:cxnLst/>
          <a:rect l="0" t="0" r="0" b="0"/>
          <a:pathLst>
            <a:path>
              <a:moveTo>
                <a:pt x="45720" y="0"/>
              </a:moveTo>
              <a:lnTo>
                <a:pt x="4572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8BCA5-39C3-40F2-B274-04CC91411CD6}">
      <dsp:nvSpPr>
        <dsp:cNvPr id="0" name=""/>
        <dsp:cNvSpPr/>
      </dsp:nvSpPr>
      <dsp:spPr>
        <a:xfrm>
          <a:off x="6075662"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Nutrition and Data Specialist</a:t>
          </a:r>
        </a:p>
      </dsp:txBody>
      <dsp:txXfrm>
        <a:off x="6098472" y="2379147"/>
        <a:ext cx="1122570" cy="733173"/>
      </dsp:txXfrm>
    </dsp:sp>
    <dsp:sp modelId="{7E3D2293-3CD0-4047-86E1-C76A54F0DA39}">
      <dsp:nvSpPr>
        <dsp:cNvPr id="0" name=""/>
        <dsp:cNvSpPr/>
      </dsp:nvSpPr>
      <dsp:spPr>
        <a:xfrm>
          <a:off x="4381786" y="954507"/>
          <a:ext cx="3796620" cy="311517"/>
        </a:xfrm>
        <a:custGeom>
          <a:avLst/>
          <a:gdLst/>
          <a:ahLst/>
          <a:cxnLst/>
          <a:rect l="0" t="0" r="0" b="0"/>
          <a:pathLst>
            <a:path>
              <a:moveTo>
                <a:pt x="0" y="0"/>
              </a:moveTo>
              <a:lnTo>
                <a:pt x="0" y="155758"/>
              </a:lnTo>
              <a:lnTo>
                <a:pt x="3796620" y="155758"/>
              </a:lnTo>
              <a:lnTo>
                <a:pt x="3796620"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EC81D7-3564-459F-A38D-DFD78EA7BB70}">
      <dsp:nvSpPr>
        <dsp:cNvPr id="0" name=""/>
        <dsp:cNvSpPr/>
      </dsp:nvSpPr>
      <dsp:spPr>
        <a:xfrm>
          <a:off x="7594311"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School Finance Manager</a:t>
          </a:r>
        </a:p>
      </dsp:txBody>
      <dsp:txXfrm>
        <a:off x="7617121" y="1288835"/>
        <a:ext cx="1122570" cy="7331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D902B5-B0F6-49D2-817A-DE13D321316F}"/>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5613008B-EDDC-47A6-9098-7D27B339315C}"/>
              </a:ext>
            </a:extLst>
          </p:cNvPr>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AE532E3-D17B-4397-96B1-27FF697FC2DF}" type="datetimeFigureOut">
              <a:rPr lang="en-US" smtClean="0"/>
              <a:t>3/7/2024</a:t>
            </a:fld>
            <a:endParaRPr lang="en-US"/>
          </a:p>
        </p:txBody>
      </p:sp>
      <p:sp>
        <p:nvSpPr>
          <p:cNvPr id="4" name="Slide Image Placeholder 3">
            <a:extLst>
              <a:ext uri="{FF2B5EF4-FFF2-40B4-BE49-F238E27FC236}">
                <a16:creationId xmlns:a16="http://schemas.microsoft.com/office/drawing/2014/main" id="{98B710E7-0709-4C1B-894C-2A7876FC0FD2}"/>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a:extLst>
              <a:ext uri="{FF2B5EF4-FFF2-40B4-BE49-F238E27FC236}">
                <a16:creationId xmlns:a16="http://schemas.microsoft.com/office/drawing/2014/main" id="{BE2EE9A4-B048-4B5D-B6FD-80D44C82F86C}"/>
              </a:ext>
            </a:extLst>
          </p:cNvPr>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1B38A4D-85B5-4967-B401-C48DAB598C7D}"/>
              </a:ext>
            </a:extLst>
          </p:cNvPr>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3FD82675-9AED-4216-BE25-093124CE3C07}"/>
              </a:ext>
            </a:extLst>
          </p:cNvPr>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E9D5F07-974D-4ACE-945D-1B4518047B1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Welcome! Its busy day and thanks for being here to help with the move, learn about finance and some of our work. Today you'll hear from, Ilene Agustin our School Nutrition Manager, and Marcie </a:t>
            </a:r>
            <a:r>
              <a:rPr lang="en-US" err="1">
                <a:cs typeface="Calibri"/>
              </a:rPr>
              <a:t>Robidart</a:t>
            </a:r>
            <a:r>
              <a:rPr lang="en-US">
                <a:cs typeface="Calibri"/>
              </a:rPr>
              <a:t> our Grants Fiscal and </a:t>
            </a:r>
            <a:r>
              <a:rPr lang="en-US" err="1">
                <a:cs typeface="Calibri"/>
              </a:rPr>
              <a:t>Acct'ing</a:t>
            </a:r>
            <a:r>
              <a:rPr lang="en-US">
                <a:cs typeface="Calibri"/>
              </a:rPr>
              <a:t>  Manager and myself. Review Agenda</a:t>
            </a:r>
          </a:p>
        </p:txBody>
      </p:sp>
      <p:sp>
        <p:nvSpPr>
          <p:cNvPr id="4" name="Slide Number Placeholder 3"/>
          <p:cNvSpPr>
            <a:spLocks noGrp="1"/>
          </p:cNvSpPr>
          <p:nvPr>
            <p:ph type="sldNum" sz="quarter" idx="5"/>
          </p:nvPr>
        </p:nvSpPr>
        <p:spPr/>
        <p:txBody>
          <a:bodyPr/>
          <a:lstStyle/>
          <a:p>
            <a:fld id="{6E9D5F07-974D-4ACE-945D-1B4518047B1E}" type="slidenum">
              <a:rPr lang="en-US" smtClean="0"/>
              <a:t>2</a:t>
            </a:fld>
            <a:endParaRPr lang="en-US"/>
          </a:p>
        </p:txBody>
      </p:sp>
    </p:spTree>
    <p:extLst>
      <p:ext uri="{BB962C8B-B14F-4D97-AF65-F5344CB8AC3E}">
        <p14:creationId xmlns:p14="http://schemas.microsoft.com/office/powerpoint/2010/main" val="83365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Quick overview of the team. Our team supports CSI and Schools. Today we're going to provide a deeper look at some of our work because it is evolving – as in SFA - or it relates to the work you might be doing currently or in the year to come. We want to provide clarity on tasks that intersect with the finance team and ensure that you have the right contact to reach out if you have questions. </a:t>
            </a:r>
            <a:endParaRPr lang="en-US"/>
          </a:p>
          <a:p>
            <a:r>
              <a:rPr lang="en-US">
                <a:cs typeface="Calibri"/>
              </a:rPr>
              <a:t> </a:t>
            </a:r>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3</a:t>
            </a:fld>
            <a:endParaRPr lang="en-US"/>
          </a:p>
        </p:txBody>
      </p:sp>
    </p:spTree>
    <p:extLst>
      <p:ext uri="{BB962C8B-B14F-4D97-AF65-F5344CB8AC3E}">
        <p14:creationId xmlns:p14="http://schemas.microsoft.com/office/powerpoint/2010/main" val="182645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12</a:t>
            </a:fld>
            <a:endParaRPr lang="en-US"/>
          </a:p>
        </p:txBody>
      </p:sp>
    </p:spTree>
    <p:extLst>
      <p:ext uri="{BB962C8B-B14F-4D97-AF65-F5344CB8AC3E}">
        <p14:creationId xmlns:p14="http://schemas.microsoft.com/office/powerpoint/2010/main" val="111337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14</a:t>
            </a:fld>
            <a:endParaRPr lang="en-US"/>
          </a:p>
        </p:txBody>
      </p:sp>
    </p:spTree>
    <p:extLst>
      <p:ext uri="{BB962C8B-B14F-4D97-AF65-F5344CB8AC3E}">
        <p14:creationId xmlns:p14="http://schemas.microsoft.com/office/powerpoint/2010/main" val="3869607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AF39-9B25-8E5E-9E8E-BF8AC7B69B1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63E2F0-20AA-FA2F-8CC7-D3051BE1B86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AD5332-A518-530B-2DDC-BD5E5E9F0128}"/>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5" name="Footer Placeholder 4">
            <a:extLst>
              <a:ext uri="{FF2B5EF4-FFF2-40B4-BE49-F238E27FC236}">
                <a16:creationId xmlns:a16="http://schemas.microsoft.com/office/drawing/2014/main" id="{7FEAD57A-BBA2-0EA9-D75F-A80D2E4AB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C94C6-218C-3124-5CD2-2C82FE9FBD15}"/>
              </a:ext>
            </a:extLst>
          </p:cNvPr>
          <p:cNvSpPr>
            <a:spLocks noGrp="1"/>
          </p:cNvSpPr>
          <p:nvPr>
            <p:ph type="sldNum" sz="quarter" idx="12"/>
          </p:nvPr>
        </p:nvSpPr>
        <p:spPr/>
        <p:txBody>
          <a:bodyPr/>
          <a:lstStyle/>
          <a:p>
            <a:fld id="{4FAB73BC-B049-4115-A692-8D63A059BFB8}" type="slidenum">
              <a:rPr lang="en-US" smtClean="0"/>
              <a:t>‹#›</a:t>
            </a:fld>
            <a:endParaRPr lang="en-US"/>
          </a:p>
        </p:txBody>
      </p:sp>
      <p:sp>
        <p:nvSpPr>
          <p:cNvPr id="7" name="Shape 11">
            <a:extLst>
              <a:ext uri="{FF2B5EF4-FFF2-40B4-BE49-F238E27FC236}">
                <a16:creationId xmlns:a16="http://schemas.microsoft.com/office/drawing/2014/main" id="{85961D0E-4266-5EB1-14EE-87A50E6DCC55}"/>
              </a:ext>
            </a:extLst>
          </p:cNvPr>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a:extLst>
              <a:ext uri="{FF2B5EF4-FFF2-40B4-BE49-F238E27FC236}">
                <a16:creationId xmlns:a16="http://schemas.microsoft.com/office/drawing/2014/main" id="{B44D3C6F-0C85-982A-EC1F-8A888D26CA52}"/>
              </a:ext>
            </a:extLst>
          </p:cNvPr>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a:extLst>
              <a:ext uri="{FF2B5EF4-FFF2-40B4-BE49-F238E27FC236}">
                <a16:creationId xmlns:a16="http://schemas.microsoft.com/office/drawing/2014/main" id="{7A5DA032-52F6-CD58-3CA0-D382D91B49F3}"/>
              </a:ext>
            </a:extLst>
          </p:cNvPr>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a:extLst>
              <a:ext uri="{FF2B5EF4-FFF2-40B4-BE49-F238E27FC236}">
                <a16:creationId xmlns:a16="http://schemas.microsoft.com/office/drawing/2014/main" id="{D3D73890-8413-C014-8F36-322056285025}"/>
              </a:ext>
            </a:extLst>
          </p:cNvPr>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F431B04B-576E-F0B1-6438-932137BF3F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0592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D475-8ED3-4095-0DE8-F59E9CE48A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CD050D-56D3-2CEA-4256-A95E0D775C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980A6-F874-3419-EFD7-2680CAA558EC}"/>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5" name="Footer Placeholder 4">
            <a:extLst>
              <a:ext uri="{FF2B5EF4-FFF2-40B4-BE49-F238E27FC236}">
                <a16:creationId xmlns:a16="http://schemas.microsoft.com/office/drawing/2014/main" id="{45E60012-EBB4-D1F7-88F0-44907C87B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59418-611F-7186-D5D1-318FA066D6DA}"/>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2253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39CDC8-0374-FF36-CB09-D41379A30C7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7871BB-7317-4A95-3E54-5D6A21B3C75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94016-654A-F3F6-DF43-84108D08DFE2}"/>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5" name="Footer Placeholder 4">
            <a:extLst>
              <a:ext uri="{FF2B5EF4-FFF2-40B4-BE49-F238E27FC236}">
                <a16:creationId xmlns:a16="http://schemas.microsoft.com/office/drawing/2014/main" id="{D3537E93-32C1-AC6B-5BF0-13EE5A31D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12F89-C0AE-FD74-E6A4-E118036B79AF}"/>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1579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a:solidFill>
                  <a:srgbClr val="97ABBC"/>
                </a:solidFill>
                <a:latin typeface="Arial" panose="020B0604020202020204" pitchFamily="34" charset="0"/>
                <a:cs typeface="Arial" panose="020B0604020202020204" pitchFamily="34" charset="0"/>
              </a:rPr>
              <a:t>“</a:t>
            </a:r>
            <a:endParaRPr sz="7200" b="1">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09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D60B-DF4F-2927-B63F-1D8F04D84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6E37C-D30A-CD9C-61DD-B84ABEEE27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6015-7EA7-37E0-4542-86265473F635}"/>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5" name="Footer Placeholder 4">
            <a:extLst>
              <a:ext uri="{FF2B5EF4-FFF2-40B4-BE49-F238E27FC236}">
                <a16:creationId xmlns:a16="http://schemas.microsoft.com/office/drawing/2014/main" id="{D7540882-60FC-244F-397C-637FBF3DF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2E8BC-A63C-A380-5BCD-2C84F53EAF6B}"/>
              </a:ext>
            </a:extLst>
          </p:cNvPr>
          <p:cNvSpPr>
            <a:spLocks noGrp="1"/>
          </p:cNvSpPr>
          <p:nvPr>
            <p:ph type="sldNum" sz="quarter" idx="12"/>
          </p:nvPr>
        </p:nvSpPr>
        <p:spPr/>
        <p:txBody>
          <a:bodyPr/>
          <a:lstStyle/>
          <a:p>
            <a:fld id="{4FAB73BC-B049-4115-A692-8D63A059BFB8}" type="slidenum">
              <a:rPr lang="en-US" smtClean="0"/>
              <a:t>‹#›</a:t>
            </a:fld>
            <a:endParaRPr lang="en-US"/>
          </a:p>
        </p:txBody>
      </p:sp>
      <p:sp>
        <p:nvSpPr>
          <p:cNvPr id="7" name="Shape 34">
            <a:extLst>
              <a:ext uri="{FF2B5EF4-FFF2-40B4-BE49-F238E27FC236}">
                <a16:creationId xmlns:a16="http://schemas.microsoft.com/office/drawing/2014/main" id="{6C65CA56-F06C-70DC-C79E-9569423407FE}"/>
              </a:ext>
            </a:extLst>
          </p:cNvPr>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a:extLst>
              <a:ext uri="{FF2B5EF4-FFF2-40B4-BE49-F238E27FC236}">
                <a16:creationId xmlns:a16="http://schemas.microsoft.com/office/drawing/2014/main" id="{CB800963-A08A-4D8F-F89A-7A0E23986000}"/>
              </a:ext>
            </a:extLst>
          </p:cNvPr>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a:extLst>
              <a:ext uri="{FF2B5EF4-FFF2-40B4-BE49-F238E27FC236}">
                <a16:creationId xmlns:a16="http://schemas.microsoft.com/office/drawing/2014/main" id="{73F76591-CF83-DCCB-D16B-17BC7E63D957}"/>
              </a:ext>
            </a:extLst>
          </p:cNvPr>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a:extLst>
              <a:ext uri="{FF2B5EF4-FFF2-40B4-BE49-F238E27FC236}">
                <a16:creationId xmlns:a16="http://schemas.microsoft.com/office/drawing/2014/main" id="{88A03E92-B7E1-BC92-07CA-072E462EF739}"/>
              </a:ext>
            </a:extLst>
          </p:cNvPr>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21F0D880-E01F-7EC8-E5EE-43811C36AA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277175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71D0-4F4B-90AE-696A-998E48A6E7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82CD57B-538C-6D52-3CA2-0525BCF7F09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A7F6C4-3023-22EE-9025-894F4E2925E7}"/>
              </a:ext>
            </a:extLst>
          </p:cNvPr>
          <p:cNvSpPr>
            <a:spLocks noGrp="1"/>
          </p:cNvSpPr>
          <p:nvPr>
            <p:ph type="dt" sz="half" idx="10"/>
          </p:nvPr>
        </p:nvSpPr>
        <p:spPr/>
        <p:txBody>
          <a:bodyPr/>
          <a:lstStyle/>
          <a:p>
            <a:fld id="{96DFF08F-DC6B-4601-B491-B0F83F6DD2DA}" type="datetimeFigureOut">
              <a:rPr lang="en-US" smtClean="0"/>
              <a:pPr/>
              <a:t>3/7/2024</a:t>
            </a:fld>
            <a:endParaRPr lang="en-US"/>
          </a:p>
        </p:txBody>
      </p:sp>
      <p:sp>
        <p:nvSpPr>
          <p:cNvPr id="5" name="Footer Placeholder 4">
            <a:extLst>
              <a:ext uri="{FF2B5EF4-FFF2-40B4-BE49-F238E27FC236}">
                <a16:creationId xmlns:a16="http://schemas.microsoft.com/office/drawing/2014/main" id="{8DFFD1F4-8C89-C1D7-BB1F-EB3BB5590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3EC9A-025A-6CE8-9A1A-6E0BA974BA0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2651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A7FD-A6B2-9607-5995-5DCEB60D9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CE6E5-E41E-25A7-097A-6626F1C8E6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E0C5A2-76DC-740B-A23D-11882465678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434DA7-B486-6130-1125-939A68299933}"/>
              </a:ext>
            </a:extLst>
          </p:cNvPr>
          <p:cNvSpPr>
            <a:spLocks noGrp="1"/>
          </p:cNvSpPr>
          <p:nvPr>
            <p:ph type="dt" sz="half" idx="10"/>
          </p:nvPr>
        </p:nvSpPr>
        <p:spPr/>
        <p:txBody>
          <a:bodyPr/>
          <a:lstStyle/>
          <a:p>
            <a:fld id="{96DFF08F-DC6B-4601-B491-B0F83F6DD2DA}" type="datetimeFigureOut">
              <a:rPr lang="en-US" smtClean="0"/>
              <a:pPr/>
              <a:t>3/7/2024</a:t>
            </a:fld>
            <a:endParaRPr lang="en-US"/>
          </a:p>
        </p:txBody>
      </p:sp>
      <p:sp>
        <p:nvSpPr>
          <p:cNvPr id="6" name="Footer Placeholder 5">
            <a:extLst>
              <a:ext uri="{FF2B5EF4-FFF2-40B4-BE49-F238E27FC236}">
                <a16:creationId xmlns:a16="http://schemas.microsoft.com/office/drawing/2014/main" id="{7D07485C-AFD0-0C5A-3CF0-047D60F91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B69F5-220C-A773-3D75-44FA175F02C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9389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83C-D8EC-D405-89BF-B8AED760426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62279-85D0-AE9B-352A-5742FFAFF9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B00A9-F2AE-C21A-5CDE-468EAB85785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6EB006-38DF-812C-FCC8-751CED40D2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38CA657-EF77-18C8-AFB8-B20339A857A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D9A603-8268-1A8F-4A40-950D71FF168F}"/>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8" name="Footer Placeholder 7">
            <a:extLst>
              <a:ext uri="{FF2B5EF4-FFF2-40B4-BE49-F238E27FC236}">
                <a16:creationId xmlns:a16="http://schemas.microsoft.com/office/drawing/2014/main" id="{4102188C-3269-2B1F-359B-573224A23D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F7063-ADBB-AA20-81ED-B2ED0347872B}"/>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7598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0B33-5CD6-A5B2-7F8E-FD33AB1DBB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C05F78-32C0-5772-5027-8512E78262D1}"/>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4" name="Footer Placeholder 3">
            <a:extLst>
              <a:ext uri="{FF2B5EF4-FFF2-40B4-BE49-F238E27FC236}">
                <a16:creationId xmlns:a16="http://schemas.microsoft.com/office/drawing/2014/main" id="{876079B8-0993-E70E-B2F5-C7BFA7D1D4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52A0ED-B558-8DDC-2DE3-C74DC2A3B649}"/>
              </a:ext>
            </a:extLst>
          </p:cNvPr>
          <p:cNvSpPr>
            <a:spLocks noGrp="1"/>
          </p:cNvSpPr>
          <p:nvPr>
            <p:ph type="sldNum" sz="quarter" idx="12"/>
          </p:nvPr>
        </p:nvSpPr>
        <p:spPr/>
        <p:txBody>
          <a:bodyPr/>
          <a:lstStyle/>
          <a:p>
            <a:fld id="{4FAB73BC-B049-4115-A692-8D63A059BFB8}" type="slidenum">
              <a:rPr lang="en-US" smtClean="0"/>
              <a:t>‹#›</a:t>
            </a:fld>
            <a:endParaRPr lang="en-US"/>
          </a:p>
        </p:txBody>
      </p:sp>
      <p:pic>
        <p:nvPicPr>
          <p:cNvPr id="6" name="Picture 5">
            <a:extLst>
              <a:ext uri="{FF2B5EF4-FFF2-40B4-BE49-F238E27FC236}">
                <a16:creationId xmlns:a16="http://schemas.microsoft.com/office/drawing/2014/main" id="{45D0A606-360C-77EF-D486-CB35A174D6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a:extLst>
              <a:ext uri="{FF2B5EF4-FFF2-40B4-BE49-F238E27FC236}">
                <a16:creationId xmlns:a16="http://schemas.microsoft.com/office/drawing/2014/main" id="{67B450FF-D198-26F1-2A41-77E21455984A}"/>
              </a:ext>
            </a:extLst>
          </p:cNvPr>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a:extLst>
              <a:ext uri="{FF2B5EF4-FFF2-40B4-BE49-F238E27FC236}">
                <a16:creationId xmlns:a16="http://schemas.microsoft.com/office/drawing/2014/main" id="{D567FC13-55B8-4109-41E9-4442B220E5D6}"/>
              </a:ext>
            </a:extLst>
          </p:cNvPr>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a:extLst>
              <a:ext uri="{FF2B5EF4-FFF2-40B4-BE49-F238E27FC236}">
                <a16:creationId xmlns:a16="http://schemas.microsoft.com/office/drawing/2014/main" id="{1B7DCF51-C3B1-21CA-F49B-C4523DD7890A}"/>
              </a:ext>
            </a:extLst>
          </p:cNvPr>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a:extLst>
              <a:ext uri="{FF2B5EF4-FFF2-40B4-BE49-F238E27FC236}">
                <a16:creationId xmlns:a16="http://schemas.microsoft.com/office/drawing/2014/main" id="{B8AC4609-5B0A-2849-C982-8F4779BD749C}"/>
              </a:ext>
            </a:extLst>
          </p:cNvPr>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9442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E92E6-64A8-45DF-737A-9910D3D25C41}"/>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3" name="Footer Placeholder 2">
            <a:extLst>
              <a:ext uri="{FF2B5EF4-FFF2-40B4-BE49-F238E27FC236}">
                <a16:creationId xmlns:a16="http://schemas.microsoft.com/office/drawing/2014/main" id="{F1270269-07F9-F88B-BA68-1E4DDA3A5A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D98EC1-5C21-59A7-9F9D-152BF4A16F6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9206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E1DD-0596-AC7A-026E-A167ADE76E2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D44753B-0C42-B03C-D27E-F1D747282D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FCC7E4-A037-4202-2DE1-FBE7DE0B8B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0AAC3E-4391-ADC8-153C-6276DE3F2067}"/>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6" name="Footer Placeholder 5">
            <a:extLst>
              <a:ext uri="{FF2B5EF4-FFF2-40B4-BE49-F238E27FC236}">
                <a16:creationId xmlns:a16="http://schemas.microsoft.com/office/drawing/2014/main" id="{44560208-C44E-CE2C-3449-67425C57D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E33D7-B7A7-45FB-4723-284719E768B0}"/>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8751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968D-D112-6556-E1EF-8F870690D2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43A4413-DF37-0750-C75D-DE00C8B24A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45B2E1B-255C-A12C-34D7-39D35896FF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C91F98C-8402-075B-3C2F-357CB76DA344}"/>
              </a:ext>
            </a:extLst>
          </p:cNvPr>
          <p:cNvSpPr>
            <a:spLocks noGrp="1"/>
          </p:cNvSpPr>
          <p:nvPr>
            <p:ph type="dt" sz="half" idx="10"/>
          </p:nvPr>
        </p:nvSpPr>
        <p:spPr/>
        <p:txBody>
          <a:bodyPr/>
          <a:lstStyle/>
          <a:p>
            <a:fld id="{96DFF08F-DC6B-4601-B491-B0F83F6DD2DA}" type="datetimeFigureOut">
              <a:rPr lang="en-US" smtClean="0"/>
              <a:pPr/>
              <a:t>3/7/2024</a:t>
            </a:fld>
            <a:endParaRPr lang="en-US"/>
          </a:p>
        </p:txBody>
      </p:sp>
      <p:sp>
        <p:nvSpPr>
          <p:cNvPr id="6" name="Footer Placeholder 5">
            <a:extLst>
              <a:ext uri="{FF2B5EF4-FFF2-40B4-BE49-F238E27FC236}">
                <a16:creationId xmlns:a16="http://schemas.microsoft.com/office/drawing/2014/main" id="{4E803D2D-9F1D-AEEC-6E74-750DB7312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BC847-328C-C266-6FAB-19FECDAD6CF1}"/>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001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66E57-B1B8-497F-34A0-01340FBD263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92C1F1-A898-34F9-9787-B8E6ED09F3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DD8F6-4F26-D2DF-271B-51E337A6AE9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DFF08F-DC6B-4601-B491-B0F83F6DD2DA}" type="datetimeFigureOut">
              <a:rPr lang="en-US" smtClean="0"/>
              <a:pPr/>
              <a:t>3/7/2024</a:t>
            </a:fld>
            <a:endParaRPr lang="en-US"/>
          </a:p>
        </p:txBody>
      </p:sp>
      <p:sp>
        <p:nvSpPr>
          <p:cNvPr id="5" name="Footer Placeholder 4">
            <a:extLst>
              <a:ext uri="{FF2B5EF4-FFF2-40B4-BE49-F238E27FC236}">
                <a16:creationId xmlns:a16="http://schemas.microsoft.com/office/drawing/2014/main" id="{147864E8-F622-037A-6876-D2D6A65165C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E99B0-C0B3-D2D2-F2CE-C943A491BE3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28388748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660" r:id="rId12"/>
    <p:sldLayoutId id="2147483668" r:id="rId13"/>
    <p:sldLayoutId id="2147483673" r:id="rId14"/>
    <p:sldLayoutId id="2147483674" r:id="rId15"/>
    <p:sldLayoutId id="2147483670"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RFF@csi.state.co.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s02web.zoom.us/meeting/register/tZwsdOGgpzwuGtJCPcQm8l4Kn772UZB9KtxT#/registration" TargetMode="External"/><Relationship Id="rId2" Type="http://schemas.openxmlformats.org/officeDocument/2006/relationships/hyperlink" Target="mailto:RFF@csi.state.co.us" TargetMode="External"/><Relationship Id="rId1" Type="http://schemas.openxmlformats.org/officeDocument/2006/relationships/slideLayout" Target="../slideLayouts/slideLayout6.xml"/><Relationship Id="rId5" Type="http://schemas.openxmlformats.org/officeDocument/2006/relationships/hyperlink" Target="https://docs.google.com/forms/d/e/1FAIpQLSdyoSx2qkDhPVqBWUGC_jZ3j_redXZcVZjUCj52xtTj99_Vlg/viewform" TargetMode="External"/><Relationship Id="rId4" Type="http://schemas.openxmlformats.org/officeDocument/2006/relationships/hyperlink" Target="https://docs.google.com/forms/d/e/1FAIpQLSeyl-P3WaMgJJTjH4L-RVprmZFB5XEPlJyQx1WLzbSERVR0Gg/viewfor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resources.csi.state.co.us/financial-services-library/" TargetMode="External"/><Relationship Id="rId3" Type="http://schemas.openxmlformats.org/officeDocument/2006/relationships/image" Target="../media/image8.png"/><Relationship Id="rId7" Type="http://schemas.openxmlformats.org/officeDocument/2006/relationships/hyperlink" Target="https://www.surveymonkey.com/r/H2XVYM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us02web.zoom.us/meeting/register/tZUvc--qqzMtE9I9h1rDe8VxuYaZWR1yQ2Gx" TargetMode="External"/><Relationship Id="rId5" Type="http://schemas.openxmlformats.org/officeDocument/2006/relationships/hyperlink" Target="https://us02web.zoom.us/meeting/register/tZctcOqgrzkiEtCLl3y94VWYg3CW7KF6CGiD" TargetMode="Externa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de.state.co.us/cdefinance/fiscalyear2024-25schoolfinancefunding" TargetMode="Externa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FEF_E49E2C4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hyperlink" Target="mailto:IleneAgustin@csi.state.co.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AccountsPayable@csi.state.co.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esources.csi.state.co.us/wp-content/uploads/2022/10/Uploading-Required-Grant-Reporting-in-GV.pdf" TargetMode="External"/><Relationship Id="rId2" Type="http://schemas.openxmlformats.org/officeDocument/2006/relationships/hyperlink" Target="mailto:RFF@csi.state.co.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arcierobidart@csi.state.co.us" TargetMode="External"/><Relationship Id="rId7" Type="http://schemas.openxmlformats.org/officeDocument/2006/relationships/hyperlink" Target="https://docs.google.com/document/d/1-7OHF6LcNqiwTOFsiDUwGg097rkrLKkJpwSBubrS-2w/edit?usp=sharing" TargetMode="External"/><Relationship Id="rId2" Type="http://schemas.openxmlformats.org/officeDocument/2006/relationships/hyperlink" Target="https://app.smartsheet.com/b/form/6cb9159d35894e76b6875bebc7232d56" TargetMode="External"/><Relationship Id="rId1" Type="http://schemas.openxmlformats.org/officeDocument/2006/relationships/slideLayout" Target="../slideLayouts/slideLayout2.xml"/><Relationship Id="rId6" Type="http://schemas.openxmlformats.org/officeDocument/2006/relationships/hyperlink" Target="https://app.smartsheet.com/b/publish?EQBCT=5823e60660214482974ff397dea99059" TargetMode="External"/><Relationship Id="rId5" Type="http://schemas.openxmlformats.org/officeDocument/2006/relationships/hyperlink" Target="mailto:finance@csi.state.co.us" TargetMode="External"/><Relationship Id="rId4" Type="http://schemas.openxmlformats.org/officeDocument/2006/relationships/hyperlink" Target="mailto:andradenton@csi.state.co.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CSI Grant &amp; Finance Session</a:t>
            </a:r>
          </a:p>
        </p:txBody>
      </p:sp>
      <p:sp>
        <p:nvSpPr>
          <p:cNvPr id="3" name="Subtitle 2"/>
          <p:cNvSpPr>
            <a:spLocks noGrp="1"/>
          </p:cNvSpPr>
          <p:nvPr>
            <p:ph type="subTitle" idx="1"/>
          </p:nvPr>
        </p:nvSpPr>
        <p:spPr/>
        <p:txBody>
          <a:bodyPr vert="horz" lIns="91440" tIns="45720" rIns="91440" bIns="45720" rtlCol="0" anchor="t">
            <a:normAutofit/>
          </a:bodyPr>
          <a:lstStyle/>
          <a:p>
            <a:r>
              <a:rPr lang="en-US" i="1">
                <a:cs typeface="Calibri"/>
              </a:rPr>
              <a:t>January 2024</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AC26-DABF-7479-FD71-7207F09A467E}"/>
              </a:ext>
            </a:extLst>
          </p:cNvPr>
          <p:cNvSpPr>
            <a:spLocks noGrp="1"/>
          </p:cNvSpPr>
          <p:nvPr>
            <p:ph type="title"/>
          </p:nvPr>
        </p:nvSpPr>
        <p:spPr/>
        <p:txBody>
          <a:bodyPr>
            <a:normAutofit/>
          </a:bodyPr>
          <a:lstStyle/>
          <a:p>
            <a:r>
              <a:rPr lang="sv-SE" sz="4000"/>
              <a:t>FY25 ESSA Budget Process Update</a:t>
            </a:r>
            <a:endParaRPr lang="en-US" sz="4000"/>
          </a:p>
        </p:txBody>
      </p:sp>
      <p:sp>
        <p:nvSpPr>
          <p:cNvPr id="5" name="TextBox 4">
            <a:extLst>
              <a:ext uri="{FF2B5EF4-FFF2-40B4-BE49-F238E27FC236}">
                <a16:creationId xmlns:a16="http://schemas.microsoft.com/office/drawing/2014/main" id="{BF07659E-3408-4C81-53ED-ECC61BA8DA30}"/>
              </a:ext>
            </a:extLst>
          </p:cNvPr>
          <p:cNvSpPr txBox="1"/>
          <p:nvPr/>
        </p:nvSpPr>
        <p:spPr>
          <a:xfrm>
            <a:off x="476250" y="1357293"/>
            <a:ext cx="7886700" cy="2185214"/>
          </a:xfrm>
          <a:prstGeom prst="rect">
            <a:avLst/>
          </a:prstGeom>
          <a:noFill/>
        </p:spPr>
        <p:txBody>
          <a:bodyPr wrap="square" lIns="91440" tIns="45720" rIns="91440" bIns="45720" rtlCol="0" anchor="t">
            <a:spAutoFit/>
          </a:bodyPr>
          <a:lstStyle/>
          <a:p>
            <a:pPr algn="ctr"/>
            <a:r>
              <a:rPr lang="en-US" sz="2400" dirty="0"/>
              <a:t>Further Alignment with UIP Work and Annual Planning Cycle</a:t>
            </a:r>
          </a:p>
          <a:p>
            <a:pPr marL="171450" indent="-171450">
              <a:buFont typeface="Courier New" panose="02070309020205020404" pitchFamily="49" charset="0"/>
              <a:buChar char="o"/>
            </a:pPr>
            <a:r>
              <a:rPr lang="en-US" sz="1200" kern="1200" dirty="0">
                <a:solidFill>
                  <a:srgbClr val="000000"/>
                </a:solidFill>
                <a:effectLst/>
                <a:latin typeface="Calibri"/>
                <a:ea typeface="Times New Roman" panose="02020603050405020304" pitchFamily="18" charset="0"/>
                <a:cs typeface="Times New Roman"/>
              </a:rPr>
              <a:t>FY2223 - UIPs uploaded into </a:t>
            </a:r>
            <a:r>
              <a:rPr lang="en-US" sz="1200" i="1" kern="1200" dirty="0">
                <a:solidFill>
                  <a:srgbClr val="000000"/>
                </a:solidFill>
                <a:effectLst/>
                <a:latin typeface="Calibri"/>
                <a:ea typeface="Times New Roman" panose="02020603050405020304" pitchFamily="18" charset="0"/>
                <a:cs typeface="Times New Roman"/>
              </a:rPr>
              <a:t>Notes and Attachments </a:t>
            </a:r>
            <a:r>
              <a:rPr lang="en-US" sz="1200" kern="1200" dirty="0">
                <a:solidFill>
                  <a:srgbClr val="000000"/>
                </a:solidFill>
                <a:effectLst/>
                <a:latin typeface="Calibri"/>
                <a:ea typeface="Times New Roman" panose="02020603050405020304" pitchFamily="18" charset="0"/>
                <a:cs typeface="Times New Roman"/>
              </a:rPr>
              <a:t>area of GrantVantage with final approved budgets to aid in the revision process.</a:t>
            </a:r>
          </a:p>
          <a:p>
            <a:endPar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Courier New" panose="02070309020205020404" pitchFamily="49" charset="0"/>
              <a:buChar char="o"/>
            </a:pPr>
            <a:r>
              <a:rPr lang="en-US" sz="1200" kern="1200" dirty="0">
                <a:solidFill>
                  <a:srgbClr val="000000"/>
                </a:solidFill>
                <a:effectLst/>
                <a:latin typeface="Calibri"/>
                <a:ea typeface="Times New Roman" panose="02020603050405020304" pitchFamily="18" charset="0"/>
                <a:cs typeface="Times New Roman"/>
              </a:rPr>
              <a:t>FY2324 - Changing timeline for draft budgets to coincide with Student Services UIP Training cycle </a:t>
            </a:r>
            <a:r>
              <a:rPr lang="en-US" sz="1200" dirty="0">
                <a:solidFill>
                  <a:srgbClr val="000000"/>
                </a:solidFill>
                <a:latin typeface="Calibri"/>
                <a:ea typeface="Times New Roman" panose="02020603050405020304" pitchFamily="18" charset="0"/>
                <a:cs typeface="Times New Roman"/>
              </a:rPr>
              <a:t>.</a:t>
            </a:r>
            <a:r>
              <a:rPr lang="en-US" sz="1200" dirty="0">
                <a:solidFill>
                  <a:srgbClr val="00B050"/>
                </a:solidFill>
                <a:latin typeface="Calibri"/>
                <a:ea typeface="Times New Roman" panose="02020603050405020304" pitchFamily="18" charset="0"/>
                <a:cs typeface="Times New Roman"/>
              </a:rPr>
              <a:t>*</a:t>
            </a:r>
            <a:r>
              <a:rPr lang="en-US" sz="1200" kern="1200" dirty="0">
                <a:solidFill>
                  <a:srgbClr val="00B050"/>
                </a:solidFill>
                <a:effectLst/>
                <a:latin typeface="Calibri"/>
                <a:ea typeface="Times New Roman" panose="02020603050405020304" pitchFamily="18" charset="0"/>
                <a:cs typeface="Times New Roman"/>
              </a:rPr>
              <a:t>NEW*</a:t>
            </a:r>
          </a:p>
          <a:p>
            <a:endParaRPr lang="en-US" sz="1200" kern="12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Courier New" panose="02070309020205020404" pitchFamily="49" charset="0"/>
              <a:buChar char="o"/>
            </a:pPr>
            <a:r>
              <a:rPr lang="en-US" sz="1200" dirty="0">
                <a:effectLst/>
                <a:latin typeface="Calibri"/>
                <a:ea typeface="Calibri" panose="020F0502020204030204" pitchFamily="34" charset="0"/>
                <a:cs typeface="Calibri"/>
              </a:rPr>
              <a:t>FY2324 – Student Services has created a resource document with allowable Title I, II, and III activities organized by the most common UIP Major Improvement Strategies</a:t>
            </a:r>
            <a:r>
              <a:rPr lang="en-US" sz="1200" dirty="0">
                <a:latin typeface="Calibri"/>
                <a:ea typeface="Calibri" panose="020F0502020204030204" pitchFamily="34" charset="0"/>
                <a:cs typeface="Calibri"/>
              </a:rPr>
              <a:t>. </a:t>
            </a:r>
            <a:r>
              <a:rPr lang="en-US" sz="1200" dirty="0">
                <a:solidFill>
                  <a:srgbClr val="00B050"/>
                </a:solidFill>
                <a:effectLst/>
                <a:latin typeface="Calibri"/>
                <a:ea typeface="Calibri" panose="020F0502020204030204" pitchFamily="34" charset="0"/>
                <a:cs typeface="Calibri"/>
              </a:rPr>
              <a:t>*NEW*</a:t>
            </a:r>
            <a:br>
              <a:rPr lang="en-US" sz="1200" dirty="0"/>
            </a:br>
            <a:endParaRPr lang="en-US" sz="1200" dirty="0"/>
          </a:p>
          <a:p>
            <a:endParaRPr lang="en-US" sz="1600" dirty="0"/>
          </a:p>
        </p:txBody>
      </p:sp>
      <p:graphicFrame>
        <p:nvGraphicFramePr>
          <p:cNvPr id="8" name="Table 7">
            <a:extLst>
              <a:ext uri="{FF2B5EF4-FFF2-40B4-BE49-F238E27FC236}">
                <a16:creationId xmlns:a16="http://schemas.microsoft.com/office/drawing/2014/main" id="{385CA14C-5323-007F-F1A2-17CD3E08C57A}"/>
              </a:ext>
            </a:extLst>
          </p:cNvPr>
          <p:cNvGraphicFramePr>
            <a:graphicFrameLocks noGrp="1"/>
          </p:cNvGraphicFramePr>
          <p:nvPr>
            <p:extLst>
              <p:ext uri="{D42A27DB-BD31-4B8C-83A1-F6EECF244321}">
                <p14:modId xmlns:p14="http://schemas.microsoft.com/office/powerpoint/2010/main" val="1221397003"/>
              </p:ext>
            </p:extLst>
          </p:nvPr>
        </p:nvGraphicFramePr>
        <p:xfrm>
          <a:off x="476250" y="3360205"/>
          <a:ext cx="8039100" cy="3060699"/>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1751532187"/>
                    </a:ext>
                  </a:extLst>
                </a:gridCol>
                <a:gridCol w="1323975">
                  <a:extLst>
                    <a:ext uri="{9D8B030D-6E8A-4147-A177-3AD203B41FA5}">
                      <a16:colId xmlns:a16="http://schemas.microsoft.com/office/drawing/2014/main" val="3573488911"/>
                    </a:ext>
                  </a:extLst>
                </a:gridCol>
                <a:gridCol w="4619625">
                  <a:extLst>
                    <a:ext uri="{9D8B030D-6E8A-4147-A177-3AD203B41FA5}">
                      <a16:colId xmlns:a16="http://schemas.microsoft.com/office/drawing/2014/main" val="3729189053"/>
                    </a:ext>
                  </a:extLst>
                </a:gridCol>
              </a:tblGrid>
              <a:tr h="370840">
                <a:tc>
                  <a:txBody>
                    <a:bodyPr/>
                    <a:lstStyle/>
                    <a:p>
                      <a:pPr algn="ctr"/>
                      <a:r>
                        <a:rPr lang="en-US" sz="2400" dirty="0">
                          <a:solidFill>
                            <a:schemeClr val="bg1"/>
                          </a:solidFill>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sz="1600" dirty="0">
                          <a:solidFill>
                            <a:schemeClr val="bg1"/>
                          </a:solidFill>
                        </a:rPr>
                        <a:t>CSI Department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sz="2400" dirty="0">
                          <a:solidFill>
                            <a:schemeClr val="bg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915058301"/>
                  </a:ext>
                </a:extLst>
              </a:tr>
              <a:tr h="370840">
                <a:tc>
                  <a:txBody>
                    <a:bodyPr/>
                    <a:lstStyle/>
                    <a:p>
                      <a:r>
                        <a:rPr lang="en-US" sz="1050"/>
                        <a:t>February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a:t>Student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a:t>FY25 Unified Improvement Planning Requirements and Timelines Released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7000515"/>
                  </a:ext>
                </a:extLst>
              </a:tr>
              <a:tr h="370840">
                <a:tc>
                  <a:txBody>
                    <a:bodyPr/>
                    <a:lstStyle/>
                    <a:p>
                      <a:r>
                        <a:rPr lang="en-US" sz="1050"/>
                        <a:t>Wednesday, February 21</a:t>
                      </a:r>
                      <a:r>
                        <a:rPr lang="en-US" sz="1050" baseline="30000"/>
                        <a:t>st</a:t>
                      </a:r>
                      <a:r>
                        <a:rPr lang="en-US" sz="1050"/>
                        <a:t>,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a:t>Grants/Finance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a:t>FY25 Title draft budgets released </a:t>
                      </a:r>
                      <a:r>
                        <a:rPr lang="en-US" sz="1050">
                          <a:solidFill>
                            <a:srgbClr val="00B050"/>
                          </a:solidFill>
                        </a:rPr>
                        <a:t>*NEW*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8930038"/>
                  </a:ext>
                </a:extLst>
              </a:tr>
              <a:tr h="370839">
                <a:tc>
                  <a:txBody>
                    <a:bodyPr/>
                    <a:lstStyle/>
                    <a:p>
                      <a:pPr lvl="0">
                        <a:buNone/>
                      </a:pPr>
                      <a:r>
                        <a:rPr lang="en-US" sz="1100" b="0" i="0" u="none" strike="noStrike" noProof="0">
                          <a:solidFill>
                            <a:srgbClr val="000000"/>
                          </a:solidFill>
                          <a:latin typeface="Calibri"/>
                        </a:rPr>
                        <a:t>March – April 2024 (ongoing)</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100" b="0" i="0" u="none" strike="noStrike" noProof="0">
                          <a:solidFill>
                            <a:srgbClr val="000000"/>
                          </a:solidFill>
                          <a:latin typeface="Calibri"/>
                        </a:rPr>
                        <a:t>Student Services</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100" b="0" i="0" u="none" strike="noStrike" noProof="0">
                          <a:solidFill>
                            <a:schemeClr val="dk1"/>
                          </a:solidFill>
                          <a:latin typeface="Calibri"/>
                        </a:rPr>
                        <a:t>Updated resources released, including virtual training modules and updated handbook </a:t>
                      </a:r>
                      <a:r>
                        <a:rPr lang="en-US" sz="1100" b="0" i="0" u="none" strike="noStrike" noProof="0">
                          <a:solidFill>
                            <a:srgbClr val="00B050"/>
                          </a:solidFill>
                          <a:latin typeface="Calibri"/>
                        </a:rPr>
                        <a:t>*NEW Resources*</a:t>
                      </a:r>
                      <a:endParaRPr lang="en-US">
                        <a:solidFill>
                          <a:srgbClr val="00B050"/>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76610759"/>
                  </a:ext>
                </a:extLst>
              </a:tr>
              <a:tr h="370839">
                <a:tc>
                  <a:txBody>
                    <a:bodyPr/>
                    <a:lstStyle/>
                    <a:p>
                      <a:pPr lvl="0">
                        <a:buNone/>
                      </a:pPr>
                      <a:r>
                        <a:rPr lang="en-US" sz="1100" b="0" i="0" u="none" strike="noStrike" noProof="0">
                          <a:solidFill>
                            <a:srgbClr val="000000"/>
                          </a:solidFill>
                          <a:latin typeface="Calibri"/>
                        </a:rPr>
                        <a:t>April – May 2024</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100" b="0" i="0" u="none" strike="noStrike" noProof="0">
                          <a:solidFill>
                            <a:srgbClr val="000000"/>
                          </a:solidFill>
                          <a:latin typeface="Calibri"/>
                        </a:rPr>
                        <a:t>Student Services</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100" b="0" i="0" u="none" strike="noStrike" noProof="0">
                          <a:solidFill>
                            <a:schemeClr val="dk1"/>
                          </a:solidFill>
                          <a:latin typeface="Calibri"/>
                        </a:rPr>
                        <a:t>In-person regional work sessions for school leaders/UIP teams </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241284601"/>
                  </a:ext>
                </a:extLst>
              </a:tr>
              <a:tr h="370840">
                <a:tc>
                  <a:txBody>
                    <a:bodyPr/>
                    <a:lstStyle/>
                    <a:p>
                      <a:r>
                        <a:rPr lang="en-US" sz="1050"/>
                        <a:t>Monday, May 20</a:t>
                      </a:r>
                      <a:r>
                        <a:rPr lang="en-US" sz="1050" baseline="30000"/>
                        <a:t>th</a:t>
                      </a:r>
                      <a:r>
                        <a:rPr lang="en-US" sz="1050"/>
                        <a:t>,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a:t>Grants/Finance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50">
                        <a:solidFill>
                          <a:schemeClr val="tx1"/>
                        </a:solidFill>
                      </a:endParaRPr>
                    </a:p>
                    <a:p>
                      <a:pPr marL="0" marR="0" lvl="0" indent="0" algn="l" rtl="0" eaLnBrk="1" fontAlgn="auto" latinLnBrk="0" hangingPunct="1">
                        <a:lnSpc>
                          <a:spcPct val="100000"/>
                        </a:lnSpc>
                        <a:spcBef>
                          <a:spcPts val="0"/>
                        </a:spcBef>
                        <a:spcAft>
                          <a:spcPts val="0"/>
                        </a:spcAft>
                        <a:buClrTx/>
                        <a:buSzTx/>
                        <a:buFontTx/>
                        <a:buNone/>
                      </a:pPr>
                      <a:r>
                        <a:rPr lang="en-US" sz="1050">
                          <a:solidFill>
                            <a:schemeClr val="tx1"/>
                          </a:solidFill>
                        </a:rPr>
                        <a:t>Draft budgets due to </a:t>
                      </a:r>
                      <a:r>
                        <a:rPr lang="en-US" sz="1050">
                          <a:solidFill>
                            <a:schemeClr val="tx1"/>
                          </a:solidFill>
                          <a:hlinkClick r:id="rId2"/>
                        </a:rPr>
                        <a:t>RFF@csi.state.co.us</a:t>
                      </a:r>
                      <a:r>
                        <a:rPr lang="en-US" sz="1050">
                          <a:solidFill>
                            <a:schemeClr val="tx1"/>
                          </a:solidFill>
                        </a:rPr>
                        <a:t> </a:t>
                      </a:r>
                      <a:endParaRPr lang="en-US" sz="1050">
                        <a:solidFill>
                          <a:srgbClr val="00B050"/>
                        </a:solidFill>
                      </a:endParaRPr>
                    </a:p>
                    <a:p>
                      <a:endParaRPr 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6367639"/>
                  </a:ext>
                </a:extLst>
              </a:tr>
              <a:tr h="370840">
                <a:tc>
                  <a:txBody>
                    <a:bodyPr/>
                    <a:lstStyle/>
                    <a:p>
                      <a:r>
                        <a:rPr lang="en-US" sz="1050"/>
                        <a:t>Monday, June 17</a:t>
                      </a:r>
                      <a:r>
                        <a:rPr lang="en-US" sz="1050" baseline="30000"/>
                        <a:t>th</a:t>
                      </a:r>
                      <a:r>
                        <a:rPr lang="en-US" sz="1050"/>
                        <a:t>,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a:t>Student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Assurances agreement deadline via Survey Monkey</a:t>
                      </a:r>
                      <a:endParaRPr 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239655"/>
                  </a:ext>
                </a:extLst>
              </a:tr>
            </a:tbl>
          </a:graphicData>
        </a:graphic>
      </p:graphicFrame>
    </p:spTree>
    <p:extLst>
      <p:ext uri="{BB962C8B-B14F-4D97-AF65-F5344CB8AC3E}">
        <p14:creationId xmlns:p14="http://schemas.microsoft.com/office/powerpoint/2010/main" val="424136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0BD9A-697F-5595-61A4-02594C8F59CB}"/>
              </a:ext>
            </a:extLst>
          </p:cNvPr>
          <p:cNvSpPr>
            <a:spLocks noGrp="1"/>
          </p:cNvSpPr>
          <p:nvPr>
            <p:ph type="title"/>
          </p:nvPr>
        </p:nvSpPr>
        <p:spPr>
          <a:xfrm>
            <a:off x="628650" y="184805"/>
            <a:ext cx="7886700" cy="274279"/>
          </a:xfrm>
        </p:spPr>
        <p:txBody>
          <a:bodyPr anchor="ctr">
            <a:normAutofit fontScale="90000"/>
          </a:bodyPr>
          <a:lstStyle/>
          <a:p>
            <a:r>
              <a:rPr lang="en-US" sz="4500"/>
              <a:t>Upcoming Grant Deadlines &amp; Events</a:t>
            </a:r>
          </a:p>
        </p:txBody>
      </p:sp>
      <p:graphicFrame>
        <p:nvGraphicFramePr>
          <p:cNvPr id="4" name="Table 3">
            <a:extLst>
              <a:ext uri="{FF2B5EF4-FFF2-40B4-BE49-F238E27FC236}">
                <a16:creationId xmlns:a16="http://schemas.microsoft.com/office/drawing/2014/main" id="{B21F478B-1578-B539-19E9-8C9F41AC85E6}"/>
              </a:ext>
            </a:extLst>
          </p:cNvPr>
          <p:cNvGraphicFramePr>
            <a:graphicFrameLocks noGrp="1"/>
          </p:cNvGraphicFramePr>
          <p:nvPr>
            <p:extLst>
              <p:ext uri="{D42A27DB-BD31-4B8C-83A1-F6EECF244321}">
                <p14:modId xmlns:p14="http://schemas.microsoft.com/office/powerpoint/2010/main" val="200461564"/>
              </p:ext>
            </p:extLst>
          </p:nvPr>
        </p:nvGraphicFramePr>
        <p:xfrm>
          <a:off x="256953" y="567070"/>
          <a:ext cx="8575989" cy="5853643"/>
        </p:xfrm>
        <a:graphic>
          <a:graphicData uri="http://schemas.openxmlformats.org/drawingml/2006/table">
            <a:tbl>
              <a:tblPr firstRow="1" bandRow="1">
                <a:tableStyleId>{5C22544A-7EE6-4342-B048-85BDC9FD1C3A}</a:tableStyleId>
              </a:tblPr>
              <a:tblGrid>
                <a:gridCol w="858727">
                  <a:extLst>
                    <a:ext uri="{9D8B030D-6E8A-4147-A177-3AD203B41FA5}">
                      <a16:colId xmlns:a16="http://schemas.microsoft.com/office/drawing/2014/main" val="2939895980"/>
                    </a:ext>
                  </a:extLst>
                </a:gridCol>
                <a:gridCol w="1001230">
                  <a:extLst>
                    <a:ext uri="{9D8B030D-6E8A-4147-A177-3AD203B41FA5}">
                      <a16:colId xmlns:a16="http://schemas.microsoft.com/office/drawing/2014/main" val="28134018"/>
                    </a:ext>
                  </a:extLst>
                </a:gridCol>
                <a:gridCol w="1293626">
                  <a:extLst>
                    <a:ext uri="{9D8B030D-6E8A-4147-A177-3AD203B41FA5}">
                      <a16:colId xmlns:a16="http://schemas.microsoft.com/office/drawing/2014/main" val="4278855282"/>
                    </a:ext>
                  </a:extLst>
                </a:gridCol>
                <a:gridCol w="3996069">
                  <a:extLst>
                    <a:ext uri="{9D8B030D-6E8A-4147-A177-3AD203B41FA5}">
                      <a16:colId xmlns:a16="http://schemas.microsoft.com/office/drawing/2014/main" val="2313710937"/>
                    </a:ext>
                  </a:extLst>
                </a:gridCol>
                <a:gridCol w="1426337">
                  <a:extLst>
                    <a:ext uri="{9D8B030D-6E8A-4147-A177-3AD203B41FA5}">
                      <a16:colId xmlns:a16="http://schemas.microsoft.com/office/drawing/2014/main" val="1712698919"/>
                    </a:ext>
                  </a:extLst>
                </a:gridCol>
              </a:tblGrid>
              <a:tr h="381000">
                <a:tc>
                  <a:txBody>
                    <a:bodyPr/>
                    <a:lstStyle/>
                    <a:p>
                      <a:pPr algn="ctr" fontAlgn="ctr"/>
                      <a:r>
                        <a:rPr lang="en-US" sz="1100" b="1" i="0" u="none" strike="noStrike">
                          <a:solidFill>
                            <a:srgbClr val="FFFFFF"/>
                          </a:solidFill>
                          <a:effectLst/>
                          <a:latin typeface="Calibri Light"/>
                        </a:rPr>
                        <a:t>Date</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1100" b="1" i="0" u="none" strike="noStrike">
                          <a:solidFill>
                            <a:srgbClr val="FFFFFF"/>
                          </a:solidFill>
                          <a:effectLst/>
                          <a:latin typeface="Calibri Light"/>
                        </a:rPr>
                        <a:t>Grant/Project</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1100" b="1" i="0" u="none" strike="noStrike">
                          <a:solidFill>
                            <a:srgbClr val="FFFFFF"/>
                          </a:solidFill>
                          <a:effectLst/>
                          <a:latin typeface="Calibri Light"/>
                        </a:rPr>
                        <a:t>Submission Category</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1100" b="1" i="0" u="none" strike="noStrike">
                          <a:solidFill>
                            <a:srgbClr val="FFFFFF"/>
                          </a:solidFill>
                          <a:effectLst/>
                          <a:latin typeface="Calibri Light"/>
                        </a:rPr>
                        <a:t>Activity</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1100" b="1" i="0" u="none" strike="noStrike">
                          <a:solidFill>
                            <a:srgbClr val="FFFFFF"/>
                          </a:solidFill>
                          <a:effectLst/>
                          <a:latin typeface="Calibri Light"/>
                        </a:rPr>
                        <a:t>Links</a:t>
                      </a:r>
                    </a:p>
                  </a:txBody>
                  <a:tcPr marL="9525" marR="9525" marT="9525" marB="0" anchor="ctr">
                    <a:lnL w="9525">
                      <a:solidFill>
                        <a:schemeClr val="tx1"/>
                      </a:solid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921452323"/>
                  </a:ext>
                </a:extLst>
              </a:tr>
              <a:tr h="270075">
                <a:tc>
                  <a:txBody>
                    <a:bodyPr/>
                    <a:lstStyle/>
                    <a:p>
                      <a:pPr algn="ctr" fontAlgn="ctr"/>
                      <a:r>
                        <a:rPr lang="en-US" sz="1100" b="0" i="0" u="none" strike="noStrike">
                          <a:solidFill>
                            <a:schemeClr val="tx1"/>
                          </a:solidFill>
                          <a:effectLst/>
                          <a:latin typeface="Calibri Light"/>
                        </a:rPr>
                        <a:t>1/20/2024</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chemeClr val="tx1"/>
                          </a:solidFill>
                          <a:effectLst/>
                          <a:latin typeface="Calibri Light"/>
                        </a:rPr>
                        <a:t>CCLC</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Awarded Schools</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FY2023-24 IFR due to CDE (covering the period of 7/1/23-12/31/23)</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sng" strike="noStrike">
                          <a:solidFill>
                            <a:srgbClr val="0070C0"/>
                          </a:solidFill>
                          <a:effectLst/>
                          <a:latin typeface="Calibri"/>
                          <a:hlinkClick r:id="rId2">
                            <a:extLst>
                              <a:ext uri="{A12FA001-AC4F-418D-AE19-62706E023703}">
                                <ahyp:hlinkClr xmlns:ahyp="http://schemas.microsoft.com/office/drawing/2018/hyperlinkcolor" val="tx"/>
                              </a:ext>
                            </a:extLst>
                          </a:hlinkClick>
                        </a:rPr>
                        <a:t>RFF@csi.state.co.us </a:t>
                      </a:r>
                      <a:endParaRPr lang="en-US" sz="1100" b="0" i="0" u="sng" strike="noStrike">
                        <a:solidFill>
                          <a:srgbClr val="0070C0"/>
                        </a:solidFill>
                        <a:effectLst/>
                        <a:latin typeface="Calibri"/>
                      </a:endParaRPr>
                    </a:p>
                  </a:txBody>
                  <a:tcPr marL="9525" marR="9525" marT="9525" marB="0" anchor="ctr">
                    <a:lnL w="9525">
                      <a:solidFill>
                        <a:schemeClr val="tx1"/>
                      </a:solid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886804"/>
                  </a:ext>
                </a:extLst>
              </a:tr>
              <a:tr h="279721">
                <a:tc>
                  <a:txBody>
                    <a:bodyPr/>
                    <a:lstStyle/>
                    <a:p>
                      <a:pPr algn="ctr" fontAlgn="ctr"/>
                      <a:r>
                        <a:rPr lang="en-US" sz="1100" b="0" i="0" u="none" strike="noStrike">
                          <a:solidFill>
                            <a:schemeClr val="tx1"/>
                          </a:solidFill>
                          <a:effectLst/>
                          <a:latin typeface="Calibri Light"/>
                        </a:rPr>
                        <a:t>1/20/2024</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chemeClr val="tx1"/>
                          </a:solidFill>
                          <a:effectLst/>
                          <a:latin typeface="Calibri Light"/>
                        </a:rPr>
                        <a:t>SCC</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Awarded Schools</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IFR due for Cohort 12 - General Ledger 07/01/23 - 12/31/23</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sng" strike="noStrike">
                          <a:solidFill>
                            <a:srgbClr val="0070C0"/>
                          </a:solidFill>
                          <a:effectLst/>
                          <a:latin typeface="Calibri"/>
                          <a:hlinkClick r:id="rId2">
                            <a:extLst>
                              <a:ext uri="{A12FA001-AC4F-418D-AE19-62706E023703}">
                                <ahyp:hlinkClr xmlns:ahyp="http://schemas.microsoft.com/office/drawing/2018/hyperlinkcolor" val="tx"/>
                              </a:ext>
                            </a:extLst>
                          </a:hlinkClick>
                        </a:rPr>
                        <a:t>RFF@csi.state.co.us </a:t>
                      </a:r>
                    </a:p>
                  </a:txBody>
                  <a:tcPr marL="9525" marR="9525" marT="9525" marB="0" anchor="ctr">
                    <a:lnL w="9525">
                      <a:solidFill>
                        <a:schemeClr val="tx1"/>
                      </a:solid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6029592"/>
                  </a:ext>
                </a:extLst>
              </a:tr>
              <a:tr h="250784">
                <a:tc>
                  <a:txBody>
                    <a:bodyPr/>
                    <a:lstStyle/>
                    <a:p>
                      <a:pPr algn="ctr" fontAlgn="ctr"/>
                      <a:r>
                        <a:rPr lang="en-US" sz="1100" b="0" i="0" u="none" strike="noStrike">
                          <a:solidFill>
                            <a:schemeClr val="tx1"/>
                          </a:solidFill>
                          <a:effectLst/>
                          <a:latin typeface="Calibri Light"/>
                        </a:rPr>
                        <a:t>1/31/2024</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chemeClr val="tx1"/>
                          </a:solidFill>
                          <a:effectLst/>
                          <a:latin typeface="Calibri Light"/>
                        </a:rPr>
                        <a:t>ECEA</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CSI-wide</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Deadline to submit Quarter 2 IFR </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endParaRPr lang="en-US" sz="1100" b="0" i="0" u="none" strike="noStrike">
                        <a:solidFill>
                          <a:srgbClr val="0070C0"/>
                        </a:solidFill>
                        <a:effectLst/>
                        <a:latin typeface="Calibri Light"/>
                      </a:endParaRPr>
                    </a:p>
                  </a:txBody>
                  <a:tcPr marL="9525" marR="9525" marT="9525" marB="0" anchor="ctr">
                    <a:lnL w="9525">
                      <a:solidFill>
                        <a:schemeClr val="tx1"/>
                      </a:solid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1816797"/>
                  </a:ext>
                </a:extLst>
              </a:tr>
              <a:tr h="395468">
                <a:tc>
                  <a:txBody>
                    <a:bodyPr/>
                    <a:lstStyle/>
                    <a:p>
                      <a:pPr algn="ctr" fontAlgn="ctr"/>
                      <a:r>
                        <a:rPr lang="en-US" sz="1100" b="0" i="0" u="none" strike="noStrike">
                          <a:solidFill>
                            <a:schemeClr val="tx1"/>
                          </a:solidFill>
                          <a:effectLst/>
                          <a:latin typeface="Calibri Light"/>
                        </a:rPr>
                        <a:t>2/5/2024</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chemeClr val="tx1"/>
                          </a:solidFill>
                          <a:effectLst/>
                          <a:latin typeface="Calibri Light"/>
                        </a:rPr>
                        <a:t>SHP-SLFRF</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Awarded Schools</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Deadline to request funds expended in calendar year 2023 (through 12/31) in </a:t>
                      </a:r>
                      <a:r>
                        <a:rPr lang="en-US" sz="1100" b="0" i="0" u="none" strike="noStrike" err="1">
                          <a:solidFill>
                            <a:schemeClr val="tx1"/>
                          </a:solidFill>
                          <a:effectLst/>
                          <a:latin typeface="Calibri Light"/>
                        </a:rPr>
                        <a:t>GrantVantage</a:t>
                      </a:r>
                      <a:endParaRPr lang="en-US" sz="1100" b="0" i="0" u="none" strike="noStrike">
                        <a:solidFill>
                          <a:schemeClr val="tx1"/>
                        </a:solidFill>
                        <a:effectLst/>
                        <a:latin typeface="Calibri Light"/>
                      </a:endParaRP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endParaRPr lang="en-US" sz="1100" b="0" i="0" u="none" strike="noStrike">
                        <a:solidFill>
                          <a:srgbClr val="0070C0"/>
                        </a:solidFill>
                        <a:effectLst/>
                        <a:latin typeface="Calibri Light"/>
                      </a:endParaRPr>
                    </a:p>
                  </a:txBody>
                  <a:tcPr marL="9525" marR="9525" marT="9525" marB="0" anchor="ctr">
                    <a:lnL w="9525">
                      <a:solidFill>
                        <a:schemeClr val="tx1"/>
                      </a:solid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7821843"/>
                  </a:ext>
                </a:extLst>
              </a:tr>
              <a:tr h="299012">
                <a:tc>
                  <a:txBody>
                    <a:bodyPr/>
                    <a:lstStyle/>
                    <a:p>
                      <a:pPr algn="ctr" fontAlgn="ctr"/>
                      <a:r>
                        <a:rPr lang="en-US" sz="1100" b="0" i="0" u="none" strike="noStrike">
                          <a:solidFill>
                            <a:schemeClr val="tx1"/>
                          </a:solidFill>
                          <a:effectLst/>
                          <a:latin typeface="Calibri Light"/>
                        </a:rPr>
                        <a:t>2/1/2024</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chemeClr val="tx1"/>
                          </a:solidFill>
                          <a:effectLst/>
                          <a:latin typeface="Calibri Light"/>
                        </a:rPr>
                        <a:t>CCLC</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Awarded Schools</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Mandatory Spring Subgrantee Meeting (all cohorts) 9am - 12pm</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sng" strike="noStrike">
                          <a:solidFill>
                            <a:srgbClr val="0070C0"/>
                          </a:solidFill>
                          <a:effectLst/>
                          <a:latin typeface="Calibri"/>
                          <a:hlinkClick r:id="rId3">
                            <a:extLst>
                              <a:ext uri="{A12FA001-AC4F-418D-AE19-62706E023703}">
                                <ahyp:hlinkClr xmlns:ahyp="http://schemas.microsoft.com/office/drawing/2018/hyperlinkcolor" val="tx"/>
                              </a:ext>
                            </a:extLst>
                          </a:hlinkClick>
                        </a:rPr>
                        <a:t>Meeting Link</a:t>
                      </a:r>
                    </a:p>
                  </a:txBody>
                  <a:tcPr marL="9525" marR="9525" marT="9525" marB="0" anchor="ctr">
                    <a:lnL w="9525">
                      <a:solidFill>
                        <a:schemeClr val="tx1"/>
                      </a:solid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1244916"/>
                  </a:ext>
                </a:extLst>
              </a:tr>
              <a:tr h="381000">
                <a:tc>
                  <a:txBody>
                    <a:bodyPr/>
                    <a:lstStyle/>
                    <a:p>
                      <a:pPr algn="ctr" fontAlgn="ctr"/>
                      <a:r>
                        <a:rPr lang="en-US" sz="1100" b="0" i="0" u="none" strike="noStrike">
                          <a:solidFill>
                            <a:schemeClr val="tx1"/>
                          </a:solidFill>
                          <a:effectLst/>
                          <a:latin typeface="Calibri Light"/>
                        </a:rPr>
                        <a:t>2/12/2024</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chemeClr val="tx1"/>
                          </a:solidFill>
                          <a:effectLst/>
                          <a:latin typeface="Calibri Light"/>
                        </a:rPr>
                        <a:t>SWG</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Awarded Schools</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Complete the IFR tab in your budget and general ledger (07/01/23 - (12/31/24)</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sng" strike="noStrike">
                          <a:solidFill>
                            <a:srgbClr val="0070C0"/>
                          </a:solidFill>
                          <a:effectLst/>
                          <a:latin typeface="Calibri"/>
                          <a:hlinkClick r:id="rId2">
                            <a:extLst>
                              <a:ext uri="{A12FA001-AC4F-418D-AE19-62706E023703}">
                                <ahyp:hlinkClr xmlns:ahyp="http://schemas.microsoft.com/office/drawing/2018/hyperlinkcolor" val="tx"/>
                              </a:ext>
                            </a:extLst>
                          </a:hlinkClick>
                        </a:rPr>
                        <a:t>RFF@csi.state.co.us </a:t>
                      </a:r>
                    </a:p>
                  </a:txBody>
                  <a:tcPr marL="9525" marR="9525" marT="9525" marB="0" anchor="ctr">
                    <a:lnL w="9525">
                      <a:solidFill>
                        <a:schemeClr val="tx1"/>
                      </a:solid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23591"/>
                  </a:ext>
                </a:extLst>
              </a:tr>
              <a:tr h="289367">
                <a:tc>
                  <a:txBody>
                    <a:bodyPr/>
                    <a:lstStyle/>
                    <a:p>
                      <a:pPr algn="ctr" fontAlgn="ctr"/>
                      <a:r>
                        <a:rPr lang="en-US" sz="1100" b="0" i="0" u="none" strike="noStrike">
                          <a:solidFill>
                            <a:schemeClr val="tx1"/>
                          </a:solidFill>
                          <a:effectLst/>
                          <a:latin typeface="Calibri Light"/>
                        </a:rPr>
                        <a:t>2/15/2024</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chemeClr val="tx1"/>
                          </a:solidFill>
                          <a:effectLst/>
                          <a:latin typeface="Calibri Light"/>
                        </a:rPr>
                        <a:t>CCLC</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Awarded Schools</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January Attendance Data due for submission (all Cohorts)</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sng" strike="noStrike">
                          <a:solidFill>
                            <a:srgbClr val="0070C0"/>
                          </a:solidFill>
                          <a:effectLst/>
                          <a:latin typeface="Calibri"/>
                          <a:hlinkClick r:id="rId4">
                            <a:extLst>
                              <a:ext uri="{A12FA001-AC4F-418D-AE19-62706E023703}">
                                <ahyp:hlinkClr xmlns:ahyp="http://schemas.microsoft.com/office/drawing/2018/hyperlinkcolor" val="tx"/>
                              </a:ext>
                            </a:extLst>
                          </a:hlinkClick>
                        </a:rPr>
                        <a:t>Reporting Link</a:t>
                      </a:r>
                    </a:p>
                  </a:txBody>
                  <a:tcPr marL="9525" marR="9525" marT="9525" marB="0" anchor="ctr">
                    <a:lnL w="9525">
                      <a:solidFill>
                        <a:schemeClr val="tx1"/>
                      </a:solid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1453105"/>
                  </a:ext>
                </a:extLst>
              </a:tr>
              <a:tr h="308658">
                <a:tc>
                  <a:txBody>
                    <a:bodyPr/>
                    <a:lstStyle/>
                    <a:p>
                      <a:pPr algn="ctr" fontAlgn="ctr"/>
                      <a:r>
                        <a:rPr lang="en-US" sz="1100" b="0" i="0" u="none" strike="noStrike">
                          <a:solidFill>
                            <a:schemeClr val="tx1"/>
                          </a:solidFill>
                          <a:effectLst/>
                          <a:latin typeface="Calibri Light"/>
                        </a:rPr>
                        <a:t>2/15/2024</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chemeClr val="tx1"/>
                          </a:solidFill>
                          <a:effectLst/>
                          <a:latin typeface="Calibri Light"/>
                        </a:rPr>
                        <a:t>Perkins</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Awarded Schools</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Voucher 2 Deadline for RFF submission in </a:t>
                      </a:r>
                      <a:r>
                        <a:rPr lang="en-US" sz="1100" b="0" i="0" u="none" strike="noStrike" err="1">
                          <a:solidFill>
                            <a:schemeClr val="tx1"/>
                          </a:solidFill>
                          <a:effectLst/>
                          <a:latin typeface="Calibri Light"/>
                        </a:rPr>
                        <a:t>GrantVantage</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endParaRPr lang="en-US" sz="1100" b="0" i="0" u="none" strike="noStrike">
                        <a:solidFill>
                          <a:srgbClr val="0070C0"/>
                        </a:solidFill>
                        <a:effectLst/>
                        <a:latin typeface="Calibri Light"/>
                      </a:endParaRPr>
                    </a:p>
                  </a:txBody>
                  <a:tcPr marL="9525" marR="9525" marT="9525" marB="0" anchor="ctr">
                    <a:lnL w="9525">
                      <a:solidFill>
                        <a:schemeClr val="tx1"/>
                      </a:solid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130257"/>
                  </a:ext>
                </a:extLst>
              </a:tr>
              <a:tr h="354418">
                <a:tc>
                  <a:txBody>
                    <a:bodyPr/>
                    <a:lstStyle/>
                    <a:p>
                      <a:pPr algn="ctr" fontAlgn="ctr"/>
                      <a:r>
                        <a:rPr lang="en-US" sz="1100" b="0" i="0" u="none" strike="noStrike">
                          <a:solidFill>
                            <a:schemeClr val="tx1"/>
                          </a:solidFill>
                          <a:effectLst/>
                          <a:latin typeface="Calibri Light"/>
                        </a:rPr>
                        <a:t>2/15/2024</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chemeClr val="tx1"/>
                          </a:solidFill>
                          <a:effectLst/>
                          <a:latin typeface="Calibri Light"/>
                        </a:rPr>
                        <a:t>SWG</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Awarded Schools</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Mid-year program report due to CDE</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sng" strike="noStrike">
                          <a:solidFill>
                            <a:srgbClr val="0070C0"/>
                          </a:solidFill>
                          <a:effectLst/>
                          <a:latin typeface="Calibri"/>
                          <a:hlinkClick r:id="rId5">
                            <a:extLst>
                              <a:ext uri="{A12FA001-AC4F-418D-AE19-62706E023703}">
                                <ahyp:hlinkClr xmlns:ahyp="http://schemas.microsoft.com/office/drawing/2018/hyperlinkcolor" val="tx"/>
                              </a:ext>
                            </a:extLst>
                          </a:hlinkClick>
                        </a:rPr>
                        <a:t>Mid-year Report Link</a:t>
                      </a:r>
                    </a:p>
                  </a:txBody>
                  <a:tcPr marL="9525" marR="9525" marT="9525" marB="0" anchor="ctr">
                    <a:lnL w="9525">
                      <a:solidFill>
                        <a:schemeClr val="tx1"/>
                      </a:solid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2411820"/>
                  </a:ext>
                </a:extLst>
              </a:tr>
              <a:tr h="508000">
                <a:tc>
                  <a:txBody>
                    <a:bodyPr/>
                    <a:lstStyle/>
                    <a:p>
                      <a:pPr algn="ctr" fontAlgn="ctr"/>
                      <a:r>
                        <a:rPr lang="en-US" sz="1100" b="0" i="0" u="none" strike="noStrike">
                          <a:solidFill>
                            <a:schemeClr val="tx1"/>
                          </a:solidFill>
                          <a:effectLst/>
                          <a:latin typeface="Calibri Light"/>
                        </a:rPr>
                        <a:t>2/21/2024</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chemeClr val="tx1"/>
                          </a:solidFill>
                          <a:effectLst/>
                          <a:latin typeface="Calibri Light"/>
                        </a:rPr>
                        <a:t>ESSA</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CSI-wide</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br>
                        <a:rPr lang="en-US" sz="1100" b="0" i="0" u="none" strike="noStrike">
                          <a:solidFill>
                            <a:srgbClr val="000000"/>
                          </a:solidFill>
                          <a:effectLst/>
                          <a:latin typeface="Calibri Light"/>
                        </a:rPr>
                      </a:br>
                      <a:r>
                        <a:rPr lang="en-US" sz="1100" b="0" i="0" u="none" strike="noStrike">
                          <a:solidFill>
                            <a:schemeClr val="tx1"/>
                          </a:solidFill>
                          <a:effectLst/>
                          <a:latin typeface="Calibri Light"/>
                        </a:rPr>
                        <a:t>FY25 Title draft budgets released to schools</a:t>
                      </a:r>
                    </a:p>
                    <a:p>
                      <a:pPr lvl="0" algn="l">
                        <a:buNone/>
                      </a:pPr>
                      <a:endParaRPr lang="en-US" sz="1100" b="0" i="0" u="none" strike="noStrike">
                        <a:solidFill>
                          <a:schemeClr val="tx1"/>
                        </a:solidFill>
                        <a:effectLst/>
                        <a:latin typeface="Calibri Light"/>
                      </a:endParaRP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endParaRPr lang="en-US" sz="1100" b="0" i="0" u="none" strike="noStrike">
                        <a:solidFill>
                          <a:srgbClr val="0070C0"/>
                        </a:solidFill>
                        <a:effectLst/>
                        <a:latin typeface="Calibri Light"/>
                      </a:endParaRPr>
                    </a:p>
                  </a:txBody>
                  <a:tcPr marL="9525" marR="9525" marT="9525" marB="0" anchor="ctr">
                    <a:lnL w="9525">
                      <a:solidFill>
                        <a:schemeClr val="tx1"/>
                      </a:solid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8004895"/>
                  </a:ext>
                </a:extLst>
              </a:tr>
              <a:tr h="381000">
                <a:tc>
                  <a:txBody>
                    <a:bodyPr/>
                    <a:lstStyle/>
                    <a:p>
                      <a:pPr algn="ctr" fontAlgn="ctr"/>
                      <a:r>
                        <a:rPr lang="en-US" sz="1100" b="0" i="0" u="none" strike="noStrike">
                          <a:solidFill>
                            <a:schemeClr val="tx1"/>
                          </a:solidFill>
                          <a:effectLst/>
                          <a:latin typeface="Calibri Light"/>
                        </a:rPr>
                        <a:t>3/12/2024</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chemeClr val="tx1"/>
                          </a:solidFill>
                          <a:effectLst/>
                          <a:latin typeface="Calibri Light"/>
                        </a:rPr>
                        <a:t>CCLC</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Awarded Schools</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2023-24 EOY Webinar (all cohorts) - Zoom 10am - 11:30am (link forthcoming)</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endParaRPr lang="en-US" sz="1100" b="0" i="0" u="none" strike="noStrike">
                        <a:solidFill>
                          <a:srgbClr val="0070C0"/>
                        </a:solidFill>
                        <a:effectLst/>
                        <a:latin typeface="Calibri Light"/>
                      </a:endParaRPr>
                    </a:p>
                  </a:txBody>
                  <a:tcPr marL="9525" marR="9525" marT="9525" marB="0" anchor="ctr">
                    <a:lnL w="9525">
                      <a:solidFill>
                        <a:schemeClr val="tx1"/>
                      </a:solid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4550550"/>
                  </a:ext>
                </a:extLst>
              </a:tr>
              <a:tr h="501569">
                <a:tc>
                  <a:txBody>
                    <a:bodyPr/>
                    <a:lstStyle/>
                    <a:p>
                      <a:pPr algn="ctr" fontAlgn="ctr"/>
                      <a:r>
                        <a:rPr lang="en-US" sz="1100" b="0" i="0" u="none" strike="noStrike">
                          <a:solidFill>
                            <a:schemeClr val="tx1"/>
                          </a:solidFill>
                          <a:effectLst/>
                          <a:latin typeface="Calibri Light"/>
                        </a:rPr>
                        <a:t>3/15/2024</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chemeClr val="tx1"/>
                          </a:solidFill>
                          <a:effectLst/>
                          <a:latin typeface="Calibri Light"/>
                        </a:rPr>
                        <a:t>CCLC</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Awarded Schools</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br>
                        <a:rPr lang="en-US" sz="1100" b="0" i="0" u="none" strike="noStrike">
                          <a:solidFill>
                            <a:srgbClr val="000000"/>
                          </a:solidFill>
                          <a:effectLst/>
                          <a:latin typeface="Calibri Light"/>
                        </a:rPr>
                      </a:br>
                      <a:r>
                        <a:rPr lang="en-US" sz="1100" b="0" i="0" u="none" strike="noStrike">
                          <a:solidFill>
                            <a:schemeClr val="tx1"/>
                          </a:solidFill>
                          <a:effectLst/>
                          <a:latin typeface="Calibri Light"/>
                        </a:rPr>
                        <a:t>February Attendance Data due for submission (all Cohorts)</a:t>
                      </a:r>
                      <a:br>
                        <a:rPr lang="en-US" sz="1100" b="0" i="0" u="none" strike="noStrike">
                          <a:solidFill>
                            <a:srgbClr val="000000"/>
                          </a:solidFill>
                          <a:effectLst/>
                          <a:latin typeface="Calibri Light"/>
                        </a:rPr>
                      </a:br>
                      <a:endParaRPr lang="en-US" sz="1100" b="0" i="0" u="none" strike="noStrike">
                        <a:solidFill>
                          <a:srgbClr val="000000"/>
                        </a:solidFill>
                        <a:effectLst/>
                        <a:latin typeface="Calibri Light"/>
                      </a:endParaRP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sng" strike="noStrike">
                          <a:solidFill>
                            <a:srgbClr val="0070C0"/>
                          </a:solidFill>
                          <a:effectLst/>
                          <a:latin typeface="Calibri"/>
                          <a:hlinkClick r:id="rId4">
                            <a:extLst>
                              <a:ext uri="{A12FA001-AC4F-418D-AE19-62706E023703}">
                                <ahyp:hlinkClr xmlns:ahyp="http://schemas.microsoft.com/office/drawing/2018/hyperlinkcolor" val="tx"/>
                              </a:ext>
                            </a:extLst>
                          </a:hlinkClick>
                        </a:rPr>
                        <a:t>Reporting Link</a:t>
                      </a:r>
                    </a:p>
                  </a:txBody>
                  <a:tcPr marL="9525" marR="9525" marT="9525" marB="0" anchor="ctr">
                    <a:lnL w="9525">
                      <a:solidFill>
                        <a:schemeClr val="tx1"/>
                      </a:solid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5410743"/>
                  </a:ext>
                </a:extLst>
              </a:tr>
              <a:tr h="381000">
                <a:tc>
                  <a:txBody>
                    <a:bodyPr/>
                    <a:lstStyle/>
                    <a:p>
                      <a:pPr algn="ctr" fontAlgn="ctr"/>
                      <a:r>
                        <a:rPr lang="en-US" sz="1100" b="0" i="0" u="none" strike="noStrike">
                          <a:solidFill>
                            <a:schemeClr val="tx1"/>
                          </a:solidFill>
                          <a:effectLst/>
                          <a:latin typeface="Calibri Light"/>
                        </a:rPr>
                        <a:t>3/20/2024</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chemeClr val="tx1"/>
                          </a:solidFill>
                          <a:effectLst/>
                          <a:latin typeface="Calibri Light"/>
                        </a:rPr>
                        <a:t>SHP-SLFRF</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Awarded Schools</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AFR Deadline to submit to CSI  - Requirement, completed budget workbook and general ledger (01/01/23 - 12/31/23)</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sng" strike="noStrike">
                          <a:solidFill>
                            <a:srgbClr val="0070C0"/>
                          </a:solidFill>
                          <a:effectLst/>
                          <a:latin typeface="Calibri"/>
                          <a:hlinkClick r:id="rId2">
                            <a:extLst>
                              <a:ext uri="{A12FA001-AC4F-418D-AE19-62706E023703}">
                                <ahyp:hlinkClr xmlns:ahyp="http://schemas.microsoft.com/office/drawing/2018/hyperlinkcolor" val="tx"/>
                              </a:ext>
                            </a:extLst>
                          </a:hlinkClick>
                        </a:rPr>
                        <a:t>RFF@csi.state.co.us </a:t>
                      </a:r>
                    </a:p>
                  </a:txBody>
                  <a:tcPr marL="9525" marR="9525" marT="9525" marB="0" anchor="ctr">
                    <a:lnL w="9525">
                      <a:solidFill>
                        <a:schemeClr val="tx1"/>
                      </a:solid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529522"/>
                  </a:ext>
                </a:extLst>
              </a:tr>
              <a:tr h="501569">
                <a:tc>
                  <a:txBody>
                    <a:bodyPr/>
                    <a:lstStyle/>
                    <a:p>
                      <a:pPr algn="ctr" fontAlgn="ctr"/>
                      <a:r>
                        <a:rPr lang="en-US" sz="1100" b="0" i="0" u="none" strike="noStrike">
                          <a:solidFill>
                            <a:schemeClr val="tx1"/>
                          </a:solidFill>
                          <a:effectLst/>
                          <a:latin typeface="Calibri Light"/>
                        </a:rPr>
                        <a:t>3/29/2024</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chemeClr val="tx1"/>
                          </a:solidFill>
                          <a:effectLst/>
                          <a:latin typeface="Calibri Light"/>
                        </a:rPr>
                        <a:t>SHP-SLFRF</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a:solidFill>
                            <a:schemeClr val="tx1"/>
                          </a:solidFill>
                          <a:effectLst/>
                          <a:latin typeface="Calibri Light"/>
                        </a:rPr>
                        <a:t>Awarded Schools</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br>
                        <a:rPr lang="en-US" sz="1100" b="0" i="0" u="none" strike="noStrike">
                          <a:solidFill>
                            <a:srgbClr val="000000"/>
                          </a:solidFill>
                          <a:effectLst/>
                          <a:latin typeface="Calibri Light"/>
                        </a:rPr>
                      </a:br>
                      <a:r>
                        <a:rPr lang="en-US" sz="1100" b="0" i="0" u="none" strike="noStrike">
                          <a:solidFill>
                            <a:schemeClr val="tx1"/>
                          </a:solidFill>
                          <a:effectLst/>
                          <a:latin typeface="Calibri Light"/>
                        </a:rPr>
                        <a:t>Year 2 final budget and workplan due to CDE</a:t>
                      </a:r>
                      <a:br>
                        <a:rPr lang="en-US" sz="1100" b="0" i="0" u="none" strike="noStrike">
                          <a:solidFill>
                            <a:srgbClr val="000000"/>
                          </a:solidFill>
                          <a:effectLst/>
                          <a:latin typeface="Calibri Light"/>
                        </a:rPr>
                      </a:br>
                      <a:endParaRPr lang="en-US" sz="1100" b="0" i="0" u="none" strike="noStrike">
                        <a:solidFill>
                          <a:srgbClr val="000000"/>
                        </a:solidFill>
                        <a:effectLst/>
                        <a:latin typeface="Calibri Light"/>
                      </a:endParaRP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ctr"/>
                      <a:endParaRPr lang="en-US" sz="1100" b="0" i="0" u="none" strike="noStrike">
                        <a:solidFill>
                          <a:srgbClr val="0070C0"/>
                        </a:solidFill>
                        <a:effectLst/>
                        <a:latin typeface="Calibri Light"/>
                      </a:endParaRPr>
                    </a:p>
                  </a:txBody>
                  <a:tcPr marL="9525" marR="9525" marT="9525" marB="0" anchor="ctr">
                    <a:lnL w="9525">
                      <a:solidFill>
                        <a:schemeClr val="tx1"/>
                      </a:solid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2529601"/>
                  </a:ext>
                </a:extLst>
              </a:tr>
              <a:tr h="337594">
                <a:tc>
                  <a:txBody>
                    <a:bodyPr/>
                    <a:lstStyle/>
                    <a:p>
                      <a:pPr algn="ctr" fontAlgn="ctr"/>
                      <a:r>
                        <a:rPr lang="en-US" sz="1100" b="0" i="0" u="none" strike="noStrike">
                          <a:solidFill>
                            <a:schemeClr val="tx1"/>
                          </a:solidFill>
                          <a:effectLst/>
                          <a:latin typeface="Calibri Light"/>
                        </a:rPr>
                        <a:t>3/31/2024</a:t>
                      </a:r>
                    </a:p>
                  </a:txBody>
                  <a:tcPr marL="9525" marR="9525" marT="9525" marB="0" anchor="ctr">
                    <a:lnL w="9525" cap="flat" cmpd="sng" algn="ctr">
                      <a:solidFill>
                        <a:schemeClr val="tx1"/>
                      </a:solidFill>
                      <a:prstDash val="solid"/>
                      <a:round/>
                      <a:headEnd type="none" w="med" len="med"/>
                      <a:tailEnd type="none" w="med" len="med"/>
                    </a:lnL>
                    <a:lnR w="9525">
                      <a:solidFill>
                        <a:schemeClr val="tx1"/>
                      </a:solidFill>
                    </a:lnR>
                    <a:lnT w="9525" cap="flat" cmpd="sng" algn="ctr">
                      <a:solidFill>
                        <a:schemeClr val="tx1"/>
                      </a:solidFill>
                      <a:prstDash val="solid"/>
                      <a:round/>
                      <a:headEnd type="none" w="med" len="med"/>
                      <a:tailEnd type="none" w="med" len="med"/>
                    </a:lnT>
                    <a:lnB w="9525">
                      <a:solidFill>
                        <a:schemeClr val="tx1"/>
                      </a:solidFill>
                    </a:lnB>
                    <a:noFill/>
                  </a:tcPr>
                </a:tc>
                <a:tc>
                  <a:txBody>
                    <a:bodyPr/>
                    <a:lstStyle/>
                    <a:p>
                      <a:pPr algn="ctr" fontAlgn="ctr"/>
                      <a:r>
                        <a:rPr lang="en-US" sz="1100" b="0" i="0" u="none" strike="noStrike">
                          <a:solidFill>
                            <a:schemeClr val="tx1"/>
                          </a:solidFill>
                          <a:effectLst/>
                          <a:latin typeface="Calibri Light"/>
                        </a:rPr>
                        <a:t>CCLC</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a:solidFill>
                        <a:schemeClr val="tx1"/>
                      </a:solidFill>
                    </a:lnB>
                    <a:noFill/>
                  </a:tcPr>
                </a:tc>
                <a:tc>
                  <a:txBody>
                    <a:bodyPr/>
                    <a:lstStyle/>
                    <a:p>
                      <a:pPr algn="l" fontAlgn="ctr"/>
                      <a:r>
                        <a:rPr lang="en-US" sz="1100" b="0" i="0" u="none" strike="noStrike">
                          <a:solidFill>
                            <a:schemeClr val="tx1"/>
                          </a:solidFill>
                          <a:effectLst/>
                          <a:latin typeface="Calibri Light"/>
                        </a:rPr>
                        <a:t>Awarded Schools</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a:solidFill>
                        <a:schemeClr val="tx1"/>
                      </a:solidFill>
                    </a:lnB>
                    <a:noFill/>
                  </a:tcPr>
                </a:tc>
                <a:tc>
                  <a:txBody>
                    <a:bodyPr/>
                    <a:lstStyle/>
                    <a:p>
                      <a:pPr algn="l" fontAlgn="ctr"/>
                      <a:r>
                        <a:rPr lang="en-US" sz="1100" b="0" i="0" u="none" strike="noStrike">
                          <a:solidFill>
                            <a:schemeClr val="tx1"/>
                          </a:solidFill>
                          <a:effectLst/>
                          <a:latin typeface="Calibri Light"/>
                        </a:rPr>
                        <a:t>FY2023-24 Grant Award Reduction Request form due to CDE (all cohorts) - Submission to lead consultant</a:t>
                      </a:r>
                    </a:p>
                  </a:txBody>
                  <a:tcPr marL="9525" marR="9525" marT="9525" marB="0" anchor="ctr">
                    <a:lnL w="9525">
                      <a:solidFill>
                        <a:schemeClr val="tx1"/>
                      </a:solidFill>
                    </a:lnL>
                    <a:lnR w="9525">
                      <a:solidFill>
                        <a:schemeClr val="tx1"/>
                      </a:solidFill>
                    </a:lnR>
                    <a:lnT w="9525" cap="flat" cmpd="sng" algn="ctr">
                      <a:solidFill>
                        <a:schemeClr val="tx1"/>
                      </a:solidFill>
                      <a:prstDash val="solid"/>
                      <a:round/>
                      <a:headEnd type="none" w="med" len="med"/>
                      <a:tailEnd type="none" w="med" len="med"/>
                    </a:lnT>
                    <a:lnB w="9525">
                      <a:solidFill>
                        <a:schemeClr val="tx1"/>
                      </a:solidFill>
                    </a:lnB>
                    <a:noFill/>
                  </a:tcPr>
                </a:tc>
                <a:tc>
                  <a:txBody>
                    <a:bodyPr/>
                    <a:lstStyle/>
                    <a:p>
                      <a:pPr algn="l" fontAlgn="ctr"/>
                      <a:endParaRPr lang="en-US" sz="1100" b="0" i="0" u="none" strike="noStrike">
                        <a:solidFill>
                          <a:srgbClr val="0070C0"/>
                        </a:solidFill>
                        <a:effectLst/>
                        <a:latin typeface="Calibri Light"/>
                      </a:endParaRPr>
                    </a:p>
                  </a:txBody>
                  <a:tcPr marL="9525" marR="9525" marT="9525" marB="0" anchor="ctr">
                    <a:lnL w="9525">
                      <a:solidFill>
                        <a:schemeClr val="tx1"/>
                      </a:solidFill>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4020157548"/>
                  </a:ext>
                </a:extLst>
              </a:tr>
            </a:tbl>
          </a:graphicData>
        </a:graphic>
      </p:graphicFrame>
    </p:spTree>
    <p:extLst>
      <p:ext uri="{BB962C8B-B14F-4D97-AF65-F5344CB8AC3E}">
        <p14:creationId xmlns:p14="http://schemas.microsoft.com/office/powerpoint/2010/main" val="1705800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descr="Thanks and end presentation">
            <a:extLst>
              <a:ext uri="{FF2B5EF4-FFF2-40B4-BE49-F238E27FC236}">
                <a16:creationId xmlns:a16="http://schemas.microsoft.com/office/drawing/2014/main" id="{9EA306DB-E82F-934D-52B4-B5EE9ACE65E9}"/>
              </a:ext>
            </a:extLst>
          </p:cNvPr>
          <p:cNvSpPr>
            <a:spLocks noGrp="1"/>
          </p:cNvSpPr>
          <p:nvPr>
            <p:ph type="title"/>
          </p:nvPr>
        </p:nvSpPr>
        <p:spPr>
          <a:xfrm>
            <a:off x="628650" y="365126"/>
            <a:ext cx="8200814" cy="5159374"/>
          </a:xfrm>
        </p:spPr>
        <p:txBody>
          <a:bodyPr vert="horz" lIns="91440" tIns="45720" rIns="91440" bIns="45720" rtlCol="0" anchor="b">
            <a:normAutofit/>
          </a:bodyPr>
          <a:lstStyle/>
          <a:p>
            <a:pPr defTabSz="914400"/>
            <a:r>
              <a:rPr lang="en-US" sz="6000" b="1"/>
              <a:t>    </a:t>
            </a:r>
            <a:r>
              <a:rPr lang="en-US" sz="4500" b="1"/>
              <a:t>See you soon...</a:t>
            </a:r>
            <a:endParaRPr lang="en-US" sz="4500" b="1" kern="1200">
              <a:solidFill>
                <a:schemeClr val="bg1"/>
              </a:solidFill>
              <a:latin typeface="+mj-lt"/>
              <a:ea typeface="+mj-ea"/>
              <a:cs typeface="+mj-cs"/>
            </a:endParaRPr>
          </a:p>
        </p:txBody>
      </p:sp>
      <p:sp>
        <p:nvSpPr>
          <p:cNvPr id="9" name="Content Placeholder 8">
            <a:extLst>
              <a:ext uri="{FF2B5EF4-FFF2-40B4-BE49-F238E27FC236}">
                <a16:creationId xmlns:a16="http://schemas.microsoft.com/office/drawing/2014/main" id="{34649A9D-0689-48D9-A5C7-EFF1CC16BFD8}"/>
              </a:ext>
            </a:extLst>
          </p:cNvPr>
          <p:cNvSpPr>
            <a:spLocks noGrp="1"/>
          </p:cNvSpPr>
          <p:nvPr>
            <p:ph idx="1"/>
          </p:nvPr>
        </p:nvSpPr>
        <p:spPr/>
        <p:txBody>
          <a:bodyPr vert="horz" lIns="91440" tIns="45720" rIns="91440" bIns="45720" rtlCol="0" anchor="t">
            <a:normAutofit/>
          </a:bodyPr>
          <a:lstStyle/>
          <a:p>
            <a:pPr marL="0" lvl="1" indent="0" defTabSz="914400">
              <a:spcBef>
                <a:spcPts val="1000"/>
              </a:spcBef>
              <a:buNone/>
            </a:pPr>
            <a:r>
              <a:rPr lang="en-US" sz="1700" kern="1200">
                <a:solidFill>
                  <a:schemeClr val="bg1"/>
                </a:solidFill>
                <a:latin typeface="+mn-lt"/>
                <a:ea typeface="+mn-ea"/>
                <a:cs typeface="+mn-cs"/>
              </a:rPr>
              <a:t>Thank you </a:t>
            </a:r>
          </a:p>
        </p:txBody>
      </p:sp>
      <p:pic>
        <p:nvPicPr>
          <p:cNvPr id="6" name="Graphic 5" descr="Abacus with solid fill">
            <a:extLst>
              <a:ext uri="{FF2B5EF4-FFF2-40B4-BE49-F238E27FC236}">
                <a16:creationId xmlns:a16="http://schemas.microsoft.com/office/drawing/2014/main" id="{C004CD93-6576-29C8-4879-8F1CA36C6E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047" y="1226973"/>
            <a:ext cx="3035882" cy="3035882"/>
          </a:xfrm>
          <a:prstGeom prst="rect">
            <a:avLst/>
          </a:prstGeom>
        </p:spPr>
      </p:pic>
      <p:sp>
        <p:nvSpPr>
          <p:cNvPr id="2" name="TextBox 1">
            <a:extLst>
              <a:ext uri="{FF2B5EF4-FFF2-40B4-BE49-F238E27FC236}">
                <a16:creationId xmlns:a16="http://schemas.microsoft.com/office/drawing/2014/main" id="{AA927B70-09E2-E655-DAC0-59F630D254D3}"/>
              </a:ext>
            </a:extLst>
          </p:cNvPr>
          <p:cNvSpPr txBox="1"/>
          <p:nvPr/>
        </p:nvSpPr>
        <p:spPr>
          <a:xfrm>
            <a:off x="3108189" y="2172925"/>
            <a:ext cx="5066645" cy="1569660"/>
          </a:xfrm>
          <a:prstGeom prst="rect">
            <a:avLst/>
          </a:prstGeom>
          <a:noFill/>
        </p:spPr>
        <p:txBody>
          <a:bodyPr wrap="square" lIns="91440" tIns="45720" rIns="91440" bIns="45720" rtlCol="0" anchor="t">
            <a:spAutoFit/>
          </a:bodyPr>
          <a:lstStyle/>
          <a:p>
            <a:r>
              <a:rPr lang="en-US" sz="7800"/>
              <a:t>Thank you! </a:t>
            </a:r>
          </a:p>
          <a:p>
            <a:endParaRPr lang="en-US"/>
          </a:p>
        </p:txBody>
      </p:sp>
    </p:spTree>
    <p:extLst>
      <p:ext uri="{BB962C8B-B14F-4D97-AF65-F5344CB8AC3E}">
        <p14:creationId xmlns:p14="http://schemas.microsoft.com/office/powerpoint/2010/main" val="144257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65EC-6C72-0EA3-24BD-0474300B62FC}"/>
              </a:ext>
            </a:extLst>
          </p:cNvPr>
          <p:cNvSpPr>
            <a:spLocks noGrp="1"/>
          </p:cNvSpPr>
          <p:nvPr>
            <p:ph type="title"/>
          </p:nvPr>
        </p:nvSpPr>
        <p:spPr>
          <a:xfrm>
            <a:off x="571500" y="1138265"/>
            <a:ext cx="4343399" cy="1401183"/>
          </a:xfrm>
        </p:spPr>
        <p:txBody>
          <a:bodyPr anchor="t">
            <a:normAutofit/>
          </a:bodyPr>
          <a:lstStyle/>
          <a:p>
            <a:r>
              <a:rPr lang="en-US" sz="3600">
                <a:ea typeface="Calibri Light"/>
                <a:cs typeface="Calibri Light"/>
              </a:rPr>
              <a:t>CSI School Shoutouts</a:t>
            </a:r>
            <a:endParaRPr lang="en-US" sz="3600"/>
          </a:p>
        </p:txBody>
      </p:sp>
      <p:cxnSp>
        <p:nvCxnSpPr>
          <p:cNvPr id="27" name="Straight Connector 2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492D1786-8090-7320-FE24-176A611798C7}"/>
              </a:ext>
            </a:extLst>
          </p:cNvPr>
          <p:cNvSpPr>
            <a:spLocks noGrp="1"/>
          </p:cNvSpPr>
          <p:nvPr>
            <p:ph idx="1"/>
          </p:nvPr>
        </p:nvSpPr>
        <p:spPr>
          <a:xfrm>
            <a:off x="355130" y="1775470"/>
            <a:ext cx="4854284" cy="4612321"/>
          </a:xfrm>
        </p:spPr>
        <p:txBody>
          <a:bodyPr vert="horz" lIns="91440" tIns="45720" rIns="91440" bIns="45720" rtlCol="0" anchor="t">
            <a:normAutofit/>
          </a:bodyPr>
          <a:lstStyle/>
          <a:p>
            <a:pPr marL="0" indent="0">
              <a:buNone/>
            </a:pPr>
            <a:r>
              <a:rPr lang="en-US" sz="1400">
                <a:ea typeface="Calibri" panose="020F0502020204030204"/>
                <a:cs typeface="Calibri" panose="020F0502020204030204"/>
              </a:rPr>
              <a:t>Tonja </a:t>
            </a:r>
            <a:r>
              <a:rPr lang="en-US" sz="1400" err="1">
                <a:ea typeface="Calibri" panose="020F0502020204030204"/>
                <a:cs typeface="Calibri" panose="020F0502020204030204"/>
              </a:rPr>
              <a:t>Burshek</a:t>
            </a:r>
            <a:r>
              <a:rPr lang="en-US" sz="1400">
                <a:ea typeface="Calibri" panose="020F0502020204030204"/>
                <a:cs typeface="Calibri" panose="020F0502020204030204"/>
              </a:rPr>
              <a:t> (CEC Network)</a:t>
            </a:r>
            <a:endParaRPr lang="en-US" sz="1400">
              <a:ea typeface="+mn-lt"/>
              <a:cs typeface="+mn-lt"/>
            </a:endParaRPr>
          </a:p>
          <a:p>
            <a:pPr marL="0" indent="0">
              <a:buNone/>
            </a:pPr>
            <a:r>
              <a:rPr lang="en-US" sz="1200">
                <a:ea typeface="+mn-lt"/>
                <a:cs typeface="+mn-lt"/>
              </a:rPr>
              <a:t>For making sure all CEC schools are meeting deadlines this year, submitting revisions when needed, and all the great questions you bring to the grants weekly open office hour.</a:t>
            </a:r>
            <a:endParaRPr lang="en-US"/>
          </a:p>
          <a:p>
            <a:pPr marL="0" indent="0">
              <a:buNone/>
            </a:pPr>
            <a:r>
              <a:rPr lang="en-US" sz="1400">
                <a:ea typeface="Calibri" panose="020F0502020204030204"/>
                <a:cs typeface="Calibri" panose="020F0502020204030204"/>
              </a:rPr>
              <a:t>Chen Hong (AXIS)</a:t>
            </a:r>
            <a:endParaRPr lang="en-US" sz="1400"/>
          </a:p>
          <a:p>
            <a:pPr marL="0" indent="0">
              <a:buNone/>
            </a:pPr>
            <a:r>
              <a:rPr lang="en-US" sz="1200">
                <a:ea typeface="+mn-lt"/>
                <a:cs typeface="+mn-lt"/>
              </a:rPr>
              <a:t>Managing the school’s new competitive grant funding with organization and great attention to detail.</a:t>
            </a:r>
            <a:endParaRPr lang="en-US" sz="1200"/>
          </a:p>
          <a:p>
            <a:pPr marL="0" indent="0">
              <a:buNone/>
            </a:pPr>
            <a:endParaRPr lang="en-US" sz="1200">
              <a:ea typeface="Calibri" panose="020F0502020204030204"/>
              <a:cs typeface="Calibri" panose="020F0502020204030204"/>
            </a:endParaRPr>
          </a:p>
          <a:p>
            <a:pPr marL="0" indent="0" algn="ctr">
              <a:buNone/>
            </a:pPr>
            <a:r>
              <a:rPr lang="en-US" sz="1600">
                <a:ea typeface="Calibri" panose="020F0502020204030204"/>
                <a:cs typeface="Calibri" panose="020F0502020204030204"/>
              </a:rPr>
              <a:t>Congratulations</a:t>
            </a:r>
          </a:p>
          <a:p>
            <a:pPr marL="0" indent="0">
              <a:buNone/>
            </a:pPr>
            <a:r>
              <a:rPr lang="en-US" sz="1200" b="1">
                <a:ea typeface="Calibri" panose="020F0502020204030204"/>
                <a:cs typeface="Calibri" panose="020F0502020204030204"/>
              </a:rPr>
              <a:t>Ninth Grade Success Program Grant Awardees</a:t>
            </a:r>
          </a:p>
          <a:p>
            <a:r>
              <a:rPr lang="en-US" sz="1200">
                <a:ea typeface="Calibri" panose="020F0502020204030204"/>
                <a:cs typeface="Calibri" panose="020F0502020204030204"/>
              </a:rPr>
              <a:t>Colorado Early Colleges Colorado Springs</a:t>
            </a:r>
          </a:p>
          <a:p>
            <a:r>
              <a:rPr lang="en-US" sz="1200">
                <a:ea typeface="Calibri" panose="020F0502020204030204"/>
                <a:cs typeface="Calibri" panose="020F0502020204030204"/>
              </a:rPr>
              <a:t>Colorado Early Colleges Douglas County</a:t>
            </a:r>
          </a:p>
          <a:p>
            <a:r>
              <a:rPr lang="en-US" sz="1200">
                <a:ea typeface="Calibri" panose="020F0502020204030204"/>
                <a:cs typeface="Calibri" panose="020F0502020204030204"/>
              </a:rPr>
              <a:t>Colorado Military Academy</a:t>
            </a:r>
          </a:p>
          <a:p>
            <a:pPr marL="0" indent="0">
              <a:buNone/>
            </a:pPr>
            <a:r>
              <a:rPr lang="en-US" sz="1200" b="1">
                <a:ea typeface="Calibri" panose="020F0502020204030204"/>
                <a:cs typeface="Calibri" panose="020F0502020204030204"/>
              </a:rPr>
              <a:t>School Nurse Professional Development Grant Awardees</a:t>
            </a:r>
          </a:p>
          <a:p>
            <a:r>
              <a:rPr lang="en-US" sz="1200">
                <a:ea typeface="Calibri" panose="020F0502020204030204"/>
                <a:cs typeface="Calibri" panose="020F0502020204030204"/>
              </a:rPr>
              <a:t>Axis International</a:t>
            </a:r>
          </a:p>
          <a:p>
            <a:r>
              <a:rPr lang="en-US" sz="1200">
                <a:ea typeface="Calibri" panose="020F0502020204030204"/>
                <a:cs typeface="Calibri" panose="020F0502020204030204"/>
              </a:rPr>
              <a:t>Colorado Early Colleges Castle Rock &amp; Parker</a:t>
            </a:r>
          </a:p>
          <a:p>
            <a:r>
              <a:rPr lang="en-US" sz="1200">
                <a:ea typeface="Calibri" panose="020F0502020204030204"/>
                <a:cs typeface="Calibri" panose="020F0502020204030204"/>
              </a:rPr>
              <a:t>Colorado Early colleges Colorado Springs</a:t>
            </a:r>
          </a:p>
          <a:p>
            <a:r>
              <a:rPr lang="en-US" sz="1200">
                <a:ea typeface="Calibri" panose="020F0502020204030204"/>
                <a:cs typeface="Calibri" panose="020F0502020204030204"/>
              </a:rPr>
              <a:t>Wildflower Montessori School</a:t>
            </a:r>
          </a:p>
        </p:txBody>
      </p:sp>
      <p:sp>
        <p:nvSpPr>
          <p:cNvPr id="29" name="Rectangle 28">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1064" y="0"/>
            <a:ext cx="3602935"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olden trophy">
            <a:extLst>
              <a:ext uri="{FF2B5EF4-FFF2-40B4-BE49-F238E27FC236}">
                <a16:creationId xmlns:a16="http://schemas.microsoft.com/office/drawing/2014/main" id="{7A1828F4-BB95-FC89-D017-EC279FB110B7}"/>
              </a:ext>
            </a:extLst>
          </p:cNvPr>
          <p:cNvPicPr>
            <a:picLocks noChangeAspect="1"/>
          </p:cNvPicPr>
          <p:nvPr/>
        </p:nvPicPr>
        <p:blipFill>
          <a:blip r:embed="rId2"/>
          <a:stretch>
            <a:fillRect/>
          </a:stretch>
        </p:blipFill>
        <p:spPr>
          <a:xfrm>
            <a:off x="6018143" y="1486909"/>
            <a:ext cx="2589144" cy="3878867"/>
          </a:xfrm>
          <a:prstGeom prst="rect">
            <a:avLst/>
          </a:prstGeom>
        </p:spPr>
      </p:pic>
    </p:spTree>
    <p:extLst>
      <p:ext uri="{BB962C8B-B14F-4D97-AF65-F5344CB8AC3E}">
        <p14:creationId xmlns:p14="http://schemas.microsoft.com/office/powerpoint/2010/main" val="10825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uzzle pieces with solid fill">
            <a:extLst>
              <a:ext uri="{FF2B5EF4-FFF2-40B4-BE49-F238E27FC236}">
                <a16:creationId xmlns:a16="http://schemas.microsoft.com/office/drawing/2014/main" id="{6CF588E9-3760-43D5-8353-FCAD8CC44AE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8326" y="4028067"/>
            <a:ext cx="1930796" cy="1930796"/>
          </a:xfrm>
        </p:spPr>
      </p:pic>
      <p:sp>
        <p:nvSpPr>
          <p:cNvPr id="4" name="Title 3">
            <a:extLst>
              <a:ext uri="{FF2B5EF4-FFF2-40B4-BE49-F238E27FC236}">
                <a16:creationId xmlns:a16="http://schemas.microsoft.com/office/drawing/2014/main" id="{9EA306DB-E82F-934D-52B4-B5EE9ACE65E9}"/>
              </a:ext>
            </a:extLst>
          </p:cNvPr>
          <p:cNvSpPr>
            <a:spLocks noGrp="1"/>
          </p:cNvSpPr>
          <p:nvPr>
            <p:ph type="title"/>
          </p:nvPr>
        </p:nvSpPr>
        <p:spPr>
          <a:xfrm>
            <a:off x="628650" y="538973"/>
            <a:ext cx="7886700" cy="4546091"/>
          </a:xfrm>
        </p:spPr>
        <p:txBody>
          <a:bodyPr>
            <a:normAutofit/>
          </a:bodyPr>
          <a:lstStyle/>
          <a:p>
            <a:r>
              <a:rPr lang="en-US" sz="7000"/>
              <a:t>Questions?</a:t>
            </a:r>
            <a:br>
              <a:rPr lang="en-US" sz="7000" b="1">
                <a:cs typeface="Calibri Light"/>
              </a:rPr>
            </a:br>
            <a:br>
              <a:rPr lang="en-US" sz="7000" b="1">
                <a:cs typeface="Calibri Light"/>
              </a:rPr>
            </a:br>
            <a:br>
              <a:rPr lang="en-US" sz="7000" b="1"/>
            </a:br>
            <a:endParaRPr lang="en-US" sz="7000" b="1">
              <a:cs typeface="Calibri Light"/>
            </a:endParaRPr>
          </a:p>
        </p:txBody>
      </p:sp>
      <p:sp>
        <p:nvSpPr>
          <p:cNvPr id="3" name="TextBox 2">
            <a:extLst>
              <a:ext uri="{FF2B5EF4-FFF2-40B4-BE49-F238E27FC236}">
                <a16:creationId xmlns:a16="http://schemas.microsoft.com/office/drawing/2014/main" id="{D338EFD5-B19F-89B3-AB76-96F6932E88AF}"/>
              </a:ext>
            </a:extLst>
          </p:cNvPr>
          <p:cNvSpPr txBox="1"/>
          <p:nvPr/>
        </p:nvSpPr>
        <p:spPr>
          <a:xfrm>
            <a:off x="626659" y="2217740"/>
            <a:ext cx="7631179"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a:latin typeface="Calibri Light"/>
              <a:ea typeface="Calibri Light"/>
              <a:cs typeface="Calibri Light"/>
            </a:endParaRPr>
          </a:p>
          <a:p>
            <a:endParaRPr lang="en-US" sz="1600" b="1">
              <a:latin typeface="Calibri Light"/>
              <a:ea typeface="Calibri Light"/>
              <a:cs typeface="Calibri Light"/>
            </a:endParaRPr>
          </a:p>
          <a:p>
            <a:r>
              <a:rPr lang="en-US" sz="1600" b="1">
                <a:latin typeface="Calibri Light"/>
                <a:cs typeface="Calibri Light"/>
              </a:rPr>
              <a:t>Next Session: Wednesday, February 21st, 2024</a:t>
            </a:r>
            <a:endParaRPr lang="en-US" sz="1600" b="1">
              <a:latin typeface="Calibri Light"/>
              <a:ea typeface="Calibri Light"/>
              <a:cs typeface="Calibri Light"/>
            </a:endParaRPr>
          </a:p>
          <a:p>
            <a:r>
              <a:rPr lang="en-US" sz="1600" b="1">
                <a:latin typeface="Calibri Light"/>
                <a:ea typeface="+mn-lt"/>
                <a:cs typeface="Calibri Light"/>
              </a:rPr>
              <a:t>                         11:30am – 12:30pm</a:t>
            </a:r>
          </a:p>
          <a:p>
            <a:pPr lvl="2"/>
            <a:r>
              <a:rPr lang="en-US" sz="1400">
                <a:latin typeface="Calibri Light"/>
                <a:ea typeface="+mn-lt"/>
                <a:cs typeface="+mn-lt"/>
              </a:rPr>
              <a:t>      </a:t>
            </a:r>
            <a:r>
              <a:rPr lang="en-US" sz="1400">
                <a:latin typeface="Calibri Light"/>
                <a:ea typeface="+mn-lt"/>
                <a:cs typeface="+mn-lt"/>
                <a:hlinkClick r:id="rId5"/>
              </a:rPr>
              <a:t> </a:t>
            </a:r>
            <a:r>
              <a:rPr lang="en-US" sz="1400" u="sng">
                <a:latin typeface="Calibri Light"/>
                <a:ea typeface="+mn-lt"/>
                <a:cs typeface="+mn-lt"/>
                <a:hlinkClick r:id="rId6"/>
              </a:rPr>
              <a:t> Registration Link</a:t>
            </a:r>
            <a:endParaRPr lang="en-US" sz="1400" u="sng">
              <a:latin typeface="Calibri Light"/>
              <a:ea typeface="Calibri Light"/>
              <a:cs typeface="Calibri Light"/>
              <a:hlinkClick r:id="" action="ppaction://noaction"/>
            </a:endParaRPr>
          </a:p>
          <a:p>
            <a:endParaRPr lang="en-US" sz="1600">
              <a:solidFill>
                <a:srgbClr val="000000"/>
              </a:solidFill>
              <a:latin typeface="Calibri Light"/>
              <a:ea typeface="Calibri Light"/>
              <a:cs typeface="Calibri"/>
            </a:endParaRPr>
          </a:p>
          <a:p>
            <a:endParaRPr lang="en-US" sz="1600">
              <a:solidFill>
                <a:srgbClr val="000000"/>
              </a:solidFill>
              <a:latin typeface="Calibri Light"/>
              <a:ea typeface="Calibri Light"/>
              <a:cs typeface="Calibri"/>
            </a:endParaRPr>
          </a:p>
          <a:p>
            <a:r>
              <a:rPr lang="en-US" sz="1400" u="sng">
                <a:solidFill>
                  <a:srgbClr val="0563C1"/>
                </a:solidFill>
                <a:latin typeface="Calibri Light"/>
                <a:cs typeface="Calibri Light"/>
                <a:hlinkClick r:id="rId7">
                  <a:extLst>
                    <a:ext uri="{A12FA001-AC4F-418D-AE19-62706E023703}">
                      <ahyp:hlinkClr xmlns:ahyp="http://schemas.microsoft.com/office/drawing/2018/hyperlinkcolor" val="tx"/>
                    </a:ext>
                  </a:extLst>
                </a:hlinkClick>
              </a:rPr>
              <a:t>Session Feedback Survey</a:t>
            </a:r>
            <a:endParaRPr lang="en-US" sz="1400" u="sng">
              <a:solidFill>
                <a:srgbClr val="0563C1"/>
              </a:solidFill>
              <a:latin typeface="Calibri Light"/>
              <a:ea typeface="Calibri Light"/>
              <a:cs typeface="Calibri Light"/>
            </a:endParaRPr>
          </a:p>
          <a:p>
            <a:r>
              <a:rPr lang="en-US" sz="1400" u="sng">
                <a:solidFill>
                  <a:srgbClr val="0563C1"/>
                </a:solidFill>
                <a:latin typeface="Calibri Light"/>
                <a:cs typeface="Calibri Light"/>
                <a:hlinkClick r:id="rId8">
                  <a:extLst>
                    <a:ext uri="{A12FA001-AC4F-418D-AE19-62706E023703}">
                      <ahyp:hlinkClr xmlns:ahyp="http://schemas.microsoft.com/office/drawing/2018/hyperlinkcolor" val="tx"/>
                    </a:ext>
                  </a:extLst>
                </a:hlinkClick>
              </a:rPr>
              <a:t>School Finance and Grant Training/Resources Link</a:t>
            </a:r>
            <a:endParaRPr lang="en-US" sz="1400" u="sng">
              <a:cs typeface="Calibri" panose="020F0502020204030204"/>
            </a:endParaRPr>
          </a:p>
          <a:p>
            <a:br>
              <a:rPr lang="en-US" sz="1600" b="1">
                <a:latin typeface="Calibri Light"/>
                <a:cs typeface="Calibri Light"/>
              </a:rPr>
            </a:br>
            <a:endParaRPr lang="en-US" sz="1600" b="1">
              <a:latin typeface="Calibri Light"/>
              <a:cs typeface="Calibri Light"/>
            </a:endParaRPr>
          </a:p>
        </p:txBody>
      </p:sp>
    </p:spTree>
    <p:extLst>
      <p:ext uri="{BB962C8B-B14F-4D97-AF65-F5344CB8AC3E}">
        <p14:creationId xmlns:p14="http://schemas.microsoft.com/office/powerpoint/2010/main" val="331085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6E0C-5F41-4484-961A-5F6EF71B242E}"/>
              </a:ext>
            </a:extLst>
          </p:cNvPr>
          <p:cNvSpPr>
            <a:spLocks noGrp="1"/>
          </p:cNvSpPr>
          <p:nvPr>
            <p:ph type="title"/>
          </p:nvPr>
        </p:nvSpPr>
        <p:spPr>
          <a:xfrm>
            <a:off x="628649" y="528259"/>
            <a:ext cx="7886700" cy="1325563"/>
          </a:xfrm>
          <a:noFill/>
        </p:spPr>
        <p:txBody>
          <a:bodyPr anchor="ctr">
            <a:normAutofit/>
          </a:bodyPr>
          <a:lstStyle/>
          <a:p>
            <a:r>
              <a:rPr lang="en-US" sz="3600">
                <a:solidFill>
                  <a:schemeClr val="bg2">
                    <a:lumMod val="25000"/>
                  </a:schemeClr>
                </a:solidFill>
              </a:rPr>
              <a:t>Agenda</a:t>
            </a:r>
          </a:p>
        </p:txBody>
      </p:sp>
      <p:sp>
        <p:nvSpPr>
          <p:cNvPr id="4" name="Content Placeholder 3">
            <a:extLst>
              <a:ext uri="{FF2B5EF4-FFF2-40B4-BE49-F238E27FC236}">
                <a16:creationId xmlns:a16="http://schemas.microsoft.com/office/drawing/2014/main" id="{930DE667-4427-2238-1E7A-454B1382D308}"/>
              </a:ext>
            </a:extLst>
          </p:cNvPr>
          <p:cNvSpPr>
            <a:spLocks noGrp="1"/>
          </p:cNvSpPr>
          <p:nvPr>
            <p:ph idx="1"/>
          </p:nvPr>
        </p:nvSpPr>
        <p:spPr>
          <a:xfrm>
            <a:off x="628650" y="1524068"/>
            <a:ext cx="7886700" cy="4652895"/>
          </a:xfrm>
        </p:spPr>
        <p:txBody>
          <a:bodyPr vert="horz" lIns="91440" tIns="45720" rIns="91440" bIns="45720" rtlCol="0" anchor="t">
            <a:normAutofit lnSpcReduction="10000"/>
          </a:bodyPr>
          <a:lstStyle/>
          <a:p>
            <a:pPr marL="342900" indent="-342900">
              <a:lnSpc>
                <a:spcPct val="150000"/>
              </a:lnSpc>
              <a:spcBef>
                <a:spcPts val="0"/>
              </a:spcBef>
              <a:buFont typeface="Wingdings" panose="020B0604020202020204" pitchFamily="34" charset="0"/>
              <a:buChar char="§"/>
            </a:pPr>
            <a:r>
              <a:rPr lang="en-US" sz="2000">
                <a:latin typeface="Calibri Light"/>
                <a:ea typeface="Calibri"/>
                <a:cs typeface="Arial"/>
              </a:rPr>
              <a:t>CSI Finance Team Introduction</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Arial"/>
              </a:rPr>
              <a:t>School Finance:</a:t>
            </a:r>
            <a:r>
              <a:rPr lang="en-US" sz="2000">
                <a:latin typeface="Calibri Light"/>
                <a:ea typeface="Calibri Light"/>
                <a:cs typeface="Arial"/>
              </a:rPr>
              <a:t> FY25 Budget and Planning</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Light"/>
              </a:rPr>
              <a:t>School Finance:</a:t>
            </a:r>
            <a:r>
              <a:rPr lang="en-US" sz="2000">
                <a:latin typeface="Calibri Light"/>
                <a:ea typeface="Calibri Light"/>
                <a:cs typeface="Calibri Light"/>
              </a:rPr>
              <a:t> Financial Transparency Reminder</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Light"/>
              </a:rPr>
              <a:t>School Finance:</a:t>
            </a:r>
            <a:r>
              <a:rPr lang="en-US" sz="2000">
                <a:latin typeface="Calibri Light"/>
                <a:ea typeface="Calibri Light"/>
                <a:cs typeface="Calibri Light"/>
              </a:rPr>
              <a:t> Amended Budgets Reminders / Q2 Reports</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Light"/>
              </a:rPr>
              <a:t>School Finance:</a:t>
            </a:r>
            <a:r>
              <a:rPr lang="en-US" sz="2000">
                <a:latin typeface="Calibri Light"/>
                <a:ea typeface="Calibri Light"/>
                <a:cs typeface="Calibri Light"/>
              </a:rPr>
              <a:t> Final Funded Pupil Counts and Adjustments</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Arial"/>
              </a:rPr>
              <a:t>School Food Authority:</a:t>
            </a:r>
            <a:r>
              <a:rPr lang="en-US" sz="2000">
                <a:latin typeface="Calibri Light"/>
                <a:ea typeface="Calibri Light"/>
                <a:cs typeface="Arial"/>
              </a:rPr>
              <a:t> Summer Feeding</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a:t>
            </a:r>
            <a:r>
              <a:rPr lang="en-US" sz="2000">
                <a:latin typeface="Calibri Light"/>
                <a:ea typeface="Calibri Light"/>
                <a:cs typeface="+mn-lt"/>
              </a:rPr>
              <a:t>School Travel Reimbursement Overview</a:t>
            </a:r>
            <a:endParaRPr lang="en-US" sz="2000">
              <a:latin typeface="Calibri Light"/>
              <a:ea typeface="Calibri Light"/>
              <a:cs typeface="Calibri"/>
            </a:endParaRP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Interim Final Reports </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CDE GAINs Process Update</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FY25 ESSA Budget Process Update</a:t>
            </a:r>
            <a:endParaRPr lang="en-US" sz="2000">
              <a:latin typeface="Calibri Light"/>
              <a:ea typeface="Calibri Light"/>
              <a:cs typeface="Calibri Light"/>
            </a:endParaRPr>
          </a:p>
          <a:p>
            <a:pPr marL="0" indent="0">
              <a:lnSpc>
                <a:spcPct val="150000"/>
              </a:lnSpc>
              <a:spcBef>
                <a:spcPts val="0"/>
              </a:spcBef>
              <a:buNone/>
            </a:pPr>
            <a:endParaRPr lang="en-US" sz="2000">
              <a:latin typeface="Calibri Light"/>
              <a:ea typeface="Calibri Light"/>
              <a:cs typeface="Calibri"/>
            </a:endParaRPr>
          </a:p>
          <a:p>
            <a:pPr marL="342900" indent="-342900">
              <a:lnSpc>
                <a:spcPct val="150000"/>
              </a:lnSpc>
              <a:spcBef>
                <a:spcPts val="0"/>
              </a:spcBef>
              <a:buFont typeface="Wingdings" panose="020B0604020202020204" pitchFamily="34" charset="0"/>
              <a:buChar char="§"/>
            </a:pPr>
            <a:endParaRPr lang="en-US" sz="2400">
              <a:latin typeface="Arial"/>
              <a:cs typeface="Arial"/>
            </a:endParaRPr>
          </a:p>
        </p:txBody>
      </p:sp>
    </p:spTree>
    <p:extLst>
      <p:ext uri="{BB962C8B-B14F-4D97-AF65-F5344CB8AC3E}">
        <p14:creationId xmlns:p14="http://schemas.microsoft.com/office/powerpoint/2010/main" val="195526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p:txBody>
          <a:bodyPr>
            <a:normAutofit/>
          </a:bodyPr>
          <a:lstStyle/>
          <a:p>
            <a:r>
              <a:rPr lang="en-US" sz="3600"/>
              <a:t>CSI Finance Team - Introductions</a:t>
            </a:r>
          </a:p>
        </p:txBody>
      </p:sp>
      <p:sp>
        <p:nvSpPr>
          <p:cNvPr id="9" name="Content Placeholder 8">
            <a:extLst>
              <a:ext uri="{FF2B5EF4-FFF2-40B4-BE49-F238E27FC236}">
                <a16:creationId xmlns:a16="http://schemas.microsoft.com/office/drawing/2014/main" id="{34649A9D-0689-48D9-A5C7-EFF1CC16BFD8}"/>
              </a:ext>
              <a:ext uri="{C183D7F6-B498-43B3-948B-1728B52AA6E4}">
                <adec:decorative xmlns:adec="http://schemas.microsoft.com/office/drawing/2017/decorative" val="1"/>
              </a:ext>
            </a:extLst>
          </p:cNvPr>
          <p:cNvSpPr>
            <a:spLocks noGrp="1"/>
          </p:cNvSpPr>
          <p:nvPr>
            <p:ph idx="1"/>
          </p:nvPr>
        </p:nvSpPr>
        <p:spPr>
          <a:xfrm>
            <a:off x="628650" y="1864536"/>
            <a:ext cx="8020050" cy="4351338"/>
          </a:xfrm>
        </p:spPr>
        <p:txBody>
          <a:bodyPr vert="horz" lIns="91440" tIns="45720" rIns="91440" bIns="45720" rtlCol="0" anchor="t">
            <a:normAutofit/>
          </a:bodyPr>
          <a:lstStyle/>
          <a:p>
            <a:pPr marL="0" indent="0">
              <a:buNone/>
            </a:pPr>
            <a:r>
              <a:rPr lang="en-US" sz="1800" i="1">
                <a:cs typeface="Calibri"/>
              </a:rPr>
              <a:t>  </a:t>
            </a:r>
            <a:endParaRPr lang="en-US" sz="1800" i="1"/>
          </a:p>
        </p:txBody>
      </p:sp>
      <p:pic>
        <p:nvPicPr>
          <p:cNvPr id="3" name="Graphic 2" descr="Abacus with solid fill">
            <a:extLst>
              <a:ext uri="{FF2B5EF4-FFF2-40B4-BE49-F238E27FC236}">
                <a16:creationId xmlns:a16="http://schemas.microsoft.com/office/drawing/2014/main" id="{C9EB59E4-305F-54D5-1EA4-37029D933C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4856" y="649788"/>
            <a:ext cx="1214748" cy="1214748"/>
          </a:xfrm>
          <a:prstGeom prst="rect">
            <a:avLst/>
          </a:prstGeom>
        </p:spPr>
      </p:pic>
      <p:graphicFrame>
        <p:nvGraphicFramePr>
          <p:cNvPr id="4" name="Diagram 3" descr="CSI Finance team org chart">
            <a:extLst>
              <a:ext uri="{FF2B5EF4-FFF2-40B4-BE49-F238E27FC236}">
                <a16:creationId xmlns:a16="http://schemas.microsoft.com/office/drawing/2014/main" id="{A703518F-1053-2D97-2AA2-10B909151697}"/>
              </a:ext>
            </a:extLst>
          </p:cNvPr>
          <p:cNvGraphicFramePr/>
          <p:nvPr>
            <p:extLst>
              <p:ext uri="{D42A27DB-BD31-4B8C-83A1-F6EECF244321}">
                <p14:modId xmlns:p14="http://schemas.microsoft.com/office/powerpoint/2010/main" val="919525462"/>
              </p:ext>
            </p:extLst>
          </p:nvPr>
        </p:nvGraphicFramePr>
        <p:xfrm>
          <a:off x="253822" y="2086130"/>
          <a:ext cx="8763572" cy="3310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2780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40FF1-A742-2414-524E-CFA1715792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BF889-FFA9-D893-EE5A-24A0C7EA355A}"/>
              </a:ext>
            </a:extLst>
          </p:cNvPr>
          <p:cNvSpPr>
            <a:spLocks noGrp="1"/>
          </p:cNvSpPr>
          <p:nvPr>
            <p:ph type="title"/>
          </p:nvPr>
        </p:nvSpPr>
        <p:spPr/>
        <p:txBody>
          <a:bodyPr>
            <a:normAutofit/>
          </a:bodyPr>
          <a:lstStyle/>
          <a:p>
            <a:r>
              <a:rPr lang="en-US" sz="3500">
                <a:ea typeface="Calibri Light"/>
                <a:cs typeface="Calibri Light"/>
              </a:rPr>
              <a:t>School Finance </a:t>
            </a:r>
          </a:p>
        </p:txBody>
      </p:sp>
      <p:sp>
        <p:nvSpPr>
          <p:cNvPr id="3" name="Content Placeholder 2">
            <a:extLst>
              <a:ext uri="{FF2B5EF4-FFF2-40B4-BE49-F238E27FC236}">
                <a16:creationId xmlns:a16="http://schemas.microsoft.com/office/drawing/2014/main" id="{639801A7-9FBA-789A-5A9E-6C8BFE89C9BB}"/>
              </a:ext>
            </a:extLst>
          </p:cNvPr>
          <p:cNvSpPr>
            <a:spLocks noGrp="1"/>
          </p:cNvSpPr>
          <p:nvPr>
            <p:ph idx="1"/>
          </p:nvPr>
        </p:nvSpPr>
        <p:spPr/>
        <p:txBody>
          <a:bodyPr vert="horz" lIns="91440" tIns="45720" rIns="91440" bIns="45720" rtlCol="0" anchor="t">
            <a:normAutofit/>
          </a:bodyPr>
          <a:lstStyle/>
          <a:p>
            <a:r>
              <a:rPr lang="en-US" sz="2500">
                <a:ea typeface="Calibri"/>
                <a:cs typeface="Calibri"/>
              </a:rPr>
              <a:t>FY25 Budget and Planning</a:t>
            </a:r>
          </a:p>
          <a:p>
            <a:pPr lvl="1">
              <a:buFont typeface="Courier New" panose="020B0604020202020204" pitchFamily="34" charset="0"/>
              <a:buChar char="o"/>
            </a:pPr>
            <a:r>
              <a:rPr lang="en-US">
                <a:ea typeface="Calibri"/>
                <a:cs typeface="Calibri"/>
              </a:rPr>
              <a:t>Enrollment Workbooks  - sending in February, due in May</a:t>
            </a:r>
          </a:p>
          <a:p>
            <a:pPr lvl="2">
              <a:buFont typeface="Wingdings" panose="020B0604020202020204" pitchFamily="34" charset="0"/>
              <a:buChar char="§"/>
            </a:pPr>
            <a:r>
              <a:rPr lang="en-US">
                <a:ea typeface="Calibri"/>
                <a:cs typeface="Calibri"/>
              </a:rPr>
              <a:t>Adding forecasting tools for PT &amp; HS</a:t>
            </a:r>
          </a:p>
          <a:p>
            <a:pPr marL="685800" lvl="2" indent="0">
              <a:buNone/>
            </a:pPr>
            <a:endParaRPr lang="en-US">
              <a:ea typeface="Calibri"/>
              <a:cs typeface="Calibri"/>
            </a:endParaRPr>
          </a:p>
          <a:p>
            <a:pPr lvl="1">
              <a:buFont typeface="Courier New" panose="020B0604020202020204" pitchFamily="34" charset="0"/>
              <a:buChar char="o"/>
            </a:pPr>
            <a:r>
              <a:rPr lang="en-US">
                <a:ea typeface="Calibri"/>
                <a:cs typeface="Calibri"/>
              </a:rPr>
              <a:t>PPR increase 6%, </a:t>
            </a:r>
            <a:r>
              <a:rPr lang="en-US" err="1">
                <a:ea typeface="Calibri"/>
                <a:cs typeface="Calibri"/>
              </a:rPr>
              <a:t>Categoricals</a:t>
            </a:r>
            <a:r>
              <a:rPr lang="en-US">
                <a:ea typeface="Calibri"/>
                <a:cs typeface="Calibri"/>
              </a:rPr>
              <a:t> increase 5%</a:t>
            </a:r>
          </a:p>
          <a:p>
            <a:pPr lvl="2">
              <a:buFont typeface="Wingdings" panose="020B0604020202020204" pitchFamily="34" charset="0"/>
              <a:buChar char="§"/>
            </a:pPr>
            <a:r>
              <a:rPr lang="en-US">
                <a:ea typeface="+mn-lt"/>
                <a:cs typeface="+mn-lt"/>
                <a:hlinkClick r:id="rId2"/>
              </a:rPr>
              <a:t>https://www.cde.state.co.us/cdefinance/fiscalyear2024-25schoolfinancefunding</a:t>
            </a:r>
            <a:endParaRPr lang="en-US">
              <a:ea typeface="Calibri"/>
              <a:cs typeface="Calibri"/>
            </a:endParaRPr>
          </a:p>
          <a:p>
            <a:pPr marL="685800" lvl="2" indent="0">
              <a:buNone/>
            </a:pPr>
            <a:endParaRPr lang="en-US">
              <a:ea typeface="Calibri"/>
              <a:cs typeface="Calibri"/>
            </a:endParaRPr>
          </a:p>
          <a:p>
            <a:pPr lvl="1">
              <a:buFont typeface="Courier New" panose="020B0604020202020204" pitchFamily="34" charset="0"/>
              <a:buChar char="o"/>
            </a:pPr>
            <a:r>
              <a:rPr lang="en-US">
                <a:ea typeface="Calibri"/>
                <a:cs typeface="Calibri"/>
              </a:rPr>
              <a:t>Mill Levy Equalization – Full funding in FY25! </a:t>
            </a:r>
          </a:p>
          <a:p>
            <a:pPr lvl="2">
              <a:buFont typeface="Wingdings" panose="020B0604020202020204" pitchFamily="34" charset="0"/>
              <a:buChar char="§"/>
            </a:pPr>
            <a:r>
              <a:rPr lang="en-US" i="1">
                <a:ea typeface="Calibri"/>
                <a:cs typeface="Calibri"/>
              </a:rPr>
              <a:t>Estimates coming </a:t>
            </a:r>
            <a:endParaRPr lang="en-US">
              <a:ea typeface="Calibri"/>
              <a:cs typeface="Calibri"/>
            </a:endParaRPr>
          </a:p>
          <a:p>
            <a:pPr marL="685800" lvl="2" indent="0">
              <a:buNone/>
            </a:pPr>
            <a:endParaRPr lang="en-US" i="1">
              <a:ea typeface="Calibri"/>
              <a:cs typeface="Calibri"/>
            </a:endParaRPr>
          </a:p>
          <a:p>
            <a:r>
              <a:rPr lang="en-US" sz="2500">
                <a:ea typeface="Calibri"/>
                <a:cs typeface="Calibri"/>
              </a:rPr>
              <a:t>Reminder Financial Transparency Website Audit </a:t>
            </a:r>
          </a:p>
          <a:p>
            <a:pPr marL="342900" lvl="1" indent="0">
              <a:buNone/>
            </a:pPr>
            <a:endParaRPr lang="en-US">
              <a:ea typeface="Calibri"/>
              <a:cs typeface="Calibri"/>
            </a:endParaRPr>
          </a:p>
        </p:txBody>
      </p:sp>
      <p:pic>
        <p:nvPicPr>
          <p:cNvPr id="5" name="Graphic 4" descr="Abacus with solid fill">
            <a:extLst>
              <a:ext uri="{FF2B5EF4-FFF2-40B4-BE49-F238E27FC236}">
                <a16:creationId xmlns:a16="http://schemas.microsoft.com/office/drawing/2014/main" id="{22B65DF6-BFAF-9B61-DE3A-C3B29CB9BC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5730" y="5021687"/>
            <a:ext cx="1032456" cy="1032457"/>
          </a:xfrm>
          <a:prstGeom prst="rect">
            <a:avLst/>
          </a:prstGeom>
        </p:spPr>
      </p:pic>
    </p:spTree>
    <p:extLst>
      <p:ext uri="{BB962C8B-B14F-4D97-AF65-F5344CB8AC3E}">
        <p14:creationId xmlns:p14="http://schemas.microsoft.com/office/powerpoint/2010/main" val="250611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45E6C-EAE8-7A17-5430-6AE892DBE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1D800-793A-7EE5-8825-AFF681BA88C1}"/>
              </a:ext>
            </a:extLst>
          </p:cNvPr>
          <p:cNvSpPr>
            <a:spLocks noGrp="1"/>
          </p:cNvSpPr>
          <p:nvPr>
            <p:ph type="title"/>
          </p:nvPr>
        </p:nvSpPr>
        <p:spPr/>
        <p:txBody>
          <a:bodyPr>
            <a:normAutofit/>
          </a:bodyPr>
          <a:lstStyle/>
          <a:p>
            <a:r>
              <a:rPr lang="en-US" sz="3500" dirty="0">
                <a:ea typeface="Calibri Light"/>
                <a:cs typeface="Calibri Light"/>
              </a:rPr>
              <a:t>School Finance Continued </a:t>
            </a:r>
          </a:p>
        </p:txBody>
      </p:sp>
      <p:sp>
        <p:nvSpPr>
          <p:cNvPr id="3" name="Content Placeholder 2">
            <a:extLst>
              <a:ext uri="{FF2B5EF4-FFF2-40B4-BE49-F238E27FC236}">
                <a16:creationId xmlns:a16="http://schemas.microsoft.com/office/drawing/2014/main" id="{52E99FB2-8812-5D0A-550E-4A5CDC5E26BE}"/>
              </a:ext>
            </a:extLst>
          </p:cNvPr>
          <p:cNvSpPr>
            <a:spLocks noGrp="1"/>
          </p:cNvSpPr>
          <p:nvPr>
            <p:ph idx="1"/>
          </p:nvPr>
        </p:nvSpPr>
        <p:spPr/>
        <p:txBody>
          <a:bodyPr vert="horz" lIns="91440" tIns="45720" rIns="91440" bIns="45720" rtlCol="0" anchor="t">
            <a:normAutofit/>
          </a:bodyPr>
          <a:lstStyle/>
          <a:p>
            <a:pPr marL="342900" indent="-342900">
              <a:lnSpc>
                <a:spcPct val="150000"/>
              </a:lnSpc>
              <a:spcBef>
                <a:spcPts val="0"/>
              </a:spcBef>
              <a:buFont typeface="Wingdings,Sans-Serif" panose="020B0604020202020204" pitchFamily="34" charset="0"/>
              <a:buChar char="§"/>
            </a:pPr>
            <a:r>
              <a:rPr lang="en-US" sz="2500" dirty="0">
                <a:ea typeface="Calibri"/>
                <a:cs typeface="Calibri"/>
              </a:rPr>
              <a:t> Amended Budgets Reminders / Q2 Reports</a:t>
            </a:r>
          </a:p>
          <a:p>
            <a:pPr marL="685800" lvl="1" indent="-342900">
              <a:lnSpc>
                <a:spcPct val="150000"/>
              </a:lnSpc>
              <a:spcBef>
                <a:spcPts val="0"/>
              </a:spcBef>
              <a:buFont typeface="Courier New" panose="020B0604020202020204" pitchFamily="34" charset="0"/>
              <a:buChar char="o"/>
            </a:pPr>
            <a:r>
              <a:rPr lang="en-US" sz="2200" dirty="0">
                <a:ea typeface="Calibri"/>
                <a:cs typeface="Calibri"/>
              </a:rPr>
              <a:t>Amended Budgets due 1/31/2024</a:t>
            </a:r>
          </a:p>
          <a:p>
            <a:pPr marL="685800" lvl="1" indent="-342900">
              <a:lnSpc>
                <a:spcPct val="150000"/>
              </a:lnSpc>
              <a:spcBef>
                <a:spcPts val="0"/>
              </a:spcBef>
              <a:buFont typeface="Courier New" panose="020B0604020202020204" pitchFamily="34" charset="0"/>
              <a:buChar char="o"/>
            </a:pPr>
            <a:r>
              <a:rPr lang="en-US" sz="2200" dirty="0">
                <a:ea typeface="Calibri"/>
                <a:cs typeface="Calibri"/>
              </a:rPr>
              <a:t>Q2 Reports due Monday, 1/22/2024</a:t>
            </a:r>
          </a:p>
          <a:p>
            <a:pPr marL="342900" indent="-342900">
              <a:lnSpc>
                <a:spcPct val="150000"/>
              </a:lnSpc>
              <a:spcBef>
                <a:spcPts val="0"/>
              </a:spcBef>
              <a:buFont typeface="Wingdings,Sans-Serif" panose="020B0604020202020204" pitchFamily="34" charset="0"/>
              <a:buChar char="§"/>
            </a:pPr>
            <a:r>
              <a:rPr lang="en-US" sz="2500" dirty="0">
                <a:ea typeface="Calibri"/>
                <a:cs typeface="Calibri"/>
              </a:rPr>
              <a:t> Final Funded Pupil Counts and Adjustments</a:t>
            </a:r>
          </a:p>
          <a:p>
            <a:pPr marL="685800" lvl="1" indent="-342900">
              <a:lnSpc>
                <a:spcPct val="150000"/>
              </a:lnSpc>
              <a:spcBef>
                <a:spcPts val="0"/>
              </a:spcBef>
              <a:buFont typeface="Courier New" panose="020B0604020202020204" pitchFamily="34" charset="0"/>
              <a:buChar char="o"/>
            </a:pPr>
            <a:r>
              <a:rPr lang="en-US" sz="2200" dirty="0">
                <a:ea typeface="Calibri"/>
                <a:cs typeface="Calibri"/>
              </a:rPr>
              <a:t>Now housed in GrantVantage</a:t>
            </a:r>
          </a:p>
          <a:p>
            <a:pPr marL="342900" lvl="1" indent="0">
              <a:buNone/>
            </a:pPr>
            <a:endParaRPr lang="en-US" dirty="0">
              <a:ea typeface="Calibri"/>
              <a:cs typeface="Calibri"/>
            </a:endParaRPr>
          </a:p>
        </p:txBody>
      </p:sp>
      <p:pic>
        <p:nvPicPr>
          <p:cNvPr id="4" name="Graphic 3" descr="Abacus with solid fill">
            <a:extLst>
              <a:ext uri="{FF2B5EF4-FFF2-40B4-BE49-F238E27FC236}">
                <a16:creationId xmlns:a16="http://schemas.microsoft.com/office/drawing/2014/main" id="{95A74F0E-7E7C-A62A-734E-DD2B4379F4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98884" y="4073863"/>
            <a:ext cx="2266681" cy="2255949"/>
          </a:xfrm>
          <a:prstGeom prst="rect">
            <a:avLst/>
          </a:prstGeom>
        </p:spPr>
      </p:pic>
    </p:spTree>
    <p:extLst>
      <p:ext uri="{BB962C8B-B14F-4D97-AF65-F5344CB8AC3E}">
        <p14:creationId xmlns:p14="http://schemas.microsoft.com/office/powerpoint/2010/main" val="3835571267"/>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0843-078C-2138-704C-4EC5F47CE5B8}"/>
              </a:ext>
            </a:extLst>
          </p:cNvPr>
          <p:cNvSpPr>
            <a:spLocks noGrp="1"/>
          </p:cNvSpPr>
          <p:nvPr>
            <p:ph type="title"/>
          </p:nvPr>
        </p:nvSpPr>
        <p:spPr/>
        <p:txBody>
          <a:bodyPr/>
          <a:lstStyle/>
          <a:p>
            <a:r>
              <a:rPr lang="en-US">
                <a:ea typeface="Calibri Light"/>
                <a:cs typeface="Calibri Light"/>
              </a:rPr>
              <a:t>School Food Authority Update- Summer Feeding</a:t>
            </a:r>
            <a:endParaRPr lang="en-US"/>
          </a:p>
        </p:txBody>
      </p:sp>
      <p:sp>
        <p:nvSpPr>
          <p:cNvPr id="3" name="Content Placeholder 2">
            <a:extLst>
              <a:ext uri="{FF2B5EF4-FFF2-40B4-BE49-F238E27FC236}">
                <a16:creationId xmlns:a16="http://schemas.microsoft.com/office/drawing/2014/main" id="{ACB7CAF1-BB81-31E2-824D-5DACD9855C36}"/>
              </a:ext>
            </a:extLst>
          </p:cNvPr>
          <p:cNvSpPr>
            <a:spLocks noGrp="1"/>
          </p:cNvSpPr>
          <p:nvPr>
            <p:ph idx="1"/>
          </p:nvPr>
        </p:nvSpPr>
        <p:spPr/>
        <p:txBody>
          <a:bodyPr vert="horz" lIns="91440" tIns="45720" rIns="91440" bIns="45720" rtlCol="0" anchor="t">
            <a:normAutofit/>
          </a:bodyPr>
          <a:lstStyle/>
          <a:p>
            <a:r>
              <a:rPr lang="en-US">
                <a:ea typeface="Calibri"/>
                <a:cs typeface="Calibri"/>
              </a:rPr>
              <a:t>Schools with 50% or more of their students qualifying for Free and Reduced are Area Eligible.</a:t>
            </a:r>
          </a:p>
          <a:p>
            <a:r>
              <a:rPr lang="en-US">
                <a:ea typeface="Calibri"/>
                <a:cs typeface="Calibri"/>
              </a:rPr>
              <a:t>All kids ages 0-18 eat free, but must stay on site to eat their meal.</a:t>
            </a:r>
          </a:p>
          <a:p>
            <a:r>
              <a:rPr lang="en-US">
                <a:ea typeface="Calibri"/>
                <a:cs typeface="Calibri"/>
              </a:rPr>
              <a:t>You are able to feed just summer school students (closed site) or can open the site to the community (open site).</a:t>
            </a:r>
          </a:p>
          <a:p>
            <a:r>
              <a:rPr lang="en-US">
                <a:ea typeface="Calibri"/>
                <a:cs typeface="Calibri"/>
              </a:rPr>
              <a:t>Let me know by March 15 if you are interested in this program or want more information</a:t>
            </a:r>
          </a:p>
          <a:p>
            <a:r>
              <a:rPr lang="en-US">
                <a:ea typeface="Calibri"/>
                <a:cs typeface="Calibri"/>
                <a:hlinkClick r:id="rId2"/>
              </a:rPr>
              <a:t>IleneAgustin@csi.state.co.us</a:t>
            </a:r>
            <a:r>
              <a:rPr lang="en-US">
                <a:ea typeface="Calibri"/>
                <a:cs typeface="Calibri"/>
              </a:rPr>
              <a:t> or (720)765-2981</a:t>
            </a:r>
          </a:p>
        </p:txBody>
      </p:sp>
    </p:spTree>
    <p:extLst>
      <p:ext uri="{BB962C8B-B14F-4D97-AF65-F5344CB8AC3E}">
        <p14:creationId xmlns:p14="http://schemas.microsoft.com/office/powerpoint/2010/main" val="272908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D778-F4DE-60E3-F034-73925C3CBE65}"/>
              </a:ext>
            </a:extLst>
          </p:cNvPr>
          <p:cNvSpPr>
            <a:spLocks noGrp="1"/>
          </p:cNvSpPr>
          <p:nvPr>
            <p:ph type="title"/>
          </p:nvPr>
        </p:nvSpPr>
        <p:spPr/>
        <p:txBody>
          <a:bodyPr>
            <a:normAutofit/>
          </a:bodyPr>
          <a:lstStyle/>
          <a:p>
            <a:r>
              <a:rPr lang="en-US" sz="4000">
                <a:ea typeface="Calibri Light"/>
                <a:cs typeface="Calibri Light"/>
              </a:rPr>
              <a:t>School Travel Reimbursement Process</a:t>
            </a:r>
          </a:p>
        </p:txBody>
      </p:sp>
      <p:sp>
        <p:nvSpPr>
          <p:cNvPr id="3" name="Content Placeholder 2">
            <a:extLst>
              <a:ext uri="{FF2B5EF4-FFF2-40B4-BE49-F238E27FC236}">
                <a16:creationId xmlns:a16="http://schemas.microsoft.com/office/drawing/2014/main" id="{449C7E21-36DE-67D5-EEE5-D5FA6E64D038}"/>
              </a:ext>
            </a:extLst>
          </p:cNvPr>
          <p:cNvSpPr>
            <a:spLocks noGrp="1"/>
          </p:cNvSpPr>
          <p:nvPr>
            <p:ph idx="1"/>
          </p:nvPr>
        </p:nvSpPr>
        <p:spPr>
          <a:xfrm>
            <a:off x="628650" y="1825625"/>
            <a:ext cx="7886700" cy="4204381"/>
          </a:xfrm>
        </p:spPr>
        <p:txBody>
          <a:bodyPr vert="horz" lIns="91440" tIns="45720" rIns="91440" bIns="45720" rtlCol="0" anchor="t">
            <a:normAutofit/>
          </a:bodyPr>
          <a:lstStyle/>
          <a:p>
            <a:pPr marL="457200" indent="-457200">
              <a:buAutoNum type="arabicPeriod"/>
            </a:pPr>
            <a:r>
              <a:rPr lang="en-US">
                <a:ea typeface="Calibri" panose="020F0502020204030204"/>
                <a:cs typeface="Calibri" panose="020F0502020204030204"/>
              </a:rPr>
              <a:t>CSI awards school scholarship(s) to attend a conference/training</a:t>
            </a:r>
          </a:p>
          <a:p>
            <a:pPr marL="457200" indent="-457200">
              <a:buAutoNum type="arabicPeriod"/>
            </a:pPr>
            <a:r>
              <a:rPr lang="en-US">
                <a:ea typeface="Calibri" panose="020F0502020204030204"/>
                <a:cs typeface="Calibri" panose="020F0502020204030204"/>
              </a:rPr>
              <a:t>School registers attendees, books any travel accommodations </a:t>
            </a:r>
          </a:p>
          <a:p>
            <a:pPr marL="800100" lvl="1" indent="-457200">
              <a:buFont typeface="Courier New" panose="020B0604020202020204" pitchFamily="34" charset="0"/>
              <a:buChar char="o"/>
            </a:pPr>
            <a:r>
              <a:rPr lang="en-US" sz="1600" i="1">
                <a:ea typeface="Calibri" panose="020F0502020204030204"/>
                <a:cs typeface="Calibri" panose="020F0502020204030204"/>
              </a:rPr>
              <a:t>Note: School is responsible for booking with tax exempt status. CSI will not reimburse any Colorado state tax paid.</a:t>
            </a:r>
            <a:endParaRPr lang="en-US">
              <a:ea typeface="Calibri" panose="020F0502020204030204"/>
              <a:cs typeface="Calibri" panose="020F0502020204030204"/>
            </a:endParaRPr>
          </a:p>
          <a:p>
            <a:pPr marL="457200" indent="-457200">
              <a:buAutoNum type="arabicPeriod"/>
            </a:pPr>
            <a:r>
              <a:rPr lang="en-US" b="1">
                <a:ea typeface="Calibri" panose="020F0502020204030204"/>
                <a:cs typeface="Calibri" panose="020F0502020204030204"/>
              </a:rPr>
              <a:t>After </a:t>
            </a:r>
            <a:r>
              <a:rPr lang="en-US">
                <a:ea typeface="Calibri" panose="020F0502020204030204"/>
                <a:cs typeface="Calibri" panose="020F0502020204030204"/>
              </a:rPr>
              <a:t>event has taken place, CSI sends out reimbursement form and instructions</a:t>
            </a:r>
          </a:p>
          <a:p>
            <a:pPr marL="457200" indent="-457200">
              <a:buAutoNum type="arabicPeriod"/>
            </a:pPr>
            <a:r>
              <a:rPr lang="en-US">
                <a:ea typeface="Calibri" panose="020F0502020204030204"/>
                <a:cs typeface="Calibri" panose="020F0502020204030204"/>
              </a:rPr>
              <a:t>School returns completed reimbursement form (unsigned and in Excel format) and relevant backup documentation to </a:t>
            </a:r>
            <a:r>
              <a:rPr lang="en-US">
                <a:ea typeface="Calibri" panose="020F0502020204030204"/>
                <a:cs typeface="Calibri" panose="020F0502020204030204"/>
                <a:hlinkClick r:id="rId2"/>
              </a:rPr>
              <a:t>AccountsPayable@csi.state.co.us</a:t>
            </a:r>
            <a:r>
              <a:rPr lang="en-US">
                <a:ea typeface="Calibri" panose="020F0502020204030204"/>
                <a:cs typeface="Calibri" panose="020F0502020204030204"/>
              </a:rPr>
              <a:t> by deadline given</a:t>
            </a:r>
          </a:p>
          <a:p>
            <a:pPr marL="457200" indent="-457200">
              <a:buAutoNum type="arabicPeriod"/>
            </a:pPr>
            <a:r>
              <a:rPr lang="en-US">
                <a:ea typeface="Calibri" panose="020F0502020204030204"/>
                <a:cs typeface="Calibri" panose="020F0502020204030204"/>
              </a:rPr>
              <a:t>CSI AP team reviews, routes for signatures, and processes payment to school</a:t>
            </a:r>
          </a:p>
          <a:p>
            <a:pPr marL="457200" indent="-457200">
              <a:buAutoNum type="arabicPeriod"/>
            </a:pPr>
            <a:r>
              <a:rPr lang="en-US">
                <a:ea typeface="Calibri" panose="020F0502020204030204"/>
                <a:cs typeface="Calibri" panose="020F0502020204030204"/>
              </a:rPr>
              <a:t>School reimburses employee for any individual expenses</a:t>
            </a:r>
          </a:p>
          <a:p>
            <a:pPr marL="457200" indent="-457200">
              <a:buAutoNum type="arabicPeriod"/>
            </a:pPr>
            <a:endParaRPr lang="en-US">
              <a:ea typeface="Calibri" panose="020F0502020204030204"/>
              <a:cs typeface="Calibri" panose="020F0502020204030204"/>
            </a:endParaRPr>
          </a:p>
          <a:p>
            <a:pPr marL="0" indent="0">
              <a:buNone/>
            </a:pPr>
            <a:endParaRPr lang="en-US" sz="1900" i="1">
              <a:ea typeface="Calibri" panose="020F0502020204030204"/>
              <a:cs typeface="Calibri" panose="020F0502020204030204"/>
            </a:endParaRPr>
          </a:p>
        </p:txBody>
      </p:sp>
    </p:spTree>
    <p:extLst>
      <p:ext uri="{BB962C8B-B14F-4D97-AF65-F5344CB8AC3E}">
        <p14:creationId xmlns:p14="http://schemas.microsoft.com/office/powerpoint/2010/main" val="294913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AC26-DABF-7479-FD71-7207F09A467E}"/>
              </a:ext>
            </a:extLst>
          </p:cNvPr>
          <p:cNvSpPr>
            <a:spLocks noGrp="1"/>
          </p:cNvSpPr>
          <p:nvPr>
            <p:ph type="title"/>
          </p:nvPr>
        </p:nvSpPr>
        <p:spPr/>
        <p:txBody>
          <a:bodyPr>
            <a:normAutofit/>
          </a:bodyPr>
          <a:lstStyle/>
          <a:p>
            <a:r>
              <a:rPr lang="en-US" sz="4000"/>
              <a:t>Interim Financial Reports (IFRs)</a:t>
            </a:r>
          </a:p>
        </p:txBody>
      </p:sp>
      <p:sp>
        <p:nvSpPr>
          <p:cNvPr id="5" name="TextBox 4">
            <a:extLst>
              <a:ext uri="{FF2B5EF4-FFF2-40B4-BE49-F238E27FC236}">
                <a16:creationId xmlns:a16="http://schemas.microsoft.com/office/drawing/2014/main" id="{BF07659E-3408-4C81-53ED-ECC61BA8DA30}"/>
              </a:ext>
            </a:extLst>
          </p:cNvPr>
          <p:cNvSpPr txBox="1"/>
          <p:nvPr/>
        </p:nvSpPr>
        <p:spPr>
          <a:xfrm>
            <a:off x="628650" y="1690689"/>
            <a:ext cx="7886700" cy="4708981"/>
          </a:xfrm>
          <a:prstGeom prst="rect">
            <a:avLst/>
          </a:prstGeom>
          <a:noFill/>
        </p:spPr>
        <p:txBody>
          <a:bodyPr wrap="square" lIns="91440" tIns="45720" rIns="91440" bIns="45720" rtlCol="0" anchor="t">
            <a:spAutoFit/>
          </a:bodyPr>
          <a:lstStyle/>
          <a:p>
            <a:r>
              <a:rPr lang="en-US" sz="2400"/>
              <a:t>CDE Competitive Grants</a:t>
            </a:r>
          </a:p>
          <a:p>
            <a:pPr marL="742950" lvl="1" indent="-285750">
              <a:buFont typeface="Wingdings" panose="05000000000000000000" pitchFamily="2" charset="2"/>
              <a:buChar char="§"/>
            </a:pPr>
            <a:r>
              <a:rPr lang="en-US" sz="1600"/>
              <a:t>Initial communication comes from the CDE</a:t>
            </a:r>
            <a:endParaRPr lang="en-US" sz="1600">
              <a:ea typeface="Calibri"/>
              <a:cs typeface="Calibri"/>
            </a:endParaRPr>
          </a:p>
          <a:p>
            <a:pPr marL="1200150" lvl="2" indent="-285750">
              <a:buFont typeface="Wingdings" panose="05000000000000000000" pitchFamily="2" charset="2"/>
              <a:buChar char="§"/>
            </a:pPr>
            <a:r>
              <a:rPr lang="en-US" sz="1600"/>
              <a:t>CSI schools receive LEA communications since CSI schools receive separate awards</a:t>
            </a:r>
            <a:endParaRPr lang="en-US" sz="1600">
              <a:ea typeface="Calibri"/>
              <a:cs typeface="Calibri"/>
            </a:endParaRPr>
          </a:p>
          <a:p>
            <a:pPr marL="742950" lvl="1" indent="-285750">
              <a:buFont typeface="Wingdings" panose="05000000000000000000" pitchFamily="2" charset="2"/>
              <a:buChar char="§"/>
            </a:pPr>
            <a:r>
              <a:rPr lang="en-US" sz="1600"/>
              <a:t>CSI is responsible for submitting the report</a:t>
            </a:r>
            <a:endParaRPr lang="en-US" sz="1600">
              <a:ea typeface="Calibri"/>
              <a:cs typeface="Calibri"/>
            </a:endParaRPr>
          </a:p>
          <a:p>
            <a:pPr marL="1200150" lvl="2" indent="-285750">
              <a:buFont typeface="Wingdings" panose="05000000000000000000" pitchFamily="2" charset="2"/>
              <a:buChar char="§"/>
            </a:pPr>
            <a:r>
              <a:rPr lang="en-US" sz="1600"/>
              <a:t>Reporting needs to be submitted to CSI (</a:t>
            </a:r>
            <a:r>
              <a:rPr lang="en-US" sz="1200">
                <a:hlinkClick r:id="rId2"/>
              </a:rPr>
              <a:t>RFF@csi.state.co.us</a:t>
            </a:r>
            <a:r>
              <a:rPr lang="en-US" sz="1600"/>
              <a:t>) </a:t>
            </a:r>
            <a:endParaRPr lang="en-US" sz="1600">
              <a:ea typeface="Calibri"/>
              <a:cs typeface="Calibri"/>
            </a:endParaRPr>
          </a:p>
          <a:p>
            <a:pPr marL="742950" lvl="1" indent="-285750">
              <a:buFont typeface="Wingdings" panose="05000000000000000000" pitchFamily="2" charset="2"/>
              <a:buChar char="§"/>
            </a:pPr>
            <a:r>
              <a:rPr lang="en-US" sz="1600"/>
              <a:t>Requirement</a:t>
            </a:r>
            <a:endParaRPr lang="en-US" sz="1600">
              <a:ea typeface="Calibri"/>
              <a:cs typeface="Calibri"/>
            </a:endParaRPr>
          </a:p>
          <a:p>
            <a:pPr marL="1200150" lvl="2" indent="-285750">
              <a:buFont typeface="Wingdings" panose="05000000000000000000" pitchFamily="2" charset="2"/>
              <a:buChar char="§"/>
            </a:pPr>
            <a:r>
              <a:rPr lang="en-US" sz="1600"/>
              <a:t>General Ledger showing current expenditures to date</a:t>
            </a:r>
            <a:endParaRPr lang="en-US" sz="1600">
              <a:ea typeface="Calibri"/>
              <a:cs typeface="Calibri"/>
            </a:endParaRPr>
          </a:p>
          <a:p>
            <a:pPr marL="1657350" lvl="3" indent="-285750">
              <a:buFont typeface="Wingdings" panose="05000000000000000000" pitchFamily="2" charset="2"/>
              <a:buChar char="§"/>
            </a:pPr>
            <a:r>
              <a:rPr lang="en-US" sz="1600"/>
              <a:t>Submitted in Excel, or have optimal viewer print settings for PDFs</a:t>
            </a:r>
            <a:endParaRPr lang="en-US" sz="1600">
              <a:ea typeface="Calibri"/>
              <a:cs typeface="Calibri"/>
            </a:endParaRPr>
          </a:p>
          <a:p>
            <a:pPr marL="742950" lvl="1" indent="-285750">
              <a:buFont typeface="Wingdings" panose="05000000000000000000" pitchFamily="2" charset="2"/>
              <a:buChar char="§"/>
            </a:pPr>
            <a:r>
              <a:rPr lang="en-US" sz="1600"/>
              <a:t>Program progress reports submitted directly to CDE</a:t>
            </a:r>
            <a:endParaRPr lang="en-US" sz="1600">
              <a:ea typeface="Calibri"/>
              <a:cs typeface="Calibri"/>
            </a:endParaRPr>
          </a:p>
          <a:p>
            <a:pPr marL="1200150" lvl="2" indent="-285750">
              <a:buFont typeface="Wingdings" panose="05000000000000000000" pitchFamily="2" charset="2"/>
              <a:buChar char="§"/>
            </a:pPr>
            <a:r>
              <a:rPr lang="en-US" sz="1600"/>
              <a:t>Portals/Google drive/</a:t>
            </a:r>
            <a:r>
              <a:rPr lang="en-US" sz="1600" err="1"/>
              <a:t>Smartsheets</a:t>
            </a:r>
            <a:endParaRPr lang="en-US" sz="1600"/>
          </a:p>
          <a:p>
            <a:pPr marL="1657350" lvl="3" indent="-285750">
              <a:buFont typeface="Wingdings" panose="05000000000000000000" pitchFamily="2" charset="2"/>
              <a:buChar char="§"/>
            </a:pPr>
            <a:endParaRPr lang="en-US" sz="1600"/>
          </a:p>
          <a:p>
            <a:r>
              <a:rPr lang="en-US" sz="2400"/>
              <a:t>CSI Grant Reporting (ECEA)</a:t>
            </a:r>
            <a:endParaRPr lang="en-US" sz="2400">
              <a:ea typeface="Calibri"/>
              <a:cs typeface="Calibri"/>
            </a:endParaRPr>
          </a:p>
          <a:p>
            <a:pPr marL="742950" lvl="1" indent="-285750">
              <a:buFont typeface="Wingdings" panose="05000000000000000000" pitchFamily="2" charset="2"/>
              <a:buChar char="§"/>
            </a:pPr>
            <a:r>
              <a:rPr lang="en-US" sz="1600"/>
              <a:t>Initial communication comes from CSI</a:t>
            </a:r>
            <a:endParaRPr lang="en-US" sz="1600">
              <a:ea typeface="Calibri"/>
              <a:cs typeface="Calibri"/>
            </a:endParaRPr>
          </a:p>
          <a:p>
            <a:pPr marL="742950" lvl="1" indent="-285750">
              <a:buFont typeface="Wingdings,Sans-Serif" panose="05000000000000000000" pitchFamily="2" charset="2"/>
              <a:buChar char="§"/>
            </a:pPr>
            <a:r>
              <a:rPr lang="en-US" sz="1600">
                <a:ea typeface="Calibri"/>
                <a:cs typeface="Calibri"/>
              </a:rPr>
              <a:t>Requirement</a:t>
            </a:r>
          </a:p>
          <a:p>
            <a:pPr marL="1200150" lvl="2" indent="-285750">
              <a:buFont typeface="Wingdings,Sans-Serif" panose="05000000000000000000" pitchFamily="2" charset="2"/>
              <a:buChar char="§"/>
            </a:pPr>
            <a:r>
              <a:rPr lang="en-US" sz="1600">
                <a:ea typeface="Calibri"/>
                <a:cs typeface="Calibri"/>
              </a:rPr>
              <a:t>General Ledger showing current expenditures to date</a:t>
            </a:r>
            <a:endParaRPr lang="en-US"/>
          </a:p>
          <a:p>
            <a:pPr marL="742950" lvl="1" indent="-285750">
              <a:buFont typeface="Wingdings" panose="05000000000000000000" pitchFamily="2" charset="2"/>
              <a:buChar char="§"/>
            </a:pPr>
            <a:r>
              <a:rPr lang="en-US" sz="1600"/>
              <a:t>Reports are submitted directly in </a:t>
            </a:r>
            <a:r>
              <a:rPr lang="en-US" sz="1600" err="1"/>
              <a:t>GrantVantage</a:t>
            </a:r>
            <a:br>
              <a:rPr lang="en-US" sz="1600"/>
            </a:br>
            <a:r>
              <a:rPr lang="en-US" sz="1200">
                <a:hlinkClick r:id="rId3"/>
              </a:rPr>
              <a:t>Uploading Reporting in GrantVantage</a:t>
            </a:r>
            <a:endParaRPr lang="en-US" sz="1200"/>
          </a:p>
        </p:txBody>
      </p:sp>
    </p:spTree>
    <p:extLst>
      <p:ext uri="{BB962C8B-B14F-4D97-AF65-F5344CB8AC3E}">
        <p14:creationId xmlns:p14="http://schemas.microsoft.com/office/powerpoint/2010/main" val="994734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3EDE-176D-553B-76B4-6E5EBF3D4D2F}"/>
              </a:ext>
            </a:extLst>
          </p:cNvPr>
          <p:cNvSpPr>
            <a:spLocks noGrp="1"/>
          </p:cNvSpPr>
          <p:nvPr>
            <p:ph type="title"/>
          </p:nvPr>
        </p:nvSpPr>
        <p:spPr/>
        <p:txBody>
          <a:bodyPr>
            <a:normAutofit/>
          </a:bodyPr>
          <a:lstStyle/>
          <a:p>
            <a:r>
              <a:rPr lang="en-US" sz="4000"/>
              <a:t>CDE GAINS Application Process Update</a:t>
            </a:r>
          </a:p>
        </p:txBody>
      </p:sp>
      <p:sp>
        <p:nvSpPr>
          <p:cNvPr id="3" name="Content Placeholder 2">
            <a:extLst>
              <a:ext uri="{FF2B5EF4-FFF2-40B4-BE49-F238E27FC236}">
                <a16:creationId xmlns:a16="http://schemas.microsoft.com/office/drawing/2014/main" id="{23FAEE26-13FC-6952-7D1F-EF0F2EF9030B}"/>
              </a:ext>
            </a:extLst>
          </p:cNvPr>
          <p:cNvSpPr>
            <a:spLocks noGrp="1"/>
          </p:cNvSpPr>
          <p:nvPr>
            <p:ph idx="1"/>
          </p:nvPr>
        </p:nvSpPr>
        <p:spPr>
          <a:xfrm>
            <a:off x="329938" y="1690688"/>
            <a:ext cx="8512404" cy="5167311"/>
          </a:xfrm>
        </p:spPr>
        <p:txBody>
          <a:bodyPr vert="horz" lIns="91440" tIns="45720" rIns="91440" bIns="45720" rtlCol="0" anchor="t">
            <a:normAutofit/>
          </a:bodyPr>
          <a:lstStyle/>
          <a:p>
            <a:pPr>
              <a:buFont typeface="Wingdings" panose="05000000000000000000" pitchFamily="2" charset="2"/>
              <a:buChar char="§"/>
            </a:pPr>
            <a:r>
              <a:rPr lang="en-US" sz="2800"/>
              <a:t>Accessing Applications </a:t>
            </a:r>
            <a:r>
              <a:rPr lang="en-US" sz="2800" u="sng">
                <a:solidFill>
                  <a:srgbClr val="0563C1"/>
                </a:solidFill>
                <a:effectLst/>
                <a:ea typeface="Calibri"/>
                <a:cs typeface="Calibri"/>
                <a:hlinkClick r:id="rId2"/>
              </a:rPr>
              <a:t>GAINS Access Request Link</a:t>
            </a:r>
            <a:r>
              <a:rPr lang="en-US" sz="2800" u="sng">
                <a:solidFill>
                  <a:srgbClr val="0563C1"/>
                </a:solidFill>
                <a:effectLst/>
                <a:ea typeface="Calibri"/>
                <a:cs typeface="Calibri"/>
              </a:rPr>
              <a:t> </a:t>
            </a:r>
            <a:r>
              <a:rPr lang="en-US" sz="1700">
                <a:solidFill>
                  <a:srgbClr val="00B050"/>
                </a:solidFill>
                <a:effectLst/>
                <a:ea typeface="Calibri"/>
                <a:cs typeface="Calibri"/>
              </a:rPr>
              <a:t>*NEW*</a:t>
            </a:r>
            <a:br>
              <a:rPr lang="en-US" sz="5100" u="sng">
                <a:effectLst/>
                <a:ea typeface="Calibri" panose="020F0502020204030204" pitchFamily="34" charset="0"/>
                <a:cs typeface="Calibri" panose="020F0502020204030204" pitchFamily="34" charset="0"/>
              </a:rPr>
            </a:br>
            <a:br>
              <a:rPr lang="en-US" sz="1600" u="sng">
                <a:ea typeface="Calibri" panose="020F0502020204030204" pitchFamily="34" charset="0"/>
                <a:cs typeface="Calibri" panose="020F0502020204030204" pitchFamily="34" charset="0"/>
              </a:rPr>
            </a:br>
            <a:r>
              <a:rPr lang="en-US" sz="1700">
                <a:effectLst/>
                <a:ea typeface="Calibri"/>
                <a:cs typeface="Calibri"/>
              </a:rPr>
              <a:t>LEA Fiscal Representative Role</a:t>
            </a:r>
          </a:p>
          <a:p>
            <a:pPr marL="342900" lvl="1" indent="0">
              <a:buNone/>
            </a:pPr>
            <a:r>
              <a:rPr lang="en-US" sz="1700">
                <a:ea typeface="Calibri"/>
                <a:cs typeface="Calibri"/>
              </a:rPr>
              <a:t>    </a:t>
            </a:r>
            <a:r>
              <a:rPr lang="en-US" sz="1700">
                <a:effectLst/>
                <a:ea typeface="Calibri"/>
                <a:cs typeface="Calibri"/>
              </a:rPr>
              <a:t>Marcie </a:t>
            </a:r>
            <a:r>
              <a:rPr lang="en-US" sz="1700" err="1">
                <a:effectLst/>
                <a:ea typeface="Calibri"/>
                <a:cs typeface="Calibri"/>
              </a:rPr>
              <a:t>Robidart</a:t>
            </a:r>
            <a:r>
              <a:rPr lang="en-US" sz="1700">
                <a:effectLst/>
                <a:ea typeface="Calibri"/>
                <a:cs typeface="Calibri"/>
              </a:rPr>
              <a:t>, Grants Fiscal &amp; Accounting Manager</a:t>
            </a:r>
          </a:p>
          <a:p>
            <a:pPr marL="342900" lvl="1" indent="0">
              <a:buNone/>
            </a:pPr>
            <a:r>
              <a:rPr lang="en-US" sz="1700">
                <a:ea typeface="Calibri"/>
                <a:cs typeface="Calibri"/>
              </a:rPr>
              <a:t>   </a:t>
            </a:r>
            <a:r>
              <a:rPr lang="en-US" sz="1700">
                <a:solidFill>
                  <a:srgbClr val="0070C0"/>
                </a:solidFill>
                <a:effectLst/>
                <a:ea typeface="Calibri"/>
                <a:cs typeface="Calibri"/>
              </a:rPr>
              <a:t> </a:t>
            </a:r>
            <a:r>
              <a:rPr lang="en-US" sz="1700">
                <a:solidFill>
                  <a:srgbClr val="0070C0"/>
                </a:solidFill>
                <a:effectLst/>
                <a:ea typeface="Calibri"/>
                <a:cs typeface="Calibri"/>
                <a:hlinkClick r:id="rId3">
                  <a:extLst>
                    <a:ext uri="{A12FA001-AC4F-418D-AE19-62706E023703}">
                      <ahyp:hlinkClr xmlns:ahyp="http://schemas.microsoft.com/office/drawing/2018/hyperlinkcolor" val="tx"/>
                    </a:ext>
                  </a:extLst>
                </a:hlinkClick>
              </a:rPr>
              <a:t>marcierobidart@csi.state.co.us</a:t>
            </a:r>
            <a:r>
              <a:rPr lang="en-US" sz="1700">
                <a:solidFill>
                  <a:srgbClr val="0070C0"/>
                </a:solidFill>
                <a:ea typeface="Calibri"/>
                <a:cs typeface="Calibri"/>
              </a:rPr>
              <a:t> </a:t>
            </a:r>
            <a:endParaRPr lang="en-US" sz="1700">
              <a:solidFill>
                <a:srgbClr val="0070C0"/>
              </a:solidFill>
              <a:effectLst/>
              <a:ea typeface="Calibri"/>
              <a:cs typeface="Calibri"/>
            </a:endParaRPr>
          </a:p>
          <a:p>
            <a:pPr marL="342900" lvl="1" indent="0">
              <a:buNone/>
            </a:pPr>
            <a:r>
              <a:rPr lang="en-US" sz="1700">
                <a:ea typeface="Calibri"/>
                <a:cs typeface="Calibri"/>
              </a:rPr>
              <a:t>    </a:t>
            </a:r>
            <a:r>
              <a:rPr lang="en-US" sz="1700">
                <a:effectLst/>
                <a:ea typeface="Calibri"/>
                <a:cs typeface="Calibri"/>
              </a:rPr>
              <a:t>(720)315-4065</a:t>
            </a:r>
          </a:p>
          <a:p>
            <a:pPr marL="0" indent="0">
              <a:buNone/>
            </a:pPr>
            <a:r>
              <a:rPr lang="en-US" sz="1700">
                <a:ea typeface="Calibri"/>
                <a:cs typeface="Calibri"/>
              </a:rPr>
              <a:t>    </a:t>
            </a:r>
            <a:r>
              <a:rPr lang="en-US" sz="1700">
                <a:effectLst/>
                <a:ea typeface="Calibri"/>
                <a:cs typeface="Calibri"/>
              </a:rPr>
              <a:t>Authorized Representative</a:t>
            </a:r>
          </a:p>
          <a:p>
            <a:pPr marL="342900" lvl="1" indent="0">
              <a:buNone/>
            </a:pPr>
            <a:r>
              <a:rPr lang="en-US" sz="1700">
                <a:ea typeface="Calibri"/>
                <a:cs typeface="Calibri"/>
              </a:rPr>
              <a:t>    Andra Denton, Chief of Finance &amp; Operations</a:t>
            </a:r>
          </a:p>
          <a:p>
            <a:pPr marL="342900" lvl="1" indent="0">
              <a:buNone/>
            </a:pPr>
            <a:r>
              <a:rPr lang="en-US" sz="1700">
                <a:ea typeface="Calibri"/>
                <a:cs typeface="Calibri"/>
              </a:rPr>
              <a:t> </a:t>
            </a:r>
            <a:r>
              <a:rPr lang="en-US" sz="1700">
                <a:solidFill>
                  <a:srgbClr val="0070C0"/>
                </a:solidFill>
                <a:ea typeface="Calibri"/>
                <a:cs typeface="Calibri"/>
              </a:rPr>
              <a:t>  </a:t>
            </a:r>
            <a:r>
              <a:rPr lang="en-US" sz="1700">
                <a:solidFill>
                  <a:srgbClr val="0070C0"/>
                </a:solidFill>
                <a:effectLst/>
                <a:ea typeface="Calibri"/>
                <a:cs typeface="Calibri"/>
              </a:rPr>
              <a:t> </a:t>
            </a:r>
            <a:r>
              <a:rPr lang="en-US" sz="1700">
                <a:solidFill>
                  <a:srgbClr val="0070C0"/>
                </a:solidFill>
                <a:effectLst/>
                <a:ea typeface="Calibri"/>
                <a:cs typeface="Calibri"/>
                <a:hlinkClick r:id="rId4">
                  <a:extLst>
                    <a:ext uri="{A12FA001-AC4F-418D-AE19-62706E023703}">
                      <ahyp:hlinkClr xmlns:ahyp="http://schemas.microsoft.com/office/drawing/2018/hyperlinkcolor" val="tx"/>
                    </a:ext>
                  </a:extLst>
                </a:hlinkClick>
              </a:rPr>
              <a:t>andradenton@csi.state.co.us</a:t>
            </a:r>
            <a:endParaRPr lang="en-US" sz="1700">
              <a:solidFill>
                <a:srgbClr val="0070C0"/>
              </a:solidFill>
              <a:effectLst/>
              <a:ea typeface="Calibri"/>
              <a:cs typeface="Calibri"/>
            </a:endParaRPr>
          </a:p>
          <a:p>
            <a:pPr marL="342900" lvl="1" indent="0">
              <a:buNone/>
            </a:pPr>
            <a:r>
              <a:rPr lang="en-US" sz="1700">
                <a:ea typeface="Calibri"/>
                <a:cs typeface="Calibri"/>
              </a:rPr>
              <a:t>    (303) 503-9442</a:t>
            </a:r>
            <a:endParaRPr lang="en-US" sz="1700">
              <a:effectLst/>
              <a:ea typeface="Calibri"/>
              <a:cs typeface="Calibri"/>
            </a:endParaRPr>
          </a:p>
          <a:p>
            <a:pPr marL="342900" lvl="1" indent="0">
              <a:buNone/>
            </a:pPr>
            <a:endParaRPr lang="en-US"/>
          </a:p>
          <a:p>
            <a:pPr>
              <a:buFont typeface="Wingdings" panose="05000000000000000000" pitchFamily="2" charset="2"/>
              <a:buChar char="§"/>
            </a:pPr>
            <a:r>
              <a:rPr lang="en-US" sz="2800"/>
              <a:t>Email </a:t>
            </a:r>
            <a:r>
              <a:rPr lang="en-US" sz="2800">
                <a:hlinkClick r:id="rId5"/>
              </a:rPr>
              <a:t>finance@csi.state.co.us</a:t>
            </a:r>
            <a:r>
              <a:rPr lang="en-US" sz="2800"/>
              <a:t> Upon Completion </a:t>
            </a:r>
            <a:r>
              <a:rPr lang="en-US" sz="1800">
                <a:solidFill>
                  <a:srgbClr val="00B050"/>
                </a:solidFill>
              </a:rPr>
              <a:t>*NEW*</a:t>
            </a:r>
            <a:endParaRPr lang="en-US" sz="1800">
              <a:solidFill>
                <a:srgbClr val="00B050"/>
              </a:solidFill>
              <a:ea typeface="Calibri"/>
              <a:cs typeface="Calibri"/>
            </a:endParaRPr>
          </a:p>
          <a:p>
            <a:pPr marL="0" indent="0">
              <a:buNone/>
            </a:pPr>
            <a:r>
              <a:rPr lang="en-US" sz="2900"/>
              <a:t>  </a:t>
            </a:r>
            <a:r>
              <a:rPr lang="en-US" sz="1700">
                <a:cs typeface="Calibri"/>
              </a:rPr>
              <a:t>GAINS automatically routes for signatures – have instance of notification not received </a:t>
            </a:r>
            <a:r>
              <a:rPr lang="en-US" sz="1900"/>
              <a:t>	</a:t>
            </a:r>
            <a:endParaRPr lang="en-US" sz="1900">
              <a:ea typeface="Calibri"/>
              <a:cs typeface="Calibri"/>
            </a:endParaRPr>
          </a:p>
          <a:p>
            <a:pPr marL="0" indent="0">
              <a:buNone/>
            </a:pPr>
            <a:r>
              <a:rPr lang="en-US" sz="1100">
                <a:hlinkClick r:id="rId6"/>
              </a:rPr>
              <a:t>CDE Competitive Grants and Awards Forecast </a:t>
            </a:r>
          </a:p>
          <a:p>
            <a:pPr marL="0" indent="0">
              <a:buNone/>
            </a:pPr>
            <a:r>
              <a:rPr lang="en-US" sz="1100">
                <a:solidFill>
                  <a:srgbClr val="0070C0"/>
                </a:solidFill>
                <a:hlinkClick r:id="rId7">
                  <a:extLst>
                    <a:ext uri="{A12FA001-AC4F-418D-AE19-62706E023703}">
                      <ahyp:hlinkClr xmlns:ahyp="http://schemas.microsoft.com/office/drawing/2018/hyperlinkcolor" val="tx"/>
                    </a:ext>
                  </a:extLst>
                </a:hlinkClick>
              </a:rPr>
              <a:t>CSI Grant &amp; Funding Opportunities</a:t>
            </a:r>
            <a:r>
              <a:rPr lang="en-US" sz="1100">
                <a:solidFill>
                  <a:srgbClr val="0070C0"/>
                </a:solidFill>
              </a:rPr>
              <a:t> </a:t>
            </a:r>
            <a:endParaRPr lang="en-US" sz="1100">
              <a:solidFill>
                <a:srgbClr val="0070C0"/>
              </a:solidFill>
              <a:ea typeface="Calibri"/>
              <a:cs typeface="Calibri"/>
            </a:endParaRPr>
          </a:p>
        </p:txBody>
      </p:sp>
    </p:spTree>
    <p:extLst>
      <p:ext uri="{BB962C8B-B14F-4D97-AF65-F5344CB8AC3E}">
        <p14:creationId xmlns:p14="http://schemas.microsoft.com/office/powerpoint/2010/main" val="2851718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e8f432d-b748-435e-8c88-5ec46615cd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FBF790D2C8B543AA42B5174B067D97" ma:contentTypeVersion="8" ma:contentTypeDescription="Create a new document." ma:contentTypeScope="" ma:versionID="68421083a2e1a3577162302883973126">
  <xsd:schema xmlns:xsd="http://www.w3.org/2001/XMLSchema" xmlns:xs="http://www.w3.org/2001/XMLSchema" xmlns:p="http://schemas.microsoft.com/office/2006/metadata/properties" xmlns:ns3="5e8f432d-b748-435e-8c88-5ec46615cd23" xmlns:ns4="7c9a8f40-4f20-403e-ba79-91c1ba474368" targetNamespace="http://schemas.microsoft.com/office/2006/metadata/properties" ma:root="true" ma:fieldsID="7e865b68115fe4f2b96126b5f2f3f79c" ns3:_="" ns4:_="">
    <xsd:import namespace="5e8f432d-b748-435e-8c88-5ec46615cd23"/>
    <xsd:import namespace="7c9a8f40-4f20-403e-ba79-91c1ba47436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f432d-b748-435e-8c88-5ec46615c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9a8f40-4f20-403e-ba79-91c1ba4743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C95F91-3652-4C42-89D7-9291A78DCDD4}">
  <ds:schemaRefs>
    <ds:schemaRef ds:uri="5e8f432d-b748-435e-8c88-5ec46615cd23"/>
    <ds:schemaRef ds:uri="7c9a8f40-4f20-403e-ba79-91c1ba4743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AE2F14C-0850-44DA-A8B3-30B6266308A7}">
  <ds:schemaRefs>
    <ds:schemaRef ds:uri="http://schemas.microsoft.com/sharepoint/v3/contenttype/forms"/>
  </ds:schemaRefs>
</ds:datastoreItem>
</file>

<file path=customXml/itemProps3.xml><?xml version="1.0" encoding="utf-8"?>
<ds:datastoreItem xmlns:ds="http://schemas.openxmlformats.org/officeDocument/2006/customXml" ds:itemID="{79A36F5C-B1C3-4FB0-B726-DFC05CDBB2B5}">
  <ds:schemaRefs>
    <ds:schemaRef ds:uri="5e8f432d-b748-435e-8c88-5ec46615cd23"/>
    <ds:schemaRef ds:uri="7c9a8f40-4f20-403e-ba79-91c1ba4743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1414</Words>
  <Application>Microsoft Office PowerPoint</Application>
  <PresentationFormat>On-screen Show (4:3)</PresentationFormat>
  <Paragraphs>228</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Wingdings</vt:lpstr>
      <vt:lpstr>Wingdings,Sans-Serif</vt:lpstr>
      <vt:lpstr>Office Theme</vt:lpstr>
      <vt:lpstr>CSI Grant &amp; Finance Session</vt:lpstr>
      <vt:lpstr>Agenda</vt:lpstr>
      <vt:lpstr>CSI Finance Team - Introductions</vt:lpstr>
      <vt:lpstr>School Finance </vt:lpstr>
      <vt:lpstr>School Finance Continued </vt:lpstr>
      <vt:lpstr>School Food Authority Update- Summer Feeding</vt:lpstr>
      <vt:lpstr>School Travel Reimbursement Process</vt:lpstr>
      <vt:lpstr>Interim Financial Reports (IFRs)</vt:lpstr>
      <vt:lpstr>CDE GAINS Application Process Update</vt:lpstr>
      <vt:lpstr>FY25 ESSA Budget Process Update</vt:lpstr>
      <vt:lpstr>Upcoming Grant Deadlines &amp; Events</vt:lpstr>
      <vt:lpstr>    See you soon...</vt:lpstr>
      <vt:lpstr>CSI School Shoutouts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Kick Off Webinar</dc:title>
  <dc:creator>Dinnen, Janet</dc:creator>
  <cp:lastModifiedBy>Vigil, Raena</cp:lastModifiedBy>
  <cp:revision>4</cp:revision>
  <cp:lastPrinted>2022-06-13T18:30:20Z</cp:lastPrinted>
  <dcterms:created xsi:type="dcterms:W3CDTF">2020-09-01T02:09:52Z</dcterms:created>
  <dcterms:modified xsi:type="dcterms:W3CDTF">2024-03-07T18:06:24Z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0x01010034FBF790D2C8B543AA42B5174B067D97</vt:lpwstr>
  </property>
</Properties>
</file>